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7" r:id="rId2"/>
    <p:sldId id="544" r:id="rId3"/>
    <p:sldId id="545" r:id="rId4"/>
    <p:sldId id="546" r:id="rId5"/>
    <p:sldId id="343" r:id="rId6"/>
    <p:sldId id="518" r:id="rId7"/>
    <p:sldId id="275" r:id="rId8"/>
    <p:sldId id="541" r:id="rId9"/>
    <p:sldId id="521" r:id="rId10"/>
    <p:sldId id="539" r:id="rId11"/>
    <p:sldId id="537" r:id="rId12"/>
    <p:sldId id="260" r:id="rId13"/>
    <p:sldId id="534" r:id="rId14"/>
    <p:sldId id="536" r:id="rId15"/>
    <p:sldId id="528" r:id="rId16"/>
    <p:sldId id="527" r:id="rId17"/>
    <p:sldId id="520" r:id="rId18"/>
    <p:sldId id="51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1604"/>
  </p:normalViewPr>
  <p:slideViewPr>
    <p:cSldViewPr snapToGrid="0">
      <p:cViewPr varScale="1">
        <p:scale>
          <a:sx n="65" d="100"/>
          <a:sy n="65" d="100"/>
        </p:scale>
        <p:origin x="2392" y="20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3BE6F4-5098-F74D-A674-42F5AA071F0B}" type="datetimeFigureOut">
              <a:rPr lang="en-US" smtClean="0"/>
              <a:t>2/8/24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9F9DBF-E3D6-F143-9399-96DAADD6F32F}" type="slidenum">
              <a:rPr lang="en-US" smtClean="0"/>
              <a:t>‹#›</a:t>
            </a:fld>
            <a:endParaRPr lang="en-US"/>
          </a:p>
        </p:txBody>
      </p:sp>
    </p:spTree>
    <p:extLst>
      <p:ext uri="{BB962C8B-B14F-4D97-AF65-F5344CB8AC3E}">
        <p14:creationId xmlns:p14="http://schemas.microsoft.com/office/powerpoint/2010/main" val="1219741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Yt3nDgnC7M8"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A1A1A"/>
                </a:solidFill>
                <a:effectLst/>
                <a:latin typeface="Merriweather" panose="020F0502020204030204" pitchFamily="34" charset="0"/>
              </a:rPr>
              <a:t>One of the common methods of making a no-budget abstract film was to scratch or paint directly onto the film itself, a technique popularised by Len Lye in the 1930s. </a:t>
            </a:r>
            <a:r>
              <a:rPr lang="en-GB" b="0" i="1" u="none" strike="noStrike" dirty="0">
                <a:solidFill>
                  <a:srgbClr val="007ACC"/>
                </a:solidFill>
                <a:effectLst/>
                <a:latin typeface="Merriweather" pitchFamily="2" charset="77"/>
                <a:hlinkClick r:id="rId3"/>
              </a:rPr>
              <a:t>Mothlight</a:t>
            </a:r>
            <a:r>
              <a:rPr lang="en-GB" b="0" i="0" dirty="0">
                <a:solidFill>
                  <a:srgbClr val="1A1A1A"/>
                </a:solidFill>
                <a:effectLst/>
                <a:latin typeface="Merriweather" pitchFamily="2" charset="77"/>
              </a:rPr>
              <a:t> (1963) by Stan </a:t>
            </a:r>
            <a:r>
              <a:rPr lang="en-GB" b="0" i="0" dirty="0" err="1">
                <a:solidFill>
                  <a:srgbClr val="1A1A1A"/>
                </a:solidFill>
                <a:effectLst/>
                <a:latin typeface="Merriweather" pitchFamily="2" charset="77"/>
              </a:rPr>
              <a:t>Brakhage</a:t>
            </a:r>
            <a:r>
              <a:rPr lang="en-GB" b="0" i="0" dirty="0">
                <a:solidFill>
                  <a:srgbClr val="1A1A1A"/>
                </a:solidFill>
                <a:effectLst/>
                <a:latin typeface="Merriweather" pitchFamily="2" charset="77"/>
              </a:rPr>
              <a:t> works a variation on the process by gluing broken moth wings, leaves and other bits of natural detritus to a length of film. It only runs for three minutes but it’s a classic piece of experimental cinema. As usual with </a:t>
            </a:r>
            <a:r>
              <a:rPr lang="en-GB" b="0" i="0" dirty="0" err="1">
                <a:solidFill>
                  <a:srgbClr val="1A1A1A"/>
                </a:solidFill>
                <a:effectLst/>
                <a:latin typeface="Merriweather" pitchFamily="2" charset="77"/>
              </a:rPr>
              <a:t>Brakhage</a:t>
            </a:r>
            <a:r>
              <a:rPr lang="en-GB" b="0" i="0" dirty="0">
                <a:solidFill>
                  <a:srgbClr val="1A1A1A"/>
                </a:solidFill>
                <a:effectLst/>
                <a:latin typeface="Merriweather" pitchFamily="2" charset="77"/>
              </a:rPr>
              <a:t>, the titles are hand-drawn, and the film itself is silent.</a:t>
            </a:r>
            <a:endParaRPr lang="en-US" dirty="0"/>
          </a:p>
        </p:txBody>
      </p:sp>
      <p:sp>
        <p:nvSpPr>
          <p:cNvPr id="4" name="Slide Number Placeholder 3"/>
          <p:cNvSpPr>
            <a:spLocks noGrp="1"/>
          </p:cNvSpPr>
          <p:nvPr>
            <p:ph type="sldNum" sz="quarter" idx="5"/>
          </p:nvPr>
        </p:nvSpPr>
        <p:spPr/>
        <p:txBody>
          <a:bodyPr/>
          <a:lstStyle/>
          <a:p>
            <a:fld id="{ED9F9DBF-E3D6-F143-9399-96DAADD6F32F}" type="slidenum">
              <a:rPr lang="en-US" smtClean="0"/>
              <a:t>6</a:t>
            </a:fld>
            <a:endParaRPr lang="en-US"/>
          </a:p>
        </p:txBody>
      </p:sp>
    </p:spTree>
    <p:extLst>
      <p:ext uri="{BB962C8B-B14F-4D97-AF65-F5344CB8AC3E}">
        <p14:creationId xmlns:p14="http://schemas.microsoft.com/office/powerpoint/2010/main" val="3629583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63636"/>
                </a:solidFill>
                <a:effectLst/>
                <a:latin typeface="Fabriga-Light"/>
              </a:rPr>
              <a:t>Dyslexia, paralysis, face blindness—nothing comes between the legendary artist and his canvas, except a brush.</a:t>
            </a:r>
            <a:endParaRPr lang="en-US" dirty="0"/>
          </a:p>
        </p:txBody>
      </p:sp>
      <p:sp>
        <p:nvSpPr>
          <p:cNvPr id="4" name="Slide Number Placeholder 3"/>
          <p:cNvSpPr>
            <a:spLocks noGrp="1"/>
          </p:cNvSpPr>
          <p:nvPr>
            <p:ph type="sldNum" sz="quarter" idx="5"/>
          </p:nvPr>
        </p:nvSpPr>
        <p:spPr/>
        <p:txBody>
          <a:bodyPr/>
          <a:lstStyle/>
          <a:p>
            <a:fld id="{ED9F9DBF-E3D6-F143-9399-96DAADD6F32F}" type="slidenum">
              <a:rPr lang="en-US" smtClean="0"/>
              <a:t>14</a:t>
            </a:fld>
            <a:endParaRPr lang="en-US"/>
          </a:p>
        </p:txBody>
      </p:sp>
    </p:spTree>
    <p:extLst>
      <p:ext uri="{BB962C8B-B14F-4D97-AF65-F5344CB8AC3E}">
        <p14:creationId xmlns:p14="http://schemas.microsoft.com/office/powerpoint/2010/main" val="3264266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84328-09D2-E7FF-42C5-92F0F64F13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84DE041-CB16-CB02-7DFC-1653734215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8CFADF8-073D-C0AA-C0F9-6D7E55F55319}"/>
              </a:ext>
            </a:extLst>
          </p:cNvPr>
          <p:cNvSpPr>
            <a:spLocks noGrp="1"/>
          </p:cNvSpPr>
          <p:nvPr>
            <p:ph type="dt" sz="half" idx="10"/>
          </p:nvPr>
        </p:nvSpPr>
        <p:spPr/>
        <p:txBody>
          <a:bodyPr/>
          <a:lstStyle/>
          <a:p>
            <a:fld id="{75249CD0-312A-F144-BC99-338E3085DE55}" type="datetimeFigureOut">
              <a:rPr lang="en-US" smtClean="0"/>
              <a:t>2/8/24</a:t>
            </a:fld>
            <a:endParaRPr lang="en-US"/>
          </a:p>
        </p:txBody>
      </p:sp>
      <p:sp>
        <p:nvSpPr>
          <p:cNvPr id="5" name="Footer Placeholder 4">
            <a:extLst>
              <a:ext uri="{FF2B5EF4-FFF2-40B4-BE49-F238E27FC236}">
                <a16:creationId xmlns:a16="http://schemas.microsoft.com/office/drawing/2014/main" id="{A6AC8EAF-C5DF-7114-F85F-7A5DFFD6BB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E65CD0-4EFC-80E1-46BF-6A4AD7A84EBA}"/>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605385722"/>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BF9A2-C672-C7BA-89EB-7BF4704AA3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C12098-E8FF-66AE-CD93-08260395B1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52047B-E630-035B-C2A0-3EF3171C9A69}"/>
              </a:ext>
            </a:extLst>
          </p:cNvPr>
          <p:cNvSpPr>
            <a:spLocks noGrp="1"/>
          </p:cNvSpPr>
          <p:nvPr>
            <p:ph type="dt" sz="half" idx="10"/>
          </p:nvPr>
        </p:nvSpPr>
        <p:spPr/>
        <p:txBody>
          <a:bodyPr/>
          <a:lstStyle/>
          <a:p>
            <a:fld id="{75249CD0-312A-F144-BC99-338E3085DE55}" type="datetimeFigureOut">
              <a:rPr lang="en-US" smtClean="0"/>
              <a:t>2/8/24</a:t>
            </a:fld>
            <a:endParaRPr lang="en-US"/>
          </a:p>
        </p:txBody>
      </p:sp>
      <p:sp>
        <p:nvSpPr>
          <p:cNvPr id="5" name="Footer Placeholder 4">
            <a:extLst>
              <a:ext uri="{FF2B5EF4-FFF2-40B4-BE49-F238E27FC236}">
                <a16:creationId xmlns:a16="http://schemas.microsoft.com/office/drawing/2014/main" id="{A6ADDC04-ED5C-284D-AB72-7A66632A0E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2DBB81-EF41-31E0-0686-AD2EF9A3E5E4}"/>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1342533290"/>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DEC87-A6DD-F3A7-AE81-188C3088A65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5AB20DA-3D3D-AC29-856C-077D67AC571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85EDD48-0AB2-3797-C813-E1EE1100A304}"/>
              </a:ext>
            </a:extLst>
          </p:cNvPr>
          <p:cNvSpPr>
            <a:spLocks noGrp="1"/>
          </p:cNvSpPr>
          <p:nvPr>
            <p:ph type="dt" sz="half" idx="10"/>
          </p:nvPr>
        </p:nvSpPr>
        <p:spPr/>
        <p:txBody>
          <a:bodyPr/>
          <a:lstStyle/>
          <a:p>
            <a:fld id="{75249CD0-312A-F144-BC99-338E3085DE55}" type="datetimeFigureOut">
              <a:rPr lang="en-US" smtClean="0"/>
              <a:t>2/8/24</a:t>
            </a:fld>
            <a:endParaRPr lang="en-US"/>
          </a:p>
        </p:txBody>
      </p:sp>
      <p:sp>
        <p:nvSpPr>
          <p:cNvPr id="5" name="Footer Placeholder 4">
            <a:extLst>
              <a:ext uri="{FF2B5EF4-FFF2-40B4-BE49-F238E27FC236}">
                <a16:creationId xmlns:a16="http://schemas.microsoft.com/office/drawing/2014/main" id="{1530523A-1100-2433-9AFA-D2E8B340B5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0FD14A-5214-8545-81B0-A42CD5659255}"/>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1629099458"/>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9FAF5-6C2D-604F-882D-9DF814CE30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E10D3E-0198-5465-ECE2-589F520E635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F1C255-35A2-459B-B08D-E1D218A2A8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105847B-B937-1633-7EB9-787D06F68BAA}"/>
              </a:ext>
            </a:extLst>
          </p:cNvPr>
          <p:cNvSpPr>
            <a:spLocks noGrp="1"/>
          </p:cNvSpPr>
          <p:nvPr>
            <p:ph type="dt" sz="half" idx="10"/>
          </p:nvPr>
        </p:nvSpPr>
        <p:spPr/>
        <p:txBody>
          <a:bodyPr/>
          <a:lstStyle/>
          <a:p>
            <a:fld id="{75249CD0-312A-F144-BC99-338E3085DE55}" type="datetimeFigureOut">
              <a:rPr lang="en-US" smtClean="0"/>
              <a:t>2/8/24</a:t>
            </a:fld>
            <a:endParaRPr lang="en-US"/>
          </a:p>
        </p:txBody>
      </p:sp>
      <p:sp>
        <p:nvSpPr>
          <p:cNvPr id="6" name="Footer Placeholder 5">
            <a:extLst>
              <a:ext uri="{FF2B5EF4-FFF2-40B4-BE49-F238E27FC236}">
                <a16:creationId xmlns:a16="http://schemas.microsoft.com/office/drawing/2014/main" id="{D905BF37-84C0-7739-8CAE-F015ED9182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AFF29D-FBCF-D486-25EB-590BD7BC7A0A}"/>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2347918241"/>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FF5A-E687-4A51-D6A2-B03CECBB8B3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1A6F40-AC02-E89B-70E1-E332200820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FB8FDA9-E20F-BB4A-3CDF-B5158A11A5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5FA8A06-DBEF-52BB-6555-33C236A978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23C0999-6271-BB1A-B02A-D91E3EF2F9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67C355-3023-BDE8-C02E-A883C90EDADE}"/>
              </a:ext>
            </a:extLst>
          </p:cNvPr>
          <p:cNvSpPr>
            <a:spLocks noGrp="1"/>
          </p:cNvSpPr>
          <p:nvPr>
            <p:ph type="dt" sz="half" idx="10"/>
          </p:nvPr>
        </p:nvSpPr>
        <p:spPr/>
        <p:txBody>
          <a:bodyPr/>
          <a:lstStyle/>
          <a:p>
            <a:fld id="{75249CD0-312A-F144-BC99-338E3085DE55}" type="datetimeFigureOut">
              <a:rPr lang="en-US" smtClean="0"/>
              <a:t>2/8/24</a:t>
            </a:fld>
            <a:endParaRPr lang="en-US"/>
          </a:p>
        </p:txBody>
      </p:sp>
      <p:sp>
        <p:nvSpPr>
          <p:cNvPr id="8" name="Footer Placeholder 7">
            <a:extLst>
              <a:ext uri="{FF2B5EF4-FFF2-40B4-BE49-F238E27FC236}">
                <a16:creationId xmlns:a16="http://schemas.microsoft.com/office/drawing/2014/main" id="{392400B6-271C-BFA7-5FE3-75EE3A060F8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AFEAF5A-EDD5-D2D5-3D1F-9BD37E578F2D}"/>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3263526303"/>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ED38A-73C1-4775-036A-2CCCECAA171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8FAADAE-2CCA-9072-4AA4-04BE66F20910}"/>
              </a:ext>
            </a:extLst>
          </p:cNvPr>
          <p:cNvSpPr>
            <a:spLocks noGrp="1"/>
          </p:cNvSpPr>
          <p:nvPr>
            <p:ph type="dt" sz="half" idx="10"/>
          </p:nvPr>
        </p:nvSpPr>
        <p:spPr/>
        <p:txBody>
          <a:bodyPr/>
          <a:lstStyle/>
          <a:p>
            <a:fld id="{75249CD0-312A-F144-BC99-338E3085DE55}" type="datetimeFigureOut">
              <a:rPr lang="en-US" smtClean="0"/>
              <a:t>2/8/24</a:t>
            </a:fld>
            <a:endParaRPr lang="en-US"/>
          </a:p>
        </p:txBody>
      </p:sp>
      <p:sp>
        <p:nvSpPr>
          <p:cNvPr id="4" name="Footer Placeholder 3">
            <a:extLst>
              <a:ext uri="{FF2B5EF4-FFF2-40B4-BE49-F238E27FC236}">
                <a16:creationId xmlns:a16="http://schemas.microsoft.com/office/drawing/2014/main" id="{120FD301-D657-8D87-ADE2-8C81B3EC19E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AE42431-2C23-D8CB-9F83-BB3CA2CE4D5E}"/>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2168825769"/>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D36FC9-6899-A99F-0DAF-DF93E0E1A230}"/>
              </a:ext>
            </a:extLst>
          </p:cNvPr>
          <p:cNvSpPr>
            <a:spLocks noGrp="1"/>
          </p:cNvSpPr>
          <p:nvPr>
            <p:ph type="dt" sz="half" idx="10"/>
          </p:nvPr>
        </p:nvSpPr>
        <p:spPr/>
        <p:txBody>
          <a:bodyPr/>
          <a:lstStyle/>
          <a:p>
            <a:fld id="{75249CD0-312A-F144-BC99-338E3085DE55}" type="datetimeFigureOut">
              <a:rPr lang="en-US" smtClean="0"/>
              <a:t>2/8/24</a:t>
            </a:fld>
            <a:endParaRPr lang="en-US"/>
          </a:p>
        </p:txBody>
      </p:sp>
      <p:sp>
        <p:nvSpPr>
          <p:cNvPr id="3" name="Footer Placeholder 2">
            <a:extLst>
              <a:ext uri="{FF2B5EF4-FFF2-40B4-BE49-F238E27FC236}">
                <a16:creationId xmlns:a16="http://schemas.microsoft.com/office/drawing/2014/main" id="{1DF106DA-8BE0-760B-CC43-92614EAC9A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FBE3FC-523C-D01E-3E0D-94E29023A9B0}"/>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378425387"/>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1F90B-CC5C-6746-F5A0-609A68000B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F70C96A-BB54-5904-3535-1E4588AAB7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D02436F-7513-FF91-D00E-5ADA9889D4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46D866-9FED-E596-5279-2D5B41A2928E}"/>
              </a:ext>
            </a:extLst>
          </p:cNvPr>
          <p:cNvSpPr>
            <a:spLocks noGrp="1"/>
          </p:cNvSpPr>
          <p:nvPr>
            <p:ph type="dt" sz="half" idx="10"/>
          </p:nvPr>
        </p:nvSpPr>
        <p:spPr/>
        <p:txBody>
          <a:bodyPr/>
          <a:lstStyle/>
          <a:p>
            <a:fld id="{75249CD0-312A-F144-BC99-338E3085DE55}" type="datetimeFigureOut">
              <a:rPr lang="en-US" smtClean="0"/>
              <a:t>2/8/24</a:t>
            </a:fld>
            <a:endParaRPr lang="en-US"/>
          </a:p>
        </p:txBody>
      </p:sp>
      <p:sp>
        <p:nvSpPr>
          <p:cNvPr id="6" name="Footer Placeholder 5">
            <a:extLst>
              <a:ext uri="{FF2B5EF4-FFF2-40B4-BE49-F238E27FC236}">
                <a16:creationId xmlns:a16="http://schemas.microsoft.com/office/drawing/2014/main" id="{E2D61803-38FB-553E-1596-42B85F43B0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42699F-11E1-7411-8A26-A7B3A0B7479F}"/>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3801323286"/>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0C0D-A39D-E28B-1C2E-0DC753C48BF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B4D4615-3EE3-E355-5371-91EE6A2D68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23E44CA-0EFF-E244-713D-56CC8B8DF0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0CBEB11-1072-D5A7-DE8B-622F896A0BB8}"/>
              </a:ext>
            </a:extLst>
          </p:cNvPr>
          <p:cNvSpPr>
            <a:spLocks noGrp="1"/>
          </p:cNvSpPr>
          <p:nvPr>
            <p:ph type="dt" sz="half" idx="10"/>
          </p:nvPr>
        </p:nvSpPr>
        <p:spPr/>
        <p:txBody>
          <a:bodyPr/>
          <a:lstStyle/>
          <a:p>
            <a:fld id="{75249CD0-312A-F144-BC99-338E3085DE55}" type="datetimeFigureOut">
              <a:rPr lang="en-US" smtClean="0"/>
              <a:t>2/8/24</a:t>
            </a:fld>
            <a:endParaRPr lang="en-US"/>
          </a:p>
        </p:txBody>
      </p:sp>
      <p:sp>
        <p:nvSpPr>
          <p:cNvPr id="6" name="Footer Placeholder 5">
            <a:extLst>
              <a:ext uri="{FF2B5EF4-FFF2-40B4-BE49-F238E27FC236}">
                <a16:creationId xmlns:a16="http://schemas.microsoft.com/office/drawing/2014/main" id="{AE09C14D-D5A1-9E82-BC61-0C31B82642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42791C-8A5D-25A5-C261-60DC1A883F8F}"/>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2505771517"/>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20BD1-F4AD-CA0A-DA91-FC6E17CB6A3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465352-D3FC-8CA6-C9E8-1A4BC8F4963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2635C9-78DB-9558-CE27-2E33E6E12977}"/>
              </a:ext>
            </a:extLst>
          </p:cNvPr>
          <p:cNvSpPr>
            <a:spLocks noGrp="1"/>
          </p:cNvSpPr>
          <p:nvPr>
            <p:ph type="dt" sz="half" idx="10"/>
          </p:nvPr>
        </p:nvSpPr>
        <p:spPr/>
        <p:txBody>
          <a:bodyPr/>
          <a:lstStyle/>
          <a:p>
            <a:fld id="{75249CD0-312A-F144-BC99-338E3085DE55}" type="datetimeFigureOut">
              <a:rPr lang="en-US" smtClean="0"/>
              <a:t>2/8/24</a:t>
            </a:fld>
            <a:endParaRPr lang="en-US"/>
          </a:p>
        </p:txBody>
      </p:sp>
      <p:sp>
        <p:nvSpPr>
          <p:cNvPr id="5" name="Footer Placeholder 4">
            <a:extLst>
              <a:ext uri="{FF2B5EF4-FFF2-40B4-BE49-F238E27FC236}">
                <a16:creationId xmlns:a16="http://schemas.microsoft.com/office/drawing/2014/main" id="{F8E0AA57-2508-C44D-6D7C-E7ABC1DB18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A26A88-36EC-CB90-D5BB-E57927E0F680}"/>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2589781909"/>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D7FD0E-3F29-4C2B-CD12-974380985FD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D6E506F-2852-CBED-76C4-D8883B74BF8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B59142-8C4E-E53A-AEAE-5E7D54B3CA7C}"/>
              </a:ext>
            </a:extLst>
          </p:cNvPr>
          <p:cNvSpPr>
            <a:spLocks noGrp="1"/>
          </p:cNvSpPr>
          <p:nvPr>
            <p:ph type="dt" sz="half" idx="10"/>
          </p:nvPr>
        </p:nvSpPr>
        <p:spPr/>
        <p:txBody>
          <a:bodyPr/>
          <a:lstStyle/>
          <a:p>
            <a:fld id="{75249CD0-312A-F144-BC99-338E3085DE55}" type="datetimeFigureOut">
              <a:rPr lang="en-US" smtClean="0"/>
              <a:t>2/8/24</a:t>
            </a:fld>
            <a:endParaRPr lang="en-US"/>
          </a:p>
        </p:txBody>
      </p:sp>
      <p:sp>
        <p:nvSpPr>
          <p:cNvPr id="5" name="Footer Placeholder 4">
            <a:extLst>
              <a:ext uri="{FF2B5EF4-FFF2-40B4-BE49-F238E27FC236}">
                <a16:creationId xmlns:a16="http://schemas.microsoft.com/office/drawing/2014/main" id="{CA27E1DD-FDB8-08BE-83FA-ACEFE835A2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FE9B6B-6C8E-C683-C29A-727E1F70EB4B}"/>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1878095183"/>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65DFE2-B4D8-C88D-7B7D-78B95253D8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2A63A9-874F-42AF-F706-84102AAB74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FBF313-37B8-EBC9-FF72-958FDAEFE1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49CD0-312A-F144-BC99-338E3085DE55}" type="datetimeFigureOut">
              <a:rPr lang="en-US" smtClean="0"/>
              <a:t>2/8/24</a:t>
            </a:fld>
            <a:endParaRPr lang="en-US"/>
          </a:p>
        </p:txBody>
      </p:sp>
      <p:sp>
        <p:nvSpPr>
          <p:cNvPr id="5" name="Footer Placeholder 4">
            <a:extLst>
              <a:ext uri="{FF2B5EF4-FFF2-40B4-BE49-F238E27FC236}">
                <a16:creationId xmlns:a16="http://schemas.microsoft.com/office/drawing/2014/main" id="{C29D7EF5-1DE0-E880-5568-F6E5934C58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96EA6CB-720D-9F14-A282-7CAB533F2F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6D2EC0-C33F-CC45-9076-6029DEFB0C7F}" type="slidenum">
              <a:rPr lang="en-US" smtClean="0"/>
              <a:t>‹#›</a:t>
            </a:fld>
            <a:endParaRPr lang="en-US"/>
          </a:p>
        </p:txBody>
      </p:sp>
    </p:spTree>
    <p:extLst>
      <p:ext uri="{BB962C8B-B14F-4D97-AF65-F5344CB8AC3E}">
        <p14:creationId xmlns:p14="http://schemas.microsoft.com/office/powerpoint/2010/main" val="17430266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EE1AC24E-04F1-C8BC-4652-F5D155BBB851}"/>
              </a:ext>
            </a:extLst>
          </p:cNvPr>
          <p:cNvPicPr>
            <a:picLocks noChangeAspect="1"/>
          </p:cNvPicPr>
          <p:nvPr/>
        </p:nvPicPr>
        <p:blipFill>
          <a:blip r:embed="rId2"/>
          <a:stretch>
            <a:fillRect/>
          </a:stretch>
        </p:blipFill>
        <p:spPr>
          <a:xfrm>
            <a:off x="1227138" y="555625"/>
            <a:ext cx="6430963" cy="4629150"/>
          </a:xfrm>
          <a:prstGeom prst="rect">
            <a:avLst/>
          </a:prstGeom>
        </p:spPr>
      </p:pic>
      <p:pic>
        <p:nvPicPr>
          <p:cNvPr id="3" name="Picture 2" descr="Adina Pintilie · Touch Me Not (DVD) (2019)">
            <a:extLst>
              <a:ext uri="{FF2B5EF4-FFF2-40B4-BE49-F238E27FC236}">
                <a16:creationId xmlns:a16="http://schemas.microsoft.com/office/drawing/2014/main" id="{216242E2-F718-B52E-F102-0DC4AF5D83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4775" y="555625"/>
            <a:ext cx="3238500" cy="462915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7C127B5-EA28-51ED-66B8-C9C9827EAB13}"/>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Distance &amp; Proximity/Micro - Macro </a:t>
            </a:r>
          </a:p>
        </p:txBody>
      </p:sp>
      <p:sp>
        <p:nvSpPr>
          <p:cNvPr id="4" name="TextBox 3">
            <a:extLst>
              <a:ext uri="{FF2B5EF4-FFF2-40B4-BE49-F238E27FC236}">
                <a16:creationId xmlns:a16="http://schemas.microsoft.com/office/drawing/2014/main" id="{255E3707-D553-2B69-8B3A-C9B0B11692CD}"/>
              </a:ext>
            </a:extLst>
          </p:cNvPr>
          <p:cNvSpPr txBox="1"/>
          <p:nvPr/>
        </p:nvSpPr>
        <p:spPr>
          <a:xfrm>
            <a:off x="10389975" y="954157"/>
            <a:ext cx="1607876" cy="1754326"/>
          </a:xfrm>
          <a:prstGeom prst="rect">
            <a:avLst/>
          </a:prstGeom>
          <a:noFill/>
        </p:spPr>
        <p:txBody>
          <a:bodyPr wrap="none" rtlCol="0">
            <a:spAutoFit/>
          </a:bodyPr>
          <a:lstStyle/>
          <a:p>
            <a:r>
              <a:rPr lang="en-GB" sz="1800" i="0" dirty="0">
                <a:solidFill>
                  <a:srgbClr val="000000"/>
                </a:solidFill>
                <a:effectLst/>
                <a:latin typeface="Helvetica" pitchFamily="2" charset="0"/>
              </a:rPr>
              <a:t>Adina </a:t>
            </a:r>
            <a:r>
              <a:rPr lang="en-GB" sz="1800" i="0" dirty="0" err="1">
                <a:solidFill>
                  <a:srgbClr val="000000"/>
                </a:solidFill>
                <a:effectLst/>
                <a:latin typeface="Helvetica" pitchFamily="2" charset="0"/>
              </a:rPr>
              <a:t>Pintilie</a:t>
            </a:r>
            <a:endParaRPr lang="en-US" dirty="0"/>
          </a:p>
          <a:p>
            <a:endParaRPr lang="en-US" dirty="0"/>
          </a:p>
          <a:p>
            <a:r>
              <a:rPr lang="en-US" dirty="0"/>
              <a:t>Romania</a:t>
            </a:r>
          </a:p>
          <a:p>
            <a:endParaRPr lang="en-US" dirty="0"/>
          </a:p>
          <a:p>
            <a:r>
              <a:rPr lang="en-US" dirty="0"/>
              <a:t>Venice </a:t>
            </a:r>
            <a:r>
              <a:rPr lang="en-US" dirty="0" err="1"/>
              <a:t>Bienalle</a:t>
            </a:r>
            <a:endParaRPr lang="en-US" dirty="0"/>
          </a:p>
          <a:p>
            <a:r>
              <a:rPr lang="en-US" dirty="0"/>
              <a:t>2022 </a:t>
            </a:r>
          </a:p>
        </p:txBody>
      </p:sp>
    </p:spTree>
    <p:extLst>
      <p:ext uri="{BB962C8B-B14F-4D97-AF65-F5344CB8AC3E}">
        <p14:creationId xmlns:p14="http://schemas.microsoft.com/office/powerpoint/2010/main" val="450402851"/>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19EE-6338-FC53-1869-4614C796A07A}"/>
              </a:ext>
            </a:extLst>
          </p:cNvPr>
          <p:cNvSpPr>
            <a:spLocks noGrp="1"/>
          </p:cNvSpPr>
          <p:nvPr>
            <p:ph type="title"/>
          </p:nvPr>
        </p:nvSpPr>
        <p:spPr>
          <a:xfrm>
            <a:off x="209550" y="407484"/>
            <a:ext cx="11849100" cy="1325563"/>
          </a:xfrm>
        </p:spPr>
        <p:txBody>
          <a:bodyPr/>
          <a:lstStyle/>
          <a:p>
            <a:r>
              <a:rPr lang="en-US" dirty="0"/>
              <a:t>Henry Fox Talbot. Macro - Micro photogenic prints </a:t>
            </a:r>
          </a:p>
        </p:txBody>
      </p:sp>
      <p:pic>
        <p:nvPicPr>
          <p:cNvPr id="5" name="Picture 4">
            <a:extLst>
              <a:ext uri="{FF2B5EF4-FFF2-40B4-BE49-F238E27FC236}">
                <a16:creationId xmlns:a16="http://schemas.microsoft.com/office/drawing/2014/main" id="{A7AD7E89-3A8F-97CE-CE4E-C4F2ACB313D7}"/>
              </a:ext>
            </a:extLst>
          </p:cNvPr>
          <p:cNvPicPr>
            <a:picLocks noChangeAspect="1"/>
          </p:cNvPicPr>
          <p:nvPr/>
        </p:nvPicPr>
        <p:blipFill>
          <a:blip r:embed="rId2"/>
          <a:stretch>
            <a:fillRect/>
          </a:stretch>
        </p:blipFill>
        <p:spPr>
          <a:xfrm>
            <a:off x="4953000" y="2343150"/>
            <a:ext cx="7239000" cy="4064000"/>
          </a:xfrm>
          <a:prstGeom prst="rect">
            <a:avLst/>
          </a:prstGeom>
        </p:spPr>
      </p:pic>
      <p:pic>
        <p:nvPicPr>
          <p:cNvPr id="6" name="Picture 5">
            <a:extLst>
              <a:ext uri="{FF2B5EF4-FFF2-40B4-BE49-F238E27FC236}">
                <a16:creationId xmlns:a16="http://schemas.microsoft.com/office/drawing/2014/main" id="{20463460-E570-991E-EBF9-ED22CE72FA71}"/>
              </a:ext>
            </a:extLst>
          </p:cNvPr>
          <p:cNvPicPr>
            <a:picLocks noChangeAspect="1"/>
          </p:cNvPicPr>
          <p:nvPr/>
        </p:nvPicPr>
        <p:blipFill>
          <a:blip r:embed="rId3"/>
          <a:stretch>
            <a:fillRect/>
          </a:stretch>
        </p:blipFill>
        <p:spPr>
          <a:xfrm>
            <a:off x="0" y="2343150"/>
            <a:ext cx="4953000" cy="4107366"/>
          </a:xfrm>
          <a:prstGeom prst="rect">
            <a:avLst/>
          </a:prstGeom>
        </p:spPr>
      </p:pic>
    </p:spTree>
    <p:extLst>
      <p:ext uri="{BB962C8B-B14F-4D97-AF65-F5344CB8AC3E}">
        <p14:creationId xmlns:p14="http://schemas.microsoft.com/office/powerpoint/2010/main" val="2558095253"/>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C4B20-526B-618E-8570-2C7A381B8B05}"/>
              </a:ext>
            </a:extLst>
          </p:cNvPr>
          <p:cNvSpPr>
            <a:spLocks noGrp="1"/>
          </p:cNvSpPr>
          <p:nvPr>
            <p:ph type="title"/>
          </p:nvPr>
        </p:nvSpPr>
        <p:spPr>
          <a:xfrm>
            <a:off x="142875" y="136525"/>
            <a:ext cx="11906249" cy="1325563"/>
          </a:xfrm>
        </p:spPr>
        <p:txBody>
          <a:bodyPr>
            <a:normAutofit/>
          </a:bodyPr>
          <a:lstStyle/>
          <a:p>
            <a:r>
              <a:rPr lang="en-GB" sz="4000" b="0" i="0" dirty="0">
                <a:solidFill>
                  <a:srgbClr val="382C14"/>
                </a:solidFill>
                <a:effectLst/>
                <a:latin typeface="Helvetica" pitchFamily="2" charset="0"/>
              </a:rPr>
              <a:t>Beatrix Potter and her pet mouse, </a:t>
            </a:r>
            <a:r>
              <a:rPr lang="en-GB" sz="4000" b="0" i="0" dirty="0" err="1">
                <a:solidFill>
                  <a:srgbClr val="382C14"/>
                </a:solidFill>
                <a:effectLst/>
                <a:latin typeface="Helvetica" pitchFamily="2" charset="0"/>
              </a:rPr>
              <a:t>Xarifa</a:t>
            </a:r>
            <a:r>
              <a:rPr lang="en-GB" sz="4000" b="0" i="0" dirty="0">
                <a:solidFill>
                  <a:srgbClr val="382C14"/>
                </a:solidFill>
                <a:effectLst/>
                <a:latin typeface="Helvetica" pitchFamily="2" charset="0"/>
              </a:rPr>
              <a:t>, in 1885</a:t>
            </a:r>
            <a:endParaRPr lang="en-US" sz="4000" dirty="0">
              <a:latin typeface="Helvetica" pitchFamily="2" charset="0"/>
            </a:endParaRPr>
          </a:p>
        </p:txBody>
      </p:sp>
      <p:sp>
        <p:nvSpPr>
          <p:cNvPr id="5" name="TextBox 4">
            <a:extLst>
              <a:ext uri="{FF2B5EF4-FFF2-40B4-BE49-F238E27FC236}">
                <a16:creationId xmlns:a16="http://schemas.microsoft.com/office/drawing/2014/main" id="{F16A5812-0B7C-B226-C54E-1E34C6BF32A8}"/>
              </a:ext>
            </a:extLst>
          </p:cNvPr>
          <p:cNvSpPr txBox="1"/>
          <p:nvPr/>
        </p:nvSpPr>
        <p:spPr>
          <a:xfrm>
            <a:off x="142875" y="1719938"/>
            <a:ext cx="4819650" cy="4708981"/>
          </a:xfrm>
          <a:prstGeom prst="rect">
            <a:avLst/>
          </a:prstGeom>
          <a:noFill/>
        </p:spPr>
        <p:txBody>
          <a:bodyPr wrap="square">
            <a:spAutoFit/>
          </a:bodyPr>
          <a:lstStyle/>
          <a:p>
            <a:r>
              <a:rPr lang="en-GB" sz="2000" dirty="0">
                <a:effectLst/>
                <a:latin typeface="Helvetica" pitchFamily="2" charset="0"/>
              </a:rPr>
              <a:t>Later botanists included Beatrix Potter, who between her mid teens and the age of thirty, kept a secret diary: 200,000 words of coded text, a secret alphabet, a private language which</a:t>
            </a:r>
            <a:r>
              <a:rPr lang="en-GB" sz="2000" dirty="0">
                <a:latin typeface="Helvetica" pitchFamily="2" charset="0"/>
              </a:rPr>
              <a:t> </a:t>
            </a:r>
            <a:r>
              <a:rPr lang="en-GB" sz="2000" dirty="0">
                <a:effectLst/>
                <a:latin typeface="Helvetica" pitchFamily="2" charset="0"/>
              </a:rPr>
              <a:t>was not deciphered until the 1950s. Her interest in plants and fungi is developed in these pages, and photography had an</a:t>
            </a:r>
            <a:r>
              <a:rPr lang="en-GB" sz="2000" dirty="0">
                <a:latin typeface="Helvetica" pitchFamily="2" charset="0"/>
              </a:rPr>
              <a:t> </a:t>
            </a:r>
            <a:r>
              <a:rPr lang="en-GB" sz="2000" dirty="0">
                <a:effectLst/>
                <a:latin typeface="Helvetica" pitchFamily="2" charset="0"/>
              </a:rPr>
              <a:t>enormous impact on her work as well. When she first used a camera, the journal "is suddenly full of boulders and screes and  speculations about strata-still in cipher, as though the subject; like everything else that interested her, must be kept secret.’ </a:t>
            </a:r>
          </a:p>
        </p:txBody>
      </p:sp>
      <p:pic>
        <p:nvPicPr>
          <p:cNvPr id="6" name="Picture 5">
            <a:extLst>
              <a:ext uri="{FF2B5EF4-FFF2-40B4-BE49-F238E27FC236}">
                <a16:creationId xmlns:a16="http://schemas.microsoft.com/office/drawing/2014/main" id="{026D4CEE-3F23-5EF7-00D1-569546BE3299}"/>
              </a:ext>
            </a:extLst>
          </p:cNvPr>
          <p:cNvPicPr>
            <a:picLocks noChangeAspect="1"/>
          </p:cNvPicPr>
          <p:nvPr/>
        </p:nvPicPr>
        <p:blipFill>
          <a:blip r:embed="rId2"/>
          <a:stretch>
            <a:fillRect/>
          </a:stretch>
        </p:blipFill>
        <p:spPr>
          <a:xfrm>
            <a:off x="5176901" y="1783894"/>
            <a:ext cx="6710298" cy="4708981"/>
          </a:xfrm>
          <a:prstGeom prst="rect">
            <a:avLst/>
          </a:prstGeom>
        </p:spPr>
      </p:pic>
    </p:spTree>
    <p:extLst>
      <p:ext uri="{BB962C8B-B14F-4D97-AF65-F5344CB8AC3E}">
        <p14:creationId xmlns:p14="http://schemas.microsoft.com/office/powerpoint/2010/main" val="21333231"/>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333432-70D1-766B-7410-C352CCE5CD24}"/>
              </a:ext>
            </a:extLst>
          </p:cNvPr>
          <p:cNvSpPr txBox="1"/>
          <p:nvPr/>
        </p:nvSpPr>
        <p:spPr>
          <a:xfrm>
            <a:off x="191328" y="1706304"/>
            <a:ext cx="7143750" cy="2677656"/>
          </a:xfrm>
          <a:prstGeom prst="rect">
            <a:avLst/>
          </a:prstGeom>
          <a:noFill/>
        </p:spPr>
        <p:txBody>
          <a:bodyPr wrap="square">
            <a:spAutoFit/>
          </a:bodyPr>
          <a:lstStyle/>
          <a:p>
            <a:r>
              <a:rPr lang="en-GB" sz="2800" dirty="0">
                <a:effectLst/>
                <a:latin typeface="Helvetica" pitchFamily="2" charset="0"/>
              </a:rPr>
              <a:t>Like many of her predecessors, Potter developed a taste for "the precise and the minute, for the fine details of a plant, mosses under the microscope, the fabric of a mouse's nest, the eye of a squirrel," with "no twig too small for her attention.”(pp245)</a:t>
            </a:r>
          </a:p>
        </p:txBody>
      </p:sp>
      <p:pic>
        <p:nvPicPr>
          <p:cNvPr id="6" name="Picture 5">
            <a:extLst>
              <a:ext uri="{FF2B5EF4-FFF2-40B4-BE49-F238E27FC236}">
                <a16:creationId xmlns:a16="http://schemas.microsoft.com/office/drawing/2014/main" id="{95A84C60-32D3-A780-49A4-8FAB85B8B3BB}"/>
              </a:ext>
            </a:extLst>
          </p:cNvPr>
          <p:cNvPicPr>
            <a:picLocks noChangeAspect="1"/>
          </p:cNvPicPr>
          <p:nvPr/>
        </p:nvPicPr>
        <p:blipFill>
          <a:blip r:embed="rId2"/>
          <a:stretch>
            <a:fillRect/>
          </a:stretch>
        </p:blipFill>
        <p:spPr>
          <a:xfrm>
            <a:off x="7614976" y="3045132"/>
            <a:ext cx="4061836" cy="3642112"/>
          </a:xfrm>
          <a:prstGeom prst="rect">
            <a:avLst/>
          </a:prstGeom>
        </p:spPr>
      </p:pic>
      <p:pic>
        <p:nvPicPr>
          <p:cNvPr id="7" name="Picture 6">
            <a:extLst>
              <a:ext uri="{FF2B5EF4-FFF2-40B4-BE49-F238E27FC236}">
                <a16:creationId xmlns:a16="http://schemas.microsoft.com/office/drawing/2014/main" id="{CB6F969C-C4AA-7A2D-9CA9-FC55D33B825B}"/>
              </a:ext>
            </a:extLst>
          </p:cNvPr>
          <p:cNvPicPr>
            <a:picLocks noChangeAspect="1"/>
          </p:cNvPicPr>
          <p:nvPr/>
        </p:nvPicPr>
        <p:blipFill>
          <a:blip r:embed="rId3"/>
          <a:stretch>
            <a:fillRect/>
          </a:stretch>
        </p:blipFill>
        <p:spPr>
          <a:xfrm>
            <a:off x="7543800" y="170756"/>
            <a:ext cx="4133012" cy="2745285"/>
          </a:xfrm>
          <a:prstGeom prst="rect">
            <a:avLst/>
          </a:prstGeom>
        </p:spPr>
      </p:pic>
    </p:spTree>
    <p:extLst>
      <p:ext uri="{BB962C8B-B14F-4D97-AF65-F5344CB8AC3E}">
        <p14:creationId xmlns:p14="http://schemas.microsoft.com/office/powerpoint/2010/main" val="181656456"/>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212111"/>
            <a:ext cx="6273209" cy="3554819"/>
          </a:xfrm>
          <a:prstGeom prst="rect">
            <a:avLst/>
          </a:prstGeom>
        </p:spPr>
      </p:pic>
      <p:pic>
        <p:nvPicPr>
          <p:cNvPr id="3" name="Picture 2"/>
          <p:cNvPicPr>
            <a:picLocks noChangeAspect="1"/>
          </p:cNvPicPr>
          <p:nvPr/>
        </p:nvPicPr>
        <p:blipFill>
          <a:blip r:embed="rId3"/>
          <a:stretch>
            <a:fillRect/>
          </a:stretch>
        </p:blipFill>
        <p:spPr>
          <a:xfrm>
            <a:off x="6273209" y="1212110"/>
            <a:ext cx="5914840" cy="3554819"/>
          </a:xfrm>
          <a:prstGeom prst="rect">
            <a:avLst/>
          </a:prstGeom>
        </p:spPr>
      </p:pic>
      <p:sp>
        <p:nvSpPr>
          <p:cNvPr id="4" name="TextBox 3">
            <a:extLst>
              <a:ext uri="{FF2B5EF4-FFF2-40B4-BE49-F238E27FC236}">
                <a16:creationId xmlns:a16="http://schemas.microsoft.com/office/drawing/2014/main" id="{EAF8645D-3031-DA9F-4089-810FE95E279A}"/>
              </a:ext>
            </a:extLst>
          </p:cNvPr>
          <p:cNvSpPr txBox="1"/>
          <p:nvPr/>
        </p:nvSpPr>
        <p:spPr>
          <a:xfrm>
            <a:off x="0" y="242613"/>
            <a:ext cx="8997976" cy="646331"/>
          </a:xfrm>
          <a:prstGeom prst="rect">
            <a:avLst/>
          </a:prstGeom>
          <a:noFill/>
        </p:spPr>
        <p:txBody>
          <a:bodyPr wrap="none" rtlCol="0">
            <a:spAutoFit/>
          </a:bodyPr>
          <a:lstStyle/>
          <a:p>
            <a:r>
              <a:rPr lang="en-US" sz="3600" dirty="0"/>
              <a:t>Ann Wilson, Topologies and Errant </a:t>
            </a:r>
            <a:r>
              <a:rPr lang="en-US" sz="3600" dirty="0" err="1"/>
              <a:t>Behaviour’s</a:t>
            </a:r>
            <a:r>
              <a:rPr lang="en-US" sz="3600" dirty="0"/>
              <a:t> </a:t>
            </a:r>
          </a:p>
        </p:txBody>
      </p:sp>
      <p:sp>
        <p:nvSpPr>
          <p:cNvPr id="8" name="TextBox 7">
            <a:extLst>
              <a:ext uri="{FF2B5EF4-FFF2-40B4-BE49-F238E27FC236}">
                <a16:creationId xmlns:a16="http://schemas.microsoft.com/office/drawing/2014/main" id="{6C1BB431-436D-9D39-D67B-DD4B60F8FADA}"/>
              </a:ext>
            </a:extLst>
          </p:cNvPr>
          <p:cNvSpPr txBox="1"/>
          <p:nvPr/>
        </p:nvSpPr>
        <p:spPr>
          <a:xfrm>
            <a:off x="0" y="5026674"/>
            <a:ext cx="12188049" cy="1200329"/>
          </a:xfrm>
          <a:prstGeom prst="rect">
            <a:avLst/>
          </a:prstGeom>
          <a:noFill/>
        </p:spPr>
        <p:txBody>
          <a:bodyPr wrap="square">
            <a:spAutoFit/>
          </a:bodyPr>
          <a:lstStyle/>
          <a:p>
            <a:r>
              <a:rPr lang="en-US" sz="2400" dirty="0">
                <a:latin typeface="Helvetica" pitchFamily="2" charset="0"/>
              </a:rPr>
              <a:t>Debates of the properties, status and purpose of the digital photograph have frequently noted the handicraft conditions of its form and uses, presenting it as a textile like element of the manifold assemblages of networked culture (PP60) </a:t>
            </a:r>
          </a:p>
        </p:txBody>
      </p:sp>
    </p:spTree>
    <p:extLst>
      <p:ext uri="{BB962C8B-B14F-4D97-AF65-F5344CB8AC3E}">
        <p14:creationId xmlns:p14="http://schemas.microsoft.com/office/powerpoint/2010/main" val="457231125"/>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A9519-D26A-257F-FF90-DCC5DC041FAB}"/>
              </a:ext>
            </a:extLst>
          </p:cNvPr>
          <p:cNvSpPr>
            <a:spLocks noGrp="1"/>
          </p:cNvSpPr>
          <p:nvPr>
            <p:ph type="title"/>
          </p:nvPr>
        </p:nvSpPr>
        <p:spPr>
          <a:xfrm>
            <a:off x="247650" y="83820"/>
            <a:ext cx="6934200" cy="1325563"/>
          </a:xfrm>
        </p:spPr>
        <p:txBody>
          <a:bodyPr>
            <a:normAutofit fontScale="90000"/>
          </a:bodyPr>
          <a:lstStyle/>
          <a:p>
            <a:r>
              <a:rPr lang="en-US" dirty="0"/>
              <a:t>Stan </a:t>
            </a:r>
            <a:r>
              <a:rPr lang="en-US" dirty="0" err="1"/>
              <a:t>Brackage</a:t>
            </a:r>
            <a:r>
              <a:rPr lang="en-US" dirty="0"/>
              <a:t> – </a:t>
            </a:r>
            <a:r>
              <a:rPr lang="en-US" dirty="0" err="1"/>
              <a:t>Mothlight</a:t>
            </a:r>
            <a:r>
              <a:rPr lang="en-US" dirty="0"/>
              <a:t>, </a:t>
            </a:r>
            <a:r>
              <a:rPr lang="en-US" sz="2800" dirty="0"/>
              <a:t>https://</a:t>
            </a:r>
            <a:r>
              <a:rPr lang="en-US" sz="2800" dirty="0" err="1"/>
              <a:t>www.youtube.com</a:t>
            </a:r>
            <a:r>
              <a:rPr lang="en-US" sz="2800" dirty="0"/>
              <a:t>/</a:t>
            </a:r>
            <a:r>
              <a:rPr lang="en-US" sz="2800" dirty="0" err="1"/>
              <a:t>watch?v</a:t>
            </a:r>
            <a:r>
              <a:rPr lang="en-US" sz="2800" dirty="0"/>
              <a:t>=Yt3nDgnC7M8</a:t>
            </a:r>
          </a:p>
        </p:txBody>
      </p:sp>
      <p:pic>
        <p:nvPicPr>
          <p:cNvPr id="4" name="Picture 3">
            <a:extLst>
              <a:ext uri="{FF2B5EF4-FFF2-40B4-BE49-F238E27FC236}">
                <a16:creationId xmlns:a16="http://schemas.microsoft.com/office/drawing/2014/main" id="{C1C94A7B-5062-D625-5EED-946A3F279821}"/>
              </a:ext>
            </a:extLst>
          </p:cNvPr>
          <p:cNvPicPr>
            <a:picLocks noChangeAspect="1"/>
          </p:cNvPicPr>
          <p:nvPr/>
        </p:nvPicPr>
        <p:blipFill>
          <a:blip r:embed="rId3"/>
          <a:stretch>
            <a:fillRect/>
          </a:stretch>
        </p:blipFill>
        <p:spPr>
          <a:xfrm>
            <a:off x="342901" y="1340522"/>
            <a:ext cx="5829300" cy="5331069"/>
          </a:xfrm>
          <a:prstGeom prst="rect">
            <a:avLst/>
          </a:prstGeom>
        </p:spPr>
      </p:pic>
      <p:pic>
        <p:nvPicPr>
          <p:cNvPr id="5" name="Picture 4">
            <a:extLst>
              <a:ext uri="{FF2B5EF4-FFF2-40B4-BE49-F238E27FC236}">
                <a16:creationId xmlns:a16="http://schemas.microsoft.com/office/drawing/2014/main" id="{63239C73-9EAD-9EF4-AAA0-7B7AF389A559}"/>
              </a:ext>
            </a:extLst>
          </p:cNvPr>
          <p:cNvPicPr>
            <a:picLocks noChangeAspect="1"/>
          </p:cNvPicPr>
          <p:nvPr/>
        </p:nvPicPr>
        <p:blipFill>
          <a:blip r:embed="rId4"/>
          <a:stretch>
            <a:fillRect/>
          </a:stretch>
        </p:blipFill>
        <p:spPr>
          <a:xfrm>
            <a:off x="7181850" y="255270"/>
            <a:ext cx="4533900" cy="6347460"/>
          </a:xfrm>
          <a:prstGeom prst="rect">
            <a:avLst/>
          </a:prstGeom>
        </p:spPr>
      </p:pic>
    </p:spTree>
    <p:extLst>
      <p:ext uri="{BB962C8B-B14F-4D97-AF65-F5344CB8AC3E}">
        <p14:creationId xmlns:p14="http://schemas.microsoft.com/office/powerpoint/2010/main" val="3104234880"/>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FECC2-1B2F-D80C-EEAD-9C1C439A2DB5}"/>
              </a:ext>
            </a:extLst>
          </p:cNvPr>
          <p:cNvSpPr>
            <a:spLocks noGrp="1"/>
          </p:cNvSpPr>
          <p:nvPr>
            <p:ph type="title"/>
          </p:nvPr>
        </p:nvSpPr>
        <p:spPr>
          <a:xfrm>
            <a:off x="5067300" y="5092758"/>
            <a:ext cx="10515600" cy="1325563"/>
          </a:xfrm>
        </p:spPr>
        <p:txBody>
          <a:bodyPr/>
          <a:lstStyle/>
          <a:p>
            <a:r>
              <a:rPr lang="en-US" dirty="0"/>
              <a:t>Liliana Porter</a:t>
            </a:r>
          </a:p>
        </p:txBody>
      </p:sp>
      <p:pic>
        <p:nvPicPr>
          <p:cNvPr id="4" name="Picture 3">
            <a:extLst>
              <a:ext uri="{FF2B5EF4-FFF2-40B4-BE49-F238E27FC236}">
                <a16:creationId xmlns:a16="http://schemas.microsoft.com/office/drawing/2014/main" id="{AAC18745-14A9-9063-46DE-E7FC31C5063B}"/>
              </a:ext>
            </a:extLst>
          </p:cNvPr>
          <p:cNvPicPr>
            <a:picLocks noChangeAspect="1"/>
          </p:cNvPicPr>
          <p:nvPr/>
        </p:nvPicPr>
        <p:blipFill>
          <a:blip r:embed="rId2"/>
          <a:stretch>
            <a:fillRect/>
          </a:stretch>
        </p:blipFill>
        <p:spPr>
          <a:xfrm>
            <a:off x="4924706" y="247895"/>
            <a:ext cx="7267294" cy="4844863"/>
          </a:xfrm>
          <a:prstGeom prst="rect">
            <a:avLst/>
          </a:prstGeom>
        </p:spPr>
      </p:pic>
      <p:pic>
        <p:nvPicPr>
          <p:cNvPr id="6" name="Picture 5">
            <a:extLst>
              <a:ext uri="{FF2B5EF4-FFF2-40B4-BE49-F238E27FC236}">
                <a16:creationId xmlns:a16="http://schemas.microsoft.com/office/drawing/2014/main" id="{39DAED6C-D17E-58B8-4AA0-F0774DA802BF}"/>
              </a:ext>
            </a:extLst>
          </p:cNvPr>
          <p:cNvPicPr>
            <a:picLocks noChangeAspect="1"/>
          </p:cNvPicPr>
          <p:nvPr/>
        </p:nvPicPr>
        <p:blipFill>
          <a:blip r:embed="rId3"/>
          <a:stretch>
            <a:fillRect/>
          </a:stretch>
        </p:blipFill>
        <p:spPr>
          <a:xfrm>
            <a:off x="428343" y="3614314"/>
            <a:ext cx="4324914" cy="3243686"/>
          </a:xfrm>
          <a:prstGeom prst="rect">
            <a:avLst/>
          </a:prstGeom>
        </p:spPr>
      </p:pic>
      <p:pic>
        <p:nvPicPr>
          <p:cNvPr id="7" name="Picture 6">
            <a:extLst>
              <a:ext uri="{FF2B5EF4-FFF2-40B4-BE49-F238E27FC236}">
                <a16:creationId xmlns:a16="http://schemas.microsoft.com/office/drawing/2014/main" id="{BE6BBB51-8E55-FD83-5BA3-6370865E244E}"/>
              </a:ext>
            </a:extLst>
          </p:cNvPr>
          <p:cNvPicPr>
            <a:picLocks noChangeAspect="1"/>
          </p:cNvPicPr>
          <p:nvPr/>
        </p:nvPicPr>
        <p:blipFill>
          <a:blip r:embed="rId4"/>
          <a:stretch>
            <a:fillRect/>
          </a:stretch>
        </p:blipFill>
        <p:spPr>
          <a:xfrm>
            <a:off x="428344" y="247895"/>
            <a:ext cx="4324913" cy="3366419"/>
          </a:xfrm>
          <a:prstGeom prst="rect">
            <a:avLst/>
          </a:prstGeom>
        </p:spPr>
      </p:pic>
    </p:spTree>
    <p:extLst>
      <p:ext uri="{BB962C8B-B14F-4D97-AF65-F5344CB8AC3E}">
        <p14:creationId xmlns:p14="http://schemas.microsoft.com/office/powerpoint/2010/main" val="2357317452"/>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232877A-284F-D43A-2E51-05D582B63445}"/>
              </a:ext>
            </a:extLst>
          </p:cNvPr>
          <p:cNvPicPr>
            <a:picLocks noChangeAspect="1"/>
          </p:cNvPicPr>
          <p:nvPr/>
        </p:nvPicPr>
        <p:blipFill>
          <a:blip r:embed="rId2"/>
          <a:stretch>
            <a:fillRect/>
          </a:stretch>
        </p:blipFill>
        <p:spPr>
          <a:xfrm>
            <a:off x="168170" y="1990725"/>
            <a:ext cx="4502150" cy="4502150"/>
          </a:xfrm>
          <a:prstGeom prst="rect">
            <a:avLst/>
          </a:prstGeom>
        </p:spPr>
      </p:pic>
      <p:pic>
        <p:nvPicPr>
          <p:cNvPr id="6" name="Picture 5">
            <a:extLst>
              <a:ext uri="{FF2B5EF4-FFF2-40B4-BE49-F238E27FC236}">
                <a16:creationId xmlns:a16="http://schemas.microsoft.com/office/drawing/2014/main" id="{900C1A11-FFAF-AA91-CC5C-7F3156F49E45}"/>
              </a:ext>
            </a:extLst>
          </p:cNvPr>
          <p:cNvPicPr>
            <a:picLocks noChangeAspect="1"/>
          </p:cNvPicPr>
          <p:nvPr/>
        </p:nvPicPr>
        <p:blipFill>
          <a:blip r:embed="rId3"/>
          <a:stretch>
            <a:fillRect/>
          </a:stretch>
        </p:blipFill>
        <p:spPr>
          <a:xfrm>
            <a:off x="5070510" y="1990725"/>
            <a:ext cx="6953320" cy="4502150"/>
          </a:xfrm>
          <a:prstGeom prst="rect">
            <a:avLst/>
          </a:prstGeom>
        </p:spPr>
      </p:pic>
      <p:sp>
        <p:nvSpPr>
          <p:cNvPr id="7" name="Title 1">
            <a:extLst>
              <a:ext uri="{FF2B5EF4-FFF2-40B4-BE49-F238E27FC236}">
                <a16:creationId xmlns:a16="http://schemas.microsoft.com/office/drawing/2014/main" id="{13AD3D32-AAF8-8199-C7F2-169443092243}"/>
              </a:ext>
            </a:extLst>
          </p:cNvPr>
          <p:cNvSpPr txBox="1">
            <a:spLocks/>
          </p:cNvSpPr>
          <p:nvPr/>
        </p:nvSpPr>
        <p:spPr>
          <a:xfrm>
            <a:off x="168170" y="365125"/>
            <a:ext cx="10515600" cy="1325563"/>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200" dirty="0">
                <a:latin typeface="Helvetica" pitchFamily="2" charset="0"/>
              </a:rPr>
              <a:t>Tiny Visual Narratives</a:t>
            </a:r>
          </a:p>
          <a:p>
            <a:r>
              <a:rPr lang="en-US" dirty="0">
                <a:latin typeface="Helvetica" pitchFamily="2" charset="0"/>
              </a:rPr>
              <a:t>Vincent </a:t>
            </a:r>
            <a:r>
              <a:rPr lang="en-US" dirty="0" err="1">
                <a:latin typeface="Helvetica" pitchFamily="2" charset="0"/>
              </a:rPr>
              <a:t>Bousserez</a:t>
            </a:r>
            <a:br>
              <a:rPr lang="en-US" dirty="0">
                <a:latin typeface="Helvetica" pitchFamily="2" charset="0"/>
              </a:rPr>
            </a:br>
            <a:r>
              <a:rPr lang="en-US" dirty="0" err="1">
                <a:latin typeface="Helvetica" pitchFamily="2" charset="0"/>
              </a:rPr>
              <a:t>Slinkachu</a:t>
            </a:r>
            <a:endParaRPr lang="en-US" dirty="0">
              <a:latin typeface="Helvetica" pitchFamily="2" charset="0"/>
            </a:endParaRPr>
          </a:p>
        </p:txBody>
      </p:sp>
      <p:sp>
        <p:nvSpPr>
          <p:cNvPr id="9" name="Title 8">
            <a:extLst>
              <a:ext uri="{FF2B5EF4-FFF2-40B4-BE49-F238E27FC236}">
                <a16:creationId xmlns:a16="http://schemas.microsoft.com/office/drawing/2014/main" id="{6481983E-651B-F1AE-DF1F-4C1D4DD1AA32}"/>
              </a:ext>
            </a:extLst>
          </p:cNvPr>
          <p:cNvSpPr>
            <a:spLocks noGrp="1"/>
          </p:cNvSpPr>
          <p:nvPr>
            <p:ph type="title"/>
          </p:nvPr>
        </p:nvSpPr>
        <p:spPr>
          <a:xfrm>
            <a:off x="168170" y="365125"/>
            <a:ext cx="10515600" cy="819151"/>
          </a:xfrm>
        </p:spPr>
        <p:txBody>
          <a:bodyPr>
            <a:normAutofit fontScale="90000"/>
          </a:bodyPr>
          <a:lstStyle/>
          <a:p>
            <a:br>
              <a:rPr lang="en-US" dirty="0"/>
            </a:br>
            <a:endParaRPr lang="en-US" dirty="0"/>
          </a:p>
        </p:txBody>
      </p:sp>
    </p:spTree>
    <p:extLst>
      <p:ext uri="{BB962C8B-B14F-4D97-AF65-F5344CB8AC3E}">
        <p14:creationId xmlns:p14="http://schemas.microsoft.com/office/powerpoint/2010/main" val="1161084194"/>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C7ED5-E0D6-6C55-7A5E-C53A91AD2179}"/>
              </a:ext>
            </a:extLst>
          </p:cNvPr>
          <p:cNvSpPr>
            <a:spLocks noGrp="1"/>
          </p:cNvSpPr>
          <p:nvPr>
            <p:ph type="title"/>
          </p:nvPr>
        </p:nvSpPr>
        <p:spPr>
          <a:xfrm>
            <a:off x="0" y="-168275"/>
            <a:ext cx="10515600" cy="1325563"/>
          </a:xfrm>
        </p:spPr>
        <p:txBody>
          <a:bodyPr/>
          <a:lstStyle/>
          <a:p>
            <a:r>
              <a:rPr lang="en-US" dirty="0"/>
              <a:t>Willard Wigan- Under the microscope </a:t>
            </a:r>
          </a:p>
        </p:txBody>
      </p:sp>
      <p:pic>
        <p:nvPicPr>
          <p:cNvPr id="1026" name="Picture 2" descr="static.wixstatic.com/media/e2cf1a_25aca6fa20494...">
            <a:extLst>
              <a:ext uri="{FF2B5EF4-FFF2-40B4-BE49-F238E27FC236}">
                <a16:creationId xmlns:a16="http://schemas.microsoft.com/office/drawing/2014/main" id="{D8788E30-6499-F022-6EA6-45261E0E08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8267"/>
            <a:ext cx="11525250" cy="5999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1398085"/>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3FDFED2-05C0-0E64-8C0C-97C9D2D9FB85}"/>
              </a:ext>
            </a:extLst>
          </p:cNvPr>
          <p:cNvPicPr>
            <a:picLocks noChangeAspect="1"/>
          </p:cNvPicPr>
          <p:nvPr/>
        </p:nvPicPr>
        <p:blipFill>
          <a:blip r:embed="rId2"/>
          <a:stretch>
            <a:fillRect/>
          </a:stretch>
        </p:blipFill>
        <p:spPr>
          <a:xfrm>
            <a:off x="0" y="1752600"/>
            <a:ext cx="4572000" cy="5105400"/>
          </a:xfrm>
          <a:prstGeom prst="rect">
            <a:avLst/>
          </a:prstGeom>
        </p:spPr>
      </p:pic>
      <p:pic>
        <p:nvPicPr>
          <p:cNvPr id="10" name="Picture 9">
            <a:extLst>
              <a:ext uri="{FF2B5EF4-FFF2-40B4-BE49-F238E27FC236}">
                <a16:creationId xmlns:a16="http://schemas.microsoft.com/office/drawing/2014/main" id="{9C383941-A8F9-59C4-5224-551AC6553CA3}"/>
              </a:ext>
            </a:extLst>
          </p:cNvPr>
          <p:cNvPicPr>
            <a:picLocks noChangeAspect="1"/>
          </p:cNvPicPr>
          <p:nvPr/>
        </p:nvPicPr>
        <p:blipFill>
          <a:blip r:embed="rId3"/>
          <a:stretch>
            <a:fillRect/>
          </a:stretch>
        </p:blipFill>
        <p:spPr>
          <a:xfrm>
            <a:off x="4624092" y="1757363"/>
            <a:ext cx="7567908" cy="3767137"/>
          </a:xfrm>
          <a:prstGeom prst="rect">
            <a:avLst/>
          </a:prstGeom>
        </p:spPr>
      </p:pic>
    </p:spTree>
    <p:extLst>
      <p:ext uri="{BB962C8B-B14F-4D97-AF65-F5344CB8AC3E}">
        <p14:creationId xmlns:p14="http://schemas.microsoft.com/office/powerpoint/2010/main" val="1227272538"/>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2CB6F-6C02-F587-053F-B9B6A2290905}"/>
              </a:ext>
            </a:extLst>
          </p:cNvPr>
          <p:cNvSpPr>
            <a:spLocks noGrp="1"/>
          </p:cNvSpPr>
          <p:nvPr>
            <p:ph type="title"/>
          </p:nvPr>
        </p:nvSpPr>
        <p:spPr>
          <a:xfrm>
            <a:off x="0" y="5503863"/>
            <a:ext cx="4191000" cy="1325563"/>
          </a:xfrm>
        </p:spPr>
        <p:txBody>
          <a:bodyPr>
            <a:noAutofit/>
          </a:bodyPr>
          <a:lstStyle/>
          <a:p>
            <a:r>
              <a:rPr lang="en-US" sz="3600" dirty="0"/>
              <a:t>Charles &amp; Ray Eames </a:t>
            </a:r>
            <a:br>
              <a:rPr lang="en-US" sz="3600" dirty="0"/>
            </a:br>
            <a:r>
              <a:rPr lang="en-US" sz="3600" dirty="0"/>
              <a:t>Powers of Ten</a:t>
            </a:r>
          </a:p>
        </p:txBody>
      </p:sp>
      <p:pic>
        <p:nvPicPr>
          <p:cNvPr id="6" name="Powers of Ten(1977) - BlueConvert.com">
            <a:hlinkClick r:id="" action="ppaction://media"/>
            <a:extLst>
              <a:ext uri="{FF2B5EF4-FFF2-40B4-BE49-F238E27FC236}">
                <a16:creationId xmlns:a16="http://schemas.microsoft.com/office/drawing/2014/main" id="{AEEFE19E-AF71-C446-5DBD-443C2EF41D7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924299" y="28573"/>
            <a:ext cx="9370945" cy="7028209"/>
          </a:xfrm>
          <a:prstGeom prst="rect">
            <a:avLst/>
          </a:prstGeom>
        </p:spPr>
      </p:pic>
    </p:spTree>
    <p:extLst>
      <p:ext uri="{BB962C8B-B14F-4D97-AF65-F5344CB8AC3E}">
        <p14:creationId xmlns:p14="http://schemas.microsoft.com/office/powerpoint/2010/main" val="187028517"/>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0500" y="158889"/>
            <a:ext cx="6076950" cy="6555641"/>
          </a:xfrm>
          <a:prstGeom prst="rect">
            <a:avLst/>
          </a:prstGeom>
        </p:spPr>
        <p:txBody>
          <a:bodyPr wrap="square">
            <a:spAutoFit/>
          </a:bodyPr>
          <a:lstStyle/>
          <a:p>
            <a:pPr algn="ctr"/>
            <a:r>
              <a:rPr lang="en-US" sz="2000" i="1" dirty="0">
                <a:solidFill>
                  <a:srgbClr val="333333"/>
                </a:solidFill>
                <a:latin typeface="+mj-lt"/>
              </a:rPr>
              <a:t>A Variation on Powers of Ten</a:t>
            </a:r>
          </a:p>
          <a:p>
            <a:pPr algn="ctr"/>
            <a:r>
              <a:rPr lang="en-US" sz="2000" dirty="0">
                <a:solidFill>
                  <a:srgbClr val="333333"/>
                </a:solidFill>
                <a:latin typeface="+mj-lt"/>
              </a:rPr>
              <a:t>2012</a:t>
            </a:r>
          </a:p>
          <a:p>
            <a:r>
              <a:rPr lang="en-US" sz="2000" b="1" dirty="0">
                <a:solidFill>
                  <a:srgbClr val="333333"/>
                </a:solidFill>
                <a:latin typeface="+mj-lt"/>
              </a:rPr>
              <a:t>This project is a response to the short film, Powers of Ten by Charles and Ray Eames and commissioned by IBM in 1968. One iconic image from the film depicts a man and woman picnicking on a blanket. This scene is the starting point for a zoom-out to a field of view the size of the observable universe, 10 -24. The camera then zooms back to the picnic, into the man's hand, until it arrives at quarks - the edge of our current understanding- at 10 to the -15. Looking back at the film, we became entranced by the presence of the narrator, Philip Morrison, the production of the film and the very short time spent at the human scale. A Variation on Powers of Ten, uses the opening picnic scene as score to guide 10 discussions. Like the stage of a microscope, the blanket became a stage where the act of inventorying and recording is the content of the work. Books, journals, food and a location were recast and became cues pointing back to the film and forward to each researcher's own work.</a:t>
            </a:r>
          </a:p>
          <a:p>
            <a:r>
              <a:rPr lang="en-US" sz="2000" dirty="0">
                <a:latin typeface="+mj-lt"/>
              </a:rPr>
              <a:t>http://</a:t>
            </a:r>
            <a:r>
              <a:rPr lang="en-US" sz="2000" dirty="0" err="1">
                <a:latin typeface="+mj-lt"/>
              </a:rPr>
              <a:t>www.futurefarmers.com</a:t>
            </a:r>
            <a:r>
              <a:rPr lang="en-US" sz="2000" dirty="0">
                <a:latin typeface="+mj-lt"/>
              </a:rPr>
              <a:t>/projects/</a:t>
            </a:r>
            <a:r>
              <a:rPr lang="en-US" sz="2000" dirty="0" err="1">
                <a:latin typeface="+mj-lt"/>
              </a:rPr>
              <a:t>powersoften</a:t>
            </a:r>
            <a:endParaRPr lang="en-US" sz="2000" dirty="0">
              <a:latin typeface="+mj-lt"/>
            </a:endParaRPr>
          </a:p>
        </p:txBody>
      </p:sp>
      <p:pic>
        <p:nvPicPr>
          <p:cNvPr id="6" name="Picture 5"/>
          <p:cNvPicPr>
            <a:picLocks noChangeAspect="1"/>
          </p:cNvPicPr>
          <p:nvPr/>
        </p:nvPicPr>
        <p:blipFill>
          <a:blip r:embed="rId2"/>
          <a:stretch>
            <a:fillRect/>
          </a:stretch>
        </p:blipFill>
        <p:spPr>
          <a:xfrm rot="16200000">
            <a:off x="6489908" y="1651207"/>
            <a:ext cx="5783491" cy="4020494"/>
          </a:xfrm>
          <a:prstGeom prst="rect">
            <a:avLst/>
          </a:prstGeom>
        </p:spPr>
      </p:pic>
      <p:sp>
        <p:nvSpPr>
          <p:cNvPr id="2" name="TextBox 1">
            <a:extLst>
              <a:ext uri="{FF2B5EF4-FFF2-40B4-BE49-F238E27FC236}">
                <a16:creationId xmlns:a16="http://schemas.microsoft.com/office/drawing/2014/main" id="{15EDE6CC-4F74-8B90-94DF-661814D08D3F}"/>
              </a:ext>
            </a:extLst>
          </p:cNvPr>
          <p:cNvSpPr txBox="1"/>
          <p:nvPr/>
        </p:nvSpPr>
        <p:spPr>
          <a:xfrm>
            <a:off x="-3975652" y="5347252"/>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703313908"/>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B5ED-F738-1569-94FC-B613D7C75F32}"/>
              </a:ext>
            </a:extLst>
          </p:cNvPr>
          <p:cNvSpPr>
            <a:spLocks noGrp="1"/>
          </p:cNvSpPr>
          <p:nvPr>
            <p:ph type="title"/>
          </p:nvPr>
        </p:nvSpPr>
        <p:spPr>
          <a:xfrm>
            <a:off x="0" y="4762"/>
            <a:ext cx="10515600" cy="1325563"/>
          </a:xfrm>
        </p:spPr>
        <p:txBody>
          <a:bodyPr/>
          <a:lstStyle/>
          <a:p>
            <a:r>
              <a:rPr lang="en-US" dirty="0"/>
              <a:t>Marcus Harvey - Myra Hindley</a:t>
            </a:r>
          </a:p>
        </p:txBody>
      </p:sp>
      <p:pic>
        <p:nvPicPr>
          <p:cNvPr id="5" name="Picture 4">
            <a:extLst>
              <a:ext uri="{FF2B5EF4-FFF2-40B4-BE49-F238E27FC236}">
                <a16:creationId xmlns:a16="http://schemas.microsoft.com/office/drawing/2014/main" id="{E313F276-5FD9-2A93-9738-6BC635BC7E3E}"/>
              </a:ext>
            </a:extLst>
          </p:cNvPr>
          <p:cNvPicPr>
            <a:picLocks noChangeAspect="1"/>
          </p:cNvPicPr>
          <p:nvPr/>
        </p:nvPicPr>
        <p:blipFill>
          <a:blip r:embed="rId2"/>
          <a:stretch>
            <a:fillRect/>
          </a:stretch>
        </p:blipFill>
        <p:spPr>
          <a:xfrm>
            <a:off x="7424672" y="862140"/>
            <a:ext cx="4616450" cy="5724398"/>
          </a:xfrm>
          <a:prstGeom prst="rect">
            <a:avLst/>
          </a:prstGeom>
        </p:spPr>
      </p:pic>
      <p:pic>
        <p:nvPicPr>
          <p:cNvPr id="6" name="Picture 5">
            <a:extLst>
              <a:ext uri="{FF2B5EF4-FFF2-40B4-BE49-F238E27FC236}">
                <a16:creationId xmlns:a16="http://schemas.microsoft.com/office/drawing/2014/main" id="{32F37A94-5383-427B-5C96-102343D406DE}"/>
              </a:ext>
            </a:extLst>
          </p:cNvPr>
          <p:cNvPicPr>
            <a:picLocks noChangeAspect="1"/>
          </p:cNvPicPr>
          <p:nvPr/>
        </p:nvPicPr>
        <p:blipFill>
          <a:blip r:embed="rId3"/>
          <a:stretch>
            <a:fillRect/>
          </a:stretch>
        </p:blipFill>
        <p:spPr>
          <a:xfrm>
            <a:off x="182347" y="1379601"/>
            <a:ext cx="7059979" cy="4689475"/>
          </a:xfrm>
          <a:prstGeom prst="rect">
            <a:avLst/>
          </a:prstGeom>
        </p:spPr>
      </p:pic>
    </p:spTree>
    <p:extLst>
      <p:ext uri="{BB962C8B-B14F-4D97-AF65-F5344CB8AC3E}">
        <p14:creationId xmlns:p14="http://schemas.microsoft.com/office/powerpoint/2010/main" val="91392068"/>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1FC81-367A-9B30-0D51-C6B15CE5A444}"/>
              </a:ext>
            </a:extLst>
          </p:cNvPr>
          <p:cNvSpPr>
            <a:spLocks noGrp="1"/>
          </p:cNvSpPr>
          <p:nvPr>
            <p:ph type="title"/>
          </p:nvPr>
        </p:nvSpPr>
        <p:spPr>
          <a:xfrm>
            <a:off x="0" y="204018"/>
            <a:ext cx="10731028" cy="1325563"/>
          </a:xfrm>
        </p:spPr>
        <p:txBody>
          <a:bodyPr>
            <a:normAutofit/>
          </a:bodyPr>
          <a:lstStyle/>
          <a:p>
            <a:r>
              <a:rPr lang="en-US" dirty="0"/>
              <a:t>Chuck Close (1940-2021)</a:t>
            </a:r>
            <a:br>
              <a:rPr lang="en-US" dirty="0"/>
            </a:br>
            <a:endParaRPr lang="en-US" dirty="0"/>
          </a:p>
        </p:txBody>
      </p:sp>
      <p:sp>
        <p:nvSpPr>
          <p:cNvPr id="3" name="TextBox 2">
            <a:extLst>
              <a:ext uri="{FF2B5EF4-FFF2-40B4-BE49-F238E27FC236}">
                <a16:creationId xmlns:a16="http://schemas.microsoft.com/office/drawing/2014/main" id="{56F4F0EA-C989-43EC-4512-1BD9D1792E3C}"/>
              </a:ext>
            </a:extLst>
          </p:cNvPr>
          <p:cNvSpPr txBox="1"/>
          <p:nvPr/>
        </p:nvSpPr>
        <p:spPr>
          <a:xfrm>
            <a:off x="4073089" y="1207126"/>
            <a:ext cx="4634008" cy="3816429"/>
          </a:xfrm>
          <a:prstGeom prst="rect">
            <a:avLst/>
          </a:prstGeom>
          <a:noFill/>
        </p:spPr>
        <p:txBody>
          <a:bodyPr wrap="square" rtlCol="0">
            <a:spAutoFit/>
          </a:bodyPr>
          <a:lstStyle/>
          <a:p>
            <a:r>
              <a:rPr lang="en-US" sz="2800" dirty="0">
                <a:latin typeface="Helvetica" pitchFamily="2" charset="0"/>
              </a:rPr>
              <a:t>Close created photo portraits using a very large Scale Format camera. He adapted his painting style and working methods in 1988, after being </a:t>
            </a:r>
            <a:r>
              <a:rPr lang="en-US" sz="2800" dirty="0" err="1">
                <a:latin typeface="Helvetica" pitchFamily="2" charset="0"/>
              </a:rPr>
              <a:t>paralysed</a:t>
            </a:r>
            <a:r>
              <a:rPr lang="en-US" sz="2800" dirty="0">
                <a:latin typeface="Helvetica" pitchFamily="2" charset="0"/>
              </a:rPr>
              <a:t> by an occlusion of the anterior spinal artery. </a:t>
            </a:r>
          </a:p>
          <a:p>
            <a:endParaRPr lang="en-US" dirty="0"/>
          </a:p>
        </p:txBody>
      </p:sp>
      <p:pic>
        <p:nvPicPr>
          <p:cNvPr id="4" name="Picture 3">
            <a:extLst>
              <a:ext uri="{FF2B5EF4-FFF2-40B4-BE49-F238E27FC236}">
                <a16:creationId xmlns:a16="http://schemas.microsoft.com/office/drawing/2014/main" id="{6287FD94-7A17-9EA3-4A60-A6FA5881C42E}"/>
              </a:ext>
            </a:extLst>
          </p:cNvPr>
          <p:cNvPicPr>
            <a:picLocks noChangeAspect="1"/>
          </p:cNvPicPr>
          <p:nvPr/>
        </p:nvPicPr>
        <p:blipFill>
          <a:blip r:embed="rId3"/>
          <a:stretch>
            <a:fillRect/>
          </a:stretch>
        </p:blipFill>
        <p:spPr>
          <a:xfrm>
            <a:off x="171450" y="1203638"/>
            <a:ext cx="3730189" cy="5532415"/>
          </a:xfrm>
          <a:prstGeom prst="rect">
            <a:avLst/>
          </a:prstGeom>
        </p:spPr>
      </p:pic>
      <p:sp>
        <p:nvSpPr>
          <p:cNvPr id="7" name="TextBox 6">
            <a:extLst>
              <a:ext uri="{FF2B5EF4-FFF2-40B4-BE49-F238E27FC236}">
                <a16:creationId xmlns:a16="http://schemas.microsoft.com/office/drawing/2014/main" id="{D1196A48-24E3-BC32-DE6E-42ED3447F374}"/>
              </a:ext>
            </a:extLst>
          </p:cNvPr>
          <p:cNvSpPr txBox="1"/>
          <p:nvPr/>
        </p:nvSpPr>
        <p:spPr>
          <a:xfrm>
            <a:off x="4073089" y="5370526"/>
            <a:ext cx="8118911" cy="1569660"/>
          </a:xfrm>
          <a:prstGeom prst="rect">
            <a:avLst/>
          </a:prstGeom>
          <a:noFill/>
        </p:spPr>
        <p:txBody>
          <a:bodyPr wrap="square">
            <a:spAutoFit/>
          </a:bodyPr>
          <a:lstStyle/>
          <a:p>
            <a:r>
              <a:rPr lang="en-GB" sz="2800" b="0" i="0" dirty="0">
                <a:solidFill>
                  <a:srgbClr val="363636"/>
                </a:solidFill>
                <a:effectLst/>
                <a:latin typeface="Helvetica" pitchFamily="2" charset="0"/>
              </a:rPr>
              <a:t>Dyslexia, paralysis, face blindness—nothing comes between the legendary artist and his canvas, except a brush.</a:t>
            </a:r>
          </a:p>
          <a:p>
            <a:r>
              <a:rPr lang="en-US" sz="1200" dirty="0">
                <a:latin typeface="Helvetica" pitchFamily="2" charset="0"/>
              </a:rPr>
              <a:t>https://</a:t>
            </a:r>
            <a:r>
              <a:rPr lang="en-US" sz="1200" dirty="0" err="1">
                <a:latin typeface="Helvetica" pitchFamily="2" charset="0"/>
              </a:rPr>
              <a:t>www.brainandlife.org</a:t>
            </a:r>
            <a:r>
              <a:rPr lang="en-US" sz="1200" dirty="0">
                <a:latin typeface="Helvetica" pitchFamily="2" charset="0"/>
              </a:rPr>
              <a:t>/articles/dyslexia-paralysis-face-blindness-nothing-comes-between-legendary-artist-chuck</a:t>
            </a:r>
          </a:p>
        </p:txBody>
      </p:sp>
      <p:pic>
        <p:nvPicPr>
          <p:cNvPr id="8" name="Picture 7">
            <a:extLst>
              <a:ext uri="{FF2B5EF4-FFF2-40B4-BE49-F238E27FC236}">
                <a16:creationId xmlns:a16="http://schemas.microsoft.com/office/drawing/2014/main" id="{D806DCFE-1FE9-8AB0-C3C9-F62A0FDDFE07}"/>
              </a:ext>
            </a:extLst>
          </p:cNvPr>
          <p:cNvPicPr>
            <a:picLocks noChangeAspect="1"/>
          </p:cNvPicPr>
          <p:nvPr/>
        </p:nvPicPr>
        <p:blipFill>
          <a:blip r:embed="rId4"/>
          <a:stretch>
            <a:fillRect/>
          </a:stretch>
        </p:blipFill>
        <p:spPr>
          <a:xfrm>
            <a:off x="8760045" y="1056488"/>
            <a:ext cx="2830597" cy="4362450"/>
          </a:xfrm>
          <a:prstGeom prst="rect">
            <a:avLst/>
          </a:prstGeom>
        </p:spPr>
      </p:pic>
    </p:spTree>
    <p:extLst>
      <p:ext uri="{BB962C8B-B14F-4D97-AF65-F5344CB8AC3E}">
        <p14:creationId xmlns:p14="http://schemas.microsoft.com/office/powerpoint/2010/main" val="3440859021"/>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99383-E449-8126-4444-462B5E02BA59}"/>
              </a:ext>
            </a:extLst>
          </p:cNvPr>
          <p:cNvSpPr>
            <a:spLocks noGrp="1"/>
          </p:cNvSpPr>
          <p:nvPr>
            <p:ph type="title"/>
          </p:nvPr>
        </p:nvSpPr>
        <p:spPr>
          <a:xfrm>
            <a:off x="285750" y="403225"/>
            <a:ext cx="10515600" cy="1325563"/>
          </a:xfrm>
        </p:spPr>
        <p:txBody>
          <a:bodyPr/>
          <a:lstStyle/>
          <a:p>
            <a:r>
              <a:rPr lang="en-US" dirty="0"/>
              <a:t>Ron </a:t>
            </a:r>
            <a:r>
              <a:rPr lang="en-US" dirty="0" err="1"/>
              <a:t>Mueke</a:t>
            </a:r>
            <a:r>
              <a:rPr lang="en-US" dirty="0"/>
              <a:t> </a:t>
            </a:r>
          </a:p>
        </p:txBody>
      </p:sp>
      <p:pic>
        <p:nvPicPr>
          <p:cNvPr id="2050" name="Picture 2" descr="Artist at work: Inside the workshop of Ron Mueck, creator of eerily  lifelike sculptures | The Independent | The Independent">
            <a:extLst>
              <a:ext uri="{FF2B5EF4-FFF2-40B4-BE49-F238E27FC236}">
                <a16:creationId xmlns:a16="http://schemas.microsoft.com/office/drawing/2014/main" id="{58C4F067-8349-C266-709C-2B2B14AEC5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7130" y="1874101"/>
            <a:ext cx="5391150" cy="434024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226B3BE5-DD80-6C7D-4E2A-C17C4A2A735E}"/>
              </a:ext>
            </a:extLst>
          </p:cNvPr>
          <p:cNvPicPr>
            <a:picLocks noChangeAspect="1"/>
          </p:cNvPicPr>
          <p:nvPr/>
        </p:nvPicPr>
        <p:blipFill>
          <a:blip r:embed="rId3"/>
          <a:stretch>
            <a:fillRect/>
          </a:stretch>
        </p:blipFill>
        <p:spPr>
          <a:xfrm>
            <a:off x="143720" y="1901825"/>
            <a:ext cx="6295180" cy="4396789"/>
          </a:xfrm>
          <a:prstGeom prst="rect">
            <a:avLst/>
          </a:prstGeom>
        </p:spPr>
      </p:pic>
    </p:spTree>
    <p:extLst>
      <p:ext uri="{BB962C8B-B14F-4D97-AF65-F5344CB8AC3E}">
        <p14:creationId xmlns:p14="http://schemas.microsoft.com/office/powerpoint/2010/main" val="1031295839"/>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2E077-563F-4C88-AB11-0C2BEE26E88F}"/>
              </a:ext>
            </a:extLst>
          </p:cNvPr>
          <p:cNvSpPr>
            <a:spLocks noGrp="1"/>
          </p:cNvSpPr>
          <p:nvPr>
            <p:ph type="title"/>
          </p:nvPr>
        </p:nvSpPr>
        <p:spPr>
          <a:xfrm>
            <a:off x="414337" y="61913"/>
            <a:ext cx="10515600" cy="1325563"/>
          </a:xfrm>
        </p:spPr>
        <p:txBody>
          <a:bodyPr/>
          <a:lstStyle/>
          <a:p>
            <a:r>
              <a:rPr lang="en-US" dirty="0"/>
              <a:t>Petros </a:t>
            </a:r>
            <a:r>
              <a:rPr lang="en-US" dirty="0" err="1"/>
              <a:t>Chrisostomou</a:t>
            </a:r>
            <a:endParaRPr lang="en-US" dirty="0"/>
          </a:p>
        </p:txBody>
      </p:sp>
      <p:pic>
        <p:nvPicPr>
          <p:cNvPr id="4" name="Picture 3">
            <a:extLst>
              <a:ext uri="{FF2B5EF4-FFF2-40B4-BE49-F238E27FC236}">
                <a16:creationId xmlns:a16="http://schemas.microsoft.com/office/drawing/2014/main" id="{2FBE68F6-92A1-AEFC-E524-58092752B31E}"/>
              </a:ext>
            </a:extLst>
          </p:cNvPr>
          <p:cNvPicPr>
            <a:picLocks noChangeAspect="1"/>
          </p:cNvPicPr>
          <p:nvPr/>
        </p:nvPicPr>
        <p:blipFill>
          <a:blip r:embed="rId2"/>
          <a:stretch>
            <a:fillRect/>
          </a:stretch>
        </p:blipFill>
        <p:spPr>
          <a:xfrm>
            <a:off x="571500" y="1172234"/>
            <a:ext cx="4229100" cy="5277779"/>
          </a:xfrm>
          <a:prstGeom prst="rect">
            <a:avLst/>
          </a:prstGeom>
        </p:spPr>
      </p:pic>
      <p:pic>
        <p:nvPicPr>
          <p:cNvPr id="3074" name="Picture 2" descr="Petros Chrisostomou | Wasted Youth (25 Ashbourne Ave) (2008) | Available  for Sale | Artsy">
            <a:extLst>
              <a:ext uri="{FF2B5EF4-FFF2-40B4-BE49-F238E27FC236}">
                <a16:creationId xmlns:a16="http://schemas.microsoft.com/office/drawing/2014/main" id="{ABC3F54F-F614-05C1-BD33-00304894C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0818" y="303212"/>
            <a:ext cx="5216845" cy="6492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5553982"/>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A616C-3687-38A4-8F94-BE65AB41E53B}"/>
              </a:ext>
            </a:extLst>
          </p:cNvPr>
          <p:cNvSpPr>
            <a:spLocks noGrp="1"/>
          </p:cNvSpPr>
          <p:nvPr>
            <p:ph type="title"/>
          </p:nvPr>
        </p:nvSpPr>
        <p:spPr>
          <a:xfrm>
            <a:off x="514350" y="-25818"/>
            <a:ext cx="6915150" cy="1325563"/>
          </a:xfrm>
        </p:spPr>
        <p:txBody>
          <a:bodyPr/>
          <a:lstStyle/>
          <a:p>
            <a:r>
              <a:rPr lang="en-US" dirty="0"/>
              <a:t>Donald 	Rodney  </a:t>
            </a:r>
            <a:br>
              <a:rPr lang="en-US" dirty="0"/>
            </a:br>
            <a:r>
              <a:rPr lang="en-US" dirty="0"/>
              <a:t>In the House of my father</a:t>
            </a:r>
          </a:p>
        </p:txBody>
      </p:sp>
      <p:pic>
        <p:nvPicPr>
          <p:cNvPr id="5" name="Picture 4">
            <a:extLst>
              <a:ext uri="{FF2B5EF4-FFF2-40B4-BE49-F238E27FC236}">
                <a16:creationId xmlns:a16="http://schemas.microsoft.com/office/drawing/2014/main" id="{DB9F5540-DF8B-C619-91DB-5B49C85F99AC}"/>
              </a:ext>
            </a:extLst>
          </p:cNvPr>
          <p:cNvPicPr>
            <a:picLocks noChangeAspect="1"/>
          </p:cNvPicPr>
          <p:nvPr/>
        </p:nvPicPr>
        <p:blipFill>
          <a:blip r:embed="rId2"/>
          <a:stretch>
            <a:fillRect/>
          </a:stretch>
        </p:blipFill>
        <p:spPr>
          <a:xfrm>
            <a:off x="514350" y="1299745"/>
            <a:ext cx="6915150" cy="5439918"/>
          </a:xfrm>
          <a:prstGeom prst="rect">
            <a:avLst/>
          </a:prstGeom>
        </p:spPr>
      </p:pic>
      <p:pic>
        <p:nvPicPr>
          <p:cNvPr id="6" name="Picture 5">
            <a:extLst>
              <a:ext uri="{FF2B5EF4-FFF2-40B4-BE49-F238E27FC236}">
                <a16:creationId xmlns:a16="http://schemas.microsoft.com/office/drawing/2014/main" id="{69323B3C-1DB0-68D0-B313-8EA54CAFCD7E}"/>
              </a:ext>
            </a:extLst>
          </p:cNvPr>
          <p:cNvPicPr>
            <a:picLocks noChangeAspect="1"/>
          </p:cNvPicPr>
          <p:nvPr/>
        </p:nvPicPr>
        <p:blipFill>
          <a:blip r:embed="rId3"/>
          <a:stretch>
            <a:fillRect/>
          </a:stretch>
        </p:blipFill>
        <p:spPr>
          <a:xfrm>
            <a:off x="8035858" y="636963"/>
            <a:ext cx="3813242" cy="6041204"/>
          </a:xfrm>
          <a:prstGeom prst="rect">
            <a:avLst/>
          </a:prstGeom>
        </p:spPr>
      </p:pic>
    </p:spTree>
    <p:extLst>
      <p:ext uri="{BB962C8B-B14F-4D97-AF65-F5344CB8AC3E}">
        <p14:creationId xmlns:p14="http://schemas.microsoft.com/office/powerpoint/2010/main" val="2934363718"/>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9E74F-D08F-2662-6111-2B1A0AF117E6}"/>
              </a:ext>
            </a:extLst>
          </p:cNvPr>
          <p:cNvSpPr>
            <a:spLocks noGrp="1"/>
          </p:cNvSpPr>
          <p:nvPr>
            <p:ph type="title"/>
          </p:nvPr>
        </p:nvSpPr>
        <p:spPr/>
        <p:txBody>
          <a:bodyPr/>
          <a:lstStyle/>
          <a:p>
            <a:pPr algn="ctr"/>
            <a:r>
              <a:rPr lang="en-US" dirty="0"/>
              <a:t>END</a:t>
            </a:r>
          </a:p>
        </p:txBody>
      </p:sp>
    </p:spTree>
    <p:extLst>
      <p:ext uri="{BB962C8B-B14F-4D97-AF65-F5344CB8AC3E}">
        <p14:creationId xmlns:p14="http://schemas.microsoft.com/office/powerpoint/2010/main" val="1667744431"/>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845</TotalTime>
  <Words>721</Words>
  <Application>Microsoft Macintosh PowerPoint</Application>
  <PresentationFormat>Widescreen</PresentationFormat>
  <Paragraphs>37</Paragraphs>
  <Slides>18</Slides>
  <Notes>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Fabriga-Light</vt:lpstr>
      <vt:lpstr>Helvetica</vt:lpstr>
      <vt:lpstr>Merriweather</vt:lpstr>
      <vt:lpstr>Office Theme</vt:lpstr>
      <vt:lpstr>Distance &amp; Proximity/Micro - Macro </vt:lpstr>
      <vt:lpstr>Henry Fox Talbot. Macro - Micro photogenic prints </vt:lpstr>
      <vt:lpstr>Beatrix Potter and her pet mouse, Xarifa, in 1885</vt:lpstr>
      <vt:lpstr>PowerPoint Presentation</vt:lpstr>
      <vt:lpstr>PowerPoint Presentation</vt:lpstr>
      <vt:lpstr>Stan Brackage – Mothlight, https://www.youtube.com/watch?v=Yt3nDgnC7M8</vt:lpstr>
      <vt:lpstr>Liliana Porter</vt:lpstr>
      <vt:lpstr> </vt:lpstr>
      <vt:lpstr>Willard Wigan- Under the microscope </vt:lpstr>
      <vt:lpstr>PowerPoint Presentation</vt:lpstr>
      <vt:lpstr>Charles &amp; Ray Eames  Powers of Ten</vt:lpstr>
      <vt:lpstr>PowerPoint Presentation</vt:lpstr>
      <vt:lpstr>Marcus Harvey - Myra Hindley</vt:lpstr>
      <vt:lpstr>Chuck Close (1940-2021) </vt:lpstr>
      <vt:lpstr>Ron Mueke </vt:lpstr>
      <vt:lpstr>Petros Chrisostomou</vt:lpstr>
      <vt:lpstr>Donald  Rodney   In the House of my father</vt:lpstr>
      <vt:lpstr>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Distance and Proximity </dc:title>
  <dc:creator>Shellie Holden</dc:creator>
  <cp:lastModifiedBy>Catherine Brown</cp:lastModifiedBy>
  <cp:revision>28</cp:revision>
  <dcterms:created xsi:type="dcterms:W3CDTF">2022-10-19T11:49:27Z</dcterms:created>
  <dcterms:modified xsi:type="dcterms:W3CDTF">2024-02-08T11:16:16Z</dcterms:modified>
</cp:coreProperties>
</file>