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60" r:id="rId3"/>
  </p:sldIdLst>
  <p:sldSz cx="21393150" cy="3027045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57A"/>
    <a:srgbClr val="FA52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4D0FC8-C091-5F9E-CE62-2881A384FFFB}" v="628" dt="2026-07-10T00:42:18.412"/>
    <p1510:client id="{B23CB4BE-8B03-500C-214A-9292D15E723D}" v="69" dt="2026-07-10T01:41:23.325"/>
    <p1510:client id="{BB2B5963-017E-0E61-9AEC-43D4D6882433}" v="276" dt="2026-07-10T01:24:07.560"/>
    <p1510:client id="{FDDBC252-DDC4-228E-18D0-B3A1201CE782}" v="183" dt="2026-07-10T02:12:55.6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F75DB-BBA1-4C7B-80F3-2A2145FA330D}" type="datetimeFigureOut">
              <a:t>7/9/2026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70CFB0-7D1A-46F4-8647-5D911405A2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50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74144" y="4953986"/>
            <a:ext cx="16044863" cy="1053860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4144" y="15898996"/>
            <a:ext cx="16044863" cy="7308349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637" y="7546596"/>
            <a:ext cx="18451592" cy="12591664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9637" y="20257382"/>
            <a:ext cx="18451592" cy="662165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779" y="8058106"/>
            <a:ext cx="9092089" cy="192063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30282" y="8058106"/>
            <a:ext cx="9092089" cy="192063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5" y="1611623"/>
            <a:ext cx="18451592" cy="58508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3567" y="7420467"/>
            <a:ext cx="9050304" cy="3636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3567" y="11057123"/>
            <a:ext cx="9050304" cy="162633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30282" y="7420467"/>
            <a:ext cx="9094875" cy="3636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30282" y="11057123"/>
            <a:ext cx="9094875" cy="162633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6" y="2018030"/>
            <a:ext cx="6899847" cy="706310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4875" y="4358387"/>
            <a:ext cx="10830282" cy="2151163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566" y="9081135"/>
            <a:ext cx="6899847" cy="168239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6" y="2018030"/>
            <a:ext cx="6899847" cy="706310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4875" y="4358387"/>
            <a:ext cx="10830282" cy="2151163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566" y="9081135"/>
            <a:ext cx="6899847" cy="168239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9473" y="1611621"/>
            <a:ext cx="4612898" cy="2565280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779" y="1611621"/>
            <a:ext cx="13571280" cy="256528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779" y="1611623"/>
            <a:ext cx="18451592" cy="5850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779" y="8058106"/>
            <a:ext cx="18451592" cy="192063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779" y="28056225"/>
            <a:ext cx="4813459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6481" y="28056225"/>
            <a:ext cx="7220188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8912" y="28056225"/>
            <a:ext cx="4813459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brary.cornell.ed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51DD853A-410B-B209-8348-DACE100872CF}"/>
              </a:ext>
            </a:extLst>
          </p:cNvPr>
          <p:cNvSpPr txBox="1"/>
          <p:nvPr/>
        </p:nvSpPr>
        <p:spPr>
          <a:xfrm>
            <a:off x="11590310" y="23166576"/>
            <a:ext cx="9385315" cy="37982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>
                <a:latin typeface="Arial"/>
                <a:cs typeface="Arial"/>
              </a:rPr>
              <a:t>✅</a:t>
            </a:r>
            <a:r>
              <a:rPr lang="en-US" sz="3200" b="1">
                <a:latin typeface="Arial"/>
                <a:cs typeface="Arial"/>
              </a:rPr>
              <a:t> Inclusion Criteria</a:t>
            </a:r>
            <a:endParaRPr lang="en-US" sz="3200"/>
          </a:p>
          <a:p>
            <a:pPr marL="228600" indent="-228600">
              <a:buFont typeface=""/>
              <a:buChar char="•"/>
            </a:pPr>
            <a:r>
              <a:rPr lang="en-US" sz="3200">
                <a:latin typeface="Arial"/>
                <a:cs typeface="Arial"/>
              </a:rPr>
              <a:t>Peer‑reviewed studies published 2010–2024.</a:t>
            </a:r>
            <a:endParaRPr lang="en-US" sz="32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3200">
                <a:latin typeface="Arial"/>
                <a:cs typeface="Arial"/>
              </a:rPr>
              <a:t>Focused on adult populations affected by ACEs.</a:t>
            </a:r>
            <a:endParaRPr lang="en-US" sz="32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3200">
                <a:latin typeface="Arial"/>
                <a:cs typeface="Arial"/>
              </a:rPr>
              <a:t>English‑language sources with reliable, current, and relevant data.</a:t>
            </a:r>
            <a:endParaRPr lang="en-US" sz="3200" dirty="0">
              <a:latin typeface="Arial"/>
              <a:cs typeface="Arial"/>
            </a:endParaRPr>
          </a:p>
          <a:p>
            <a:r>
              <a:rPr lang="en-US" sz="3200" dirty="0">
                <a:latin typeface="Arial"/>
                <a:cs typeface="Arial"/>
              </a:rPr>
              <a:t> </a:t>
            </a:r>
            <a:r>
              <a:rPr lang="en-US" sz="3200" i="1">
                <a:latin typeface="Arial"/>
                <a:cs typeface="Arial"/>
              </a:rPr>
              <a:t>(Bryman, 2016)</a:t>
            </a:r>
            <a:endParaRPr lang="en-US" sz="3200"/>
          </a:p>
          <a:p>
            <a:pPr algn="ctr"/>
            <a:endParaRPr lang="en-GB" sz="4882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0575" y="11706225"/>
            <a:ext cx="12188952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882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8675" y="11706225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882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4439866" y="15684068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4882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16119" y="704722"/>
            <a:ext cx="2793625" cy="4210695"/>
          </a:xfr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200" b="1">
                <a:highlight>
                  <a:srgbClr val="FFFFFF"/>
                </a:highlight>
                <a:latin typeface="Arial"/>
                <a:cs typeface="Arial"/>
              </a:rPr>
              <a:t>Shannon Ashfield </a:t>
            </a:r>
            <a:endParaRPr lang="en-GB" sz="3200" b="1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r>
              <a:rPr lang="en-GB" sz="3200" b="1">
                <a:highlight>
                  <a:srgbClr val="FFFFFF"/>
                </a:highlight>
                <a:latin typeface="Arial"/>
                <a:cs typeface="Arial"/>
              </a:rPr>
              <a:t>2316065 </a:t>
            </a:r>
            <a:endParaRPr lang="en-GB" sz="3200" b="1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r>
              <a:rPr lang="en-GB" sz="3200" b="1">
                <a:highlight>
                  <a:srgbClr val="FFFFFF"/>
                </a:highlight>
                <a:latin typeface="Arial"/>
                <a:cs typeface="Arial"/>
              </a:rPr>
              <a:t>Chloe Harris </a:t>
            </a:r>
            <a:endParaRPr lang="en-GB" sz="3200" b="1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r>
              <a:rPr lang="en-GB" sz="3200" b="1">
                <a:highlight>
                  <a:srgbClr val="FFFFFF"/>
                </a:highlight>
                <a:latin typeface="Arial"/>
                <a:cs typeface="Arial"/>
              </a:rPr>
              <a:t>BHMP6020</a:t>
            </a:r>
            <a:br>
              <a:rPr lang="en-GB" sz="32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3200" b="1">
                <a:highlight>
                  <a:srgbClr val="FFFFFF"/>
                </a:highlight>
                <a:latin typeface="Arial"/>
                <a:cs typeface="Arial"/>
              </a:rPr>
              <a:t>Poster</a:t>
            </a:r>
            <a:endParaRPr lang="en-GB" sz="3200" b="1">
              <a:latin typeface="Arial"/>
              <a:cs typeface="Arial"/>
            </a:endParaRPr>
          </a:p>
          <a:p>
            <a:pPr algn="l"/>
            <a:endParaRPr lang="en-GB" sz="4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68924D-65FF-2B7C-6B86-166F1FFAD2A7}"/>
              </a:ext>
            </a:extLst>
          </p:cNvPr>
          <p:cNvSpPr txBox="1"/>
          <p:nvPr/>
        </p:nvSpPr>
        <p:spPr>
          <a:xfrm>
            <a:off x="281391" y="517777"/>
            <a:ext cx="6722988" cy="58169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/>
              <a:t>Introduction &amp; Research Aim </a:t>
            </a:r>
          </a:p>
          <a:p>
            <a:r>
              <a:rPr lang="en-GB" sz="2400">
                <a:ea typeface="+mn-lt"/>
                <a:cs typeface="+mn-lt"/>
              </a:rPr>
              <a:t>This dissertation adopts a </a:t>
            </a:r>
            <a:r>
              <a:rPr lang="en-GB" sz="2400" b="1">
                <a:ea typeface="+mn-lt"/>
                <a:cs typeface="+mn-lt"/>
              </a:rPr>
              <a:t>secondary research design</a:t>
            </a:r>
            <a:r>
              <a:rPr lang="en-GB" sz="2400">
                <a:ea typeface="+mn-lt"/>
                <a:cs typeface="+mn-lt"/>
              </a:rPr>
              <a:t>, analysing existing academic literature to explore how </a:t>
            </a:r>
            <a:r>
              <a:rPr lang="en-GB" sz="2400" b="1">
                <a:ea typeface="+mn-lt"/>
                <a:cs typeface="+mn-lt"/>
              </a:rPr>
              <a:t>Adverse Childhood Experiences (ACEs)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>
                <a:ea typeface="+mn-lt"/>
                <a:cs typeface="+mn-lt"/>
              </a:rPr>
              <a:t>influence </a:t>
            </a:r>
            <a:r>
              <a:rPr lang="en-GB" sz="2400" b="1">
                <a:ea typeface="+mn-lt"/>
                <a:cs typeface="+mn-lt"/>
              </a:rPr>
              <a:t>adult substance misuse</a:t>
            </a:r>
            <a:r>
              <a:rPr lang="en-GB" sz="2400">
                <a:ea typeface="+mn-lt"/>
                <a:cs typeface="+mn-lt"/>
              </a:rPr>
              <a:t>. The aim is to ensure the research process is </a:t>
            </a:r>
            <a:r>
              <a:rPr lang="en-GB" sz="2400" b="1">
                <a:ea typeface="+mn-lt"/>
                <a:cs typeface="+mn-lt"/>
              </a:rPr>
              <a:t>systematic, transparent, and academically rigorous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>
                <a:ea typeface="+mn-lt"/>
                <a:cs typeface="+mn-lt"/>
              </a:rPr>
              <a:t>(Aveyard, 2019). By using a structured and replicable approach to searching, screening, and analysing sources, the study establishes a credible foundation for the thematic findings presented in Chapter 4. This ensures all evidence is </a:t>
            </a:r>
            <a:r>
              <a:rPr lang="en-GB" sz="2400" b="1">
                <a:ea typeface="+mn-lt"/>
                <a:cs typeface="+mn-lt"/>
              </a:rPr>
              <a:t>r</a:t>
            </a:r>
            <a:r>
              <a:rPr lang="en-GB" sz="2800" b="1">
                <a:ea typeface="+mn-lt"/>
                <a:cs typeface="+mn-lt"/>
              </a:rPr>
              <a:t>elevant, reliable, and aligned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>
                <a:ea typeface="+mn-lt"/>
                <a:cs typeface="+mn-lt"/>
              </a:rPr>
              <a:t>with the research objectives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>
                <a:ea typeface="+mn-lt"/>
                <a:cs typeface="+mn-lt"/>
              </a:rPr>
              <a:t>(Bryman, 2016).</a:t>
            </a:r>
            <a:endParaRPr lang="en-GB" sz="24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98E91A-0680-7E57-1C28-9997598E3F12}"/>
              </a:ext>
            </a:extLst>
          </p:cNvPr>
          <p:cNvSpPr txBox="1"/>
          <p:nvPr/>
        </p:nvSpPr>
        <p:spPr>
          <a:xfrm>
            <a:off x="358863" y="15696284"/>
            <a:ext cx="9808941" cy="946906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50" b="1">
                <a:latin typeface="Aptos"/>
                <a:cs typeface="Arial"/>
              </a:rPr>
              <a:t>🧠 </a:t>
            </a:r>
            <a:r>
              <a:rPr lang="en-US" sz="3200" b="1">
                <a:latin typeface="Aptos"/>
                <a:cs typeface="Arial"/>
              </a:rPr>
              <a:t>Research Validation &amp; Analysis</a:t>
            </a:r>
          </a:p>
          <a:p>
            <a:r>
              <a:rPr lang="en-US" sz="3200">
                <a:latin typeface="Aptos"/>
                <a:cs typeface="Arial"/>
              </a:rPr>
              <a:t>Each source was </a:t>
            </a:r>
            <a:r>
              <a:rPr lang="en-US" sz="3200" b="1">
                <a:latin typeface="Aptos"/>
                <a:cs typeface="Arial"/>
              </a:rPr>
              <a:t>skimmed</a:t>
            </a:r>
            <a:r>
              <a:rPr lang="en-US" sz="3200">
                <a:latin typeface="Aptos"/>
                <a:cs typeface="Arial"/>
              </a:rPr>
              <a:t> using its title, abstract, and conclusion to assess relevance (Hart, 2018). The </a:t>
            </a:r>
            <a:r>
              <a:rPr lang="en-US" sz="3200" b="1">
                <a:latin typeface="Aptos"/>
                <a:cs typeface="Arial"/>
              </a:rPr>
              <a:t>CRAAP Test</a:t>
            </a:r>
            <a:r>
              <a:rPr lang="en-US" sz="3200" dirty="0">
                <a:latin typeface="Aptos"/>
                <a:cs typeface="Arial"/>
              </a:rPr>
              <a:t> </a:t>
            </a:r>
            <a:r>
              <a:rPr lang="en-US" sz="3200">
                <a:latin typeface="Aptos"/>
                <a:cs typeface="Arial"/>
              </a:rPr>
              <a:t>(Blakeslee, 2004) evaluated </a:t>
            </a:r>
            <a:r>
              <a:rPr lang="en-US" sz="3200" b="1">
                <a:latin typeface="Aptos"/>
                <a:cs typeface="Arial"/>
              </a:rPr>
              <a:t>Currency, Relevance, Authority, Accuracy, and Purpose</a:t>
            </a:r>
            <a:r>
              <a:rPr lang="en-US" sz="3200">
                <a:latin typeface="Aptos"/>
                <a:cs typeface="Arial"/>
              </a:rPr>
              <a:t>. Priority was given to recent, peer‑reviewed studies meeting Currency, Relevance, and Authority criteria. Example: </a:t>
            </a:r>
            <a:r>
              <a:rPr lang="en-US" sz="3200" i="1">
                <a:latin typeface="Aptos"/>
                <a:cs typeface="Arial"/>
              </a:rPr>
              <a:t>Hughes et al. (2017)</a:t>
            </a:r>
            <a:r>
              <a:rPr lang="en-US" sz="3200" dirty="0">
                <a:latin typeface="Aptos"/>
                <a:cs typeface="Arial"/>
              </a:rPr>
              <a:t> </a:t>
            </a:r>
            <a:r>
              <a:rPr lang="en-US" sz="3200">
                <a:latin typeface="Aptos"/>
                <a:cs typeface="Arial"/>
              </a:rPr>
              <a:t>was included for its robust evidence on ACEs and substance misuse. A </a:t>
            </a:r>
            <a:r>
              <a:rPr lang="en-US" sz="3200" b="1">
                <a:latin typeface="Aptos"/>
                <a:cs typeface="Arial"/>
              </a:rPr>
              <a:t>thematic coding approach</a:t>
            </a:r>
            <a:r>
              <a:rPr lang="en-US" sz="3200" dirty="0">
                <a:latin typeface="Aptos"/>
                <a:cs typeface="Arial"/>
              </a:rPr>
              <a:t> </a:t>
            </a:r>
            <a:r>
              <a:rPr lang="en-US" sz="3200">
                <a:latin typeface="Aptos"/>
                <a:cs typeface="Arial"/>
              </a:rPr>
              <a:t>(Braun &amp; Clarke, 2006) produced three key themes: 1️⃣ Neurobiological impact of ACEs on addiction vulnerability 2️⃣ ACEs, mental health, and maladaptive coping leading to substance misuse 3️⃣ Trauma‑informed practice and gaps in current interventions</a:t>
            </a:r>
          </a:p>
          <a:p>
            <a:pPr algn="ctr"/>
            <a:endParaRPr lang="en-GB" sz="4882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32C261-F6FE-9ED6-373E-A3CDCEE51AF1}"/>
              </a:ext>
            </a:extLst>
          </p:cNvPr>
          <p:cNvSpPr txBox="1"/>
          <p:nvPr/>
        </p:nvSpPr>
        <p:spPr>
          <a:xfrm>
            <a:off x="756126" y="6899908"/>
            <a:ext cx="6991503" cy="133113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50"/>
              <a:t>      </a:t>
            </a:r>
            <a:r>
              <a:rPr lang="en-GB" sz="3200" b="1"/>
              <a:t>Searching for Information </a:t>
            </a:r>
            <a:endParaRPr lang="en-GB" sz="3200" b="1" dirty="0"/>
          </a:p>
          <a:p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9D8F547-967E-9510-9F60-AD1D56EF3C92}"/>
              </a:ext>
            </a:extLst>
          </p:cNvPr>
          <p:cNvSpPr txBox="1"/>
          <p:nvPr/>
        </p:nvSpPr>
        <p:spPr>
          <a:xfrm>
            <a:off x="9064345" y="9882252"/>
            <a:ext cx="11920259" cy="527561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>
                <a:latin typeface="Arial"/>
                <a:cs typeface="Arial"/>
              </a:rPr>
              <a:t> </a:t>
            </a:r>
            <a:r>
              <a:rPr lang="en-US" sz="3200" b="1">
                <a:latin typeface="Arial"/>
                <a:cs typeface="Arial"/>
              </a:rPr>
              <a:t>Literature Screening Process for ACEs and Substance </a:t>
            </a:r>
            <a:endParaRPr lang="en-US"/>
          </a:p>
          <a:p>
            <a:r>
              <a:rPr lang="en-US" sz="3200" b="1">
                <a:latin typeface="Arial"/>
                <a:cs typeface="Arial"/>
              </a:rPr>
              <a:t>Misuse Research</a:t>
            </a:r>
            <a:endParaRPr lang="en-US"/>
          </a:p>
          <a:p>
            <a:r>
              <a:rPr lang="en-US" sz="3200" b="1">
                <a:latin typeface="Arial"/>
                <a:cs typeface="Arial"/>
              </a:rPr>
              <a:t>Interpretation:</a:t>
            </a:r>
            <a:r>
              <a:rPr lang="en-US" sz="3200">
                <a:latin typeface="Arial"/>
                <a:cs typeface="Arial"/>
              </a:rPr>
              <a:t> This bar chart illustrates how sources were progressively refined through the research process.</a:t>
            </a:r>
            <a:endParaRPr lang="en-US" sz="32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3200">
                <a:latin typeface="Arial"/>
                <a:cs typeface="Arial"/>
              </a:rPr>
              <a:t>The </a:t>
            </a:r>
            <a:r>
              <a:rPr lang="en-US" sz="3200" b="1">
                <a:latin typeface="Arial"/>
                <a:cs typeface="Arial"/>
              </a:rPr>
              <a:t>Initial Search</a:t>
            </a:r>
            <a:r>
              <a:rPr lang="en-US" sz="3200">
                <a:latin typeface="Arial"/>
                <a:cs typeface="Arial"/>
              </a:rPr>
              <a:t> identified 120 sources.</a:t>
            </a:r>
            <a:endParaRPr lang="en-US" sz="32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3200" b="1">
                <a:latin typeface="Arial"/>
                <a:cs typeface="Arial"/>
              </a:rPr>
              <a:t>Screening</a:t>
            </a:r>
            <a:r>
              <a:rPr lang="en-US" sz="3200">
                <a:latin typeface="Arial"/>
                <a:cs typeface="Arial"/>
              </a:rPr>
              <a:t> reduced this to 60 relevant studies.</a:t>
            </a:r>
            <a:endParaRPr lang="en-US" sz="32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3200">
                <a:latin typeface="Arial"/>
                <a:cs typeface="Arial"/>
              </a:rPr>
              <a:t>The </a:t>
            </a:r>
            <a:r>
              <a:rPr lang="en-US" sz="3200" b="1">
                <a:latin typeface="Arial"/>
                <a:cs typeface="Arial"/>
              </a:rPr>
              <a:t>CRAAP Test</a:t>
            </a:r>
            <a:r>
              <a:rPr lang="en-US" sz="3200">
                <a:latin typeface="Arial"/>
                <a:cs typeface="Arial"/>
              </a:rPr>
              <a:t> (Blakeslee, 2004) ensured quality, leaving 30 credible papers.</a:t>
            </a:r>
            <a:endParaRPr lang="en-US" sz="32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3200" b="1">
                <a:latin typeface="Arial"/>
                <a:cs typeface="Arial"/>
              </a:rPr>
              <a:t>Final Inclusion</a:t>
            </a:r>
            <a:r>
              <a:rPr lang="en-US" sz="3200">
                <a:latin typeface="Arial"/>
                <a:cs typeface="Arial"/>
              </a:rPr>
              <a:t> resulted in 20 sources used for analysis.</a:t>
            </a:r>
            <a:endParaRPr lang="en-US" sz="3200" dirty="0">
              <a:latin typeface="Arial"/>
              <a:cs typeface="Arial"/>
            </a:endParaRPr>
          </a:p>
          <a:p>
            <a:pPr algn="ctr"/>
            <a:endParaRPr lang="en-GB" sz="4882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2D86C40-D7D3-5A04-8721-7AB1996B62DB}"/>
              </a:ext>
            </a:extLst>
          </p:cNvPr>
          <p:cNvSpPr txBox="1"/>
          <p:nvPr/>
        </p:nvSpPr>
        <p:spPr>
          <a:xfrm>
            <a:off x="270228" y="25526479"/>
            <a:ext cx="9213077" cy="38598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/>
              <a:t>⚖</a:t>
            </a:r>
            <a:r>
              <a:rPr lang="en-US" sz="2800" b="1">
                <a:latin typeface="Arial"/>
                <a:cs typeface="Arial"/>
              </a:rPr>
              <a:t>️ Ethical Considerations</a:t>
            </a:r>
          </a:p>
          <a:p>
            <a:pPr marL="228600" indent="-228600">
              <a:buFont typeface=""/>
              <a:buChar char="•"/>
            </a:pPr>
            <a:r>
              <a:rPr lang="en-US" sz="2800">
                <a:latin typeface="Arial"/>
                <a:cs typeface="Arial"/>
              </a:rPr>
              <a:t>Accurate </a:t>
            </a:r>
            <a:r>
              <a:rPr lang="en-US" sz="2800" b="1">
                <a:latin typeface="Arial"/>
                <a:cs typeface="Arial"/>
              </a:rPr>
              <a:t>Harvard referencing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>
                <a:latin typeface="Arial"/>
                <a:cs typeface="Arial"/>
              </a:rPr>
              <a:t>and avoidance of plagiarism.</a:t>
            </a:r>
            <a:endParaRPr lang="en-US" sz="28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800">
                <a:latin typeface="Arial"/>
                <a:cs typeface="Arial"/>
              </a:rPr>
              <a:t>Respectful handling of </a:t>
            </a:r>
            <a:r>
              <a:rPr lang="en-US" sz="2800" b="1">
                <a:latin typeface="Arial"/>
                <a:cs typeface="Arial"/>
              </a:rPr>
              <a:t>sensitive trauma‑related topics</a:t>
            </a:r>
            <a:r>
              <a:rPr lang="en-US" sz="2800">
                <a:latin typeface="Arial"/>
                <a:cs typeface="Arial"/>
              </a:rPr>
              <a:t>.</a:t>
            </a:r>
            <a:endParaRPr lang="en-US" sz="28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800">
                <a:latin typeface="Arial"/>
                <a:cs typeface="Arial"/>
              </a:rPr>
              <a:t>Transparency and adherence to </a:t>
            </a:r>
            <a:r>
              <a:rPr lang="en-US" sz="2800" b="1">
                <a:latin typeface="Arial"/>
                <a:cs typeface="Arial"/>
              </a:rPr>
              <a:t>UWTSD Ethics Policy (2024)</a:t>
            </a:r>
            <a:r>
              <a:rPr lang="en-US" sz="2400">
                <a:latin typeface="Arial"/>
                <a:cs typeface="Arial"/>
              </a:rPr>
              <a:t>.</a:t>
            </a:r>
          </a:p>
          <a:p>
            <a:pPr algn="ctr"/>
            <a:endParaRPr lang="en-GB" sz="4882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5423BA-ACE7-A458-03C5-6A3BF826D5B2}"/>
              </a:ext>
            </a:extLst>
          </p:cNvPr>
          <p:cNvSpPr txBox="1"/>
          <p:nvPr/>
        </p:nvSpPr>
        <p:spPr>
          <a:xfrm>
            <a:off x="10729484" y="27393461"/>
            <a:ext cx="10310474" cy="33673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>
                <a:latin typeface="Arial"/>
                <a:cs typeface="Arial"/>
              </a:rPr>
              <a:t>🚫 Exclusion Criteria</a:t>
            </a:r>
          </a:p>
          <a:p>
            <a:pPr marL="228600" indent="-228600">
              <a:buFont typeface=""/>
              <a:buChar char="•"/>
            </a:pPr>
            <a:r>
              <a:rPr lang="en-US" sz="3200">
                <a:latin typeface="Arial"/>
                <a:cs typeface="Arial"/>
              </a:rPr>
              <a:t>Non‑peer‑reviewed or </a:t>
            </a:r>
            <a:r>
              <a:rPr lang="en-US" sz="3200" b="1">
                <a:latin typeface="Arial"/>
                <a:cs typeface="Arial"/>
              </a:rPr>
              <a:t>grey literature</a:t>
            </a:r>
            <a:r>
              <a:rPr lang="en-US" sz="3200">
                <a:latin typeface="Arial"/>
                <a:cs typeface="Arial"/>
              </a:rPr>
              <a:t>.</a:t>
            </a:r>
            <a:endParaRPr lang="en-US" sz="32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3200" dirty="0">
                <a:latin typeface="Arial"/>
                <a:cs typeface="Arial"/>
              </a:rPr>
              <a:t>Studies </a:t>
            </a:r>
            <a:r>
              <a:rPr lang="en-US" sz="3200">
                <a:latin typeface="Arial"/>
                <a:cs typeface="Arial"/>
              </a:rPr>
              <a:t>centered</a:t>
            </a:r>
            <a:r>
              <a:rPr lang="en-US" sz="3200" dirty="0">
                <a:latin typeface="Arial"/>
                <a:cs typeface="Arial"/>
              </a:rPr>
              <a:t> on </a:t>
            </a:r>
            <a:r>
              <a:rPr lang="en-US" sz="3200" b="1" dirty="0">
                <a:latin typeface="Arial"/>
                <a:cs typeface="Arial"/>
              </a:rPr>
              <a:t>children or adolescents</a:t>
            </a:r>
            <a:r>
              <a:rPr lang="en-US" sz="3200" dirty="0">
                <a:latin typeface="Arial"/>
                <a:cs typeface="Arial"/>
              </a:rPr>
              <a:t>.</a:t>
            </a:r>
          </a:p>
          <a:p>
            <a:pPr marL="228600" indent="-228600">
              <a:buFont typeface=""/>
              <a:buChar char="•"/>
            </a:pPr>
            <a:r>
              <a:rPr lang="en-US" sz="3200">
                <a:latin typeface="Arial"/>
                <a:cs typeface="Arial"/>
              </a:rPr>
              <a:t>Articles lacking methodological transparency or </a:t>
            </a:r>
            <a:r>
              <a:rPr lang="en-US" sz="3200" b="1">
                <a:latin typeface="Arial"/>
                <a:cs typeface="Arial"/>
              </a:rPr>
              <a:t>ethical approval</a:t>
            </a:r>
            <a:r>
              <a:rPr lang="en-US" sz="3200">
                <a:latin typeface="Arial"/>
                <a:cs typeface="Arial"/>
              </a:rPr>
              <a:t>. </a:t>
            </a:r>
            <a:r>
              <a:rPr lang="en-US" sz="3200" i="1">
                <a:latin typeface="Arial"/>
                <a:cs typeface="Arial"/>
              </a:rPr>
              <a:t>(Aveyard, 2019)</a:t>
            </a:r>
          </a:p>
          <a:p>
            <a:pPr algn="ctr"/>
            <a:endParaRPr lang="en-GB" sz="4882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1B8DDCB-EDB4-6876-4604-8F59E26F0973}"/>
              </a:ext>
            </a:extLst>
          </p:cNvPr>
          <p:cNvSpPr txBox="1"/>
          <p:nvPr/>
        </p:nvSpPr>
        <p:spPr>
          <a:xfrm>
            <a:off x="12388777" y="18046442"/>
            <a:ext cx="6387743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/>
              <a:t>Visual Aid  Graph </a:t>
            </a:r>
          </a:p>
        </p:txBody>
      </p:sp>
      <p:graphicFrame>
        <p:nvGraphicFramePr>
          <p:cNvPr id="35" name="Table 34">
            <a:extLst>
              <a:ext uri="{FF2B5EF4-FFF2-40B4-BE49-F238E27FC236}">
                <a16:creationId xmlns:a16="http://schemas.microsoft.com/office/drawing/2014/main" id="{D6F5BBB4-2C5A-6610-62C2-C8E51B6DD1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735832"/>
              </p:ext>
            </p:extLst>
          </p:nvPr>
        </p:nvGraphicFramePr>
        <p:xfrm>
          <a:off x="11628854" y="19433723"/>
          <a:ext cx="8337827" cy="318188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37654">
                  <a:extLst>
                    <a:ext uri="{9D8B030D-6E8A-4147-A177-3AD203B41FA5}">
                      <a16:colId xmlns:a16="http://schemas.microsoft.com/office/drawing/2014/main" val="4259504754"/>
                    </a:ext>
                  </a:extLst>
                </a:gridCol>
                <a:gridCol w="3856193">
                  <a:extLst>
                    <a:ext uri="{9D8B030D-6E8A-4147-A177-3AD203B41FA5}">
                      <a16:colId xmlns:a16="http://schemas.microsoft.com/office/drawing/2014/main" val="2526484959"/>
                    </a:ext>
                  </a:extLst>
                </a:gridCol>
                <a:gridCol w="343980">
                  <a:extLst>
                    <a:ext uri="{9D8B030D-6E8A-4147-A177-3AD203B41FA5}">
                      <a16:colId xmlns:a16="http://schemas.microsoft.com/office/drawing/2014/main" val="1204413364"/>
                    </a:ext>
                  </a:extLst>
                </a:gridCol>
              </a:tblGrid>
              <a:tr h="5785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Research Stage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0"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Number of Sources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0"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marL="0" marR="0" marT="0" marB="0" horzOverflow="overflow">
                    <a:lnL w="12700" cmpd="sng">
                      <a:noFill/>
                    </a:lnL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7809536"/>
                  </a:ext>
                </a:extLst>
              </a:tr>
              <a:tr h="5785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Initial 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120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marL="0" marR="0" marT="0" marB="0" horzOverflow="overflow">
                    <a:lnL w="12700" cmpd="sng">
                      <a:noFill/>
                    </a:lnL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8877378"/>
                  </a:ext>
                </a:extLst>
              </a:tr>
              <a:tr h="5785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After Screening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60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marL="0" marR="0" marT="0" marB="0" horzOverflow="overflow">
                    <a:lnL w="12700" cmpd="sng">
                      <a:noFill/>
                    </a:lnL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1962171"/>
                  </a:ext>
                </a:extLst>
              </a:tr>
              <a:tr h="8677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After CRAAP Test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30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marL="0" marR="0" marT="0" marB="0" horzOverflow="overflow">
                    <a:lnL w="12700" cmpd="sng">
                      <a:noFill/>
                    </a:lnL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3145013"/>
                  </a:ext>
                </a:extLst>
              </a:tr>
              <a:tr h="5785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Final Included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20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 w="0">
                      <a:noFill/>
                    </a:lnR>
                    <a:lnB w="0"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544185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E426B00-437E-903C-1295-B9D616296789}"/>
              </a:ext>
            </a:extLst>
          </p:cNvPr>
          <p:cNvSpPr txBox="1"/>
          <p:nvPr/>
        </p:nvSpPr>
        <p:spPr>
          <a:xfrm>
            <a:off x="10150566" y="565150"/>
            <a:ext cx="10824678" cy="867929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6000" baseline="0">
                <a:latin typeface="Aptos"/>
                <a:ea typeface="Segoe UI"/>
                <a:cs typeface="Segoe UI"/>
              </a:rPr>
              <a:t> </a:t>
            </a:r>
            <a:r>
              <a:rPr lang="en-GB" sz="4400" b="1" baseline="0">
                <a:latin typeface="Aptos"/>
                <a:ea typeface="Segoe UI"/>
                <a:cs typeface="Segoe UI"/>
              </a:rPr>
              <a:t>Search Strategy   </a:t>
            </a:r>
            <a:r>
              <a:rPr lang="en-US" sz="4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3200" baseline="0">
                <a:latin typeface="Arial"/>
                <a:ea typeface="Segoe UI"/>
                <a:cs typeface="Segoe UI"/>
              </a:rPr>
              <a:t>A structured search plan was developed to identify high‑quality literature relevant to the research aim. </a:t>
            </a:r>
            <a:r>
              <a:rPr lang="en-GB" sz="3200" b="1" baseline="0">
                <a:latin typeface="Arial"/>
                <a:ea typeface="Segoe UI"/>
                <a:cs typeface="Segoe UI"/>
              </a:rPr>
              <a:t>Keywords:</a:t>
            </a:r>
            <a:r>
              <a:rPr lang="en-GB" sz="3200" baseline="0">
                <a:latin typeface="Arial"/>
                <a:ea typeface="Segoe UI"/>
                <a:cs typeface="Segoe UI"/>
              </a:rPr>
              <a:t> “Adverse Childhood Experiences”, “childhood trauma”, “early adversity”, “substance misuse”, “addiction”, “mental health”, “coping mechanisms”. </a:t>
            </a:r>
            <a:r>
              <a:rPr lang="en-GB" sz="3200" b="1" baseline="0">
                <a:latin typeface="Arial"/>
                <a:ea typeface="Segoe UI"/>
                <a:cs typeface="Segoe UI"/>
              </a:rPr>
              <a:t>Synonyms:</a:t>
            </a:r>
            <a:r>
              <a:rPr lang="en-GB" sz="3200" baseline="0">
                <a:latin typeface="Arial"/>
                <a:ea typeface="Segoe UI"/>
                <a:cs typeface="Segoe UI"/>
              </a:rPr>
              <a:t> “toxic stress”, “childhood maltreatment”, “traumatic stress”, “illicit drug use”, “psychological trauma” (Booth et al., 2016). </a:t>
            </a:r>
            <a:r>
              <a:rPr lang="en-GB" sz="3200" b="1" baseline="0">
                <a:latin typeface="Arial"/>
                <a:ea typeface="Segoe UI"/>
                <a:cs typeface="Segoe UI"/>
              </a:rPr>
              <a:t>Boolean Operators:</a:t>
            </a:r>
            <a:r>
              <a:rPr lang="en-GB" sz="3200">
                <a:latin typeface="Arial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3200" b="1" baseline="0">
                <a:latin typeface="Arial"/>
                <a:ea typeface="Arial"/>
                <a:cs typeface="Arial"/>
              </a:rPr>
              <a:t>AND</a:t>
            </a:r>
            <a:r>
              <a:rPr lang="en-GB" sz="3200" baseline="0">
                <a:latin typeface="Arial"/>
                <a:ea typeface="Arial"/>
                <a:cs typeface="Arial"/>
              </a:rPr>
              <a:t> – narrows focus (</a:t>
            </a:r>
            <a:r>
              <a:rPr lang="en-GB" sz="3200" i="1" baseline="0">
                <a:latin typeface="Arial"/>
                <a:ea typeface="Arial"/>
                <a:cs typeface="Arial"/>
              </a:rPr>
              <a:t>ACEs AND substance misuse</a:t>
            </a:r>
            <a:r>
              <a:rPr lang="en-GB" sz="3200" baseline="0">
                <a:latin typeface="Arial"/>
                <a:ea typeface="Arial"/>
                <a:cs typeface="Arial"/>
              </a:rPr>
              <a:t>)</a:t>
            </a:r>
            <a:r>
              <a:rPr lang="en-GB" sz="3200"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3200" b="1" baseline="0">
                <a:latin typeface="Arial"/>
                <a:ea typeface="Arial"/>
                <a:cs typeface="Arial"/>
              </a:rPr>
              <a:t>OR</a:t>
            </a:r>
            <a:r>
              <a:rPr lang="en-GB" sz="3200" baseline="0">
                <a:latin typeface="Arial"/>
                <a:ea typeface="Arial"/>
                <a:cs typeface="Arial"/>
              </a:rPr>
              <a:t> – broadens scope (</a:t>
            </a:r>
            <a:r>
              <a:rPr lang="en-GB" sz="3200" i="1" baseline="0">
                <a:latin typeface="Arial"/>
                <a:ea typeface="Arial"/>
                <a:cs typeface="Arial"/>
              </a:rPr>
              <a:t>childhood trauma OR early adversity</a:t>
            </a:r>
            <a:r>
              <a:rPr lang="en-GB" sz="3200" baseline="0">
                <a:latin typeface="Arial"/>
                <a:ea typeface="Arial"/>
                <a:cs typeface="Arial"/>
              </a:rPr>
              <a:t>)</a:t>
            </a:r>
            <a:r>
              <a:rPr lang="en-GB" sz="3200"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3200" b="1" baseline="0">
                <a:latin typeface="Arial"/>
                <a:ea typeface="Arial"/>
                <a:cs typeface="Arial"/>
              </a:rPr>
              <a:t>NOT</a:t>
            </a:r>
            <a:r>
              <a:rPr lang="en-GB" sz="3200" baseline="0">
                <a:latin typeface="Arial"/>
                <a:ea typeface="Arial"/>
                <a:cs typeface="Arial"/>
              </a:rPr>
              <a:t> – excludes irrelevant results (</a:t>
            </a:r>
            <a:r>
              <a:rPr lang="en-GB" sz="3200" i="1" baseline="0">
                <a:latin typeface="Arial"/>
                <a:ea typeface="Arial"/>
                <a:cs typeface="Arial"/>
              </a:rPr>
              <a:t>trauma‑informed practice NOT children</a:t>
            </a:r>
            <a:r>
              <a:rPr lang="en-GB" sz="3200" baseline="0">
                <a:latin typeface="Arial"/>
                <a:ea typeface="Arial"/>
                <a:cs typeface="Arial"/>
              </a:rPr>
              <a:t>) (Aveyard, 2019). A written search log recorded keywords, databases, and relevance notes to ensure transparency and replicability.</a:t>
            </a: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253D43-151B-549C-EA1A-6B4417866A79}"/>
              </a:ext>
            </a:extLst>
          </p:cNvPr>
          <p:cNvSpPr txBox="1"/>
          <p:nvPr/>
        </p:nvSpPr>
        <p:spPr>
          <a:xfrm>
            <a:off x="370840" y="6885380"/>
            <a:ext cx="7889389" cy="717119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300" baseline="0">
                <a:latin typeface="Arial"/>
                <a:ea typeface="Segoe UI"/>
                <a:cs typeface="Segoe UI"/>
              </a:rPr>
              <a:t>The process is described as </a:t>
            </a:r>
            <a:r>
              <a:rPr lang="en-GB" sz="2300" b="1" baseline="0">
                <a:latin typeface="Arial"/>
                <a:ea typeface="Segoe UI"/>
                <a:cs typeface="Segoe UI"/>
              </a:rPr>
              <a:t>systematic, transparent, and academically rigorous</a:t>
            </a:r>
            <a:r>
              <a:rPr lang="en-GB" sz="2300" baseline="0">
                <a:latin typeface="Arial"/>
                <a:ea typeface="Segoe UI"/>
                <a:cs typeface="Segoe UI"/>
              </a:rPr>
              <a:t> (Aveyard, 2019).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aseline="0">
                <a:latin typeface="Arial"/>
                <a:ea typeface="Segoe UI"/>
                <a:cs typeface="Segoe UI"/>
              </a:rPr>
              <a:t>The goal is to ensure findings are </a:t>
            </a:r>
            <a:r>
              <a:rPr lang="en-GB" sz="2300" b="1" baseline="0">
                <a:latin typeface="Arial"/>
                <a:ea typeface="Segoe UI"/>
                <a:cs typeface="Segoe UI"/>
              </a:rPr>
              <a:t>reliable, relevant, and aligned</a:t>
            </a:r>
            <a:r>
              <a:rPr lang="en-GB" sz="2300" baseline="0" dirty="0">
                <a:latin typeface="Arial"/>
                <a:ea typeface="Segoe UI"/>
                <a:cs typeface="Segoe UI"/>
              </a:rPr>
              <a:t> </a:t>
            </a:r>
            <a:r>
              <a:rPr lang="en-GB" sz="2300" baseline="0">
                <a:latin typeface="Arial"/>
                <a:ea typeface="Segoe UI"/>
                <a:cs typeface="Segoe UI"/>
              </a:rPr>
              <a:t>with your research objectives (Rumman, 2018).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="1" baseline="0">
                <a:latin typeface="Arial"/>
                <a:ea typeface="Segoe UI"/>
                <a:cs typeface="Segoe UI"/>
              </a:rPr>
              <a:t>🔍 Search Strategy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aseline="0">
                <a:latin typeface="Arial"/>
                <a:ea typeface="Segoe UI"/>
                <a:cs typeface="Segoe UI"/>
              </a:rPr>
              <a:t>You’ve developed a structured plan to identify high-quality sources.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="1" baseline="0">
                <a:latin typeface="Arial"/>
                <a:ea typeface="Segoe UI"/>
                <a:cs typeface="Segoe UI"/>
              </a:rPr>
              <a:t>Keywords</a:t>
            </a:r>
            <a:r>
              <a:rPr lang="en-GB" sz="2300" baseline="0">
                <a:latin typeface="Arial"/>
                <a:ea typeface="Segoe UI"/>
                <a:cs typeface="Segoe UI"/>
              </a:rPr>
              <a:t> include: “Adverse Childhood Experiences”, “childhood trauma”, “substance misuse”, “addiction”, “mental health”, and “coping mechanisms”.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="1" baseline="0">
                <a:latin typeface="Arial"/>
                <a:ea typeface="Segoe UI"/>
                <a:cs typeface="Segoe UI"/>
              </a:rPr>
              <a:t>Synonyms</a:t>
            </a:r>
            <a:r>
              <a:rPr lang="en-GB" sz="2300" baseline="0">
                <a:latin typeface="Arial"/>
                <a:ea typeface="Segoe UI"/>
                <a:cs typeface="Segoe UI"/>
              </a:rPr>
              <a:t> expand the search scope: “toxic stress”, “childhood maltreatment”, “traumatic stress”, “psychological trauma”.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="1" baseline="0">
                <a:latin typeface="Arial"/>
                <a:ea typeface="Segoe UI"/>
                <a:cs typeface="Segoe UI"/>
              </a:rPr>
              <a:t>Boolean operators</a:t>
            </a:r>
            <a:r>
              <a:rPr lang="en-GB" sz="2300" baseline="0">
                <a:latin typeface="Arial"/>
                <a:ea typeface="Segoe UI"/>
                <a:cs typeface="Segoe UI"/>
              </a:rPr>
              <a:t> are used effectively: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="1" baseline="0">
                <a:latin typeface="Arial"/>
                <a:ea typeface="Segoe UI"/>
                <a:cs typeface="Segoe UI"/>
              </a:rPr>
              <a:t>AND</a:t>
            </a:r>
            <a:r>
              <a:rPr lang="en-GB" sz="2300" baseline="0">
                <a:latin typeface="Arial"/>
                <a:ea typeface="Segoe UI"/>
                <a:cs typeface="Segoe UI"/>
              </a:rPr>
              <a:t> narrows focus (e.g., </a:t>
            </a:r>
            <a:r>
              <a:rPr lang="en-GB" sz="2300" i="1" baseline="0">
                <a:latin typeface="Arial"/>
                <a:ea typeface="Segoe UI"/>
                <a:cs typeface="Segoe UI"/>
              </a:rPr>
              <a:t>ACEs AND substance misuse</a:t>
            </a:r>
            <a:r>
              <a:rPr lang="en-GB" sz="2300" baseline="0">
                <a:latin typeface="Arial"/>
                <a:ea typeface="Segoe UI"/>
                <a:cs typeface="Segoe UI"/>
              </a:rPr>
              <a:t>).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="1" baseline="0">
                <a:latin typeface="Arial"/>
                <a:ea typeface="Segoe UI"/>
                <a:cs typeface="Segoe UI"/>
              </a:rPr>
              <a:t>OR</a:t>
            </a:r>
            <a:r>
              <a:rPr lang="en-GB" sz="2300" baseline="0">
                <a:latin typeface="Arial"/>
                <a:ea typeface="Segoe UI"/>
                <a:cs typeface="Segoe UI"/>
              </a:rPr>
              <a:t> broadens scope (</a:t>
            </a:r>
            <a:r>
              <a:rPr lang="en-GB" sz="2300" i="1" baseline="0">
                <a:latin typeface="Arial"/>
                <a:ea typeface="Segoe UI"/>
                <a:cs typeface="Segoe UI"/>
              </a:rPr>
              <a:t>childhood trauma OR early adversity</a:t>
            </a:r>
            <a:r>
              <a:rPr lang="en-GB" sz="2300" baseline="0">
                <a:latin typeface="Arial"/>
                <a:ea typeface="Segoe UI"/>
                <a:cs typeface="Segoe UI"/>
              </a:rPr>
              <a:t>).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="1" baseline="0">
                <a:latin typeface="Arial"/>
                <a:ea typeface="Segoe UI"/>
                <a:cs typeface="Segoe UI"/>
              </a:rPr>
              <a:t>NOT</a:t>
            </a:r>
            <a:r>
              <a:rPr lang="en-GB" sz="2300" baseline="0">
                <a:latin typeface="Arial"/>
                <a:ea typeface="Segoe UI"/>
                <a:cs typeface="Segoe UI"/>
              </a:rPr>
              <a:t> excludes irrelevant results (</a:t>
            </a:r>
            <a:r>
              <a:rPr lang="en-GB" sz="2300" i="1" baseline="0">
                <a:latin typeface="Arial"/>
                <a:ea typeface="Segoe UI"/>
                <a:cs typeface="Segoe UI"/>
              </a:rPr>
              <a:t>trauma-informed practice NOT children</a:t>
            </a:r>
            <a:r>
              <a:rPr lang="en-GB" sz="2300" baseline="0">
                <a:latin typeface="Arial"/>
                <a:ea typeface="Segoe UI"/>
                <a:cs typeface="Segoe UI"/>
              </a:rPr>
              <a:t>).</a:t>
            </a:r>
            <a:r>
              <a:rPr lang="en-GB" sz="23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300" baseline="0">
                <a:latin typeface="Arial"/>
                <a:ea typeface="Segoe UI"/>
                <a:cs typeface="Segoe UI"/>
              </a:rPr>
              <a:t>You mention maintaining a </a:t>
            </a:r>
            <a:r>
              <a:rPr lang="en-GB" sz="2300" b="1" baseline="0">
                <a:latin typeface="Arial"/>
                <a:ea typeface="Segoe UI"/>
                <a:cs typeface="Segoe UI"/>
              </a:rPr>
              <a:t>search log</a:t>
            </a:r>
            <a:r>
              <a:rPr lang="en-GB" sz="2300" baseline="0">
                <a:latin typeface="Arial"/>
                <a:ea typeface="Segoe UI"/>
                <a:cs typeface="Segoe UI"/>
              </a:rPr>
              <a:t> to ensure transparency and replicability.</a:t>
            </a:r>
            <a:endParaRPr lang="en-GB" sz="23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4A1EE-29C8-5056-DC02-50FF132F6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947" y="11360151"/>
            <a:ext cx="10515600" cy="1325563"/>
          </a:xfrm>
        </p:spPr>
        <p:txBody>
          <a:bodyPr/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DA25D-BFAA-9434-6197-A1AF151EA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5635" y="12690024"/>
            <a:ext cx="11829141" cy="5251223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latin typeface="Arial"/>
                <a:ea typeface="+mn-lt"/>
                <a:cs typeface="Arial"/>
              </a:rPr>
              <a:t>Aveyard, H. (2019) </a:t>
            </a:r>
            <a:r>
              <a:rPr lang="en-GB" sz="1800" i="1" dirty="0">
                <a:latin typeface="Arial"/>
                <a:ea typeface="+mn-lt"/>
                <a:cs typeface="Arial"/>
              </a:rPr>
              <a:t>Doing a Literature Review in Health and Social Care: A Practical Guide.</a:t>
            </a:r>
            <a:r>
              <a:rPr lang="en-GB" sz="1800" dirty="0">
                <a:latin typeface="Arial"/>
                <a:ea typeface="+mn-lt"/>
                <a:cs typeface="Arial"/>
              </a:rPr>
              <a:t> 4th </a:t>
            </a:r>
            <a:r>
              <a:rPr lang="en-GB" sz="1800" dirty="0" err="1">
                <a:latin typeface="Arial"/>
                <a:ea typeface="+mn-lt"/>
                <a:cs typeface="Arial"/>
              </a:rPr>
              <a:t>edn</a:t>
            </a:r>
            <a:r>
              <a:rPr lang="en-GB" sz="1800" dirty="0">
                <a:latin typeface="Arial"/>
                <a:ea typeface="+mn-lt"/>
                <a:cs typeface="Arial"/>
              </a:rPr>
              <a:t>. Maidenhead: Open University Press.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Bailey, J. (2004) ‘The CRAP Test: Evaluating Information Sources.’ </a:t>
            </a:r>
            <a:r>
              <a:rPr lang="en-GB" sz="1800" i="1">
                <a:latin typeface="Arial"/>
                <a:ea typeface="+mn-lt"/>
                <a:cs typeface="Arial"/>
              </a:rPr>
              <a:t>Information Literacy Toolkit.</a:t>
            </a:r>
            <a:r>
              <a:rPr lang="en-GB" sz="1800">
                <a:latin typeface="Arial"/>
                <a:ea typeface="+mn-lt"/>
                <a:cs typeface="Arial"/>
              </a:rPr>
              <a:t> Available at: </a:t>
            </a:r>
            <a:r>
              <a:rPr lang="en-GB" sz="1800" dirty="0">
                <a:latin typeface="Arial"/>
                <a:ea typeface="+mn-lt"/>
                <a:cs typeface="Arial"/>
                <a:hlinkClick r:id="rId2"/>
              </a:rPr>
              <a:t>https://www.library.cornell.edu/</a:t>
            </a:r>
            <a:r>
              <a:rPr lang="en-GB" sz="1800" dirty="0">
                <a:latin typeface="Arial"/>
                <a:ea typeface="+mn-lt"/>
                <a:cs typeface="Arial"/>
              </a:rPr>
              <a:t> </a:t>
            </a:r>
            <a:r>
              <a:rPr lang="en-GB" sz="1800">
                <a:latin typeface="Arial"/>
                <a:ea typeface="+mn-lt"/>
                <a:cs typeface="Arial"/>
              </a:rPr>
              <a:t>(Accessed: 5 July 2026).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Bryman, A. (2016) </a:t>
            </a:r>
            <a:r>
              <a:rPr lang="en-GB" sz="1800" i="1" dirty="0">
                <a:latin typeface="Arial"/>
                <a:ea typeface="+mn-lt"/>
                <a:cs typeface="Arial"/>
              </a:rPr>
              <a:t>Social Research Methods.</a:t>
            </a:r>
            <a:r>
              <a:rPr lang="en-GB" sz="1800" dirty="0">
                <a:latin typeface="Arial"/>
                <a:ea typeface="+mn-lt"/>
                <a:cs typeface="Arial"/>
              </a:rPr>
              <a:t> 5th </a:t>
            </a:r>
            <a:r>
              <a:rPr lang="en-GB" sz="1800" dirty="0" err="1">
                <a:latin typeface="Arial"/>
                <a:ea typeface="+mn-lt"/>
                <a:cs typeface="Arial"/>
              </a:rPr>
              <a:t>edn</a:t>
            </a:r>
            <a:r>
              <a:rPr lang="en-GB" sz="1800" dirty="0">
                <a:latin typeface="Arial"/>
                <a:ea typeface="+mn-lt"/>
                <a:cs typeface="Arial"/>
              </a:rPr>
              <a:t>. Oxford: Oxford University Press.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Braun, V. and Clarke, V. (2006) ‘Using thematic analysis in psychology.’ </a:t>
            </a:r>
            <a:r>
              <a:rPr lang="en-GB" sz="1800" i="1">
                <a:latin typeface="Arial"/>
                <a:ea typeface="+mn-lt"/>
                <a:cs typeface="Arial"/>
              </a:rPr>
              <a:t>Qualitative Research in Psychology,</a:t>
            </a:r>
            <a:r>
              <a:rPr lang="en-GB" sz="1800">
                <a:latin typeface="Arial"/>
                <a:ea typeface="+mn-lt"/>
                <a:cs typeface="Arial"/>
              </a:rPr>
              <a:t> 3(2), pp. 77–101.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Public Health England (2020) </a:t>
            </a:r>
            <a:r>
              <a:rPr lang="en-GB" sz="1800" i="1">
                <a:latin typeface="Arial"/>
                <a:ea typeface="+mn-lt"/>
                <a:cs typeface="Arial"/>
              </a:rPr>
              <a:t>Trauma‑Informed Approaches Toolkit.</a:t>
            </a:r>
            <a:r>
              <a:rPr lang="en-GB" sz="1800">
                <a:latin typeface="Arial"/>
                <a:ea typeface="+mn-lt"/>
                <a:cs typeface="Arial"/>
              </a:rPr>
              <a:t> London: PHE.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NHS England (2019) </a:t>
            </a:r>
            <a:r>
              <a:rPr lang="en-GB" sz="1800" i="1">
                <a:latin typeface="Arial"/>
                <a:ea typeface="+mn-lt"/>
                <a:cs typeface="Arial"/>
              </a:rPr>
              <a:t>The NHS Long Term Plan.</a:t>
            </a:r>
            <a:r>
              <a:rPr lang="en-GB" sz="1800">
                <a:latin typeface="Arial"/>
                <a:ea typeface="+mn-lt"/>
                <a:cs typeface="Arial"/>
              </a:rPr>
              <a:t> London: NHS England.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Ungar, M. (2011) ‘The social ecology of resilience.’ </a:t>
            </a:r>
            <a:r>
              <a:rPr lang="en-GB" sz="1800" i="1">
                <a:latin typeface="Arial"/>
                <a:ea typeface="+mn-lt"/>
                <a:cs typeface="Arial"/>
              </a:rPr>
              <a:t>American Journal of Orthopsychiatry,</a:t>
            </a:r>
            <a:r>
              <a:rPr lang="en-GB" sz="1800">
                <a:latin typeface="Arial"/>
                <a:ea typeface="+mn-lt"/>
                <a:cs typeface="Arial"/>
              </a:rPr>
              <a:t> 81(1), pp. 1–17.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Rutter, M. (2012) ‘Resilience as a dynamic concept.’ </a:t>
            </a:r>
            <a:r>
              <a:rPr lang="en-GB" sz="1800" i="1">
                <a:latin typeface="Arial"/>
                <a:ea typeface="+mn-lt"/>
                <a:cs typeface="Arial"/>
              </a:rPr>
              <a:t>Development and Psychopathology,</a:t>
            </a:r>
            <a:r>
              <a:rPr lang="en-GB" sz="1800">
                <a:latin typeface="Arial"/>
                <a:ea typeface="+mn-lt"/>
                <a:cs typeface="Arial"/>
              </a:rPr>
              <a:t> 24(2), pp. 335–344.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UWTSD (2024) </a:t>
            </a:r>
            <a:r>
              <a:rPr lang="en-GB" sz="1800" i="1">
                <a:latin typeface="Arial"/>
                <a:ea typeface="+mn-lt"/>
                <a:cs typeface="Arial"/>
              </a:rPr>
              <a:t>Ethics Policy and Guidance for Student Research.</a:t>
            </a:r>
            <a:r>
              <a:rPr lang="en-GB" sz="1800">
                <a:latin typeface="Arial"/>
                <a:ea typeface="+mn-lt"/>
                <a:cs typeface="Arial"/>
              </a:rPr>
              <a:t> University of Wales Trinity Saint David.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SAMHSA (2014) </a:t>
            </a:r>
            <a:r>
              <a:rPr lang="en-GB" sz="1800" i="1">
                <a:latin typeface="Arial"/>
                <a:ea typeface="+mn-lt"/>
                <a:cs typeface="Arial"/>
              </a:rPr>
              <a:t>SAMHSA’s Concept of Trauma and Guidance for a Trauma‑Informed Approach.</a:t>
            </a:r>
            <a:r>
              <a:rPr lang="en-GB" sz="1800">
                <a:latin typeface="Arial"/>
                <a:ea typeface="+mn-lt"/>
                <a:cs typeface="Arial"/>
              </a:rPr>
              <a:t> Rockville, MD: Substance Abuse and Mental Health Services Administration.</a:t>
            </a:r>
          </a:p>
        </p:txBody>
      </p:sp>
    </p:spTree>
    <p:extLst>
      <p:ext uri="{BB962C8B-B14F-4D97-AF65-F5344CB8AC3E}">
        <p14:creationId xmlns:p14="http://schemas.microsoft.com/office/powerpoint/2010/main" val="582395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Shannon Ashfield  2316065  Chloe Harris  BHMP6020 Poster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978</cp:revision>
  <dcterms:created xsi:type="dcterms:W3CDTF">2026-06-25T23:17:19Z</dcterms:created>
  <dcterms:modified xsi:type="dcterms:W3CDTF">2026-07-10T02:13:11Z</dcterms:modified>
</cp:coreProperties>
</file>