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307" r:id="rId2"/>
    <p:sldId id="257" r:id="rId3"/>
    <p:sldId id="324" r:id="rId4"/>
    <p:sldId id="322" r:id="rId5"/>
    <p:sldId id="321" r:id="rId6"/>
    <p:sldId id="260" r:id="rId7"/>
    <p:sldId id="261" r:id="rId8"/>
    <p:sldId id="308" r:id="rId9"/>
    <p:sldId id="262" r:id="rId10"/>
    <p:sldId id="263" r:id="rId11"/>
    <p:sldId id="258" r:id="rId12"/>
    <p:sldId id="259" r:id="rId13"/>
    <p:sldId id="264" r:id="rId14"/>
    <p:sldId id="317" r:id="rId15"/>
    <p:sldId id="310" r:id="rId16"/>
    <p:sldId id="312" r:id="rId17"/>
    <p:sldId id="304" r:id="rId18"/>
    <p:sldId id="303" r:id="rId19"/>
    <p:sldId id="313" r:id="rId20"/>
    <p:sldId id="265" r:id="rId21"/>
    <p:sldId id="272" r:id="rId22"/>
    <p:sldId id="273" r:id="rId23"/>
    <p:sldId id="274" r:id="rId24"/>
    <p:sldId id="280" r:id="rId25"/>
    <p:sldId id="281" r:id="rId26"/>
    <p:sldId id="282" r:id="rId27"/>
    <p:sldId id="283" r:id="rId28"/>
    <p:sldId id="285" r:id="rId29"/>
    <p:sldId id="286" r:id="rId30"/>
    <p:sldId id="296" r:id="rId31"/>
    <p:sldId id="297" r:id="rId32"/>
    <p:sldId id="287" r:id="rId33"/>
    <p:sldId id="298" r:id="rId34"/>
    <p:sldId id="299" r:id="rId35"/>
    <p:sldId id="275" r:id="rId36"/>
    <p:sldId id="278" r:id="rId37"/>
    <p:sldId id="279" r:id="rId38"/>
    <p:sldId id="266" r:id="rId39"/>
    <p:sldId id="267" r:id="rId40"/>
    <p:sldId id="314" r:id="rId41"/>
    <p:sldId id="318" r:id="rId42"/>
    <p:sldId id="319" r:id="rId43"/>
    <p:sldId id="323" r:id="rId44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8E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5308D7-0728-4922-A95F-CEDF2AA2084E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88BCF0-BA8B-4493-9499-ABC40D968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1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88BCF0-BA8B-4493-9499-ABC40D96851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747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1C621-DBB4-4FD2-A065-247275EF22C2}" type="datetime1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710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A0A8B-36E4-48BC-8F5A-5C023887FB53}" type="datetime1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91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7A052-4620-4857-BBB6-3B8D4FD2DA8B}" type="datetime1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24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6E3-621B-425A-A5BC-A3719C4DB8E3}" type="datetime1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8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9011-2B6C-4DB4-9398-0299A66F6AC9}" type="datetime1">
              <a:rPr lang="en-GB" smtClean="0"/>
              <a:t>19/01/2020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974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1DAE6-BF84-41F8-980E-F2B81E2B5AA8}" type="datetime1">
              <a:rPr lang="en-GB" smtClean="0"/>
              <a:t>19/01/2020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367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A70D8-677E-4BD6-919C-867EB5FF824F}" type="datetime1">
              <a:rPr lang="en-GB" smtClean="0"/>
              <a:t>19/01/2020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70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8DF37-F344-410A-B5F9-48FD4FDBCA45}" type="datetime1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433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8D7D-048D-4575-B2DE-2E73EDA59AD1}" type="datetime1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446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39FEE-E42A-4CC5-A76D-E767A221FF7A}" type="datetime1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16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FE2E7-FFE7-464A-A82B-0C1D6AE2C805}" type="datetime1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192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8B954-53B9-4FA5-9924-61A2CE46EA10}" type="datetime1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1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info.coreworx.com/blog/pmi-study-reveals-poor-communication-leads-to-project-failure-one-third-of-the-tim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documents/7%20site%20instruction.pdf" TargetMode="External"/><Relationship Id="rId3" Type="http://schemas.openxmlformats.org/officeDocument/2006/relationships/hyperlink" Target="documents/2%20site%20managers%20weekly%20report.pdf" TargetMode="External"/><Relationship Id="rId7" Type="http://schemas.openxmlformats.org/officeDocument/2006/relationships/hyperlink" Target="documents/6%20confirmation%20record.pdf" TargetMode="External"/><Relationship Id="rId12" Type="http://schemas.openxmlformats.org/officeDocument/2006/relationships/image" Target="../media/image3.png"/><Relationship Id="rId2" Type="http://schemas.openxmlformats.org/officeDocument/2006/relationships/hyperlink" Target="documents/1%20site%20diary%20and%20daily%20report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documents/5%20daywork%20sheet.pdf" TargetMode="External"/><Relationship Id="rId11" Type="http://schemas.openxmlformats.org/officeDocument/2006/relationships/image" Target="../media/image2.png"/><Relationship Id="rId5" Type="http://schemas.openxmlformats.org/officeDocument/2006/relationships/hyperlink" Target="documents/4%20Allocation%20sheet.pdf" TargetMode="External"/><Relationship Id="rId10" Type="http://schemas.openxmlformats.org/officeDocument/2006/relationships/hyperlink" Target="documents/9%20Master%20information%20schedule.pdf" TargetMode="External"/><Relationship Id="rId4" Type="http://schemas.openxmlformats.org/officeDocument/2006/relationships/hyperlink" Target="documents/3%20materials%20requisition.pdf" TargetMode="External"/><Relationship Id="rId9" Type="http://schemas.openxmlformats.org/officeDocument/2006/relationships/hyperlink" Target="documents/8%20request%20for%20information.pdf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thenbs.com/knowledge/what-is-building-information-modelling-bim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bimregni.co.uk/bim-levels-explained/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39552" y="738282"/>
            <a:ext cx="814724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5042" y="5917922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/>
              <a:t>Juan A Ferriz-Papi and </a:t>
            </a:r>
            <a:r>
              <a:rPr lang="es-ES_tradnl" b="1" dirty="0" err="1"/>
              <a:t>Dr</a:t>
            </a:r>
            <a:r>
              <a:rPr lang="es-ES_tradnl" b="1" dirty="0"/>
              <a:t> Deborah Hughes</a:t>
            </a:r>
            <a:endParaRPr lang="es-ES" b="1" dirty="0"/>
          </a:p>
        </p:txBody>
      </p:sp>
      <p:sp>
        <p:nvSpPr>
          <p:cNvPr id="14" name="6 CuadroTexto"/>
          <p:cNvSpPr txBox="1"/>
          <p:nvPr/>
        </p:nvSpPr>
        <p:spPr>
          <a:xfrm>
            <a:off x="251520" y="573325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/>
              <a:t>2019-2020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639502" y="2727937"/>
            <a:ext cx="615380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Effective Communication </a:t>
            </a:r>
          </a:p>
          <a:p>
            <a:pPr algn="ctr"/>
            <a:r>
              <a:rPr lang="en-US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and Documentation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8141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69F8496-EA8A-485C-9ACF-D48656F4F1EF}"/>
              </a:ext>
            </a:extLst>
          </p:cNvPr>
          <p:cNvSpPr/>
          <p:nvPr/>
        </p:nvSpPr>
        <p:spPr>
          <a:xfrm>
            <a:off x="539552" y="1016711"/>
            <a:ext cx="32403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Aim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0F530A-6312-4F1B-8456-624135D6BA22}"/>
              </a:ext>
            </a:extLst>
          </p:cNvPr>
          <p:cNvSpPr/>
          <p:nvPr/>
        </p:nvSpPr>
        <p:spPr>
          <a:xfrm>
            <a:off x="539552" y="1843951"/>
            <a:ext cx="81472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/>
              <a:t>To provide students with the tools and analytical skills with which a construction manager can plan and programme a construction project.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C27B640-6D36-4CD3-9375-070B3074BDFC}"/>
              </a:ext>
            </a:extLst>
          </p:cNvPr>
          <p:cNvSpPr/>
          <p:nvPr/>
        </p:nvSpPr>
        <p:spPr>
          <a:xfrm>
            <a:off x="522783" y="3739003"/>
            <a:ext cx="775516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 fontAlgn="base" hangingPunct="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a typeface="Arial" panose="020B0604020202020204" pitchFamily="34" charset="0"/>
              </a:rPr>
              <a:t>Determine and assess the principles and application of effective project planning and programming. </a:t>
            </a:r>
            <a:endParaRPr lang="en-GB" sz="2000" dirty="0"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a typeface="Arial" panose="020B0604020202020204" pitchFamily="34" charset="0"/>
              </a:rPr>
              <a:t>Produce method statements and programme of works, analysing time, cost and resources needed for the project construction.</a:t>
            </a:r>
            <a:endParaRPr lang="en-GB" sz="2000" dirty="0"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a typeface="Arial" panose="020B0604020202020204" pitchFamily="34" charset="0"/>
              </a:rPr>
              <a:t>Evaluate the implications of quality; environmental considerations; health and safety, and how to plan them on site.</a:t>
            </a:r>
            <a:endParaRPr lang="en-GB" sz="2000" dirty="0">
              <a:ea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25F70C-E9F0-42B5-84CA-0F8F50A37565}"/>
              </a:ext>
            </a:extLst>
          </p:cNvPr>
          <p:cNvSpPr/>
          <p:nvPr/>
        </p:nvSpPr>
        <p:spPr>
          <a:xfrm>
            <a:off x="683998" y="2947403"/>
            <a:ext cx="331193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3916541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2222138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/>
              <a:t>As the CIOB state:</a:t>
            </a:r>
          </a:p>
          <a:p>
            <a:pPr>
              <a:spcAft>
                <a:spcPts val="1200"/>
              </a:spcAft>
            </a:pPr>
            <a:r>
              <a:rPr lang="en-GB" sz="2400" dirty="0"/>
              <a:t>The success of construction companies is to a large extent dependant upon the success of their projects.</a:t>
            </a:r>
          </a:p>
          <a:p>
            <a:pPr>
              <a:spcAft>
                <a:spcPts val="1200"/>
              </a:spcAft>
            </a:pPr>
            <a:r>
              <a:rPr lang="en-GB" sz="2400" dirty="0"/>
              <a:t>Successful delivery of projects are highly data sensitive, reliant upon seamless exchange of different types of data among a diversity of actors who may be dispersed geographically and in terms of their business models and systems.</a:t>
            </a:r>
          </a:p>
          <a:p>
            <a:pPr algn="ctr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69F8496-EA8A-485C-9ACF-D48656F4F1EF}"/>
              </a:ext>
            </a:extLst>
          </p:cNvPr>
          <p:cNvSpPr/>
          <p:nvPr/>
        </p:nvSpPr>
        <p:spPr>
          <a:xfrm>
            <a:off x="539552" y="1016711"/>
            <a:ext cx="32403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566274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340768"/>
            <a:ext cx="7776864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/>
              <a:t>An effective Project Manager spends most of her/his time in Communication.  According to the PMBOK guide, a Project Manager spends 70-90% of her/his time in communication during a project.  Communication Management needs to be planned during the beginning of the project.  Communication Planning involves determining the information and communication needs of the stakeholders;  </a:t>
            </a:r>
          </a:p>
          <a:p>
            <a:pPr>
              <a:spcAft>
                <a:spcPts val="1200"/>
              </a:spcAft>
            </a:pPr>
            <a:r>
              <a:rPr lang="en-GB" sz="2400" dirty="0"/>
              <a:t>• Who needs what information and when </a:t>
            </a:r>
          </a:p>
          <a:p>
            <a:pPr>
              <a:spcAft>
                <a:spcPts val="1200"/>
              </a:spcAft>
            </a:pPr>
            <a:r>
              <a:rPr lang="en-GB" sz="2400" dirty="0"/>
              <a:t>• What type of information will they need and in what detail? </a:t>
            </a:r>
          </a:p>
          <a:p>
            <a:pPr>
              <a:spcAft>
                <a:spcPts val="1200"/>
              </a:spcAft>
            </a:pPr>
            <a:r>
              <a:rPr lang="en-GB" sz="2400" dirty="0"/>
              <a:t>• What will your goal be when you communicate and how the information be provided to them. </a:t>
            </a:r>
          </a:p>
          <a:p>
            <a:pPr algn="ctr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14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340768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dirty="0"/>
              <a:t>PROBLEMS IN CONSTRUCTION ARE USUALLY DUE TO BAD COMMUNICATION</a:t>
            </a:r>
          </a:p>
          <a:p>
            <a:pPr algn="ctr"/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773" y="2420888"/>
            <a:ext cx="5884438" cy="415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862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685" y="1002774"/>
            <a:ext cx="7087187" cy="5306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73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6132F3-53AB-41BD-898C-CC871562AA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2160" y="894322"/>
            <a:ext cx="2517477" cy="34796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E56320-724B-406F-B4BA-FD54869AA4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43" y="980047"/>
            <a:ext cx="4197075" cy="241048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21EF56-4C3E-4BB4-B533-D209EF852D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6740" y="3679132"/>
            <a:ext cx="5241710" cy="273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118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4190" y="103418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EXERCISE 1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83998" y="1988840"/>
            <a:ext cx="748840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Article – </a:t>
            </a:r>
            <a:r>
              <a:rPr lang="en-GB" sz="2400" b="1" dirty="0">
                <a:hlinkClick r:id="rId4"/>
              </a:rPr>
              <a:t>Poor Communication leads to Project Failure One Third of the Time</a:t>
            </a:r>
            <a:endParaRPr lang="en-GB" sz="2400" b="1" dirty="0"/>
          </a:p>
          <a:p>
            <a:endParaRPr lang="en-GB" sz="2400" dirty="0"/>
          </a:p>
          <a:p>
            <a:r>
              <a:rPr lang="en-GB" sz="2400" dirty="0"/>
              <a:t>Read the article and answer the questions: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 you know examples of wrong communication? what were the consequences?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What are the causes of wrong communication?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What solutions can be implemented for effective communication according to the article?</a:t>
            </a:r>
          </a:p>
        </p:txBody>
      </p:sp>
    </p:spTree>
    <p:extLst>
      <p:ext uri="{BB962C8B-B14F-4D97-AF65-F5344CB8AC3E}">
        <p14:creationId xmlns:p14="http://schemas.microsoft.com/office/powerpoint/2010/main" val="4132281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COMMUNICATION PROCESS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413" y="1772816"/>
            <a:ext cx="6448425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487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COMMUNICATION PROCESS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95736" y="1556792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DIFFERENT FORMS OF COMMUNICATION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74169" y="2492896"/>
            <a:ext cx="755827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WRITTEN:	Letters, notices, reports, forms, memos, books, 			specifications, bill of quantities, British standards, 			instructions, etc.  </a:t>
            </a:r>
          </a:p>
          <a:p>
            <a:endParaRPr lang="en-GB" sz="2000" dirty="0"/>
          </a:p>
          <a:p>
            <a:r>
              <a:rPr lang="en-GB" sz="2000" dirty="0"/>
              <a:t>VISUAL:		Films, video, slides, posters, drawings, programmes, 			charts, graphics, etc.</a:t>
            </a:r>
          </a:p>
          <a:p>
            <a:endParaRPr lang="en-GB" sz="2000" dirty="0"/>
          </a:p>
          <a:p>
            <a:r>
              <a:rPr lang="en-GB" sz="2000" dirty="0"/>
              <a:t>ORAL:		Meetings, instructions, telephone calls, video 			conferencing etc.</a:t>
            </a:r>
          </a:p>
          <a:p>
            <a:r>
              <a:rPr lang="en-GB" sz="2000" dirty="0"/>
              <a:t>		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9A5B8B8-EB2A-4A40-946B-C4AA0EBC92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4964815"/>
            <a:ext cx="2408310" cy="16692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A6A4E3-75C9-4CE4-AAB8-3DCC330FDB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7624" y="5065209"/>
            <a:ext cx="1109109" cy="156888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1440D03-7C32-4ADB-9F72-F63CA0E8E3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39533" y="685245"/>
            <a:ext cx="1393641" cy="1863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984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227" y="2780928"/>
            <a:ext cx="4832176" cy="2638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COMMUNICATION PROCESS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95736" y="1556792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BARRIERS TO COMMUNICATION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667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2276872"/>
            <a:ext cx="396044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Physical </a:t>
            </a:r>
          </a:p>
          <a:p>
            <a:r>
              <a:rPr lang="en-GB" dirty="0"/>
              <a:t>Physical disability (blindness, deafness)</a:t>
            </a:r>
          </a:p>
          <a:p>
            <a:r>
              <a:rPr lang="en-GB" dirty="0"/>
              <a:t>Quality of transmission</a:t>
            </a:r>
          </a:p>
          <a:p>
            <a:r>
              <a:rPr lang="en-GB" dirty="0"/>
              <a:t>Noise</a:t>
            </a:r>
          </a:p>
          <a:p>
            <a:endParaRPr lang="en-GB" dirty="0"/>
          </a:p>
          <a:p>
            <a:r>
              <a:rPr lang="en-GB" b="1" dirty="0"/>
              <a:t>Cultural</a:t>
            </a:r>
          </a:p>
          <a:p>
            <a:r>
              <a:rPr lang="en-GB" dirty="0"/>
              <a:t>Wrong understanding/interpretation</a:t>
            </a:r>
          </a:p>
          <a:p>
            <a:r>
              <a:rPr lang="en-GB" dirty="0"/>
              <a:t>Language</a:t>
            </a:r>
          </a:p>
          <a:p>
            <a:r>
              <a:rPr lang="en-GB" dirty="0"/>
              <a:t>Age</a:t>
            </a:r>
          </a:p>
          <a:p>
            <a:endParaRPr lang="en-GB" dirty="0"/>
          </a:p>
          <a:p>
            <a:r>
              <a:rPr lang="en-GB" b="1" dirty="0"/>
              <a:t>Organisational</a:t>
            </a:r>
          </a:p>
          <a:p>
            <a:r>
              <a:rPr lang="en-GB" dirty="0"/>
              <a:t>About the company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364088" y="2276872"/>
            <a:ext cx="36004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b="1" dirty="0">
                <a:solidFill>
                  <a:prstClr val="black"/>
                </a:solidFill>
              </a:rPr>
              <a:t>Interpersonal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Hostile attitudes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Prejudices or stereotyping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Emotional reactions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Lack of interest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Making assumptions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b="1" dirty="0">
                <a:solidFill>
                  <a:prstClr val="black"/>
                </a:solidFill>
              </a:rPr>
              <a:t>Linguistic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Jargon – different meaning of words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Language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COMMUNICATION PROCESS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95736" y="1556792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BARRIERS TO COMMUNICATION</a:t>
            </a:r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392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1268760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1264542" y="2036329"/>
            <a:ext cx="690785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when outputs of a system are "fed back" as inputs as part of a chain of cause-and-effect.</a:t>
            </a:r>
          </a:p>
          <a:p>
            <a:r>
              <a:rPr lang="en-GB" dirty="0"/>
              <a:t>Feedback is the response to the action of communicating.</a:t>
            </a:r>
          </a:p>
          <a:p>
            <a:r>
              <a:rPr lang="en-GB" dirty="0"/>
              <a:t>We can get different reactions from the receiver.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835696" y="3573016"/>
            <a:ext cx="5040560" cy="1800200"/>
            <a:chOff x="1835696" y="4005064"/>
            <a:chExt cx="5040560" cy="1800200"/>
          </a:xfrm>
        </p:grpSpPr>
        <p:sp>
          <p:nvSpPr>
            <p:cNvPr id="4" name="Oval 3"/>
            <p:cNvSpPr/>
            <p:nvPr/>
          </p:nvSpPr>
          <p:spPr>
            <a:xfrm>
              <a:off x="1835696" y="4005064"/>
              <a:ext cx="2016224" cy="115212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SENDER</a:t>
              </a:r>
            </a:p>
          </p:txBody>
        </p:sp>
        <p:sp>
          <p:nvSpPr>
            <p:cNvPr id="5" name="Oval 4"/>
            <p:cNvSpPr/>
            <p:nvPr/>
          </p:nvSpPr>
          <p:spPr>
            <a:xfrm>
              <a:off x="4860032" y="4005064"/>
              <a:ext cx="2016224" cy="115212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RECEIVER</a:t>
              </a:r>
            </a:p>
          </p:txBody>
        </p:sp>
        <p:cxnSp>
          <p:nvCxnSpPr>
            <p:cNvPr id="7" name="Straight Arrow Connector 6"/>
            <p:cNvCxnSpPr>
              <a:stCxn id="4" idx="6"/>
              <a:endCxn id="5" idx="2"/>
            </p:cNvCxnSpPr>
            <p:nvPr/>
          </p:nvCxnSpPr>
          <p:spPr>
            <a:xfrm>
              <a:off x="3851920" y="4581128"/>
              <a:ext cx="1008112" cy="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Curved Up Arrow 7"/>
            <p:cNvSpPr/>
            <p:nvPr/>
          </p:nvSpPr>
          <p:spPr>
            <a:xfrm flipH="1">
              <a:off x="2791070" y="5301208"/>
              <a:ext cx="2952328" cy="504056"/>
            </a:xfrm>
            <a:prstGeom prst="curvedUpArrow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3406981" y="5289375"/>
              <a:ext cx="1720505" cy="461665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US" sz="2400" b="1" cap="none" spc="0" dirty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FEEDBACK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COMMUNICATION PROCESS</a:t>
            </a:r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1223483" y="5710019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EXERCISE. Explain 3 situations in life in which you receive feedback, and other 3 ones in which you don’t.</a:t>
            </a:r>
          </a:p>
        </p:txBody>
      </p:sp>
    </p:spTree>
    <p:extLst>
      <p:ext uri="{BB962C8B-B14F-4D97-AF65-F5344CB8AC3E}">
        <p14:creationId xmlns:p14="http://schemas.microsoft.com/office/powerpoint/2010/main" val="3067621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620688"/>
            <a:ext cx="8820472" cy="6237312"/>
          </a:xfrm>
        </p:spPr>
        <p:txBody>
          <a:bodyPr>
            <a:normAutofit/>
          </a:bodyPr>
          <a:lstStyle/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endParaRPr lang="en-GB" sz="2000" b="1" dirty="0">
              <a:solidFill>
                <a:schemeClr val="tx1"/>
              </a:solidFill>
            </a:endParaRPr>
          </a:p>
          <a:p>
            <a:endParaRPr lang="en-GB" sz="2000" b="1" dirty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dirty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7425539" cy="5571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7661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65405" y="95621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EXERCISE 2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827584" y="1634438"/>
            <a:ext cx="727280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Identify the communication process and agents involved when:</a:t>
            </a: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en-GB" sz="2000" dirty="0"/>
              <a:t>a labourer receives orders from the site manager</a:t>
            </a: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en-GB" sz="2000" dirty="0"/>
              <a:t>A contract between the client and the contractor is developed</a:t>
            </a: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en-GB" sz="2000" dirty="0"/>
              <a:t>The architect gives one drawing to the construction manager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53134" y="3977233"/>
            <a:ext cx="72728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GB" sz="2000" dirty="0"/>
              <a:t>Identify different obstacles that may have occurred when the contractor constructed a structure that is different to the client’s original idea.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7584" y="5197872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GB" sz="2000" dirty="0"/>
              <a:t>Explain how communication between the construction manager and the subcontractors should be according to the 7 C’s. </a:t>
            </a:r>
          </a:p>
        </p:txBody>
      </p:sp>
    </p:spTree>
    <p:extLst>
      <p:ext uri="{BB962C8B-B14F-4D97-AF65-F5344CB8AC3E}">
        <p14:creationId xmlns:p14="http://schemas.microsoft.com/office/powerpoint/2010/main" val="43585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2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2" name="Group 31"/>
          <p:cNvGrpSpPr/>
          <p:nvPr/>
        </p:nvGrpSpPr>
        <p:grpSpPr>
          <a:xfrm>
            <a:off x="1590648" y="960385"/>
            <a:ext cx="6372674" cy="5463568"/>
            <a:chOff x="1295636" y="557720"/>
            <a:chExt cx="6372674" cy="5463568"/>
          </a:xfrm>
        </p:grpSpPr>
        <p:sp>
          <p:nvSpPr>
            <p:cNvPr id="2" name="Rectangle 1"/>
            <p:cNvSpPr/>
            <p:nvPr/>
          </p:nvSpPr>
          <p:spPr>
            <a:xfrm>
              <a:off x="4843297" y="5661248"/>
              <a:ext cx="2808312" cy="36004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LABOURERS</a:t>
              </a:r>
            </a:p>
          </p:txBody>
        </p:sp>
        <p:sp>
          <p:nvSpPr>
            <p:cNvPr id="3" name="Rectangle 2"/>
            <p:cNvSpPr/>
            <p:nvPr/>
          </p:nvSpPr>
          <p:spPr>
            <a:xfrm>
              <a:off x="4854927" y="4939377"/>
              <a:ext cx="2808312" cy="36004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SUBCONTRACTORS</a:t>
              </a:r>
            </a:p>
          </p:txBody>
        </p:sp>
        <p:sp>
          <p:nvSpPr>
            <p:cNvPr id="4" name="Rectangle 3"/>
            <p:cNvSpPr/>
            <p:nvPr/>
          </p:nvSpPr>
          <p:spPr>
            <a:xfrm>
              <a:off x="4859998" y="4229405"/>
              <a:ext cx="2808312" cy="36004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FOREMAN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4859998" y="3507702"/>
              <a:ext cx="2808312" cy="36004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SITE MANAGER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4843297" y="2786675"/>
              <a:ext cx="2808312" cy="356861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CONSTRUCTION MANAGER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1295636" y="1316128"/>
              <a:ext cx="2808312" cy="36004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ARCHITECT/DESIGN TEAM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3055421" y="557720"/>
              <a:ext cx="2808312" cy="36004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OWNER</a:t>
              </a:r>
            </a:p>
          </p:txBody>
        </p:sp>
        <p:sp>
          <p:nvSpPr>
            <p:cNvPr id="9" name="Down Arrow 8"/>
            <p:cNvSpPr/>
            <p:nvPr/>
          </p:nvSpPr>
          <p:spPr>
            <a:xfrm>
              <a:off x="3199437" y="1036815"/>
              <a:ext cx="144016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Down Arrow 9"/>
            <p:cNvSpPr/>
            <p:nvPr/>
          </p:nvSpPr>
          <p:spPr>
            <a:xfrm flipV="1">
              <a:off x="3563888" y="1036815"/>
              <a:ext cx="144016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843297" y="2054657"/>
              <a:ext cx="2808312" cy="36004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MAIN CONTRACTOR</a:t>
              </a:r>
            </a:p>
          </p:txBody>
        </p:sp>
        <p:sp>
          <p:nvSpPr>
            <p:cNvPr id="12" name="Down Arrow 11"/>
            <p:cNvSpPr/>
            <p:nvPr/>
          </p:nvSpPr>
          <p:spPr>
            <a:xfrm>
              <a:off x="5904114" y="1807069"/>
              <a:ext cx="144016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Down Arrow 12"/>
            <p:cNvSpPr/>
            <p:nvPr/>
          </p:nvSpPr>
          <p:spPr>
            <a:xfrm flipV="1">
              <a:off x="6264154" y="1764009"/>
              <a:ext cx="144016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Down Arrow 13"/>
            <p:cNvSpPr/>
            <p:nvPr/>
          </p:nvSpPr>
          <p:spPr>
            <a:xfrm>
              <a:off x="5895730" y="2512401"/>
              <a:ext cx="144016" cy="13637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Down Arrow 14"/>
            <p:cNvSpPr/>
            <p:nvPr/>
          </p:nvSpPr>
          <p:spPr>
            <a:xfrm flipV="1">
              <a:off x="6264154" y="2485421"/>
              <a:ext cx="144016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Down Arrow 15"/>
            <p:cNvSpPr/>
            <p:nvPr/>
          </p:nvSpPr>
          <p:spPr>
            <a:xfrm>
              <a:off x="5904114" y="3274437"/>
              <a:ext cx="144016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Down Arrow 16"/>
            <p:cNvSpPr/>
            <p:nvPr/>
          </p:nvSpPr>
          <p:spPr>
            <a:xfrm flipV="1">
              <a:off x="6264154" y="3284984"/>
              <a:ext cx="144016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Down Arrow 17"/>
            <p:cNvSpPr/>
            <p:nvPr/>
          </p:nvSpPr>
          <p:spPr>
            <a:xfrm>
              <a:off x="5904114" y="3994517"/>
              <a:ext cx="144016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Down Arrow 18"/>
            <p:cNvSpPr/>
            <p:nvPr/>
          </p:nvSpPr>
          <p:spPr>
            <a:xfrm flipV="1">
              <a:off x="6264154" y="4005064"/>
              <a:ext cx="144016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Down Arrow 19"/>
            <p:cNvSpPr/>
            <p:nvPr/>
          </p:nvSpPr>
          <p:spPr>
            <a:xfrm>
              <a:off x="5895730" y="4714597"/>
              <a:ext cx="152400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Down Arrow 20"/>
            <p:cNvSpPr/>
            <p:nvPr/>
          </p:nvSpPr>
          <p:spPr>
            <a:xfrm flipV="1">
              <a:off x="6255770" y="4725144"/>
              <a:ext cx="152400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Down Arrow 21"/>
            <p:cNvSpPr/>
            <p:nvPr/>
          </p:nvSpPr>
          <p:spPr>
            <a:xfrm>
              <a:off x="5895730" y="5434677"/>
              <a:ext cx="152400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Down Arrow 22"/>
            <p:cNvSpPr/>
            <p:nvPr/>
          </p:nvSpPr>
          <p:spPr>
            <a:xfrm flipV="1">
              <a:off x="6255770" y="5445224"/>
              <a:ext cx="152400" cy="144016"/>
            </a:xfrm>
            <a:prstGeom prst="downArrow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28 Flecha doblada"/>
            <p:cNvSpPr/>
            <p:nvPr/>
          </p:nvSpPr>
          <p:spPr>
            <a:xfrm flipV="1">
              <a:off x="3717254" y="1807068"/>
              <a:ext cx="936104" cy="1218831"/>
            </a:xfrm>
            <a:prstGeom prst="bentArrow">
              <a:avLst>
                <a:gd name="adj1" fmla="val 25000"/>
                <a:gd name="adj2" fmla="val 4511"/>
                <a:gd name="adj3" fmla="val 25000"/>
                <a:gd name="adj4" fmla="val 4375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>
                <a:solidFill>
                  <a:schemeClr val="tx1"/>
                </a:solidFill>
              </a:endParaRPr>
            </a:p>
          </p:txBody>
        </p:sp>
      </p:grpSp>
      <p:sp>
        <p:nvSpPr>
          <p:cNvPr id="30" name="Slide Number Placeholder 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31" name="TextBox 30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RELATIONSHIPS</a:t>
            </a:r>
          </a:p>
        </p:txBody>
      </p:sp>
      <p:sp>
        <p:nvSpPr>
          <p:cNvPr id="33" name="Rectangle 32"/>
          <p:cNvSpPr/>
          <p:nvPr/>
        </p:nvSpPr>
        <p:spPr>
          <a:xfrm>
            <a:off x="5120541" y="1718793"/>
            <a:ext cx="280831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PROJECT MANAGER</a:t>
            </a:r>
          </a:p>
        </p:txBody>
      </p:sp>
      <p:sp>
        <p:nvSpPr>
          <p:cNvPr id="34" name="Right Arrow 33"/>
          <p:cNvSpPr/>
          <p:nvPr/>
        </p:nvSpPr>
        <p:spPr>
          <a:xfrm>
            <a:off x="4480318" y="1759790"/>
            <a:ext cx="548541" cy="139024"/>
          </a:xfrm>
          <a:prstGeom prst="rightArrow">
            <a:avLst/>
          </a:prstGeom>
          <a:solidFill>
            <a:srgbClr val="F68E38"/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ight Arrow 34"/>
          <p:cNvSpPr/>
          <p:nvPr/>
        </p:nvSpPr>
        <p:spPr>
          <a:xfrm flipH="1">
            <a:off x="4490642" y="1925960"/>
            <a:ext cx="515491" cy="160272"/>
          </a:xfrm>
          <a:prstGeom prst="rightArrow">
            <a:avLst/>
          </a:prstGeom>
          <a:solidFill>
            <a:srgbClr val="F68E38"/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2059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4169" y="1261525"/>
            <a:ext cx="727280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VERBAL COMMUNICATION</a:t>
            </a:r>
          </a:p>
          <a:p>
            <a:endParaRPr lang="en-GB" dirty="0"/>
          </a:p>
          <a:p>
            <a:r>
              <a:rPr lang="en-GB" dirty="0"/>
              <a:t>The vast majority of all supervisors time on site is spent communicating with others.</a:t>
            </a:r>
          </a:p>
          <a:p>
            <a:r>
              <a:rPr lang="en-GB" dirty="0"/>
              <a:t>Both internally and externally to the company</a:t>
            </a:r>
          </a:p>
          <a:p>
            <a:endParaRPr lang="en-GB" dirty="0"/>
          </a:p>
          <a:p>
            <a:r>
              <a:rPr lang="en-GB" dirty="0"/>
              <a:t>All verbal communication must be written and confirmed.  Some of the personnel we communicate with are: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Client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Architect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Quantity surveyor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All members of the design team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Manufacturers/suppliers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Sub-contractors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Plant suppliers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Local authorities officers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Statutory services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Health and safety executers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Etc.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WAYS OF COMMUNICATION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422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71600" y="2132856"/>
            <a:ext cx="691276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REPORTS</a:t>
            </a:r>
          </a:p>
          <a:p>
            <a:r>
              <a:rPr lang="en-GB" dirty="0"/>
              <a:t>A statement of facts and ideas presented for the attention of someone seeking information, so that decisions can be taken.</a:t>
            </a:r>
          </a:p>
          <a:p>
            <a:endParaRPr lang="en-GB" dirty="0"/>
          </a:p>
          <a:p>
            <a:r>
              <a:rPr lang="en-GB" b="1" dirty="0"/>
              <a:t>CIRCULAR</a:t>
            </a:r>
          </a:p>
          <a:p>
            <a:r>
              <a:rPr lang="en-GB" dirty="0"/>
              <a:t>Information sent to keep people informed.</a:t>
            </a:r>
          </a:p>
          <a:p>
            <a:endParaRPr lang="en-GB" dirty="0"/>
          </a:p>
          <a:p>
            <a:r>
              <a:rPr lang="en-GB" b="1" dirty="0"/>
              <a:t>NOTICES</a:t>
            </a:r>
          </a:p>
          <a:p>
            <a:r>
              <a:rPr lang="en-GB" dirty="0"/>
              <a:t>Normally displayed on notice boards so that all can read.</a:t>
            </a:r>
          </a:p>
          <a:p>
            <a:endParaRPr lang="en-GB" dirty="0"/>
          </a:p>
          <a:p>
            <a:r>
              <a:rPr lang="en-GB" b="1" dirty="0"/>
              <a:t>DIARY</a:t>
            </a:r>
          </a:p>
          <a:p>
            <a:r>
              <a:rPr lang="en-GB" dirty="0"/>
              <a:t>Describes any activity developed, circumstances and resources used.</a:t>
            </a:r>
          </a:p>
          <a:p>
            <a:endParaRPr lang="en-GB" dirty="0"/>
          </a:p>
          <a:p>
            <a:r>
              <a:rPr lang="en-GB" b="1" dirty="0"/>
              <a:t>RECORDS</a:t>
            </a:r>
          </a:p>
          <a:p>
            <a:r>
              <a:rPr lang="en-GB" dirty="0"/>
              <a:t>Any document that makes evidence of any action carried out.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WAYS OF COMMUNICATION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9 CuadroTexto"/>
          <p:cNvSpPr txBox="1"/>
          <p:nvPr/>
        </p:nvSpPr>
        <p:spPr>
          <a:xfrm>
            <a:off x="971600" y="1484784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/>
              <a:t>WRITTEN COMMUNICATION</a:t>
            </a:r>
            <a:endParaRPr lang="es-ES" sz="2000" b="1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321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62997" y="1615848"/>
            <a:ext cx="69127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Can you define situations in the construction industry in which you need these documents?</a:t>
            </a:r>
          </a:p>
          <a:p>
            <a:endParaRPr lang="en-GB" sz="2400" dirty="0"/>
          </a:p>
          <a:p>
            <a:r>
              <a:rPr lang="en-GB" sz="2400" dirty="0"/>
              <a:t>Reports</a:t>
            </a:r>
          </a:p>
          <a:p>
            <a:endParaRPr lang="en-GB" sz="2400" dirty="0"/>
          </a:p>
          <a:p>
            <a:r>
              <a:rPr lang="en-GB" sz="2400" dirty="0"/>
              <a:t>Circulars</a:t>
            </a:r>
          </a:p>
          <a:p>
            <a:endParaRPr lang="en-GB" sz="2400" dirty="0"/>
          </a:p>
          <a:p>
            <a:r>
              <a:rPr lang="en-GB" sz="2400" dirty="0"/>
              <a:t>Notices</a:t>
            </a:r>
          </a:p>
          <a:p>
            <a:endParaRPr lang="en-GB" sz="2400" dirty="0"/>
          </a:p>
          <a:p>
            <a:r>
              <a:rPr lang="en-GB" sz="2400" dirty="0"/>
              <a:t>Diaries</a:t>
            </a:r>
          </a:p>
          <a:p>
            <a:endParaRPr lang="en-GB" sz="2400" dirty="0"/>
          </a:p>
          <a:p>
            <a:r>
              <a:rPr lang="en-GB" sz="2400" dirty="0"/>
              <a:t>Records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EXERCISE 3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158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78030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LETTER WRITING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1257414"/>
            <a:ext cx="763284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Transmit information accurately or to make enquiries which require an answer</a:t>
            </a:r>
          </a:p>
          <a:p>
            <a:endParaRPr lang="en-GB" dirty="0"/>
          </a:p>
          <a:p>
            <a:r>
              <a:rPr lang="en-GB" b="1" dirty="0"/>
              <a:t>Essentials:</a:t>
            </a:r>
          </a:p>
          <a:p>
            <a:pPr marL="342900" indent="-342900">
              <a:buAutoNum type="arabicPeriod"/>
            </a:pPr>
            <a:r>
              <a:rPr lang="en-GB" dirty="0"/>
              <a:t>Written in the correct format</a:t>
            </a:r>
          </a:p>
          <a:p>
            <a:pPr marL="342900" indent="-342900">
              <a:buAutoNum type="arabicPeriod"/>
            </a:pPr>
            <a:r>
              <a:rPr lang="en-GB" dirty="0"/>
              <a:t>Short and to the point</a:t>
            </a:r>
          </a:p>
          <a:p>
            <a:pPr marL="342900" indent="-342900">
              <a:buAutoNum type="arabicPeriod"/>
            </a:pPr>
            <a:r>
              <a:rPr lang="en-GB" dirty="0"/>
              <a:t>Do not use abbreviations</a:t>
            </a:r>
          </a:p>
          <a:p>
            <a:pPr marL="342900" indent="-342900">
              <a:buAutoNum type="arabicPeriod"/>
            </a:pPr>
            <a:r>
              <a:rPr lang="en-GB" dirty="0"/>
              <a:t>Free of any grammatical or spelling mistakes</a:t>
            </a:r>
          </a:p>
          <a:p>
            <a:pPr marL="342900" indent="-342900">
              <a:buAutoNum type="arabicPeriod"/>
            </a:pPr>
            <a:r>
              <a:rPr lang="en-GB" dirty="0"/>
              <a:t>Must be dated</a:t>
            </a:r>
          </a:p>
          <a:p>
            <a:pPr marL="342900" indent="-342900">
              <a:buAutoNum type="arabicPeriod"/>
            </a:pPr>
            <a:r>
              <a:rPr lang="en-GB" dirty="0"/>
              <a:t>Show the name and address of the receiver (above “dear sir”)</a:t>
            </a:r>
          </a:p>
          <a:p>
            <a:pPr marL="342900" indent="-342900">
              <a:buAutoNum type="arabicPeriod"/>
            </a:pPr>
            <a:r>
              <a:rPr lang="en-GB" dirty="0"/>
              <a:t>Introduction or 1</a:t>
            </a:r>
            <a:r>
              <a:rPr lang="en-GB" baseline="30000" dirty="0"/>
              <a:t>st</a:t>
            </a:r>
            <a:r>
              <a:rPr lang="en-GB" dirty="0"/>
              <a:t> paragraph to state why the letter has been written</a:t>
            </a:r>
          </a:p>
          <a:p>
            <a:pPr marL="342900" indent="-342900">
              <a:buAutoNum type="arabicPeriod"/>
            </a:pPr>
            <a:r>
              <a:rPr lang="en-GB" dirty="0"/>
              <a:t>The body of the letter must be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/>
              <a:t>Brief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/>
              <a:t>Use suitable punctuation and short sentences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/>
              <a:t>Cover subject logically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/>
              <a:t>New paragraphs for new ideas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Use a suitable complimentary close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/>
              <a:t>Dear sir – yours faithfully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/>
              <a:t>Dear Mrs Jones – yours sincerely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/>
              <a:t>Dear John – Yours truly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57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19978" y="476672"/>
            <a:ext cx="799288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200" dirty="0"/>
              <a:t>42, Greyhound Road</a:t>
            </a:r>
          </a:p>
          <a:p>
            <a:pPr algn="r"/>
            <a:r>
              <a:rPr lang="en-GB" sz="1200" dirty="0"/>
              <a:t>Perry Barr</a:t>
            </a:r>
          </a:p>
          <a:p>
            <a:pPr algn="r"/>
            <a:r>
              <a:rPr lang="en-GB" sz="1200" dirty="0"/>
              <a:t>Birmingham</a:t>
            </a:r>
          </a:p>
          <a:p>
            <a:pPr algn="r"/>
            <a:r>
              <a:rPr lang="en-GB" sz="1200" dirty="0"/>
              <a:t>B42 6HJ</a:t>
            </a:r>
          </a:p>
          <a:p>
            <a:r>
              <a:rPr lang="en-GB" sz="1200" dirty="0"/>
              <a:t>Mr. E. Scrooge</a:t>
            </a:r>
          </a:p>
          <a:p>
            <a:r>
              <a:rPr lang="en-GB" sz="1200" dirty="0"/>
              <a:t>The Manager</a:t>
            </a:r>
          </a:p>
          <a:p>
            <a:r>
              <a:rPr lang="en-GB" sz="1200" dirty="0"/>
              <a:t>Barclay’s Bank Ltd</a:t>
            </a:r>
          </a:p>
          <a:p>
            <a:r>
              <a:rPr lang="en-GB" sz="1200" dirty="0"/>
              <a:t>113 Mammon Street</a:t>
            </a:r>
          </a:p>
          <a:p>
            <a:r>
              <a:rPr lang="en-GB" sz="1200" dirty="0"/>
              <a:t>Andover</a:t>
            </a:r>
          </a:p>
          <a:p>
            <a:r>
              <a:rPr lang="en-GB" sz="1200" dirty="0"/>
              <a:t>HU4 9ET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5 April 2008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Dear Mr. Scrooge,</a:t>
            </a:r>
          </a:p>
          <a:p>
            <a:endParaRPr lang="en-GB" sz="1200" dirty="0"/>
          </a:p>
          <a:p>
            <a:r>
              <a:rPr lang="en-GB" sz="1200" dirty="0"/>
              <a:t>Application for post of trainee manager</a:t>
            </a:r>
          </a:p>
          <a:p>
            <a:endParaRPr lang="en-GB" sz="1200" dirty="0"/>
          </a:p>
          <a:p>
            <a:r>
              <a:rPr lang="en-GB" sz="1200" dirty="0" err="1"/>
              <a:t>knvkj</a:t>
            </a:r>
            <a:r>
              <a:rPr lang="en-GB" sz="1200" dirty="0"/>
              <a:t> </a:t>
            </a:r>
            <a:r>
              <a:rPr lang="en-GB" sz="1200" dirty="0" err="1"/>
              <a:t>fjruigf</a:t>
            </a:r>
            <a:r>
              <a:rPr lang="en-GB" sz="1200" dirty="0"/>
              <a:t>[3im42 m jro;2ir-]m 321p[‘- r421.rur0 ]</a:t>
            </a:r>
            <a:r>
              <a:rPr lang="en-GB" sz="1200" dirty="0" err="1"/>
              <a:t>ir</a:t>
            </a:r>
            <a:r>
              <a:rPr lang="en-GB" sz="1200" dirty="0"/>
              <a:t>]-9r` `hip9-8[#4lf t4[9t t3; to 4tp 34itp4tjkt.</a:t>
            </a:r>
          </a:p>
          <a:p>
            <a:endParaRPr lang="en-GB" sz="1200" dirty="0"/>
          </a:p>
          <a:p>
            <a:r>
              <a:rPr lang="en-GB" sz="1200" dirty="0"/>
              <a:t>mfo432ur4r’4r u0439 p4uitr0=r/`</a:t>
            </a:r>
            <a:r>
              <a:rPr lang="en-GB" sz="1200" dirty="0" err="1"/>
              <a:t>jr</a:t>
            </a:r>
            <a:r>
              <a:rPr lang="en-GB" sz="1200" dirty="0"/>
              <a:t>` ;r0=g4-0 . rjrr¦noo8n3if4f./,mf’w4f’4l’4tlrt432otr </a:t>
            </a:r>
            <a:r>
              <a:rPr lang="en-GB" sz="1200" dirty="0" err="1"/>
              <a:t>nbnfd</a:t>
            </a:r>
            <a:r>
              <a:rPr lang="en-GB" sz="1200" dirty="0"/>
              <a:t> ’21-1 </a:t>
            </a:r>
            <a:r>
              <a:rPr lang="en-GB" sz="1200" dirty="0" err="1"/>
              <a:t>dmku</a:t>
            </a:r>
            <a:r>
              <a:rPr lang="en-GB" sz="1200" dirty="0"/>
              <a:t> </a:t>
            </a:r>
            <a:r>
              <a:rPr lang="en-GB" sz="1200" dirty="0" err="1"/>
              <a:t>qw</a:t>
            </a:r>
            <a:r>
              <a:rPr lang="en-GB" sz="1200" dirty="0"/>
              <a:t> d fhg3yi3yi88ejb 3j83 3j kjfdi98ikq,mq,. </a:t>
            </a:r>
            <a:r>
              <a:rPr lang="en-GB" sz="1200" dirty="0" err="1"/>
              <a:t>mdbwq</a:t>
            </a:r>
            <a:r>
              <a:rPr lang="en-GB" sz="1200" dirty="0"/>
              <a:t> hwt87q q </a:t>
            </a:r>
            <a:r>
              <a:rPr lang="en-GB" sz="1200" dirty="0" err="1"/>
              <a:t>dvq</a:t>
            </a:r>
            <a:r>
              <a:rPr lang="en-GB" sz="1200" dirty="0"/>
              <a:t> ef,548t2 34 </a:t>
            </a:r>
            <a:r>
              <a:rPr lang="en-GB" sz="1200" dirty="0" err="1"/>
              <a:t>ciowf,e</a:t>
            </a:r>
            <a:r>
              <a:rPr lang="en-GB" sz="1200" dirty="0"/>
              <a:t> </a:t>
            </a:r>
            <a:r>
              <a:rPr lang="en-GB" sz="1200" dirty="0" err="1"/>
              <a:t>uyk</a:t>
            </a:r>
            <a:r>
              <a:rPr lang="en-GB" sz="1200" dirty="0"/>
              <a:t>\sa,enu0[</a:t>
            </a:r>
            <a:r>
              <a:rPr lang="en-GB" sz="1200" dirty="0" err="1"/>
              <a:t>fw</a:t>
            </a:r>
            <a:r>
              <a:rPr lang="en-GB" sz="1200" dirty="0"/>
              <a:t> m </a:t>
            </a:r>
            <a:r>
              <a:rPr lang="en-GB" sz="1200" dirty="0" err="1"/>
              <a:t>fni</a:t>
            </a:r>
            <a:endParaRPr lang="en-GB" sz="1200" dirty="0"/>
          </a:p>
          <a:p>
            <a:r>
              <a:rPr lang="en-GB" sz="1200" dirty="0"/>
              <a:t>e,kiaq8 SKJS8 GMKROP N38O nhk.lv pr09lrnr,gf m.</a:t>
            </a:r>
          </a:p>
          <a:p>
            <a:endParaRPr lang="en-GB" sz="1200" dirty="0"/>
          </a:p>
          <a:p>
            <a:r>
              <a:rPr lang="en-GB" sz="1200" dirty="0"/>
              <a:t>fewjfi4wfr9i4r f4lfjo48f,.,fduvyqk4em,m4,.. v,,</a:t>
            </a:r>
            <a:r>
              <a:rPr lang="en-GB" sz="1200" dirty="0" err="1"/>
              <a:t>miij</a:t>
            </a:r>
            <a:r>
              <a:rPr lang="en-GB" sz="1200" dirty="0"/>
              <a:t> </a:t>
            </a:r>
            <a:r>
              <a:rPr lang="en-GB" sz="1200" dirty="0" err="1"/>
              <a:t>hjuyhwn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emfufo8uf32j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Yours sincerely</a:t>
            </a:r>
          </a:p>
          <a:p>
            <a:endParaRPr lang="en-GB" sz="1200" dirty="0"/>
          </a:p>
          <a:p>
            <a:r>
              <a:rPr lang="en-GB" sz="1200" dirty="0"/>
              <a:t>Jane Teller</a:t>
            </a:r>
          </a:p>
        </p:txBody>
      </p:sp>
      <p:sp>
        <p:nvSpPr>
          <p:cNvPr id="4" name="Oval 3"/>
          <p:cNvSpPr/>
          <p:nvPr/>
        </p:nvSpPr>
        <p:spPr>
          <a:xfrm>
            <a:off x="6588224" y="188640"/>
            <a:ext cx="2376264" cy="12961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067944" y="260648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Your address, but not your name</a:t>
            </a:r>
          </a:p>
        </p:txBody>
      </p:sp>
      <p:cxnSp>
        <p:nvCxnSpPr>
          <p:cNvPr id="7" name="Straight Arrow Connector 6"/>
          <p:cNvCxnSpPr>
            <a:stCxn id="5" idx="3"/>
          </p:cNvCxnSpPr>
          <p:nvPr/>
        </p:nvCxnSpPr>
        <p:spPr>
          <a:xfrm>
            <a:off x="5508104" y="722313"/>
            <a:ext cx="1080120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6215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43608" y="1196752"/>
            <a:ext cx="712879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/>
              <a:t>Fine Foods Ltd.</a:t>
            </a:r>
          </a:p>
          <a:p>
            <a:pPr algn="r"/>
            <a:r>
              <a:rPr lang="en-GB" dirty="0"/>
              <a:t>10 Bridge Street</a:t>
            </a:r>
          </a:p>
          <a:p>
            <a:pPr algn="r"/>
            <a:r>
              <a:rPr lang="en-GB" dirty="0"/>
              <a:t>London</a:t>
            </a:r>
          </a:p>
          <a:p>
            <a:pPr algn="r"/>
            <a:r>
              <a:rPr lang="en-GB" dirty="0"/>
              <a:t>SW10 5TG</a:t>
            </a:r>
          </a:p>
          <a:p>
            <a:endParaRPr lang="en-GB" dirty="0"/>
          </a:p>
          <a:p>
            <a:r>
              <a:rPr lang="en-GB" dirty="0"/>
              <a:t>Hello Mr. Roger Jones:</a:t>
            </a:r>
          </a:p>
          <a:p>
            <a:endParaRPr lang="en-GB" dirty="0"/>
          </a:p>
          <a:p>
            <a:r>
              <a:rPr lang="en-GB" dirty="0"/>
              <a:t>I got the letter you sent on 1st September, and the stuff about the stock control system you make. It sounds great for us, but I want to check some things before we buy it. You said the system is bang up-to-date, but what happens if you update it again soon? Do we get money off the new one? You said it takes 3 weeks to install the system – that’s too long! Can’t you do it any quicker? Hope you can reply soon, we’re in a bit of a hurry.</a:t>
            </a:r>
          </a:p>
          <a:p>
            <a:endParaRPr lang="en-GB" dirty="0"/>
          </a:p>
          <a:p>
            <a:r>
              <a:rPr lang="en-GB" dirty="0"/>
              <a:t>Thanks,</a:t>
            </a:r>
          </a:p>
          <a:p>
            <a:endParaRPr lang="en-GB" dirty="0"/>
          </a:p>
          <a:p>
            <a:r>
              <a:rPr lang="en-GB" dirty="0"/>
              <a:t>Janet Brown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9592" y="69269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Can you correct the style of this letter?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579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78030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MEETINGS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6" y="2060848"/>
            <a:ext cx="734481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Ensure that the parties concerned or interested in events can meet, discuss points and achieve agreements.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We can run meetings whenever we want. However consider:</a:t>
            </a:r>
          </a:p>
          <a:p>
            <a:pPr marL="742950" lvl="1" indent="-285750">
              <a:buFontTx/>
              <a:buChar char="-"/>
            </a:pPr>
            <a:r>
              <a:rPr lang="en-GB" sz="2000" dirty="0"/>
              <a:t>The number of people</a:t>
            </a:r>
          </a:p>
          <a:p>
            <a:pPr marL="742950" lvl="1" indent="-285750">
              <a:buFontTx/>
              <a:buChar char="-"/>
            </a:pPr>
            <a:r>
              <a:rPr lang="en-GB" sz="2000" dirty="0"/>
              <a:t>The relevance of attendance and minutes</a:t>
            </a:r>
          </a:p>
          <a:p>
            <a:pPr marL="742950" lvl="1" indent="-285750">
              <a:buFontTx/>
              <a:buChar char="-"/>
            </a:pPr>
            <a:r>
              <a:rPr lang="en-GB" sz="2000" dirty="0"/>
              <a:t>The place</a:t>
            </a:r>
          </a:p>
          <a:p>
            <a:pPr marL="742950" lvl="1" indent="-285750">
              <a:buFontTx/>
              <a:buChar char="-"/>
            </a:pPr>
            <a:r>
              <a:rPr lang="en-GB" sz="2000" dirty="0"/>
              <a:t>The date</a:t>
            </a:r>
          </a:p>
          <a:p>
            <a:pPr marL="742950" lvl="1" indent="-285750">
              <a:buFontTx/>
              <a:buChar char="-"/>
            </a:pPr>
            <a:r>
              <a:rPr lang="en-GB" sz="2000" dirty="0"/>
              <a:t>The length of time</a:t>
            </a:r>
          </a:p>
          <a:p>
            <a:pPr marL="742950" lvl="1" indent="-285750">
              <a:buFontTx/>
              <a:buChar char="-"/>
            </a:pPr>
            <a:r>
              <a:rPr lang="en-GB" sz="2000" dirty="0"/>
              <a:t>Registers</a:t>
            </a:r>
          </a:p>
          <a:p>
            <a:endParaRPr lang="en-GB" sz="2000" dirty="0"/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endParaRPr lang="en-GB" sz="2000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6710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40971" y="1772816"/>
            <a:ext cx="734481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Main points for planning a meeting:</a:t>
            </a:r>
          </a:p>
          <a:p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See what topics need discussion.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Identify those required to attend (secretary and chairman included).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Prepare an agenda which is used to run the meeting and record the minutes.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Distribution of time of each item on the agenda.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Propose a date.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Send the agenda to all members and confirm attendance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Prepare the place and conditions.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78030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MEETINGS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6215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59632" y="1287962"/>
            <a:ext cx="684076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 chairman</a:t>
            </a:r>
          </a:p>
          <a:p>
            <a:endParaRPr lang="en-GB" sz="2000" dirty="0"/>
          </a:p>
          <a:p>
            <a:r>
              <a:rPr lang="en-GB" sz="2000" dirty="0"/>
              <a:t>Controls the time of the meeting and the discussion of every item</a:t>
            </a:r>
          </a:p>
          <a:p>
            <a:r>
              <a:rPr lang="en-GB" sz="2000" dirty="0"/>
              <a:t>Starts every item by introducing it</a:t>
            </a:r>
          </a:p>
          <a:p>
            <a:r>
              <a:rPr lang="en-GB" sz="2000" dirty="0"/>
              <a:t>Gives time for every one to talk</a:t>
            </a:r>
          </a:p>
          <a:p>
            <a:r>
              <a:rPr lang="en-GB" sz="2000" dirty="0"/>
              <a:t>Summarises the dialogue and establishes conclusions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b="1" dirty="0"/>
              <a:t>The secretary</a:t>
            </a:r>
          </a:p>
          <a:p>
            <a:endParaRPr lang="en-GB" sz="2000" dirty="0"/>
          </a:p>
          <a:p>
            <a:r>
              <a:rPr lang="en-GB" sz="2000" dirty="0"/>
              <a:t>Prepares all the arrangements for the meeting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The place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The agenda (and delivery)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Confirmation of attendance</a:t>
            </a:r>
          </a:p>
          <a:p>
            <a:r>
              <a:rPr lang="en-GB" sz="2000" dirty="0"/>
              <a:t>Takes down of all the items discussed during the meeting</a:t>
            </a:r>
          </a:p>
          <a:p>
            <a:r>
              <a:rPr lang="en-GB" sz="2000" dirty="0"/>
              <a:t>Distributes the final minutes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78030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MEETINGS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579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4751" y="1556792"/>
            <a:ext cx="727280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 agenda</a:t>
            </a:r>
            <a:endParaRPr lang="en-GB" sz="2000" dirty="0"/>
          </a:p>
          <a:p>
            <a:r>
              <a:rPr lang="en-GB" sz="2000" dirty="0"/>
              <a:t>Logical sequence of topics/items to discuss or inform</a:t>
            </a:r>
          </a:p>
          <a:p>
            <a:r>
              <a:rPr lang="en-GB" sz="2000" dirty="0"/>
              <a:t>Ensures good development of the meeting</a:t>
            </a:r>
          </a:p>
          <a:p>
            <a:r>
              <a:rPr lang="en-GB" sz="2000" dirty="0"/>
              <a:t>It is sent to all members required to be present</a:t>
            </a:r>
          </a:p>
          <a:p>
            <a:r>
              <a:rPr lang="en-GB" sz="2000" dirty="0"/>
              <a:t>Enables participants to collect data or check information before attending</a:t>
            </a:r>
          </a:p>
          <a:p>
            <a:r>
              <a:rPr lang="en-GB" sz="2000" dirty="0"/>
              <a:t>Saves considerable time and trouble</a:t>
            </a:r>
          </a:p>
          <a:p>
            <a:endParaRPr lang="en-GB" sz="2000" dirty="0"/>
          </a:p>
          <a:p>
            <a:r>
              <a:rPr lang="en-GB" sz="2000" b="1" dirty="0"/>
              <a:t>Minutes</a:t>
            </a:r>
            <a:endParaRPr lang="en-GB" sz="2000" dirty="0"/>
          </a:p>
          <a:p>
            <a:r>
              <a:rPr lang="en-GB" sz="2000" dirty="0"/>
              <a:t>Official record of the business of the meeting</a:t>
            </a:r>
          </a:p>
          <a:p>
            <a:r>
              <a:rPr lang="en-GB" sz="2000" dirty="0"/>
              <a:t>The secretary must take notes of all discussion </a:t>
            </a:r>
          </a:p>
          <a:p>
            <a:r>
              <a:rPr lang="en-GB" sz="2000" dirty="0"/>
              <a:t>Accurate and factual representation of what was agreed</a:t>
            </a:r>
          </a:p>
          <a:p>
            <a:endParaRPr lang="en-GB" sz="2000" dirty="0"/>
          </a:p>
          <a:p>
            <a:r>
              <a:rPr lang="en-GB" sz="2000" b="1" dirty="0"/>
              <a:t>Notes</a:t>
            </a:r>
          </a:p>
          <a:p>
            <a:r>
              <a:rPr lang="en-GB" sz="2000" dirty="0"/>
              <a:t>Like minutes but these do not have the same legal standing.</a:t>
            </a:r>
          </a:p>
          <a:p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611560" y="78030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MEETINGS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671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1323029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EXAMPLE OF AGENDA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43608" y="2348880"/>
            <a:ext cx="72008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Agenda of meeting of Safety Committee, to be held at ………………. on ………… at ………………</a:t>
            </a:r>
          </a:p>
          <a:p>
            <a:endParaRPr lang="en-GB" sz="2000" dirty="0"/>
          </a:p>
          <a:p>
            <a:pPr marL="342900" indent="-342900">
              <a:buAutoNum type="arabicPeriod"/>
            </a:pPr>
            <a:r>
              <a:rPr lang="en-GB" sz="2000" dirty="0"/>
              <a:t>Apologies for absence</a:t>
            </a:r>
          </a:p>
          <a:p>
            <a:pPr marL="342900" indent="-342900">
              <a:buAutoNum type="arabicPeriod"/>
            </a:pPr>
            <a:r>
              <a:rPr lang="en-GB" sz="2000" dirty="0"/>
              <a:t>Minutes of the last meeting</a:t>
            </a:r>
          </a:p>
          <a:p>
            <a:pPr marL="342900" indent="-342900">
              <a:buAutoNum type="arabicPeriod"/>
            </a:pPr>
            <a:r>
              <a:rPr lang="en-GB" sz="2000" dirty="0"/>
              <a:t>Matters arising out of these minutes</a:t>
            </a:r>
          </a:p>
          <a:p>
            <a:pPr marL="342900" indent="-342900">
              <a:buAutoNum type="arabicPeriod"/>
            </a:pPr>
            <a:r>
              <a:rPr lang="en-GB" sz="2000" dirty="0"/>
              <a:t>Any items carried over from last meeting</a:t>
            </a:r>
          </a:p>
          <a:p>
            <a:pPr marL="342900" indent="-342900">
              <a:buAutoNum type="arabicPeriod"/>
            </a:pPr>
            <a:r>
              <a:rPr lang="en-GB" sz="2000" dirty="0"/>
              <a:t>New business for present meeting</a:t>
            </a:r>
          </a:p>
          <a:p>
            <a:pPr marL="342900" indent="-342900">
              <a:buAutoNum type="arabicPeriod"/>
            </a:pPr>
            <a:r>
              <a:rPr lang="en-GB" sz="2000" dirty="0"/>
              <a:t>Any other business</a:t>
            </a:r>
          </a:p>
          <a:p>
            <a:pPr marL="342900" indent="-342900">
              <a:buAutoNum type="arabicPeriod"/>
            </a:pPr>
            <a:r>
              <a:rPr lang="en-GB" sz="2000" dirty="0"/>
              <a:t>Possible date and venue for next meeting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78030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MEETINGS</a:t>
            </a:r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905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77144" y="1252791"/>
            <a:ext cx="6768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INITIAL SITE OR BRIEFING MEETING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9592" y="1844824"/>
            <a:ext cx="727280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Developed as soon as possible after the contract has been placed</a:t>
            </a:r>
          </a:p>
          <a:p>
            <a:r>
              <a:rPr lang="en-GB" sz="2000" dirty="0"/>
              <a:t>Team building meeting: employer, architect, quantity surveyor, structural consultant, services consultant, contractor, principal nominated subcontractor, principal nominated supplier, and clerk of works.</a:t>
            </a:r>
          </a:p>
          <a:p>
            <a:r>
              <a:rPr lang="en-GB" sz="2000" dirty="0"/>
              <a:t>Agenda:</a:t>
            </a:r>
          </a:p>
          <a:p>
            <a:pPr marL="342900" indent="-342900">
              <a:buAutoNum type="arabicPeriod"/>
            </a:pPr>
            <a:r>
              <a:rPr lang="en-GB" sz="2000" dirty="0"/>
              <a:t>Introduction of those attending</a:t>
            </a:r>
          </a:p>
          <a:p>
            <a:pPr marL="342900" indent="-342900">
              <a:buAutoNum type="arabicPeriod"/>
            </a:pPr>
            <a:r>
              <a:rPr lang="en-GB" sz="2000" dirty="0"/>
              <a:t>Factors affecting the carrying out of the work</a:t>
            </a:r>
          </a:p>
          <a:p>
            <a:pPr marL="342900" indent="-342900">
              <a:buAutoNum type="arabicPeriod"/>
            </a:pPr>
            <a:r>
              <a:rPr lang="en-GB" sz="2000" dirty="0"/>
              <a:t>Programme</a:t>
            </a:r>
          </a:p>
          <a:p>
            <a:pPr marL="342900" indent="-342900">
              <a:buAutoNum type="arabicPeriod"/>
            </a:pPr>
            <a:r>
              <a:rPr lang="en-GB" sz="2000" dirty="0"/>
              <a:t>Sub-contractors</a:t>
            </a:r>
          </a:p>
          <a:p>
            <a:pPr marL="342900" indent="-342900">
              <a:buAutoNum type="arabicPeriod"/>
            </a:pPr>
            <a:r>
              <a:rPr lang="en-GB" sz="2000" dirty="0"/>
              <a:t>Communications</a:t>
            </a:r>
          </a:p>
          <a:p>
            <a:pPr marL="342900" indent="-342900">
              <a:buAutoNum type="arabicPeriod"/>
            </a:pPr>
            <a:r>
              <a:rPr lang="en-GB" sz="2000" dirty="0"/>
              <a:t>Health and Safety</a:t>
            </a:r>
          </a:p>
          <a:p>
            <a:pPr marL="342900" indent="-342900">
              <a:buAutoNum type="arabicPeriod"/>
            </a:pPr>
            <a:r>
              <a:rPr lang="en-GB" sz="2000" dirty="0"/>
              <a:t>Risk register</a:t>
            </a:r>
          </a:p>
          <a:p>
            <a:pPr marL="342900" indent="-342900">
              <a:buAutoNum type="arabicPeriod"/>
            </a:pPr>
            <a:r>
              <a:rPr lang="en-GB" sz="2000" dirty="0"/>
              <a:t>Invoices</a:t>
            </a:r>
          </a:p>
          <a:p>
            <a:pPr marL="342900" indent="-342900">
              <a:buAutoNum type="arabicPeriod"/>
            </a:pPr>
            <a:r>
              <a:rPr lang="en-GB" sz="2000" dirty="0"/>
              <a:t>Procedure to adopt at subsequent meetings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78030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MEETINGS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7503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980728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COMMUNICATION WITH CENTRAL AND LOCAL GOVERNMENT PERSONNEL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9592" y="1844824"/>
            <a:ext cx="705678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Planning officer</a:t>
            </a:r>
          </a:p>
          <a:p>
            <a:pPr lvl="1"/>
            <a:r>
              <a:rPr lang="en-GB" sz="2000" dirty="0"/>
              <a:t>May visit site to check on agreements with client/architect</a:t>
            </a:r>
          </a:p>
          <a:p>
            <a:pPr lvl="1"/>
            <a:r>
              <a:rPr lang="en-GB" sz="2000" dirty="0"/>
              <a:t>e.g. 	Checking tree preservation orders</a:t>
            </a:r>
          </a:p>
          <a:p>
            <a:pPr lvl="1"/>
            <a:r>
              <a:rPr lang="en-GB" sz="2000" dirty="0"/>
              <a:t>	Unauthorised advertising</a:t>
            </a:r>
          </a:p>
          <a:p>
            <a:pPr lvl="1"/>
            <a:r>
              <a:rPr lang="en-GB" sz="2000" dirty="0"/>
              <a:t>	Demolition of building notifications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Building control officer</a:t>
            </a:r>
          </a:p>
          <a:p>
            <a:pPr lvl="1"/>
            <a:r>
              <a:rPr lang="en-GB" sz="2000" dirty="0"/>
              <a:t>Commencement of works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Highways officer</a:t>
            </a:r>
          </a:p>
          <a:p>
            <a:pPr lvl="1"/>
            <a:r>
              <a:rPr lang="en-GB" sz="2000" dirty="0"/>
              <a:t>Permit for placing skip in highway</a:t>
            </a:r>
          </a:p>
          <a:p>
            <a:pPr lvl="1"/>
            <a:r>
              <a:rPr lang="en-GB" sz="2000" dirty="0"/>
              <a:t>Open up highway permit</a:t>
            </a:r>
          </a:p>
          <a:p>
            <a:pPr lvl="1"/>
            <a:r>
              <a:rPr lang="en-GB" sz="2000" dirty="0"/>
              <a:t>Licence for erecting hoarding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Drainage officer</a:t>
            </a:r>
          </a:p>
          <a:p>
            <a:pPr lvl="1"/>
            <a:r>
              <a:rPr lang="en-GB" sz="2000" dirty="0"/>
              <a:t>Connections to existing sewers</a:t>
            </a:r>
          </a:p>
          <a:p>
            <a:pPr lvl="1"/>
            <a:r>
              <a:rPr lang="en-GB" sz="2000" dirty="0"/>
              <a:t>Permits for temporary connections to servers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9919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99592" y="1844824"/>
            <a:ext cx="705678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en-GB" sz="2000" b="1" dirty="0"/>
              <a:t>Public health officer</a:t>
            </a:r>
          </a:p>
          <a:p>
            <a:pPr lvl="1"/>
            <a:r>
              <a:rPr lang="en-GB" sz="2000" dirty="0"/>
              <a:t>Noise</a:t>
            </a:r>
          </a:p>
          <a:p>
            <a:pPr lvl="1"/>
            <a:r>
              <a:rPr lang="en-GB" sz="2000" dirty="0"/>
              <a:t>Dust</a:t>
            </a:r>
          </a:p>
          <a:p>
            <a:pPr lvl="1"/>
            <a:r>
              <a:rPr lang="en-GB" sz="2000" dirty="0"/>
              <a:t>Canteen facilities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2000" b="1" dirty="0"/>
              <a:t>Fire officer</a:t>
            </a:r>
          </a:p>
          <a:p>
            <a:pPr lvl="1"/>
            <a:r>
              <a:rPr lang="en-GB" sz="2000" dirty="0"/>
              <a:t>Fire certs.</a:t>
            </a:r>
          </a:p>
          <a:p>
            <a:pPr marL="342900" indent="-342900">
              <a:buFont typeface="+mj-lt"/>
              <a:buAutoNum type="arabicPeriod" startAt="7"/>
            </a:pPr>
            <a:r>
              <a:rPr lang="en-GB" sz="2000" b="1" dirty="0"/>
              <a:t>Petroleum officer</a:t>
            </a:r>
          </a:p>
          <a:p>
            <a:pPr lvl="1"/>
            <a:r>
              <a:rPr lang="en-GB" sz="2000" dirty="0"/>
              <a:t>Petrol tank installations</a:t>
            </a:r>
          </a:p>
          <a:p>
            <a:pPr lvl="1"/>
            <a:r>
              <a:rPr lang="en-GB" sz="2000" dirty="0"/>
              <a:t>Licences for storage of flammable liquids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2000" b="1" dirty="0"/>
              <a:t>Job Centre</a:t>
            </a:r>
          </a:p>
          <a:p>
            <a:pPr lvl="1"/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980728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COMMUNICATION WITH CENTRAL AND LOCAL GOVERNMENT PERSONNEL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6545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99592" y="1844824"/>
            <a:ext cx="7056784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buFont typeface="+mj-lt"/>
              <a:buAutoNum type="arabicPeriod" startAt="9"/>
            </a:pPr>
            <a:r>
              <a:rPr lang="en-GB" sz="2000" b="1" dirty="0"/>
              <a:t>Police officers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 startAt="9"/>
            </a:pPr>
            <a:r>
              <a:rPr lang="en-GB" sz="2000" b="1" dirty="0"/>
              <a:t>School headmasters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 startAt="9"/>
            </a:pPr>
            <a:r>
              <a:rPr lang="en-GB" sz="2000" b="1" dirty="0"/>
              <a:t>Technical or further education colleges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 startAt="9"/>
            </a:pPr>
            <a:r>
              <a:rPr lang="en-GB" sz="2000" b="1" dirty="0"/>
              <a:t>Health authority officer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 startAt="9"/>
            </a:pPr>
            <a:r>
              <a:rPr lang="en-GB" sz="2000" b="1" dirty="0"/>
              <a:t>Government officers (health and safety inspectors)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 startAt="9"/>
            </a:pPr>
            <a:r>
              <a:rPr lang="en-GB" sz="2000" b="1" dirty="0"/>
              <a:t>National Insurance and Social Security Office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 startAt="9"/>
            </a:pPr>
            <a:r>
              <a:rPr lang="en-GB" sz="2000" b="1" dirty="0"/>
              <a:t>Customs and Excise Officer (VAT returns)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 startAt="9"/>
            </a:pPr>
            <a:r>
              <a:rPr lang="en-GB" sz="2000" b="1" dirty="0"/>
              <a:t>Meteorological officer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 startAt="9"/>
            </a:pPr>
            <a:r>
              <a:rPr lang="en-GB" sz="2000" b="1" dirty="0"/>
              <a:t>Statutory Bodies (water, gas, electrics, telecom…)</a:t>
            </a:r>
          </a:p>
          <a:p>
            <a:pPr marL="342900" indent="-342900">
              <a:buFont typeface="+mj-lt"/>
              <a:buAutoNum type="arabicPeriod" startAt="9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980728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COMMUNICATION WITH CENTRAL AND LOCAL GOVERNMENT PERSONNEL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9366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83671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SITE COMMUNICATIONS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9592" y="1916832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HEAD OFFICE/SITE AND DESIGN TEAM</a:t>
            </a:r>
          </a:p>
          <a:p>
            <a:endParaRPr lang="en-GB" sz="2000" dirty="0"/>
          </a:p>
          <a:p>
            <a:r>
              <a:rPr lang="en-GB" sz="2000" dirty="0"/>
              <a:t>The main communication that is needed is the following: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Questions about the project and construction solutions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Inform about the development of works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Meetings, arrangements, certifications, etc.</a:t>
            </a:r>
          </a:p>
          <a:p>
            <a:endParaRPr lang="en-GB" sz="2000" dirty="0"/>
          </a:p>
          <a:p>
            <a:r>
              <a:rPr lang="en-GB" sz="2000" dirty="0"/>
              <a:t>Important matter: deadlines</a:t>
            </a:r>
          </a:p>
          <a:p>
            <a:endParaRPr lang="en-GB" sz="2000" dirty="0"/>
          </a:p>
          <a:p>
            <a:r>
              <a:rPr lang="en-GB" sz="2000" dirty="0"/>
              <a:t>Use of forms to simplify and save time</a:t>
            </a:r>
          </a:p>
          <a:p>
            <a:r>
              <a:rPr lang="en-GB" sz="2000" dirty="0"/>
              <a:t>- When these forms are filled in on site there should always be a duplicate site copy.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143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12929" y="1684627"/>
            <a:ext cx="73448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SITE INSPECTIONS</a:t>
            </a:r>
          </a:p>
          <a:p>
            <a:endParaRPr lang="en-GB" sz="2000" dirty="0"/>
          </a:p>
          <a:p>
            <a:pPr>
              <a:spcBef>
                <a:spcPts val="1200"/>
              </a:spcBef>
            </a:pPr>
            <a:r>
              <a:rPr lang="en-GB" sz="2000" dirty="0"/>
              <a:t>Developed by the engineer/s or architect/s</a:t>
            </a:r>
          </a:p>
          <a:p>
            <a:pPr>
              <a:spcBef>
                <a:spcPts val="1200"/>
              </a:spcBef>
            </a:pPr>
            <a:r>
              <a:rPr lang="en-GB" sz="2000" dirty="0"/>
              <a:t>Inspections will be more productive if that is the only purpose of the visit.</a:t>
            </a:r>
          </a:p>
          <a:p>
            <a:pPr>
              <a:spcBef>
                <a:spcPts val="1200"/>
              </a:spcBef>
            </a:pPr>
            <a:r>
              <a:rPr lang="en-GB" sz="2000" dirty="0"/>
              <a:t>Frequency according to the size and complexity of works (and speed).</a:t>
            </a:r>
          </a:p>
          <a:p>
            <a:pPr>
              <a:spcBef>
                <a:spcPts val="1200"/>
              </a:spcBef>
            </a:pPr>
            <a:r>
              <a:rPr lang="en-GB" sz="2000" dirty="0"/>
              <a:t>It is advisable that the inspector lets the construction manager know about his/her presence on the site, who can accompany him/her.</a:t>
            </a:r>
          </a:p>
          <a:p>
            <a:pPr>
              <a:spcBef>
                <a:spcPts val="1200"/>
              </a:spcBef>
            </a:pPr>
            <a:r>
              <a:rPr lang="en-GB" sz="2000" dirty="0"/>
              <a:t>Have a list in advance of particular points to look at.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7584" y="83671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SITE COMMUNICATIONS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7212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93777" y="1298377"/>
            <a:ext cx="7344816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PRINCIPAL RECORDS</a:t>
            </a:r>
          </a:p>
          <a:p>
            <a:endParaRPr lang="en-GB" sz="2000" dirty="0"/>
          </a:p>
          <a:p>
            <a:r>
              <a:rPr lang="en-GB" sz="2000" b="1" dirty="0"/>
              <a:t>Inspector’s daily returns</a:t>
            </a:r>
          </a:p>
          <a:p>
            <a:r>
              <a:rPr lang="en-GB" dirty="0"/>
              <a:t>Provides information about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work done during the 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work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delays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b="1" dirty="0"/>
              <a:t>Site diary</a:t>
            </a:r>
          </a:p>
          <a:p>
            <a:r>
              <a:rPr lang="en-GB" dirty="0"/>
              <a:t>Day to a page diary</a:t>
            </a:r>
          </a:p>
          <a:p>
            <a:r>
              <a:rPr lang="en-GB" dirty="0"/>
              <a:t>Built from the inspector’s time sheets, notes of the weather, notes about visitors, architect’s operations, etc.</a:t>
            </a:r>
          </a:p>
          <a:p>
            <a:endParaRPr lang="en-GB" sz="2000" dirty="0"/>
          </a:p>
          <a:p>
            <a:r>
              <a:rPr lang="en-GB" sz="2000" b="1" dirty="0"/>
              <a:t>Construction manager’s diary</a:t>
            </a:r>
          </a:p>
          <a:p>
            <a:r>
              <a:rPr lang="en-GB" dirty="0"/>
              <a:t>Record all major decisions and instructions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Visits of all representatives to the 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Disputes during the day and verbal instructions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Notes about particular stages of work operations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Important events relevant in the contract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7584" y="83671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SITE COMMUNICATIONS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030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1286815"/>
            <a:ext cx="727280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Weekly site report</a:t>
            </a:r>
          </a:p>
          <a:p>
            <a:r>
              <a:rPr lang="en-GB" sz="2000" dirty="0"/>
              <a:t>Summary of all relevant events in the last week</a:t>
            </a:r>
          </a:p>
          <a:p>
            <a:endParaRPr lang="en-GB" sz="2000" dirty="0"/>
          </a:p>
          <a:p>
            <a:r>
              <a:rPr lang="en-GB" sz="2000" b="1" dirty="0"/>
              <a:t>Day-to-day instructions to the contractor</a:t>
            </a:r>
          </a:p>
          <a:p>
            <a:r>
              <a:rPr lang="en-GB" sz="2000" dirty="0"/>
              <a:t>Inform, make requests, etc. </a:t>
            </a:r>
          </a:p>
          <a:p>
            <a:r>
              <a:rPr lang="en-GB" sz="2000" dirty="0"/>
              <a:t>Systems of sending notes to the agent or members of staff</a:t>
            </a:r>
          </a:p>
          <a:p>
            <a:r>
              <a:rPr lang="en-GB" sz="2000" dirty="0"/>
              <a:t>All staff writing their notes in the same book</a:t>
            </a:r>
          </a:p>
          <a:p>
            <a:endParaRPr lang="en-GB" sz="2000" dirty="0"/>
          </a:p>
          <a:p>
            <a:r>
              <a:rPr lang="en-GB" sz="2000" b="1" dirty="0"/>
              <a:t>As-built records</a:t>
            </a:r>
          </a:p>
          <a:p>
            <a:r>
              <a:rPr lang="en-GB" sz="2000" dirty="0"/>
              <a:t>They are as-built drawings, the real executed construction</a:t>
            </a:r>
          </a:p>
          <a:p>
            <a:r>
              <a:rPr lang="en-GB" sz="2000" dirty="0"/>
              <a:t>The architect marks out all deviations from the original design</a:t>
            </a:r>
          </a:p>
          <a:p>
            <a:r>
              <a:rPr lang="en-GB" sz="2000" dirty="0"/>
              <a:t>This is the information the constructor will be judged upon</a:t>
            </a:r>
          </a:p>
          <a:p>
            <a:endParaRPr lang="en-GB" sz="2000" dirty="0"/>
          </a:p>
          <a:p>
            <a:r>
              <a:rPr lang="en-GB" sz="2000" b="1" dirty="0"/>
              <a:t>Day work sheet</a:t>
            </a:r>
          </a:p>
          <a:p>
            <a:r>
              <a:rPr lang="en-GB" sz="2000" dirty="0"/>
              <a:t>Record of all work undertaken</a:t>
            </a:r>
          </a:p>
          <a:p>
            <a:r>
              <a:rPr lang="en-GB" sz="2000" dirty="0"/>
              <a:t>Hours, materials and equipment used on site</a:t>
            </a:r>
          </a:p>
          <a:p>
            <a:r>
              <a:rPr lang="en-GB" sz="2000" dirty="0"/>
              <a:t>All information included must be submitted for approval</a:t>
            </a:r>
          </a:p>
          <a:p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827584" y="83671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SITE COMMUNICATIONS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905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1772816"/>
            <a:ext cx="5976664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Other standard forms</a:t>
            </a:r>
          </a:p>
          <a:p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000" dirty="0"/>
              <a:t>Register of Architects instructions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Clerk of works direction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Safety – Unsafe working conditions / Inspection sheets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Notifications – The Health and Safety at Work Act 1974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Accident reports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Notification requests to building control officer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Test results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Drawing register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Quality Assurance requirements – Inspection sheets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Transmittal sheets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83671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SITE COMMUNICATIONS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9919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1595701"/>
            <a:ext cx="72008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Layout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Title page</a:t>
            </a:r>
          </a:p>
          <a:p>
            <a:pPr lvl="1"/>
            <a:r>
              <a:rPr lang="en-GB" sz="2000" dirty="0"/>
              <a:t>Tells reader why the report should be read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The summary</a:t>
            </a:r>
          </a:p>
          <a:p>
            <a:pPr lvl="1"/>
            <a:r>
              <a:rPr lang="en-GB" sz="2000" dirty="0"/>
              <a:t>Aims of the report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Table of contents</a:t>
            </a:r>
          </a:p>
          <a:p>
            <a:pPr lvl="1"/>
            <a:r>
              <a:rPr lang="en-GB" sz="2000" dirty="0"/>
              <a:t>Subjects covered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List of tables/figures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Introduction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Methods and results</a:t>
            </a:r>
          </a:p>
          <a:p>
            <a:pPr lvl="1"/>
            <a:r>
              <a:rPr lang="en-GB" sz="2000" dirty="0"/>
              <a:t>For experiments – methods and procedures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Discussion of results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Conclusion</a:t>
            </a:r>
          </a:p>
          <a:p>
            <a:pPr lvl="1"/>
            <a:r>
              <a:rPr lang="en-GB" sz="2000" dirty="0"/>
              <a:t>Concise. Must not contain any new material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Appendices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971600" y="764704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/>
              <a:t>TECHNICAL REPORTS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143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99929" y="1412776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References</a:t>
            </a:r>
          </a:p>
          <a:p>
            <a:endParaRPr lang="en-GB" sz="2000" dirty="0"/>
          </a:p>
          <a:p>
            <a:r>
              <a:rPr lang="en-GB" sz="2000" dirty="0"/>
              <a:t>Statement:  (</a:t>
            </a:r>
            <a:r>
              <a:rPr lang="en-GB" sz="2000" dirty="0" err="1"/>
              <a:t>Blyton</a:t>
            </a:r>
            <a:r>
              <a:rPr lang="en-GB" sz="2000" dirty="0"/>
              <a:t>, 1949)</a:t>
            </a:r>
          </a:p>
          <a:p>
            <a:endParaRPr lang="en-GB" sz="2000" dirty="0"/>
          </a:p>
          <a:p>
            <a:r>
              <a:rPr lang="en-GB" sz="2000" dirty="0"/>
              <a:t>Reference: </a:t>
            </a:r>
            <a:r>
              <a:rPr lang="en-GB" sz="2000" dirty="0" err="1"/>
              <a:t>Blyton</a:t>
            </a:r>
            <a:r>
              <a:rPr lang="en-GB" sz="2000" dirty="0"/>
              <a:t> E. (1949) </a:t>
            </a:r>
            <a:r>
              <a:rPr lang="en-GB" sz="2000" i="1" dirty="0"/>
              <a:t>Name of book</a:t>
            </a:r>
            <a:r>
              <a:rPr lang="en-GB" sz="2000" dirty="0"/>
              <a:t>, publisher, page number, place of publication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376197" y="3789040"/>
            <a:ext cx="712879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/>
              <a:t>Arnberger</a:t>
            </a:r>
            <a:r>
              <a:rPr lang="en-GB" sz="1600" dirty="0"/>
              <a:t>, A. (2006) </a:t>
            </a:r>
            <a:r>
              <a:rPr lang="en-GB" sz="1600" i="1" dirty="0"/>
              <a:t>Recreational use of urban forests: an inter area comparison. </a:t>
            </a:r>
            <a:r>
              <a:rPr lang="en-GB" sz="1600" dirty="0"/>
              <a:t>Urban Forestry &amp; Urban Greening Vol. 4, pp.135-144.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 err="1"/>
              <a:t>Ausden</a:t>
            </a:r>
            <a:r>
              <a:rPr lang="en-GB" sz="1600" dirty="0"/>
              <a:t>, M. (2007) </a:t>
            </a:r>
            <a:r>
              <a:rPr lang="en-GB" sz="1600" i="1" dirty="0"/>
              <a:t>Habitat Management for Conservation. </a:t>
            </a:r>
            <a:r>
              <a:rPr lang="en-GB" sz="1600" dirty="0"/>
              <a:t>Oxford University Press.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/>
              <a:t>Bird, W. (2007) </a:t>
            </a:r>
            <a:r>
              <a:rPr lang="en-GB" sz="1600" i="1" dirty="0"/>
              <a:t>Natural Thinking. The Environment, Biodiversity and Mental Health. </a:t>
            </a:r>
            <a:r>
              <a:rPr lang="en-GB" sz="1600" dirty="0"/>
              <a:t>RSPB report.	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 err="1"/>
              <a:t>Broadmeadow</a:t>
            </a:r>
            <a:r>
              <a:rPr lang="en-GB" sz="1600" dirty="0"/>
              <a:t>, M. &amp; Ray, D. (2005) </a:t>
            </a:r>
            <a:r>
              <a:rPr lang="en-GB" sz="1600" i="1" dirty="0"/>
              <a:t>Climate change and British Woodland. </a:t>
            </a:r>
            <a:r>
              <a:rPr lang="en-GB" sz="1600" dirty="0"/>
              <a:t>FC press IN069</a:t>
            </a:r>
          </a:p>
        </p:txBody>
      </p:sp>
      <p:sp>
        <p:nvSpPr>
          <p:cNvPr id="5" name="Rectangle 4"/>
          <p:cNvSpPr/>
          <p:nvPr/>
        </p:nvSpPr>
        <p:spPr>
          <a:xfrm>
            <a:off x="971600" y="764704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/>
              <a:t>TECHNICAL REPORTS</a:t>
            </a:r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6710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7863" y="10362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EXAMPLES</a:t>
            </a:r>
          </a:p>
        </p:txBody>
      </p:sp>
      <p:sp>
        <p:nvSpPr>
          <p:cNvPr id="3" name="TextBox 2">
            <a:hlinkClick r:id="rId2" action="ppaction://hlinkfile"/>
          </p:cNvPr>
          <p:cNvSpPr txBox="1"/>
          <p:nvPr/>
        </p:nvSpPr>
        <p:spPr>
          <a:xfrm>
            <a:off x="1960012" y="182716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1.- Site diary/report</a:t>
            </a:r>
          </a:p>
        </p:txBody>
      </p:sp>
      <p:sp>
        <p:nvSpPr>
          <p:cNvPr id="5" name="TextBox 4">
            <a:hlinkClick r:id="rId3" action="ppaction://hlinkfile"/>
          </p:cNvPr>
          <p:cNvSpPr txBox="1"/>
          <p:nvPr/>
        </p:nvSpPr>
        <p:spPr>
          <a:xfrm>
            <a:off x="1960012" y="221856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2.- Weekly site report</a:t>
            </a:r>
          </a:p>
        </p:txBody>
      </p:sp>
      <p:sp>
        <p:nvSpPr>
          <p:cNvPr id="6" name="TextBox 5">
            <a:hlinkClick r:id="rId4" action="ppaction://hlinkfile"/>
          </p:cNvPr>
          <p:cNvSpPr txBox="1"/>
          <p:nvPr/>
        </p:nvSpPr>
        <p:spPr>
          <a:xfrm>
            <a:off x="1960012" y="25878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3.- Materials requisitions</a:t>
            </a:r>
          </a:p>
        </p:txBody>
      </p:sp>
      <p:sp>
        <p:nvSpPr>
          <p:cNvPr id="7" name="TextBox 6">
            <a:hlinkClick r:id="rId5" action="ppaction://hlinkfile"/>
          </p:cNvPr>
          <p:cNvSpPr txBox="1"/>
          <p:nvPr/>
        </p:nvSpPr>
        <p:spPr>
          <a:xfrm>
            <a:off x="1960012" y="297929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4.- Allocation sheets</a:t>
            </a:r>
          </a:p>
        </p:txBody>
      </p:sp>
      <p:sp>
        <p:nvSpPr>
          <p:cNvPr id="8" name="TextBox 7">
            <a:hlinkClick r:id="rId6" action="ppaction://hlinkfile"/>
          </p:cNvPr>
          <p:cNvSpPr txBox="1"/>
          <p:nvPr/>
        </p:nvSpPr>
        <p:spPr>
          <a:xfrm>
            <a:off x="1960012" y="336303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5.- </a:t>
            </a:r>
            <a:r>
              <a:rPr lang="en-GB" dirty="0" err="1"/>
              <a:t>Daywork</a:t>
            </a:r>
            <a:r>
              <a:rPr lang="en-GB" dirty="0"/>
              <a:t> sheet</a:t>
            </a:r>
          </a:p>
        </p:txBody>
      </p:sp>
      <p:sp>
        <p:nvSpPr>
          <p:cNvPr id="9" name="TextBox 8">
            <a:hlinkClick r:id="rId7" action="ppaction://hlinkfile"/>
          </p:cNvPr>
          <p:cNvSpPr txBox="1"/>
          <p:nvPr/>
        </p:nvSpPr>
        <p:spPr>
          <a:xfrm>
            <a:off x="1960012" y="375443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6.- Confirmation of verbal instruction</a:t>
            </a:r>
          </a:p>
        </p:txBody>
      </p:sp>
      <p:sp>
        <p:nvSpPr>
          <p:cNvPr id="10" name="TextBox 9">
            <a:hlinkClick r:id="rId8" action="ppaction://hlinkfile"/>
          </p:cNvPr>
          <p:cNvSpPr txBox="1"/>
          <p:nvPr/>
        </p:nvSpPr>
        <p:spPr>
          <a:xfrm>
            <a:off x="1960012" y="412376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7.- Site instruction</a:t>
            </a:r>
          </a:p>
        </p:txBody>
      </p:sp>
      <p:sp>
        <p:nvSpPr>
          <p:cNvPr id="11" name="TextBox 10">
            <a:hlinkClick r:id="rId9" action="ppaction://hlinkfile"/>
          </p:cNvPr>
          <p:cNvSpPr txBox="1"/>
          <p:nvPr/>
        </p:nvSpPr>
        <p:spPr>
          <a:xfrm>
            <a:off x="1960012" y="4515166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8.- Request of information</a:t>
            </a:r>
          </a:p>
        </p:txBody>
      </p:sp>
      <p:sp>
        <p:nvSpPr>
          <p:cNvPr id="12" name="TextBox 11">
            <a:hlinkClick r:id="rId10" action="ppaction://hlinkfile"/>
          </p:cNvPr>
          <p:cNvSpPr txBox="1"/>
          <p:nvPr/>
        </p:nvSpPr>
        <p:spPr>
          <a:xfrm>
            <a:off x="1979712" y="4891498"/>
            <a:ext cx="4588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9.- Information requirement schedule</a:t>
            </a:r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905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71642" y="1412776"/>
            <a:ext cx="691276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Make a list of different ways of communication that everyone of the following professionals use to communicate to other professionals</a:t>
            </a:r>
          </a:p>
          <a:p>
            <a:endParaRPr lang="en-GB" sz="2000" dirty="0"/>
          </a:p>
          <a:p>
            <a:pPr lvl="4">
              <a:spcAft>
                <a:spcPts val="1200"/>
              </a:spcAft>
            </a:pPr>
            <a:r>
              <a:rPr lang="en-GB" sz="2000" dirty="0"/>
              <a:t>Client</a:t>
            </a:r>
          </a:p>
          <a:p>
            <a:pPr lvl="4">
              <a:spcAft>
                <a:spcPts val="1200"/>
              </a:spcAft>
            </a:pPr>
            <a:r>
              <a:rPr lang="en-GB" sz="2000" dirty="0"/>
              <a:t>Design team</a:t>
            </a:r>
          </a:p>
          <a:p>
            <a:pPr lvl="4">
              <a:spcAft>
                <a:spcPts val="1200"/>
              </a:spcAft>
            </a:pPr>
            <a:r>
              <a:rPr lang="en-GB" sz="2000" dirty="0"/>
              <a:t>Main contractor</a:t>
            </a:r>
          </a:p>
          <a:p>
            <a:pPr lvl="4">
              <a:spcAft>
                <a:spcPts val="1200"/>
              </a:spcAft>
            </a:pPr>
            <a:r>
              <a:rPr lang="en-GB" sz="2000" dirty="0"/>
              <a:t>Subcontractors</a:t>
            </a:r>
          </a:p>
          <a:p>
            <a:pPr lvl="4">
              <a:spcAft>
                <a:spcPts val="1200"/>
              </a:spcAft>
            </a:pPr>
            <a:r>
              <a:rPr lang="en-GB" sz="2000" dirty="0"/>
              <a:t>Site manager</a:t>
            </a:r>
          </a:p>
          <a:p>
            <a:pPr lvl="4">
              <a:spcAft>
                <a:spcPts val="1200"/>
              </a:spcAft>
            </a:pPr>
            <a:r>
              <a:rPr lang="en-GB" sz="2000" dirty="0"/>
              <a:t>Project manager</a:t>
            </a:r>
          </a:p>
          <a:p>
            <a:pPr lvl="4">
              <a:spcAft>
                <a:spcPts val="1200"/>
              </a:spcAft>
            </a:pPr>
            <a:r>
              <a:rPr lang="en-GB" sz="2000" dirty="0"/>
              <a:t>Construction manager</a:t>
            </a:r>
          </a:p>
          <a:p>
            <a:pPr lvl="4">
              <a:spcAft>
                <a:spcPts val="1200"/>
              </a:spcAft>
            </a:pPr>
            <a:r>
              <a:rPr lang="en-GB" sz="2000" dirty="0"/>
              <a:t>Labourers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4169" y="80783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EXERCISE 4</a:t>
            </a: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11728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778300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BIM (Building Information Modelling)</a:t>
            </a:r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41</a:t>
            </a:fld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43608" y="1849415"/>
            <a:ext cx="70567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“BIM is a process of creating and managing information across the project lifecycle which sets out collaborative ways of working. This is generally in the form of a model that encapsulates all the information required as set out by the client from their EIR (Employers Information Requirements).”</a:t>
            </a:r>
          </a:p>
          <a:p>
            <a:pPr algn="r"/>
            <a:r>
              <a:rPr lang="en-GB" dirty="0"/>
              <a:t>(Higgins, 2018)</a:t>
            </a:r>
          </a:p>
        </p:txBody>
      </p:sp>
      <p:sp>
        <p:nvSpPr>
          <p:cNvPr id="19" name="Rectangle 18">
            <a:hlinkClick r:id="rId4"/>
          </p:cNvPr>
          <p:cNvSpPr/>
          <p:nvPr/>
        </p:nvSpPr>
        <p:spPr>
          <a:xfrm>
            <a:off x="2699792" y="5144394"/>
            <a:ext cx="555332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1"/>
                </a:solidFill>
              </a:rPr>
              <a:t>www.thenbs.com/knowledge/what-is-building-information-modelling-bim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368689" y="5408603"/>
            <a:ext cx="50197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See video of case study project ‘NBS Lakeside Restaurant’</a:t>
            </a:r>
          </a:p>
        </p:txBody>
      </p:sp>
    </p:spTree>
    <p:extLst>
      <p:ext uri="{BB962C8B-B14F-4D97-AF65-F5344CB8AC3E}">
        <p14:creationId xmlns:p14="http://schemas.microsoft.com/office/powerpoint/2010/main" val="36841341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42</a:t>
            </a:fld>
            <a:endParaRPr lang="en-GB"/>
          </a:p>
        </p:txBody>
      </p:sp>
      <p:pic>
        <p:nvPicPr>
          <p:cNvPr id="1034" name="Picture 10" descr="http://bimregni.co.uk/wp-content/uploads/2016/04/bimmaturit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54" y="975421"/>
            <a:ext cx="7929659" cy="476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1043608" y="855541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BIM LEVELS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347864" y="5397506"/>
            <a:ext cx="33439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CDE (COMMON DATA ENVIRONMENT)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549122" y="5743004"/>
            <a:ext cx="28170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SINGLE INCLUSIVE MODEL</a:t>
            </a:r>
          </a:p>
        </p:txBody>
      </p:sp>
      <p:sp>
        <p:nvSpPr>
          <p:cNvPr id="16" name="Rectangle 15">
            <a:hlinkClick r:id="rId4"/>
          </p:cNvPr>
          <p:cNvSpPr/>
          <p:nvPr/>
        </p:nvSpPr>
        <p:spPr>
          <a:xfrm>
            <a:off x="1043608" y="6374698"/>
            <a:ext cx="385143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</a:rPr>
              <a:t>http://bimregni.co.uk/bim-levels-explained/</a:t>
            </a:r>
          </a:p>
        </p:txBody>
      </p:sp>
    </p:spTree>
    <p:extLst>
      <p:ext uri="{BB962C8B-B14F-4D97-AF65-F5344CB8AC3E}">
        <p14:creationId xmlns:p14="http://schemas.microsoft.com/office/powerpoint/2010/main" val="109529963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rgbClr val="0070C0"/>
                  </a:solidFill>
                </a:rPr>
                <a:t>COMMUNICATION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43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43608" y="855541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Interoperability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9D033B1-BAF7-4202-809C-35A5FF31CB98}"/>
              </a:ext>
            </a:extLst>
          </p:cNvPr>
          <p:cNvSpPr/>
          <p:nvPr/>
        </p:nvSpPr>
        <p:spPr>
          <a:xfrm>
            <a:off x="1043608" y="2274838"/>
            <a:ext cx="78488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/>
              <a:t>The condition achieved among communications-electronics systems or items of communications-electronics equipment when information or services can be exchanged directly and satisfactorily between them and/or their users. The degree of interoperability should be defined when referring to specific cases.</a:t>
            </a:r>
          </a:p>
        </p:txBody>
      </p:sp>
    </p:spTree>
    <p:extLst>
      <p:ext uri="{BB962C8B-B14F-4D97-AF65-F5344CB8AC3E}">
        <p14:creationId xmlns:p14="http://schemas.microsoft.com/office/powerpoint/2010/main" val="24649341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1232</TotalTime>
  <Words>2625</Words>
  <Application>Microsoft Office PowerPoint</Application>
  <PresentationFormat>On-screen Show (4:3)</PresentationFormat>
  <Paragraphs>538</Paragraphs>
  <Slides>43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7" baseType="lpstr">
      <vt:lpstr>Arial</vt:lpstr>
      <vt:lpstr>Calibri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Debbie Hughes</cp:lastModifiedBy>
  <cp:revision>67</cp:revision>
  <cp:lastPrinted>2020-01-17T10:45:05Z</cp:lastPrinted>
  <dcterms:created xsi:type="dcterms:W3CDTF">2015-01-26T15:21:46Z</dcterms:created>
  <dcterms:modified xsi:type="dcterms:W3CDTF">2020-01-19T18:17:04Z</dcterms:modified>
</cp:coreProperties>
</file>