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sldIdLst>
    <p:sldId id="258" r:id="rId2"/>
    <p:sldId id="259" r:id="rId3"/>
    <p:sldId id="275" r:id="rId4"/>
    <p:sldId id="262" r:id="rId5"/>
    <p:sldId id="263" r:id="rId6"/>
    <p:sldId id="266" r:id="rId7"/>
    <p:sldId id="267" r:id="rId8"/>
    <p:sldId id="268" r:id="rId9"/>
    <p:sldId id="269" r:id="rId10"/>
    <p:sldId id="270" r:id="rId11"/>
    <p:sldId id="276" r:id="rId12"/>
    <p:sldId id="277" r:id="rId13"/>
    <p:sldId id="271" r:id="rId14"/>
    <p:sldId id="272" r:id="rId15"/>
    <p:sldId id="273" r:id="rId16"/>
    <p:sldId id="274" r:id="rId17"/>
    <p:sldId id="264" r:id="rId18"/>
    <p:sldId id="278" r:id="rId19"/>
    <p:sldId id="279" r:id="rId20"/>
    <p:sldId id="280" r:id="rId21"/>
    <p:sldId id="265"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29340B-79DB-5C63-114F-D9F20B1C9F67}" v="1" dt="2024-12-04T17:18:03.3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60482" autoAdjust="0"/>
  </p:normalViewPr>
  <p:slideViewPr>
    <p:cSldViewPr snapToGrid="0">
      <p:cViewPr varScale="1">
        <p:scale>
          <a:sx n="62" d="100"/>
          <a:sy n="62" d="100"/>
        </p:scale>
        <p:origin x="1050"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27/03/2026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everyone</a:t>
            </a:r>
          </a:p>
          <a:p>
            <a:endParaRPr lang="en-GB" dirty="0"/>
          </a:p>
          <a:p>
            <a:r>
              <a:rPr lang="en-GB" dirty="0"/>
              <a:t>This presentation in relation to Methodology  will introduce you to the ‘Research Onion’ framework</a:t>
            </a:r>
          </a:p>
          <a:p>
            <a:endParaRPr lang="en-GB" dirty="0">
              <a:ea typeface="Calibri"/>
              <a:cs typeface="Calibri"/>
            </a:endParaRPr>
          </a:p>
          <a:p>
            <a:endParaRPr lang="en-GB" dirty="0">
              <a:ea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 aim of this session is therefore to </a:t>
            </a:r>
          </a:p>
          <a:p>
            <a:pPr marL="171450" indent="-171450">
              <a:buFont typeface="Arial"/>
              <a:buChar char="•"/>
            </a:pPr>
            <a:r>
              <a:rPr lang="en-US" dirty="0">
                <a:ea typeface="Calibri"/>
                <a:cs typeface="Calibri"/>
              </a:rPr>
              <a:t>Introduce you to the 'Research Onion'</a:t>
            </a:r>
          </a:p>
          <a:p>
            <a:pPr marL="171450" indent="-171450">
              <a:buFont typeface="Arial"/>
              <a:buChar char="•"/>
            </a:pPr>
            <a:r>
              <a:rPr lang="en-US" dirty="0">
                <a:ea typeface="Calibri"/>
                <a:cs typeface="Calibri"/>
              </a:rPr>
              <a:t>Explore the 6 layers of research methodology described by Saunders et al (2007)</a:t>
            </a:r>
          </a:p>
          <a:p>
            <a:pPr marL="171450" indent="-171450">
              <a:buFont typeface="Arial"/>
              <a:buChar char="•"/>
            </a:pPr>
            <a:r>
              <a:rPr lang="en-US" dirty="0">
                <a:ea typeface="Calibri"/>
                <a:cs typeface="Calibri"/>
              </a:rPr>
              <a:t>And finally provide you with some useful resources to explore further in your own time</a:t>
            </a:r>
          </a:p>
        </p:txBody>
      </p:sp>
      <p:sp>
        <p:nvSpPr>
          <p:cNvPr id="4" name="Slide Number Placeholder 3"/>
          <p:cNvSpPr>
            <a:spLocks noGrp="1"/>
          </p:cNvSpPr>
          <p:nvPr>
            <p:ph type="sldNum" sz="quarter" idx="5"/>
          </p:nvPr>
        </p:nvSpPr>
        <p:spPr/>
        <p:txBody>
          <a:bodyPr/>
          <a:lstStyle/>
          <a:p>
            <a:fld id="{D2EC847A-7DAE-4150-8492-BD754CE2926B}" type="slidenum">
              <a:rPr lang="en-GB" smtClean="0"/>
              <a:t>2</a:t>
            </a:fld>
            <a:endParaRPr lang="en-GB"/>
          </a:p>
        </p:txBody>
      </p:sp>
    </p:spTree>
    <p:extLst>
      <p:ext uri="{BB962C8B-B14F-4D97-AF65-F5344CB8AC3E}">
        <p14:creationId xmlns:p14="http://schemas.microsoft.com/office/powerpoint/2010/main" val="34907016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 ‘Research Onion’, is a model or framework that was developed by Mark Saunders, Philip Lewis and Adrian Thornhill and presented in their book 'Research Methods for Business Students' in 2007 and continues to be integral in all recent versions of the same publication.</a:t>
            </a:r>
          </a:p>
          <a:p>
            <a:endParaRPr lang="en-US" dirty="0">
              <a:ea typeface="Calibri"/>
              <a:cs typeface="Calibri"/>
            </a:endParaRPr>
          </a:p>
          <a:p>
            <a:r>
              <a:rPr lang="en-US" dirty="0">
                <a:ea typeface="Calibri"/>
                <a:cs typeface="Calibri"/>
              </a:rPr>
              <a:t>Although primarily aimed at business students the model can be adopted by many others – including yourselves to assist you in choosing the most effective methodology for your research.</a:t>
            </a:r>
          </a:p>
          <a:p>
            <a:r>
              <a:rPr lang="en-US" dirty="0">
                <a:ea typeface="Calibri"/>
                <a:cs typeface="Calibri"/>
              </a:rPr>
              <a:t>Methodology is one of the crucial parts of a research paper and is presented as a stand alone chapter in your final dissertation document. It supports your whole research paper and adds credibility to it, therefore its worth spending some time on it, really thinking through your decisions regarding your methods  and why you have ultimately chosen to do your research in a particular way. Its important that you are able to justify the decisions that you make regarding the manner in which you will approach and undertake your research. </a:t>
            </a:r>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24082164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 have been reading about research skills and methodologies you may have already come across the term ‘Research onion’</a:t>
            </a:r>
          </a:p>
          <a:p>
            <a:endParaRPr lang="en-GB" dirty="0"/>
          </a:p>
          <a:p>
            <a:r>
              <a:rPr lang="en-GB" dirty="0"/>
              <a:t>As mentioned earlier, this term was developed by Saunders et al in 2007 and is used to describe the different decisions that students should make or consider when developing a research methodology for a dissertation or other research project, and also highlights the issues that underly data collection techniques and analysis procedures.</a:t>
            </a:r>
            <a:endParaRPr lang="en-GB" dirty="0">
              <a:ea typeface="Calibri"/>
              <a:cs typeface="Calibri"/>
            </a:endParaRPr>
          </a:p>
          <a:p>
            <a:endParaRPr lang="en-GB" dirty="0"/>
          </a:p>
          <a:p>
            <a:endParaRPr lang="en-GB" dirty="0"/>
          </a:p>
          <a:p>
            <a:r>
              <a:rPr lang="en-GB" dirty="0"/>
              <a:t>The research onion encourages you to work your way through each layer ( think of how you peel an onion – layer by layer) and to address each layer in turn and the issues that you should consider for your methodology. In order that your research gains credibility you must provide explanations and justification for each of your methodology decisions – the research onion provides you with the framework to do so.</a:t>
            </a:r>
            <a:endParaRPr lang="en-GB" dirty="0">
              <a:cs typeface="Calibri"/>
            </a:endParaRPr>
          </a:p>
          <a:p>
            <a:endParaRPr lang="en-GB" dirty="0"/>
          </a:p>
          <a:p>
            <a:r>
              <a:rPr lang="en-GB" dirty="0"/>
              <a:t>Saunders suggests that whilst approaching your research methodology you will face a range of choices that will lead you  from high level philosophical to tactical and practical issues towards the centre of your onion</a:t>
            </a:r>
          </a:p>
          <a:p>
            <a:endParaRPr lang="en-GB" dirty="0"/>
          </a:p>
          <a:p>
            <a:r>
              <a:rPr lang="en-GB" dirty="0"/>
              <a:t>You’ll come across some new language during this presentation – so make a note and research wider in your own time so that you become familiar with the terms and their meanings.</a:t>
            </a:r>
            <a:endParaRPr lang="en-GB" dirty="0">
              <a:ea typeface="Calibri"/>
              <a:cs typeface="Calibri"/>
            </a:endParaRPr>
          </a:p>
          <a:p>
            <a:r>
              <a:rPr lang="en-GB" dirty="0">
                <a:cs typeface="Calibri" panose="020F0502020204030204"/>
              </a:rPr>
              <a:t>Don't forget that this is a FRAMEWORK not theory.</a:t>
            </a:r>
          </a:p>
          <a:p>
            <a:endParaRPr lang="en-GB" dirty="0"/>
          </a:p>
          <a:p>
            <a:endParaRPr lang="en-GB" dirty="0"/>
          </a:p>
          <a:p>
            <a:endParaRPr lang="en-GB" dirty="0">
              <a:cs typeface="Calibri" panose="020F0502020204030204"/>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28898461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Let's begin by looking at the 'research onion' diagram </a:t>
            </a:r>
          </a:p>
          <a:p>
            <a:endParaRPr lang="en-US" dirty="0">
              <a:ea typeface="Calibri"/>
              <a:cs typeface="Calibri"/>
            </a:endParaRPr>
          </a:p>
          <a:p>
            <a:r>
              <a:rPr lang="en-US" dirty="0">
                <a:ea typeface="Calibri"/>
                <a:cs typeface="Calibri"/>
              </a:rPr>
              <a:t>When searching the internet you may come across different versions/</a:t>
            </a:r>
            <a:r>
              <a:rPr lang="en-US" dirty="0" err="1">
                <a:ea typeface="Calibri"/>
                <a:cs typeface="Calibri"/>
              </a:rPr>
              <a:t>colours</a:t>
            </a:r>
            <a:r>
              <a:rPr lang="en-US" dirty="0">
                <a:ea typeface="Calibri"/>
                <a:cs typeface="Calibri"/>
              </a:rPr>
              <a:t> etc. therefore your best source will be Saunders et al for referencing. It is one of the most popular models within Academia/academics</a:t>
            </a:r>
          </a:p>
          <a:p>
            <a:endParaRPr lang="en-US" dirty="0">
              <a:ea typeface="Calibri"/>
              <a:cs typeface="Calibri"/>
            </a:endParaRPr>
          </a:p>
          <a:p>
            <a:r>
              <a:rPr lang="en-US" dirty="0">
                <a:ea typeface="Calibri"/>
                <a:cs typeface="Calibri"/>
              </a:rPr>
              <a:t>So why an ‘Onion’? The analogy is easy to interpret – to get to the core of the onion you have to peel away each layer. Saunders therefore suggests that in order to get to the practicalities of the collection of data for your research you ( which is at the center of your research)  you have to move through a number of different steps/stages , each one of them focusing on a different aspect or question which by answering each in turn will build a strong research methodology.</a:t>
            </a:r>
          </a:p>
          <a:p>
            <a:endParaRPr lang="en-US" dirty="0">
              <a:ea typeface="Calibri"/>
              <a:cs typeface="Calibri"/>
            </a:endParaRPr>
          </a:p>
          <a:p>
            <a:r>
              <a:rPr lang="en-US" dirty="0">
                <a:ea typeface="Calibri"/>
                <a:cs typeface="Calibri"/>
              </a:rPr>
              <a:t>Take a few minutes to study the diagram.</a:t>
            </a:r>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36648831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Saunder's research onion consists of 6 layers – each layer is identified down the right hand side of the diagram </a:t>
            </a:r>
          </a:p>
          <a:p>
            <a:r>
              <a:rPr lang="en-US" dirty="0"/>
              <a:t>In order to decide upon the best methodology for your particular research you will begin with the outermost layer and move through all 6 ‘layers’ until you reach the core </a:t>
            </a:r>
          </a:p>
          <a:p>
            <a:r>
              <a:rPr lang="en-US" dirty="0"/>
              <a:t>So each of the 6 layers are:</a:t>
            </a:r>
          </a:p>
          <a:p>
            <a:pPr marL="514350" indent="-514350">
              <a:spcBef>
                <a:spcPct val="20000"/>
              </a:spcBef>
              <a:buAutoNum type="arabicPeriod"/>
            </a:pPr>
            <a:r>
              <a:rPr lang="en-GB" dirty="0"/>
              <a:t>Research philosophy</a:t>
            </a:r>
            <a:endParaRPr lang="en-US" dirty="0"/>
          </a:p>
          <a:p>
            <a:pPr marL="514350" indent="-514350">
              <a:spcBef>
                <a:spcPct val="20000"/>
              </a:spcBef>
              <a:buAutoNum type="arabicPeriod"/>
            </a:pPr>
            <a:r>
              <a:rPr lang="en-GB" dirty="0"/>
              <a:t>Research approach</a:t>
            </a:r>
            <a:endParaRPr lang="en-US" dirty="0"/>
          </a:p>
          <a:p>
            <a:pPr marL="514350" indent="-514350">
              <a:spcBef>
                <a:spcPct val="20000"/>
              </a:spcBef>
              <a:buAutoNum type="arabicPeriod"/>
            </a:pPr>
            <a:r>
              <a:rPr lang="en-GB" dirty="0"/>
              <a:t>Research strategy</a:t>
            </a:r>
            <a:endParaRPr lang="en-US" dirty="0"/>
          </a:p>
          <a:p>
            <a:pPr marL="514350" indent="-514350">
              <a:spcBef>
                <a:spcPct val="20000"/>
              </a:spcBef>
              <a:buAutoNum type="arabicPeriod"/>
            </a:pPr>
            <a:r>
              <a:rPr lang="en-GB" dirty="0"/>
              <a:t>Choices</a:t>
            </a:r>
            <a:endParaRPr lang="en-US" dirty="0"/>
          </a:p>
          <a:p>
            <a:pPr marL="514350" indent="-514350">
              <a:spcBef>
                <a:spcPct val="20000"/>
              </a:spcBef>
              <a:buAutoNum type="arabicPeriod"/>
            </a:pPr>
            <a:r>
              <a:rPr lang="en-GB" dirty="0"/>
              <a:t>Time horizon</a:t>
            </a:r>
            <a:endParaRPr lang="en-US" dirty="0"/>
          </a:p>
          <a:p>
            <a:pPr marL="514350" indent="-514350">
              <a:spcBef>
                <a:spcPct val="20000"/>
              </a:spcBef>
              <a:buAutoNum type="arabicPeriod"/>
            </a:pPr>
            <a:r>
              <a:rPr lang="en-GB" dirty="0"/>
              <a:t>Techniques &amp; procedures</a:t>
            </a:r>
          </a:p>
          <a:p>
            <a:pPr marL="514350" indent="-514350">
              <a:spcBef>
                <a:spcPct val="20000"/>
              </a:spcBef>
              <a:buAutoNum type="arabicPeriod"/>
            </a:pPr>
            <a:endParaRPr lang="en-GB" dirty="0">
              <a:ea typeface="Calibri"/>
              <a:cs typeface="Calibri"/>
            </a:endParaRPr>
          </a:p>
          <a:p>
            <a:pPr>
              <a:spcBef>
                <a:spcPct val="20000"/>
              </a:spcBef>
            </a:pPr>
            <a:r>
              <a:rPr lang="en-GB" dirty="0">
                <a:ea typeface="Calibri"/>
                <a:cs typeface="Calibri"/>
              </a:rPr>
              <a:t>The following slides will now look at each layer in turn. </a:t>
            </a:r>
          </a:p>
          <a:p>
            <a:pPr>
              <a:spcBef>
                <a:spcPct val="20000"/>
              </a:spcBef>
            </a:pPr>
            <a:r>
              <a:rPr lang="en-GB" dirty="0">
                <a:ea typeface="Calibri"/>
                <a:cs typeface="Calibri"/>
              </a:rPr>
              <a:t>Again you will come across some key terms/phrases that may be unfamiliar to you, so make a note and explore their meaning deeper so that you are able to put them into your own words for better understanding.</a:t>
            </a:r>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15170771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Layer 1 – is the Research Philosophy</a:t>
            </a:r>
            <a:endParaRPr lang="en-GB" dirty="0"/>
          </a:p>
          <a:p>
            <a:endParaRPr lang="en-GB" dirty="0"/>
          </a:p>
          <a:p>
            <a:r>
              <a:rPr lang="en-GB" dirty="0"/>
              <a:t>What does it mean? Take a few minutes to think about it.</a:t>
            </a:r>
          </a:p>
          <a:p>
            <a:endParaRPr lang="en-GB" dirty="0">
              <a:ea typeface="Calibri"/>
              <a:cs typeface="Calibri"/>
            </a:endParaRPr>
          </a:p>
          <a:p>
            <a:r>
              <a:rPr lang="en-GB" dirty="0">
                <a:ea typeface="Calibri"/>
                <a:cs typeface="Calibri"/>
              </a:rPr>
              <a:t>Research philosophy is all about the relationship of a set of beliefs around the investigation of reality</a:t>
            </a:r>
          </a:p>
          <a:p>
            <a:r>
              <a:rPr lang="en-GB" dirty="0"/>
              <a:t>It is basically the foundation of any study as it describes the set of beliefs the research is built upon:</a:t>
            </a:r>
          </a:p>
          <a:p>
            <a:r>
              <a:rPr lang="en-GB" dirty="0"/>
              <a:t>It can be described from two points of view:</a:t>
            </a:r>
          </a:p>
          <a:p>
            <a:pPr lvl="1"/>
            <a:r>
              <a:rPr lang="en-GB" dirty="0"/>
              <a:t>Ontological</a:t>
            </a:r>
          </a:p>
          <a:p>
            <a:pPr lvl="1"/>
            <a:r>
              <a:rPr lang="en-GB" dirty="0"/>
              <a:t>Epistemological </a:t>
            </a:r>
          </a:p>
          <a:p>
            <a:pPr lvl="1"/>
            <a:endParaRPr lang="en-GB" dirty="0"/>
          </a:p>
          <a:p>
            <a:r>
              <a:rPr lang="en-GB" dirty="0"/>
              <a:t>In simple terms ONTOLOGY = the what and how of what we know. It refers to the authenticity of the information and how it's existence can be understood.</a:t>
            </a:r>
          </a:p>
          <a:p>
            <a:r>
              <a:rPr lang="en-GB" dirty="0">
                <a:ea typeface="Calibri"/>
                <a:cs typeface="Calibri"/>
              </a:rPr>
              <a:t>You try to find out how the world operates, and how society is constructed. It also helps you to understand how society impacts upon our surroundings.</a:t>
            </a:r>
          </a:p>
          <a:p>
            <a:r>
              <a:rPr lang="en-GB" dirty="0">
                <a:ea typeface="Calibri"/>
                <a:cs typeface="Calibri"/>
              </a:rPr>
              <a:t>It clears the difference between reality and how you perceive reality, and how this reality influences the behaviour of people.</a:t>
            </a:r>
          </a:p>
          <a:p>
            <a:endParaRPr lang="en-GB" dirty="0">
              <a:ea typeface="Calibri"/>
              <a:cs typeface="Calibri"/>
            </a:endParaRPr>
          </a:p>
          <a:p>
            <a:r>
              <a:rPr lang="en-GB" dirty="0"/>
              <a:t>EPISTEMOLOGY, on the other hand, is the how of obtaining knowledge and understanding of things. The valid information required for the research and how we can obtain it. It tries to find the acceptable knowledge and addresses facts according to that knowledge. You have to define that knowledge around the subject you are researching.</a:t>
            </a:r>
          </a:p>
          <a:p>
            <a:r>
              <a:rPr lang="en-GB" dirty="0">
                <a:ea typeface="Calibri" panose="020F0502020204030204"/>
                <a:cs typeface="Calibri" panose="020F0502020204030204"/>
              </a:rPr>
              <a:t>Epistemology is mostly used for scientific research purposes as it assist sin finding information that can be proved without doubt</a:t>
            </a:r>
          </a:p>
          <a:p>
            <a:pPr lvl="0"/>
            <a:endParaRPr lang="en-GB" dirty="0"/>
          </a:p>
          <a:p>
            <a:pPr lvl="0"/>
            <a:r>
              <a:rPr lang="en-GB" dirty="0"/>
              <a:t>A third philosophy which is also sometimes referred to and that is AXIOLOGY – this philosophy helps you to learn or understand how valuables and opinions impact upon the collection and analysis of your research.</a:t>
            </a:r>
          </a:p>
          <a:p>
            <a:pPr lvl="0"/>
            <a:endParaRPr lang="en-GB" dirty="0"/>
          </a:p>
          <a:p>
            <a:r>
              <a:rPr lang="en-GB" dirty="0"/>
              <a:t>This is a really simplified explanation and I would suggest that if you want to explore further that you follow some of the links that I have added at the end to give you more information.</a:t>
            </a:r>
            <a:endParaRPr lang="en-GB" dirty="0">
              <a:ea typeface="Calibri"/>
              <a:cs typeface="Calibri"/>
            </a:endParaRP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22997710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a number of research philosophies stances  that you will be able to research – Saunders however lists these  3 main research philosophies which are  most commonly referred to </a:t>
            </a:r>
            <a:endParaRPr lang="en-US" dirty="0"/>
          </a:p>
          <a:p>
            <a:endParaRPr lang="en-GB" dirty="0"/>
          </a:p>
          <a:p>
            <a:r>
              <a:rPr lang="en-GB" dirty="0"/>
              <a:t>Have you heard of any of them?</a:t>
            </a:r>
          </a:p>
          <a:p>
            <a:pPr>
              <a:defRPr/>
            </a:pPr>
            <a:endParaRPr lang="en-GB" dirty="0"/>
          </a:p>
          <a:p>
            <a:pPr>
              <a:defRPr/>
            </a:pPr>
            <a:r>
              <a:rPr lang="en-GB" b="1" i="1" dirty="0"/>
              <a:t>Positivism</a:t>
            </a:r>
            <a:r>
              <a:rPr lang="en-GB" dirty="0"/>
              <a:t> –  assumes that knowledge exists outside of what’s being studied in other words it is independent of the subject being studied.. What is being studied can therefore only be done objectively and it cannot include opinions or personal viewpoints – the researcher doesn’t interpret they just observe.</a:t>
            </a:r>
            <a:endParaRPr lang="en-GB" dirty="0">
              <a:ea typeface="Calibri"/>
              <a:cs typeface="Calibri"/>
            </a:endParaRPr>
          </a:p>
          <a:p>
            <a:pPr>
              <a:defRPr/>
            </a:pPr>
            <a:endParaRPr lang="en-GB" dirty="0"/>
          </a:p>
          <a:p>
            <a:pPr>
              <a:defRPr/>
            </a:pPr>
            <a:r>
              <a:rPr lang="en-GB" dirty="0"/>
              <a:t>The positivist's view is that  knowledge can only be obtained through empirical research ( experiments/observations etc) and is not reliant on human reasoning but is only gained from research. In their view knowledge can only be true, false or meaningless – </a:t>
            </a:r>
            <a:r>
              <a:rPr lang="en-GB" dirty="0" err="1"/>
              <a:t>ie</a:t>
            </a:r>
            <a:r>
              <a:rPr lang="en-GB" dirty="0"/>
              <a:t>. if something is not found to be true or false its dismissed.</a:t>
            </a:r>
          </a:p>
          <a:p>
            <a:pPr>
              <a:defRPr/>
            </a:pPr>
            <a:endParaRPr lang="en-GB" dirty="0"/>
          </a:p>
          <a:p>
            <a:pPr>
              <a:defRPr/>
            </a:pPr>
            <a:r>
              <a:rPr lang="en-GB" b="1" i="1" dirty="0"/>
              <a:t>Interpretivism </a:t>
            </a:r>
            <a:r>
              <a:rPr lang="en-GB" dirty="0"/>
              <a:t>– claims that individual observers have their own perception and understanding of reality. It considers the influence that social and cultural factors can have on an individual. It focuses on people’s thoughts and ideas – the researcher plays an active role in the study and its necessary to provide an overview of the participants and their actions and thoughts.</a:t>
            </a:r>
            <a:endParaRPr lang="en-GB" dirty="0">
              <a:ea typeface="Calibri"/>
              <a:cs typeface="Calibri"/>
            </a:endParaRPr>
          </a:p>
          <a:p>
            <a:pPr>
              <a:defRPr/>
            </a:pPr>
            <a:endParaRPr lang="en-GB" dirty="0">
              <a:ea typeface="Calibri"/>
              <a:cs typeface="Calibri"/>
            </a:endParaRPr>
          </a:p>
          <a:p>
            <a:pPr>
              <a:defRPr/>
            </a:pPr>
            <a:r>
              <a:rPr lang="en-GB" dirty="0">
                <a:ea typeface="Calibri"/>
                <a:cs typeface="Calibri"/>
              </a:rPr>
              <a:t>Positivists studies are often more scientific  and result in testing phenomena, where Interpretivist studies are often qualitative in nature.</a:t>
            </a:r>
          </a:p>
          <a:p>
            <a:pPr>
              <a:defRPr/>
            </a:pPr>
            <a:endParaRPr lang="en-GB" dirty="0"/>
          </a:p>
          <a:p>
            <a:pPr>
              <a:defRPr/>
            </a:pPr>
            <a:r>
              <a:rPr lang="en-GB" b="1" i="1" dirty="0"/>
              <a:t>Pragmatism </a:t>
            </a:r>
            <a:r>
              <a:rPr lang="en-GB" dirty="0"/>
              <a:t>– is where the best tools possible are used to investigate phenomena. It allows for research to be approached from a practical point of view where knowledge is not fixed but is constantly  questioned and interpreted. It involves an element of researcher involvement specifically when drawing conclusions to participants responses/decisions.</a:t>
            </a:r>
            <a:endParaRPr lang="en-GB" dirty="0">
              <a:ea typeface="Calibri"/>
              <a:cs typeface="Calibri"/>
            </a:endParaRPr>
          </a:p>
          <a:p>
            <a:endParaRPr lang="en-GB" dirty="0"/>
          </a:p>
          <a:p>
            <a:r>
              <a:rPr lang="en-GB" dirty="0"/>
              <a:t>If you need to understand this better = just google these terms – there is a wealth of information on the internet as they are all key terminology within research.</a:t>
            </a:r>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14736117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next layer brings us to  - The ‘research approach’ . This is the wider method that you’ll use for researching your topic.</a:t>
            </a:r>
          </a:p>
          <a:p>
            <a:r>
              <a:rPr lang="en-GB" dirty="0"/>
              <a:t>There are Two methods:</a:t>
            </a:r>
            <a:endParaRPr lang="en-GB" dirty="0">
              <a:ea typeface="Calibri"/>
              <a:cs typeface="Calibri"/>
            </a:endParaRPr>
          </a:p>
          <a:p>
            <a:r>
              <a:rPr lang="en-GB" b="1" dirty="0"/>
              <a:t>Inductive</a:t>
            </a:r>
            <a:r>
              <a:rPr lang="en-GB" dirty="0"/>
              <a:t> = where the researcher generates theories from research, rather than starting with a theory as a foundation.  In other words the approach begins with observations that the researcher uses to create new theory. Simply put – if you want to create your own theory you start with your research question and don’t necessarily look at other theories but develop your own as your research develops and you start to gather and review/analyse your data</a:t>
            </a:r>
            <a:endParaRPr lang="en-GB" dirty="0">
              <a:ea typeface="Calibri"/>
              <a:cs typeface="Calibri"/>
            </a:endParaRPr>
          </a:p>
          <a:p>
            <a:r>
              <a:rPr lang="en-GB" b="1" dirty="0"/>
              <a:t>Deductive</a:t>
            </a:r>
            <a:r>
              <a:rPr lang="en-GB" dirty="0"/>
              <a:t> = begins with a theory and builds on it or tests it through research. Another way to look at it is where a researcher starts with a specific hypothesis developed and based on the literature review and then gradually tries to test the hypothesis and checks to see if it holds itself in particular contexts. Your aim here is to find an answer to your research question, so you may begin by scanning the theories surrounding your subject/topic which leads to you gathering data and ultimately confirmation or rejection of your research question</a:t>
            </a:r>
            <a:endParaRPr lang="en-GB" dirty="0">
              <a:ea typeface="Calibri"/>
              <a:cs typeface="Calibri"/>
            </a:endParaRPr>
          </a:p>
          <a:p>
            <a:endParaRPr lang="en-GB" dirty="0"/>
          </a:p>
          <a:p>
            <a:r>
              <a:rPr lang="en-GB" dirty="0"/>
              <a:t>Closely linked are quantitative and qualitative research data</a:t>
            </a:r>
          </a:p>
          <a:p>
            <a:endParaRPr lang="en-GB" dirty="0"/>
          </a:p>
          <a:p>
            <a:r>
              <a:rPr lang="en-GB" dirty="0"/>
              <a:t>Inductive approached normally use qualitative</a:t>
            </a:r>
          </a:p>
          <a:p>
            <a:r>
              <a:rPr lang="en-GB" dirty="0"/>
              <a:t>Deductive approach normally use quantitative date</a:t>
            </a:r>
          </a:p>
          <a:p>
            <a:endParaRPr lang="en-GB" dirty="0"/>
          </a:p>
          <a:p>
            <a:r>
              <a:rPr lang="en-GB" dirty="0"/>
              <a:t>In choosing which approach ask yourself whether your research builds on something that exists or whether you will be investigating something new that’s not necessarily rooted in previous research.</a:t>
            </a:r>
          </a:p>
          <a:p>
            <a:endParaRPr lang="en-GB" dirty="0">
              <a:ea typeface="Calibri"/>
              <a:cs typeface="Calibri"/>
            </a:endParaRPr>
          </a:p>
          <a:p>
            <a:r>
              <a:rPr lang="en-GB" dirty="0">
                <a:ea typeface="Calibri"/>
                <a:cs typeface="Calibri"/>
              </a:rPr>
              <a:t>Again – if you need to gain a deeper understanding do some internet based research around the different terms used</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32619835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ea typeface="Calibri"/>
                <a:cs typeface="Calibri"/>
              </a:rPr>
              <a:t>The next layer requires the student to compile or devise the strategy of the study being undertaken -  in other words 'how your research will be conducted'.</a:t>
            </a:r>
            <a:endParaRPr lang="en-GB" dirty="0"/>
          </a:p>
          <a:p>
            <a:r>
              <a:rPr lang="en-GB" dirty="0">
                <a:ea typeface="Calibri" panose="020F0502020204030204"/>
                <a:cs typeface="Calibri" panose="020F0502020204030204"/>
              </a:rPr>
              <a:t>There are a number of research strategies that can be utilised – the strategy chosen should  however be based on the data required for the research and the purpose of the study/research.</a:t>
            </a:r>
          </a:p>
          <a:p>
            <a:endParaRPr lang="en-GB" dirty="0">
              <a:ea typeface="Calibri" panose="020F0502020204030204"/>
              <a:cs typeface="Calibri" panose="020F0502020204030204"/>
            </a:endParaRPr>
          </a:p>
          <a:p>
            <a:r>
              <a:rPr lang="en-GB" dirty="0">
                <a:ea typeface="Calibri" panose="020F0502020204030204"/>
                <a:cs typeface="Calibri" panose="020F0502020204030204"/>
              </a:rPr>
              <a:t>The research Onion – highlights the following strategies:</a:t>
            </a:r>
            <a:endParaRPr lang="en-GB" dirty="0"/>
          </a:p>
          <a:p>
            <a:pPr marL="171450" indent="-171450">
              <a:spcBef>
                <a:spcPct val="20000"/>
              </a:spcBef>
              <a:buFont typeface="Arial"/>
              <a:buChar char="•"/>
            </a:pPr>
            <a:r>
              <a:rPr lang="en-GB" i="1" dirty="0"/>
              <a:t>Experimental research - </a:t>
            </a:r>
            <a:endParaRPr lang="en-US" dirty="0"/>
          </a:p>
          <a:p>
            <a:pPr marL="171450" indent="-171450">
              <a:spcBef>
                <a:spcPct val="20000"/>
              </a:spcBef>
              <a:buFont typeface="Arial"/>
              <a:buChar char="•"/>
            </a:pPr>
            <a:r>
              <a:rPr lang="en-GB" i="1" dirty="0"/>
              <a:t>Action research</a:t>
            </a:r>
            <a:endParaRPr lang="en-US" dirty="0"/>
          </a:p>
          <a:p>
            <a:pPr marL="171450" indent="-171450">
              <a:spcBef>
                <a:spcPct val="20000"/>
              </a:spcBef>
              <a:buFont typeface="Arial"/>
              <a:buChar char="•"/>
            </a:pPr>
            <a:r>
              <a:rPr lang="en-GB" i="1" dirty="0"/>
              <a:t>Case study research</a:t>
            </a:r>
            <a:endParaRPr lang="en-US" dirty="0"/>
          </a:p>
          <a:p>
            <a:pPr marL="171450" indent="-171450">
              <a:spcBef>
                <a:spcPct val="20000"/>
              </a:spcBef>
              <a:buFont typeface="Arial"/>
              <a:buChar char="•"/>
            </a:pPr>
            <a:r>
              <a:rPr lang="en-GB" i="1" dirty="0"/>
              <a:t>Grounded theory</a:t>
            </a:r>
            <a:endParaRPr lang="en-US" dirty="0"/>
          </a:p>
          <a:p>
            <a:pPr marL="171450" indent="-171450">
              <a:spcBef>
                <a:spcPct val="20000"/>
              </a:spcBef>
              <a:buFont typeface="Arial"/>
              <a:buChar char="•"/>
            </a:pPr>
            <a:r>
              <a:rPr lang="en-GB" i="1" dirty="0"/>
              <a:t>Ethnography</a:t>
            </a:r>
            <a:endParaRPr lang="en-US" dirty="0"/>
          </a:p>
          <a:p>
            <a:pPr marL="171450" indent="-171450">
              <a:spcBef>
                <a:spcPct val="20000"/>
              </a:spcBef>
              <a:buFont typeface="Arial"/>
              <a:buChar char="•"/>
            </a:pPr>
            <a:r>
              <a:rPr lang="en-GB" i="1" dirty="0"/>
              <a:t>Archival research</a:t>
            </a:r>
            <a:endParaRPr lang="en-GB" dirty="0">
              <a:ea typeface="Calibri" panose="020F0502020204030204"/>
              <a:cs typeface="Calibri" panose="020F0502020204030204"/>
            </a:endParaRPr>
          </a:p>
          <a:p>
            <a:pPr marL="171450" indent="-171450">
              <a:spcBef>
                <a:spcPct val="20000"/>
              </a:spcBef>
              <a:buFont typeface="Arial"/>
              <a:buChar char="•"/>
            </a:pPr>
            <a:endParaRPr lang="en-GB" i="1" dirty="0">
              <a:ea typeface="Calibri"/>
              <a:cs typeface="Calibri"/>
            </a:endParaRPr>
          </a:p>
          <a:p>
            <a:pPr>
              <a:spcBef>
                <a:spcPct val="20000"/>
              </a:spcBef>
            </a:pPr>
            <a:r>
              <a:rPr lang="en-GB" i="1" dirty="0">
                <a:ea typeface="Calibri"/>
                <a:cs typeface="Calibri"/>
              </a:rPr>
              <a:t>Take a few minutes to research each strategy so that you understand what is involved in each one.</a:t>
            </a:r>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33514621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4th layer  requires the researcher to decide upon the data types that will be use in their research and whether they will be qualitative or quantitative in nature:</a:t>
            </a:r>
          </a:p>
          <a:p>
            <a:endParaRPr lang="en-GB" dirty="0"/>
          </a:p>
          <a:p>
            <a:r>
              <a:rPr lang="en-GB" dirty="0">
                <a:ea typeface="Calibri"/>
                <a:cs typeface="Calibri"/>
              </a:rPr>
              <a:t>The 3 data types highlighted in Saunder's Onion are:</a:t>
            </a:r>
            <a:endParaRPr lang="en-GB" dirty="0"/>
          </a:p>
          <a:p>
            <a:r>
              <a:rPr lang="en-GB" b="1" dirty="0">
                <a:ea typeface="Calibri"/>
                <a:cs typeface="Calibri"/>
              </a:rPr>
              <a:t>Mono</a:t>
            </a:r>
          </a:p>
          <a:p>
            <a:r>
              <a:rPr lang="en-GB" b="1" dirty="0">
                <a:ea typeface="Calibri"/>
                <a:cs typeface="Calibri"/>
              </a:rPr>
              <a:t>Mixed</a:t>
            </a:r>
          </a:p>
          <a:p>
            <a:r>
              <a:rPr lang="en-GB" b="1" dirty="0">
                <a:ea typeface="Calibri"/>
                <a:cs typeface="Calibri"/>
              </a:rPr>
              <a:t>Multi-method.</a:t>
            </a:r>
            <a:endParaRPr lang="en-GB" b="1" dirty="0"/>
          </a:p>
          <a:p>
            <a:endParaRPr lang="en-GB" dirty="0">
              <a:ea typeface="Calibri" panose="020F0502020204030204"/>
              <a:cs typeface="Calibri" panose="020F0502020204030204"/>
            </a:endParaRPr>
          </a:p>
          <a:p>
            <a:r>
              <a:rPr lang="en-GB" b="1" dirty="0">
                <a:ea typeface="Calibri" panose="020F0502020204030204"/>
                <a:cs typeface="Calibri" panose="020F0502020204030204"/>
              </a:rPr>
              <a:t>Mono </a:t>
            </a:r>
            <a:r>
              <a:rPr lang="en-GB" dirty="0">
                <a:ea typeface="Calibri" panose="020F0502020204030204"/>
                <a:cs typeface="Calibri" panose="020F0502020204030204"/>
              </a:rPr>
              <a:t>– refers to the use of only 1 data type ( qualitative OR quantitative)</a:t>
            </a:r>
          </a:p>
          <a:p>
            <a:r>
              <a:rPr lang="en-GB" dirty="0">
                <a:ea typeface="Calibri" panose="020F0502020204030204"/>
                <a:cs typeface="Calibri" panose="020F0502020204030204"/>
              </a:rPr>
              <a:t>Mixed – refers to the use of two or more methods and commonly refers to the use of both qualitative AND quantitative methods</a:t>
            </a:r>
          </a:p>
          <a:p>
            <a:r>
              <a:rPr lang="en-GB" dirty="0">
                <a:ea typeface="Calibri" panose="020F0502020204030204"/>
                <a:cs typeface="Calibri" panose="020F0502020204030204"/>
              </a:rPr>
              <a:t>And finally </a:t>
            </a:r>
          </a:p>
          <a:p>
            <a:r>
              <a:rPr lang="en-GB" b="1" dirty="0">
                <a:ea typeface="Calibri" panose="020F0502020204030204"/>
                <a:cs typeface="Calibri" panose="020F0502020204030204"/>
              </a:rPr>
              <a:t>Multi-method </a:t>
            </a:r>
            <a:r>
              <a:rPr lang="en-GB" dirty="0">
                <a:ea typeface="Calibri" panose="020F0502020204030204"/>
                <a:cs typeface="Calibri" panose="020F0502020204030204"/>
              </a:rPr>
              <a:t>– refers to a wider approach or selection of methods</a:t>
            </a:r>
          </a:p>
          <a:p>
            <a:endParaRPr lang="en-GB" dirty="0"/>
          </a:p>
          <a:p>
            <a:r>
              <a:rPr lang="en-GB" dirty="0"/>
              <a:t> </a:t>
            </a:r>
            <a:endParaRPr lang="en-GB" dirty="0">
              <a:ea typeface="Calibri"/>
              <a:cs typeface="Calibri"/>
            </a:endParaRP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42608034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Layer 5 refers to Time Horizons where the researcher needs to consider any practical constraints to their time – </a:t>
            </a:r>
            <a:endParaRPr lang="en-US" dirty="0"/>
          </a:p>
          <a:p>
            <a:r>
              <a:rPr lang="en-GB" dirty="0"/>
              <a:t>In simple terms  - how can you fit it in and when? What will you need to factor in?</a:t>
            </a:r>
          </a:p>
          <a:p>
            <a:endParaRPr lang="en-GB" dirty="0">
              <a:ea typeface="Calibri"/>
              <a:cs typeface="Calibri"/>
            </a:endParaRPr>
          </a:p>
          <a:p>
            <a:r>
              <a:rPr lang="en-GB" dirty="0">
                <a:ea typeface="Calibri"/>
                <a:cs typeface="Calibri"/>
              </a:rPr>
              <a:t>If you read further into this aspect it will refer to 2 time horizons:</a:t>
            </a:r>
          </a:p>
          <a:p>
            <a:r>
              <a:rPr lang="en-GB" dirty="0">
                <a:ea typeface="Calibri"/>
                <a:cs typeface="Calibri"/>
              </a:rPr>
              <a:t>Cross sectional  &amp; </a:t>
            </a:r>
          </a:p>
          <a:p>
            <a:r>
              <a:rPr lang="en-GB" dirty="0">
                <a:ea typeface="Calibri"/>
                <a:cs typeface="Calibri"/>
              </a:rPr>
              <a:t>Longitudinal</a:t>
            </a:r>
          </a:p>
          <a:p>
            <a:endParaRPr lang="en-GB" dirty="0">
              <a:ea typeface="Calibri"/>
              <a:cs typeface="Calibri"/>
            </a:endParaRPr>
          </a:p>
          <a:p>
            <a:r>
              <a:rPr lang="en-GB" dirty="0">
                <a:ea typeface="Calibri"/>
                <a:cs typeface="Calibri"/>
              </a:rPr>
              <a:t>You can use both qualitative and quantitative  research under either time horizon – keep this one simple – one is for short term or a single observation of events and the other for a longer term method to gather data.</a:t>
            </a:r>
          </a:p>
          <a:p>
            <a:endParaRPr lang="en-GB" dirty="0">
              <a:ea typeface="Calibri"/>
              <a:cs typeface="Calibri"/>
            </a:endParaRPr>
          </a:p>
          <a:p>
            <a:r>
              <a:rPr lang="en-GB" dirty="0">
                <a:ea typeface="Calibri"/>
                <a:cs typeface="Calibri"/>
              </a:rPr>
              <a:t>When it comes to writing this chapter – have your proposal handy and Think back to when you compiled your dissertation proposals and the need to put a time-line into your proposal for completion of your dissertation. What did you have to consider? How has that changed as you have undertaken your research?</a:t>
            </a:r>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18957299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Layer 6 now brings you to the centre of the Research Onion where the researcher has to consider the techniques and procedures that will be used  - in other words the practicalities of it all</a:t>
            </a:r>
          </a:p>
          <a:p>
            <a:endParaRPr lang="en-GB" dirty="0">
              <a:ea typeface="Calibri"/>
              <a:cs typeface="Calibri"/>
            </a:endParaRPr>
          </a:p>
          <a:p>
            <a:r>
              <a:rPr lang="en-GB" dirty="0">
                <a:ea typeface="Calibri"/>
                <a:cs typeface="Calibri"/>
              </a:rPr>
              <a:t>It is used to explain and describe the ways and purpose of the research being conducted.</a:t>
            </a:r>
          </a:p>
          <a:p>
            <a:r>
              <a:rPr lang="en-GB" dirty="0">
                <a:ea typeface="Calibri"/>
                <a:cs typeface="Calibri"/>
              </a:rPr>
              <a:t>Here the researcher will consider such decisions as</a:t>
            </a:r>
          </a:p>
          <a:p>
            <a:r>
              <a:rPr lang="en-GB" dirty="0">
                <a:ea typeface="Calibri"/>
                <a:cs typeface="Calibri"/>
              </a:rPr>
              <a:t>1. whether to use primary or secondary data</a:t>
            </a:r>
          </a:p>
          <a:p>
            <a:r>
              <a:rPr lang="en-GB" dirty="0">
                <a:ea typeface="Calibri"/>
                <a:cs typeface="Calibri"/>
              </a:rPr>
              <a:t>2. qualitative or quantitative data</a:t>
            </a:r>
          </a:p>
          <a:p>
            <a:r>
              <a:rPr lang="en-GB" dirty="0">
                <a:ea typeface="Calibri"/>
                <a:cs typeface="Calibri"/>
              </a:rPr>
              <a:t>As data is considered the central place in the research onion framework</a:t>
            </a:r>
          </a:p>
          <a:p>
            <a:endParaRPr lang="en-GB" dirty="0">
              <a:ea typeface="Calibri"/>
              <a:cs typeface="Calibri"/>
            </a:endParaRPr>
          </a:p>
          <a:p>
            <a:r>
              <a:rPr lang="en-GB" dirty="0">
                <a:ea typeface="Calibri"/>
                <a:cs typeface="Calibri"/>
              </a:rPr>
              <a:t>Also such things as questionnaire content, sample sizes of participants, interview questions and any tools that you may use</a:t>
            </a:r>
          </a:p>
          <a:p>
            <a:r>
              <a:rPr lang="en-GB" dirty="0">
                <a:ea typeface="Calibri"/>
                <a:cs typeface="Calibri"/>
              </a:rPr>
              <a:t>In this section the researcher will aim to make the research design as clear as possible supporting with valid justification for each stage. For example :  decisions regarding questionnaire content , the sample size to be used , how participants were selected, if using interviews – which types of questions will be used and why, and how the data will be analysed.</a:t>
            </a:r>
          </a:p>
          <a:p>
            <a:endParaRPr lang="en-GB" dirty="0">
              <a:ea typeface="Calibri"/>
              <a:cs typeface="Calibri"/>
            </a:endParaRPr>
          </a:p>
          <a:p>
            <a:r>
              <a:rPr lang="en-GB" dirty="0">
                <a:ea typeface="Calibri"/>
                <a:cs typeface="Calibri"/>
              </a:rPr>
              <a:t>*******NB -*******Don't forget that in this section it is also important to address any ethical issues that were considered or may even have been met as you have undertaken your research. This will demonstrate that you are aware of any regulations set by UWTSD and have addressed and complied with them throughout.</a:t>
            </a:r>
          </a:p>
          <a:p>
            <a:endParaRPr lang="en-GB" dirty="0">
              <a:ea typeface="Calibri"/>
              <a:cs typeface="Calibri"/>
            </a:endParaRPr>
          </a:p>
          <a:p>
            <a:endParaRPr lang="en-GB" dirty="0">
              <a:ea typeface="Calibri"/>
              <a:cs typeface="Calibri"/>
            </a:endParaRPr>
          </a:p>
          <a:p>
            <a:endParaRPr lang="en-GB" dirty="0">
              <a:ea typeface="Calibri"/>
              <a:cs typeface="Calibri"/>
            </a:endParaRPr>
          </a:p>
          <a:p>
            <a:endParaRPr lang="en-GB" dirty="0">
              <a:ea typeface="Calibri"/>
              <a:cs typeface="Calibri"/>
            </a:endParaRP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18312791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Having now explored the 6 layers of the ‘research onion framework’ lets have a quick re-cap of the main points:</a:t>
            </a:r>
          </a:p>
          <a:p>
            <a:pPr marL="171450" indent="-171450">
              <a:spcBef>
                <a:spcPct val="20000"/>
              </a:spcBef>
              <a:buFont typeface="Arial"/>
              <a:buChar char="•"/>
            </a:pPr>
            <a:r>
              <a:rPr lang="en-GB" dirty="0"/>
              <a:t>The research onion details the </a:t>
            </a:r>
            <a:r>
              <a:rPr lang="en-GB" b="1" dirty="0"/>
              <a:t>many interrelated choices</a:t>
            </a:r>
            <a:r>
              <a:rPr lang="en-GB" dirty="0"/>
              <a:t> you’ll need to make when you’re crafting your research methodology. There are 6 choices that you will address, these include:</a:t>
            </a:r>
            <a:endParaRPr lang="en-US" dirty="0"/>
          </a:p>
          <a:p>
            <a:pPr marL="171450" indent="-171450">
              <a:spcBef>
                <a:spcPct val="20000"/>
              </a:spcBef>
              <a:buFont typeface="Arial,Sans-Serif"/>
              <a:buChar char="•"/>
            </a:pPr>
            <a:r>
              <a:rPr lang="en-GB" b="1" dirty="0"/>
              <a:t>Research philosophy</a:t>
            </a:r>
            <a:r>
              <a:rPr lang="en-GB" dirty="0"/>
              <a:t> – the set of beliefs your research is based on (positivism, interpretivism, pragmatism)</a:t>
            </a:r>
            <a:endParaRPr lang="en-US" dirty="0"/>
          </a:p>
          <a:p>
            <a:pPr marL="171450" indent="-171450">
              <a:spcBef>
                <a:spcPct val="20000"/>
              </a:spcBef>
              <a:buFont typeface="Arial,Sans-Serif"/>
              <a:buChar char="•"/>
            </a:pPr>
            <a:r>
              <a:rPr lang="en-GB" b="1" dirty="0"/>
              <a:t>Research approaches</a:t>
            </a:r>
            <a:r>
              <a:rPr lang="en-GB" dirty="0"/>
              <a:t> – the broader method you’ll use (inductive, deductive, qualitative and quantitative)</a:t>
            </a:r>
            <a:endParaRPr lang="en-US" dirty="0"/>
          </a:p>
          <a:p>
            <a:pPr marL="171450" indent="-171450">
              <a:spcBef>
                <a:spcPct val="20000"/>
              </a:spcBef>
              <a:buFont typeface="Arial,Sans-Serif"/>
              <a:buChar char="•"/>
            </a:pPr>
            <a:r>
              <a:rPr lang="en-GB" b="1" dirty="0"/>
              <a:t>Research strategies</a:t>
            </a:r>
            <a:r>
              <a:rPr lang="en-GB" dirty="0"/>
              <a:t> – how you’ll conduct the research (e.g., experimental, action, case study, etc.)</a:t>
            </a:r>
            <a:endParaRPr lang="en-US" dirty="0"/>
          </a:p>
          <a:p>
            <a:pPr marL="171450" indent="-171450">
              <a:spcBef>
                <a:spcPct val="20000"/>
              </a:spcBef>
              <a:buFont typeface="Arial,Sans-Serif"/>
              <a:buChar char="•"/>
            </a:pPr>
            <a:r>
              <a:rPr lang="en-GB" b="1" dirty="0"/>
              <a:t>Choices</a:t>
            </a:r>
            <a:r>
              <a:rPr lang="en-GB" dirty="0"/>
              <a:t> – how many methods you’ll use (mono method, mixed-method or multi-method)</a:t>
            </a:r>
            <a:endParaRPr lang="en-US" dirty="0"/>
          </a:p>
          <a:p>
            <a:pPr marL="171450" indent="-171450">
              <a:spcBef>
                <a:spcPct val="20000"/>
              </a:spcBef>
              <a:buFont typeface="Arial,Sans-Serif"/>
              <a:buChar char="•"/>
            </a:pPr>
            <a:r>
              <a:rPr lang="en-GB" b="1" dirty="0"/>
              <a:t>Time horizons</a:t>
            </a:r>
            <a:r>
              <a:rPr lang="en-GB" dirty="0"/>
              <a:t> – the number of points in time at which you’ll collect your data (cross-sectional or longitudinal)</a:t>
            </a:r>
            <a:endParaRPr lang="en-US" dirty="0"/>
          </a:p>
          <a:p>
            <a:pPr marL="171450" indent="-171450">
              <a:spcBef>
                <a:spcPct val="20000"/>
              </a:spcBef>
              <a:buFont typeface="Arial,Sans-Serif"/>
              <a:buChar char="•"/>
            </a:pPr>
            <a:r>
              <a:rPr lang="en-GB" b="1" dirty="0"/>
              <a:t>Techniques and procedures</a:t>
            </a:r>
            <a:r>
              <a:rPr lang="en-GB" dirty="0"/>
              <a:t> (data collection methods, data analysis techniques, sampling strategies, etc.)</a:t>
            </a:r>
          </a:p>
          <a:p>
            <a:pPr>
              <a:spcBef>
                <a:spcPct val="20000"/>
              </a:spcBef>
            </a:pPr>
            <a:r>
              <a:rPr lang="en-GB" dirty="0">
                <a:cs typeface="Calibri"/>
              </a:rPr>
              <a:t>(source : Grad Coach)</a:t>
            </a:r>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26265449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Here are some good resources that have been used to compile this </a:t>
            </a:r>
            <a:r>
              <a:rPr lang="en-US" dirty="0" err="1">
                <a:cs typeface="Calibri"/>
              </a:rPr>
              <a:t>powerpoint</a:t>
            </a:r>
            <a:r>
              <a:rPr lang="en-US" dirty="0">
                <a:cs typeface="Calibri"/>
              </a:rPr>
              <a:t>.</a:t>
            </a:r>
          </a:p>
          <a:p>
            <a:endParaRPr lang="en-US"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40589458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Take your time in exploring the 'Research Onion'.</a:t>
            </a:r>
          </a:p>
          <a:p>
            <a:r>
              <a:rPr lang="en-US" dirty="0">
                <a:cs typeface="Calibri"/>
              </a:rPr>
              <a:t>You will see when viewing previously submitted dissertations by UWTSD students that the Research Onion is referred to by some and not by others. It is therefore a personal choice as to whether to include it in your dissertation.</a:t>
            </a:r>
          </a:p>
          <a:p>
            <a:endParaRPr lang="en-US" dirty="0">
              <a:cs typeface="Calibri"/>
            </a:endParaRPr>
          </a:p>
          <a:p>
            <a:r>
              <a:rPr lang="en-US" dirty="0">
                <a:cs typeface="Calibri"/>
              </a:rPr>
              <a:t>If however, you are struggling to write your methodology section it will provide you with a simple framework in which to compile the chapter to ensure that you cover the main points of your methodology choices.</a:t>
            </a:r>
          </a:p>
          <a:p>
            <a:endParaRPr lang="en-US" dirty="0">
              <a:cs typeface="Calibri"/>
            </a:endParaRPr>
          </a:p>
          <a:p>
            <a:r>
              <a:rPr lang="en-US" dirty="0">
                <a:cs typeface="Calibri"/>
              </a:rPr>
              <a:t>If you have any questions please get in touch.</a:t>
            </a:r>
          </a:p>
        </p:txBody>
      </p:sp>
      <p:sp>
        <p:nvSpPr>
          <p:cNvPr id="4" name="Slide Number Placeholder 3"/>
          <p:cNvSpPr>
            <a:spLocks noGrp="1"/>
          </p:cNvSpPr>
          <p:nvPr>
            <p:ph type="sldNum" sz="quarter" idx="5"/>
          </p:nvPr>
        </p:nvSpPr>
        <p:spPr/>
        <p:txBody>
          <a:bodyPr/>
          <a:lstStyle/>
          <a:p>
            <a:fld id="{D2EC847A-7DAE-4150-8492-BD754CE2926B}" type="slidenum">
              <a:rPr lang="en-GB" smtClean="0"/>
              <a:t>21</a:t>
            </a:fld>
            <a:endParaRPr lang="en-GB"/>
          </a:p>
        </p:txBody>
      </p:sp>
    </p:spTree>
    <p:extLst>
      <p:ext uri="{BB962C8B-B14F-4D97-AF65-F5344CB8AC3E}">
        <p14:creationId xmlns:p14="http://schemas.microsoft.com/office/powerpoint/2010/main" val="255371105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27/03/2026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27/03/2026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27/03/2026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27/03/2026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27/03/2026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27/03/2026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27/03/2026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4.tmp"/><Relationship Id="rId2" Type="http://schemas.openxmlformats.org/officeDocument/2006/relationships/image" Target="../media/image13.tmp"/><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6.tmp"/><Relationship Id="rId2" Type="http://schemas.openxmlformats.org/officeDocument/2006/relationships/image" Target="../media/image15.tmp"/><Relationship Id="rId1" Type="http://schemas.openxmlformats.org/officeDocument/2006/relationships/slideLayout" Target="../slideLayouts/slideLayout7.xml"/><Relationship Id="rId4" Type="http://schemas.openxmlformats.org/officeDocument/2006/relationships/image" Target="../media/image17.tmp"/></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gradcoach.com/saunders-research-onion/"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hyperlink" Target="https://www.bing.com/videos/search?q=research+onion&amp;&amp;view=detail&amp;mid=617D1B216075BADE9358617D1B216075BADE9358&amp;&amp;FORM=VRDGAR&amp;ru=%2Fvideos%2Fsearch%3Fq%3Dresearch%2Bonion%26FORM%3DHDRSC4" TargetMode="External"/><Relationship Id="rId4" Type="http://schemas.openxmlformats.org/officeDocument/2006/relationships/hyperlink" Target="https://15writers.com/research-onion/"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hyperlink" Target="http://ebookcentral.proquest.com/lib/trinity/reader.action?docID=5774742" TargetMode="Externa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911424" y="1988841"/>
            <a:ext cx="5413176" cy="3179507"/>
          </a:xfrm>
        </p:spPr>
        <p:txBody>
          <a:bodyPr>
            <a:normAutofit/>
          </a:bodyPr>
          <a:lstStyle/>
          <a:p>
            <a:r>
              <a:rPr lang="en-GB" b="1" dirty="0">
                <a:solidFill>
                  <a:schemeClr val="bg1"/>
                </a:solidFill>
              </a:rPr>
              <a:t>Methodology :</a:t>
            </a:r>
            <a:br>
              <a:rPr lang="en-GB" b="1" dirty="0">
                <a:solidFill>
                  <a:schemeClr val="bg1"/>
                </a:solidFill>
              </a:rPr>
            </a:br>
            <a:r>
              <a:rPr lang="en-GB" b="1" dirty="0">
                <a:solidFill>
                  <a:schemeClr val="bg1"/>
                </a:solidFill>
              </a:rPr>
              <a:t>‘The Research Onion’</a:t>
            </a: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chemeClr val="bg1"/>
                </a:solidFill>
              </a:rPr>
              <a:t>Methodology</a:t>
            </a:r>
          </a:p>
        </p:txBody>
      </p:sp>
      <p:pic>
        <p:nvPicPr>
          <p:cNvPr id="4" name="Content Placeholder 3">
            <a:extLst>
              <a:ext uri="{FF2B5EF4-FFF2-40B4-BE49-F238E27FC236}">
                <a16:creationId xmlns:a16="http://schemas.microsoft.com/office/drawing/2014/main" id="{8305ED27-A4EF-4A23-8C95-AD6A85D2A104}"/>
              </a:ext>
            </a:extLst>
          </p:cNvPr>
          <p:cNvPicPr>
            <a:picLocks noGrp="1" noChangeAspect="1"/>
          </p:cNvPicPr>
          <p:nvPr>
            <p:ph sz="half" idx="1"/>
          </p:nvPr>
        </p:nvPicPr>
        <p:blipFill>
          <a:blip r:embed="rId3"/>
          <a:stretch>
            <a:fillRect/>
          </a:stretch>
        </p:blipFill>
        <p:spPr>
          <a:xfrm>
            <a:off x="1116012" y="2089944"/>
            <a:ext cx="4371975" cy="3009900"/>
          </a:xfrm>
          <a:prstGeom prst="rect">
            <a:avLst/>
          </a:prstGeom>
        </p:spPr>
      </p:pic>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p:txBody>
          <a:bodyPr/>
          <a:lstStyle/>
          <a:p>
            <a:pPr marL="0" indent="0" algn="ctr">
              <a:buNone/>
            </a:pPr>
            <a:r>
              <a:rPr lang="en-GB" dirty="0"/>
              <a:t>Aim</a:t>
            </a:r>
          </a:p>
          <a:p>
            <a:pPr marL="0" indent="0">
              <a:buNone/>
            </a:pPr>
            <a:r>
              <a:rPr lang="en-GB" dirty="0"/>
              <a:t>Introduce you to the ‘research onion’ (Saunders </a:t>
            </a:r>
            <a:r>
              <a:rPr lang="en-GB" i="1" dirty="0"/>
              <a:t>et al</a:t>
            </a:r>
            <a:r>
              <a:rPr lang="en-GB" dirty="0"/>
              <a:t>, 2007)</a:t>
            </a:r>
          </a:p>
          <a:p>
            <a:pPr marL="0" indent="0">
              <a:buNone/>
            </a:pPr>
            <a:r>
              <a:rPr lang="en-GB" dirty="0"/>
              <a:t>Explore Saunders </a:t>
            </a:r>
            <a:r>
              <a:rPr lang="en-GB" i="1" dirty="0"/>
              <a:t>et </a:t>
            </a:r>
            <a:r>
              <a:rPr lang="en-GB" i="1" dirty="0" err="1"/>
              <a:t>al’s</a:t>
            </a:r>
            <a:r>
              <a:rPr lang="en-GB" i="1" dirty="0"/>
              <a:t> </a:t>
            </a:r>
            <a:r>
              <a:rPr lang="en-GB" dirty="0"/>
              <a:t>6 layers of research methodology </a:t>
            </a:r>
          </a:p>
          <a:p>
            <a:pPr marL="0" indent="0">
              <a:buNone/>
            </a:pPr>
            <a:r>
              <a:rPr lang="en-GB" dirty="0"/>
              <a:t>Provide you with useful resources to explore further</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E9D30-7885-0B5A-FF43-1703F49F2D82}"/>
              </a:ext>
            </a:extLst>
          </p:cNvPr>
          <p:cNvSpPr>
            <a:spLocks noGrp="1"/>
          </p:cNvSpPr>
          <p:nvPr>
            <p:ph type="title"/>
          </p:nvPr>
        </p:nvSpPr>
        <p:spPr>
          <a:solidFill>
            <a:schemeClr val="tx2"/>
          </a:solidFill>
        </p:spPr>
        <p:txBody>
          <a:bodyPr>
            <a:normAutofit fontScale="90000"/>
          </a:bodyPr>
          <a:lstStyle/>
          <a:p>
            <a:r>
              <a:rPr lang="en-GB" dirty="0">
                <a:solidFill>
                  <a:srgbClr val="FFFFFF"/>
                </a:solidFill>
              </a:rPr>
              <a:t>Saunders, Lewis &amp; Thornhill – 'Research Onion'</a:t>
            </a:r>
          </a:p>
        </p:txBody>
      </p:sp>
      <p:pic>
        <p:nvPicPr>
          <p:cNvPr id="4" name="Picture 4" descr="Text&#10;&#10;Description automatically generated">
            <a:extLst>
              <a:ext uri="{FF2B5EF4-FFF2-40B4-BE49-F238E27FC236}">
                <a16:creationId xmlns:a16="http://schemas.microsoft.com/office/drawing/2014/main" id="{52728E13-A166-FCBD-2224-2AAB554007AB}"/>
              </a:ext>
            </a:extLst>
          </p:cNvPr>
          <p:cNvPicPr>
            <a:picLocks noGrp="1" noChangeAspect="1"/>
          </p:cNvPicPr>
          <p:nvPr>
            <p:ph idx="1"/>
          </p:nvPr>
        </p:nvPicPr>
        <p:blipFill>
          <a:blip r:embed="rId3"/>
          <a:stretch>
            <a:fillRect/>
          </a:stretch>
        </p:blipFill>
        <p:spPr>
          <a:xfrm>
            <a:off x="1260780" y="2600327"/>
            <a:ext cx="2165875" cy="2893094"/>
          </a:xfrm>
        </p:spPr>
      </p:pic>
      <p:pic>
        <p:nvPicPr>
          <p:cNvPr id="7" name="Picture 7" descr="Text&#10;&#10;Description automatically generated">
            <a:extLst>
              <a:ext uri="{FF2B5EF4-FFF2-40B4-BE49-F238E27FC236}">
                <a16:creationId xmlns:a16="http://schemas.microsoft.com/office/drawing/2014/main" id="{9748EA8A-AFA4-7E6D-E54B-17D5459DA347}"/>
              </a:ext>
            </a:extLst>
          </p:cNvPr>
          <p:cNvPicPr>
            <a:picLocks noChangeAspect="1"/>
          </p:cNvPicPr>
          <p:nvPr/>
        </p:nvPicPr>
        <p:blipFill>
          <a:blip r:embed="rId4"/>
          <a:stretch>
            <a:fillRect/>
          </a:stretch>
        </p:blipFill>
        <p:spPr>
          <a:xfrm>
            <a:off x="4271962" y="2740025"/>
            <a:ext cx="2743200" cy="2743200"/>
          </a:xfrm>
          <a:prstGeom prst="rect">
            <a:avLst/>
          </a:prstGeom>
        </p:spPr>
      </p:pic>
      <p:pic>
        <p:nvPicPr>
          <p:cNvPr id="9" name="Picture 9" descr="Diagram&#10;&#10;Description automatically generated">
            <a:extLst>
              <a:ext uri="{FF2B5EF4-FFF2-40B4-BE49-F238E27FC236}">
                <a16:creationId xmlns:a16="http://schemas.microsoft.com/office/drawing/2014/main" id="{00881BFD-EC3C-ED08-5BF8-B4799BF4494F}"/>
              </a:ext>
            </a:extLst>
          </p:cNvPr>
          <p:cNvPicPr>
            <a:picLocks noChangeAspect="1"/>
          </p:cNvPicPr>
          <p:nvPr/>
        </p:nvPicPr>
        <p:blipFill>
          <a:blip r:embed="rId5"/>
          <a:stretch>
            <a:fillRect/>
          </a:stretch>
        </p:blipFill>
        <p:spPr>
          <a:xfrm>
            <a:off x="7673975" y="2816225"/>
            <a:ext cx="2638425" cy="2654300"/>
          </a:xfrm>
          <a:prstGeom prst="rect">
            <a:avLst/>
          </a:prstGeom>
        </p:spPr>
      </p:pic>
    </p:spTree>
    <p:extLst>
      <p:ext uri="{BB962C8B-B14F-4D97-AF65-F5344CB8AC3E}">
        <p14:creationId xmlns:p14="http://schemas.microsoft.com/office/powerpoint/2010/main" val="7020809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solidFill>
            <a:srgbClr val="002060"/>
          </a:solidFill>
        </p:spPr>
        <p:txBody>
          <a:bodyPr/>
          <a:lstStyle/>
          <a:p>
            <a:r>
              <a:rPr lang="en-GB" dirty="0">
                <a:solidFill>
                  <a:schemeClr val="bg1"/>
                </a:solidFill>
              </a:rPr>
              <a:t>The ‘Research Onion’</a:t>
            </a:r>
          </a:p>
        </p:txBody>
      </p:sp>
      <p:pic>
        <p:nvPicPr>
          <p:cNvPr id="4" name="Content Placeholder 3">
            <a:extLst>
              <a:ext uri="{FF2B5EF4-FFF2-40B4-BE49-F238E27FC236}">
                <a16:creationId xmlns:a16="http://schemas.microsoft.com/office/drawing/2014/main" id="{BF4166F0-156D-4105-9F9A-C7FD15F0A718}"/>
              </a:ext>
            </a:extLst>
          </p:cNvPr>
          <p:cNvPicPr>
            <a:picLocks noGrp="1" noChangeAspect="1"/>
          </p:cNvPicPr>
          <p:nvPr>
            <p:ph sz="half" idx="1"/>
          </p:nvPr>
        </p:nvPicPr>
        <p:blipFill>
          <a:blip r:embed="rId3"/>
          <a:stretch>
            <a:fillRect/>
          </a:stretch>
        </p:blipFill>
        <p:spPr>
          <a:xfrm>
            <a:off x="1039812" y="2213769"/>
            <a:ext cx="4524375" cy="2762250"/>
          </a:xfrm>
          <a:prstGeom prst="rect">
            <a:avLst/>
          </a:prstGeom>
        </p:spPr>
      </p:pic>
      <p:sp>
        <p:nvSpPr>
          <p:cNvPr id="5" name="Content Placeholder 4">
            <a:extLst>
              <a:ext uri="{FF2B5EF4-FFF2-40B4-BE49-F238E27FC236}">
                <a16:creationId xmlns:a16="http://schemas.microsoft.com/office/drawing/2014/main" id="{610F8245-F942-4EB3-9C97-41F6EF591A00}"/>
              </a:ext>
            </a:extLst>
          </p:cNvPr>
          <p:cNvSpPr>
            <a:spLocks noGrp="1"/>
          </p:cNvSpPr>
          <p:nvPr>
            <p:ph sz="half" idx="2"/>
          </p:nvPr>
        </p:nvSpPr>
        <p:spPr/>
        <p:txBody>
          <a:bodyPr/>
          <a:lstStyle/>
          <a:p>
            <a:pPr marL="0" indent="0">
              <a:buNone/>
            </a:pPr>
            <a:r>
              <a:rPr lang="en-GB" dirty="0"/>
              <a:t>Saunders </a:t>
            </a:r>
            <a:r>
              <a:rPr lang="en-GB" i="1" dirty="0"/>
              <a:t>et al</a:t>
            </a:r>
            <a:r>
              <a:rPr lang="en-GB" dirty="0"/>
              <a:t>, 2007</a:t>
            </a:r>
          </a:p>
          <a:p>
            <a:pPr marL="0" indent="0">
              <a:buNone/>
            </a:pPr>
            <a:endParaRPr lang="en-GB" dirty="0"/>
          </a:p>
          <a:p>
            <a:pPr marL="0" indent="0">
              <a:buNone/>
            </a:pPr>
            <a:r>
              <a:rPr lang="en-GB" dirty="0"/>
              <a:t>Each layer will address choices you should consider for your methodology</a:t>
            </a:r>
          </a:p>
        </p:txBody>
      </p:sp>
    </p:spTree>
    <p:extLst>
      <p:ext uri="{BB962C8B-B14F-4D97-AF65-F5344CB8AC3E}">
        <p14:creationId xmlns:p14="http://schemas.microsoft.com/office/powerpoint/2010/main" val="34510935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xfrm>
            <a:off x="609600" y="274638"/>
            <a:ext cx="2850107" cy="4877392"/>
          </a:xfrm>
          <a:solidFill>
            <a:srgbClr val="002060"/>
          </a:solidFill>
        </p:spPr>
        <p:txBody>
          <a:bodyPr>
            <a:normAutofit/>
          </a:bodyPr>
          <a:lstStyle/>
          <a:p>
            <a:r>
              <a:rPr lang="en-GB" dirty="0">
                <a:solidFill>
                  <a:schemeClr val="bg1"/>
                </a:solidFill>
              </a:rPr>
              <a:t>The Research Onion – Saunders </a:t>
            </a:r>
            <a:r>
              <a:rPr lang="en-GB" i="1" dirty="0">
                <a:solidFill>
                  <a:schemeClr val="bg1"/>
                </a:solidFill>
              </a:rPr>
              <a:t>et al</a:t>
            </a:r>
          </a:p>
        </p:txBody>
      </p:sp>
      <p:pic>
        <p:nvPicPr>
          <p:cNvPr id="4" name="Content Placeholder 3">
            <a:extLst>
              <a:ext uri="{FF2B5EF4-FFF2-40B4-BE49-F238E27FC236}">
                <a16:creationId xmlns:a16="http://schemas.microsoft.com/office/drawing/2014/main" id="{33F11B15-0018-4304-A4BA-4D088F074CF3}"/>
              </a:ext>
            </a:extLst>
          </p:cNvPr>
          <p:cNvPicPr>
            <a:picLocks noGrp="1" noChangeAspect="1"/>
          </p:cNvPicPr>
          <p:nvPr>
            <p:ph idx="1"/>
          </p:nvPr>
        </p:nvPicPr>
        <p:blipFill>
          <a:blip r:embed="rId3"/>
          <a:stretch>
            <a:fillRect/>
          </a:stretch>
        </p:blipFill>
        <p:spPr>
          <a:xfrm>
            <a:off x="3769429" y="164500"/>
            <a:ext cx="8185515" cy="5260881"/>
          </a:xfrm>
          <a:prstGeom prst="rect">
            <a:avLst/>
          </a:prstGeom>
        </p:spPr>
      </p:pic>
    </p:spTree>
    <p:extLst>
      <p:ext uri="{BB962C8B-B14F-4D97-AF65-F5344CB8AC3E}">
        <p14:creationId xmlns:p14="http://schemas.microsoft.com/office/powerpoint/2010/main" val="5069698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0B64D-3C2F-4B79-962E-468D05340A3D}"/>
              </a:ext>
            </a:extLst>
          </p:cNvPr>
          <p:cNvSpPr>
            <a:spLocks noGrp="1"/>
          </p:cNvSpPr>
          <p:nvPr>
            <p:ph type="title"/>
          </p:nvPr>
        </p:nvSpPr>
        <p:spPr>
          <a:solidFill>
            <a:srgbClr val="002060"/>
          </a:solidFill>
        </p:spPr>
        <p:txBody>
          <a:bodyPr/>
          <a:lstStyle/>
          <a:p>
            <a:r>
              <a:rPr lang="en-GB" dirty="0">
                <a:solidFill>
                  <a:schemeClr val="bg1"/>
                </a:solidFill>
              </a:rPr>
              <a:t>The 6 layers of Saunders’ research Onion</a:t>
            </a:r>
          </a:p>
        </p:txBody>
      </p:sp>
      <p:pic>
        <p:nvPicPr>
          <p:cNvPr id="5" name="Content Placeholder 4">
            <a:extLst>
              <a:ext uri="{FF2B5EF4-FFF2-40B4-BE49-F238E27FC236}">
                <a16:creationId xmlns:a16="http://schemas.microsoft.com/office/drawing/2014/main" id="{3A05B38C-BB59-4C59-A76B-2333F1285ED5}"/>
              </a:ext>
            </a:extLst>
          </p:cNvPr>
          <p:cNvPicPr>
            <a:picLocks noGrp="1" noChangeAspect="1"/>
          </p:cNvPicPr>
          <p:nvPr>
            <p:ph sz="half" idx="1"/>
          </p:nvPr>
        </p:nvPicPr>
        <p:blipFill>
          <a:blip r:embed="rId3"/>
          <a:stretch>
            <a:fillRect/>
          </a:stretch>
        </p:blipFill>
        <p:spPr>
          <a:xfrm>
            <a:off x="203569" y="1908313"/>
            <a:ext cx="5351094" cy="3439181"/>
          </a:xfrm>
          <a:prstGeom prst="rect">
            <a:avLst/>
          </a:prstGeom>
        </p:spPr>
      </p:pic>
      <p:sp>
        <p:nvSpPr>
          <p:cNvPr id="4" name="Content Placeholder 3">
            <a:extLst>
              <a:ext uri="{FF2B5EF4-FFF2-40B4-BE49-F238E27FC236}">
                <a16:creationId xmlns:a16="http://schemas.microsoft.com/office/drawing/2014/main" id="{F898135F-0F7D-40D8-9F50-17FBCB55EEAF}"/>
              </a:ext>
            </a:extLst>
          </p:cNvPr>
          <p:cNvSpPr>
            <a:spLocks noGrp="1"/>
          </p:cNvSpPr>
          <p:nvPr>
            <p:ph sz="half" idx="2"/>
          </p:nvPr>
        </p:nvSpPr>
        <p:spPr/>
        <p:txBody>
          <a:bodyPr/>
          <a:lstStyle/>
          <a:p>
            <a:pPr marL="514350" indent="-514350">
              <a:buAutoNum type="arabicPeriod"/>
            </a:pPr>
            <a:r>
              <a:rPr lang="en-GB" dirty="0"/>
              <a:t>Research philosophy</a:t>
            </a:r>
          </a:p>
          <a:p>
            <a:pPr marL="514350" indent="-514350">
              <a:buAutoNum type="arabicPeriod"/>
            </a:pPr>
            <a:r>
              <a:rPr lang="en-GB" dirty="0"/>
              <a:t>Research approach</a:t>
            </a:r>
          </a:p>
          <a:p>
            <a:pPr marL="514350" indent="-514350">
              <a:buAutoNum type="arabicPeriod"/>
            </a:pPr>
            <a:r>
              <a:rPr lang="en-GB" dirty="0"/>
              <a:t>Research strategy</a:t>
            </a:r>
          </a:p>
          <a:p>
            <a:pPr marL="514350" indent="-514350">
              <a:buAutoNum type="arabicPeriod"/>
            </a:pPr>
            <a:r>
              <a:rPr lang="en-GB" dirty="0"/>
              <a:t>Choices</a:t>
            </a:r>
          </a:p>
          <a:p>
            <a:pPr marL="514350" indent="-514350">
              <a:buAutoNum type="arabicPeriod"/>
            </a:pPr>
            <a:r>
              <a:rPr lang="en-GB" dirty="0"/>
              <a:t>Time horizon</a:t>
            </a:r>
          </a:p>
          <a:p>
            <a:pPr marL="514350" indent="-514350">
              <a:buAutoNum type="arabicPeriod"/>
            </a:pPr>
            <a:r>
              <a:rPr lang="en-GB" dirty="0"/>
              <a:t>Techniques &amp; procedures</a:t>
            </a:r>
          </a:p>
        </p:txBody>
      </p:sp>
      <p:sp>
        <p:nvSpPr>
          <p:cNvPr id="3" name="Arrow: Right 2">
            <a:extLst>
              <a:ext uri="{FF2B5EF4-FFF2-40B4-BE49-F238E27FC236}">
                <a16:creationId xmlns:a16="http://schemas.microsoft.com/office/drawing/2014/main" id="{FEE56CDE-2F8A-3003-2AB6-E510404F2B47}"/>
              </a:ext>
            </a:extLst>
          </p:cNvPr>
          <p:cNvSpPr/>
          <p:nvPr/>
        </p:nvSpPr>
        <p:spPr>
          <a:xfrm rot="8112417">
            <a:off x="4987308" y="1665996"/>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616242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51232-38CA-415E-B982-392FFDAF2CFC}"/>
              </a:ext>
            </a:extLst>
          </p:cNvPr>
          <p:cNvSpPr>
            <a:spLocks noGrp="1"/>
          </p:cNvSpPr>
          <p:nvPr>
            <p:ph type="title"/>
          </p:nvPr>
        </p:nvSpPr>
        <p:spPr>
          <a:solidFill>
            <a:srgbClr val="002060"/>
          </a:solidFill>
        </p:spPr>
        <p:txBody>
          <a:bodyPr/>
          <a:lstStyle/>
          <a:p>
            <a:r>
              <a:rPr lang="en-GB" dirty="0">
                <a:solidFill>
                  <a:schemeClr val="bg1"/>
                </a:solidFill>
              </a:rPr>
              <a:t>Layer 1 – Research Philosophy</a:t>
            </a:r>
          </a:p>
        </p:txBody>
      </p:sp>
      <p:sp>
        <p:nvSpPr>
          <p:cNvPr id="3" name="Content Placeholder 2">
            <a:extLst>
              <a:ext uri="{FF2B5EF4-FFF2-40B4-BE49-F238E27FC236}">
                <a16:creationId xmlns:a16="http://schemas.microsoft.com/office/drawing/2014/main" id="{49FE9972-0B98-4D57-918A-B35B8E19A904}"/>
              </a:ext>
            </a:extLst>
          </p:cNvPr>
          <p:cNvSpPr>
            <a:spLocks noGrp="1"/>
          </p:cNvSpPr>
          <p:nvPr>
            <p:ph sz="half" idx="1"/>
          </p:nvPr>
        </p:nvSpPr>
        <p:spPr/>
        <p:txBody>
          <a:bodyPr/>
          <a:lstStyle/>
          <a:p>
            <a:r>
              <a:rPr lang="en-GB" dirty="0"/>
              <a:t>The foundation of any study as it describes the set of beliefs the research is built upon:</a:t>
            </a:r>
          </a:p>
          <a:p>
            <a:pPr lvl="1"/>
            <a:r>
              <a:rPr lang="en-GB" b="1" i="1" dirty="0"/>
              <a:t>Ontological</a:t>
            </a:r>
          </a:p>
          <a:p>
            <a:pPr lvl="1"/>
            <a:r>
              <a:rPr lang="en-GB" b="1" i="1" dirty="0"/>
              <a:t>Epistemological </a:t>
            </a:r>
          </a:p>
          <a:p>
            <a:endParaRPr lang="en-GB" dirty="0"/>
          </a:p>
        </p:txBody>
      </p:sp>
      <p:sp>
        <p:nvSpPr>
          <p:cNvPr id="4" name="Content Placeholder 3">
            <a:extLst>
              <a:ext uri="{FF2B5EF4-FFF2-40B4-BE49-F238E27FC236}">
                <a16:creationId xmlns:a16="http://schemas.microsoft.com/office/drawing/2014/main" id="{E9E6A277-EC65-4EBD-B900-5FB05B31442E}"/>
              </a:ext>
            </a:extLst>
          </p:cNvPr>
          <p:cNvSpPr>
            <a:spLocks noGrp="1"/>
          </p:cNvSpPr>
          <p:nvPr>
            <p:ph sz="half" idx="2"/>
          </p:nvPr>
        </p:nvSpPr>
        <p:spPr/>
        <p:txBody>
          <a:bodyPr/>
          <a:lstStyle/>
          <a:p>
            <a:r>
              <a:rPr lang="en-GB" b="1" i="1" dirty="0"/>
              <a:t>ONTOLOGY</a:t>
            </a:r>
            <a:r>
              <a:rPr lang="en-GB" dirty="0"/>
              <a:t> = the what and how of what we know</a:t>
            </a:r>
          </a:p>
          <a:p>
            <a:r>
              <a:rPr lang="en-GB" b="1" i="1" dirty="0"/>
              <a:t>EPISTEMOLOGY</a:t>
            </a:r>
            <a:r>
              <a:rPr lang="en-GB" dirty="0"/>
              <a:t> = the ‘how’ of obtaining knowledge and understanding of things </a:t>
            </a:r>
          </a:p>
        </p:txBody>
      </p:sp>
      <p:pic>
        <p:nvPicPr>
          <p:cNvPr id="5" name="Picture 4">
            <a:extLst>
              <a:ext uri="{FF2B5EF4-FFF2-40B4-BE49-F238E27FC236}">
                <a16:creationId xmlns:a16="http://schemas.microsoft.com/office/drawing/2014/main" id="{4499D195-C5B2-446C-9F54-819E1D1E38F9}"/>
              </a:ext>
            </a:extLst>
          </p:cNvPr>
          <p:cNvPicPr>
            <a:picLocks noChangeAspect="1"/>
          </p:cNvPicPr>
          <p:nvPr/>
        </p:nvPicPr>
        <p:blipFill>
          <a:blip r:embed="rId3"/>
          <a:stretch>
            <a:fillRect/>
          </a:stretch>
        </p:blipFill>
        <p:spPr>
          <a:xfrm>
            <a:off x="4499113" y="3263831"/>
            <a:ext cx="2014330" cy="2252046"/>
          </a:xfrm>
          <a:prstGeom prst="rect">
            <a:avLst/>
          </a:prstGeom>
        </p:spPr>
      </p:pic>
    </p:spTree>
    <p:extLst>
      <p:ext uri="{BB962C8B-B14F-4D97-AF65-F5344CB8AC3E}">
        <p14:creationId xmlns:p14="http://schemas.microsoft.com/office/powerpoint/2010/main" val="3581426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4">
                                            <p:txEl>
                                              <p:pRg st="0" end="0"/>
                                            </p:txEl>
                                          </p:spTgt>
                                        </p:tgtEl>
                                        <p:attrNameLst>
                                          <p:attrName>style.visibility</p:attrName>
                                        </p:attrNameLst>
                                      </p:cBhvr>
                                      <p:to>
                                        <p:strVal val="visible"/>
                                      </p:to>
                                    </p:set>
                                    <p:animEffect transition="in" filter="fade">
                                      <p:cBhvr>
                                        <p:cTn id="24" dur="1000"/>
                                        <p:tgtEl>
                                          <p:spTgt spid="4">
                                            <p:txEl>
                                              <p:pRg st="0" end="0"/>
                                            </p:txEl>
                                          </p:spTgt>
                                        </p:tgtEl>
                                      </p:cBhvr>
                                    </p:animEffect>
                                    <p:anim calcmode="lin" valueType="num">
                                      <p:cBhvr>
                                        <p:cTn id="25"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6"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4">
                                            <p:txEl>
                                              <p:pRg st="1" end="1"/>
                                            </p:txEl>
                                          </p:spTgt>
                                        </p:tgtEl>
                                        <p:attrNameLst>
                                          <p:attrName>style.visibility</p:attrName>
                                        </p:attrNameLst>
                                      </p:cBhvr>
                                      <p:to>
                                        <p:strVal val="visible"/>
                                      </p:to>
                                    </p:set>
                                    <p:animEffect transition="in" filter="fade">
                                      <p:cBhvr>
                                        <p:cTn id="31" dur="1000"/>
                                        <p:tgtEl>
                                          <p:spTgt spid="4">
                                            <p:txEl>
                                              <p:pRg st="1" end="1"/>
                                            </p:txEl>
                                          </p:spTgt>
                                        </p:tgtEl>
                                      </p:cBhvr>
                                    </p:animEffect>
                                    <p:anim calcmode="lin" valueType="num">
                                      <p:cBhvr>
                                        <p:cTn id="32"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33"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71D28-2C70-4F7F-9D23-FCE98AF085F9}"/>
              </a:ext>
            </a:extLst>
          </p:cNvPr>
          <p:cNvSpPr>
            <a:spLocks noGrp="1"/>
          </p:cNvSpPr>
          <p:nvPr>
            <p:ph type="title"/>
          </p:nvPr>
        </p:nvSpPr>
        <p:spPr>
          <a:solidFill>
            <a:srgbClr val="002060"/>
          </a:solidFill>
        </p:spPr>
        <p:txBody>
          <a:bodyPr/>
          <a:lstStyle/>
          <a:p>
            <a:r>
              <a:rPr lang="en-GB" dirty="0">
                <a:solidFill>
                  <a:schemeClr val="bg1"/>
                </a:solidFill>
              </a:rPr>
              <a:t>Layer 1 - Research</a:t>
            </a:r>
            <a:r>
              <a:rPr lang="en-GB" dirty="0"/>
              <a:t> </a:t>
            </a:r>
            <a:r>
              <a:rPr lang="en-GB" dirty="0">
                <a:solidFill>
                  <a:schemeClr val="bg1"/>
                </a:solidFill>
              </a:rPr>
              <a:t>Philosophies</a:t>
            </a:r>
          </a:p>
        </p:txBody>
      </p:sp>
      <p:sp>
        <p:nvSpPr>
          <p:cNvPr id="3" name="Content Placeholder 2">
            <a:extLst>
              <a:ext uri="{FF2B5EF4-FFF2-40B4-BE49-F238E27FC236}">
                <a16:creationId xmlns:a16="http://schemas.microsoft.com/office/drawing/2014/main" id="{330B5275-8AB6-4E79-B261-5A66C9197B10}"/>
              </a:ext>
            </a:extLst>
          </p:cNvPr>
          <p:cNvSpPr>
            <a:spLocks noGrp="1"/>
          </p:cNvSpPr>
          <p:nvPr>
            <p:ph sz="half" idx="1"/>
          </p:nvPr>
        </p:nvSpPr>
        <p:spPr/>
        <p:txBody>
          <a:bodyPr>
            <a:normAutofit fontScale="92500"/>
          </a:bodyPr>
          <a:lstStyle/>
          <a:p>
            <a:pPr marL="0" indent="0">
              <a:buNone/>
            </a:pPr>
            <a:r>
              <a:rPr lang="en-GB" dirty="0"/>
              <a:t>3 main research philosophies stances:</a:t>
            </a:r>
          </a:p>
          <a:p>
            <a:pPr marL="914400" lvl="1" indent="-514350">
              <a:buFont typeface="+mj-lt"/>
              <a:buAutoNum type="arabicPeriod"/>
            </a:pPr>
            <a:r>
              <a:rPr lang="en-GB" dirty="0"/>
              <a:t>Positivism</a:t>
            </a:r>
          </a:p>
          <a:p>
            <a:pPr marL="914400" lvl="1" indent="-514350">
              <a:buFont typeface="+mj-lt"/>
              <a:buAutoNum type="arabicPeriod"/>
            </a:pPr>
            <a:r>
              <a:rPr lang="en-GB" dirty="0"/>
              <a:t>Interpretivism</a:t>
            </a:r>
          </a:p>
          <a:p>
            <a:pPr marL="914400" lvl="1" indent="-514350">
              <a:buFont typeface="+mj-lt"/>
              <a:buAutoNum type="arabicPeriod"/>
            </a:pPr>
            <a:r>
              <a:rPr lang="en-GB" dirty="0"/>
              <a:t>Pragmatism</a:t>
            </a:r>
          </a:p>
        </p:txBody>
      </p:sp>
      <p:sp>
        <p:nvSpPr>
          <p:cNvPr id="4" name="Content Placeholder 3">
            <a:extLst>
              <a:ext uri="{FF2B5EF4-FFF2-40B4-BE49-F238E27FC236}">
                <a16:creationId xmlns:a16="http://schemas.microsoft.com/office/drawing/2014/main" id="{A8AC49EC-1A09-4EE4-BFD1-F2FCABEF6133}"/>
              </a:ext>
            </a:extLst>
          </p:cNvPr>
          <p:cNvSpPr>
            <a:spLocks noGrp="1"/>
          </p:cNvSpPr>
          <p:nvPr>
            <p:ph sz="half" idx="2"/>
          </p:nvPr>
        </p:nvSpPr>
        <p:spPr/>
        <p:txBody>
          <a:bodyPr>
            <a:normAutofit fontScale="92500"/>
          </a:bodyPr>
          <a:lstStyle/>
          <a:p>
            <a:r>
              <a:rPr lang="en-GB" b="1" i="1" dirty="0"/>
              <a:t>Positivism</a:t>
            </a:r>
            <a:r>
              <a:rPr lang="en-GB" dirty="0"/>
              <a:t> – knowledge exists outside of what’s being studied</a:t>
            </a:r>
          </a:p>
          <a:p>
            <a:r>
              <a:rPr lang="en-GB" b="1" i="1" dirty="0"/>
              <a:t>Interpretivism </a:t>
            </a:r>
            <a:r>
              <a:rPr lang="en-GB" dirty="0"/>
              <a:t>– emphasises the influence that social and cultural factors can have on an individual.</a:t>
            </a:r>
          </a:p>
          <a:p>
            <a:r>
              <a:rPr lang="en-GB" b="1" i="1" dirty="0"/>
              <a:t>Pragmatism </a:t>
            </a:r>
            <a:r>
              <a:rPr lang="en-GB" dirty="0"/>
              <a:t>– using the best tools possible to investigate phenomena</a:t>
            </a:r>
          </a:p>
          <a:p>
            <a:endParaRPr lang="en-GB" dirty="0"/>
          </a:p>
        </p:txBody>
      </p:sp>
      <p:pic>
        <p:nvPicPr>
          <p:cNvPr id="5" name="Picture 4" descr="What is Research Paradigm | Thesis Writing Service - Help in project">
            <a:extLst>
              <a:ext uri="{FF2B5EF4-FFF2-40B4-BE49-F238E27FC236}">
                <a16:creationId xmlns:a16="http://schemas.microsoft.com/office/drawing/2014/main" id="{A4AF5D64-622B-606D-1DB1-ED1B8EECC727}"/>
              </a:ext>
            </a:extLst>
          </p:cNvPr>
          <p:cNvPicPr>
            <a:picLocks noChangeAspect="1"/>
          </p:cNvPicPr>
          <p:nvPr/>
        </p:nvPicPr>
        <p:blipFill>
          <a:blip r:embed="rId3"/>
          <a:stretch>
            <a:fillRect/>
          </a:stretch>
        </p:blipFill>
        <p:spPr>
          <a:xfrm>
            <a:off x="3255075" y="3596700"/>
            <a:ext cx="2609850" cy="1752600"/>
          </a:xfrm>
          <a:prstGeom prst="rect">
            <a:avLst/>
          </a:prstGeom>
        </p:spPr>
      </p:pic>
    </p:spTree>
    <p:extLst>
      <p:ext uri="{BB962C8B-B14F-4D97-AF65-F5344CB8AC3E}">
        <p14:creationId xmlns:p14="http://schemas.microsoft.com/office/powerpoint/2010/main" val="2596060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4">
                                            <p:txEl>
                                              <p:pRg st="0" end="0"/>
                                            </p:txEl>
                                          </p:spTgt>
                                        </p:tgtEl>
                                        <p:attrNameLst>
                                          <p:attrName>style.visibility</p:attrName>
                                        </p:attrNameLst>
                                      </p:cBhvr>
                                      <p:to>
                                        <p:strVal val="visible"/>
                                      </p:to>
                                    </p:set>
                                    <p:animEffect transition="in" filter="fade">
                                      <p:cBhvr>
                                        <p:cTn id="29" dur="1000"/>
                                        <p:tgtEl>
                                          <p:spTgt spid="4">
                                            <p:txEl>
                                              <p:pRg st="0" end="0"/>
                                            </p:txEl>
                                          </p:spTgt>
                                        </p:tgtEl>
                                      </p:cBhvr>
                                    </p:animEffect>
                                    <p:anim calcmode="lin" valueType="num">
                                      <p:cBhvr>
                                        <p:cTn id="30"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1"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grpId="0" nodeType="clickEffect">
                                  <p:stCondLst>
                                    <p:cond delay="0"/>
                                  </p:stCondLst>
                                  <p:childTnLst>
                                    <p:set>
                                      <p:cBhvr>
                                        <p:cTn id="35" dur="1" fill="hold">
                                          <p:stCondLst>
                                            <p:cond delay="0"/>
                                          </p:stCondLst>
                                        </p:cTn>
                                        <p:tgtEl>
                                          <p:spTgt spid="4">
                                            <p:txEl>
                                              <p:pRg st="1" end="1"/>
                                            </p:txEl>
                                          </p:spTgt>
                                        </p:tgtEl>
                                        <p:attrNameLst>
                                          <p:attrName>style.visibility</p:attrName>
                                        </p:attrNameLst>
                                      </p:cBhvr>
                                      <p:to>
                                        <p:strVal val="visible"/>
                                      </p:to>
                                    </p:set>
                                    <p:animEffect transition="in" filter="fade">
                                      <p:cBhvr>
                                        <p:cTn id="36" dur="1000"/>
                                        <p:tgtEl>
                                          <p:spTgt spid="4">
                                            <p:txEl>
                                              <p:pRg st="1" end="1"/>
                                            </p:txEl>
                                          </p:spTgt>
                                        </p:tgtEl>
                                      </p:cBhvr>
                                    </p:animEffect>
                                    <p:anim calcmode="lin" valueType="num">
                                      <p:cBhvr>
                                        <p:cTn id="37"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38"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grpId="0" nodeType="clickEffect">
                                  <p:stCondLst>
                                    <p:cond delay="0"/>
                                  </p:stCondLst>
                                  <p:childTnLst>
                                    <p:set>
                                      <p:cBhvr>
                                        <p:cTn id="42" dur="1" fill="hold">
                                          <p:stCondLst>
                                            <p:cond delay="0"/>
                                          </p:stCondLst>
                                        </p:cTn>
                                        <p:tgtEl>
                                          <p:spTgt spid="4">
                                            <p:txEl>
                                              <p:pRg st="2" end="2"/>
                                            </p:txEl>
                                          </p:spTgt>
                                        </p:tgtEl>
                                        <p:attrNameLst>
                                          <p:attrName>style.visibility</p:attrName>
                                        </p:attrNameLst>
                                      </p:cBhvr>
                                      <p:to>
                                        <p:strVal val="visible"/>
                                      </p:to>
                                    </p:set>
                                    <p:animEffect transition="in" filter="fade">
                                      <p:cBhvr>
                                        <p:cTn id="43" dur="1000"/>
                                        <p:tgtEl>
                                          <p:spTgt spid="4">
                                            <p:txEl>
                                              <p:pRg st="2" end="2"/>
                                            </p:txEl>
                                          </p:spTgt>
                                        </p:tgtEl>
                                      </p:cBhvr>
                                    </p:animEffect>
                                    <p:anim calcmode="lin" valueType="num">
                                      <p:cBhvr>
                                        <p:cTn id="44"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45"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1A971-1A85-4A9F-B189-A803F2DA1734}"/>
              </a:ext>
            </a:extLst>
          </p:cNvPr>
          <p:cNvSpPr>
            <a:spLocks noGrp="1"/>
          </p:cNvSpPr>
          <p:nvPr>
            <p:ph type="title"/>
          </p:nvPr>
        </p:nvSpPr>
        <p:spPr>
          <a:solidFill>
            <a:srgbClr val="002060"/>
          </a:solidFill>
        </p:spPr>
        <p:txBody>
          <a:bodyPr/>
          <a:lstStyle/>
          <a:p>
            <a:r>
              <a:rPr lang="en-GB" dirty="0">
                <a:solidFill>
                  <a:schemeClr val="bg1"/>
                </a:solidFill>
              </a:rPr>
              <a:t>Layer 2 – Research Approach</a:t>
            </a:r>
          </a:p>
        </p:txBody>
      </p:sp>
      <p:sp>
        <p:nvSpPr>
          <p:cNvPr id="3" name="Content Placeholder 2">
            <a:extLst>
              <a:ext uri="{FF2B5EF4-FFF2-40B4-BE49-F238E27FC236}">
                <a16:creationId xmlns:a16="http://schemas.microsoft.com/office/drawing/2014/main" id="{3ECCE174-08AC-4D9B-8DC1-8F269A4AF759}"/>
              </a:ext>
            </a:extLst>
          </p:cNvPr>
          <p:cNvSpPr>
            <a:spLocks noGrp="1"/>
          </p:cNvSpPr>
          <p:nvPr>
            <p:ph sz="half" idx="1"/>
          </p:nvPr>
        </p:nvSpPr>
        <p:spPr/>
        <p:txBody>
          <a:bodyPr/>
          <a:lstStyle/>
          <a:p>
            <a:pPr marL="0" indent="0">
              <a:buNone/>
            </a:pPr>
            <a:r>
              <a:rPr lang="en-GB" dirty="0"/>
              <a:t>The wider method you’ll use to research:</a:t>
            </a:r>
          </a:p>
          <a:p>
            <a:pPr lvl="1">
              <a:buFont typeface="Wingdings" panose="05000000000000000000" pitchFamily="2" charset="2"/>
              <a:buChar char="§"/>
            </a:pPr>
            <a:r>
              <a:rPr lang="en-GB" dirty="0"/>
              <a:t>Inductive</a:t>
            </a:r>
          </a:p>
          <a:p>
            <a:pPr lvl="1">
              <a:buFont typeface="Wingdings" panose="05000000000000000000" pitchFamily="2" charset="2"/>
              <a:buChar char="§"/>
            </a:pPr>
            <a:r>
              <a:rPr lang="en-GB" dirty="0"/>
              <a:t>Deductive</a:t>
            </a:r>
          </a:p>
        </p:txBody>
      </p:sp>
      <p:sp>
        <p:nvSpPr>
          <p:cNvPr id="4" name="Content Placeholder 3">
            <a:extLst>
              <a:ext uri="{FF2B5EF4-FFF2-40B4-BE49-F238E27FC236}">
                <a16:creationId xmlns:a16="http://schemas.microsoft.com/office/drawing/2014/main" id="{26A304A1-4A4D-4AAC-BF7A-5C376DAFEC15}"/>
              </a:ext>
            </a:extLst>
          </p:cNvPr>
          <p:cNvSpPr>
            <a:spLocks noGrp="1"/>
          </p:cNvSpPr>
          <p:nvPr>
            <p:ph sz="half" idx="2"/>
          </p:nvPr>
        </p:nvSpPr>
        <p:spPr/>
        <p:txBody>
          <a:bodyPr/>
          <a:lstStyle/>
          <a:p>
            <a:r>
              <a:rPr lang="en-GB" dirty="0"/>
              <a:t>Inductive = generating theories from research</a:t>
            </a:r>
          </a:p>
          <a:p>
            <a:r>
              <a:rPr lang="en-GB" dirty="0"/>
              <a:t>Deductive = beginning with a theory</a:t>
            </a:r>
          </a:p>
        </p:txBody>
      </p:sp>
      <p:pic>
        <p:nvPicPr>
          <p:cNvPr id="5" name="Picture 4" descr="Research Approach - Types Methods and Examples">
            <a:extLst>
              <a:ext uri="{FF2B5EF4-FFF2-40B4-BE49-F238E27FC236}">
                <a16:creationId xmlns:a16="http://schemas.microsoft.com/office/drawing/2014/main" id="{DBE65E12-E72D-249C-67B3-8FFFCE8E420B}"/>
              </a:ext>
            </a:extLst>
          </p:cNvPr>
          <p:cNvPicPr>
            <a:picLocks noChangeAspect="1"/>
          </p:cNvPicPr>
          <p:nvPr/>
        </p:nvPicPr>
        <p:blipFill>
          <a:blip r:embed="rId3"/>
          <a:stretch>
            <a:fillRect/>
          </a:stretch>
        </p:blipFill>
        <p:spPr>
          <a:xfrm>
            <a:off x="2888400" y="3512904"/>
            <a:ext cx="3595200" cy="2016192"/>
          </a:xfrm>
          <a:prstGeom prst="rect">
            <a:avLst/>
          </a:prstGeom>
        </p:spPr>
      </p:pic>
    </p:spTree>
    <p:extLst>
      <p:ext uri="{BB962C8B-B14F-4D97-AF65-F5344CB8AC3E}">
        <p14:creationId xmlns:p14="http://schemas.microsoft.com/office/powerpoint/2010/main" val="2622514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4">
                                            <p:txEl>
                                              <p:pRg st="0" end="0"/>
                                            </p:txEl>
                                          </p:spTgt>
                                        </p:tgtEl>
                                        <p:attrNameLst>
                                          <p:attrName>style.visibility</p:attrName>
                                        </p:attrNameLst>
                                      </p:cBhvr>
                                      <p:to>
                                        <p:strVal val="visible"/>
                                      </p:to>
                                    </p:set>
                                    <p:animEffect transition="in" filter="fade">
                                      <p:cBhvr>
                                        <p:cTn id="24" dur="1000"/>
                                        <p:tgtEl>
                                          <p:spTgt spid="4">
                                            <p:txEl>
                                              <p:pRg st="0" end="0"/>
                                            </p:txEl>
                                          </p:spTgt>
                                        </p:tgtEl>
                                      </p:cBhvr>
                                    </p:animEffect>
                                    <p:anim calcmode="lin" valueType="num">
                                      <p:cBhvr>
                                        <p:cTn id="25"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6"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4">
                                            <p:txEl>
                                              <p:pRg st="1" end="1"/>
                                            </p:txEl>
                                          </p:spTgt>
                                        </p:tgtEl>
                                        <p:attrNameLst>
                                          <p:attrName>style.visibility</p:attrName>
                                        </p:attrNameLst>
                                      </p:cBhvr>
                                      <p:to>
                                        <p:strVal val="visible"/>
                                      </p:to>
                                    </p:set>
                                    <p:animEffect transition="in" filter="fade">
                                      <p:cBhvr>
                                        <p:cTn id="31" dur="1000"/>
                                        <p:tgtEl>
                                          <p:spTgt spid="4">
                                            <p:txEl>
                                              <p:pRg st="1" end="1"/>
                                            </p:txEl>
                                          </p:spTgt>
                                        </p:tgtEl>
                                      </p:cBhvr>
                                    </p:animEffect>
                                    <p:anim calcmode="lin" valueType="num">
                                      <p:cBhvr>
                                        <p:cTn id="32"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33"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5EB43-21B4-4AA5-B178-B270688B12D9}"/>
              </a:ext>
            </a:extLst>
          </p:cNvPr>
          <p:cNvSpPr>
            <a:spLocks noGrp="1"/>
          </p:cNvSpPr>
          <p:nvPr>
            <p:ph type="title"/>
          </p:nvPr>
        </p:nvSpPr>
        <p:spPr>
          <a:solidFill>
            <a:srgbClr val="002060"/>
          </a:solidFill>
        </p:spPr>
        <p:txBody>
          <a:bodyPr/>
          <a:lstStyle/>
          <a:p>
            <a:r>
              <a:rPr lang="en-GB" dirty="0">
                <a:solidFill>
                  <a:schemeClr val="bg1"/>
                </a:solidFill>
              </a:rPr>
              <a:t>Layer 3 Research Strategy</a:t>
            </a:r>
          </a:p>
        </p:txBody>
      </p:sp>
      <p:sp>
        <p:nvSpPr>
          <p:cNvPr id="3" name="Content Placeholder 2">
            <a:extLst>
              <a:ext uri="{FF2B5EF4-FFF2-40B4-BE49-F238E27FC236}">
                <a16:creationId xmlns:a16="http://schemas.microsoft.com/office/drawing/2014/main" id="{E8FF7280-FF42-4E9C-9968-F36B88DECC29}"/>
              </a:ext>
            </a:extLst>
          </p:cNvPr>
          <p:cNvSpPr>
            <a:spLocks noGrp="1"/>
          </p:cNvSpPr>
          <p:nvPr>
            <p:ph sz="half" idx="1"/>
          </p:nvPr>
        </p:nvSpPr>
        <p:spPr/>
        <p:txBody>
          <a:bodyPr/>
          <a:lstStyle/>
          <a:p>
            <a:r>
              <a:rPr lang="en-GB" dirty="0"/>
              <a:t>Looks at how , based on the aims of your study, research can be conducted</a:t>
            </a:r>
          </a:p>
          <a:p>
            <a:r>
              <a:rPr lang="en-GB" dirty="0"/>
              <a:t>Several approaches:</a:t>
            </a:r>
          </a:p>
        </p:txBody>
      </p:sp>
      <p:sp>
        <p:nvSpPr>
          <p:cNvPr id="4" name="Content Placeholder 3">
            <a:extLst>
              <a:ext uri="{FF2B5EF4-FFF2-40B4-BE49-F238E27FC236}">
                <a16:creationId xmlns:a16="http://schemas.microsoft.com/office/drawing/2014/main" id="{E15663D4-00BD-437A-9306-A5A1A59C7A2C}"/>
              </a:ext>
            </a:extLst>
          </p:cNvPr>
          <p:cNvSpPr>
            <a:spLocks noGrp="1"/>
          </p:cNvSpPr>
          <p:nvPr>
            <p:ph sz="half" idx="2"/>
          </p:nvPr>
        </p:nvSpPr>
        <p:spPr/>
        <p:txBody>
          <a:bodyPr/>
          <a:lstStyle/>
          <a:p>
            <a:r>
              <a:rPr lang="en-GB" i="1" dirty="0"/>
              <a:t>Experimental research</a:t>
            </a:r>
          </a:p>
          <a:p>
            <a:r>
              <a:rPr lang="en-GB" i="1" dirty="0"/>
              <a:t>Action research</a:t>
            </a:r>
          </a:p>
          <a:p>
            <a:r>
              <a:rPr lang="en-GB" i="1" dirty="0"/>
              <a:t>Case study research</a:t>
            </a:r>
          </a:p>
          <a:p>
            <a:r>
              <a:rPr lang="en-GB" i="1" dirty="0"/>
              <a:t>Grounded theory</a:t>
            </a:r>
          </a:p>
          <a:p>
            <a:r>
              <a:rPr lang="en-GB" i="1" dirty="0"/>
              <a:t>Ethnography</a:t>
            </a:r>
          </a:p>
          <a:p>
            <a:r>
              <a:rPr lang="en-GB" i="1" dirty="0"/>
              <a:t>Archival research</a:t>
            </a:r>
          </a:p>
        </p:txBody>
      </p:sp>
      <p:pic>
        <p:nvPicPr>
          <p:cNvPr id="5" name="Picture 4" descr="Types of Research Strategy. Adopted from Saunders et al., (2009) | Download  Scientific Diagram">
            <a:extLst>
              <a:ext uri="{FF2B5EF4-FFF2-40B4-BE49-F238E27FC236}">
                <a16:creationId xmlns:a16="http://schemas.microsoft.com/office/drawing/2014/main" id="{22C23366-6679-11E7-74FB-AE0052BED5F3}"/>
              </a:ext>
            </a:extLst>
          </p:cNvPr>
          <p:cNvPicPr>
            <a:picLocks noChangeAspect="1"/>
          </p:cNvPicPr>
          <p:nvPr/>
        </p:nvPicPr>
        <p:blipFill>
          <a:blip r:embed="rId3"/>
          <a:stretch>
            <a:fillRect/>
          </a:stretch>
        </p:blipFill>
        <p:spPr>
          <a:xfrm>
            <a:off x="1489163" y="3682800"/>
            <a:ext cx="2733675" cy="1676400"/>
          </a:xfrm>
          <a:prstGeom prst="rect">
            <a:avLst/>
          </a:prstGeom>
        </p:spPr>
      </p:pic>
    </p:spTree>
    <p:extLst>
      <p:ext uri="{BB962C8B-B14F-4D97-AF65-F5344CB8AC3E}">
        <p14:creationId xmlns:p14="http://schemas.microsoft.com/office/powerpoint/2010/main" val="669917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4">
                                            <p:txEl>
                                              <p:pRg st="5" end="5"/>
                                            </p:txEl>
                                          </p:spTgt>
                                        </p:tgtEl>
                                        <p:attrNameLst>
                                          <p:attrName>style.visibility</p:attrName>
                                        </p:attrNameLst>
                                      </p:cBhvr>
                                      <p:to>
                                        <p:strVal val="visible"/>
                                      </p:to>
                                    </p:set>
                                    <p:animEffect transition="in" filter="fade">
                                      <p:cBhvr>
                                        <p:cTn id="42" dur="1000"/>
                                        <p:tgtEl>
                                          <p:spTgt spid="4">
                                            <p:txEl>
                                              <p:pRg st="5" end="5"/>
                                            </p:txEl>
                                          </p:spTgt>
                                        </p:tgtEl>
                                      </p:cBhvr>
                                    </p:animEffect>
                                    <p:anim calcmode="lin" valueType="num">
                                      <p:cBhvr>
                                        <p:cTn id="43"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C38F3-8D2D-D501-5BC3-2F1B5E7D83D1}"/>
              </a:ext>
            </a:extLst>
          </p:cNvPr>
          <p:cNvSpPr>
            <a:spLocks noGrp="1"/>
          </p:cNvSpPr>
          <p:nvPr>
            <p:ph type="title"/>
          </p:nvPr>
        </p:nvSpPr>
        <p:spPr>
          <a:solidFill>
            <a:srgbClr val="002060"/>
          </a:solidFill>
        </p:spPr>
        <p:txBody>
          <a:bodyPr/>
          <a:lstStyle/>
          <a:p>
            <a:r>
              <a:rPr lang="en-GB" dirty="0">
                <a:solidFill>
                  <a:schemeClr val="bg1"/>
                </a:solidFill>
              </a:rPr>
              <a:t>Strategies</a:t>
            </a:r>
          </a:p>
        </p:txBody>
      </p:sp>
      <p:pic>
        <p:nvPicPr>
          <p:cNvPr id="6" name="Content Placeholder 5" descr="Text&#10;&#10;Description automatically generated">
            <a:extLst>
              <a:ext uri="{FF2B5EF4-FFF2-40B4-BE49-F238E27FC236}">
                <a16:creationId xmlns:a16="http://schemas.microsoft.com/office/drawing/2014/main" id="{6129075E-ACC3-FE16-948C-E34EA11EBF8A}"/>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055077" y="1591653"/>
            <a:ext cx="4624753" cy="3896196"/>
          </a:xfrm>
        </p:spPr>
      </p:pic>
      <p:pic>
        <p:nvPicPr>
          <p:cNvPr id="8" name="Content Placeholder 7" descr="Text&#10;&#10;Description automatically generated">
            <a:extLst>
              <a:ext uri="{FF2B5EF4-FFF2-40B4-BE49-F238E27FC236}">
                <a16:creationId xmlns:a16="http://schemas.microsoft.com/office/drawing/2014/main" id="{38D0AA9B-CB7B-A160-EA38-3F9D82DE904B}"/>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695526" y="1524971"/>
            <a:ext cx="4681719" cy="3896196"/>
          </a:xfrm>
        </p:spPr>
      </p:pic>
    </p:spTree>
    <p:extLst>
      <p:ext uri="{BB962C8B-B14F-4D97-AF65-F5344CB8AC3E}">
        <p14:creationId xmlns:p14="http://schemas.microsoft.com/office/powerpoint/2010/main" val="4172100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application&#10;&#10;Description automatically generated">
            <a:extLst>
              <a:ext uri="{FF2B5EF4-FFF2-40B4-BE49-F238E27FC236}">
                <a16:creationId xmlns:a16="http://schemas.microsoft.com/office/drawing/2014/main" id="{233E58E7-4006-49CA-DD55-670838D691B6}"/>
              </a:ext>
            </a:extLst>
          </p:cNvPr>
          <p:cNvPicPr>
            <a:picLocks noGrp="1" noChangeAspect="1"/>
          </p:cNvPicPr>
          <p:nvPr>
            <p:ph idx="4294967295"/>
          </p:nvPr>
        </p:nvPicPr>
        <p:blipFill>
          <a:blip r:embed="rId2">
            <a:extLst>
              <a:ext uri="{28A0092B-C50C-407E-A947-70E740481C1C}">
                <a14:useLocalDpi xmlns:a14="http://schemas.microsoft.com/office/drawing/2010/main" val="0"/>
              </a:ext>
            </a:extLst>
          </a:blip>
          <a:stretch>
            <a:fillRect/>
          </a:stretch>
        </p:blipFill>
        <p:spPr>
          <a:xfrm>
            <a:off x="396092" y="210715"/>
            <a:ext cx="6688138" cy="2820987"/>
          </a:xfrm>
        </p:spPr>
      </p:pic>
      <p:pic>
        <p:nvPicPr>
          <p:cNvPr id="7" name="Picture 6" descr="A picture containing text&#10;&#10;Description automatically generated">
            <a:extLst>
              <a:ext uri="{FF2B5EF4-FFF2-40B4-BE49-F238E27FC236}">
                <a16:creationId xmlns:a16="http://schemas.microsoft.com/office/drawing/2014/main" id="{0C91C840-FCEC-EC3E-4F87-2F57DE73DDA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4058" y="3070861"/>
            <a:ext cx="6686664" cy="2753109"/>
          </a:xfrm>
          <a:prstGeom prst="rect">
            <a:avLst/>
          </a:prstGeom>
        </p:spPr>
      </p:pic>
      <p:pic>
        <p:nvPicPr>
          <p:cNvPr id="9" name="Picture 8" descr="Text&#10;&#10;Description automatically generated">
            <a:extLst>
              <a:ext uri="{FF2B5EF4-FFF2-40B4-BE49-F238E27FC236}">
                <a16:creationId xmlns:a16="http://schemas.microsoft.com/office/drawing/2014/main" id="{CF589E55-9AE9-C263-FAA0-36CB132FF57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82462" y="2056661"/>
            <a:ext cx="4521480" cy="1857687"/>
          </a:xfrm>
          <a:prstGeom prst="rect">
            <a:avLst/>
          </a:prstGeom>
        </p:spPr>
      </p:pic>
    </p:spTree>
    <p:extLst>
      <p:ext uri="{BB962C8B-B14F-4D97-AF65-F5344CB8AC3E}">
        <p14:creationId xmlns:p14="http://schemas.microsoft.com/office/powerpoint/2010/main" val="143039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 calcmode="lin" valueType="num">
                                      <p:cBhvr additive="base">
                                        <p:cTn id="12" dur="500" fill="hold"/>
                                        <p:tgtEl>
                                          <p:spTgt spid="7"/>
                                        </p:tgtEl>
                                        <p:attrNameLst>
                                          <p:attrName>ppt_x</p:attrName>
                                        </p:attrNameLst>
                                      </p:cBhvr>
                                      <p:tavLst>
                                        <p:tav tm="0">
                                          <p:val>
                                            <p:strVal val="#ppt_x"/>
                                          </p:val>
                                        </p:tav>
                                        <p:tav tm="100000">
                                          <p:val>
                                            <p:strVal val="#ppt_x"/>
                                          </p:val>
                                        </p:tav>
                                      </p:tavLst>
                                    </p:anim>
                                    <p:anim calcmode="lin" valueType="num">
                                      <p:cBhvr additive="base">
                                        <p:cTn id="13"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nodeType="click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wipe(down)">
                                      <p:cBhvr>
                                        <p:cTn id="18"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56819-1C32-46C0-B827-CFB9E4D9BE18}"/>
              </a:ext>
            </a:extLst>
          </p:cNvPr>
          <p:cNvSpPr>
            <a:spLocks noGrp="1"/>
          </p:cNvSpPr>
          <p:nvPr>
            <p:ph type="title"/>
          </p:nvPr>
        </p:nvSpPr>
        <p:spPr>
          <a:solidFill>
            <a:srgbClr val="002060"/>
          </a:solidFill>
        </p:spPr>
        <p:txBody>
          <a:bodyPr/>
          <a:lstStyle/>
          <a:p>
            <a:r>
              <a:rPr lang="en-GB" dirty="0">
                <a:solidFill>
                  <a:schemeClr val="bg1"/>
                </a:solidFill>
              </a:rPr>
              <a:t>Layer 4 - Choices</a:t>
            </a:r>
          </a:p>
        </p:txBody>
      </p:sp>
      <p:sp>
        <p:nvSpPr>
          <p:cNvPr id="3" name="Content Placeholder 2">
            <a:extLst>
              <a:ext uri="{FF2B5EF4-FFF2-40B4-BE49-F238E27FC236}">
                <a16:creationId xmlns:a16="http://schemas.microsoft.com/office/drawing/2014/main" id="{5443133E-788F-4A0D-8C7D-8D1B3CEC1EEA}"/>
              </a:ext>
            </a:extLst>
          </p:cNvPr>
          <p:cNvSpPr>
            <a:spLocks noGrp="1"/>
          </p:cNvSpPr>
          <p:nvPr>
            <p:ph sz="half" idx="1"/>
          </p:nvPr>
        </p:nvSpPr>
        <p:spPr/>
        <p:txBody>
          <a:bodyPr vert="horz" lIns="91440" tIns="45720" rIns="91440" bIns="45720" rtlCol="0" anchor="t">
            <a:normAutofit lnSpcReduction="10000"/>
          </a:bodyPr>
          <a:lstStyle/>
          <a:p>
            <a:r>
              <a:rPr lang="en-GB" dirty="0"/>
              <a:t>Data types:</a:t>
            </a:r>
          </a:p>
          <a:p>
            <a:pPr marL="0" indent="0">
              <a:buNone/>
            </a:pPr>
            <a:endParaRPr lang="en-GB" dirty="0"/>
          </a:p>
          <a:p>
            <a:pPr marL="0" indent="0">
              <a:buNone/>
            </a:pPr>
            <a:r>
              <a:rPr lang="en-GB" b="1" i="1" dirty="0"/>
              <a:t>Mono</a:t>
            </a:r>
          </a:p>
          <a:p>
            <a:pPr marL="0" indent="0">
              <a:buNone/>
            </a:pPr>
            <a:r>
              <a:rPr lang="en-GB" b="1" i="1" dirty="0"/>
              <a:t>Mixed </a:t>
            </a:r>
          </a:p>
          <a:p>
            <a:pPr marL="0" indent="0">
              <a:buNone/>
            </a:pPr>
            <a:r>
              <a:rPr lang="en-GB" b="1" i="1" dirty="0"/>
              <a:t>Multi-method</a:t>
            </a:r>
          </a:p>
        </p:txBody>
      </p:sp>
      <p:sp>
        <p:nvSpPr>
          <p:cNvPr id="4" name="Content Placeholder 3">
            <a:extLst>
              <a:ext uri="{FF2B5EF4-FFF2-40B4-BE49-F238E27FC236}">
                <a16:creationId xmlns:a16="http://schemas.microsoft.com/office/drawing/2014/main" id="{A0BC702C-75AD-4DA4-AB60-733AF4333566}"/>
              </a:ext>
            </a:extLst>
          </p:cNvPr>
          <p:cNvSpPr>
            <a:spLocks noGrp="1"/>
          </p:cNvSpPr>
          <p:nvPr>
            <p:ph sz="half" idx="2"/>
          </p:nvPr>
        </p:nvSpPr>
        <p:spPr/>
        <p:txBody>
          <a:bodyPr vert="horz" lIns="91440" tIns="45720" rIns="91440" bIns="45720" rtlCol="0" anchor="t">
            <a:normAutofit lnSpcReduction="10000"/>
          </a:bodyPr>
          <a:lstStyle/>
          <a:p>
            <a:r>
              <a:rPr lang="en-GB" b="1" dirty="0"/>
              <a:t>Mono</a:t>
            </a:r>
            <a:r>
              <a:rPr lang="en-GB" dirty="0"/>
              <a:t> = use of only 1 data type ( qualitative OR quantitative; primary/secondary)</a:t>
            </a:r>
          </a:p>
          <a:p>
            <a:r>
              <a:rPr lang="en-GB" b="1" dirty="0"/>
              <a:t>Mixed </a:t>
            </a:r>
            <a:r>
              <a:rPr lang="en-GB" dirty="0"/>
              <a:t>= both qualitative and quantitative</a:t>
            </a:r>
          </a:p>
          <a:p>
            <a:r>
              <a:rPr lang="en-GB" b="1" dirty="0"/>
              <a:t>Multi-method </a:t>
            </a:r>
            <a:r>
              <a:rPr lang="en-GB" dirty="0"/>
              <a:t>= wider approach in relation to data and analysis</a:t>
            </a:r>
          </a:p>
        </p:txBody>
      </p:sp>
      <p:pic>
        <p:nvPicPr>
          <p:cNvPr id="6" name="Picture 5" descr="Data Profiling Tools: List &amp; Guide To Selecting The Best One">
            <a:extLst>
              <a:ext uri="{FF2B5EF4-FFF2-40B4-BE49-F238E27FC236}">
                <a16:creationId xmlns:a16="http://schemas.microsoft.com/office/drawing/2014/main" id="{8153FB2A-1656-52DE-45EC-A7ED8B0B191A}"/>
              </a:ext>
            </a:extLst>
          </p:cNvPr>
          <p:cNvPicPr>
            <a:picLocks noChangeAspect="1"/>
          </p:cNvPicPr>
          <p:nvPr/>
        </p:nvPicPr>
        <p:blipFill>
          <a:blip r:embed="rId3"/>
          <a:stretch>
            <a:fillRect/>
          </a:stretch>
        </p:blipFill>
        <p:spPr>
          <a:xfrm>
            <a:off x="3476437" y="2945437"/>
            <a:ext cx="2143125" cy="2143125"/>
          </a:xfrm>
          <a:prstGeom prst="rect">
            <a:avLst/>
          </a:prstGeom>
        </p:spPr>
      </p:pic>
    </p:spTree>
    <p:extLst>
      <p:ext uri="{BB962C8B-B14F-4D97-AF65-F5344CB8AC3E}">
        <p14:creationId xmlns:p14="http://schemas.microsoft.com/office/powerpoint/2010/main" val="13290907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E23E6-1D60-425A-9F69-6CAAAD218933}"/>
              </a:ext>
            </a:extLst>
          </p:cNvPr>
          <p:cNvSpPr>
            <a:spLocks noGrp="1"/>
          </p:cNvSpPr>
          <p:nvPr>
            <p:ph type="title"/>
          </p:nvPr>
        </p:nvSpPr>
        <p:spPr>
          <a:solidFill>
            <a:srgbClr val="002060"/>
          </a:solidFill>
        </p:spPr>
        <p:txBody>
          <a:bodyPr/>
          <a:lstStyle/>
          <a:p>
            <a:r>
              <a:rPr lang="en-GB" dirty="0">
                <a:solidFill>
                  <a:schemeClr val="bg1"/>
                </a:solidFill>
              </a:rPr>
              <a:t>Layer 5 – Time Horizon</a:t>
            </a:r>
          </a:p>
        </p:txBody>
      </p:sp>
      <p:sp>
        <p:nvSpPr>
          <p:cNvPr id="3" name="Content Placeholder 2">
            <a:extLst>
              <a:ext uri="{FF2B5EF4-FFF2-40B4-BE49-F238E27FC236}">
                <a16:creationId xmlns:a16="http://schemas.microsoft.com/office/drawing/2014/main" id="{9F2E7438-1DA1-46C2-8276-5C9447302E99}"/>
              </a:ext>
            </a:extLst>
          </p:cNvPr>
          <p:cNvSpPr>
            <a:spLocks noGrp="1"/>
          </p:cNvSpPr>
          <p:nvPr>
            <p:ph sz="half" idx="1"/>
          </p:nvPr>
        </p:nvSpPr>
        <p:spPr/>
        <p:txBody>
          <a:bodyPr vert="horz" lIns="91440" tIns="45720" rIns="91440" bIns="45720" rtlCol="0" anchor="t">
            <a:normAutofit/>
          </a:bodyPr>
          <a:lstStyle/>
          <a:p>
            <a:pPr marL="0" indent="0">
              <a:buNone/>
            </a:pPr>
            <a:endParaRPr lang="en-GB" dirty="0"/>
          </a:p>
          <a:p>
            <a:pPr marL="0" indent="0">
              <a:buNone/>
            </a:pPr>
            <a:endParaRPr lang="en-GB"/>
          </a:p>
          <a:p>
            <a:pPr marL="0" indent="0">
              <a:buNone/>
            </a:pPr>
            <a:endParaRPr lang="en-GB" dirty="0"/>
          </a:p>
          <a:p>
            <a:pPr marL="0" indent="0">
              <a:buNone/>
            </a:pPr>
            <a:r>
              <a:rPr lang="en-GB" dirty="0"/>
              <a:t>When you will collect your data – at which points in your time-line.</a:t>
            </a:r>
          </a:p>
        </p:txBody>
      </p:sp>
      <p:pic>
        <p:nvPicPr>
          <p:cNvPr id="5" name="Content Placeholder 4">
            <a:extLst>
              <a:ext uri="{FF2B5EF4-FFF2-40B4-BE49-F238E27FC236}">
                <a16:creationId xmlns:a16="http://schemas.microsoft.com/office/drawing/2014/main" id="{09CA87FF-19EE-421A-A3D8-45D5326E73EE}"/>
              </a:ext>
            </a:extLst>
          </p:cNvPr>
          <p:cNvPicPr>
            <a:picLocks noGrp="1" noChangeAspect="1"/>
          </p:cNvPicPr>
          <p:nvPr>
            <p:ph sz="half" idx="2"/>
          </p:nvPr>
        </p:nvPicPr>
        <p:blipFill>
          <a:blip r:embed="rId3"/>
          <a:stretch>
            <a:fillRect/>
          </a:stretch>
        </p:blipFill>
        <p:spPr>
          <a:xfrm>
            <a:off x="6632575" y="2094706"/>
            <a:ext cx="4514850" cy="3000375"/>
          </a:xfrm>
          <a:prstGeom prst="rect">
            <a:avLst/>
          </a:prstGeom>
        </p:spPr>
      </p:pic>
    </p:spTree>
    <p:extLst>
      <p:ext uri="{BB962C8B-B14F-4D97-AF65-F5344CB8AC3E}">
        <p14:creationId xmlns:p14="http://schemas.microsoft.com/office/powerpoint/2010/main" val="31781175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ABC7F-A565-49A4-BEF7-600016D20719}"/>
              </a:ext>
            </a:extLst>
          </p:cNvPr>
          <p:cNvSpPr>
            <a:spLocks noGrp="1"/>
          </p:cNvSpPr>
          <p:nvPr>
            <p:ph type="title"/>
          </p:nvPr>
        </p:nvSpPr>
        <p:spPr>
          <a:solidFill>
            <a:srgbClr val="002060"/>
          </a:solidFill>
        </p:spPr>
        <p:txBody>
          <a:bodyPr/>
          <a:lstStyle/>
          <a:p>
            <a:r>
              <a:rPr lang="en-GB" dirty="0">
                <a:solidFill>
                  <a:schemeClr val="bg1"/>
                </a:solidFill>
              </a:rPr>
              <a:t>Layer 6 – Techniques and procedures</a:t>
            </a:r>
          </a:p>
        </p:txBody>
      </p:sp>
      <p:sp>
        <p:nvSpPr>
          <p:cNvPr id="3" name="Content Placeholder 2">
            <a:extLst>
              <a:ext uri="{FF2B5EF4-FFF2-40B4-BE49-F238E27FC236}">
                <a16:creationId xmlns:a16="http://schemas.microsoft.com/office/drawing/2014/main" id="{D749E4E4-4E32-493F-B267-0C5A8491C2FB}"/>
              </a:ext>
            </a:extLst>
          </p:cNvPr>
          <p:cNvSpPr>
            <a:spLocks noGrp="1"/>
          </p:cNvSpPr>
          <p:nvPr>
            <p:ph sz="half" idx="1"/>
          </p:nvPr>
        </p:nvSpPr>
        <p:spPr/>
        <p:txBody>
          <a:bodyPr>
            <a:normAutofit lnSpcReduction="10000"/>
          </a:bodyPr>
          <a:lstStyle/>
          <a:p>
            <a:r>
              <a:rPr lang="en-GB" dirty="0"/>
              <a:t>The centre of the ‘onion’</a:t>
            </a:r>
          </a:p>
          <a:p>
            <a:r>
              <a:rPr lang="en-GB" dirty="0"/>
              <a:t>Practicalities of your research</a:t>
            </a:r>
          </a:p>
          <a:p>
            <a:pPr lvl="1">
              <a:buFont typeface="Courier New" panose="02070309020205020404" pitchFamily="49" charset="0"/>
              <a:buChar char="o"/>
            </a:pPr>
            <a:r>
              <a:rPr lang="en-GB" dirty="0"/>
              <a:t>What data you’ll collect and the collection methods</a:t>
            </a:r>
          </a:p>
          <a:p>
            <a:pPr lvl="1">
              <a:buFont typeface="Courier New" panose="02070309020205020404" pitchFamily="49" charset="0"/>
              <a:buChar char="o"/>
            </a:pPr>
            <a:r>
              <a:rPr lang="en-GB" dirty="0"/>
              <a:t>Sampling</a:t>
            </a:r>
          </a:p>
          <a:p>
            <a:pPr lvl="1">
              <a:buFont typeface="Courier New" panose="02070309020205020404" pitchFamily="49" charset="0"/>
              <a:buChar char="o"/>
            </a:pPr>
            <a:r>
              <a:rPr lang="en-GB" dirty="0"/>
              <a:t>Data analysis</a:t>
            </a:r>
          </a:p>
          <a:p>
            <a:pPr lvl="1">
              <a:buFont typeface="Courier New" panose="02070309020205020404" pitchFamily="49" charset="0"/>
              <a:buChar char="o"/>
            </a:pPr>
            <a:r>
              <a:rPr lang="en-GB" dirty="0"/>
              <a:t>Any resources/materials ( questionnaires etc)</a:t>
            </a:r>
          </a:p>
          <a:p>
            <a:r>
              <a:rPr lang="en-GB" dirty="0"/>
              <a:t>Ethics</a:t>
            </a:r>
          </a:p>
          <a:p>
            <a:endParaRPr lang="en-GB" dirty="0"/>
          </a:p>
        </p:txBody>
      </p:sp>
      <p:pic>
        <p:nvPicPr>
          <p:cNvPr id="8" name="Content Placeholder 7">
            <a:extLst>
              <a:ext uri="{FF2B5EF4-FFF2-40B4-BE49-F238E27FC236}">
                <a16:creationId xmlns:a16="http://schemas.microsoft.com/office/drawing/2014/main" id="{D4071F7D-FDAF-4672-BA76-F92481AE612B}"/>
              </a:ext>
            </a:extLst>
          </p:cNvPr>
          <p:cNvPicPr>
            <a:picLocks noGrp="1" noChangeAspect="1"/>
          </p:cNvPicPr>
          <p:nvPr>
            <p:ph sz="half" idx="2"/>
          </p:nvPr>
        </p:nvPicPr>
        <p:blipFill>
          <a:blip r:embed="rId3"/>
          <a:stretch>
            <a:fillRect/>
          </a:stretch>
        </p:blipFill>
        <p:spPr>
          <a:xfrm>
            <a:off x="6680200" y="1904206"/>
            <a:ext cx="4419600" cy="3381375"/>
          </a:xfrm>
          <a:prstGeom prst="rect">
            <a:avLst/>
          </a:prstGeom>
        </p:spPr>
      </p:pic>
    </p:spTree>
    <p:extLst>
      <p:ext uri="{BB962C8B-B14F-4D97-AF65-F5344CB8AC3E}">
        <p14:creationId xmlns:p14="http://schemas.microsoft.com/office/powerpoint/2010/main" val="35864345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1000"/>
                                        <p:tgtEl>
                                          <p:spTgt spid="3">
                                            <p:txEl>
                                              <p:pRg st="4" end="4"/>
                                            </p:txEl>
                                          </p:spTgt>
                                        </p:tgtEl>
                                      </p:cBhvr>
                                    </p:animEffect>
                                    <p:anim calcmode="lin" valueType="num">
                                      <p:cBhvr>
                                        <p:cTn id="3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Effect transition="in" filter="fade">
                                      <p:cBhvr>
                                        <p:cTn id="34" dur="1000"/>
                                        <p:tgtEl>
                                          <p:spTgt spid="3">
                                            <p:txEl>
                                              <p:pRg st="5" end="5"/>
                                            </p:txEl>
                                          </p:spTgt>
                                        </p:tgtEl>
                                      </p:cBhvr>
                                    </p:animEffect>
                                    <p:anim calcmode="lin" valueType="num">
                                      <p:cBhvr>
                                        <p:cTn id="3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Effect transition="in" filter="fade">
                                      <p:cBhvr>
                                        <p:cTn id="41" dur="1000"/>
                                        <p:tgtEl>
                                          <p:spTgt spid="3">
                                            <p:txEl>
                                              <p:pRg st="6" end="6"/>
                                            </p:txEl>
                                          </p:spTgt>
                                        </p:tgtEl>
                                      </p:cBhvr>
                                    </p:animEffect>
                                    <p:anim calcmode="lin" valueType="num">
                                      <p:cBhvr>
                                        <p:cTn id="4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B53D1-A886-4C3D-9D01-667CACB84CBE}"/>
              </a:ext>
            </a:extLst>
          </p:cNvPr>
          <p:cNvSpPr>
            <a:spLocks noGrp="1"/>
          </p:cNvSpPr>
          <p:nvPr>
            <p:ph type="title"/>
          </p:nvPr>
        </p:nvSpPr>
        <p:spPr>
          <a:solidFill>
            <a:srgbClr val="002060"/>
          </a:solidFill>
        </p:spPr>
        <p:txBody>
          <a:bodyPr/>
          <a:lstStyle/>
          <a:p>
            <a:r>
              <a:rPr lang="en-GB" dirty="0">
                <a:solidFill>
                  <a:schemeClr val="bg1"/>
                </a:solidFill>
              </a:rPr>
              <a:t>Recap</a:t>
            </a:r>
          </a:p>
        </p:txBody>
      </p:sp>
      <p:sp>
        <p:nvSpPr>
          <p:cNvPr id="5" name="Content Placeholder 4">
            <a:extLst>
              <a:ext uri="{FF2B5EF4-FFF2-40B4-BE49-F238E27FC236}">
                <a16:creationId xmlns:a16="http://schemas.microsoft.com/office/drawing/2014/main" id="{D9841107-C57A-4618-94E4-59B8A5BAAAEA}"/>
              </a:ext>
            </a:extLst>
          </p:cNvPr>
          <p:cNvSpPr>
            <a:spLocks noGrp="1"/>
          </p:cNvSpPr>
          <p:nvPr>
            <p:ph idx="1"/>
          </p:nvPr>
        </p:nvSpPr>
        <p:spPr>
          <a:xfrm>
            <a:off x="609600" y="1600201"/>
            <a:ext cx="6990522" cy="3917032"/>
          </a:xfrm>
        </p:spPr>
        <p:txBody>
          <a:bodyPr>
            <a:normAutofit fontScale="55000" lnSpcReduction="20000"/>
          </a:bodyPr>
          <a:lstStyle/>
          <a:p>
            <a:pPr algn="l" fontAlgn="base"/>
            <a:r>
              <a:rPr lang="en-GB" b="0" i="0" dirty="0">
                <a:solidFill>
                  <a:srgbClr val="494949"/>
                </a:solidFill>
                <a:effectLst/>
                <a:latin typeface="Georgia" panose="02040502050405020303" pitchFamily="18" charset="0"/>
              </a:rPr>
              <a:t>The research onion details the </a:t>
            </a:r>
            <a:r>
              <a:rPr lang="en-GB" b="1" i="0" dirty="0">
                <a:solidFill>
                  <a:srgbClr val="494949"/>
                </a:solidFill>
                <a:effectLst/>
                <a:latin typeface="Georgia" panose="02040502050405020303" pitchFamily="18" charset="0"/>
              </a:rPr>
              <a:t>many interrelated choices</a:t>
            </a:r>
            <a:r>
              <a:rPr lang="en-GB" b="0" i="0" dirty="0">
                <a:solidFill>
                  <a:srgbClr val="494949"/>
                </a:solidFill>
                <a:effectLst/>
                <a:latin typeface="Georgia" panose="02040502050405020303" pitchFamily="18" charset="0"/>
              </a:rPr>
              <a:t> you’ll need to make when you’re crafting your research methodology. These include:</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Research philosophy</a:t>
            </a:r>
            <a:r>
              <a:rPr lang="en-GB" b="0" i="0" dirty="0">
                <a:solidFill>
                  <a:srgbClr val="494949"/>
                </a:solidFill>
                <a:effectLst/>
                <a:latin typeface="Georgia" panose="02040502050405020303" pitchFamily="18" charset="0"/>
              </a:rPr>
              <a:t> – the set of beliefs your research is based on (positivism, interpretivism, pragmatism)</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Research approaches</a:t>
            </a:r>
            <a:r>
              <a:rPr lang="en-GB" b="0" i="0" dirty="0">
                <a:solidFill>
                  <a:srgbClr val="494949"/>
                </a:solidFill>
                <a:effectLst/>
                <a:latin typeface="Georgia" panose="02040502050405020303" pitchFamily="18" charset="0"/>
              </a:rPr>
              <a:t> – the broader method you’ll use (inductive, deductive, qualitative and quantitative)</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Research strategies</a:t>
            </a:r>
            <a:r>
              <a:rPr lang="en-GB" b="0" i="0" dirty="0">
                <a:solidFill>
                  <a:srgbClr val="494949"/>
                </a:solidFill>
                <a:effectLst/>
                <a:latin typeface="Georgia" panose="02040502050405020303" pitchFamily="18" charset="0"/>
              </a:rPr>
              <a:t> – how you’ll conduct the research (e.g., experimental, action, case study, etc.)</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Choices</a:t>
            </a:r>
            <a:r>
              <a:rPr lang="en-GB" b="0" i="0" dirty="0">
                <a:solidFill>
                  <a:srgbClr val="494949"/>
                </a:solidFill>
                <a:effectLst/>
                <a:latin typeface="Georgia" panose="02040502050405020303" pitchFamily="18" charset="0"/>
              </a:rPr>
              <a:t> – how many methods you’ll use (mono method, mixed-method or multi-method)</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Time horizons</a:t>
            </a:r>
            <a:r>
              <a:rPr lang="en-GB" b="0" i="0" dirty="0">
                <a:solidFill>
                  <a:srgbClr val="494949"/>
                </a:solidFill>
                <a:effectLst/>
                <a:latin typeface="Georgia" panose="02040502050405020303" pitchFamily="18" charset="0"/>
              </a:rPr>
              <a:t> – the number of points in time at which you’ll collect your data (cross-sectional or longitudinal)</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Techniques and procedures</a:t>
            </a:r>
            <a:r>
              <a:rPr lang="en-GB" b="0" i="0" dirty="0">
                <a:solidFill>
                  <a:srgbClr val="494949"/>
                </a:solidFill>
                <a:effectLst/>
                <a:latin typeface="Georgia" panose="02040502050405020303" pitchFamily="18" charset="0"/>
              </a:rPr>
              <a:t> (data collection methods, data analysis techniques, sampling strategies, etc.)</a:t>
            </a:r>
          </a:p>
          <a:p>
            <a:endParaRPr lang="en-GB" dirty="0"/>
          </a:p>
        </p:txBody>
      </p:sp>
      <p:pic>
        <p:nvPicPr>
          <p:cNvPr id="6" name="Picture 5">
            <a:extLst>
              <a:ext uri="{FF2B5EF4-FFF2-40B4-BE49-F238E27FC236}">
                <a16:creationId xmlns:a16="http://schemas.microsoft.com/office/drawing/2014/main" id="{8237E8A5-2C69-4784-9C32-773EF86B451A}"/>
              </a:ext>
            </a:extLst>
          </p:cNvPr>
          <p:cNvPicPr>
            <a:picLocks noChangeAspect="1"/>
          </p:cNvPicPr>
          <p:nvPr/>
        </p:nvPicPr>
        <p:blipFill>
          <a:blip r:embed="rId3"/>
          <a:stretch>
            <a:fillRect/>
          </a:stretch>
        </p:blipFill>
        <p:spPr>
          <a:xfrm>
            <a:off x="7779853" y="1907852"/>
            <a:ext cx="3736285" cy="2905999"/>
          </a:xfrm>
          <a:prstGeom prst="rect">
            <a:avLst/>
          </a:prstGeom>
        </p:spPr>
      </p:pic>
    </p:spTree>
    <p:extLst>
      <p:ext uri="{BB962C8B-B14F-4D97-AF65-F5344CB8AC3E}">
        <p14:creationId xmlns:p14="http://schemas.microsoft.com/office/powerpoint/2010/main" val="20193457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rgbClr val="002060"/>
          </a:solidFill>
        </p:spPr>
        <p:txBody>
          <a:bodyPr/>
          <a:lstStyle/>
          <a:p>
            <a:r>
              <a:rPr lang="en-GB" dirty="0">
                <a:solidFill>
                  <a:schemeClr val="bg1"/>
                </a:solidFill>
              </a:rPr>
              <a:t>References &amp; Useful resources</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idx="1"/>
          </p:nvPr>
        </p:nvSpPr>
        <p:spPr>
          <a:xfrm>
            <a:off x="609600" y="1600201"/>
            <a:ext cx="6486939" cy="3917032"/>
          </a:xfrm>
        </p:spPr>
        <p:txBody>
          <a:bodyPr vert="horz" lIns="91440" tIns="45720" rIns="91440" bIns="45720" rtlCol="0" anchor="t">
            <a:normAutofit fontScale="77500" lnSpcReduction="20000"/>
          </a:bodyPr>
          <a:lstStyle/>
          <a:p>
            <a:r>
              <a:rPr lang="en-GB" dirty="0">
                <a:hlinkClick r:id="rId3"/>
              </a:rPr>
              <a:t>Saunders' Research Onion: Explained Simply (+ Examples) - Grad Coach</a:t>
            </a:r>
            <a:endParaRPr lang="en-GB" dirty="0"/>
          </a:p>
          <a:p>
            <a:r>
              <a:rPr lang="en-GB" dirty="0">
                <a:hlinkClick r:id="rId4"/>
              </a:rPr>
              <a:t>Understanding the Research Onion | Writing Guides | 15 Writers</a:t>
            </a:r>
            <a:endParaRPr lang="en-GB" dirty="0"/>
          </a:p>
          <a:p>
            <a:r>
              <a:rPr lang="en-GB" dirty="0">
                <a:ea typeface="+mn-lt"/>
                <a:cs typeface="+mn-lt"/>
                <a:hlinkClick r:id="rId5"/>
              </a:rPr>
              <a:t>The Research Onion Made EASY! Simple Research Methods Template For Your Methodology Chapter - Bing video</a:t>
            </a:r>
            <a:endParaRPr lang="en-GB" dirty="0">
              <a:ea typeface="+mn-lt"/>
              <a:cs typeface="+mn-lt"/>
            </a:endParaRPr>
          </a:p>
          <a:p>
            <a:r>
              <a:rPr lang="en-GB" dirty="0">
                <a:ea typeface="+mn-lt"/>
                <a:cs typeface="+mn-lt"/>
              </a:rPr>
              <a:t>Saunders, Lewis, Thornhill (2007) Research Methods for Business Students 5</a:t>
            </a:r>
            <a:r>
              <a:rPr lang="en-GB" baseline="30000" dirty="0">
                <a:ea typeface="+mn-lt"/>
                <a:cs typeface="+mn-lt"/>
              </a:rPr>
              <a:t>th</a:t>
            </a:r>
            <a:r>
              <a:rPr lang="en-GB" dirty="0">
                <a:ea typeface="+mn-lt"/>
                <a:cs typeface="+mn-lt"/>
              </a:rPr>
              <a:t> Ed. Essex, Prentice Hall.</a:t>
            </a:r>
            <a:endParaRPr lang="en-GB" dirty="0"/>
          </a:p>
          <a:p>
            <a:endParaRPr lang="en-GB" dirty="0"/>
          </a:p>
          <a:p>
            <a:endParaRPr lang="en-GB" dirty="0"/>
          </a:p>
          <a:p>
            <a:endParaRPr lang="en-GB" dirty="0"/>
          </a:p>
        </p:txBody>
      </p:sp>
      <p:pic>
        <p:nvPicPr>
          <p:cNvPr id="4" name="Picture 3">
            <a:extLst>
              <a:ext uri="{FF2B5EF4-FFF2-40B4-BE49-F238E27FC236}">
                <a16:creationId xmlns:a16="http://schemas.microsoft.com/office/drawing/2014/main" id="{484B40D4-5EBA-44B6-8A63-7AA8085B2BDA}"/>
              </a:ext>
            </a:extLst>
          </p:cNvPr>
          <p:cNvPicPr>
            <a:picLocks noChangeAspect="1"/>
          </p:cNvPicPr>
          <p:nvPr/>
        </p:nvPicPr>
        <p:blipFill>
          <a:blip r:embed="rId6"/>
          <a:stretch>
            <a:fillRect/>
          </a:stretch>
        </p:blipFill>
        <p:spPr>
          <a:xfrm>
            <a:off x="7600092" y="1974978"/>
            <a:ext cx="3737172" cy="2908044"/>
          </a:xfrm>
          <a:prstGeom prst="rect">
            <a:avLst/>
          </a:prstGeom>
        </p:spPr>
      </p:pic>
    </p:spTree>
    <p:extLst>
      <p:ext uri="{BB962C8B-B14F-4D97-AF65-F5344CB8AC3E}">
        <p14:creationId xmlns:p14="http://schemas.microsoft.com/office/powerpoint/2010/main" val="27492824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3496BC-708F-8E27-D104-5FA25A1A11DC}"/>
              </a:ext>
            </a:extLst>
          </p:cNvPr>
          <p:cNvSpPr>
            <a:spLocks noGrp="1"/>
          </p:cNvSpPr>
          <p:nvPr>
            <p:ph sz="half" idx="1"/>
          </p:nvPr>
        </p:nvSpPr>
        <p:spPr>
          <a:xfrm>
            <a:off x="609600" y="1600201"/>
            <a:ext cx="5384800" cy="3989040"/>
          </a:xfrm>
        </p:spPr>
        <p:txBody>
          <a:bodyPr vert="horz" lIns="91440" tIns="45720" rIns="91440" bIns="45720" rtlCol="0" anchor="t">
            <a:normAutofit/>
          </a:bodyPr>
          <a:lstStyle/>
          <a:p>
            <a:pPr marL="0" indent="0">
              <a:lnSpc>
                <a:spcPct val="90000"/>
              </a:lnSpc>
              <a:buNone/>
            </a:pPr>
            <a:endParaRPr lang="en-US" sz="2400" dirty="0"/>
          </a:p>
          <a:p>
            <a:pPr marL="0" indent="0">
              <a:lnSpc>
                <a:spcPct val="90000"/>
              </a:lnSpc>
              <a:buNone/>
            </a:pPr>
            <a:r>
              <a:rPr lang="en-US" sz="2400" dirty="0"/>
              <a:t>Read Saunders, Lewis &amp; Thornhill ( 2019) Chapter 4 </a:t>
            </a:r>
            <a:r>
              <a:rPr lang="en-US" sz="2400" i="1" dirty="0"/>
              <a:t>Research Methods for Business Students</a:t>
            </a:r>
            <a:r>
              <a:rPr lang="en-US" sz="2400" dirty="0"/>
              <a:t>.</a:t>
            </a:r>
            <a:endParaRPr lang="en-US"/>
          </a:p>
          <a:p>
            <a:pPr marL="0" indent="0">
              <a:lnSpc>
                <a:spcPct val="90000"/>
              </a:lnSpc>
              <a:buNone/>
            </a:pPr>
            <a:r>
              <a:rPr lang="en-US" sz="2400" dirty="0"/>
              <a:t>   Available in UWTSD Library ( online)  at : </a:t>
            </a:r>
          </a:p>
          <a:p>
            <a:pPr marL="0" indent="0">
              <a:lnSpc>
                <a:spcPct val="90000"/>
              </a:lnSpc>
              <a:buNone/>
            </a:pPr>
            <a:r>
              <a:rPr lang="en-US" sz="2400" dirty="0">
                <a:hlinkClick r:id="rId2"/>
              </a:rPr>
              <a:t>ProQuest Ebook Central - Reade</a:t>
            </a:r>
            <a:r>
              <a:rPr lang="en-US" sz="2400" dirty="0"/>
              <a:t>r</a:t>
            </a:r>
          </a:p>
        </p:txBody>
      </p:sp>
      <p:pic>
        <p:nvPicPr>
          <p:cNvPr id="5" name="Content Placeholder 4" descr="How Homework Can Add to Your Child's Daily Stressors - Thrive Global">
            <a:extLst>
              <a:ext uri="{FF2B5EF4-FFF2-40B4-BE49-F238E27FC236}">
                <a16:creationId xmlns:a16="http://schemas.microsoft.com/office/drawing/2014/main" id="{478D19A1-97C6-1321-6B0F-111700D1D7BC}"/>
              </a:ext>
            </a:extLst>
          </p:cNvPr>
          <p:cNvPicPr>
            <a:picLocks noGrp="1" noChangeAspect="1"/>
          </p:cNvPicPr>
          <p:nvPr>
            <p:ph sz="half" idx="2"/>
          </p:nvPr>
        </p:nvPicPr>
        <p:blipFill rotWithShape="1">
          <a:blip r:embed="rId3"/>
          <a:srcRect l="9812" r="358"/>
          <a:stretch/>
        </p:blipFill>
        <p:spPr>
          <a:xfrm>
            <a:off x="6197600" y="1600201"/>
            <a:ext cx="5384800" cy="3989040"/>
          </a:xfrm>
          <a:noFill/>
        </p:spPr>
      </p:pic>
      <p:sp>
        <p:nvSpPr>
          <p:cNvPr id="9" name="Title 8">
            <a:extLst>
              <a:ext uri="{FF2B5EF4-FFF2-40B4-BE49-F238E27FC236}">
                <a16:creationId xmlns:a16="http://schemas.microsoft.com/office/drawing/2014/main" id="{6AD6F501-C323-4265-8A07-719B5716CAAA}"/>
              </a:ext>
            </a:extLst>
          </p:cNvPr>
          <p:cNvSpPr>
            <a:spLocks noGrp="1"/>
          </p:cNvSpPr>
          <p:nvPr>
            <p:ph type="title"/>
          </p:nvPr>
        </p:nvSpPr>
        <p:spPr>
          <a:solidFill>
            <a:srgbClr val="002060"/>
          </a:solidFill>
        </p:spPr>
        <p:txBody>
          <a:bodyPr/>
          <a:lstStyle/>
          <a:p>
            <a:r>
              <a:rPr lang="en-US" dirty="0">
                <a:solidFill>
                  <a:srgbClr val="FFFFFF"/>
                </a:solidFill>
              </a:rPr>
              <a:t>Task 1</a:t>
            </a:r>
          </a:p>
        </p:txBody>
      </p:sp>
    </p:spTree>
    <p:extLst>
      <p:ext uri="{BB962C8B-B14F-4D97-AF65-F5344CB8AC3E}">
        <p14:creationId xmlns:p14="http://schemas.microsoft.com/office/powerpoint/2010/main" val="2120363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B1449-BDDF-2D40-78DC-D8443E135A06}"/>
              </a:ext>
            </a:extLst>
          </p:cNvPr>
          <p:cNvSpPr>
            <a:spLocks noGrp="1"/>
          </p:cNvSpPr>
          <p:nvPr>
            <p:ph type="title"/>
          </p:nvPr>
        </p:nvSpPr>
        <p:spPr>
          <a:solidFill>
            <a:srgbClr val="002060"/>
          </a:solidFill>
        </p:spPr>
        <p:txBody>
          <a:bodyPr/>
          <a:lstStyle/>
          <a:p>
            <a:r>
              <a:rPr lang="en-US" dirty="0">
                <a:solidFill>
                  <a:schemeClr val="bg1"/>
                </a:solidFill>
              </a:rPr>
              <a:t>Task 2</a:t>
            </a:r>
          </a:p>
        </p:txBody>
      </p:sp>
      <p:sp>
        <p:nvSpPr>
          <p:cNvPr id="3" name="Content Placeholder 2">
            <a:extLst>
              <a:ext uri="{FF2B5EF4-FFF2-40B4-BE49-F238E27FC236}">
                <a16:creationId xmlns:a16="http://schemas.microsoft.com/office/drawing/2014/main" id="{212045AC-DCDA-50BF-E24D-BB2797B39E95}"/>
              </a:ext>
            </a:extLst>
          </p:cNvPr>
          <p:cNvSpPr>
            <a:spLocks noGrp="1"/>
          </p:cNvSpPr>
          <p:nvPr>
            <p:ph sz="half" idx="1"/>
          </p:nvPr>
        </p:nvSpPr>
        <p:spPr/>
        <p:txBody>
          <a:bodyPr vert="horz" lIns="91440" tIns="45720" rIns="91440" bIns="45720" rtlCol="0" anchor="t">
            <a:normAutofit lnSpcReduction="10000"/>
          </a:bodyPr>
          <a:lstStyle/>
          <a:p>
            <a:pPr marL="0" indent="0">
              <a:buNone/>
            </a:pPr>
            <a:r>
              <a:rPr lang="en-US" dirty="0"/>
              <a:t>Explore the following terms :</a:t>
            </a:r>
          </a:p>
          <a:p>
            <a:pPr marL="0" indent="0" algn="ctr">
              <a:buNone/>
            </a:pPr>
            <a:r>
              <a:rPr lang="en-US" i="1" dirty="0"/>
              <a:t>Ontology</a:t>
            </a:r>
          </a:p>
          <a:p>
            <a:pPr marL="0" indent="0" algn="ctr">
              <a:buNone/>
            </a:pPr>
            <a:r>
              <a:rPr lang="en-US" i="1" dirty="0"/>
              <a:t>Epistemology</a:t>
            </a:r>
          </a:p>
          <a:p>
            <a:pPr marL="0" indent="0" algn="ctr">
              <a:buNone/>
            </a:pPr>
            <a:r>
              <a:rPr lang="en-US" i="1" dirty="0"/>
              <a:t>Positivism</a:t>
            </a:r>
          </a:p>
          <a:p>
            <a:pPr marL="0" indent="0" algn="ctr">
              <a:buNone/>
            </a:pPr>
            <a:r>
              <a:rPr lang="en-US" i="1" dirty="0"/>
              <a:t>Interpretivism</a:t>
            </a:r>
          </a:p>
          <a:p>
            <a:pPr marL="0" indent="0" algn="ctr">
              <a:buNone/>
            </a:pPr>
            <a:r>
              <a:rPr lang="en-US" i="1" dirty="0"/>
              <a:t>Pragmatism</a:t>
            </a:r>
          </a:p>
          <a:p>
            <a:pPr marL="0" indent="0" algn="ctr">
              <a:buNone/>
            </a:pPr>
            <a:r>
              <a:rPr lang="en-US" i="1" dirty="0"/>
              <a:t>Inductive</a:t>
            </a:r>
          </a:p>
          <a:p>
            <a:pPr marL="0" indent="0" algn="ctr">
              <a:buNone/>
            </a:pPr>
            <a:r>
              <a:rPr lang="en-US" i="1" dirty="0"/>
              <a:t>Deductive</a:t>
            </a:r>
          </a:p>
        </p:txBody>
      </p:sp>
      <p:pic>
        <p:nvPicPr>
          <p:cNvPr id="8" name="Content Placeholder 7" descr="An after-school routine to help kids and parents beat homework stress">
            <a:extLst>
              <a:ext uri="{FF2B5EF4-FFF2-40B4-BE49-F238E27FC236}">
                <a16:creationId xmlns:a16="http://schemas.microsoft.com/office/drawing/2014/main" id="{6CB2B514-735E-437A-6125-5874586F66F0}"/>
              </a:ext>
            </a:extLst>
          </p:cNvPr>
          <p:cNvPicPr>
            <a:picLocks noGrp="1" noChangeAspect="1"/>
          </p:cNvPicPr>
          <p:nvPr>
            <p:ph sz="half" idx="2"/>
          </p:nvPr>
        </p:nvPicPr>
        <p:blipFill>
          <a:blip r:embed="rId2"/>
          <a:stretch>
            <a:fillRect/>
          </a:stretch>
        </p:blipFill>
        <p:spPr>
          <a:xfrm>
            <a:off x="6332312" y="1715183"/>
            <a:ext cx="5175375" cy="3453075"/>
          </a:xfrm>
        </p:spPr>
      </p:pic>
    </p:spTree>
    <p:extLst>
      <p:ext uri="{BB962C8B-B14F-4D97-AF65-F5344CB8AC3E}">
        <p14:creationId xmlns:p14="http://schemas.microsoft.com/office/powerpoint/2010/main" val="3770020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7892A-F0BA-573B-2DA0-B7F5B0384DA1}"/>
              </a:ext>
            </a:extLst>
          </p:cNvPr>
          <p:cNvSpPr>
            <a:spLocks noGrp="1"/>
          </p:cNvSpPr>
          <p:nvPr>
            <p:ph type="title"/>
          </p:nvPr>
        </p:nvSpPr>
        <p:spPr>
          <a:solidFill>
            <a:srgbClr val="002060"/>
          </a:solidFill>
        </p:spPr>
        <p:txBody>
          <a:bodyPr/>
          <a:lstStyle/>
          <a:p>
            <a:r>
              <a:rPr lang="en-US" dirty="0">
                <a:solidFill>
                  <a:schemeClr val="bg1"/>
                </a:solidFill>
              </a:rPr>
              <a:t>Task 2</a:t>
            </a:r>
          </a:p>
        </p:txBody>
      </p:sp>
      <p:sp>
        <p:nvSpPr>
          <p:cNvPr id="3" name="Content Placeholder 2">
            <a:extLst>
              <a:ext uri="{FF2B5EF4-FFF2-40B4-BE49-F238E27FC236}">
                <a16:creationId xmlns:a16="http://schemas.microsoft.com/office/drawing/2014/main" id="{BB802389-AB74-1E1C-35DA-49186156E962}"/>
              </a:ext>
            </a:extLst>
          </p:cNvPr>
          <p:cNvSpPr>
            <a:spLocks noGrp="1"/>
          </p:cNvSpPr>
          <p:nvPr>
            <p:ph sz="half" idx="1"/>
          </p:nvPr>
        </p:nvSpPr>
        <p:spPr/>
        <p:txBody>
          <a:bodyPr vert="horz" lIns="91440" tIns="45720" rIns="91440" bIns="45720" rtlCol="0" anchor="t">
            <a:normAutofit lnSpcReduction="10000"/>
          </a:bodyPr>
          <a:lstStyle/>
          <a:p>
            <a:pPr marL="0" indent="0">
              <a:buNone/>
            </a:pPr>
            <a:r>
              <a:rPr lang="en-US" dirty="0">
                <a:solidFill>
                  <a:srgbClr val="0070C0"/>
                </a:solidFill>
              </a:rPr>
              <a:t>     Academic &amp; </a:t>
            </a:r>
            <a:r>
              <a:rPr lang="en-US" dirty="0" err="1">
                <a:solidFill>
                  <a:srgbClr val="0070C0"/>
                </a:solidFill>
              </a:rPr>
              <a:t>InfoSkills</a:t>
            </a:r>
            <a:endParaRPr lang="en-US" dirty="0">
              <a:solidFill>
                <a:srgbClr val="0070C0"/>
              </a:solidFill>
            </a:endParaRPr>
          </a:p>
          <a:p>
            <a:pPr marL="0" indent="0">
              <a:buNone/>
            </a:pPr>
            <a:endParaRPr lang="en-US" dirty="0"/>
          </a:p>
          <a:p>
            <a:pPr marL="457200" indent="-457200"/>
            <a:r>
              <a:rPr lang="en-US"/>
              <a:t>Moodle page</a:t>
            </a:r>
          </a:p>
          <a:p>
            <a:pPr marL="457200" indent="-457200"/>
            <a:r>
              <a:rPr lang="en-US" dirty="0"/>
              <a:t>Search 'Library </a:t>
            </a:r>
            <a:r>
              <a:rPr lang="en-US"/>
              <a:t>InfoSkills</a:t>
            </a:r>
            <a:r>
              <a:rPr lang="en-US" dirty="0"/>
              <a:t>'</a:t>
            </a:r>
          </a:p>
          <a:p>
            <a:pPr marL="457200" indent="-457200"/>
            <a:r>
              <a:rPr lang="en-US" dirty="0"/>
              <a:t>Self </a:t>
            </a:r>
            <a:r>
              <a:rPr lang="en-US" err="1"/>
              <a:t>enrol</a:t>
            </a:r>
            <a:r>
              <a:rPr lang="en-US" dirty="0"/>
              <a:t>:</a:t>
            </a:r>
          </a:p>
          <a:p>
            <a:pPr marL="457200" indent="-457200"/>
            <a:r>
              <a:rPr lang="en-US"/>
              <a:t>Complete:</a:t>
            </a:r>
            <a:endParaRPr lang="en-US" dirty="0"/>
          </a:p>
          <a:p>
            <a:pPr marL="0" indent="0">
              <a:buNone/>
            </a:pPr>
            <a:r>
              <a:rPr lang="en-US" dirty="0"/>
              <a:t>  a. Finding &amp; using Information</a:t>
            </a:r>
          </a:p>
          <a:p>
            <a:pPr marL="0" indent="0">
              <a:buNone/>
            </a:pPr>
            <a:r>
              <a:rPr lang="en-US" dirty="0"/>
              <a:t>  b. Referencing</a:t>
            </a:r>
          </a:p>
        </p:txBody>
      </p:sp>
      <p:pic>
        <p:nvPicPr>
          <p:cNvPr id="5" name="Content Placeholder 4" descr="Topic · Homework · Change.org">
            <a:extLst>
              <a:ext uri="{FF2B5EF4-FFF2-40B4-BE49-F238E27FC236}">
                <a16:creationId xmlns:a16="http://schemas.microsoft.com/office/drawing/2014/main" id="{BDE1471A-473D-ACB3-DEBC-AB6F3F35C8CE}"/>
              </a:ext>
            </a:extLst>
          </p:cNvPr>
          <p:cNvPicPr>
            <a:picLocks noGrp="1" noChangeAspect="1"/>
          </p:cNvPicPr>
          <p:nvPr>
            <p:ph sz="half" idx="2"/>
          </p:nvPr>
        </p:nvPicPr>
        <p:blipFill>
          <a:blip r:embed="rId2"/>
          <a:stretch>
            <a:fillRect/>
          </a:stretch>
        </p:blipFill>
        <p:spPr>
          <a:xfrm>
            <a:off x="6429250" y="1900621"/>
            <a:ext cx="5089500" cy="2848200"/>
          </a:xfrm>
        </p:spPr>
      </p:pic>
    </p:spTree>
    <p:extLst>
      <p:ext uri="{BB962C8B-B14F-4D97-AF65-F5344CB8AC3E}">
        <p14:creationId xmlns:p14="http://schemas.microsoft.com/office/powerpoint/2010/main" val="22759003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p:txBody>
          <a:bodyPr/>
          <a:lstStyle/>
          <a:p>
            <a:r>
              <a:rPr lang="en-GB" dirty="0"/>
              <a:t>Questions?</a:t>
            </a:r>
          </a:p>
        </p:txBody>
      </p:sp>
      <p:pic>
        <p:nvPicPr>
          <p:cNvPr id="4" name="Content Placeholder 3">
            <a:extLst>
              <a:ext uri="{FF2B5EF4-FFF2-40B4-BE49-F238E27FC236}">
                <a16:creationId xmlns:a16="http://schemas.microsoft.com/office/drawing/2014/main" id="{A5F4C11E-FFFB-4BEA-89BE-4FA20D4DAFF6}"/>
              </a:ext>
            </a:extLst>
          </p:cNvPr>
          <p:cNvPicPr>
            <a:picLocks noGrp="1" noChangeAspect="1"/>
          </p:cNvPicPr>
          <p:nvPr>
            <p:ph idx="1"/>
          </p:nvPr>
        </p:nvPicPr>
        <p:blipFill>
          <a:blip r:embed="rId3"/>
          <a:stretch>
            <a:fillRect/>
          </a:stretch>
        </p:blipFill>
        <p:spPr>
          <a:xfrm>
            <a:off x="3651077" y="1733308"/>
            <a:ext cx="4889846" cy="3114884"/>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3168</Words>
  <Application>Microsoft Office PowerPoint</Application>
  <PresentationFormat>Widescreen</PresentationFormat>
  <Paragraphs>283</Paragraphs>
  <Slides>21</Slides>
  <Notes>16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21</vt:i4>
      </vt:variant>
    </vt:vector>
  </HeadingPairs>
  <TitlesOfParts>
    <vt:vector size="29" baseType="lpstr">
      <vt:lpstr>Arial,Sans-Serif</vt:lpstr>
      <vt:lpstr>Myriad Pro</vt:lpstr>
      <vt:lpstr>Arial</vt:lpstr>
      <vt:lpstr>Calibri</vt:lpstr>
      <vt:lpstr>Courier New</vt:lpstr>
      <vt:lpstr>Georgia</vt:lpstr>
      <vt:lpstr>Wingdings</vt:lpstr>
      <vt:lpstr>Theme1.thmx first page pp</vt:lpstr>
      <vt:lpstr>Methodology : ‘The Research Onion’</vt:lpstr>
      <vt:lpstr>Methodology</vt:lpstr>
      <vt:lpstr>Saunders, Lewis &amp; Thornhill – 'Research Onion'</vt:lpstr>
      <vt:lpstr>The ‘Research Onion’</vt:lpstr>
      <vt:lpstr>The Research Onion – Saunders et al</vt:lpstr>
      <vt:lpstr>The 6 layers of Saunders’ research Onion</vt:lpstr>
      <vt:lpstr>Layer 1 – Research Philosophy</vt:lpstr>
      <vt:lpstr>Layer 1 - Research Philosophies</vt:lpstr>
      <vt:lpstr>Layer 2 – Research Approach</vt:lpstr>
      <vt:lpstr>Layer 3 Research Strategy</vt:lpstr>
      <vt:lpstr>Strategies</vt:lpstr>
      <vt:lpstr>PowerPoint Presentation</vt:lpstr>
      <vt:lpstr>Layer 4 - Choices</vt:lpstr>
      <vt:lpstr>Layer 5 – Time Horizon</vt:lpstr>
      <vt:lpstr>Layer 6 – Techniques and procedures</vt:lpstr>
      <vt:lpstr>Recap</vt:lpstr>
      <vt:lpstr>References &amp; Useful resources</vt:lpstr>
      <vt:lpstr>Task 1</vt:lpstr>
      <vt:lpstr>Task 2</vt:lpstr>
      <vt:lpstr>Task 2</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Jane Davies</cp:lastModifiedBy>
  <cp:revision>718</cp:revision>
  <dcterms:created xsi:type="dcterms:W3CDTF">2021-10-13T07:56:41Z</dcterms:created>
  <dcterms:modified xsi:type="dcterms:W3CDTF">2026-03-27T14:00:50Z</dcterms:modified>
</cp:coreProperties>
</file>