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66" r:id="rId4"/>
    <p:sldId id="26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Out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554184" y="403414"/>
            <a:ext cx="2770910" cy="941294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1164" b="1" cap="all" spc="58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561882" y="1582382"/>
            <a:ext cx="3502121" cy="22860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814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4" name="Text Placeholder 25">
            <a:extLst>
              <a:ext uri="{FF2B5EF4-FFF2-40B4-BE49-F238E27FC236}">
                <a16:creationId xmlns:a16="http://schemas.microsoft.com/office/drawing/2014/main" id="{01D00668-EE9F-31C6-9E75-FDA7A506A39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54183" y="3966883"/>
            <a:ext cx="2032000" cy="20170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66" b="0" i="1" spc="0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54184" y="4370301"/>
            <a:ext cx="2651607" cy="2218765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581"/>
              </a:spcAft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  <a:p>
            <a:pPr lvl="0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92830"/>
            <a:ext cx="332510" cy="3361765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292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22907" y="0"/>
            <a:ext cx="4618184" cy="6850768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292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4064008" y="0"/>
            <a:ext cx="4064001" cy="22860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814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4618183" y="403418"/>
            <a:ext cx="1965048" cy="494459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164" b="1" cap="all" spc="58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4658604" y="2376603"/>
            <a:ext cx="2944090" cy="20170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66" b="0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658604" y="2725387"/>
            <a:ext cx="2944090" cy="770854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524" spc="12" baseline="0">
                <a:solidFill>
                  <a:schemeClr val="bg1"/>
                </a:solidFill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2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658604" y="3868722"/>
            <a:ext cx="2944090" cy="18831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581" b="1" cap="all" spc="58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58604" y="4085441"/>
            <a:ext cx="2944090" cy="522836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24" spc="12" baseline="0">
                <a:solidFill>
                  <a:schemeClr val="bg1"/>
                </a:solidFill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2E814E-119B-2E8E-447A-9E8AE384BE96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5484104" y="4773707"/>
            <a:ext cx="1293090" cy="1001850"/>
          </a:xfrm>
        </p:spPr>
        <p:txBody>
          <a:bodyPr>
            <a:normAutofit/>
          </a:bodyPr>
          <a:lstStyle>
            <a:lvl1pPr marL="0" indent="0" algn="ctr">
              <a:buNone/>
              <a:defRPr sz="466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logo</a:t>
            </a:r>
          </a:p>
        </p:txBody>
      </p:sp>
      <p:sp>
        <p:nvSpPr>
          <p:cNvPr id="7" name="Text Placeholder 25">
            <a:extLst>
              <a:ext uri="{FF2B5EF4-FFF2-40B4-BE49-F238E27FC236}">
                <a16:creationId xmlns:a16="http://schemas.microsoft.com/office/drawing/2014/main" id="{A3759039-2383-B70C-8B31-21C10C9C7A6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58604" y="5976451"/>
            <a:ext cx="2944090" cy="188318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581" b="1" cap="all" spc="58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3F2244C-CA32-0D6A-2AFC-C47B1B8B941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658604" y="6193170"/>
            <a:ext cx="2944090" cy="522836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524" spc="12" baseline="0">
                <a:solidFill>
                  <a:schemeClr val="bg1"/>
                </a:solidFill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0" hasCustomPrompt="1"/>
          </p:nvPr>
        </p:nvSpPr>
        <p:spPr>
          <a:xfrm>
            <a:off x="8128002" y="403415"/>
            <a:ext cx="3502121" cy="4370294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814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50" name="Text Placeholder 38">
            <a:extLst>
              <a:ext uri="{FF2B5EF4-FFF2-40B4-BE49-F238E27FC236}">
                <a16:creationId xmlns:a16="http://schemas.microsoft.com/office/drawing/2014/main" id="{F0D199E2-F0A1-856F-A650-15E2C694B38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693732" y="5032897"/>
            <a:ext cx="2936392" cy="74266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54" b="1" cap="all" spc="58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219462" indent="0">
              <a:buNone/>
              <a:defRPr cap="all" baseline="0">
                <a:latin typeface="+mj-lt"/>
              </a:defRPr>
            </a:lvl2pPr>
            <a:lvl3pPr marL="438925" indent="0">
              <a:buNone/>
              <a:defRPr cap="all" baseline="0">
                <a:latin typeface="+mj-lt"/>
              </a:defRPr>
            </a:lvl3pPr>
            <a:lvl4pPr marL="658387" indent="0">
              <a:buNone/>
              <a:defRPr cap="all" baseline="0">
                <a:latin typeface="+mj-lt"/>
              </a:defRPr>
            </a:lvl4pPr>
            <a:lvl5pPr marL="877851" indent="0">
              <a:buNone/>
              <a:defRPr cap="all" baseline="0">
                <a:latin typeface="+mj-lt"/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40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8693736" y="5849471"/>
            <a:ext cx="2531919" cy="52283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581" b="1" i="0" cap="all" spc="58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0E4E810-C426-E751-A1E3-030C0E2088C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30194" y="5"/>
            <a:ext cx="3448872" cy="773307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31EA7D67-2C12-4558-545E-9384180FC39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806549" y="3984591"/>
            <a:ext cx="1398543" cy="201706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6C446445-A77A-DF98-5C01-9461B0B0ABF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23698" y="1582382"/>
            <a:ext cx="540306" cy="2286000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42441084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376">
          <p15:clr>
            <a:srgbClr val="547EBF"/>
          </p15:clr>
        </p15:guide>
        <p15:guide id="2" orient="horz" pos="3024">
          <p15:clr>
            <a:srgbClr val="FBAE40"/>
          </p15:clr>
        </p15:guide>
        <p15:guide id="3" pos="2688">
          <p15:clr>
            <a:srgbClr val="547EBF"/>
          </p15:clr>
        </p15:guide>
        <p15:guide id="4" orient="horz" pos="5693">
          <p15:clr>
            <a:srgbClr val="FBAE40"/>
          </p15:clr>
        </p15:guide>
        <p15:guide id="5" orient="horz" pos="356">
          <p15:clr>
            <a:srgbClr val="FBAE40"/>
          </p15:clr>
        </p15:guide>
        <p15:guide id="6" pos="5739">
          <p15:clr>
            <a:srgbClr val="FBAE40"/>
          </p15:clr>
        </p15:guide>
        <p15:guide id="7" pos="7693">
          <p15:clr>
            <a:srgbClr val="FBAE40"/>
          </p15:clr>
        </p15:guide>
        <p15:guide id="8" pos="4032">
          <p15:clr>
            <a:srgbClr val="FBAE40"/>
          </p15:clr>
        </p15:guide>
        <p15:guide id="9" pos="3055">
          <p15:clr>
            <a:srgbClr val="FBAE40"/>
          </p15:clr>
        </p15:guide>
        <p15:guide id="10" pos="2321">
          <p15:clr>
            <a:srgbClr val="FBAE40"/>
          </p15:clr>
        </p15:guide>
        <p15:guide id="11" pos="367">
          <p15:clr>
            <a:srgbClr val="FBAE40"/>
          </p15:clr>
        </p15:guide>
        <p15:guide id="12" pos="5009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In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561169" y="4680407"/>
            <a:ext cx="2845741" cy="726141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1164" b="1" cap="all" spc="58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561882" y="421610"/>
            <a:ext cx="3502121" cy="3948691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814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BDD62012-93F7-ADCC-50CF-BC8DB8B8AB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61166" y="5512951"/>
            <a:ext cx="2465161" cy="303906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81" b="1" cap="all" spc="58" baseline="0">
                <a:solidFill>
                  <a:schemeClr val="tx1"/>
                </a:solidFill>
                <a:latin typeface="+mj-lt"/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A41E763A-1C92-B3F7-DD73-A02CF7CA353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61169" y="5923262"/>
            <a:ext cx="2845741" cy="752078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581"/>
              </a:spcAft>
              <a:buNone/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01690" y="2122754"/>
            <a:ext cx="4618184" cy="1855694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292" dirty="0"/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4618183" y="421611"/>
            <a:ext cx="1965048" cy="819329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164" b="1" cap="all" spc="58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FCE9C248-8810-2220-B030-6CF2898E4F3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18183" y="1361931"/>
            <a:ext cx="2984512" cy="734644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581"/>
              </a:spcAft>
              <a:buNone/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4618184" y="2251126"/>
            <a:ext cx="2944090" cy="1075136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buNone/>
              <a:defRPr sz="699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618188" y="3471062"/>
            <a:ext cx="2961319" cy="188318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581" b="1" cap="all" spc="58" baseline="0">
                <a:solidFill>
                  <a:schemeClr val="bg1"/>
                </a:solidFill>
                <a:latin typeface="+mj-lt"/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" name="Text Placeholder 25">
            <a:extLst>
              <a:ext uri="{FF2B5EF4-FFF2-40B4-BE49-F238E27FC236}">
                <a16:creationId xmlns:a16="http://schemas.microsoft.com/office/drawing/2014/main" id="{D51A6F9D-1997-1CDF-8645-E270DEA2564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618188" y="3675067"/>
            <a:ext cx="2961319" cy="251637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524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25">
            <a:extLst>
              <a:ext uri="{FF2B5EF4-FFF2-40B4-BE49-F238E27FC236}">
                <a16:creationId xmlns:a16="http://schemas.microsoft.com/office/drawing/2014/main" id="{4118D991-EC75-05B0-73FA-F8F2494DFB2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618188" y="4156101"/>
            <a:ext cx="3106739" cy="752079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164" b="1" cap="all" spc="58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18190" y="4979731"/>
            <a:ext cx="2169599" cy="303906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581" b="1" cap="all" spc="58" baseline="0">
                <a:solidFill>
                  <a:schemeClr val="tx1"/>
                </a:solidFill>
                <a:latin typeface="+mj-lt"/>
              </a:defRPr>
            </a:lvl1pPr>
            <a:lvl2pPr marL="219462" indent="0" algn="l">
              <a:buNone/>
              <a:defRPr sz="466">
                <a:solidFill>
                  <a:schemeClr val="bg1"/>
                </a:solidFill>
              </a:defRPr>
            </a:lvl2pPr>
            <a:lvl3pPr marL="438925" indent="0" algn="l">
              <a:buNone/>
              <a:defRPr sz="466">
                <a:solidFill>
                  <a:schemeClr val="bg1"/>
                </a:solidFill>
              </a:defRPr>
            </a:lvl3pPr>
            <a:lvl4pPr marL="658387" indent="0" algn="l">
              <a:buNone/>
              <a:defRPr sz="466">
                <a:solidFill>
                  <a:schemeClr val="bg1"/>
                </a:solidFill>
              </a:defRPr>
            </a:lvl4pPr>
            <a:lvl5pPr marL="877851" indent="0" algn="l">
              <a:buNone/>
              <a:defRPr sz="466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618190" y="5409119"/>
            <a:ext cx="2944196" cy="1311893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581"/>
              </a:spcAft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859491" y="3090614"/>
            <a:ext cx="332510" cy="3361765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292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8128007" y="403417"/>
            <a:ext cx="3502120" cy="1719341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814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764EA665-2F47-3154-351E-F3A2BD9984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686784" y="2286000"/>
            <a:ext cx="2851726" cy="734644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581"/>
              </a:spcAft>
              <a:buNone/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970B3764-7EB5-FE7C-FAB0-FCD9098BB39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686782" y="3090610"/>
            <a:ext cx="2950956" cy="836093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164" b="1" cap="all" spc="58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2pPr>
            <a:lvl3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3pPr>
            <a:lvl4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4pPr>
            <a:lvl5pPr marL="0" indent="0">
              <a:lnSpc>
                <a:spcPct val="100000"/>
              </a:lnSpc>
              <a:spcBef>
                <a:spcPts val="581"/>
              </a:spcBef>
              <a:buNone/>
              <a:defRPr sz="581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23E1A197-401A-8FFE-C31B-1053DB84EF2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686786" y="4080723"/>
            <a:ext cx="2961421" cy="2640289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spcAft>
                <a:spcPts val="581"/>
              </a:spcAft>
              <a:buNone/>
              <a:defRPr sz="524" b="0" spc="12" baseline="0"/>
            </a:lvl1pPr>
            <a:lvl2pPr>
              <a:defRPr sz="581"/>
            </a:lvl2pPr>
            <a:lvl3pPr>
              <a:defRPr sz="581"/>
            </a:lvl3pPr>
            <a:lvl4pPr>
              <a:defRPr sz="581"/>
            </a:lvl4pPr>
            <a:lvl5pPr>
              <a:defRPr sz="581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2EC872-481F-9DFB-DB93-7FC667A1F22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30194" y="5"/>
            <a:ext cx="3448872" cy="773307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FD81-C5FF-7E04-852A-F6E347A56B0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" y="3984591"/>
            <a:ext cx="1398543" cy="201706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6779094-B730-A15E-A4CE-E894F87CBCC2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01691" y="2122754"/>
            <a:ext cx="562312" cy="1855694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047" dirty="0">
                <a:noFill/>
              </a:defRPr>
            </a:lvl1pPr>
          </a:lstStyle>
          <a:p>
            <a:pPr marL="0" lvl="0" algn="ctr" defTabSz="532031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2407323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376">
          <p15:clr>
            <a:srgbClr val="547EBF"/>
          </p15:clr>
        </p15:guide>
        <p15:guide id="2" orient="horz" pos="3024">
          <p15:clr>
            <a:srgbClr val="FBAE40"/>
          </p15:clr>
        </p15:guide>
        <p15:guide id="3" pos="2688">
          <p15:clr>
            <a:srgbClr val="547EBF"/>
          </p15:clr>
        </p15:guide>
        <p15:guide id="4" orient="horz" pos="5693">
          <p15:clr>
            <a:srgbClr val="FBAE40"/>
          </p15:clr>
        </p15:guide>
        <p15:guide id="5" orient="horz" pos="356">
          <p15:clr>
            <a:srgbClr val="FBAE40"/>
          </p15:clr>
        </p15:guide>
        <p15:guide id="6" pos="5739">
          <p15:clr>
            <a:srgbClr val="FBAE40"/>
          </p15:clr>
        </p15:guide>
        <p15:guide id="7" pos="7693">
          <p15:clr>
            <a:srgbClr val="FBAE40"/>
          </p15:clr>
        </p15:guide>
        <p15:guide id="8" pos="4032">
          <p15:clr>
            <a:srgbClr val="FBAE40"/>
          </p15:clr>
        </p15:guide>
        <p15:guide id="9" pos="3055">
          <p15:clr>
            <a:srgbClr val="FBAE40"/>
          </p15:clr>
        </p15:guide>
        <p15:guide id="10" pos="2321">
          <p15:clr>
            <a:srgbClr val="FBAE40"/>
          </p15:clr>
        </p15:guide>
        <p15:guide id="11" pos="367">
          <p15:clr>
            <a:srgbClr val="FBAE40"/>
          </p15:clr>
        </p15:guide>
        <p15:guide id="12" pos="5009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5381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376">
          <p15:clr>
            <a:srgbClr val="547EBF"/>
          </p15:clr>
        </p15:guide>
        <p15:guide id="2" orient="horz" pos="3024">
          <p15:clr>
            <a:srgbClr val="FBAE40"/>
          </p15:clr>
        </p15:guide>
        <p15:guide id="3" pos="2688">
          <p15:clr>
            <a:srgbClr val="547EBF"/>
          </p15:clr>
        </p15:guide>
        <p15:guide id="4" orient="horz" pos="5693">
          <p15:clr>
            <a:srgbClr val="FBAE40"/>
          </p15:clr>
        </p15:guide>
        <p15:guide id="5" orient="horz" pos="356">
          <p15:clr>
            <a:srgbClr val="FBAE40"/>
          </p15:clr>
        </p15:guide>
        <p15:guide id="6" pos="5739">
          <p15:clr>
            <a:srgbClr val="FBAE40"/>
          </p15:clr>
        </p15:guide>
        <p15:guide id="7" pos="7693">
          <p15:clr>
            <a:srgbClr val="FBAE40"/>
          </p15:clr>
        </p15:guide>
        <p15:guide id="8" pos="4032">
          <p15:clr>
            <a:srgbClr val="FBAE40"/>
          </p15:clr>
        </p15:guide>
        <p15:guide id="9" pos="3055">
          <p15:clr>
            <a:srgbClr val="FBAE40"/>
          </p15:clr>
        </p15:guide>
        <p15:guide id="10" pos="2321">
          <p15:clr>
            <a:srgbClr val="FBAE40"/>
          </p15:clr>
        </p15:guide>
        <p15:guide id="11" pos="367">
          <p15:clr>
            <a:srgbClr val="FBAE40"/>
          </p15:clr>
        </p15:guide>
        <p15:guide id="12" pos="5009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3" y="365128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3" y="1825625"/>
            <a:ext cx="10515600" cy="43513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4" y="6356357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2CD0-8AE2-403D-BC5A-E9768D13DA7F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3" y="6356357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6" y="6356357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45621-FB72-491B-A41E-B21F020BD97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047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438925" rtl="0" eaLnBrk="1" latinLnBrk="0" hangingPunct="1">
        <a:spcBef>
          <a:spcPct val="0"/>
        </a:spcBef>
        <a:buNone/>
        <a:defRPr sz="2112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9731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44" kern="1200">
          <a:solidFill>
            <a:schemeClr val="tx1"/>
          </a:solidFill>
          <a:latin typeface="+mn-lt"/>
          <a:ea typeface="+mn-ea"/>
          <a:cs typeface="+mn-cs"/>
        </a:defRPr>
      </a:lvl1pPr>
      <a:lvl2pPr marL="329194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152" kern="1200">
          <a:solidFill>
            <a:schemeClr val="tx1"/>
          </a:solidFill>
          <a:latin typeface="+mn-lt"/>
          <a:ea typeface="+mn-ea"/>
          <a:cs typeface="+mn-cs"/>
        </a:defRPr>
      </a:lvl2pPr>
      <a:lvl3pPr marL="548656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960" kern="1200">
          <a:solidFill>
            <a:schemeClr val="tx1"/>
          </a:solidFill>
          <a:latin typeface="+mn-lt"/>
          <a:ea typeface="+mn-ea"/>
          <a:cs typeface="+mn-cs"/>
        </a:defRPr>
      </a:lvl3pPr>
      <a:lvl4pPr marL="768120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4pPr>
      <a:lvl5pPr marL="987583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5pPr>
      <a:lvl6pPr marL="1207045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6pPr>
      <a:lvl7pPr marL="1426507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7pPr>
      <a:lvl8pPr marL="1645969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8pPr>
      <a:lvl9pPr marL="1865432" indent="-109731" algn="l" defTabSz="438925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86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1pPr>
      <a:lvl2pPr marL="219462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2pPr>
      <a:lvl3pPr marL="438925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3pPr>
      <a:lvl4pPr marL="658387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4pPr>
      <a:lvl5pPr marL="877851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5pPr>
      <a:lvl6pPr marL="1097314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6pPr>
      <a:lvl7pPr marL="1316776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7pPr>
      <a:lvl8pPr marL="1536239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8pPr>
      <a:lvl9pPr marL="1755701" algn="l" defTabSz="438925" rtl="0" eaLnBrk="1" latinLnBrk="0" hangingPunct="1">
        <a:defRPr sz="86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024">
          <p15:clr>
            <a:srgbClr val="F26B43"/>
          </p15:clr>
        </p15:guide>
        <p15:guide id="2" pos="40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>
            <a:extLst>
              <a:ext uri="{FF2B5EF4-FFF2-40B4-BE49-F238E27FC236}">
                <a16:creationId xmlns:a16="http://schemas.microsoft.com/office/drawing/2014/main" id="{D6976E2C-F6F6-4E6C-B88F-3A64204B6C1B}"/>
              </a:ext>
            </a:extLst>
          </p:cNvPr>
          <p:cNvSpPr txBox="1"/>
          <p:nvPr/>
        </p:nvSpPr>
        <p:spPr>
          <a:xfrm>
            <a:off x="2585357" y="2269525"/>
            <a:ext cx="7021286" cy="2806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Sania Ullah</a:t>
            </a:r>
          </a:p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2314490</a:t>
            </a:r>
          </a:p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Psychological Classifications and Provisions</a:t>
            </a:r>
          </a:p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BMHP6029</a:t>
            </a:r>
          </a:p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Component 1: (Academic Poster)</a:t>
            </a:r>
          </a:p>
          <a:p>
            <a:pPr algn="ctr" defTabSz="819657">
              <a:lnSpc>
                <a:spcPct val="150000"/>
              </a:lnSpc>
            </a:pP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Tommy </a:t>
            </a:r>
            <a:r>
              <a:rPr lang="en-US" sz="2000" b="1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Adattu</a:t>
            </a:r>
            <a:r>
              <a:rPr lang="en-US" sz="2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Chacko</a:t>
            </a:r>
          </a:p>
        </p:txBody>
      </p:sp>
    </p:spTree>
    <p:extLst>
      <p:ext uri="{BB962C8B-B14F-4D97-AF65-F5344CB8AC3E}">
        <p14:creationId xmlns:p14="http://schemas.microsoft.com/office/powerpoint/2010/main" val="3064406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>
            <a:extLst>
              <a:ext uri="{FF2B5EF4-FFF2-40B4-BE49-F238E27FC236}">
                <a16:creationId xmlns:a16="http://schemas.microsoft.com/office/drawing/2014/main" id="{D6976E2C-F6F6-4E6C-B88F-3A64204B6C1B}"/>
              </a:ext>
            </a:extLst>
          </p:cNvPr>
          <p:cNvSpPr txBox="1"/>
          <p:nvPr/>
        </p:nvSpPr>
        <p:spPr>
          <a:xfrm>
            <a:off x="3214488" y="95208"/>
            <a:ext cx="5763025" cy="3122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19657"/>
            <a:r>
              <a:rPr lang="en-US" sz="1429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F392D14-9D8E-4F7D-83A0-DC1802F7EF0C}"/>
              </a:ext>
            </a:extLst>
          </p:cNvPr>
          <p:cNvSpPr txBox="1"/>
          <p:nvPr/>
        </p:nvSpPr>
        <p:spPr>
          <a:xfrm>
            <a:off x="1741714" y="544286"/>
            <a:ext cx="2810917" cy="16750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(ICD-11 code 6A20) is a long-term psychotic disorder.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involves major disturbances in perception, thinking, self-awareness, and motivation.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condition often leads to serious social and work-related difficulties (</a:t>
            </a:r>
            <a:r>
              <a:rPr lang="en-US" sz="857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Gaebel</a:t>
            </a: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sz="857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Salveridou</a:t>
            </a: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-Hof, 2023).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Common symptoms include delusions, hallucinations, disorganized thinking, and reduced emotional expression.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affects about 1% of the global population and causes significant disease burden and disability (</a:t>
            </a:r>
            <a:r>
              <a:rPr lang="en-US" sz="857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Solmi</a:t>
            </a: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45E275C-E69B-4F56-A7FE-3CF357CB8919}"/>
              </a:ext>
            </a:extLst>
          </p:cNvPr>
          <p:cNvSpPr txBox="1"/>
          <p:nvPr/>
        </p:nvSpPr>
        <p:spPr>
          <a:xfrm>
            <a:off x="7587823" y="884527"/>
            <a:ext cx="2830286" cy="2334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Theoretical/etiological models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past, schizophrenia was mistaken for general insanity.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ancient times, it was believed to stem from supernatural or moral causes, such as divine punishment or demonic possession (Wright, 2024).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 the Middle Ages, this belief led to punishment and exclusion instead of proper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19th century marked a shift with the rise of scientific psychiatry.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Emil Kraepelin described dementia praecox as a chronic and progressively worsening disorder, separate from mood disorders — known as the Kraepelinian dichotomy (Kendler, 2021).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Later, Ophir (2022) introduced the term schizophrenia, emphasizing psychological fragmentation rather than inevitable cognitive decline.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D1EDBD-8C21-4F8F-B736-FF12FBC8115B}"/>
              </a:ext>
            </a:extLst>
          </p:cNvPr>
          <p:cNvSpPr txBox="1"/>
          <p:nvPr/>
        </p:nvSpPr>
        <p:spPr>
          <a:xfrm>
            <a:off x="4655084" y="544286"/>
            <a:ext cx="5763025" cy="2462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defTabSz="819657"/>
            <a:r>
              <a:rPr lang="en-US" sz="1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9BA31B-F158-4DF0-BB08-67C1662C4E73}"/>
              </a:ext>
            </a:extLst>
          </p:cNvPr>
          <p:cNvSpPr txBox="1"/>
          <p:nvPr/>
        </p:nvSpPr>
        <p:spPr>
          <a:xfrm>
            <a:off x="4655084" y="884527"/>
            <a:ext cx="2830286" cy="2334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perspective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past, schizophrenia was confused with general insanity.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Ancient explanations linked it to supernatural or moral causes, such as divine punishment or demonic possession (Wright, 2024).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 the Middle Ages, this belief led to punitive or expulsive actions rather than compassionate treatment.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rise of scientific psychiatry in the 19th century changed this view.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Emil Kraepelin introduced the concept of dementia praecox, describing schizophrenia as a chronic, worsening disorder distinct from mood disorders — known as the Kraepelinian dichotomy (Kendler, 2021).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Later, the term schizophrenia was coined by Ophir (2022), emphasizing psychological fragmentation rather than inevitable cognitive decline.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04C3A2-8EF8-4EC9-9427-526BF592B1C5}"/>
              </a:ext>
            </a:extLst>
          </p:cNvPr>
          <p:cNvSpPr txBox="1"/>
          <p:nvPr/>
        </p:nvSpPr>
        <p:spPr>
          <a:xfrm>
            <a:off x="4655084" y="5660572"/>
            <a:ext cx="5763025" cy="10155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diagnostic and classification aspects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(ICD-11 code 6A20) is a chronic psychotic disorder (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Gaebel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Salveridou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-Hof, 2023).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involves disturbances in thought, perception, self-experience, and volition.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symptoms: delusions, hallucinations, disorganized thinking, and negative symptoms lasting over one month.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 excludes psychosis caused by mood disorders, substance use, or medical conditions.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ICD-11 adopts a dimensional model, unlike ICD-10, which used strict subtypes — allowing more clinical flexibility and cultural reliability (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Hualparuca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-Olivera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F4BA0C-C2AB-4F6B-96FE-8DC62ED08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15" y="2278616"/>
            <a:ext cx="2810917" cy="21868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9AD3BC-1524-485B-A335-B932BE404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4517572"/>
            <a:ext cx="2810917" cy="21868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B0364D-1321-4841-AC11-BAB345DE7A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7821" y="3313252"/>
            <a:ext cx="2830287" cy="12043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DBE826E-18E4-4F3C-9DE3-650362DAD9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5084" y="3320143"/>
            <a:ext cx="2830286" cy="229176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0300CF-564B-4DDD-8ED7-B702D79130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289" y="4572001"/>
            <a:ext cx="2830287" cy="989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201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>
            <a:extLst>
              <a:ext uri="{FF2B5EF4-FFF2-40B4-BE49-F238E27FC236}">
                <a16:creationId xmlns:a16="http://schemas.microsoft.com/office/drawing/2014/main" id="{D6976E2C-F6F6-4E6C-B88F-3A64204B6C1B}"/>
              </a:ext>
            </a:extLst>
          </p:cNvPr>
          <p:cNvSpPr txBox="1"/>
          <p:nvPr/>
        </p:nvSpPr>
        <p:spPr>
          <a:xfrm>
            <a:off x="3214488" y="54429"/>
            <a:ext cx="5763025" cy="3122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19657"/>
            <a:r>
              <a:rPr lang="en-US" sz="1429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F392D14-9D8E-4F7D-83A0-DC1802F7EF0C}"/>
              </a:ext>
            </a:extLst>
          </p:cNvPr>
          <p:cNvSpPr txBox="1"/>
          <p:nvPr/>
        </p:nvSpPr>
        <p:spPr>
          <a:xfrm>
            <a:off x="1741714" y="731367"/>
            <a:ext cx="2721429" cy="22026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societal attitudes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Societal attitudes toward schizophrenia have shifted from supernatural and moral explanations to a medical understanding.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past, people with psychotic symptoms were seen as possessed or immoral and were often confined or mistreated (Johnston &amp; </a:t>
            </a:r>
            <a:r>
              <a:rPr lang="en-US" sz="857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Leahey</a:t>
            </a: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 rise of psychiatry, schizophrenia was recognized as a disease, but social exclusion and fear persisted during the 19th and 20th centuries.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1960s onward saw deinstitutionalization and the growth of community psychiatry, promoting more humanitarian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Despite progress, stigma remains a major barrier to recovery, with stereotypes of danger and unpredictability still common (Hector &amp; </a:t>
            </a:r>
            <a:r>
              <a:rPr lang="en-US" sz="857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Khey</a:t>
            </a:r>
            <a:r>
              <a:rPr lang="en-US" sz="857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51BC958-3B84-4946-B4CD-297D79DC5229}"/>
              </a:ext>
            </a:extLst>
          </p:cNvPr>
          <p:cNvSpPr txBox="1"/>
          <p:nvPr/>
        </p:nvSpPr>
        <p:spPr>
          <a:xfrm>
            <a:off x="1740448" y="4254486"/>
            <a:ext cx="2721429" cy="24664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clinical practice/management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 of schizophrenia has moved from custodial and harmful methods to evidence-based, person-centered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 treatments like institutionalization, electroconvulsive therapy, and lobotomy were poorly understood and often caused lasting harm and stigma (Hughes, 2023).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1950s discovery of chlorpromazine marked the start of modern psychopharmacology, leading to deinstitutionalization and community-based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Cummings et al. (2022) note that while hospital admissions declined, the lack of community resources created new gaps in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Today, antipsychotic medication is combined with psychological interventions such as Cognitive Behavioural Therapy for Psychosis (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CBTp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and assertive outreach models.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45E275C-E69B-4F56-A7FE-3CF357CB8919}"/>
              </a:ext>
            </a:extLst>
          </p:cNvPr>
          <p:cNvSpPr txBox="1"/>
          <p:nvPr/>
        </p:nvSpPr>
        <p:spPr>
          <a:xfrm>
            <a:off x="7510213" y="436866"/>
            <a:ext cx="2940073" cy="22026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Future Policy and Practice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schizophrenia policy and practice should prioritize equity, early intervention, and holistic care.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Early-intervention services need to be expanded, especially in low- and middle-income countries, to improve long-term outcomes and reduce chronic disability.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 treatment significantly lowers relapse rates.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Culturally sensitive, community-based approaches are important to address differences in symptoms and help-seeking behaviors (Adebayo et al., 2024).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Holistic care should integrate biological, psychological, and social approaches to reflect the complexity of schizophrenia (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Koutsouleris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sz="857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Fusar-Poli</a:t>
            </a: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Precision psychiatry tools (e.g., biomarker and genetic research) are promising but should complement, not replace, psychosocial rehabilitation.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D1EDBD-8C21-4F8F-B736-FF12FBC8115B}"/>
              </a:ext>
            </a:extLst>
          </p:cNvPr>
          <p:cNvSpPr txBox="1"/>
          <p:nvPr/>
        </p:nvSpPr>
        <p:spPr>
          <a:xfrm>
            <a:off x="4570141" y="731366"/>
            <a:ext cx="2831810" cy="1806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policy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Schizophrenia policy development reflects a shift toward rights-based and recovery-oriented approaches.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diagnostic changes, such as in ICD-11, aim to standardize care and influence service design and funding priorities (Forster et al., 2021).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UK, the Mental Health Act and NHS Long Term Plan promote mental–physical health parity and integrated, person-centered care (Hudson, 2022).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WHO Comprehensive Mental Health Action Plan (2013–2030) and the UN Convention on the Rights of Persons with Disabilities (CRPD) encourage rights-focused, community-based care worldwide (WHO, 2021).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9BA31B-F158-4DF0-BB08-67C1662C4E73}"/>
              </a:ext>
            </a:extLst>
          </p:cNvPr>
          <p:cNvSpPr txBox="1"/>
          <p:nvPr/>
        </p:nvSpPr>
        <p:spPr>
          <a:xfrm>
            <a:off x="4568875" y="5705432"/>
            <a:ext cx="5880145" cy="10155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defTabSz="819657"/>
            <a:r>
              <a:rPr lang="en-US" sz="857" b="1" i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has been a major shift in how schizophrenia (6A20) is understood.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past, patients were confined to asylums and seen as possessed or supernatural.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Today, schizophrenia is recognized as a neurodevelopmental condition that can be treated with individualized approaches.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ICD-11 offers clearer, globally relevant diagnostic categories for clinicians and policymakers.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 in attitudes and laws help protect and restore patients’ rights.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857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overcome these, ongoing research, innovative practice, and strong policy commitment are essential.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C5E986-E99C-44B4-8233-0F22A7A80013}"/>
              </a:ext>
            </a:extLst>
          </p:cNvPr>
          <p:cNvSpPr txBox="1"/>
          <p:nvPr/>
        </p:nvSpPr>
        <p:spPr>
          <a:xfrm>
            <a:off x="1740448" y="436866"/>
            <a:ext cx="5661502" cy="2462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defTabSz="819657"/>
            <a:r>
              <a:rPr lang="en-US" sz="1000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Analysis: Evolution of Attitudes, Practices and Policies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3912ED-9A44-4641-B31B-D78A49CC9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7476" y="2709931"/>
            <a:ext cx="2940073" cy="14944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553D24-FB7B-4CB8-BE19-DC7AD344E3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286"/>
          <a:stretch/>
        </p:blipFill>
        <p:spPr>
          <a:xfrm>
            <a:off x="4568875" y="2613286"/>
            <a:ext cx="1527125" cy="30194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2365A8-56A8-40A2-95B2-F4AFEA4F2E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0131" y="2613286"/>
            <a:ext cx="1303214" cy="9892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1CD3F5-B46A-4108-8433-4EB8D3421F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0448" y="2974507"/>
            <a:ext cx="2720164" cy="12132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A075A2-9976-414C-A034-B7005CB2DA2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38" t="2778" r="15600" b="2778"/>
          <a:stretch/>
        </p:blipFill>
        <p:spPr>
          <a:xfrm>
            <a:off x="7510213" y="4254486"/>
            <a:ext cx="2933539" cy="13782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6E0D91-5616-49BB-BB27-16FFC3773BC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428" r="23215"/>
          <a:stretch/>
        </p:blipFill>
        <p:spPr>
          <a:xfrm>
            <a:off x="6150132" y="3692388"/>
            <a:ext cx="1303213" cy="194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847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Box 55">
            <a:extLst>
              <a:ext uri="{FF2B5EF4-FFF2-40B4-BE49-F238E27FC236}">
                <a16:creationId xmlns:a16="http://schemas.microsoft.com/office/drawing/2014/main" id="{D6976E2C-F6F6-4E6C-B88F-3A64204B6C1B}"/>
              </a:ext>
            </a:extLst>
          </p:cNvPr>
          <p:cNvSpPr txBox="1"/>
          <p:nvPr/>
        </p:nvSpPr>
        <p:spPr>
          <a:xfrm>
            <a:off x="3214488" y="54429"/>
            <a:ext cx="5763025" cy="3122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19657"/>
            <a:r>
              <a:rPr lang="en-US" sz="1429" b="1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51BC958-3B84-4946-B4CD-297D79DC5229}"/>
              </a:ext>
            </a:extLst>
          </p:cNvPr>
          <p:cNvSpPr txBox="1"/>
          <p:nvPr/>
        </p:nvSpPr>
        <p:spPr>
          <a:xfrm>
            <a:off x="1524000" y="435428"/>
            <a:ext cx="9144000" cy="65556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Adebayo, Y.O.,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Adesiyan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R.E.,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Amadi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C.S.,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Ipede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Karakitie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L.O. and Adebayo, K.T., (2024). Cross-cultural perspectives on mental health: Understanding variations and promoting cultural competence. World Journal of Advanced Research and Reviews, 23(01), pp.432-9.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Braslow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J.T., (2023).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Nosologies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/Diagnostic Systems. In The Palgrave Handbook of the History of Human Sciences (pp. 1-48). Singapore: Springer Nature Singapore.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Callens, C., (2023). User involvement as a catalyst for collaborative public service innovation. Journal of Public Administration Research and Theory, 33(2), pp.329-341.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Chan, R.C., Wang, L.L. and Lui, S.S., (2022). Theories and models of negative symptoms in schizophrenia and clinical implications. Nature Reviews Psychology, 1(8), pp.454-467.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Cummings, E., Martinez, S. and Mourad, M., (2022). Primary care gap: factors associated with persistent lack of primary care after hospitalisation. BMJ Open Quality, 11(1).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Forster, A.J., Chute, C.G., Pincus, H.A.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Ghali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W.A., (2021). ICD-11: A catalyst for advancing patient safety surveillance globally. BMC medical informatics and decision making, 21(Suppl 6), p.383.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Gaebel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Salveridou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-Hof, E., (2023). Schizophrenia or Other Primary Psychotic Disorders. Making Sense of the ICD-11: For Mental Health Professionals, p.25.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Hector, J.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Khey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(2022). Stigma. In Criminal justice and mental health: An overview for students (pp. 31-44). Cham: Springer International Publishing.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Hualparuca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-Olivera, L.,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Caycho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-Rodríguez, T.,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Torales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Ramos-Vera, C., Ramos-Campos, D.,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Córdova-Gónzales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and Vigo-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Ayasta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(2025). Culture and ICD-11 personality disorder: Implications for clinical practice across diverse ethnic groups. International Journal of Social Psychiatry, 71(1), pp.25-54.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Hudson, C.G., (2022). United Kingdom. An overview of its mental health policies and services. Research Handbook on Mental Health Policy, pp.243-257.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Hughes, R.R., (2023). SCHIZOPHRENIA AND SCHIZOAFFECTIVE DISORDER: A CRITICALANALYSIS OF CURRENT TREATMENT PRACTICES. Immaculata University.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Johnston, E.L.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Leahey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V.T., (2022). Psychosis, Heat of Passion, and Diminished Responsibility. BCL Rev., 63, p.1227.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Kendler, K.S., (2021). Kraepelin’s final views on dementia praecox. Schizophrenia bulletin, 47(3), pp.635-643.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Khadivi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Kleiger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J.H., (2024). Psychosis Categories, Dimensions, Continua, and Spectra. In Assessing Psychosis (pp. 68-80). Routledge.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Konstantopoulou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Ioakeimidi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Assimakopoulos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Tsermpini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E.E., (2021). The Beginning of Psychosis: Psychological and Environmental Factors That Lead To Psychosis and Their Relationship to Biological Factors. International Journal of Medical Science and Clinical Research Studies, 1(9), pp.273-288.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Koutsouleris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Fusar-Poli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(2024). From heterogeneity to precision: redefining diagnosis, prognosis, and treatment of mental disorders. Biological Psychiatry, 96(7), pp.508-510.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Li, X., Wei, N., Song, J., Liu, J., Yuan, J., Song, R., Liu, L., Mei, L., Yan, S., Wu, Y. and Pan, R., (2023). The global burden of schizophrenia and the impact of urbanization during 1990–2019: An analysis of the global burden of disease study 2019. Environmental research, 232, p.116305.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Losonczy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L.I.,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Papali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Kivlehan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Hynes, E.J.C., Calderon, G.,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Laytin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Moll, V., Al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Hazmi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Alsabri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Aryal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Atua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(2021). White paper on early critical care services in low resource settings. Annals of global health, 87(1), p.105.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McCutcheon, R.A., Keefe, R.S. and McGuire, P.K., (2023). Cognitive impairment in schizophrenia: aetiology, pathophysiology, and treatment. Molecular psychiatry, 28(5), pp.1902-1918.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Morrison, A.P. and Wood, L.J., (2023). Cognitive Behavior Therapy for Psychosis (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CBTp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In Oxford Research Encyclopedia of Psychology.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Ophir, O., (2022). Schizophrenia: An Unfinished History. John Wiley &amp; Sons.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Pacinella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Ciaccio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A.M.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Tuttolomondo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(2022). Endothelial dysfunction and chronic inflammation: the cornerstones of vascular alterations in age-related diseases. International journal of molecular sciences, 23(24), p.15722.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Rybakowski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(2023). Sixty-year history of dopaminergic mechanism of antipsychotic drugs. Pharmacotherapy in Psychiatry and Neurology/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Farmakoterapia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Psychiatrii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Neurologii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39(1), pp.9-17.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Solmi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Seitidis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Mavridis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Correll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C.U.,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Dragioti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Guimond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Tuominen, L.,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Dargél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Carvalho, A.F.,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Fornaro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Maes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(2023). Incidence, prevalence, and global burden of schizophrenia-data, with critical appraisal, from the Global Burden of Disease (GBD) 2019. Molecular psychiatry, 28(12), pp.5319-5327.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Srihari, V.H. and </a:t>
            </a:r>
            <a:r>
              <a:rPr lang="en-US" sz="1000" dirty="0" err="1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Keshavan</a:t>
            </a: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M.S., (2022). Early intervention services for schizophrenia: looking back and looking ahead. Schizophrenia Bulletin, 48(3), pp.544-550.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Webster, C.S., Taylor, S., Thomas, C. and Weller, J.M., (2022). Social bias, discrimination and inequity in healthcare: mechanisms, implications and recommendations. BJA education, 22(4), pp.131-137.</a:t>
            </a:r>
          </a:p>
          <a:p>
            <a:pPr marL="122467" indent="-122467" defTabSz="819657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>
                    <a:lumMod val="95000"/>
                    <a:lumOff val="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Wright, J., (2024). Psychiatry: Antiquity and Its Legacy</a:t>
            </a:r>
          </a:p>
        </p:txBody>
      </p:sp>
    </p:spTree>
    <p:extLst>
      <p:ext uri="{BB962C8B-B14F-4D97-AF65-F5344CB8AC3E}">
        <p14:creationId xmlns:p14="http://schemas.microsoft.com/office/powerpoint/2010/main" val="3842093625"/>
      </p:ext>
    </p:extLst>
  </p:cSld>
  <p:clrMapOvr>
    <a:masterClrMapping/>
  </p:clrMapOvr>
</p:sld>
</file>

<file path=ppt/theme/theme1.xml><?xml version="1.0" encoding="utf-8"?>
<a:theme xmlns:a="http://schemas.openxmlformats.org/drawingml/2006/main" name="BrochureColor">
  <a:themeElements>
    <a:clrScheme name="TF00001002">
      <a:dk1>
        <a:srgbClr val="000000"/>
      </a:dk1>
      <a:lt1>
        <a:srgbClr val="FFFFFF"/>
      </a:lt1>
      <a:dk2>
        <a:srgbClr val="57443E"/>
      </a:dk2>
      <a:lt2>
        <a:srgbClr val="DDDDDD"/>
      </a:lt2>
      <a:accent1>
        <a:srgbClr val="A63F3F"/>
      </a:accent1>
      <a:accent2>
        <a:srgbClr val="FF5331"/>
      </a:accent2>
      <a:accent3>
        <a:srgbClr val="345936"/>
      </a:accent3>
      <a:accent4>
        <a:srgbClr val="CEA17D"/>
      </a:accent4>
      <a:accent5>
        <a:srgbClr val="F3EBE5"/>
      </a:accent5>
      <a:accent6>
        <a:srgbClr val="838383"/>
      </a:accent6>
      <a:hlink>
        <a:srgbClr val="F59E00"/>
      </a:hlink>
      <a:folHlink>
        <a:srgbClr val="B2B2B2"/>
      </a:folHlink>
    </a:clrScheme>
    <a:fontScheme name="Custom 55">
      <a:majorFont>
        <a:latin typeface="Book Antiqu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002_Win32_SD_SL_v5" id="{6139E161-FE9C-4CE4-A660-9FCC5C5B7317}" vid="{EF697486-50DC-4F33-890E-44F24E69C51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2175</Words>
  <Application>Microsoft Office PowerPoint</Application>
  <PresentationFormat>Widescreen</PresentationFormat>
  <Paragraphs>95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Book Antiqua</vt:lpstr>
      <vt:lpstr>Times New Roman</vt:lpstr>
      <vt:lpstr>BrochureColor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sania ullah</dc:creator>
  <cp:lastModifiedBy>sania ullah</cp:lastModifiedBy>
  <cp:revision>2</cp:revision>
  <dcterms:created xsi:type="dcterms:W3CDTF">2025-10-23T20:08:02Z</dcterms:created>
  <dcterms:modified xsi:type="dcterms:W3CDTF">2025-10-30T23:20:47Z</dcterms:modified>
</cp:coreProperties>
</file>