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7"/>
  </p:notesMasterIdLst>
  <p:sldIdLst>
    <p:sldId id="257" r:id="rId5"/>
    <p:sldId id="258" r:id="rId6"/>
    <p:sldId id="259" r:id="rId7"/>
    <p:sldId id="260" r:id="rId8"/>
    <p:sldId id="261" r:id="rId9"/>
    <p:sldId id="267" r:id="rId10"/>
    <p:sldId id="263" r:id="rId11"/>
    <p:sldId id="264" r:id="rId12"/>
    <p:sldId id="265" r:id="rId13"/>
    <p:sldId id="266" r:id="rId14"/>
    <p:sldId id="269" r:id="rId15"/>
    <p:sldId id="26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286" autoAdjust="0"/>
    <p:restoredTop sz="80432" autoAdjust="0"/>
  </p:normalViewPr>
  <p:slideViewPr>
    <p:cSldViewPr snapToGrid="0">
      <p:cViewPr>
        <p:scale>
          <a:sx n="46" d="100"/>
          <a:sy n="46" d="100"/>
        </p:scale>
        <p:origin x="1316" y="160"/>
      </p:cViewPr>
      <p:guideLst/>
    </p:cSldViewPr>
  </p:slideViewPr>
  <p:notesTextViewPr>
    <p:cViewPr>
      <p:scale>
        <a:sx n="1" d="1"/>
        <a:sy n="1" d="1"/>
      </p:scale>
      <p:origin x="0" y="0"/>
    </p:cViewPr>
  </p:notesTextViewPr>
  <p:sorterViewPr>
    <p:cViewPr>
      <p:scale>
        <a:sx n="100" d="100"/>
        <a:sy n="100" d="100"/>
      </p:scale>
      <p:origin x="0" y="-56"/>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_rels/data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968BE23-8AEA-4421-9712-BF5445B1445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069C705-BEAB-451E-8136-D4534C1D729B}">
      <dgm:prSet/>
      <dgm:spPr/>
      <dgm:t>
        <a:bodyPr/>
        <a:lstStyle/>
        <a:p>
          <a:r>
            <a:rPr lang="en-GB"/>
            <a:t>No relationship between Grit Score and Acquired Academic levels</a:t>
          </a:r>
          <a:endParaRPr lang="en-US"/>
        </a:p>
      </dgm:t>
    </dgm:pt>
    <dgm:pt modelId="{B68C6F56-D32B-4C0C-8B27-EC22BCF1DBE3}" type="parTrans" cxnId="{11D6B287-6248-4445-8B0C-0A8D28629B10}">
      <dgm:prSet/>
      <dgm:spPr/>
      <dgm:t>
        <a:bodyPr/>
        <a:lstStyle/>
        <a:p>
          <a:endParaRPr lang="en-US"/>
        </a:p>
      </dgm:t>
    </dgm:pt>
    <dgm:pt modelId="{7F117059-DAEA-482E-80D7-7306CDC69E52}" type="sibTrans" cxnId="{11D6B287-6248-4445-8B0C-0A8D28629B10}">
      <dgm:prSet/>
      <dgm:spPr/>
      <dgm:t>
        <a:bodyPr/>
        <a:lstStyle/>
        <a:p>
          <a:endParaRPr lang="en-US"/>
        </a:p>
      </dgm:t>
    </dgm:pt>
    <dgm:pt modelId="{79B0BEA7-FD2E-4FF3-83EF-B7DB00C81407}">
      <dgm:prSet/>
      <dgm:spPr/>
      <dgm:t>
        <a:bodyPr/>
        <a:lstStyle/>
        <a:p>
          <a:r>
            <a:rPr lang="en-GB"/>
            <a:t>Students with higher grit are more inclined to continue post graduate training </a:t>
          </a:r>
          <a:endParaRPr lang="en-US"/>
        </a:p>
      </dgm:t>
    </dgm:pt>
    <dgm:pt modelId="{F94A3C43-EFD7-4CA7-901A-E2D7DFA05CF5}" type="parTrans" cxnId="{62A76841-52D4-4A58-A39F-C606061E9E55}">
      <dgm:prSet/>
      <dgm:spPr/>
      <dgm:t>
        <a:bodyPr/>
        <a:lstStyle/>
        <a:p>
          <a:endParaRPr lang="en-US"/>
        </a:p>
      </dgm:t>
    </dgm:pt>
    <dgm:pt modelId="{25F66490-33F9-48F6-A4B8-C1CDE98C17ED}" type="sibTrans" cxnId="{62A76841-52D4-4A58-A39F-C606061E9E55}">
      <dgm:prSet/>
      <dgm:spPr/>
      <dgm:t>
        <a:bodyPr/>
        <a:lstStyle/>
        <a:p>
          <a:endParaRPr lang="en-US"/>
        </a:p>
      </dgm:t>
    </dgm:pt>
    <dgm:pt modelId="{981567AC-F918-4944-B7F0-E19BC2A857B5}" type="pres">
      <dgm:prSet presAssocID="{9968BE23-8AEA-4421-9712-BF5445B14455}" presName="root" presStyleCnt="0">
        <dgm:presLayoutVars>
          <dgm:dir/>
          <dgm:resizeHandles val="exact"/>
        </dgm:presLayoutVars>
      </dgm:prSet>
      <dgm:spPr/>
    </dgm:pt>
    <dgm:pt modelId="{30B0483D-24FF-4EBF-A594-E66F920E89AF}" type="pres">
      <dgm:prSet presAssocID="{0069C705-BEAB-451E-8136-D4534C1D729B}" presName="compNode" presStyleCnt="0"/>
      <dgm:spPr/>
    </dgm:pt>
    <dgm:pt modelId="{E948B6E2-4DA9-440B-9F6A-A6204544471C}" type="pres">
      <dgm:prSet presAssocID="{0069C705-BEAB-451E-8136-D4534C1D729B}" presName="bgRect" presStyleLbl="bgShp" presStyleIdx="0" presStyleCnt="2"/>
      <dgm:spPr/>
    </dgm:pt>
    <dgm:pt modelId="{4AFD023D-B120-4CB7-9102-D438134DE36C}" type="pres">
      <dgm:prSet presAssocID="{0069C705-BEAB-451E-8136-D4534C1D729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F3C7BA32-8B85-4242-BC9A-448BDCE78135}" type="pres">
      <dgm:prSet presAssocID="{0069C705-BEAB-451E-8136-D4534C1D729B}" presName="spaceRect" presStyleCnt="0"/>
      <dgm:spPr/>
    </dgm:pt>
    <dgm:pt modelId="{366F0A3C-CA99-4F89-9D0B-F66B34F1E464}" type="pres">
      <dgm:prSet presAssocID="{0069C705-BEAB-451E-8136-D4534C1D729B}" presName="parTx" presStyleLbl="revTx" presStyleIdx="0" presStyleCnt="2">
        <dgm:presLayoutVars>
          <dgm:chMax val="0"/>
          <dgm:chPref val="0"/>
        </dgm:presLayoutVars>
      </dgm:prSet>
      <dgm:spPr/>
    </dgm:pt>
    <dgm:pt modelId="{FF319F03-1923-41F4-9733-6B99723D0332}" type="pres">
      <dgm:prSet presAssocID="{7F117059-DAEA-482E-80D7-7306CDC69E52}" presName="sibTrans" presStyleCnt="0"/>
      <dgm:spPr/>
    </dgm:pt>
    <dgm:pt modelId="{FCC59175-C25A-4668-9A2E-D590D7140159}" type="pres">
      <dgm:prSet presAssocID="{79B0BEA7-FD2E-4FF3-83EF-B7DB00C81407}" presName="compNode" presStyleCnt="0"/>
      <dgm:spPr/>
    </dgm:pt>
    <dgm:pt modelId="{961BF285-BE05-40FB-898A-5DD0BF29B237}" type="pres">
      <dgm:prSet presAssocID="{79B0BEA7-FD2E-4FF3-83EF-B7DB00C81407}" presName="bgRect" presStyleLbl="bgShp" presStyleIdx="1" presStyleCnt="2"/>
      <dgm:spPr/>
    </dgm:pt>
    <dgm:pt modelId="{F82A223A-ED2A-4CA0-8F50-40F215B55FB2}" type="pres">
      <dgm:prSet presAssocID="{79B0BEA7-FD2E-4FF3-83EF-B7DB00C8140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184CEE6F-9399-4039-B54E-2A2944519224}" type="pres">
      <dgm:prSet presAssocID="{79B0BEA7-FD2E-4FF3-83EF-B7DB00C81407}" presName="spaceRect" presStyleCnt="0"/>
      <dgm:spPr/>
    </dgm:pt>
    <dgm:pt modelId="{690DD9C5-2EC5-47A1-B90B-D7C82CBDDB5D}" type="pres">
      <dgm:prSet presAssocID="{79B0BEA7-FD2E-4FF3-83EF-B7DB00C81407}" presName="parTx" presStyleLbl="revTx" presStyleIdx="1" presStyleCnt="2">
        <dgm:presLayoutVars>
          <dgm:chMax val="0"/>
          <dgm:chPref val="0"/>
        </dgm:presLayoutVars>
      </dgm:prSet>
      <dgm:spPr/>
    </dgm:pt>
  </dgm:ptLst>
  <dgm:cxnLst>
    <dgm:cxn modelId="{62A76841-52D4-4A58-A39F-C606061E9E55}" srcId="{9968BE23-8AEA-4421-9712-BF5445B14455}" destId="{79B0BEA7-FD2E-4FF3-83EF-B7DB00C81407}" srcOrd="1" destOrd="0" parTransId="{F94A3C43-EFD7-4CA7-901A-E2D7DFA05CF5}" sibTransId="{25F66490-33F9-48F6-A4B8-C1CDE98C17ED}"/>
    <dgm:cxn modelId="{17CCCD53-782C-47A4-900E-95BB5C692AAA}" type="presOf" srcId="{0069C705-BEAB-451E-8136-D4534C1D729B}" destId="{366F0A3C-CA99-4F89-9D0B-F66B34F1E464}" srcOrd="0" destOrd="0" presId="urn:microsoft.com/office/officeart/2018/2/layout/IconVerticalSolidList"/>
    <dgm:cxn modelId="{11D6B287-6248-4445-8B0C-0A8D28629B10}" srcId="{9968BE23-8AEA-4421-9712-BF5445B14455}" destId="{0069C705-BEAB-451E-8136-D4534C1D729B}" srcOrd="0" destOrd="0" parTransId="{B68C6F56-D32B-4C0C-8B27-EC22BCF1DBE3}" sibTransId="{7F117059-DAEA-482E-80D7-7306CDC69E52}"/>
    <dgm:cxn modelId="{A216F1D8-6B29-4936-88EF-CB48C9690670}" type="presOf" srcId="{9968BE23-8AEA-4421-9712-BF5445B14455}" destId="{981567AC-F918-4944-B7F0-E19BC2A857B5}" srcOrd="0" destOrd="0" presId="urn:microsoft.com/office/officeart/2018/2/layout/IconVerticalSolidList"/>
    <dgm:cxn modelId="{4EE9D5E2-A815-403A-B50E-74D0BD8FCDB1}" type="presOf" srcId="{79B0BEA7-FD2E-4FF3-83EF-B7DB00C81407}" destId="{690DD9C5-2EC5-47A1-B90B-D7C82CBDDB5D}" srcOrd="0" destOrd="0" presId="urn:microsoft.com/office/officeart/2018/2/layout/IconVerticalSolidList"/>
    <dgm:cxn modelId="{4A169ACB-F826-4487-AFAF-9ABB87527F43}" type="presParOf" srcId="{981567AC-F918-4944-B7F0-E19BC2A857B5}" destId="{30B0483D-24FF-4EBF-A594-E66F920E89AF}" srcOrd="0" destOrd="0" presId="urn:microsoft.com/office/officeart/2018/2/layout/IconVerticalSolidList"/>
    <dgm:cxn modelId="{81D77634-716F-4C53-87C7-BB96840D01F7}" type="presParOf" srcId="{30B0483D-24FF-4EBF-A594-E66F920E89AF}" destId="{E948B6E2-4DA9-440B-9F6A-A6204544471C}" srcOrd="0" destOrd="0" presId="urn:microsoft.com/office/officeart/2018/2/layout/IconVerticalSolidList"/>
    <dgm:cxn modelId="{EDDF5CF3-2F8F-4411-9CA7-D7CF06F00C7F}" type="presParOf" srcId="{30B0483D-24FF-4EBF-A594-E66F920E89AF}" destId="{4AFD023D-B120-4CB7-9102-D438134DE36C}" srcOrd="1" destOrd="0" presId="urn:microsoft.com/office/officeart/2018/2/layout/IconVerticalSolidList"/>
    <dgm:cxn modelId="{4C0FE4ED-972F-4E84-B409-9D0A7BA24A5D}" type="presParOf" srcId="{30B0483D-24FF-4EBF-A594-E66F920E89AF}" destId="{F3C7BA32-8B85-4242-BC9A-448BDCE78135}" srcOrd="2" destOrd="0" presId="urn:microsoft.com/office/officeart/2018/2/layout/IconVerticalSolidList"/>
    <dgm:cxn modelId="{0DEE1BB2-B5C3-4990-85A5-86D6A27AF3B8}" type="presParOf" srcId="{30B0483D-24FF-4EBF-A594-E66F920E89AF}" destId="{366F0A3C-CA99-4F89-9D0B-F66B34F1E464}" srcOrd="3" destOrd="0" presId="urn:microsoft.com/office/officeart/2018/2/layout/IconVerticalSolidList"/>
    <dgm:cxn modelId="{69A7BFCA-86D8-4202-BD92-64290256191F}" type="presParOf" srcId="{981567AC-F918-4944-B7F0-E19BC2A857B5}" destId="{FF319F03-1923-41F4-9733-6B99723D0332}" srcOrd="1" destOrd="0" presId="urn:microsoft.com/office/officeart/2018/2/layout/IconVerticalSolidList"/>
    <dgm:cxn modelId="{CA9A319C-24EF-4216-84B0-CFF780E7EFD9}" type="presParOf" srcId="{981567AC-F918-4944-B7F0-E19BC2A857B5}" destId="{FCC59175-C25A-4668-9A2E-D590D7140159}" srcOrd="2" destOrd="0" presId="urn:microsoft.com/office/officeart/2018/2/layout/IconVerticalSolidList"/>
    <dgm:cxn modelId="{C302DC31-6EFB-4F57-997F-2443A3CD1801}" type="presParOf" srcId="{FCC59175-C25A-4668-9A2E-D590D7140159}" destId="{961BF285-BE05-40FB-898A-5DD0BF29B237}" srcOrd="0" destOrd="0" presId="urn:microsoft.com/office/officeart/2018/2/layout/IconVerticalSolidList"/>
    <dgm:cxn modelId="{B499B6A9-4185-4BEE-8F2C-BF62C186FE28}" type="presParOf" srcId="{FCC59175-C25A-4668-9A2E-D590D7140159}" destId="{F82A223A-ED2A-4CA0-8F50-40F215B55FB2}" srcOrd="1" destOrd="0" presId="urn:microsoft.com/office/officeart/2018/2/layout/IconVerticalSolidList"/>
    <dgm:cxn modelId="{DB8437B3-32CC-4047-BA7E-6AB07968B6AF}" type="presParOf" srcId="{FCC59175-C25A-4668-9A2E-D590D7140159}" destId="{184CEE6F-9399-4039-B54E-2A2944519224}" srcOrd="2" destOrd="0" presId="urn:microsoft.com/office/officeart/2018/2/layout/IconVerticalSolidList"/>
    <dgm:cxn modelId="{E2B0CEE9-43A4-443A-9846-B32E26CDBFB9}" type="presParOf" srcId="{FCC59175-C25A-4668-9A2E-D590D7140159}" destId="{690DD9C5-2EC5-47A1-B90B-D7C82CBDDB5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48B6E2-4DA9-440B-9F6A-A6204544471C}">
      <dsp:nvSpPr>
        <dsp:cNvPr id="0" name=""/>
        <dsp:cNvSpPr/>
      </dsp:nvSpPr>
      <dsp:spPr>
        <a:xfrm>
          <a:off x="0" y="956381"/>
          <a:ext cx="6513603" cy="17656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FD023D-B120-4CB7-9102-D438134DE36C}">
      <dsp:nvSpPr>
        <dsp:cNvPr id="0" name=""/>
        <dsp:cNvSpPr/>
      </dsp:nvSpPr>
      <dsp:spPr>
        <a:xfrm>
          <a:off x="534102" y="1353647"/>
          <a:ext cx="971095" cy="9710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6F0A3C-CA99-4F89-9D0B-F66B34F1E464}">
      <dsp:nvSpPr>
        <dsp:cNvPr id="0" name=""/>
        <dsp:cNvSpPr/>
      </dsp:nvSpPr>
      <dsp:spPr>
        <a:xfrm>
          <a:off x="2039300" y="956381"/>
          <a:ext cx="4474303"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1111250">
            <a:lnSpc>
              <a:spcPct val="90000"/>
            </a:lnSpc>
            <a:spcBef>
              <a:spcPct val="0"/>
            </a:spcBef>
            <a:spcAft>
              <a:spcPct val="35000"/>
            </a:spcAft>
            <a:buNone/>
          </a:pPr>
          <a:r>
            <a:rPr lang="en-GB" sz="2500" kern="1200"/>
            <a:t>No relationship between Grit Score and Acquired Academic levels</a:t>
          </a:r>
          <a:endParaRPr lang="en-US" sz="2500" kern="1200"/>
        </a:p>
      </dsp:txBody>
      <dsp:txXfrm>
        <a:off x="2039300" y="956381"/>
        <a:ext cx="4474303" cy="1765627"/>
      </dsp:txXfrm>
    </dsp:sp>
    <dsp:sp modelId="{961BF285-BE05-40FB-898A-5DD0BF29B237}">
      <dsp:nvSpPr>
        <dsp:cNvPr id="0" name=""/>
        <dsp:cNvSpPr/>
      </dsp:nvSpPr>
      <dsp:spPr>
        <a:xfrm>
          <a:off x="0" y="3163416"/>
          <a:ext cx="6513603" cy="17656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2A223A-ED2A-4CA0-8F50-40F215B55FB2}">
      <dsp:nvSpPr>
        <dsp:cNvPr id="0" name=""/>
        <dsp:cNvSpPr/>
      </dsp:nvSpPr>
      <dsp:spPr>
        <a:xfrm>
          <a:off x="534102" y="3560682"/>
          <a:ext cx="971095" cy="9710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0DD9C5-2EC5-47A1-B90B-D7C82CBDDB5D}">
      <dsp:nvSpPr>
        <dsp:cNvPr id="0" name=""/>
        <dsp:cNvSpPr/>
      </dsp:nvSpPr>
      <dsp:spPr>
        <a:xfrm>
          <a:off x="2039300" y="3163416"/>
          <a:ext cx="4474303"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1111250">
            <a:lnSpc>
              <a:spcPct val="90000"/>
            </a:lnSpc>
            <a:spcBef>
              <a:spcPct val="0"/>
            </a:spcBef>
            <a:spcAft>
              <a:spcPct val="35000"/>
            </a:spcAft>
            <a:buNone/>
          </a:pPr>
          <a:r>
            <a:rPr lang="en-GB" sz="2500" kern="1200"/>
            <a:t>Students with higher grit are more inclined to continue post graduate training </a:t>
          </a:r>
          <a:endParaRPr lang="en-US" sz="2500" kern="1200"/>
        </a:p>
      </dsp:txBody>
      <dsp:txXfrm>
        <a:off x="2039300" y="3163416"/>
        <a:ext cx="4474303" cy="176562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F447086-D689-4161-ACC5-DF303DE6EF4F}" type="datetimeFigureOut">
              <a:rPr lang="en-US"/>
              <a:t>12/10/2021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6E46BA-F71A-4C39-AFC5-8EA9CEC6E29F}" type="slidenum">
              <a:rPr lang="en-US"/>
              <a:t>‹#›</a:t>
            </a:fld>
            <a:endParaRPr lang="en-US"/>
          </a:p>
        </p:txBody>
      </p:sp>
    </p:spTree>
    <p:extLst>
      <p:ext uri="{BB962C8B-B14F-4D97-AF65-F5344CB8AC3E}">
        <p14:creationId xmlns:p14="http://schemas.microsoft.com/office/powerpoint/2010/main" val="12083150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isko.org/cyclo/dikw#refS"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56E46BA-F71A-4C39-AFC5-8EA9CEC6E29F}" type="slidenum">
              <a:rPr lang="en-US" smtClean="0"/>
              <a:t>1</a:t>
            </a:fld>
            <a:endParaRPr lang="en-US"/>
          </a:p>
        </p:txBody>
      </p:sp>
    </p:spTree>
    <p:extLst>
      <p:ext uri="{BB962C8B-B14F-4D97-AF65-F5344CB8AC3E}">
        <p14:creationId xmlns:p14="http://schemas.microsoft.com/office/powerpoint/2010/main" val="20630325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Introduction</a:t>
            </a:r>
          </a:p>
          <a:p>
            <a:r>
              <a:rPr lang="en-US" dirty="0">
                <a:cs typeface="Calibri"/>
              </a:rPr>
              <a:t>In this report I will be discussing research I carried out on DIWK and Angela Duckworth's GRIT Score. I will demonstrate g using my  research to find out if  there is any  correlation between people's Academic levels and GRIT Score using DIKW.</a:t>
            </a:r>
          </a:p>
          <a:p>
            <a:endParaRPr lang="en-US" dirty="0">
              <a:cs typeface="Calibri"/>
            </a:endParaRPr>
          </a:p>
          <a:p>
            <a:r>
              <a:rPr lang="en-US" dirty="0">
                <a:cs typeface="Calibri"/>
              </a:rPr>
              <a:t>REF :</a:t>
            </a:r>
            <a:r>
              <a:rPr lang="en-US" dirty="0"/>
              <a:t>https://medium.com/</a:t>
            </a:r>
            <a:r>
              <a:rPr lang="en-US" dirty="0" err="1"/>
              <a:t>ironkeel</a:t>
            </a:r>
            <a:r>
              <a:rPr lang="en-US" dirty="0"/>
              <a:t>/dikw-pyramids-and-car-crashes-de77591f1491</a:t>
            </a:r>
            <a:endParaRPr lang="en-US" dirty="0">
              <a:cs typeface="Calibri"/>
            </a:endParaRPr>
          </a:p>
        </p:txBody>
      </p:sp>
      <p:sp>
        <p:nvSpPr>
          <p:cNvPr id="4" name="Slide Number Placeholder 3"/>
          <p:cNvSpPr>
            <a:spLocks noGrp="1"/>
          </p:cNvSpPr>
          <p:nvPr>
            <p:ph type="sldNum" sz="quarter" idx="5"/>
          </p:nvPr>
        </p:nvSpPr>
        <p:spPr/>
        <p:txBody>
          <a:bodyPr/>
          <a:lstStyle/>
          <a:p>
            <a:fld id="{256E46BA-F71A-4C39-AFC5-8EA9CEC6E29F}" type="slidenum">
              <a:rPr lang="en-US"/>
              <a:t>2</a:t>
            </a:fld>
            <a:endParaRPr lang="en-US"/>
          </a:p>
        </p:txBody>
      </p:sp>
    </p:spTree>
    <p:extLst>
      <p:ext uri="{BB962C8B-B14F-4D97-AF65-F5344CB8AC3E}">
        <p14:creationId xmlns:p14="http://schemas.microsoft.com/office/powerpoint/2010/main" val="19254724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Data is variables of facts. These variables are raw, unorganised, and insignificant without context until they are organised to fit together. Data can be broken down into two types of Quantitative Data and Qualitive data. Quantitative Data is made up of numbers, it can be quantified by getting measured or counted. There are various methods of collecting quantitative data such doing surveys, using forms, interviews, experiments that are controlled or carrying out certain types of observation. Qualitive Data is about description of a qualities based on opinions, it cannot be measured or counted.  Can be used to find trends in opinions. Qualitive data can be collected using structured and unstructured methods.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Analytic Tools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To collect quantitative data from multiple sources, data analysts and data scientists use specialised technologies. Google for instance, to get a analytics, they collect data about that particular website. From these analytics they can see how much traffic you generate weekly, average time spent on your page and how may hits per second. All this data is important to boost website performance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56E46BA-F71A-4C39-AFC5-8EA9CEC6E29F}" type="slidenum">
              <a:rPr lang="en-US" smtClean="0"/>
              <a:t>3</a:t>
            </a:fld>
            <a:endParaRPr lang="en-US"/>
          </a:p>
        </p:txBody>
      </p:sp>
    </p:spTree>
    <p:extLst>
      <p:ext uri="{BB962C8B-B14F-4D97-AF65-F5344CB8AC3E}">
        <p14:creationId xmlns:p14="http://schemas.microsoft.com/office/powerpoint/2010/main" val="18964928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Qualitive Data-I collected my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my</a:t>
            </a:r>
            <a:r>
              <a:rPr lang="en-GB" sz="1800" dirty="0">
                <a:effectLst/>
                <a:latin typeface="Calibri" panose="020F0502020204030204" pitchFamily="34" charset="0"/>
                <a:ea typeface="Calibri" panose="020F0502020204030204" pitchFamily="34" charset="0"/>
                <a:cs typeface="Times New Roman" panose="02020603050405020304" pitchFamily="18" charset="0"/>
              </a:rPr>
              <a:t> primary Data by carrying out a survey on my class asking two questions. What is your Grit Score? What is your Acquired Academic Level. I made questionnaire anonymous because of GDPR.</a:t>
            </a:r>
          </a:p>
          <a:p>
            <a:endParaRPr lang="en-GB" dirty="0"/>
          </a:p>
        </p:txBody>
      </p:sp>
      <p:sp>
        <p:nvSpPr>
          <p:cNvPr id="4" name="Slide Number Placeholder 3"/>
          <p:cNvSpPr>
            <a:spLocks noGrp="1"/>
          </p:cNvSpPr>
          <p:nvPr>
            <p:ph type="sldNum" sz="quarter" idx="5"/>
          </p:nvPr>
        </p:nvSpPr>
        <p:spPr/>
        <p:txBody>
          <a:bodyPr/>
          <a:lstStyle/>
          <a:p>
            <a:fld id="{256E46BA-F71A-4C39-AFC5-8EA9CEC6E29F}" type="slidenum">
              <a:rPr lang="en-US" smtClean="0"/>
              <a:t>4</a:t>
            </a:fld>
            <a:endParaRPr lang="en-US"/>
          </a:p>
        </p:txBody>
      </p:sp>
    </p:spTree>
    <p:extLst>
      <p:ext uri="{BB962C8B-B14F-4D97-AF65-F5344CB8AC3E}">
        <p14:creationId xmlns:p14="http://schemas.microsoft.com/office/powerpoint/2010/main" val="34556246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Information is the next step of the DIKW pyramid. Information is when the Data becomes meaningful. The Data has been processed and sorted out, making sure all errors are deleted. Connections within Data are revealed, and analysis has been carried out to establish answers for questions like who, when, where. Processing Data can be Aggregation which involves Combinations of different sets of data and Validation, which is making sure data is relevant and correct. Asking these questions allows you to gain more information from the data and make it more useful. The "DIKW" information-data–knowledge   constituent are linked to at least five models which are functioning data, information and knowledge, that can be unbiased, biased or both.</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256E46BA-F71A-4C39-AFC5-8EA9CEC6E29F}" type="slidenum">
              <a:rPr lang="en-US" smtClean="0"/>
              <a:t>5</a:t>
            </a:fld>
            <a:endParaRPr lang="en-US"/>
          </a:p>
        </p:txBody>
      </p:sp>
    </p:spTree>
    <p:extLst>
      <p:ext uri="{BB962C8B-B14F-4D97-AF65-F5344CB8AC3E}">
        <p14:creationId xmlns:p14="http://schemas.microsoft.com/office/powerpoint/2010/main" val="31629106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Calibri" panose="020F0502020204030204" pitchFamily="34" charset="0"/>
                <a:cs typeface="Times New Roman" panose="02020603050405020304" pitchFamily="18" charset="0"/>
              </a:rPr>
              <a:t>Varied writers in the field of information theory have given the word "information" various interpretations. At least a few of these are likely to become valuable enough in certain situations to warrant further investigation and recognized permanently. It's unlikely that a single definition of information could adequately account for the wide range of prospective uses in this broad subject </a:t>
            </a:r>
            <a:r>
              <a:rPr lang="en-GB" sz="1800" b="0" i="0" dirty="0">
                <a:solidFill>
                  <a:srgbClr val="000000"/>
                </a:solidFill>
                <a:effectLst/>
                <a:latin typeface="Gill Sans MT" panose="020B0502020104020203" pitchFamily="34" charset="0"/>
              </a:rPr>
              <a:t>(</a:t>
            </a:r>
            <a:r>
              <a:rPr lang="en-GB" sz="1800" b="0" i="0" dirty="0">
                <a:solidFill>
                  <a:srgbClr val="6F4800"/>
                </a:solidFill>
                <a:effectLst/>
                <a:latin typeface="Gill Sans MT" panose="020B0502020104020203" pitchFamily="34" charset="0"/>
                <a:hlinkClick r:id="rId3"/>
              </a:rPr>
              <a:t>Shannon 1993</a:t>
            </a:r>
            <a:r>
              <a:rPr lang="en-GB" sz="1800" b="0" i="0" dirty="0">
                <a:solidFill>
                  <a:srgbClr val="000000"/>
                </a:solidFill>
                <a:effectLst/>
                <a:latin typeface="Gill Sans MT" panose="020B0502020104020203" pitchFamily="34" charset="0"/>
              </a:rPr>
              <a:t>). Librarians, data scientists, and others involved in knowledge institution frequently use knowledge and information as equivalents, and they are not always incorrect.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56E46BA-F71A-4C39-AFC5-8EA9CEC6E29F}" type="slidenum">
              <a:rPr lang="en-US" smtClean="0"/>
              <a:t>6</a:t>
            </a:fld>
            <a:endParaRPr lang="en-US"/>
          </a:p>
        </p:txBody>
      </p:sp>
    </p:spTree>
    <p:extLst>
      <p:ext uri="{BB962C8B-B14F-4D97-AF65-F5344CB8AC3E}">
        <p14:creationId xmlns:p14="http://schemas.microsoft.com/office/powerpoint/2010/main" val="27292622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notion of knowledge is significantly more difficult to grasp than the concepts presented in the previous sections. Knowledge is defined as “knowledge as organised and ordered information that is the result of cognitive processing and validation” according to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Aven</a:t>
            </a:r>
            <a:r>
              <a:rPr lang="en-GB" sz="1800" dirty="0">
                <a:effectLst/>
                <a:latin typeface="Calibri" panose="020F0502020204030204" pitchFamily="34" charset="0"/>
                <a:ea typeface="Calibri" panose="020F0502020204030204" pitchFamily="34" charset="0"/>
                <a:cs typeface="Times New Roman" panose="02020603050405020304" pitchFamily="18" charset="0"/>
              </a:rPr>
              <a:t> 2012). There are many other definitions suggesting that Knowledge may also be formed as a collection of facts and information, that develop overtime because of human input. To simplify, Knowledge answers the questions of how (Cooper, 2014). Answering the above-mentioned questions can lead to the data becoming usable, allowing it to be utilised to deal with different situations. Considering the above explanation, it's safe to state that information may be described as data, equipped with both meaning and significance. Regardless of the distinctions, all definitions agree that knowledge may be classified into three types, Explicit, Implicit and Tacit. Explicit Knowledge has been recorded and structured which makes it easy to write down and share, whereas Tacit Knowledge is acquired through personal human experience and is often difficult to demonstrate. Implicit Knowledge are transferable skills, the practical application of explicit information is referred to as implicit knowledge.	To summarise, all definitions of knowledge comprise a blend of information, comprehension, capacity, experience, abilities, and principles.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a:p>
            <a:r>
              <a:rPr lang="en-GB" b="0" i="0" dirty="0" err="1">
                <a:solidFill>
                  <a:srgbClr val="1A1A1A"/>
                </a:solidFill>
                <a:effectLst/>
                <a:latin typeface="Merriweather" panose="00000500000000000000" pitchFamily="2" charset="0"/>
              </a:rPr>
              <a:t>Aven</a:t>
            </a:r>
            <a:r>
              <a:rPr lang="en-GB" b="0" i="0" dirty="0">
                <a:solidFill>
                  <a:srgbClr val="1A1A1A"/>
                </a:solidFill>
                <a:effectLst/>
                <a:latin typeface="Merriweather" panose="00000500000000000000" pitchFamily="2" charset="0"/>
              </a:rPr>
              <a:t>, T., 2013. A conceptual framework for linking risk and the elements of the data information–knowledge–wisdom (DIKW) hierarchy. </a:t>
            </a:r>
            <a:r>
              <a:rPr lang="en-GB" b="0" i="1" dirty="0">
                <a:solidFill>
                  <a:srgbClr val="1A1A1A"/>
                </a:solidFill>
                <a:effectLst/>
                <a:latin typeface="Merriweather" panose="00000500000000000000" pitchFamily="2" charset="0"/>
              </a:rPr>
              <a:t>Reliability Engineering &amp; System Safety</a:t>
            </a:r>
            <a:r>
              <a:rPr lang="en-GB" b="0" i="0" dirty="0">
                <a:solidFill>
                  <a:srgbClr val="1A1A1A"/>
                </a:solidFill>
                <a:effectLst/>
                <a:latin typeface="Merriweather" panose="00000500000000000000" pitchFamily="2" charset="0"/>
              </a:rPr>
              <a:t>, 111, pp.30-36</a:t>
            </a:r>
            <a:endParaRPr lang="en-GB" dirty="0"/>
          </a:p>
        </p:txBody>
      </p:sp>
      <p:sp>
        <p:nvSpPr>
          <p:cNvPr id="4" name="Slide Number Placeholder 3"/>
          <p:cNvSpPr>
            <a:spLocks noGrp="1"/>
          </p:cNvSpPr>
          <p:nvPr>
            <p:ph type="sldNum" sz="quarter" idx="5"/>
          </p:nvPr>
        </p:nvSpPr>
        <p:spPr/>
        <p:txBody>
          <a:bodyPr/>
          <a:lstStyle/>
          <a:p>
            <a:fld id="{256E46BA-F71A-4C39-AFC5-8EA9CEC6E29F}" type="slidenum">
              <a:rPr lang="en-US" smtClean="0"/>
              <a:t>7</a:t>
            </a:fld>
            <a:endParaRPr lang="en-US"/>
          </a:p>
        </p:txBody>
      </p:sp>
    </p:spTree>
    <p:extLst>
      <p:ext uri="{BB962C8B-B14F-4D97-AF65-F5344CB8AC3E}">
        <p14:creationId xmlns:p14="http://schemas.microsoft.com/office/powerpoint/2010/main" val="19089010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Line Graph is demonstrating the contrast between students Acquired Academic levels and their Grit Score. . All the students Grit Level score percentages are very similar to their Academic levels</a:t>
            </a:r>
          </a:p>
        </p:txBody>
      </p:sp>
      <p:sp>
        <p:nvSpPr>
          <p:cNvPr id="4" name="Slide Number Placeholder 3"/>
          <p:cNvSpPr>
            <a:spLocks noGrp="1"/>
          </p:cNvSpPr>
          <p:nvPr>
            <p:ph type="sldNum" sz="quarter" idx="5"/>
          </p:nvPr>
        </p:nvSpPr>
        <p:spPr/>
        <p:txBody>
          <a:bodyPr/>
          <a:lstStyle/>
          <a:p>
            <a:fld id="{256E46BA-F71A-4C39-AFC5-8EA9CEC6E29F}" type="slidenum">
              <a:rPr lang="en-US" smtClean="0"/>
              <a:t>8</a:t>
            </a:fld>
            <a:endParaRPr lang="en-US"/>
          </a:p>
        </p:txBody>
      </p:sp>
    </p:spTree>
    <p:extLst>
      <p:ext uri="{BB962C8B-B14F-4D97-AF65-F5344CB8AC3E}">
        <p14:creationId xmlns:p14="http://schemas.microsoft.com/office/powerpoint/2010/main" val="41564285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Wisdom is, without a doubt, the most elusive of these four aspects and notions. Data, information, and knowledge come together to generate wisdom. It improves knowledge management. Active preparation, resolving problems, strategic planning, and judgement are used to develop this quality. Wisdom, according to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Ackoff</a:t>
            </a:r>
            <a:r>
              <a:rPr lang="en-GB" sz="1800" dirty="0">
                <a:effectLst/>
                <a:latin typeface="Calibri" panose="020F0502020204030204" pitchFamily="34" charset="0"/>
                <a:ea typeface="Calibri" panose="020F0502020204030204" pitchFamily="34" charset="0"/>
                <a:cs typeface="Times New Roman" panose="02020603050405020304" pitchFamily="18" charset="0"/>
              </a:rPr>
              <a:t> 1989), is the sole factor that is focused on the future, whereas the other components are concerned with the past. Other people share similar viewpoints to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Ackoff</a:t>
            </a:r>
            <a:r>
              <a:rPr lang="en-GB" sz="1800" dirty="0">
                <a:effectLst/>
                <a:latin typeface="Calibri" panose="020F0502020204030204" pitchFamily="34" charset="0"/>
                <a:ea typeface="Calibri" panose="020F0502020204030204" pitchFamily="34" charset="0"/>
                <a:cs typeface="Times New Roman" panose="02020603050405020304" pitchFamily="18" charset="0"/>
              </a:rPr>
              <a:t> are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Awad</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Ghaziri</a:t>
            </a:r>
            <a:r>
              <a:rPr lang="en-GB" sz="1800" dirty="0">
                <a:effectLst/>
                <a:latin typeface="Calibri" panose="020F0502020204030204" pitchFamily="34" charset="0"/>
                <a:ea typeface="Calibri" panose="020F0502020204030204" pitchFamily="34" charset="0"/>
                <a:cs typeface="Times New Roman" panose="02020603050405020304" pitchFamily="18" charset="0"/>
              </a:rPr>
              <a:t>, 2004) who states that “wisdom is the highest degree of abstraction, with vision ahead and the ability to look beyond the horizon. “Wisdom is double loop of learning in reflection to the three earlier element stages, though an integration of both mind and soul are required to obtain wisdom. Wisdom therefore contains an important spiritual dimension. </a:t>
            </a:r>
          </a:p>
        </p:txBody>
      </p:sp>
      <p:sp>
        <p:nvSpPr>
          <p:cNvPr id="4" name="Slide Number Placeholder 3"/>
          <p:cNvSpPr>
            <a:spLocks noGrp="1"/>
          </p:cNvSpPr>
          <p:nvPr>
            <p:ph type="sldNum" sz="quarter" idx="5"/>
          </p:nvPr>
        </p:nvSpPr>
        <p:spPr/>
        <p:txBody>
          <a:bodyPr/>
          <a:lstStyle/>
          <a:p>
            <a:fld id="{256E46BA-F71A-4C39-AFC5-8EA9CEC6E29F}" type="slidenum">
              <a:rPr lang="en-US" smtClean="0"/>
              <a:t>9</a:t>
            </a:fld>
            <a:endParaRPr lang="en-US"/>
          </a:p>
        </p:txBody>
      </p:sp>
    </p:spTree>
    <p:extLst>
      <p:ext uri="{BB962C8B-B14F-4D97-AF65-F5344CB8AC3E}">
        <p14:creationId xmlns:p14="http://schemas.microsoft.com/office/powerpoint/2010/main" val="36847285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Calibri" panose="020F0502020204030204" pitchFamily="34" charset="0"/>
                <a:ea typeface="Calibri" panose="020F0502020204030204" pitchFamily="34" charset="0"/>
                <a:cs typeface="Times New Roman" panose="02020603050405020304" pitchFamily="18" charset="0"/>
              </a:rPr>
              <a:t>Wisdom is having the right skill set to make wise decisions and provide excellent recommendations based on one's knowledge and experience. When good knowledge management is in practice, wisdom is proven to be the outcome in the green leaf model. </a:t>
            </a:r>
            <a:r>
              <a:rPr lang="en-GB" sz="1800" dirty="0"/>
              <a:t>Organisation will then be able to use knowledge effectively by applying wisdom from proper knowledge management, so they'll become more efficient and effective at producing their products and providing their services.</a:t>
            </a:r>
            <a:endParaRPr lang="en-GB" dirty="0"/>
          </a:p>
        </p:txBody>
      </p:sp>
      <p:sp>
        <p:nvSpPr>
          <p:cNvPr id="4" name="Slide Number Placeholder 3"/>
          <p:cNvSpPr>
            <a:spLocks noGrp="1"/>
          </p:cNvSpPr>
          <p:nvPr>
            <p:ph type="sldNum" sz="quarter" idx="5"/>
          </p:nvPr>
        </p:nvSpPr>
        <p:spPr/>
        <p:txBody>
          <a:bodyPr/>
          <a:lstStyle/>
          <a:p>
            <a:fld id="{256E46BA-F71A-4C39-AFC5-8EA9CEC6E29F}" type="slidenum">
              <a:rPr lang="en-US" smtClean="0"/>
              <a:t>10</a:t>
            </a:fld>
            <a:endParaRPr lang="en-US"/>
          </a:p>
        </p:txBody>
      </p:sp>
    </p:spTree>
    <p:extLst>
      <p:ext uri="{BB962C8B-B14F-4D97-AF65-F5344CB8AC3E}">
        <p14:creationId xmlns:p14="http://schemas.microsoft.com/office/powerpoint/2010/main" val="18751014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During my research I </a:t>
            </a:r>
            <a:r>
              <a:rPr lang="en-GB" dirty="0" err="1"/>
              <a:t>didnt</a:t>
            </a:r>
            <a:r>
              <a:rPr lang="en-GB" dirty="0"/>
              <a:t> find any significant relationship between Grit score scores and Acquired Academic Levels.  I found that  Students with better acquired Academic levels and Grit score , on the other hand, were more inclined to pursue postgraduate study. Finally,  Students with lower Grit Score are less like to gain a position on post graduate training </a:t>
            </a:r>
          </a:p>
        </p:txBody>
      </p:sp>
      <p:sp>
        <p:nvSpPr>
          <p:cNvPr id="4" name="Slide Number Placeholder 3"/>
          <p:cNvSpPr>
            <a:spLocks noGrp="1"/>
          </p:cNvSpPr>
          <p:nvPr>
            <p:ph type="sldNum" sz="quarter" idx="5"/>
          </p:nvPr>
        </p:nvSpPr>
        <p:spPr/>
        <p:txBody>
          <a:bodyPr/>
          <a:lstStyle/>
          <a:p>
            <a:fld id="{256E46BA-F71A-4C39-AFC5-8EA9CEC6E29F}" type="slidenum">
              <a:rPr lang="en-US" smtClean="0"/>
              <a:t>11</a:t>
            </a:fld>
            <a:endParaRPr lang="en-US"/>
          </a:p>
        </p:txBody>
      </p:sp>
    </p:spTree>
    <p:extLst>
      <p:ext uri="{BB962C8B-B14F-4D97-AF65-F5344CB8AC3E}">
        <p14:creationId xmlns:p14="http://schemas.microsoft.com/office/powerpoint/2010/main" val="22194187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err="1"/>
              <a:t>Ackoff</a:t>
            </a:r>
            <a:r>
              <a:rPr lang="en-GB" dirty="0"/>
              <a:t>, R.L., 1989. From data to wisdom. Journal of applied systems analysis, 16(1), pp.3-9.</a:t>
            </a:r>
          </a:p>
          <a:p>
            <a:endParaRPr lang="en-GB" dirty="0"/>
          </a:p>
          <a:p>
            <a:r>
              <a:rPr lang="en-GB" dirty="0" err="1"/>
              <a:t>Awad,Ghaziri</a:t>
            </a:r>
            <a:r>
              <a:rPr lang="en-GB" dirty="0"/>
              <a:t> E.M, 2004. Knowledge management, 2004. ed: Prentice-Hall, Upper Saddle River, New Jersey.</a:t>
            </a:r>
          </a:p>
          <a:p>
            <a:endParaRPr lang="en-GB" dirty="0"/>
          </a:p>
          <a:p>
            <a:endParaRPr lang="en-GB" dirty="0"/>
          </a:p>
          <a:p>
            <a:r>
              <a:rPr lang="en-GB" dirty="0"/>
              <a:t>Cooper, P., 2014. Data, information, knowledge and wisdom. Anaesthesia &amp; Intensive Care Medicine, </a:t>
            </a:r>
          </a:p>
          <a:p>
            <a:r>
              <a:rPr lang="en-GB" dirty="0"/>
              <a:t>15(1), pp.44-45.</a:t>
            </a:r>
          </a:p>
          <a:p>
            <a:endParaRPr lang="en-GB" dirty="0"/>
          </a:p>
          <a:p>
            <a:r>
              <a:rPr lang="en-GB" dirty="0"/>
              <a:t>Shannon C.E. (1993). Claude Elwood Shannon : collected papers. New York: IEEE Press. 102-180.</a:t>
            </a:r>
          </a:p>
          <a:p>
            <a:r>
              <a:rPr lang="en-GB" dirty="0" err="1"/>
              <a:t>Aven</a:t>
            </a:r>
            <a:r>
              <a:rPr lang="en-GB" dirty="0"/>
              <a:t>, T., 2013. A conceptual framework for linking risk and the elements of the data information–knowledge–wisdom </a:t>
            </a:r>
          </a:p>
          <a:p>
            <a:r>
              <a:rPr lang="en-GB" dirty="0"/>
              <a:t>(DIKW) hierarchy. Reliability Engineering &amp; System Safety, 111, pp.30-36</a:t>
            </a:r>
          </a:p>
          <a:p>
            <a:endParaRPr lang="en-GB" dirty="0"/>
          </a:p>
        </p:txBody>
      </p:sp>
      <p:sp>
        <p:nvSpPr>
          <p:cNvPr id="4" name="Slide Number Placeholder 3"/>
          <p:cNvSpPr>
            <a:spLocks noGrp="1"/>
          </p:cNvSpPr>
          <p:nvPr>
            <p:ph type="sldNum" sz="quarter" idx="5"/>
          </p:nvPr>
        </p:nvSpPr>
        <p:spPr/>
        <p:txBody>
          <a:bodyPr/>
          <a:lstStyle/>
          <a:p>
            <a:fld id="{256E46BA-F71A-4C39-AFC5-8EA9CEC6E29F}" type="slidenum">
              <a:rPr lang="en-US" smtClean="0"/>
              <a:t>12</a:t>
            </a:fld>
            <a:endParaRPr lang="en-US"/>
          </a:p>
        </p:txBody>
      </p:sp>
    </p:spTree>
    <p:extLst>
      <p:ext uri="{BB962C8B-B14F-4D97-AF65-F5344CB8AC3E}">
        <p14:creationId xmlns:p14="http://schemas.microsoft.com/office/powerpoint/2010/main" val="36684960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12/10/2021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12/10/2021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12/10/2021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12/10/2021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12/10/2021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9.xml"/><Relationship Id="rId4" Type="http://schemas.openxmlformats.org/officeDocument/2006/relationships/image" Target="../media/image4.jp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9.svg"/></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8D0D6D3E-D7F9-4591-9CA9-DDF4DB1F7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BC0C7E7-B6C0-494E-B3C5-611D34A58DB3}"/>
              </a:ext>
            </a:extLst>
          </p:cNvPr>
          <p:cNvSpPr>
            <a:spLocks noGrp="1"/>
          </p:cNvSpPr>
          <p:nvPr>
            <p:ph type="title"/>
          </p:nvPr>
        </p:nvSpPr>
        <p:spPr>
          <a:xfrm>
            <a:off x="982639" y="1012536"/>
            <a:ext cx="4613300" cy="3163224"/>
          </a:xfrm>
        </p:spPr>
        <p:txBody>
          <a:bodyPr vert="horz" lIns="91440" tIns="45720" rIns="91440" bIns="45720" rtlCol="0" anchor="t">
            <a:normAutofit/>
          </a:bodyPr>
          <a:lstStyle/>
          <a:p>
            <a:br>
              <a:rPr lang="en-US" sz="3000" u="sng" dirty="0"/>
            </a:br>
            <a:r>
              <a:rPr lang="en-US" sz="3000" u="sng" dirty="0"/>
              <a:t>2024794 COLWIN KELLY</a:t>
            </a:r>
            <a:br>
              <a:rPr lang="en-US" sz="3000" u="sng" dirty="0"/>
            </a:br>
            <a:br>
              <a:rPr lang="en-US" sz="3000" u="sng" dirty="0"/>
            </a:br>
            <a:r>
              <a:rPr lang="en-US" sz="3000" u="sng" dirty="0"/>
              <a:t>BMSW4003 ASSIGNMENT  2</a:t>
            </a:r>
            <a:br>
              <a:rPr lang="en-US" sz="3000" u="sng" dirty="0"/>
            </a:br>
            <a:br>
              <a:rPr lang="en-US" sz="3000" u="sng" dirty="0"/>
            </a:br>
            <a:r>
              <a:rPr lang="en-US" sz="3000" u="sng" dirty="0"/>
              <a:t>Dr NGOZI IBEJI</a:t>
            </a:r>
            <a:endParaRPr lang="en-US" sz="3000" u="sng" dirty="0">
              <a:cs typeface="Calibri Light"/>
            </a:endParaRPr>
          </a:p>
        </p:txBody>
      </p:sp>
      <p:sp>
        <p:nvSpPr>
          <p:cNvPr id="36" name="Rectangle 35">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4068664" cy="6858000"/>
          </a:xfrm>
          <a:prstGeom prst="rect">
            <a:avLst/>
          </a:prstGeom>
          <a:gradFill>
            <a:gsLst>
              <a:gs pos="26000">
                <a:srgbClr val="000000"/>
              </a:gs>
              <a:gs pos="100000">
                <a:schemeClr val="accent1"/>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ectangle 37">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3611463" cy="6858000"/>
          </a:xfrm>
          <a:prstGeom prst="rect">
            <a:avLst/>
          </a:prstGeom>
          <a:gradFill>
            <a:gsLst>
              <a:gs pos="0">
                <a:schemeClr val="accent1">
                  <a:lumMod val="75000"/>
                  <a:alpha val="56000"/>
                </a:schemeClr>
              </a:gs>
              <a:gs pos="100000">
                <a:srgbClr val="000000">
                  <a:alpha val="52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39">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230721" y="-107390"/>
            <a:ext cx="3853890" cy="4068665"/>
          </a:xfrm>
          <a:prstGeom prst="rect">
            <a:avLst/>
          </a:prstGeom>
          <a:gradFill>
            <a:gsLst>
              <a:gs pos="0">
                <a:srgbClr val="000000">
                  <a:alpha val="34000"/>
                </a:srgbClr>
              </a:gs>
              <a:gs pos="96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9">
            <a:extLst>
              <a:ext uri="{FF2B5EF4-FFF2-40B4-BE49-F238E27FC236}">
                <a16:creationId xmlns:a16="http://schemas.microsoft.com/office/drawing/2014/main" id="{E68D3AFE-A277-452F-B8FA-0420AC18AC61}"/>
              </a:ext>
            </a:extLst>
          </p:cNvPr>
          <p:cNvPicPr>
            <a:picLocks noGrp="1" noChangeAspect="1"/>
          </p:cNvPicPr>
          <p:nvPr>
            <p:ph type="pic" idx="1"/>
          </p:nvPr>
        </p:nvPicPr>
        <p:blipFill rotWithShape="1">
          <a:blip r:embed="rId3"/>
          <a:srcRect r="1" b="25001"/>
          <a:stretch/>
        </p:blipFill>
        <p:spPr>
          <a:xfrm>
            <a:off x="6096000" y="1012536"/>
            <a:ext cx="4756162" cy="475616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p:spPr>
      </p:pic>
    </p:spTree>
    <p:extLst>
      <p:ext uri="{BB962C8B-B14F-4D97-AF65-F5344CB8AC3E}">
        <p14:creationId xmlns:p14="http://schemas.microsoft.com/office/powerpoint/2010/main" val="3932701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A4E37431-20F0-4DD6-84A9-ED2B644943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0AE98B72-66C6-4AB4-AF0D-BA830DE86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407EAFC6-733F-403D-BB4D-05A3A2874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17A36730-4CB0-4F61-AD11-A44C976583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C69C79E1-F916-4929-A4F3-DE763D4BFA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767334AB-16BD-4EC7-8C6B-4B5171600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E7614D5-6676-4C80-B02B-4EB9CFAA2ACA}"/>
              </a:ext>
            </a:extLst>
          </p:cNvPr>
          <p:cNvSpPr>
            <a:spLocks noGrp="1"/>
          </p:cNvSpPr>
          <p:nvPr>
            <p:ph type="title"/>
          </p:nvPr>
        </p:nvSpPr>
        <p:spPr>
          <a:xfrm>
            <a:off x="660042" y="661614"/>
            <a:ext cx="4412021" cy="2096196"/>
          </a:xfrm>
        </p:spPr>
        <p:txBody>
          <a:bodyPr vert="horz" lIns="91440" tIns="45720" rIns="91440" bIns="45720" rtlCol="0" anchor="b">
            <a:normAutofit/>
          </a:bodyPr>
          <a:lstStyle/>
          <a:p>
            <a:pPr algn="r"/>
            <a:r>
              <a:rPr lang="en-US" sz="4000" kern="1200">
                <a:solidFill>
                  <a:srgbClr val="FFFFFF"/>
                </a:solidFill>
                <a:latin typeface="+mj-lt"/>
                <a:ea typeface="+mj-ea"/>
                <a:cs typeface="+mj-cs"/>
              </a:rPr>
              <a:t>INTRODUCTION</a:t>
            </a:r>
          </a:p>
        </p:txBody>
      </p:sp>
      <p:sp>
        <p:nvSpPr>
          <p:cNvPr id="3" name="Content Placeholder 2">
            <a:extLst>
              <a:ext uri="{FF2B5EF4-FFF2-40B4-BE49-F238E27FC236}">
                <a16:creationId xmlns:a16="http://schemas.microsoft.com/office/drawing/2014/main" id="{04C6503C-47AF-43EF-B480-F0E2B508FCF3}"/>
              </a:ext>
            </a:extLst>
          </p:cNvPr>
          <p:cNvSpPr>
            <a:spLocks noGrp="1"/>
          </p:cNvSpPr>
          <p:nvPr>
            <p:ph sz="half" idx="1"/>
          </p:nvPr>
        </p:nvSpPr>
        <p:spPr>
          <a:xfrm>
            <a:off x="672622" y="3293204"/>
            <a:ext cx="4169403" cy="2424692"/>
          </a:xfrm>
        </p:spPr>
        <p:txBody>
          <a:bodyPr vert="horz" lIns="91440" tIns="45720" rIns="91440" bIns="45720" rtlCol="0" anchor="t">
            <a:normAutofit/>
          </a:bodyPr>
          <a:lstStyle/>
          <a:p>
            <a:pPr marL="0" indent="0" algn="r">
              <a:buNone/>
            </a:pPr>
            <a:r>
              <a:rPr lang="en-US" sz="2400" kern="1200" dirty="0">
                <a:solidFill>
                  <a:srgbClr val="FFFFFF"/>
                </a:solidFill>
                <a:latin typeface="+mn-lt"/>
                <a:ea typeface="+mn-ea"/>
                <a:cs typeface="+mn-cs"/>
              </a:rPr>
              <a:t>DIKW PYRAMID BY </a:t>
            </a:r>
            <a:r>
              <a:rPr lang="en-US" sz="2400" dirty="0">
                <a:solidFill>
                  <a:srgbClr val="FFFFFF"/>
                </a:solidFill>
              </a:rPr>
              <a:t>R. AKOFF:</a:t>
            </a:r>
            <a:endParaRPr lang="en-US" dirty="0">
              <a:solidFill>
                <a:srgbClr val="000000"/>
              </a:solidFill>
            </a:endParaRPr>
          </a:p>
          <a:p>
            <a:pPr marL="0" indent="0" algn="r">
              <a:buNone/>
            </a:pPr>
            <a:r>
              <a:rPr lang="en-US" sz="2400" dirty="0">
                <a:solidFill>
                  <a:srgbClr val="FFFFFF"/>
                </a:solidFill>
              </a:rPr>
              <a:t>DATA</a:t>
            </a:r>
            <a:endParaRPr lang="en-US" dirty="0">
              <a:cs typeface="Calibri"/>
            </a:endParaRPr>
          </a:p>
          <a:p>
            <a:pPr marL="0" indent="0" algn="r">
              <a:buNone/>
            </a:pPr>
            <a:r>
              <a:rPr lang="en-US" sz="2400" dirty="0">
                <a:solidFill>
                  <a:srgbClr val="FFFFFF"/>
                </a:solidFill>
                <a:cs typeface="Calibri"/>
              </a:rPr>
              <a:t>INFORMATION</a:t>
            </a:r>
          </a:p>
          <a:p>
            <a:pPr marL="0" indent="0" algn="r">
              <a:buNone/>
            </a:pPr>
            <a:r>
              <a:rPr lang="en-US" sz="2400" dirty="0">
                <a:solidFill>
                  <a:srgbClr val="FFFFFF"/>
                </a:solidFill>
                <a:cs typeface="Calibri"/>
              </a:rPr>
              <a:t>KNOWLEDGE</a:t>
            </a:r>
          </a:p>
          <a:p>
            <a:pPr marL="0" indent="0" algn="r">
              <a:buNone/>
            </a:pPr>
            <a:r>
              <a:rPr lang="en-US" sz="2400" dirty="0">
                <a:solidFill>
                  <a:srgbClr val="FFFFFF"/>
                </a:solidFill>
                <a:cs typeface="Calibri"/>
              </a:rPr>
              <a:t>WISDOM</a:t>
            </a:r>
          </a:p>
          <a:p>
            <a:pPr marL="0" indent="0" algn="r">
              <a:buNone/>
            </a:pPr>
            <a:endParaRPr lang="en-US" sz="2400" dirty="0">
              <a:solidFill>
                <a:srgbClr val="FFFFFF"/>
              </a:solidFill>
              <a:cs typeface="Calibri"/>
            </a:endParaRPr>
          </a:p>
        </p:txBody>
      </p:sp>
      <p:pic>
        <p:nvPicPr>
          <p:cNvPr id="8" name="Picture 8" descr="Diagram&#10;&#10;Description automatically generated">
            <a:extLst>
              <a:ext uri="{FF2B5EF4-FFF2-40B4-BE49-F238E27FC236}">
                <a16:creationId xmlns:a16="http://schemas.microsoft.com/office/drawing/2014/main" id="{9C81F7AA-9F3D-4C95-B977-9968F6BD50EF}"/>
              </a:ext>
            </a:extLst>
          </p:cNvPr>
          <p:cNvPicPr>
            <a:picLocks noGrp="1" noChangeAspect="1"/>
          </p:cNvPicPr>
          <p:nvPr>
            <p:ph sz="half" idx="2"/>
          </p:nvPr>
        </p:nvPicPr>
        <p:blipFill rotWithShape="1">
          <a:blip r:embed="rId3"/>
          <a:srcRect l="16478" r="14263"/>
          <a:stretch/>
        </p:blipFill>
        <p:spPr>
          <a:xfrm>
            <a:off x="6096000" y="602606"/>
            <a:ext cx="5608320" cy="5608338"/>
          </a:xfrm>
          <a:prstGeom prst="rect">
            <a:avLst/>
          </a:prstGeom>
        </p:spPr>
      </p:pic>
    </p:spTree>
    <p:extLst>
      <p:ext uri="{BB962C8B-B14F-4D97-AF65-F5344CB8AC3E}">
        <p14:creationId xmlns:p14="http://schemas.microsoft.com/office/powerpoint/2010/main" val="4275294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3BF72DF-3BD8-4A33-AB0A-0A3B64A487CD}"/>
              </a:ext>
            </a:extLst>
          </p:cNvPr>
          <p:cNvSpPr>
            <a:spLocks noGrp="1"/>
          </p:cNvSpPr>
          <p:nvPr>
            <p:ph type="body" idx="1"/>
          </p:nvPr>
        </p:nvSpPr>
        <p:spPr>
          <a:xfrm>
            <a:off x="839788" y="2600881"/>
            <a:ext cx="5354639" cy="1440492"/>
          </a:xfrm>
        </p:spPr>
        <p:txBody>
          <a:bodyPr>
            <a:normAutofit fontScale="25000" lnSpcReduction="20000"/>
          </a:bodyPr>
          <a:lstStyle/>
          <a:p>
            <a:r>
              <a:rPr lang="en-US" sz="14400" dirty="0">
                <a:cs typeface="Calibri"/>
              </a:rPr>
              <a:t>Quantitative Data</a:t>
            </a:r>
          </a:p>
          <a:p>
            <a:pPr marL="342900" indent="-342900">
              <a:buFont typeface="Arial" panose="020B0604020202020204" pitchFamily="34" charset="0"/>
              <a:buChar char="•"/>
            </a:pPr>
            <a:r>
              <a:rPr lang="en-US" sz="10000" dirty="0">
                <a:cs typeface="Calibri"/>
              </a:rPr>
              <a:t>Can be counted or Measured</a:t>
            </a:r>
          </a:p>
          <a:p>
            <a:pPr marL="342900" indent="-342900">
              <a:buFont typeface="Arial" panose="020B0604020202020204" pitchFamily="34" charset="0"/>
              <a:buChar char="•"/>
            </a:pPr>
            <a:r>
              <a:rPr lang="en-US" sz="10000" dirty="0">
                <a:cs typeface="Calibri"/>
              </a:rPr>
              <a:t>Numbers can be used</a:t>
            </a:r>
          </a:p>
          <a:p>
            <a:pPr marL="342900" indent="-342900">
              <a:buFont typeface="Arial" panose="020B0604020202020204" pitchFamily="34" charset="0"/>
              <a:buChar char="•"/>
            </a:pPr>
            <a:r>
              <a:rPr lang="en-US" sz="10000" dirty="0">
                <a:cs typeface="Calibri"/>
              </a:rPr>
              <a:t>Used to analyzed statistics</a:t>
            </a:r>
          </a:p>
          <a:p>
            <a:pPr marL="342900" indent="-342900">
              <a:buFont typeface="Arial" panose="020B0604020202020204" pitchFamily="34" charset="0"/>
              <a:buChar char="•"/>
            </a:pPr>
            <a:endParaRPr lang="en-US" dirty="0">
              <a:cs typeface="Calibri"/>
            </a:endParaRPr>
          </a:p>
        </p:txBody>
      </p:sp>
      <p:sp>
        <p:nvSpPr>
          <p:cNvPr id="5" name="Text Placeholder 4">
            <a:extLst>
              <a:ext uri="{FF2B5EF4-FFF2-40B4-BE49-F238E27FC236}">
                <a16:creationId xmlns:a16="http://schemas.microsoft.com/office/drawing/2014/main" id="{BB3ECE82-81F8-4DBB-AD65-4DEF55C5465F}"/>
              </a:ext>
            </a:extLst>
          </p:cNvPr>
          <p:cNvSpPr>
            <a:spLocks noGrp="1"/>
          </p:cNvSpPr>
          <p:nvPr>
            <p:ph type="body" sz="quarter" idx="3"/>
          </p:nvPr>
        </p:nvSpPr>
        <p:spPr>
          <a:xfrm>
            <a:off x="6495051" y="3429000"/>
            <a:ext cx="5183188" cy="823912"/>
          </a:xfrm>
        </p:spPr>
        <p:txBody>
          <a:bodyPr>
            <a:normAutofit fontScale="25000" lnSpcReduction="20000"/>
          </a:bodyPr>
          <a:lstStyle/>
          <a:p>
            <a:r>
              <a:rPr lang="en-US" sz="14400" dirty="0">
                <a:cs typeface="Calibri"/>
              </a:rPr>
              <a:t>Qualitative Data</a:t>
            </a:r>
          </a:p>
          <a:p>
            <a:pPr marL="342900" indent="-342900">
              <a:buFont typeface="Arial" panose="020B0604020202020204" pitchFamily="34" charset="0"/>
              <a:buChar char="•"/>
            </a:pPr>
            <a:r>
              <a:rPr lang="en-US" sz="9800" dirty="0">
                <a:cs typeface="Calibri"/>
              </a:rPr>
              <a:t>Descriptive</a:t>
            </a:r>
          </a:p>
          <a:p>
            <a:pPr marL="342900" indent="-342900">
              <a:buFont typeface="Arial" panose="020B0604020202020204" pitchFamily="34" charset="0"/>
              <a:buChar char="•"/>
            </a:pPr>
            <a:r>
              <a:rPr lang="en-US" sz="9800" dirty="0">
                <a:cs typeface="Calibri"/>
              </a:rPr>
              <a:t>Relating to words</a:t>
            </a:r>
          </a:p>
          <a:p>
            <a:pPr marL="342900" indent="-342900">
              <a:buFont typeface="Arial" panose="020B0604020202020204" pitchFamily="34" charset="0"/>
              <a:buChar char="•"/>
            </a:pPr>
            <a:r>
              <a:rPr lang="en-US" sz="9800" dirty="0">
                <a:cs typeface="Calibri"/>
              </a:rPr>
              <a:t>Unstructured</a:t>
            </a:r>
          </a:p>
          <a:p>
            <a:endParaRPr lang="en-US" dirty="0">
              <a:cs typeface="Calibri"/>
            </a:endParaRPr>
          </a:p>
          <a:p>
            <a:endParaRPr lang="en-US" dirty="0"/>
          </a:p>
        </p:txBody>
      </p:sp>
      <p:sp>
        <p:nvSpPr>
          <p:cNvPr id="9" name="Rectangle 8">
            <a:extLst>
              <a:ext uri="{FF2B5EF4-FFF2-40B4-BE49-F238E27FC236}">
                <a16:creationId xmlns:a16="http://schemas.microsoft.com/office/drawing/2014/main" id="{CD3B90EA-B96F-41AE-BB22-CA6A5521AAF5}"/>
              </a:ext>
            </a:extLst>
          </p:cNvPr>
          <p:cNvSpPr/>
          <p:nvPr/>
        </p:nvSpPr>
        <p:spPr>
          <a:xfrm>
            <a:off x="2949710" y="406162"/>
            <a:ext cx="4979773" cy="13255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DATA</a:t>
            </a:r>
          </a:p>
        </p:txBody>
      </p:sp>
    </p:spTree>
    <p:extLst>
      <p:ext uri="{BB962C8B-B14F-4D97-AF65-F5344CB8AC3E}">
        <p14:creationId xmlns:p14="http://schemas.microsoft.com/office/powerpoint/2010/main" val="26942903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 name="Rectangle 60">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Graphical user interface, table&#10;&#10;Description automatically generated">
            <a:extLst>
              <a:ext uri="{FF2B5EF4-FFF2-40B4-BE49-F238E27FC236}">
                <a16:creationId xmlns:a16="http://schemas.microsoft.com/office/drawing/2014/main" id="{93CCFD31-B1F2-451F-A105-531C54689D3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2938" y="1695450"/>
            <a:ext cx="5308600" cy="4349750"/>
          </a:xfrm>
          <a:prstGeom prst="rect">
            <a:avLst/>
          </a:prstGeom>
        </p:spPr>
      </p:pic>
      <p:pic>
        <p:nvPicPr>
          <p:cNvPr id="6" name="Picture Placeholder 5" descr="A picture containing text, clipart&#10;&#10;Description automatically generated">
            <a:extLst>
              <a:ext uri="{FF2B5EF4-FFF2-40B4-BE49-F238E27FC236}">
                <a16:creationId xmlns:a16="http://schemas.microsoft.com/office/drawing/2014/main" id="{779A6019-0C5F-450A-A119-ADC706633AAC}"/>
              </a:ext>
            </a:extLst>
          </p:cNvPr>
          <p:cNvPicPr>
            <a:picLocks noGrp="1" noChangeAspect="1"/>
          </p:cNvPicPr>
          <p:nvPr>
            <p:ph type="pic" idx="1"/>
          </p:nvPr>
        </p:nvPicPr>
        <p:blipFill rotWithShape="1">
          <a:blip r:embed="rId4">
            <a:extLst>
              <a:ext uri="{28A0092B-C50C-407E-A947-70E740481C1C}">
                <a14:useLocalDpi xmlns:a14="http://schemas.microsoft.com/office/drawing/2010/main" val="0"/>
              </a:ext>
            </a:extLst>
          </a:blip>
          <a:srcRect l="11901" r="11901"/>
          <a:stretch>
            <a:fillRect/>
          </a:stretch>
        </p:blipFill>
        <p:spPr>
          <a:xfrm>
            <a:off x="6026150" y="1695450"/>
            <a:ext cx="5522913" cy="4349750"/>
          </a:xfrm>
          <a:prstGeom prst="rect">
            <a:avLst/>
          </a:prstGeom>
        </p:spPr>
      </p:pic>
      <p:sp>
        <p:nvSpPr>
          <p:cNvPr id="2" name="Title 1">
            <a:extLst>
              <a:ext uri="{FF2B5EF4-FFF2-40B4-BE49-F238E27FC236}">
                <a16:creationId xmlns:a16="http://schemas.microsoft.com/office/drawing/2014/main" id="{D9460558-1FBA-42DD-B6F6-77AF86E4AE18}"/>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kern="1200">
                <a:solidFill>
                  <a:schemeClr val="bg1"/>
                </a:solidFill>
                <a:latin typeface="+mj-lt"/>
                <a:ea typeface="+mj-ea"/>
                <a:cs typeface="+mj-cs"/>
              </a:rPr>
              <a:t>Data</a:t>
            </a:r>
          </a:p>
        </p:txBody>
      </p:sp>
    </p:spTree>
    <p:extLst>
      <p:ext uri="{BB962C8B-B14F-4D97-AF65-F5344CB8AC3E}">
        <p14:creationId xmlns:p14="http://schemas.microsoft.com/office/powerpoint/2010/main" val="30870479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0">
            <a:extLst>
              <a:ext uri="{FF2B5EF4-FFF2-40B4-BE49-F238E27FC236}">
                <a16:creationId xmlns:a16="http://schemas.microsoft.com/office/drawing/2014/main" id="{489B7BFD-8F45-4093-AD9C-91B15B050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498F8FF6-43B4-494A-AF8F-123A4983E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08103" y="-29673"/>
            <a:ext cx="4902679" cy="4616801"/>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33574554-84CF-4FF0-B1BF-553245CC65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479558"/>
            <a:ext cx="1861854" cy="717514"/>
            <a:chOff x="0" y="1479558"/>
            <a:chExt cx="1861854" cy="717514"/>
          </a:xfrm>
          <a:solidFill>
            <a:schemeClr val="bg1"/>
          </a:solidFill>
        </p:grpSpPr>
        <p:sp>
          <p:nvSpPr>
            <p:cNvPr id="16" name="Freeform: Shape 15">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7" name="Freeform: Shape 16">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sp>
        <p:nvSpPr>
          <p:cNvPr id="19" name="Freeform: Shape 18">
            <a:extLst>
              <a:ext uri="{FF2B5EF4-FFF2-40B4-BE49-F238E27FC236}">
                <a16:creationId xmlns:a16="http://schemas.microsoft.com/office/drawing/2014/main" id="{76C5E6D3-976B-41A7-B008-5BB4ADF44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7246" y="-26707"/>
            <a:ext cx="4902679" cy="4616801"/>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AFEC601-A132-47EE-B0C2-B38ACD9FC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5243" y="-26706"/>
            <a:ext cx="4902678" cy="4544235"/>
          </a:xfrm>
          <a:custGeom>
            <a:avLst/>
            <a:gdLst>
              <a:gd name="connsiteX0" fmla="*/ 1529549 w 6355652"/>
              <a:gd name="connsiteY0" fmla="*/ 0 h 5890980"/>
              <a:gd name="connsiteX1" fmla="*/ 4826104 w 6355652"/>
              <a:gd name="connsiteY1" fmla="*/ 0 h 5890980"/>
              <a:gd name="connsiteX2" fmla="*/ 4954579 w 6355652"/>
              <a:gd name="connsiteY2" fmla="*/ 78051 h 5890980"/>
              <a:gd name="connsiteX3" fmla="*/ 6355652 w 6355652"/>
              <a:gd name="connsiteY3" fmla="*/ 2713154 h 5890980"/>
              <a:gd name="connsiteX4" fmla="*/ 3177826 w 6355652"/>
              <a:gd name="connsiteY4" fmla="*/ 5890980 h 5890980"/>
              <a:gd name="connsiteX5" fmla="*/ 0 w 6355652"/>
              <a:gd name="connsiteY5" fmla="*/ 2713154 h 5890980"/>
              <a:gd name="connsiteX6" fmla="*/ 1401073 w 6355652"/>
              <a:gd name="connsiteY6" fmla="*/ 78051 h 5890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5890980">
                <a:moveTo>
                  <a:pt x="1529549" y="0"/>
                </a:moveTo>
                <a:lnTo>
                  <a:pt x="4826104" y="0"/>
                </a:lnTo>
                <a:lnTo>
                  <a:pt x="4954579" y="78051"/>
                </a:lnTo>
                <a:cubicBezTo>
                  <a:pt x="5799886" y="649129"/>
                  <a:pt x="6355652" y="1616239"/>
                  <a:pt x="6355652" y="2713154"/>
                </a:cubicBezTo>
                <a:cubicBezTo>
                  <a:pt x="6355652" y="4468219"/>
                  <a:pt x="4932891" y="5890980"/>
                  <a:pt x="3177826" y="5890980"/>
                </a:cubicBezTo>
                <a:cubicBezTo>
                  <a:pt x="1422761" y="5890980"/>
                  <a:pt x="0" y="4468219"/>
                  <a:pt x="0" y="2713154"/>
                </a:cubicBezTo>
                <a:cubicBezTo>
                  <a:pt x="0" y="1616239"/>
                  <a:pt x="555766" y="649129"/>
                  <a:pt x="1401073" y="78051"/>
                </a:cubicBezTo>
                <a:close/>
              </a:path>
            </a:pathLst>
          </a:cu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8757C4-F4B6-44D5-B78A-1CA3BF3F7D60}"/>
              </a:ext>
            </a:extLst>
          </p:cNvPr>
          <p:cNvSpPr>
            <a:spLocks noGrp="1"/>
          </p:cNvSpPr>
          <p:nvPr>
            <p:ph type="title"/>
          </p:nvPr>
        </p:nvSpPr>
        <p:spPr>
          <a:xfrm>
            <a:off x="1760765" y="310423"/>
            <a:ext cx="4024032" cy="2885715"/>
          </a:xfrm>
        </p:spPr>
        <p:txBody>
          <a:bodyPr vert="horz" lIns="91440" tIns="45720" rIns="91440" bIns="45720" rtlCol="0" anchor="b">
            <a:normAutofit/>
          </a:bodyPr>
          <a:lstStyle/>
          <a:p>
            <a:pPr algn="ctr"/>
            <a:r>
              <a:rPr lang="en-US" sz="5400" dirty="0">
                <a:solidFill>
                  <a:schemeClr val="bg1"/>
                </a:solidFill>
              </a:rPr>
              <a:t>Information</a:t>
            </a:r>
          </a:p>
        </p:txBody>
      </p:sp>
      <p:sp>
        <p:nvSpPr>
          <p:cNvPr id="23" name="Graphic 212">
            <a:extLst>
              <a:ext uri="{FF2B5EF4-FFF2-40B4-BE49-F238E27FC236}">
                <a16:creationId xmlns:a16="http://schemas.microsoft.com/office/drawing/2014/main" id="{279CAF82-0ECF-42BE-8F37-F71941E5D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49933" y="1550555"/>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5" name="Graphic 212">
            <a:extLst>
              <a:ext uri="{FF2B5EF4-FFF2-40B4-BE49-F238E27FC236}">
                <a16:creationId xmlns:a16="http://schemas.microsoft.com/office/drawing/2014/main" id="{2A8D3863-50D5-4235-9082-36776BF4F0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49933" y="1550555"/>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pic>
        <p:nvPicPr>
          <p:cNvPr id="6" name="Picture Placeholder 5" descr="Icon&#10;&#10;Description automatically generated">
            <a:extLst>
              <a:ext uri="{FF2B5EF4-FFF2-40B4-BE49-F238E27FC236}">
                <a16:creationId xmlns:a16="http://schemas.microsoft.com/office/drawing/2014/main" id="{1A1B7BE3-E2A3-4C10-800E-17B72D81B48A}"/>
              </a:ext>
            </a:extLst>
          </p:cNvPr>
          <p:cNvPicPr>
            <a:picLocks noGrp="1" noChangeAspect="1"/>
          </p:cNvPicPr>
          <p:nvPr>
            <p:ph type="pic" idx="1"/>
          </p:nvPr>
        </p:nvPicPr>
        <p:blipFill rotWithShape="1">
          <a:blip r:embed="rId3">
            <a:extLst>
              <a:ext uri="{28A0092B-C50C-407E-A947-70E740481C1C}">
                <a14:useLocalDpi xmlns:a14="http://schemas.microsoft.com/office/drawing/2010/main" val="0"/>
              </a:ext>
            </a:extLst>
          </a:blip>
          <a:srcRect t="430" r="-1" b="4364"/>
          <a:stretch/>
        </p:blipFill>
        <p:spPr>
          <a:xfrm>
            <a:off x="6601854" y="2313765"/>
            <a:ext cx="4773089" cy="4544235"/>
          </a:xfrm>
          <a:custGeom>
            <a:avLst/>
            <a:gdLst/>
            <a:ahLst/>
            <a:cxnLst/>
            <a:rect l="l" t="t" r="r" b="b"/>
            <a:pathLst>
              <a:path w="4773089" h="4544235">
                <a:moveTo>
                  <a:pt x="2386544" y="0"/>
                </a:moveTo>
                <a:cubicBezTo>
                  <a:pt x="3704596" y="0"/>
                  <a:pt x="4773089" y="1068494"/>
                  <a:pt x="4773089" y="2386545"/>
                </a:cubicBezTo>
                <a:cubicBezTo>
                  <a:pt x="4773089" y="3292705"/>
                  <a:pt x="4268059" y="4080910"/>
                  <a:pt x="3524113" y="4485046"/>
                </a:cubicBezTo>
                <a:lnTo>
                  <a:pt x="3401244" y="4544235"/>
                </a:lnTo>
                <a:lnTo>
                  <a:pt x="1371845" y="4544235"/>
                </a:lnTo>
                <a:lnTo>
                  <a:pt x="1248976" y="4485046"/>
                </a:lnTo>
                <a:cubicBezTo>
                  <a:pt x="505030" y="4080910"/>
                  <a:pt x="0" y="3292705"/>
                  <a:pt x="0" y="2386545"/>
                </a:cubicBezTo>
                <a:cubicBezTo>
                  <a:pt x="0" y="1068494"/>
                  <a:pt x="1068494" y="0"/>
                  <a:pt x="2386544" y="0"/>
                </a:cubicBezTo>
                <a:close/>
              </a:path>
            </a:pathLst>
          </a:custGeom>
        </p:spPr>
      </p:pic>
      <p:grpSp>
        <p:nvGrpSpPr>
          <p:cNvPr id="27"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49330" y="2740963"/>
            <a:ext cx="1054466" cy="469689"/>
            <a:chOff x="9841624" y="4115729"/>
            <a:chExt cx="602169" cy="268223"/>
          </a:xfrm>
          <a:solidFill>
            <a:schemeClr val="bg1"/>
          </a:solidFill>
        </p:grpSpPr>
        <p:sp>
          <p:nvSpPr>
            <p:cNvPr id="28" name="Freeform: Shape 27">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grpSp>
      <p:sp>
        <p:nvSpPr>
          <p:cNvPr id="34" name="Oval 33">
            <a:extLst>
              <a:ext uri="{FF2B5EF4-FFF2-40B4-BE49-F238E27FC236}">
                <a16:creationId xmlns:a16="http://schemas.microsoft.com/office/drawing/2014/main" id="{033BC44A-0661-43B4-9C14-FD5963C226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69124" y="5424608"/>
            <a:ext cx="319941" cy="319941"/>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6" name="Oval 35">
            <a:extLst>
              <a:ext uri="{FF2B5EF4-FFF2-40B4-BE49-F238E27FC236}">
                <a16:creationId xmlns:a16="http://schemas.microsoft.com/office/drawing/2014/main" id="{E9306212-88FA-45BF-ABA3-1454AC42D9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69124" y="5424608"/>
            <a:ext cx="319941" cy="31994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Rectangle 2">
            <a:extLst>
              <a:ext uri="{FF2B5EF4-FFF2-40B4-BE49-F238E27FC236}">
                <a16:creationId xmlns:a16="http://schemas.microsoft.com/office/drawing/2014/main" id="{86E08F9B-5511-4B10-B94A-71425F181340}"/>
              </a:ext>
            </a:extLst>
          </p:cNvPr>
          <p:cNvSpPr/>
          <p:nvPr/>
        </p:nvSpPr>
        <p:spPr>
          <a:xfrm>
            <a:off x="1202382" y="3272884"/>
            <a:ext cx="2854038"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effectLst/>
                <a:latin typeface="Calibri" panose="020F0502020204030204" pitchFamily="34" charset="0"/>
                <a:ea typeface="Calibri" panose="020F0502020204030204" pitchFamily="34" charset="0"/>
                <a:cs typeface="Times New Roman" panose="02020603050405020304" pitchFamily="18" charset="0"/>
              </a:rPr>
              <a:t>Can </a:t>
            </a:r>
            <a:r>
              <a:rPr lang="en-GB" sz="2400" dirty="0">
                <a:latin typeface="Calibri" panose="020F0502020204030204" pitchFamily="34" charset="0"/>
                <a:ea typeface="Calibri" panose="020F0502020204030204" pitchFamily="34" charset="0"/>
                <a:cs typeface="Times New Roman" panose="02020603050405020304" pitchFamily="18" charset="0"/>
              </a:rPr>
              <a:t> be </a:t>
            </a:r>
            <a:r>
              <a:rPr lang="en-GB" sz="2400" dirty="0">
                <a:effectLst/>
                <a:latin typeface="Calibri" panose="020F0502020204030204" pitchFamily="34" charset="0"/>
                <a:ea typeface="Calibri" panose="020F0502020204030204" pitchFamily="34" charset="0"/>
                <a:cs typeface="Times New Roman" panose="02020603050405020304" pitchFamily="18" charset="0"/>
              </a:rPr>
              <a:t>Aggregation</a:t>
            </a:r>
          </a:p>
          <a:p>
            <a:pPr marL="285750" indent="-285750" algn="ctr">
              <a:buFont typeface="Arial" panose="020B0604020202020204" pitchFamily="34" charset="0"/>
              <a:buChar char="•"/>
            </a:pPr>
            <a:r>
              <a:rPr lang="en-GB" dirty="0">
                <a:latin typeface="Calibri" panose="020F0502020204030204" pitchFamily="34" charset="0"/>
                <a:cs typeface="Times New Roman" panose="02020603050405020304" pitchFamily="18" charset="0"/>
              </a:rPr>
              <a:t>Different sets of data</a:t>
            </a:r>
            <a:endParaRPr lang="en-GB" dirty="0"/>
          </a:p>
        </p:txBody>
      </p:sp>
      <p:sp>
        <p:nvSpPr>
          <p:cNvPr id="22" name="Rectangle 21">
            <a:extLst>
              <a:ext uri="{FF2B5EF4-FFF2-40B4-BE49-F238E27FC236}">
                <a16:creationId xmlns:a16="http://schemas.microsoft.com/office/drawing/2014/main" id="{B09565B9-DC36-4DD5-8EF6-2068D3D66C2A}"/>
              </a:ext>
            </a:extLst>
          </p:cNvPr>
          <p:cNvSpPr/>
          <p:nvPr/>
        </p:nvSpPr>
        <p:spPr>
          <a:xfrm>
            <a:off x="1188393" y="4417640"/>
            <a:ext cx="2854038" cy="116693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effectLst/>
                <a:latin typeface="Calibri" panose="020F0502020204030204" pitchFamily="34" charset="0"/>
                <a:ea typeface="Calibri" panose="020F0502020204030204" pitchFamily="34" charset="0"/>
                <a:cs typeface="Times New Roman" panose="02020603050405020304" pitchFamily="18" charset="0"/>
              </a:rPr>
              <a:t>Can </a:t>
            </a:r>
            <a:r>
              <a:rPr lang="en-GB" sz="2400" dirty="0">
                <a:latin typeface="Calibri" panose="020F0502020204030204" pitchFamily="34" charset="0"/>
                <a:ea typeface="Calibri" panose="020F0502020204030204" pitchFamily="34" charset="0"/>
                <a:cs typeface="Times New Roman" panose="02020603050405020304" pitchFamily="18" charset="0"/>
              </a:rPr>
              <a:t> be Validation</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ctr">
              <a:buFont typeface="Arial" panose="020B0604020202020204" pitchFamily="34" charset="0"/>
              <a:buChar char="•"/>
            </a:pPr>
            <a:r>
              <a:rPr lang="en-GB" dirty="0">
                <a:latin typeface="Calibri" panose="020F0502020204030204" pitchFamily="34" charset="0"/>
                <a:cs typeface="Times New Roman" panose="02020603050405020304" pitchFamily="18" charset="0"/>
              </a:rPr>
              <a:t>Making sure data is correct and relevant</a:t>
            </a:r>
            <a:endParaRPr lang="en-GB" dirty="0"/>
          </a:p>
        </p:txBody>
      </p:sp>
      <p:sp>
        <p:nvSpPr>
          <p:cNvPr id="24" name="Rectangle 23">
            <a:extLst>
              <a:ext uri="{FF2B5EF4-FFF2-40B4-BE49-F238E27FC236}">
                <a16:creationId xmlns:a16="http://schemas.microsoft.com/office/drawing/2014/main" id="{9A04A51B-93E3-43DD-829B-0FF19BD69AF1}"/>
              </a:ext>
            </a:extLst>
          </p:cNvPr>
          <p:cNvSpPr/>
          <p:nvPr/>
        </p:nvSpPr>
        <p:spPr>
          <a:xfrm>
            <a:off x="1202382" y="5764089"/>
            <a:ext cx="2854038"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effectLst/>
                <a:latin typeface="Calibri" panose="020F0502020204030204" pitchFamily="34" charset="0"/>
                <a:ea typeface="Calibri" panose="020F0502020204030204" pitchFamily="34" charset="0"/>
                <a:cs typeface="Times New Roman" panose="02020603050405020304" pitchFamily="18" charset="0"/>
              </a:rPr>
              <a:t>Can be biased or </a:t>
            </a:r>
            <a:r>
              <a:rPr lang="en-GB" sz="2400" dirty="0">
                <a:latin typeface="Calibri" panose="020F0502020204030204" pitchFamily="34" charset="0"/>
                <a:ea typeface="Calibri" panose="020F0502020204030204" pitchFamily="34" charset="0"/>
                <a:cs typeface="Times New Roman" panose="02020603050405020304" pitchFamily="18" charset="0"/>
              </a:rPr>
              <a:t>unbiased</a:t>
            </a:r>
            <a:endParaRPr lang="en-GB" dirty="0"/>
          </a:p>
        </p:txBody>
      </p:sp>
    </p:spTree>
    <p:extLst>
      <p:ext uri="{BB962C8B-B14F-4D97-AF65-F5344CB8AC3E}">
        <p14:creationId xmlns:p14="http://schemas.microsoft.com/office/powerpoint/2010/main" val="34381841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320351-9FA2-4A26-885B-BB8F3E490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68CD2EFB-78C2-4C6E-A6B9-4ED12FAD5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61B4E02B-F7CA-475E-994D-111F082E0EAF}"/>
              </a:ext>
            </a:extLst>
          </p:cNvPr>
          <p:cNvPicPr>
            <a:picLocks noChangeAspect="1"/>
          </p:cNvPicPr>
          <p:nvPr/>
        </p:nvPicPr>
        <p:blipFill rotWithShape="1">
          <a:blip r:embed="rId3">
            <a:alphaModFix amt="60000"/>
          </a:blip>
          <a:srcRect t="7161" b="2839"/>
          <a:stretch/>
        </p:blipFill>
        <p:spPr>
          <a:xfrm>
            <a:off x="-1" y="10"/>
            <a:ext cx="12192001" cy="6857990"/>
          </a:xfrm>
          <a:prstGeom prst="rect">
            <a:avLst/>
          </a:prstGeom>
        </p:spPr>
      </p:pic>
      <p:sp>
        <p:nvSpPr>
          <p:cNvPr id="2" name="TextBox 1">
            <a:extLst>
              <a:ext uri="{FF2B5EF4-FFF2-40B4-BE49-F238E27FC236}">
                <a16:creationId xmlns:a16="http://schemas.microsoft.com/office/drawing/2014/main" id="{E923D974-803C-48F1-980E-35EED4764EC4}"/>
              </a:ext>
            </a:extLst>
          </p:cNvPr>
          <p:cNvSpPr txBox="1"/>
          <p:nvPr/>
        </p:nvSpPr>
        <p:spPr>
          <a:xfrm>
            <a:off x="841248" y="600427"/>
            <a:ext cx="9875520" cy="3299902"/>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8200" dirty="0">
                <a:solidFill>
                  <a:srgbClr val="FFFFFF"/>
                </a:solidFill>
                <a:latin typeface="+mj-lt"/>
                <a:ea typeface="+mj-ea"/>
                <a:cs typeface="+mj-cs"/>
              </a:rPr>
              <a:t>Information</a:t>
            </a:r>
          </a:p>
        </p:txBody>
      </p:sp>
    </p:spTree>
    <p:extLst>
      <p:ext uri="{BB962C8B-B14F-4D97-AF65-F5344CB8AC3E}">
        <p14:creationId xmlns:p14="http://schemas.microsoft.com/office/powerpoint/2010/main" val="32341125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Books stacked on a wooden table">
            <a:extLst>
              <a:ext uri="{FF2B5EF4-FFF2-40B4-BE49-F238E27FC236}">
                <a16:creationId xmlns:a16="http://schemas.microsoft.com/office/drawing/2014/main" id="{CCBB4A2C-261F-4806-B8EE-B7CC026E6D8E}"/>
              </a:ext>
            </a:extLst>
          </p:cNvPr>
          <p:cNvPicPr>
            <a:picLocks noChangeAspect="1"/>
          </p:cNvPicPr>
          <p:nvPr/>
        </p:nvPicPr>
        <p:blipFill rotWithShape="1">
          <a:blip r:embed="rId3"/>
          <a:srcRect l="15628" r="-1" b="-1"/>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52963A3-C250-466C-A1E3-0E808FFE1ADD}"/>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Knowledge</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05187762"/>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Graphic 1">
            <a:extLst>
              <a:ext uri="{FF2B5EF4-FFF2-40B4-BE49-F238E27FC236}">
                <a16:creationId xmlns:a16="http://schemas.microsoft.com/office/drawing/2014/main" id="{AFF0CECE-F6A5-4072-BD0B-33FD74E59D3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43467" y="2129659"/>
            <a:ext cx="5294716" cy="2598679"/>
          </a:xfrm>
          <a:prstGeom prst="rect">
            <a:avLst/>
          </a:prstGeom>
        </p:spPr>
      </p:pic>
      <p:cxnSp>
        <p:nvCxnSpPr>
          <p:cNvPr id="75" name="Straight Connector 74">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995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9A03A9CF-5D2A-469E-867A-6C3F359AF84F}"/>
              </a:ext>
            </a:extLst>
          </p:cNvPr>
          <p:cNvSpPr txBox="1"/>
          <p:nvPr/>
        </p:nvSpPr>
        <p:spPr>
          <a:xfrm>
            <a:off x="2808318" y="1667994"/>
            <a:ext cx="1865960" cy="461665"/>
          </a:xfrm>
          <a:prstGeom prst="rect">
            <a:avLst/>
          </a:prstGeom>
          <a:noFill/>
        </p:spPr>
        <p:txBody>
          <a:bodyPr wrap="none" rtlCol="0">
            <a:spAutoFit/>
          </a:bodyPr>
          <a:lstStyle/>
          <a:p>
            <a:r>
              <a:rPr lang="en-GB" sz="2400" dirty="0"/>
              <a:t>My class data</a:t>
            </a:r>
          </a:p>
        </p:txBody>
      </p:sp>
    </p:spTree>
    <p:extLst>
      <p:ext uri="{BB962C8B-B14F-4D97-AF65-F5344CB8AC3E}">
        <p14:creationId xmlns:p14="http://schemas.microsoft.com/office/powerpoint/2010/main" val="24636927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DFE2C1F-E01F-4726-99C3-5598A206D4C2}"/>
              </a:ext>
            </a:extLst>
          </p:cNvPr>
          <p:cNvSpPr txBox="1"/>
          <p:nvPr/>
        </p:nvSpPr>
        <p:spPr>
          <a:xfrm>
            <a:off x="8104694" y="-1845932"/>
            <a:ext cx="4087306" cy="288911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dirty="0">
                <a:latin typeface="+mj-lt"/>
                <a:ea typeface="+mj-ea"/>
                <a:cs typeface="+mj-cs"/>
              </a:rPr>
              <a:t>Wisdom</a:t>
            </a:r>
          </a:p>
        </p:txBody>
      </p:sp>
      <p:sp>
        <p:nvSpPr>
          <p:cNvPr id="17" name="Freeform: Shape 7">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8" name="Picture 3" descr="Complex maths formulae on a blackboard">
            <a:extLst>
              <a:ext uri="{FF2B5EF4-FFF2-40B4-BE49-F238E27FC236}">
                <a16:creationId xmlns:a16="http://schemas.microsoft.com/office/drawing/2014/main" id="{C00B932B-0A75-4BED-B45A-84E3142AF1D7}"/>
              </a:ext>
            </a:extLst>
          </p:cNvPr>
          <p:cNvPicPr>
            <a:picLocks noChangeAspect="1"/>
          </p:cNvPicPr>
          <p:nvPr/>
        </p:nvPicPr>
        <p:blipFill rotWithShape="1">
          <a:blip r:embed="rId3"/>
          <a:srcRect l="19554" r="5630"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
        <p:nvSpPr>
          <p:cNvPr id="3" name="TextBox 2">
            <a:extLst>
              <a:ext uri="{FF2B5EF4-FFF2-40B4-BE49-F238E27FC236}">
                <a16:creationId xmlns:a16="http://schemas.microsoft.com/office/drawing/2014/main" id="{7E670615-B883-4648-9708-76FDC2A67362}"/>
              </a:ext>
            </a:extLst>
          </p:cNvPr>
          <p:cNvSpPr txBox="1"/>
          <p:nvPr/>
        </p:nvSpPr>
        <p:spPr>
          <a:xfrm flipH="1">
            <a:off x="7188052" y="3429000"/>
            <a:ext cx="4727385" cy="1938992"/>
          </a:xfrm>
          <a:prstGeom prst="rect">
            <a:avLst/>
          </a:prstGeom>
          <a:noFill/>
        </p:spPr>
        <p:txBody>
          <a:bodyPr wrap="square" rtlCol="0">
            <a:spAutoFit/>
          </a:bodyPr>
          <a:lstStyle/>
          <a:p>
            <a:pPr marL="285750" indent="-285750">
              <a:buFont typeface="Wingdings" panose="05000000000000000000" pitchFamily="2" charset="2"/>
              <a:buChar char="Ø"/>
            </a:pPr>
            <a:r>
              <a:rPr lang="en-GB" sz="2400" dirty="0">
                <a:effectLst/>
                <a:latin typeface="Calibri" panose="020F0502020204030204" pitchFamily="34" charset="0"/>
                <a:ea typeface="Calibri" panose="020F0502020204030204" pitchFamily="34" charset="0"/>
                <a:cs typeface="Times New Roman" panose="02020603050405020304" pitchFamily="18" charset="0"/>
              </a:rPr>
              <a:t>Data, information, and knowledge together generates wisdom</a:t>
            </a:r>
          </a:p>
          <a:p>
            <a:pPr marL="285750" indent="-285750">
              <a:buFont typeface="Wingdings" panose="05000000000000000000" pitchFamily="2" charset="2"/>
              <a:buChar char="Ø"/>
            </a:pPr>
            <a:r>
              <a:rPr lang="en-GB" sz="2400" dirty="0">
                <a:latin typeface="Calibri" panose="020F0502020204030204" pitchFamily="34" charset="0"/>
                <a:cs typeface="Times New Roman" panose="02020603050405020304" pitchFamily="18" charset="0"/>
              </a:rPr>
              <a:t>Focuses on the future</a:t>
            </a:r>
          </a:p>
          <a:p>
            <a:pPr marL="285750" indent="-285750">
              <a:buFont typeface="Wingdings" panose="05000000000000000000" pitchFamily="2" charset="2"/>
              <a:buChar char="Ø"/>
            </a:pPr>
            <a:r>
              <a:rPr lang="en-GB" sz="2400" dirty="0">
                <a:latin typeface="Calibri" panose="020F0502020204030204" pitchFamily="34" charset="0"/>
                <a:cs typeface="Times New Roman" panose="02020603050405020304" pitchFamily="18" charset="0"/>
              </a:rPr>
              <a:t>Improves knowledge management</a:t>
            </a:r>
            <a:endParaRPr lang="en-GB" sz="2400" dirty="0"/>
          </a:p>
        </p:txBody>
      </p:sp>
    </p:spTree>
    <p:extLst>
      <p:ext uri="{BB962C8B-B14F-4D97-AF65-F5344CB8AC3E}">
        <p14:creationId xmlns:p14="http://schemas.microsoft.com/office/powerpoint/2010/main" val="1838159188"/>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wo music sheets folded to form a heart shape">
            <a:extLst>
              <a:ext uri="{FF2B5EF4-FFF2-40B4-BE49-F238E27FC236}">
                <a16:creationId xmlns:a16="http://schemas.microsoft.com/office/drawing/2014/main" id="{1A9911A9-ECBB-40AA-9627-221F277368CD}"/>
              </a:ext>
            </a:extLst>
          </p:cNvPr>
          <p:cNvPicPr>
            <a:picLocks noChangeAspect="1"/>
          </p:cNvPicPr>
          <p:nvPr/>
        </p:nvPicPr>
        <p:blipFill rotWithShape="1">
          <a:blip r:embed="rId3"/>
          <a:srcRect t="14750" b="980"/>
          <a:stretch/>
        </p:blipFill>
        <p:spPr>
          <a:xfrm>
            <a:off x="0" y="0"/>
            <a:ext cx="12192018" cy="6858001"/>
          </a:xfrm>
          <a:prstGeom prst="rect">
            <a:avLst/>
          </a:prstGeom>
        </p:spPr>
      </p:pic>
      <p:sp>
        <p:nvSpPr>
          <p:cNvPr id="10" name="Rectangle 9">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9BC61EE-96C1-4620-8C2F-22C3B73B0ADE}"/>
              </a:ext>
            </a:extLst>
          </p:cNvPr>
          <p:cNvSpPr txBox="1"/>
          <p:nvPr/>
        </p:nvSpPr>
        <p:spPr>
          <a:xfrm>
            <a:off x="1097280" y="325550"/>
            <a:ext cx="10058400" cy="3574778"/>
          </a:xfrm>
          <a:prstGeom prst="rect">
            <a:avLst/>
          </a:prstGeom>
          <a:effectLst>
            <a:outerShdw blurRad="50800" dist="38100" dir="2700000" algn="tl" rotWithShape="0">
              <a:prstClr val="black">
                <a:alpha val="40000"/>
              </a:prstClr>
            </a:outerShdw>
          </a:effectLst>
        </p:spPr>
        <p:txBody>
          <a:bodyPr vert="horz" lIns="91440" tIns="45720" rIns="91440" bIns="45720" rtlCol="0" anchor="b">
            <a:normAutofit/>
          </a:bodyPr>
          <a:lstStyle/>
          <a:p>
            <a:pPr algn="ctr">
              <a:lnSpc>
                <a:spcPct val="90000"/>
              </a:lnSpc>
              <a:spcBef>
                <a:spcPct val="0"/>
              </a:spcBef>
              <a:spcAft>
                <a:spcPts val="600"/>
              </a:spcAft>
            </a:pPr>
            <a:r>
              <a:rPr lang="en-US" sz="6000" b="1" dirty="0">
                <a:solidFill>
                  <a:srgbClr val="FF0000"/>
                </a:solidFill>
                <a:latin typeface="+mj-lt"/>
                <a:ea typeface="+mj-ea"/>
                <a:cs typeface="+mj-cs"/>
              </a:rPr>
              <a:t>Wisdom</a:t>
            </a:r>
          </a:p>
        </p:txBody>
      </p:sp>
    </p:spTree>
    <p:extLst>
      <p:ext uri="{BB962C8B-B14F-4D97-AF65-F5344CB8AC3E}">
        <p14:creationId xmlns:p14="http://schemas.microsoft.com/office/powerpoint/2010/main" val="14072352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reeform: Shape 8">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983EA58-BD00-4B28-81DA-678EAA738B19}"/>
              </a:ext>
            </a:extLst>
          </p:cNvPr>
          <p:cNvSpPr>
            <a:spLocks noGrp="1"/>
          </p:cNvSpPr>
          <p:nvPr>
            <p:ph type="title"/>
          </p:nvPr>
        </p:nvSpPr>
        <p:spPr>
          <a:xfrm>
            <a:off x="863029" y="1012004"/>
            <a:ext cx="3416158" cy="4795408"/>
          </a:xfrm>
        </p:spPr>
        <p:txBody>
          <a:bodyPr vert="horz" lIns="91440" tIns="45720" rIns="91440" bIns="45720" rtlCol="0" anchor="ctr">
            <a:normAutofit/>
          </a:bodyPr>
          <a:lstStyle/>
          <a:p>
            <a:r>
              <a:rPr lang="en-US" kern="1200">
                <a:solidFill>
                  <a:srgbClr val="FFFFFF"/>
                </a:solidFill>
                <a:latin typeface="+mj-lt"/>
                <a:ea typeface="+mj-ea"/>
                <a:cs typeface="+mj-cs"/>
              </a:rPr>
              <a:t>Conclusion</a:t>
            </a:r>
          </a:p>
        </p:txBody>
      </p:sp>
      <p:graphicFrame>
        <p:nvGraphicFramePr>
          <p:cNvPr id="12" name="TextBox 2">
            <a:extLst>
              <a:ext uri="{FF2B5EF4-FFF2-40B4-BE49-F238E27FC236}">
                <a16:creationId xmlns:a16="http://schemas.microsoft.com/office/drawing/2014/main" id="{A3181315-3A43-4E92-BA89-0F2E9E55955A}"/>
              </a:ext>
            </a:extLst>
          </p:cNvPr>
          <p:cNvGraphicFramePr/>
          <p:nvPr>
            <p:extLst>
              <p:ext uri="{D42A27DB-BD31-4B8C-83A1-F6EECF244321}">
                <p14:modId xmlns:p14="http://schemas.microsoft.com/office/powerpoint/2010/main" val="1321752976"/>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010637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3" descr="Glasses on top of a book">
            <a:extLst>
              <a:ext uri="{FF2B5EF4-FFF2-40B4-BE49-F238E27FC236}">
                <a16:creationId xmlns:a16="http://schemas.microsoft.com/office/drawing/2014/main" id="{B6ACFA1C-2BA0-485C-B05D-550A5601EE21}"/>
              </a:ext>
            </a:extLst>
          </p:cNvPr>
          <p:cNvPicPr>
            <a:picLocks noChangeAspect="1"/>
          </p:cNvPicPr>
          <p:nvPr/>
        </p:nvPicPr>
        <p:blipFill rotWithShape="1">
          <a:blip r:embed="rId3"/>
          <a:srcRect t="14112" b="983"/>
          <a:stretch/>
        </p:blipFill>
        <p:spPr>
          <a:xfrm>
            <a:off x="20" y="0"/>
            <a:ext cx="12191980" cy="6857990"/>
          </a:xfrm>
          <a:prstGeom prst="rect">
            <a:avLst/>
          </a:prstGeom>
        </p:spPr>
      </p:pic>
      <p:sp>
        <p:nvSpPr>
          <p:cNvPr id="8"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extBox 1">
            <a:extLst>
              <a:ext uri="{FF2B5EF4-FFF2-40B4-BE49-F238E27FC236}">
                <a16:creationId xmlns:a16="http://schemas.microsoft.com/office/drawing/2014/main" id="{EF0E6DC0-97C1-41E3-B720-E77022F1F8C0}"/>
              </a:ext>
            </a:extLst>
          </p:cNvPr>
          <p:cNvSpPr txBox="1"/>
          <p:nvPr/>
        </p:nvSpPr>
        <p:spPr>
          <a:xfrm>
            <a:off x="8022021" y="3231931"/>
            <a:ext cx="3852041" cy="1834056"/>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6000" b="1" dirty="0">
                <a:solidFill>
                  <a:srgbClr val="FF0000"/>
                </a:solidFill>
                <a:latin typeface="+mj-lt"/>
                <a:ea typeface="+mj-ea"/>
                <a:cs typeface="+mj-cs"/>
              </a:rPr>
              <a:t>References</a:t>
            </a:r>
          </a:p>
        </p:txBody>
      </p:sp>
      <p:cxnSp>
        <p:nvCxnSpPr>
          <p:cNvPr id="10" name="Straight Connector 9">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8709025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BB3A9A05067164AAED305EB266CE5FF" ma:contentTypeVersion="4" ma:contentTypeDescription="Create a new document." ma:contentTypeScope="" ma:versionID="dc3fe2aa8a883c41cedd829fa0b930f9">
  <xsd:schema xmlns:xsd="http://www.w3.org/2001/XMLSchema" xmlns:xs="http://www.w3.org/2001/XMLSchema" xmlns:p="http://schemas.microsoft.com/office/2006/metadata/properties" xmlns:ns3="6b5bd684-8631-4d35-bdcf-c9e38c7d488d" targetNamespace="http://schemas.microsoft.com/office/2006/metadata/properties" ma:root="true" ma:fieldsID="1f0c9b65f282ce0a67bdcbab2fea06a1" ns3:_="">
    <xsd:import namespace="6b5bd684-8631-4d35-bdcf-c9e38c7d488d"/>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b5bd684-8631-4d35-bdcf-c9e38c7d48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4CDB6CB-55C9-493B-85F2-3CAE6D7E4411}">
  <ds:schemaRefs>
    <ds:schemaRef ds:uri="http://schemas.microsoft.com/sharepoint/v3/contenttype/forms"/>
  </ds:schemaRefs>
</ds:datastoreItem>
</file>

<file path=customXml/itemProps2.xml><?xml version="1.0" encoding="utf-8"?>
<ds:datastoreItem xmlns:ds="http://schemas.openxmlformats.org/officeDocument/2006/customXml" ds:itemID="{FA6ED81C-306E-4771-BCBD-3E776E8386B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b5bd684-8631-4d35-bdcf-c9e38c7d488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2019AD9-BE75-49E7-B782-9A923FA10E5D}">
  <ds:schemaRefs>
    <ds:schemaRef ds:uri="http://schemas.microsoft.com/office/2006/documentManagement/types"/>
    <ds:schemaRef ds:uri="http://www.w3.org/XML/1998/namespace"/>
    <ds:schemaRef ds:uri="6b5bd684-8631-4d35-bdcf-c9e38c7d488d"/>
    <ds:schemaRef ds:uri="http://purl.org/dc/terms/"/>
    <ds:schemaRef ds:uri="http://schemas.microsoft.com/office/2006/metadata/properties"/>
    <ds:schemaRef ds:uri="http://schemas.microsoft.com/office/infopath/2007/PartnerControls"/>
    <ds:schemaRef ds:uri="http://schemas.openxmlformats.org/package/2006/metadata/core-properties"/>
    <ds:schemaRef ds:uri="http://purl.org/dc/dcmitype/"/>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office theme</Template>
  <TotalTime>4045</TotalTime>
  <Words>1394</Words>
  <Application>Microsoft Office PowerPoint</Application>
  <PresentationFormat>Widescreen</PresentationFormat>
  <Paragraphs>80</Paragraphs>
  <Slides>12</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Calibri Light</vt:lpstr>
      <vt:lpstr>Gill Sans MT</vt:lpstr>
      <vt:lpstr>Merriweather</vt:lpstr>
      <vt:lpstr>Wingdings</vt:lpstr>
      <vt:lpstr>office theme</vt:lpstr>
      <vt:lpstr> 2024794 COLWIN KELLY  BMSW4003 ASSIGNMENT  2  Dr NGOZI IBEJI</vt:lpstr>
      <vt:lpstr>INTRODUCTION</vt:lpstr>
      <vt:lpstr>PowerPoint Presentation</vt:lpstr>
      <vt:lpstr>Data</vt:lpstr>
      <vt:lpstr>Information</vt:lpstr>
      <vt:lpstr>PowerPoint Presentation</vt:lpstr>
      <vt:lpstr>Knowledge</vt:lpstr>
      <vt:lpstr>PowerPoint Presentation</vt:lpstr>
      <vt:lpstr>PowerPoint Presentation</vt:lpstr>
      <vt:lpstr>PowerPoint Presentation</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J K</cp:lastModifiedBy>
  <cp:revision>153</cp:revision>
  <dcterms:created xsi:type="dcterms:W3CDTF">2021-08-01T23:46:31Z</dcterms:created>
  <dcterms:modified xsi:type="dcterms:W3CDTF">2021-12-10T14:58:36Z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0x0101008BB3A9A05067164AAED305EB266CE5FF</vt:lpwstr>
  </property>
</Properties>
</file>