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 id="2147483708" r:id="rId2"/>
  </p:sld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78" r:id="rId15"/>
    <p:sldId id="268" r:id="rId16"/>
    <p:sldId id="269" r:id="rId17"/>
    <p:sldId id="305" r:id="rId18"/>
    <p:sldId id="271" r:id="rId19"/>
    <p:sldId id="272" r:id="rId20"/>
    <p:sldId id="277" r:id="rId21"/>
    <p:sldId id="273" r:id="rId22"/>
    <p:sldId id="274" r:id="rId23"/>
    <p:sldId id="275" r:id="rId24"/>
    <p:sldId id="276" r:id="rId25"/>
    <p:sldId id="279" r:id="rId26"/>
    <p:sldId id="280" r:id="rId27"/>
    <p:sldId id="281" r:id="rId28"/>
    <p:sldId id="282" r:id="rId29"/>
    <p:sldId id="283" r:id="rId30"/>
    <p:sldId id="284" r:id="rId31"/>
    <p:sldId id="285" r:id="rId32"/>
    <p:sldId id="286" r:id="rId33"/>
    <p:sldId id="287" r:id="rId34"/>
    <p:sldId id="288" r:id="rId35"/>
    <p:sldId id="289" r:id="rId36"/>
    <p:sldId id="290" r:id="rId37"/>
    <p:sldId id="292" r:id="rId38"/>
    <p:sldId id="293" r:id="rId39"/>
    <p:sldId id="294" r:id="rId40"/>
    <p:sldId id="295" r:id="rId41"/>
    <p:sldId id="296" r:id="rId42"/>
    <p:sldId id="298" r:id="rId43"/>
    <p:sldId id="299" r:id="rId44"/>
    <p:sldId id="300" r:id="rId45"/>
    <p:sldId id="301" r:id="rId46"/>
    <p:sldId id="302" r:id="rId47"/>
    <p:sldId id="303" r:id="rId48"/>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249" autoAdjust="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D218E-6CBB-48AB-85F0-4F8091C1732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9E1AF41-E4AD-4A0A-9D4B-BA72ACF30F7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18D0390-B2D5-4A83-9D49-75D773F66598}"/>
              </a:ext>
            </a:extLst>
          </p:cNvPr>
          <p:cNvSpPr>
            <a:spLocks noGrp="1"/>
          </p:cNvSpPr>
          <p:nvPr>
            <p:ph type="dt" sz="half" idx="10"/>
          </p:nvPr>
        </p:nvSpPr>
        <p:spPr/>
        <p:txBody>
          <a:bodyPr/>
          <a:lstStyle/>
          <a:p>
            <a:fld id="{8C64E51A-0F43-4532-A741-8B830F977508}" type="datetimeFigureOut">
              <a:rPr lang="en-GB" smtClean="0"/>
              <a:t>07/05/2018</a:t>
            </a:fld>
            <a:endParaRPr lang="en-GB"/>
          </a:p>
        </p:txBody>
      </p:sp>
      <p:sp>
        <p:nvSpPr>
          <p:cNvPr id="5" name="Footer Placeholder 4">
            <a:extLst>
              <a:ext uri="{FF2B5EF4-FFF2-40B4-BE49-F238E27FC236}">
                <a16:creationId xmlns:a16="http://schemas.microsoft.com/office/drawing/2014/main" id="{9B000BEC-B6C2-4C0A-9575-C6CF7A7AD4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629B01-990C-423E-B581-D190D00BC057}"/>
              </a:ext>
            </a:extLst>
          </p:cNvPr>
          <p:cNvSpPr>
            <a:spLocks noGrp="1"/>
          </p:cNvSpPr>
          <p:nvPr>
            <p:ph type="sldNum" sz="quarter" idx="12"/>
          </p:nvPr>
        </p:nvSpPr>
        <p:spPr/>
        <p:txBody>
          <a:bodyPr/>
          <a:lstStyle/>
          <a:p>
            <a:fld id="{2B9918F3-A935-4DE7-BA16-9069E645170D}" type="slidenum">
              <a:rPr lang="en-GB" smtClean="0"/>
              <a:t>‹#›</a:t>
            </a:fld>
            <a:endParaRPr lang="en-GB"/>
          </a:p>
        </p:txBody>
      </p:sp>
    </p:spTree>
    <p:extLst>
      <p:ext uri="{BB962C8B-B14F-4D97-AF65-F5344CB8AC3E}">
        <p14:creationId xmlns:p14="http://schemas.microsoft.com/office/powerpoint/2010/main" val="23394265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AAE93-AC4D-4439-9BF1-A78A207BA4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63FDE6-7311-45E7-810A-BBB4BEA7417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88DDFE-E33D-4957-8EF9-491265466D57}"/>
              </a:ext>
            </a:extLst>
          </p:cNvPr>
          <p:cNvSpPr>
            <a:spLocks noGrp="1"/>
          </p:cNvSpPr>
          <p:nvPr>
            <p:ph type="dt" sz="half" idx="10"/>
          </p:nvPr>
        </p:nvSpPr>
        <p:spPr/>
        <p:txBody>
          <a:bodyPr/>
          <a:lstStyle/>
          <a:p>
            <a:fld id="{8C64E51A-0F43-4532-A741-8B830F977508}" type="datetimeFigureOut">
              <a:rPr lang="en-GB" smtClean="0"/>
              <a:t>07/05/2018</a:t>
            </a:fld>
            <a:endParaRPr lang="en-GB"/>
          </a:p>
        </p:txBody>
      </p:sp>
      <p:sp>
        <p:nvSpPr>
          <p:cNvPr id="5" name="Footer Placeholder 4">
            <a:extLst>
              <a:ext uri="{FF2B5EF4-FFF2-40B4-BE49-F238E27FC236}">
                <a16:creationId xmlns:a16="http://schemas.microsoft.com/office/drawing/2014/main" id="{0FBDC411-D5F6-4FD7-9E72-732F847D0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77938E-3008-4DB0-8768-402B5D79CF20}"/>
              </a:ext>
            </a:extLst>
          </p:cNvPr>
          <p:cNvSpPr>
            <a:spLocks noGrp="1"/>
          </p:cNvSpPr>
          <p:nvPr>
            <p:ph type="sldNum" sz="quarter" idx="12"/>
          </p:nvPr>
        </p:nvSpPr>
        <p:spPr/>
        <p:txBody>
          <a:bodyPr/>
          <a:lstStyle/>
          <a:p>
            <a:fld id="{2B9918F3-A935-4DE7-BA16-9069E645170D}" type="slidenum">
              <a:rPr lang="en-GB" smtClean="0"/>
              <a:t>‹#›</a:t>
            </a:fld>
            <a:endParaRPr lang="en-GB"/>
          </a:p>
        </p:txBody>
      </p:sp>
    </p:spTree>
    <p:extLst>
      <p:ext uri="{BB962C8B-B14F-4D97-AF65-F5344CB8AC3E}">
        <p14:creationId xmlns:p14="http://schemas.microsoft.com/office/powerpoint/2010/main" val="2315499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15A92-3D34-4B4B-B826-253263C3994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0E2B8FE-386B-47A7-AF1A-143B04DAB23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52F75E3-7B99-4DE7-9C68-4D8F53DFB713}"/>
              </a:ext>
            </a:extLst>
          </p:cNvPr>
          <p:cNvSpPr>
            <a:spLocks noGrp="1"/>
          </p:cNvSpPr>
          <p:nvPr>
            <p:ph type="dt" sz="half" idx="10"/>
          </p:nvPr>
        </p:nvSpPr>
        <p:spPr/>
        <p:txBody>
          <a:bodyPr/>
          <a:lstStyle/>
          <a:p>
            <a:fld id="{8C64E51A-0F43-4532-A741-8B830F977508}" type="datetimeFigureOut">
              <a:rPr lang="en-GB" smtClean="0"/>
              <a:t>07/05/2018</a:t>
            </a:fld>
            <a:endParaRPr lang="en-GB"/>
          </a:p>
        </p:txBody>
      </p:sp>
      <p:sp>
        <p:nvSpPr>
          <p:cNvPr id="5" name="Footer Placeholder 4">
            <a:extLst>
              <a:ext uri="{FF2B5EF4-FFF2-40B4-BE49-F238E27FC236}">
                <a16:creationId xmlns:a16="http://schemas.microsoft.com/office/drawing/2014/main" id="{2D6A16F5-1FEF-4402-B159-59757ECF19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7AEBE5-14D4-4CF0-828C-C05AE3FEBCBF}"/>
              </a:ext>
            </a:extLst>
          </p:cNvPr>
          <p:cNvSpPr>
            <a:spLocks noGrp="1"/>
          </p:cNvSpPr>
          <p:nvPr>
            <p:ph type="sldNum" sz="quarter" idx="12"/>
          </p:nvPr>
        </p:nvSpPr>
        <p:spPr/>
        <p:txBody>
          <a:bodyPr/>
          <a:lstStyle/>
          <a:p>
            <a:fld id="{2B9918F3-A935-4DE7-BA16-9069E645170D}" type="slidenum">
              <a:rPr lang="en-GB" smtClean="0"/>
              <a:t>‹#›</a:t>
            </a:fld>
            <a:endParaRPr lang="en-GB"/>
          </a:p>
        </p:txBody>
      </p:sp>
    </p:spTree>
    <p:extLst>
      <p:ext uri="{BB962C8B-B14F-4D97-AF65-F5344CB8AC3E}">
        <p14:creationId xmlns:p14="http://schemas.microsoft.com/office/powerpoint/2010/main" val="16101645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402F8-C14D-4AED-B1F3-46572486FF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7366292-3A42-488A-9857-D685C73854A9}"/>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E5C8EC7-69AF-4AA1-987D-A4EE011C5AF7}"/>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A7B6366-248E-453D-BAD5-CBA0314263AF}"/>
              </a:ext>
            </a:extLst>
          </p:cNvPr>
          <p:cNvSpPr>
            <a:spLocks noGrp="1"/>
          </p:cNvSpPr>
          <p:nvPr>
            <p:ph type="dt" sz="half" idx="10"/>
          </p:nvPr>
        </p:nvSpPr>
        <p:spPr/>
        <p:txBody>
          <a:bodyPr/>
          <a:lstStyle/>
          <a:p>
            <a:fld id="{8C64E51A-0F43-4532-A741-8B830F977508}" type="datetimeFigureOut">
              <a:rPr lang="en-GB" smtClean="0"/>
              <a:t>07/05/2018</a:t>
            </a:fld>
            <a:endParaRPr lang="en-GB"/>
          </a:p>
        </p:txBody>
      </p:sp>
      <p:sp>
        <p:nvSpPr>
          <p:cNvPr id="6" name="Footer Placeholder 5">
            <a:extLst>
              <a:ext uri="{FF2B5EF4-FFF2-40B4-BE49-F238E27FC236}">
                <a16:creationId xmlns:a16="http://schemas.microsoft.com/office/drawing/2014/main" id="{D97FA51A-870A-4ADB-A1B5-6676FF72D8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E0B70C-DBE2-48E7-9A57-BF6C4DC812FE}"/>
              </a:ext>
            </a:extLst>
          </p:cNvPr>
          <p:cNvSpPr>
            <a:spLocks noGrp="1"/>
          </p:cNvSpPr>
          <p:nvPr>
            <p:ph type="sldNum" sz="quarter" idx="12"/>
          </p:nvPr>
        </p:nvSpPr>
        <p:spPr/>
        <p:txBody>
          <a:bodyPr/>
          <a:lstStyle/>
          <a:p>
            <a:fld id="{2B9918F3-A935-4DE7-BA16-9069E645170D}" type="slidenum">
              <a:rPr lang="en-GB" smtClean="0"/>
              <a:t>‹#›</a:t>
            </a:fld>
            <a:endParaRPr lang="en-GB"/>
          </a:p>
        </p:txBody>
      </p:sp>
    </p:spTree>
    <p:extLst>
      <p:ext uri="{BB962C8B-B14F-4D97-AF65-F5344CB8AC3E}">
        <p14:creationId xmlns:p14="http://schemas.microsoft.com/office/powerpoint/2010/main" val="31864594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AB298-0285-48ED-8BB8-F93E3FFBFBE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05EEA61-B648-45B1-AC7F-7D814685F9C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F59DCBE-FD47-45AD-8319-5297F6CB98DE}"/>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FF72617-D4B4-4F9E-93C7-F30F63AC4E1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5109C1D8-39DE-494F-85AE-B79502E1149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7BD7A59-5C5B-4DF1-AFB6-6916EE024165}"/>
              </a:ext>
            </a:extLst>
          </p:cNvPr>
          <p:cNvSpPr>
            <a:spLocks noGrp="1"/>
          </p:cNvSpPr>
          <p:nvPr>
            <p:ph type="dt" sz="half" idx="10"/>
          </p:nvPr>
        </p:nvSpPr>
        <p:spPr/>
        <p:txBody>
          <a:bodyPr/>
          <a:lstStyle/>
          <a:p>
            <a:fld id="{8C64E51A-0F43-4532-A741-8B830F977508}" type="datetimeFigureOut">
              <a:rPr lang="en-GB" smtClean="0"/>
              <a:t>07/05/2018</a:t>
            </a:fld>
            <a:endParaRPr lang="en-GB"/>
          </a:p>
        </p:txBody>
      </p:sp>
      <p:sp>
        <p:nvSpPr>
          <p:cNvPr id="8" name="Footer Placeholder 7">
            <a:extLst>
              <a:ext uri="{FF2B5EF4-FFF2-40B4-BE49-F238E27FC236}">
                <a16:creationId xmlns:a16="http://schemas.microsoft.com/office/drawing/2014/main" id="{6AD5A7B5-21A7-431E-A168-2C5180350A1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A071DE-D026-4B45-8003-043690A8AD32}"/>
              </a:ext>
            </a:extLst>
          </p:cNvPr>
          <p:cNvSpPr>
            <a:spLocks noGrp="1"/>
          </p:cNvSpPr>
          <p:nvPr>
            <p:ph type="sldNum" sz="quarter" idx="12"/>
          </p:nvPr>
        </p:nvSpPr>
        <p:spPr/>
        <p:txBody>
          <a:bodyPr/>
          <a:lstStyle/>
          <a:p>
            <a:fld id="{2B9918F3-A935-4DE7-BA16-9069E645170D}" type="slidenum">
              <a:rPr lang="en-GB" smtClean="0"/>
              <a:t>‹#›</a:t>
            </a:fld>
            <a:endParaRPr lang="en-GB"/>
          </a:p>
        </p:txBody>
      </p:sp>
    </p:spTree>
    <p:extLst>
      <p:ext uri="{BB962C8B-B14F-4D97-AF65-F5344CB8AC3E}">
        <p14:creationId xmlns:p14="http://schemas.microsoft.com/office/powerpoint/2010/main" val="30865153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F091-7A52-4934-A589-12AE4F9D8D1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45E67B0-A700-4D9A-A9F8-C8D04B3D2371}"/>
              </a:ext>
            </a:extLst>
          </p:cNvPr>
          <p:cNvSpPr>
            <a:spLocks noGrp="1"/>
          </p:cNvSpPr>
          <p:nvPr>
            <p:ph type="dt" sz="half" idx="10"/>
          </p:nvPr>
        </p:nvSpPr>
        <p:spPr/>
        <p:txBody>
          <a:bodyPr/>
          <a:lstStyle/>
          <a:p>
            <a:fld id="{8C64E51A-0F43-4532-A741-8B830F977508}" type="datetimeFigureOut">
              <a:rPr lang="en-GB" smtClean="0"/>
              <a:t>07/05/2018</a:t>
            </a:fld>
            <a:endParaRPr lang="en-GB"/>
          </a:p>
        </p:txBody>
      </p:sp>
      <p:sp>
        <p:nvSpPr>
          <p:cNvPr id="4" name="Footer Placeholder 3">
            <a:extLst>
              <a:ext uri="{FF2B5EF4-FFF2-40B4-BE49-F238E27FC236}">
                <a16:creationId xmlns:a16="http://schemas.microsoft.com/office/drawing/2014/main" id="{EB4AB5FA-9CE7-4FD6-B9EB-792ABDDC38E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57C9C93-7E07-42E0-866F-DFF67BA3430E}"/>
              </a:ext>
            </a:extLst>
          </p:cNvPr>
          <p:cNvSpPr>
            <a:spLocks noGrp="1"/>
          </p:cNvSpPr>
          <p:nvPr>
            <p:ph type="sldNum" sz="quarter" idx="12"/>
          </p:nvPr>
        </p:nvSpPr>
        <p:spPr/>
        <p:txBody>
          <a:bodyPr/>
          <a:lstStyle/>
          <a:p>
            <a:fld id="{2B9918F3-A935-4DE7-BA16-9069E645170D}" type="slidenum">
              <a:rPr lang="en-GB" smtClean="0"/>
              <a:t>‹#›</a:t>
            </a:fld>
            <a:endParaRPr lang="en-GB"/>
          </a:p>
        </p:txBody>
      </p:sp>
    </p:spTree>
    <p:extLst>
      <p:ext uri="{BB962C8B-B14F-4D97-AF65-F5344CB8AC3E}">
        <p14:creationId xmlns:p14="http://schemas.microsoft.com/office/powerpoint/2010/main" val="36422210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6DC1AF-63E7-4B78-B128-752900FDF416}"/>
              </a:ext>
            </a:extLst>
          </p:cNvPr>
          <p:cNvSpPr>
            <a:spLocks noGrp="1"/>
          </p:cNvSpPr>
          <p:nvPr>
            <p:ph type="dt" sz="half" idx="10"/>
          </p:nvPr>
        </p:nvSpPr>
        <p:spPr/>
        <p:txBody>
          <a:bodyPr/>
          <a:lstStyle/>
          <a:p>
            <a:fld id="{8C64E51A-0F43-4532-A741-8B830F977508}" type="datetimeFigureOut">
              <a:rPr lang="en-GB" smtClean="0"/>
              <a:t>07/05/2018</a:t>
            </a:fld>
            <a:endParaRPr lang="en-GB"/>
          </a:p>
        </p:txBody>
      </p:sp>
      <p:sp>
        <p:nvSpPr>
          <p:cNvPr id="3" name="Footer Placeholder 2">
            <a:extLst>
              <a:ext uri="{FF2B5EF4-FFF2-40B4-BE49-F238E27FC236}">
                <a16:creationId xmlns:a16="http://schemas.microsoft.com/office/drawing/2014/main" id="{AC71915B-13F9-42D9-9544-43996A7A9A0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67FA984-23C0-4747-8C38-2477CA52E72D}"/>
              </a:ext>
            </a:extLst>
          </p:cNvPr>
          <p:cNvSpPr>
            <a:spLocks noGrp="1"/>
          </p:cNvSpPr>
          <p:nvPr>
            <p:ph type="sldNum" sz="quarter" idx="12"/>
          </p:nvPr>
        </p:nvSpPr>
        <p:spPr/>
        <p:txBody>
          <a:bodyPr/>
          <a:lstStyle/>
          <a:p>
            <a:fld id="{2B9918F3-A935-4DE7-BA16-9069E645170D}" type="slidenum">
              <a:rPr lang="en-GB" smtClean="0"/>
              <a:t>‹#›</a:t>
            </a:fld>
            <a:endParaRPr lang="en-GB"/>
          </a:p>
        </p:txBody>
      </p:sp>
    </p:spTree>
    <p:extLst>
      <p:ext uri="{BB962C8B-B14F-4D97-AF65-F5344CB8AC3E}">
        <p14:creationId xmlns:p14="http://schemas.microsoft.com/office/powerpoint/2010/main" val="1572905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9EFAD-D67B-4262-8E4B-7E3AAF2BBE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6FDCB8F-AA5F-4062-A206-F39CFEFEBEA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2405332-8149-46BB-8B8C-55B0A9BDF6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65B26A7-915F-4E8F-898A-E1ABA6EC7646}"/>
              </a:ext>
            </a:extLst>
          </p:cNvPr>
          <p:cNvSpPr>
            <a:spLocks noGrp="1"/>
          </p:cNvSpPr>
          <p:nvPr>
            <p:ph type="dt" sz="half" idx="10"/>
          </p:nvPr>
        </p:nvSpPr>
        <p:spPr/>
        <p:txBody>
          <a:bodyPr/>
          <a:lstStyle/>
          <a:p>
            <a:fld id="{8C64E51A-0F43-4532-A741-8B830F977508}" type="datetimeFigureOut">
              <a:rPr lang="en-GB" smtClean="0"/>
              <a:t>07/05/2018</a:t>
            </a:fld>
            <a:endParaRPr lang="en-GB"/>
          </a:p>
        </p:txBody>
      </p:sp>
      <p:sp>
        <p:nvSpPr>
          <p:cNvPr id="6" name="Footer Placeholder 5">
            <a:extLst>
              <a:ext uri="{FF2B5EF4-FFF2-40B4-BE49-F238E27FC236}">
                <a16:creationId xmlns:a16="http://schemas.microsoft.com/office/drawing/2014/main" id="{7F8E4CEE-3DF1-452A-B625-BDC246BB04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C7D308-AC2A-4462-A3DA-8FFBA08F4793}"/>
              </a:ext>
            </a:extLst>
          </p:cNvPr>
          <p:cNvSpPr>
            <a:spLocks noGrp="1"/>
          </p:cNvSpPr>
          <p:nvPr>
            <p:ph type="sldNum" sz="quarter" idx="12"/>
          </p:nvPr>
        </p:nvSpPr>
        <p:spPr/>
        <p:txBody>
          <a:bodyPr/>
          <a:lstStyle/>
          <a:p>
            <a:fld id="{2B9918F3-A935-4DE7-BA16-9069E645170D}" type="slidenum">
              <a:rPr lang="en-GB" smtClean="0"/>
              <a:t>‹#›</a:t>
            </a:fld>
            <a:endParaRPr lang="en-GB"/>
          </a:p>
        </p:txBody>
      </p:sp>
    </p:spTree>
    <p:extLst>
      <p:ext uri="{BB962C8B-B14F-4D97-AF65-F5344CB8AC3E}">
        <p14:creationId xmlns:p14="http://schemas.microsoft.com/office/powerpoint/2010/main" val="2065464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45790-7B85-450F-923E-DF23C06755F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C73D3DD-3B57-42F5-989F-F00F68A7A3B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0E67D3F-D856-4075-A4FD-A598BD5C7D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6F4C636-D298-4FE2-ACB1-DDE91FAD73F2}"/>
              </a:ext>
            </a:extLst>
          </p:cNvPr>
          <p:cNvSpPr>
            <a:spLocks noGrp="1"/>
          </p:cNvSpPr>
          <p:nvPr>
            <p:ph type="dt" sz="half" idx="10"/>
          </p:nvPr>
        </p:nvSpPr>
        <p:spPr/>
        <p:txBody>
          <a:bodyPr/>
          <a:lstStyle/>
          <a:p>
            <a:fld id="{8C64E51A-0F43-4532-A741-8B830F977508}" type="datetimeFigureOut">
              <a:rPr lang="en-GB" smtClean="0"/>
              <a:t>07/05/2018</a:t>
            </a:fld>
            <a:endParaRPr lang="en-GB"/>
          </a:p>
        </p:txBody>
      </p:sp>
      <p:sp>
        <p:nvSpPr>
          <p:cNvPr id="6" name="Footer Placeholder 5">
            <a:extLst>
              <a:ext uri="{FF2B5EF4-FFF2-40B4-BE49-F238E27FC236}">
                <a16:creationId xmlns:a16="http://schemas.microsoft.com/office/drawing/2014/main" id="{62AFBEC1-0529-4001-82CD-29A1BA21A0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CCF755-A1F8-44C0-8BFC-C65C147EE764}"/>
              </a:ext>
            </a:extLst>
          </p:cNvPr>
          <p:cNvSpPr>
            <a:spLocks noGrp="1"/>
          </p:cNvSpPr>
          <p:nvPr>
            <p:ph type="sldNum" sz="quarter" idx="12"/>
          </p:nvPr>
        </p:nvSpPr>
        <p:spPr/>
        <p:txBody>
          <a:bodyPr/>
          <a:lstStyle/>
          <a:p>
            <a:fld id="{2B9918F3-A935-4DE7-BA16-9069E645170D}" type="slidenum">
              <a:rPr lang="en-GB" smtClean="0"/>
              <a:t>‹#›</a:t>
            </a:fld>
            <a:endParaRPr lang="en-GB"/>
          </a:p>
        </p:txBody>
      </p:sp>
    </p:spTree>
    <p:extLst>
      <p:ext uri="{BB962C8B-B14F-4D97-AF65-F5344CB8AC3E}">
        <p14:creationId xmlns:p14="http://schemas.microsoft.com/office/powerpoint/2010/main" val="40892603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32E69-1B33-499C-912C-7D4A89019FB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DD31128-DE7A-4575-93C6-263DBC91820E}"/>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3C34BA-B50B-4BED-BED2-7AC41329BA81}"/>
              </a:ext>
            </a:extLst>
          </p:cNvPr>
          <p:cNvSpPr>
            <a:spLocks noGrp="1"/>
          </p:cNvSpPr>
          <p:nvPr>
            <p:ph type="dt" sz="half" idx="10"/>
          </p:nvPr>
        </p:nvSpPr>
        <p:spPr/>
        <p:txBody>
          <a:bodyPr/>
          <a:lstStyle/>
          <a:p>
            <a:fld id="{8C64E51A-0F43-4532-A741-8B830F977508}" type="datetimeFigureOut">
              <a:rPr lang="en-GB" smtClean="0"/>
              <a:t>07/05/2018</a:t>
            </a:fld>
            <a:endParaRPr lang="en-GB"/>
          </a:p>
        </p:txBody>
      </p:sp>
      <p:sp>
        <p:nvSpPr>
          <p:cNvPr id="5" name="Footer Placeholder 4">
            <a:extLst>
              <a:ext uri="{FF2B5EF4-FFF2-40B4-BE49-F238E27FC236}">
                <a16:creationId xmlns:a16="http://schemas.microsoft.com/office/drawing/2014/main" id="{2425428B-E886-4C00-9C90-9C4D9F89F6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42EAD0-547D-4142-8D82-9D71E2ECE2DA}"/>
              </a:ext>
            </a:extLst>
          </p:cNvPr>
          <p:cNvSpPr>
            <a:spLocks noGrp="1"/>
          </p:cNvSpPr>
          <p:nvPr>
            <p:ph type="sldNum" sz="quarter" idx="12"/>
          </p:nvPr>
        </p:nvSpPr>
        <p:spPr/>
        <p:txBody>
          <a:bodyPr/>
          <a:lstStyle/>
          <a:p>
            <a:fld id="{2B9918F3-A935-4DE7-BA16-9069E645170D}" type="slidenum">
              <a:rPr lang="en-GB" smtClean="0"/>
              <a:t>‹#›</a:t>
            </a:fld>
            <a:endParaRPr lang="en-GB"/>
          </a:p>
        </p:txBody>
      </p:sp>
    </p:spTree>
    <p:extLst>
      <p:ext uri="{BB962C8B-B14F-4D97-AF65-F5344CB8AC3E}">
        <p14:creationId xmlns:p14="http://schemas.microsoft.com/office/powerpoint/2010/main" val="27924618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483166-8F42-48DF-AD52-EAF23E43B50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62834C-12C7-41AB-BD3E-34501BE07AE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1FDE6D-8FB3-46F2-B5BB-2C25D37176EB}"/>
              </a:ext>
            </a:extLst>
          </p:cNvPr>
          <p:cNvSpPr>
            <a:spLocks noGrp="1"/>
          </p:cNvSpPr>
          <p:nvPr>
            <p:ph type="dt" sz="half" idx="10"/>
          </p:nvPr>
        </p:nvSpPr>
        <p:spPr/>
        <p:txBody>
          <a:bodyPr/>
          <a:lstStyle/>
          <a:p>
            <a:fld id="{8C64E51A-0F43-4532-A741-8B830F977508}" type="datetimeFigureOut">
              <a:rPr lang="en-GB" smtClean="0"/>
              <a:t>07/05/2018</a:t>
            </a:fld>
            <a:endParaRPr lang="en-GB"/>
          </a:p>
        </p:txBody>
      </p:sp>
      <p:sp>
        <p:nvSpPr>
          <p:cNvPr id="5" name="Footer Placeholder 4">
            <a:extLst>
              <a:ext uri="{FF2B5EF4-FFF2-40B4-BE49-F238E27FC236}">
                <a16:creationId xmlns:a16="http://schemas.microsoft.com/office/drawing/2014/main" id="{F6678945-D5EE-4301-B771-05FA1177C8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9D4E7B-8A9B-4995-AFB5-A927C1F02767}"/>
              </a:ext>
            </a:extLst>
          </p:cNvPr>
          <p:cNvSpPr>
            <a:spLocks noGrp="1"/>
          </p:cNvSpPr>
          <p:nvPr>
            <p:ph type="sldNum" sz="quarter" idx="12"/>
          </p:nvPr>
        </p:nvSpPr>
        <p:spPr/>
        <p:txBody>
          <a:bodyPr/>
          <a:lstStyle/>
          <a:p>
            <a:fld id="{2B9918F3-A935-4DE7-BA16-9069E645170D}" type="slidenum">
              <a:rPr lang="en-GB" smtClean="0"/>
              <a:t>‹#›</a:t>
            </a:fld>
            <a:endParaRPr lang="en-GB"/>
          </a:p>
        </p:txBody>
      </p:sp>
    </p:spTree>
    <p:extLst>
      <p:ext uri="{BB962C8B-B14F-4D97-AF65-F5344CB8AC3E}">
        <p14:creationId xmlns:p14="http://schemas.microsoft.com/office/powerpoint/2010/main" val="35223195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5EFB5-2F06-4FD6-A165-75E8BB032B8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8E3D8D4-DB8B-4751-8862-5254D2DE4DB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E97E1D4-42BE-4D14-8C7A-B5D83A785310}"/>
              </a:ext>
            </a:extLst>
          </p:cNvPr>
          <p:cNvSpPr>
            <a:spLocks noGrp="1"/>
          </p:cNvSpPr>
          <p:nvPr>
            <p:ph type="dt" sz="half" idx="10"/>
          </p:nvPr>
        </p:nvSpPr>
        <p:spPr/>
        <p:txBody>
          <a:bodyPr/>
          <a:lstStyle/>
          <a:p>
            <a:fld id="{3FBD3124-E42F-44B6-A93D-4763159D7D81}" type="datetimeFigureOut">
              <a:rPr lang="en-GB" smtClean="0"/>
              <a:t>07/05/2018</a:t>
            </a:fld>
            <a:endParaRPr lang="en-GB"/>
          </a:p>
        </p:txBody>
      </p:sp>
      <p:sp>
        <p:nvSpPr>
          <p:cNvPr id="5" name="Footer Placeholder 4">
            <a:extLst>
              <a:ext uri="{FF2B5EF4-FFF2-40B4-BE49-F238E27FC236}">
                <a16:creationId xmlns:a16="http://schemas.microsoft.com/office/drawing/2014/main" id="{4C9668F7-9881-42FB-BF72-E2FA57CF89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5BC458-9711-4AED-A7D6-4187C03688DD}"/>
              </a:ext>
            </a:extLst>
          </p:cNvPr>
          <p:cNvSpPr>
            <a:spLocks noGrp="1"/>
          </p:cNvSpPr>
          <p:nvPr>
            <p:ph type="sldNum" sz="quarter" idx="12"/>
          </p:nvPr>
        </p:nvSpPr>
        <p:spPr/>
        <p:txBody>
          <a:bodyPr/>
          <a:lstStyle/>
          <a:p>
            <a:fld id="{B83B4DF2-D9E1-46F3-BA7A-D1D196289F14}" type="slidenum">
              <a:rPr lang="en-GB" smtClean="0"/>
              <a:t>‹#›</a:t>
            </a:fld>
            <a:endParaRPr lang="en-GB"/>
          </a:p>
        </p:txBody>
      </p:sp>
    </p:spTree>
    <p:extLst>
      <p:ext uri="{BB962C8B-B14F-4D97-AF65-F5344CB8AC3E}">
        <p14:creationId xmlns:p14="http://schemas.microsoft.com/office/powerpoint/2010/main" val="14885311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CE61F-8E57-4601-B140-FF84255C933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F87D49-3601-47D6-BF12-15738240F97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99C6E1-1A19-4486-85E0-0C967ABF5B7A}"/>
              </a:ext>
            </a:extLst>
          </p:cNvPr>
          <p:cNvSpPr>
            <a:spLocks noGrp="1"/>
          </p:cNvSpPr>
          <p:nvPr>
            <p:ph type="dt" sz="half" idx="10"/>
          </p:nvPr>
        </p:nvSpPr>
        <p:spPr/>
        <p:txBody>
          <a:bodyPr/>
          <a:lstStyle/>
          <a:p>
            <a:fld id="{3FBD3124-E42F-44B6-A93D-4763159D7D81}" type="datetimeFigureOut">
              <a:rPr lang="en-GB" smtClean="0"/>
              <a:t>07/05/2018</a:t>
            </a:fld>
            <a:endParaRPr lang="en-GB"/>
          </a:p>
        </p:txBody>
      </p:sp>
      <p:sp>
        <p:nvSpPr>
          <p:cNvPr id="5" name="Footer Placeholder 4">
            <a:extLst>
              <a:ext uri="{FF2B5EF4-FFF2-40B4-BE49-F238E27FC236}">
                <a16:creationId xmlns:a16="http://schemas.microsoft.com/office/drawing/2014/main" id="{8C93F570-B4D1-4021-B660-EA337B66F5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207A38-7DCE-4567-ABAF-083238C6408B}"/>
              </a:ext>
            </a:extLst>
          </p:cNvPr>
          <p:cNvSpPr>
            <a:spLocks noGrp="1"/>
          </p:cNvSpPr>
          <p:nvPr>
            <p:ph type="sldNum" sz="quarter" idx="12"/>
          </p:nvPr>
        </p:nvSpPr>
        <p:spPr/>
        <p:txBody>
          <a:bodyPr/>
          <a:lstStyle/>
          <a:p>
            <a:fld id="{B83B4DF2-D9E1-46F3-BA7A-D1D196289F14}" type="slidenum">
              <a:rPr lang="en-GB" smtClean="0"/>
              <a:t>‹#›</a:t>
            </a:fld>
            <a:endParaRPr lang="en-GB"/>
          </a:p>
        </p:txBody>
      </p:sp>
    </p:spTree>
    <p:extLst>
      <p:ext uri="{BB962C8B-B14F-4D97-AF65-F5344CB8AC3E}">
        <p14:creationId xmlns:p14="http://schemas.microsoft.com/office/powerpoint/2010/main" val="14741211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F2C52-A18F-46C5-A4EA-64797DC525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CA3D0C2-E0DB-492D-B8C0-629B748F4E0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25BF5A4-A812-4E5B-AA76-D9D7CF039401}"/>
              </a:ext>
            </a:extLst>
          </p:cNvPr>
          <p:cNvSpPr>
            <a:spLocks noGrp="1"/>
          </p:cNvSpPr>
          <p:nvPr>
            <p:ph type="dt" sz="half" idx="10"/>
          </p:nvPr>
        </p:nvSpPr>
        <p:spPr/>
        <p:txBody>
          <a:bodyPr/>
          <a:lstStyle/>
          <a:p>
            <a:fld id="{3FBD3124-E42F-44B6-A93D-4763159D7D81}" type="datetimeFigureOut">
              <a:rPr lang="en-GB" smtClean="0"/>
              <a:t>07/05/2018</a:t>
            </a:fld>
            <a:endParaRPr lang="en-GB"/>
          </a:p>
        </p:txBody>
      </p:sp>
      <p:sp>
        <p:nvSpPr>
          <p:cNvPr id="5" name="Footer Placeholder 4">
            <a:extLst>
              <a:ext uri="{FF2B5EF4-FFF2-40B4-BE49-F238E27FC236}">
                <a16:creationId xmlns:a16="http://schemas.microsoft.com/office/drawing/2014/main" id="{49F2742E-8DDB-46EA-A9C6-1B251D34F4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C31C3E-FD3C-483A-8BBE-04523D771CF2}"/>
              </a:ext>
            </a:extLst>
          </p:cNvPr>
          <p:cNvSpPr>
            <a:spLocks noGrp="1"/>
          </p:cNvSpPr>
          <p:nvPr>
            <p:ph type="sldNum" sz="quarter" idx="12"/>
          </p:nvPr>
        </p:nvSpPr>
        <p:spPr/>
        <p:txBody>
          <a:bodyPr/>
          <a:lstStyle/>
          <a:p>
            <a:fld id="{B83B4DF2-D9E1-46F3-BA7A-D1D196289F14}" type="slidenum">
              <a:rPr lang="en-GB" smtClean="0"/>
              <a:t>‹#›</a:t>
            </a:fld>
            <a:endParaRPr lang="en-GB"/>
          </a:p>
        </p:txBody>
      </p:sp>
    </p:spTree>
    <p:extLst>
      <p:ext uri="{BB962C8B-B14F-4D97-AF65-F5344CB8AC3E}">
        <p14:creationId xmlns:p14="http://schemas.microsoft.com/office/powerpoint/2010/main" val="24383746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88724-8BAE-4470-B4C1-EE80DF834D5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09FEEF-A9A1-46D4-91E0-9D11188B9809}"/>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669320A-2782-44AB-800C-A9E2F3AA8B5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E868887-E30F-4BDB-B962-75AB2553D59C}"/>
              </a:ext>
            </a:extLst>
          </p:cNvPr>
          <p:cNvSpPr>
            <a:spLocks noGrp="1"/>
          </p:cNvSpPr>
          <p:nvPr>
            <p:ph type="dt" sz="half" idx="10"/>
          </p:nvPr>
        </p:nvSpPr>
        <p:spPr/>
        <p:txBody>
          <a:bodyPr/>
          <a:lstStyle/>
          <a:p>
            <a:fld id="{3FBD3124-E42F-44B6-A93D-4763159D7D81}" type="datetimeFigureOut">
              <a:rPr lang="en-GB" smtClean="0"/>
              <a:t>07/05/2018</a:t>
            </a:fld>
            <a:endParaRPr lang="en-GB"/>
          </a:p>
        </p:txBody>
      </p:sp>
      <p:sp>
        <p:nvSpPr>
          <p:cNvPr id="6" name="Footer Placeholder 5">
            <a:extLst>
              <a:ext uri="{FF2B5EF4-FFF2-40B4-BE49-F238E27FC236}">
                <a16:creationId xmlns:a16="http://schemas.microsoft.com/office/drawing/2014/main" id="{040D9AC1-0C32-454A-8311-F23F487BF0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367FEF-B3DE-46F6-ADC3-97D51E4F23FC}"/>
              </a:ext>
            </a:extLst>
          </p:cNvPr>
          <p:cNvSpPr>
            <a:spLocks noGrp="1"/>
          </p:cNvSpPr>
          <p:nvPr>
            <p:ph type="sldNum" sz="quarter" idx="12"/>
          </p:nvPr>
        </p:nvSpPr>
        <p:spPr/>
        <p:txBody>
          <a:bodyPr/>
          <a:lstStyle/>
          <a:p>
            <a:fld id="{B83B4DF2-D9E1-46F3-BA7A-D1D196289F14}" type="slidenum">
              <a:rPr lang="en-GB" smtClean="0"/>
              <a:t>‹#›</a:t>
            </a:fld>
            <a:endParaRPr lang="en-GB"/>
          </a:p>
        </p:txBody>
      </p:sp>
    </p:spTree>
    <p:extLst>
      <p:ext uri="{BB962C8B-B14F-4D97-AF65-F5344CB8AC3E}">
        <p14:creationId xmlns:p14="http://schemas.microsoft.com/office/powerpoint/2010/main" val="12580217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75D07-F999-456A-A110-A0290270789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7929A7-4057-483B-96A6-9DA411CE0E2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598037F-2C87-476A-A7A8-FF25353A4C3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CE36455-DA33-4465-9958-632748636EA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FA501654-262F-46A3-B024-970AEB71049E}"/>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5DC60C0-0021-4C25-9365-E5D2995F0AD0}"/>
              </a:ext>
            </a:extLst>
          </p:cNvPr>
          <p:cNvSpPr>
            <a:spLocks noGrp="1"/>
          </p:cNvSpPr>
          <p:nvPr>
            <p:ph type="dt" sz="half" idx="10"/>
          </p:nvPr>
        </p:nvSpPr>
        <p:spPr/>
        <p:txBody>
          <a:bodyPr/>
          <a:lstStyle/>
          <a:p>
            <a:fld id="{3FBD3124-E42F-44B6-A93D-4763159D7D81}" type="datetimeFigureOut">
              <a:rPr lang="en-GB" smtClean="0"/>
              <a:t>07/05/2018</a:t>
            </a:fld>
            <a:endParaRPr lang="en-GB"/>
          </a:p>
        </p:txBody>
      </p:sp>
      <p:sp>
        <p:nvSpPr>
          <p:cNvPr id="8" name="Footer Placeholder 7">
            <a:extLst>
              <a:ext uri="{FF2B5EF4-FFF2-40B4-BE49-F238E27FC236}">
                <a16:creationId xmlns:a16="http://schemas.microsoft.com/office/drawing/2014/main" id="{2236F1E1-E945-4C10-AD4A-34C6D803531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6F9D96B-1D51-4079-BAE3-52A38543E5D7}"/>
              </a:ext>
            </a:extLst>
          </p:cNvPr>
          <p:cNvSpPr>
            <a:spLocks noGrp="1"/>
          </p:cNvSpPr>
          <p:nvPr>
            <p:ph type="sldNum" sz="quarter" idx="12"/>
          </p:nvPr>
        </p:nvSpPr>
        <p:spPr/>
        <p:txBody>
          <a:bodyPr/>
          <a:lstStyle/>
          <a:p>
            <a:fld id="{B83B4DF2-D9E1-46F3-BA7A-D1D196289F14}" type="slidenum">
              <a:rPr lang="en-GB" smtClean="0"/>
              <a:t>‹#›</a:t>
            </a:fld>
            <a:endParaRPr lang="en-GB"/>
          </a:p>
        </p:txBody>
      </p:sp>
    </p:spTree>
    <p:extLst>
      <p:ext uri="{BB962C8B-B14F-4D97-AF65-F5344CB8AC3E}">
        <p14:creationId xmlns:p14="http://schemas.microsoft.com/office/powerpoint/2010/main" val="25951199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C8206-53B7-404A-89D0-DBFB6336C0A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F723598-A58E-44E2-8233-B6962EEEB629}"/>
              </a:ext>
            </a:extLst>
          </p:cNvPr>
          <p:cNvSpPr>
            <a:spLocks noGrp="1"/>
          </p:cNvSpPr>
          <p:nvPr>
            <p:ph type="dt" sz="half" idx="10"/>
          </p:nvPr>
        </p:nvSpPr>
        <p:spPr/>
        <p:txBody>
          <a:bodyPr/>
          <a:lstStyle/>
          <a:p>
            <a:fld id="{3FBD3124-E42F-44B6-A93D-4763159D7D81}" type="datetimeFigureOut">
              <a:rPr lang="en-GB" smtClean="0"/>
              <a:t>07/05/2018</a:t>
            </a:fld>
            <a:endParaRPr lang="en-GB"/>
          </a:p>
        </p:txBody>
      </p:sp>
      <p:sp>
        <p:nvSpPr>
          <p:cNvPr id="4" name="Footer Placeholder 3">
            <a:extLst>
              <a:ext uri="{FF2B5EF4-FFF2-40B4-BE49-F238E27FC236}">
                <a16:creationId xmlns:a16="http://schemas.microsoft.com/office/drawing/2014/main" id="{9A590E32-111B-4616-9EF3-8CE9FFD7C40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6D880E-B1A9-4E2F-9FDC-1F9C45B82530}"/>
              </a:ext>
            </a:extLst>
          </p:cNvPr>
          <p:cNvSpPr>
            <a:spLocks noGrp="1"/>
          </p:cNvSpPr>
          <p:nvPr>
            <p:ph type="sldNum" sz="quarter" idx="12"/>
          </p:nvPr>
        </p:nvSpPr>
        <p:spPr/>
        <p:txBody>
          <a:bodyPr/>
          <a:lstStyle/>
          <a:p>
            <a:fld id="{B83B4DF2-D9E1-46F3-BA7A-D1D196289F14}" type="slidenum">
              <a:rPr lang="en-GB" smtClean="0"/>
              <a:t>‹#›</a:t>
            </a:fld>
            <a:endParaRPr lang="en-GB"/>
          </a:p>
        </p:txBody>
      </p:sp>
    </p:spTree>
    <p:extLst>
      <p:ext uri="{BB962C8B-B14F-4D97-AF65-F5344CB8AC3E}">
        <p14:creationId xmlns:p14="http://schemas.microsoft.com/office/powerpoint/2010/main" val="353784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18C040-8097-4B44-978F-2F498A24F4B4}"/>
              </a:ext>
            </a:extLst>
          </p:cNvPr>
          <p:cNvSpPr>
            <a:spLocks noGrp="1"/>
          </p:cNvSpPr>
          <p:nvPr>
            <p:ph type="dt" sz="half" idx="10"/>
          </p:nvPr>
        </p:nvSpPr>
        <p:spPr/>
        <p:txBody>
          <a:bodyPr/>
          <a:lstStyle/>
          <a:p>
            <a:fld id="{3FBD3124-E42F-44B6-A93D-4763159D7D81}" type="datetimeFigureOut">
              <a:rPr lang="en-GB" smtClean="0"/>
              <a:t>07/05/2018</a:t>
            </a:fld>
            <a:endParaRPr lang="en-GB"/>
          </a:p>
        </p:txBody>
      </p:sp>
      <p:sp>
        <p:nvSpPr>
          <p:cNvPr id="3" name="Footer Placeholder 2">
            <a:extLst>
              <a:ext uri="{FF2B5EF4-FFF2-40B4-BE49-F238E27FC236}">
                <a16:creationId xmlns:a16="http://schemas.microsoft.com/office/drawing/2014/main" id="{4A9D0A54-7111-44BF-8052-02C440D1F08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8154EF9-2D60-4ECE-AA1A-DEAF66A9E0AB}"/>
              </a:ext>
            </a:extLst>
          </p:cNvPr>
          <p:cNvSpPr>
            <a:spLocks noGrp="1"/>
          </p:cNvSpPr>
          <p:nvPr>
            <p:ph type="sldNum" sz="quarter" idx="12"/>
          </p:nvPr>
        </p:nvSpPr>
        <p:spPr/>
        <p:txBody>
          <a:bodyPr/>
          <a:lstStyle/>
          <a:p>
            <a:fld id="{B83B4DF2-D9E1-46F3-BA7A-D1D196289F14}" type="slidenum">
              <a:rPr lang="en-GB" smtClean="0"/>
              <a:t>‹#›</a:t>
            </a:fld>
            <a:endParaRPr lang="en-GB"/>
          </a:p>
        </p:txBody>
      </p:sp>
    </p:spTree>
    <p:extLst>
      <p:ext uri="{BB962C8B-B14F-4D97-AF65-F5344CB8AC3E}">
        <p14:creationId xmlns:p14="http://schemas.microsoft.com/office/powerpoint/2010/main" val="161332242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71E52-C9BA-4CB3-810A-34264777BC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5ACBD87-854A-4DB3-B45C-2EA722A47D5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54D5BD1-B78F-4B4E-A1A7-21DA9BA43E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03F0271-C98F-4D5F-B84A-2CDD11A18A76}"/>
              </a:ext>
            </a:extLst>
          </p:cNvPr>
          <p:cNvSpPr>
            <a:spLocks noGrp="1"/>
          </p:cNvSpPr>
          <p:nvPr>
            <p:ph type="dt" sz="half" idx="10"/>
          </p:nvPr>
        </p:nvSpPr>
        <p:spPr/>
        <p:txBody>
          <a:bodyPr/>
          <a:lstStyle/>
          <a:p>
            <a:fld id="{3FBD3124-E42F-44B6-A93D-4763159D7D81}" type="datetimeFigureOut">
              <a:rPr lang="en-GB" smtClean="0"/>
              <a:t>07/05/2018</a:t>
            </a:fld>
            <a:endParaRPr lang="en-GB"/>
          </a:p>
        </p:txBody>
      </p:sp>
      <p:sp>
        <p:nvSpPr>
          <p:cNvPr id="6" name="Footer Placeholder 5">
            <a:extLst>
              <a:ext uri="{FF2B5EF4-FFF2-40B4-BE49-F238E27FC236}">
                <a16:creationId xmlns:a16="http://schemas.microsoft.com/office/drawing/2014/main" id="{107BCE69-A351-46CE-AA33-4E10A43C5B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227914-E34F-422E-BFF5-A715DF9E12BF}"/>
              </a:ext>
            </a:extLst>
          </p:cNvPr>
          <p:cNvSpPr>
            <a:spLocks noGrp="1"/>
          </p:cNvSpPr>
          <p:nvPr>
            <p:ph type="sldNum" sz="quarter" idx="12"/>
          </p:nvPr>
        </p:nvSpPr>
        <p:spPr/>
        <p:txBody>
          <a:bodyPr/>
          <a:lstStyle/>
          <a:p>
            <a:fld id="{B83B4DF2-D9E1-46F3-BA7A-D1D196289F14}" type="slidenum">
              <a:rPr lang="en-GB" smtClean="0"/>
              <a:t>‹#›</a:t>
            </a:fld>
            <a:endParaRPr lang="en-GB"/>
          </a:p>
        </p:txBody>
      </p:sp>
    </p:spTree>
    <p:extLst>
      <p:ext uri="{BB962C8B-B14F-4D97-AF65-F5344CB8AC3E}">
        <p14:creationId xmlns:p14="http://schemas.microsoft.com/office/powerpoint/2010/main" val="25854742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9EF59-A22F-465A-9A8E-500B8D15B5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2B87ED1-B82E-4AE0-9CFD-1CA112BC924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C9204FB-5823-4BEC-BBAA-98E7E88137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AA874ED-DA9B-403A-973A-47A545651B07}"/>
              </a:ext>
            </a:extLst>
          </p:cNvPr>
          <p:cNvSpPr>
            <a:spLocks noGrp="1"/>
          </p:cNvSpPr>
          <p:nvPr>
            <p:ph type="dt" sz="half" idx="10"/>
          </p:nvPr>
        </p:nvSpPr>
        <p:spPr/>
        <p:txBody>
          <a:bodyPr/>
          <a:lstStyle/>
          <a:p>
            <a:fld id="{3FBD3124-E42F-44B6-A93D-4763159D7D81}" type="datetimeFigureOut">
              <a:rPr lang="en-GB" smtClean="0"/>
              <a:t>07/05/2018</a:t>
            </a:fld>
            <a:endParaRPr lang="en-GB"/>
          </a:p>
        </p:txBody>
      </p:sp>
      <p:sp>
        <p:nvSpPr>
          <p:cNvPr id="6" name="Footer Placeholder 5">
            <a:extLst>
              <a:ext uri="{FF2B5EF4-FFF2-40B4-BE49-F238E27FC236}">
                <a16:creationId xmlns:a16="http://schemas.microsoft.com/office/drawing/2014/main" id="{692220CE-D441-41BA-A36E-258FCD7CBC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2EF1D3-9DD5-4293-9FD1-F76F803FE838}"/>
              </a:ext>
            </a:extLst>
          </p:cNvPr>
          <p:cNvSpPr>
            <a:spLocks noGrp="1"/>
          </p:cNvSpPr>
          <p:nvPr>
            <p:ph type="sldNum" sz="quarter" idx="12"/>
          </p:nvPr>
        </p:nvSpPr>
        <p:spPr/>
        <p:txBody>
          <a:bodyPr/>
          <a:lstStyle/>
          <a:p>
            <a:fld id="{B83B4DF2-D9E1-46F3-BA7A-D1D196289F14}" type="slidenum">
              <a:rPr lang="en-GB" smtClean="0"/>
              <a:t>‹#›</a:t>
            </a:fld>
            <a:endParaRPr lang="en-GB"/>
          </a:p>
        </p:txBody>
      </p:sp>
    </p:spTree>
    <p:extLst>
      <p:ext uri="{BB962C8B-B14F-4D97-AF65-F5344CB8AC3E}">
        <p14:creationId xmlns:p14="http://schemas.microsoft.com/office/powerpoint/2010/main" val="174043851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B0303-6947-4932-A54D-2CA46AB095F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A554147-3A40-4546-8ECF-29A863E8500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504B86-D5FB-4E28-A3F2-2123AF3A6D7D}"/>
              </a:ext>
            </a:extLst>
          </p:cNvPr>
          <p:cNvSpPr>
            <a:spLocks noGrp="1"/>
          </p:cNvSpPr>
          <p:nvPr>
            <p:ph type="dt" sz="half" idx="10"/>
          </p:nvPr>
        </p:nvSpPr>
        <p:spPr/>
        <p:txBody>
          <a:bodyPr/>
          <a:lstStyle/>
          <a:p>
            <a:fld id="{3FBD3124-E42F-44B6-A93D-4763159D7D81}" type="datetimeFigureOut">
              <a:rPr lang="en-GB" smtClean="0"/>
              <a:t>07/05/2018</a:t>
            </a:fld>
            <a:endParaRPr lang="en-GB"/>
          </a:p>
        </p:txBody>
      </p:sp>
      <p:sp>
        <p:nvSpPr>
          <p:cNvPr id="5" name="Footer Placeholder 4">
            <a:extLst>
              <a:ext uri="{FF2B5EF4-FFF2-40B4-BE49-F238E27FC236}">
                <a16:creationId xmlns:a16="http://schemas.microsoft.com/office/drawing/2014/main" id="{19C9152D-5AF4-448E-9153-0561F19896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064F18-EC50-4C9A-9869-79BEDB2944FC}"/>
              </a:ext>
            </a:extLst>
          </p:cNvPr>
          <p:cNvSpPr>
            <a:spLocks noGrp="1"/>
          </p:cNvSpPr>
          <p:nvPr>
            <p:ph type="sldNum" sz="quarter" idx="12"/>
          </p:nvPr>
        </p:nvSpPr>
        <p:spPr/>
        <p:txBody>
          <a:bodyPr/>
          <a:lstStyle/>
          <a:p>
            <a:fld id="{B83B4DF2-D9E1-46F3-BA7A-D1D196289F14}" type="slidenum">
              <a:rPr lang="en-GB" smtClean="0"/>
              <a:t>‹#›</a:t>
            </a:fld>
            <a:endParaRPr lang="en-GB"/>
          </a:p>
        </p:txBody>
      </p:sp>
    </p:spTree>
    <p:extLst>
      <p:ext uri="{BB962C8B-B14F-4D97-AF65-F5344CB8AC3E}">
        <p14:creationId xmlns:p14="http://schemas.microsoft.com/office/powerpoint/2010/main" val="50888809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FFBFCC2-CD55-4BA5-9AB6-7DE81C745D1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CE6375A-C5F8-4757-92DF-61A8CD2C6D9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2D59BD-733D-4EEF-8C7F-F2D10CD4F3BA}"/>
              </a:ext>
            </a:extLst>
          </p:cNvPr>
          <p:cNvSpPr>
            <a:spLocks noGrp="1"/>
          </p:cNvSpPr>
          <p:nvPr>
            <p:ph type="dt" sz="half" idx="10"/>
          </p:nvPr>
        </p:nvSpPr>
        <p:spPr/>
        <p:txBody>
          <a:bodyPr/>
          <a:lstStyle/>
          <a:p>
            <a:fld id="{3FBD3124-E42F-44B6-A93D-4763159D7D81}" type="datetimeFigureOut">
              <a:rPr lang="en-GB" smtClean="0"/>
              <a:t>07/05/2018</a:t>
            </a:fld>
            <a:endParaRPr lang="en-GB"/>
          </a:p>
        </p:txBody>
      </p:sp>
      <p:sp>
        <p:nvSpPr>
          <p:cNvPr id="5" name="Footer Placeholder 4">
            <a:extLst>
              <a:ext uri="{FF2B5EF4-FFF2-40B4-BE49-F238E27FC236}">
                <a16:creationId xmlns:a16="http://schemas.microsoft.com/office/drawing/2014/main" id="{B433CAC5-6F5E-4862-A64C-D46E4A0B05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534C98-F655-438D-ADFB-3678B0E4757E}"/>
              </a:ext>
            </a:extLst>
          </p:cNvPr>
          <p:cNvSpPr>
            <a:spLocks noGrp="1"/>
          </p:cNvSpPr>
          <p:nvPr>
            <p:ph type="sldNum" sz="quarter" idx="12"/>
          </p:nvPr>
        </p:nvSpPr>
        <p:spPr/>
        <p:txBody>
          <a:bodyPr/>
          <a:lstStyle/>
          <a:p>
            <a:fld id="{B83B4DF2-D9E1-46F3-BA7A-D1D196289F14}" type="slidenum">
              <a:rPr lang="en-GB" smtClean="0"/>
              <a:t>‹#›</a:t>
            </a:fld>
            <a:endParaRPr lang="en-GB"/>
          </a:p>
        </p:txBody>
      </p:sp>
    </p:spTree>
    <p:extLst>
      <p:ext uri="{BB962C8B-B14F-4D97-AF65-F5344CB8AC3E}">
        <p14:creationId xmlns:p14="http://schemas.microsoft.com/office/powerpoint/2010/main" val="7987785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2D84BD-E316-4264-BE57-09987269A11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9AD219E-33A5-4AFF-B69E-E84852F951A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90F44-3339-48DF-B14F-0586986316D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64E51A-0F43-4532-A741-8B830F977508}" type="datetimeFigureOut">
              <a:rPr lang="en-GB" smtClean="0"/>
              <a:t>07/05/2018</a:t>
            </a:fld>
            <a:endParaRPr lang="en-GB"/>
          </a:p>
        </p:txBody>
      </p:sp>
      <p:sp>
        <p:nvSpPr>
          <p:cNvPr id="5" name="Footer Placeholder 4">
            <a:extLst>
              <a:ext uri="{FF2B5EF4-FFF2-40B4-BE49-F238E27FC236}">
                <a16:creationId xmlns:a16="http://schemas.microsoft.com/office/drawing/2014/main" id="{86A9C657-DBE3-4E28-A7F9-A06FB5266BC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504DA43-3DED-4E2C-9704-270E4560EA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B9918F3-A935-4DE7-BA16-9069E645170D}" type="slidenum">
              <a:rPr lang="en-GB" smtClean="0"/>
              <a:t>‹#›</a:t>
            </a:fld>
            <a:endParaRPr lang="en-GB"/>
          </a:p>
        </p:txBody>
      </p:sp>
    </p:spTree>
    <p:extLst>
      <p:ext uri="{BB962C8B-B14F-4D97-AF65-F5344CB8AC3E}">
        <p14:creationId xmlns:p14="http://schemas.microsoft.com/office/powerpoint/2010/main" val="89414618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8BD2F08-FB98-440E-981A-F5E4A0CAB5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FD5DD26-8062-4FBF-81F5-0C22E8E349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CE4C56-B3F3-4B6B-B676-80707BD508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BD3124-E42F-44B6-A93D-4763159D7D81}" type="datetimeFigureOut">
              <a:rPr lang="en-GB" smtClean="0"/>
              <a:t>07/05/2018</a:t>
            </a:fld>
            <a:endParaRPr lang="en-GB"/>
          </a:p>
        </p:txBody>
      </p:sp>
      <p:sp>
        <p:nvSpPr>
          <p:cNvPr id="5" name="Footer Placeholder 4">
            <a:extLst>
              <a:ext uri="{FF2B5EF4-FFF2-40B4-BE49-F238E27FC236}">
                <a16:creationId xmlns:a16="http://schemas.microsoft.com/office/drawing/2014/main" id="{BBDFF4BB-BDDD-418B-B7FE-262139C395B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6C54504-66C6-460B-8837-9E7EAD3CCE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3B4DF2-D9E1-46F3-BA7A-D1D196289F14}" type="slidenum">
              <a:rPr lang="en-GB" smtClean="0"/>
              <a:t>‹#›</a:t>
            </a:fld>
            <a:endParaRPr lang="en-GB"/>
          </a:p>
        </p:txBody>
      </p:sp>
    </p:spTree>
    <p:extLst>
      <p:ext uri="{BB962C8B-B14F-4D97-AF65-F5344CB8AC3E}">
        <p14:creationId xmlns:p14="http://schemas.microsoft.com/office/powerpoint/2010/main" val="69168414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historyofwar.org/articles/battles_chaeronea_338.html" TargetMode="External"/><Relationship Id="rId2" Type="http://schemas.openxmlformats.org/officeDocument/2006/relationships/hyperlink" Target="https://www.ancient.eu/Battle_of_Chaeronea/" TargetMode="External"/><Relationship Id="rId1" Type="http://schemas.openxmlformats.org/officeDocument/2006/relationships/slideLayout" Target="../slideLayouts/slideLayout15.xml"/><Relationship Id="rId4" Type="http://schemas.openxmlformats.org/officeDocument/2006/relationships/hyperlink" Target="http://www.perseus.tufts.edu/hopper/text?doc=Perseus:text:1999.01.0066:speech=1:section=9&amp;highlight=chaeronea"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www.perseus.tufts.edu/hopper/text?doc=Perseus:text:1999.01.0243:chapter%3D2:section%3D2" TargetMode="External"/><Relationship Id="rId2" Type="http://schemas.openxmlformats.org/officeDocument/2006/relationships/hyperlink" Target="http://www.bbc.co.uk/history/historic_figures/alexander_the_great.shtml" TargetMode="External"/><Relationship Id="rId1" Type="http://schemas.openxmlformats.org/officeDocument/2006/relationships/slideLayout" Target="../slideLayouts/slideLayout15.xml"/><Relationship Id="rId5" Type="http://schemas.openxmlformats.org/officeDocument/2006/relationships/image" Target="../media/image1.jpeg"/><Relationship Id="rId4" Type="http://schemas.openxmlformats.org/officeDocument/2006/relationships/hyperlink" Target="http://www.alexandersgrave.com/happy-birthday-alexander/" TargetMode="External"/></Relationships>
</file>

<file path=ppt/slides/_rels/slide4.xml.rels><?xml version="1.0" encoding="UTF-8" standalone="yes"?>
<Relationships xmlns="http://schemas.openxmlformats.org/package/2006/relationships"><Relationship Id="rId2" Type="http://schemas.openxmlformats.org/officeDocument/2006/relationships/hyperlink" Target="http://www.pnas.org/content/pnas/early/2015/07/15/1510906112.full.pdf" TargetMode="Externa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mcgill.ca/classics/files/classics/2001-04.PDF" TargetMode="External"/><Relationship Id="rId1" Type="http://schemas.openxmlformats.org/officeDocument/2006/relationships/slideLayout" Target="../slideLayouts/slideLayout15.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hyperlink" Target="https://books.google.co.uk/books?id=gay_i14p9oEC&amp;pg=PA24&amp;lpg=PA24&amp;dq=sack+of+thebes&amp;source=bl&amp;ots=JdfXb3DV3_&amp;sig=o5Gje1OH43DBLZFAJ8RqoRiQMmk&amp;hl=en&amp;sa=X&amp;ved=0ahUKEwiG0tDfzInZAhXKA8AKHRaWDEYQ6AEIjQEwEw#v=onepage&amp;q=sack%20of%20thebes&amp;f=false" TargetMode="External"/><Relationship Id="rId2" Type="http://schemas.openxmlformats.org/officeDocument/2006/relationships/hyperlink" Target="http://www.livius.org/sources/content/diodorus/the-sack-of-thebes/" TargetMode="External"/><Relationship Id="rId1" Type="http://schemas.openxmlformats.org/officeDocument/2006/relationships/slideLayout" Target="../slideLayouts/slideLayout15.xml"/><Relationship Id="rId4" Type="http://schemas.openxmlformats.org/officeDocument/2006/relationships/hyperlink" Target="http://www.perseus.tufts.edu/hopper/text?doc=Perseus:text:1999.01.0243:chapter=11&amp;highlight=thebes" TargetMode="External"/></Relationships>
</file>

<file path=ppt/slides/_rels/slide7.xml.rels><?xml version="1.0" encoding="UTF-8" standalone="yes"?>
<Relationships xmlns="http://schemas.openxmlformats.org/package/2006/relationships"><Relationship Id="rId2" Type="http://schemas.openxmlformats.org/officeDocument/2006/relationships/hyperlink" Target="http://www.theoi.com/Phasma/PhasmaPhilinnion.html" TargetMode="Externa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92_6IJ4I9p0" TargetMode="External"/><Relationship Id="rId2" Type="http://schemas.openxmlformats.org/officeDocument/2006/relationships/hyperlink" Target="https://www.britannica.com/event/Battle-of-the-Granicus-334BCE" TargetMode="External"/><Relationship Id="rId1" Type="http://schemas.openxmlformats.org/officeDocument/2006/relationships/slideLayout" Target="../slideLayouts/slideLayout15.xml"/><Relationship Id="rId5" Type="http://schemas.openxmlformats.org/officeDocument/2006/relationships/hyperlink" Target="http://www.perseus.tufts.edu/hopper/text?doc=Perseus:text:1999.01.0084:book%3D17:chapter%3D18:section%3D2" TargetMode="External"/><Relationship Id="rId4" Type="http://schemas.openxmlformats.org/officeDocument/2006/relationships/hyperlink" Target="http://www.perseus.tufts.edu/hopper/text?doc=Perseus:text:1999.01.0243:chapter=16&amp;highlight=granicus"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www.perseus.tufts.edu/hopper/text?doc=Perseus:text:1999.01.0002:speech=3:section=164&amp;highlight=issus" TargetMode="External"/><Relationship Id="rId2" Type="http://schemas.openxmlformats.org/officeDocument/2006/relationships/hyperlink" Target="http://www.livius.org/articles/battle/issus/" TargetMode="External"/><Relationship Id="rId1" Type="http://schemas.openxmlformats.org/officeDocument/2006/relationships/slideLayout" Target="../slideLayouts/slideLayout15.xml"/><Relationship Id="rId4" Type="http://schemas.openxmlformats.org/officeDocument/2006/relationships/hyperlink" Target="http://www.perseus.tufts.edu/hopper/text?doc=Perseus:text:1999.01.0146:book=11:section=313&amp;highlight=issus"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www.livius.org/sources/content/arrian/anabasis/alexander-visits-siwah/" TargetMode="External"/><Relationship Id="rId2" Type="http://schemas.openxmlformats.org/officeDocument/2006/relationships/hyperlink" Target="https://www.jstor.org/stable/284452?seq=2#page_scan_tab_contents" TargetMode="External"/><Relationship Id="rId1" Type="http://schemas.openxmlformats.org/officeDocument/2006/relationships/slideLayout" Target="../slideLayouts/slideLayout15.xml"/><Relationship Id="rId6" Type="http://schemas.openxmlformats.org/officeDocument/2006/relationships/image" Target="../media/image4.png"/><Relationship Id="rId5" Type="http://schemas.openxmlformats.org/officeDocument/2006/relationships/hyperlink" Target="http://www.artic.edu/aic/collections/artwork/5764" TargetMode="External"/><Relationship Id="rId4" Type="http://schemas.openxmlformats.org/officeDocument/2006/relationships/hyperlink" Target="http://www.perseus.tufts.edu/hopper/text?doc=Perseus:text:2008.01.0193:chapter=27&amp;highlight=zeus,ammon"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vY3z3yh7a24" TargetMode="External"/><Relationship Id="rId2" Type="http://schemas.openxmlformats.org/officeDocument/2006/relationships/hyperlink" Target="https://www.ancient.eu/Battle_of_Gaugamela/" TargetMode="External"/><Relationship Id="rId1" Type="http://schemas.openxmlformats.org/officeDocument/2006/relationships/slideLayout" Target="../slideLayouts/slideLayout15.xml"/><Relationship Id="rId5" Type="http://schemas.openxmlformats.org/officeDocument/2006/relationships/hyperlink" Target="http://www.perseus.tufts.edu/hopper/text?doc=Perseus:text:1999.02.0137:book=6:chapter=16&amp;highlight=gaugamela" TargetMode="External"/><Relationship Id="rId4" Type="http://schemas.openxmlformats.org/officeDocument/2006/relationships/hyperlink" Target="http://www.perseus.tufts.edu/hopper/text?doc=Perseus:text:1999.01.0084:book=17:chapter=39&amp;highlight=gaugamela"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hyperlink" Target="https://www.britannica.com/biography/Pytheas" TargetMode="Externa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hyperlink" Target="http://www.perseus.tufts.edu/hopper/text?doc=Perseus:text:1999.01.0084:book%3D17:chapter%3D87" TargetMode="External"/><Relationship Id="rId2" Type="http://schemas.openxmlformats.org/officeDocument/2006/relationships/hyperlink" Target="http://www.perseus.tufts.edu/hopper/text?doc=Perseus:text:1999.01.0243:chapter=60&amp;highlight=porus" TargetMode="External"/><Relationship Id="rId1" Type="http://schemas.openxmlformats.org/officeDocument/2006/relationships/slideLayout" Target="../slideLayouts/slideLayout15.xml"/><Relationship Id="rId4" Type="http://schemas.openxmlformats.org/officeDocument/2006/relationships/hyperlink" Target="https://www.ajol.info/index.php/actat/article/view/52559"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www.academia.edu/862293/Curtius_Rufus_the_Macedonian_Mutiny_at_Opis_and_Alexanders_Iranian_Policy_in_324_BC" TargetMode="External"/><Relationship Id="rId2" Type="http://schemas.openxmlformats.org/officeDocument/2006/relationships/hyperlink" Target="http://www.livius.org/sources/content/arrian/anabasis/mutiny-at-opis/" TargetMode="External"/><Relationship Id="rId1" Type="http://schemas.openxmlformats.org/officeDocument/2006/relationships/slideLayout" Target="../slideLayouts/slideLayout15.xml"/><Relationship Id="rId4" Type="http://schemas.openxmlformats.org/officeDocument/2006/relationships/hyperlink" Target="http://www.perseus.tufts.edu/hopper/text?doc=Perseus:text:1999.01.0243:chapter%3D71:section%3D5"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www.perseus.tufts.edu/hopper/text?doc=Perseus:text:1999.02.0132:life=jul.:chapter=7&amp;highlight=death,alexander" TargetMode="External"/><Relationship Id="rId2" Type="http://schemas.openxmlformats.org/officeDocument/2006/relationships/hyperlink" Target="http://www.perseus.tufts.edu/hopper/text?doc=Perseus:text:1999.01.0243:chapter%3D76:section%3D4" TargetMode="External"/><Relationship Id="rId1" Type="http://schemas.openxmlformats.org/officeDocument/2006/relationships/slideLayout" Target="../slideLayouts/slideLayout15.xml"/><Relationship Id="rId4" Type="http://schemas.openxmlformats.org/officeDocument/2006/relationships/image" Target="../media/image5.png"/></Relationships>
</file>

<file path=ppt/slides/_rels/slide17.xml.rels><?xml version="1.0" encoding="UTF-8" standalone="yes"?>
<Relationships xmlns="http://schemas.openxmlformats.org/package/2006/relationships"><Relationship Id="rId3" Type="http://schemas.openxmlformats.org/officeDocument/2006/relationships/hyperlink" Target="http://www.perseus.tufts.edu/hopper/text?doc=Perseus:text:1999.01.0243:chapter%3D77:section%3D5" TargetMode="External"/><Relationship Id="rId2" Type="http://schemas.openxmlformats.org/officeDocument/2006/relationships/hyperlink" Target="http://www.livius.org/sources/content/arrian/anabasis/the-settlement-at-babylon/" TargetMode="Externa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hyperlink" Target="http://www.perseus.tufts.edu/hopper/text?doc=Perseus:text:1999.04.0104:entry=arrhidaeus-bio-2&amp;highlight=triparadisus" TargetMode="External"/><Relationship Id="rId2" Type="http://schemas.openxmlformats.org/officeDocument/2006/relationships/hyperlink" Target="http://www.livius.org/sources/content/arrian/arrians-events-after-alexander-photius-excerpt/the-settlement-at-triparadisus/" TargetMode="Externa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3" Type="http://schemas.openxmlformats.org/officeDocument/2006/relationships/hyperlink" Target="http://www.perseus.tufts.edu/hopper/text?doc=Perseus:text:1999.01.0160:book=1:chapter=4&amp;highlight=sack,gauls,delphi" TargetMode="External"/><Relationship Id="rId2" Type="http://schemas.openxmlformats.org/officeDocument/2006/relationships/hyperlink" Target="http://www.livius.org/sources/content/pausanias-guide-to-greece/the-invasion-of-the-gauls/" TargetMode="External"/><Relationship Id="rId1" Type="http://schemas.openxmlformats.org/officeDocument/2006/relationships/slideLayout" Target="../slideLayouts/slideLayout15.xml"/><Relationship Id="rId4" Type="http://schemas.openxmlformats.org/officeDocument/2006/relationships/hyperlink" Target="http://www.perseus.tufts.edu/hopper/text?doc=Perseus:text:1999.01.0084:book=9:chapter=10&amp;highlight=sack,gauls,delphi"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3" Type="http://schemas.openxmlformats.org/officeDocument/2006/relationships/hyperlink" Target="http://booksandjournals.brillonline.com/content/books/10.1163/ej.9789004180505.i-450.12" TargetMode="External"/><Relationship Id="rId2" Type="http://schemas.openxmlformats.org/officeDocument/2006/relationships/hyperlink" Target="http://www.livius.org/articles/concept/syrian-war-2/" TargetMode="External"/><Relationship Id="rId1" Type="http://schemas.openxmlformats.org/officeDocument/2006/relationships/slideLayout" Target="../slideLayouts/slideLayout15.xml"/><Relationship Id="rId5" Type="http://schemas.openxmlformats.org/officeDocument/2006/relationships/hyperlink" Target="http://www.attalus.org/translate/daniel.html#43" TargetMode="External"/><Relationship Id="rId4" Type="http://schemas.openxmlformats.org/officeDocument/2006/relationships/hyperlink" Target="http://www.attalus.org/old/athenaeus2.html#45"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coinindia.com/galleries-greek-diodotos.html" TargetMode="External"/><Relationship Id="rId2" Type="http://schemas.openxmlformats.org/officeDocument/2006/relationships/hyperlink" Target="https://www.cemml.colostate.edu/cultural/09476/afgh02-06enl.html" TargetMode="External"/><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3" Type="http://schemas.openxmlformats.org/officeDocument/2006/relationships/hyperlink" Target="http://www.parthia.com/parthia_coins_pre-arsacid.htm" TargetMode="External"/><Relationship Id="rId2" Type="http://schemas.openxmlformats.org/officeDocument/2006/relationships/hyperlink" Target="https://s3.amazonaws.com/academia.edu.documents/32140229/Greeks_of_Afghanistan_Revisited.pdf?AWSAccessKeyId=AKIAIWOWYYGZ2Y53UL3A&amp;Expires=1525259204&amp;Signature=Tz3O94Bd7F/rsyKqvhDhff3eYyE%3D&amp;response-content-disposition=inline;%20filename%3DThe_Greeks_of_Afghanistan_Revisited.pdf" TargetMode="Externa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hyperlink" Target="https://www.metmuseum.org/toah/hd/part/hd_part.htm" TargetMode="Externa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hyperlink" Target="http://www.chs.harvard.edu/wb/5/wo/h7MRZWRyAlZtubmB8nyGw0/0.1" TargetMode="External"/><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00B050"/>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E28EB-D41E-4CEE-B586-178F297F44D3}"/>
              </a:ext>
            </a:extLst>
          </p:cNvPr>
          <p:cNvSpPr>
            <a:spLocks noGrp="1"/>
          </p:cNvSpPr>
          <p:nvPr>
            <p:ph type="ctrTitle"/>
          </p:nvPr>
        </p:nvSpPr>
        <p:spPr/>
        <p:txBody>
          <a:bodyPr/>
          <a:lstStyle/>
          <a:p>
            <a:r>
              <a:rPr lang="en-GB" dirty="0"/>
              <a:t>8</a:t>
            </a:r>
            <a:r>
              <a:rPr lang="en-GB" baseline="30000" dirty="0"/>
              <a:t>th</a:t>
            </a:r>
            <a:r>
              <a:rPr lang="en-GB" dirty="0"/>
              <a:t> May Hellenistic Timeline</a:t>
            </a:r>
          </a:p>
        </p:txBody>
      </p:sp>
      <p:sp>
        <p:nvSpPr>
          <p:cNvPr id="3" name="TextBox 2">
            <a:extLst>
              <a:ext uri="{FF2B5EF4-FFF2-40B4-BE49-F238E27FC236}">
                <a16:creationId xmlns:a16="http://schemas.microsoft.com/office/drawing/2014/main" id="{C6476742-3A89-4BC5-ACC8-FC2CBFF77DB8}"/>
              </a:ext>
            </a:extLst>
          </p:cNvPr>
          <p:cNvSpPr txBox="1"/>
          <p:nvPr/>
        </p:nvSpPr>
        <p:spPr>
          <a:xfrm>
            <a:off x="2716696" y="5366305"/>
            <a:ext cx="8189843" cy="369332"/>
          </a:xfrm>
          <a:prstGeom prst="rect">
            <a:avLst/>
          </a:prstGeom>
          <a:noFill/>
        </p:spPr>
        <p:txBody>
          <a:bodyPr wrap="square" rtlCol="0">
            <a:spAutoFit/>
          </a:bodyPr>
          <a:lstStyle/>
          <a:p>
            <a:r>
              <a:rPr lang="en-GB" dirty="0">
                <a:solidFill>
                  <a:srgbClr val="FF0000"/>
                </a:solidFill>
              </a:rPr>
              <a:t>Ancient sources</a:t>
            </a:r>
            <a:r>
              <a:rPr lang="en-GB" dirty="0"/>
              <a:t> </a:t>
            </a:r>
            <a:r>
              <a:rPr lang="en-GB" dirty="0">
                <a:solidFill>
                  <a:srgbClr val="FF0000"/>
                </a:solidFill>
              </a:rPr>
              <a:t>or coins are in red</a:t>
            </a:r>
            <a:r>
              <a:rPr lang="en-GB" dirty="0"/>
              <a:t> modern sources are in black</a:t>
            </a:r>
            <a:endParaRPr lang="en-GB" dirty="0">
              <a:solidFill>
                <a:srgbClr val="FF0000"/>
              </a:solidFill>
            </a:endParaRPr>
          </a:p>
        </p:txBody>
      </p:sp>
    </p:spTree>
    <p:extLst>
      <p:ext uri="{BB962C8B-B14F-4D97-AF65-F5344CB8AC3E}">
        <p14:creationId xmlns:p14="http://schemas.microsoft.com/office/powerpoint/2010/main" val="21876042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D6C70-80D0-48FF-9AF6-9BB3649221D4}"/>
              </a:ext>
            </a:extLst>
          </p:cNvPr>
          <p:cNvSpPr>
            <a:spLocks noGrp="1"/>
          </p:cNvSpPr>
          <p:nvPr>
            <p:ph type="title"/>
          </p:nvPr>
        </p:nvSpPr>
        <p:spPr>
          <a:xfrm>
            <a:off x="0" y="0"/>
            <a:ext cx="10515600" cy="1325563"/>
          </a:xfrm>
        </p:spPr>
        <p:txBody>
          <a:bodyPr/>
          <a:lstStyle/>
          <a:p>
            <a:r>
              <a:rPr lang="en-GB" dirty="0"/>
              <a:t>Battle of Chaeronea 338 BC</a:t>
            </a:r>
          </a:p>
        </p:txBody>
      </p:sp>
      <p:sp>
        <p:nvSpPr>
          <p:cNvPr id="3" name="Content Placeholder 2">
            <a:extLst>
              <a:ext uri="{FF2B5EF4-FFF2-40B4-BE49-F238E27FC236}">
                <a16:creationId xmlns:a16="http://schemas.microsoft.com/office/drawing/2014/main" id="{A7BE5FE6-0243-496A-A3A8-0EEA767C6C43}"/>
              </a:ext>
            </a:extLst>
          </p:cNvPr>
          <p:cNvSpPr>
            <a:spLocks noGrp="1"/>
          </p:cNvSpPr>
          <p:nvPr>
            <p:ph sz="half" idx="1"/>
          </p:nvPr>
        </p:nvSpPr>
        <p:spPr>
          <a:xfrm>
            <a:off x="0" y="1099930"/>
            <a:ext cx="6019800" cy="5758070"/>
          </a:xfrm>
        </p:spPr>
        <p:txBody>
          <a:bodyPr>
            <a:normAutofit fontScale="70000" lnSpcReduction="20000"/>
          </a:bodyPr>
          <a:lstStyle/>
          <a:p>
            <a:r>
              <a:rPr lang="en-GB" dirty="0"/>
              <a:t>Due to the rising power and therefore threat of Macedon, Athens and Thebes joined forces to fight against them. It was Demosthenes the Orator who persuaded Athens to reach out to Thebes in 339 because he believed open conflict with Phillip II could no longer be avoided.</a:t>
            </a:r>
          </a:p>
          <a:p>
            <a:r>
              <a:rPr lang="en-GB" dirty="0"/>
              <a:t>Just before the battle Athenian and Theban armies occupied valleys that would have been trade routes for some time. They began to annoy each other and get restless when they thought they had the upper hand.</a:t>
            </a:r>
          </a:p>
          <a:p>
            <a:r>
              <a:rPr lang="en-GB" dirty="0"/>
              <a:t>A rumour spread by Phillip that they would retreat made them drop their guard as well so Phillip attacked during the night and then moved his army to Chaeronea after the Greek armies refused peace. Thanks to Demosthenes again.</a:t>
            </a:r>
          </a:p>
          <a:p>
            <a:r>
              <a:rPr lang="en-GB" dirty="0"/>
              <a:t>Using the same lure and then attack tactic Phillip II and his 18 year old son Alexander (the great in a few years) defeated the armies and returned the bodies as a sign of good will, before selling the survivors into slavery. After which t prevent another attack the League of Corinth was made.</a:t>
            </a:r>
          </a:p>
          <a:p>
            <a:endParaRPr lang="en-GB" dirty="0"/>
          </a:p>
          <a:p>
            <a:endParaRPr lang="en-GB" dirty="0"/>
          </a:p>
        </p:txBody>
      </p:sp>
      <p:sp>
        <p:nvSpPr>
          <p:cNvPr id="4" name="Content Placeholder 3">
            <a:extLst>
              <a:ext uri="{FF2B5EF4-FFF2-40B4-BE49-F238E27FC236}">
                <a16:creationId xmlns:a16="http://schemas.microsoft.com/office/drawing/2014/main" id="{D905F134-84AD-4AD8-868C-D63F9EB36934}"/>
              </a:ext>
            </a:extLst>
          </p:cNvPr>
          <p:cNvSpPr>
            <a:spLocks noGrp="1"/>
          </p:cNvSpPr>
          <p:nvPr>
            <p:ph sz="half" idx="2"/>
          </p:nvPr>
        </p:nvSpPr>
        <p:spPr>
          <a:xfrm>
            <a:off x="6172200" y="1099930"/>
            <a:ext cx="6019800" cy="5758070"/>
          </a:xfrm>
        </p:spPr>
        <p:txBody>
          <a:bodyPr>
            <a:normAutofit fontScale="70000" lnSpcReduction="20000"/>
          </a:bodyPr>
          <a:lstStyle/>
          <a:p>
            <a:r>
              <a:rPr lang="en-GB" sz="4000" u="sng" dirty="0"/>
              <a:t>Sources</a:t>
            </a:r>
          </a:p>
          <a:p>
            <a:r>
              <a:rPr lang="en-GB" dirty="0"/>
              <a:t>Ancient History Encyclopedia. 2017. </a:t>
            </a:r>
            <a:r>
              <a:rPr lang="en-GB" i="1" dirty="0"/>
              <a:t>Battle of Chaeronea - Ancient History Encyclopedia</a:t>
            </a:r>
            <a:r>
              <a:rPr lang="en-GB" dirty="0"/>
              <a:t>. [ONLINE] Available at: </a:t>
            </a:r>
            <a:r>
              <a:rPr lang="en-GB" u="sng" dirty="0">
                <a:hlinkClick r:id="rId2"/>
              </a:rPr>
              <a:t>https://www.ancient.eu/Battle_of_Chaeronea/</a:t>
            </a:r>
            <a:r>
              <a:rPr lang="en-GB" dirty="0"/>
              <a:t>. [Accessed 04 December 2017].</a:t>
            </a:r>
          </a:p>
          <a:p>
            <a:r>
              <a:rPr lang="en-GB" dirty="0"/>
              <a:t>Battle of Chaeronea, August 338 BC. 2017. </a:t>
            </a:r>
            <a:r>
              <a:rPr lang="en-GB" i="1" dirty="0"/>
              <a:t>Battle of Chaeronea, August 338 BC</a:t>
            </a:r>
            <a:r>
              <a:rPr lang="en-GB" dirty="0"/>
              <a:t>. [ONLINE] Available at: </a:t>
            </a:r>
            <a:r>
              <a:rPr lang="en-GB" u="sng" dirty="0">
                <a:hlinkClick r:id="rId3"/>
              </a:rPr>
              <a:t>http://www.historyofwar.org/articles/battles_chaeronea_338.html</a:t>
            </a:r>
            <a:r>
              <a:rPr lang="en-GB" dirty="0"/>
              <a:t>. [Accessed 04 December 2017].</a:t>
            </a:r>
          </a:p>
          <a:p>
            <a:r>
              <a:rPr lang="en-GB" dirty="0"/>
              <a:t> </a:t>
            </a:r>
            <a:r>
              <a:rPr lang="en-GB" dirty="0" err="1">
                <a:solidFill>
                  <a:srgbClr val="FF0000"/>
                </a:solidFill>
              </a:rPr>
              <a:t>Aeschines</a:t>
            </a:r>
            <a:r>
              <a:rPr lang="en-GB" dirty="0">
                <a:solidFill>
                  <a:srgbClr val="FF0000"/>
                </a:solidFill>
              </a:rPr>
              <a:t>, Against Ctesiphon, section 27 . 2017. </a:t>
            </a:r>
            <a:r>
              <a:rPr lang="en-GB" dirty="0" err="1">
                <a:solidFill>
                  <a:srgbClr val="FF0000"/>
                </a:solidFill>
              </a:rPr>
              <a:t>Aeschines</a:t>
            </a:r>
            <a:r>
              <a:rPr lang="en-GB" dirty="0">
                <a:solidFill>
                  <a:srgbClr val="FF0000"/>
                </a:solidFill>
              </a:rPr>
              <a:t>, Against Ctesiphon, section 27 . [ONLINE] Available at: http://www.perseus.tufts.edu/hopper/text?doc=Perseus:text:1999.01.0002:speech=3:section=27&amp;highlight=chaeronea. [Accessed 04 December 2017].</a:t>
            </a:r>
          </a:p>
          <a:p>
            <a:r>
              <a:rPr lang="en-GB" dirty="0" err="1">
                <a:solidFill>
                  <a:srgbClr val="FF0000"/>
                </a:solidFill>
              </a:rPr>
              <a:t>Demades</a:t>
            </a:r>
            <a:r>
              <a:rPr lang="en-GB" dirty="0">
                <a:solidFill>
                  <a:srgbClr val="FF0000"/>
                </a:solidFill>
              </a:rPr>
              <a:t>, On the Twelve Years, section 9 . 2017. </a:t>
            </a:r>
            <a:r>
              <a:rPr lang="en-GB" i="1" dirty="0" err="1">
                <a:solidFill>
                  <a:srgbClr val="FF0000"/>
                </a:solidFill>
              </a:rPr>
              <a:t>Demades</a:t>
            </a:r>
            <a:r>
              <a:rPr lang="en-GB" i="1" dirty="0">
                <a:solidFill>
                  <a:srgbClr val="FF0000"/>
                </a:solidFill>
              </a:rPr>
              <a:t>, On the Twelve Years, section 9 </a:t>
            </a:r>
            <a:r>
              <a:rPr lang="en-GB" dirty="0">
                <a:solidFill>
                  <a:srgbClr val="FF0000"/>
                </a:solidFill>
              </a:rPr>
              <a:t>. [ONLINE] Available at: </a:t>
            </a:r>
            <a:r>
              <a:rPr lang="en-GB" u="sng" dirty="0">
                <a:solidFill>
                  <a:srgbClr val="FF0000"/>
                </a:solidFill>
                <a:hlinkClick r:id="rId4"/>
              </a:rPr>
              <a:t>http://www.perseus.tufts.edu/hopper/text?doc=Perseus:text:1999.01.0066:speech=1:section=9&amp;highlight=chaeronea</a:t>
            </a:r>
            <a:r>
              <a:rPr lang="en-GB" dirty="0">
                <a:solidFill>
                  <a:srgbClr val="FF0000"/>
                </a:solidFill>
              </a:rPr>
              <a:t>. [Accessed 04 December 2017].</a:t>
            </a:r>
          </a:p>
        </p:txBody>
      </p:sp>
    </p:spTree>
    <p:extLst>
      <p:ext uri="{BB962C8B-B14F-4D97-AF65-F5344CB8AC3E}">
        <p14:creationId xmlns:p14="http://schemas.microsoft.com/office/powerpoint/2010/main" val="27034406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9C8C9-45F0-46D8-B7AA-FC66AE4D5949}"/>
              </a:ext>
            </a:extLst>
          </p:cNvPr>
          <p:cNvSpPr>
            <a:spLocks noGrp="1"/>
          </p:cNvSpPr>
          <p:nvPr>
            <p:ph type="title"/>
          </p:nvPr>
        </p:nvSpPr>
        <p:spPr>
          <a:xfrm>
            <a:off x="0" y="18255"/>
            <a:ext cx="12192000" cy="1325563"/>
          </a:xfrm>
        </p:spPr>
        <p:txBody>
          <a:bodyPr>
            <a:normAutofit/>
          </a:bodyPr>
          <a:lstStyle/>
          <a:p>
            <a:r>
              <a:rPr lang="en-GB" sz="4800" dirty="0"/>
              <a:t>Birth of Alexander III 356-323</a:t>
            </a:r>
          </a:p>
        </p:txBody>
      </p:sp>
      <p:sp>
        <p:nvSpPr>
          <p:cNvPr id="3" name="Content Placeholder 2">
            <a:extLst>
              <a:ext uri="{FF2B5EF4-FFF2-40B4-BE49-F238E27FC236}">
                <a16:creationId xmlns:a16="http://schemas.microsoft.com/office/drawing/2014/main" id="{0A9EA600-1CC4-42FE-8E1A-30155C62C15D}"/>
              </a:ext>
            </a:extLst>
          </p:cNvPr>
          <p:cNvSpPr>
            <a:spLocks noGrp="1"/>
          </p:cNvSpPr>
          <p:nvPr>
            <p:ph sz="half" idx="1"/>
          </p:nvPr>
        </p:nvSpPr>
        <p:spPr>
          <a:xfrm>
            <a:off x="0" y="1205947"/>
            <a:ext cx="6019800" cy="5633797"/>
          </a:xfrm>
        </p:spPr>
        <p:txBody>
          <a:bodyPr>
            <a:normAutofit fontScale="77500" lnSpcReduction="20000"/>
          </a:bodyPr>
          <a:lstStyle/>
          <a:p>
            <a:r>
              <a:rPr lang="en-GB" sz="3300" dirty="0"/>
              <a:t>Born in Pella, July 356 BC</a:t>
            </a:r>
          </a:p>
          <a:p>
            <a:r>
              <a:rPr lang="en-GB" sz="3300" dirty="0"/>
              <a:t>Parents were Phillip II of Macedon and Olympias, a princess from Epirus </a:t>
            </a:r>
          </a:p>
          <a:p>
            <a:r>
              <a:rPr lang="en-GB" sz="3300" dirty="0"/>
              <a:t>He claimed to be a son of a god or in some versions a descendant of Zeus through Heracles</a:t>
            </a:r>
          </a:p>
          <a:p>
            <a:r>
              <a:rPr lang="en-GB" sz="3300" dirty="0"/>
              <a:t>Plutarch was mainly responsible for writing these legends surrounding his birth down. This is a mosaic from his grave</a:t>
            </a:r>
          </a:p>
          <a:p>
            <a:pPr marL="0" indent="0">
              <a:buNone/>
            </a:pPr>
            <a:endParaRPr lang="en-GB" dirty="0"/>
          </a:p>
          <a:p>
            <a:endParaRPr lang="en-GB" dirty="0"/>
          </a:p>
        </p:txBody>
      </p:sp>
      <p:sp>
        <p:nvSpPr>
          <p:cNvPr id="4" name="Content Placeholder 3">
            <a:extLst>
              <a:ext uri="{FF2B5EF4-FFF2-40B4-BE49-F238E27FC236}">
                <a16:creationId xmlns:a16="http://schemas.microsoft.com/office/drawing/2014/main" id="{C7965DBC-12CA-4F46-A36A-C8695BA5FA73}"/>
              </a:ext>
            </a:extLst>
          </p:cNvPr>
          <p:cNvSpPr>
            <a:spLocks noGrp="1"/>
          </p:cNvSpPr>
          <p:nvPr>
            <p:ph sz="half" idx="2"/>
          </p:nvPr>
        </p:nvSpPr>
        <p:spPr>
          <a:xfrm>
            <a:off x="6096000" y="1205946"/>
            <a:ext cx="6096000" cy="5633798"/>
          </a:xfrm>
        </p:spPr>
        <p:txBody>
          <a:bodyPr>
            <a:normAutofit fontScale="77500" lnSpcReduction="20000"/>
          </a:bodyPr>
          <a:lstStyle/>
          <a:p>
            <a:r>
              <a:rPr lang="en-GB" dirty="0"/>
              <a:t>BBC - History - Alexander the Great. 2018. </a:t>
            </a:r>
            <a:r>
              <a:rPr lang="en-GB" i="1" dirty="0"/>
              <a:t>BBC - History - Alexander the Great</a:t>
            </a:r>
            <a:r>
              <a:rPr lang="en-GB" dirty="0"/>
              <a:t>. [ONLINE] Available at: </a:t>
            </a:r>
            <a:r>
              <a:rPr lang="en-GB" dirty="0">
                <a:hlinkClick r:id="rId2"/>
              </a:rPr>
              <a:t>http://www.bbc.co.uk/history/historic_figures/alexander_the_great.shtml</a:t>
            </a:r>
            <a:r>
              <a:rPr lang="en-GB" dirty="0"/>
              <a:t>. [Accessed 03 February 2018].</a:t>
            </a:r>
          </a:p>
          <a:p>
            <a:r>
              <a:rPr lang="en-GB" dirty="0">
                <a:solidFill>
                  <a:srgbClr val="FF0000"/>
                </a:solidFill>
              </a:rPr>
              <a:t>Plutarch, Alexander, chapter 2, section 2 . 2018. </a:t>
            </a:r>
            <a:r>
              <a:rPr lang="en-GB" i="1" dirty="0">
                <a:solidFill>
                  <a:srgbClr val="FF0000"/>
                </a:solidFill>
              </a:rPr>
              <a:t>Plutarch, Alexander, chapter 2, section 2 </a:t>
            </a:r>
            <a:r>
              <a:rPr lang="en-GB" dirty="0">
                <a:solidFill>
                  <a:srgbClr val="FF0000"/>
                </a:solidFill>
              </a:rPr>
              <a:t>. [ONLINE] Available at: </a:t>
            </a:r>
            <a:r>
              <a:rPr lang="en-GB" dirty="0">
                <a:solidFill>
                  <a:srgbClr val="FF0000"/>
                </a:solidFill>
                <a:hlinkClick r:id="rId3"/>
              </a:rPr>
              <a:t>http://www.perseus.tufts.edu/hopper/text?doc=Perseus%3Atext%3A1999.01.0243%3Achapter%3D2%3Asection%3D2</a:t>
            </a:r>
            <a:r>
              <a:rPr lang="en-GB" dirty="0">
                <a:solidFill>
                  <a:srgbClr val="FF0000"/>
                </a:solidFill>
              </a:rPr>
              <a:t>. [Accessed 03 February 2018].</a:t>
            </a:r>
          </a:p>
          <a:p>
            <a:r>
              <a:rPr lang="en-GB" dirty="0"/>
              <a:t>S., J., 2005. </a:t>
            </a:r>
            <a:r>
              <a:rPr lang="en-GB" i="1" dirty="0"/>
              <a:t>Alexander the Great</a:t>
            </a:r>
            <a:r>
              <a:rPr lang="en-GB" dirty="0"/>
              <a:t>. Hackett Publishing.</a:t>
            </a:r>
          </a:p>
          <a:p>
            <a:r>
              <a:rPr lang="en-GB" dirty="0"/>
              <a:t>Alexander The Great - His grave. 2018. </a:t>
            </a:r>
            <a:r>
              <a:rPr lang="en-GB" i="1" dirty="0"/>
              <a:t>Happy birthday Alexander! - Alexander The Great - His grave</a:t>
            </a:r>
            <a:r>
              <a:rPr lang="en-GB" dirty="0"/>
              <a:t>. [ONLINE] Available at: </a:t>
            </a:r>
            <a:r>
              <a:rPr lang="en-GB" dirty="0">
                <a:hlinkClick r:id="rId4"/>
              </a:rPr>
              <a:t>http://www.alexandersgrave.com/happy-birthday-alexander/</a:t>
            </a:r>
            <a:r>
              <a:rPr lang="en-GB" dirty="0"/>
              <a:t>. [Accessed 03 February 2018].</a:t>
            </a:r>
          </a:p>
          <a:p>
            <a:endParaRPr lang="en-GB" dirty="0"/>
          </a:p>
          <a:p>
            <a:endParaRPr lang="en-GB" dirty="0"/>
          </a:p>
          <a:p>
            <a:endParaRPr lang="en-GB" dirty="0"/>
          </a:p>
        </p:txBody>
      </p:sp>
      <p:pic>
        <p:nvPicPr>
          <p:cNvPr id="1026" name="Picture 2" descr="Image result for birth of alexander">
            <a:extLst>
              <a:ext uri="{FF2B5EF4-FFF2-40B4-BE49-F238E27FC236}">
                <a16:creationId xmlns:a16="http://schemas.microsoft.com/office/drawing/2014/main" id="{82A49F60-7841-47F9-A4E0-50113FE1916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017" y="4625009"/>
            <a:ext cx="3432313" cy="23141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20176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B7637-A324-422A-99A7-01C2D6EADBE4}"/>
              </a:ext>
            </a:extLst>
          </p:cNvPr>
          <p:cNvSpPr>
            <a:spLocks noGrp="1"/>
          </p:cNvSpPr>
          <p:nvPr>
            <p:ph type="title"/>
          </p:nvPr>
        </p:nvSpPr>
        <p:spPr>
          <a:xfrm>
            <a:off x="0" y="0"/>
            <a:ext cx="10515600" cy="1325563"/>
          </a:xfrm>
        </p:spPr>
        <p:txBody>
          <a:bodyPr/>
          <a:lstStyle/>
          <a:p>
            <a:r>
              <a:rPr lang="en-GB" dirty="0"/>
              <a:t>Marriage of Phillip and Cleopatra 337 BC</a:t>
            </a:r>
          </a:p>
        </p:txBody>
      </p:sp>
      <p:sp>
        <p:nvSpPr>
          <p:cNvPr id="3" name="Content Placeholder 2">
            <a:extLst>
              <a:ext uri="{FF2B5EF4-FFF2-40B4-BE49-F238E27FC236}">
                <a16:creationId xmlns:a16="http://schemas.microsoft.com/office/drawing/2014/main" id="{4013686C-4156-46D3-8728-2242F634C379}"/>
              </a:ext>
            </a:extLst>
          </p:cNvPr>
          <p:cNvSpPr>
            <a:spLocks noGrp="1"/>
          </p:cNvSpPr>
          <p:nvPr>
            <p:ph sz="half" idx="1"/>
          </p:nvPr>
        </p:nvSpPr>
        <p:spPr>
          <a:xfrm>
            <a:off x="0" y="1325562"/>
            <a:ext cx="6096000" cy="5532437"/>
          </a:xfrm>
        </p:spPr>
        <p:txBody>
          <a:bodyPr>
            <a:normAutofit fontScale="70000" lnSpcReduction="20000"/>
          </a:bodyPr>
          <a:lstStyle/>
          <a:p>
            <a:r>
              <a:rPr lang="en-GB" dirty="0"/>
              <a:t>She was Phillip the II’s 7</a:t>
            </a:r>
            <a:r>
              <a:rPr lang="en-GB" baseline="30000" dirty="0"/>
              <a:t>th</a:t>
            </a:r>
            <a:r>
              <a:rPr lang="en-GB" dirty="0"/>
              <a:t> wife and only Macedonian wife. Also the one who threatened Olympias’ position in court.</a:t>
            </a:r>
          </a:p>
          <a:p>
            <a:r>
              <a:rPr lang="en-GB" dirty="0"/>
              <a:t>At the banquet afterwards Cleopatra’s uncle, Attalus said that Phillip could now have “legitimate heirs”- purely Macedonian heirs. Alexander was present and through a  cup at him for calling him a bastard and Phillip drew his sword at his son and fell over. Alexander said…</a:t>
            </a:r>
          </a:p>
          <a:p>
            <a:r>
              <a:rPr lang="en-GB" i="1" dirty="0"/>
              <a:t>"Here is the man who was making ready to cross from Europe to Asia, and who cannot even cross from one table to another without losing his balance.“ And the ran with his mother to Epirus.</a:t>
            </a:r>
          </a:p>
          <a:p>
            <a:r>
              <a:rPr lang="en-GB" dirty="0"/>
              <a:t>Phillip and Cleopatra had 2 children Europa and Caranus, who was supposedly next in line as a “legitimate” male heir</a:t>
            </a:r>
          </a:p>
          <a:p>
            <a:r>
              <a:rPr lang="en-GB" dirty="0"/>
              <a:t>They were killed after Phillip II was assassinated  and Cleopatra committed suicide.</a:t>
            </a:r>
          </a:p>
        </p:txBody>
      </p:sp>
      <p:sp>
        <p:nvSpPr>
          <p:cNvPr id="4" name="Content Placeholder 3">
            <a:extLst>
              <a:ext uri="{FF2B5EF4-FFF2-40B4-BE49-F238E27FC236}">
                <a16:creationId xmlns:a16="http://schemas.microsoft.com/office/drawing/2014/main" id="{B2992E0A-6846-4E4E-A9E0-9B6EF1864162}"/>
              </a:ext>
            </a:extLst>
          </p:cNvPr>
          <p:cNvSpPr>
            <a:spLocks noGrp="1"/>
          </p:cNvSpPr>
          <p:nvPr>
            <p:ph sz="half" idx="2"/>
          </p:nvPr>
        </p:nvSpPr>
        <p:spPr>
          <a:xfrm>
            <a:off x="6096001" y="1325562"/>
            <a:ext cx="6096000" cy="5532437"/>
          </a:xfrm>
        </p:spPr>
        <p:txBody>
          <a:bodyPr>
            <a:normAutofit fontScale="70000" lnSpcReduction="20000"/>
          </a:bodyPr>
          <a:lstStyle/>
          <a:p>
            <a:r>
              <a:rPr lang="en-GB" dirty="0"/>
              <a:t>Bartsiokasa, A, 2015. The lameness of King Philip II and Royal Tomb I at Vergina, Macedonia. </a:t>
            </a:r>
            <a:r>
              <a:rPr lang="en-GB" i="1" dirty="0"/>
              <a:t>The lameness of King Philip II and Royal Tomb I at Vergina, Macedonia</a:t>
            </a:r>
            <a:r>
              <a:rPr lang="en-GB" dirty="0"/>
              <a:t>, [Online]. vol.1, 1-5. Available at: </a:t>
            </a:r>
            <a:r>
              <a:rPr lang="en-GB" dirty="0">
                <a:hlinkClick r:id="rId2"/>
              </a:rPr>
              <a:t>http://www.pnas.org/content/pnas/early/2015/07/15/1510906112.full.pdf</a:t>
            </a:r>
            <a:r>
              <a:rPr lang="en-GB" dirty="0"/>
              <a:t> [Accessed 3 February 2018].</a:t>
            </a:r>
          </a:p>
          <a:p>
            <a:r>
              <a:rPr lang="en-GB" dirty="0"/>
              <a:t>Tronson, A. (1984) “Satyrus the Peripatetic and the marriages of Philip II,” </a:t>
            </a:r>
            <a:r>
              <a:rPr lang="en-GB" i="1" dirty="0"/>
              <a:t>The Journal of Hellenic Studies</a:t>
            </a:r>
            <a:r>
              <a:rPr lang="en-GB" dirty="0"/>
              <a:t>. Cambridge University Press, 104, pp. 116–126. doi: 10.2307/630283. (</a:t>
            </a:r>
            <a:r>
              <a:rPr lang="en-GB" dirty="0">
                <a:solidFill>
                  <a:srgbClr val="FF0000"/>
                </a:solidFill>
              </a:rPr>
              <a:t>Translation of a fragment of Satyrus’ biographies)</a:t>
            </a:r>
          </a:p>
          <a:p>
            <a:r>
              <a:rPr lang="en-GB" dirty="0"/>
              <a:t>Badian, E, 1963. The Death of Phillip II. Phoenix, journal of the Classical Association of Canada,, [Online]. Vol.17, No.4, 244-250. Available at: http://www.jstor.org/stable/1086377 [Accessed 3 February 2018].</a:t>
            </a:r>
          </a:p>
          <a:p>
            <a:r>
              <a:rPr lang="en-GB" dirty="0">
                <a:solidFill>
                  <a:srgbClr val="FF0000"/>
                </a:solidFill>
              </a:rPr>
              <a:t>Penelope.uchicago.edu. (2018). </a:t>
            </a:r>
            <a:r>
              <a:rPr lang="en-GB" i="1" dirty="0">
                <a:solidFill>
                  <a:srgbClr val="FF0000"/>
                </a:solidFill>
              </a:rPr>
              <a:t>Plutarch • Life of Alexander (Part 1 of 7)</a:t>
            </a:r>
            <a:r>
              <a:rPr lang="en-GB" dirty="0">
                <a:solidFill>
                  <a:srgbClr val="FF0000"/>
                </a:solidFill>
              </a:rPr>
              <a:t>. [online] Available at: http://penelope.uchicago.edu/Thayer/e/roman/texts/plutarch/lives/alexander*/3.html [Accessed 3 Feb. 2018]. </a:t>
            </a:r>
          </a:p>
          <a:p>
            <a:endParaRPr lang="en-GB" dirty="0"/>
          </a:p>
          <a:p>
            <a:endParaRPr lang="en-GB" dirty="0"/>
          </a:p>
        </p:txBody>
      </p:sp>
    </p:spTree>
    <p:extLst>
      <p:ext uri="{BB962C8B-B14F-4D97-AF65-F5344CB8AC3E}">
        <p14:creationId xmlns:p14="http://schemas.microsoft.com/office/powerpoint/2010/main" val="41127640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7B71D-A90C-4EF2-95FB-30C747572C2E}"/>
              </a:ext>
            </a:extLst>
          </p:cNvPr>
          <p:cNvSpPr>
            <a:spLocks noGrp="1"/>
          </p:cNvSpPr>
          <p:nvPr>
            <p:ph type="title"/>
          </p:nvPr>
        </p:nvSpPr>
        <p:spPr>
          <a:xfrm>
            <a:off x="0" y="0"/>
            <a:ext cx="10515600" cy="1325563"/>
          </a:xfrm>
        </p:spPr>
        <p:txBody>
          <a:bodyPr/>
          <a:lstStyle/>
          <a:p>
            <a:r>
              <a:rPr lang="en-GB" dirty="0"/>
              <a:t>Death of Phillip II 336 BC</a:t>
            </a:r>
          </a:p>
        </p:txBody>
      </p:sp>
      <p:sp>
        <p:nvSpPr>
          <p:cNvPr id="3" name="Content Placeholder 2">
            <a:extLst>
              <a:ext uri="{FF2B5EF4-FFF2-40B4-BE49-F238E27FC236}">
                <a16:creationId xmlns:a16="http://schemas.microsoft.com/office/drawing/2014/main" id="{1861A51C-2DE2-4F3A-A8F5-177BA5ED8ACC}"/>
              </a:ext>
            </a:extLst>
          </p:cNvPr>
          <p:cNvSpPr>
            <a:spLocks noGrp="1"/>
          </p:cNvSpPr>
          <p:nvPr>
            <p:ph sz="half" idx="1"/>
          </p:nvPr>
        </p:nvSpPr>
        <p:spPr>
          <a:xfrm>
            <a:off x="0" y="1086678"/>
            <a:ext cx="6019800" cy="5771322"/>
          </a:xfrm>
        </p:spPr>
        <p:txBody>
          <a:bodyPr>
            <a:normAutofit fontScale="85000" lnSpcReduction="10000"/>
          </a:bodyPr>
          <a:lstStyle/>
          <a:p>
            <a:r>
              <a:rPr lang="en-GB" dirty="0"/>
              <a:t>Pausanias (Macedonian noble) had been humiliated by Attalus in the past  and due to his close relationship with Philip II went to him for restoration. Philip blanked him. So during his daughter’s wedding day, Pausanias’ stabs Phillip killing him and runs away. He is killed by Alexander’s allies before he can be question by the guards.</a:t>
            </a:r>
          </a:p>
          <a:p>
            <a:r>
              <a:rPr lang="en-GB" dirty="0"/>
              <a:t> At least according to Plutarch and other ancient sources that  do not speculate any further</a:t>
            </a:r>
          </a:p>
          <a:p>
            <a:r>
              <a:rPr lang="en-GB" dirty="0"/>
              <a:t>Phillip has lots of enemies- all of Greece, nobles he ignores, countries he’s taken over, his sons, his wives etc. very few of which actually benefit</a:t>
            </a:r>
          </a:p>
          <a:p>
            <a:r>
              <a:rPr lang="en-GB" dirty="0"/>
              <a:t>Alexander is crowned after he is killed but only after he kills all the competition for the throne with his mother Olympias’ help.</a:t>
            </a:r>
          </a:p>
          <a:p>
            <a:endParaRPr lang="en-GB" dirty="0"/>
          </a:p>
          <a:p>
            <a:endParaRPr lang="en-GB" dirty="0"/>
          </a:p>
        </p:txBody>
      </p:sp>
      <p:sp>
        <p:nvSpPr>
          <p:cNvPr id="4" name="Content Placeholder 3">
            <a:extLst>
              <a:ext uri="{FF2B5EF4-FFF2-40B4-BE49-F238E27FC236}">
                <a16:creationId xmlns:a16="http://schemas.microsoft.com/office/drawing/2014/main" id="{D1D4CD37-0328-40DF-840F-9D8E40D1BAA4}"/>
              </a:ext>
            </a:extLst>
          </p:cNvPr>
          <p:cNvSpPr>
            <a:spLocks noGrp="1"/>
          </p:cNvSpPr>
          <p:nvPr>
            <p:ph sz="half" idx="2"/>
          </p:nvPr>
        </p:nvSpPr>
        <p:spPr>
          <a:xfrm>
            <a:off x="6172200" y="1086678"/>
            <a:ext cx="6019800" cy="5771322"/>
          </a:xfrm>
        </p:spPr>
        <p:txBody>
          <a:bodyPr>
            <a:normAutofit fontScale="85000" lnSpcReduction="10000"/>
          </a:bodyPr>
          <a:lstStyle/>
          <a:p>
            <a:pPr lvl="0"/>
            <a:r>
              <a:rPr lang="en-GB" sz="2200" dirty="0">
                <a:solidFill>
                  <a:prstClr val="black"/>
                </a:solidFill>
              </a:rPr>
              <a:t>Badian, E, 1963. The Death of Phillip II. Phoenix, journal of the Classical Association of Canada,, [Online]. Vol.17, No.4, 244-250. Available at: http://www.jstor.org/stable/1086377 [Accessed 3 February 2018].</a:t>
            </a:r>
          </a:p>
          <a:p>
            <a:r>
              <a:rPr lang="en-GB" dirty="0">
                <a:solidFill>
                  <a:srgbClr val="FF0000"/>
                </a:solidFill>
                <a:hlinkClick r:id="rId2"/>
              </a:rPr>
              <a:t>https://www.mcgill.ca/classics/files/classics/2001-04.PDF</a:t>
            </a:r>
            <a:endParaRPr lang="en-GB" dirty="0">
              <a:solidFill>
                <a:srgbClr val="FF0000"/>
              </a:solidFill>
            </a:endParaRPr>
          </a:p>
          <a:p>
            <a:pPr lvl="0"/>
            <a:r>
              <a:rPr lang="en-GB" sz="2200" dirty="0">
                <a:solidFill>
                  <a:srgbClr val="FF0000"/>
                </a:solidFill>
              </a:rPr>
              <a:t>Penelope.uchicago.edu. (2018). </a:t>
            </a:r>
            <a:r>
              <a:rPr lang="en-GB" sz="2200" i="1" dirty="0">
                <a:solidFill>
                  <a:srgbClr val="FF0000"/>
                </a:solidFill>
              </a:rPr>
              <a:t>Plutarch • Life of Alexander (Part 1 of 7)</a:t>
            </a:r>
            <a:r>
              <a:rPr lang="en-GB" sz="2200" dirty="0">
                <a:solidFill>
                  <a:srgbClr val="FF0000"/>
                </a:solidFill>
              </a:rPr>
              <a:t>. [online] Available at: http://penelope.uchicago.edu/Thayer/e/roman/texts/plutarch/lives/alexander*/3.html [Accessed 3 Feb. 2018]. </a:t>
            </a:r>
          </a:p>
          <a:p>
            <a:endParaRPr lang="en-GB" dirty="0"/>
          </a:p>
        </p:txBody>
      </p:sp>
      <p:pic>
        <p:nvPicPr>
          <p:cNvPr id="5" name="Picture 4">
            <a:extLst>
              <a:ext uri="{FF2B5EF4-FFF2-40B4-BE49-F238E27FC236}">
                <a16:creationId xmlns:a16="http://schemas.microsoft.com/office/drawing/2014/main" id="{39B55F0C-93FB-4F26-B9DD-4E48F0F3C7FB}"/>
              </a:ext>
            </a:extLst>
          </p:cNvPr>
          <p:cNvPicPr>
            <a:picLocks noChangeAspect="1"/>
          </p:cNvPicPr>
          <p:nvPr/>
        </p:nvPicPr>
        <p:blipFill>
          <a:blip r:embed="rId3"/>
          <a:stretch>
            <a:fillRect/>
          </a:stretch>
        </p:blipFill>
        <p:spPr>
          <a:xfrm>
            <a:off x="6737074" y="4187104"/>
            <a:ext cx="4890052" cy="2522452"/>
          </a:xfrm>
          <a:prstGeom prst="rect">
            <a:avLst/>
          </a:prstGeom>
        </p:spPr>
      </p:pic>
      <p:pic>
        <p:nvPicPr>
          <p:cNvPr id="6" name="Picture 5">
            <a:extLst>
              <a:ext uri="{FF2B5EF4-FFF2-40B4-BE49-F238E27FC236}">
                <a16:creationId xmlns:a16="http://schemas.microsoft.com/office/drawing/2014/main" id="{54B442E8-B0B9-492F-8149-C3A57AE4BEAC}"/>
              </a:ext>
            </a:extLst>
          </p:cNvPr>
          <p:cNvPicPr>
            <a:picLocks noChangeAspect="1"/>
          </p:cNvPicPr>
          <p:nvPr/>
        </p:nvPicPr>
        <p:blipFill>
          <a:blip r:embed="rId4"/>
          <a:stretch>
            <a:fillRect/>
          </a:stretch>
        </p:blipFill>
        <p:spPr>
          <a:xfrm>
            <a:off x="10446026" y="25882"/>
            <a:ext cx="1591194" cy="1060796"/>
          </a:xfrm>
          <a:prstGeom prst="rect">
            <a:avLst/>
          </a:prstGeom>
        </p:spPr>
      </p:pic>
    </p:spTree>
    <p:extLst>
      <p:ext uri="{BB962C8B-B14F-4D97-AF65-F5344CB8AC3E}">
        <p14:creationId xmlns:p14="http://schemas.microsoft.com/office/powerpoint/2010/main" val="15149684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94F07-F726-435B-B7B4-08756CB437DF}"/>
              </a:ext>
            </a:extLst>
          </p:cNvPr>
          <p:cNvSpPr>
            <a:spLocks noGrp="1"/>
          </p:cNvSpPr>
          <p:nvPr>
            <p:ph type="title"/>
          </p:nvPr>
        </p:nvSpPr>
        <p:spPr>
          <a:xfrm>
            <a:off x="0" y="0"/>
            <a:ext cx="10515600" cy="1325563"/>
          </a:xfrm>
        </p:spPr>
        <p:txBody>
          <a:bodyPr/>
          <a:lstStyle/>
          <a:p>
            <a:r>
              <a:rPr lang="en-GB" dirty="0"/>
              <a:t>Sack of Thebes 335</a:t>
            </a:r>
          </a:p>
        </p:txBody>
      </p:sp>
      <p:sp>
        <p:nvSpPr>
          <p:cNvPr id="3" name="Content Placeholder 2">
            <a:extLst>
              <a:ext uri="{FF2B5EF4-FFF2-40B4-BE49-F238E27FC236}">
                <a16:creationId xmlns:a16="http://schemas.microsoft.com/office/drawing/2014/main" id="{52145FD4-42F2-4574-88CB-6D9C58C7F203}"/>
              </a:ext>
            </a:extLst>
          </p:cNvPr>
          <p:cNvSpPr>
            <a:spLocks noGrp="1"/>
          </p:cNvSpPr>
          <p:nvPr>
            <p:ph sz="half" idx="1"/>
          </p:nvPr>
        </p:nvSpPr>
        <p:spPr>
          <a:xfrm>
            <a:off x="119270" y="1073426"/>
            <a:ext cx="5900530" cy="5645426"/>
          </a:xfrm>
        </p:spPr>
        <p:txBody>
          <a:bodyPr>
            <a:normAutofit fontScale="70000" lnSpcReduction="20000"/>
          </a:bodyPr>
          <a:lstStyle/>
          <a:p>
            <a:r>
              <a:rPr lang="en-GB" sz="3400" dirty="0"/>
              <a:t>After a false report that Alexander had been killed Thebes revolts against Macedonian rule in their garrison at Cadmea </a:t>
            </a:r>
          </a:p>
          <a:p>
            <a:r>
              <a:rPr lang="en-GB" sz="3400" dirty="0"/>
              <a:t>Alexander  sieges the city and initially it looked like the Thebans would win but they left one of their gates to the city unguarded because if the numbers attacking elsewhere.</a:t>
            </a:r>
          </a:p>
          <a:p>
            <a:r>
              <a:rPr lang="en-GB" sz="3400" dirty="0"/>
              <a:t>Alexander sends Perdiccas with a part of the army to attack it and they take part of the city.</a:t>
            </a:r>
          </a:p>
          <a:p>
            <a:r>
              <a:rPr lang="en-GB" sz="3400" dirty="0"/>
              <a:t>Once the Thebans realised it their defences fell  apart and the whole city was retaken. They killed over 6000 in the city including the people sheltering in the temples. Alexander lost 500 men.</a:t>
            </a:r>
          </a:p>
          <a:p>
            <a:endParaRPr lang="en-GB" dirty="0"/>
          </a:p>
        </p:txBody>
      </p:sp>
      <p:sp>
        <p:nvSpPr>
          <p:cNvPr id="4" name="Content Placeholder 3">
            <a:extLst>
              <a:ext uri="{FF2B5EF4-FFF2-40B4-BE49-F238E27FC236}">
                <a16:creationId xmlns:a16="http://schemas.microsoft.com/office/drawing/2014/main" id="{0B89DA14-FF5E-4DD4-AA2E-BA3BFF2F2F70}"/>
              </a:ext>
            </a:extLst>
          </p:cNvPr>
          <p:cNvSpPr>
            <a:spLocks noGrp="1"/>
          </p:cNvSpPr>
          <p:nvPr>
            <p:ph sz="half" idx="2"/>
          </p:nvPr>
        </p:nvSpPr>
        <p:spPr>
          <a:xfrm>
            <a:off x="6172199" y="1073426"/>
            <a:ext cx="5900530" cy="5784574"/>
          </a:xfrm>
        </p:spPr>
        <p:txBody>
          <a:bodyPr>
            <a:normAutofit fontScale="70000" lnSpcReduction="20000"/>
          </a:bodyPr>
          <a:lstStyle/>
          <a:p>
            <a:r>
              <a:rPr lang="en-GB" dirty="0"/>
              <a:t>The sack of Thebes - Livius. 2018. </a:t>
            </a:r>
            <a:r>
              <a:rPr lang="en-GB" i="1" dirty="0"/>
              <a:t>The sack of Thebes - Livius</a:t>
            </a:r>
            <a:r>
              <a:rPr lang="en-GB" dirty="0"/>
              <a:t>. [ONLINE] Available at: </a:t>
            </a:r>
            <a:r>
              <a:rPr lang="en-GB" dirty="0">
                <a:hlinkClick r:id="rId2"/>
              </a:rPr>
              <a:t>http://www.livius.org/sources/content/diodorus/the-sack-of-thebes/</a:t>
            </a:r>
            <a:r>
              <a:rPr lang="en-GB" dirty="0"/>
              <a:t>. [Accessed 03 February 2018].</a:t>
            </a:r>
          </a:p>
          <a:p>
            <a:r>
              <a:rPr lang="en-GB" dirty="0">
                <a:solidFill>
                  <a:srgbClr val="FF0000"/>
                </a:solidFill>
              </a:rPr>
              <a:t>Google Books. 2018. </a:t>
            </a:r>
            <a:r>
              <a:rPr lang="en-GB" i="1" dirty="0">
                <a:solidFill>
                  <a:srgbClr val="FF0000"/>
                </a:solidFill>
              </a:rPr>
              <a:t>Sources for Alexander the Great: An Analysis of Plutarch's 'Life' and Arrian ... - N. G. L. Hammond - Google Books</a:t>
            </a:r>
            <a:r>
              <a:rPr lang="en-GB" dirty="0">
                <a:solidFill>
                  <a:srgbClr val="FF0000"/>
                </a:solidFill>
              </a:rPr>
              <a:t>. [ONLINE] Available at: </a:t>
            </a:r>
            <a:r>
              <a:rPr lang="en-GB" dirty="0">
                <a:solidFill>
                  <a:srgbClr val="FF0000"/>
                </a:solidFill>
                <a:hlinkClick r:id="rId3"/>
              </a:rPr>
              <a:t>https://books.google.co.uk/books?id=gay_i14p9oEC&amp;pg=PA24&amp;lpg=PA24&amp;dq=sack+of+thebes&amp;source=bl&amp;ots=JdfXb3DV3_&amp;sig=o5Gje1OH43DBLZFAJ8RqoRiQMmk&amp;hl=en&amp;sa=X&amp;ved=0ahUKEwiG0tDfzInZAhXKA8AKHRaWDEYQ6AEIjQEwEw#v=onepage&amp;q=sack%20of%20thebes&amp;f=false</a:t>
            </a:r>
            <a:r>
              <a:rPr lang="en-GB" dirty="0">
                <a:solidFill>
                  <a:srgbClr val="FF0000"/>
                </a:solidFill>
              </a:rPr>
              <a:t>. [Accessed 03 February 2018].</a:t>
            </a:r>
          </a:p>
          <a:p>
            <a:r>
              <a:rPr lang="en-GB" dirty="0"/>
              <a:t>Heckel, W., 2012. </a:t>
            </a:r>
            <a:r>
              <a:rPr lang="en-GB" i="1" dirty="0"/>
              <a:t>The Conquests of Alexander the Great</a:t>
            </a:r>
            <a:r>
              <a:rPr lang="en-GB" dirty="0"/>
              <a:t>. Cambridge University Press.p57</a:t>
            </a:r>
          </a:p>
          <a:p>
            <a:r>
              <a:rPr lang="en-GB" dirty="0">
                <a:solidFill>
                  <a:srgbClr val="FF0000"/>
                </a:solidFill>
              </a:rPr>
              <a:t>Plutarch, Alexander, chapter 11 . 2018. </a:t>
            </a:r>
            <a:r>
              <a:rPr lang="en-GB" i="1" dirty="0">
                <a:solidFill>
                  <a:srgbClr val="FF0000"/>
                </a:solidFill>
              </a:rPr>
              <a:t>Plutarch, Alexander, chapter 11 </a:t>
            </a:r>
            <a:r>
              <a:rPr lang="en-GB" dirty="0">
                <a:solidFill>
                  <a:srgbClr val="FF0000"/>
                </a:solidFill>
              </a:rPr>
              <a:t>. [ONLINE] Available at: </a:t>
            </a:r>
            <a:r>
              <a:rPr lang="en-GB" dirty="0">
                <a:solidFill>
                  <a:srgbClr val="FF0000"/>
                </a:solidFill>
                <a:hlinkClick r:id="rId4"/>
              </a:rPr>
              <a:t>http://www.perseus.tufts.edu/hopper/text?doc=Perseus:text:1999.01.0243:chapter=11&amp;highlight=thebes</a:t>
            </a:r>
            <a:r>
              <a:rPr lang="en-GB" dirty="0">
                <a:solidFill>
                  <a:srgbClr val="FF0000"/>
                </a:solidFill>
              </a:rPr>
              <a:t>. [Accessed 03 February 2018].</a:t>
            </a:r>
          </a:p>
          <a:p>
            <a:endParaRPr lang="en-GB" dirty="0">
              <a:solidFill>
                <a:srgbClr val="FF0000"/>
              </a:solidFill>
            </a:endParaRPr>
          </a:p>
          <a:p>
            <a:endParaRPr lang="en-GB" dirty="0"/>
          </a:p>
        </p:txBody>
      </p:sp>
    </p:spTree>
    <p:extLst>
      <p:ext uri="{BB962C8B-B14F-4D97-AF65-F5344CB8AC3E}">
        <p14:creationId xmlns:p14="http://schemas.microsoft.com/office/powerpoint/2010/main" val="12552858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A909B-106D-4918-925F-FEDA924F2BA4}"/>
              </a:ext>
            </a:extLst>
          </p:cNvPr>
          <p:cNvSpPr>
            <a:spLocks noGrp="1"/>
          </p:cNvSpPr>
          <p:nvPr>
            <p:ph type="title"/>
          </p:nvPr>
        </p:nvSpPr>
        <p:spPr>
          <a:xfrm>
            <a:off x="0" y="0"/>
            <a:ext cx="12192000" cy="1325563"/>
          </a:xfrm>
        </p:spPr>
        <p:txBody>
          <a:bodyPr/>
          <a:lstStyle/>
          <a:p>
            <a:r>
              <a:rPr lang="en-GB" dirty="0"/>
              <a:t>Ancient Greek Vampires?- myth of Philinnion 4</a:t>
            </a:r>
            <a:r>
              <a:rPr lang="en-GB" baseline="30000" dirty="0"/>
              <a:t>th</a:t>
            </a:r>
            <a:r>
              <a:rPr lang="en-GB" dirty="0"/>
              <a:t> C</a:t>
            </a:r>
          </a:p>
        </p:txBody>
      </p:sp>
      <p:sp>
        <p:nvSpPr>
          <p:cNvPr id="3" name="Content Placeholder 2">
            <a:extLst>
              <a:ext uri="{FF2B5EF4-FFF2-40B4-BE49-F238E27FC236}">
                <a16:creationId xmlns:a16="http://schemas.microsoft.com/office/drawing/2014/main" id="{CE2A5A0A-4F50-4112-A86C-83EB8AE85852}"/>
              </a:ext>
            </a:extLst>
          </p:cNvPr>
          <p:cNvSpPr>
            <a:spLocks noGrp="1"/>
          </p:cNvSpPr>
          <p:nvPr>
            <p:ph sz="half" idx="1"/>
          </p:nvPr>
        </p:nvSpPr>
        <p:spPr>
          <a:xfrm>
            <a:off x="0" y="1152939"/>
            <a:ext cx="6019800" cy="5024024"/>
          </a:xfrm>
        </p:spPr>
        <p:txBody>
          <a:bodyPr>
            <a:normAutofit fontScale="85000" lnSpcReduction="20000"/>
          </a:bodyPr>
          <a:lstStyle/>
          <a:p>
            <a:r>
              <a:rPr lang="en-GB" dirty="0"/>
              <a:t>The myth goes</a:t>
            </a:r>
          </a:p>
          <a:p>
            <a:r>
              <a:rPr lang="en-GB" dirty="0"/>
              <a:t>“PHILINNION was an unwed maiden who died prematurely and returning as a ghost-inhabited corpse consorted with a handsome youth named Makhates, a guest in her parents' home. When her mother discovered the undead girl, she collapsed back into death and was burned by the terrified townsfolk beyond the boundaries of the town.”</a:t>
            </a:r>
          </a:p>
          <a:p>
            <a:r>
              <a:rPr lang="en-GB" dirty="0"/>
              <a:t>It was believed that  ghosts craved blood in order to stay out of the underworld</a:t>
            </a:r>
          </a:p>
          <a:p>
            <a:r>
              <a:rPr lang="en-GB" dirty="0"/>
              <a:t>The story was later written down by </a:t>
            </a:r>
            <a:r>
              <a:rPr lang="en-GB" i="1" dirty="0"/>
              <a:t>Phlegon of Tralles in his Book of Marvels in the 2</a:t>
            </a:r>
            <a:r>
              <a:rPr lang="en-GB" i="1" baseline="30000" dirty="0"/>
              <a:t>nd</a:t>
            </a:r>
            <a:r>
              <a:rPr lang="en-GB" i="1" dirty="0"/>
              <a:t> C</a:t>
            </a:r>
          </a:p>
          <a:p>
            <a:r>
              <a:rPr lang="en-GB" i="1" dirty="0"/>
              <a:t>He claims the King of Macedon (where the story is set) was Phillip II</a:t>
            </a:r>
            <a:endParaRPr lang="en-GB" dirty="0"/>
          </a:p>
        </p:txBody>
      </p:sp>
      <p:sp>
        <p:nvSpPr>
          <p:cNvPr id="4" name="Content Placeholder 3">
            <a:extLst>
              <a:ext uri="{FF2B5EF4-FFF2-40B4-BE49-F238E27FC236}">
                <a16:creationId xmlns:a16="http://schemas.microsoft.com/office/drawing/2014/main" id="{ACAA69C3-3E32-4024-80C6-3CBC6EB08EBF}"/>
              </a:ext>
            </a:extLst>
          </p:cNvPr>
          <p:cNvSpPr>
            <a:spLocks noGrp="1"/>
          </p:cNvSpPr>
          <p:nvPr>
            <p:ph sz="half" idx="2"/>
          </p:nvPr>
        </p:nvSpPr>
        <p:spPr>
          <a:xfrm>
            <a:off x="6172200" y="1152938"/>
            <a:ext cx="5900530" cy="5579165"/>
          </a:xfrm>
        </p:spPr>
        <p:txBody>
          <a:bodyPr>
            <a:normAutofit fontScale="85000" lnSpcReduction="20000"/>
          </a:bodyPr>
          <a:lstStyle/>
          <a:p>
            <a:r>
              <a:rPr lang="en-GB" i="1" dirty="0">
                <a:solidFill>
                  <a:srgbClr val="FF0000"/>
                </a:solidFill>
                <a:latin typeface="Gotham"/>
              </a:rPr>
              <a:t>PHLEGON OF TRALLES. Book of Marvels. </a:t>
            </a:r>
            <a:r>
              <a:rPr lang="en-GB" dirty="0">
                <a:solidFill>
                  <a:srgbClr val="FF0000"/>
                </a:solidFill>
                <a:latin typeface="Gotham"/>
              </a:rPr>
              <a:t>Translation &amp; Commentary by Hansen, William. University of Exeter Press.  2.1.</a:t>
            </a:r>
          </a:p>
          <a:p>
            <a:r>
              <a:rPr lang="en-GB" dirty="0"/>
              <a:t>PHILINNION - Macedonian Ghoul of Ancient Greek Legend. 2018. </a:t>
            </a:r>
            <a:r>
              <a:rPr lang="en-GB" i="1" dirty="0"/>
              <a:t>PHILINNION - Macedonian Ghoul of Ancient Greek Legend</a:t>
            </a:r>
            <a:r>
              <a:rPr lang="en-GB" dirty="0"/>
              <a:t>. [ONLINE] Available at: </a:t>
            </a:r>
            <a:r>
              <a:rPr lang="en-GB" dirty="0">
                <a:hlinkClick r:id="rId2"/>
              </a:rPr>
              <a:t>http://www.theoi.com/Phasma/PhasmaPhilinnion.html</a:t>
            </a:r>
            <a:r>
              <a:rPr lang="en-GB" dirty="0"/>
              <a:t>. [Accessed 03 February 2018].</a:t>
            </a:r>
          </a:p>
          <a:p>
            <a:r>
              <a:rPr lang="en-GB" dirty="0"/>
              <a:t>Luck, G., 2006. </a:t>
            </a:r>
            <a:r>
              <a:rPr lang="en-GB" i="1" dirty="0"/>
              <a:t>Arcana Mundi</a:t>
            </a:r>
            <a:r>
              <a:rPr lang="en-GB" dirty="0"/>
              <a:t>. JHU Press.p235</a:t>
            </a:r>
          </a:p>
          <a:p>
            <a:endParaRPr lang="en-GB" dirty="0"/>
          </a:p>
        </p:txBody>
      </p:sp>
    </p:spTree>
    <p:extLst>
      <p:ext uri="{BB962C8B-B14F-4D97-AF65-F5344CB8AC3E}">
        <p14:creationId xmlns:p14="http://schemas.microsoft.com/office/powerpoint/2010/main" val="22422310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70BD7-78C8-4D9D-8186-F71C67AE19DB}"/>
              </a:ext>
            </a:extLst>
          </p:cNvPr>
          <p:cNvSpPr>
            <a:spLocks noGrp="1"/>
          </p:cNvSpPr>
          <p:nvPr>
            <p:ph type="title"/>
          </p:nvPr>
        </p:nvSpPr>
        <p:spPr>
          <a:xfrm>
            <a:off x="0" y="0"/>
            <a:ext cx="10515600" cy="1325563"/>
          </a:xfrm>
        </p:spPr>
        <p:txBody>
          <a:bodyPr/>
          <a:lstStyle/>
          <a:p>
            <a:r>
              <a:rPr lang="en-GB" dirty="0"/>
              <a:t>Battle of Granicus May 334 BC</a:t>
            </a:r>
          </a:p>
        </p:txBody>
      </p:sp>
      <p:sp>
        <p:nvSpPr>
          <p:cNvPr id="3" name="Content Placeholder 2">
            <a:extLst>
              <a:ext uri="{FF2B5EF4-FFF2-40B4-BE49-F238E27FC236}">
                <a16:creationId xmlns:a16="http://schemas.microsoft.com/office/drawing/2014/main" id="{B559C88E-C01E-4F61-A90B-BD1B5A499E3F}"/>
              </a:ext>
            </a:extLst>
          </p:cNvPr>
          <p:cNvSpPr>
            <a:spLocks noGrp="1"/>
          </p:cNvSpPr>
          <p:nvPr>
            <p:ph sz="half" idx="1"/>
          </p:nvPr>
        </p:nvSpPr>
        <p:spPr>
          <a:xfrm>
            <a:off x="92765" y="1205948"/>
            <a:ext cx="5927035" cy="5652052"/>
          </a:xfrm>
        </p:spPr>
        <p:txBody>
          <a:bodyPr>
            <a:noAutofit/>
          </a:bodyPr>
          <a:lstStyle/>
          <a:p>
            <a:r>
              <a:rPr lang="en-GB" sz="2400" dirty="0"/>
              <a:t>It was Alexander the Great’s first victory in his invasion of the Persian Empire</a:t>
            </a:r>
          </a:p>
          <a:p>
            <a:r>
              <a:rPr lang="en-GB" sz="2400" dirty="0"/>
              <a:t>It gave his mainly Macedonian forces somewhere to resupply and get a foothold</a:t>
            </a:r>
          </a:p>
          <a:p>
            <a:r>
              <a:rPr lang="en-GB" sz="2400" dirty="0"/>
              <a:t>He came through Asia Minor before campaign season (summer) set in taking them by surprise- even though he was advised not to . During the battle  Alexander got disarmed and surrounded until his elite forces rescued him and they one the battle</a:t>
            </a:r>
          </a:p>
          <a:p>
            <a:r>
              <a:rPr lang="en-GB" sz="2400" dirty="0"/>
              <a:t>The Greek mercenaries who had  fought for the Persians tried to surrender, Alexander treated them as traitors and chained the survivors up and set them to work in the Macedonian mines</a:t>
            </a:r>
          </a:p>
        </p:txBody>
      </p:sp>
      <p:sp>
        <p:nvSpPr>
          <p:cNvPr id="4" name="Content Placeholder 3">
            <a:extLst>
              <a:ext uri="{FF2B5EF4-FFF2-40B4-BE49-F238E27FC236}">
                <a16:creationId xmlns:a16="http://schemas.microsoft.com/office/drawing/2014/main" id="{B41317D5-5A41-4101-83B3-F1C5B9D2CDB1}"/>
              </a:ext>
            </a:extLst>
          </p:cNvPr>
          <p:cNvSpPr>
            <a:spLocks noGrp="1"/>
          </p:cNvSpPr>
          <p:nvPr>
            <p:ph sz="half" idx="2"/>
          </p:nvPr>
        </p:nvSpPr>
        <p:spPr>
          <a:xfrm>
            <a:off x="6172200" y="1205948"/>
            <a:ext cx="5927034" cy="5652052"/>
          </a:xfrm>
        </p:spPr>
        <p:txBody>
          <a:bodyPr>
            <a:normAutofit fontScale="62500" lnSpcReduction="20000"/>
          </a:bodyPr>
          <a:lstStyle/>
          <a:p>
            <a:r>
              <a:rPr lang="en-GB" sz="3800" dirty="0"/>
              <a:t>SOURCES</a:t>
            </a:r>
          </a:p>
          <a:p>
            <a:r>
              <a:rPr lang="en-GB" sz="3400" dirty="0"/>
              <a:t>Encyclopedia Britannica. 2018. </a:t>
            </a:r>
            <a:r>
              <a:rPr lang="en-GB" sz="3400" i="1" dirty="0"/>
              <a:t>Battle of Granicus | Summary | Britannica.com</a:t>
            </a:r>
            <a:r>
              <a:rPr lang="en-GB" sz="3400" dirty="0"/>
              <a:t>. [ONLINE] Available at: </a:t>
            </a:r>
            <a:r>
              <a:rPr lang="en-GB" sz="3400" u="sng" dirty="0">
                <a:hlinkClick r:id="rId2"/>
              </a:rPr>
              <a:t>https://www.britannica.com/event/Battle-of-the-Granicus-334BCE</a:t>
            </a:r>
            <a:r>
              <a:rPr lang="en-GB" sz="3400" dirty="0"/>
              <a:t>. [Accessed 25 February 2018].</a:t>
            </a:r>
          </a:p>
          <a:p>
            <a:r>
              <a:rPr lang="en-GB" sz="3400" dirty="0"/>
              <a:t>YouTube. 2018. </a:t>
            </a:r>
            <a:r>
              <a:rPr lang="en-GB" sz="3400" i="1" dirty="0"/>
              <a:t>The Battle of Granicus 334 BC - YouTube</a:t>
            </a:r>
            <a:r>
              <a:rPr lang="en-GB" sz="3400" dirty="0"/>
              <a:t>. [ONLINE] Available at: </a:t>
            </a:r>
            <a:r>
              <a:rPr lang="en-GB" sz="3400" u="sng" dirty="0">
                <a:hlinkClick r:id="rId3"/>
              </a:rPr>
              <a:t>https://www.youtube.com/watch?v=92_6IJ4I9p0</a:t>
            </a:r>
            <a:r>
              <a:rPr lang="en-GB" sz="3400" dirty="0"/>
              <a:t>. [Accessed 25 February 2018].</a:t>
            </a:r>
          </a:p>
          <a:p>
            <a:r>
              <a:rPr lang="en-GB" sz="3400" dirty="0">
                <a:solidFill>
                  <a:srgbClr val="FF0000"/>
                </a:solidFill>
              </a:rPr>
              <a:t>Plutarch, Alexander, chapter 16 . 2018. </a:t>
            </a:r>
            <a:r>
              <a:rPr lang="en-GB" sz="3400" i="1" dirty="0">
                <a:solidFill>
                  <a:srgbClr val="FF0000"/>
                </a:solidFill>
              </a:rPr>
              <a:t>Plutarch, Alexander, chapter 16 </a:t>
            </a:r>
            <a:r>
              <a:rPr lang="en-GB" sz="3400" dirty="0">
                <a:solidFill>
                  <a:srgbClr val="FF0000"/>
                </a:solidFill>
              </a:rPr>
              <a:t>. [ONLINE] Available at: </a:t>
            </a:r>
            <a:r>
              <a:rPr lang="en-GB" sz="3400" u="sng" dirty="0">
                <a:solidFill>
                  <a:srgbClr val="FF0000"/>
                </a:solidFill>
                <a:hlinkClick r:id="rId4"/>
              </a:rPr>
              <a:t>http://www.perseus.tufts.edu/hopper/text?doc=Perseus:text:1999.01.0243:chapter=16&amp;highlight=granicus</a:t>
            </a:r>
            <a:r>
              <a:rPr lang="en-GB" sz="3400" dirty="0">
                <a:solidFill>
                  <a:srgbClr val="FF0000"/>
                </a:solidFill>
              </a:rPr>
              <a:t>. [Accessed 25 February 2018].</a:t>
            </a:r>
          </a:p>
          <a:p>
            <a:r>
              <a:rPr lang="en-GB" sz="3400" dirty="0">
                <a:solidFill>
                  <a:srgbClr val="FF0000"/>
                </a:solidFill>
              </a:rPr>
              <a:t>Diodorus Siculus, Library, Book XVII, Chapter 18, section 2 . 2018. </a:t>
            </a:r>
            <a:r>
              <a:rPr lang="en-GB" sz="3400" i="1" dirty="0">
                <a:solidFill>
                  <a:srgbClr val="FF0000"/>
                </a:solidFill>
              </a:rPr>
              <a:t>Diodorus Siculus, Library, Book XVII, Chapter 18, section 2 </a:t>
            </a:r>
            <a:r>
              <a:rPr lang="en-GB" sz="3400" dirty="0">
                <a:solidFill>
                  <a:srgbClr val="FF0000"/>
                </a:solidFill>
              </a:rPr>
              <a:t>. [ONLINE] Available at: </a:t>
            </a:r>
            <a:r>
              <a:rPr lang="en-GB" sz="3400" u="sng" dirty="0">
                <a:solidFill>
                  <a:srgbClr val="FF0000"/>
                </a:solidFill>
                <a:hlinkClick r:id="rId5"/>
              </a:rPr>
              <a:t>http://www.perseus.tufts.edu/hopper/text?doc=Perseus%3Atext%3A1999.01.0084%3Abook%3D17%3Achapter%3D18%3Asection%3D2</a:t>
            </a:r>
            <a:r>
              <a:rPr lang="en-GB" sz="3400" dirty="0">
                <a:solidFill>
                  <a:srgbClr val="FF0000"/>
                </a:solidFill>
              </a:rPr>
              <a:t>. [Accessed 25 February 2018].</a:t>
            </a:r>
          </a:p>
          <a:p>
            <a:endParaRPr lang="en-GB" dirty="0"/>
          </a:p>
        </p:txBody>
      </p:sp>
    </p:spTree>
    <p:extLst>
      <p:ext uri="{BB962C8B-B14F-4D97-AF65-F5344CB8AC3E}">
        <p14:creationId xmlns:p14="http://schemas.microsoft.com/office/powerpoint/2010/main" val="39945267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A6F56-8F59-417A-9706-2DE0C0FC6BA3}"/>
              </a:ext>
            </a:extLst>
          </p:cNvPr>
          <p:cNvSpPr>
            <a:spLocks noGrp="1"/>
          </p:cNvSpPr>
          <p:nvPr>
            <p:ph type="title"/>
          </p:nvPr>
        </p:nvSpPr>
        <p:spPr>
          <a:xfrm>
            <a:off x="0" y="0"/>
            <a:ext cx="10515600" cy="1325563"/>
          </a:xfrm>
        </p:spPr>
        <p:txBody>
          <a:bodyPr/>
          <a:lstStyle/>
          <a:p>
            <a:r>
              <a:rPr lang="en-GB" dirty="0"/>
              <a:t>Battle of Issus November  333 BC</a:t>
            </a:r>
          </a:p>
        </p:txBody>
      </p:sp>
      <p:sp>
        <p:nvSpPr>
          <p:cNvPr id="3" name="Content Placeholder 2">
            <a:extLst>
              <a:ext uri="{FF2B5EF4-FFF2-40B4-BE49-F238E27FC236}">
                <a16:creationId xmlns:a16="http://schemas.microsoft.com/office/drawing/2014/main" id="{8F256ED6-E6A0-405D-95B4-3DE757E7E270}"/>
              </a:ext>
            </a:extLst>
          </p:cNvPr>
          <p:cNvSpPr>
            <a:spLocks noGrp="1"/>
          </p:cNvSpPr>
          <p:nvPr>
            <p:ph sz="half" idx="1"/>
          </p:nvPr>
        </p:nvSpPr>
        <p:spPr>
          <a:xfrm>
            <a:off x="0" y="1126434"/>
            <a:ext cx="6019800" cy="5731565"/>
          </a:xfrm>
        </p:spPr>
        <p:txBody>
          <a:bodyPr>
            <a:normAutofit fontScale="62500" lnSpcReduction="20000"/>
          </a:bodyPr>
          <a:lstStyle/>
          <a:p>
            <a:r>
              <a:rPr lang="en-GB" sz="2900" dirty="0"/>
              <a:t>Due to their victory at Granicus  they had been able to conquer Anatolia and were moving on to invade  Cilicia so that they could take the ports and prevent the Persian forces cutting them off at sea</a:t>
            </a:r>
          </a:p>
          <a:p>
            <a:r>
              <a:rPr lang="en-GB" sz="2900" dirty="0"/>
              <a:t>To do this they had to go through Tarsus with a divided army as half went with Alexander to attack the mountain tribes and open up communications and Parmenio went on to take Tarsus – the capital. But most of the soldiers became ill and were left behind when he reunited with Alexander which left them with only 30,000 men</a:t>
            </a:r>
          </a:p>
          <a:p>
            <a:r>
              <a:rPr lang="en-GB" sz="2900" dirty="0"/>
              <a:t>Darius III  had seen Alexander as a threat and had been gathering men since he left Susa and camped  on the plains at the Amanus Mountains and went through the pass at Issus and killed all the injured and sick that Alexander had left behind when he had gone through the Syrian Gate due to faulty intelligence</a:t>
            </a:r>
          </a:p>
          <a:p>
            <a:r>
              <a:rPr lang="en-GB" sz="2900" dirty="0"/>
              <a:t>After learning that he had been outmanoeuvred and his men were dead, Alexander sent scouts to find out where Darius was, reunited with them sent Parmenio to the sea side of the battle  and Alexander paralleled himself with the Persian forces cutting them off</a:t>
            </a:r>
          </a:p>
          <a:p>
            <a:r>
              <a:rPr lang="en-GB" sz="2900" dirty="0"/>
              <a:t>As they started to lose the battle Darius ran leaving his entourage, gold and wives to Alexander’s men. The men took the loot but Alexander treated the women well so they could be ransomed back later</a:t>
            </a:r>
          </a:p>
          <a:p>
            <a:endParaRPr lang="en-GB" dirty="0"/>
          </a:p>
        </p:txBody>
      </p:sp>
      <p:sp>
        <p:nvSpPr>
          <p:cNvPr id="4" name="Content Placeholder 3">
            <a:extLst>
              <a:ext uri="{FF2B5EF4-FFF2-40B4-BE49-F238E27FC236}">
                <a16:creationId xmlns:a16="http://schemas.microsoft.com/office/drawing/2014/main" id="{F457B709-09A0-42EE-B570-45EA71427907}"/>
              </a:ext>
            </a:extLst>
          </p:cNvPr>
          <p:cNvSpPr>
            <a:spLocks noGrp="1"/>
          </p:cNvSpPr>
          <p:nvPr>
            <p:ph sz="half" idx="2"/>
          </p:nvPr>
        </p:nvSpPr>
        <p:spPr>
          <a:xfrm>
            <a:off x="6172199" y="1126434"/>
            <a:ext cx="6019801" cy="5731565"/>
          </a:xfrm>
        </p:spPr>
        <p:txBody>
          <a:bodyPr>
            <a:normAutofit fontScale="62500" lnSpcReduction="20000"/>
          </a:bodyPr>
          <a:lstStyle/>
          <a:p>
            <a:r>
              <a:rPr lang="en-GB" sz="3800" dirty="0"/>
              <a:t>SOURCES</a:t>
            </a:r>
          </a:p>
          <a:p>
            <a:r>
              <a:rPr lang="en-GB" dirty="0"/>
              <a:t>Issus (333 BCE) - Livius. 2018. </a:t>
            </a:r>
            <a:r>
              <a:rPr lang="en-GB" i="1" dirty="0"/>
              <a:t>Issus (333 BCE) - Livius</a:t>
            </a:r>
            <a:r>
              <a:rPr lang="en-GB" dirty="0"/>
              <a:t>. [ONLINE] Available at: </a:t>
            </a:r>
            <a:r>
              <a:rPr lang="en-GB" u="sng" dirty="0">
                <a:hlinkClick r:id="rId2"/>
              </a:rPr>
              <a:t>http://www.livius.org/articles/battle/issus/</a:t>
            </a:r>
            <a:r>
              <a:rPr lang="en-GB" dirty="0"/>
              <a:t>. [Accessed 25 February 2018].</a:t>
            </a:r>
          </a:p>
          <a:p>
            <a:r>
              <a:rPr lang="en-GB" dirty="0"/>
              <a:t>Tucker, S., 2010. </a:t>
            </a:r>
            <a:r>
              <a:rPr lang="en-GB" i="1" dirty="0"/>
              <a:t>Battles that Changed History</a:t>
            </a:r>
            <a:r>
              <a:rPr lang="en-GB" dirty="0"/>
              <a:t>. ABC-CLIO. P.37-40</a:t>
            </a:r>
          </a:p>
          <a:p>
            <a:r>
              <a:rPr lang="en-GB" dirty="0" err="1">
                <a:solidFill>
                  <a:srgbClr val="FF0000"/>
                </a:solidFill>
              </a:rPr>
              <a:t>Aeschines</a:t>
            </a:r>
            <a:r>
              <a:rPr lang="en-GB" dirty="0">
                <a:solidFill>
                  <a:srgbClr val="FF0000"/>
                </a:solidFill>
              </a:rPr>
              <a:t>, Against Ctesiphon, section 164 . 2018. </a:t>
            </a:r>
            <a:r>
              <a:rPr lang="en-GB" i="1" dirty="0" err="1">
                <a:solidFill>
                  <a:srgbClr val="FF0000"/>
                </a:solidFill>
              </a:rPr>
              <a:t>Aeschines</a:t>
            </a:r>
            <a:r>
              <a:rPr lang="en-GB" i="1" dirty="0">
                <a:solidFill>
                  <a:srgbClr val="FF0000"/>
                </a:solidFill>
              </a:rPr>
              <a:t>, Against Ctesiphon, section 164 </a:t>
            </a:r>
            <a:r>
              <a:rPr lang="en-GB" dirty="0">
                <a:solidFill>
                  <a:srgbClr val="FF0000"/>
                </a:solidFill>
              </a:rPr>
              <a:t>. [ONLINE] Available at: </a:t>
            </a:r>
            <a:r>
              <a:rPr lang="en-GB" u="sng" dirty="0">
                <a:solidFill>
                  <a:srgbClr val="FF0000"/>
                </a:solidFill>
                <a:hlinkClick r:id="rId3"/>
              </a:rPr>
              <a:t>http://www.perseus.tufts.edu/hopper/text?doc=Perseus:text:1999.01.0002:speech=3:section=164&amp;highlight=issus</a:t>
            </a:r>
            <a:r>
              <a:rPr lang="en-GB" dirty="0">
                <a:solidFill>
                  <a:srgbClr val="FF0000"/>
                </a:solidFill>
              </a:rPr>
              <a:t>. [Accessed 25 February 2018].</a:t>
            </a:r>
          </a:p>
          <a:p>
            <a:r>
              <a:rPr lang="en-GB" dirty="0">
                <a:solidFill>
                  <a:srgbClr val="FF0000"/>
                </a:solidFill>
              </a:rPr>
              <a:t>Flavius Josephus, Antiquities of the Jews, Book 11, section 313 . 2018. </a:t>
            </a:r>
            <a:r>
              <a:rPr lang="en-GB" i="1" dirty="0">
                <a:solidFill>
                  <a:srgbClr val="FF0000"/>
                </a:solidFill>
              </a:rPr>
              <a:t>Flavius Josephus, Antiquities of the Jews, Book 11, section 313 </a:t>
            </a:r>
            <a:r>
              <a:rPr lang="en-GB" dirty="0">
                <a:solidFill>
                  <a:srgbClr val="FF0000"/>
                </a:solidFill>
              </a:rPr>
              <a:t>. [ONLINE] Available at: </a:t>
            </a:r>
            <a:r>
              <a:rPr lang="en-GB" u="sng" dirty="0">
                <a:solidFill>
                  <a:srgbClr val="FF0000"/>
                </a:solidFill>
                <a:hlinkClick r:id="rId4"/>
              </a:rPr>
              <a:t>http://www.perseus.tufts.edu/hopper/text?doc=Perseus:text:1999.01.0146:book=11:section=313&amp;highlight=issus</a:t>
            </a:r>
            <a:r>
              <a:rPr lang="en-GB" dirty="0">
                <a:solidFill>
                  <a:srgbClr val="FF0000"/>
                </a:solidFill>
              </a:rPr>
              <a:t>. [Accessed 25 February 2018].</a:t>
            </a:r>
          </a:p>
          <a:p>
            <a:endParaRPr lang="en-GB" dirty="0"/>
          </a:p>
        </p:txBody>
      </p:sp>
    </p:spTree>
    <p:extLst>
      <p:ext uri="{BB962C8B-B14F-4D97-AF65-F5344CB8AC3E}">
        <p14:creationId xmlns:p14="http://schemas.microsoft.com/office/powerpoint/2010/main" val="13049843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FD530-FC3A-448C-AD6D-FF799F8AA004}"/>
              </a:ext>
            </a:extLst>
          </p:cNvPr>
          <p:cNvSpPr>
            <a:spLocks noGrp="1"/>
          </p:cNvSpPr>
          <p:nvPr>
            <p:ph type="title"/>
          </p:nvPr>
        </p:nvSpPr>
        <p:spPr>
          <a:xfrm>
            <a:off x="0" y="0"/>
            <a:ext cx="10515600" cy="1325563"/>
          </a:xfrm>
        </p:spPr>
        <p:txBody>
          <a:bodyPr/>
          <a:lstStyle/>
          <a:p>
            <a:r>
              <a:rPr lang="en-GB" dirty="0"/>
              <a:t>Visit to shrine of Ammon Feb 332/1 BC</a:t>
            </a:r>
          </a:p>
        </p:txBody>
      </p:sp>
      <p:sp>
        <p:nvSpPr>
          <p:cNvPr id="3" name="Content Placeholder 2">
            <a:extLst>
              <a:ext uri="{FF2B5EF4-FFF2-40B4-BE49-F238E27FC236}">
                <a16:creationId xmlns:a16="http://schemas.microsoft.com/office/drawing/2014/main" id="{C3962337-4ADC-4D72-A168-501D51AA9C4E}"/>
              </a:ext>
            </a:extLst>
          </p:cNvPr>
          <p:cNvSpPr>
            <a:spLocks noGrp="1"/>
          </p:cNvSpPr>
          <p:nvPr>
            <p:ph sz="half" idx="1"/>
          </p:nvPr>
        </p:nvSpPr>
        <p:spPr>
          <a:xfrm>
            <a:off x="0" y="1325562"/>
            <a:ext cx="6019800" cy="5532437"/>
          </a:xfrm>
        </p:spPr>
        <p:txBody>
          <a:bodyPr>
            <a:noAutofit/>
          </a:bodyPr>
          <a:lstStyle/>
          <a:p>
            <a:r>
              <a:rPr lang="en-GB" sz="2400" dirty="0"/>
              <a:t>Alexander is occupying Egypt and goes to the oasis at Siwah in the Libyan Desert (where he later requests to be buried) and consults the oracle of Zeus Ammon</a:t>
            </a:r>
          </a:p>
          <a:p>
            <a:r>
              <a:rPr lang="en-GB" sz="2400" dirty="0"/>
              <a:t>This was at the height of tensions between himself and Darius III and it took 6 weeks to get there and back</a:t>
            </a:r>
          </a:p>
          <a:p>
            <a:r>
              <a:rPr lang="en-GB" sz="2400" dirty="0"/>
              <a:t>It fuelled the propaganda that Alexander was the son of Zeus as had been speculated earlier and encouraged by Olympias</a:t>
            </a:r>
          </a:p>
          <a:p>
            <a:r>
              <a:rPr lang="en-GB" sz="2400" dirty="0"/>
              <a:t>Reinforced the political  idea of claiming divine origins to give you the right to conquer</a:t>
            </a:r>
          </a:p>
          <a:p>
            <a:r>
              <a:rPr lang="en-GB" sz="2400" dirty="0"/>
              <a:t>Afterwards he was seen as a Pharaoh  in Egypt</a:t>
            </a:r>
          </a:p>
        </p:txBody>
      </p:sp>
      <p:sp>
        <p:nvSpPr>
          <p:cNvPr id="4" name="Content Placeholder 3">
            <a:extLst>
              <a:ext uri="{FF2B5EF4-FFF2-40B4-BE49-F238E27FC236}">
                <a16:creationId xmlns:a16="http://schemas.microsoft.com/office/drawing/2014/main" id="{CE17D1B9-D8AC-4F4F-965B-5EE9B43E70E0}"/>
              </a:ext>
            </a:extLst>
          </p:cNvPr>
          <p:cNvSpPr>
            <a:spLocks noGrp="1"/>
          </p:cNvSpPr>
          <p:nvPr>
            <p:ph sz="half" idx="2"/>
          </p:nvPr>
        </p:nvSpPr>
        <p:spPr>
          <a:xfrm>
            <a:off x="6019801" y="1325562"/>
            <a:ext cx="6172198" cy="5532438"/>
          </a:xfrm>
        </p:spPr>
        <p:txBody>
          <a:bodyPr>
            <a:normAutofit fontScale="62500" lnSpcReduction="20000"/>
          </a:bodyPr>
          <a:lstStyle/>
          <a:p>
            <a:r>
              <a:rPr lang="en-GB" sz="4500" dirty="0"/>
              <a:t>SOURCES</a:t>
            </a:r>
          </a:p>
          <a:p>
            <a:r>
              <a:rPr lang="en-GB" dirty="0"/>
              <a:t>Fredricksmeyer, E, 1991. Alexander, Zeus Ammon, and the Conquest of Asia. </a:t>
            </a:r>
            <a:r>
              <a:rPr lang="en-GB" i="1" dirty="0"/>
              <a:t>Transactions of the American Philological Association</a:t>
            </a:r>
            <a:r>
              <a:rPr lang="en-GB" dirty="0"/>
              <a:t>, [Online]. 121, 199-214. Available at: </a:t>
            </a:r>
            <a:r>
              <a:rPr lang="en-GB" dirty="0">
                <a:hlinkClick r:id="rId2"/>
              </a:rPr>
              <a:t>https://www.jstor.org/stable/284452?seq=2#page_scan_tab_contents</a:t>
            </a:r>
            <a:r>
              <a:rPr lang="en-GB" dirty="0"/>
              <a:t> [Accessed 25 February 2018].</a:t>
            </a:r>
          </a:p>
          <a:p>
            <a:r>
              <a:rPr lang="en-GB" dirty="0"/>
              <a:t>Alexander visits Siwah - Livius. 2018. </a:t>
            </a:r>
            <a:r>
              <a:rPr lang="en-GB" i="1" dirty="0"/>
              <a:t>Alexander visits Siwah - Livius</a:t>
            </a:r>
            <a:r>
              <a:rPr lang="en-GB" dirty="0"/>
              <a:t>. [ONLINE] Available at: </a:t>
            </a:r>
            <a:r>
              <a:rPr lang="en-GB" u="sng" dirty="0">
                <a:hlinkClick r:id="rId3"/>
              </a:rPr>
              <a:t>http://www.livius.org/sources/content/arrian/anabasis/alexander-visits-siwah/</a:t>
            </a:r>
            <a:r>
              <a:rPr lang="en-GB" dirty="0"/>
              <a:t>. [Accessed 25 February 2018].</a:t>
            </a:r>
          </a:p>
          <a:p>
            <a:r>
              <a:rPr lang="en-GB" dirty="0">
                <a:solidFill>
                  <a:srgbClr val="FF0000"/>
                </a:solidFill>
              </a:rPr>
              <a:t>Plutarch, Regum et imperatorum apophthegmata, ALEXANDER 1 1 Alexander the Great, born 356, king of Macedon 356-323 B.C. . 2018. </a:t>
            </a:r>
            <a:r>
              <a:rPr lang="en-GB" i="1" dirty="0">
                <a:solidFill>
                  <a:srgbClr val="FF0000"/>
                </a:solidFill>
              </a:rPr>
              <a:t>Plutarch, Regum et imperatorum apophthegmata, ALEXANDER 1 1 Alexander the Great, born 356, king of Macedon 356-323 B.C. </a:t>
            </a:r>
            <a:r>
              <a:rPr lang="en-GB" dirty="0">
                <a:solidFill>
                  <a:srgbClr val="FF0000"/>
                </a:solidFill>
              </a:rPr>
              <a:t>. [ONLINE] Available at: </a:t>
            </a:r>
            <a:r>
              <a:rPr lang="en-GB" u="sng" dirty="0">
                <a:solidFill>
                  <a:srgbClr val="FF0000"/>
                </a:solidFill>
                <a:hlinkClick r:id="rId4"/>
              </a:rPr>
              <a:t>http://www.perseus.tufts.edu/hopper/text?doc=Perseus:text:2008.01.0193:chapter=27&amp;highlight=zeus%2Cammon</a:t>
            </a:r>
            <a:r>
              <a:rPr lang="en-GB" dirty="0">
                <a:solidFill>
                  <a:srgbClr val="FF0000"/>
                </a:solidFill>
              </a:rPr>
              <a:t>. [Accessed 25 February 2018].</a:t>
            </a:r>
          </a:p>
          <a:p>
            <a:r>
              <a:rPr lang="en-GB" dirty="0"/>
              <a:t>Tetradrachm (Coin) Portraying Alexander the Great | The Art Institute of Chicago. 2018. </a:t>
            </a:r>
            <a:r>
              <a:rPr lang="en-GB" i="1" dirty="0"/>
              <a:t>Tetradrachm (Coin) Portraying Alexander the Great | The Art Institute of Chicago</a:t>
            </a:r>
            <a:r>
              <a:rPr lang="en-GB" dirty="0"/>
              <a:t>. [ONLINE] Available at: </a:t>
            </a:r>
            <a:r>
              <a:rPr lang="en-GB" u="sng" dirty="0">
                <a:hlinkClick r:id="rId5"/>
              </a:rPr>
              <a:t>http://www.artic.edu/aic/collections/artwork/5764</a:t>
            </a:r>
            <a:r>
              <a:rPr lang="en-GB" dirty="0"/>
              <a:t>. [Accessed 25 February 2018].</a:t>
            </a:r>
          </a:p>
          <a:p>
            <a:endParaRPr lang="en-GB" dirty="0"/>
          </a:p>
        </p:txBody>
      </p:sp>
      <p:pic>
        <p:nvPicPr>
          <p:cNvPr id="5" name="Picture 4">
            <a:extLst>
              <a:ext uri="{FF2B5EF4-FFF2-40B4-BE49-F238E27FC236}">
                <a16:creationId xmlns:a16="http://schemas.microsoft.com/office/drawing/2014/main" id="{9B7A9D2A-8CE7-49C2-8B24-DF0BE62D3997}"/>
              </a:ext>
            </a:extLst>
          </p:cNvPr>
          <p:cNvPicPr>
            <a:picLocks noChangeAspect="1"/>
          </p:cNvPicPr>
          <p:nvPr/>
        </p:nvPicPr>
        <p:blipFill rotWithShape="1">
          <a:blip r:embed="rId6"/>
          <a:srcRect l="7337" t="15895" r="8424" b="14039"/>
          <a:stretch/>
        </p:blipFill>
        <p:spPr>
          <a:xfrm>
            <a:off x="8916346" y="159025"/>
            <a:ext cx="3198508" cy="1444487"/>
          </a:xfrm>
          <a:prstGeom prst="rect">
            <a:avLst/>
          </a:prstGeom>
        </p:spPr>
      </p:pic>
    </p:spTree>
    <p:extLst>
      <p:ext uri="{BB962C8B-B14F-4D97-AF65-F5344CB8AC3E}">
        <p14:creationId xmlns:p14="http://schemas.microsoft.com/office/powerpoint/2010/main" val="42681998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6BCB6-AD13-4DFE-8694-0BB1E4692DF4}"/>
              </a:ext>
            </a:extLst>
          </p:cNvPr>
          <p:cNvSpPr>
            <a:spLocks noGrp="1"/>
          </p:cNvSpPr>
          <p:nvPr>
            <p:ph type="title"/>
          </p:nvPr>
        </p:nvSpPr>
        <p:spPr>
          <a:xfrm>
            <a:off x="0" y="18255"/>
            <a:ext cx="10515600" cy="1325563"/>
          </a:xfrm>
        </p:spPr>
        <p:txBody>
          <a:bodyPr/>
          <a:lstStyle/>
          <a:p>
            <a:r>
              <a:rPr lang="en-GB" dirty="0"/>
              <a:t>Battle of Gaugamela 331 BC</a:t>
            </a:r>
          </a:p>
        </p:txBody>
      </p:sp>
      <p:sp>
        <p:nvSpPr>
          <p:cNvPr id="3" name="Content Placeholder 2">
            <a:extLst>
              <a:ext uri="{FF2B5EF4-FFF2-40B4-BE49-F238E27FC236}">
                <a16:creationId xmlns:a16="http://schemas.microsoft.com/office/drawing/2014/main" id="{E45F4324-5E01-44D6-9046-0AC2CA338FDB}"/>
              </a:ext>
            </a:extLst>
          </p:cNvPr>
          <p:cNvSpPr>
            <a:spLocks noGrp="1"/>
          </p:cNvSpPr>
          <p:nvPr>
            <p:ph sz="half" idx="1"/>
          </p:nvPr>
        </p:nvSpPr>
        <p:spPr>
          <a:xfrm>
            <a:off x="0" y="1020417"/>
            <a:ext cx="6019800" cy="5819328"/>
          </a:xfrm>
        </p:spPr>
        <p:txBody>
          <a:bodyPr>
            <a:normAutofit fontScale="47500" lnSpcReduction="20000"/>
          </a:bodyPr>
          <a:lstStyle/>
          <a:p>
            <a:r>
              <a:rPr lang="en-GB" sz="5100" dirty="0"/>
              <a:t>Final battle between Darius III and Alexander the Great and  after he wins, Alexander is essentially ruler of Asia. It took place in what is now Iraq by the river Bomudos, and Alexander used the superstitions of his men to inspire them- a lunar eclipse and Zeus’ eagles being signs for guaranteed victory.</a:t>
            </a:r>
          </a:p>
          <a:p>
            <a:r>
              <a:rPr lang="en-GB" sz="5100" dirty="0"/>
              <a:t>Awaiting an attack at night because he had superior numbers a logical tactic would have been for his enemy to attack at night, Darius’ men had been awake the entire night for an attack that never came so they were exhausted.</a:t>
            </a:r>
          </a:p>
          <a:p>
            <a:r>
              <a:rPr lang="en-GB" sz="5100" dirty="0"/>
              <a:t>Previously having seen where the best place would be to attack, Alexander led his men and him and Parmenio outflanked the Persians and won the battle. Darius fled.</a:t>
            </a:r>
          </a:p>
          <a:p>
            <a:endParaRPr lang="en-GB" sz="4200" dirty="0"/>
          </a:p>
          <a:p>
            <a:endParaRPr lang="en-GB" dirty="0"/>
          </a:p>
          <a:p>
            <a:endParaRPr lang="en-GB" dirty="0"/>
          </a:p>
        </p:txBody>
      </p:sp>
      <p:sp>
        <p:nvSpPr>
          <p:cNvPr id="4" name="Content Placeholder 3">
            <a:extLst>
              <a:ext uri="{FF2B5EF4-FFF2-40B4-BE49-F238E27FC236}">
                <a16:creationId xmlns:a16="http://schemas.microsoft.com/office/drawing/2014/main" id="{E1760C48-C1F3-464D-B1B4-38DDFC5C3FF4}"/>
              </a:ext>
            </a:extLst>
          </p:cNvPr>
          <p:cNvSpPr>
            <a:spLocks noGrp="1"/>
          </p:cNvSpPr>
          <p:nvPr>
            <p:ph sz="half" idx="2"/>
          </p:nvPr>
        </p:nvSpPr>
        <p:spPr>
          <a:xfrm>
            <a:off x="6096000" y="995363"/>
            <a:ext cx="6096000" cy="5844382"/>
          </a:xfrm>
        </p:spPr>
        <p:txBody>
          <a:bodyPr>
            <a:normAutofit fontScale="47500" lnSpcReduction="20000"/>
          </a:bodyPr>
          <a:lstStyle/>
          <a:p>
            <a:r>
              <a:rPr lang="en-GB" sz="4400" dirty="0"/>
              <a:t>SOURCES</a:t>
            </a:r>
          </a:p>
          <a:p>
            <a:r>
              <a:rPr lang="en-GB" sz="3800" dirty="0"/>
              <a:t>Ancient History Encyclopedia. 2018. </a:t>
            </a:r>
            <a:r>
              <a:rPr lang="en-GB" sz="3800" i="1" dirty="0"/>
              <a:t>Battle of Gaugamela - Ancient History Encyclopedia</a:t>
            </a:r>
            <a:r>
              <a:rPr lang="en-GB" sz="3800" dirty="0"/>
              <a:t>. [ONLINE] Available at: </a:t>
            </a:r>
            <a:r>
              <a:rPr lang="en-GB" sz="3800" u="sng" dirty="0">
                <a:hlinkClick r:id="rId2"/>
              </a:rPr>
              <a:t>https://www.ancient.eu/Battle_of_Gaugamela/</a:t>
            </a:r>
            <a:r>
              <a:rPr lang="en-GB" sz="3800" dirty="0"/>
              <a:t>. [Accessed 25 February 2018].</a:t>
            </a:r>
          </a:p>
          <a:p>
            <a:r>
              <a:rPr lang="en-GB" sz="3800" dirty="0"/>
              <a:t>YouTube. 2018. </a:t>
            </a:r>
            <a:r>
              <a:rPr lang="en-GB" sz="3800" i="1" dirty="0"/>
              <a:t>Alexander the Great: Battle of Gaugamela 331 BC - YouTube</a:t>
            </a:r>
            <a:r>
              <a:rPr lang="en-GB" sz="3800" dirty="0"/>
              <a:t>. [ONLINE] Available at: </a:t>
            </a:r>
            <a:r>
              <a:rPr lang="en-GB" sz="3800" u="sng" dirty="0">
                <a:hlinkClick r:id="rId3"/>
              </a:rPr>
              <a:t>https://www.youtube.com/watch?v=vY3z3yh7a24</a:t>
            </a:r>
            <a:r>
              <a:rPr lang="en-GB" sz="3800" dirty="0"/>
              <a:t>. [Accessed 25 February 2018].</a:t>
            </a:r>
          </a:p>
          <a:p>
            <a:r>
              <a:rPr lang="en-GB" sz="3800" dirty="0">
                <a:solidFill>
                  <a:srgbClr val="FF0000"/>
                </a:solidFill>
              </a:rPr>
              <a:t>Diodorus Siculus, Library, Book XVII, Chapter 39 . 2018. </a:t>
            </a:r>
            <a:r>
              <a:rPr lang="en-GB" sz="3800" i="1" dirty="0">
                <a:solidFill>
                  <a:srgbClr val="FF0000"/>
                </a:solidFill>
              </a:rPr>
              <a:t>Diodorus Siculus, Library, Book XVII, Chapter 39 </a:t>
            </a:r>
            <a:r>
              <a:rPr lang="en-GB" sz="3800" dirty="0">
                <a:solidFill>
                  <a:srgbClr val="FF0000"/>
                </a:solidFill>
              </a:rPr>
              <a:t>. [ONLINE] Available at: </a:t>
            </a:r>
            <a:r>
              <a:rPr lang="en-GB" sz="3800" u="sng" dirty="0">
                <a:solidFill>
                  <a:srgbClr val="FF0000"/>
                </a:solidFill>
                <a:hlinkClick r:id="rId4"/>
              </a:rPr>
              <a:t>http://www.perseus.tufts.edu/hopper/text?doc=Perseus:text:1999.01.0084:book=17:chapter=39&amp;highlight=gaugamela</a:t>
            </a:r>
            <a:r>
              <a:rPr lang="en-GB" sz="3800" dirty="0">
                <a:solidFill>
                  <a:srgbClr val="FF0000"/>
                </a:solidFill>
              </a:rPr>
              <a:t>. [Accessed 25 February 2018].</a:t>
            </a:r>
          </a:p>
          <a:p>
            <a:r>
              <a:rPr lang="en-GB" sz="3800" dirty="0">
                <a:solidFill>
                  <a:srgbClr val="FF0000"/>
                </a:solidFill>
              </a:rPr>
              <a:t>Pliny the Elder, The Natural History, BOOK VI. AN ACCOUNT OF COUNTRIES, NATIONS, SEAS, TOWNS, HAVENS, MOUNTAINS, RIVERS, DISTANCES, AND PEOPLES WHO NOW EXIST, OR FORMERLY EXISTED., CHAP. 16.âADIABENE. . 2018. </a:t>
            </a:r>
            <a:r>
              <a:rPr lang="en-GB" sz="3800" i="1" dirty="0">
                <a:solidFill>
                  <a:srgbClr val="FF0000"/>
                </a:solidFill>
              </a:rPr>
              <a:t>Pliny the Elder, The Natural History, BOOK VI. AN ACCOUNT OF COUNTRIES, NATIONS, SEAS, TOWNS, HAVENS, MOUNTAINS, RIVERS, DISTANCES, AND PEOPLES WHO NOW EXIST, OR FORMERLY EXISTED., CHAP. 16.âADIABENE. </a:t>
            </a:r>
            <a:r>
              <a:rPr lang="en-GB" sz="3800" dirty="0">
                <a:solidFill>
                  <a:srgbClr val="FF0000"/>
                </a:solidFill>
              </a:rPr>
              <a:t>. [ONLINE] Available at: </a:t>
            </a:r>
            <a:r>
              <a:rPr lang="en-GB" sz="3800" u="sng" dirty="0">
                <a:solidFill>
                  <a:srgbClr val="FF0000"/>
                </a:solidFill>
                <a:hlinkClick r:id="rId5"/>
              </a:rPr>
              <a:t>http://www.perseus.tufts.edu/hopper/text?doc=Perseus:text:1999.02.0137:book=6:chapter=16&amp;highlight=gaugamela</a:t>
            </a:r>
            <a:r>
              <a:rPr lang="en-GB" sz="3800" dirty="0">
                <a:solidFill>
                  <a:srgbClr val="FF0000"/>
                </a:solidFill>
              </a:rPr>
              <a:t>. [Accessed 25 February 2018].</a:t>
            </a:r>
          </a:p>
        </p:txBody>
      </p:sp>
    </p:spTree>
    <p:extLst>
      <p:ext uri="{BB962C8B-B14F-4D97-AF65-F5344CB8AC3E}">
        <p14:creationId xmlns:p14="http://schemas.microsoft.com/office/powerpoint/2010/main" val="20153677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3A428-2ACC-46A2-A317-A8D433033182}"/>
              </a:ext>
            </a:extLst>
          </p:cNvPr>
          <p:cNvSpPr>
            <a:spLocks noGrp="1"/>
          </p:cNvSpPr>
          <p:nvPr>
            <p:ph type="title"/>
          </p:nvPr>
        </p:nvSpPr>
        <p:spPr>
          <a:xfrm>
            <a:off x="0" y="18255"/>
            <a:ext cx="10515600" cy="1325563"/>
          </a:xfrm>
        </p:spPr>
        <p:txBody>
          <a:bodyPr/>
          <a:lstStyle/>
          <a:p>
            <a:r>
              <a:rPr lang="en-GB" dirty="0"/>
              <a:t>Sack of Persepolis 330 BC</a:t>
            </a:r>
          </a:p>
        </p:txBody>
      </p:sp>
      <p:sp>
        <p:nvSpPr>
          <p:cNvPr id="3" name="Content Placeholder 2">
            <a:extLst>
              <a:ext uri="{FF2B5EF4-FFF2-40B4-BE49-F238E27FC236}">
                <a16:creationId xmlns:a16="http://schemas.microsoft.com/office/drawing/2014/main" id="{B0814035-7950-41E6-A26B-1CFA322D8A26}"/>
              </a:ext>
            </a:extLst>
          </p:cNvPr>
          <p:cNvSpPr>
            <a:spLocks noGrp="1"/>
          </p:cNvSpPr>
          <p:nvPr>
            <p:ph sz="half" idx="1"/>
          </p:nvPr>
        </p:nvSpPr>
        <p:spPr>
          <a:xfrm>
            <a:off x="0" y="1126435"/>
            <a:ext cx="6019800" cy="5713310"/>
          </a:xfrm>
        </p:spPr>
        <p:txBody>
          <a:bodyPr>
            <a:normAutofit fontScale="77500" lnSpcReduction="20000"/>
          </a:bodyPr>
          <a:lstStyle/>
          <a:p>
            <a:r>
              <a:rPr lang="en-GB" sz="3100" dirty="0"/>
              <a:t>Originally called Parsa it was the  ceremonial capital of the Persian Empire and every new year (March) the kingdoms would offer tribute  to the Persian King</a:t>
            </a:r>
          </a:p>
          <a:p>
            <a:r>
              <a:rPr lang="en-GB" sz="3100" dirty="0"/>
              <a:t>Thaïs a </a:t>
            </a:r>
            <a:r>
              <a:rPr lang="en-GB" sz="3100" i="1" dirty="0"/>
              <a:t>hetaira ( a professional courtesan) </a:t>
            </a:r>
            <a:r>
              <a:rPr lang="en-GB" sz="3100" dirty="0"/>
              <a:t>was said to have incited Alexander to burn, loot and destroy  Persepolis in a symposium as revenge for Xerxes’ actions a century and half prior - this seems however to be a cop out as both Ptolemy and Alexander were said to ‘captivated’ by her)</a:t>
            </a:r>
          </a:p>
          <a:p>
            <a:r>
              <a:rPr lang="en-GB" sz="3100" dirty="0"/>
              <a:t>She is initially referred to by Athenaeus, who cites Clearchus  but later sources such as Arrian do not mention and say it was Alexander’s idea to use revenge to legitimise the sack of the city.</a:t>
            </a:r>
          </a:p>
          <a:p>
            <a:r>
              <a:rPr lang="en-GB" sz="3100" dirty="0"/>
              <a:t>A total of 120,000 talents of gold and silver were taken (more than thirty-three hundred tons) via camel from the city to Susa</a:t>
            </a:r>
          </a:p>
          <a:p>
            <a:endParaRPr lang="en-GB" dirty="0"/>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D857BF2C-2A46-4D0C-AA49-A4E46EE2B017}"/>
              </a:ext>
            </a:extLst>
          </p:cNvPr>
          <p:cNvSpPr>
            <a:spLocks noGrp="1"/>
          </p:cNvSpPr>
          <p:nvPr>
            <p:ph sz="half" idx="2"/>
          </p:nvPr>
        </p:nvSpPr>
        <p:spPr>
          <a:xfrm>
            <a:off x="6172199" y="1126434"/>
            <a:ext cx="6019801" cy="5731565"/>
          </a:xfrm>
        </p:spPr>
        <p:txBody>
          <a:bodyPr>
            <a:normAutofit fontScale="77500" lnSpcReduction="20000"/>
          </a:bodyPr>
          <a:lstStyle/>
          <a:p>
            <a:r>
              <a:rPr lang="en-GB" sz="3100" dirty="0"/>
              <a:t>SOURCES</a:t>
            </a:r>
          </a:p>
          <a:p>
            <a:r>
              <a:rPr lang="en-GB" dirty="0">
                <a:solidFill>
                  <a:srgbClr val="FF0000"/>
                </a:solidFill>
              </a:rPr>
              <a:t>Penelope.uchicago.edu. (2018). </a:t>
            </a:r>
            <a:r>
              <a:rPr lang="en-GB" i="1" dirty="0">
                <a:solidFill>
                  <a:srgbClr val="FF0000"/>
                </a:solidFill>
              </a:rPr>
              <a:t>Thais and Persepolis</a:t>
            </a:r>
            <a:r>
              <a:rPr lang="en-GB" dirty="0">
                <a:solidFill>
                  <a:srgbClr val="FF0000"/>
                </a:solidFill>
              </a:rPr>
              <a:t>. [online] Available at: http://penelope.uchicago.edu/~grout/encyclopaedia_romana/greece/hetairai/thais.html [Accessed 25 Feb. 2018].</a:t>
            </a:r>
          </a:p>
          <a:p>
            <a:r>
              <a:rPr lang="en-GB" dirty="0"/>
              <a:t>BBC News. (2018). </a:t>
            </a:r>
            <a:r>
              <a:rPr lang="en-GB" i="1" dirty="0"/>
              <a:t>Alexander the not so Great</a:t>
            </a:r>
            <a:r>
              <a:rPr lang="en-GB" dirty="0"/>
              <a:t>. [online] Available at: http://www.bbc.co.uk/news/magazine-18803290 [Accessed 25 Feb. 2018].</a:t>
            </a:r>
          </a:p>
          <a:p>
            <a:r>
              <a:rPr lang="en-GB" dirty="0">
                <a:solidFill>
                  <a:srgbClr val="FF0000"/>
                </a:solidFill>
              </a:rPr>
              <a:t>Perseus.tufts.edu. (2018). </a:t>
            </a:r>
            <a:r>
              <a:rPr lang="en-GB" i="1" dirty="0">
                <a:solidFill>
                  <a:srgbClr val="FF0000"/>
                </a:solidFill>
              </a:rPr>
              <a:t>Diodorus Siculus, </a:t>
            </a:r>
            <a:r>
              <a:rPr lang="en-GB" i="1" dirty="0" err="1">
                <a:solidFill>
                  <a:srgbClr val="FF0000"/>
                </a:solidFill>
              </a:rPr>
              <a:t>Library,Book</a:t>
            </a:r>
            <a:r>
              <a:rPr lang="en-GB" i="1" dirty="0">
                <a:solidFill>
                  <a:srgbClr val="FF0000"/>
                </a:solidFill>
              </a:rPr>
              <a:t> XVII, Chapter 70, section 2</a:t>
            </a:r>
            <a:r>
              <a:rPr lang="en-GB" dirty="0">
                <a:solidFill>
                  <a:srgbClr val="FF0000"/>
                </a:solidFill>
              </a:rPr>
              <a:t>. [online] Available at: http://www.perseus.tufts.edu/hopper/text?doc=Perseus%3Atext%3A1999.01.0084%3Abook%3D17%3Achapter%3D70%3Asection%3D2 [Accessed 25 Feb. 2018].</a:t>
            </a:r>
          </a:p>
          <a:p>
            <a:r>
              <a:rPr lang="en-GB" dirty="0"/>
              <a:t>Grbs.library.duke.edu. (2018). </a:t>
            </a:r>
            <a:r>
              <a:rPr lang="en-GB" i="1" dirty="0"/>
              <a:t>Cite a Website - Cite This For Me</a:t>
            </a:r>
            <a:r>
              <a:rPr lang="en-GB" dirty="0"/>
              <a:t>. [online] Available at: http://grbs.library.duke.edu/article/viewFile/13631/2571 [Accessed 25 Feb. 2018].</a:t>
            </a:r>
          </a:p>
        </p:txBody>
      </p:sp>
    </p:spTree>
    <p:extLst>
      <p:ext uri="{BB962C8B-B14F-4D97-AF65-F5344CB8AC3E}">
        <p14:creationId xmlns:p14="http://schemas.microsoft.com/office/powerpoint/2010/main" val="8448923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CA1B8-26AF-4159-A3D9-6EBD52A3AAF2}"/>
              </a:ext>
            </a:extLst>
          </p:cNvPr>
          <p:cNvSpPr>
            <a:spLocks noGrp="1"/>
          </p:cNvSpPr>
          <p:nvPr>
            <p:ph type="title"/>
          </p:nvPr>
        </p:nvSpPr>
        <p:spPr>
          <a:xfrm>
            <a:off x="76200" y="0"/>
            <a:ext cx="12115800" cy="1325563"/>
          </a:xfrm>
        </p:spPr>
        <p:txBody>
          <a:bodyPr/>
          <a:lstStyle/>
          <a:p>
            <a:r>
              <a:rPr lang="en-GB" dirty="0"/>
              <a:t>Pytheas of Massalia voyage to North-west Europe – 325 BC</a:t>
            </a:r>
          </a:p>
        </p:txBody>
      </p:sp>
      <p:sp>
        <p:nvSpPr>
          <p:cNvPr id="3" name="Content Placeholder 2">
            <a:extLst>
              <a:ext uri="{FF2B5EF4-FFF2-40B4-BE49-F238E27FC236}">
                <a16:creationId xmlns:a16="http://schemas.microsoft.com/office/drawing/2014/main" id="{98C64169-8543-4919-ADA0-D1945C11AC07}"/>
              </a:ext>
            </a:extLst>
          </p:cNvPr>
          <p:cNvSpPr>
            <a:spLocks noGrp="1"/>
          </p:cNvSpPr>
          <p:nvPr>
            <p:ph sz="half" idx="1"/>
          </p:nvPr>
        </p:nvSpPr>
        <p:spPr>
          <a:xfrm>
            <a:off x="0" y="1325564"/>
            <a:ext cx="6096000" cy="5532436"/>
          </a:xfrm>
        </p:spPr>
        <p:txBody>
          <a:bodyPr>
            <a:normAutofit fontScale="62500" lnSpcReduction="20000"/>
          </a:bodyPr>
          <a:lstStyle/>
          <a:p>
            <a:r>
              <a:rPr lang="en-GB" sz="3200" dirty="0"/>
              <a:t>A Greek geographer who’s work was widely known and referenced to by others such  as Strabo's </a:t>
            </a:r>
            <a:r>
              <a:rPr lang="en-GB" sz="3200" i="1" dirty="0"/>
              <a:t>Geographica</a:t>
            </a:r>
            <a:r>
              <a:rPr lang="en-GB" sz="3200" dirty="0"/>
              <a:t>,</a:t>
            </a:r>
            <a:r>
              <a:rPr lang="en-GB" sz="3200" baseline="30000" dirty="0"/>
              <a:t> </a:t>
            </a:r>
            <a:r>
              <a:rPr lang="en-GB" sz="3200" dirty="0"/>
              <a:t> Pliny's </a:t>
            </a:r>
            <a:r>
              <a:rPr lang="en-GB" sz="3200" i="1" dirty="0"/>
              <a:t>Natural History</a:t>
            </a:r>
            <a:r>
              <a:rPr lang="en-GB" sz="3200" dirty="0"/>
              <a:t> and passages in Diodorus of Sicily's history., but hasn’t survived.</a:t>
            </a:r>
          </a:p>
          <a:p>
            <a:r>
              <a:rPr lang="en-GB" sz="3200" dirty="0"/>
              <a:t>He navigated around Britain  and was the first to record “The Midnight Sun” which is where you are so far north that in the summer the sun doesn’t set.</a:t>
            </a:r>
          </a:p>
          <a:p>
            <a:r>
              <a:rPr lang="en-GB" sz="3200" dirty="0"/>
              <a:t>He is seen as the first scientific Arctic explorer, recorded first regarding polar ice and the Germanic tribes.</a:t>
            </a:r>
          </a:p>
          <a:p>
            <a:r>
              <a:rPr lang="en-GB" sz="3200" dirty="0"/>
              <a:t>Introduced the idea of “THULE” which is the farthest point on the globe into ancient geography. Modern interpreters of this think it may have been anywhere between Orkney and Norway</a:t>
            </a:r>
          </a:p>
          <a:p>
            <a:r>
              <a:rPr lang="en-GB" sz="3200" dirty="0"/>
              <a:t>He was also the first to link the pull of the moon to the size and force of the tides.</a:t>
            </a:r>
          </a:p>
          <a:p>
            <a:r>
              <a:rPr lang="en-GB" sz="3200" dirty="0"/>
              <a:t>It is thought that he may have reached Iceland and Greenland.</a:t>
            </a:r>
          </a:p>
          <a:p>
            <a:endParaRPr lang="en-GB" dirty="0"/>
          </a:p>
        </p:txBody>
      </p:sp>
      <p:sp>
        <p:nvSpPr>
          <p:cNvPr id="4" name="Content Placeholder 3">
            <a:extLst>
              <a:ext uri="{FF2B5EF4-FFF2-40B4-BE49-F238E27FC236}">
                <a16:creationId xmlns:a16="http://schemas.microsoft.com/office/drawing/2014/main" id="{9CC938AF-A863-4AA6-8373-2A5C8906C90E}"/>
              </a:ext>
            </a:extLst>
          </p:cNvPr>
          <p:cNvSpPr>
            <a:spLocks noGrp="1"/>
          </p:cNvSpPr>
          <p:nvPr>
            <p:ph sz="half" idx="2"/>
          </p:nvPr>
        </p:nvSpPr>
        <p:spPr>
          <a:xfrm>
            <a:off x="6172200" y="1325563"/>
            <a:ext cx="6019800" cy="5532436"/>
          </a:xfrm>
        </p:spPr>
        <p:txBody>
          <a:bodyPr>
            <a:normAutofit fontScale="62500" lnSpcReduction="20000"/>
          </a:bodyPr>
          <a:lstStyle/>
          <a:p>
            <a:r>
              <a:rPr lang="en-GB" dirty="0"/>
              <a:t>SOURCES</a:t>
            </a:r>
          </a:p>
          <a:p>
            <a:r>
              <a:rPr lang="en-GB" dirty="0"/>
              <a:t>Encyclopedia Britannica. 2018. </a:t>
            </a:r>
            <a:r>
              <a:rPr lang="en-GB" i="1" dirty="0"/>
              <a:t>Pytheas | Greek explorer | Britannica.com</a:t>
            </a:r>
            <a:r>
              <a:rPr lang="en-GB" dirty="0"/>
              <a:t>. [ONLINE] Available at: </a:t>
            </a:r>
            <a:r>
              <a:rPr lang="en-GB" dirty="0">
                <a:hlinkClick r:id="rId2"/>
              </a:rPr>
              <a:t>https://www.britannica.com/biography/Pytheas</a:t>
            </a:r>
            <a:r>
              <a:rPr lang="en-GB" dirty="0"/>
              <a:t>. [Accessed 21 February 2018].</a:t>
            </a:r>
          </a:p>
          <a:p>
            <a:r>
              <a:rPr lang="en-GB" dirty="0"/>
              <a:t>&lt;blockquote&gt;Kaplan, P, 2012. Pytheas of Massalia. &lt;</a:t>
            </a:r>
            <a:r>
              <a:rPr lang="en-GB" dirty="0" err="1"/>
              <a:t>em</a:t>
            </a:r>
            <a:r>
              <a:rPr lang="en-GB" dirty="0"/>
              <a:t>&gt;The Encyclopedia of Ancient History&lt;/</a:t>
            </a:r>
            <a:r>
              <a:rPr lang="en-GB" dirty="0" err="1"/>
              <a:t>em</a:t>
            </a:r>
            <a:r>
              <a:rPr lang="en-GB" dirty="0"/>
              <a:t>&gt;, [Online]. 1, unknown. Available at: &lt;a </a:t>
            </a:r>
            <a:r>
              <a:rPr lang="en-GB" dirty="0" err="1"/>
              <a:t>href</a:t>
            </a:r>
            <a:r>
              <a:rPr lang="en-GB" dirty="0"/>
              <a:t>="http://onlinelibrary.wiley.com/doi/10.1002/9781444338386.wbeah21281/full" target="_blank"&gt;http://onlinelibrary.wiley.com/doi/10.1002/9781444338386.wbeah21281/full&lt;/a&gt; [Accessed 21 February 2018].&lt;/blockquote&gt;</a:t>
            </a:r>
          </a:p>
          <a:p>
            <a:r>
              <a:rPr lang="en-GB" dirty="0">
                <a:solidFill>
                  <a:srgbClr val="FF0000"/>
                </a:solidFill>
              </a:rPr>
              <a:t>Penelope.uchicago.edu. (2018). </a:t>
            </a:r>
            <a:r>
              <a:rPr lang="en-GB" i="1" dirty="0" err="1">
                <a:solidFill>
                  <a:srgbClr val="FF0000"/>
                </a:solidFill>
              </a:rPr>
              <a:t>LacusCurtius</a:t>
            </a:r>
            <a:r>
              <a:rPr lang="en-GB" i="1" dirty="0">
                <a:solidFill>
                  <a:srgbClr val="FF0000"/>
                </a:solidFill>
              </a:rPr>
              <a:t> • Strabo's Geography — Book II Chapter 5 (§§ 1‑17)</a:t>
            </a:r>
            <a:r>
              <a:rPr lang="en-GB" dirty="0">
                <a:solidFill>
                  <a:srgbClr val="FF0000"/>
                </a:solidFill>
              </a:rPr>
              <a:t>. [online] Available at: http://penelope.uchicago.edu/Thayer/e/roman/texts/strabo/2e1*.html [Accessed 21 Feb. 2018].</a:t>
            </a:r>
          </a:p>
          <a:p>
            <a:r>
              <a:rPr lang="en-GB" dirty="0">
                <a:solidFill>
                  <a:srgbClr val="FF0000"/>
                </a:solidFill>
              </a:rPr>
              <a:t>Perseus.tufts.edu. (2018). Pliny the Elder, The Natural </a:t>
            </a:r>
            <a:r>
              <a:rPr lang="en-GB" dirty="0" err="1">
                <a:solidFill>
                  <a:srgbClr val="FF0000"/>
                </a:solidFill>
              </a:rPr>
              <a:t>History,BOOK</a:t>
            </a:r>
            <a:r>
              <a:rPr lang="en-GB" dirty="0">
                <a:solidFill>
                  <a:srgbClr val="FF0000"/>
                </a:solidFill>
              </a:rPr>
              <a:t> II. AN ACCOUNT OF THE WORLD AND THE ELEMENTS., CHAP. 77. (75.)—WHERE THE DAYS ARE THE LONGEST ANDWHERE THE SHORTEST.. [online] Available at: http://www.perseus.tufts.edu/hopper/text?doc=Perseus:text:1999.02.0137:book=2:chapter=77&amp;highlight=pytheas [Accessed 21 Feb. 2018].</a:t>
            </a:r>
          </a:p>
        </p:txBody>
      </p:sp>
    </p:spTree>
    <p:extLst>
      <p:ext uri="{BB962C8B-B14F-4D97-AF65-F5344CB8AC3E}">
        <p14:creationId xmlns:p14="http://schemas.microsoft.com/office/powerpoint/2010/main" val="18531568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2CEFB-6CD1-4A4F-A5E8-139852CEF4F7}"/>
              </a:ext>
            </a:extLst>
          </p:cNvPr>
          <p:cNvSpPr>
            <a:spLocks noGrp="1"/>
          </p:cNvSpPr>
          <p:nvPr>
            <p:ph type="title"/>
          </p:nvPr>
        </p:nvSpPr>
        <p:spPr>
          <a:xfrm>
            <a:off x="0" y="18255"/>
            <a:ext cx="10515600" cy="1325563"/>
          </a:xfrm>
        </p:spPr>
        <p:txBody>
          <a:bodyPr/>
          <a:lstStyle/>
          <a:p>
            <a:r>
              <a:rPr lang="en-GB" dirty="0"/>
              <a:t>Battle with Porus 326 BC</a:t>
            </a:r>
          </a:p>
        </p:txBody>
      </p:sp>
      <p:sp>
        <p:nvSpPr>
          <p:cNvPr id="3" name="Content Placeholder 2">
            <a:extLst>
              <a:ext uri="{FF2B5EF4-FFF2-40B4-BE49-F238E27FC236}">
                <a16:creationId xmlns:a16="http://schemas.microsoft.com/office/drawing/2014/main" id="{AC30E1B9-617E-4D16-8E33-0F8DE53E6034}"/>
              </a:ext>
            </a:extLst>
          </p:cNvPr>
          <p:cNvSpPr>
            <a:spLocks noGrp="1"/>
          </p:cNvSpPr>
          <p:nvPr>
            <p:ph sz="half" idx="1"/>
          </p:nvPr>
        </p:nvSpPr>
        <p:spPr>
          <a:xfrm>
            <a:off x="0" y="1096756"/>
            <a:ext cx="6096000" cy="5761244"/>
          </a:xfrm>
        </p:spPr>
        <p:txBody>
          <a:bodyPr>
            <a:normAutofit fontScale="70000" lnSpcReduction="20000"/>
          </a:bodyPr>
          <a:lstStyle/>
          <a:p>
            <a:r>
              <a:rPr lang="en-GB" dirty="0"/>
              <a:t>Fought by the Hydaspes River. It was Alexander the Great vs King Porus of the Paurava kingdom (which is modern day Pakistan). Porus used elephants to break through Alexander’s cavalry</a:t>
            </a:r>
          </a:p>
          <a:p>
            <a:r>
              <a:rPr lang="en-GB" dirty="0"/>
              <a:t>As he was outnumbered and facing a river battle, Alexander kept his troops constantly on the move. Initially  the Persians followed them but gradually lost interest and stayed in one place.</a:t>
            </a:r>
          </a:p>
          <a:p>
            <a:r>
              <a:rPr lang="en-GB" dirty="0"/>
              <a:t>They had  previously sent  people to the top of the hill behind them, unseen, to see where the best place to cross would be. When they attacked by surprise that night the main army went upstream to cross but chose the wrong place. After almost losing they surround and kill the elephants allowing the battle to go more normally and for Alexander to win</a:t>
            </a:r>
          </a:p>
          <a:p>
            <a:r>
              <a:rPr lang="en-GB" dirty="0"/>
              <a:t>Alexander asks Porus after the battle once he has captured him, “how should I treat you?” Porus replies “treat me as a king”. And then Alexander gives him his own Indian territories and the men he had collected on the way through- the same men who had basically hired Alexander to depose Porus.</a:t>
            </a:r>
          </a:p>
          <a:p>
            <a:r>
              <a:rPr lang="en-GB" dirty="0"/>
              <a:t>The rewards included masses of coinage, elephants as Alexander’s guards and India remains prominent in his life.</a:t>
            </a:r>
          </a:p>
          <a:p>
            <a:endParaRPr lang="en-GB" dirty="0"/>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3973B24D-D756-49F3-BFCC-25D5A1E950FB}"/>
              </a:ext>
            </a:extLst>
          </p:cNvPr>
          <p:cNvSpPr>
            <a:spLocks noGrp="1"/>
          </p:cNvSpPr>
          <p:nvPr>
            <p:ph sz="half" idx="2"/>
          </p:nvPr>
        </p:nvSpPr>
        <p:spPr>
          <a:xfrm>
            <a:off x="6003235" y="1096756"/>
            <a:ext cx="6188765" cy="5742989"/>
          </a:xfrm>
        </p:spPr>
        <p:txBody>
          <a:bodyPr>
            <a:normAutofit fontScale="70000" lnSpcReduction="20000"/>
          </a:bodyPr>
          <a:lstStyle/>
          <a:p>
            <a:r>
              <a:rPr lang="en-GB" dirty="0"/>
              <a:t>SOURCES</a:t>
            </a:r>
          </a:p>
          <a:p>
            <a:r>
              <a:rPr lang="en-GB" dirty="0">
                <a:solidFill>
                  <a:srgbClr val="FF0000"/>
                </a:solidFill>
              </a:rPr>
              <a:t>Plutarch, Alexander, chapter 60 . 2018. </a:t>
            </a:r>
            <a:r>
              <a:rPr lang="en-GB" i="1" dirty="0">
                <a:solidFill>
                  <a:srgbClr val="FF0000"/>
                </a:solidFill>
              </a:rPr>
              <a:t>Plutarch, Alexander, chapter 60 </a:t>
            </a:r>
            <a:r>
              <a:rPr lang="en-GB" dirty="0">
                <a:solidFill>
                  <a:srgbClr val="FF0000"/>
                </a:solidFill>
              </a:rPr>
              <a:t>. [ONLINE] Available at: </a:t>
            </a:r>
            <a:r>
              <a:rPr lang="en-GB" u="sng" dirty="0">
                <a:solidFill>
                  <a:srgbClr val="FF0000"/>
                </a:solidFill>
                <a:hlinkClick r:id="rId2"/>
              </a:rPr>
              <a:t>http://www.perseus.tufts.edu/hopper/text?doc=Perseus:text:1999.01.0243:chapter=60&amp;highlight=porus</a:t>
            </a:r>
            <a:r>
              <a:rPr lang="en-GB" dirty="0">
                <a:solidFill>
                  <a:srgbClr val="FF0000"/>
                </a:solidFill>
              </a:rPr>
              <a:t>. [Accessed 26 February 2018].</a:t>
            </a:r>
          </a:p>
          <a:p>
            <a:r>
              <a:rPr lang="en-GB" dirty="0">
                <a:solidFill>
                  <a:srgbClr val="FF0000"/>
                </a:solidFill>
              </a:rPr>
              <a:t>Diodorus Siculus, Library, Book XVII, Chapter 87 . 2018. </a:t>
            </a:r>
            <a:r>
              <a:rPr lang="en-GB" i="1" dirty="0">
                <a:solidFill>
                  <a:srgbClr val="FF0000"/>
                </a:solidFill>
              </a:rPr>
              <a:t>Diodorus Siculus, Library, Book XVII, Chapter 87 </a:t>
            </a:r>
            <a:r>
              <a:rPr lang="en-GB" dirty="0">
                <a:solidFill>
                  <a:srgbClr val="FF0000"/>
                </a:solidFill>
              </a:rPr>
              <a:t>. [ONLINE] Available at: </a:t>
            </a:r>
            <a:r>
              <a:rPr lang="en-GB" u="sng" dirty="0">
                <a:solidFill>
                  <a:srgbClr val="FF0000"/>
                </a:solidFill>
                <a:hlinkClick r:id="rId3"/>
              </a:rPr>
              <a:t>http://www.perseus.tufts.edu/hopper/text?doc=Perseus%3Atext%3A1999.01.0084%3Abook%3D17%3Achapter%3D87</a:t>
            </a:r>
            <a:r>
              <a:rPr lang="en-GB" dirty="0">
                <a:solidFill>
                  <a:srgbClr val="FF0000"/>
                </a:solidFill>
              </a:rPr>
              <a:t>. [Accessed 26 February 2018].</a:t>
            </a:r>
          </a:p>
          <a:p>
            <a:r>
              <a:rPr lang="en-GB" dirty="0"/>
              <a:t>Hamilton, J. R. (1956) “The Cavalry Battle at the Hydaspes,” </a:t>
            </a:r>
            <a:r>
              <a:rPr lang="en-GB" i="1" dirty="0"/>
              <a:t>The Journal of Hellenic Studies</a:t>
            </a:r>
            <a:r>
              <a:rPr lang="en-GB" dirty="0"/>
              <a:t>. Cambridge University Press, 76, pp. 26–31. doi: 10.2307/629551. [Accessed 26/2/2018]</a:t>
            </a:r>
          </a:p>
          <a:p>
            <a:r>
              <a:rPr lang="en-GB" dirty="0"/>
              <a:t>The army of Alexander the Great and combat stress syndrome (326 BC) | Retief | Acta Theologica. 2018. </a:t>
            </a:r>
            <a:r>
              <a:rPr lang="en-GB" i="1" dirty="0"/>
              <a:t>The army of Alexander the Great and combat stress syndrome (326 BC) | Retief | Acta Theologica</a:t>
            </a:r>
            <a:r>
              <a:rPr lang="en-GB" dirty="0"/>
              <a:t>. [ONLINE] Available at: </a:t>
            </a:r>
            <a:r>
              <a:rPr lang="en-GB" u="sng" dirty="0">
                <a:hlinkClick r:id="rId4"/>
              </a:rPr>
              <a:t>https://www.ajol.info/index.php/actat/article/view/52559</a:t>
            </a:r>
            <a:r>
              <a:rPr lang="en-GB" dirty="0"/>
              <a:t>. [Accessed 26 February 2018].</a:t>
            </a:r>
          </a:p>
        </p:txBody>
      </p:sp>
    </p:spTree>
    <p:extLst>
      <p:ext uri="{BB962C8B-B14F-4D97-AF65-F5344CB8AC3E}">
        <p14:creationId xmlns:p14="http://schemas.microsoft.com/office/powerpoint/2010/main" val="25948595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2C5D6-8A39-48E9-9A28-516EC7CF102E}"/>
              </a:ext>
            </a:extLst>
          </p:cNvPr>
          <p:cNvSpPr>
            <a:spLocks noGrp="1"/>
          </p:cNvSpPr>
          <p:nvPr>
            <p:ph type="title"/>
          </p:nvPr>
        </p:nvSpPr>
        <p:spPr>
          <a:xfrm>
            <a:off x="0" y="18255"/>
            <a:ext cx="10515600" cy="1325563"/>
          </a:xfrm>
        </p:spPr>
        <p:txBody>
          <a:bodyPr/>
          <a:lstStyle/>
          <a:p>
            <a:r>
              <a:rPr lang="en-GB" dirty="0"/>
              <a:t>Mutiny at Opis 324 BC</a:t>
            </a:r>
          </a:p>
        </p:txBody>
      </p:sp>
      <p:sp>
        <p:nvSpPr>
          <p:cNvPr id="3" name="Content Placeholder 2">
            <a:extLst>
              <a:ext uri="{FF2B5EF4-FFF2-40B4-BE49-F238E27FC236}">
                <a16:creationId xmlns:a16="http://schemas.microsoft.com/office/drawing/2014/main" id="{E8633D56-26A5-4637-BAC7-7956C21A0627}"/>
              </a:ext>
            </a:extLst>
          </p:cNvPr>
          <p:cNvSpPr>
            <a:spLocks noGrp="1"/>
          </p:cNvSpPr>
          <p:nvPr>
            <p:ph sz="half" idx="1"/>
          </p:nvPr>
        </p:nvSpPr>
        <p:spPr>
          <a:xfrm>
            <a:off x="0" y="1179443"/>
            <a:ext cx="6019800" cy="5660302"/>
          </a:xfrm>
        </p:spPr>
        <p:txBody>
          <a:bodyPr>
            <a:normAutofit fontScale="70000" lnSpcReduction="20000"/>
          </a:bodyPr>
          <a:lstStyle/>
          <a:p>
            <a:r>
              <a:rPr lang="en-GB" dirty="0"/>
              <a:t>After giving his generals and elite forces Persian or Asian brides and marrying Barsine and Parysatis in Susa Alexander moves on to Opis.</a:t>
            </a:r>
          </a:p>
          <a:p>
            <a:r>
              <a:rPr lang="en-GB" dirty="0"/>
              <a:t>On the way he offers to pay off his soldiers debts as long as he tells them how they got them to alleviate their suspicions . They refuse until he says just take the money, they still don’t trust him as a leader</a:t>
            </a:r>
          </a:p>
          <a:p>
            <a:r>
              <a:rPr lang="en-GB" dirty="0"/>
              <a:t>When they reach Opis Alexander says that all those who aren’t fit to fight should go home. This doesn’t go down well and the army revolts.</a:t>
            </a:r>
          </a:p>
          <a:p>
            <a:r>
              <a:rPr lang="en-GB" dirty="0"/>
              <a:t>Alexander tries to calm them and when it doesn’t work he goes and hides in his tent for 2 days. Amazingly that works and the veterans leave.</a:t>
            </a:r>
          </a:p>
          <a:p>
            <a:r>
              <a:rPr lang="en-GB" dirty="0"/>
              <a:t>Alexander then puts the Persian elites in charge of army and then the veterans return only to be disbanded, given a pension and told to leave their new wives and children behind.</a:t>
            </a:r>
          </a:p>
          <a:p>
            <a:r>
              <a:rPr lang="en-GB" dirty="0"/>
              <a:t>Craterus is sent off to be in charge of Macedon but Antipater is already regent so he sends his son Cassander to Alexander.</a:t>
            </a:r>
          </a:p>
          <a:p>
            <a:endParaRPr lang="en-GB" dirty="0"/>
          </a:p>
        </p:txBody>
      </p:sp>
      <p:sp>
        <p:nvSpPr>
          <p:cNvPr id="4" name="Content Placeholder 3">
            <a:extLst>
              <a:ext uri="{FF2B5EF4-FFF2-40B4-BE49-F238E27FC236}">
                <a16:creationId xmlns:a16="http://schemas.microsoft.com/office/drawing/2014/main" id="{57AB92A5-F446-464D-8FE9-2D7F5CC02D2E}"/>
              </a:ext>
            </a:extLst>
          </p:cNvPr>
          <p:cNvSpPr>
            <a:spLocks noGrp="1"/>
          </p:cNvSpPr>
          <p:nvPr>
            <p:ph sz="half" idx="2"/>
          </p:nvPr>
        </p:nvSpPr>
        <p:spPr>
          <a:xfrm>
            <a:off x="6019801" y="1179442"/>
            <a:ext cx="6172198" cy="5678557"/>
          </a:xfrm>
        </p:spPr>
        <p:txBody>
          <a:bodyPr>
            <a:normAutofit fontScale="70000" lnSpcReduction="20000"/>
          </a:bodyPr>
          <a:lstStyle/>
          <a:p>
            <a:r>
              <a:rPr lang="en-GB" dirty="0"/>
              <a:t>SOURCES</a:t>
            </a:r>
          </a:p>
          <a:p>
            <a:r>
              <a:rPr lang="en-GB" dirty="0"/>
              <a:t>Mutiny at Opis - Livius. 2018. </a:t>
            </a:r>
            <a:r>
              <a:rPr lang="en-GB" i="1" dirty="0"/>
              <a:t>Mutiny at Opis - Livius</a:t>
            </a:r>
            <a:r>
              <a:rPr lang="en-GB" dirty="0"/>
              <a:t>. [ONLINE] Available at: </a:t>
            </a:r>
            <a:r>
              <a:rPr lang="en-GB" u="sng" dirty="0">
                <a:hlinkClick r:id="rId2"/>
              </a:rPr>
              <a:t>http://www.livius.org/sources/content/arrian/anabasis/mutiny-at-opis/</a:t>
            </a:r>
            <a:r>
              <a:rPr lang="en-GB" dirty="0"/>
              <a:t>. [Accessed 26 February 2018].</a:t>
            </a:r>
          </a:p>
          <a:p>
            <a:r>
              <a:rPr lang="en-GB" dirty="0"/>
              <a:t>Geoffrey, N., 1972. </a:t>
            </a:r>
            <a:r>
              <a:rPr lang="en-GB" i="1" dirty="0"/>
              <a:t>A History of Macedonia: 336-167 B.C</a:t>
            </a:r>
            <a:r>
              <a:rPr lang="en-GB" dirty="0"/>
              <a:t>. Clarendon Press. p. 88</a:t>
            </a:r>
          </a:p>
          <a:p>
            <a:r>
              <a:rPr lang="en-GB" dirty="0">
                <a:solidFill>
                  <a:srgbClr val="FF0000"/>
                </a:solidFill>
              </a:rPr>
              <a:t>Curtius Rufus, the Macedonian Mutiny at Opis and Alexander's Iranian Policy in 324 BC | Marek Jan Olbrycht - Academia.edu. 2018. </a:t>
            </a:r>
            <a:r>
              <a:rPr lang="en-GB" i="1" dirty="0">
                <a:solidFill>
                  <a:srgbClr val="FF0000"/>
                </a:solidFill>
              </a:rPr>
              <a:t>Curtius Rufus, the Macedonian Mutiny at Opis and Alexander's Iranian Policy in 324 BC | Marek Jan Olbrycht - Academia.edu</a:t>
            </a:r>
            <a:r>
              <a:rPr lang="en-GB" dirty="0">
                <a:solidFill>
                  <a:srgbClr val="FF0000"/>
                </a:solidFill>
              </a:rPr>
              <a:t>. [ONLINE] Available at: </a:t>
            </a:r>
            <a:r>
              <a:rPr lang="en-GB" u="sng" dirty="0">
                <a:solidFill>
                  <a:srgbClr val="FF0000"/>
                </a:solidFill>
                <a:hlinkClick r:id="rId3"/>
              </a:rPr>
              <a:t>http://www.academia.edu/862293/Curtius_Rufus_the_Macedonian_Mutiny_at_Opis_and_Alexanders_Iranian_Policy_in_324_BC</a:t>
            </a:r>
            <a:r>
              <a:rPr lang="en-GB" dirty="0">
                <a:solidFill>
                  <a:srgbClr val="FF0000"/>
                </a:solidFill>
              </a:rPr>
              <a:t>. [Accessed 26 February 2018].</a:t>
            </a:r>
          </a:p>
          <a:p>
            <a:r>
              <a:rPr lang="en-GB" dirty="0">
                <a:solidFill>
                  <a:srgbClr val="FF0000"/>
                </a:solidFill>
              </a:rPr>
              <a:t>Plutarch, Alexander, chapter 71, section 5 . 2018. </a:t>
            </a:r>
            <a:r>
              <a:rPr lang="en-GB" i="1" dirty="0">
                <a:solidFill>
                  <a:srgbClr val="FF0000"/>
                </a:solidFill>
              </a:rPr>
              <a:t>Plutarch, Alexander, chapter 71, section 5 </a:t>
            </a:r>
            <a:r>
              <a:rPr lang="en-GB" dirty="0">
                <a:solidFill>
                  <a:srgbClr val="FF0000"/>
                </a:solidFill>
              </a:rPr>
              <a:t>. [ONLINE] Available at: </a:t>
            </a:r>
            <a:r>
              <a:rPr lang="en-GB" u="sng" dirty="0">
                <a:solidFill>
                  <a:srgbClr val="FF0000"/>
                </a:solidFill>
                <a:hlinkClick r:id="rId4"/>
              </a:rPr>
              <a:t>http://www.perseus.tufts.edu/hopper/text?doc=Perseus%3Atext%3A1999.01.0243%3Achapter%3D71%3Asection%3D5</a:t>
            </a:r>
            <a:r>
              <a:rPr lang="en-GB" dirty="0">
                <a:solidFill>
                  <a:srgbClr val="FF0000"/>
                </a:solidFill>
              </a:rPr>
              <a:t>. [Accessed 26 February 2018].</a:t>
            </a:r>
          </a:p>
        </p:txBody>
      </p:sp>
    </p:spTree>
    <p:extLst>
      <p:ext uri="{BB962C8B-B14F-4D97-AF65-F5344CB8AC3E}">
        <p14:creationId xmlns:p14="http://schemas.microsoft.com/office/powerpoint/2010/main" val="30861992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0BB20-2C77-4CEF-9476-F81AB2C57F89}"/>
              </a:ext>
            </a:extLst>
          </p:cNvPr>
          <p:cNvSpPr>
            <a:spLocks noGrp="1"/>
          </p:cNvSpPr>
          <p:nvPr>
            <p:ph type="title"/>
          </p:nvPr>
        </p:nvSpPr>
        <p:spPr>
          <a:xfrm>
            <a:off x="0" y="20568"/>
            <a:ext cx="10515600" cy="801067"/>
          </a:xfrm>
        </p:spPr>
        <p:txBody>
          <a:bodyPr/>
          <a:lstStyle/>
          <a:p>
            <a:r>
              <a:rPr lang="en-GB" dirty="0"/>
              <a:t>Death of Alexander 13th June 323 BC</a:t>
            </a:r>
          </a:p>
        </p:txBody>
      </p:sp>
      <p:sp>
        <p:nvSpPr>
          <p:cNvPr id="3" name="Content Placeholder 2">
            <a:extLst>
              <a:ext uri="{FF2B5EF4-FFF2-40B4-BE49-F238E27FC236}">
                <a16:creationId xmlns:a16="http://schemas.microsoft.com/office/drawing/2014/main" id="{7104F6C7-1238-4F69-B6E7-0EC76E554F86}"/>
              </a:ext>
            </a:extLst>
          </p:cNvPr>
          <p:cNvSpPr>
            <a:spLocks noGrp="1"/>
          </p:cNvSpPr>
          <p:nvPr>
            <p:ph sz="half" idx="1"/>
          </p:nvPr>
        </p:nvSpPr>
        <p:spPr>
          <a:xfrm>
            <a:off x="0" y="821635"/>
            <a:ext cx="6096000" cy="6015797"/>
          </a:xfrm>
        </p:spPr>
        <p:txBody>
          <a:bodyPr>
            <a:noAutofit/>
          </a:bodyPr>
          <a:lstStyle/>
          <a:p>
            <a:r>
              <a:rPr lang="en-GB" sz="2000" dirty="0"/>
              <a:t>Camped outside Babylon and the Chaldaean priests tell him to stay out, Alexander sets up court and throws a final feast</a:t>
            </a:r>
          </a:p>
          <a:p>
            <a:r>
              <a:rPr lang="en-GB" sz="2000" dirty="0"/>
              <a:t>Alexander leaves his own feast early claiming illness but goes a different party where he gets a high fever</a:t>
            </a:r>
          </a:p>
          <a:p>
            <a:r>
              <a:rPr lang="en-GB" sz="2000" dirty="0"/>
              <a:t>His cure is to keep drinking however by the 7</a:t>
            </a:r>
            <a:r>
              <a:rPr lang="en-GB" sz="2000" baseline="30000" dirty="0"/>
              <a:t>th</a:t>
            </a:r>
            <a:r>
              <a:rPr lang="en-GB" sz="2000" dirty="0"/>
              <a:t> of June the military hasn’t seen him in a week and demand to see him</a:t>
            </a:r>
          </a:p>
          <a:p>
            <a:r>
              <a:rPr lang="en-GB" sz="2000" dirty="0"/>
              <a:t>On his deathbed he gathers his generals around him, gives Perdiccas his signet ring and says to give the kingdom to his strongest.</a:t>
            </a:r>
          </a:p>
          <a:p>
            <a:r>
              <a:rPr lang="en-GB" sz="2000" dirty="0"/>
              <a:t>Antipater is accused of poisoning him via Cassander but it isn’t held and Alexander dies on the 13</a:t>
            </a:r>
            <a:r>
              <a:rPr lang="en-GB" sz="2000" baseline="30000" dirty="0"/>
              <a:t>TH</a:t>
            </a:r>
            <a:r>
              <a:rPr lang="en-GB" sz="2000" dirty="0"/>
              <a:t> </a:t>
            </a:r>
          </a:p>
          <a:p>
            <a:r>
              <a:rPr lang="en-GB" sz="2000" dirty="0"/>
              <a:t>This leaves an odd situation where there are no suitable heirs- his brother Arrhidaios an Argead but mentally ill, Rhoxanne is pregnant so if it’s a boy the heir isn’t born yet and the other is his illegitimate son Herakles who is 6- causing a power vacuum for who should rule behind a designated puppet heir.</a:t>
            </a:r>
          </a:p>
        </p:txBody>
      </p:sp>
      <p:sp>
        <p:nvSpPr>
          <p:cNvPr id="4" name="Content Placeholder 3">
            <a:extLst>
              <a:ext uri="{FF2B5EF4-FFF2-40B4-BE49-F238E27FC236}">
                <a16:creationId xmlns:a16="http://schemas.microsoft.com/office/drawing/2014/main" id="{66AB8897-AE1D-4847-812B-06644A563BAA}"/>
              </a:ext>
            </a:extLst>
          </p:cNvPr>
          <p:cNvSpPr>
            <a:spLocks noGrp="1"/>
          </p:cNvSpPr>
          <p:nvPr>
            <p:ph sz="half" idx="2"/>
          </p:nvPr>
        </p:nvSpPr>
        <p:spPr>
          <a:xfrm>
            <a:off x="6172200" y="821635"/>
            <a:ext cx="6019800" cy="6015797"/>
          </a:xfrm>
        </p:spPr>
        <p:txBody>
          <a:bodyPr>
            <a:normAutofit fontScale="85000" lnSpcReduction="20000"/>
          </a:bodyPr>
          <a:lstStyle/>
          <a:p>
            <a:r>
              <a:rPr lang="en-GB" dirty="0"/>
              <a:t>SOURCES</a:t>
            </a:r>
          </a:p>
          <a:p>
            <a:r>
              <a:rPr lang="en-GB" dirty="0">
                <a:solidFill>
                  <a:srgbClr val="FF0000"/>
                </a:solidFill>
              </a:rPr>
              <a:t>Plutarch, Alexander, chapter 76, section 4 . 2018. </a:t>
            </a:r>
            <a:r>
              <a:rPr lang="en-GB" i="1" dirty="0">
                <a:solidFill>
                  <a:srgbClr val="FF0000"/>
                </a:solidFill>
              </a:rPr>
              <a:t>Plutarch, Alexander, chapter 76, section 4 </a:t>
            </a:r>
            <a:r>
              <a:rPr lang="en-GB" dirty="0">
                <a:solidFill>
                  <a:srgbClr val="FF0000"/>
                </a:solidFill>
              </a:rPr>
              <a:t>. [ONLINE] Available at: </a:t>
            </a:r>
            <a:r>
              <a:rPr lang="en-GB" u="sng" dirty="0">
                <a:solidFill>
                  <a:srgbClr val="FF0000"/>
                </a:solidFill>
                <a:hlinkClick r:id="rId2"/>
              </a:rPr>
              <a:t>http://www.perseus.tufts.edu/hopper/text?doc=Perseus%3Atext%3A1999.01.0243%3Achapter%3D76%3Asection%3D4</a:t>
            </a:r>
            <a:r>
              <a:rPr lang="en-GB" dirty="0">
                <a:solidFill>
                  <a:srgbClr val="FF0000"/>
                </a:solidFill>
              </a:rPr>
              <a:t>. [Accessed 26 February 2018].</a:t>
            </a:r>
          </a:p>
          <a:p>
            <a:r>
              <a:rPr lang="en-GB" dirty="0">
                <a:solidFill>
                  <a:srgbClr val="FF0000"/>
                </a:solidFill>
              </a:rPr>
              <a:t>C. Suetonius </a:t>
            </a:r>
            <a:r>
              <a:rPr lang="en-GB" dirty="0" err="1">
                <a:solidFill>
                  <a:srgbClr val="FF0000"/>
                </a:solidFill>
              </a:rPr>
              <a:t>Tranquillus</a:t>
            </a:r>
            <a:r>
              <a:rPr lang="en-GB" dirty="0">
                <a:solidFill>
                  <a:srgbClr val="FF0000"/>
                </a:solidFill>
              </a:rPr>
              <a:t>, </a:t>
            </a:r>
            <a:r>
              <a:rPr lang="en-GB" dirty="0" err="1">
                <a:solidFill>
                  <a:srgbClr val="FF0000"/>
                </a:solidFill>
              </a:rPr>
              <a:t>Divus</a:t>
            </a:r>
            <a:r>
              <a:rPr lang="en-GB" dirty="0">
                <a:solidFill>
                  <a:srgbClr val="FF0000"/>
                </a:solidFill>
              </a:rPr>
              <a:t> Julius, chapter 7 . 2018. </a:t>
            </a:r>
            <a:r>
              <a:rPr lang="en-GB" i="1" dirty="0">
                <a:solidFill>
                  <a:srgbClr val="FF0000"/>
                </a:solidFill>
              </a:rPr>
              <a:t>C. Suetonius </a:t>
            </a:r>
            <a:r>
              <a:rPr lang="en-GB" i="1" dirty="0" err="1">
                <a:solidFill>
                  <a:srgbClr val="FF0000"/>
                </a:solidFill>
              </a:rPr>
              <a:t>Tranquillus</a:t>
            </a:r>
            <a:r>
              <a:rPr lang="en-GB" i="1" dirty="0">
                <a:solidFill>
                  <a:srgbClr val="FF0000"/>
                </a:solidFill>
              </a:rPr>
              <a:t>, </a:t>
            </a:r>
            <a:r>
              <a:rPr lang="en-GB" i="1" dirty="0" err="1">
                <a:solidFill>
                  <a:srgbClr val="FF0000"/>
                </a:solidFill>
              </a:rPr>
              <a:t>Divus</a:t>
            </a:r>
            <a:r>
              <a:rPr lang="en-GB" i="1" dirty="0">
                <a:solidFill>
                  <a:srgbClr val="FF0000"/>
                </a:solidFill>
              </a:rPr>
              <a:t> Julius, chapter 7 </a:t>
            </a:r>
            <a:r>
              <a:rPr lang="en-GB" dirty="0">
                <a:solidFill>
                  <a:srgbClr val="FF0000"/>
                </a:solidFill>
              </a:rPr>
              <a:t>. [ONLINE] Available at: </a:t>
            </a:r>
            <a:r>
              <a:rPr lang="en-GB" u="sng" dirty="0">
                <a:solidFill>
                  <a:srgbClr val="FF0000"/>
                </a:solidFill>
                <a:hlinkClick r:id="rId3"/>
              </a:rPr>
              <a:t>http://www.perseus.tufts.edu/hopper/text?doc=Perseus:text:1999.02.0132:life=jul.:chapter=7&amp;highlight=death%2Calexander</a:t>
            </a:r>
            <a:r>
              <a:rPr lang="en-GB" dirty="0">
                <a:solidFill>
                  <a:srgbClr val="FF0000"/>
                </a:solidFill>
              </a:rPr>
              <a:t>. [Accessed 26 February 2018].</a:t>
            </a:r>
          </a:p>
          <a:p>
            <a:r>
              <a:rPr lang="en-GB" dirty="0"/>
              <a:t>Doherty, P., 2013. </a:t>
            </a:r>
            <a:r>
              <a:rPr lang="en-GB" i="1" dirty="0"/>
              <a:t>Alexander the Great: The Death of a God</a:t>
            </a:r>
            <a:r>
              <a:rPr lang="en-GB" dirty="0"/>
              <a:t>. Hachette UK.</a:t>
            </a:r>
          </a:p>
          <a:p>
            <a:r>
              <a:rPr lang="en-GB" dirty="0"/>
              <a:t>Chugg, A., 2018. </a:t>
            </a:r>
            <a:r>
              <a:rPr lang="en-GB" i="1" dirty="0"/>
              <a:t>The Death of Alexander the Great</a:t>
            </a:r>
            <a:r>
              <a:rPr lang="en-GB" dirty="0"/>
              <a:t>. Lulu.com.</a:t>
            </a:r>
          </a:p>
          <a:p>
            <a:endParaRPr lang="en-GB" dirty="0"/>
          </a:p>
        </p:txBody>
      </p:sp>
      <p:pic>
        <p:nvPicPr>
          <p:cNvPr id="5" name="Picture 4">
            <a:extLst>
              <a:ext uri="{FF2B5EF4-FFF2-40B4-BE49-F238E27FC236}">
                <a16:creationId xmlns:a16="http://schemas.microsoft.com/office/drawing/2014/main" id="{B46BC542-0018-409A-AD82-6207EE26B484}"/>
              </a:ext>
            </a:extLst>
          </p:cNvPr>
          <p:cNvPicPr>
            <a:picLocks noChangeAspect="1"/>
          </p:cNvPicPr>
          <p:nvPr/>
        </p:nvPicPr>
        <p:blipFill>
          <a:blip r:embed="rId4"/>
          <a:stretch>
            <a:fillRect/>
          </a:stretch>
        </p:blipFill>
        <p:spPr>
          <a:xfrm>
            <a:off x="10402956" y="20568"/>
            <a:ext cx="1596142" cy="1060174"/>
          </a:xfrm>
          <a:prstGeom prst="rect">
            <a:avLst/>
          </a:prstGeom>
        </p:spPr>
      </p:pic>
    </p:spTree>
    <p:extLst>
      <p:ext uri="{BB962C8B-B14F-4D97-AF65-F5344CB8AC3E}">
        <p14:creationId xmlns:p14="http://schemas.microsoft.com/office/powerpoint/2010/main" val="24872113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2884B-5A8D-42AF-B4C2-BEB08BB7B4C1}"/>
              </a:ext>
            </a:extLst>
          </p:cNvPr>
          <p:cNvSpPr>
            <a:spLocks noGrp="1"/>
          </p:cNvSpPr>
          <p:nvPr>
            <p:ph type="title"/>
          </p:nvPr>
        </p:nvSpPr>
        <p:spPr>
          <a:xfrm>
            <a:off x="-1" y="18256"/>
            <a:ext cx="12298017" cy="829884"/>
          </a:xfrm>
        </p:spPr>
        <p:txBody>
          <a:bodyPr>
            <a:normAutofit fontScale="90000"/>
          </a:bodyPr>
          <a:lstStyle/>
          <a:p>
            <a:r>
              <a:rPr lang="en-GB" dirty="0"/>
              <a:t>Babylonian Settlement- One week after Alexander’s Death</a:t>
            </a:r>
          </a:p>
        </p:txBody>
      </p:sp>
      <p:sp>
        <p:nvSpPr>
          <p:cNvPr id="3" name="Content Placeholder 2">
            <a:extLst>
              <a:ext uri="{FF2B5EF4-FFF2-40B4-BE49-F238E27FC236}">
                <a16:creationId xmlns:a16="http://schemas.microsoft.com/office/drawing/2014/main" id="{37683542-1892-49FE-9B17-C4E303FE5E36}"/>
              </a:ext>
            </a:extLst>
          </p:cNvPr>
          <p:cNvSpPr>
            <a:spLocks noGrp="1"/>
          </p:cNvSpPr>
          <p:nvPr>
            <p:ph sz="half" idx="1"/>
          </p:nvPr>
        </p:nvSpPr>
        <p:spPr>
          <a:xfrm>
            <a:off x="0" y="675862"/>
            <a:ext cx="6019800" cy="6182138"/>
          </a:xfrm>
        </p:spPr>
        <p:txBody>
          <a:bodyPr>
            <a:normAutofit fontScale="62500" lnSpcReduction="20000"/>
          </a:bodyPr>
          <a:lstStyle/>
          <a:p>
            <a:r>
              <a:rPr lang="en-GB" dirty="0"/>
              <a:t>The camp becomes semi permanent as the power struggles arise in a truly unique situation</a:t>
            </a:r>
          </a:p>
          <a:p>
            <a:r>
              <a:rPr lang="en-GB" dirty="0"/>
              <a:t>After Alexander’s death (within the week) Meleagros tries to Arrhidaios forward as heir because he’s an Argead and win more favour for the infantry- the nobles put forward Rhoxanne’s son  with a regency</a:t>
            </a:r>
          </a:p>
          <a:p>
            <a:r>
              <a:rPr lang="en-GB" dirty="0"/>
              <a:t>The infantry revolt and the cavalry, nobles and elite flee until Perdiccas reaches a comprise</a:t>
            </a:r>
          </a:p>
          <a:p>
            <a:r>
              <a:rPr lang="en-GB" dirty="0"/>
              <a:t>2 Kings –Arrhidaios and Alexander IV</a:t>
            </a:r>
          </a:p>
          <a:p>
            <a:r>
              <a:rPr lang="en-GB" dirty="0"/>
              <a:t>3 Regents- Perdiccas Meleagros Craterus</a:t>
            </a:r>
          </a:p>
          <a:p>
            <a:r>
              <a:rPr lang="en-GB" dirty="0"/>
              <a:t>Antipater gets Europe</a:t>
            </a:r>
          </a:p>
          <a:p>
            <a:r>
              <a:rPr lang="en-GB" dirty="0"/>
              <a:t>This doesn’t hold as they try to kill each other off</a:t>
            </a:r>
          </a:p>
          <a:p>
            <a:r>
              <a:rPr lang="en-GB" dirty="0"/>
              <a:t>Once this has settled down a new arrangement is made dictated by Perdiccas</a:t>
            </a:r>
          </a:p>
          <a:p>
            <a:r>
              <a:rPr lang="en-GB" dirty="0"/>
              <a:t>2 kings- same as the last time</a:t>
            </a:r>
          </a:p>
          <a:p>
            <a:r>
              <a:rPr lang="en-GB" dirty="0"/>
              <a:t>Perdiccas is the only regent</a:t>
            </a:r>
          </a:p>
          <a:p>
            <a:r>
              <a:rPr lang="en-GB" dirty="0"/>
              <a:t>Antipater and Craterus who are enemies split Europe between them as viceroys</a:t>
            </a:r>
          </a:p>
          <a:p>
            <a:r>
              <a:rPr lang="en-GB" dirty="0"/>
              <a:t>Ptolemy gets Egypt and starts his own dynasty as the satraps are divided</a:t>
            </a:r>
          </a:p>
          <a:p>
            <a:r>
              <a:rPr lang="en-GB" dirty="0"/>
              <a:t>Alexander’s body becomes a fought over, power giving, relic  </a:t>
            </a:r>
          </a:p>
          <a:p>
            <a:endParaRPr lang="en-GB" dirty="0"/>
          </a:p>
          <a:p>
            <a:endParaRPr lang="en-GB" dirty="0"/>
          </a:p>
        </p:txBody>
      </p:sp>
      <p:sp>
        <p:nvSpPr>
          <p:cNvPr id="4" name="Content Placeholder 3">
            <a:extLst>
              <a:ext uri="{FF2B5EF4-FFF2-40B4-BE49-F238E27FC236}">
                <a16:creationId xmlns:a16="http://schemas.microsoft.com/office/drawing/2014/main" id="{E33442EB-06FF-4F1C-B8A8-D64BCE1BB9BE}"/>
              </a:ext>
            </a:extLst>
          </p:cNvPr>
          <p:cNvSpPr>
            <a:spLocks noGrp="1"/>
          </p:cNvSpPr>
          <p:nvPr>
            <p:ph sz="half" idx="2"/>
          </p:nvPr>
        </p:nvSpPr>
        <p:spPr>
          <a:xfrm>
            <a:off x="6019800" y="675862"/>
            <a:ext cx="6278216" cy="6182138"/>
          </a:xfrm>
        </p:spPr>
        <p:txBody>
          <a:bodyPr>
            <a:normAutofit fontScale="62500" lnSpcReduction="20000"/>
          </a:bodyPr>
          <a:lstStyle/>
          <a:p>
            <a:r>
              <a:rPr lang="en-GB" sz="5100" dirty="0"/>
              <a:t>SOURCES</a:t>
            </a:r>
          </a:p>
          <a:p>
            <a:r>
              <a:rPr lang="en-GB" sz="3800" dirty="0"/>
              <a:t>The settlement at Babylon - Livius. 2018. </a:t>
            </a:r>
            <a:r>
              <a:rPr lang="en-GB" sz="3800" i="1" dirty="0"/>
              <a:t>The settlement at Babylon - Livius</a:t>
            </a:r>
            <a:r>
              <a:rPr lang="en-GB" sz="3800" dirty="0"/>
              <a:t>. [ONLINE] Available at: </a:t>
            </a:r>
            <a:r>
              <a:rPr lang="en-GB" sz="3800" u="sng" dirty="0">
                <a:hlinkClick r:id="rId2"/>
              </a:rPr>
              <a:t>http://www.livius.org/sources/content/arrian/anabasis/the-settlement-at-babylon/</a:t>
            </a:r>
            <a:r>
              <a:rPr lang="en-GB" sz="3800" dirty="0"/>
              <a:t>. [Accessed 26 February 2018].</a:t>
            </a:r>
          </a:p>
          <a:p>
            <a:r>
              <a:rPr lang="en-GB" sz="3800" dirty="0"/>
              <a:t>B., A., 2018. </a:t>
            </a:r>
            <a:r>
              <a:rPr lang="en-GB" sz="3800" i="1" dirty="0"/>
              <a:t>The Legacy of Alexander</a:t>
            </a:r>
            <a:r>
              <a:rPr lang="en-GB" sz="3800" dirty="0"/>
              <a:t>. Oxford University Press.</a:t>
            </a:r>
          </a:p>
          <a:p>
            <a:r>
              <a:rPr lang="en-GB" sz="3800" dirty="0">
                <a:solidFill>
                  <a:srgbClr val="FF0000"/>
                </a:solidFill>
              </a:rPr>
              <a:t>Plutarch, Alexander, chapter 77, section 5 . 2018. </a:t>
            </a:r>
            <a:r>
              <a:rPr lang="en-GB" sz="3800" i="1" dirty="0">
                <a:solidFill>
                  <a:srgbClr val="FF0000"/>
                </a:solidFill>
              </a:rPr>
              <a:t>Plutarch, Alexander, chapter 77, section 5 </a:t>
            </a:r>
            <a:r>
              <a:rPr lang="en-GB" sz="3800" dirty="0">
                <a:solidFill>
                  <a:srgbClr val="FF0000"/>
                </a:solidFill>
              </a:rPr>
              <a:t>. [ONLINE] Available at: </a:t>
            </a:r>
            <a:r>
              <a:rPr lang="en-GB" sz="3800" u="sng" dirty="0">
                <a:solidFill>
                  <a:srgbClr val="FF0000"/>
                </a:solidFill>
                <a:hlinkClick r:id="rId3"/>
              </a:rPr>
              <a:t>http://www.perseus.tufts.edu/hopper/text?doc=Perseus%3Atext%3A1999.01.0243%3Achapter%3D77%3Asection%3D5</a:t>
            </a:r>
            <a:r>
              <a:rPr lang="en-GB" sz="3800" dirty="0">
                <a:solidFill>
                  <a:srgbClr val="FF0000"/>
                </a:solidFill>
              </a:rPr>
              <a:t>. [Accessed 26 February 2018].</a:t>
            </a:r>
          </a:p>
          <a:p>
            <a:r>
              <a:rPr lang="en-GB" sz="4000" dirty="0" err="1">
                <a:solidFill>
                  <a:srgbClr val="FF0000"/>
                </a:solidFill>
              </a:rPr>
              <a:t>Arrianus</a:t>
            </a:r>
            <a:r>
              <a:rPr lang="en-GB" sz="4000" dirty="0">
                <a:solidFill>
                  <a:srgbClr val="FF0000"/>
                </a:solidFill>
              </a:rPr>
              <a:t>, F., 2018. </a:t>
            </a:r>
            <a:r>
              <a:rPr lang="en-GB" sz="4000" i="1" dirty="0">
                <a:solidFill>
                  <a:srgbClr val="FF0000"/>
                </a:solidFill>
              </a:rPr>
              <a:t>Arrian</a:t>
            </a:r>
            <a:r>
              <a:rPr lang="en-GB" sz="4000" dirty="0">
                <a:solidFill>
                  <a:srgbClr val="FF0000"/>
                </a:solidFill>
              </a:rPr>
              <a:t>. Harvard University Press. chpt.23. Last Phase.</a:t>
            </a:r>
            <a:endParaRPr lang="en-GB" sz="3800" dirty="0">
              <a:solidFill>
                <a:srgbClr val="FF0000"/>
              </a:solidFill>
            </a:endParaRPr>
          </a:p>
        </p:txBody>
      </p:sp>
    </p:spTree>
    <p:extLst>
      <p:ext uri="{BB962C8B-B14F-4D97-AF65-F5344CB8AC3E}">
        <p14:creationId xmlns:p14="http://schemas.microsoft.com/office/powerpoint/2010/main" val="20815251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BC988-0818-409D-B090-AD1EF5139A18}"/>
              </a:ext>
            </a:extLst>
          </p:cNvPr>
          <p:cNvSpPr>
            <a:spLocks noGrp="1"/>
          </p:cNvSpPr>
          <p:nvPr>
            <p:ph type="title"/>
          </p:nvPr>
        </p:nvSpPr>
        <p:spPr>
          <a:xfrm>
            <a:off x="0" y="0"/>
            <a:ext cx="10515600" cy="1325563"/>
          </a:xfrm>
        </p:spPr>
        <p:txBody>
          <a:bodyPr/>
          <a:lstStyle/>
          <a:p>
            <a:r>
              <a:rPr lang="en-GB" dirty="0"/>
              <a:t>Triparadeisos 321/320 BC </a:t>
            </a:r>
          </a:p>
        </p:txBody>
      </p:sp>
      <p:sp>
        <p:nvSpPr>
          <p:cNvPr id="3" name="Content Placeholder 2">
            <a:extLst>
              <a:ext uri="{FF2B5EF4-FFF2-40B4-BE49-F238E27FC236}">
                <a16:creationId xmlns:a16="http://schemas.microsoft.com/office/drawing/2014/main" id="{D23B0425-A6D2-4D59-8EEF-6A6A4A92F246}"/>
              </a:ext>
            </a:extLst>
          </p:cNvPr>
          <p:cNvSpPr>
            <a:spLocks noGrp="1"/>
          </p:cNvSpPr>
          <p:nvPr>
            <p:ph sz="half" idx="1"/>
          </p:nvPr>
        </p:nvSpPr>
        <p:spPr>
          <a:xfrm>
            <a:off x="0" y="1179443"/>
            <a:ext cx="6172202" cy="5678556"/>
          </a:xfrm>
        </p:spPr>
        <p:txBody>
          <a:bodyPr>
            <a:normAutofit fontScale="77500" lnSpcReduction="20000"/>
          </a:bodyPr>
          <a:lstStyle/>
          <a:p>
            <a:r>
              <a:rPr lang="en-GB" sz="4100" dirty="0"/>
              <a:t>The successors  of Alexander the Great’s Empire or </a:t>
            </a:r>
            <a:r>
              <a:rPr lang="en-GB" sz="4100" i="1" dirty="0"/>
              <a:t>Diadochoi, </a:t>
            </a:r>
            <a:r>
              <a:rPr lang="en-GB" sz="4100" dirty="0"/>
              <a:t>go to Triparadeisos in Syria to reorganise the administration of empire  after Ptolemy killed Perdiccas on the Nile</a:t>
            </a:r>
          </a:p>
          <a:p>
            <a:r>
              <a:rPr lang="en-GB" sz="4100" dirty="0"/>
              <a:t>He refused the regency and put forward Python, who all of the successors agreed couldn’t be allowed to run the Empire</a:t>
            </a:r>
          </a:p>
          <a:p>
            <a:r>
              <a:rPr lang="en-GB" sz="4100" dirty="0"/>
              <a:t>This is why the conference was called resulting in Antipater being made sole regent  and the  satraps we re-divided once again</a:t>
            </a:r>
          </a:p>
          <a:p>
            <a:endParaRPr lang="en-GB" sz="4100" dirty="0"/>
          </a:p>
          <a:p>
            <a:endParaRPr lang="en-GB" dirty="0"/>
          </a:p>
        </p:txBody>
      </p:sp>
      <p:sp>
        <p:nvSpPr>
          <p:cNvPr id="4" name="Content Placeholder 3">
            <a:extLst>
              <a:ext uri="{FF2B5EF4-FFF2-40B4-BE49-F238E27FC236}">
                <a16:creationId xmlns:a16="http://schemas.microsoft.com/office/drawing/2014/main" id="{5C919CC8-3143-4EAC-B327-64337594C122}"/>
              </a:ext>
            </a:extLst>
          </p:cNvPr>
          <p:cNvSpPr>
            <a:spLocks noGrp="1"/>
          </p:cNvSpPr>
          <p:nvPr>
            <p:ph sz="half" idx="2"/>
          </p:nvPr>
        </p:nvSpPr>
        <p:spPr>
          <a:xfrm>
            <a:off x="6172202" y="1179442"/>
            <a:ext cx="6019798" cy="5678557"/>
          </a:xfrm>
        </p:spPr>
        <p:txBody>
          <a:bodyPr>
            <a:normAutofit fontScale="77500" lnSpcReduction="20000"/>
          </a:bodyPr>
          <a:lstStyle/>
          <a:p>
            <a:r>
              <a:rPr lang="en-GB" sz="3600" dirty="0"/>
              <a:t>SOURCES</a:t>
            </a:r>
          </a:p>
          <a:p>
            <a:r>
              <a:rPr lang="en-GB" dirty="0"/>
              <a:t>The settlement at Triparadeisos - Livius. 2018. </a:t>
            </a:r>
            <a:r>
              <a:rPr lang="en-GB" i="1" dirty="0"/>
              <a:t>The settlement at Triparadeisos - Livius</a:t>
            </a:r>
            <a:r>
              <a:rPr lang="en-GB" dirty="0"/>
              <a:t>. [ONLINE] Available at: </a:t>
            </a:r>
            <a:r>
              <a:rPr lang="en-GB" u="sng" dirty="0">
                <a:hlinkClick r:id="rId2"/>
              </a:rPr>
              <a:t>http://www.livius.org/sources/content/arrian/arrians-events-after-alexander-photius-excerpt/the-settlement-at-triparadisus/</a:t>
            </a:r>
            <a:r>
              <a:rPr lang="en-GB" dirty="0"/>
              <a:t>. [Accessed 26 February 2018].</a:t>
            </a:r>
          </a:p>
          <a:p>
            <a:r>
              <a:rPr lang="en-GB" dirty="0"/>
              <a:t>Errington, R. M. (1970) “From Babylon to Triparadeisos: 323–320 B.C.,” </a:t>
            </a:r>
            <a:r>
              <a:rPr lang="en-GB" i="1" dirty="0"/>
              <a:t>The Journal of Hellenic Studies</a:t>
            </a:r>
            <a:r>
              <a:rPr lang="en-GB" dirty="0"/>
              <a:t>. Cambridge University Press, 90, pp. 49–77. doi: 10.2307/629753.</a:t>
            </a:r>
          </a:p>
          <a:p>
            <a:r>
              <a:rPr lang="en-GB" dirty="0">
                <a:solidFill>
                  <a:srgbClr val="FF0000"/>
                </a:solidFill>
              </a:rPr>
              <a:t>A Dictionary of Greek and Roman biography and mythology, </a:t>
            </a:r>
            <a:r>
              <a:rPr lang="en-GB" dirty="0" err="1">
                <a:solidFill>
                  <a:srgbClr val="FF0000"/>
                </a:solidFill>
              </a:rPr>
              <a:t>Arrhidaeus</a:t>
            </a:r>
            <a:r>
              <a:rPr lang="en-GB" dirty="0">
                <a:solidFill>
                  <a:srgbClr val="FF0000"/>
                </a:solidFill>
              </a:rPr>
              <a:t> . 2018. </a:t>
            </a:r>
            <a:r>
              <a:rPr lang="en-GB" i="1" dirty="0">
                <a:solidFill>
                  <a:srgbClr val="FF0000"/>
                </a:solidFill>
              </a:rPr>
              <a:t>A Dictionary of Greek and Roman biography and mythology, </a:t>
            </a:r>
            <a:r>
              <a:rPr lang="en-GB" i="1" dirty="0" err="1">
                <a:solidFill>
                  <a:srgbClr val="FF0000"/>
                </a:solidFill>
              </a:rPr>
              <a:t>Arrhidaeus</a:t>
            </a:r>
            <a:r>
              <a:rPr lang="en-GB" i="1" dirty="0">
                <a:solidFill>
                  <a:srgbClr val="FF0000"/>
                </a:solidFill>
              </a:rPr>
              <a:t> </a:t>
            </a:r>
            <a:r>
              <a:rPr lang="en-GB" dirty="0">
                <a:solidFill>
                  <a:srgbClr val="FF0000"/>
                </a:solidFill>
              </a:rPr>
              <a:t>. [ONLINE] Available at: </a:t>
            </a:r>
            <a:r>
              <a:rPr lang="en-GB" u="sng" dirty="0">
                <a:solidFill>
                  <a:srgbClr val="FF0000"/>
                </a:solidFill>
                <a:hlinkClick r:id="rId3"/>
              </a:rPr>
              <a:t>http://www.perseus.tufts.edu/hopper/text?doc=Perseus:text:1999.04.0104:entry=arrhidaeus-bio-2&amp;highlight=triparadisus</a:t>
            </a:r>
            <a:r>
              <a:rPr lang="en-GB" dirty="0">
                <a:solidFill>
                  <a:srgbClr val="FF0000"/>
                </a:solidFill>
              </a:rPr>
              <a:t>. [Accessed 26 February 2018].</a:t>
            </a:r>
          </a:p>
          <a:p>
            <a:endParaRPr lang="en-GB" dirty="0"/>
          </a:p>
        </p:txBody>
      </p:sp>
    </p:spTree>
    <p:extLst>
      <p:ext uri="{BB962C8B-B14F-4D97-AF65-F5344CB8AC3E}">
        <p14:creationId xmlns:p14="http://schemas.microsoft.com/office/powerpoint/2010/main" val="15270990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92F10-54D5-4489-8B4A-167BCFA8B90B}"/>
              </a:ext>
            </a:extLst>
          </p:cNvPr>
          <p:cNvSpPr>
            <a:spLocks noGrp="1"/>
          </p:cNvSpPr>
          <p:nvPr>
            <p:ph type="title"/>
          </p:nvPr>
        </p:nvSpPr>
        <p:spPr>
          <a:xfrm>
            <a:off x="0" y="18255"/>
            <a:ext cx="10515600" cy="1325563"/>
          </a:xfrm>
        </p:spPr>
        <p:txBody>
          <a:bodyPr/>
          <a:lstStyle/>
          <a:p>
            <a:r>
              <a:rPr lang="en-GB" dirty="0"/>
              <a:t>Olympias  and the cult of Dionysus/Bacchus</a:t>
            </a:r>
          </a:p>
        </p:txBody>
      </p:sp>
      <p:sp>
        <p:nvSpPr>
          <p:cNvPr id="3" name="Content Placeholder 2">
            <a:extLst>
              <a:ext uri="{FF2B5EF4-FFF2-40B4-BE49-F238E27FC236}">
                <a16:creationId xmlns:a16="http://schemas.microsoft.com/office/drawing/2014/main" id="{735FF217-0C7F-4CB4-88F8-EE48F11CC67A}"/>
              </a:ext>
            </a:extLst>
          </p:cNvPr>
          <p:cNvSpPr>
            <a:spLocks noGrp="1"/>
          </p:cNvSpPr>
          <p:nvPr>
            <p:ph sz="half" idx="1"/>
          </p:nvPr>
        </p:nvSpPr>
        <p:spPr>
          <a:xfrm>
            <a:off x="0" y="1166191"/>
            <a:ext cx="6596270" cy="5673554"/>
          </a:xfrm>
        </p:spPr>
        <p:txBody>
          <a:bodyPr>
            <a:normAutofit fontScale="70000" lnSpcReduction="20000"/>
          </a:bodyPr>
          <a:lstStyle/>
          <a:p>
            <a:r>
              <a:rPr lang="en-GB" dirty="0"/>
              <a:t>Olympias was Phillip II’s 4</a:t>
            </a:r>
            <a:r>
              <a:rPr lang="en-GB" baseline="30000" dirty="0"/>
              <a:t>th</a:t>
            </a:r>
            <a:r>
              <a:rPr lang="en-GB" dirty="0"/>
              <a:t> wife and mother of Alexander the Great. One of the reasons for the dubiety surrounding Alexander’s father was to do with Olympias sleeping with snakes in her bed ( a symbol od Dionysus) which chased him away.</a:t>
            </a:r>
          </a:p>
          <a:p>
            <a:r>
              <a:rPr lang="en-GB" dirty="0"/>
              <a:t>She was also a worshipper in a Dionysian cult- a cult that was popular among women at the time who imitated the mythical maenads- raving mountain dances, religious ceremonies eating and rendering raw flesh and (supposedly) human flesh as well as complete sexual freedom, which is where the attraction came from in a very restrictive society.</a:t>
            </a:r>
          </a:p>
          <a:p>
            <a:r>
              <a:rPr lang="en-GB" dirty="0"/>
              <a:t>Dionysus was the god of wine, epiphanies,  and breaking boundaries and was said to possess women  into performing wilder and  more violent acts than men were capable of especially with each other</a:t>
            </a:r>
          </a:p>
          <a:p>
            <a:r>
              <a:rPr lang="en-GB" dirty="0"/>
              <a:t>Worshippers were promised resurrection after an initiation that included suffering and a mystical marriage with the god which is why they could act without fear.</a:t>
            </a:r>
          </a:p>
          <a:p>
            <a:r>
              <a:rPr lang="en-GB" dirty="0"/>
              <a:t>The cult was spread throughout the Graeco-roman world  by Alexander and even as far as India where Dionysus is linked with Shiva.</a:t>
            </a:r>
          </a:p>
          <a:p>
            <a:endParaRPr lang="en-GB" dirty="0"/>
          </a:p>
        </p:txBody>
      </p:sp>
      <p:sp>
        <p:nvSpPr>
          <p:cNvPr id="4" name="Content Placeholder 3">
            <a:extLst>
              <a:ext uri="{FF2B5EF4-FFF2-40B4-BE49-F238E27FC236}">
                <a16:creationId xmlns:a16="http://schemas.microsoft.com/office/drawing/2014/main" id="{43A3350B-5FA0-43DB-91DC-3BC5939AE316}"/>
              </a:ext>
            </a:extLst>
          </p:cNvPr>
          <p:cNvSpPr>
            <a:spLocks noGrp="1"/>
          </p:cNvSpPr>
          <p:nvPr>
            <p:ph sz="half" idx="2"/>
          </p:nvPr>
        </p:nvSpPr>
        <p:spPr>
          <a:xfrm>
            <a:off x="6596270" y="1166191"/>
            <a:ext cx="5595730" cy="5010772"/>
          </a:xfrm>
        </p:spPr>
        <p:txBody>
          <a:bodyPr>
            <a:normAutofit fontScale="70000" lnSpcReduction="20000"/>
          </a:bodyPr>
          <a:lstStyle/>
          <a:p>
            <a:r>
              <a:rPr lang="en-GB" dirty="0"/>
              <a:t>SOURCES</a:t>
            </a:r>
          </a:p>
          <a:p>
            <a:r>
              <a:rPr lang="en-GB" b="1" dirty="0"/>
              <a:t> </a:t>
            </a:r>
            <a:r>
              <a:rPr lang="en-GB" dirty="0"/>
              <a:t>Anon, (2018). [online] Available at: http://documents-macedon.blogspot.co.uk/2012/05/olympias-and-cult-of-dionysus.htmlv [Accessed 21 Feb. 2018].</a:t>
            </a:r>
          </a:p>
          <a:p>
            <a:r>
              <a:rPr lang="en-GB" b="1" dirty="0"/>
              <a:t> </a:t>
            </a:r>
            <a:r>
              <a:rPr lang="en-GB" dirty="0"/>
              <a:t>Women in Antiquity. (2018). </a:t>
            </a:r>
            <a:r>
              <a:rPr lang="en-GB" i="1" dirty="0"/>
              <a:t>Olympias</a:t>
            </a:r>
            <a:r>
              <a:rPr lang="en-GB" dirty="0"/>
              <a:t>. [online] Available at: https://womeninantiquity.wordpress.com/2017/04/02/olympias/ [Accessed 21 Feb. 2018].</a:t>
            </a:r>
          </a:p>
          <a:p>
            <a:r>
              <a:rPr lang="en-GB" dirty="0">
                <a:solidFill>
                  <a:srgbClr val="FF0000"/>
                </a:solidFill>
              </a:rPr>
              <a:t> Penelope.uchicago.edu. (2018). </a:t>
            </a:r>
            <a:r>
              <a:rPr lang="en-GB" i="1" dirty="0">
                <a:solidFill>
                  <a:srgbClr val="FF0000"/>
                </a:solidFill>
              </a:rPr>
              <a:t>Plutarch • Life of Alexander (Part 1 of 7)</a:t>
            </a:r>
            <a:r>
              <a:rPr lang="en-GB" dirty="0">
                <a:solidFill>
                  <a:srgbClr val="FF0000"/>
                </a:solidFill>
              </a:rPr>
              <a:t>. [online] Available at: http://penelope.uchicago.edu/Thayer/e/roman/texts/plutarch/lives/alexander*/3.html [Accessed 21 Feb. 2018].</a:t>
            </a:r>
          </a:p>
          <a:p>
            <a:endParaRPr lang="en-GB" dirty="0"/>
          </a:p>
        </p:txBody>
      </p:sp>
    </p:spTree>
    <p:extLst>
      <p:ext uri="{BB962C8B-B14F-4D97-AF65-F5344CB8AC3E}">
        <p14:creationId xmlns:p14="http://schemas.microsoft.com/office/powerpoint/2010/main" val="10844670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461A1-26E7-4477-9974-2D9CDF616CA6}"/>
              </a:ext>
            </a:extLst>
          </p:cNvPr>
          <p:cNvSpPr>
            <a:spLocks noGrp="1"/>
          </p:cNvSpPr>
          <p:nvPr>
            <p:ph type="title"/>
          </p:nvPr>
        </p:nvSpPr>
        <p:spPr>
          <a:xfrm>
            <a:off x="0" y="18256"/>
            <a:ext cx="10515600" cy="949154"/>
          </a:xfrm>
        </p:spPr>
        <p:txBody>
          <a:bodyPr/>
          <a:lstStyle/>
          <a:p>
            <a:r>
              <a:rPr lang="en-GB" dirty="0"/>
              <a:t>Lamian War 323/322 BC</a:t>
            </a:r>
          </a:p>
        </p:txBody>
      </p:sp>
      <p:sp>
        <p:nvSpPr>
          <p:cNvPr id="3" name="Content Placeholder 2">
            <a:extLst>
              <a:ext uri="{FF2B5EF4-FFF2-40B4-BE49-F238E27FC236}">
                <a16:creationId xmlns:a16="http://schemas.microsoft.com/office/drawing/2014/main" id="{AD467C85-A010-4D47-AD95-D62F920A1E6D}"/>
              </a:ext>
            </a:extLst>
          </p:cNvPr>
          <p:cNvSpPr>
            <a:spLocks noGrp="1"/>
          </p:cNvSpPr>
          <p:nvPr>
            <p:ph sz="half" idx="1"/>
          </p:nvPr>
        </p:nvSpPr>
        <p:spPr>
          <a:xfrm>
            <a:off x="0" y="1417983"/>
            <a:ext cx="6019800" cy="5421760"/>
          </a:xfrm>
        </p:spPr>
        <p:txBody>
          <a:bodyPr>
            <a:normAutofit fontScale="70000" lnSpcReduction="20000"/>
          </a:bodyPr>
          <a:lstStyle/>
          <a:p>
            <a:r>
              <a:rPr lang="en-GB" sz="3600" dirty="0"/>
              <a:t>After the chaos of Alexander’s death Greece takes advantage and starts to revolt</a:t>
            </a:r>
          </a:p>
          <a:p>
            <a:r>
              <a:rPr lang="en-GB" sz="3600" dirty="0"/>
              <a:t>The armies/ forces of Athens, Thrace, Aitolia and Thessaly trap Antipater in Lamia which forces him to make deals with Craterus- his enemy previously- to save his life.</a:t>
            </a:r>
          </a:p>
          <a:p>
            <a:r>
              <a:rPr lang="en-GB" sz="3600" dirty="0"/>
              <a:t>When Craterus finally returns with his army it looks like Greece is winning but he wins the battles and ends the League of Corinth in the summer of 322 BC</a:t>
            </a:r>
          </a:p>
          <a:p>
            <a:r>
              <a:rPr lang="en-GB" sz="3600" dirty="0"/>
              <a:t>Aitolia and Athens fight back but are beaten and forced to give concessions.</a:t>
            </a:r>
          </a:p>
          <a:p>
            <a:r>
              <a:rPr lang="en-GB" sz="3600" dirty="0"/>
              <a:t>To confirm their agreement Craterus marries Phila and Perdiccas marries Nikaia- both are the daughters of Antipater. </a:t>
            </a:r>
          </a:p>
          <a:p>
            <a:endParaRPr lang="en-GB" dirty="0"/>
          </a:p>
        </p:txBody>
      </p:sp>
      <p:sp>
        <p:nvSpPr>
          <p:cNvPr id="4" name="Content Placeholder 3">
            <a:extLst>
              <a:ext uri="{FF2B5EF4-FFF2-40B4-BE49-F238E27FC236}">
                <a16:creationId xmlns:a16="http://schemas.microsoft.com/office/drawing/2014/main" id="{779F5203-CBDB-4300-99AE-F86484E180AA}"/>
              </a:ext>
            </a:extLst>
          </p:cNvPr>
          <p:cNvSpPr>
            <a:spLocks noGrp="1"/>
          </p:cNvSpPr>
          <p:nvPr>
            <p:ph sz="half" idx="2"/>
          </p:nvPr>
        </p:nvSpPr>
        <p:spPr>
          <a:xfrm>
            <a:off x="6096000" y="1417983"/>
            <a:ext cx="6096000" cy="5421760"/>
          </a:xfrm>
        </p:spPr>
        <p:txBody>
          <a:bodyPr>
            <a:normAutofit fontScale="70000" lnSpcReduction="20000"/>
          </a:bodyPr>
          <a:lstStyle/>
          <a:p>
            <a:r>
              <a:rPr lang="en-GB" sz="4100" dirty="0"/>
              <a:t>SOURCES</a:t>
            </a:r>
          </a:p>
          <a:p>
            <a:r>
              <a:rPr lang="en-GB" b="1" dirty="0"/>
              <a:t> </a:t>
            </a:r>
            <a:r>
              <a:rPr lang="en-GB" dirty="0"/>
              <a:t>The Lamian War—stat magni nominis umbra. (1984). </a:t>
            </a:r>
            <a:r>
              <a:rPr lang="en-GB" i="1" dirty="0"/>
              <a:t>The Journal of Hellenic Studies</a:t>
            </a:r>
            <a:r>
              <a:rPr lang="en-GB" dirty="0"/>
              <a:t>, 104, pp.152-157.</a:t>
            </a:r>
          </a:p>
          <a:p>
            <a:r>
              <a:rPr lang="en-GB" b="1" dirty="0"/>
              <a:t> </a:t>
            </a:r>
            <a:r>
              <a:rPr lang="en-GB" dirty="0"/>
              <a:t>Engels, J. (2018). </a:t>
            </a:r>
            <a:r>
              <a:rPr lang="en-GB" i="1" dirty="0"/>
              <a:t>Lamian War</a:t>
            </a:r>
            <a:r>
              <a:rPr lang="en-GB" dirty="0"/>
              <a:t>. [online] Referenceworks.brillonline.com. Available at: http://referenceworks.brillonline.com/entries/brill-s-new-pauly/lamian-war-e629470 [Accessed 17 Mar. 2018].</a:t>
            </a:r>
          </a:p>
          <a:p>
            <a:r>
              <a:rPr lang="en-GB" b="1" dirty="0"/>
              <a:t> </a:t>
            </a:r>
            <a:r>
              <a:rPr lang="en-GB" dirty="0">
                <a:solidFill>
                  <a:srgbClr val="FF0000"/>
                </a:solidFill>
              </a:rPr>
              <a:t>Perseus.tufts.edu. (2018). </a:t>
            </a:r>
            <a:r>
              <a:rPr lang="en-GB" i="1" dirty="0" err="1">
                <a:solidFill>
                  <a:srgbClr val="FF0000"/>
                </a:solidFill>
              </a:rPr>
              <a:t>Hyperides</a:t>
            </a:r>
            <a:r>
              <a:rPr lang="en-GB" i="1" dirty="0">
                <a:solidFill>
                  <a:srgbClr val="FF0000"/>
                </a:solidFill>
              </a:rPr>
              <a:t>, Funeral </a:t>
            </a:r>
            <a:r>
              <a:rPr lang="en-GB" i="1" dirty="0" err="1">
                <a:solidFill>
                  <a:srgbClr val="FF0000"/>
                </a:solidFill>
              </a:rPr>
              <a:t>Oration,section</a:t>
            </a:r>
            <a:r>
              <a:rPr lang="en-GB" i="1" dirty="0">
                <a:solidFill>
                  <a:srgbClr val="FF0000"/>
                </a:solidFill>
              </a:rPr>
              <a:t> 12</a:t>
            </a:r>
            <a:r>
              <a:rPr lang="en-GB" dirty="0">
                <a:solidFill>
                  <a:srgbClr val="FF0000"/>
                </a:solidFill>
              </a:rPr>
              <a:t>. [online] Available at: http://www.perseus.tufts.edu/hopper/text?doc=Perseus:text:1999.01.0140:speech=6:section=12&amp;highlight=lamia [Accessed 17 Mar. 2018].</a:t>
            </a:r>
          </a:p>
          <a:p>
            <a:r>
              <a:rPr lang="en-GB" b="1" dirty="0"/>
              <a:t> </a:t>
            </a:r>
            <a:r>
              <a:rPr lang="en-GB" dirty="0">
                <a:solidFill>
                  <a:srgbClr val="FF0000"/>
                </a:solidFill>
              </a:rPr>
              <a:t>Perseus.tufts.edu. (2018). </a:t>
            </a:r>
            <a:r>
              <a:rPr lang="en-GB" i="1" dirty="0">
                <a:solidFill>
                  <a:srgbClr val="FF0000"/>
                </a:solidFill>
              </a:rPr>
              <a:t>Strabo, </a:t>
            </a:r>
            <a:r>
              <a:rPr lang="en-GB" i="1" dirty="0" err="1">
                <a:solidFill>
                  <a:srgbClr val="FF0000"/>
                </a:solidFill>
              </a:rPr>
              <a:t>Geography,Book</a:t>
            </a:r>
            <a:r>
              <a:rPr lang="en-GB" i="1" dirty="0">
                <a:solidFill>
                  <a:srgbClr val="FF0000"/>
                </a:solidFill>
              </a:rPr>
              <a:t> 9, chapter 5</a:t>
            </a:r>
            <a:r>
              <a:rPr lang="en-GB" dirty="0">
                <a:solidFill>
                  <a:srgbClr val="FF0000"/>
                </a:solidFill>
              </a:rPr>
              <a:t>. [online] Available at: http://www.perseus.tufts.edu/hopper/text?doc=Perseus:text:1999.01.0198:book=9:chapter=5&amp;highlight=lamian%2Cwar [Accessed 17 Mar. 2018].</a:t>
            </a:r>
          </a:p>
        </p:txBody>
      </p:sp>
    </p:spTree>
    <p:extLst>
      <p:ext uri="{BB962C8B-B14F-4D97-AF65-F5344CB8AC3E}">
        <p14:creationId xmlns:p14="http://schemas.microsoft.com/office/powerpoint/2010/main" val="40568048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80B71-0A6D-4E2C-B41D-28CDC3609F69}"/>
              </a:ext>
            </a:extLst>
          </p:cNvPr>
          <p:cNvSpPr>
            <a:spLocks noGrp="1"/>
          </p:cNvSpPr>
          <p:nvPr>
            <p:ph type="title"/>
          </p:nvPr>
        </p:nvSpPr>
        <p:spPr>
          <a:xfrm>
            <a:off x="0" y="18255"/>
            <a:ext cx="10515600" cy="1325563"/>
          </a:xfrm>
        </p:spPr>
        <p:txBody>
          <a:bodyPr/>
          <a:lstStyle/>
          <a:p>
            <a:r>
              <a:rPr lang="en-GB" dirty="0"/>
              <a:t>Perdiccas’ invasion of Egypt 321/0 BC- winter</a:t>
            </a:r>
          </a:p>
        </p:txBody>
      </p:sp>
      <p:sp>
        <p:nvSpPr>
          <p:cNvPr id="3" name="Content Placeholder 2">
            <a:extLst>
              <a:ext uri="{FF2B5EF4-FFF2-40B4-BE49-F238E27FC236}">
                <a16:creationId xmlns:a16="http://schemas.microsoft.com/office/drawing/2014/main" id="{2E007CDE-8513-4CFD-B8A7-04F8C42E8D97}"/>
              </a:ext>
            </a:extLst>
          </p:cNvPr>
          <p:cNvSpPr>
            <a:spLocks noGrp="1"/>
          </p:cNvSpPr>
          <p:nvPr>
            <p:ph sz="half" idx="1"/>
          </p:nvPr>
        </p:nvSpPr>
        <p:spPr>
          <a:xfrm>
            <a:off x="0" y="1152938"/>
            <a:ext cx="6019800" cy="5705061"/>
          </a:xfrm>
        </p:spPr>
        <p:txBody>
          <a:bodyPr>
            <a:normAutofit fontScale="77500" lnSpcReduction="20000"/>
          </a:bodyPr>
          <a:lstStyle/>
          <a:p>
            <a:r>
              <a:rPr lang="en-GB" sz="3600" dirty="0"/>
              <a:t>Ptolemy steals the body of Alexander the Great as  Perdiccas is preparing it for burial, as a physical connection to him</a:t>
            </a:r>
          </a:p>
          <a:p>
            <a:r>
              <a:rPr lang="en-GB" sz="3600" dirty="0"/>
              <a:t>Perdiccas decides he must be punished for this and invades Egypt during the winter when the Nile floods</a:t>
            </a:r>
          </a:p>
          <a:p>
            <a:r>
              <a:rPr lang="en-GB" sz="3600" dirty="0"/>
              <a:t>He attempts to cross it near Memphis and 2000 of his men drown causing descent  amongst them</a:t>
            </a:r>
          </a:p>
          <a:p>
            <a:r>
              <a:rPr lang="en-GB" sz="3600" dirty="0"/>
              <a:t>He is assassinated by his own general, Eumenes becomes a wanted war criminal</a:t>
            </a:r>
          </a:p>
          <a:p>
            <a:r>
              <a:rPr lang="en-GB" sz="3600" dirty="0"/>
              <a:t>This causes the Kings that have the land in what was the Alexandrian Empire to go to Antipater in Triparadeisos in Syria</a:t>
            </a:r>
          </a:p>
          <a:p>
            <a:endParaRPr lang="en-GB" dirty="0"/>
          </a:p>
        </p:txBody>
      </p:sp>
      <p:sp>
        <p:nvSpPr>
          <p:cNvPr id="4" name="Content Placeholder 3">
            <a:extLst>
              <a:ext uri="{FF2B5EF4-FFF2-40B4-BE49-F238E27FC236}">
                <a16:creationId xmlns:a16="http://schemas.microsoft.com/office/drawing/2014/main" id="{6D2AD16A-41B2-4F06-BEEC-D0204BD7614A}"/>
              </a:ext>
            </a:extLst>
          </p:cNvPr>
          <p:cNvSpPr>
            <a:spLocks noGrp="1"/>
          </p:cNvSpPr>
          <p:nvPr>
            <p:ph sz="half" idx="2"/>
          </p:nvPr>
        </p:nvSpPr>
        <p:spPr>
          <a:xfrm>
            <a:off x="6172199" y="1152938"/>
            <a:ext cx="6019799" cy="5686807"/>
          </a:xfrm>
        </p:spPr>
        <p:txBody>
          <a:bodyPr>
            <a:normAutofit fontScale="77500" lnSpcReduction="20000"/>
          </a:bodyPr>
          <a:lstStyle/>
          <a:p>
            <a:r>
              <a:rPr lang="en-GB" sz="4100" dirty="0"/>
              <a:t>SOURCES</a:t>
            </a:r>
          </a:p>
          <a:p>
            <a:r>
              <a:rPr lang="en-GB" dirty="0"/>
              <a:t>Cemml.colostate.edu. (2018). </a:t>
            </a:r>
            <a:r>
              <a:rPr lang="en-GB" i="1" dirty="0"/>
              <a:t>Egypt: From Ptolemaic and Roman Rule to the Arab Conquest (333 BC - 646 AD)</a:t>
            </a:r>
            <a:r>
              <a:rPr lang="en-GB" dirty="0"/>
              <a:t>. [online] Available at: https://www.cemml.colostate.edu/cultural/09476/egypt02-07enl.html [Accessed 17 Mar. 2018].</a:t>
            </a:r>
          </a:p>
          <a:p>
            <a:r>
              <a:rPr lang="en-GB" b="1" dirty="0"/>
              <a:t> </a:t>
            </a:r>
            <a:r>
              <a:rPr lang="en-GB" dirty="0"/>
              <a:t>Anson, E. (2015). </a:t>
            </a:r>
            <a:r>
              <a:rPr lang="en-GB" i="1" dirty="0"/>
              <a:t>Eumenes of Cardia</a:t>
            </a:r>
            <a:r>
              <a:rPr lang="en-GB" dirty="0"/>
              <a:t>. Leiden [u.a.]: Brill, pp.110-115.</a:t>
            </a:r>
          </a:p>
          <a:p>
            <a:r>
              <a:rPr lang="en-GB" dirty="0">
                <a:solidFill>
                  <a:srgbClr val="FF0000"/>
                </a:solidFill>
              </a:rPr>
              <a:t>Perseus.tufts.edu. (2018). </a:t>
            </a:r>
            <a:r>
              <a:rPr lang="en-GB" i="1" dirty="0">
                <a:solidFill>
                  <a:srgbClr val="FF0000"/>
                </a:solidFill>
              </a:rPr>
              <a:t>Demosthenes, Against </a:t>
            </a:r>
            <a:r>
              <a:rPr lang="en-GB" i="1" dirty="0" err="1">
                <a:solidFill>
                  <a:srgbClr val="FF0000"/>
                </a:solidFill>
              </a:rPr>
              <a:t>Aristocrates,section</a:t>
            </a:r>
            <a:r>
              <a:rPr lang="en-GB" i="1" dirty="0">
                <a:solidFill>
                  <a:srgbClr val="FF0000"/>
                </a:solidFill>
              </a:rPr>
              <a:t> 200</a:t>
            </a:r>
            <a:r>
              <a:rPr lang="en-GB" dirty="0">
                <a:solidFill>
                  <a:srgbClr val="FF0000"/>
                </a:solidFill>
              </a:rPr>
              <a:t>. [online] Available at: http://www.perseus.tufts.edu/hopper/text?doc=Perseus:text:1999.01.0074:speech=23:section=200&amp;highlight=perdiccas [Accessed 17 Mar. 2018].</a:t>
            </a:r>
          </a:p>
          <a:p>
            <a:r>
              <a:rPr lang="en-GB" b="1" dirty="0"/>
              <a:t> </a:t>
            </a:r>
            <a:r>
              <a:rPr lang="en-GB" dirty="0">
                <a:solidFill>
                  <a:srgbClr val="FF0000"/>
                </a:solidFill>
              </a:rPr>
              <a:t>Perseus.tufts.edu. (2018). </a:t>
            </a:r>
            <a:r>
              <a:rPr lang="en-GB" i="1" dirty="0">
                <a:solidFill>
                  <a:srgbClr val="FF0000"/>
                </a:solidFill>
              </a:rPr>
              <a:t>Pausanias, Description of </a:t>
            </a:r>
            <a:r>
              <a:rPr lang="en-GB" i="1" dirty="0" err="1">
                <a:solidFill>
                  <a:srgbClr val="FF0000"/>
                </a:solidFill>
              </a:rPr>
              <a:t>Greece,Attica</a:t>
            </a:r>
            <a:r>
              <a:rPr lang="en-GB" i="1" dirty="0">
                <a:solidFill>
                  <a:srgbClr val="FF0000"/>
                </a:solidFill>
              </a:rPr>
              <a:t>, chapter 6</a:t>
            </a:r>
            <a:r>
              <a:rPr lang="en-GB" dirty="0">
                <a:solidFill>
                  <a:srgbClr val="FF0000"/>
                </a:solidFill>
              </a:rPr>
              <a:t>. [online] Available at: http://www.perseus.tufts.edu/hopper/text?doc=Perseus:text:1999.01.0160:book=1:chapter=6&amp;highlight=perdiccas [Accessed 17 Mar. 2018].</a:t>
            </a:r>
          </a:p>
          <a:p>
            <a:endParaRPr lang="en-GB" dirty="0"/>
          </a:p>
        </p:txBody>
      </p:sp>
    </p:spTree>
    <p:extLst>
      <p:ext uri="{BB962C8B-B14F-4D97-AF65-F5344CB8AC3E}">
        <p14:creationId xmlns:p14="http://schemas.microsoft.com/office/powerpoint/2010/main" val="23271846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DC24E-D38E-4919-8C49-2F2ECED1C741}"/>
              </a:ext>
            </a:extLst>
          </p:cNvPr>
          <p:cNvSpPr>
            <a:spLocks noGrp="1"/>
          </p:cNvSpPr>
          <p:nvPr>
            <p:ph type="title"/>
          </p:nvPr>
        </p:nvSpPr>
        <p:spPr>
          <a:xfrm>
            <a:off x="0" y="0"/>
            <a:ext cx="10515600" cy="1325563"/>
          </a:xfrm>
        </p:spPr>
        <p:txBody>
          <a:bodyPr/>
          <a:lstStyle/>
          <a:p>
            <a:r>
              <a:rPr lang="en-GB" dirty="0"/>
              <a:t>Death of Eumenes 318 BC</a:t>
            </a:r>
          </a:p>
        </p:txBody>
      </p:sp>
      <p:sp>
        <p:nvSpPr>
          <p:cNvPr id="3" name="Content Placeholder 2">
            <a:extLst>
              <a:ext uri="{FF2B5EF4-FFF2-40B4-BE49-F238E27FC236}">
                <a16:creationId xmlns:a16="http://schemas.microsoft.com/office/drawing/2014/main" id="{FEDE01B4-2946-44D6-AAC3-8EA7D6E93C00}"/>
              </a:ext>
            </a:extLst>
          </p:cNvPr>
          <p:cNvSpPr>
            <a:spLocks noGrp="1"/>
          </p:cNvSpPr>
          <p:nvPr>
            <p:ph sz="half" idx="1"/>
          </p:nvPr>
        </p:nvSpPr>
        <p:spPr>
          <a:xfrm>
            <a:off x="0" y="1086678"/>
            <a:ext cx="6019800" cy="5771322"/>
          </a:xfrm>
        </p:spPr>
        <p:txBody>
          <a:bodyPr>
            <a:normAutofit fontScale="92500" lnSpcReduction="10000"/>
          </a:bodyPr>
          <a:lstStyle/>
          <a:p>
            <a:r>
              <a:rPr lang="en-GB" dirty="0"/>
              <a:t>During the 2</a:t>
            </a:r>
            <a:r>
              <a:rPr lang="en-GB" baseline="30000" dirty="0"/>
              <a:t>nd</a:t>
            </a:r>
            <a:r>
              <a:rPr lang="en-GB" dirty="0"/>
              <a:t> Diadochi War Polyperchon and Eumenes  join up to attack Antigonus  after Eumenes is besieged at Nora</a:t>
            </a:r>
          </a:p>
          <a:p>
            <a:r>
              <a:rPr lang="en-GB" dirty="0"/>
              <a:t>They chase Antigonus al the way across to what is now Iran where Eumenes makes the stupid decision to put his baggage train and wounded men  on a separate route</a:t>
            </a:r>
          </a:p>
          <a:p>
            <a:r>
              <a:rPr lang="en-GB" dirty="0"/>
              <a:t>They get captured by Antigonus and ransomed back if Polyperchon will give him Eumenes and leave</a:t>
            </a:r>
          </a:p>
          <a:p>
            <a:r>
              <a:rPr lang="en-GB" dirty="0"/>
              <a:t>He does this gets the baggage train and the men back but Eumenes is executed</a:t>
            </a:r>
          </a:p>
          <a:p>
            <a:r>
              <a:rPr lang="en-GB" dirty="0"/>
              <a:t>Antigonus is now the strongest power in Asia</a:t>
            </a:r>
          </a:p>
        </p:txBody>
      </p:sp>
      <p:sp>
        <p:nvSpPr>
          <p:cNvPr id="4" name="Content Placeholder 3">
            <a:extLst>
              <a:ext uri="{FF2B5EF4-FFF2-40B4-BE49-F238E27FC236}">
                <a16:creationId xmlns:a16="http://schemas.microsoft.com/office/drawing/2014/main" id="{75BA0C9F-1E3C-4D72-A6DF-966BA5F65639}"/>
              </a:ext>
            </a:extLst>
          </p:cNvPr>
          <p:cNvSpPr>
            <a:spLocks noGrp="1"/>
          </p:cNvSpPr>
          <p:nvPr>
            <p:ph sz="half" idx="2"/>
          </p:nvPr>
        </p:nvSpPr>
        <p:spPr>
          <a:xfrm>
            <a:off x="6172199" y="1086678"/>
            <a:ext cx="5887279" cy="5771322"/>
          </a:xfrm>
        </p:spPr>
        <p:txBody>
          <a:bodyPr>
            <a:normAutofit fontScale="92500" lnSpcReduction="10000"/>
          </a:bodyPr>
          <a:lstStyle/>
          <a:p>
            <a:r>
              <a:rPr lang="en-GB" dirty="0"/>
              <a:t>SOURCES</a:t>
            </a:r>
          </a:p>
          <a:p>
            <a:r>
              <a:rPr lang="en-GB" b="1" dirty="0"/>
              <a:t> </a:t>
            </a:r>
            <a:r>
              <a:rPr lang="en-GB" dirty="0"/>
              <a:t>Livius.org. (2018). </a:t>
            </a:r>
            <a:r>
              <a:rPr lang="en-GB" i="1" dirty="0"/>
              <a:t>Eumenes - Livius</a:t>
            </a:r>
            <a:r>
              <a:rPr lang="en-GB" dirty="0"/>
              <a:t>. [online] Available at: http://www.livius.org/articles/person/eumenes/ [Accessed 17 Mar. 2018].</a:t>
            </a:r>
          </a:p>
          <a:p>
            <a:r>
              <a:rPr lang="en-GB" dirty="0"/>
              <a:t>Heckel, W. and Tritle, L. (2011). </a:t>
            </a:r>
            <a:r>
              <a:rPr lang="en-GB" i="1" dirty="0"/>
              <a:t>Alexander the Great</a:t>
            </a:r>
            <a:r>
              <a:rPr lang="en-GB" dirty="0"/>
              <a:t>. Hoboken: John Wiley &amp; Sons.</a:t>
            </a:r>
          </a:p>
          <a:p>
            <a:r>
              <a:rPr lang="en-GB" b="1" dirty="0"/>
              <a:t> </a:t>
            </a:r>
            <a:r>
              <a:rPr lang="en-GB" dirty="0">
                <a:solidFill>
                  <a:srgbClr val="FF0000"/>
                </a:solidFill>
              </a:rPr>
              <a:t>Knarf.english.upenn.edu. (2018). </a:t>
            </a:r>
            <a:r>
              <a:rPr lang="en-GB" i="1" dirty="0">
                <a:solidFill>
                  <a:srgbClr val="FF0000"/>
                </a:solidFill>
              </a:rPr>
              <a:t>Eumenes</a:t>
            </a:r>
            <a:r>
              <a:rPr lang="en-GB" dirty="0">
                <a:solidFill>
                  <a:srgbClr val="FF0000"/>
                </a:solidFill>
              </a:rPr>
              <a:t>. [online] Available at: http://knarf.english.upenn.edu/Plutarch/eumenes.html [Accessed 17 Mar. 2018].</a:t>
            </a:r>
          </a:p>
          <a:p>
            <a:endParaRPr lang="en-GB" dirty="0">
              <a:solidFill>
                <a:srgbClr val="FF0000"/>
              </a:solidFill>
            </a:endParaRPr>
          </a:p>
          <a:p>
            <a:endParaRPr lang="en-GB" dirty="0">
              <a:solidFill>
                <a:srgbClr val="FF0000"/>
              </a:solidFill>
            </a:endParaRPr>
          </a:p>
        </p:txBody>
      </p:sp>
    </p:spTree>
    <p:extLst>
      <p:ext uri="{BB962C8B-B14F-4D97-AF65-F5344CB8AC3E}">
        <p14:creationId xmlns:p14="http://schemas.microsoft.com/office/powerpoint/2010/main" val="1032407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88839-1AE6-483F-B482-A67A576432EC}"/>
              </a:ext>
            </a:extLst>
          </p:cNvPr>
          <p:cNvSpPr>
            <a:spLocks noGrp="1"/>
          </p:cNvSpPr>
          <p:nvPr>
            <p:ph type="title"/>
          </p:nvPr>
        </p:nvSpPr>
        <p:spPr>
          <a:xfrm>
            <a:off x="0" y="18255"/>
            <a:ext cx="10515600" cy="922649"/>
          </a:xfrm>
        </p:spPr>
        <p:txBody>
          <a:bodyPr/>
          <a:lstStyle/>
          <a:p>
            <a:r>
              <a:rPr lang="en-GB" dirty="0"/>
              <a:t>Death of Antipater 319 BC</a:t>
            </a:r>
          </a:p>
        </p:txBody>
      </p:sp>
      <p:sp>
        <p:nvSpPr>
          <p:cNvPr id="3" name="Content Placeholder 2">
            <a:extLst>
              <a:ext uri="{FF2B5EF4-FFF2-40B4-BE49-F238E27FC236}">
                <a16:creationId xmlns:a16="http://schemas.microsoft.com/office/drawing/2014/main" id="{623D0197-8C8A-4216-A3E5-086070855017}"/>
              </a:ext>
            </a:extLst>
          </p:cNvPr>
          <p:cNvSpPr>
            <a:spLocks noGrp="1"/>
          </p:cNvSpPr>
          <p:nvPr>
            <p:ph sz="half" idx="1"/>
          </p:nvPr>
        </p:nvSpPr>
        <p:spPr>
          <a:xfrm>
            <a:off x="0" y="821634"/>
            <a:ext cx="6019800" cy="6036365"/>
          </a:xfrm>
        </p:spPr>
        <p:txBody>
          <a:bodyPr>
            <a:normAutofit fontScale="70000" lnSpcReduction="20000"/>
          </a:bodyPr>
          <a:lstStyle/>
          <a:p>
            <a:r>
              <a:rPr lang="en-GB" dirty="0"/>
              <a:t>The only one of Alexander’s successors to die of old age!</a:t>
            </a:r>
          </a:p>
          <a:p>
            <a:r>
              <a:rPr lang="en-GB" dirty="0"/>
              <a:t>However as before the rules that in a normal situation would apply to who should succeed him won’t work</a:t>
            </a:r>
          </a:p>
          <a:p>
            <a:r>
              <a:rPr lang="en-GB" dirty="0"/>
              <a:t>He choses his general Polyperchon, someone who fought with Alexander,  over his son Cassander to be the next ruler</a:t>
            </a:r>
          </a:p>
          <a:p>
            <a:r>
              <a:rPr lang="en-GB" dirty="0"/>
              <a:t>Cassander is appointed to be his Chiliarch (deputy ruler) which he refuses and goes to Ptolemy and Antigones</a:t>
            </a:r>
          </a:p>
          <a:p>
            <a:r>
              <a:rPr lang="en-GB" dirty="0"/>
              <a:t>Ptolemy advances on Libya and Antigones sends Cassander ships</a:t>
            </a:r>
          </a:p>
          <a:p>
            <a:r>
              <a:rPr lang="en-GB" dirty="0"/>
              <a:t>Polyperchon sides with Olympias-Alexander’s mother- to legitimise his claims. He then invades Greece to push Cassander out and pardons Eumenes for killing Craterus</a:t>
            </a:r>
          </a:p>
          <a:p>
            <a:r>
              <a:rPr lang="en-GB" dirty="0"/>
              <a:t>Olympias arrives in Macedo n which cause Euridice and Phillip III to go to Cassander while Olympias is raising her own army to retake the kingdom</a:t>
            </a:r>
          </a:p>
          <a:p>
            <a:r>
              <a:rPr lang="en-GB" dirty="0"/>
              <a:t>She wins because Phillip’s soldiers  change sides so Olympias has Phillip III killed and kills Euridice herself</a:t>
            </a:r>
          </a:p>
          <a:p>
            <a:r>
              <a:rPr lang="en-GB" dirty="0"/>
              <a:t>Macedon then turns on Olympias</a:t>
            </a:r>
          </a:p>
          <a:p>
            <a:endParaRPr lang="en-GB" dirty="0"/>
          </a:p>
        </p:txBody>
      </p:sp>
      <p:sp>
        <p:nvSpPr>
          <p:cNvPr id="4" name="Content Placeholder 3">
            <a:extLst>
              <a:ext uri="{FF2B5EF4-FFF2-40B4-BE49-F238E27FC236}">
                <a16:creationId xmlns:a16="http://schemas.microsoft.com/office/drawing/2014/main" id="{6520D497-EAA7-4036-90A2-04B56D54DE8E}"/>
              </a:ext>
            </a:extLst>
          </p:cNvPr>
          <p:cNvSpPr>
            <a:spLocks noGrp="1"/>
          </p:cNvSpPr>
          <p:nvPr>
            <p:ph sz="half" idx="2"/>
          </p:nvPr>
        </p:nvSpPr>
        <p:spPr>
          <a:xfrm>
            <a:off x="6172199" y="821634"/>
            <a:ext cx="6019799" cy="6036366"/>
          </a:xfrm>
        </p:spPr>
        <p:txBody>
          <a:bodyPr>
            <a:normAutofit fontScale="70000" lnSpcReduction="20000"/>
          </a:bodyPr>
          <a:lstStyle/>
          <a:p>
            <a:r>
              <a:rPr lang="en-GB" sz="4600" dirty="0"/>
              <a:t>SOURCES</a:t>
            </a:r>
          </a:p>
          <a:p>
            <a:r>
              <a:rPr lang="en-GB" b="1" dirty="0"/>
              <a:t> </a:t>
            </a:r>
            <a:r>
              <a:rPr lang="en-GB" dirty="0"/>
              <a:t>Livius.org. (2018). </a:t>
            </a:r>
            <a:r>
              <a:rPr lang="en-GB" i="1" dirty="0"/>
              <a:t>The Death of Antipater - Livius</a:t>
            </a:r>
            <a:r>
              <a:rPr lang="en-GB" dirty="0"/>
              <a:t>. [online] Available at: http://www.livius.org/sources/content/diodorus/the-death-of-antipater/ [Accessed 17 Mar. 2018].</a:t>
            </a:r>
          </a:p>
          <a:p>
            <a:r>
              <a:rPr lang="en-GB" dirty="0"/>
              <a:t>Goldsmith, O. (1823). </a:t>
            </a:r>
            <a:r>
              <a:rPr lang="en-GB" i="1" dirty="0"/>
              <a:t>The history of Greece, from the earliest state to the death of Alexander the Great ; and, a summary account of the affairs of Greece, from that period to the sacking of Constantinople by the Ottomans</a:t>
            </a:r>
            <a:r>
              <a:rPr lang="en-GB" dirty="0"/>
              <a:t>. London: Printed by Charles Wood for W. </a:t>
            </a:r>
            <a:r>
              <a:rPr lang="en-GB" dirty="0" err="1"/>
              <a:t>Baynes</a:t>
            </a:r>
            <a:r>
              <a:rPr lang="en-GB" dirty="0"/>
              <a:t> and Son, p.401.</a:t>
            </a:r>
          </a:p>
          <a:p>
            <a:r>
              <a:rPr lang="en-GB" dirty="0">
                <a:solidFill>
                  <a:srgbClr val="FF0000"/>
                </a:solidFill>
              </a:rPr>
              <a:t>Coinarchives.com. (2018). </a:t>
            </a:r>
            <a:r>
              <a:rPr lang="en-GB" i="1" dirty="0">
                <a:solidFill>
                  <a:srgbClr val="FF0000"/>
                </a:solidFill>
              </a:rPr>
              <a:t>CoinArchives.com Lot Viewer</a:t>
            </a:r>
            <a:r>
              <a:rPr lang="en-GB" dirty="0">
                <a:solidFill>
                  <a:srgbClr val="FF0000"/>
                </a:solidFill>
              </a:rPr>
              <a:t>. [online] Available at: https://www.coinarchives.com/a/lotviewer.php?LotID=1143179&amp;AucID=2279&amp;Lot=85&amp;Val=266843c170c55b30166f32a92bb68611 [Accessed 17 Mar. 2018].</a:t>
            </a:r>
            <a:endParaRPr lang="en-GB" sz="4600" dirty="0">
              <a:solidFill>
                <a:srgbClr val="FF0000"/>
              </a:solidFill>
            </a:endParaRPr>
          </a:p>
          <a:p>
            <a:r>
              <a:rPr lang="en-GB" dirty="0">
                <a:solidFill>
                  <a:srgbClr val="FF0000"/>
                </a:solidFill>
              </a:rPr>
              <a:t>Penelope.uchicago.edu. (2018). </a:t>
            </a:r>
            <a:r>
              <a:rPr lang="en-GB" i="1" dirty="0" err="1">
                <a:solidFill>
                  <a:srgbClr val="FF0000"/>
                </a:solidFill>
              </a:rPr>
              <a:t>LacusCurtius</a:t>
            </a:r>
            <a:r>
              <a:rPr lang="en-GB" i="1" dirty="0">
                <a:solidFill>
                  <a:srgbClr val="FF0000"/>
                </a:solidFill>
              </a:rPr>
              <a:t> • Diodorus Siculus — Book XVIII Chapters 48‑75</a:t>
            </a:r>
            <a:r>
              <a:rPr lang="en-GB" dirty="0">
                <a:solidFill>
                  <a:srgbClr val="FF0000"/>
                </a:solidFill>
              </a:rPr>
              <a:t>. [online] Available at: http://penelope.uchicago.edu/Thayer/E/Roman/Texts/Diodorus_Siculus/18C*.html#48 [Accessed 17 Mar. 2018].</a:t>
            </a:r>
          </a:p>
        </p:txBody>
      </p:sp>
    </p:spTree>
    <p:extLst>
      <p:ext uri="{BB962C8B-B14F-4D97-AF65-F5344CB8AC3E}">
        <p14:creationId xmlns:p14="http://schemas.microsoft.com/office/powerpoint/2010/main" val="18607651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44387-76AA-4274-B0B9-9C7324B30E08}"/>
              </a:ext>
            </a:extLst>
          </p:cNvPr>
          <p:cNvSpPr>
            <a:spLocks noGrp="1"/>
          </p:cNvSpPr>
          <p:nvPr>
            <p:ph type="title"/>
          </p:nvPr>
        </p:nvSpPr>
        <p:spPr>
          <a:xfrm>
            <a:off x="0" y="139839"/>
            <a:ext cx="10515600" cy="774562"/>
          </a:xfrm>
        </p:spPr>
        <p:txBody>
          <a:bodyPr>
            <a:normAutofit fontScale="90000"/>
          </a:bodyPr>
          <a:lstStyle/>
          <a:p>
            <a:r>
              <a:rPr lang="en-GB" dirty="0"/>
              <a:t>Death of Rhoxane and Alexander IV- 311 BC</a:t>
            </a:r>
            <a:br>
              <a:rPr lang="en-GB" dirty="0"/>
            </a:br>
            <a:endParaRPr lang="en-GB" dirty="0"/>
          </a:p>
        </p:txBody>
      </p:sp>
      <p:sp>
        <p:nvSpPr>
          <p:cNvPr id="3" name="Content Placeholder 2">
            <a:extLst>
              <a:ext uri="{FF2B5EF4-FFF2-40B4-BE49-F238E27FC236}">
                <a16:creationId xmlns:a16="http://schemas.microsoft.com/office/drawing/2014/main" id="{038977A3-9C62-4C60-AA1A-115480B12C22}"/>
              </a:ext>
            </a:extLst>
          </p:cNvPr>
          <p:cNvSpPr>
            <a:spLocks noGrp="1"/>
          </p:cNvSpPr>
          <p:nvPr>
            <p:ph sz="half" idx="1"/>
          </p:nvPr>
        </p:nvSpPr>
        <p:spPr>
          <a:xfrm>
            <a:off x="0" y="808382"/>
            <a:ext cx="6096000" cy="6049617"/>
          </a:xfrm>
        </p:spPr>
        <p:txBody>
          <a:bodyPr>
            <a:normAutofit fontScale="85000" lnSpcReduction="20000"/>
          </a:bodyPr>
          <a:lstStyle/>
          <a:p>
            <a:r>
              <a:rPr lang="en-GB" dirty="0"/>
              <a:t>Cassander takes Macedon form Olympias and has her executed</a:t>
            </a:r>
          </a:p>
          <a:p>
            <a:r>
              <a:rPr lang="en-GB" dirty="0"/>
              <a:t>He then takes Rhoxanne and Alexander IV as his captives</a:t>
            </a:r>
          </a:p>
          <a:p>
            <a:r>
              <a:rPr lang="en-GB" dirty="0"/>
              <a:t>Once Antigonus signs a treaty that gives Cassander Europe, Lysimachus Thrace, Ptolemy Egypt and Greece complete autonomy, Cassander is appointed regent until Alexander IV comes of age.</a:t>
            </a:r>
          </a:p>
          <a:p>
            <a:r>
              <a:rPr lang="en-GB" dirty="0"/>
              <a:t>Alexander is 11 just now</a:t>
            </a:r>
          </a:p>
          <a:p>
            <a:r>
              <a:rPr lang="en-GB" dirty="0"/>
              <a:t>Two year later Cassander has Alexander IV and Rhoxanne killed because he was almost old enough to be a threat</a:t>
            </a:r>
          </a:p>
          <a:p>
            <a:r>
              <a:rPr lang="en-GB" dirty="0"/>
              <a:t>The Argead line is ended and the situations calls for a new way to legitimise kingship</a:t>
            </a:r>
          </a:p>
        </p:txBody>
      </p:sp>
      <p:sp>
        <p:nvSpPr>
          <p:cNvPr id="4" name="Content Placeholder 3">
            <a:extLst>
              <a:ext uri="{FF2B5EF4-FFF2-40B4-BE49-F238E27FC236}">
                <a16:creationId xmlns:a16="http://schemas.microsoft.com/office/drawing/2014/main" id="{41586A6B-31B4-415D-80FF-AB65D07B682F}"/>
              </a:ext>
            </a:extLst>
          </p:cNvPr>
          <p:cNvSpPr>
            <a:spLocks noGrp="1"/>
          </p:cNvSpPr>
          <p:nvPr>
            <p:ph sz="half" idx="2"/>
          </p:nvPr>
        </p:nvSpPr>
        <p:spPr>
          <a:xfrm>
            <a:off x="6172200" y="808382"/>
            <a:ext cx="6019800" cy="6049618"/>
          </a:xfrm>
        </p:spPr>
        <p:txBody>
          <a:bodyPr>
            <a:normAutofit fontScale="85000" lnSpcReduction="20000"/>
          </a:bodyPr>
          <a:lstStyle/>
          <a:p>
            <a:r>
              <a:rPr lang="en-GB" dirty="0"/>
              <a:t>SOURCES</a:t>
            </a:r>
          </a:p>
          <a:p>
            <a:r>
              <a:rPr lang="en-GB" b="1" dirty="0"/>
              <a:t> </a:t>
            </a:r>
            <a:r>
              <a:rPr lang="en-GB" dirty="0" err="1"/>
              <a:t>Aegus</a:t>
            </a:r>
            <a:r>
              <a:rPr lang="en-GB" dirty="0"/>
              <a:t>, A. and Macedonia, G. (2018). </a:t>
            </a:r>
            <a:r>
              <a:rPr lang="en-GB" i="1" dirty="0"/>
              <a:t>Alexander IV </a:t>
            </a:r>
            <a:r>
              <a:rPr lang="en-GB" i="1" dirty="0" err="1"/>
              <a:t>Aegus</a:t>
            </a:r>
            <a:r>
              <a:rPr lang="en-GB" dirty="0"/>
              <a:t>. [online] </a:t>
            </a:r>
            <a:r>
              <a:rPr lang="en-GB" dirty="0" err="1"/>
              <a:t>geni_family_tree</a:t>
            </a:r>
            <a:r>
              <a:rPr lang="en-GB" dirty="0"/>
              <a:t>. Available at: https://www.geni.com/people/Alexander-IV-Aegus/6000000003645896957 [Accessed 17 Mar. 2018].</a:t>
            </a:r>
          </a:p>
          <a:p>
            <a:r>
              <a:rPr lang="en-GB" dirty="0"/>
              <a:t>Wasson, D. and Wasson, D. (2018). </a:t>
            </a:r>
            <a:r>
              <a:rPr lang="en-GB" i="1" dirty="0"/>
              <a:t>Roxanne</a:t>
            </a:r>
            <a:r>
              <a:rPr lang="en-GB" dirty="0"/>
              <a:t>. [online] Ancient History Encyclopedia. Available at: https://www.ancient.eu/Roxanne/ [Accessed 17 Mar. 2018].</a:t>
            </a:r>
          </a:p>
          <a:p>
            <a:r>
              <a:rPr lang="en-GB" dirty="0">
                <a:solidFill>
                  <a:srgbClr val="FF0000"/>
                </a:solidFill>
              </a:rPr>
              <a:t>Smith, A. (2018). </a:t>
            </a:r>
            <a:r>
              <a:rPr lang="en-GB" i="1" dirty="0">
                <a:solidFill>
                  <a:srgbClr val="FF0000"/>
                </a:solidFill>
              </a:rPr>
              <a:t>Eusebius: Chronicle (2) - translation</a:t>
            </a:r>
            <a:r>
              <a:rPr lang="en-GB" dirty="0">
                <a:solidFill>
                  <a:srgbClr val="FF0000"/>
                </a:solidFill>
              </a:rPr>
              <a:t>. [online] Attalus.org. Available </a:t>
            </a:r>
            <a:r>
              <a:rPr lang="en-GB" dirty="0" err="1">
                <a:solidFill>
                  <a:srgbClr val="FF0000"/>
                </a:solidFill>
              </a:rPr>
              <a:t>at:http</a:t>
            </a:r>
            <a:r>
              <a:rPr lang="en-GB" dirty="0">
                <a:solidFill>
                  <a:srgbClr val="FF0000"/>
                </a:solidFill>
              </a:rPr>
              <a:t>://www.attalus.org/translate/eusebius2.html#231 [Accessed 17 Mar. 2018].</a:t>
            </a:r>
          </a:p>
          <a:p>
            <a:r>
              <a:rPr lang="en-GB" dirty="0">
                <a:solidFill>
                  <a:srgbClr val="FF0000"/>
                </a:solidFill>
              </a:rPr>
              <a:t>Smith, A. (2018). </a:t>
            </a:r>
            <a:r>
              <a:rPr lang="en-GB" i="1" dirty="0">
                <a:solidFill>
                  <a:srgbClr val="FF0000"/>
                </a:solidFill>
              </a:rPr>
              <a:t>Justinus: Epitome of </a:t>
            </a:r>
            <a:r>
              <a:rPr lang="en-GB" i="1" dirty="0" err="1">
                <a:solidFill>
                  <a:srgbClr val="FF0000"/>
                </a:solidFill>
              </a:rPr>
              <a:t>Pompeius</a:t>
            </a:r>
            <a:r>
              <a:rPr lang="en-GB" i="1" dirty="0">
                <a:solidFill>
                  <a:srgbClr val="FF0000"/>
                </a:solidFill>
              </a:rPr>
              <a:t> </a:t>
            </a:r>
            <a:r>
              <a:rPr lang="en-GB" i="1" dirty="0" err="1">
                <a:solidFill>
                  <a:srgbClr val="FF0000"/>
                </a:solidFill>
              </a:rPr>
              <a:t>Trogus</a:t>
            </a:r>
            <a:r>
              <a:rPr lang="en-GB" i="1" dirty="0">
                <a:solidFill>
                  <a:srgbClr val="FF0000"/>
                </a:solidFill>
              </a:rPr>
              <a:t> (1)</a:t>
            </a:r>
            <a:r>
              <a:rPr lang="en-GB" dirty="0">
                <a:solidFill>
                  <a:srgbClr val="FF0000"/>
                </a:solidFill>
              </a:rPr>
              <a:t>. [online] Attalus.org. Available at http://www.attalus.org/translate/justin1.html#15.2 [Accessed 17 Mar. 2018].</a:t>
            </a:r>
          </a:p>
        </p:txBody>
      </p:sp>
    </p:spTree>
    <p:extLst>
      <p:ext uri="{BB962C8B-B14F-4D97-AF65-F5344CB8AC3E}">
        <p14:creationId xmlns:p14="http://schemas.microsoft.com/office/powerpoint/2010/main" val="21089897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2CDB4-74AE-4E09-9113-FB57D04F2B38}"/>
              </a:ext>
            </a:extLst>
          </p:cNvPr>
          <p:cNvSpPr>
            <a:spLocks noGrp="1"/>
          </p:cNvSpPr>
          <p:nvPr>
            <p:ph type="title"/>
          </p:nvPr>
        </p:nvSpPr>
        <p:spPr>
          <a:xfrm>
            <a:off x="122584" y="18256"/>
            <a:ext cx="12228442" cy="869642"/>
          </a:xfrm>
        </p:spPr>
        <p:txBody>
          <a:bodyPr/>
          <a:lstStyle/>
          <a:p>
            <a:r>
              <a:rPr lang="en-GB" dirty="0"/>
              <a:t>299 BC The Romans take over Narnia </a:t>
            </a:r>
          </a:p>
        </p:txBody>
      </p:sp>
      <p:sp>
        <p:nvSpPr>
          <p:cNvPr id="3" name="Content Placeholder 2">
            <a:extLst>
              <a:ext uri="{FF2B5EF4-FFF2-40B4-BE49-F238E27FC236}">
                <a16:creationId xmlns:a16="http://schemas.microsoft.com/office/drawing/2014/main" id="{5F1E8FA1-2D76-4B31-8310-CF750947A61C}"/>
              </a:ext>
            </a:extLst>
          </p:cNvPr>
          <p:cNvSpPr>
            <a:spLocks noGrp="1"/>
          </p:cNvSpPr>
          <p:nvPr>
            <p:ph sz="half" idx="1"/>
          </p:nvPr>
        </p:nvSpPr>
        <p:spPr>
          <a:xfrm>
            <a:off x="0" y="1331844"/>
            <a:ext cx="6019800" cy="4538869"/>
          </a:xfrm>
        </p:spPr>
        <p:txBody>
          <a:bodyPr>
            <a:normAutofit fontScale="70000" lnSpcReduction="20000"/>
          </a:bodyPr>
          <a:lstStyle/>
          <a:p>
            <a:r>
              <a:rPr lang="en-GB" dirty="0"/>
              <a:t>*Not Aslan’s Narnia* </a:t>
            </a:r>
          </a:p>
          <a:p>
            <a:r>
              <a:rPr lang="en-GB" dirty="0"/>
              <a:t>Originally called Nequinum, it was a town near the river Nar. When the Romans took it in the 4</a:t>
            </a:r>
            <a:r>
              <a:rPr lang="en-GB" baseline="30000" dirty="0"/>
              <a:t>th</a:t>
            </a:r>
            <a:r>
              <a:rPr lang="en-GB" dirty="0"/>
              <a:t> century to stop Gauls using it as an escape route, they changed the name because it was too close to “nequetia” which means worthlessness and was considered a bad omen.</a:t>
            </a:r>
          </a:p>
          <a:p>
            <a:r>
              <a:rPr lang="en-GB" dirty="0"/>
              <a:t>In 299 it was made a municipality of Rome and recent archaeological digs have revealed a shipyard that was used during the Punic Wars.</a:t>
            </a:r>
          </a:p>
          <a:p>
            <a:endParaRPr lang="en-GB" dirty="0"/>
          </a:p>
        </p:txBody>
      </p:sp>
      <p:sp>
        <p:nvSpPr>
          <p:cNvPr id="4" name="Content Placeholder 3">
            <a:extLst>
              <a:ext uri="{FF2B5EF4-FFF2-40B4-BE49-F238E27FC236}">
                <a16:creationId xmlns:a16="http://schemas.microsoft.com/office/drawing/2014/main" id="{EC0F180A-AC3E-4369-8850-C6925DADCE54}"/>
              </a:ext>
            </a:extLst>
          </p:cNvPr>
          <p:cNvSpPr>
            <a:spLocks noGrp="1"/>
          </p:cNvSpPr>
          <p:nvPr>
            <p:ph sz="half" idx="2"/>
          </p:nvPr>
        </p:nvSpPr>
        <p:spPr>
          <a:xfrm>
            <a:off x="6019800" y="1232451"/>
            <a:ext cx="6172200" cy="5625549"/>
          </a:xfrm>
        </p:spPr>
        <p:txBody>
          <a:bodyPr>
            <a:normAutofit fontScale="70000" lnSpcReduction="20000"/>
          </a:bodyPr>
          <a:lstStyle/>
          <a:p>
            <a:r>
              <a:rPr lang="en-GB" dirty="0"/>
              <a:t>SOURCES</a:t>
            </a:r>
          </a:p>
          <a:p>
            <a:r>
              <a:rPr lang="en-GB" sz="3100" dirty="0"/>
              <a:t>Triposo.com. (2018). </a:t>
            </a:r>
            <a:r>
              <a:rPr lang="en-GB" sz="3100" i="1" dirty="0"/>
              <a:t>Narni History</a:t>
            </a:r>
            <a:r>
              <a:rPr lang="en-GB" sz="3100" dirty="0"/>
              <a:t>. [online] Available at: https://www.triposo.com/loc/Narni/history/background [Accessed 21 Feb. 2018].</a:t>
            </a:r>
          </a:p>
          <a:p>
            <a:r>
              <a:rPr lang="en-GB" sz="3100" dirty="0"/>
              <a:t>Campbell, B. (2012). Rivers and the power of ancient Rome. Chapel Hill: University of North Carolina Press, p.309.</a:t>
            </a:r>
          </a:p>
          <a:p>
            <a:r>
              <a:rPr lang="en-GB" sz="3100" b="1" dirty="0"/>
              <a:t> </a:t>
            </a:r>
            <a:r>
              <a:rPr lang="en-GB" sz="3100" dirty="0"/>
              <a:t>Perseus.tufts.edu. (2018). </a:t>
            </a:r>
            <a:r>
              <a:rPr lang="en-GB" sz="3100" i="1" dirty="0"/>
              <a:t>Strabo, Geography, BOOK V., CHAPTER II.</a:t>
            </a:r>
            <a:r>
              <a:rPr lang="en-GB" sz="3100" dirty="0"/>
              <a:t>. [online] Available at: http://www.perseus.tufts.edu/hopper/text?doc=Perseus:text:1999.01.0239:book=5:chapter=2&amp;highlight=narnia [Accessed 21 Feb. 2018].</a:t>
            </a:r>
          </a:p>
          <a:p>
            <a:r>
              <a:rPr lang="en-GB" sz="3100" dirty="0"/>
              <a:t>Perseus.tufts.edu. (2018). </a:t>
            </a:r>
            <a:r>
              <a:rPr lang="en-GB" sz="3100" i="1" dirty="0"/>
              <a:t>Cornelius Tacitus, The History, BOOK III, chapter 58</a:t>
            </a:r>
            <a:r>
              <a:rPr lang="en-GB" sz="3100" dirty="0"/>
              <a:t>. [online] Available at: http://www.perseus.tufts.edu/hopper/text?doc=Perseus:text:1999.02.0080:book=3:chapter=58&amp;highlight=narnia [Accessed 21 Feb. 2018].</a:t>
            </a:r>
          </a:p>
          <a:p>
            <a:endParaRPr lang="en-GB" dirty="0"/>
          </a:p>
          <a:p>
            <a:endParaRPr lang="en-GB" dirty="0"/>
          </a:p>
        </p:txBody>
      </p:sp>
      <p:pic>
        <p:nvPicPr>
          <p:cNvPr id="5" name="Picture 4">
            <a:extLst>
              <a:ext uri="{FF2B5EF4-FFF2-40B4-BE49-F238E27FC236}">
                <a16:creationId xmlns:a16="http://schemas.microsoft.com/office/drawing/2014/main" id="{08E93A6E-1441-40B8-9E9E-AA11F2A983BE}"/>
              </a:ext>
            </a:extLst>
          </p:cNvPr>
          <p:cNvPicPr>
            <a:picLocks noChangeAspect="1"/>
          </p:cNvPicPr>
          <p:nvPr/>
        </p:nvPicPr>
        <p:blipFill>
          <a:blip r:embed="rId2"/>
          <a:stretch>
            <a:fillRect/>
          </a:stretch>
        </p:blipFill>
        <p:spPr>
          <a:xfrm>
            <a:off x="809627" y="4125866"/>
            <a:ext cx="4523131" cy="2713879"/>
          </a:xfrm>
          <a:prstGeom prst="rect">
            <a:avLst/>
          </a:prstGeom>
        </p:spPr>
      </p:pic>
      <p:sp>
        <p:nvSpPr>
          <p:cNvPr id="7" name="Multiplication Sign 6">
            <a:extLst>
              <a:ext uri="{FF2B5EF4-FFF2-40B4-BE49-F238E27FC236}">
                <a16:creationId xmlns:a16="http://schemas.microsoft.com/office/drawing/2014/main" id="{9F54BA2F-F2CF-416B-82B4-BE23FAD27EF2}"/>
              </a:ext>
            </a:extLst>
          </p:cNvPr>
          <p:cNvSpPr/>
          <p:nvPr/>
        </p:nvSpPr>
        <p:spPr>
          <a:xfrm>
            <a:off x="477078" y="4055165"/>
            <a:ext cx="5168348" cy="2570922"/>
          </a:xfrm>
          <a:prstGeom prst="mathMultiply">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996691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4A1F6-CE69-42A8-8D05-B6DE57D1C5B8}"/>
              </a:ext>
            </a:extLst>
          </p:cNvPr>
          <p:cNvSpPr>
            <a:spLocks noGrp="1"/>
          </p:cNvSpPr>
          <p:nvPr>
            <p:ph type="title"/>
          </p:nvPr>
        </p:nvSpPr>
        <p:spPr>
          <a:xfrm>
            <a:off x="0" y="1"/>
            <a:ext cx="10515600" cy="927652"/>
          </a:xfrm>
        </p:spPr>
        <p:txBody>
          <a:bodyPr/>
          <a:lstStyle/>
          <a:p>
            <a:r>
              <a:rPr lang="en-GB" dirty="0"/>
              <a:t>Battle of Gaza 312 BC</a:t>
            </a:r>
          </a:p>
        </p:txBody>
      </p:sp>
      <p:sp>
        <p:nvSpPr>
          <p:cNvPr id="3" name="Content Placeholder 2">
            <a:extLst>
              <a:ext uri="{FF2B5EF4-FFF2-40B4-BE49-F238E27FC236}">
                <a16:creationId xmlns:a16="http://schemas.microsoft.com/office/drawing/2014/main" id="{24C8EBF0-61CE-4B19-BF12-8402F045072B}"/>
              </a:ext>
            </a:extLst>
          </p:cNvPr>
          <p:cNvSpPr>
            <a:spLocks noGrp="1"/>
          </p:cNvSpPr>
          <p:nvPr>
            <p:ph sz="half" idx="1"/>
          </p:nvPr>
        </p:nvSpPr>
        <p:spPr>
          <a:xfrm>
            <a:off x="0" y="927652"/>
            <a:ext cx="6019800" cy="5930347"/>
          </a:xfrm>
        </p:spPr>
        <p:txBody>
          <a:bodyPr>
            <a:normAutofit fontScale="70000" lnSpcReduction="20000"/>
          </a:bodyPr>
          <a:lstStyle/>
          <a:p>
            <a:r>
              <a:rPr lang="en-GB" dirty="0"/>
              <a:t>Demetrius was too young to follow Alexander on campaign but grows into the ideal propaganda king- good at warfare, charismatic etc</a:t>
            </a:r>
          </a:p>
          <a:p>
            <a:r>
              <a:rPr lang="en-GB" dirty="0"/>
              <a:t>He wants to expand his rule and  during another Diadochi (successor) war, Ptolemy sides with Seleucus and invades Syria arriving in Gaza in 312</a:t>
            </a:r>
          </a:p>
          <a:p>
            <a:r>
              <a:rPr lang="en-GB" dirty="0"/>
              <a:t>He had 18,000 infantry and 4000 cavalry compared to Demetrius’ 2,900 elite cavalry, 1,500 light infantry, and 30 Indian war elephants </a:t>
            </a:r>
          </a:p>
          <a:p>
            <a:r>
              <a:rPr lang="en-GB" dirty="0"/>
              <a:t>Even though he was advised not to, he volunteered to fight Ptolemy and Seleucus </a:t>
            </a:r>
          </a:p>
          <a:p>
            <a:r>
              <a:rPr lang="en-GB" dirty="0"/>
              <a:t>Ptolemy won after taking out his elephants and Demetrius was forced to flee to Tripolis in Phoenicia</a:t>
            </a:r>
          </a:p>
        </p:txBody>
      </p:sp>
      <p:sp>
        <p:nvSpPr>
          <p:cNvPr id="4" name="Content Placeholder 3">
            <a:extLst>
              <a:ext uri="{FF2B5EF4-FFF2-40B4-BE49-F238E27FC236}">
                <a16:creationId xmlns:a16="http://schemas.microsoft.com/office/drawing/2014/main" id="{CC297F20-35F2-47FD-B3A8-B422EA197AB3}"/>
              </a:ext>
            </a:extLst>
          </p:cNvPr>
          <p:cNvSpPr>
            <a:spLocks noGrp="1"/>
          </p:cNvSpPr>
          <p:nvPr>
            <p:ph sz="half" idx="2"/>
          </p:nvPr>
        </p:nvSpPr>
        <p:spPr>
          <a:xfrm>
            <a:off x="6172200" y="927652"/>
            <a:ext cx="6019800" cy="5930347"/>
          </a:xfrm>
        </p:spPr>
        <p:txBody>
          <a:bodyPr>
            <a:normAutofit fontScale="70000" lnSpcReduction="20000"/>
          </a:bodyPr>
          <a:lstStyle/>
          <a:p>
            <a:r>
              <a:rPr lang="en-GB" dirty="0"/>
              <a:t>SOURCES</a:t>
            </a:r>
          </a:p>
          <a:p>
            <a:r>
              <a:rPr lang="en-GB" b="1" dirty="0"/>
              <a:t> </a:t>
            </a:r>
            <a:r>
              <a:rPr lang="en-GB" dirty="0"/>
              <a:t>Devine, A. (1984). DIODORUS' ACCOUNT OF THE BATTLE OF GAZA. </a:t>
            </a:r>
            <a:r>
              <a:rPr lang="en-GB" i="1" dirty="0"/>
              <a:t>Acta Classica</a:t>
            </a:r>
            <a:r>
              <a:rPr lang="en-GB" dirty="0"/>
              <a:t>, [online] 27, pp.31-40. Available at: http://www.jstor.org/stable/24591719 [Accessed 17 Mar. 2018].</a:t>
            </a:r>
          </a:p>
          <a:p>
            <a:r>
              <a:rPr lang="en-GB" dirty="0"/>
              <a:t>Park, M. (2018). </a:t>
            </a:r>
            <a:r>
              <a:rPr lang="en-GB" i="1" dirty="0"/>
              <a:t>Doomed Men of Distinction: The Battle of Gaza, 312 BCE.</a:t>
            </a:r>
            <a:r>
              <a:rPr lang="en-GB" dirty="0"/>
              <a:t>. [online] Academia.edu. Available at: http://www.academia.edu/2397684/Doomed_Men_of_Distinction_The_Battle_of_Gaza_312_BCE [Accessed 17 Mar. 2018].</a:t>
            </a:r>
          </a:p>
          <a:p>
            <a:r>
              <a:rPr lang="en-GB" dirty="0">
                <a:solidFill>
                  <a:srgbClr val="FF0000"/>
                </a:solidFill>
              </a:rPr>
              <a:t>Livius.org. (2018). </a:t>
            </a:r>
            <a:r>
              <a:rPr lang="en-GB" i="1" dirty="0">
                <a:solidFill>
                  <a:srgbClr val="FF0000"/>
                </a:solidFill>
              </a:rPr>
              <a:t>Appian, The Syrian Wars 11 - Livius</a:t>
            </a:r>
            <a:r>
              <a:rPr lang="en-GB" dirty="0">
                <a:solidFill>
                  <a:srgbClr val="FF0000"/>
                </a:solidFill>
              </a:rPr>
              <a:t>. [online] Available at: http://www.livius.org/sources/content/appian/appian-the-syrian-wars/appian-the-syrian-wars-11/?#54 [Accessed 17 Mar. 2018].</a:t>
            </a:r>
          </a:p>
          <a:p>
            <a:r>
              <a:rPr lang="en-GB" dirty="0">
                <a:solidFill>
                  <a:srgbClr val="FF0000"/>
                </a:solidFill>
              </a:rPr>
              <a:t>Penelope.uchicago.edu. (2018). </a:t>
            </a:r>
            <a:r>
              <a:rPr lang="en-GB" i="1" dirty="0" err="1">
                <a:solidFill>
                  <a:srgbClr val="FF0000"/>
                </a:solidFill>
              </a:rPr>
              <a:t>LacusCurtius</a:t>
            </a:r>
            <a:r>
              <a:rPr lang="en-GB" i="1" dirty="0">
                <a:solidFill>
                  <a:srgbClr val="FF0000"/>
                </a:solidFill>
              </a:rPr>
              <a:t> • Diodorus Siculus — Book XIX Chapters 73‑101</a:t>
            </a:r>
            <a:r>
              <a:rPr lang="en-GB" dirty="0">
                <a:solidFill>
                  <a:srgbClr val="FF0000"/>
                </a:solidFill>
              </a:rPr>
              <a:t>. [online] Available at: http://penelope.uchicago.edu/Thayer/E/Roman/Texts/Diodorus_Siculus/19E*.html#80 [Accessed 17 Mar. 2018].</a:t>
            </a:r>
          </a:p>
        </p:txBody>
      </p:sp>
    </p:spTree>
    <p:extLst>
      <p:ext uri="{BB962C8B-B14F-4D97-AF65-F5344CB8AC3E}">
        <p14:creationId xmlns:p14="http://schemas.microsoft.com/office/powerpoint/2010/main" val="16512409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7EE0E-5784-4B97-B001-543D4F78A5A9}"/>
              </a:ext>
            </a:extLst>
          </p:cNvPr>
          <p:cNvSpPr>
            <a:spLocks noGrp="1"/>
          </p:cNvSpPr>
          <p:nvPr>
            <p:ph type="title"/>
          </p:nvPr>
        </p:nvSpPr>
        <p:spPr>
          <a:xfrm>
            <a:off x="0" y="0"/>
            <a:ext cx="12192000" cy="993913"/>
          </a:xfrm>
        </p:spPr>
        <p:txBody>
          <a:bodyPr>
            <a:normAutofit/>
          </a:bodyPr>
          <a:lstStyle/>
          <a:p>
            <a:r>
              <a:rPr lang="en-GB" dirty="0"/>
              <a:t>Antigonus and Demetrius declared Kings 311-307 BC</a:t>
            </a:r>
          </a:p>
        </p:txBody>
      </p:sp>
      <p:sp>
        <p:nvSpPr>
          <p:cNvPr id="3" name="Content Placeholder 2">
            <a:extLst>
              <a:ext uri="{FF2B5EF4-FFF2-40B4-BE49-F238E27FC236}">
                <a16:creationId xmlns:a16="http://schemas.microsoft.com/office/drawing/2014/main" id="{80BA8ADC-1824-464B-8C57-1D536A945CCB}"/>
              </a:ext>
            </a:extLst>
          </p:cNvPr>
          <p:cNvSpPr>
            <a:spLocks noGrp="1"/>
          </p:cNvSpPr>
          <p:nvPr>
            <p:ph sz="half" idx="1"/>
          </p:nvPr>
        </p:nvSpPr>
        <p:spPr>
          <a:xfrm>
            <a:off x="0" y="1126434"/>
            <a:ext cx="6096000" cy="5731565"/>
          </a:xfrm>
        </p:spPr>
        <p:txBody>
          <a:bodyPr>
            <a:normAutofit fontScale="77500" lnSpcReduction="20000"/>
          </a:bodyPr>
          <a:lstStyle/>
          <a:p>
            <a:r>
              <a:rPr lang="en-GB" dirty="0"/>
              <a:t> Due to their successes against Ptolemy, Antigonus and Demetrius are declared kings of Macedon. Demetrius goes after Seleucus and Antigonus signs the treaty the divided the empire up and ultimately failed</a:t>
            </a:r>
          </a:p>
          <a:p>
            <a:r>
              <a:rPr lang="en-GB" dirty="0"/>
              <a:t>They both try  to take Babylon and fails and it is said that Demetrius  fakes a marriage to Athena, he also becomes known as Demetrius Poliorketes ( The Besieger). Antigonus renames a city after himself</a:t>
            </a:r>
          </a:p>
          <a:p>
            <a:r>
              <a:rPr lang="en-GB" dirty="0"/>
              <a:t>In 307 the ‘liberate’ Athens from Cassander using a trick- they pretend to be Ptolemy’s reinforcements and are let into Athens over the sea</a:t>
            </a:r>
          </a:p>
          <a:p>
            <a:r>
              <a:rPr lang="en-GB" dirty="0"/>
              <a:t>Demetrius and Antigonus are now declare Athenian Saviour Gods</a:t>
            </a:r>
          </a:p>
        </p:txBody>
      </p:sp>
      <p:sp>
        <p:nvSpPr>
          <p:cNvPr id="4" name="Content Placeholder 3">
            <a:extLst>
              <a:ext uri="{FF2B5EF4-FFF2-40B4-BE49-F238E27FC236}">
                <a16:creationId xmlns:a16="http://schemas.microsoft.com/office/drawing/2014/main" id="{61662773-A4D1-41C4-9E51-52C43B3BDA62}"/>
              </a:ext>
            </a:extLst>
          </p:cNvPr>
          <p:cNvSpPr>
            <a:spLocks noGrp="1"/>
          </p:cNvSpPr>
          <p:nvPr>
            <p:ph sz="half" idx="2"/>
          </p:nvPr>
        </p:nvSpPr>
        <p:spPr>
          <a:xfrm>
            <a:off x="6172200" y="1126434"/>
            <a:ext cx="6019800" cy="5731565"/>
          </a:xfrm>
        </p:spPr>
        <p:txBody>
          <a:bodyPr>
            <a:normAutofit fontScale="77500" lnSpcReduction="20000"/>
          </a:bodyPr>
          <a:lstStyle/>
          <a:p>
            <a:r>
              <a:rPr lang="en-GB" dirty="0"/>
              <a:t>SOURCES</a:t>
            </a:r>
          </a:p>
          <a:p>
            <a:r>
              <a:rPr lang="en-GB" b="1" dirty="0"/>
              <a:t> </a:t>
            </a:r>
            <a:r>
              <a:rPr lang="en-GB" dirty="0"/>
              <a:t>Ascsa.edu.gr. (2018). [online] Available at: http://www.ascsa.edu.gr/pdf/uploads/hesperia/146849.pdf [Accessed 17 Mar. 2018].</a:t>
            </a:r>
          </a:p>
          <a:p>
            <a:r>
              <a:rPr lang="en-GB" b="1" dirty="0"/>
              <a:t> </a:t>
            </a:r>
            <a:r>
              <a:rPr lang="en-GB" dirty="0"/>
              <a:t>Weapons and Warfare. (2018). </a:t>
            </a:r>
            <a:r>
              <a:rPr lang="en-GB" i="1" dirty="0"/>
              <a:t>DEMETRIUS I, KING OF MACEDON</a:t>
            </a:r>
            <a:r>
              <a:rPr lang="en-GB" dirty="0"/>
              <a:t>. [online] Available at: https://weaponsandwarfare.com/2016/05/13/demetrius-i-king-of-macedon/ [Accessed 17 Mar. 2018].</a:t>
            </a:r>
          </a:p>
          <a:p>
            <a:r>
              <a:rPr lang="en-GB" dirty="0">
                <a:solidFill>
                  <a:srgbClr val="FF0000"/>
                </a:solidFill>
              </a:rPr>
              <a:t>Penelope.uchicago.edu. (2018). </a:t>
            </a:r>
            <a:r>
              <a:rPr lang="en-GB" i="1" dirty="0">
                <a:solidFill>
                  <a:srgbClr val="FF0000"/>
                </a:solidFill>
              </a:rPr>
              <a:t>Plutarch • Life of Demetrius</a:t>
            </a:r>
            <a:r>
              <a:rPr lang="en-GB" dirty="0">
                <a:solidFill>
                  <a:srgbClr val="FF0000"/>
                </a:solidFill>
              </a:rPr>
              <a:t>. [online] Available at: http://penelope.uchicago.edu/Thayer/E/Roman/Texts/Plutarch/Lives/Demetrius*.html [Accessed 17 Mar. 2018].</a:t>
            </a:r>
          </a:p>
          <a:p>
            <a:r>
              <a:rPr lang="en-GB" dirty="0">
                <a:solidFill>
                  <a:srgbClr val="FF0000"/>
                </a:solidFill>
              </a:rPr>
              <a:t>Penelope.uchicago.edu. (2018). </a:t>
            </a:r>
            <a:r>
              <a:rPr lang="en-GB" i="1" dirty="0" err="1">
                <a:solidFill>
                  <a:srgbClr val="FF0000"/>
                </a:solidFill>
              </a:rPr>
              <a:t>LacusCurtius</a:t>
            </a:r>
            <a:r>
              <a:rPr lang="en-GB" i="1" dirty="0">
                <a:solidFill>
                  <a:srgbClr val="FF0000"/>
                </a:solidFill>
              </a:rPr>
              <a:t> • Diodorus Siculus — Book XX Chapters 45‑72</a:t>
            </a:r>
            <a:r>
              <a:rPr lang="en-GB" dirty="0">
                <a:solidFill>
                  <a:srgbClr val="FF0000"/>
                </a:solidFill>
              </a:rPr>
              <a:t>. [online] Available at: http://penelope.uchicago.edu/Thayer/E/Roman/Texts/Diodorus_Siculus/20C*.html#53 [Accessed 17 Mar. 2018].</a:t>
            </a:r>
          </a:p>
        </p:txBody>
      </p:sp>
    </p:spTree>
    <p:extLst>
      <p:ext uri="{BB962C8B-B14F-4D97-AF65-F5344CB8AC3E}">
        <p14:creationId xmlns:p14="http://schemas.microsoft.com/office/powerpoint/2010/main" val="36812528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2F697-C5BC-40D8-B43B-AD7CCCA70C9B}"/>
              </a:ext>
            </a:extLst>
          </p:cNvPr>
          <p:cNvSpPr>
            <a:spLocks noGrp="1"/>
          </p:cNvSpPr>
          <p:nvPr>
            <p:ph type="title"/>
          </p:nvPr>
        </p:nvSpPr>
        <p:spPr>
          <a:xfrm>
            <a:off x="0" y="0"/>
            <a:ext cx="10515600" cy="874643"/>
          </a:xfrm>
        </p:spPr>
        <p:txBody>
          <a:bodyPr/>
          <a:lstStyle/>
          <a:p>
            <a:r>
              <a:rPr lang="en-GB" dirty="0"/>
              <a:t>Battle of Ipsus 301 BC</a:t>
            </a:r>
          </a:p>
        </p:txBody>
      </p:sp>
      <p:sp>
        <p:nvSpPr>
          <p:cNvPr id="3" name="Content Placeholder 2">
            <a:extLst>
              <a:ext uri="{FF2B5EF4-FFF2-40B4-BE49-F238E27FC236}">
                <a16:creationId xmlns:a16="http://schemas.microsoft.com/office/drawing/2014/main" id="{502AA550-3F07-4550-B7AB-A206ADB03154}"/>
              </a:ext>
            </a:extLst>
          </p:cNvPr>
          <p:cNvSpPr>
            <a:spLocks noGrp="1"/>
          </p:cNvSpPr>
          <p:nvPr>
            <p:ph sz="half" idx="1"/>
          </p:nvPr>
        </p:nvSpPr>
        <p:spPr>
          <a:xfrm>
            <a:off x="0" y="768626"/>
            <a:ext cx="6019800" cy="6089374"/>
          </a:xfrm>
        </p:spPr>
        <p:txBody>
          <a:bodyPr>
            <a:normAutofit fontScale="85000" lnSpcReduction="20000"/>
          </a:bodyPr>
          <a:lstStyle/>
          <a:p>
            <a:r>
              <a:rPr lang="en-GB" dirty="0"/>
              <a:t>When Demetrius drove Ptolemy’s bother Mendaosis out of Cyprus even though Ptolemy sends aid</a:t>
            </a:r>
          </a:p>
          <a:p>
            <a:r>
              <a:rPr lang="en-GB" dirty="0"/>
              <a:t>Antigonus, Ptolemy, Demetrius, Seleucus all proclaim themselves kings, the only one who doesn’t is Cassander</a:t>
            </a:r>
          </a:p>
          <a:p>
            <a:r>
              <a:rPr lang="en-GB" dirty="0"/>
              <a:t>Of those kings and Cassander all of them forma coalition against Antigonus and Demetrius after  Demetrius creates a league himself to get rid of Cassander and tries/fails sieging Rhodes for a year</a:t>
            </a:r>
          </a:p>
          <a:p>
            <a:r>
              <a:rPr lang="en-GB" dirty="0"/>
              <a:t>In 303 BC there is a balance of power except for from Cassander and Demetrius</a:t>
            </a:r>
          </a:p>
          <a:p>
            <a:r>
              <a:rPr lang="en-GB" dirty="0"/>
              <a:t>In 301 using Seleucus’ elephants, the allied forces won against Demetrius  who flees to his navy and is now a king with no land and Antigonus dies</a:t>
            </a:r>
          </a:p>
        </p:txBody>
      </p:sp>
      <p:sp>
        <p:nvSpPr>
          <p:cNvPr id="4" name="Content Placeholder 3">
            <a:extLst>
              <a:ext uri="{FF2B5EF4-FFF2-40B4-BE49-F238E27FC236}">
                <a16:creationId xmlns:a16="http://schemas.microsoft.com/office/drawing/2014/main" id="{5F18FB32-2FEC-4A45-BC01-0FDB76734D32}"/>
              </a:ext>
            </a:extLst>
          </p:cNvPr>
          <p:cNvSpPr>
            <a:spLocks noGrp="1"/>
          </p:cNvSpPr>
          <p:nvPr>
            <p:ph sz="half" idx="2"/>
          </p:nvPr>
        </p:nvSpPr>
        <p:spPr>
          <a:xfrm>
            <a:off x="6172199" y="768626"/>
            <a:ext cx="6019800" cy="6089374"/>
          </a:xfrm>
        </p:spPr>
        <p:txBody>
          <a:bodyPr>
            <a:normAutofit fontScale="85000" lnSpcReduction="20000"/>
          </a:bodyPr>
          <a:lstStyle/>
          <a:p>
            <a:r>
              <a:rPr lang="en-GB" dirty="0"/>
              <a:t>SOURCES</a:t>
            </a:r>
          </a:p>
          <a:p>
            <a:r>
              <a:rPr lang="en-GB" dirty="0"/>
              <a:t>Livius.org. (2018). </a:t>
            </a:r>
            <a:r>
              <a:rPr lang="en-GB" i="1" dirty="0"/>
              <a:t>The battle of Ipsus - Livius</a:t>
            </a:r>
            <a:r>
              <a:rPr lang="en-GB" dirty="0"/>
              <a:t>. [online] Available at: http://www.livius.org/articles/battle/ipsus/ [Accessed 17 Mar. 2018].</a:t>
            </a:r>
          </a:p>
          <a:p>
            <a:r>
              <a:rPr lang="en-GB" b="1" dirty="0"/>
              <a:t> </a:t>
            </a:r>
            <a:r>
              <a:rPr lang="en-GB" dirty="0"/>
              <a:t>The Library of Congress. (2018). </a:t>
            </a:r>
            <a:r>
              <a:rPr lang="en-GB" i="1" dirty="0"/>
              <a:t>Kingdoms of the successors of Alexander : after the Battle of Ipsus, B.C. 301.</a:t>
            </a:r>
            <a:r>
              <a:rPr lang="en-GB" dirty="0"/>
              <a:t>. [online] Available at: https://www.loc.gov/item/2013593022/ [Accessed 17 Mar. 2018].</a:t>
            </a:r>
          </a:p>
          <a:p>
            <a:r>
              <a:rPr lang="en-GB" b="1" dirty="0">
                <a:solidFill>
                  <a:srgbClr val="FF0000"/>
                </a:solidFill>
              </a:rPr>
              <a:t> </a:t>
            </a:r>
            <a:r>
              <a:rPr lang="en-GB" dirty="0">
                <a:solidFill>
                  <a:srgbClr val="FF0000"/>
                </a:solidFill>
              </a:rPr>
              <a:t>Livius.org. (2018). </a:t>
            </a:r>
            <a:r>
              <a:rPr lang="en-GB" i="1" dirty="0">
                <a:solidFill>
                  <a:srgbClr val="FF0000"/>
                </a:solidFill>
              </a:rPr>
              <a:t>The battle of Ipsus - Livius</a:t>
            </a:r>
            <a:r>
              <a:rPr lang="en-GB" dirty="0">
                <a:solidFill>
                  <a:srgbClr val="FF0000"/>
                </a:solidFill>
              </a:rPr>
              <a:t>. [online] Available at: http://www.livius.org/articles/battle/ipsus/#The%20account%20by%20Plutarch [Accessed 17 Mar. 2018].- </a:t>
            </a:r>
            <a:r>
              <a:rPr lang="en-GB" dirty="0"/>
              <a:t>Plutarch’s account</a:t>
            </a:r>
          </a:p>
          <a:p>
            <a:r>
              <a:rPr lang="en-GB" dirty="0">
                <a:solidFill>
                  <a:srgbClr val="FF0000"/>
                </a:solidFill>
              </a:rPr>
              <a:t>Justinus, M., Yardley, J., Wheatley, P., Heckel, W. and </a:t>
            </a:r>
            <a:r>
              <a:rPr lang="en-GB" dirty="0" err="1">
                <a:solidFill>
                  <a:srgbClr val="FF0000"/>
                </a:solidFill>
              </a:rPr>
              <a:t>Trogus</a:t>
            </a:r>
            <a:r>
              <a:rPr lang="en-GB" dirty="0">
                <a:solidFill>
                  <a:srgbClr val="FF0000"/>
                </a:solidFill>
              </a:rPr>
              <a:t>, P. (2011). </a:t>
            </a:r>
            <a:r>
              <a:rPr lang="en-GB" i="1" dirty="0">
                <a:solidFill>
                  <a:srgbClr val="FF0000"/>
                </a:solidFill>
              </a:rPr>
              <a:t>Epitome of the Philippic history of </a:t>
            </a:r>
            <a:r>
              <a:rPr lang="en-GB" i="1" dirty="0" err="1">
                <a:solidFill>
                  <a:srgbClr val="FF0000"/>
                </a:solidFill>
              </a:rPr>
              <a:t>Pompeius</a:t>
            </a:r>
            <a:r>
              <a:rPr lang="en-GB" i="1" dirty="0">
                <a:solidFill>
                  <a:srgbClr val="FF0000"/>
                </a:solidFill>
              </a:rPr>
              <a:t> </a:t>
            </a:r>
            <a:r>
              <a:rPr lang="en-GB" i="1" dirty="0" err="1">
                <a:solidFill>
                  <a:srgbClr val="FF0000"/>
                </a:solidFill>
              </a:rPr>
              <a:t>Trogus</a:t>
            </a:r>
            <a:r>
              <a:rPr lang="en-GB" dirty="0">
                <a:solidFill>
                  <a:srgbClr val="FF0000"/>
                </a:solidFill>
              </a:rPr>
              <a:t>. Oxford: Oxford University Press, p.21.</a:t>
            </a:r>
          </a:p>
        </p:txBody>
      </p:sp>
    </p:spTree>
    <p:extLst>
      <p:ext uri="{BB962C8B-B14F-4D97-AF65-F5344CB8AC3E}">
        <p14:creationId xmlns:p14="http://schemas.microsoft.com/office/powerpoint/2010/main" val="9080399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F8963-C43A-4E14-BCB7-01A8794A6CAD}"/>
              </a:ext>
            </a:extLst>
          </p:cNvPr>
          <p:cNvSpPr>
            <a:spLocks noGrp="1"/>
          </p:cNvSpPr>
          <p:nvPr>
            <p:ph type="title"/>
          </p:nvPr>
        </p:nvSpPr>
        <p:spPr>
          <a:xfrm>
            <a:off x="0" y="0"/>
            <a:ext cx="10515600" cy="1325563"/>
          </a:xfrm>
        </p:spPr>
        <p:txBody>
          <a:bodyPr/>
          <a:lstStyle/>
          <a:p>
            <a:r>
              <a:rPr lang="en-GB" dirty="0"/>
              <a:t>Galatian invasion 279 BC</a:t>
            </a:r>
          </a:p>
        </p:txBody>
      </p:sp>
      <p:sp>
        <p:nvSpPr>
          <p:cNvPr id="3" name="Content Placeholder 2">
            <a:extLst>
              <a:ext uri="{FF2B5EF4-FFF2-40B4-BE49-F238E27FC236}">
                <a16:creationId xmlns:a16="http://schemas.microsoft.com/office/drawing/2014/main" id="{01F10007-E6B5-4828-BCD7-8D06BE927D60}"/>
              </a:ext>
            </a:extLst>
          </p:cNvPr>
          <p:cNvSpPr>
            <a:spLocks noGrp="1"/>
          </p:cNvSpPr>
          <p:nvPr>
            <p:ph sz="half" idx="1"/>
          </p:nvPr>
        </p:nvSpPr>
        <p:spPr>
          <a:xfrm>
            <a:off x="0" y="967409"/>
            <a:ext cx="6019801" cy="5539409"/>
          </a:xfrm>
        </p:spPr>
        <p:txBody>
          <a:bodyPr>
            <a:noAutofit/>
          </a:bodyPr>
          <a:lstStyle/>
          <a:p>
            <a:r>
              <a:rPr lang="en-GB" dirty="0"/>
              <a:t>After repeated attempts to migrate south, the Galatians with the aid of the tribes in between them and the rest of Greece made it as far as Delphi</a:t>
            </a:r>
          </a:p>
          <a:p>
            <a:r>
              <a:rPr lang="en-GB" dirty="0"/>
              <a:t>They killed Ptolemy Ceraunas who tries to defend Macedon but can’t get any further so have to try again</a:t>
            </a:r>
          </a:p>
          <a:p>
            <a:r>
              <a:rPr lang="en-GB" dirty="0"/>
              <a:t>Zipoetes of Bithynia hires them to help in Asia minor against Ptolemaic forces</a:t>
            </a:r>
          </a:p>
          <a:p>
            <a:r>
              <a:rPr lang="en-GB" dirty="0"/>
              <a:t>The Galatians then sack and exploit Asia Minor instead. This leads to Antiochus bribing them to leave at a 10% tax from the cities they had taken</a:t>
            </a:r>
          </a:p>
        </p:txBody>
      </p:sp>
      <p:sp>
        <p:nvSpPr>
          <p:cNvPr id="4" name="Content Placeholder 3">
            <a:extLst>
              <a:ext uri="{FF2B5EF4-FFF2-40B4-BE49-F238E27FC236}">
                <a16:creationId xmlns:a16="http://schemas.microsoft.com/office/drawing/2014/main" id="{27925ED0-4C10-483C-9C81-6E2499314A69}"/>
              </a:ext>
            </a:extLst>
          </p:cNvPr>
          <p:cNvSpPr>
            <a:spLocks noGrp="1"/>
          </p:cNvSpPr>
          <p:nvPr>
            <p:ph sz="half" idx="2"/>
          </p:nvPr>
        </p:nvSpPr>
        <p:spPr>
          <a:xfrm>
            <a:off x="5791201" y="808383"/>
            <a:ext cx="6255024" cy="6049617"/>
          </a:xfrm>
        </p:spPr>
        <p:txBody>
          <a:bodyPr>
            <a:normAutofit fontScale="70000" lnSpcReduction="20000"/>
          </a:bodyPr>
          <a:lstStyle/>
          <a:p>
            <a:r>
              <a:rPr lang="en-GB" sz="4000" dirty="0"/>
              <a:t>SOURCES</a:t>
            </a:r>
          </a:p>
          <a:p>
            <a:r>
              <a:rPr lang="en-GB" dirty="0"/>
              <a:t>The invasion of the Gauls - Livius. 2018. </a:t>
            </a:r>
            <a:r>
              <a:rPr lang="en-GB" i="1" dirty="0"/>
              <a:t>The invasion of the Gauls - Livius</a:t>
            </a:r>
            <a:r>
              <a:rPr lang="en-GB" dirty="0"/>
              <a:t>. [ONLINE] Available at: </a:t>
            </a:r>
            <a:r>
              <a:rPr lang="en-GB" u="sng" dirty="0">
                <a:hlinkClick r:id="rId2"/>
              </a:rPr>
              <a:t>http://www.livius.org/sources/content/pausanias-guide-to-greece/the-invasion-of-the-gauls/</a:t>
            </a:r>
            <a:r>
              <a:rPr lang="en-GB" dirty="0"/>
              <a:t>. [Accessed 02 May 2018].</a:t>
            </a:r>
          </a:p>
          <a:p>
            <a:r>
              <a:rPr lang="en-GB" dirty="0"/>
              <a:t>Bar-</a:t>
            </a:r>
            <a:r>
              <a:rPr lang="en-GB" dirty="0" err="1"/>
              <a:t>Kochva</a:t>
            </a:r>
            <a:r>
              <a:rPr lang="en-GB" dirty="0"/>
              <a:t>, B. (1973) “On the Sources and Chronology of Antiochus I's Battle against the Galatians,” </a:t>
            </a:r>
            <a:r>
              <a:rPr lang="en-GB" i="1" dirty="0"/>
              <a:t>Proceedings of the Cambridge Philological Society</a:t>
            </a:r>
            <a:r>
              <a:rPr lang="en-GB" dirty="0"/>
              <a:t>. Cambridge University Press, 19, pp. 1–8. doi: 10.1017/S0068673500003564.</a:t>
            </a:r>
          </a:p>
          <a:p>
            <a:r>
              <a:rPr lang="en-GB" dirty="0">
                <a:solidFill>
                  <a:srgbClr val="FF0000"/>
                </a:solidFill>
              </a:rPr>
              <a:t>Pausanias, Description of Greece, Attica, chapter 4 . 2018. </a:t>
            </a:r>
            <a:r>
              <a:rPr lang="en-GB" i="1" dirty="0">
                <a:solidFill>
                  <a:srgbClr val="FF0000"/>
                </a:solidFill>
              </a:rPr>
              <a:t>Pausanias, Description of Greece, Attica, chapter 4 </a:t>
            </a:r>
            <a:r>
              <a:rPr lang="en-GB" dirty="0">
                <a:solidFill>
                  <a:srgbClr val="FF0000"/>
                </a:solidFill>
              </a:rPr>
              <a:t>. [ONLINE] Available at: </a:t>
            </a:r>
            <a:r>
              <a:rPr lang="en-GB" u="sng" dirty="0">
                <a:solidFill>
                  <a:srgbClr val="FF0000"/>
                </a:solidFill>
                <a:hlinkClick r:id="rId3"/>
              </a:rPr>
              <a:t>http://www.perseus.tufts.edu/hopper/text?doc=Perseus:text:1999.01.0160:book=1:chapter=4&amp;highlight=sack%2Cgauls%2Cdelphi</a:t>
            </a:r>
            <a:r>
              <a:rPr lang="en-GB" dirty="0">
                <a:solidFill>
                  <a:srgbClr val="FF0000"/>
                </a:solidFill>
              </a:rPr>
              <a:t>. [Accessed 02 May 2018].</a:t>
            </a:r>
          </a:p>
          <a:p>
            <a:r>
              <a:rPr lang="en-GB" dirty="0">
                <a:solidFill>
                  <a:srgbClr val="FF0000"/>
                </a:solidFill>
              </a:rPr>
              <a:t>Diodorus Siculus, Library, Fragments of Book 9, Chapter 10 . 2018. </a:t>
            </a:r>
            <a:r>
              <a:rPr lang="en-GB" i="1" dirty="0">
                <a:solidFill>
                  <a:srgbClr val="FF0000"/>
                </a:solidFill>
              </a:rPr>
              <a:t>Diodorus Siculus, Library, Fragments of Book 9, Chapter 10 </a:t>
            </a:r>
            <a:r>
              <a:rPr lang="en-GB" dirty="0">
                <a:solidFill>
                  <a:srgbClr val="FF0000"/>
                </a:solidFill>
              </a:rPr>
              <a:t>. [ONLINE] Available at: </a:t>
            </a:r>
            <a:r>
              <a:rPr lang="en-GB" u="sng" dirty="0">
                <a:solidFill>
                  <a:srgbClr val="FF0000"/>
                </a:solidFill>
                <a:hlinkClick r:id="rId4"/>
              </a:rPr>
              <a:t>http://www.perseus.tufts.edu/hopper/text?doc=Perseus:text:1999.01.0084:book=9:chapter=10&amp;highlight=sack%2Cgauls%2Cdelphi</a:t>
            </a:r>
            <a:r>
              <a:rPr lang="en-GB" dirty="0">
                <a:solidFill>
                  <a:srgbClr val="FF0000"/>
                </a:solidFill>
              </a:rPr>
              <a:t>. [Accessed 02 May 2018].</a:t>
            </a:r>
          </a:p>
          <a:p>
            <a:endParaRPr lang="en-GB" dirty="0"/>
          </a:p>
        </p:txBody>
      </p:sp>
    </p:spTree>
    <p:extLst>
      <p:ext uri="{BB962C8B-B14F-4D97-AF65-F5344CB8AC3E}">
        <p14:creationId xmlns:p14="http://schemas.microsoft.com/office/powerpoint/2010/main" val="28084331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7680E-11CC-4AED-A8B8-F750741FF41B}"/>
              </a:ext>
            </a:extLst>
          </p:cNvPr>
          <p:cNvSpPr>
            <a:spLocks noGrp="1"/>
          </p:cNvSpPr>
          <p:nvPr>
            <p:ph type="title"/>
          </p:nvPr>
        </p:nvSpPr>
        <p:spPr>
          <a:xfrm>
            <a:off x="0" y="0"/>
            <a:ext cx="10515600" cy="1325563"/>
          </a:xfrm>
        </p:spPr>
        <p:txBody>
          <a:bodyPr/>
          <a:lstStyle/>
          <a:p>
            <a:r>
              <a:rPr lang="en-GB" dirty="0"/>
              <a:t>The Lighthouse at Alexandria 300-250 BC</a:t>
            </a:r>
          </a:p>
        </p:txBody>
      </p:sp>
      <p:sp>
        <p:nvSpPr>
          <p:cNvPr id="3" name="Content Placeholder 2">
            <a:extLst>
              <a:ext uri="{FF2B5EF4-FFF2-40B4-BE49-F238E27FC236}">
                <a16:creationId xmlns:a16="http://schemas.microsoft.com/office/drawing/2014/main" id="{626CF462-9421-41F6-83A6-4821637CF139}"/>
              </a:ext>
            </a:extLst>
          </p:cNvPr>
          <p:cNvSpPr>
            <a:spLocks noGrp="1"/>
          </p:cNvSpPr>
          <p:nvPr>
            <p:ph sz="half" idx="1"/>
          </p:nvPr>
        </p:nvSpPr>
        <p:spPr>
          <a:xfrm>
            <a:off x="145774" y="1046921"/>
            <a:ext cx="5874026" cy="3631095"/>
          </a:xfrm>
        </p:spPr>
        <p:txBody>
          <a:bodyPr>
            <a:normAutofit fontScale="77500" lnSpcReduction="20000"/>
          </a:bodyPr>
          <a:lstStyle/>
          <a:p>
            <a:r>
              <a:rPr lang="en-GB" sz="2300" dirty="0"/>
              <a:t>Built by Ptolemy after the death of Alexander the Great it was a shrine and home to the sea god  Proteus and had a mirror that reflected the light across the harbour on a tiny limestone island named Pharos.</a:t>
            </a:r>
          </a:p>
          <a:p>
            <a:r>
              <a:rPr lang="en-GB" sz="2300" dirty="0"/>
              <a:t>Pharos became the term for lighthouse</a:t>
            </a:r>
          </a:p>
          <a:p>
            <a:r>
              <a:rPr lang="en-GB" sz="2300" dirty="0"/>
              <a:t>When Alexander the Great first landed on Pharos, he saw its strategic positioning and built Alexandria around it</a:t>
            </a:r>
          </a:p>
          <a:p>
            <a:r>
              <a:rPr lang="en-GB" sz="2300" dirty="0"/>
              <a:t>The coast line in Egypt had very few defining features so to prevent ships getting lost the lighthouse was built</a:t>
            </a:r>
          </a:p>
          <a:p>
            <a:r>
              <a:rPr lang="en-GB" sz="2300" dirty="0"/>
              <a:t>It was designed by Greek architect Sostratus of Cnidus and reinforced with molten lead which is what helped it remain standing until the 1300’s when 2 earthquakes caused it to collapse</a:t>
            </a:r>
          </a:p>
          <a:p>
            <a:r>
              <a:rPr lang="en-GB" sz="2300" dirty="0"/>
              <a:t>I was named by  Antipater of Sidon as the last of the Seven Wonders of the world</a:t>
            </a:r>
          </a:p>
          <a:p>
            <a:endParaRPr lang="en-GB" dirty="0"/>
          </a:p>
        </p:txBody>
      </p:sp>
      <p:sp>
        <p:nvSpPr>
          <p:cNvPr id="4" name="Content Placeholder 3">
            <a:extLst>
              <a:ext uri="{FF2B5EF4-FFF2-40B4-BE49-F238E27FC236}">
                <a16:creationId xmlns:a16="http://schemas.microsoft.com/office/drawing/2014/main" id="{C0F8A147-A92D-4960-97B0-921FC3AC487E}"/>
              </a:ext>
            </a:extLst>
          </p:cNvPr>
          <p:cNvSpPr>
            <a:spLocks noGrp="1"/>
          </p:cNvSpPr>
          <p:nvPr>
            <p:ph sz="half" idx="2"/>
          </p:nvPr>
        </p:nvSpPr>
        <p:spPr>
          <a:xfrm>
            <a:off x="6096000" y="1046922"/>
            <a:ext cx="6096000" cy="5811078"/>
          </a:xfrm>
        </p:spPr>
        <p:txBody>
          <a:bodyPr>
            <a:normAutofit fontScale="77500" lnSpcReduction="20000"/>
          </a:bodyPr>
          <a:lstStyle/>
          <a:p>
            <a:r>
              <a:rPr lang="en-GB" dirty="0"/>
              <a:t>Sources</a:t>
            </a:r>
          </a:p>
          <a:p>
            <a:r>
              <a:rPr lang="en-GB" b="1" dirty="0"/>
              <a:t> </a:t>
            </a:r>
            <a:r>
              <a:rPr lang="en-GB" dirty="0"/>
              <a:t>Ancient History Encyclopedia. (2018). </a:t>
            </a:r>
            <a:r>
              <a:rPr lang="en-GB" i="1" dirty="0"/>
              <a:t>The Lighthouse at Alexandria: the Seventh Wonder of the Ancient World</a:t>
            </a:r>
            <a:r>
              <a:rPr lang="en-GB" dirty="0"/>
              <a:t>. [online] Available at: https://www.ancient.eu/article/130/the-lighthouse-at-alexandria-the-seventh-wonder-of/ [Accessed 24 Feb. 2018].</a:t>
            </a:r>
          </a:p>
          <a:p>
            <a:r>
              <a:rPr lang="en-GB" dirty="0"/>
              <a:t>Clayton, P. and Price, M. (2015). </a:t>
            </a:r>
            <a:r>
              <a:rPr lang="en-GB" i="1" dirty="0"/>
              <a:t>The seven wonders of the ancient world</a:t>
            </a:r>
            <a:r>
              <a:rPr lang="en-GB" dirty="0"/>
              <a:t>. London: Routledge.</a:t>
            </a:r>
          </a:p>
          <a:p>
            <a:r>
              <a:rPr lang="en-GB" dirty="0">
                <a:solidFill>
                  <a:srgbClr val="FF0000"/>
                </a:solidFill>
              </a:rPr>
              <a:t>Perseus.tufts.edu. (2018). </a:t>
            </a:r>
            <a:r>
              <a:rPr lang="en-GB" i="1" dirty="0">
                <a:solidFill>
                  <a:srgbClr val="FF0000"/>
                </a:solidFill>
              </a:rPr>
              <a:t>C. Suetonius </a:t>
            </a:r>
            <a:r>
              <a:rPr lang="en-GB" i="1" dirty="0" err="1">
                <a:solidFill>
                  <a:srgbClr val="FF0000"/>
                </a:solidFill>
              </a:rPr>
              <a:t>Tranquillus</a:t>
            </a:r>
            <a:r>
              <a:rPr lang="en-GB" i="1" dirty="0">
                <a:solidFill>
                  <a:srgbClr val="FF0000"/>
                </a:solidFill>
              </a:rPr>
              <a:t>, </a:t>
            </a:r>
            <a:r>
              <a:rPr lang="en-GB" i="1" dirty="0" err="1">
                <a:solidFill>
                  <a:srgbClr val="FF0000"/>
                </a:solidFill>
              </a:rPr>
              <a:t>Divus</a:t>
            </a:r>
            <a:r>
              <a:rPr lang="en-GB" i="1" dirty="0">
                <a:solidFill>
                  <a:srgbClr val="FF0000"/>
                </a:solidFill>
              </a:rPr>
              <a:t> </a:t>
            </a:r>
            <a:r>
              <a:rPr lang="en-GB" i="1" dirty="0" err="1">
                <a:solidFill>
                  <a:srgbClr val="FF0000"/>
                </a:solidFill>
              </a:rPr>
              <a:t>Claudius,chapter</a:t>
            </a:r>
            <a:r>
              <a:rPr lang="en-GB" i="1" dirty="0">
                <a:solidFill>
                  <a:srgbClr val="FF0000"/>
                </a:solidFill>
              </a:rPr>
              <a:t> 20</a:t>
            </a:r>
            <a:r>
              <a:rPr lang="en-GB" dirty="0">
                <a:solidFill>
                  <a:srgbClr val="FF0000"/>
                </a:solidFill>
              </a:rPr>
              <a:t>. [online] Available at: http://www.perseus.tufts.edu/hopper/text?doc=Perseus:text:1999.02.0132:life=cl.:chapter=20&amp;highlight=pharos [Accessed 24 Feb. 2018]</a:t>
            </a:r>
          </a:p>
          <a:p>
            <a:r>
              <a:rPr lang="en-GB" b="1" dirty="0"/>
              <a:t> </a:t>
            </a:r>
            <a:r>
              <a:rPr lang="en-GB" dirty="0">
                <a:solidFill>
                  <a:srgbClr val="FF0000"/>
                </a:solidFill>
              </a:rPr>
              <a:t>Perseus.tufts.edu. (2018). </a:t>
            </a:r>
            <a:r>
              <a:rPr lang="en-GB" i="1" dirty="0">
                <a:solidFill>
                  <a:srgbClr val="FF0000"/>
                </a:solidFill>
              </a:rPr>
              <a:t>Flavius Josephus, Antiquities </a:t>
            </a:r>
            <a:r>
              <a:rPr lang="en-GB" dirty="0">
                <a:solidFill>
                  <a:srgbClr val="FF0000"/>
                </a:solidFill>
              </a:rPr>
              <a:t>=142&amp;highlight=pharos [Accessed 24 Feb. 2018].</a:t>
            </a:r>
            <a:r>
              <a:rPr lang="en-GB" i="1" dirty="0">
                <a:solidFill>
                  <a:srgbClr val="FF0000"/>
                </a:solidFill>
              </a:rPr>
              <a:t> of the </a:t>
            </a:r>
            <a:r>
              <a:rPr lang="en-GB" i="1" dirty="0" err="1">
                <a:solidFill>
                  <a:srgbClr val="FF0000"/>
                </a:solidFill>
              </a:rPr>
              <a:t>Jews,Book</a:t>
            </a:r>
            <a:r>
              <a:rPr lang="en-GB" i="1" dirty="0">
                <a:solidFill>
                  <a:srgbClr val="FF0000"/>
                </a:solidFill>
              </a:rPr>
              <a:t> 16, section 142</a:t>
            </a:r>
            <a:r>
              <a:rPr lang="en-GB" dirty="0">
                <a:solidFill>
                  <a:srgbClr val="FF0000"/>
                </a:solidFill>
              </a:rPr>
              <a:t>. [online] Available at: http://www.perseus.tufts.edu/hopper/text?doc=Perseus:text:1999.01.0146:book=16:section</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pic>
        <p:nvPicPr>
          <p:cNvPr id="6" name="Picture 5">
            <a:extLst>
              <a:ext uri="{FF2B5EF4-FFF2-40B4-BE49-F238E27FC236}">
                <a16:creationId xmlns:a16="http://schemas.microsoft.com/office/drawing/2014/main" id="{AC2ECE0B-D8BF-4DBA-A9E4-9D9E49979F66}"/>
              </a:ext>
            </a:extLst>
          </p:cNvPr>
          <p:cNvPicPr>
            <a:picLocks noChangeAspect="1"/>
          </p:cNvPicPr>
          <p:nvPr/>
        </p:nvPicPr>
        <p:blipFill>
          <a:blip r:embed="rId2"/>
          <a:stretch>
            <a:fillRect/>
          </a:stretch>
        </p:blipFill>
        <p:spPr>
          <a:xfrm>
            <a:off x="53008" y="4634945"/>
            <a:ext cx="4762500" cy="2179984"/>
          </a:xfrm>
          <a:prstGeom prst="rect">
            <a:avLst/>
          </a:prstGeom>
        </p:spPr>
      </p:pic>
      <p:sp>
        <p:nvSpPr>
          <p:cNvPr id="7" name="TextBox 6">
            <a:extLst>
              <a:ext uri="{FF2B5EF4-FFF2-40B4-BE49-F238E27FC236}">
                <a16:creationId xmlns:a16="http://schemas.microsoft.com/office/drawing/2014/main" id="{B3339408-F450-40A7-9746-A17817BBBC23}"/>
              </a:ext>
            </a:extLst>
          </p:cNvPr>
          <p:cNvSpPr txBox="1"/>
          <p:nvPr/>
        </p:nvSpPr>
        <p:spPr>
          <a:xfrm>
            <a:off x="4815508" y="4770783"/>
            <a:ext cx="1373257" cy="1200329"/>
          </a:xfrm>
          <a:prstGeom prst="rect">
            <a:avLst/>
          </a:prstGeom>
          <a:noFill/>
        </p:spPr>
        <p:txBody>
          <a:bodyPr wrap="square" rtlCol="0">
            <a:spAutoFit/>
          </a:bodyPr>
          <a:lstStyle/>
          <a:p>
            <a:r>
              <a:rPr lang="en-GB" dirty="0"/>
              <a:t>https://www.ancient.eu/image/5419/</a:t>
            </a:r>
          </a:p>
        </p:txBody>
      </p:sp>
      <p:cxnSp>
        <p:nvCxnSpPr>
          <p:cNvPr id="9" name="Straight Arrow Connector 8">
            <a:extLst>
              <a:ext uri="{FF2B5EF4-FFF2-40B4-BE49-F238E27FC236}">
                <a16:creationId xmlns:a16="http://schemas.microsoft.com/office/drawing/2014/main" id="{7CBA5F88-1D2D-4DF8-AF74-FEE91212BFC8}"/>
              </a:ext>
            </a:extLst>
          </p:cNvPr>
          <p:cNvCxnSpPr>
            <a:cxnSpLocks/>
          </p:cNvCxnSpPr>
          <p:nvPr/>
        </p:nvCxnSpPr>
        <p:spPr>
          <a:xfrm flipH="1">
            <a:off x="4815508" y="5724937"/>
            <a:ext cx="657640" cy="728872"/>
          </a:xfrm>
          <a:prstGeom prst="straightConnector1">
            <a:avLst/>
          </a:prstGeom>
          <a:ln>
            <a:headEnd type="triangle"/>
            <a:tailEnd type="triangl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864646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4D45C-E414-4C0C-B104-CC2FAF0C5E21}"/>
              </a:ext>
            </a:extLst>
          </p:cNvPr>
          <p:cNvSpPr>
            <a:spLocks noGrp="1"/>
          </p:cNvSpPr>
          <p:nvPr>
            <p:ph type="title"/>
          </p:nvPr>
        </p:nvSpPr>
        <p:spPr>
          <a:xfrm>
            <a:off x="0" y="0"/>
            <a:ext cx="10515600" cy="993913"/>
          </a:xfrm>
        </p:spPr>
        <p:txBody>
          <a:bodyPr/>
          <a:lstStyle/>
          <a:p>
            <a:r>
              <a:rPr lang="en-GB" dirty="0"/>
              <a:t>Second Syrian War 260-253</a:t>
            </a:r>
          </a:p>
        </p:txBody>
      </p:sp>
      <p:sp>
        <p:nvSpPr>
          <p:cNvPr id="3" name="Content Placeholder 2">
            <a:extLst>
              <a:ext uri="{FF2B5EF4-FFF2-40B4-BE49-F238E27FC236}">
                <a16:creationId xmlns:a16="http://schemas.microsoft.com/office/drawing/2014/main" id="{14319056-DA0A-40EA-ADEA-9492C19E1623}"/>
              </a:ext>
            </a:extLst>
          </p:cNvPr>
          <p:cNvSpPr>
            <a:spLocks noGrp="1"/>
          </p:cNvSpPr>
          <p:nvPr>
            <p:ph sz="half" idx="1"/>
          </p:nvPr>
        </p:nvSpPr>
        <p:spPr>
          <a:xfrm>
            <a:off x="0" y="993912"/>
            <a:ext cx="6387548" cy="5864087"/>
          </a:xfrm>
        </p:spPr>
        <p:txBody>
          <a:bodyPr>
            <a:normAutofit fontScale="77500" lnSpcReduction="20000"/>
          </a:bodyPr>
          <a:lstStyle/>
          <a:p>
            <a:r>
              <a:rPr lang="en-GB" sz="3100" dirty="0"/>
              <a:t>Syrian wars between the Ptolemies and Seleucids over what is now Israel and Palestine</a:t>
            </a:r>
          </a:p>
          <a:p>
            <a:r>
              <a:rPr lang="en-GB" sz="3100" dirty="0"/>
              <a:t>260- Antiochus II attacks Ptolemy II (Philadelphus) to avenge the first Syrian war</a:t>
            </a:r>
          </a:p>
          <a:p>
            <a:r>
              <a:rPr lang="en-GB" sz="3100" dirty="0"/>
              <a:t>259- Ptolemy the Son revolts against Ptolemy II – Antiochus finds an ally in Antigonus II of Macedon and goes to banish the Ptolemies from Greece - Ptolemy II joins Eumenes pf Pergamon</a:t>
            </a:r>
          </a:p>
          <a:p>
            <a:r>
              <a:rPr lang="en-GB" sz="3100" dirty="0"/>
              <a:t>258- Antiochus ‘frees’ Miletus  from Timarchus and becomes known as ‘Theos’ or the god</a:t>
            </a:r>
          </a:p>
          <a:p>
            <a:r>
              <a:rPr lang="en-GB" sz="3100" dirty="0"/>
              <a:t>255- Antigonus defeats Ptolemy II near Kos</a:t>
            </a:r>
          </a:p>
          <a:p>
            <a:r>
              <a:rPr lang="en-GB" sz="3100" dirty="0"/>
              <a:t>Corinth and Chalcis revolts forcing Antiochus to abandon the effort against the Ptolemies</a:t>
            </a:r>
          </a:p>
          <a:p>
            <a:r>
              <a:rPr lang="en-GB" sz="3100" dirty="0"/>
              <a:t>253- marriage between Antiochus and Ptolemy’s daughter Berenice Phernephorus secures peace once Antiochus has divorced his first wife Laodice</a:t>
            </a:r>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6E7D1D26-A83E-47F8-977F-F0A05429581F}"/>
              </a:ext>
            </a:extLst>
          </p:cNvPr>
          <p:cNvSpPr>
            <a:spLocks noGrp="1"/>
          </p:cNvSpPr>
          <p:nvPr>
            <p:ph sz="half" idx="2"/>
          </p:nvPr>
        </p:nvSpPr>
        <p:spPr>
          <a:xfrm>
            <a:off x="6172200" y="993913"/>
            <a:ext cx="6019800" cy="5671930"/>
          </a:xfrm>
        </p:spPr>
        <p:txBody>
          <a:bodyPr>
            <a:normAutofit fontScale="77500" lnSpcReduction="20000"/>
          </a:bodyPr>
          <a:lstStyle/>
          <a:p>
            <a:r>
              <a:rPr lang="en-GB" dirty="0"/>
              <a:t>SOURCES</a:t>
            </a:r>
          </a:p>
          <a:p>
            <a:r>
              <a:rPr lang="en-GB" dirty="0"/>
              <a:t>Second Syrian War (260-253) - Livius. 2018. </a:t>
            </a:r>
            <a:r>
              <a:rPr lang="en-GB" i="1" dirty="0"/>
              <a:t>Second Syrian War (260-253) - Livius</a:t>
            </a:r>
            <a:r>
              <a:rPr lang="en-GB" dirty="0"/>
              <a:t>. [ONLINE] Available at: </a:t>
            </a:r>
            <a:r>
              <a:rPr lang="en-GB" u="sng" dirty="0">
                <a:hlinkClick r:id="rId2"/>
              </a:rPr>
              <a:t>http://www.livius.org/articles/concept/syrian-war-2/</a:t>
            </a:r>
            <a:r>
              <a:rPr lang="en-GB" dirty="0"/>
              <a:t>. [Accessed 02 May 2018]</a:t>
            </a:r>
          </a:p>
          <a:p>
            <a:r>
              <a:rPr lang="en-GB" dirty="0"/>
              <a:t>J.D. Grainger. 2018. </a:t>
            </a:r>
            <a:r>
              <a:rPr lang="en-GB" i="1" dirty="0"/>
              <a:t>The Second Syrian War  »  Brill Online</a:t>
            </a:r>
            <a:r>
              <a:rPr lang="en-GB" dirty="0"/>
              <a:t>. [ONLINE] Available at: </a:t>
            </a:r>
            <a:r>
              <a:rPr lang="en-GB" u="sng" dirty="0">
                <a:hlinkClick r:id="rId3"/>
              </a:rPr>
              <a:t>http://booksandjournals.brillonline.com/content/books/10.1163/ej.9789004180505.i-450.12</a:t>
            </a:r>
            <a:r>
              <a:rPr lang="en-GB" dirty="0"/>
              <a:t>. [Accessed 02 May 2018].</a:t>
            </a:r>
          </a:p>
          <a:p>
            <a:r>
              <a:rPr lang="en-GB" dirty="0">
                <a:solidFill>
                  <a:srgbClr val="FF0000"/>
                </a:solidFill>
              </a:rPr>
              <a:t>Andrew Smith. 2018. </a:t>
            </a:r>
            <a:r>
              <a:rPr lang="en-GB" i="1" dirty="0">
                <a:solidFill>
                  <a:srgbClr val="FF0000"/>
                </a:solidFill>
              </a:rPr>
              <a:t>Athenaeus: Deipnosophists - Book 2 </a:t>
            </a:r>
            <a:r>
              <a:rPr lang="en-GB" dirty="0">
                <a:solidFill>
                  <a:srgbClr val="FF0000"/>
                </a:solidFill>
              </a:rPr>
              <a:t>. [ONLINE] Available at: </a:t>
            </a:r>
            <a:r>
              <a:rPr lang="en-GB" u="sng" dirty="0">
                <a:solidFill>
                  <a:srgbClr val="FF0000"/>
                </a:solidFill>
                <a:hlinkClick r:id="rId4"/>
              </a:rPr>
              <a:t>http://www.attalus.org/old/athenaeus2.html#45</a:t>
            </a:r>
            <a:r>
              <a:rPr lang="en-GB" dirty="0">
                <a:solidFill>
                  <a:srgbClr val="FF0000"/>
                </a:solidFill>
              </a:rPr>
              <a:t>. [Accessed 02 May 2018].</a:t>
            </a:r>
          </a:p>
          <a:p>
            <a:r>
              <a:rPr lang="en-GB" dirty="0">
                <a:solidFill>
                  <a:srgbClr val="FF0000"/>
                </a:solidFill>
              </a:rPr>
              <a:t>Andrew Smith. 2018. </a:t>
            </a:r>
            <a:r>
              <a:rPr lang="en-GB" i="1" dirty="0" err="1">
                <a:solidFill>
                  <a:srgbClr val="FF0000"/>
                </a:solidFill>
              </a:rPr>
              <a:t>Porphyrius</a:t>
            </a:r>
            <a:r>
              <a:rPr lang="en-GB" i="1" dirty="0">
                <a:solidFill>
                  <a:srgbClr val="FF0000"/>
                </a:solidFill>
              </a:rPr>
              <a:t>: Comments on Daniel - translation</a:t>
            </a:r>
            <a:r>
              <a:rPr lang="en-GB" dirty="0">
                <a:solidFill>
                  <a:srgbClr val="FF0000"/>
                </a:solidFill>
              </a:rPr>
              <a:t>. [ONLINE] Available at: </a:t>
            </a:r>
            <a:r>
              <a:rPr lang="en-GB" u="sng" dirty="0">
                <a:solidFill>
                  <a:srgbClr val="FF0000"/>
                </a:solidFill>
                <a:hlinkClick r:id="rId5"/>
              </a:rPr>
              <a:t>http://www.attalus.org/translate/daniel.html#43</a:t>
            </a:r>
            <a:r>
              <a:rPr lang="en-GB" dirty="0">
                <a:solidFill>
                  <a:srgbClr val="FF0000"/>
                </a:solidFill>
              </a:rPr>
              <a:t>. [Accessed 02 May 2018].</a:t>
            </a:r>
          </a:p>
          <a:p>
            <a:endParaRPr lang="en-GB" dirty="0"/>
          </a:p>
        </p:txBody>
      </p:sp>
    </p:spTree>
    <p:extLst>
      <p:ext uri="{BB962C8B-B14F-4D97-AF65-F5344CB8AC3E}">
        <p14:creationId xmlns:p14="http://schemas.microsoft.com/office/powerpoint/2010/main" val="9212785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EB74-D5B6-4F42-8FAF-E1DDA1D4C209}"/>
              </a:ext>
            </a:extLst>
          </p:cNvPr>
          <p:cNvSpPr>
            <a:spLocks noGrp="1"/>
          </p:cNvSpPr>
          <p:nvPr>
            <p:ph type="title"/>
          </p:nvPr>
        </p:nvSpPr>
        <p:spPr>
          <a:xfrm>
            <a:off x="0" y="18255"/>
            <a:ext cx="10515600" cy="1325563"/>
          </a:xfrm>
        </p:spPr>
        <p:txBody>
          <a:bodyPr/>
          <a:lstStyle/>
          <a:p>
            <a:r>
              <a:rPr lang="en-GB" dirty="0"/>
              <a:t>Bactrian Independence- about 250 BC</a:t>
            </a:r>
          </a:p>
        </p:txBody>
      </p:sp>
      <p:sp>
        <p:nvSpPr>
          <p:cNvPr id="3" name="Content Placeholder 2">
            <a:extLst>
              <a:ext uri="{FF2B5EF4-FFF2-40B4-BE49-F238E27FC236}">
                <a16:creationId xmlns:a16="http://schemas.microsoft.com/office/drawing/2014/main" id="{520290A2-B0BA-4812-8CDE-141823BE0F4A}"/>
              </a:ext>
            </a:extLst>
          </p:cNvPr>
          <p:cNvSpPr>
            <a:spLocks noGrp="1"/>
          </p:cNvSpPr>
          <p:nvPr>
            <p:ph sz="half" idx="1"/>
          </p:nvPr>
        </p:nvSpPr>
        <p:spPr>
          <a:xfrm>
            <a:off x="0" y="1232452"/>
            <a:ext cx="6019800" cy="5353878"/>
          </a:xfrm>
        </p:spPr>
        <p:txBody>
          <a:bodyPr>
            <a:normAutofit fontScale="92500" lnSpcReduction="20000"/>
          </a:bodyPr>
          <a:lstStyle/>
          <a:p>
            <a:r>
              <a:rPr lang="en-GB" dirty="0"/>
              <a:t>Bactria was a satrapy of the Seleucids since the death of Alexander the Great</a:t>
            </a:r>
          </a:p>
          <a:p>
            <a:r>
              <a:rPr lang="en-GB" dirty="0"/>
              <a:t>While Antiochus II was distracted by declaring war after war on Egypt, Diodotus – governor/satrap of Bactria- renounced Antiochus and declared himself king of Bactria as an independent country because his ally in Parthia had just managed the same.</a:t>
            </a:r>
          </a:p>
          <a:p>
            <a:r>
              <a:rPr lang="en-GB" dirty="0"/>
              <a:t>But Parthia is soon taken over by Arscaces which weakens Bactria’s position especially on the silk road over land cutting them off</a:t>
            </a:r>
          </a:p>
          <a:p>
            <a:r>
              <a:rPr lang="en-GB" dirty="0"/>
              <a:t>Diodotus II is usurped by Euthydemus but is still recognized by Antiochus III as independent</a:t>
            </a:r>
          </a:p>
          <a:p>
            <a:endParaRPr lang="en-GB" dirty="0"/>
          </a:p>
          <a:p>
            <a:endParaRPr lang="en-GB" dirty="0"/>
          </a:p>
        </p:txBody>
      </p:sp>
      <p:sp>
        <p:nvSpPr>
          <p:cNvPr id="4" name="Content Placeholder 3">
            <a:extLst>
              <a:ext uri="{FF2B5EF4-FFF2-40B4-BE49-F238E27FC236}">
                <a16:creationId xmlns:a16="http://schemas.microsoft.com/office/drawing/2014/main" id="{F93F0EDC-50BE-42BD-A3D8-A21F4A0D69DB}"/>
              </a:ext>
            </a:extLst>
          </p:cNvPr>
          <p:cNvSpPr>
            <a:spLocks noGrp="1"/>
          </p:cNvSpPr>
          <p:nvPr>
            <p:ph sz="half" idx="2"/>
          </p:nvPr>
        </p:nvSpPr>
        <p:spPr>
          <a:xfrm>
            <a:off x="6172200" y="1232452"/>
            <a:ext cx="5874026" cy="5353878"/>
          </a:xfrm>
        </p:spPr>
        <p:txBody>
          <a:bodyPr>
            <a:normAutofit fontScale="92500" lnSpcReduction="20000"/>
          </a:bodyPr>
          <a:lstStyle/>
          <a:p>
            <a:r>
              <a:rPr lang="en-GB" dirty="0"/>
              <a:t>SOURCES</a:t>
            </a:r>
          </a:p>
          <a:p>
            <a:r>
              <a:rPr lang="en-GB" dirty="0"/>
              <a:t>Afghanistan: Graeco-Bactrian Kingdom. 2018. </a:t>
            </a:r>
            <a:r>
              <a:rPr lang="en-GB" i="1" dirty="0"/>
              <a:t>Afghanistan: Graeco-Bactrian Kingdom</a:t>
            </a:r>
            <a:r>
              <a:rPr lang="en-GB" dirty="0"/>
              <a:t>. [ONLINE] Available at: </a:t>
            </a:r>
            <a:r>
              <a:rPr lang="en-GB" u="sng" dirty="0">
                <a:hlinkClick r:id="rId2"/>
              </a:rPr>
              <a:t>https://www.cemml.colostate.edu/cultural/09476/afgh02-06enl.html</a:t>
            </a:r>
            <a:r>
              <a:rPr lang="en-GB" dirty="0"/>
              <a:t>. [Accessed 02 May 2018].</a:t>
            </a:r>
          </a:p>
          <a:p>
            <a:r>
              <a:rPr lang="en-GB" dirty="0"/>
              <a:t>G., H., 2002. </a:t>
            </a:r>
            <a:r>
              <a:rPr lang="en-GB" i="1" dirty="0"/>
              <a:t>Bactria, The History Of A Forgotten Empire</a:t>
            </a:r>
            <a:r>
              <a:rPr lang="en-GB" dirty="0"/>
              <a:t>. Asian Educational Services.</a:t>
            </a:r>
          </a:p>
          <a:p>
            <a:r>
              <a:rPr lang="en-GB" dirty="0">
                <a:solidFill>
                  <a:srgbClr val="FF0000"/>
                </a:solidFill>
              </a:rPr>
              <a:t>The COININDIA Coin Galleries: Greek: </a:t>
            </a:r>
            <a:r>
              <a:rPr lang="en-GB" dirty="0" err="1">
                <a:solidFill>
                  <a:srgbClr val="FF0000"/>
                </a:solidFill>
              </a:rPr>
              <a:t>Diodotos</a:t>
            </a:r>
            <a:r>
              <a:rPr lang="en-GB" dirty="0">
                <a:solidFill>
                  <a:srgbClr val="FF0000"/>
                </a:solidFill>
              </a:rPr>
              <a:t> (Diodotus). 2018. </a:t>
            </a:r>
            <a:r>
              <a:rPr lang="en-GB" i="1" dirty="0">
                <a:solidFill>
                  <a:srgbClr val="FF0000"/>
                </a:solidFill>
              </a:rPr>
              <a:t>The COININDIA Coin Galleries: Greek: </a:t>
            </a:r>
            <a:r>
              <a:rPr lang="en-GB" i="1" dirty="0" err="1">
                <a:solidFill>
                  <a:srgbClr val="FF0000"/>
                </a:solidFill>
              </a:rPr>
              <a:t>Diodotos</a:t>
            </a:r>
            <a:r>
              <a:rPr lang="en-GB" i="1" dirty="0">
                <a:solidFill>
                  <a:srgbClr val="FF0000"/>
                </a:solidFill>
              </a:rPr>
              <a:t> (Diodotus)</a:t>
            </a:r>
            <a:r>
              <a:rPr lang="en-GB" dirty="0">
                <a:solidFill>
                  <a:srgbClr val="FF0000"/>
                </a:solidFill>
              </a:rPr>
              <a:t>. [ONLINE] Available at: </a:t>
            </a:r>
            <a:r>
              <a:rPr lang="en-GB" u="sng" dirty="0">
                <a:solidFill>
                  <a:srgbClr val="FF0000"/>
                </a:solidFill>
                <a:hlinkClick r:id="rId3"/>
              </a:rPr>
              <a:t>http://coinindia.com/galleries-greek-diodotos.html</a:t>
            </a:r>
            <a:r>
              <a:rPr lang="en-GB" dirty="0">
                <a:solidFill>
                  <a:srgbClr val="FF0000"/>
                </a:solidFill>
              </a:rPr>
              <a:t>. [Accessed 02 May 2018].</a:t>
            </a:r>
          </a:p>
          <a:p>
            <a:endParaRPr lang="en-GB" dirty="0">
              <a:solidFill>
                <a:srgbClr val="FF0000"/>
              </a:solidFill>
            </a:endParaRPr>
          </a:p>
        </p:txBody>
      </p:sp>
    </p:spTree>
    <p:extLst>
      <p:ext uri="{BB962C8B-B14F-4D97-AF65-F5344CB8AC3E}">
        <p14:creationId xmlns:p14="http://schemas.microsoft.com/office/powerpoint/2010/main" val="1725630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407D2-BE5D-4F5D-B366-D6ADBEF7AE9F}"/>
              </a:ext>
            </a:extLst>
          </p:cNvPr>
          <p:cNvSpPr>
            <a:spLocks noGrp="1"/>
          </p:cNvSpPr>
          <p:nvPr>
            <p:ph type="title"/>
          </p:nvPr>
        </p:nvSpPr>
        <p:spPr>
          <a:xfrm>
            <a:off x="0" y="18255"/>
            <a:ext cx="10515600" cy="1325563"/>
          </a:xfrm>
        </p:spPr>
        <p:txBody>
          <a:bodyPr/>
          <a:lstStyle/>
          <a:p>
            <a:r>
              <a:rPr lang="en-GB" dirty="0"/>
              <a:t>Parthian Independence 247 BC</a:t>
            </a:r>
          </a:p>
        </p:txBody>
      </p:sp>
      <p:sp>
        <p:nvSpPr>
          <p:cNvPr id="3" name="Content Placeholder 2">
            <a:extLst>
              <a:ext uri="{FF2B5EF4-FFF2-40B4-BE49-F238E27FC236}">
                <a16:creationId xmlns:a16="http://schemas.microsoft.com/office/drawing/2014/main" id="{90519181-1D57-4137-BECE-4B6CB74E9C93}"/>
              </a:ext>
            </a:extLst>
          </p:cNvPr>
          <p:cNvSpPr>
            <a:spLocks noGrp="1"/>
          </p:cNvSpPr>
          <p:nvPr>
            <p:ph sz="half" idx="1"/>
          </p:nvPr>
        </p:nvSpPr>
        <p:spPr>
          <a:xfrm>
            <a:off x="0" y="954158"/>
            <a:ext cx="6019800" cy="5885588"/>
          </a:xfrm>
        </p:spPr>
        <p:txBody>
          <a:bodyPr>
            <a:noAutofit/>
          </a:bodyPr>
          <a:lstStyle/>
          <a:p>
            <a:r>
              <a:rPr lang="en-GB" dirty="0"/>
              <a:t>Another satrapy of the Seleucids  Parthian governor Andragoras declares independence while Antiochus is at war with Egypt</a:t>
            </a:r>
          </a:p>
          <a:p>
            <a:r>
              <a:rPr lang="en-GB" dirty="0"/>
              <a:t>Their independence only lasted 5 years as in 238 BC they were taken over by the Arsacids and became part of their  dynasty</a:t>
            </a:r>
          </a:p>
          <a:p>
            <a:r>
              <a:rPr lang="en-GB" dirty="0"/>
              <a:t>The Seleucids repeatedly tried to take it back over the centuries and they never really got total independence back</a:t>
            </a:r>
          </a:p>
        </p:txBody>
      </p:sp>
      <p:sp>
        <p:nvSpPr>
          <p:cNvPr id="4" name="Content Placeholder 3">
            <a:extLst>
              <a:ext uri="{FF2B5EF4-FFF2-40B4-BE49-F238E27FC236}">
                <a16:creationId xmlns:a16="http://schemas.microsoft.com/office/drawing/2014/main" id="{1E346753-9620-4B1D-B041-D297B427602B}"/>
              </a:ext>
            </a:extLst>
          </p:cNvPr>
          <p:cNvSpPr>
            <a:spLocks noGrp="1"/>
          </p:cNvSpPr>
          <p:nvPr>
            <p:ph sz="half" idx="2"/>
          </p:nvPr>
        </p:nvSpPr>
        <p:spPr>
          <a:xfrm>
            <a:off x="6172199" y="972412"/>
            <a:ext cx="6019799" cy="5885588"/>
          </a:xfrm>
        </p:spPr>
        <p:txBody>
          <a:bodyPr>
            <a:normAutofit fontScale="77500" lnSpcReduction="20000"/>
          </a:bodyPr>
          <a:lstStyle/>
          <a:p>
            <a:r>
              <a:rPr lang="en-GB" sz="3600" dirty="0"/>
              <a:t>SOURCES</a:t>
            </a:r>
          </a:p>
          <a:p>
            <a:r>
              <a:rPr lang="en-GB" dirty="0"/>
              <a:t>Jakobson, J, 2007. The Greeks of Afghanistan Revisited. </a:t>
            </a:r>
            <a:r>
              <a:rPr lang="en-GB" i="1" dirty="0" err="1"/>
              <a:t>Nomismatika</a:t>
            </a:r>
            <a:r>
              <a:rPr lang="en-GB" i="1" dirty="0"/>
              <a:t> </a:t>
            </a:r>
            <a:r>
              <a:rPr lang="en-GB" i="1" dirty="0" err="1"/>
              <a:t>Khronika</a:t>
            </a:r>
            <a:r>
              <a:rPr lang="en-GB" dirty="0"/>
              <a:t>, [Online]. 1, 1-20. Available at: </a:t>
            </a:r>
            <a:r>
              <a:rPr lang="en-GB" dirty="0">
                <a:hlinkClick r:id="rId2"/>
              </a:rPr>
              <a:t>https://s3.amazonaws.com/academia.edu.documents/32140229/Greeks_of_Afghanistan_Revisited.pdf?AWSAccessKeyId=AKIAIWOWYYGZ2Y53UL3A&amp;Expires=1525259204&amp;Signature=Tz3O94Bd7F%2FrsyKqvhDhff3eYyE%3D&amp;response-content-disposition=inline%3B%20filename%3DThe_Greeks_of_Afghanistan_Revisited.pdf</a:t>
            </a:r>
            <a:r>
              <a:rPr lang="en-GB" dirty="0"/>
              <a:t> [Accessed 2 May 2018].</a:t>
            </a:r>
          </a:p>
          <a:p>
            <a:r>
              <a:rPr lang="en-GB" dirty="0" err="1"/>
              <a:t>Fukai</a:t>
            </a:r>
            <a:r>
              <a:rPr lang="en-GB" dirty="0"/>
              <a:t>, S, 1960. The </a:t>
            </a:r>
            <a:r>
              <a:rPr lang="en-GB" dirty="0" err="1"/>
              <a:t>Artifacts</a:t>
            </a:r>
            <a:r>
              <a:rPr lang="en-GB" dirty="0"/>
              <a:t> of </a:t>
            </a:r>
            <a:r>
              <a:rPr lang="en-GB" dirty="0" err="1"/>
              <a:t>Hatra</a:t>
            </a:r>
            <a:r>
              <a:rPr lang="en-GB" dirty="0"/>
              <a:t> and Parthian Art. </a:t>
            </a:r>
            <a:r>
              <a:rPr lang="en-GB" i="1" dirty="0"/>
              <a:t>Shinji </a:t>
            </a:r>
            <a:r>
              <a:rPr lang="en-GB" i="1" dirty="0" err="1"/>
              <a:t>Fukai</a:t>
            </a:r>
            <a:r>
              <a:rPr lang="en-GB" i="1" dirty="0"/>
              <a:t> East and West</a:t>
            </a:r>
            <a:r>
              <a:rPr lang="en-GB" dirty="0"/>
              <a:t>, 11, 135-181.</a:t>
            </a:r>
          </a:p>
          <a:p>
            <a:r>
              <a:rPr lang="en-GB" dirty="0">
                <a:solidFill>
                  <a:srgbClr val="FF0000"/>
                </a:solidFill>
              </a:rPr>
              <a:t>Coins of Parthia before Arsaces. 2018. </a:t>
            </a:r>
            <a:r>
              <a:rPr lang="en-GB" i="1" dirty="0">
                <a:solidFill>
                  <a:srgbClr val="FF0000"/>
                </a:solidFill>
              </a:rPr>
              <a:t>Coins of Parthia before Arsaces</a:t>
            </a:r>
            <a:r>
              <a:rPr lang="en-GB" dirty="0">
                <a:solidFill>
                  <a:srgbClr val="FF0000"/>
                </a:solidFill>
              </a:rPr>
              <a:t>. [ONLINE] Available at: </a:t>
            </a:r>
            <a:r>
              <a:rPr lang="en-GB" u="sng" dirty="0">
                <a:solidFill>
                  <a:srgbClr val="FF0000"/>
                </a:solidFill>
                <a:hlinkClick r:id="rId3"/>
              </a:rPr>
              <a:t>http://www.parthia.com/parthia_coins_pre-arsacid.htm</a:t>
            </a:r>
            <a:r>
              <a:rPr lang="en-GB" dirty="0">
                <a:solidFill>
                  <a:srgbClr val="FF0000"/>
                </a:solidFill>
              </a:rPr>
              <a:t>. [Accessed 02 May 2018].</a:t>
            </a:r>
          </a:p>
          <a:p>
            <a:endParaRPr lang="en-GB" dirty="0"/>
          </a:p>
        </p:txBody>
      </p:sp>
    </p:spTree>
    <p:extLst>
      <p:ext uri="{BB962C8B-B14F-4D97-AF65-F5344CB8AC3E}">
        <p14:creationId xmlns:p14="http://schemas.microsoft.com/office/powerpoint/2010/main" val="6884797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3266E-1470-43ED-91BE-3EED58CA4A58}"/>
              </a:ext>
            </a:extLst>
          </p:cNvPr>
          <p:cNvSpPr>
            <a:spLocks noGrp="1"/>
          </p:cNvSpPr>
          <p:nvPr>
            <p:ph type="title"/>
          </p:nvPr>
        </p:nvSpPr>
        <p:spPr>
          <a:xfrm>
            <a:off x="-1" y="0"/>
            <a:ext cx="11184835" cy="1325563"/>
          </a:xfrm>
        </p:spPr>
        <p:txBody>
          <a:bodyPr/>
          <a:lstStyle/>
          <a:p>
            <a:r>
              <a:rPr lang="en-GB" dirty="0"/>
              <a:t>End of the Parthian Empire 224 AD</a:t>
            </a:r>
          </a:p>
        </p:txBody>
      </p:sp>
      <p:sp>
        <p:nvSpPr>
          <p:cNvPr id="3" name="Content Placeholder 2">
            <a:extLst>
              <a:ext uri="{FF2B5EF4-FFF2-40B4-BE49-F238E27FC236}">
                <a16:creationId xmlns:a16="http://schemas.microsoft.com/office/drawing/2014/main" id="{85BDB415-A262-42C6-816C-C4E92AD87893}"/>
              </a:ext>
            </a:extLst>
          </p:cNvPr>
          <p:cNvSpPr>
            <a:spLocks noGrp="1"/>
          </p:cNvSpPr>
          <p:nvPr>
            <p:ph sz="half" idx="1"/>
          </p:nvPr>
        </p:nvSpPr>
        <p:spPr>
          <a:xfrm>
            <a:off x="-1" y="1113183"/>
            <a:ext cx="6019801" cy="5063780"/>
          </a:xfrm>
        </p:spPr>
        <p:txBody>
          <a:bodyPr>
            <a:normAutofit fontScale="70000" lnSpcReduction="20000"/>
          </a:bodyPr>
          <a:lstStyle/>
          <a:p>
            <a:r>
              <a:rPr lang="en-GB" sz="4000" dirty="0"/>
              <a:t>After several roman invasions in the first and second centuries AD, Parthia beat them in 217 and forced them out</a:t>
            </a:r>
          </a:p>
          <a:p>
            <a:r>
              <a:rPr lang="en-GB" sz="4000" dirty="0"/>
              <a:t>The empire itself was made up of smaller feuding kingdoms and in 215 one of these rebelled lead by a ruler named Ardashir. Due to the Parthian king having other rebellions to deal with at the time he couldn’t march against him until 224 where he lost and was killed and a new regime took over- the Sasanians.</a:t>
            </a:r>
          </a:p>
          <a:p>
            <a:endParaRPr lang="en-GB" dirty="0"/>
          </a:p>
          <a:p>
            <a:endParaRPr lang="en-GB" dirty="0"/>
          </a:p>
        </p:txBody>
      </p:sp>
      <p:sp>
        <p:nvSpPr>
          <p:cNvPr id="4" name="Content Placeholder 3">
            <a:extLst>
              <a:ext uri="{FF2B5EF4-FFF2-40B4-BE49-F238E27FC236}">
                <a16:creationId xmlns:a16="http://schemas.microsoft.com/office/drawing/2014/main" id="{A776E4A6-6A13-4EA8-AD1F-0A6C02C8CB47}"/>
              </a:ext>
            </a:extLst>
          </p:cNvPr>
          <p:cNvSpPr>
            <a:spLocks noGrp="1"/>
          </p:cNvSpPr>
          <p:nvPr>
            <p:ph sz="half" idx="2"/>
          </p:nvPr>
        </p:nvSpPr>
        <p:spPr>
          <a:xfrm>
            <a:off x="6172199" y="1113183"/>
            <a:ext cx="6019801" cy="5063780"/>
          </a:xfrm>
        </p:spPr>
        <p:txBody>
          <a:bodyPr>
            <a:normAutofit fontScale="70000" lnSpcReduction="20000"/>
          </a:bodyPr>
          <a:lstStyle/>
          <a:p>
            <a:r>
              <a:rPr lang="en-GB" sz="4000" dirty="0"/>
              <a:t>SOURCES</a:t>
            </a:r>
          </a:p>
          <a:p>
            <a:r>
              <a:rPr lang="en-GB" dirty="0"/>
              <a:t>Authors: Department of Ancient Near Eastern Art, Blair Fowlkes-Childs. 2018. </a:t>
            </a:r>
            <a:r>
              <a:rPr lang="en-GB" i="1" dirty="0"/>
              <a:t>The Parthian Empire (247 B.C.–224 A.D.) | Essay | Heilbrunn Timeline of Art History | The Metropolitan Museum of Art</a:t>
            </a:r>
            <a:r>
              <a:rPr lang="en-GB" dirty="0"/>
              <a:t>. [ONLINE] Available at: </a:t>
            </a:r>
            <a:r>
              <a:rPr lang="en-GB" dirty="0">
                <a:hlinkClick r:id="rId2"/>
              </a:rPr>
              <a:t>https://www.metmuseum.org/toah/hd/part/hd_part.htm</a:t>
            </a:r>
            <a:r>
              <a:rPr lang="en-GB" dirty="0"/>
              <a:t>. [Accessed 04 May 2018].</a:t>
            </a:r>
          </a:p>
          <a:p>
            <a:r>
              <a:rPr lang="en-GB" dirty="0"/>
              <a:t>TimeMaps. 2018. The Parthian Empire. [ONLINE] Available at: https://www.timemaps.com/encyclopedia/parthian-empire/. [Accessed 04 May 2018].</a:t>
            </a:r>
          </a:p>
          <a:p>
            <a:r>
              <a:rPr lang="en-GB" b="1" dirty="0"/>
              <a:t> </a:t>
            </a:r>
            <a:r>
              <a:rPr lang="en-GB" dirty="0">
                <a:solidFill>
                  <a:srgbClr val="FF0000"/>
                </a:solidFill>
              </a:rPr>
              <a:t>Beastcoins.com. (2018). </a:t>
            </a:r>
            <a:r>
              <a:rPr lang="en-GB" i="1" dirty="0">
                <a:solidFill>
                  <a:srgbClr val="FF0000"/>
                </a:solidFill>
              </a:rPr>
              <a:t>Sasanian</a:t>
            </a:r>
            <a:r>
              <a:rPr lang="en-GB" dirty="0">
                <a:solidFill>
                  <a:srgbClr val="FF0000"/>
                </a:solidFill>
              </a:rPr>
              <a:t>. [online] Available at: https://www.beastcoins.com/Sasanian/Sasanian.htm [Accessed 4 May 2018].</a:t>
            </a:r>
            <a:r>
              <a:rPr lang="en-GB" dirty="0"/>
              <a:t>= new empire new coinage</a:t>
            </a:r>
          </a:p>
          <a:p>
            <a:r>
              <a:rPr lang="en-GB" dirty="0">
                <a:solidFill>
                  <a:srgbClr val="FF0000"/>
                </a:solidFill>
              </a:rPr>
              <a:t>Livius.org. (2018). </a:t>
            </a:r>
            <a:r>
              <a:rPr lang="en-GB" i="1" dirty="0">
                <a:solidFill>
                  <a:srgbClr val="FF0000"/>
                </a:solidFill>
              </a:rPr>
              <a:t>Ardashir I, coin - Livius</a:t>
            </a:r>
            <a:r>
              <a:rPr lang="en-GB" dirty="0">
                <a:solidFill>
                  <a:srgbClr val="FF0000"/>
                </a:solidFill>
              </a:rPr>
              <a:t>. [online] Available at: http://www.livius.org/pictures/a/iranian-royal-portraits/ardashir-i-coin/ [Accessed 4 May 2018].</a:t>
            </a:r>
          </a:p>
          <a:p>
            <a:endParaRPr lang="en-GB" dirty="0"/>
          </a:p>
        </p:txBody>
      </p:sp>
    </p:spTree>
    <p:extLst>
      <p:ext uri="{BB962C8B-B14F-4D97-AF65-F5344CB8AC3E}">
        <p14:creationId xmlns:p14="http://schemas.microsoft.com/office/powerpoint/2010/main" val="9237208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F95CB-447A-4DB2-910D-411764A71530}"/>
              </a:ext>
            </a:extLst>
          </p:cNvPr>
          <p:cNvSpPr>
            <a:spLocks noGrp="1"/>
          </p:cNvSpPr>
          <p:nvPr>
            <p:ph type="title"/>
          </p:nvPr>
        </p:nvSpPr>
        <p:spPr>
          <a:xfrm>
            <a:off x="0" y="18256"/>
            <a:ext cx="10515600" cy="1253954"/>
          </a:xfrm>
        </p:spPr>
        <p:txBody>
          <a:bodyPr/>
          <a:lstStyle/>
          <a:p>
            <a:r>
              <a:rPr lang="en-GB" dirty="0"/>
              <a:t>Accession of Ptolemy II- 282 BC</a:t>
            </a:r>
          </a:p>
        </p:txBody>
      </p:sp>
      <p:sp>
        <p:nvSpPr>
          <p:cNvPr id="3" name="Content Placeholder 2">
            <a:extLst>
              <a:ext uri="{FF2B5EF4-FFF2-40B4-BE49-F238E27FC236}">
                <a16:creationId xmlns:a16="http://schemas.microsoft.com/office/drawing/2014/main" id="{10B2C5CD-1220-4C7C-B6F6-AD7E4F441465}"/>
              </a:ext>
            </a:extLst>
          </p:cNvPr>
          <p:cNvSpPr>
            <a:spLocks noGrp="1"/>
          </p:cNvSpPr>
          <p:nvPr>
            <p:ph sz="half" idx="1"/>
          </p:nvPr>
        </p:nvSpPr>
        <p:spPr>
          <a:xfrm>
            <a:off x="76200" y="942357"/>
            <a:ext cx="6019800" cy="5208103"/>
          </a:xfrm>
        </p:spPr>
        <p:txBody>
          <a:bodyPr>
            <a:noAutofit/>
          </a:bodyPr>
          <a:lstStyle/>
          <a:p>
            <a:r>
              <a:rPr lang="en-GB" dirty="0"/>
              <a:t>Ptolemy II Philadelphus was born in 308 BC and was made coregent by Ptolemy the first in  284</a:t>
            </a:r>
          </a:p>
          <a:p>
            <a:r>
              <a:rPr lang="en-GB" dirty="0"/>
              <a:t>In 282 he became the sole ruler and was a victor in the chariot races in the Olympic games of an unknown Olympiad</a:t>
            </a:r>
          </a:p>
          <a:p>
            <a:r>
              <a:rPr lang="en-GB" dirty="0"/>
              <a:t>He was incorporated into the dynastic cults in the early 270’s and shortly after made his son Ptolemy ‘The Son’ coregent in 267</a:t>
            </a:r>
          </a:p>
          <a:p>
            <a:r>
              <a:rPr lang="en-GB" dirty="0"/>
              <a:t>He was removed as regent in the 250’s and Ptolemy II died in 246</a:t>
            </a:r>
          </a:p>
        </p:txBody>
      </p:sp>
      <p:sp>
        <p:nvSpPr>
          <p:cNvPr id="4" name="Content Placeholder 3">
            <a:extLst>
              <a:ext uri="{FF2B5EF4-FFF2-40B4-BE49-F238E27FC236}">
                <a16:creationId xmlns:a16="http://schemas.microsoft.com/office/drawing/2014/main" id="{BFDA2BDE-4E61-47D7-A1B6-5CAF9E0AAF05}"/>
              </a:ext>
            </a:extLst>
          </p:cNvPr>
          <p:cNvSpPr>
            <a:spLocks noGrp="1"/>
          </p:cNvSpPr>
          <p:nvPr>
            <p:ph sz="half" idx="2"/>
          </p:nvPr>
        </p:nvSpPr>
        <p:spPr>
          <a:xfrm>
            <a:off x="6172200" y="1272210"/>
            <a:ext cx="6019800" cy="4904753"/>
          </a:xfrm>
        </p:spPr>
        <p:txBody>
          <a:bodyPr>
            <a:normAutofit fontScale="70000" lnSpcReduction="20000"/>
          </a:bodyPr>
          <a:lstStyle/>
          <a:p>
            <a:r>
              <a:rPr lang="en-GB" sz="4000" dirty="0"/>
              <a:t>SOURCES</a:t>
            </a:r>
          </a:p>
          <a:p>
            <a:r>
              <a:rPr lang="en-GB" dirty="0"/>
              <a:t>Tyndalehouse.com. (2018). </a:t>
            </a:r>
            <a:r>
              <a:rPr lang="en-GB" i="1" dirty="0"/>
              <a:t>Ptolemy II</a:t>
            </a:r>
            <a:r>
              <a:rPr lang="en-GB" dirty="0"/>
              <a:t>. [online] Available at: http://www.tyndalehouse.com/egypt/ptolemies/ptolemy_ii.htm [Accessed 4 May 2018].</a:t>
            </a:r>
          </a:p>
          <a:p>
            <a:r>
              <a:rPr lang="en-GB" b="1" dirty="0"/>
              <a:t> </a:t>
            </a:r>
            <a:r>
              <a:rPr lang="en-GB" dirty="0"/>
              <a:t>Helda.helsinki.fi. (2018). [online] Available at: https://helda.helsinki.fi/bitstream/handle/10138/166007/Macedoni.pdf?sequence=1 [Accessed 4 May 2018].</a:t>
            </a:r>
          </a:p>
          <a:p>
            <a:r>
              <a:rPr lang="en-GB" b="1" dirty="0"/>
              <a:t> </a:t>
            </a:r>
            <a:r>
              <a:rPr lang="en-GB" dirty="0">
                <a:solidFill>
                  <a:srgbClr val="FF0000"/>
                </a:solidFill>
              </a:rPr>
              <a:t>Tyndalehouse.com. (2018). </a:t>
            </a:r>
            <a:r>
              <a:rPr lang="en-GB" i="1" dirty="0">
                <a:solidFill>
                  <a:srgbClr val="FF0000"/>
                </a:solidFill>
              </a:rPr>
              <a:t>Ptolemy II</a:t>
            </a:r>
            <a:r>
              <a:rPr lang="en-GB" dirty="0">
                <a:solidFill>
                  <a:srgbClr val="FF0000"/>
                </a:solidFill>
              </a:rPr>
              <a:t>. [online] Available at: http://www.tyndalehouse.com/egypt/ptolemies/ptolemy_ii.htm#Philadelphus.6.1 [Accessed 4 May 2018]. </a:t>
            </a:r>
            <a:r>
              <a:rPr lang="pt-BR" dirty="0">
                <a:solidFill>
                  <a:srgbClr val="FF0000"/>
                </a:solidFill>
              </a:rPr>
              <a:t>Posidippos, </a:t>
            </a:r>
            <a:r>
              <a:rPr lang="pt-BR" i="1" dirty="0">
                <a:solidFill>
                  <a:srgbClr val="FF0000"/>
                </a:solidFill>
                <a:hlinkClick r:id="rId2"/>
              </a:rPr>
              <a:t>Hippika</a:t>
            </a:r>
            <a:r>
              <a:rPr lang="pt-BR" dirty="0">
                <a:solidFill>
                  <a:srgbClr val="FF0000"/>
                </a:solidFill>
              </a:rPr>
              <a:t> AB 78, 88.</a:t>
            </a:r>
          </a:p>
          <a:p>
            <a:r>
              <a:rPr lang="en-GB" dirty="0">
                <a:solidFill>
                  <a:srgbClr val="FF0000"/>
                </a:solidFill>
              </a:rPr>
              <a:t>Livius.org. (2018). </a:t>
            </a:r>
            <a:r>
              <a:rPr lang="en-GB" i="1" dirty="0">
                <a:solidFill>
                  <a:srgbClr val="FF0000"/>
                </a:solidFill>
              </a:rPr>
              <a:t>Ptolemy II Philadelphus and </a:t>
            </a:r>
            <a:r>
              <a:rPr lang="en-GB" i="1" dirty="0" err="1">
                <a:solidFill>
                  <a:srgbClr val="FF0000"/>
                </a:solidFill>
              </a:rPr>
              <a:t>Arsinoe</a:t>
            </a:r>
            <a:r>
              <a:rPr lang="en-GB" i="1" dirty="0">
                <a:solidFill>
                  <a:srgbClr val="FF0000"/>
                </a:solidFill>
              </a:rPr>
              <a:t> II, coin - Livius</a:t>
            </a:r>
            <a:r>
              <a:rPr lang="en-GB" dirty="0">
                <a:solidFill>
                  <a:srgbClr val="FF0000"/>
                </a:solidFill>
              </a:rPr>
              <a:t>. [online] Available at: http://www.livius.org/pictures/a/greek-portraits/ptolemy-ii-philadelphus-and-arsinoe-ii-coin/ [Accessed 4 May 2018].</a:t>
            </a:r>
            <a:endParaRPr lang="pt-BR" dirty="0">
              <a:solidFill>
                <a:srgbClr val="FF0000"/>
              </a:solidFill>
            </a:endParaRPr>
          </a:p>
        </p:txBody>
      </p:sp>
    </p:spTree>
    <p:extLst>
      <p:ext uri="{BB962C8B-B14F-4D97-AF65-F5344CB8AC3E}">
        <p14:creationId xmlns:p14="http://schemas.microsoft.com/office/powerpoint/2010/main" val="30503842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CE30F-4078-4868-9E7D-B28BF940ECBD}"/>
              </a:ext>
            </a:extLst>
          </p:cNvPr>
          <p:cNvSpPr>
            <a:spLocks noGrp="1"/>
          </p:cNvSpPr>
          <p:nvPr>
            <p:ph type="title"/>
          </p:nvPr>
        </p:nvSpPr>
        <p:spPr>
          <a:xfrm>
            <a:off x="0" y="0"/>
            <a:ext cx="10515600" cy="1325563"/>
          </a:xfrm>
        </p:spPr>
        <p:txBody>
          <a:bodyPr/>
          <a:lstStyle/>
          <a:p>
            <a:r>
              <a:rPr lang="en-GB" dirty="0"/>
              <a:t>Third Syrian War/ Laodicean War 246-241 BC</a:t>
            </a:r>
          </a:p>
        </p:txBody>
      </p:sp>
      <p:sp>
        <p:nvSpPr>
          <p:cNvPr id="3" name="Content Placeholder 2">
            <a:extLst>
              <a:ext uri="{FF2B5EF4-FFF2-40B4-BE49-F238E27FC236}">
                <a16:creationId xmlns:a16="http://schemas.microsoft.com/office/drawing/2014/main" id="{C1511B4C-6B96-41C9-A490-AD987F0695F0}"/>
              </a:ext>
            </a:extLst>
          </p:cNvPr>
          <p:cNvSpPr>
            <a:spLocks noGrp="1"/>
          </p:cNvSpPr>
          <p:nvPr>
            <p:ph sz="half" idx="1"/>
          </p:nvPr>
        </p:nvSpPr>
        <p:spPr>
          <a:xfrm>
            <a:off x="-1" y="1007164"/>
            <a:ext cx="6308035" cy="5850835"/>
          </a:xfrm>
        </p:spPr>
        <p:txBody>
          <a:bodyPr>
            <a:normAutofit fontScale="47500" lnSpcReduction="20000"/>
          </a:bodyPr>
          <a:lstStyle/>
          <a:p>
            <a:r>
              <a:rPr lang="en-GB" sz="4200" dirty="0"/>
              <a:t>In 246 the Seleucid kingdom is in a power vacuum after Antiochus Theos (II) dies because he has 2 sons from his first marriage, Seleucus II who is recognized as heir and Antiochus Hierax who co-rules Sardes and a 5 year old son from his second marriage. Laodice – his first wife- has the 5 year old killed off</a:t>
            </a:r>
          </a:p>
          <a:p>
            <a:r>
              <a:rPr lang="en-GB" sz="4200" dirty="0"/>
              <a:t>Berenice’s brother Ptolemy III wants to avenge his sister, declares war takes Antioch and Seleucia but cannot stop his sister being killed</a:t>
            </a:r>
          </a:p>
          <a:p>
            <a:r>
              <a:rPr lang="en-GB" sz="4200" dirty="0"/>
              <a:t>He then takes over Babylon and demands tribute from 245 onwards</a:t>
            </a:r>
          </a:p>
          <a:p>
            <a:r>
              <a:rPr lang="en-GB" sz="4200" dirty="0"/>
              <a:t>Mithradates of Pontus  is given Phrygia as a marriage gift and now supports the Seleucids</a:t>
            </a:r>
          </a:p>
          <a:p>
            <a:r>
              <a:rPr lang="en-GB" sz="4200" dirty="0"/>
              <a:t>Seleucus takes back Babylon forcing Ptolemy to retreat</a:t>
            </a:r>
          </a:p>
          <a:p>
            <a:r>
              <a:rPr lang="en-GB" sz="4200" dirty="0"/>
              <a:t>Antigonus II of Macedon attacks Egyptian properties in the Aegean –battle of Andros Egypt loses the Cyclades</a:t>
            </a:r>
          </a:p>
          <a:p>
            <a:r>
              <a:rPr lang="en-GB" sz="4200" dirty="0"/>
              <a:t>243 Ptolemy with the support of the Achaean League takes Corinth from Macedon and secures Ptolemaic possessions are left alone</a:t>
            </a:r>
          </a:p>
          <a:p>
            <a:r>
              <a:rPr lang="en-GB" sz="4200" dirty="0"/>
              <a:t>241 Seleucus loses his territory along the Syrian coast line and the war ends</a:t>
            </a:r>
          </a:p>
          <a:p>
            <a:endParaRPr lang="en-GB" dirty="0"/>
          </a:p>
        </p:txBody>
      </p:sp>
      <p:sp>
        <p:nvSpPr>
          <p:cNvPr id="4" name="Content Placeholder 3">
            <a:extLst>
              <a:ext uri="{FF2B5EF4-FFF2-40B4-BE49-F238E27FC236}">
                <a16:creationId xmlns:a16="http://schemas.microsoft.com/office/drawing/2014/main" id="{EC799A8A-6DDA-4465-BD63-9DFC0FD33D08}"/>
              </a:ext>
            </a:extLst>
          </p:cNvPr>
          <p:cNvSpPr>
            <a:spLocks noGrp="1"/>
          </p:cNvSpPr>
          <p:nvPr>
            <p:ph sz="half" idx="2"/>
          </p:nvPr>
        </p:nvSpPr>
        <p:spPr>
          <a:xfrm>
            <a:off x="6096000" y="1007164"/>
            <a:ext cx="6019799" cy="5850835"/>
          </a:xfrm>
        </p:spPr>
        <p:txBody>
          <a:bodyPr>
            <a:normAutofit fontScale="47500" lnSpcReduction="20000"/>
          </a:bodyPr>
          <a:lstStyle/>
          <a:p>
            <a:r>
              <a:rPr lang="en-GB" sz="5100" dirty="0"/>
              <a:t>SOURCES</a:t>
            </a:r>
          </a:p>
          <a:p>
            <a:r>
              <a:rPr lang="en-GB" sz="3800" b="1" dirty="0"/>
              <a:t> </a:t>
            </a:r>
            <a:r>
              <a:rPr lang="en-GB" sz="5100" dirty="0"/>
              <a:t>Livius.org. (2018). </a:t>
            </a:r>
            <a:r>
              <a:rPr lang="en-GB" sz="5100" i="1" dirty="0"/>
              <a:t>Third Syrian War (246-241; Laodicean War) - Livius</a:t>
            </a:r>
            <a:r>
              <a:rPr lang="en-GB" sz="5100" dirty="0"/>
              <a:t>. [online] Available at: http://www.livius.org/articles/concept/syrian-war-3/ [Accessed 4 May 2018].</a:t>
            </a:r>
          </a:p>
          <a:p>
            <a:r>
              <a:rPr lang="en-GB" sz="5100" dirty="0"/>
              <a:t>Austin, M. M. (1986) “Hellenistic kings, War, and the Economy,” </a:t>
            </a:r>
            <a:r>
              <a:rPr lang="en-GB" sz="5100" i="1" dirty="0"/>
              <a:t>The Classical Quarterly</a:t>
            </a:r>
            <a:r>
              <a:rPr lang="en-GB" sz="5100" dirty="0"/>
              <a:t>. Cambridge University Press, 36(2), pp. 450–466. doi: 10.1017/S0009838800012180.</a:t>
            </a:r>
          </a:p>
          <a:p>
            <a:r>
              <a:rPr lang="en-GB" sz="5100" dirty="0">
                <a:solidFill>
                  <a:srgbClr val="FF0000"/>
                </a:solidFill>
              </a:rPr>
              <a:t>Smith, A. (2018). </a:t>
            </a:r>
            <a:r>
              <a:rPr lang="en-GB" sz="5100" i="1" dirty="0" err="1">
                <a:solidFill>
                  <a:srgbClr val="FF0000"/>
                </a:solidFill>
              </a:rPr>
              <a:t>Polyaenus</a:t>
            </a:r>
            <a:r>
              <a:rPr lang="en-GB" sz="5100" i="1" dirty="0">
                <a:solidFill>
                  <a:srgbClr val="FF0000"/>
                </a:solidFill>
              </a:rPr>
              <a:t>: Stratagems - Book 8 (a)</a:t>
            </a:r>
            <a:r>
              <a:rPr lang="en-GB" sz="5100" dirty="0">
                <a:solidFill>
                  <a:srgbClr val="FF0000"/>
                </a:solidFill>
              </a:rPr>
              <a:t>. [online] Attalus.org. Available at: http://www.attalus.org/translate/polyaenus8A.html#50.1 [Accessed 4 May 2018].</a:t>
            </a:r>
          </a:p>
          <a:p>
            <a:r>
              <a:rPr lang="en-GB" b="1" dirty="0"/>
              <a:t> </a:t>
            </a:r>
            <a:r>
              <a:rPr lang="en-GB" sz="5100" dirty="0">
                <a:solidFill>
                  <a:srgbClr val="FF0000"/>
                </a:solidFill>
              </a:rPr>
              <a:t>Smith, A. (2018). </a:t>
            </a:r>
            <a:r>
              <a:rPr lang="en-GB" sz="5100" i="1" dirty="0">
                <a:solidFill>
                  <a:srgbClr val="FF0000"/>
                </a:solidFill>
              </a:rPr>
              <a:t>Justinus: Epitome of </a:t>
            </a:r>
            <a:r>
              <a:rPr lang="en-GB" sz="5100" i="1" dirty="0" err="1">
                <a:solidFill>
                  <a:srgbClr val="FF0000"/>
                </a:solidFill>
              </a:rPr>
              <a:t>Pompeius</a:t>
            </a:r>
            <a:r>
              <a:rPr lang="en-GB" sz="5100" i="1" dirty="0">
                <a:solidFill>
                  <a:srgbClr val="FF0000"/>
                </a:solidFill>
              </a:rPr>
              <a:t> </a:t>
            </a:r>
            <a:r>
              <a:rPr lang="en-GB" sz="5100" i="1" dirty="0" err="1">
                <a:solidFill>
                  <a:srgbClr val="FF0000"/>
                </a:solidFill>
              </a:rPr>
              <a:t>Trogus</a:t>
            </a:r>
            <a:r>
              <a:rPr lang="en-GB" sz="5100" i="1" dirty="0">
                <a:solidFill>
                  <a:srgbClr val="FF0000"/>
                </a:solidFill>
              </a:rPr>
              <a:t> (6)</a:t>
            </a:r>
            <a:r>
              <a:rPr lang="en-GB" sz="5100" dirty="0">
                <a:solidFill>
                  <a:srgbClr val="FF0000"/>
                </a:solidFill>
              </a:rPr>
              <a:t>. [online] Attalus.org. Available at: http://www.attalus.org/translate/justin6.html#38.5 [Accessed 4 May 2018].</a:t>
            </a:r>
          </a:p>
        </p:txBody>
      </p:sp>
    </p:spTree>
    <p:extLst>
      <p:ext uri="{BB962C8B-B14F-4D97-AF65-F5344CB8AC3E}">
        <p14:creationId xmlns:p14="http://schemas.microsoft.com/office/powerpoint/2010/main" val="28075069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D486E-5C3F-4120-A055-786734FC0C9C}"/>
              </a:ext>
            </a:extLst>
          </p:cNvPr>
          <p:cNvSpPr>
            <a:spLocks noGrp="1"/>
          </p:cNvSpPr>
          <p:nvPr>
            <p:ph type="title"/>
          </p:nvPr>
        </p:nvSpPr>
        <p:spPr>
          <a:xfrm>
            <a:off x="0" y="18255"/>
            <a:ext cx="10515600" cy="1068423"/>
          </a:xfrm>
        </p:spPr>
        <p:txBody>
          <a:bodyPr/>
          <a:lstStyle/>
          <a:p>
            <a:r>
              <a:rPr lang="en-GB" dirty="0"/>
              <a:t>Second Illyrian War 219 BC</a:t>
            </a:r>
          </a:p>
        </p:txBody>
      </p:sp>
      <p:sp>
        <p:nvSpPr>
          <p:cNvPr id="3" name="Content Placeholder 2">
            <a:extLst>
              <a:ext uri="{FF2B5EF4-FFF2-40B4-BE49-F238E27FC236}">
                <a16:creationId xmlns:a16="http://schemas.microsoft.com/office/drawing/2014/main" id="{E2D027F2-CC69-4F4F-900F-63B6D150A73B}"/>
              </a:ext>
            </a:extLst>
          </p:cNvPr>
          <p:cNvSpPr>
            <a:spLocks noGrp="1"/>
          </p:cNvSpPr>
          <p:nvPr>
            <p:ph sz="half" idx="1"/>
          </p:nvPr>
        </p:nvSpPr>
        <p:spPr>
          <a:xfrm>
            <a:off x="-1" y="1086678"/>
            <a:ext cx="6361043" cy="5771322"/>
          </a:xfrm>
        </p:spPr>
        <p:txBody>
          <a:bodyPr>
            <a:normAutofit fontScale="70000" lnSpcReduction="20000"/>
          </a:bodyPr>
          <a:lstStyle/>
          <a:p>
            <a:r>
              <a:rPr lang="en-GB" sz="2900" dirty="0"/>
              <a:t>It was between the romans and the kingdom of Ardiaei. 10 years prior the first Illyrian war created a power balance which the second Illyrian war was fought to maintain</a:t>
            </a:r>
          </a:p>
          <a:p>
            <a:r>
              <a:rPr lang="en-GB" sz="2900" dirty="0"/>
              <a:t>1</a:t>
            </a:r>
            <a:r>
              <a:rPr lang="en-GB" sz="2900" baseline="30000" dirty="0"/>
              <a:t>st</a:t>
            </a:r>
            <a:r>
              <a:rPr lang="en-GB" sz="2900" dirty="0"/>
              <a:t> war- Queen Teuta was deposed as regent and  an infant King Pinnes was put in her stead.  The Illyrians had to give up all claims on the following: </a:t>
            </a:r>
            <a:r>
              <a:rPr lang="pt-BR" sz="2900" dirty="0"/>
              <a:t>Corcyra, Pharos, Issa and Epidamnus. An ally of the Illyrians Demtrius of Pharos switched sides when he saw the romans and was rewarded</a:t>
            </a:r>
          </a:p>
          <a:p>
            <a:r>
              <a:rPr lang="pt-BR" sz="2900" dirty="0"/>
              <a:t>In between wars Demetrius married Pinnes’ mother and became regent and was still ‘officially’ a friend of Rome</a:t>
            </a:r>
          </a:p>
          <a:p>
            <a:r>
              <a:rPr lang="pt-BR" sz="2900" dirty="0"/>
              <a:t>In 220 he took 90 warships to Lissus and split into 40 to return north and 50 to raid the Cyclades islands with the aid of his ally </a:t>
            </a:r>
            <a:r>
              <a:rPr lang="en-GB" sz="2900" dirty="0"/>
              <a:t>Scerdilaidas</a:t>
            </a:r>
          </a:p>
          <a:p>
            <a:r>
              <a:rPr lang="pt-BR" sz="2900" dirty="0"/>
              <a:t>The senate saw this as a breach of treaty and with both consuls being untried in warfare they declared war for a quick staus boost.Demetrius tried to make a stand at Pharos bt the romans take it quickly after a week long seige in </a:t>
            </a:r>
            <a:r>
              <a:rPr lang="en-GB" sz="2900" dirty="0"/>
              <a:t>Dimallum. Demetrius escaped to Phillip V’s court in Macedon and situated himself as his advisor and was part of the alliance between Phillip and Hannibal</a:t>
            </a:r>
            <a:endParaRPr lang="pt-BR" sz="2900" dirty="0"/>
          </a:p>
          <a:p>
            <a:endParaRPr lang="en-GB" dirty="0"/>
          </a:p>
        </p:txBody>
      </p:sp>
      <p:sp>
        <p:nvSpPr>
          <p:cNvPr id="4" name="Content Placeholder 3">
            <a:extLst>
              <a:ext uri="{FF2B5EF4-FFF2-40B4-BE49-F238E27FC236}">
                <a16:creationId xmlns:a16="http://schemas.microsoft.com/office/drawing/2014/main" id="{3DDD3319-C02D-406B-8DEA-6174E2CDDED2}"/>
              </a:ext>
            </a:extLst>
          </p:cNvPr>
          <p:cNvSpPr>
            <a:spLocks noGrp="1"/>
          </p:cNvSpPr>
          <p:nvPr>
            <p:ph sz="half" idx="2"/>
          </p:nvPr>
        </p:nvSpPr>
        <p:spPr>
          <a:xfrm>
            <a:off x="6172199" y="1086678"/>
            <a:ext cx="6019799" cy="5753067"/>
          </a:xfrm>
        </p:spPr>
        <p:txBody>
          <a:bodyPr>
            <a:normAutofit fontScale="70000" lnSpcReduction="20000"/>
          </a:bodyPr>
          <a:lstStyle/>
          <a:p>
            <a:r>
              <a:rPr lang="en-GB" dirty="0"/>
              <a:t>SOURCES</a:t>
            </a:r>
          </a:p>
          <a:p>
            <a:r>
              <a:rPr lang="en-GB" dirty="0"/>
              <a:t>Historyofwar.org. (2018). </a:t>
            </a:r>
            <a:r>
              <a:rPr lang="en-GB" i="1" dirty="0"/>
              <a:t>Second Illyrian War, 219 BC</a:t>
            </a:r>
            <a:r>
              <a:rPr lang="en-GB" dirty="0"/>
              <a:t>. [online] Available at: http://www.historyofwar.org/articles/wars_second_illyrian.html [Accessed 7 May 2018].</a:t>
            </a:r>
          </a:p>
          <a:p>
            <a:r>
              <a:rPr lang="en-GB" dirty="0"/>
              <a:t>Journals.uchicago.edu. (2018). </a:t>
            </a:r>
            <a:r>
              <a:rPr lang="en-GB" i="1" dirty="0"/>
              <a:t>Polybius, Demetrius of </a:t>
            </a:r>
            <a:r>
              <a:rPr lang="en-GB" i="1" dirty="0" err="1"/>
              <a:t>Pharus</a:t>
            </a:r>
            <a:r>
              <a:rPr lang="en-GB" i="1" dirty="0"/>
              <a:t>, and the Origins of the Second Illyrian War | Classical Philology: Vol 89, No 1</a:t>
            </a:r>
            <a:r>
              <a:rPr lang="en-GB" dirty="0"/>
              <a:t>. [online] Available at: https://www.journals.uchicago.edu/doi/abs/10.1086/367389?journalCode=cp [Accessed 7 May 2018].</a:t>
            </a:r>
          </a:p>
          <a:p>
            <a:r>
              <a:rPr lang="en-GB" dirty="0">
                <a:solidFill>
                  <a:srgbClr val="FF0000"/>
                </a:solidFill>
              </a:rPr>
              <a:t>Perseus.tufts.edu. (2018). </a:t>
            </a:r>
            <a:r>
              <a:rPr lang="en-GB" i="1" dirty="0">
                <a:solidFill>
                  <a:srgbClr val="FF0000"/>
                </a:solidFill>
              </a:rPr>
              <a:t>Appian, Illyrian </a:t>
            </a:r>
            <a:r>
              <a:rPr lang="en-GB" i="1" dirty="0" err="1">
                <a:solidFill>
                  <a:srgbClr val="FF0000"/>
                </a:solidFill>
              </a:rPr>
              <a:t>Wars,CHAPTER</a:t>
            </a:r>
            <a:r>
              <a:rPr lang="en-GB" i="1" dirty="0">
                <a:solidFill>
                  <a:srgbClr val="FF0000"/>
                </a:solidFill>
              </a:rPr>
              <a:t> II</a:t>
            </a:r>
            <a:r>
              <a:rPr lang="en-GB" dirty="0">
                <a:solidFill>
                  <a:srgbClr val="FF0000"/>
                </a:solidFill>
              </a:rPr>
              <a:t>. [online] Available at: http://www.perseus.tufts.edu/hopper/text?doc=Perseus%3Atext%3A1999.01.0230%3Atext%3DIll.%3Achapter%3D2 [Accessed 7 May 2018].</a:t>
            </a:r>
          </a:p>
          <a:p>
            <a:r>
              <a:rPr lang="en-GB" dirty="0">
                <a:solidFill>
                  <a:srgbClr val="FF0000"/>
                </a:solidFill>
              </a:rPr>
              <a:t>Smith, A. (2018). </a:t>
            </a:r>
            <a:r>
              <a:rPr lang="en-GB" i="1" dirty="0">
                <a:solidFill>
                  <a:srgbClr val="FF0000"/>
                </a:solidFill>
              </a:rPr>
              <a:t>Extracts from Galen, </a:t>
            </a:r>
            <a:r>
              <a:rPr lang="en-GB" i="1" dirty="0" err="1">
                <a:solidFill>
                  <a:srgbClr val="FF0000"/>
                </a:solidFill>
              </a:rPr>
              <a:t>Agatharchides</a:t>
            </a:r>
            <a:r>
              <a:rPr lang="en-GB" i="1" dirty="0">
                <a:solidFill>
                  <a:srgbClr val="FF0000"/>
                </a:solidFill>
              </a:rPr>
              <a:t>, Augustus</a:t>
            </a:r>
            <a:r>
              <a:rPr lang="en-GB" dirty="0">
                <a:solidFill>
                  <a:srgbClr val="FF0000"/>
                </a:solidFill>
              </a:rPr>
              <a:t>. [online] Attalus.org. Available at: http://www.attalus.org/translate/extracts.html#4.53 [Accessed 7 May 2018].</a:t>
            </a:r>
          </a:p>
        </p:txBody>
      </p:sp>
    </p:spTree>
    <p:extLst>
      <p:ext uri="{BB962C8B-B14F-4D97-AF65-F5344CB8AC3E}">
        <p14:creationId xmlns:p14="http://schemas.microsoft.com/office/powerpoint/2010/main" val="16995497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2278E-305C-48AD-B9C1-ED2BC0EAFA26}"/>
              </a:ext>
            </a:extLst>
          </p:cNvPr>
          <p:cNvSpPr>
            <a:spLocks noGrp="1"/>
          </p:cNvSpPr>
          <p:nvPr>
            <p:ph type="title"/>
          </p:nvPr>
        </p:nvSpPr>
        <p:spPr>
          <a:xfrm>
            <a:off x="0" y="0"/>
            <a:ext cx="10515600" cy="1325563"/>
          </a:xfrm>
        </p:spPr>
        <p:txBody>
          <a:bodyPr/>
          <a:lstStyle/>
          <a:p>
            <a:r>
              <a:rPr lang="en-GB" dirty="0"/>
              <a:t>Battle of Pydna 168 BC</a:t>
            </a:r>
          </a:p>
        </p:txBody>
      </p:sp>
      <p:sp>
        <p:nvSpPr>
          <p:cNvPr id="3" name="Content Placeholder 2">
            <a:extLst>
              <a:ext uri="{FF2B5EF4-FFF2-40B4-BE49-F238E27FC236}">
                <a16:creationId xmlns:a16="http://schemas.microsoft.com/office/drawing/2014/main" id="{D0259BDA-031E-416E-9AAD-881D7CBBA502}"/>
              </a:ext>
            </a:extLst>
          </p:cNvPr>
          <p:cNvSpPr>
            <a:spLocks noGrp="1"/>
          </p:cNvSpPr>
          <p:nvPr>
            <p:ph sz="half" idx="1"/>
          </p:nvPr>
        </p:nvSpPr>
        <p:spPr>
          <a:xfrm>
            <a:off x="0" y="1139686"/>
            <a:ext cx="6019800" cy="5718313"/>
          </a:xfrm>
        </p:spPr>
        <p:txBody>
          <a:bodyPr>
            <a:normAutofit fontScale="70000" lnSpcReduction="20000"/>
          </a:bodyPr>
          <a:lstStyle/>
          <a:p>
            <a:r>
              <a:rPr lang="en-GB" dirty="0"/>
              <a:t>Between the Romans through Aemilius and the Macedonians during the 3</a:t>
            </a:r>
            <a:r>
              <a:rPr lang="en-GB" baseline="30000" dirty="0"/>
              <a:t>rd</a:t>
            </a:r>
            <a:r>
              <a:rPr lang="en-GB" dirty="0"/>
              <a:t> Macedonian War. The Macedonian forces had the superior forces on one side of the river Pydna when Aemilius arrives</a:t>
            </a:r>
          </a:p>
          <a:p>
            <a:r>
              <a:rPr lang="en-GB" dirty="0"/>
              <a:t> After a war council the Romans decide to attack the next day. It was around midday and on the roman side of the river, a goat got loose and wondered across the river. 3 Macedonian soldiers go in after it and as they’re walking back with it the romans who’d followed the goat kill them in front of the Macedonian army</a:t>
            </a:r>
          </a:p>
          <a:p>
            <a:r>
              <a:rPr lang="en-GB" dirty="0"/>
              <a:t>Battle ensues with the Macedonian elephants being rendered useless by the archers the roman allies had. The cavalry and Macedonian king flee when the battle turns against them leaving the infantry behind</a:t>
            </a:r>
          </a:p>
          <a:p>
            <a:r>
              <a:rPr lang="en-GB" dirty="0"/>
              <a:t>Livy states that the losses were for the Macedonian forces- 20,000 dead, 6000 fled were killed or captured and 5000 prisoners taken. According to him only 100 roman soldiers were lost</a:t>
            </a:r>
          </a:p>
          <a:p>
            <a:endParaRPr lang="en-GB" dirty="0"/>
          </a:p>
        </p:txBody>
      </p:sp>
      <p:sp>
        <p:nvSpPr>
          <p:cNvPr id="4" name="Content Placeholder 3">
            <a:extLst>
              <a:ext uri="{FF2B5EF4-FFF2-40B4-BE49-F238E27FC236}">
                <a16:creationId xmlns:a16="http://schemas.microsoft.com/office/drawing/2014/main" id="{980E97F1-2232-45F0-BA14-FF1343B15C14}"/>
              </a:ext>
            </a:extLst>
          </p:cNvPr>
          <p:cNvSpPr>
            <a:spLocks noGrp="1"/>
          </p:cNvSpPr>
          <p:nvPr>
            <p:ph sz="half" idx="2"/>
          </p:nvPr>
        </p:nvSpPr>
        <p:spPr>
          <a:xfrm>
            <a:off x="6172200" y="1139687"/>
            <a:ext cx="6019800" cy="5618922"/>
          </a:xfrm>
        </p:spPr>
        <p:txBody>
          <a:bodyPr>
            <a:normAutofit fontScale="70000" lnSpcReduction="20000"/>
          </a:bodyPr>
          <a:lstStyle/>
          <a:p>
            <a:r>
              <a:rPr lang="en-GB" dirty="0"/>
              <a:t>SOURCES</a:t>
            </a:r>
          </a:p>
          <a:p>
            <a:r>
              <a:rPr lang="en-GB" dirty="0"/>
              <a:t>Sites.psu.edu. (2018). </a:t>
            </a:r>
            <a:r>
              <a:rPr lang="en-GB" i="1" dirty="0"/>
              <a:t>The Battle of Pydna (168 BC) | The Success of the Roman Republic and Empire</a:t>
            </a:r>
            <a:r>
              <a:rPr lang="en-GB" dirty="0"/>
              <a:t>. [online] Available at: http://sites.psu.edu/successoftheromans/roman-campaigns/the-battle-of-pydna-168-bc/ [Accessed 7 May 2018].</a:t>
            </a:r>
          </a:p>
          <a:p>
            <a:r>
              <a:rPr lang="en-GB" dirty="0"/>
              <a:t>Michael J. Taylor (2016). The Battle Scene on Aemilius </a:t>
            </a:r>
            <a:r>
              <a:rPr lang="en-GB" dirty="0" err="1"/>
              <a:t>Paullus's</a:t>
            </a:r>
            <a:r>
              <a:rPr lang="en-GB" dirty="0"/>
              <a:t> Pydna Monument: A </a:t>
            </a:r>
            <a:r>
              <a:rPr lang="en-GB" dirty="0" err="1"/>
              <a:t>Reevaluation</a:t>
            </a:r>
            <a:r>
              <a:rPr lang="en-GB" dirty="0"/>
              <a:t>. </a:t>
            </a:r>
            <a:r>
              <a:rPr lang="en-GB" i="1" dirty="0"/>
              <a:t>Hesperia: The Journal of the American School of Classical Studies at Athens</a:t>
            </a:r>
            <a:r>
              <a:rPr lang="en-GB" dirty="0"/>
              <a:t>, 85(3), p.559.</a:t>
            </a:r>
          </a:p>
          <a:p>
            <a:r>
              <a:rPr lang="en-GB" b="1" dirty="0"/>
              <a:t> </a:t>
            </a:r>
            <a:r>
              <a:rPr lang="en-GB" dirty="0">
                <a:solidFill>
                  <a:srgbClr val="FF0000"/>
                </a:solidFill>
              </a:rPr>
              <a:t>Perseus.tufts.edu. (2018). </a:t>
            </a:r>
            <a:r>
              <a:rPr lang="en-GB" i="1" dirty="0">
                <a:solidFill>
                  <a:srgbClr val="FF0000"/>
                </a:solidFill>
              </a:rPr>
              <a:t>M. Tullius Cicero, Against </a:t>
            </a:r>
            <a:r>
              <a:rPr lang="en-GB" i="1" dirty="0" err="1">
                <a:solidFill>
                  <a:srgbClr val="FF0000"/>
                </a:solidFill>
              </a:rPr>
              <a:t>Piso,chapter</a:t>
            </a:r>
            <a:r>
              <a:rPr lang="en-GB" i="1" dirty="0">
                <a:solidFill>
                  <a:srgbClr val="FF0000"/>
                </a:solidFill>
              </a:rPr>
              <a:t> 17</a:t>
            </a:r>
            <a:r>
              <a:rPr lang="en-GB" dirty="0">
                <a:solidFill>
                  <a:srgbClr val="FF0000"/>
                </a:solidFill>
              </a:rPr>
              <a:t>. [online] Available at: http://www.perseus.tufts.edu/hopper/text?doc=Perseus:text:1999.02.0020:text=Pis.:chapter=17&amp;highlight=pydna [Accessed 7 May 2018]</a:t>
            </a:r>
          </a:p>
          <a:p>
            <a:r>
              <a:rPr lang="en-GB" b="1" dirty="0"/>
              <a:t> </a:t>
            </a:r>
            <a:r>
              <a:rPr lang="en-GB" dirty="0">
                <a:solidFill>
                  <a:srgbClr val="FF0000"/>
                </a:solidFill>
              </a:rPr>
              <a:t>Perseus.tufts.edu. (2018). </a:t>
            </a:r>
            <a:r>
              <a:rPr lang="en-GB" i="1" dirty="0">
                <a:solidFill>
                  <a:srgbClr val="FF0000"/>
                </a:solidFill>
              </a:rPr>
              <a:t>Plutarch, Aemilius </a:t>
            </a:r>
            <a:r>
              <a:rPr lang="en-GB" i="1" dirty="0" err="1">
                <a:solidFill>
                  <a:srgbClr val="FF0000"/>
                </a:solidFill>
              </a:rPr>
              <a:t>Paulus,chapter</a:t>
            </a:r>
            <a:r>
              <a:rPr lang="en-GB" i="1" dirty="0">
                <a:solidFill>
                  <a:srgbClr val="FF0000"/>
                </a:solidFill>
              </a:rPr>
              <a:t> 16</a:t>
            </a:r>
            <a:r>
              <a:rPr lang="en-GB" dirty="0">
                <a:solidFill>
                  <a:srgbClr val="FF0000"/>
                </a:solidFill>
              </a:rPr>
              <a:t>. [online] Available at: http://www.perseus.tufts.edu/hopper/text?doc=Perseus:text:2008.01.0003:chapter=16&amp;highlight=pydna [Accessed 7 May 2018].</a:t>
            </a:r>
          </a:p>
        </p:txBody>
      </p:sp>
    </p:spTree>
    <p:extLst>
      <p:ext uri="{BB962C8B-B14F-4D97-AF65-F5344CB8AC3E}">
        <p14:creationId xmlns:p14="http://schemas.microsoft.com/office/powerpoint/2010/main" val="12428267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31ED3-B663-4149-B83B-66A2C12FCCA8}"/>
              </a:ext>
            </a:extLst>
          </p:cNvPr>
          <p:cNvSpPr>
            <a:spLocks noGrp="1"/>
          </p:cNvSpPr>
          <p:nvPr>
            <p:ph type="title"/>
          </p:nvPr>
        </p:nvSpPr>
        <p:spPr>
          <a:xfrm>
            <a:off x="0" y="0"/>
            <a:ext cx="10515600" cy="1325563"/>
          </a:xfrm>
        </p:spPr>
        <p:txBody>
          <a:bodyPr/>
          <a:lstStyle/>
          <a:p>
            <a:r>
              <a:rPr lang="en-GB" dirty="0"/>
              <a:t>Battle of Cynocephalae 197 BC</a:t>
            </a:r>
          </a:p>
        </p:txBody>
      </p:sp>
      <p:sp>
        <p:nvSpPr>
          <p:cNvPr id="3" name="Content Placeholder 2">
            <a:extLst>
              <a:ext uri="{FF2B5EF4-FFF2-40B4-BE49-F238E27FC236}">
                <a16:creationId xmlns:a16="http://schemas.microsoft.com/office/drawing/2014/main" id="{55ECE927-60D4-4DB7-A671-0B9FAF6A0794}"/>
              </a:ext>
            </a:extLst>
          </p:cNvPr>
          <p:cNvSpPr>
            <a:spLocks noGrp="1"/>
          </p:cNvSpPr>
          <p:nvPr>
            <p:ph sz="half" idx="1"/>
          </p:nvPr>
        </p:nvSpPr>
        <p:spPr>
          <a:xfrm>
            <a:off x="0" y="1325562"/>
            <a:ext cx="6019800" cy="5532437"/>
          </a:xfrm>
        </p:spPr>
        <p:txBody>
          <a:bodyPr>
            <a:normAutofit fontScale="70000" lnSpcReduction="20000"/>
          </a:bodyPr>
          <a:lstStyle/>
          <a:p>
            <a:r>
              <a:rPr lang="en-GB" dirty="0"/>
              <a:t>2</a:t>
            </a:r>
            <a:r>
              <a:rPr lang="en-GB" baseline="30000" dirty="0"/>
              <a:t>nd</a:t>
            </a:r>
            <a:r>
              <a:rPr lang="en-GB" dirty="0"/>
              <a:t> Macedonian war, consul Titus Quinctius Flamininus goes to Macedon to dethrone Phillip V</a:t>
            </a:r>
          </a:p>
          <a:p>
            <a:r>
              <a:rPr lang="en-GB" dirty="0"/>
              <a:t>As the opposing forces approached each other neither commander wanted battle due to poor weather so they marched together looking for a better battleground until the were separated by Cynoscephalae hills.</a:t>
            </a:r>
          </a:p>
          <a:p>
            <a:r>
              <a:rPr lang="en-GB" dirty="0"/>
              <a:t>They had skirmishes on the summit of the hill and it grew into a small battle of light infantry men causing the Roman forces to retreat and Phillip V to set up an encampment on top of the hill</a:t>
            </a:r>
          </a:p>
          <a:p>
            <a:r>
              <a:rPr lang="en-GB" dirty="0"/>
              <a:t>Because of the spaced maniple on the romans side they were able to retreat and the Macedonians fled when they returned in full force. When they turned back and fought the phalanx managed to push back the romans down the hill until Flamininus sent his right legion with elephants to attack unformed Macedonian forces on the left. With aid of an unnamed tribe the Roman forces defeated the Macedonians with Phillip fleeing the field</a:t>
            </a:r>
          </a:p>
          <a:p>
            <a:endParaRPr lang="en-GB" dirty="0"/>
          </a:p>
        </p:txBody>
      </p:sp>
      <p:sp>
        <p:nvSpPr>
          <p:cNvPr id="4" name="Content Placeholder 3">
            <a:extLst>
              <a:ext uri="{FF2B5EF4-FFF2-40B4-BE49-F238E27FC236}">
                <a16:creationId xmlns:a16="http://schemas.microsoft.com/office/drawing/2014/main" id="{40B38C38-E598-46B9-AEA9-79A67A233B2E}"/>
              </a:ext>
            </a:extLst>
          </p:cNvPr>
          <p:cNvSpPr>
            <a:spLocks noGrp="1"/>
          </p:cNvSpPr>
          <p:nvPr>
            <p:ph sz="half" idx="2"/>
          </p:nvPr>
        </p:nvSpPr>
        <p:spPr>
          <a:xfrm>
            <a:off x="6172199" y="1325563"/>
            <a:ext cx="6019799" cy="5532436"/>
          </a:xfrm>
        </p:spPr>
        <p:txBody>
          <a:bodyPr>
            <a:normAutofit fontScale="70000" lnSpcReduction="20000"/>
          </a:bodyPr>
          <a:lstStyle/>
          <a:p>
            <a:r>
              <a:rPr lang="en-GB" dirty="0"/>
              <a:t>SOURCES</a:t>
            </a:r>
          </a:p>
          <a:p>
            <a:r>
              <a:rPr lang="en-GB" b="1" dirty="0"/>
              <a:t> </a:t>
            </a:r>
            <a:r>
              <a:rPr lang="en-GB" dirty="0"/>
              <a:t>Sites.psu.edu. (2018). </a:t>
            </a:r>
            <a:r>
              <a:rPr lang="en-GB" i="1" dirty="0"/>
              <a:t>Battle of Cynoscephalae (197 BC) | The Success of the Roman Republic and Empire</a:t>
            </a:r>
            <a:r>
              <a:rPr lang="en-GB" dirty="0"/>
              <a:t>. [online] Available at: http://sites.psu.edu/successoftheromans/roman-campaigns/the-battle-of-cynoscephalae-197-bc/ [Accessed 7 May 2018].</a:t>
            </a:r>
          </a:p>
          <a:p>
            <a:r>
              <a:rPr lang="en-GB" b="1" dirty="0"/>
              <a:t> </a:t>
            </a:r>
            <a:r>
              <a:rPr lang="en-GB" dirty="0"/>
              <a:t>YouTube. (2018). </a:t>
            </a:r>
            <a:r>
              <a:rPr lang="en-GB" i="1" dirty="0"/>
              <a:t>Decisive Battles - Cynoscephalae (Rome vs Macedon)</a:t>
            </a:r>
            <a:r>
              <a:rPr lang="en-GB" dirty="0"/>
              <a:t>. [online] Available at: https://www.youtube.com/watch?v=1xOepuz2hBo [Accessed 7 May 2018].</a:t>
            </a:r>
          </a:p>
          <a:p>
            <a:r>
              <a:rPr lang="en-GB" dirty="0">
                <a:solidFill>
                  <a:srgbClr val="FF0000"/>
                </a:solidFill>
              </a:rPr>
              <a:t>Perseus.tufts.edu. (2018). </a:t>
            </a:r>
            <a:r>
              <a:rPr lang="en-GB" i="1" dirty="0">
                <a:solidFill>
                  <a:srgbClr val="FF0000"/>
                </a:solidFill>
              </a:rPr>
              <a:t>Appian, Macedonian </a:t>
            </a:r>
            <a:r>
              <a:rPr lang="en-GB" i="1" dirty="0" err="1">
                <a:solidFill>
                  <a:srgbClr val="FF0000"/>
                </a:solidFill>
              </a:rPr>
              <a:t>Affairs,Fragments</a:t>
            </a:r>
            <a:r>
              <a:rPr lang="en-GB" dirty="0">
                <a:solidFill>
                  <a:srgbClr val="FF0000"/>
                </a:solidFill>
              </a:rPr>
              <a:t>. [online] Available at: http://www.perseus.tufts.edu/hopper/text?doc=Perseus:text:1999.01.0230:text=Mac.:chapter=1&amp;highlight= [Accessed 7 May 2018].</a:t>
            </a:r>
          </a:p>
          <a:p>
            <a:r>
              <a:rPr lang="en-GB" dirty="0">
                <a:solidFill>
                  <a:srgbClr val="FF0000"/>
                </a:solidFill>
              </a:rPr>
              <a:t>Perseus.tufts.edu. (2018). </a:t>
            </a:r>
            <a:r>
              <a:rPr lang="en-GB" i="1" dirty="0">
                <a:solidFill>
                  <a:srgbClr val="FF0000"/>
                </a:solidFill>
              </a:rPr>
              <a:t>Polybius, </a:t>
            </a:r>
            <a:r>
              <a:rPr lang="en-GB" i="1" dirty="0" err="1">
                <a:solidFill>
                  <a:srgbClr val="FF0000"/>
                </a:solidFill>
              </a:rPr>
              <a:t>Histories,book</a:t>
            </a:r>
            <a:r>
              <a:rPr lang="en-GB" i="1" dirty="0">
                <a:solidFill>
                  <a:srgbClr val="FF0000"/>
                </a:solidFill>
              </a:rPr>
              <a:t> 18, The Battle of Cynoscephalae</a:t>
            </a:r>
            <a:r>
              <a:rPr lang="en-GB" dirty="0">
                <a:solidFill>
                  <a:srgbClr val="FF0000"/>
                </a:solidFill>
              </a:rPr>
              <a:t>. [online] Available at: http://www.perseus.tufts.edu/hopper/text?doc=Perseus%3Atext%3A1999.01.0234%3Abook%3D18%3Achapter%3D24 [Accessed 7 May 2018].</a:t>
            </a:r>
          </a:p>
        </p:txBody>
      </p:sp>
    </p:spTree>
    <p:extLst>
      <p:ext uri="{BB962C8B-B14F-4D97-AF65-F5344CB8AC3E}">
        <p14:creationId xmlns:p14="http://schemas.microsoft.com/office/powerpoint/2010/main" val="86036071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7B8A6-EE7E-43F7-83A4-FA7546566A10}"/>
              </a:ext>
            </a:extLst>
          </p:cNvPr>
          <p:cNvSpPr>
            <a:spLocks noGrp="1"/>
          </p:cNvSpPr>
          <p:nvPr>
            <p:ph type="title"/>
          </p:nvPr>
        </p:nvSpPr>
        <p:spPr>
          <a:xfrm>
            <a:off x="0" y="0"/>
            <a:ext cx="10515600" cy="1325563"/>
          </a:xfrm>
        </p:spPr>
        <p:txBody>
          <a:bodyPr/>
          <a:lstStyle/>
          <a:p>
            <a:r>
              <a:rPr lang="en-GB" dirty="0"/>
              <a:t>Flaminius’ declaration at the Isthmian  Games</a:t>
            </a:r>
            <a:br>
              <a:rPr lang="en-GB" dirty="0"/>
            </a:br>
            <a:r>
              <a:rPr lang="en-GB" dirty="0"/>
              <a:t>196 BC</a:t>
            </a:r>
          </a:p>
        </p:txBody>
      </p:sp>
      <p:sp>
        <p:nvSpPr>
          <p:cNvPr id="3" name="Content Placeholder 2">
            <a:extLst>
              <a:ext uri="{FF2B5EF4-FFF2-40B4-BE49-F238E27FC236}">
                <a16:creationId xmlns:a16="http://schemas.microsoft.com/office/drawing/2014/main" id="{BC5133AB-657F-4571-BFA8-1F108562C52B}"/>
              </a:ext>
            </a:extLst>
          </p:cNvPr>
          <p:cNvSpPr>
            <a:spLocks noGrp="1"/>
          </p:cNvSpPr>
          <p:nvPr>
            <p:ph sz="half" idx="1"/>
          </p:nvPr>
        </p:nvSpPr>
        <p:spPr>
          <a:xfrm>
            <a:off x="0" y="1325562"/>
            <a:ext cx="6019800" cy="5532437"/>
          </a:xfrm>
        </p:spPr>
        <p:txBody>
          <a:bodyPr>
            <a:noAutofit/>
          </a:bodyPr>
          <a:lstStyle/>
          <a:p>
            <a:r>
              <a:rPr lang="en-GB" dirty="0"/>
              <a:t>During the Isthmian games in Greece Flamininus declared that both he and the senate having freed Greece from Macedon and restored the “Corinthians, Locrians, Phocians, Euboeans, Achaeans of Phthiotis, Magnetians, Thessalians, and Perrhaebians to their own lands, laws, and liberties; remitting all impositions upon them, and withdrawing all garrisons from their cities.”</a:t>
            </a:r>
          </a:p>
          <a:p>
            <a:r>
              <a:rPr lang="en-GB" dirty="0"/>
              <a:t>He was declared the “champion of Greece” and Rome secured Greece as an ally</a:t>
            </a:r>
          </a:p>
        </p:txBody>
      </p:sp>
      <p:sp>
        <p:nvSpPr>
          <p:cNvPr id="4" name="Content Placeholder 3">
            <a:extLst>
              <a:ext uri="{FF2B5EF4-FFF2-40B4-BE49-F238E27FC236}">
                <a16:creationId xmlns:a16="http://schemas.microsoft.com/office/drawing/2014/main" id="{D9287051-C7B1-427B-8A01-4B81946EAB2D}"/>
              </a:ext>
            </a:extLst>
          </p:cNvPr>
          <p:cNvSpPr>
            <a:spLocks noGrp="1"/>
          </p:cNvSpPr>
          <p:nvPr>
            <p:ph sz="half" idx="2"/>
          </p:nvPr>
        </p:nvSpPr>
        <p:spPr>
          <a:xfrm>
            <a:off x="6172199" y="1325563"/>
            <a:ext cx="6019801" cy="5532436"/>
          </a:xfrm>
        </p:spPr>
        <p:txBody>
          <a:bodyPr>
            <a:normAutofit fontScale="70000" lnSpcReduction="20000"/>
          </a:bodyPr>
          <a:lstStyle/>
          <a:p>
            <a:r>
              <a:rPr lang="en-GB" sz="3600" dirty="0"/>
              <a:t>SOURCES</a:t>
            </a:r>
          </a:p>
          <a:p>
            <a:r>
              <a:rPr lang="en-GB" dirty="0"/>
              <a:t>Walsh, J. (1996). Flamininus and the Propaganda of Liberation. </a:t>
            </a:r>
            <a:r>
              <a:rPr lang="en-GB" i="1" dirty="0"/>
              <a:t>Historia: Zeitschrift </a:t>
            </a:r>
            <a:r>
              <a:rPr lang="en-GB" i="1" dirty="0" err="1"/>
              <a:t>für</a:t>
            </a:r>
            <a:r>
              <a:rPr lang="en-GB" i="1" dirty="0"/>
              <a:t> Alte Geschichte</a:t>
            </a:r>
            <a:r>
              <a:rPr lang="en-GB" dirty="0"/>
              <a:t>, [online] 45(3), pp.344-363. Available at: https://www.jstor.org/stable/4436431 [Accessed 7 May 2018].</a:t>
            </a:r>
          </a:p>
          <a:p>
            <a:r>
              <a:rPr lang="en-GB" dirty="0" err="1"/>
              <a:t>Broneer</a:t>
            </a:r>
            <a:r>
              <a:rPr lang="en-GB" dirty="0"/>
              <a:t>, O. (1958) “The Corinthian Isthmus and the Isthmian Sanctuary,” </a:t>
            </a:r>
            <a:r>
              <a:rPr lang="en-GB" i="1" dirty="0"/>
              <a:t>Antiquity</a:t>
            </a:r>
            <a:r>
              <a:rPr lang="en-GB" dirty="0"/>
              <a:t>. Cambridge University Press, 32(126), pp. 80–88. doi: 10.1017/S0003598X00038485.</a:t>
            </a:r>
          </a:p>
          <a:p>
            <a:r>
              <a:rPr lang="en-GB" b="1" dirty="0"/>
              <a:t> </a:t>
            </a:r>
            <a:r>
              <a:rPr lang="en-GB" dirty="0">
                <a:solidFill>
                  <a:srgbClr val="FF0000"/>
                </a:solidFill>
              </a:rPr>
              <a:t>Classics.mit.edu. (2018). </a:t>
            </a:r>
            <a:r>
              <a:rPr lang="en-GB" i="1" dirty="0">
                <a:solidFill>
                  <a:srgbClr val="FF0000"/>
                </a:solidFill>
              </a:rPr>
              <a:t>The Internet Classics Archive | Flamininus by Plutarch</a:t>
            </a:r>
            <a:r>
              <a:rPr lang="en-GB" dirty="0">
                <a:solidFill>
                  <a:srgbClr val="FF0000"/>
                </a:solidFill>
              </a:rPr>
              <a:t>. [online] Available at: http://classics.mit.edu/Plutarch/flaminin.html [Accessed 7 May 2018].</a:t>
            </a:r>
          </a:p>
          <a:p>
            <a:r>
              <a:rPr lang="en-GB" dirty="0">
                <a:solidFill>
                  <a:srgbClr val="FF0000"/>
                </a:solidFill>
              </a:rPr>
              <a:t>Perseus.tufts.edu. (2018). </a:t>
            </a:r>
            <a:r>
              <a:rPr lang="en-GB" i="1" dirty="0">
                <a:solidFill>
                  <a:srgbClr val="FF0000"/>
                </a:solidFill>
              </a:rPr>
              <a:t>Polybius, </a:t>
            </a:r>
            <a:r>
              <a:rPr lang="en-GB" i="1" dirty="0" err="1">
                <a:solidFill>
                  <a:srgbClr val="FF0000"/>
                </a:solidFill>
              </a:rPr>
              <a:t>Histories,book</a:t>
            </a:r>
            <a:r>
              <a:rPr lang="en-GB" i="1" dirty="0">
                <a:solidFill>
                  <a:srgbClr val="FF0000"/>
                </a:solidFill>
              </a:rPr>
              <a:t> 18, Proclamation At the Isthmian Games</a:t>
            </a:r>
            <a:r>
              <a:rPr lang="en-GB" dirty="0">
                <a:solidFill>
                  <a:srgbClr val="FF0000"/>
                </a:solidFill>
              </a:rPr>
              <a:t>. [online] Available at: http://www.perseus.tufts.edu/hopper/text?doc=Perseus%3Atext%3A1999.01.0234%3Abook%3D18%3Achapter%3D46 [Accessed 7 May 2018].</a:t>
            </a:r>
          </a:p>
        </p:txBody>
      </p:sp>
    </p:spTree>
    <p:extLst>
      <p:ext uri="{BB962C8B-B14F-4D97-AF65-F5344CB8AC3E}">
        <p14:creationId xmlns:p14="http://schemas.microsoft.com/office/powerpoint/2010/main" val="381240502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A76A7-9961-4A5E-AC55-BD7A57FE748F}"/>
              </a:ext>
            </a:extLst>
          </p:cNvPr>
          <p:cNvSpPr>
            <a:spLocks noGrp="1"/>
          </p:cNvSpPr>
          <p:nvPr>
            <p:ph type="title"/>
          </p:nvPr>
        </p:nvSpPr>
        <p:spPr>
          <a:xfrm>
            <a:off x="0" y="18255"/>
            <a:ext cx="10515600" cy="1325563"/>
          </a:xfrm>
        </p:spPr>
        <p:txBody>
          <a:bodyPr/>
          <a:lstStyle/>
          <a:p>
            <a:r>
              <a:rPr lang="en-GB" dirty="0"/>
              <a:t>Treaty of Apameia 188 BC</a:t>
            </a:r>
          </a:p>
        </p:txBody>
      </p:sp>
      <p:sp>
        <p:nvSpPr>
          <p:cNvPr id="3" name="Content Placeholder 2">
            <a:extLst>
              <a:ext uri="{FF2B5EF4-FFF2-40B4-BE49-F238E27FC236}">
                <a16:creationId xmlns:a16="http://schemas.microsoft.com/office/drawing/2014/main" id="{B82DF7F0-AF1C-4A94-8947-755596E969B2}"/>
              </a:ext>
            </a:extLst>
          </p:cNvPr>
          <p:cNvSpPr>
            <a:spLocks noGrp="1"/>
          </p:cNvSpPr>
          <p:nvPr>
            <p:ph sz="half" idx="1"/>
          </p:nvPr>
        </p:nvSpPr>
        <p:spPr>
          <a:xfrm>
            <a:off x="0" y="1046922"/>
            <a:ext cx="6019800" cy="5671930"/>
          </a:xfrm>
        </p:spPr>
        <p:txBody>
          <a:bodyPr>
            <a:normAutofit fontScale="92500" lnSpcReduction="20000"/>
          </a:bodyPr>
          <a:lstStyle/>
          <a:p>
            <a:r>
              <a:rPr lang="en-GB" sz="3500" dirty="0"/>
              <a:t>It ended the Roman-Seleucid war that had been going on between  192-188, also known as War of Antiochos or the Syrian War. It was over the Aegean Sea and Asia Minor</a:t>
            </a:r>
          </a:p>
          <a:p>
            <a:r>
              <a:rPr lang="en-GB" sz="3500" dirty="0"/>
              <a:t>It was a clear victory for the Romans</a:t>
            </a:r>
          </a:p>
          <a:p>
            <a:r>
              <a:rPr lang="en-GB" sz="3500" dirty="0"/>
              <a:t>The Seleucids were forced to give up their territories in Asia Minor and Greece  this resulted in the Roman forces being the only major power in the Aegean Sea and Mediterranean  </a:t>
            </a:r>
          </a:p>
          <a:p>
            <a:endParaRPr lang="en-GB" dirty="0"/>
          </a:p>
        </p:txBody>
      </p:sp>
      <p:sp>
        <p:nvSpPr>
          <p:cNvPr id="4" name="Content Placeholder 3">
            <a:extLst>
              <a:ext uri="{FF2B5EF4-FFF2-40B4-BE49-F238E27FC236}">
                <a16:creationId xmlns:a16="http://schemas.microsoft.com/office/drawing/2014/main" id="{0B2AB896-3C4F-45F5-A17C-0291C79696D1}"/>
              </a:ext>
            </a:extLst>
          </p:cNvPr>
          <p:cNvSpPr>
            <a:spLocks noGrp="1"/>
          </p:cNvSpPr>
          <p:nvPr>
            <p:ph sz="half" idx="2"/>
          </p:nvPr>
        </p:nvSpPr>
        <p:spPr>
          <a:xfrm>
            <a:off x="6019801" y="1046922"/>
            <a:ext cx="6172198" cy="5811078"/>
          </a:xfrm>
        </p:spPr>
        <p:txBody>
          <a:bodyPr>
            <a:normAutofit fontScale="92500" lnSpcReduction="20000"/>
          </a:bodyPr>
          <a:lstStyle/>
          <a:p>
            <a:r>
              <a:rPr lang="en-GB" sz="3500" dirty="0"/>
              <a:t>SOURCES</a:t>
            </a:r>
          </a:p>
          <a:p>
            <a:r>
              <a:rPr lang="en-GB" dirty="0"/>
              <a:t>McDonald, A. (1967). The Treaty of </a:t>
            </a:r>
            <a:r>
              <a:rPr lang="en-GB" dirty="0" err="1"/>
              <a:t>Apamea</a:t>
            </a:r>
            <a:r>
              <a:rPr lang="en-GB" dirty="0"/>
              <a:t> (188 B.C.). </a:t>
            </a:r>
            <a:r>
              <a:rPr lang="en-GB" i="1" dirty="0"/>
              <a:t>Journal of Roman Studies</a:t>
            </a:r>
            <a:r>
              <a:rPr lang="en-GB" dirty="0"/>
              <a:t>, 57(1-2), pp.1-8.</a:t>
            </a:r>
          </a:p>
          <a:p>
            <a:r>
              <a:rPr lang="en-GB" b="1" dirty="0"/>
              <a:t> </a:t>
            </a:r>
            <a:r>
              <a:rPr lang="en-GB" dirty="0"/>
              <a:t>Koehn, C. (2012). </a:t>
            </a:r>
            <a:r>
              <a:rPr lang="en-GB" dirty="0" err="1"/>
              <a:t>Apamea</a:t>
            </a:r>
            <a:r>
              <a:rPr lang="en-GB" dirty="0"/>
              <a:t>, Peace of. </a:t>
            </a:r>
            <a:r>
              <a:rPr lang="en-GB" i="1" dirty="0"/>
              <a:t>The Encyclopedia of Ancient History</a:t>
            </a:r>
            <a:r>
              <a:rPr lang="en-GB" dirty="0"/>
              <a:t>.</a:t>
            </a:r>
          </a:p>
          <a:p>
            <a:r>
              <a:rPr lang="en-GB" dirty="0">
                <a:solidFill>
                  <a:srgbClr val="FF0000"/>
                </a:solidFill>
              </a:rPr>
              <a:t>Perseus.tufts.edu. (2018). </a:t>
            </a:r>
            <a:r>
              <a:rPr lang="en-GB" i="1" dirty="0">
                <a:solidFill>
                  <a:srgbClr val="FF0000"/>
                </a:solidFill>
              </a:rPr>
              <a:t>Titus Livius (Livy), The History of Rome, Book 38,chapter 37</a:t>
            </a:r>
            <a:r>
              <a:rPr lang="en-GB" dirty="0">
                <a:solidFill>
                  <a:srgbClr val="FF0000"/>
                </a:solidFill>
              </a:rPr>
              <a:t>. [online] Available at: http://www.perseus.tufts.edu/hopper/text?doc=Perseus%3Atext%3A1999.02.0166%3Abook%3D38%3Achapter%3D37 [Accessed 7 May 2018].</a:t>
            </a:r>
          </a:p>
          <a:p>
            <a:r>
              <a:rPr lang="en-GB" dirty="0">
                <a:solidFill>
                  <a:srgbClr val="FF0000"/>
                </a:solidFill>
              </a:rPr>
              <a:t>Livius.org. (2018). </a:t>
            </a:r>
            <a:r>
              <a:rPr lang="en-GB" i="1" dirty="0">
                <a:solidFill>
                  <a:srgbClr val="FF0000"/>
                </a:solidFill>
              </a:rPr>
              <a:t>Appian, The Syrian Wars 8 - Livius</a:t>
            </a:r>
            <a:r>
              <a:rPr lang="en-GB" dirty="0">
                <a:solidFill>
                  <a:srgbClr val="FF0000"/>
                </a:solidFill>
              </a:rPr>
              <a:t>. [online] Available at: http://www.livius.org/sources/content/appian/appian-the-syrian-wars/appian-the-syrian-wars-8/#39 [Accessed 7 May 2018].</a:t>
            </a:r>
          </a:p>
        </p:txBody>
      </p:sp>
    </p:spTree>
    <p:extLst>
      <p:ext uri="{BB962C8B-B14F-4D97-AF65-F5344CB8AC3E}">
        <p14:creationId xmlns:p14="http://schemas.microsoft.com/office/powerpoint/2010/main" val="399022143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841CA-7E12-406A-875E-7CA711A35D77}"/>
              </a:ext>
            </a:extLst>
          </p:cNvPr>
          <p:cNvSpPr>
            <a:spLocks noGrp="1"/>
          </p:cNvSpPr>
          <p:nvPr>
            <p:ph type="title"/>
          </p:nvPr>
        </p:nvSpPr>
        <p:spPr>
          <a:xfrm>
            <a:off x="0" y="0"/>
            <a:ext cx="10515600" cy="1325563"/>
          </a:xfrm>
        </p:spPr>
        <p:txBody>
          <a:bodyPr/>
          <a:lstStyle/>
          <a:p>
            <a:r>
              <a:rPr lang="en-GB" dirty="0"/>
              <a:t>Sack of Corinth 146 BC</a:t>
            </a:r>
          </a:p>
        </p:txBody>
      </p:sp>
      <p:sp>
        <p:nvSpPr>
          <p:cNvPr id="3" name="Content Placeholder 2">
            <a:extLst>
              <a:ext uri="{FF2B5EF4-FFF2-40B4-BE49-F238E27FC236}">
                <a16:creationId xmlns:a16="http://schemas.microsoft.com/office/drawing/2014/main" id="{5703FDB4-1B51-4001-938A-492C26A78A56}"/>
              </a:ext>
            </a:extLst>
          </p:cNvPr>
          <p:cNvSpPr>
            <a:spLocks noGrp="1"/>
          </p:cNvSpPr>
          <p:nvPr>
            <p:ph sz="half" idx="1"/>
          </p:nvPr>
        </p:nvSpPr>
        <p:spPr>
          <a:xfrm>
            <a:off x="0" y="1126434"/>
            <a:ext cx="6019800" cy="5731565"/>
          </a:xfrm>
        </p:spPr>
        <p:txBody>
          <a:bodyPr>
            <a:normAutofit fontScale="62500" lnSpcReduction="20000"/>
          </a:bodyPr>
          <a:lstStyle/>
          <a:p>
            <a:r>
              <a:rPr lang="en-GB" sz="3400" dirty="0"/>
              <a:t>The battle took place between the Roman Republic and Corinth with the support of the Achaean League and as a result Corinth was completely destroyed</a:t>
            </a:r>
          </a:p>
          <a:p>
            <a:r>
              <a:rPr lang="en-GB" sz="3400" dirty="0"/>
              <a:t>The league was rebelling against roman domination in Greece after roman victory in Carthage. The romans defeated the army in the battle of Scarpheia and advanced straight to Corinth</a:t>
            </a:r>
          </a:p>
          <a:p>
            <a:r>
              <a:rPr lang="en-GB" sz="3400" dirty="0"/>
              <a:t>The consul at the time, Mummius led the roman forces against the Achaean forces out numbering them heavily. The Greek forces led by Diaeus made a successful attack at night and were encouraged to attack the main bulk of the army in the morning but their cavalry fled at the sight of the roman numbers</a:t>
            </a:r>
          </a:p>
          <a:p>
            <a:r>
              <a:rPr lang="en-GB" sz="3400" dirty="0"/>
              <a:t>The few that fled to Corinth found no refuge because Diaeus had already fled to Arcadia</a:t>
            </a:r>
          </a:p>
          <a:p>
            <a:r>
              <a:rPr lang="en-GB" sz="3400" dirty="0"/>
              <a:t>As a result Corinth was completely destroyed and plundered with all the male population being killed and the women and children were sold into slavery</a:t>
            </a:r>
          </a:p>
          <a:p>
            <a:r>
              <a:rPr lang="en-GB" sz="3400" dirty="0"/>
              <a:t>This led to complete Roman control over Greece </a:t>
            </a:r>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043BB6C2-B7B3-4D30-805C-2EDCB4396598}"/>
              </a:ext>
            </a:extLst>
          </p:cNvPr>
          <p:cNvSpPr>
            <a:spLocks noGrp="1"/>
          </p:cNvSpPr>
          <p:nvPr>
            <p:ph sz="half" idx="2"/>
          </p:nvPr>
        </p:nvSpPr>
        <p:spPr>
          <a:xfrm>
            <a:off x="6172200" y="1126435"/>
            <a:ext cx="6019800" cy="5731564"/>
          </a:xfrm>
        </p:spPr>
        <p:txBody>
          <a:bodyPr>
            <a:normAutofit fontScale="62500" lnSpcReduction="20000"/>
          </a:bodyPr>
          <a:lstStyle/>
          <a:p>
            <a:r>
              <a:rPr lang="en-GB" sz="3600" dirty="0"/>
              <a:t>SOURCES</a:t>
            </a:r>
          </a:p>
          <a:p>
            <a:r>
              <a:rPr lang="en-GB" sz="3800" dirty="0" err="1"/>
              <a:t>Derow</a:t>
            </a:r>
            <a:r>
              <a:rPr lang="en-GB" sz="3800" dirty="0"/>
              <a:t>, P., Erskine, A. and Quinn, J. (2014). Rome, the Fall of Macedon and the Sack of Corinth. </a:t>
            </a:r>
            <a:r>
              <a:rPr lang="en-GB" sz="3800" i="1" dirty="0"/>
              <a:t>Rome, Polybius, and the East</a:t>
            </a:r>
            <a:r>
              <a:rPr lang="en-GB" sz="3800" dirty="0"/>
              <a:t>, pp.47-82.</a:t>
            </a:r>
          </a:p>
          <a:p>
            <a:r>
              <a:rPr lang="en-GB" sz="3800" dirty="0"/>
              <a:t>Edwards, K. (1937). Report on the Coins Found in the Excavations at Corinth during the Years 1930-1935. </a:t>
            </a:r>
            <a:r>
              <a:rPr lang="en-GB" sz="3800" i="1" dirty="0"/>
              <a:t>Hesperia</a:t>
            </a:r>
            <a:r>
              <a:rPr lang="en-GB" sz="3800" dirty="0"/>
              <a:t>, 6(2), p.241.</a:t>
            </a:r>
          </a:p>
          <a:p>
            <a:r>
              <a:rPr lang="en-GB" sz="3800" dirty="0">
                <a:solidFill>
                  <a:srgbClr val="FF0000"/>
                </a:solidFill>
              </a:rPr>
              <a:t>Livius.org. (2018). </a:t>
            </a:r>
            <a:r>
              <a:rPr lang="en-GB" sz="3800" i="1" dirty="0">
                <a:solidFill>
                  <a:srgbClr val="FF0000"/>
                </a:solidFill>
              </a:rPr>
              <a:t>Livy: the </a:t>
            </a:r>
            <a:r>
              <a:rPr lang="en-GB" sz="3800" i="1" dirty="0" err="1">
                <a:solidFill>
                  <a:srgbClr val="FF0000"/>
                </a:solidFill>
              </a:rPr>
              <a:t>Periochae</a:t>
            </a:r>
            <a:r>
              <a:rPr lang="en-GB" sz="3800" i="1" dirty="0">
                <a:solidFill>
                  <a:srgbClr val="FF0000"/>
                </a:solidFill>
              </a:rPr>
              <a:t> of Books 51-55</a:t>
            </a:r>
            <a:r>
              <a:rPr lang="en-GB" sz="3800" dirty="0">
                <a:solidFill>
                  <a:srgbClr val="FF0000"/>
                </a:solidFill>
              </a:rPr>
              <a:t>. [online] Available at: http://www.livius.org/li-ln/livy/periochae/periochae051.html [Accessed 7 May 2018].</a:t>
            </a:r>
          </a:p>
          <a:p>
            <a:r>
              <a:rPr lang="en-GB" sz="3800" dirty="0">
                <a:solidFill>
                  <a:srgbClr val="FF0000"/>
                </a:solidFill>
              </a:rPr>
              <a:t>Penelope.uchicago.edu. (2018). </a:t>
            </a:r>
            <a:r>
              <a:rPr lang="en-GB" sz="3800" i="1" dirty="0">
                <a:solidFill>
                  <a:srgbClr val="FF0000"/>
                </a:solidFill>
              </a:rPr>
              <a:t>Cassius </a:t>
            </a:r>
            <a:r>
              <a:rPr lang="en-GB" sz="3800" i="1" dirty="0" err="1">
                <a:solidFill>
                  <a:srgbClr val="FF0000"/>
                </a:solidFill>
              </a:rPr>
              <a:t>Dio</a:t>
            </a:r>
            <a:r>
              <a:rPr lang="en-GB" sz="3800" i="1" dirty="0">
                <a:solidFill>
                  <a:srgbClr val="FF0000"/>
                </a:solidFill>
              </a:rPr>
              <a:t> — Fragments of Book 21</a:t>
            </a:r>
            <a:r>
              <a:rPr lang="en-GB" sz="3800" dirty="0">
                <a:solidFill>
                  <a:srgbClr val="FF0000"/>
                </a:solidFill>
              </a:rPr>
              <a:t>. [online] Available at: http://penelope.uchicago.edu/Thayer/E/Roman/Texts/Cassius_Dio/21*.html [Accessed 7 May 2018].</a:t>
            </a:r>
          </a:p>
        </p:txBody>
      </p:sp>
    </p:spTree>
    <p:extLst>
      <p:ext uri="{BB962C8B-B14F-4D97-AF65-F5344CB8AC3E}">
        <p14:creationId xmlns:p14="http://schemas.microsoft.com/office/powerpoint/2010/main" val="283354535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77B9D-CF67-44D8-9467-18356BC232EA}"/>
              </a:ext>
            </a:extLst>
          </p:cNvPr>
          <p:cNvSpPr>
            <a:spLocks noGrp="1"/>
          </p:cNvSpPr>
          <p:nvPr>
            <p:ph type="title"/>
          </p:nvPr>
        </p:nvSpPr>
        <p:spPr>
          <a:xfrm>
            <a:off x="-76199" y="0"/>
            <a:ext cx="12191998" cy="1086678"/>
          </a:xfrm>
        </p:spPr>
        <p:txBody>
          <a:bodyPr/>
          <a:lstStyle/>
          <a:p>
            <a:r>
              <a:rPr lang="en-GB" dirty="0"/>
              <a:t>Antiochus IV’s 2</a:t>
            </a:r>
            <a:r>
              <a:rPr lang="en-GB" baseline="30000" dirty="0"/>
              <a:t>nd</a:t>
            </a:r>
            <a:r>
              <a:rPr lang="en-GB" dirty="0"/>
              <a:t> Invasion of Egypt 170-168 BC</a:t>
            </a:r>
          </a:p>
        </p:txBody>
      </p:sp>
      <p:sp>
        <p:nvSpPr>
          <p:cNvPr id="3" name="Content Placeholder 2">
            <a:extLst>
              <a:ext uri="{FF2B5EF4-FFF2-40B4-BE49-F238E27FC236}">
                <a16:creationId xmlns:a16="http://schemas.microsoft.com/office/drawing/2014/main" id="{915C5972-7B12-4F13-B1CF-9FCE1345B8D1}"/>
              </a:ext>
            </a:extLst>
          </p:cNvPr>
          <p:cNvSpPr>
            <a:spLocks noGrp="1"/>
          </p:cNvSpPr>
          <p:nvPr>
            <p:ph sz="half" idx="1"/>
          </p:nvPr>
        </p:nvSpPr>
        <p:spPr>
          <a:xfrm>
            <a:off x="0" y="967410"/>
            <a:ext cx="6019800" cy="5890590"/>
          </a:xfrm>
        </p:spPr>
        <p:txBody>
          <a:bodyPr>
            <a:noAutofit/>
          </a:bodyPr>
          <a:lstStyle/>
          <a:p>
            <a:r>
              <a:rPr lang="en-GB" sz="2400" dirty="0"/>
              <a:t>Antiochus IV wanted to be a more Hellenistic version of his ancestor Alexander the Great, so he went about invading and converting Asia Minor, Egypt and Judaea </a:t>
            </a:r>
          </a:p>
          <a:p>
            <a:r>
              <a:rPr lang="en-GB" sz="2400" dirty="0"/>
              <a:t>After breaking the peace of Apameia repeatedly by assembling a naval force, he goes to war against Ptolemy VI Philometor who was too young to make the decision and essentially a puppet ruler in what is known as the 6</a:t>
            </a:r>
            <a:r>
              <a:rPr lang="en-GB" sz="2400" baseline="30000" dirty="0"/>
              <a:t>th</a:t>
            </a:r>
            <a:r>
              <a:rPr lang="en-GB" sz="2400" dirty="0"/>
              <a:t> Syrian War (because the first 5 weren’t enough)</a:t>
            </a:r>
          </a:p>
          <a:p>
            <a:r>
              <a:rPr lang="en-GB" sz="2400" dirty="0"/>
              <a:t>He conquers Cyprus and large parts of Egypt. He then goes onto present himself as “protector” of Ptolemy VI against his relatives Ptolemy VIII and Cleopatra II</a:t>
            </a:r>
          </a:p>
        </p:txBody>
      </p:sp>
      <p:sp>
        <p:nvSpPr>
          <p:cNvPr id="4" name="Content Placeholder 3">
            <a:extLst>
              <a:ext uri="{FF2B5EF4-FFF2-40B4-BE49-F238E27FC236}">
                <a16:creationId xmlns:a16="http://schemas.microsoft.com/office/drawing/2014/main" id="{74D3E8A5-0BB8-4AD0-8B7A-FE060CA2D54A}"/>
              </a:ext>
            </a:extLst>
          </p:cNvPr>
          <p:cNvSpPr>
            <a:spLocks noGrp="1"/>
          </p:cNvSpPr>
          <p:nvPr>
            <p:ph sz="half" idx="2"/>
          </p:nvPr>
        </p:nvSpPr>
        <p:spPr>
          <a:xfrm>
            <a:off x="6172199" y="967410"/>
            <a:ext cx="6019799" cy="5890589"/>
          </a:xfrm>
        </p:spPr>
        <p:txBody>
          <a:bodyPr>
            <a:normAutofit fontScale="85000" lnSpcReduction="20000"/>
          </a:bodyPr>
          <a:lstStyle/>
          <a:p>
            <a:r>
              <a:rPr lang="en-GB" sz="3300" dirty="0"/>
              <a:t>SOURCES</a:t>
            </a:r>
          </a:p>
          <a:p>
            <a:r>
              <a:rPr lang="en-GB" dirty="0"/>
              <a:t>Livius.org. (2018). </a:t>
            </a:r>
            <a:r>
              <a:rPr lang="en-GB" i="1" dirty="0"/>
              <a:t>Antiochus IV Epiphanes - Livius</a:t>
            </a:r>
            <a:r>
              <a:rPr lang="en-GB" dirty="0"/>
              <a:t>. [online] Available at: http://www.livius.org/articles/person/antiochus-iv-epiphanes/ [Accessed 7 May 2018].</a:t>
            </a:r>
          </a:p>
          <a:p>
            <a:r>
              <a:rPr lang="en-GB" b="1" dirty="0"/>
              <a:t> </a:t>
            </a:r>
            <a:r>
              <a:rPr lang="en-GB" dirty="0"/>
              <a:t>Gera, D. and Horowitz, W. (1997). Antiochus IV in Life and Death: Evidence from the Babylonian Astronomical Diaries. </a:t>
            </a:r>
            <a:r>
              <a:rPr lang="en-GB" i="1" dirty="0"/>
              <a:t>Journal of the American Oriental Society</a:t>
            </a:r>
            <a:r>
              <a:rPr lang="en-GB" dirty="0"/>
              <a:t>, 117(2), p.240.</a:t>
            </a:r>
          </a:p>
          <a:p>
            <a:r>
              <a:rPr lang="en-GB" dirty="0">
                <a:solidFill>
                  <a:srgbClr val="FF0000"/>
                </a:solidFill>
              </a:rPr>
              <a:t>Penelope.uchicago.edu. (2018). </a:t>
            </a:r>
            <a:r>
              <a:rPr lang="en-GB" i="1" dirty="0" err="1">
                <a:solidFill>
                  <a:srgbClr val="FF0000"/>
                </a:solidFill>
              </a:rPr>
              <a:t>LacusCurtius</a:t>
            </a:r>
            <a:r>
              <a:rPr lang="en-GB" i="1" dirty="0">
                <a:solidFill>
                  <a:srgbClr val="FF0000"/>
                </a:solidFill>
              </a:rPr>
              <a:t> • Diodorus Siculus — Book XXX</a:t>
            </a:r>
            <a:r>
              <a:rPr lang="en-GB" dirty="0">
                <a:solidFill>
                  <a:srgbClr val="FF0000"/>
                </a:solidFill>
              </a:rPr>
              <a:t>. [online] Available at: http://penelope.uchicago.edu/Thayer/E/Roman/Texts/Diodorus_Siculus/30*.html#2 [Accessed 7 May 2018].</a:t>
            </a:r>
          </a:p>
          <a:p>
            <a:r>
              <a:rPr lang="en-GB" dirty="0">
                <a:solidFill>
                  <a:srgbClr val="FF0000"/>
                </a:solidFill>
              </a:rPr>
              <a:t>Penelope.uchicago.edu. (2018). </a:t>
            </a:r>
            <a:r>
              <a:rPr lang="en-GB" i="1" dirty="0">
                <a:solidFill>
                  <a:srgbClr val="FF0000"/>
                </a:solidFill>
              </a:rPr>
              <a:t>Polybius • Histories — Book 27</a:t>
            </a:r>
            <a:r>
              <a:rPr lang="en-GB" dirty="0">
                <a:solidFill>
                  <a:srgbClr val="FF0000"/>
                </a:solidFill>
              </a:rPr>
              <a:t>. [online] Available at: http://penelope.uchicago.edu/Thayer/E/Roman/Texts/Polybius/27*.html#19 [Accessed 7 May 2018].</a:t>
            </a:r>
          </a:p>
        </p:txBody>
      </p:sp>
    </p:spTree>
    <p:extLst>
      <p:ext uri="{BB962C8B-B14F-4D97-AF65-F5344CB8AC3E}">
        <p14:creationId xmlns:p14="http://schemas.microsoft.com/office/powerpoint/2010/main" val="150969551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BB6AF-BB83-4BC6-9A47-7EC6F7806202}"/>
              </a:ext>
            </a:extLst>
          </p:cNvPr>
          <p:cNvSpPr>
            <a:spLocks noGrp="1"/>
          </p:cNvSpPr>
          <p:nvPr>
            <p:ph type="title"/>
          </p:nvPr>
        </p:nvSpPr>
        <p:spPr>
          <a:xfrm>
            <a:off x="0" y="0"/>
            <a:ext cx="10515600" cy="1325563"/>
          </a:xfrm>
        </p:spPr>
        <p:txBody>
          <a:bodyPr/>
          <a:lstStyle/>
          <a:p>
            <a:r>
              <a:rPr lang="en-GB" dirty="0"/>
              <a:t>Maccabean Revolt 167-165 BC</a:t>
            </a:r>
          </a:p>
        </p:txBody>
      </p:sp>
      <p:sp>
        <p:nvSpPr>
          <p:cNvPr id="3" name="Content Placeholder 2">
            <a:extLst>
              <a:ext uri="{FF2B5EF4-FFF2-40B4-BE49-F238E27FC236}">
                <a16:creationId xmlns:a16="http://schemas.microsoft.com/office/drawing/2014/main" id="{3BCCB994-AC8B-4C41-A458-B9917D6EF854}"/>
              </a:ext>
            </a:extLst>
          </p:cNvPr>
          <p:cNvSpPr>
            <a:spLocks noGrp="1"/>
          </p:cNvSpPr>
          <p:nvPr>
            <p:ph sz="half" idx="1"/>
          </p:nvPr>
        </p:nvSpPr>
        <p:spPr>
          <a:xfrm>
            <a:off x="-1" y="874644"/>
            <a:ext cx="6480313" cy="5983356"/>
          </a:xfrm>
        </p:spPr>
        <p:txBody>
          <a:bodyPr>
            <a:normAutofit fontScale="55000" lnSpcReduction="20000"/>
          </a:bodyPr>
          <a:lstStyle/>
          <a:p>
            <a:r>
              <a:rPr lang="en-GB" sz="2900" dirty="0"/>
              <a:t>Since Alexander the Great Egypt was governed by the Ptolemies as was Judea were Judaism was allowed to flourish because they kept their own traditions under Greek rule</a:t>
            </a:r>
          </a:p>
          <a:p>
            <a:r>
              <a:rPr lang="en-GB" sz="2900" dirty="0"/>
              <a:t>198 BC the Seleucids took over Judea from the Ptolemies and everything changed. With the expansion of their empire the Seleucids enforced Greek culture and religion which meant that all traces of Judaism would be gradually erased</a:t>
            </a:r>
          </a:p>
          <a:p>
            <a:r>
              <a:rPr lang="en-GB" sz="2900" dirty="0"/>
              <a:t>Initially many of them converted to the Hellenic culture due to monetary incentives but as Antiochus IV’s power grew the gradually started taking over the religious practises starting with a high priest building a gymnasium. The rules of a gymnasium were that the participants had to be naked which was against Jewish beliefs</a:t>
            </a:r>
          </a:p>
          <a:p>
            <a:r>
              <a:rPr lang="en-GB" sz="2900" dirty="0"/>
              <a:t>After a smaller unsuccessful rebellion Antiochus’ fervour  grew as he defiled the Holy temple, banned circumcisions and put anyone practising Judaism to death</a:t>
            </a:r>
          </a:p>
          <a:p>
            <a:r>
              <a:rPr lang="en-GB" sz="2900" dirty="0"/>
              <a:t>Led first by Mathias until his death (his family were known as the Maccabees) the Judah took over and the rebellion took on the military. Antiochus underestimated them and sent a minor part of his army to stop them but Judah defeated them.</a:t>
            </a:r>
          </a:p>
          <a:p>
            <a:r>
              <a:rPr lang="en-GB" sz="2900" dirty="0"/>
              <a:t>Antiochus then set out to exterminate them with his general Lysias and 60,000 Seleucid soldiers where Judah  only had 7000. The numbers didn’t matter as Judah and his men knew the terrain and after the scene where Judah prayed to God for victory defeated the larger Seleucid army.</a:t>
            </a:r>
          </a:p>
          <a:p>
            <a:r>
              <a:rPr lang="en-GB" sz="2900" dirty="0"/>
              <a:t>In the aftermath Judah and his brothers returned to clean the Holy Temple that had been ruined which took months at the end of it all the held a festival that lasted 8 days and became known as Hanukkah </a:t>
            </a:r>
          </a:p>
          <a:p>
            <a:endParaRPr lang="en-GB" sz="2900" dirty="0"/>
          </a:p>
          <a:p>
            <a:endParaRPr lang="en-GB" dirty="0"/>
          </a:p>
        </p:txBody>
      </p:sp>
      <p:sp>
        <p:nvSpPr>
          <p:cNvPr id="4" name="Content Placeholder 3">
            <a:extLst>
              <a:ext uri="{FF2B5EF4-FFF2-40B4-BE49-F238E27FC236}">
                <a16:creationId xmlns:a16="http://schemas.microsoft.com/office/drawing/2014/main" id="{787117FE-735B-495F-BDEE-FAC50060D41C}"/>
              </a:ext>
            </a:extLst>
          </p:cNvPr>
          <p:cNvSpPr>
            <a:spLocks noGrp="1"/>
          </p:cNvSpPr>
          <p:nvPr>
            <p:ph sz="half" idx="2"/>
          </p:nvPr>
        </p:nvSpPr>
        <p:spPr>
          <a:xfrm>
            <a:off x="6626086" y="874644"/>
            <a:ext cx="5565913" cy="5983356"/>
          </a:xfrm>
        </p:spPr>
        <p:txBody>
          <a:bodyPr>
            <a:normAutofit fontScale="55000" lnSpcReduction="20000"/>
          </a:bodyPr>
          <a:lstStyle/>
          <a:p>
            <a:r>
              <a:rPr lang="en-GB" sz="5400" dirty="0"/>
              <a:t>SOURCES</a:t>
            </a:r>
          </a:p>
          <a:p>
            <a:r>
              <a:rPr lang="en-GB" sz="5100" dirty="0"/>
              <a:t>Oates, H. (2018). </a:t>
            </a:r>
            <a:r>
              <a:rPr lang="en-GB" sz="5100" i="1" dirty="0"/>
              <a:t>The Maccabean Revolt</a:t>
            </a:r>
            <a:r>
              <a:rPr lang="en-GB" sz="5100" dirty="0"/>
              <a:t>. [online] Ancient History Encyclopedia. Available at: https://www.ancient.eu/article/827/the-maccabean-revolt/ [Accessed 7 May 2018].</a:t>
            </a:r>
          </a:p>
          <a:p>
            <a:r>
              <a:rPr lang="en-GB" sz="5100" dirty="0"/>
              <a:t>Gera, D. (2014). Maccabean Revolt. </a:t>
            </a:r>
            <a:r>
              <a:rPr lang="en-GB" sz="5100" i="1" dirty="0"/>
              <a:t>Oxford Bibliographies Online Datasets</a:t>
            </a:r>
            <a:r>
              <a:rPr lang="en-GB" sz="5100" dirty="0"/>
              <a:t>.</a:t>
            </a:r>
          </a:p>
          <a:p>
            <a:r>
              <a:rPr lang="en-GB" sz="5100" b="1" dirty="0"/>
              <a:t> </a:t>
            </a:r>
            <a:r>
              <a:rPr lang="en-GB" sz="5100" dirty="0">
                <a:solidFill>
                  <a:srgbClr val="FF0000"/>
                </a:solidFill>
              </a:rPr>
              <a:t>Attalus.org. (2018). </a:t>
            </a:r>
            <a:r>
              <a:rPr lang="en-GB" sz="5100" i="1" dirty="0">
                <a:solidFill>
                  <a:srgbClr val="FF0000"/>
                </a:solidFill>
              </a:rPr>
              <a:t>4 Maccabees</a:t>
            </a:r>
            <a:r>
              <a:rPr lang="en-GB" sz="5100" dirty="0">
                <a:solidFill>
                  <a:srgbClr val="FF0000"/>
                </a:solidFill>
              </a:rPr>
              <a:t>. [online] Available at: http://www.attalus.org/translate/4macc.html#1 [Accessed 7 May 2018].</a:t>
            </a:r>
          </a:p>
        </p:txBody>
      </p:sp>
    </p:spTree>
    <p:extLst>
      <p:ext uri="{BB962C8B-B14F-4D97-AF65-F5344CB8AC3E}">
        <p14:creationId xmlns:p14="http://schemas.microsoft.com/office/powerpoint/2010/main" val="38135375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A3EF6-B4AA-4057-A8D7-61EC69B07DCA}"/>
              </a:ext>
            </a:extLst>
          </p:cNvPr>
          <p:cNvSpPr>
            <a:spLocks noGrp="1"/>
          </p:cNvSpPr>
          <p:nvPr>
            <p:ph type="title"/>
          </p:nvPr>
        </p:nvSpPr>
        <p:spPr>
          <a:xfrm>
            <a:off x="0" y="0"/>
            <a:ext cx="10515600" cy="1325563"/>
          </a:xfrm>
        </p:spPr>
        <p:txBody>
          <a:bodyPr/>
          <a:lstStyle/>
          <a:p>
            <a:r>
              <a:rPr lang="en-GB" dirty="0"/>
              <a:t>Death of  Mithradates VI 64 BC</a:t>
            </a:r>
          </a:p>
        </p:txBody>
      </p:sp>
      <p:sp>
        <p:nvSpPr>
          <p:cNvPr id="3" name="Content Placeholder 2">
            <a:extLst>
              <a:ext uri="{FF2B5EF4-FFF2-40B4-BE49-F238E27FC236}">
                <a16:creationId xmlns:a16="http://schemas.microsoft.com/office/drawing/2014/main" id="{3923DBB9-CA01-4981-A298-E58C5641ADE0}"/>
              </a:ext>
            </a:extLst>
          </p:cNvPr>
          <p:cNvSpPr>
            <a:spLocks noGrp="1"/>
          </p:cNvSpPr>
          <p:nvPr>
            <p:ph sz="half" idx="1"/>
          </p:nvPr>
        </p:nvSpPr>
        <p:spPr>
          <a:xfrm>
            <a:off x="0" y="1099930"/>
            <a:ext cx="6019800" cy="5632174"/>
          </a:xfrm>
        </p:spPr>
        <p:txBody>
          <a:bodyPr>
            <a:normAutofit fontScale="85000" lnSpcReduction="20000"/>
          </a:bodyPr>
          <a:lstStyle/>
          <a:p>
            <a:r>
              <a:rPr lang="en-GB" dirty="0"/>
              <a:t>He was the king of Pontus- modern day Turkey-  and an enemy of Rome during the Mithridatic Wars</a:t>
            </a:r>
          </a:p>
          <a:p>
            <a:r>
              <a:rPr lang="en-GB" dirty="0"/>
              <a:t>During his reign he sought constantly to expand his rule as did his paranoia about assassination which is how he is now associated with poisons</a:t>
            </a:r>
          </a:p>
          <a:p>
            <a:r>
              <a:rPr lang="en-GB" dirty="0"/>
              <a:t>He was constantly improving his combat skills and knowledge of toxicology and if it is to be believed he developed a universal antidote to all poisons</a:t>
            </a:r>
          </a:p>
          <a:p>
            <a:r>
              <a:rPr lang="en-GB" dirty="0"/>
              <a:t>If that is true historians take his failed suicide in 63 BC as proof because otherwise it would have worked, his daughters who he shared the poison with died  when he only got ill and eventually died after using his sword to kill himself. If you don’t believe the antidote was real it was then a successful suicide.</a:t>
            </a:r>
          </a:p>
          <a:p>
            <a:endParaRPr lang="en-GB" dirty="0"/>
          </a:p>
        </p:txBody>
      </p:sp>
      <p:sp>
        <p:nvSpPr>
          <p:cNvPr id="4" name="Content Placeholder 3">
            <a:extLst>
              <a:ext uri="{FF2B5EF4-FFF2-40B4-BE49-F238E27FC236}">
                <a16:creationId xmlns:a16="http://schemas.microsoft.com/office/drawing/2014/main" id="{A1124134-DF51-4682-B8A5-1C5F05584073}"/>
              </a:ext>
            </a:extLst>
          </p:cNvPr>
          <p:cNvSpPr>
            <a:spLocks noGrp="1"/>
          </p:cNvSpPr>
          <p:nvPr>
            <p:ph sz="half" idx="2"/>
          </p:nvPr>
        </p:nvSpPr>
        <p:spPr>
          <a:xfrm>
            <a:off x="6096000" y="1080052"/>
            <a:ext cx="6019799" cy="5758070"/>
          </a:xfrm>
        </p:spPr>
        <p:txBody>
          <a:bodyPr>
            <a:normAutofit fontScale="85000" lnSpcReduction="20000"/>
          </a:bodyPr>
          <a:lstStyle/>
          <a:p>
            <a:r>
              <a:rPr lang="en-GB" dirty="0"/>
              <a:t>SOURCES</a:t>
            </a:r>
          </a:p>
          <a:p>
            <a:r>
              <a:rPr lang="en-GB" b="1" dirty="0"/>
              <a:t> </a:t>
            </a:r>
            <a:r>
              <a:rPr lang="en-GB" dirty="0" err="1"/>
              <a:t>Hyden</a:t>
            </a:r>
            <a:r>
              <a:rPr lang="en-GB" dirty="0"/>
              <a:t>, M. (2018). </a:t>
            </a:r>
            <a:r>
              <a:rPr lang="en-GB" i="1" dirty="0"/>
              <a:t>Mithridates’ Poison Elixir: Fact or Fiction?</a:t>
            </a:r>
            <a:r>
              <a:rPr lang="en-GB" dirty="0"/>
              <a:t>. [online] Ancient History Encyclopedia. Available at: https://www.ancient.eu/article/906/mithridates-poison-elixir-fact-or-fiction/ [Accessed 7 May 2018].</a:t>
            </a:r>
          </a:p>
          <a:p>
            <a:r>
              <a:rPr lang="en-GB" dirty="0" err="1"/>
              <a:t>McGing</a:t>
            </a:r>
            <a:r>
              <a:rPr lang="en-GB" dirty="0"/>
              <a:t>, B. (1986). </a:t>
            </a:r>
            <a:r>
              <a:rPr lang="en-GB" i="1" dirty="0"/>
              <a:t>The foreign policy of Mithridates VI </a:t>
            </a:r>
            <a:r>
              <a:rPr lang="en-GB" i="1" dirty="0" err="1"/>
              <a:t>Eupator</a:t>
            </a:r>
            <a:r>
              <a:rPr lang="en-GB" i="1" dirty="0"/>
              <a:t>, King of Pontus</a:t>
            </a:r>
            <a:r>
              <a:rPr lang="en-GB" dirty="0"/>
              <a:t>. Leiden: E.J. Brill.</a:t>
            </a:r>
          </a:p>
          <a:p>
            <a:r>
              <a:rPr lang="en-GB" dirty="0">
                <a:solidFill>
                  <a:srgbClr val="FF0000"/>
                </a:solidFill>
              </a:rPr>
              <a:t>Livius.org. (2018). </a:t>
            </a:r>
            <a:r>
              <a:rPr lang="en-GB" i="1" dirty="0">
                <a:solidFill>
                  <a:srgbClr val="FF0000"/>
                </a:solidFill>
              </a:rPr>
              <a:t>Appian, The Mithridatic Wars 23 - Livius</a:t>
            </a:r>
            <a:r>
              <a:rPr lang="en-GB" dirty="0">
                <a:solidFill>
                  <a:srgbClr val="FF0000"/>
                </a:solidFill>
              </a:rPr>
              <a:t>. [online] Available at: http://www.livius.org/sources/content/appian/appian-the-mithridatic-wars/appian-the-mithridatic-wars-23/ [Accessed 7 May 2018].</a:t>
            </a:r>
          </a:p>
          <a:p>
            <a:r>
              <a:rPr lang="en-GB" b="1" dirty="0"/>
              <a:t> </a:t>
            </a:r>
            <a:r>
              <a:rPr lang="en-GB" dirty="0">
                <a:solidFill>
                  <a:srgbClr val="FF0000"/>
                </a:solidFill>
              </a:rPr>
              <a:t>Penelope.uchicago.edu. (2018). </a:t>
            </a:r>
            <a:r>
              <a:rPr lang="en-GB" i="1" dirty="0" err="1">
                <a:solidFill>
                  <a:srgbClr val="FF0000"/>
                </a:solidFill>
              </a:rPr>
              <a:t>Mithridatium</a:t>
            </a:r>
            <a:r>
              <a:rPr lang="en-GB" dirty="0">
                <a:solidFill>
                  <a:srgbClr val="FF0000"/>
                </a:solidFill>
              </a:rPr>
              <a:t>. [online] Available at: http://penelope.uchicago.edu/~grout/encyclopaedia_romana/aconite/mithridatum.html [Accessed 7 May 2018].</a:t>
            </a:r>
          </a:p>
          <a:p>
            <a:endParaRPr lang="en-GB" dirty="0">
              <a:solidFill>
                <a:srgbClr val="FF0000"/>
              </a:solidFill>
            </a:endParaRPr>
          </a:p>
        </p:txBody>
      </p:sp>
    </p:spTree>
    <p:extLst>
      <p:ext uri="{BB962C8B-B14F-4D97-AF65-F5344CB8AC3E}">
        <p14:creationId xmlns:p14="http://schemas.microsoft.com/office/powerpoint/2010/main" val="87217331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64C86-731F-4554-8D81-BFA070115AD1}"/>
              </a:ext>
            </a:extLst>
          </p:cNvPr>
          <p:cNvSpPr>
            <a:spLocks noGrp="1"/>
          </p:cNvSpPr>
          <p:nvPr>
            <p:ph type="title"/>
          </p:nvPr>
        </p:nvSpPr>
        <p:spPr>
          <a:xfrm>
            <a:off x="0" y="0"/>
            <a:ext cx="10515600" cy="1325563"/>
          </a:xfrm>
        </p:spPr>
        <p:txBody>
          <a:bodyPr/>
          <a:lstStyle/>
          <a:p>
            <a:r>
              <a:rPr lang="en-GB" dirty="0"/>
              <a:t>Battle of Actium 31 BC</a:t>
            </a:r>
          </a:p>
        </p:txBody>
      </p:sp>
      <p:sp>
        <p:nvSpPr>
          <p:cNvPr id="3" name="Content Placeholder 2">
            <a:extLst>
              <a:ext uri="{FF2B5EF4-FFF2-40B4-BE49-F238E27FC236}">
                <a16:creationId xmlns:a16="http://schemas.microsoft.com/office/drawing/2014/main" id="{90FCE906-709B-4AA1-8F60-E012B147EC42}"/>
              </a:ext>
            </a:extLst>
          </p:cNvPr>
          <p:cNvSpPr>
            <a:spLocks noGrp="1"/>
          </p:cNvSpPr>
          <p:nvPr>
            <p:ph sz="half" idx="1"/>
          </p:nvPr>
        </p:nvSpPr>
        <p:spPr>
          <a:xfrm>
            <a:off x="-1" y="1179442"/>
            <a:ext cx="6172199" cy="5678558"/>
          </a:xfrm>
        </p:spPr>
        <p:txBody>
          <a:bodyPr>
            <a:noAutofit/>
          </a:bodyPr>
          <a:lstStyle/>
          <a:p>
            <a:r>
              <a:rPr lang="en-GB" sz="2400" dirty="0"/>
              <a:t>An important naval victory for Octavian (who wold soon become Augustus) over Mark Antony.</a:t>
            </a:r>
          </a:p>
          <a:p>
            <a:r>
              <a:rPr lang="en-GB" sz="2400" dirty="0"/>
              <a:t>Antony had 500 ships and 70,000 infantry camped at Actium on the southern side of a straight along the Ionian Sea. Octavian had 400 ships and less men but managed to cut him off, causing Antony’s allies to desert him.</a:t>
            </a:r>
          </a:p>
          <a:p>
            <a:r>
              <a:rPr lang="en-GB" sz="2400" dirty="0"/>
              <a:t>Cleopatra and Mark Antony decided to have a naval battle over a land battle which held at a stalemate until Cleopatra and her ships fled. Antony followed her with few ships but the rest of his men surrendered  to Octavian followed by his land forces one week later.</a:t>
            </a:r>
          </a:p>
        </p:txBody>
      </p:sp>
      <p:sp>
        <p:nvSpPr>
          <p:cNvPr id="4" name="Content Placeholder 3">
            <a:extLst>
              <a:ext uri="{FF2B5EF4-FFF2-40B4-BE49-F238E27FC236}">
                <a16:creationId xmlns:a16="http://schemas.microsoft.com/office/drawing/2014/main" id="{1C4CB35D-CA02-45E2-BC7E-C764ED84FE6B}"/>
              </a:ext>
            </a:extLst>
          </p:cNvPr>
          <p:cNvSpPr>
            <a:spLocks noGrp="1"/>
          </p:cNvSpPr>
          <p:nvPr>
            <p:ph sz="half" idx="2"/>
          </p:nvPr>
        </p:nvSpPr>
        <p:spPr>
          <a:xfrm>
            <a:off x="6172199" y="1179442"/>
            <a:ext cx="6019799" cy="5678557"/>
          </a:xfrm>
        </p:spPr>
        <p:txBody>
          <a:bodyPr>
            <a:normAutofit fontScale="77500" lnSpcReduction="20000"/>
          </a:bodyPr>
          <a:lstStyle/>
          <a:p>
            <a:r>
              <a:rPr lang="en-GB" sz="3600" dirty="0"/>
              <a:t>SOURCES</a:t>
            </a:r>
          </a:p>
          <a:p>
            <a:r>
              <a:rPr lang="en-GB" dirty="0"/>
              <a:t>Encyclopedia Britannica. (2018). </a:t>
            </a:r>
            <a:r>
              <a:rPr lang="en-GB" i="1" dirty="0"/>
              <a:t>Battle of Actium | ancient Roman history</a:t>
            </a:r>
            <a:r>
              <a:rPr lang="en-GB" dirty="0"/>
              <a:t>. [online] Available at: https://www.britannica.com/event/Battle-of-Actium-ancient-Roman-history [Accessed 7 May 2018].</a:t>
            </a:r>
          </a:p>
          <a:p>
            <a:r>
              <a:rPr lang="en-GB" b="1" dirty="0"/>
              <a:t> </a:t>
            </a:r>
            <a:r>
              <a:rPr lang="en-GB" dirty="0"/>
              <a:t>Ehistory.osu.edu. (2018). </a:t>
            </a:r>
            <a:r>
              <a:rPr lang="en-GB" i="1" dirty="0"/>
              <a:t>The Battle of Actium | </a:t>
            </a:r>
            <a:r>
              <a:rPr lang="en-GB" i="1" dirty="0" err="1"/>
              <a:t>eHISTORY</a:t>
            </a:r>
            <a:r>
              <a:rPr lang="en-GB" dirty="0"/>
              <a:t>. [online] Available at: https://ehistory.osu.edu/articles/battle-actium [Accessed 7 May 2018].</a:t>
            </a:r>
          </a:p>
          <a:p>
            <a:r>
              <a:rPr lang="en-GB" b="1" dirty="0"/>
              <a:t> </a:t>
            </a:r>
            <a:r>
              <a:rPr lang="en-GB" dirty="0">
                <a:solidFill>
                  <a:srgbClr val="FF0000"/>
                </a:solidFill>
              </a:rPr>
              <a:t>Penelope.uchicago.edu. (2018). </a:t>
            </a:r>
            <a:r>
              <a:rPr lang="en-GB" i="1" dirty="0">
                <a:solidFill>
                  <a:srgbClr val="FF0000"/>
                </a:solidFill>
              </a:rPr>
              <a:t>Cassius </a:t>
            </a:r>
            <a:r>
              <a:rPr lang="en-GB" i="1" dirty="0" err="1">
                <a:solidFill>
                  <a:srgbClr val="FF0000"/>
                </a:solidFill>
              </a:rPr>
              <a:t>Dio</a:t>
            </a:r>
            <a:r>
              <a:rPr lang="en-GB" i="1" dirty="0">
                <a:solidFill>
                  <a:srgbClr val="FF0000"/>
                </a:solidFill>
              </a:rPr>
              <a:t> — Book 50</a:t>
            </a:r>
            <a:r>
              <a:rPr lang="en-GB" dirty="0">
                <a:solidFill>
                  <a:srgbClr val="FF0000"/>
                </a:solidFill>
              </a:rPr>
              <a:t>. [online] Available at: http://penelope.uchicago.edu/Thayer/E/Roman/Texts/Cassius_Dio/50*.html#11 [Accessed 7 May 2018].</a:t>
            </a:r>
          </a:p>
          <a:p>
            <a:r>
              <a:rPr lang="en-GB" dirty="0">
                <a:solidFill>
                  <a:srgbClr val="FF0000"/>
                </a:solidFill>
              </a:rPr>
              <a:t>Penelope.uchicago.edu. (2018). </a:t>
            </a:r>
            <a:r>
              <a:rPr lang="en-GB" i="1" dirty="0">
                <a:solidFill>
                  <a:srgbClr val="FF0000"/>
                </a:solidFill>
              </a:rPr>
              <a:t>Plutarch • Life of Antony</a:t>
            </a:r>
            <a:r>
              <a:rPr lang="en-GB" dirty="0">
                <a:solidFill>
                  <a:srgbClr val="FF0000"/>
                </a:solidFill>
              </a:rPr>
              <a:t>. [online] Available at: http://penelope.uchicago.edu/Thayer/E/Roman/Texts/Plutarch/Lives/Antony*.html#65 [Accessed 7 May 2018].</a:t>
            </a:r>
          </a:p>
          <a:p>
            <a:endParaRPr lang="en-GB" dirty="0">
              <a:solidFill>
                <a:srgbClr val="FF0000"/>
              </a:solidFill>
            </a:endParaRPr>
          </a:p>
        </p:txBody>
      </p:sp>
    </p:spTree>
    <p:extLst>
      <p:ext uri="{BB962C8B-B14F-4D97-AF65-F5344CB8AC3E}">
        <p14:creationId xmlns:p14="http://schemas.microsoft.com/office/powerpoint/2010/main" val="20575754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1201</TotalTime>
  <Words>9131</Words>
  <Application>Microsoft Office PowerPoint</Application>
  <PresentationFormat>Widescreen</PresentationFormat>
  <Paragraphs>491</Paragraphs>
  <Slides>46</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46</vt:i4>
      </vt:variant>
    </vt:vector>
  </HeadingPairs>
  <TitlesOfParts>
    <vt:vector size="52" baseType="lpstr">
      <vt:lpstr>Arial</vt:lpstr>
      <vt:lpstr>Calibri</vt:lpstr>
      <vt:lpstr>Calibri Light</vt:lpstr>
      <vt:lpstr>Gotham</vt:lpstr>
      <vt:lpstr>Office Theme</vt:lpstr>
      <vt:lpstr>1_Office Theme</vt:lpstr>
      <vt:lpstr>8th May Hellenistic Timeline</vt:lpstr>
      <vt:lpstr>Battle of Chaeronea 338 BC</vt:lpstr>
      <vt:lpstr>Birth of Alexander III 356-323</vt:lpstr>
      <vt:lpstr>Marriage of Phillip and Cleopatra 337 BC</vt:lpstr>
      <vt:lpstr>Death of Phillip II 336 BC</vt:lpstr>
      <vt:lpstr>Sack of Thebes 335</vt:lpstr>
      <vt:lpstr>Ancient Greek Vampires?- myth of Philinnion 4th C</vt:lpstr>
      <vt:lpstr>Battle of Granicus May 334 BC</vt:lpstr>
      <vt:lpstr>Battle of Issus November  333 BC</vt:lpstr>
      <vt:lpstr>Visit to shrine of Ammon Feb 332/1 BC</vt:lpstr>
      <vt:lpstr>Battle of Gaugamela 331 BC</vt:lpstr>
      <vt:lpstr>Sack of Persepolis 330 BC</vt:lpstr>
      <vt:lpstr>Pytheas of Massalia voyage to North-west Europe – 325 BC</vt:lpstr>
      <vt:lpstr>Battle with Porus 326 BC</vt:lpstr>
      <vt:lpstr>Mutiny at Opis 324 BC</vt:lpstr>
      <vt:lpstr>Death of Alexander 13th June 323 BC</vt:lpstr>
      <vt:lpstr>Babylonian Settlement- One week after Alexander’s Death</vt:lpstr>
      <vt:lpstr>Triparadeisos 321/320 BC </vt:lpstr>
      <vt:lpstr>Olympias  and the cult of Dionysus/Bacchus</vt:lpstr>
      <vt:lpstr>Lamian War 323/322 BC</vt:lpstr>
      <vt:lpstr>Perdiccas’ invasion of Egypt 321/0 BC- winter</vt:lpstr>
      <vt:lpstr>Death of Eumenes 318 BC</vt:lpstr>
      <vt:lpstr>Death of Antipater 319 BC</vt:lpstr>
      <vt:lpstr>Death of Rhoxane and Alexander IV- 311 BC </vt:lpstr>
      <vt:lpstr>299 BC The Romans take over Narnia </vt:lpstr>
      <vt:lpstr>Battle of Gaza 312 BC</vt:lpstr>
      <vt:lpstr>Antigonus and Demetrius declared Kings 311-307 BC</vt:lpstr>
      <vt:lpstr>Battle of Ipsus 301 BC</vt:lpstr>
      <vt:lpstr>Galatian invasion 279 BC</vt:lpstr>
      <vt:lpstr>The Lighthouse at Alexandria 300-250 BC</vt:lpstr>
      <vt:lpstr>Second Syrian War 260-253</vt:lpstr>
      <vt:lpstr>Bactrian Independence- about 250 BC</vt:lpstr>
      <vt:lpstr>Parthian Independence 247 BC</vt:lpstr>
      <vt:lpstr>End of the Parthian Empire 224 AD</vt:lpstr>
      <vt:lpstr>Accession of Ptolemy II- 282 BC</vt:lpstr>
      <vt:lpstr>Third Syrian War/ Laodicean War 246-241 BC</vt:lpstr>
      <vt:lpstr>Second Illyrian War 219 BC</vt:lpstr>
      <vt:lpstr>Battle of Pydna 168 BC</vt:lpstr>
      <vt:lpstr>Battle of Cynocephalae 197 BC</vt:lpstr>
      <vt:lpstr>Flaminius’ declaration at the Isthmian  Games 196 BC</vt:lpstr>
      <vt:lpstr>Treaty of Apameia 188 BC</vt:lpstr>
      <vt:lpstr>Sack of Corinth 146 BC</vt:lpstr>
      <vt:lpstr>Antiochus IV’s 2nd Invasion of Egypt 170-168 BC</vt:lpstr>
      <vt:lpstr>Maccabean Revolt 167-165 BC</vt:lpstr>
      <vt:lpstr>Death of  Mithradates VI 64 BC</vt:lpstr>
      <vt:lpstr>Battle of Actium 31 BC</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8th May Hellenistic Timeline</dc:title>
  <dc:creator>Lesley Moreton (1600844)</dc:creator>
  <cp:lastModifiedBy>Lesley Moreton (1600844)</cp:lastModifiedBy>
  <cp:revision>130</cp:revision>
  <cp:lastPrinted>2018-05-02T08:46:23Z</cp:lastPrinted>
  <dcterms:created xsi:type="dcterms:W3CDTF">2018-02-03T09:35:31Z</dcterms:created>
  <dcterms:modified xsi:type="dcterms:W3CDTF">2018-05-07T20:02:08Z</dcterms:modified>
</cp:coreProperties>
</file>