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376" r:id="rId2"/>
    <p:sldId id="377" r:id="rId3"/>
    <p:sldId id="378" r:id="rId4"/>
    <p:sldId id="328" r:id="rId5"/>
    <p:sldId id="325" r:id="rId6"/>
    <p:sldId id="323" r:id="rId7"/>
    <p:sldId id="379" r:id="rId8"/>
    <p:sldId id="389" r:id="rId9"/>
    <p:sldId id="390" r:id="rId10"/>
    <p:sldId id="391" r:id="rId11"/>
    <p:sldId id="359" r:id="rId12"/>
    <p:sldId id="382" r:id="rId13"/>
    <p:sldId id="383" r:id="rId14"/>
    <p:sldId id="385" r:id="rId15"/>
    <p:sldId id="38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902"/>
    <p:restoredTop sz="60930"/>
  </p:normalViewPr>
  <p:slideViewPr>
    <p:cSldViewPr snapToGrid="0">
      <p:cViewPr varScale="1">
        <p:scale>
          <a:sx n="65" d="100"/>
          <a:sy n="65" d="100"/>
        </p:scale>
        <p:origin x="192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D9F6A3-AB4F-426E-9549-B3A4C48DE28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0B63492-F189-4359-A68B-E6F29ECF0BE6}">
      <dgm:prSet/>
      <dgm:spPr/>
      <dgm:t>
        <a:bodyPr/>
        <a:lstStyle/>
        <a:p>
          <a:r>
            <a:rPr lang="en-GB" b="1" dirty="0"/>
            <a:t>1. </a:t>
          </a:r>
          <a:r>
            <a:rPr lang="en-GB" b="1" dirty="0" err="1"/>
            <a:t>Polyrhythmia</a:t>
          </a:r>
          <a:r>
            <a:rPr lang="en-GB" dirty="0"/>
            <a:t>, co-existence of two or more rhythms without the conflict that suggests arrhythmia;</a:t>
          </a:r>
          <a:endParaRPr lang="en-US" dirty="0"/>
        </a:p>
      </dgm:t>
    </dgm:pt>
    <dgm:pt modelId="{EE7A9BA2-4C25-4FAD-A965-990BB808C828}" type="parTrans" cxnId="{AF4AF851-9A00-4ADB-ABDD-A0E946D4C863}">
      <dgm:prSet/>
      <dgm:spPr/>
      <dgm:t>
        <a:bodyPr/>
        <a:lstStyle/>
        <a:p>
          <a:endParaRPr lang="en-US"/>
        </a:p>
      </dgm:t>
    </dgm:pt>
    <dgm:pt modelId="{EEDD4283-ABBD-4F18-8668-85FB242EA1AA}" type="sibTrans" cxnId="{AF4AF851-9A00-4ADB-ABDD-A0E946D4C863}">
      <dgm:prSet/>
      <dgm:spPr/>
      <dgm:t>
        <a:bodyPr/>
        <a:lstStyle/>
        <a:p>
          <a:endParaRPr lang="en-US"/>
        </a:p>
      </dgm:t>
    </dgm:pt>
    <dgm:pt modelId="{4408DB40-E002-4775-8806-39E7FB919DE1}">
      <dgm:prSet/>
      <dgm:spPr/>
      <dgm:t>
        <a:bodyPr/>
        <a:lstStyle/>
        <a:p>
          <a:r>
            <a:rPr lang="en-GB" b="1" i="0" dirty="0"/>
            <a:t>2. Arrhythmia</a:t>
          </a:r>
          <a:r>
            <a:rPr lang="en-GB" b="0" i="0" dirty="0"/>
            <a:t>, conflict or dissonance between or among two or more rhythms (See Althusser’s </a:t>
          </a:r>
          <a:r>
            <a:rPr lang="en-GB" b="0" i="1" dirty="0"/>
            <a:t>Ideological state Apparatus</a:t>
          </a:r>
          <a:r>
            <a:rPr lang="en-GB" b="0" i="0" dirty="0"/>
            <a:t>)</a:t>
          </a:r>
          <a:endParaRPr lang="en-US" dirty="0"/>
        </a:p>
      </dgm:t>
    </dgm:pt>
    <dgm:pt modelId="{17D88683-8E68-444E-92F7-77BA2562C330}" type="parTrans" cxnId="{EFED3684-9194-4437-97A5-539946F05FBA}">
      <dgm:prSet/>
      <dgm:spPr/>
      <dgm:t>
        <a:bodyPr/>
        <a:lstStyle/>
        <a:p>
          <a:endParaRPr lang="en-US"/>
        </a:p>
      </dgm:t>
    </dgm:pt>
    <dgm:pt modelId="{4B040E57-2474-414F-BEFE-C4204D5B83D6}" type="sibTrans" cxnId="{EFED3684-9194-4437-97A5-539946F05FBA}">
      <dgm:prSet/>
      <dgm:spPr/>
      <dgm:t>
        <a:bodyPr/>
        <a:lstStyle/>
        <a:p>
          <a:endParaRPr lang="en-US"/>
        </a:p>
      </dgm:t>
    </dgm:pt>
    <dgm:pt modelId="{96ACF946-E109-43EF-A11A-F1718B49A002}">
      <dgm:prSet/>
      <dgm:spPr/>
      <dgm:t>
        <a:bodyPr/>
        <a:lstStyle/>
        <a:p>
          <a:r>
            <a:rPr lang="en-GB" b="1" i="0" dirty="0"/>
            <a:t>3. </a:t>
          </a:r>
          <a:r>
            <a:rPr lang="en-GB" b="1" i="0" dirty="0" err="1"/>
            <a:t>Eurhythmia</a:t>
          </a:r>
          <a:r>
            <a:rPr lang="en-GB" b="0" i="0" dirty="0"/>
            <a:t>, constructive interaction between or among two or more rhythms, such as occurs in healthy creatures;</a:t>
          </a:r>
          <a:endParaRPr lang="en-US" dirty="0"/>
        </a:p>
      </dgm:t>
    </dgm:pt>
    <dgm:pt modelId="{105F1A28-C6BE-4186-8A32-072E8A105DB4}" type="parTrans" cxnId="{9485BB93-A841-46C3-8CE8-19D34492942A}">
      <dgm:prSet/>
      <dgm:spPr/>
      <dgm:t>
        <a:bodyPr/>
        <a:lstStyle/>
        <a:p>
          <a:endParaRPr lang="en-US"/>
        </a:p>
      </dgm:t>
    </dgm:pt>
    <dgm:pt modelId="{D7BF08D4-10CA-4882-8F6B-33F8D13B526A}" type="sibTrans" cxnId="{9485BB93-A841-46C3-8CE8-19D34492942A}">
      <dgm:prSet/>
      <dgm:spPr/>
      <dgm:t>
        <a:bodyPr/>
        <a:lstStyle/>
        <a:p>
          <a:endParaRPr lang="en-US"/>
        </a:p>
      </dgm:t>
    </dgm:pt>
    <dgm:pt modelId="{AFCFE309-4E1B-4F27-AE69-81226288E64A}">
      <dgm:prSet/>
      <dgm:spPr/>
      <dgm:t>
        <a:bodyPr/>
        <a:lstStyle/>
        <a:p>
          <a:r>
            <a:rPr lang="en-GB" b="1" i="0" dirty="0"/>
            <a:t>4. </a:t>
          </a:r>
          <a:r>
            <a:rPr lang="en-GB" b="1" i="0" dirty="0" err="1"/>
            <a:t>Isorhythmia</a:t>
          </a:r>
          <a:r>
            <a:rPr lang="en-GB" b="0" i="0" dirty="0"/>
            <a:t>, the rarest association between </a:t>
          </a:r>
          <a:r>
            <a:rPr lang="en-GB" b="0" i="0" dirty="0" err="1"/>
            <a:t>rhythms,implies</a:t>
          </a:r>
          <a:r>
            <a:rPr lang="en-GB" b="0" i="0" dirty="0"/>
            <a:t> equivalence of repetition, measure and frequency.</a:t>
          </a:r>
          <a:endParaRPr lang="en-US" dirty="0"/>
        </a:p>
      </dgm:t>
    </dgm:pt>
    <dgm:pt modelId="{5C19222A-545C-4378-A4B4-37F6A396600E}" type="parTrans" cxnId="{A0CB04D6-2F95-487E-8060-84D073924A63}">
      <dgm:prSet/>
      <dgm:spPr/>
      <dgm:t>
        <a:bodyPr/>
        <a:lstStyle/>
        <a:p>
          <a:endParaRPr lang="en-US"/>
        </a:p>
      </dgm:t>
    </dgm:pt>
    <dgm:pt modelId="{387BF120-DCF9-4F9E-9432-E8DB39F61AA2}" type="sibTrans" cxnId="{A0CB04D6-2F95-487E-8060-84D073924A63}">
      <dgm:prSet/>
      <dgm:spPr/>
      <dgm:t>
        <a:bodyPr/>
        <a:lstStyle/>
        <a:p>
          <a:endParaRPr lang="en-US"/>
        </a:p>
      </dgm:t>
    </dgm:pt>
    <dgm:pt modelId="{230FF75C-C500-FF41-B0C9-F15E98964BEA}" type="pres">
      <dgm:prSet presAssocID="{39D9F6A3-AB4F-426E-9549-B3A4C48DE283}" presName="linear" presStyleCnt="0">
        <dgm:presLayoutVars>
          <dgm:animLvl val="lvl"/>
          <dgm:resizeHandles val="exact"/>
        </dgm:presLayoutVars>
      </dgm:prSet>
      <dgm:spPr/>
    </dgm:pt>
    <dgm:pt modelId="{6E9D7342-3A50-314E-A599-1FF66E7A4D47}" type="pres">
      <dgm:prSet presAssocID="{B0B63492-F189-4359-A68B-E6F29ECF0BE6}" presName="parentText" presStyleLbl="node1" presStyleIdx="0" presStyleCnt="4">
        <dgm:presLayoutVars>
          <dgm:chMax val="0"/>
          <dgm:bulletEnabled val="1"/>
        </dgm:presLayoutVars>
      </dgm:prSet>
      <dgm:spPr/>
    </dgm:pt>
    <dgm:pt modelId="{96E51B7F-EBE0-F948-B1FD-F1F3BEDB067A}" type="pres">
      <dgm:prSet presAssocID="{EEDD4283-ABBD-4F18-8668-85FB242EA1AA}" presName="spacer" presStyleCnt="0"/>
      <dgm:spPr/>
    </dgm:pt>
    <dgm:pt modelId="{90D3248C-5676-7E4F-90A4-313B749F6C53}" type="pres">
      <dgm:prSet presAssocID="{4408DB40-E002-4775-8806-39E7FB919DE1}" presName="parentText" presStyleLbl="node1" presStyleIdx="1" presStyleCnt="4">
        <dgm:presLayoutVars>
          <dgm:chMax val="0"/>
          <dgm:bulletEnabled val="1"/>
        </dgm:presLayoutVars>
      </dgm:prSet>
      <dgm:spPr/>
    </dgm:pt>
    <dgm:pt modelId="{9A5D4619-22DA-194B-AB64-1AB2FFA124C1}" type="pres">
      <dgm:prSet presAssocID="{4B040E57-2474-414F-BEFE-C4204D5B83D6}" presName="spacer" presStyleCnt="0"/>
      <dgm:spPr/>
    </dgm:pt>
    <dgm:pt modelId="{E28E3FD9-47AB-A045-927B-81EC21B58FC6}" type="pres">
      <dgm:prSet presAssocID="{96ACF946-E109-43EF-A11A-F1718B49A002}" presName="parentText" presStyleLbl="node1" presStyleIdx="2" presStyleCnt="4">
        <dgm:presLayoutVars>
          <dgm:chMax val="0"/>
          <dgm:bulletEnabled val="1"/>
        </dgm:presLayoutVars>
      </dgm:prSet>
      <dgm:spPr/>
    </dgm:pt>
    <dgm:pt modelId="{5981929E-5959-704A-9258-017DF2955784}" type="pres">
      <dgm:prSet presAssocID="{D7BF08D4-10CA-4882-8F6B-33F8D13B526A}" presName="spacer" presStyleCnt="0"/>
      <dgm:spPr/>
    </dgm:pt>
    <dgm:pt modelId="{E880A480-00A0-A14D-802A-5249140EC528}" type="pres">
      <dgm:prSet presAssocID="{AFCFE309-4E1B-4F27-AE69-81226288E64A}" presName="parentText" presStyleLbl="node1" presStyleIdx="3" presStyleCnt="4">
        <dgm:presLayoutVars>
          <dgm:chMax val="0"/>
          <dgm:bulletEnabled val="1"/>
        </dgm:presLayoutVars>
      </dgm:prSet>
      <dgm:spPr/>
    </dgm:pt>
  </dgm:ptLst>
  <dgm:cxnLst>
    <dgm:cxn modelId="{96C41C24-2CE1-6741-AFD7-4EEE7AF7ED69}" type="presOf" srcId="{B0B63492-F189-4359-A68B-E6F29ECF0BE6}" destId="{6E9D7342-3A50-314E-A599-1FF66E7A4D47}" srcOrd="0" destOrd="0" presId="urn:microsoft.com/office/officeart/2005/8/layout/vList2"/>
    <dgm:cxn modelId="{4FF5B44C-7292-2C4C-9085-B83B762D075D}" type="presOf" srcId="{4408DB40-E002-4775-8806-39E7FB919DE1}" destId="{90D3248C-5676-7E4F-90A4-313B749F6C53}" srcOrd="0" destOrd="0" presId="urn:microsoft.com/office/officeart/2005/8/layout/vList2"/>
    <dgm:cxn modelId="{AF4AF851-9A00-4ADB-ABDD-A0E946D4C863}" srcId="{39D9F6A3-AB4F-426E-9549-B3A4C48DE283}" destId="{B0B63492-F189-4359-A68B-E6F29ECF0BE6}" srcOrd="0" destOrd="0" parTransId="{EE7A9BA2-4C25-4FAD-A965-990BB808C828}" sibTransId="{EEDD4283-ABBD-4F18-8668-85FB242EA1AA}"/>
    <dgm:cxn modelId="{59AC445F-C9EF-4B4E-9D95-C11DAB9F9230}" type="presOf" srcId="{AFCFE309-4E1B-4F27-AE69-81226288E64A}" destId="{E880A480-00A0-A14D-802A-5249140EC528}" srcOrd="0" destOrd="0" presId="urn:microsoft.com/office/officeart/2005/8/layout/vList2"/>
    <dgm:cxn modelId="{D765EB75-30CF-2B4D-BAA8-3E2E76AA6E11}" type="presOf" srcId="{39D9F6A3-AB4F-426E-9549-B3A4C48DE283}" destId="{230FF75C-C500-FF41-B0C9-F15E98964BEA}" srcOrd="0" destOrd="0" presId="urn:microsoft.com/office/officeart/2005/8/layout/vList2"/>
    <dgm:cxn modelId="{EFED3684-9194-4437-97A5-539946F05FBA}" srcId="{39D9F6A3-AB4F-426E-9549-B3A4C48DE283}" destId="{4408DB40-E002-4775-8806-39E7FB919DE1}" srcOrd="1" destOrd="0" parTransId="{17D88683-8E68-444E-92F7-77BA2562C330}" sibTransId="{4B040E57-2474-414F-BEFE-C4204D5B83D6}"/>
    <dgm:cxn modelId="{9485BB93-A841-46C3-8CE8-19D34492942A}" srcId="{39D9F6A3-AB4F-426E-9549-B3A4C48DE283}" destId="{96ACF946-E109-43EF-A11A-F1718B49A002}" srcOrd="2" destOrd="0" parTransId="{105F1A28-C6BE-4186-8A32-072E8A105DB4}" sibTransId="{D7BF08D4-10CA-4882-8F6B-33F8D13B526A}"/>
    <dgm:cxn modelId="{A0CB04D6-2F95-487E-8060-84D073924A63}" srcId="{39D9F6A3-AB4F-426E-9549-B3A4C48DE283}" destId="{AFCFE309-4E1B-4F27-AE69-81226288E64A}" srcOrd="3" destOrd="0" parTransId="{5C19222A-545C-4378-A4B4-37F6A396600E}" sibTransId="{387BF120-DCF9-4F9E-9432-E8DB39F61AA2}"/>
    <dgm:cxn modelId="{9F9CC5ED-E98C-EE49-8412-B045E459C24D}" type="presOf" srcId="{96ACF946-E109-43EF-A11A-F1718B49A002}" destId="{E28E3FD9-47AB-A045-927B-81EC21B58FC6}" srcOrd="0" destOrd="0" presId="urn:microsoft.com/office/officeart/2005/8/layout/vList2"/>
    <dgm:cxn modelId="{E6EFB5EB-DA5B-2544-AC3F-C62512A991B4}" type="presParOf" srcId="{230FF75C-C500-FF41-B0C9-F15E98964BEA}" destId="{6E9D7342-3A50-314E-A599-1FF66E7A4D47}" srcOrd="0" destOrd="0" presId="urn:microsoft.com/office/officeart/2005/8/layout/vList2"/>
    <dgm:cxn modelId="{61E32C72-C3BA-124D-AB37-BF41707F8572}" type="presParOf" srcId="{230FF75C-C500-FF41-B0C9-F15E98964BEA}" destId="{96E51B7F-EBE0-F948-B1FD-F1F3BEDB067A}" srcOrd="1" destOrd="0" presId="urn:microsoft.com/office/officeart/2005/8/layout/vList2"/>
    <dgm:cxn modelId="{E19203F6-E0F1-1249-B7BE-2DF5ACFC873F}" type="presParOf" srcId="{230FF75C-C500-FF41-B0C9-F15E98964BEA}" destId="{90D3248C-5676-7E4F-90A4-313B749F6C53}" srcOrd="2" destOrd="0" presId="urn:microsoft.com/office/officeart/2005/8/layout/vList2"/>
    <dgm:cxn modelId="{41A6A5D5-0F66-D44B-AE21-45F955213A16}" type="presParOf" srcId="{230FF75C-C500-FF41-B0C9-F15E98964BEA}" destId="{9A5D4619-22DA-194B-AB64-1AB2FFA124C1}" srcOrd="3" destOrd="0" presId="urn:microsoft.com/office/officeart/2005/8/layout/vList2"/>
    <dgm:cxn modelId="{F44844BE-82DA-5F4B-8BA3-760D6FC5BFE4}" type="presParOf" srcId="{230FF75C-C500-FF41-B0C9-F15E98964BEA}" destId="{E28E3FD9-47AB-A045-927B-81EC21B58FC6}" srcOrd="4" destOrd="0" presId="urn:microsoft.com/office/officeart/2005/8/layout/vList2"/>
    <dgm:cxn modelId="{7CA49BF2-89F4-714B-BAD6-5B80561396DF}" type="presParOf" srcId="{230FF75C-C500-FF41-B0C9-F15E98964BEA}" destId="{5981929E-5959-704A-9258-017DF2955784}" srcOrd="5" destOrd="0" presId="urn:microsoft.com/office/officeart/2005/8/layout/vList2"/>
    <dgm:cxn modelId="{08C45455-05C9-1740-B2D3-B464F2DB1204}" type="presParOf" srcId="{230FF75C-C500-FF41-B0C9-F15E98964BEA}" destId="{E880A480-00A0-A14D-802A-5249140EC52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9D7342-3A50-314E-A599-1FF66E7A4D47}">
      <dsp:nvSpPr>
        <dsp:cNvPr id="0" name=""/>
        <dsp:cNvSpPr/>
      </dsp:nvSpPr>
      <dsp:spPr>
        <a:xfrm>
          <a:off x="0" y="13484"/>
          <a:ext cx="6253721" cy="12097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1. </a:t>
          </a:r>
          <a:r>
            <a:rPr lang="en-GB" sz="2200" b="1" kern="1200" dirty="0" err="1"/>
            <a:t>Polyrhythmia</a:t>
          </a:r>
          <a:r>
            <a:rPr lang="en-GB" sz="2200" kern="1200" dirty="0"/>
            <a:t>, co-existence of two or more rhythms without the conflict that suggests arrhythmia;</a:t>
          </a:r>
          <a:endParaRPr lang="en-US" sz="2200" kern="1200" dirty="0"/>
        </a:p>
      </dsp:txBody>
      <dsp:txXfrm>
        <a:off x="59057" y="72541"/>
        <a:ext cx="6135607" cy="1091666"/>
      </dsp:txXfrm>
    </dsp:sp>
    <dsp:sp modelId="{90D3248C-5676-7E4F-90A4-313B749F6C53}">
      <dsp:nvSpPr>
        <dsp:cNvPr id="0" name=""/>
        <dsp:cNvSpPr/>
      </dsp:nvSpPr>
      <dsp:spPr>
        <a:xfrm>
          <a:off x="0" y="1286624"/>
          <a:ext cx="6253721" cy="120978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0" kern="1200" dirty="0"/>
            <a:t>2. Arrhythmia</a:t>
          </a:r>
          <a:r>
            <a:rPr lang="en-GB" sz="2200" b="0" i="0" kern="1200" dirty="0"/>
            <a:t>, conflict or dissonance between or among two or more rhythms (See Althusser’s </a:t>
          </a:r>
          <a:r>
            <a:rPr lang="en-GB" sz="2200" b="0" i="1" kern="1200" dirty="0"/>
            <a:t>Ideological state Apparatus</a:t>
          </a:r>
          <a:r>
            <a:rPr lang="en-GB" sz="2200" b="0" i="0" kern="1200" dirty="0"/>
            <a:t>)</a:t>
          </a:r>
          <a:endParaRPr lang="en-US" sz="2200" kern="1200" dirty="0"/>
        </a:p>
      </dsp:txBody>
      <dsp:txXfrm>
        <a:off x="59057" y="1345681"/>
        <a:ext cx="6135607" cy="1091666"/>
      </dsp:txXfrm>
    </dsp:sp>
    <dsp:sp modelId="{E28E3FD9-47AB-A045-927B-81EC21B58FC6}">
      <dsp:nvSpPr>
        <dsp:cNvPr id="0" name=""/>
        <dsp:cNvSpPr/>
      </dsp:nvSpPr>
      <dsp:spPr>
        <a:xfrm>
          <a:off x="0" y="2559765"/>
          <a:ext cx="6253721" cy="120978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0" kern="1200" dirty="0"/>
            <a:t>3. </a:t>
          </a:r>
          <a:r>
            <a:rPr lang="en-GB" sz="2200" b="1" i="0" kern="1200" dirty="0" err="1"/>
            <a:t>Eurhythmia</a:t>
          </a:r>
          <a:r>
            <a:rPr lang="en-GB" sz="2200" b="0" i="0" kern="1200" dirty="0"/>
            <a:t>, constructive interaction between or among two or more rhythms, such as occurs in healthy creatures;</a:t>
          </a:r>
          <a:endParaRPr lang="en-US" sz="2200" kern="1200" dirty="0"/>
        </a:p>
      </dsp:txBody>
      <dsp:txXfrm>
        <a:off x="59057" y="2618822"/>
        <a:ext cx="6135607" cy="1091666"/>
      </dsp:txXfrm>
    </dsp:sp>
    <dsp:sp modelId="{E880A480-00A0-A14D-802A-5249140EC528}">
      <dsp:nvSpPr>
        <dsp:cNvPr id="0" name=""/>
        <dsp:cNvSpPr/>
      </dsp:nvSpPr>
      <dsp:spPr>
        <a:xfrm>
          <a:off x="0" y="3832905"/>
          <a:ext cx="6253721" cy="12097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0" kern="1200" dirty="0"/>
            <a:t>4. </a:t>
          </a:r>
          <a:r>
            <a:rPr lang="en-GB" sz="2200" b="1" i="0" kern="1200" dirty="0" err="1"/>
            <a:t>Isorhythmia</a:t>
          </a:r>
          <a:r>
            <a:rPr lang="en-GB" sz="2200" b="0" i="0" kern="1200" dirty="0"/>
            <a:t>, the rarest association between </a:t>
          </a:r>
          <a:r>
            <a:rPr lang="en-GB" sz="2200" b="0" i="0" kern="1200" dirty="0" err="1"/>
            <a:t>rhythms,implies</a:t>
          </a:r>
          <a:r>
            <a:rPr lang="en-GB" sz="2200" b="0" i="0" kern="1200" dirty="0"/>
            <a:t> equivalence of repetition, measure and frequency.</a:t>
          </a:r>
          <a:endParaRPr lang="en-US" sz="2200" kern="1200" dirty="0"/>
        </a:p>
      </dsp:txBody>
      <dsp:txXfrm>
        <a:off x="59057" y="3891962"/>
        <a:ext cx="6135607" cy="10916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71AD0-A531-664B-B7ED-F1F02203CBBB}" type="datetimeFigureOut">
              <a:rPr lang="en-US" smtClean="0"/>
              <a:t>2/17/26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8FAED4-DCF2-024D-A151-10B04F5DD108}" type="slidenum">
              <a:rPr lang="en-US" smtClean="0"/>
              <a:t>‹#›</a:t>
            </a:fld>
            <a:endParaRPr lang="en-US"/>
          </a:p>
        </p:txBody>
      </p:sp>
    </p:spTree>
    <p:extLst>
      <p:ext uri="{BB962C8B-B14F-4D97-AF65-F5344CB8AC3E}">
        <p14:creationId xmlns:p14="http://schemas.microsoft.com/office/powerpoint/2010/main" val="1265675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FAED4-DCF2-024D-A151-10B04F5DD108}" type="slidenum">
              <a:rPr lang="en-US" smtClean="0"/>
              <a:t>1</a:t>
            </a:fld>
            <a:endParaRPr lang="en-US"/>
          </a:p>
        </p:txBody>
      </p:sp>
    </p:spTree>
    <p:extLst>
      <p:ext uri="{BB962C8B-B14F-4D97-AF65-F5344CB8AC3E}">
        <p14:creationId xmlns:p14="http://schemas.microsoft.com/office/powerpoint/2010/main" val="2126615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FAED4-DCF2-024D-A151-10B04F5DD108}" type="slidenum">
              <a:rPr lang="en-US" smtClean="0"/>
              <a:t>2</a:t>
            </a:fld>
            <a:endParaRPr lang="en-US"/>
          </a:p>
        </p:txBody>
      </p:sp>
    </p:spTree>
    <p:extLst>
      <p:ext uri="{BB962C8B-B14F-4D97-AF65-F5344CB8AC3E}">
        <p14:creationId xmlns:p14="http://schemas.microsoft.com/office/powerpoint/2010/main" val="3253359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FAED4-DCF2-024D-A151-10B04F5DD108}" type="slidenum">
              <a:rPr lang="en-US" smtClean="0"/>
              <a:t>3</a:t>
            </a:fld>
            <a:endParaRPr lang="en-US"/>
          </a:p>
        </p:txBody>
      </p:sp>
    </p:spTree>
    <p:extLst>
      <p:ext uri="{BB962C8B-B14F-4D97-AF65-F5344CB8AC3E}">
        <p14:creationId xmlns:p14="http://schemas.microsoft.com/office/powerpoint/2010/main" val="3288831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AED111-3E74-4443-B7AD-DBD991977D30}" type="slidenum">
              <a:rPr lang="en-US" smtClean="0"/>
              <a:t>4</a:t>
            </a:fld>
            <a:endParaRPr lang="en-US"/>
          </a:p>
        </p:txBody>
      </p:sp>
    </p:spTree>
    <p:extLst>
      <p:ext uri="{BB962C8B-B14F-4D97-AF65-F5344CB8AC3E}">
        <p14:creationId xmlns:p14="http://schemas.microsoft.com/office/powerpoint/2010/main" val="117873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FAED4-DCF2-024D-A151-10B04F5DD108}" type="slidenum">
              <a:rPr lang="en-US" smtClean="0"/>
              <a:t>5</a:t>
            </a:fld>
            <a:endParaRPr lang="en-US"/>
          </a:p>
        </p:txBody>
      </p:sp>
    </p:spTree>
    <p:extLst>
      <p:ext uri="{BB962C8B-B14F-4D97-AF65-F5344CB8AC3E}">
        <p14:creationId xmlns:p14="http://schemas.microsoft.com/office/powerpoint/2010/main" val="16359671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FAED4-DCF2-024D-A151-10B04F5DD108}" type="slidenum">
              <a:rPr lang="en-US" smtClean="0"/>
              <a:t>6</a:t>
            </a:fld>
            <a:endParaRPr lang="en-US"/>
          </a:p>
        </p:txBody>
      </p:sp>
    </p:spTree>
    <p:extLst>
      <p:ext uri="{BB962C8B-B14F-4D97-AF65-F5344CB8AC3E}">
        <p14:creationId xmlns:p14="http://schemas.microsoft.com/office/powerpoint/2010/main" val="107658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Examples </a:t>
            </a:r>
          </a:p>
          <a:p>
            <a:pPr marL="228600" indent="-228600">
              <a:buAutoNum type="arabicPeriod"/>
            </a:pPr>
            <a:r>
              <a:rPr lang="en-GB" b="1" i="0" u="none" strike="noStrike" dirty="0">
                <a:solidFill>
                  <a:srgbClr val="000000"/>
                </a:solidFill>
                <a:effectLst/>
                <a:latin typeface="-webkit-standard"/>
              </a:rPr>
              <a:t>Multiple Rhythms Coexisting Smoothly</a:t>
            </a:r>
            <a:r>
              <a:rPr lang="en-US" b="1" i="0" u="none" strike="noStrike" dirty="0">
                <a:solidFill>
                  <a:srgbClr val="000000"/>
                </a:solidFill>
                <a:effectLst/>
                <a:latin typeface="-webkit-standard"/>
              </a:rPr>
              <a:t>: </a:t>
            </a:r>
            <a:r>
              <a:rPr lang="en-GB" b="0" i="0" u="none" strike="noStrike" dirty="0">
                <a:solidFill>
                  <a:srgbClr val="000000"/>
                </a:solidFill>
                <a:effectLst/>
                <a:latin typeface="-webkit-standard"/>
              </a:rPr>
              <a:t>A </a:t>
            </a:r>
            <a:r>
              <a:rPr lang="en-GB" b="1" i="0" u="none" strike="noStrike" dirty="0">
                <a:solidFill>
                  <a:srgbClr val="000000"/>
                </a:solidFill>
                <a:effectLst/>
                <a:latin typeface="-webkit-standard"/>
              </a:rPr>
              <a:t>city street where pedestrians, cyclists, and cars move in different patterns but without disrupting each other</a:t>
            </a:r>
            <a:r>
              <a:rPr lang="en-GB" b="0" i="0" u="none" strike="noStrike" dirty="0">
                <a:solidFill>
                  <a:srgbClr val="000000"/>
                </a:solidFill>
                <a:effectLst/>
                <a:latin typeface="-webkit-standard"/>
              </a:rPr>
              <a:t>. The rhythms of walking, biking, and driving coexist in an organized flow.</a:t>
            </a:r>
            <a:endParaRPr lang="en-US" b="0" i="0" u="none" strike="noStrike" dirty="0">
              <a:solidFill>
                <a:srgbClr val="000000"/>
              </a:solidFill>
              <a:effectLst/>
              <a:latin typeface="-webkit-standard"/>
            </a:endParaRPr>
          </a:p>
          <a:p>
            <a:pPr marL="228600" indent="-228600">
              <a:buAutoNum type="arabicPeriod"/>
            </a:pPr>
            <a:r>
              <a:rPr lang="en-GB" b="1" i="0" u="none" strike="noStrike" dirty="0">
                <a:solidFill>
                  <a:srgbClr val="000000"/>
                </a:solidFill>
                <a:effectLst/>
                <a:latin typeface="-webkit-standard"/>
              </a:rPr>
              <a:t>Conflicting Rhythms</a:t>
            </a:r>
            <a:r>
              <a:rPr lang="en-US" b="1" i="0" u="none" strike="noStrike" dirty="0">
                <a:solidFill>
                  <a:srgbClr val="000000"/>
                </a:solidFill>
                <a:effectLst/>
                <a:latin typeface="-webkit-standard"/>
              </a:rPr>
              <a:t>: </a:t>
            </a:r>
            <a:r>
              <a:rPr lang="en-GB" b="1" i="0" u="none" strike="noStrike" dirty="0">
                <a:solidFill>
                  <a:srgbClr val="000000"/>
                </a:solidFill>
                <a:effectLst/>
                <a:latin typeface="-webkit-standard"/>
              </a:rPr>
              <a:t>Work-life imbalance</a:t>
            </a:r>
            <a:r>
              <a:rPr lang="en-GB" b="0" i="0" u="none" strike="noStrike" dirty="0">
                <a:solidFill>
                  <a:srgbClr val="000000"/>
                </a:solidFill>
                <a:effectLst/>
                <a:latin typeface="-webkit-standard"/>
              </a:rPr>
              <a:t>—when someone has a </a:t>
            </a:r>
            <a:r>
              <a:rPr lang="en-GB" b="1" i="0" u="none" strike="noStrike" dirty="0">
                <a:solidFill>
                  <a:srgbClr val="000000"/>
                </a:solidFill>
                <a:effectLst/>
              </a:rPr>
              <a:t>demanding job with long hours</a:t>
            </a:r>
            <a:r>
              <a:rPr lang="en-GB" b="0" i="0" u="none" strike="noStrike" dirty="0">
                <a:solidFill>
                  <a:srgbClr val="000000"/>
                </a:solidFill>
                <a:effectLst/>
                <a:latin typeface="-webkit-standard"/>
              </a:rPr>
              <a:t> but also </a:t>
            </a:r>
            <a:r>
              <a:rPr lang="en-GB" b="1" i="0" u="none" strike="noStrike" dirty="0">
                <a:solidFill>
                  <a:srgbClr val="000000"/>
                </a:solidFill>
                <a:effectLst/>
              </a:rPr>
              <a:t>family responsibilities</a:t>
            </a:r>
            <a:r>
              <a:rPr lang="en-GB" b="0" i="0" u="none" strike="noStrike" dirty="0">
                <a:solidFill>
                  <a:srgbClr val="000000"/>
                </a:solidFill>
                <a:effectLst/>
                <a:latin typeface="-webkit-standard"/>
              </a:rPr>
              <a:t> that require attention. These two conflicting rhythms create stress and disorder in daily life.</a:t>
            </a:r>
            <a:r>
              <a:rPr lang="en-US" b="0" i="0" u="none" strike="noStrike" dirty="0">
                <a:solidFill>
                  <a:srgbClr val="000000"/>
                </a:solidFill>
                <a:effectLst/>
                <a:latin typeface="-webkit-standard"/>
              </a:rPr>
              <a:t> </a:t>
            </a:r>
            <a:r>
              <a:rPr lang="en-GB" b="1" i="0" u="none" strike="noStrike" dirty="0">
                <a:solidFill>
                  <a:srgbClr val="000000"/>
                </a:solidFill>
                <a:effectLst/>
                <a:latin typeface="-webkit-standard"/>
              </a:rPr>
              <a:t>Traffic congestion</a:t>
            </a:r>
            <a:r>
              <a:rPr lang="en-GB" b="0" i="0" u="none" strike="noStrike" dirty="0">
                <a:solidFill>
                  <a:srgbClr val="000000"/>
                </a:solidFill>
                <a:effectLst/>
                <a:latin typeface="-webkit-standard"/>
              </a:rPr>
              <a:t>—when the natural rhythm of commuting is disrupted by </a:t>
            </a:r>
            <a:r>
              <a:rPr lang="en-GB" b="1" i="0" u="none" strike="noStrike" dirty="0">
                <a:solidFill>
                  <a:srgbClr val="000000"/>
                </a:solidFill>
                <a:effectLst/>
                <a:latin typeface="-webkit-standard"/>
              </a:rPr>
              <a:t>unexpected delay</a:t>
            </a:r>
            <a:r>
              <a:rPr lang="en-GB" b="0" i="0" u="none" strike="noStrike" dirty="0">
                <a:solidFill>
                  <a:srgbClr val="000000"/>
                </a:solidFill>
                <a:effectLst/>
                <a:latin typeface="-webkit-standard"/>
              </a:rPr>
              <a:t>s, accidents, or poorly timed traffic lights, causing frustration and inefficiency.</a:t>
            </a:r>
          </a:p>
          <a:p>
            <a:pPr marL="228600" indent="-228600">
              <a:buAutoNum type="arabicPeriod"/>
            </a:pPr>
            <a:r>
              <a:rPr lang="en-GB" b="1" i="0" u="none" strike="noStrike" dirty="0">
                <a:solidFill>
                  <a:srgbClr val="000000"/>
                </a:solidFill>
                <a:effectLst/>
                <a:latin typeface="-webkit-standard"/>
              </a:rPr>
              <a:t>Harmonious and Healthy Rhythms</a:t>
            </a:r>
            <a:r>
              <a:rPr lang="en-GB" b="0" i="0" u="none" strike="noStrike" dirty="0">
                <a:solidFill>
                  <a:srgbClr val="000000"/>
                </a:solidFill>
                <a:effectLst/>
                <a:latin typeface="-webkit-standard"/>
              </a:rPr>
              <a:t>: A </a:t>
            </a:r>
            <a:r>
              <a:rPr lang="en-GB" b="1" i="0" u="none" strike="noStrike" dirty="0">
                <a:solidFill>
                  <a:srgbClr val="000000"/>
                </a:solidFill>
                <a:effectLst/>
              </a:rPr>
              <a:t>well-balanced daily routine</a:t>
            </a:r>
            <a:r>
              <a:rPr lang="en-GB" b="0" i="0" u="none" strike="noStrike" dirty="0">
                <a:solidFill>
                  <a:srgbClr val="000000"/>
                </a:solidFill>
                <a:effectLst/>
                <a:latin typeface="-webkit-standard"/>
              </a:rPr>
              <a:t>—someone wakes up early, exercises, eats nutritious meals, works productively, and gets enough sleep. The different rhythms of life—work, rest, and health—support each other, creating a </a:t>
            </a:r>
            <a:r>
              <a:rPr lang="en-GB" b="1" i="0" u="none" strike="noStrike" dirty="0">
                <a:solidFill>
                  <a:srgbClr val="000000"/>
                </a:solidFill>
                <a:effectLst/>
              </a:rPr>
              <a:t>smooth and constructive lifestyle</a:t>
            </a:r>
            <a:r>
              <a:rPr lang="en-GB" b="0" i="0" u="none" strike="noStrike" dirty="0">
                <a:solidFill>
                  <a:srgbClr val="000000"/>
                </a:solidFill>
                <a:effectLst/>
                <a:latin typeface="-webkit-standard"/>
              </a:rPr>
              <a:t>. A well-functioning </a:t>
            </a:r>
            <a:r>
              <a:rPr lang="en-GB" b="1" i="0" u="none" strike="noStrike" dirty="0">
                <a:solidFill>
                  <a:srgbClr val="000000"/>
                </a:solidFill>
                <a:effectLst/>
              </a:rPr>
              <a:t>team at work</a:t>
            </a:r>
            <a:r>
              <a:rPr lang="en-GB" b="0" i="0" u="none" strike="noStrike" dirty="0">
                <a:solidFill>
                  <a:srgbClr val="000000"/>
                </a:solidFill>
                <a:effectLst/>
                <a:latin typeface="-webkit-standard"/>
              </a:rPr>
              <a:t> where everyone’s tasks align, deadlines are met without stress, and productivity flows naturally.</a:t>
            </a:r>
          </a:p>
          <a:p>
            <a:pPr marL="228600" indent="-228600">
              <a:buAutoNum type="arabicPeriod"/>
            </a:pPr>
            <a:r>
              <a:rPr lang="en-GB" b="1" i="0" u="none" strike="noStrike" dirty="0">
                <a:solidFill>
                  <a:srgbClr val="000000"/>
                </a:solidFill>
                <a:effectLst/>
                <a:latin typeface="-webkit-standard"/>
              </a:rPr>
              <a:t>Perfectly Synchronized Rhythms</a:t>
            </a:r>
            <a:r>
              <a:rPr lang="en-GB" b="0" i="0" u="none" strike="noStrike" dirty="0">
                <a:solidFill>
                  <a:srgbClr val="000000"/>
                </a:solidFill>
                <a:effectLst/>
                <a:latin typeface="-webkit-standard"/>
              </a:rPr>
              <a:t>: </a:t>
            </a:r>
            <a:r>
              <a:rPr lang="en-GB" b="1" i="0" u="none" strike="noStrike" dirty="0">
                <a:solidFill>
                  <a:srgbClr val="000000"/>
                </a:solidFill>
                <a:effectLst/>
              </a:rPr>
              <a:t>Soldiers marching in unison</a:t>
            </a:r>
            <a:r>
              <a:rPr lang="en-GB" b="0" i="0" u="none" strike="noStrike" dirty="0">
                <a:solidFill>
                  <a:srgbClr val="000000"/>
                </a:solidFill>
                <a:effectLst/>
                <a:latin typeface="-webkit-standard"/>
              </a:rPr>
              <a:t>—every step, movement, and command happens at the exact same time, without variation. A </a:t>
            </a:r>
            <a:r>
              <a:rPr lang="en-GB" b="1" i="0" u="none" strike="noStrike" dirty="0">
                <a:solidFill>
                  <a:srgbClr val="000000"/>
                </a:solidFill>
                <a:effectLst/>
              </a:rPr>
              <a:t>factory assembly line</a:t>
            </a:r>
            <a:r>
              <a:rPr lang="en-GB" b="0" i="0" u="none" strike="noStrike" dirty="0">
                <a:solidFill>
                  <a:srgbClr val="000000"/>
                </a:solidFill>
                <a:effectLst/>
                <a:latin typeface="-webkit-standard"/>
              </a:rPr>
              <a:t> where machines and workers perform tasks at the same speed and frequency, ensuring efficient production.</a:t>
            </a:r>
            <a:endParaRPr lang="en-US" dirty="0"/>
          </a:p>
        </p:txBody>
      </p:sp>
      <p:sp>
        <p:nvSpPr>
          <p:cNvPr id="4" name="Slide Number Placeholder 3"/>
          <p:cNvSpPr>
            <a:spLocks noGrp="1"/>
          </p:cNvSpPr>
          <p:nvPr>
            <p:ph type="sldNum" sz="quarter" idx="5"/>
          </p:nvPr>
        </p:nvSpPr>
        <p:spPr/>
        <p:txBody>
          <a:bodyPr/>
          <a:lstStyle/>
          <a:p>
            <a:fld id="{C18FAED4-DCF2-024D-A151-10B04F5DD108}" type="slidenum">
              <a:rPr lang="en-US" smtClean="0"/>
              <a:t>7</a:t>
            </a:fld>
            <a:endParaRPr lang="en-US"/>
          </a:p>
        </p:txBody>
      </p:sp>
    </p:spTree>
    <p:extLst>
      <p:ext uri="{BB962C8B-B14F-4D97-AF65-F5344CB8AC3E}">
        <p14:creationId xmlns:p14="http://schemas.microsoft.com/office/powerpoint/2010/main" val="1350321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00:55</a:t>
            </a:r>
          </a:p>
        </p:txBody>
      </p:sp>
      <p:sp>
        <p:nvSpPr>
          <p:cNvPr id="4" name="Slide Number Placeholder 3"/>
          <p:cNvSpPr>
            <a:spLocks noGrp="1"/>
          </p:cNvSpPr>
          <p:nvPr>
            <p:ph type="sldNum" sz="quarter" idx="5"/>
          </p:nvPr>
        </p:nvSpPr>
        <p:spPr/>
        <p:txBody>
          <a:bodyPr/>
          <a:lstStyle/>
          <a:p>
            <a:fld id="{C18FAED4-DCF2-024D-A151-10B04F5DD108}" type="slidenum">
              <a:rPr lang="en-US" smtClean="0"/>
              <a:t>9</a:t>
            </a:fld>
            <a:endParaRPr lang="en-US"/>
          </a:p>
        </p:txBody>
      </p:sp>
    </p:spTree>
    <p:extLst>
      <p:ext uri="{BB962C8B-B14F-4D97-AF65-F5344CB8AC3E}">
        <p14:creationId xmlns:p14="http://schemas.microsoft.com/office/powerpoint/2010/main" val="245775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01:35</a:t>
            </a:r>
          </a:p>
        </p:txBody>
      </p:sp>
      <p:sp>
        <p:nvSpPr>
          <p:cNvPr id="4" name="Slide Number Placeholder 3"/>
          <p:cNvSpPr>
            <a:spLocks noGrp="1"/>
          </p:cNvSpPr>
          <p:nvPr>
            <p:ph type="sldNum" sz="quarter" idx="5"/>
          </p:nvPr>
        </p:nvSpPr>
        <p:spPr/>
        <p:txBody>
          <a:bodyPr/>
          <a:lstStyle/>
          <a:p>
            <a:fld id="{C18FAED4-DCF2-024D-A151-10B04F5DD108}" type="slidenum">
              <a:rPr lang="en-US" smtClean="0"/>
              <a:t>10</a:t>
            </a:fld>
            <a:endParaRPr lang="en-US"/>
          </a:p>
        </p:txBody>
      </p:sp>
    </p:spTree>
    <p:extLst>
      <p:ext uri="{BB962C8B-B14F-4D97-AF65-F5344CB8AC3E}">
        <p14:creationId xmlns:p14="http://schemas.microsoft.com/office/powerpoint/2010/main" val="36561109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FAED4-DCF2-024D-A151-10B04F5DD108}" type="slidenum">
              <a:rPr lang="en-US" smtClean="0"/>
              <a:t>12</a:t>
            </a:fld>
            <a:endParaRPr lang="en-US"/>
          </a:p>
        </p:txBody>
      </p:sp>
    </p:spTree>
    <p:extLst>
      <p:ext uri="{BB962C8B-B14F-4D97-AF65-F5344CB8AC3E}">
        <p14:creationId xmlns:p14="http://schemas.microsoft.com/office/powerpoint/2010/main" val="2525983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FAED4-DCF2-024D-A151-10B04F5DD108}" type="slidenum">
              <a:rPr lang="en-US" smtClean="0"/>
              <a:t>15</a:t>
            </a:fld>
            <a:endParaRPr lang="en-US"/>
          </a:p>
        </p:txBody>
      </p:sp>
    </p:spTree>
    <p:extLst>
      <p:ext uri="{BB962C8B-B14F-4D97-AF65-F5344CB8AC3E}">
        <p14:creationId xmlns:p14="http://schemas.microsoft.com/office/powerpoint/2010/main" val="307316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3CD69-D849-3121-FB53-C268B7347A4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473CB99-657C-69D6-8480-865958C9EC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DFFBAFF-A5C3-02F6-80CE-CFFB86D32363}"/>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5" name="Footer Placeholder 4">
            <a:extLst>
              <a:ext uri="{FF2B5EF4-FFF2-40B4-BE49-F238E27FC236}">
                <a16:creationId xmlns:a16="http://schemas.microsoft.com/office/drawing/2014/main" id="{EC69EB70-4AE2-EDAF-2FE3-C36AA91073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A3F398-0817-8BE3-0660-6ADB847FA9F5}"/>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4169295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9FA95-99B1-F4C0-C856-B0EC87D115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AAE187-3426-8804-D618-4B6B8758E93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0F8AC0-A3A2-A317-23C3-07C9804CB542}"/>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5" name="Footer Placeholder 4">
            <a:extLst>
              <a:ext uri="{FF2B5EF4-FFF2-40B4-BE49-F238E27FC236}">
                <a16:creationId xmlns:a16="http://schemas.microsoft.com/office/drawing/2014/main" id="{584537DA-BA90-D88D-8D77-BF90D195E7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C74763-6F68-4741-6427-F958300E7317}"/>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1348531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E3CBC-D4A1-47E8-A29C-FF219EA931E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1293259-EB94-9675-7D56-67198EDD7D0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C3749D7-CD80-9D88-5619-6BDAC07A2865}"/>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5" name="Footer Placeholder 4">
            <a:extLst>
              <a:ext uri="{FF2B5EF4-FFF2-40B4-BE49-F238E27FC236}">
                <a16:creationId xmlns:a16="http://schemas.microsoft.com/office/drawing/2014/main" id="{FC720FF4-C38E-2189-62BC-3666CBF223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0FE524-147A-2C96-7179-96DD4D0E2F23}"/>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3790627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CD6EB-A9DD-AD0F-5B7B-AD1DEAF2AB7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5205F3-3FA8-7FA4-D139-F54594ABD8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161AB73-CB1D-B6A3-D7DA-0CC2D1CB3C5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E3F5F93-4153-1F5C-94B6-D349BB617AD6}"/>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6" name="Footer Placeholder 5">
            <a:extLst>
              <a:ext uri="{FF2B5EF4-FFF2-40B4-BE49-F238E27FC236}">
                <a16:creationId xmlns:a16="http://schemas.microsoft.com/office/drawing/2014/main" id="{0946FCF4-3DF2-8AE4-D7A8-3F9EBDDEEE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C71601-B8A5-19FD-57A6-C0E6E8837874}"/>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4192434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DAB80-CC5B-6DD8-1351-3D4B134FB02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F0F060A-E745-3819-3015-ABE5AEFEB8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3D322E9-FED1-F76A-AA00-EDA562BE0CB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F765FDA-0CB8-91D6-1B13-2E0768B324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9A061C8-9329-F9E8-4534-F1265BE1F5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CCE06A3-E558-3141-9273-6B60E006B57C}"/>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8" name="Footer Placeholder 7">
            <a:extLst>
              <a:ext uri="{FF2B5EF4-FFF2-40B4-BE49-F238E27FC236}">
                <a16:creationId xmlns:a16="http://schemas.microsoft.com/office/drawing/2014/main" id="{105960B8-3302-EDBA-410E-F8E32E3E888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3015AE-F27F-0025-C78C-1FC8123DEE9F}"/>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3034745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048F4-3164-035C-C02F-56901001774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1D55BCF-EF43-A3CD-33DA-E41F960D4674}"/>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4" name="Footer Placeholder 3">
            <a:extLst>
              <a:ext uri="{FF2B5EF4-FFF2-40B4-BE49-F238E27FC236}">
                <a16:creationId xmlns:a16="http://schemas.microsoft.com/office/drawing/2014/main" id="{8414255A-F0F5-5527-F283-2565A39F76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116E67-B273-D56E-A03B-981C305FE327}"/>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1967792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447D1C-944E-FD13-D839-3E786CBE8C60}"/>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3" name="Footer Placeholder 2">
            <a:extLst>
              <a:ext uri="{FF2B5EF4-FFF2-40B4-BE49-F238E27FC236}">
                <a16:creationId xmlns:a16="http://schemas.microsoft.com/office/drawing/2014/main" id="{9FA0821A-6D8B-6678-6CDF-5C83F9AADA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EC006C8-9851-066F-00A3-87C2B07407F5}"/>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221572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2912B-4642-2A9C-D85C-68EF3A92AC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F99C908-1210-A3B7-C020-1C20139757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8E56428-E72C-DFCD-72C6-8D7CAD5EB3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B1EB38-0948-4720-75EA-1299BB9D9C30}"/>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6" name="Footer Placeholder 5">
            <a:extLst>
              <a:ext uri="{FF2B5EF4-FFF2-40B4-BE49-F238E27FC236}">
                <a16:creationId xmlns:a16="http://schemas.microsoft.com/office/drawing/2014/main" id="{8807AF16-FBEB-F240-933E-D540B2C821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CFCEBC-04C6-C855-1BE8-83A3F6224AED}"/>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2806291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01005-3F17-E2E4-3544-F6B343EDD0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04D12CA-B300-94B9-2540-C812193B14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9D6A843-8496-1092-56C4-BD6BD883AD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F0FBE54-6370-2434-DDC2-A632F54C5D47}"/>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6" name="Footer Placeholder 5">
            <a:extLst>
              <a:ext uri="{FF2B5EF4-FFF2-40B4-BE49-F238E27FC236}">
                <a16:creationId xmlns:a16="http://schemas.microsoft.com/office/drawing/2014/main" id="{97AD3D19-249B-90AE-EF06-34722D8416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936ADC-0C86-8473-8087-A70B302F8800}"/>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758727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E12CF-E2C2-552E-F095-1671811F95B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A2F014E-34A8-3C72-B2AF-031C39EEEFD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9FEB12-CB92-B270-6E40-5AC9DCAA592E}"/>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5" name="Footer Placeholder 4">
            <a:extLst>
              <a:ext uri="{FF2B5EF4-FFF2-40B4-BE49-F238E27FC236}">
                <a16:creationId xmlns:a16="http://schemas.microsoft.com/office/drawing/2014/main" id="{621D9A45-3DD4-607D-1920-D7ED7B4740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CD1EBA-61D0-26D2-D015-48A716160686}"/>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2171094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3DEE5E-247F-F36B-D6A8-A9BF2BC20F0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326EE0D-86A0-80C0-66AF-0F7FE9FEC4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AADC14-8BC7-5077-10C7-4CA121CF5FBC}"/>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5" name="Footer Placeholder 4">
            <a:extLst>
              <a:ext uri="{FF2B5EF4-FFF2-40B4-BE49-F238E27FC236}">
                <a16:creationId xmlns:a16="http://schemas.microsoft.com/office/drawing/2014/main" id="{66FEE97C-D079-398C-D39B-2182196BAA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CC5DFD-4E9B-8AE5-036F-6DE256D9FBAD}"/>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160611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E27309-1E91-F693-636B-CE7C390A2D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7FB091-8A43-458B-452A-5256ECC736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7A9C28-3B09-136A-A52D-FEB8E3FF05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FFEC1D-5652-2E4B-B16A-12A51CAA89FA}" type="datetimeFigureOut">
              <a:rPr lang="en-US" smtClean="0"/>
              <a:t>2/17/26</a:t>
            </a:fld>
            <a:endParaRPr lang="en-US"/>
          </a:p>
        </p:txBody>
      </p:sp>
      <p:sp>
        <p:nvSpPr>
          <p:cNvPr id="5" name="Footer Placeholder 4">
            <a:extLst>
              <a:ext uri="{FF2B5EF4-FFF2-40B4-BE49-F238E27FC236}">
                <a16:creationId xmlns:a16="http://schemas.microsoft.com/office/drawing/2014/main" id="{C6B50C86-374F-6A07-109B-997962544F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870DAA4-904A-295E-ACAB-816B9DF1D1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452D34-3706-D14C-9F7B-57F55BDCB57A}" type="slidenum">
              <a:rPr lang="en-US" smtClean="0"/>
              <a:t>‹#›</a:t>
            </a:fld>
            <a:endParaRPr lang="en-US"/>
          </a:p>
        </p:txBody>
      </p:sp>
    </p:spTree>
    <p:extLst>
      <p:ext uri="{BB962C8B-B14F-4D97-AF65-F5344CB8AC3E}">
        <p14:creationId xmlns:p14="http://schemas.microsoft.com/office/powerpoint/2010/main" val="16148595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ideo" Target="https://www.youtube.com/embed/Rn0xXo1gwGY?feature=oembed" TargetMode="Externa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video" Target="https://www.youtube.com/embed/1o5SmKEr3Q0?feature=oembed"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7.xml"/><Relationship Id="rId1" Type="http://schemas.openxmlformats.org/officeDocument/2006/relationships/video" Target="https://www.youtube.com/embed/L4kxEO7Okhc?feature=oembed" TargetMode="Externa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a:extLst>
              <a:ext uri="{FF2B5EF4-FFF2-40B4-BE49-F238E27FC236}">
                <a16:creationId xmlns:a16="http://schemas.microsoft.com/office/drawing/2014/main" id="{ACD9F381-DB29-B9B1-EBDD-0E2BFC8B392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A08C9777-CBEF-1DEC-6FF1-86A0C461C07B}"/>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dirty="0">
                <a:solidFill>
                  <a:srgbClr val="FFFFFF"/>
                </a:solidFill>
              </a:rPr>
              <a:t>Rhythm Analysis</a:t>
            </a:r>
          </a:p>
        </p:txBody>
      </p:sp>
      <p:sp>
        <p:nvSpPr>
          <p:cNvPr id="3" name="Subtitle 2">
            <a:extLst>
              <a:ext uri="{FF2B5EF4-FFF2-40B4-BE49-F238E27FC236}">
                <a16:creationId xmlns:a16="http://schemas.microsoft.com/office/drawing/2014/main" id="{390DB8CA-C9B9-C1DB-EBB0-ECB2191E14F8}"/>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dirty="0">
                <a:solidFill>
                  <a:srgbClr val="FFFFFF"/>
                </a:solidFill>
              </a:rPr>
              <a:t>Kylie Boon</a:t>
            </a:r>
          </a:p>
        </p:txBody>
      </p:sp>
    </p:spTree>
    <p:extLst>
      <p:ext uri="{BB962C8B-B14F-4D97-AF65-F5344CB8AC3E}">
        <p14:creationId xmlns:p14="http://schemas.microsoft.com/office/powerpoint/2010/main" val="1397766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4D16C92-DA78-4586-763A-705F4B8AFEEA}"/>
              </a:ext>
            </a:extLst>
          </p:cNvPr>
          <p:cNvPicPr>
            <a:picLocks noChangeAspect="1"/>
          </p:cNvPicPr>
          <p:nvPr/>
        </p:nvPicPr>
        <p:blipFill>
          <a:blip r:embed="rId3"/>
          <a:stretch>
            <a:fillRect/>
          </a:stretch>
        </p:blipFill>
        <p:spPr>
          <a:xfrm>
            <a:off x="1370319" y="643467"/>
            <a:ext cx="1626602" cy="2475653"/>
          </a:xfrm>
          <a:prstGeom prst="rect">
            <a:avLst/>
          </a:prstGeom>
        </p:spPr>
      </p:pic>
      <p:pic>
        <p:nvPicPr>
          <p:cNvPr id="5" name="Picture 4">
            <a:extLst>
              <a:ext uri="{FF2B5EF4-FFF2-40B4-BE49-F238E27FC236}">
                <a16:creationId xmlns:a16="http://schemas.microsoft.com/office/drawing/2014/main" id="{F758B0CF-7C2F-D329-5C78-7DAA39A67361}"/>
              </a:ext>
            </a:extLst>
          </p:cNvPr>
          <p:cNvPicPr>
            <a:picLocks noChangeAspect="1"/>
          </p:cNvPicPr>
          <p:nvPr/>
        </p:nvPicPr>
        <p:blipFill>
          <a:blip r:embed="rId4"/>
          <a:stretch>
            <a:fillRect/>
          </a:stretch>
        </p:blipFill>
        <p:spPr>
          <a:xfrm>
            <a:off x="1387793" y="3748194"/>
            <a:ext cx="1574455" cy="2471631"/>
          </a:xfrm>
          <a:prstGeom prst="rect">
            <a:avLst/>
          </a:prstGeom>
        </p:spPr>
      </p:pic>
      <p:pic>
        <p:nvPicPr>
          <p:cNvPr id="4" name="Picture 3">
            <a:extLst>
              <a:ext uri="{FF2B5EF4-FFF2-40B4-BE49-F238E27FC236}">
                <a16:creationId xmlns:a16="http://schemas.microsoft.com/office/drawing/2014/main" id="{DECFA5BF-11E0-556B-33DD-A84DBD2173D7}"/>
              </a:ext>
            </a:extLst>
          </p:cNvPr>
          <p:cNvPicPr>
            <a:picLocks noChangeAspect="1"/>
          </p:cNvPicPr>
          <p:nvPr/>
        </p:nvPicPr>
        <p:blipFill>
          <a:blip r:embed="rId5"/>
          <a:stretch>
            <a:fillRect/>
          </a:stretch>
        </p:blipFill>
        <p:spPr>
          <a:xfrm>
            <a:off x="4158747" y="327240"/>
            <a:ext cx="3252903" cy="5183910"/>
          </a:xfrm>
          <a:prstGeom prst="rect">
            <a:avLst/>
          </a:prstGeom>
        </p:spPr>
      </p:pic>
      <p:pic>
        <p:nvPicPr>
          <p:cNvPr id="6" name="Picture 5">
            <a:extLst>
              <a:ext uri="{FF2B5EF4-FFF2-40B4-BE49-F238E27FC236}">
                <a16:creationId xmlns:a16="http://schemas.microsoft.com/office/drawing/2014/main" id="{40E248F1-BB4F-9403-B42E-907C0FD7A7FB}"/>
              </a:ext>
            </a:extLst>
          </p:cNvPr>
          <p:cNvPicPr>
            <a:picLocks noChangeAspect="1"/>
          </p:cNvPicPr>
          <p:nvPr/>
        </p:nvPicPr>
        <p:blipFill>
          <a:blip r:embed="rId6"/>
          <a:stretch>
            <a:fillRect/>
          </a:stretch>
        </p:blipFill>
        <p:spPr>
          <a:xfrm>
            <a:off x="8293640" y="327240"/>
            <a:ext cx="3252903" cy="5106512"/>
          </a:xfrm>
          <a:prstGeom prst="rect">
            <a:avLst/>
          </a:prstGeom>
        </p:spPr>
      </p:pic>
      <p:sp>
        <p:nvSpPr>
          <p:cNvPr id="2" name="TextBox 1">
            <a:extLst>
              <a:ext uri="{FF2B5EF4-FFF2-40B4-BE49-F238E27FC236}">
                <a16:creationId xmlns:a16="http://schemas.microsoft.com/office/drawing/2014/main" id="{1EF6DE43-8822-33CD-F1D3-6D5DAE847F92}"/>
              </a:ext>
            </a:extLst>
          </p:cNvPr>
          <p:cNvSpPr txBox="1"/>
          <p:nvPr/>
        </p:nvSpPr>
        <p:spPr>
          <a:xfrm>
            <a:off x="3684476" y="5884429"/>
            <a:ext cx="7454348" cy="646331"/>
          </a:xfrm>
          <a:prstGeom prst="rect">
            <a:avLst/>
          </a:prstGeom>
          <a:noFill/>
        </p:spPr>
        <p:txBody>
          <a:bodyPr wrap="square" rtlCol="0">
            <a:spAutoFit/>
          </a:bodyPr>
          <a:lstStyle/>
          <a:p>
            <a:r>
              <a:rPr lang="en-US" dirty="0"/>
              <a:t>This is a </a:t>
            </a:r>
            <a:r>
              <a:rPr lang="en-US" b="1" dirty="0"/>
              <a:t>theoretical framework </a:t>
            </a:r>
            <a:r>
              <a:rPr lang="en-US" dirty="0"/>
              <a:t>or analytical approach that can </a:t>
            </a:r>
            <a:r>
              <a:rPr lang="en-US" dirty="0" err="1"/>
              <a:t>i</a:t>
            </a:r>
            <a:r>
              <a:rPr lang="en-GB" i="1" dirty="0" err="1"/>
              <a:t>nform</a:t>
            </a:r>
            <a:r>
              <a:rPr lang="en-GB" dirty="0"/>
              <a:t> a methodology or </a:t>
            </a:r>
            <a:r>
              <a:rPr lang="en-GB" i="1" dirty="0"/>
              <a:t>shape</a:t>
            </a:r>
            <a:r>
              <a:rPr lang="en-GB" dirty="0"/>
              <a:t> methods</a:t>
            </a:r>
            <a:endParaRPr lang="en-US" dirty="0"/>
          </a:p>
        </p:txBody>
      </p:sp>
    </p:spTree>
    <p:extLst>
      <p:ext uri="{BB962C8B-B14F-4D97-AF65-F5344CB8AC3E}">
        <p14:creationId xmlns:p14="http://schemas.microsoft.com/office/powerpoint/2010/main" val="1826436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F11A38-8689-EE6B-3C66-5F6D8A9880C5}"/>
              </a:ext>
            </a:extLst>
          </p:cNvPr>
          <p:cNvPicPr>
            <a:picLocks noChangeAspect="1"/>
          </p:cNvPicPr>
          <p:nvPr/>
        </p:nvPicPr>
        <p:blipFill rotWithShape="1">
          <a:blip r:embed="rId3"/>
          <a:srcRect r="159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 name="TextBox 1">
            <a:extLst>
              <a:ext uri="{FF2B5EF4-FFF2-40B4-BE49-F238E27FC236}">
                <a16:creationId xmlns:a16="http://schemas.microsoft.com/office/drawing/2014/main" id="{6A8B4C47-0C8C-BDFF-A89D-2A5FFCA798E2}"/>
              </a:ext>
            </a:extLst>
          </p:cNvPr>
          <p:cNvSpPr txBox="1"/>
          <p:nvPr/>
        </p:nvSpPr>
        <p:spPr>
          <a:xfrm>
            <a:off x="5297762" y="2706624"/>
            <a:ext cx="6251110" cy="348386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b="1" i="1" u="none" strike="noStrike" dirty="0" err="1">
                <a:effectLst/>
              </a:rPr>
              <a:t>Rhythmanalysis</a:t>
            </a:r>
            <a:r>
              <a:rPr lang="en-US" sz="2200" b="1" i="1" u="none" strike="noStrike" dirty="0">
                <a:effectLst/>
              </a:rPr>
              <a:t>: Space, Time and Everyday Life</a:t>
            </a:r>
            <a:r>
              <a:rPr lang="en-US" sz="2200" b="0" i="0" u="none" strike="noStrike" dirty="0">
                <a:effectLst/>
              </a:rPr>
              <a:t> is a collection of essays by Marxist sociologist and urbanist philosopher </a:t>
            </a:r>
            <a:r>
              <a:rPr lang="en-US" sz="2200" b="1" i="0" u="none" strike="noStrike" dirty="0">
                <a:effectLst/>
              </a:rPr>
              <a:t>Henri Lefebvre</a:t>
            </a:r>
            <a:r>
              <a:rPr lang="en-US" sz="2200" b="0" i="0" u="none" strike="noStrike" dirty="0">
                <a:effectLst/>
              </a:rPr>
              <a:t>. The book outlines a method for </a:t>
            </a:r>
            <a:r>
              <a:rPr lang="en-US" sz="2200" b="0" i="0" u="none" strike="noStrike" dirty="0" err="1">
                <a:effectLst/>
              </a:rPr>
              <a:t>analysing</a:t>
            </a:r>
            <a:r>
              <a:rPr lang="en-US" sz="2200" b="0" i="0" u="none" strike="noStrike" dirty="0">
                <a:effectLst/>
              </a:rPr>
              <a:t> the rhythms of urban spaces and the effects of those rhythms on the inhabitants of those spaces.</a:t>
            </a:r>
            <a:endParaRPr lang="en-US" sz="2200" dirty="0"/>
          </a:p>
        </p:txBody>
      </p:sp>
    </p:spTree>
    <p:extLst>
      <p:ext uri="{BB962C8B-B14F-4D97-AF65-F5344CB8AC3E}">
        <p14:creationId xmlns:p14="http://schemas.microsoft.com/office/powerpoint/2010/main" val="2868877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3">
            <a:extLst>
              <a:ext uri="{FF2B5EF4-FFF2-40B4-BE49-F238E27FC236}">
                <a16:creationId xmlns:a16="http://schemas.microsoft.com/office/drawing/2014/main" id="{FDFAD7CA-5AD1-5CB2-220A-E4C3D4337F0C}"/>
              </a:ext>
            </a:extLst>
          </p:cNvPr>
          <p:cNvPicPr>
            <a:picLocks noChangeAspect="1"/>
          </p:cNvPicPr>
          <p:nvPr/>
        </p:nvPicPr>
        <p:blipFill rotWithShape="1">
          <a:blip r:embed="rId3">
            <a:alphaModFix amt="35000"/>
          </a:blip>
          <a:srcRect t="19643"/>
          <a:stretch/>
        </p:blipFill>
        <p:spPr>
          <a:xfrm>
            <a:off x="20" y="10"/>
            <a:ext cx="12191980" cy="6857990"/>
          </a:xfrm>
          <a:prstGeom prst="rect">
            <a:avLst/>
          </a:prstGeom>
        </p:spPr>
      </p:pic>
      <p:sp>
        <p:nvSpPr>
          <p:cNvPr id="2" name="TextBox 1">
            <a:extLst>
              <a:ext uri="{FF2B5EF4-FFF2-40B4-BE49-F238E27FC236}">
                <a16:creationId xmlns:a16="http://schemas.microsoft.com/office/drawing/2014/main" id="{618C8616-528F-D518-71BA-E778BBEA7776}"/>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0" i="0" u="none" strike="noStrike">
                <a:solidFill>
                  <a:srgbClr val="FFFFFF"/>
                </a:solidFill>
                <a:effectLst/>
              </a:rPr>
              <a:t>General concept of rhythm</a:t>
            </a:r>
          </a:p>
          <a:p>
            <a:pPr indent="-228600">
              <a:lnSpc>
                <a:spcPct val="90000"/>
              </a:lnSpc>
              <a:spcAft>
                <a:spcPts val="600"/>
              </a:spcAft>
              <a:buFont typeface="Arial" panose="020B0604020202020204" pitchFamily="34" charset="0"/>
              <a:buChar char="•"/>
            </a:pPr>
            <a:endParaRPr lang="en-US">
              <a:solidFill>
                <a:srgbClr val="FFFFFF"/>
              </a:solidFill>
            </a:endParaRPr>
          </a:p>
          <a:p>
            <a:pPr indent="-228600">
              <a:lnSpc>
                <a:spcPct val="90000"/>
              </a:lnSpc>
              <a:spcAft>
                <a:spcPts val="600"/>
              </a:spcAft>
              <a:buFont typeface="Arial" panose="020B0604020202020204" pitchFamily="34" charset="0"/>
              <a:buChar char="•"/>
            </a:pPr>
            <a:r>
              <a:rPr lang="en-US" b="0" i="0" u="none" strike="noStrike">
                <a:solidFill>
                  <a:srgbClr val="FFFFFF"/>
                </a:solidFill>
                <a:effectLst/>
              </a:rPr>
              <a:t>Lefebvre’s concept of rhythm concerns the repetition of a measure at a frequency. He identifies two kinds of rhythms: cyclical rhythms, which involve simple intervals of repetition, and alternating (or linear) rhythms. </a:t>
            </a:r>
          </a:p>
          <a:p>
            <a:pPr indent="-228600">
              <a:lnSpc>
                <a:spcPct val="90000"/>
              </a:lnSpc>
              <a:spcAft>
                <a:spcPts val="600"/>
              </a:spcAft>
              <a:buFont typeface="Arial" panose="020B0604020202020204" pitchFamily="34" charset="0"/>
              <a:buChar char="•"/>
            </a:pPr>
            <a:endParaRPr lang="en-US" b="0" i="0" u="none" strike="noStrike">
              <a:solidFill>
                <a:srgbClr val="FFFFFF"/>
              </a:solidFill>
              <a:effectLst/>
            </a:endParaRPr>
          </a:p>
          <a:p>
            <a:pPr indent="-228600">
              <a:lnSpc>
                <a:spcPct val="90000"/>
              </a:lnSpc>
              <a:spcAft>
                <a:spcPts val="600"/>
              </a:spcAft>
              <a:buFont typeface="Arial" panose="020B0604020202020204" pitchFamily="34" charset="0"/>
              <a:buChar char="•"/>
            </a:pPr>
            <a:r>
              <a:rPr lang="en-US" b="0" i="0" u="none" strike="noStrike">
                <a:solidFill>
                  <a:srgbClr val="FFFFFF"/>
                </a:solidFill>
                <a:effectLst/>
              </a:rPr>
              <a:t>Lefebvre posits that the human body is composed of several rhythms; in order to observe rhythms outside of the body, the rhythmanalyst must use her or his own rhythms as a reference to unify the rhythms under analysis. Properly put, the rhythm is the conjunction of the rhythmanalyst and the object of the analysis.</a:t>
            </a:r>
          </a:p>
          <a:p>
            <a:pPr indent="-228600">
              <a:lnSpc>
                <a:spcPct val="90000"/>
              </a:lnSpc>
              <a:spcAft>
                <a:spcPts val="600"/>
              </a:spcAft>
              <a:buFont typeface="Arial" panose="020B0604020202020204" pitchFamily="34" charset="0"/>
              <a:buChar char="•"/>
            </a:pPr>
            <a:endParaRPr lang="en-US" dirty="0">
              <a:solidFill>
                <a:srgbClr val="FFFFFF"/>
              </a:solidFill>
            </a:endParaRPr>
          </a:p>
        </p:txBody>
      </p:sp>
    </p:spTree>
    <p:extLst>
      <p:ext uri="{BB962C8B-B14F-4D97-AF65-F5344CB8AC3E}">
        <p14:creationId xmlns:p14="http://schemas.microsoft.com/office/powerpoint/2010/main" val="86213682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1142D4-4015-8CDB-7CB8-2DC29787D2A7}"/>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800" b="0" i="0" dirty="0">
                <a:effectLst/>
              </a:rPr>
              <a:t>Social space is made up of a relatively dense fabric of networks and channels. This fabric is an integral part of the everyday. [...] As for social time, let us emphasize once more the difference between </a:t>
            </a:r>
            <a:r>
              <a:rPr lang="en-US" sz="2800" b="1" i="0" dirty="0">
                <a:effectLst/>
              </a:rPr>
              <a:t>cyclic time scales</a:t>
            </a:r>
            <a:r>
              <a:rPr lang="en-US" sz="2800" b="0" i="0" dirty="0">
                <a:effectLst/>
              </a:rPr>
              <a:t> and </a:t>
            </a:r>
            <a:r>
              <a:rPr lang="en-US" sz="2800" b="1" i="0" dirty="0">
                <a:effectLst/>
              </a:rPr>
              <a:t>linear time scales</a:t>
            </a:r>
            <a:r>
              <a:rPr lang="en-US" sz="2800" b="0" i="0" dirty="0">
                <a:effectLst/>
              </a:rPr>
              <a:t>, and their relativeness. We know that the </a:t>
            </a:r>
            <a:r>
              <a:rPr lang="en-US" sz="2800" b="1" i="0" dirty="0">
                <a:effectLst/>
              </a:rPr>
              <a:t>former have their origins or their foundations in nature</a:t>
            </a:r>
            <a:r>
              <a:rPr lang="en-US" sz="2800" b="0" i="0" dirty="0">
                <a:effectLst/>
              </a:rPr>
              <a:t>; they are connected to profound, cosmic, vital rhythms. </a:t>
            </a:r>
            <a:r>
              <a:rPr lang="en-US" sz="2800" b="1" i="0" dirty="0">
                <a:effectLst/>
              </a:rPr>
              <a:t>The latter</a:t>
            </a:r>
            <a:r>
              <a:rPr lang="en-US" sz="2800" b="0" i="0" dirty="0">
                <a:effectLst/>
              </a:rPr>
              <a:t> </a:t>
            </a:r>
            <a:r>
              <a:rPr lang="en-US" sz="2800" b="1" i="0" dirty="0">
                <a:effectLst/>
              </a:rPr>
              <a:t>are connected to knowledge, reason and techniques</a:t>
            </a:r>
            <a:r>
              <a:rPr lang="en-US" sz="2800" b="0" i="0" dirty="0">
                <a:effectLst/>
              </a:rPr>
              <a:t>; they correlate not with vital rhythms and processes, but rather with processes of economic and technological growth. (</a:t>
            </a:r>
            <a:r>
              <a:rPr lang="en-US" sz="2800" b="0" i="1" u="none" strike="noStrike" dirty="0">
                <a:effectLst/>
              </a:rPr>
              <a:t>Critique of Everyday Life</a:t>
            </a:r>
            <a:r>
              <a:rPr lang="en-US" sz="2800" b="0" i="0" dirty="0">
                <a:effectLst/>
              </a:rPr>
              <a:t>, vol. 2, 1961, trans. John Moore, 1991, pp. 231-232)</a:t>
            </a:r>
            <a:endParaRPr lang="en-US" sz="28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3300011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Magnifying glass showing decling performance">
            <a:extLst>
              <a:ext uri="{FF2B5EF4-FFF2-40B4-BE49-F238E27FC236}">
                <a16:creationId xmlns:a16="http://schemas.microsoft.com/office/drawing/2014/main" id="{38186CD1-C55E-CD48-0AC6-720CF0955DA4}"/>
              </a:ext>
            </a:extLst>
          </p:cNvPr>
          <p:cNvPicPr>
            <a:picLocks noChangeAspect="1"/>
          </p:cNvPicPr>
          <p:nvPr/>
        </p:nvPicPr>
        <p:blipFill rotWithShape="1">
          <a:blip r:embed="rId3">
            <a:alphaModFix amt="55000"/>
          </a:blip>
          <a:srcRect t="1220" b="14510"/>
          <a:stretch/>
        </p:blipFill>
        <p:spPr>
          <a:xfrm>
            <a:off x="20" y="-9107"/>
            <a:ext cx="12191980" cy="6858000"/>
          </a:xfrm>
          <a:prstGeom prst="rect">
            <a:avLst/>
          </a:prstGeom>
        </p:spPr>
      </p:pic>
      <p:sp>
        <p:nvSpPr>
          <p:cNvPr id="2" name="Title 1">
            <a:extLst>
              <a:ext uri="{FF2B5EF4-FFF2-40B4-BE49-F238E27FC236}">
                <a16:creationId xmlns:a16="http://schemas.microsoft.com/office/drawing/2014/main" id="{061648C8-44F2-878E-6BD5-C0EB41CF36F3}"/>
              </a:ext>
            </a:extLst>
          </p:cNvPr>
          <p:cNvSpPr>
            <a:spLocks noGrp="1"/>
          </p:cNvSpPr>
          <p:nvPr>
            <p:ph type="title"/>
          </p:nvPr>
        </p:nvSpPr>
        <p:spPr>
          <a:xfrm>
            <a:off x="686834" y="591344"/>
            <a:ext cx="3200400" cy="5585619"/>
          </a:xfrm>
        </p:spPr>
        <p:txBody>
          <a:bodyPr>
            <a:normAutofit/>
          </a:bodyPr>
          <a:lstStyle/>
          <a:p>
            <a:r>
              <a:rPr lang="en-US" sz="3400">
                <a:solidFill>
                  <a:srgbClr val="FFFFFF"/>
                </a:solidFill>
              </a:rPr>
              <a:t>Chen Yi (2018) Practicing Rhythmanalysis: Theories and methodologies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AEFB50A-58C2-6E0D-2165-DF557FC99374}"/>
              </a:ext>
            </a:extLst>
          </p:cNvPr>
          <p:cNvSpPr>
            <a:spLocks noGrp="1"/>
          </p:cNvSpPr>
          <p:nvPr>
            <p:ph idx="1"/>
          </p:nvPr>
        </p:nvSpPr>
        <p:spPr>
          <a:xfrm>
            <a:off x="4447308" y="591344"/>
            <a:ext cx="6906491" cy="5585619"/>
          </a:xfrm>
        </p:spPr>
        <p:txBody>
          <a:bodyPr anchor="ctr">
            <a:normAutofit/>
          </a:bodyPr>
          <a:lstStyle/>
          <a:p>
            <a:pPr fontAlgn="base"/>
            <a:r>
              <a:rPr lang="en-GB" sz="2000" b="0" i="0" dirty="0">
                <a:solidFill>
                  <a:srgbClr val="FFFFFF"/>
                </a:solidFill>
                <a:effectLst/>
                <a:latin typeface="Segoe UI" panose="020B0502040204020203" pitchFamily="34" charset="0"/>
              </a:rPr>
              <a:t>“These specific modes of analysis indicate that rhythm analysis is highly responsive to methodological discussion which calls for research that situates itself </a:t>
            </a:r>
            <a:r>
              <a:rPr lang="en-GB" sz="2000" b="1" i="0" u="sng" dirty="0">
                <a:solidFill>
                  <a:srgbClr val="FFFFFF"/>
                </a:solidFill>
                <a:effectLst/>
                <a:latin typeface="Segoe UI" panose="020B0502040204020203" pitchFamily="34" charset="0"/>
              </a:rPr>
              <a:t>amidst</a:t>
            </a:r>
            <a:r>
              <a:rPr lang="en-GB" sz="2000" b="0" i="0" dirty="0">
                <a:solidFill>
                  <a:srgbClr val="FFFFFF"/>
                </a:solidFill>
                <a:effectLst/>
                <a:latin typeface="Segoe UI" panose="020B0502040204020203" pitchFamily="34" charset="0"/>
              </a:rPr>
              <a:t> as opposed to </a:t>
            </a:r>
            <a:r>
              <a:rPr lang="en-GB" sz="2000" b="1" i="0" u="sng" dirty="0">
                <a:solidFill>
                  <a:srgbClr val="FFFFFF"/>
                </a:solidFill>
                <a:effectLst/>
                <a:latin typeface="Segoe UI" panose="020B0502040204020203" pitchFamily="34" charset="0"/>
              </a:rPr>
              <a:t>above</a:t>
            </a:r>
            <a:r>
              <a:rPr lang="en-GB" sz="2000" b="0" i="0" dirty="0">
                <a:solidFill>
                  <a:srgbClr val="FFFFFF"/>
                </a:solidFill>
                <a:effectLst/>
                <a:latin typeface="Segoe UI" panose="020B0502040204020203" pitchFamily="34" charset="0"/>
              </a:rPr>
              <a:t> social phenomena. (thrift 2007)</a:t>
            </a:r>
            <a:br>
              <a:rPr lang="en-GB" sz="2000" b="0" i="0" dirty="0">
                <a:solidFill>
                  <a:srgbClr val="FFFFFF"/>
                </a:solidFill>
                <a:effectLst/>
                <a:latin typeface="Segoe UI" panose="020B0502040204020203" pitchFamily="34" charset="0"/>
              </a:rPr>
            </a:br>
            <a:endParaRPr lang="en-GB" sz="2000" b="0" i="0" dirty="0">
              <a:solidFill>
                <a:srgbClr val="FFFFFF"/>
              </a:solidFill>
              <a:effectLst/>
              <a:latin typeface="Segoe UI" panose="020B0502040204020203" pitchFamily="34" charset="0"/>
            </a:endParaRPr>
          </a:p>
          <a:p>
            <a:pPr rtl="0" fontAlgn="base"/>
            <a:r>
              <a:rPr lang="en-GB" sz="2000" b="0" i="0" dirty="0">
                <a:solidFill>
                  <a:srgbClr val="FFFFFF"/>
                </a:solidFill>
                <a:effectLst/>
                <a:latin typeface="Segoe UI" panose="020B0502040204020203" pitchFamily="34" charset="0"/>
              </a:rPr>
              <a:t>Theories of rhythm analysis are not inscribed in a set of dogmatic statements, but they propose ways of formulating, certain focal points and orientations for research for it sensitises us to ways of exploring phenomena and experiences. It </a:t>
            </a:r>
            <a:r>
              <a:rPr lang="en-GB" sz="2000" dirty="0">
                <a:solidFill>
                  <a:srgbClr val="FFFFFF"/>
                </a:solidFill>
                <a:latin typeface="Segoe UI" panose="020B0502040204020203" pitchFamily="34" charset="0"/>
              </a:rPr>
              <a:t>at</a:t>
            </a:r>
            <a:r>
              <a:rPr lang="en-GB" sz="2000" b="0" i="0" dirty="0">
                <a:solidFill>
                  <a:srgbClr val="FFFFFF"/>
                </a:solidFill>
                <a:effectLst/>
                <a:latin typeface="Segoe UI" panose="020B0502040204020203" pitchFamily="34" charset="0"/>
              </a:rPr>
              <a:t>tends to </a:t>
            </a:r>
            <a:r>
              <a:rPr lang="en-GB" sz="2000" dirty="0">
                <a:solidFill>
                  <a:srgbClr val="FFFFFF"/>
                </a:solidFill>
                <a:latin typeface="Segoe UI" panose="020B0502040204020203" pitchFamily="34" charset="0"/>
              </a:rPr>
              <a:t>the </a:t>
            </a:r>
            <a:r>
              <a:rPr lang="en-GB" sz="2000" b="0" i="0" dirty="0">
                <a:solidFill>
                  <a:srgbClr val="FFFFFF"/>
                </a:solidFill>
                <a:effectLst/>
                <a:latin typeface="Segoe UI" panose="020B0502040204020203" pitchFamily="34" charset="0"/>
              </a:rPr>
              <a:t>experiencing of the world engendering frameworks which address the textures of experiences, allowing for their enunciation. The reflexivity assumed by rhythm analysis, joins emerging concerns of social research, often experimental in nature, that question, the answer, the penalty of research methods. (Lury and </a:t>
            </a:r>
            <a:r>
              <a:rPr lang="en-GB" sz="2000" dirty="0">
                <a:solidFill>
                  <a:srgbClr val="FFFFFF"/>
                </a:solidFill>
                <a:latin typeface="Segoe UI" panose="020B0502040204020203" pitchFamily="34" charset="0"/>
              </a:rPr>
              <a:t>Wakeford</a:t>
            </a:r>
            <a:r>
              <a:rPr lang="en-GB" sz="2000" b="0" i="0" dirty="0">
                <a:solidFill>
                  <a:srgbClr val="FFFFFF"/>
                </a:solidFill>
                <a:effectLst/>
                <a:latin typeface="Segoe UI" panose="020B0502040204020203" pitchFamily="34" charset="0"/>
              </a:rPr>
              <a:t>, 2012). (page 7)</a:t>
            </a:r>
          </a:p>
        </p:txBody>
      </p:sp>
    </p:spTree>
    <p:extLst>
      <p:ext uri="{BB962C8B-B14F-4D97-AF65-F5344CB8AC3E}">
        <p14:creationId xmlns:p14="http://schemas.microsoft.com/office/powerpoint/2010/main" val="1895191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2746A547-5DBC-BDC5-9C97-38CDC0F1E83C}"/>
              </a:ext>
            </a:extLst>
          </p:cNvPr>
          <p:cNvGraphicFramePr/>
          <p:nvPr>
            <p:extLst>
              <p:ext uri="{D42A27DB-BD31-4B8C-83A1-F6EECF244321}">
                <p14:modId xmlns:p14="http://schemas.microsoft.com/office/powerpoint/2010/main" val="2965821372"/>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F5E4EDE-4978-BF4F-DB86-DF847C1596AF}"/>
              </a:ext>
            </a:extLst>
          </p:cNvPr>
          <p:cNvSpPr txBox="1"/>
          <p:nvPr/>
        </p:nvSpPr>
        <p:spPr>
          <a:xfrm>
            <a:off x="599464" y="3177342"/>
            <a:ext cx="3784312" cy="1938992"/>
          </a:xfrm>
          <a:prstGeom prst="rect">
            <a:avLst/>
          </a:prstGeom>
          <a:noFill/>
        </p:spPr>
        <p:txBody>
          <a:bodyPr wrap="square" rtlCol="0">
            <a:spAutoFit/>
          </a:bodyPr>
          <a:lstStyle/>
          <a:p>
            <a:r>
              <a:rPr lang="en-US" sz="2400" dirty="0"/>
              <a:t>Rhythm analysis</a:t>
            </a:r>
          </a:p>
          <a:p>
            <a:pPr algn="l"/>
            <a:r>
              <a:rPr lang="en-GB" sz="2400" b="0" i="0" dirty="0">
                <a:effectLst/>
                <a:latin typeface="Arial" panose="020B0604020202020204" pitchFamily="34" charset="0"/>
              </a:rPr>
              <a:t>Lefebvre describes four alignments of rhythms. They are:</a:t>
            </a:r>
          </a:p>
          <a:p>
            <a:endParaRPr lang="en-US" sz="2400" dirty="0"/>
          </a:p>
        </p:txBody>
      </p:sp>
    </p:spTree>
    <p:extLst>
      <p:ext uri="{BB962C8B-B14F-4D97-AF65-F5344CB8AC3E}">
        <p14:creationId xmlns:p14="http://schemas.microsoft.com/office/powerpoint/2010/main" val="365987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459F56-975A-E52B-1B59-455F6C8389CB}"/>
              </a:ext>
            </a:extLst>
          </p:cNvPr>
          <p:cNvSpPr txBox="1"/>
          <p:nvPr/>
        </p:nvSpPr>
        <p:spPr>
          <a:xfrm>
            <a:off x="2189748" y="1540041"/>
            <a:ext cx="8229600" cy="3539430"/>
          </a:xfrm>
          <a:prstGeom prst="rect">
            <a:avLst/>
          </a:prstGeom>
          <a:noFill/>
        </p:spPr>
        <p:txBody>
          <a:bodyPr wrap="square" rtlCol="0">
            <a:spAutoFit/>
          </a:bodyPr>
          <a:lstStyle/>
          <a:p>
            <a:br>
              <a:rPr lang="en-GB" sz="2800" b="1" dirty="0"/>
            </a:br>
            <a:r>
              <a:rPr lang="en-GB" sz="2800" b="1" dirty="0"/>
              <a:t>Questions:</a:t>
            </a:r>
          </a:p>
          <a:p>
            <a:endParaRPr lang="en-GB" sz="2800" dirty="0"/>
          </a:p>
          <a:p>
            <a:r>
              <a:rPr lang="en-GB" sz="2800" dirty="0"/>
              <a:t>What emotion was in each of the scene?</a:t>
            </a:r>
          </a:p>
          <a:p>
            <a:r>
              <a:rPr lang="en-GB" sz="2800" dirty="0"/>
              <a:t>What was each story about?</a:t>
            </a:r>
          </a:p>
          <a:p>
            <a:r>
              <a:rPr lang="en-GB" sz="2800" dirty="0"/>
              <a:t>How many cuts were there?</a:t>
            </a:r>
          </a:p>
          <a:p>
            <a:r>
              <a:rPr lang="en-GB" sz="2800" dirty="0"/>
              <a:t>Did the edits speed up, or slow down?</a:t>
            </a:r>
          </a:p>
          <a:p>
            <a:r>
              <a:rPr lang="en-GB" sz="2800" dirty="0"/>
              <a:t>Did you notice any patterns in the pace of the edits?</a:t>
            </a:r>
          </a:p>
        </p:txBody>
      </p:sp>
    </p:spTree>
    <p:extLst>
      <p:ext uri="{BB962C8B-B14F-4D97-AF65-F5344CB8AC3E}">
        <p14:creationId xmlns:p14="http://schemas.microsoft.com/office/powerpoint/2010/main" val="3510398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El Tango De Roxanne- Moulin Rouge">
            <a:hlinkClick r:id="" action="ppaction://media"/>
            <a:extLst>
              <a:ext uri="{FF2B5EF4-FFF2-40B4-BE49-F238E27FC236}">
                <a16:creationId xmlns:a16="http://schemas.microsoft.com/office/drawing/2014/main" id="{44EF202C-6639-9E08-4C36-97643F7F4F16}"/>
              </a:ext>
            </a:extLst>
          </p:cNvPr>
          <p:cNvPicPr>
            <a:picLocks noRot="1" noChangeAspect="1"/>
          </p:cNvPicPr>
          <p:nvPr>
            <a:videoFile r:link="rId1"/>
          </p:nvPr>
        </p:nvPicPr>
        <p:blipFill>
          <a:blip r:embed="rId4"/>
          <a:stretch>
            <a:fillRect/>
          </a:stretch>
        </p:blipFill>
        <p:spPr>
          <a:xfrm>
            <a:off x="1097280" y="558089"/>
            <a:ext cx="9509760" cy="5373014"/>
          </a:xfrm>
          <a:prstGeom prst="rect">
            <a:avLst/>
          </a:prstGeom>
        </p:spPr>
      </p:pic>
    </p:spTree>
    <p:extLst>
      <p:ext uri="{BB962C8B-B14F-4D97-AF65-F5344CB8AC3E}">
        <p14:creationId xmlns:p14="http://schemas.microsoft.com/office/powerpoint/2010/main" val="3046087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he Grey intro">
            <a:hlinkClick r:id="" action="ppaction://media"/>
            <a:extLst>
              <a:ext uri="{FF2B5EF4-FFF2-40B4-BE49-F238E27FC236}">
                <a16:creationId xmlns:a16="http://schemas.microsoft.com/office/drawing/2014/main" id="{D563DE8C-61B5-C61F-14BF-B1873A2F7946}"/>
              </a:ext>
            </a:extLst>
          </p:cNvPr>
          <p:cNvPicPr>
            <a:picLocks noRot="1" noChangeAspect="1"/>
          </p:cNvPicPr>
          <p:nvPr>
            <a:videoFile r:link="rId1"/>
          </p:nvPr>
        </p:nvPicPr>
        <p:blipFill>
          <a:blip r:embed="rId4"/>
          <a:stretch>
            <a:fillRect/>
          </a:stretch>
        </p:blipFill>
        <p:spPr>
          <a:xfrm>
            <a:off x="1417320" y="68579"/>
            <a:ext cx="8961120" cy="6720841"/>
          </a:xfrm>
          <a:prstGeom prst="rect">
            <a:avLst/>
          </a:prstGeom>
        </p:spPr>
      </p:pic>
    </p:spTree>
    <p:extLst>
      <p:ext uri="{BB962C8B-B14F-4D97-AF65-F5344CB8AC3E}">
        <p14:creationId xmlns:p14="http://schemas.microsoft.com/office/powerpoint/2010/main" val="472242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id with numbers and a few percentages&#10;&#10;Description automatically generated with medium confidence">
            <a:extLst>
              <a:ext uri="{FF2B5EF4-FFF2-40B4-BE49-F238E27FC236}">
                <a16:creationId xmlns:a16="http://schemas.microsoft.com/office/drawing/2014/main" id="{3FA7506F-5479-FFE1-8469-F380F82BE1FE}"/>
              </a:ext>
            </a:extLst>
          </p:cNvPr>
          <p:cNvPicPr>
            <a:picLocks noChangeAspect="1"/>
          </p:cNvPicPr>
          <p:nvPr/>
        </p:nvPicPr>
        <p:blipFill>
          <a:blip r:embed="rId3"/>
          <a:stretch>
            <a:fillRect/>
          </a:stretch>
        </p:blipFill>
        <p:spPr>
          <a:xfrm>
            <a:off x="297872" y="492101"/>
            <a:ext cx="7772400" cy="5873798"/>
          </a:xfrm>
          <a:prstGeom prst="rect">
            <a:avLst/>
          </a:prstGeom>
        </p:spPr>
      </p:pic>
      <p:pic>
        <p:nvPicPr>
          <p:cNvPr id="4" name="Online Media 3" descr="Paranormal Activity 2 (4/10) Movie CLIP - Baby Levitation (2010) HD">
            <a:hlinkClick r:id="" action="ppaction://media"/>
            <a:extLst>
              <a:ext uri="{FF2B5EF4-FFF2-40B4-BE49-F238E27FC236}">
                <a16:creationId xmlns:a16="http://schemas.microsoft.com/office/drawing/2014/main" id="{A4604BFA-5AA7-D802-21CB-CCC923499A98}"/>
              </a:ext>
            </a:extLst>
          </p:cNvPr>
          <p:cNvPicPr>
            <a:picLocks noRot="1" noChangeAspect="1"/>
          </p:cNvPicPr>
          <p:nvPr>
            <a:videoFile r:link="rId1"/>
          </p:nvPr>
        </p:nvPicPr>
        <p:blipFill>
          <a:blip r:embed="rId4"/>
          <a:stretch>
            <a:fillRect/>
          </a:stretch>
        </p:blipFill>
        <p:spPr>
          <a:xfrm>
            <a:off x="8091535" y="4045527"/>
            <a:ext cx="3802593" cy="2148465"/>
          </a:xfrm>
          <a:prstGeom prst="rect">
            <a:avLst/>
          </a:prstGeom>
        </p:spPr>
      </p:pic>
      <p:sp>
        <p:nvSpPr>
          <p:cNvPr id="5" name="TextBox 4">
            <a:extLst>
              <a:ext uri="{FF2B5EF4-FFF2-40B4-BE49-F238E27FC236}">
                <a16:creationId xmlns:a16="http://schemas.microsoft.com/office/drawing/2014/main" id="{8732ECCB-7CDC-D78E-9348-B551F0FB3CC2}"/>
              </a:ext>
            </a:extLst>
          </p:cNvPr>
          <p:cNvSpPr txBox="1"/>
          <p:nvPr/>
        </p:nvSpPr>
        <p:spPr>
          <a:xfrm>
            <a:off x="8672945" y="1108364"/>
            <a:ext cx="1614481" cy="369332"/>
          </a:xfrm>
          <a:prstGeom prst="rect">
            <a:avLst/>
          </a:prstGeom>
          <a:noFill/>
        </p:spPr>
        <p:txBody>
          <a:bodyPr wrap="none" rtlCol="0">
            <a:spAutoFit/>
          </a:bodyPr>
          <a:lstStyle/>
          <a:p>
            <a:r>
              <a:rPr lang="en-US" dirty="0"/>
              <a:t>Audience focus</a:t>
            </a:r>
          </a:p>
        </p:txBody>
      </p:sp>
    </p:spTree>
    <p:extLst>
      <p:ext uri="{BB962C8B-B14F-4D97-AF65-F5344CB8AC3E}">
        <p14:creationId xmlns:p14="http://schemas.microsoft.com/office/powerpoint/2010/main" val="1445576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B0D7FF-87F7-8783-CD26-8F976DB8470B}"/>
              </a:ext>
            </a:extLst>
          </p:cNvPr>
          <p:cNvSpPr txBox="1"/>
          <p:nvPr/>
        </p:nvSpPr>
        <p:spPr>
          <a:xfrm>
            <a:off x="876692" y="1157288"/>
            <a:ext cx="4681145" cy="4824020"/>
          </a:xfrm>
          <a:prstGeom prst="rect">
            <a:avLst/>
          </a:prstGeom>
        </p:spPr>
        <p:txBody>
          <a:bodyPr vert="horz" lIns="91440" tIns="45720" rIns="91440" bIns="45720" rtlCol="0" anchor="t">
            <a:normAutofit/>
          </a:bodyPr>
          <a:lstStyle/>
          <a:p>
            <a:pPr>
              <a:lnSpc>
                <a:spcPct val="90000"/>
              </a:lnSpc>
              <a:spcAft>
                <a:spcPts val="600"/>
              </a:spcAft>
            </a:pPr>
            <a:r>
              <a:rPr lang="en-US" sz="2400" b="1" i="0" u="none" strike="noStrike" dirty="0">
                <a:effectLst/>
              </a:rPr>
              <a:t>Task: Urban Rhythm Analysis</a:t>
            </a:r>
          </a:p>
          <a:p>
            <a:pPr>
              <a:lnSpc>
                <a:spcPct val="90000"/>
              </a:lnSpc>
              <a:spcAft>
                <a:spcPts val="600"/>
              </a:spcAft>
            </a:pPr>
            <a:endParaRPr lang="en-US" sz="2400" b="0" i="0" u="none" strike="noStrike" dirty="0">
              <a:effectLst/>
            </a:endParaRPr>
          </a:p>
          <a:p>
            <a:pPr>
              <a:lnSpc>
                <a:spcPct val="90000"/>
              </a:lnSpc>
              <a:spcAft>
                <a:spcPts val="600"/>
              </a:spcAft>
            </a:pPr>
            <a:r>
              <a:rPr lang="en-US" sz="2400" dirty="0"/>
              <a:t>Working in groups of 3.</a:t>
            </a:r>
          </a:p>
          <a:p>
            <a:pPr>
              <a:lnSpc>
                <a:spcPct val="90000"/>
              </a:lnSpc>
              <a:spcAft>
                <a:spcPts val="600"/>
              </a:spcAft>
            </a:pPr>
            <a:endParaRPr lang="en-US" sz="2400"/>
          </a:p>
          <a:p>
            <a:pPr>
              <a:lnSpc>
                <a:spcPct val="90000"/>
              </a:lnSpc>
              <a:spcAft>
                <a:spcPts val="600"/>
              </a:spcAft>
            </a:pPr>
            <a:r>
              <a:rPr lang="en-US" sz="2400"/>
              <a:t>Your </a:t>
            </a:r>
            <a:r>
              <a:rPr lang="en-US" sz="2400" dirty="0"/>
              <a:t>challenge is to d</a:t>
            </a:r>
            <a:r>
              <a:rPr lang="en-US" sz="2400" b="0" i="0" u="none" strike="noStrike" dirty="0">
                <a:effectLst/>
              </a:rPr>
              <a:t>ecode city’s </a:t>
            </a:r>
            <a:r>
              <a:rPr lang="en-US" sz="2400" dirty="0"/>
              <a:t>p</a:t>
            </a:r>
            <a:r>
              <a:rPr lang="en-US" sz="2400" b="0" i="0" u="none" strike="noStrike" dirty="0">
                <a:effectLst/>
              </a:rPr>
              <a:t>ulses.</a:t>
            </a:r>
          </a:p>
          <a:p>
            <a:pPr>
              <a:lnSpc>
                <a:spcPct val="90000"/>
              </a:lnSpc>
              <a:spcAft>
                <a:spcPts val="600"/>
              </a:spcAft>
            </a:pPr>
            <a:endParaRPr lang="en-US" sz="2400" b="0" i="0" u="none" strike="noStrike" dirty="0">
              <a:effectLst/>
            </a:endParaRPr>
          </a:p>
          <a:p>
            <a:pPr>
              <a:lnSpc>
                <a:spcPct val="90000"/>
              </a:lnSpc>
              <a:spcAft>
                <a:spcPts val="600"/>
              </a:spcAft>
            </a:pPr>
            <a:r>
              <a:rPr lang="en-US" sz="2400" b="0" i="0" u="none" strike="noStrike" dirty="0">
                <a:effectLst/>
              </a:rPr>
              <a:t>Observing movement, sound, and disruptions in city life</a:t>
            </a:r>
          </a:p>
          <a:p>
            <a:pPr indent="-228600">
              <a:lnSpc>
                <a:spcPct val="90000"/>
              </a:lnSpc>
              <a:spcAft>
                <a:spcPts val="600"/>
              </a:spcAft>
              <a:buFont typeface="Arial" panose="020B0604020202020204" pitchFamily="34" charset="0"/>
              <a:buChar char="•"/>
            </a:pPr>
            <a:endParaRPr lang="en-US" sz="2400" b="0" i="0" u="none" strike="noStrike" dirty="0">
              <a:effectLst/>
            </a:endParaRPr>
          </a:p>
          <a:p>
            <a:pPr>
              <a:lnSpc>
                <a:spcPct val="90000"/>
              </a:lnSpc>
              <a:spcAft>
                <a:spcPts val="600"/>
              </a:spcAft>
            </a:pPr>
            <a:r>
              <a:rPr lang="en-US" sz="2400" b="0" i="0" u="none" strike="noStrike" dirty="0">
                <a:effectLst/>
              </a:rPr>
              <a:t>Discover: “What makes a city feel alive?”</a:t>
            </a:r>
          </a:p>
          <a:p>
            <a:pPr>
              <a:lnSpc>
                <a:spcPct val="90000"/>
              </a:lnSpc>
              <a:spcAft>
                <a:spcPts val="600"/>
              </a:spcAft>
            </a:pPr>
            <a:endParaRPr lang="en-US" sz="2400" b="0" i="0" u="none" strike="noStrike" dirty="0">
              <a:effectLst/>
            </a:endParaRPr>
          </a:p>
          <a:p>
            <a:pPr indent="-228600">
              <a:lnSpc>
                <a:spcPct val="90000"/>
              </a:lnSpc>
              <a:spcAft>
                <a:spcPts val="600"/>
              </a:spcAft>
              <a:buFont typeface="Arial" panose="020B0604020202020204" pitchFamily="34" charset="0"/>
              <a:buChar char="•"/>
            </a:pPr>
            <a:endParaRPr lang="en-US" sz="2000" dirty="0"/>
          </a:p>
        </p:txBody>
      </p:sp>
      <p:pic>
        <p:nvPicPr>
          <p:cNvPr id="3" name="Picture 2">
            <a:extLst>
              <a:ext uri="{FF2B5EF4-FFF2-40B4-BE49-F238E27FC236}">
                <a16:creationId xmlns:a16="http://schemas.microsoft.com/office/drawing/2014/main" id="{0D0880BF-2DFB-B1BA-1D40-D7A995A2FD1B}"/>
              </a:ext>
            </a:extLst>
          </p:cNvPr>
          <p:cNvPicPr>
            <a:picLocks noChangeAspect="1"/>
          </p:cNvPicPr>
          <p:nvPr/>
        </p:nvPicPr>
        <p:blipFill>
          <a:blip r:embed="rId3"/>
          <a:stretch>
            <a:fillRect/>
          </a:stretch>
        </p:blipFill>
        <p:spPr>
          <a:xfrm>
            <a:off x="6096001" y="1900953"/>
            <a:ext cx="5319062" cy="2981012"/>
          </a:xfrm>
          <a:prstGeom prst="rect">
            <a:avLst/>
          </a:prstGeom>
        </p:spPr>
      </p:pic>
      <p:grpSp>
        <p:nvGrpSpPr>
          <p:cNvPr id="8" name="Group 7">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9" name="Rectangle 8">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62936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244D308-DC60-387E-69B1-9308475F1C62}"/>
              </a:ext>
            </a:extLst>
          </p:cNvPr>
          <p:cNvSpPr txBox="1"/>
          <p:nvPr/>
        </p:nvSpPr>
        <p:spPr>
          <a:xfrm>
            <a:off x="838200" y="542925"/>
            <a:ext cx="4776788" cy="5634038"/>
          </a:xfrm>
          <a:prstGeom prst="rect">
            <a:avLst/>
          </a:prstGeom>
        </p:spPr>
        <p:txBody>
          <a:bodyPr vert="horz" lIns="91440" tIns="45720" rIns="91440" bIns="45720" rtlCol="0">
            <a:noAutofit/>
          </a:bodyPr>
          <a:lstStyle/>
          <a:p>
            <a:pPr>
              <a:lnSpc>
                <a:spcPct val="90000"/>
              </a:lnSpc>
              <a:spcAft>
                <a:spcPts val="600"/>
              </a:spcAft>
            </a:pPr>
            <a:r>
              <a:rPr lang="en-US" sz="2000" b="1" i="0" u="none" strike="noStrike" dirty="0">
                <a:effectLst/>
              </a:rPr>
              <a:t>Your Mission</a:t>
            </a:r>
            <a:endParaRPr lang="en-US" sz="2000" b="1" dirty="0"/>
          </a:p>
          <a:p>
            <a:pPr>
              <a:lnSpc>
                <a:spcPct val="90000"/>
              </a:lnSpc>
              <a:spcAft>
                <a:spcPts val="600"/>
              </a:spcAft>
            </a:pPr>
            <a:r>
              <a:rPr lang="en-US" sz="2000" b="0" i="1" u="none" strike="noStrike" dirty="0">
                <a:effectLst/>
              </a:rPr>
              <a:t>You are urban rhythm analysts, hired to decode the hidden patterns of city life. Your mission: to uncover a “disturbance” in the city’s natural rhythm before it spreads. Each of you has a </a:t>
            </a:r>
            <a:r>
              <a:rPr lang="en-US" sz="2000" b="0" i="1" u="none" strike="noStrike" dirty="0" err="1">
                <a:effectLst/>
              </a:rPr>
              <a:t>specialised</a:t>
            </a:r>
            <a:r>
              <a:rPr lang="en-US" sz="2000" b="0" i="1" u="none" strike="noStrike" dirty="0">
                <a:effectLst/>
              </a:rPr>
              <a:t> role, and only by working together can you solve the mystery.</a:t>
            </a:r>
            <a:endParaRPr lang="en-US" sz="2000" b="1" i="0" u="none" strike="noStrike" dirty="0">
              <a:effectLst/>
            </a:endParaRPr>
          </a:p>
          <a:p>
            <a:pPr indent="-228600">
              <a:lnSpc>
                <a:spcPct val="90000"/>
              </a:lnSpc>
              <a:spcAft>
                <a:spcPts val="600"/>
              </a:spcAft>
              <a:buFont typeface="Arial" panose="020B0604020202020204" pitchFamily="34" charset="0"/>
              <a:buChar char="•"/>
            </a:pPr>
            <a:endParaRPr lang="en-US" sz="2000" b="0" i="0" u="none" strike="noStrike" dirty="0">
              <a:effectLst/>
            </a:endParaRPr>
          </a:p>
          <a:p>
            <a:pPr marL="742950" lvl="1" indent="-228600">
              <a:lnSpc>
                <a:spcPct val="90000"/>
              </a:lnSpc>
              <a:spcAft>
                <a:spcPts val="600"/>
              </a:spcAft>
              <a:buFont typeface="Arial" panose="020B0604020202020204" pitchFamily="34" charset="0"/>
              <a:buChar char="•"/>
            </a:pPr>
            <a:r>
              <a:rPr lang="en-US" sz="2000" b="0" i="0" u="none" strike="noStrike" dirty="0">
                <a:effectLst/>
              </a:rPr>
              <a:t>You are urban rhythm analysts, decoding how people and cities move.</a:t>
            </a:r>
          </a:p>
          <a:p>
            <a:pPr marL="742950" lvl="1" indent="-228600">
              <a:lnSpc>
                <a:spcPct val="90000"/>
              </a:lnSpc>
              <a:spcAft>
                <a:spcPts val="600"/>
              </a:spcAft>
              <a:buFont typeface="Arial" panose="020B0604020202020204" pitchFamily="34" charset="0"/>
              <a:buChar char="•"/>
            </a:pPr>
            <a:r>
              <a:rPr lang="en-US" sz="2000" b="0" i="0" u="none" strike="noStrike" dirty="0">
                <a:effectLst/>
              </a:rPr>
              <a:t>The immersive environment will transport you through different urban landscapes (case studies).</a:t>
            </a:r>
          </a:p>
          <a:p>
            <a:pPr marL="742950" lvl="1" indent="-228600">
              <a:lnSpc>
                <a:spcPct val="90000"/>
              </a:lnSpc>
              <a:spcAft>
                <a:spcPts val="600"/>
              </a:spcAft>
              <a:buFont typeface="Arial" panose="020B0604020202020204" pitchFamily="34" charset="0"/>
              <a:buChar char="•"/>
            </a:pPr>
            <a:r>
              <a:rPr lang="en-US" sz="2000" b="0" i="0" u="none" strike="noStrike" dirty="0">
                <a:effectLst/>
              </a:rPr>
              <a:t>Observe carefully. Each of you will have an observational role and must pay attention to specific rhythms</a:t>
            </a:r>
            <a:r>
              <a:rPr lang="en-US" sz="2000" dirty="0"/>
              <a:t>.  Come to a collective conclusion.</a:t>
            </a:r>
            <a:endParaRPr lang="en-US" sz="2000" b="0" i="0" u="none" strike="noStrike" dirty="0">
              <a:effectLst/>
            </a:endParaRPr>
          </a:p>
        </p:txBody>
      </p:sp>
      <p:pic>
        <p:nvPicPr>
          <p:cNvPr id="3" name="Picture 2">
            <a:extLst>
              <a:ext uri="{FF2B5EF4-FFF2-40B4-BE49-F238E27FC236}">
                <a16:creationId xmlns:a16="http://schemas.microsoft.com/office/drawing/2014/main" id="{60877C11-2281-8A54-EFD9-659292BC7CAC}"/>
              </a:ext>
            </a:extLst>
          </p:cNvPr>
          <p:cNvPicPr>
            <a:picLocks noChangeAspect="1"/>
          </p:cNvPicPr>
          <p:nvPr/>
        </p:nvPicPr>
        <p:blipFill>
          <a:blip r:embed="rId2"/>
          <a:srcRect l="29086" r="2113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9283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E60ED8-6C6E-B3DA-3787-CE72CDA85151}"/>
              </a:ext>
            </a:extLst>
          </p:cNvPr>
          <p:cNvSpPr txBox="1"/>
          <p:nvPr/>
        </p:nvSpPr>
        <p:spPr>
          <a:xfrm>
            <a:off x="1041400" y="1536174"/>
            <a:ext cx="5430838" cy="3785652"/>
          </a:xfrm>
          <a:prstGeom prst="rect">
            <a:avLst/>
          </a:prstGeom>
          <a:noFill/>
        </p:spPr>
        <p:txBody>
          <a:bodyPr wrap="square" rtlCol="0">
            <a:spAutoFit/>
          </a:bodyPr>
          <a:lstStyle/>
          <a:p>
            <a:pPr algn="l">
              <a:buNone/>
            </a:pPr>
            <a:r>
              <a:rPr lang="en-GB" sz="2000" b="1" i="0" u="none" strike="noStrike" dirty="0">
                <a:solidFill>
                  <a:srgbClr val="000000"/>
                </a:solidFill>
                <a:effectLst/>
              </a:rPr>
              <a:t>Instructions</a:t>
            </a:r>
          </a:p>
          <a:p>
            <a:pPr algn="l">
              <a:buNone/>
            </a:pPr>
            <a:endParaRPr lang="en-GB" sz="2000" b="1" i="0" u="none" strike="noStrike" dirty="0">
              <a:solidFill>
                <a:srgbClr val="000000"/>
              </a:solidFill>
              <a:effectLst/>
            </a:endParaRPr>
          </a:p>
          <a:p>
            <a:pPr algn="l">
              <a:buFont typeface="+mj-lt"/>
              <a:buAutoNum type="arabicPeriod"/>
            </a:pPr>
            <a:r>
              <a:rPr lang="en-GB" sz="2000" b="1" i="0" u="none" strike="noStrike" dirty="0">
                <a:solidFill>
                  <a:srgbClr val="000000"/>
                </a:solidFill>
                <a:effectLst/>
              </a:rPr>
              <a:t>Move freely</a:t>
            </a:r>
            <a:r>
              <a:rPr lang="en-GB" sz="2000" b="0" i="0" u="none" strike="noStrike" dirty="0">
                <a:solidFill>
                  <a:srgbClr val="000000"/>
                </a:solidFill>
                <a:effectLst/>
              </a:rPr>
              <a:t> in the space, standing or shifting perspectives as needed.</a:t>
            </a:r>
          </a:p>
          <a:p>
            <a:pPr algn="l">
              <a:buFont typeface="+mj-lt"/>
              <a:buAutoNum type="arabicPeriod"/>
            </a:pPr>
            <a:endParaRPr lang="en-GB" sz="2000" b="0" i="0" u="none" strike="noStrike" dirty="0">
              <a:solidFill>
                <a:srgbClr val="000000"/>
              </a:solidFill>
              <a:effectLst/>
            </a:endParaRPr>
          </a:p>
          <a:p>
            <a:pPr algn="l">
              <a:buFont typeface="+mj-lt"/>
              <a:buAutoNum type="arabicPeriod"/>
            </a:pPr>
            <a:r>
              <a:rPr lang="en-GB" sz="2000" b="1" i="0" u="none" strike="noStrike" dirty="0">
                <a:solidFill>
                  <a:srgbClr val="000000"/>
                </a:solidFill>
                <a:effectLst/>
              </a:rPr>
              <a:t>Track your observations</a:t>
            </a:r>
            <a:r>
              <a:rPr lang="en-GB" sz="2000" b="0" i="0" u="none" strike="noStrike" dirty="0">
                <a:solidFill>
                  <a:srgbClr val="000000"/>
                </a:solidFill>
                <a:effectLst/>
              </a:rPr>
              <a:t> based on your assigned role.</a:t>
            </a:r>
          </a:p>
          <a:p>
            <a:pPr algn="l">
              <a:buFont typeface="+mj-lt"/>
              <a:buAutoNum type="arabicPeriod"/>
            </a:pPr>
            <a:endParaRPr lang="en-GB" sz="2000" b="0" i="0" u="none" strike="noStrike" dirty="0">
              <a:solidFill>
                <a:srgbClr val="000000"/>
              </a:solidFill>
              <a:effectLst/>
            </a:endParaRPr>
          </a:p>
          <a:p>
            <a:pPr algn="l">
              <a:buFont typeface="+mj-lt"/>
              <a:buAutoNum type="arabicPeriod"/>
            </a:pPr>
            <a:r>
              <a:rPr lang="en-GB" sz="2000" b="1" i="0" u="none" strike="noStrike" dirty="0">
                <a:solidFill>
                  <a:srgbClr val="000000"/>
                </a:solidFill>
                <a:effectLst/>
              </a:rPr>
              <a:t>Pay close attention</a:t>
            </a:r>
            <a:r>
              <a:rPr lang="en-GB" sz="2000" b="0" i="0" u="none" strike="noStrike" dirty="0">
                <a:solidFill>
                  <a:srgbClr val="000000"/>
                </a:solidFill>
                <a:effectLst/>
              </a:rPr>
              <a:t> when disruptions occur.</a:t>
            </a:r>
          </a:p>
          <a:p>
            <a:pPr algn="l">
              <a:buFont typeface="+mj-lt"/>
              <a:buAutoNum type="arabicPeriod"/>
            </a:pPr>
            <a:endParaRPr lang="en-GB" sz="2000" b="0" i="0" u="none" strike="noStrike" dirty="0">
              <a:solidFill>
                <a:srgbClr val="000000"/>
              </a:solidFill>
              <a:effectLst/>
            </a:endParaRPr>
          </a:p>
          <a:p>
            <a:pPr algn="l">
              <a:buFont typeface="+mj-lt"/>
              <a:buAutoNum type="arabicPeriod"/>
            </a:pPr>
            <a:r>
              <a:rPr lang="en-GB" sz="2000" b="0" i="0" u="none" strike="noStrike" dirty="0">
                <a:solidFill>
                  <a:srgbClr val="000000"/>
                </a:solidFill>
                <a:effectLst/>
              </a:rPr>
              <a:t>At the end, you will come together to </a:t>
            </a:r>
            <a:r>
              <a:rPr lang="en-GB" sz="2000" b="1" i="0" u="none" strike="noStrike" dirty="0">
                <a:solidFill>
                  <a:srgbClr val="000000"/>
                </a:solidFill>
                <a:effectLst/>
              </a:rPr>
              <a:t>analyse and explain the rhythm disturbances.</a:t>
            </a:r>
            <a:endParaRPr lang="en-GB" sz="2000" b="0" i="0" u="none" strike="noStrike" dirty="0">
              <a:solidFill>
                <a:srgbClr val="000000"/>
              </a:solidFill>
              <a:effectLst/>
            </a:endParaRPr>
          </a:p>
        </p:txBody>
      </p:sp>
      <p:pic>
        <p:nvPicPr>
          <p:cNvPr id="3" name="Picture 2">
            <a:extLst>
              <a:ext uri="{FF2B5EF4-FFF2-40B4-BE49-F238E27FC236}">
                <a16:creationId xmlns:a16="http://schemas.microsoft.com/office/drawing/2014/main" id="{284AFA5D-6480-C99F-83EF-901A981687C4}"/>
              </a:ext>
            </a:extLst>
          </p:cNvPr>
          <p:cNvPicPr>
            <a:picLocks noChangeAspect="1"/>
          </p:cNvPicPr>
          <p:nvPr/>
        </p:nvPicPr>
        <p:blipFill>
          <a:blip r:embed="rId2"/>
          <a:stretch>
            <a:fillRect/>
          </a:stretch>
        </p:blipFill>
        <p:spPr>
          <a:xfrm>
            <a:off x="7899400" y="1904325"/>
            <a:ext cx="3251200" cy="3251200"/>
          </a:xfrm>
          <a:prstGeom prst="rect">
            <a:avLst/>
          </a:prstGeom>
        </p:spPr>
      </p:pic>
    </p:spTree>
    <p:extLst>
      <p:ext uri="{BB962C8B-B14F-4D97-AF65-F5344CB8AC3E}">
        <p14:creationId xmlns:p14="http://schemas.microsoft.com/office/powerpoint/2010/main" val="15554578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rson walking up a stairs">
            <a:extLst>
              <a:ext uri="{FF2B5EF4-FFF2-40B4-BE49-F238E27FC236}">
                <a16:creationId xmlns:a16="http://schemas.microsoft.com/office/drawing/2014/main" id="{F3B1761A-DCF8-0661-5B62-CE5E0169CAF0}"/>
              </a:ext>
            </a:extLst>
          </p:cNvPr>
          <p:cNvPicPr>
            <a:picLocks noChangeAspect="1"/>
          </p:cNvPicPr>
          <p:nvPr/>
        </p:nvPicPr>
        <p:blipFill>
          <a:blip r:embed="rId3"/>
          <a:srcRect l="29464" r="11202" b="-2"/>
          <a:stretch/>
        </p:blipFill>
        <p:spPr>
          <a:xfrm>
            <a:off x="-1" y="-2"/>
            <a:ext cx="6096001" cy="6858002"/>
          </a:xfrm>
          <a:prstGeom prst="rect">
            <a:avLst/>
          </a:prstGeom>
        </p:spPr>
      </p:pic>
      <p:sp>
        <p:nvSpPr>
          <p:cNvPr id="2" name="TextBox 1">
            <a:extLst>
              <a:ext uri="{FF2B5EF4-FFF2-40B4-BE49-F238E27FC236}">
                <a16:creationId xmlns:a16="http://schemas.microsoft.com/office/drawing/2014/main" id="{B62EBDCD-0DFF-4443-D736-ABE04EC2058D}"/>
              </a:ext>
            </a:extLst>
          </p:cNvPr>
          <p:cNvSpPr txBox="1"/>
          <p:nvPr/>
        </p:nvSpPr>
        <p:spPr>
          <a:xfrm>
            <a:off x="6803409" y="362309"/>
            <a:ext cx="4152138" cy="5877771"/>
          </a:xfrm>
          <a:prstGeom prst="rect">
            <a:avLst/>
          </a:prstGeom>
        </p:spPr>
        <p:txBody>
          <a:bodyPr vert="horz" lIns="91440" tIns="45720" rIns="91440" bIns="45720" rtlCol="0" anchor="ctr">
            <a:normAutofit/>
          </a:bodyPr>
          <a:lstStyle/>
          <a:p>
            <a:pPr>
              <a:lnSpc>
                <a:spcPct val="90000"/>
              </a:lnSpc>
              <a:spcAft>
                <a:spcPts val="600"/>
              </a:spcAft>
            </a:pPr>
            <a:r>
              <a:rPr lang="en-US" sz="2000" b="1" i="0" u="none" strike="noStrike" dirty="0">
                <a:effectLst/>
              </a:rPr>
              <a:t>Final Task: Solving the Rhythm Disturbance</a:t>
            </a:r>
          </a:p>
          <a:p>
            <a:pPr>
              <a:lnSpc>
                <a:spcPct val="90000"/>
              </a:lnSpc>
              <a:spcAft>
                <a:spcPts val="600"/>
              </a:spcAft>
            </a:pPr>
            <a:endParaRPr lang="en-US" sz="2000" b="1" i="0" u="none" strike="noStrike" dirty="0">
              <a:effectLst/>
            </a:endParaRPr>
          </a:p>
          <a:p>
            <a:pPr>
              <a:lnSpc>
                <a:spcPct val="90000"/>
              </a:lnSpc>
              <a:spcAft>
                <a:spcPts val="600"/>
              </a:spcAft>
            </a:pPr>
            <a:r>
              <a:rPr lang="en-US" sz="2000" b="0" i="0" u="none" strike="noStrike" dirty="0">
                <a:effectLst/>
              </a:rPr>
              <a:t>At the end, you will work together to answer:</a:t>
            </a:r>
          </a:p>
          <a:p>
            <a:pPr>
              <a:lnSpc>
                <a:spcPct val="90000"/>
              </a:lnSpc>
              <a:spcAft>
                <a:spcPts val="600"/>
              </a:spcAft>
            </a:pPr>
            <a:endParaRPr lang="en-US" sz="2000" b="0" i="0" u="none" strike="noStrike" dirty="0">
              <a:effectLst/>
            </a:endParaRPr>
          </a:p>
          <a:p>
            <a:pPr indent="-228600">
              <a:lnSpc>
                <a:spcPct val="90000"/>
              </a:lnSpc>
              <a:spcAft>
                <a:spcPts val="600"/>
              </a:spcAft>
              <a:buFont typeface="Arial" panose="020B0604020202020204" pitchFamily="34" charset="0"/>
              <a:buChar char="•"/>
            </a:pPr>
            <a:r>
              <a:rPr lang="en-US" sz="2000" b="0" i="0" u="none" strike="noStrike" dirty="0">
                <a:effectLst/>
              </a:rPr>
              <a:t>What rhythms did you observe?</a:t>
            </a:r>
          </a:p>
          <a:p>
            <a:pPr indent="-228600">
              <a:lnSpc>
                <a:spcPct val="90000"/>
              </a:lnSpc>
              <a:spcAft>
                <a:spcPts val="600"/>
              </a:spcAft>
              <a:buFont typeface="Arial" panose="020B0604020202020204" pitchFamily="34" charset="0"/>
              <a:buChar char="•"/>
            </a:pPr>
            <a:r>
              <a:rPr lang="en-US" sz="2000" b="0" i="0" u="none" strike="noStrike" dirty="0">
                <a:effectLst/>
              </a:rPr>
              <a:t>How did the disruptions change them?</a:t>
            </a:r>
          </a:p>
          <a:p>
            <a:pPr indent="-228600">
              <a:lnSpc>
                <a:spcPct val="90000"/>
              </a:lnSpc>
              <a:spcAft>
                <a:spcPts val="600"/>
              </a:spcAft>
              <a:buFont typeface="Arial" panose="020B0604020202020204" pitchFamily="34" charset="0"/>
              <a:buChar char="•"/>
            </a:pPr>
            <a:r>
              <a:rPr lang="en-US" sz="2000" b="0" i="0" u="none" strike="noStrike" dirty="0">
                <a:effectLst/>
              </a:rPr>
              <a:t>What patterns emerged across all roles?</a:t>
            </a:r>
          </a:p>
          <a:p>
            <a:pPr indent="-228600">
              <a:lnSpc>
                <a:spcPct val="90000"/>
              </a:lnSpc>
              <a:spcAft>
                <a:spcPts val="600"/>
              </a:spcAft>
              <a:buFont typeface="Arial" panose="020B0604020202020204" pitchFamily="34" charset="0"/>
              <a:buChar char="•"/>
            </a:pPr>
            <a:r>
              <a:rPr lang="en-US" sz="2000" b="0" i="0" u="none" strike="noStrike" dirty="0">
                <a:effectLst/>
              </a:rPr>
              <a:t>What do these rhythms tell us about urban life?</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b="0" i="1" u="none" strike="noStrike" dirty="0">
                <a:effectLst/>
              </a:rPr>
              <a:t>Be ready to share your findings and discuss how cities "breathe." Your analysis will help decode the pulse of city life!</a:t>
            </a:r>
          </a:p>
        </p:txBody>
      </p:sp>
    </p:spTree>
    <p:extLst>
      <p:ext uri="{BB962C8B-B14F-4D97-AF65-F5344CB8AC3E}">
        <p14:creationId xmlns:p14="http://schemas.microsoft.com/office/powerpoint/2010/main" val="18692875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538</TotalTime>
  <Words>1090</Words>
  <Application>Microsoft Macintosh PowerPoint</Application>
  <PresentationFormat>Widescreen</PresentationFormat>
  <Paragraphs>79</Paragraphs>
  <Slides>15</Slides>
  <Notes>11</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-webkit-standard</vt:lpstr>
      <vt:lpstr>Aptos</vt:lpstr>
      <vt:lpstr>Aptos Display</vt:lpstr>
      <vt:lpstr>Arial</vt:lpstr>
      <vt:lpstr>Calibri</vt:lpstr>
      <vt:lpstr>Segoe UI</vt:lpstr>
      <vt:lpstr>Office Theme</vt:lpstr>
      <vt:lpstr>Rhythm Analysis</vt:lpstr>
      <vt:lpstr>PowerPoint Presentation</vt:lpstr>
      <vt:lpstr>PowerPoint Presentation</vt:lpstr>
      <vt:lpstr>PowerPoint Presentation</vt:lpstr>
      <vt:lpstr>PowerPoint Presentation</vt:lpstr>
      <vt:lpstr>Chen Yi (2018) Practicing Rhythmanalysis: Theories and methodologies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Kylie Boon</dc:creator>
  <cp:lastModifiedBy>Kylie Boon</cp:lastModifiedBy>
  <cp:revision>14</cp:revision>
  <dcterms:created xsi:type="dcterms:W3CDTF">2025-03-13T18:49:10Z</dcterms:created>
  <dcterms:modified xsi:type="dcterms:W3CDTF">2026-02-17T14:17:49Z</dcterms:modified>
</cp:coreProperties>
</file>