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6" r:id="rId2"/>
    <p:sldId id="351" r:id="rId3"/>
    <p:sldId id="375" r:id="rId4"/>
    <p:sldId id="381" r:id="rId5"/>
    <p:sldId id="320" r:id="rId6"/>
    <p:sldId id="321" r:id="rId7"/>
    <p:sldId id="322" r:id="rId8"/>
    <p:sldId id="382" r:id="rId9"/>
    <p:sldId id="323" r:id="rId10"/>
    <p:sldId id="274" r:id="rId11"/>
    <p:sldId id="324" r:id="rId12"/>
    <p:sldId id="364" r:id="rId13"/>
    <p:sldId id="366" r:id="rId14"/>
    <p:sldId id="367" r:id="rId15"/>
    <p:sldId id="326" r:id="rId16"/>
    <p:sldId id="327" r:id="rId17"/>
    <p:sldId id="328" r:id="rId18"/>
    <p:sldId id="365" r:id="rId19"/>
    <p:sldId id="369" r:id="rId20"/>
    <p:sldId id="370" r:id="rId21"/>
    <p:sldId id="371" r:id="rId22"/>
    <p:sldId id="372" r:id="rId23"/>
    <p:sldId id="373" r:id="rId24"/>
    <p:sldId id="384" r:id="rId25"/>
    <p:sldId id="335" r:id="rId26"/>
    <p:sldId id="383" r:id="rId27"/>
    <p:sldId id="379" r:id="rId28"/>
    <p:sldId id="358" r:id="rId29"/>
    <p:sldId id="350" r:id="rId30"/>
    <p:sldId id="359" r:id="rId31"/>
    <p:sldId id="385" r:id="rId32"/>
    <p:sldId id="386" r:id="rId33"/>
    <p:sldId id="360" r:id="rId34"/>
    <p:sldId id="362" r:id="rId35"/>
    <p:sldId id="355" r:id="rId36"/>
    <p:sldId id="356" r:id="rId37"/>
    <p:sldId id="387" r:id="rId38"/>
    <p:sldId id="388" r:id="rId39"/>
    <p:sldId id="354" r:id="rId40"/>
    <p:sldId id="357" r:id="rId41"/>
    <p:sldId id="361" r:id="rId42"/>
    <p:sldId id="259" r:id="rId43"/>
    <p:sldId id="37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4" autoAdjust="0"/>
    <p:restoredTop sz="59174" autoAdjust="0"/>
  </p:normalViewPr>
  <p:slideViewPr>
    <p:cSldViewPr snapToGrid="0">
      <p:cViewPr varScale="1">
        <p:scale>
          <a:sx n="64" d="100"/>
          <a:sy n="64" d="100"/>
        </p:scale>
        <p:origin x="168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21F11B-550E-4C71-8AA1-541B5FDAB32A}"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372F9EE-9A3B-4163-A11C-969A30CF3973}">
      <dgm:prSet phldrT="[Text]" custT="1"/>
      <dgm:spPr/>
      <dgm:t>
        <a:bodyPr/>
        <a:lstStyle/>
        <a:p>
          <a:r>
            <a:rPr lang="en-GB" sz="1600" dirty="0"/>
            <a:t>Forecasting Demand</a:t>
          </a:r>
        </a:p>
      </dgm:t>
    </dgm:pt>
    <dgm:pt modelId="{23BBF53B-7600-495C-B52E-56212E4B1AB8}" type="parTrans" cxnId="{6AAD613B-6723-44B0-9D92-B5AB76B04ADB}">
      <dgm:prSet/>
      <dgm:spPr/>
      <dgm:t>
        <a:bodyPr/>
        <a:lstStyle/>
        <a:p>
          <a:endParaRPr lang="en-GB" sz="1600"/>
        </a:p>
      </dgm:t>
    </dgm:pt>
    <dgm:pt modelId="{AA4AE73E-C6EC-4417-B51C-449160064328}" type="sibTrans" cxnId="{6AAD613B-6723-44B0-9D92-B5AB76B04ADB}">
      <dgm:prSet/>
      <dgm:spPr/>
      <dgm:t>
        <a:bodyPr/>
        <a:lstStyle/>
        <a:p>
          <a:endParaRPr lang="en-GB" sz="1600"/>
        </a:p>
      </dgm:t>
    </dgm:pt>
    <dgm:pt modelId="{3E7FF149-AFBF-4A7D-9E9B-6947D812B0E3}">
      <dgm:prSet phldrT="[Text]" custT="1"/>
      <dgm:spPr/>
      <dgm:t>
        <a:bodyPr/>
        <a:lstStyle/>
        <a:p>
          <a:r>
            <a:rPr lang="en-GB" sz="1600" dirty="0"/>
            <a:t>Systematic Techniques</a:t>
          </a:r>
        </a:p>
      </dgm:t>
    </dgm:pt>
    <dgm:pt modelId="{EF14C4E0-90E8-4F9A-90EE-47018C34DD57}" type="parTrans" cxnId="{EBB9B62C-CAAB-4ADE-BC39-B96968940C41}">
      <dgm:prSet/>
      <dgm:spPr/>
      <dgm:t>
        <a:bodyPr/>
        <a:lstStyle/>
        <a:p>
          <a:endParaRPr lang="en-GB" sz="1600"/>
        </a:p>
      </dgm:t>
    </dgm:pt>
    <dgm:pt modelId="{A3039C32-C131-42D0-BCC8-FB160F11B6FB}" type="sibTrans" cxnId="{EBB9B62C-CAAB-4ADE-BC39-B96968940C41}">
      <dgm:prSet/>
      <dgm:spPr/>
      <dgm:t>
        <a:bodyPr/>
        <a:lstStyle/>
        <a:p>
          <a:endParaRPr lang="en-GB" sz="1600"/>
        </a:p>
      </dgm:t>
    </dgm:pt>
    <dgm:pt modelId="{2DE3E3D8-13B8-425C-A437-AF39407FF403}">
      <dgm:prSet phldrT="[Text]" custT="1"/>
      <dgm:spPr/>
      <dgm:t>
        <a:bodyPr/>
        <a:lstStyle/>
        <a:p>
          <a:r>
            <a:rPr lang="en-GB" sz="1600" dirty="0"/>
            <a:t>Managerial Judgement</a:t>
          </a:r>
        </a:p>
      </dgm:t>
    </dgm:pt>
    <dgm:pt modelId="{20535D34-B349-4B76-9D84-350DA3CAE01C}" type="parTrans" cxnId="{96825964-DC98-42DB-9402-38CE7DB1E388}">
      <dgm:prSet/>
      <dgm:spPr/>
      <dgm:t>
        <a:bodyPr/>
        <a:lstStyle/>
        <a:p>
          <a:endParaRPr lang="en-GB" sz="1600"/>
        </a:p>
      </dgm:t>
    </dgm:pt>
    <dgm:pt modelId="{8486EB6E-1391-433E-9E43-06AE8F6A7077}" type="sibTrans" cxnId="{96825964-DC98-42DB-9402-38CE7DB1E388}">
      <dgm:prSet/>
      <dgm:spPr/>
      <dgm:t>
        <a:bodyPr/>
        <a:lstStyle/>
        <a:p>
          <a:endParaRPr lang="en-GB" sz="1600"/>
        </a:p>
      </dgm:t>
    </dgm:pt>
    <dgm:pt modelId="{20FF2069-859E-4701-9D84-147DF88E4A46}">
      <dgm:prSet phldrT="[Text]" custT="1"/>
      <dgm:spPr/>
      <dgm:t>
        <a:bodyPr/>
        <a:lstStyle/>
        <a:p>
          <a:r>
            <a:rPr lang="en-GB" sz="1600" dirty="0"/>
            <a:t>Forecasting Supply</a:t>
          </a:r>
        </a:p>
      </dgm:t>
    </dgm:pt>
    <dgm:pt modelId="{11E464CB-9551-4766-BCE7-189B41EC1DFB}" type="parTrans" cxnId="{62F60AA4-9315-4E68-B420-8AA0A9DA6F27}">
      <dgm:prSet/>
      <dgm:spPr/>
      <dgm:t>
        <a:bodyPr/>
        <a:lstStyle/>
        <a:p>
          <a:endParaRPr lang="en-GB" sz="1600"/>
        </a:p>
      </dgm:t>
    </dgm:pt>
    <dgm:pt modelId="{E56067E3-8B1B-4C4E-AE0C-59E5FE5E3FCD}" type="sibTrans" cxnId="{62F60AA4-9315-4E68-B420-8AA0A9DA6F27}">
      <dgm:prSet/>
      <dgm:spPr/>
      <dgm:t>
        <a:bodyPr/>
        <a:lstStyle/>
        <a:p>
          <a:endParaRPr lang="en-GB" sz="1600"/>
        </a:p>
      </dgm:t>
    </dgm:pt>
    <dgm:pt modelId="{6E27ABDB-7FDD-4C36-8710-58955D7393A6}">
      <dgm:prSet phldrT="[Text]" custT="1"/>
      <dgm:spPr/>
      <dgm:t>
        <a:bodyPr/>
        <a:lstStyle/>
        <a:p>
          <a:r>
            <a:rPr lang="en-GB" sz="1600" dirty="0"/>
            <a:t>Composition and Skills of current workforce</a:t>
          </a:r>
        </a:p>
      </dgm:t>
    </dgm:pt>
    <dgm:pt modelId="{2729FC34-A371-4AE6-942B-AA8B9C751B20}" type="parTrans" cxnId="{67F687D4-6FD7-4026-848C-8066BCADD77A}">
      <dgm:prSet/>
      <dgm:spPr/>
      <dgm:t>
        <a:bodyPr/>
        <a:lstStyle/>
        <a:p>
          <a:endParaRPr lang="en-GB" sz="1600"/>
        </a:p>
      </dgm:t>
    </dgm:pt>
    <dgm:pt modelId="{2AD5D1CC-21E8-4A09-9B51-AD733ECE79C4}" type="sibTrans" cxnId="{67F687D4-6FD7-4026-848C-8066BCADD77A}">
      <dgm:prSet/>
      <dgm:spPr/>
      <dgm:t>
        <a:bodyPr/>
        <a:lstStyle/>
        <a:p>
          <a:endParaRPr lang="en-GB" sz="1600"/>
        </a:p>
      </dgm:t>
    </dgm:pt>
    <dgm:pt modelId="{CD577B9C-8CD3-49DD-AFCE-797AF810E014}">
      <dgm:prSet phldrT="[Text]" custT="1"/>
      <dgm:spPr/>
      <dgm:t>
        <a:bodyPr/>
        <a:lstStyle/>
        <a:p>
          <a:r>
            <a:rPr lang="en-GB" sz="1600" dirty="0"/>
            <a:t>How many will remain?</a:t>
          </a:r>
        </a:p>
      </dgm:t>
    </dgm:pt>
    <dgm:pt modelId="{4279523F-DFA3-4DD1-9CB7-7B7B403FA0A7}" type="parTrans" cxnId="{3019E53E-AAC9-433B-8F26-B7DE5A073EF9}">
      <dgm:prSet/>
      <dgm:spPr/>
      <dgm:t>
        <a:bodyPr/>
        <a:lstStyle/>
        <a:p>
          <a:endParaRPr lang="en-GB" sz="1600"/>
        </a:p>
      </dgm:t>
    </dgm:pt>
    <dgm:pt modelId="{A173CB18-3083-463A-B589-E7E2DFF9A2E6}" type="sibTrans" cxnId="{3019E53E-AAC9-433B-8F26-B7DE5A073EF9}">
      <dgm:prSet/>
      <dgm:spPr/>
      <dgm:t>
        <a:bodyPr/>
        <a:lstStyle/>
        <a:p>
          <a:endParaRPr lang="en-GB" sz="1600"/>
        </a:p>
      </dgm:t>
    </dgm:pt>
    <dgm:pt modelId="{47733865-358E-4607-BAA4-0FC1213D6462}">
      <dgm:prSet phldrT="[Text]" custT="1"/>
      <dgm:spPr/>
      <dgm:t>
        <a:bodyPr/>
        <a:lstStyle/>
        <a:p>
          <a:r>
            <a:rPr lang="en-GB" sz="1600" dirty="0"/>
            <a:t>Identifying Gaps</a:t>
          </a:r>
        </a:p>
      </dgm:t>
    </dgm:pt>
    <dgm:pt modelId="{2D97B00A-0616-47A2-B0EC-49D45E5FA394}" type="parTrans" cxnId="{CA1A1453-CBB8-40DF-B631-AEE057C4A93E}">
      <dgm:prSet/>
      <dgm:spPr/>
      <dgm:t>
        <a:bodyPr/>
        <a:lstStyle/>
        <a:p>
          <a:endParaRPr lang="en-GB" sz="1600"/>
        </a:p>
      </dgm:t>
    </dgm:pt>
    <dgm:pt modelId="{BCE5EDAD-CD63-45E9-A311-7ACD758C202B}" type="sibTrans" cxnId="{CA1A1453-CBB8-40DF-B631-AEE057C4A93E}">
      <dgm:prSet/>
      <dgm:spPr/>
      <dgm:t>
        <a:bodyPr/>
        <a:lstStyle/>
        <a:p>
          <a:endParaRPr lang="en-GB" sz="1600"/>
        </a:p>
      </dgm:t>
    </dgm:pt>
    <dgm:pt modelId="{1BBB6183-E3CE-45BD-A46B-4CB680780CBF}">
      <dgm:prSet phldrT="[Text]" custT="1"/>
      <dgm:spPr/>
      <dgm:t>
        <a:bodyPr/>
        <a:lstStyle/>
        <a:p>
          <a:r>
            <a:rPr lang="en-GB" sz="1600" dirty="0"/>
            <a:t>Competency framework</a:t>
          </a:r>
        </a:p>
      </dgm:t>
    </dgm:pt>
    <dgm:pt modelId="{3C129023-FEC4-4D74-AFCA-018B07E4F61E}" type="parTrans" cxnId="{1F63B389-8EF7-4212-BCC8-4133913A21A4}">
      <dgm:prSet/>
      <dgm:spPr/>
      <dgm:t>
        <a:bodyPr/>
        <a:lstStyle/>
        <a:p>
          <a:endParaRPr lang="en-GB" sz="1600"/>
        </a:p>
      </dgm:t>
    </dgm:pt>
    <dgm:pt modelId="{04598A8A-7694-4053-82C2-0E75F0694762}" type="sibTrans" cxnId="{1F63B389-8EF7-4212-BCC8-4133913A21A4}">
      <dgm:prSet/>
      <dgm:spPr/>
      <dgm:t>
        <a:bodyPr/>
        <a:lstStyle/>
        <a:p>
          <a:endParaRPr lang="en-GB" sz="1600"/>
        </a:p>
      </dgm:t>
    </dgm:pt>
    <dgm:pt modelId="{2309C2CD-FD8C-4B65-893D-4554578EA8D8}">
      <dgm:prSet phldrT="[Text]" custT="1"/>
      <dgm:spPr/>
      <dgm:t>
        <a:bodyPr/>
        <a:lstStyle/>
        <a:p>
          <a:r>
            <a:rPr lang="en-GB" sz="1600" dirty="0"/>
            <a:t>Assess current employees</a:t>
          </a:r>
        </a:p>
      </dgm:t>
    </dgm:pt>
    <dgm:pt modelId="{8249FD91-4C35-4615-8245-246D1BE0DE1D}" type="parTrans" cxnId="{27AE494E-DA18-46C6-AD9A-C2C23DC88532}">
      <dgm:prSet/>
      <dgm:spPr/>
      <dgm:t>
        <a:bodyPr/>
        <a:lstStyle/>
        <a:p>
          <a:endParaRPr lang="en-GB" sz="1600"/>
        </a:p>
      </dgm:t>
    </dgm:pt>
    <dgm:pt modelId="{A3A8D11C-77BB-46A4-9BD0-BF3759592830}" type="sibTrans" cxnId="{27AE494E-DA18-46C6-AD9A-C2C23DC88532}">
      <dgm:prSet/>
      <dgm:spPr/>
      <dgm:t>
        <a:bodyPr/>
        <a:lstStyle/>
        <a:p>
          <a:endParaRPr lang="en-GB" sz="1600"/>
        </a:p>
      </dgm:t>
    </dgm:pt>
    <dgm:pt modelId="{A9477E2F-7B30-44DE-A1E9-86CF2D3B0347}">
      <dgm:prSet phldrT="[Text]" custT="1"/>
      <dgm:spPr/>
      <dgm:t>
        <a:bodyPr/>
        <a:lstStyle/>
        <a:p>
          <a:r>
            <a:rPr lang="en-GB" sz="1600" dirty="0"/>
            <a:t>Working back from costs</a:t>
          </a:r>
        </a:p>
      </dgm:t>
    </dgm:pt>
    <dgm:pt modelId="{3E6C6B97-A649-44E0-9362-90196A1F069A}" type="parTrans" cxnId="{611E6596-149F-49A7-B97C-4CB8817D5DDC}">
      <dgm:prSet/>
      <dgm:spPr/>
      <dgm:t>
        <a:bodyPr/>
        <a:lstStyle/>
        <a:p>
          <a:endParaRPr lang="en-GB" sz="1600"/>
        </a:p>
      </dgm:t>
    </dgm:pt>
    <dgm:pt modelId="{8637EFD2-61F8-4A68-BECB-EA8DA8B9A67E}" type="sibTrans" cxnId="{611E6596-149F-49A7-B97C-4CB8817D5DDC}">
      <dgm:prSet/>
      <dgm:spPr/>
      <dgm:t>
        <a:bodyPr/>
        <a:lstStyle/>
        <a:p>
          <a:endParaRPr lang="en-GB" sz="1600"/>
        </a:p>
      </dgm:t>
    </dgm:pt>
    <dgm:pt modelId="{2EF81A28-3FEA-4B73-B760-306098AA0CA7}">
      <dgm:prSet phldrT="[Text]" custT="1"/>
      <dgm:spPr/>
      <dgm:t>
        <a:bodyPr/>
        <a:lstStyle/>
        <a:p>
          <a:r>
            <a:rPr lang="en-GB" sz="1600" dirty="0"/>
            <a:t>Current skills v Future needs</a:t>
          </a:r>
        </a:p>
      </dgm:t>
    </dgm:pt>
    <dgm:pt modelId="{04CD8C70-8035-4665-8A87-B09BDA083605}" type="parTrans" cxnId="{03B8788D-6558-4E01-B6A4-0FD2C1A59FC0}">
      <dgm:prSet/>
      <dgm:spPr/>
      <dgm:t>
        <a:bodyPr/>
        <a:lstStyle/>
        <a:p>
          <a:endParaRPr lang="en-GB" sz="1600"/>
        </a:p>
      </dgm:t>
    </dgm:pt>
    <dgm:pt modelId="{BD96432B-209B-432F-80AD-72913E3EBD49}" type="sibTrans" cxnId="{03B8788D-6558-4E01-B6A4-0FD2C1A59FC0}">
      <dgm:prSet/>
      <dgm:spPr/>
      <dgm:t>
        <a:bodyPr/>
        <a:lstStyle/>
        <a:p>
          <a:endParaRPr lang="en-GB" sz="1600"/>
        </a:p>
      </dgm:t>
    </dgm:pt>
    <dgm:pt modelId="{6ABD540D-9273-426F-9042-ABC2DD6B2751}">
      <dgm:prSet custT="1"/>
      <dgm:spPr/>
      <dgm:t>
        <a:bodyPr/>
        <a:lstStyle/>
        <a:p>
          <a:r>
            <a:rPr lang="en-GB" sz="1600" dirty="0"/>
            <a:t>Addressing the gaps</a:t>
          </a:r>
        </a:p>
      </dgm:t>
    </dgm:pt>
    <dgm:pt modelId="{F6AE3B7D-0DBD-4027-9A6A-1C5419FAB8B9}" type="parTrans" cxnId="{BFA5637A-9B49-4251-8E8B-7AEC5515C03E}">
      <dgm:prSet/>
      <dgm:spPr/>
      <dgm:t>
        <a:bodyPr/>
        <a:lstStyle/>
        <a:p>
          <a:endParaRPr lang="en-GB" sz="1600"/>
        </a:p>
      </dgm:t>
    </dgm:pt>
    <dgm:pt modelId="{1CE6E43D-2482-4AE2-BB05-0695C59BE7EB}" type="sibTrans" cxnId="{BFA5637A-9B49-4251-8E8B-7AEC5515C03E}">
      <dgm:prSet/>
      <dgm:spPr/>
      <dgm:t>
        <a:bodyPr/>
        <a:lstStyle/>
        <a:p>
          <a:endParaRPr lang="en-GB" sz="1600"/>
        </a:p>
      </dgm:t>
    </dgm:pt>
    <dgm:pt modelId="{FA91B09A-0C5F-4015-A5A1-D6794B4C946B}">
      <dgm:prSet custT="1"/>
      <dgm:spPr/>
      <dgm:t>
        <a:bodyPr/>
        <a:lstStyle/>
        <a:p>
          <a:r>
            <a:rPr lang="en-GB" sz="1600" dirty="0"/>
            <a:t>Using existing resources</a:t>
          </a:r>
        </a:p>
      </dgm:t>
    </dgm:pt>
    <dgm:pt modelId="{9D6CC758-A5DD-4B0F-BCE5-346D2C100CEF}" type="parTrans" cxnId="{0DD602A1-21A1-4C23-A924-8F52065F8264}">
      <dgm:prSet/>
      <dgm:spPr/>
      <dgm:t>
        <a:bodyPr/>
        <a:lstStyle/>
        <a:p>
          <a:endParaRPr lang="en-GB" sz="1600"/>
        </a:p>
      </dgm:t>
    </dgm:pt>
    <dgm:pt modelId="{858DA91B-6F34-4117-BA22-DDF19823CCD3}" type="sibTrans" cxnId="{0DD602A1-21A1-4C23-A924-8F52065F8264}">
      <dgm:prSet/>
      <dgm:spPr/>
      <dgm:t>
        <a:bodyPr/>
        <a:lstStyle/>
        <a:p>
          <a:endParaRPr lang="en-GB" sz="1600"/>
        </a:p>
      </dgm:t>
    </dgm:pt>
    <dgm:pt modelId="{F1567321-643E-4889-B3ED-65C8424D1F2F}">
      <dgm:prSet custT="1"/>
      <dgm:spPr/>
      <dgm:t>
        <a:bodyPr/>
        <a:lstStyle/>
        <a:p>
          <a:r>
            <a:rPr lang="en-GB" sz="1600" dirty="0"/>
            <a:t>Identifying external sources</a:t>
          </a:r>
        </a:p>
      </dgm:t>
    </dgm:pt>
    <dgm:pt modelId="{FC34FB83-DF9D-4C13-8AF9-EA223934FE05}" type="parTrans" cxnId="{F46EA454-ACD2-4F8C-A063-A4E4DB1A509E}">
      <dgm:prSet/>
      <dgm:spPr/>
      <dgm:t>
        <a:bodyPr/>
        <a:lstStyle/>
        <a:p>
          <a:endParaRPr lang="en-GB" sz="1600"/>
        </a:p>
      </dgm:t>
    </dgm:pt>
    <dgm:pt modelId="{C575429D-79DC-4569-A3B5-148A85611E43}" type="sibTrans" cxnId="{F46EA454-ACD2-4F8C-A063-A4E4DB1A509E}">
      <dgm:prSet/>
      <dgm:spPr/>
      <dgm:t>
        <a:bodyPr/>
        <a:lstStyle/>
        <a:p>
          <a:endParaRPr lang="en-GB" sz="1600"/>
        </a:p>
      </dgm:t>
    </dgm:pt>
    <dgm:pt modelId="{BBDBC432-3680-46F5-994D-B7C365F10F72}" type="pres">
      <dgm:prSet presAssocID="{5D21F11B-550E-4C71-8AA1-541B5FDAB32A}" presName="linearFlow" presStyleCnt="0">
        <dgm:presLayoutVars>
          <dgm:dir/>
          <dgm:animLvl val="lvl"/>
          <dgm:resizeHandles val="exact"/>
        </dgm:presLayoutVars>
      </dgm:prSet>
      <dgm:spPr/>
      <dgm:t>
        <a:bodyPr/>
        <a:lstStyle/>
        <a:p>
          <a:endParaRPr lang="en-US"/>
        </a:p>
      </dgm:t>
    </dgm:pt>
    <dgm:pt modelId="{3664B73F-1604-4A6B-A3D0-BE1D1EC20F5B}" type="pres">
      <dgm:prSet presAssocID="{0372F9EE-9A3B-4163-A11C-969A30CF3973}" presName="composite" presStyleCnt="0"/>
      <dgm:spPr/>
    </dgm:pt>
    <dgm:pt modelId="{22F0D142-5654-4765-B2BF-8D5110F602CF}" type="pres">
      <dgm:prSet presAssocID="{0372F9EE-9A3B-4163-A11C-969A30CF3973}" presName="parentText" presStyleLbl="alignNode1" presStyleIdx="0" presStyleCnt="4">
        <dgm:presLayoutVars>
          <dgm:chMax val="1"/>
          <dgm:bulletEnabled val="1"/>
        </dgm:presLayoutVars>
      </dgm:prSet>
      <dgm:spPr/>
      <dgm:t>
        <a:bodyPr/>
        <a:lstStyle/>
        <a:p>
          <a:endParaRPr lang="en-US"/>
        </a:p>
      </dgm:t>
    </dgm:pt>
    <dgm:pt modelId="{B255BC06-BDF2-49E3-80B1-775B5E5A1094}" type="pres">
      <dgm:prSet presAssocID="{0372F9EE-9A3B-4163-A11C-969A30CF3973}" presName="descendantText" presStyleLbl="alignAcc1" presStyleIdx="0" presStyleCnt="4">
        <dgm:presLayoutVars>
          <dgm:bulletEnabled val="1"/>
        </dgm:presLayoutVars>
      </dgm:prSet>
      <dgm:spPr/>
      <dgm:t>
        <a:bodyPr/>
        <a:lstStyle/>
        <a:p>
          <a:endParaRPr lang="en-US"/>
        </a:p>
      </dgm:t>
    </dgm:pt>
    <dgm:pt modelId="{ABC3ED53-F7AF-46B4-952F-07D116C384BA}" type="pres">
      <dgm:prSet presAssocID="{AA4AE73E-C6EC-4417-B51C-449160064328}" presName="sp" presStyleCnt="0"/>
      <dgm:spPr/>
    </dgm:pt>
    <dgm:pt modelId="{74FA5EDF-9C79-435A-BBB2-22F56B55A8D2}" type="pres">
      <dgm:prSet presAssocID="{20FF2069-859E-4701-9D84-147DF88E4A46}" presName="composite" presStyleCnt="0"/>
      <dgm:spPr/>
    </dgm:pt>
    <dgm:pt modelId="{09653E35-22ED-413D-90E7-199F4E87684E}" type="pres">
      <dgm:prSet presAssocID="{20FF2069-859E-4701-9D84-147DF88E4A46}" presName="parentText" presStyleLbl="alignNode1" presStyleIdx="1" presStyleCnt="4">
        <dgm:presLayoutVars>
          <dgm:chMax val="1"/>
          <dgm:bulletEnabled val="1"/>
        </dgm:presLayoutVars>
      </dgm:prSet>
      <dgm:spPr/>
      <dgm:t>
        <a:bodyPr/>
        <a:lstStyle/>
        <a:p>
          <a:endParaRPr lang="en-US"/>
        </a:p>
      </dgm:t>
    </dgm:pt>
    <dgm:pt modelId="{AAB0EEB2-A432-45B5-B049-719ECC5851C6}" type="pres">
      <dgm:prSet presAssocID="{20FF2069-859E-4701-9D84-147DF88E4A46}" presName="descendantText" presStyleLbl="alignAcc1" presStyleIdx="1" presStyleCnt="4">
        <dgm:presLayoutVars>
          <dgm:bulletEnabled val="1"/>
        </dgm:presLayoutVars>
      </dgm:prSet>
      <dgm:spPr/>
      <dgm:t>
        <a:bodyPr/>
        <a:lstStyle/>
        <a:p>
          <a:endParaRPr lang="en-US"/>
        </a:p>
      </dgm:t>
    </dgm:pt>
    <dgm:pt modelId="{5575329B-AC40-4364-A1FF-ECC05DAA5A54}" type="pres">
      <dgm:prSet presAssocID="{E56067E3-8B1B-4C4E-AE0C-59E5FE5E3FCD}" presName="sp" presStyleCnt="0"/>
      <dgm:spPr/>
    </dgm:pt>
    <dgm:pt modelId="{E7454B6E-DD4F-4DA5-ACFD-84C05CDC8B3F}" type="pres">
      <dgm:prSet presAssocID="{47733865-358E-4607-BAA4-0FC1213D6462}" presName="composite" presStyleCnt="0"/>
      <dgm:spPr/>
    </dgm:pt>
    <dgm:pt modelId="{C0876EC3-4485-4BE8-8462-4C507E291DDA}" type="pres">
      <dgm:prSet presAssocID="{47733865-358E-4607-BAA4-0FC1213D6462}" presName="parentText" presStyleLbl="alignNode1" presStyleIdx="2" presStyleCnt="4">
        <dgm:presLayoutVars>
          <dgm:chMax val="1"/>
          <dgm:bulletEnabled val="1"/>
        </dgm:presLayoutVars>
      </dgm:prSet>
      <dgm:spPr/>
      <dgm:t>
        <a:bodyPr/>
        <a:lstStyle/>
        <a:p>
          <a:endParaRPr lang="en-US"/>
        </a:p>
      </dgm:t>
    </dgm:pt>
    <dgm:pt modelId="{9BAC845B-8A23-4F71-9782-AE7B56919D3E}" type="pres">
      <dgm:prSet presAssocID="{47733865-358E-4607-BAA4-0FC1213D6462}" presName="descendantText" presStyleLbl="alignAcc1" presStyleIdx="2" presStyleCnt="4">
        <dgm:presLayoutVars>
          <dgm:bulletEnabled val="1"/>
        </dgm:presLayoutVars>
      </dgm:prSet>
      <dgm:spPr/>
      <dgm:t>
        <a:bodyPr/>
        <a:lstStyle/>
        <a:p>
          <a:endParaRPr lang="en-US"/>
        </a:p>
      </dgm:t>
    </dgm:pt>
    <dgm:pt modelId="{55F7F960-36A3-44CB-B7A5-570BF85AEAC2}" type="pres">
      <dgm:prSet presAssocID="{BCE5EDAD-CD63-45E9-A311-7ACD758C202B}" presName="sp" presStyleCnt="0"/>
      <dgm:spPr/>
    </dgm:pt>
    <dgm:pt modelId="{456B30BB-C822-4AE1-90D5-CBAD77F6F644}" type="pres">
      <dgm:prSet presAssocID="{6ABD540D-9273-426F-9042-ABC2DD6B2751}" presName="composite" presStyleCnt="0"/>
      <dgm:spPr/>
    </dgm:pt>
    <dgm:pt modelId="{98A5EFD7-3C47-4BFF-9F55-504CF62A6340}" type="pres">
      <dgm:prSet presAssocID="{6ABD540D-9273-426F-9042-ABC2DD6B2751}" presName="parentText" presStyleLbl="alignNode1" presStyleIdx="3" presStyleCnt="4">
        <dgm:presLayoutVars>
          <dgm:chMax val="1"/>
          <dgm:bulletEnabled val="1"/>
        </dgm:presLayoutVars>
      </dgm:prSet>
      <dgm:spPr/>
      <dgm:t>
        <a:bodyPr/>
        <a:lstStyle/>
        <a:p>
          <a:endParaRPr lang="en-US"/>
        </a:p>
      </dgm:t>
    </dgm:pt>
    <dgm:pt modelId="{E0A95F85-CC3E-4323-8C70-E321495E1311}" type="pres">
      <dgm:prSet presAssocID="{6ABD540D-9273-426F-9042-ABC2DD6B2751}" presName="descendantText" presStyleLbl="alignAcc1" presStyleIdx="3" presStyleCnt="4">
        <dgm:presLayoutVars>
          <dgm:bulletEnabled val="1"/>
        </dgm:presLayoutVars>
      </dgm:prSet>
      <dgm:spPr/>
      <dgm:t>
        <a:bodyPr/>
        <a:lstStyle/>
        <a:p>
          <a:endParaRPr lang="en-US"/>
        </a:p>
      </dgm:t>
    </dgm:pt>
  </dgm:ptLst>
  <dgm:cxnLst>
    <dgm:cxn modelId="{62F60AA4-9315-4E68-B420-8AA0A9DA6F27}" srcId="{5D21F11B-550E-4C71-8AA1-541B5FDAB32A}" destId="{20FF2069-859E-4701-9D84-147DF88E4A46}" srcOrd="1" destOrd="0" parTransId="{11E464CB-9551-4766-BCE7-189B41EC1DFB}" sibTransId="{E56067E3-8B1B-4C4E-AE0C-59E5FE5E3FCD}"/>
    <dgm:cxn modelId="{BFA5637A-9B49-4251-8E8B-7AEC5515C03E}" srcId="{5D21F11B-550E-4C71-8AA1-541B5FDAB32A}" destId="{6ABD540D-9273-426F-9042-ABC2DD6B2751}" srcOrd="3" destOrd="0" parTransId="{F6AE3B7D-0DBD-4027-9A6A-1C5419FAB8B9}" sibTransId="{1CE6E43D-2482-4AE2-BB05-0695C59BE7EB}"/>
    <dgm:cxn modelId="{EBB9B62C-CAAB-4ADE-BC39-B96968940C41}" srcId="{0372F9EE-9A3B-4163-A11C-969A30CF3973}" destId="{3E7FF149-AFBF-4A7D-9E9B-6947D812B0E3}" srcOrd="0" destOrd="0" parTransId="{EF14C4E0-90E8-4F9A-90EE-47018C34DD57}" sibTransId="{A3039C32-C131-42D0-BCC8-FB160F11B6FB}"/>
    <dgm:cxn modelId="{0DD602A1-21A1-4C23-A924-8F52065F8264}" srcId="{6ABD540D-9273-426F-9042-ABC2DD6B2751}" destId="{FA91B09A-0C5F-4015-A5A1-D6794B4C946B}" srcOrd="0" destOrd="0" parTransId="{9D6CC758-A5DD-4B0F-BCE5-346D2C100CEF}" sibTransId="{858DA91B-6F34-4117-BA22-DDF19823CCD3}"/>
    <dgm:cxn modelId="{7D870AB9-941E-410B-B0A0-0ED6782B5475}" type="presOf" srcId="{3E7FF149-AFBF-4A7D-9E9B-6947D812B0E3}" destId="{B255BC06-BDF2-49E3-80B1-775B5E5A1094}" srcOrd="0" destOrd="0" presId="urn:microsoft.com/office/officeart/2005/8/layout/chevron2"/>
    <dgm:cxn modelId="{F46EA454-ACD2-4F8C-A063-A4E4DB1A509E}" srcId="{6ABD540D-9273-426F-9042-ABC2DD6B2751}" destId="{F1567321-643E-4889-B3ED-65C8424D1F2F}" srcOrd="1" destOrd="0" parTransId="{FC34FB83-DF9D-4C13-8AF9-EA223934FE05}" sibTransId="{C575429D-79DC-4569-A3B5-148A85611E43}"/>
    <dgm:cxn modelId="{3019E53E-AAC9-433B-8F26-B7DE5A073EF9}" srcId="{20FF2069-859E-4701-9D84-147DF88E4A46}" destId="{CD577B9C-8CD3-49DD-AFCE-797AF810E014}" srcOrd="1" destOrd="0" parTransId="{4279523F-DFA3-4DD1-9CB7-7B7B403FA0A7}" sibTransId="{A173CB18-3083-463A-B589-E7E2DFF9A2E6}"/>
    <dgm:cxn modelId="{6AAD613B-6723-44B0-9D92-B5AB76B04ADB}" srcId="{5D21F11B-550E-4C71-8AA1-541B5FDAB32A}" destId="{0372F9EE-9A3B-4163-A11C-969A30CF3973}" srcOrd="0" destOrd="0" parTransId="{23BBF53B-7600-495C-B52E-56212E4B1AB8}" sibTransId="{AA4AE73E-C6EC-4417-B51C-449160064328}"/>
    <dgm:cxn modelId="{03B8788D-6558-4E01-B6A4-0FD2C1A59FC0}" srcId="{47733865-358E-4607-BAA4-0FC1213D6462}" destId="{2EF81A28-3FEA-4B73-B760-306098AA0CA7}" srcOrd="2" destOrd="0" parTransId="{04CD8C70-8035-4665-8A87-B09BDA083605}" sibTransId="{BD96432B-209B-432F-80AD-72913E3EBD49}"/>
    <dgm:cxn modelId="{1F63B389-8EF7-4212-BCC8-4133913A21A4}" srcId="{47733865-358E-4607-BAA4-0FC1213D6462}" destId="{1BBB6183-E3CE-45BD-A46B-4CB680780CBF}" srcOrd="0" destOrd="0" parTransId="{3C129023-FEC4-4D74-AFCA-018B07E4F61E}" sibTransId="{04598A8A-7694-4053-82C2-0E75F0694762}"/>
    <dgm:cxn modelId="{27AE494E-DA18-46C6-AD9A-C2C23DC88532}" srcId="{47733865-358E-4607-BAA4-0FC1213D6462}" destId="{2309C2CD-FD8C-4B65-893D-4554578EA8D8}" srcOrd="1" destOrd="0" parTransId="{8249FD91-4C35-4615-8245-246D1BE0DE1D}" sibTransId="{A3A8D11C-77BB-46A4-9BD0-BF3759592830}"/>
    <dgm:cxn modelId="{EC2C34C5-2B4F-4BE5-BB13-AEA1D8CA3B0C}" type="presOf" srcId="{1BBB6183-E3CE-45BD-A46B-4CB680780CBF}" destId="{9BAC845B-8A23-4F71-9782-AE7B56919D3E}" srcOrd="0" destOrd="0" presId="urn:microsoft.com/office/officeart/2005/8/layout/chevron2"/>
    <dgm:cxn modelId="{96825964-DC98-42DB-9402-38CE7DB1E388}" srcId="{0372F9EE-9A3B-4163-A11C-969A30CF3973}" destId="{2DE3E3D8-13B8-425C-A437-AF39407FF403}" srcOrd="1" destOrd="0" parTransId="{20535D34-B349-4B76-9D84-350DA3CAE01C}" sibTransId="{8486EB6E-1391-433E-9E43-06AE8F6A7077}"/>
    <dgm:cxn modelId="{67F687D4-6FD7-4026-848C-8066BCADD77A}" srcId="{20FF2069-859E-4701-9D84-147DF88E4A46}" destId="{6E27ABDB-7FDD-4C36-8710-58955D7393A6}" srcOrd="0" destOrd="0" parTransId="{2729FC34-A371-4AE6-942B-AA8B9C751B20}" sibTransId="{2AD5D1CC-21E8-4A09-9B51-AD733ECE79C4}"/>
    <dgm:cxn modelId="{655795AD-A142-4051-952E-A45A057F934E}" type="presOf" srcId="{5D21F11B-550E-4C71-8AA1-541B5FDAB32A}" destId="{BBDBC432-3680-46F5-994D-B7C365F10F72}" srcOrd="0" destOrd="0" presId="urn:microsoft.com/office/officeart/2005/8/layout/chevron2"/>
    <dgm:cxn modelId="{954AAC61-5909-4049-ABEC-961E03A299B0}" type="presOf" srcId="{6ABD540D-9273-426F-9042-ABC2DD6B2751}" destId="{98A5EFD7-3C47-4BFF-9F55-504CF62A6340}" srcOrd="0" destOrd="0" presId="urn:microsoft.com/office/officeart/2005/8/layout/chevron2"/>
    <dgm:cxn modelId="{611E6596-149F-49A7-B97C-4CB8817D5DDC}" srcId="{0372F9EE-9A3B-4163-A11C-969A30CF3973}" destId="{A9477E2F-7B30-44DE-A1E9-86CF2D3B0347}" srcOrd="2" destOrd="0" parTransId="{3E6C6B97-A649-44E0-9362-90196A1F069A}" sibTransId="{8637EFD2-61F8-4A68-BECB-EA8DA8B9A67E}"/>
    <dgm:cxn modelId="{7AEF0058-A44F-47C4-A654-996E53D8E213}" type="presOf" srcId="{6E27ABDB-7FDD-4C36-8710-58955D7393A6}" destId="{AAB0EEB2-A432-45B5-B049-719ECC5851C6}" srcOrd="0" destOrd="0" presId="urn:microsoft.com/office/officeart/2005/8/layout/chevron2"/>
    <dgm:cxn modelId="{CD5C5992-3865-4C50-BD73-217608AA62B8}" type="presOf" srcId="{2DE3E3D8-13B8-425C-A437-AF39407FF403}" destId="{B255BC06-BDF2-49E3-80B1-775B5E5A1094}" srcOrd="0" destOrd="1" presId="urn:microsoft.com/office/officeart/2005/8/layout/chevron2"/>
    <dgm:cxn modelId="{8251FAAA-D766-4618-9DF3-FC8AC5215579}" type="presOf" srcId="{20FF2069-859E-4701-9D84-147DF88E4A46}" destId="{09653E35-22ED-413D-90E7-199F4E87684E}" srcOrd="0" destOrd="0" presId="urn:microsoft.com/office/officeart/2005/8/layout/chevron2"/>
    <dgm:cxn modelId="{43578663-5BBE-47D7-A49E-81FFB40C920D}" type="presOf" srcId="{0372F9EE-9A3B-4163-A11C-969A30CF3973}" destId="{22F0D142-5654-4765-B2BF-8D5110F602CF}" srcOrd="0" destOrd="0" presId="urn:microsoft.com/office/officeart/2005/8/layout/chevron2"/>
    <dgm:cxn modelId="{0EDEC4F8-B5BD-4249-9B3C-576602AEFFF8}" type="presOf" srcId="{A9477E2F-7B30-44DE-A1E9-86CF2D3B0347}" destId="{B255BC06-BDF2-49E3-80B1-775B5E5A1094}" srcOrd="0" destOrd="2" presId="urn:microsoft.com/office/officeart/2005/8/layout/chevron2"/>
    <dgm:cxn modelId="{886F6DA2-B53D-4730-B4A2-01B385716D14}" type="presOf" srcId="{CD577B9C-8CD3-49DD-AFCE-797AF810E014}" destId="{AAB0EEB2-A432-45B5-B049-719ECC5851C6}" srcOrd="0" destOrd="1" presId="urn:microsoft.com/office/officeart/2005/8/layout/chevron2"/>
    <dgm:cxn modelId="{CA1A1453-CBB8-40DF-B631-AEE057C4A93E}" srcId="{5D21F11B-550E-4C71-8AA1-541B5FDAB32A}" destId="{47733865-358E-4607-BAA4-0FC1213D6462}" srcOrd="2" destOrd="0" parTransId="{2D97B00A-0616-47A2-B0EC-49D45E5FA394}" sibTransId="{BCE5EDAD-CD63-45E9-A311-7ACD758C202B}"/>
    <dgm:cxn modelId="{D7AC1A2D-C033-442E-8A68-DDCA03D55C5B}" type="presOf" srcId="{FA91B09A-0C5F-4015-A5A1-D6794B4C946B}" destId="{E0A95F85-CC3E-4323-8C70-E321495E1311}" srcOrd="0" destOrd="0" presId="urn:microsoft.com/office/officeart/2005/8/layout/chevron2"/>
    <dgm:cxn modelId="{B19D9BBD-49E4-4039-BE7B-165964879AC0}" type="presOf" srcId="{47733865-358E-4607-BAA4-0FC1213D6462}" destId="{C0876EC3-4485-4BE8-8462-4C507E291DDA}" srcOrd="0" destOrd="0" presId="urn:microsoft.com/office/officeart/2005/8/layout/chevron2"/>
    <dgm:cxn modelId="{FFBDF761-8B51-4157-85B5-0995920F4AF4}" type="presOf" srcId="{2309C2CD-FD8C-4B65-893D-4554578EA8D8}" destId="{9BAC845B-8A23-4F71-9782-AE7B56919D3E}" srcOrd="0" destOrd="1" presId="urn:microsoft.com/office/officeart/2005/8/layout/chevron2"/>
    <dgm:cxn modelId="{F39930B2-B816-4036-BC08-26D95ED5E875}" type="presOf" srcId="{2EF81A28-3FEA-4B73-B760-306098AA0CA7}" destId="{9BAC845B-8A23-4F71-9782-AE7B56919D3E}" srcOrd="0" destOrd="2" presId="urn:microsoft.com/office/officeart/2005/8/layout/chevron2"/>
    <dgm:cxn modelId="{446CEE71-A469-4D59-B168-A7BDD6699893}" type="presOf" srcId="{F1567321-643E-4889-B3ED-65C8424D1F2F}" destId="{E0A95F85-CC3E-4323-8C70-E321495E1311}" srcOrd="0" destOrd="1" presId="urn:microsoft.com/office/officeart/2005/8/layout/chevron2"/>
    <dgm:cxn modelId="{2A9923EB-CB4F-481A-9037-554CFA28C884}" type="presParOf" srcId="{BBDBC432-3680-46F5-994D-B7C365F10F72}" destId="{3664B73F-1604-4A6B-A3D0-BE1D1EC20F5B}" srcOrd="0" destOrd="0" presId="urn:microsoft.com/office/officeart/2005/8/layout/chevron2"/>
    <dgm:cxn modelId="{BFCEF440-BC22-40B4-837D-26652900ED0C}" type="presParOf" srcId="{3664B73F-1604-4A6B-A3D0-BE1D1EC20F5B}" destId="{22F0D142-5654-4765-B2BF-8D5110F602CF}" srcOrd="0" destOrd="0" presId="urn:microsoft.com/office/officeart/2005/8/layout/chevron2"/>
    <dgm:cxn modelId="{7003D639-67BB-4F01-9B62-99E689B27461}" type="presParOf" srcId="{3664B73F-1604-4A6B-A3D0-BE1D1EC20F5B}" destId="{B255BC06-BDF2-49E3-80B1-775B5E5A1094}" srcOrd="1" destOrd="0" presId="urn:microsoft.com/office/officeart/2005/8/layout/chevron2"/>
    <dgm:cxn modelId="{061047DD-CC92-41BA-9A6A-0FE309C618A1}" type="presParOf" srcId="{BBDBC432-3680-46F5-994D-B7C365F10F72}" destId="{ABC3ED53-F7AF-46B4-952F-07D116C384BA}" srcOrd="1" destOrd="0" presId="urn:microsoft.com/office/officeart/2005/8/layout/chevron2"/>
    <dgm:cxn modelId="{8D446B3C-C532-40A1-9660-68E97AF359AE}" type="presParOf" srcId="{BBDBC432-3680-46F5-994D-B7C365F10F72}" destId="{74FA5EDF-9C79-435A-BBB2-22F56B55A8D2}" srcOrd="2" destOrd="0" presId="urn:microsoft.com/office/officeart/2005/8/layout/chevron2"/>
    <dgm:cxn modelId="{BE875B88-3E9A-420B-826B-213412B79840}" type="presParOf" srcId="{74FA5EDF-9C79-435A-BBB2-22F56B55A8D2}" destId="{09653E35-22ED-413D-90E7-199F4E87684E}" srcOrd="0" destOrd="0" presId="urn:microsoft.com/office/officeart/2005/8/layout/chevron2"/>
    <dgm:cxn modelId="{58E425B0-5159-4C0D-A7CF-942E23C923CF}" type="presParOf" srcId="{74FA5EDF-9C79-435A-BBB2-22F56B55A8D2}" destId="{AAB0EEB2-A432-45B5-B049-719ECC5851C6}" srcOrd="1" destOrd="0" presId="urn:microsoft.com/office/officeart/2005/8/layout/chevron2"/>
    <dgm:cxn modelId="{567683EF-FE06-4459-93DE-41A6FE69CDA4}" type="presParOf" srcId="{BBDBC432-3680-46F5-994D-B7C365F10F72}" destId="{5575329B-AC40-4364-A1FF-ECC05DAA5A54}" srcOrd="3" destOrd="0" presId="urn:microsoft.com/office/officeart/2005/8/layout/chevron2"/>
    <dgm:cxn modelId="{03E4ACB7-2FEC-4356-B414-43B0326CA1AD}" type="presParOf" srcId="{BBDBC432-3680-46F5-994D-B7C365F10F72}" destId="{E7454B6E-DD4F-4DA5-ACFD-84C05CDC8B3F}" srcOrd="4" destOrd="0" presId="urn:microsoft.com/office/officeart/2005/8/layout/chevron2"/>
    <dgm:cxn modelId="{2E49DC6F-9C8C-41BA-9850-A0DCEE2A4DA8}" type="presParOf" srcId="{E7454B6E-DD4F-4DA5-ACFD-84C05CDC8B3F}" destId="{C0876EC3-4485-4BE8-8462-4C507E291DDA}" srcOrd="0" destOrd="0" presId="urn:microsoft.com/office/officeart/2005/8/layout/chevron2"/>
    <dgm:cxn modelId="{55112C95-CCD5-41D5-AD51-22CF9D449B4F}" type="presParOf" srcId="{E7454B6E-DD4F-4DA5-ACFD-84C05CDC8B3F}" destId="{9BAC845B-8A23-4F71-9782-AE7B56919D3E}" srcOrd="1" destOrd="0" presId="urn:microsoft.com/office/officeart/2005/8/layout/chevron2"/>
    <dgm:cxn modelId="{579CBD34-D99F-495E-8413-55060A96BBD9}" type="presParOf" srcId="{BBDBC432-3680-46F5-994D-B7C365F10F72}" destId="{55F7F960-36A3-44CB-B7A5-570BF85AEAC2}" srcOrd="5" destOrd="0" presId="urn:microsoft.com/office/officeart/2005/8/layout/chevron2"/>
    <dgm:cxn modelId="{8E2EDE2D-9011-4141-8AC8-B91F7BA0535B}" type="presParOf" srcId="{BBDBC432-3680-46F5-994D-B7C365F10F72}" destId="{456B30BB-C822-4AE1-90D5-CBAD77F6F644}" srcOrd="6" destOrd="0" presId="urn:microsoft.com/office/officeart/2005/8/layout/chevron2"/>
    <dgm:cxn modelId="{AFB66623-A4CB-451F-BDDE-C6D506EA4E14}" type="presParOf" srcId="{456B30BB-C822-4AE1-90D5-CBAD77F6F644}" destId="{98A5EFD7-3C47-4BFF-9F55-504CF62A6340}" srcOrd="0" destOrd="0" presId="urn:microsoft.com/office/officeart/2005/8/layout/chevron2"/>
    <dgm:cxn modelId="{7D073965-9FB0-4AE6-B82A-574CB4601E36}" type="presParOf" srcId="{456B30BB-C822-4AE1-90D5-CBAD77F6F644}" destId="{E0A95F85-CC3E-4323-8C70-E321495E13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C853E9-F24D-4DAC-BA18-4197C6DA75D1}" type="doc">
      <dgm:prSet loTypeId="urn:microsoft.com/office/officeart/2005/8/layout/cycle8" loCatId="cycle" qsTypeId="urn:microsoft.com/office/officeart/2005/8/quickstyle/simple1" qsCatId="simple" csTypeId="urn:microsoft.com/office/officeart/2005/8/colors/accent1_2" csCatId="accent1" phldr="1"/>
      <dgm:spPr/>
    </dgm:pt>
    <dgm:pt modelId="{AB4DDABC-59F7-462D-8C56-5F9C466AC98C}">
      <dgm:prSet phldrT="[Text]" custT="1"/>
      <dgm:spPr/>
      <dgm:t>
        <a:bodyPr/>
        <a:lstStyle/>
        <a:p>
          <a:r>
            <a:rPr lang="en-GB" sz="1600" dirty="0"/>
            <a:t>Workforce Planning</a:t>
          </a:r>
        </a:p>
      </dgm:t>
    </dgm:pt>
    <dgm:pt modelId="{2E6B9150-2842-459E-B18D-818E0ECEA580}" type="parTrans" cxnId="{93D69CB8-0B27-4F24-B500-E44DC57C747E}">
      <dgm:prSet/>
      <dgm:spPr/>
      <dgm:t>
        <a:bodyPr/>
        <a:lstStyle/>
        <a:p>
          <a:endParaRPr lang="en-GB"/>
        </a:p>
      </dgm:t>
    </dgm:pt>
    <dgm:pt modelId="{14761E05-704C-42CD-A800-2B8508E389F1}" type="sibTrans" cxnId="{93D69CB8-0B27-4F24-B500-E44DC57C747E}">
      <dgm:prSet/>
      <dgm:spPr/>
      <dgm:t>
        <a:bodyPr/>
        <a:lstStyle/>
        <a:p>
          <a:endParaRPr lang="en-GB"/>
        </a:p>
      </dgm:t>
    </dgm:pt>
    <dgm:pt modelId="{394A0141-9601-481F-BFB7-E7CF6B6CB3E1}">
      <dgm:prSet phldrT="[Text]" custT="1"/>
      <dgm:spPr/>
      <dgm:t>
        <a:bodyPr/>
        <a:lstStyle/>
        <a:p>
          <a:r>
            <a:rPr lang="en-GB" sz="1600" dirty="0"/>
            <a:t>Succession planning</a:t>
          </a:r>
        </a:p>
      </dgm:t>
    </dgm:pt>
    <dgm:pt modelId="{1952C557-6D09-4F08-9C39-A46BB71590CC}" type="parTrans" cxnId="{98DFB9E5-3DFC-44BC-91AB-D921F67CEE2B}">
      <dgm:prSet/>
      <dgm:spPr/>
      <dgm:t>
        <a:bodyPr/>
        <a:lstStyle/>
        <a:p>
          <a:endParaRPr lang="en-GB"/>
        </a:p>
      </dgm:t>
    </dgm:pt>
    <dgm:pt modelId="{27FCB12C-8A7A-4C33-8991-1270C0F709F0}" type="sibTrans" cxnId="{98DFB9E5-3DFC-44BC-91AB-D921F67CEE2B}">
      <dgm:prSet/>
      <dgm:spPr/>
      <dgm:t>
        <a:bodyPr/>
        <a:lstStyle/>
        <a:p>
          <a:endParaRPr lang="en-GB"/>
        </a:p>
      </dgm:t>
    </dgm:pt>
    <dgm:pt modelId="{684D6C26-99E2-49DF-82C5-98E5D9587E2C}">
      <dgm:prSet phldrT="[Text]" custT="1"/>
      <dgm:spPr/>
      <dgm:t>
        <a:bodyPr/>
        <a:lstStyle/>
        <a:p>
          <a:r>
            <a:rPr lang="en-GB" sz="1600" dirty="0"/>
            <a:t>Retirement and Dismissal</a:t>
          </a:r>
        </a:p>
      </dgm:t>
    </dgm:pt>
    <dgm:pt modelId="{72A57110-E704-4C6B-B835-578C5C439B1B}" type="parTrans" cxnId="{655630EC-5671-4067-99F8-C1DE42B68565}">
      <dgm:prSet/>
      <dgm:spPr/>
      <dgm:t>
        <a:bodyPr/>
        <a:lstStyle/>
        <a:p>
          <a:endParaRPr lang="en-GB"/>
        </a:p>
      </dgm:t>
    </dgm:pt>
    <dgm:pt modelId="{3A7C634B-CC1F-4050-9986-0C6EAF2FB48B}" type="sibTrans" cxnId="{655630EC-5671-4067-99F8-C1DE42B68565}">
      <dgm:prSet/>
      <dgm:spPr/>
      <dgm:t>
        <a:bodyPr/>
        <a:lstStyle/>
        <a:p>
          <a:endParaRPr lang="en-GB"/>
        </a:p>
      </dgm:t>
    </dgm:pt>
    <dgm:pt modelId="{E25C9A20-B386-4814-B8E9-98866120920A}">
      <dgm:prSet custT="1"/>
      <dgm:spPr/>
      <dgm:t>
        <a:bodyPr/>
        <a:lstStyle/>
        <a:p>
          <a:r>
            <a:rPr lang="en-GB" sz="1600" dirty="0"/>
            <a:t>Job Design</a:t>
          </a:r>
        </a:p>
      </dgm:t>
    </dgm:pt>
    <dgm:pt modelId="{71FDD61B-8C9A-4F00-9CC7-232B07F2C83B}" type="parTrans" cxnId="{E95062A0-3B89-44D7-9C3A-5F92CAD563A4}">
      <dgm:prSet/>
      <dgm:spPr/>
      <dgm:t>
        <a:bodyPr/>
        <a:lstStyle/>
        <a:p>
          <a:endParaRPr lang="en-GB"/>
        </a:p>
      </dgm:t>
    </dgm:pt>
    <dgm:pt modelId="{83FBFA45-E964-45C1-B5F5-BDAAF79163F5}" type="sibTrans" cxnId="{E95062A0-3B89-44D7-9C3A-5F92CAD563A4}">
      <dgm:prSet/>
      <dgm:spPr/>
      <dgm:t>
        <a:bodyPr/>
        <a:lstStyle/>
        <a:p>
          <a:endParaRPr lang="en-GB"/>
        </a:p>
      </dgm:t>
    </dgm:pt>
    <dgm:pt modelId="{D6779764-DD0A-4B14-9EAB-2EB3192E14B0}">
      <dgm:prSet custT="1"/>
      <dgm:spPr/>
      <dgm:t>
        <a:bodyPr/>
        <a:lstStyle/>
        <a:p>
          <a:r>
            <a:rPr lang="en-GB" sz="1600" dirty="0"/>
            <a:t>Recruitment and Selection</a:t>
          </a:r>
        </a:p>
      </dgm:t>
    </dgm:pt>
    <dgm:pt modelId="{33161093-4712-44B7-A18D-5019FEDF3D90}" type="parTrans" cxnId="{006D9D7B-ABCD-4059-B247-DBF4489267C7}">
      <dgm:prSet/>
      <dgm:spPr/>
      <dgm:t>
        <a:bodyPr/>
        <a:lstStyle/>
        <a:p>
          <a:endParaRPr lang="en-GB"/>
        </a:p>
      </dgm:t>
    </dgm:pt>
    <dgm:pt modelId="{9D97838C-ACE7-4038-A944-1C3EB9619AF0}" type="sibTrans" cxnId="{006D9D7B-ABCD-4059-B247-DBF4489267C7}">
      <dgm:prSet/>
      <dgm:spPr/>
      <dgm:t>
        <a:bodyPr/>
        <a:lstStyle/>
        <a:p>
          <a:endParaRPr lang="en-GB"/>
        </a:p>
      </dgm:t>
    </dgm:pt>
    <dgm:pt modelId="{A18491B7-F28A-4CAB-BCCF-D6AF9F69DF33}">
      <dgm:prSet custT="1"/>
      <dgm:spPr/>
      <dgm:t>
        <a:bodyPr/>
        <a:lstStyle/>
        <a:p>
          <a:r>
            <a:rPr lang="en-GB" sz="1600" dirty="0"/>
            <a:t>Retention</a:t>
          </a:r>
        </a:p>
      </dgm:t>
    </dgm:pt>
    <dgm:pt modelId="{E89A0023-01A4-4163-A0E3-C4F642DBB489}" type="parTrans" cxnId="{92D98C3A-4BDC-492E-BC63-8E19A62B2338}">
      <dgm:prSet/>
      <dgm:spPr/>
      <dgm:t>
        <a:bodyPr/>
        <a:lstStyle/>
        <a:p>
          <a:endParaRPr lang="en-GB"/>
        </a:p>
      </dgm:t>
    </dgm:pt>
    <dgm:pt modelId="{4806886E-4D3D-4E37-A256-112F02E4158F}" type="sibTrans" cxnId="{92D98C3A-4BDC-492E-BC63-8E19A62B2338}">
      <dgm:prSet/>
      <dgm:spPr/>
      <dgm:t>
        <a:bodyPr/>
        <a:lstStyle/>
        <a:p>
          <a:endParaRPr lang="en-GB"/>
        </a:p>
      </dgm:t>
    </dgm:pt>
    <dgm:pt modelId="{95DBCF4A-EB1A-4328-B4CF-28484327116E}">
      <dgm:prSet phldrT="[Text]" custT="1"/>
      <dgm:spPr/>
      <dgm:t>
        <a:bodyPr/>
        <a:lstStyle/>
        <a:p>
          <a:r>
            <a:rPr lang="en-GB" sz="1600" dirty="0"/>
            <a:t>Labour market analysis</a:t>
          </a:r>
        </a:p>
      </dgm:t>
    </dgm:pt>
    <dgm:pt modelId="{F68483F7-CE37-4E76-9641-90A4DAC46547}" type="parTrans" cxnId="{B9D0A583-DB22-4F4C-A985-9D445C9B7DE6}">
      <dgm:prSet/>
      <dgm:spPr/>
      <dgm:t>
        <a:bodyPr/>
        <a:lstStyle/>
        <a:p>
          <a:endParaRPr lang="en-GB"/>
        </a:p>
      </dgm:t>
    </dgm:pt>
    <dgm:pt modelId="{A7004910-D901-4A6C-BF4F-9D3CA9848087}" type="sibTrans" cxnId="{B9D0A583-DB22-4F4C-A985-9D445C9B7DE6}">
      <dgm:prSet/>
      <dgm:spPr/>
      <dgm:t>
        <a:bodyPr/>
        <a:lstStyle/>
        <a:p>
          <a:endParaRPr lang="en-GB"/>
        </a:p>
      </dgm:t>
    </dgm:pt>
    <dgm:pt modelId="{C22B1684-C1DC-415E-AF84-69982EE4DB46}" type="pres">
      <dgm:prSet presAssocID="{FEC853E9-F24D-4DAC-BA18-4197C6DA75D1}" presName="compositeShape" presStyleCnt="0">
        <dgm:presLayoutVars>
          <dgm:chMax val="7"/>
          <dgm:dir/>
          <dgm:resizeHandles val="exact"/>
        </dgm:presLayoutVars>
      </dgm:prSet>
      <dgm:spPr/>
    </dgm:pt>
    <dgm:pt modelId="{F39C7FF0-931A-4D9D-B4DA-FC42C82847FE}" type="pres">
      <dgm:prSet presAssocID="{FEC853E9-F24D-4DAC-BA18-4197C6DA75D1}" presName="wedge1" presStyleLbl="node1" presStyleIdx="0" presStyleCnt="7"/>
      <dgm:spPr/>
      <dgm:t>
        <a:bodyPr/>
        <a:lstStyle/>
        <a:p>
          <a:endParaRPr lang="en-US"/>
        </a:p>
      </dgm:t>
    </dgm:pt>
    <dgm:pt modelId="{0DBC9A9C-643D-4B78-846C-FF362020FE9E}" type="pres">
      <dgm:prSet presAssocID="{FEC853E9-F24D-4DAC-BA18-4197C6DA75D1}" presName="dummy1a" presStyleCnt="0"/>
      <dgm:spPr/>
    </dgm:pt>
    <dgm:pt modelId="{8115D998-89B3-45BB-A543-ECDB6F728B40}" type="pres">
      <dgm:prSet presAssocID="{FEC853E9-F24D-4DAC-BA18-4197C6DA75D1}" presName="dummy1b" presStyleCnt="0"/>
      <dgm:spPr/>
    </dgm:pt>
    <dgm:pt modelId="{23BF17F2-25F0-4E0E-88D8-C9B21302FE77}" type="pres">
      <dgm:prSet presAssocID="{FEC853E9-F24D-4DAC-BA18-4197C6DA75D1}" presName="wedge1Tx" presStyleLbl="node1" presStyleIdx="0" presStyleCnt="7">
        <dgm:presLayoutVars>
          <dgm:chMax val="0"/>
          <dgm:chPref val="0"/>
          <dgm:bulletEnabled val="1"/>
        </dgm:presLayoutVars>
      </dgm:prSet>
      <dgm:spPr/>
      <dgm:t>
        <a:bodyPr/>
        <a:lstStyle/>
        <a:p>
          <a:endParaRPr lang="en-US"/>
        </a:p>
      </dgm:t>
    </dgm:pt>
    <dgm:pt modelId="{A4450BE5-4D21-4888-8D6A-00D846CAC200}" type="pres">
      <dgm:prSet presAssocID="{FEC853E9-F24D-4DAC-BA18-4197C6DA75D1}" presName="wedge2" presStyleLbl="node1" presStyleIdx="1" presStyleCnt="7"/>
      <dgm:spPr/>
      <dgm:t>
        <a:bodyPr/>
        <a:lstStyle/>
        <a:p>
          <a:endParaRPr lang="en-US"/>
        </a:p>
      </dgm:t>
    </dgm:pt>
    <dgm:pt modelId="{896CA96F-056C-4FFA-A0CF-7A3443A6A661}" type="pres">
      <dgm:prSet presAssocID="{FEC853E9-F24D-4DAC-BA18-4197C6DA75D1}" presName="dummy2a" presStyleCnt="0"/>
      <dgm:spPr/>
    </dgm:pt>
    <dgm:pt modelId="{9EE1D995-3FA5-4739-9678-1277CCF7F35E}" type="pres">
      <dgm:prSet presAssocID="{FEC853E9-F24D-4DAC-BA18-4197C6DA75D1}" presName="dummy2b" presStyleCnt="0"/>
      <dgm:spPr/>
    </dgm:pt>
    <dgm:pt modelId="{941E3C30-A0E1-40C4-A75E-CC8D4318BB03}" type="pres">
      <dgm:prSet presAssocID="{FEC853E9-F24D-4DAC-BA18-4197C6DA75D1}" presName="wedge2Tx" presStyleLbl="node1" presStyleIdx="1" presStyleCnt="7">
        <dgm:presLayoutVars>
          <dgm:chMax val="0"/>
          <dgm:chPref val="0"/>
          <dgm:bulletEnabled val="1"/>
        </dgm:presLayoutVars>
      </dgm:prSet>
      <dgm:spPr/>
      <dgm:t>
        <a:bodyPr/>
        <a:lstStyle/>
        <a:p>
          <a:endParaRPr lang="en-US"/>
        </a:p>
      </dgm:t>
    </dgm:pt>
    <dgm:pt modelId="{0FB712FF-FEB6-4EF7-8B9E-B7FA8259D1D0}" type="pres">
      <dgm:prSet presAssocID="{FEC853E9-F24D-4DAC-BA18-4197C6DA75D1}" presName="wedge3" presStyleLbl="node1" presStyleIdx="2" presStyleCnt="7"/>
      <dgm:spPr/>
      <dgm:t>
        <a:bodyPr/>
        <a:lstStyle/>
        <a:p>
          <a:endParaRPr lang="en-US"/>
        </a:p>
      </dgm:t>
    </dgm:pt>
    <dgm:pt modelId="{ABAB1E70-28A5-46B5-A693-8BD7B2BD05AC}" type="pres">
      <dgm:prSet presAssocID="{FEC853E9-F24D-4DAC-BA18-4197C6DA75D1}" presName="dummy3a" presStyleCnt="0"/>
      <dgm:spPr/>
    </dgm:pt>
    <dgm:pt modelId="{0A571366-BA37-400D-B687-58CA899547C7}" type="pres">
      <dgm:prSet presAssocID="{FEC853E9-F24D-4DAC-BA18-4197C6DA75D1}" presName="dummy3b" presStyleCnt="0"/>
      <dgm:spPr/>
    </dgm:pt>
    <dgm:pt modelId="{353C63C1-CD0E-40EA-BBD9-872CB9F62339}" type="pres">
      <dgm:prSet presAssocID="{FEC853E9-F24D-4DAC-BA18-4197C6DA75D1}" presName="wedge3Tx" presStyleLbl="node1" presStyleIdx="2" presStyleCnt="7">
        <dgm:presLayoutVars>
          <dgm:chMax val="0"/>
          <dgm:chPref val="0"/>
          <dgm:bulletEnabled val="1"/>
        </dgm:presLayoutVars>
      </dgm:prSet>
      <dgm:spPr/>
      <dgm:t>
        <a:bodyPr/>
        <a:lstStyle/>
        <a:p>
          <a:endParaRPr lang="en-US"/>
        </a:p>
      </dgm:t>
    </dgm:pt>
    <dgm:pt modelId="{80EFB8D9-DDD4-469C-AEC7-9DABCCCE4BA8}" type="pres">
      <dgm:prSet presAssocID="{FEC853E9-F24D-4DAC-BA18-4197C6DA75D1}" presName="wedge4" presStyleLbl="node1" presStyleIdx="3" presStyleCnt="7"/>
      <dgm:spPr/>
      <dgm:t>
        <a:bodyPr/>
        <a:lstStyle/>
        <a:p>
          <a:endParaRPr lang="en-US"/>
        </a:p>
      </dgm:t>
    </dgm:pt>
    <dgm:pt modelId="{33B345D2-567D-4930-AA84-F5FCB19011AC}" type="pres">
      <dgm:prSet presAssocID="{FEC853E9-F24D-4DAC-BA18-4197C6DA75D1}" presName="dummy4a" presStyleCnt="0"/>
      <dgm:spPr/>
    </dgm:pt>
    <dgm:pt modelId="{B404AD24-F5F1-4383-843B-89A3DCA3AE9E}" type="pres">
      <dgm:prSet presAssocID="{FEC853E9-F24D-4DAC-BA18-4197C6DA75D1}" presName="dummy4b" presStyleCnt="0"/>
      <dgm:spPr/>
    </dgm:pt>
    <dgm:pt modelId="{B9C885A8-D2CB-4334-B014-56D75A831AC4}" type="pres">
      <dgm:prSet presAssocID="{FEC853E9-F24D-4DAC-BA18-4197C6DA75D1}" presName="wedge4Tx" presStyleLbl="node1" presStyleIdx="3" presStyleCnt="7">
        <dgm:presLayoutVars>
          <dgm:chMax val="0"/>
          <dgm:chPref val="0"/>
          <dgm:bulletEnabled val="1"/>
        </dgm:presLayoutVars>
      </dgm:prSet>
      <dgm:spPr/>
      <dgm:t>
        <a:bodyPr/>
        <a:lstStyle/>
        <a:p>
          <a:endParaRPr lang="en-US"/>
        </a:p>
      </dgm:t>
    </dgm:pt>
    <dgm:pt modelId="{92F25ECF-BFE7-4FE3-AB26-61584BFD3AE0}" type="pres">
      <dgm:prSet presAssocID="{FEC853E9-F24D-4DAC-BA18-4197C6DA75D1}" presName="wedge5" presStyleLbl="node1" presStyleIdx="4" presStyleCnt="7"/>
      <dgm:spPr/>
      <dgm:t>
        <a:bodyPr/>
        <a:lstStyle/>
        <a:p>
          <a:endParaRPr lang="en-US"/>
        </a:p>
      </dgm:t>
    </dgm:pt>
    <dgm:pt modelId="{1E2E568B-0990-4854-A45D-93D1CF157651}" type="pres">
      <dgm:prSet presAssocID="{FEC853E9-F24D-4DAC-BA18-4197C6DA75D1}" presName="dummy5a" presStyleCnt="0"/>
      <dgm:spPr/>
    </dgm:pt>
    <dgm:pt modelId="{CFC59F6D-3C1F-4B9E-8F44-D1607833408E}" type="pres">
      <dgm:prSet presAssocID="{FEC853E9-F24D-4DAC-BA18-4197C6DA75D1}" presName="dummy5b" presStyleCnt="0"/>
      <dgm:spPr/>
    </dgm:pt>
    <dgm:pt modelId="{282B1DCB-011E-4E22-8849-D891DD3BEB4E}" type="pres">
      <dgm:prSet presAssocID="{FEC853E9-F24D-4DAC-BA18-4197C6DA75D1}" presName="wedge5Tx" presStyleLbl="node1" presStyleIdx="4" presStyleCnt="7">
        <dgm:presLayoutVars>
          <dgm:chMax val="0"/>
          <dgm:chPref val="0"/>
          <dgm:bulletEnabled val="1"/>
        </dgm:presLayoutVars>
      </dgm:prSet>
      <dgm:spPr/>
      <dgm:t>
        <a:bodyPr/>
        <a:lstStyle/>
        <a:p>
          <a:endParaRPr lang="en-US"/>
        </a:p>
      </dgm:t>
    </dgm:pt>
    <dgm:pt modelId="{81B6FBFE-B1EA-4280-A42E-09CD62D5823F}" type="pres">
      <dgm:prSet presAssocID="{FEC853E9-F24D-4DAC-BA18-4197C6DA75D1}" presName="wedge6" presStyleLbl="node1" presStyleIdx="5" presStyleCnt="7"/>
      <dgm:spPr/>
      <dgm:t>
        <a:bodyPr/>
        <a:lstStyle/>
        <a:p>
          <a:endParaRPr lang="en-US"/>
        </a:p>
      </dgm:t>
    </dgm:pt>
    <dgm:pt modelId="{235A6ED6-4EDF-4E2E-8B36-BC6B878B20F0}" type="pres">
      <dgm:prSet presAssocID="{FEC853E9-F24D-4DAC-BA18-4197C6DA75D1}" presName="dummy6a" presStyleCnt="0"/>
      <dgm:spPr/>
    </dgm:pt>
    <dgm:pt modelId="{B677AB6E-1A1C-4290-97B7-A2AE53CE6225}" type="pres">
      <dgm:prSet presAssocID="{FEC853E9-F24D-4DAC-BA18-4197C6DA75D1}" presName="dummy6b" presStyleCnt="0"/>
      <dgm:spPr/>
    </dgm:pt>
    <dgm:pt modelId="{9E7693E3-2728-44E3-8F6F-E22D8262EB8C}" type="pres">
      <dgm:prSet presAssocID="{FEC853E9-F24D-4DAC-BA18-4197C6DA75D1}" presName="wedge6Tx" presStyleLbl="node1" presStyleIdx="5" presStyleCnt="7">
        <dgm:presLayoutVars>
          <dgm:chMax val="0"/>
          <dgm:chPref val="0"/>
          <dgm:bulletEnabled val="1"/>
        </dgm:presLayoutVars>
      </dgm:prSet>
      <dgm:spPr/>
      <dgm:t>
        <a:bodyPr/>
        <a:lstStyle/>
        <a:p>
          <a:endParaRPr lang="en-US"/>
        </a:p>
      </dgm:t>
    </dgm:pt>
    <dgm:pt modelId="{18A5E5D1-67C1-4985-979C-5697C7EC9EE2}" type="pres">
      <dgm:prSet presAssocID="{FEC853E9-F24D-4DAC-BA18-4197C6DA75D1}" presName="wedge7" presStyleLbl="node1" presStyleIdx="6" presStyleCnt="7"/>
      <dgm:spPr/>
      <dgm:t>
        <a:bodyPr/>
        <a:lstStyle/>
        <a:p>
          <a:endParaRPr lang="en-US"/>
        </a:p>
      </dgm:t>
    </dgm:pt>
    <dgm:pt modelId="{18353954-0DF0-4B76-B407-12F3AD988A6C}" type="pres">
      <dgm:prSet presAssocID="{FEC853E9-F24D-4DAC-BA18-4197C6DA75D1}" presName="dummy7a" presStyleCnt="0"/>
      <dgm:spPr/>
    </dgm:pt>
    <dgm:pt modelId="{58D95AD1-E58F-4051-B429-A898AD62CCE2}" type="pres">
      <dgm:prSet presAssocID="{FEC853E9-F24D-4DAC-BA18-4197C6DA75D1}" presName="dummy7b" presStyleCnt="0"/>
      <dgm:spPr/>
    </dgm:pt>
    <dgm:pt modelId="{9DC60D9E-FBC3-4032-B12D-D6A46865B9B1}" type="pres">
      <dgm:prSet presAssocID="{FEC853E9-F24D-4DAC-BA18-4197C6DA75D1}" presName="wedge7Tx" presStyleLbl="node1" presStyleIdx="6" presStyleCnt="7">
        <dgm:presLayoutVars>
          <dgm:chMax val="0"/>
          <dgm:chPref val="0"/>
          <dgm:bulletEnabled val="1"/>
        </dgm:presLayoutVars>
      </dgm:prSet>
      <dgm:spPr/>
      <dgm:t>
        <a:bodyPr/>
        <a:lstStyle/>
        <a:p>
          <a:endParaRPr lang="en-US"/>
        </a:p>
      </dgm:t>
    </dgm:pt>
    <dgm:pt modelId="{C7C7F2EF-3754-45F1-B3EC-C345322EFCF2}" type="pres">
      <dgm:prSet presAssocID="{A7004910-D901-4A6C-BF4F-9D3CA9848087}" presName="arrowWedge1" presStyleLbl="fgSibTrans2D1" presStyleIdx="0" presStyleCnt="7"/>
      <dgm:spPr/>
    </dgm:pt>
    <dgm:pt modelId="{E888BC48-C56B-403D-BC3B-1CD57AEE317E}" type="pres">
      <dgm:prSet presAssocID="{14761E05-704C-42CD-A800-2B8508E389F1}" presName="arrowWedge2" presStyleLbl="fgSibTrans2D1" presStyleIdx="1" presStyleCnt="7"/>
      <dgm:spPr/>
    </dgm:pt>
    <dgm:pt modelId="{975B856E-1B19-47E7-860C-AFCC4B1F9818}" type="pres">
      <dgm:prSet presAssocID="{83FBFA45-E964-45C1-B5F5-BDAAF79163F5}" presName="arrowWedge3" presStyleLbl="fgSibTrans2D1" presStyleIdx="2" presStyleCnt="7"/>
      <dgm:spPr/>
    </dgm:pt>
    <dgm:pt modelId="{6E3D5193-5F54-4AD9-8F9E-B960CEE613B2}" type="pres">
      <dgm:prSet presAssocID="{9D97838C-ACE7-4038-A944-1C3EB9619AF0}" presName="arrowWedge4" presStyleLbl="fgSibTrans2D1" presStyleIdx="3" presStyleCnt="7"/>
      <dgm:spPr/>
    </dgm:pt>
    <dgm:pt modelId="{36F3DBF9-0564-4E24-B164-67E953D432E6}" type="pres">
      <dgm:prSet presAssocID="{4806886E-4D3D-4E37-A256-112F02E4158F}" presName="arrowWedge5" presStyleLbl="fgSibTrans2D1" presStyleIdx="4" presStyleCnt="7"/>
      <dgm:spPr/>
    </dgm:pt>
    <dgm:pt modelId="{89CC7C2C-5107-4C0F-887D-27B322750B30}" type="pres">
      <dgm:prSet presAssocID="{27FCB12C-8A7A-4C33-8991-1270C0F709F0}" presName="arrowWedge6" presStyleLbl="fgSibTrans2D1" presStyleIdx="5" presStyleCnt="7"/>
      <dgm:spPr/>
    </dgm:pt>
    <dgm:pt modelId="{07170AAF-50A4-4381-9875-2BCB50D92923}" type="pres">
      <dgm:prSet presAssocID="{3A7C634B-CC1F-4050-9986-0C6EAF2FB48B}" presName="arrowWedge7" presStyleLbl="fgSibTrans2D1" presStyleIdx="6" presStyleCnt="7"/>
      <dgm:spPr/>
    </dgm:pt>
  </dgm:ptLst>
  <dgm:cxnLst>
    <dgm:cxn modelId="{68D6FCE7-1D10-4FF2-A97F-2E846652EF4E}" type="presOf" srcId="{E25C9A20-B386-4814-B8E9-98866120920A}" destId="{353C63C1-CD0E-40EA-BBD9-872CB9F62339}" srcOrd="1" destOrd="0" presId="urn:microsoft.com/office/officeart/2005/8/layout/cycle8"/>
    <dgm:cxn modelId="{B9D0A583-DB22-4F4C-A985-9D445C9B7DE6}" srcId="{FEC853E9-F24D-4DAC-BA18-4197C6DA75D1}" destId="{95DBCF4A-EB1A-4328-B4CF-28484327116E}" srcOrd="0" destOrd="0" parTransId="{F68483F7-CE37-4E76-9641-90A4DAC46547}" sibTransId="{A7004910-D901-4A6C-BF4F-9D3CA9848087}"/>
    <dgm:cxn modelId="{0FC54724-81E9-43B8-9BE1-3EBD10C95BFF}" type="presOf" srcId="{E25C9A20-B386-4814-B8E9-98866120920A}" destId="{0FB712FF-FEB6-4EF7-8B9E-B7FA8259D1D0}" srcOrd="0" destOrd="0" presId="urn:microsoft.com/office/officeart/2005/8/layout/cycle8"/>
    <dgm:cxn modelId="{92D98C3A-4BDC-492E-BC63-8E19A62B2338}" srcId="{FEC853E9-F24D-4DAC-BA18-4197C6DA75D1}" destId="{A18491B7-F28A-4CAB-BCCF-D6AF9F69DF33}" srcOrd="4" destOrd="0" parTransId="{E89A0023-01A4-4163-A0E3-C4F642DBB489}" sibTransId="{4806886E-4D3D-4E37-A256-112F02E4158F}"/>
    <dgm:cxn modelId="{0D9CC513-6CF4-4938-A370-21A2FB51C158}" type="presOf" srcId="{A18491B7-F28A-4CAB-BCCF-D6AF9F69DF33}" destId="{92F25ECF-BFE7-4FE3-AB26-61584BFD3AE0}" srcOrd="0" destOrd="0" presId="urn:microsoft.com/office/officeart/2005/8/layout/cycle8"/>
    <dgm:cxn modelId="{DFDD4CD6-4811-4885-9C39-CC3AC7623E16}" type="presOf" srcId="{D6779764-DD0A-4B14-9EAB-2EB3192E14B0}" destId="{80EFB8D9-DDD4-469C-AEC7-9DABCCCE4BA8}" srcOrd="0" destOrd="0" presId="urn:microsoft.com/office/officeart/2005/8/layout/cycle8"/>
    <dgm:cxn modelId="{006D9D7B-ABCD-4059-B247-DBF4489267C7}" srcId="{FEC853E9-F24D-4DAC-BA18-4197C6DA75D1}" destId="{D6779764-DD0A-4B14-9EAB-2EB3192E14B0}" srcOrd="3" destOrd="0" parTransId="{33161093-4712-44B7-A18D-5019FEDF3D90}" sibTransId="{9D97838C-ACE7-4038-A944-1C3EB9619AF0}"/>
    <dgm:cxn modelId="{98DFB9E5-3DFC-44BC-91AB-D921F67CEE2B}" srcId="{FEC853E9-F24D-4DAC-BA18-4197C6DA75D1}" destId="{394A0141-9601-481F-BFB7-E7CF6B6CB3E1}" srcOrd="5" destOrd="0" parTransId="{1952C557-6D09-4F08-9C39-A46BB71590CC}" sibTransId="{27FCB12C-8A7A-4C33-8991-1270C0F709F0}"/>
    <dgm:cxn modelId="{D4EE5FD0-7292-455A-9271-0F442B4A880A}" type="presOf" srcId="{95DBCF4A-EB1A-4328-B4CF-28484327116E}" destId="{F39C7FF0-931A-4D9D-B4DA-FC42C82847FE}" srcOrd="0" destOrd="0" presId="urn:microsoft.com/office/officeart/2005/8/layout/cycle8"/>
    <dgm:cxn modelId="{65DA0EE2-02AA-40D1-9CDC-F2E17743F885}" type="presOf" srcId="{95DBCF4A-EB1A-4328-B4CF-28484327116E}" destId="{23BF17F2-25F0-4E0E-88D8-C9B21302FE77}" srcOrd="1" destOrd="0" presId="urn:microsoft.com/office/officeart/2005/8/layout/cycle8"/>
    <dgm:cxn modelId="{F4FAD646-9FA4-4EA0-A9A6-F444CC2EE8F4}" type="presOf" srcId="{A18491B7-F28A-4CAB-BCCF-D6AF9F69DF33}" destId="{282B1DCB-011E-4E22-8849-D891DD3BEB4E}" srcOrd="1" destOrd="0" presId="urn:microsoft.com/office/officeart/2005/8/layout/cycle8"/>
    <dgm:cxn modelId="{2C8C3684-89D2-41B8-9AFF-7339EE8336DB}" type="presOf" srcId="{AB4DDABC-59F7-462D-8C56-5F9C466AC98C}" destId="{A4450BE5-4D21-4888-8D6A-00D846CAC200}" srcOrd="0" destOrd="0" presId="urn:microsoft.com/office/officeart/2005/8/layout/cycle8"/>
    <dgm:cxn modelId="{655630EC-5671-4067-99F8-C1DE42B68565}" srcId="{FEC853E9-F24D-4DAC-BA18-4197C6DA75D1}" destId="{684D6C26-99E2-49DF-82C5-98E5D9587E2C}" srcOrd="6" destOrd="0" parTransId="{72A57110-E704-4C6B-B835-578C5C439B1B}" sibTransId="{3A7C634B-CC1F-4050-9986-0C6EAF2FB48B}"/>
    <dgm:cxn modelId="{5DE4F4CB-E461-4C21-BEDA-32CBC8985EC2}" type="presOf" srcId="{684D6C26-99E2-49DF-82C5-98E5D9587E2C}" destId="{18A5E5D1-67C1-4985-979C-5697C7EC9EE2}" srcOrd="0" destOrd="0" presId="urn:microsoft.com/office/officeart/2005/8/layout/cycle8"/>
    <dgm:cxn modelId="{8B4931E7-A344-4F4F-95AC-D85FEB1B56F7}" type="presOf" srcId="{394A0141-9601-481F-BFB7-E7CF6B6CB3E1}" destId="{81B6FBFE-B1EA-4280-A42E-09CD62D5823F}" srcOrd="0" destOrd="0" presId="urn:microsoft.com/office/officeart/2005/8/layout/cycle8"/>
    <dgm:cxn modelId="{93D69CB8-0B27-4F24-B500-E44DC57C747E}" srcId="{FEC853E9-F24D-4DAC-BA18-4197C6DA75D1}" destId="{AB4DDABC-59F7-462D-8C56-5F9C466AC98C}" srcOrd="1" destOrd="0" parTransId="{2E6B9150-2842-459E-B18D-818E0ECEA580}" sibTransId="{14761E05-704C-42CD-A800-2B8508E389F1}"/>
    <dgm:cxn modelId="{C63E44F6-FA76-4E36-8380-5351687C2DC3}" type="presOf" srcId="{FEC853E9-F24D-4DAC-BA18-4197C6DA75D1}" destId="{C22B1684-C1DC-415E-AF84-69982EE4DB46}" srcOrd="0" destOrd="0" presId="urn:microsoft.com/office/officeart/2005/8/layout/cycle8"/>
    <dgm:cxn modelId="{25C70F6F-0C6C-47E3-A264-D1B2ED6D43CE}" type="presOf" srcId="{394A0141-9601-481F-BFB7-E7CF6B6CB3E1}" destId="{9E7693E3-2728-44E3-8F6F-E22D8262EB8C}" srcOrd="1" destOrd="0" presId="urn:microsoft.com/office/officeart/2005/8/layout/cycle8"/>
    <dgm:cxn modelId="{78BD51EC-D84C-4E07-AC38-80E5BFF47388}" type="presOf" srcId="{D6779764-DD0A-4B14-9EAB-2EB3192E14B0}" destId="{B9C885A8-D2CB-4334-B014-56D75A831AC4}" srcOrd="1" destOrd="0" presId="urn:microsoft.com/office/officeart/2005/8/layout/cycle8"/>
    <dgm:cxn modelId="{E95062A0-3B89-44D7-9C3A-5F92CAD563A4}" srcId="{FEC853E9-F24D-4DAC-BA18-4197C6DA75D1}" destId="{E25C9A20-B386-4814-B8E9-98866120920A}" srcOrd="2" destOrd="0" parTransId="{71FDD61B-8C9A-4F00-9CC7-232B07F2C83B}" sibTransId="{83FBFA45-E964-45C1-B5F5-BDAAF79163F5}"/>
    <dgm:cxn modelId="{9AFFA87C-7833-46E4-9C07-93B15C66835F}" type="presOf" srcId="{AB4DDABC-59F7-462D-8C56-5F9C466AC98C}" destId="{941E3C30-A0E1-40C4-A75E-CC8D4318BB03}" srcOrd="1" destOrd="0" presId="urn:microsoft.com/office/officeart/2005/8/layout/cycle8"/>
    <dgm:cxn modelId="{027A2B74-CA84-431D-B274-41974D15B26C}" type="presOf" srcId="{684D6C26-99E2-49DF-82C5-98E5D9587E2C}" destId="{9DC60D9E-FBC3-4032-B12D-D6A46865B9B1}" srcOrd="1" destOrd="0" presId="urn:microsoft.com/office/officeart/2005/8/layout/cycle8"/>
    <dgm:cxn modelId="{4B50A2A2-6BAA-4415-8E18-BA5116C4987C}" type="presParOf" srcId="{C22B1684-C1DC-415E-AF84-69982EE4DB46}" destId="{F39C7FF0-931A-4D9D-B4DA-FC42C82847FE}" srcOrd="0" destOrd="0" presId="urn:microsoft.com/office/officeart/2005/8/layout/cycle8"/>
    <dgm:cxn modelId="{FC21F108-84D5-4E8A-B90B-9809D7F00536}" type="presParOf" srcId="{C22B1684-C1DC-415E-AF84-69982EE4DB46}" destId="{0DBC9A9C-643D-4B78-846C-FF362020FE9E}" srcOrd="1" destOrd="0" presId="urn:microsoft.com/office/officeart/2005/8/layout/cycle8"/>
    <dgm:cxn modelId="{85C0E71E-8752-4215-A994-1C8E7C35421D}" type="presParOf" srcId="{C22B1684-C1DC-415E-AF84-69982EE4DB46}" destId="{8115D998-89B3-45BB-A543-ECDB6F728B40}" srcOrd="2" destOrd="0" presId="urn:microsoft.com/office/officeart/2005/8/layout/cycle8"/>
    <dgm:cxn modelId="{EE97F4E2-0B02-4A68-9DED-0DA7D64C4D1F}" type="presParOf" srcId="{C22B1684-C1DC-415E-AF84-69982EE4DB46}" destId="{23BF17F2-25F0-4E0E-88D8-C9B21302FE77}" srcOrd="3" destOrd="0" presId="urn:microsoft.com/office/officeart/2005/8/layout/cycle8"/>
    <dgm:cxn modelId="{222BA892-B91C-4F03-80D5-07E525775FC1}" type="presParOf" srcId="{C22B1684-C1DC-415E-AF84-69982EE4DB46}" destId="{A4450BE5-4D21-4888-8D6A-00D846CAC200}" srcOrd="4" destOrd="0" presId="urn:microsoft.com/office/officeart/2005/8/layout/cycle8"/>
    <dgm:cxn modelId="{B55FCDB0-EF30-4D96-91A5-48131B671396}" type="presParOf" srcId="{C22B1684-C1DC-415E-AF84-69982EE4DB46}" destId="{896CA96F-056C-4FFA-A0CF-7A3443A6A661}" srcOrd="5" destOrd="0" presId="urn:microsoft.com/office/officeart/2005/8/layout/cycle8"/>
    <dgm:cxn modelId="{622A9A39-BDE4-4BFB-A462-59A19309ACA2}" type="presParOf" srcId="{C22B1684-C1DC-415E-AF84-69982EE4DB46}" destId="{9EE1D995-3FA5-4739-9678-1277CCF7F35E}" srcOrd="6" destOrd="0" presId="urn:microsoft.com/office/officeart/2005/8/layout/cycle8"/>
    <dgm:cxn modelId="{31BFE4B3-E2A6-489E-A80B-95B17511C51E}" type="presParOf" srcId="{C22B1684-C1DC-415E-AF84-69982EE4DB46}" destId="{941E3C30-A0E1-40C4-A75E-CC8D4318BB03}" srcOrd="7" destOrd="0" presId="urn:microsoft.com/office/officeart/2005/8/layout/cycle8"/>
    <dgm:cxn modelId="{33E7AC5D-564D-4315-AE42-2259604A4896}" type="presParOf" srcId="{C22B1684-C1DC-415E-AF84-69982EE4DB46}" destId="{0FB712FF-FEB6-4EF7-8B9E-B7FA8259D1D0}" srcOrd="8" destOrd="0" presId="urn:microsoft.com/office/officeart/2005/8/layout/cycle8"/>
    <dgm:cxn modelId="{AA6209F5-6495-4474-B7B3-DA417EE0854D}" type="presParOf" srcId="{C22B1684-C1DC-415E-AF84-69982EE4DB46}" destId="{ABAB1E70-28A5-46B5-A693-8BD7B2BD05AC}" srcOrd="9" destOrd="0" presId="urn:microsoft.com/office/officeart/2005/8/layout/cycle8"/>
    <dgm:cxn modelId="{1CFFC4FA-73E8-4594-890E-CD2BDE4DDF94}" type="presParOf" srcId="{C22B1684-C1DC-415E-AF84-69982EE4DB46}" destId="{0A571366-BA37-400D-B687-58CA899547C7}" srcOrd="10" destOrd="0" presId="urn:microsoft.com/office/officeart/2005/8/layout/cycle8"/>
    <dgm:cxn modelId="{4E9EB7C3-826B-4E48-9F6A-5E331FEA8508}" type="presParOf" srcId="{C22B1684-C1DC-415E-AF84-69982EE4DB46}" destId="{353C63C1-CD0E-40EA-BBD9-872CB9F62339}" srcOrd="11" destOrd="0" presId="urn:microsoft.com/office/officeart/2005/8/layout/cycle8"/>
    <dgm:cxn modelId="{7EF5E4AC-3DBF-48B7-8871-55A593437CC7}" type="presParOf" srcId="{C22B1684-C1DC-415E-AF84-69982EE4DB46}" destId="{80EFB8D9-DDD4-469C-AEC7-9DABCCCE4BA8}" srcOrd="12" destOrd="0" presId="urn:microsoft.com/office/officeart/2005/8/layout/cycle8"/>
    <dgm:cxn modelId="{44FC6815-AD4F-419B-9D32-F7DF514C02EA}" type="presParOf" srcId="{C22B1684-C1DC-415E-AF84-69982EE4DB46}" destId="{33B345D2-567D-4930-AA84-F5FCB19011AC}" srcOrd="13" destOrd="0" presId="urn:microsoft.com/office/officeart/2005/8/layout/cycle8"/>
    <dgm:cxn modelId="{84B709BF-4DCF-4A53-93FD-45B338443262}" type="presParOf" srcId="{C22B1684-C1DC-415E-AF84-69982EE4DB46}" destId="{B404AD24-F5F1-4383-843B-89A3DCA3AE9E}" srcOrd="14" destOrd="0" presId="urn:microsoft.com/office/officeart/2005/8/layout/cycle8"/>
    <dgm:cxn modelId="{AF480A18-74BC-4812-AC3B-EC0FFC646EAE}" type="presParOf" srcId="{C22B1684-C1DC-415E-AF84-69982EE4DB46}" destId="{B9C885A8-D2CB-4334-B014-56D75A831AC4}" srcOrd="15" destOrd="0" presId="urn:microsoft.com/office/officeart/2005/8/layout/cycle8"/>
    <dgm:cxn modelId="{32672E1E-8312-4B81-97F1-7FF710028213}" type="presParOf" srcId="{C22B1684-C1DC-415E-AF84-69982EE4DB46}" destId="{92F25ECF-BFE7-4FE3-AB26-61584BFD3AE0}" srcOrd="16" destOrd="0" presId="urn:microsoft.com/office/officeart/2005/8/layout/cycle8"/>
    <dgm:cxn modelId="{31BD28DD-5AE4-4C32-9AD1-9155A882E156}" type="presParOf" srcId="{C22B1684-C1DC-415E-AF84-69982EE4DB46}" destId="{1E2E568B-0990-4854-A45D-93D1CF157651}" srcOrd="17" destOrd="0" presId="urn:microsoft.com/office/officeart/2005/8/layout/cycle8"/>
    <dgm:cxn modelId="{A43FAD62-7884-4F0B-BAF1-F0D017D8A765}" type="presParOf" srcId="{C22B1684-C1DC-415E-AF84-69982EE4DB46}" destId="{CFC59F6D-3C1F-4B9E-8F44-D1607833408E}" srcOrd="18" destOrd="0" presId="urn:microsoft.com/office/officeart/2005/8/layout/cycle8"/>
    <dgm:cxn modelId="{0DF9B0BA-CEC3-4325-AEFD-EE7C2A337489}" type="presParOf" srcId="{C22B1684-C1DC-415E-AF84-69982EE4DB46}" destId="{282B1DCB-011E-4E22-8849-D891DD3BEB4E}" srcOrd="19" destOrd="0" presId="urn:microsoft.com/office/officeart/2005/8/layout/cycle8"/>
    <dgm:cxn modelId="{6A3E675C-EA76-4859-B589-A845D6CAA520}" type="presParOf" srcId="{C22B1684-C1DC-415E-AF84-69982EE4DB46}" destId="{81B6FBFE-B1EA-4280-A42E-09CD62D5823F}" srcOrd="20" destOrd="0" presId="urn:microsoft.com/office/officeart/2005/8/layout/cycle8"/>
    <dgm:cxn modelId="{A161CE26-E2CB-4880-964D-66DCD966F183}" type="presParOf" srcId="{C22B1684-C1DC-415E-AF84-69982EE4DB46}" destId="{235A6ED6-4EDF-4E2E-8B36-BC6B878B20F0}" srcOrd="21" destOrd="0" presId="urn:microsoft.com/office/officeart/2005/8/layout/cycle8"/>
    <dgm:cxn modelId="{5D61AFF8-DCD0-43DF-B012-2C7AB301465F}" type="presParOf" srcId="{C22B1684-C1DC-415E-AF84-69982EE4DB46}" destId="{B677AB6E-1A1C-4290-97B7-A2AE53CE6225}" srcOrd="22" destOrd="0" presId="urn:microsoft.com/office/officeart/2005/8/layout/cycle8"/>
    <dgm:cxn modelId="{D5AF6F1B-F690-4FA7-BAE9-8EE69A69E157}" type="presParOf" srcId="{C22B1684-C1DC-415E-AF84-69982EE4DB46}" destId="{9E7693E3-2728-44E3-8F6F-E22D8262EB8C}" srcOrd="23" destOrd="0" presId="urn:microsoft.com/office/officeart/2005/8/layout/cycle8"/>
    <dgm:cxn modelId="{E22980EB-05CC-4D29-8CA3-576CEE3AE5E6}" type="presParOf" srcId="{C22B1684-C1DC-415E-AF84-69982EE4DB46}" destId="{18A5E5D1-67C1-4985-979C-5697C7EC9EE2}" srcOrd="24" destOrd="0" presId="urn:microsoft.com/office/officeart/2005/8/layout/cycle8"/>
    <dgm:cxn modelId="{6BD78DA0-6F80-41DE-8F33-C64BEC0D1BA4}" type="presParOf" srcId="{C22B1684-C1DC-415E-AF84-69982EE4DB46}" destId="{18353954-0DF0-4B76-B407-12F3AD988A6C}" srcOrd="25" destOrd="0" presId="urn:microsoft.com/office/officeart/2005/8/layout/cycle8"/>
    <dgm:cxn modelId="{8FAC4CF6-8316-4176-BBAF-4C4A647C9FBA}" type="presParOf" srcId="{C22B1684-C1DC-415E-AF84-69982EE4DB46}" destId="{58D95AD1-E58F-4051-B429-A898AD62CCE2}" srcOrd="26" destOrd="0" presId="urn:microsoft.com/office/officeart/2005/8/layout/cycle8"/>
    <dgm:cxn modelId="{F431E268-66C5-45E2-9AF7-8BA77D532CB3}" type="presParOf" srcId="{C22B1684-C1DC-415E-AF84-69982EE4DB46}" destId="{9DC60D9E-FBC3-4032-B12D-D6A46865B9B1}" srcOrd="27" destOrd="0" presId="urn:microsoft.com/office/officeart/2005/8/layout/cycle8"/>
    <dgm:cxn modelId="{57566E60-B076-468F-8037-A902DE7CFE49}" type="presParOf" srcId="{C22B1684-C1DC-415E-AF84-69982EE4DB46}" destId="{C7C7F2EF-3754-45F1-B3EC-C345322EFCF2}" srcOrd="28" destOrd="0" presId="urn:microsoft.com/office/officeart/2005/8/layout/cycle8"/>
    <dgm:cxn modelId="{DD7A5CFC-20E3-45F4-8509-9DDAB1B8123E}" type="presParOf" srcId="{C22B1684-C1DC-415E-AF84-69982EE4DB46}" destId="{E888BC48-C56B-403D-BC3B-1CD57AEE317E}" srcOrd="29" destOrd="0" presId="urn:microsoft.com/office/officeart/2005/8/layout/cycle8"/>
    <dgm:cxn modelId="{3FFF60A8-7BF7-49E2-A6DF-54D1C663ABE7}" type="presParOf" srcId="{C22B1684-C1DC-415E-AF84-69982EE4DB46}" destId="{975B856E-1B19-47E7-860C-AFCC4B1F9818}" srcOrd="30" destOrd="0" presId="urn:microsoft.com/office/officeart/2005/8/layout/cycle8"/>
    <dgm:cxn modelId="{0278BCE2-AA17-4C78-846E-894CC669576D}" type="presParOf" srcId="{C22B1684-C1DC-415E-AF84-69982EE4DB46}" destId="{6E3D5193-5F54-4AD9-8F9E-B960CEE613B2}" srcOrd="31" destOrd="0" presId="urn:microsoft.com/office/officeart/2005/8/layout/cycle8"/>
    <dgm:cxn modelId="{AB96B13C-11A4-4604-874D-8CBDB44A0917}" type="presParOf" srcId="{C22B1684-C1DC-415E-AF84-69982EE4DB46}" destId="{36F3DBF9-0564-4E24-B164-67E953D432E6}" srcOrd="32" destOrd="0" presId="urn:microsoft.com/office/officeart/2005/8/layout/cycle8"/>
    <dgm:cxn modelId="{1A727D42-9C48-4747-9B25-ED58A857B030}" type="presParOf" srcId="{C22B1684-C1DC-415E-AF84-69982EE4DB46}" destId="{89CC7C2C-5107-4C0F-887D-27B322750B30}" srcOrd="33" destOrd="0" presId="urn:microsoft.com/office/officeart/2005/8/layout/cycle8"/>
    <dgm:cxn modelId="{9E23F681-D47D-4903-ABE7-9584577668BF}" type="presParOf" srcId="{C22B1684-C1DC-415E-AF84-69982EE4DB46}" destId="{07170AAF-50A4-4381-9875-2BCB50D92923}"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0D142-5654-4765-B2BF-8D5110F602CF}">
      <dsp:nvSpPr>
        <dsp:cNvPr id="0" name=""/>
        <dsp:cNvSpPr/>
      </dsp:nvSpPr>
      <dsp:spPr>
        <a:xfrm rot="5400000">
          <a:off x="-225367" y="228860"/>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Forecasting Demand</a:t>
          </a:r>
        </a:p>
      </dsp:txBody>
      <dsp:txXfrm rot="-5400000">
        <a:off x="0" y="529349"/>
        <a:ext cx="1051712" cy="450734"/>
      </dsp:txXfrm>
    </dsp:sp>
    <dsp:sp modelId="{B255BC06-BDF2-49E3-80B1-775B5E5A1094}">
      <dsp:nvSpPr>
        <dsp:cNvPr id="0" name=""/>
        <dsp:cNvSpPr/>
      </dsp:nvSpPr>
      <dsp:spPr>
        <a:xfrm rot="5400000">
          <a:off x="2727752" y="-1672546"/>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Systematic Techniques</a:t>
          </a:r>
        </a:p>
        <a:p>
          <a:pPr marL="171450" lvl="1" indent="-171450" algn="l" defTabSz="711200">
            <a:lnSpc>
              <a:spcPct val="90000"/>
            </a:lnSpc>
            <a:spcBef>
              <a:spcPct val="0"/>
            </a:spcBef>
            <a:spcAft>
              <a:spcPct val="15000"/>
            </a:spcAft>
            <a:buChar char="•"/>
          </a:pPr>
          <a:r>
            <a:rPr lang="en-GB" sz="1600" kern="1200" dirty="0"/>
            <a:t>Managerial Judgement</a:t>
          </a:r>
        </a:p>
        <a:p>
          <a:pPr marL="171450" lvl="1" indent="-171450" algn="l" defTabSz="711200">
            <a:lnSpc>
              <a:spcPct val="90000"/>
            </a:lnSpc>
            <a:spcBef>
              <a:spcPct val="0"/>
            </a:spcBef>
            <a:spcAft>
              <a:spcPct val="15000"/>
            </a:spcAft>
            <a:buChar char="•"/>
          </a:pPr>
          <a:r>
            <a:rPr lang="en-GB" sz="1600" kern="1200" dirty="0"/>
            <a:t>Working back from costs</a:t>
          </a:r>
        </a:p>
      </dsp:txBody>
      <dsp:txXfrm rot="-5400000">
        <a:off x="1051713" y="51166"/>
        <a:ext cx="4280997" cy="881244"/>
      </dsp:txXfrm>
    </dsp:sp>
    <dsp:sp modelId="{09653E35-22ED-413D-90E7-199F4E87684E}">
      <dsp:nvSpPr>
        <dsp:cNvPr id="0" name=""/>
        <dsp:cNvSpPr/>
      </dsp:nvSpPr>
      <dsp:spPr>
        <a:xfrm rot="5400000">
          <a:off x="-225367" y="1587186"/>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Forecasting Supply</a:t>
          </a:r>
        </a:p>
      </dsp:txBody>
      <dsp:txXfrm rot="-5400000">
        <a:off x="0" y="1887675"/>
        <a:ext cx="1051712" cy="450734"/>
      </dsp:txXfrm>
    </dsp:sp>
    <dsp:sp modelId="{AAB0EEB2-A432-45B5-B049-719ECC5851C6}">
      <dsp:nvSpPr>
        <dsp:cNvPr id="0" name=""/>
        <dsp:cNvSpPr/>
      </dsp:nvSpPr>
      <dsp:spPr>
        <a:xfrm rot="5400000">
          <a:off x="2727752" y="-314220"/>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Composition and Skills of current workforce</a:t>
          </a:r>
        </a:p>
        <a:p>
          <a:pPr marL="171450" lvl="1" indent="-171450" algn="l" defTabSz="711200">
            <a:lnSpc>
              <a:spcPct val="90000"/>
            </a:lnSpc>
            <a:spcBef>
              <a:spcPct val="0"/>
            </a:spcBef>
            <a:spcAft>
              <a:spcPct val="15000"/>
            </a:spcAft>
            <a:buChar char="•"/>
          </a:pPr>
          <a:r>
            <a:rPr lang="en-GB" sz="1600" kern="1200" dirty="0"/>
            <a:t>How many will remain?</a:t>
          </a:r>
        </a:p>
      </dsp:txBody>
      <dsp:txXfrm rot="-5400000">
        <a:off x="1051713" y="1409492"/>
        <a:ext cx="4280997" cy="881244"/>
      </dsp:txXfrm>
    </dsp:sp>
    <dsp:sp modelId="{C0876EC3-4485-4BE8-8462-4C507E291DDA}">
      <dsp:nvSpPr>
        <dsp:cNvPr id="0" name=""/>
        <dsp:cNvSpPr/>
      </dsp:nvSpPr>
      <dsp:spPr>
        <a:xfrm rot="5400000">
          <a:off x="-225367" y="2945512"/>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Identifying Gaps</a:t>
          </a:r>
        </a:p>
      </dsp:txBody>
      <dsp:txXfrm rot="-5400000">
        <a:off x="0" y="3246001"/>
        <a:ext cx="1051712" cy="450734"/>
      </dsp:txXfrm>
    </dsp:sp>
    <dsp:sp modelId="{9BAC845B-8A23-4F71-9782-AE7B56919D3E}">
      <dsp:nvSpPr>
        <dsp:cNvPr id="0" name=""/>
        <dsp:cNvSpPr/>
      </dsp:nvSpPr>
      <dsp:spPr>
        <a:xfrm rot="5400000">
          <a:off x="2727752" y="1044105"/>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Competency framework</a:t>
          </a:r>
        </a:p>
        <a:p>
          <a:pPr marL="171450" lvl="1" indent="-171450" algn="l" defTabSz="711200">
            <a:lnSpc>
              <a:spcPct val="90000"/>
            </a:lnSpc>
            <a:spcBef>
              <a:spcPct val="0"/>
            </a:spcBef>
            <a:spcAft>
              <a:spcPct val="15000"/>
            </a:spcAft>
            <a:buChar char="•"/>
          </a:pPr>
          <a:r>
            <a:rPr lang="en-GB" sz="1600" kern="1200" dirty="0"/>
            <a:t>Assess current employees</a:t>
          </a:r>
        </a:p>
        <a:p>
          <a:pPr marL="171450" lvl="1" indent="-171450" algn="l" defTabSz="711200">
            <a:lnSpc>
              <a:spcPct val="90000"/>
            </a:lnSpc>
            <a:spcBef>
              <a:spcPct val="0"/>
            </a:spcBef>
            <a:spcAft>
              <a:spcPct val="15000"/>
            </a:spcAft>
            <a:buChar char="•"/>
          </a:pPr>
          <a:r>
            <a:rPr lang="en-GB" sz="1600" kern="1200" dirty="0"/>
            <a:t>Current skills v Future needs</a:t>
          </a:r>
        </a:p>
      </dsp:txBody>
      <dsp:txXfrm rot="-5400000">
        <a:off x="1051713" y="2767818"/>
        <a:ext cx="4280997" cy="881244"/>
      </dsp:txXfrm>
    </dsp:sp>
    <dsp:sp modelId="{98A5EFD7-3C47-4BFF-9F55-504CF62A6340}">
      <dsp:nvSpPr>
        <dsp:cNvPr id="0" name=""/>
        <dsp:cNvSpPr/>
      </dsp:nvSpPr>
      <dsp:spPr>
        <a:xfrm rot="5400000">
          <a:off x="-225367" y="4303838"/>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Addressing the gaps</a:t>
          </a:r>
        </a:p>
      </dsp:txBody>
      <dsp:txXfrm rot="-5400000">
        <a:off x="0" y="4604327"/>
        <a:ext cx="1051712" cy="450734"/>
      </dsp:txXfrm>
    </dsp:sp>
    <dsp:sp modelId="{E0A95F85-CC3E-4323-8C70-E321495E1311}">
      <dsp:nvSpPr>
        <dsp:cNvPr id="0" name=""/>
        <dsp:cNvSpPr/>
      </dsp:nvSpPr>
      <dsp:spPr>
        <a:xfrm rot="5400000">
          <a:off x="2727752" y="2402431"/>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Using existing resources</a:t>
          </a:r>
        </a:p>
        <a:p>
          <a:pPr marL="171450" lvl="1" indent="-171450" algn="l" defTabSz="711200">
            <a:lnSpc>
              <a:spcPct val="90000"/>
            </a:lnSpc>
            <a:spcBef>
              <a:spcPct val="0"/>
            </a:spcBef>
            <a:spcAft>
              <a:spcPct val="15000"/>
            </a:spcAft>
            <a:buChar char="•"/>
          </a:pPr>
          <a:r>
            <a:rPr lang="en-GB" sz="1600" kern="1200" dirty="0"/>
            <a:t>Identifying external sources</a:t>
          </a:r>
        </a:p>
      </dsp:txBody>
      <dsp:txXfrm rot="-5400000">
        <a:off x="1051713" y="4126144"/>
        <a:ext cx="4280997" cy="8812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C7FF0-931A-4D9D-B4DA-FC42C82847FE}">
      <dsp:nvSpPr>
        <dsp:cNvPr id="0" name=""/>
        <dsp:cNvSpPr/>
      </dsp:nvSpPr>
      <dsp:spPr>
        <a:xfrm>
          <a:off x="2263319" y="311363"/>
          <a:ext cx="4287628" cy="4287628"/>
        </a:xfrm>
        <a:prstGeom prst="pie">
          <a:avLst>
            <a:gd name="adj1" fmla="val 16200000"/>
            <a:gd name="adj2" fmla="val 1928571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Labour market analysis</a:t>
          </a:r>
        </a:p>
      </dsp:txBody>
      <dsp:txXfrm>
        <a:off x="4515856" y="709500"/>
        <a:ext cx="1020864" cy="816691"/>
      </dsp:txXfrm>
    </dsp:sp>
    <dsp:sp modelId="{A4450BE5-4D21-4888-8D6A-00D846CAC200}">
      <dsp:nvSpPr>
        <dsp:cNvPr id="0" name=""/>
        <dsp:cNvSpPr/>
      </dsp:nvSpPr>
      <dsp:spPr>
        <a:xfrm>
          <a:off x="2318446" y="380271"/>
          <a:ext cx="4287628" cy="4287628"/>
        </a:xfrm>
        <a:prstGeom prst="pie">
          <a:avLst>
            <a:gd name="adj1" fmla="val 19285716"/>
            <a:gd name="adj2" fmla="val 77142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Workforce Planning</a:t>
          </a:r>
        </a:p>
      </dsp:txBody>
      <dsp:txXfrm>
        <a:off x="5230460" y="1934537"/>
        <a:ext cx="1173993" cy="714604"/>
      </dsp:txXfrm>
    </dsp:sp>
    <dsp:sp modelId="{0FB712FF-FEB6-4EF7-8B9E-B7FA8259D1D0}">
      <dsp:nvSpPr>
        <dsp:cNvPr id="0" name=""/>
        <dsp:cNvSpPr/>
      </dsp:nvSpPr>
      <dsp:spPr>
        <a:xfrm>
          <a:off x="2298539" y="467045"/>
          <a:ext cx="4287628" cy="4287628"/>
        </a:xfrm>
        <a:prstGeom prst="pie">
          <a:avLst>
            <a:gd name="adj1" fmla="val 771428"/>
            <a:gd name="adj2" fmla="val 385714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Job Design</a:t>
          </a:r>
        </a:p>
      </dsp:txBody>
      <dsp:txXfrm>
        <a:off x="5051809" y="3006444"/>
        <a:ext cx="1020864" cy="791169"/>
      </dsp:txXfrm>
    </dsp:sp>
    <dsp:sp modelId="{80EFB8D9-DDD4-469C-AEC7-9DABCCCE4BA8}">
      <dsp:nvSpPr>
        <dsp:cNvPr id="0" name=""/>
        <dsp:cNvSpPr/>
      </dsp:nvSpPr>
      <dsp:spPr>
        <a:xfrm>
          <a:off x="2218912" y="505327"/>
          <a:ext cx="4287628" cy="4287628"/>
        </a:xfrm>
        <a:prstGeom prst="pie">
          <a:avLst>
            <a:gd name="adj1" fmla="val 3857226"/>
            <a:gd name="adj2" fmla="val 69428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Recruitment and Selection</a:t>
          </a:r>
        </a:p>
      </dsp:txBody>
      <dsp:txXfrm>
        <a:off x="3865055" y="3874178"/>
        <a:ext cx="995342" cy="714604"/>
      </dsp:txXfrm>
    </dsp:sp>
    <dsp:sp modelId="{92F25ECF-BFE7-4FE3-AB26-61584BFD3AE0}">
      <dsp:nvSpPr>
        <dsp:cNvPr id="0" name=""/>
        <dsp:cNvSpPr/>
      </dsp:nvSpPr>
      <dsp:spPr>
        <a:xfrm>
          <a:off x="2139284" y="467045"/>
          <a:ext cx="4287628" cy="4287628"/>
        </a:xfrm>
        <a:prstGeom prst="pie">
          <a:avLst>
            <a:gd name="adj1" fmla="val 6942858"/>
            <a:gd name="adj2" fmla="val 1002857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Retention</a:t>
          </a:r>
        </a:p>
      </dsp:txBody>
      <dsp:txXfrm>
        <a:off x="2652779" y="3006444"/>
        <a:ext cx="1020864" cy="791169"/>
      </dsp:txXfrm>
    </dsp:sp>
    <dsp:sp modelId="{81B6FBFE-B1EA-4280-A42E-09CD62D5823F}">
      <dsp:nvSpPr>
        <dsp:cNvPr id="0" name=""/>
        <dsp:cNvSpPr/>
      </dsp:nvSpPr>
      <dsp:spPr>
        <a:xfrm>
          <a:off x="2119377" y="380271"/>
          <a:ext cx="4287628" cy="4287628"/>
        </a:xfrm>
        <a:prstGeom prst="pie">
          <a:avLst>
            <a:gd name="adj1" fmla="val 10028574"/>
            <a:gd name="adj2" fmla="val 131142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Succession planning</a:t>
          </a:r>
        </a:p>
      </dsp:txBody>
      <dsp:txXfrm>
        <a:off x="2320998" y="1934537"/>
        <a:ext cx="1173993" cy="714604"/>
      </dsp:txXfrm>
    </dsp:sp>
    <dsp:sp modelId="{18A5E5D1-67C1-4985-979C-5697C7EC9EE2}">
      <dsp:nvSpPr>
        <dsp:cNvPr id="0" name=""/>
        <dsp:cNvSpPr/>
      </dsp:nvSpPr>
      <dsp:spPr>
        <a:xfrm>
          <a:off x="2174504" y="311363"/>
          <a:ext cx="4287628" cy="4287628"/>
        </a:xfrm>
        <a:prstGeom prst="pie">
          <a:avLst>
            <a:gd name="adj1" fmla="val 13114284"/>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Retirement and Dismissal</a:t>
          </a:r>
        </a:p>
      </dsp:txBody>
      <dsp:txXfrm>
        <a:off x="3188732" y="709500"/>
        <a:ext cx="1020864" cy="816691"/>
      </dsp:txXfrm>
    </dsp:sp>
    <dsp:sp modelId="{C7C7F2EF-3754-45F1-B3EC-C345322EFCF2}">
      <dsp:nvSpPr>
        <dsp:cNvPr id="0" name=""/>
        <dsp:cNvSpPr/>
      </dsp:nvSpPr>
      <dsp:spPr>
        <a:xfrm>
          <a:off x="1997681" y="45938"/>
          <a:ext cx="4818478" cy="481847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8BC48-C56B-403D-BC3B-1CD57AEE317E}">
      <dsp:nvSpPr>
        <dsp:cNvPr id="0" name=""/>
        <dsp:cNvSpPr/>
      </dsp:nvSpPr>
      <dsp:spPr>
        <a:xfrm>
          <a:off x="2053154" y="115152"/>
          <a:ext cx="4818478" cy="481847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5B856E-1B19-47E7-860C-AFCC4B1F9818}">
      <dsp:nvSpPr>
        <dsp:cNvPr id="0" name=""/>
        <dsp:cNvSpPr/>
      </dsp:nvSpPr>
      <dsp:spPr>
        <a:xfrm>
          <a:off x="2033177" y="201724"/>
          <a:ext cx="4818478" cy="481847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3D5193-5F54-4AD9-8F9E-B960CEE613B2}">
      <dsp:nvSpPr>
        <dsp:cNvPr id="0" name=""/>
        <dsp:cNvSpPr/>
      </dsp:nvSpPr>
      <dsp:spPr>
        <a:xfrm>
          <a:off x="1953487" y="239791"/>
          <a:ext cx="4818478" cy="481847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F3DBF9-0564-4E24-B164-67E953D432E6}">
      <dsp:nvSpPr>
        <dsp:cNvPr id="0" name=""/>
        <dsp:cNvSpPr/>
      </dsp:nvSpPr>
      <dsp:spPr>
        <a:xfrm>
          <a:off x="1873797" y="201724"/>
          <a:ext cx="4818478" cy="481847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CC7C2C-5107-4C0F-887D-27B322750B30}">
      <dsp:nvSpPr>
        <dsp:cNvPr id="0" name=""/>
        <dsp:cNvSpPr/>
      </dsp:nvSpPr>
      <dsp:spPr>
        <a:xfrm>
          <a:off x="1853820" y="115152"/>
          <a:ext cx="4818478" cy="481847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70AAF-50A4-4381-9875-2BCB50D92923}">
      <dsp:nvSpPr>
        <dsp:cNvPr id="0" name=""/>
        <dsp:cNvSpPr/>
      </dsp:nvSpPr>
      <dsp:spPr>
        <a:xfrm>
          <a:off x="1909293" y="45938"/>
          <a:ext cx="4818478" cy="481847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0C2D7-DEC2-4F24-8BBA-604389568542}" type="datetimeFigureOut">
              <a:rPr lang="en-GB" smtClean="0"/>
              <a:t>25/04/2022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6C2246-3651-4047-AB62-C861DBA4D728}" type="slidenum">
              <a:rPr lang="en-GB" smtClean="0"/>
              <a:t>‹#›</a:t>
            </a:fld>
            <a:endParaRPr lang="en-GB"/>
          </a:p>
        </p:txBody>
      </p:sp>
    </p:spTree>
    <p:extLst>
      <p:ext uri="{BB962C8B-B14F-4D97-AF65-F5344CB8AC3E}">
        <p14:creationId xmlns:p14="http://schemas.microsoft.com/office/powerpoint/2010/main" val="3850480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a:t>
            </a:fld>
            <a:endParaRPr lang="en-GB" dirty="0"/>
          </a:p>
        </p:txBody>
      </p:sp>
    </p:spTree>
    <p:extLst>
      <p:ext uri="{BB962C8B-B14F-4D97-AF65-F5344CB8AC3E}">
        <p14:creationId xmlns:p14="http://schemas.microsoft.com/office/powerpoint/2010/main" val="723454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a:t>
            </a:fld>
            <a:endParaRPr lang="en-GB" dirty="0"/>
          </a:p>
        </p:txBody>
      </p:sp>
    </p:spTree>
    <p:extLst>
      <p:ext uri="{BB962C8B-B14F-4D97-AF65-F5344CB8AC3E}">
        <p14:creationId xmlns:p14="http://schemas.microsoft.com/office/powerpoint/2010/main" val="2409202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 from the Diploma Specification </a:t>
            </a:r>
          </a:p>
        </p:txBody>
      </p:sp>
      <p:sp>
        <p:nvSpPr>
          <p:cNvPr id="4" name="Slide Number Placeholder 3"/>
          <p:cNvSpPr>
            <a:spLocks noGrp="1"/>
          </p:cNvSpPr>
          <p:nvPr>
            <p:ph type="sldNum" sz="quarter" idx="5"/>
          </p:nvPr>
        </p:nvSpPr>
        <p:spPr/>
        <p:txBody>
          <a:bodyPr/>
          <a:lstStyle/>
          <a:p>
            <a:fld id="{D16C2246-3651-4047-AB62-C861DBA4D728}" type="slidenum">
              <a:rPr lang="en-GB" smtClean="0"/>
              <a:t>3</a:t>
            </a:fld>
            <a:endParaRPr lang="en-GB" dirty="0"/>
          </a:p>
        </p:txBody>
      </p:sp>
    </p:spTree>
    <p:extLst>
      <p:ext uri="{BB962C8B-B14F-4D97-AF65-F5344CB8AC3E}">
        <p14:creationId xmlns:p14="http://schemas.microsoft.com/office/powerpoint/2010/main" val="3209696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4</a:t>
            </a:fld>
            <a:endParaRPr lang="en-GB" dirty="0"/>
          </a:p>
        </p:txBody>
      </p:sp>
    </p:spTree>
    <p:extLst>
      <p:ext uri="{BB962C8B-B14F-4D97-AF65-F5344CB8AC3E}">
        <p14:creationId xmlns:p14="http://schemas.microsoft.com/office/powerpoint/2010/main" val="1787284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4914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639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Matrix Template on Moodle.</a:t>
            </a:r>
          </a:p>
        </p:txBody>
      </p:sp>
      <p:sp>
        <p:nvSpPr>
          <p:cNvPr id="4" name="Slide Number Placeholder 3"/>
          <p:cNvSpPr>
            <a:spLocks noGrp="1"/>
          </p:cNvSpPr>
          <p:nvPr>
            <p:ph type="sldNum" sz="quarter" idx="5"/>
          </p:nvPr>
        </p:nvSpPr>
        <p:spPr/>
        <p:txBody>
          <a:bodyPr/>
          <a:lstStyle/>
          <a:p>
            <a:fld id="{D16C2246-3651-4047-AB62-C861DBA4D728}" type="slidenum">
              <a:rPr lang="en-GB" smtClean="0"/>
              <a:t>8</a:t>
            </a:fld>
            <a:endParaRPr lang="en-GB" dirty="0"/>
          </a:p>
        </p:txBody>
      </p:sp>
    </p:spTree>
    <p:extLst>
      <p:ext uri="{BB962C8B-B14F-4D97-AF65-F5344CB8AC3E}">
        <p14:creationId xmlns:p14="http://schemas.microsoft.com/office/powerpoint/2010/main" val="4172543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759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12</a:t>
            </a:fld>
            <a:endParaRPr lang="en-GB"/>
          </a:p>
        </p:txBody>
      </p:sp>
    </p:spTree>
    <p:extLst>
      <p:ext uri="{BB962C8B-B14F-4D97-AF65-F5344CB8AC3E}">
        <p14:creationId xmlns:p14="http://schemas.microsoft.com/office/powerpoint/2010/main" val="4252780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p:txBody>
      </p:sp>
      <p:sp>
        <p:nvSpPr>
          <p:cNvPr id="4" name="Slide Number Placeholder 3"/>
          <p:cNvSpPr>
            <a:spLocks noGrp="1"/>
          </p:cNvSpPr>
          <p:nvPr>
            <p:ph type="sldNum" sz="quarter" idx="5"/>
          </p:nvPr>
        </p:nvSpPr>
        <p:spPr/>
        <p:txBody>
          <a:bodyPr/>
          <a:lstStyle/>
          <a:p>
            <a:fld id="{D16C2246-3651-4047-AB62-C861DBA4D728}" type="slidenum">
              <a:rPr lang="en-GB" smtClean="0"/>
              <a:t>13</a:t>
            </a:fld>
            <a:endParaRPr lang="en-GB"/>
          </a:p>
        </p:txBody>
      </p:sp>
    </p:spTree>
    <p:extLst>
      <p:ext uri="{BB962C8B-B14F-4D97-AF65-F5344CB8AC3E}">
        <p14:creationId xmlns:p14="http://schemas.microsoft.com/office/powerpoint/2010/main" val="2787619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8347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9706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7954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Supported with evidence, such as email confirming the need or change in plans, </a:t>
            </a:r>
          </a:p>
        </p:txBody>
      </p:sp>
      <p:sp>
        <p:nvSpPr>
          <p:cNvPr id="4" name="Slide Number Placeholder 3"/>
          <p:cNvSpPr>
            <a:spLocks noGrp="1"/>
          </p:cNvSpPr>
          <p:nvPr>
            <p:ph type="sldNum" sz="quarter" idx="5"/>
          </p:nvPr>
        </p:nvSpPr>
        <p:spPr/>
        <p:txBody>
          <a:bodyPr/>
          <a:lstStyle/>
          <a:p>
            <a:fld id="{D16C2246-3651-4047-AB62-C861DBA4D728}" type="slidenum">
              <a:rPr lang="en-GB" smtClean="0"/>
              <a:t>18</a:t>
            </a:fld>
            <a:endParaRPr lang="en-GB"/>
          </a:p>
        </p:txBody>
      </p:sp>
    </p:spTree>
    <p:extLst>
      <p:ext uri="{BB962C8B-B14F-4D97-AF65-F5344CB8AC3E}">
        <p14:creationId xmlns:p14="http://schemas.microsoft.com/office/powerpoint/2010/main" val="3765652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24</a:t>
            </a:fld>
            <a:endParaRPr lang="en-GB"/>
          </a:p>
        </p:txBody>
      </p:sp>
    </p:spTree>
    <p:extLst>
      <p:ext uri="{BB962C8B-B14F-4D97-AF65-F5344CB8AC3E}">
        <p14:creationId xmlns:p14="http://schemas.microsoft.com/office/powerpoint/2010/main" val="21360701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25</a:t>
            </a:fld>
            <a:endParaRPr lang="en-GB"/>
          </a:p>
        </p:txBody>
      </p:sp>
    </p:spTree>
    <p:extLst>
      <p:ext uri="{BB962C8B-B14F-4D97-AF65-F5344CB8AC3E}">
        <p14:creationId xmlns:p14="http://schemas.microsoft.com/office/powerpoint/2010/main" val="1263052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26</a:t>
            </a:fld>
            <a:endParaRPr lang="en-GB"/>
          </a:p>
        </p:txBody>
      </p:sp>
    </p:spTree>
    <p:extLst>
      <p:ext uri="{BB962C8B-B14F-4D97-AF65-F5344CB8AC3E}">
        <p14:creationId xmlns:p14="http://schemas.microsoft.com/office/powerpoint/2010/main" val="32858520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27</a:t>
            </a:fld>
            <a:endParaRPr lang="en-GB"/>
          </a:p>
        </p:txBody>
      </p:sp>
    </p:spTree>
    <p:extLst>
      <p:ext uri="{BB962C8B-B14F-4D97-AF65-F5344CB8AC3E}">
        <p14:creationId xmlns:p14="http://schemas.microsoft.com/office/powerpoint/2010/main" val="4093786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28</a:t>
            </a:fld>
            <a:endParaRPr lang="en-GB"/>
          </a:p>
        </p:txBody>
      </p:sp>
    </p:spTree>
    <p:extLst>
      <p:ext uri="{BB962C8B-B14F-4D97-AF65-F5344CB8AC3E}">
        <p14:creationId xmlns:p14="http://schemas.microsoft.com/office/powerpoint/2010/main" val="17966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29</a:t>
            </a:fld>
            <a:endParaRPr lang="en-GB"/>
          </a:p>
        </p:txBody>
      </p:sp>
    </p:spTree>
    <p:extLst>
      <p:ext uri="{BB962C8B-B14F-4D97-AF65-F5344CB8AC3E}">
        <p14:creationId xmlns:p14="http://schemas.microsoft.com/office/powerpoint/2010/main" val="2950385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30</a:t>
            </a:fld>
            <a:endParaRPr lang="en-GB"/>
          </a:p>
        </p:txBody>
      </p:sp>
    </p:spTree>
    <p:extLst>
      <p:ext uri="{BB962C8B-B14F-4D97-AF65-F5344CB8AC3E}">
        <p14:creationId xmlns:p14="http://schemas.microsoft.com/office/powerpoint/2010/main" val="10909912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31</a:t>
            </a:fld>
            <a:endParaRPr lang="en-GB"/>
          </a:p>
        </p:txBody>
      </p:sp>
    </p:spTree>
    <p:extLst>
      <p:ext uri="{BB962C8B-B14F-4D97-AF65-F5344CB8AC3E}">
        <p14:creationId xmlns:p14="http://schemas.microsoft.com/office/powerpoint/2010/main" val="13698247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33</a:t>
            </a:fld>
            <a:endParaRPr lang="en-GB"/>
          </a:p>
        </p:txBody>
      </p:sp>
    </p:spTree>
    <p:extLst>
      <p:ext uri="{BB962C8B-B14F-4D97-AF65-F5344CB8AC3E}">
        <p14:creationId xmlns:p14="http://schemas.microsoft.com/office/powerpoint/2010/main" val="35881111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34</a:t>
            </a:fld>
            <a:endParaRPr lang="en-GB"/>
          </a:p>
        </p:txBody>
      </p:sp>
    </p:spTree>
    <p:extLst>
      <p:ext uri="{BB962C8B-B14F-4D97-AF65-F5344CB8AC3E}">
        <p14:creationId xmlns:p14="http://schemas.microsoft.com/office/powerpoint/2010/main" val="29923752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35</a:t>
            </a:fld>
            <a:endParaRPr lang="en-GB"/>
          </a:p>
        </p:txBody>
      </p:sp>
    </p:spTree>
    <p:extLst>
      <p:ext uri="{BB962C8B-B14F-4D97-AF65-F5344CB8AC3E}">
        <p14:creationId xmlns:p14="http://schemas.microsoft.com/office/powerpoint/2010/main" val="15569562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36</a:t>
            </a:fld>
            <a:endParaRPr lang="en-GB"/>
          </a:p>
        </p:txBody>
      </p:sp>
    </p:spTree>
    <p:extLst>
      <p:ext uri="{BB962C8B-B14F-4D97-AF65-F5344CB8AC3E}">
        <p14:creationId xmlns:p14="http://schemas.microsoft.com/office/powerpoint/2010/main" val="39265068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37</a:t>
            </a:fld>
            <a:endParaRPr lang="en-GB"/>
          </a:p>
        </p:txBody>
      </p:sp>
    </p:spTree>
    <p:extLst>
      <p:ext uri="{BB962C8B-B14F-4D97-AF65-F5344CB8AC3E}">
        <p14:creationId xmlns:p14="http://schemas.microsoft.com/office/powerpoint/2010/main" val="7074907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38</a:t>
            </a:fld>
            <a:endParaRPr lang="en-GB"/>
          </a:p>
        </p:txBody>
      </p:sp>
    </p:spTree>
    <p:extLst>
      <p:ext uri="{BB962C8B-B14F-4D97-AF65-F5344CB8AC3E}">
        <p14:creationId xmlns:p14="http://schemas.microsoft.com/office/powerpoint/2010/main" val="19417624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39</a:t>
            </a:fld>
            <a:endParaRPr lang="en-GB"/>
          </a:p>
        </p:txBody>
      </p:sp>
    </p:spTree>
    <p:extLst>
      <p:ext uri="{BB962C8B-B14F-4D97-AF65-F5344CB8AC3E}">
        <p14:creationId xmlns:p14="http://schemas.microsoft.com/office/powerpoint/2010/main" val="171878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40</a:t>
            </a:fld>
            <a:endParaRPr lang="en-GB"/>
          </a:p>
        </p:txBody>
      </p:sp>
    </p:spTree>
    <p:extLst>
      <p:ext uri="{BB962C8B-B14F-4D97-AF65-F5344CB8AC3E}">
        <p14:creationId xmlns:p14="http://schemas.microsoft.com/office/powerpoint/2010/main" val="42872234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step in the workforce planning process. </a:t>
            </a:r>
          </a:p>
        </p:txBody>
      </p:sp>
      <p:sp>
        <p:nvSpPr>
          <p:cNvPr id="4" name="Slide Number Placeholder 3"/>
          <p:cNvSpPr>
            <a:spLocks noGrp="1"/>
          </p:cNvSpPr>
          <p:nvPr>
            <p:ph type="sldNum" sz="quarter" idx="5"/>
          </p:nvPr>
        </p:nvSpPr>
        <p:spPr/>
        <p:txBody>
          <a:bodyPr/>
          <a:lstStyle/>
          <a:p>
            <a:fld id="{D16C2246-3651-4047-AB62-C861DBA4D728}" type="slidenum">
              <a:rPr lang="en-GB" smtClean="0"/>
              <a:t>41</a:t>
            </a:fld>
            <a:endParaRPr lang="en-GB"/>
          </a:p>
        </p:txBody>
      </p:sp>
    </p:spTree>
    <p:extLst>
      <p:ext uri="{BB962C8B-B14F-4D97-AF65-F5344CB8AC3E}">
        <p14:creationId xmlns:p14="http://schemas.microsoft.com/office/powerpoint/2010/main" val="3995427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list is not exhaustive, there are more activities within each category, </a:t>
            </a:r>
            <a:r>
              <a:rPr lang="en-GB" dirty="0" err="1"/>
              <a:t>eg</a:t>
            </a:r>
            <a:r>
              <a:rPr lang="en-GB" dirty="0"/>
              <a:t> Furlough or redeployment. </a:t>
            </a:r>
          </a:p>
          <a:p>
            <a:endParaRPr lang="en-GB" dirty="0"/>
          </a:p>
          <a:p>
            <a:r>
              <a:rPr lang="en-GB" dirty="0"/>
              <a:t>For LO3, consider how you have contributed to one of these resourcing activities, whether as part of business as usual or as a result of Covid-19. </a:t>
            </a:r>
          </a:p>
          <a:p>
            <a:pPr lvl="1"/>
            <a:r>
              <a:rPr lang="en-GB" dirty="0"/>
              <a:t>Developing job descriptions, </a:t>
            </a:r>
          </a:p>
          <a:p>
            <a:pPr lvl="1"/>
            <a:r>
              <a:rPr lang="en-GB" dirty="0"/>
              <a:t>Developing person specifications or competency frameworks,</a:t>
            </a:r>
          </a:p>
          <a:p>
            <a:pPr lvl="1"/>
            <a:r>
              <a:rPr lang="en-GB" dirty="0"/>
              <a:t>Recruitment, </a:t>
            </a:r>
          </a:p>
          <a:p>
            <a:pPr lvl="1"/>
            <a:r>
              <a:rPr lang="en-GB" dirty="0"/>
              <a:t>Selection, </a:t>
            </a:r>
          </a:p>
          <a:p>
            <a:pPr lvl="1"/>
            <a:r>
              <a:rPr lang="en-GB" dirty="0"/>
              <a:t>Re-deployment, </a:t>
            </a:r>
          </a:p>
          <a:p>
            <a:pPr lvl="1"/>
            <a:r>
              <a:rPr lang="en-GB" dirty="0"/>
              <a:t>Furlough/redundancy, </a:t>
            </a:r>
          </a:p>
          <a:p>
            <a:pPr lvl="1"/>
            <a:r>
              <a:rPr lang="en-GB" dirty="0"/>
              <a:t>Retirement.</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42</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include all evidence in one word document and save as PDF to upload to Turnitin– can copy and paste/use snipping tool or scanner to add in extracts from policies, documents and emails etc – remember to number all pieces of evidence and ensure this correlates to your evidence matrix. </a:t>
            </a:r>
          </a:p>
        </p:txBody>
      </p:sp>
      <p:sp>
        <p:nvSpPr>
          <p:cNvPr id="4" name="Slide Number Placeholder 3"/>
          <p:cNvSpPr>
            <a:spLocks noGrp="1"/>
          </p:cNvSpPr>
          <p:nvPr>
            <p:ph type="sldNum" sz="quarter" idx="5"/>
          </p:nvPr>
        </p:nvSpPr>
        <p:spPr/>
        <p:txBody>
          <a:bodyPr/>
          <a:lstStyle/>
          <a:p>
            <a:fld id="{D16C2246-3651-4047-AB62-C861DBA4D728}" type="slidenum">
              <a:rPr lang="en-GB" smtClean="0"/>
              <a:t>43</a:t>
            </a:fld>
            <a:endParaRPr lang="en-GB"/>
          </a:p>
        </p:txBody>
      </p:sp>
    </p:spTree>
    <p:extLst>
      <p:ext uri="{BB962C8B-B14F-4D97-AF65-F5344CB8AC3E}">
        <p14:creationId xmlns:p14="http://schemas.microsoft.com/office/powerpoint/2010/main" val="2861130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25/04/2022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4140061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25/04/2022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972669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25/04/2022</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89709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25/04/2022</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89598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25/04/2022</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840330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25/04/2022</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7117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25/04/2022</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7339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25/04/2022</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74247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25/04/2022</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68089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25/04/2022</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29848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25/04/2022</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95908163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25/04/2022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26661490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8.xml"/><Relationship Id="rId2" Type="http://schemas.openxmlformats.org/officeDocument/2006/relationships/notesSlide" Target="../notesSlides/notesSlide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hyperlink" Target="https://www.youtube.com/watch?v=aIocx_VFDF0"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hyperlink" Target="https://corporate-rebels.com/bird-lay-off/?fbclid=IwAR2BF_AJFr7Q4Lp9TGUC46Ssb2h8IPu-OFfBUmmJJQ1X5TEJzKfap6eoKxI"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acas.org.uk/coronavirus/furlough-closing-workplaces" TargetMode="External"/><Relationship Id="rId4" Type="http://schemas.openxmlformats.org/officeDocument/2006/relationships/hyperlink" Target="https://www.gov.uk/government/publications/guidance-to-employers-and-businesses-about-covid-19/guidance-for-employers-and-businesses-on-coronavirus-covid-19" TargetMode="External"/><Relationship Id="rId5" Type="http://schemas.openxmlformats.org/officeDocument/2006/relationships/hyperlink" Target="https://www.cipd.co.uk/news-views/coronavirus" TargetMode="External"/><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392318-096E-4D30-BB24-00EBC8C6A650}"/>
              </a:ext>
            </a:extLst>
          </p:cNvPr>
          <p:cNvSpPr>
            <a:spLocks noGrp="1"/>
          </p:cNvSpPr>
          <p:nvPr>
            <p:ph type="ctrTitle"/>
          </p:nvPr>
        </p:nvSpPr>
        <p:spPr>
          <a:xfrm>
            <a:off x="1230401" y="1360785"/>
            <a:ext cx="10363200" cy="1470025"/>
          </a:xfrm>
        </p:spPr>
        <p:txBody>
          <a:bodyPr/>
          <a:lstStyle/>
          <a:p>
            <a:r>
              <a:rPr lang="en-GB" dirty="0"/>
              <a:t>Contributing to Resourcing and Talent Planning in the Organisation</a:t>
            </a:r>
          </a:p>
        </p:txBody>
      </p:sp>
      <p:sp>
        <p:nvSpPr>
          <p:cNvPr id="3" name="Subtitle 2">
            <a:extLst>
              <a:ext uri="{FF2B5EF4-FFF2-40B4-BE49-F238E27FC236}">
                <a16:creationId xmlns:a16="http://schemas.microsoft.com/office/drawing/2014/main" xmlns="" id="{D18E6B03-DBAB-4175-BD61-11AC149A1CF8}"/>
              </a:ext>
            </a:extLst>
          </p:cNvPr>
          <p:cNvSpPr>
            <a:spLocks noGrp="1"/>
          </p:cNvSpPr>
          <p:nvPr>
            <p:ph type="subTitle" idx="1"/>
          </p:nvPr>
        </p:nvSpPr>
        <p:spPr>
          <a:xfrm>
            <a:off x="1828800" y="3150891"/>
            <a:ext cx="8534400" cy="1752600"/>
          </a:xfrm>
        </p:spPr>
        <p:txBody>
          <a:bodyPr/>
          <a:lstStyle/>
          <a:p>
            <a:r>
              <a:rPr lang="en-GB" dirty="0">
                <a:solidFill>
                  <a:schemeClr val="bg2"/>
                </a:solidFill>
              </a:rPr>
              <a:t>5ARTP</a:t>
            </a:r>
          </a:p>
          <a:p>
            <a:r>
              <a:rPr lang="en-GB" dirty="0" smtClean="0">
                <a:solidFill>
                  <a:schemeClr val="bg2"/>
                </a:solidFill>
              </a:rPr>
              <a:t>Natasha Davies</a:t>
            </a:r>
            <a:endParaRPr lang="en-GB" dirty="0">
              <a:solidFill>
                <a:schemeClr val="bg2"/>
              </a:solidFill>
            </a:endParaRP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314C3C-2DE5-46E8-87BE-C4DB31DD0B7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xmlns="" id="{51C2E008-E7AD-4D6C-9379-5AFF2957E8F7}"/>
              </a:ext>
            </a:extLst>
          </p:cNvPr>
          <p:cNvSpPr>
            <a:spLocks noGrp="1"/>
          </p:cNvSpPr>
          <p:nvPr>
            <p:ph idx="1"/>
          </p:nvPr>
        </p:nvSpPr>
        <p:spPr/>
        <p:txBody>
          <a:bodyPr/>
          <a:lstStyle/>
          <a:p>
            <a:pPr marL="514350" indent="-514350">
              <a:buFont typeface="+mj-lt"/>
              <a:buAutoNum type="arabicPeriod"/>
            </a:pPr>
            <a:r>
              <a:rPr lang="en-GB" dirty="0"/>
              <a:t>Be able to review and evaluate an organisation’s approach to talent planning</a:t>
            </a:r>
          </a:p>
          <a:p>
            <a:pPr marL="514350" indent="-514350">
              <a:buFont typeface="+mj-lt"/>
              <a:buAutoNum type="arabicPeriod"/>
            </a:pPr>
            <a:r>
              <a:rPr lang="en-GB" dirty="0"/>
              <a:t>Be able to recommend ways to improve an organisation’s approach to talent planning</a:t>
            </a:r>
          </a:p>
          <a:p>
            <a:pPr marL="514350" indent="-514350">
              <a:buFont typeface="+mj-lt"/>
              <a:buAutoNum type="arabicPeriod"/>
            </a:pPr>
            <a:r>
              <a:rPr lang="en-GB" dirty="0"/>
              <a:t>Be able to contribute to people resourcing activities</a:t>
            </a:r>
          </a:p>
        </p:txBody>
      </p:sp>
    </p:spTree>
    <p:extLst>
      <p:ext uri="{BB962C8B-B14F-4D97-AF65-F5344CB8AC3E}">
        <p14:creationId xmlns:p14="http://schemas.microsoft.com/office/powerpoint/2010/main" val="1355637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5C35B0-A0A8-416E-8196-58D0E3C2CA76}"/>
              </a:ext>
            </a:extLst>
          </p:cNvPr>
          <p:cNvSpPr>
            <a:spLocks noGrp="1"/>
          </p:cNvSpPr>
          <p:nvPr>
            <p:ph type="title"/>
          </p:nvPr>
        </p:nvSpPr>
        <p:spPr/>
        <p:txBody>
          <a:bodyPr/>
          <a:lstStyle/>
          <a:p>
            <a:r>
              <a:rPr lang="en-GB" dirty="0"/>
              <a:t>Purpose and aim of this unit</a:t>
            </a:r>
          </a:p>
        </p:txBody>
      </p:sp>
      <p:sp>
        <p:nvSpPr>
          <p:cNvPr id="3" name="Content Placeholder 2">
            <a:extLst>
              <a:ext uri="{FF2B5EF4-FFF2-40B4-BE49-F238E27FC236}">
                <a16:creationId xmlns:a16="http://schemas.microsoft.com/office/drawing/2014/main" xmlns="" id="{73F637D4-ED30-4C75-A4AA-FCDD7472F1A4}"/>
              </a:ext>
            </a:extLst>
          </p:cNvPr>
          <p:cNvSpPr>
            <a:spLocks noGrp="1"/>
          </p:cNvSpPr>
          <p:nvPr>
            <p:ph idx="1"/>
          </p:nvPr>
        </p:nvSpPr>
        <p:spPr/>
        <p:txBody>
          <a:bodyPr>
            <a:normAutofit fontScale="92500" lnSpcReduction="10000"/>
          </a:bodyPr>
          <a:lstStyle/>
          <a:p>
            <a:pPr marL="0" indent="0">
              <a:buNone/>
            </a:pPr>
            <a:r>
              <a:rPr lang="en-US" dirty="0"/>
              <a:t>The human resource (HR) management role is concerned with the </a:t>
            </a:r>
            <a:r>
              <a:rPr lang="en-GB" dirty="0"/>
              <a:t>mobilisation</a:t>
            </a:r>
            <a:r>
              <a:rPr lang="en-US" dirty="0"/>
              <a:t> of a workforce, taking responsibility for ensuring that the </a:t>
            </a:r>
            <a:r>
              <a:rPr lang="en-GB" dirty="0"/>
              <a:t>organisation</a:t>
            </a:r>
            <a:r>
              <a:rPr lang="en-US" dirty="0"/>
              <a:t> is able to access the skills it needs, at the time and places that it needs them, in order to drive sustained </a:t>
            </a:r>
            <a:r>
              <a:rPr lang="en-GB" dirty="0"/>
              <a:t>organisation</a:t>
            </a:r>
            <a:r>
              <a:rPr lang="en-US" dirty="0"/>
              <a:t> performance. </a:t>
            </a:r>
            <a:r>
              <a:rPr lang="en-US" b="1" dirty="0"/>
              <a:t>= Talent Planning </a:t>
            </a:r>
          </a:p>
          <a:p>
            <a:pPr marL="0" indent="0">
              <a:buNone/>
            </a:pPr>
            <a:r>
              <a:rPr lang="en-US" dirty="0"/>
              <a:t>This involves attracting, recruiting, retaining and, from time to time, managing the departure of staff from the </a:t>
            </a:r>
            <a:r>
              <a:rPr lang="en-GB" dirty="0"/>
              <a:t>organisation</a:t>
            </a:r>
            <a:r>
              <a:rPr lang="en-US" dirty="0"/>
              <a:t>. </a:t>
            </a:r>
          </a:p>
          <a:p>
            <a:pPr marL="0" indent="0">
              <a:buNone/>
            </a:pPr>
            <a:r>
              <a:rPr lang="en-US" b="1" dirty="0"/>
              <a:t>= Resourcing Activities</a:t>
            </a:r>
          </a:p>
        </p:txBody>
      </p:sp>
    </p:spTree>
    <p:extLst>
      <p:ext uri="{BB962C8B-B14F-4D97-AF65-F5344CB8AC3E}">
        <p14:creationId xmlns:p14="http://schemas.microsoft.com/office/powerpoint/2010/main" val="2572066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E3000F-D050-4CAC-8884-7A6D1A05BB68}"/>
              </a:ext>
            </a:extLst>
          </p:cNvPr>
          <p:cNvSpPr>
            <a:spLocks noGrp="1"/>
          </p:cNvSpPr>
          <p:nvPr>
            <p:ph type="title"/>
          </p:nvPr>
        </p:nvSpPr>
        <p:spPr/>
        <p:txBody>
          <a:bodyPr/>
          <a:lstStyle/>
          <a:p>
            <a:r>
              <a:rPr lang="en-GB" dirty="0"/>
              <a:t>Purpose and aim of this unit cont.</a:t>
            </a:r>
          </a:p>
        </p:txBody>
      </p:sp>
      <p:sp>
        <p:nvSpPr>
          <p:cNvPr id="3" name="Content Placeholder 2">
            <a:extLst>
              <a:ext uri="{FF2B5EF4-FFF2-40B4-BE49-F238E27FC236}">
                <a16:creationId xmlns:a16="http://schemas.microsoft.com/office/drawing/2014/main" xmlns="" id="{818A00C1-C348-4564-BFD0-E63955D4E0B0}"/>
              </a:ext>
            </a:extLst>
          </p:cNvPr>
          <p:cNvSpPr>
            <a:spLocks noGrp="1"/>
          </p:cNvSpPr>
          <p:nvPr>
            <p:ph idx="1"/>
          </p:nvPr>
        </p:nvSpPr>
        <p:spPr/>
        <p:txBody>
          <a:bodyPr>
            <a:normAutofit fontScale="92500" lnSpcReduction="10000"/>
          </a:bodyPr>
          <a:lstStyle/>
          <a:p>
            <a:pPr marL="0" indent="0">
              <a:buNone/>
            </a:pPr>
            <a:r>
              <a:rPr lang="en-US" dirty="0"/>
              <a:t>This unit requires learners to review the </a:t>
            </a:r>
            <a:r>
              <a:rPr lang="en-GB" dirty="0"/>
              <a:t>organisation’s</a:t>
            </a:r>
            <a:r>
              <a:rPr lang="en-US" dirty="0"/>
              <a:t> strategic approach to talent planning and make recommendations for how this can be developed. </a:t>
            </a:r>
            <a:r>
              <a:rPr lang="en-US" b="1" dirty="0"/>
              <a:t>(LO1 and LO2)</a:t>
            </a:r>
          </a:p>
          <a:p>
            <a:pPr marL="0" indent="0">
              <a:buNone/>
            </a:pPr>
            <a:r>
              <a:rPr lang="en-US" dirty="0"/>
              <a:t>It also requires learners to contribute directly to activities which underpin the effective resourcing of an </a:t>
            </a:r>
            <a:r>
              <a:rPr lang="en-GB" dirty="0"/>
              <a:t>organisation</a:t>
            </a:r>
            <a:r>
              <a:rPr lang="en-US" dirty="0"/>
              <a:t>, such as: developing job descriptions, person specifications or competency frameworks; undertaking recruitment and selection activities; or participating in redeployment, redundancy or retirement activities. </a:t>
            </a:r>
            <a:r>
              <a:rPr lang="en-US" b="1" dirty="0"/>
              <a:t>(LO3)</a:t>
            </a:r>
            <a:endParaRPr lang="en-GB" dirty="0"/>
          </a:p>
        </p:txBody>
      </p:sp>
    </p:spTree>
    <p:extLst>
      <p:ext uri="{BB962C8B-B14F-4D97-AF65-F5344CB8AC3E}">
        <p14:creationId xmlns:p14="http://schemas.microsoft.com/office/powerpoint/2010/main" val="2858813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xmlns="" id="{EC7B5C90-D40E-4E28-9BA4-8D0F30F0EFDB}"/>
              </a:ext>
            </a:extLst>
          </p:cNvPr>
          <p:cNvSpPr>
            <a:spLocks noGrp="1"/>
          </p:cNvSpPr>
          <p:nvPr>
            <p:ph type="subTitle" idx="1"/>
          </p:nvPr>
        </p:nvSpPr>
        <p:spPr/>
        <p:txBody>
          <a:bodyPr/>
          <a:lstStyle/>
          <a:p>
            <a:r>
              <a:rPr lang="en-GB" dirty="0">
                <a:solidFill>
                  <a:schemeClr val="bg2"/>
                </a:solidFill>
              </a:rPr>
              <a:t>5ARTP – Contributing to Resourcing and Talent Planning in the Organisation</a:t>
            </a:r>
          </a:p>
        </p:txBody>
      </p:sp>
    </p:spTree>
    <p:extLst>
      <p:ext uri="{BB962C8B-B14F-4D97-AF65-F5344CB8AC3E}">
        <p14:creationId xmlns:p14="http://schemas.microsoft.com/office/powerpoint/2010/main" val="2773804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xmlns="" id="{E9B1C2DE-02A4-4380-AE9A-D0D6B4454512}"/>
              </a:ext>
            </a:extLst>
          </p:cNvPr>
          <p:cNvSpPr>
            <a:spLocks noGrp="1"/>
          </p:cNvSpPr>
          <p:nvPr>
            <p:ph idx="1"/>
          </p:nvPr>
        </p:nvSpPr>
        <p:spPr/>
        <p:txBody>
          <a:bodyPr>
            <a:normAutofit fontScale="92500" lnSpcReduction="2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t>
            </a:r>
            <a:r>
              <a:rPr lang="en-GB" b="1" dirty="0"/>
              <a:t>although this may be supplemented by other types of evidence</a:t>
            </a:r>
            <a:r>
              <a:rPr lang="en-GB" dirty="0"/>
              <a:t>,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0970C2-3E7E-45E4-8066-164161BED935}"/>
              </a:ext>
            </a:extLst>
          </p:cNvPr>
          <p:cNvSpPr>
            <a:spLocks noGrp="1"/>
          </p:cNvSpPr>
          <p:nvPr>
            <p:ph type="title"/>
          </p:nvPr>
        </p:nvSpPr>
        <p:spPr>
          <a:xfrm>
            <a:off x="609600" y="222386"/>
            <a:ext cx="10972800" cy="1143000"/>
          </a:xfrm>
        </p:spPr>
        <p:txBody>
          <a:bodyPr/>
          <a:lstStyle/>
          <a:p>
            <a:r>
              <a:rPr lang="en-GB" dirty="0"/>
              <a:t>Structure</a:t>
            </a:r>
          </a:p>
        </p:txBody>
      </p:sp>
      <p:sp>
        <p:nvSpPr>
          <p:cNvPr id="3" name="Content Placeholder 2">
            <a:extLst>
              <a:ext uri="{FF2B5EF4-FFF2-40B4-BE49-F238E27FC236}">
                <a16:creationId xmlns:a16="http://schemas.microsoft.com/office/drawing/2014/main" xmlns="" id="{BD655FC5-A405-4D1F-AE67-DEF57A405E5E}"/>
              </a:ext>
            </a:extLst>
          </p:cNvPr>
          <p:cNvSpPr>
            <a:spLocks noGrp="1"/>
          </p:cNvSpPr>
          <p:nvPr>
            <p:ph idx="1"/>
          </p:nvPr>
        </p:nvSpPr>
        <p:spPr>
          <a:xfrm>
            <a:off x="609600" y="1365386"/>
            <a:ext cx="10972800" cy="3917032"/>
          </a:xfrm>
        </p:spPr>
        <p:txBody>
          <a:bodyPr>
            <a:normAutofit fontScale="700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a:p>
            <a:r>
              <a:rPr lang="en-GB" dirty="0"/>
              <a:t>Personal Statement for LO3 including reference list</a:t>
            </a:r>
          </a:p>
          <a:p>
            <a:r>
              <a:rPr lang="en-GB" dirty="0"/>
              <a:t>Evidence</a:t>
            </a:r>
          </a:p>
          <a:p>
            <a:pPr marL="0" indent="0">
              <a:buNone/>
            </a:pPr>
            <a:r>
              <a:rPr lang="en-GB" b="1" dirty="0"/>
              <a:t>OR</a:t>
            </a:r>
            <a:r>
              <a:rPr lang="en-GB" dirty="0"/>
              <a:t> if it’s easier – one personal statement, covering the three learning outcomes (you must be clear on which Learning Outcome and assessment criteria you are referring to, throughout your statement).</a:t>
            </a:r>
          </a:p>
          <a:p>
            <a:pPr marL="0" indent="0">
              <a:buNone/>
            </a:pPr>
            <a:endParaRPr lang="en-GB" dirty="0"/>
          </a:p>
        </p:txBody>
      </p:sp>
    </p:spTree>
    <p:extLst>
      <p:ext uri="{BB962C8B-B14F-4D97-AF65-F5344CB8AC3E}">
        <p14:creationId xmlns:p14="http://schemas.microsoft.com/office/powerpoint/2010/main" val="1445935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0FC02C-D368-4827-8812-80FAA70D606D}"/>
              </a:ext>
            </a:extLst>
          </p:cNvPr>
          <p:cNvSpPr>
            <a:spLocks noGrp="1"/>
          </p:cNvSpPr>
          <p:nvPr>
            <p:ph type="title"/>
          </p:nvPr>
        </p:nvSpPr>
        <p:spPr/>
        <p:txBody>
          <a:bodyPr/>
          <a:lstStyle/>
          <a:p>
            <a:r>
              <a:rPr lang="en-GB" dirty="0"/>
              <a:t>Evidence Matrix</a:t>
            </a:r>
          </a:p>
        </p:txBody>
      </p:sp>
      <p:pic>
        <p:nvPicPr>
          <p:cNvPr id="4" name="Picture 3">
            <a:extLst>
              <a:ext uri="{FF2B5EF4-FFF2-40B4-BE49-F238E27FC236}">
                <a16:creationId xmlns:a16="http://schemas.microsoft.com/office/drawing/2014/main" xmlns="" id="{EDE65649-9072-4622-A9FB-5E973CFA9254}"/>
              </a:ext>
            </a:extLst>
          </p:cNvPr>
          <p:cNvPicPr>
            <a:picLocks noChangeAspect="1"/>
          </p:cNvPicPr>
          <p:nvPr/>
        </p:nvPicPr>
        <p:blipFill>
          <a:blip r:embed="rId3"/>
          <a:stretch>
            <a:fillRect/>
          </a:stretch>
        </p:blipFill>
        <p:spPr>
          <a:xfrm>
            <a:off x="225878" y="1279913"/>
            <a:ext cx="11740243" cy="4298174"/>
          </a:xfrm>
          <a:prstGeom prst="rect">
            <a:avLst/>
          </a:prstGeom>
        </p:spPr>
      </p:pic>
    </p:spTree>
    <p:extLst>
      <p:ext uri="{BB962C8B-B14F-4D97-AF65-F5344CB8AC3E}">
        <p14:creationId xmlns:p14="http://schemas.microsoft.com/office/powerpoint/2010/main" val="1112531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xmlns="" id="{56C20D72-6AFF-4CDB-9A4E-DC2FBB965DF9}"/>
              </a:ext>
            </a:extLst>
          </p:cNvPr>
          <p:cNvSpPr>
            <a:spLocks noGrp="1"/>
          </p:cNvSpPr>
          <p:nvPr>
            <p:ph idx="1"/>
          </p:nvPr>
        </p:nvSpPr>
        <p:spPr/>
        <p:txBody>
          <a:bodyPr>
            <a:normAutofit fontScale="92500" lnSpcReduction="20000"/>
          </a:bodyPr>
          <a:lstStyle/>
          <a:p>
            <a:r>
              <a:rPr lang="en-GB" dirty="0"/>
              <a:t>Approximately 750-1000 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Make it clear whether you are taking a Business as Usual Approach or considering how your organisation has adapted plans in light of Covid-19. </a:t>
            </a:r>
          </a:p>
          <a:p>
            <a:r>
              <a:rPr lang="en-GB" dirty="0"/>
              <a:t>Refer to your evidence (number each piece of evidence)</a:t>
            </a:r>
          </a:p>
        </p:txBody>
      </p:sp>
    </p:spTree>
    <p:extLst>
      <p:ext uri="{BB962C8B-B14F-4D97-AF65-F5344CB8AC3E}">
        <p14:creationId xmlns:p14="http://schemas.microsoft.com/office/powerpoint/2010/main" val="1522252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0A9ACB-DE17-4C7F-A9B9-FC7F9A5966C9}"/>
              </a:ext>
            </a:extLst>
          </p:cNvPr>
          <p:cNvSpPr>
            <a:spLocks noGrp="1"/>
          </p:cNvSpPr>
          <p:nvPr>
            <p:ph type="title"/>
          </p:nvPr>
        </p:nvSpPr>
        <p:spPr/>
        <p:txBody>
          <a:bodyPr/>
          <a:lstStyle/>
          <a:p>
            <a:r>
              <a:rPr lang="en-GB" dirty="0"/>
              <a:t>Examples of good evidence referencing</a:t>
            </a:r>
          </a:p>
        </p:txBody>
      </p:sp>
      <p:sp>
        <p:nvSpPr>
          <p:cNvPr id="3" name="Content Placeholder 2">
            <a:extLst>
              <a:ext uri="{FF2B5EF4-FFF2-40B4-BE49-F238E27FC236}">
                <a16:creationId xmlns:a16="http://schemas.microsoft.com/office/drawing/2014/main" xmlns="" id="{BE47E4EF-77EE-4D9C-AE56-D1D090266F8E}"/>
              </a:ext>
            </a:extLst>
          </p:cNvPr>
          <p:cNvSpPr>
            <a:spLocks noGrp="1"/>
          </p:cNvSpPr>
          <p:nvPr>
            <p:ph idx="1"/>
          </p:nvPr>
        </p:nvSpPr>
        <p:spPr/>
        <p:txBody>
          <a:bodyPr>
            <a:normAutofit fontScale="92500" lnSpcReduction="20000"/>
          </a:bodyPr>
          <a:lstStyle/>
          <a:p>
            <a:pPr marL="0" indent="0">
              <a:buNone/>
            </a:pPr>
            <a:r>
              <a:rPr lang="en-GB" dirty="0"/>
              <a:t>According to the CIPD (2018), creating change advocates is an important way HR professionals can contribute to successful organisational change. In total I contacted five people and they all agreed to be change champions </a:t>
            </a:r>
            <a:r>
              <a:rPr lang="en-GB" b="1" dirty="0"/>
              <a:t>(LO 2, AC 2.3). </a:t>
            </a:r>
            <a:r>
              <a:rPr lang="en-GB" dirty="0"/>
              <a:t>I agreed the number and location of change champions with senior management </a:t>
            </a:r>
            <a:r>
              <a:rPr lang="en-GB" b="1" dirty="0"/>
              <a:t>(EV23). </a:t>
            </a:r>
          </a:p>
          <a:p>
            <a:pPr marL="0" indent="0">
              <a:buNone/>
            </a:pPr>
            <a:endParaRPr lang="en-GB" b="1" dirty="0"/>
          </a:p>
          <a:p>
            <a:pPr marL="0" indent="0">
              <a:buNone/>
            </a:pPr>
            <a:r>
              <a:rPr lang="en-GB" dirty="0"/>
              <a:t>The CIPD (2019) recommends a collaborative approach to workforce planning. There is evidence of collaboration and forward planning when considering specific hard to fill roles in the organisation </a:t>
            </a:r>
            <a:r>
              <a:rPr lang="en-GB" b="1" dirty="0"/>
              <a:t>(EV8).</a:t>
            </a:r>
          </a:p>
          <a:p>
            <a:pPr marL="0" indent="0">
              <a:buNone/>
            </a:pPr>
            <a:endParaRPr lang="en-GB" b="1" dirty="0"/>
          </a:p>
        </p:txBody>
      </p:sp>
    </p:spTree>
    <p:extLst>
      <p:ext uri="{BB962C8B-B14F-4D97-AF65-F5344CB8AC3E}">
        <p14:creationId xmlns:p14="http://schemas.microsoft.com/office/powerpoint/2010/main" val="2913054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D6E81F-1FF7-4F04-9BCD-D1F1BB26136A}"/>
              </a:ext>
            </a:extLst>
          </p:cNvPr>
          <p:cNvSpPr>
            <a:spLocks noGrp="1"/>
          </p:cNvSpPr>
          <p:nvPr>
            <p:ph type="title"/>
          </p:nvPr>
        </p:nvSpPr>
        <p:spPr/>
        <p:txBody>
          <a:bodyPr>
            <a:noAutofit/>
          </a:bodyPr>
          <a:lstStyle/>
          <a:p>
            <a:r>
              <a:rPr lang="en-GB" sz="3600" dirty="0"/>
              <a:t>LO1 - Be able to review and evaluate an organisation’s approach to talent planning</a:t>
            </a:r>
          </a:p>
        </p:txBody>
      </p:sp>
      <p:sp>
        <p:nvSpPr>
          <p:cNvPr id="3" name="Content Placeholder 2">
            <a:extLst>
              <a:ext uri="{FF2B5EF4-FFF2-40B4-BE49-F238E27FC236}">
                <a16:creationId xmlns:a16="http://schemas.microsoft.com/office/drawing/2014/main" xmlns="" id="{8ADE73D8-E1C1-4363-82CB-A4507A3BABD7}"/>
              </a:ext>
            </a:extLst>
          </p:cNvPr>
          <p:cNvSpPr>
            <a:spLocks noGrp="1"/>
          </p:cNvSpPr>
          <p:nvPr>
            <p:ph idx="1"/>
          </p:nvPr>
        </p:nvSpPr>
        <p:spPr/>
        <p:txBody>
          <a:bodyPr>
            <a:normAutofit fontScale="92500" lnSpcReduction="20000"/>
          </a:bodyPr>
          <a:lstStyle/>
          <a:p>
            <a:r>
              <a:rPr lang="en-GB" dirty="0"/>
              <a:t>Review your organisation’s approach to talent planning</a:t>
            </a:r>
          </a:p>
          <a:p>
            <a:r>
              <a:rPr lang="en-GB" dirty="0"/>
              <a:t>Examine organisational information and records and interview key people </a:t>
            </a:r>
          </a:p>
          <a:p>
            <a:r>
              <a:rPr lang="en-GB" dirty="0"/>
              <a:t>Analyse internal information </a:t>
            </a:r>
            <a:r>
              <a:rPr lang="en-GB" dirty="0" err="1"/>
              <a:t>eg</a:t>
            </a:r>
            <a:r>
              <a:rPr lang="en-GB" dirty="0"/>
              <a:t> organisational goals, strategy documents, HR/people plans, L&amp;D records</a:t>
            </a:r>
          </a:p>
          <a:p>
            <a:r>
              <a:rPr lang="en-GB" dirty="0"/>
              <a:t>Analyse external information </a:t>
            </a:r>
            <a:r>
              <a:rPr lang="en-GB" dirty="0" err="1"/>
              <a:t>eg</a:t>
            </a:r>
            <a:r>
              <a:rPr lang="en-GB" dirty="0"/>
              <a:t> HR trends, skills surveys, industrial analysis, economic and political reviews</a:t>
            </a:r>
          </a:p>
          <a:p>
            <a:r>
              <a:rPr lang="en-GB" dirty="0"/>
              <a:t>Assess the extent to which the organisation’s approach is meeting its potential needs for people and skills </a:t>
            </a:r>
          </a:p>
        </p:txBody>
      </p:sp>
    </p:spTree>
    <p:extLst>
      <p:ext uri="{BB962C8B-B14F-4D97-AF65-F5344CB8AC3E}">
        <p14:creationId xmlns:p14="http://schemas.microsoft.com/office/powerpoint/2010/main" val="1302185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1.1 	Assess how and to what extent the organisation 	undertakes workforce and talent planning.</a:t>
            </a:r>
          </a:p>
          <a:p>
            <a:r>
              <a:rPr lang="en-GB" sz="2800" dirty="0"/>
              <a:t>Notes from, or explanation of, review and evaluation activity.</a:t>
            </a:r>
          </a:p>
          <a:p>
            <a:r>
              <a:rPr lang="en-GB" sz="2800" dirty="0"/>
              <a:t>Extracts from policies, documents or communications on plans.</a:t>
            </a:r>
          </a:p>
          <a:p>
            <a:r>
              <a:rPr lang="en-GB" sz="2800" dirty="0"/>
              <a:t>Witness testimonies or your own notes from discussions with managers.</a:t>
            </a:r>
          </a:p>
          <a:p>
            <a:r>
              <a:rPr lang="en-GB" sz="2800" dirty="0"/>
              <a:t>Notes from any relevant meetings.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52471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609600" y="1470484"/>
            <a:ext cx="10972800" cy="3917032"/>
          </a:xfrm>
        </p:spPr>
        <p:txBody>
          <a:bodyPr>
            <a:normAutofit/>
          </a:bodyPr>
          <a:lstStyle/>
          <a:p>
            <a:pPr marL="0" lvl="0" indent="0">
              <a:spcBef>
                <a:spcPts val="0"/>
              </a:spcBef>
              <a:buNone/>
            </a:pPr>
            <a:r>
              <a:rPr lang="en-GB" sz="3000" i="1" dirty="0">
                <a:solidFill>
                  <a:prstClr val="black"/>
                </a:solidFill>
              </a:rPr>
              <a:t>1.2 	Analyse </a:t>
            </a:r>
            <a:r>
              <a:rPr lang="en-GB" sz="3000" b="1" i="1" dirty="0">
                <a:solidFill>
                  <a:prstClr val="black"/>
                </a:solidFill>
              </a:rPr>
              <a:t>internal</a:t>
            </a:r>
            <a:r>
              <a:rPr lang="en-GB" sz="3000" i="1" dirty="0">
                <a:solidFill>
                  <a:prstClr val="black"/>
                </a:solidFill>
              </a:rPr>
              <a:t> and </a:t>
            </a:r>
            <a:r>
              <a:rPr lang="en-GB" sz="3000" b="1" i="1" dirty="0">
                <a:solidFill>
                  <a:prstClr val="black"/>
                </a:solidFill>
              </a:rPr>
              <a:t>external</a:t>
            </a:r>
            <a:r>
              <a:rPr lang="en-GB" sz="3000" i="1" dirty="0">
                <a:solidFill>
                  <a:prstClr val="black"/>
                </a:solidFill>
              </a:rPr>
              <a:t> information relating to the 	organisation’s future people and skills needs and the 	availability of talent.</a:t>
            </a:r>
          </a:p>
          <a:p>
            <a:r>
              <a:rPr lang="en-GB" sz="2800" dirty="0"/>
              <a:t>A written analysis of the internal and external information and records reviewed.</a:t>
            </a:r>
          </a:p>
          <a:p>
            <a:r>
              <a:rPr lang="en-GB" sz="2800" dirty="0"/>
              <a:t>Copies or extracts from the records you have analysed. </a:t>
            </a:r>
          </a:p>
          <a:p>
            <a:r>
              <a:rPr lang="en-GB" sz="2800" dirty="0"/>
              <a:t>Transcripts of conversations or witness testimonies from managers etc.</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88554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1.3 	Assess the extent to which the current organisational 	planning activities are addressing potential needs. </a:t>
            </a:r>
          </a:p>
          <a:p>
            <a:pPr marL="0" indent="0">
              <a:buNone/>
            </a:pPr>
            <a:endParaRPr lang="en-GB" sz="3000" i="1" dirty="0"/>
          </a:p>
          <a:p>
            <a:r>
              <a:rPr lang="en-GB" sz="2800" dirty="0"/>
              <a:t>Written conclusions from your review and evaluation</a:t>
            </a:r>
          </a:p>
          <a:p>
            <a:r>
              <a:rPr lang="en-GB" sz="2800" dirty="0"/>
              <a:t>Any evidence to support these conclusions such as feedback, witness testimonies, reviews, social media posts etc.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9808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8CF374-0B94-46F4-848E-43AE64E1BC45}"/>
              </a:ext>
            </a:extLst>
          </p:cNvPr>
          <p:cNvSpPr>
            <a:spLocks noGrp="1"/>
          </p:cNvSpPr>
          <p:nvPr>
            <p:ph type="title"/>
          </p:nvPr>
        </p:nvSpPr>
        <p:spPr>
          <a:xfrm>
            <a:off x="609600" y="457518"/>
            <a:ext cx="10972800" cy="1143000"/>
          </a:xfrm>
        </p:spPr>
        <p:txBody>
          <a:bodyPr>
            <a:noAutofit/>
          </a:bodyPr>
          <a:lstStyle/>
          <a:p>
            <a:r>
              <a:rPr lang="en-GB" sz="3600" dirty="0"/>
              <a:t>LO2 – Be able to recommend ways to improve an organisation’s approach to talent planning</a:t>
            </a:r>
          </a:p>
        </p:txBody>
      </p:sp>
      <p:sp>
        <p:nvSpPr>
          <p:cNvPr id="3" name="Content Placeholder 2">
            <a:extLst>
              <a:ext uri="{FF2B5EF4-FFF2-40B4-BE49-F238E27FC236}">
                <a16:creationId xmlns:a16="http://schemas.microsoft.com/office/drawing/2014/main" xmlns="" id="{504A9EFE-CDD8-417D-93D6-B84B46B0FE30}"/>
              </a:ext>
            </a:extLst>
          </p:cNvPr>
          <p:cNvSpPr>
            <a:spLocks noGrp="1"/>
          </p:cNvSpPr>
          <p:nvPr>
            <p:ph idx="1"/>
          </p:nvPr>
        </p:nvSpPr>
        <p:spPr>
          <a:xfrm>
            <a:off x="609600" y="2098083"/>
            <a:ext cx="10972800" cy="2661833"/>
          </a:xfrm>
        </p:spPr>
        <p:txBody>
          <a:bodyPr>
            <a:normAutofit/>
          </a:bodyPr>
          <a:lstStyle/>
          <a:p>
            <a:r>
              <a:rPr lang="en-GB" dirty="0"/>
              <a:t>Recommendations should follow on from the conclusions in LO1</a:t>
            </a:r>
          </a:p>
          <a:p>
            <a:r>
              <a:rPr lang="en-GB" dirty="0"/>
              <a:t>Explain and justify the recommendations</a:t>
            </a:r>
          </a:p>
          <a:p>
            <a:endParaRPr lang="en-GB" dirty="0"/>
          </a:p>
        </p:txBody>
      </p:sp>
    </p:spTree>
    <p:extLst>
      <p:ext uri="{BB962C8B-B14F-4D97-AF65-F5344CB8AC3E}">
        <p14:creationId xmlns:p14="http://schemas.microsoft.com/office/powerpoint/2010/main" val="1210132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6FB483-839A-46BC-A02F-4653862B0D8A}"/>
              </a:ext>
            </a:extLst>
          </p:cNvPr>
          <p:cNvSpPr>
            <a:spLocks noGrp="1"/>
          </p:cNvSpPr>
          <p:nvPr>
            <p:ph type="title"/>
          </p:nvPr>
        </p:nvSpPr>
        <p:spPr/>
        <p:txBody>
          <a:bodyPr>
            <a:normAutofit/>
          </a:bodyPr>
          <a:lstStyle/>
          <a:p>
            <a:r>
              <a:rPr lang="en-GB" dirty="0"/>
              <a:t>LO2 Assessment Criteria and Evidence</a:t>
            </a:r>
          </a:p>
        </p:txBody>
      </p:sp>
      <p:sp>
        <p:nvSpPr>
          <p:cNvPr id="3" name="Content Placeholder 2">
            <a:extLst>
              <a:ext uri="{FF2B5EF4-FFF2-40B4-BE49-F238E27FC236}">
                <a16:creationId xmlns:a16="http://schemas.microsoft.com/office/drawing/2014/main" xmlns="" id="{60B82A47-4A4A-4A2B-8365-CEE05CAFC63C}"/>
              </a:ext>
            </a:extLst>
          </p:cNvPr>
          <p:cNvSpPr>
            <a:spLocks noGrp="1"/>
          </p:cNvSpPr>
          <p:nvPr>
            <p:ph sz="half" idx="1"/>
          </p:nvPr>
        </p:nvSpPr>
        <p:spPr>
          <a:xfrm>
            <a:off x="609599" y="1600201"/>
            <a:ext cx="10972799" cy="3989040"/>
          </a:xfrm>
        </p:spPr>
        <p:txBody>
          <a:bodyPr>
            <a:normAutofit/>
          </a:bodyPr>
          <a:lstStyle/>
          <a:p>
            <a:pPr marL="0" lvl="0" indent="0">
              <a:buNone/>
            </a:pPr>
            <a:r>
              <a:rPr lang="en-GB" sz="3000" i="1" dirty="0"/>
              <a:t>2.1	Make reasoned recommendations for how the	organisation can maintain an appropriate number of people 	with the skills required by the organisation. </a:t>
            </a:r>
          </a:p>
          <a:p>
            <a:pPr marL="0" lvl="0" indent="0">
              <a:buNone/>
            </a:pPr>
            <a:endParaRPr lang="en-GB" dirty="0"/>
          </a:p>
          <a:p>
            <a:r>
              <a:rPr lang="en-GB" dirty="0"/>
              <a:t>3-5 written recommendations based on your review and conclusions drawn in LO1.</a:t>
            </a:r>
          </a:p>
          <a:p>
            <a:r>
              <a:rPr lang="en-GB" dirty="0"/>
              <a:t>Compared to best practice. </a:t>
            </a:r>
          </a:p>
        </p:txBody>
      </p:sp>
    </p:spTree>
    <p:extLst>
      <p:ext uri="{BB962C8B-B14F-4D97-AF65-F5344CB8AC3E}">
        <p14:creationId xmlns:p14="http://schemas.microsoft.com/office/powerpoint/2010/main" val="3247104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99EDD2-C789-4A7B-B742-5BC1A02A0819}"/>
              </a:ext>
            </a:extLst>
          </p:cNvPr>
          <p:cNvSpPr>
            <a:spLocks noGrp="1"/>
          </p:cNvSpPr>
          <p:nvPr>
            <p:ph type="title"/>
          </p:nvPr>
        </p:nvSpPr>
        <p:spPr/>
        <p:txBody>
          <a:bodyPr>
            <a:noAutofit/>
          </a:bodyPr>
          <a:lstStyle/>
          <a:p>
            <a:r>
              <a:rPr lang="en-GB" sz="3600" dirty="0"/>
              <a:t>LO3 – Be able to contribute to people resourcing activities</a:t>
            </a:r>
          </a:p>
        </p:txBody>
      </p:sp>
      <p:sp>
        <p:nvSpPr>
          <p:cNvPr id="3" name="Content Placeholder 2">
            <a:extLst>
              <a:ext uri="{FF2B5EF4-FFF2-40B4-BE49-F238E27FC236}">
                <a16:creationId xmlns:a16="http://schemas.microsoft.com/office/drawing/2014/main" xmlns="" id="{45DE035B-8187-4850-A08C-C252132FEB68}"/>
              </a:ext>
            </a:extLst>
          </p:cNvPr>
          <p:cNvSpPr>
            <a:spLocks noGrp="1"/>
          </p:cNvSpPr>
          <p:nvPr>
            <p:ph idx="1"/>
          </p:nvPr>
        </p:nvSpPr>
        <p:spPr>
          <a:xfrm>
            <a:off x="609600" y="1600201"/>
            <a:ext cx="10972800" cy="4056016"/>
          </a:xfrm>
        </p:spPr>
        <p:txBody>
          <a:bodyPr>
            <a:normAutofit fontScale="70000" lnSpcReduction="20000"/>
          </a:bodyPr>
          <a:lstStyle/>
          <a:p>
            <a:r>
              <a:rPr lang="en-GB" sz="3400" dirty="0"/>
              <a:t>Identify and explain a business need for one of the following resourcing activities:</a:t>
            </a:r>
          </a:p>
          <a:p>
            <a:pPr lvl="1"/>
            <a:r>
              <a:rPr lang="en-GB" dirty="0"/>
              <a:t>Developing job descriptions, </a:t>
            </a:r>
          </a:p>
          <a:p>
            <a:pPr lvl="1"/>
            <a:r>
              <a:rPr lang="en-GB" dirty="0"/>
              <a:t>Developing person specifications or competency frameworks,</a:t>
            </a:r>
          </a:p>
          <a:p>
            <a:pPr lvl="1"/>
            <a:r>
              <a:rPr lang="en-GB" dirty="0"/>
              <a:t>Recruitment, </a:t>
            </a:r>
          </a:p>
          <a:p>
            <a:pPr lvl="1"/>
            <a:r>
              <a:rPr lang="en-GB" dirty="0"/>
              <a:t>Selection, </a:t>
            </a:r>
          </a:p>
          <a:p>
            <a:pPr lvl="1"/>
            <a:r>
              <a:rPr lang="en-GB" dirty="0"/>
              <a:t>Re-deployment, </a:t>
            </a:r>
          </a:p>
          <a:p>
            <a:pPr lvl="1"/>
            <a:r>
              <a:rPr lang="en-GB" dirty="0"/>
              <a:t>Furlough/redundancy, </a:t>
            </a:r>
          </a:p>
          <a:p>
            <a:pPr lvl="1"/>
            <a:r>
              <a:rPr lang="en-GB" dirty="0"/>
              <a:t>Retirement.</a:t>
            </a:r>
          </a:p>
          <a:p>
            <a:r>
              <a:rPr lang="en-GB" sz="3400" dirty="0"/>
              <a:t>Learners should take a main role in the selected activity, either undertaking it themselves supported by a mentor, or working within a team or work group.</a:t>
            </a:r>
          </a:p>
          <a:p>
            <a:r>
              <a:rPr lang="en-GB" sz="3400" dirty="0"/>
              <a:t>Contribute in line with AC 3.2 – 3.6.</a:t>
            </a:r>
          </a:p>
        </p:txBody>
      </p:sp>
    </p:spTree>
    <p:extLst>
      <p:ext uri="{BB962C8B-B14F-4D97-AF65-F5344CB8AC3E}">
        <p14:creationId xmlns:p14="http://schemas.microsoft.com/office/powerpoint/2010/main" val="126636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855617" y="1391194"/>
            <a:ext cx="10480766" cy="4075612"/>
          </a:xfrm>
        </p:spPr>
        <p:txBody>
          <a:bodyPr>
            <a:normAutofit fontScale="92500" lnSpcReduction="10000"/>
          </a:bodyPr>
          <a:lstStyle/>
          <a:p>
            <a:pPr marL="0" indent="0">
              <a:buNone/>
            </a:pPr>
            <a:r>
              <a:rPr lang="en-GB" i="1" dirty="0"/>
              <a:t>3.1 	Identify and explain the rationale for a specific 	resourcing activity within the organisation</a:t>
            </a:r>
          </a:p>
          <a:p>
            <a:r>
              <a:rPr lang="en-GB" sz="3000" dirty="0"/>
              <a:t>A personal report to explain: </a:t>
            </a:r>
          </a:p>
          <a:p>
            <a:pPr lvl="1"/>
            <a:r>
              <a:rPr lang="en-GB" sz="2600" dirty="0"/>
              <a:t>Why there was a business need, </a:t>
            </a:r>
          </a:p>
          <a:p>
            <a:pPr lvl="1"/>
            <a:r>
              <a:rPr lang="en-GB" sz="2600" dirty="0"/>
              <a:t>your role in the resourcing activity, </a:t>
            </a:r>
          </a:p>
          <a:p>
            <a:pPr lvl="1"/>
            <a:r>
              <a:rPr lang="en-GB" sz="2600" dirty="0"/>
              <a:t>the plan and preparation,</a:t>
            </a:r>
          </a:p>
          <a:p>
            <a:pPr lvl="1"/>
            <a:r>
              <a:rPr lang="en-GB" sz="2600" dirty="0"/>
              <a:t>how it was undertaken,</a:t>
            </a:r>
          </a:p>
          <a:p>
            <a:pPr lvl="1"/>
            <a:r>
              <a:rPr lang="en-GB" sz="2600" dirty="0"/>
              <a:t>the outcomes,</a:t>
            </a:r>
          </a:p>
          <a:p>
            <a:pPr lvl="1"/>
            <a:r>
              <a:rPr lang="en-GB" sz="2600" dirty="0"/>
              <a:t>the effectiveness of the activity.</a:t>
            </a:r>
          </a:p>
          <a:p>
            <a:pPr marL="0" indent="0">
              <a:buNone/>
            </a:pPr>
            <a:endParaRPr lang="en-GB" i="1" dirty="0"/>
          </a:p>
        </p:txBody>
      </p:sp>
    </p:spTree>
    <p:extLst>
      <p:ext uri="{BB962C8B-B14F-4D97-AF65-F5344CB8AC3E}">
        <p14:creationId xmlns:p14="http://schemas.microsoft.com/office/powerpoint/2010/main" val="1154481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3.2 	Agree roles and responsibilities with other contributors 	to the activity</a:t>
            </a:r>
          </a:p>
          <a:p>
            <a:pPr marL="0" indent="0">
              <a:buNone/>
            </a:pPr>
            <a:endParaRPr lang="en-GB" sz="3000" i="1" dirty="0"/>
          </a:p>
          <a:p>
            <a:r>
              <a:rPr lang="en-GB" sz="2800" dirty="0"/>
              <a:t>Communications from the activity confirming yours and others roles and responsibilities.</a:t>
            </a:r>
          </a:p>
          <a:p>
            <a:r>
              <a:rPr lang="en-GB" sz="2800" dirty="0"/>
              <a:t>This could be witness testimonies.</a:t>
            </a:r>
          </a:p>
          <a:p>
            <a:r>
              <a:rPr lang="en-GB" sz="2800" dirty="0"/>
              <a:t>If you are acting alone, a written explanation of your role.  </a:t>
            </a:r>
          </a:p>
        </p:txBody>
      </p:sp>
    </p:spTree>
    <p:extLst>
      <p:ext uri="{BB962C8B-B14F-4D97-AF65-F5344CB8AC3E}">
        <p14:creationId xmlns:p14="http://schemas.microsoft.com/office/powerpoint/2010/main" val="947439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3.3 	Identify organisational procedures and legislative 	requirements which underpin the activity</a:t>
            </a:r>
          </a:p>
          <a:p>
            <a:pPr marL="0" indent="0">
              <a:buNone/>
            </a:pPr>
            <a:endParaRPr lang="en-GB" sz="3000" i="1" dirty="0"/>
          </a:p>
          <a:p>
            <a:r>
              <a:rPr lang="en-GB" sz="2800" dirty="0"/>
              <a:t>Copies or extracts of relevant policies or procedures.</a:t>
            </a:r>
          </a:p>
          <a:p>
            <a:r>
              <a:rPr lang="en-GB" sz="2800" dirty="0"/>
              <a:t>Reference to best practice guidance and models. </a:t>
            </a:r>
          </a:p>
          <a:p>
            <a:r>
              <a:rPr lang="en-GB" sz="2800" dirty="0"/>
              <a:t>Reference to or extracts of Legislative requirements. </a:t>
            </a:r>
          </a:p>
        </p:txBody>
      </p:sp>
    </p:spTree>
    <p:extLst>
      <p:ext uri="{BB962C8B-B14F-4D97-AF65-F5344CB8AC3E}">
        <p14:creationId xmlns:p14="http://schemas.microsoft.com/office/powerpoint/2010/main" val="3013294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3.4 	Plan and prepare for agreed role, ensuring the 	availability of any materials or resources required</a:t>
            </a:r>
          </a:p>
          <a:p>
            <a:pPr marL="0" indent="0">
              <a:buNone/>
            </a:pPr>
            <a:endParaRPr lang="en-GB" sz="3000" i="1" dirty="0"/>
          </a:p>
          <a:p>
            <a:r>
              <a:rPr lang="en-GB" sz="2800" dirty="0"/>
              <a:t>Written outline or copy of your plan for the activity.</a:t>
            </a:r>
          </a:p>
          <a:p>
            <a:r>
              <a:rPr lang="en-GB" sz="2800" dirty="0"/>
              <a:t>Materials or notes from the activity such as recruitment data, selection notes, extracts from person specifications, redeployment analysis, redundancy or furlough data.</a:t>
            </a:r>
          </a:p>
          <a:p>
            <a:endParaRPr lang="en-GB" dirty="0"/>
          </a:p>
          <a:p>
            <a:endParaRPr lang="en-GB" dirty="0"/>
          </a:p>
        </p:txBody>
      </p:sp>
    </p:spTree>
    <p:extLst>
      <p:ext uri="{BB962C8B-B14F-4D97-AF65-F5344CB8AC3E}">
        <p14:creationId xmlns:p14="http://schemas.microsoft.com/office/powerpoint/2010/main" val="38493025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3.5 	Undertake agreed role in a timely and accurate 	manner, in line with the organisational procedures 	and legislative requirements</a:t>
            </a:r>
          </a:p>
          <a:p>
            <a:pPr marL="0" indent="0">
              <a:buNone/>
            </a:pPr>
            <a:endParaRPr lang="en-GB" sz="3000" i="1" dirty="0"/>
          </a:p>
          <a:p>
            <a:pPr lvl="0"/>
            <a:r>
              <a:rPr lang="en-GB" sz="2800" dirty="0"/>
              <a:t>Confirmation from others (</a:t>
            </a:r>
            <a:r>
              <a:rPr lang="en-GB" sz="2800" dirty="0" err="1"/>
              <a:t>eg</a:t>
            </a:r>
            <a:r>
              <a:rPr lang="en-GB" sz="2800" dirty="0"/>
              <a:t> manager, mentor, colleague) that your contribution was effective and met requirements.</a:t>
            </a:r>
          </a:p>
          <a:p>
            <a:pPr lvl="0"/>
            <a:r>
              <a:rPr lang="en-GB" sz="2800" dirty="0"/>
              <a:t>If not possible, your own written review of your role, in line with the assessment criteria. </a:t>
            </a:r>
          </a:p>
          <a:p>
            <a:endParaRPr lang="en-GB" dirty="0"/>
          </a:p>
          <a:p>
            <a:endParaRPr lang="en-GB" dirty="0"/>
          </a:p>
        </p:txBody>
      </p:sp>
    </p:spTree>
    <p:extLst>
      <p:ext uri="{BB962C8B-B14F-4D97-AF65-F5344CB8AC3E}">
        <p14:creationId xmlns:p14="http://schemas.microsoft.com/office/powerpoint/2010/main" val="4090328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r>
              <a:rPr lang="en-GB" dirty="0"/>
              <a:t/>
            </a:r>
            <a:br>
              <a:rPr lang="en-GB" dirty="0"/>
            </a:br>
            <a:r>
              <a:rPr lang="en-GB" dirty="0"/>
              <a:t> </a:t>
            </a:r>
          </a:p>
        </p:txBody>
      </p:sp>
      <p:sp>
        <p:nvSpPr>
          <p:cNvPr id="3" name="Content Placeholder 2">
            <a:extLst>
              <a:ext uri="{FF2B5EF4-FFF2-40B4-BE49-F238E27FC236}">
                <a16:creationId xmlns:a16="http://schemas.microsoft.com/office/drawing/2014/main" xmlns=""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3.6 	Reflect on the effectiveness of the resourcing 	activity in meeting required objectives and report 	back 	to stakeholders. </a:t>
            </a:r>
          </a:p>
          <a:p>
            <a:pPr marL="0" indent="0">
              <a:buNone/>
            </a:pPr>
            <a:endParaRPr lang="en-GB" sz="3000" i="1" dirty="0"/>
          </a:p>
          <a:p>
            <a:r>
              <a:rPr lang="en-GB" sz="2800" dirty="0"/>
              <a:t>A written reflection. </a:t>
            </a:r>
          </a:p>
          <a:p>
            <a:r>
              <a:rPr lang="en-GB" sz="2800" dirty="0"/>
              <a:t>Copies of communication with stakeholders where relevant.</a:t>
            </a:r>
          </a:p>
          <a:p>
            <a:r>
              <a:rPr lang="en-GB" sz="2800" dirty="0"/>
              <a:t>Include any feedback you receive on the process, such as emails, reviews or social media posts. </a:t>
            </a:r>
          </a:p>
          <a:p>
            <a:endParaRPr lang="en-GB" dirty="0"/>
          </a:p>
          <a:p>
            <a:endParaRPr lang="en-GB" dirty="0"/>
          </a:p>
        </p:txBody>
      </p:sp>
    </p:spTree>
    <p:extLst>
      <p:ext uri="{BB962C8B-B14F-4D97-AF65-F5344CB8AC3E}">
        <p14:creationId xmlns:p14="http://schemas.microsoft.com/office/powerpoint/2010/main" val="1993600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392318-096E-4D30-BB24-00EBC8C6A650}"/>
              </a:ext>
            </a:extLst>
          </p:cNvPr>
          <p:cNvSpPr>
            <a:spLocks noGrp="1"/>
          </p:cNvSpPr>
          <p:nvPr>
            <p:ph type="ctrTitle"/>
          </p:nvPr>
        </p:nvSpPr>
        <p:spPr>
          <a:xfrm>
            <a:off x="1230401" y="1360785"/>
            <a:ext cx="10363200" cy="1470025"/>
          </a:xfrm>
        </p:spPr>
        <p:txBody>
          <a:bodyPr/>
          <a:lstStyle/>
          <a:p>
            <a:r>
              <a:rPr lang="en-GB" dirty="0"/>
              <a:t>Contributing to Resourcing and Talent Planning in the Organisation</a:t>
            </a:r>
          </a:p>
        </p:txBody>
      </p:sp>
    </p:spTree>
    <p:extLst>
      <p:ext uri="{BB962C8B-B14F-4D97-AF65-F5344CB8AC3E}">
        <p14:creationId xmlns:p14="http://schemas.microsoft.com/office/powerpoint/2010/main" val="5344985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F3153A7-5B21-41BD-8EB3-9E765C7CDB7C}"/>
              </a:ext>
            </a:extLst>
          </p:cNvPr>
          <p:cNvSpPr>
            <a:spLocks noGrp="1"/>
          </p:cNvSpPr>
          <p:nvPr>
            <p:ph idx="1"/>
          </p:nvPr>
        </p:nvSpPr>
        <p:spPr>
          <a:xfrm>
            <a:off x="609600" y="1259239"/>
            <a:ext cx="10972800" cy="3917032"/>
          </a:xfrm>
        </p:spPr>
        <p:txBody>
          <a:bodyPr>
            <a:noAutofit/>
          </a:bodyPr>
          <a:lstStyle/>
          <a:p>
            <a:pPr marL="0" indent="0">
              <a:buNone/>
            </a:pPr>
            <a:r>
              <a:rPr lang="en-GB" sz="2700" dirty="0"/>
              <a:t>The right number of people with the right </a:t>
            </a:r>
            <a:r>
              <a:rPr lang="en-GB" sz="2700" b="1" dirty="0"/>
              <a:t>skills</a:t>
            </a:r>
            <a:r>
              <a:rPr lang="en-GB" sz="2700" dirty="0"/>
              <a:t> employed in the right </a:t>
            </a:r>
            <a:r>
              <a:rPr lang="en-GB" sz="2700" b="1" dirty="0"/>
              <a:t>place</a:t>
            </a:r>
            <a:r>
              <a:rPr lang="en-GB" sz="2700" dirty="0"/>
              <a:t> at the right time, for the right cost and on the right </a:t>
            </a:r>
            <a:r>
              <a:rPr lang="en-GB" sz="2700" b="1" dirty="0"/>
              <a:t>contract</a:t>
            </a:r>
            <a:r>
              <a:rPr lang="en-GB" sz="2700" dirty="0"/>
              <a:t> – CIPD</a:t>
            </a:r>
          </a:p>
          <a:p>
            <a:pPr marL="0" indent="0">
              <a:buNone/>
            </a:pPr>
            <a:endParaRPr lang="en-GB" sz="2700" dirty="0"/>
          </a:p>
          <a:p>
            <a:pPr marL="0" indent="0">
              <a:buNone/>
            </a:pPr>
            <a:r>
              <a:rPr lang="en-GB" sz="2700" dirty="0"/>
              <a:t>Taylor and Woodhams add: A fundamental part of the HR management role is concerned with the mobilisation of a workforce. It involves a number of activities including workforce planning, attracting potential employees, selecting the best individuals, retaining employees, succession planning, and managing the departure of staff from the organisation.</a:t>
            </a:r>
          </a:p>
        </p:txBody>
      </p:sp>
      <p:sp>
        <p:nvSpPr>
          <p:cNvPr id="5" name="Title 4">
            <a:extLst>
              <a:ext uri="{FF2B5EF4-FFF2-40B4-BE49-F238E27FC236}">
                <a16:creationId xmlns:a16="http://schemas.microsoft.com/office/drawing/2014/main" xmlns="" id="{941B6EDB-DB87-4F73-A42A-399196AD4B09}"/>
              </a:ext>
            </a:extLst>
          </p:cNvPr>
          <p:cNvSpPr>
            <a:spLocks noGrp="1"/>
          </p:cNvSpPr>
          <p:nvPr>
            <p:ph type="title"/>
          </p:nvPr>
        </p:nvSpPr>
        <p:spPr>
          <a:xfrm>
            <a:off x="609600" y="116239"/>
            <a:ext cx="10972800" cy="1143000"/>
          </a:xfrm>
        </p:spPr>
        <p:txBody>
          <a:bodyPr/>
          <a:lstStyle/>
          <a:p>
            <a:r>
              <a:rPr lang="en-GB" dirty="0"/>
              <a:t>What is Talent Planning?</a:t>
            </a:r>
          </a:p>
        </p:txBody>
      </p:sp>
    </p:spTree>
    <p:extLst>
      <p:ext uri="{BB962C8B-B14F-4D97-AF65-F5344CB8AC3E}">
        <p14:creationId xmlns:p14="http://schemas.microsoft.com/office/powerpoint/2010/main" val="4230503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48572E-D65B-4690-B166-AB9270C31DA2}"/>
              </a:ext>
            </a:extLst>
          </p:cNvPr>
          <p:cNvSpPr>
            <a:spLocks noGrp="1"/>
          </p:cNvSpPr>
          <p:nvPr>
            <p:ph type="title"/>
          </p:nvPr>
        </p:nvSpPr>
        <p:spPr>
          <a:xfrm>
            <a:off x="586740" y="103226"/>
            <a:ext cx="10972800" cy="1143000"/>
          </a:xfrm>
        </p:spPr>
        <p:txBody>
          <a:bodyPr/>
          <a:lstStyle/>
          <a:p>
            <a:r>
              <a:rPr lang="en-GB" dirty="0"/>
              <a:t>Talent Planning and Resourcing activities</a:t>
            </a:r>
          </a:p>
        </p:txBody>
      </p:sp>
      <p:sp>
        <p:nvSpPr>
          <p:cNvPr id="5" name="Rectangle: Rounded Corners 4">
            <a:extLst>
              <a:ext uri="{FF2B5EF4-FFF2-40B4-BE49-F238E27FC236}">
                <a16:creationId xmlns:a16="http://schemas.microsoft.com/office/drawing/2014/main" xmlns="" id="{6C971A57-C72C-4068-82C6-711319FD4A64}"/>
              </a:ext>
            </a:extLst>
          </p:cNvPr>
          <p:cNvSpPr/>
          <p:nvPr/>
        </p:nvSpPr>
        <p:spPr>
          <a:xfrm>
            <a:off x="304800" y="1417638"/>
            <a:ext cx="3398520" cy="929004"/>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Labour Market Analysis</a:t>
            </a:r>
          </a:p>
        </p:txBody>
      </p:sp>
      <p:sp>
        <p:nvSpPr>
          <p:cNvPr id="6" name="Rectangle: Rounded Corners 5">
            <a:extLst>
              <a:ext uri="{FF2B5EF4-FFF2-40B4-BE49-F238E27FC236}">
                <a16:creationId xmlns:a16="http://schemas.microsoft.com/office/drawing/2014/main" xmlns="" id="{4D10F735-0280-45DC-92D0-D61B299280C9}"/>
              </a:ext>
            </a:extLst>
          </p:cNvPr>
          <p:cNvSpPr/>
          <p:nvPr/>
        </p:nvSpPr>
        <p:spPr>
          <a:xfrm>
            <a:off x="4236720" y="1387474"/>
            <a:ext cx="3383280" cy="9753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Workforce Planning</a:t>
            </a:r>
          </a:p>
        </p:txBody>
      </p:sp>
      <p:sp>
        <p:nvSpPr>
          <p:cNvPr id="7" name="Rectangle: Rounded Corners 6">
            <a:extLst>
              <a:ext uri="{FF2B5EF4-FFF2-40B4-BE49-F238E27FC236}">
                <a16:creationId xmlns:a16="http://schemas.microsoft.com/office/drawing/2014/main" xmlns="" id="{9BFC1B1B-8D71-462A-9FCF-A4EBFAD44B3C}"/>
              </a:ext>
            </a:extLst>
          </p:cNvPr>
          <p:cNvSpPr/>
          <p:nvPr/>
        </p:nvSpPr>
        <p:spPr>
          <a:xfrm>
            <a:off x="8199120" y="1395493"/>
            <a:ext cx="338328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Recruitment and Selection</a:t>
            </a:r>
          </a:p>
        </p:txBody>
      </p:sp>
      <p:sp>
        <p:nvSpPr>
          <p:cNvPr id="8" name="Rectangle: Rounded Corners 7">
            <a:extLst>
              <a:ext uri="{FF2B5EF4-FFF2-40B4-BE49-F238E27FC236}">
                <a16:creationId xmlns:a16="http://schemas.microsoft.com/office/drawing/2014/main" xmlns="" id="{542EC6EE-AEF8-431F-8D2C-8EA1C70B83F8}"/>
              </a:ext>
            </a:extLst>
          </p:cNvPr>
          <p:cNvSpPr/>
          <p:nvPr/>
        </p:nvSpPr>
        <p:spPr>
          <a:xfrm>
            <a:off x="2110740" y="2439035"/>
            <a:ext cx="3398520" cy="929005"/>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Staff Retention</a:t>
            </a:r>
          </a:p>
        </p:txBody>
      </p:sp>
      <p:sp>
        <p:nvSpPr>
          <p:cNvPr id="9" name="Rectangle: Rounded Corners 8">
            <a:extLst>
              <a:ext uri="{FF2B5EF4-FFF2-40B4-BE49-F238E27FC236}">
                <a16:creationId xmlns:a16="http://schemas.microsoft.com/office/drawing/2014/main" xmlns="" id="{01BAF651-31C2-4147-8BD8-48CC443C6A84}"/>
              </a:ext>
            </a:extLst>
          </p:cNvPr>
          <p:cNvSpPr/>
          <p:nvPr/>
        </p:nvSpPr>
        <p:spPr>
          <a:xfrm>
            <a:off x="6073140" y="2439035"/>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Career Development Planning</a:t>
            </a:r>
          </a:p>
        </p:txBody>
      </p:sp>
      <p:sp>
        <p:nvSpPr>
          <p:cNvPr id="10" name="Rectangle: Rounded Corners 9">
            <a:extLst>
              <a:ext uri="{FF2B5EF4-FFF2-40B4-BE49-F238E27FC236}">
                <a16:creationId xmlns:a16="http://schemas.microsoft.com/office/drawing/2014/main" xmlns="" id="{852F0A53-B1AC-4198-B840-A57671DD8F2A}"/>
              </a:ext>
            </a:extLst>
          </p:cNvPr>
          <p:cNvSpPr/>
          <p:nvPr/>
        </p:nvSpPr>
        <p:spPr>
          <a:xfrm>
            <a:off x="304800" y="3543699"/>
            <a:ext cx="3398520" cy="9676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Succession Planning</a:t>
            </a:r>
          </a:p>
        </p:txBody>
      </p:sp>
      <p:sp>
        <p:nvSpPr>
          <p:cNvPr id="11" name="Rectangle: Rounded Corners 10">
            <a:extLst>
              <a:ext uri="{FF2B5EF4-FFF2-40B4-BE49-F238E27FC236}">
                <a16:creationId xmlns:a16="http://schemas.microsoft.com/office/drawing/2014/main" xmlns="" id="{319CCB5C-9D87-4458-A20A-2F719FD2EE4A}"/>
              </a:ext>
            </a:extLst>
          </p:cNvPr>
          <p:cNvSpPr/>
          <p:nvPr/>
        </p:nvSpPr>
        <p:spPr>
          <a:xfrm>
            <a:off x="4236720" y="3612514"/>
            <a:ext cx="3398520" cy="929006"/>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Retirement and Dismissal</a:t>
            </a:r>
          </a:p>
        </p:txBody>
      </p:sp>
      <p:sp>
        <p:nvSpPr>
          <p:cNvPr id="12" name="Rectangle: Rounded Corners 11">
            <a:extLst>
              <a:ext uri="{FF2B5EF4-FFF2-40B4-BE49-F238E27FC236}">
                <a16:creationId xmlns:a16="http://schemas.microsoft.com/office/drawing/2014/main" xmlns="" id="{F1ED03C9-38BE-4443-985C-C695F62D8195}"/>
              </a:ext>
            </a:extLst>
          </p:cNvPr>
          <p:cNvSpPr/>
          <p:nvPr/>
        </p:nvSpPr>
        <p:spPr>
          <a:xfrm>
            <a:off x="8214360" y="3612514"/>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Performance Management</a:t>
            </a:r>
          </a:p>
        </p:txBody>
      </p:sp>
      <p:sp>
        <p:nvSpPr>
          <p:cNvPr id="13" name="Rectangle: Rounded Corners 12">
            <a:extLst>
              <a:ext uri="{FF2B5EF4-FFF2-40B4-BE49-F238E27FC236}">
                <a16:creationId xmlns:a16="http://schemas.microsoft.com/office/drawing/2014/main" xmlns="" id="{ED3EB511-1B00-4406-B10A-01BD7B817CB5}"/>
              </a:ext>
            </a:extLst>
          </p:cNvPr>
          <p:cNvSpPr/>
          <p:nvPr/>
        </p:nvSpPr>
        <p:spPr>
          <a:xfrm>
            <a:off x="6096000" y="4711146"/>
            <a:ext cx="3398520" cy="929007"/>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Job Design</a:t>
            </a:r>
          </a:p>
        </p:txBody>
      </p:sp>
      <p:sp>
        <p:nvSpPr>
          <p:cNvPr id="14" name="Rectangle: Rounded Corners 13">
            <a:extLst>
              <a:ext uri="{FF2B5EF4-FFF2-40B4-BE49-F238E27FC236}">
                <a16:creationId xmlns:a16="http://schemas.microsoft.com/office/drawing/2014/main" xmlns="" id="{6DBA73EE-174D-41A4-B4D8-FC6CF178F9F7}"/>
              </a:ext>
            </a:extLst>
          </p:cNvPr>
          <p:cNvSpPr/>
          <p:nvPr/>
        </p:nvSpPr>
        <p:spPr>
          <a:xfrm>
            <a:off x="2110740" y="4672730"/>
            <a:ext cx="339852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Employer Branding</a:t>
            </a:r>
          </a:p>
        </p:txBody>
      </p:sp>
    </p:spTree>
    <p:extLst>
      <p:ext uri="{BB962C8B-B14F-4D97-AF65-F5344CB8AC3E}">
        <p14:creationId xmlns:p14="http://schemas.microsoft.com/office/powerpoint/2010/main" val="385667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5B06BA-148F-4B65-A86D-B22AB0EE54F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xmlns="" id="{115473CF-7AD4-43B7-B4AF-EF9B6129B60B}"/>
              </a:ext>
            </a:extLst>
          </p:cNvPr>
          <p:cNvSpPr>
            <a:spLocks noGrp="1"/>
          </p:cNvSpPr>
          <p:nvPr>
            <p:ph idx="1"/>
          </p:nvPr>
        </p:nvSpPr>
        <p:spPr/>
        <p:txBody>
          <a:bodyPr>
            <a:normAutofit fontScale="85000" lnSpcReduction="10000"/>
          </a:bodyPr>
          <a:lstStyle/>
          <a:p>
            <a:pPr marL="0" indent="0">
              <a:buNone/>
            </a:pPr>
            <a:r>
              <a:rPr lang="en-GB" dirty="0"/>
              <a:t>The impact of the Coronavirus means the way organisations resource and workforce plan is changing rapidly.</a:t>
            </a:r>
          </a:p>
          <a:p>
            <a:pPr marL="0" indent="0" algn="ctr">
              <a:buNone/>
            </a:pPr>
            <a:r>
              <a:rPr lang="en-GB" b="1" dirty="0"/>
              <a:t>How is your organisation responding?  </a:t>
            </a:r>
          </a:p>
          <a:p>
            <a:pPr marL="0" indent="0">
              <a:buNone/>
            </a:pPr>
            <a:r>
              <a:rPr lang="en-GB" dirty="0"/>
              <a:t>You work for a range of organisations that will have been impacted in very different ways, some needing to adopt accelerated recruitment and selection practices, some needing to rapidly redeploy and others furloughing staff.  </a:t>
            </a:r>
          </a:p>
          <a:p>
            <a:pPr marL="0" indent="0">
              <a:buNone/>
            </a:pPr>
            <a:r>
              <a:rPr lang="en-GB" b="1" dirty="0"/>
              <a:t>In your groups discuss how your organisation has planned and resourced to deal with the impact of coronavirus and restrictions in place. </a:t>
            </a:r>
          </a:p>
        </p:txBody>
      </p:sp>
    </p:spTree>
    <p:extLst>
      <p:ext uri="{BB962C8B-B14F-4D97-AF65-F5344CB8AC3E}">
        <p14:creationId xmlns:p14="http://schemas.microsoft.com/office/powerpoint/2010/main" val="31924924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421661-0989-41D1-A479-3F74B3AAEC0C}"/>
              </a:ext>
            </a:extLst>
          </p:cNvPr>
          <p:cNvSpPr>
            <a:spLocks noGrp="1"/>
          </p:cNvSpPr>
          <p:nvPr>
            <p:ph type="title"/>
          </p:nvPr>
        </p:nvSpPr>
        <p:spPr>
          <a:xfrm>
            <a:off x="609600" y="0"/>
            <a:ext cx="10972800" cy="1143000"/>
          </a:xfrm>
        </p:spPr>
        <p:txBody>
          <a:bodyPr/>
          <a:lstStyle/>
          <a:p>
            <a:r>
              <a:rPr lang="en-GB" dirty="0"/>
              <a:t>Steps in the workforce planning process</a:t>
            </a:r>
          </a:p>
        </p:txBody>
      </p:sp>
      <p:pic>
        <p:nvPicPr>
          <p:cNvPr id="5" name="Content Placeholder 4" descr="A picture containing device&#10;&#10;Description automatically generated">
            <a:extLst>
              <a:ext uri="{FF2B5EF4-FFF2-40B4-BE49-F238E27FC236}">
                <a16:creationId xmlns:a16="http://schemas.microsoft.com/office/drawing/2014/main" xmlns="" id="{96CB32BF-989E-4FBA-9D62-5729D1DA537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84789" y="1131050"/>
            <a:ext cx="8166188" cy="4595900"/>
          </a:xfrm>
        </p:spPr>
      </p:pic>
      <p:sp>
        <p:nvSpPr>
          <p:cNvPr id="6" name="TextBox 5">
            <a:extLst>
              <a:ext uri="{FF2B5EF4-FFF2-40B4-BE49-F238E27FC236}">
                <a16:creationId xmlns:a16="http://schemas.microsoft.com/office/drawing/2014/main" xmlns="" id="{0F32AEE6-074B-4A1C-8B7D-6C4E44ECA055}"/>
              </a:ext>
            </a:extLst>
          </p:cNvPr>
          <p:cNvSpPr txBox="1"/>
          <p:nvPr/>
        </p:nvSpPr>
        <p:spPr>
          <a:xfrm>
            <a:off x="8317283" y="5147231"/>
            <a:ext cx="3607496" cy="369332"/>
          </a:xfrm>
          <a:prstGeom prst="rect">
            <a:avLst/>
          </a:prstGeom>
          <a:noFill/>
        </p:spPr>
        <p:txBody>
          <a:bodyPr wrap="square" rtlCol="0">
            <a:spAutoFit/>
          </a:bodyPr>
          <a:lstStyle/>
          <a:p>
            <a:r>
              <a:rPr lang="en-GB" dirty="0"/>
              <a:t>CIPD’s Workforce Planning Guide</a:t>
            </a:r>
          </a:p>
        </p:txBody>
      </p:sp>
    </p:spTree>
    <p:extLst>
      <p:ext uri="{BB962C8B-B14F-4D97-AF65-F5344CB8AC3E}">
        <p14:creationId xmlns:p14="http://schemas.microsoft.com/office/powerpoint/2010/main" val="3463212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xmlns="" id="{FB62D28D-FA20-49F7-B666-383CD176D033}"/>
              </a:ext>
            </a:extLst>
          </p:cNvPr>
          <p:cNvGraphicFramePr/>
          <p:nvPr/>
        </p:nvGraphicFramePr>
        <p:xfrm>
          <a:off x="5645426" y="193536"/>
          <a:ext cx="5380383" cy="558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xmlns="" id="{0EA1EDEB-F29B-4976-BBBB-900F8E0B217E}"/>
              </a:ext>
            </a:extLst>
          </p:cNvPr>
          <p:cNvSpPr>
            <a:spLocks noGrp="1"/>
          </p:cNvSpPr>
          <p:nvPr>
            <p:ph type="title"/>
          </p:nvPr>
        </p:nvSpPr>
        <p:spPr>
          <a:xfrm>
            <a:off x="486375" y="193536"/>
            <a:ext cx="4797286" cy="1165692"/>
          </a:xfrm>
        </p:spPr>
        <p:txBody>
          <a:bodyPr>
            <a:normAutofit fontScale="90000"/>
          </a:bodyPr>
          <a:lstStyle/>
          <a:p>
            <a:r>
              <a:rPr lang="en-GB" sz="4400" b="0" dirty="0"/>
              <a:t>The 4 Stages:</a:t>
            </a:r>
            <a:br>
              <a:rPr lang="en-GB" sz="4400" b="0" dirty="0"/>
            </a:br>
            <a:r>
              <a:rPr lang="en-GB" sz="2800" b="0" dirty="0"/>
              <a:t>Taylor and Woodhams (2016)</a:t>
            </a:r>
          </a:p>
        </p:txBody>
      </p:sp>
    </p:spTree>
    <p:extLst>
      <p:ext uri="{BB962C8B-B14F-4D97-AF65-F5344CB8AC3E}">
        <p14:creationId xmlns:p14="http://schemas.microsoft.com/office/powerpoint/2010/main" val="3711877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FE13D5-44D8-458F-8688-04BF5E3B1D03}"/>
              </a:ext>
            </a:extLst>
          </p:cNvPr>
          <p:cNvSpPr>
            <a:spLocks noGrp="1"/>
          </p:cNvSpPr>
          <p:nvPr>
            <p:ph type="title"/>
          </p:nvPr>
        </p:nvSpPr>
        <p:spPr>
          <a:xfrm>
            <a:off x="609600" y="143206"/>
            <a:ext cx="10972800" cy="1143000"/>
          </a:xfrm>
        </p:spPr>
        <p:txBody>
          <a:bodyPr/>
          <a:lstStyle/>
          <a:p>
            <a:r>
              <a:rPr lang="en-GB" dirty="0"/>
              <a:t>Internal and External information</a:t>
            </a:r>
          </a:p>
        </p:txBody>
      </p:sp>
      <p:sp>
        <p:nvSpPr>
          <p:cNvPr id="3" name="Content Placeholder 2">
            <a:extLst>
              <a:ext uri="{FF2B5EF4-FFF2-40B4-BE49-F238E27FC236}">
                <a16:creationId xmlns:a16="http://schemas.microsoft.com/office/drawing/2014/main" xmlns="" id="{B36062C9-1F05-4BD0-A6E1-9C6CBD20E8B0}"/>
              </a:ext>
            </a:extLst>
          </p:cNvPr>
          <p:cNvSpPr>
            <a:spLocks noGrp="1"/>
          </p:cNvSpPr>
          <p:nvPr>
            <p:ph sz="half" idx="1"/>
          </p:nvPr>
        </p:nvSpPr>
        <p:spPr>
          <a:xfrm>
            <a:off x="254131" y="1648294"/>
            <a:ext cx="3550920" cy="2164079"/>
          </a:xfrm>
        </p:spPr>
        <p:txBody>
          <a:bodyPr>
            <a:normAutofit fontScale="92500" lnSpcReduction="20000"/>
          </a:bodyPr>
          <a:lstStyle/>
          <a:p>
            <a:r>
              <a:rPr lang="en-GB" dirty="0"/>
              <a:t>Employees in post</a:t>
            </a:r>
          </a:p>
          <a:p>
            <a:pPr lvl="1"/>
            <a:r>
              <a:rPr lang="en-GB" dirty="0"/>
              <a:t>Demographic data</a:t>
            </a:r>
          </a:p>
          <a:p>
            <a:pPr lvl="1"/>
            <a:r>
              <a:rPr lang="en-GB" dirty="0"/>
              <a:t>Type of work</a:t>
            </a:r>
          </a:p>
          <a:p>
            <a:pPr lvl="1"/>
            <a:r>
              <a:rPr lang="en-GB" dirty="0"/>
              <a:t>Types of contract</a:t>
            </a:r>
          </a:p>
          <a:p>
            <a:pPr lvl="1"/>
            <a:r>
              <a:rPr lang="en-GB" dirty="0"/>
              <a:t>Gaps in supply and demand</a:t>
            </a:r>
          </a:p>
          <a:p>
            <a:pPr marL="0" indent="0">
              <a:buNone/>
            </a:pPr>
            <a:endParaRPr lang="en-GB" dirty="0"/>
          </a:p>
          <a:p>
            <a:endParaRPr lang="en-GB" dirty="0"/>
          </a:p>
          <a:p>
            <a:pPr marL="457200" lvl="1" indent="0">
              <a:buNone/>
            </a:pPr>
            <a:endParaRPr lang="en-GB" dirty="0"/>
          </a:p>
          <a:p>
            <a:endParaRPr lang="en-GB" dirty="0"/>
          </a:p>
        </p:txBody>
      </p:sp>
      <p:sp>
        <p:nvSpPr>
          <p:cNvPr id="4" name="Content Placeholder 3">
            <a:extLst>
              <a:ext uri="{FF2B5EF4-FFF2-40B4-BE49-F238E27FC236}">
                <a16:creationId xmlns:a16="http://schemas.microsoft.com/office/drawing/2014/main" xmlns="" id="{B3AA74D7-F4FC-4A04-9658-28F72BC79E9F}"/>
              </a:ext>
            </a:extLst>
          </p:cNvPr>
          <p:cNvSpPr>
            <a:spLocks noGrp="1"/>
          </p:cNvSpPr>
          <p:nvPr>
            <p:ph sz="half" idx="2"/>
          </p:nvPr>
        </p:nvSpPr>
        <p:spPr>
          <a:xfrm>
            <a:off x="8160528" y="1597987"/>
            <a:ext cx="3886198" cy="2164079"/>
          </a:xfrm>
        </p:spPr>
        <p:txBody>
          <a:bodyPr>
            <a:normAutofit fontScale="92500" lnSpcReduction="20000"/>
          </a:bodyPr>
          <a:lstStyle/>
          <a:p>
            <a:r>
              <a:rPr lang="en-GB" dirty="0"/>
              <a:t>Skills, capabilities and attitudes</a:t>
            </a:r>
          </a:p>
          <a:p>
            <a:pPr lvl="1"/>
            <a:r>
              <a:rPr lang="en-GB" dirty="0"/>
              <a:t>Qualifications</a:t>
            </a:r>
          </a:p>
          <a:p>
            <a:pPr lvl="1"/>
            <a:r>
              <a:rPr lang="en-GB" dirty="0"/>
              <a:t>Skills</a:t>
            </a:r>
          </a:p>
          <a:p>
            <a:pPr lvl="1"/>
            <a:r>
              <a:rPr lang="en-GB" dirty="0"/>
              <a:t>Performance/potential</a:t>
            </a:r>
          </a:p>
          <a:p>
            <a:pPr lvl="1"/>
            <a:r>
              <a:rPr lang="en-GB" dirty="0"/>
              <a:t>Training needs</a:t>
            </a:r>
          </a:p>
          <a:p>
            <a:endParaRPr lang="en-GB" dirty="0"/>
          </a:p>
        </p:txBody>
      </p:sp>
      <p:sp>
        <p:nvSpPr>
          <p:cNvPr id="5" name="Content Placeholder 3">
            <a:extLst>
              <a:ext uri="{FF2B5EF4-FFF2-40B4-BE49-F238E27FC236}">
                <a16:creationId xmlns:a16="http://schemas.microsoft.com/office/drawing/2014/main" xmlns="" id="{16E658D9-A1D3-47BC-809D-B00970D522A2}"/>
              </a:ext>
            </a:extLst>
          </p:cNvPr>
          <p:cNvSpPr txBox="1">
            <a:spLocks/>
          </p:cNvSpPr>
          <p:nvPr/>
        </p:nvSpPr>
        <p:spPr>
          <a:xfrm>
            <a:off x="3994661" y="3812373"/>
            <a:ext cx="7816339" cy="189475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External labour market information</a:t>
            </a:r>
          </a:p>
          <a:p>
            <a:pPr lvl="1"/>
            <a:r>
              <a:rPr lang="en-GB" dirty="0"/>
              <a:t>Current labour market </a:t>
            </a:r>
          </a:p>
          <a:p>
            <a:pPr lvl="1"/>
            <a:r>
              <a:rPr lang="en-GB" dirty="0"/>
              <a:t>Geographical and occupation</a:t>
            </a:r>
          </a:p>
          <a:p>
            <a:pPr lvl="1"/>
            <a:r>
              <a:rPr lang="en-GB" dirty="0"/>
              <a:t>Competitors</a:t>
            </a:r>
          </a:p>
          <a:p>
            <a:pPr marL="457200" lvl="1" indent="0" algn="r">
              <a:buNone/>
            </a:pPr>
            <a:r>
              <a:rPr lang="en-GB" sz="2200" dirty="0"/>
              <a:t>CIPD’s Workforce Planning Guide</a:t>
            </a:r>
          </a:p>
          <a:p>
            <a:endParaRPr lang="en-GB" dirty="0"/>
          </a:p>
        </p:txBody>
      </p:sp>
      <p:sp>
        <p:nvSpPr>
          <p:cNvPr id="6" name="Content Placeholder 3">
            <a:extLst>
              <a:ext uri="{FF2B5EF4-FFF2-40B4-BE49-F238E27FC236}">
                <a16:creationId xmlns:a16="http://schemas.microsoft.com/office/drawing/2014/main" xmlns="" id="{3C64B9E3-A2C2-4B66-93E4-24973755A423}"/>
              </a:ext>
            </a:extLst>
          </p:cNvPr>
          <p:cNvSpPr txBox="1">
            <a:spLocks/>
          </p:cNvSpPr>
          <p:nvPr/>
        </p:nvSpPr>
        <p:spPr>
          <a:xfrm>
            <a:off x="3994661" y="1504014"/>
            <a:ext cx="4453642" cy="20402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Employee movements</a:t>
            </a:r>
          </a:p>
          <a:p>
            <a:pPr lvl="1"/>
            <a:r>
              <a:rPr lang="en-GB" sz="2200" dirty="0"/>
              <a:t>External recruitment</a:t>
            </a:r>
          </a:p>
          <a:p>
            <a:pPr lvl="1"/>
            <a:r>
              <a:rPr lang="en-GB" sz="2200" dirty="0"/>
              <a:t>Leavers</a:t>
            </a:r>
          </a:p>
          <a:p>
            <a:pPr lvl="1"/>
            <a:r>
              <a:rPr lang="en-GB" sz="2200" dirty="0"/>
              <a:t>Patterns of internal movements</a:t>
            </a:r>
          </a:p>
        </p:txBody>
      </p:sp>
      <p:sp>
        <p:nvSpPr>
          <p:cNvPr id="7" name="Rectangle 6">
            <a:extLst>
              <a:ext uri="{FF2B5EF4-FFF2-40B4-BE49-F238E27FC236}">
                <a16:creationId xmlns:a16="http://schemas.microsoft.com/office/drawing/2014/main" xmlns="" id="{D43E6687-3904-4D38-A5B0-579BEE46A3A5}"/>
              </a:ext>
            </a:extLst>
          </p:cNvPr>
          <p:cNvSpPr/>
          <p:nvPr/>
        </p:nvSpPr>
        <p:spPr>
          <a:xfrm>
            <a:off x="254131" y="3812373"/>
            <a:ext cx="3550920" cy="1846659"/>
          </a:xfrm>
          <a:prstGeom prst="rect">
            <a:avLst/>
          </a:prstGeom>
        </p:spPr>
        <p:txBody>
          <a:bodyPr wrap="square">
            <a:spAutoFit/>
          </a:bodyPr>
          <a:lstStyle/>
          <a:p>
            <a:pPr marL="285750" indent="-285750">
              <a:buFont typeface="Arial" panose="020B0604020202020204" pitchFamily="34" charset="0"/>
              <a:buChar char="•"/>
            </a:pPr>
            <a:r>
              <a:rPr lang="en-GB" sz="2600" dirty="0"/>
              <a:t>Talent Profile</a:t>
            </a:r>
          </a:p>
          <a:p>
            <a:pPr marL="914400" lvl="1" indent="-457200">
              <a:buFontTx/>
              <a:buChar char="-"/>
            </a:pPr>
            <a:r>
              <a:rPr lang="en-GB" sz="2200" dirty="0"/>
              <a:t>Critical roles</a:t>
            </a:r>
          </a:p>
          <a:p>
            <a:pPr marL="914400" lvl="1" indent="-457200">
              <a:buFontTx/>
              <a:buChar char="-"/>
            </a:pPr>
            <a:r>
              <a:rPr lang="en-GB" sz="2200" dirty="0"/>
              <a:t>High performers</a:t>
            </a:r>
          </a:p>
          <a:p>
            <a:pPr marL="914400" lvl="1" indent="-457200">
              <a:buFontTx/>
              <a:buChar char="-"/>
            </a:pPr>
            <a:r>
              <a:rPr lang="en-GB" sz="2200" dirty="0"/>
              <a:t>Development needs</a:t>
            </a:r>
          </a:p>
        </p:txBody>
      </p:sp>
    </p:spTree>
    <p:extLst>
      <p:ext uri="{BB962C8B-B14F-4D97-AF65-F5344CB8AC3E}">
        <p14:creationId xmlns:p14="http://schemas.microsoft.com/office/powerpoint/2010/main" val="2044958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78779E-5AD0-4160-9C44-30101809464C}"/>
              </a:ext>
            </a:extLst>
          </p:cNvPr>
          <p:cNvSpPr>
            <a:spLocks noGrp="1"/>
          </p:cNvSpPr>
          <p:nvPr>
            <p:ph type="title"/>
          </p:nvPr>
        </p:nvSpPr>
        <p:spPr/>
        <p:txBody>
          <a:bodyPr/>
          <a:lstStyle/>
          <a:p>
            <a:r>
              <a:rPr lang="en-GB" dirty="0"/>
              <a:t>Loose Labour Market?</a:t>
            </a:r>
          </a:p>
        </p:txBody>
      </p:sp>
      <p:sp>
        <p:nvSpPr>
          <p:cNvPr id="3" name="Content Placeholder 2">
            <a:extLst>
              <a:ext uri="{FF2B5EF4-FFF2-40B4-BE49-F238E27FC236}">
                <a16:creationId xmlns:a16="http://schemas.microsoft.com/office/drawing/2014/main" xmlns="" id="{4D71AE6E-8E90-44FA-8C48-2B67835F597E}"/>
              </a:ext>
            </a:extLst>
          </p:cNvPr>
          <p:cNvSpPr>
            <a:spLocks noGrp="1"/>
          </p:cNvSpPr>
          <p:nvPr>
            <p:ph idx="1"/>
          </p:nvPr>
        </p:nvSpPr>
        <p:spPr/>
        <p:txBody>
          <a:bodyPr/>
          <a:lstStyle/>
          <a:p>
            <a:pPr marL="0" indent="0">
              <a:buNone/>
            </a:pPr>
            <a:r>
              <a:rPr lang="en-GB" dirty="0"/>
              <a:t>IES reports job vacancies have fallen by 42% since Covid-19 lockdown began (IES Briefing, April 2020)</a:t>
            </a:r>
          </a:p>
          <a:p>
            <a:pPr marL="0" indent="0">
              <a:buNone/>
            </a:pPr>
            <a:r>
              <a:rPr lang="en-GB" dirty="0"/>
              <a:t> - Down 70% in Hospitality and Catering </a:t>
            </a:r>
          </a:p>
          <a:p>
            <a:pPr marL="0" indent="0">
              <a:buNone/>
            </a:pPr>
            <a:r>
              <a:rPr lang="en-GB" dirty="0"/>
              <a:t> - Risen in Social work and Cleaning</a:t>
            </a:r>
          </a:p>
          <a:p>
            <a:pPr marL="0" indent="0">
              <a:buNone/>
            </a:pPr>
            <a:endParaRPr lang="en-GB" dirty="0"/>
          </a:p>
          <a:p>
            <a:pPr marL="0" indent="0" algn="ctr">
              <a:buNone/>
            </a:pPr>
            <a:r>
              <a:rPr lang="en-GB" i="1" dirty="0"/>
              <a:t>How might a loose labour market impact your organisation’s approach to resourcing?</a:t>
            </a:r>
          </a:p>
        </p:txBody>
      </p:sp>
    </p:spTree>
    <p:extLst>
      <p:ext uri="{BB962C8B-B14F-4D97-AF65-F5344CB8AC3E}">
        <p14:creationId xmlns:p14="http://schemas.microsoft.com/office/powerpoint/2010/main" val="14144027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147FA3-F9CC-4A3E-B5EE-10A41E4B3EFE}"/>
              </a:ext>
            </a:extLst>
          </p:cNvPr>
          <p:cNvSpPr>
            <a:spLocks noGrp="1"/>
          </p:cNvSpPr>
          <p:nvPr>
            <p:ph type="title"/>
          </p:nvPr>
        </p:nvSpPr>
        <p:spPr/>
        <p:txBody>
          <a:bodyPr/>
          <a:lstStyle/>
          <a:p>
            <a:r>
              <a:rPr lang="en-GB" dirty="0"/>
              <a:t>Resourcing a Loose Labour Market</a:t>
            </a:r>
          </a:p>
        </p:txBody>
      </p:sp>
      <p:sp>
        <p:nvSpPr>
          <p:cNvPr id="3" name="Content Placeholder 2">
            <a:extLst>
              <a:ext uri="{FF2B5EF4-FFF2-40B4-BE49-F238E27FC236}">
                <a16:creationId xmlns:a16="http://schemas.microsoft.com/office/drawing/2014/main" xmlns="" id="{0EF33C04-F900-4974-9FDA-49C5DCBCA318}"/>
              </a:ext>
            </a:extLst>
          </p:cNvPr>
          <p:cNvSpPr>
            <a:spLocks noGrp="1"/>
          </p:cNvSpPr>
          <p:nvPr>
            <p:ph idx="1"/>
          </p:nvPr>
        </p:nvSpPr>
        <p:spPr/>
        <p:txBody>
          <a:bodyPr>
            <a:normAutofit fontScale="85000" lnSpcReduction="20000"/>
          </a:bodyPr>
          <a:lstStyle/>
          <a:p>
            <a:pPr marL="0" indent="0">
              <a:buNone/>
            </a:pPr>
            <a:r>
              <a:rPr lang="en-GB" dirty="0"/>
              <a:t>- Managing volume of applicants</a:t>
            </a:r>
          </a:p>
          <a:p>
            <a:pPr marL="0" indent="0">
              <a:buNone/>
            </a:pPr>
            <a:r>
              <a:rPr lang="en-GB" dirty="0"/>
              <a:t>- Branding – self screening</a:t>
            </a:r>
          </a:p>
          <a:p>
            <a:pPr marL="0" indent="0">
              <a:buNone/>
            </a:pPr>
            <a:r>
              <a:rPr lang="en-GB" dirty="0"/>
              <a:t>- Recruitment freezes</a:t>
            </a:r>
          </a:p>
          <a:p>
            <a:pPr marL="0" indent="0">
              <a:buNone/>
            </a:pPr>
            <a:r>
              <a:rPr lang="en-GB" dirty="0"/>
              <a:t>- Exit strategies</a:t>
            </a:r>
          </a:p>
          <a:p>
            <a:pPr marL="0" indent="0">
              <a:buNone/>
            </a:pPr>
            <a:r>
              <a:rPr lang="en-GB" dirty="0"/>
              <a:t>- Performance management as people reluctant to move on – can have    unhealthy turnover rates – stagnation etc</a:t>
            </a:r>
          </a:p>
          <a:p>
            <a:pPr marL="0" indent="0">
              <a:buNone/>
            </a:pPr>
            <a:r>
              <a:rPr lang="en-GB" dirty="0"/>
              <a:t>- Lower Salary - but can lead to problems later in the employee life cycle with internal inequities</a:t>
            </a:r>
          </a:p>
          <a:p>
            <a:pPr marL="0" indent="0">
              <a:buNone/>
            </a:pPr>
            <a:r>
              <a:rPr lang="en-GB" dirty="0"/>
              <a:t>- Psychological contract</a:t>
            </a:r>
          </a:p>
          <a:p>
            <a:endParaRPr lang="en-GB" dirty="0"/>
          </a:p>
        </p:txBody>
      </p:sp>
    </p:spTree>
    <p:extLst>
      <p:ext uri="{BB962C8B-B14F-4D97-AF65-F5344CB8AC3E}">
        <p14:creationId xmlns:p14="http://schemas.microsoft.com/office/powerpoint/2010/main" val="16192555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13D5C7-64B7-493D-BA46-E56E8EDAEC5A}"/>
              </a:ext>
            </a:extLst>
          </p:cNvPr>
          <p:cNvSpPr>
            <a:spLocks noGrp="1"/>
          </p:cNvSpPr>
          <p:nvPr>
            <p:ph type="title"/>
          </p:nvPr>
        </p:nvSpPr>
        <p:spPr/>
        <p:txBody>
          <a:bodyPr/>
          <a:lstStyle/>
          <a:p>
            <a:r>
              <a:rPr lang="en-GB" dirty="0"/>
              <a:t>Scenario Planning Process</a:t>
            </a:r>
          </a:p>
        </p:txBody>
      </p:sp>
      <p:pic>
        <p:nvPicPr>
          <p:cNvPr id="4" name="Content Placeholder 3">
            <a:extLst>
              <a:ext uri="{FF2B5EF4-FFF2-40B4-BE49-F238E27FC236}">
                <a16:creationId xmlns:a16="http://schemas.microsoft.com/office/drawing/2014/main" xmlns="" id="{F5D8BF52-B105-4363-9B96-046548A92756}"/>
              </a:ext>
            </a:extLst>
          </p:cNvPr>
          <p:cNvPicPr>
            <a:picLocks noGrp="1" noChangeAspect="1"/>
          </p:cNvPicPr>
          <p:nvPr>
            <p:ph idx="1"/>
          </p:nvPr>
        </p:nvPicPr>
        <p:blipFill>
          <a:blip r:embed="rId3"/>
          <a:stretch>
            <a:fillRect/>
          </a:stretch>
        </p:blipFill>
        <p:spPr>
          <a:xfrm>
            <a:off x="2291653" y="3453736"/>
            <a:ext cx="7608689" cy="1692982"/>
          </a:xfrm>
          <a:prstGeom prst="rect">
            <a:avLst/>
          </a:prstGeom>
        </p:spPr>
      </p:pic>
      <p:sp>
        <p:nvSpPr>
          <p:cNvPr id="5" name="Rectangle 4">
            <a:extLst>
              <a:ext uri="{FF2B5EF4-FFF2-40B4-BE49-F238E27FC236}">
                <a16:creationId xmlns:a16="http://schemas.microsoft.com/office/drawing/2014/main" xmlns="" id="{4CEB432F-F238-4F7B-A8D7-5D77F19B578A}"/>
              </a:ext>
            </a:extLst>
          </p:cNvPr>
          <p:cNvSpPr/>
          <p:nvPr/>
        </p:nvSpPr>
        <p:spPr>
          <a:xfrm>
            <a:off x="426717" y="1540130"/>
            <a:ext cx="11490963" cy="1569660"/>
          </a:xfrm>
          <a:prstGeom prst="rect">
            <a:avLst/>
          </a:prstGeom>
        </p:spPr>
        <p:txBody>
          <a:bodyPr wrap="square">
            <a:spAutoFit/>
          </a:bodyPr>
          <a:lstStyle/>
          <a:p>
            <a:r>
              <a:rPr lang="en-US" dirty="0"/>
              <a:t>‘</a:t>
            </a:r>
            <a:r>
              <a:rPr lang="en-US" sz="2400" dirty="0"/>
              <a:t>How do we deal with an uncertain future other than by hiding our heads in the sand or putting the future in the too difficult tray? We can use scenarios to avoid surprises and to get a handle of the implications of what we can’t be sure of.’ </a:t>
            </a:r>
            <a:r>
              <a:rPr lang="en-US" sz="2400" b="1" dirty="0"/>
              <a:t>Andrew Mayo, Professor of Human Capital Management, Middlesex University</a:t>
            </a:r>
            <a:endParaRPr lang="en-GB" sz="2400" b="1" dirty="0"/>
          </a:p>
        </p:txBody>
      </p:sp>
    </p:spTree>
    <p:extLst>
      <p:ext uri="{BB962C8B-B14F-4D97-AF65-F5344CB8AC3E}">
        <p14:creationId xmlns:p14="http://schemas.microsoft.com/office/powerpoint/2010/main" val="8989576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8489D6-161E-4AC9-A9E0-FE6AA5654651}"/>
              </a:ext>
            </a:extLst>
          </p:cNvPr>
          <p:cNvSpPr>
            <a:spLocks noGrp="1"/>
          </p:cNvSpPr>
          <p:nvPr>
            <p:ph type="title"/>
          </p:nvPr>
        </p:nvSpPr>
        <p:spPr/>
        <p:txBody>
          <a:bodyPr/>
          <a:lstStyle/>
          <a:p>
            <a:r>
              <a:rPr lang="en-GB" dirty="0"/>
              <a:t>Talent Management</a:t>
            </a:r>
          </a:p>
        </p:txBody>
      </p:sp>
      <p:sp>
        <p:nvSpPr>
          <p:cNvPr id="3" name="Content Placeholder 2">
            <a:extLst>
              <a:ext uri="{FF2B5EF4-FFF2-40B4-BE49-F238E27FC236}">
                <a16:creationId xmlns:a16="http://schemas.microsoft.com/office/drawing/2014/main" xmlns="" id="{07849EC2-D2CF-41AF-BB07-D7954BB91388}"/>
              </a:ext>
            </a:extLst>
          </p:cNvPr>
          <p:cNvSpPr>
            <a:spLocks noGrp="1"/>
          </p:cNvSpPr>
          <p:nvPr>
            <p:ph idx="1"/>
          </p:nvPr>
        </p:nvSpPr>
        <p:spPr>
          <a:xfrm>
            <a:off x="609600" y="1417638"/>
            <a:ext cx="10972800" cy="3917032"/>
          </a:xfrm>
        </p:spPr>
        <p:txBody>
          <a:bodyPr>
            <a:normAutofit fontScale="85000" lnSpcReduction="10000"/>
          </a:bodyPr>
          <a:lstStyle/>
          <a:p>
            <a:pPr marL="0" indent="0">
              <a:buNone/>
            </a:pPr>
            <a:r>
              <a:rPr lang="en-US" dirty="0" smtClean="0"/>
              <a:t>Wendy Hirsh </a:t>
            </a:r>
            <a:r>
              <a:rPr lang="en-US" dirty="0"/>
              <a:t>advises:</a:t>
            </a:r>
          </a:p>
          <a:p>
            <a:pPr marL="0" indent="0">
              <a:buNone/>
            </a:pPr>
            <a:r>
              <a:rPr lang="en-US" dirty="0"/>
              <a:t>‘Talent management’ is now a common umbrella term for the attraction, identification and development of people with potential</a:t>
            </a:r>
          </a:p>
          <a:p>
            <a:pPr marL="0" indent="0">
              <a:buNone/>
            </a:pPr>
            <a:endParaRPr lang="en-US" dirty="0"/>
          </a:p>
          <a:p>
            <a:pPr marL="0" indent="0">
              <a:buNone/>
            </a:pPr>
            <a:r>
              <a:rPr lang="en-US" dirty="0"/>
              <a:t>Each </a:t>
            </a:r>
            <a:r>
              <a:rPr lang="en-US" dirty="0" err="1"/>
              <a:t>organisation</a:t>
            </a:r>
            <a:r>
              <a:rPr lang="en-US" dirty="0"/>
              <a:t> needs to fit its approach to talent and succession management to its own particular business needs, culture and workforce situation, and the capability of its line managers. </a:t>
            </a:r>
          </a:p>
          <a:p>
            <a:pPr marL="0" indent="0">
              <a:buNone/>
            </a:pPr>
            <a:endParaRPr lang="en-US" dirty="0"/>
          </a:p>
          <a:p>
            <a:pPr marL="0" indent="0">
              <a:buNone/>
            </a:pPr>
            <a:r>
              <a:rPr lang="en-US" dirty="0"/>
              <a:t>It should influence wider workforce planning and resourcing strategies </a:t>
            </a:r>
            <a:endParaRPr lang="en-GB" dirty="0"/>
          </a:p>
        </p:txBody>
      </p:sp>
    </p:spTree>
    <p:extLst>
      <p:ext uri="{BB962C8B-B14F-4D97-AF65-F5344CB8AC3E}">
        <p14:creationId xmlns:p14="http://schemas.microsoft.com/office/powerpoint/2010/main" val="41262495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99DC86-E994-433C-B16D-656B7F00FD82}"/>
              </a:ext>
            </a:extLst>
          </p:cNvPr>
          <p:cNvSpPr>
            <a:spLocks noGrp="1"/>
          </p:cNvSpPr>
          <p:nvPr>
            <p:ph type="title"/>
          </p:nvPr>
        </p:nvSpPr>
        <p:spPr/>
        <p:txBody>
          <a:bodyPr/>
          <a:lstStyle/>
          <a:p>
            <a:r>
              <a:rPr lang="en-GB" dirty="0"/>
              <a:t>Succession Planning</a:t>
            </a:r>
          </a:p>
        </p:txBody>
      </p:sp>
      <p:sp>
        <p:nvSpPr>
          <p:cNvPr id="3" name="Content Placeholder 2">
            <a:extLst>
              <a:ext uri="{FF2B5EF4-FFF2-40B4-BE49-F238E27FC236}">
                <a16:creationId xmlns:a16="http://schemas.microsoft.com/office/drawing/2014/main" xmlns="" id="{F5F4CD6D-6D33-4B64-97F0-F1132001105B}"/>
              </a:ext>
            </a:extLst>
          </p:cNvPr>
          <p:cNvSpPr>
            <a:spLocks noGrp="1"/>
          </p:cNvSpPr>
          <p:nvPr>
            <p:ph idx="1"/>
          </p:nvPr>
        </p:nvSpPr>
        <p:spPr>
          <a:xfrm>
            <a:off x="609600" y="1417638"/>
            <a:ext cx="10972800" cy="3917032"/>
          </a:xfrm>
        </p:spPr>
        <p:txBody>
          <a:bodyPr>
            <a:normAutofit fontScale="92500" lnSpcReduction="10000"/>
          </a:bodyPr>
          <a:lstStyle/>
          <a:p>
            <a:r>
              <a:rPr lang="en-GB" dirty="0"/>
              <a:t>Identifying individuals who could develop into different roles</a:t>
            </a:r>
          </a:p>
          <a:p>
            <a:r>
              <a:rPr lang="en-GB" dirty="0"/>
              <a:t>Traditional v Contemporary approach </a:t>
            </a:r>
          </a:p>
          <a:p>
            <a:pPr marL="0" indent="0">
              <a:buNone/>
            </a:pPr>
            <a:r>
              <a:rPr lang="en-GB" dirty="0"/>
              <a:t>	- has a formal approach meant the organisation is better 	prepared? 	</a:t>
            </a:r>
          </a:p>
          <a:p>
            <a:pPr marL="0" indent="0">
              <a:buNone/>
            </a:pPr>
            <a:r>
              <a:rPr lang="en-GB" dirty="0"/>
              <a:t>	- Is the organisation’s approach meeting it’s needs?</a:t>
            </a:r>
          </a:p>
          <a:p>
            <a:pPr marL="0" indent="0">
              <a:buNone/>
            </a:pPr>
            <a:r>
              <a:rPr lang="en-GB" dirty="0"/>
              <a:t> 	- Does the plan consider key individuals or pools of talent? </a:t>
            </a:r>
          </a:p>
          <a:p>
            <a:r>
              <a:rPr lang="en-GB" dirty="0"/>
              <a:t>Does it include ‘key contributors’ and ‘critical professionals’ as recommended by Cascio et al, 2017. </a:t>
            </a:r>
          </a:p>
          <a:p>
            <a:pPr marL="0" indent="0">
              <a:buNone/>
            </a:pPr>
            <a:endParaRPr lang="en-GB" dirty="0"/>
          </a:p>
        </p:txBody>
      </p:sp>
    </p:spTree>
    <p:extLst>
      <p:ext uri="{BB962C8B-B14F-4D97-AF65-F5344CB8AC3E}">
        <p14:creationId xmlns:p14="http://schemas.microsoft.com/office/powerpoint/2010/main" val="18678284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D75B24-AFE4-4AA7-8577-F50F1657F2F7}"/>
              </a:ext>
            </a:extLst>
          </p:cNvPr>
          <p:cNvSpPr>
            <a:spLocks noGrp="1"/>
          </p:cNvSpPr>
          <p:nvPr>
            <p:ph type="title"/>
          </p:nvPr>
        </p:nvSpPr>
        <p:spPr/>
        <p:txBody>
          <a:bodyPr/>
          <a:lstStyle/>
          <a:p>
            <a:r>
              <a:rPr lang="en-GB" dirty="0"/>
              <a:t>Replacement Planning</a:t>
            </a:r>
          </a:p>
        </p:txBody>
      </p:sp>
      <p:sp>
        <p:nvSpPr>
          <p:cNvPr id="3" name="Content Placeholder 2">
            <a:extLst>
              <a:ext uri="{FF2B5EF4-FFF2-40B4-BE49-F238E27FC236}">
                <a16:creationId xmlns:a16="http://schemas.microsoft.com/office/drawing/2014/main" xmlns="" id="{A7CB6649-AB6E-434B-9EF9-23FCE984DF5A}"/>
              </a:ext>
            </a:extLst>
          </p:cNvPr>
          <p:cNvSpPr>
            <a:spLocks noGrp="1"/>
          </p:cNvSpPr>
          <p:nvPr>
            <p:ph idx="1"/>
          </p:nvPr>
        </p:nvSpPr>
        <p:spPr>
          <a:xfrm>
            <a:off x="609600" y="1765679"/>
            <a:ext cx="10972800" cy="3326641"/>
          </a:xfrm>
        </p:spPr>
        <p:txBody>
          <a:bodyPr/>
          <a:lstStyle/>
          <a:p>
            <a:r>
              <a:rPr lang="en-GB" dirty="0"/>
              <a:t>Identifying individuals as back ups for key positions on a short term or long term basis (Rothwell 2010)</a:t>
            </a:r>
          </a:p>
          <a:p>
            <a:pPr marL="0" indent="0">
              <a:buNone/>
            </a:pPr>
            <a:endParaRPr lang="en-GB" dirty="0"/>
          </a:p>
          <a:p>
            <a:pPr marL="0" indent="0" algn="ctr">
              <a:buNone/>
            </a:pPr>
            <a:r>
              <a:rPr lang="en-GB" dirty="0"/>
              <a:t>Watch William Rothwell explain:</a:t>
            </a:r>
          </a:p>
          <a:p>
            <a:pPr marL="0" indent="0" algn="ctr">
              <a:buNone/>
            </a:pPr>
            <a:r>
              <a:rPr lang="en-GB" dirty="0">
                <a:hlinkClick r:id="rId3"/>
              </a:rPr>
              <a:t>Employee Replacement Planning Basics</a:t>
            </a:r>
            <a:endParaRPr lang="en-GB" dirty="0"/>
          </a:p>
        </p:txBody>
      </p:sp>
    </p:spTree>
    <p:extLst>
      <p:ext uri="{BB962C8B-B14F-4D97-AF65-F5344CB8AC3E}">
        <p14:creationId xmlns:p14="http://schemas.microsoft.com/office/powerpoint/2010/main" val="3725764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3618FD-3F75-4558-A0D8-FCB85B4DC3F2}"/>
              </a:ext>
            </a:extLst>
          </p:cNvPr>
          <p:cNvSpPr>
            <a:spLocks noGrp="1"/>
          </p:cNvSpPr>
          <p:nvPr>
            <p:ph type="title"/>
          </p:nvPr>
        </p:nvSpPr>
        <p:spPr/>
        <p:txBody>
          <a:bodyPr/>
          <a:lstStyle/>
          <a:p>
            <a:r>
              <a:rPr lang="en-GB" dirty="0"/>
              <a:t>Employer Brand</a:t>
            </a:r>
          </a:p>
        </p:txBody>
      </p:sp>
      <p:sp>
        <p:nvSpPr>
          <p:cNvPr id="3" name="Content Placeholder 2">
            <a:extLst>
              <a:ext uri="{FF2B5EF4-FFF2-40B4-BE49-F238E27FC236}">
                <a16:creationId xmlns:a16="http://schemas.microsoft.com/office/drawing/2014/main" xmlns="" id="{7EDCAEAC-608A-465B-91C6-9512084561CA}"/>
              </a:ext>
            </a:extLst>
          </p:cNvPr>
          <p:cNvSpPr>
            <a:spLocks noGrp="1"/>
          </p:cNvSpPr>
          <p:nvPr>
            <p:ph idx="1"/>
          </p:nvPr>
        </p:nvSpPr>
        <p:spPr/>
        <p:txBody>
          <a:bodyPr>
            <a:normAutofit fontScale="92500" lnSpcReduction="20000"/>
          </a:bodyPr>
          <a:lstStyle/>
          <a:p>
            <a:pPr marL="0" indent="0">
              <a:buNone/>
            </a:pPr>
            <a:r>
              <a:rPr lang="en-GB" dirty="0"/>
              <a:t>How organisation’s conduct themselves and treat their employees during this time could have a major impact on their employer brand – both positive and negative.</a:t>
            </a:r>
          </a:p>
          <a:p>
            <a:endParaRPr lang="en-GB" dirty="0">
              <a:hlinkClick r:id=""/>
            </a:endParaRPr>
          </a:p>
          <a:p>
            <a:r>
              <a:rPr lang="en-GB" dirty="0">
                <a:hlinkClick r:id=""/>
              </a:rPr>
              <a:t>Which High Street shops should get your money?</a:t>
            </a:r>
            <a:endParaRPr lang="en-GB" dirty="0"/>
          </a:p>
          <a:p>
            <a:r>
              <a:rPr lang="en-GB" dirty="0">
                <a:hlinkClick r:id="rId3"/>
              </a:rPr>
              <a:t>Laying off 406 persons. On a Zoom call. In 120 seconds. </a:t>
            </a:r>
            <a:endParaRPr lang="en-GB" dirty="0"/>
          </a:p>
          <a:p>
            <a:r>
              <a:rPr lang="en-GB" dirty="0"/>
              <a:t>Negative reports of the way some organisations responded to the crisis </a:t>
            </a:r>
            <a:r>
              <a:rPr lang="en-GB" dirty="0" err="1"/>
              <a:t>eg</a:t>
            </a:r>
            <a:r>
              <a:rPr lang="en-GB" dirty="0"/>
              <a:t> Virgin Atlantic, Wetherspoons</a:t>
            </a:r>
          </a:p>
          <a:p>
            <a:r>
              <a:rPr lang="en-GB" dirty="0"/>
              <a:t>Positive reports such as Amazon increasing pay by £2/hour</a:t>
            </a:r>
          </a:p>
        </p:txBody>
      </p:sp>
    </p:spTree>
    <p:extLst>
      <p:ext uri="{BB962C8B-B14F-4D97-AF65-F5344CB8AC3E}">
        <p14:creationId xmlns:p14="http://schemas.microsoft.com/office/powerpoint/2010/main" val="13251776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45932A-A0B0-47E1-9637-BCD41B3F1F1C}"/>
              </a:ext>
            </a:extLst>
          </p:cNvPr>
          <p:cNvSpPr>
            <a:spLocks noGrp="1"/>
          </p:cNvSpPr>
          <p:nvPr>
            <p:ph type="title"/>
          </p:nvPr>
        </p:nvSpPr>
        <p:spPr/>
        <p:txBody>
          <a:bodyPr/>
          <a:lstStyle/>
          <a:p>
            <a:r>
              <a:rPr lang="en-GB" dirty="0"/>
              <a:t>Best Practice Guidance</a:t>
            </a:r>
          </a:p>
        </p:txBody>
      </p:sp>
      <p:sp>
        <p:nvSpPr>
          <p:cNvPr id="3" name="Content Placeholder 2">
            <a:extLst>
              <a:ext uri="{FF2B5EF4-FFF2-40B4-BE49-F238E27FC236}">
                <a16:creationId xmlns:a16="http://schemas.microsoft.com/office/drawing/2014/main" xmlns="" id="{88C4992E-2D61-4CBC-BFFD-048F10A0D990}"/>
              </a:ext>
            </a:extLst>
          </p:cNvPr>
          <p:cNvSpPr>
            <a:spLocks noGrp="1"/>
          </p:cNvSpPr>
          <p:nvPr>
            <p:ph idx="1"/>
          </p:nvPr>
        </p:nvSpPr>
        <p:spPr/>
        <p:txBody>
          <a:bodyPr/>
          <a:lstStyle/>
          <a:p>
            <a:r>
              <a:rPr lang="en-GB" dirty="0"/>
              <a:t>Good practice recruitment and selection model</a:t>
            </a:r>
          </a:p>
          <a:p>
            <a:r>
              <a:rPr lang="en-GB" dirty="0"/>
              <a:t>Talent retention and development strategies</a:t>
            </a:r>
          </a:p>
          <a:p>
            <a:r>
              <a:rPr lang="en-GB" dirty="0"/>
              <a:t>ACAS Code of Practice</a:t>
            </a:r>
          </a:p>
          <a:p>
            <a:r>
              <a:rPr lang="en-GB" dirty="0">
                <a:hlinkClick r:id="rId3"/>
              </a:rPr>
              <a:t>ACAS guidance on Furloughing staff</a:t>
            </a:r>
            <a:endParaRPr lang="en-GB" dirty="0"/>
          </a:p>
          <a:p>
            <a:r>
              <a:rPr lang="en-GB" dirty="0">
                <a:hlinkClick r:id="rId4"/>
              </a:rPr>
              <a:t>Government guidance for employers and businesses </a:t>
            </a:r>
            <a:endParaRPr lang="en-GB" dirty="0"/>
          </a:p>
          <a:p>
            <a:r>
              <a:rPr lang="en-GB" dirty="0">
                <a:hlinkClick r:id="rId5"/>
              </a:rPr>
              <a:t>CIPD’s resources page for responding to the Coronavirus</a:t>
            </a:r>
            <a:endParaRPr lang="en-GB" dirty="0"/>
          </a:p>
        </p:txBody>
      </p:sp>
    </p:spTree>
    <p:extLst>
      <p:ext uri="{BB962C8B-B14F-4D97-AF65-F5344CB8AC3E}">
        <p14:creationId xmlns:p14="http://schemas.microsoft.com/office/powerpoint/2010/main" val="12253324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50B1C81E-9AFD-447D-8849-C107E37C80C8}"/>
              </a:ext>
            </a:extLst>
          </p:cNvPr>
          <p:cNvPicPr>
            <a:picLocks noChangeAspect="1"/>
          </p:cNvPicPr>
          <p:nvPr/>
        </p:nvPicPr>
        <p:blipFill>
          <a:blip r:embed="rId3"/>
          <a:stretch>
            <a:fillRect/>
          </a:stretch>
        </p:blipFill>
        <p:spPr>
          <a:xfrm>
            <a:off x="1249356" y="0"/>
            <a:ext cx="9693287" cy="6858000"/>
          </a:xfrm>
          <a:prstGeom prst="rect">
            <a:avLst/>
          </a:prstGeom>
          <a:noFill/>
        </p:spPr>
      </p:pic>
    </p:spTree>
    <p:extLst>
      <p:ext uri="{BB962C8B-B14F-4D97-AF65-F5344CB8AC3E}">
        <p14:creationId xmlns:p14="http://schemas.microsoft.com/office/powerpoint/2010/main" val="2831530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41D2D7-E1E1-4BAE-A129-BC749FFC9D99}"/>
              </a:ext>
            </a:extLst>
          </p:cNvPr>
          <p:cNvSpPr>
            <a:spLocks noGrp="1"/>
          </p:cNvSpPr>
          <p:nvPr>
            <p:ph type="title"/>
          </p:nvPr>
        </p:nvSpPr>
        <p:spPr>
          <a:xfrm>
            <a:off x="609600" y="28185"/>
            <a:ext cx="10972800" cy="1143000"/>
          </a:xfrm>
        </p:spPr>
        <p:txBody>
          <a:bodyPr/>
          <a:lstStyle/>
          <a:p>
            <a:r>
              <a:rPr lang="en-GB" dirty="0"/>
              <a:t>Workforce Planning at </a:t>
            </a:r>
            <a:r>
              <a:rPr lang="en-GB" dirty="0" err="1"/>
              <a:t>Unicef</a:t>
            </a:r>
            <a:r>
              <a:rPr lang="en-GB" dirty="0"/>
              <a:t> </a:t>
            </a:r>
          </a:p>
        </p:txBody>
      </p:sp>
      <p:sp>
        <p:nvSpPr>
          <p:cNvPr id="3" name="Content Placeholder 2">
            <a:extLst>
              <a:ext uri="{FF2B5EF4-FFF2-40B4-BE49-F238E27FC236}">
                <a16:creationId xmlns:a16="http://schemas.microsoft.com/office/drawing/2014/main" xmlns="" id="{6009403A-414B-4CD8-AE2C-3D9992ECCA82}"/>
              </a:ext>
            </a:extLst>
          </p:cNvPr>
          <p:cNvSpPr>
            <a:spLocks noGrp="1"/>
          </p:cNvSpPr>
          <p:nvPr>
            <p:ph idx="1"/>
          </p:nvPr>
        </p:nvSpPr>
        <p:spPr>
          <a:xfrm>
            <a:off x="609600" y="1171186"/>
            <a:ext cx="10972800" cy="4515630"/>
          </a:xfrm>
        </p:spPr>
        <p:txBody>
          <a:bodyPr>
            <a:normAutofit fontScale="62500" lnSpcReduction="20000"/>
          </a:bodyPr>
          <a:lstStyle/>
          <a:p>
            <a:pPr marL="0" indent="0">
              <a:buNone/>
            </a:pPr>
            <a:r>
              <a:rPr lang="en-GB" sz="3800" dirty="0"/>
              <a:t>Martyn Dicker, People Director at </a:t>
            </a:r>
            <a:r>
              <a:rPr lang="en-GB" sz="3800" dirty="0" err="1"/>
              <a:t>Unicef</a:t>
            </a:r>
            <a:r>
              <a:rPr lang="en-GB" sz="3800" dirty="0"/>
              <a:t>, spoke of the 7 steps they followed to plan their workforce during Covid-19:</a:t>
            </a:r>
          </a:p>
          <a:p>
            <a:pPr marL="0" indent="0">
              <a:buNone/>
            </a:pPr>
            <a:endParaRPr lang="en-GB" sz="3800" dirty="0"/>
          </a:p>
          <a:p>
            <a:pPr marL="514350" indent="-514350">
              <a:buFont typeface="+mj-lt"/>
              <a:buAutoNum type="arabicParenR"/>
            </a:pPr>
            <a:r>
              <a:rPr lang="en-GB" sz="3800" dirty="0"/>
              <a:t>Prioritising at pace – must do v could do activities</a:t>
            </a:r>
          </a:p>
          <a:p>
            <a:pPr marL="514350" indent="-514350">
              <a:buFont typeface="+mj-lt"/>
              <a:buAutoNum type="arabicParenR"/>
            </a:pPr>
            <a:r>
              <a:rPr lang="en-GB" sz="3800" dirty="0"/>
              <a:t>What they can stop doing</a:t>
            </a:r>
          </a:p>
          <a:p>
            <a:pPr marL="514350" indent="-514350">
              <a:buFont typeface="+mj-lt"/>
              <a:buAutoNum type="arabicParenR"/>
            </a:pPr>
            <a:r>
              <a:rPr lang="en-GB" sz="3800" dirty="0"/>
              <a:t>Communication, working closely with senior execs</a:t>
            </a:r>
          </a:p>
          <a:p>
            <a:pPr marL="514350" indent="-514350">
              <a:buFont typeface="+mj-lt"/>
              <a:buAutoNum type="arabicParenR"/>
            </a:pPr>
            <a:r>
              <a:rPr lang="en-GB" sz="3800" dirty="0"/>
              <a:t>Options for redeployment – skills register, capacity, what’s needed across organisation. Key to complete this before starting furlough</a:t>
            </a:r>
          </a:p>
          <a:p>
            <a:pPr marL="514350" indent="-514350">
              <a:buFont typeface="+mj-lt"/>
              <a:buAutoNum type="arabicParenR"/>
            </a:pPr>
            <a:r>
              <a:rPr lang="en-GB" sz="3800" dirty="0"/>
              <a:t>Forecasting core responsibilities – what resources are needed</a:t>
            </a:r>
          </a:p>
          <a:p>
            <a:pPr marL="514350" indent="-514350">
              <a:buFont typeface="+mj-lt"/>
              <a:buAutoNum type="arabicParenR"/>
            </a:pPr>
            <a:r>
              <a:rPr lang="en-GB" sz="3800" dirty="0"/>
              <a:t>Projections on absence rates</a:t>
            </a:r>
          </a:p>
          <a:p>
            <a:pPr marL="514350" indent="-514350">
              <a:buFont typeface="+mj-lt"/>
              <a:buAutoNum type="arabicParenR"/>
            </a:pPr>
            <a:r>
              <a:rPr lang="en-GB" sz="3800" dirty="0"/>
              <a:t>Redeployment or furlough    </a:t>
            </a:r>
          </a:p>
          <a:p>
            <a:pPr marL="0" indent="0" algn="r">
              <a:buNone/>
            </a:pPr>
            <a:endParaRPr lang="en-US" dirty="0"/>
          </a:p>
          <a:p>
            <a:pPr marL="0" indent="0" algn="r">
              <a:buNone/>
            </a:pPr>
            <a:r>
              <a:rPr lang="en-US" dirty="0"/>
              <a:t>CIPD Coronavirus webinar series: Workforce planning through Covid-19, April 2020</a:t>
            </a:r>
            <a:r>
              <a:rPr lang="en-GB" dirty="0"/>
              <a:t> </a:t>
            </a:r>
          </a:p>
        </p:txBody>
      </p:sp>
    </p:spTree>
    <p:extLst>
      <p:ext uri="{BB962C8B-B14F-4D97-AF65-F5344CB8AC3E}">
        <p14:creationId xmlns:p14="http://schemas.microsoft.com/office/powerpoint/2010/main" val="41372455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464FF4-8F1B-4A95-B7A1-0680B8AF0AE6}"/>
              </a:ext>
            </a:extLst>
          </p:cNvPr>
          <p:cNvSpPr>
            <a:spLocks noGrp="1"/>
          </p:cNvSpPr>
          <p:nvPr>
            <p:ph type="title"/>
          </p:nvPr>
        </p:nvSpPr>
        <p:spPr/>
        <p:txBody>
          <a:bodyPr/>
          <a:lstStyle/>
          <a:p>
            <a:r>
              <a:rPr lang="en-GB" dirty="0"/>
              <a:t>Evaluation and Review</a:t>
            </a:r>
          </a:p>
        </p:txBody>
      </p:sp>
      <p:sp>
        <p:nvSpPr>
          <p:cNvPr id="3" name="Content Placeholder 2">
            <a:extLst>
              <a:ext uri="{FF2B5EF4-FFF2-40B4-BE49-F238E27FC236}">
                <a16:creationId xmlns:a16="http://schemas.microsoft.com/office/drawing/2014/main" xmlns="" id="{7B274705-EEDD-407C-BBDF-D0F17035C7CE}"/>
              </a:ext>
            </a:extLst>
          </p:cNvPr>
          <p:cNvSpPr>
            <a:spLocks noGrp="1"/>
          </p:cNvSpPr>
          <p:nvPr>
            <p:ph idx="1"/>
          </p:nvPr>
        </p:nvSpPr>
        <p:spPr>
          <a:xfrm>
            <a:off x="609600" y="1600201"/>
            <a:ext cx="11323320" cy="3917032"/>
          </a:xfrm>
        </p:spPr>
        <p:txBody>
          <a:bodyPr>
            <a:normAutofit/>
          </a:bodyPr>
          <a:lstStyle/>
          <a:p>
            <a:pPr marL="0" indent="0">
              <a:buNone/>
            </a:pPr>
            <a:r>
              <a:rPr lang="en-GB" sz="3800" i="1" dirty="0"/>
              <a:t>Is the plan still relevant to the organisation’s needs?</a:t>
            </a:r>
          </a:p>
          <a:p>
            <a:pPr marL="0" indent="0">
              <a:buNone/>
            </a:pPr>
            <a:endParaRPr lang="en-US" sz="1000" dirty="0"/>
          </a:p>
          <a:p>
            <a:pPr marL="0" indent="0">
              <a:buNone/>
            </a:pPr>
            <a:r>
              <a:rPr lang="en-US" dirty="0"/>
              <a:t>Workforce planning describes the continual alignment of needs and priorities of the </a:t>
            </a:r>
            <a:r>
              <a:rPr lang="en-US" dirty="0" err="1"/>
              <a:t>organisation</a:t>
            </a:r>
            <a:r>
              <a:rPr lang="en-US" dirty="0"/>
              <a:t> with those of its workforce to ensure it can meet its legislative, regulatory, service and production requirements as well as its </a:t>
            </a:r>
            <a:r>
              <a:rPr lang="en-US" dirty="0" err="1"/>
              <a:t>organisational</a:t>
            </a:r>
            <a:r>
              <a:rPr lang="en-US" dirty="0"/>
              <a:t> objectives. - CIPD</a:t>
            </a:r>
            <a:endParaRPr lang="en-GB" dirty="0"/>
          </a:p>
          <a:p>
            <a:endParaRPr lang="en-GB" dirty="0"/>
          </a:p>
        </p:txBody>
      </p:sp>
    </p:spTree>
    <p:extLst>
      <p:ext uri="{BB962C8B-B14F-4D97-AF65-F5344CB8AC3E}">
        <p14:creationId xmlns:p14="http://schemas.microsoft.com/office/powerpoint/2010/main" val="12723124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47A8BA-614B-4B0A-8526-C3D0375AA648}"/>
              </a:ext>
            </a:extLst>
          </p:cNvPr>
          <p:cNvSpPr>
            <a:spLocks noGrp="1"/>
          </p:cNvSpPr>
          <p:nvPr>
            <p:ph type="title"/>
          </p:nvPr>
        </p:nvSpPr>
        <p:spPr>
          <a:xfrm>
            <a:off x="2907360" y="91417"/>
            <a:ext cx="6377277" cy="690461"/>
          </a:xfrm>
        </p:spPr>
        <p:txBody>
          <a:bodyPr>
            <a:normAutofit/>
          </a:bodyPr>
          <a:lstStyle/>
          <a:p>
            <a:r>
              <a:rPr lang="en-GB" altLang="en-US" sz="3600" dirty="0"/>
              <a:t>Recap: Resourcing Activities</a:t>
            </a:r>
            <a:endParaRPr lang="en-GB" sz="3600" dirty="0"/>
          </a:p>
        </p:txBody>
      </p:sp>
      <p:graphicFrame>
        <p:nvGraphicFramePr>
          <p:cNvPr id="4" name="Diagram 3">
            <a:extLst>
              <a:ext uri="{FF2B5EF4-FFF2-40B4-BE49-F238E27FC236}">
                <a16:creationId xmlns:a16="http://schemas.microsoft.com/office/drawing/2014/main" xmlns="" id="{B126C75F-80AB-46AD-B557-F963D1B982F7}"/>
              </a:ext>
            </a:extLst>
          </p:cNvPr>
          <p:cNvGraphicFramePr/>
          <p:nvPr>
            <p:extLst>
              <p:ext uri="{D42A27DB-BD31-4B8C-83A1-F6EECF244321}">
                <p14:modId xmlns:p14="http://schemas.microsoft.com/office/powerpoint/2010/main" val="3382508578"/>
              </p:ext>
            </p:extLst>
          </p:nvPr>
        </p:nvGraphicFramePr>
        <p:xfrm>
          <a:off x="1733271" y="781878"/>
          <a:ext cx="8725453" cy="5104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686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C5DA0A-1B43-4796-B1AA-46C90298782E}"/>
              </a:ext>
            </a:extLst>
          </p:cNvPr>
          <p:cNvSpPr>
            <a:spLocks noGrp="1"/>
          </p:cNvSpPr>
          <p:nvPr>
            <p:ph type="title"/>
          </p:nvPr>
        </p:nvSpPr>
        <p:spPr/>
        <p:txBody>
          <a:bodyPr/>
          <a:lstStyle/>
          <a:p>
            <a:r>
              <a:rPr lang="en-GB" dirty="0"/>
              <a:t>Submission</a:t>
            </a:r>
          </a:p>
        </p:txBody>
      </p:sp>
      <p:sp>
        <p:nvSpPr>
          <p:cNvPr id="3" name="Content Placeholder 2">
            <a:extLst>
              <a:ext uri="{FF2B5EF4-FFF2-40B4-BE49-F238E27FC236}">
                <a16:creationId xmlns:a16="http://schemas.microsoft.com/office/drawing/2014/main" xmlns="" id="{7A0F1DD9-9E21-4D59-A771-191054457B85}"/>
              </a:ext>
            </a:extLst>
          </p:cNvPr>
          <p:cNvSpPr>
            <a:spLocks noGrp="1"/>
          </p:cNvSpPr>
          <p:nvPr>
            <p:ph idx="1"/>
          </p:nvPr>
        </p:nvSpPr>
        <p:spPr/>
        <p:txBody>
          <a:bodyPr/>
          <a:lstStyle/>
          <a:p>
            <a:r>
              <a:rPr lang="en-GB" dirty="0"/>
              <a:t>Due in by </a:t>
            </a:r>
            <a:r>
              <a:rPr lang="en-GB" dirty="0" smtClean="0"/>
              <a:t>23rd</a:t>
            </a:r>
            <a:r>
              <a:rPr lang="en-GB" dirty="0" smtClean="0"/>
              <a:t> </a:t>
            </a:r>
            <a:r>
              <a:rPr lang="en-GB" dirty="0"/>
              <a:t>May </a:t>
            </a:r>
            <a:r>
              <a:rPr lang="en-GB" dirty="0" smtClean="0"/>
              <a:t>2022</a:t>
            </a:r>
            <a:endParaRPr lang="en-GB" dirty="0"/>
          </a:p>
          <a:p>
            <a:r>
              <a:rPr lang="en-GB" dirty="0"/>
              <a:t>Submit via Turnitin</a:t>
            </a:r>
          </a:p>
          <a:p>
            <a:r>
              <a:rPr lang="en-GB" dirty="0"/>
              <a:t>One document, number all pieces of evidence</a:t>
            </a:r>
          </a:p>
          <a:p>
            <a:r>
              <a:rPr lang="en-GB" dirty="0"/>
              <a:t>Redact all personal information</a:t>
            </a:r>
          </a:p>
          <a:p>
            <a:r>
              <a:rPr lang="en-GB" dirty="0" smtClean="0"/>
              <a:t>I </a:t>
            </a:r>
            <a:r>
              <a:rPr lang="en-GB" dirty="0"/>
              <a:t>am available for questions and to review drafts</a:t>
            </a:r>
          </a:p>
        </p:txBody>
      </p:sp>
    </p:spTree>
    <p:extLst>
      <p:ext uri="{BB962C8B-B14F-4D97-AF65-F5344CB8AC3E}">
        <p14:creationId xmlns:p14="http://schemas.microsoft.com/office/powerpoint/2010/main" val="79757380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15717</TotalTime>
  <Words>1962</Words>
  <Application>Microsoft Macintosh PowerPoint</Application>
  <PresentationFormat>Widescreen</PresentationFormat>
  <Paragraphs>314</Paragraphs>
  <Slides>43</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Myriad Pro</vt:lpstr>
      <vt:lpstr>Arial</vt:lpstr>
      <vt:lpstr>Calibri</vt:lpstr>
      <vt:lpstr>ThemeUWTSD</vt:lpstr>
      <vt:lpstr>Contributing to Resourcing and Talent Planning in the Organisation</vt:lpstr>
      <vt:lpstr>Learning Outcomes</vt:lpstr>
      <vt:lpstr>Purpose and aim of this unit</vt:lpstr>
      <vt:lpstr>Purpose and aim of this unit cont.</vt:lpstr>
      <vt:lpstr>Portfolio Guidance</vt:lpstr>
      <vt:lpstr>Requirements</vt:lpstr>
      <vt:lpstr>Structure</vt:lpstr>
      <vt:lpstr>Evidence Matrix</vt:lpstr>
      <vt:lpstr>Personal Statements</vt:lpstr>
      <vt:lpstr>Examples of good evidence referencing</vt:lpstr>
      <vt:lpstr>LO1 - Be able to review and evaluate an organisation’s approach to talent planning</vt:lpstr>
      <vt:lpstr>LO1 Assessment Criteria and Evidence  </vt:lpstr>
      <vt:lpstr>LO1 Assessment Criteria and Evidence  </vt:lpstr>
      <vt:lpstr>LO1 Assessment Criteria and Evidence  </vt:lpstr>
      <vt:lpstr>LO2 – Be able to recommend ways to improve an organisation’s approach to talent planning</vt:lpstr>
      <vt:lpstr>LO2 Assessment Criteria and Evidence</vt:lpstr>
      <vt:lpstr>LO3 – Be able to contribute to people resourcing activities</vt:lpstr>
      <vt:lpstr>LO3 Assessment Criteria and Evidence  </vt:lpstr>
      <vt:lpstr>LO3 Assessment Criteria and Evidence  </vt:lpstr>
      <vt:lpstr>LO3 Assessment Criteria and Evidence  </vt:lpstr>
      <vt:lpstr>LO3 Assessment Criteria and Evidence  </vt:lpstr>
      <vt:lpstr>LO3 Assessment Criteria and Evidence  </vt:lpstr>
      <vt:lpstr>LO3 Assessment Criteria and Evidence  </vt:lpstr>
      <vt:lpstr>Contributing to Resourcing and Talent Planning in the Organisation</vt:lpstr>
      <vt:lpstr>What is Talent Planning?</vt:lpstr>
      <vt:lpstr>Talent Planning and Resourcing activities</vt:lpstr>
      <vt:lpstr>Group Activity</vt:lpstr>
      <vt:lpstr>Steps in the workforce planning process</vt:lpstr>
      <vt:lpstr>The 4 Stages: Taylor and Woodhams (2016)</vt:lpstr>
      <vt:lpstr>Internal and External information</vt:lpstr>
      <vt:lpstr>Loose Labour Market?</vt:lpstr>
      <vt:lpstr>Resourcing a Loose Labour Market</vt:lpstr>
      <vt:lpstr>Scenario Planning Process</vt:lpstr>
      <vt:lpstr>Talent Management</vt:lpstr>
      <vt:lpstr>Succession Planning</vt:lpstr>
      <vt:lpstr>Replacement Planning</vt:lpstr>
      <vt:lpstr>Employer Brand</vt:lpstr>
      <vt:lpstr>Best Practice Guidance</vt:lpstr>
      <vt:lpstr>PowerPoint Presentation</vt:lpstr>
      <vt:lpstr>Workforce Planning at Unicef </vt:lpstr>
      <vt:lpstr>Evaluation and Review</vt:lpstr>
      <vt:lpstr>Recap: Resourcing Activities</vt:lpstr>
      <vt:lpstr>Submission</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Port-folio Guidance</dc:title>
  <dc:creator>James Jones (Sports)</dc:creator>
  <cp:lastModifiedBy>Natasha Wood</cp:lastModifiedBy>
  <cp:revision>58</cp:revision>
  <dcterms:created xsi:type="dcterms:W3CDTF">2020-04-22T14:00:35Z</dcterms:created>
  <dcterms:modified xsi:type="dcterms:W3CDTF">2022-04-25T11:33:37Z</dcterms:modified>
</cp:coreProperties>
</file>