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7" d="100"/>
          <a:sy n="107" d="100"/>
        </p:scale>
        <p:origin x="16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F493-DC8B-AA19-9848-2AFB4A26B65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EF5FF8B-3273-47CD-DC35-1C3A8406A8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450E042-B551-C6B2-5EEB-E36510BB9FEC}"/>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4E691017-8AD8-E3E7-1B71-C567BF8F3D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9E333-C36F-BDC1-E1FA-5E7B9E81E323}"/>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862725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58C4E-DC93-2CC7-83E0-A374564A86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F03FF9-CF8C-38CE-007D-7CE4DED250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DC369F-58C9-3FF9-7510-4FAAB8AB3B75}"/>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9AD1D2D7-7B4E-8DFA-C72E-A9D38DA7E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561DC-B651-5A7E-6820-FD2EFB1C6D2F}"/>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271672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63288-225E-3B9A-1A14-E7E60F4EC7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3D4A3AB-D2C6-B91E-547A-289DCCE1C5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218A7A-ABF5-B701-F699-375858E032E3}"/>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D26F952C-77C1-8502-D571-E055E7873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098FCD-132F-35AD-5673-F81361B395E9}"/>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493286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AF702-E3E9-7C69-03AB-7BA91B941E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D223566-94A0-6242-D344-941AE4C73B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77A43F0-1AF6-B291-A813-6A4340226E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FB6DE0B-C608-B2D8-C877-6A033CFD030E}"/>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6" name="Footer Placeholder 5">
            <a:extLst>
              <a:ext uri="{FF2B5EF4-FFF2-40B4-BE49-F238E27FC236}">
                <a16:creationId xmlns:a16="http://schemas.microsoft.com/office/drawing/2014/main" id="{E6A59516-1DDF-6E8A-838E-0D372C96DD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49C623-B3EC-56D7-3442-55AAE531C1AD}"/>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658170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8B3EA-0E35-9CB3-B565-827CFCBC6CF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254608F-1885-9625-5B64-41CFEC3708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D06E9F6-3EE5-D65D-A3A8-12FA6378D2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6023F0-ADB5-4C6B-4C0F-65BBC83D3A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CDEE610-BC86-FB82-99B9-73D26A862B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7245FDD-CBAA-E928-B6E4-7628FE5C0343}"/>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8" name="Footer Placeholder 7">
            <a:extLst>
              <a:ext uri="{FF2B5EF4-FFF2-40B4-BE49-F238E27FC236}">
                <a16:creationId xmlns:a16="http://schemas.microsoft.com/office/drawing/2014/main" id="{B70702C5-ACF9-68E6-7ED2-7D536FCADC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DF88AB-6A38-DBDC-E892-EFA077C6347B}"/>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163724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51A1A-6CF3-AC89-F2F4-BEA9F87571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9B11C22-FBDF-10F6-8AD1-68E57F49FBE4}"/>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4" name="Footer Placeholder 3">
            <a:extLst>
              <a:ext uri="{FF2B5EF4-FFF2-40B4-BE49-F238E27FC236}">
                <a16:creationId xmlns:a16="http://schemas.microsoft.com/office/drawing/2014/main" id="{111CBFFB-405C-A7E6-ECEE-0EFC850201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923BD4-27FC-A7E7-AB32-8709896DAF0F}"/>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783788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BE5F7F-D453-A364-625D-CAB149FA45BC}"/>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3" name="Footer Placeholder 2">
            <a:extLst>
              <a:ext uri="{FF2B5EF4-FFF2-40B4-BE49-F238E27FC236}">
                <a16:creationId xmlns:a16="http://schemas.microsoft.com/office/drawing/2014/main" id="{15EBBB23-4C31-0098-C7A3-360B450105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D83F16-5069-7B99-0156-8868B93DB445}"/>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2567775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9217-6752-4210-E515-7A15369A55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57626A2-B019-5BC6-4246-32DD3615EF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80714DF-6D28-FF98-B952-D459F423A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C2D822-3254-0724-D9E2-62109F7F8CA9}"/>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6" name="Footer Placeholder 5">
            <a:extLst>
              <a:ext uri="{FF2B5EF4-FFF2-40B4-BE49-F238E27FC236}">
                <a16:creationId xmlns:a16="http://schemas.microsoft.com/office/drawing/2014/main" id="{25CB43E0-C187-F638-6F92-C1F17CFEC3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69F8F-F230-A858-CD26-579D8C528858}"/>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355493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9742E-B235-C618-BCF4-DD7618C29B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FD46199-E4EC-108C-5D3C-DEB2430BA5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685FAE-EB4C-004F-7C9B-E09D5F492C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95760E-F109-B6C6-C9D0-DB5480A8A0F1}"/>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6" name="Footer Placeholder 5">
            <a:extLst>
              <a:ext uri="{FF2B5EF4-FFF2-40B4-BE49-F238E27FC236}">
                <a16:creationId xmlns:a16="http://schemas.microsoft.com/office/drawing/2014/main" id="{DB8E201F-5C8E-70F0-2014-4E710C8CA0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13682-B8F3-1516-C857-8C6E0C084CEB}"/>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517670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5B3F-D86E-C4A5-A551-88374DD5327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6CB6B4C-3E0F-674A-CD9E-CC7FFAA6A2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CFA737-4E31-9B1D-9716-71A9EA1EE4D1}"/>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0BD0CD99-E75B-C87B-F6E1-CE93EB4AE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7DD8D8-9E0E-4559-4543-C85196A082A6}"/>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415791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6517F6-5802-CB78-27EB-7A131749B9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5E3B0E2-BA39-470F-273E-AEBB462E01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AA5438-9043-754D-A112-3444F7A15234}"/>
              </a:ext>
            </a:extLst>
          </p:cNvPr>
          <p:cNvSpPr>
            <a:spLocks noGrp="1"/>
          </p:cNvSpPr>
          <p:nvPr>
            <p:ph type="dt" sz="half" idx="10"/>
          </p:nvPr>
        </p:nvSpPr>
        <p:spPr/>
        <p:txBody>
          <a:body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CC0BB7DD-C1C0-7BBC-4B8E-D3834C7DC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17A62-6693-8A38-2EE4-126D342AB9E1}"/>
              </a:ext>
            </a:extLst>
          </p:cNvPr>
          <p:cNvSpPr>
            <a:spLocks noGrp="1"/>
          </p:cNvSpPr>
          <p:nvPr>
            <p:ph type="sldNum" sz="quarter" idx="12"/>
          </p:nvPr>
        </p:nvSpPr>
        <p:spPr/>
        <p:txBody>
          <a:bodyPr/>
          <a:lstStyle/>
          <a:p>
            <a:fld id="{5169C8CD-6BBF-498F-8B21-81953CA29F59}" type="slidenum">
              <a:rPr lang="en-GB" smtClean="0"/>
              <a:t>‹#›</a:t>
            </a:fld>
            <a:endParaRPr lang="en-GB"/>
          </a:p>
        </p:txBody>
      </p:sp>
    </p:spTree>
    <p:extLst>
      <p:ext uri="{BB962C8B-B14F-4D97-AF65-F5344CB8AC3E}">
        <p14:creationId xmlns:p14="http://schemas.microsoft.com/office/powerpoint/2010/main" val="232082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12CA5A-F44D-2D6F-7A2E-61ED171096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613E90-A1FE-E9EC-DF9C-E57615EB17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16D62E-317F-D9CC-5538-8ADD50662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0FD8B8-A81E-4CF6-BB4C-56502282DE9B}" type="datetimeFigureOut">
              <a:rPr lang="en-GB" smtClean="0"/>
              <a:t>11/10/2023</a:t>
            </a:fld>
            <a:endParaRPr lang="en-GB"/>
          </a:p>
        </p:txBody>
      </p:sp>
      <p:sp>
        <p:nvSpPr>
          <p:cNvPr id="5" name="Footer Placeholder 4">
            <a:extLst>
              <a:ext uri="{FF2B5EF4-FFF2-40B4-BE49-F238E27FC236}">
                <a16:creationId xmlns:a16="http://schemas.microsoft.com/office/drawing/2014/main" id="{E238D33F-06CB-58E0-F028-607E7A440E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AFCF2F-C07C-AD09-1D85-F3EF310535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69C8CD-6BBF-498F-8B21-81953CA29F59}" type="slidenum">
              <a:rPr lang="en-GB" smtClean="0"/>
              <a:t>‹#›</a:t>
            </a:fld>
            <a:endParaRPr lang="en-GB"/>
          </a:p>
        </p:txBody>
      </p:sp>
    </p:spTree>
    <p:extLst>
      <p:ext uri="{BB962C8B-B14F-4D97-AF65-F5344CB8AC3E}">
        <p14:creationId xmlns:p14="http://schemas.microsoft.com/office/powerpoint/2010/main" val="2079447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in-pictures-55147787"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theindustry.fashion/timeline-a-complete-history-of-debenhams-from-1778-2019/"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6"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uilding with a sign on it&#10;&#10;Description automatically generated">
            <a:extLst>
              <a:ext uri="{FF2B5EF4-FFF2-40B4-BE49-F238E27FC236}">
                <a16:creationId xmlns:a16="http://schemas.microsoft.com/office/drawing/2014/main" id="{E5404DE0-83C6-A8B8-AB1F-8074081DE2C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882" b="21449"/>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97" name="Rectangle 196">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B0797-8988-6DFD-A0D0-EFF2B2CC419F}"/>
              </a:ext>
            </a:extLst>
          </p:cNvPr>
          <p:cNvSpPr>
            <a:spLocks noGrp="1"/>
          </p:cNvSpPr>
          <p:nvPr>
            <p:ph type="title"/>
          </p:nvPr>
        </p:nvSpPr>
        <p:spPr>
          <a:xfrm>
            <a:off x="589556" y="5746071"/>
            <a:ext cx="7015499" cy="852260"/>
          </a:xfrm>
        </p:spPr>
        <p:txBody>
          <a:bodyPr vert="horz" lIns="91440" tIns="45720" rIns="91440" bIns="45720" rtlCol="0" anchor="ctr">
            <a:normAutofit fontScale="90000"/>
          </a:bodyPr>
          <a:lstStyle/>
          <a:p>
            <a:r>
              <a:rPr lang="en-US" sz="3100" dirty="0">
                <a:latin typeface="Avenir Next LT Pro" panose="020B0504020202020204" pitchFamily="34" charset="0"/>
              </a:rPr>
              <a:t> Site</a:t>
            </a:r>
            <a:br>
              <a:rPr lang="en-US" sz="3100" dirty="0">
                <a:latin typeface="Avenir Next LT Pro" panose="020B0504020202020204" pitchFamily="34" charset="0"/>
              </a:rPr>
            </a:br>
            <a:r>
              <a:rPr lang="en-US" sz="3100" dirty="0">
                <a:latin typeface="Avenir Next LT Pro" panose="020B0504020202020204" pitchFamily="34" charset="0"/>
              </a:rPr>
              <a:t> Specific</a:t>
            </a:r>
            <a:r>
              <a:rPr lang="en-US" sz="1700" dirty="0"/>
              <a:t>.</a:t>
            </a:r>
            <a:br>
              <a:rPr lang="en-US" sz="1700" dirty="0"/>
            </a:br>
            <a:endParaRPr lang="en-US" sz="1700" dirty="0"/>
          </a:p>
        </p:txBody>
      </p:sp>
    </p:spTree>
    <p:extLst>
      <p:ext uri="{BB962C8B-B14F-4D97-AF65-F5344CB8AC3E}">
        <p14:creationId xmlns:p14="http://schemas.microsoft.com/office/powerpoint/2010/main" val="424980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E49B36-22CE-6453-481A-634F513CF60C}"/>
              </a:ext>
            </a:extLst>
          </p:cNvPr>
          <p:cNvSpPr>
            <a:spLocks noGrp="1"/>
          </p:cNvSpPr>
          <p:nvPr>
            <p:ph idx="1"/>
          </p:nvPr>
        </p:nvSpPr>
        <p:spPr>
          <a:xfrm>
            <a:off x="526676" y="699249"/>
            <a:ext cx="11138647" cy="1165411"/>
          </a:xfrm>
        </p:spPr>
        <p:txBody>
          <a:bodyPr>
            <a:normAutofit lnSpcReduction="10000"/>
          </a:bodyPr>
          <a:lstStyle/>
          <a:p>
            <a:pPr marL="0" indent="0" algn="l">
              <a:buNone/>
            </a:pPr>
            <a:r>
              <a:rPr lang="en-GB" sz="2000" b="0" i="0" dirty="0">
                <a:solidFill>
                  <a:srgbClr val="374151"/>
                </a:solidFill>
                <a:effectLst/>
                <a:latin typeface="Avenir Next LT Pro" panose="020B0504020202020204" pitchFamily="34" charset="0"/>
              </a:rPr>
              <a:t>The selected site is the former Debenhams building, recently acquired by Swansea Council. This building, synonymous with the evolving retail landscape, symbolizes change and an uncertain future. Located in the heart of Swansea, it holds historical significance, reflecting the collective memories of UK shoppers.</a:t>
            </a:r>
          </a:p>
          <a:p>
            <a:pPr algn="l"/>
            <a:endParaRPr lang="en-GB" b="0" i="0" dirty="0">
              <a:solidFill>
                <a:srgbClr val="374151"/>
              </a:solidFill>
              <a:effectLst/>
              <a:latin typeface="Söhne"/>
            </a:endParaRPr>
          </a:p>
          <a:p>
            <a:pPr algn="l"/>
            <a:endParaRPr lang="en-GB" b="0" i="0" dirty="0">
              <a:solidFill>
                <a:srgbClr val="374151"/>
              </a:solidFill>
              <a:effectLst/>
              <a:latin typeface="Söhne"/>
            </a:endParaRPr>
          </a:p>
          <a:p>
            <a:pPr algn="l"/>
            <a:endParaRPr lang="en-GB" dirty="0">
              <a:solidFill>
                <a:srgbClr val="374151"/>
              </a:solidFill>
              <a:latin typeface="Söhne"/>
            </a:endParaRPr>
          </a:p>
          <a:p>
            <a:endParaRPr lang="en-GB" dirty="0"/>
          </a:p>
        </p:txBody>
      </p:sp>
      <p:pic>
        <p:nvPicPr>
          <p:cNvPr id="13" name="Picture 12">
            <a:extLst>
              <a:ext uri="{FF2B5EF4-FFF2-40B4-BE49-F238E27FC236}">
                <a16:creationId xmlns:a16="http://schemas.microsoft.com/office/drawing/2014/main" id="{95BCF7A2-E636-9F27-859B-E9C4999FF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873" y="2215321"/>
            <a:ext cx="7393755" cy="4158987"/>
          </a:xfrm>
          <a:prstGeom prst="rect">
            <a:avLst/>
          </a:prstGeom>
        </p:spPr>
      </p:pic>
    </p:spTree>
    <p:extLst>
      <p:ext uri="{BB962C8B-B14F-4D97-AF65-F5344CB8AC3E}">
        <p14:creationId xmlns:p14="http://schemas.microsoft.com/office/powerpoint/2010/main" val="296848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C6A1FE-949B-7B8F-2C0A-7F9BC484FE08}"/>
              </a:ext>
            </a:extLst>
          </p:cNvPr>
          <p:cNvSpPr txBox="1"/>
          <p:nvPr/>
        </p:nvSpPr>
        <p:spPr>
          <a:xfrm>
            <a:off x="6302188" y="2151529"/>
            <a:ext cx="4805083" cy="2031325"/>
          </a:xfrm>
          <a:prstGeom prst="rect">
            <a:avLst/>
          </a:prstGeom>
          <a:noFill/>
          <a:ln>
            <a:solidFill>
              <a:schemeClr val="bg1"/>
            </a:solidFill>
          </a:ln>
        </p:spPr>
        <p:txBody>
          <a:bodyPr wrap="square">
            <a:spAutoFit/>
          </a:bodyPr>
          <a:lstStyle/>
          <a:p>
            <a:pPr algn="l"/>
            <a:r>
              <a:rPr lang="en-GB" b="0" i="0" dirty="0">
                <a:solidFill>
                  <a:srgbClr val="374151"/>
                </a:solidFill>
                <a:effectLst/>
                <a:latin typeface="Avenir Next LT Pro" panose="020B0504020202020204" pitchFamily="34" charset="0"/>
              </a:rPr>
              <a:t>This choice extends beyond the local context; it connects with shared memories and experiences nationwide. Recent closures, including Wilkinson stores, underscore the rapid transformation in the retail sector, reinforcing the relevance of </a:t>
            </a:r>
            <a:r>
              <a:rPr lang="en-GB" dirty="0">
                <a:solidFill>
                  <a:srgbClr val="374151"/>
                </a:solidFill>
                <a:latin typeface="Avenir Next LT Pro" panose="020B0504020202020204" pitchFamily="34" charset="0"/>
              </a:rPr>
              <a:t>this</a:t>
            </a:r>
            <a:r>
              <a:rPr lang="en-GB" b="0" i="0" dirty="0">
                <a:solidFill>
                  <a:srgbClr val="374151"/>
                </a:solidFill>
                <a:effectLst/>
                <a:latin typeface="Avenir Next LT Pro" panose="020B0504020202020204" pitchFamily="34" charset="0"/>
              </a:rPr>
              <a:t> theme.</a:t>
            </a:r>
          </a:p>
        </p:txBody>
      </p:sp>
      <p:pic>
        <p:nvPicPr>
          <p:cNvPr id="7" name="Picture 6">
            <a:extLst>
              <a:ext uri="{FF2B5EF4-FFF2-40B4-BE49-F238E27FC236}">
                <a16:creationId xmlns:a16="http://schemas.microsoft.com/office/drawing/2014/main" id="{AED9521E-2C2E-238A-6584-F7F1B0F537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553" y="712693"/>
            <a:ext cx="5432613" cy="5432613"/>
          </a:xfrm>
          <a:prstGeom prst="rect">
            <a:avLst/>
          </a:prstGeom>
        </p:spPr>
      </p:pic>
    </p:spTree>
    <p:extLst>
      <p:ext uri="{BB962C8B-B14F-4D97-AF65-F5344CB8AC3E}">
        <p14:creationId xmlns:p14="http://schemas.microsoft.com/office/powerpoint/2010/main" val="221717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88B808-96BE-45D0-5F9B-60AF9C1A90FA}"/>
              </a:ext>
            </a:extLst>
          </p:cNvPr>
          <p:cNvSpPr>
            <a:spLocks noGrp="1"/>
          </p:cNvSpPr>
          <p:nvPr>
            <p:ph idx="1"/>
          </p:nvPr>
        </p:nvSpPr>
        <p:spPr>
          <a:xfrm>
            <a:off x="6822142" y="1398495"/>
            <a:ext cx="4104376" cy="2510118"/>
          </a:xfrm>
        </p:spPr>
        <p:txBody>
          <a:bodyPr>
            <a:normAutofit lnSpcReduction="10000"/>
          </a:bodyPr>
          <a:lstStyle/>
          <a:p>
            <a:pPr marL="0" indent="0" algn="l">
              <a:buNone/>
            </a:pPr>
            <a:r>
              <a:rPr lang="en-GB" sz="1800" b="0" i="0" dirty="0">
                <a:solidFill>
                  <a:srgbClr val="374151"/>
                </a:solidFill>
                <a:effectLst/>
                <a:latin typeface="Avenir Next LT Pro" panose="020B0504020202020204" pitchFamily="34" charset="0"/>
              </a:rPr>
              <a:t>The research approach has been diverse. It encompasses both historical research into the institution's evolution and on-site exploration of its location.</a:t>
            </a:r>
          </a:p>
          <a:p>
            <a:pPr marL="0" indent="0" algn="l">
              <a:buNone/>
            </a:pPr>
            <a:r>
              <a:rPr lang="en-GB" sz="1800" b="0" i="0" dirty="0">
                <a:solidFill>
                  <a:srgbClr val="374151"/>
                </a:solidFill>
                <a:effectLst/>
                <a:latin typeface="Avenir Next LT Pro" panose="020B0504020202020204" pitchFamily="34" charset="0"/>
              </a:rPr>
              <a:t>Walking around the site, I've engaged with residents, collecting their memories and stories related to Debenhams and other retail landmarks like Wilkinson. </a:t>
            </a:r>
          </a:p>
          <a:p>
            <a:pPr marL="0" indent="0" algn="l">
              <a:buNone/>
            </a:pPr>
            <a:endParaRPr lang="en-GB" b="0" i="0" dirty="0">
              <a:solidFill>
                <a:srgbClr val="374151"/>
              </a:solidFill>
              <a:effectLst/>
              <a:latin typeface="Söhne"/>
            </a:endParaRPr>
          </a:p>
        </p:txBody>
      </p:sp>
      <p:pic>
        <p:nvPicPr>
          <p:cNvPr id="8" name="Picture 7">
            <a:extLst>
              <a:ext uri="{FF2B5EF4-FFF2-40B4-BE49-F238E27FC236}">
                <a16:creationId xmlns:a16="http://schemas.microsoft.com/office/drawing/2014/main" id="{E9B1937F-BCA5-EE5A-ED06-58E04578D4EA}"/>
              </a:ext>
            </a:extLst>
          </p:cNvPr>
          <p:cNvPicPr>
            <a:picLocks noChangeAspect="1"/>
          </p:cNvPicPr>
          <p:nvPr/>
        </p:nvPicPr>
        <p:blipFill>
          <a:blip r:embed="rId2"/>
          <a:stretch>
            <a:fillRect/>
          </a:stretch>
        </p:blipFill>
        <p:spPr>
          <a:xfrm>
            <a:off x="1739151" y="414280"/>
            <a:ext cx="3505201" cy="5311946"/>
          </a:xfrm>
          <a:prstGeom prst="rect">
            <a:avLst/>
          </a:prstGeom>
        </p:spPr>
      </p:pic>
      <p:sp>
        <p:nvSpPr>
          <p:cNvPr id="11" name="TextBox 10">
            <a:extLst>
              <a:ext uri="{FF2B5EF4-FFF2-40B4-BE49-F238E27FC236}">
                <a16:creationId xmlns:a16="http://schemas.microsoft.com/office/drawing/2014/main" id="{04B2B8E7-2D49-07F7-6139-A7D42F5406C7}"/>
              </a:ext>
            </a:extLst>
          </p:cNvPr>
          <p:cNvSpPr txBox="1"/>
          <p:nvPr/>
        </p:nvSpPr>
        <p:spPr>
          <a:xfrm>
            <a:off x="1425387" y="5889722"/>
            <a:ext cx="4132730" cy="707886"/>
          </a:xfrm>
          <a:prstGeom prst="rect">
            <a:avLst/>
          </a:prstGeom>
          <a:noFill/>
        </p:spPr>
        <p:txBody>
          <a:bodyPr wrap="square" rtlCol="0">
            <a:spAutoFit/>
          </a:bodyPr>
          <a:lstStyle/>
          <a:p>
            <a:r>
              <a:rPr lang="en-GB" sz="1000">
                <a:latin typeface="Avenir Next LT Pro" panose="020B0504020202020204" pitchFamily="34" charset="0"/>
              </a:rPr>
              <a:t>Former heavyweight boxing champion Henry Cooper keeping hundreds of Christmas shoppers happy signing autographs at Debenhams in Swansea on November 30, 1978 (Image: Media Wales)</a:t>
            </a:r>
            <a:endParaRPr lang="en-GB" sz="1000" dirty="0">
              <a:latin typeface="Avenir Next LT Pro" panose="020B0504020202020204" pitchFamily="34" charset="0"/>
            </a:endParaRPr>
          </a:p>
        </p:txBody>
      </p:sp>
      <p:sp>
        <p:nvSpPr>
          <p:cNvPr id="13" name="TextBox 12">
            <a:extLst>
              <a:ext uri="{FF2B5EF4-FFF2-40B4-BE49-F238E27FC236}">
                <a16:creationId xmlns:a16="http://schemas.microsoft.com/office/drawing/2014/main" id="{86C88723-0985-430F-5245-882684FC2BF2}"/>
              </a:ext>
            </a:extLst>
          </p:cNvPr>
          <p:cNvSpPr txBox="1"/>
          <p:nvPr/>
        </p:nvSpPr>
        <p:spPr>
          <a:xfrm>
            <a:off x="6417999" y="4582342"/>
            <a:ext cx="5342965" cy="1508105"/>
          </a:xfrm>
          <a:prstGeom prst="rect">
            <a:avLst/>
          </a:prstGeom>
          <a:noFill/>
        </p:spPr>
        <p:txBody>
          <a:bodyPr wrap="square">
            <a:spAutoFit/>
          </a:bodyPr>
          <a:lstStyle/>
          <a:p>
            <a:endParaRPr lang="en-GB"/>
          </a:p>
          <a:p>
            <a:r>
              <a:rPr lang="en-GB" sz="1400">
                <a:latin typeface="Avenir Next LT Pro" panose="020B0504020202020204" pitchFamily="34" charset="0"/>
                <a:hlinkClick r:id="rId3"/>
              </a:rPr>
              <a:t>https://www.bbc.co.uk/news/in-pictures-55147787</a:t>
            </a:r>
            <a:endParaRPr lang="en-GB" sz="1400">
              <a:latin typeface="Avenir Next LT Pro" panose="020B0504020202020204" pitchFamily="34" charset="0"/>
            </a:endParaRPr>
          </a:p>
          <a:p>
            <a:endParaRPr lang="en-GB" sz="1400">
              <a:latin typeface="Avenir Next LT Pro" panose="020B0504020202020204" pitchFamily="34" charset="0"/>
            </a:endParaRPr>
          </a:p>
          <a:p>
            <a:r>
              <a:rPr lang="en-GB" sz="1400">
                <a:latin typeface="Avenir Next LT Pro" panose="020B0504020202020204" pitchFamily="34" charset="0"/>
                <a:hlinkClick r:id="rId4"/>
              </a:rPr>
              <a:t>https://www.theindustry.fashion/timeline-a-complete-history-of-debenhams-from-1778-2019/</a:t>
            </a:r>
            <a:endParaRPr lang="en-GB" sz="1400">
              <a:latin typeface="Avenir Next LT Pro" panose="020B0504020202020204" pitchFamily="34" charset="0"/>
            </a:endParaRPr>
          </a:p>
          <a:p>
            <a:endParaRPr lang="en-GB" dirty="0"/>
          </a:p>
        </p:txBody>
      </p:sp>
    </p:spTree>
    <p:extLst>
      <p:ext uri="{BB962C8B-B14F-4D97-AF65-F5344CB8AC3E}">
        <p14:creationId xmlns:p14="http://schemas.microsoft.com/office/powerpoint/2010/main" val="53490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136CFE-22C2-8C5A-4AE3-31AC454AB666}"/>
              </a:ext>
            </a:extLst>
          </p:cNvPr>
          <p:cNvSpPr txBox="1">
            <a:spLocks noGrp="1"/>
          </p:cNvSpPr>
          <p:nvPr>
            <p:ph idx="1"/>
          </p:nvPr>
        </p:nvSpPr>
        <p:spPr>
          <a:xfrm>
            <a:off x="7315201" y="1308847"/>
            <a:ext cx="3702424" cy="3322961"/>
          </a:xfrm>
          <a:prstGeom prst="rect">
            <a:avLst/>
          </a:prstGeom>
          <a:noFill/>
        </p:spPr>
        <p:txBody>
          <a:bodyPr wrap="square" rtlCol="0">
            <a:spAutoFit/>
          </a:bodyPr>
          <a:lstStyle/>
          <a:p>
            <a:pPr marL="0" indent="0" algn="l">
              <a:buNone/>
            </a:pPr>
            <a:r>
              <a:rPr lang="en-GB" sz="1600" b="0" i="0">
                <a:solidFill>
                  <a:srgbClr val="374151"/>
                </a:solidFill>
                <a:effectLst/>
                <a:latin typeface="Avenir Next LT Pro" panose="020B0504020202020204" pitchFamily="34" charset="0"/>
              </a:rPr>
              <a:t>The </a:t>
            </a:r>
            <a:r>
              <a:rPr lang="en-GB" sz="1600" i="0">
                <a:solidFill>
                  <a:srgbClr val="374151"/>
                </a:solidFill>
                <a:effectLst/>
                <a:latin typeface="Avenir Next LT Pro" panose="020B0504020202020204" pitchFamily="34" charset="0"/>
              </a:rPr>
              <a:t>suggested theme is 'Transmutation,' symbolizing the shift from </a:t>
            </a:r>
            <a:r>
              <a:rPr lang="en-GB" sz="1600" b="0" i="0">
                <a:solidFill>
                  <a:srgbClr val="374151"/>
                </a:solidFill>
                <a:effectLst/>
                <a:latin typeface="Avenir Next LT Pro" panose="020B0504020202020204" pitchFamily="34" charset="0"/>
              </a:rPr>
              <a:t>traditional to digital spaces, resonating with the broader narrative of how we interact, connect, and navigate a world increasingly shaped by digital technology. </a:t>
            </a:r>
          </a:p>
          <a:p>
            <a:pPr marL="0" indent="0" algn="l">
              <a:buNone/>
            </a:pPr>
            <a:r>
              <a:rPr lang="en-GB" sz="1600" b="0" i="0">
                <a:solidFill>
                  <a:srgbClr val="374151"/>
                </a:solidFill>
                <a:effectLst/>
                <a:latin typeface="Avenir Next LT Pro" panose="020B0504020202020204" pitchFamily="34" charset="0"/>
              </a:rPr>
              <a:t>This theme finds significance in the evolution of Debenhams, once a brick-and-mortar giant, into an online entity. The former Debenhams building, offers a canvas for exploring the multifaceted dimensions of these transitions</a:t>
            </a:r>
            <a:endParaRPr lang="en-GB" sz="1600" dirty="0">
              <a:latin typeface="Avenir Next LT Pro" panose="020B0504020202020204" pitchFamily="34" charset="0"/>
            </a:endParaRPr>
          </a:p>
        </p:txBody>
      </p:sp>
      <p:pic>
        <p:nvPicPr>
          <p:cNvPr id="6" name="Picture 5">
            <a:extLst>
              <a:ext uri="{FF2B5EF4-FFF2-40B4-BE49-F238E27FC236}">
                <a16:creationId xmlns:a16="http://schemas.microsoft.com/office/drawing/2014/main" id="{75345038-5BF8-BDE6-FD38-47243D3801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8844" y="1308847"/>
            <a:ext cx="6416167" cy="3821559"/>
          </a:xfrm>
          <a:prstGeom prst="rect">
            <a:avLst/>
          </a:prstGeom>
        </p:spPr>
      </p:pic>
    </p:spTree>
    <p:extLst>
      <p:ext uri="{BB962C8B-B14F-4D97-AF65-F5344CB8AC3E}">
        <p14:creationId xmlns:p14="http://schemas.microsoft.com/office/powerpoint/2010/main" val="3768334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4D5405A9569B149A6290092CFD147F8" ma:contentTypeVersion="16" ma:contentTypeDescription="Create a new document." ma:contentTypeScope="" ma:versionID="e6ccf2aca1c1c37ebf5678fd3f3b8a43">
  <xsd:schema xmlns:xsd="http://www.w3.org/2001/XMLSchema" xmlns:xs="http://www.w3.org/2001/XMLSchema" xmlns:p="http://schemas.microsoft.com/office/2006/metadata/properties" xmlns:ns3="8037f1ae-8227-4d98-9712-32142d774c3b" xmlns:ns4="6a54e978-cb18-42b6-abb5-328168dae7a5" targetNamespace="http://schemas.microsoft.com/office/2006/metadata/properties" ma:root="true" ma:fieldsID="ec75317f962122e8419f2b8ed9fd0ec9" ns3:_="" ns4:_="">
    <xsd:import namespace="8037f1ae-8227-4d98-9712-32142d774c3b"/>
    <xsd:import namespace="6a54e978-cb18-42b6-abb5-328168dae7a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element ref="ns3:_activity" minOccurs="0"/>
                <xsd:element ref="ns3:MediaServiceLocation" minOccurs="0"/>
                <xsd:element ref="ns3:MediaLengthInSeconds"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37f1ae-8227-4d98-9712-32142d774c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9" nillable="true" ma:displayName="_activity" ma:hidden="true" ma:internalName="_activity">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a54e978-cb18-42b6-abb5-328168dae7a5"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037f1ae-8227-4d98-9712-32142d774c3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7AF35F-3607-4179-88CF-90C20CC603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37f1ae-8227-4d98-9712-32142d774c3b"/>
    <ds:schemaRef ds:uri="6a54e978-cb18-42b6-abb5-328168dae7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B92BA-E484-4E33-9244-E40A1626319E}">
  <ds:schemaRefs>
    <ds:schemaRef ds:uri="http://schemas.openxmlformats.org/package/2006/metadata/core-properties"/>
    <ds:schemaRef ds:uri="http://schemas.microsoft.com/office/2006/documentManagement/types"/>
    <ds:schemaRef ds:uri="http://purl.org/dc/elements/1.1/"/>
    <ds:schemaRef ds:uri="8037f1ae-8227-4d98-9712-32142d774c3b"/>
    <ds:schemaRef ds:uri="http://schemas.microsoft.com/office/2006/metadata/properties"/>
    <ds:schemaRef ds:uri="http://www.w3.org/XML/1998/namespace"/>
    <ds:schemaRef ds:uri="http://schemas.microsoft.com/office/infopath/2007/PartnerControls"/>
    <ds:schemaRef ds:uri="6a54e978-cb18-42b6-abb5-328168dae7a5"/>
    <ds:schemaRef ds:uri="http://purl.org/dc/dcmitype/"/>
    <ds:schemaRef ds:uri="http://purl.org/dc/terms/"/>
  </ds:schemaRefs>
</ds:datastoreItem>
</file>

<file path=customXml/itemProps3.xml><?xml version="1.0" encoding="utf-8"?>
<ds:datastoreItem xmlns:ds="http://schemas.openxmlformats.org/officeDocument/2006/customXml" ds:itemID="{7CCADD49-E08C-49B8-857A-CC1A07B8FF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146</TotalTime>
  <Words>272</Words>
  <Application>Microsoft Office PowerPoint</Application>
  <PresentationFormat>Widescreen</PresentationFormat>
  <Paragraphs>14</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Avenir Next LT Pro</vt:lpstr>
      <vt:lpstr>Calibri</vt:lpstr>
      <vt:lpstr>Calibri Light</vt:lpstr>
      <vt:lpstr>Söhne</vt:lpstr>
      <vt:lpstr>Office Theme</vt:lpstr>
      <vt:lpstr> Site  Specific.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Site  Specific. </dc:title>
  <dc:creator>Maria Castro Rodriguez (2223477)</dc:creator>
  <cp:lastModifiedBy>Maria Castro Rodriguez (2223477)</cp:lastModifiedBy>
  <cp:revision>3</cp:revision>
  <dcterms:created xsi:type="dcterms:W3CDTF">2023-10-10T22:14:15Z</dcterms:created>
  <dcterms:modified xsi:type="dcterms:W3CDTF">2023-10-11T08:35:44Z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0x01010064D5405A9569B149A6290092CFD147F8</vt:lpwstr>
  </property>
</Properties>
</file>