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1"/>
  </p:notesMasterIdLst>
  <p:handoutMasterIdLst>
    <p:handoutMasterId r:id="rId12"/>
  </p:handoutMasterIdLst>
  <p:sldIdLst>
    <p:sldId id="256" r:id="rId5"/>
    <p:sldId id="341" r:id="rId6"/>
    <p:sldId id="342" r:id="rId7"/>
    <p:sldId id="296" r:id="rId8"/>
    <p:sldId id="343" r:id="rId9"/>
    <p:sldId id="291"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29" autoAdjust="0"/>
    <p:restoredTop sz="75862" autoAdjust="0"/>
  </p:normalViewPr>
  <p:slideViewPr>
    <p:cSldViewPr>
      <p:cViewPr varScale="1">
        <p:scale>
          <a:sx n="53" d="100"/>
          <a:sy n="53" d="100"/>
        </p:scale>
        <p:origin x="1878" y="6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29/05/2022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pPr/>
              <a:t>5/29/2022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pPr/>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Lecturers should allocate</a:t>
            </a:r>
            <a:r>
              <a:rPr lang="en-GB" baseline="0" dirty="0"/>
              <a:t> some time in class for groups to finalize  completing</a:t>
            </a:r>
            <a:r>
              <a:rPr lang="en-GB" i="1" dirty="0"/>
              <a:t> week 7 group work to create a job ad. </a:t>
            </a:r>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pPr/>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Ensure that groups have an hour to work collaboratively. If students consider their work finished then encourage to students to rehearse what they plan to say when presenting their Job Ad to their peers. </a:t>
            </a:r>
          </a:p>
        </p:txBody>
      </p:sp>
      <p:sp>
        <p:nvSpPr>
          <p:cNvPr id="4" name="Slide Number Placeholder 3"/>
          <p:cNvSpPr>
            <a:spLocks noGrp="1"/>
          </p:cNvSpPr>
          <p:nvPr>
            <p:ph type="sldNum" sz="quarter" idx="5"/>
          </p:nvPr>
        </p:nvSpPr>
        <p:spPr/>
        <p:txBody>
          <a:bodyPr/>
          <a:lstStyle/>
          <a:p>
            <a:fld id="{6936E1E2-17D2-5E4C-B96D-EEDAC0EF77DB}" type="slidenum">
              <a:rPr lang="en-US" smtClean="0"/>
              <a:pPr/>
              <a:t>3</a:t>
            </a:fld>
            <a:endParaRPr lang="en-US"/>
          </a:p>
        </p:txBody>
      </p:sp>
    </p:spTree>
    <p:extLst>
      <p:ext uri="{BB962C8B-B14F-4D97-AF65-F5344CB8AC3E}">
        <p14:creationId xmlns:p14="http://schemas.microsoft.com/office/powerpoint/2010/main" val="29656373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Remind students that this evaluation form will be used today by the groups to evaluate each of the job ad/presentation produced. Highlight that the ‘Skills which requires development’ will be needed in your Task 3 – Reflective report, as it needs to be incorporated into their PDP – Restrict to one evaluation form per group, for example, Group 1 should get 1 form from group 2, 1 from group 3, and 1 from group 4. </a:t>
            </a:r>
          </a:p>
        </p:txBody>
      </p:sp>
      <p:sp>
        <p:nvSpPr>
          <p:cNvPr id="4" name="Slide Number Placeholder 3"/>
          <p:cNvSpPr>
            <a:spLocks noGrp="1"/>
          </p:cNvSpPr>
          <p:nvPr>
            <p:ph type="sldNum" sz="quarter" idx="5"/>
          </p:nvPr>
        </p:nvSpPr>
        <p:spPr/>
        <p:txBody>
          <a:bodyPr/>
          <a:lstStyle/>
          <a:p>
            <a:fld id="{6936E1E2-17D2-5E4C-B96D-EEDAC0EF77DB}" type="slidenum">
              <a:rPr lang="en-US" smtClean="0"/>
              <a:pPr/>
              <a:t>4</a:t>
            </a:fld>
            <a:endParaRPr lang="en-US"/>
          </a:p>
        </p:txBody>
      </p:sp>
    </p:spTree>
    <p:extLst>
      <p:ext uri="{BB962C8B-B14F-4D97-AF65-F5344CB8AC3E}">
        <p14:creationId xmlns:p14="http://schemas.microsoft.com/office/powerpoint/2010/main" val="5891254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29/05/2022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29/05/2022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29/05/2022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29/05/2022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29/05/2022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29/05/2022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29/05/2022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29/05/2022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29/05/2022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29/05/2022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29/05/2022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29/05/2022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a:bodyPr>
          <a:lstStyle/>
          <a:p>
            <a:r>
              <a:rPr lang="en-GB" altLang="en-US" sz="2400" dirty="0"/>
              <a:t>Certificate of Higher Education in Skills for the Workplace</a:t>
            </a:r>
            <a:br>
              <a:rPr lang="en-GB" altLang="en-US" sz="2400" dirty="0"/>
            </a:br>
            <a:br>
              <a:rPr lang="en-GB" altLang="en-US" dirty="0"/>
            </a:br>
            <a:r>
              <a:rPr lang="en-GB" dirty="0"/>
              <a:t> </a:t>
            </a:r>
            <a:r>
              <a:rPr lang="en-GB" sz="3100" b="1" dirty="0">
                <a:solidFill>
                  <a:schemeClr val="accent2">
                    <a:lumMod val="20000"/>
                    <a:lumOff val="80000"/>
                  </a:schemeClr>
                </a:solidFill>
              </a:rPr>
              <a:t>Academic and Employability Skills</a:t>
            </a:r>
            <a:br>
              <a:rPr lang="en-GB" sz="4000" b="1" dirty="0">
                <a:solidFill>
                  <a:schemeClr val="accent2">
                    <a:lumMod val="20000"/>
                    <a:lumOff val="80000"/>
                  </a:schemeClr>
                </a:solidFill>
              </a:rPr>
            </a:br>
            <a:r>
              <a:rPr lang="en-GB" sz="3100" b="1" dirty="0">
                <a:solidFill>
                  <a:schemeClr val="accent2">
                    <a:lumMod val="20000"/>
                    <a:lumOff val="80000"/>
                  </a:schemeClr>
                </a:solidFill>
              </a:rPr>
              <a:t>(BMSW 4001)</a:t>
            </a:r>
            <a:br>
              <a:rPr lang="en-GB" sz="3200" b="1" dirty="0">
                <a:solidFill>
                  <a:schemeClr val="accent2">
                    <a:lumMod val="20000"/>
                    <a:lumOff val="80000"/>
                  </a:schemeClr>
                </a:solidFill>
              </a:rPr>
            </a:br>
            <a:r>
              <a:rPr lang="en-GB" sz="7300" b="1" dirty="0">
                <a:solidFill>
                  <a:schemeClr val="accent2">
                    <a:lumMod val="20000"/>
                    <a:lumOff val="80000"/>
                  </a:schemeClr>
                </a:solidFill>
              </a:rPr>
              <a:t>Group Task Presentation Week</a:t>
            </a:r>
            <a:endParaRPr lang="en-GB" altLang="en-US"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340767"/>
            <a:ext cx="8229600" cy="720080"/>
          </a:xfrm>
        </p:spPr>
        <p:txBody>
          <a:bodyPr>
            <a:normAutofit/>
          </a:bodyPr>
          <a:lstStyle/>
          <a:p>
            <a:pPr>
              <a:buNone/>
            </a:pPr>
            <a:r>
              <a:rPr lang="en-GB" sz="2800" dirty="0"/>
              <a:t>- We worked in groups to develop a job ad. </a:t>
            </a:r>
          </a:p>
        </p:txBody>
      </p:sp>
      <p:sp>
        <p:nvSpPr>
          <p:cNvPr id="2" name="Rectangle: Rounded Corners 1">
            <a:extLst>
              <a:ext uri="{FF2B5EF4-FFF2-40B4-BE49-F238E27FC236}">
                <a16:creationId xmlns:a16="http://schemas.microsoft.com/office/drawing/2014/main" id="{5F1BCBAE-F6BA-4B9A-AF15-F9786316454D}"/>
              </a:ext>
            </a:extLst>
          </p:cNvPr>
          <p:cNvSpPr/>
          <p:nvPr/>
        </p:nvSpPr>
        <p:spPr>
          <a:xfrm>
            <a:off x="457200" y="260648"/>
            <a:ext cx="8229600" cy="1080119"/>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4400" dirty="0"/>
              <a:t>Last Week: </a:t>
            </a:r>
          </a:p>
        </p:txBody>
      </p:sp>
      <p:sp>
        <p:nvSpPr>
          <p:cNvPr id="4" name="Rectangle: Rounded Corners 3">
            <a:extLst>
              <a:ext uri="{FF2B5EF4-FFF2-40B4-BE49-F238E27FC236}">
                <a16:creationId xmlns:a16="http://schemas.microsoft.com/office/drawing/2014/main" id="{B181CCFC-D084-4091-895B-E9A00AEB2EBF}"/>
              </a:ext>
            </a:extLst>
          </p:cNvPr>
          <p:cNvSpPr/>
          <p:nvPr/>
        </p:nvSpPr>
        <p:spPr>
          <a:xfrm>
            <a:off x="454609" y="2132857"/>
            <a:ext cx="8229600" cy="1080119"/>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4400" dirty="0"/>
              <a:t>This Week: </a:t>
            </a:r>
          </a:p>
        </p:txBody>
      </p:sp>
      <p:sp>
        <p:nvSpPr>
          <p:cNvPr id="5" name="Content Placeholder 2">
            <a:extLst>
              <a:ext uri="{FF2B5EF4-FFF2-40B4-BE49-F238E27FC236}">
                <a16:creationId xmlns:a16="http://schemas.microsoft.com/office/drawing/2014/main" id="{94DE5C54-76AE-4CE4-ABF8-A8CE337E6B2E}"/>
              </a:ext>
            </a:extLst>
          </p:cNvPr>
          <p:cNvSpPr txBox="1">
            <a:spLocks/>
          </p:cNvSpPr>
          <p:nvPr/>
        </p:nvSpPr>
        <p:spPr>
          <a:xfrm>
            <a:off x="227304" y="3322077"/>
            <a:ext cx="8689391" cy="2230074"/>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Tx/>
              <a:buChar char="-"/>
            </a:pPr>
            <a:r>
              <a:rPr lang="en-GB" sz="2400" dirty="0"/>
              <a:t>Each group will have time to complete your presentation of your finished work. </a:t>
            </a:r>
          </a:p>
          <a:p>
            <a:pPr>
              <a:buFontTx/>
              <a:buChar char="-"/>
            </a:pPr>
            <a:r>
              <a:rPr lang="en-GB" sz="2400" dirty="0"/>
              <a:t>Each group will present and explain their completed Job Ad </a:t>
            </a:r>
          </a:p>
          <a:p>
            <a:pPr>
              <a:buFontTx/>
              <a:buChar char="-"/>
            </a:pPr>
            <a:r>
              <a:rPr lang="en-GB" sz="2400" dirty="0"/>
              <a:t>Each group will evaluate the work of their fellow groups.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0" end="0"/>
                                            </p:txEl>
                                          </p:spTgt>
                                        </p:tgtEl>
                                        <p:attrNameLst>
                                          <p:attrName>style.visibility</p:attrName>
                                        </p:attrNameLst>
                                      </p:cBhvr>
                                      <p:to>
                                        <p:strVal val="visible"/>
                                      </p:to>
                                    </p:set>
                                    <p:animEffect transition="in" filter="fade">
                                      <p:cBhvr>
                                        <p:cTn id="17" dur="500"/>
                                        <p:tgtEl>
                                          <p:spTgt spid="5">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1" end="1"/>
                                            </p:txEl>
                                          </p:spTgt>
                                        </p:tgtEl>
                                        <p:attrNameLst>
                                          <p:attrName>style.visibility</p:attrName>
                                        </p:attrNameLst>
                                      </p:cBhvr>
                                      <p:to>
                                        <p:strVal val="visible"/>
                                      </p:to>
                                    </p:set>
                                    <p:animEffect transition="in" filter="fade">
                                      <p:cBhvr>
                                        <p:cTn id="22" dur="500"/>
                                        <p:tgtEl>
                                          <p:spTgt spid="5">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xEl>
                                              <p:pRg st="2" end="2"/>
                                            </p:txEl>
                                          </p:spTgt>
                                        </p:tgtEl>
                                        <p:attrNameLst>
                                          <p:attrName>style.visibility</p:attrName>
                                        </p:attrNameLst>
                                      </p:cBhvr>
                                      <p:to>
                                        <p:strVal val="visible"/>
                                      </p:to>
                                    </p:set>
                                    <p:animEffect transition="in" filter="fade">
                                      <p:cBhvr>
                                        <p:cTn id="27" dur="500"/>
                                        <p:tgtEl>
                                          <p:spTgt spid="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662C95-B7E0-4FC5-AEAE-FC45634E99DD}"/>
              </a:ext>
            </a:extLst>
          </p:cNvPr>
          <p:cNvSpPr>
            <a:spLocks noGrp="1"/>
          </p:cNvSpPr>
          <p:nvPr>
            <p:ph type="title"/>
          </p:nvPr>
        </p:nvSpPr>
        <p:spPr/>
        <p:txBody>
          <a:bodyPr/>
          <a:lstStyle/>
          <a:p>
            <a:r>
              <a:rPr lang="en-GB" dirty="0"/>
              <a:t>The session today</a:t>
            </a:r>
          </a:p>
        </p:txBody>
      </p:sp>
      <p:sp>
        <p:nvSpPr>
          <p:cNvPr id="3" name="Content Placeholder 2">
            <a:extLst>
              <a:ext uri="{FF2B5EF4-FFF2-40B4-BE49-F238E27FC236}">
                <a16:creationId xmlns:a16="http://schemas.microsoft.com/office/drawing/2014/main" id="{ED990653-3309-4EEF-BFEE-C1832FE9D2D3}"/>
              </a:ext>
            </a:extLst>
          </p:cNvPr>
          <p:cNvSpPr>
            <a:spLocks noGrp="1"/>
          </p:cNvSpPr>
          <p:nvPr>
            <p:ph idx="1"/>
          </p:nvPr>
        </p:nvSpPr>
        <p:spPr>
          <a:xfrm>
            <a:off x="457200" y="1600201"/>
            <a:ext cx="8229600" cy="1828800"/>
          </a:xfrm>
        </p:spPr>
        <p:txBody>
          <a:bodyPr>
            <a:normAutofit fontScale="92500" lnSpcReduction="10000"/>
          </a:bodyPr>
          <a:lstStyle/>
          <a:p>
            <a:pPr marL="0" indent="0">
              <a:buNone/>
            </a:pPr>
            <a:r>
              <a:rPr lang="en-GB" dirty="0"/>
              <a:t>All groups will be allowed </a:t>
            </a:r>
            <a:r>
              <a:rPr lang="en-GB" b="1" dirty="0"/>
              <a:t>an hour </a:t>
            </a:r>
            <a:r>
              <a:rPr lang="en-GB" dirty="0"/>
              <a:t>to work </a:t>
            </a:r>
            <a:r>
              <a:rPr lang="en-GB" b="1" dirty="0"/>
              <a:t>together</a:t>
            </a:r>
            <a:r>
              <a:rPr lang="en-GB" dirty="0"/>
              <a:t> to finalise their work and prepare to present. </a:t>
            </a:r>
          </a:p>
          <a:p>
            <a:pPr marL="0" indent="0">
              <a:buNone/>
            </a:pPr>
            <a:r>
              <a:rPr lang="en-GB" dirty="0"/>
              <a:t>Afterwards, each group will present in turn. </a:t>
            </a:r>
          </a:p>
        </p:txBody>
      </p:sp>
      <p:pic>
        <p:nvPicPr>
          <p:cNvPr id="5" name="Picture 4" descr="image of a slide from a previous lecture">
            <a:extLst>
              <a:ext uri="{FF2B5EF4-FFF2-40B4-BE49-F238E27FC236}">
                <a16:creationId xmlns:a16="http://schemas.microsoft.com/office/drawing/2014/main" id="{A24F1F5B-5F79-4F92-90F3-BB86D67AF0FB}"/>
              </a:ext>
            </a:extLst>
          </p:cNvPr>
          <p:cNvPicPr>
            <a:picLocks noChangeAspect="1"/>
          </p:cNvPicPr>
          <p:nvPr/>
        </p:nvPicPr>
        <p:blipFill>
          <a:blip r:embed="rId3"/>
          <a:stretch>
            <a:fillRect/>
          </a:stretch>
        </p:blipFill>
        <p:spPr>
          <a:xfrm>
            <a:off x="323528" y="3409975"/>
            <a:ext cx="2917657" cy="2194173"/>
          </a:xfrm>
          <a:prstGeom prst="rect">
            <a:avLst/>
          </a:prstGeom>
        </p:spPr>
      </p:pic>
      <p:pic>
        <p:nvPicPr>
          <p:cNvPr id="7" name="Picture 6" descr="image of a slide from a previous lecture">
            <a:extLst>
              <a:ext uri="{FF2B5EF4-FFF2-40B4-BE49-F238E27FC236}">
                <a16:creationId xmlns:a16="http://schemas.microsoft.com/office/drawing/2014/main" id="{500848A5-397C-4B24-A645-10A33740D006}"/>
              </a:ext>
            </a:extLst>
          </p:cNvPr>
          <p:cNvPicPr>
            <a:picLocks noChangeAspect="1"/>
          </p:cNvPicPr>
          <p:nvPr/>
        </p:nvPicPr>
        <p:blipFill>
          <a:blip r:embed="rId4"/>
          <a:stretch>
            <a:fillRect/>
          </a:stretch>
        </p:blipFill>
        <p:spPr>
          <a:xfrm>
            <a:off x="5891554" y="3401207"/>
            <a:ext cx="2917657" cy="2188243"/>
          </a:xfrm>
          <a:prstGeom prst="rect">
            <a:avLst/>
          </a:prstGeom>
        </p:spPr>
      </p:pic>
      <p:sp>
        <p:nvSpPr>
          <p:cNvPr id="8" name="TextBox 7">
            <a:extLst>
              <a:ext uri="{FF2B5EF4-FFF2-40B4-BE49-F238E27FC236}">
                <a16:creationId xmlns:a16="http://schemas.microsoft.com/office/drawing/2014/main" id="{B9C8CEC6-5CBB-4CBC-AB85-9F091688AC98}"/>
              </a:ext>
            </a:extLst>
          </p:cNvPr>
          <p:cNvSpPr txBox="1"/>
          <p:nvPr/>
        </p:nvSpPr>
        <p:spPr>
          <a:xfrm>
            <a:off x="3594261" y="3621569"/>
            <a:ext cx="1944216" cy="1323439"/>
          </a:xfrm>
          <a:prstGeom prst="rect">
            <a:avLst/>
          </a:prstGeom>
          <a:ln w="57150"/>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2000" dirty="0">
                <a:latin typeface="Arial" panose="020B0604020202020204" pitchFamily="34" charset="0"/>
                <a:cs typeface="Arial" panose="020B0604020202020204" pitchFamily="34" charset="0"/>
              </a:rPr>
              <a:t>Remember the instructions shared in last week’s lecture. </a:t>
            </a:r>
          </a:p>
        </p:txBody>
      </p:sp>
    </p:spTree>
    <p:extLst>
      <p:ext uri="{BB962C8B-B14F-4D97-AF65-F5344CB8AC3E}">
        <p14:creationId xmlns:p14="http://schemas.microsoft.com/office/powerpoint/2010/main" val="957703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C85605-A934-4221-99C3-9125136BB593}"/>
              </a:ext>
            </a:extLst>
          </p:cNvPr>
          <p:cNvSpPr>
            <a:spLocks noGrp="1"/>
          </p:cNvSpPr>
          <p:nvPr>
            <p:ph type="title"/>
          </p:nvPr>
        </p:nvSpPr>
        <p:spPr>
          <a:xfrm>
            <a:off x="2483768" y="4449462"/>
            <a:ext cx="5486400" cy="566738"/>
          </a:xfrm>
        </p:spPr>
        <p:txBody>
          <a:bodyPr anchor="b">
            <a:normAutofit/>
          </a:bodyPr>
          <a:lstStyle/>
          <a:p>
            <a:r>
              <a:rPr lang="en-GB" sz="2800" dirty="0">
                <a:latin typeface="Arial" panose="020B0604020202020204" pitchFamily="34" charset="0"/>
                <a:cs typeface="Arial" panose="020B0604020202020204" pitchFamily="34" charset="0"/>
              </a:rPr>
              <a:t>The evaluation form</a:t>
            </a:r>
          </a:p>
        </p:txBody>
      </p:sp>
      <p:sp>
        <p:nvSpPr>
          <p:cNvPr id="3" name="Content Placeholder 2">
            <a:extLst>
              <a:ext uri="{FF2B5EF4-FFF2-40B4-BE49-F238E27FC236}">
                <a16:creationId xmlns:a16="http://schemas.microsoft.com/office/drawing/2014/main" id="{5655DB66-6B8F-4CBC-91D0-0663B7121602}"/>
              </a:ext>
            </a:extLst>
          </p:cNvPr>
          <p:cNvSpPr>
            <a:spLocks noGrp="1"/>
          </p:cNvSpPr>
          <p:nvPr>
            <p:ph type="body" sz="half" idx="2"/>
          </p:nvPr>
        </p:nvSpPr>
        <p:spPr>
          <a:xfrm>
            <a:off x="107504" y="4941168"/>
            <a:ext cx="8928992" cy="750118"/>
          </a:xfrm>
        </p:spPr>
        <p:style>
          <a:lnRef idx="2">
            <a:schemeClr val="accent1"/>
          </a:lnRef>
          <a:fillRef idx="1">
            <a:schemeClr val="lt1"/>
          </a:fillRef>
          <a:effectRef idx="0">
            <a:schemeClr val="accent1"/>
          </a:effectRef>
          <a:fontRef idx="minor">
            <a:schemeClr val="dk1"/>
          </a:fontRef>
        </p:style>
        <p:txBody>
          <a:bodyPr>
            <a:normAutofit/>
          </a:bodyPr>
          <a:lstStyle/>
          <a:p>
            <a:pPr marL="0" indent="0">
              <a:lnSpc>
                <a:spcPct val="90000"/>
              </a:lnSpc>
              <a:buNone/>
            </a:pPr>
            <a:r>
              <a:rPr lang="en-GB" sz="2400" dirty="0">
                <a:latin typeface="Arial" panose="020B0604020202020204" pitchFamily="34" charset="0"/>
                <a:cs typeface="Arial" panose="020B0604020202020204" pitchFamily="34" charset="0"/>
              </a:rPr>
              <a:t>Each group will be evaluated by their peers, this is vital feedback for you to develop your reflective report. </a:t>
            </a:r>
          </a:p>
        </p:txBody>
      </p:sp>
      <p:pic>
        <p:nvPicPr>
          <p:cNvPr id="6" name="Picture 5">
            <a:extLst>
              <a:ext uri="{FF2B5EF4-FFF2-40B4-BE49-F238E27FC236}">
                <a16:creationId xmlns:a16="http://schemas.microsoft.com/office/drawing/2014/main" id="{BF9942C2-AB0E-43AB-BEC3-F2E56A2E92EC}"/>
              </a:ext>
            </a:extLst>
          </p:cNvPr>
          <p:cNvPicPr>
            <a:picLocks noChangeAspect="1"/>
          </p:cNvPicPr>
          <p:nvPr/>
        </p:nvPicPr>
        <p:blipFill>
          <a:blip r:embed="rId3"/>
          <a:stretch>
            <a:fillRect/>
          </a:stretch>
        </p:blipFill>
        <p:spPr>
          <a:xfrm>
            <a:off x="611560" y="116632"/>
            <a:ext cx="7608868" cy="4445630"/>
          </a:xfrm>
          <a:prstGeom prst="rect">
            <a:avLst/>
          </a:prstGeom>
        </p:spPr>
      </p:pic>
    </p:spTree>
    <p:extLst>
      <p:ext uri="{BB962C8B-B14F-4D97-AF65-F5344CB8AC3E}">
        <p14:creationId xmlns:p14="http://schemas.microsoft.com/office/powerpoint/2010/main" val="15942165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3272FC-2529-4AFC-93B6-596879BD54B0}"/>
              </a:ext>
            </a:extLst>
          </p:cNvPr>
          <p:cNvSpPr>
            <a:spLocks noGrp="1"/>
          </p:cNvSpPr>
          <p:nvPr>
            <p:ph type="title"/>
          </p:nvPr>
        </p:nvSpPr>
        <p:spPr>
          <a:xfrm>
            <a:off x="1792288" y="4509119"/>
            <a:ext cx="5732040" cy="1083801"/>
          </a:xfrm>
        </p:spPr>
        <p:txBody>
          <a:bodyPr>
            <a:normAutofit/>
          </a:bodyPr>
          <a:lstStyle/>
          <a:p>
            <a:pPr algn="ctr"/>
            <a:r>
              <a:rPr lang="en-GB" sz="4800" dirty="0">
                <a:latin typeface="Arial" panose="020B0604020202020204" pitchFamily="34" charset="0"/>
                <a:cs typeface="Arial" panose="020B0604020202020204" pitchFamily="34" charset="0"/>
              </a:rPr>
              <a:t>Let’s present. </a:t>
            </a:r>
          </a:p>
        </p:txBody>
      </p:sp>
      <p:sp>
        <p:nvSpPr>
          <p:cNvPr id="5" name="Rectangle 4">
            <a:extLst>
              <a:ext uri="{FF2B5EF4-FFF2-40B4-BE49-F238E27FC236}">
                <a16:creationId xmlns:a16="http://schemas.microsoft.com/office/drawing/2014/main" id="{A9C5C9B8-DD77-483F-811B-6A429425A3C2}"/>
              </a:ext>
            </a:extLst>
          </p:cNvPr>
          <p:cNvSpPr/>
          <p:nvPr/>
        </p:nvSpPr>
        <p:spPr>
          <a:xfrm>
            <a:off x="3563888" y="904488"/>
            <a:ext cx="1656184" cy="136815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Your finished work</a:t>
            </a:r>
          </a:p>
        </p:txBody>
      </p:sp>
      <p:pic>
        <p:nvPicPr>
          <p:cNvPr id="6" name="Picture 5" descr="Businessman pointing up">
            <a:extLst>
              <a:ext uri="{FF2B5EF4-FFF2-40B4-BE49-F238E27FC236}">
                <a16:creationId xmlns:a16="http://schemas.microsoft.com/office/drawing/2014/main" id="{9CBDDEB6-5719-41B9-BCCF-7DE348E995D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flipH="1">
            <a:off x="2908244" y="1768584"/>
            <a:ext cx="1143551" cy="2758832"/>
          </a:xfrm>
          <a:prstGeom prst="rect">
            <a:avLst/>
          </a:prstGeom>
        </p:spPr>
      </p:pic>
      <p:pic>
        <p:nvPicPr>
          <p:cNvPr id="7" name="Picture 6" descr="Athletic woman presenting">
            <a:extLst>
              <a:ext uri="{FF2B5EF4-FFF2-40B4-BE49-F238E27FC236}">
                <a16:creationId xmlns:a16="http://schemas.microsoft.com/office/drawing/2014/main" id="{90B0C14D-AF87-47DD-A471-6A4F7933173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598538" y="1543659"/>
            <a:ext cx="1233094" cy="2522274"/>
          </a:xfrm>
          <a:prstGeom prst="rect">
            <a:avLst/>
          </a:prstGeom>
        </p:spPr>
      </p:pic>
    </p:spTree>
    <p:extLst>
      <p:ext uri="{BB962C8B-B14F-4D97-AF65-F5344CB8AC3E}">
        <p14:creationId xmlns:p14="http://schemas.microsoft.com/office/powerpoint/2010/main" val="26585806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lum bright="70000" contrast="-70000"/>
          </a:blip>
          <a:stretch>
            <a:fillRect/>
          </a:stretch>
        </p:blipFill>
        <p:spPr>
          <a:xfrm>
            <a:off x="0" y="0"/>
            <a:ext cx="9144000" cy="5733256"/>
          </a:xfrm>
          <a:prstGeom prst="rect">
            <a:avLst/>
          </a:prstGeom>
        </p:spPr>
      </p:pic>
      <p:sp>
        <p:nvSpPr>
          <p:cNvPr id="2" name="Title 1">
            <a:extLst>
              <a:ext uri="{FF2B5EF4-FFF2-40B4-BE49-F238E27FC236}">
                <a16:creationId xmlns:a16="http://schemas.microsoft.com/office/drawing/2014/main" id="{874E0CAD-031F-41F6-9066-4BE77380468C}"/>
              </a:ext>
            </a:extLst>
          </p:cNvPr>
          <p:cNvSpPr>
            <a:spLocks noGrp="1"/>
          </p:cNvSpPr>
          <p:nvPr>
            <p:ph type="title"/>
          </p:nvPr>
        </p:nvSpPr>
        <p:spPr/>
        <p:txBody>
          <a:bodyPr/>
          <a:lstStyle/>
          <a:p>
            <a:r>
              <a:rPr lang="en-GB"/>
              <a:t>Next session…..</a:t>
            </a:r>
            <a:endParaRPr lang="en-GB" dirty="0"/>
          </a:p>
        </p:txBody>
      </p:sp>
      <p:sp>
        <p:nvSpPr>
          <p:cNvPr id="3" name="Content Placeholder 2">
            <a:extLst>
              <a:ext uri="{FF2B5EF4-FFF2-40B4-BE49-F238E27FC236}">
                <a16:creationId xmlns:a16="http://schemas.microsoft.com/office/drawing/2014/main" id="{E8B85099-8DAC-4D3D-B6B9-5D49079273E7}"/>
              </a:ext>
            </a:extLst>
          </p:cNvPr>
          <p:cNvSpPr>
            <a:spLocks noGrp="1"/>
          </p:cNvSpPr>
          <p:nvPr>
            <p:ph idx="1"/>
          </p:nvPr>
        </p:nvSpPr>
        <p:spPr>
          <a:xfrm>
            <a:off x="1439652" y="1970838"/>
            <a:ext cx="6243342" cy="2912678"/>
          </a:xfrm>
          <a:noFill/>
          <a:effectLst>
            <a:softEdge rad="127000"/>
          </a:effectLst>
        </p:spPr>
        <p:txBody>
          <a:bodyPr>
            <a:normAutofit lnSpcReduction="10000"/>
          </a:bodyPr>
          <a:lstStyle/>
          <a:p>
            <a:pPr marL="0" indent="0" algn="r">
              <a:buNone/>
            </a:pPr>
            <a:endParaRPr lang="en-GB" sz="2100" b="1" dirty="0"/>
          </a:p>
          <a:p>
            <a:pPr marL="0" indent="0" algn="r">
              <a:buNone/>
            </a:pPr>
            <a:endParaRPr lang="en-GB" sz="2100" b="1" dirty="0"/>
          </a:p>
          <a:p>
            <a:pPr marL="0" indent="0" algn="ctr">
              <a:buNone/>
            </a:pPr>
            <a:r>
              <a:rPr lang="en-GB" sz="7100" b="1" dirty="0">
                <a:solidFill>
                  <a:srgbClr val="FF0000"/>
                </a:solidFill>
              </a:rPr>
              <a:t> Reflective Writing</a:t>
            </a:r>
          </a:p>
        </p:txBody>
      </p:sp>
    </p:spTree>
    <p:extLst>
      <p:ext uri="{BB962C8B-B14F-4D97-AF65-F5344CB8AC3E}">
        <p14:creationId xmlns:p14="http://schemas.microsoft.com/office/powerpoint/2010/main" val="315588285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21913553D3EB4479A5F0D40DB0A3B87" ma:contentTypeVersion="7" ma:contentTypeDescription="Create a new document." ma:contentTypeScope="" ma:versionID="5c99d3f7400ecb08608f19776d26427f">
  <xsd:schema xmlns:xsd="http://www.w3.org/2001/XMLSchema" xmlns:xs="http://www.w3.org/2001/XMLSchema" xmlns:p="http://schemas.microsoft.com/office/2006/metadata/properties" xmlns:ns3="e2529e2e-246e-4beb-bcc0-0746cc8768ab" targetNamespace="http://schemas.microsoft.com/office/2006/metadata/properties" ma:root="true" ma:fieldsID="c65664f06f67c141f4e5f44021e00214" ns3:_="">
    <xsd:import namespace="e2529e2e-246e-4beb-bcc0-0746cc8768a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EventHashCode" minOccurs="0"/>
                <xsd:element ref="ns3:MediaServiceGenerationTime" minOccurs="0"/>
                <xsd:element ref="ns3:MediaServiceAutoTag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2529e2e-246e-4beb-bcc0-0746cc8768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EventHashCode" ma:index="11" nillable="true" ma:displayName="MediaServiceEventHashCode" ma:hidden="true" ma:internalName="MediaServiceEventHashCode"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DAE99662-478F-44BE-BBDA-472DED10801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2529e2e-246e-4beb-bcc0-0746cc8768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purl.org/dc/elements/1.1/"/>
    <ds:schemaRef ds:uri="http://schemas.microsoft.com/office/2006/metadata/properties"/>
    <ds:schemaRef ds:uri="e2529e2e-246e-4beb-bcc0-0746cc8768ab"/>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39745</TotalTime>
  <Words>301</Words>
  <Application>Microsoft Office PowerPoint</Application>
  <PresentationFormat>On-screen Show (4:3)</PresentationFormat>
  <Paragraphs>25</Paragraphs>
  <Slides>6</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Calibri</vt:lpstr>
      <vt:lpstr>Myriad Pro</vt:lpstr>
      <vt:lpstr>20140311PresentationUWTSDTemplate</vt:lpstr>
      <vt:lpstr>Certificate of Higher Education in Skills for the Workplace   Academic and Employability Skills (BMSW 4001) Group Task Presentation Week</vt:lpstr>
      <vt:lpstr>PowerPoint Presentation</vt:lpstr>
      <vt:lpstr>The session today</vt:lpstr>
      <vt:lpstr>The evaluation form</vt:lpstr>
      <vt:lpstr>Let’s present. </vt:lpstr>
      <vt:lpstr>Next session…..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Rebecca Kavanagh</cp:lastModifiedBy>
  <cp:revision>199</cp:revision>
  <dcterms:created xsi:type="dcterms:W3CDTF">2015-04-14T15:21:28Z</dcterms:created>
  <dcterms:modified xsi:type="dcterms:W3CDTF">2022-05-29T21:51:38Z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0x010100321913553D3EB4479A5F0D40DB0A3B87</vt:lpwstr>
  </property>
</Properties>
</file>