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44"/>
  </p:notesMasterIdLst>
  <p:sldIdLst>
    <p:sldId id="758" r:id="rId2"/>
    <p:sldId id="760" r:id="rId3"/>
    <p:sldId id="759" r:id="rId4"/>
    <p:sldId id="835" r:id="rId5"/>
    <p:sldId id="941" r:id="rId6"/>
    <p:sldId id="942" r:id="rId7"/>
    <p:sldId id="943" r:id="rId8"/>
    <p:sldId id="944" r:id="rId9"/>
    <p:sldId id="945" r:id="rId10"/>
    <p:sldId id="946" r:id="rId11"/>
    <p:sldId id="947" r:id="rId12"/>
    <p:sldId id="948" r:id="rId13"/>
    <p:sldId id="949" r:id="rId14"/>
    <p:sldId id="950" r:id="rId15"/>
    <p:sldId id="951" r:id="rId16"/>
    <p:sldId id="952" r:id="rId17"/>
    <p:sldId id="953" r:id="rId18"/>
    <p:sldId id="954" r:id="rId19"/>
    <p:sldId id="955" r:id="rId20"/>
    <p:sldId id="956" r:id="rId21"/>
    <p:sldId id="883" r:id="rId22"/>
    <p:sldId id="957" r:id="rId23"/>
    <p:sldId id="958" r:id="rId24"/>
    <p:sldId id="959" r:id="rId25"/>
    <p:sldId id="960" r:id="rId26"/>
    <p:sldId id="962" r:id="rId27"/>
    <p:sldId id="961" r:id="rId28"/>
    <p:sldId id="963" r:id="rId29"/>
    <p:sldId id="964" r:id="rId30"/>
    <p:sldId id="965" r:id="rId31"/>
    <p:sldId id="966" r:id="rId32"/>
    <p:sldId id="967" r:id="rId33"/>
    <p:sldId id="968" r:id="rId34"/>
    <p:sldId id="969" r:id="rId35"/>
    <p:sldId id="970" r:id="rId36"/>
    <p:sldId id="971" r:id="rId37"/>
    <p:sldId id="972" r:id="rId38"/>
    <p:sldId id="974" r:id="rId39"/>
    <p:sldId id="973" r:id="rId40"/>
    <p:sldId id="771" r:id="rId41"/>
    <p:sldId id="975" r:id="rId42"/>
    <p:sldId id="291" r:id="rId43"/>
  </p:sldIdLst>
  <p:sldSz cx="9144000" cy="5143500" type="screen16x9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/>
  </p:cmAuthor>
  <p:cmAuthor id="2" name="Bob Vachon" initials="BV" lastIdx="24" clrIdx="2">
    <p:extLst/>
  </p:cmAuthor>
  <p:cmAuthor id="3" name="Milton Camille" initials="" lastIdx="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35" autoAdjust="0"/>
    <p:restoredTop sz="80642" autoAdjust="0"/>
  </p:normalViewPr>
  <p:slideViewPr>
    <p:cSldViewPr snapToGrid="0">
      <p:cViewPr varScale="1">
        <p:scale>
          <a:sx n="92" d="100"/>
          <a:sy n="92" d="100"/>
        </p:scale>
        <p:origin x="1195" y="72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Cisco Networking Academy Program</a:t>
            </a:r>
          </a:p>
          <a:p>
            <a:pPr>
              <a:buFontTx/>
              <a:buNone/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Connecting </a:t>
            </a:r>
            <a:r>
              <a:rPr lang="en-US" b="0" baseline="0" dirty="0">
                <a:latin typeface="Arial" panose="020B0604020202020204" pitchFamily="34" charset="0"/>
                <a:cs typeface="Arial" panose="020B0604020202020204" pitchFamily="34" charset="0"/>
              </a:rPr>
              <a:t>Networks v6.0</a:t>
            </a:r>
            <a:endParaRPr 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</a:pPr>
            <a:r>
              <a:rPr lang="en-US" sz="1200" b="0" dirty="0">
                <a:latin typeface="Arial" panose="020B0604020202020204" pitchFamily="34" charset="0"/>
                <a:cs typeface="Arial" panose="020B0604020202020204" pitchFamily="34" charset="0"/>
              </a:rPr>
              <a:t>Chapter 6: Quality of Service</a:t>
            </a:r>
            <a:endParaRPr lang="en-GB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8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r>
              <a:rPr lang="en-US" dirty="0"/>
              <a:t>Connecting Networks v6.0</a:t>
            </a:r>
            <a:endParaRPr lang="en-US" b="0" dirty="0"/>
          </a:p>
          <a:p>
            <a:r>
              <a:rPr lang="en-US" b="0" dirty="0"/>
              <a:t>Chapter 6: Quality of Service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dirty="0"/>
              <a:t>6-</a:t>
            </a:r>
            <a:r>
              <a:rPr lang="en-US" b="0" dirty="0"/>
              <a:t> Quality of Service</a:t>
            </a:r>
          </a:p>
          <a:p>
            <a:pPr>
              <a:buFontTx/>
              <a:buNone/>
            </a:pPr>
            <a:r>
              <a:rPr lang="en-US" dirty="0"/>
              <a:t>6.1</a:t>
            </a:r>
            <a:r>
              <a:rPr lang="en-US" b="0" dirty="0"/>
              <a:t> – </a:t>
            </a:r>
            <a:r>
              <a:rPr lang="en-US" b="0" dirty="0" err="1"/>
              <a:t>QoS</a:t>
            </a:r>
            <a:r>
              <a:rPr lang="en-US" b="0" baseline="0" dirty="0"/>
              <a:t> Overview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6.1.1 – </a:t>
            </a:r>
            <a:r>
              <a:rPr lang="en-US" dirty="0">
                <a:latin typeface="Arial" charset="0"/>
                <a:cs typeface="Arial"/>
              </a:rPr>
              <a:t>Network Transmission Quality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6.1.1.1 –</a:t>
            </a:r>
            <a:r>
              <a:rPr lang="en-US" baseline="0" dirty="0">
                <a:latin typeface="Arial" charset="0"/>
              </a:rPr>
              <a:t> Video Tutorial – The Purpose of </a:t>
            </a:r>
            <a:r>
              <a:rPr lang="en-US" baseline="0" dirty="0" err="1">
                <a:latin typeface="Arial" charset="0"/>
              </a:rPr>
              <a:t>QoS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1705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6.1.1 – </a:t>
            </a:r>
            <a:r>
              <a:rPr lang="en-US" dirty="0">
                <a:latin typeface="Arial" charset="0"/>
                <a:cs typeface="Arial"/>
              </a:rPr>
              <a:t>Network Transmission Quality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6.1.1.2 –</a:t>
            </a:r>
            <a:r>
              <a:rPr lang="en-US" baseline="0" dirty="0">
                <a:latin typeface="Arial" charset="0"/>
              </a:rPr>
              <a:t> Prioritizing Traffic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87772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6.1.1 – </a:t>
            </a:r>
            <a:r>
              <a:rPr lang="en-US" dirty="0">
                <a:latin typeface="Arial" charset="0"/>
                <a:cs typeface="Arial"/>
              </a:rPr>
              <a:t>Network Transmission Quality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6.1.1.2 –</a:t>
            </a:r>
            <a:r>
              <a:rPr lang="en-US" baseline="0" dirty="0">
                <a:latin typeface="Arial" charset="0"/>
              </a:rPr>
              <a:t> Prioritizing Traffic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30003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6.1.1 – </a:t>
            </a:r>
            <a:r>
              <a:rPr lang="en-US" dirty="0">
                <a:latin typeface="Arial" charset="0"/>
                <a:cs typeface="Arial"/>
              </a:rPr>
              <a:t>Network Transmission Quality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6.1.1.3 – Bandwidth, Congestion, Delay, and Jitter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3579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6.1.1 – </a:t>
            </a:r>
            <a:r>
              <a:rPr lang="en-US" dirty="0">
                <a:latin typeface="Arial" charset="0"/>
                <a:cs typeface="Arial"/>
              </a:rPr>
              <a:t>Network Transmission Quality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6.1.1.4 –</a:t>
            </a:r>
            <a:r>
              <a:rPr lang="en-US" baseline="0" dirty="0">
                <a:latin typeface="Arial" charset="0"/>
              </a:rPr>
              <a:t> Packet Loss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6174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6.1.1 – </a:t>
            </a:r>
            <a:r>
              <a:rPr lang="en-US" dirty="0">
                <a:latin typeface="Arial" charset="0"/>
                <a:cs typeface="Arial"/>
              </a:rPr>
              <a:t>Network Transmission Quality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6.1.1.4 </a:t>
            </a:r>
            <a:r>
              <a:rPr lang="en-US">
                <a:latin typeface="Arial" charset="0"/>
              </a:rPr>
              <a:t>–</a:t>
            </a:r>
            <a:r>
              <a:rPr lang="en-US" baseline="0">
                <a:latin typeface="Arial" charset="0"/>
              </a:rPr>
              <a:t> Packet Loss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77125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6.1.2 – </a:t>
            </a:r>
            <a:r>
              <a:rPr lang="en-US" dirty="0">
                <a:latin typeface="Arial" charset="0"/>
                <a:cs typeface="Arial"/>
              </a:rPr>
              <a:t>Traffic Characteristics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6.1.2.1</a:t>
            </a:r>
            <a:r>
              <a:rPr lang="en-US" baseline="0" dirty="0">
                <a:latin typeface="Arial" charset="0"/>
              </a:rPr>
              <a:t> – Video Tutorial – Traffic Characteristics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2363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6.1.2 – </a:t>
            </a:r>
            <a:r>
              <a:rPr lang="en-US" dirty="0">
                <a:latin typeface="Arial" charset="0"/>
                <a:cs typeface="Arial"/>
              </a:rPr>
              <a:t>Traffic Characteristics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6.1.2.2</a:t>
            </a:r>
            <a:r>
              <a:rPr lang="en-US" baseline="0" dirty="0">
                <a:latin typeface="Arial" charset="0"/>
              </a:rPr>
              <a:t> – Network Traffic Trends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5089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6.1.2 – </a:t>
            </a:r>
            <a:r>
              <a:rPr lang="en-US" dirty="0">
                <a:latin typeface="Arial" charset="0"/>
                <a:cs typeface="Arial"/>
              </a:rPr>
              <a:t>Traffic Characteristics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6.1.2.3</a:t>
            </a:r>
            <a:r>
              <a:rPr lang="en-US" baseline="0" dirty="0">
                <a:latin typeface="Arial" charset="0"/>
              </a:rPr>
              <a:t> – Voice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3408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6.1.2 – </a:t>
            </a:r>
            <a:r>
              <a:rPr lang="en-US" dirty="0">
                <a:latin typeface="Arial" charset="0"/>
                <a:cs typeface="Arial"/>
              </a:rPr>
              <a:t>Traffic Characteristics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6.1.2.4</a:t>
            </a:r>
            <a:r>
              <a:rPr lang="en-US" baseline="0" dirty="0">
                <a:latin typeface="Arial" charset="0"/>
              </a:rPr>
              <a:t> – Video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3308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6.1.2 – </a:t>
            </a:r>
            <a:r>
              <a:rPr lang="en-US" dirty="0">
                <a:latin typeface="Arial" charset="0"/>
                <a:cs typeface="Arial"/>
              </a:rPr>
              <a:t>Traffic Characteristics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6.1.2.5</a:t>
            </a:r>
            <a:r>
              <a:rPr lang="en-US" baseline="0" dirty="0">
                <a:latin typeface="Arial" charset="0"/>
              </a:rPr>
              <a:t> – Data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73447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6.1.3 – </a:t>
            </a:r>
            <a:r>
              <a:rPr lang="en-US" dirty="0">
                <a:latin typeface="Arial" charset="0"/>
                <a:cs typeface="Arial"/>
              </a:rPr>
              <a:t>Queuing Algorithms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6.1.3.1</a:t>
            </a:r>
            <a:r>
              <a:rPr lang="en-US" baseline="0" dirty="0">
                <a:latin typeface="Arial" charset="0"/>
              </a:rPr>
              <a:t> – Video Tutorial – </a:t>
            </a:r>
            <a:r>
              <a:rPr lang="en-US" baseline="0" dirty="0" err="1">
                <a:latin typeface="Arial" charset="0"/>
              </a:rPr>
              <a:t>QoS</a:t>
            </a:r>
            <a:r>
              <a:rPr lang="en-US" baseline="0" dirty="0">
                <a:latin typeface="Arial" charset="0"/>
              </a:rPr>
              <a:t> Algorithms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912170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6.1.3 – </a:t>
            </a:r>
            <a:r>
              <a:rPr lang="en-US" dirty="0">
                <a:latin typeface="Arial" charset="0"/>
                <a:cs typeface="Arial"/>
              </a:rPr>
              <a:t>Queueing Algorithms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6.1.3.2</a:t>
            </a:r>
            <a:r>
              <a:rPr lang="en-US" baseline="0" dirty="0">
                <a:latin typeface="Arial" charset="0"/>
              </a:rPr>
              <a:t> – Queuing Overview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406265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6.1.3 – </a:t>
            </a:r>
            <a:r>
              <a:rPr lang="en-US" dirty="0">
                <a:latin typeface="Arial" charset="0"/>
                <a:cs typeface="Arial"/>
              </a:rPr>
              <a:t>Queuing Algorithms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6.1.3.3</a:t>
            </a:r>
            <a:r>
              <a:rPr lang="en-US" baseline="0" dirty="0">
                <a:latin typeface="Arial" charset="0"/>
              </a:rPr>
              <a:t> – First In First Out (FIFO)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3104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6.1.3 – </a:t>
            </a:r>
            <a:r>
              <a:rPr lang="en-US" dirty="0">
                <a:latin typeface="Arial" charset="0"/>
                <a:cs typeface="Arial"/>
              </a:rPr>
              <a:t>Queuing Algorithms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6.1.3.4</a:t>
            </a:r>
            <a:r>
              <a:rPr lang="en-US" baseline="0" dirty="0">
                <a:latin typeface="Arial" charset="0"/>
              </a:rPr>
              <a:t> – Weighted </a:t>
            </a:r>
            <a:r>
              <a:rPr lang="en-US" baseline="0">
                <a:latin typeface="Arial" charset="0"/>
              </a:rPr>
              <a:t>Fair Queuing (WFQ)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5703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6.1.3 – </a:t>
            </a:r>
            <a:r>
              <a:rPr lang="en-US" dirty="0">
                <a:latin typeface="Arial" charset="0"/>
                <a:cs typeface="Arial"/>
              </a:rPr>
              <a:t>Queuing Algorithms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6.1.3.5</a:t>
            </a:r>
            <a:r>
              <a:rPr lang="en-US" baseline="0" dirty="0">
                <a:latin typeface="Arial" charset="0"/>
              </a:rPr>
              <a:t> – Class-Based Weighted Fair Queuing (CBWFQ)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2274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6.1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Overview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6.1.3 – </a:t>
            </a:r>
            <a:r>
              <a:rPr lang="en-US" dirty="0">
                <a:latin typeface="Arial" charset="0"/>
                <a:cs typeface="Arial"/>
              </a:rPr>
              <a:t>Queuing Algorithms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6.1.3.6</a:t>
            </a:r>
            <a:r>
              <a:rPr lang="en-US" baseline="0" dirty="0">
                <a:latin typeface="Arial" charset="0"/>
              </a:rPr>
              <a:t> – Low Latency Queuing (LLQ)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49708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dirty="0"/>
              <a:t>6</a:t>
            </a:r>
            <a:r>
              <a:rPr lang="en-US" baseline="0" dirty="0"/>
              <a:t> – Quality of Service</a:t>
            </a:r>
            <a:endParaRPr lang="en-US" b="0" baseline="0" dirty="0"/>
          </a:p>
          <a:p>
            <a:pPr>
              <a:buFontTx/>
              <a:buNone/>
            </a:pPr>
            <a:r>
              <a:rPr lang="en-US" b="0" baseline="0" dirty="0"/>
              <a:t>6</a:t>
            </a:r>
            <a:r>
              <a:rPr lang="en-US" dirty="0"/>
              <a:t>.2</a:t>
            </a:r>
            <a:r>
              <a:rPr lang="en-US" b="0" dirty="0"/>
              <a:t> – </a:t>
            </a:r>
            <a:r>
              <a:rPr lang="en-US" b="0" dirty="0" err="1"/>
              <a:t>QoS</a:t>
            </a:r>
            <a:r>
              <a:rPr lang="en-US" b="0" baseline="0" dirty="0"/>
              <a:t> Mechanisms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71971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6.2.1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Models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6.2.1.1</a:t>
            </a:r>
            <a:r>
              <a:rPr lang="en-US" baseline="0" dirty="0">
                <a:latin typeface="Arial" charset="0"/>
              </a:rPr>
              <a:t> – Video Tutorial – </a:t>
            </a:r>
            <a:r>
              <a:rPr lang="en-US" baseline="0" dirty="0" err="1">
                <a:latin typeface="Arial" charset="0"/>
              </a:rPr>
              <a:t>QoS</a:t>
            </a:r>
            <a:r>
              <a:rPr lang="en-US" baseline="0" dirty="0">
                <a:latin typeface="Arial" charset="0"/>
              </a:rPr>
              <a:t> Models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01085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6.2.1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Models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6.2.1.2</a:t>
            </a:r>
            <a:r>
              <a:rPr lang="en-US" baseline="0" dirty="0">
                <a:latin typeface="Arial" charset="0"/>
              </a:rPr>
              <a:t> – Selecting an Appropriate </a:t>
            </a:r>
            <a:r>
              <a:rPr lang="en-US" baseline="0" dirty="0" err="1">
                <a:latin typeface="Arial" charset="0"/>
              </a:rPr>
              <a:t>QoS</a:t>
            </a:r>
            <a:r>
              <a:rPr lang="en-US" baseline="0" dirty="0">
                <a:latin typeface="Arial" charset="0"/>
              </a:rPr>
              <a:t> Policy Model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70088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6.2.1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Models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6.2.1.3</a:t>
            </a:r>
            <a:r>
              <a:rPr lang="en-US" baseline="0" dirty="0">
                <a:latin typeface="Arial" charset="0"/>
              </a:rPr>
              <a:t> – Best-Effort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44978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6.2.1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Models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6.2.1.4</a:t>
            </a:r>
            <a:r>
              <a:rPr lang="en-US" baseline="0" dirty="0">
                <a:latin typeface="Arial" charset="0"/>
              </a:rPr>
              <a:t> – Integrated Services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43016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6.2.1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Models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6.2.1.4</a:t>
            </a:r>
            <a:r>
              <a:rPr lang="en-US" baseline="0" dirty="0">
                <a:latin typeface="Arial" charset="0"/>
              </a:rPr>
              <a:t> – Integrated Services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06087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6.2.1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Models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6.2.1.5</a:t>
            </a:r>
            <a:r>
              <a:rPr lang="en-US" baseline="0" dirty="0">
                <a:latin typeface="Arial" charset="0"/>
              </a:rPr>
              <a:t> – Differentiated Services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42754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6.2.1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Models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6.2.1.5</a:t>
            </a:r>
            <a:r>
              <a:rPr lang="en-US" baseline="0" dirty="0">
                <a:latin typeface="Arial" charset="0"/>
              </a:rPr>
              <a:t> – Differentiated Services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88792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Implementation Techniques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6.2.2.1</a:t>
            </a:r>
            <a:r>
              <a:rPr lang="en-US" baseline="0" dirty="0">
                <a:latin typeface="Arial" charset="0"/>
              </a:rPr>
              <a:t> – Video Tutorial – </a:t>
            </a:r>
            <a:r>
              <a:rPr lang="en-US" baseline="0" dirty="0" err="1">
                <a:latin typeface="Arial" charset="0"/>
              </a:rPr>
              <a:t>QoS</a:t>
            </a:r>
            <a:r>
              <a:rPr lang="en-US" baseline="0" dirty="0">
                <a:latin typeface="Arial" charset="0"/>
              </a:rPr>
              <a:t> Implementation Techniques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10845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Implementation Techniques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6.2.2.2</a:t>
            </a:r>
            <a:r>
              <a:rPr lang="en-US" baseline="0" dirty="0">
                <a:latin typeface="Arial" charset="0"/>
              </a:rPr>
              <a:t> – Avoiding Packet Loss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426027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Implementation Techniques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6.2.2.3</a:t>
            </a:r>
            <a:r>
              <a:rPr lang="en-US" baseline="0" dirty="0">
                <a:latin typeface="Arial" charset="0"/>
              </a:rPr>
              <a:t> – </a:t>
            </a:r>
            <a:r>
              <a:rPr lang="en-US" baseline="0" dirty="0" err="1">
                <a:latin typeface="Arial" charset="0"/>
              </a:rPr>
              <a:t>QoS</a:t>
            </a:r>
            <a:r>
              <a:rPr lang="en-US" baseline="0" dirty="0">
                <a:latin typeface="Arial" charset="0"/>
              </a:rPr>
              <a:t> Tools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02354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Implementation Techniques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6.2.2.4</a:t>
            </a:r>
            <a:r>
              <a:rPr lang="en-US" baseline="0" dirty="0">
                <a:latin typeface="Arial" charset="0"/>
              </a:rPr>
              <a:t> – Avoiding Packet Loss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50107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Implementation Techniques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6.2.2.5</a:t>
            </a:r>
            <a:r>
              <a:rPr lang="en-US" baseline="0" dirty="0">
                <a:latin typeface="Arial" charset="0"/>
              </a:rPr>
              <a:t> – Marking at Layer 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81390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Implementation Techniques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6.2.2.6</a:t>
            </a:r>
            <a:r>
              <a:rPr lang="en-US" baseline="0" dirty="0">
                <a:latin typeface="Arial" charset="0"/>
              </a:rPr>
              <a:t> – Marking at Layer 3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80118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Implementation Techniques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6.2.2.6</a:t>
            </a:r>
            <a:r>
              <a:rPr lang="en-US" baseline="0" dirty="0">
                <a:latin typeface="Arial" charset="0"/>
              </a:rPr>
              <a:t> – Marking at Layer 3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40393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Implementation Techniques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6.2.2.7</a:t>
            </a:r>
            <a:r>
              <a:rPr lang="en-US" baseline="0" dirty="0">
                <a:latin typeface="Arial" charset="0"/>
              </a:rPr>
              <a:t> – Trust Boundaries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986931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Implementation Techniques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6.2.2.8</a:t>
            </a:r>
            <a:r>
              <a:rPr lang="en-US" baseline="0" dirty="0">
                <a:latin typeface="Arial" charset="0"/>
              </a:rPr>
              <a:t> – Congestion Avoidance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812471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Implementation Techniques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6.2.2.8</a:t>
            </a:r>
            <a:r>
              <a:rPr lang="en-US" baseline="0" dirty="0">
                <a:latin typeface="Arial" charset="0"/>
              </a:rPr>
              <a:t> – Congestion Avoidance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28028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6.2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 err="1">
                <a:latin typeface="Arial" charset="0"/>
                <a:ea typeface="ＭＳ Ｐゴシック" charset="0"/>
                <a:cs typeface="ＭＳ Ｐゴシック" charset="0"/>
              </a:rPr>
              <a:t>QoS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Mechanisms</a:t>
            </a:r>
            <a:endParaRPr lang="en-US" kern="12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 – </a:t>
            </a:r>
            <a:r>
              <a:rPr lang="en-US" dirty="0" err="1">
                <a:latin typeface="Arial" charset="0"/>
                <a:cs typeface="Arial"/>
              </a:rPr>
              <a:t>QoS</a:t>
            </a:r>
            <a:r>
              <a:rPr lang="en-US" dirty="0">
                <a:latin typeface="Arial" charset="0"/>
                <a:cs typeface="Arial"/>
              </a:rPr>
              <a:t> Implementation Techniques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6.2.2.9</a:t>
            </a:r>
            <a:r>
              <a:rPr lang="en-US" baseline="0" dirty="0">
                <a:latin typeface="Arial" charset="0"/>
              </a:rPr>
              <a:t> – Shaping and Policing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444533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6 – Quality of Service</a:t>
            </a:r>
          </a:p>
          <a:p>
            <a:r>
              <a:rPr lang="en-US" dirty="0"/>
              <a:t>6.3 – Summary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1006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6.3</a:t>
            </a:r>
            <a:r>
              <a:rPr lang="en-US" kern="1200" dirty="0">
                <a:latin typeface="Arial" charset="0"/>
                <a:ea typeface="ＭＳ Ｐゴシック" charset="0"/>
                <a:cs typeface="ＭＳ Ｐゴシック" charset="0"/>
              </a:rPr>
              <a:t> – Summary</a:t>
            </a: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6.3.1 – Conclusion</a:t>
            </a:r>
            <a:endParaRPr lang="en-US" dirty="0">
              <a:latin typeface="Arial" charset="0"/>
              <a:cs typeface="Arial"/>
            </a:endParaRPr>
          </a:p>
          <a:p>
            <a:pPr>
              <a:lnSpc>
                <a:spcPct val="80000"/>
              </a:lnSpc>
            </a:pPr>
            <a:r>
              <a:rPr lang="en-US" dirty="0">
                <a:latin typeface="Arial" charset="0"/>
              </a:rPr>
              <a:t>6.3.1.1</a:t>
            </a:r>
            <a:r>
              <a:rPr lang="en-US" baseline="0" dirty="0">
                <a:latin typeface="Arial" charset="0"/>
              </a:rPr>
              <a:t> – Chapter 6: Quality of Service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41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3219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>
                <a:sym typeface="Arial" pitchFamily="34" charset="0"/>
              </a:rPr>
              <a:t>Second level</a:t>
            </a:r>
          </a:p>
          <a:p>
            <a:pPr lvl="2"/>
            <a:r>
              <a:rPr lang="en-US">
                <a:sym typeface="Arial" pitchFamily="34" charset="0"/>
              </a:rPr>
              <a:t>Third level</a:t>
            </a:r>
          </a:p>
          <a:p>
            <a:pPr lvl="3"/>
            <a:r>
              <a:rPr lang="en-US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9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7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7058768" cy="644730"/>
          </a:xfrm>
        </p:spPr>
        <p:txBody>
          <a:bodyPr/>
          <a:lstStyle/>
          <a:p>
            <a:r>
              <a:rPr lang="en-US" dirty="0"/>
              <a:t>Chapter 6: </a:t>
            </a:r>
            <a:r>
              <a:rPr lang="en-US" dirty="0">
                <a:solidFill>
                  <a:srgbClr val="FFFF00"/>
                </a:solidFill>
              </a:rPr>
              <a:t>Quality of Service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/>
              <a:t>CCNA Routing and Switching</a:t>
            </a:r>
          </a:p>
          <a:p>
            <a:r>
              <a:rPr lang="en-US" dirty="0"/>
              <a:t>Connecting Networks v6.0</a:t>
            </a:r>
            <a:endParaRPr lang="en-US" dirty="0"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93801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CA" sz="1600" dirty="0"/>
              <a:t>6.1 </a:t>
            </a:r>
            <a:r>
              <a:rPr lang="en-CA" sz="1600" dirty="0" err="1"/>
              <a:t>QoS</a:t>
            </a:r>
            <a:r>
              <a:rPr lang="en-CA" sz="1600" dirty="0"/>
              <a:t> Overview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600" dirty="0"/>
              <a:t>Explain the </a:t>
            </a:r>
            <a:r>
              <a:rPr lang="en-US" sz="1600" dirty="0">
                <a:highlight>
                  <a:srgbClr val="FFFF00"/>
                </a:highlight>
              </a:rPr>
              <a:t>purpose and characteristics of </a:t>
            </a:r>
            <a:r>
              <a:rPr lang="en-US" sz="1600" dirty="0" err="1">
                <a:highlight>
                  <a:srgbClr val="FFFF00"/>
                </a:highlight>
              </a:rPr>
              <a:t>QoS</a:t>
            </a:r>
            <a:r>
              <a:rPr lang="en-US" sz="1600" dirty="0"/>
              <a:t>.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dirty="0"/>
              <a:t>Explain how </a:t>
            </a:r>
            <a:r>
              <a:rPr lang="en-US" dirty="0">
                <a:highlight>
                  <a:srgbClr val="FFFF00"/>
                </a:highlight>
              </a:rPr>
              <a:t>network transmission characteristics impact quality</a:t>
            </a:r>
            <a:r>
              <a:rPr lang="en-US" dirty="0"/>
              <a:t>.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dirty="0"/>
              <a:t>Describe </a:t>
            </a:r>
            <a:r>
              <a:rPr lang="en-US" dirty="0">
                <a:highlight>
                  <a:srgbClr val="FFFF00"/>
                </a:highlight>
              </a:rPr>
              <a:t>minimum network requirements for voice, video, and data</a:t>
            </a:r>
            <a:r>
              <a:rPr lang="en-US" dirty="0"/>
              <a:t> traffic.</a:t>
            </a:r>
          </a:p>
          <a:p>
            <a:pPr marL="557213" lvl="1" indent="-214313">
              <a:buFont typeface="Arial" panose="020B0604020202020204" pitchFamily="34" charset="0"/>
              <a:buChar char="•"/>
            </a:pPr>
            <a:r>
              <a:rPr lang="en-US" dirty="0"/>
              <a:t>Describe the </a:t>
            </a:r>
            <a:r>
              <a:rPr lang="en-US" dirty="0">
                <a:highlight>
                  <a:srgbClr val="FFFF00"/>
                </a:highlight>
              </a:rPr>
              <a:t>queuing algorithms</a:t>
            </a:r>
            <a:r>
              <a:rPr lang="en-US" dirty="0"/>
              <a:t> used by networking devices.</a:t>
            </a:r>
          </a:p>
          <a:p>
            <a:pPr marL="286941" indent="-285750"/>
            <a:r>
              <a:rPr lang="en-CA" sz="1600" dirty="0"/>
              <a:t>6.2 </a:t>
            </a:r>
            <a:r>
              <a:rPr lang="en-CA" sz="1600" dirty="0" err="1"/>
              <a:t>QoS</a:t>
            </a:r>
            <a:r>
              <a:rPr lang="en-CA" sz="1600" dirty="0"/>
              <a:t> Mechanisms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600" dirty="0"/>
              <a:t>Explain how networking devices </a:t>
            </a:r>
            <a:r>
              <a:rPr lang="en-US" sz="1600" dirty="0">
                <a:highlight>
                  <a:srgbClr val="FFFF00"/>
                </a:highlight>
              </a:rPr>
              <a:t>implement </a:t>
            </a:r>
            <a:r>
              <a:rPr lang="en-US" sz="1600" dirty="0" err="1">
                <a:highlight>
                  <a:srgbClr val="FFFF00"/>
                </a:highlight>
              </a:rPr>
              <a:t>QoS</a:t>
            </a:r>
            <a:r>
              <a:rPr lang="en-US" sz="1600" dirty="0"/>
              <a:t>.</a:t>
            </a:r>
          </a:p>
          <a:p>
            <a:pPr marL="557213" lvl="1" indent="-214313">
              <a:buClr>
                <a:srgbClr val="58585B"/>
              </a:buClr>
              <a:buFont typeface="Arial" panose="020B0604020202020204" pitchFamily="34" charset="0"/>
              <a:buChar char="•"/>
            </a:pPr>
            <a:r>
              <a:rPr lang="en-US" dirty="0"/>
              <a:t>Describe the </a:t>
            </a:r>
            <a:r>
              <a:rPr lang="en-US" dirty="0">
                <a:highlight>
                  <a:srgbClr val="FFFF00"/>
                </a:highlight>
              </a:rPr>
              <a:t>different </a:t>
            </a:r>
            <a:r>
              <a:rPr lang="en-US" dirty="0" err="1">
                <a:highlight>
                  <a:srgbClr val="FFFF00"/>
                </a:highlight>
              </a:rPr>
              <a:t>QoS</a:t>
            </a:r>
            <a:r>
              <a:rPr lang="en-US" dirty="0">
                <a:highlight>
                  <a:srgbClr val="FFFF00"/>
                </a:highlight>
              </a:rPr>
              <a:t> models</a:t>
            </a:r>
            <a:r>
              <a:rPr lang="en-US" dirty="0"/>
              <a:t>.</a:t>
            </a:r>
          </a:p>
          <a:p>
            <a:pPr marL="557213" lvl="1" indent="-214313">
              <a:buClr>
                <a:srgbClr val="58585B"/>
              </a:buClr>
              <a:buFont typeface="Arial" panose="020B0604020202020204" pitchFamily="34" charset="0"/>
              <a:buChar char="•"/>
            </a:pPr>
            <a:r>
              <a:rPr lang="en-US" dirty="0"/>
              <a:t>Explain how </a:t>
            </a:r>
            <a:r>
              <a:rPr lang="en-US" dirty="0" err="1"/>
              <a:t>QoS</a:t>
            </a:r>
            <a:r>
              <a:rPr lang="en-US" dirty="0"/>
              <a:t> uses </a:t>
            </a:r>
            <a:r>
              <a:rPr lang="en-US" dirty="0">
                <a:highlight>
                  <a:srgbClr val="FFFF00"/>
                </a:highlight>
              </a:rPr>
              <a:t>mechanisms to ensure transmission quality</a:t>
            </a:r>
            <a:r>
              <a:rPr lang="en-US" dirty="0"/>
              <a:t>.</a:t>
            </a:r>
          </a:p>
          <a:p>
            <a:pPr marL="557213" lvl="1" indent="-214313">
              <a:buClr>
                <a:srgbClr val="58585B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Chapter 1 - Sections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1758868671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4" y="915409"/>
            <a:ext cx="7804709" cy="1802391"/>
          </a:xfrm>
        </p:spPr>
        <p:txBody>
          <a:bodyPr/>
          <a:lstStyle/>
          <a:p>
            <a:r>
              <a:rPr lang="en-US" dirty="0"/>
              <a:t>6.1 </a:t>
            </a:r>
            <a:r>
              <a:rPr lang="en-US" dirty="0" err="1">
                <a:solidFill>
                  <a:srgbClr val="FFFF00"/>
                </a:solidFill>
              </a:rPr>
              <a:t>QoS</a:t>
            </a:r>
            <a:r>
              <a:rPr lang="en-US" dirty="0">
                <a:solidFill>
                  <a:srgbClr val="FFFF00"/>
                </a:solidFill>
              </a:rPr>
              <a:t> Overview</a:t>
            </a:r>
          </a:p>
        </p:txBody>
      </p:sp>
    </p:spTree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5163178" cy="757238"/>
          </a:xfrm>
        </p:spPr>
        <p:txBody>
          <a:bodyPr/>
          <a:lstStyle/>
          <a:p>
            <a:r>
              <a:rPr lang="en-US" sz="1600" dirty="0"/>
              <a:t>Network Transmission Quality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Video Tutorial – The Purpose of </a:t>
            </a:r>
            <a:r>
              <a:rPr lang="en-US" dirty="0" err="1"/>
              <a:t>QoS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367868" y="228600"/>
            <a:ext cx="3723746" cy="4715933"/>
          </a:xfrm>
        </p:spPr>
        <p:txBody>
          <a:bodyPr/>
          <a:lstStyle/>
          <a:p>
            <a:pPr marL="169545" indent="-169545"/>
            <a:r>
              <a:rPr lang="en-US" altLang="en-US" dirty="0" err="1"/>
              <a:t>QoS</a:t>
            </a:r>
            <a:r>
              <a:rPr lang="en-US" altLang="en-US" dirty="0"/>
              <a:t> or Quality of Service, allows the network administrator to </a:t>
            </a:r>
            <a:r>
              <a:rPr lang="en-US" altLang="en-US" dirty="0">
                <a:highlight>
                  <a:srgbClr val="00FFFF"/>
                </a:highlight>
              </a:rPr>
              <a:t>prioritize certain types of traffic</a:t>
            </a:r>
            <a:r>
              <a:rPr lang="en-US" altLang="en-US" dirty="0"/>
              <a:t> over others.</a:t>
            </a:r>
          </a:p>
          <a:p>
            <a:pPr marL="169545" indent="-169545"/>
            <a:r>
              <a:rPr lang="en-US" altLang="en-US" dirty="0">
                <a:highlight>
                  <a:srgbClr val="00FFFF"/>
                </a:highlight>
                <a:cs typeface="Arial"/>
              </a:rPr>
              <a:t>Video traffic and voice traffic </a:t>
            </a:r>
            <a:r>
              <a:rPr lang="en-US" altLang="en-US" dirty="0">
                <a:cs typeface="Arial"/>
              </a:rPr>
              <a:t>require greater resources, such as bandwidth, from the network than other types of traffic.</a:t>
            </a:r>
          </a:p>
          <a:p>
            <a:pPr marL="169545" indent="-169545"/>
            <a:r>
              <a:rPr lang="en-US" altLang="en-US" dirty="0">
                <a:highlight>
                  <a:srgbClr val="00FFFF"/>
                </a:highlight>
                <a:cs typeface="Arial"/>
              </a:rPr>
              <a:t>Financial transactions </a:t>
            </a:r>
            <a:r>
              <a:rPr lang="en-US" altLang="en-US" dirty="0">
                <a:cs typeface="Arial"/>
              </a:rPr>
              <a:t>are time sensitive and have greater needs than an FTP transfer or web traffic (HTTP).</a:t>
            </a:r>
          </a:p>
          <a:p>
            <a:pPr marL="169545" indent="-169545"/>
            <a:r>
              <a:rPr lang="en-US" altLang="en-US" dirty="0">
                <a:cs typeface="Arial"/>
              </a:rPr>
              <a:t>Packets are buffered at the router and three priority queues have been established:</a:t>
            </a:r>
          </a:p>
          <a:p>
            <a:pPr marL="358457" lvl="1" indent="-169545"/>
            <a:r>
              <a:rPr lang="en-US" altLang="en-US" dirty="0">
                <a:highlight>
                  <a:srgbClr val="FFFF00"/>
                </a:highlight>
                <a:cs typeface="Arial"/>
              </a:rPr>
              <a:t>High</a:t>
            </a:r>
            <a:r>
              <a:rPr lang="en-US" altLang="en-US" dirty="0">
                <a:cs typeface="Arial"/>
              </a:rPr>
              <a:t> Priority Queue</a:t>
            </a:r>
          </a:p>
          <a:p>
            <a:pPr marL="358457" lvl="1" indent="-169545"/>
            <a:r>
              <a:rPr lang="en-US" altLang="en-US" dirty="0">
                <a:highlight>
                  <a:srgbClr val="FFFF00"/>
                </a:highlight>
                <a:cs typeface="Arial"/>
              </a:rPr>
              <a:t>Medium</a:t>
            </a:r>
            <a:r>
              <a:rPr lang="en-US" altLang="en-US" dirty="0">
                <a:cs typeface="Arial"/>
              </a:rPr>
              <a:t> Priority Queue</a:t>
            </a:r>
          </a:p>
          <a:p>
            <a:pPr marL="358457" lvl="1" indent="-169545"/>
            <a:r>
              <a:rPr lang="en-US" altLang="en-US" dirty="0">
                <a:highlight>
                  <a:srgbClr val="FFFF00"/>
                </a:highlight>
                <a:cs typeface="Arial"/>
              </a:rPr>
              <a:t>Low</a:t>
            </a:r>
            <a:r>
              <a:rPr lang="en-US" altLang="en-US" dirty="0">
                <a:cs typeface="Arial"/>
              </a:rPr>
              <a:t> Priority Queue</a:t>
            </a:r>
          </a:p>
          <a:p>
            <a:pPr lvl="1"/>
            <a:endParaRPr lang="en-CA" altLang="en-US" dirty="0"/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593" y="977156"/>
            <a:ext cx="5105930" cy="319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74041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5163178" cy="757238"/>
          </a:xfrm>
        </p:spPr>
        <p:txBody>
          <a:bodyPr/>
          <a:lstStyle/>
          <a:p>
            <a:r>
              <a:rPr lang="en-US" sz="1600" dirty="0"/>
              <a:t>Network Transmission Quality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Prioritizing Traffic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384800" y="355600"/>
            <a:ext cx="3706814" cy="4588934"/>
          </a:xfrm>
        </p:spPr>
        <p:txBody>
          <a:bodyPr/>
          <a:lstStyle/>
          <a:p>
            <a:pPr marL="169545" indent="-169545"/>
            <a:r>
              <a:rPr lang="en-US" altLang="en-US" dirty="0" err="1">
                <a:highlight>
                  <a:srgbClr val="FFFF00"/>
                </a:highlight>
              </a:rPr>
              <a:t>QoS</a:t>
            </a:r>
            <a:r>
              <a:rPr lang="en-US" altLang="en-US" dirty="0">
                <a:highlight>
                  <a:srgbClr val="FFFF00"/>
                </a:highlight>
              </a:rPr>
              <a:t> is an ever increasing requirement </a:t>
            </a:r>
            <a:r>
              <a:rPr lang="en-US" altLang="en-US" dirty="0"/>
              <a:t>of networks today thanks to new applications available to users such as voice and live video transmissions which create higher expectations for quality delivery.</a:t>
            </a:r>
          </a:p>
          <a:p>
            <a:pPr marL="169545" indent="-169545"/>
            <a:r>
              <a:rPr lang="en-US" altLang="en-US" dirty="0">
                <a:highlight>
                  <a:srgbClr val="FFFF00"/>
                </a:highlight>
              </a:rPr>
              <a:t>Congestion occurs when multiple communication lines aggregate onto a single device</a:t>
            </a:r>
            <a:r>
              <a:rPr lang="en-US" altLang="en-US" dirty="0"/>
              <a:t>, such as a router, and then much of that data is placed on fewer outbound interfaces or onto a slower interface.</a:t>
            </a:r>
          </a:p>
          <a:p>
            <a:pPr marL="169545" indent="-169545"/>
            <a:r>
              <a:rPr lang="en-US" altLang="en-US" dirty="0"/>
              <a:t>When the volume of traffic is greater than what can be transported across the network, devices queue, or hold, the packets in memory until resources become available to transmit them.</a:t>
            </a:r>
          </a:p>
          <a:p>
            <a:pPr marL="169545" indent="-169545"/>
            <a:endParaRPr lang="en-CA" altLang="en-US" dirty="0"/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" y="942447"/>
            <a:ext cx="5122333" cy="3224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102617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5163178" cy="757238"/>
          </a:xfrm>
        </p:spPr>
        <p:txBody>
          <a:bodyPr/>
          <a:lstStyle/>
          <a:p>
            <a:r>
              <a:rPr lang="en-US" sz="1600" dirty="0"/>
              <a:t>Network Transmission Quality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Prioritizing Traffic (Cont.)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384800" y="618066"/>
            <a:ext cx="3706814" cy="4326467"/>
          </a:xfrm>
        </p:spPr>
        <p:txBody>
          <a:bodyPr/>
          <a:lstStyle/>
          <a:p>
            <a:pPr marL="169545" indent="-169545"/>
            <a:r>
              <a:rPr lang="en-US" altLang="en-US" dirty="0">
                <a:highlight>
                  <a:srgbClr val="FFFF00"/>
                </a:highlight>
              </a:rPr>
              <a:t>Queuing packets causes delay </a:t>
            </a:r>
            <a:r>
              <a:rPr lang="en-US" altLang="en-US" dirty="0"/>
              <a:t>because new packets cannot be transmitted until previous packets have been processed.</a:t>
            </a:r>
          </a:p>
          <a:p>
            <a:pPr marL="169545" indent="-169545"/>
            <a:r>
              <a:rPr lang="en-US" altLang="en-US" dirty="0">
                <a:highlight>
                  <a:srgbClr val="FFFF00"/>
                </a:highlight>
              </a:rPr>
              <a:t>Packets will be dropped </a:t>
            </a:r>
            <a:r>
              <a:rPr lang="en-US" altLang="en-US" dirty="0"/>
              <a:t>when memory fills up.</a:t>
            </a:r>
          </a:p>
          <a:p>
            <a:pPr marL="169545" indent="-169545"/>
            <a:r>
              <a:rPr lang="en-US" altLang="en-US" dirty="0"/>
              <a:t>One </a:t>
            </a:r>
            <a:r>
              <a:rPr lang="en-US" altLang="en-US" dirty="0" err="1"/>
              <a:t>QoS</a:t>
            </a:r>
            <a:r>
              <a:rPr lang="en-US" altLang="en-US" dirty="0"/>
              <a:t> technique that can help with this problem is to </a:t>
            </a:r>
            <a:r>
              <a:rPr lang="en-US" altLang="en-US" dirty="0">
                <a:highlight>
                  <a:srgbClr val="FFFF00"/>
                </a:highlight>
              </a:rPr>
              <a:t>classify data into multiple queues</a:t>
            </a:r>
            <a:r>
              <a:rPr lang="en-US" altLang="en-US" dirty="0"/>
              <a:t> as shown in the figure to the left.</a:t>
            </a:r>
          </a:p>
          <a:p>
            <a:pPr marL="169545" indent="-169545"/>
            <a:r>
              <a:rPr lang="en-US" altLang="en-US" dirty="0"/>
              <a:t>It is important to note that a </a:t>
            </a:r>
            <a:r>
              <a:rPr lang="en-US" altLang="en-US" dirty="0">
                <a:highlight>
                  <a:srgbClr val="00FFFF"/>
                </a:highlight>
              </a:rPr>
              <a:t>device should implement </a:t>
            </a:r>
            <a:r>
              <a:rPr lang="en-US" altLang="en-US" dirty="0" err="1">
                <a:highlight>
                  <a:srgbClr val="00FFFF"/>
                </a:highlight>
              </a:rPr>
              <a:t>QoS</a:t>
            </a:r>
            <a:r>
              <a:rPr lang="en-US" altLang="en-US" dirty="0">
                <a:highlight>
                  <a:srgbClr val="00FFFF"/>
                </a:highlight>
              </a:rPr>
              <a:t> only when it is experiencing congestion</a:t>
            </a:r>
            <a:r>
              <a:rPr lang="en-US" altLang="en-US" dirty="0"/>
              <a:t>.</a:t>
            </a:r>
          </a:p>
          <a:p>
            <a:pPr marL="169545" indent="-169545"/>
            <a:endParaRPr lang="en-US" altLang="en-US" dirty="0"/>
          </a:p>
          <a:p>
            <a:pPr marL="169545" indent="-169545"/>
            <a:endParaRPr lang="en-CA" altLang="en-US" dirty="0"/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" y="942447"/>
            <a:ext cx="5122333" cy="3224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39463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-1" y="41275"/>
            <a:ext cx="6434667" cy="757238"/>
          </a:xfrm>
        </p:spPr>
        <p:txBody>
          <a:bodyPr/>
          <a:lstStyle/>
          <a:p>
            <a:r>
              <a:rPr lang="en-US" sz="1600" dirty="0"/>
              <a:t>Network Transmission Quality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Bandwidth, Congestion, Delay, and Jitter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384800" y="798513"/>
            <a:ext cx="3657600" cy="3993620"/>
          </a:xfrm>
        </p:spPr>
        <p:txBody>
          <a:bodyPr/>
          <a:lstStyle/>
          <a:p>
            <a:pPr marL="169545" indent="-169545"/>
            <a:r>
              <a:rPr lang="en-US" altLang="en-US" dirty="0">
                <a:highlight>
                  <a:srgbClr val="00FFFF"/>
                </a:highlight>
              </a:rPr>
              <a:t>Network bandwidth</a:t>
            </a:r>
            <a:r>
              <a:rPr lang="en-US" altLang="en-US" dirty="0"/>
              <a:t> is measured in the number of bits that can be transmitted in one second (</a:t>
            </a:r>
            <a:r>
              <a:rPr lang="en-US" altLang="en-US" dirty="0">
                <a:highlight>
                  <a:srgbClr val="00FFFF"/>
                </a:highlight>
              </a:rPr>
              <a:t>bps</a:t>
            </a:r>
            <a:r>
              <a:rPr lang="en-US" altLang="en-US" dirty="0"/>
              <a:t>).  </a:t>
            </a:r>
          </a:p>
          <a:p>
            <a:pPr marL="169545" indent="-169545"/>
            <a:r>
              <a:rPr lang="en-US" altLang="en-US" dirty="0"/>
              <a:t>Network </a:t>
            </a:r>
            <a:r>
              <a:rPr lang="en-US" altLang="en-US" dirty="0">
                <a:highlight>
                  <a:srgbClr val="00FFFF"/>
                </a:highlight>
              </a:rPr>
              <a:t>congestion causes delay</a:t>
            </a:r>
            <a:r>
              <a:rPr lang="en-US" altLang="en-US" dirty="0"/>
              <a:t>.  An interface experiences congestion when it is presented with more traffic than it can handle.</a:t>
            </a:r>
          </a:p>
          <a:p>
            <a:pPr marL="169545" indent="-169545"/>
            <a:r>
              <a:rPr lang="en-US" altLang="en-US" dirty="0">
                <a:highlight>
                  <a:srgbClr val="00FFFF"/>
                </a:highlight>
              </a:rPr>
              <a:t>Delay or latency</a:t>
            </a:r>
            <a:r>
              <a:rPr lang="en-US" altLang="en-US" dirty="0"/>
              <a:t> refers to </a:t>
            </a:r>
            <a:r>
              <a:rPr lang="en-US" altLang="en-US" dirty="0">
                <a:highlight>
                  <a:srgbClr val="FFFF00"/>
                </a:highlight>
              </a:rPr>
              <a:t>the time it takes for a packet to travel from the source to the destination</a:t>
            </a:r>
            <a:r>
              <a:rPr lang="en-US" altLang="en-US" dirty="0"/>
              <a:t>.</a:t>
            </a:r>
          </a:p>
          <a:p>
            <a:pPr marL="358457" lvl="1" indent="-169545"/>
            <a:r>
              <a:rPr lang="en-US" altLang="en-US" dirty="0">
                <a:highlight>
                  <a:srgbClr val="00FFFF"/>
                </a:highlight>
              </a:rPr>
              <a:t>Fixed</a:t>
            </a:r>
            <a:r>
              <a:rPr lang="en-US" altLang="en-US" dirty="0"/>
              <a:t> delay</a:t>
            </a:r>
          </a:p>
          <a:p>
            <a:pPr marL="358457" lvl="1" indent="-169545"/>
            <a:r>
              <a:rPr lang="en-US" altLang="en-US" dirty="0">
                <a:highlight>
                  <a:srgbClr val="00FFFF"/>
                </a:highlight>
              </a:rPr>
              <a:t>Variable</a:t>
            </a:r>
            <a:r>
              <a:rPr lang="en-US" altLang="en-US" dirty="0"/>
              <a:t> delay</a:t>
            </a:r>
          </a:p>
          <a:p>
            <a:pPr marL="169545" indent="-169545"/>
            <a:r>
              <a:rPr lang="en-US" altLang="en-US" dirty="0">
                <a:solidFill>
                  <a:srgbClr val="FF0000"/>
                </a:solidFill>
              </a:rPr>
              <a:t>Jitter</a:t>
            </a:r>
            <a:r>
              <a:rPr lang="en-US" altLang="en-US" dirty="0"/>
              <a:t> is the variation in delay of received packets.</a:t>
            </a:r>
          </a:p>
          <a:p>
            <a:pPr marL="169545" indent="-169545"/>
            <a:endParaRPr lang="en-CA" altLang="en-US" dirty="0"/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813" y="798513"/>
            <a:ext cx="4946655" cy="200124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812" y="2799758"/>
            <a:ext cx="4946655" cy="1859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014544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5163178" cy="757238"/>
          </a:xfrm>
        </p:spPr>
        <p:txBody>
          <a:bodyPr/>
          <a:lstStyle/>
          <a:p>
            <a:r>
              <a:rPr lang="en-US" sz="1600" dirty="0"/>
              <a:t>Network Transmission Quality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Packet Loss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163178" y="228600"/>
            <a:ext cx="3928436" cy="4715933"/>
          </a:xfrm>
        </p:spPr>
        <p:txBody>
          <a:bodyPr/>
          <a:lstStyle/>
          <a:p>
            <a:pPr marL="169545" indent="-169545"/>
            <a:r>
              <a:rPr lang="en-US" altLang="en-US" dirty="0">
                <a:highlight>
                  <a:srgbClr val="FFFF00"/>
                </a:highlight>
              </a:rPr>
              <a:t>Without any </a:t>
            </a:r>
            <a:r>
              <a:rPr lang="en-US" altLang="en-US" dirty="0" err="1">
                <a:highlight>
                  <a:srgbClr val="FFFF00"/>
                </a:highlight>
              </a:rPr>
              <a:t>QoS</a:t>
            </a:r>
            <a:r>
              <a:rPr lang="en-US" altLang="en-US" dirty="0">
                <a:highlight>
                  <a:srgbClr val="FFFF00"/>
                </a:highlight>
              </a:rPr>
              <a:t> </a:t>
            </a:r>
            <a:r>
              <a:rPr lang="en-US" altLang="en-US" dirty="0"/>
              <a:t>mechanisms in place, </a:t>
            </a:r>
            <a:r>
              <a:rPr lang="en-US" altLang="en-US" dirty="0">
                <a:highlight>
                  <a:srgbClr val="00FFFF"/>
                </a:highlight>
              </a:rPr>
              <a:t>packets are processed in the order in which they are received</a:t>
            </a:r>
            <a:r>
              <a:rPr lang="en-US" altLang="en-US" dirty="0"/>
              <a:t>.</a:t>
            </a:r>
          </a:p>
          <a:p>
            <a:pPr marL="358457" lvl="1" indent="-169545"/>
            <a:r>
              <a:rPr lang="en-US" altLang="en-US" dirty="0"/>
              <a:t>When congestion occurs, network devices will drop packets.</a:t>
            </a:r>
          </a:p>
          <a:p>
            <a:pPr marL="358457" lvl="1" indent="-169545"/>
            <a:r>
              <a:rPr lang="en-US" altLang="en-US" dirty="0"/>
              <a:t>This includes time-sensitive video and audio packets.</a:t>
            </a:r>
          </a:p>
          <a:p>
            <a:pPr marL="169545" indent="-169545"/>
            <a:r>
              <a:rPr lang="en-US" altLang="en-US" dirty="0"/>
              <a:t>For example, </a:t>
            </a:r>
            <a:r>
              <a:rPr lang="en-US" altLang="en-US" dirty="0">
                <a:highlight>
                  <a:srgbClr val="FFFF00"/>
                </a:highlight>
              </a:rPr>
              <a:t>when a router receives a digital audio stream for VoIP, it must compensate for the jitter</a:t>
            </a:r>
            <a:r>
              <a:rPr lang="en-US" altLang="en-US" dirty="0"/>
              <a:t> that is encountered.  </a:t>
            </a:r>
          </a:p>
          <a:p>
            <a:pPr marL="358457" lvl="1" indent="-169545"/>
            <a:r>
              <a:rPr lang="en-US" altLang="en-US" dirty="0"/>
              <a:t>The mechanism that handles this function is the </a:t>
            </a:r>
            <a:r>
              <a:rPr lang="en-US" altLang="en-US" dirty="0">
                <a:highlight>
                  <a:srgbClr val="00FFFF"/>
                </a:highlight>
              </a:rPr>
              <a:t>playout delay buffer</a:t>
            </a:r>
            <a:r>
              <a:rPr lang="en-US" altLang="en-US" dirty="0"/>
              <a:t>.  </a:t>
            </a:r>
          </a:p>
          <a:p>
            <a:pPr marL="358457" lvl="1" indent="-169545"/>
            <a:r>
              <a:rPr lang="en-US" altLang="en-US" dirty="0"/>
              <a:t>The playout delay buffer must </a:t>
            </a:r>
            <a:r>
              <a:rPr lang="en-US" altLang="en-US" dirty="0">
                <a:highlight>
                  <a:srgbClr val="00FFFF"/>
                </a:highlight>
              </a:rPr>
              <a:t>buffer these packets and then play them out in a steady stream</a:t>
            </a:r>
            <a:r>
              <a:rPr lang="en-US" altLang="en-US" dirty="0"/>
              <a:t>.  </a:t>
            </a:r>
          </a:p>
          <a:p>
            <a:pPr marL="358457" lvl="1" indent="-169545"/>
            <a:r>
              <a:rPr lang="en-US" altLang="en-US" dirty="0"/>
              <a:t>The digital packets are </a:t>
            </a:r>
            <a:r>
              <a:rPr lang="en-US" altLang="en-US" dirty="0">
                <a:highlight>
                  <a:srgbClr val="FFFF00"/>
                </a:highlight>
              </a:rPr>
              <a:t>later converted back to an analog audio stream</a:t>
            </a:r>
            <a:r>
              <a:rPr lang="en-US" altLang="en-US" dirty="0"/>
              <a:t>.  </a:t>
            </a:r>
            <a:endParaRPr lang="en-CA" altLang="en-US" dirty="0"/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827" y="800628"/>
            <a:ext cx="4636773" cy="3614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593282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5163178" cy="757238"/>
          </a:xfrm>
        </p:spPr>
        <p:txBody>
          <a:bodyPr/>
          <a:lstStyle/>
          <a:p>
            <a:r>
              <a:rPr lang="en-US" sz="1600" dirty="0"/>
              <a:t>Network Transmission Quality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Packet Loss (Cont.)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060637" y="228600"/>
            <a:ext cx="4030977" cy="4715933"/>
          </a:xfrm>
        </p:spPr>
        <p:txBody>
          <a:bodyPr/>
          <a:lstStyle/>
          <a:p>
            <a:pPr marL="169545" indent="-169545"/>
            <a:r>
              <a:rPr lang="en-US" altLang="en-US" dirty="0"/>
              <a:t>If the </a:t>
            </a:r>
            <a:r>
              <a:rPr lang="en-US" altLang="en-US" dirty="0">
                <a:highlight>
                  <a:srgbClr val="FFFF00"/>
                </a:highlight>
              </a:rPr>
              <a:t>jitter is so large </a:t>
            </a:r>
            <a:r>
              <a:rPr lang="en-US" altLang="en-US" dirty="0"/>
              <a:t>that it causes </a:t>
            </a:r>
            <a:r>
              <a:rPr lang="en-US" altLang="en-US" dirty="0">
                <a:highlight>
                  <a:srgbClr val="FFFF00"/>
                </a:highlight>
              </a:rPr>
              <a:t>packets to be received out of the range of this buffer</a:t>
            </a:r>
            <a:r>
              <a:rPr lang="en-US" altLang="en-US" dirty="0"/>
              <a:t>, the out-of-range packets are discarded and </a:t>
            </a:r>
            <a:r>
              <a:rPr lang="en-US" altLang="en-US" dirty="0">
                <a:highlight>
                  <a:srgbClr val="00FFFF"/>
                </a:highlight>
              </a:rPr>
              <a:t>dropouts</a:t>
            </a:r>
            <a:r>
              <a:rPr lang="en-US" altLang="en-US" dirty="0"/>
              <a:t> are heard in the audio.  </a:t>
            </a:r>
          </a:p>
          <a:p>
            <a:pPr marL="169545" indent="-169545"/>
            <a:r>
              <a:rPr lang="en-US" altLang="en-US" dirty="0"/>
              <a:t>For </a:t>
            </a:r>
            <a:r>
              <a:rPr lang="en-US" altLang="en-US" dirty="0">
                <a:highlight>
                  <a:srgbClr val="00FFFF"/>
                </a:highlight>
              </a:rPr>
              <a:t>losses as small as one packet</a:t>
            </a:r>
            <a:r>
              <a:rPr lang="en-US" altLang="en-US" dirty="0"/>
              <a:t>, the </a:t>
            </a:r>
            <a:r>
              <a:rPr lang="en-US" altLang="en-US" dirty="0">
                <a:highlight>
                  <a:srgbClr val="FFFF00"/>
                </a:highlight>
              </a:rPr>
              <a:t>digital signal processor (DSP) interpolates what it thinks the audio should be </a:t>
            </a:r>
            <a:r>
              <a:rPr lang="en-US" altLang="en-US" dirty="0"/>
              <a:t>and no problem is audible to the user.</a:t>
            </a:r>
          </a:p>
          <a:p>
            <a:pPr marL="169545" indent="-169545"/>
            <a:r>
              <a:rPr lang="en-US" altLang="en-US" dirty="0"/>
              <a:t>However, when jitter exceeds what the DSP can handle, audio problems are heard.</a:t>
            </a:r>
          </a:p>
          <a:p>
            <a:pPr marL="169545" indent="-169545"/>
            <a:r>
              <a:rPr lang="en-US" altLang="en-US" dirty="0"/>
              <a:t>In a properly designed network, </a:t>
            </a:r>
            <a:r>
              <a:rPr lang="en-US" altLang="en-US" dirty="0">
                <a:highlight>
                  <a:srgbClr val="FFFF00"/>
                </a:highlight>
              </a:rPr>
              <a:t>voice packet loss should be zero</a:t>
            </a:r>
          </a:p>
          <a:p>
            <a:pPr marL="169545" indent="-169545"/>
            <a:r>
              <a:rPr lang="en-US" altLang="en-US" dirty="0"/>
              <a:t>Network engineers use </a:t>
            </a:r>
            <a:r>
              <a:rPr lang="en-US" altLang="en-US" dirty="0" err="1"/>
              <a:t>QoS</a:t>
            </a:r>
            <a:r>
              <a:rPr lang="en-US" altLang="en-US" dirty="0"/>
              <a:t> mechanisms to classify voice packets for zero packet loss.</a:t>
            </a:r>
            <a:endParaRPr lang="en-CA" altLang="en-US" dirty="0"/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541" y="901170"/>
            <a:ext cx="4958096" cy="3370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823068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5350934" cy="757238"/>
          </a:xfrm>
        </p:spPr>
        <p:txBody>
          <a:bodyPr/>
          <a:lstStyle/>
          <a:p>
            <a:r>
              <a:rPr lang="en-US" sz="1600" dirty="0"/>
              <a:t>Traffic Characteristics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Video Tutorial – Traffic Characteristics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707467" y="954616"/>
            <a:ext cx="4182533" cy="4057651"/>
          </a:xfrm>
        </p:spPr>
        <p:txBody>
          <a:bodyPr/>
          <a:lstStyle/>
          <a:p>
            <a:pPr marL="169545" indent="-169545"/>
            <a:r>
              <a:rPr lang="en-US" altLang="en-US" dirty="0"/>
              <a:t>Voice and video traffic place a greater demand on the network and are two of the main reasons for </a:t>
            </a:r>
            <a:r>
              <a:rPr lang="en-US" altLang="en-US" dirty="0" err="1"/>
              <a:t>QoS</a:t>
            </a:r>
            <a:r>
              <a:rPr lang="en-US" altLang="en-US" dirty="0"/>
              <a:t>.</a:t>
            </a:r>
          </a:p>
          <a:p>
            <a:pPr marL="169545" indent="-169545"/>
            <a:r>
              <a:rPr lang="en-US" altLang="en-US" dirty="0">
                <a:cs typeface="Arial"/>
              </a:rPr>
              <a:t>There are some differences between voice and video:</a:t>
            </a:r>
          </a:p>
          <a:p>
            <a:pPr marL="358457" lvl="1" indent="-169545"/>
            <a:r>
              <a:rPr lang="en-US" altLang="en-US" dirty="0">
                <a:highlight>
                  <a:srgbClr val="00FFFF"/>
                </a:highlight>
                <a:cs typeface="Arial"/>
              </a:rPr>
              <a:t>Voice packets </a:t>
            </a:r>
            <a:r>
              <a:rPr lang="en-US" altLang="en-US" dirty="0">
                <a:cs typeface="Arial"/>
              </a:rPr>
              <a:t>do not consume a lot of resources because they are not very large and they are fairly steady.  </a:t>
            </a:r>
            <a:r>
              <a:rPr lang="en-US" altLang="en-US" dirty="0">
                <a:highlight>
                  <a:srgbClr val="FFFF00"/>
                </a:highlight>
                <a:cs typeface="Arial"/>
              </a:rPr>
              <a:t>Voice traffic requires at least 30 kilobits per second of bandwidth with no more than 1% packet loss.</a:t>
            </a:r>
          </a:p>
          <a:p>
            <a:pPr marL="358457" lvl="1" indent="-169545"/>
            <a:r>
              <a:rPr lang="en-US" altLang="en-US" dirty="0">
                <a:highlight>
                  <a:srgbClr val="00FFFF"/>
                </a:highlight>
                <a:cs typeface="Arial"/>
              </a:rPr>
              <a:t>Video traffic </a:t>
            </a:r>
            <a:r>
              <a:rPr lang="en-US" altLang="en-US" dirty="0">
                <a:cs typeface="Arial"/>
              </a:rPr>
              <a:t>is more demanding.  The packets are </a:t>
            </a:r>
            <a:r>
              <a:rPr lang="en-US" altLang="en-US" dirty="0">
                <a:highlight>
                  <a:srgbClr val="FFFF00"/>
                </a:highlight>
                <a:cs typeface="Arial"/>
              </a:rPr>
              <a:t>more </a:t>
            </a:r>
            <a:r>
              <a:rPr lang="en-US" altLang="en-US" dirty="0" err="1">
                <a:highlight>
                  <a:srgbClr val="FFFF00"/>
                </a:highlight>
                <a:cs typeface="Arial"/>
              </a:rPr>
              <a:t>bursty</a:t>
            </a:r>
            <a:r>
              <a:rPr lang="en-US" altLang="en-US" dirty="0">
                <a:highlight>
                  <a:srgbClr val="FFFF00"/>
                </a:highlight>
                <a:cs typeface="Arial"/>
              </a:rPr>
              <a:t> and greedy</a:t>
            </a:r>
            <a:r>
              <a:rPr lang="en-US" altLang="en-US" dirty="0">
                <a:cs typeface="Arial"/>
              </a:rPr>
              <a:t>.  It consumes a lot more resources.  </a:t>
            </a:r>
            <a:r>
              <a:rPr lang="en-US" altLang="en-US" dirty="0">
                <a:highlight>
                  <a:srgbClr val="FFFF00"/>
                </a:highlight>
                <a:cs typeface="Arial"/>
              </a:rPr>
              <a:t>Video traffic requires at least 384 kilobits per second in bandwidth </a:t>
            </a:r>
            <a:r>
              <a:rPr lang="en-US" altLang="en-US" dirty="0">
                <a:cs typeface="Arial"/>
              </a:rPr>
              <a:t>with no more than .1 to 1% packet loss.</a:t>
            </a:r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341" y="954616"/>
            <a:ext cx="4450029" cy="323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006109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5350934" cy="757238"/>
          </a:xfrm>
        </p:spPr>
        <p:txBody>
          <a:bodyPr/>
          <a:lstStyle/>
          <a:p>
            <a:r>
              <a:rPr lang="en-US" sz="1600" dirty="0"/>
              <a:t>Traffic Characteristics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Network Traffic Trends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868333" y="287868"/>
            <a:ext cx="4021667" cy="4724400"/>
          </a:xfrm>
        </p:spPr>
        <p:txBody>
          <a:bodyPr/>
          <a:lstStyle/>
          <a:p>
            <a:pPr marL="169545" indent="-169545"/>
            <a:r>
              <a:rPr lang="en-US" altLang="en-US" dirty="0"/>
              <a:t>In the </a:t>
            </a:r>
            <a:r>
              <a:rPr lang="en-US" altLang="en-US" dirty="0">
                <a:highlight>
                  <a:srgbClr val="FFFF00"/>
                </a:highlight>
              </a:rPr>
              <a:t>early 2000s</a:t>
            </a:r>
            <a:r>
              <a:rPr lang="en-US" altLang="en-US" dirty="0"/>
              <a:t>, the predominant types of IP traffic were voice and data.  </a:t>
            </a:r>
          </a:p>
          <a:p>
            <a:pPr marL="169545" indent="-169545"/>
            <a:r>
              <a:rPr lang="en-US" altLang="en-US" dirty="0">
                <a:highlight>
                  <a:srgbClr val="FFFF00"/>
                </a:highlight>
                <a:cs typeface="Arial"/>
              </a:rPr>
              <a:t>Voice traffic has a predictable bandwidth need</a:t>
            </a:r>
            <a:r>
              <a:rPr lang="en-US" altLang="en-US" dirty="0">
                <a:cs typeface="Arial"/>
              </a:rPr>
              <a:t> and known packet arrival times.</a:t>
            </a:r>
          </a:p>
          <a:p>
            <a:pPr marL="169545" indent="-169545"/>
            <a:r>
              <a:rPr lang="en-US" altLang="en-US" dirty="0">
                <a:highlight>
                  <a:srgbClr val="FFFF00"/>
                </a:highlight>
                <a:cs typeface="Arial"/>
              </a:rPr>
              <a:t>Data traffic</a:t>
            </a:r>
            <a:r>
              <a:rPr lang="en-US" altLang="en-US" dirty="0">
                <a:cs typeface="Arial"/>
              </a:rPr>
              <a:t> is not real-time and has an </a:t>
            </a:r>
            <a:r>
              <a:rPr lang="en-US" altLang="en-US" dirty="0">
                <a:highlight>
                  <a:srgbClr val="FFFF00"/>
                </a:highlight>
                <a:cs typeface="Arial"/>
              </a:rPr>
              <a:t>unpredictable bandwidth </a:t>
            </a:r>
            <a:r>
              <a:rPr lang="en-US" altLang="en-US" dirty="0">
                <a:cs typeface="Arial"/>
              </a:rPr>
              <a:t>need.</a:t>
            </a:r>
          </a:p>
          <a:p>
            <a:pPr marL="169545" indent="-169545"/>
            <a:r>
              <a:rPr lang="en-US" altLang="en-US" dirty="0">
                <a:cs typeface="Arial"/>
              </a:rPr>
              <a:t>More recently, </a:t>
            </a:r>
            <a:r>
              <a:rPr lang="en-US" altLang="en-US" dirty="0">
                <a:highlight>
                  <a:srgbClr val="00FFFF"/>
                </a:highlight>
                <a:cs typeface="Arial"/>
              </a:rPr>
              <a:t>video traffic has become increasingly important </a:t>
            </a:r>
            <a:r>
              <a:rPr lang="en-US" altLang="en-US" dirty="0">
                <a:cs typeface="Arial"/>
              </a:rPr>
              <a:t>to business communications and operations.</a:t>
            </a:r>
          </a:p>
          <a:p>
            <a:pPr marL="169545" indent="-169545"/>
            <a:r>
              <a:rPr lang="en-US" altLang="en-US" dirty="0">
                <a:cs typeface="Arial"/>
              </a:rPr>
              <a:t>According to the Cisco Visual Networking Index (VNI), </a:t>
            </a:r>
            <a:r>
              <a:rPr lang="en-US" altLang="en-US" dirty="0">
                <a:highlight>
                  <a:srgbClr val="00FFFF"/>
                </a:highlight>
                <a:cs typeface="Arial"/>
              </a:rPr>
              <a:t>video traffic represented 67% of all traffic in 2014</a:t>
            </a:r>
            <a:r>
              <a:rPr lang="en-US" altLang="en-US" dirty="0">
                <a:cs typeface="Arial"/>
              </a:rPr>
              <a:t>.  </a:t>
            </a:r>
            <a:r>
              <a:rPr lang="en-US" altLang="en-US" dirty="0">
                <a:highlight>
                  <a:srgbClr val="00FFFF"/>
                </a:highlight>
                <a:cs typeface="Arial"/>
              </a:rPr>
              <a:t>By 2019, video will represent 80%</a:t>
            </a:r>
            <a:r>
              <a:rPr lang="en-US" altLang="en-US" dirty="0">
                <a:cs typeface="Arial"/>
              </a:rPr>
              <a:t> of all traffic.</a:t>
            </a:r>
          </a:p>
          <a:p>
            <a:pPr marL="169545" indent="-169545"/>
            <a:r>
              <a:rPr lang="en-US" altLang="en-US" dirty="0">
                <a:cs typeface="Arial"/>
              </a:rPr>
              <a:t>The type of demands that voice, video, and data traffic place on the network are very different.</a:t>
            </a:r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187" y="1077913"/>
            <a:ext cx="4628073" cy="313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93481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5350934" cy="757238"/>
          </a:xfrm>
        </p:spPr>
        <p:txBody>
          <a:bodyPr/>
          <a:lstStyle/>
          <a:p>
            <a:r>
              <a:rPr lang="en-US" sz="1600" dirty="0"/>
              <a:t>Traffic Characteristics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Voice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377268" y="203200"/>
            <a:ext cx="4301066" cy="4809068"/>
          </a:xfrm>
        </p:spPr>
        <p:txBody>
          <a:bodyPr/>
          <a:lstStyle/>
          <a:p>
            <a:pPr marL="169545" indent="-169545"/>
            <a:r>
              <a:rPr lang="en-CA" altLang="en-US" dirty="0">
                <a:highlight>
                  <a:srgbClr val="00FFFF"/>
                </a:highlight>
                <a:cs typeface="Arial"/>
              </a:rPr>
              <a:t>Voice traffic is predictable and smooth</a:t>
            </a:r>
            <a:r>
              <a:rPr lang="en-CA" altLang="en-US" dirty="0">
                <a:cs typeface="Arial"/>
              </a:rPr>
              <a:t>.</a:t>
            </a:r>
          </a:p>
          <a:p>
            <a:pPr marL="169545" indent="-169545"/>
            <a:r>
              <a:rPr lang="en-CA" altLang="en-US" dirty="0">
                <a:cs typeface="Arial"/>
              </a:rPr>
              <a:t>However, voice traffic is very sensitive to delay and dropped packets;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there is no reason to retransmit voice if packets are lost</a:t>
            </a:r>
            <a:r>
              <a:rPr lang="en-CA" altLang="en-US" dirty="0">
                <a:cs typeface="Arial"/>
              </a:rPr>
              <a:t>.</a:t>
            </a:r>
          </a:p>
          <a:p>
            <a:pPr marL="169545" indent="-169545"/>
            <a:r>
              <a:rPr lang="en-CA" altLang="en-US" dirty="0">
                <a:cs typeface="Arial"/>
              </a:rPr>
              <a:t>Voice packets must receive a higher priority than other types of traffic. </a:t>
            </a:r>
          </a:p>
          <a:p>
            <a:pPr marL="169545" indent="-169545"/>
            <a:r>
              <a:rPr lang="en-CA" altLang="en-US" dirty="0">
                <a:highlight>
                  <a:srgbClr val="FFFF00"/>
                </a:highlight>
                <a:cs typeface="Arial"/>
              </a:rPr>
              <a:t>Cisco products use the RTP port range 16384 to 32767 to prioritize voice traffic.</a:t>
            </a:r>
          </a:p>
          <a:p>
            <a:pPr marL="169545" indent="-169545"/>
            <a:r>
              <a:rPr lang="en-CA" altLang="en-US" dirty="0">
                <a:cs typeface="Arial"/>
              </a:rPr>
              <a:t>Voice can tolerate a certain amount of latency, jitter, and loss without any noticeable effects.</a:t>
            </a:r>
          </a:p>
          <a:p>
            <a:pPr marL="169545" indent="-169545"/>
            <a:r>
              <a:rPr lang="en-CA" altLang="en-US" dirty="0">
                <a:highlight>
                  <a:srgbClr val="FFFF00"/>
                </a:highlight>
                <a:cs typeface="Arial"/>
              </a:rPr>
              <a:t>Latency should be no more than 150 </a:t>
            </a:r>
            <a:r>
              <a:rPr lang="en-CA" altLang="en-US" dirty="0" err="1">
                <a:highlight>
                  <a:srgbClr val="FFFF00"/>
                </a:highlight>
                <a:cs typeface="Arial"/>
              </a:rPr>
              <a:t>ms</a:t>
            </a:r>
            <a:r>
              <a:rPr lang="en-CA" altLang="en-US" dirty="0" err="1">
                <a:cs typeface="Arial"/>
              </a:rPr>
              <a:t>.</a:t>
            </a:r>
            <a:endParaRPr lang="en-CA" altLang="en-US" dirty="0">
              <a:cs typeface="Arial"/>
            </a:endParaRPr>
          </a:p>
          <a:p>
            <a:pPr marL="169545" indent="-169545"/>
            <a:r>
              <a:rPr lang="en-CA" altLang="en-US" dirty="0">
                <a:highlight>
                  <a:srgbClr val="FFFF00"/>
                </a:highlight>
                <a:cs typeface="Arial"/>
              </a:rPr>
              <a:t>Jitter should be no more than 30 </a:t>
            </a:r>
            <a:r>
              <a:rPr lang="en-CA" altLang="en-US" dirty="0" err="1">
                <a:highlight>
                  <a:srgbClr val="FFFF00"/>
                </a:highlight>
                <a:cs typeface="Arial"/>
              </a:rPr>
              <a:t>ms</a:t>
            </a:r>
            <a:r>
              <a:rPr lang="en-CA" altLang="en-US" dirty="0" err="1">
                <a:cs typeface="Arial"/>
              </a:rPr>
              <a:t>.</a:t>
            </a:r>
            <a:endParaRPr lang="en-CA" altLang="en-US" dirty="0">
              <a:cs typeface="Arial"/>
            </a:endParaRPr>
          </a:p>
          <a:p>
            <a:pPr marL="169545" indent="-169545"/>
            <a:r>
              <a:rPr lang="en-CA" altLang="en-US" dirty="0">
                <a:highlight>
                  <a:srgbClr val="FFFF00"/>
                </a:highlight>
                <a:cs typeface="Arial"/>
              </a:rPr>
              <a:t>Voice packet loss should not exceed 1%</a:t>
            </a:r>
            <a:r>
              <a:rPr lang="en-CA" altLang="en-US" dirty="0">
                <a:cs typeface="Arial"/>
              </a:rPr>
              <a:t>.</a:t>
            </a: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207" y="798513"/>
            <a:ext cx="2803525" cy="3769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363178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5350934" cy="757238"/>
          </a:xfrm>
        </p:spPr>
        <p:txBody>
          <a:bodyPr/>
          <a:lstStyle/>
          <a:p>
            <a:r>
              <a:rPr lang="en-US" sz="1600" dirty="0"/>
              <a:t>Traffic Characteristics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Video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012267" y="203200"/>
            <a:ext cx="3666066" cy="4453467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Without </a:t>
            </a:r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 and a significant amount of extra bandwidth capacity, video quality typically degrades.</a:t>
            </a:r>
          </a:p>
          <a:p>
            <a:pPr marL="169545" indent="-169545"/>
            <a:r>
              <a:rPr lang="en-CA" altLang="en-US" dirty="0">
                <a:cs typeface="Arial"/>
              </a:rPr>
              <a:t>The picture appears blurry, jagged, or in slow motion.  The audio portion may become unsynchronized with the video.</a:t>
            </a:r>
          </a:p>
          <a:p>
            <a:pPr marL="169545" indent="-169545"/>
            <a:r>
              <a:rPr lang="en-CA" altLang="en-US" dirty="0">
                <a:highlight>
                  <a:srgbClr val="FFFF00"/>
                </a:highlight>
                <a:cs typeface="Arial"/>
              </a:rPr>
              <a:t>Video Traffic Characteristics</a:t>
            </a:r>
            <a:r>
              <a:rPr lang="en-CA" altLang="en-US" dirty="0">
                <a:cs typeface="Arial"/>
              </a:rPr>
              <a:t>: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Video – </a:t>
            </a:r>
            <a:r>
              <a:rPr lang="en-CA" altLang="en-US" dirty="0" err="1">
                <a:cs typeface="Arial"/>
              </a:rPr>
              <a:t>Bursty</a:t>
            </a:r>
            <a:r>
              <a:rPr lang="en-CA" altLang="en-US" dirty="0">
                <a:cs typeface="Arial"/>
              </a:rPr>
              <a:t>, greedy, drop sensitive, delay sensitive, UDP priority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One-Way Requirements:</a:t>
            </a:r>
          </a:p>
          <a:p>
            <a:pPr marL="431482" lvl="2" indent="-169545"/>
            <a:r>
              <a:rPr lang="en-CA" altLang="en-US" dirty="0">
                <a:cs typeface="Arial"/>
              </a:rPr>
              <a:t>Latency &lt;= 200 - 400 </a:t>
            </a:r>
            <a:r>
              <a:rPr lang="en-CA" altLang="en-US" dirty="0" err="1">
                <a:cs typeface="Arial"/>
              </a:rPr>
              <a:t>ms</a:t>
            </a:r>
            <a:endParaRPr lang="en-CA" altLang="en-US" dirty="0">
              <a:cs typeface="Arial"/>
            </a:endParaRPr>
          </a:p>
          <a:p>
            <a:pPr marL="431482" lvl="2" indent="-169545"/>
            <a:r>
              <a:rPr lang="en-CA" altLang="en-US" sz="1200" dirty="0">
                <a:cs typeface="Arial"/>
              </a:rPr>
              <a:t>Jitter &lt;= 30 – 50ms</a:t>
            </a:r>
          </a:p>
          <a:p>
            <a:pPr marL="431482" lvl="2" indent="-169545"/>
            <a:r>
              <a:rPr lang="en-CA" altLang="en-US" dirty="0">
                <a:cs typeface="Arial"/>
              </a:rPr>
              <a:t>Loss &lt;= 0.1 – 1%</a:t>
            </a:r>
          </a:p>
          <a:p>
            <a:pPr marL="431482" lvl="2" indent="-169545"/>
            <a:r>
              <a:rPr lang="en-CA" altLang="en-US" sz="1200" dirty="0">
                <a:cs typeface="Arial"/>
              </a:rPr>
              <a:t>Bandwidth (384 Kb/s – 20+ Mb/s)</a:t>
            </a:r>
          </a:p>
          <a:p>
            <a:pPr marL="358457" lvl="1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05" y="798513"/>
            <a:ext cx="4736904" cy="2536295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-1" y="3334808"/>
            <a:ext cx="5012267" cy="132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545" indent="-169545"/>
            <a:r>
              <a:rPr lang="en-CA" altLang="en-US" sz="1300" dirty="0">
                <a:cs typeface="Arial"/>
              </a:rPr>
              <a:t>Compared to voice, video is less resilient to loss and has a higher volume of data per packet as shown above.</a:t>
            </a:r>
          </a:p>
          <a:p>
            <a:pPr marL="358457" lvl="1" indent="-169545"/>
            <a:r>
              <a:rPr lang="en-CA" altLang="en-US" sz="1200" dirty="0">
                <a:cs typeface="Arial"/>
              </a:rPr>
              <a:t>Notice how voice packets arrive every 20 </a:t>
            </a:r>
            <a:r>
              <a:rPr lang="en-CA" altLang="en-US" sz="1200" dirty="0" err="1">
                <a:cs typeface="Arial"/>
              </a:rPr>
              <a:t>ms</a:t>
            </a:r>
            <a:r>
              <a:rPr lang="en-CA" altLang="en-US" sz="1200" dirty="0">
                <a:cs typeface="Arial"/>
              </a:rPr>
              <a:t> and are 200 bytes.  </a:t>
            </a:r>
          </a:p>
          <a:p>
            <a:pPr marL="358457" lvl="1" indent="-169545"/>
            <a:r>
              <a:rPr lang="en-CA" altLang="en-US" sz="1200" dirty="0">
                <a:cs typeface="Arial"/>
              </a:rPr>
              <a:t>In contrast, the number and size of video packets varies every 33 </a:t>
            </a:r>
            <a:r>
              <a:rPr lang="en-CA" altLang="en-US" sz="1200" dirty="0" err="1">
                <a:cs typeface="Arial"/>
              </a:rPr>
              <a:t>ms</a:t>
            </a:r>
            <a:r>
              <a:rPr lang="en-CA" altLang="en-US" sz="1200" dirty="0">
                <a:cs typeface="Arial"/>
              </a:rPr>
              <a:t> based on the content of the video.  </a:t>
            </a: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9496149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5350934" cy="757238"/>
          </a:xfrm>
        </p:spPr>
        <p:txBody>
          <a:bodyPr/>
          <a:lstStyle/>
          <a:p>
            <a:r>
              <a:rPr lang="en-US" sz="1600" dirty="0"/>
              <a:t>Traffic Characteristics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Data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3186643" y="199496"/>
            <a:ext cx="5788024" cy="2890838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Most applications use either TCP or UDP.  Unlike UDP, TCP performs error recovery.</a:t>
            </a:r>
          </a:p>
          <a:p>
            <a:pPr marL="169545" indent="-169545"/>
            <a:r>
              <a:rPr lang="en-CA" altLang="en-US" dirty="0">
                <a:cs typeface="Arial"/>
              </a:rPr>
              <a:t>Data applications that have no tolerance for data loss, such as email and web pages, use TCP to ensure packets will be resent in the event they are lost.</a:t>
            </a:r>
          </a:p>
          <a:p>
            <a:pPr marL="169545" indent="-169545"/>
            <a:r>
              <a:rPr lang="en-CA" altLang="en-US" dirty="0">
                <a:cs typeface="Arial"/>
              </a:rPr>
              <a:t>Some TCP applications, such as FTP, can be very greedy, consuming a large portion of network capacity.</a:t>
            </a:r>
          </a:p>
          <a:p>
            <a:pPr marL="169545" indent="-169545"/>
            <a:r>
              <a:rPr lang="en-CA" altLang="en-US" dirty="0">
                <a:cs typeface="Arial"/>
              </a:rPr>
              <a:t>Although data traffic is relatively insensitive to drops and delays compared to voice and video, a network administrator still needs to consider the quality of the user experience.</a:t>
            </a: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092" y="798513"/>
            <a:ext cx="2800350" cy="22955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759" y="3094038"/>
            <a:ext cx="4617508" cy="1537229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 bwMode="auto">
          <a:xfrm>
            <a:off x="4834468" y="3248555"/>
            <a:ext cx="3962399" cy="1382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545" indent="-169545"/>
            <a:r>
              <a:rPr lang="en-CA" altLang="en-US" dirty="0">
                <a:cs typeface="Arial"/>
              </a:rPr>
              <a:t>Two factors that need to be determined:</a:t>
            </a:r>
          </a:p>
          <a:p>
            <a:pPr lvl="1"/>
            <a:r>
              <a:rPr lang="en-CA" altLang="en-US" dirty="0">
                <a:cs typeface="Arial"/>
              </a:rPr>
              <a:t>Does the data come from an interactive application?</a:t>
            </a:r>
          </a:p>
          <a:p>
            <a:pPr lvl="1"/>
            <a:r>
              <a:rPr lang="en-CA" altLang="en-US" dirty="0">
                <a:cs typeface="Arial"/>
              </a:rPr>
              <a:t>Is the data mission critical?</a:t>
            </a: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08663224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588933" cy="757238"/>
          </a:xfrm>
        </p:spPr>
        <p:txBody>
          <a:bodyPr/>
          <a:lstStyle/>
          <a:p>
            <a:r>
              <a:rPr lang="en-US" sz="1600" dirty="0"/>
              <a:t>queuing Algorithms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Video Tutorial – </a:t>
            </a:r>
            <a:r>
              <a:rPr lang="en-US" dirty="0" err="1"/>
              <a:t>QoS</a:t>
            </a:r>
            <a:r>
              <a:rPr lang="en-US" dirty="0"/>
              <a:t> Algorithms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800600" y="372534"/>
            <a:ext cx="4106333" cy="4639734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If we look at the queuing strategies for </a:t>
            </a:r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, FIFO Queuing or 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First in First Out Queuing, is basically the absence of </a:t>
            </a:r>
            <a:r>
              <a:rPr lang="en-CA" altLang="en-US" dirty="0" err="1">
                <a:highlight>
                  <a:srgbClr val="FFFF00"/>
                </a:highlight>
                <a:cs typeface="Arial"/>
              </a:rPr>
              <a:t>QoS</a:t>
            </a:r>
            <a:r>
              <a:rPr lang="en-CA" altLang="en-US" dirty="0">
                <a:cs typeface="Arial"/>
              </a:rPr>
              <a:t>.</a:t>
            </a:r>
          </a:p>
          <a:p>
            <a:pPr marL="169545" indent="-169545"/>
            <a:r>
              <a:rPr lang="en-CA" altLang="en-US" dirty="0">
                <a:cs typeface="Arial"/>
              </a:rPr>
              <a:t>Packets that enter the router will leave the router in the same order.</a:t>
            </a:r>
          </a:p>
          <a:p>
            <a:pPr marL="169545" indent="-169545"/>
            <a:r>
              <a:rPr lang="en-CA" altLang="en-US" dirty="0">
                <a:cs typeface="Arial"/>
              </a:rPr>
              <a:t>Compare this with 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Weighted Fair Queuing </a:t>
            </a:r>
            <a:r>
              <a:rPr lang="en-CA" altLang="en-US" dirty="0">
                <a:cs typeface="Arial"/>
              </a:rPr>
              <a:t>or WFQ and packets that come into a router are then 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classified and prioritized </a:t>
            </a:r>
            <a:r>
              <a:rPr lang="en-CA" altLang="en-US" dirty="0">
                <a:cs typeface="Arial"/>
              </a:rPr>
              <a:t>based on the classification.</a:t>
            </a:r>
          </a:p>
          <a:p>
            <a:pPr marL="169545" indent="-169545"/>
            <a:r>
              <a:rPr lang="en-CA" altLang="en-US" dirty="0">
                <a:cs typeface="Arial"/>
              </a:rPr>
              <a:t>A newer form of Weighted Fair Queuing is 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Class Based Weighted Fair Queuing</a:t>
            </a:r>
            <a:r>
              <a:rPr lang="en-CA" altLang="en-US" dirty="0">
                <a:cs typeface="Arial"/>
              </a:rPr>
              <a:t>.</a:t>
            </a:r>
          </a:p>
          <a:p>
            <a:pPr marL="169545" indent="-169545"/>
            <a:r>
              <a:rPr lang="en-CA" altLang="en-US" dirty="0">
                <a:cs typeface="Arial"/>
              </a:rPr>
              <a:t>In order to guarantee that voice traffic is 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prioritized to the point there are no drops, Low-Latency Queuing can be used with CBWFQ to prioritize voice packets above all else</a:t>
            </a:r>
            <a:r>
              <a:rPr lang="en-CA" altLang="en-US" dirty="0">
                <a:cs typeface="Arial"/>
              </a:rPr>
              <a:t>.</a:t>
            </a: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808" y="960438"/>
            <a:ext cx="4429125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11153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588933" cy="757238"/>
          </a:xfrm>
        </p:spPr>
        <p:txBody>
          <a:bodyPr/>
          <a:lstStyle/>
          <a:p>
            <a:r>
              <a:rPr lang="en-US" sz="1600" dirty="0"/>
              <a:t>Queuing Algorithms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Queuing Overview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699000" y="567267"/>
            <a:ext cx="4385733" cy="4343399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The </a:t>
            </a:r>
            <a:r>
              <a:rPr lang="en-CA" altLang="en-US" dirty="0" err="1">
                <a:highlight>
                  <a:srgbClr val="FFFF00"/>
                </a:highlight>
                <a:cs typeface="Arial"/>
              </a:rPr>
              <a:t>QoS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 policy implemented by the network administrator becomes active when congestion occurs on the link</a:t>
            </a:r>
            <a:r>
              <a:rPr lang="en-CA" altLang="en-US" dirty="0">
                <a:cs typeface="Arial"/>
              </a:rPr>
              <a:t>.</a:t>
            </a:r>
          </a:p>
          <a:p>
            <a:pPr marL="169545" indent="-169545"/>
            <a:r>
              <a:rPr lang="en-CA" altLang="en-US" dirty="0">
                <a:cs typeface="Arial"/>
              </a:rPr>
              <a:t>Queuing is a congestion management tool that can buffer, prioritize, and if required, reorder packets before being transmitted to the destination.</a:t>
            </a:r>
          </a:p>
          <a:p>
            <a:pPr marL="169545" indent="-169545"/>
            <a:r>
              <a:rPr lang="en-CA" altLang="en-US" dirty="0">
                <a:cs typeface="Arial"/>
              </a:rPr>
              <a:t>This course will focus on the following queuing algorithms: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First-In, First-Out (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FIFO</a:t>
            </a:r>
            <a:r>
              <a:rPr lang="en-CA" altLang="en-US" dirty="0">
                <a:cs typeface="Arial"/>
              </a:rPr>
              <a:t>)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Weighted Fair Queuing (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WFQ</a:t>
            </a:r>
            <a:r>
              <a:rPr lang="en-CA" altLang="en-US" dirty="0">
                <a:cs typeface="Arial"/>
              </a:rPr>
              <a:t>)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Class-Based Weighted Fair Queuing (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CBWFQ</a:t>
            </a:r>
            <a:r>
              <a:rPr lang="en-CA" altLang="en-US" dirty="0">
                <a:cs typeface="Arial"/>
              </a:rPr>
              <a:t>)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Low Latency Queuing (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LLQ</a:t>
            </a:r>
            <a:r>
              <a:rPr lang="en-CA" altLang="en-US" dirty="0">
                <a:cs typeface="Arial"/>
              </a:rPr>
              <a:t>)</a:t>
            </a:r>
          </a:p>
          <a:p>
            <a:pPr lvl="1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617" y="996922"/>
            <a:ext cx="4396316" cy="3390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891324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588933" cy="757238"/>
          </a:xfrm>
        </p:spPr>
        <p:txBody>
          <a:bodyPr/>
          <a:lstStyle/>
          <a:p>
            <a:r>
              <a:rPr lang="en-US" sz="1600" dirty="0"/>
              <a:t>Queuing Algorithms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First In First Out (</a:t>
            </a:r>
            <a:r>
              <a:rPr lang="en-US" dirty="0">
                <a:highlight>
                  <a:srgbClr val="FFFF00"/>
                </a:highlight>
              </a:rPr>
              <a:t>FIFO</a:t>
            </a:r>
            <a:r>
              <a:rPr lang="en-US" dirty="0"/>
              <a:t>)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029200" y="152401"/>
            <a:ext cx="4055533" cy="4758266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FIFO queuing, also known as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first-come, first-served</a:t>
            </a:r>
            <a:r>
              <a:rPr lang="en-CA" altLang="en-US" dirty="0">
                <a:cs typeface="Arial"/>
              </a:rPr>
              <a:t> queuing, involves buffering and forwarding of packets in the order of arrival.</a:t>
            </a:r>
          </a:p>
          <a:p>
            <a:pPr marL="169545" indent="-169545"/>
            <a:r>
              <a:rPr lang="en-CA" altLang="en-US" dirty="0">
                <a:cs typeface="Arial"/>
              </a:rPr>
              <a:t>FIFO has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no concept of priority</a:t>
            </a:r>
            <a:r>
              <a:rPr lang="en-CA" altLang="en-US" dirty="0">
                <a:cs typeface="Arial"/>
              </a:rPr>
              <a:t> or classes of traffic and consequently, makes no decision about packet priority.</a:t>
            </a:r>
          </a:p>
          <a:p>
            <a:pPr marL="169545" indent="-169545"/>
            <a:r>
              <a:rPr lang="en-CA" altLang="en-US" dirty="0">
                <a:cs typeface="Arial"/>
              </a:rPr>
              <a:t>There is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one queue </a:t>
            </a:r>
            <a:r>
              <a:rPr lang="en-CA" altLang="en-US" dirty="0">
                <a:cs typeface="Arial"/>
              </a:rPr>
              <a:t>and all packets are treated equally.</a:t>
            </a:r>
          </a:p>
          <a:p>
            <a:pPr marL="169545" indent="-169545"/>
            <a:r>
              <a:rPr lang="en-CA" altLang="en-US" dirty="0">
                <a:cs typeface="Arial"/>
              </a:rPr>
              <a:t>When FIFO is used, important or time-sensitive traffic can be dropped when congestion occurs on the router or switch interface.</a:t>
            </a:r>
          </a:p>
          <a:p>
            <a:pPr marL="169545" indent="-169545"/>
            <a:r>
              <a:rPr lang="en-CA" altLang="en-US" dirty="0">
                <a:cs typeface="Arial"/>
              </a:rPr>
              <a:t>When no other queuing strategies are configured,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FIFO is used on serial interfaces at E1 (2.048 Mbps) and below</a:t>
            </a:r>
            <a:r>
              <a:rPr lang="en-CA" altLang="en-US" dirty="0">
                <a:cs typeface="Arial"/>
              </a:rPr>
              <a:t>.   </a:t>
            </a:r>
          </a:p>
          <a:p>
            <a:pPr marL="169545" indent="-169545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84" y="1045159"/>
            <a:ext cx="4675188" cy="2172230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100013" y="3446991"/>
            <a:ext cx="4776787" cy="1218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545" indent="-169545"/>
            <a:r>
              <a:rPr lang="en-CA" altLang="en-US" sz="1400" dirty="0">
                <a:cs typeface="Arial"/>
              </a:rPr>
              <a:t>FIFO is </a:t>
            </a:r>
            <a:r>
              <a:rPr lang="en-CA" altLang="en-US" sz="1400" dirty="0">
                <a:highlight>
                  <a:srgbClr val="00FFFF"/>
                </a:highlight>
                <a:cs typeface="Arial"/>
              </a:rPr>
              <a:t>effective for large links that have little delay </a:t>
            </a:r>
            <a:r>
              <a:rPr lang="en-CA" altLang="en-US" sz="1400" dirty="0">
                <a:cs typeface="Arial"/>
              </a:rPr>
              <a:t>and minimal congestion</a:t>
            </a:r>
          </a:p>
          <a:p>
            <a:pPr marL="169545" indent="-169545"/>
            <a:r>
              <a:rPr lang="en-CA" altLang="en-US" sz="1400" dirty="0">
                <a:cs typeface="Arial"/>
              </a:rPr>
              <a:t>If your link has very little congestion, FIFO queuing may be the only queuing you need to use.</a:t>
            </a:r>
          </a:p>
          <a:p>
            <a:pPr marL="169545" indent="-169545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64662158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588933" cy="757238"/>
          </a:xfrm>
        </p:spPr>
        <p:txBody>
          <a:bodyPr/>
          <a:lstStyle/>
          <a:p>
            <a:r>
              <a:rPr lang="en-US" sz="1600" dirty="0"/>
              <a:t>Queuing Algorithms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Weighted Fair Queuing (</a:t>
            </a:r>
            <a:r>
              <a:rPr lang="en-US" dirty="0">
                <a:highlight>
                  <a:srgbClr val="FFFF00"/>
                </a:highlight>
              </a:rPr>
              <a:t>WFQ</a:t>
            </a:r>
            <a:r>
              <a:rPr lang="en-US" dirty="0"/>
              <a:t>)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834467" y="41275"/>
            <a:ext cx="4241799" cy="4758266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WFQ is an automated scheduling method that provides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fair bandwidth allocation</a:t>
            </a:r>
            <a:r>
              <a:rPr lang="en-CA" altLang="en-US" dirty="0">
                <a:cs typeface="Arial"/>
              </a:rPr>
              <a:t> to all network traffic.</a:t>
            </a:r>
          </a:p>
          <a:p>
            <a:pPr marL="169545" indent="-169545"/>
            <a:r>
              <a:rPr lang="en-CA" altLang="en-US" dirty="0">
                <a:cs typeface="Arial"/>
              </a:rPr>
              <a:t>WFQ applies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priority, or weights, to identified traffic and classifies it into conversations</a:t>
            </a:r>
            <a:r>
              <a:rPr lang="en-CA" altLang="en-US" dirty="0">
                <a:cs typeface="Arial"/>
              </a:rPr>
              <a:t> or flows. </a:t>
            </a:r>
          </a:p>
          <a:p>
            <a:pPr marL="169545" indent="-169545"/>
            <a:r>
              <a:rPr lang="en-CA" altLang="en-US" dirty="0">
                <a:cs typeface="Arial"/>
              </a:rPr>
              <a:t>WFQ then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determines how much bandwidth each flow is allowed </a:t>
            </a:r>
            <a:r>
              <a:rPr lang="en-CA" altLang="en-US" dirty="0">
                <a:cs typeface="Arial"/>
              </a:rPr>
              <a:t>relative to other flows.</a:t>
            </a:r>
          </a:p>
          <a:p>
            <a:pPr marL="169545" indent="-169545"/>
            <a:r>
              <a:rPr lang="en-CA" altLang="en-US" dirty="0">
                <a:cs typeface="Arial"/>
              </a:rPr>
              <a:t>WFQ schedules interactive traffic to the front of a queue to reduce response time.  It then shares the remaining bandwidth among high-bandwidth flows.</a:t>
            </a:r>
          </a:p>
          <a:p>
            <a:pPr marL="169545" indent="-169545"/>
            <a:r>
              <a:rPr lang="en-CA" altLang="en-US" dirty="0">
                <a:cs typeface="Arial"/>
              </a:rPr>
              <a:t>WFQ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classifies traffic into different flows based on packet header addressing, including source/destination IP addresses, MAC addresses, port numbers, protocols, and type of service (</a:t>
            </a:r>
            <a:r>
              <a:rPr lang="en-CA" altLang="en-US" dirty="0" err="1">
                <a:highlight>
                  <a:srgbClr val="00FFFF"/>
                </a:highlight>
                <a:cs typeface="Arial"/>
              </a:rPr>
              <a:t>ToS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) values</a:t>
            </a:r>
            <a:r>
              <a:rPr lang="en-CA" altLang="en-US" dirty="0">
                <a:cs typeface="Arial"/>
              </a:rPr>
              <a:t>.  </a:t>
            </a:r>
          </a:p>
          <a:p>
            <a:pPr marL="169545" indent="-169545"/>
            <a:endParaRPr lang="en-CA" altLang="en-US" dirty="0">
              <a:cs typeface="Arial"/>
            </a:endParaRPr>
          </a:p>
          <a:p>
            <a:pPr lvl="1"/>
            <a:endParaRPr lang="en-CA" altLang="en-US" dirty="0"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360" y="1162581"/>
            <a:ext cx="4789340" cy="2926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709368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7509933" cy="757238"/>
          </a:xfrm>
        </p:spPr>
        <p:txBody>
          <a:bodyPr/>
          <a:lstStyle/>
          <a:p>
            <a:r>
              <a:rPr lang="en-US" sz="1600" dirty="0"/>
              <a:t>Queuing Algorithms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Class-Based Weighted Fair Queuing (</a:t>
            </a:r>
            <a:r>
              <a:rPr lang="en-US" dirty="0">
                <a:highlight>
                  <a:srgbClr val="FFFF00"/>
                </a:highlight>
              </a:rPr>
              <a:t>WFQ</a:t>
            </a:r>
            <a:r>
              <a:rPr lang="en-US" dirty="0"/>
              <a:t>)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834467" y="798513"/>
            <a:ext cx="4241799" cy="3951287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CBWFQ 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extends the standard WFQ functionality to provide support for user-defined traffic classes</a:t>
            </a:r>
            <a:r>
              <a:rPr lang="en-CA" altLang="en-US" dirty="0">
                <a:cs typeface="Arial"/>
              </a:rPr>
              <a:t>.</a:t>
            </a:r>
          </a:p>
          <a:p>
            <a:pPr marL="169545" indent="-169545"/>
            <a:r>
              <a:rPr lang="en-CA" altLang="en-US" dirty="0">
                <a:cs typeface="Arial"/>
              </a:rPr>
              <a:t>You 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define traffic classes based on match criteria including protocols, ACLs, and input interfaces</a:t>
            </a:r>
            <a:r>
              <a:rPr lang="en-CA" altLang="en-US" dirty="0">
                <a:cs typeface="Arial"/>
              </a:rPr>
              <a:t>.  </a:t>
            </a:r>
          </a:p>
          <a:p>
            <a:pPr marL="169545" indent="-169545"/>
            <a:r>
              <a:rPr lang="en-CA" altLang="en-US" dirty="0">
                <a:cs typeface="Arial"/>
              </a:rPr>
              <a:t>When a class has been defined according to its match criteria, 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you can assign it characteristics</a:t>
            </a:r>
            <a:r>
              <a:rPr lang="en-CA" altLang="en-US" dirty="0">
                <a:cs typeface="Arial"/>
              </a:rPr>
              <a:t>.  </a:t>
            </a:r>
          </a:p>
          <a:p>
            <a:pPr marL="358457" lvl="1" indent="-169545"/>
            <a:r>
              <a:rPr lang="en-CA" altLang="en-US" dirty="0">
                <a:highlight>
                  <a:srgbClr val="00FFFF"/>
                </a:highlight>
                <a:cs typeface="Arial"/>
              </a:rPr>
              <a:t>To characterize a class, you assign it bandwidth, weight, and maximum packet limit</a:t>
            </a:r>
            <a:r>
              <a:rPr lang="en-CA" altLang="en-US" dirty="0">
                <a:cs typeface="Arial"/>
              </a:rPr>
              <a:t>.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The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bandwidth assigned to a class is the guaranteed bandwidth delivered to the class during congestion</a:t>
            </a:r>
            <a:r>
              <a:rPr lang="en-CA" altLang="en-US" dirty="0">
                <a:cs typeface="Arial"/>
              </a:rPr>
              <a:t>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59" y="986895"/>
            <a:ext cx="4731808" cy="2332038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102659" y="3507315"/>
            <a:ext cx="4731808" cy="1166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545" lvl="0" indent="-169545">
              <a:buClr>
                <a:srgbClr val="58585B"/>
              </a:buClr>
            </a:pPr>
            <a:r>
              <a:rPr lang="en-CA" altLang="en-US" dirty="0">
                <a:cs typeface="Arial"/>
              </a:rPr>
              <a:t>Packets that match the criteria for a class constitute the traffic for that class.  A FIFO queue is reserved for each class, and traffic belonging to a class is directed to the queue.</a:t>
            </a:r>
          </a:p>
          <a:p>
            <a:pPr lvl="1"/>
            <a:endParaRPr lang="en-CA" altLang="en-US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55083326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588933" cy="757238"/>
          </a:xfrm>
        </p:spPr>
        <p:txBody>
          <a:bodyPr/>
          <a:lstStyle/>
          <a:p>
            <a:r>
              <a:rPr lang="en-US" sz="1600" dirty="0"/>
              <a:t>Queuing Algorithms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Low Latency Queuing (</a:t>
            </a:r>
            <a:r>
              <a:rPr lang="en-US" dirty="0">
                <a:highlight>
                  <a:srgbClr val="FFFF00"/>
                </a:highlight>
              </a:rPr>
              <a:t>LLQ</a:t>
            </a:r>
            <a:r>
              <a:rPr lang="en-US" dirty="0"/>
              <a:t>)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800600" y="220133"/>
            <a:ext cx="4343399" cy="4579408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The LLQ feature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brings strict priority queuing (PQ) to CBWFQ</a:t>
            </a:r>
            <a:r>
              <a:rPr lang="en-CA" altLang="en-US" dirty="0">
                <a:cs typeface="Arial"/>
              </a:rPr>
              <a:t> which 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reduces jitter in voice conversations</a:t>
            </a:r>
            <a:r>
              <a:rPr lang="en-CA" altLang="en-US" dirty="0">
                <a:cs typeface="Arial"/>
              </a:rPr>
              <a:t>.  See the figure to the left.</a:t>
            </a:r>
          </a:p>
          <a:p>
            <a:pPr marL="169545" indent="-169545"/>
            <a:r>
              <a:rPr lang="en-CA" altLang="en-US" dirty="0">
                <a:cs typeface="Arial"/>
              </a:rPr>
              <a:t>Strict PQ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allows delay-sensitive data such as voice to be sent before packets in other queues</a:t>
            </a:r>
            <a:r>
              <a:rPr lang="en-CA" altLang="en-US" dirty="0">
                <a:cs typeface="Arial"/>
              </a:rPr>
              <a:t>.</a:t>
            </a:r>
          </a:p>
          <a:p>
            <a:pPr marL="169545" indent="-169545"/>
            <a:r>
              <a:rPr lang="en-CA" altLang="en-US" dirty="0">
                <a:highlight>
                  <a:srgbClr val="00FF00"/>
                </a:highlight>
                <a:cs typeface="Arial"/>
              </a:rPr>
              <a:t>Without LLQ, CBWFQ provides WFQ based on defined classes with no strict priority queue available for real-time traffic</a:t>
            </a:r>
            <a:r>
              <a:rPr lang="en-CA" altLang="en-US" dirty="0">
                <a:cs typeface="Arial"/>
              </a:rPr>
              <a:t>.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All packets are </a:t>
            </a:r>
            <a:r>
              <a:rPr lang="en-CA" altLang="en-US" dirty="0">
                <a:highlight>
                  <a:srgbClr val="00FF00"/>
                </a:highlight>
                <a:cs typeface="Arial"/>
              </a:rPr>
              <a:t>serviced fairly based on weight</a:t>
            </a:r>
            <a:r>
              <a:rPr lang="en-CA" altLang="en-US" dirty="0">
                <a:cs typeface="Arial"/>
              </a:rPr>
              <a:t>.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This scheme </a:t>
            </a:r>
            <a:r>
              <a:rPr lang="en-CA" altLang="en-US" dirty="0">
                <a:highlight>
                  <a:srgbClr val="00FF00"/>
                </a:highlight>
                <a:cs typeface="Arial"/>
              </a:rPr>
              <a:t>poses problems for voice traffic that is largely intolerant of delay</a:t>
            </a:r>
            <a:r>
              <a:rPr lang="en-CA" altLang="en-US" dirty="0">
                <a:cs typeface="Arial"/>
              </a:rPr>
              <a:t>.</a:t>
            </a:r>
          </a:p>
          <a:p>
            <a:pPr marL="169545" indent="-169545"/>
            <a:r>
              <a:rPr lang="en-CA" altLang="en-US" dirty="0">
                <a:cs typeface="Arial"/>
              </a:rPr>
              <a:t>With LLQ,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delay-sensitive data is sent first, before packets in other queues are treated</a:t>
            </a:r>
            <a:r>
              <a:rPr lang="en-CA" altLang="en-US" dirty="0">
                <a:cs typeface="Arial"/>
              </a:rPr>
              <a:t>.</a:t>
            </a:r>
          </a:p>
          <a:p>
            <a:pPr marL="169545" indent="-169545"/>
            <a:r>
              <a:rPr lang="en-CA" altLang="en-US" dirty="0">
                <a:cs typeface="Arial"/>
              </a:rPr>
              <a:t>LLQ allows delay-sensitive data such as voice to be sent first giving it preferential treatment.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66" y="1035579"/>
            <a:ext cx="4810167" cy="2893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218469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4" y="915409"/>
            <a:ext cx="7804709" cy="1802391"/>
          </a:xfrm>
        </p:spPr>
        <p:txBody>
          <a:bodyPr/>
          <a:lstStyle/>
          <a:p>
            <a:r>
              <a:rPr lang="en-US" dirty="0"/>
              <a:t>6.2 </a:t>
            </a:r>
            <a:r>
              <a:rPr lang="en-US" dirty="0" err="1">
                <a:solidFill>
                  <a:srgbClr val="FFFF00"/>
                </a:solidFill>
              </a:rPr>
              <a:t>QoS</a:t>
            </a:r>
            <a:r>
              <a:rPr lang="en-US" dirty="0">
                <a:solidFill>
                  <a:srgbClr val="FFFF00"/>
                </a:solidFill>
              </a:rPr>
              <a:t> Mechanisms</a:t>
            </a:r>
          </a:p>
        </p:txBody>
      </p:sp>
    </p:spTree>
    <p:extLst>
      <p:ext uri="{BB962C8B-B14F-4D97-AF65-F5344CB8AC3E}">
        <p14:creationId xmlns:p14="http://schemas.microsoft.com/office/powerpoint/2010/main" val="4030756038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588933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Models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Video Tutorial – </a:t>
            </a:r>
            <a:r>
              <a:rPr lang="en-US" dirty="0" err="1"/>
              <a:t>QoS</a:t>
            </a:r>
            <a:r>
              <a:rPr lang="en-US" dirty="0"/>
              <a:t> Models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867429" y="414867"/>
            <a:ext cx="4005638" cy="4384674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Because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packets are delivered on a best-effort basis, the </a:t>
            </a:r>
            <a:r>
              <a:rPr lang="en-CA" altLang="en-US" dirty="0">
                <a:highlight>
                  <a:srgbClr val="FF0000"/>
                </a:highlight>
                <a:cs typeface="Arial"/>
              </a:rPr>
              <a:t>best effort model is not really an implementation of </a:t>
            </a:r>
            <a:r>
              <a:rPr lang="en-CA" altLang="en-US" dirty="0" err="1">
                <a:highlight>
                  <a:srgbClr val="FF0000"/>
                </a:highlight>
                <a:cs typeface="Arial"/>
              </a:rPr>
              <a:t>QoS</a:t>
            </a:r>
            <a:r>
              <a:rPr lang="en-CA" altLang="en-US" dirty="0">
                <a:cs typeface="Arial"/>
              </a:rPr>
              <a:t>.</a:t>
            </a:r>
          </a:p>
          <a:p>
            <a:pPr marL="169545" indent="-169545"/>
            <a:r>
              <a:rPr lang="en-CA" altLang="en-US" dirty="0">
                <a:cs typeface="Arial"/>
              </a:rPr>
              <a:t>The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integrated services model</a:t>
            </a:r>
            <a:r>
              <a:rPr lang="en-CA" altLang="en-US" dirty="0">
                <a:cs typeface="Arial"/>
              </a:rPr>
              <a:t>, or </a:t>
            </a:r>
            <a:r>
              <a:rPr lang="en-CA" altLang="en-US" dirty="0" err="1">
                <a:highlight>
                  <a:srgbClr val="00FFFF"/>
                </a:highlight>
                <a:cs typeface="Arial"/>
              </a:rPr>
              <a:t>IntServ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 model</a:t>
            </a:r>
            <a:r>
              <a:rPr lang="en-CA" altLang="en-US" dirty="0">
                <a:cs typeface="Arial"/>
              </a:rPr>
              <a:t>, provides a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very high degree of </a:t>
            </a:r>
            <a:r>
              <a:rPr lang="en-CA" altLang="en-US" dirty="0" err="1">
                <a:highlight>
                  <a:srgbClr val="00FFFF"/>
                </a:highlight>
                <a:cs typeface="Arial"/>
              </a:rPr>
              <a:t>QoS</a:t>
            </a:r>
            <a:r>
              <a:rPr lang="en-CA" altLang="en-US" dirty="0">
                <a:cs typeface="Arial"/>
              </a:rPr>
              <a:t> to IP packets with guaranteed delivery.</a:t>
            </a:r>
          </a:p>
          <a:p>
            <a:pPr marL="169545" indent="-169545"/>
            <a:r>
              <a:rPr lang="en-CA" altLang="en-US" dirty="0">
                <a:cs typeface="Arial"/>
              </a:rPr>
              <a:t>It uses a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signaling process known as RSVP</a:t>
            </a:r>
            <a:r>
              <a:rPr lang="en-CA" altLang="en-US" dirty="0">
                <a:cs typeface="Arial"/>
              </a:rPr>
              <a:t>, or resource reservation protocol.  </a:t>
            </a:r>
          </a:p>
          <a:p>
            <a:pPr marL="169545" indent="-169545"/>
            <a:r>
              <a:rPr lang="en-CA" altLang="en-US" dirty="0">
                <a:cs typeface="Arial"/>
              </a:rPr>
              <a:t>The 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differentiated services model</a:t>
            </a:r>
            <a:r>
              <a:rPr lang="en-CA" altLang="en-US" dirty="0">
                <a:cs typeface="Arial"/>
              </a:rPr>
              <a:t>, or </a:t>
            </a:r>
            <a:r>
              <a:rPr lang="en-CA" altLang="en-US" dirty="0" err="1">
                <a:cs typeface="Arial"/>
              </a:rPr>
              <a:t>DiffServ</a:t>
            </a:r>
            <a:r>
              <a:rPr lang="en-CA" altLang="en-US" dirty="0">
                <a:cs typeface="Arial"/>
              </a:rPr>
              <a:t> model, is a 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highly scalable and flexible implementation of </a:t>
            </a:r>
            <a:r>
              <a:rPr lang="en-CA" altLang="en-US" dirty="0" err="1">
                <a:highlight>
                  <a:srgbClr val="FFFF00"/>
                </a:highlight>
                <a:cs typeface="Arial"/>
              </a:rPr>
              <a:t>QoS</a:t>
            </a:r>
            <a:r>
              <a:rPr lang="en-CA" altLang="en-US" dirty="0">
                <a:cs typeface="Arial"/>
              </a:rPr>
              <a:t>.  It works off manually configured traffic classes which need to be configured on routers throughout the network.</a:t>
            </a:r>
          </a:p>
          <a:p>
            <a:pPr marL="169545" indent="-169545"/>
            <a:endParaRPr lang="en-CA" altLang="en-US" dirty="0">
              <a:cs typeface="Arial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821" y="798513"/>
            <a:ext cx="4601787" cy="3587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247067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6036733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Models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Selecting an Appropriate </a:t>
            </a:r>
            <a:r>
              <a:rPr lang="en-US" dirty="0" err="1"/>
              <a:t>QoS</a:t>
            </a:r>
            <a:r>
              <a:rPr lang="en-US" dirty="0"/>
              <a:t> Policy Model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867429" y="798513"/>
            <a:ext cx="4005638" cy="4001028"/>
          </a:xfrm>
        </p:spPr>
        <p:txBody>
          <a:bodyPr/>
          <a:lstStyle/>
          <a:p>
            <a:pPr marL="169545" indent="-169545"/>
            <a:r>
              <a:rPr lang="en-CA" altLang="en-US" dirty="0">
                <a:highlight>
                  <a:srgbClr val="FFFF00"/>
                </a:highlight>
                <a:cs typeface="Arial"/>
              </a:rPr>
              <a:t>Three QoS Models</a:t>
            </a:r>
            <a:r>
              <a:rPr lang="en-CA" altLang="en-US" dirty="0">
                <a:cs typeface="Arial"/>
              </a:rPr>
              <a:t> that we can have:</a:t>
            </a:r>
          </a:p>
          <a:p>
            <a:pPr marL="358457" lvl="1" indent="-169545"/>
            <a:r>
              <a:rPr lang="en-CA" altLang="en-US" dirty="0">
                <a:highlight>
                  <a:srgbClr val="00FFFF"/>
                </a:highlight>
                <a:cs typeface="Arial"/>
              </a:rPr>
              <a:t>Best-effort model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Integrated services (</a:t>
            </a:r>
            <a:r>
              <a:rPr lang="en-CA" altLang="en-US" dirty="0" err="1">
                <a:highlight>
                  <a:srgbClr val="00FFFF"/>
                </a:highlight>
                <a:cs typeface="Arial"/>
              </a:rPr>
              <a:t>IntServ</a:t>
            </a:r>
            <a:r>
              <a:rPr lang="en-CA" altLang="en-US" dirty="0">
                <a:cs typeface="Arial"/>
              </a:rPr>
              <a:t>)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Differentiated Services (</a:t>
            </a:r>
            <a:r>
              <a:rPr lang="en-CA" altLang="en-US" dirty="0" err="1">
                <a:highlight>
                  <a:srgbClr val="00FFFF"/>
                </a:highlight>
                <a:cs typeface="Arial"/>
              </a:rPr>
              <a:t>DiffServ</a:t>
            </a:r>
            <a:r>
              <a:rPr lang="en-CA" altLang="en-US" dirty="0">
                <a:cs typeface="Arial"/>
              </a:rPr>
              <a:t>)</a:t>
            </a:r>
          </a:p>
          <a:p>
            <a:pPr marL="169545" indent="-169545"/>
            <a:r>
              <a:rPr lang="en-CA" altLang="en-US" dirty="0">
                <a:cs typeface="Arial"/>
              </a:rPr>
              <a:t>The table in the figure to the left summarizes these three models.</a:t>
            </a:r>
          </a:p>
          <a:p>
            <a:pPr marL="169545" indent="-169545"/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 is implemented in a network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using either or both</a:t>
            </a:r>
            <a:r>
              <a:rPr lang="en-CA" altLang="en-US" dirty="0">
                <a:cs typeface="Arial"/>
              </a:rPr>
              <a:t> of these: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 </a:t>
            </a:r>
            <a:r>
              <a:rPr lang="en-CA" altLang="en-US" dirty="0" err="1">
                <a:cs typeface="Arial"/>
              </a:rPr>
              <a:t>IntServ</a:t>
            </a:r>
            <a:r>
              <a:rPr lang="en-CA" altLang="en-US" dirty="0">
                <a:cs typeface="Arial"/>
              </a:rPr>
              <a:t> – provides the highest guarantee of </a:t>
            </a:r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, but is resource-intensive</a:t>
            </a:r>
          </a:p>
          <a:p>
            <a:pPr marL="358457" lvl="1" indent="-169545"/>
            <a:r>
              <a:rPr lang="en-CA" altLang="en-US" dirty="0" err="1">
                <a:cs typeface="Arial"/>
              </a:rPr>
              <a:t>DiffServ</a:t>
            </a:r>
            <a:r>
              <a:rPr lang="en-CA" altLang="en-US" dirty="0">
                <a:cs typeface="Arial"/>
              </a:rPr>
              <a:t> – less resource intensive and more scalable</a:t>
            </a:r>
          </a:p>
          <a:p>
            <a:pPr marL="0" indent="0">
              <a:buNone/>
            </a:pPr>
            <a:endParaRPr lang="en-CA" altLang="en-US" dirty="0">
              <a:cs typeface="Arial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900" y="1164695"/>
            <a:ext cx="4576234" cy="1692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282023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749799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Models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Best-Effort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867429" y="508000"/>
            <a:ext cx="4005638" cy="4291541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The basic design of the Internet, which is still applicable today, provides for best-effort packet delivery and provides no guarantees.</a:t>
            </a:r>
          </a:p>
          <a:p>
            <a:pPr marL="169545" indent="-169545"/>
            <a:r>
              <a:rPr lang="en-CA" altLang="en-US" dirty="0">
                <a:cs typeface="Arial"/>
              </a:rPr>
              <a:t>The best-effort model treats all network packets the same way.</a:t>
            </a:r>
          </a:p>
          <a:p>
            <a:pPr marL="169545" indent="-169545"/>
            <a:r>
              <a:rPr lang="en-CA" altLang="en-US" dirty="0">
                <a:cs typeface="Arial"/>
              </a:rPr>
              <a:t>Without </a:t>
            </a:r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, the network cannot tell the difference between packets.  A voice call will be treated the same as an email with a digital photograph attached.</a:t>
            </a:r>
          </a:p>
          <a:p>
            <a:pPr marL="169545" indent="-169545"/>
            <a:r>
              <a:rPr lang="en-CA" altLang="en-US" dirty="0">
                <a:cs typeface="Arial"/>
              </a:rPr>
              <a:t>The best effort-model is similar in concept to sending a letter using standard postal mail.  All letters are treated the same and in some cases will never arrive.</a:t>
            </a:r>
          </a:p>
          <a:p>
            <a:pPr marL="169545" indent="-169545"/>
            <a:endParaRPr lang="en-CA" altLang="en-US" dirty="0">
              <a:cs typeface="Arial"/>
            </a:endParaRPr>
          </a:p>
          <a:p>
            <a:pPr marL="0" indent="0">
              <a:buNone/>
            </a:pPr>
            <a:endParaRPr lang="en-CA" altLang="en-US" dirty="0">
              <a:cs typeface="Arial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074" y="798513"/>
            <a:ext cx="4200525" cy="3708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339836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749799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Models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Integrated Services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672105" y="381000"/>
            <a:ext cx="4200962" cy="4418541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The needs of real-time applications, such as remote video, multimedia conferencing, visualization, and virtual reality, motivated the development of the </a:t>
            </a:r>
            <a:r>
              <a:rPr lang="en-CA" altLang="en-US" dirty="0" err="1">
                <a:cs typeface="Arial"/>
              </a:rPr>
              <a:t>IntServ</a:t>
            </a:r>
            <a:r>
              <a:rPr lang="en-CA" altLang="en-US" dirty="0">
                <a:cs typeface="Arial"/>
              </a:rPr>
              <a:t> architecture model in 1994.</a:t>
            </a:r>
          </a:p>
          <a:p>
            <a:pPr marL="169545" indent="-169545"/>
            <a:r>
              <a:rPr lang="en-CA" altLang="en-US" dirty="0" err="1">
                <a:cs typeface="Arial"/>
              </a:rPr>
              <a:t>IntServ</a:t>
            </a:r>
            <a:r>
              <a:rPr lang="en-CA" altLang="en-US" dirty="0">
                <a:cs typeface="Arial"/>
              </a:rPr>
              <a:t> provides a way to deliver end-to-end </a:t>
            </a:r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 that real-time applications require by explicitly managing network resources to provide </a:t>
            </a:r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 to specific user packet streams.  </a:t>
            </a:r>
          </a:p>
          <a:p>
            <a:pPr marL="169545" indent="-169545"/>
            <a:r>
              <a:rPr lang="en-CA" altLang="en-US" dirty="0">
                <a:cs typeface="Arial"/>
              </a:rPr>
              <a:t>It uses resource reservation and an admission-control mechanism as building blocks to establish and maintain </a:t>
            </a:r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.  </a:t>
            </a:r>
          </a:p>
          <a:p>
            <a:pPr marL="169545" indent="-169545"/>
            <a:r>
              <a:rPr lang="en-CA" altLang="en-US" dirty="0" err="1">
                <a:cs typeface="Arial"/>
              </a:rPr>
              <a:t>IntServ</a:t>
            </a:r>
            <a:r>
              <a:rPr lang="en-CA" altLang="en-US" dirty="0">
                <a:cs typeface="Arial"/>
              </a:rPr>
              <a:t> uses a connection-oriented approach inherited from telephony network design.</a:t>
            </a:r>
          </a:p>
          <a:p>
            <a:pPr marL="169545" indent="-169545"/>
            <a:endParaRPr lang="en-CA" altLang="en-US" dirty="0">
              <a:cs typeface="Arial"/>
            </a:endParaRPr>
          </a:p>
          <a:p>
            <a:pPr marL="0" indent="0">
              <a:buNone/>
            </a:pPr>
            <a:endParaRPr lang="en-CA" altLang="en-US" dirty="0">
              <a:cs typeface="Arial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92" y="902228"/>
            <a:ext cx="4594413" cy="3094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969196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749799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Models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Integrated Services (Cont.)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672105" y="381000"/>
            <a:ext cx="4200962" cy="4418541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In the </a:t>
            </a:r>
            <a:r>
              <a:rPr lang="en-CA" altLang="en-US" dirty="0" err="1">
                <a:cs typeface="Arial"/>
              </a:rPr>
              <a:t>IntServ</a:t>
            </a:r>
            <a:r>
              <a:rPr lang="en-CA" altLang="en-US" dirty="0">
                <a:cs typeface="Arial"/>
              </a:rPr>
              <a:t> model, the application requests a specific kind of service from the network before sending the data.</a:t>
            </a:r>
          </a:p>
          <a:p>
            <a:pPr marL="169545" indent="-169545"/>
            <a:r>
              <a:rPr lang="en-CA" altLang="en-US" dirty="0">
                <a:highlight>
                  <a:srgbClr val="00FFFF"/>
                </a:highlight>
                <a:cs typeface="Arial"/>
              </a:rPr>
              <a:t>The application informs the network of its traffic profile and requests a particular kind of service that can encompass its bandwidth and delay requirements</a:t>
            </a:r>
            <a:r>
              <a:rPr lang="en-CA" altLang="en-US" dirty="0">
                <a:cs typeface="Arial"/>
              </a:rPr>
              <a:t>.</a:t>
            </a:r>
          </a:p>
          <a:p>
            <a:pPr marL="169545" indent="-169545"/>
            <a:r>
              <a:rPr lang="en-CA" altLang="en-US" dirty="0" err="1">
                <a:cs typeface="Arial"/>
              </a:rPr>
              <a:t>IntServ</a:t>
            </a:r>
            <a:r>
              <a:rPr lang="en-CA" altLang="en-US" dirty="0">
                <a:cs typeface="Arial"/>
              </a:rPr>
              <a:t> uses the Resource Reservation Protocol (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RSVP</a:t>
            </a:r>
            <a:r>
              <a:rPr lang="en-CA" altLang="en-US" dirty="0">
                <a:cs typeface="Arial"/>
              </a:rPr>
              <a:t>) to signal the </a:t>
            </a:r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 needs of an application’s traffic along devices in the end-to-end path through the network.  </a:t>
            </a:r>
          </a:p>
          <a:p>
            <a:pPr marL="169545" indent="-169545"/>
            <a:r>
              <a:rPr lang="en-CA" altLang="en-US" dirty="0">
                <a:highlight>
                  <a:srgbClr val="00FFFF"/>
                </a:highlight>
                <a:cs typeface="Arial"/>
              </a:rPr>
              <a:t>If the network devices along the path can reserve the necessary bandwidth, the originating application can begin transmitting</a:t>
            </a:r>
            <a:r>
              <a:rPr lang="en-CA" altLang="en-US" dirty="0">
                <a:cs typeface="Arial"/>
              </a:rPr>
              <a:t> – otherwise, no data is sent.</a:t>
            </a:r>
          </a:p>
          <a:p>
            <a:pPr marL="169545" indent="-169545"/>
            <a:endParaRPr lang="en-CA" altLang="en-US" dirty="0">
              <a:cs typeface="Arial"/>
            </a:endParaRPr>
          </a:p>
          <a:p>
            <a:pPr marL="0" indent="0">
              <a:buNone/>
            </a:pPr>
            <a:endParaRPr lang="en-CA" altLang="en-US" dirty="0">
              <a:cs typeface="Arial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92" y="902228"/>
            <a:ext cx="4594413" cy="3094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685388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749799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Models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Differentiated Services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867429" y="203200"/>
            <a:ext cx="4005638" cy="4596341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The differentiated services (</a:t>
            </a:r>
            <a:r>
              <a:rPr lang="en-CA" altLang="en-US" dirty="0" err="1">
                <a:cs typeface="Arial"/>
              </a:rPr>
              <a:t>DiffServ</a:t>
            </a:r>
            <a:r>
              <a:rPr lang="en-CA" altLang="en-US" dirty="0">
                <a:cs typeface="Arial"/>
              </a:rPr>
              <a:t>) </a:t>
            </a:r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 model: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Specifies a simple and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scalable</a:t>
            </a:r>
            <a:r>
              <a:rPr lang="en-CA" altLang="en-US" dirty="0">
                <a:cs typeface="Arial"/>
              </a:rPr>
              <a:t> mechanism for classifying and managing network traffic.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Provides </a:t>
            </a:r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 guarantees on modern IP networks.</a:t>
            </a:r>
          </a:p>
          <a:p>
            <a:pPr marL="358457" lvl="1" indent="-169545"/>
            <a:r>
              <a:rPr lang="en-CA" altLang="en-US" dirty="0" err="1">
                <a:cs typeface="Arial"/>
              </a:rPr>
              <a:t>DiffServ</a:t>
            </a:r>
            <a:r>
              <a:rPr lang="en-CA" altLang="en-US" dirty="0">
                <a:cs typeface="Arial"/>
              </a:rPr>
              <a:t> can provide low-latency guaranteed service to critical network traffic such as voice or video.</a:t>
            </a:r>
          </a:p>
          <a:p>
            <a:pPr marL="169545" indent="-169545"/>
            <a:r>
              <a:rPr lang="en-CA" altLang="en-US" dirty="0">
                <a:cs typeface="Arial"/>
              </a:rPr>
              <a:t>The </a:t>
            </a:r>
            <a:r>
              <a:rPr lang="en-CA" altLang="en-US" dirty="0" err="1">
                <a:cs typeface="Arial"/>
              </a:rPr>
              <a:t>DiffServ</a:t>
            </a:r>
            <a:r>
              <a:rPr lang="en-CA" altLang="en-US" dirty="0">
                <a:cs typeface="Arial"/>
              </a:rPr>
              <a:t> design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overcomes the limitations of both the best-effort and </a:t>
            </a:r>
            <a:r>
              <a:rPr lang="en-CA" altLang="en-US" dirty="0" err="1">
                <a:highlight>
                  <a:srgbClr val="00FFFF"/>
                </a:highlight>
                <a:cs typeface="Arial"/>
              </a:rPr>
              <a:t>IntServ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 models</a:t>
            </a:r>
            <a:r>
              <a:rPr lang="en-CA" altLang="en-US" dirty="0">
                <a:cs typeface="Arial"/>
              </a:rPr>
              <a:t>.</a:t>
            </a:r>
          </a:p>
          <a:p>
            <a:pPr marL="169545" indent="-169545"/>
            <a:r>
              <a:rPr lang="en-CA" altLang="en-US" dirty="0" err="1">
                <a:cs typeface="Arial"/>
              </a:rPr>
              <a:t>DiffServ</a:t>
            </a:r>
            <a:r>
              <a:rPr lang="en-CA" altLang="en-US" dirty="0">
                <a:cs typeface="Arial"/>
              </a:rPr>
              <a:t> can provide an “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almost guaranteed</a:t>
            </a:r>
            <a:r>
              <a:rPr lang="en-CA" altLang="en-US" dirty="0">
                <a:cs typeface="Arial"/>
              </a:rPr>
              <a:t>” </a:t>
            </a:r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 while still being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cost-effective and scalable</a:t>
            </a:r>
            <a:r>
              <a:rPr lang="en-CA" altLang="en-US" dirty="0">
                <a:cs typeface="Arial"/>
              </a:rPr>
              <a:t>.</a:t>
            </a:r>
          </a:p>
          <a:p>
            <a:pPr marL="169545" indent="-169545"/>
            <a:endParaRPr lang="en-CA" altLang="en-US" dirty="0"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872" y="798514"/>
            <a:ext cx="4715558" cy="35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075516"/>
      </p:ext>
    </p:extLst>
  </p:cSld>
  <p:clrMapOvr>
    <a:masterClrMapping/>
  </p:clrMapOvr>
  <p:transition spd="slow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749799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Models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Differentiated Services (Cont.)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867429" y="203200"/>
            <a:ext cx="4208838" cy="4596341"/>
          </a:xfrm>
        </p:spPr>
        <p:txBody>
          <a:bodyPr/>
          <a:lstStyle/>
          <a:p>
            <a:pPr marL="169545" indent="-169545"/>
            <a:r>
              <a:rPr lang="en-CA" altLang="en-US" dirty="0" err="1">
                <a:cs typeface="Arial"/>
              </a:rPr>
              <a:t>DiffServ</a:t>
            </a:r>
            <a:r>
              <a:rPr lang="en-CA" altLang="en-US" dirty="0">
                <a:cs typeface="Arial"/>
              </a:rPr>
              <a:t> is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not an end-to-end </a:t>
            </a:r>
            <a:r>
              <a:rPr lang="en-CA" altLang="en-US" dirty="0" err="1">
                <a:highlight>
                  <a:srgbClr val="00FFFF"/>
                </a:highlight>
                <a:cs typeface="Arial"/>
              </a:rPr>
              <a:t>QoS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 strategy</a:t>
            </a:r>
            <a:r>
              <a:rPr lang="en-CA" altLang="en-US" dirty="0">
                <a:cs typeface="Arial"/>
              </a:rPr>
              <a:t> because it cannot enforce end-to-end guarantees.  However, it is a more scalable approach to implementing </a:t>
            </a:r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.</a:t>
            </a:r>
          </a:p>
          <a:p>
            <a:pPr marL="169545" indent="-169545"/>
            <a:r>
              <a:rPr lang="en-CA" altLang="en-US" dirty="0">
                <a:cs typeface="Arial"/>
              </a:rPr>
              <a:t>In the figure to the left, a host forwards traffic to a router, the router classifies the flows into aggregates (classes) and provides the appropriate </a:t>
            </a:r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 policy for the classes.  </a:t>
            </a:r>
          </a:p>
          <a:p>
            <a:pPr marL="169545" indent="-169545"/>
            <a:r>
              <a:rPr lang="en-CA" altLang="en-US" dirty="0" err="1">
                <a:cs typeface="Arial"/>
              </a:rPr>
              <a:t>DiffServ</a:t>
            </a:r>
            <a:r>
              <a:rPr lang="en-CA" altLang="en-US" dirty="0">
                <a:cs typeface="Arial"/>
              </a:rPr>
              <a:t>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enforces and applies </a:t>
            </a:r>
            <a:r>
              <a:rPr lang="en-CA" altLang="en-US" dirty="0" err="1">
                <a:highlight>
                  <a:srgbClr val="00FFFF"/>
                </a:highlight>
                <a:cs typeface="Arial"/>
              </a:rPr>
              <a:t>QoS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 mechanisms on a hop-by-hop basis </a:t>
            </a:r>
            <a:r>
              <a:rPr lang="en-CA" altLang="en-US" dirty="0">
                <a:cs typeface="Arial"/>
              </a:rPr>
              <a:t>uniformly applying global meaning to each traffic class to provide both flexibility and scalability.</a:t>
            </a:r>
          </a:p>
          <a:p>
            <a:pPr marL="169545" indent="-169545"/>
            <a:r>
              <a:rPr lang="en-CA" altLang="en-US" dirty="0" err="1">
                <a:cs typeface="Arial"/>
              </a:rPr>
              <a:t>DiffServ</a:t>
            </a:r>
            <a:r>
              <a:rPr lang="en-CA" altLang="en-US" dirty="0">
                <a:cs typeface="Arial"/>
              </a:rPr>
              <a:t>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divides network traffic into classes based on business requirements</a:t>
            </a:r>
            <a:r>
              <a:rPr lang="en-CA" altLang="en-US" dirty="0">
                <a:cs typeface="Arial"/>
              </a:rPr>
              <a:t>.  Each class can then be assigned a different level of service. </a:t>
            </a: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872" y="798514"/>
            <a:ext cx="4715558" cy="35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079959"/>
      </p:ext>
    </p:extLst>
  </p:cSld>
  <p:clrMapOvr>
    <a:masterClrMapping/>
  </p:clrMapOvr>
  <p:transition spd="slow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7332133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Implementation Techniques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Video Tutorial – </a:t>
            </a:r>
            <a:r>
              <a:rPr lang="en-US" dirty="0" err="1"/>
              <a:t>QoS</a:t>
            </a:r>
            <a:r>
              <a:rPr lang="en-US" dirty="0"/>
              <a:t> Implementation Techniques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694235" y="1007533"/>
            <a:ext cx="4178832" cy="3792008"/>
          </a:xfrm>
        </p:spPr>
        <p:txBody>
          <a:bodyPr/>
          <a:lstStyle/>
          <a:p>
            <a:pPr marL="169545" indent="-169545"/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 implementation tools can be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categorized into three main categories</a:t>
            </a:r>
            <a:r>
              <a:rPr lang="en-CA" altLang="en-US" dirty="0">
                <a:cs typeface="Arial"/>
              </a:rPr>
              <a:t>:  </a:t>
            </a:r>
          </a:p>
          <a:p>
            <a:pPr marL="358457" lvl="1" indent="-169545"/>
            <a:r>
              <a:rPr lang="en-CA" altLang="en-US" dirty="0">
                <a:highlight>
                  <a:srgbClr val="FFFF00"/>
                </a:highlight>
                <a:cs typeface="Arial"/>
              </a:rPr>
              <a:t>Classification and marking tools</a:t>
            </a:r>
            <a:r>
              <a:rPr lang="en-CA" altLang="en-US" dirty="0">
                <a:cs typeface="Arial"/>
              </a:rPr>
              <a:t> – Session traffic is classified into different priority groupings and packets are marked.</a:t>
            </a:r>
          </a:p>
          <a:p>
            <a:pPr marL="358457" lvl="1" indent="-169545"/>
            <a:r>
              <a:rPr lang="en-CA" altLang="en-US" dirty="0">
                <a:highlight>
                  <a:srgbClr val="FFFF00"/>
                </a:highlight>
                <a:cs typeface="Arial"/>
              </a:rPr>
              <a:t>Congestion avoidance tools</a:t>
            </a:r>
            <a:r>
              <a:rPr lang="en-CA" altLang="en-US" dirty="0">
                <a:cs typeface="Arial"/>
              </a:rPr>
              <a:t> – Traffic classes are allotted network resources and some traffic may be selectively dropped, delayed or remarked to avoid congestion.</a:t>
            </a:r>
          </a:p>
          <a:p>
            <a:pPr marL="358457" lvl="1" indent="-169545"/>
            <a:r>
              <a:rPr lang="en-CA" altLang="en-US" dirty="0">
                <a:highlight>
                  <a:srgbClr val="FFFF00"/>
                </a:highlight>
                <a:cs typeface="Arial"/>
              </a:rPr>
              <a:t>Congestion management tools</a:t>
            </a:r>
            <a:r>
              <a:rPr lang="en-CA" altLang="en-US" dirty="0">
                <a:cs typeface="Arial"/>
              </a:rPr>
              <a:t> – During congestion, traffic is queued to await the availability of those resources; tools include class based weighted fair queuing, and low latency queuing.</a:t>
            </a:r>
          </a:p>
          <a:p>
            <a:pPr marL="169545" indent="-169545"/>
            <a:endParaRPr lang="en-CA" altLang="en-US" dirty="0">
              <a:cs typeface="Arial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236" y="798513"/>
            <a:ext cx="4195763" cy="3881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471571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7332133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Implementation Techniques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Avoiding Packet Loss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694235" y="194733"/>
            <a:ext cx="4178832" cy="4604808"/>
          </a:xfrm>
        </p:spPr>
        <p:txBody>
          <a:bodyPr/>
          <a:lstStyle/>
          <a:p>
            <a:pPr marL="169545" indent="-169545"/>
            <a:r>
              <a:rPr lang="en-CA" altLang="en-US" dirty="0">
                <a:highlight>
                  <a:srgbClr val="FFFF00"/>
                </a:highlight>
                <a:cs typeface="Arial"/>
              </a:rPr>
              <a:t>Packet loss is usually the result of congestion on an interface</a:t>
            </a:r>
            <a:r>
              <a:rPr lang="en-CA" altLang="en-US" dirty="0">
                <a:cs typeface="Arial"/>
              </a:rPr>
              <a:t>.  </a:t>
            </a:r>
          </a:p>
          <a:p>
            <a:pPr marL="169545" indent="-169545"/>
            <a:r>
              <a:rPr lang="en-CA" altLang="en-US" dirty="0">
                <a:cs typeface="Arial"/>
              </a:rPr>
              <a:t>Most TCP applications experience slowdown because TCP automatically adjusts to network congestion.</a:t>
            </a:r>
          </a:p>
          <a:p>
            <a:pPr marL="358457" lvl="1" indent="-169545"/>
            <a:r>
              <a:rPr lang="en-CA" altLang="en-US" dirty="0">
                <a:highlight>
                  <a:srgbClr val="00FFFF"/>
                </a:highlight>
                <a:cs typeface="Arial"/>
              </a:rPr>
              <a:t>Some applications do not use TCP and cannot handle drops </a:t>
            </a:r>
            <a:r>
              <a:rPr lang="en-CA" altLang="en-US" dirty="0">
                <a:cs typeface="Arial"/>
              </a:rPr>
              <a:t>(</a:t>
            </a:r>
            <a:r>
              <a:rPr lang="en-CA" altLang="en-US" dirty="0">
                <a:highlight>
                  <a:srgbClr val="FFFF00"/>
                </a:highlight>
                <a:cs typeface="Arial"/>
              </a:rPr>
              <a:t>fragile flows</a:t>
            </a:r>
            <a:r>
              <a:rPr lang="en-CA" altLang="en-US" dirty="0">
                <a:cs typeface="Arial"/>
              </a:rPr>
              <a:t>).</a:t>
            </a:r>
          </a:p>
          <a:p>
            <a:pPr marL="169545" indent="-169545"/>
            <a:r>
              <a:rPr lang="en-CA" altLang="en-US" dirty="0">
                <a:cs typeface="Arial"/>
              </a:rPr>
              <a:t>The following approaches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can prevent drops</a:t>
            </a:r>
            <a:r>
              <a:rPr lang="en-CA" altLang="en-US" dirty="0">
                <a:cs typeface="Arial"/>
              </a:rPr>
              <a:t> in sensitive applications: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Increase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link capacity </a:t>
            </a:r>
            <a:r>
              <a:rPr lang="en-CA" altLang="en-US" dirty="0">
                <a:cs typeface="Arial"/>
              </a:rPr>
              <a:t>to ease or prevent congestion.</a:t>
            </a:r>
          </a:p>
          <a:p>
            <a:pPr marL="358457" lvl="1" indent="-169545"/>
            <a:r>
              <a:rPr lang="en-CA" altLang="en-US" dirty="0">
                <a:highlight>
                  <a:srgbClr val="00FFFF"/>
                </a:highlight>
                <a:cs typeface="Arial"/>
              </a:rPr>
              <a:t>Guarantee enough bandwidth</a:t>
            </a:r>
            <a:r>
              <a:rPr lang="en-CA" altLang="en-US" dirty="0">
                <a:cs typeface="Arial"/>
              </a:rPr>
              <a:t> and increase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buffer space </a:t>
            </a:r>
            <a:r>
              <a:rPr lang="en-CA" altLang="en-US" dirty="0">
                <a:cs typeface="Arial"/>
              </a:rPr>
              <a:t>to accommodate bursts of traffic from fragile flows – WFQ, CBWFQ and LLQ.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Prevent congestion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by dropping lower-priority packets before congestion occurs </a:t>
            </a:r>
            <a:r>
              <a:rPr lang="en-CA" altLang="en-US" dirty="0">
                <a:cs typeface="Arial"/>
              </a:rPr>
              <a:t>– weighted random early detection (WRED).</a:t>
            </a: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803" y="1060823"/>
            <a:ext cx="4525432" cy="3101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260903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694235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Implementation Techniques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 err="1"/>
              <a:t>QoS</a:t>
            </a:r>
            <a:r>
              <a:rPr lang="en-US" dirty="0"/>
              <a:t> Tools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814171" y="976923"/>
            <a:ext cx="4058896" cy="3688210"/>
          </a:xfrm>
        </p:spPr>
        <p:txBody>
          <a:bodyPr/>
          <a:lstStyle/>
          <a:p>
            <a:pPr marL="169545" indent="-169545"/>
            <a:r>
              <a:rPr lang="en-US" altLang="en-US" dirty="0">
                <a:cs typeface="Arial"/>
              </a:rPr>
              <a:t>Ingress packets (gray squares) are classified and their respective IP header is marked (colored squares).  To avoid congestion, packets are then allocated resources based on defined policies.  </a:t>
            </a:r>
          </a:p>
          <a:p>
            <a:pPr marL="169545" indent="-169545"/>
            <a:r>
              <a:rPr lang="en-US" altLang="en-US" dirty="0">
                <a:cs typeface="Arial"/>
              </a:rPr>
              <a:t>Packets are then queued and forwarded out the egress interface based on their defined </a:t>
            </a:r>
            <a:r>
              <a:rPr lang="en-US" altLang="en-US" dirty="0" err="1">
                <a:cs typeface="Arial"/>
              </a:rPr>
              <a:t>QoS</a:t>
            </a:r>
            <a:r>
              <a:rPr lang="en-US" altLang="en-US" dirty="0">
                <a:cs typeface="Arial"/>
              </a:rPr>
              <a:t> shaping and policing policy. </a:t>
            </a:r>
          </a:p>
          <a:p>
            <a:pPr marL="169545" indent="-169545"/>
            <a:r>
              <a:rPr lang="en-US" altLang="en-US" dirty="0">
                <a:cs typeface="Arial"/>
              </a:rPr>
              <a:t>Classification and marking can be done on ingress or egress, whereas other </a:t>
            </a:r>
            <a:r>
              <a:rPr lang="en-US" altLang="en-US" dirty="0" err="1">
                <a:cs typeface="Arial"/>
              </a:rPr>
              <a:t>QoS</a:t>
            </a:r>
            <a:r>
              <a:rPr lang="en-US" altLang="en-US" dirty="0">
                <a:cs typeface="Arial"/>
              </a:rPr>
              <a:t> actions such as queuing and shaping are usually done on egress.</a:t>
            </a:r>
            <a:endParaRPr lang="en-CA" altLang="en-US" dirty="0">
              <a:cs typeface="Arial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03" y="3052976"/>
            <a:ext cx="4280332" cy="161215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379" y="722313"/>
            <a:ext cx="4715792" cy="2267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465602"/>
      </p:ext>
    </p:extLst>
  </p:cSld>
  <p:clrMapOvr>
    <a:masterClrMapping/>
  </p:clrMapOvr>
  <p:transition spd="slow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694235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Implementation Techniques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Classification and Marking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694235" y="41275"/>
            <a:ext cx="4449765" cy="4876799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A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packet has to be classified before it can have a </a:t>
            </a:r>
            <a:r>
              <a:rPr lang="en-CA" altLang="en-US" dirty="0" err="1">
                <a:highlight>
                  <a:srgbClr val="00FFFF"/>
                </a:highlight>
                <a:cs typeface="Arial"/>
              </a:rPr>
              <a:t>QoS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 policy</a:t>
            </a:r>
            <a:r>
              <a:rPr lang="en-CA" altLang="en-US" dirty="0">
                <a:cs typeface="Arial"/>
              </a:rPr>
              <a:t> applied to it.</a:t>
            </a:r>
          </a:p>
          <a:p>
            <a:pPr marL="169545" indent="-169545"/>
            <a:r>
              <a:rPr lang="en-CA" altLang="en-US" dirty="0">
                <a:cs typeface="Arial"/>
              </a:rPr>
              <a:t>Classification and marking allows us to identify, or “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mark” types of packets</a:t>
            </a:r>
            <a:r>
              <a:rPr lang="en-CA" altLang="en-US" dirty="0">
                <a:cs typeface="Arial"/>
              </a:rPr>
              <a:t>.</a:t>
            </a:r>
          </a:p>
          <a:p>
            <a:pPr marL="169545" indent="-169545"/>
            <a:r>
              <a:rPr lang="en-CA" altLang="en-US" dirty="0">
                <a:cs typeface="Arial"/>
              </a:rPr>
              <a:t>Classification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determines the class of traffic</a:t>
            </a:r>
            <a:r>
              <a:rPr lang="en-CA" altLang="en-US" dirty="0">
                <a:cs typeface="Arial"/>
              </a:rPr>
              <a:t> to which packets or frames belong.  Policies can not be applied unless the traffic is marked.</a:t>
            </a:r>
          </a:p>
          <a:p>
            <a:pPr marL="169545" indent="-169545"/>
            <a:r>
              <a:rPr lang="en-CA" altLang="en-US" dirty="0">
                <a:cs typeface="Arial"/>
              </a:rPr>
              <a:t>Methods of classifying traffic flows at Layer 2 and 3 include using interfaces, ACLs, and class maps.  </a:t>
            </a:r>
          </a:p>
          <a:p>
            <a:pPr marL="169545" indent="-169545"/>
            <a:r>
              <a:rPr lang="en-CA" altLang="en-US" dirty="0">
                <a:highlight>
                  <a:srgbClr val="00FFFF"/>
                </a:highlight>
                <a:cs typeface="Arial"/>
              </a:rPr>
              <a:t>Marking requires the addition of a value to the packet header</a:t>
            </a:r>
            <a:r>
              <a:rPr lang="en-CA" altLang="en-US" dirty="0">
                <a:cs typeface="Arial"/>
              </a:rPr>
              <a:t> and devices that receive the packet look at this field to see if it matches a defined policy.</a:t>
            </a:r>
          </a:p>
          <a:p>
            <a:pPr marL="169545" indent="-169545"/>
            <a:r>
              <a:rPr lang="en-CA" altLang="en-US" dirty="0">
                <a:cs typeface="Arial"/>
              </a:rPr>
              <a:t>Marking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should be done as close to the source as possible </a:t>
            </a:r>
            <a:r>
              <a:rPr lang="en-CA" altLang="en-US" dirty="0">
                <a:cs typeface="Arial"/>
              </a:rPr>
              <a:t>and this establishes the trust boundary.</a:t>
            </a: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233" y="870479"/>
            <a:ext cx="4568580" cy="1373188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31233" y="2315633"/>
            <a:ext cx="4563002" cy="232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545" indent="-169545"/>
            <a:r>
              <a:rPr lang="en-CA" altLang="en-US" sz="1300" dirty="0">
                <a:cs typeface="Arial"/>
              </a:rPr>
              <a:t>The table in the figure describes some of the marking fields used in various technologies.  Consider the following points when deciding to mark traffic at Layers 2 or 3:</a:t>
            </a:r>
          </a:p>
          <a:p>
            <a:pPr marL="358457" lvl="1" indent="-169545"/>
            <a:r>
              <a:rPr lang="en-CA" altLang="en-US" sz="1200" dirty="0">
                <a:cs typeface="Arial"/>
              </a:rPr>
              <a:t>Layer 2 marking of frames can be performed for non-IP traffic.</a:t>
            </a:r>
          </a:p>
          <a:p>
            <a:pPr marL="358457" lvl="1" indent="-169545"/>
            <a:r>
              <a:rPr lang="en-CA" altLang="en-US" sz="1200" dirty="0">
                <a:cs typeface="Arial"/>
              </a:rPr>
              <a:t>Layer 2 marking of frames is the only </a:t>
            </a:r>
            <a:r>
              <a:rPr lang="en-CA" altLang="en-US" sz="1200" dirty="0" err="1">
                <a:cs typeface="Arial"/>
              </a:rPr>
              <a:t>QoS</a:t>
            </a:r>
            <a:r>
              <a:rPr lang="en-CA" altLang="en-US" sz="1200" dirty="0">
                <a:cs typeface="Arial"/>
              </a:rPr>
              <a:t> option available for switches that are not “IP aware”.</a:t>
            </a:r>
          </a:p>
          <a:p>
            <a:pPr marL="358457" lvl="1" indent="-169545"/>
            <a:r>
              <a:rPr lang="en-CA" altLang="en-US" sz="1200" dirty="0">
                <a:highlight>
                  <a:srgbClr val="00FFFF"/>
                </a:highlight>
                <a:cs typeface="Arial"/>
              </a:rPr>
              <a:t>Layer 3 marking will carry the </a:t>
            </a:r>
            <a:r>
              <a:rPr lang="en-CA" altLang="en-US" sz="1200" dirty="0" err="1">
                <a:highlight>
                  <a:srgbClr val="00FFFF"/>
                </a:highlight>
                <a:cs typeface="Arial"/>
              </a:rPr>
              <a:t>QoS</a:t>
            </a:r>
            <a:r>
              <a:rPr lang="en-CA" altLang="en-US" sz="1200" dirty="0">
                <a:highlight>
                  <a:srgbClr val="00FFFF"/>
                </a:highlight>
                <a:cs typeface="Arial"/>
              </a:rPr>
              <a:t> information end-to-end</a:t>
            </a:r>
            <a:r>
              <a:rPr lang="en-CA" altLang="en-US" sz="1200" dirty="0">
                <a:cs typeface="Arial"/>
              </a:rPr>
              <a:t>.</a:t>
            </a:r>
          </a:p>
          <a:p>
            <a:pPr marL="169545" indent="-169545"/>
            <a:endParaRPr lang="en-CA" altLang="en-US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2418486"/>
      </p:ext>
    </p:extLst>
  </p:cSld>
  <p:clrMapOvr>
    <a:masterClrMapping/>
  </p:clrMapOvr>
  <p:transition spd="slow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699813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Implementation Techniques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Marking at Layer 2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096934" y="431800"/>
            <a:ext cx="3801534" cy="4165600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802.1Q is the IEEE standard that supports VLAN tagging at Layer 2 on Ethernet networks.</a:t>
            </a:r>
          </a:p>
          <a:p>
            <a:pPr marL="169545" indent="-169545"/>
            <a:r>
              <a:rPr lang="en-CA" altLang="en-US" dirty="0">
                <a:cs typeface="Arial"/>
              </a:rPr>
              <a:t>When 802.1Q is implemented, two fields are added to the Ethernet Frame and are inserted following the source MAC address field as shown in the figure to the left.</a:t>
            </a:r>
          </a:p>
          <a:p>
            <a:pPr marL="169545" indent="-169545"/>
            <a:r>
              <a:rPr lang="en-CA" altLang="en-US" dirty="0">
                <a:cs typeface="Arial"/>
              </a:rPr>
              <a:t>The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802.1Q standard includes the </a:t>
            </a:r>
            <a:r>
              <a:rPr lang="en-CA" altLang="en-US" dirty="0" err="1">
                <a:highlight>
                  <a:srgbClr val="00FFFF"/>
                </a:highlight>
                <a:cs typeface="Arial"/>
              </a:rPr>
              <a:t>QoS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 prioritization scheme known as IEEE 802.1p</a:t>
            </a:r>
            <a:r>
              <a:rPr lang="en-CA" altLang="en-US" dirty="0">
                <a:cs typeface="Arial"/>
              </a:rPr>
              <a:t>.  The standard uses the first three bits in the Tag Control Information (TCI) field and identifies the </a:t>
            </a:r>
            <a:r>
              <a:rPr lang="en-CA" altLang="en-US" dirty="0" err="1">
                <a:cs typeface="Arial"/>
              </a:rPr>
              <a:t>CoS</a:t>
            </a:r>
            <a:r>
              <a:rPr lang="en-CA" altLang="en-US" dirty="0">
                <a:cs typeface="Arial"/>
              </a:rPr>
              <a:t> markings.</a:t>
            </a:r>
          </a:p>
          <a:p>
            <a:pPr marL="169545" indent="-169545"/>
            <a:r>
              <a:rPr lang="en-CA" altLang="en-US" dirty="0">
                <a:cs typeface="Arial"/>
              </a:rPr>
              <a:t>These three bits allow eight levels of priority (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0-7</a:t>
            </a:r>
            <a:r>
              <a:rPr lang="en-CA" altLang="en-US" dirty="0">
                <a:cs typeface="Arial"/>
              </a:rPr>
              <a:t>).</a:t>
            </a:r>
          </a:p>
          <a:p>
            <a:pPr marL="169545" indent="-169545"/>
            <a:endParaRPr lang="en-CA" altLang="en-US" dirty="0"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92" y="1145646"/>
            <a:ext cx="4990042" cy="2803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713128"/>
      </p:ext>
    </p:extLst>
  </p:cSld>
  <p:clrMapOvr>
    <a:masterClrMapping/>
  </p:clrMapOvr>
  <p:transition spd="slow">
    <p:wip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699813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Implementation Techniques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Marking at Layer 3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096934" y="203200"/>
            <a:ext cx="3801534" cy="4648200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IPv4 and IPv6 specify an 8-bit field in their packet headers to mark packets.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IPv4 – Type of Service (</a:t>
            </a:r>
            <a:r>
              <a:rPr lang="en-CA" altLang="en-US" dirty="0" err="1">
                <a:highlight>
                  <a:srgbClr val="00FFFF"/>
                </a:highlight>
                <a:cs typeface="Arial"/>
              </a:rPr>
              <a:t>ToS</a:t>
            </a:r>
            <a:r>
              <a:rPr lang="en-CA" altLang="en-US" dirty="0">
                <a:cs typeface="Arial"/>
              </a:rPr>
              <a:t>) field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IPv6 –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Traffic Class field </a:t>
            </a:r>
          </a:p>
          <a:p>
            <a:pPr marL="169545" indent="-169545"/>
            <a:r>
              <a:rPr lang="en-CA" altLang="en-US" dirty="0">
                <a:cs typeface="Arial"/>
              </a:rPr>
              <a:t>These fields are used to carry the packet marking assigned by the </a:t>
            </a:r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 classification tools.  Forwarding devices refer to this field and forward the packets based on the </a:t>
            </a:r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 policy.</a:t>
            </a:r>
          </a:p>
          <a:p>
            <a:pPr marL="169545" indent="-169545"/>
            <a:r>
              <a:rPr lang="en-CA" altLang="en-US" dirty="0">
                <a:cs typeface="Arial"/>
              </a:rPr>
              <a:t>RFC 2474 redefines the </a:t>
            </a:r>
            <a:r>
              <a:rPr lang="en-CA" altLang="en-US" dirty="0" err="1">
                <a:cs typeface="Arial"/>
              </a:rPr>
              <a:t>ToS</a:t>
            </a:r>
            <a:r>
              <a:rPr lang="en-CA" altLang="en-US" dirty="0">
                <a:cs typeface="Arial"/>
              </a:rPr>
              <a:t> field by renaming and extending the IPP field.  The new field has 6-bits allocated for QoS called the differentiated services code point (DSCP) field.</a:t>
            </a:r>
          </a:p>
          <a:p>
            <a:pPr marL="169545" indent="-169545"/>
            <a:r>
              <a:rPr lang="en-CA" altLang="en-US" dirty="0">
                <a:cs typeface="Arial"/>
              </a:rPr>
              <a:t>These six bits offer a maximum of 64 possible classes of service.  </a:t>
            </a: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30" y="932393"/>
            <a:ext cx="4833003" cy="3537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2740551"/>
      </p:ext>
    </p:extLst>
  </p:cSld>
  <p:clrMapOvr>
    <a:masterClrMapping/>
  </p:clrMapOvr>
  <p:transition spd="slow">
    <p:wip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699813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Implementation Techniques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Marking at Layer 3 (Cont.)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550115" y="245533"/>
            <a:ext cx="4348354" cy="4555067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The 64 DSCP values are organized into three categories:</a:t>
            </a:r>
          </a:p>
          <a:p>
            <a:pPr marL="358457" lvl="1" indent="-169545"/>
            <a:r>
              <a:rPr lang="en-CA" altLang="en-US" dirty="0">
                <a:highlight>
                  <a:srgbClr val="00FFFF"/>
                </a:highlight>
                <a:cs typeface="Arial"/>
              </a:rPr>
              <a:t>Best-Effort (BE) </a:t>
            </a:r>
            <a:r>
              <a:rPr lang="en-CA" altLang="en-US" dirty="0">
                <a:cs typeface="Arial"/>
              </a:rPr>
              <a:t>– Default for all IP packets.  The DSCP value is 0.</a:t>
            </a:r>
          </a:p>
          <a:p>
            <a:pPr marL="358457" lvl="1" indent="-169545"/>
            <a:r>
              <a:rPr lang="en-CA" altLang="en-US" dirty="0">
                <a:highlight>
                  <a:srgbClr val="00FFFF"/>
                </a:highlight>
                <a:cs typeface="Arial"/>
              </a:rPr>
              <a:t>Expedited Forwarding (EF) </a:t>
            </a:r>
            <a:r>
              <a:rPr lang="en-CA" altLang="en-US" dirty="0">
                <a:cs typeface="Arial"/>
              </a:rPr>
              <a:t>– The DSCP value is 46.  At layer 3, Cisco recommends that EF should only be used to mark voice packets.</a:t>
            </a:r>
          </a:p>
          <a:p>
            <a:pPr marL="358457" lvl="1" indent="-169545"/>
            <a:r>
              <a:rPr lang="en-CA" altLang="en-US" dirty="0">
                <a:highlight>
                  <a:srgbClr val="00FFFF"/>
                </a:highlight>
                <a:cs typeface="Arial"/>
              </a:rPr>
              <a:t>Assured Forwarding (AF)</a:t>
            </a:r>
            <a:r>
              <a:rPr lang="en-CA" altLang="en-US" dirty="0">
                <a:cs typeface="Arial"/>
              </a:rPr>
              <a:t> – Uses the 5 most significant DSCP bits to indicate queues and drop preference.  As shown in the figure, the first 3 most significant bits are used to designate the class.  </a:t>
            </a:r>
          </a:p>
          <a:p>
            <a:pPr marL="431482" lvl="2" indent="-169545"/>
            <a:r>
              <a:rPr lang="en-CA" altLang="en-US" dirty="0">
                <a:cs typeface="Arial"/>
              </a:rPr>
              <a:t>Class 4 is the best queue and Class 1 is the worst queue.</a:t>
            </a:r>
          </a:p>
          <a:p>
            <a:pPr marL="431482" lvl="2" indent="-169545"/>
            <a:r>
              <a:rPr lang="en-CA" altLang="en-US" dirty="0">
                <a:cs typeface="Arial"/>
              </a:rPr>
              <a:t>The 4</a:t>
            </a:r>
            <a:r>
              <a:rPr lang="en-CA" altLang="en-US" baseline="30000" dirty="0">
                <a:cs typeface="Arial"/>
              </a:rPr>
              <a:t>th</a:t>
            </a:r>
            <a:r>
              <a:rPr lang="en-CA" altLang="en-US" dirty="0">
                <a:cs typeface="Arial"/>
              </a:rPr>
              <a:t> and 5</a:t>
            </a:r>
            <a:r>
              <a:rPr lang="en-CA" altLang="en-US" baseline="30000" dirty="0">
                <a:cs typeface="Arial"/>
              </a:rPr>
              <a:t>th</a:t>
            </a:r>
            <a:r>
              <a:rPr lang="en-CA" altLang="en-US" dirty="0">
                <a:cs typeface="Arial"/>
              </a:rPr>
              <a:t> most significant bits are used to designate the drop preference.</a:t>
            </a:r>
          </a:p>
          <a:p>
            <a:pPr marL="431482" lvl="2" indent="-169545"/>
            <a:r>
              <a:rPr lang="en-CA" altLang="en-US" dirty="0">
                <a:cs typeface="Arial"/>
              </a:rPr>
              <a:t>The 6</a:t>
            </a:r>
            <a:r>
              <a:rPr lang="en-CA" altLang="en-US" baseline="30000" dirty="0">
                <a:cs typeface="Arial"/>
              </a:rPr>
              <a:t>th</a:t>
            </a:r>
            <a:r>
              <a:rPr lang="en-CA" altLang="en-US" dirty="0">
                <a:cs typeface="Arial"/>
              </a:rPr>
              <a:t> most significant bit is set to zero.</a:t>
            </a:r>
          </a:p>
          <a:p>
            <a:pPr marL="431482" lvl="2" indent="-169545"/>
            <a:r>
              <a:rPr lang="en-CA" altLang="en-US" dirty="0">
                <a:cs typeface="Arial"/>
              </a:rPr>
              <a:t>The </a:t>
            </a:r>
            <a:r>
              <a:rPr lang="en-CA" altLang="en-US" dirty="0" err="1">
                <a:cs typeface="Arial"/>
              </a:rPr>
              <a:t>AFxy</a:t>
            </a:r>
            <a:r>
              <a:rPr lang="en-CA" altLang="en-US" dirty="0">
                <a:cs typeface="Arial"/>
              </a:rPr>
              <a:t> formula shows how the AF values are calculated.</a:t>
            </a:r>
          </a:p>
          <a:p>
            <a:pPr marL="169545" indent="-169545"/>
            <a:endParaRPr lang="en-CA" altLang="en-US" dirty="0">
              <a:cs typeface="Arial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697" y="940859"/>
            <a:ext cx="4400417" cy="3546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563189"/>
      </p:ext>
    </p:extLst>
  </p:cSld>
  <p:clrMapOvr>
    <a:masterClrMapping/>
  </p:clrMapOvr>
  <p:transition spd="slow">
    <p:wip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4699813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Implementation Techniques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Trust Boundaries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096934" y="41275"/>
            <a:ext cx="3801534" cy="4810125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Where should markings occur?</a:t>
            </a:r>
          </a:p>
          <a:p>
            <a:pPr marL="169545" indent="-169545"/>
            <a:r>
              <a:rPr lang="en-CA" altLang="en-US" dirty="0">
                <a:cs typeface="Arial"/>
              </a:rPr>
              <a:t>Traffic should be classified and marked as close to its source as possible.</a:t>
            </a:r>
          </a:p>
          <a:p>
            <a:pPr marL="169545" indent="-169545"/>
            <a:r>
              <a:rPr lang="en-CA" altLang="en-US" dirty="0">
                <a:cs typeface="Arial"/>
              </a:rPr>
              <a:t>This defines the trust boundary as shown in the figure.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Trusted endpoints have the capabilities and intelligence to mark application traffic to the appropriate Layer 2 </a:t>
            </a:r>
            <a:r>
              <a:rPr lang="en-CA" altLang="en-US" dirty="0" err="1">
                <a:cs typeface="Arial"/>
              </a:rPr>
              <a:t>CoS</a:t>
            </a:r>
            <a:r>
              <a:rPr lang="en-CA" altLang="en-US" dirty="0">
                <a:cs typeface="Arial"/>
              </a:rPr>
              <a:t> or Layer 3 DSCP values.  Examples of trust endpoints include IP phones, wireless access points, and videoconferencing systems.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Secure endpoints can have traffic marked at the Layer 2 switch.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Traffic can also be marked at Layer 3 switches and routers.</a:t>
            </a:r>
          </a:p>
          <a:p>
            <a:pPr marL="169545" indent="-169545"/>
            <a:r>
              <a:rPr lang="en-CA" altLang="en-US" dirty="0">
                <a:cs typeface="Arial"/>
              </a:rPr>
              <a:t>Re-marking of traffic is typically necessary.</a:t>
            </a: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820" y="1126596"/>
            <a:ext cx="4977114" cy="249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182048"/>
      </p:ext>
    </p:extLst>
  </p:cSld>
  <p:clrMapOvr>
    <a:masterClrMapping/>
  </p:clrMapOvr>
  <p:transition spd="slow">
    <p:wip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3903133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Implementation Techniques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Congestion Avoidance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521200" y="575732"/>
            <a:ext cx="3750733" cy="4038601"/>
          </a:xfrm>
        </p:spPr>
        <p:txBody>
          <a:bodyPr/>
          <a:lstStyle/>
          <a:p>
            <a:pPr marL="169545" indent="-169545"/>
            <a:r>
              <a:rPr lang="en-CA" altLang="en-US" dirty="0">
                <a:highlight>
                  <a:srgbClr val="00FFFF"/>
                </a:highlight>
                <a:cs typeface="Arial"/>
              </a:rPr>
              <a:t>Congestion avoidance tools monitor network traffic loads in an effort to anticipate and avoid congestion </a:t>
            </a:r>
            <a:r>
              <a:rPr lang="en-CA" altLang="en-US" dirty="0">
                <a:cs typeface="Arial"/>
              </a:rPr>
              <a:t>at common network bottlenecks before congestion becomes a problem.  </a:t>
            </a:r>
          </a:p>
          <a:p>
            <a:pPr marL="169545" indent="-169545"/>
            <a:r>
              <a:rPr lang="en-CA" altLang="en-US" dirty="0">
                <a:cs typeface="Arial"/>
              </a:rPr>
              <a:t>Congestion avoidance is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achieved through packet dropping</a:t>
            </a:r>
            <a:r>
              <a:rPr lang="en-CA" altLang="en-US" dirty="0">
                <a:cs typeface="Arial"/>
              </a:rPr>
              <a:t>.  </a:t>
            </a:r>
          </a:p>
          <a:p>
            <a:pPr marL="169545" indent="-169545"/>
            <a:r>
              <a:rPr lang="en-CA" altLang="en-US" dirty="0">
                <a:cs typeface="Arial"/>
              </a:rPr>
              <a:t>These tools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monitor the average depth of the queue</a:t>
            </a:r>
            <a:r>
              <a:rPr lang="en-CA" altLang="en-US" dirty="0">
                <a:cs typeface="Arial"/>
              </a:rPr>
              <a:t>.  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For example, when the 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queue fills up to the maximum threshold, a small percentage of packets are dropped</a:t>
            </a:r>
            <a:r>
              <a:rPr lang="en-CA" altLang="en-US" dirty="0">
                <a:cs typeface="Arial"/>
              </a:rPr>
              <a:t>.</a:t>
            </a:r>
          </a:p>
          <a:p>
            <a:pPr marL="358457" lvl="1" indent="-169545"/>
            <a:r>
              <a:rPr lang="en-CA" altLang="en-US" dirty="0">
                <a:highlight>
                  <a:srgbClr val="00FFFF"/>
                </a:highlight>
                <a:cs typeface="Arial"/>
              </a:rPr>
              <a:t>When the maximum threshold is passed, all packets are dropped</a:t>
            </a:r>
            <a:r>
              <a:rPr lang="en-CA" altLang="en-US" dirty="0">
                <a:cs typeface="Arial"/>
              </a:rPr>
              <a:t>.</a:t>
            </a: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33" y="969962"/>
            <a:ext cx="3776133" cy="3360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125903"/>
      </p:ext>
    </p:extLst>
  </p:cSld>
  <p:clrMapOvr>
    <a:masterClrMapping/>
  </p:clrMapOvr>
  <p:transition spd="slow">
    <p:wip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5723467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Implementation Techniques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Congestion Avoidance (Cont.)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631267" y="575734"/>
            <a:ext cx="4301067" cy="4123266"/>
          </a:xfrm>
        </p:spPr>
        <p:txBody>
          <a:bodyPr/>
          <a:lstStyle/>
          <a:p>
            <a:pPr marL="169545" indent="-169545"/>
            <a:r>
              <a:rPr lang="en-CA" altLang="en-US" dirty="0">
                <a:cs typeface="Arial"/>
              </a:rPr>
              <a:t>The Cisco IOS includes weighted random early detection (</a:t>
            </a:r>
            <a:r>
              <a:rPr lang="en-CA" altLang="en-US" dirty="0">
                <a:highlight>
                  <a:srgbClr val="00FFFF"/>
                </a:highlight>
                <a:cs typeface="Arial"/>
              </a:rPr>
              <a:t>WRED</a:t>
            </a:r>
            <a:r>
              <a:rPr lang="en-CA" altLang="en-US" dirty="0">
                <a:cs typeface="Arial"/>
              </a:rPr>
              <a:t>) as a possible congestion avoidance solution.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WRED is a congestion avoidance technique that allows for preferential treatment of which packets will get dropped.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The WRED algorithm allows for congestion avoidance on network interfaces by providing buffer management and allowing TCP traffic to decrease, or throttle back, before buffers are exhausted.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Using WRED helps avoid tail drops and maximizes network use and TCP-application performance.</a:t>
            </a:r>
          </a:p>
          <a:p>
            <a:pPr marL="169545" indent="-169545"/>
            <a:r>
              <a:rPr lang="en-CA" altLang="en-US" dirty="0">
                <a:cs typeface="Arial"/>
              </a:rPr>
              <a:t>There is no congestion avoidance for UDP traffic – such as voice traffic.</a:t>
            </a: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567" y="978429"/>
            <a:ext cx="3776133" cy="3360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504147"/>
      </p:ext>
    </p:extLst>
  </p:cSld>
  <p:clrMapOvr>
    <a:masterClrMapping/>
  </p:clrMapOvr>
  <p:transition spd="slow">
    <p:wip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3903133" cy="757238"/>
          </a:xfrm>
        </p:spPr>
        <p:txBody>
          <a:bodyPr/>
          <a:lstStyle/>
          <a:p>
            <a:r>
              <a:rPr lang="en-US" sz="1600" dirty="0" err="1"/>
              <a:t>QoS</a:t>
            </a:r>
            <a:r>
              <a:rPr lang="en-US" sz="1600" dirty="0"/>
              <a:t> Implementation Techniques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Shaping and Policing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732867" y="143934"/>
            <a:ext cx="4072466" cy="4567074"/>
          </a:xfrm>
        </p:spPr>
        <p:txBody>
          <a:bodyPr/>
          <a:lstStyle/>
          <a:p>
            <a:pPr marL="169545" indent="-169545"/>
            <a:r>
              <a:rPr lang="en-CA" altLang="en-US" dirty="0">
                <a:highlight>
                  <a:srgbClr val="00FFFF"/>
                </a:highlight>
                <a:cs typeface="Arial"/>
              </a:rPr>
              <a:t>Traffic shaping and policing </a:t>
            </a:r>
            <a:r>
              <a:rPr lang="en-CA" altLang="en-US" dirty="0">
                <a:cs typeface="Arial"/>
              </a:rPr>
              <a:t>are two mechanisms provided by the Cisco IOS </a:t>
            </a:r>
            <a:r>
              <a:rPr lang="en-CA" altLang="en-US" dirty="0" err="1">
                <a:cs typeface="Arial"/>
              </a:rPr>
              <a:t>QoS</a:t>
            </a:r>
            <a:r>
              <a:rPr lang="en-CA" altLang="en-US" dirty="0">
                <a:cs typeface="Arial"/>
              </a:rPr>
              <a:t> software to prevent congestion.</a:t>
            </a:r>
          </a:p>
          <a:p>
            <a:pPr marL="169545" indent="-169545"/>
            <a:r>
              <a:rPr lang="en-CA" altLang="en-US" dirty="0">
                <a:cs typeface="Arial"/>
              </a:rPr>
              <a:t>Traffic shaping retains excess packets in a queue and then schedules the excess for later transmission over increments of time.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The result of traffic shaping is a smoothed packet output rate as shown in the figure.</a:t>
            </a:r>
          </a:p>
          <a:p>
            <a:pPr marL="358457" lvl="1" indent="-169545"/>
            <a:r>
              <a:rPr lang="en-CA" altLang="en-US" dirty="0">
                <a:cs typeface="Arial"/>
              </a:rPr>
              <a:t>Shaping requires sufficient memory.</a:t>
            </a:r>
          </a:p>
          <a:p>
            <a:pPr marL="169545" indent="-169545"/>
            <a:r>
              <a:rPr lang="en-CA" altLang="en-US" dirty="0">
                <a:cs typeface="Arial"/>
              </a:rPr>
              <a:t>Shaping is used on outbound traffic.</a:t>
            </a:r>
          </a:p>
          <a:p>
            <a:pPr marL="169545" indent="-169545"/>
            <a:r>
              <a:rPr lang="en-CA" altLang="en-US" dirty="0">
                <a:cs typeface="Arial"/>
              </a:rPr>
              <a:t>Policing is commonly implemented by service providers to enforce a contracted customer information rate (CIR).</a:t>
            </a:r>
          </a:p>
          <a:p>
            <a:pPr marL="169545" indent="-169545"/>
            <a:r>
              <a:rPr lang="en-CA" altLang="en-US" dirty="0">
                <a:cs typeface="Arial"/>
              </a:rPr>
              <a:t>Policing either drops or remarks excess traffic. </a:t>
            </a:r>
          </a:p>
          <a:p>
            <a:pPr marL="169545" indent="-169545"/>
            <a:r>
              <a:rPr lang="en-CA" altLang="en-US" dirty="0">
                <a:cs typeface="Arial"/>
              </a:rPr>
              <a:t>Policing is often applied to inbound traffic.</a:t>
            </a: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  <a:p>
            <a:pPr marL="169545" indent="-169545"/>
            <a:endParaRPr lang="en-CA" altLang="en-US" dirty="0">
              <a:cs typeface="Arial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584" y="2627028"/>
            <a:ext cx="4595283" cy="201891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584" y="798514"/>
            <a:ext cx="4519083" cy="1760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84066"/>
      </p:ext>
    </p:extLst>
  </p:cSld>
  <p:clrMapOvr>
    <a:masterClrMapping/>
  </p:clrMapOvr>
  <p:transition spd="slow">
    <p:wip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6.3 Summary</a:t>
            </a:r>
          </a:p>
        </p:txBody>
      </p:sp>
    </p:spTree>
    <p:extLst>
      <p:ext uri="{BB962C8B-B14F-4D97-AF65-F5344CB8AC3E}">
        <p14:creationId xmlns:p14="http://schemas.microsoft.com/office/powerpoint/2010/main" val="3886944279"/>
      </p:ext>
    </p:extLst>
  </p:cSld>
  <p:clrMapOvr>
    <a:masterClrMapping/>
  </p:clrMapOvr>
  <p:transition spd="slow">
    <p:wip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41275"/>
            <a:ext cx="3903133" cy="757238"/>
          </a:xfrm>
        </p:spPr>
        <p:txBody>
          <a:bodyPr/>
          <a:lstStyle/>
          <a:p>
            <a:r>
              <a:rPr lang="en-US" sz="1600" dirty="0"/>
              <a:t>Summary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/>
              <a:t>Conclusion</a:t>
            </a:r>
            <a:endParaRPr lang="en-CA" altLang="en-US" dirty="0">
              <a:solidFill>
                <a:srgbClr val="367187"/>
              </a:solidFill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600" dirty="0"/>
              <a:t>Explain the purpose and characteristics of QoS.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600" dirty="0"/>
              <a:t>Explain how networking devices implement QoS.</a:t>
            </a:r>
          </a:p>
        </p:txBody>
      </p:sp>
    </p:spTree>
    <p:extLst>
      <p:ext uri="{BB962C8B-B14F-4D97-AF65-F5344CB8AC3E}">
        <p14:creationId xmlns:p14="http://schemas.microsoft.com/office/powerpoint/2010/main" val="2165006677"/>
      </p:ext>
    </p:extLst>
  </p:cSld>
  <p:clrMapOvr>
    <a:masterClrMapping/>
  </p:clrMapOvr>
  <p:transition spd="slow">
    <p:wip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5513</TotalTime>
  <Words>4397</Words>
  <Application>Microsoft Office PowerPoint</Application>
  <PresentationFormat>On-screen Show (16:9)</PresentationFormat>
  <Paragraphs>478</Paragraphs>
  <Slides>42</Slides>
  <Notes>41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Wingdings</vt:lpstr>
      <vt:lpstr>Default Theme</vt:lpstr>
      <vt:lpstr>Chapter 6: Quality of Service</vt:lpstr>
      <vt:lpstr>Chapter 1 - Sections &amp; Objectives</vt:lpstr>
      <vt:lpstr>6.1 QoS Overview</vt:lpstr>
      <vt:lpstr>Network Transmission Quality Video Tutorial – The Purpose of QoS</vt:lpstr>
      <vt:lpstr>Network Transmission Quality Prioritizing Traffic</vt:lpstr>
      <vt:lpstr>Network Transmission Quality Prioritizing Traffic (Cont.)</vt:lpstr>
      <vt:lpstr>Network Transmission Quality Bandwidth, Congestion, Delay, and Jitter</vt:lpstr>
      <vt:lpstr>Network Transmission Quality Packet Loss</vt:lpstr>
      <vt:lpstr>Network Transmission Quality Packet Loss (Cont.)</vt:lpstr>
      <vt:lpstr>Traffic Characteristics Video Tutorial – Traffic Characteristics</vt:lpstr>
      <vt:lpstr>Traffic Characteristics Network Traffic Trends</vt:lpstr>
      <vt:lpstr>Traffic Characteristics Voice</vt:lpstr>
      <vt:lpstr>Traffic Characteristics Video</vt:lpstr>
      <vt:lpstr>Traffic Characteristics Data</vt:lpstr>
      <vt:lpstr>queuing Algorithms Video Tutorial – QoS Algorithms</vt:lpstr>
      <vt:lpstr>Queuing Algorithms Queuing Overview</vt:lpstr>
      <vt:lpstr>Queuing Algorithms First In First Out (FIFO)</vt:lpstr>
      <vt:lpstr>Queuing Algorithms Weighted Fair Queuing (WFQ)</vt:lpstr>
      <vt:lpstr>Queuing Algorithms Class-Based Weighted Fair Queuing (WFQ)</vt:lpstr>
      <vt:lpstr>Queuing Algorithms Low Latency Queuing (LLQ)</vt:lpstr>
      <vt:lpstr>6.2 QoS Mechanisms</vt:lpstr>
      <vt:lpstr>QoS Models Video Tutorial – QoS Models</vt:lpstr>
      <vt:lpstr>QoS Models Selecting an Appropriate QoS Policy Model</vt:lpstr>
      <vt:lpstr>QoS Models Best-Effort</vt:lpstr>
      <vt:lpstr>QoS Models Integrated Services</vt:lpstr>
      <vt:lpstr>QoS Models Integrated Services (Cont.)</vt:lpstr>
      <vt:lpstr>QoS Models Differentiated Services</vt:lpstr>
      <vt:lpstr>QoS Models Differentiated Services (Cont.)</vt:lpstr>
      <vt:lpstr>QoS Implementation Techniques Video Tutorial – QoS Implementation Techniques</vt:lpstr>
      <vt:lpstr>QoS Implementation Techniques Avoiding Packet Loss</vt:lpstr>
      <vt:lpstr>QoS Implementation Techniques QoS Tools</vt:lpstr>
      <vt:lpstr>QoS Implementation Techniques Classification and Marking</vt:lpstr>
      <vt:lpstr>QoS Implementation Techniques Marking at Layer 2</vt:lpstr>
      <vt:lpstr>QoS Implementation Techniques Marking at Layer 3</vt:lpstr>
      <vt:lpstr>QoS Implementation Techniques Marking at Layer 3 (Cont.)</vt:lpstr>
      <vt:lpstr>QoS Implementation Techniques Trust Boundaries</vt:lpstr>
      <vt:lpstr>QoS Implementation Techniques Congestion Avoidance</vt:lpstr>
      <vt:lpstr>QoS Implementation Techniques Congestion Avoidance (Cont.)</vt:lpstr>
      <vt:lpstr>QoS Implementation Techniques Shaping and Policing</vt:lpstr>
      <vt:lpstr>6.3 Summary</vt:lpstr>
      <vt:lpstr>Summary 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7: Access Control Lists</dc:title>
  <dc:creator>Torres,Frank A.</dc:creator>
  <cp:lastModifiedBy>arya sdgh</cp:lastModifiedBy>
  <cp:revision>555</cp:revision>
  <dcterms:modified xsi:type="dcterms:W3CDTF">2019-03-06T08:32:05Z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</Properties>
</file>