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25" autoAdjust="0"/>
    <p:restoredTop sz="94660"/>
  </p:normalViewPr>
  <p:slideViewPr>
    <p:cSldViewPr snapToGrid="0">
      <p:cViewPr>
        <p:scale>
          <a:sx n="78" d="100"/>
          <a:sy n="78" d="100"/>
        </p:scale>
        <p:origin x="100"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B7746-7930-4166-60E8-CBB28CF77F7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986E378-ADE1-BC2E-137F-FBF92EF86FA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33944EE-34D1-1434-CCE7-13E13763B49B}"/>
              </a:ext>
            </a:extLst>
          </p:cNvPr>
          <p:cNvSpPr>
            <a:spLocks noGrp="1"/>
          </p:cNvSpPr>
          <p:nvPr>
            <p:ph type="dt" sz="half" idx="10"/>
          </p:nvPr>
        </p:nvSpPr>
        <p:spPr/>
        <p:txBody>
          <a:bodyPr/>
          <a:lstStyle/>
          <a:p>
            <a:fld id="{8518D753-B272-41EC-B889-7F245DC77BCA}" type="datetimeFigureOut">
              <a:rPr lang="en-GB" smtClean="0"/>
              <a:t>21/04/2026</a:t>
            </a:fld>
            <a:endParaRPr lang="en-GB"/>
          </a:p>
        </p:txBody>
      </p:sp>
      <p:sp>
        <p:nvSpPr>
          <p:cNvPr id="5" name="Footer Placeholder 4">
            <a:extLst>
              <a:ext uri="{FF2B5EF4-FFF2-40B4-BE49-F238E27FC236}">
                <a16:creationId xmlns:a16="http://schemas.microsoft.com/office/drawing/2014/main" id="{A2A90435-6076-D99B-B5BE-B9C059A5E1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281FFE-EED1-8522-ED78-AEEC69A7317B}"/>
              </a:ext>
            </a:extLst>
          </p:cNvPr>
          <p:cNvSpPr>
            <a:spLocks noGrp="1"/>
          </p:cNvSpPr>
          <p:nvPr>
            <p:ph type="sldNum" sz="quarter" idx="12"/>
          </p:nvPr>
        </p:nvSpPr>
        <p:spPr/>
        <p:txBody>
          <a:bodyPr/>
          <a:lstStyle/>
          <a:p>
            <a:fld id="{1DAB8BC4-8708-4519-B234-BAC287D2B1DD}" type="slidenum">
              <a:rPr lang="en-GB" smtClean="0"/>
              <a:t>‹#›</a:t>
            </a:fld>
            <a:endParaRPr lang="en-GB"/>
          </a:p>
        </p:txBody>
      </p:sp>
    </p:spTree>
    <p:extLst>
      <p:ext uri="{BB962C8B-B14F-4D97-AF65-F5344CB8AC3E}">
        <p14:creationId xmlns:p14="http://schemas.microsoft.com/office/powerpoint/2010/main" val="33217728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21898-87D4-258C-0D7C-74F89E16585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CEE2E4F-9398-6A14-73D5-D1614ED5F41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A6E655F-D765-FC5A-E434-93447E9C34D0}"/>
              </a:ext>
            </a:extLst>
          </p:cNvPr>
          <p:cNvSpPr>
            <a:spLocks noGrp="1"/>
          </p:cNvSpPr>
          <p:nvPr>
            <p:ph type="dt" sz="half" idx="10"/>
          </p:nvPr>
        </p:nvSpPr>
        <p:spPr/>
        <p:txBody>
          <a:bodyPr/>
          <a:lstStyle/>
          <a:p>
            <a:fld id="{8518D753-B272-41EC-B889-7F245DC77BCA}" type="datetimeFigureOut">
              <a:rPr lang="en-GB" smtClean="0"/>
              <a:t>21/04/2026</a:t>
            </a:fld>
            <a:endParaRPr lang="en-GB"/>
          </a:p>
        </p:txBody>
      </p:sp>
      <p:sp>
        <p:nvSpPr>
          <p:cNvPr id="5" name="Footer Placeholder 4">
            <a:extLst>
              <a:ext uri="{FF2B5EF4-FFF2-40B4-BE49-F238E27FC236}">
                <a16:creationId xmlns:a16="http://schemas.microsoft.com/office/drawing/2014/main" id="{581843DA-E75F-8C86-2EA8-FECF8F9CCF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93C123-C77F-CB04-0E04-D55BA597A5F2}"/>
              </a:ext>
            </a:extLst>
          </p:cNvPr>
          <p:cNvSpPr>
            <a:spLocks noGrp="1"/>
          </p:cNvSpPr>
          <p:nvPr>
            <p:ph type="sldNum" sz="quarter" idx="12"/>
          </p:nvPr>
        </p:nvSpPr>
        <p:spPr/>
        <p:txBody>
          <a:bodyPr/>
          <a:lstStyle/>
          <a:p>
            <a:fld id="{1DAB8BC4-8708-4519-B234-BAC287D2B1DD}" type="slidenum">
              <a:rPr lang="en-GB" smtClean="0"/>
              <a:t>‹#›</a:t>
            </a:fld>
            <a:endParaRPr lang="en-GB"/>
          </a:p>
        </p:txBody>
      </p:sp>
    </p:spTree>
    <p:extLst>
      <p:ext uri="{BB962C8B-B14F-4D97-AF65-F5344CB8AC3E}">
        <p14:creationId xmlns:p14="http://schemas.microsoft.com/office/powerpoint/2010/main" val="3608355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954D2-2438-323C-BCAD-806B90494F7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4FD3502-888F-1992-062B-7332198C98D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125E185-943B-A5A6-0B20-BE5F0025E396}"/>
              </a:ext>
            </a:extLst>
          </p:cNvPr>
          <p:cNvSpPr>
            <a:spLocks noGrp="1"/>
          </p:cNvSpPr>
          <p:nvPr>
            <p:ph type="dt" sz="half" idx="10"/>
          </p:nvPr>
        </p:nvSpPr>
        <p:spPr/>
        <p:txBody>
          <a:bodyPr/>
          <a:lstStyle/>
          <a:p>
            <a:fld id="{8518D753-B272-41EC-B889-7F245DC77BCA}" type="datetimeFigureOut">
              <a:rPr lang="en-GB" smtClean="0"/>
              <a:t>21/04/2026</a:t>
            </a:fld>
            <a:endParaRPr lang="en-GB"/>
          </a:p>
        </p:txBody>
      </p:sp>
      <p:sp>
        <p:nvSpPr>
          <p:cNvPr id="5" name="Footer Placeholder 4">
            <a:extLst>
              <a:ext uri="{FF2B5EF4-FFF2-40B4-BE49-F238E27FC236}">
                <a16:creationId xmlns:a16="http://schemas.microsoft.com/office/drawing/2014/main" id="{95399EDA-E36A-392F-E370-E4B8D5B2E2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2EFD0E-8794-36B0-4B6D-9BE2AFA0AB2E}"/>
              </a:ext>
            </a:extLst>
          </p:cNvPr>
          <p:cNvSpPr>
            <a:spLocks noGrp="1"/>
          </p:cNvSpPr>
          <p:nvPr>
            <p:ph type="sldNum" sz="quarter" idx="12"/>
          </p:nvPr>
        </p:nvSpPr>
        <p:spPr/>
        <p:txBody>
          <a:bodyPr/>
          <a:lstStyle/>
          <a:p>
            <a:fld id="{1DAB8BC4-8708-4519-B234-BAC287D2B1DD}" type="slidenum">
              <a:rPr lang="en-GB" smtClean="0"/>
              <a:t>‹#›</a:t>
            </a:fld>
            <a:endParaRPr lang="en-GB"/>
          </a:p>
        </p:txBody>
      </p:sp>
    </p:spTree>
    <p:extLst>
      <p:ext uri="{BB962C8B-B14F-4D97-AF65-F5344CB8AC3E}">
        <p14:creationId xmlns:p14="http://schemas.microsoft.com/office/powerpoint/2010/main" val="7658385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6BAFA-A1CE-3F29-4FC7-C7A1092699B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133D2B0-9098-E15E-A100-D954A3D573C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4E492E3-1BED-61DD-7974-D5F1437B0FB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60F7C2C-C7D6-EA87-2300-77C1F76FF93A}"/>
              </a:ext>
            </a:extLst>
          </p:cNvPr>
          <p:cNvSpPr>
            <a:spLocks noGrp="1"/>
          </p:cNvSpPr>
          <p:nvPr>
            <p:ph type="dt" sz="half" idx="10"/>
          </p:nvPr>
        </p:nvSpPr>
        <p:spPr/>
        <p:txBody>
          <a:bodyPr/>
          <a:lstStyle/>
          <a:p>
            <a:fld id="{8518D753-B272-41EC-B889-7F245DC77BCA}" type="datetimeFigureOut">
              <a:rPr lang="en-GB" smtClean="0"/>
              <a:t>21/04/2026</a:t>
            </a:fld>
            <a:endParaRPr lang="en-GB"/>
          </a:p>
        </p:txBody>
      </p:sp>
      <p:sp>
        <p:nvSpPr>
          <p:cNvPr id="6" name="Footer Placeholder 5">
            <a:extLst>
              <a:ext uri="{FF2B5EF4-FFF2-40B4-BE49-F238E27FC236}">
                <a16:creationId xmlns:a16="http://schemas.microsoft.com/office/drawing/2014/main" id="{97DD4BBE-4E08-CFA8-070C-FA5A9308F7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582E37-DA00-9F9E-07C7-2DFD72B6A3D3}"/>
              </a:ext>
            </a:extLst>
          </p:cNvPr>
          <p:cNvSpPr>
            <a:spLocks noGrp="1"/>
          </p:cNvSpPr>
          <p:nvPr>
            <p:ph type="sldNum" sz="quarter" idx="12"/>
          </p:nvPr>
        </p:nvSpPr>
        <p:spPr/>
        <p:txBody>
          <a:bodyPr/>
          <a:lstStyle/>
          <a:p>
            <a:fld id="{1DAB8BC4-8708-4519-B234-BAC287D2B1DD}" type="slidenum">
              <a:rPr lang="en-GB" smtClean="0"/>
              <a:t>‹#›</a:t>
            </a:fld>
            <a:endParaRPr lang="en-GB"/>
          </a:p>
        </p:txBody>
      </p:sp>
    </p:spTree>
    <p:extLst>
      <p:ext uri="{BB962C8B-B14F-4D97-AF65-F5344CB8AC3E}">
        <p14:creationId xmlns:p14="http://schemas.microsoft.com/office/powerpoint/2010/main" val="4410282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7E3E5-7905-273D-5594-8B5D605416E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752D77D-34E4-FFC1-A461-37EBF494D26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A46734B-CF31-C12A-023C-1149E2313D4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17C83F6-E76C-5D2E-1DE0-A330AD7105D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BEA642B-D393-B104-9C32-5945F86B8A2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B69497A-E8AA-D8EB-4B67-51C56C06C8D0}"/>
              </a:ext>
            </a:extLst>
          </p:cNvPr>
          <p:cNvSpPr>
            <a:spLocks noGrp="1"/>
          </p:cNvSpPr>
          <p:nvPr>
            <p:ph type="dt" sz="half" idx="10"/>
          </p:nvPr>
        </p:nvSpPr>
        <p:spPr/>
        <p:txBody>
          <a:bodyPr/>
          <a:lstStyle/>
          <a:p>
            <a:fld id="{8518D753-B272-41EC-B889-7F245DC77BCA}" type="datetimeFigureOut">
              <a:rPr lang="en-GB" smtClean="0"/>
              <a:t>21/04/2026</a:t>
            </a:fld>
            <a:endParaRPr lang="en-GB"/>
          </a:p>
        </p:txBody>
      </p:sp>
      <p:sp>
        <p:nvSpPr>
          <p:cNvPr id="8" name="Footer Placeholder 7">
            <a:extLst>
              <a:ext uri="{FF2B5EF4-FFF2-40B4-BE49-F238E27FC236}">
                <a16:creationId xmlns:a16="http://schemas.microsoft.com/office/drawing/2014/main" id="{9779E62D-5184-7654-6B80-08628B95202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B5D9F7C-2986-7DE1-3648-062E5E9FD3C4}"/>
              </a:ext>
            </a:extLst>
          </p:cNvPr>
          <p:cNvSpPr>
            <a:spLocks noGrp="1"/>
          </p:cNvSpPr>
          <p:nvPr>
            <p:ph type="sldNum" sz="quarter" idx="12"/>
          </p:nvPr>
        </p:nvSpPr>
        <p:spPr/>
        <p:txBody>
          <a:bodyPr/>
          <a:lstStyle/>
          <a:p>
            <a:fld id="{1DAB8BC4-8708-4519-B234-BAC287D2B1DD}" type="slidenum">
              <a:rPr lang="en-GB" smtClean="0"/>
              <a:t>‹#›</a:t>
            </a:fld>
            <a:endParaRPr lang="en-GB"/>
          </a:p>
        </p:txBody>
      </p:sp>
    </p:spTree>
    <p:extLst>
      <p:ext uri="{BB962C8B-B14F-4D97-AF65-F5344CB8AC3E}">
        <p14:creationId xmlns:p14="http://schemas.microsoft.com/office/powerpoint/2010/main" val="987278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509A5-AF05-5D1A-B21E-A320DCB8A54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B0E44B0-1121-8F23-02D0-C909F6CD4D73}"/>
              </a:ext>
            </a:extLst>
          </p:cNvPr>
          <p:cNvSpPr>
            <a:spLocks noGrp="1"/>
          </p:cNvSpPr>
          <p:nvPr>
            <p:ph type="dt" sz="half" idx="10"/>
          </p:nvPr>
        </p:nvSpPr>
        <p:spPr/>
        <p:txBody>
          <a:bodyPr/>
          <a:lstStyle/>
          <a:p>
            <a:fld id="{8518D753-B272-41EC-B889-7F245DC77BCA}" type="datetimeFigureOut">
              <a:rPr lang="en-GB" smtClean="0"/>
              <a:t>21/04/2026</a:t>
            </a:fld>
            <a:endParaRPr lang="en-GB"/>
          </a:p>
        </p:txBody>
      </p:sp>
      <p:sp>
        <p:nvSpPr>
          <p:cNvPr id="4" name="Footer Placeholder 3">
            <a:extLst>
              <a:ext uri="{FF2B5EF4-FFF2-40B4-BE49-F238E27FC236}">
                <a16:creationId xmlns:a16="http://schemas.microsoft.com/office/drawing/2014/main" id="{CCD03100-C2BB-CD9C-8C8E-9AE008F21A8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5B6730F-E3B7-3458-26D2-397200552A83}"/>
              </a:ext>
            </a:extLst>
          </p:cNvPr>
          <p:cNvSpPr>
            <a:spLocks noGrp="1"/>
          </p:cNvSpPr>
          <p:nvPr>
            <p:ph type="sldNum" sz="quarter" idx="12"/>
          </p:nvPr>
        </p:nvSpPr>
        <p:spPr/>
        <p:txBody>
          <a:bodyPr/>
          <a:lstStyle/>
          <a:p>
            <a:fld id="{1DAB8BC4-8708-4519-B234-BAC287D2B1DD}" type="slidenum">
              <a:rPr lang="en-GB" smtClean="0"/>
              <a:t>‹#›</a:t>
            </a:fld>
            <a:endParaRPr lang="en-GB"/>
          </a:p>
        </p:txBody>
      </p:sp>
    </p:spTree>
    <p:extLst>
      <p:ext uri="{BB962C8B-B14F-4D97-AF65-F5344CB8AC3E}">
        <p14:creationId xmlns:p14="http://schemas.microsoft.com/office/powerpoint/2010/main" val="2510699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04CCD0-CEBA-3CB5-6D6B-52DFA05E7826}"/>
              </a:ext>
            </a:extLst>
          </p:cNvPr>
          <p:cNvSpPr>
            <a:spLocks noGrp="1"/>
          </p:cNvSpPr>
          <p:nvPr>
            <p:ph type="dt" sz="half" idx="10"/>
          </p:nvPr>
        </p:nvSpPr>
        <p:spPr/>
        <p:txBody>
          <a:bodyPr/>
          <a:lstStyle/>
          <a:p>
            <a:fld id="{8518D753-B272-41EC-B889-7F245DC77BCA}" type="datetimeFigureOut">
              <a:rPr lang="en-GB" smtClean="0"/>
              <a:t>21/04/2026</a:t>
            </a:fld>
            <a:endParaRPr lang="en-GB"/>
          </a:p>
        </p:txBody>
      </p:sp>
      <p:sp>
        <p:nvSpPr>
          <p:cNvPr id="3" name="Footer Placeholder 2">
            <a:extLst>
              <a:ext uri="{FF2B5EF4-FFF2-40B4-BE49-F238E27FC236}">
                <a16:creationId xmlns:a16="http://schemas.microsoft.com/office/drawing/2014/main" id="{1AAE10C9-A6F3-B1C4-4B72-B5EF266C93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B21481C-0BD2-E839-14CF-0484E5AAFFBB}"/>
              </a:ext>
            </a:extLst>
          </p:cNvPr>
          <p:cNvSpPr>
            <a:spLocks noGrp="1"/>
          </p:cNvSpPr>
          <p:nvPr>
            <p:ph type="sldNum" sz="quarter" idx="12"/>
          </p:nvPr>
        </p:nvSpPr>
        <p:spPr/>
        <p:txBody>
          <a:bodyPr/>
          <a:lstStyle/>
          <a:p>
            <a:fld id="{1DAB8BC4-8708-4519-B234-BAC287D2B1DD}" type="slidenum">
              <a:rPr lang="en-GB" smtClean="0"/>
              <a:t>‹#›</a:t>
            </a:fld>
            <a:endParaRPr lang="en-GB"/>
          </a:p>
        </p:txBody>
      </p:sp>
    </p:spTree>
    <p:extLst>
      <p:ext uri="{BB962C8B-B14F-4D97-AF65-F5344CB8AC3E}">
        <p14:creationId xmlns:p14="http://schemas.microsoft.com/office/powerpoint/2010/main" val="1346656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21FED-5E68-08E2-AC23-DF2B1ED10B2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C776D88-6A02-8D18-7CEB-79C65375872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8FF52F7-7385-91A0-CFDA-2722E5889B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70BE10D-1E2D-3EDC-71D0-0A7B377F4CE3}"/>
              </a:ext>
            </a:extLst>
          </p:cNvPr>
          <p:cNvSpPr>
            <a:spLocks noGrp="1"/>
          </p:cNvSpPr>
          <p:nvPr>
            <p:ph type="dt" sz="half" idx="10"/>
          </p:nvPr>
        </p:nvSpPr>
        <p:spPr/>
        <p:txBody>
          <a:bodyPr/>
          <a:lstStyle/>
          <a:p>
            <a:fld id="{8518D753-B272-41EC-B889-7F245DC77BCA}" type="datetimeFigureOut">
              <a:rPr lang="en-GB" smtClean="0"/>
              <a:t>21/04/2026</a:t>
            </a:fld>
            <a:endParaRPr lang="en-GB"/>
          </a:p>
        </p:txBody>
      </p:sp>
      <p:sp>
        <p:nvSpPr>
          <p:cNvPr id="6" name="Footer Placeholder 5">
            <a:extLst>
              <a:ext uri="{FF2B5EF4-FFF2-40B4-BE49-F238E27FC236}">
                <a16:creationId xmlns:a16="http://schemas.microsoft.com/office/drawing/2014/main" id="{B858C6B1-A2C8-ADD2-19DD-EA523D59EA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E8BF07-C51E-00AB-2DBF-BF2653D39DAD}"/>
              </a:ext>
            </a:extLst>
          </p:cNvPr>
          <p:cNvSpPr>
            <a:spLocks noGrp="1"/>
          </p:cNvSpPr>
          <p:nvPr>
            <p:ph type="sldNum" sz="quarter" idx="12"/>
          </p:nvPr>
        </p:nvSpPr>
        <p:spPr/>
        <p:txBody>
          <a:bodyPr/>
          <a:lstStyle/>
          <a:p>
            <a:fld id="{1DAB8BC4-8708-4519-B234-BAC287D2B1DD}" type="slidenum">
              <a:rPr lang="en-GB" smtClean="0"/>
              <a:t>‹#›</a:t>
            </a:fld>
            <a:endParaRPr lang="en-GB"/>
          </a:p>
        </p:txBody>
      </p:sp>
    </p:spTree>
    <p:extLst>
      <p:ext uri="{BB962C8B-B14F-4D97-AF65-F5344CB8AC3E}">
        <p14:creationId xmlns:p14="http://schemas.microsoft.com/office/powerpoint/2010/main" val="28161492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CAD7C-E9E4-8889-B786-6BA2CA77B86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C07F891-E04F-BAA3-3D18-DABCE1F667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ED2A961-54F8-F934-963A-FF884723B8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6A17DAE-0A6B-E2BE-766C-27CE238F3D2E}"/>
              </a:ext>
            </a:extLst>
          </p:cNvPr>
          <p:cNvSpPr>
            <a:spLocks noGrp="1"/>
          </p:cNvSpPr>
          <p:nvPr>
            <p:ph type="dt" sz="half" idx="10"/>
          </p:nvPr>
        </p:nvSpPr>
        <p:spPr/>
        <p:txBody>
          <a:bodyPr/>
          <a:lstStyle/>
          <a:p>
            <a:fld id="{8518D753-B272-41EC-B889-7F245DC77BCA}" type="datetimeFigureOut">
              <a:rPr lang="en-GB" smtClean="0"/>
              <a:t>21/04/2026</a:t>
            </a:fld>
            <a:endParaRPr lang="en-GB"/>
          </a:p>
        </p:txBody>
      </p:sp>
      <p:sp>
        <p:nvSpPr>
          <p:cNvPr id="6" name="Footer Placeholder 5">
            <a:extLst>
              <a:ext uri="{FF2B5EF4-FFF2-40B4-BE49-F238E27FC236}">
                <a16:creationId xmlns:a16="http://schemas.microsoft.com/office/drawing/2014/main" id="{65AAF42B-FB1F-CC06-CF27-027A298CAF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44DFA0-1B71-B3D1-E8FD-2BD237A6F0B0}"/>
              </a:ext>
            </a:extLst>
          </p:cNvPr>
          <p:cNvSpPr>
            <a:spLocks noGrp="1"/>
          </p:cNvSpPr>
          <p:nvPr>
            <p:ph type="sldNum" sz="quarter" idx="12"/>
          </p:nvPr>
        </p:nvSpPr>
        <p:spPr/>
        <p:txBody>
          <a:bodyPr/>
          <a:lstStyle/>
          <a:p>
            <a:fld id="{1DAB8BC4-8708-4519-B234-BAC287D2B1DD}" type="slidenum">
              <a:rPr lang="en-GB" smtClean="0"/>
              <a:t>‹#›</a:t>
            </a:fld>
            <a:endParaRPr lang="en-GB"/>
          </a:p>
        </p:txBody>
      </p:sp>
    </p:spTree>
    <p:extLst>
      <p:ext uri="{BB962C8B-B14F-4D97-AF65-F5344CB8AC3E}">
        <p14:creationId xmlns:p14="http://schemas.microsoft.com/office/powerpoint/2010/main" val="23456465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3BA67-ABDE-F26E-FCEB-77D5E6192DA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08130E9-46C8-0C16-2E4A-C769BDC5ECC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98762E6-4E44-3AC7-98AB-0B5E677AB60C}"/>
              </a:ext>
            </a:extLst>
          </p:cNvPr>
          <p:cNvSpPr>
            <a:spLocks noGrp="1"/>
          </p:cNvSpPr>
          <p:nvPr>
            <p:ph type="dt" sz="half" idx="10"/>
          </p:nvPr>
        </p:nvSpPr>
        <p:spPr/>
        <p:txBody>
          <a:bodyPr/>
          <a:lstStyle/>
          <a:p>
            <a:fld id="{8518D753-B272-41EC-B889-7F245DC77BCA}" type="datetimeFigureOut">
              <a:rPr lang="en-GB" smtClean="0"/>
              <a:t>21/04/2026</a:t>
            </a:fld>
            <a:endParaRPr lang="en-GB"/>
          </a:p>
        </p:txBody>
      </p:sp>
      <p:sp>
        <p:nvSpPr>
          <p:cNvPr id="5" name="Footer Placeholder 4">
            <a:extLst>
              <a:ext uri="{FF2B5EF4-FFF2-40B4-BE49-F238E27FC236}">
                <a16:creationId xmlns:a16="http://schemas.microsoft.com/office/drawing/2014/main" id="{C6CD0D89-7DFB-845F-8864-61AD41FC30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4B8B73-D801-1FB4-19FE-CF6CA07C2C9F}"/>
              </a:ext>
            </a:extLst>
          </p:cNvPr>
          <p:cNvSpPr>
            <a:spLocks noGrp="1"/>
          </p:cNvSpPr>
          <p:nvPr>
            <p:ph type="sldNum" sz="quarter" idx="12"/>
          </p:nvPr>
        </p:nvSpPr>
        <p:spPr/>
        <p:txBody>
          <a:bodyPr/>
          <a:lstStyle/>
          <a:p>
            <a:fld id="{1DAB8BC4-8708-4519-B234-BAC287D2B1DD}" type="slidenum">
              <a:rPr lang="en-GB" smtClean="0"/>
              <a:t>‹#›</a:t>
            </a:fld>
            <a:endParaRPr lang="en-GB"/>
          </a:p>
        </p:txBody>
      </p:sp>
    </p:spTree>
    <p:extLst>
      <p:ext uri="{BB962C8B-B14F-4D97-AF65-F5344CB8AC3E}">
        <p14:creationId xmlns:p14="http://schemas.microsoft.com/office/powerpoint/2010/main" val="14852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5889C56-4586-748E-CF26-A0106435181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12DD7C9-49D2-739F-C332-C67569D7092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CC14363-F1F4-0A50-F4CF-84A3C8F2895C}"/>
              </a:ext>
            </a:extLst>
          </p:cNvPr>
          <p:cNvSpPr>
            <a:spLocks noGrp="1"/>
          </p:cNvSpPr>
          <p:nvPr>
            <p:ph type="dt" sz="half" idx="10"/>
          </p:nvPr>
        </p:nvSpPr>
        <p:spPr/>
        <p:txBody>
          <a:bodyPr/>
          <a:lstStyle/>
          <a:p>
            <a:fld id="{8518D753-B272-41EC-B889-7F245DC77BCA}" type="datetimeFigureOut">
              <a:rPr lang="en-GB" smtClean="0"/>
              <a:t>21/04/2026</a:t>
            </a:fld>
            <a:endParaRPr lang="en-GB"/>
          </a:p>
        </p:txBody>
      </p:sp>
      <p:sp>
        <p:nvSpPr>
          <p:cNvPr id="5" name="Footer Placeholder 4">
            <a:extLst>
              <a:ext uri="{FF2B5EF4-FFF2-40B4-BE49-F238E27FC236}">
                <a16:creationId xmlns:a16="http://schemas.microsoft.com/office/drawing/2014/main" id="{A1F1063B-F632-E1B0-6216-ADA70358FD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6DC459-EEEB-ABD1-74A4-70CEAD9A268C}"/>
              </a:ext>
            </a:extLst>
          </p:cNvPr>
          <p:cNvSpPr>
            <a:spLocks noGrp="1"/>
          </p:cNvSpPr>
          <p:nvPr>
            <p:ph type="sldNum" sz="quarter" idx="12"/>
          </p:nvPr>
        </p:nvSpPr>
        <p:spPr/>
        <p:txBody>
          <a:bodyPr/>
          <a:lstStyle/>
          <a:p>
            <a:fld id="{1DAB8BC4-8708-4519-B234-BAC287D2B1DD}" type="slidenum">
              <a:rPr lang="en-GB" smtClean="0"/>
              <a:t>‹#›</a:t>
            </a:fld>
            <a:endParaRPr lang="en-GB"/>
          </a:p>
        </p:txBody>
      </p:sp>
    </p:spTree>
    <p:extLst>
      <p:ext uri="{BB962C8B-B14F-4D97-AF65-F5344CB8AC3E}">
        <p14:creationId xmlns:p14="http://schemas.microsoft.com/office/powerpoint/2010/main" val="36703243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452CD1-BAB6-1599-2979-05F16E0CD2B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0997DFC-3B2E-A874-F6A4-80951E78125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D8DF4B1-5222-8961-EB02-522769D259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518D753-B272-41EC-B889-7F245DC77BCA}" type="datetimeFigureOut">
              <a:rPr lang="en-GB" smtClean="0"/>
              <a:t>21/04/2026</a:t>
            </a:fld>
            <a:endParaRPr lang="en-GB"/>
          </a:p>
        </p:txBody>
      </p:sp>
      <p:sp>
        <p:nvSpPr>
          <p:cNvPr id="5" name="Footer Placeholder 4">
            <a:extLst>
              <a:ext uri="{FF2B5EF4-FFF2-40B4-BE49-F238E27FC236}">
                <a16:creationId xmlns:a16="http://schemas.microsoft.com/office/drawing/2014/main" id="{5BC03CD9-2545-ACED-9D4C-678A670C2D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74DEB41-BF67-6C2B-5AB2-C2D7B749E93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DAB8BC4-8708-4519-B234-BAC287D2B1DD}" type="slidenum">
              <a:rPr lang="en-GB" smtClean="0"/>
              <a:t>‹#›</a:t>
            </a:fld>
            <a:endParaRPr lang="en-GB"/>
          </a:p>
        </p:txBody>
      </p:sp>
    </p:spTree>
    <p:extLst>
      <p:ext uri="{BB962C8B-B14F-4D97-AF65-F5344CB8AC3E}">
        <p14:creationId xmlns:p14="http://schemas.microsoft.com/office/powerpoint/2010/main" val="15692395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nice.org.uk/" TargetMode="External"/><Relationship Id="rId2" Type="http://schemas.openxmlformats.org/officeDocument/2006/relationships/hyperlink" Target="https://www.alzheimers.org.uk/" TargetMode="External"/><Relationship Id="rId1" Type="http://schemas.openxmlformats.org/officeDocument/2006/relationships/slideLayout" Target="../slideLayouts/slideLayout2.xml"/><Relationship Id="rId6" Type="http://schemas.openxmlformats.org/officeDocument/2006/relationships/hyperlink" Target="https://www.scie.org.uk/" TargetMode="External"/><Relationship Id="rId5" Type="http://schemas.openxmlformats.org/officeDocument/2006/relationships/hyperlink" Target="https://www.skillsforcare.org.uk/" TargetMode="External"/><Relationship Id="rId4" Type="http://schemas.openxmlformats.org/officeDocument/2006/relationships/hyperlink" Target="https://www.england.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64DD8D7-D124-A9FC-275E-9F66521BEFC3}"/>
              </a:ext>
            </a:extLst>
          </p:cNvPr>
          <p:cNvSpPr>
            <a:spLocks noGrp="1"/>
          </p:cNvSpPr>
          <p:nvPr>
            <p:ph type="subTitle" idx="1"/>
          </p:nvPr>
        </p:nvSpPr>
        <p:spPr>
          <a:xfrm>
            <a:off x="963385" y="734785"/>
            <a:ext cx="9957707" cy="4751616"/>
          </a:xfrm>
        </p:spPr>
        <p:txBody>
          <a:bodyPr>
            <a:normAutofit fontScale="47500" lnSpcReduction="20000"/>
          </a:bodyPr>
          <a:lstStyle/>
          <a:p>
            <a:pPr>
              <a:lnSpc>
                <a:spcPct val="170000"/>
              </a:lnSpc>
            </a:pPr>
            <a:r>
              <a:rPr lang="en-GB" sz="2300" dirty="0">
                <a:latin typeface="Arial" panose="020B0604020202020204" pitchFamily="34" charset="0"/>
                <a:cs typeface="Arial" panose="020B0604020202020204" pitchFamily="34" charset="0"/>
              </a:rPr>
              <a:t>Module Code: LCHS4001</a:t>
            </a:r>
            <a:br>
              <a:rPr lang="en-GB" sz="2300" dirty="0">
                <a:latin typeface="Arial" panose="020B0604020202020204" pitchFamily="34" charset="0"/>
                <a:cs typeface="Arial" panose="020B0604020202020204" pitchFamily="34" charset="0"/>
              </a:rPr>
            </a:br>
            <a:br>
              <a:rPr lang="en-GB" sz="2300" dirty="0">
                <a:latin typeface="Arial" panose="020B0604020202020204" pitchFamily="34" charset="0"/>
                <a:cs typeface="Arial" panose="020B0604020202020204" pitchFamily="34" charset="0"/>
              </a:rPr>
            </a:br>
            <a:r>
              <a:rPr lang="en-GB" sz="2300" dirty="0">
                <a:latin typeface="Arial" panose="020B0604020202020204" pitchFamily="34" charset="0"/>
                <a:cs typeface="Arial" panose="020B0604020202020204" pitchFamily="34" charset="0"/>
              </a:rPr>
              <a:t>Module Title: Academic and Employability Skills </a:t>
            </a:r>
            <a:br>
              <a:rPr lang="en-GB" sz="2300" dirty="0">
                <a:latin typeface="Arial" panose="020B0604020202020204" pitchFamily="34" charset="0"/>
                <a:cs typeface="Arial" panose="020B0604020202020204" pitchFamily="34" charset="0"/>
              </a:rPr>
            </a:br>
            <a:br>
              <a:rPr lang="en-GB" sz="2300" dirty="0">
                <a:latin typeface="Arial" panose="020B0604020202020204" pitchFamily="34" charset="0"/>
                <a:cs typeface="Arial" panose="020B0604020202020204" pitchFamily="34" charset="0"/>
              </a:rPr>
            </a:br>
            <a:r>
              <a:rPr lang="en-GB" sz="2300" dirty="0">
                <a:latin typeface="Arial" panose="020B0604020202020204" pitchFamily="34" charset="0"/>
                <a:cs typeface="Arial" panose="020B0604020202020204" pitchFamily="34" charset="0"/>
              </a:rPr>
              <a:t>Report Title: “The Role of a Healthcare Assistant in Dementia Care Homes”</a:t>
            </a:r>
            <a:br>
              <a:rPr lang="en-GB" sz="2300" dirty="0">
                <a:latin typeface="Arial" panose="020B0604020202020204" pitchFamily="34" charset="0"/>
                <a:cs typeface="Arial" panose="020B0604020202020204" pitchFamily="34" charset="0"/>
              </a:rPr>
            </a:br>
            <a:endParaRPr lang="en-GB" sz="2300" dirty="0">
              <a:latin typeface="Arial" panose="020B0604020202020204" pitchFamily="34" charset="0"/>
              <a:cs typeface="Arial" panose="020B0604020202020204" pitchFamily="34" charset="0"/>
            </a:endParaRPr>
          </a:p>
          <a:p>
            <a:pPr>
              <a:lnSpc>
                <a:spcPct val="170000"/>
              </a:lnSpc>
            </a:pPr>
            <a:r>
              <a:rPr lang="en-GB" sz="2300" dirty="0">
                <a:latin typeface="Arial" panose="020B0604020202020204" pitchFamily="34" charset="0"/>
                <a:cs typeface="Arial" panose="020B0604020202020204" pitchFamily="34" charset="0"/>
              </a:rPr>
              <a:t>Student Name: Serwin Berondo </a:t>
            </a:r>
          </a:p>
          <a:p>
            <a:pPr>
              <a:lnSpc>
                <a:spcPct val="170000"/>
              </a:lnSpc>
            </a:pPr>
            <a:endParaRPr lang="en-GB" sz="2300" dirty="0">
              <a:latin typeface="Arial" panose="020B0604020202020204" pitchFamily="34" charset="0"/>
              <a:cs typeface="Arial" panose="020B0604020202020204" pitchFamily="34" charset="0"/>
            </a:endParaRPr>
          </a:p>
          <a:p>
            <a:pPr>
              <a:lnSpc>
                <a:spcPct val="170000"/>
              </a:lnSpc>
            </a:pPr>
            <a:r>
              <a:rPr lang="en-GB" sz="2300" dirty="0">
                <a:latin typeface="Arial" panose="020B0604020202020204" pitchFamily="34" charset="0"/>
                <a:cs typeface="Arial" panose="020B0604020202020204" pitchFamily="34" charset="0"/>
              </a:rPr>
              <a:t>Student ID: 2530677</a:t>
            </a:r>
          </a:p>
          <a:p>
            <a:pPr>
              <a:lnSpc>
                <a:spcPct val="170000"/>
              </a:lnSpc>
            </a:pPr>
            <a:endParaRPr lang="en-GB" sz="2300" dirty="0">
              <a:latin typeface="Arial" panose="020B0604020202020204" pitchFamily="34" charset="0"/>
              <a:cs typeface="Arial" panose="020B0604020202020204" pitchFamily="34" charset="0"/>
            </a:endParaRPr>
          </a:p>
          <a:p>
            <a:pPr>
              <a:lnSpc>
                <a:spcPct val="170000"/>
              </a:lnSpc>
            </a:pPr>
            <a:r>
              <a:rPr lang="en-GB" sz="2300" dirty="0">
                <a:latin typeface="Arial" panose="020B0604020202020204" pitchFamily="34" charset="0"/>
                <a:cs typeface="Arial" panose="020B0604020202020204" pitchFamily="34" charset="0"/>
              </a:rPr>
              <a:t>Lecturer: Naomi Doerge</a:t>
            </a:r>
          </a:p>
          <a:p>
            <a:pPr>
              <a:lnSpc>
                <a:spcPct val="170000"/>
              </a:lnSpc>
            </a:pPr>
            <a:endParaRPr lang="en-GB" sz="2300" dirty="0">
              <a:latin typeface="Arial" panose="020B0604020202020204" pitchFamily="34" charset="0"/>
              <a:cs typeface="Arial" panose="020B0604020202020204" pitchFamily="34" charset="0"/>
            </a:endParaRPr>
          </a:p>
          <a:p>
            <a:pPr>
              <a:lnSpc>
                <a:spcPct val="170000"/>
              </a:lnSpc>
            </a:pPr>
            <a:r>
              <a:rPr lang="en-GB" sz="2300" dirty="0">
                <a:latin typeface="Arial" panose="020B0604020202020204" pitchFamily="34" charset="0"/>
                <a:cs typeface="Arial" panose="020B0604020202020204" pitchFamily="34" charset="0"/>
              </a:rPr>
              <a:t>Submission Date : 24 April 2026</a:t>
            </a: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084989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9E462E-AE47-5E5C-F523-7B981338EC9F}"/>
              </a:ext>
            </a:extLst>
          </p:cNvPr>
          <p:cNvSpPr>
            <a:spLocks noGrp="1"/>
          </p:cNvSpPr>
          <p:nvPr>
            <p:ph idx="1"/>
          </p:nvPr>
        </p:nvSpPr>
        <p:spPr>
          <a:xfrm>
            <a:off x="1616528" y="857250"/>
            <a:ext cx="7894865" cy="4000500"/>
          </a:xfrm>
        </p:spPr>
        <p:txBody>
          <a:bodyPr>
            <a:normAutofit/>
          </a:bodyPr>
          <a:lstStyle/>
          <a:p>
            <a:pPr marL="0" indent="0">
              <a:lnSpc>
                <a:spcPct val="150000"/>
              </a:lnSpc>
              <a:buNone/>
            </a:pPr>
            <a:r>
              <a:rPr lang="en-GB" sz="1100" b="1" dirty="0">
                <a:latin typeface="Arial" panose="020B0604020202020204" pitchFamily="34" charset="0"/>
                <a:cs typeface="Arial" panose="020B0604020202020204" pitchFamily="34" charset="0"/>
              </a:rPr>
              <a:t>Contents</a:t>
            </a:r>
          </a:p>
          <a:p>
            <a:pPr marL="0" indent="0">
              <a:lnSpc>
                <a:spcPct val="150000"/>
              </a:lnSpc>
              <a:buNone/>
            </a:pPr>
            <a:r>
              <a:rPr lang="en-GB" sz="1100" dirty="0">
                <a:latin typeface="Arial" panose="020B0604020202020204" pitchFamily="34" charset="0"/>
                <a:cs typeface="Arial" panose="020B0604020202020204" pitchFamily="34" charset="0"/>
              </a:rPr>
              <a:t>1. Introduction……………………………………………………………………</a:t>
            </a:r>
          </a:p>
          <a:p>
            <a:pPr marL="0" indent="0">
              <a:lnSpc>
                <a:spcPct val="150000"/>
              </a:lnSpc>
              <a:buNone/>
            </a:pPr>
            <a:r>
              <a:rPr lang="en-GB" sz="1100" dirty="0">
                <a:latin typeface="Arial" panose="020B0604020202020204" pitchFamily="34" charset="0"/>
                <a:cs typeface="Arial" panose="020B0604020202020204" pitchFamily="34" charset="0"/>
              </a:rPr>
              <a:t>2. Role of Health Care Assistant in Dementia Care Home …………………</a:t>
            </a:r>
          </a:p>
          <a:p>
            <a:pPr marL="0" indent="0">
              <a:lnSpc>
                <a:spcPct val="150000"/>
              </a:lnSpc>
              <a:buNone/>
            </a:pPr>
            <a:r>
              <a:rPr lang="en-GB" sz="1100" dirty="0">
                <a:latin typeface="Arial" panose="020B0604020202020204" pitchFamily="34" charset="0"/>
                <a:cs typeface="Arial" panose="020B0604020202020204" pitchFamily="34" charset="0"/>
              </a:rPr>
              <a:t>3. Essential Skill 1: Communication  ………………………………………….</a:t>
            </a:r>
          </a:p>
          <a:p>
            <a:pPr marL="0" indent="0">
              <a:lnSpc>
                <a:spcPct val="150000"/>
              </a:lnSpc>
              <a:buNone/>
            </a:pPr>
            <a:r>
              <a:rPr lang="en-GB" sz="1100" dirty="0">
                <a:latin typeface="Arial" panose="020B0604020202020204" pitchFamily="34" charset="0"/>
                <a:cs typeface="Arial" panose="020B0604020202020204" pitchFamily="34" charset="0"/>
              </a:rPr>
              <a:t>4. Essential Skills 2: Empathy ………………………………………………..</a:t>
            </a:r>
          </a:p>
          <a:p>
            <a:pPr marL="0" indent="0">
              <a:lnSpc>
                <a:spcPct val="150000"/>
              </a:lnSpc>
              <a:buNone/>
            </a:pPr>
            <a:r>
              <a:rPr lang="en-GB" sz="1100" dirty="0">
                <a:latin typeface="Arial" panose="020B0604020202020204" pitchFamily="34" charset="0"/>
                <a:cs typeface="Arial" panose="020B0604020202020204" pitchFamily="34" charset="0"/>
              </a:rPr>
              <a:t>5. Essential Skills 3: Observation ……………………………………………</a:t>
            </a:r>
          </a:p>
          <a:p>
            <a:pPr marL="0" indent="0">
              <a:lnSpc>
                <a:spcPct val="150000"/>
              </a:lnSpc>
              <a:buNone/>
            </a:pPr>
            <a:r>
              <a:rPr lang="en-GB" sz="1100" dirty="0">
                <a:latin typeface="Arial" panose="020B0604020202020204" pitchFamily="34" charset="0"/>
                <a:cs typeface="Arial" panose="020B0604020202020204" pitchFamily="34" charset="0"/>
              </a:rPr>
              <a:t>6. Strategies to Improve Key Skills………………........................................</a:t>
            </a:r>
          </a:p>
          <a:p>
            <a:pPr marL="0" indent="0">
              <a:lnSpc>
                <a:spcPct val="150000"/>
              </a:lnSpc>
              <a:buNone/>
            </a:pPr>
            <a:r>
              <a:rPr lang="en-GB" sz="1100" dirty="0">
                <a:latin typeface="Arial" panose="020B0604020202020204" pitchFamily="34" charset="0"/>
                <a:cs typeface="Arial" panose="020B0604020202020204" pitchFamily="34" charset="0"/>
              </a:rPr>
              <a:t>7.Conclusion………………………………………………………………..…….</a:t>
            </a:r>
          </a:p>
          <a:p>
            <a:pPr marL="0" indent="0">
              <a:lnSpc>
                <a:spcPct val="150000"/>
              </a:lnSpc>
              <a:buNone/>
            </a:pPr>
            <a:r>
              <a:rPr lang="en-GB" sz="1100" dirty="0">
                <a:latin typeface="Arial" panose="020B0604020202020204" pitchFamily="34" charset="0"/>
                <a:cs typeface="Arial" panose="020B0604020202020204" pitchFamily="34" charset="0"/>
              </a:rPr>
              <a:t>8.Reference list……………………………………………………………………</a:t>
            </a:r>
          </a:p>
          <a:p>
            <a:pPr marL="0" indent="0">
              <a:buNone/>
            </a:pPr>
            <a:endParaRPr lang="en-GB" sz="1100" dirty="0"/>
          </a:p>
        </p:txBody>
      </p:sp>
    </p:spTree>
    <p:extLst>
      <p:ext uri="{BB962C8B-B14F-4D97-AF65-F5344CB8AC3E}">
        <p14:creationId xmlns:p14="http://schemas.microsoft.com/office/powerpoint/2010/main" val="36197332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AAC2DC-A965-CC04-8B66-06779E3FB138}"/>
              </a:ext>
            </a:extLst>
          </p:cNvPr>
          <p:cNvSpPr>
            <a:spLocks noGrp="1"/>
          </p:cNvSpPr>
          <p:nvPr>
            <p:ph idx="1"/>
          </p:nvPr>
        </p:nvSpPr>
        <p:spPr>
          <a:xfrm>
            <a:off x="533740" y="1286781"/>
            <a:ext cx="11124520" cy="3717927"/>
          </a:xfrm>
        </p:spPr>
        <p:txBody>
          <a:bodyPr>
            <a:normAutofit/>
          </a:bodyPr>
          <a:lstStyle/>
          <a:p>
            <a:pPr marL="0" indent="0" algn="ctr">
              <a:lnSpc>
                <a:spcPct val="150000"/>
              </a:lnSpc>
              <a:buNone/>
            </a:pPr>
            <a:r>
              <a:rPr lang="en-GB" sz="1100" b="1" dirty="0">
                <a:latin typeface="Arial" panose="020B0604020202020204" pitchFamily="34" charset="0"/>
                <a:cs typeface="Arial" panose="020B0604020202020204" pitchFamily="34" charset="0"/>
              </a:rPr>
              <a:t>INTRODUCTION </a:t>
            </a:r>
            <a:endParaRPr lang="en-GB" sz="1100" dirty="0">
              <a:latin typeface="Arial" panose="020B0604020202020204" pitchFamily="34" charset="0"/>
              <a:cs typeface="Arial" panose="020B0604020202020204" pitchFamily="34" charset="0"/>
            </a:endParaRPr>
          </a:p>
          <a:p>
            <a:pPr marL="0" indent="0" algn="ctr">
              <a:lnSpc>
                <a:spcPct val="150000"/>
              </a:lnSpc>
              <a:buNone/>
            </a:pPr>
            <a:r>
              <a:rPr lang="en-GB" sz="1100" dirty="0">
                <a:latin typeface="Arial" panose="020B0604020202020204" pitchFamily="34" charset="0"/>
                <a:cs typeface="Arial" panose="020B0604020202020204" pitchFamily="34" charset="0"/>
              </a:rPr>
              <a:t>A Healthcare Assistant (HCA) in a dementia care home supports people living with memory loss and confusion in their daily routine (Skills for Care). The role includes helping residents with personal care such as washing, dressing, eating and toileting while making sure dignity and respect are always maintained (NHS England). Because dementia affects memory and communication, HCAs often need to repeat instructions and use a calm and simple approach to reduce distress (Alzheimer’s Society).</a:t>
            </a:r>
          </a:p>
          <a:p>
            <a:pPr marL="0" indent="0" algn="ctr">
              <a:lnSpc>
                <a:spcPct val="150000"/>
              </a:lnSpc>
              <a:buNone/>
            </a:pPr>
            <a:r>
              <a:rPr lang="en-GB" sz="1100" dirty="0">
                <a:latin typeface="Arial" panose="020B0604020202020204" pitchFamily="34" charset="0"/>
                <a:cs typeface="Arial" panose="020B0604020202020204" pitchFamily="34" charset="0"/>
              </a:rPr>
              <a:t>They also observe residents closely and report any changes in behaviour, mood or physical health to senior staff (Skills for Care). For example, if a resident becomes more withdrawn, agitated or refuses meals, this may be a sign that something is wrong and needs attention. HCAs support communication by using clear language, eye contact and gestures to help residents understand and feel safe (NHS England). They may also encourage engagement in simple activities like talking about past  memories or listening to music to improve wellbeing (Alzheimer’s Society). Overall, HCAs play a key role in providing safe, supportive and person-centred care in dementia settings (Skills for Care).</a:t>
            </a:r>
          </a:p>
          <a:p>
            <a:pPr marL="0" indent="0">
              <a:buNone/>
            </a:pPr>
            <a:endParaRPr lang="en-GB" dirty="0"/>
          </a:p>
        </p:txBody>
      </p:sp>
    </p:spTree>
    <p:extLst>
      <p:ext uri="{BB962C8B-B14F-4D97-AF65-F5344CB8AC3E}">
        <p14:creationId xmlns:p14="http://schemas.microsoft.com/office/powerpoint/2010/main" val="18248563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F59184-ECDE-165D-A1FE-48A3A29AECA5}"/>
              </a:ext>
            </a:extLst>
          </p:cNvPr>
          <p:cNvSpPr>
            <a:spLocks noGrp="1"/>
          </p:cNvSpPr>
          <p:nvPr>
            <p:ph idx="1"/>
          </p:nvPr>
        </p:nvSpPr>
        <p:spPr>
          <a:xfrm>
            <a:off x="889907" y="1269546"/>
            <a:ext cx="10662558" cy="4318907"/>
          </a:xfrm>
        </p:spPr>
        <p:txBody>
          <a:bodyPr>
            <a:normAutofit/>
          </a:bodyPr>
          <a:lstStyle/>
          <a:p>
            <a:pPr marL="0" indent="0">
              <a:lnSpc>
                <a:spcPct val="150000"/>
              </a:lnSpc>
              <a:buNone/>
            </a:pPr>
            <a:r>
              <a:rPr lang="en-GB" sz="1100" b="1" dirty="0">
                <a:latin typeface="Arial" panose="020B0604020202020204" pitchFamily="34" charset="0"/>
                <a:cs typeface="Arial" panose="020B0604020202020204" pitchFamily="34" charset="0"/>
              </a:rPr>
              <a:t>Role of Health Care Assistant in Dementia Care Home </a:t>
            </a:r>
          </a:p>
          <a:p>
            <a:pPr marL="0" indent="0">
              <a:lnSpc>
                <a:spcPct val="150000"/>
              </a:lnSpc>
              <a:buNone/>
            </a:pPr>
            <a:r>
              <a:rPr lang="en-GB" sz="1100" dirty="0">
                <a:latin typeface="Arial" panose="020B0604020202020204" pitchFamily="34" charset="0"/>
                <a:cs typeface="Arial" panose="020B0604020202020204" pitchFamily="34" charset="0"/>
              </a:rPr>
              <a:t>A Healthcare Assistant (HCA) working in a dementia care home plays an important role in supporting residents with their daily needs and overall wellbeing (Skills for Care). One of their main duties is providing personal care, such as helping with washing, dressing, eating and toileting while maintaining dignity and respect (NHS England). For example, if a resident is confused about how to get dressed, the HCA may guide them step by step rather than doing the task for them, which helps promote independence.</a:t>
            </a:r>
          </a:p>
          <a:p>
            <a:pPr marL="0" indent="0">
              <a:lnSpc>
                <a:spcPct val="150000"/>
              </a:lnSpc>
              <a:buNone/>
            </a:pPr>
            <a:r>
              <a:rPr lang="en-GB" sz="1100" dirty="0">
                <a:latin typeface="Arial" panose="020B0604020202020204" pitchFamily="34" charset="0"/>
                <a:cs typeface="Arial" panose="020B0604020202020204" pitchFamily="34" charset="0"/>
              </a:rPr>
              <a:t>Another key responsibility is monitoring and reporting changes in a resident’s condition (Skills for Care). This includes observing behaviour, mood and physical health. For instance, if a resident becomes more withdrawn, agitated or begins refusing food, the HCA must report this to senior staff, as it could be a sign of illness or emotional distress (Alzheimer’s Society). Accurate reporting helps ensure the resident receives the right care and support quickly.</a:t>
            </a:r>
          </a:p>
          <a:p>
            <a:pPr marL="0" indent="0">
              <a:lnSpc>
                <a:spcPct val="150000"/>
              </a:lnSpc>
              <a:buNone/>
            </a:pPr>
            <a:r>
              <a:rPr lang="en-GB" sz="1100" dirty="0">
                <a:latin typeface="Arial" panose="020B0604020202020204" pitchFamily="34" charset="0"/>
                <a:cs typeface="Arial" panose="020B0604020202020204" pitchFamily="34" charset="0"/>
              </a:rPr>
              <a:t>HCAs also support communication by using simple language, patience and reassurance, especially when residents are confused or anxious (NHS England). They may use non-verbal cues such as eye contact, gestures and a calm tone of voice to help residents feel safe. In addition, they encourage participation in activities like music, conversation or reminiscence, which can improve emotional wellbeing (Alzheimer’s Society). Overall, these duties help provide safe, person-centred care for individuals living with dementia (Skills for Care).</a:t>
            </a:r>
          </a:p>
          <a:p>
            <a:pPr marL="0" indent="0">
              <a:buNone/>
            </a:pPr>
            <a:endParaRPr lang="en-GB" dirty="0"/>
          </a:p>
        </p:txBody>
      </p:sp>
    </p:spTree>
    <p:extLst>
      <p:ext uri="{BB962C8B-B14F-4D97-AF65-F5344CB8AC3E}">
        <p14:creationId xmlns:p14="http://schemas.microsoft.com/office/powerpoint/2010/main" val="29133999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E8F8C62-13F2-648E-61FB-ED2F4D806102}"/>
              </a:ext>
            </a:extLst>
          </p:cNvPr>
          <p:cNvSpPr>
            <a:spLocks noGrp="1"/>
          </p:cNvSpPr>
          <p:nvPr>
            <p:ph idx="1"/>
          </p:nvPr>
        </p:nvSpPr>
        <p:spPr>
          <a:xfrm>
            <a:off x="587828" y="408215"/>
            <a:ext cx="10964635" cy="5666014"/>
          </a:xfrm>
        </p:spPr>
        <p:txBody>
          <a:bodyPr>
            <a:normAutofit/>
          </a:bodyPr>
          <a:lstStyle/>
          <a:p>
            <a:pPr marL="0" indent="0">
              <a:lnSpc>
                <a:spcPct val="150000"/>
              </a:lnSpc>
              <a:buNone/>
            </a:pPr>
            <a:r>
              <a:rPr lang="en-GB" dirty="0"/>
              <a:t> </a:t>
            </a:r>
            <a:r>
              <a:rPr lang="en-GB" sz="1100" b="1" dirty="0">
                <a:latin typeface="Arial" panose="020B0604020202020204" pitchFamily="34" charset="0"/>
                <a:cs typeface="Arial" panose="020B0604020202020204" pitchFamily="34" charset="0"/>
              </a:rPr>
              <a:t> ESSENTIAL SKILLS:</a:t>
            </a:r>
          </a:p>
          <a:p>
            <a:pPr marL="0" indent="0">
              <a:lnSpc>
                <a:spcPct val="150000"/>
              </a:lnSpc>
              <a:buNone/>
            </a:pPr>
            <a:r>
              <a:rPr lang="en-GB" sz="1100" dirty="0">
                <a:latin typeface="Arial" panose="020B0604020202020204" pitchFamily="34" charset="0"/>
                <a:cs typeface="Arial" panose="020B0604020202020204" pitchFamily="34" charset="0"/>
              </a:rPr>
              <a:t>Working as a Healthcare Assistant (HCA) in a dementia care home requires a range of important skills to support residents safely and effectively. Three essential skills for this role are communication, empathy and observation, as they help meet both the physical and emotional needs of individuals living with dementia (Skills for Care).</a:t>
            </a:r>
          </a:p>
          <a:p>
            <a:pPr>
              <a:lnSpc>
                <a:spcPct val="150000"/>
              </a:lnSpc>
              <a:buAutoNum type="arabicPeriod"/>
            </a:pPr>
            <a:r>
              <a:rPr lang="en-GB" sz="1100" b="1" dirty="0">
                <a:latin typeface="Arial" panose="020B0604020202020204" pitchFamily="34" charset="0"/>
                <a:cs typeface="Arial" panose="020B0604020202020204" pitchFamily="34" charset="0"/>
              </a:rPr>
              <a:t>Communication</a:t>
            </a:r>
            <a:r>
              <a:rPr lang="en-GB" sz="1100" dirty="0">
                <a:latin typeface="Arial" panose="020B0604020202020204" pitchFamily="34" charset="0"/>
                <a:cs typeface="Arial" panose="020B0604020202020204" pitchFamily="34" charset="0"/>
              </a:rPr>
              <a:t> is very important because people with dementia often struggle to understand or express themselves (NHS England). An HCA needs to speak clearly, use simple words and give instructions step by step. For example, when helping a resident get dressed, the HCA might calmly explain each action and use gestures to guide them. This reduces confusion and helps the resident feel more comfortable and less anxious. Good communication also helps build trust, which is important when a resident feels unsure or distressed. It also supports better teamwork, as HCAs must pass clear information to nurses and other staff (Alzheimer’s Society).</a:t>
            </a:r>
          </a:p>
          <a:p>
            <a:pPr marL="0" indent="0">
              <a:lnSpc>
                <a:spcPct val="150000"/>
              </a:lnSpc>
              <a:buNone/>
            </a:pPr>
            <a:r>
              <a:rPr lang="en-GB" sz="1100" b="1" dirty="0">
                <a:latin typeface="Arial" panose="020B0604020202020204" pitchFamily="34" charset="0"/>
                <a:cs typeface="Arial" panose="020B0604020202020204" pitchFamily="34" charset="0"/>
              </a:rPr>
              <a:t>2. Empathy </a:t>
            </a:r>
            <a:r>
              <a:rPr lang="en-GB" sz="1100" dirty="0">
                <a:latin typeface="Arial" panose="020B0604020202020204" pitchFamily="34" charset="0"/>
                <a:cs typeface="Arial" panose="020B0604020202020204" pitchFamily="34" charset="0"/>
              </a:rPr>
              <a:t>is another key skill, as it allows the HCA to understand how the resident may be feeling (Skills for Care). People with dementia can become upset, frightened or frustrated, especially when they do not recognise their surroundings. For example, if a resident insists they need to go home, an empathetic response would be to reassure them and acknowledge their feelings instead of correcting them. This helps reduce distress and makes the resident feel understood and supported. Empathy also supports person-centred care, where everyone is treated with respect and dignity (NHS England).</a:t>
            </a:r>
          </a:p>
          <a:p>
            <a:pPr marL="0" indent="0">
              <a:lnSpc>
                <a:spcPct val="150000"/>
              </a:lnSpc>
              <a:buNone/>
            </a:pPr>
            <a:r>
              <a:rPr lang="en-GB" sz="1100" b="1" dirty="0">
                <a:latin typeface="Arial" panose="020B0604020202020204" pitchFamily="34" charset="0"/>
                <a:cs typeface="Arial" panose="020B0604020202020204" pitchFamily="34" charset="0"/>
              </a:rPr>
              <a:t>3. Observation skills </a:t>
            </a:r>
            <a:r>
              <a:rPr lang="en-GB" sz="1100" dirty="0">
                <a:latin typeface="Arial" panose="020B0604020202020204" pitchFamily="34" charset="0"/>
                <a:cs typeface="Arial" panose="020B0604020202020204" pitchFamily="34" charset="0"/>
              </a:rPr>
              <a:t>are also essential in this role (Skills for Care). HCAs must notice small changes in behaviour, mood or physical health. For example, if a resident who usually eats well suddenly refuses food or becomes withdrawn, this could be a sign of illness or emotional distress. Reporting this information quickly allows senior staff to act and provide the right care (NHS England). Careful observation also helps prevent risks such as falls or worsening health conditions (Alzheimer’s Society).</a:t>
            </a:r>
          </a:p>
          <a:p>
            <a:pPr marL="0" indent="0">
              <a:lnSpc>
                <a:spcPct val="150000"/>
              </a:lnSpc>
              <a:buNone/>
            </a:pPr>
            <a:r>
              <a:rPr lang="en-GB" sz="1100" dirty="0">
                <a:latin typeface="Arial" panose="020B0604020202020204" pitchFamily="34" charset="0"/>
                <a:cs typeface="Arial" panose="020B0604020202020204" pitchFamily="34" charset="0"/>
              </a:rPr>
              <a:t>In conclusion, communication, empathy and observation are essential skills for a Healthcare Assistant in dementia care. These skills help ensure residents are supported in a safe, respectful and understanding way, improving their overall wellbeing and quality of life (Alzheimer’s Society, Skills for Care, NHS England).</a:t>
            </a:r>
          </a:p>
          <a:p>
            <a:pPr marL="0" indent="0">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6216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A408B68-10D9-A7E6-A61D-009FDD5AAD22}"/>
              </a:ext>
            </a:extLst>
          </p:cNvPr>
          <p:cNvSpPr>
            <a:spLocks noGrp="1"/>
          </p:cNvSpPr>
          <p:nvPr>
            <p:ph idx="1"/>
          </p:nvPr>
        </p:nvSpPr>
        <p:spPr>
          <a:xfrm>
            <a:off x="850446" y="1142999"/>
            <a:ext cx="10491107" cy="4359729"/>
          </a:xfrm>
        </p:spPr>
        <p:txBody>
          <a:bodyPr>
            <a:normAutofit/>
          </a:bodyPr>
          <a:lstStyle/>
          <a:p>
            <a:pPr marL="0" indent="0" algn="ctr">
              <a:lnSpc>
                <a:spcPct val="150000"/>
              </a:lnSpc>
              <a:buNone/>
            </a:pPr>
            <a:r>
              <a:rPr lang="en-GB" sz="1100" b="1" dirty="0">
                <a:latin typeface="Arial" panose="020B0604020202020204" pitchFamily="34" charset="0"/>
                <a:cs typeface="Arial" panose="020B0604020202020204" pitchFamily="34" charset="0"/>
              </a:rPr>
              <a:t>STRATEGIES TO IMPROVE KEY SKILLS </a:t>
            </a:r>
          </a:p>
          <a:p>
            <a:pPr marL="0" indent="0">
              <a:lnSpc>
                <a:spcPct val="150000"/>
              </a:lnSpc>
              <a:buNone/>
            </a:pPr>
            <a:r>
              <a:rPr lang="en-GB" sz="1100" dirty="0">
                <a:latin typeface="Arial" panose="020B0604020202020204" pitchFamily="34" charset="0"/>
                <a:cs typeface="Arial" panose="020B0604020202020204" pitchFamily="34" charset="0"/>
              </a:rPr>
              <a:t>Developing communication, empathy and observation skills is important for a Healthcare Assistant working in a dementia care home, as these skills help provide safe and effective care (Skills for Care). One strategy to improve communication is practising active listening. This involves giving full attention to the resident, noticing body language and responding calmly. For example, if a resident struggles to explain discomfort, observing facial expressions or tone of voice can help identify their needs (NHS England). Another strategy is using simple and clear language, which reduces confusion for people living with dementia (Alzheimer’s Society). Asking for feedback from senior staff can also help improve communication skills over time (Skills for Care).</a:t>
            </a:r>
          </a:p>
          <a:p>
            <a:pPr marL="0" indent="0">
              <a:lnSpc>
                <a:spcPct val="150000"/>
              </a:lnSpc>
              <a:buNone/>
            </a:pPr>
            <a:r>
              <a:rPr lang="en-GB" sz="1100" dirty="0">
                <a:latin typeface="Arial" panose="020B0604020202020204" pitchFamily="34" charset="0"/>
                <a:cs typeface="Arial" panose="020B0604020202020204" pitchFamily="34" charset="0"/>
              </a:rPr>
              <a:t>Empathy can be improved through reflective practice and person-centred care approaches (NHS England). Reflecting on situations helps identify how care could be more supportive. For example, thinking about how a distressed resident was comforted can improve future responses. Learning about a resident’s life history and preferences also helps build emotional understanding (Alzheimer’s Society).</a:t>
            </a:r>
          </a:p>
          <a:p>
            <a:pPr marL="0" indent="0">
              <a:lnSpc>
                <a:spcPct val="150000"/>
              </a:lnSpc>
              <a:buNone/>
            </a:pPr>
            <a:r>
              <a:rPr lang="en-GB" sz="1100" dirty="0">
                <a:latin typeface="Arial" panose="020B0604020202020204" pitchFamily="34" charset="0"/>
                <a:cs typeface="Arial" panose="020B0604020202020204" pitchFamily="34" charset="0"/>
              </a:rPr>
              <a:t>Observation skills can be developed by using checklists and practising accurate record keeping (Skills for Care). This helps ensure important changes, such as reduced appetite or increased confusion, are noticed and reported quickly (NHS England). Shadowing experienced staff also helps improve awareness of signs to look for in dementia care (Alzheimer’s Society).</a:t>
            </a:r>
          </a:p>
          <a:p>
            <a:pPr>
              <a:lnSpc>
                <a:spcPct val="150000"/>
              </a:lnSpc>
            </a:pPr>
            <a:endParaRPr lang="en-GB" sz="1100"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6266242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DF7600-BF54-91CF-E268-0C344B75C0CD}"/>
              </a:ext>
            </a:extLst>
          </p:cNvPr>
          <p:cNvSpPr>
            <a:spLocks noGrp="1"/>
          </p:cNvSpPr>
          <p:nvPr>
            <p:ph idx="1"/>
          </p:nvPr>
        </p:nvSpPr>
        <p:spPr>
          <a:xfrm>
            <a:off x="849085" y="1316944"/>
            <a:ext cx="10907486" cy="3328535"/>
          </a:xfrm>
        </p:spPr>
        <p:txBody>
          <a:bodyPr>
            <a:normAutofit/>
          </a:bodyPr>
          <a:lstStyle/>
          <a:p>
            <a:pPr marL="0" indent="0" algn="ctr">
              <a:lnSpc>
                <a:spcPct val="150000"/>
              </a:lnSpc>
              <a:buNone/>
            </a:pPr>
            <a:r>
              <a:rPr lang="en-GB" sz="1100" b="1" dirty="0">
                <a:latin typeface="Arial" panose="020B0604020202020204" pitchFamily="34" charset="0"/>
                <a:cs typeface="Arial" panose="020B0604020202020204" pitchFamily="34" charset="0"/>
              </a:rPr>
              <a:t>CONCLUSION </a:t>
            </a:r>
          </a:p>
          <a:p>
            <a:pPr marL="0" indent="0">
              <a:lnSpc>
                <a:spcPct val="150000"/>
              </a:lnSpc>
              <a:buNone/>
            </a:pPr>
            <a:r>
              <a:rPr lang="en-GB" sz="1100" dirty="0">
                <a:latin typeface="Arial" panose="020B0604020202020204" pitchFamily="34" charset="0"/>
                <a:cs typeface="Arial" panose="020B0604020202020204" pitchFamily="34" charset="0"/>
              </a:rPr>
              <a:t>In conclusion, a Healthcare Assistant working in a dementia care home needs strong communication, empathy and observation skills to give safe and effective care (Skills for Care). These skills are important because residents may have memory loss, confusion and difficulty explaining what they need daily  (NHS England). Good communication helps reduce confusion and builds trust, for example when explaining personal care steps slowly or reassuring a resident who is upset. Empathy is also essential, as it helps the HCA respond calmly and kindly when a resident becomes anxious or frustrated, rather than becoming impatient (Alzheimer’s Society). Observation skills are important for noticing small changes, such as a resident eating less, becoming withdrawn or showing signs of pain, so that staff can act quickly and support their needs.</a:t>
            </a:r>
          </a:p>
          <a:p>
            <a:pPr marL="0" indent="0">
              <a:lnSpc>
                <a:spcPct val="150000"/>
              </a:lnSpc>
              <a:buNone/>
            </a:pPr>
            <a:r>
              <a:rPr lang="en-GB" sz="1100" dirty="0">
                <a:latin typeface="Arial" panose="020B0604020202020204" pitchFamily="34" charset="0"/>
                <a:cs typeface="Arial" panose="020B0604020202020204" pitchFamily="34" charset="0"/>
              </a:rPr>
              <a:t>These skills can be improved through strategies like active listening, reflective practice and learning from experienced staff during care routines (Skills for Care). Overall, developing these skills leads to better quality, person-centred care and improves the wellbeing, safety and dignity of people living with dementia in care home settings (NHS England, Alzheimer’s Society).</a:t>
            </a:r>
          </a:p>
          <a:p>
            <a:pPr marL="0" indent="0">
              <a:buNone/>
            </a:pPr>
            <a:endParaRPr lang="en-GB" dirty="0"/>
          </a:p>
        </p:txBody>
      </p:sp>
    </p:spTree>
    <p:extLst>
      <p:ext uri="{BB962C8B-B14F-4D97-AF65-F5344CB8AC3E}">
        <p14:creationId xmlns:p14="http://schemas.microsoft.com/office/powerpoint/2010/main" val="180725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B301EE-DEB2-D2CF-373A-ECFB57C52004}"/>
              </a:ext>
            </a:extLst>
          </p:cNvPr>
          <p:cNvSpPr>
            <a:spLocks noGrp="1"/>
          </p:cNvSpPr>
          <p:nvPr>
            <p:ph idx="1"/>
          </p:nvPr>
        </p:nvSpPr>
        <p:spPr>
          <a:xfrm>
            <a:off x="1117827" y="367393"/>
            <a:ext cx="9805988" cy="4841421"/>
          </a:xfrm>
        </p:spPr>
        <p:txBody>
          <a:bodyPr>
            <a:normAutofit/>
          </a:bodyPr>
          <a:lstStyle/>
          <a:p>
            <a:pPr marL="0" indent="0">
              <a:lnSpc>
                <a:spcPct val="150000"/>
              </a:lnSpc>
              <a:buNone/>
            </a:pPr>
            <a:r>
              <a:rPr lang="en-GB" dirty="0"/>
              <a:t> </a:t>
            </a:r>
            <a:endParaRPr lang="en-GB" sz="1100" dirty="0">
              <a:latin typeface="Arial" panose="020B0604020202020204" pitchFamily="34" charset="0"/>
              <a:cs typeface="Arial" panose="020B0604020202020204" pitchFamily="34" charset="0"/>
            </a:endParaRPr>
          </a:p>
          <a:p>
            <a:pPr marL="0" indent="0" algn="ctr">
              <a:lnSpc>
                <a:spcPct val="150000"/>
              </a:lnSpc>
              <a:buNone/>
            </a:pPr>
            <a:r>
              <a:rPr lang="en-GB" sz="1100" b="1" dirty="0">
                <a:latin typeface="Arial" panose="020B0604020202020204" pitchFamily="34" charset="0"/>
                <a:cs typeface="Arial" panose="020B0604020202020204" pitchFamily="34" charset="0"/>
              </a:rPr>
              <a:t>REFERENCE LIST</a:t>
            </a:r>
          </a:p>
          <a:p>
            <a:pPr>
              <a:lnSpc>
                <a:spcPct val="150000"/>
              </a:lnSpc>
            </a:pPr>
            <a:r>
              <a:rPr lang="en-GB" sz="1100" b="1" dirty="0">
                <a:latin typeface="Arial" panose="020B0604020202020204" pitchFamily="34" charset="0"/>
                <a:cs typeface="Arial" panose="020B0604020202020204" pitchFamily="34" charset="0"/>
              </a:rPr>
              <a:t> A</a:t>
            </a:r>
            <a:r>
              <a:rPr lang="en-GB" sz="1100" dirty="0">
                <a:latin typeface="Arial" panose="020B0604020202020204" pitchFamily="34" charset="0"/>
                <a:cs typeface="Arial" panose="020B0604020202020204" pitchFamily="34" charset="0"/>
              </a:rPr>
              <a:t>lzheimer’s Society (2025) </a:t>
            </a:r>
            <a:r>
              <a:rPr lang="en-GB" sz="1100" i="1" dirty="0">
                <a:latin typeface="Arial" panose="020B0604020202020204" pitchFamily="34" charset="0"/>
                <a:cs typeface="Arial" panose="020B0604020202020204" pitchFamily="34" charset="0"/>
              </a:rPr>
              <a:t>Dementia support and understanding care needs</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https://www.alzheimers.org.uk</a:t>
            </a:r>
            <a:r>
              <a:rPr lang="en-GB" sz="1100" dirty="0">
                <a:latin typeface="Arial" panose="020B0604020202020204" pitchFamily="34" charset="0"/>
                <a:cs typeface="Arial" panose="020B0604020202020204" pitchFamily="34" charset="0"/>
              </a:rPr>
              <a:t> (Accessed: 22 April 2026).</a:t>
            </a:r>
          </a:p>
          <a:p>
            <a:pPr>
              <a:lnSpc>
                <a:spcPct val="150000"/>
              </a:lnSpc>
            </a:pPr>
            <a:r>
              <a:rPr lang="en-GB" sz="1100" dirty="0">
                <a:latin typeface="Arial" panose="020B0604020202020204" pitchFamily="34" charset="0"/>
                <a:cs typeface="Arial" panose="020B0604020202020204" pitchFamily="34" charset="0"/>
              </a:rPr>
              <a:t>National Institute for Health and Care Excellence (NICE) (2024) </a:t>
            </a:r>
            <a:r>
              <a:rPr lang="en-GB" sz="1100" i="1" dirty="0">
                <a:latin typeface="Arial" panose="020B0604020202020204" pitchFamily="34" charset="0"/>
                <a:cs typeface="Arial" panose="020B0604020202020204" pitchFamily="34" charset="0"/>
              </a:rPr>
              <a:t>Dementia: assessment, management and support for people living with dementia</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https://www.nice.org.uk</a:t>
            </a:r>
            <a:r>
              <a:rPr lang="en-GB" sz="1100" dirty="0">
                <a:latin typeface="Arial" panose="020B0604020202020204" pitchFamily="34" charset="0"/>
                <a:cs typeface="Arial" panose="020B0604020202020204" pitchFamily="34" charset="0"/>
              </a:rPr>
              <a:t> (Accessed: 22 April 2026).</a:t>
            </a:r>
          </a:p>
          <a:p>
            <a:pPr>
              <a:lnSpc>
                <a:spcPct val="150000"/>
              </a:lnSpc>
            </a:pPr>
            <a:r>
              <a:rPr lang="en-GB" sz="1100" dirty="0">
                <a:latin typeface="Arial" panose="020B0604020202020204" pitchFamily="34" charset="0"/>
                <a:cs typeface="Arial" panose="020B0604020202020204" pitchFamily="34" charset="0"/>
              </a:rPr>
              <a:t>NHS England (2024) </a:t>
            </a:r>
            <a:r>
              <a:rPr lang="en-GB" sz="1100" i="1" dirty="0">
                <a:latin typeface="Arial" panose="020B0604020202020204" pitchFamily="34" charset="0"/>
                <a:cs typeface="Arial" panose="020B0604020202020204" pitchFamily="34" charset="0"/>
              </a:rPr>
              <a:t>Health and social care workforce: communication and patient care guidance</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https://www.england.nhs.uk</a:t>
            </a:r>
            <a:r>
              <a:rPr lang="en-GB" sz="1100" dirty="0">
                <a:latin typeface="Arial" panose="020B0604020202020204" pitchFamily="34" charset="0"/>
                <a:cs typeface="Arial" panose="020B0604020202020204" pitchFamily="34" charset="0"/>
              </a:rPr>
              <a:t> (Accessed: 22 April 2026).</a:t>
            </a:r>
          </a:p>
          <a:p>
            <a:pPr>
              <a:lnSpc>
                <a:spcPct val="150000"/>
              </a:lnSpc>
            </a:pPr>
            <a:r>
              <a:rPr lang="en-GB" sz="1100" dirty="0">
                <a:latin typeface="Arial" panose="020B0604020202020204" pitchFamily="34" charset="0"/>
                <a:cs typeface="Arial" panose="020B0604020202020204" pitchFamily="34" charset="0"/>
              </a:rPr>
              <a:t>Skills for Care (2025) </a:t>
            </a:r>
            <a:r>
              <a:rPr lang="en-GB" sz="1100" i="1" dirty="0">
                <a:latin typeface="Arial" panose="020B0604020202020204" pitchFamily="34" charset="0"/>
                <a:cs typeface="Arial" panose="020B0604020202020204" pitchFamily="34" charset="0"/>
              </a:rPr>
              <a:t>Developing skills and knowledge in adult social care</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https://www.skillsforcare.org.uk</a:t>
            </a:r>
            <a:r>
              <a:rPr lang="en-GB" sz="1100" dirty="0">
                <a:latin typeface="Arial" panose="020B0604020202020204" pitchFamily="34" charset="0"/>
                <a:cs typeface="Arial" panose="020B0604020202020204" pitchFamily="34" charset="0"/>
              </a:rPr>
              <a:t> (Accessed: 22 April 2026).</a:t>
            </a:r>
          </a:p>
          <a:p>
            <a:pPr>
              <a:lnSpc>
                <a:spcPct val="150000"/>
              </a:lnSpc>
            </a:pPr>
            <a:r>
              <a:rPr lang="en-GB" sz="1100" dirty="0">
                <a:latin typeface="Arial" panose="020B0604020202020204" pitchFamily="34" charset="0"/>
                <a:cs typeface="Arial" panose="020B0604020202020204" pitchFamily="34" charset="0"/>
              </a:rPr>
              <a:t>Social Care Institute for Excellence (SCIE) (2024) </a:t>
            </a:r>
            <a:r>
              <a:rPr lang="en-GB" sz="1100" i="1" dirty="0">
                <a:latin typeface="Arial" panose="020B0604020202020204" pitchFamily="34" charset="0"/>
                <a:cs typeface="Arial" panose="020B0604020202020204" pitchFamily="34" charset="0"/>
              </a:rPr>
              <a:t>Person-centred care in dementia services</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https://www.scie.org.uk</a:t>
            </a:r>
            <a:r>
              <a:rPr lang="en-GB" sz="1100" dirty="0">
                <a:latin typeface="Arial" panose="020B0604020202020204" pitchFamily="34" charset="0"/>
                <a:cs typeface="Arial" panose="020B0604020202020204" pitchFamily="34" charset="0"/>
              </a:rPr>
              <a:t> (Accessed: 22 April 2026).</a:t>
            </a:r>
          </a:p>
          <a:p>
            <a:pPr marL="0" indent="0" algn="ctr">
              <a:lnSpc>
                <a:spcPct val="150000"/>
              </a:lnSpc>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39886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84</TotalTime>
  <Words>1666</Words>
  <Application>Microsoft Office PowerPoint</Application>
  <PresentationFormat>Widescreen</PresentationFormat>
  <Paragraphs>44</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Serwin Sibug Berondo (2530677)</dc:creator>
  <cp:lastModifiedBy>Serwin Sibug Berondo (2530677)</cp:lastModifiedBy>
  <cp:revision>1</cp:revision>
  <dcterms:created xsi:type="dcterms:W3CDTF">2026-04-21T21:53:07Z</dcterms:created>
  <dcterms:modified xsi:type="dcterms:W3CDTF">2026-04-21T23:17:29Z</dcterms:modified>
</cp:coreProperties>
</file>