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3" r:id="rId4"/>
    <p:sldId id="267" r:id="rId5"/>
    <p:sldId id="258" r:id="rId6"/>
    <p:sldId id="259" r:id="rId7"/>
    <p:sldId id="260" r:id="rId8"/>
    <p:sldId id="268" r:id="rId9"/>
    <p:sldId id="269" r:id="rId10"/>
    <p:sldId id="270" r:id="rId11"/>
    <p:sldId id="271" r:id="rId12"/>
    <p:sldId id="261" r:id="rId13"/>
    <p:sldId id="262" r:id="rId14"/>
    <p:sldId id="264" r:id="rId15"/>
    <p:sldId id="265" r:id="rId16"/>
    <p:sldId id="266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57" autoAdjust="0"/>
  </p:normalViewPr>
  <p:slideViewPr>
    <p:cSldViewPr snapToGrid="0" snapToObjects="1">
      <p:cViewPr varScale="1">
        <p:scale>
          <a:sx n="51" d="100"/>
          <a:sy n="51" d="100"/>
        </p:scale>
        <p:origin x="1720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6F7A4D-781C-4F0E-B136-0CB23D69119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4F07F10-379B-4F7D-A614-0859FF11E10F}">
      <dgm:prSet/>
      <dgm:spPr/>
      <dgm:t>
        <a:bodyPr/>
        <a:lstStyle/>
        <a:p>
          <a:r>
            <a:rPr lang="en-US" dirty="0"/>
            <a:t> Physical abuse</a:t>
          </a:r>
        </a:p>
      </dgm:t>
    </dgm:pt>
    <dgm:pt modelId="{B8788F89-9FF5-4D87-B6EF-AA50EEE0D7E4}" type="parTrans" cxnId="{7B2CBA66-BDC7-4499-BD8C-46F7D593DB75}">
      <dgm:prSet/>
      <dgm:spPr/>
      <dgm:t>
        <a:bodyPr/>
        <a:lstStyle/>
        <a:p>
          <a:endParaRPr lang="en-US"/>
        </a:p>
      </dgm:t>
    </dgm:pt>
    <dgm:pt modelId="{FD865189-C0D1-427C-86D2-C205859FFB25}" type="sibTrans" cxnId="{7B2CBA66-BDC7-4499-BD8C-46F7D593DB75}">
      <dgm:prSet/>
      <dgm:spPr/>
      <dgm:t>
        <a:bodyPr/>
        <a:lstStyle/>
        <a:p>
          <a:endParaRPr lang="en-US"/>
        </a:p>
      </dgm:t>
    </dgm:pt>
    <dgm:pt modelId="{57146854-81CA-4B92-A591-D5F785090400}">
      <dgm:prSet/>
      <dgm:spPr/>
      <dgm:t>
        <a:bodyPr/>
        <a:lstStyle/>
        <a:p>
          <a:r>
            <a:rPr lang="en-US" dirty="0"/>
            <a:t>Emotional or psychological abuse</a:t>
          </a:r>
        </a:p>
      </dgm:t>
    </dgm:pt>
    <dgm:pt modelId="{F0209EA5-B282-4D05-A685-B9AC1CA5ECA9}" type="parTrans" cxnId="{B7B4E4D1-C6AC-4168-97AB-35C6D4E714CD}">
      <dgm:prSet/>
      <dgm:spPr/>
      <dgm:t>
        <a:bodyPr/>
        <a:lstStyle/>
        <a:p>
          <a:endParaRPr lang="en-US"/>
        </a:p>
      </dgm:t>
    </dgm:pt>
    <dgm:pt modelId="{6CFCEF0D-3106-4513-8C25-70236B434234}" type="sibTrans" cxnId="{B7B4E4D1-C6AC-4168-97AB-35C6D4E714CD}">
      <dgm:prSet/>
      <dgm:spPr/>
      <dgm:t>
        <a:bodyPr/>
        <a:lstStyle/>
        <a:p>
          <a:endParaRPr lang="en-US"/>
        </a:p>
      </dgm:t>
    </dgm:pt>
    <dgm:pt modelId="{B2CAFFA4-0152-42BD-8890-87B67374AB8E}">
      <dgm:prSet/>
      <dgm:spPr/>
      <dgm:t>
        <a:bodyPr/>
        <a:lstStyle/>
        <a:p>
          <a:r>
            <a:rPr lang="en-US" dirty="0"/>
            <a:t>Sexual abuse</a:t>
          </a:r>
        </a:p>
      </dgm:t>
    </dgm:pt>
    <dgm:pt modelId="{FC9FF8B6-92F8-4052-A14E-48408C2BCA19}" type="parTrans" cxnId="{DFB39AFD-134A-4878-A970-9F90DAEECDE3}">
      <dgm:prSet/>
      <dgm:spPr/>
      <dgm:t>
        <a:bodyPr/>
        <a:lstStyle/>
        <a:p>
          <a:endParaRPr lang="en-US"/>
        </a:p>
      </dgm:t>
    </dgm:pt>
    <dgm:pt modelId="{70766D0A-BA2E-4B08-8C33-EF0D0247F78D}" type="sibTrans" cxnId="{DFB39AFD-134A-4878-A970-9F90DAEECDE3}">
      <dgm:prSet/>
      <dgm:spPr/>
      <dgm:t>
        <a:bodyPr/>
        <a:lstStyle/>
        <a:p>
          <a:endParaRPr lang="en-US"/>
        </a:p>
      </dgm:t>
    </dgm:pt>
    <dgm:pt modelId="{2B5ED112-35F7-4F5E-9220-7FED43865F64}">
      <dgm:prSet/>
      <dgm:spPr/>
      <dgm:t>
        <a:bodyPr/>
        <a:lstStyle/>
        <a:p>
          <a:r>
            <a:rPr lang="en-US" dirty="0"/>
            <a:t>Neglect</a:t>
          </a:r>
        </a:p>
      </dgm:t>
    </dgm:pt>
    <dgm:pt modelId="{6BAFDB8F-DE17-4BE1-86BE-2C68BCE9C333}" type="parTrans" cxnId="{5A73C970-7613-4CA7-863D-C37CD1F56623}">
      <dgm:prSet/>
      <dgm:spPr/>
      <dgm:t>
        <a:bodyPr/>
        <a:lstStyle/>
        <a:p>
          <a:endParaRPr lang="en-US"/>
        </a:p>
      </dgm:t>
    </dgm:pt>
    <dgm:pt modelId="{49EA8AC3-4104-45A6-8898-02FD0EE7B229}" type="sibTrans" cxnId="{5A73C970-7613-4CA7-863D-C37CD1F56623}">
      <dgm:prSet/>
      <dgm:spPr/>
      <dgm:t>
        <a:bodyPr/>
        <a:lstStyle/>
        <a:p>
          <a:endParaRPr lang="en-US"/>
        </a:p>
      </dgm:t>
    </dgm:pt>
    <dgm:pt modelId="{DE71CE28-8702-4897-A083-E2ABD33E1748}">
      <dgm:prSet/>
      <dgm:spPr/>
      <dgm:t>
        <a:bodyPr/>
        <a:lstStyle/>
        <a:p>
          <a:r>
            <a:rPr lang="en-US" dirty="0"/>
            <a:t>Financial or material abuse</a:t>
          </a:r>
        </a:p>
      </dgm:t>
    </dgm:pt>
    <dgm:pt modelId="{02792F38-3269-4644-8FC2-1B4C49227D97}" type="parTrans" cxnId="{4BC7223A-56AC-4C1D-8A42-84DE1E224BD7}">
      <dgm:prSet/>
      <dgm:spPr/>
      <dgm:t>
        <a:bodyPr/>
        <a:lstStyle/>
        <a:p>
          <a:endParaRPr lang="en-US"/>
        </a:p>
      </dgm:t>
    </dgm:pt>
    <dgm:pt modelId="{B765859F-3000-4330-9DD4-1119A513FE2C}" type="sibTrans" cxnId="{4BC7223A-56AC-4C1D-8A42-84DE1E224BD7}">
      <dgm:prSet/>
      <dgm:spPr/>
      <dgm:t>
        <a:bodyPr/>
        <a:lstStyle/>
        <a:p>
          <a:endParaRPr lang="en-US"/>
        </a:p>
      </dgm:t>
    </dgm:pt>
    <dgm:pt modelId="{4A7C3530-EFB5-48AC-A5B8-A4DD0331ED36}">
      <dgm:prSet/>
      <dgm:spPr/>
      <dgm:t>
        <a:bodyPr/>
        <a:lstStyle/>
        <a:p>
          <a:r>
            <a:rPr lang="en-US" dirty="0"/>
            <a:t>Discriminatory abuse</a:t>
          </a:r>
        </a:p>
      </dgm:t>
    </dgm:pt>
    <dgm:pt modelId="{C6499C6A-46F8-4436-9D45-AC3ACDF01460}" type="parTrans" cxnId="{9793F792-286E-4814-88DA-A3057B9972B1}">
      <dgm:prSet/>
      <dgm:spPr/>
      <dgm:t>
        <a:bodyPr/>
        <a:lstStyle/>
        <a:p>
          <a:endParaRPr lang="en-US"/>
        </a:p>
      </dgm:t>
    </dgm:pt>
    <dgm:pt modelId="{0C6EACA5-BFB1-4E0B-A26B-05C80925E358}" type="sibTrans" cxnId="{9793F792-286E-4814-88DA-A3057B9972B1}">
      <dgm:prSet/>
      <dgm:spPr/>
      <dgm:t>
        <a:bodyPr/>
        <a:lstStyle/>
        <a:p>
          <a:endParaRPr lang="en-US"/>
        </a:p>
      </dgm:t>
    </dgm:pt>
    <dgm:pt modelId="{7227E115-D102-49EF-AA91-588DDD8452DF}">
      <dgm:prSet/>
      <dgm:spPr/>
      <dgm:t>
        <a:bodyPr/>
        <a:lstStyle/>
        <a:p>
          <a:r>
            <a:rPr lang="en-US" dirty="0"/>
            <a:t>Institutional abuse</a:t>
          </a:r>
        </a:p>
      </dgm:t>
    </dgm:pt>
    <dgm:pt modelId="{3B751259-0711-4285-AF0E-0B233D59E20A}" type="parTrans" cxnId="{CE110AB1-B8C3-4070-A1D1-B1D3547CF242}">
      <dgm:prSet/>
      <dgm:spPr/>
      <dgm:t>
        <a:bodyPr/>
        <a:lstStyle/>
        <a:p>
          <a:endParaRPr lang="en-US"/>
        </a:p>
      </dgm:t>
    </dgm:pt>
    <dgm:pt modelId="{29B8D2EE-A941-44CE-9BB3-074A26E3837C}" type="sibTrans" cxnId="{CE110AB1-B8C3-4070-A1D1-B1D3547CF242}">
      <dgm:prSet/>
      <dgm:spPr/>
      <dgm:t>
        <a:bodyPr/>
        <a:lstStyle/>
        <a:p>
          <a:endParaRPr lang="en-US"/>
        </a:p>
      </dgm:t>
    </dgm:pt>
    <dgm:pt modelId="{10233443-9596-41FC-B163-AB8C619BF7BD}" type="pres">
      <dgm:prSet presAssocID="{DE6F7A4D-781C-4F0E-B136-0CB23D691193}" presName="linear" presStyleCnt="0">
        <dgm:presLayoutVars>
          <dgm:animLvl val="lvl"/>
          <dgm:resizeHandles val="exact"/>
        </dgm:presLayoutVars>
      </dgm:prSet>
      <dgm:spPr/>
    </dgm:pt>
    <dgm:pt modelId="{9E319135-8FAE-48A9-B65E-CD039A5EE5AD}" type="pres">
      <dgm:prSet presAssocID="{24F07F10-379B-4F7D-A614-0859FF11E10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3BEE1BB-2EF9-4666-B170-9EABBCD43D32}" type="pres">
      <dgm:prSet presAssocID="{FD865189-C0D1-427C-86D2-C205859FFB25}" presName="spacer" presStyleCnt="0"/>
      <dgm:spPr/>
    </dgm:pt>
    <dgm:pt modelId="{C912C0B7-8BA5-4F0B-BA3A-996446D9FCB6}" type="pres">
      <dgm:prSet presAssocID="{57146854-81CA-4B92-A591-D5F78509040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D02810D-BDF5-4BDC-84B0-710C62F92E54}" type="pres">
      <dgm:prSet presAssocID="{6CFCEF0D-3106-4513-8C25-70236B434234}" presName="spacer" presStyleCnt="0"/>
      <dgm:spPr/>
    </dgm:pt>
    <dgm:pt modelId="{0265859E-190B-4E59-92B0-28C822ED2648}" type="pres">
      <dgm:prSet presAssocID="{B2CAFFA4-0152-42BD-8890-87B67374AB8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E236E58-ED6A-4F70-A1AC-B70ECDE761D2}" type="pres">
      <dgm:prSet presAssocID="{70766D0A-BA2E-4B08-8C33-EF0D0247F78D}" presName="spacer" presStyleCnt="0"/>
      <dgm:spPr/>
    </dgm:pt>
    <dgm:pt modelId="{B1DF5D89-494F-4883-96C4-AA92C8537470}" type="pres">
      <dgm:prSet presAssocID="{2B5ED112-35F7-4F5E-9220-7FED43865F6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E5F53A40-10DD-4206-BE4F-4EA1E2509D4B}" type="pres">
      <dgm:prSet presAssocID="{49EA8AC3-4104-45A6-8898-02FD0EE7B229}" presName="spacer" presStyleCnt="0"/>
      <dgm:spPr/>
    </dgm:pt>
    <dgm:pt modelId="{2380CE73-728A-4738-894A-FFBBD58D6B8E}" type="pres">
      <dgm:prSet presAssocID="{DE71CE28-8702-4897-A083-E2ABD33E174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AA0C97C-964B-4E15-81AE-E6497D1A9E5C}" type="pres">
      <dgm:prSet presAssocID="{B765859F-3000-4330-9DD4-1119A513FE2C}" presName="spacer" presStyleCnt="0"/>
      <dgm:spPr/>
    </dgm:pt>
    <dgm:pt modelId="{3101403E-D474-4DDD-B825-29EB4DDE30D4}" type="pres">
      <dgm:prSet presAssocID="{4A7C3530-EFB5-48AC-A5B8-A4DD0331ED36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955A1BB-97D1-4BE7-B2F1-0EC557BABB79}" type="pres">
      <dgm:prSet presAssocID="{0C6EACA5-BFB1-4E0B-A26B-05C80925E358}" presName="spacer" presStyleCnt="0"/>
      <dgm:spPr/>
    </dgm:pt>
    <dgm:pt modelId="{1A8E45F3-F560-4801-AD40-FB73AF22CD9D}" type="pres">
      <dgm:prSet presAssocID="{7227E115-D102-49EF-AA91-588DDD8452DF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D8CCE0B-1A9D-4613-99C1-208B95361247}" type="presOf" srcId="{DE71CE28-8702-4897-A083-E2ABD33E1748}" destId="{2380CE73-728A-4738-894A-FFBBD58D6B8E}" srcOrd="0" destOrd="0" presId="urn:microsoft.com/office/officeart/2005/8/layout/vList2"/>
    <dgm:cxn modelId="{4624AA1F-7969-4C56-82F6-C90AFA80F23A}" type="presOf" srcId="{57146854-81CA-4B92-A591-D5F785090400}" destId="{C912C0B7-8BA5-4F0B-BA3A-996446D9FCB6}" srcOrd="0" destOrd="0" presId="urn:microsoft.com/office/officeart/2005/8/layout/vList2"/>
    <dgm:cxn modelId="{97397626-4594-401D-8A43-15B7A0D6F842}" type="presOf" srcId="{7227E115-D102-49EF-AA91-588DDD8452DF}" destId="{1A8E45F3-F560-4801-AD40-FB73AF22CD9D}" srcOrd="0" destOrd="0" presId="urn:microsoft.com/office/officeart/2005/8/layout/vList2"/>
    <dgm:cxn modelId="{4BC7223A-56AC-4C1D-8A42-84DE1E224BD7}" srcId="{DE6F7A4D-781C-4F0E-B136-0CB23D691193}" destId="{DE71CE28-8702-4897-A083-E2ABD33E1748}" srcOrd="4" destOrd="0" parTransId="{02792F38-3269-4644-8FC2-1B4C49227D97}" sibTransId="{B765859F-3000-4330-9DD4-1119A513FE2C}"/>
    <dgm:cxn modelId="{0216963E-2AB8-4EEB-AE97-EF2A40A4A9D9}" type="presOf" srcId="{B2CAFFA4-0152-42BD-8890-87B67374AB8E}" destId="{0265859E-190B-4E59-92B0-28C822ED2648}" srcOrd="0" destOrd="0" presId="urn:microsoft.com/office/officeart/2005/8/layout/vList2"/>
    <dgm:cxn modelId="{8813BF5F-15F9-41AC-9AE9-6FF77848FC05}" type="presOf" srcId="{24F07F10-379B-4F7D-A614-0859FF11E10F}" destId="{9E319135-8FAE-48A9-B65E-CD039A5EE5AD}" srcOrd="0" destOrd="0" presId="urn:microsoft.com/office/officeart/2005/8/layout/vList2"/>
    <dgm:cxn modelId="{7B2CBA66-BDC7-4499-BD8C-46F7D593DB75}" srcId="{DE6F7A4D-781C-4F0E-B136-0CB23D691193}" destId="{24F07F10-379B-4F7D-A614-0859FF11E10F}" srcOrd="0" destOrd="0" parTransId="{B8788F89-9FF5-4D87-B6EF-AA50EEE0D7E4}" sibTransId="{FD865189-C0D1-427C-86D2-C205859FFB25}"/>
    <dgm:cxn modelId="{5A73C970-7613-4CA7-863D-C37CD1F56623}" srcId="{DE6F7A4D-781C-4F0E-B136-0CB23D691193}" destId="{2B5ED112-35F7-4F5E-9220-7FED43865F64}" srcOrd="3" destOrd="0" parTransId="{6BAFDB8F-DE17-4BE1-86BE-2C68BCE9C333}" sibTransId="{49EA8AC3-4104-45A6-8898-02FD0EE7B229}"/>
    <dgm:cxn modelId="{CFA34152-9123-4B73-BB08-3D76207B7B7A}" type="presOf" srcId="{4A7C3530-EFB5-48AC-A5B8-A4DD0331ED36}" destId="{3101403E-D474-4DDD-B825-29EB4DDE30D4}" srcOrd="0" destOrd="0" presId="urn:microsoft.com/office/officeart/2005/8/layout/vList2"/>
    <dgm:cxn modelId="{9793F792-286E-4814-88DA-A3057B9972B1}" srcId="{DE6F7A4D-781C-4F0E-B136-0CB23D691193}" destId="{4A7C3530-EFB5-48AC-A5B8-A4DD0331ED36}" srcOrd="5" destOrd="0" parTransId="{C6499C6A-46F8-4436-9D45-AC3ACDF01460}" sibTransId="{0C6EACA5-BFB1-4E0B-A26B-05C80925E358}"/>
    <dgm:cxn modelId="{92A7CDAD-317F-41EA-AA52-30B7B7C85DFD}" type="presOf" srcId="{2B5ED112-35F7-4F5E-9220-7FED43865F64}" destId="{B1DF5D89-494F-4883-96C4-AA92C8537470}" srcOrd="0" destOrd="0" presId="urn:microsoft.com/office/officeart/2005/8/layout/vList2"/>
    <dgm:cxn modelId="{CE110AB1-B8C3-4070-A1D1-B1D3547CF242}" srcId="{DE6F7A4D-781C-4F0E-B136-0CB23D691193}" destId="{7227E115-D102-49EF-AA91-588DDD8452DF}" srcOrd="6" destOrd="0" parTransId="{3B751259-0711-4285-AF0E-0B233D59E20A}" sibTransId="{29B8D2EE-A941-44CE-9BB3-074A26E3837C}"/>
    <dgm:cxn modelId="{B7B4E4D1-C6AC-4168-97AB-35C6D4E714CD}" srcId="{DE6F7A4D-781C-4F0E-B136-0CB23D691193}" destId="{57146854-81CA-4B92-A591-D5F785090400}" srcOrd="1" destOrd="0" parTransId="{F0209EA5-B282-4D05-A685-B9AC1CA5ECA9}" sibTransId="{6CFCEF0D-3106-4513-8C25-70236B434234}"/>
    <dgm:cxn modelId="{7469CBE6-983E-4FF1-A83E-F91B6328E280}" type="presOf" srcId="{DE6F7A4D-781C-4F0E-B136-0CB23D691193}" destId="{10233443-9596-41FC-B163-AB8C619BF7BD}" srcOrd="0" destOrd="0" presId="urn:microsoft.com/office/officeart/2005/8/layout/vList2"/>
    <dgm:cxn modelId="{DFB39AFD-134A-4878-A970-9F90DAEECDE3}" srcId="{DE6F7A4D-781C-4F0E-B136-0CB23D691193}" destId="{B2CAFFA4-0152-42BD-8890-87B67374AB8E}" srcOrd="2" destOrd="0" parTransId="{FC9FF8B6-92F8-4052-A14E-48408C2BCA19}" sibTransId="{70766D0A-BA2E-4B08-8C33-EF0D0247F78D}"/>
    <dgm:cxn modelId="{B19A3C8C-B082-4BE5-9C35-45D3EA28AC62}" type="presParOf" srcId="{10233443-9596-41FC-B163-AB8C619BF7BD}" destId="{9E319135-8FAE-48A9-B65E-CD039A5EE5AD}" srcOrd="0" destOrd="0" presId="urn:microsoft.com/office/officeart/2005/8/layout/vList2"/>
    <dgm:cxn modelId="{CA736D6A-4A2C-4CFC-81F1-173D55B94880}" type="presParOf" srcId="{10233443-9596-41FC-B163-AB8C619BF7BD}" destId="{83BEE1BB-2EF9-4666-B170-9EABBCD43D32}" srcOrd="1" destOrd="0" presId="urn:microsoft.com/office/officeart/2005/8/layout/vList2"/>
    <dgm:cxn modelId="{E5D57F59-B7F4-4F0B-A292-E6599EC49754}" type="presParOf" srcId="{10233443-9596-41FC-B163-AB8C619BF7BD}" destId="{C912C0B7-8BA5-4F0B-BA3A-996446D9FCB6}" srcOrd="2" destOrd="0" presId="urn:microsoft.com/office/officeart/2005/8/layout/vList2"/>
    <dgm:cxn modelId="{9DAC244F-D366-454B-8745-22DC0B8E2D3C}" type="presParOf" srcId="{10233443-9596-41FC-B163-AB8C619BF7BD}" destId="{DD02810D-BDF5-4BDC-84B0-710C62F92E54}" srcOrd="3" destOrd="0" presId="urn:microsoft.com/office/officeart/2005/8/layout/vList2"/>
    <dgm:cxn modelId="{B4759B9D-79FC-403D-BA7F-A84081C9BA94}" type="presParOf" srcId="{10233443-9596-41FC-B163-AB8C619BF7BD}" destId="{0265859E-190B-4E59-92B0-28C822ED2648}" srcOrd="4" destOrd="0" presId="urn:microsoft.com/office/officeart/2005/8/layout/vList2"/>
    <dgm:cxn modelId="{1B90C8A8-F182-4B8C-AA95-E8FFEF0AD259}" type="presParOf" srcId="{10233443-9596-41FC-B163-AB8C619BF7BD}" destId="{2E236E58-ED6A-4F70-A1AC-B70ECDE761D2}" srcOrd="5" destOrd="0" presId="urn:microsoft.com/office/officeart/2005/8/layout/vList2"/>
    <dgm:cxn modelId="{BE5E1B34-AAF0-4117-A0D6-F46807B8919E}" type="presParOf" srcId="{10233443-9596-41FC-B163-AB8C619BF7BD}" destId="{B1DF5D89-494F-4883-96C4-AA92C8537470}" srcOrd="6" destOrd="0" presId="urn:microsoft.com/office/officeart/2005/8/layout/vList2"/>
    <dgm:cxn modelId="{C2B9C38C-49E2-494C-92FB-479279E21852}" type="presParOf" srcId="{10233443-9596-41FC-B163-AB8C619BF7BD}" destId="{E5F53A40-10DD-4206-BE4F-4EA1E2509D4B}" srcOrd="7" destOrd="0" presId="urn:microsoft.com/office/officeart/2005/8/layout/vList2"/>
    <dgm:cxn modelId="{890C90AB-686F-4523-B120-8D90C2F3F26F}" type="presParOf" srcId="{10233443-9596-41FC-B163-AB8C619BF7BD}" destId="{2380CE73-728A-4738-894A-FFBBD58D6B8E}" srcOrd="8" destOrd="0" presId="urn:microsoft.com/office/officeart/2005/8/layout/vList2"/>
    <dgm:cxn modelId="{FA16D2C8-731A-44B4-8D30-FC798E52F6F3}" type="presParOf" srcId="{10233443-9596-41FC-B163-AB8C619BF7BD}" destId="{0AA0C97C-964B-4E15-81AE-E6497D1A9E5C}" srcOrd="9" destOrd="0" presId="urn:microsoft.com/office/officeart/2005/8/layout/vList2"/>
    <dgm:cxn modelId="{EB1E05B1-6393-4C29-BE9F-B4391296A63E}" type="presParOf" srcId="{10233443-9596-41FC-B163-AB8C619BF7BD}" destId="{3101403E-D474-4DDD-B825-29EB4DDE30D4}" srcOrd="10" destOrd="0" presId="urn:microsoft.com/office/officeart/2005/8/layout/vList2"/>
    <dgm:cxn modelId="{318A54F5-E389-4A85-9A7C-09A3524776C5}" type="presParOf" srcId="{10233443-9596-41FC-B163-AB8C619BF7BD}" destId="{1955A1BB-97D1-4BE7-B2F1-0EC557BABB79}" srcOrd="11" destOrd="0" presId="urn:microsoft.com/office/officeart/2005/8/layout/vList2"/>
    <dgm:cxn modelId="{40796B04-F4D4-4FF0-9E67-493304A66904}" type="presParOf" srcId="{10233443-9596-41FC-B163-AB8C619BF7BD}" destId="{1A8E45F3-F560-4801-AD40-FB73AF22CD9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DE542B-E1EB-4B75-952F-25896F2390F0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F83BB49-EF42-4F1D-A157-CA2E74BCEA9C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</a:rPr>
            <a:t>“Giving individuals choice, control, and confidence in decisions about their own safety and wellbeing”.</a:t>
          </a:r>
          <a:endParaRPr lang="en-US" b="0" dirty="0">
            <a:solidFill>
              <a:schemeClr val="tx1"/>
            </a:solidFill>
          </a:endParaRPr>
        </a:p>
      </dgm:t>
    </dgm:pt>
    <dgm:pt modelId="{08F1E367-6213-4E25-85B0-8BF62FC70BBA}" type="parTrans" cxnId="{8646451D-DE9E-4C01-92A6-82F3B1972A70}">
      <dgm:prSet/>
      <dgm:spPr/>
      <dgm:t>
        <a:bodyPr/>
        <a:lstStyle/>
        <a:p>
          <a:endParaRPr lang="en-US"/>
        </a:p>
      </dgm:t>
    </dgm:pt>
    <dgm:pt modelId="{BB7C1A7A-5051-4B29-86B6-50A03D63C746}" type="sibTrans" cxnId="{8646451D-DE9E-4C01-92A6-82F3B1972A70}">
      <dgm:prSet/>
      <dgm:spPr/>
      <dgm:t>
        <a:bodyPr/>
        <a:lstStyle/>
        <a:p>
          <a:endParaRPr lang="en-US"/>
        </a:p>
      </dgm:t>
    </dgm:pt>
    <dgm:pt modelId="{A0428A59-A73D-4CEB-8D3C-670A11E7436A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</a:rPr>
            <a:t>“Supporting people to make informed decisions, even if they choose to take certain risks, rather than professionals making decisions for them.</a:t>
          </a:r>
          <a:endParaRPr lang="en-US" b="0" dirty="0">
            <a:solidFill>
              <a:schemeClr val="tx1"/>
            </a:solidFill>
          </a:endParaRPr>
        </a:p>
      </dgm:t>
    </dgm:pt>
    <dgm:pt modelId="{547CE2E3-A3B4-4F45-92C4-5B34D9165666}" type="parTrans" cxnId="{1334BE38-0E71-41C8-BD5A-E1912B7F4884}">
      <dgm:prSet/>
      <dgm:spPr/>
      <dgm:t>
        <a:bodyPr/>
        <a:lstStyle/>
        <a:p>
          <a:endParaRPr lang="en-US"/>
        </a:p>
      </dgm:t>
    </dgm:pt>
    <dgm:pt modelId="{44AA213B-B6EF-4966-9F6C-D996AC061C7F}" type="sibTrans" cxnId="{1334BE38-0E71-41C8-BD5A-E1912B7F4884}">
      <dgm:prSet/>
      <dgm:spPr/>
      <dgm:t>
        <a:bodyPr/>
        <a:lstStyle/>
        <a:p>
          <a:endParaRPr lang="en-US"/>
        </a:p>
      </dgm:t>
    </dgm:pt>
    <dgm:pt modelId="{3E4C5741-EEB9-42FA-A8FC-76BD59D1BC05}">
      <dgm:prSet/>
      <dgm:spPr/>
      <dgm:t>
        <a:bodyPr/>
        <a:lstStyle/>
        <a:p>
          <a:r>
            <a:rPr lang="en-GB" b="0">
              <a:solidFill>
                <a:schemeClr val="tx1"/>
              </a:solidFill>
            </a:rPr>
            <a:t>“Empowerment means people are supported and encouraged to make their own decisions and give informed consent.”</a:t>
          </a:r>
          <a:br>
            <a:rPr lang="en-GB" b="0">
              <a:solidFill>
                <a:schemeClr val="tx1"/>
              </a:solidFill>
            </a:rPr>
          </a:br>
          <a:r>
            <a:rPr lang="en-GB" b="0" i="1">
              <a:solidFill>
                <a:schemeClr val="tx1"/>
              </a:solidFill>
            </a:rPr>
            <a:t>(Care Act 2014, DHSC)</a:t>
          </a:r>
          <a:endParaRPr lang="en-US" b="0">
            <a:solidFill>
              <a:schemeClr val="tx1"/>
            </a:solidFill>
          </a:endParaRPr>
        </a:p>
      </dgm:t>
    </dgm:pt>
    <dgm:pt modelId="{1181746A-AABF-4AFF-ADAF-DAECEC4ED9D4}" type="parTrans" cxnId="{4B8C286B-EE38-4F33-B336-D78287065CAD}">
      <dgm:prSet/>
      <dgm:spPr/>
      <dgm:t>
        <a:bodyPr/>
        <a:lstStyle/>
        <a:p>
          <a:endParaRPr lang="en-US"/>
        </a:p>
      </dgm:t>
    </dgm:pt>
    <dgm:pt modelId="{AC003B4F-2B15-47B2-984B-4C11F8750A76}" type="sibTrans" cxnId="{4B8C286B-EE38-4F33-B336-D78287065CAD}">
      <dgm:prSet/>
      <dgm:spPr/>
      <dgm:t>
        <a:bodyPr/>
        <a:lstStyle/>
        <a:p>
          <a:endParaRPr lang="en-US"/>
        </a:p>
      </dgm:t>
    </dgm:pt>
    <dgm:pt modelId="{EBE40C03-C8D2-48FA-9041-1E2B0E385747}" type="pres">
      <dgm:prSet presAssocID="{21DE542B-E1EB-4B75-952F-25896F2390F0}" presName="Name0" presStyleCnt="0">
        <dgm:presLayoutVars>
          <dgm:dir/>
          <dgm:animLvl val="lvl"/>
          <dgm:resizeHandles val="exact"/>
        </dgm:presLayoutVars>
      </dgm:prSet>
      <dgm:spPr/>
    </dgm:pt>
    <dgm:pt modelId="{FF91EFA1-AD57-42C2-A22B-76C9114B54A7}" type="pres">
      <dgm:prSet presAssocID="{3E4C5741-EEB9-42FA-A8FC-76BD59D1BC05}" presName="boxAndChildren" presStyleCnt="0"/>
      <dgm:spPr/>
    </dgm:pt>
    <dgm:pt modelId="{C43E1250-CAFB-40B0-96E5-8EFB5D3CE7DC}" type="pres">
      <dgm:prSet presAssocID="{3E4C5741-EEB9-42FA-A8FC-76BD59D1BC05}" presName="parentTextBox" presStyleLbl="node1" presStyleIdx="0" presStyleCnt="3"/>
      <dgm:spPr/>
    </dgm:pt>
    <dgm:pt modelId="{3675A3C0-D59A-4088-808E-1B39A063AD96}" type="pres">
      <dgm:prSet presAssocID="{44AA213B-B6EF-4966-9F6C-D996AC061C7F}" presName="sp" presStyleCnt="0"/>
      <dgm:spPr/>
    </dgm:pt>
    <dgm:pt modelId="{E82E7630-3A38-4630-9D85-973549D3F84E}" type="pres">
      <dgm:prSet presAssocID="{A0428A59-A73D-4CEB-8D3C-670A11E7436A}" presName="arrowAndChildren" presStyleCnt="0"/>
      <dgm:spPr/>
    </dgm:pt>
    <dgm:pt modelId="{A4C66764-09AD-4AFC-9B56-481666BFC59A}" type="pres">
      <dgm:prSet presAssocID="{A0428A59-A73D-4CEB-8D3C-670A11E7436A}" presName="parentTextArrow" presStyleLbl="node1" presStyleIdx="1" presStyleCnt="3"/>
      <dgm:spPr/>
    </dgm:pt>
    <dgm:pt modelId="{1214B422-89CC-4D3B-BEF9-5129BBC798A3}" type="pres">
      <dgm:prSet presAssocID="{BB7C1A7A-5051-4B29-86B6-50A03D63C746}" presName="sp" presStyleCnt="0"/>
      <dgm:spPr/>
    </dgm:pt>
    <dgm:pt modelId="{D98F161F-3DBA-421F-931B-A7F7A6CA2A0B}" type="pres">
      <dgm:prSet presAssocID="{5F83BB49-EF42-4F1D-A157-CA2E74BCEA9C}" presName="arrowAndChildren" presStyleCnt="0"/>
      <dgm:spPr/>
    </dgm:pt>
    <dgm:pt modelId="{313610C2-E9BB-4E52-9578-EA2CADE017C1}" type="pres">
      <dgm:prSet presAssocID="{5F83BB49-EF42-4F1D-A157-CA2E74BCEA9C}" presName="parentTextArrow" presStyleLbl="node1" presStyleIdx="2" presStyleCnt="3"/>
      <dgm:spPr/>
    </dgm:pt>
  </dgm:ptLst>
  <dgm:cxnLst>
    <dgm:cxn modelId="{8646451D-DE9E-4C01-92A6-82F3B1972A70}" srcId="{21DE542B-E1EB-4B75-952F-25896F2390F0}" destId="{5F83BB49-EF42-4F1D-A157-CA2E74BCEA9C}" srcOrd="0" destOrd="0" parTransId="{08F1E367-6213-4E25-85B0-8BF62FC70BBA}" sibTransId="{BB7C1A7A-5051-4B29-86B6-50A03D63C746}"/>
    <dgm:cxn modelId="{1334BE38-0E71-41C8-BD5A-E1912B7F4884}" srcId="{21DE542B-E1EB-4B75-952F-25896F2390F0}" destId="{A0428A59-A73D-4CEB-8D3C-670A11E7436A}" srcOrd="1" destOrd="0" parTransId="{547CE2E3-A3B4-4F45-92C4-5B34D9165666}" sibTransId="{44AA213B-B6EF-4966-9F6C-D996AC061C7F}"/>
    <dgm:cxn modelId="{9241C347-B84E-4326-A782-E7DE3697CC50}" type="presOf" srcId="{21DE542B-E1EB-4B75-952F-25896F2390F0}" destId="{EBE40C03-C8D2-48FA-9041-1E2B0E385747}" srcOrd="0" destOrd="0" presId="urn:microsoft.com/office/officeart/2005/8/layout/process4"/>
    <dgm:cxn modelId="{90A0CB47-70B7-4842-B4E6-58A5A5531BD0}" type="presOf" srcId="{3E4C5741-EEB9-42FA-A8FC-76BD59D1BC05}" destId="{C43E1250-CAFB-40B0-96E5-8EFB5D3CE7DC}" srcOrd="0" destOrd="0" presId="urn:microsoft.com/office/officeart/2005/8/layout/process4"/>
    <dgm:cxn modelId="{4B8C286B-EE38-4F33-B336-D78287065CAD}" srcId="{21DE542B-E1EB-4B75-952F-25896F2390F0}" destId="{3E4C5741-EEB9-42FA-A8FC-76BD59D1BC05}" srcOrd="2" destOrd="0" parTransId="{1181746A-AABF-4AFF-ADAF-DAECEC4ED9D4}" sibTransId="{AC003B4F-2B15-47B2-984B-4C11F8750A76}"/>
    <dgm:cxn modelId="{88DE11AC-73E0-4F20-BA47-C46CB328749F}" type="presOf" srcId="{5F83BB49-EF42-4F1D-A157-CA2E74BCEA9C}" destId="{313610C2-E9BB-4E52-9578-EA2CADE017C1}" srcOrd="0" destOrd="0" presId="urn:microsoft.com/office/officeart/2005/8/layout/process4"/>
    <dgm:cxn modelId="{E58EE1D1-5819-4F77-B003-5C9FF91B8440}" type="presOf" srcId="{A0428A59-A73D-4CEB-8D3C-670A11E7436A}" destId="{A4C66764-09AD-4AFC-9B56-481666BFC59A}" srcOrd="0" destOrd="0" presId="urn:microsoft.com/office/officeart/2005/8/layout/process4"/>
    <dgm:cxn modelId="{62701F22-BE61-4026-868E-5C956E2FA6F0}" type="presParOf" srcId="{EBE40C03-C8D2-48FA-9041-1E2B0E385747}" destId="{FF91EFA1-AD57-42C2-A22B-76C9114B54A7}" srcOrd="0" destOrd="0" presId="urn:microsoft.com/office/officeart/2005/8/layout/process4"/>
    <dgm:cxn modelId="{ADF39EB3-651A-4DBC-B011-7228256F886B}" type="presParOf" srcId="{FF91EFA1-AD57-42C2-A22B-76C9114B54A7}" destId="{C43E1250-CAFB-40B0-96E5-8EFB5D3CE7DC}" srcOrd="0" destOrd="0" presId="urn:microsoft.com/office/officeart/2005/8/layout/process4"/>
    <dgm:cxn modelId="{4EB6AAB8-0CE9-45B4-99F9-621A8CE933EB}" type="presParOf" srcId="{EBE40C03-C8D2-48FA-9041-1E2B0E385747}" destId="{3675A3C0-D59A-4088-808E-1B39A063AD96}" srcOrd="1" destOrd="0" presId="urn:microsoft.com/office/officeart/2005/8/layout/process4"/>
    <dgm:cxn modelId="{167B74C8-E028-48D8-85BA-1B34F717E89C}" type="presParOf" srcId="{EBE40C03-C8D2-48FA-9041-1E2B0E385747}" destId="{E82E7630-3A38-4630-9D85-973549D3F84E}" srcOrd="2" destOrd="0" presId="urn:microsoft.com/office/officeart/2005/8/layout/process4"/>
    <dgm:cxn modelId="{9CD54827-8F4D-426B-84D7-60DB854E5FB8}" type="presParOf" srcId="{E82E7630-3A38-4630-9D85-973549D3F84E}" destId="{A4C66764-09AD-4AFC-9B56-481666BFC59A}" srcOrd="0" destOrd="0" presId="urn:microsoft.com/office/officeart/2005/8/layout/process4"/>
    <dgm:cxn modelId="{E9456FAB-7C5A-4672-80B0-E2A1B2591EF3}" type="presParOf" srcId="{EBE40C03-C8D2-48FA-9041-1E2B0E385747}" destId="{1214B422-89CC-4D3B-BEF9-5129BBC798A3}" srcOrd="3" destOrd="0" presId="urn:microsoft.com/office/officeart/2005/8/layout/process4"/>
    <dgm:cxn modelId="{0D144B26-268E-4AE6-B186-D0143FE30C06}" type="presParOf" srcId="{EBE40C03-C8D2-48FA-9041-1E2B0E385747}" destId="{D98F161F-3DBA-421F-931B-A7F7A6CA2A0B}" srcOrd="4" destOrd="0" presId="urn:microsoft.com/office/officeart/2005/8/layout/process4"/>
    <dgm:cxn modelId="{E0BB034E-D9F9-466B-B41C-599FF3B93527}" type="presParOf" srcId="{D98F161F-3DBA-421F-931B-A7F7A6CA2A0B}" destId="{313610C2-E9BB-4E52-9578-EA2CADE017C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19AB11-A57A-4D2C-B2D3-35DD1A509C09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2FD10A1-CC26-43E8-98C8-E1A59E14C681}">
      <dgm:prSet/>
      <dgm:spPr/>
      <dgm:t>
        <a:bodyPr/>
        <a:lstStyle/>
        <a:p>
          <a:r>
            <a:rPr lang="en-GB" b="0" dirty="0"/>
            <a:t>Empowerment ensures that safeguarding is not just about protecting people, but also about respecting their rights, dignity, and independence.</a:t>
          </a:r>
          <a:endParaRPr lang="en-US" b="0" dirty="0"/>
        </a:p>
      </dgm:t>
    </dgm:pt>
    <dgm:pt modelId="{3329E417-557D-4388-A944-8F240D768A1F}" type="parTrans" cxnId="{03F2FF97-54DC-4970-B975-4F403FF514EC}">
      <dgm:prSet/>
      <dgm:spPr/>
      <dgm:t>
        <a:bodyPr/>
        <a:lstStyle/>
        <a:p>
          <a:endParaRPr lang="en-US"/>
        </a:p>
      </dgm:t>
    </dgm:pt>
    <dgm:pt modelId="{D834B83D-B229-43FF-890B-5D724EC63C76}" type="sibTrans" cxnId="{03F2FF97-54DC-4970-B975-4F403FF514EC}">
      <dgm:prSet/>
      <dgm:spPr/>
      <dgm:t>
        <a:bodyPr/>
        <a:lstStyle/>
        <a:p>
          <a:endParaRPr lang="en-US"/>
        </a:p>
      </dgm:t>
    </dgm:pt>
    <dgm:pt modelId="{A1AAD683-F981-44A5-BCDF-06039C87DB1D}">
      <dgm:prSet/>
      <dgm:spPr/>
      <dgm:t>
        <a:bodyPr/>
        <a:lstStyle/>
        <a:p>
          <a:r>
            <a:rPr lang="en-GB" b="0"/>
            <a:t>It helps to prevent abuse by building individuals’ confidence, awareness, and ability to speak up</a:t>
          </a:r>
          <a:endParaRPr lang="en-US" b="0"/>
        </a:p>
      </dgm:t>
    </dgm:pt>
    <dgm:pt modelId="{DCD3691E-11CC-457D-90BC-4BED6F1F2704}" type="parTrans" cxnId="{60CB95B0-13FB-4AFA-9632-B6C1AFFB83F4}">
      <dgm:prSet/>
      <dgm:spPr/>
      <dgm:t>
        <a:bodyPr/>
        <a:lstStyle/>
        <a:p>
          <a:endParaRPr lang="en-US"/>
        </a:p>
      </dgm:t>
    </dgm:pt>
    <dgm:pt modelId="{81D2035E-541F-46CC-88F2-7AF75AD28592}" type="sibTrans" cxnId="{60CB95B0-13FB-4AFA-9632-B6C1AFFB83F4}">
      <dgm:prSet/>
      <dgm:spPr/>
      <dgm:t>
        <a:bodyPr/>
        <a:lstStyle/>
        <a:p>
          <a:endParaRPr lang="en-US"/>
        </a:p>
      </dgm:t>
    </dgm:pt>
    <dgm:pt modelId="{75838274-E7A8-49EB-B9F5-C7CA3CBD129D}" type="pres">
      <dgm:prSet presAssocID="{6C19AB11-A57A-4D2C-B2D3-35DD1A509C0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05BF700-DE66-46C8-9A49-9F1FA5152F8B}" type="pres">
      <dgm:prSet presAssocID="{62FD10A1-CC26-43E8-98C8-E1A59E14C681}" presName="hierRoot1" presStyleCnt="0"/>
      <dgm:spPr/>
    </dgm:pt>
    <dgm:pt modelId="{F1E828B3-4F3F-4813-A69F-4E854F03AA79}" type="pres">
      <dgm:prSet presAssocID="{62FD10A1-CC26-43E8-98C8-E1A59E14C681}" presName="composite" presStyleCnt="0"/>
      <dgm:spPr/>
    </dgm:pt>
    <dgm:pt modelId="{43489570-140A-405D-BC96-CB1F9F60021A}" type="pres">
      <dgm:prSet presAssocID="{62FD10A1-CC26-43E8-98C8-E1A59E14C681}" presName="background" presStyleLbl="node0" presStyleIdx="0" presStyleCnt="2"/>
      <dgm:spPr/>
    </dgm:pt>
    <dgm:pt modelId="{9D75010F-18CB-4EBB-82E4-B5D19F5180B7}" type="pres">
      <dgm:prSet presAssocID="{62FD10A1-CC26-43E8-98C8-E1A59E14C681}" presName="text" presStyleLbl="fgAcc0" presStyleIdx="0" presStyleCnt="2">
        <dgm:presLayoutVars>
          <dgm:chPref val="3"/>
        </dgm:presLayoutVars>
      </dgm:prSet>
      <dgm:spPr/>
    </dgm:pt>
    <dgm:pt modelId="{FBB89395-A684-43F0-ACD7-1C5501C36408}" type="pres">
      <dgm:prSet presAssocID="{62FD10A1-CC26-43E8-98C8-E1A59E14C681}" presName="hierChild2" presStyleCnt="0"/>
      <dgm:spPr/>
    </dgm:pt>
    <dgm:pt modelId="{4C02C2B8-7D3E-4909-B97B-27350CC505DA}" type="pres">
      <dgm:prSet presAssocID="{A1AAD683-F981-44A5-BCDF-06039C87DB1D}" presName="hierRoot1" presStyleCnt="0"/>
      <dgm:spPr/>
    </dgm:pt>
    <dgm:pt modelId="{070ECC07-9986-4C00-B1C9-45365F0C5C5C}" type="pres">
      <dgm:prSet presAssocID="{A1AAD683-F981-44A5-BCDF-06039C87DB1D}" presName="composite" presStyleCnt="0"/>
      <dgm:spPr/>
    </dgm:pt>
    <dgm:pt modelId="{5F5FEDCB-6429-47BB-AFAB-987581C35AC4}" type="pres">
      <dgm:prSet presAssocID="{A1AAD683-F981-44A5-BCDF-06039C87DB1D}" presName="background" presStyleLbl="node0" presStyleIdx="1" presStyleCnt="2"/>
      <dgm:spPr/>
    </dgm:pt>
    <dgm:pt modelId="{409F5B9D-A724-4C1F-8237-D84ACE0D6F02}" type="pres">
      <dgm:prSet presAssocID="{A1AAD683-F981-44A5-BCDF-06039C87DB1D}" presName="text" presStyleLbl="fgAcc0" presStyleIdx="1" presStyleCnt="2">
        <dgm:presLayoutVars>
          <dgm:chPref val="3"/>
        </dgm:presLayoutVars>
      </dgm:prSet>
      <dgm:spPr/>
    </dgm:pt>
    <dgm:pt modelId="{194664E5-B489-4F7B-A2FF-AD9DD7070181}" type="pres">
      <dgm:prSet presAssocID="{A1AAD683-F981-44A5-BCDF-06039C87DB1D}" presName="hierChild2" presStyleCnt="0"/>
      <dgm:spPr/>
    </dgm:pt>
  </dgm:ptLst>
  <dgm:cxnLst>
    <dgm:cxn modelId="{CF27EB54-9C0B-4AD6-9570-7F5D7416A699}" type="presOf" srcId="{6C19AB11-A57A-4D2C-B2D3-35DD1A509C09}" destId="{75838274-E7A8-49EB-B9F5-C7CA3CBD129D}" srcOrd="0" destOrd="0" presId="urn:microsoft.com/office/officeart/2005/8/layout/hierarchy1"/>
    <dgm:cxn modelId="{3B6B0D7B-7281-4F5F-AE68-34C891215325}" type="presOf" srcId="{62FD10A1-CC26-43E8-98C8-E1A59E14C681}" destId="{9D75010F-18CB-4EBB-82E4-B5D19F5180B7}" srcOrd="0" destOrd="0" presId="urn:microsoft.com/office/officeart/2005/8/layout/hierarchy1"/>
    <dgm:cxn modelId="{03F2FF97-54DC-4970-B975-4F403FF514EC}" srcId="{6C19AB11-A57A-4D2C-B2D3-35DD1A509C09}" destId="{62FD10A1-CC26-43E8-98C8-E1A59E14C681}" srcOrd="0" destOrd="0" parTransId="{3329E417-557D-4388-A944-8F240D768A1F}" sibTransId="{D834B83D-B229-43FF-890B-5D724EC63C76}"/>
    <dgm:cxn modelId="{60CB95B0-13FB-4AFA-9632-B6C1AFFB83F4}" srcId="{6C19AB11-A57A-4D2C-B2D3-35DD1A509C09}" destId="{A1AAD683-F981-44A5-BCDF-06039C87DB1D}" srcOrd="1" destOrd="0" parTransId="{DCD3691E-11CC-457D-90BC-4BED6F1F2704}" sibTransId="{81D2035E-541F-46CC-88F2-7AF75AD28592}"/>
    <dgm:cxn modelId="{DD231DDF-1377-4311-9B90-004D60A24234}" type="presOf" srcId="{A1AAD683-F981-44A5-BCDF-06039C87DB1D}" destId="{409F5B9D-A724-4C1F-8237-D84ACE0D6F02}" srcOrd="0" destOrd="0" presId="urn:microsoft.com/office/officeart/2005/8/layout/hierarchy1"/>
    <dgm:cxn modelId="{E7B9CD0C-F6B9-470F-813C-E45608152195}" type="presParOf" srcId="{75838274-E7A8-49EB-B9F5-C7CA3CBD129D}" destId="{D05BF700-DE66-46C8-9A49-9F1FA5152F8B}" srcOrd="0" destOrd="0" presId="urn:microsoft.com/office/officeart/2005/8/layout/hierarchy1"/>
    <dgm:cxn modelId="{CE70E53F-682A-4A76-A95D-D073D57DF220}" type="presParOf" srcId="{D05BF700-DE66-46C8-9A49-9F1FA5152F8B}" destId="{F1E828B3-4F3F-4813-A69F-4E854F03AA79}" srcOrd="0" destOrd="0" presId="urn:microsoft.com/office/officeart/2005/8/layout/hierarchy1"/>
    <dgm:cxn modelId="{FA393A30-71B4-4156-A762-6F12FE8C7AE4}" type="presParOf" srcId="{F1E828B3-4F3F-4813-A69F-4E854F03AA79}" destId="{43489570-140A-405D-BC96-CB1F9F60021A}" srcOrd="0" destOrd="0" presId="urn:microsoft.com/office/officeart/2005/8/layout/hierarchy1"/>
    <dgm:cxn modelId="{16F2D298-81F1-450C-B7D0-384AED2CEAC0}" type="presParOf" srcId="{F1E828B3-4F3F-4813-A69F-4E854F03AA79}" destId="{9D75010F-18CB-4EBB-82E4-B5D19F5180B7}" srcOrd="1" destOrd="0" presId="urn:microsoft.com/office/officeart/2005/8/layout/hierarchy1"/>
    <dgm:cxn modelId="{592DB851-D5B9-4A4C-A1BB-2E8C8D22FB43}" type="presParOf" srcId="{D05BF700-DE66-46C8-9A49-9F1FA5152F8B}" destId="{FBB89395-A684-43F0-ACD7-1C5501C36408}" srcOrd="1" destOrd="0" presId="urn:microsoft.com/office/officeart/2005/8/layout/hierarchy1"/>
    <dgm:cxn modelId="{F2FC95E7-5B03-4771-9AE5-196EE1F6285A}" type="presParOf" srcId="{75838274-E7A8-49EB-B9F5-C7CA3CBD129D}" destId="{4C02C2B8-7D3E-4909-B97B-27350CC505DA}" srcOrd="1" destOrd="0" presId="urn:microsoft.com/office/officeart/2005/8/layout/hierarchy1"/>
    <dgm:cxn modelId="{F743E7EE-1B90-4A3F-9FAB-B29607E1F05A}" type="presParOf" srcId="{4C02C2B8-7D3E-4909-B97B-27350CC505DA}" destId="{070ECC07-9986-4C00-B1C9-45365F0C5C5C}" srcOrd="0" destOrd="0" presId="urn:microsoft.com/office/officeart/2005/8/layout/hierarchy1"/>
    <dgm:cxn modelId="{C15B28A8-6D4A-40B0-957C-8ABE533AF1EB}" type="presParOf" srcId="{070ECC07-9986-4C00-B1C9-45365F0C5C5C}" destId="{5F5FEDCB-6429-47BB-AFAB-987581C35AC4}" srcOrd="0" destOrd="0" presId="urn:microsoft.com/office/officeart/2005/8/layout/hierarchy1"/>
    <dgm:cxn modelId="{5B6C5109-ED40-4723-833D-5732BF5F8D72}" type="presParOf" srcId="{070ECC07-9986-4C00-B1C9-45365F0C5C5C}" destId="{409F5B9D-A724-4C1F-8237-D84ACE0D6F02}" srcOrd="1" destOrd="0" presId="urn:microsoft.com/office/officeart/2005/8/layout/hierarchy1"/>
    <dgm:cxn modelId="{F8B172B1-2FF2-49A1-89C6-EE72116DD529}" type="presParOf" srcId="{4C02C2B8-7D3E-4909-B97B-27350CC505DA}" destId="{194664E5-B489-4F7B-A2FF-AD9DD707018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0BB837-1FED-4A75-A7B1-5351D4122DF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BB16722-E233-4DB7-B45E-22DE92D156C2}">
      <dgm:prSet/>
      <dgm:spPr/>
      <dgm:t>
        <a:bodyPr/>
        <a:lstStyle/>
        <a:p>
          <a:r>
            <a:rPr lang="en-US" b="1" i="0" baseline="0" dirty="0">
              <a:solidFill>
                <a:schemeClr val="tx1"/>
              </a:solidFill>
            </a:rPr>
            <a:t>A care worker involves an older adult in planning their support, asking what they want rather than deciding for them.</a:t>
          </a:r>
          <a:endParaRPr lang="en-US" b="1" dirty="0">
            <a:solidFill>
              <a:schemeClr val="tx1"/>
            </a:solidFill>
          </a:endParaRPr>
        </a:p>
      </dgm:t>
    </dgm:pt>
    <dgm:pt modelId="{884D5205-86BC-42EA-A48E-443C3619A555}" type="parTrans" cxnId="{C6F9BB0E-927C-43CB-A3D6-DBD84E10E63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F7B4F70-0E5A-4B1F-9D1F-3EAD140B0344}" type="sibTrans" cxnId="{C6F9BB0E-927C-43CB-A3D6-DBD84E10E63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9DC33371-7182-4E66-83C5-4DFC8E8E4682}">
      <dgm:prSet/>
      <dgm:spPr/>
      <dgm:t>
        <a:bodyPr/>
        <a:lstStyle/>
        <a:p>
          <a:r>
            <a:rPr lang="en-US" b="1" i="0" baseline="0" dirty="0">
              <a:solidFill>
                <a:schemeClr val="tx1"/>
              </a:solidFill>
            </a:rPr>
            <a:t>A teacher listens to a child’s voice when they disclose a concern, helping them feel heard and believed.</a:t>
          </a:r>
          <a:endParaRPr lang="en-US" b="1" dirty="0">
            <a:solidFill>
              <a:schemeClr val="tx1"/>
            </a:solidFill>
          </a:endParaRPr>
        </a:p>
      </dgm:t>
    </dgm:pt>
    <dgm:pt modelId="{0A58029B-8FD5-42EC-B6B1-23BCE8CD92CC}" type="parTrans" cxnId="{83F8A645-98DF-4B7D-AD90-292318D63AB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BB1AA1A-857F-434F-A4FF-7B995FA5EBD6}" type="sibTrans" cxnId="{83F8A645-98DF-4B7D-AD90-292318D63AB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E3FE49D-604B-4C97-8C48-65C59ACCE90E}">
      <dgm:prSet/>
      <dgm:spPr/>
      <dgm:t>
        <a:bodyPr/>
        <a:lstStyle/>
        <a:p>
          <a:r>
            <a:rPr lang="en-US" b="1" i="0" baseline="0">
              <a:solidFill>
                <a:schemeClr val="tx1"/>
              </a:solidFill>
            </a:rPr>
            <a:t>A nurse explains options to a patient experiencing neglect so they can choose how they want to proceed.</a:t>
          </a:r>
          <a:endParaRPr lang="en-US" b="1">
            <a:solidFill>
              <a:schemeClr val="tx1"/>
            </a:solidFill>
          </a:endParaRPr>
        </a:p>
      </dgm:t>
    </dgm:pt>
    <dgm:pt modelId="{C4C7241A-9A58-41AB-A5A2-C41A9A2FCA25}" type="parTrans" cxnId="{687E068C-C125-411F-8064-120A3B1C029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6AC53C4F-58CB-4018-AEC6-D329B2340FB0}" type="sibTrans" cxnId="{687E068C-C125-411F-8064-120A3B1C029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0286C77-F7A1-4DCA-994F-51F0E68671F7}">
      <dgm:prSet/>
      <dgm:spPr/>
      <dgm:t>
        <a:bodyPr/>
        <a:lstStyle/>
        <a:p>
          <a:r>
            <a:rPr lang="en-US" b="1" i="0" baseline="0">
              <a:solidFill>
                <a:schemeClr val="tx1"/>
              </a:solidFill>
            </a:rPr>
            <a:t>A social worker helps a person understand their rights before they consent to any safeguarding intervention</a:t>
          </a:r>
          <a:endParaRPr lang="en-US" b="1">
            <a:solidFill>
              <a:schemeClr val="tx1"/>
            </a:solidFill>
          </a:endParaRPr>
        </a:p>
      </dgm:t>
    </dgm:pt>
    <dgm:pt modelId="{30CF7196-0F5A-4A02-9CBA-93A592872F01}" type="parTrans" cxnId="{C703FF42-8907-448F-AEA9-E42563638A2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13506115-7008-43A7-BB87-D254A551A8E5}" type="sibTrans" cxnId="{C703FF42-8907-448F-AEA9-E42563638A2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E6CCD9C-20EC-4CED-8D18-E717FA0AE49F}" type="pres">
      <dgm:prSet presAssocID="{1A0BB837-1FED-4A75-A7B1-5351D4122DFE}" presName="linear" presStyleCnt="0">
        <dgm:presLayoutVars>
          <dgm:animLvl val="lvl"/>
          <dgm:resizeHandles val="exact"/>
        </dgm:presLayoutVars>
      </dgm:prSet>
      <dgm:spPr/>
    </dgm:pt>
    <dgm:pt modelId="{E1F07451-EEA8-414B-8B8D-0E0D20D04725}" type="pres">
      <dgm:prSet presAssocID="{2BB16722-E233-4DB7-B45E-22DE92D156C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94A64B0-275E-46B0-B057-284DC5548953}" type="pres">
      <dgm:prSet presAssocID="{BF7B4F70-0E5A-4B1F-9D1F-3EAD140B0344}" presName="spacer" presStyleCnt="0"/>
      <dgm:spPr/>
    </dgm:pt>
    <dgm:pt modelId="{9A37CAAA-B588-4036-B249-204EF9E28AC8}" type="pres">
      <dgm:prSet presAssocID="{9DC33371-7182-4E66-83C5-4DFC8E8E468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0E924C6-AA6C-4842-A9DC-B28F4317BB4F}" type="pres">
      <dgm:prSet presAssocID="{DBB1AA1A-857F-434F-A4FF-7B995FA5EBD6}" presName="spacer" presStyleCnt="0"/>
      <dgm:spPr/>
    </dgm:pt>
    <dgm:pt modelId="{48C1D4DB-DB49-43A0-BA08-3586E4BCA1F5}" type="pres">
      <dgm:prSet presAssocID="{EE3FE49D-604B-4C97-8C48-65C59ACCE90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BFE46EE-C29E-46CE-935D-1832FEA5DD2D}" type="pres">
      <dgm:prSet presAssocID="{6AC53C4F-58CB-4018-AEC6-D329B2340FB0}" presName="spacer" presStyleCnt="0"/>
      <dgm:spPr/>
    </dgm:pt>
    <dgm:pt modelId="{CB864468-177A-4ECB-9C2C-26390A71CBEB}" type="pres">
      <dgm:prSet presAssocID="{70286C77-F7A1-4DCA-994F-51F0E68671F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6F9BB0E-927C-43CB-A3D6-DBD84E10E63F}" srcId="{1A0BB837-1FED-4A75-A7B1-5351D4122DFE}" destId="{2BB16722-E233-4DB7-B45E-22DE92D156C2}" srcOrd="0" destOrd="0" parTransId="{884D5205-86BC-42EA-A48E-443C3619A555}" sibTransId="{BF7B4F70-0E5A-4B1F-9D1F-3EAD140B0344}"/>
    <dgm:cxn modelId="{3A198A15-6C5C-4BBF-A187-25179EEE0BB0}" type="presOf" srcId="{9DC33371-7182-4E66-83C5-4DFC8E8E4682}" destId="{9A37CAAA-B588-4036-B249-204EF9E28AC8}" srcOrd="0" destOrd="0" presId="urn:microsoft.com/office/officeart/2005/8/layout/vList2"/>
    <dgm:cxn modelId="{D7D4E629-1E05-4FDB-B3AA-0BD4A05E5B5F}" type="presOf" srcId="{1A0BB837-1FED-4A75-A7B1-5351D4122DFE}" destId="{5E6CCD9C-20EC-4CED-8D18-E717FA0AE49F}" srcOrd="0" destOrd="0" presId="urn:microsoft.com/office/officeart/2005/8/layout/vList2"/>
    <dgm:cxn modelId="{C703FF42-8907-448F-AEA9-E42563638A23}" srcId="{1A0BB837-1FED-4A75-A7B1-5351D4122DFE}" destId="{70286C77-F7A1-4DCA-994F-51F0E68671F7}" srcOrd="3" destOrd="0" parTransId="{30CF7196-0F5A-4A02-9CBA-93A592872F01}" sibTransId="{13506115-7008-43A7-BB87-D254A551A8E5}"/>
    <dgm:cxn modelId="{83F8A645-98DF-4B7D-AD90-292318D63ABC}" srcId="{1A0BB837-1FED-4A75-A7B1-5351D4122DFE}" destId="{9DC33371-7182-4E66-83C5-4DFC8E8E4682}" srcOrd="1" destOrd="0" parTransId="{0A58029B-8FD5-42EC-B6B1-23BCE8CD92CC}" sibTransId="{DBB1AA1A-857F-434F-A4FF-7B995FA5EBD6}"/>
    <dgm:cxn modelId="{437AF377-2C50-4724-A337-825D31888040}" type="presOf" srcId="{EE3FE49D-604B-4C97-8C48-65C59ACCE90E}" destId="{48C1D4DB-DB49-43A0-BA08-3586E4BCA1F5}" srcOrd="0" destOrd="0" presId="urn:microsoft.com/office/officeart/2005/8/layout/vList2"/>
    <dgm:cxn modelId="{687E068C-C125-411F-8064-120A3B1C029F}" srcId="{1A0BB837-1FED-4A75-A7B1-5351D4122DFE}" destId="{EE3FE49D-604B-4C97-8C48-65C59ACCE90E}" srcOrd="2" destOrd="0" parTransId="{C4C7241A-9A58-41AB-A5A2-C41A9A2FCA25}" sibTransId="{6AC53C4F-58CB-4018-AEC6-D329B2340FB0}"/>
    <dgm:cxn modelId="{5C655DCD-5550-4957-AE1A-F92810F8C38F}" type="presOf" srcId="{2BB16722-E233-4DB7-B45E-22DE92D156C2}" destId="{E1F07451-EEA8-414B-8B8D-0E0D20D04725}" srcOrd="0" destOrd="0" presId="urn:microsoft.com/office/officeart/2005/8/layout/vList2"/>
    <dgm:cxn modelId="{B68516F6-3134-40E7-8AF1-C4F650A0D771}" type="presOf" srcId="{70286C77-F7A1-4DCA-994F-51F0E68671F7}" destId="{CB864468-177A-4ECB-9C2C-26390A71CBEB}" srcOrd="0" destOrd="0" presId="urn:microsoft.com/office/officeart/2005/8/layout/vList2"/>
    <dgm:cxn modelId="{0859C58E-A894-4E43-B836-BFA1F43E0832}" type="presParOf" srcId="{5E6CCD9C-20EC-4CED-8D18-E717FA0AE49F}" destId="{E1F07451-EEA8-414B-8B8D-0E0D20D04725}" srcOrd="0" destOrd="0" presId="urn:microsoft.com/office/officeart/2005/8/layout/vList2"/>
    <dgm:cxn modelId="{2C0FF6A0-EA8E-44CB-8535-FAEE988C8C68}" type="presParOf" srcId="{5E6CCD9C-20EC-4CED-8D18-E717FA0AE49F}" destId="{394A64B0-275E-46B0-B057-284DC5548953}" srcOrd="1" destOrd="0" presId="urn:microsoft.com/office/officeart/2005/8/layout/vList2"/>
    <dgm:cxn modelId="{CFD5E28A-87C5-4326-9CDF-25B51898173D}" type="presParOf" srcId="{5E6CCD9C-20EC-4CED-8D18-E717FA0AE49F}" destId="{9A37CAAA-B588-4036-B249-204EF9E28AC8}" srcOrd="2" destOrd="0" presId="urn:microsoft.com/office/officeart/2005/8/layout/vList2"/>
    <dgm:cxn modelId="{72E59991-BB7B-492E-A31E-2326DA483BB7}" type="presParOf" srcId="{5E6CCD9C-20EC-4CED-8D18-E717FA0AE49F}" destId="{80E924C6-AA6C-4842-A9DC-B28F4317BB4F}" srcOrd="3" destOrd="0" presId="urn:microsoft.com/office/officeart/2005/8/layout/vList2"/>
    <dgm:cxn modelId="{EBD6B47A-AA06-4BCB-94F3-0D29067120DC}" type="presParOf" srcId="{5E6CCD9C-20EC-4CED-8D18-E717FA0AE49F}" destId="{48C1D4DB-DB49-43A0-BA08-3586E4BCA1F5}" srcOrd="4" destOrd="0" presId="urn:microsoft.com/office/officeart/2005/8/layout/vList2"/>
    <dgm:cxn modelId="{A53A159F-3092-4A37-A3A5-76649CB27540}" type="presParOf" srcId="{5E6CCD9C-20EC-4CED-8D18-E717FA0AE49F}" destId="{BBFE46EE-C29E-46CE-935D-1832FEA5DD2D}" srcOrd="5" destOrd="0" presId="urn:microsoft.com/office/officeart/2005/8/layout/vList2"/>
    <dgm:cxn modelId="{A25BD267-9B68-4E99-BD57-706CCC397F96}" type="presParOf" srcId="{5E6CCD9C-20EC-4CED-8D18-E717FA0AE49F}" destId="{CB864468-177A-4ECB-9C2C-26390A71CBE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D820EBB-EE3D-463B-83E3-C907B21E173C}" type="doc">
      <dgm:prSet loTypeId="urn:microsoft.com/office/officeart/2005/8/layout/default" loCatId="list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3E4D8B5-3EB1-443A-87A3-E18C4E167CB5}">
      <dgm:prSet/>
      <dgm:spPr/>
      <dgm:t>
        <a:bodyPr/>
        <a:lstStyle/>
        <a:p>
          <a:r>
            <a:rPr lang="en-US" dirty="0"/>
            <a:t>Health visitors sharing information with teachers and social workers</a:t>
          </a:r>
        </a:p>
      </dgm:t>
    </dgm:pt>
    <dgm:pt modelId="{1B7F49B2-131D-420A-BC7D-1FE632F888EB}" type="parTrans" cxnId="{226E882F-2B33-4791-AD65-0F86FBB7BE61}">
      <dgm:prSet/>
      <dgm:spPr/>
      <dgm:t>
        <a:bodyPr/>
        <a:lstStyle/>
        <a:p>
          <a:endParaRPr lang="en-US"/>
        </a:p>
      </dgm:t>
    </dgm:pt>
    <dgm:pt modelId="{A539D569-429A-421A-8FDA-81E4B62D5CCC}" type="sibTrans" cxnId="{226E882F-2B33-4791-AD65-0F86FBB7BE61}">
      <dgm:prSet/>
      <dgm:spPr/>
      <dgm:t>
        <a:bodyPr/>
        <a:lstStyle/>
        <a:p>
          <a:endParaRPr lang="en-US"/>
        </a:p>
      </dgm:t>
    </dgm:pt>
    <dgm:pt modelId="{212C53A0-CBF0-4D52-90D1-DBD7C7D64A13}">
      <dgm:prSet/>
      <dgm:spPr/>
      <dgm:t>
        <a:bodyPr/>
        <a:lstStyle/>
        <a:p>
          <a:r>
            <a:rPr lang="en-US" dirty="0"/>
            <a:t>Joint case conferences and safeguarding meetings</a:t>
          </a:r>
        </a:p>
      </dgm:t>
    </dgm:pt>
    <dgm:pt modelId="{B891BDEE-21B4-4D60-B9B1-A9B2B8A68F7D}" type="parTrans" cxnId="{20DF35FE-C368-4CCC-8638-49CACE91B6C2}">
      <dgm:prSet/>
      <dgm:spPr/>
      <dgm:t>
        <a:bodyPr/>
        <a:lstStyle/>
        <a:p>
          <a:endParaRPr lang="en-US"/>
        </a:p>
      </dgm:t>
    </dgm:pt>
    <dgm:pt modelId="{4199EC8A-FFB2-48E2-BA73-7A502805C5FC}" type="sibTrans" cxnId="{20DF35FE-C368-4CCC-8638-49CACE91B6C2}">
      <dgm:prSet/>
      <dgm:spPr/>
      <dgm:t>
        <a:bodyPr/>
        <a:lstStyle/>
        <a:p>
          <a:endParaRPr lang="en-US"/>
        </a:p>
      </dgm:t>
    </dgm:pt>
    <dgm:pt modelId="{BCD9AD09-D47A-45A0-ADC9-BD1843B6D15A}">
      <dgm:prSet/>
      <dgm:spPr/>
      <dgm:t>
        <a:bodyPr/>
        <a:lstStyle/>
        <a:p>
          <a:r>
            <a:rPr lang="en-US" dirty="0"/>
            <a:t>Using frameworks such as ‘Working Together to Safeguard Children’ (HM Government, 2018)</a:t>
          </a:r>
        </a:p>
      </dgm:t>
    </dgm:pt>
    <dgm:pt modelId="{C694D796-DF99-4D49-8492-9ACDB9EC74C1}" type="parTrans" cxnId="{A27E7268-A180-454C-ABF6-CA35AA441574}">
      <dgm:prSet/>
      <dgm:spPr/>
      <dgm:t>
        <a:bodyPr/>
        <a:lstStyle/>
        <a:p>
          <a:endParaRPr lang="en-US"/>
        </a:p>
      </dgm:t>
    </dgm:pt>
    <dgm:pt modelId="{9262EA83-D1BD-4784-A10C-BD57FC778666}" type="sibTrans" cxnId="{A27E7268-A180-454C-ABF6-CA35AA441574}">
      <dgm:prSet/>
      <dgm:spPr/>
      <dgm:t>
        <a:bodyPr/>
        <a:lstStyle/>
        <a:p>
          <a:endParaRPr lang="en-US"/>
        </a:p>
      </dgm:t>
    </dgm:pt>
    <dgm:pt modelId="{3676D4B6-AB0E-4273-829A-04D1DFDC8050}" type="pres">
      <dgm:prSet presAssocID="{1D820EBB-EE3D-463B-83E3-C907B21E173C}" presName="diagram" presStyleCnt="0">
        <dgm:presLayoutVars>
          <dgm:dir/>
          <dgm:resizeHandles val="exact"/>
        </dgm:presLayoutVars>
      </dgm:prSet>
      <dgm:spPr/>
    </dgm:pt>
    <dgm:pt modelId="{122EBF98-DAC2-4208-8E9A-5A977248B657}" type="pres">
      <dgm:prSet presAssocID="{B3E4D8B5-3EB1-443A-87A3-E18C4E167CB5}" presName="node" presStyleLbl="node1" presStyleIdx="0" presStyleCnt="3">
        <dgm:presLayoutVars>
          <dgm:bulletEnabled val="1"/>
        </dgm:presLayoutVars>
      </dgm:prSet>
      <dgm:spPr/>
    </dgm:pt>
    <dgm:pt modelId="{9ACB6A65-425A-4348-B112-E62D7684851A}" type="pres">
      <dgm:prSet presAssocID="{A539D569-429A-421A-8FDA-81E4B62D5CCC}" presName="sibTrans" presStyleCnt="0"/>
      <dgm:spPr/>
    </dgm:pt>
    <dgm:pt modelId="{F633E102-733D-45A5-B48B-4B2EBFFD4AC9}" type="pres">
      <dgm:prSet presAssocID="{212C53A0-CBF0-4D52-90D1-DBD7C7D64A13}" presName="node" presStyleLbl="node1" presStyleIdx="1" presStyleCnt="3">
        <dgm:presLayoutVars>
          <dgm:bulletEnabled val="1"/>
        </dgm:presLayoutVars>
      </dgm:prSet>
      <dgm:spPr/>
    </dgm:pt>
    <dgm:pt modelId="{B4F3AA77-7B24-4F17-B043-2CBC53E11100}" type="pres">
      <dgm:prSet presAssocID="{4199EC8A-FFB2-48E2-BA73-7A502805C5FC}" presName="sibTrans" presStyleCnt="0"/>
      <dgm:spPr/>
    </dgm:pt>
    <dgm:pt modelId="{080344D2-251A-4509-8E52-1C0094DEC974}" type="pres">
      <dgm:prSet presAssocID="{BCD9AD09-D47A-45A0-ADC9-BD1843B6D15A}" presName="node" presStyleLbl="node1" presStyleIdx="2" presStyleCnt="3">
        <dgm:presLayoutVars>
          <dgm:bulletEnabled val="1"/>
        </dgm:presLayoutVars>
      </dgm:prSet>
      <dgm:spPr/>
    </dgm:pt>
  </dgm:ptLst>
  <dgm:cxnLst>
    <dgm:cxn modelId="{DA87B606-871F-4B11-989B-8C296DDD56A9}" type="presOf" srcId="{B3E4D8B5-3EB1-443A-87A3-E18C4E167CB5}" destId="{122EBF98-DAC2-4208-8E9A-5A977248B657}" srcOrd="0" destOrd="0" presId="urn:microsoft.com/office/officeart/2005/8/layout/default"/>
    <dgm:cxn modelId="{226E882F-2B33-4791-AD65-0F86FBB7BE61}" srcId="{1D820EBB-EE3D-463B-83E3-C907B21E173C}" destId="{B3E4D8B5-3EB1-443A-87A3-E18C4E167CB5}" srcOrd="0" destOrd="0" parTransId="{1B7F49B2-131D-420A-BC7D-1FE632F888EB}" sibTransId="{A539D569-429A-421A-8FDA-81E4B62D5CCC}"/>
    <dgm:cxn modelId="{A27E7268-A180-454C-ABF6-CA35AA441574}" srcId="{1D820EBB-EE3D-463B-83E3-C907B21E173C}" destId="{BCD9AD09-D47A-45A0-ADC9-BD1843B6D15A}" srcOrd="2" destOrd="0" parTransId="{C694D796-DF99-4D49-8492-9ACDB9EC74C1}" sibTransId="{9262EA83-D1BD-4784-A10C-BD57FC778666}"/>
    <dgm:cxn modelId="{39F6C28B-990D-49D8-BAB5-FAB7AAAC950A}" type="presOf" srcId="{212C53A0-CBF0-4D52-90D1-DBD7C7D64A13}" destId="{F633E102-733D-45A5-B48B-4B2EBFFD4AC9}" srcOrd="0" destOrd="0" presId="urn:microsoft.com/office/officeart/2005/8/layout/default"/>
    <dgm:cxn modelId="{13C607CB-2512-47EE-A63A-CF477F9ECB17}" type="presOf" srcId="{1D820EBB-EE3D-463B-83E3-C907B21E173C}" destId="{3676D4B6-AB0E-4273-829A-04D1DFDC8050}" srcOrd="0" destOrd="0" presId="urn:microsoft.com/office/officeart/2005/8/layout/default"/>
    <dgm:cxn modelId="{E8AFA7D2-C523-4C25-BB32-C2023272FE5F}" type="presOf" srcId="{BCD9AD09-D47A-45A0-ADC9-BD1843B6D15A}" destId="{080344D2-251A-4509-8E52-1C0094DEC974}" srcOrd="0" destOrd="0" presId="urn:microsoft.com/office/officeart/2005/8/layout/default"/>
    <dgm:cxn modelId="{20DF35FE-C368-4CCC-8638-49CACE91B6C2}" srcId="{1D820EBB-EE3D-463B-83E3-C907B21E173C}" destId="{212C53A0-CBF0-4D52-90D1-DBD7C7D64A13}" srcOrd="1" destOrd="0" parTransId="{B891BDEE-21B4-4D60-B9B1-A9B2B8A68F7D}" sibTransId="{4199EC8A-FFB2-48E2-BA73-7A502805C5FC}"/>
    <dgm:cxn modelId="{E25DD9B0-2269-4E21-831A-D680EEDAC44A}" type="presParOf" srcId="{3676D4B6-AB0E-4273-829A-04D1DFDC8050}" destId="{122EBF98-DAC2-4208-8E9A-5A977248B657}" srcOrd="0" destOrd="0" presId="urn:microsoft.com/office/officeart/2005/8/layout/default"/>
    <dgm:cxn modelId="{10BBE897-9EA0-4367-9B78-8D7B2526AAD1}" type="presParOf" srcId="{3676D4B6-AB0E-4273-829A-04D1DFDC8050}" destId="{9ACB6A65-425A-4348-B112-E62D7684851A}" srcOrd="1" destOrd="0" presId="urn:microsoft.com/office/officeart/2005/8/layout/default"/>
    <dgm:cxn modelId="{D99376D9-E587-4D86-9450-E9B2ED8C4402}" type="presParOf" srcId="{3676D4B6-AB0E-4273-829A-04D1DFDC8050}" destId="{F633E102-733D-45A5-B48B-4B2EBFFD4AC9}" srcOrd="2" destOrd="0" presId="urn:microsoft.com/office/officeart/2005/8/layout/default"/>
    <dgm:cxn modelId="{E276C1B2-C6FF-41C3-B8CD-B4790854088A}" type="presParOf" srcId="{3676D4B6-AB0E-4273-829A-04D1DFDC8050}" destId="{B4F3AA77-7B24-4F17-B043-2CBC53E11100}" srcOrd="3" destOrd="0" presId="urn:microsoft.com/office/officeart/2005/8/layout/default"/>
    <dgm:cxn modelId="{2A737A06-2D94-4045-AE4C-823ED57B16C0}" type="presParOf" srcId="{3676D4B6-AB0E-4273-829A-04D1DFDC8050}" destId="{080344D2-251A-4509-8E52-1C0094DEC97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9422EA-B909-4C19-9639-084370DC04A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868181-F08A-4AA4-8444-474F29D812F8}">
      <dgm:prSet/>
      <dgm:spPr/>
      <dgm:t>
        <a:bodyPr/>
        <a:lstStyle/>
        <a:p>
          <a:r>
            <a:rPr lang="en-US"/>
            <a:t>Safeguarding is everyone’s responsibility across health, social care, and education.</a:t>
          </a:r>
        </a:p>
      </dgm:t>
    </dgm:pt>
    <dgm:pt modelId="{A2FF15BD-4189-40D8-A4AA-EFF10B5C8DAA}" type="parTrans" cxnId="{99627E5E-78AD-4F5A-9359-7A1112463CDD}">
      <dgm:prSet/>
      <dgm:spPr/>
      <dgm:t>
        <a:bodyPr/>
        <a:lstStyle/>
        <a:p>
          <a:endParaRPr lang="en-US"/>
        </a:p>
      </dgm:t>
    </dgm:pt>
    <dgm:pt modelId="{06857699-6DA8-426A-A5F0-F50DEC03DE3E}" type="sibTrans" cxnId="{99627E5E-78AD-4F5A-9359-7A1112463CDD}">
      <dgm:prSet/>
      <dgm:spPr/>
      <dgm:t>
        <a:bodyPr/>
        <a:lstStyle/>
        <a:p>
          <a:endParaRPr lang="en-US"/>
        </a:p>
      </dgm:t>
    </dgm:pt>
    <dgm:pt modelId="{DC2C9F90-1425-4AF0-A423-141C4F3A9D15}">
      <dgm:prSet/>
      <dgm:spPr/>
      <dgm:t>
        <a:bodyPr/>
        <a:lstStyle/>
        <a:p>
          <a:r>
            <a:rPr lang="en-US"/>
            <a:t>Working together ensures individuals are safe, respected, and supported.</a:t>
          </a:r>
        </a:p>
      </dgm:t>
    </dgm:pt>
    <dgm:pt modelId="{6FC0A76D-F32F-40EA-80A5-99D5B8B9AEA1}" type="parTrans" cxnId="{0906A747-0F56-4E20-B6D1-9D15F4434131}">
      <dgm:prSet/>
      <dgm:spPr/>
      <dgm:t>
        <a:bodyPr/>
        <a:lstStyle/>
        <a:p>
          <a:endParaRPr lang="en-US"/>
        </a:p>
      </dgm:t>
    </dgm:pt>
    <dgm:pt modelId="{94F8EB75-C2D3-429B-A096-A7833DBFE785}" type="sibTrans" cxnId="{0906A747-0F56-4E20-B6D1-9D15F4434131}">
      <dgm:prSet/>
      <dgm:spPr/>
      <dgm:t>
        <a:bodyPr/>
        <a:lstStyle/>
        <a:p>
          <a:endParaRPr lang="en-US"/>
        </a:p>
      </dgm:t>
    </dgm:pt>
    <dgm:pt modelId="{9DE773D4-5284-40A5-9FBB-0559E04B16EF}" type="pres">
      <dgm:prSet presAssocID="{9B9422EA-B909-4C19-9639-084370DC04A3}" presName="vert0" presStyleCnt="0">
        <dgm:presLayoutVars>
          <dgm:dir/>
          <dgm:animOne val="branch"/>
          <dgm:animLvl val="lvl"/>
        </dgm:presLayoutVars>
      </dgm:prSet>
      <dgm:spPr/>
    </dgm:pt>
    <dgm:pt modelId="{0BACB044-7BA0-4983-BEE8-22C3E4F28575}" type="pres">
      <dgm:prSet presAssocID="{04868181-F08A-4AA4-8444-474F29D812F8}" presName="thickLine" presStyleLbl="alignNode1" presStyleIdx="0" presStyleCnt="2"/>
      <dgm:spPr/>
    </dgm:pt>
    <dgm:pt modelId="{046B99BE-F201-4538-9578-B88EC403253C}" type="pres">
      <dgm:prSet presAssocID="{04868181-F08A-4AA4-8444-474F29D812F8}" presName="horz1" presStyleCnt="0"/>
      <dgm:spPr/>
    </dgm:pt>
    <dgm:pt modelId="{17BCB724-1ABB-4BE1-84DE-40B8B23FDA8A}" type="pres">
      <dgm:prSet presAssocID="{04868181-F08A-4AA4-8444-474F29D812F8}" presName="tx1" presStyleLbl="revTx" presStyleIdx="0" presStyleCnt="2"/>
      <dgm:spPr/>
    </dgm:pt>
    <dgm:pt modelId="{8892475C-FED7-4590-B018-570BF7719527}" type="pres">
      <dgm:prSet presAssocID="{04868181-F08A-4AA4-8444-474F29D812F8}" presName="vert1" presStyleCnt="0"/>
      <dgm:spPr/>
    </dgm:pt>
    <dgm:pt modelId="{FC2C4159-BE9A-43B3-97F2-ABA93DC94FFC}" type="pres">
      <dgm:prSet presAssocID="{DC2C9F90-1425-4AF0-A423-141C4F3A9D15}" presName="thickLine" presStyleLbl="alignNode1" presStyleIdx="1" presStyleCnt="2"/>
      <dgm:spPr/>
    </dgm:pt>
    <dgm:pt modelId="{7ADD43A0-E6B0-48E7-AD0B-EEC3BA8B64F0}" type="pres">
      <dgm:prSet presAssocID="{DC2C9F90-1425-4AF0-A423-141C4F3A9D15}" presName="horz1" presStyleCnt="0"/>
      <dgm:spPr/>
    </dgm:pt>
    <dgm:pt modelId="{7D50843A-B810-4A24-9E13-961FE0733482}" type="pres">
      <dgm:prSet presAssocID="{DC2C9F90-1425-4AF0-A423-141C4F3A9D15}" presName="tx1" presStyleLbl="revTx" presStyleIdx="1" presStyleCnt="2"/>
      <dgm:spPr/>
    </dgm:pt>
    <dgm:pt modelId="{E43C2F4C-1727-4154-9057-A91975BCA4A4}" type="pres">
      <dgm:prSet presAssocID="{DC2C9F90-1425-4AF0-A423-141C4F3A9D15}" presName="vert1" presStyleCnt="0"/>
      <dgm:spPr/>
    </dgm:pt>
  </dgm:ptLst>
  <dgm:cxnLst>
    <dgm:cxn modelId="{99627E5E-78AD-4F5A-9359-7A1112463CDD}" srcId="{9B9422EA-B909-4C19-9639-084370DC04A3}" destId="{04868181-F08A-4AA4-8444-474F29D812F8}" srcOrd="0" destOrd="0" parTransId="{A2FF15BD-4189-40D8-A4AA-EFF10B5C8DAA}" sibTransId="{06857699-6DA8-426A-A5F0-F50DEC03DE3E}"/>
    <dgm:cxn modelId="{0906A747-0F56-4E20-B6D1-9D15F4434131}" srcId="{9B9422EA-B909-4C19-9639-084370DC04A3}" destId="{DC2C9F90-1425-4AF0-A423-141C4F3A9D15}" srcOrd="1" destOrd="0" parTransId="{6FC0A76D-F32F-40EA-80A5-99D5B8B9AEA1}" sibTransId="{94F8EB75-C2D3-429B-A096-A7833DBFE785}"/>
    <dgm:cxn modelId="{FCDE7E52-7382-48B4-90FB-33C58CB6B444}" type="presOf" srcId="{DC2C9F90-1425-4AF0-A423-141C4F3A9D15}" destId="{7D50843A-B810-4A24-9E13-961FE0733482}" srcOrd="0" destOrd="0" presId="urn:microsoft.com/office/officeart/2008/layout/LinedList"/>
    <dgm:cxn modelId="{21E1F6CC-49C6-4AE2-A3B2-C665EF14EA76}" type="presOf" srcId="{04868181-F08A-4AA4-8444-474F29D812F8}" destId="{17BCB724-1ABB-4BE1-84DE-40B8B23FDA8A}" srcOrd="0" destOrd="0" presId="urn:microsoft.com/office/officeart/2008/layout/LinedList"/>
    <dgm:cxn modelId="{452D7CE3-7946-45DF-A264-250816E52255}" type="presOf" srcId="{9B9422EA-B909-4C19-9639-084370DC04A3}" destId="{9DE773D4-5284-40A5-9FBB-0559E04B16EF}" srcOrd="0" destOrd="0" presId="urn:microsoft.com/office/officeart/2008/layout/LinedList"/>
    <dgm:cxn modelId="{9E1CF855-1F41-4E2A-AAF0-E2B7D3D543F5}" type="presParOf" srcId="{9DE773D4-5284-40A5-9FBB-0559E04B16EF}" destId="{0BACB044-7BA0-4983-BEE8-22C3E4F28575}" srcOrd="0" destOrd="0" presId="urn:microsoft.com/office/officeart/2008/layout/LinedList"/>
    <dgm:cxn modelId="{5B5FFE5A-EC65-4E37-B18A-00B8FEF73789}" type="presParOf" srcId="{9DE773D4-5284-40A5-9FBB-0559E04B16EF}" destId="{046B99BE-F201-4538-9578-B88EC403253C}" srcOrd="1" destOrd="0" presId="urn:microsoft.com/office/officeart/2008/layout/LinedList"/>
    <dgm:cxn modelId="{6E314996-ACA8-484C-94C3-BF8637A8B463}" type="presParOf" srcId="{046B99BE-F201-4538-9578-B88EC403253C}" destId="{17BCB724-1ABB-4BE1-84DE-40B8B23FDA8A}" srcOrd="0" destOrd="0" presId="urn:microsoft.com/office/officeart/2008/layout/LinedList"/>
    <dgm:cxn modelId="{24FBDCBD-0782-4DF5-AC2B-D1593D4ACFD7}" type="presParOf" srcId="{046B99BE-F201-4538-9578-B88EC403253C}" destId="{8892475C-FED7-4590-B018-570BF7719527}" srcOrd="1" destOrd="0" presId="urn:microsoft.com/office/officeart/2008/layout/LinedList"/>
    <dgm:cxn modelId="{170011F4-A9D9-484F-9DA9-4C073349C3B8}" type="presParOf" srcId="{9DE773D4-5284-40A5-9FBB-0559E04B16EF}" destId="{FC2C4159-BE9A-43B3-97F2-ABA93DC94FFC}" srcOrd="2" destOrd="0" presId="urn:microsoft.com/office/officeart/2008/layout/LinedList"/>
    <dgm:cxn modelId="{F702B0F3-D6B9-44BD-8B26-31257A63F1CC}" type="presParOf" srcId="{9DE773D4-5284-40A5-9FBB-0559E04B16EF}" destId="{7ADD43A0-E6B0-48E7-AD0B-EEC3BA8B64F0}" srcOrd="3" destOrd="0" presId="urn:microsoft.com/office/officeart/2008/layout/LinedList"/>
    <dgm:cxn modelId="{AC0954D7-ED35-48D4-9002-D8902C2F3D8E}" type="presParOf" srcId="{7ADD43A0-E6B0-48E7-AD0B-EEC3BA8B64F0}" destId="{7D50843A-B810-4A24-9E13-961FE0733482}" srcOrd="0" destOrd="0" presId="urn:microsoft.com/office/officeart/2008/layout/LinedList"/>
    <dgm:cxn modelId="{9CA832E9-A86B-42DB-974E-59908DE063BB}" type="presParOf" srcId="{7ADD43A0-E6B0-48E7-AD0B-EEC3BA8B64F0}" destId="{E43C2F4C-1727-4154-9057-A91975BCA4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319135-8FAE-48A9-B65E-CD039A5EE5AD}">
      <dsp:nvSpPr>
        <dsp:cNvPr id="0" name=""/>
        <dsp:cNvSpPr/>
      </dsp:nvSpPr>
      <dsp:spPr>
        <a:xfrm>
          <a:off x="0" y="175620"/>
          <a:ext cx="5175384" cy="671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 Physical abuse</a:t>
          </a:r>
        </a:p>
      </dsp:txBody>
      <dsp:txXfrm>
        <a:off x="32784" y="208404"/>
        <a:ext cx="5109816" cy="606012"/>
      </dsp:txXfrm>
    </dsp:sp>
    <dsp:sp modelId="{C912C0B7-8BA5-4F0B-BA3A-996446D9FCB6}">
      <dsp:nvSpPr>
        <dsp:cNvPr id="0" name=""/>
        <dsp:cNvSpPr/>
      </dsp:nvSpPr>
      <dsp:spPr>
        <a:xfrm>
          <a:off x="0" y="927840"/>
          <a:ext cx="5175384" cy="671580"/>
        </a:xfrm>
        <a:prstGeom prst="roundRect">
          <a:avLst/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Emotional or psychological abuse</a:t>
          </a:r>
        </a:p>
      </dsp:txBody>
      <dsp:txXfrm>
        <a:off x="32784" y="960624"/>
        <a:ext cx="5109816" cy="606012"/>
      </dsp:txXfrm>
    </dsp:sp>
    <dsp:sp modelId="{0265859E-190B-4E59-92B0-28C822ED2648}">
      <dsp:nvSpPr>
        <dsp:cNvPr id="0" name=""/>
        <dsp:cNvSpPr/>
      </dsp:nvSpPr>
      <dsp:spPr>
        <a:xfrm>
          <a:off x="0" y="1680060"/>
          <a:ext cx="5175384" cy="67158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Sexual abuse</a:t>
          </a:r>
        </a:p>
      </dsp:txBody>
      <dsp:txXfrm>
        <a:off x="32784" y="1712844"/>
        <a:ext cx="5109816" cy="606012"/>
      </dsp:txXfrm>
    </dsp:sp>
    <dsp:sp modelId="{B1DF5D89-494F-4883-96C4-AA92C8537470}">
      <dsp:nvSpPr>
        <dsp:cNvPr id="0" name=""/>
        <dsp:cNvSpPr/>
      </dsp:nvSpPr>
      <dsp:spPr>
        <a:xfrm>
          <a:off x="0" y="2432280"/>
          <a:ext cx="5175384" cy="67158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Neglect</a:t>
          </a:r>
        </a:p>
      </dsp:txBody>
      <dsp:txXfrm>
        <a:off x="32784" y="2465064"/>
        <a:ext cx="5109816" cy="606012"/>
      </dsp:txXfrm>
    </dsp:sp>
    <dsp:sp modelId="{2380CE73-728A-4738-894A-FFBBD58D6B8E}">
      <dsp:nvSpPr>
        <dsp:cNvPr id="0" name=""/>
        <dsp:cNvSpPr/>
      </dsp:nvSpPr>
      <dsp:spPr>
        <a:xfrm>
          <a:off x="0" y="3184500"/>
          <a:ext cx="5175384" cy="67158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Financial or material abuse</a:t>
          </a:r>
        </a:p>
      </dsp:txBody>
      <dsp:txXfrm>
        <a:off x="32784" y="3217284"/>
        <a:ext cx="5109816" cy="606012"/>
      </dsp:txXfrm>
    </dsp:sp>
    <dsp:sp modelId="{3101403E-D474-4DDD-B825-29EB4DDE30D4}">
      <dsp:nvSpPr>
        <dsp:cNvPr id="0" name=""/>
        <dsp:cNvSpPr/>
      </dsp:nvSpPr>
      <dsp:spPr>
        <a:xfrm>
          <a:off x="0" y="3936720"/>
          <a:ext cx="5175384" cy="671580"/>
        </a:xfrm>
        <a:prstGeom prst="roundRect">
          <a:avLst/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Discriminatory abuse</a:t>
          </a:r>
        </a:p>
      </dsp:txBody>
      <dsp:txXfrm>
        <a:off x="32784" y="3969504"/>
        <a:ext cx="5109816" cy="606012"/>
      </dsp:txXfrm>
    </dsp:sp>
    <dsp:sp modelId="{1A8E45F3-F560-4801-AD40-FB73AF22CD9D}">
      <dsp:nvSpPr>
        <dsp:cNvPr id="0" name=""/>
        <dsp:cNvSpPr/>
      </dsp:nvSpPr>
      <dsp:spPr>
        <a:xfrm>
          <a:off x="0" y="4688940"/>
          <a:ext cx="5175384" cy="6715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Institutional abuse</a:t>
          </a:r>
        </a:p>
      </dsp:txBody>
      <dsp:txXfrm>
        <a:off x="32784" y="4721724"/>
        <a:ext cx="5109816" cy="606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3E1250-CAFB-40B0-96E5-8EFB5D3CE7DC}">
      <dsp:nvSpPr>
        <dsp:cNvPr id="0" name=""/>
        <dsp:cNvSpPr/>
      </dsp:nvSpPr>
      <dsp:spPr>
        <a:xfrm>
          <a:off x="0" y="4451717"/>
          <a:ext cx="9143980" cy="14611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>
              <a:solidFill>
                <a:schemeClr val="tx1"/>
              </a:solidFill>
            </a:rPr>
            <a:t>“Empowerment means people are supported and encouraged to make their own decisions and give informed consent.”</a:t>
          </a:r>
          <a:br>
            <a:rPr lang="en-GB" sz="2600" b="0" kern="1200">
              <a:solidFill>
                <a:schemeClr val="tx1"/>
              </a:solidFill>
            </a:rPr>
          </a:br>
          <a:r>
            <a:rPr lang="en-GB" sz="2600" b="0" i="1" kern="1200">
              <a:solidFill>
                <a:schemeClr val="tx1"/>
              </a:solidFill>
            </a:rPr>
            <a:t>(Care Act 2014, DHSC)</a:t>
          </a:r>
          <a:endParaRPr lang="en-US" sz="2600" b="0" kern="1200">
            <a:solidFill>
              <a:schemeClr val="tx1"/>
            </a:solidFill>
          </a:endParaRPr>
        </a:p>
      </dsp:txBody>
      <dsp:txXfrm>
        <a:off x="0" y="4451717"/>
        <a:ext cx="9143980" cy="1461153"/>
      </dsp:txXfrm>
    </dsp:sp>
    <dsp:sp modelId="{A4C66764-09AD-4AFC-9B56-481666BFC59A}">
      <dsp:nvSpPr>
        <dsp:cNvPr id="0" name=""/>
        <dsp:cNvSpPr/>
      </dsp:nvSpPr>
      <dsp:spPr>
        <a:xfrm rot="10800000">
          <a:off x="0" y="2226381"/>
          <a:ext cx="9143980" cy="2247253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 dirty="0">
              <a:solidFill>
                <a:schemeClr val="tx1"/>
              </a:solidFill>
            </a:rPr>
            <a:t>“Supporting people to make informed decisions, even if they choose to take certain risks, rather than professionals making decisions for them.</a:t>
          </a:r>
          <a:endParaRPr lang="en-US" sz="2600" b="0" kern="1200" dirty="0">
            <a:solidFill>
              <a:schemeClr val="tx1"/>
            </a:solidFill>
          </a:endParaRPr>
        </a:p>
      </dsp:txBody>
      <dsp:txXfrm rot="10800000">
        <a:off x="0" y="2226381"/>
        <a:ext cx="9143980" cy="1460198"/>
      </dsp:txXfrm>
    </dsp:sp>
    <dsp:sp modelId="{313610C2-E9BB-4E52-9578-EA2CADE017C1}">
      <dsp:nvSpPr>
        <dsp:cNvPr id="0" name=""/>
        <dsp:cNvSpPr/>
      </dsp:nvSpPr>
      <dsp:spPr>
        <a:xfrm rot="10800000">
          <a:off x="0" y="1045"/>
          <a:ext cx="9143980" cy="2247253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 dirty="0">
              <a:solidFill>
                <a:schemeClr val="tx1"/>
              </a:solidFill>
            </a:rPr>
            <a:t>“Giving individuals choice, control, and confidence in decisions about their own safety and wellbeing”.</a:t>
          </a:r>
          <a:endParaRPr lang="en-US" sz="2600" b="0" kern="1200" dirty="0">
            <a:solidFill>
              <a:schemeClr val="tx1"/>
            </a:solidFill>
          </a:endParaRPr>
        </a:p>
      </dsp:txBody>
      <dsp:txXfrm rot="10800000">
        <a:off x="0" y="1045"/>
        <a:ext cx="9143980" cy="14601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489570-140A-405D-BC96-CB1F9F60021A}">
      <dsp:nvSpPr>
        <dsp:cNvPr id="0" name=""/>
        <dsp:cNvSpPr/>
      </dsp:nvSpPr>
      <dsp:spPr>
        <a:xfrm>
          <a:off x="1116" y="910435"/>
          <a:ext cx="3917900" cy="24878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5010F-18CB-4EBB-82E4-B5D19F5180B7}">
      <dsp:nvSpPr>
        <dsp:cNvPr id="0" name=""/>
        <dsp:cNvSpPr/>
      </dsp:nvSpPr>
      <dsp:spPr>
        <a:xfrm>
          <a:off x="436438" y="1323991"/>
          <a:ext cx="3917900" cy="2487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 dirty="0"/>
            <a:t>Empowerment ensures that safeguarding is not just about protecting people, but also about respecting their rights, dignity, and independence.</a:t>
          </a:r>
          <a:endParaRPr lang="en-US" sz="2500" b="0" kern="1200" dirty="0"/>
        </a:p>
      </dsp:txBody>
      <dsp:txXfrm>
        <a:off x="509305" y="1396858"/>
        <a:ext cx="3772166" cy="2342132"/>
      </dsp:txXfrm>
    </dsp:sp>
    <dsp:sp modelId="{5F5FEDCB-6429-47BB-AFAB-987581C35AC4}">
      <dsp:nvSpPr>
        <dsp:cNvPr id="0" name=""/>
        <dsp:cNvSpPr/>
      </dsp:nvSpPr>
      <dsp:spPr>
        <a:xfrm>
          <a:off x="4789661" y="910435"/>
          <a:ext cx="3917900" cy="24878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F5B9D-A724-4C1F-8237-D84ACE0D6F02}">
      <dsp:nvSpPr>
        <dsp:cNvPr id="0" name=""/>
        <dsp:cNvSpPr/>
      </dsp:nvSpPr>
      <dsp:spPr>
        <a:xfrm>
          <a:off x="5224983" y="1323991"/>
          <a:ext cx="3917900" cy="2487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/>
            <a:t>It helps to prevent abuse by building individuals’ confidence, awareness, and ability to speak up</a:t>
          </a:r>
          <a:endParaRPr lang="en-US" sz="2500" b="0" kern="1200"/>
        </a:p>
      </dsp:txBody>
      <dsp:txXfrm>
        <a:off x="5297850" y="1396858"/>
        <a:ext cx="3772166" cy="23421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F07451-EEA8-414B-8B8D-0E0D20D04725}">
      <dsp:nvSpPr>
        <dsp:cNvPr id="0" name=""/>
        <dsp:cNvSpPr/>
      </dsp:nvSpPr>
      <dsp:spPr>
        <a:xfrm>
          <a:off x="0" y="809708"/>
          <a:ext cx="9018760" cy="1034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baseline="0" dirty="0">
              <a:solidFill>
                <a:schemeClr val="tx1"/>
              </a:solidFill>
            </a:rPr>
            <a:t>A care worker involves an older adult in planning their support, asking what they want rather than deciding for them.</a:t>
          </a:r>
          <a:endParaRPr lang="en-US" sz="2600" b="1" kern="1200" dirty="0">
            <a:solidFill>
              <a:schemeClr val="tx1"/>
            </a:solidFill>
          </a:endParaRPr>
        </a:p>
      </dsp:txBody>
      <dsp:txXfrm>
        <a:off x="50489" y="860197"/>
        <a:ext cx="8917782" cy="933302"/>
      </dsp:txXfrm>
    </dsp:sp>
    <dsp:sp modelId="{9A37CAAA-B588-4036-B249-204EF9E28AC8}">
      <dsp:nvSpPr>
        <dsp:cNvPr id="0" name=""/>
        <dsp:cNvSpPr/>
      </dsp:nvSpPr>
      <dsp:spPr>
        <a:xfrm>
          <a:off x="0" y="1918869"/>
          <a:ext cx="9018760" cy="103428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baseline="0" dirty="0">
              <a:solidFill>
                <a:schemeClr val="tx1"/>
              </a:solidFill>
            </a:rPr>
            <a:t>A teacher listens to a child’s voice when they disclose a concern, helping them feel heard and believed.</a:t>
          </a:r>
          <a:endParaRPr lang="en-US" sz="2600" b="1" kern="1200" dirty="0">
            <a:solidFill>
              <a:schemeClr val="tx1"/>
            </a:solidFill>
          </a:endParaRPr>
        </a:p>
      </dsp:txBody>
      <dsp:txXfrm>
        <a:off x="50489" y="1969358"/>
        <a:ext cx="8917782" cy="933302"/>
      </dsp:txXfrm>
    </dsp:sp>
    <dsp:sp modelId="{48C1D4DB-DB49-43A0-BA08-3586E4BCA1F5}">
      <dsp:nvSpPr>
        <dsp:cNvPr id="0" name=""/>
        <dsp:cNvSpPr/>
      </dsp:nvSpPr>
      <dsp:spPr>
        <a:xfrm>
          <a:off x="0" y="3028029"/>
          <a:ext cx="9018760" cy="103428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baseline="0">
              <a:solidFill>
                <a:schemeClr val="tx1"/>
              </a:solidFill>
            </a:rPr>
            <a:t>A nurse explains options to a patient experiencing neglect so they can choose how they want to proceed.</a:t>
          </a:r>
          <a:endParaRPr lang="en-US" sz="2600" b="1" kern="1200">
            <a:solidFill>
              <a:schemeClr val="tx1"/>
            </a:solidFill>
          </a:endParaRPr>
        </a:p>
      </dsp:txBody>
      <dsp:txXfrm>
        <a:off x="50489" y="3078518"/>
        <a:ext cx="8917782" cy="933302"/>
      </dsp:txXfrm>
    </dsp:sp>
    <dsp:sp modelId="{CB864468-177A-4ECB-9C2C-26390A71CBEB}">
      <dsp:nvSpPr>
        <dsp:cNvPr id="0" name=""/>
        <dsp:cNvSpPr/>
      </dsp:nvSpPr>
      <dsp:spPr>
        <a:xfrm>
          <a:off x="0" y="4137189"/>
          <a:ext cx="9018760" cy="10342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baseline="0">
              <a:solidFill>
                <a:schemeClr val="tx1"/>
              </a:solidFill>
            </a:rPr>
            <a:t>A social worker helps a person understand their rights before they consent to any safeguarding intervention</a:t>
          </a:r>
          <a:endParaRPr lang="en-US" sz="2600" b="1" kern="1200">
            <a:solidFill>
              <a:schemeClr val="tx1"/>
            </a:solidFill>
          </a:endParaRPr>
        </a:p>
      </dsp:txBody>
      <dsp:txXfrm>
        <a:off x="50489" y="4187678"/>
        <a:ext cx="8917782" cy="9333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EBF98-DAC2-4208-8E9A-5A977248B657}">
      <dsp:nvSpPr>
        <dsp:cNvPr id="0" name=""/>
        <dsp:cNvSpPr/>
      </dsp:nvSpPr>
      <dsp:spPr>
        <a:xfrm>
          <a:off x="1290867" y="1648"/>
          <a:ext cx="3207266" cy="192435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Health visitors sharing information with teachers and social workers</a:t>
          </a:r>
        </a:p>
      </dsp:txBody>
      <dsp:txXfrm>
        <a:off x="1290867" y="1648"/>
        <a:ext cx="3207266" cy="1924359"/>
      </dsp:txXfrm>
    </dsp:sp>
    <dsp:sp modelId="{F633E102-733D-45A5-B48B-4B2EBFFD4AC9}">
      <dsp:nvSpPr>
        <dsp:cNvPr id="0" name=""/>
        <dsp:cNvSpPr/>
      </dsp:nvSpPr>
      <dsp:spPr>
        <a:xfrm>
          <a:off x="4818860" y="1648"/>
          <a:ext cx="3207266" cy="192435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Joint case conferences and safeguarding meetings</a:t>
          </a:r>
        </a:p>
      </dsp:txBody>
      <dsp:txXfrm>
        <a:off x="4818860" y="1648"/>
        <a:ext cx="3207266" cy="1924359"/>
      </dsp:txXfrm>
    </dsp:sp>
    <dsp:sp modelId="{080344D2-251A-4509-8E52-1C0094DEC974}">
      <dsp:nvSpPr>
        <dsp:cNvPr id="0" name=""/>
        <dsp:cNvSpPr/>
      </dsp:nvSpPr>
      <dsp:spPr>
        <a:xfrm>
          <a:off x="3054864" y="2246734"/>
          <a:ext cx="3207266" cy="192435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Using frameworks such as ‘Working Together to Safeguard Children’ (HM Government, 2018)</a:t>
          </a:r>
        </a:p>
      </dsp:txBody>
      <dsp:txXfrm>
        <a:off x="3054864" y="2246734"/>
        <a:ext cx="3207266" cy="19243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ACB044-7BA0-4983-BEE8-22C3E4F28575}">
      <dsp:nvSpPr>
        <dsp:cNvPr id="0" name=""/>
        <dsp:cNvSpPr/>
      </dsp:nvSpPr>
      <dsp:spPr>
        <a:xfrm>
          <a:off x="0" y="0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CB724-1ABB-4BE1-84DE-40B8B23FDA8A}">
      <dsp:nvSpPr>
        <dsp:cNvPr id="0" name=""/>
        <dsp:cNvSpPr/>
      </dsp:nvSpPr>
      <dsp:spPr>
        <a:xfrm>
          <a:off x="0" y="0"/>
          <a:ext cx="78867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Safeguarding is everyone’s responsibility across health, social care, and education.</a:t>
          </a:r>
        </a:p>
      </dsp:txBody>
      <dsp:txXfrm>
        <a:off x="0" y="0"/>
        <a:ext cx="7886700" cy="2175669"/>
      </dsp:txXfrm>
    </dsp:sp>
    <dsp:sp modelId="{FC2C4159-BE9A-43B3-97F2-ABA93DC94FFC}">
      <dsp:nvSpPr>
        <dsp:cNvPr id="0" name=""/>
        <dsp:cNvSpPr/>
      </dsp:nvSpPr>
      <dsp:spPr>
        <a:xfrm>
          <a:off x="0" y="2175669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0843A-B810-4A24-9E13-961FE0733482}">
      <dsp:nvSpPr>
        <dsp:cNvPr id="0" name=""/>
        <dsp:cNvSpPr/>
      </dsp:nvSpPr>
      <dsp:spPr>
        <a:xfrm>
          <a:off x="0" y="2175669"/>
          <a:ext cx="78867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Working together ensures individuals are safe, respected, and supported.</a:t>
          </a:r>
        </a:p>
      </dsp:txBody>
      <dsp:txXfrm>
        <a:off x="0" y="2175669"/>
        <a:ext cx="7886700" cy="2175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9144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1814" y="1849265"/>
            <a:ext cx="6440372" cy="2206171"/>
          </a:xfrm>
        </p:spPr>
        <p:txBody>
          <a:bodyPr anchor="ctr">
            <a:noAutofit/>
          </a:bodyPr>
          <a:lstStyle/>
          <a:p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 Health, Social Care, and Education.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9471" y="5158522"/>
            <a:ext cx="4267200" cy="1087477"/>
          </a:xfrm>
        </p:spPr>
        <p:txBody>
          <a:bodyPr anchor="ctr">
            <a:normAutofit/>
          </a:bodyPr>
          <a:lstStyle/>
          <a:p>
            <a:pPr algn="l"/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Stephanie John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667538" y="0"/>
            <a:ext cx="5476462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202651"/>
            <a:ext cx="7157553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Safeguarding?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978" y="1878227"/>
            <a:ext cx="7934065" cy="4287795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means protecting people's health, wellbeing, and human rights.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It ensures that individuals, especially vulnerable adults and children, are kept safe from harm, abuse, and neglect.</a:t>
            </a:r>
          </a:p>
          <a:p>
            <a:endParaRPr lang="en-GB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involves:</a:t>
            </a:r>
          </a:p>
          <a:p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P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revention: Stopping harm before it occurs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rotection: Supporting those at risk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artnership: Working with other agencies</a:t>
            </a:r>
          </a:p>
          <a:p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E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mpowerment: Encouraging independence and informed choice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884" y="531073"/>
            <a:ext cx="2884788" cy="5583148"/>
          </a:xfrm>
        </p:spPr>
        <p:txBody>
          <a:bodyPr anchor="ctr">
            <a:normAutofit/>
          </a:bodyPr>
          <a:lstStyle/>
          <a:p>
            <a:r>
              <a:rPr lang="en-GB" dirty="0"/>
              <a:t>Recognising Signs and Types of Abuse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7E7566-E7C0-969F-A713-C77A1A8C1E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529841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940B10A-F2FF-3384-0934-63DD22C3B16E}"/>
              </a:ext>
            </a:extLst>
          </p:cNvPr>
          <p:cNvSpPr txBox="1"/>
          <p:nvPr/>
        </p:nvSpPr>
        <p:spPr>
          <a:xfrm>
            <a:off x="594491" y="60656"/>
            <a:ext cx="83706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Professionals must be alert to the main types of abuse:</a:t>
            </a:r>
          </a:p>
          <a:p>
            <a:endParaRPr lang="en-GB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1DAD8F-2AA9-CA35-6122-1AC4BEC5F03B}"/>
              </a:ext>
            </a:extLst>
          </p:cNvPr>
          <p:cNvSpPr txBox="1"/>
          <p:nvPr/>
        </p:nvSpPr>
        <p:spPr>
          <a:xfrm>
            <a:off x="625665" y="6029560"/>
            <a:ext cx="83394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Early recognition and reporting are key to prevention and protection.</a:t>
            </a:r>
          </a:p>
          <a:p>
            <a:pPr algn="ctr"/>
            <a:endParaRPr lang="en-GB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C0BD4C-2F11-3F7D-C3AB-163D08E1C5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495280"/>
              </p:ext>
            </p:extLst>
          </p:nvPr>
        </p:nvGraphicFramePr>
        <p:xfrm>
          <a:off x="0" y="0"/>
          <a:ext cx="9144000" cy="6838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8327">
                <a:tc>
                  <a:txBody>
                    <a:bodyPr/>
                    <a:lstStyle/>
                    <a:p>
                      <a:pPr algn="l">
                        <a:defRPr sz="11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rPr sz="1800"/>
                        <a:t>Type of Abuse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1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rPr sz="1800" dirty="0"/>
                        <a:t>Explanation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1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rPr sz="1800"/>
                        <a:t>Examples and Possible Signs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Physical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Deliberate use of force causing bodily harm.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Hitting, slapping, shaking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Unexplained bruises or injuries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Fear of certain individuals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Emotional or Psychological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Actions or words causing emotional harm or distress.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Threats, humiliation, bullying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Low self-esteem or anxiety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Withdrawal or depression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Sexual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Any sexual activity without consent or understanding.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Inappropriate touching, assault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Sexualised behaviour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Bruising or bleeding in genital areas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4121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Neglect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Failure to meet basic physical or emotional needs.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Lack of food, hygiene or supervision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Poor appearance, malnutrition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Untreated medical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Financial or Material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Illegal or improper use of someone’s money or possessions.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Theft, fraud, coercion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Missing belongings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Sudden financial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Discriminatory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Abuse based on a person’s identity or differences.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Name-calling, exclusion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Denial of rights or services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Low confidence or isolation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Institutional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Poor care within settings due to bad practice or neglect.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Rigid routines, lack of dignity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Fear of staff or environment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Poor hygiene in facilities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5765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60" y="-5"/>
            <a:ext cx="9144861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437474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978" y="1989439"/>
            <a:ext cx="8192530" cy="4831492"/>
          </a:xfrm>
        </p:spPr>
        <p:txBody>
          <a:bodyPr anchor="ctr">
            <a:normAutofit fontScale="92500"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Health professionals (e.g., doctors, nurses) play a key role in identifying and reporting safeguarding concerns.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Key practices include: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Recognising signs of abuse or neglect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Following local safeguarding policies and procedures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Maintaining confidentiality while sharing information appropriately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Working within the Mental Capacity Act (2005) and Care Act (2014)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Collaborating with social services and police where necessary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-41097"/>
            <a:ext cx="7157553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782" y="1991639"/>
            <a:ext cx="8655484" cy="4083484"/>
          </a:xfrm>
        </p:spPr>
        <p:txBody>
          <a:bodyPr anchor="ctr">
            <a:normAutofit fontScale="92500"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Social care professionals (e.g., social workers, care assistants) must protect vulnerable adults and children.</a:t>
            </a:r>
          </a:p>
          <a:p>
            <a:endParaRPr lang="en-GB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Their safeguarding responsibilities include: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Conducting risk assessments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Reporting safeguarding concerns under the Care Act 2014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Promoting empowerment and independence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Following the six safeguarding principles: Empowerment, Prevention, Proportionality, Protection, Partnership, Accountability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Multi-agency working and information sharing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60" y="-5"/>
            <a:ext cx="9144861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437474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632" y="2088848"/>
            <a:ext cx="8711514" cy="438609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Education professionals (e.g., teachers, SEN coordinators) safeguard children by ensuring schools are safe environments.</a:t>
            </a:r>
          </a:p>
          <a:p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Main responsibilities: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Following 'Keeping Children Safe in Education' (DfE, 2024)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Appointing a Designated Safeguarding Lead (DSL)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Identifying and reporting signs of abuse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Promoting online safety and wellbeing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Supporting children through personal, social, and health education (PSHE)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7A264-881C-0EAD-DC38-06AA91AE2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7" y="0"/>
            <a:ext cx="7157553" cy="118872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Proportionality?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21B27-8D12-D046-8309-2F94A8688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83" y="1828805"/>
            <a:ext cx="9056318" cy="5029195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2800" b="1" dirty="0"/>
              <a:t>“Don’t overreact or underreact.</a:t>
            </a:r>
          </a:p>
          <a:p>
            <a:pPr marL="0" indent="0" algn="ctr">
              <a:buNone/>
            </a:pPr>
            <a:r>
              <a:rPr lang="en-GB" sz="2800" b="1" dirty="0"/>
              <a:t> Act in a way that matches the seriousness of the situation.”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Examples:</a:t>
            </a:r>
          </a:p>
          <a:p>
            <a:r>
              <a:rPr lang="en-GB" sz="2400" dirty="0"/>
              <a:t>If an elderly person is at low risk of harm from a carer’s neglect, a care plan review might be enough, rather than involving the police.</a:t>
            </a:r>
          </a:p>
          <a:p>
            <a:r>
              <a:rPr lang="en-GB" sz="2400" dirty="0"/>
              <a:t>If there’s a serious and immediate risk (e.g. physical or sexual abuse), professionals must act quickly and decisively, possibly involving the police or emergency services.</a:t>
            </a:r>
          </a:p>
          <a:p>
            <a:r>
              <a:rPr lang="en-GB" sz="2400" dirty="0"/>
              <a:t>In schools, if a student forgets lunch regularly, a gentle</a:t>
            </a:r>
            <a:r>
              <a:rPr lang="en-GB" sz="2400" b="1" dirty="0"/>
              <a:t> </a:t>
            </a:r>
            <a:r>
              <a:rPr lang="en-GB" sz="2400" dirty="0"/>
              <a:t>conversation with parents may be proportionate — not an immediate safeguarding referral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834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E739BED-8E24-018B-C7F7-14C6C95909B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C96A9-3B29-AEF7-00B1-EE3ADF196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333" y="-297657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Empowerment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521C13-A69B-1F6E-902A-A02C2761AF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251422"/>
              </p:ext>
            </p:extLst>
          </p:nvPr>
        </p:nvGraphicFramePr>
        <p:xfrm>
          <a:off x="0" y="839245"/>
          <a:ext cx="9143980" cy="5913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6588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16B30-0905-EB04-4A55-161E62733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Empowerment and safeguarding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6AB8EF6E-E46D-3BC6-FEC9-FD0C251BC1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6972452"/>
              </p:ext>
            </p:extLst>
          </p:nvPr>
        </p:nvGraphicFramePr>
        <p:xfrm>
          <a:off x="0" y="582678"/>
          <a:ext cx="9144000" cy="4722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EB3511AF-1BDC-5363-1145-8570042F02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955" y="4549676"/>
            <a:ext cx="8390090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respects personal autonomy and human rights.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helps people feel valued, not </a:t>
            </a:r>
            <a:r>
              <a:rPr kumimoji="0" lang="en-US" altLang="en-US" sz="2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victimised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encourages self-advocacy. </a:t>
            </a:r>
            <a:r>
              <a:rPr lang="en-US" altLang="en-US" sz="2400" dirty="0">
                <a:latin typeface="Arial" panose="020B0604020202020204" pitchFamily="34" charset="0"/>
              </a:rPr>
              <a:t>I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ndividuals are more likely to report abuse when they feel confident and supported.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ensures that safeguarding is done </a:t>
            </a:r>
            <a:r>
              <a:rPr kumimoji="0" lang="en-US" altLang="en-US" sz="2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with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people, not </a:t>
            </a:r>
            <a:r>
              <a:rPr kumimoji="0" lang="en-US" altLang="en-US" sz="2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them</a:t>
            </a:r>
          </a:p>
        </p:txBody>
      </p:sp>
    </p:spTree>
    <p:extLst>
      <p:ext uri="{BB962C8B-B14F-4D97-AF65-F5344CB8AC3E}">
        <p14:creationId xmlns:p14="http://schemas.microsoft.com/office/powerpoint/2010/main" val="2427642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colorful surface&#10;&#10;AI-generated content may be incorrect.">
            <a:extLst>
              <a:ext uri="{FF2B5EF4-FFF2-40B4-BE49-F238E27FC236}">
                <a16:creationId xmlns:a16="http://schemas.microsoft.com/office/drawing/2014/main" id="{54170878-B168-EE73-C62F-CB60B1113F0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-62630" y="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9DCE1-223B-9040-FCB0-114B54F40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592" y="-297657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Examples of empowerment: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3229A1B-7523-EAB0-460C-9568111229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5186395"/>
              </p:ext>
            </p:extLst>
          </p:nvPr>
        </p:nvGraphicFramePr>
        <p:xfrm>
          <a:off x="62590" y="150312"/>
          <a:ext cx="9018760" cy="5981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8535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9861" y="-88146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 dirty="0"/>
              <a:t>Multi-Agency Collaboration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E4F8C9-4037-6029-4187-FDDFCBB2C7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102807"/>
              </p:ext>
            </p:extLst>
          </p:nvPr>
        </p:nvGraphicFramePr>
        <p:xfrm>
          <a:off x="0" y="1803724"/>
          <a:ext cx="9316995" cy="4172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0E1FB9-1124-2375-10B8-2DCB7752182A}"/>
              </a:ext>
            </a:extLst>
          </p:cNvPr>
          <p:cNvSpPr txBox="1"/>
          <p:nvPr/>
        </p:nvSpPr>
        <p:spPr>
          <a:xfrm>
            <a:off x="233634" y="881533"/>
            <a:ext cx="86744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Safeguarding requires professionals across sectors to work together effectively</a:t>
            </a:r>
            <a:endParaRPr lang="en-GB" sz="2800" dirty="0"/>
          </a:p>
          <a:p>
            <a:pPr algn="ctr"/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7F703F-3A89-B4A8-12E1-4B84137F0817}"/>
              </a:ext>
            </a:extLst>
          </p:cNvPr>
          <p:cNvSpPr txBox="1"/>
          <p:nvPr/>
        </p:nvSpPr>
        <p:spPr>
          <a:xfrm>
            <a:off x="358345" y="6094068"/>
            <a:ext cx="878336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2400" b="1" dirty="0"/>
              <a:t>Effective communication ensures timely interventions and better outcomes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60" y="-5"/>
            <a:ext cx="9144861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437474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Key Legislation and Policy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312" y="1763909"/>
            <a:ext cx="8993689" cy="5094091"/>
          </a:xfrm>
        </p:spPr>
        <p:txBody>
          <a:bodyPr anchor="ctr">
            <a:normAutofit fontScale="92500" lnSpcReduction="20000"/>
          </a:bodyPr>
          <a:lstStyle/>
          <a:p>
            <a:pPr marL="0" indent="0" algn="ctr">
              <a:buNone/>
            </a:pPr>
            <a:endParaRPr lang="en-GB" sz="3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practices are guided by law and policy. 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Key frameworks include: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Children Act 1989 &amp; 2004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Care Act 2014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Mental Capacity Act 2005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Equality Act 2010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Working Together to Safeguard Children (2018)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Keeping Children Safe in Education (DfE, 2024)</a:t>
            </a:r>
          </a:p>
          <a:p>
            <a:pPr algn="ctr"/>
            <a:endParaRPr lang="en-GB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These ensure all organisations share responsibility for protection and prevention.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4"/>
            <a:ext cx="7157553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Information Sharing and Confidentiality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958" y="2192055"/>
            <a:ext cx="8626042" cy="3559741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Information sharing is vital in safeguarding but must be done lawfully.</a:t>
            </a:r>
          </a:p>
          <a:p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Professionals should:</a:t>
            </a:r>
          </a:p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Follow the GDPR and Data Protection Act 2018</a:t>
            </a:r>
          </a:p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Share only relevant, necessary, and proportionate information</a:t>
            </a:r>
          </a:p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Gain consent where appropriate</a:t>
            </a:r>
          </a:p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Prioritise safety over confidentiality when a person is at risk of harm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AC8663A-F987-82EC-33A9-09F15386BFE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304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dirty="0"/>
              <a:t>Conclusion</a:t>
            </a:r>
            <a:r>
              <a:rPr lang="en-GB" dirty="0"/>
              <a:t>.</a:t>
            </a:r>
            <a:endParaRPr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159DE9-79D4-8032-1199-27FF46FF29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07400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50E5BF-5304-B3BC-8B8D-D4AA14C1B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7" y="548640"/>
            <a:ext cx="7157553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C121D-B729-3EF4-B008-7B3C16DBF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948" y="1866378"/>
            <a:ext cx="8104808" cy="470978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Department for Education (DfE), 2024.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Keeping children safe in education: Statutory guidance for schools and colleges.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Department for Education.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Department of Health and Social Care, 2014.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Care Act 2014.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Department of Health and Social Care, 2022.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Adult safeguarding: roles and responsibilities.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GOV.UK.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Equality Act, 2010.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Equality Act 2010.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HM Government, 2018.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Working together to safeguard children: A guide to inter-agency working to safeguard and promote the welfare of children.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HM Government.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NHS England, 2023.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Policy and Guidance.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NHS England.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Office of Public Sector Information (OPSI), 2005.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Mental Capacity Act 2005.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OPSI, 1989.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Children Act 1989.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OPSI, 2004.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Children Act 2004.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746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1256</Words>
  <Application>Microsoft Office PowerPoint</Application>
  <PresentationFormat>On-screen Show (4:3)</PresentationFormat>
  <Paragraphs>150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Safeguarding in Health, Social Care, and Education.</vt:lpstr>
      <vt:lpstr>What is Safeguarding?</vt:lpstr>
      <vt:lpstr>Recognising Signs and Types of Abuse</vt:lpstr>
      <vt:lpstr>PowerPoint Presentation</vt:lpstr>
      <vt:lpstr>Safeguarding in Health</vt:lpstr>
      <vt:lpstr>Safeguarding in Social Care</vt:lpstr>
      <vt:lpstr>Safeguarding in Education</vt:lpstr>
      <vt:lpstr>Proportionality?</vt:lpstr>
      <vt:lpstr>Empowerment</vt:lpstr>
      <vt:lpstr>Empowerment and safeguarding</vt:lpstr>
      <vt:lpstr>Examples of empowerment:</vt:lpstr>
      <vt:lpstr>Multi-Agency Collaboration</vt:lpstr>
      <vt:lpstr>Key Legislation and Policy Frameworks</vt:lpstr>
      <vt:lpstr>Information Sharing and Confidentiality</vt:lpstr>
      <vt:lpstr>Conclusion.</vt:lpstr>
      <vt:lpstr>References: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Stephanie John</dc:creator>
  <cp:keywords/>
  <dc:description>generated using python-pptx</dc:description>
  <cp:lastModifiedBy>Stephanie John</cp:lastModifiedBy>
  <cp:revision>3</cp:revision>
  <dcterms:created xsi:type="dcterms:W3CDTF">2013-01-27T09:14:16Z</dcterms:created>
  <dcterms:modified xsi:type="dcterms:W3CDTF">2025-11-02T15:34:28Z</dcterms:modified>
  <cp:category/>
</cp:coreProperties>
</file>