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4"/>
  </p:notesMasterIdLst>
  <p:sldIdLst>
    <p:sldId id="256" r:id="rId5"/>
    <p:sldId id="257" r:id="rId6"/>
    <p:sldId id="258" r:id="rId7"/>
    <p:sldId id="259" r:id="rId8"/>
    <p:sldId id="260" r:id="rId9"/>
    <p:sldId id="340"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3F340-91A8-45B4-B6C2-1EFDD82B1411}" v="307" dt="2022-11-19T17:11:28.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68" d="100"/>
          <a:sy n="68" d="100"/>
        </p:scale>
        <p:origin x="816"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s Mondale Mugenzi (2118945)" userId="c3c4f674-0905-446f-93d2-8f8510f4ff24" providerId="ADAL" clId="{AC33F340-91A8-45B4-B6C2-1EFDD82B1411}"/>
    <pc:docChg chg="undo custSel addSld delSld modSld">
      <pc:chgData name="Harris Mondale Mugenzi (2118945)" userId="c3c4f674-0905-446f-93d2-8f8510f4ff24" providerId="ADAL" clId="{AC33F340-91A8-45B4-B6C2-1EFDD82B1411}" dt="2022-11-19T17:11:28.178" v="381" actId="20577"/>
      <pc:docMkLst>
        <pc:docMk/>
      </pc:docMkLst>
      <pc:sldChg chg="addSp delSp modSp del mod">
        <pc:chgData name="Harris Mondale Mugenzi (2118945)" userId="c3c4f674-0905-446f-93d2-8f8510f4ff24" providerId="ADAL" clId="{AC33F340-91A8-45B4-B6C2-1EFDD82B1411}" dt="2022-11-19T15:23:33.522" v="53" actId="2696"/>
        <pc:sldMkLst>
          <pc:docMk/>
          <pc:sldMk cId="817663418" sldId="261"/>
        </pc:sldMkLst>
        <pc:spChg chg="mod">
          <ac:chgData name="Harris Mondale Mugenzi (2118945)" userId="c3c4f674-0905-446f-93d2-8f8510f4ff24" providerId="ADAL" clId="{AC33F340-91A8-45B4-B6C2-1EFDD82B1411}" dt="2022-11-19T15:17:28.355" v="10" actId="14100"/>
          <ac:spMkLst>
            <pc:docMk/>
            <pc:sldMk cId="817663418" sldId="261"/>
            <ac:spMk id="2" creationId="{52A55484-8786-3E7C-875F-53F1E4F938A8}"/>
          </ac:spMkLst>
        </pc:spChg>
        <pc:spChg chg="mod">
          <ac:chgData name="Harris Mondale Mugenzi (2118945)" userId="c3c4f674-0905-446f-93d2-8f8510f4ff24" providerId="ADAL" clId="{AC33F340-91A8-45B4-B6C2-1EFDD82B1411}" dt="2022-11-19T15:14:42.873" v="2" actId="1076"/>
          <ac:spMkLst>
            <pc:docMk/>
            <pc:sldMk cId="817663418" sldId="261"/>
            <ac:spMk id="3" creationId="{B567B45A-815D-2E72-A4B0-56F80DE612AB}"/>
          </ac:spMkLst>
        </pc:spChg>
        <pc:spChg chg="add del">
          <ac:chgData name="Harris Mondale Mugenzi (2118945)" userId="c3c4f674-0905-446f-93d2-8f8510f4ff24" providerId="ADAL" clId="{AC33F340-91A8-45B4-B6C2-1EFDD82B1411}" dt="2022-11-19T15:15:04.381" v="4" actId="22"/>
          <ac:spMkLst>
            <pc:docMk/>
            <pc:sldMk cId="817663418" sldId="261"/>
            <ac:spMk id="6" creationId="{DC2B8FB5-4738-A839-DAC8-B09E62AED5EE}"/>
          </ac:spMkLst>
        </pc:spChg>
        <pc:spChg chg="add mod">
          <ac:chgData name="Harris Mondale Mugenzi (2118945)" userId="c3c4f674-0905-446f-93d2-8f8510f4ff24" providerId="ADAL" clId="{AC33F340-91A8-45B4-B6C2-1EFDD82B1411}" dt="2022-11-19T15:20:40.224" v="51" actId="20577"/>
          <ac:spMkLst>
            <pc:docMk/>
            <pc:sldMk cId="817663418" sldId="261"/>
            <ac:spMk id="9" creationId="{D7D439DF-A33C-9912-83C7-7FB2AE9B20D5}"/>
          </ac:spMkLst>
        </pc:spChg>
        <pc:spChg chg="mod">
          <ac:chgData name="Harris Mondale Mugenzi (2118945)" userId="c3c4f674-0905-446f-93d2-8f8510f4ff24" providerId="ADAL" clId="{AC33F340-91A8-45B4-B6C2-1EFDD82B1411}" dt="2022-11-19T15:14:42.873" v="2" actId="1076"/>
          <ac:spMkLst>
            <pc:docMk/>
            <pc:sldMk cId="817663418" sldId="261"/>
            <ac:spMk id="10" creationId="{4D6F2893-A031-47D6-FD67-34E3D145AC58}"/>
          </ac:spMkLst>
        </pc:spChg>
        <pc:spChg chg="add del">
          <ac:chgData name="Harris Mondale Mugenzi (2118945)" userId="c3c4f674-0905-446f-93d2-8f8510f4ff24" providerId="ADAL" clId="{AC33F340-91A8-45B4-B6C2-1EFDD82B1411}" dt="2022-11-19T15:20:13.368" v="14" actId="22"/>
          <ac:spMkLst>
            <pc:docMk/>
            <pc:sldMk cId="817663418" sldId="261"/>
            <ac:spMk id="13" creationId="{F0DBE77B-2A7E-1A38-E0F9-19EBFD19785B}"/>
          </ac:spMkLst>
        </pc:spChg>
        <pc:spChg chg="add del">
          <ac:chgData name="Harris Mondale Mugenzi (2118945)" userId="c3c4f674-0905-446f-93d2-8f8510f4ff24" providerId="ADAL" clId="{AC33F340-91A8-45B4-B6C2-1EFDD82B1411}" dt="2022-11-19T15:20:23.923" v="16" actId="22"/>
          <ac:spMkLst>
            <pc:docMk/>
            <pc:sldMk cId="817663418" sldId="261"/>
            <ac:spMk id="15" creationId="{72DB51C7-290E-E04F-853B-6976D0C7B21F}"/>
          </ac:spMkLst>
        </pc:spChg>
        <pc:spChg chg="mod">
          <ac:chgData name="Harris Mondale Mugenzi (2118945)" userId="c3c4f674-0905-446f-93d2-8f8510f4ff24" providerId="ADAL" clId="{AC33F340-91A8-45B4-B6C2-1EFDD82B1411}" dt="2022-11-19T15:14:42.873" v="2" actId="1076"/>
          <ac:spMkLst>
            <pc:docMk/>
            <pc:sldMk cId="817663418" sldId="261"/>
            <ac:spMk id="22" creationId="{4B76BBAC-1CD1-1F8F-36F4-158815639121}"/>
          </ac:spMkLst>
        </pc:spChg>
        <pc:spChg chg="mod">
          <ac:chgData name="Harris Mondale Mugenzi (2118945)" userId="c3c4f674-0905-446f-93d2-8f8510f4ff24" providerId="ADAL" clId="{AC33F340-91A8-45B4-B6C2-1EFDD82B1411}" dt="2022-11-19T15:14:42.873" v="2" actId="1076"/>
          <ac:spMkLst>
            <pc:docMk/>
            <pc:sldMk cId="817663418" sldId="261"/>
            <ac:spMk id="23" creationId="{F3391616-20F4-4799-3D22-C05812719AE5}"/>
          </ac:spMkLst>
        </pc:spChg>
        <pc:spChg chg="mod">
          <ac:chgData name="Harris Mondale Mugenzi (2118945)" userId="c3c4f674-0905-446f-93d2-8f8510f4ff24" providerId="ADAL" clId="{AC33F340-91A8-45B4-B6C2-1EFDD82B1411}" dt="2022-11-19T15:14:42.873" v="2" actId="1076"/>
          <ac:spMkLst>
            <pc:docMk/>
            <pc:sldMk cId="817663418" sldId="261"/>
            <ac:spMk id="24" creationId="{20E3BEB3-0758-F8BC-AD55-AEF42E8729C5}"/>
          </ac:spMkLst>
        </pc:spChg>
        <pc:spChg chg="mod">
          <ac:chgData name="Harris Mondale Mugenzi (2118945)" userId="c3c4f674-0905-446f-93d2-8f8510f4ff24" providerId="ADAL" clId="{AC33F340-91A8-45B4-B6C2-1EFDD82B1411}" dt="2022-11-19T15:14:42.873" v="2" actId="1076"/>
          <ac:spMkLst>
            <pc:docMk/>
            <pc:sldMk cId="817663418" sldId="261"/>
            <ac:spMk id="25" creationId="{C0A85BAB-A4C6-0434-046D-A5670BA37CEE}"/>
          </ac:spMkLst>
        </pc:spChg>
        <pc:picChg chg="mod">
          <ac:chgData name="Harris Mondale Mugenzi (2118945)" userId="c3c4f674-0905-446f-93d2-8f8510f4ff24" providerId="ADAL" clId="{AC33F340-91A8-45B4-B6C2-1EFDD82B1411}" dt="2022-11-19T15:17:51.126" v="11" actId="1076"/>
          <ac:picMkLst>
            <pc:docMk/>
            <pc:sldMk cId="817663418" sldId="261"/>
            <ac:picMk id="5" creationId="{51F75F27-CF29-89B5-5911-0A4A2D8C3738}"/>
          </ac:picMkLst>
        </pc:picChg>
        <pc:picChg chg="mod">
          <ac:chgData name="Harris Mondale Mugenzi (2118945)" userId="c3c4f674-0905-446f-93d2-8f8510f4ff24" providerId="ADAL" clId="{AC33F340-91A8-45B4-B6C2-1EFDD82B1411}" dt="2022-11-19T15:14:42.873" v="2" actId="1076"/>
          <ac:picMkLst>
            <pc:docMk/>
            <pc:sldMk cId="817663418" sldId="261"/>
            <ac:picMk id="8" creationId="{FFEBDC63-1826-EF01-623F-98E96029E8A4}"/>
          </ac:picMkLst>
        </pc:picChg>
        <pc:picChg chg="mod">
          <ac:chgData name="Harris Mondale Mugenzi (2118945)" userId="c3c4f674-0905-446f-93d2-8f8510f4ff24" providerId="ADAL" clId="{AC33F340-91A8-45B4-B6C2-1EFDD82B1411}" dt="2022-11-19T15:14:42.873" v="2" actId="1076"/>
          <ac:picMkLst>
            <pc:docMk/>
            <pc:sldMk cId="817663418" sldId="261"/>
            <ac:picMk id="12" creationId="{20BFEB18-2708-9969-3E97-FFB57C4C69AD}"/>
          </ac:picMkLst>
        </pc:picChg>
        <pc:picChg chg="mod">
          <ac:chgData name="Harris Mondale Mugenzi (2118945)" userId="c3c4f674-0905-446f-93d2-8f8510f4ff24" providerId="ADAL" clId="{AC33F340-91A8-45B4-B6C2-1EFDD82B1411}" dt="2022-11-19T15:14:42.873" v="2" actId="1076"/>
          <ac:picMkLst>
            <pc:docMk/>
            <pc:sldMk cId="817663418" sldId="261"/>
            <ac:picMk id="18" creationId="{3CF4CB3D-E0E4-1B83-E39C-F3E709CE41A6}"/>
          </ac:picMkLst>
        </pc:picChg>
        <pc:picChg chg="mod">
          <ac:chgData name="Harris Mondale Mugenzi (2118945)" userId="c3c4f674-0905-446f-93d2-8f8510f4ff24" providerId="ADAL" clId="{AC33F340-91A8-45B4-B6C2-1EFDD82B1411}" dt="2022-11-19T15:14:42.873" v="2" actId="1076"/>
          <ac:picMkLst>
            <pc:docMk/>
            <pc:sldMk cId="817663418" sldId="261"/>
            <ac:picMk id="21" creationId="{39835B35-4C4C-0BF4-209D-49ABE743246B}"/>
          </ac:picMkLst>
        </pc:picChg>
      </pc:sldChg>
      <pc:sldChg chg="modSp add del mod">
        <pc:chgData name="Harris Mondale Mugenzi (2118945)" userId="c3c4f674-0905-446f-93d2-8f8510f4ff24" providerId="ADAL" clId="{AC33F340-91A8-45B4-B6C2-1EFDD82B1411}" dt="2022-11-19T15:29:14.495" v="96" actId="2696"/>
        <pc:sldMkLst>
          <pc:docMk/>
          <pc:sldMk cId="0" sldId="339"/>
        </pc:sldMkLst>
        <pc:spChg chg="mod">
          <ac:chgData name="Harris Mondale Mugenzi (2118945)" userId="c3c4f674-0905-446f-93d2-8f8510f4ff24" providerId="ADAL" clId="{AC33F340-91A8-45B4-B6C2-1EFDD82B1411}" dt="2022-11-19T15:26:56.069" v="87" actId="20577"/>
          <ac:spMkLst>
            <pc:docMk/>
            <pc:sldMk cId="0" sldId="339"/>
            <ac:spMk id="9219" creationId="{A2FDA450-1305-47BD-8901-3E438A3F05EC}"/>
          </ac:spMkLst>
        </pc:spChg>
        <pc:picChg chg="mod">
          <ac:chgData name="Harris Mondale Mugenzi (2118945)" userId="c3c4f674-0905-446f-93d2-8f8510f4ff24" providerId="ADAL" clId="{AC33F340-91A8-45B4-B6C2-1EFDD82B1411}" dt="2022-11-19T15:27:57.703" v="91" actId="1076"/>
          <ac:picMkLst>
            <pc:docMk/>
            <pc:sldMk cId="0" sldId="339"/>
            <ac:picMk id="2" creationId="{658E2C11-5D83-07DC-2664-6265399B59A5}"/>
          </ac:picMkLst>
        </pc:picChg>
        <pc:picChg chg="mod">
          <ac:chgData name="Harris Mondale Mugenzi (2118945)" userId="c3c4f674-0905-446f-93d2-8f8510f4ff24" providerId="ADAL" clId="{AC33F340-91A8-45B4-B6C2-1EFDD82B1411}" dt="2022-11-19T15:27:52.357" v="90" actId="1076"/>
          <ac:picMkLst>
            <pc:docMk/>
            <pc:sldMk cId="0" sldId="339"/>
            <ac:picMk id="3" creationId="{12BDFB85-B10C-3299-2FE1-F9BE1018446F}"/>
          </ac:picMkLst>
        </pc:picChg>
        <pc:picChg chg="mod">
          <ac:chgData name="Harris Mondale Mugenzi (2118945)" userId="c3c4f674-0905-446f-93d2-8f8510f4ff24" providerId="ADAL" clId="{AC33F340-91A8-45B4-B6C2-1EFDD82B1411}" dt="2022-11-19T15:28:02.894" v="92" actId="1076"/>
          <ac:picMkLst>
            <pc:docMk/>
            <pc:sldMk cId="0" sldId="339"/>
            <ac:picMk id="4" creationId="{607FE372-270D-47B0-AF1B-F557FC1D53E5}"/>
          </ac:picMkLst>
        </pc:picChg>
        <pc:picChg chg="mod">
          <ac:chgData name="Harris Mondale Mugenzi (2118945)" userId="c3c4f674-0905-446f-93d2-8f8510f4ff24" providerId="ADAL" clId="{AC33F340-91A8-45B4-B6C2-1EFDD82B1411}" dt="2022-11-19T15:28:15.840" v="94" actId="1076"/>
          <ac:picMkLst>
            <pc:docMk/>
            <pc:sldMk cId="0" sldId="339"/>
            <ac:picMk id="5" creationId="{527D6774-5FA5-59A8-6277-274F79B6CAE4}"/>
          </ac:picMkLst>
        </pc:picChg>
      </pc:sldChg>
      <pc:sldChg chg="modSp add mod modAnim">
        <pc:chgData name="Harris Mondale Mugenzi (2118945)" userId="c3c4f674-0905-446f-93d2-8f8510f4ff24" providerId="ADAL" clId="{AC33F340-91A8-45B4-B6C2-1EFDD82B1411}" dt="2022-11-19T17:11:28.178" v="381" actId="20577"/>
        <pc:sldMkLst>
          <pc:docMk/>
          <pc:sldMk cId="0" sldId="340"/>
        </pc:sldMkLst>
        <pc:spChg chg="mod">
          <ac:chgData name="Harris Mondale Mugenzi (2118945)" userId="c3c4f674-0905-446f-93d2-8f8510f4ff24" providerId="ADAL" clId="{AC33F340-91A8-45B4-B6C2-1EFDD82B1411}" dt="2022-11-19T15:32:58.711" v="125" actId="27636"/>
          <ac:spMkLst>
            <pc:docMk/>
            <pc:sldMk cId="0" sldId="340"/>
            <ac:spMk id="9218" creationId="{42368DBF-ACEC-4276-B7D8-242AD839C3B0}"/>
          </ac:spMkLst>
        </pc:spChg>
        <pc:spChg chg="mod">
          <ac:chgData name="Harris Mondale Mugenzi (2118945)" userId="c3c4f674-0905-446f-93d2-8f8510f4ff24" providerId="ADAL" clId="{AC33F340-91A8-45B4-B6C2-1EFDD82B1411}" dt="2022-11-19T17:11:28.178" v="381" actId="20577"/>
          <ac:spMkLst>
            <pc:docMk/>
            <pc:sldMk cId="0" sldId="340"/>
            <ac:spMk id="9219" creationId="{A2FDA450-1305-47BD-8901-3E438A3F05EC}"/>
          </ac:spMkLst>
        </pc:spChg>
        <pc:picChg chg="mod">
          <ac:chgData name="Harris Mondale Mugenzi (2118945)" userId="c3c4f674-0905-446f-93d2-8f8510f4ff24" providerId="ADAL" clId="{AC33F340-91A8-45B4-B6C2-1EFDD82B1411}" dt="2022-11-19T15:29:40.307" v="99" actId="1076"/>
          <ac:picMkLst>
            <pc:docMk/>
            <pc:sldMk cId="0" sldId="340"/>
            <ac:picMk id="4" creationId="{607FE372-270D-47B0-AF1B-F557FC1D53E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BFDCA-05C4-4889-A64F-184F38891702}" type="datetimeFigureOut">
              <a:rPr lang="en-US" smtClean="0"/>
              <a:t>11/19/2022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2C6C15-4C4B-494C-820D-FC4A059915D7}" type="slidenum">
              <a:rPr lang="en-US" smtClean="0"/>
              <a:t>‹#›</a:t>
            </a:fld>
            <a:endParaRPr lang="en-US"/>
          </a:p>
        </p:txBody>
      </p:sp>
    </p:spTree>
    <p:extLst>
      <p:ext uri="{BB962C8B-B14F-4D97-AF65-F5344CB8AC3E}">
        <p14:creationId xmlns:p14="http://schemas.microsoft.com/office/powerpoint/2010/main" val="1518437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srgbClr val="292934"/>
                </a:solidFill>
                <a:effectLst/>
                <a:uLnTx/>
                <a:uFillTx/>
                <a:latin typeface="Arial"/>
                <a:ea typeface="+mn-ea"/>
                <a:cs typeface="+mn-cs"/>
              </a:rPr>
              <a:t>It's about understanding what makes people tick and how this understanding can help us address many of the problems and issues in society today</a:t>
            </a:r>
            <a:endParaRPr lang="en-US" dirty="0"/>
          </a:p>
        </p:txBody>
      </p:sp>
      <p:sp>
        <p:nvSpPr>
          <p:cNvPr id="4" name="Slide Number Placeholder 3"/>
          <p:cNvSpPr>
            <a:spLocks noGrp="1"/>
          </p:cNvSpPr>
          <p:nvPr>
            <p:ph type="sldNum" sz="quarter" idx="5"/>
          </p:nvPr>
        </p:nvSpPr>
        <p:spPr/>
        <p:txBody>
          <a:bodyPr/>
          <a:lstStyle/>
          <a:p>
            <a:fld id="{A82C6C15-4C4B-494C-820D-FC4A059915D7}" type="slidenum">
              <a:rPr lang="en-US" smtClean="0"/>
              <a:t>3</a:t>
            </a:fld>
            <a:endParaRPr lang="en-US"/>
          </a:p>
        </p:txBody>
      </p:sp>
    </p:spTree>
    <p:extLst>
      <p:ext uri="{BB962C8B-B14F-4D97-AF65-F5344CB8AC3E}">
        <p14:creationId xmlns:p14="http://schemas.microsoft.com/office/powerpoint/2010/main" val="1774380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18517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33029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11/19/2022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871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482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98269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6897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10099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518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60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114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11/19/2022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0081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11/19/2022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12059818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rentu.ca/online-legacy/modules/Psych/modules.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historia-biografia.com/erik-erikson/"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psycnet.apa.org/doi/10.1037/h0027998"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1.xml"/><Relationship Id="rId4" Type="http://schemas.openxmlformats.org/officeDocument/2006/relationships/hyperlink" Target="https://www.youtube.com/watch?v=V09FuazW8b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A0C35-5CE8-F5A4-C044-D39872C4CFFB}"/>
              </a:ext>
            </a:extLst>
          </p:cNvPr>
          <p:cNvSpPr>
            <a:spLocks noGrp="1"/>
          </p:cNvSpPr>
          <p:nvPr>
            <p:ph type="ctrTitle"/>
          </p:nvPr>
        </p:nvSpPr>
        <p:spPr>
          <a:xfrm>
            <a:off x="0" y="395288"/>
            <a:ext cx="6080462" cy="3033711"/>
          </a:xfrm>
        </p:spPr>
        <p:txBody>
          <a:bodyPr>
            <a:normAutofit fontScale="90000"/>
          </a:bodyPr>
          <a:lstStyle/>
          <a:p>
            <a:r>
              <a:rPr lang="en-US" dirty="0">
                <a:latin typeface="Arial" panose="020B0604020202020204" pitchFamily="34" charset="0"/>
                <a:cs typeface="Arial" panose="020B0604020202020204" pitchFamily="34" charset="0"/>
              </a:rPr>
              <a:t>Why is psychology important when </a:t>
            </a:r>
            <a:r>
              <a:rPr lang="en-US" sz="4400" dirty="0">
                <a:latin typeface="Arial" panose="020B0604020202020204" pitchFamily="34" charset="0"/>
                <a:cs typeface="Arial" panose="020B0604020202020204" pitchFamily="34" charset="0"/>
              </a:rPr>
              <a:t>working as a </a:t>
            </a:r>
            <a:r>
              <a:rPr lang="en-GB" sz="4400" dirty="0">
                <a:latin typeface="Arial" panose="020B0604020202020204" pitchFamily="34" charset="0"/>
                <a:cs typeface="Arial" panose="020B0604020202020204" pitchFamily="34" charset="0"/>
              </a:rPr>
              <a:t>d</a:t>
            </a:r>
            <a:r>
              <a:rPr lang="en-GB" sz="4400" dirty="0">
                <a:effectLst/>
                <a:latin typeface="Arial" panose="020B0604020202020204" pitchFamily="34" charset="0"/>
                <a:ea typeface="Times New Roman" panose="02020603050405020304" pitchFamily="18" charset="0"/>
                <a:cs typeface="Arial" panose="020B0604020202020204" pitchFamily="34" charset="0"/>
              </a:rPr>
              <a:t>omiciliary</a:t>
            </a:r>
            <a:r>
              <a:rPr lang="en-US" sz="4400" dirty="0">
                <a:latin typeface="Arial" panose="020B0604020202020204" pitchFamily="34" charset="0"/>
                <a:cs typeface="Arial" panose="020B0604020202020204" pitchFamily="34" charset="0"/>
              </a:rPr>
              <a:t> care assistant working with older adults?</a:t>
            </a:r>
            <a:br>
              <a:rPr lang="en-US" sz="44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presentation</a:t>
            </a:r>
          </a:p>
        </p:txBody>
      </p:sp>
      <p:sp>
        <p:nvSpPr>
          <p:cNvPr id="3" name="Subtitle 2">
            <a:extLst>
              <a:ext uri="{FF2B5EF4-FFF2-40B4-BE49-F238E27FC236}">
                <a16:creationId xmlns:a16="http://schemas.microsoft.com/office/drawing/2014/main" id="{3A1AD573-3FBD-584C-044A-D0FB2197B333}"/>
              </a:ext>
            </a:extLst>
          </p:cNvPr>
          <p:cNvSpPr>
            <a:spLocks noGrp="1"/>
          </p:cNvSpPr>
          <p:nvPr>
            <p:ph type="subTitle" idx="1"/>
          </p:nvPr>
        </p:nvSpPr>
        <p:spPr>
          <a:xfrm>
            <a:off x="1" y="4248000"/>
            <a:ext cx="5800724" cy="2495700"/>
          </a:xfrm>
        </p:spPr>
        <p:txBody>
          <a:bodyPr>
            <a:normAutofit fontScale="77500" lnSpcReduction="20000"/>
          </a:bodyPr>
          <a:lstStyle/>
          <a:p>
            <a:r>
              <a:rPr lang="en-US" dirty="0">
                <a:solidFill>
                  <a:srgbClr val="FF0000">
                    <a:alpha val="60000"/>
                  </a:srgbClr>
                </a:solidFill>
                <a:latin typeface="Arial Black" panose="020B0A04020102020204" pitchFamily="34" charset="0"/>
              </a:rPr>
              <a:t>Module: psychology for health and social care</a:t>
            </a:r>
          </a:p>
          <a:p>
            <a:r>
              <a:rPr lang="en-US" dirty="0">
                <a:solidFill>
                  <a:srgbClr val="FF0000">
                    <a:alpha val="60000"/>
                  </a:srgbClr>
                </a:solidFill>
                <a:latin typeface="Arial Black" panose="020B0A04020102020204" pitchFamily="34" charset="0"/>
              </a:rPr>
              <a:t>Module code: BMSW 4003 BIRM</a:t>
            </a:r>
          </a:p>
          <a:p>
            <a:r>
              <a:rPr lang="en-US" dirty="0">
                <a:solidFill>
                  <a:srgbClr val="FF0000">
                    <a:alpha val="60000"/>
                  </a:srgbClr>
                </a:solidFill>
                <a:latin typeface="Arial Black" panose="020B0A04020102020204" pitchFamily="34" charset="0"/>
              </a:rPr>
              <a:t>Student : Harris Mugenzi</a:t>
            </a:r>
          </a:p>
          <a:p>
            <a:r>
              <a:rPr lang="en-US" dirty="0">
                <a:solidFill>
                  <a:srgbClr val="FF0000">
                    <a:alpha val="60000"/>
                  </a:srgbClr>
                </a:solidFill>
                <a:latin typeface="Arial Black" panose="020B0A04020102020204" pitchFamily="34" charset="0"/>
              </a:rPr>
              <a:t>Student ID : 2118945</a:t>
            </a:r>
          </a:p>
          <a:p>
            <a:r>
              <a:rPr lang="en-US" dirty="0">
                <a:solidFill>
                  <a:srgbClr val="FF0000">
                    <a:alpha val="60000"/>
                  </a:srgbClr>
                </a:solidFill>
                <a:latin typeface="Arial Black" panose="020B0A04020102020204" pitchFamily="34" charset="0"/>
              </a:rPr>
              <a:t>Lecturer : Alice Clayton</a:t>
            </a:r>
          </a:p>
        </p:txBody>
      </p:sp>
      <p:grpSp>
        <p:nvGrpSpPr>
          <p:cNvPr id="11" name="Group 10">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2" name="Rectangle 11">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4" name="Group 13">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6"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4" name="Picture 3" descr="Isolated twigs and flowers on a white surface">
            <a:extLst>
              <a:ext uri="{FF2B5EF4-FFF2-40B4-BE49-F238E27FC236}">
                <a16:creationId xmlns:a16="http://schemas.microsoft.com/office/drawing/2014/main" id="{71E16791-62F2-D3FC-EADE-0AFE95346607}"/>
              </a:ext>
            </a:extLst>
          </p:cNvPr>
          <p:cNvPicPr>
            <a:picLocks noChangeAspect="1"/>
          </p:cNvPicPr>
          <p:nvPr/>
        </p:nvPicPr>
        <p:blipFill rotWithShape="1">
          <a:blip r:embed="rId2"/>
          <a:srcRect l="25870" r="11973" b="1"/>
          <a:stretch/>
        </p:blipFill>
        <p:spPr>
          <a:xfrm>
            <a:off x="6080462" y="6306"/>
            <a:ext cx="6111538" cy="6858000"/>
          </a:xfrm>
          <a:prstGeom prst="rect">
            <a:avLst/>
          </a:prstGeom>
        </p:spPr>
      </p:pic>
    </p:spTree>
    <p:extLst>
      <p:ext uri="{BB962C8B-B14F-4D97-AF65-F5344CB8AC3E}">
        <p14:creationId xmlns:p14="http://schemas.microsoft.com/office/powerpoint/2010/main" val="1277544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E670-2755-B685-6E35-0124A308D20F}"/>
              </a:ext>
            </a:extLst>
          </p:cNvPr>
          <p:cNvSpPr>
            <a:spLocks noGrp="1"/>
          </p:cNvSpPr>
          <p:nvPr>
            <p:ph type="ctrTitle"/>
          </p:nvPr>
        </p:nvSpPr>
        <p:spPr>
          <a:xfrm>
            <a:off x="1669050" y="36651"/>
            <a:ext cx="7977600" cy="972999"/>
          </a:xfrm>
        </p:spPr>
        <p:txBody>
          <a:bodyPr/>
          <a:lstStyle/>
          <a:p>
            <a:r>
              <a:rPr lang="en-US"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3AE86F3D-031A-FCBB-4CE3-7922BE81AD5C}"/>
              </a:ext>
            </a:extLst>
          </p:cNvPr>
          <p:cNvSpPr>
            <a:spLocks noGrp="1"/>
          </p:cNvSpPr>
          <p:nvPr>
            <p:ph type="subTitle" idx="1"/>
          </p:nvPr>
        </p:nvSpPr>
        <p:spPr>
          <a:xfrm>
            <a:off x="148950" y="2512635"/>
            <a:ext cx="5760000" cy="1832730"/>
          </a:xfrm>
        </p:spPr>
        <p:txBody>
          <a:bodyPr>
            <a:noAutofit/>
          </a:bodyPr>
          <a:lstStyle/>
          <a:p>
            <a:r>
              <a:rPr lang="en-GB" sz="1600" dirty="0">
                <a:latin typeface="Arial" panose="020B0604020202020204" pitchFamily="34" charset="0"/>
                <a:cs typeface="Arial" panose="020B0604020202020204" pitchFamily="34" charset="0"/>
              </a:rPr>
              <a:t>Home care services are essential for enhancing the mental health of an adult person. Everyone would feel safer and more relaxed when recovering in his own home instead of in a hospital or another health care facility. Domiciliary care helps patients improve faster and much more effectively. Caregivers should know the patient and use individual approaches to assist them. “Their contribution needs to be positively acknowledged by purposefully allocating time to understand their perspective and needs.”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7164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C788-40AD-C8DB-212E-D8B126A4FD0D}"/>
              </a:ext>
            </a:extLst>
          </p:cNvPr>
          <p:cNvSpPr>
            <a:spLocks noGrp="1"/>
          </p:cNvSpPr>
          <p:nvPr>
            <p:ph type="title"/>
          </p:nvPr>
        </p:nvSpPr>
        <p:spPr/>
        <p:txBody>
          <a:bodyPr>
            <a:noAutofit/>
          </a:bodyPr>
          <a:lstStyle/>
          <a:p>
            <a:r>
              <a:rPr lang="en-US" sz="3600" dirty="0">
                <a:solidFill>
                  <a:srgbClr val="FF0000"/>
                </a:solidFill>
              </a:rPr>
              <a:t>                                 What is psychology? </a:t>
            </a:r>
            <a:br>
              <a:rPr lang="en-US" sz="3600" dirty="0">
                <a:solidFill>
                  <a:srgbClr val="FF0000"/>
                </a:solidFill>
              </a:rPr>
            </a:br>
            <a:r>
              <a:rPr lang="en-US" sz="3600" dirty="0">
                <a:solidFill>
                  <a:srgbClr val="FF0000"/>
                </a:solidFill>
              </a:rPr>
              <a:t>            Why psychology is important in health care?</a:t>
            </a:r>
          </a:p>
        </p:txBody>
      </p:sp>
      <p:sp>
        <p:nvSpPr>
          <p:cNvPr id="3" name="Content Placeholder 2">
            <a:extLst>
              <a:ext uri="{FF2B5EF4-FFF2-40B4-BE49-F238E27FC236}">
                <a16:creationId xmlns:a16="http://schemas.microsoft.com/office/drawing/2014/main" id="{689C54A2-8158-6B07-99BC-B05740DB512B}"/>
              </a:ext>
            </a:extLst>
          </p:cNvPr>
          <p:cNvSpPr>
            <a:spLocks noGrp="1"/>
          </p:cNvSpPr>
          <p:nvPr>
            <p:ph idx="1"/>
          </p:nvPr>
        </p:nvSpPr>
        <p:spPr>
          <a:xfrm>
            <a:off x="0" y="1685925"/>
            <a:ext cx="6964218" cy="5172075"/>
          </a:xfrm>
        </p:spPr>
        <p:txBody>
          <a:bodyPr>
            <a:normAutofit/>
          </a:bodyPr>
          <a:lstStyle/>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292934"/>
                </a:solidFill>
                <a:effectLst/>
                <a:uLnTx/>
                <a:uFillTx/>
                <a:latin typeface="Arial Narrow" panose="020B0606020202030204" pitchFamily="34" charset="0"/>
                <a:ea typeface="+mn-ea"/>
                <a:cs typeface="+mn-cs"/>
              </a:rPr>
              <a:t>“</a:t>
            </a:r>
            <a:r>
              <a:rPr kumimoji="0" lang="en-GB" altLang="en-US" sz="2400" b="0" i="0" u="none" strike="noStrike" kern="1200" cap="none" spc="0" normalizeH="0" baseline="0" noProof="0" dirty="0">
                <a:ln>
                  <a:noFill/>
                </a:ln>
                <a:solidFill>
                  <a:srgbClr val="292934"/>
                </a:solidFill>
                <a:effectLst/>
                <a:uLnTx/>
                <a:uFillTx/>
                <a:latin typeface="Arial"/>
                <a:ea typeface="+mn-ea"/>
                <a:cs typeface="+mn-cs"/>
              </a:rPr>
              <a:t>Psychology is the scientific study of the mind and how it dictates and influences our </a:t>
            </a:r>
            <a:r>
              <a:rPr kumimoji="0" lang="en-GB" altLang="en-US" sz="2400" b="0" i="0" u="none" strike="noStrike" kern="1200" cap="none" spc="0" normalizeH="0" baseline="0" noProof="0" dirty="0" err="1">
                <a:ln>
                  <a:noFill/>
                </a:ln>
                <a:solidFill>
                  <a:srgbClr val="292934"/>
                </a:solidFill>
                <a:effectLst/>
                <a:uLnTx/>
                <a:uFillTx/>
                <a:latin typeface="Arial"/>
                <a:ea typeface="+mn-ea"/>
                <a:cs typeface="+mn-cs"/>
              </a:rPr>
              <a:t>behavior</a:t>
            </a:r>
            <a:r>
              <a:rPr kumimoji="0" lang="en-GB" altLang="en-US" sz="2400" b="0" i="0" u="none" strike="noStrike" kern="1200" cap="none" spc="0" normalizeH="0" baseline="0" noProof="0" dirty="0">
                <a:ln>
                  <a:noFill/>
                </a:ln>
                <a:solidFill>
                  <a:srgbClr val="292934"/>
                </a:solidFill>
                <a:effectLst/>
                <a:uLnTx/>
                <a:uFillTx/>
                <a:latin typeface="Arial"/>
                <a:ea typeface="+mn-ea"/>
                <a:cs typeface="+mn-cs"/>
              </a:rPr>
              <a:t>, from communication and memory to thought and emotion.</a:t>
            </a:r>
            <a:r>
              <a:rPr kumimoji="0" lang="en-GB" altLang="en-US" b="0" i="0" u="none" strike="noStrike" kern="1200" cap="none" spc="0" normalizeH="0" baseline="0" noProof="0" dirty="0">
                <a:ln>
                  <a:noFill/>
                </a:ln>
                <a:solidFill>
                  <a:srgbClr val="292934"/>
                </a:solidFill>
                <a:effectLst/>
                <a:uLnTx/>
                <a:uFillTx/>
                <a:latin typeface="Arial"/>
                <a:ea typeface="+mn-ea"/>
                <a:cs typeface="+mn-cs"/>
              </a:rPr>
              <a:t>”(BPS, 2020a, paragraphs 1 and 2)</a:t>
            </a: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pc="0" dirty="0">
              <a:solidFill>
                <a:srgbClr val="292934"/>
              </a:solidFill>
              <a:latin typeface="Arial"/>
            </a:endParaRP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en-US" spc="0" dirty="0">
              <a:solidFill>
                <a:srgbClr val="292934"/>
              </a:solidFill>
              <a:latin typeface="Arial"/>
            </a:endParaRPr>
          </a:p>
          <a:p>
            <a:pPr marR="0" lvl="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2400" spc="0" dirty="0">
                <a:solidFill>
                  <a:srgbClr val="292934"/>
                </a:solidFill>
                <a:latin typeface="Arial"/>
              </a:rPr>
              <a:t>•Psychology is essential in health care because of the need for interaction between patients and health care assistants ( their </a:t>
            </a:r>
            <a:r>
              <a:rPr lang="en-GB" altLang="en-US" sz="2400" spc="0" dirty="0" err="1">
                <a:solidFill>
                  <a:srgbClr val="292934"/>
                </a:solidFill>
                <a:latin typeface="Arial"/>
              </a:rPr>
              <a:t>behavior</a:t>
            </a:r>
            <a:r>
              <a:rPr lang="en-GB" altLang="en-US" sz="2400" spc="0" dirty="0">
                <a:solidFill>
                  <a:srgbClr val="292934"/>
                </a:solidFill>
                <a:latin typeface="Arial"/>
              </a:rPr>
              <a:t> and our approaches to them).     Schofield, M. (1969) states that “Psychology is both a health science and a health profession” </a:t>
            </a:r>
            <a:endParaRPr kumimoji="0" lang="en-GB" altLang="en-US" sz="2400" b="0" i="0" u="none" strike="noStrike" kern="1200" cap="none" spc="0" normalizeH="0" baseline="0" noProof="0" dirty="0">
              <a:ln>
                <a:noFill/>
              </a:ln>
              <a:solidFill>
                <a:srgbClr val="29293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Franklin Gothic Book" panose="020B0503020102020204" pitchFamily="34" charset="0"/>
              <a:buNone/>
              <a:tabLst/>
              <a:defRPr/>
            </a:pPr>
            <a:endParaRPr kumimoji="0" lang="en-GB" altLang="en-US" b="0" i="0" u="none" strike="noStrike" kern="1200" cap="none" spc="0" normalizeH="0" baseline="0" noProof="0" dirty="0">
              <a:ln>
                <a:noFill/>
              </a:ln>
              <a:solidFill>
                <a:srgbClr val="292934"/>
              </a:solidFill>
              <a:effectLst/>
              <a:uLnTx/>
              <a:uFillTx/>
              <a:latin typeface="Arial"/>
              <a:ea typeface="+mn-ea"/>
              <a:cs typeface="+mn-cs"/>
            </a:endParaRPr>
          </a:p>
          <a:p>
            <a:pPr marL="0" marR="0" lvl="0" indent="0" algn="l" defTabSz="914400" rtl="0" eaLnBrk="1" fontAlgn="auto" latinLnBrk="0" hangingPunct="1">
              <a:lnSpc>
                <a:spcPct val="100000"/>
              </a:lnSpc>
              <a:spcBef>
                <a:spcPct val="20000"/>
              </a:spcBef>
              <a:spcAft>
                <a:spcPts val="0"/>
              </a:spcAft>
              <a:buClr>
                <a:srgbClr val="93A299"/>
              </a:buClr>
              <a:buSzPct val="85000"/>
              <a:buFont typeface="Franklin Gothic Book" panose="020B0503020102020204" pitchFamily="34" charset="0"/>
              <a:buNone/>
              <a:tabLst/>
              <a:defRPr/>
            </a:pPr>
            <a:endParaRPr kumimoji="0" lang="en-GB" altLang="en-US" sz="2400" b="0" i="0" u="none" strike="noStrike" kern="1200" cap="none" spc="0" normalizeH="0" baseline="0" noProof="0" dirty="0">
              <a:ln>
                <a:noFill/>
              </a:ln>
              <a:solidFill>
                <a:srgbClr val="292934"/>
              </a:solidFill>
              <a:effectLst/>
              <a:uLnTx/>
              <a:uFillTx/>
              <a:latin typeface="Arial"/>
              <a:ea typeface="+mn-ea"/>
              <a:cs typeface="+mn-cs"/>
            </a:endParaRPr>
          </a:p>
          <a:p>
            <a:endParaRPr lang="en-US" dirty="0"/>
          </a:p>
        </p:txBody>
      </p:sp>
      <p:pic>
        <p:nvPicPr>
          <p:cNvPr id="5" name="Picture 4" descr="A picture containing text, metalware, gear, chain">
            <a:extLst>
              <a:ext uri="{FF2B5EF4-FFF2-40B4-BE49-F238E27FC236}">
                <a16:creationId xmlns:a16="http://schemas.microsoft.com/office/drawing/2014/main" id="{78A29E9E-0DCD-222E-631F-16EEF908C7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1375" y="1543104"/>
            <a:ext cx="4572000" cy="5084064"/>
          </a:xfrm>
          <a:prstGeom prst="rect">
            <a:avLst/>
          </a:prstGeom>
        </p:spPr>
      </p:pic>
    </p:spTree>
    <p:extLst>
      <p:ext uri="{BB962C8B-B14F-4D97-AF65-F5344CB8AC3E}">
        <p14:creationId xmlns:p14="http://schemas.microsoft.com/office/powerpoint/2010/main" val="421194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BF7D6-3D11-B9C3-5759-E648C1B2530C}"/>
              </a:ext>
            </a:extLst>
          </p:cNvPr>
          <p:cNvSpPr>
            <a:spLocks noGrp="1"/>
          </p:cNvSpPr>
          <p:nvPr>
            <p:ph type="ctrTitle"/>
          </p:nvPr>
        </p:nvSpPr>
        <p:spPr>
          <a:xfrm>
            <a:off x="0" y="14270"/>
            <a:ext cx="7977600" cy="1475165"/>
          </a:xfrm>
        </p:spPr>
        <p:txBody>
          <a:bodyPr>
            <a:normAutofit fontScale="90000"/>
          </a:bodyPr>
          <a:lstStyle/>
          <a:p>
            <a:r>
              <a:rPr lang="en-US" dirty="0"/>
              <a:t>Erik Erikson</a:t>
            </a:r>
            <a:br>
              <a:rPr lang="en-US" dirty="0"/>
            </a:br>
            <a:r>
              <a:rPr lang="en-US" dirty="0"/>
              <a:t>(1902-1994)</a:t>
            </a:r>
          </a:p>
        </p:txBody>
      </p:sp>
      <p:sp>
        <p:nvSpPr>
          <p:cNvPr id="3" name="Subtitle 2">
            <a:extLst>
              <a:ext uri="{FF2B5EF4-FFF2-40B4-BE49-F238E27FC236}">
                <a16:creationId xmlns:a16="http://schemas.microsoft.com/office/drawing/2014/main" id="{9D9D7AF5-06E6-378B-B48C-0228E6B7B25A}"/>
              </a:ext>
            </a:extLst>
          </p:cNvPr>
          <p:cNvSpPr>
            <a:spLocks noGrp="1"/>
          </p:cNvSpPr>
          <p:nvPr>
            <p:ph type="subTitle" idx="1"/>
          </p:nvPr>
        </p:nvSpPr>
        <p:spPr>
          <a:xfrm>
            <a:off x="180568" y="2654299"/>
            <a:ext cx="5915431" cy="4293256"/>
          </a:xfrm>
        </p:spPr>
        <p:txBody>
          <a:bodyPr>
            <a:normAutofit fontScale="85000" lnSpcReduction="10000"/>
          </a:bodyPr>
          <a:lstStyle/>
          <a:p>
            <a:r>
              <a:rPr lang="en-US" sz="2600" dirty="0">
                <a:solidFill>
                  <a:srgbClr val="FF0000">
                    <a:alpha val="60000"/>
                  </a:srgbClr>
                </a:solidFill>
                <a:latin typeface="Arial" panose="020B0604020202020204" pitchFamily="34" charset="0"/>
                <a:cs typeface="Arial" panose="020B0604020202020204" pitchFamily="34" charset="0"/>
              </a:rPr>
              <a:t>Erik Erikson believes that :</a:t>
            </a:r>
          </a:p>
          <a:p>
            <a:r>
              <a:rPr lang="en-GB" sz="2600" dirty="0">
                <a:latin typeface="Arial" panose="020B0604020202020204" pitchFamily="34" charset="0"/>
                <a:cs typeface="Arial" panose="020B0604020202020204" pitchFamily="34" charset="0"/>
              </a:rPr>
              <a:t>To progress, a person must successfully or unsuccessfully complete eight stages of development. Each step of action is linked to social experiences across the life spam. </a:t>
            </a:r>
          </a:p>
          <a:p>
            <a:r>
              <a:rPr lang="en-US" sz="2600" dirty="0">
                <a:solidFill>
                  <a:srgbClr val="FF0000">
                    <a:alpha val="60000"/>
                  </a:srgbClr>
                </a:solidFill>
                <a:latin typeface="Arial" panose="020B0604020202020204" pitchFamily="34" charset="0"/>
                <a:cs typeface="Arial" panose="020B0604020202020204" pitchFamily="34" charset="0"/>
              </a:rPr>
              <a:t>Success</a:t>
            </a:r>
            <a:r>
              <a:rPr lang="en-US" sz="2600" dirty="0">
                <a:latin typeface="Arial" panose="020B0604020202020204" pitchFamily="34" charset="0"/>
                <a:cs typeface="Arial" panose="020B0604020202020204" pitchFamily="34" charset="0"/>
              </a:rPr>
              <a:t>- gaining enough strength for the next stage.</a:t>
            </a:r>
          </a:p>
          <a:p>
            <a:pPr marL="342900" indent="-342900">
              <a:buFont typeface="Wingdings" panose="05000000000000000000" pitchFamily="2" charset="2"/>
              <a:buChar char="Ø"/>
            </a:pPr>
            <a:r>
              <a:rPr lang="en-US" sz="2600" dirty="0">
                <a:solidFill>
                  <a:srgbClr val="FF0000">
                    <a:alpha val="60000"/>
                  </a:srgbClr>
                </a:solidFill>
                <a:latin typeface="Arial" panose="020B0604020202020204" pitchFamily="34" charset="0"/>
                <a:cs typeface="Arial" panose="020B0604020202020204" pitchFamily="34" charset="0"/>
              </a:rPr>
              <a:t>Unsuccessful</a:t>
            </a:r>
            <a:r>
              <a:rPr lang="en-US" sz="2600" dirty="0">
                <a:latin typeface="Arial" panose="020B0604020202020204" pitchFamily="34" charset="0"/>
                <a:cs typeface="Arial" panose="020B0604020202020204" pitchFamily="34" charset="0"/>
              </a:rPr>
              <a:t>- still passing the next stage but more likely problems will acquire.</a:t>
            </a:r>
          </a:p>
          <a:p>
            <a:endParaRPr lang="en-US" dirty="0"/>
          </a:p>
        </p:txBody>
      </p:sp>
      <p:pic>
        <p:nvPicPr>
          <p:cNvPr id="5" name="Picture 4" descr="A picture containing person, person, wearing, indoor&#10;&#10;Description automatically generated">
            <a:extLst>
              <a:ext uri="{FF2B5EF4-FFF2-40B4-BE49-F238E27FC236}">
                <a16:creationId xmlns:a16="http://schemas.microsoft.com/office/drawing/2014/main" id="{52E1BC54-F7C5-521A-6E0B-AE8097AE69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4270"/>
            <a:ext cx="6096002" cy="5387289"/>
          </a:xfrm>
          <a:prstGeom prst="rect">
            <a:avLst/>
          </a:prstGeom>
        </p:spPr>
      </p:pic>
    </p:spTree>
    <p:extLst>
      <p:ext uri="{BB962C8B-B14F-4D97-AF65-F5344CB8AC3E}">
        <p14:creationId xmlns:p14="http://schemas.microsoft.com/office/powerpoint/2010/main" val="423757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BBB8-1387-1647-D539-3779176A2256}"/>
              </a:ext>
            </a:extLst>
          </p:cNvPr>
          <p:cNvSpPr>
            <a:spLocks noGrp="1"/>
          </p:cNvSpPr>
          <p:nvPr>
            <p:ph type="ctrTitle"/>
          </p:nvPr>
        </p:nvSpPr>
        <p:spPr>
          <a:xfrm>
            <a:off x="-554182" y="36652"/>
            <a:ext cx="6096000" cy="1459640"/>
          </a:xfrm>
        </p:spPr>
        <p:txBody>
          <a:bodyPr>
            <a:normAutofit fontScale="90000"/>
          </a:bodyPr>
          <a:lstStyle/>
          <a:p>
            <a:r>
              <a:rPr lang="en-US" dirty="0">
                <a:solidFill>
                  <a:srgbClr val="FF0000"/>
                </a:solidFill>
              </a:rPr>
              <a:t>Erikson’s Psycho-Social Development</a:t>
            </a:r>
          </a:p>
        </p:txBody>
      </p:sp>
      <p:sp>
        <p:nvSpPr>
          <p:cNvPr id="3" name="Subtitle 2">
            <a:extLst>
              <a:ext uri="{FF2B5EF4-FFF2-40B4-BE49-F238E27FC236}">
                <a16:creationId xmlns:a16="http://schemas.microsoft.com/office/drawing/2014/main" id="{3579D01F-348E-E4AE-C629-AE9D660E811B}"/>
              </a:ext>
            </a:extLst>
          </p:cNvPr>
          <p:cNvSpPr>
            <a:spLocks noGrp="1"/>
          </p:cNvSpPr>
          <p:nvPr>
            <p:ph type="subTitle" idx="1"/>
          </p:nvPr>
        </p:nvSpPr>
        <p:spPr>
          <a:xfrm>
            <a:off x="5864086" y="36652"/>
            <a:ext cx="6327913" cy="6821348"/>
          </a:xfrm>
        </p:spPr>
        <p:txBody>
          <a:bodyPr>
            <a:normAutofit fontScale="92500" lnSpcReduction="10000"/>
          </a:bodyPr>
          <a:lstStyle/>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1: Birth to age 1 (trust vs mistrust)</a:t>
            </a:r>
          </a:p>
          <a:p>
            <a:r>
              <a:rPr lang="en-US" sz="2000" dirty="0">
                <a:solidFill>
                  <a:schemeClr val="tx1"/>
                </a:solidFill>
                <a:latin typeface="Arial" panose="020B0604020202020204" pitchFamily="34" charset="0"/>
                <a:cs typeface="Arial" panose="020B0604020202020204" pitchFamily="34" charset="0"/>
              </a:rPr>
              <a:t> Hope!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2: Ages 1-3 (Autonomy vs shame and doubt) </a:t>
            </a:r>
            <a:r>
              <a:rPr lang="en-US" sz="2000" dirty="0">
                <a:solidFill>
                  <a:schemeClr val="tx1"/>
                </a:solidFill>
                <a:latin typeface="Arial" panose="020B0604020202020204" pitchFamily="34" charset="0"/>
                <a:cs typeface="Arial" panose="020B0604020202020204" pitchFamily="34" charset="0"/>
              </a:rPr>
              <a:t>Will!</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3: Ages 3-5(Initiative vs guilt) </a:t>
            </a:r>
          </a:p>
          <a:p>
            <a:r>
              <a:rPr lang="en-US" sz="2000" dirty="0">
                <a:solidFill>
                  <a:schemeClr val="tx1"/>
                </a:solidFill>
                <a:latin typeface="Arial" panose="020B0604020202020204" pitchFamily="34" charset="0"/>
                <a:cs typeface="Arial" panose="020B0604020202020204" pitchFamily="34" charset="0"/>
              </a:rPr>
              <a:t>Purpose!</a:t>
            </a:r>
          </a:p>
          <a:p>
            <a:pPr marL="342900" indent="-342900">
              <a:buFont typeface="Wingdings" panose="05000000000000000000" pitchFamily="2" charset="2"/>
              <a:buChar char="ü"/>
            </a:pPr>
            <a:r>
              <a:rPr lang="en-US" sz="2000" dirty="0">
                <a:solidFill>
                  <a:schemeClr val="accent5">
                    <a:lumMod val="50000"/>
                  </a:schemeClr>
                </a:solidFill>
                <a:latin typeface="Arial" panose="020B0604020202020204" pitchFamily="34" charset="0"/>
                <a:cs typeface="Arial" panose="020B0604020202020204" pitchFamily="34" charset="0"/>
              </a:rPr>
              <a:t>Stage 4: Ages 6-11 (Industry vs inferiority) </a:t>
            </a:r>
            <a:r>
              <a:rPr lang="en-US" sz="2000" dirty="0">
                <a:solidFill>
                  <a:schemeClr val="tx1"/>
                </a:solidFill>
                <a:latin typeface="Arial" panose="020B0604020202020204" pitchFamily="34" charset="0"/>
                <a:cs typeface="Arial" panose="020B0604020202020204" pitchFamily="34" charset="0"/>
              </a:rPr>
              <a:t>Competence!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5: Ages 12-18 (Identity vs role confusion) </a:t>
            </a:r>
            <a:r>
              <a:rPr lang="en-US" sz="2000" dirty="0">
                <a:solidFill>
                  <a:schemeClr val="tx1"/>
                </a:solidFill>
                <a:latin typeface="Arial" panose="020B0604020202020204" pitchFamily="34" charset="0"/>
                <a:cs typeface="Arial" panose="020B0604020202020204" pitchFamily="34" charset="0"/>
              </a:rPr>
              <a:t>Fidelity!</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6: Ages 18-35 (Intimacy vs isolation) </a:t>
            </a:r>
          </a:p>
          <a:p>
            <a:r>
              <a:rPr lang="en-US" sz="2000" dirty="0">
                <a:solidFill>
                  <a:schemeClr val="tx1"/>
                </a:solidFill>
                <a:latin typeface="Arial" panose="020B0604020202020204" pitchFamily="34" charset="0"/>
                <a:cs typeface="Arial" panose="020B0604020202020204" pitchFamily="34" charset="0"/>
              </a:rPr>
              <a:t>Love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7: Ages 35-55 (Generativity vs stagnation) </a:t>
            </a:r>
            <a:r>
              <a:rPr lang="en-US" sz="2000" dirty="0">
                <a:solidFill>
                  <a:schemeClr val="tx1"/>
                </a:solidFill>
                <a:latin typeface="Arial" panose="020B0604020202020204" pitchFamily="34" charset="0"/>
                <a:cs typeface="Arial" panose="020B0604020202020204" pitchFamily="34" charset="0"/>
              </a:rPr>
              <a:t>Care</a:t>
            </a:r>
          </a:p>
          <a:p>
            <a:pPr marL="342900" indent="-342900">
              <a:buFont typeface="Wingdings" panose="05000000000000000000" pitchFamily="2" charset="2"/>
              <a:buChar char="ü"/>
            </a:pPr>
            <a:r>
              <a:rPr lang="en-US" sz="2000" dirty="0">
                <a:solidFill>
                  <a:srgbClr val="FF0000"/>
                </a:solidFill>
                <a:latin typeface="Arial" panose="020B0604020202020204" pitchFamily="34" charset="0"/>
                <a:cs typeface="Arial" panose="020B0604020202020204" pitchFamily="34" charset="0"/>
              </a:rPr>
              <a:t>Stage 8: Ages 55+(Ego integrity vs despair) </a:t>
            </a:r>
          </a:p>
          <a:p>
            <a:pPr marL="342900" indent="-342900">
              <a:buFont typeface="Wingdings" panose="05000000000000000000" pitchFamily="2" charset="2"/>
              <a:buChar char="ü"/>
            </a:pPr>
            <a:r>
              <a:rPr lang="en-US" sz="2000" dirty="0">
                <a:solidFill>
                  <a:schemeClr val="tx1"/>
                </a:solidFill>
                <a:latin typeface="Arial" panose="020B0604020202020204" pitchFamily="34" charset="0"/>
                <a:cs typeface="Arial" panose="020B0604020202020204" pitchFamily="34" charset="0"/>
              </a:rPr>
              <a:t>Wisdom</a:t>
            </a:r>
          </a:p>
        </p:txBody>
      </p:sp>
      <p:pic>
        <p:nvPicPr>
          <p:cNvPr id="7" name="Контейнер за картина 4">
            <a:extLst>
              <a:ext uri="{FF2B5EF4-FFF2-40B4-BE49-F238E27FC236}">
                <a16:creationId xmlns:a16="http://schemas.microsoft.com/office/drawing/2014/main" id="{F2BDA08E-3CAC-58FD-4127-8C688B99DA59}"/>
              </a:ext>
            </a:extLst>
          </p:cNvPr>
          <p:cNvPicPr>
            <a:picLocks noChangeAspect="1"/>
          </p:cNvPicPr>
          <p:nvPr/>
        </p:nvPicPr>
        <p:blipFill>
          <a:blip r:embed="rId2"/>
          <a:srcRect r="2" b="1653"/>
          <a:stretch>
            <a:fillRect/>
          </a:stretch>
        </p:blipFill>
        <p:spPr>
          <a:xfrm>
            <a:off x="0" y="2072765"/>
            <a:ext cx="4721087" cy="4019921"/>
          </a:xfrm>
          <a:prstGeom prst="rect">
            <a:avLst/>
          </a:prstGeom>
          <a:noFill/>
          <a:ln>
            <a:noFill/>
          </a:ln>
        </p:spPr>
      </p:pic>
      <p:sp>
        <p:nvSpPr>
          <p:cNvPr id="10" name="Arrow: Down 9">
            <a:extLst>
              <a:ext uri="{FF2B5EF4-FFF2-40B4-BE49-F238E27FC236}">
                <a16:creationId xmlns:a16="http://schemas.microsoft.com/office/drawing/2014/main" id="{6FAF5A36-5F83-7C58-7237-DA6F0BAEE24D}"/>
              </a:ext>
            </a:extLst>
          </p:cNvPr>
          <p:cNvSpPr/>
          <p:nvPr/>
        </p:nvSpPr>
        <p:spPr>
          <a:xfrm>
            <a:off x="5541818" y="3447326"/>
            <a:ext cx="322268" cy="280569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D03C65B-5895-C010-330B-9D8F5AC3E630}"/>
              </a:ext>
            </a:extLst>
          </p:cNvPr>
          <p:cNvSpPr txBox="1"/>
          <p:nvPr/>
        </p:nvSpPr>
        <p:spPr>
          <a:xfrm>
            <a:off x="4613061" y="6373275"/>
            <a:ext cx="2179782" cy="369332"/>
          </a:xfrm>
          <a:prstGeom prst="rect">
            <a:avLst/>
          </a:prstGeom>
          <a:noFill/>
        </p:spPr>
        <p:txBody>
          <a:bodyPr wrap="square" rtlCol="0">
            <a:spAutoFit/>
          </a:bodyPr>
          <a:lstStyle/>
          <a:p>
            <a:r>
              <a:rPr lang="en-US" dirty="0"/>
              <a:t>Dependance</a:t>
            </a:r>
          </a:p>
        </p:txBody>
      </p:sp>
    </p:spTree>
    <p:extLst>
      <p:ext uri="{BB962C8B-B14F-4D97-AF65-F5344CB8AC3E}">
        <p14:creationId xmlns:p14="http://schemas.microsoft.com/office/powerpoint/2010/main" val="921720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2368DBF-ACEC-4276-B7D8-242AD839C3B0}"/>
              </a:ext>
            </a:extLst>
          </p:cNvPr>
          <p:cNvSpPr>
            <a:spLocks noGrp="1"/>
          </p:cNvSpPr>
          <p:nvPr>
            <p:ph type="title"/>
          </p:nvPr>
        </p:nvSpPr>
        <p:spPr>
          <a:xfrm>
            <a:off x="4121834" y="247650"/>
            <a:ext cx="6873133" cy="934036"/>
          </a:xfrm>
        </p:spPr>
        <p:txBody>
          <a:bodyPr>
            <a:normAutofit/>
          </a:bodyPr>
          <a:lstStyle/>
          <a:p>
            <a:pPr eaLnBrk="1" hangingPunct="1"/>
            <a:r>
              <a:rPr lang="en-US" altLang="en-US" dirty="0"/>
              <a:t>Stage 4: Industriousness vs. Inferiority</a:t>
            </a:r>
          </a:p>
        </p:txBody>
      </p:sp>
      <p:sp>
        <p:nvSpPr>
          <p:cNvPr id="9219" name="Rectangle 3">
            <a:extLst>
              <a:ext uri="{FF2B5EF4-FFF2-40B4-BE49-F238E27FC236}">
                <a16:creationId xmlns:a16="http://schemas.microsoft.com/office/drawing/2014/main" id="{A2FDA450-1305-47BD-8901-3E438A3F05EC}"/>
              </a:ext>
            </a:extLst>
          </p:cNvPr>
          <p:cNvSpPr>
            <a:spLocks noGrp="1"/>
          </p:cNvSpPr>
          <p:nvPr>
            <p:ph idx="1"/>
          </p:nvPr>
        </p:nvSpPr>
        <p:spPr>
          <a:xfrm>
            <a:off x="3052689" y="1733549"/>
            <a:ext cx="8656522" cy="5356568"/>
          </a:xfrm>
        </p:spPr>
        <p:txBody>
          <a:bodyPr>
            <a:noAutofit/>
          </a:bodyPr>
          <a:lstStyle/>
          <a:p>
            <a:pPr eaLnBrk="1" hangingPunct="1"/>
            <a:r>
              <a:rPr lang="en-US" altLang="en-US" sz="1800" dirty="0"/>
              <a:t>Ages 6-11</a:t>
            </a:r>
          </a:p>
          <a:p>
            <a:pPr eaLnBrk="1" hangingPunct="1"/>
            <a:r>
              <a:rPr lang="en-US" altLang="en-US" sz="1800" dirty="0"/>
              <a:t>Success: The child develops abilities to complete tasks (schoolwork, play). Takes pride in accomplishments and abilities </a:t>
            </a:r>
          </a:p>
          <a:p>
            <a:pPr eaLnBrk="1" hangingPunct="1"/>
            <a:r>
              <a:rPr lang="en-US" altLang="en-US" sz="1800" dirty="0"/>
              <a:t>Fail: Parents/teachers do not support the child’s efforts: the child develops feelings of inferiority and inadequacy</a:t>
            </a:r>
          </a:p>
          <a:p>
            <a:pPr eaLnBrk="1" hangingPunct="1"/>
            <a:r>
              <a:rPr lang="en-US" altLang="en-US" sz="1800" dirty="0"/>
              <a:t>Basic strength: Competence</a:t>
            </a:r>
          </a:p>
          <a:p>
            <a:pPr lvl="1" eaLnBrk="1" hangingPunct="1"/>
            <a:r>
              <a:rPr lang="en-US" altLang="en-US" sz="1800" dirty="0"/>
              <a:t>Use skill and intelligence to complete tasks</a:t>
            </a:r>
          </a:p>
          <a:p>
            <a:pPr lvl="1" eaLnBrk="1" hangingPunct="1"/>
            <a:r>
              <a:rPr lang="en-US" altLang="en-US" sz="1800" dirty="0">
                <a:latin typeface="Arial" panose="020B0604020202020204" pitchFamily="34" charset="0"/>
                <a:cs typeface="Arial" panose="020B0604020202020204" pitchFamily="34" charset="0"/>
              </a:rPr>
              <a:t>Competent</a:t>
            </a:r>
            <a:r>
              <a:rPr lang="en-US" altLang="en-US" sz="1800" dirty="0"/>
              <a:t> in their beliefs and skills </a:t>
            </a:r>
          </a:p>
          <a:p>
            <a:pPr lvl="1" eaLnBrk="1" hangingPunct="1"/>
            <a:r>
              <a:rPr lang="en-US" altLang="en-US" sz="1800" b="1"/>
              <a:t>GRIT:</a:t>
            </a:r>
            <a:r>
              <a:rPr lang="en-US" altLang="en-US" sz="1800"/>
              <a:t> </a:t>
            </a:r>
            <a:endParaRPr lang="en-US" altLang="en-US" sz="1800" dirty="0"/>
          </a:p>
          <a:p>
            <a:pPr lvl="1" eaLnBrk="1" hangingPunct="1"/>
            <a:r>
              <a:rPr lang="en-US" altLang="en-US" sz="1800" dirty="0"/>
              <a:t>“GRIT IS A PASSION AND PERSEVERANCE FOR A LONG TEAM AND MEANINGFUL GOAL. GRIT IN EVERY HUMAN BEING”</a:t>
            </a:r>
          </a:p>
        </p:txBody>
      </p:sp>
      <p:pic>
        <p:nvPicPr>
          <p:cNvPr id="4" name="Picture 3" descr="Young girl using tablet">
            <a:extLst>
              <a:ext uri="{FF2B5EF4-FFF2-40B4-BE49-F238E27FC236}">
                <a16:creationId xmlns:a16="http://schemas.microsoft.com/office/drawing/2014/main" id="{607FE372-270D-47B0-AF1B-F557FC1D53E5}"/>
              </a:ext>
            </a:extLst>
          </p:cNvPr>
          <p:cNvPicPr>
            <a:picLocks noChangeAspect="1"/>
          </p:cNvPicPr>
          <p:nvPr/>
        </p:nvPicPr>
        <p:blipFill>
          <a:blip r:embed="rId2"/>
          <a:stretch>
            <a:fillRect/>
          </a:stretch>
        </p:blipFill>
        <p:spPr>
          <a:xfrm>
            <a:off x="0" y="990600"/>
            <a:ext cx="1861852" cy="592921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219">
                                            <p:txEl>
                                              <p:pRg st="4" end="4"/>
                                            </p:txEl>
                                          </p:spTgt>
                                        </p:tgtEl>
                                        <p:attrNameLst>
                                          <p:attrName>style.visibility</p:attrName>
                                        </p:attrNameLst>
                                      </p:cBhvr>
                                      <p:to>
                                        <p:strVal val="visible"/>
                                      </p:to>
                                    </p:set>
                                    <p:anim calcmode="lin" valueType="num">
                                      <p:cBhvr additive="base">
                                        <p:cTn id="2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219">
                                            <p:txEl>
                                              <p:pRg st="5" end="5"/>
                                            </p:txEl>
                                          </p:spTgt>
                                        </p:tgtEl>
                                        <p:attrNameLst>
                                          <p:attrName>style.visibility</p:attrName>
                                        </p:attrNameLst>
                                      </p:cBhvr>
                                      <p:to>
                                        <p:strVal val="visible"/>
                                      </p:to>
                                    </p:set>
                                    <p:anim calcmode="lin" valueType="num">
                                      <p:cBhvr additive="base">
                                        <p:cTn id="33"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219">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 calcmode="lin" valueType="num">
                                      <p:cBhvr additive="base">
                                        <p:cTn id="37"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9219">
                                            <p:txEl>
                                              <p:pRg st="7" end="7"/>
                                            </p:txEl>
                                          </p:spTgt>
                                        </p:tgtEl>
                                        <p:attrNameLst>
                                          <p:attrName>style.visibility</p:attrName>
                                        </p:attrNameLst>
                                      </p:cBhvr>
                                      <p:to>
                                        <p:strVal val="visible"/>
                                      </p:to>
                                    </p:set>
                                    <p:anim calcmode="lin" valueType="num">
                                      <p:cBhvr additive="base">
                                        <p:cTn id="41"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921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CC1A-63F3-F440-DFB7-96BBE649FB09}"/>
              </a:ext>
            </a:extLst>
          </p:cNvPr>
          <p:cNvSpPr>
            <a:spLocks noGrp="1"/>
          </p:cNvSpPr>
          <p:nvPr>
            <p:ph type="ctrTitle"/>
          </p:nvPr>
        </p:nvSpPr>
        <p:spPr>
          <a:xfrm>
            <a:off x="1852677" y="0"/>
            <a:ext cx="7977600" cy="1602557"/>
          </a:xfrm>
        </p:spPr>
        <p:txBody>
          <a:bodyPr/>
          <a:lstStyle/>
          <a:p>
            <a:r>
              <a:rPr lang="en-US" dirty="0">
                <a:solidFill>
                  <a:srgbClr val="FF0000"/>
                </a:solidFill>
                <a:latin typeface="Algerian" panose="04020705040A02060702" pitchFamily="82" charset="0"/>
              </a:rPr>
              <a:t>The difference we make in their life</a:t>
            </a:r>
          </a:p>
        </p:txBody>
      </p:sp>
      <p:sp>
        <p:nvSpPr>
          <p:cNvPr id="3" name="Subtitle 2">
            <a:extLst>
              <a:ext uri="{FF2B5EF4-FFF2-40B4-BE49-F238E27FC236}">
                <a16:creationId xmlns:a16="http://schemas.microsoft.com/office/drawing/2014/main" id="{1A812AAD-CF22-0169-2F3C-B8B2FFDD4B21}"/>
              </a:ext>
            </a:extLst>
          </p:cNvPr>
          <p:cNvSpPr>
            <a:spLocks noGrp="1"/>
          </p:cNvSpPr>
          <p:nvPr>
            <p:ph type="subTitle" idx="1"/>
          </p:nvPr>
        </p:nvSpPr>
        <p:spPr>
          <a:xfrm>
            <a:off x="0" y="1602557"/>
            <a:ext cx="5760000" cy="5137607"/>
          </a:xfrm>
        </p:spPr>
        <p:txBody>
          <a:bodyPr>
            <a:normAutofit fontScale="92500" lnSpcReduction="10000"/>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•Playing and smiling with them</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•Understanding the needs of our patients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Observing their </a:t>
            </a:r>
            <a:r>
              <a:rPr lang="en-GB" dirty="0" err="1">
                <a:latin typeface="Arial" panose="020B0604020202020204" pitchFamily="34" charset="0"/>
                <a:cs typeface="Arial" panose="020B0604020202020204" pitchFamily="34" charset="0"/>
              </a:rPr>
              <a:t>behavior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•Understanding their </a:t>
            </a:r>
            <a:r>
              <a:rPr lang="en-GB" dirty="0" err="1">
                <a:latin typeface="Arial" panose="020B0604020202020204" pitchFamily="34" charset="0"/>
                <a:cs typeface="Arial" panose="020B0604020202020204" pitchFamily="34" charset="0"/>
              </a:rPr>
              <a:t>behavior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•Building trust</a:t>
            </a:r>
          </a:p>
          <a:p>
            <a:r>
              <a:rPr lang="en-GB" dirty="0">
                <a:latin typeface="Arial" panose="020B0604020202020204" pitchFamily="34" charset="0"/>
                <a:cs typeface="Arial" panose="020B0604020202020204" pitchFamily="34" charset="0"/>
              </a:rPr>
              <a:t>•Having different approaches but treating them equally</a:t>
            </a:r>
          </a:p>
          <a:p>
            <a:r>
              <a:rPr lang="en-GB" dirty="0">
                <a:latin typeface="Arial" panose="020B0604020202020204" pitchFamily="34" charset="0"/>
                <a:cs typeface="Arial" panose="020B0604020202020204" pitchFamily="34" charset="0"/>
              </a:rPr>
              <a:t>•Make them feel comfortable at any time Support them in making decisions even if they are not the right ones</a:t>
            </a:r>
            <a:r>
              <a:rPr lang="en-US"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pic>
        <p:nvPicPr>
          <p:cNvPr id="4" name="Контейнер за съдържание 4" descr="Person holding a hand">
            <a:extLst>
              <a:ext uri="{FF2B5EF4-FFF2-40B4-BE49-F238E27FC236}">
                <a16:creationId xmlns:a16="http://schemas.microsoft.com/office/drawing/2014/main" id="{D7C030BC-7877-0025-6B45-ED852C70EF80}"/>
              </a:ext>
            </a:extLst>
          </p:cNvPr>
          <p:cNvPicPr>
            <a:picLocks noChangeAspect="1"/>
          </p:cNvPicPr>
          <p:nvPr/>
        </p:nvPicPr>
        <p:blipFill>
          <a:blip r:embed="rId2"/>
          <a:srcRect t="5225" r="23298" b="3866"/>
          <a:stretch>
            <a:fillRect/>
          </a:stretch>
        </p:blipFill>
        <p:spPr>
          <a:xfrm>
            <a:off x="5618922" y="1488416"/>
            <a:ext cx="6573078" cy="5365887"/>
          </a:xfrm>
          <a:prstGeom prst="rect">
            <a:avLst/>
          </a:prstGeom>
          <a:noFill/>
          <a:ln cap="flat">
            <a:noFill/>
          </a:ln>
        </p:spPr>
      </p:pic>
    </p:spTree>
    <p:extLst>
      <p:ext uri="{BB962C8B-B14F-4D97-AF65-F5344CB8AC3E}">
        <p14:creationId xmlns:p14="http://schemas.microsoft.com/office/powerpoint/2010/main" val="3300053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EC41-E114-4950-B293-E819B7D501D2}"/>
              </a:ext>
            </a:extLst>
          </p:cNvPr>
          <p:cNvSpPr>
            <a:spLocks noGrp="1"/>
          </p:cNvSpPr>
          <p:nvPr>
            <p:ph type="ctrTitle"/>
          </p:nvPr>
        </p:nvSpPr>
        <p:spPr>
          <a:xfrm>
            <a:off x="1858722" y="313981"/>
            <a:ext cx="7977600" cy="741774"/>
          </a:xfrm>
        </p:spPr>
        <p:txBody>
          <a:bodyPr>
            <a:normAutofit fontScale="90000"/>
          </a:bodyPr>
          <a:lstStyle/>
          <a:p>
            <a:r>
              <a:rPr lang="en-US" dirty="0"/>
              <a:t>Conclusion</a:t>
            </a:r>
          </a:p>
        </p:txBody>
      </p:sp>
      <p:sp>
        <p:nvSpPr>
          <p:cNvPr id="3" name="Subtitle 2">
            <a:extLst>
              <a:ext uri="{FF2B5EF4-FFF2-40B4-BE49-F238E27FC236}">
                <a16:creationId xmlns:a16="http://schemas.microsoft.com/office/drawing/2014/main" id="{597E4715-B371-16B8-3668-23D2D821AE22}"/>
              </a:ext>
            </a:extLst>
          </p:cNvPr>
          <p:cNvSpPr>
            <a:spLocks noGrp="1"/>
          </p:cNvSpPr>
          <p:nvPr>
            <p:ph type="subTitle" idx="1"/>
          </p:nvPr>
        </p:nvSpPr>
        <p:spPr>
          <a:xfrm>
            <a:off x="336000" y="2077214"/>
            <a:ext cx="11626614" cy="4653524"/>
          </a:xfrm>
        </p:spPr>
        <p:txBody>
          <a:bodyPr>
            <a:normAutofit/>
          </a:bodyPr>
          <a:lstStyle/>
          <a:p>
            <a:pPr lvl="0"/>
            <a:r>
              <a:rPr lang="en-GB" sz="2600" dirty="0">
                <a:solidFill>
                  <a:srgbClr val="7030A0">
                    <a:alpha val="60000"/>
                  </a:srgbClr>
                </a:solidFill>
                <a:latin typeface="Arial" panose="020B0604020202020204" pitchFamily="34" charset="0"/>
                <a:cs typeface="Arial" panose="020B0604020202020204" pitchFamily="34" charset="0"/>
              </a:rPr>
              <a:t>“Most human </a:t>
            </a:r>
            <a:r>
              <a:rPr lang="en-GB" sz="2600" dirty="0" err="1">
                <a:solidFill>
                  <a:srgbClr val="7030A0">
                    <a:alpha val="60000"/>
                  </a:srgbClr>
                </a:solidFill>
                <a:latin typeface="Arial" panose="020B0604020202020204" pitchFamily="34" charset="0"/>
                <a:cs typeface="Arial" panose="020B0604020202020204" pitchFamily="34" charset="0"/>
              </a:rPr>
              <a:t>behavior</a:t>
            </a:r>
            <a:r>
              <a:rPr lang="en-GB" sz="2600" dirty="0">
                <a:solidFill>
                  <a:srgbClr val="7030A0">
                    <a:alpha val="60000"/>
                  </a:srgbClr>
                </a:solidFill>
                <a:latin typeface="Arial" panose="020B0604020202020204" pitchFamily="34" charset="0"/>
                <a:cs typeface="Arial" panose="020B0604020202020204" pitchFamily="34" charset="0"/>
              </a:rPr>
              <a:t> is learned observationally through </a:t>
            </a:r>
            <a:r>
              <a:rPr lang="en-GB" sz="2600" dirty="0" err="1">
                <a:solidFill>
                  <a:srgbClr val="7030A0">
                    <a:alpha val="60000"/>
                  </a:srgbClr>
                </a:solidFill>
                <a:latin typeface="Arial" panose="020B0604020202020204" pitchFamily="34" charset="0"/>
                <a:cs typeface="Arial" panose="020B0604020202020204" pitchFamily="34" charset="0"/>
              </a:rPr>
              <a:t>modeling</a:t>
            </a:r>
            <a:r>
              <a:rPr lang="en-GB" sz="2600" dirty="0">
                <a:solidFill>
                  <a:srgbClr val="7030A0">
                    <a:alpha val="60000"/>
                  </a:srgbClr>
                </a:solidFill>
                <a:latin typeface="Arial" panose="020B0604020202020204" pitchFamily="34" charset="0"/>
                <a:cs typeface="Arial" panose="020B0604020202020204" pitchFamily="34" charset="0"/>
              </a:rPr>
              <a:t>: observing others, one forms an idea of how new </a:t>
            </a:r>
            <a:r>
              <a:rPr lang="en-GB" sz="2600" dirty="0" err="1">
                <a:solidFill>
                  <a:srgbClr val="7030A0">
                    <a:alpha val="60000"/>
                  </a:srgbClr>
                </a:solidFill>
                <a:latin typeface="Arial" panose="020B0604020202020204" pitchFamily="34" charset="0"/>
                <a:cs typeface="Arial" panose="020B0604020202020204" pitchFamily="34" charset="0"/>
              </a:rPr>
              <a:t>behaviors</a:t>
            </a:r>
            <a:r>
              <a:rPr lang="en-GB" sz="2600" dirty="0">
                <a:solidFill>
                  <a:srgbClr val="7030A0">
                    <a:alpha val="60000"/>
                  </a:srgbClr>
                </a:solidFill>
                <a:latin typeface="Arial" panose="020B0604020202020204" pitchFamily="34" charset="0"/>
                <a:cs typeface="Arial" panose="020B0604020202020204" pitchFamily="34" charset="0"/>
              </a:rPr>
              <a:t> are performed, and on later occasions, this coded information served as a guided attention” (Social Learning Theory, 1997)</a:t>
            </a:r>
          </a:p>
          <a:p>
            <a:pPr lvl="0"/>
            <a:r>
              <a:rPr lang="en-GB" sz="2600" dirty="0">
                <a:solidFill>
                  <a:srgbClr val="7030A0">
                    <a:alpha val="60000"/>
                  </a:srgbClr>
                </a:solidFill>
                <a:latin typeface="Arial" panose="020B0604020202020204" pitchFamily="34" charset="0"/>
                <a:cs typeface="Arial" panose="020B0604020202020204" pitchFamily="34" charset="0"/>
              </a:rPr>
              <a:t>The role of the domiciliary health care assistant is significant in every older patient via observing, recognizing patterns, and providing the proper support—the ability to understand their </a:t>
            </a:r>
            <a:r>
              <a:rPr lang="en-GB" sz="2600" dirty="0" err="1">
                <a:solidFill>
                  <a:srgbClr val="7030A0">
                    <a:alpha val="60000"/>
                  </a:srgbClr>
                </a:solidFill>
                <a:latin typeface="Arial" panose="020B0604020202020204" pitchFamily="34" charset="0"/>
                <a:cs typeface="Arial" panose="020B0604020202020204" pitchFamily="34" charset="0"/>
              </a:rPr>
              <a:t>behavior</a:t>
            </a:r>
            <a:r>
              <a:rPr lang="en-GB" sz="2600" dirty="0">
                <a:solidFill>
                  <a:srgbClr val="7030A0">
                    <a:alpha val="60000"/>
                  </a:srgbClr>
                </a:solidFill>
                <a:latin typeface="Arial" panose="020B0604020202020204" pitchFamily="34" charset="0"/>
                <a:cs typeface="Arial" panose="020B0604020202020204" pitchFamily="34" charset="0"/>
              </a:rPr>
              <a:t> and help them with their choices using social cognitive theories. </a:t>
            </a:r>
            <a:endParaRPr lang="en-US" dirty="0"/>
          </a:p>
        </p:txBody>
      </p:sp>
    </p:spTree>
    <p:extLst>
      <p:ext uri="{BB962C8B-B14F-4D97-AF65-F5344CB8AC3E}">
        <p14:creationId xmlns:p14="http://schemas.microsoft.com/office/powerpoint/2010/main" val="4111374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81693-CAA5-4F22-959B-873990E4CD59}"/>
              </a:ext>
            </a:extLst>
          </p:cNvPr>
          <p:cNvSpPr>
            <a:spLocks noGrp="1"/>
          </p:cNvSpPr>
          <p:nvPr>
            <p:ph type="ctrTitle"/>
          </p:nvPr>
        </p:nvSpPr>
        <p:spPr>
          <a:xfrm>
            <a:off x="1871530" y="288301"/>
            <a:ext cx="7977600" cy="1024066"/>
          </a:xfrm>
        </p:spPr>
        <p:txBody>
          <a:bodyPr/>
          <a:lstStyle/>
          <a:p>
            <a:r>
              <a:rPr lang="en-US" dirty="0"/>
              <a:t>References</a:t>
            </a:r>
          </a:p>
        </p:txBody>
      </p:sp>
      <p:sp>
        <p:nvSpPr>
          <p:cNvPr id="3" name="Subtitle 2">
            <a:extLst>
              <a:ext uri="{FF2B5EF4-FFF2-40B4-BE49-F238E27FC236}">
                <a16:creationId xmlns:a16="http://schemas.microsoft.com/office/drawing/2014/main" id="{9700A57D-22A3-C71E-F3C9-1B50A8338928}"/>
              </a:ext>
            </a:extLst>
          </p:cNvPr>
          <p:cNvSpPr>
            <a:spLocks noGrp="1"/>
          </p:cNvSpPr>
          <p:nvPr>
            <p:ph type="subTitle" idx="1"/>
          </p:nvPr>
        </p:nvSpPr>
        <p:spPr>
          <a:xfrm>
            <a:off x="0" y="1819373"/>
            <a:ext cx="12192000" cy="3959128"/>
          </a:xfrm>
        </p:spPr>
        <p:txBody>
          <a:bodyPr>
            <a:normAutofit lnSpcReduction="10000"/>
          </a:bodyPr>
          <a:lstStyle/>
          <a:p>
            <a:pPr algn="l"/>
            <a:endParaRPr lang="en-US" dirty="0"/>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Bandura, A. (1977).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Social Learning Theory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New York: General Learning Press</a:t>
            </a: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BPS., (2020a) The British Psychological Society, What is psychology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https://www.bps.org.uk/public/what-is-psychology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Eysenck, M.,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Simply Psychology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Taylor &amp; Francis Group, ProQuest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Ebook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Central.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4.McLeod, S., (2013).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Erik Erikson's stages of psychosocial development.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Schofield, W. (1969).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role of psychology in the delivery of health services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American Psychologist, 24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565–584.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https://doi.org/10.1037/h0027998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7 October 2022)</a:t>
            </a:r>
          </a:p>
          <a:p>
            <a:pPr marL="0" marR="0" algn="l">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6. Sprouts,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John Watson’s Theory of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Behaviorism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[video] available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https://www.youtube.com/watch?v=V09FuazW8bc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07/10/2022]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US" sz="1800" dirty="0">
                <a:effectLst/>
                <a:latin typeface="Calibri" panose="020F0502020204030204" pitchFamily="34" charset="0"/>
                <a:ea typeface="Calibri" panose="020F0502020204030204" pitchFamily="34" charset="0"/>
                <a:cs typeface="Times New Roman" panose="02020603050405020304" pitchFamily="18" charset="0"/>
              </a:rPr>
              <a:t>7. Young, J., 1996. Caring for older people: rehabilitation and older people.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BMJ</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313</a:t>
            </a:r>
            <a:r>
              <a:rPr lang="en-US" sz="1800" dirty="0">
                <a:effectLst/>
                <a:latin typeface="Calibri" panose="020F0502020204030204" pitchFamily="34" charset="0"/>
                <a:ea typeface="Calibri" panose="020F0502020204030204" pitchFamily="34" charset="0"/>
                <a:cs typeface="Times New Roman" panose="02020603050405020304" pitchFamily="18" charset="0"/>
              </a:rPr>
              <a:t>(7058), pp.677-681.</a:t>
            </a:r>
            <a:endParaRPr lang="en-US" dirty="0"/>
          </a:p>
        </p:txBody>
      </p:sp>
    </p:spTree>
    <p:extLst>
      <p:ext uri="{BB962C8B-B14F-4D97-AF65-F5344CB8AC3E}">
        <p14:creationId xmlns:p14="http://schemas.microsoft.com/office/powerpoint/2010/main" val="3263038348"/>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34381F"/>
      </a:dk2>
      <a:lt2>
        <a:srgbClr val="E2E6E8"/>
      </a:lt2>
      <a:accent1>
        <a:srgbClr val="C3724D"/>
      </a:accent1>
      <a:accent2>
        <a:srgbClr val="B1923B"/>
      </a:accent2>
      <a:accent3>
        <a:srgbClr val="9BAB43"/>
      </a:accent3>
      <a:accent4>
        <a:srgbClr val="6EB13B"/>
      </a:accent4>
      <a:accent5>
        <a:srgbClr val="4AB848"/>
      </a:accent5>
      <a:accent6>
        <a:srgbClr val="3BB16A"/>
      </a:accent6>
      <a:hlink>
        <a:srgbClr val="3A8BB0"/>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E788F46-0EC9-453A-84E7-79F74C0BD948}">
  <ds:schemaRefs>
    <ds:schemaRef ds:uri="http://schemas.microsoft.com/sharepoint/v3/contenttype/forms"/>
  </ds:schemaRefs>
</ds:datastoreItem>
</file>

<file path=customXml/itemProps2.xml><?xml version="1.0" encoding="utf-8"?>
<ds:datastoreItem xmlns:ds="http://schemas.openxmlformats.org/officeDocument/2006/customXml" ds:itemID="{09B19F80-A4D2-408B-A279-A0965108A384}">
  <ds:schemaRefs>
    <ds:schemaRef ds:uri="http://www.w3.org/XML/1998/namespace"/>
    <ds:schemaRef ds:uri="http://purl.org/dc/terms/"/>
    <ds:schemaRef ds:uri="0e7fbce4-8ae7-4085-8b0a-9efa4c7cae6d"/>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4eb0a523-77d0-454a-93a8-50ca111d3c44"/>
    <ds:schemaRef ds:uri="http://purl.org/dc/dcmitype/"/>
  </ds:schemaRefs>
</ds:datastoreItem>
</file>

<file path=customXml/itemProps3.xml><?xml version="1.0" encoding="utf-8"?>
<ds:datastoreItem xmlns:ds="http://schemas.openxmlformats.org/officeDocument/2006/customXml" ds:itemID="{A4655237-28F6-4BAC-A6F9-1455D8E4BD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713</TotalTime>
  <Words>855</Words>
  <Application>Microsoft Office PowerPoint</Application>
  <PresentationFormat>Widescreen</PresentationFormat>
  <Paragraphs>67</Paragraphs>
  <Slides>9</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Algerian</vt:lpstr>
      <vt:lpstr>Arial</vt:lpstr>
      <vt:lpstr>Arial Black</vt:lpstr>
      <vt:lpstr>Arial Narrow</vt:lpstr>
      <vt:lpstr>Avenir Next LT Pro</vt:lpstr>
      <vt:lpstr>Calibri</vt:lpstr>
      <vt:lpstr>Franklin Gothic Book</vt:lpstr>
      <vt:lpstr>Goudy Old Style</vt:lpstr>
      <vt:lpstr>Wingdings</vt:lpstr>
      <vt:lpstr>FrostyVTI</vt:lpstr>
      <vt:lpstr>Why is psychology important when working as a domiciliary care assistant working with older adults? presentation</vt:lpstr>
      <vt:lpstr>Introduction</vt:lpstr>
      <vt:lpstr>                                 What is psychology?              Why psychology is important in health care?</vt:lpstr>
      <vt:lpstr>Erik Erikson (1902-1994)</vt:lpstr>
      <vt:lpstr>Erikson’s Psycho-Social Development</vt:lpstr>
      <vt:lpstr>Stage 4: Industriousness vs. Inferiority</vt:lpstr>
      <vt:lpstr>The difference we make in their life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psychology important when working as a health care assistant working with older adults? presentation</dc:title>
  <dc:creator>Borimir Petkov (2118523)</dc:creator>
  <cp:lastModifiedBy>Harris Mondale Mugenzi (2118945)</cp:lastModifiedBy>
  <cp:revision>5</cp:revision>
  <dcterms:created xsi:type="dcterms:W3CDTF">2022-10-07T07:49:43Z</dcterms:created>
  <dcterms:modified xsi:type="dcterms:W3CDTF">2022-11-19T17:11:28Z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