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321" autoAdjust="0"/>
  </p:normalViewPr>
  <p:slideViewPr>
    <p:cSldViewPr snapToGrid="0">
      <p:cViewPr varScale="1">
        <p:scale>
          <a:sx n="55" d="100"/>
          <a:sy n="55" d="100"/>
        </p:scale>
        <p:origin x="10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5F7AAF-2D8A-4F9E-BCC3-88775E7307E7}" type="datetimeFigureOut">
              <a:rPr lang="en-GB" smtClean="0"/>
              <a:t>13/10/2022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C8CAD8-38BA-4D4F-BE56-1146198A34BC}" type="slidenum">
              <a:rPr lang="en-GB" smtClean="0"/>
              <a:t>‹#›</a:t>
            </a:fld>
            <a:endParaRPr lang="en-GB"/>
          </a:p>
        </p:txBody>
      </p:sp>
    </p:spTree>
    <p:extLst>
      <p:ext uri="{BB962C8B-B14F-4D97-AF65-F5344CB8AC3E}">
        <p14:creationId xmlns:p14="http://schemas.microsoft.com/office/powerpoint/2010/main" val="2249147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contains a brief description of the three pillars of sustainability and ensuring there is as little negative impact and the maximum positive impact on these three pillars the business should be in the best position to maintain a sustainable business.</a:t>
            </a:r>
          </a:p>
        </p:txBody>
      </p:sp>
      <p:sp>
        <p:nvSpPr>
          <p:cNvPr id="4" name="Slide Number Placeholder 3"/>
          <p:cNvSpPr>
            <a:spLocks noGrp="1"/>
          </p:cNvSpPr>
          <p:nvPr>
            <p:ph type="sldNum" sz="quarter" idx="5"/>
          </p:nvPr>
        </p:nvSpPr>
        <p:spPr/>
        <p:txBody>
          <a:bodyPr/>
          <a:lstStyle/>
          <a:p>
            <a:fld id="{7EC8CAD8-38BA-4D4F-BE56-1146198A34BC}" type="slidenum">
              <a:rPr lang="en-GB" smtClean="0"/>
              <a:t>1</a:t>
            </a:fld>
            <a:endParaRPr lang="en-GB"/>
          </a:p>
        </p:txBody>
      </p:sp>
    </p:spTree>
    <p:extLst>
      <p:ext uri="{BB962C8B-B14F-4D97-AF65-F5344CB8AC3E}">
        <p14:creationId xmlns:p14="http://schemas.microsoft.com/office/powerpoint/2010/main" val="759359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32E4D-F69E-421A-D17A-B2B34D6641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BB16EE-3DA9-F9B7-0CE9-06EA7FA68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E1ED5C-635C-1452-C9ED-9B05A1334435}"/>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5" name="Footer Placeholder 4">
            <a:extLst>
              <a:ext uri="{FF2B5EF4-FFF2-40B4-BE49-F238E27FC236}">
                <a16:creationId xmlns:a16="http://schemas.microsoft.com/office/drawing/2014/main" id="{D323D0EF-DDDC-4E4C-D45D-95A41FDB6B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175D2A-7AED-F57C-B358-CE87A75D445C}"/>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1333937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1913C-2718-B68C-A8BF-B3B35F3587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33BB90-B77E-74DD-D5B0-4075F6E3FF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1EEAE-9234-50CA-3B1C-7E6EB35A3AA1}"/>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5" name="Footer Placeholder 4">
            <a:extLst>
              <a:ext uri="{FF2B5EF4-FFF2-40B4-BE49-F238E27FC236}">
                <a16:creationId xmlns:a16="http://schemas.microsoft.com/office/drawing/2014/main" id="{3E74AA90-ACD4-9619-F3D1-A83C1B3A1D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7FD53-50D3-28F6-D345-09325671D4B1}"/>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1548209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263AC-353F-11D4-9B4E-E087EAA1D6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21B683-1062-7BB2-5879-4AD67D589E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7632EC-9386-D7CC-7F72-5F374154CC5B}"/>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5" name="Footer Placeholder 4">
            <a:extLst>
              <a:ext uri="{FF2B5EF4-FFF2-40B4-BE49-F238E27FC236}">
                <a16:creationId xmlns:a16="http://schemas.microsoft.com/office/drawing/2014/main" id="{9B1144B7-E13D-E3B8-73CE-1FC8FA9D2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A96148-A5A5-036C-6F19-56ED7C456FA0}"/>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4192123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C6658-0D80-1A6E-2E06-E9068AD85E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8368CC-9683-8264-15F4-2DB4D88FD7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55D9E2-D211-0867-392A-2C459BD458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95E881-5982-484E-91BF-FA37A517B056}"/>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6" name="Footer Placeholder 5">
            <a:extLst>
              <a:ext uri="{FF2B5EF4-FFF2-40B4-BE49-F238E27FC236}">
                <a16:creationId xmlns:a16="http://schemas.microsoft.com/office/drawing/2014/main" id="{C1F9E479-BC8E-1AC6-3C5C-322212FF62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4B67AB-C010-F999-D659-019E5B3E5512}"/>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1840578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5EC63-9846-E827-BDAE-D6DE40CA3B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80C583-686A-1C44-6F2C-53D47294F4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06635D-6577-661D-9DCC-0DE24B4988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49A94A-FFA8-DEEB-31E2-9C50AA8C4B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CB7349-5EB7-2D1B-1C6F-66D86E420E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B7E53E-9AA0-D2F5-C782-2B1A2DFADAF9}"/>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8" name="Footer Placeholder 7">
            <a:extLst>
              <a:ext uri="{FF2B5EF4-FFF2-40B4-BE49-F238E27FC236}">
                <a16:creationId xmlns:a16="http://schemas.microsoft.com/office/drawing/2014/main" id="{4C2BFCEE-6BE9-BF6A-07C4-D3CA7013FE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116E07-4A35-DA5D-D00E-5CD5CA6B1E79}"/>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631756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67558-1D5E-FA46-3C27-E127F8AB49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2476B5-B628-0E07-A570-7161B415A131}"/>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4" name="Footer Placeholder 3">
            <a:extLst>
              <a:ext uri="{FF2B5EF4-FFF2-40B4-BE49-F238E27FC236}">
                <a16:creationId xmlns:a16="http://schemas.microsoft.com/office/drawing/2014/main" id="{F6E1A986-7C55-E5FE-D526-4663245A7A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9EE73C-C72E-72F4-1C55-CA5C861EABAF}"/>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895573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68F234-CEFF-CC4F-F0FE-CD8FEA9F3C3F}"/>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3" name="Footer Placeholder 2">
            <a:extLst>
              <a:ext uri="{FF2B5EF4-FFF2-40B4-BE49-F238E27FC236}">
                <a16:creationId xmlns:a16="http://schemas.microsoft.com/office/drawing/2014/main" id="{54A5A97E-AB12-80B7-CE1A-D364B876E5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749106-8E7E-5114-2074-9B19659C96A5}"/>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882994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39ECC-383A-D78E-DC65-C8511E4B93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5202AB-B2FC-C280-6E1F-89EFC89F5D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0B0CBE-3ECD-D143-E1A8-261FAB7BF5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4A1D82-AF39-0391-605A-2D502475BD5C}"/>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6" name="Footer Placeholder 5">
            <a:extLst>
              <a:ext uri="{FF2B5EF4-FFF2-40B4-BE49-F238E27FC236}">
                <a16:creationId xmlns:a16="http://schemas.microsoft.com/office/drawing/2014/main" id="{1CEE351E-0F72-8DF0-54D6-177C9BE880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8BF966-158B-77C0-FC19-D7F62FB0940A}"/>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2541132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E748A-1F72-E518-492D-AC84B25487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5C848B-8FE4-5B01-75FE-1546AA27CE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543768-6058-ADAC-AF1F-C1DA0ACFA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944DD0-F489-9961-3C56-EF1C8333E2A3}"/>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6" name="Footer Placeholder 5">
            <a:extLst>
              <a:ext uri="{FF2B5EF4-FFF2-40B4-BE49-F238E27FC236}">
                <a16:creationId xmlns:a16="http://schemas.microsoft.com/office/drawing/2014/main" id="{51E15917-88A4-9AD3-B5C9-4929BD8C35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F90E03-A06B-D86C-E231-658BC2F2A347}"/>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2345953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FF9A-6A83-E1A1-8E78-9E6D182FF1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3780FB-8690-B693-CA50-01516824D0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47F2F-63EF-9392-A7A3-4E62C0FB2CCC}"/>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5" name="Footer Placeholder 4">
            <a:extLst>
              <a:ext uri="{FF2B5EF4-FFF2-40B4-BE49-F238E27FC236}">
                <a16:creationId xmlns:a16="http://schemas.microsoft.com/office/drawing/2014/main" id="{3A92788F-87B8-FF37-7446-F8EE361A07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865047-5F22-58D8-6136-35A97FDC50F9}"/>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3200799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56B6AB-AC0B-3FD7-BDA7-53290B7750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6B39BC-2DF8-B188-2FD7-5CCA78DD1B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CE26EA-CEDD-47FC-A292-C65D385461FC}"/>
              </a:ext>
            </a:extLst>
          </p:cNvPr>
          <p:cNvSpPr>
            <a:spLocks noGrp="1"/>
          </p:cNvSpPr>
          <p:nvPr>
            <p:ph type="dt" sz="half" idx="10"/>
          </p:nvPr>
        </p:nvSpPr>
        <p:spPr/>
        <p:txBody>
          <a:bodyPr/>
          <a:lstStyle/>
          <a:p>
            <a:fld id="{60597E45-1321-4ADD-B97B-9186D3063405}" type="datetimeFigureOut">
              <a:rPr lang="en-GB" smtClean="0"/>
              <a:t>13/10/2022</a:t>
            </a:fld>
            <a:endParaRPr lang="en-GB"/>
          </a:p>
        </p:txBody>
      </p:sp>
      <p:sp>
        <p:nvSpPr>
          <p:cNvPr id="5" name="Footer Placeholder 4">
            <a:extLst>
              <a:ext uri="{FF2B5EF4-FFF2-40B4-BE49-F238E27FC236}">
                <a16:creationId xmlns:a16="http://schemas.microsoft.com/office/drawing/2014/main" id="{85FE7254-16BA-A117-5AC5-57DE0F0947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BDCA5-366B-8FCE-258C-19088DCE731E}"/>
              </a:ext>
            </a:extLst>
          </p:cNvPr>
          <p:cNvSpPr>
            <a:spLocks noGrp="1"/>
          </p:cNvSpPr>
          <p:nvPr>
            <p:ph type="sldNum" sz="quarter" idx="12"/>
          </p:nvPr>
        </p:nvSpPr>
        <p:spPr/>
        <p:txBody>
          <a:bodyPr/>
          <a:lstStyle/>
          <a:p>
            <a:fld id="{15220312-1512-4972-937B-FD7AA3792BBC}" type="slidenum">
              <a:rPr lang="en-GB" smtClean="0"/>
              <a:t>‹#›</a:t>
            </a:fld>
            <a:endParaRPr lang="en-GB"/>
          </a:p>
        </p:txBody>
      </p:sp>
    </p:spTree>
    <p:extLst>
      <p:ext uri="{BB962C8B-B14F-4D97-AF65-F5344CB8AC3E}">
        <p14:creationId xmlns:p14="http://schemas.microsoft.com/office/powerpoint/2010/main" val="66021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E42BED-4EA1-8A86-6E48-B1FFBC7B24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2BFEA2-E4C1-1B91-0F30-CA9257A5DB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539F07-6789-C227-6C3E-F9278916D3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97E45-1321-4ADD-B97B-9186D3063405}" type="datetimeFigureOut">
              <a:rPr lang="en-GB" smtClean="0"/>
              <a:t>13/10/2022</a:t>
            </a:fld>
            <a:endParaRPr lang="en-GB"/>
          </a:p>
        </p:txBody>
      </p:sp>
      <p:sp>
        <p:nvSpPr>
          <p:cNvPr id="5" name="Footer Placeholder 4">
            <a:extLst>
              <a:ext uri="{FF2B5EF4-FFF2-40B4-BE49-F238E27FC236}">
                <a16:creationId xmlns:a16="http://schemas.microsoft.com/office/drawing/2014/main" id="{5C0EB691-6C8C-D89D-A459-B7C795C5B4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E29EBC-7234-E064-EE8A-7915DFB87F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220312-1512-4972-937B-FD7AA3792BBC}" type="slidenum">
              <a:rPr lang="en-GB" smtClean="0"/>
              <a:t>‹#›</a:t>
            </a:fld>
            <a:endParaRPr lang="en-GB"/>
          </a:p>
        </p:txBody>
      </p:sp>
    </p:spTree>
    <p:extLst>
      <p:ext uri="{BB962C8B-B14F-4D97-AF65-F5344CB8AC3E}">
        <p14:creationId xmlns:p14="http://schemas.microsoft.com/office/powerpoint/2010/main" val="32510891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Top shot of a representation of networks with stick figures.">
            <a:extLst>
              <a:ext uri="{FF2B5EF4-FFF2-40B4-BE49-F238E27FC236}">
                <a16:creationId xmlns:a16="http://schemas.microsoft.com/office/drawing/2014/main" id="{76A027D3-87F0-727F-629E-D6EB70B360EC}"/>
              </a:ext>
            </a:extLst>
          </p:cNvPr>
          <p:cNvPicPr>
            <a:picLocks noChangeAspect="1"/>
          </p:cNvPicPr>
          <p:nvPr/>
        </p:nvPicPr>
        <p:blipFill rotWithShape="1">
          <a:blip r:embed="rId3">
            <a:extLst>
              <a:ext uri="{28A0092B-C50C-407E-A947-70E740481C1C}">
                <a14:useLocalDpi xmlns:a14="http://schemas.microsoft.com/office/drawing/2010/main" val="0"/>
              </a:ext>
            </a:extLst>
          </a:blip>
          <a:srcRect l="28286" r="5215" b="3"/>
          <a:stretch/>
        </p:blipFill>
        <p:spPr>
          <a:xfrm>
            <a:off x="3000044" y="3309279"/>
            <a:ext cx="2849586" cy="2849586"/>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p:spPr>
      </p:pic>
      <p:pic>
        <p:nvPicPr>
          <p:cNvPr id="7" name="Picture 6" descr="Piggy bank collection top view">
            <a:extLst>
              <a:ext uri="{FF2B5EF4-FFF2-40B4-BE49-F238E27FC236}">
                <a16:creationId xmlns:a16="http://schemas.microsoft.com/office/drawing/2014/main" id="{4B7ED184-B0AD-FBB8-CF4E-AB45190CEC79}"/>
              </a:ext>
            </a:extLst>
          </p:cNvPr>
          <p:cNvPicPr>
            <a:picLocks noChangeAspect="1"/>
          </p:cNvPicPr>
          <p:nvPr/>
        </p:nvPicPr>
        <p:blipFill rotWithShape="1">
          <a:blip r:embed="rId4">
            <a:extLst>
              <a:ext uri="{28A0092B-C50C-407E-A947-70E740481C1C}">
                <a14:useLocalDpi xmlns:a14="http://schemas.microsoft.com/office/drawing/2010/main" val="0"/>
              </a:ext>
            </a:extLst>
          </a:blip>
          <a:srcRect t="8555" r="1" b="27196"/>
          <a:stretch/>
        </p:blipFill>
        <p:spPr>
          <a:xfrm>
            <a:off x="6736951" y="3309279"/>
            <a:ext cx="2849586" cy="2849586"/>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p:spPr>
      </p:pic>
      <p:pic>
        <p:nvPicPr>
          <p:cNvPr id="5" name="Picture 4" descr="A cropped image of a person touching a plant">
            <a:extLst>
              <a:ext uri="{FF2B5EF4-FFF2-40B4-BE49-F238E27FC236}">
                <a16:creationId xmlns:a16="http://schemas.microsoft.com/office/drawing/2014/main" id="{4CADD055-81C6-BDD5-8148-AD2AEFB2558C}"/>
              </a:ext>
            </a:extLst>
          </p:cNvPr>
          <p:cNvPicPr>
            <a:picLocks noChangeAspect="1"/>
          </p:cNvPicPr>
          <p:nvPr/>
        </p:nvPicPr>
        <p:blipFill rotWithShape="1">
          <a:blip r:embed="rId5">
            <a:extLst>
              <a:ext uri="{28A0092B-C50C-407E-A947-70E740481C1C}">
                <a14:useLocalDpi xmlns:a14="http://schemas.microsoft.com/office/drawing/2010/main" val="0"/>
              </a:ext>
            </a:extLst>
          </a:blip>
          <a:srcRect l="16395" r="16858" b="4"/>
          <a:stretch/>
        </p:blipFill>
        <p:spPr>
          <a:xfrm>
            <a:off x="4962308" y="579414"/>
            <a:ext cx="2849586" cy="2849586"/>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p:spPr>
      </p:pic>
      <p:sp>
        <p:nvSpPr>
          <p:cNvPr id="12" name="TextBox 11">
            <a:extLst>
              <a:ext uri="{FF2B5EF4-FFF2-40B4-BE49-F238E27FC236}">
                <a16:creationId xmlns:a16="http://schemas.microsoft.com/office/drawing/2014/main" id="{17FAD9E7-DF4B-2540-474F-F4043F2D8CCF}"/>
              </a:ext>
            </a:extLst>
          </p:cNvPr>
          <p:cNvSpPr txBox="1"/>
          <p:nvPr/>
        </p:nvSpPr>
        <p:spPr>
          <a:xfrm>
            <a:off x="5354320" y="254000"/>
            <a:ext cx="1981200" cy="369332"/>
          </a:xfrm>
          <a:prstGeom prst="rect">
            <a:avLst/>
          </a:prstGeom>
          <a:noFill/>
        </p:spPr>
        <p:txBody>
          <a:bodyPr wrap="square" rtlCol="0">
            <a:spAutoFit/>
          </a:bodyPr>
          <a:lstStyle/>
          <a:p>
            <a:pPr algn="ctr"/>
            <a:r>
              <a:rPr lang="en-GB" b="1" dirty="0"/>
              <a:t>Environmental</a:t>
            </a:r>
          </a:p>
        </p:txBody>
      </p:sp>
      <p:sp>
        <p:nvSpPr>
          <p:cNvPr id="13" name="TextBox 12">
            <a:extLst>
              <a:ext uri="{FF2B5EF4-FFF2-40B4-BE49-F238E27FC236}">
                <a16:creationId xmlns:a16="http://schemas.microsoft.com/office/drawing/2014/main" id="{F84811FF-A2E5-EC1F-278A-1612CA73274E}"/>
              </a:ext>
            </a:extLst>
          </p:cNvPr>
          <p:cNvSpPr txBox="1"/>
          <p:nvPr/>
        </p:nvSpPr>
        <p:spPr>
          <a:xfrm>
            <a:off x="3491387" y="2887651"/>
            <a:ext cx="1866900" cy="369332"/>
          </a:xfrm>
          <a:prstGeom prst="rect">
            <a:avLst/>
          </a:prstGeom>
          <a:noFill/>
        </p:spPr>
        <p:txBody>
          <a:bodyPr wrap="square" rtlCol="0">
            <a:spAutoFit/>
          </a:bodyPr>
          <a:lstStyle/>
          <a:p>
            <a:pPr algn="ctr"/>
            <a:r>
              <a:rPr lang="en-GB" b="1" dirty="0"/>
              <a:t>Social</a:t>
            </a:r>
          </a:p>
        </p:txBody>
      </p:sp>
      <p:sp>
        <p:nvSpPr>
          <p:cNvPr id="14" name="TextBox 13">
            <a:extLst>
              <a:ext uri="{FF2B5EF4-FFF2-40B4-BE49-F238E27FC236}">
                <a16:creationId xmlns:a16="http://schemas.microsoft.com/office/drawing/2014/main" id="{C1D060E5-CC81-E66D-959B-9CEA431FC0EF}"/>
              </a:ext>
            </a:extLst>
          </p:cNvPr>
          <p:cNvSpPr txBox="1"/>
          <p:nvPr/>
        </p:nvSpPr>
        <p:spPr>
          <a:xfrm>
            <a:off x="7620000" y="2961906"/>
            <a:ext cx="1571956" cy="369332"/>
          </a:xfrm>
          <a:prstGeom prst="rect">
            <a:avLst/>
          </a:prstGeom>
          <a:noFill/>
        </p:spPr>
        <p:txBody>
          <a:bodyPr wrap="square" rtlCol="0">
            <a:spAutoFit/>
          </a:bodyPr>
          <a:lstStyle/>
          <a:p>
            <a:r>
              <a:rPr lang="en-GB" dirty="0"/>
              <a:t>Economic</a:t>
            </a:r>
          </a:p>
        </p:txBody>
      </p:sp>
      <p:sp>
        <p:nvSpPr>
          <p:cNvPr id="15" name="TextBox 14">
            <a:extLst>
              <a:ext uri="{FF2B5EF4-FFF2-40B4-BE49-F238E27FC236}">
                <a16:creationId xmlns:a16="http://schemas.microsoft.com/office/drawing/2014/main" id="{49F4723E-8817-76A4-7AB7-CD242514C40C}"/>
              </a:ext>
            </a:extLst>
          </p:cNvPr>
          <p:cNvSpPr txBox="1"/>
          <p:nvPr/>
        </p:nvSpPr>
        <p:spPr>
          <a:xfrm>
            <a:off x="1303314" y="323850"/>
            <a:ext cx="2849586" cy="1200329"/>
          </a:xfrm>
          <a:prstGeom prst="rect">
            <a:avLst/>
          </a:prstGeom>
          <a:noFill/>
        </p:spPr>
        <p:txBody>
          <a:bodyPr wrap="square" rtlCol="0">
            <a:spAutoFit/>
          </a:bodyPr>
          <a:lstStyle/>
          <a:p>
            <a:pPr marL="285750" indent="-285750">
              <a:buFont typeface="Arial" panose="020B0604020202020204" pitchFamily="34" charset="0"/>
              <a:buChar char="•"/>
            </a:pPr>
            <a:r>
              <a:rPr lang="en-GB" dirty="0"/>
              <a:t>Protection of the environment </a:t>
            </a:r>
          </a:p>
          <a:p>
            <a:pPr marL="285750" indent="-285750">
              <a:buFont typeface="Arial" panose="020B0604020202020204" pitchFamily="34" charset="0"/>
              <a:buChar char="•"/>
            </a:pPr>
            <a:r>
              <a:rPr lang="en-GB" dirty="0"/>
              <a:t>Limitations of earths resources </a:t>
            </a:r>
          </a:p>
        </p:txBody>
      </p:sp>
      <p:sp>
        <p:nvSpPr>
          <p:cNvPr id="16" name="TextBox 15">
            <a:extLst>
              <a:ext uri="{FF2B5EF4-FFF2-40B4-BE49-F238E27FC236}">
                <a16:creationId xmlns:a16="http://schemas.microsoft.com/office/drawing/2014/main" id="{6E26B95F-B3EE-56E2-BB4E-8F3748C03FE5}"/>
              </a:ext>
            </a:extLst>
          </p:cNvPr>
          <p:cNvSpPr txBox="1"/>
          <p:nvPr/>
        </p:nvSpPr>
        <p:spPr>
          <a:xfrm>
            <a:off x="514350" y="2961906"/>
            <a:ext cx="2352675" cy="1200329"/>
          </a:xfrm>
          <a:prstGeom prst="rect">
            <a:avLst/>
          </a:prstGeom>
          <a:noFill/>
        </p:spPr>
        <p:txBody>
          <a:bodyPr wrap="square" rtlCol="0">
            <a:spAutoFit/>
          </a:bodyPr>
          <a:lstStyle/>
          <a:p>
            <a:pPr marL="285750" indent="-285750">
              <a:buFont typeface="Arial" panose="020B0604020202020204" pitchFamily="34" charset="0"/>
              <a:buChar char="•"/>
            </a:pPr>
            <a:r>
              <a:rPr lang="en-GB" dirty="0"/>
              <a:t>Equal opportunities</a:t>
            </a:r>
          </a:p>
          <a:p>
            <a:pPr marL="285750" indent="-285750">
              <a:buFont typeface="Arial" panose="020B0604020202020204" pitchFamily="34" charset="0"/>
              <a:buChar char="•"/>
            </a:pPr>
            <a:r>
              <a:rPr lang="en-GB" dirty="0"/>
              <a:t>Education</a:t>
            </a:r>
          </a:p>
          <a:p>
            <a:pPr marL="285750" indent="-285750">
              <a:buFont typeface="Arial" panose="020B0604020202020204" pitchFamily="34" charset="0"/>
              <a:buChar char="•"/>
            </a:pPr>
            <a:r>
              <a:rPr lang="en-GB" dirty="0"/>
              <a:t>Community development </a:t>
            </a:r>
          </a:p>
        </p:txBody>
      </p:sp>
      <p:sp>
        <p:nvSpPr>
          <p:cNvPr id="17" name="TextBox 16">
            <a:extLst>
              <a:ext uri="{FF2B5EF4-FFF2-40B4-BE49-F238E27FC236}">
                <a16:creationId xmlns:a16="http://schemas.microsoft.com/office/drawing/2014/main" id="{EED96ACC-B275-9DCB-BC58-262B327172CE}"/>
              </a:ext>
            </a:extLst>
          </p:cNvPr>
          <p:cNvSpPr txBox="1"/>
          <p:nvPr/>
        </p:nvSpPr>
        <p:spPr>
          <a:xfrm>
            <a:off x="9363075" y="2181225"/>
            <a:ext cx="2695575" cy="923330"/>
          </a:xfrm>
          <a:prstGeom prst="rect">
            <a:avLst/>
          </a:prstGeom>
          <a:noFill/>
        </p:spPr>
        <p:txBody>
          <a:bodyPr wrap="square" rtlCol="0">
            <a:spAutoFit/>
          </a:bodyPr>
          <a:lstStyle/>
          <a:p>
            <a:pPr marL="285750" indent="-285750">
              <a:buFont typeface="Arial" panose="020B0604020202020204" pitchFamily="34" charset="0"/>
              <a:buChar char="•"/>
            </a:pPr>
            <a:r>
              <a:rPr lang="en-GB" dirty="0"/>
              <a:t>Cost saving</a:t>
            </a:r>
          </a:p>
          <a:p>
            <a:pPr marL="285750" indent="-285750">
              <a:buFont typeface="Arial" panose="020B0604020202020204" pitchFamily="34" charset="0"/>
              <a:buChar char="•"/>
            </a:pPr>
            <a:r>
              <a:rPr lang="en-GB" dirty="0"/>
              <a:t>Planning</a:t>
            </a:r>
          </a:p>
          <a:p>
            <a:pPr marL="285750" indent="-285750">
              <a:buFont typeface="Arial" panose="020B0604020202020204" pitchFamily="34" charset="0"/>
              <a:buChar char="•"/>
            </a:pPr>
            <a:r>
              <a:rPr lang="en-GB" dirty="0"/>
              <a:t>Risk management </a:t>
            </a:r>
          </a:p>
        </p:txBody>
      </p:sp>
      <p:sp>
        <p:nvSpPr>
          <p:cNvPr id="18" name="TextBox 17">
            <a:extLst>
              <a:ext uri="{FF2B5EF4-FFF2-40B4-BE49-F238E27FC236}">
                <a16:creationId xmlns:a16="http://schemas.microsoft.com/office/drawing/2014/main" id="{1A228320-752E-DF80-AAE1-10A5529E4280}"/>
              </a:ext>
            </a:extLst>
          </p:cNvPr>
          <p:cNvSpPr txBox="1"/>
          <p:nvPr/>
        </p:nvSpPr>
        <p:spPr>
          <a:xfrm>
            <a:off x="8905875" y="428625"/>
            <a:ext cx="2533650" cy="1200329"/>
          </a:xfrm>
          <a:prstGeom prst="rect">
            <a:avLst/>
          </a:prstGeom>
          <a:noFill/>
        </p:spPr>
        <p:txBody>
          <a:bodyPr wrap="square" rtlCol="0">
            <a:spAutoFit/>
          </a:bodyPr>
          <a:lstStyle/>
          <a:p>
            <a:r>
              <a:rPr lang="en-GB" dirty="0"/>
              <a:t>These three pillars of sustainability will ensure a business remains as sustainable as possible </a:t>
            </a:r>
          </a:p>
        </p:txBody>
      </p:sp>
      <p:sp>
        <p:nvSpPr>
          <p:cNvPr id="20" name="Rectangle: Rounded Corners 19">
            <a:extLst>
              <a:ext uri="{FF2B5EF4-FFF2-40B4-BE49-F238E27FC236}">
                <a16:creationId xmlns:a16="http://schemas.microsoft.com/office/drawing/2014/main" id="{BA4254EB-3B9F-089D-15D1-7EA4693CDF52}"/>
              </a:ext>
            </a:extLst>
          </p:cNvPr>
          <p:cNvSpPr/>
          <p:nvPr/>
        </p:nvSpPr>
        <p:spPr>
          <a:xfrm>
            <a:off x="5354320" y="3072317"/>
            <a:ext cx="2046491" cy="82340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BC737531-4A2B-DDB7-83D6-3AEF28646481}"/>
              </a:ext>
            </a:extLst>
          </p:cNvPr>
          <p:cNvSpPr txBox="1"/>
          <p:nvPr/>
        </p:nvSpPr>
        <p:spPr>
          <a:xfrm>
            <a:off x="5354320" y="3256983"/>
            <a:ext cx="2046491" cy="461665"/>
          </a:xfrm>
          <a:prstGeom prst="rect">
            <a:avLst/>
          </a:prstGeom>
          <a:noFill/>
        </p:spPr>
        <p:txBody>
          <a:bodyPr wrap="square" rtlCol="0">
            <a:spAutoFit/>
          </a:bodyPr>
          <a:lstStyle/>
          <a:p>
            <a:pPr algn="ctr"/>
            <a:r>
              <a:rPr lang="en-GB" sz="2400" dirty="0">
                <a:solidFill>
                  <a:schemeClr val="bg1"/>
                </a:solidFill>
              </a:rPr>
              <a:t>Sustainability</a:t>
            </a:r>
          </a:p>
        </p:txBody>
      </p:sp>
      <p:cxnSp>
        <p:nvCxnSpPr>
          <p:cNvPr id="23" name="Straight Arrow Connector 22">
            <a:extLst>
              <a:ext uri="{FF2B5EF4-FFF2-40B4-BE49-F238E27FC236}">
                <a16:creationId xmlns:a16="http://schemas.microsoft.com/office/drawing/2014/main" id="{3AF0D95E-50E0-0A93-56A9-FB245C009ADD}"/>
              </a:ext>
            </a:extLst>
          </p:cNvPr>
          <p:cNvCxnSpPr/>
          <p:nvPr/>
        </p:nvCxnSpPr>
        <p:spPr>
          <a:xfrm flipV="1">
            <a:off x="7400811" y="1114425"/>
            <a:ext cx="1409814" cy="195789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D69BF22B-712B-460B-E48D-89F35BD5163E}"/>
              </a:ext>
            </a:extLst>
          </p:cNvPr>
          <p:cNvCxnSpPr/>
          <p:nvPr/>
        </p:nvCxnSpPr>
        <p:spPr>
          <a:xfrm flipV="1">
            <a:off x="9496425" y="3104555"/>
            <a:ext cx="457200" cy="88642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BB1838B4-F1B9-CCAA-E8EE-36F2C6648931}"/>
              </a:ext>
            </a:extLst>
          </p:cNvPr>
          <p:cNvCxnSpPr/>
          <p:nvPr/>
        </p:nvCxnSpPr>
        <p:spPr>
          <a:xfrm flipH="1" flipV="1">
            <a:off x="2190750" y="4162235"/>
            <a:ext cx="809294" cy="57169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F8EB4099-8F39-4B6F-454E-98B375DEED35}"/>
              </a:ext>
            </a:extLst>
          </p:cNvPr>
          <p:cNvCxnSpPr/>
          <p:nvPr/>
        </p:nvCxnSpPr>
        <p:spPr>
          <a:xfrm flipH="1" flipV="1">
            <a:off x="3491387" y="699135"/>
            <a:ext cx="1548949" cy="53911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2" name="TextBox 31">
            <a:extLst>
              <a:ext uri="{FF2B5EF4-FFF2-40B4-BE49-F238E27FC236}">
                <a16:creationId xmlns:a16="http://schemas.microsoft.com/office/drawing/2014/main" id="{F45CC7B2-1745-1F57-8687-1D3283A602F1}"/>
              </a:ext>
            </a:extLst>
          </p:cNvPr>
          <p:cNvSpPr txBox="1"/>
          <p:nvPr/>
        </p:nvSpPr>
        <p:spPr>
          <a:xfrm flipH="1">
            <a:off x="508822" y="6158865"/>
            <a:ext cx="2982565" cy="369332"/>
          </a:xfrm>
          <a:prstGeom prst="rect">
            <a:avLst/>
          </a:prstGeom>
          <a:noFill/>
        </p:spPr>
        <p:txBody>
          <a:bodyPr wrap="square" rtlCol="0">
            <a:spAutoFit/>
          </a:bodyPr>
          <a:lstStyle/>
          <a:p>
            <a:r>
              <a:rPr lang="en-GB" dirty="0"/>
              <a:t>Mark Jones 2120040</a:t>
            </a:r>
          </a:p>
        </p:txBody>
      </p:sp>
    </p:spTree>
    <p:extLst>
      <p:ext uri="{BB962C8B-B14F-4D97-AF65-F5344CB8AC3E}">
        <p14:creationId xmlns:p14="http://schemas.microsoft.com/office/powerpoint/2010/main" val="659947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83</Words>
  <Application>Microsoft Office PowerPoint</Application>
  <PresentationFormat>Widescreen</PresentationFormat>
  <Paragraphs>16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Jones (2120040)</dc:creator>
  <cp:lastModifiedBy>Mark Jones (2120040)</cp:lastModifiedBy>
  <cp:revision>1</cp:revision>
  <dcterms:created xsi:type="dcterms:W3CDTF">2022-10-13T20:05:55Z</dcterms:created>
  <dcterms:modified xsi:type="dcterms:W3CDTF">2022-10-13T21:33:02Z</dcterms:modified>
</cp:coreProperties>
</file>