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0" r:id="rId4"/>
    <p:sldId id="258" r:id="rId5"/>
    <p:sldId id="259" r:id="rId6"/>
    <p:sldId id="261" r:id="rId7"/>
    <p:sldId id="263" r:id="rId8"/>
    <p:sldId id="262" r:id="rId9"/>
    <p:sldId id="264" r:id="rId10"/>
    <p:sldId id="266" r:id="rId11"/>
    <p:sldId id="265"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2497A"/>
    <a:srgbClr val="78484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5" d="100"/>
          <a:sy n="85" d="100"/>
        </p:scale>
        <p:origin x="156"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diagrams/_rels/data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image" Target="../media/image8.jpeg"/><Relationship Id="rId4" Type="http://schemas.openxmlformats.org/officeDocument/2006/relationships/image" Target="../media/image11.jpeg"/></Relationships>
</file>

<file path=ppt/diagrams/_rels/drawing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image" Target="../media/image8.jpeg"/><Relationship Id="rId4" Type="http://schemas.openxmlformats.org/officeDocument/2006/relationships/image" Target="../media/image11.jpe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A93E5EB-E09E-2143-91BF-E9B4871F01A3}" type="doc">
      <dgm:prSet loTypeId="urn:microsoft.com/office/officeart/2008/layout/AccentedPicture" loCatId="picture" qsTypeId="urn:microsoft.com/office/officeart/2005/8/quickstyle/simple1" qsCatId="simple" csTypeId="urn:microsoft.com/office/officeart/2005/8/colors/accent1_2" csCatId="accent1" phldr="1"/>
      <dgm:spPr/>
      <dgm:t>
        <a:bodyPr/>
        <a:lstStyle/>
        <a:p>
          <a:endParaRPr lang="en-GB"/>
        </a:p>
      </dgm:t>
    </dgm:pt>
    <dgm:pt modelId="{62C0D1F1-9B42-8541-B7D0-9F1A6C6FAFC3}">
      <dgm:prSet phldrT="[Text]" phldr="0" custT="1"/>
      <dgm:spPr/>
      <dgm:t>
        <a:bodyPr/>
        <a:lstStyle/>
        <a:p>
          <a:r>
            <a:rPr lang="en-GB" sz="1200"/>
            <a:t>Forest of Arden Marriott hotel &amp; Country Club </a:t>
          </a:r>
        </a:p>
      </dgm:t>
    </dgm:pt>
    <dgm:pt modelId="{164C0BBA-BFC1-704A-8562-80685B934ED1}" type="parTrans" cxnId="{E29DFCF1-1ACA-CC4C-982A-E830DD01906F}">
      <dgm:prSet/>
      <dgm:spPr/>
      <dgm:t>
        <a:bodyPr/>
        <a:lstStyle/>
        <a:p>
          <a:endParaRPr lang="en-GB"/>
        </a:p>
      </dgm:t>
    </dgm:pt>
    <dgm:pt modelId="{C0D0FFF9-EA00-F14A-9CF8-BA99E3720AE3}" type="sibTrans" cxnId="{E29DFCF1-1ACA-CC4C-982A-E830DD01906F}">
      <dgm:prSet/>
      <dgm:spPr>
        <a:blipFill>
          <a:blip xmlns:r="http://schemas.openxmlformats.org/officeDocument/2006/relationships" r:embed="rId1">
            <a:extLst>
              <a:ext uri="{28A0092B-C50C-407E-A947-70E740481C1C}">
                <a14:useLocalDpi xmlns:a14="http://schemas.microsoft.com/office/drawing/2010/main" val="0"/>
              </a:ext>
            </a:extLst>
          </a:blip>
          <a:srcRect/>
          <a:stretch>
            <a:fillRect l="-50000" r="-50000"/>
          </a:stretch>
        </a:blipFill>
      </dgm:spPr>
      <dgm:t>
        <a:bodyPr/>
        <a:lstStyle/>
        <a:p>
          <a:endParaRPr lang="en-GB"/>
        </a:p>
      </dgm:t>
    </dgm:pt>
    <dgm:pt modelId="{386B5C41-96F2-BF40-86BF-3DF236D91B54}">
      <dgm:prSet phldrT="[Text]" phldr="0" custT="1"/>
      <dgm:spPr/>
      <dgm:t>
        <a:bodyPr/>
        <a:lstStyle/>
        <a:p>
          <a:r>
            <a:rPr lang="en-GB" sz="1000"/>
            <a:t>Wedding  room </a:t>
          </a:r>
        </a:p>
        <a:p>
          <a:r>
            <a:rPr lang="en-GB" sz="1000"/>
            <a:t>(Marriott International,2020a)</a:t>
          </a:r>
        </a:p>
      </dgm:t>
    </dgm:pt>
    <dgm:pt modelId="{2547BCA4-A2B7-C54C-BD12-1B78C1CE7BF1}" type="parTrans" cxnId="{E764E668-91E2-6449-B7F0-215E6669AE08}">
      <dgm:prSet/>
      <dgm:spPr/>
      <dgm:t>
        <a:bodyPr/>
        <a:lstStyle/>
        <a:p>
          <a:endParaRPr lang="en-GB"/>
        </a:p>
      </dgm:t>
    </dgm:pt>
    <dgm:pt modelId="{2906F334-7A8B-CC42-B8DF-FBFFB6B26E19}" type="sibTrans" cxnId="{E764E668-91E2-6449-B7F0-215E6669AE08}">
      <dgm:prSet/>
      <dgm:spPr/>
      <dgm:t>
        <a:bodyPr/>
        <a:lstStyle/>
        <a:p>
          <a:endParaRPr lang="en-GB"/>
        </a:p>
      </dgm:t>
    </dgm:pt>
    <dgm:pt modelId="{1E688F44-52ED-3849-A34F-70C52303B3A3}">
      <dgm:prSet phldrT="[Text]" phldr="0" custT="1"/>
      <dgm:spPr/>
      <dgm:t>
        <a:bodyPr/>
        <a:lstStyle/>
        <a:p>
          <a:r>
            <a:rPr lang="en-GB" sz="1000"/>
            <a:t>Meeting room</a:t>
          </a:r>
        </a:p>
        <a:p>
          <a:r>
            <a:rPr lang="en-GB" sz="1000"/>
            <a:t>(Marriott International,2020b)</a:t>
          </a:r>
        </a:p>
        <a:p>
          <a:r>
            <a:rPr lang="en-GB" sz="1000"/>
            <a:t> </a:t>
          </a:r>
        </a:p>
      </dgm:t>
    </dgm:pt>
    <dgm:pt modelId="{BAD8ABC4-2F6F-644B-A412-488BFDBA5EB9}" type="parTrans" cxnId="{462445DC-47FE-2E41-9061-467712EA3985}">
      <dgm:prSet/>
      <dgm:spPr/>
      <dgm:t>
        <a:bodyPr/>
        <a:lstStyle/>
        <a:p>
          <a:endParaRPr lang="en-GB"/>
        </a:p>
      </dgm:t>
    </dgm:pt>
    <dgm:pt modelId="{1FA2FA8E-DE60-F940-822D-88B460DA4F43}" type="sibTrans" cxnId="{462445DC-47FE-2E41-9061-467712EA3985}">
      <dgm:prSet/>
      <dgm:spPr/>
      <dgm:t>
        <a:bodyPr/>
        <a:lstStyle/>
        <a:p>
          <a:endParaRPr lang="en-GB"/>
        </a:p>
      </dgm:t>
    </dgm:pt>
    <dgm:pt modelId="{54F8BFAE-93D6-894C-9DFE-F1E65B1422AE}">
      <dgm:prSet phldrT="[Text]" phldr="0" custT="1"/>
      <dgm:spPr/>
      <dgm:t>
        <a:bodyPr/>
        <a:lstStyle/>
        <a:p>
          <a:r>
            <a:rPr lang="en-GB" sz="1000"/>
            <a:t>Deluxe Room </a:t>
          </a:r>
        </a:p>
        <a:p>
          <a:r>
            <a:rPr lang="en-GB" sz="1000"/>
            <a:t>(Marriott International,2020c)</a:t>
          </a:r>
        </a:p>
      </dgm:t>
    </dgm:pt>
    <dgm:pt modelId="{388C3290-AD17-2447-A1B7-69659FAF3304}" type="parTrans" cxnId="{21F8BA15-33AF-0441-97B5-5E15536544C4}">
      <dgm:prSet/>
      <dgm:spPr/>
      <dgm:t>
        <a:bodyPr/>
        <a:lstStyle/>
        <a:p>
          <a:endParaRPr lang="en-GB"/>
        </a:p>
      </dgm:t>
    </dgm:pt>
    <dgm:pt modelId="{7B0491E9-CB5B-714D-83F6-719945709FFE}" type="sibTrans" cxnId="{21F8BA15-33AF-0441-97B5-5E15536544C4}">
      <dgm:prSet/>
      <dgm:spPr/>
      <dgm:t>
        <a:bodyPr/>
        <a:lstStyle/>
        <a:p>
          <a:endParaRPr lang="en-GB"/>
        </a:p>
      </dgm:t>
    </dgm:pt>
    <dgm:pt modelId="{67631CC4-44B9-E44F-8083-F05F4E30AC30}" type="pres">
      <dgm:prSet presAssocID="{AA93E5EB-E09E-2143-91BF-E9B4871F01A3}" presName="Name0" presStyleCnt="0">
        <dgm:presLayoutVars>
          <dgm:dir/>
        </dgm:presLayoutVars>
      </dgm:prSet>
      <dgm:spPr/>
    </dgm:pt>
    <dgm:pt modelId="{38174CAB-D4C0-2642-A27B-FE0F530BD796}" type="pres">
      <dgm:prSet presAssocID="{C0D0FFF9-EA00-F14A-9CF8-BA99E3720AE3}" presName="picture_1" presStyleLbl="bgImgPlace1" presStyleIdx="0" presStyleCnt="1"/>
      <dgm:spPr/>
    </dgm:pt>
    <dgm:pt modelId="{359A22B2-7B1E-0949-ABF3-A202491B2698}" type="pres">
      <dgm:prSet presAssocID="{62C0D1F1-9B42-8541-B7D0-9F1A6C6FAFC3}" presName="text_1" presStyleLbl="node1" presStyleIdx="0" presStyleCnt="0">
        <dgm:presLayoutVars>
          <dgm:bulletEnabled val="1"/>
        </dgm:presLayoutVars>
      </dgm:prSet>
      <dgm:spPr/>
    </dgm:pt>
    <dgm:pt modelId="{89358154-C6C4-4B47-8E4B-03569C75FCFC}" type="pres">
      <dgm:prSet presAssocID="{AA93E5EB-E09E-2143-91BF-E9B4871F01A3}" presName="linV" presStyleCnt="0"/>
      <dgm:spPr/>
    </dgm:pt>
    <dgm:pt modelId="{3320CBF2-43D7-994B-BCC6-8EC9E41E21FA}" type="pres">
      <dgm:prSet presAssocID="{386B5C41-96F2-BF40-86BF-3DF236D91B54}" presName="pair" presStyleCnt="0"/>
      <dgm:spPr/>
    </dgm:pt>
    <dgm:pt modelId="{E9B8D059-0877-8642-8F7B-D1AC150C1459}" type="pres">
      <dgm:prSet presAssocID="{386B5C41-96F2-BF40-86BF-3DF236D91B54}" presName="spaceH" presStyleLbl="node1" presStyleIdx="0" presStyleCnt="0"/>
      <dgm:spPr/>
    </dgm:pt>
    <dgm:pt modelId="{2E5D9D5A-CEA0-4941-BE0A-2A2E07DA9BC9}" type="pres">
      <dgm:prSet presAssocID="{386B5C41-96F2-BF40-86BF-3DF236D91B54}" presName="desPictures" presStyleLbl="alignImgPlace1" presStyleIdx="0" presStyleCnt="3"/>
      <dgm:spPr>
        <a:blipFill>
          <a:blip xmlns:r="http://schemas.openxmlformats.org/officeDocument/2006/relationships" r:embed="rId2">
            <a:extLst>
              <a:ext uri="{28A0092B-C50C-407E-A947-70E740481C1C}">
                <a14:useLocalDpi xmlns:a14="http://schemas.microsoft.com/office/drawing/2010/main" val="0"/>
              </a:ext>
            </a:extLst>
          </a:blip>
          <a:srcRect/>
          <a:stretch>
            <a:fillRect l="-25000" r="-25000"/>
          </a:stretch>
        </a:blipFill>
      </dgm:spPr>
    </dgm:pt>
    <dgm:pt modelId="{0CE576A9-38C5-684A-B3DF-71BB1B67AD97}" type="pres">
      <dgm:prSet presAssocID="{386B5C41-96F2-BF40-86BF-3DF236D91B54}" presName="desTextWrapper" presStyleCnt="0"/>
      <dgm:spPr/>
    </dgm:pt>
    <dgm:pt modelId="{D098460A-2AD2-EC4F-B2E3-F082D806D0C9}" type="pres">
      <dgm:prSet presAssocID="{386B5C41-96F2-BF40-86BF-3DF236D91B54}" presName="desText" presStyleLbl="revTx" presStyleIdx="0" presStyleCnt="3">
        <dgm:presLayoutVars>
          <dgm:bulletEnabled val="1"/>
        </dgm:presLayoutVars>
      </dgm:prSet>
      <dgm:spPr/>
    </dgm:pt>
    <dgm:pt modelId="{190CDCAF-27DF-114E-A94E-DC7948E93198}" type="pres">
      <dgm:prSet presAssocID="{2906F334-7A8B-CC42-B8DF-FBFFB6B26E19}" presName="spaceV" presStyleCnt="0"/>
      <dgm:spPr/>
    </dgm:pt>
    <dgm:pt modelId="{2DE2F4AE-7F82-DA4A-9287-83371C4C41B5}" type="pres">
      <dgm:prSet presAssocID="{1E688F44-52ED-3849-A34F-70C52303B3A3}" presName="pair" presStyleCnt="0"/>
      <dgm:spPr/>
    </dgm:pt>
    <dgm:pt modelId="{E1610FC0-A9DF-F149-84D2-9EB6E57709D9}" type="pres">
      <dgm:prSet presAssocID="{1E688F44-52ED-3849-A34F-70C52303B3A3}" presName="spaceH" presStyleLbl="node1" presStyleIdx="0" presStyleCnt="0"/>
      <dgm:spPr/>
    </dgm:pt>
    <dgm:pt modelId="{8F87C6C4-4DA8-D64E-92D5-A01C7842629E}" type="pres">
      <dgm:prSet presAssocID="{1E688F44-52ED-3849-A34F-70C52303B3A3}" presName="desPictures" presStyleLbl="alignImgPlace1" presStyleIdx="1" presStyleCnt="3"/>
      <dgm:spPr>
        <a:blipFill>
          <a:blip xmlns:r="http://schemas.openxmlformats.org/officeDocument/2006/relationships" r:embed="rId3">
            <a:extLst>
              <a:ext uri="{28A0092B-C50C-407E-A947-70E740481C1C}">
                <a14:useLocalDpi xmlns:a14="http://schemas.microsoft.com/office/drawing/2010/main" val="0"/>
              </a:ext>
            </a:extLst>
          </a:blip>
          <a:srcRect/>
          <a:stretch>
            <a:fillRect l="-25000" r="-25000"/>
          </a:stretch>
        </a:blipFill>
      </dgm:spPr>
    </dgm:pt>
    <dgm:pt modelId="{9510830D-67EE-E947-9770-CA14107A7DCA}" type="pres">
      <dgm:prSet presAssocID="{1E688F44-52ED-3849-A34F-70C52303B3A3}" presName="desTextWrapper" presStyleCnt="0"/>
      <dgm:spPr/>
    </dgm:pt>
    <dgm:pt modelId="{51E2CB82-8A2A-E046-A896-18C07F8BA17A}" type="pres">
      <dgm:prSet presAssocID="{1E688F44-52ED-3849-A34F-70C52303B3A3}" presName="desText" presStyleLbl="revTx" presStyleIdx="1" presStyleCnt="3">
        <dgm:presLayoutVars>
          <dgm:bulletEnabled val="1"/>
        </dgm:presLayoutVars>
      </dgm:prSet>
      <dgm:spPr/>
    </dgm:pt>
    <dgm:pt modelId="{01D1CF55-7831-074C-BC86-FF64EBFC263E}" type="pres">
      <dgm:prSet presAssocID="{1FA2FA8E-DE60-F940-822D-88B460DA4F43}" presName="spaceV" presStyleCnt="0"/>
      <dgm:spPr/>
    </dgm:pt>
    <dgm:pt modelId="{9E280466-DB2A-FE4A-893F-688DF21A78FE}" type="pres">
      <dgm:prSet presAssocID="{54F8BFAE-93D6-894C-9DFE-F1E65B1422AE}" presName="pair" presStyleCnt="0"/>
      <dgm:spPr/>
    </dgm:pt>
    <dgm:pt modelId="{3FA45713-091E-8047-AD3C-C8B62E6D8BAC}" type="pres">
      <dgm:prSet presAssocID="{54F8BFAE-93D6-894C-9DFE-F1E65B1422AE}" presName="spaceH" presStyleLbl="node1" presStyleIdx="0" presStyleCnt="0"/>
      <dgm:spPr/>
    </dgm:pt>
    <dgm:pt modelId="{FAD189A1-B7F3-4B4F-946B-31A02569BDBE}" type="pres">
      <dgm:prSet presAssocID="{54F8BFAE-93D6-894C-9DFE-F1E65B1422AE}" presName="desPictures" presStyleLbl="alignImgPlace1" presStyleIdx="2" presStyleCnt="3"/>
      <dgm:spPr>
        <a:blipFill>
          <a:blip xmlns:r="http://schemas.openxmlformats.org/officeDocument/2006/relationships" r:embed="rId4">
            <a:extLst>
              <a:ext uri="{28A0092B-C50C-407E-A947-70E740481C1C}">
                <a14:useLocalDpi xmlns:a14="http://schemas.microsoft.com/office/drawing/2010/main" val="0"/>
              </a:ext>
            </a:extLst>
          </a:blip>
          <a:srcRect/>
          <a:stretch>
            <a:fillRect l="-25000" r="-25000"/>
          </a:stretch>
        </a:blipFill>
      </dgm:spPr>
    </dgm:pt>
    <dgm:pt modelId="{169C3ECC-85A2-4242-9DDE-433DE9983839}" type="pres">
      <dgm:prSet presAssocID="{54F8BFAE-93D6-894C-9DFE-F1E65B1422AE}" presName="desTextWrapper" presStyleCnt="0"/>
      <dgm:spPr/>
    </dgm:pt>
    <dgm:pt modelId="{26068E9B-4E58-9E41-AD2B-5FAD3AFB4204}" type="pres">
      <dgm:prSet presAssocID="{54F8BFAE-93D6-894C-9DFE-F1E65B1422AE}" presName="desText" presStyleLbl="revTx" presStyleIdx="2" presStyleCnt="3">
        <dgm:presLayoutVars>
          <dgm:bulletEnabled val="1"/>
        </dgm:presLayoutVars>
      </dgm:prSet>
      <dgm:spPr/>
    </dgm:pt>
    <dgm:pt modelId="{0C7D69AC-E567-8C4B-93D2-B2E43E1FAD60}" type="pres">
      <dgm:prSet presAssocID="{AA93E5EB-E09E-2143-91BF-E9B4871F01A3}" presName="maxNode" presStyleCnt="0"/>
      <dgm:spPr/>
    </dgm:pt>
    <dgm:pt modelId="{1B2A2065-9522-F44D-A84A-79FB9F3321A8}" type="pres">
      <dgm:prSet presAssocID="{AA93E5EB-E09E-2143-91BF-E9B4871F01A3}" presName="Name33" presStyleCnt="0"/>
      <dgm:spPr/>
    </dgm:pt>
  </dgm:ptLst>
  <dgm:cxnLst>
    <dgm:cxn modelId="{21F8BA15-33AF-0441-97B5-5E15536544C4}" srcId="{AA93E5EB-E09E-2143-91BF-E9B4871F01A3}" destId="{54F8BFAE-93D6-894C-9DFE-F1E65B1422AE}" srcOrd="3" destOrd="0" parTransId="{388C3290-AD17-2447-A1B7-69659FAF3304}" sibTransId="{7B0491E9-CB5B-714D-83F6-719945709FFE}"/>
    <dgm:cxn modelId="{D88B793E-78AE-DF45-AF36-A74B762115A4}" type="presOf" srcId="{62C0D1F1-9B42-8541-B7D0-9F1A6C6FAFC3}" destId="{359A22B2-7B1E-0949-ABF3-A202491B2698}" srcOrd="0" destOrd="0" presId="urn:microsoft.com/office/officeart/2008/layout/AccentedPicture"/>
    <dgm:cxn modelId="{E764E668-91E2-6449-B7F0-215E6669AE08}" srcId="{AA93E5EB-E09E-2143-91BF-E9B4871F01A3}" destId="{386B5C41-96F2-BF40-86BF-3DF236D91B54}" srcOrd="1" destOrd="0" parTransId="{2547BCA4-A2B7-C54C-BD12-1B78C1CE7BF1}" sibTransId="{2906F334-7A8B-CC42-B8DF-FBFFB6B26E19}"/>
    <dgm:cxn modelId="{B81CD349-28B7-7740-8A20-044026C13DE3}" type="presOf" srcId="{C0D0FFF9-EA00-F14A-9CF8-BA99E3720AE3}" destId="{38174CAB-D4C0-2642-A27B-FE0F530BD796}" srcOrd="0" destOrd="0" presId="urn:microsoft.com/office/officeart/2008/layout/AccentedPicture"/>
    <dgm:cxn modelId="{481239BA-3776-2947-B924-BBB743CB1119}" type="presOf" srcId="{386B5C41-96F2-BF40-86BF-3DF236D91B54}" destId="{D098460A-2AD2-EC4F-B2E3-F082D806D0C9}" srcOrd="0" destOrd="0" presId="urn:microsoft.com/office/officeart/2008/layout/AccentedPicture"/>
    <dgm:cxn modelId="{41749BC3-47AC-3F40-939A-A6F1A50DE796}" type="presOf" srcId="{AA93E5EB-E09E-2143-91BF-E9B4871F01A3}" destId="{67631CC4-44B9-E44F-8083-F05F4E30AC30}" srcOrd="0" destOrd="0" presId="urn:microsoft.com/office/officeart/2008/layout/AccentedPicture"/>
    <dgm:cxn modelId="{F813C6CB-DF63-EB4F-9E39-9496CBBE40BF}" type="presOf" srcId="{54F8BFAE-93D6-894C-9DFE-F1E65B1422AE}" destId="{26068E9B-4E58-9E41-AD2B-5FAD3AFB4204}" srcOrd="0" destOrd="0" presId="urn:microsoft.com/office/officeart/2008/layout/AccentedPicture"/>
    <dgm:cxn modelId="{38E4E0D6-9628-8C46-8E3C-5222DB604B3B}" type="presOf" srcId="{1E688F44-52ED-3849-A34F-70C52303B3A3}" destId="{51E2CB82-8A2A-E046-A896-18C07F8BA17A}" srcOrd="0" destOrd="0" presId="urn:microsoft.com/office/officeart/2008/layout/AccentedPicture"/>
    <dgm:cxn modelId="{462445DC-47FE-2E41-9061-467712EA3985}" srcId="{AA93E5EB-E09E-2143-91BF-E9B4871F01A3}" destId="{1E688F44-52ED-3849-A34F-70C52303B3A3}" srcOrd="2" destOrd="0" parTransId="{BAD8ABC4-2F6F-644B-A412-488BFDBA5EB9}" sibTransId="{1FA2FA8E-DE60-F940-822D-88B460DA4F43}"/>
    <dgm:cxn modelId="{E29DFCF1-1ACA-CC4C-982A-E830DD01906F}" srcId="{AA93E5EB-E09E-2143-91BF-E9B4871F01A3}" destId="{62C0D1F1-9B42-8541-B7D0-9F1A6C6FAFC3}" srcOrd="0" destOrd="0" parTransId="{164C0BBA-BFC1-704A-8562-80685B934ED1}" sibTransId="{C0D0FFF9-EA00-F14A-9CF8-BA99E3720AE3}"/>
    <dgm:cxn modelId="{D166DF71-3F42-E442-9F43-9A494AD6BFF8}" type="presParOf" srcId="{67631CC4-44B9-E44F-8083-F05F4E30AC30}" destId="{38174CAB-D4C0-2642-A27B-FE0F530BD796}" srcOrd="0" destOrd="0" presId="urn:microsoft.com/office/officeart/2008/layout/AccentedPicture"/>
    <dgm:cxn modelId="{4C0B8A9D-E111-B54F-9DA1-47E2F979585A}" type="presParOf" srcId="{67631CC4-44B9-E44F-8083-F05F4E30AC30}" destId="{359A22B2-7B1E-0949-ABF3-A202491B2698}" srcOrd="1" destOrd="0" presId="urn:microsoft.com/office/officeart/2008/layout/AccentedPicture"/>
    <dgm:cxn modelId="{727C1F74-68BA-C246-AD19-719DED9A528E}" type="presParOf" srcId="{67631CC4-44B9-E44F-8083-F05F4E30AC30}" destId="{89358154-C6C4-4B47-8E4B-03569C75FCFC}" srcOrd="2" destOrd="0" presId="urn:microsoft.com/office/officeart/2008/layout/AccentedPicture"/>
    <dgm:cxn modelId="{0FDB2499-8D4B-1F40-99CC-9BDE9C6B8AF7}" type="presParOf" srcId="{89358154-C6C4-4B47-8E4B-03569C75FCFC}" destId="{3320CBF2-43D7-994B-BCC6-8EC9E41E21FA}" srcOrd="0" destOrd="0" presId="urn:microsoft.com/office/officeart/2008/layout/AccentedPicture"/>
    <dgm:cxn modelId="{3247DFBC-6DC8-ED48-BFB9-0F9B4958FB3B}" type="presParOf" srcId="{3320CBF2-43D7-994B-BCC6-8EC9E41E21FA}" destId="{E9B8D059-0877-8642-8F7B-D1AC150C1459}" srcOrd="0" destOrd="0" presId="urn:microsoft.com/office/officeart/2008/layout/AccentedPicture"/>
    <dgm:cxn modelId="{4306B659-7EAA-C342-9206-D6ED115C6E9A}" type="presParOf" srcId="{3320CBF2-43D7-994B-BCC6-8EC9E41E21FA}" destId="{2E5D9D5A-CEA0-4941-BE0A-2A2E07DA9BC9}" srcOrd="1" destOrd="0" presId="urn:microsoft.com/office/officeart/2008/layout/AccentedPicture"/>
    <dgm:cxn modelId="{9B77DCE8-F0E0-5945-AA0B-28D2772E4524}" type="presParOf" srcId="{3320CBF2-43D7-994B-BCC6-8EC9E41E21FA}" destId="{0CE576A9-38C5-684A-B3DF-71BB1B67AD97}" srcOrd="2" destOrd="0" presId="urn:microsoft.com/office/officeart/2008/layout/AccentedPicture"/>
    <dgm:cxn modelId="{459539D2-D0C3-2C40-A936-60E56FE9D5DE}" type="presParOf" srcId="{0CE576A9-38C5-684A-B3DF-71BB1B67AD97}" destId="{D098460A-2AD2-EC4F-B2E3-F082D806D0C9}" srcOrd="0" destOrd="0" presId="urn:microsoft.com/office/officeart/2008/layout/AccentedPicture"/>
    <dgm:cxn modelId="{4EC2B0BA-DF87-BE4F-803C-821833CBCF0D}" type="presParOf" srcId="{89358154-C6C4-4B47-8E4B-03569C75FCFC}" destId="{190CDCAF-27DF-114E-A94E-DC7948E93198}" srcOrd="1" destOrd="0" presId="urn:microsoft.com/office/officeart/2008/layout/AccentedPicture"/>
    <dgm:cxn modelId="{8392DC30-2F9A-BA4E-8211-CDDB6A607A75}" type="presParOf" srcId="{89358154-C6C4-4B47-8E4B-03569C75FCFC}" destId="{2DE2F4AE-7F82-DA4A-9287-83371C4C41B5}" srcOrd="2" destOrd="0" presId="urn:microsoft.com/office/officeart/2008/layout/AccentedPicture"/>
    <dgm:cxn modelId="{AA0273FB-F97E-414A-9EA4-AFE4A7220FD4}" type="presParOf" srcId="{2DE2F4AE-7F82-DA4A-9287-83371C4C41B5}" destId="{E1610FC0-A9DF-F149-84D2-9EB6E57709D9}" srcOrd="0" destOrd="0" presId="urn:microsoft.com/office/officeart/2008/layout/AccentedPicture"/>
    <dgm:cxn modelId="{B0507DD8-AD80-AD4F-BD8C-794F10A250F4}" type="presParOf" srcId="{2DE2F4AE-7F82-DA4A-9287-83371C4C41B5}" destId="{8F87C6C4-4DA8-D64E-92D5-A01C7842629E}" srcOrd="1" destOrd="0" presId="urn:microsoft.com/office/officeart/2008/layout/AccentedPicture"/>
    <dgm:cxn modelId="{E93A5D78-4BDC-614A-B646-C392B6B3AF40}" type="presParOf" srcId="{2DE2F4AE-7F82-DA4A-9287-83371C4C41B5}" destId="{9510830D-67EE-E947-9770-CA14107A7DCA}" srcOrd="2" destOrd="0" presId="urn:microsoft.com/office/officeart/2008/layout/AccentedPicture"/>
    <dgm:cxn modelId="{28CC175C-2B9B-E949-B650-854BAFE4CAFE}" type="presParOf" srcId="{9510830D-67EE-E947-9770-CA14107A7DCA}" destId="{51E2CB82-8A2A-E046-A896-18C07F8BA17A}" srcOrd="0" destOrd="0" presId="urn:microsoft.com/office/officeart/2008/layout/AccentedPicture"/>
    <dgm:cxn modelId="{3E3CE1AF-63F5-4040-8000-B63D0746CAC6}" type="presParOf" srcId="{89358154-C6C4-4B47-8E4B-03569C75FCFC}" destId="{01D1CF55-7831-074C-BC86-FF64EBFC263E}" srcOrd="3" destOrd="0" presId="urn:microsoft.com/office/officeart/2008/layout/AccentedPicture"/>
    <dgm:cxn modelId="{F81F4C52-2853-514E-8273-D84869F55B6C}" type="presParOf" srcId="{89358154-C6C4-4B47-8E4B-03569C75FCFC}" destId="{9E280466-DB2A-FE4A-893F-688DF21A78FE}" srcOrd="4" destOrd="0" presId="urn:microsoft.com/office/officeart/2008/layout/AccentedPicture"/>
    <dgm:cxn modelId="{A7FB7F19-3A04-264B-BC45-E7EE09BF7A65}" type="presParOf" srcId="{9E280466-DB2A-FE4A-893F-688DF21A78FE}" destId="{3FA45713-091E-8047-AD3C-C8B62E6D8BAC}" srcOrd="0" destOrd="0" presId="urn:microsoft.com/office/officeart/2008/layout/AccentedPicture"/>
    <dgm:cxn modelId="{FBD54F44-05F6-A340-BC84-B5F81DA27BF1}" type="presParOf" srcId="{9E280466-DB2A-FE4A-893F-688DF21A78FE}" destId="{FAD189A1-B7F3-4B4F-946B-31A02569BDBE}" srcOrd="1" destOrd="0" presId="urn:microsoft.com/office/officeart/2008/layout/AccentedPicture"/>
    <dgm:cxn modelId="{3CE62691-8561-BF47-86BF-4043B5149C64}" type="presParOf" srcId="{9E280466-DB2A-FE4A-893F-688DF21A78FE}" destId="{169C3ECC-85A2-4242-9DDE-433DE9983839}" srcOrd="2" destOrd="0" presId="urn:microsoft.com/office/officeart/2008/layout/AccentedPicture"/>
    <dgm:cxn modelId="{AC0FA7D5-9DE4-CB4D-911D-692B84054336}" type="presParOf" srcId="{169C3ECC-85A2-4242-9DDE-433DE9983839}" destId="{26068E9B-4E58-9E41-AD2B-5FAD3AFB4204}" srcOrd="0" destOrd="0" presId="urn:microsoft.com/office/officeart/2008/layout/AccentedPicture"/>
    <dgm:cxn modelId="{13CA70D4-AF09-3D4E-ADFE-8D90ACAD0120}" type="presParOf" srcId="{67631CC4-44B9-E44F-8083-F05F4E30AC30}" destId="{0C7D69AC-E567-8C4B-93D2-B2E43E1FAD60}" srcOrd="3" destOrd="0" presId="urn:microsoft.com/office/officeart/2008/layout/AccentedPicture"/>
    <dgm:cxn modelId="{430F8649-5299-3640-B4A0-9691A42D8CA0}" type="presParOf" srcId="{0C7D69AC-E567-8C4B-93D2-B2E43E1FAD60}" destId="{1B2A2065-9522-F44D-A84A-79FB9F3321A8}" srcOrd="0" destOrd="0" presId="urn:microsoft.com/office/officeart/2008/layout/AccentedPicture"/>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80DCD93-FBAD-0941-B28A-F0A291F7A2B6}"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GB"/>
        </a:p>
      </dgm:t>
    </dgm:pt>
    <dgm:pt modelId="{D6055116-71A0-534A-9DEE-53D6E74346FC}">
      <dgm:prSet phldrT="[Text]" phldr="0"/>
      <dgm:spPr/>
      <dgm:t>
        <a:bodyPr/>
        <a:lstStyle/>
        <a:p>
          <a:r>
            <a:rPr lang="en-GB"/>
            <a:t>Food Hygiene and Safety- GOOD</a:t>
          </a:r>
        </a:p>
      </dgm:t>
    </dgm:pt>
    <dgm:pt modelId="{1F3568EB-EDB6-0C42-9F51-56A1A9A95F11}" type="parTrans" cxnId="{A6DC2DC8-464B-7645-BB46-A0215979B720}">
      <dgm:prSet/>
      <dgm:spPr/>
      <dgm:t>
        <a:bodyPr/>
        <a:lstStyle/>
        <a:p>
          <a:endParaRPr lang="en-GB"/>
        </a:p>
      </dgm:t>
    </dgm:pt>
    <dgm:pt modelId="{55A9E03B-4B73-7B4C-8B3D-49E6D78B47D8}" type="sibTrans" cxnId="{A6DC2DC8-464B-7645-BB46-A0215979B720}">
      <dgm:prSet/>
      <dgm:spPr/>
      <dgm:t>
        <a:bodyPr/>
        <a:lstStyle/>
        <a:p>
          <a:endParaRPr lang="en-GB"/>
        </a:p>
      </dgm:t>
    </dgm:pt>
    <dgm:pt modelId="{250A70B2-1F4E-BA4F-8385-D87E3295A4B3}">
      <dgm:prSet/>
      <dgm:spPr/>
      <dgm:t>
        <a:bodyPr/>
        <a:lstStyle/>
        <a:p>
          <a:r>
            <a:rPr lang="en-GB"/>
            <a:t>Structural Compliance – GOOD</a:t>
          </a:r>
          <a:endParaRPr lang="en-US"/>
        </a:p>
      </dgm:t>
    </dgm:pt>
    <dgm:pt modelId="{E2FF8F10-A7C0-D745-B808-B5586177D799}" type="parTrans" cxnId="{61C32CD3-B65B-0A48-891D-5A0D50DF1DCE}">
      <dgm:prSet/>
      <dgm:spPr/>
      <dgm:t>
        <a:bodyPr/>
        <a:lstStyle/>
        <a:p>
          <a:endParaRPr lang="en-GB"/>
        </a:p>
      </dgm:t>
    </dgm:pt>
    <dgm:pt modelId="{7B474FA2-FFAD-5148-ACEE-E9B79580431D}" type="sibTrans" cxnId="{61C32CD3-B65B-0A48-891D-5A0D50DF1DCE}">
      <dgm:prSet/>
      <dgm:spPr/>
      <dgm:t>
        <a:bodyPr/>
        <a:lstStyle/>
        <a:p>
          <a:endParaRPr lang="en-GB"/>
        </a:p>
      </dgm:t>
    </dgm:pt>
    <dgm:pt modelId="{184F3026-0F58-A647-B775-34C5C96CF47D}">
      <dgm:prSet/>
      <dgm:spPr/>
      <dgm:t>
        <a:bodyPr/>
        <a:lstStyle/>
        <a:p>
          <a:r>
            <a:rPr lang="en-GB"/>
            <a:t>Confidence in Management- HIGH</a:t>
          </a:r>
          <a:endParaRPr lang="en-US"/>
        </a:p>
      </dgm:t>
    </dgm:pt>
    <dgm:pt modelId="{A7286AE5-F424-334A-A953-BCE40F0A22D7}" type="parTrans" cxnId="{A9AFC650-5685-B44D-A973-109AB30EF3ED}">
      <dgm:prSet/>
      <dgm:spPr/>
      <dgm:t>
        <a:bodyPr/>
        <a:lstStyle/>
        <a:p>
          <a:endParaRPr lang="en-GB"/>
        </a:p>
      </dgm:t>
    </dgm:pt>
    <dgm:pt modelId="{86E9458A-3BFC-3C4A-A80A-431B195A4E04}" type="sibTrans" cxnId="{A9AFC650-5685-B44D-A973-109AB30EF3ED}">
      <dgm:prSet/>
      <dgm:spPr/>
      <dgm:t>
        <a:bodyPr/>
        <a:lstStyle/>
        <a:p>
          <a:endParaRPr lang="en-GB"/>
        </a:p>
      </dgm:t>
    </dgm:pt>
    <dgm:pt modelId="{5874F5F3-8F2E-4A4D-B3FA-5D9F066F6C8A}" type="pres">
      <dgm:prSet presAssocID="{780DCD93-FBAD-0941-B28A-F0A291F7A2B6}" presName="linear" presStyleCnt="0">
        <dgm:presLayoutVars>
          <dgm:animLvl val="lvl"/>
          <dgm:resizeHandles val="exact"/>
        </dgm:presLayoutVars>
      </dgm:prSet>
      <dgm:spPr/>
    </dgm:pt>
    <dgm:pt modelId="{7C8AE7F6-0352-2E41-B61F-844A6A14BC00}" type="pres">
      <dgm:prSet presAssocID="{D6055116-71A0-534A-9DEE-53D6E74346FC}" presName="parentText" presStyleLbl="node1" presStyleIdx="0" presStyleCnt="3">
        <dgm:presLayoutVars>
          <dgm:chMax val="0"/>
          <dgm:bulletEnabled val="1"/>
        </dgm:presLayoutVars>
      </dgm:prSet>
      <dgm:spPr/>
    </dgm:pt>
    <dgm:pt modelId="{D73556A6-0D7B-1244-8131-A27F8985C364}" type="pres">
      <dgm:prSet presAssocID="{55A9E03B-4B73-7B4C-8B3D-49E6D78B47D8}" presName="spacer" presStyleCnt="0"/>
      <dgm:spPr/>
    </dgm:pt>
    <dgm:pt modelId="{AAF6C2C0-535F-714B-B426-2403201B6C60}" type="pres">
      <dgm:prSet presAssocID="{250A70B2-1F4E-BA4F-8385-D87E3295A4B3}" presName="parentText" presStyleLbl="node1" presStyleIdx="1" presStyleCnt="3">
        <dgm:presLayoutVars>
          <dgm:chMax val="0"/>
          <dgm:bulletEnabled val="1"/>
        </dgm:presLayoutVars>
      </dgm:prSet>
      <dgm:spPr/>
    </dgm:pt>
    <dgm:pt modelId="{50FD50B4-CE77-A34C-8B24-DCF19960AA59}" type="pres">
      <dgm:prSet presAssocID="{7B474FA2-FFAD-5148-ACEE-E9B79580431D}" presName="spacer" presStyleCnt="0"/>
      <dgm:spPr/>
    </dgm:pt>
    <dgm:pt modelId="{4D38C50F-6F0D-C747-B397-39B5B80AD5BE}" type="pres">
      <dgm:prSet presAssocID="{184F3026-0F58-A647-B775-34C5C96CF47D}" presName="parentText" presStyleLbl="node1" presStyleIdx="2" presStyleCnt="3">
        <dgm:presLayoutVars>
          <dgm:chMax val="0"/>
          <dgm:bulletEnabled val="1"/>
        </dgm:presLayoutVars>
      </dgm:prSet>
      <dgm:spPr/>
    </dgm:pt>
  </dgm:ptLst>
  <dgm:cxnLst>
    <dgm:cxn modelId="{2236591B-6106-5741-86FB-4E85676BB98E}" type="presOf" srcId="{780DCD93-FBAD-0941-B28A-F0A291F7A2B6}" destId="{5874F5F3-8F2E-4A4D-B3FA-5D9F066F6C8A}" srcOrd="0" destOrd="0" presId="urn:microsoft.com/office/officeart/2005/8/layout/vList2"/>
    <dgm:cxn modelId="{B9C43E6B-3FCE-0B41-A33D-5FCF47CE67E6}" type="presOf" srcId="{D6055116-71A0-534A-9DEE-53D6E74346FC}" destId="{7C8AE7F6-0352-2E41-B61F-844A6A14BC00}" srcOrd="0" destOrd="0" presId="urn:microsoft.com/office/officeart/2005/8/layout/vList2"/>
    <dgm:cxn modelId="{A9AFC650-5685-B44D-A973-109AB30EF3ED}" srcId="{780DCD93-FBAD-0941-B28A-F0A291F7A2B6}" destId="{184F3026-0F58-A647-B775-34C5C96CF47D}" srcOrd="2" destOrd="0" parTransId="{A7286AE5-F424-334A-A953-BCE40F0A22D7}" sibTransId="{86E9458A-3BFC-3C4A-A80A-431B195A4E04}"/>
    <dgm:cxn modelId="{C7BD78C0-EAF7-844A-878B-7D5F3A8B8506}" type="presOf" srcId="{250A70B2-1F4E-BA4F-8385-D87E3295A4B3}" destId="{AAF6C2C0-535F-714B-B426-2403201B6C60}" srcOrd="0" destOrd="0" presId="urn:microsoft.com/office/officeart/2005/8/layout/vList2"/>
    <dgm:cxn modelId="{A6DC2DC8-464B-7645-BB46-A0215979B720}" srcId="{780DCD93-FBAD-0941-B28A-F0A291F7A2B6}" destId="{D6055116-71A0-534A-9DEE-53D6E74346FC}" srcOrd="0" destOrd="0" parTransId="{1F3568EB-EDB6-0C42-9F51-56A1A9A95F11}" sibTransId="{55A9E03B-4B73-7B4C-8B3D-49E6D78B47D8}"/>
    <dgm:cxn modelId="{61C32CD3-B65B-0A48-891D-5A0D50DF1DCE}" srcId="{780DCD93-FBAD-0941-B28A-F0A291F7A2B6}" destId="{250A70B2-1F4E-BA4F-8385-D87E3295A4B3}" srcOrd="1" destOrd="0" parTransId="{E2FF8F10-A7C0-D745-B808-B5586177D799}" sibTransId="{7B474FA2-FFAD-5148-ACEE-E9B79580431D}"/>
    <dgm:cxn modelId="{979EA9E1-0E57-9243-A16D-6D337FBE65AF}" type="presOf" srcId="{184F3026-0F58-A647-B775-34C5C96CF47D}" destId="{4D38C50F-6F0D-C747-B397-39B5B80AD5BE}" srcOrd="0" destOrd="0" presId="urn:microsoft.com/office/officeart/2005/8/layout/vList2"/>
    <dgm:cxn modelId="{8C85978C-9588-1142-B3A4-93DD4D55201F}" type="presParOf" srcId="{5874F5F3-8F2E-4A4D-B3FA-5D9F066F6C8A}" destId="{7C8AE7F6-0352-2E41-B61F-844A6A14BC00}" srcOrd="0" destOrd="0" presId="urn:microsoft.com/office/officeart/2005/8/layout/vList2"/>
    <dgm:cxn modelId="{86E035CF-EC21-E54F-9469-1D5AC807260F}" type="presParOf" srcId="{5874F5F3-8F2E-4A4D-B3FA-5D9F066F6C8A}" destId="{D73556A6-0D7B-1244-8131-A27F8985C364}" srcOrd="1" destOrd="0" presId="urn:microsoft.com/office/officeart/2005/8/layout/vList2"/>
    <dgm:cxn modelId="{684D9AFD-F21A-C040-A54E-162C4491C32C}" type="presParOf" srcId="{5874F5F3-8F2E-4A4D-B3FA-5D9F066F6C8A}" destId="{AAF6C2C0-535F-714B-B426-2403201B6C60}" srcOrd="2" destOrd="0" presId="urn:microsoft.com/office/officeart/2005/8/layout/vList2"/>
    <dgm:cxn modelId="{3D488328-9F02-9843-A15A-28F2E20E7618}" type="presParOf" srcId="{5874F5F3-8F2E-4A4D-B3FA-5D9F066F6C8A}" destId="{50FD50B4-CE77-A34C-8B24-DCF19960AA59}" srcOrd="3" destOrd="0" presId="urn:microsoft.com/office/officeart/2005/8/layout/vList2"/>
    <dgm:cxn modelId="{2E74874F-CB41-9E49-9743-943EB7FFE5C3}" type="presParOf" srcId="{5874F5F3-8F2E-4A4D-B3FA-5D9F066F6C8A}" destId="{4D38C50F-6F0D-C747-B397-39B5B80AD5BE}" srcOrd="4"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8174CAB-D4C0-2642-A27B-FE0F530BD796}">
      <dsp:nvSpPr>
        <dsp:cNvPr id="0" name=""/>
        <dsp:cNvSpPr/>
      </dsp:nvSpPr>
      <dsp:spPr>
        <a:xfrm>
          <a:off x="583364" y="897837"/>
          <a:ext cx="4360850" cy="5562309"/>
        </a:xfrm>
        <a:prstGeom prst="roundRect">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l="-50000" r="-50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59A22B2-7B1E-0949-ABF3-A202491B2698}">
      <dsp:nvSpPr>
        <dsp:cNvPr id="0" name=""/>
        <dsp:cNvSpPr/>
      </dsp:nvSpPr>
      <dsp:spPr>
        <a:xfrm>
          <a:off x="757798" y="2900268"/>
          <a:ext cx="3357854" cy="3337385"/>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b" anchorCtr="0">
          <a:noAutofit/>
        </a:bodyPr>
        <a:lstStyle/>
        <a:p>
          <a:pPr marL="0" lvl="0" indent="0" algn="l" defTabSz="533400">
            <a:lnSpc>
              <a:spcPct val="90000"/>
            </a:lnSpc>
            <a:spcBef>
              <a:spcPct val="0"/>
            </a:spcBef>
            <a:spcAft>
              <a:spcPct val="35000"/>
            </a:spcAft>
            <a:buNone/>
          </a:pPr>
          <a:r>
            <a:rPr lang="en-GB" sz="1200" kern="1200"/>
            <a:t>Forest of Arden Marriott hotel &amp; Country Club </a:t>
          </a:r>
        </a:p>
      </dsp:txBody>
      <dsp:txXfrm>
        <a:off x="757798" y="2900268"/>
        <a:ext cx="3357854" cy="3337385"/>
      </dsp:txXfrm>
    </dsp:sp>
    <dsp:sp modelId="{2E5D9D5A-CEA0-4941-BE0A-2A2E07DA9BC9}">
      <dsp:nvSpPr>
        <dsp:cNvPr id="0" name=""/>
        <dsp:cNvSpPr/>
      </dsp:nvSpPr>
      <dsp:spPr>
        <a:xfrm>
          <a:off x="4193303" y="619722"/>
          <a:ext cx="1501823" cy="1501823"/>
        </a:xfrm>
        <a:prstGeom prst="ellipse">
          <a:avLst/>
        </a:prstGeom>
        <a:blipFill>
          <a:blip xmlns:r="http://schemas.openxmlformats.org/officeDocument/2006/relationships" r:embed="rId2">
            <a:extLst>
              <a:ext uri="{28A0092B-C50C-407E-A947-70E740481C1C}">
                <a14:useLocalDpi xmlns:a14="http://schemas.microsoft.com/office/drawing/2010/main" val="0"/>
              </a:ext>
            </a:extLst>
          </a:blip>
          <a:srcRect/>
          <a:stretch>
            <a:fillRect l="-25000" r="-25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098460A-2AD2-EC4F-B2E3-F082D806D0C9}">
      <dsp:nvSpPr>
        <dsp:cNvPr id="0" name=""/>
        <dsp:cNvSpPr/>
      </dsp:nvSpPr>
      <dsp:spPr>
        <a:xfrm>
          <a:off x="5695126" y="619722"/>
          <a:ext cx="1137920" cy="150182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5400" tIns="12700" rIns="25400" bIns="12700" numCol="1" spcCol="1270" anchor="ctr" anchorCtr="0">
          <a:noAutofit/>
        </a:bodyPr>
        <a:lstStyle/>
        <a:p>
          <a:pPr marL="0" lvl="0" indent="0" algn="l" defTabSz="444500">
            <a:lnSpc>
              <a:spcPct val="90000"/>
            </a:lnSpc>
            <a:spcBef>
              <a:spcPct val="0"/>
            </a:spcBef>
            <a:spcAft>
              <a:spcPct val="35000"/>
            </a:spcAft>
            <a:buNone/>
          </a:pPr>
          <a:r>
            <a:rPr lang="en-GB" sz="1000" kern="1200"/>
            <a:t>Wedding  room </a:t>
          </a:r>
        </a:p>
        <a:p>
          <a:pPr marL="0" lvl="0" indent="0" algn="l" defTabSz="444500">
            <a:lnSpc>
              <a:spcPct val="90000"/>
            </a:lnSpc>
            <a:spcBef>
              <a:spcPct val="0"/>
            </a:spcBef>
            <a:spcAft>
              <a:spcPct val="35000"/>
            </a:spcAft>
            <a:buNone/>
          </a:pPr>
          <a:r>
            <a:rPr lang="en-GB" sz="1000" kern="1200"/>
            <a:t>(Marriott International,2020a)</a:t>
          </a:r>
        </a:p>
      </dsp:txBody>
      <dsp:txXfrm>
        <a:off x="5695126" y="619722"/>
        <a:ext cx="1137920" cy="1501823"/>
      </dsp:txXfrm>
    </dsp:sp>
    <dsp:sp modelId="{8F87C6C4-4DA8-D64E-92D5-A01C7842629E}">
      <dsp:nvSpPr>
        <dsp:cNvPr id="0" name=""/>
        <dsp:cNvSpPr/>
      </dsp:nvSpPr>
      <dsp:spPr>
        <a:xfrm>
          <a:off x="4193303" y="2391873"/>
          <a:ext cx="1501823" cy="1501823"/>
        </a:xfrm>
        <a:prstGeom prst="ellipse">
          <a:avLst/>
        </a:prstGeom>
        <a:blipFill>
          <a:blip xmlns:r="http://schemas.openxmlformats.org/officeDocument/2006/relationships" r:embed="rId3">
            <a:extLst>
              <a:ext uri="{28A0092B-C50C-407E-A947-70E740481C1C}">
                <a14:useLocalDpi xmlns:a14="http://schemas.microsoft.com/office/drawing/2010/main" val="0"/>
              </a:ext>
            </a:extLst>
          </a:blip>
          <a:srcRect/>
          <a:stretch>
            <a:fillRect l="-25000" r="-25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1E2CB82-8A2A-E046-A896-18C07F8BA17A}">
      <dsp:nvSpPr>
        <dsp:cNvPr id="0" name=""/>
        <dsp:cNvSpPr/>
      </dsp:nvSpPr>
      <dsp:spPr>
        <a:xfrm>
          <a:off x="5695126" y="2391873"/>
          <a:ext cx="1137920" cy="150182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5400" tIns="12700" rIns="25400" bIns="12700" numCol="1" spcCol="1270" anchor="ctr" anchorCtr="0">
          <a:noAutofit/>
        </a:bodyPr>
        <a:lstStyle/>
        <a:p>
          <a:pPr marL="0" lvl="0" indent="0" algn="l" defTabSz="444500">
            <a:lnSpc>
              <a:spcPct val="90000"/>
            </a:lnSpc>
            <a:spcBef>
              <a:spcPct val="0"/>
            </a:spcBef>
            <a:spcAft>
              <a:spcPct val="35000"/>
            </a:spcAft>
            <a:buNone/>
          </a:pPr>
          <a:r>
            <a:rPr lang="en-GB" sz="1000" kern="1200"/>
            <a:t>Meeting room</a:t>
          </a:r>
        </a:p>
        <a:p>
          <a:pPr marL="0" lvl="0" indent="0" algn="l" defTabSz="444500">
            <a:lnSpc>
              <a:spcPct val="90000"/>
            </a:lnSpc>
            <a:spcBef>
              <a:spcPct val="0"/>
            </a:spcBef>
            <a:spcAft>
              <a:spcPct val="35000"/>
            </a:spcAft>
            <a:buNone/>
          </a:pPr>
          <a:r>
            <a:rPr lang="en-GB" sz="1000" kern="1200"/>
            <a:t>(Marriott International,2020b)</a:t>
          </a:r>
        </a:p>
        <a:p>
          <a:pPr marL="0" lvl="0" indent="0" algn="l" defTabSz="444500">
            <a:lnSpc>
              <a:spcPct val="90000"/>
            </a:lnSpc>
            <a:spcBef>
              <a:spcPct val="0"/>
            </a:spcBef>
            <a:spcAft>
              <a:spcPct val="35000"/>
            </a:spcAft>
            <a:buNone/>
          </a:pPr>
          <a:r>
            <a:rPr lang="en-GB" sz="1000" kern="1200"/>
            <a:t> </a:t>
          </a:r>
        </a:p>
      </dsp:txBody>
      <dsp:txXfrm>
        <a:off x="5695126" y="2391873"/>
        <a:ext cx="1137920" cy="1501823"/>
      </dsp:txXfrm>
    </dsp:sp>
    <dsp:sp modelId="{FAD189A1-B7F3-4B4F-946B-31A02569BDBE}">
      <dsp:nvSpPr>
        <dsp:cNvPr id="0" name=""/>
        <dsp:cNvSpPr/>
      </dsp:nvSpPr>
      <dsp:spPr>
        <a:xfrm>
          <a:off x="4193303" y="4164025"/>
          <a:ext cx="1501823" cy="1501823"/>
        </a:xfrm>
        <a:prstGeom prst="ellipse">
          <a:avLst/>
        </a:prstGeom>
        <a:blipFill>
          <a:blip xmlns:r="http://schemas.openxmlformats.org/officeDocument/2006/relationships" r:embed="rId4">
            <a:extLst>
              <a:ext uri="{28A0092B-C50C-407E-A947-70E740481C1C}">
                <a14:useLocalDpi xmlns:a14="http://schemas.microsoft.com/office/drawing/2010/main" val="0"/>
              </a:ext>
            </a:extLst>
          </a:blip>
          <a:srcRect/>
          <a:stretch>
            <a:fillRect l="-25000" r="-25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6068E9B-4E58-9E41-AD2B-5FAD3AFB4204}">
      <dsp:nvSpPr>
        <dsp:cNvPr id="0" name=""/>
        <dsp:cNvSpPr/>
      </dsp:nvSpPr>
      <dsp:spPr>
        <a:xfrm>
          <a:off x="5695126" y="4164025"/>
          <a:ext cx="1137920" cy="150182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5400" tIns="12700" rIns="25400" bIns="12700" numCol="1" spcCol="1270" anchor="ctr" anchorCtr="0">
          <a:noAutofit/>
        </a:bodyPr>
        <a:lstStyle/>
        <a:p>
          <a:pPr marL="0" lvl="0" indent="0" algn="l" defTabSz="444500">
            <a:lnSpc>
              <a:spcPct val="90000"/>
            </a:lnSpc>
            <a:spcBef>
              <a:spcPct val="0"/>
            </a:spcBef>
            <a:spcAft>
              <a:spcPct val="35000"/>
            </a:spcAft>
            <a:buNone/>
          </a:pPr>
          <a:r>
            <a:rPr lang="en-GB" sz="1000" kern="1200"/>
            <a:t>Deluxe Room </a:t>
          </a:r>
        </a:p>
        <a:p>
          <a:pPr marL="0" lvl="0" indent="0" algn="l" defTabSz="444500">
            <a:lnSpc>
              <a:spcPct val="90000"/>
            </a:lnSpc>
            <a:spcBef>
              <a:spcPct val="0"/>
            </a:spcBef>
            <a:spcAft>
              <a:spcPct val="35000"/>
            </a:spcAft>
            <a:buNone/>
          </a:pPr>
          <a:r>
            <a:rPr lang="en-GB" sz="1000" kern="1200"/>
            <a:t>(Marriott International,2020c)</a:t>
          </a:r>
        </a:p>
      </dsp:txBody>
      <dsp:txXfrm>
        <a:off x="5695126" y="4164025"/>
        <a:ext cx="1137920" cy="150182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C8AE7F6-0352-2E41-B61F-844A6A14BC00}">
      <dsp:nvSpPr>
        <dsp:cNvPr id="0" name=""/>
        <dsp:cNvSpPr/>
      </dsp:nvSpPr>
      <dsp:spPr>
        <a:xfrm>
          <a:off x="0" y="12756"/>
          <a:ext cx="4907573" cy="43173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a:t>Food Hygiene and Safety- GOOD</a:t>
          </a:r>
        </a:p>
      </dsp:txBody>
      <dsp:txXfrm>
        <a:off x="21075" y="33831"/>
        <a:ext cx="4865423" cy="389580"/>
      </dsp:txXfrm>
    </dsp:sp>
    <dsp:sp modelId="{AAF6C2C0-535F-714B-B426-2403201B6C60}">
      <dsp:nvSpPr>
        <dsp:cNvPr id="0" name=""/>
        <dsp:cNvSpPr/>
      </dsp:nvSpPr>
      <dsp:spPr>
        <a:xfrm>
          <a:off x="0" y="496326"/>
          <a:ext cx="4907573" cy="43173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a:t>Structural Compliance – GOOD</a:t>
          </a:r>
          <a:endParaRPr lang="en-US" sz="1800" kern="1200"/>
        </a:p>
      </dsp:txBody>
      <dsp:txXfrm>
        <a:off x="21075" y="517401"/>
        <a:ext cx="4865423" cy="389580"/>
      </dsp:txXfrm>
    </dsp:sp>
    <dsp:sp modelId="{4D38C50F-6F0D-C747-B397-39B5B80AD5BE}">
      <dsp:nvSpPr>
        <dsp:cNvPr id="0" name=""/>
        <dsp:cNvSpPr/>
      </dsp:nvSpPr>
      <dsp:spPr>
        <a:xfrm>
          <a:off x="0" y="979896"/>
          <a:ext cx="4907573" cy="43173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a:t>Confidence in Management- HIGH</a:t>
          </a:r>
          <a:endParaRPr lang="en-US" sz="1800" kern="1200"/>
        </a:p>
      </dsp:txBody>
      <dsp:txXfrm>
        <a:off x="21075" y="1000971"/>
        <a:ext cx="4865423" cy="389580"/>
      </dsp:txXfrm>
    </dsp:sp>
  </dsp:spTree>
</dsp:drawing>
</file>

<file path=ppt/diagrams/layout1.xml><?xml version="1.0" encoding="utf-8"?>
<dgm:layoutDef xmlns:dgm="http://schemas.openxmlformats.org/drawingml/2006/diagram" xmlns:a="http://schemas.openxmlformats.org/drawingml/2006/main" uniqueId="urn:microsoft.com/office/officeart/2008/layout/AccentedPicture">
  <dgm:title val=""/>
  <dgm:desc val=""/>
  <dgm:catLst>
    <dgm:cat type="picture" pri="1000"/>
    <dgm:cat type="pictureconvert" pri="1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varLst>
    <dgm:alg type="composite"/>
    <dgm:shape xmlns:r="http://schemas.openxmlformats.org/officeDocument/2006/relationships" r:blip="">
      <dgm:adjLst/>
    </dgm:shape>
    <dgm:choose name="Name1">
      <dgm:if name="Name2" axis="ch" ptType="node" func="cnt" op="lte" val="1">
        <dgm:constrLst>
          <dgm:constr type="h" for="ch" forName="picture_1" refType="h"/>
          <dgm:constr type="w" for="ch" forName="picture_1" refType="h" refFor="ch" refForName="picture_1" op="equ" fact="0.784"/>
          <dgm:constr type="l" for="ch" forName="picture_1"/>
          <dgm:constr type="t" for="ch" forName="picture_1"/>
          <dgm:constr type="w" for="ch" forName="text_1" refType="w" refFor="ch" refForName="picture_1" fact="0.77"/>
          <dgm:constr type="h" for="ch" forName="text_1" refType="h" refFor="ch" refForName="picture_1" fact="0.6"/>
          <dgm:constr type="l" for="ch" forName="text_1" refType="w" refFor="ch" refForName="picture_1" fact="0.04"/>
          <dgm:constr type="t" for="ch" forName="text_1" refType="h" refFor="ch" refForName="picture_1" fact="0.4"/>
        </dgm:constrLst>
      </dgm:if>
      <dgm:if name="Name3" axis="ch" ptType="node" func="cnt" op="lte" val="5">
        <dgm:choose name="Name4">
          <dgm:if name="Name5" func="var" arg="dir" op="equ" val="norm">
            <dgm:constrLst>
              <dgm:constr type="h" for="ch" forName="picture_1" refType="h" fact="0.909"/>
              <dgm:constr type="w" for="ch" forName="picture_1" refType="h" refFor="ch" refForName="picture_1" op="equ" fact="0.784"/>
              <dgm:constr type="l" for="ch" forName="picture_1"/>
              <dgm:constr type="t" for="ch" forName="picture_1" refType="h" refFor="ch" refForName="picture_1" fact="0.05"/>
              <dgm:constr type="w" for="ch" forName="picture_1" refType="w" op="lte" fact="0.588"/>
              <dgm:constr type="w" for="ch" forName="text_1" refType="w" refFor="ch" refForName="picture_1" fact="0.77"/>
              <dgm:constr type="h" for="ch" forName="text_1" refType="h" refFor="ch" refForName="picture_1" fact="0.6"/>
              <dgm:constr type="l" for="ch" forName="text_1" refType="w" refFor="ch" refForName="picture_1" fact="0.04"/>
              <dgm:constr type="t" for="ch" forName="text_1" refType="h" refFor="ch" refForName="picture_1" fact="0.41"/>
              <dgm:constr type="w" for="ch" forName="linV" refType="w"/>
              <dgm:constr type="h" for="ch" forName="linV" refType="h" refFor="ch" refForName="picture_1" fact="1.1"/>
              <dgm:constr type="l" for="ch" forName="linV"/>
              <dgm:constr type="t" for="ch" forName="linV"/>
              <dgm:constr type="userC" for="des" forName="pair" refType="r" refFor="ch" refForName="picture_1"/>
              <dgm:constr type="h" for="des" forName="pair" refType="h" refFor="ch" refForName="picture_1" fact="0.27"/>
              <dgm:constr type="h" for="des" forName="spaceV" refType="h" refFor="ch" refForName="picture_1" fact="0.0486"/>
              <dgm:constr type="l" for="ch" forName="maxNode" refType="r" refFor="ch" refForName="picture_1"/>
              <dgm:constr type="lOff" for="ch" forName="maxNode" refType="h" refFor="des" refForName="pair" fact="0.5"/>
              <dgm:constr type="r" for="ch" forName="maxNode" refType="w"/>
              <dgm:constr type="t" for="ch" forName="maxNode"/>
              <dgm:constr type="h" for="ch" forName="maxNode" val="1"/>
              <dgm:constr type="userW" for="des" forName="desText" refType="w" refFor="ch" refForName="maxNode"/>
            </dgm:constrLst>
          </dgm:if>
          <dgm:else name="Name6">
            <dgm:constrLst>
              <dgm:constr type="h" for="ch" forName="picture_1" refType="h" fact="0.909"/>
              <dgm:constr type="w" for="ch" forName="picture_1" refType="h" refFor="ch" refForName="picture_1" op="equ" fact="0.784"/>
              <dgm:constr type="r" for="ch" forName="picture_1" refType="w"/>
              <dgm:constr type="t" for="ch" forName="picture_1" refType="h" refFor="ch" refForName="picture_1" fact="0.05"/>
              <dgm:constr type="w" for="ch" forName="picture_1" refType="w" op="lte" fact="0.588"/>
              <dgm:constr type="w" for="ch" forName="text_1" refType="w" refFor="ch" refForName="picture_1" fact="0.77"/>
              <dgm:constr type="h" for="ch" forName="text_1" refType="h" refFor="ch" refForName="picture_1" fact="0.6"/>
              <dgm:constr type="r" for="ch" forName="text_1" refType="w"/>
              <dgm:constr type="t" for="ch" forName="text_1" refType="h" refFor="ch" refForName="picture_1" fact="0.41"/>
              <dgm:constr type="w" for="ch" forName="linV" refType="w"/>
              <dgm:constr type="h" for="ch" forName="linV" refType="h" refFor="ch" refForName="picture_1" fact="1.1"/>
              <dgm:constr type="l" for="ch" forName="linV"/>
              <dgm:constr type="t" for="ch" forName="linV"/>
              <dgm:constr type="userC" for="des" forName="pair" refType="l" refFor="ch" refForName="picture_1"/>
              <dgm:constr type="h" for="des" forName="pair" refType="h" refFor="ch" refForName="picture_1" fact="0.27"/>
              <dgm:constr type="h" for="des" forName="spaceV" refType="h" refFor="ch" refForName="picture_1" fact="0.0486"/>
              <dgm:constr type="r" for="ch" forName="maxNode" refType="l" refFor="ch" refForName="picture_1"/>
              <dgm:constr type="rOff" for="ch" forName="maxNode" refType="h" refFor="des" refForName="pair" fact="-0.5"/>
              <dgm:constr type="l" for="ch" forName="maxNode"/>
              <dgm:constr type="t" for="ch" forName="maxNode"/>
              <dgm:constr type="h" for="ch" forName="maxNode" val="1"/>
              <dgm:constr type="userW" for="des" forName="desText" refType="w" refFor="ch" refForName="maxNode"/>
            </dgm:constrLst>
          </dgm:else>
        </dgm:choose>
      </dgm:if>
      <dgm:else name="Name7">
        <dgm:choose name="Name8">
          <dgm:if name="Name9" func="var" arg="dir" op="equ" val="norm">
            <dgm:constrLst>
              <dgm:constr type="h" for="ch" forName="picture_1" refType="h" fact="0.909"/>
              <dgm:constr type="w" for="ch" forName="picture_1" refType="h" refFor="ch" refForName="picture_1" op="equ" fact="0.784"/>
              <dgm:constr type="l" for="ch" forName="picture_1"/>
              <dgm:constr type="t" for="ch" forName="picture_1" refType="h" refFor="ch" refForName="picture_1" fact="0.05"/>
              <dgm:constr type="w" for="ch" forName="picture_1" refType="w" op="lte" fact="0.588"/>
              <dgm:constr type="w" for="ch" forName="text_1" refType="w" refFor="ch" refForName="picture_1" fact="0.77"/>
              <dgm:constr type="h" for="ch" forName="text_1" refType="h" refFor="ch" refForName="picture_1" fact="0.6"/>
              <dgm:constr type="l" for="ch" forName="text_1" refType="w" refFor="ch" refForName="picture_1" fact="0.04"/>
              <dgm:constr type="t" for="ch" forName="text_1" refType="h" refFor="ch" refForName="picture_1" fact="0.41"/>
              <dgm:constr type="w" for="ch" forName="linV" refType="w"/>
              <dgm:constr type="h" for="ch" forName="linV" refType="h" refFor="ch" refForName="picture_1" fact="1.1"/>
              <dgm:constr type="l" for="ch" forName="linV"/>
              <dgm:constr type="t" for="ch" forName="linV"/>
              <dgm:constr type="userC" for="des" forName="pair" refType="r" refFor="ch" refForName="picture_1"/>
              <dgm:constr type="h" for="des" forName="pair" refType="h" refFor="ch" refForName="picture_1" fact="0.27"/>
              <dgm:constr type="h" for="des" forName="spaceV" refType="h" refFor="ch" refForName="picture_1" fact="0.0486"/>
              <dgm:constr type="l" for="ch" forName="maxNode" refType="r" refFor="ch" refForName="picture_1"/>
              <dgm:constr type="lOff" for="ch" forName="maxNode" refType="h" refFor="des" refForName="pair" fact="0.5"/>
              <dgm:constr type="r" for="ch" forName="maxNode" refType="w"/>
              <dgm:constr type="t" for="ch" forName="maxNode"/>
              <dgm:constr type="h" for="ch" forName="maxNode" val="1"/>
              <dgm:constr type="userW" for="des" forName="desText" refType="w" refFor="ch" refForName="maxNode"/>
            </dgm:constrLst>
          </dgm:if>
          <dgm:else name="Name10">
            <dgm:constrLst>
              <dgm:constr type="h" for="ch" forName="picture_1" refType="h" fact="0.909"/>
              <dgm:constr type="w" for="ch" forName="picture_1" refType="h" refFor="ch" refForName="picture_1" op="equ" fact="0.784"/>
              <dgm:constr type="r" for="ch" forName="picture_1" refType="w"/>
              <dgm:constr type="t" for="ch" forName="picture_1" refType="h" refFor="ch" refForName="picture_1" fact="0.05"/>
              <dgm:constr type="w" for="ch" forName="picture_1" refType="w" op="lte" fact="0.588"/>
              <dgm:constr type="w" for="ch" forName="text_1" refType="w" refFor="ch" refForName="picture_1" fact="0.77"/>
              <dgm:constr type="h" for="ch" forName="text_1" refType="h" refFor="ch" refForName="picture_1" fact="0.6"/>
              <dgm:constr type="r" for="ch" forName="text_1" refType="w"/>
              <dgm:constr type="t" for="ch" forName="text_1" refType="h" refFor="ch" refForName="picture_1" fact="0.41"/>
              <dgm:constr type="w" for="ch" forName="linV" refType="w"/>
              <dgm:constr type="h" for="ch" forName="linV" refType="h" refFor="ch" refForName="picture_1" fact="1.1"/>
              <dgm:constr type="l" for="ch" forName="linV"/>
              <dgm:constr type="t" for="ch" forName="linV"/>
              <dgm:constr type="userC" for="des" forName="pair" refType="l" refFor="ch" refForName="picture_1"/>
              <dgm:constr type="h" for="des" forName="pair" refType="h" refFor="ch" refForName="picture_1" fact="0.27"/>
              <dgm:constr type="h" for="des" forName="spaceV" refType="h" refFor="ch" refForName="picture_1" fact="0.0486"/>
              <dgm:constr type="r" for="ch" forName="maxNode" refType="l" refFor="ch" refForName="picture_1"/>
              <dgm:constr type="rOff" for="ch" forName="maxNode" refType="h" refFor="des" refForName="pair" fact="-0.5"/>
              <dgm:constr type="l" for="ch" forName="maxNode"/>
              <dgm:constr type="t" for="ch" forName="maxNode"/>
              <dgm:constr type="h" for="ch" forName="maxNode" val="1"/>
              <dgm:constr type="userW" for="des" forName="desText" refType="w" refFor="ch" refForName="maxNode"/>
            </dgm:constrLst>
          </dgm:else>
        </dgm:choose>
      </dgm:else>
    </dgm:choose>
    <dgm:forEach name="Name11" axis="ch" ptType="sibTrans" hideLastTrans="0" cnt="1">
      <dgm:layoutNode name="picture_1" styleLbl="bgImgPlace1">
        <dgm:alg type="sp"/>
        <dgm:shape xmlns:r="http://schemas.openxmlformats.org/officeDocument/2006/relationships" type="roundRect" r:blip="" blipPhldr="1">
          <dgm:adjLst/>
        </dgm:shape>
        <dgm:presOf axis="self"/>
      </dgm:layoutNode>
    </dgm:forEach>
    <dgm:forEach name="Name12" axis="ch" ptType="node" cnt="1">
      <dgm:layoutNode name="text_1" styleLbl="node1">
        <dgm:varLst>
          <dgm:bulletEnabled val="1"/>
        </dgm:varLst>
        <dgm:choose name="Name13">
          <dgm:if name="Name14" func="var" arg="dir" op="equ" val="norm">
            <dgm:alg type="tx">
              <dgm:param type="txAnchorVert" val="b"/>
              <dgm:param type="parTxLTRAlign" val="l"/>
              <dgm:param type="shpTxLTRAlignCh" val="l"/>
              <dgm:param type="parTxRTLAlign" val="l"/>
              <dgm:param type="shpTxRTLAlignCh" val="l"/>
            </dgm:alg>
          </dgm:if>
          <dgm:else name="Name15">
            <dgm:alg type="tx">
              <dgm:param type="txAnchorVert" val="b"/>
              <dgm:param type="parTxLTRAlign" val="r"/>
              <dgm:param type="shpTxLTRAlignCh" val="r"/>
              <dgm:param type="parTxRTLAlign" val="r"/>
              <dgm:param type="shpTxRTLAlignCh" val="r"/>
            </dgm:alg>
          </dgm:else>
        </dgm:choose>
        <dgm:shape xmlns:r="http://schemas.openxmlformats.org/officeDocument/2006/relationships" type="rect" r:blip="" hideGeom="1">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forEach>
    <dgm:choose name="Name16">
      <dgm:if name="Name17" axis="ch" ptType="node" func="cnt" op="gte" val="2">
        <dgm:layoutNode name="linV">
          <dgm:choose name="Name18">
            <dgm:if name="Name19" func="var" arg="dir" op="equ" val="norm">
              <dgm:alg type="lin">
                <dgm:param type="linDir" val="fromT"/>
                <dgm:param type="vertAlign" val="t"/>
                <dgm:param type="fallback" val="1D"/>
                <dgm:param type="horzAlign" val="l"/>
                <dgm:param type="nodeHorzAlign" val="l"/>
              </dgm:alg>
            </dgm:if>
            <dgm:else name="Name20">
              <dgm:alg type="lin">
                <dgm:param type="linDir" val="fromT"/>
                <dgm:param type="vertAlign" val="t"/>
                <dgm:param type="fallback" val="1D"/>
                <dgm:param type="horzAlign" val="r"/>
                <dgm:param type="nodeHorzAlign" val="r"/>
              </dgm:alg>
            </dgm:else>
          </dgm:choose>
          <dgm:shape xmlns:r="http://schemas.openxmlformats.org/officeDocument/2006/relationships" r:blip="">
            <dgm:adjLst/>
          </dgm:shape>
          <dgm:constrLst>
            <dgm:constr type="w" for="ch" forName="spaceV" val="1"/>
            <dgm:constr type="w" for="ch" forName="pair" refType="w" op="equ"/>
            <dgm:constr type="w" for="des" forName="desText" op="equ"/>
            <dgm:constr type="primFontSz" for="des" forName="desText" op="equ" val="65"/>
          </dgm:constrLst>
          <dgm:forEach name="Name21" axis="ch" ptType="node" st="2">
            <dgm:layoutNode name="pair">
              <dgm:alg type="composite"/>
              <dgm:shape xmlns:r="http://schemas.openxmlformats.org/officeDocument/2006/relationships" r:blip="">
                <dgm:adjLst/>
              </dgm:shape>
              <dgm:choose name="Name22">
                <dgm:if name="Name23" func="var" arg="dir" op="equ" val="norm">
                  <dgm:constrLst>
                    <dgm:constr type="userC"/>
                    <dgm:constr type="l" for="ch" forName="spaceH"/>
                    <dgm:constr type="r" for="ch" forName="spaceH" refType="userC"/>
                    <dgm:constr type="ctrY" for="ch" forName="spaceH" refType="w" fact="0.5"/>
                    <dgm:constr type="h" for="ch" forName="spaceH" val="1"/>
                    <dgm:constr type="w" for="ch" forName="desPictures" refType="h"/>
                    <dgm:constr type="h" for="ch" forName="desPictures" refType="w" refFor="ch" refForName="desPictures" op="equ"/>
                    <dgm:constr type="ctrX" for="ch" forName="desPictures" refType="userC"/>
                    <dgm:constr type="ctrY" for="ch" forName="desPictures" refType="w" fact="0.5"/>
                    <dgm:constr type="l" for="ch" forName="desTextWrapper" refType="r" refFor="ch" refForName="desPictures"/>
                    <dgm:constr type="ctrY" for="ch" forName="desTextWrapper" refType="w" fact="0.5"/>
                    <dgm:constr type="h" for="ch" forName="desTextWrapper" refType="h"/>
                    <dgm:constr type="h" for="des" forName="desText" refType="h"/>
                  </dgm:constrLst>
                </dgm:if>
                <dgm:else name="Name24">
                  <dgm:constrLst>
                    <dgm:constr type="userC"/>
                    <dgm:constr type="r" for="ch" forName="spaceH" refType="w"/>
                    <dgm:constr type="l" for="ch" forName="spaceH" refType="userC"/>
                    <dgm:constr type="ctrY" for="ch" forName="spaceH" refType="w" fact="0.5"/>
                    <dgm:constr type="h" for="ch" forName="spaceH" val="1"/>
                    <dgm:constr type="w" for="ch" forName="desPictures" refType="h"/>
                    <dgm:constr type="h" for="ch" forName="desPictures" refType="w" refFor="ch" refForName="desPictures" op="equ"/>
                    <dgm:constr type="ctrX" for="ch" forName="desPictures" refType="userC"/>
                    <dgm:constr type="ctrY" for="ch" forName="desPictures" refType="w" fact="0.5"/>
                    <dgm:constr type="r" for="ch" forName="desTextWrapper" refType="l" refFor="ch" refForName="desPictures"/>
                    <dgm:constr type="ctrY" for="ch" forName="desTextWrapper" refType="w" fact="0.5"/>
                    <dgm:constr type="h" for="ch" forName="desTextWrapper" refType="h"/>
                    <dgm:constr type="h" for="des" forName="desText" refType="h"/>
                  </dgm:constrLst>
                </dgm:else>
              </dgm:choose>
              <dgm:layoutNode name="spaceH">
                <dgm:alg type="sp"/>
                <dgm:shape xmlns:r="http://schemas.openxmlformats.org/officeDocument/2006/relationships" type="rect" r:blip="" hideGeom="1">
                  <dgm:adjLst/>
                </dgm:shape>
                <dgm:presOf/>
              </dgm:layoutNode>
              <dgm:layoutNode name="desPictures" styleLbl="alignImgPlace1">
                <dgm:alg type="sp"/>
                <dgm:shape xmlns:r="http://schemas.openxmlformats.org/officeDocument/2006/relationships" type="ellipse" r:blip="" blipPhldr="1">
                  <dgm:adjLst/>
                </dgm:shape>
                <dgm:presOf/>
              </dgm:layoutNode>
              <dgm:layoutNode name="desTextWrapper">
                <dgm:choose name="Name25">
                  <dgm:if name="Name26" func="var" arg="dir" op="equ" val="norm">
                    <dgm:alg type="lin">
                      <dgm:param type="horzAlign" val="l"/>
                    </dgm:alg>
                  </dgm:if>
                  <dgm:else name="Name27">
                    <dgm:alg type="lin">
                      <dgm:param type="horzAlign" val="r"/>
                    </dgm:alg>
                  </dgm:else>
                </dgm:choose>
                <dgm:layoutNode name="desText" styleLbl="revTx">
                  <dgm:varLst>
                    <dgm:bulletEnabled val="1"/>
                  </dgm:varLst>
                  <dgm:choose name="Name28">
                    <dgm:if name="Name29" func="var" arg="dir" op="equ" val="norm">
                      <dgm:alg type="tx">
                        <dgm:param type="parTxLTRAlign" val="l"/>
                        <dgm:param type="shpTxLTRAlignCh" val="l"/>
                        <dgm:param type="parTxRTLAlign" val="r"/>
                        <dgm:param type="shpTxRTLAlignCh" val="r"/>
                      </dgm:alg>
                    </dgm:if>
                    <dgm:else name="Name30">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userW"/>
                    <dgm:constr type="w" refType="userW" fact="0.1"/>
                    <dgm:constr type="lMarg" refType="primFontSz" fact="0.2"/>
                    <dgm:constr type="rMarg" refType="primFontSz" fact="0.2"/>
                    <dgm:constr type="tMarg" refType="primFontSz" fact="0.1"/>
                    <dgm:constr type="bMarg" refType="primFontSz" fact="0.1"/>
                  </dgm:constrLst>
                  <dgm:ruleLst>
                    <dgm:rule type="w" val="NaN" fact="1" max="NaN"/>
                    <dgm:rule type="primFontSz" val="5" fact="NaN" max="NaN"/>
                  </dgm:ruleLst>
                </dgm:layoutNode>
              </dgm:layoutNode>
            </dgm:layoutNode>
            <dgm:forEach name="Name31" axis="followSib" ptType="sibTrans" cnt="1">
              <dgm:layoutNode name="spaceV">
                <dgm:alg type="sp"/>
                <dgm:shape xmlns:r="http://schemas.openxmlformats.org/officeDocument/2006/relationships" r:blip="">
                  <dgm:adjLst/>
                </dgm:shape>
                <dgm:presOf/>
              </dgm:layoutNode>
            </dgm:forEach>
          </dgm:forEach>
        </dgm:layoutNode>
      </dgm:if>
      <dgm:else name="Name32"/>
    </dgm:choose>
    <dgm:layoutNode name="maxNode">
      <dgm:alg type="lin"/>
      <dgm:shape xmlns:r="http://schemas.openxmlformats.org/officeDocument/2006/relationships" r:blip="">
        <dgm:adjLst/>
      </dgm:shape>
      <dgm:presOf/>
      <dgm:constrLst>
        <dgm:constr type="w" for="ch"/>
        <dgm:constr type="h" for="ch"/>
      </dgm:constrLst>
      <dgm:layoutNode name="Name33">
        <dgm:alg type="sp"/>
        <dgm:shape xmlns:r="http://schemas.openxmlformats.org/officeDocument/2006/relationships" r:blip="">
          <dgm:adjLst/>
        </dgm:shape>
        <dgm:presOf/>
      </dgm:layoutNode>
    </dgm:layoutNode>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105139-0B27-0746-9AD5-A2006BCD60CF}"/>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9A303C00-D0A1-0845-BE02-7BBAC611B2D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BDAC7F0E-C710-414B-B18B-1E6D141FF1AA}"/>
              </a:ext>
            </a:extLst>
          </p:cNvPr>
          <p:cNvSpPr>
            <a:spLocks noGrp="1"/>
          </p:cNvSpPr>
          <p:nvPr>
            <p:ph type="dt" sz="half" idx="10"/>
          </p:nvPr>
        </p:nvSpPr>
        <p:spPr/>
        <p:txBody>
          <a:bodyPr/>
          <a:lstStyle/>
          <a:p>
            <a:fld id="{272D6476-9336-5948-8B60-82F8C950E4BF}" type="datetimeFigureOut">
              <a:rPr lang="en-US" smtClean="0"/>
              <a:t>3/13/2020</a:t>
            </a:fld>
            <a:endParaRPr lang="en-US"/>
          </a:p>
        </p:txBody>
      </p:sp>
      <p:sp>
        <p:nvSpPr>
          <p:cNvPr id="5" name="Footer Placeholder 4">
            <a:extLst>
              <a:ext uri="{FF2B5EF4-FFF2-40B4-BE49-F238E27FC236}">
                <a16:creationId xmlns:a16="http://schemas.microsoft.com/office/drawing/2014/main" id="{C7B2242F-B5A1-A341-9237-2E02F70F0D7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F598676-5B64-3049-877B-8E6D2F1D383B}"/>
              </a:ext>
            </a:extLst>
          </p:cNvPr>
          <p:cNvSpPr>
            <a:spLocks noGrp="1"/>
          </p:cNvSpPr>
          <p:nvPr>
            <p:ph type="sldNum" sz="quarter" idx="12"/>
          </p:nvPr>
        </p:nvSpPr>
        <p:spPr/>
        <p:txBody>
          <a:bodyPr/>
          <a:lstStyle/>
          <a:p>
            <a:fld id="{C1820DF5-7765-8C4B-9C0E-5A96EB290201}" type="slidenum">
              <a:rPr lang="en-US" smtClean="0"/>
              <a:t>‹#›</a:t>
            </a:fld>
            <a:endParaRPr lang="en-US"/>
          </a:p>
        </p:txBody>
      </p:sp>
    </p:spTree>
    <p:extLst>
      <p:ext uri="{BB962C8B-B14F-4D97-AF65-F5344CB8AC3E}">
        <p14:creationId xmlns:p14="http://schemas.microsoft.com/office/powerpoint/2010/main" val="16435864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504936-44A5-2B4E-BBCA-489EA77342E1}"/>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E55772B0-87DD-DD4F-9D5A-A5B5BDCF04F9}"/>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7B91E21-F229-4541-8EE7-0DD21F56B5DF}"/>
              </a:ext>
            </a:extLst>
          </p:cNvPr>
          <p:cNvSpPr>
            <a:spLocks noGrp="1"/>
          </p:cNvSpPr>
          <p:nvPr>
            <p:ph type="dt" sz="half" idx="10"/>
          </p:nvPr>
        </p:nvSpPr>
        <p:spPr/>
        <p:txBody>
          <a:bodyPr/>
          <a:lstStyle/>
          <a:p>
            <a:fld id="{272D6476-9336-5948-8B60-82F8C950E4BF}" type="datetimeFigureOut">
              <a:rPr lang="en-US" smtClean="0"/>
              <a:t>3/13/2020</a:t>
            </a:fld>
            <a:endParaRPr lang="en-US"/>
          </a:p>
        </p:txBody>
      </p:sp>
      <p:sp>
        <p:nvSpPr>
          <p:cNvPr id="5" name="Footer Placeholder 4">
            <a:extLst>
              <a:ext uri="{FF2B5EF4-FFF2-40B4-BE49-F238E27FC236}">
                <a16:creationId xmlns:a16="http://schemas.microsoft.com/office/drawing/2014/main" id="{D1B3163C-1323-2F48-9B97-755C2DFCF05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25495A5-E300-7C4A-81EF-D809F8B503FF}"/>
              </a:ext>
            </a:extLst>
          </p:cNvPr>
          <p:cNvSpPr>
            <a:spLocks noGrp="1"/>
          </p:cNvSpPr>
          <p:nvPr>
            <p:ph type="sldNum" sz="quarter" idx="12"/>
          </p:nvPr>
        </p:nvSpPr>
        <p:spPr/>
        <p:txBody>
          <a:bodyPr/>
          <a:lstStyle/>
          <a:p>
            <a:fld id="{C1820DF5-7765-8C4B-9C0E-5A96EB290201}" type="slidenum">
              <a:rPr lang="en-US" smtClean="0"/>
              <a:t>‹#›</a:t>
            </a:fld>
            <a:endParaRPr lang="en-US"/>
          </a:p>
        </p:txBody>
      </p:sp>
    </p:spTree>
    <p:extLst>
      <p:ext uri="{BB962C8B-B14F-4D97-AF65-F5344CB8AC3E}">
        <p14:creationId xmlns:p14="http://schemas.microsoft.com/office/powerpoint/2010/main" val="5506379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0C0A3C-E19F-DF4F-83B3-D4EDB3A0FF16}"/>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A8858DDB-4936-C64F-B8A3-96817476BEC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8C19C43B-7753-5F43-B188-EB68A834586B}"/>
              </a:ext>
            </a:extLst>
          </p:cNvPr>
          <p:cNvSpPr>
            <a:spLocks noGrp="1"/>
          </p:cNvSpPr>
          <p:nvPr>
            <p:ph type="dt" sz="half" idx="10"/>
          </p:nvPr>
        </p:nvSpPr>
        <p:spPr/>
        <p:txBody>
          <a:bodyPr/>
          <a:lstStyle/>
          <a:p>
            <a:fld id="{272D6476-9336-5948-8B60-82F8C950E4BF}" type="datetimeFigureOut">
              <a:rPr lang="en-US" smtClean="0"/>
              <a:t>3/13/2020</a:t>
            </a:fld>
            <a:endParaRPr lang="en-US"/>
          </a:p>
        </p:txBody>
      </p:sp>
      <p:sp>
        <p:nvSpPr>
          <p:cNvPr id="5" name="Footer Placeholder 4">
            <a:extLst>
              <a:ext uri="{FF2B5EF4-FFF2-40B4-BE49-F238E27FC236}">
                <a16:creationId xmlns:a16="http://schemas.microsoft.com/office/drawing/2014/main" id="{DE1B6E42-0EC5-7B4E-9E60-54E96105AC9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4B28935-06DB-7944-9296-28F1121ABB35}"/>
              </a:ext>
            </a:extLst>
          </p:cNvPr>
          <p:cNvSpPr>
            <a:spLocks noGrp="1"/>
          </p:cNvSpPr>
          <p:nvPr>
            <p:ph type="sldNum" sz="quarter" idx="12"/>
          </p:nvPr>
        </p:nvSpPr>
        <p:spPr/>
        <p:txBody>
          <a:bodyPr/>
          <a:lstStyle/>
          <a:p>
            <a:fld id="{C1820DF5-7765-8C4B-9C0E-5A96EB290201}" type="slidenum">
              <a:rPr lang="en-US" smtClean="0"/>
              <a:t>‹#›</a:t>
            </a:fld>
            <a:endParaRPr lang="en-US"/>
          </a:p>
        </p:txBody>
      </p:sp>
    </p:spTree>
    <p:extLst>
      <p:ext uri="{BB962C8B-B14F-4D97-AF65-F5344CB8AC3E}">
        <p14:creationId xmlns:p14="http://schemas.microsoft.com/office/powerpoint/2010/main" val="20038118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6FA98B-30F3-7841-85A4-EB2F1E12B609}"/>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359A9E48-699E-8645-B7F4-67E216A34930}"/>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95CA0F00-42C1-CD4A-A7EF-F8652380788B}"/>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10B18065-5EDB-F346-9EE7-D1B889BDCF9A}"/>
              </a:ext>
            </a:extLst>
          </p:cNvPr>
          <p:cNvSpPr>
            <a:spLocks noGrp="1"/>
          </p:cNvSpPr>
          <p:nvPr>
            <p:ph type="dt" sz="half" idx="10"/>
          </p:nvPr>
        </p:nvSpPr>
        <p:spPr/>
        <p:txBody>
          <a:bodyPr/>
          <a:lstStyle/>
          <a:p>
            <a:fld id="{272D6476-9336-5948-8B60-82F8C950E4BF}" type="datetimeFigureOut">
              <a:rPr lang="en-US" smtClean="0"/>
              <a:t>3/13/2020</a:t>
            </a:fld>
            <a:endParaRPr lang="en-US"/>
          </a:p>
        </p:txBody>
      </p:sp>
      <p:sp>
        <p:nvSpPr>
          <p:cNvPr id="6" name="Footer Placeholder 5">
            <a:extLst>
              <a:ext uri="{FF2B5EF4-FFF2-40B4-BE49-F238E27FC236}">
                <a16:creationId xmlns:a16="http://schemas.microsoft.com/office/drawing/2014/main" id="{65733B0C-EBA0-DA48-B12D-8684579734E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1234E5C-214A-F844-9C35-CC82F793D2F4}"/>
              </a:ext>
            </a:extLst>
          </p:cNvPr>
          <p:cNvSpPr>
            <a:spLocks noGrp="1"/>
          </p:cNvSpPr>
          <p:nvPr>
            <p:ph type="sldNum" sz="quarter" idx="12"/>
          </p:nvPr>
        </p:nvSpPr>
        <p:spPr/>
        <p:txBody>
          <a:bodyPr/>
          <a:lstStyle/>
          <a:p>
            <a:fld id="{C1820DF5-7765-8C4B-9C0E-5A96EB290201}" type="slidenum">
              <a:rPr lang="en-US" smtClean="0"/>
              <a:t>‹#›</a:t>
            </a:fld>
            <a:endParaRPr lang="en-US"/>
          </a:p>
        </p:txBody>
      </p:sp>
    </p:spTree>
    <p:extLst>
      <p:ext uri="{BB962C8B-B14F-4D97-AF65-F5344CB8AC3E}">
        <p14:creationId xmlns:p14="http://schemas.microsoft.com/office/powerpoint/2010/main" val="6399783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4C9D7B-D2E6-4443-B202-AC245A85AA92}"/>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361AAF84-D241-244B-9351-1807A53863D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4E480737-48C5-8145-AFB9-77B9103FEADC}"/>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A2DF4C95-A84F-8848-82D3-C2A5BADD29D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4C92377F-3B0A-424D-A998-511071739577}"/>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F66C2110-AFF2-C44F-812E-3DA0214E2CD8}"/>
              </a:ext>
            </a:extLst>
          </p:cNvPr>
          <p:cNvSpPr>
            <a:spLocks noGrp="1"/>
          </p:cNvSpPr>
          <p:nvPr>
            <p:ph type="dt" sz="half" idx="10"/>
          </p:nvPr>
        </p:nvSpPr>
        <p:spPr/>
        <p:txBody>
          <a:bodyPr/>
          <a:lstStyle/>
          <a:p>
            <a:fld id="{272D6476-9336-5948-8B60-82F8C950E4BF}" type="datetimeFigureOut">
              <a:rPr lang="en-US" smtClean="0"/>
              <a:t>3/13/2020</a:t>
            </a:fld>
            <a:endParaRPr lang="en-US"/>
          </a:p>
        </p:txBody>
      </p:sp>
      <p:sp>
        <p:nvSpPr>
          <p:cNvPr id="8" name="Footer Placeholder 7">
            <a:extLst>
              <a:ext uri="{FF2B5EF4-FFF2-40B4-BE49-F238E27FC236}">
                <a16:creationId xmlns:a16="http://schemas.microsoft.com/office/drawing/2014/main" id="{C93186AD-0BA5-FB47-83AA-2633F5A1C6BC}"/>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BA684156-E54B-C74D-91CE-003DFB13B05D}"/>
              </a:ext>
            </a:extLst>
          </p:cNvPr>
          <p:cNvSpPr>
            <a:spLocks noGrp="1"/>
          </p:cNvSpPr>
          <p:nvPr>
            <p:ph type="sldNum" sz="quarter" idx="12"/>
          </p:nvPr>
        </p:nvSpPr>
        <p:spPr/>
        <p:txBody>
          <a:bodyPr/>
          <a:lstStyle/>
          <a:p>
            <a:fld id="{C1820DF5-7765-8C4B-9C0E-5A96EB290201}" type="slidenum">
              <a:rPr lang="en-US" smtClean="0"/>
              <a:t>‹#›</a:t>
            </a:fld>
            <a:endParaRPr lang="en-US"/>
          </a:p>
        </p:txBody>
      </p:sp>
    </p:spTree>
    <p:extLst>
      <p:ext uri="{BB962C8B-B14F-4D97-AF65-F5344CB8AC3E}">
        <p14:creationId xmlns:p14="http://schemas.microsoft.com/office/powerpoint/2010/main" val="16914956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3EEA6B-D897-6D47-8B32-520BCF7D9EDB}"/>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31BA0F17-3F53-8F4F-B78B-0A63EC0EB3BF}"/>
              </a:ext>
            </a:extLst>
          </p:cNvPr>
          <p:cNvSpPr>
            <a:spLocks noGrp="1"/>
          </p:cNvSpPr>
          <p:nvPr>
            <p:ph type="dt" sz="half" idx="10"/>
          </p:nvPr>
        </p:nvSpPr>
        <p:spPr/>
        <p:txBody>
          <a:bodyPr/>
          <a:lstStyle/>
          <a:p>
            <a:fld id="{272D6476-9336-5948-8B60-82F8C950E4BF}" type="datetimeFigureOut">
              <a:rPr lang="en-US" smtClean="0"/>
              <a:t>3/13/2020</a:t>
            </a:fld>
            <a:endParaRPr lang="en-US"/>
          </a:p>
        </p:txBody>
      </p:sp>
      <p:sp>
        <p:nvSpPr>
          <p:cNvPr id="4" name="Footer Placeholder 3">
            <a:extLst>
              <a:ext uri="{FF2B5EF4-FFF2-40B4-BE49-F238E27FC236}">
                <a16:creationId xmlns:a16="http://schemas.microsoft.com/office/drawing/2014/main" id="{53FF4210-CD33-6B41-B74E-79E1FD16071B}"/>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04D36C6-36D2-EA4C-8F30-B0E50E43ACB0}"/>
              </a:ext>
            </a:extLst>
          </p:cNvPr>
          <p:cNvSpPr>
            <a:spLocks noGrp="1"/>
          </p:cNvSpPr>
          <p:nvPr>
            <p:ph type="sldNum" sz="quarter" idx="12"/>
          </p:nvPr>
        </p:nvSpPr>
        <p:spPr/>
        <p:txBody>
          <a:bodyPr/>
          <a:lstStyle/>
          <a:p>
            <a:fld id="{C1820DF5-7765-8C4B-9C0E-5A96EB290201}" type="slidenum">
              <a:rPr lang="en-US" smtClean="0"/>
              <a:t>‹#›</a:t>
            </a:fld>
            <a:endParaRPr lang="en-US"/>
          </a:p>
        </p:txBody>
      </p:sp>
    </p:spTree>
    <p:extLst>
      <p:ext uri="{BB962C8B-B14F-4D97-AF65-F5344CB8AC3E}">
        <p14:creationId xmlns:p14="http://schemas.microsoft.com/office/powerpoint/2010/main" val="40642109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0291A47-A680-E94D-9A08-3FFF198DA588}"/>
              </a:ext>
            </a:extLst>
          </p:cNvPr>
          <p:cNvSpPr>
            <a:spLocks noGrp="1"/>
          </p:cNvSpPr>
          <p:nvPr>
            <p:ph type="dt" sz="half" idx="10"/>
          </p:nvPr>
        </p:nvSpPr>
        <p:spPr/>
        <p:txBody>
          <a:bodyPr/>
          <a:lstStyle/>
          <a:p>
            <a:fld id="{272D6476-9336-5948-8B60-82F8C950E4BF}" type="datetimeFigureOut">
              <a:rPr lang="en-US" smtClean="0"/>
              <a:t>3/13/2020</a:t>
            </a:fld>
            <a:endParaRPr lang="en-US"/>
          </a:p>
        </p:txBody>
      </p:sp>
      <p:sp>
        <p:nvSpPr>
          <p:cNvPr id="3" name="Footer Placeholder 2">
            <a:extLst>
              <a:ext uri="{FF2B5EF4-FFF2-40B4-BE49-F238E27FC236}">
                <a16:creationId xmlns:a16="http://schemas.microsoft.com/office/drawing/2014/main" id="{15B51F90-FEDA-0B4E-88B2-2E8559C5A79F}"/>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F1803AC-AA6E-3344-93A9-F37BC9DEE52A}"/>
              </a:ext>
            </a:extLst>
          </p:cNvPr>
          <p:cNvSpPr>
            <a:spLocks noGrp="1"/>
          </p:cNvSpPr>
          <p:nvPr>
            <p:ph type="sldNum" sz="quarter" idx="12"/>
          </p:nvPr>
        </p:nvSpPr>
        <p:spPr/>
        <p:txBody>
          <a:bodyPr/>
          <a:lstStyle/>
          <a:p>
            <a:fld id="{C1820DF5-7765-8C4B-9C0E-5A96EB290201}" type="slidenum">
              <a:rPr lang="en-US" smtClean="0"/>
              <a:t>‹#›</a:t>
            </a:fld>
            <a:endParaRPr lang="en-US"/>
          </a:p>
        </p:txBody>
      </p:sp>
    </p:spTree>
    <p:extLst>
      <p:ext uri="{BB962C8B-B14F-4D97-AF65-F5344CB8AC3E}">
        <p14:creationId xmlns:p14="http://schemas.microsoft.com/office/powerpoint/2010/main" val="23361486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5EF767-E119-CC4A-A414-3BE2381C7DB9}"/>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A59A05C5-FAB1-C049-B77B-AAADA43BD5F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625C8F40-A0AC-E742-9A82-8AE71EC4BFB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7FC35164-5231-AB41-8548-60ABC69A6AED}"/>
              </a:ext>
            </a:extLst>
          </p:cNvPr>
          <p:cNvSpPr>
            <a:spLocks noGrp="1"/>
          </p:cNvSpPr>
          <p:nvPr>
            <p:ph type="dt" sz="half" idx="10"/>
          </p:nvPr>
        </p:nvSpPr>
        <p:spPr/>
        <p:txBody>
          <a:bodyPr/>
          <a:lstStyle/>
          <a:p>
            <a:fld id="{272D6476-9336-5948-8B60-82F8C950E4BF}" type="datetimeFigureOut">
              <a:rPr lang="en-US" smtClean="0"/>
              <a:t>3/13/2020</a:t>
            </a:fld>
            <a:endParaRPr lang="en-US"/>
          </a:p>
        </p:txBody>
      </p:sp>
      <p:sp>
        <p:nvSpPr>
          <p:cNvPr id="6" name="Footer Placeholder 5">
            <a:extLst>
              <a:ext uri="{FF2B5EF4-FFF2-40B4-BE49-F238E27FC236}">
                <a16:creationId xmlns:a16="http://schemas.microsoft.com/office/drawing/2014/main" id="{5EE88967-10A1-064C-AA93-1E65E014A6C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CDC2721-2B7D-7348-904B-7BCED018FBD8}"/>
              </a:ext>
            </a:extLst>
          </p:cNvPr>
          <p:cNvSpPr>
            <a:spLocks noGrp="1"/>
          </p:cNvSpPr>
          <p:nvPr>
            <p:ph type="sldNum" sz="quarter" idx="12"/>
          </p:nvPr>
        </p:nvSpPr>
        <p:spPr/>
        <p:txBody>
          <a:bodyPr/>
          <a:lstStyle/>
          <a:p>
            <a:fld id="{C1820DF5-7765-8C4B-9C0E-5A96EB290201}" type="slidenum">
              <a:rPr lang="en-US" smtClean="0"/>
              <a:t>‹#›</a:t>
            </a:fld>
            <a:endParaRPr lang="en-US"/>
          </a:p>
        </p:txBody>
      </p:sp>
    </p:spTree>
    <p:extLst>
      <p:ext uri="{BB962C8B-B14F-4D97-AF65-F5344CB8AC3E}">
        <p14:creationId xmlns:p14="http://schemas.microsoft.com/office/powerpoint/2010/main" val="10806963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DF9512-7F8C-304D-8EBA-F8DF9DBA212C}"/>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6260B664-7D3D-0844-9E99-D4BEE921975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739CBA44-99F3-CF49-AC08-F4AD5D1B59B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1A6A5AA3-C96D-DF4F-A726-40FA3C9908AC}"/>
              </a:ext>
            </a:extLst>
          </p:cNvPr>
          <p:cNvSpPr>
            <a:spLocks noGrp="1"/>
          </p:cNvSpPr>
          <p:nvPr>
            <p:ph type="dt" sz="half" idx="10"/>
          </p:nvPr>
        </p:nvSpPr>
        <p:spPr/>
        <p:txBody>
          <a:bodyPr/>
          <a:lstStyle/>
          <a:p>
            <a:fld id="{272D6476-9336-5948-8B60-82F8C950E4BF}" type="datetimeFigureOut">
              <a:rPr lang="en-US" smtClean="0"/>
              <a:t>3/13/2020</a:t>
            </a:fld>
            <a:endParaRPr lang="en-US"/>
          </a:p>
        </p:txBody>
      </p:sp>
      <p:sp>
        <p:nvSpPr>
          <p:cNvPr id="6" name="Footer Placeholder 5">
            <a:extLst>
              <a:ext uri="{FF2B5EF4-FFF2-40B4-BE49-F238E27FC236}">
                <a16:creationId xmlns:a16="http://schemas.microsoft.com/office/drawing/2014/main" id="{C286F945-F4C1-6C48-AF0E-DC53368FC63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D2E8B02-B5D4-634E-AAC3-66B767AB4C6B}"/>
              </a:ext>
            </a:extLst>
          </p:cNvPr>
          <p:cNvSpPr>
            <a:spLocks noGrp="1"/>
          </p:cNvSpPr>
          <p:nvPr>
            <p:ph type="sldNum" sz="quarter" idx="12"/>
          </p:nvPr>
        </p:nvSpPr>
        <p:spPr/>
        <p:txBody>
          <a:bodyPr/>
          <a:lstStyle/>
          <a:p>
            <a:fld id="{C1820DF5-7765-8C4B-9C0E-5A96EB290201}" type="slidenum">
              <a:rPr lang="en-US" smtClean="0"/>
              <a:t>‹#›</a:t>
            </a:fld>
            <a:endParaRPr lang="en-US"/>
          </a:p>
        </p:txBody>
      </p:sp>
    </p:spTree>
    <p:extLst>
      <p:ext uri="{BB962C8B-B14F-4D97-AF65-F5344CB8AC3E}">
        <p14:creationId xmlns:p14="http://schemas.microsoft.com/office/powerpoint/2010/main" val="17933284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82305A-CD0A-8F48-A389-78A55C267488}"/>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8D288C6C-9010-C84A-BBCB-4004B538739D}"/>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4A7294B9-D7DA-3A49-8461-0EF881E03B61}"/>
              </a:ext>
            </a:extLst>
          </p:cNvPr>
          <p:cNvSpPr>
            <a:spLocks noGrp="1"/>
          </p:cNvSpPr>
          <p:nvPr>
            <p:ph type="dt" sz="half" idx="10"/>
          </p:nvPr>
        </p:nvSpPr>
        <p:spPr/>
        <p:txBody>
          <a:bodyPr/>
          <a:lstStyle/>
          <a:p>
            <a:fld id="{272D6476-9336-5948-8B60-82F8C950E4BF}" type="datetimeFigureOut">
              <a:rPr lang="en-US" smtClean="0"/>
              <a:t>3/13/2020</a:t>
            </a:fld>
            <a:endParaRPr lang="en-US"/>
          </a:p>
        </p:txBody>
      </p:sp>
      <p:sp>
        <p:nvSpPr>
          <p:cNvPr id="5" name="Footer Placeholder 4">
            <a:extLst>
              <a:ext uri="{FF2B5EF4-FFF2-40B4-BE49-F238E27FC236}">
                <a16:creationId xmlns:a16="http://schemas.microsoft.com/office/drawing/2014/main" id="{441D25FA-C617-DE45-84AA-3B050BEC51B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5DDF6DE-E0F8-E047-AD90-3478ECB05EC2}"/>
              </a:ext>
            </a:extLst>
          </p:cNvPr>
          <p:cNvSpPr>
            <a:spLocks noGrp="1"/>
          </p:cNvSpPr>
          <p:nvPr>
            <p:ph type="sldNum" sz="quarter" idx="12"/>
          </p:nvPr>
        </p:nvSpPr>
        <p:spPr/>
        <p:txBody>
          <a:bodyPr/>
          <a:lstStyle/>
          <a:p>
            <a:fld id="{C1820DF5-7765-8C4B-9C0E-5A96EB290201}" type="slidenum">
              <a:rPr lang="en-US" smtClean="0"/>
              <a:t>‹#›</a:t>
            </a:fld>
            <a:endParaRPr lang="en-US"/>
          </a:p>
        </p:txBody>
      </p:sp>
    </p:spTree>
    <p:extLst>
      <p:ext uri="{BB962C8B-B14F-4D97-AF65-F5344CB8AC3E}">
        <p14:creationId xmlns:p14="http://schemas.microsoft.com/office/powerpoint/2010/main" val="1656687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75AB0DB-3BFF-3147-98EC-1CD3419E002C}"/>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1A9DB91A-D3C2-EF4A-9412-0FEE9DFA7FCF}"/>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B47B01BB-0A45-1344-9E75-81801A141F15}"/>
              </a:ext>
            </a:extLst>
          </p:cNvPr>
          <p:cNvSpPr>
            <a:spLocks noGrp="1"/>
          </p:cNvSpPr>
          <p:nvPr>
            <p:ph type="dt" sz="half" idx="10"/>
          </p:nvPr>
        </p:nvSpPr>
        <p:spPr/>
        <p:txBody>
          <a:bodyPr/>
          <a:lstStyle/>
          <a:p>
            <a:fld id="{272D6476-9336-5948-8B60-82F8C950E4BF}" type="datetimeFigureOut">
              <a:rPr lang="en-US" smtClean="0"/>
              <a:t>3/13/2020</a:t>
            </a:fld>
            <a:endParaRPr lang="en-US"/>
          </a:p>
        </p:txBody>
      </p:sp>
      <p:sp>
        <p:nvSpPr>
          <p:cNvPr id="5" name="Footer Placeholder 4">
            <a:extLst>
              <a:ext uri="{FF2B5EF4-FFF2-40B4-BE49-F238E27FC236}">
                <a16:creationId xmlns:a16="http://schemas.microsoft.com/office/drawing/2014/main" id="{6D77BE01-CD7E-B246-94BB-456DD37A2B1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2B30473-9814-EF45-916C-856B9EEEAB20}"/>
              </a:ext>
            </a:extLst>
          </p:cNvPr>
          <p:cNvSpPr>
            <a:spLocks noGrp="1"/>
          </p:cNvSpPr>
          <p:nvPr>
            <p:ph type="sldNum" sz="quarter" idx="12"/>
          </p:nvPr>
        </p:nvSpPr>
        <p:spPr/>
        <p:txBody>
          <a:bodyPr/>
          <a:lstStyle/>
          <a:p>
            <a:fld id="{C1820DF5-7765-8C4B-9C0E-5A96EB290201}" type="slidenum">
              <a:rPr lang="en-US" smtClean="0"/>
              <a:t>‹#›</a:t>
            </a:fld>
            <a:endParaRPr lang="en-US"/>
          </a:p>
        </p:txBody>
      </p:sp>
    </p:spTree>
    <p:extLst>
      <p:ext uri="{BB962C8B-B14F-4D97-AF65-F5344CB8AC3E}">
        <p14:creationId xmlns:p14="http://schemas.microsoft.com/office/powerpoint/2010/main" val="21904761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2EEF49A-3958-704C-83BD-20E8549B2EB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60A0862-B71B-5E49-9E3B-E36AF767D14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26B3D7C6-18A4-164D-9E3A-DD7779D7F97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72D6476-9336-5948-8B60-82F8C950E4BF}" type="datetimeFigureOut">
              <a:rPr lang="en-US" smtClean="0"/>
              <a:t>3/13/2020</a:t>
            </a:fld>
            <a:endParaRPr lang="en-US"/>
          </a:p>
        </p:txBody>
      </p:sp>
      <p:sp>
        <p:nvSpPr>
          <p:cNvPr id="5" name="Footer Placeholder 4">
            <a:extLst>
              <a:ext uri="{FF2B5EF4-FFF2-40B4-BE49-F238E27FC236}">
                <a16:creationId xmlns:a16="http://schemas.microsoft.com/office/drawing/2014/main" id="{CFB118E7-F870-9544-99C1-16816CB5695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5CE47B8-81A0-994A-A17D-EBBB48AD5C3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820DF5-7765-8C4B-9C0E-5A96EB290201}" type="slidenum">
              <a:rPr lang="en-US" smtClean="0"/>
              <a:t>‹#›</a:t>
            </a:fld>
            <a:endParaRPr lang="en-US"/>
          </a:p>
        </p:txBody>
      </p:sp>
    </p:spTree>
    <p:extLst>
      <p:ext uri="{BB962C8B-B14F-4D97-AF65-F5344CB8AC3E}">
        <p14:creationId xmlns:p14="http://schemas.microsoft.com/office/powerpoint/2010/main" val="191448860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7" Type="http://schemas.openxmlformats.org/officeDocument/2006/relationships/image" Target="../media/image7.jpeg"/><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 Id="rId4" Type="http://schemas.openxmlformats.org/officeDocument/2006/relationships/image" Target="../media/image14.jpeg"/></Relationships>
</file>

<file path=ppt/slides/_rels/slide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6.xml"/><Relationship Id="rId4" Type="http://schemas.openxmlformats.org/officeDocument/2006/relationships/image" Target="../media/image17.jpeg"/></Relationships>
</file>

<file path=ppt/slides/_rels/slide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6.xml"/><Relationship Id="rId6" Type="http://schemas.openxmlformats.org/officeDocument/2006/relationships/image" Target="../media/image22.jpeg"/><Relationship Id="rId5" Type="http://schemas.openxmlformats.org/officeDocument/2006/relationships/image" Target="../media/image21.jpeg"/><Relationship Id="rId4" Type="http://schemas.openxmlformats.org/officeDocument/2006/relationships/image" Target="../media/image20.jpeg"/></Relationships>
</file>

<file path=ppt/slides/_rels/slide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25.jpeg"/><Relationship Id="rId7" Type="http://schemas.openxmlformats.org/officeDocument/2006/relationships/diagramColors" Target="../diagrams/colors2.xml"/><Relationship Id="rId2" Type="http://schemas.openxmlformats.org/officeDocument/2006/relationships/image" Target="../media/image24.jpeg"/><Relationship Id="rId1" Type="http://schemas.openxmlformats.org/officeDocument/2006/relationships/slideLayout" Target="../slideLayouts/slideLayout6.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 name="Rectangle 24">
            <a:extLst>
              <a:ext uri="{FF2B5EF4-FFF2-40B4-BE49-F238E27FC236}">
                <a16:creationId xmlns:a16="http://schemas.microsoft.com/office/drawing/2014/main" id="{5A59F003-E00A-43F9-91DC-CC54E3B874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4">
            <a:extLst>
              <a:ext uri="{FF2B5EF4-FFF2-40B4-BE49-F238E27FC236}">
                <a16:creationId xmlns:a16="http://schemas.microsoft.com/office/drawing/2014/main" id="{B1991D11-3770-804C-BA7B-C0FD69252AAF}"/>
              </a:ext>
            </a:extLst>
          </p:cNvPr>
          <p:cNvPicPr>
            <a:picLocks noChangeAspect="1"/>
          </p:cNvPicPr>
          <p:nvPr/>
        </p:nvPicPr>
        <p:blipFill rotWithShape="1">
          <a:blip r:embed="rId2">
            <a:extLst>
              <a:ext uri="{28A0092B-C50C-407E-A947-70E740481C1C}">
                <a14:useLocalDpi xmlns:a14="http://schemas.microsoft.com/office/drawing/2010/main" val="0"/>
              </a:ext>
            </a:extLst>
          </a:blip>
          <a:srcRect l="9511" t="9091" r="25843" b="1"/>
          <a:stretch/>
        </p:blipFill>
        <p:spPr>
          <a:xfrm>
            <a:off x="20" y="10"/>
            <a:ext cx="12191981" cy="6857990"/>
          </a:xfrm>
          <a:prstGeom prst="rect">
            <a:avLst/>
          </a:prstGeom>
        </p:spPr>
      </p:pic>
      <p:sp>
        <p:nvSpPr>
          <p:cNvPr id="27" name="Rectangle 26">
            <a:extLst>
              <a:ext uri="{FF2B5EF4-FFF2-40B4-BE49-F238E27FC236}">
                <a16:creationId xmlns:a16="http://schemas.microsoft.com/office/drawing/2014/main" id="{D74A4382-E3AD-430A-9A1F-DFA3E0E77A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3799868" y="-1534136"/>
            <a:ext cx="4592270" cy="12192001"/>
          </a:xfrm>
          <a:prstGeom prst="rect">
            <a:avLst/>
          </a:prstGeom>
          <a:gradFill>
            <a:gsLst>
              <a:gs pos="35000">
                <a:schemeClr val="bg1">
                  <a:alpha val="46000"/>
                </a:schemeClr>
              </a:gs>
              <a:gs pos="21000">
                <a:schemeClr val="bg1">
                  <a:alpha val="30000"/>
                </a:schemeClr>
              </a:gs>
              <a:gs pos="0">
                <a:schemeClr val="bg1">
                  <a:alpha val="0"/>
                </a:schemeClr>
              </a:gs>
              <a:gs pos="100000">
                <a:schemeClr val="bg1">
                  <a:alpha val="90000"/>
                </a:scheme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7B7FF0F-3F30-A24E-802D-226B8D4BCAC8}"/>
              </a:ext>
            </a:extLst>
          </p:cNvPr>
          <p:cNvSpPr txBox="1"/>
          <p:nvPr/>
        </p:nvSpPr>
        <p:spPr>
          <a:xfrm>
            <a:off x="404553" y="3091928"/>
            <a:ext cx="9078562" cy="2387600"/>
          </a:xfrm>
          <a:prstGeom prst="rect">
            <a:avLst/>
          </a:prstGeom>
        </p:spPr>
        <p:txBody>
          <a:bodyPr vert="horz" lIns="91440" tIns="45720" rIns="91440" bIns="45720" rtlCol="0" anchor="b">
            <a:noAutofit/>
          </a:bodyPr>
          <a:lstStyle/>
          <a:p>
            <a:pPr>
              <a:lnSpc>
                <a:spcPct val="90000"/>
              </a:lnSpc>
              <a:spcBef>
                <a:spcPct val="0"/>
              </a:spcBef>
              <a:spcAft>
                <a:spcPts val="600"/>
              </a:spcAft>
            </a:pPr>
            <a:r>
              <a:rPr lang="en-US" sz="6600">
                <a:latin typeface="Blackadder ITC" pitchFamily="82" charset="0"/>
                <a:ea typeface="+mj-ea"/>
                <a:cs typeface="+mj-cs"/>
              </a:rPr>
              <a:t>Forest of Arden Marriott Hotel &amp; Country Club</a:t>
            </a:r>
          </a:p>
        </p:txBody>
      </p:sp>
      <p:sp>
        <p:nvSpPr>
          <p:cNvPr id="29" name="Rectangle: Rounded Corners 28">
            <a:extLst>
              <a:ext uri="{FF2B5EF4-FFF2-40B4-BE49-F238E27FC236}">
                <a16:creationId xmlns:a16="http://schemas.microsoft.com/office/drawing/2014/main" id="{79F40191-0F44-4FD1-82CC-ACB507C14B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575039"/>
            <a:ext cx="9785897" cy="685800"/>
          </a:xfrm>
          <a:prstGeom prst="roundRect">
            <a:avLst>
              <a:gd name="adj" fmla="val 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EA65A3E4-76B3-7845-B09D-44715040C72D}"/>
              </a:ext>
            </a:extLst>
          </p:cNvPr>
          <p:cNvSpPr txBox="1"/>
          <p:nvPr/>
        </p:nvSpPr>
        <p:spPr>
          <a:xfrm>
            <a:off x="922732" y="5614508"/>
            <a:ext cx="7940432" cy="646331"/>
          </a:xfrm>
          <a:prstGeom prst="rect">
            <a:avLst/>
          </a:prstGeom>
          <a:noFill/>
        </p:spPr>
        <p:txBody>
          <a:bodyPr wrap="square">
            <a:spAutoFit/>
          </a:bodyPr>
          <a:lstStyle/>
          <a:p>
            <a:r>
              <a:rPr lang="en-GB"/>
              <a:t>Simona Elena Pavalache | 1816300 | M4X01918 |Food and Beverage Operations | Dr Jahanzeeb Qurashi</a:t>
            </a:r>
            <a:endParaRPr lang="en-US"/>
          </a:p>
        </p:txBody>
      </p:sp>
    </p:spTree>
    <p:extLst>
      <p:ext uri="{BB962C8B-B14F-4D97-AF65-F5344CB8AC3E}">
        <p14:creationId xmlns:p14="http://schemas.microsoft.com/office/powerpoint/2010/main" val="1892210350"/>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4B835CDA-055B-8D4C-81AA-213998171915}"/>
              </a:ext>
            </a:extLst>
          </p:cNvPr>
          <p:cNvPicPr>
            <a:picLocks noChangeAspect="1"/>
          </p:cNvPicPr>
          <p:nvPr/>
        </p:nvPicPr>
        <p:blipFill rotWithShape="1">
          <a:blip r:embed="rId2">
            <a:extLst>
              <a:ext uri="{28A0092B-C50C-407E-A947-70E740481C1C}">
                <a14:useLocalDpi xmlns:a14="http://schemas.microsoft.com/office/drawing/2010/main" val="0"/>
              </a:ext>
            </a:extLst>
          </a:blip>
          <a:srcRect l="5388" r="13728" b="-1"/>
          <a:stretch/>
        </p:blipFill>
        <p:spPr>
          <a:xfrm>
            <a:off x="4" y="-6236"/>
            <a:ext cx="3255403" cy="2505456"/>
          </a:xfrm>
          <a:custGeom>
            <a:avLst/>
            <a:gdLst/>
            <a:ahLst/>
            <a:cxnLst/>
            <a:rect l="l" t="t" r="r" b="b"/>
            <a:pathLst>
              <a:path w="3255403" h="2505456">
                <a:moveTo>
                  <a:pt x="0" y="0"/>
                </a:moveTo>
                <a:lnTo>
                  <a:pt x="3255403" y="0"/>
                </a:lnTo>
                <a:lnTo>
                  <a:pt x="2094477" y="2505456"/>
                </a:lnTo>
                <a:lnTo>
                  <a:pt x="0" y="2505456"/>
                </a:lnTo>
                <a:close/>
              </a:path>
            </a:pathLst>
          </a:custGeom>
        </p:spPr>
      </p:pic>
      <p:pic>
        <p:nvPicPr>
          <p:cNvPr id="12" name="Picture 12">
            <a:extLst>
              <a:ext uri="{FF2B5EF4-FFF2-40B4-BE49-F238E27FC236}">
                <a16:creationId xmlns:a16="http://schemas.microsoft.com/office/drawing/2014/main" id="{6E7F8F6E-265A-FE4C-9E63-9EEEBBC3B75D}"/>
              </a:ext>
            </a:extLst>
          </p:cNvPr>
          <p:cNvPicPr>
            <a:picLocks noChangeAspect="1"/>
          </p:cNvPicPr>
          <p:nvPr/>
        </p:nvPicPr>
        <p:blipFill rotWithShape="1">
          <a:blip r:embed="rId3">
            <a:extLst>
              <a:ext uri="{28A0092B-C50C-407E-A947-70E740481C1C}">
                <a14:useLocalDpi xmlns:a14="http://schemas.microsoft.com/office/drawing/2010/main" val="0"/>
              </a:ext>
            </a:extLst>
          </a:blip>
          <a:srcRect t="23240" r="5" b="5"/>
          <a:stretch/>
        </p:blipFill>
        <p:spPr>
          <a:xfrm>
            <a:off x="4675539" y="-6235"/>
            <a:ext cx="3677817" cy="2505456"/>
          </a:xfrm>
          <a:custGeom>
            <a:avLst/>
            <a:gdLst/>
            <a:ahLst/>
            <a:cxnLst/>
            <a:rect l="l" t="t" r="r" b="b"/>
            <a:pathLst>
              <a:path w="3677817" h="2505456">
                <a:moveTo>
                  <a:pt x="1160926" y="0"/>
                </a:moveTo>
                <a:lnTo>
                  <a:pt x="3677817" y="0"/>
                </a:lnTo>
                <a:lnTo>
                  <a:pt x="2516891" y="2505456"/>
                </a:lnTo>
                <a:lnTo>
                  <a:pt x="0" y="2505456"/>
                </a:lnTo>
                <a:close/>
              </a:path>
            </a:pathLst>
          </a:custGeom>
        </p:spPr>
      </p:pic>
      <p:pic>
        <p:nvPicPr>
          <p:cNvPr id="8" name="Picture 8">
            <a:extLst>
              <a:ext uri="{FF2B5EF4-FFF2-40B4-BE49-F238E27FC236}">
                <a16:creationId xmlns:a16="http://schemas.microsoft.com/office/drawing/2014/main" id="{5C100084-5FEB-FB47-A7F5-A994EF7B5B90}"/>
              </a:ext>
            </a:extLst>
          </p:cNvPr>
          <p:cNvPicPr>
            <a:picLocks noChangeAspect="1"/>
          </p:cNvPicPr>
          <p:nvPr/>
        </p:nvPicPr>
        <p:blipFill rotWithShape="1">
          <a:blip r:embed="rId4">
            <a:extLst>
              <a:ext uri="{28A0092B-C50C-407E-A947-70E740481C1C}">
                <a14:useLocalDpi xmlns:a14="http://schemas.microsoft.com/office/drawing/2010/main" val="0"/>
              </a:ext>
            </a:extLst>
          </a:blip>
          <a:srcRect r="6272" b="1"/>
          <a:stretch/>
        </p:blipFill>
        <p:spPr>
          <a:xfrm>
            <a:off x="7381876" y="1"/>
            <a:ext cx="4810125" cy="2501837"/>
          </a:xfrm>
          <a:custGeom>
            <a:avLst/>
            <a:gdLst/>
            <a:ahLst/>
            <a:cxnLst/>
            <a:rect l="l" t="t" r="r" b="b"/>
            <a:pathLst>
              <a:path w="4810125" h="2501837">
                <a:moveTo>
                  <a:pt x="1159248" y="0"/>
                </a:moveTo>
                <a:lnTo>
                  <a:pt x="4810125" y="0"/>
                </a:lnTo>
                <a:lnTo>
                  <a:pt x="4810125" y="2501837"/>
                </a:lnTo>
                <a:lnTo>
                  <a:pt x="0" y="2501837"/>
                </a:lnTo>
                <a:close/>
              </a:path>
            </a:pathLst>
          </a:custGeom>
        </p:spPr>
      </p:pic>
      <p:pic>
        <p:nvPicPr>
          <p:cNvPr id="3" name="Picture 4">
            <a:extLst>
              <a:ext uri="{FF2B5EF4-FFF2-40B4-BE49-F238E27FC236}">
                <a16:creationId xmlns:a16="http://schemas.microsoft.com/office/drawing/2014/main" id="{F83EF6E4-4ADA-7E4B-AFF6-93A7724C19E2}"/>
              </a:ext>
            </a:extLst>
          </p:cNvPr>
          <p:cNvPicPr>
            <a:picLocks noChangeAspect="1"/>
          </p:cNvPicPr>
          <p:nvPr/>
        </p:nvPicPr>
        <p:blipFill rotWithShape="1">
          <a:blip r:embed="rId5">
            <a:extLst>
              <a:ext uri="{28A0092B-C50C-407E-A947-70E740481C1C}">
                <a14:useLocalDpi xmlns:a14="http://schemas.microsoft.com/office/drawing/2010/main" val="0"/>
              </a:ext>
            </a:extLst>
          </a:blip>
          <a:srcRect t="10884" r="-1" b="18112"/>
          <a:stretch/>
        </p:blipFill>
        <p:spPr>
          <a:xfrm>
            <a:off x="20" y="2658276"/>
            <a:ext cx="3770704" cy="4199724"/>
          </a:xfrm>
          <a:custGeom>
            <a:avLst/>
            <a:gdLst/>
            <a:ahLst/>
            <a:cxnLst/>
            <a:rect l="l" t="t" r="r" b="b"/>
            <a:pathLst>
              <a:path w="3770724" h="4199724">
                <a:moveTo>
                  <a:pt x="0" y="0"/>
                </a:moveTo>
                <a:lnTo>
                  <a:pt x="3770724" y="0"/>
                </a:lnTo>
                <a:lnTo>
                  <a:pt x="1824067" y="4199724"/>
                </a:lnTo>
                <a:lnTo>
                  <a:pt x="0" y="4199724"/>
                </a:lnTo>
                <a:close/>
              </a:path>
            </a:pathLst>
          </a:custGeom>
        </p:spPr>
      </p:pic>
      <p:pic>
        <p:nvPicPr>
          <p:cNvPr id="4" name="Picture 4">
            <a:extLst>
              <a:ext uri="{FF2B5EF4-FFF2-40B4-BE49-F238E27FC236}">
                <a16:creationId xmlns:a16="http://schemas.microsoft.com/office/drawing/2014/main" id="{B061DA93-BCAC-2B4F-8E64-F91229D66B4A}"/>
              </a:ext>
            </a:extLst>
          </p:cNvPr>
          <p:cNvPicPr>
            <a:picLocks noChangeAspect="1"/>
          </p:cNvPicPr>
          <p:nvPr/>
        </p:nvPicPr>
        <p:blipFill rotWithShape="1">
          <a:blip r:embed="rId6">
            <a:extLst>
              <a:ext uri="{28A0092B-C50C-407E-A947-70E740481C1C}">
                <a14:useLocalDpi xmlns:a14="http://schemas.microsoft.com/office/drawing/2010/main" val="0"/>
              </a:ext>
            </a:extLst>
          </a:blip>
          <a:srcRect l="11145" r="11884" b="3"/>
          <a:stretch/>
        </p:blipFill>
        <p:spPr>
          <a:xfrm>
            <a:off x="2007524" y="2661095"/>
            <a:ext cx="5108726" cy="4197911"/>
          </a:xfrm>
          <a:custGeom>
            <a:avLst/>
            <a:gdLst/>
            <a:ahLst/>
            <a:cxnLst/>
            <a:rect l="l" t="t" r="r" b="b"/>
            <a:pathLst>
              <a:path w="5108726" h="4197911">
                <a:moveTo>
                  <a:pt x="1945141" y="0"/>
                </a:moveTo>
                <a:lnTo>
                  <a:pt x="5108726" y="0"/>
                </a:lnTo>
                <a:lnTo>
                  <a:pt x="3163585" y="4197911"/>
                </a:lnTo>
                <a:lnTo>
                  <a:pt x="3157362" y="4197911"/>
                </a:lnTo>
                <a:lnTo>
                  <a:pt x="1967571" y="4197911"/>
                </a:lnTo>
                <a:lnTo>
                  <a:pt x="317526" y="4197911"/>
                </a:lnTo>
                <a:lnTo>
                  <a:pt x="0" y="4197911"/>
                </a:lnTo>
                <a:close/>
              </a:path>
            </a:pathLst>
          </a:custGeom>
        </p:spPr>
      </p:pic>
      <p:sp>
        <p:nvSpPr>
          <p:cNvPr id="36" name="Freeform 43">
            <a:extLst>
              <a:ext uri="{FF2B5EF4-FFF2-40B4-BE49-F238E27FC236}">
                <a16:creationId xmlns:a16="http://schemas.microsoft.com/office/drawing/2014/main" id="{AAD8F19F-4A55-467B-BED0-8837659A90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353050" y="2660089"/>
            <a:ext cx="6838950" cy="4197911"/>
          </a:xfrm>
          <a:custGeom>
            <a:avLst/>
            <a:gdLst>
              <a:gd name="connsiteX0" fmla="*/ 4893809 w 6838950"/>
              <a:gd name="connsiteY0" fmla="*/ 0 h 4197911"/>
              <a:gd name="connsiteX1" fmla="*/ 4887586 w 6838950"/>
              <a:gd name="connsiteY1" fmla="*/ 0 h 4197911"/>
              <a:gd name="connsiteX2" fmla="*/ 3697795 w 6838950"/>
              <a:gd name="connsiteY2" fmla="*/ 0 h 4197911"/>
              <a:gd name="connsiteX3" fmla="*/ 2047750 w 6838950"/>
              <a:gd name="connsiteY3" fmla="*/ 0 h 4197911"/>
              <a:gd name="connsiteX4" fmla="*/ 0 w 6838950"/>
              <a:gd name="connsiteY4" fmla="*/ 0 h 4197911"/>
              <a:gd name="connsiteX5" fmla="*/ 0 w 6838950"/>
              <a:gd name="connsiteY5" fmla="*/ 4197911 h 4197911"/>
              <a:gd name="connsiteX6" fmla="*/ 6838950 w 6838950"/>
              <a:gd name="connsiteY6" fmla="*/ 4197911 h 4197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838950" h="4197911">
                <a:moveTo>
                  <a:pt x="4893809" y="0"/>
                </a:moveTo>
                <a:lnTo>
                  <a:pt x="4887586" y="0"/>
                </a:lnTo>
                <a:lnTo>
                  <a:pt x="3697795" y="0"/>
                </a:lnTo>
                <a:lnTo>
                  <a:pt x="2047750" y="0"/>
                </a:lnTo>
                <a:lnTo>
                  <a:pt x="0" y="0"/>
                </a:lnTo>
                <a:lnTo>
                  <a:pt x="0" y="4197911"/>
                </a:lnTo>
                <a:lnTo>
                  <a:pt x="6838950" y="4197911"/>
                </a:lnTo>
                <a:close/>
              </a:path>
            </a:pathLst>
          </a:custGeom>
          <a:solidFill>
            <a:srgbClr val="6B435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TextBox 13">
            <a:extLst>
              <a:ext uri="{FF2B5EF4-FFF2-40B4-BE49-F238E27FC236}">
                <a16:creationId xmlns:a16="http://schemas.microsoft.com/office/drawing/2014/main" id="{58FC6755-CF3B-DD40-A941-75ABD7341837}"/>
              </a:ext>
            </a:extLst>
          </p:cNvPr>
          <p:cNvSpPr txBox="1"/>
          <p:nvPr/>
        </p:nvSpPr>
        <p:spPr>
          <a:xfrm>
            <a:off x="7253654" y="3429000"/>
            <a:ext cx="5233516" cy="2486010"/>
          </a:xfrm>
          <a:prstGeom prst="rect">
            <a:avLst/>
          </a:prstGeom>
        </p:spPr>
        <p:txBody>
          <a:bodyPr vert="horz" lIns="91440" tIns="45720" rIns="91440" bIns="45720" rtlCol="0" anchor="ctr">
            <a:normAutofit lnSpcReduction="10000"/>
          </a:bodyPr>
          <a:lstStyle/>
          <a:p>
            <a:pPr>
              <a:lnSpc>
                <a:spcPct val="90000"/>
              </a:lnSpc>
              <a:spcBef>
                <a:spcPct val="0"/>
              </a:spcBef>
              <a:spcAft>
                <a:spcPts val="600"/>
              </a:spcAft>
            </a:pPr>
            <a:r>
              <a:rPr lang="en-US" sz="6000" b="1" kern="1200" dirty="0">
                <a:solidFill>
                  <a:srgbClr val="FFFFFF"/>
                </a:solidFill>
                <a:latin typeface="Cavolini" panose="03000502040302020204" pitchFamily="66" charset="0"/>
                <a:ea typeface="Brush Script MT" panose="02000000000000000000" pitchFamily="2" charset="0"/>
                <a:cs typeface="Cavolini" panose="03000502040302020204" pitchFamily="66" charset="0"/>
              </a:rPr>
              <a:t>History of land and Hotel</a:t>
            </a:r>
          </a:p>
        </p:txBody>
      </p:sp>
      <p:pic>
        <p:nvPicPr>
          <p:cNvPr id="6" name="Picture 6">
            <a:extLst>
              <a:ext uri="{FF2B5EF4-FFF2-40B4-BE49-F238E27FC236}">
                <a16:creationId xmlns:a16="http://schemas.microsoft.com/office/drawing/2014/main" id="{09B27DCA-1B9F-D341-9660-AFB944E2BBCF}"/>
              </a:ext>
            </a:extLst>
          </p:cNvPr>
          <p:cNvPicPr>
            <a:picLocks noChangeAspect="1"/>
          </p:cNvPicPr>
          <p:nvPr/>
        </p:nvPicPr>
        <p:blipFill rotWithShape="1">
          <a:blip r:embed="rId7">
            <a:extLst>
              <a:ext uri="{28A0092B-C50C-407E-A947-70E740481C1C}">
                <a14:useLocalDpi xmlns:a14="http://schemas.microsoft.com/office/drawing/2010/main" val="0"/>
              </a:ext>
            </a:extLst>
          </a:blip>
          <a:srcRect l="14230" r="3" b="3"/>
          <a:stretch/>
        </p:blipFill>
        <p:spPr>
          <a:xfrm>
            <a:off x="2261968" y="1"/>
            <a:ext cx="3393943" cy="2502843"/>
          </a:xfrm>
          <a:custGeom>
            <a:avLst/>
            <a:gdLst/>
            <a:ahLst/>
            <a:cxnLst/>
            <a:rect l="l" t="t" r="r" b="b"/>
            <a:pathLst>
              <a:path w="3393943" h="2502843">
                <a:moveTo>
                  <a:pt x="1159715" y="0"/>
                </a:moveTo>
                <a:lnTo>
                  <a:pt x="3393943" y="0"/>
                </a:lnTo>
                <a:lnTo>
                  <a:pt x="2234228" y="2502843"/>
                </a:lnTo>
                <a:lnTo>
                  <a:pt x="0" y="2502843"/>
                </a:lnTo>
                <a:close/>
              </a:path>
            </a:pathLst>
          </a:custGeom>
        </p:spPr>
      </p:pic>
      <p:sp>
        <p:nvSpPr>
          <p:cNvPr id="7" name="TextBox 6">
            <a:extLst>
              <a:ext uri="{FF2B5EF4-FFF2-40B4-BE49-F238E27FC236}">
                <a16:creationId xmlns:a16="http://schemas.microsoft.com/office/drawing/2014/main" id="{686C202B-5E03-1648-B8D1-71FDE30BBF8C}"/>
              </a:ext>
            </a:extLst>
          </p:cNvPr>
          <p:cNvSpPr txBox="1"/>
          <p:nvPr/>
        </p:nvSpPr>
        <p:spPr>
          <a:xfrm>
            <a:off x="-89193" y="1798772"/>
            <a:ext cx="2539936" cy="661720"/>
          </a:xfrm>
          <a:prstGeom prst="rect">
            <a:avLst/>
          </a:prstGeom>
          <a:noFill/>
        </p:spPr>
        <p:txBody>
          <a:bodyPr wrap="square" rtlCol="0">
            <a:spAutoFit/>
          </a:bodyPr>
          <a:lstStyle/>
          <a:p>
            <a:pPr algn="l">
              <a:spcAft>
                <a:spcPts val="600"/>
              </a:spcAft>
            </a:pPr>
            <a:r>
              <a:rPr lang="en-GB" sz="1600">
                <a:solidFill>
                  <a:schemeClr val="bg1"/>
                </a:solidFill>
              </a:rPr>
              <a:t>     Packingon Estate</a:t>
            </a:r>
          </a:p>
          <a:p>
            <a:pPr algn="l">
              <a:spcAft>
                <a:spcPts val="600"/>
              </a:spcAft>
            </a:pPr>
            <a:r>
              <a:rPr lang="en-GB" sz="1600">
                <a:solidFill>
                  <a:schemeClr val="bg1"/>
                </a:solidFill>
              </a:rPr>
              <a:t>(Packington Estate.2016b)</a:t>
            </a:r>
            <a:endParaRPr lang="en-US" sz="1600">
              <a:solidFill>
                <a:schemeClr val="bg1"/>
              </a:solidFill>
            </a:endParaRPr>
          </a:p>
        </p:txBody>
      </p:sp>
      <p:sp>
        <p:nvSpPr>
          <p:cNvPr id="9" name="TextBox 8">
            <a:extLst>
              <a:ext uri="{FF2B5EF4-FFF2-40B4-BE49-F238E27FC236}">
                <a16:creationId xmlns:a16="http://schemas.microsoft.com/office/drawing/2014/main" id="{AE3DDBB3-2C43-B444-9B0A-808EAA1EA3A8}"/>
              </a:ext>
            </a:extLst>
          </p:cNvPr>
          <p:cNvSpPr txBox="1"/>
          <p:nvPr/>
        </p:nvSpPr>
        <p:spPr>
          <a:xfrm>
            <a:off x="8761901" y="68766"/>
            <a:ext cx="3220758" cy="666019"/>
          </a:xfrm>
          <a:prstGeom prst="rect">
            <a:avLst/>
          </a:prstGeom>
          <a:noFill/>
        </p:spPr>
        <p:txBody>
          <a:bodyPr wrap="square" rtlCol="0">
            <a:spAutoFit/>
          </a:bodyPr>
          <a:lstStyle/>
          <a:p>
            <a:pPr algn="l">
              <a:spcAft>
                <a:spcPts val="600"/>
              </a:spcAft>
            </a:pPr>
            <a:r>
              <a:rPr lang="en-GB" sz="1600">
                <a:solidFill>
                  <a:schemeClr val="bg1"/>
                </a:solidFill>
              </a:rPr>
              <a:t>Marsh Lane Nature Reserve</a:t>
            </a:r>
          </a:p>
          <a:p>
            <a:pPr algn="l">
              <a:spcAft>
                <a:spcPts val="600"/>
              </a:spcAft>
            </a:pPr>
            <a:r>
              <a:rPr lang="en-GB" sz="1600">
                <a:solidFill>
                  <a:schemeClr val="bg1"/>
                </a:solidFill>
              </a:rPr>
              <a:t>(Packington Estate.2016c)</a:t>
            </a:r>
            <a:endParaRPr lang="en-US" sz="1600">
              <a:solidFill>
                <a:schemeClr val="bg1"/>
              </a:solidFill>
            </a:endParaRPr>
          </a:p>
        </p:txBody>
      </p:sp>
      <p:sp>
        <p:nvSpPr>
          <p:cNvPr id="10" name="TextBox 9">
            <a:extLst>
              <a:ext uri="{FF2B5EF4-FFF2-40B4-BE49-F238E27FC236}">
                <a16:creationId xmlns:a16="http://schemas.microsoft.com/office/drawing/2014/main" id="{EBE6BE22-5592-FD4A-B9C3-104D9892D20F}"/>
              </a:ext>
            </a:extLst>
          </p:cNvPr>
          <p:cNvSpPr txBox="1"/>
          <p:nvPr/>
        </p:nvSpPr>
        <p:spPr>
          <a:xfrm>
            <a:off x="4946059" y="1692349"/>
            <a:ext cx="2481210" cy="584775"/>
          </a:xfrm>
          <a:prstGeom prst="rect">
            <a:avLst/>
          </a:prstGeom>
          <a:noFill/>
        </p:spPr>
        <p:txBody>
          <a:bodyPr wrap="square" rtlCol="0">
            <a:spAutoFit/>
          </a:bodyPr>
          <a:lstStyle/>
          <a:p>
            <a:pPr algn="l">
              <a:spcAft>
                <a:spcPts val="600"/>
              </a:spcAft>
            </a:pPr>
            <a:r>
              <a:rPr lang="en-GB" sz="1600">
                <a:solidFill>
                  <a:schemeClr val="bg1"/>
                </a:solidFill>
              </a:rPr>
              <a:t>Forest of Arden Marriot hotel &amp; Country Club</a:t>
            </a:r>
            <a:endParaRPr lang="en-US" sz="1600">
              <a:solidFill>
                <a:schemeClr val="bg1"/>
              </a:solidFill>
            </a:endParaRPr>
          </a:p>
        </p:txBody>
      </p:sp>
      <p:sp>
        <p:nvSpPr>
          <p:cNvPr id="11" name="TextBox 10">
            <a:extLst>
              <a:ext uri="{FF2B5EF4-FFF2-40B4-BE49-F238E27FC236}">
                <a16:creationId xmlns:a16="http://schemas.microsoft.com/office/drawing/2014/main" id="{D2F58805-112F-E44A-AC00-68E223DAE236}"/>
              </a:ext>
            </a:extLst>
          </p:cNvPr>
          <p:cNvSpPr txBox="1"/>
          <p:nvPr/>
        </p:nvSpPr>
        <p:spPr>
          <a:xfrm>
            <a:off x="2514809" y="1880866"/>
            <a:ext cx="2533405" cy="600164"/>
          </a:xfrm>
          <a:prstGeom prst="rect">
            <a:avLst/>
          </a:prstGeom>
          <a:noFill/>
        </p:spPr>
        <p:txBody>
          <a:bodyPr wrap="square" rtlCol="0">
            <a:spAutoFit/>
          </a:bodyPr>
          <a:lstStyle/>
          <a:p>
            <a:pPr algn="l">
              <a:spcAft>
                <a:spcPts val="600"/>
              </a:spcAft>
            </a:pPr>
            <a:r>
              <a:rPr lang="en-GB" sz="1400">
                <a:solidFill>
                  <a:schemeClr val="bg1"/>
                </a:solidFill>
              </a:rPr>
              <a:t> Farming Land</a:t>
            </a:r>
          </a:p>
          <a:p>
            <a:pPr algn="l">
              <a:spcAft>
                <a:spcPts val="600"/>
              </a:spcAft>
            </a:pPr>
            <a:r>
              <a:rPr lang="en-GB" sz="1400">
                <a:solidFill>
                  <a:schemeClr val="bg1"/>
                </a:solidFill>
              </a:rPr>
              <a:t>(Packington Estate.2016a)</a:t>
            </a:r>
            <a:endParaRPr lang="en-US" sz="1400">
              <a:solidFill>
                <a:schemeClr val="bg1"/>
              </a:solidFill>
            </a:endParaRPr>
          </a:p>
        </p:txBody>
      </p:sp>
      <p:sp>
        <p:nvSpPr>
          <p:cNvPr id="13" name="TextBox 12">
            <a:extLst>
              <a:ext uri="{FF2B5EF4-FFF2-40B4-BE49-F238E27FC236}">
                <a16:creationId xmlns:a16="http://schemas.microsoft.com/office/drawing/2014/main" id="{51A60CB1-3A60-D24E-8D95-07FDF1290C95}"/>
              </a:ext>
            </a:extLst>
          </p:cNvPr>
          <p:cNvSpPr txBox="1"/>
          <p:nvPr/>
        </p:nvSpPr>
        <p:spPr>
          <a:xfrm>
            <a:off x="2418144" y="6135228"/>
            <a:ext cx="2726737" cy="723275"/>
          </a:xfrm>
          <a:prstGeom prst="rect">
            <a:avLst/>
          </a:prstGeom>
          <a:noFill/>
        </p:spPr>
        <p:txBody>
          <a:bodyPr wrap="square" rtlCol="0">
            <a:spAutoFit/>
          </a:bodyPr>
          <a:lstStyle/>
          <a:p>
            <a:pPr algn="l">
              <a:spcAft>
                <a:spcPts val="600"/>
              </a:spcAft>
            </a:pPr>
            <a:r>
              <a:rPr lang="en-GB">
                <a:solidFill>
                  <a:schemeClr val="bg1"/>
                </a:solidFill>
              </a:rPr>
              <a:t>    St Jame`s Church</a:t>
            </a:r>
          </a:p>
          <a:p>
            <a:pPr algn="l">
              <a:spcAft>
                <a:spcPts val="600"/>
              </a:spcAft>
            </a:pPr>
            <a:r>
              <a:rPr lang="en-GB">
                <a:solidFill>
                  <a:schemeClr val="bg1"/>
                </a:solidFill>
              </a:rPr>
              <a:t>(Packington Estate.2019)</a:t>
            </a:r>
            <a:endParaRPr lang="en-US">
              <a:solidFill>
                <a:schemeClr val="bg1"/>
              </a:solidFill>
            </a:endParaRPr>
          </a:p>
        </p:txBody>
      </p:sp>
      <p:sp>
        <p:nvSpPr>
          <p:cNvPr id="15" name="TextBox 14">
            <a:extLst>
              <a:ext uri="{FF2B5EF4-FFF2-40B4-BE49-F238E27FC236}">
                <a16:creationId xmlns:a16="http://schemas.microsoft.com/office/drawing/2014/main" id="{0282C9FB-18F2-8843-BDC4-4853B9C4E708}"/>
              </a:ext>
            </a:extLst>
          </p:cNvPr>
          <p:cNvSpPr txBox="1"/>
          <p:nvPr/>
        </p:nvSpPr>
        <p:spPr>
          <a:xfrm>
            <a:off x="-26978" y="3927894"/>
            <a:ext cx="1430099" cy="861774"/>
          </a:xfrm>
          <a:prstGeom prst="rect">
            <a:avLst/>
          </a:prstGeom>
          <a:noFill/>
        </p:spPr>
        <p:txBody>
          <a:bodyPr wrap="square" rtlCol="0">
            <a:spAutoFit/>
          </a:bodyPr>
          <a:lstStyle/>
          <a:p>
            <a:pPr algn="l"/>
            <a:r>
              <a:rPr lang="en-GB"/>
              <a:t> </a:t>
            </a:r>
            <a:r>
              <a:rPr lang="en-GB" sz="1400"/>
              <a:t>Golf</a:t>
            </a:r>
            <a:r>
              <a:rPr lang="en-GB"/>
              <a:t> </a:t>
            </a:r>
            <a:r>
              <a:rPr lang="en-GB" sz="1400"/>
              <a:t>course</a:t>
            </a:r>
          </a:p>
          <a:p>
            <a:pPr algn="l"/>
            <a:r>
              <a:rPr lang="en-GB" sz="1400"/>
              <a:t>(ChampionsUKPLc</a:t>
            </a:r>
            <a:r>
              <a:rPr lang="en-GB"/>
              <a:t>,</a:t>
            </a:r>
            <a:r>
              <a:rPr lang="en-GB" sz="1400"/>
              <a:t>2020)</a:t>
            </a:r>
            <a:endParaRPr lang="en-US" sz="1400"/>
          </a:p>
        </p:txBody>
      </p:sp>
      <p:sp>
        <p:nvSpPr>
          <p:cNvPr id="5" name="Arrow: Striped Right 4">
            <a:extLst>
              <a:ext uri="{FF2B5EF4-FFF2-40B4-BE49-F238E27FC236}">
                <a16:creationId xmlns:a16="http://schemas.microsoft.com/office/drawing/2014/main" id="{307CED0D-FAB1-C341-BCAB-85C51D1A919C}"/>
              </a:ext>
            </a:extLst>
          </p:cNvPr>
          <p:cNvSpPr/>
          <p:nvPr/>
        </p:nvSpPr>
        <p:spPr>
          <a:xfrm>
            <a:off x="10770577" y="6003890"/>
            <a:ext cx="1314140" cy="680031"/>
          </a:xfrm>
          <a:prstGeom prst="stripedRightArrow">
            <a:avLst>
              <a:gd name="adj1" fmla="val 44761"/>
              <a:gd name="adj2" fmla="val 50000"/>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61348594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182531-6DB1-724F-83E3-03ED8640DADF}"/>
              </a:ext>
            </a:extLst>
          </p:cNvPr>
          <p:cNvSpPr>
            <a:spLocks noGrp="1"/>
          </p:cNvSpPr>
          <p:nvPr>
            <p:ph type="title"/>
          </p:nvPr>
        </p:nvSpPr>
        <p:spPr>
          <a:xfrm>
            <a:off x="368440" y="121245"/>
            <a:ext cx="11455120" cy="671983"/>
          </a:xfr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a:normAutofit fontScale="90000"/>
          </a:bodyPr>
          <a:lstStyle/>
          <a:p>
            <a:r>
              <a:rPr lang="en-GB">
                <a:latin typeface="Cavolini" panose="03000502040302020204" pitchFamily="66" charset="0"/>
                <a:cs typeface="Cavolini" panose="03000502040302020204" pitchFamily="66" charset="0"/>
              </a:rPr>
              <a:t>History of land and hotel (continue)</a:t>
            </a:r>
            <a:endParaRPr lang="en-US">
              <a:latin typeface="Cavolini" panose="03000502040302020204" pitchFamily="66" charset="0"/>
              <a:cs typeface="Cavolini" panose="03000502040302020204" pitchFamily="66" charset="0"/>
            </a:endParaRPr>
          </a:p>
        </p:txBody>
      </p:sp>
      <p:sp>
        <p:nvSpPr>
          <p:cNvPr id="5" name="Content Placeholder 4">
            <a:extLst>
              <a:ext uri="{FF2B5EF4-FFF2-40B4-BE49-F238E27FC236}">
                <a16:creationId xmlns:a16="http://schemas.microsoft.com/office/drawing/2014/main" id="{CC230CA3-37E7-CF45-AC2A-7EF62F39B3FD}"/>
              </a:ext>
            </a:extLst>
          </p:cNvPr>
          <p:cNvSpPr txBox="1">
            <a:spLocks noGrp="1"/>
          </p:cNvSpPr>
          <p:nvPr>
            <p:ph idx="1"/>
          </p:nvPr>
        </p:nvSpPr>
        <p:spPr>
          <a:xfrm>
            <a:off x="1" y="1095259"/>
            <a:ext cx="5715000" cy="5418667"/>
          </a:xfrm>
          <a:prstGeom prst="rect">
            <a:avLst/>
          </a:prstGeom>
        </p:spPr>
        <p:txBody>
          <a:bodyPr vert="horz" lIns="91440" tIns="45720" rIns="91440" bIns="45720" rtlCol="0" anchor="t">
            <a:noAutofit/>
          </a:bodyPr>
          <a:lstStyle>
            <a:defPPr>
              <a:defRPr lang="en-US"/>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gn="ctr"/>
            <a:r>
              <a:rPr lang="en-GB" altLang="ko-KR" sz="1800" dirty="0">
                <a:solidFill>
                  <a:schemeClr val="tx2">
                    <a:lumMod val="50000"/>
                  </a:schemeClr>
                </a:solidFill>
                <a:latin typeface="Arial" pitchFamily="34" charset="0"/>
                <a:cs typeface="Arial" pitchFamily="34" charset="0"/>
              </a:rPr>
              <a:t>  Its set within 10.000 acres of ancient forest, full of deer and old oak trees. In 1987 North Warwickshire Borough Council gave permission to start building for 120-bedroom hotel, leisure club, conference centre and 18-hole championship golf course but soon after the permission increase to 154 bedrooms.</a:t>
            </a:r>
          </a:p>
          <a:p>
            <a:pPr marL="285750" indent="-285750" algn="ctr"/>
            <a:r>
              <a:rPr lang="en-GB" altLang="ko-KR" sz="1800" dirty="0">
                <a:solidFill>
                  <a:schemeClr val="tx2">
                    <a:lumMod val="50000"/>
                  </a:schemeClr>
                </a:solidFill>
                <a:latin typeface="Arial" pitchFamily="34" charset="0"/>
                <a:cs typeface="Arial" pitchFamily="34" charset="0"/>
              </a:rPr>
              <a:t>Hotel opened on 1 September 1989 and 18-hole golf course was open in September 1991.</a:t>
            </a:r>
          </a:p>
          <a:p>
            <a:pPr algn="ctr"/>
            <a:r>
              <a:rPr lang="en-GB" altLang="ko-KR" sz="1800" dirty="0">
                <a:solidFill>
                  <a:schemeClr val="tx2">
                    <a:lumMod val="50000"/>
                  </a:schemeClr>
                </a:solidFill>
              </a:rPr>
              <a:t>Following Whitbread`s acquisition of the franchise rights the Marriott name in Britain, the hotel was rebranded the “Marriott Forest of Arden” in April 1996 and upgraded the hotel to Marriott Standards.</a:t>
            </a:r>
          </a:p>
          <a:p>
            <a:pPr algn="ctr"/>
            <a:r>
              <a:rPr lang="en-GB" altLang="ko-KR" sz="1800" dirty="0">
                <a:solidFill>
                  <a:schemeClr val="tx2">
                    <a:lumMod val="50000"/>
                  </a:schemeClr>
                </a:solidFill>
                <a:latin typeface="Arial" pitchFamily="34" charset="0"/>
                <a:cs typeface="Arial" pitchFamily="34" charset="0"/>
              </a:rPr>
              <a:t>Between 1992 and 1997 hotel was in a major development and giving the hotel a total of 214 bedrooms on 3 floors. Now the hotel has 18 meeting rooms with a total of meeting space of 11,248 sg ft.</a:t>
            </a:r>
          </a:p>
          <a:p>
            <a:pPr algn="ctr"/>
            <a:r>
              <a:rPr lang="en-GB" altLang="ko-KR" sz="1800" dirty="0">
                <a:solidFill>
                  <a:schemeClr val="tx2">
                    <a:lumMod val="50000"/>
                  </a:schemeClr>
                </a:solidFill>
                <a:latin typeface="Arial" pitchFamily="34" charset="0"/>
                <a:cs typeface="Arial" pitchFamily="34" charset="0"/>
              </a:rPr>
              <a:t> 2005 Whitbread sale the hotel to Marriott International and take ownership.</a:t>
            </a:r>
          </a:p>
          <a:p>
            <a:pPr indent="0" algn="ctr">
              <a:buNone/>
            </a:pPr>
            <a:endParaRPr lang="en-GB" altLang="ko-KR" sz="1800" dirty="0">
              <a:solidFill>
                <a:schemeClr val="tx2">
                  <a:lumMod val="50000"/>
                </a:schemeClr>
              </a:solidFill>
              <a:latin typeface="Arial" pitchFamily="34" charset="0"/>
              <a:cs typeface="Arial" pitchFamily="34" charset="0"/>
            </a:endParaRPr>
          </a:p>
        </p:txBody>
      </p:sp>
      <p:graphicFrame>
        <p:nvGraphicFramePr>
          <p:cNvPr id="4" name="Diagram 3">
            <a:extLst>
              <a:ext uri="{FF2B5EF4-FFF2-40B4-BE49-F238E27FC236}">
                <a16:creationId xmlns:a16="http://schemas.microsoft.com/office/drawing/2014/main" id="{F6C9DE35-B783-DB40-9CFE-9E5820DD637C}"/>
              </a:ext>
            </a:extLst>
          </p:cNvPr>
          <p:cNvGraphicFramePr/>
          <p:nvPr>
            <p:extLst>
              <p:ext uri="{D42A27DB-BD31-4B8C-83A1-F6EECF244321}">
                <p14:modId xmlns:p14="http://schemas.microsoft.com/office/powerpoint/2010/main" val="4000808025"/>
              </p:ext>
            </p:extLst>
          </p:nvPr>
        </p:nvGraphicFramePr>
        <p:xfrm>
          <a:off x="5328552" y="344074"/>
          <a:ext cx="7416412" cy="707986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368143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8">
            <a:extLst>
              <a:ext uri="{FF2B5EF4-FFF2-40B4-BE49-F238E27FC236}">
                <a16:creationId xmlns:a16="http://schemas.microsoft.com/office/drawing/2014/main" id="{B3684CCF-CEBB-4D8E-A366-95E43D4C7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655D3D9-85D9-F941-9903-EC5A388016ED}"/>
              </a:ext>
            </a:extLst>
          </p:cNvPr>
          <p:cNvSpPr>
            <a:spLocks noGrp="1"/>
          </p:cNvSpPr>
          <p:nvPr>
            <p:ph type="title"/>
          </p:nvPr>
        </p:nvSpPr>
        <p:spPr>
          <a:xfrm>
            <a:off x="272143" y="0"/>
            <a:ext cx="5660571" cy="2017182"/>
          </a:xfrm>
        </p:spPr>
        <p:txBody>
          <a:bodyPr>
            <a:normAutofit/>
          </a:bodyPr>
          <a:lstStyle/>
          <a:p>
            <a:r>
              <a:rPr lang="en-GB" sz="4000" b="1">
                <a:solidFill>
                  <a:srgbClr val="C00000"/>
                </a:solidFill>
                <a:latin typeface="Bradley Hand ITC" panose="02000000000000000000" pitchFamily="2" charset="0"/>
                <a:ea typeface="Bradley Hand ITC" panose="02000000000000000000" pitchFamily="2" charset="0"/>
              </a:rPr>
              <a:t>Forest of Arden Marriot Hotel &amp; Country Club</a:t>
            </a:r>
            <a:br>
              <a:rPr lang="en-GB" sz="2800"/>
            </a:br>
            <a:r>
              <a:rPr lang="en-GB" sz="2800"/>
              <a:t>               </a:t>
            </a:r>
            <a:r>
              <a:rPr lang="en-GB" sz="2400" b="1"/>
              <a:t>Hotel Operations Type</a:t>
            </a:r>
            <a:endParaRPr lang="en-US" sz="2400" b="1"/>
          </a:p>
        </p:txBody>
      </p:sp>
      <p:sp>
        <p:nvSpPr>
          <p:cNvPr id="7" name="Content Placeholder 6">
            <a:extLst>
              <a:ext uri="{FF2B5EF4-FFF2-40B4-BE49-F238E27FC236}">
                <a16:creationId xmlns:a16="http://schemas.microsoft.com/office/drawing/2014/main" id="{0D9935E4-386E-C743-B8C3-E397B4C5C90E}"/>
              </a:ext>
            </a:extLst>
          </p:cNvPr>
          <p:cNvSpPr>
            <a:spLocks noGrp="1"/>
          </p:cNvSpPr>
          <p:nvPr>
            <p:ph idx="1"/>
          </p:nvPr>
        </p:nvSpPr>
        <p:spPr>
          <a:xfrm>
            <a:off x="279906" y="1969467"/>
            <a:ext cx="6397543" cy="4722724"/>
          </a:xfrm>
        </p:spPr>
        <p:txBody>
          <a:bodyPr>
            <a:normAutofit/>
          </a:bodyPr>
          <a:lstStyle/>
          <a:p>
            <a:r>
              <a:rPr lang="en-GB" sz="2200" dirty="0"/>
              <a:t>Front Office / Night Auditor </a:t>
            </a:r>
          </a:p>
          <a:p>
            <a:r>
              <a:rPr lang="en-GB" sz="2200" dirty="0"/>
              <a:t>Management department </a:t>
            </a:r>
          </a:p>
          <a:p>
            <a:r>
              <a:rPr lang="en-GB" sz="2200" dirty="0"/>
              <a:t>HR Department</a:t>
            </a:r>
          </a:p>
          <a:p>
            <a:r>
              <a:rPr lang="en-GB" sz="2200" dirty="0"/>
              <a:t>Finance / Acquisitions department</a:t>
            </a:r>
          </a:p>
          <a:p>
            <a:r>
              <a:rPr lang="en-GB" sz="2200" dirty="0"/>
              <a:t>Facilities Department</a:t>
            </a:r>
          </a:p>
          <a:p>
            <a:r>
              <a:rPr lang="en-GB" sz="2200" dirty="0"/>
              <a:t>Food and Beverage      Conference     Banqueting</a:t>
            </a:r>
          </a:p>
          <a:p>
            <a:pPr marL="0" indent="0">
              <a:buNone/>
            </a:pPr>
            <a:r>
              <a:rPr lang="en-GB" sz="2200" dirty="0"/>
              <a:t>                             Zest(Casual) and Cast Iron(Fine dining)</a:t>
            </a:r>
          </a:p>
          <a:p>
            <a:r>
              <a:rPr lang="en-GB" sz="2200" dirty="0"/>
              <a:t>Marketing / Sales </a:t>
            </a:r>
          </a:p>
          <a:p>
            <a:r>
              <a:rPr lang="en-GB" sz="2200" dirty="0"/>
              <a:t>Spa and Leisure</a:t>
            </a:r>
          </a:p>
          <a:p>
            <a:r>
              <a:rPr lang="en-GB" sz="2200" dirty="0"/>
              <a:t>Golf Course</a:t>
            </a:r>
          </a:p>
          <a:p>
            <a:r>
              <a:rPr lang="en-GB" sz="2200" dirty="0"/>
              <a:t>Transporting</a:t>
            </a:r>
            <a:endParaRPr lang="en-US" sz="2200" dirty="0"/>
          </a:p>
        </p:txBody>
      </p:sp>
      <p:pic>
        <p:nvPicPr>
          <p:cNvPr id="3" name="Picture 3">
            <a:extLst>
              <a:ext uri="{FF2B5EF4-FFF2-40B4-BE49-F238E27FC236}">
                <a16:creationId xmlns:a16="http://schemas.microsoft.com/office/drawing/2014/main" id="{908FD1A9-5B56-A249-B7E3-BBBC58D1F021}"/>
              </a:ext>
            </a:extLst>
          </p:cNvPr>
          <p:cNvPicPr>
            <a:picLocks noChangeAspect="1"/>
          </p:cNvPicPr>
          <p:nvPr/>
        </p:nvPicPr>
        <p:blipFill rotWithShape="1">
          <a:blip r:embed="rId2">
            <a:extLst>
              <a:ext uri="{28A0092B-C50C-407E-A947-70E740481C1C}">
                <a14:useLocalDpi xmlns:a14="http://schemas.microsoft.com/office/drawing/2010/main" val="0"/>
              </a:ext>
            </a:extLst>
          </a:blip>
          <a:srcRect t="3499" r="-4" b="3692"/>
          <a:stretch/>
        </p:blipFill>
        <p:spPr>
          <a:xfrm>
            <a:off x="6863996" y="3154859"/>
            <a:ext cx="4030579" cy="3703141"/>
          </a:xfrm>
          <a:custGeom>
            <a:avLst/>
            <a:gdLst/>
            <a:ahLst/>
            <a:cxnLst/>
            <a:rect l="l" t="t" r="r" b="b"/>
            <a:pathLst>
              <a:path w="4030579" h="3703141">
                <a:moveTo>
                  <a:pt x="2015289" y="0"/>
                </a:moveTo>
                <a:cubicBezTo>
                  <a:pt x="3128303" y="0"/>
                  <a:pt x="4030579" y="902277"/>
                  <a:pt x="4030579" y="2015290"/>
                </a:cubicBezTo>
                <a:cubicBezTo>
                  <a:pt x="4030579" y="2710923"/>
                  <a:pt x="3678127" y="3324237"/>
                  <a:pt x="3142057" y="3686399"/>
                </a:cubicBezTo>
                <a:lnTo>
                  <a:pt x="3114499" y="3703141"/>
                </a:lnTo>
                <a:lnTo>
                  <a:pt x="916080" y="3703141"/>
                </a:lnTo>
                <a:lnTo>
                  <a:pt x="888522" y="3686399"/>
                </a:lnTo>
                <a:cubicBezTo>
                  <a:pt x="352452" y="3324237"/>
                  <a:pt x="0" y="2710923"/>
                  <a:pt x="0" y="2015290"/>
                </a:cubicBezTo>
                <a:cubicBezTo>
                  <a:pt x="0" y="902277"/>
                  <a:pt x="902277" y="0"/>
                  <a:pt x="2015289" y="0"/>
                </a:cubicBezTo>
                <a:close/>
              </a:path>
            </a:pathLst>
          </a:custGeom>
        </p:spPr>
      </p:pic>
      <p:sp>
        <p:nvSpPr>
          <p:cNvPr id="18" name="Arc 20">
            <a:extLst>
              <a:ext uri="{FF2B5EF4-FFF2-40B4-BE49-F238E27FC236}">
                <a16:creationId xmlns:a16="http://schemas.microsoft.com/office/drawing/2014/main" id="{70BEB1E7-2F88-40BC-B73D-42E5B6F80B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4759070" flipV="1">
            <a:off x="6010869" y="-729072"/>
            <a:ext cx="4083433" cy="4083433"/>
          </a:xfrm>
          <a:prstGeom prst="arc">
            <a:avLst>
              <a:gd name="adj1" fmla="val 16200000"/>
              <a:gd name="adj2" fmla="val 20093138"/>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pic>
        <p:nvPicPr>
          <p:cNvPr id="14" name="Picture 14">
            <a:extLst>
              <a:ext uri="{FF2B5EF4-FFF2-40B4-BE49-F238E27FC236}">
                <a16:creationId xmlns:a16="http://schemas.microsoft.com/office/drawing/2014/main" id="{DFE45094-40C4-DE4A-BA8E-CBA5599C85D0}"/>
              </a:ext>
            </a:extLst>
          </p:cNvPr>
          <p:cNvPicPr>
            <a:picLocks noChangeAspect="1"/>
          </p:cNvPicPr>
          <p:nvPr/>
        </p:nvPicPr>
        <p:blipFill rotWithShape="1">
          <a:blip r:embed="rId3">
            <a:extLst>
              <a:ext uri="{28A0092B-C50C-407E-A947-70E740481C1C}">
                <a14:useLocalDpi xmlns:a14="http://schemas.microsoft.com/office/drawing/2010/main" val="0"/>
              </a:ext>
            </a:extLst>
          </a:blip>
          <a:srcRect l="11789" r="36438" b="1"/>
          <a:stretch/>
        </p:blipFill>
        <p:spPr>
          <a:xfrm>
            <a:off x="6305807" y="1"/>
            <a:ext cx="3519312" cy="3007909"/>
          </a:xfrm>
          <a:custGeom>
            <a:avLst/>
            <a:gdLst/>
            <a:ahLst/>
            <a:cxnLst/>
            <a:rect l="l" t="t" r="r" b="b"/>
            <a:pathLst>
              <a:path w="3519312" h="3007909">
                <a:moveTo>
                  <a:pt x="519780" y="0"/>
                </a:moveTo>
                <a:lnTo>
                  <a:pt x="2999532" y="0"/>
                </a:lnTo>
                <a:lnTo>
                  <a:pt x="3003921" y="3989"/>
                </a:lnTo>
                <a:cubicBezTo>
                  <a:pt x="3322356" y="322424"/>
                  <a:pt x="3519312" y="762338"/>
                  <a:pt x="3519312" y="1248253"/>
                </a:cubicBezTo>
                <a:cubicBezTo>
                  <a:pt x="3519312" y="2220084"/>
                  <a:pt x="2731487" y="3007909"/>
                  <a:pt x="1759656" y="3007909"/>
                </a:cubicBezTo>
                <a:cubicBezTo>
                  <a:pt x="787826" y="3007909"/>
                  <a:pt x="0" y="2220084"/>
                  <a:pt x="0" y="1248253"/>
                </a:cubicBezTo>
                <a:cubicBezTo>
                  <a:pt x="0" y="762338"/>
                  <a:pt x="196957" y="322424"/>
                  <a:pt x="515392" y="3989"/>
                </a:cubicBezTo>
                <a:close/>
              </a:path>
            </a:pathLst>
          </a:custGeom>
        </p:spPr>
      </p:pic>
      <p:pic>
        <p:nvPicPr>
          <p:cNvPr id="10" name="Picture 10">
            <a:extLst>
              <a:ext uri="{FF2B5EF4-FFF2-40B4-BE49-F238E27FC236}">
                <a16:creationId xmlns:a16="http://schemas.microsoft.com/office/drawing/2014/main" id="{9615108F-F8EC-AE43-86EC-E8432E6FBAE2}"/>
              </a:ext>
            </a:extLst>
          </p:cNvPr>
          <p:cNvPicPr>
            <a:picLocks noChangeAspect="1"/>
          </p:cNvPicPr>
          <p:nvPr/>
        </p:nvPicPr>
        <p:blipFill rotWithShape="1">
          <a:blip r:embed="rId4">
            <a:extLst>
              <a:ext uri="{28A0092B-C50C-407E-A947-70E740481C1C}">
                <a14:useLocalDpi xmlns:a14="http://schemas.microsoft.com/office/drawing/2010/main" val="0"/>
              </a:ext>
            </a:extLst>
          </a:blip>
          <a:srcRect t="5214" r="-4" b="10973"/>
          <a:stretch/>
        </p:blipFill>
        <p:spPr>
          <a:xfrm>
            <a:off x="9933462" y="372217"/>
            <a:ext cx="2258539" cy="3554668"/>
          </a:xfrm>
          <a:custGeom>
            <a:avLst/>
            <a:gdLst/>
            <a:ahLst/>
            <a:cxnLst/>
            <a:rect l="l" t="t" r="r" b="b"/>
            <a:pathLst>
              <a:path w="2258539" h="3554668">
                <a:moveTo>
                  <a:pt x="1777334" y="0"/>
                </a:moveTo>
                <a:cubicBezTo>
                  <a:pt x="1900033" y="0"/>
                  <a:pt x="2019829" y="12434"/>
                  <a:pt x="2135529" y="36109"/>
                </a:cubicBezTo>
                <a:lnTo>
                  <a:pt x="2258539" y="67738"/>
                </a:lnTo>
                <a:lnTo>
                  <a:pt x="2258539" y="3486930"/>
                </a:lnTo>
                <a:lnTo>
                  <a:pt x="2135529" y="3518559"/>
                </a:lnTo>
                <a:cubicBezTo>
                  <a:pt x="2019829" y="3542235"/>
                  <a:pt x="1900033" y="3554668"/>
                  <a:pt x="1777334" y="3554668"/>
                </a:cubicBezTo>
                <a:cubicBezTo>
                  <a:pt x="795739" y="3554668"/>
                  <a:pt x="0" y="2758929"/>
                  <a:pt x="0" y="1777334"/>
                </a:cubicBezTo>
                <a:cubicBezTo>
                  <a:pt x="0" y="795740"/>
                  <a:pt x="795739" y="0"/>
                  <a:pt x="1777334" y="0"/>
                </a:cubicBezTo>
                <a:close/>
              </a:path>
            </a:pathLst>
          </a:custGeom>
        </p:spPr>
      </p:pic>
      <p:sp>
        <p:nvSpPr>
          <p:cNvPr id="4" name="Arrow: Right 3">
            <a:extLst>
              <a:ext uri="{FF2B5EF4-FFF2-40B4-BE49-F238E27FC236}">
                <a16:creationId xmlns:a16="http://schemas.microsoft.com/office/drawing/2014/main" id="{AB449F92-EDE1-044C-BCFF-83745B6DA558}"/>
              </a:ext>
            </a:extLst>
          </p:cNvPr>
          <p:cNvSpPr/>
          <p:nvPr/>
        </p:nvSpPr>
        <p:spPr>
          <a:xfrm>
            <a:off x="2825928" y="4246047"/>
            <a:ext cx="303285" cy="169566"/>
          </a:xfrm>
          <a:prstGeom prst="rightArrow">
            <a:avLst>
              <a:gd name="adj1" fmla="val 50000"/>
              <a:gd name="adj2" fmla="val 8626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Arrow: Down 4">
            <a:extLst>
              <a:ext uri="{FF2B5EF4-FFF2-40B4-BE49-F238E27FC236}">
                <a16:creationId xmlns:a16="http://schemas.microsoft.com/office/drawing/2014/main" id="{F1EA0126-C44F-4546-9789-8C5889EC101E}"/>
              </a:ext>
            </a:extLst>
          </p:cNvPr>
          <p:cNvSpPr/>
          <p:nvPr/>
        </p:nvSpPr>
        <p:spPr>
          <a:xfrm>
            <a:off x="4528038" y="4246047"/>
            <a:ext cx="150726" cy="269431"/>
          </a:xfrm>
          <a:prstGeom prst="downArrow">
            <a:avLst>
              <a:gd name="adj1" fmla="val 23399"/>
              <a:gd name="adj2" fmla="val 9805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318159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D7A453D2-15D8-4403-815F-291FA16340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8161EA6B-09CA-445B-AB0D-8DF76FA92D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tx1">
              <a:alpha val="5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7" name="Group 26">
            <a:extLst>
              <a:ext uri="{FF2B5EF4-FFF2-40B4-BE49-F238E27FC236}">
                <a16:creationId xmlns:a16="http://schemas.microsoft.com/office/drawing/2014/main" id="{2B35F886-1102-4486-830A-34F41439CE8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2075420"/>
            <a:ext cx="12048729" cy="4093306"/>
            <a:chOff x="1" y="2075420"/>
            <a:chExt cx="12048729" cy="4093306"/>
          </a:xfrm>
        </p:grpSpPr>
        <p:sp>
          <p:nvSpPr>
            <p:cNvPr id="28" name="Oval 27">
              <a:extLst>
                <a:ext uri="{FF2B5EF4-FFF2-40B4-BE49-F238E27FC236}">
                  <a16:creationId xmlns:a16="http://schemas.microsoft.com/office/drawing/2014/main" id="{7DEFD1BC-7AD4-41EC-8E11-4E5E8AC541A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7942191" y="2507571"/>
              <a:ext cx="3563871" cy="3563871"/>
            </a:xfrm>
            <a:prstGeom prst="ellipse">
              <a:avLst/>
            </a:prstGeom>
            <a:noFill/>
            <a:ln w="31750">
              <a:gradFill>
                <a:gsLst>
                  <a:gs pos="0">
                    <a:schemeClr val="tx2">
                      <a:lumMod val="60000"/>
                      <a:lumOff val="40000"/>
                      <a:alpha val="1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Oval 28">
              <a:extLst>
                <a:ext uri="{FF2B5EF4-FFF2-40B4-BE49-F238E27FC236}">
                  <a16:creationId xmlns:a16="http://schemas.microsoft.com/office/drawing/2014/main" id="{8B0E5C8B-3874-4B3C-BAD4-9EFE85FEACD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435065" y="4048931"/>
              <a:ext cx="1381607" cy="1381607"/>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Oval 29">
              <a:extLst>
                <a:ext uri="{FF2B5EF4-FFF2-40B4-BE49-F238E27FC236}">
                  <a16:creationId xmlns:a16="http://schemas.microsoft.com/office/drawing/2014/main" id="{E7DA6224-9378-452F-A53A-DD0BF19724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 y="2075420"/>
              <a:ext cx="3144364" cy="3144364"/>
            </a:xfrm>
            <a:prstGeom prst="ellipse">
              <a:avLst/>
            </a:prstGeom>
            <a:gradFill>
              <a:gsLst>
                <a:gs pos="0">
                  <a:schemeClr val="tx2">
                    <a:lumMod val="75000"/>
                    <a:alpha val="20000"/>
                  </a:schemeClr>
                </a:gs>
                <a:gs pos="100000">
                  <a:schemeClr val="tx2">
                    <a:lumMod val="50000"/>
                    <a:alpha val="1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Oval 30">
              <a:extLst>
                <a:ext uri="{FF2B5EF4-FFF2-40B4-BE49-F238E27FC236}">
                  <a16:creationId xmlns:a16="http://schemas.microsoft.com/office/drawing/2014/main" id="{1DE869DF-C006-49F7-B9FF-0317F64E977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2600000">
              <a:off x="10150845" y="4270841"/>
              <a:ext cx="1897885" cy="1897885"/>
            </a:xfrm>
            <a:prstGeom prst="ellipse">
              <a:avLst/>
            </a:prstGeom>
            <a:gradFill>
              <a:gsLst>
                <a:gs pos="0">
                  <a:schemeClr val="tx2">
                    <a:lumMod val="75000"/>
                    <a:alpha val="10000"/>
                  </a:schemeClr>
                </a:gs>
                <a:gs pos="100000">
                  <a:schemeClr val="tx2">
                    <a:lumMod val="75000"/>
                    <a:alpha val="2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Oval 31">
              <a:extLst>
                <a:ext uri="{FF2B5EF4-FFF2-40B4-BE49-F238E27FC236}">
                  <a16:creationId xmlns:a16="http://schemas.microsoft.com/office/drawing/2014/main" id="{FD200C16-6204-4580-AB37-7E94176D043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2046780" y="3040492"/>
              <a:ext cx="2579322" cy="2579322"/>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Oval 32">
              <a:extLst>
                <a:ext uri="{FF2B5EF4-FFF2-40B4-BE49-F238E27FC236}">
                  <a16:creationId xmlns:a16="http://schemas.microsoft.com/office/drawing/2014/main" id="{F0DE7603-6DD0-4DB6-88FC-5402B9D4AA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2224640" y="3193975"/>
              <a:ext cx="2243193" cy="2243193"/>
            </a:xfrm>
            <a:prstGeom prst="ellipse">
              <a:avLst/>
            </a:prstGeom>
            <a:noFill/>
            <a:ln w="31750">
              <a:gradFill>
                <a:gsLst>
                  <a:gs pos="0">
                    <a:schemeClr val="tx2">
                      <a:lumMod val="60000"/>
                      <a:lumOff val="40000"/>
                      <a:alpha val="10000"/>
                    </a:schemeClr>
                  </a:gs>
                  <a:gs pos="100000">
                    <a:schemeClr val="tx2">
                      <a:lumMod val="50000"/>
                      <a:alpha val="10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8" name="Picture 18">
            <a:extLst>
              <a:ext uri="{FF2B5EF4-FFF2-40B4-BE49-F238E27FC236}">
                <a16:creationId xmlns:a16="http://schemas.microsoft.com/office/drawing/2014/main" id="{BECBF2A2-2BA0-FC4E-860F-BAD757E3D610}"/>
              </a:ext>
              <a:ext uri="{C183D7F6-B498-43B3-948B-1728B52AA6E4}">
                <adec:decorative xmlns:adec="http://schemas.microsoft.com/office/drawing/2017/decorative" val="0"/>
              </a:ext>
            </a:extLst>
          </p:cNvPr>
          <p:cNvPicPr>
            <a:picLocks noChangeAspect="1"/>
          </p:cNvPicPr>
          <p:nvPr/>
        </p:nvPicPr>
        <p:blipFill rotWithShape="1">
          <a:blip r:embed="rId2">
            <a:extLst>
              <a:ext uri="{28A0092B-C50C-407E-A947-70E740481C1C}">
                <a14:useLocalDpi xmlns:a14="http://schemas.microsoft.com/office/drawing/2010/main" val="0"/>
              </a:ext>
            </a:extLst>
          </a:blip>
          <a:srcRect t="4264" r="2" b="7666"/>
          <a:stretch/>
        </p:blipFill>
        <p:spPr>
          <a:xfrm>
            <a:off x="5009228" y="418694"/>
            <a:ext cx="3463527" cy="3157838"/>
          </a:xfrm>
          <a:prstGeom prst="rect">
            <a:avLst/>
          </a:prstGeom>
          <a:effectLst>
            <a:reflection blurRad="6350" stA="50000" endA="300" endPos="90000" dist="50800" dir="5400000" sy="-100000" algn="bl" rotWithShape="0"/>
          </a:effectLst>
        </p:spPr>
      </p:pic>
      <p:grpSp>
        <p:nvGrpSpPr>
          <p:cNvPr id="35" name="Group 34">
            <a:extLst>
              <a:ext uri="{FF2B5EF4-FFF2-40B4-BE49-F238E27FC236}">
                <a16:creationId xmlns:a16="http://schemas.microsoft.com/office/drawing/2014/main" id="{975C268C-D419-4123-9FAD-0E2B7F9EE79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6200000">
            <a:off x="474192" y="584794"/>
            <a:ext cx="304800" cy="429768"/>
            <a:chOff x="215328" y="-46937"/>
            <a:chExt cx="304800" cy="2773841"/>
          </a:xfrm>
        </p:grpSpPr>
        <p:cxnSp>
          <p:nvCxnSpPr>
            <p:cNvPr id="36" name="Straight Connector 35">
              <a:extLst>
                <a:ext uri="{FF2B5EF4-FFF2-40B4-BE49-F238E27FC236}">
                  <a16:creationId xmlns:a16="http://schemas.microsoft.com/office/drawing/2014/main" id="{3A7E309C-A3BD-432E-8CB5-F0B6425281E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53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2F1F621C-4533-4835-ADE2-372F2763A07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69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8EFC8245-5168-4DAF-930D-09A7BDDA6C1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85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F192ED34-5046-4043-AEF8-2DF7C480619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201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41" name="Rectangle 40">
            <a:extLst>
              <a:ext uri="{FF2B5EF4-FFF2-40B4-BE49-F238E27FC236}">
                <a16:creationId xmlns:a16="http://schemas.microsoft.com/office/drawing/2014/main" id="{B8114C98-A349-4111-A123-E8EAB86ABE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438146" y="1042605"/>
            <a:ext cx="2796461" cy="711252"/>
          </a:xfrm>
          <a:prstGeom prst="rect">
            <a:avLst/>
          </a:prstGeom>
          <a:gradFill flip="none" rotWithShape="1">
            <a:gsLst>
              <a:gs pos="0">
                <a:schemeClr val="tx2">
                  <a:lumMod val="40000"/>
                  <a:lumOff val="60000"/>
                  <a:alpha val="0"/>
                </a:schemeClr>
              </a:gs>
              <a:gs pos="100000">
                <a:schemeClr val="tx2">
                  <a:lumMod val="75000"/>
                  <a:alpha val="10000"/>
                </a:scheme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3" name="Group 42">
            <a:extLst>
              <a:ext uri="{FF2B5EF4-FFF2-40B4-BE49-F238E27FC236}">
                <a16:creationId xmlns:a16="http://schemas.microsoft.com/office/drawing/2014/main" id="{670FB431-AE18-414D-92F4-1D12D199115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259539" y="317578"/>
            <a:ext cx="548640" cy="549007"/>
            <a:chOff x="7029447" y="3514725"/>
            <a:chExt cx="1285875" cy="549007"/>
          </a:xfrm>
        </p:grpSpPr>
        <p:cxnSp>
          <p:nvCxnSpPr>
            <p:cNvPr id="44" name="Straight Connector 43">
              <a:extLst>
                <a:ext uri="{FF2B5EF4-FFF2-40B4-BE49-F238E27FC236}">
                  <a16:creationId xmlns:a16="http://schemas.microsoft.com/office/drawing/2014/main" id="{24467063-D74E-4D42-8790-B9F6D69584B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514725"/>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A1D19BAC-1681-47BC-AAF5-92FAFFF6F4C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697727"/>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94347C2B-E846-452C-97AA-7E254FC1CE8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880729"/>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47" name="Straight Connector 46">
              <a:extLst>
                <a:ext uri="{FF2B5EF4-FFF2-40B4-BE49-F238E27FC236}">
                  <a16:creationId xmlns:a16="http://schemas.microsoft.com/office/drawing/2014/main" id="{10EA2B35-7959-4C2A-84AA-FF5D94FEDE9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4063732"/>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pic>
        <p:nvPicPr>
          <p:cNvPr id="14" name="Picture 14">
            <a:extLst>
              <a:ext uri="{FF2B5EF4-FFF2-40B4-BE49-F238E27FC236}">
                <a16:creationId xmlns:a16="http://schemas.microsoft.com/office/drawing/2014/main" id="{7FC7AFAE-97F9-324D-A217-2BC8EB4B6CA2}"/>
              </a:ext>
            </a:extLst>
          </p:cNvPr>
          <p:cNvPicPr>
            <a:picLocks noChangeAspect="1"/>
          </p:cNvPicPr>
          <p:nvPr/>
        </p:nvPicPr>
        <p:blipFill rotWithShape="1">
          <a:blip r:embed="rId3">
            <a:extLst>
              <a:ext uri="{28A0092B-C50C-407E-A947-70E740481C1C}">
                <a14:useLocalDpi xmlns:a14="http://schemas.microsoft.com/office/drawing/2010/main" val="0"/>
              </a:ext>
            </a:extLst>
          </a:blip>
          <a:srcRect t="16500" b="24469"/>
          <a:stretch/>
        </p:blipFill>
        <p:spPr>
          <a:xfrm>
            <a:off x="8715791" y="418694"/>
            <a:ext cx="3230125" cy="3162873"/>
          </a:xfrm>
          <a:prstGeom prst="rect">
            <a:avLst/>
          </a:prstGeom>
          <a:effectLst>
            <a:reflection blurRad="6350" stA="50000" endA="300" endPos="90000" dist="50800" dir="5400000" sy="-100000" algn="bl" rotWithShape="0"/>
          </a:effectLst>
        </p:spPr>
      </p:pic>
      <p:sp>
        <p:nvSpPr>
          <p:cNvPr id="49" name="Rectangle 48">
            <a:extLst>
              <a:ext uri="{FF2B5EF4-FFF2-40B4-BE49-F238E27FC236}">
                <a16:creationId xmlns:a16="http://schemas.microsoft.com/office/drawing/2014/main" id="{E2D3D3F2-ABBB-4453-B1C5-1BEBF7E4DD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1" y="6140785"/>
            <a:ext cx="6095997" cy="711252"/>
          </a:xfrm>
          <a:prstGeom prst="rect">
            <a:avLst/>
          </a:prstGeom>
          <a:gradFill flip="none" rotWithShape="1">
            <a:gsLst>
              <a:gs pos="10000">
                <a:schemeClr val="tx2">
                  <a:lumMod val="50000"/>
                  <a:alpha val="10000"/>
                </a:schemeClr>
              </a:gs>
              <a:gs pos="100000">
                <a:schemeClr val="tx2">
                  <a:lumMod val="60000"/>
                  <a:lumOff val="40000"/>
                  <a:alpha val="0"/>
                </a:scheme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51" name="Group 50">
            <a:extLst>
              <a:ext uri="{FF2B5EF4-FFF2-40B4-BE49-F238E27FC236}">
                <a16:creationId xmlns:a16="http://schemas.microsoft.com/office/drawing/2014/main" id="{8214E4A5-A0D2-42C4-8D14-D2A7E495F04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616345" y="5940560"/>
            <a:ext cx="1285875" cy="549007"/>
            <a:chOff x="7029447" y="3514725"/>
            <a:chExt cx="1285875" cy="549007"/>
          </a:xfrm>
        </p:grpSpPr>
        <p:cxnSp>
          <p:nvCxnSpPr>
            <p:cNvPr id="52" name="Straight Connector 51">
              <a:extLst>
                <a:ext uri="{FF2B5EF4-FFF2-40B4-BE49-F238E27FC236}">
                  <a16:creationId xmlns:a16="http://schemas.microsoft.com/office/drawing/2014/main" id="{7494D7A0-6B21-41E8-A7D3-0033BBB7915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514725"/>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53" name="Straight Connector 52">
              <a:extLst>
                <a:ext uri="{FF2B5EF4-FFF2-40B4-BE49-F238E27FC236}">
                  <a16:creationId xmlns:a16="http://schemas.microsoft.com/office/drawing/2014/main" id="{1E141D7D-32B0-448E-A666-EA8703AFCF2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697727"/>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54" name="Straight Connector 53">
              <a:extLst>
                <a:ext uri="{FF2B5EF4-FFF2-40B4-BE49-F238E27FC236}">
                  <a16:creationId xmlns:a16="http://schemas.microsoft.com/office/drawing/2014/main" id="{8D87E268-6345-420F-8B97-B37ED04100E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880729"/>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55" name="Straight Connector 54">
              <a:extLst>
                <a:ext uri="{FF2B5EF4-FFF2-40B4-BE49-F238E27FC236}">
                  <a16:creationId xmlns:a16="http://schemas.microsoft.com/office/drawing/2014/main" id="{35E1622E-7FA6-4760-A2BF-A8105EBF7BB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4063732"/>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sp>
        <p:nvSpPr>
          <p:cNvPr id="7" name="Title 6">
            <a:extLst>
              <a:ext uri="{FF2B5EF4-FFF2-40B4-BE49-F238E27FC236}">
                <a16:creationId xmlns:a16="http://schemas.microsoft.com/office/drawing/2014/main" id="{8EF39759-8208-F84E-A0A2-247D39776A3F}"/>
              </a:ext>
            </a:extLst>
          </p:cNvPr>
          <p:cNvSpPr>
            <a:spLocks noGrp="1"/>
          </p:cNvSpPr>
          <p:nvPr>
            <p:ph type="title"/>
          </p:nvPr>
        </p:nvSpPr>
        <p:spPr>
          <a:xfrm>
            <a:off x="670878" y="290767"/>
            <a:ext cx="3679096" cy="1568442"/>
          </a:xfrm>
          <a:noFill/>
        </p:spPr>
        <p:txBody>
          <a:bodyPr vert="horz" lIns="91440" tIns="45720" rIns="91440" bIns="45720" rtlCol="0" anchor="ctr">
            <a:noAutofit/>
          </a:bodyPr>
          <a:lstStyle/>
          <a:p>
            <a:pPr algn="ctr"/>
            <a:r>
              <a:rPr lang="en-US" sz="3600" kern="1200">
                <a:solidFill>
                  <a:schemeClr val="bg1"/>
                </a:solidFill>
                <a:latin typeface="Cavolini" panose="03000502040302020204" pitchFamily="66" charset="0"/>
                <a:cs typeface="Cavolini" panose="03000502040302020204" pitchFamily="66" charset="0"/>
              </a:rPr>
              <a:t>Food </a:t>
            </a:r>
            <a:r>
              <a:rPr lang="en-GB" sz="3600">
                <a:solidFill>
                  <a:schemeClr val="bg1"/>
                </a:solidFill>
                <a:latin typeface="Cavolini" panose="03000502040302020204" pitchFamily="66" charset="0"/>
                <a:cs typeface="Cavolini" panose="03000502040302020204" pitchFamily="66" charset="0"/>
              </a:rPr>
              <a:t>&amp;</a:t>
            </a:r>
            <a:r>
              <a:rPr lang="en-US" sz="3600" kern="1200">
                <a:solidFill>
                  <a:schemeClr val="bg1"/>
                </a:solidFill>
                <a:latin typeface="Cavolini" panose="03000502040302020204" pitchFamily="66" charset="0"/>
                <a:cs typeface="Cavolini" panose="03000502040302020204" pitchFamily="66" charset="0"/>
              </a:rPr>
              <a:t> Beverage</a:t>
            </a:r>
          </a:p>
        </p:txBody>
      </p:sp>
      <p:sp>
        <p:nvSpPr>
          <p:cNvPr id="8" name="TextBox 7">
            <a:extLst>
              <a:ext uri="{FF2B5EF4-FFF2-40B4-BE49-F238E27FC236}">
                <a16:creationId xmlns:a16="http://schemas.microsoft.com/office/drawing/2014/main" id="{BDCED945-5655-6547-A44C-98DD430143B6}"/>
              </a:ext>
            </a:extLst>
          </p:cNvPr>
          <p:cNvSpPr txBox="1"/>
          <p:nvPr/>
        </p:nvSpPr>
        <p:spPr>
          <a:xfrm>
            <a:off x="5539193" y="4229552"/>
            <a:ext cx="5994666" cy="2302698"/>
          </a:xfrm>
          <a:prstGeom prst="rect">
            <a:avLst/>
          </a:prstGeom>
          <a:noFill/>
        </p:spPr>
        <p:txBody>
          <a:bodyPr vert="horz" lIns="91440" tIns="45720" rIns="91440" bIns="45720" rtlCol="0" anchor="t">
            <a:noAutofit/>
          </a:bodyPr>
          <a:lstStyle/>
          <a:p>
            <a:pPr indent="-228600">
              <a:lnSpc>
                <a:spcPct val="90000"/>
              </a:lnSpc>
              <a:spcAft>
                <a:spcPts val="600"/>
              </a:spcAft>
              <a:buFont typeface="Arial" panose="020B0604020202020204" pitchFamily="34" charset="0"/>
              <a:buChar char="•"/>
            </a:pPr>
            <a:r>
              <a:rPr lang="en-US" dirty="0">
                <a:solidFill>
                  <a:schemeClr val="bg1"/>
                </a:solidFill>
              </a:rPr>
              <a:t> Marriott is one of the most prestigious brand because they offering to their customers the best product and service.</a:t>
            </a:r>
          </a:p>
          <a:p>
            <a:pPr indent="-228600">
              <a:lnSpc>
                <a:spcPct val="90000"/>
              </a:lnSpc>
              <a:spcAft>
                <a:spcPts val="600"/>
              </a:spcAft>
              <a:buFont typeface="Arial" panose="020B0604020202020204" pitchFamily="34" charset="0"/>
              <a:buChar char="•"/>
            </a:pPr>
            <a:r>
              <a:rPr lang="en-US" dirty="0">
                <a:solidFill>
                  <a:schemeClr val="bg1"/>
                </a:solidFill>
              </a:rPr>
              <a:t>Forest of Arden Marriott hotel and country Club have 2 type of restaurant the first one is called  Zest (</a:t>
            </a:r>
            <a:r>
              <a:rPr lang="en-GB" dirty="0">
                <a:solidFill>
                  <a:schemeClr val="bg1"/>
                </a:solidFill>
              </a:rPr>
              <a:t>Pic</a:t>
            </a:r>
            <a:r>
              <a:rPr lang="en-US" dirty="0">
                <a:solidFill>
                  <a:schemeClr val="bg1"/>
                </a:solidFill>
              </a:rPr>
              <a:t>.</a:t>
            </a:r>
            <a:r>
              <a:rPr lang="en-GB" dirty="0">
                <a:solidFill>
                  <a:schemeClr val="bg1"/>
                </a:solidFill>
              </a:rPr>
              <a:t>2</a:t>
            </a:r>
            <a:r>
              <a:rPr lang="en-US" dirty="0">
                <a:solidFill>
                  <a:schemeClr val="bg1"/>
                </a:solidFill>
              </a:rPr>
              <a:t>) and in their menu you can find a more casual choice of food in a French &amp; British style as for drinks they serve a small variety of alcoholic (Not booze free)   drink  such as  wine and beers and for the non-alcoholic ( booze free) they have soft drinks and hot drinks. The  restaurant as a relaxing atmosphere.</a:t>
            </a:r>
          </a:p>
        </p:txBody>
      </p:sp>
      <p:pic>
        <p:nvPicPr>
          <p:cNvPr id="21" name="Picture 21">
            <a:extLst>
              <a:ext uri="{FF2B5EF4-FFF2-40B4-BE49-F238E27FC236}">
                <a16:creationId xmlns:a16="http://schemas.microsoft.com/office/drawing/2014/main" id="{04F1F530-76E6-A745-B937-3FB120A2ADF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0841" y="2754432"/>
            <a:ext cx="4559171" cy="3833406"/>
          </a:xfrm>
          <a:prstGeom prst="rect">
            <a:avLst/>
          </a:prstGeom>
          <a:effectLst/>
        </p:spPr>
      </p:pic>
      <p:sp>
        <p:nvSpPr>
          <p:cNvPr id="24" name="TextBox 23">
            <a:extLst>
              <a:ext uri="{FF2B5EF4-FFF2-40B4-BE49-F238E27FC236}">
                <a16:creationId xmlns:a16="http://schemas.microsoft.com/office/drawing/2014/main" id="{326CC0EC-4E67-324D-8F70-D8685D4925EC}"/>
              </a:ext>
            </a:extLst>
          </p:cNvPr>
          <p:cNvSpPr txBox="1"/>
          <p:nvPr/>
        </p:nvSpPr>
        <p:spPr>
          <a:xfrm>
            <a:off x="5729556" y="3231234"/>
            <a:ext cx="1828800" cy="369332"/>
          </a:xfrm>
          <a:prstGeom prst="rect">
            <a:avLst/>
          </a:prstGeom>
          <a:noFill/>
        </p:spPr>
        <p:txBody>
          <a:bodyPr wrap="square" rtlCol="0">
            <a:spAutoFit/>
          </a:bodyPr>
          <a:lstStyle/>
          <a:p>
            <a:pPr algn="l"/>
            <a:r>
              <a:rPr lang="en-GB"/>
              <a:t>Pic.2</a:t>
            </a:r>
            <a:endParaRPr lang="en-US"/>
          </a:p>
        </p:txBody>
      </p:sp>
      <p:sp>
        <p:nvSpPr>
          <p:cNvPr id="26" name="TextBox 25">
            <a:extLst>
              <a:ext uri="{FF2B5EF4-FFF2-40B4-BE49-F238E27FC236}">
                <a16:creationId xmlns:a16="http://schemas.microsoft.com/office/drawing/2014/main" id="{0D8295AF-8C6D-3649-B2AC-CF6735271E99}"/>
              </a:ext>
            </a:extLst>
          </p:cNvPr>
          <p:cNvSpPr txBox="1"/>
          <p:nvPr/>
        </p:nvSpPr>
        <p:spPr>
          <a:xfrm>
            <a:off x="2567237" y="6287257"/>
            <a:ext cx="908602" cy="369332"/>
          </a:xfrm>
          <a:prstGeom prst="rect">
            <a:avLst/>
          </a:prstGeom>
          <a:noFill/>
        </p:spPr>
        <p:txBody>
          <a:bodyPr wrap="square" rtlCol="0">
            <a:spAutoFit/>
          </a:bodyPr>
          <a:lstStyle/>
          <a:p>
            <a:pPr algn="l"/>
            <a:r>
              <a:rPr lang="en-GB"/>
              <a:t>Pic. 1</a:t>
            </a:r>
            <a:endParaRPr lang="en-US"/>
          </a:p>
        </p:txBody>
      </p:sp>
      <p:sp>
        <p:nvSpPr>
          <p:cNvPr id="34" name="TextBox 33">
            <a:extLst>
              <a:ext uri="{FF2B5EF4-FFF2-40B4-BE49-F238E27FC236}">
                <a16:creationId xmlns:a16="http://schemas.microsoft.com/office/drawing/2014/main" id="{CEA5F0D7-D57E-7844-912F-C61AA8390A52}"/>
              </a:ext>
            </a:extLst>
          </p:cNvPr>
          <p:cNvSpPr txBox="1"/>
          <p:nvPr/>
        </p:nvSpPr>
        <p:spPr>
          <a:xfrm>
            <a:off x="9256416" y="3220607"/>
            <a:ext cx="1417961" cy="369332"/>
          </a:xfrm>
          <a:prstGeom prst="rect">
            <a:avLst/>
          </a:prstGeom>
          <a:noFill/>
        </p:spPr>
        <p:txBody>
          <a:bodyPr wrap="square" rtlCol="0">
            <a:spAutoFit/>
          </a:bodyPr>
          <a:lstStyle/>
          <a:p>
            <a:pPr algn="l"/>
            <a:r>
              <a:rPr lang="en-GB"/>
              <a:t>Pic.3</a:t>
            </a:r>
            <a:endParaRPr lang="en-US"/>
          </a:p>
        </p:txBody>
      </p:sp>
    </p:spTree>
    <p:extLst>
      <p:ext uri="{BB962C8B-B14F-4D97-AF65-F5344CB8AC3E}">
        <p14:creationId xmlns:p14="http://schemas.microsoft.com/office/powerpoint/2010/main" val="24484579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F3C9EF-4BF9-984F-AAEA-C3A1DF21108A}"/>
              </a:ext>
            </a:extLst>
          </p:cNvPr>
          <p:cNvSpPr>
            <a:spLocks noGrp="1"/>
          </p:cNvSpPr>
          <p:nvPr>
            <p:ph type="title"/>
          </p:nvPr>
        </p:nvSpPr>
        <p:spPr>
          <a:xfrm>
            <a:off x="106159" y="3353113"/>
            <a:ext cx="5109950" cy="956674"/>
          </a:xfrm>
        </p:spPr>
        <p:txBody>
          <a:bodyPr vert="horz" lIns="91440" tIns="45720" rIns="91440" bIns="45720" rtlCol="0" anchor="ctr">
            <a:normAutofit/>
          </a:bodyPr>
          <a:lstStyle/>
          <a:p>
            <a:r>
              <a:rPr lang="en-US" sz="3100" kern="1200">
                <a:solidFill>
                  <a:schemeClr val="tx1"/>
                </a:solidFill>
                <a:latin typeface="Cavolini" panose="03000502040302020204" pitchFamily="66" charset="0"/>
                <a:cs typeface="Cavolini" panose="03000502040302020204" pitchFamily="66" charset="0"/>
              </a:rPr>
              <a:t>Food and Beverage  (Continue)</a:t>
            </a:r>
          </a:p>
        </p:txBody>
      </p:sp>
      <p:pic>
        <p:nvPicPr>
          <p:cNvPr id="11" name="Picture 11">
            <a:extLst>
              <a:ext uri="{FF2B5EF4-FFF2-40B4-BE49-F238E27FC236}">
                <a16:creationId xmlns:a16="http://schemas.microsoft.com/office/drawing/2014/main" id="{BE4C453F-3B2C-054C-B8D6-760AA95804D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9150" y="806536"/>
            <a:ext cx="3238740" cy="2546577"/>
          </a:xfrm>
          <a:prstGeom prst="rect">
            <a:avLst/>
          </a:prstGeom>
        </p:spPr>
      </p:pic>
      <p:sp>
        <p:nvSpPr>
          <p:cNvPr id="71" name="Freeform: Shape 70">
            <a:extLst>
              <a:ext uri="{FF2B5EF4-FFF2-40B4-BE49-F238E27FC236}">
                <a16:creationId xmlns:a16="http://schemas.microsoft.com/office/drawing/2014/main" id="{7BC0F8B1-F985-469B-8332-13DBC76655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1791963" y="451044"/>
            <a:ext cx="2308583" cy="2741196"/>
          </a:xfrm>
          <a:custGeom>
            <a:avLst/>
            <a:gdLst>
              <a:gd name="connsiteX0" fmla="*/ 2308583 w 2308583"/>
              <a:gd name="connsiteY0" fmla="*/ 2741196 h 2741196"/>
              <a:gd name="connsiteX1" fmla="*/ 462 w 2308583"/>
              <a:gd name="connsiteY1" fmla="*/ 2741196 h 2741196"/>
              <a:gd name="connsiteX2" fmla="*/ 0 w 2308583"/>
              <a:gd name="connsiteY2" fmla="*/ 2469337 h 2741196"/>
              <a:gd name="connsiteX3" fmla="*/ 2022607 w 2308583"/>
              <a:gd name="connsiteY3" fmla="*/ 2470269 h 2741196"/>
              <a:gd name="connsiteX4" fmla="*/ 2022607 w 2308583"/>
              <a:gd name="connsiteY4" fmla="*/ 0 h 2741196"/>
              <a:gd name="connsiteX5" fmla="*/ 2308583 w 2308583"/>
              <a:gd name="connsiteY5" fmla="*/ 0 h 27411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08583" h="2741196">
                <a:moveTo>
                  <a:pt x="2308583" y="2741196"/>
                </a:moveTo>
                <a:lnTo>
                  <a:pt x="462" y="2741196"/>
                </a:lnTo>
                <a:cubicBezTo>
                  <a:pt x="-462" y="2647366"/>
                  <a:pt x="923" y="2563167"/>
                  <a:pt x="0" y="2469337"/>
                </a:cubicBezTo>
                <a:lnTo>
                  <a:pt x="2022607" y="2470269"/>
                </a:lnTo>
                <a:lnTo>
                  <a:pt x="2022607" y="0"/>
                </a:lnTo>
                <a:lnTo>
                  <a:pt x="2308583" y="0"/>
                </a:lnTo>
                <a:close/>
              </a:path>
            </a:pathLst>
          </a:custGeom>
          <a:solidFill>
            <a:schemeClr val="tx1">
              <a:lumMod val="95000"/>
              <a:lumOff val="5000"/>
              <a:alpha val="75000"/>
            </a:schemeClr>
          </a:solidFill>
          <a:ln w="0">
            <a:noFill/>
            <a:prstDash val="solid"/>
            <a:round/>
            <a:headEnd/>
            <a:tailEnd/>
          </a:ln>
        </p:spPr>
      </p:sp>
      <p:pic>
        <p:nvPicPr>
          <p:cNvPr id="21" name="Picture 28">
            <a:extLst>
              <a:ext uri="{FF2B5EF4-FFF2-40B4-BE49-F238E27FC236}">
                <a16:creationId xmlns:a16="http://schemas.microsoft.com/office/drawing/2014/main" id="{DCB196DF-70F3-B543-B418-09979CDC549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34841" y="451042"/>
            <a:ext cx="3649994" cy="2741196"/>
          </a:xfrm>
          <a:prstGeom prst="rect">
            <a:avLst/>
          </a:prstGeom>
        </p:spPr>
      </p:pic>
      <p:pic>
        <p:nvPicPr>
          <p:cNvPr id="6" name="Picture 7">
            <a:extLst>
              <a:ext uri="{FF2B5EF4-FFF2-40B4-BE49-F238E27FC236}">
                <a16:creationId xmlns:a16="http://schemas.microsoft.com/office/drawing/2014/main" id="{0AC39825-8AA3-7041-9F38-E95651712AA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419130" y="752570"/>
            <a:ext cx="2999566" cy="2086089"/>
          </a:xfrm>
          <a:prstGeom prst="rect">
            <a:avLst/>
          </a:prstGeom>
        </p:spPr>
      </p:pic>
      <p:sp>
        <p:nvSpPr>
          <p:cNvPr id="73" name="Freeform: Shape 72">
            <a:extLst>
              <a:ext uri="{FF2B5EF4-FFF2-40B4-BE49-F238E27FC236}">
                <a16:creationId xmlns:a16="http://schemas.microsoft.com/office/drawing/2014/main" id="{89D15953-1642-4DD6-AD9E-01AA19247F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9466977" y="434000"/>
            <a:ext cx="2308583" cy="1114404"/>
          </a:xfrm>
          <a:custGeom>
            <a:avLst/>
            <a:gdLst>
              <a:gd name="connsiteX0" fmla="*/ 462 w 2308583"/>
              <a:gd name="connsiteY0" fmla="*/ 1114404 h 1114404"/>
              <a:gd name="connsiteX1" fmla="*/ 2308583 w 2308583"/>
              <a:gd name="connsiteY1" fmla="*/ 1114404 h 1114404"/>
              <a:gd name="connsiteX2" fmla="*/ 2308583 w 2308583"/>
              <a:gd name="connsiteY2" fmla="*/ 0 h 1114404"/>
              <a:gd name="connsiteX3" fmla="*/ 2022607 w 2308583"/>
              <a:gd name="connsiteY3" fmla="*/ 0 h 1114404"/>
              <a:gd name="connsiteX4" fmla="*/ 2022607 w 2308583"/>
              <a:gd name="connsiteY4" fmla="*/ 843477 h 1114404"/>
              <a:gd name="connsiteX5" fmla="*/ 0 w 2308583"/>
              <a:gd name="connsiteY5" fmla="*/ 842545 h 1114404"/>
              <a:gd name="connsiteX6" fmla="*/ 462 w 2308583"/>
              <a:gd name="connsiteY6" fmla="*/ 1114404 h 11144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308583" h="1114404">
                <a:moveTo>
                  <a:pt x="462" y="1114404"/>
                </a:moveTo>
                <a:lnTo>
                  <a:pt x="2308583" y="1114404"/>
                </a:lnTo>
                <a:lnTo>
                  <a:pt x="2308583" y="0"/>
                </a:lnTo>
                <a:lnTo>
                  <a:pt x="2022607" y="0"/>
                </a:lnTo>
                <a:lnTo>
                  <a:pt x="2022607" y="843477"/>
                </a:lnTo>
                <a:lnTo>
                  <a:pt x="0" y="842545"/>
                </a:lnTo>
                <a:cubicBezTo>
                  <a:pt x="923" y="936375"/>
                  <a:pt x="-462" y="1020574"/>
                  <a:pt x="462" y="1114404"/>
                </a:cubicBezTo>
                <a:close/>
              </a:path>
            </a:pathLst>
          </a:custGeom>
          <a:solidFill>
            <a:schemeClr val="tx1">
              <a:lumMod val="95000"/>
              <a:lumOff val="5000"/>
              <a:alpha val="75000"/>
            </a:schemeClr>
          </a:solidFill>
          <a:ln w="0">
            <a:noFill/>
            <a:prstDash val="solid"/>
            <a:round/>
            <a:headEnd/>
            <a:tailEnd/>
          </a:ln>
        </p:spPr>
      </p:sp>
      <p:sp>
        <p:nvSpPr>
          <p:cNvPr id="4" name="TextBox 3">
            <a:extLst>
              <a:ext uri="{FF2B5EF4-FFF2-40B4-BE49-F238E27FC236}">
                <a16:creationId xmlns:a16="http://schemas.microsoft.com/office/drawing/2014/main" id="{4A518AC8-AB4E-DF47-B588-FE81A6D29CAD}"/>
              </a:ext>
            </a:extLst>
          </p:cNvPr>
          <p:cNvSpPr txBox="1"/>
          <p:nvPr/>
        </p:nvSpPr>
        <p:spPr>
          <a:xfrm>
            <a:off x="272980" y="4333162"/>
            <a:ext cx="5109950" cy="2306959"/>
          </a:xfrm>
          <a:prstGeom prst="rect">
            <a:avLst/>
          </a:prstGeom>
        </p:spPr>
        <p:txBody>
          <a:bodyPr vert="horz" lIns="91440" tIns="45720" rIns="91440" bIns="45720" rtlCol="0">
            <a:noAutofit/>
          </a:bodyPr>
          <a:lstStyle/>
          <a:p>
            <a:pPr indent="-228600">
              <a:lnSpc>
                <a:spcPct val="90000"/>
              </a:lnSpc>
              <a:spcAft>
                <a:spcPts val="600"/>
              </a:spcAft>
              <a:buFont typeface="Arial" panose="020B0604020202020204" pitchFamily="34" charset="0"/>
              <a:buChar char="•"/>
            </a:pPr>
            <a:r>
              <a:rPr lang="en-US" sz="2000"/>
              <a:t>The second restaurant Cast Iron ( </a:t>
            </a:r>
            <a:r>
              <a:rPr lang="en-GB" sz="2000"/>
              <a:t>Pic. 1</a:t>
            </a:r>
            <a:r>
              <a:rPr lang="en-US" sz="2000"/>
              <a:t> ) it’s a fine dinning (A LA CARTE) with food from British cuisine and premium  steak,and a vast selection of delicious dishes also in this restaurant  the beverage menu is more versatile  range of wine than </a:t>
            </a:r>
            <a:r>
              <a:rPr lang="en-GB" sz="2000"/>
              <a:t>is</a:t>
            </a:r>
            <a:r>
              <a:rPr lang="en-US" sz="2000"/>
              <a:t> hand selected International  and</a:t>
            </a:r>
            <a:r>
              <a:rPr lang="en-GB" sz="2000"/>
              <a:t> some</a:t>
            </a:r>
            <a:r>
              <a:rPr lang="en-US" sz="2000"/>
              <a:t> hand crafted and expertly mixed cocktails and Spirits.</a:t>
            </a:r>
          </a:p>
        </p:txBody>
      </p:sp>
      <p:pic>
        <p:nvPicPr>
          <p:cNvPr id="3" name="Picture 4">
            <a:extLst>
              <a:ext uri="{FF2B5EF4-FFF2-40B4-BE49-F238E27FC236}">
                <a16:creationId xmlns:a16="http://schemas.microsoft.com/office/drawing/2014/main" id="{E1A974B7-1FFB-C445-9D57-429B131EDE2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438670" y="3427151"/>
            <a:ext cx="2851220" cy="3280124"/>
          </a:xfrm>
          <a:prstGeom prst="rect">
            <a:avLst/>
          </a:prstGeom>
        </p:spPr>
      </p:pic>
      <p:pic>
        <p:nvPicPr>
          <p:cNvPr id="13" name="Picture 13">
            <a:extLst>
              <a:ext uri="{FF2B5EF4-FFF2-40B4-BE49-F238E27FC236}">
                <a16:creationId xmlns:a16="http://schemas.microsoft.com/office/drawing/2014/main" id="{5C4286B4-4478-444E-82F5-3EEBD776BE4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921956" y="3108709"/>
            <a:ext cx="2853604" cy="2844940"/>
          </a:xfrm>
          <a:prstGeom prst="rect">
            <a:avLst/>
          </a:prstGeom>
        </p:spPr>
      </p:pic>
      <p:sp>
        <p:nvSpPr>
          <p:cNvPr id="75" name="Freeform 6">
            <a:extLst>
              <a:ext uri="{FF2B5EF4-FFF2-40B4-BE49-F238E27FC236}">
                <a16:creationId xmlns:a16="http://schemas.microsoft.com/office/drawing/2014/main" id="{FBF3780C-749F-4B50-9E1D-F2B1F6DBB7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H="1">
            <a:off x="8476833" y="2919002"/>
            <a:ext cx="2525072" cy="3398994"/>
          </a:xfrm>
          <a:custGeom>
            <a:avLst/>
            <a:gdLst/>
            <a:ahLst/>
            <a:cxnLst/>
            <a:rect l="l" t="t" r="r" b="b"/>
            <a:pathLst>
              <a:path w="10000" h="10000">
                <a:moveTo>
                  <a:pt x="8761" y="0"/>
                </a:moveTo>
                <a:lnTo>
                  <a:pt x="10000" y="0"/>
                </a:lnTo>
                <a:lnTo>
                  <a:pt x="10000" y="10000"/>
                </a:lnTo>
                <a:lnTo>
                  <a:pt x="0" y="10000"/>
                </a:lnTo>
                <a:lnTo>
                  <a:pt x="0" y="9126"/>
                </a:lnTo>
                <a:lnTo>
                  <a:pt x="8761" y="9127"/>
                </a:lnTo>
                <a:lnTo>
                  <a:pt x="8761" y="0"/>
                </a:lnTo>
                <a:close/>
              </a:path>
            </a:pathLst>
          </a:custGeom>
          <a:solidFill>
            <a:schemeClr val="tx1">
              <a:lumMod val="95000"/>
              <a:lumOff val="5000"/>
              <a:alpha val="75000"/>
            </a:schemeClr>
          </a:solidFill>
          <a:ln w="0">
            <a:noFill/>
            <a:prstDash val="solid"/>
            <a:round/>
            <a:headEnd/>
            <a:tailEnd/>
          </a:ln>
        </p:spPr>
      </p:sp>
      <p:sp>
        <p:nvSpPr>
          <p:cNvPr id="9" name="TextBox 8">
            <a:extLst>
              <a:ext uri="{FF2B5EF4-FFF2-40B4-BE49-F238E27FC236}">
                <a16:creationId xmlns:a16="http://schemas.microsoft.com/office/drawing/2014/main" id="{9DE9894E-FA13-4E4F-880E-B299C87457B6}"/>
              </a:ext>
            </a:extLst>
          </p:cNvPr>
          <p:cNvSpPr txBox="1"/>
          <p:nvPr/>
        </p:nvSpPr>
        <p:spPr>
          <a:xfrm>
            <a:off x="914616" y="451042"/>
            <a:ext cx="970697" cy="369332"/>
          </a:xfrm>
          <a:prstGeom prst="rect">
            <a:avLst/>
          </a:prstGeom>
          <a:noFill/>
        </p:spPr>
        <p:txBody>
          <a:bodyPr wrap="square" rtlCol="0">
            <a:spAutoFit/>
          </a:bodyPr>
          <a:lstStyle/>
          <a:p>
            <a:pPr algn="l">
              <a:spcAft>
                <a:spcPts val="600"/>
              </a:spcAft>
            </a:pPr>
            <a:r>
              <a:rPr lang="en-GB"/>
              <a:t>Pic. 1</a:t>
            </a:r>
            <a:endParaRPr lang="en-US"/>
          </a:p>
        </p:txBody>
      </p:sp>
      <p:sp>
        <p:nvSpPr>
          <p:cNvPr id="10" name="TextBox 9">
            <a:extLst>
              <a:ext uri="{FF2B5EF4-FFF2-40B4-BE49-F238E27FC236}">
                <a16:creationId xmlns:a16="http://schemas.microsoft.com/office/drawing/2014/main" id="{DF0366A0-95A9-644F-85D9-DA22BF61A63A}"/>
              </a:ext>
            </a:extLst>
          </p:cNvPr>
          <p:cNvSpPr txBox="1"/>
          <p:nvPr/>
        </p:nvSpPr>
        <p:spPr>
          <a:xfrm>
            <a:off x="6021070" y="148920"/>
            <a:ext cx="744919" cy="369332"/>
          </a:xfrm>
          <a:prstGeom prst="rect">
            <a:avLst/>
          </a:prstGeom>
          <a:noFill/>
        </p:spPr>
        <p:txBody>
          <a:bodyPr wrap="square" rtlCol="0">
            <a:spAutoFit/>
          </a:bodyPr>
          <a:lstStyle/>
          <a:p>
            <a:pPr algn="l">
              <a:spcAft>
                <a:spcPts val="600"/>
              </a:spcAft>
            </a:pPr>
            <a:r>
              <a:rPr lang="en-GB"/>
              <a:t>Pic. 2</a:t>
            </a:r>
            <a:endParaRPr lang="en-US"/>
          </a:p>
        </p:txBody>
      </p:sp>
      <p:sp>
        <p:nvSpPr>
          <p:cNvPr id="12" name="TextBox 11">
            <a:extLst>
              <a:ext uri="{FF2B5EF4-FFF2-40B4-BE49-F238E27FC236}">
                <a16:creationId xmlns:a16="http://schemas.microsoft.com/office/drawing/2014/main" id="{3776B70B-ADA2-8446-9E6F-4A855C6C6075}"/>
              </a:ext>
            </a:extLst>
          </p:cNvPr>
          <p:cNvSpPr txBox="1"/>
          <p:nvPr/>
        </p:nvSpPr>
        <p:spPr>
          <a:xfrm>
            <a:off x="8476833" y="-34253"/>
            <a:ext cx="3395259" cy="538609"/>
          </a:xfrm>
          <a:prstGeom prst="rect">
            <a:avLst/>
          </a:prstGeom>
          <a:noFill/>
        </p:spPr>
        <p:txBody>
          <a:bodyPr wrap="square" rtlCol="0">
            <a:spAutoFit/>
          </a:bodyPr>
          <a:lstStyle/>
          <a:p>
            <a:pPr algn="l">
              <a:spcAft>
                <a:spcPts val="600"/>
              </a:spcAft>
            </a:pPr>
            <a:r>
              <a:rPr lang="en-GB" sz="1200"/>
              <a:t>Pic.3</a:t>
            </a:r>
          </a:p>
          <a:p>
            <a:pPr algn="l">
              <a:spcAft>
                <a:spcPts val="600"/>
              </a:spcAft>
            </a:pPr>
            <a:r>
              <a:rPr lang="en-GB" sz="1200"/>
              <a:t>(www.tableresmarriott.com,2020)</a:t>
            </a:r>
            <a:endParaRPr lang="en-US" sz="1200"/>
          </a:p>
        </p:txBody>
      </p:sp>
      <p:sp>
        <p:nvSpPr>
          <p:cNvPr id="14" name="TextBox 13">
            <a:extLst>
              <a:ext uri="{FF2B5EF4-FFF2-40B4-BE49-F238E27FC236}">
                <a16:creationId xmlns:a16="http://schemas.microsoft.com/office/drawing/2014/main" id="{BE0F7C05-F7C8-E248-8CE4-3DA2D0483224}"/>
              </a:ext>
            </a:extLst>
          </p:cNvPr>
          <p:cNvSpPr txBox="1"/>
          <p:nvPr/>
        </p:nvSpPr>
        <p:spPr>
          <a:xfrm>
            <a:off x="8401682" y="6287964"/>
            <a:ext cx="2675373" cy="600164"/>
          </a:xfrm>
          <a:prstGeom prst="rect">
            <a:avLst/>
          </a:prstGeom>
          <a:noFill/>
        </p:spPr>
        <p:txBody>
          <a:bodyPr wrap="square" rtlCol="0">
            <a:spAutoFit/>
          </a:bodyPr>
          <a:lstStyle/>
          <a:p>
            <a:pPr algn="l">
              <a:spcAft>
                <a:spcPts val="600"/>
              </a:spcAft>
            </a:pPr>
            <a:r>
              <a:rPr lang="en-GB" sz="1400"/>
              <a:t>Pic.4</a:t>
            </a:r>
          </a:p>
          <a:p>
            <a:pPr algn="l">
              <a:spcAft>
                <a:spcPts val="600"/>
              </a:spcAft>
            </a:pPr>
            <a:r>
              <a:rPr lang="en-GB" sz="1400"/>
              <a:t>(www.tableresmarriott.com,2020)</a:t>
            </a:r>
            <a:endParaRPr lang="en-US" sz="1400"/>
          </a:p>
        </p:txBody>
      </p:sp>
      <p:sp>
        <p:nvSpPr>
          <p:cNvPr id="35" name="TextBox 34">
            <a:extLst>
              <a:ext uri="{FF2B5EF4-FFF2-40B4-BE49-F238E27FC236}">
                <a16:creationId xmlns:a16="http://schemas.microsoft.com/office/drawing/2014/main" id="{3CD67D9A-1D9C-0242-9113-D35E4DC68210}"/>
              </a:ext>
            </a:extLst>
          </p:cNvPr>
          <p:cNvSpPr txBox="1"/>
          <p:nvPr/>
        </p:nvSpPr>
        <p:spPr>
          <a:xfrm>
            <a:off x="11686217" y="3910213"/>
            <a:ext cx="799248" cy="307777"/>
          </a:xfrm>
          <a:prstGeom prst="rect">
            <a:avLst/>
          </a:prstGeom>
          <a:noFill/>
        </p:spPr>
        <p:txBody>
          <a:bodyPr wrap="square" rtlCol="0">
            <a:spAutoFit/>
          </a:bodyPr>
          <a:lstStyle/>
          <a:p>
            <a:pPr algn="l">
              <a:spcAft>
                <a:spcPts val="600"/>
              </a:spcAft>
            </a:pPr>
            <a:r>
              <a:rPr lang="en-GB" sz="1400"/>
              <a:t>Pic. 5</a:t>
            </a:r>
            <a:endParaRPr lang="en-US" sz="1400"/>
          </a:p>
        </p:txBody>
      </p:sp>
    </p:spTree>
    <p:extLst>
      <p:ext uri="{BB962C8B-B14F-4D97-AF65-F5344CB8AC3E}">
        <p14:creationId xmlns:p14="http://schemas.microsoft.com/office/powerpoint/2010/main" val="287688667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4">
            <a:extLst>
              <a:ext uri="{FF2B5EF4-FFF2-40B4-BE49-F238E27FC236}">
                <a16:creationId xmlns:a16="http://schemas.microsoft.com/office/drawing/2014/main" id="{3DEB4339-6526-EB45-9952-35DC7DA723B1}"/>
              </a:ext>
            </a:extLst>
          </p:cNvPr>
          <p:cNvPicPr>
            <a:picLocks noChangeAspect="1"/>
          </p:cNvPicPr>
          <p:nvPr/>
        </p:nvPicPr>
        <p:blipFill rotWithShape="1">
          <a:blip r:embed="rId2">
            <a:extLst>
              <a:ext uri="{28A0092B-C50C-407E-A947-70E740481C1C}">
                <a14:useLocalDpi xmlns:a14="http://schemas.microsoft.com/office/drawing/2010/main" val="0"/>
              </a:ext>
            </a:extLst>
          </a:blip>
          <a:srcRect l="444"/>
          <a:stretch/>
        </p:blipFill>
        <p:spPr>
          <a:xfrm>
            <a:off x="0" y="17034"/>
            <a:ext cx="12192000" cy="6857990"/>
          </a:xfrm>
          <a:prstGeom prst="rect">
            <a:avLst/>
          </a:prstGeom>
        </p:spPr>
      </p:pic>
      <p:sp>
        <p:nvSpPr>
          <p:cNvPr id="11" name="Freeform 5">
            <a:extLst>
              <a:ext uri="{FF2B5EF4-FFF2-40B4-BE49-F238E27FC236}">
                <a16:creationId xmlns:a16="http://schemas.microsoft.com/office/drawing/2014/main" id="{3CD9DF72-87A3-404E-A828-84CBF11A83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flipH="1">
            <a:off x="0" y="998175"/>
            <a:ext cx="6017172" cy="5859825"/>
          </a:xfrm>
          <a:custGeom>
            <a:avLst/>
            <a:gdLst>
              <a:gd name="T0" fmla="*/ 1333 w 1333"/>
              <a:gd name="T1" fmla="*/ 1031 h 1298"/>
              <a:gd name="T2" fmla="*/ 1333 w 1333"/>
              <a:gd name="T3" fmla="*/ 380 h 1298"/>
              <a:gd name="T4" fmla="*/ 706 w 1333"/>
              <a:gd name="T5" fmla="*/ 0 h 1298"/>
              <a:gd name="T6" fmla="*/ 0 w 1333"/>
              <a:gd name="T7" fmla="*/ 706 h 1298"/>
              <a:gd name="T8" fmla="*/ 323 w 1333"/>
              <a:gd name="T9" fmla="*/ 1298 h 1298"/>
              <a:gd name="T10" fmla="*/ 1090 w 1333"/>
              <a:gd name="T11" fmla="*/ 1298 h 1298"/>
              <a:gd name="T12" fmla="*/ 1333 w 1333"/>
              <a:gd name="T13" fmla="*/ 1031 h 1298"/>
            </a:gdLst>
            <a:ahLst/>
            <a:cxnLst>
              <a:cxn ang="0">
                <a:pos x="T0" y="T1"/>
              </a:cxn>
              <a:cxn ang="0">
                <a:pos x="T2" y="T3"/>
              </a:cxn>
              <a:cxn ang="0">
                <a:pos x="T4" y="T5"/>
              </a:cxn>
              <a:cxn ang="0">
                <a:pos x="T6" y="T7"/>
              </a:cxn>
              <a:cxn ang="0">
                <a:pos x="T8" y="T9"/>
              </a:cxn>
              <a:cxn ang="0">
                <a:pos x="T10" y="T11"/>
              </a:cxn>
              <a:cxn ang="0">
                <a:pos x="T12" y="T13"/>
              </a:cxn>
            </a:cxnLst>
            <a:rect l="0" t="0" r="r" b="b"/>
            <a:pathLst>
              <a:path w="1333" h="1298">
                <a:moveTo>
                  <a:pt x="1333" y="1031"/>
                </a:moveTo>
                <a:cubicBezTo>
                  <a:pt x="1333" y="380"/>
                  <a:pt x="1333" y="380"/>
                  <a:pt x="1333" y="380"/>
                </a:cubicBezTo>
                <a:cubicBezTo>
                  <a:pt x="1215" y="154"/>
                  <a:pt x="979" y="0"/>
                  <a:pt x="706" y="0"/>
                </a:cubicBezTo>
                <a:cubicBezTo>
                  <a:pt x="317" y="0"/>
                  <a:pt x="0" y="316"/>
                  <a:pt x="0" y="706"/>
                </a:cubicBezTo>
                <a:cubicBezTo>
                  <a:pt x="0" y="954"/>
                  <a:pt x="129" y="1172"/>
                  <a:pt x="323" y="1298"/>
                </a:cubicBezTo>
                <a:cubicBezTo>
                  <a:pt x="1090" y="1298"/>
                  <a:pt x="1090" y="1298"/>
                  <a:pt x="1090" y="1298"/>
                </a:cubicBezTo>
                <a:cubicBezTo>
                  <a:pt x="1193" y="1232"/>
                  <a:pt x="1276" y="1140"/>
                  <a:pt x="1333" y="1031"/>
                </a:cubicBezTo>
                <a:close/>
              </a:path>
            </a:pathLst>
          </a:custGeom>
          <a:solidFill>
            <a:schemeClr val="bg1">
              <a:alpha val="75000"/>
            </a:schemeClr>
          </a:solidFill>
          <a:ln w="50800" cap="sq" cmpd="dbl">
            <a:noFill/>
            <a:miter lim="800000"/>
          </a:ln>
          <a:effectLst/>
        </p:spPr>
        <p:txBody>
          <a:bodyPr vert="horz" lIns="91440" tIns="45720" rIns="91440" bIns="45720" rtlCol="0" anchor="t">
            <a:normAutofit/>
          </a:bodyPr>
          <a:lstStyle/>
          <a:p>
            <a:pPr algn="ctr">
              <a:spcAft>
                <a:spcPts val="1000"/>
              </a:spcAft>
              <a:buClr>
                <a:schemeClr val="tx1"/>
              </a:buClr>
              <a:buSzPct val="100000"/>
              <a:buFont typeface="Arial"/>
              <a:buNone/>
            </a:pPr>
            <a:endParaRPr lang="en-US" sz="1600" cap="all"/>
          </a:p>
        </p:txBody>
      </p:sp>
      <p:sp>
        <p:nvSpPr>
          <p:cNvPr id="2" name="Title 1">
            <a:extLst>
              <a:ext uri="{FF2B5EF4-FFF2-40B4-BE49-F238E27FC236}">
                <a16:creationId xmlns:a16="http://schemas.microsoft.com/office/drawing/2014/main" id="{E2DBAC06-829B-174E-985E-83D4142EB642}"/>
              </a:ext>
            </a:extLst>
          </p:cNvPr>
          <p:cNvSpPr>
            <a:spLocks noGrp="1"/>
          </p:cNvSpPr>
          <p:nvPr>
            <p:ph type="title"/>
          </p:nvPr>
        </p:nvSpPr>
        <p:spPr>
          <a:xfrm>
            <a:off x="652692" y="1105212"/>
            <a:ext cx="4204137" cy="1342754"/>
          </a:xfrm>
        </p:spPr>
        <p:txBody>
          <a:bodyPr vert="horz" lIns="91440" tIns="45720" rIns="91440" bIns="45720" rtlCol="0" anchor="ctr">
            <a:normAutofit/>
          </a:bodyPr>
          <a:lstStyle/>
          <a:p>
            <a:pPr algn="ctr"/>
            <a:r>
              <a:rPr lang="en-US" sz="3600" b="1" i="1" u="sng">
                <a:solidFill>
                  <a:srgbClr val="C2497A"/>
                </a:solidFill>
                <a:latin typeface="Cavolini" panose="03000502040302020204" pitchFamily="66" charset="0"/>
                <a:cs typeface="Cavolini" panose="03000502040302020204" pitchFamily="66" charset="0"/>
              </a:rPr>
              <a:t>How they market</a:t>
            </a:r>
          </a:p>
        </p:txBody>
      </p:sp>
      <p:cxnSp>
        <p:nvCxnSpPr>
          <p:cNvPr id="13" name="Straight Connector 12">
            <a:extLst>
              <a:ext uri="{FF2B5EF4-FFF2-40B4-BE49-F238E27FC236}">
                <a16:creationId xmlns:a16="http://schemas.microsoft.com/office/drawing/2014/main" id="{20E3A342-4D61-4E3F-AF90-1AB42AEB96C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87051" y="3337139"/>
            <a:ext cx="935420" cy="0"/>
          </a:xfrm>
          <a:prstGeom prst="line">
            <a:avLst/>
          </a:prstGeom>
          <a:ln w="25400" cap="sq">
            <a:solidFill>
              <a:schemeClr val="tx1">
                <a:lumMod val="85000"/>
                <a:lumOff val="15000"/>
              </a:schemeClr>
            </a:solidFill>
            <a:bevel/>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DFD9653F-133E-C745-A99A-34878EA0427B}"/>
              </a:ext>
            </a:extLst>
          </p:cNvPr>
          <p:cNvSpPr txBox="1"/>
          <p:nvPr/>
        </p:nvSpPr>
        <p:spPr>
          <a:xfrm>
            <a:off x="192664" y="2267159"/>
            <a:ext cx="5233446" cy="4528039"/>
          </a:xfrm>
          <a:prstGeom prst="rect">
            <a:avLst/>
          </a:prstGeom>
        </p:spPr>
        <p:txBody>
          <a:bodyPr vert="horz" lIns="91440" tIns="45720" rIns="91440" bIns="45720" rtlCol="0" anchor="ctr">
            <a:noAutofit/>
          </a:bodyPr>
          <a:lstStyle/>
          <a:p>
            <a:pPr indent="-228600">
              <a:lnSpc>
                <a:spcPct val="90000"/>
              </a:lnSpc>
              <a:spcAft>
                <a:spcPts val="600"/>
              </a:spcAft>
              <a:buFont typeface="Arial" panose="020B0604020202020204" pitchFamily="34" charset="0"/>
              <a:buChar char="•"/>
            </a:pPr>
            <a:r>
              <a:rPr lang="en-US" sz="2000" dirty="0"/>
              <a:t>The main purpose of Marriott is to engage the loyal customers and the new customers towards the organization by communicating with them effectively about their demand, needs and expectations. </a:t>
            </a:r>
            <a:endParaRPr lang="en-GB" sz="2000" dirty="0"/>
          </a:p>
          <a:p>
            <a:pPr indent="-228600">
              <a:lnSpc>
                <a:spcPct val="90000"/>
              </a:lnSpc>
              <a:spcAft>
                <a:spcPts val="600"/>
              </a:spcAft>
              <a:buFont typeface="Arial" panose="020B0604020202020204" pitchFamily="34" charset="0"/>
              <a:buChar char="•"/>
            </a:pPr>
            <a:r>
              <a:rPr lang="en-US" sz="2000" dirty="0"/>
              <a:t>To do </a:t>
            </a:r>
            <a:r>
              <a:rPr lang="en-GB" sz="2000" dirty="0"/>
              <a:t>that</a:t>
            </a:r>
            <a:r>
              <a:rPr lang="en-US" sz="2000" dirty="0"/>
              <a:t> they create the Loyalty program called  </a:t>
            </a:r>
            <a:r>
              <a:rPr lang="en-GB" dirty="0"/>
              <a:t>BONV으Y </a:t>
            </a:r>
            <a:r>
              <a:rPr lang="en-US" sz="2000" dirty="0"/>
              <a:t>when exclusive members can earn free nights stay by collecting the rewards points, also can get member rates</a:t>
            </a:r>
            <a:r>
              <a:rPr lang="en-GB" sz="2000" dirty="0"/>
              <a:t>,</a:t>
            </a:r>
            <a:r>
              <a:rPr lang="en-US" sz="2000" dirty="0"/>
              <a:t>late </a:t>
            </a:r>
            <a:r>
              <a:rPr lang="en-GB" sz="2000" dirty="0"/>
              <a:t>check-</a:t>
            </a:r>
            <a:r>
              <a:rPr lang="en-US" sz="2000" dirty="0"/>
              <a:t>out and many others benefit and depending of what type of membership they get.</a:t>
            </a:r>
          </a:p>
          <a:p>
            <a:pPr indent="-228600">
              <a:lnSpc>
                <a:spcPct val="90000"/>
              </a:lnSpc>
              <a:spcAft>
                <a:spcPts val="600"/>
              </a:spcAft>
              <a:buFont typeface="Arial" panose="020B0604020202020204" pitchFamily="34" charset="0"/>
              <a:buChar char="•"/>
            </a:pPr>
            <a:r>
              <a:rPr lang="en-US" sz="2000" dirty="0"/>
              <a:t>Also they market on Facebook, Instagram, Twitter etc.</a:t>
            </a:r>
            <a:r>
              <a:rPr lang="en-GB" sz="2000" b="0" i="0" dirty="0">
                <a:solidFill>
                  <a:srgbClr val="000000"/>
                </a:solidFill>
                <a:effectLst/>
                <a:latin typeface="Times New Roman" panose="02020603050405020304" pitchFamily="18" charset="0"/>
              </a:rPr>
              <a:t> (https://www.facebook.com/socialtables, 2019)</a:t>
            </a:r>
            <a:endParaRPr lang="en-GB" sz="2000" dirty="0"/>
          </a:p>
        </p:txBody>
      </p:sp>
      <p:sp>
        <p:nvSpPr>
          <p:cNvPr id="3" name="TextBox 2">
            <a:extLst>
              <a:ext uri="{FF2B5EF4-FFF2-40B4-BE49-F238E27FC236}">
                <a16:creationId xmlns:a16="http://schemas.microsoft.com/office/drawing/2014/main" id="{46C6D2B7-B29D-3D4E-BFC4-257FEC50E56F}"/>
              </a:ext>
            </a:extLst>
          </p:cNvPr>
          <p:cNvSpPr txBox="1"/>
          <p:nvPr/>
        </p:nvSpPr>
        <p:spPr>
          <a:xfrm>
            <a:off x="9469942" y="6285872"/>
            <a:ext cx="2625761" cy="646331"/>
          </a:xfrm>
          <a:prstGeom prst="rect">
            <a:avLst/>
          </a:prstGeom>
          <a:noFill/>
        </p:spPr>
        <p:txBody>
          <a:bodyPr wrap="square" rtlCol="0">
            <a:spAutoFit/>
          </a:bodyPr>
          <a:lstStyle/>
          <a:p>
            <a:pPr algn="l"/>
            <a:r>
              <a:rPr lang="en-GB" b="0" i="0">
                <a:solidFill>
                  <a:srgbClr val="000000"/>
                </a:solidFill>
                <a:effectLst/>
                <a:latin typeface="Times New Roman" panose="02020603050405020304" pitchFamily="18" charset="0"/>
              </a:rPr>
              <a:t>(https://www.facebook.com/socialtables, 2019)</a:t>
            </a:r>
            <a:endParaRPr lang="en-US"/>
          </a:p>
        </p:txBody>
      </p:sp>
    </p:spTree>
    <p:extLst>
      <p:ext uri="{BB962C8B-B14F-4D97-AF65-F5344CB8AC3E}">
        <p14:creationId xmlns:p14="http://schemas.microsoft.com/office/powerpoint/2010/main" val="20044470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F789DB-BD02-7C43-A394-98DF7EC25FC6}"/>
              </a:ext>
            </a:extLst>
          </p:cNvPr>
          <p:cNvSpPr>
            <a:spLocks noGrp="1"/>
          </p:cNvSpPr>
          <p:nvPr>
            <p:ph type="title"/>
          </p:nvPr>
        </p:nvSpPr>
        <p:spPr>
          <a:xfrm>
            <a:off x="838200" y="365125"/>
            <a:ext cx="10515600" cy="1021085"/>
          </a:xfrm>
        </p:spPr>
        <p:txBody>
          <a:bodyPr/>
          <a:lstStyle/>
          <a:p>
            <a:pPr algn="ctr"/>
            <a:r>
              <a:rPr lang="en-GB" b="1">
                <a:latin typeface="Cavolini" panose="03000502040302020204" pitchFamily="66" charset="0"/>
                <a:cs typeface="Cavolini" panose="03000502040302020204" pitchFamily="66" charset="0"/>
              </a:rPr>
              <a:t>Health and safety </a:t>
            </a:r>
            <a:endParaRPr lang="en-US" b="1">
              <a:latin typeface="Cavolini" panose="03000502040302020204" pitchFamily="66" charset="0"/>
              <a:cs typeface="Cavolini" panose="03000502040302020204" pitchFamily="66" charset="0"/>
            </a:endParaRPr>
          </a:p>
        </p:txBody>
      </p:sp>
      <p:pic>
        <p:nvPicPr>
          <p:cNvPr id="3" name="Picture 3">
            <a:extLst>
              <a:ext uri="{FF2B5EF4-FFF2-40B4-BE49-F238E27FC236}">
                <a16:creationId xmlns:a16="http://schemas.microsoft.com/office/drawing/2014/main" id="{350DE0E6-7AC2-E340-A280-D38E5202455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84531" y="1628052"/>
            <a:ext cx="2953064" cy="1325563"/>
          </a:xfrm>
          <a:prstGeom prst="rect">
            <a:avLst/>
          </a:prstGeom>
        </p:spPr>
      </p:pic>
      <p:sp>
        <p:nvSpPr>
          <p:cNvPr id="5" name="TextBox 4">
            <a:extLst>
              <a:ext uri="{FF2B5EF4-FFF2-40B4-BE49-F238E27FC236}">
                <a16:creationId xmlns:a16="http://schemas.microsoft.com/office/drawing/2014/main" id="{A1012BF6-264D-C644-97CA-99CD51F85ECA}"/>
              </a:ext>
            </a:extLst>
          </p:cNvPr>
          <p:cNvSpPr txBox="1"/>
          <p:nvPr/>
        </p:nvSpPr>
        <p:spPr>
          <a:xfrm>
            <a:off x="4197177" y="1484185"/>
            <a:ext cx="7156623" cy="4524315"/>
          </a:xfrm>
          <a:prstGeom prst="rect">
            <a:avLst/>
          </a:prstGeom>
          <a:noFill/>
        </p:spPr>
        <p:txBody>
          <a:bodyPr wrap="square" rtlCol="0">
            <a:spAutoFit/>
          </a:bodyPr>
          <a:lstStyle/>
          <a:p>
            <a:pPr algn="l"/>
            <a:r>
              <a:rPr lang="en-GB" dirty="0"/>
              <a:t>Forest of Arden Marriott hotel &amp; Country Club is rating in FOOD HYGIENE with nr 5 from 0 to 5 which means (Very Good) by the North Warwickshire Borough Council on 11 February 2020 for the following (Council,2020):</a:t>
            </a:r>
          </a:p>
          <a:p>
            <a:pPr algn="l"/>
            <a:endParaRPr lang="en-GB" dirty="0"/>
          </a:p>
          <a:p>
            <a:pPr algn="l"/>
            <a:endParaRPr lang="en-GB" dirty="0"/>
          </a:p>
          <a:p>
            <a:pPr algn="l"/>
            <a:endParaRPr lang="en-GB" dirty="0"/>
          </a:p>
          <a:p>
            <a:pPr algn="l"/>
            <a:endParaRPr lang="en-GB" dirty="0"/>
          </a:p>
          <a:p>
            <a:pPr algn="l"/>
            <a:endParaRPr lang="en-GB" dirty="0"/>
          </a:p>
          <a:p>
            <a:pPr algn="l"/>
            <a:endParaRPr lang="en-GB" dirty="0"/>
          </a:p>
          <a:p>
            <a:pPr algn="l"/>
            <a:r>
              <a:rPr lang="en-GB" dirty="0"/>
              <a:t>Also Hotel provide employees with Health and Safety training because hospitality and catering businesses must maintain up to date and accurate safety (Riegel,2020).</a:t>
            </a:r>
          </a:p>
          <a:p>
            <a:pPr algn="l"/>
            <a:endParaRPr lang="en-GB" dirty="0"/>
          </a:p>
          <a:p>
            <a:pPr algn="l"/>
            <a:r>
              <a:rPr lang="en-GB" dirty="0"/>
              <a:t>Environmental impact Marriott launch in July 2019 as a globally campaign that they`re eliminating single-use toiletries and changes with larger, pump-topper bottle.</a:t>
            </a:r>
            <a:r>
              <a:rPr lang="en-GB" b="0" i="0" dirty="0">
                <a:solidFill>
                  <a:srgbClr val="000000"/>
                </a:solidFill>
                <a:effectLst/>
                <a:latin typeface="Times New Roman" panose="02020603050405020304" pitchFamily="18" charset="0"/>
              </a:rPr>
              <a:t> (Ben (LUCKY), 2019)</a:t>
            </a:r>
            <a:endParaRPr lang="en-US" dirty="0"/>
          </a:p>
        </p:txBody>
      </p:sp>
      <p:sp>
        <p:nvSpPr>
          <p:cNvPr id="6" name="TextBox 5">
            <a:extLst>
              <a:ext uri="{FF2B5EF4-FFF2-40B4-BE49-F238E27FC236}">
                <a16:creationId xmlns:a16="http://schemas.microsoft.com/office/drawing/2014/main" id="{3EBB92C8-D6C3-D642-86E6-7A784C77A0A4}"/>
              </a:ext>
            </a:extLst>
          </p:cNvPr>
          <p:cNvSpPr txBox="1"/>
          <p:nvPr/>
        </p:nvSpPr>
        <p:spPr>
          <a:xfrm>
            <a:off x="699564" y="2953615"/>
            <a:ext cx="1828800" cy="369332"/>
          </a:xfrm>
          <a:prstGeom prst="rect">
            <a:avLst/>
          </a:prstGeom>
          <a:noFill/>
        </p:spPr>
        <p:txBody>
          <a:bodyPr wrap="square" rtlCol="0">
            <a:spAutoFit/>
          </a:bodyPr>
          <a:lstStyle/>
          <a:p>
            <a:pPr algn="l"/>
            <a:r>
              <a:rPr lang="en-GB"/>
              <a:t>Council,2020 </a:t>
            </a:r>
            <a:endParaRPr lang="en-US"/>
          </a:p>
        </p:txBody>
      </p:sp>
      <p:pic>
        <p:nvPicPr>
          <p:cNvPr id="7" name="Picture 7">
            <a:extLst>
              <a:ext uri="{FF2B5EF4-FFF2-40B4-BE49-F238E27FC236}">
                <a16:creationId xmlns:a16="http://schemas.microsoft.com/office/drawing/2014/main" id="{A231D6BD-5A70-F646-A219-9B6B935C26A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0904" y="3535054"/>
            <a:ext cx="3721240" cy="2912936"/>
          </a:xfrm>
          <a:prstGeom prst="rect">
            <a:avLst/>
          </a:prstGeom>
        </p:spPr>
      </p:pic>
      <p:graphicFrame>
        <p:nvGraphicFramePr>
          <p:cNvPr id="18" name="Diagram 17">
            <a:extLst>
              <a:ext uri="{FF2B5EF4-FFF2-40B4-BE49-F238E27FC236}">
                <a16:creationId xmlns:a16="http://schemas.microsoft.com/office/drawing/2014/main" id="{2187D67C-CC95-EC4E-83B9-77D4683B292A}"/>
              </a:ext>
            </a:extLst>
          </p:cNvPr>
          <p:cNvGraphicFramePr/>
          <p:nvPr>
            <p:extLst>
              <p:ext uri="{D42A27DB-BD31-4B8C-83A1-F6EECF244321}">
                <p14:modId xmlns:p14="http://schemas.microsoft.com/office/powerpoint/2010/main" val="108914197"/>
              </p:ext>
            </p:extLst>
          </p:nvPr>
        </p:nvGraphicFramePr>
        <p:xfrm>
          <a:off x="4741726" y="2375150"/>
          <a:ext cx="4907574" cy="142438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9" name="TextBox 18">
            <a:extLst>
              <a:ext uri="{FF2B5EF4-FFF2-40B4-BE49-F238E27FC236}">
                <a16:creationId xmlns:a16="http://schemas.microsoft.com/office/drawing/2014/main" id="{433F3D6E-B917-9C45-9D07-B20354ED9AEF}"/>
              </a:ext>
            </a:extLst>
          </p:cNvPr>
          <p:cNvSpPr txBox="1"/>
          <p:nvPr/>
        </p:nvSpPr>
        <p:spPr>
          <a:xfrm>
            <a:off x="1168723" y="6246425"/>
            <a:ext cx="1957598" cy="369332"/>
          </a:xfrm>
          <a:prstGeom prst="rect">
            <a:avLst/>
          </a:prstGeom>
          <a:noFill/>
        </p:spPr>
        <p:txBody>
          <a:bodyPr wrap="square" rtlCol="0">
            <a:spAutoFit/>
          </a:bodyPr>
          <a:lstStyle/>
          <a:p>
            <a:pPr algn="l"/>
            <a:r>
              <a:rPr lang="en-GB"/>
              <a:t>Riegel,2020</a:t>
            </a:r>
            <a:endParaRPr lang="en-US"/>
          </a:p>
        </p:txBody>
      </p:sp>
    </p:spTree>
    <p:extLst>
      <p:ext uri="{BB962C8B-B14F-4D97-AF65-F5344CB8AC3E}">
        <p14:creationId xmlns:p14="http://schemas.microsoft.com/office/powerpoint/2010/main" val="16485312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515D20E-1AB7-4E74-9236-2B72B63D60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A1A1BE6-461A-D64C-9F79-C29D7AA51AEA}"/>
              </a:ext>
            </a:extLst>
          </p:cNvPr>
          <p:cNvSpPr>
            <a:spLocks noGrp="1"/>
          </p:cNvSpPr>
          <p:nvPr>
            <p:ph type="title"/>
          </p:nvPr>
        </p:nvSpPr>
        <p:spPr>
          <a:xfrm>
            <a:off x="1045028" y="1336329"/>
            <a:ext cx="3892732" cy="4382588"/>
          </a:xfrm>
        </p:spPr>
        <p:txBody>
          <a:bodyPr vert="horz" lIns="91440" tIns="45720" rIns="91440" bIns="45720" rtlCol="0" anchor="ctr">
            <a:normAutofit/>
          </a:bodyPr>
          <a:lstStyle/>
          <a:p>
            <a:r>
              <a:rPr lang="en-US" sz="5400" b="1" kern="1200">
                <a:solidFill>
                  <a:schemeClr val="accent4"/>
                </a:solidFill>
                <a:latin typeface="Cavolini" panose="03000502040302020204" pitchFamily="66" charset="0"/>
                <a:cs typeface="Cavolini" panose="03000502040302020204" pitchFamily="66" charset="0"/>
              </a:rPr>
              <a:t>Customer service</a:t>
            </a:r>
          </a:p>
        </p:txBody>
      </p:sp>
      <p:grpSp>
        <p:nvGrpSpPr>
          <p:cNvPr id="10" name="Group 9">
            <a:extLst>
              <a:ext uri="{FF2B5EF4-FFF2-40B4-BE49-F238E27FC236}">
                <a16:creationId xmlns:a16="http://schemas.microsoft.com/office/drawing/2014/main" id="{032D8612-31EB-44CF-A1D0-14FD4C70542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3163461"/>
            <a:ext cx="731521" cy="673460"/>
            <a:chOff x="3940602" y="308034"/>
            <a:chExt cx="2116791" cy="3428999"/>
          </a:xfrm>
          <a:solidFill>
            <a:schemeClr val="accent4"/>
          </a:solidFill>
        </p:grpSpPr>
        <p:sp>
          <p:nvSpPr>
            <p:cNvPr id="11" name="Rectangle 10">
              <a:extLst>
                <a:ext uri="{FF2B5EF4-FFF2-40B4-BE49-F238E27FC236}">
                  <a16:creationId xmlns:a16="http://schemas.microsoft.com/office/drawing/2014/main" id="{F19A4A0F-1B59-4DB0-9764-D10936E987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3873B707-463F-40B0-8227-E8CC6C67EB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982976"/>
            <a:ext cx="6009366" cy="5120635"/>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31BFAA0-C10C-5B49-923B-7B5BED3F91E8}"/>
              </a:ext>
            </a:extLst>
          </p:cNvPr>
          <p:cNvSpPr txBox="1"/>
          <p:nvPr/>
        </p:nvSpPr>
        <p:spPr>
          <a:xfrm>
            <a:off x="6096001" y="1336329"/>
            <a:ext cx="5260848" cy="4382588"/>
          </a:xfrm>
          <a:prstGeom prst="rect">
            <a:avLst/>
          </a:prstGeom>
        </p:spPr>
        <p:txBody>
          <a:bodyPr vert="horz" lIns="91440" tIns="45720" rIns="91440" bIns="45720" rtlCol="0" anchor="ctr">
            <a:noAutofit/>
          </a:bodyPr>
          <a:lstStyle/>
          <a:p>
            <a:pPr indent="-228600">
              <a:lnSpc>
                <a:spcPct val="90000"/>
              </a:lnSpc>
              <a:spcAft>
                <a:spcPts val="600"/>
              </a:spcAft>
              <a:buFont typeface="Arial" panose="020B0604020202020204" pitchFamily="34" charset="0"/>
              <a:buChar char="•"/>
            </a:pPr>
            <a:r>
              <a:rPr lang="en-US" sz="2400" dirty="0"/>
              <a:t>Forrest of Arden Marriott hotel &amp; country Club It’s part of the biggest hotel chain in the world they provide their employee with  various type of training programs, such as:</a:t>
            </a:r>
          </a:p>
          <a:p>
            <a:pPr marL="342900" indent="-228600">
              <a:lnSpc>
                <a:spcPct val="90000"/>
              </a:lnSpc>
              <a:spcAft>
                <a:spcPts val="600"/>
              </a:spcAft>
              <a:buFont typeface="Arial" panose="020B0604020202020204" pitchFamily="34" charset="0"/>
              <a:buChar char="•"/>
            </a:pPr>
            <a:r>
              <a:rPr lang="en-US" sz="2400" dirty="0"/>
              <a:t> New hire orientation program (The Gold Standard)</a:t>
            </a:r>
          </a:p>
          <a:p>
            <a:pPr marL="342900" indent="-228600">
              <a:lnSpc>
                <a:spcPct val="90000"/>
              </a:lnSpc>
              <a:spcAft>
                <a:spcPts val="600"/>
              </a:spcAft>
              <a:buFont typeface="Arial" panose="020B0604020202020204" pitchFamily="34" charset="0"/>
              <a:buChar char="•"/>
            </a:pPr>
            <a:r>
              <a:rPr lang="en-US" sz="2400" dirty="0"/>
              <a:t> International hourly training</a:t>
            </a:r>
          </a:p>
          <a:p>
            <a:pPr marL="342900" indent="-228600">
              <a:lnSpc>
                <a:spcPct val="90000"/>
              </a:lnSpc>
              <a:spcAft>
                <a:spcPts val="600"/>
              </a:spcAft>
              <a:buFont typeface="Arial" panose="020B0604020202020204" pitchFamily="34" charset="0"/>
              <a:buChar char="•"/>
            </a:pPr>
            <a:r>
              <a:rPr lang="en-US" sz="2400" dirty="0"/>
              <a:t> Core management training skills</a:t>
            </a:r>
          </a:p>
          <a:p>
            <a:pPr marL="342900" indent="-228600">
              <a:lnSpc>
                <a:spcPct val="90000"/>
              </a:lnSpc>
              <a:spcAft>
                <a:spcPts val="600"/>
              </a:spcAft>
              <a:buFont typeface="Arial" panose="020B0604020202020204" pitchFamily="34" charset="0"/>
              <a:buChar char="•"/>
            </a:pPr>
            <a:r>
              <a:rPr lang="en-US" sz="2400" dirty="0"/>
              <a:t> Essential skills for Supervisors and Managers and many other. </a:t>
            </a:r>
            <a:r>
              <a:rPr lang="en-GB" sz="2400" dirty="0"/>
              <a:t> ( HR Staff,2010)</a:t>
            </a:r>
            <a:endParaRPr lang="en-US" sz="2400" dirty="0"/>
          </a:p>
        </p:txBody>
      </p:sp>
    </p:spTree>
    <p:extLst>
      <p:ext uri="{BB962C8B-B14F-4D97-AF65-F5344CB8AC3E}">
        <p14:creationId xmlns:p14="http://schemas.microsoft.com/office/powerpoint/2010/main" val="359451560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64F519EA-836C-4E21-87EE-CE7AB01863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E3E51905-F374-4E1A-97CF-B741584B74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526280"/>
            <a:ext cx="4449464" cy="23317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A210685A-6235-45A7-850D-A6F555466E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83374" y="702944"/>
            <a:ext cx="5369325" cy="5586984"/>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1278CB7-F570-1C45-A61F-8D6EA8C2DED9}"/>
              </a:ext>
            </a:extLst>
          </p:cNvPr>
          <p:cNvSpPr>
            <a:spLocks noGrp="1"/>
          </p:cNvSpPr>
          <p:nvPr>
            <p:ph type="title"/>
          </p:nvPr>
        </p:nvSpPr>
        <p:spPr>
          <a:xfrm>
            <a:off x="1016805" y="1345958"/>
            <a:ext cx="4193196" cy="4166085"/>
          </a:xfrm>
        </p:spPr>
        <p:txBody>
          <a:bodyPr vert="horz" lIns="91440" tIns="45720" rIns="91440" bIns="45720" rtlCol="0" anchor="ctr">
            <a:noAutofit/>
          </a:bodyPr>
          <a:lstStyle/>
          <a:p>
            <a:r>
              <a:rPr lang="en-US" sz="4600" b="1" kern="1200">
                <a:solidFill>
                  <a:schemeClr val="accent1"/>
                </a:solidFill>
                <a:latin typeface="Cavolini" panose="03000502040302020204" pitchFamily="66" charset="0"/>
                <a:cs typeface="Cavolini" panose="03000502040302020204" pitchFamily="66" charset="0"/>
              </a:rPr>
              <a:t>Conclusion</a:t>
            </a:r>
            <a:br>
              <a:rPr lang="en-US" sz="4600" kern="1200">
                <a:solidFill>
                  <a:schemeClr val="tx1"/>
                </a:solidFill>
                <a:latin typeface="+mj-lt"/>
                <a:ea typeface="+mj-ea"/>
                <a:cs typeface="+mj-cs"/>
              </a:rPr>
            </a:br>
            <a:endParaRPr lang="en-US" sz="4600" kern="1200">
              <a:solidFill>
                <a:schemeClr val="tx1"/>
              </a:solidFill>
              <a:latin typeface="+mj-lt"/>
              <a:ea typeface="+mj-ea"/>
              <a:cs typeface="+mj-cs"/>
            </a:endParaRPr>
          </a:p>
        </p:txBody>
      </p:sp>
      <p:grpSp>
        <p:nvGrpSpPr>
          <p:cNvPr id="14" name="Group 13">
            <a:extLst>
              <a:ext uri="{FF2B5EF4-FFF2-40B4-BE49-F238E27FC236}">
                <a16:creationId xmlns:a16="http://schemas.microsoft.com/office/drawing/2014/main" id="{C833A70A-9722-46F0-A5EB-C72F7874707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4864" y="3048506"/>
            <a:ext cx="630289" cy="765242"/>
            <a:chOff x="45711" y="3048506"/>
            <a:chExt cx="630289" cy="765242"/>
          </a:xfrm>
        </p:grpSpPr>
        <p:sp>
          <p:nvSpPr>
            <p:cNvPr id="15" name="Rectangle 2">
              <a:extLst>
                <a:ext uri="{FF2B5EF4-FFF2-40B4-BE49-F238E27FC236}">
                  <a16:creationId xmlns:a16="http://schemas.microsoft.com/office/drawing/2014/main" id="{0E424FCE-3213-4BEE-A1E8-B7E8AEA5A2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166" y="3048506"/>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59">
              <a:extLst>
                <a:ext uri="{FF2B5EF4-FFF2-40B4-BE49-F238E27FC236}">
                  <a16:creationId xmlns:a16="http://schemas.microsoft.com/office/drawing/2014/main" id="{5EE95433-383A-45BD-BFCA-833B8F0AE4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166" y="3225010"/>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62">
              <a:extLst>
                <a:ext uri="{FF2B5EF4-FFF2-40B4-BE49-F238E27FC236}">
                  <a16:creationId xmlns:a16="http://schemas.microsoft.com/office/drawing/2014/main" id="{2EEA944D-C4D5-48D7-804D-86BE8AFC86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166" y="3401514"/>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64">
              <a:extLst>
                <a:ext uri="{FF2B5EF4-FFF2-40B4-BE49-F238E27FC236}">
                  <a16:creationId xmlns:a16="http://schemas.microsoft.com/office/drawing/2014/main" id="{F3FCE305-3F55-48BF-8549-01E0364C86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166" y="3578017"/>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66">
              <a:extLst>
                <a:ext uri="{FF2B5EF4-FFF2-40B4-BE49-F238E27FC236}">
                  <a16:creationId xmlns:a16="http://schemas.microsoft.com/office/drawing/2014/main" id="{23D7F518-6C41-4C3F-9060-C9FE0B1D4CC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166" y="3754521"/>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2">
              <a:extLst>
                <a:ext uri="{FF2B5EF4-FFF2-40B4-BE49-F238E27FC236}">
                  <a16:creationId xmlns:a16="http://schemas.microsoft.com/office/drawing/2014/main" id="{3B93E94B-19C7-49C9-A135-582F72B1A2A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2053" y="3048506"/>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59">
              <a:extLst>
                <a:ext uri="{FF2B5EF4-FFF2-40B4-BE49-F238E27FC236}">
                  <a16:creationId xmlns:a16="http://schemas.microsoft.com/office/drawing/2014/main" id="{FEF28287-3D78-44FC-8C53-70755EAF6F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2053" y="3225010"/>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62">
              <a:extLst>
                <a:ext uri="{FF2B5EF4-FFF2-40B4-BE49-F238E27FC236}">
                  <a16:creationId xmlns:a16="http://schemas.microsoft.com/office/drawing/2014/main" id="{2E8ECBA7-D5B5-48AD-9108-4EB4FB5AAF2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2053" y="3401514"/>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64">
              <a:extLst>
                <a:ext uri="{FF2B5EF4-FFF2-40B4-BE49-F238E27FC236}">
                  <a16:creationId xmlns:a16="http://schemas.microsoft.com/office/drawing/2014/main" id="{69CDB17F-9370-4BDB-AF7D-0C10664AF3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2053" y="3578017"/>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66">
              <a:extLst>
                <a:ext uri="{FF2B5EF4-FFF2-40B4-BE49-F238E27FC236}">
                  <a16:creationId xmlns:a16="http://schemas.microsoft.com/office/drawing/2014/main" id="{65D03FDE-4254-4CCB-ACA1-CCF9ED99A19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2053" y="3754521"/>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
              <a:extLst>
                <a:ext uri="{FF2B5EF4-FFF2-40B4-BE49-F238E27FC236}">
                  <a16:creationId xmlns:a16="http://schemas.microsoft.com/office/drawing/2014/main" id="{406E5C16-E87A-48D6-808A-4E99A9FA2AA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29939" y="3048506"/>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59">
              <a:extLst>
                <a:ext uri="{FF2B5EF4-FFF2-40B4-BE49-F238E27FC236}">
                  <a16:creationId xmlns:a16="http://schemas.microsoft.com/office/drawing/2014/main" id="{DD6696B0-7715-471B-835A-DA4F6E0B54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29939" y="3225010"/>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62">
              <a:extLst>
                <a:ext uri="{FF2B5EF4-FFF2-40B4-BE49-F238E27FC236}">
                  <a16:creationId xmlns:a16="http://schemas.microsoft.com/office/drawing/2014/main" id="{7B7BE224-1A69-42AA-9C1C-29ADE08B27A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29939" y="3401514"/>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64">
              <a:extLst>
                <a:ext uri="{FF2B5EF4-FFF2-40B4-BE49-F238E27FC236}">
                  <a16:creationId xmlns:a16="http://schemas.microsoft.com/office/drawing/2014/main" id="{F4CBB296-B6FF-43BA-A2F1-471A7D6A32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29939" y="3578017"/>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66">
              <a:extLst>
                <a:ext uri="{FF2B5EF4-FFF2-40B4-BE49-F238E27FC236}">
                  <a16:creationId xmlns:a16="http://schemas.microsoft.com/office/drawing/2014/main" id="{7B9B8F5E-97B1-4CC6-A25F-0406AF9F80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29939" y="3754521"/>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
              <a:extLst>
                <a:ext uri="{FF2B5EF4-FFF2-40B4-BE49-F238E27FC236}">
                  <a16:creationId xmlns:a16="http://schemas.microsoft.com/office/drawing/2014/main" id="{9EB4DAA2-343C-4239-A2B2-D2412770B5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87825" y="3048506"/>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59">
              <a:extLst>
                <a:ext uri="{FF2B5EF4-FFF2-40B4-BE49-F238E27FC236}">
                  <a16:creationId xmlns:a16="http://schemas.microsoft.com/office/drawing/2014/main" id="{8D6B2AAD-8F5E-4D57-B2E6-7DBB7953C64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87825" y="3225010"/>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62">
              <a:extLst>
                <a:ext uri="{FF2B5EF4-FFF2-40B4-BE49-F238E27FC236}">
                  <a16:creationId xmlns:a16="http://schemas.microsoft.com/office/drawing/2014/main" id="{9CE95F93-6BC5-4616-9F8D-B941B4B8F1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87825" y="3401514"/>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Rectangle 64">
              <a:extLst>
                <a:ext uri="{FF2B5EF4-FFF2-40B4-BE49-F238E27FC236}">
                  <a16:creationId xmlns:a16="http://schemas.microsoft.com/office/drawing/2014/main" id="{A8C3D8DE-DC76-487C-8C2A-7684D5C9ED8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87825" y="3578017"/>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66">
              <a:extLst>
                <a:ext uri="{FF2B5EF4-FFF2-40B4-BE49-F238E27FC236}">
                  <a16:creationId xmlns:a16="http://schemas.microsoft.com/office/drawing/2014/main" id="{56088CB5-E2A8-49A4-8AB5-6D5463E0375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87825" y="3754521"/>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Rectangle 2">
              <a:extLst>
                <a:ext uri="{FF2B5EF4-FFF2-40B4-BE49-F238E27FC236}">
                  <a16:creationId xmlns:a16="http://schemas.microsoft.com/office/drawing/2014/main" id="{372F50F8-8B88-48EF-B21C-B5B26426218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5711" y="3048506"/>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Rectangle 59">
              <a:extLst>
                <a:ext uri="{FF2B5EF4-FFF2-40B4-BE49-F238E27FC236}">
                  <a16:creationId xmlns:a16="http://schemas.microsoft.com/office/drawing/2014/main" id="{37008499-DF9A-4230-BE00-35B862316EB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5711" y="3225010"/>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62">
              <a:extLst>
                <a:ext uri="{FF2B5EF4-FFF2-40B4-BE49-F238E27FC236}">
                  <a16:creationId xmlns:a16="http://schemas.microsoft.com/office/drawing/2014/main" id="{BCEE48F0-E436-451D-A5FE-0D818D19E87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5711" y="3401514"/>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Rectangle 64">
              <a:extLst>
                <a:ext uri="{FF2B5EF4-FFF2-40B4-BE49-F238E27FC236}">
                  <a16:creationId xmlns:a16="http://schemas.microsoft.com/office/drawing/2014/main" id="{6852656E-1E8F-41F9-900D-8E8CC1B2B9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5711" y="3578017"/>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Rectangle 66">
              <a:extLst>
                <a:ext uri="{FF2B5EF4-FFF2-40B4-BE49-F238E27FC236}">
                  <a16:creationId xmlns:a16="http://schemas.microsoft.com/office/drawing/2014/main" id="{489DA605-39DD-45FD-9796-12A36B23B1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5711" y="3754521"/>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TextBox 2">
            <a:extLst>
              <a:ext uri="{FF2B5EF4-FFF2-40B4-BE49-F238E27FC236}">
                <a16:creationId xmlns:a16="http://schemas.microsoft.com/office/drawing/2014/main" id="{BE1AA3A2-39A4-074A-83DD-8731DED63289}"/>
              </a:ext>
            </a:extLst>
          </p:cNvPr>
          <p:cNvSpPr txBox="1"/>
          <p:nvPr/>
        </p:nvSpPr>
        <p:spPr>
          <a:xfrm>
            <a:off x="6229734" y="750307"/>
            <a:ext cx="5369326" cy="5357387"/>
          </a:xfrm>
          <a:prstGeom prst="rect">
            <a:avLst/>
          </a:prstGeom>
        </p:spPr>
        <p:txBody>
          <a:bodyPr vert="horz" lIns="91440" tIns="45720" rIns="91440" bIns="45720" rtlCol="0" anchor="ctr">
            <a:noAutofit/>
          </a:bodyPr>
          <a:lstStyle/>
          <a:p>
            <a:pPr indent="-228600">
              <a:lnSpc>
                <a:spcPct val="90000"/>
              </a:lnSpc>
              <a:spcAft>
                <a:spcPts val="600"/>
              </a:spcAft>
              <a:buFont typeface="Arial" panose="020B0604020202020204" pitchFamily="34" charset="0"/>
              <a:buChar char="•"/>
            </a:pPr>
            <a:r>
              <a:rPr lang="en-US" sz="2400" dirty="0"/>
              <a:t> </a:t>
            </a:r>
            <a:r>
              <a:rPr lang="en-US" sz="2400" dirty="0">
                <a:effectLst/>
              </a:rPr>
              <a:t>Forest of Arden Marriott hotel &amp; Country club its a 4* hotel facility in one of the best area in England almost at the point center of the country, hotel provide to they costumers multiple activities and service. The hotel focus is on  delivering best costumer service and costumers' satisfaction, because hotel as a rate of 99% occupancy and host many golf competition, business meeting and weeding’s they costumers service can`t fail in delivering the best service for they costumers. </a:t>
            </a:r>
          </a:p>
          <a:p>
            <a:pPr indent="-228600">
              <a:lnSpc>
                <a:spcPct val="90000"/>
              </a:lnSpc>
              <a:spcAft>
                <a:spcPts val="600"/>
              </a:spcAft>
              <a:buFont typeface="Arial" panose="020B0604020202020204" pitchFamily="34" charset="0"/>
              <a:buChar char="•"/>
            </a:pPr>
            <a:endParaRPr lang="en-US" sz="2400" dirty="0"/>
          </a:p>
        </p:txBody>
      </p:sp>
    </p:spTree>
    <p:extLst>
      <p:ext uri="{BB962C8B-B14F-4D97-AF65-F5344CB8AC3E}">
        <p14:creationId xmlns:p14="http://schemas.microsoft.com/office/powerpoint/2010/main" val="14576231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11DCFA-2971-AE40-8618-BED34CC685A7}"/>
              </a:ext>
            </a:extLst>
          </p:cNvPr>
          <p:cNvSpPr>
            <a:spLocks noGrp="1"/>
          </p:cNvSpPr>
          <p:nvPr>
            <p:ph type="title"/>
          </p:nvPr>
        </p:nvSpPr>
        <p:spPr>
          <a:xfrm>
            <a:off x="505348" y="76236"/>
            <a:ext cx="10515600" cy="526666"/>
          </a:xfrm>
        </p:spPr>
        <p:txBody>
          <a:bodyPr>
            <a:normAutofit fontScale="90000"/>
          </a:bodyPr>
          <a:lstStyle/>
          <a:p>
            <a:r>
              <a:rPr lang="en-GB" i="1" u="sng"/>
              <a:t>Reference</a:t>
            </a:r>
            <a:endParaRPr lang="en-US" i="1" u="sng"/>
          </a:p>
        </p:txBody>
      </p:sp>
      <p:sp>
        <p:nvSpPr>
          <p:cNvPr id="5" name="Content Placeholder 4">
            <a:extLst>
              <a:ext uri="{FF2B5EF4-FFF2-40B4-BE49-F238E27FC236}">
                <a16:creationId xmlns:a16="http://schemas.microsoft.com/office/drawing/2014/main" id="{756AD2A0-9D73-5D49-992C-9F6E63FA089B}"/>
              </a:ext>
            </a:extLst>
          </p:cNvPr>
          <p:cNvSpPr>
            <a:spLocks noGrp="1"/>
          </p:cNvSpPr>
          <p:nvPr>
            <p:ph idx="1"/>
          </p:nvPr>
        </p:nvSpPr>
        <p:spPr>
          <a:xfrm>
            <a:off x="274655" y="791308"/>
            <a:ext cx="11115152" cy="6047851"/>
          </a:xfrm>
        </p:spPr>
        <p:txBody>
          <a:bodyPr>
            <a:noAutofit/>
          </a:bodyPr>
          <a:lstStyle/>
          <a:p>
            <a:pPr marL="0" indent="0">
              <a:buNone/>
            </a:pPr>
            <a:r>
              <a:rPr lang="en-GB" sz="1200" b="0" i="0">
                <a:solidFill>
                  <a:srgbClr val="000000"/>
                </a:solidFill>
                <a:effectLst/>
                <a:latin typeface="Times New Roman" panose="02020603050405020304" pitchFamily="18" charset="0"/>
              </a:rPr>
              <a:t>Ben (LUCKY) (2019). </a:t>
            </a:r>
            <a:r>
              <a:rPr lang="en-GB" sz="1200" b="0" i="1">
                <a:solidFill>
                  <a:srgbClr val="000000"/>
                </a:solidFill>
                <a:effectLst/>
                <a:latin typeface="Times New Roman" panose="02020603050405020304" pitchFamily="18" charset="0"/>
              </a:rPr>
              <a:t>Marriott Eliminating Single-Use Toiletries Globally</a:t>
            </a:r>
            <a:r>
              <a:rPr lang="en-GB" sz="1200" b="0" i="0">
                <a:solidFill>
                  <a:srgbClr val="000000"/>
                </a:solidFill>
                <a:effectLst/>
                <a:latin typeface="Times New Roman" panose="02020603050405020304" pitchFamily="18" charset="0"/>
              </a:rPr>
              <a:t>. [online] One Mile at a Time. Available at: https://onemileatatime.com/marriott-eliminating-single-use-toiletries-globally/ [Accessed 10 Mar. 2020].</a:t>
            </a:r>
          </a:p>
          <a:p>
            <a:pPr marL="0" indent="0">
              <a:buNone/>
            </a:pPr>
            <a:r>
              <a:rPr lang="en-GB" sz="1200" b="0" i="0">
                <a:solidFill>
                  <a:srgbClr val="000000"/>
                </a:solidFill>
                <a:effectLst/>
                <a:latin typeface="Times New Roman" panose="02020603050405020304" pitchFamily="18" charset="0"/>
              </a:rPr>
              <a:t>ChampionsUkPlc (2020). </a:t>
            </a:r>
            <a:r>
              <a:rPr lang="en-GB" sz="1200" b="0" i="1">
                <a:solidFill>
                  <a:srgbClr val="000000"/>
                </a:solidFill>
                <a:effectLst/>
                <a:latin typeface="Times New Roman" panose="02020603050405020304" pitchFamily="18" charset="0"/>
              </a:rPr>
              <a:t>Course Guide | Farmfoods European Senior Masters 2019</a:t>
            </a:r>
            <a:r>
              <a:rPr lang="en-GB" sz="1200" b="0" i="0">
                <a:solidFill>
                  <a:srgbClr val="000000"/>
                </a:solidFill>
                <a:effectLst/>
                <a:latin typeface="Times New Roman" panose="02020603050405020304" pitchFamily="18" charset="0"/>
              </a:rPr>
              <a:t>. [online] europeanseniormasters.com. Available at: https://europeanseniormasters.com/course-guide [Accessed 9 Mar. 2020].</a:t>
            </a:r>
          </a:p>
          <a:p>
            <a:pPr marL="0" indent="0">
              <a:buNone/>
            </a:pPr>
            <a:r>
              <a:rPr lang="en-GB" sz="1200" b="0" i="0">
                <a:solidFill>
                  <a:srgbClr val="000000"/>
                </a:solidFill>
                <a:effectLst/>
                <a:latin typeface="Times New Roman" panose="02020603050405020304" pitchFamily="18" charset="0"/>
              </a:rPr>
              <a:t>Council, N.W.B. (2020). </a:t>
            </a:r>
            <a:r>
              <a:rPr lang="en-GB" sz="1200" b="0" i="1">
                <a:solidFill>
                  <a:srgbClr val="000000"/>
                </a:solidFill>
                <a:effectLst/>
                <a:latin typeface="Times New Roman" panose="02020603050405020304" pitchFamily="18" charset="0"/>
              </a:rPr>
              <a:t>Marriott Forest of Arden Hotel Food Hygiene rating from North Warwickshire Borough Council on Scores On The Doors</a:t>
            </a:r>
            <a:r>
              <a:rPr lang="en-GB" sz="1200" b="0" i="0">
                <a:solidFill>
                  <a:srgbClr val="000000"/>
                </a:solidFill>
                <a:effectLst/>
                <a:latin typeface="Times New Roman" panose="02020603050405020304" pitchFamily="18" charset="0"/>
              </a:rPr>
              <a:t>. [online] Scores On The Doors. Available at: https://www.scoresonthedoors.org.uk/business/marriott-forest-of-arden-hotel-great-packington-716349.html.</a:t>
            </a:r>
          </a:p>
          <a:p>
            <a:pPr marL="0" indent="0">
              <a:buNone/>
            </a:pPr>
            <a:r>
              <a:rPr lang="en-GB" sz="1200" b="0" i="0">
                <a:solidFill>
                  <a:srgbClr val="000000"/>
                </a:solidFill>
                <a:effectLst/>
                <a:latin typeface="Times New Roman" panose="02020603050405020304" pitchFamily="18" charset="0"/>
              </a:rPr>
              <a:t>HR Staff (2010). </a:t>
            </a:r>
            <a:r>
              <a:rPr lang="en-GB" sz="1200" b="0" i="1">
                <a:solidFill>
                  <a:srgbClr val="000000"/>
                </a:solidFill>
                <a:effectLst/>
                <a:latin typeface="Times New Roman" panose="02020603050405020304" pitchFamily="18" charset="0"/>
              </a:rPr>
              <a:t>HR: Marriott employee training and development program</a:t>
            </a:r>
            <a:r>
              <a:rPr lang="en-GB" sz="1200" b="0" i="0">
                <a:solidFill>
                  <a:srgbClr val="000000"/>
                </a:solidFill>
                <a:effectLst/>
                <a:latin typeface="Times New Roman" panose="02020603050405020304" pitchFamily="18" charset="0"/>
              </a:rPr>
              <a:t>. [online] Hotel Management. Available at: https://www.hotelmanagement.net/human-resources/hr-marriott-employee-training-and-development-program [Accessed 10 Mar. 2020].</a:t>
            </a:r>
          </a:p>
          <a:p>
            <a:pPr marL="0" indent="0">
              <a:buNone/>
            </a:pPr>
            <a:r>
              <a:rPr lang="en-GB" sz="1200" b="0" i="0">
                <a:solidFill>
                  <a:srgbClr val="000000"/>
                </a:solidFill>
                <a:effectLst/>
                <a:latin typeface="Times New Roman" panose="02020603050405020304" pitchFamily="18" charset="0"/>
              </a:rPr>
              <a:t>https://www.facebook.com/socialtables (2019). </a:t>
            </a:r>
            <a:r>
              <a:rPr lang="en-GB" sz="1200" b="0" i="1">
                <a:solidFill>
                  <a:srgbClr val="000000"/>
                </a:solidFill>
                <a:effectLst/>
                <a:latin typeface="Times New Roman" panose="02020603050405020304" pitchFamily="18" charset="0"/>
              </a:rPr>
              <a:t>Social Media Strategy for Hotels: Why These Brands Win | Social Tables</a:t>
            </a:r>
            <a:r>
              <a:rPr lang="en-GB" sz="1200" b="0" i="0">
                <a:solidFill>
                  <a:srgbClr val="000000"/>
                </a:solidFill>
                <a:effectLst/>
                <a:latin typeface="Times New Roman" panose="02020603050405020304" pitchFamily="18" charset="0"/>
              </a:rPr>
              <a:t>. [online] Social Tables. Available at: https://www.socialtables.com/blog/hotel-sales/social-media-marketing-for-hotels/ [Accessed 10 Mar. 2020].</a:t>
            </a:r>
          </a:p>
          <a:p>
            <a:pPr marL="0" indent="0">
              <a:buNone/>
            </a:pPr>
            <a:r>
              <a:rPr lang="en-GB" sz="1200" b="0" i="0">
                <a:solidFill>
                  <a:srgbClr val="000000"/>
                </a:solidFill>
                <a:effectLst/>
                <a:latin typeface="Times New Roman" panose="02020603050405020304" pitchFamily="18" charset="0"/>
              </a:rPr>
              <a:t>Marriott International. (2020a). </a:t>
            </a:r>
            <a:r>
              <a:rPr lang="en-GB" sz="1200" b="0" i="1">
                <a:solidFill>
                  <a:srgbClr val="000000"/>
                </a:solidFill>
                <a:effectLst/>
                <a:latin typeface="Times New Roman" panose="02020603050405020304" pitchFamily="18" charset="0"/>
              </a:rPr>
              <a:t>Forest of Arden Marriott Hotel &amp; Country Club</a:t>
            </a:r>
            <a:r>
              <a:rPr lang="en-GB" sz="1200" b="0" i="0">
                <a:solidFill>
                  <a:srgbClr val="000000"/>
                </a:solidFill>
                <a:effectLst/>
                <a:latin typeface="Times New Roman" panose="02020603050405020304" pitchFamily="18" charset="0"/>
              </a:rPr>
              <a:t>. [online] Available at: https://www.marriott.com/hotels/event-planning/wedding-planning/cvtgs-forest-of-arden-marriott-hotel-and-country-club/ [Accessed 9 Mar. 2020].</a:t>
            </a:r>
          </a:p>
          <a:p>
            <a:pPr marL="0" indent="0">
              <a:buNone/>
            </a:pPr>
            <a:r>
              <a:rPr lang="en-GB" sz="1200" b="0" i="0">
                <a:solidFill>
                  <a:srgbClr val="000000"/>
                </a:solidFill>
                <a:effectLst/>
                <a:latin typeface="Times New Roman" panose="02020603050405020304" pitchFamily="18" charset="0"/>
              </a:rPr>
              <a:t>Marriott International. (2020b). </a:t>
            </a:r>
            <a:r>
              <a:rPr lang="en-GB" sz="1200" b="0" i="1">
                <a:solidFill>
                  <a:srgbClr val="000000"/>
                </a:solidFill>
                <a:effectLst/>
                <a:latin typeface="Times New Roman" panose="02020603050405020304" pitchFamily="18" charset="0"/>
              </a:rPr>
              <a:t>Forest of Arden Marriott Hotel &amp; Country Club</a:t>
            </a:r>
            <a:r>
              <a:rPr lang="en-GB" sz="1200" b="0" i="0">
                <a:solidFill>
                  <a:srgbClr val="000000"/>
                </a:solidFill>
                <a:effectLst/>
                <a:latin typeface="Times New Roman" panose="02020603050405020304" pitchFamily="18" charset="0"/>
              </a:rPr>
              <a:t>. [online] Available at: https://www.marriott.com/hotels/event-planning/business-meeting/cvtgs-forest-of-arden-marriott-hotel-and-country-club/ [Accessed 7 Mar. 2020].</a:t>
            </a:r>
          </a:p>
          <a:p>
            <a:pPr marL="0" indent="0">
              <a:buNone/>
            </a:pPr>
            <a:r>
              <a:rPr lang="en-GB" sz="1200" b="0" i="0">
                <a:solidFill>
                  <a:srgbClr val="000000"/>
                </a:solidFill>
                <a:effectLst/>
                <a:latin typeface="Times New Roman" panose="02020603050405020304" pitchFamily="18" charset="0"/>
              </a:rPr>
              <a:t>Marriott International. (2020c). </a:t>
            </a:r>
            <a:r>
              <a:rPr lang="en-GB" sz="1200" b="0" i="1">
                <a:solidFill>
                  <a:srgbClr val="000000"/>
                </a:solidFill>
                <a:effectLst/>
                <a:latin typeface="Times New Roman" panose="02020603050405020304" pitchFamily="18" charset="0"/>
              </a:rPr>
              <a:t>Forest of Arden Marriott Hotel &amp; Country Club</a:t>
            </a:r>
            <a:r>
              <a:rPr lang="en-GB" sz="1200" b="0" i="0">
                <a:solidFill>
                  <a:srgbClr val="000000"/>
                </a:solidFill>
                <a:effectLst/>
                <a:latin typeface="Times New Roman" panose="02020603050405020304" pitchFamily="18" charset="0"/>
              </a:rPr>
              <a:t>. [online] Available at: https://www.marriott.com/hotels/hotel-rooms/cvtgs-forest-of-arden-marriott-hotel-and-country-club/ [Accessed  7 Mar. 2020].</a:t>
            </a:r>
          </a:p>
          <a:p>
            <a:pPr marL="0" indent="0">
              <a:buNone/>
            </a:pPr>
            <a:r>
              <a:rPr lang="en-GB" sz="1200" b="0" i="0">
                <a:solidFill>
                  <a:srgbClr val="000000"/>
                </a:solidFill>
                <a:effectLst/>
                <a:latin typeface="Times New Roman" panose="02020603050405020304" pitchFamily="18" charset="0"/>
              </a:rPr>
              <a:t>Packington Estate. (2016a). </a:t>
            </a:r>
            <a:r>
              <a:rPr lang="en-GB" sz="1200" b="0" i="1">
                <a:solidFill>
                  <a:srgbClr val="000000"/>
                </a:solidFill>
                <a:effectLst/>
                <a:latin typeface="Times New Roman" panose="02020603050405020304" pitchFamily="18" charset="0"/>
              </a:rPr>
              <a:t>Farming - Packington Estate</a:t>
            </a:r>
            <a:r>
              <a:rPr lang="en-GB" sz="1200" b="0" i="0">
                <a:solidFill>
                  <a:srgbClr val="000000"/>
                </a:solidFill>
                <a:effectLst/>
                <a:latin typeface="Times New Roman" panose="02020603050405020304" pitchFamily="18" charset="0"/>
              </a:rPr>
              <a:t>. [online] Available at: https://www.packingtonestate.co.uk/about/farming/ [Accessed 5 Mar. 2020].</a:t>
            </a:r>
          </a:p>
          <a:p>
            <a:pPr marL="0" indent="0">
              <a:buNone/>
            </a:pPr>
            <a:r>
              <a:rPr lang="en-GB" sz="1200" b="0" i="0">
                <a:solidFill>
                  <a:srgbClr val="000000"/>
                </a:solidFill>
                <a:effectLst/>
                <a:latin typeface="Times New Roman" panose="02020603050405020304" pitchFamily="18" charset="0"/>
              </a:rPr>
              <a:t>Packington Estate. (2016b). </a:t>
            </a:r>
            <a:r>
              <a:rPr lang="en-GB" sz="1200" b="0" i="1">
                <a:solidFill>
                  <a:srgbClr val="000000"/>
                </a:solidFill>
                <a:effectLst/>
                <a:latin typeface="Times New Roman" panose="02020603050405020304" pitchFamily="18" charset="0"/>
              </a:rPr>
              <a:t>History - Packington Estate</a:t>
            </a:r>
            <a:r>
              <a:rPr lang="en-GB" sz="1200" b="0" i="0">
                <a:solidFill>
                  <a:srgbClr val="000000"/>
                </a:solidFill>
                <a:effectLst/>
                <a:latin typeface="Times New Roman" panose="02020603050405020304" pitchFamily="18" charset="0"/>
              </a:rPr>
              <a:t>. [online] Available at: https://www.packingtonestate.co.uk/about/history/ [Accessed 5 Mar. 2020].</a:t>
            </a:r>
          </a:p>
          <a:p>
            <a:pPr marL="0" indent="0">
              <a:buNone/>
            </a:pPr>
            <a:r>
              <a:rPr lang="en-GB" sz="1200" b="0" i="0">
                <a:solidFill>
                  <a:srgbClr val="000000"/>
                </a:solidFill>
                <a:effectLst/>
                <a:latin typeface="Times New Roman" panose="02020603050405020304" pitchFamily="18" charset="0"/>
              </a:rPr>
              <a:t>Packington Estate. (2016c). </a:t>
            </a:r>
            <a:r>
              <a:rPr lang="en-GB" sz="1200" b="0" i="1">
                <a:solidFill>
                  <a:srgbClr val="000000"/>
                </a:solidFill>
                <a:effectLst/>
                <a:latin typeface="Times New Roman" panose="02020603050405020304" pitchFamily="18" charset="0"/>
              </a:rPr>
              <a:t>Marsh Lane Nature Reserve - Packington Estate</a:t>
            </a:r>
            <a:r>
              <a:rPr lang="en-GB" sz="1200" b="0" i="0">
                <a:solidFill>
                  <a:srgbClr val="000000"/>
                </a:solidFill>
                <a:effectLst/>
                <a:latin typeface="Times New Roman" panose="02020603050405020304" pitchFamily="18" charset="0"/>
              </a:rPr>
              <a:t>. [online] Available at: https://www.packingtonestate.co.uk/about/marsh-lane-nature-reserve/ [Accessed 5 Mar. 2020].</a:t>
            </a:r>
          </a:p>
          <a:p>
            <a:pPr marL="0" indent="0">
              <a:buNone/>
            </a:pPr>
            <a:r>
              <a:rPr lang="en-GB" sz="1200" b="0" i="0">
                <a:solidFill>
                  <a:srgbClr val="000000"/>
                </a:solidFill>
                <a:effectLst/>
                <a:latin typeface="Times New Roman" panose="02020603050405020304" pitchFamily="18" charset="0"/>
              </a:rPr>
              <a:t>Packington Estate. (2019). </a:t>
            </a:r>
            <a:r>
              <a:rPr lang="en-GB" sz="1200" b="0" i="1">
                <a:solidFill>
                  <a:srgbClr val="000000"/>
                </a:solidFill>
                <a:effectLst/>
                <a:latin typeface="Times New Roman" panose="02020603050405020304" pitchFamily="18" charset="0"/>
              </a:rPr>
              <a:t>St James’ Church - Packington Estate</a:t>
            </a:r>
            <a:r>
              <a:rPr lang="en-GB" sz="1200" b="0" i="0">
                <a:solidFill>
                  <a:srgbClr val="000000"/>
                </a:solidFill>
                <a:effectLst/>
                <a:latin typeface="Times New Roman" panose="02020603050405020304" pitchFamily="18" charset="0"/>
              </a:rPr>
              <a:t>. [online] Available at: https://www.packingtonestate.co.uk/about/st-james-church/ [Accessed 5 Mar. 2020].</a:t>
            </a:r>
          </a:p>
          <a:p>
            <a:pPr marL="0" indent="0">
              <a:buNone/>
            </a:pPr>
            <a:r>
              <a:rPr lang="en-GB" sz="1200" b="0" i="0">
                <a:solidFill>
                  <a:srgbClr val="000000"/>
                </a:solidFill>
                <a:effectLst/>
                <a:latin typeface="Times New Roman" panose="02020603050405020304" pitchFamily="18" charset="0"/>
              </a:rPr>
              <a:t>Riegel, S. (2020). </a:t>
            </a:r>
            <a:r>
              <a:rPr lang="en-GB" sz="1200" b="0" i="1">
                <a:solidFill>
                  <a:srgbClr val="000000"/>
                </a:solidFill>
                <a:effectLst/>
                <a:latin typeface="Times New Roman" panose="02020603050405020304" pitchFamily="18" charset="0"/>
              </a:rPr>
              <a:t>Health &amp; Safety Advice and Auditing</a:t>
            </a:r>
            <a:r>
              <a:rPr lang="en-GB" sz="1200" b="0" i="0">
                <a:solidFill>
                  <a:srgbClr val="000000"/>
                </a:solidFill>
                <a:effectLst/>
                <a:latin typeface="Times New Roman" panose="02020603050405020304" pitchFamily="18" charset="0"/>
              </a:rPr>
              <a:t>. [online] Hospitality Consulting and Advisory Services. Available at: https://www.hospitalityadvice.co.uk/portfolio-view/health-safety-advice-auditing/ [Accessed 9 Mar. 2020].</a:t>
            </a:r>
          </a:p>
          <a:p>
            <a:pPr marL="0" indent="0">
              <a:buNone/>
            </a:pPr>
            <a:r>
              <a:rPr lang="en-GB" sz="1200" b="0" i="0">
                <a:solidFill>
                  <a:srgbClr val="000000"/>
                </a:solidFill>
                <a:effectLst/>
                <a:latin typeface="Times New Roman" panose="02020603050405020304" pitchFamily="18" charset="0"/>
              </a:rPr>
              <a:t>www.tableresmarriott.com. (2020). </a:t>
            </a:r>
            <a:r>
              <a:rPr lang="en-GB" sz="1200" b="0" i="1">
                <a:solidFill>
                  <a:srgbClr val="000000"/>
                </a:solidFill>
                <a:effectLst/>
                <a:latin typeface="Times New Roman" panose="02020603050405020304" pitchFamily="18" charset="0"/>
              </a:rPr>
              <a:t>Forest of Arden Marriott Hotel &amp; Country Club - Cast Iron Bar &amp; Grill - Birmingham</a:t>
            </a:r>
            <a:r>
              <a:rPr lang="en-GB" sz="1200" b="0" i="0">
                <a:solidFill>
                  <a:srgbClr val="000000"/>
                </a:solidFill>
                <a:effectLst/>
                <a:latin typeface="Times New Roman" panose="02020603050405020304" pitchFamily="18" charset="0"/>
              </a:rPr>
              <a:t>. [online] Available at: https://www.tableresmarriott.com/cast-iron-bar-grill-restaurant-birmingham-airport-nec-forest-of-arden [Accessed 8 Mar. 2020].</a:t>
            </a:r>
          </a:p>
          <a:p>
            <a:pPr marL="0" indent="0">
              <a:buNone/>
            </a:pPr>
            <a:endParaRPr lang="en-GB" sz="1200" b="0" i="0">
              <a:solidFill>
                <a:srgbClr val="000000"/>
              </a:solidFill>
              <a:effectLst/>
              <a:latin typeface="Times New Roman" panose="02020603050405020304" pitchFamily="18" charset="0"/>
            </a:endParaRPr>
          </a:p>
          <a:p>
            <a:endParaRPr lang="en-US" sz="1200"/>
          </a:p>
        </p:txBody>
      </p:sp>
    </p:spTree>
    <p:extLst>
      <p:ext uri="{BB962C8B-B14F-4D97-AF65-F5344CB8AC3E}">
        <p14:creationId xmlns:p14="http://schemas.microsoft.com/office/powerpoint/2010/main" val="257263808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1587</Words>
  <Application>Microsoft Office PowerPoint</Application>
  <PresentationFormat>Widescreen</PresentationFormat>
  <Paragraphs>99</Paragraphs>
  <Slides>11</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vt:i4>
      </vt:variant>
    </vt:vector>
  </HeadingPairs>
  <TitlesOfParts>
    <vt:vector size="19" baseType="lpstr">
      <vt:lpstr>Arial</vt:lpstr>
      <vt:lpstr>Blackadder ITC</vt:lpstr>
      <vt:lpstr>Bradley Hand ITC</vt:lpstr>
      <vt:lpstr>Calibri</vt:lpstr>
      <vt:lpstr>Calibri Light</vt:lpstr>
      <vt:lpstr>Cavolini</vt:lpstr>
      <vt:lpstr>Times New Roman</vt:lpstr>
      <vt:lpstr>Office Theme</vt:lpstr>
      <vt:lpstr>PowerPoint Presentation</vt:lpstr>
      <vt:lpstr>PowerPoint Presentation</vt:lpstr>
      <vt:lpstr>History of land and hotel (continue)</vt:lpstr>
      <vt:lpstr>Forest of Arden Marriot Hotel &amp; Country Club                Hotel Operations Type</vt:lpstr>
      <vt:lpstr>Food &amp; Beverage</vt:lpstr>
      <vt:lpstr>Food and Beverage  (Continue)</vt:lpstr>
      <vt:lpstr>How they market</vt:lpstr>
      <vt:lpstr>Health and safety </vt:lpstr>
      <vt:lpstr>Customer service</vt:lpstr>
      <vt:lpstr>Conclusion </vt:lpstr>
      <vt:lpstr>Reference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Simona Pavalache (1816300)</dc:creator>
  <cp:lastModifiedBy>pav simona</cp:lastModifiedBy>
  <cp:revision>27</cp:revision>
  <dcterms:created xsi:type="dcterms:W3CDTF">2020-03-05T20:01:05Z</dcterms:created>
  <dcterms:modified xsi:type="dcterms:W3CDTF">2020-03-13T14:51:32Z</dcterms:modified>
</cp:coreProperties>
</file>