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notesMasterIdLst>
    <p:notesMasterId r:id="rId12"/>
  </p:notesMasterIdLst>
  <p:sldIdLst>
    <p:sldId id="257" r:id="rId5"/>
    <p:sldId id="258" r:id="rId6"/>
    <p:sldId id="259" r:id="rId7"/>
    <p:sldId id="260" r:id="rId8"/>
    <p:sldId id="261" r:id="rId9"/>
    <p:sldId id="263"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4" autoAdjust="0"/>
    <p:restoredTop sz="94434" autoAdjust="0"/>
  </p:normalViewPr>
  <p:slideViewPr>
    <p:cSldViewPr snapToGrid="0">
      <p:cViewPr varScale="1">
        <p:scale>
          <a:sx n="70" d="100"/>
          <a:sy n="70"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AF696-3AA4-414B-AB29-3EC502665F80}" type="datetimeFigureOut">
              <a:rPr lang="en-US" smtClean="0"/>
              <a:t>7/7/2020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11D9E6-5924-4FBA-AD69-F7CC0FB33D48}" type="slidenum">
              <a:rPr lang="en-US" smtClean="0"/>
              <a:t>‹#›</a:t>
            </a:fld>
            <a:endParaRPr lang="en-US"/>
          </a:p>
        </p:txBody>
      </p:sp>
    </p:spTree>
    <p:extLst>
      <p:ext uri="{BB962C8B-B14F-4D97-AF65-F5344CB8AC3E}">
        <p14:creationId xmlns:p14="http://schemas.microsoft.com/office/powerpoint/2010/main" val="2687251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Hospitality industry is a service based business sector that</a:t>
            </a:r>
            <a:r>
              <a:rPr lang="en-US" baseline="0" dirty="0" smtClean="0"/>
              <a:t> is dependent on the experience given to the customers.  Gatsby Grange, a company from the hospitality industry has been selected for the assignment. Here, the financial analysis of the company will be done on the basis of 2018-19 financial year. Financial terms like liquidity, ratio, gross profit, net profit will be discussed and concept of managerial accounting will also be taken into consideration.  </a:t>
            </a:r>
            <a:endParaRPr lang="en-US" dirty="0"/>
          </a:p>
        </p:txBody>
      </p:sp>
      <p:sp>
        <p:nvSpPr>
          <p:cNvPr id="4" name="Slide Number Placeholder 3"/>
          <p:cNvSpPr>
            <a:spLocks noGrp="1"/>
          </p:cNvSpPr>
          <p:nvPr>
            <p:ph type="sldNum" sz="quarter" idx="10"/>
          </p:nvPr>
        </p:nvSpPr>
        <p:spPr/>
        <p:txBody>
          <a:bodyPr/>
          <a:lstStyle/>
          <a:p>
            <a:fld id="{C111D9E6-5924-4FBA-AD69-F7CC0FB33D48}" type="slidenum">
              <a:rPr lang="en-US" smtClean="0"/>
              <a:t>2</a:t>
            </a:fld>
            <a:endParaRPr lang="en-US"/>
          </a:p>
        </p:txBody>
      </p:sp>
    </p:spTree>
    <p:extLst>
      <p:ext uri="{BB962C8B-B14F-4D97-AF65-F5344CB8AC3E}">
        <p14:creationId xmlns:p14="http://schemas.microsoft.com/office/powerpoint/2010/main" val="2041637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a:t>
            </a:r>
            <a:r>
              <a:rPr lang="en-US" baseline="0" dirty="0" smtClean="0"/>
              <a:t> business’s capability to generate the amount of profit from the business is known as profitability. This is calculated using ratio analysis technique. ROSE, gross profit margin and net profit. Gross profit margin is calculated by </a:t>
            </a:r>
            <a:r>
              <a:rPr lang="en-US" sz="1200" dirty="0" smtClean="0">
                <a:latin typeface="Arial" panose="020B0604020202020204" pitchFamily="34" charset="0"/>
                <a:cs typeface="Arial" panose="020B0604020202020204" pitchFamily="34" charset="0"/>
              </a:rPr>
              <a:t>dividing turnover using gross profit.</a:t>
            </a:r>
            <a:r>
              <a:rPr lang="en-US" sz="1200" baseline="0" dirty="0" smtClean="0">
                <a:latin typeface="Arial" panose="020B0604020202020204" pitchFamily="34" charset="0"/>
                <a:cs typeface="Arial" panose="020B0604020202020204" pitchFamily="34" charset="0"/>
              </a:rPr>
              <a:t> The gross profit margin of Gatsby grange in between 2018 and 2019 has seen a difference of -4.02%.  </a:t>
            </a:r>
            <a:endParaRPr lang="en-US" dirty="0"/>
          </a:p>
        </p:txBody>
      </p:sp>
      <p:sp>
        <p:nvSpPr>
          <p:cNvPr id="4" name="Slide Number Placeholder 3"/>
          <p:cNvSpPr>
            <a:spLocks noGrp="1"/>
          </p:cNvSpPr>
          <p:nvPr>
            <p:ph type="sldNum" sz="quarter" idx="10"/>
          </p:nvPr>
        </p:nvSpPr>
        <p:spPr/>
        <p:txBody>
          <a:bodyPr/>
          <a:lstStyle/>
          <a:p>
            <a:fld id="{C111D9E6-5924-4FBA-AD69-F7CC0FB33D48}" type="slidenum">
              <a:rPr lang="en-US" smtClean="0"/>
              <a:t>3</a:t>
            </a:fld>
            <a:endParaRPr lang="en-US"/>
          </a:p>
        </p:txBody>
      </p:sp>
    </p:spTree>
    <p:extLst>
      <p:ext uri="{BB962C8B-B14F-4D97-AF65-F5344CB8AC3E}">
        <p14:creationId xmlns:p14="http://schemas.microsoft.com/office/powerpoint/2010/main" val="2181948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Liquidity</a:t>
            </a:r>
            <a:r>
              <a:rPr lang="en-US" baseline="0" dirty="0" smtClean="0"/>
              <a:t> is the amount of cash that a company can invest in for the operation and processes of the business. The capital structure tool is considered by the organizations for measuring the liquidity. Current ratio as well as quick ratio of a company is also considered for the purpose. It is seen in the case of Gatsby that they have a current and quick ratio of -0.29 % and -0.08 % from 2018 to 2019.</a:t>
            </a:r>
            <a:endParaRPr lang="en-US" dirty="0"/>
          </a:p>
        </p:txBody>
      </p:sp>
      <p:sp>
        <p:nvSpPr>
          <p:cNvPr id="4" name="Slide Number Placeholder 3"/>
          <p:cNvSpPr>
            <a:spLocks noGrp="1"/>
          </p:cNvSpPr>
          <p:nvPr>
            <p:ph type="sldNum" sz="quarter" idx="10"/>
          </p:nvPr>
        </p:nvSpPr>
        <p:spPr/>
        <p:txBody>
          <a:bodyPr/>
          <a:lstStyle/>
          <a:p>
            <a:fld id="{C111D9E6-5924-4FBA-AD69-F7CC0FB33D48}" type="slidenum">
              <a:rPr lang="en-US" smtClean="0"/>
              <a:t>4</a:t>
            </a:fld>
            <a:endParaRPr lang="en-US"/>
          </a:p>
        </p:txBody>
      </p:sp>
    </p:spTree>
    <p:extLst>
      <p:ext uri="{BB962C8B-B14F-4D97-AF65-F5344CB8AC3E}">
        <p14:creationId xmlns:p14="http://schemas.microsoft.com/office/powerpoint/2010/main" val="3503863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Dependency of a business in loan amount is</a:t>
            </a:r>
            <a:r>
              <a:rPr lang="en-US" baseline="0" dirty="0" smtClean="0"/>
              <a:t> measured on the basis of gearing factor. Leverage and debt to capital are measured for they purpose. In Gatsby Grange, the amount of debtor days have increased by 3 days while creditor days have been increased by 210 days.  </a:t>
            </a:r>
            <a:endParaRPr lang="en-US" dirty="0" smtClean="0"/>
          </a:p>
          <a:p>
            <a:r>
              <a:rPr lang="en-US" dirty="0" smtClean="0"/>
              <a:t>   </a:t>
            </a:r>
            <a:endParaRPr lang="en-US" dirty="0"/>
          </a:p>
        </p:txBody>
      </p:sp>
      <p:sp>
        <p:nvSpPr>
          <p:cNvPr id="4" name="Slide Number Placeholder 3"/>
          <p:cNvSpPr>
            <a:spLocks noGrp="1"/>
          </p:cNvSpPr>
          <p:nvPr>
            <p:ph type="sldNum" sz="quarter" idx="10"/>
          </p:nvPr>
        </p:nvSpPr>
        <p:spPr/>
        <p:txBody>
          <a:bodyPr/>
          <a:lstStyle/>
          <a:p>
            <a:fld id="{C111D9E6-5924-4FBA-AD69-F7CC0FB33D48}" type="slidenum">
              <a:rPr lang="en-US" smtClean="0"/>
              <a:t>5</a:t>
            </a:fld>
            <a:endParaRPr lang="en-US"/>
          </a:p>
        </p:txBody>
      </p:sp>
    </p:spTree>
    <p:extLst>
      <p:ext uri="{BB962C8B-B14F-4D97-AF65-F5344CB8AC3E}">
        <p14:creationId xmlns:p14="http://schemas.microsoft.com/office/powerpoint/2010/main" val="3094392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tx1"/>
                </a:solidFill>
              </a:rPr>
              <a:t>The financial analysis of Gatsby Grange</a:t>
            </a:r>
            <a:r>
              <a:rPr lang="en-US" baseline="0" dirty="0" smtClean="0">
                <a:solidFill>
                  <a:schemeClr val="tx1"/>
                </a:solidFill>
              </a:rPr>
              <a:t> has been analyzed with the remarks of average. In most of the case the organization has seen a good remarks. However, debtor and creditor days is a concern for the organization as it measured as low. Inventory turnover of the business is also a concerned due to low rate.    </a:t>
            </a:r>
            <a:endParaRPr lang="en-US" dirty="0">
              <a:solidFill>
                <a:schemeClr val="tx1"/>
              </a:solidFill>
            </a:endParaRPr>
          </a:p>
        </p:txBody>
      </p:sp>
      <p:sp>
        <p:nvSpPr>
          <p:cNvPr id="4" name="Slide Number Placeholder 3"/>
          <p:cNvSpPr>
            <a:spLocks noGrp="1"/>
          </p:cNvSpPr>
          <p:nvPr>
            <p:ph type="sldNum" sz="quarter" idx="10"/>
          </p:nvPr>
        </p:nvSpPr>
        <p:spPr/>
        <p:txBody>
          <a:bodyPr/>
          <a:lstStyle/>
          <a:p>
            <a:fld id="{C111D9E6-5924-4FBA-AD69-F7CC0FB33D48}" type="slidenum">
              <a:rPr lang="en-US" smtClean="0"/>
              <a:t>6</a:t>
            </a:fld>
            <a:endParaRPr lang="en-US"/>
          </a:p>
        </p:txBody>
      </p:sp>
    </p:spTree>
    <p:extLst>
      <p:ext uri="{BB962C8B-B14F-4D97-AF65-F5344CB8AC3E}">
        <p14:creationId xmlns:p14="http://schemas.microsoft.com/office/powerpoint/2010/main" val="1751960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xmlns=""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7/7/2020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xmlns=""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xmlns=""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7/7/2020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7/7/2020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xmlns=""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7/7/2020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7/7/2020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xmlns=""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7/7/2020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3329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7/7/2020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0073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7/7/2020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xmlns="" id="{EA4E4267-CAF0-4C38-8DC6-CD3B1A9F04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xmlns="" id="{0EE3ACC5-126D-4BA4-8B45-7F0B5B839C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xmlns="" id="{AB2868F7-FE10-4289-A5BD-90763C7A2F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xmlns="" id="{BD94142C-10EE-487C-A327-404FDF358F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30501" y="4212709"/>
            <a:ext cx="10905302" cy="1997060"/>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45" name="Rectangle 144">
            <a:extLst>
              <a:ext uri="{FF2B5EF4-FFF2-40B4-BE49-F238E27FC236}">
                <a16:creationId xmlns:a16="http://schemas.microsoft.com/office/drawing/2014/main" xmlns="" id="{5F7FAC2D-7A74-4939-A917-A1A5AF935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3348" y="4379135"/>
            <a:ext cx="10579608" cy="1664208"/>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xmlns="" id="{18C3B467-088C-4F3D-A9A7-105C4E1E20CD}"/>
              </a:ext>
            </a:extLst>
          </p:cNvPr>
          <p:cNvSpPr>
            <a:spLocks noGrp="1"/>
          </p:cNvSpPr>
          <p:nvPr>
            <p:ph type="ctrTitle"/>
          </p:nvPr>
        </p:nvSpPr>
        <p:spPr>
          <a:xfrm>
            <a:off x="925032" y="4519486"/>
            <a:ext cx="10366743" cy="1054907"/>
          </a:xfrm>
        </p:spPr>
        <p:txBody>
          <a:bodyPr>
            <a:normAutofit/>
          </a:bodyPr>
          <a:lstStyle/>
          <a:p>
            <a:r>
              <a:rPr lang="en-US" sz="3000">
                <a:solidFill>
                  <a:schemeClr val="bg1"/>
                </a:solidFill>
              </a:rPr>
              <a:t>Financial Management for the Hotel Industry</a:t>
            </a:r>
            <a:br>
              <a:rPr lang="en-US" sz="3000">
                <a:solidFill>
                  <a:schemeClr val="bg1"/>
                </a:solidFill>
              </a:rPr>
            </a:br>
            <a:r>
              <a:rPr lang="en-US" sz="3000" i="1">
                <a:solidFill>
                  <a:schemeClr val="bg1"/>
                </a:solidFill>
              </a:rPr>
              <a:t>M5X01922 | lecturer: Dr. David Jenkins </a:t>
            </a:r>
          </a:p>
        </p:txBody>
      </p:sp>
      <p:sp>
        <p:nvSpPr>
          <p:cNvPr id="3" name="Subtitle 2">
            <a:extLst>
              <a:ext uri="{FF2B5EF4-FFF2-40B4-BE49-F238E27FC236}">
                <a16:creationId xmlns:a16="http://schemas.microsoft.com/office/drawing/2014/main" xmlns="" id="{C8722DDC-8EEE-4A06-8DFE-B44871EAA2CF}"/>
              </a:ext>
            </a:extLst>
          </p:cNvPr>
          <p:cNvSpPr>
            <a:spLocks noGrp="1"/>
          </p:cNvSpPr>
          <p:nvPr>
            <p:ph type="subTitle" idx="1"/>
          </p:nvPr>
        </p:nvSpPr>
        <p:spPr>
          <a:xfrm>
            <a:off x="925033" y="5576777"/>
            <a:ext cx="10366744" cy="377455"/>
          </a:xfrm>
        </p:spPr>
        <p:txBody>
          <a:bodyPr>
            <a:noAutofit/>
          </a:bodyPr>
          <a:lstStyle/>
          <a:p>
            <a:pPr>
              <a:lnSpc>
                <a:spcPct val="100000"/>
              </a:lnSpc>
              <a:spcAft>
                <a:spcPts val="600"/>
              </a:spcAft>
            </a:pPr>
            <a:r>
              <a:rPr lang="en-US" dirty="0" err="1">
                <a:solidFill>
                  <a:schemeClr val="bg1"/>
                </a:solidFill>
              </a:rPr>
              <a:t>Andreia</a:t>
            </a:r>
            <a:r>
              <a:rPr lang="en-US" dirty="0">
                <a:solidFill>
                  <a:schemeClr val="bg1"/>
                </a:solidFill>
              </a:rPr>
              <a:t> </a:t>
            </a:r>
            <a:r>
              <a:rPr lang="en-US" dirty="0" err="1">
                <a:solidFill>
                  <a:schemeClr val="bg1"/>
                </a:solidFill>
              </a:rPr>
              <a:t>Dumitrascu</a:t>
            </a:r>
            <a:r>
              <a:rPr lang="en-US" dirty="0">
                <a:solidFill>
                  <a:schemeClr val="bg1"/>
                </a:solidFill>
              </a:rPr>
              <a:t> | 1905740</a:t>
            </a:r>
          </a:p>
        </p:txBody>
      </p:sp>
      <p:cxnSp>
        <p:nvCxnSpPr>
          <p:cNvPr id="147" name="Straight Connector 146">
            <a:extLst>
              <a:ext uri="{FF2B5EF4-FFF2-40B4-BE49-F238E27FC236}">
                <a16:creationId xmlns:a16="http://schemas.microsoft.com/office/drawing/2014/main" xmlns="" id="{FEF09B21-45A0-42EE-9BDC-C4E0932EA62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052456" y="1386165"/>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1028" name="Picture 4" descr="Emergency Notices | University of Wales Trinity Saint David">
            <a:extLst>
              <a:ext uri="{FF2B5EF4-FFF2-40B4-BE49-F238E27FC236}">
                <a16:creationId xmlns:a16="http://schemas.microsoft.com/office/drawing/2014/main" xmlns="" id="{328C08DE-D14F-47A5-B53C-59BDEF8FF05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73903" y="1416062"/>
            <a:ext cx="5087521" cy="168736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inancial Management | Fulfil.io #1293035 - PNG Images - PNGio">
            <a:extLst>
              <a:ext uri="{FF2B5EF4-FFF2-40B4-BE49-F238E27FC236}">
                <a16:creationId xmlns:a16="http://schemas.microsoft.com/office/drawing/2014/main" xmlns="" id="{4F38D7C7-E32F-4DEF-8431-B287DCA4D9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430" y="814657"/>
            <a:ext cx="3766450" cy="2824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693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51+] Backgrounds Simple on WallpaperSafari">
            <a:extLst>
              <a:ext uri="{FF2B5EF4-FFF2-40B4-BE49-F238E27FC236}">
                <a16:creationId xmlns:a16="http://schemas.microsoft.com/office/drawing/2014/main" xmlns="" id="{20F40C36-B18B-4B44-8CC0-02735D4F3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482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xmlns="" id="{92C9295F-E638-4F61-AFE2-CF3E40556031}"/>
              </a:ext>
            </a:extLst>
          </p:cNvPr>
          <p:cNvSpPr>
            <a:spLocks noGrp="1"/>
          </p:cNvSpPr>
          <p:nvPr>
            <p:ph type="title"/>
          </p:nvPr>
        </p:nvSpPr>
        <p:spPr>
          <a:xfrm>
            <a:off x="0" y="287339"/>
            <a:ext cx="12192000" cy="1037878"/>
          </a:xfrm>
        </p:spPr>
        <p:txBody>
          <a:bodyPr>
            <a:normAutofit/>
          </a:bodyPr>
          <a:lstStyle/>
          <a:p>
            <a:r>
              <a:rPr lang="en-US" sz="3600" b="1" dirty="0" smtClean="0">
                <a:solidFill>
                  <a:schemeClr val="tx1">
                    <a:lumMod val="75000"/>
                    <a:lumOff val="25000"/>
                  </a:schemeClr>
                </a:solidFill>
              </a:rPr>
              <a:t>Introduction </a:t>
            </a:r>
            <a:endParaRPr lang="en-US" sz="3600" b="1" dirty="0">
              <a:solidFill>
                <a:schemeClr val="tx1">
                  <a:lumMod val="75000"/>
                  <a:lumOff val="25000"/>
                </a:schemeClr>
              </a:solidFill>
            </a:endParaRPr>
          </a:p>
        </p:txBody>
      </p:sp>
      <p:sp>
        <p:nvSpPr>
          <p:cNvPr id="3" name="Text Placeholder 2">
            <a:extLst>
              <a:ext uri="{FF2B5EF4-FFF2-40B4-BE49-F238E27FC236}">
                <a16:creationId xmlns:a16="http://schemas.microsoft.com/office/drawing/2014/main" xmlns="" id="{81733EFD-0F7D-4DE8-A0C8-6A960204E630}"/>
              </a:ext>
            </a:extLst>
          </p:cNvPr>
          <p:cNvSpPr>
            <a:spLocks noGrp="1"/>
          </p:cNvSpPr>
          <p:nvPr>
            <p:ph type="body" idx="1"/>
          </p:nvPr>
        </p:nvSpPr>
        <p:spPr>
          <a:xfrm>
            <a:off x="544313" y="1456353"/>
            <a:ext cx="5083756" cy="3164896"/>
          </a:xfrm>
        </p:spPr>
        <p:txBody>
          <a:bodyPr>
            <a:noAutofit/>
          </a:bodyPr>
          <a:lstStyle/>
          <a:p>
            <a:pPr marL="342900" indent="-342900" algn="just">
              <a:buFont typeface="Arial" panose="020B0604020202020204" pitchFamily="34" charset="0"/>
              <a:buChar char="•"/>
            </a:pPr>
            <a:r>
              <a:rPr lang="en-US" sz="2400" dirty="0" smtClean="0">
                <a:latin typeface="Arial" panose="020B0604020202020204" pitchFamily="34" charset="0"/>
                <a:cs typeface="Arial" panose="020B0604020202020204" pitchFamily="34" charset="0"/>
              </a:rPr>
              <a:t>Purpose of the assignment is to analyze the financial situation of Gatsby Grange in 2018-19 fiscal year.</a:t>
            </a:r>
          </a:p>
          <a:p>
            <a:pPr marL="342900" indent="-342900" algn="just">
              <a:buFont typeface="Arial" panose="020B0604020202020204" pitchFamily="34" charset="0"/>
              <a:buChar char="•"/>
            </a:pPr>
            <a:r>
              <a:rPr lang="en-US" sz="2400" dirty="0" smtClean="0">
                <a:latin typeface="Arial" panose="020B0604020202020204" pitchFamily="34" charset="0"/>
                <a:cs typeface="Arial" panose="020B0604020202020204" pitchFamily="34" charset="0"/>
              </a:rPr>
              <a:t>Importance of the financial terms and managerial accounting will also be taken into consideration for the assignment.</a:t>
            </a:r>
          </a:p>
          <a:p>
            <a:pPr marL="342900" indent="-342900" algn="just">
              <a:buFont typeface="Arial" panose="020B0604020202020204" pitchFamily="34" charset="0"/>
              <a:buChar char="•"/>
            </a:pPr>
            <a:r>
              <a:rPr lang="en-US" sz="2400" dirty="0" smtClean="0">
                <a:latin typeface="Arial" panose="020B0604020202020204" pitchFamily="34" charset="0"/>
                <a:cs typeface="Arial" panose="020B0604020202020204" pitchFamily="34" charset="0"/>
              </a:rPr>
              <a:t>Gatsby Grange is a company from the hospitality industry that is a service based sector.</a:t>
            </a:r>
            <a:endParaRPr lang="en-GB" sz="2000" dirty="0">
              <a:solidFill>
                <a:schemeClr val="tx1"/>
              </a:solidFill>
              <a:latin typeface="Arial" panose="020B0604020202020204" pitchFamily="34" charset="0"/>
              <a:cs typeface="Arial" panose="020B0604020202020204" pitchFamily="34" charset="0"/>
            </a:endParaRPr>
          </a:p>
        </p:txBody>
      </p:sp>
      <p:pic>
        <p:nvPicPr>
          <p:cNvPr id="2052" name="Picture 4" descr="Profit Margin, Finance Profit, Money Ico #277801 - PNG Images - PNGio">
            <a:extLst>
              <a:ext uri="{FF2B5EF4-FFF2-40B4-BE49-F238E27FC236}">
                <a16:creationId xmlns:a16="http://schemas.microsoft.com/office/drawing/2014/main" xmlns="" id="{4E623443-9296-4E88-B15A-893DAFCD817D}"/>
              </a:ext>
            </a:extLst>
          </p:cNvPr>
          <p:cNvPicPr>
            <a:picLocks noChangeAspect="1" noChangeArrowheads="1"/>
          </p:cNvPicPr>
          <p:nvPr/>
        </p:nvPicPr>
        <p:blipFill>
          <a:blip r:embed="rId4">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9861801" y="4490113"/>
            <a:ext cx="1722986" cy="17229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hat is Liquidity: Liquidity Definition">
            <a:extLst>
              <a:ext uri="{FF2B5EF4-FFF2-40B4-BE49-F238E27FC236}">
                <a16:creationId xmlns:a16="http://schemas.microsoft.com/office/drawing/2014/main" xmlns="" id="{92DBA74D-DF67-4DD3-B021-EB1829804CC7}"/>
              </a:ext>
            </a:extLst>
          </p:cNvPr>
          <p:cNvPicPr>
            <a:picLocks noChangeAspect="1" noChangeArrowheads="1"/>
          </p:cNvPicPr>
          <p:nvPr/>
        </p:nvPicPr>
        <p:blipFill>
          <a:blip r:embed="rId5">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149331" y="4490113"/>
            <a:ext cx="1615943" cy="161594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6"/>
          <a:stretch>
            <a:fillRect/>
          </a:stretch>
        </p:blipFill>
        <p:spPr>
          <a:xfrm>
            <a:off x="6571510" y="1742562"/>
            <a:ext cx="5013277" cy="2330205"/>
          </a:xfrm>
          <a:prstGeom prst="rect">
            <a:avLst/>
          </a:prstGeom>
        </p:spPr>
      </p:pic>
    </p:spTree>
    <p:extLst>
      <p:ext uri="{BB962C8B-B14F-4D97-AF65-F5344CB8AC3E}">
        <p14:creationId xmlns:p14="http://schemas.microsoft.com/office/powerpoint/2010/main" val="1216010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B881CC-9BF3-4D0A-B33B-71F38D2407A7}"/>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xmlns="" id="{E7F5A85B-A40D-4A19-9333-44F9C41DFD32}"/>
              </a:ext>
            </a:extLst>
          </p:cNvPr>
          <p:cNvSpPr>
            <a:spLocks noGrp="1"/>
          </p:cNvSpPr>
          <p:nvPr>
            <p:ph type="body" idx="1"/>
          </p:nvPr>
        </p:nvSpPr>
        <p:spPr/>
        <p:txBody>
          <a:bodyPr/>
          <a:lstStyle/>
          <a:p>
            <a:endParaRPr lang="en-GB"/>
          </a:p>
        </p:txBody>
      </p:sp>
      <p:pic>
        <p:nvPicPr>
          <p:cNvPr id="4" name="Picture 2" descr="51+] Backgrounds Simple on WallpaperSafari">
            <a:extLst>
              <a:ext uri="{FF2B5EF4-FFF2-40B4-BE49-F238E27FC236}">
                <a16:creationId xmlns:a16="http://schemas.microsoft.com/office/drawing/2014/main" xmlns="" id="{7882CF52-401B-4669-938F-3FAD945C94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48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xmlns="" id="{DC81A0AA-DEA9-46C5-9807-172E5C78270C}"/>
              </a:ext>
            </a:extLst>
          </p:cNvPr>
          <p:cNvSpPr txBox="1"/>
          <p:nvPr/>
        </p:nvSpPr>
        <p:spPr>
          <a:xfrm>
            <a:off x="436820" y="328769"/>
            <a:ext cx="7430982" cy="461665"/>
          </a:xfrm>
          <a:prstGeom prst="rect">
            <a:avLst/>
          </a:prstGeom>
          <a:noFill/>
        </p:spPr>
        <p:txBody>
          <a:bodyPr wrap="square">
            <a:spAutoFit/>
          </a:bodyPr>
          <a:lstStyle/>
          <a:p>
            <a:pPr lvl="1" algn="ctr"/>
            <a:r>
              <a:rPr lang="en-GB" sz="2400" b="1" dirty="0" smtClean="0">
                <a:solidFill>
                  <a:schemeClr val="tx1">
                    <a:lumMod val="75000"/>
                    <a:lumOff val="25000"/>
                  </a:schemeClr>
                </a:solidFill>
                <a:latin typeface="Avenir Next LT Pro Light (Headings)"/>
              </a:rPr>
              <a:t>Financial analysi</a:t>
            </a:r>
            <a:r>
              <a:rPr lang="en-GB" sz="2400" b="1" dirty="0">
                <a:solidFill>
                  <a:schemeClr val="tx1">
                    <a:lumMod val="75000"/>
                    <a:lumOff val="25000"/>
                  </a:schemeClr>
                </a:solidFill>
                <a:latin typeface="Avenir Next LT Pro Light (Headings)"/>
              </a:rPr>
              <a:t>s</a:t>
            </a:r>
            <a:endParaRPr lang="en-GB" sz="2400" b="1" dirty="0">
              <a:solidFill>
                <a:schemeClr val="tx1">
                  <a:lumMod val="75000"/>
                  <a:lumOff val="25000"/>
                </a:schemeClr>
              </a:solidFill>
              <a:latin typeface="Avenir Next LT Pro Light (Headings)"/>
            </a:endParaRPr>
          </a:p>
        </p:txBody>
      </p:sp>
      <p:sp>
        <p:nvSpPr>
          <p:cNvPr id="8" name="TextBox 7">
            <a:extLst>
              <a:ext uri="{FF2B5EF4-FFF2-40B4-BE49-F238E27FC236}">
                <a16:creationId xmlns:a16="http://schemas.microsoft.com/office/drawing/2014/main" xmlns="" id="{2197B00B-840A-4D01-BB5C-577E11BD696F}"/>
              </a:ext>
            </a:extLst>
          </p:cNvPr>
          <p:cNvSpPr txBox="1"/>
          <p:nvPr/>
        </p:nvSpPr>
        <p:spPr>
          <a:xfrm>
            <a:off x="436820" y="1026748"/>
            <a:ext cx="5049580" cy="4524315"/>
          </a:xfrm>
          <a:prstGeom prst="rect">
            <a:avLst/>
          </a:prstGeom>
          <a:noFill/>
        </p:spPr>
        <p:txBody>
          <a:bodyPr wrap="square">
            <a:spAutoFit/>
          </a:bodyPr>
          <a:lstStyle/>
          <a:p>
            <a:pPr marL="285750" indent="-285750" algn="just">
              <a:buFont typeface="Arial" panose="020B0604020202020204" pitchFamily="34" charset="0"/>
              <a:buChar char="•"/>
            </a:pPr>
            <a:r>
              <a:rPr lang="en-US" sz="2400" dirty="0">
                <a:latin typeface="Arial" panose="020B0604020202020204" pitchFamily="34" charset="0"/>
                <a:cs typeface="Arial" panose="020B0604020202020204" pitchFamily="34" charset="0"/>
              </a:rPr>
              <a:t>The ability of a business to generate profit is measured in </a:t>
            </a:r>
            <a:r>
              <a:rPr lang="en-US" sz="2400" b="1" dirty="0">
                <a:latin typeface="Arial" panose="020B0604020202020204" pitchFamily="34" charset="0"/>
                <a:cs typeface="Arial" panose="020B0604020202020204" pitchFamily="34" charset="0"/>
              </a:rPr>
              <a:t>profitability</a:t>
            </a:r>
            <a:r>
              <a:rPr lang="en-US" sz="2400" dirty="0">
                <a:latin typeface="Arial" panose="020B0604020202020204" pitchFamily="34" charset="0"/>
                <a:cs typeface="Arial" panose="020B0604020202020204" pitchFamily="34" charset="0"/>
              </a:rPr>
              <a:t> which can be assessed in the ratio analysis of the gross profit margin, net profit, ROCE etc</a:t>
            </a:r>
            <a:r>
              <a:rPr lang="en-US" sz="24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2400" b="1" dirty="0">
                <a:latin typeface="Bell MT" panose="02020503060305020303" pitchFamily="18" charset="0"/>
              </a:rPr>
              <a:t>PROFIT = REVENUE </a:t>
            </a:r>
            <a:r>
              <a:rPr lang="en-US" sz="2400" b="1" dirty="0" smtClean="0">
                <a:latin typeface="Bell MT" panose="02020503060305020303" pitchFamily="18" charset="0"/>
              </a:rPr>
              <a:t>– EXPENSES</a:t>
            </a:r>
            <a:endParaRPr lang="en-US" sz="2400" b="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2400" dirty="0" smtClean="0">
                <a:latin typeface="Arial" panose="020B0604020202020204" pitchFamily="34" charset="0"/>
                <a:cs typeface="Arial" panose="020B0604020202020204" pitchFamily="34" charset="0"/>
              </a:rPr>
              <a:t>Gross Profit margin is calculated by dividing turnover using gross profit. </a:t>
            </a:r>
            <a:endParaRPr lang="en-US" sz="2400" dirty="0" smtClean="0">
              <a:latin typeface="Arial" panose="020B0604020202020204" pitchFamily="34" charset="0"/>
              <a:cs typeface="Arial" panose="020B0604020202020204" pitchFamily="34" charset="0"/>
            </a:endParaRPr>
          </a:p>
          <a:p>
            <a:pPr algn="just"/>
            <a:endParaRPr lang="en-US" sz="2400" b="1" dirty="0">
              <a:latin typeface="Arial" panose="020B060402020202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xmlns="" id="{2F63746C-2384-4694-82B7-34181EE377D2}"/>
              </a:ext>
            </a:extLst>
          </p:cNvPr>
          <p:cNvGrpSpPr/>
          <p:nvPr/>
        </p:nvGrpSpPr>
        <p:grpSpPr>
          <a:xfrm>
            <a:off x="6678736" y="1119203"/>
            <a:ext cx="4439937" cy="3974962"/>
            <a:chOff x="8425334" y="251182"/>
            <a:chExt cx="3769714" cy="4303731"/>
          </a:xfrm>
        </p:grpSpPr>
        <p:pic>
          <p:nvPicPr>
            <p:cNvPr id="3074" name="Picture 2" descr="Gross profit margin - Formula, meaning, example and interpretation">
              <a:extLst>
                <a:ext uri="{FF2B5EF4-FFF2-40B4-BE49-F238E27FC236}">
                  <a16:creationId xmlns:a16="http://schemas.microsoft.com/office/drawing/2014/main" xmlns="" id="{AB395E45-B4FA-4354-84E3-EAB11A80FF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8383" y="251182"/>
              <a:ext cx="3763617" cy="1585326"/>
            </a:xfrm>
            <a:prstGeom prst="rect">
              <a:avLst/>
            </a:prstGeom>
            <a:ln>
              <a:noFill/>
            </a:ln>
            <a:effectLst>
              <a:softEdge rad="112500"/>
            </a:effectLst>
            <a:extLst/>
          </p:spPr>
        </p:pic>
        <p:pic>
          <p:nvPicPr>
            <p:cNvPr id="3076" name="Picture 4" descr="Net Profit Margin Formula | Calculator (Excel template)">
              <a:extLst>
                <a:ext uri="{FF2B5EF4-FFF2-40B4-BE49-F238E27FC236}">
                  <a16:creationId xmlns:a16="http://schemas.microsoft.com/office/drawing/2014/main" xmlns="" id="{BF1D6C96-F0E8-44FE-B0D2-AD215A3E5B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28383" y="1836508"/>
              <a:ext cx="3766665" cy="1934830"/>
            </a:xfrm>
            <a:prstGeom prst="rect">
              <a:avLst/>
            </a:prstGeom>
            <a:ln>
              <a:noFill/>
            </a:ln>
            <a:effectLst>
              <a:softEdge rad="112500"/>
            </a:effectLst>
            <a:extLst/>
          </p:spPr>
        </p:pic>
        <p:pic>
          <p:nvPicPr>
            <p:cNvPr id="3078" name="Picture 6" descr="Return on Capital Employed | Business | tutor2u">
              <a:extLst>
                <a:ext uri="{FF2B5EF4-FFF2-40B4-BE49-F238E27FC236}">
                  <a16:creationId xmlns:a16="http://schemas.microsoft.com/office/drawing/2014/main" xmlns="" id="{A2597DDF-63B0-4535-95D5-35292361903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030" t="20826" r="3795" b="53433"/>
            <a:stretch/>
          </p:blipFill>
          <p:spPr bwMode="auto">
            <a:xfrm>
              <a:off x="8425334" y="3771338"/>
              <a:ext cx="3766666" cy="783575"/>
            </a:xfrm>
            <a:prstGeom prst="rect">
              <a:avLst/>
            </a:prstGeom>
            <a:ln>
              <a:noFill/>
            </a:ln>
            <a:effectLst>
              <a:softEdge rad="112500"/>
            </a:effectLst>
            <a:extLst/>
          </p:spPr>
        </p:pic>
      </p:grpSp>
      <p:graphicFrame>
        <p:nvGraphicFramePr>
          <p:cNvPr id="10" name="Table 10">
            <a:extLst>
              <a:ext uri="{FF2B5EF4-FFF2-40B4-BE49-F238E27FC236}">
                <a16:creationId xmlns:a16="http://schemas.microsoft.com/office/drawing/2014/main" xmlns="" id="{9FE92F90-3014-4827-B3BB-76987D2DC3D4}"/>
              </a:ext>
            </a:extLst>
          </p:cNvPr>
          <p:cNvGraphicFramePr>
            <a:graphicFrameLocks noGrp="1"/>
          </p:cNvGraphicFramePr>
          <p:nvPr>
            <p:extLst>
              <p:ext uri="{D42A27DB-BD31-4B8C-83A1-F6EECF244321}">
                <p14:modId xmlns:p14="http://schemas.microsoft.com/office/powerpoint/2010/main" val="2917055186"/>
              </p:ext>
            </p:extLst>
          </p:nvPr>
        </p:nvGraphicFramePr>
        <p:xfrm>
          <a:off x="359096" y="5272738"/>
          <a:ext cx="11709142" cy="1478280"/>
        </p:xfrm>
        <a:graphic>
          <a:graphicData uri="http://schemas.openxmlformats.org/drawingml/2006/table">
            <a:tbl>
              <a:tblPr firstRow="1" bandRow="1">
                <a:tableStyleId>{9DCAF9ED-07DC-4A11-8D7F-57B35C25682E}</a:tableStyleId>
              </a:tblPr>
              <a:tblGrid>
                <a:gridCol w="2387153">
                  <a:extLst>
                    <a:ext uri="{9D8B030D-6E8A-4147-A177-3AD203B41FA5}">
                      <a16:colId xmlns:a16="http://schemas.microsoft.com/office/drawing/2014/main" xmlns="" val="3387713425"/>
                    </a:ext>
                  </a:extLst>
                </a:gridCol>
                <a:gridCol w="3467418">
                  <a:extLst>
                    <a:ext uri="{9D8B030D-6E8A-4147-A177-3AD203B41FA5}">
                      <a16:colId xmlns:a16="http://schemas.microsoft.com/office/drawing/2014/main" xmlns="" val="1748825209"/>
                    </a:ext>
                  </a:extLst>
                </a:gridCol>
                <a:gridCol w="3467418">
                  <a:extLst>
                    <a:ext uri="{9D8B030D-6E8A-4147-A177-3AD203B41FA5}">
                      <a16:colId xmlns:a16="http://schemas.microsoft.com/office/drawing/2014/main" xmlns="" val="1047634431"/>
                    </a:ext>
                  </a:extLst>
                </a:gridCol>
                <a:gridCol w="2387153">
                  <a:extLst>
                    <a:ext uri="{9D8B030D-6E8A-4147-A177-3AD203B41FA5}">
                      <a16:colId xmlns:a16="http://schemas.microsoft.com/office/drawing/2014/main" xmlns="" val="3367626019"/>
                    </a:ext>
                  </a:extLst>
                </a:gridCol>
              </a:tblGrid>
              <a:tr h="0">
                <a:tc>
                  <a:txBody>
                    <a:bodyPr/>
                    <a:lstStyle/>
                    <a:p>
                      <a:endParaRPr lang="en-GB" dirty="0"/>
                    </a:p>
                  </a:txBody>
                  <a:tcPr/>
                </a:tc>
                <a:tc>
                  <a:txBody>
                    <a:bodyPr/>
                    <a:lstStyle/>
                    <a:p>
                      <a:r>
                        <a:rPr lang="en-US" dirty="0"/>
                        <a:t>2018</a:t>
                      </a:r>
                      <a:endParaRPr lang="en-GB" dirty="0"/>
                    </a:p>
                  </a:txBody>
                  <a:tcPr/>
                </a:tc>
                <a:tc>
                  <a:txBody>
                    <a:bodyPr/>
                    <a:lstStyle/>
                    <a:p>
                      <a:r>
                        <a:rPr lang="en-US" dirty="0"/>
                        <a:t>2019</a:t>
                      </a:r>
                      <a:endParaRPr lang="en-GB" dirty="0"/>
                    </a:p>
                  </a:txBody>
                  <a:tcPr/>
                </a:tc>
                <a:tc>
                  <a:txBody>
                    <a:bodyPr/>
                    <a:lstStyle/>
                    <a:p>
                      <a:r>
                        <a:rPr lang="en-US" dirty="0"/>
                        <a:t>Difference</a:t>
                      </a:r>
                      <a:endParaRPr lang="en-GB" dirty="0"/>
                    </a:p>
                  </a:txBody>
                  <a:tcPr/>
                </a:tc>
                <a:extLst>
                  <a:ext uri="{0D108BD9-81ED-4DB2-BD59-A6C34878D82A}">
                    <a16:rowId xmlns:a16="http://schemas.microsoft.com/office/drawing/2014/main" xmlns="" val="2648679888"/>
                  </a:ext>
                </a:extLst>
              </a:tr>
              <a:tr h="370840">
                <a:tc>
                  <a:txBody>
                    <a:bodyPr/>
                    <a:lstStyle/>
                    <a:p>
                      <a:r>
                        <a:rPr lang="en-US" b="1" dirty="0"/>
                        <a:t>Gross Profit Margin</a:t>
                      </a:r>
                      <a:endParaRPr lang="en-GB" b="1" dirty="0"/>
                    </a:p>
                  </a:txBody>
                  <a:tcPr/>
                </a:tc>
                <a:tc>
                  <a:txBody>
                    <a:bodyPr/>
                    <a:lstStyle/>
                    <a:p>
                      <a:r>
                        <a:rPr lang="en-US" dirty="0"/>
                        <a:t>5050/5500*100=</a:t>
                      </a:r>
                      <a:r>
                        <a:rPr lang="en-US" b="1" dirty="0"/>
                        <a:t>91.81%</a:t>
                      </a:r>
                      <a:endParaRPr lang="en-GB" b="1" dirty="0"/>
                    </a:p>
                  </a:txBody>
                  <a:tcPr/>
                </a:tc>
                <a:tc>
                  <a:txBody>
                    <a:bodyPr/>
                    <a:lstStyle/>
                    <a:p>
                      <a:r>
                        <a:rPr lang="en-US" dirty="0"/>
                        <a:t>5150/6000*100=</a:t>
                      </a:r>
                      <a:r>
                        <a:rPr lang="en-US" b="1" dirty="0"/>
                        <a:t>85.83%</a:t>
                      </a:r>
                      <a:endParaRPr lang="en-GB" b="1" dirty="0"/>
                    </a:p>
                  </a:txBody>
                  <a:tcPr/>
                </a:tc>
                <a:tc>
                  <a:txBody>
                    <a:bodyPr/>
                    <a:lstStyle/>
                    <a:p>
                      <a:r>
                        <a:rPr lang="en-US" b="1" dirty="0">
                          <a:solidFill>
                            <a:srgbClr val="C00000"/>
                          </a:solidFill>
                        </a:rPr>
                        <a:t>-4.02%</a:t>
                      </a:r>
                      <a:endParaRPr lang="en-GB" b="1" dirty="0">
                        <a:solidFill>
                          <a:srgbClr val="C00000"/>
                        </a:solidFill>
                      </a:endParaRPr>
                    </a:p>
                  </a:txBody>
                  <a:tcPr/>
                </a:tc>
                <a:extLst>
                  <a:ext uri="{0D108BD9-81ED-4DB2-BD59-A6C34878D82A}">
                    <a16:rowId xmlns:a16="http://schemas.microsoft.com/office/drawing/2014/main" xmlns="" val="3384155985"/>
                  </a:ext>
                </a:extLst>
              </a:tr>
              <a:tr h="370840">
                <a:tc>
                  <a:txBody>
                    <a:bodyPr/>
                    <a:lstStyle/>
                    <a:p>
                      <a:r>
                        <a:rPr lang="en-US" b="1" dirty="0"/>
                        <a:t>Net Profit</a:t>
                      </a:r>
                      <a:endParaRPr lang="en-GB" b="1" dirty="0"/>
                    </a:p>
                  </a:txBody>
                  <a:tcPr/>
                </a:tc>
                <a:tc>
                  <a:txBody>
                    <a:bodyPr/>
                    <a:lstStyle/>
                    <a:p>
                      <a:r>
                        <a:rPr lang="en-US" dirty="0"/>
                        <a:t>4008/5050*100=</a:t>
                      </a:r>
                      <a:r>
                        <a:rPr lang="en-US" b="1" dirty="0"/>
                        <a:t>79.36%</a:t>
                      </a:r>
                      <a:endParaRPr lang="en-GB" b="1" dirty="0"/>
                    </a:p>
                  </a:txBody>
                  <a:tcPr/>
                </a:tc>
                <a:tc>
                  <a:txBody>
                    <a:bodyPr/>
                    <a:lstStyle/>
                    <a:p>
                      <a:r>
                        <a:rPr lang="en-US" dirty="0"/>
                        <a:t>4073/5150*100=</a:t>
                      </a:r>
                      <a:r>
                        <a:rPr lang="en-US" b="1" dirty="0"/>
                        <a:t>79.08%</a:t>
                      </a:r>
                      <a:endParaRPr lang="en-GB" b="1" dirty="0"/>
                    </a:p>
                  </a:txBody>
                  <a:tcPr/>
                </a:tc>
                <a:tc>
                  <a:txBody>
                    <a:bodyPr/>
                    <a:lstStyle/>
                    <a:p>
                      <a:r>
                        <a:rPr lang="en-US" b="1" dirty="0">
                          <a:solidFill>
                            <a:srgbClr val="C00000"/>
                          </a:solidFill>
                        </a:rPr>
                        <a:t>-0.28%</a:t>
                      </a:r>
                      <a:endParaRPr lang="en-GB" b="1" dirty="0">
                        <a:solidFill>
                          <a:srgbClr val="C00000"/>
                        </a:solidFill>
                      </a:endParaRPr>
                    </a:p>
                  </a:txBody>
                  <a:tcPr/>
                </a:tc>
                <a:extLst>
                  <a:ext uri="{0D108BD9-81ED-4DB2-BD59-A6C34878D82A}">
                    <a16:rowId xmlns:a16="http://schemas.microsoft.com/office/drawing/2014/main" xmlns="" val="2210687439"/>
                  </a:ext>
                </a:extLst>
              </a:tr>
              <a:tr h="370840">
                <a:tc>
                  <a:txBody>
                    <a:bodyPr/>
                    <a:lstStyle/>
                    <a:p>
                      <a:r>
                        <a:rPr lang="en-US" b="1" dirty="0"/>
                        <a:t>ROCE</a:t>
                      </a:r>
                      <a:endParaRPr lang="en-GB" b="1" dirty="0"/>
                    </a:p>
                  </a:txBody>
                  <a:tcPr/>
                </a:tc>
                <a:tc>
                  <a:txBody>
                    <a:bodyPr/>
                    <a:lstStyle/>
                    <a:p>
                      <a:r>
                        <a:rPr lang="en-US" dirty="0"/>
                        <a:t>(4008+20)/6226*100=</a:t>
                      </a:r>
                      <a:r>
                        <a:rPr lang="en-US" b="1" dirty="0"/>
                        <a:t>64.69%</a:t>
                      </a:r>
                      <a:endParaRPr lang="en-GB" b="1" dirty="0"/>
                    </a:p>
                  </a:txBody>
                  <a:tcPr/>
                </a:tc>
                <a:tc>
                  <a:txBody>
                    <a:bodyPr/>
                    <a:lstStyle/>
                    <a:p>
                      <a:r>
                        <a:rPr lang="en-US" dirty="0"/>
                        <a:t>(4073+10)/6274*100=</a:t>
                      </a:r>
                      <a:r>
                        <a:rPr lang="en-US" b="1" dirty="0"/>
                        <a:t>65.07%</a:t>
                      </a:r>
                      <a:endParaRPr lang="en-GB" b="1" dirty="0"/>
                    </a:p>
                  </a:txBody>
                  <a:tcPr/>
                </a:tc>
                <a:tc>
                  <a:txBody>
                    <a:bodyPr/>
                    <a:lstStyle/>
                    <a:p>
                      <a:r>
                        <a:rPr lang="en-US" b="1" dirty="0">
                          <a:solidFill>
                            <a:srgbClr val="00B050"/>
                          </a:solidFill>
                        </a:rPr>
                        <a:t>+0.38%</a:t>
                      </a:r>
                      <a:endParaRPr lang="en-GB" b="1" dirty="0">
                        <a:solidFill>
                          <a:srgbClr val="00B050"/>
                        </a:solidFill>
                      </a:endParaRPr>
                    </a:p>
                  </a:txBody>
                  <a:tcPr/>
                </a:tc>
                <a:extLst>
                  <a:ext uri="{0D108BD9-81ED-4DB2-BD59-A6C34878D82A}">
                    <a16:rowId xmlns:a16="http://schemas.microsoft.com/office/drawing/2014/main" xmlns="" val="1142481444"/>
                  </a:ext>
                </a:extLst>
              </a:tr>
            </a:tbl>
          </a:graphicData>
        </a:graphic>
      </p:graphicFrame>
    </p:spTree>
    <p:extLst>
      <p:ext uri="{BB962C8B-B14F-4D97-AF65-F5344CB8AC3E}">
        <p14:creationId xmlns:p14="http://schemas.microsoft.com/office/powerpoint/2010/main" val="8704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DEA2F5-1C1E-4259-A2F5-E8B587FB3151}"/>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xmlns="" id="{6A27B828-F92E-4601-ACCA-D1076FC4DAE7}"/>
              </a:ext>
            </a:extLst>
          </p:cNvPr>
          <p:cNvSpPr>
            <a:spLocks noGrp="1"/>
          </p:cNvSpPr>
          <p:nvPr>
            <p:ph type="body" idx="1"/>
          </p:nvPr>
        </p:nvSpPr>
        <p:spPr/>
        <p:txBody>
          <a:bodyPr/>
          <a:lstStyle/>
          <a:p>
            <a:endParaRPr lang="en-GB"/>
          </a:p>
        </p:txBody>
      </p:sp>
      <p:pic>
        <p:nvPicPr>
          <p:cNvPr id="4" name="Picture 2" descr="51+] Backgrounds Simple on WallpaperSafari">
            <a:extLst>
              <a:ext uri="{FF2B5EF4-FFF2-40B4-BE49-F238E27FC236}">
                <a16:creationId xmlns:a16="http://schemas.microsoft.com/office/drawing/2014/main" xmlns="" id="{DD9E5E63-B424-4E10-9A2B-B83BECCC8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48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xmlns="" id="{49A7186C-1E99-411C-9A9E-F204B38E3427}"/>
              </a:ext>
            </a:extLst>
          </p:cNvPr>
          <p:cNvSpPr txBox="1"/>
          <p:nvPr/>
        </p:nvSpPr>
        <p:spPr>
          <a:xfrm>
            <a:off x="329829" y="1126649"/>
            <a:ext cx="5205557" cy="3785652"/>
          </a:xfrm>
          <a:prstGeom prst="rect">
            <a:avLst/>
          </a:prstGeom>
          <a:noFill/>
        </p:spPr>
        <p:txBody>
          <a:bodyPr wrap="square">
            <a:spAutoFit/>
          </a:bodyPr>
          <a:lstStyle/>
          <a:p>
            <a:pPr marL="285750" indent="-285750" algn="just">
              <a:buFont typeface="Arial" panose="020B0604020202020204" pitchFamily="34" charset="0"/>
              <a:buChar char="•"/>
            </a:pPr>
            <a:r>
              <a:rPr lang="en-US" sz="2400" dirty="0">
                <a:latin typeface="Arial" panose="020B0604020202020204" pitchFamily="34" charset="0"/>
                <a:cs typeface="Arial" panose="020B0604020202020204" pitchFamily="34" charset="0"/>
              </a:rPr>
              <a:t>Cash is the lifeblood of any business. Thus, liquidity</a:t>
            </a:r>
            <a:r>
              <a:rPr lang="en-US" sz="2400" b="1"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refers to the availability of cash</a:t>
            </a:r>
            <a:r>
              <a:rPr lang="en-US" sz="24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2400" dirty="0" smtClean="0">
                <a:latin typeface="Arial" panose="020B0604020202020204" pitchFamily="34" charset="0"/>
                <a:cs typeface="Arial" panose="020B0604020202020204" pitchFamily="34" charset="0"/>
              </a:rPr>
              <a:t>Capital structure is considered to analyze the funding of a company to the operations and processes .</a:t>
            </a:r>
          </a:p>
          <a:p>
            <a:pPr marL="285750" indent="-285750" algn="just">
              <a:buFont typeface="Arial" panose="020B0604020202020204" pitchFamily="34" charset="0"/>
              <a:buChar char="•"/>
            </a:pPr>
            <a:r>
              <a:rPr lang="en-US" sz="2400" dirty="0" smtClean="0">
                <a:latin typeface="Arial" panose="020B0604020202020204" pitchFamily="34" charset="0"/>
                <a:cs typeface="Arial" panose="020B0604020202020204" pitchFamily="34" charset="0"/>
              </a:rPr>
              <a:t>In the current ratio and quick ratio of Gatsby have been seen a difference of -0.29% and -.08%.</a:t>
            </a:r>
            <a:endParaRPr lang="en-US" sz="2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p:txBody>
      </p:sp>
      <p:graphicFrame>
        <p:nvGraphicFramePr>
          <p:cNvPr id="7" name="Table 10">
            <a:extLst>
              <a:ext uri="{FF2B5EF4-FFF2-40B4-BE49-F238E27FC236}">
                <a16:creationId xmlns:a16="http://schemas.microsoft.com/office/drawing/2014/main" xmlns="" id="{9B435D56-1C7C-4FB3-94E4-722229805160}"/>
              </a:ext>
            </a:extLst>
          </p:cNvPr>
          <p:cNvGraphicFramePr>
            <a:graphicFrameLocks noGrp="1"/>
          </p:cNvGraphicFramePr>
          <p:nvPr>
            <p:extLst>
              <p:ext uri="{D42A27DB-BD31-4B8C-83A1-F6EECF244321}">
                <p14:modId xmlns:p14="http://schemas.microsoft.com/office/powerpoint/2010/main" val="652782751"/>
              </p:ext>
            </p:extLst>
          </p:nvPr>
        </p:nvGraphicFramePr>
        <p:xfrm>
          <a:off x="241429" y="5499119"/>
          <a:ext cx="11709142" cy="1107440"/>
        </p:xfrm>
        <a:graphic>
          <a:graphicData uri="http://schemas.openxmlformats.org/drawingml/2006/table">
            <a:tbl>
              <a:tblPr firstRow="1" bandRow="1">
                <a:tableStyleId>{9DCAF9ED-07DC-4A11-8D7F-57B35C25682E}</a:tableStyleId>
              </a:tblPr>
              <a:tblGrid>
                <a:gridCol w="2387153">
                  <a:extLst>
                    <a:ext uri="{9D8B030D-6E8A-4147-A177-3AD203B41FA5}">
                      <a16:colId xmlns:a16="http://schemas.microsoft.com/office/drawing/2014/main" xmlns="" val="3387713425"/>
                    </a:ext>
                  </a:extLst>
                </a:gridCol>
                <a:gridCol w="3467418">
                  <a:extLst>
                    <a:ext uri="{9D8B030D-6E8A-4147-A177-3AD203B41FA5}">
                      <a16:colId xmlns:a16="http://schemas.microsoft.com/office/drawing/2014/main" xmlns="" val="1748825209"/>
                    </a:ext>
                  </a:extLst>
                </a:gridCol>
                <a:gridCol w="3467418">
                  <a:extLst>
                    <a:ext uri="{9D8B030D-6E8A-4147-A177-3AD203B41FA5}">
                      <a16:colId xmlns:a16="http://schemas.microsoft.com/office/drawing/2014/main" xmlns="" val="1047634431"/>
                    </a:ext>
                  </a:extLst>
                </a:gridCol>
                <a:gridCol w="2387153">
                  <a:extLst>
                    <a:ext uri="{9D8B030D-6E8A-4147-A177-3AD203B41FA5}">
                      <a16:colId xmlns:a16="http://schemas.microsoft.com/office/drawing/2014/main" xmlns="" val="3367626019"/>
                    </a:ext>
                  </a:extLst>
                </a:gridCol>
              </a:tblGrid>
              <a:tr h="0">
                <a:tc>
                  <a:txBody>
                    <a:bodyPr/>
                    <a:lstStyle/>
                    <a:p>
                      <a:endParaRPr lang="en-GB" dirty="0"/>
                    </a:p>
                  </a:txBody>
                  <a:tcPr/>
                </a:tc>
                <a:tc>
                  <a:txBody>
                    <a:bodyPr/>
                    <a:lstStyle/>
                    <a:p>
                      <a:r>
                        <a:rPr lang="en-US" dirty="0"/>
                        <a:t>2018</a:t>
                      </a:r>
                      <a:endParaRPr lang="en-GB" dirty="0"/>
                    </a:p>
                  </a:txBody>
                  <a:tcPr/>
                </a:tc>
                <a:tc>
                  <a:txBody>
                    <a:bodyPr/>
                    <a:lstStyle/>
                    <a:p>
                      <a:r>
                        <a:rPr lang="en-US" dirty="0"/>
                        <a:t>2019</a:t>
                      </a:r>
                      <a:endParaRPr lang="en-GB" dirty="0"/>
                    </a:p>
                  </a:txBody>
                  <a:tcPr/>
                </a:tc>
                <a:tc>
                  <a:txBody>
                    <a:bodyPr/>
                    <a:lstStyle/>
                    <a:p>
                      <a:r>
                        <a:rPr lang="en-US" dirty="0"/>
                        <a:t>Difference</a:t>
                      </a:r>
                      <a:endParaRPr lang="en-GB" dirty="0"/>
                    </a:p>
                  </a:txBody>
                  <a:tcPr/>
                </a:tc>
                <a:extLst>
                  <a:ext uri="{0D108BD9-81ED-4DB2-BD59-A6C34878D82A}">
                    <a16:rowId xmlns:a16="http://schemas.microsoft.com/office/drawing/2014/main" xmlns="" val="2648679888"/>
                  </a:ext>
                </a:extLst>
              </a:tr>
              <a:tr h="370840">
                <a:tc>
                  <a:txBody>
                    <a:bodyPr/>
                    <a:lstStyle/>
                    <a:p>
                      <a:r>
                        <a:rPr lang="en-US" b="1" dirty="0"/>
                        <a:t>Current Ratio</a:t>
                      </a:r>
                      <a:endParaRPr lang="en-GB" b="1" dirty="0"/>
                    </a:p>
                  </a:txBody>
                  <a:tcPr/>
                </a:tc>
                <a:tc>
                  <a:txBody>
                    <a:bodyPr/>
                    <a:lstStyle/>
                    <a:p>
                      <a:r>
                        <a:rPr lang="en-US" dirty="0"/>
                        <a:t>3065/1339=</a:t>
                      </a:r>
                      <a:r>
                        <a:rPr lang="en-US" b="1" dirty="0"/>
                        <a:t>2.29</a:t>
                      </a:r>
                      <a:endParaRPr lang="en-GB" b="1" dirty="0"/>
                    </a:p>
                  </a:txBody>
                  <a:tcPr/>
                </a:tc>
                <a:tc>
                  <a:txBody>
                    <a:bodyPr/>
                    <a:lstStyle/>
                    <a:p>
                      <a:r>
                        <a:rPr lang="en-US" dirty="0"/>
                        <a:t>3240/1616=</a:t>
                      </a:r>
                      <a:r>
                        <a:rPr lang="en-US" b="1" dirty="0"/>
                        <a:t>2.00</a:t>
                      </a:r>
                      <a:endParaRPr lang="en-GB" b="1" dirty="0"/>
                    </a:p>
                  </a:txBody>
                  <a:tcPr/>
                </a:tc>
                <a:tc>
                  <a:txBody>
                    <a:bodyPr/>
                    <a:lstStyle/>
                    <a:p>
                      <a:r>
                        <a:rPr lang="en-US" b="1" dirty="0">
                          <a:solidFill>
                            <a:srgbClr val="C00000"/>
                          </a:solidFill>
                        </a:rPr>
                        <a:t>-0.29</a:t>
                      </a:r>
                      <a:endParaRPr lang="en-GB" b="1" dirty="0">
                        <a:solidFill>
                          <a:srgbClr val="C00000"/>
                        </a:solidFill>
                      </a:endParaRPr>
                    </a:p>
                  </a:txBody>
                  <a:tcPr/>
                </a:tc>
                <a:extLst>
                  <a:ext uri="{0D108BD9-81ED-4DB2-BD59-A6C34878D82A}">
                    <a16:rowId xmlns:a16="http://schemas.microsoft.com/office/drawing/2014/main" xmlns="" val="3384155985"/>
                  </a:ext>
                </a:extLst>
              </a:tr>
              <a:tr h="370840">
                <a:tc>
                  <a:txBody>
                    <a:bodyPr/>
                    <a:lstStyle/>
                    <a:p>
                      <a:r>
                        <a:rPr lang="en-US" b="1" dirty="0"/>
                        <a:t>Quick Ratio</a:t>
                      </a:r>
                      <a:endParaRPr lang="en-GB" b="1" dirty="0"/>
                    </a:p>
                  </a:txBody>
                  <a:tcPr/>
                </a:tc>
                <a:tc>
                  <a:txBody>
                    <a:bodyPr/>
                    <a:lstStyle/>
                    <a:p>
                      <a:r>
                        <a:rPr lang="en-US" dirty="0"/>
                        <a:t>(3065-1450)/1339=</a:t>
                      </a:r>
                      <a:r>
                        <a:rPr lang="en-US" b="1" dirty="0"/>
                        <a:t>1.20</a:t>
                      </a:r>
                      <a:endParaRPr lang="en-GB" b="1" dirty="0"/>
                    </a:p>
                  </a:txBody>
                  <a:tcPr/>
                </a:tc>
                <a:tc>
                  <a:txBody>
                    <a:bodyPr/>
                    <a:lstStyle/>
                    <a:p>
                      <a:r>
                        <a:rPr lang="en-US" dirty="0"/>
                        <a:t>(3240-1420)/1616=</a:t>
                      </a:r>
                      <a:r>
                        <a:rPr lang="en-US" b="1" dirty="0"/>
                        <a:t>1.12</a:t>
                      </a:r>
                      <a:endParaRPr lang="en-GB" b="1" dirty="0"/>
                    </a:p>
                  </a:txBody>
                  <a:tcPr/>
                </a:tc>
                <a:tc>
                  <a:txBody>
                    <a:bodyPr/>
                    <a:lstStyle/>
                    <a:p>
                      <a:r>
                        <a:rPr lang="en-US" b="1" dirty="0">
                          <a:solidFill>
                            <a:srgbClr val="C00000"/>
                          </a:solidFill>
                        </a:rPr>
                        <a:t>-0.08</a:t>
                      </a:r>
                      <a:endParaRPr lang="en-GB" b="1" dirty="0">
                        <a:solidFill>
                          <a:srgbClr val="C00000"/>
                        </a:solidFill>
                      </a:endParaRPr>
                    </a:p>
                  </a:txBody>
                  <a:tcPr/>
                </a:tc>
                <a:extLst>
                  <a:ext uri="{0D108BD9-81ED-4DB2-BD59-A6C34878D82A}">
                    <a16:rowId xmlns:a16="http://schemas.microsoft.com/office/drawing/2014/main" xmlns="" val="2210687439"/>
                  </a:ext>
                </a:extLst>
              </a:tr>
            </a:tbl>
          </a:graphicData>
        </a:graphic>
      </p:graphicFrame>
      <p:pic>
        <p:nvPicPr>
          <p:cNvPr id="4100" name="Picture 4" descr="Liquidity Risk - CubeLogic">
            <a:extLst>
              <a:ext uri="{FF2B5EF4-FFF2-40B4-BE49-F238E27FC236}">
                <a16:creationId xmlns:a16="http://schemas.microsoft.com/office/drawing/2014/main" xmlns="" id="{AB03FE22-FB90-49F4-8217-B145E20F88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4542" y="1288243"/>
            <a:ext cx="4438650" cy="3190875"/>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xmlns="" id="{DC81A0AA-DEA9-46C5-9807-172E5C78270C}"/>
              </a:ext>
            </a:extLst>
          </p:cNvPr>
          <p:cNvSpPr txBox="1"/>
          <p:nvPr/>
        </p:nvSpPr>
        <p:spPr>
          <a:xfrm>
            <a:off x="1952885" y="343996"/>
            <a:ext cx="7430982" cy="461665"/>
          </a:xfrm>
          <a:prstGeom prst="rect">
            <a:avLst/>
          </a:prstGeom>
          <a:noFill/>
        </p:spPr>
        <p:txBody>
          <a:bodyPr wrap="square">
            <a:spAutoFit/>
          </a:bodyPr>
          <a:lstStyle/>
          <a:p>
            <a:pPr lvl="1" algn="ctr"/>
            <a:r>
              <a:rPr lang="en-GB" sz="2400" b="1" dirty="0" smtClean="0">
                <a:solidFill>
                  <a:schemeClr val="tx1">
                    <a:lumMod val="75000"/>
                    <a:lumOff val="25000"/>
                  </a:schemeClr>
                </a:solidFill>
                <a:latin typeface="Avenir Next LT Pro Light (Headings)"/>
              </a:rPr>
              <a:t>Financial analysi</a:t>
            </a:r>
            <a:r>
              <a:rPr lang="en-GB" sz="2400" b="1" dirty="0">
                <a:solidFill>
                  <a:schemeClr val="tx1">
                    <a:lumMod val="75000"/>
                    <a:lumOff val="25000"/>
                  </a:schemeClr>
                </a:solidFill>
                <a:latin typeface="Avenir Next LT Pro Light (Headings)"/>
              </a:rPr>
              <a:t>s</a:t>
            </a:r>
            <a:endParaRPr lang="en-GB" sz="2400" b="1" dirty="0">
              <a:solidFill>
                <a:schemeClr val="tx1">
                  <a:lumMod val="75000"/>
                  <a:lumOff val="25000"/>
                </a:schemeClr>
              </a:solidFill>
              <a:latin typeface="Avenir Next LT Pro Light (Headings)"/>
            </a:endParaRPr>
          </a:p>
        </p:txBody>
      </p:sp>
    </p:spTree>
    <p:extLst>
      <p:ext uri="{BB962C8B-B14F-4D97-AF65-F5344CB8AC3E}">
        <p14:creationId xmlns:p14="http://schemas.microsoft.com/office/powerpoint/2010/main" val="916153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7C7FC5-AEB0-47B7-922F-3265E01214AF}"/>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xmlns="" id="{A8AA205E-54DA-4C9E-BD63-153296B4A6E3}"/>
              </a:ext>
            </a:extLst>
          </p:cNvPr>
          <p:cNvSpPr>
            <a:spLocks noGrp="1"/>
          </p:cNvSpPr>
          <p:nvPr>
            <p:ph type="body" idx="1"/>
          </p:nvPr>
        </p:nvSpPr>
        <p:spPr/>
        <p:txBody>
          <a:bodyPr/>
          <a:lstStyle/>
          <a:p>
            <a:endParaRPr lang="en-GB"/>
          </a:p>
        </p:txBody>
      </p:sp>
      <p:pic>
        <p:nvPicPr>
          <p:cNvPr id="4" name="Picture 2" descr="51+] Backgrounds Simple on WallpaperSafari">
            <a:extLst>
              <a:ext uri="{FF2B5EF4-FFF2-40B4-BE49-F238E27FC236}">
                <a16:creationId xmlns:a16="http://schemas.microsoft.com/office/drawing/2014/main" xmlns="" id="{8C73D714-F507-4480-8A66-A53D4B7EAF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48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xmlns="" id="{79455CE0-390D-433A-B36B-41E8C9543449}"/>
              </a:ext>
            </a:extLst>
          </p:cNvPr>
          <p:cNvSpPr txBox="1"/>
          <p:nvPr/>
        </p:nvSpPr>
        <p:spPr>
          <a:xfrm>
            <a:off x="3740274" y="467186"/>
            <a:ext cx="3956635" cy="523220"/>
          </a:xfrm>
          <a:prstGeom prst="rect">
            <a:avLst/>
          </a:prstGeom>
          <a:noFill/>
        </p:spPr>
        <p:txBody>
          <a:bodyPr wrap="square">
            <a:spAutoFit/>
          </a:bodyPr>
          <a:lstStyle/>
          <a:p>
            <a:pPr lvl="1" algn="ctr"/>
            <a:r>
              <a:rPr lang="en-GB" sz="2800" b="1" dirty="0">
                <a:solidFill>
                  <a:schemeClr val="tx1">
                    <a:lumMod val="75000"/>
                    <a:lumOff val="25000"/>
                  </a:schemeClr>
                </a:solidFill>
                <a:latin typeface="Avenir Next LT Pro Light (Headings)"/>
              </a:rPr>
              <a:t>Financial analysis</a:t>
            </a:r>
            <a:endParaRPr lang="en-GB" sz="2800" b="1" dirty="0">
              <a:solidFill>
                <a:schemeClr val="tx1">
                  <a:lumMod val="75000"/>
                  <a:lumOff val="25000"/>
                </a:schemeClr>
              </a:solidFill>
              <a:latin typeface="Avenir Next LT Pro Light (Headings)"/>
            </a:endParaRPr>
          </a:p>
        </p:txBody>
      </p:sp>
      <p:sp>
        <p:nvSpPr>
          <p:cNvPr id="6" name="TextBox 5">
            <a:extLst>
              <a:ext uri="{FF2B5EF4-FFF2-40B4-BE49-F238E27FC236}">
                <a16:creationId xmlns:a16="http://schemas.microsoft.com/office/drawing/2014/main" xmlns="" id="{D7112091-4E06-4C7E-AFC0-7E3C1AC95A3F}"/>
              </a:ext>
            </a:extLst>
          </p:cNvPr>
          <p:cNvSpPr txBox="1"/>
          <p:nvPr/>
        </p:nvSpPr>
        <p:spPr>
          <a:xfrm>
            <a:off x="489225" y="1027507"/>
            <a:ext cx="5144134" cy="3785652"/>
          </a:xfrm>
          <a:prstGeom prst="rect">
            <a:avLst/>
          </a:prstGeom>
          <a:noFill/>
        </p:spPr>
        <p:txBody>
          <a:bodyPr wrap="square">
            <a:spAutoFit/>
          </a:bodyPr>
          <a:lstStyle/>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The gearing factor highlights how dependent a business is on loans. There is not really a bad thing in borrowing from the bank as it can finance different projects</a:t>
            </a:r>
            <a:r>
              <a:rPr lang="en-US" sz="2400" dirty="0" smtClean="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r>
              <a:rPr lang="en-US" sz="2400" dirty="0" smtClean="0">
                <a:latin typeface="Arial" panose="020B0604020202020204" pitchFamily="34" charset="0"/>
                <a:cs typeface="Arial" panose="020B0604020202020204" pitchFamily="34" charset="0"/>
              </a:rPr>
              <a:t>Leverage and debt to capital one are the two gearing ratio.</a:t>
            </a:r>
          </a:p>
          <a:p>
            <a:pPr marL="342900" indent="-342900" algn="just">
              <a:buFont typeface="Arial" panose="020B0604020202020204" pitchFamily="34" charset="0"/>
              <a:buChar char="•"/>
            </a:pPr>
            <a:r>
              <a:rPr lang="en-US" sz="2400" dirty="0" smtClean="0">
                <a:latin typeface="Arial" panose="020B0604020202020204" pitchFamily="34" charset="0"/>
                <a:cs typeface="Arial" panose="020B0604020202020204" pitchFamily="34" charset="0"/>
              </a:rPr>
              <a:t>The amount of days for debtor and creditor in Gatsby have been calculated. </a:t>
            </a:r>
            <a:endParaRPr lang="en-US" sz="2400" dirty="0">
              <a:latin typeface="Arial" panose="020B0604020202020204" pitchFamily="34" charset="0"/>
              <a:cs typeface="Arial" panose="020B0604020202020204" pitchFamily="34" charset="0"/>
            </a:endParaRPr>
          </a:p>
        </p:txBody>
      </p:sp>
      <p:graphicFrame>
        <p:nvGraphicFramePr>
          <p:cNvPr id="8" name="Table 10">
            <a:extLst>
              <a:ext uri="{FF2B5EF4-FFF2-40B4-BE49-F238E27FC236}">
                <a16:creationId xmlns:a16="http://schemas.microsoft.com/office/drawing/2014/main" xmlns="" id="{1BCBEA53-A614-49F4-A90C-46E5C5E32E7E}"/>
              </a:ext>
            </a:extLst>
          </p:cNvPr>
          <p:cNvGraphicFramePr>
            <a:graphicFrameLocks noGrp="1"/>
          </p:cNvGraphicFramePr>
          <p:nvPr>
            <p:extLst>
              <p:ext uri="{D42A27DB-BD31-4B8C-83A1-F6EECF244321}">
                <p14:modId xmlns:p14="http://schemas.microsoft.com/office/powerpoint/2010/main" val="3381616614"/>
              </p:ext>
            </p:extLst>
          </p:nvPr>
        </p:nvGraphicFramePr>
        <p:xfrm>
          <a:off x="355729" y="5254191"/>
          <a:ext cx="11709142" cy="1376680"/>
        </p:xfrm>
        <a:graphic>
          <a:graphicData uri="http://schemas.openxmlformats.org/drawingml/2006/table">
            <a:tbl>
              <a:tblPr firstRow="1" bandRow="1">
                <a:tableStyleId>{9DCAF9ED-07DC-4A11-8D7F-57B35C25682E}</a:tableStyleId>
              </a:tblPr>
              <a:tblGrid>
                <a:gridCol w="2387153">
                  <a:extLst>
                    <a:ext uri="{9D8B030D-6E8A-4147-A177-3AD203B41FA5}">
                      <a16:colId xmlns:a16="http://schemas.microsoft.com/office/drawing/2014/main" xmlns="" val="3387713425"/>
                    </a:ext>
                  </a:extLst>
                </a:gridCol>
                <a:gridCol w="3467418">
                  <a:extLst>
                    <a:ext uri="{9D8B030D-6E8A-4147-A177-3AD203B41FA5}">
                      <a16:colId xmlns:a16="http://schemas.microsoft.com/office/drawing/2014/main" xmlns="" val="1748825209"/>
                    </a:ext>
                  </a:extLst>
                </a:gridCol>
                <a:gridCol w="3467418">
                  <a:extLst>
                    <a:ext uri="{9D8B030D-6E8A-4147-A177-3AD203B41FA5}">
                      <a16:colId xmlns:a16="http://schemas.microsoft.com/office/drawing/2014/main" xmlns="" val="1047634431"/>
                    </a:ext>
                  </a:extLst>
                </a:gridCol>
                <a:gridCol w="2387153">
                  <a:extLst>
                    <a:ext uri="{9D8B030D-6E8A-4147-A177-3AD203B41FA5}">
                      <a16:colId xmlns:a16="http://schemas.microsoft.com/office/drawing/2014/main" xmlns="" val="3367626019"/>
                    </a:ext>
                  </a:extLst>
                </a:gridCol>
              </a:tblGrid>
              <a:tr h="0">
                <a:tc>
                  <a:txBody>
                    <a:bodyPr/>
                    <a:lstStyle/>
                    <a:p>
                      <a:endParaRPr lang="en-GB" dirty="0"/>
                    </a:p>
                  </a:txBody>
                  <a:tcPr/>
                </a:tc>
                <a:tc>
                  <a:txBody>
                    <a:bodyPr/>
                    <a:lstStyle/>
                    <a:p>
                      <a:r>
                        <a:rPr lang="en-US" dirty="0"/>
                        <a:t>2018</a:t>
                      </a:r>
                      <a:endParaRPr lang="en-GB" dirty="0"/>
                    </a:p>
                  </a:txBody>
                  <a:tcPr/>
                </a:tc>
                <a:tc>
                  <a:txBody>
                    <a:bodyPr/>
                    <a:lstStyle/>
                    <a:p>
                      <a:r>
                        <a:rPr lang="en-US" dirty="0"/>
                        <a:t>2019</a:t>
                      </a:r>
                      <a:endParaRPr lang="en-GB" dirty="0"/>
                    </a:p>
                  </a:txBody>
                  <a:tcPr/>
                </a:tc>
                <a:tc>
                  <a:txBody>
                    <a:bodyPr/>
                    <a:lstStyle/>
                    <a:p>
                      <a:r>
                        <a:rPr lang="en-US" dirty="0"/>
                        <a:t>Difference</a:t>
                      </a:r>
                      <a:endParaRPr lang="en-GB" dirty="0"/>
                    </a:p>
                  </a:txBody>
                  <a:tcPr/>
                </a:tc>
                <a:extLst>
                  <a:ext uri="{0D108BD9-81ED-4DB2-BD59-A6C34878D82A}">
                    <a16:rowId xmlns:a16="http://schemas.microsoft.com/office/drawing/2014/main" xmlns="" val="2648679888"/>
                  </a:ext>
                </a:extLst>
              </a:tr>
              <a:tr h="370840">
                <a:tc>
                  <a:txBody>
                    <a:bodyPr/>
                    <a:lstStyle/>
                    <a:p>
                      <a:r>
                        <a:rPr lang="en-US" b="1" dirty="0"/>
                        <a:t>Debtor Days</a:t>
                      </a:r>
                      <a:endParaRPr lang="en-GB" b="1" dirty="0"/>
                    </a:p>
                  </a:txBody>
                  <a:tcPr/>
                </a:tc>
                <a:tc>
                  <a:txBody>
                    <a:bodyPr/>
                    <a:lstStyle/>
                    <a:p>
                      <a:r>
                        <a:rPr lang="en-US" dirty="0"/>
                        <a:t>1600*365/5500=106.18 </a:t>
                      </a:r>
                      <a:r>
                        <a:rPr lang="en-US" b="1" dirty="0"/>
                        <a:t>=&gt; 107 days</a:t>
                      </a:r>
                      <a:endParaRPr lang="en-GB" b="1" dirty="0"/>
                    </a:p>
                  </a:txBody>
                  <a:tcPr/>
                </a:tc>
                <a:tc>
                  <a:txBody>
                    <a:bodyPr/>
                    <a:lstStyle/>
                    <a:p>
                      <a:r>
                        <a:rPr lang="en-US" dirty="0"/>
                        <a:t>1800*365/6000=109.5 =&gt;</a:t>
                      </a:r>
                      <a:r>
                        <a:rPr lang="en-US" b="1" dirty="0"/>
                        <a:t> 110 days</a:t>
                      </a:r>
                      <a:endParaRPr lang="en-GB" b="1" dirty="0"/>
                    </a:p>
                  </a:txBody>
                  <a:tcPr/>
                </a:tc>
                <a:tc>
                  <a:txBody>
                    <a:bodyPr/>
                    <a:lstStyle/>
                    <a:p>
                      <a:r>
                        <a:rPr lang="en-US" b="1" dirty="0">
                          <a:solidFill>
                            <a:srgbClr val="C00000"/>
                          </a:solidFill>
                        </a:rPr>
                        <a:t>3</a:t>
                      </a:r>
                      <a:endParaRPr lang="en-GB" b="1" dirty="0">
                        <a:solidFill>
                          <a:srgbClr val="C00000"/>
                        </a:solidFill>
                      </a:endParaRPr>
                    </a:p>
                  </a:txBody>
                  <a:tcPr/>
                </a:tc>
                <a:extLst>
                  <a:ext uri="{0D108BD9-81ED-4DB2-BD59-A6C34878D82A}">
                    <a16:rowId xmlns:a16="http://schemas.microsoft.com/office/drawing/2014/main" xmlns="" val="3384155985"/>
                  </a:ext>
                </a:extLst>
              </a:tr>
              <a:tr h="370840">
                <a:tc>
                  <a:txBody>
                    <a:bodyPr/>
                    <a:lstStyle/>
                    <a:p>
                      <a:r>
                        <a:rPr lang="en-US" b="1" dirty="0"/>
                        <a:t>Creditor Days</a:t>
                      </a:r>
                      <a:endParaRPr lang="en-GB" b="1" dirty="0"/>
                    </a:p>
                  </a:txBody>
                  <a:tcPr/>
                </a:tc>
                <a:tc>
                  <a:txBody>
                    <a:bodyPr/>
                    <a:lstStyle/>
                    <a:p>
                      <a:r>
                        <a:rPr lang="en-US" b="0" dirty="0"/>
                        <a:t>800*365/500=</a:t>
                      </a:r>
                      <a:r>
                        <a:rPr lang="en-US" b="1" dirty="0"/>
                        <a:t>584 days</a:t>
                      </a:r>
                      <a:endParaRPr lang="en-GB" b="1" dirty="0"/>
                    </a:p>
                  </a:txBody>
                  <a:tcPr/>
                </a:tc>
                <a:tc>
                  <a:txBody>
                    <a:bodyPr/>
                    <a:lstStyle/>
                    <a:p>
                      <a:r>
                        <a:rPr lang="en-US" dirty="0"/>
                        <a:t>870*365/850=</a:t>
                      </a:r>
                      <a:r>
                        <a:rPr lang="en-US" b="0" dirty="0"/>
                        <a:t>373.58 =&gt; </a:t>
                      </a:r>
                      <a:r>
                        <a:rPr lang="en-US" b="1" dirty="0"/>
                        <a:t>374 days</a:t>
                      </a:r>
                      <a:endParaRPr lang="en-GB" b="1" dirty="0"/>
                    </a:p>
                  </a:txBody>
                  <a:tcPr/>
                </a:tc>
                <a:tc>
                  <a:txBody>
                    <a:bodyPr/>
                    <a:lstStyle/>
                    <a:p>
                      <a:r>
                        <a:rPr lang="en-US" b="1" dirty="0">
                          <a:solidFill>
                            <a:srgbClr val="00B050"/>
                          </a:solidFill>
                        </a:rPr>
                        <a:t>-210</a:t>
                      </a:r>
                      <a:endParaRPr lang="en-GB" b="1" dirty="0">
                        <a:solidFill>
                          <a:srgbClr val="00B050"/>
                        </a:solidFill>
                      </a:endParaRPr>
                    </a:p>
                  </a:txBody>
                  <a:tcPr/>
                </a:tc>
                <a:extLst>
                  <a:ext uri="{0D108BD9-81ED-4DB2-BD59-A6C34878D82A}">
                    <a16:rowId xmlns:a16="http://schemas.microsoft.com/office/drawing/2014/main" xmlns="" val="2210687439"/>
                  </a:ext>
                </a:extLst>
              </a:tr>
            </a:tbl>
          </a:graphicData>
        </a:graphic>
      </p:graphicFrame>
      <p:pic>
        <p:nvPicPr>
          <p:cNvPr id="10" name="Picture 9"/>
          <p:cNvPicPr>
            <a:picLocks noChangeAspect="1"/>
          </p:cNvPicPr>
          <p:nvPr/>
        </p:nvPicPr>
        <p:blipFill>
          <a:blip r:embed="rId4"/>
          <a:stretch>
            <a:fillRect/>
          </a:stretch>
        </p:blipFill>
        <p:spPr>
          <a:xfrm>
            <a:off x="6487120" y="1242549"/>
            <a:ext cx="4540271" cy="3355567"/>
          </a:xfrm>
          <a:prstGeom prst="rect">
            <a:avLst/>
          </a:prstGeom>
        </p:spPr>
      </p:pic>
    </p:spTree>
    <p:extLst>
      <p:ext uri="{BB962C8B-B14F-4D97-AF65-F5344CB8AC3E}">
        <p14:creationId xmlns:p14="http://schemas.microsoft.com/office/powerpoint/2010/main" val="3284879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7C7FC5-AEB0-47B7-922F-3265E01214AF}"/>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xmlns="" id="{A8AA205E-54DA-4C9E-BD63-153296B4A6E3}"/>
              </a:ext>
            </a:extLst>
          </p:cNvPr>
          <p:cNvSpPr>
            <a:spLocks noGrp="1"/>
          </p:cNvSpPr>
          <p:nvPr>
            <p:ph type="body" idx="1"/>
          </p:nvPr>
        </p:nvSpPr>
        <p:spPr/>
        <p:txBody>
          <a:bodyPr/>
          <a:lstStyle/>
          <a:p>
            <a:endParaRPr lang="en-GB"/>
          </a:p>
        </p:txBody>
      </p:sp>
      <p:pic>
        <p:nvPicPr>
          <p:cNvPr id="4" name="Picture 2" descr="51+] Backgrounds Simple on WallpaperSafari">
            <a:extLst>
              <a:ext uri="{FF2B5EF4-FFF2-40B4-BE49-F238E27FC236}">
                <a16:creationId xmlns:a16="http://schemas.microsoft.com/office/drawing/2014/main" xmlns="" id="{8C73D714-F507-4480-8A66-A53D4B7EAF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48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xmlns="" id="{79455CE0-390D-433A-B36B-41E8C9543449}"/>
              </a:ext>
            </a:extLst>
          </p:cNvPr>
          <p:cNvSpPr txBox="1"/>
          <p:nvPr/>
        </p:nvSpPr>
        <p:spPr>
          <a:xfrm>
            <a:off x="3740274" y="467186"/>
            <a:ext cx="3956635" cy="523220"/>
          </a:xfrm>
          <a:prstGeom prst="rect">
            <a:avLst/>
          </a:prstGeom>
          <a:noFill/>
        </p:spPr>
        <p:txBody>
          <a:bodyPr wrap="square">
            <a:spAutoFit/>
          </a:bodyPr>
          <a:lstStyle/>
          <a:p>
            <a:pPr lvl="1" algn="ctr"/>
            <a:r>
              <a:rPr lang="en-GB" sz="2800" b="1" dirty="0" smtClean="0">
                <a:solidFill>
                  <a:schemeClr val="tx1">
                    <a:lumMod val="75000"/>
                    <a:lumOff val="25000"/>
                  </a:schemeClr>
                </a:solidFill>
                <a:latin typeface="Avenir Next LT Pro Light (Headings)"/>
              </a:rPr>
              <a:t>Conclusion</a:t>
            </a:r>
            <a:endParaRPr lang="en-GB" sz="2800" b="1" dirty="0">
              <a:solidFill>
                <a:schemeClr val="tx1">
                  <a:lumMod val="75000"/>
                  <a:lumOff val="25000"/>
                </a:schemeClr>
              </a:solidFill>
              <a:latin typeface="Avenir Next LT Pro Light (Headings)"/>
            </a:endParaRPr>
          </a:p>
        </p:txBody>
      </p:sp>
      <p:sp>
        <p:nvSpPr>
          <p:cNvPr id="6" name="TextBox 5">
            <a:extLst>
              <a:ext uri="{FF2B5EF4-FFF2-40B4-BE49-F238E27FC236}">
                <a16:creationId xmlns:a16="http://schemas.microsoft.com/office/drawing/2014/main" xmlns="" id="{D7112091-4E06-4C7E-AFC0-7E3C1AC95A3F}"/>
              </a:ext>
            </a:extLst>
          </p:cNvPr>
          <p:cNvSpPr txBox="1"/>
          <p:nvPr/>
        </p:nvSpPr>
        <p:spPr>
          <a:xfrm>
            <a:off x="574456" y="1219575"/>
            <a:ext cx="11280087" cy="4154984"/>
          </a:xfrm>
          <a:prstGeom prst="rect">
            <a:avLst/>
          </a:prstGeom>
          <a:noFill/>
        </p:spPr>
        <p:txBody>
          <a:bodyPr wrap="square">
            <a:spAutoFit/>
          </a:bodyPr>
          <a:lstStyle/>
          <a:p>
            <a:pPr marL="342900" indent="-342900" algn="just">
              <a:buFont typeface="Arial" panose="020B0604020202020204" pitchFamily="34" charset="0"/>
              <a:buChar char="•"/>
            </a:pPr>
            <a:r>
              <a:rPr lang="en-US" sz="4400" dirty="0" smtClean="0">
                <a:latin typeface="Arial" panose="020B0604020202020204" pitchFamily="34" charset="0"/>
                <a:cs typeface="Arial" panose="020B0604020202020204" pitchFamily="34" charset="0"/>
              </a:rPr>
              <a:t>The financial condition of Gatsby Grange has been observed as good one.</a:t>
            </a:r>
          </a:p>
          <a:p>
            <a:pPr marL="342900" indent="-342900" algn="just">
              <a:buFont typeface="Arial" panose="020B0604020202020204" pitchFamily="34" charset="0"/>
              <a:buChar char="•"/>
            </a:pPr>
            <a:r>
              <a:rPr lang="en-US" sz="4400" dirty="0" smtClean="0">
                <a:latin typeface="Arial" panose="020B0604020202020204" pitchFamily="34" charset="0"/>
                <a:cs typeface="Arial" panose="020B0604020202020204" pitchFamily="34" charset="0"/>
              </a:rPr>
              <a:t>Debtor and creditor days is the only concern for the business. </a:t>
            </a:r>
          </a:p>
          <a:p>
            <a:pPr marL="342900" indent="-342900" algn="just">
              <a:buFont typeface="Arial" panose="020B0604020202020204" pitchFamily="34" charset="0"/>
              <a:buChar char="•"/>
            </a:pPr>
            <a:r>
              <a:rPr lang="en-US" sz="4400" dirty="0" smtClean="0">
                <a:latin typeface="Arial" panose="020B0604020202020204" pitchFamily="34" charset="0"/>
                <a:cs typeface="Arial" panose="020B0604020202020204" pitchFamily="34" charset="0"/>
              </a:rPr>
              <a:t>Inventory turnover is also low for the business     </a:t>
            </a: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1796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32F28B-3C52-4C1A-811B-8E103E8103A5}"/>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xmlns="" id="{1D1C2BC8-8F0A-46E7-9408-D5D316ED6ED1}"/>
              </a:ext>
            </a:extLst>
          </p:cNvPr>
          <p:cNvSpPr>
            <a:spLocks noGrp="1"/>
          </p:cNvSpPr>
          <p:nvPr>
            <p:ph type="body" idx="1"/>
          </p:nvPr>
        </p:nvSpPr>
        <p:spPr/>
        <p:txBody>
          <a:bodyPr/>
          <a:lstStyle/>
          <a:p>
            <a:endParaRPr lang="en-GB"/>
          </a:p>
        </p:txBody>
      </p:sp>
      <p:pic>
        <p:nvPicPr>
          <p:cNvPr id="4" name="Picture 2" descr="51+] Backgrounds Simple on WallpaperSafari">
            <a:extLst>
              <a:ext uri="{FF2B5EF4-FFF2-40B4-BE49-F238E27FC236}">
                <a16:creationId xmlns:a16="http://schemas.microsoft.com/office/drawing/2014/main" xmlns="" id="{BB54ACA2-2778-4986-A2AB-9F7991219A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482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xmlns="" id="{AD69A128-3888-4BC3-85B8-02E8C14886CB}"/>
              </a:ext>
            </a:extLst>
          </p:cNvPr>
          <p:cNvSpPr txBox="1">
            <a:spLocks/>
          </p:cNvSpPr>
          <p:nvPr/>
        </p:nvSpPr>
        <p:spPr>
          <a:xfrm>
            <a:off x="3862578" y="2275163"/>
            <a:ext cx="4466844" cy="1037878"/>
          </a:xfrm>
          <a:prstGeom prst="rect">
            <a:avLst/>
          </a:prstGeom>
        </p:spPr>
        <p:txBody>
          <a:bodyPr vert="horz" lIns="91440" tIns="45720" rIns="91440" bIns="45720" rtlCol="0" anchor="ctr">
            <a:noAutofit/>
          </a:bodyPr>
          <a:lstStyle>
            <a:lvl1pPr algn="ctr" defTabSz="914400" rtl="0" eaLnBrk="1" latinLnBrk="0" hangingPunct="1">
              <a:lnSpc>
                <a:spcPct val="83000"/>
              </a:lnSpc>
              <a:spcBef>
                <a:spcPct val="0"/>
              </a:spcBef>
              <a:buNone/>
              <a:defRPr lang="en-US" sz="6800" i="0" kern="1200" cap="all" spc="-100" baseline="0" dirty="0">
                <a:solidFill>
                  <a:schemeClr val="tx1">
                    <a:lumMod val="85000"/>
                    <a:lumOff val="15000"/>
                  </a:schemeClr>
                </a:solidFill>
                <a:effectLst/>
                <a:latin typeface="+mj-lt"/>
                <a:ea typeface="+mn-ea"/>
                <a:cs typeface="+mn-cs"/>
              </a:defRPr>
            </a:lvl1pPr>
          </a:lstStyle>
          <a:p>
            <a:r>
              <a:rPr lang="en-US" sz="7200" b="1" dirty="0">
                <a:solidFill>
                  <a:schemeClr val="tx1"/>
                </a:solidFill>
              </a:rPr>
              <a:t>T</a:t>
            </a:r>
            <a:r>
              <a:rPr lang="en-GB" sz="7200" b="1" dirty="0">
                <a:solidFill>
                  <a:schemeClr val="tx1"/>
                </a:solidFill>
              </a:rPr>
              <a:t>HANK YOU!</a:t>
            </a:r>
          </a:p>
        </p:txBody>
      </p:sp>
    </p:spTree>
    <p:extLst>
      <p:ext uri="{BB962C8B-B14F-4D97-AF65-F5344CB8AC3E}">
        <p14:creationId xmlns:p14="http://schemas.microsoft.com/office/powerpoint/2010/main" val="2536573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92E9E5-79AF-4029-8FCA-9C327D54FD8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E34A532A-EA0D-41F9-B458-AF9358EF2F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9927E4-E194-47BE-91C2-B87D50CF51D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Slice</Template>
  <TotalTime>0</TotalTime>
  <Words>696</Words>
  <Application>Microsoft Office PowerPoint</Application>
  <PresentationFormat>Widescreen</PresentationFormat>
  <Paragraphs>71</Paragraphs>
  <Slides>7</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Avenir Next LT Pro</vt:lpstr>
      <vt:lpstr>Avenir Next LT Pro Light</vt:lpstr>
      <vt:lpstr>Avenir Next LT Pro Light (Headings)</vt:lpstr>
      <vt:lpstr>Bell MT</vt:lpstr>
      <vt:lpstr>Calibri</vt:lpstr>
      <vt:lpstr>Garamond</vt:lpstr>
      <vt:lpstr>SavonVTI</vt:lpstr>
      <vt:lpstr>Financial Management for the Hotel Industry M5X01922 | lecturer: Dr. David Jenkins </vt:lpstr>
      <vt:lpstr>Introduction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2020-06-30T14:36:35Z</dcterms:created>
  <dcterms:modified xsi:type="dcterms:W3CDTF">2020-07-07T13:46:31Z</dcterms:modified>
</cp:coreProperties>
</file>