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7" r:id="rId10"/>
    <p:sldId id="265" r:id="rId11"/>
    <p:sldId id="264" r:id="rId12"/>
    <p:sldId id="268" r:id="rId13"/>
    <p:sldId id="269" r:id="rId14"/>
  </p:sldIdLst>
  <p:sldSz cx="12192000" cy="6858000"/>
  <p:notesSz cx="6858000" cy="12192000"/>
  <p:embeddedFontLst>
    <p:embeddedFont>
      <p:font typeface="Instrument Sans Bold" pitchFamily="2" charset="0"/>
      <p:regular r:id="rId16"/>
    </p:embeddedFont>
    <p:embeddedFont>
      <p:font typeface="Instrument Sans Medium" pitchFamily="2" charset="0"/>
      <p:regular r:id="rId17"/>
    </p:embeddedFont>
    <p:embeddedFont>
      <p:font typeface="Instrument Sans SemiBold" pitchFamily="2" charset="0"/>
      <p:regular r:id="rId18"/>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272" autoAdjust="0"/>
  </p:normalViewPr>
  <p:slideViewPr>
    <p:cSldViewPr snapToGrid="0" snapToObjects="1">
      <p:cViewPr varScale="1">
        <p:scale>
          <a:sx n="62" d="100"/>
          <a:sy n="62" d="100"/>
        </p:scale>
        <p:origin x="103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190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everyone. Our group presentation focuses on communication barriers at Flight Foods Ltd, a medium-sized company that manufactures ready meals for airlines. The company is facing serious quality and food safety problems, including under-cooked food, poor packaging, and meat being found in vegetarian meals. In our presentation, we will explain how communication problems have contributed to these issues. We will also apply communication and teamworking theories to the case and suggest practical strategies that can help Flight Foods improve workplace communication, food hygiene, teamwork and business performance.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presentation is organised into six main sections. First, we will introduce the importance of communication in a business setting. Second, we will summarise the Flight Foods Ltd case study and highlight the main operational problems. Third, we will identify the key communication barriers shown in the case. Fourth, we will apply relevant communication and teamworking theories, including Shannon’s communication model and workplace communication literature. Fifth, we will recommend strategies to reduce the barriers. Finally, we will conclude by explaining why stronger communication is essential for food safety, teamwork and customer confidence.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communication is important because employees need clear information to complete work safely, correctly and on time. In a food manufacturing business, communication is even more important because unclear instructions can lead to hygiene risks, contamination and customer complaints. At Flight Foods Ltd, the problems are not only technical or operational; they are also linked to poor communication between management, the floor manager and employees. The case shows that workers may not fully understand instructions, training is weak, and the workplace environment makes communication difficult. Therefore, communication directly affects quality, safety and business performance.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Flight Foods Ltd sells ready meals to airlines, but the company is losing business because airlines have complained about poor food standards. The complaints include under-cooked food, poor packaging and meat being found in vegetarian meals. The factory has old, noisy machines, and the workforce includes 40 people from different age groups and five cultural groups. Many workers have limited English, and they start work without formal food hygiene training. Gary, the floor manager, tries to teach them while production is happening, but this is not effective. The chicken left out overnight shows how serious the communication and training failures have become.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shows five main communication barriers: environmental noise, language and body language, cultural differences, age or generational differences, and emotional leadership behaviour. Environmental noise is a major problem because the machines are loud and may stop workers hearing instructions clearly. Language is another serious barrier because many employees use their own languages and only a few English words. Cultural differences may affect how workers understand hygiene rules, authority and teamwork. Age differences may influence learning styles and engagement. Emotional behaviour is also important because Gary shouts at workers, which may reduce trust and make communication worse.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Environmental noise is one of the clearest barriers in the case. The factory has old machines that are described as clanking and banging, making it difficult for Gary to give clear verbal instructions. Shannon’s communication model is useful here because it explains how noise can interrupt the message between the sender and receiver (Shannon, 1948). In this case, Gary may send the correct message, but the physical noise prevents employees from receiving it accurately. To reduce this barrier, Flight Foods should use quieter briefing areas, visual instructions, short safety checks and clear standard operating procedures. Language is a serious problem because many workers speak their own languages and only use a few English words. Gary relies heavily on verbal instructions and written English signs, but these methods may not work if employees cannot understand English confidently. Tenzer, Pudelko and Zellmer-Bruhn (2021) explain that language barriers can affect knowledge sharing and team performance in multinational teams. Augustin, Pudelko and Kirkman (2025) also show that multilingual workers can help bridge cultural and language gaps. Flight Foods should therefore use translated materials, bilingual buddies, demonstrations, pictures and teach-back methods to check understanding.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differences matter because Flight Foods has employees from five distinct cultural groups. Workers may have different expectations about speaking up, following instructions, asking questions, hygiene routines and authority. Cultural diversity can be positive, but it needs clear shared standards and inclusive communication. Stahl and </a:t>
            </a:r>
            <a:r>
              <a:rPr lang="en-GB" dirty="0" err="1"/>
              <a:t>Maznevski</a:t>
            </a:r>
            <a:r>
              <a:rPr lang="en-GB" dirty="0"/>
              <a:t> (2021) argue that culturally diverse teams can perform well when differences are managed effectively. Scarlat et al. (2024) also highlight the importance of transcultural communication in complex teams. Flight Foods should build one shared food safety culture where rules are clear, respectful and applied consistently to everyone. The case shows a workforce aged from 16 to 60, and Gary believes the older workers understand better than the younger ones. However, it would be unfair to assume that younger workers are simply careless. The issue may be linked to training style, confidence, concentration, or the way instructions are communicated. Raappana and </a:t>
            </a:r>
            <a:r>
              <a:rPr lang="en-GB" dirty="0" err="1"/>
              <a:t>Horila</a:t>
            </a:r>
            <a:r>
              <a:rPr lang="en-GB" dirty="0"/>
              <a:t> (2020) explain that workplace communication depends on how teams create shared understanding. Paredes-Saavedra et al. (2024) also link team effectiveness to work climate, leadership and communication. Flight Foods should use practical demonstrations, mentoring, checklists and supportive supervision for all age groups.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Gary’s own behaviour creates another communication barrier. He arrives tired, wearing an unclean uniform, with poor personal hygiene, and then reacts emotionally by shouting “Idiots!” at the workers. This is a leadership problem because employees are unlikely to take hygiene rules seriously if the manager does not model them. Paredes-Saavedra et al. (2024) show that leadership and emotional intelligence are important for team effectiveness. </a:t>
            </a:r>
            <a:r>
              <a:rPr lang="en-GB" dirty="0" err="1"/>
              <a:t>Insfran</a:t>
            </a:r>
            <a:r>
              <a:rPr lang="en-GB" dirty="0"/>
              <a:t>-Rivarola et al. (2020) also emphasise the value of food safety and hygiene training. Gary should use calm feedback, follow hygiene standards himself and escalate training concerns to senior management.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communication ideas help explain the case. Shannon’s model shows that communication involves a sender, message, channel, receiver and noise (Shannon, 1948). In Flight Foods, Gary is the sender, but his message is affected by noisy machines, weak language skills and limited feedback. Berlo’s SMCR logic is also useful because it focuses on the sender, message, channel and receiver. Raappana and </a:t>
            </a:r>
            <a:r>
              <a:rPr lang="en-GB" dirty="0" err="1"/>
              <a:t>Horila</a:t>
            </a:r>
            <a:r>
              <a:rPr lang="en-GB" dirty="0"/>
              <a:t> (2020) support the idea that team communication is about building shared understanding, not just giving instructions. These models show why Gary’s current communication method is not enough.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theory to the case shows that the whole communication process is weak. The sender is Gary, but he is tired, stressed and sometimes angry. The message is unclear because rules are mainly posted on signs, without checking if everyone understands them. The channel is weak because instructions are given in a noisy factory. The receivers are diverse in language, culture and age, so one communication method will not suit everyone. The biggest missing part is feedback. Gary needs to check understanding through questions, demonstrations and observation before employees start working with food.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Flight Foods should introduce a structured communication and training system. First, every employee should complete food hygiene induction before starting production work. </a:t>
            </a:r>
            <a:r>
              <a:rPr lang="en-GB" dirty="0" err="1"/>
              <a:t>Insfran</a:t>
            </a:r>
            <a:r>
              <a:rPr lang="en-GB" dirty="0"/>
              <a:t>-Rivarola et al. (2020) show that food safety and hygiene training can improve food handler knowledge and behaviour. Second, the company should use multilingual and visual communication, including translated signs and picture-based instructions. Third, Gary should hold short daily briefings in a quiet area. Fourth, the company should build an inclusive food safety culture. Finally, supervisors must model the standards they expect, because leadership behaviour affects how seriously employees follow rules.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Flight Foods Ltd is not only facing a food quality problem; it is facing a communication and leadership problem. The strongest barriers are noise, language, cultural differences, age differences and emotional behaviour from the manager. Communication theory shows that messages fail when the sender, channel, receiver and feedback process are weak. The recommended solution is a structured system of induction, multilingual support, visual instructions, quiet briefings, feedback checks and better supervisor role-modelling. If Flight Foods improves communication, it can reduce mistakes, improve hygiene standards, protect customers and rebuild airline confidence.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lide master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DEEEFF"/>
          </a:solidFill>
          <a:ln/>
        </p:spPr>
      </p:sp>
      <p:sp>
        <p:nvSpPr>
          <p:cNvPr id="3" name="Shape 1"/>
          <p:cNvSpPr/>
          <p:nvPr/>
        </p:nvSpPr>
        <p:spPr>
          <a:xfrm>
            <a:off x="0" y="0"/>
            <a:ext cx="12191695" cy="68580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1076875" y="6558991"/>
            <a:ext cx="1071843" cy="256032"/>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3390/systems12010010" TargetMode="External"/><Relationship Id="rId3" Type="http://schemas.openxmlformats.org/officeDocument/2006/relationships/hyperlink" Target="https://doi.org/10.1177/01492063241281457" TargetMode="External"/><Relationship Id="rId7" Type="http://schemas.openxmlformats.org/officeDocument/2006/relationships/hyperlink" Target="https://doi.org/10.4324/9780429196881-3"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doi.org/10.3390/admsci14110280" TargetMode="External"/><Relationship Id="rId11" Type="http://schemas.openxmlformats.org/officeDocument/2006/relationships/hyperlink" Target="https://doi.org/10.1016/j.jwb.2020.101184" TargetMode="External"/><Relationship Id="rId5" Type="http://schemas.openxmlformats.org/officeDocument/2006/relationships/hyperlink" Target="https://doi.org/10.1177/23294906231190584" TargetMode="External"/><Relationship Id="rId10" Type="http://schemas.openxmlformats.org/officeDocument/2006/relationships/hyperlink" Target="https://doi.org/10.1057/s41267-020-00389-9" TargetMode="External"/><Relationship Id="rId4" Type="http://schemas.openxmlformats.org/officeDocument/2006/relationships/hyperlink" Target="https://doi.org/10.3390/foods9091169" TargetMode="External"/><Relationship Id="rId9" Type="http://schemas.openxmlformats.org/officeDocument/2006/relationships/hyperlink" Target="https://doi.org/10.1002/j.1538-7305.1948.tb01338.x"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391215" y="0"/>
            <a:ext cx="4800480" cy="6858000"/>
          </a:xfrm>
          <a:prstGeom prst="rect">
            <a:avLst/>
          </a:prstGeom>
        </p:spPr>
      </p:pic>
      <p:sp>
        <p:nvSpPr>
          <p:cNvPr id="3" name="Text 0"/>
          <p:cNvSpPr/>
          <p:nvPr/>
        </p:nvSpPr>
        <p:spPr>
          <a:xfrm>
            <a:off x="661475" y="1954808"/>
            <a:ext cx="6296860" cy="1181298"/>
          </a:xfrm>
          <a:prstGeom prst="rect">
            <a:avLst/>
          </a:prstGeom>
          <a:noFill/>
          <a:ln/>
        </p:spPr>
        <p:txBody>
          <a:bodyPr wrap="square" lIns="0" tIns="0" rIns="0" bIns="0" rtlCol="0" anchor="t">
            <a:normAutofit/>
          </a:bodyPr>
          <a:lstStyle/>
          <a:p>
            <a:pPr marL="0" indent="0" algn="l">
              <a:lnSpc>
                <a:spcPct val="104000"/>
              </a:lnSpc>
              <a:buNone/>
            </a:pPr>
            <a:r>
              <a:rPr lang="en-US" sz="3700" dirty="0">
                <a:solidFill>
                  <a:srgbClr val="091C53"/>
                </a:solidFill>
                <a:latin typeface="Instrument Sans SemiBold" pitchFamily="34" charset="0"/>
                <a:ea typeface="Instrument Sans SemiBold" pitchFamily="34" charset="-122"/>
                <a:cs typeface="Instrument Sans SemiBold" pitchFamily="34" charset="-120"/>
              </a:rPr>
              <a:t>Effective Teamworking &amp; Communication</a:t>
            </a:r>
            <a:endParaRPr lang="en-US" sz="3700" dirty="0"/>
          </a:p>
        </p:txBody>
      </p:sp>
      <p:sp>
        <p:nvSpPr>
          <p:cNvPr id="4" name="Text 1"/>
          <p:cNvSpPr/>
          <p:nvPr/>
        </p:nvSpPr>
        <p:spPr>
          <a:xfrm>
            <a:off x="661475" y="3211711"/>
            <a:ext cx="6296860" cy="590550"/>
          </a:xfrm>
          <a:prstGeom prst="rect">
            <a:avLst/>
          </a:prstGeom>
          <a:noFill/>
          <a:ln/>
        </p:spPr>
        <p:txBody>
          <a:bodyPr wrap="square" lIns="0" tIns="0" rIns="0" bIns="0" rtlCol="0" anchor="t">
            <a:normAutofit/>
          </a:bodyPr>
          <a:lstStyle/>
          <a:p>
            <a:pPr marL="0" indent="0" algn="l">
              <a:lnSpc>
                <a:spcPct val="104000"/>
              </a:lnSpc>
              <a:buNone/>
            </a:pPr>
            <a:r>
              <a:rPr lang="en-US" sz="1850" dirty="0">
                <a:solidFill>
                  <a:srgbClr val="EEAEF6"/>
                </a:solidFill>
                <a:latin typeface="Instrument Sans SemiBold" pitchFamily="34" charset="0"/>
                <a:ea typeface="Instrument Sans SemiBold" pitchFamily="34" charset="-122"/>
                <a:cs typeface="Instrument Sans SemiBold" pitchFamily="34" charset="-120"/>
              </a:rPr>
              <a:t>LCLM4003 · Certificate of Higher Education in Skills for the Workplace</a:t>
            </a:r>
            <a:endParaRPr lang="en-US" sz="1850" dirty="0"/>
          </a:p>
        </p:txBody>
      </p:sp>
      <p:sp>
        <p:nvSpPr>
          <p:cNvPr id="5" name="Text 2"/>
          <p:cNvSpPr/>
          <p:nvPr/>
        </p:nvSpPr>
        <p:spPr>
          <a:xfrm>
            <a:off x="661475" y="4085729"/>
            <a:ext cx="6296860" cy="2495180"/>
          </a:xfrm>
          <a:prstGeom prst="rect">
            <a:avLst/>
          </a:prstGeom>
          <a:noFill/>
          <a:ln/>
        </p:spPr>
        <p:txBody>
          <a:bodyPr wrap="square" lIns="0" tIns="0" rIns="0" bIns="0" rtlCol="0" anchor="t"/>
          <a:lstStyle/>
          <a:p>
            <a:pPr marL="0" indent="0" algn="l">
              <a:lnSpc>
                <a:spcPct val="133000"/>
              </a:lnSpc>
              <a:spcAft>
                <a:spcPts val="1650"/>
              </a:spcAft>
              <a:buNone/>
            </a:pPr>
            <a:r>
              <a:rPr lang="en-US" sz="1450" b="1" dirty="0">
                <a:solidFill>
                  <a:srgbClr val="1E3063"/>
                </a:solidFill>
                <a:latin typeface="Instrument Sans Bold" pitchFamily="34" charset="0"/>
                <a:ea typeface="Instrument Sans Bold" pitchFamily="34" charset="-122"/>
                <a:cs typeface="Instrument Sans Bold" pitchFamily="34" charset="-120"/>
              </a:rPr>
              <a:t>Flight Foods Ltd: Communication Barriers and Solutions</a:t>
            </a:r>
            <a:endParaRPr lang="en-US" sz="1450" dirty="0"/>
          </a:p>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Group Members:</a:t>
            </a:r>
            <a:endParaRPr lang="en-GB" sz="1450" dirty="0">
              <a:solidFill>
                <a:srgbClr val="1E3063"/>
              </a:solidFill>
              <a:latin typeface="Instrument Sans Medium" pitchFamily="34" charset="0"/>
              <a:ea typeface="Instrument Sans Medium" pitchFamily="34" charset="-122"/>
              <a:cs typeface="Instrument Sans Medium" pitchFamily="34" charset="-120"/>
            </a:endParaRPr>
          </a:p>
          <a:p>
            <a:pPr marL="0" indent="0" algn="l">
              <a:lnSpc>
                <a:spcPct val="133000"/>
              </a:lnSpc>
              <a:buNone/>
            </a:pPr>
            <a:r>
              <a:rPr lang="en-GB" sz="1450" dirty="0" err="1">
                <a:solidFill>
                  <a:srgbClr val="1E3063"/>
                </a:solidFill>
                <a:latin typeface="Instrument Sans Medium" pitchFamily="34" charset="0"/>
                <a:ea typeface="Instrument Sans Medium" pitchFamily="34" charset="-122"/>
                <a:cs typeface="Instrument Sans Medium" pitchFamily="34" charset="-120"/>
              </a:rPr>
              <a:t>Putru</a:t>
            </a:r>
            <a:r>
              <a:rPr lang="en-GB" sz="1450" dirty="0">
                <a:solidFill>
                  <a:srgbClr val="1E3063"/>
                </a:solidFill>
                <a:latin typeface="Instrument Sans Medium" pitchFamily="34" charset="0"/>
                <a:ea typeface="Instrument Sans Medium" pitchFamily="34" charset="-122"/>
                <a:cs typeface="Instrument Sans Medium" pitchFamily="34" charset="-120"/>
              </a:rPr>
              <a:t> Ilie 2520899</a:t>
            </a:r>
          </a:p>
          <a:p>
            <a:pPr marL="0" indent="0" algn="l">
              <a:lnSpc>
                <a:spcPct val="133000"/>
              </a:lnSpc>
              <a:buNone/>
            </a:pPr>
            <a:r>
              <a:rPr lang="en-GB" sz="1450" dirty="0">
                <a:solidFill>
                  <a:srgbClr val="1E3063"/>
                </a:solidFill>
                <a:latin typeface="Instrument Sans Medium" pitchFamily="34" charset="0"/>
                <a:ea typeface="Instrument Sans Medium" pitchFamily="34" charset="-122"/>
                <a:cs typeface="Instrument Sans Medium" pitchFamily="34" charset="-120"/>
              </a:rPr>
              <a:t>Emanuel Stoican 2211182</a:t>
            </a:r>
          </a:p>
          <a:p>
            <a:pPr marL="0" indent="0" algn="l">
              <a:lnSpc>
                <a:spcPct val="133000"/>
              </a:lnSpc>
              <a:buNone/>
            </a:pPr>
            <a:r>
              <a:rPr lang="en-GB" sz="1450" dirty="0">
                <a:solidFill>
                  <a:srgbClr val="1E3063"/>
                </a:solidFill>
                <a:latin typeface="Instrument Sans Medium" pitchFamily="34" charset="0"/>
                <a:ea typeface="Instrument Sans Medium" pitchFamily="34" charset="-122"/>
                <a:cs typeface="Instrument Sans Medium" pitchFamily="34" charset="-120"/>
              </a:rPr>
              <a:t>Aqib </a:t>
            </a:r>
            <a:r>
              <a:rPr lang="en-GB" sz="1450" dirty="0" err="1">
                <a:solidFill>
                  <a:srgbClr val="1E3063"/>
                </a:solidFill>
                <a:latin typeface="Instrument Sans Medium" pitchFamily="34" charset="0"/>
                <a:ea typeface="Instrument Sans Medium" pitchFamily="34" charset="-122"/>
                <a:cs typeface="Instrument Sans Medium" pitchFamily="34" charset="-120"/>
              </a:rPr>
              <a:t>Rehman</a:t>
            </a:r>
            <a:r>
              <a:rPr lang="en-GB" sz="1450" dirty="0">
                <a:solidFill>
                  <a:srgbClr val="1E3063"/>
                </a:solidFill>
                <a:latin typeface="Instrument Sans Medium" pitchFamily="34" charset="0"/>
                <a:ea typeface="Instrument Sans Medium" pitchFamily="34" charset="-122"/>
                <a:cs typeface="Instrument Sans Medium" pitchFamily="34" charset="-120"/>
              </a:rPr>
              <a:t>  2522118</a:t>
            </a:r>
          </a:p>
          <a:p>
            <a:pPr marL="0" indent="0" algn="l">
              <a:lnSpc>
                <a:spcPct val="133000"/>
              </a:lnSpc>
              <a:buNone/>
            </a:pPr>
            <a:r>
              <a:rPr lang="en-GB" sz="1450" dirty="0">
                <a:solidFill>
                  <a:srgbClr val="1E3063"/>
                </a:solidFill>
                <a:latin typeface="Instrument Sans Medium" pitchFamily="34" charset="0"/>
                <a:ea typeface="Instrument Sans Medium" pitchFamily="34" charset="-122"/>
                <a:cs typeface="Instrument Sans Medium" pitchFamily="34" charset="-120"/>
              </a:rPr>
              <a:t>Suburban </a:t>
            </a:r>
            <a:r>
              <a:rPr lang="en-GB" sz="1450" dirty="0" err="1">
                <a:solidFill>
                  <a:srgbClr val="1E3063"/>
                </a:solidFill>
                <a:latin typeface="Instrument Sans Medium" pitchFamily="34" charset="0"/>
                <a:ea typeface="Instrument Sans Medium" pitchFamily="34" charset="-122"/>
                <a:cs typeface="Instrument Sans Medium" pitchFamily="34" charset="-120"/>
              </a:rPr>
              <a:t>Rehman</a:t>
            </a:r>
            <a:r>
              <a:rPr lang="en-GB" sz="1450" dirty="0">
                <a:solidFill>
                  <a:srgbClr val="1E3063"/>
                </a:solidFill>
                <a:latin typeface="Instrument Sans Medium" pitchFamily="34" charset="0"/>
                <a:ea typeface="Instrument Sans Medium" pitchFamily="34" charset="-122"/>
                <a:cs typeface="Instrument Sans Medium" pitchFamily="34" charset="-120"/>
              </a:rPr>
              <a:t> 2522126</a:t>
            </a:r>
          </a:p>
          <a:p>
            <a:pPr marL="0" indent="0" algn="l">
              <a:lnSpc>
                <a:spcPct val="133000"/>
              </a:lnSpc>
              <a:buNone/>
            </a:pPr>
            <a:r>
              <a:rPr lang="en-GB" sz="1450" dirty="0">
                <a:solidFill>
                  <a:srgbClr val="1E3063"/>
                </a:solidFill>
                <a:latin typeface="Instrument Sans Medium" pitchFamily="34" charset="0"/>
                <a:ea typeface="Instrument Sans Medium" pitchFamily="34" charset="-122"/>
                <a:cs typeface="Instrument Sans Medium" pitchFamily="34" charset="-120"/>
              </a:rPr>
              <a:t>Rahela Ilie 2520533</a:t>
            </a:r>
            <a:endParaRPr lang="en-US" sz="1450" dirty="0">
              <a:solidFill>
                <a:srgbClr val="1E3063"/>
              </a:solidFill>
              <a:latin typeface="Instrument Sans Medium" pitchFamily="34" charset="0"/>
              <a:ea typeface="Instrument Sans Medium" pitchFamily="34" charset="-122"/>
              <a:cs typeface="Instrument Sans Medium" pitchFamily="34" charset="-120"/>
            </a:endParaRPr>
          </a:p>
        </p:txBody>
      </p:sp>
      <p:sp>
        <p:nvSpPr>
          <p:cNvPr id="6" name="Rectangle 5"/>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name="Slide 2">
    <p:spTree>
      <p:nvGrpSpPr>
        <p:cNvPr id="1" name=""/>
        <p:cNvGrpSpPr/>
        <p:nvPr/>
      </p:nvGrpSpPr>
      <p:grpSpPr>
        <a:xfrm>
          <a:off x="0" y="0"/>
          <a:ext cx="0" cy="0"/>
          <a:chOff x="0" y="0"/>
          <a:chExt cx="0" cy="0"/>
        </a:xfrm>
      </p:grpSpPr>
      <p:sp>
        <p:nvSpPr>
          <p:cNvPr id="2" name="Text 0"/>
          <p:cNvSpPr/>
          <p:nvPr/>
        </p:nvSpPr>
        <p:spPr>
          <a:xfrm>
            <a:off x="661475" y="814784"/>
            <a:ext cx="5334958" cy="590649"/>
          </a:xfrm>
          <a:prstGeom prst="rect">
            <a:avLst/>
          </a:prstGeom>
          <a:noFill/>
          <a:ln/>
        </p:spPr>
        <p:txBody>
          <a:bodyPr wrap="none" lIns="0" tIns="0" rIns="0" bIns="0" rtlCol="0" anchor="t"/>
          <a:lstStyle/>
          <a:p>
            <a:pPr marL="0" indent="0" algn="l">
              <a:lnSpc>
                <a:spcPct val="104000"/>
              </a:lnSpc>
              <a:buNone/>
            </a:pPr>
            <a:r>
              <a:rPr lang="en-US" sz="3700" dirty="0">
                <a:solidFill>
                  <a:srgbClr val="091C53"/>
                </a:solidFill>
                <a:latin typeface="Instrument Sans SemiBold" pitchFamily="34" charset="0"/>
                <a:ea typeface="Instrument Sans SemiBold" pitchFamily="34" charset="-122"/>
                <a:cs typeface="Instrument Sans SemiBold" pitchFamily="34" charset="-120"/>
              </a:rPr>
              <a:t>What We Will Cover</a:t>
            </a:r>
            <a:endParaRPr lang="en-US" sz="3700" dirty="0"/>
          </a:p>
        </p:txBody>
      </p:sp>
      <p:sp>
        <p:nvSpPr>
          <p:cNvPr id="3" name="Text 1"/>
          <p:cNvSpPr/>
          <p:nvPr/>
        </p:nvSpPr>
        <p:spPr>
          <a:xfrm>
            <a:off x="661475" y="1783457"/>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1E3063"/>
                </a:solidFill>
                <a:latin typeface="Instrument Sans Light" pitchFamily="34" charset="0"/>
                <a:ea typeface="Instrument Sans Light" pitchFamily="34" charset="-122"/>
                <a:cs typeface="Instrument Sans Light" pitchFamily="34" charset="-120"/>
              </a:rPr>
              <a:t>01</a:t>
            </a:r>
            <a:endParaRPr lang="en-US" sz="1450" dirty="0"/>
          </a:p>
        </p:txBody>
      </p:sp>
      <p:sp>
        <p:nvSpPr>
          <p:cNvPr id="4" name="Shape 2"/>
          <p:cNvSpPr/>
          <p:nvPr/>
        </p:nvSpPr>
        <p:spPr>
          <a:xfrm>
            <a:off x="661475" y="2079327"/>
            <a:ext cx="5339820" cy="25400"/>
          </a:xfrm>
          <a:prstGeom prst="rect">
            <a:avLst/>
          </a:prstGeom>
          <a:solidFill>
            <a:srgbClr val="84C1FA"/>
          </a:solidFill>
          <a:ln/>
        </p:spPr>
      </p:sp>
      <p:sp>
        <p:nvSpPr>
          <p:cNvPr id="5" name="Text 3"/>
          <p:cNvSpPr/>
          <p:nvPr/>
        </p:nvSpPr>
        <p:spPr>
          <a:xfrm>
            <a:off x="661475" y="2224584"/>
            <a:ext cx="2362637" cy="295275"/>
          </a:xfrm>
          <a:prstGeom prst="rect">
            <a:avLst/>
          </a:prstGeom>
          <a:noFill/>
          <a:ln/>
        </p:spPr>
        <p:txBody>
          <a:bodyPr wrap="none" lIns="0" tIns="0" rIns="0" bIns="0" rtlCol="0" anchor="t"/>
          <a:lstStyle/>
          <a:p>
            <a:pPr marL="0" indent="0" algn="l">
              <a:lnSpc>
                <a:spcPct val="104000"/>
              </a:lnSpc>
              <a:buNone/>
            </a:pPr>
            <a:r>
              <a:rPr lang="en-US" sz="2000" dirty="0">
                <a:solidFill>
                  <a:srgbClr val="1E3063"/>
                </a:solidFill>
                <a:latin typeface="Instrument Sans SemiBold" pitchFamily="34" charset="0"/>
                <a:ea typeface="Instrument Sans SemiBold" pitchFamily="34" charset="-122"/>
                <a:cs typeface="Instrument Sans SemiBold" pitchFamily="34" charset="-120"/>
              </a:rPr>
              <a:t>Introduction</a:t>
            </a:r>
            <a:endParaRPr lang="en-US" sz="2000" dirty="0"/>
          </a:p>
        </p:txBody>
      </p:sp>
      <p:sp>
        <p:nvSpPr>
          <p:cNvPr id="6" name="Text 4"/>
          <p:cNvSpPr/>
          <p:nvPr/>
        </p:nvSpPr>
        <p:spPr>
          <a:xfrm>
            <a:off x="661475" y="2633266"/>
            <a:ext cx="5339820" cy="302419"/>
          </a:xfrm>
          <a:prstGeom prst="rect">
            <a:avLst/>
          </a:prstGeom>
          <a:noFill/>
          <a:ln/>
        </p:spPr>
        <p:txBody>
          <a:bodyPr wrap="none" lIns="0" tIns="0" rIns="0" bIns="0" rtlCol="0" anchor="t"/>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Communication in business</a:t>
            </a:r>
            <a:endParaRPr lang="en-US" sz="1600" dirty="0"/>
          </a:p>
        </p:txBody>
      </p:sp>
      <p:sp>
        <p:nvSpPr>
          <p:cNvPr id="7" name="Text 5"/>
          <p:cNvSpPr/>
          <p:nvPr/>
        </p:nvSpPr>
        <p:spPr>
          <a:xfrm>
            <a:off x="6190301" y="1783457"/>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1E3063"/>
                </a:solidFill>
                <a:latin typeface="Instrument Sans Light" pitchFamily="34" charset="0"/>
                <a:ea typeface="Instrument Sans Light" pitchFamily="34" charset="-122"/>
                <a:cs typeface="Instrument Sans Light" pitchFamily="34" charset="-120"/>
              </a:rPr>
              <a:t>02</a:t>
            </a:r>
            <a:endParaRPr lang="en-US" sz="1450" dirty="0"/>
          </a:p>
        </p:txBody>
      </p:sp>
      <p:sp>
        <p:nvSpPr>
          <p:cNvPr id="8" name="Shape 6"/>
          <p:cNvSpPr/>
          <p:nvPr/>
        </p:nvSpPr>
        <p:spPr>
          <a:xfrm>
            <a:off x="6190301" y="2079327"/>
            <a:ext cx="5339919" cy="25400"/>
          </a:xfrm>
          <a:prstGeom prst="rect">
            <a:avLst/>
          </a:prstGeom>
          <a:solidFill>
            <a:srgbClr val="84C1FA"/>
          </a:solidFill>
          <a:ln/>
        </p:spPr>
      </p:sp>
      <p:sp>
        <p:nvSpPr>
          <p:cNvPr id="9" name="Text 7"/>
          <p:cNvSpPr/>
          <p:nvPr/>
        </p:nvSpPr>
        <p:spPr>
          <a:xfrm>
            <a:off x="6190301" y="2224584"/>
            <a:ext cx="2362637" cy="295275"/>
          </a:xfrm>
          <a:prstGeom prst="rect">
            <a:avLst/>
          </a:prstGeom>
          <a:noFill/>
          <a:ln/>
        </p:spPr>
        <p:txBody>
          <a:bodyPr wrap="none" lIns="0" tIns="0" rIns="0" bIns="0" rtlCol="0" anchor="t"/>
          <a:lstStyle/>
          <a:p>
            <a:pPr marL="0" indent="0" algn="l">
              <a:lnSpc>
                <a:spcPct val="104000"/>
              </a:lnSpc>
              <a:buNone/>
            </a:pPr>
            <a:r>
              <a:rPr lang="en-US" sz="2000" dirty="0">
                <a:solidFill>
                  <a:srgbClr val="1E3063"/>
                </a:solidFill>
                <a:latin typeface="Instrument Sans SemiBold" pitchFamily="34" charset="0"/>
                <a:ea typeface="Instrument Sans SemiBold" pitchFamily="34" charset="-122"/>
                <a:cs typeface="Instrument Sans SemiBold" pitchFamily="34" charset="-120"/>
              </a:rPr>
              <a:t>Case Summary</a:t>
            </a:r>
            <a:endParaRPr lang="en-US" sz="2000" dirty="0"/>
          </a:p>
        </p:txBody>
      </p:sp>
      <p:sp>
        <p:nvSpPr>
          <p:cNvPr id="10" name="Text 8"/>
          <p:cNvSpPr/>
          <p:nvPr/>
        </p:nvSpPr>
        <p:spPr>
          <a:xfrm>
            <a:off x="6190301" y="2633266"/>
            <a:ext cx="5339919" cy="302419"/>
          </a:xfrm>
          <a:prstGeom prst="rect">
            <a:avLst/>
          </a:prstGeom>
          <a:noFill/>
          <a:ln/>
        </p:spPr>
        <p:txBody>
          <a:bodyPr wrap="none" lIns="0" tIns="0" rIns="0" bIns="0" rtlCol="0" anchor="t"/>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Flight Foods Ltd overview</a:t>
            </a:r>
            <a:endParaRPr lang="en-US" sz="1600" dirty="0"/>
          </a:p>
        </p:txBody>
      </p:sp>
      <p:sp>
        <p:nvSpPr>
          <p:cNvPr id="11" name="Text 9"/>
          <p:cNvSpPr/>
          <p:nvPr/>
        </p:nvSpPr>
        <p:spPr>
          <a:xfrm>
            <a:off x="661475" y="3266380"/>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1E3063"/>
                </a:solidFill>
                <a:latin typeface="Instrument Sans Light" pitchFamily="34" charset="0"/>
                <a:ea typeface="Instrument Sans Light" pitchFamily="34" charset="-122"/>
                <a:cs typeface="Instrument Sans Light" pitchFamily="34" charset="-120"/>
              </a:rPr>
              <a:t>03</a:t>
            </a:r>
            <a:endParaRPr lang="en-US" sz="1450" dirty="0"/>
          </a:p>
        </p:txBody>
      </p:sp>
      <p:sp>
        <p:nvSpPr>
          <p:cNvPr id="12" name="Shape 10"/>
          <p:cNvSpPr/>
          <p:nvPr/>
        </p:nvSpPr>
        <p:spPr>
          <a:xfrm>
            <a:off x="661475" y="3562251"/>
            <a:ext cx="5339820" cy="25400"/>
          </a:xfrm>
          <a:prstGeom prst="rect">
            <a:avLst/>
          </a:prstGeom>
          <a:solidFill>
            <a:srgbClr val="84C1FA"/>
          </a:solidFill>
          <a:ln/>
        </p:spPr>
      </p:sp>
      <p:sp>
        <p:nvSpPr>
          <p:cNvPr id="13" name="Text 11"/>
          <p:cNvSpPr/>
          <p:nvPr/>
        </p:nvSpPr>
        <p:spPr>
          <a:xfrm>
            <a:off x="661475" y="3707507"/>
            <a:ext cx="2713962" cy="295275"/>
          </a:xfrm>
          <a:prstGeom prst="rect">
            <a:avLst/>
          </a:prstGeom>
          <a:noFill/>
          <a:ln/>
        </p:spPr>
        <p:txBody>
          <a:bodyPr wrap="none" lIns="0" tIns="0" rIns="0" bIns="0" rtlCol="0" anchor="t"/>
          <a:lstStyle/>
          <a:p>
            <a:pPr marL="0" indent="0" algn="l">
              <a:lnSpc>
                <a:spcPct val="104000"/>
              </a:lnSpc>
              <a:buNone/>
            </a:pPr>
            <a:r>
              <a:rPr lang="en-US" sz="2000" dirty="0">
                <a:solidFill>
                  <a:srgbClr val="1E3063"/>
                </a:solidFill>
                <a:latin typeface="Instrument Sans SemiBold" pitchFamily="34" charset="0"/>
                <a:ea typeface="Instrument Sans SemiBold" pitchFamily="34" charset="-122"/>
                <a:cs typeface="Instrument Sans SemiBold" pitchFamily="34" charset="-120"/>
              </a:rPr>
              <a:t>Communication Barriers</a:t>
            </a:r>
            <a:endParaRPr lang="en-US" sz="2000" dirty="0"/>
          </a:p>
        </p:txBody>
      </p:sp>
      <p:sp>
        <p:nvSpPr>
          <p:cNvPr id="14" name="Text 12"/>
          <p:cNvSpPr/>
          <p:nvPr/>
        </p:nvSpPr>
        <p:spPr>
          <a:xfrm>
            <a:off x="661475" y="4116189"/>
            <a:ext cx="5339820" cy="302419"/>
          </a:xfrm>
          <a:prstGeom prst="rect">
            <a:avLst/>
          </a:prstGeom>
          <a:noFill/>
          <a:ln/>
        </p:spPr>
        <p:txBody>
          <a:bodyPr wrap="none" lIns="0" tIns="0" rIns="0" bIns="0" rtlCol="0" anchor="t"/>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Five key barriers with case examples</a:t>
            </a:r>
            <a:endParaRPr lang="en-US" sz="1600" dirty="0"/>
          </a:p>
        </p:txBody>
      </p:sp>
      <p:sp>
        <p:nvSpPr>
          <p:cNvPr id="15" name="Text 13"/>
          <p:cNvSpPr/>
          <p:nvPr/>
        </p:nvSpPr>
        <p:spPr>
          <a:xfrm>
            <a:off x="6190301" y="3266380"/>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1E3063"/>
                </a:solidFill>
                <a:latin typeface="Instrument Sans Light" pitchFamily="34" charset="0"/>
                <a:ea typeface="Instrument Sans Light" pitchFamily="34" charset="-122"/>
                <a:cs typeface="Instrument Sans Light" pitchFamily="34" charset="-120"/>
              </a:rPr>
              <a:t>04</a:t>
            </a:r>
            <a:endParaRPr lang="en-US" sz="1450" dirty="0"/>
          </a:p>
        </p:txBody>
      </p:sp>
      <p:sp>
        <p:nvSpPr>
          <p:cNvPr id="16" name="Shape 14"/>
          <p:cNvSpPr/>
          <p:nvPr/>
        </p:nvSpPr>
        <p:spPr>
          <a:xfrm>
            <a:off x="6190301" y="3562251"/>
            <a:ext cx="5339919" cy="25400"/>
          </a:xfrm>
          <a:prstGeom prst="rect">
            <a:avLst/>
          </a:prstGeom>
          <a:solidFill>
            <a:srgbClr val="84C1FA"/>
          </a:solidFill>
          <a:ln/>
        </p:spPr>
      </p:sp>
      <p:sp>
        <p:nvSpPr>
          <p:cNvPr id="17" name="Text 15"/>
          <p:cNvSpPr/>
          <p:nvPr/>
        </p:nvSpPr>
        <p:spPr>
          <a:xfrm>
            <a:off x="6190301" y="3707507"/>
            <a:ext cx="2362637" cy="295275"/>
          </a:xfrm>
          <a:prstGeom prst="rect">
            <a:avLst/>
          </a:prstGeom>
          <a:noFill/>
          <a:ln/>
        </p:spPr>
        <p:txBody>
          <a:bodyPr wrap="none" lIns="0" tIns="0" rIns="0" bIns="0" rtlCol="0" anchor="t"/>
          <a:lstStyle/>
          <a:p>
            <a:pPr marL="0" indent="0" algn="l">
              <a:lnSpc>
                <a:spcPct val="104000"/>
              </a:lnSpc>
              <a:buNone/>
            </a:pPr>
            <a:r>
              <a:rPr lang="en-US" sz="2000" dirty="0">
                <a:solidFill>
                  <a:srgbClr val="1E3063"/>
                </a:solidFill>
                <a:latin typeface="Instrument Sans SemiBold" pitchFamily="34" charset="0"/>
                <a:ea typeface="Instrument Sans SemiBold" pitchFamily="34" charset="-122"/>
                <a:cs typeface="Instrument Sans SemiBold" pitchFamily="34" charset="-120"/>
              </a:rPr>
              <a:t>Theories</a:t>
            </a:r>
            <a:endParaRPr lang="en-US" sz="2000" dirty="0"/>
          </a:p>
        </p:txBody>
      </p:sp>
      <p:sp>
        <p:nvSpPr>
          <p:cNvPr id="18" name="Text 16"/>
          <p:cNvSpPr/>
          <p:nvPr/>
        </p:nvSpPr>
        <p:spPr>
          <a:xfrm>
            <a:off x="6190301" y="4116189"/>
            <a:ext cx="5339919" cy="302419"/>
          </a:xfrm>
          <a:prstGeom prst="rect">
            <a:avLst/>
          </a:prstGeom>
          <a:noFill/>
          <a:ln/>
        </p:spPr>
        <p:txBody>
          <a:bodyPr wrap="none" lIns="0" tIns="0" rIns="0" bIns="0" rtlCol="0" anchor="t"/>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Relevant communication and teamworking models</a:t>
            </a:r>
            <a:endParaRPr lang="en-US" sz="1600" dirty="0"/>
          </a:p>
        </p:txBody>
      </p:sp>
      <p:sp>
        <p:nvSpPr>
          <p:cNvPr id="19" name="Text 17"/>
          <p:cNvSpPr/>
          <p:nvPr/>
        </p:nvSpPr>
        <p:spPr>
          <a:xfrm>
            <a:off x="661475" y="4749304"/>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1E3063"/>
                </a:solidFill>
                <a:latin typeface="Instrument Sans Light" pitchFamily="34" charset="0"/>
                <a:ea typeface="Instrument Sans Light" pitchFamily="34" charset="-122"/>
                <a:cs typeface="Instrument Sans Light" pitchFamily="34" charset="-120"/>
              </a:rPr>
              <a:t>05</a:t>
            </a:r>
            <a:endParaRPr lang="en-US" sz="1450" dirty="0"/>
          </a:p>
        </p:txBody>
      </p:sp>
      <p:sp>
        <p:nvSpPr>
          <p:cNvPr id="20" name="Shape 18"/>
          <p:cNvSpPr/>
          <p:nvPr/>
        </p:nvSpPr>
        <p:spPr>
          <a:xfrm>
            <a:off x="661475" y="5045174"/>
            <a:ext cx="5339820" cy="25400"/>
          </a:xfrm>
          <a:prstGeom prst="rect">
            <a:avLst/>
          </a:prstGeom>
          <a:solidFill>
            <a:srgbClr val="84C1FA"/>
          </a:solidFill>
          <a:ln/>
        </p:spPr>
      </p:sp>
      <p:sp>
        <p:nvSpPr>
          <p:cNvPr id="21" name="Text 19"/>
          <p:cNvSpPr/>
          <p:nvPr/>
        </p:nvSpPr>
        <p:spPr>
          <a:xfrm>
            <a:off x="661475" y="5190430"/>
            <a:ext cx="2362637" cy="295275"/>
          </a:xfrm>
          <a:prstGeom prst="rect">
            <a:avLst/>
          </a:prstGeom>
          <a:noFill/>
          <a:ln/>
        </p:spPr>
        <p:txBody>
          <a:bodyPr wrap="none" lIns="0" tIns="0" rIns="0" bIns="0" rtlCol="0" anchor="t"/>
          <a:lstStyle/>
          <a:p>
            <a:pPr marL="0" indent="0" algn="l">
              <a:lnSpc>
                <a:spcPct val="104000"/>
              </a:lnSpc>
              <a:buNone/>
            </a:pPr>
            <a:r>
              <a:rPr lang="en-US" sz="2000" dirty="0">
                <a:solidFill>
                  <a:srgbClr val="1E3063"/>
                </a:solidFill>
                <a:latin typeface="Instrument Sans SemiBold" pitchFamily="34" charset="0"/>
                <a:ea typeface="Instrument Sans SemiBold" pitchFamily="34" charset="-122"/>
                <a:cs typeface="Instrument Sans SemiBold" pitchFamily="34" charset="-120"/>
              </a:rPr>
              <a:t>Strategies</a:t>
            </a:r>
            <a:endParaRPr lang="en-US" sz="2000" dirty="0"/>
          </a:p>
        </p:txBody>
      </p:sp>
      <p:sp>
        <p:nvSpPr>
          <p:cNvPr id="22" name="Text 20"/>
          <p:cNvSpPr/>
          <p:nvPr/>
        </p:nvSpPr>
        <p:spPr>
          <a:xfrm>
            <a:off x="661475" y="5599113"/>
            <a:ext cx="5339820" cy="302419"/>
          </a:xfrm>
          <a:prstGeom prst="rect">
            <a:avLst/>
          </a:prstGeom>
          <a:noFill/>
          <a:ln/>
        </p:spPr>
        <p:txBody>
          <a:bodyPr wrap="none" lIns="0" tIns="0" rIns="0" bIns="0" rtlCol="0" anchor="t"/>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Practical improvements for food safety</a:t>
            </a:r>
            <a:endParaRPr lang="en-US" sz="1600" dirty="0"/>
          </a:p>
        </p:txBody>
      </p:sp>
      <p:sp>
        <p:nvSpPr>
          <p:cNvPr id="23" name="Text 21"/>
          <p:cNvSpPr/>
          <p:nvPr/>
        </p:nvSpPr>
        <p:spPr>
          <a:xfrm>
            <a:off x="6190301" y="4749304"/>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1E3063"/>
                </a:solidFill>
                <a:latin typeface="Instrument Sans Light" pitchFamily="34" charset="0"/>
                <a:ea typeface="Instrument Sans Light" pitchFamily="34" charset="-122"/>
                <a:cs typeface="Instrument Sans Light" pitchFamily="34" charset="-120"/>
              </a:rPr>
              <a:t>06</a:t>
            </a:r>
            <a:endParaRPr lang="en-US" sz="1450" dirty="0"/>
          </a:p>
        </p:txBody>
      </p:sp>
      <p:sp>
        <p:nvSpPr>
          <p:cNvPr id="24" name="Shape 22"/>
          <p:cNvSpPr/>
          <p:nvPr/>
        </p:nvSpPr>
        <p:spPr>
          <a:xfrm>
            <a:off x="6190301" y="5045174"/>
            <a:ext cx="5339919" cy="25400"/>
          </a:xfrm>
          <a:prstGeom prst="rect">
            <a:avLst/>
          </a:prstGeom>
          <a:solidFill>
            <a:srgbClr val="84C1FA"/>
          </a:solidFill>
          <a:ln/>
        </p:spPr>
      </p:sp>
      <p:sp>
        <p:nvSpPr>
          <p:cNvPr id="25" name="Text 23"/>
          <p:cNvSpPr/>
          <p:nvPr/>
        </p:nvSpPr>
        <p:spPr>
          <a:xfrm>
            <a:off x="6190301" y="5190430"/>
            <a:ext cx="2362637" cy="295275"/>
          </a:xfrm>
          <a:prstGeom prst="rect">
            <a:avLst/>
          </a:prstGeom>
          <a:noFill/>
          <a:ln/>
        </p:spPr>
        <p:txBody>
          <a:bodyPr wrap="none" lIns="0" tIns="0" rIns="0" bIns="0" rtlCol="0" anchor="t"/>
          <a:lstStyle/>
          <a:p>
            <a:pPr marL="0" indent="0" algn="l">
              <a:lnSpc>
                <a:spcPct val="104000"/>
              </a:lnSpc>
              <a:buNone/>
            </a:pPr>
            <a:r>
              <a:rPr lang="en-US" sz="2000" dirty="0">
                <a:solidFill>
                  <a:srgbClr val="1E3063"/>
                </a:solidFill>
                <a:latin typeface="Instrument Sans SemiBold" pitchFamily="34" charset="0"/>
                <a:ea typeface="Instrument Sans SemiBold" pitchFamily="34" charset="-122"/>
                <a:cs typeface="Instrument Sans SemiBold" pitchFamily="34" charset="-120"/>
              </a:rPr>
              <a:t>Conclusion</a:t>
            </a:r>
            <a:endParaRPr lang="en-US" sz="2000" dirty="0"/>
          </a:p>
        </p:txBody>
      </p:sp>
      <p:sp>
        <p:nvSpPr>
          <p:cNvPr id="26" name="Text 24"/>
          <p:cNvSpPr/>
          <p:nvPr/>
        </p:nvSpPr>
        <p:spPr>
          <a:xfrm>
            <a:off x="6190301" y="5599113"/>
            <a:ext cx="5339919" cy="302419"/>
          </a:xfrm>
          <a:prstGeom prst="rect">
            <a:avLst/>
          </a:prstGeom>
          <a:noFill/>
          <a:ln/>
        </p:spPr>
        <p:txBody>
          <a:bodyPr wrap="none" lIns="0" tIns="0" rIns="0" bIns="0" rtlCol="0" anchor="t"/>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Key takeaways and references</a:t>
            </a:r>
            <a:endParaRPr lang="en-US" sz="1600" dirty="0"/>
          </a:p>
        </p:txBody>
      </p:sp>
      <p:sp>
        <p:nvSpPr>
          <p:cNvPr id="27" name="Rectangle 26"/>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800480" cy="6858000"/>
          </a:xfrm>
          <a:prstGeom prst="rect">
            <a:avLst/>
          </a:prstGeom>
        </p:spPr>
      </p:pic>
      <p:sp>
        <p:nvSpPr>
          <p:cNvPr id="3" name="Text 0"/>
          <p:cNvSpPr/>
          <p:nvPr/>
        </p:nvSpPr>
        <p:spPr>
          <a:xfrm>
            <a:off x="5233360" y="888008"/>
            <a:ext cx="6296860" cy="1063228"/>
          </a:xfrm>
          <a:prstGeom prst="rect">
            <a:avLst/>
          </a:prstGeom>
          <a:noFill/>
          <a:ln/>
        </p:spPr>
        <p:txBody>
          <a:bodyPr wrap="square" lIns="0" tIns="0" rIns="0" bIns="0" rtlCol="0" anchor="t">
            <a:normAutofit/>
          </a:bodyPr>
          <a:lstStyle/>
          <a:p>
            <a:pPr marL="0" indent="0" algn="l">
              <a:lnSpc>
                <a:spcPct val="104000"/>
              </a:lnSpc>
              <a:buNone/>
            </a:pPr>
            <a:r>
              <a:rPr lang="en-US" sz="3300" dirty="0">
                <a:solidFill>
                  <a:srgbClr val="091C53"/>
                </a:solidFill>
                <a:latin typeface="Instrument Sans SemiBold" pitchFamily="34" charset="0"/>
                <a:ea typeface="Instrument Sans SemiBold" pitchFamily="34" charset="-122"/>
                <a:cs typeface="Instrument Sans SemiBold" pitchFamily="34" charset="-120"/>
              </a:rPr>
              <a:t>Introduction: Communication in Business</a:t>
            </a:r>
            <a:endParaRPr lang="en-US" sz="3300" dirty="0"/>
          </a:p>
        </p:txBody>
      </p:sp>
      <p:sp>
        <p:nvSpPr>
          <p:cNvPr id="4" name="Text 1"/>
          <p:cNvSpPr/>
          <p:nvPr/>
        </p:nvSpPr>
        <p:spPr>
          <a:xfrm>
            <a:off x="5233360" y="2180828"/>
            <a:ext cx="6296860" cy="1034256"/>
          </a:xfrm>
          <a:prstGeom prst="rect">
            <a:avLst/>
          </a:prstGeom>
          <a:noFill/>
          <a:ln/>
        </p:spPr>
        <p:txBody>
          <a:bodyPr wrap="square" lIns="0" tIns="0" rIns="0" bIns="0" rtlCol="0" anchor="t">
            <a:noAutofit/>
          </a:bodyPr>
          <a:lstStyle/>
          <a:p>
            <a:pPr marL="0" indent="0" algn="l">
              <a:lnSpc>
                <a:spcPct val="127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Business communication is the exchange of information so that work is understood, coordinated, and completed safely. At Flight Foods Ltd, communication failures are linked to poor food standards, packaging defects, and vegetarian meals contaminated with meat.</a:t>
            </a:r>
            <a:endParaRPr lang="en-US" sz="1600" dirty="0"/>
          </a:p>
        </p:txBody>
      </p:sp>
      <p:sp>
        <p:nvSpPr>
          <p:cNvPr id="5" name="Shape 2"/>
          <p:cNvSpPr/>
          <p:nvPr/>
        </p:nvSpPr>
        <p:spPr>
          <a:xfrm>
            <a:off x="5233360" y="3909846"/>
            <a:ext cx="3071835" cy="1473299"/>
          </a:xfrm>
          <a:prstGeom prst="roundRect">
            <a:avLst>
              <a:gd name="adj" fmla="val 10392"/>
            </a:avLst>
          </a:prstGeom>
          <a:solidFill>
            <a:srgbClr val="CEE6FD"/>
          </a:solidFill>
          <a:ln/>
        </p:spPr>
      </p:sp>
      <p:sp>
        <p:nvSpPr>
          <p:cNvPr id="6" name="Text 3"/>
          <p:cNvSpPr/>
          <p:nvPr/>
        </p:nvSpPr>
        <p:spPr>
          <a:xfrm>
            <a:off x="5403417" y="4079907"/>
            <a:ext cx="2126403" cy="265708"/>
          </a:xfrm>
          <a:prstGeom prst="rect">
            <a:avLst/>
          </a:prstGeom>
          <a:noFill/>
          <a:ln/>
        </p:spPr>
        <p:txBody>
          <a:bodyPr wrap="none" lIns="0" tIns="0" rIns="0" bIns="0" rtlCol="0" anchor="t"/>
          <a:lstStyle/>
          <a:p>
            <a:pPr marL="0" indent="0" algn="l">
              <a:lnSpc>
                <a:spcPct val="104000"/>
              </a:lnSpc>
              <a:buNone/>
            </a:pPr>
            <a:r>
              <a:rPr lang="en-US" sz="1650" dirty="0">
                <a:solidFill>
                  <a:srgbClr val="1E3063"/>
                </a:solidFill>
                <a:latin typeface="Instrument Sans SemiBold" pitchFamily="34" charset="0"/>
                <a:ea typeface="Instrument Sans SemiBold" pitchFamily="34" charset="-122"/>
                <a:cs typeface="Instrument Sans SemiBold" pitchFamily="34" charset="-120"/>
              </a:rPr>
              <a:t>Five Barriers</a:t>
            </a:r>
            <a:endParaRPr lang="en-US" sz="1650" dirty="0"/>
          </a:p>
        </p:txBody>
      </p:sp>
      <p:sp>
        <p:nvSpPr>
          <p:cNvPr id="7" name="Text 4"/>
          <p:cNvSpPr/>
          <p:nvPr/>
        </p:nvSpPr>
        <p:spPr>
          <a:xfrm>
            <a:off x="5403417" y="4437392"/>
            <a:ext cx="2731722" cy="517128"/>
          </a:xfrm>
          <a:prstGeom prst="rect">
            <a:avLst/>
          </a:prstGeom>
          <a:noFill/>
          <a:ln/>
        </p:spPr>
        <p:txBody>
          <a:bodyPr wrap="square" lIns="0" tIns="0" rIns="0" bIns="0" rtlCol="0" anchor="t">
            <a:normAutofit/>
          </a:bodyPr>
          <a:lstStyle/>
          <a:p>
            <a:pPr marL="0" indent="0" algn="l">
              <a:lnSpc>
                <a:spcPct val="127000"/>
              </a:lnSpc>
              <a:buNone/>
            </a:pPr>
            <a:r>
              <a:rPr lang="en-US" sz="1300" dirty="0">
                <a:solidFill>
                  <a:srgbClr val="1E3063"/>
                </a:solidFill>
                <a:latin typeface="Instrument Sans Medium" pitchFamily="34" charset="0"/>
                <a:ea typeface="Instrument Sans Medium" pitchFamily="34" charset="-122"/>
                <a:cs typeface="Instrument Sans Medium" pitchFamily="34" charset="-120"/>
              </a:rPr>
              <a:t>Noise, language, culture, age, and leadership</a:t>
            </a:r>
            <a:endParaRPr lang="en-US" sz="1300" dirty="0"/>
          </a:p>
        </p:txBody>
      </p:sp>
      <p:sp>
        <p:nvSpPr>
          <p:cNvPr id="8" name="Shape 5"/>
          <p:cNvSpPr/>
          <p:nvPr/>
        </p:nvSpPr>
        <p:spPr>
          <a:xfrm>
            <a:off x="8458286" y="3909846"/>
            <a:ext cx="3071934" cy="1473299"/>
          </a:xfrm>
          <a:prstGeom prst="roundRect">
            <a:avLst>
              <a:gd name="adj" fmla="val 10392"/>
            </a:avLst>
          </a:prstGeom>
          <a:solidFill>
            <a:srgbClr val="CEE6FD"/>
          </a:solidFill>
          <a:ln/>
        </p:spPr>
      </p:sp>
      <p:sp>
        <p:nvSpPr>
          <p:cNvPr id="9" name="Text 6"/>
          <p:cNvSpPr/>
          <p:nvPr/>
        </p:nvSpPr>
        <p:spPr>
          <a:xfrm>
            <a:off x="8628343" y="4079907"/>
            <a:ext cx="2126403" cy="265708"/>
          </a:xfrm>
          <a:prstGeom prst="rect">
            <a:avLst/>
          </a:prstGeom>
          <a:noFill/>
          <a:ln/>
        </p:spPr>
        <p:txBody>
          <a:bodyPr wrap="none" lIns="0" tIns="0" rIns="0" bIns="0" rtlCol="0" anchor="t"/>
          <a:lstStyle/>
          <a:p>
            <a:pPr marL="0" indent="0" algn="l">
              <a:lnSpc>
                <a:spcPct val="104000"/>
              </a:lnSpc>
              <a:buNone/>
            </a:pPr>
            <a:r>
              <a:rPr lang="en-US" sz="1650" dirty="0">
                <a:solidFill>
                  <a:srgbClr val="1E3063"/>
                </a:solidFill>
                <a:latin typeface="Instrument Sans SemiBold" pitchFamily="34" charset="0"/>
                <a:ea typeface="Instrument Sans SemiBold" pitchFamily="34" charset="-122"/>
                <a:cs typeface="Instrument Sans SemiBold" pitchFamily="34" charset="-120"/>
              </a:rPr>
              <a:t>Theory-Based</a:t>
            </a:r>
            <a:endParaRPr lang="en-US" sz="1650" dirty="0"/>
          </a:p>
        </p:txBody>
      </p:sp>
      <p:sp>
        <p:nvSpPr>
          <p:cNvPr id="10" name="Text 7"/>
          <p:cNvSpPr/>
          <p:nvPr/>
        </p:nvSpPr>
        <p:spPr>
          <a:xfrm>
            <a:off x="8628343" y="4437392"/>
            <a:ext cx="2731821" cy="775692"/>
          </a:xfrm>
          <a:prstGeom prst="rect">
            <a:avLst/>
          </a:prstGeom>
          <a:noFill/>
          <a:ln/>
        </p:spPr>
        <p:txBody>
          <a:bodyPr wrap="square" lIns="0" tIns="0" rIns="0" bIns="0" rtlCol="0" anchor="t">
            <a:normAutofit/>
          </a:bodyPr>
          <a:lstStyle/>
          <a:p>
            <a:pPr marL="0" indent="0" algn="l">
              <a:lnSpc>
                <a:spcPct val="127000"/>
              </a:lnSpc>
              <a:buNone/>
            </a:pPr>
            <a:r>
              <a:rPr lang="en-US" sz="1300" dirty="0">
                <a:solidFill>
                  <a:srgbClr val="1E3063"/>
                </a:solidFill>
                <a:latin typeface="Instrument Sans Medium" pitchFamily="34" charset="0"/>
                <a:ea typeface="Instrument Sans Medium" pitchFamily="34" charset="-122"/>
                <a:cs typeface="Instrument Sans Medium" pitchFamily="34" charset="-120"/>
              </a:rPr>
              <a:t>Grounded in communication models and teamworking literature</a:t>
            </a:r>
            <a:endParaRPr lang="en-US" sz="1300" dirty="0"/>
          </a:p>
        </p:txBody>
      </p:sp>
      <p:sp>
        <p:nvSpPr>
          <p:cNvPr id="11" name="Shape 8"/>
          <p:cNvSpPr/>
          <p:nvPr/>
        </p:nvSpPr>
        <p:spPr>
          <a:xfrm>
            <a:off x="5233360" y="5536240"/>
            <a:ext cx="6296860" cy="956171"/>
          </a:xfrm>
          <a:prstGeom prst="roundRect">
            <a:avLst>
              <a:gd name="adj" fmla="val 16012"/>
            </a:avLst>
          </a:prstGeom>
          <a:solidFill>
            <a:srgbClr val="CEE6FD"/>
          </a:solidFill>
          <a:ln/>
        </p:spPr>
      </p:sp>
      <p:sp>
        <p:nvSpPr>
          <p:cNvPr id="12" name="Text 9"/>
          <p:cNvSpPr/>
          <p:nvPr/>
        </p:nvSpPr>
        <p:spPr>
          <a:xfrm>
            <a:off x="5403417" y="5706301"/>
            <a:ext cx="2126403" cy="265708"/>
          </a:xfrm>
          <a:prstGeom prst="rect">
            <a:avLst/>
          </a:prstGeom>
          <a:noFill/>
          <a:ln/>
        </p:spPr>
        <p:txBody>
          <a:bodyPr wrap="none" lIns="0" tIns="0" rIns="0" bIns="0" rtlCol="0" anchor="t"/>
          <a:lstStyle/>
          <a:p>
            <a:pPr marL="0" indent="0" algn="l">
              <a:lnSpc>
                <a:spcPct val="104000"/>
              </a:lnSpc>
              <a:buNone/>
            </a:pPr>
            <a:r>
              <a:rPr lang="en-US" sz="1650" dirty="0">
                <a:solidFill>
                  <a:srgbClr val="1E3063"/>
                </a:solidFill>
                <a:latin typeface="Instrument Sans SemiBold" pitchFamily="34" charset="0"/>
                <a:ea typeface="Instrument Sans SemiBold" pitchFamily="34" charset="-122"/>
                <a:cs typeface="Instrument Sans SemiBold" pitchFamily="34" charset="-120"/>
              </a:rPr>
              <a:t>Practical Focus</a:t>
            </a:r>
            <a:endParaRPr lang="en-US" sz="1650" dirty="0"/>
          </a:p>
        </p:txBody>
      </p:sp>
      <p:sp>
        <p:nvSpPr>
          <p:cNvPr id="13" name="Text 10"/>
          <p:cNvSpPr/>
          <p:nvPr/>
        </p:nvSpPr>
        <p:spPr>
          <a:xfrm>
            <a:off x="5403417" y="6063786"/>
            <a:ext cx="5956746" cy="258564"/>
          </a:xfrm>
          <a:prstGeom prst="rect">
            <a:avLst/>
          </a:prstGeom>
          <a:noFill/>
          <a:ln/>
        </p:spPr>
        <p:txBody>
          <a:bodyPr wrap="none" lIns="0" tIns="0" rIns="0" bIns="0" rtlCol="0" anchor="t"/>
          <a:lstStyle/>
          <a:p>
            <a:pPr marL="0" indent="0" algn="l">
              <a:lnSpc>
                <a:spcPct val="127000"/>
              </a:lnSpc>
              <a:buNone/>
            </a:pPr>
            <a:r>
              <a:rPr lang="en-US" sz="1300" dirty="0">
                <a:solidFill>
                  <a:srgbClr val="1E3063"/>
                </a:solidFill>
                <a:latin typeface="Instrument Sans Medium" pitchFamily="34" charset="0"/>
                <a:ea typeface="Instrument Sans Medium" pitchFamily="34" charset="-122"/>
                <a:cs typeface="Instrument Sans Medium" pitchFamily="34" charset="-120"/>
              </a:rPr>
              <a:t>Real improvements for food safety and team performance</a:t>
            </a:r>
            <a:endParaRPr lang="en-US" sz="1300" dirty="0"/>
          </a:p>
        </p:txBody>
      </p:sp>
      <p:sp>
        <p:nvSpPr>
          <p:cNvPr id="14" name="Rectangle 13"/>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name="Slide 4">
    <p:spTree>
      <p:nvGrpSpPr>
        <p:cNvPr id="1" name=""/>
        <p:cNvGrpSpPr/>
        <p:nvPr/>
      </p:nvGrpSpPr>
      <p:grpSpPr>
        <a:xfrm>
          <a:off x="0" y="0"/>
          <a:ext cx="0" cy="0"/>
          <a:chOff x="0" y="0"/>
          <a:chExt cx="0" cy="0"/>
        </a:xfrm>
      </p:grpSpPr>
      <p:sp>
        <p:nvSpPr>
          <p:cNvPr id="2" name="Text 0"/>
          <p:cNvSpPr/>
          <p:nvPr/>
        </p:nvSpPr>
        <p:spPr>
          <a:xfrm>
            <a:off x="789860" y="1365958"/>
            <a:ext cx="5970637" cy="531614"/>
          </a:xfrm>
          <a:prstGeom prst="rect">
            <a:avLst/>
          </a:prstGeom>
          <a:noFill/>
          <a:ln/>
        </p:spPr>
        <p:txBody>
          <a:bodyPr wrap="none" lIns="0" tIns="0" rIns="0" bIns="0" rtlCol="0" anchor="t"/>
          <a:lstStyle/>
          <a:p>
            <a:pPr marL="0" indent="0" algn="l">
              <a:lnSpc>
                <a:spcPct val="104000"/>
              </a:lnSpc>
              <a:buNone/>
            </a:pPr>
            <a:r>
              <a:rPr lang="en-US" sz="3300" dirty="0">
                <a:solidFill>
                  <a:srgbClr val="091C53"/>
                </a:solidFill>
                <a:latin typeface="Instrument Sans SemiBold" pitchFamily="34" charset="0"/>
                <a:ea typeface="Instrument Sans SemiBold" pitchFamily="34" charset="-122"/>
                <a:cs typeface="Instrument Sans SemiBold" pitchFamily="34" charset="-120"/>
              </a:rPr>
              <a:t>Summary: Flight Foods Ltd</a:t>
            </a:r>
            <a:endParaRPr lang="en-US" sz="3300" dirty="0"/>
          </a:p>
        </p:txBody>
      </p:sp>
      <p:pic>
        <p:nvPicPr>
          <p:cNvPr id="3" name="Image 0" descr="preencoded.png"/>
          <p:cNvPicPr>
            <a:picLocks noChangeAspect="1"/>
          </p:cNvPicPr>
          <p:nvPr/>
        </p:nvPicPr>
        <p:blipFill>
          <a:blip r:embed="rId3"/>
          <a:stretch>
            <a:fillRect/>
          </a:stretch>
        </p:blipFill>
        <p:spPr>
          <a:xfrm>
            <a:off x="661475" y="2045097"/>
            <a:ext cx="6227408" cy="3528913"/>
          </a:xfrm>
          <a:prstGeom prst="rect">
            <a:avLst/>
          </a:prstGeom>
        </p:spPr>
      </p:pic>
      <p:sp>
        <p:nvSpPr>
          <p:cNvPr id="4" name="Text 1"/>
          <p:cNvSpPr/>
          <p:nvPr/>
        </p:nvSpPr>
        <p:spPr>
          <a:xfrm>
            <a:off x="7218417" y="1710516"/>
            <a:ext cx="2735988" cy="265708"/>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The Business</a:t>
            </a:r>
            <a:endParaRPr lang="en-US" sz="2000" dirty="0"/>
          </a:p>
        </p:txBody>
      </p:sp>
      <p:sp>
        <p:nvSpPr>
          <p:cNvPr id="5" name="Text 2"/>
          <p:cNvSpPr/>
          <p:nvPr/>
        </p:nvSpPr>
        <p:spPr>
          <a:xfrm>
            <a:off x="7234746" y="2047674"/>
            <a:ext cx="4301725" cy="775692"/>
          </a:xfrm>
          <a:prstGeom prst="rect">
            <a:avLst/>
          </a:prstGeom>
          <a:noFill/>
          <a:ln/>
        </p:spPr>
        <p:txBody>
          <a:bodyPr wrap="square" lIns="0" tIns="0" rIns="0" bIns="0" rtlCol="0" anchor="t">
            <a:noAutofit/>
          </a:bodyPr>
          <a:lstStyle/>
          <a:p>
            <a:pPr marL="0" indent="0" algn="l">
              <a:lnSpc>
                <a:spcPct val="127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A medium-sized manufacturer supplying ready meals to airlines, losing market share due to quality and packaging complaints.</a:t>
            </a:r>
            <a:endParaRPr lang="en-US" sz="1600" dirty="0"/>
          </a:p>
        </p:txBody>
      </p:sp>
      <p:sp>
        <p:nvSpPr>
          <p:cNvPr id="6" name="Text 3"/>
          <p:cNvSpPr/>
          <p:nvPr/>
        </p:nvSpPr>
        <p:spPr>
          <a:xfrm>
            <a:off x="7234746" y="3139750"/>
            <a:ext cx="2735988" cy="265708"/>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The Workforce</a:t>
            </a:r>
            <a:endParaRPr lang="en-US" sz="2000" dirty="0"/>
          </a:p>
        </p:txBody>
      </p:sp>
      <p:sp>
        <p:nvSpPr>
          <p:cNvPr id="7" name="Text 4"/>
          <p:cNvSpPr/>
          <p:nvPr/>
        </p:nvSpPr>
        <p:spPr>
          <a:xfrm>
            <a:off x="7234746" y="3460579"/>
            <a:ext cx="4301725" cy="1034256"/>
          </a:xfrm>
          <a:prstGeom prst="rect">
            <a:avLst/>
          </a:prstGeom>
          <a:noFill/>
          <a:ln/>
        </p:spPr>
        <p:txBody>
          <a:bodyPr wrap="square" lIns="0" tIns="0" rIns="0" bIns="0" rtlCol="0" anchor="t">
            <a:noAutofit/>
          </a:bodyPr>
          <a:lstStyle/>
          <a:p>
            <a:pPr marL="0" indent="0" algn="l">
              <a:lnSpc>
                <a:spcPct val="127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40 employees aged 16–60 from five cultural groups, working with old, noisy machinery. Staff begin without formal food hygiene training.</a:t>
            </a:r>
            <a:endParaRPr lang="en-US" sz="1600" dirty="0"/>
          </a:p>
        </p:txBody>
      </p:sp>
      <p:sp>
        <p:nvSpPr>
          <p:cNvPr id="8" name="Text 5"/>
          <p:cNvSpPr/>
          <p:nvPr/>
        </p:nvSpPr>
        <p:spPr>
          <a:xfrm>
            <a:off x="7234746" y="4794890"/>
            <a:ext cx="2735988" cy="265708"/>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The Incident</a:t>
            </a:r>
            <a:endParaRPr lang="en-US" sz="2000" dirty="0"/>
          </a:p>
        </p:txBody>
      </p:sp>
      <p:sp>
        <p:nvSpPr>
          <p:cNvPr id="9" name="Text 6"/>
          <p:cNvSpPr/>
          <p:nvPr/>
        </p:nvSpPr>
        <p:spPr>
          <a:xfrm>
            <a:off x="7234746" y="5213693"/>
            <a:ext cx="4301725" cy="775692"/>
          </a:xfrm>
          <a:prstGeom prst="rect">
            <a:avLst/>
          </a:prstGeom>
          <a:noFill/>
          <a:ln/>
        </p:spPr>
        <p:txBody>
          <a:bodyPr wrap="square" lIns="0" tIns="0" rIns="0" bIns="0" rtlCol="0" anchor="t">
            <a:noAutofit/>
          </a:bodyPr>
          <a:lstStyle/>
          <a:p>
            <a:pPr marL="0" indent="0" algn="l">
              <a:lnSpc>
                <a:spcPct val="127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Chicken left out overnight becomes unsafe — a direct consequence of unclear communication and absent training.</a:t>
            </a:r>
            <a:endParaRPr lang="en-US" sz="1600" dirty="0"/>
          </a:p>
        </p:txBody>
      </p:sp>
      <p:sp>
        <p:nvSpPr>
          <p:cNvPr id="10" name="Rectangle 9"/>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name="Slide 5">
    <p:spTree>
      <p:nvGrpSpPr>
        <p:cNvPr id="1" name=""/>
        <p:cNvGrpSpPr/>
        <p:nvPr/>
      </p:nvGrpSpPr>
      <p:grpSpPr>
        <a:xfrm>
          <a:off x="0" y="0"/>
          <a:ext cx="0" cy="0"/>
          <a:chOff x="0" y="0"/>
          <a:chExt cx="0" cy="0"/>
        </a:xfrm>
      </p:grpSpPr>
      <p:sp>
        <p:nvSpPr>
          <p:cNvPr id="2" name="Text 0"/>
          <p:cNvSpPr/>
          <p:nvPr/>
        </p:nvSpPr>
        <p:spPr>
          <a:xfrm>
            <a:off x="661475" y="1039118"/>
            <a:ext cx="8925495" cy="590649"/>
          </a:xfrm>
          <a:prstGeom prst="rect">
            <a:avLst/>
          </a:prstGeom>
          <a:noFill/>
          <a:ln/>
        </p:spPr>
        <p:txBody>
          <a:bodyPr wrap="none" lIns="0" tIns="0" rIns="0" bIns="0" rtlCol="0" anchor="t"/>
          <a:lstStyle/>
          <a:p>
            <a:pPr marL="0" indent="0" algn="l">
              <a:lnSpc>
                <a:spcPct val="104000"/>
              </a:lnSpc>
              <a:buNone/>
            </a:pPr>
            <a:r>
              <a:rPr lang="en-US" sz="3700" dirty="0">
                <a:solidFill>
                  <a:srgbClr val="091C53"/>
                </a:solidFill>
                <a:latin typeface="Instrument Sans SemiBold" pitchFamily="34" charset="0"/>
                <a:ea typeface="Instrument Sans SemiBold" pitchFamily="34" charset="-122"/>
                <a:cs typeface="Instrument Sans SemiBold" pitchFamily="34" charset="-120"/>
              </a:rPr>
              <a:t>Communication Barriers: Risk Priority</a:t>
            </a:r>
            <a:endParaRPr lang="en-US" sz="3700" dirty="0"/>
          </a:p>
        </p:txBody>
      </p:sp>
      <p:sp>
        <p:nvSpPr>
          <p:cNvPr id="3" name="Text 1"/>
          <p:cNvSpPr/>
          <p:nvPr/>
        </p:nvSpPr>
        <p:spPr>
          <a:xfrm>
            <a:off x="661475" y="2007791"/>
            <a:ext cx="11478330" cy="302419"/>
          </a:xfrm>
          <a:prstGeom prst="rect">
            <a:avLst/>
          </a:prstGeom>
          <a:noFill/>
          <a:ln/>
        </p:spPr>
        <p:txBody>
          <a:bodyPr wrap="none" lIns="0" tIns="0" rIns="0" bIns="0" rtlCol="0" anchor="t"/>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Case-based risk priority for discussion — </a:t>
            </a:r>
            <a:r>
              <a:rPr lang="en-US" sz="1600" i="1" dirty="0">
                <a:solidFill>
                  <a:srgbClr val="1E3063"/>
                </a:solidFill>
                <a:latin typeface="Instrument Sans Medium" pitchFamily="34" charset="0"/>
                <a:ea typeface="Instrument Sans Medium" pitchFamily="34" charset="-122"/>
                <a:cs typeface="Instrument Sans Medium" pitchFamily="34" charset="-120"/>
              </a:rPr>
              <a:t>not</a:t>
            </a:r>
            <a:r>
              <a:rPr lang="en-US" sz="1600" dirty="0">
                <a:solidFill>
                  <a:srgbClr val="1E3063"/>
                </a:solidFill>
                <a:latin typeface="Instrument Sans Medium" pitchFamily="34" charset="0"/>
                <a:ea typeface="Instrument Sans Medium" pitchFamily="34" charset="-122"/>
                <a:cs typeface="Instrument Sans Medium" pitchFamily="34" charset="-120"/>
              </a:rPr>
              <a:t> measured data. Higher scores indicate greater severity within this case.</a:t>
            </a:r>
            <a:endParaRPr lang="en-US" sz="1600" dirty="0"/>
          </a:p>
        </p:txBody>
      </p:sp>
      <p:sp>
        <p:nvSpPr>
          <p:cNvPr id="4" name="Shape 2"/>
          <p:cNvSpPr/>
          <p:nvPr/>
        </p:nvSpPr>
        <p:spPr>
          <a:xfrm>
            <a:off x="661475" y="2522835"/>
            <a:ext cx="10868745" cy="3296047"/>
          </a:xfrm>
          <a:prstGeom prst="roundRect">
            <a:avLst>
              <a:gd name="adj" fmla="val 5161"/>
            </a:avLst>
          </a:prstGeom>
          <a:noFill/>
          <a:ln w="6350">
            <a:solidFill>
              <a:schemeClr val="tx1">
                <a:lumMod val="50000"/>
                <a:lumOff val="50000"/>
                <a:alpha val="8000"/>
              </a:schemeClr>
            </a:solidFill>
            <a:prstDash val="solid"/>
          </a:ln>
        </p:spPr>
      </p:sp>
      <p:sp>
        <p:nvSpPr>
          <p:cNvPr id="5" name="Text 3"/>
          <p:cNvSpPr/>
          <p:nvPr/>
        </p:nvSpPr>
        <p:spPr>
          <a:xfrm>
            <a:off x="856931" y="2648942"/>
            <a:ext cx="3488345" cy="302419"/>
          </a:xfrm>
          <a:prstGeom prst="rect">
            <a:avLst/>
          </a:prstGeom>
          <a:noFill/>
          <a:ln/>
        </p:spPr>
        <p:txBody>
          <a:bodyPr wrap="none" lIns="0" tIns="0" rIns="0" bIns="0" rtlCol="0" anchor="t"/>
          <a:lstStyle/>
          <a:p>
            <a:pPr marL="0" indent="0" algn="l">
              <a:lnSpc>
                <a:spcPct val="133000"/>
              </a:lnSpc>
              <a:buNone/>
            </a:pPr>
            <a:r>
              <a:rPr lang="en-US" sz="1600" b="1" dirty="0">
                <a:solidFill>
                  <a:srgbClr val="1E3063"/>
                </a:solidFill>
                <a:latin typeface="Instrument Sans Bold" pitchFamily="34" charset="0"/>
                <a:ea typeface="Instrument Sans Bold" pitchFamily="34" charset="-122"/>
                <a:cs typeface="Instrument Sans Bold" pitchFamily="34" charset="-120"/>
              </a:rPr>
              <a:t>Barrier</a:t>
            </a:r>
            <a:endParaRPr lang="en-US" sz="1600" dirty="0"/>
          </a:p>
        </p:txBody>
      </p:sp>
      <p:sp>
        <p:nvSpPr>
          <p:cNvPr id="6" name="Text 4"/>
          <p:cNvSpPr/>
          <p:nvPr/>
        </p:nvSpPr>
        <p:spPr>
          <a:xfrm>
            <a:off x="4113705" y="2648942"/>
            <a:ext cx="2402720" cy="302419"/>
          </a:xfrm>
          <a:prstGeom prst="rect">
            <a:avLst/>
          </a:prstGeom>
          <a:noFill/>
          <a:ln/>
        </p:spPr>
        <p:txBody>
          <a:bodyPr wrap="none" lIns="0" tIns="0" rIns="0" bIns="0" rtlCol="0" anchor="t"/>
          <a:lstStyle/>
          <a:p>
            <a:pPr marL="0" indent="0" algn="l">
              <a:lnSpc>
                <a:spcPct val="133000"/>
              </a:lnSpc>
              <a:buNone/>
            </a:pPr>
            <a:r>
              <a:rPr lang="en-US" sz="1600" b="1" dirty="0">
                <a:solidFill>
                  <a:srgbClr val="1E3063"/>
                </a:solidFill>
                <a:latin typeface="Instrument Sans Bold" pitchFamily="34" charset="0"/>
                <a:ea typeface="Instrument Sans Bold" pitchFamily="34" charset="-122"/>
                <a:cs typeface="Instrument Sans Bold" pitchFamily="34" charset="-120"/>
              </a:rPr>
              <a:t>Risk Priority</a:t>
            </a:r>
            <a:endParaRPr lang="en-US" sz="1600" dirty="0"/>
          </a:p>
        </p:txBody>
      </p:sp>
      <p:sp>
        <p:nvSpPr>
          <p:cNvPr id="7" name="Text 5"/>
          <p:cNvSpPr/>
          <p:nvPr/>
        </p:nvSpPr>
        <p:spPr>
          <a:xfrm>
            <a:off x="6284854" y="2648942"/>
            <a:ext cx="5659594" cy="302419"/>
          </a:xfrm>
          <a:prstGeom prst="rect">
            <a:avLst/>
          </a:prstGeom>
          <a:noFill/>
          <a:ln/>
        </p:spPr>
        <p:txBody>
          <a:bodyPr wrap="none" lIns="0" tIns="0" rIns="0" bIns="0" rtlCol="0" anchor="t"/>
          <a:lstStyle/>
          <a:p>
            <a:pPr marL="0" indent="0" algn="l">
              <a:lnSpc>
                <a:spcPct val="133000"/>
              </a:lnSpc>
              <a:buNone/>
            </a:pPr>
            <a:r>
              <a:rPr lang="en-US" sz="1600" b="1" dirty="0">
                <a:solidFill>
                  <a:srgbClr val="1E3063"/>
                </a:solidFill>
                <a:latin typeface="Instrument Sans Bold" pitchFamily="34" charset="0"/>
                <a:ea typeface="Instrument Sans Bold" pitchFamily="34" charset="-122"/>
                <a:cs typeface="Instrument Sans Bold" pitchFamily="34" charset="-120"/>
              </a:rPr>
              <a:t>Case Clue</a:t>
            </a:r>
            <a:endParaRPr lang="en-US" sz="1600" dirty="0"/>
          </a:p>
        </p:txBody>
      </p:sp>
      <p:sp>
        <p:nvSpPr>
          <p:cNvPr id="8" name="Text 6"/>
          <p:cNvSpPr/>
          <p:nvPr/>
        </p:nvSpPr>
        <p:spPr>
          <a:xfrm>
            <a:off x="856931" y="3197225"/>
            <a:ext cx="3488345"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Environmental Noise</a:t>
            </a:r>
            <a:endParaRPr lang="en-US" sz="1450" dirty="0"/>
          </a:p>
        </p:txBody>
      </p:sp>
      <p:sp>
        <p:nvSpPr>
          <p:cNvPr id="9" name="Text 7"/>
          <p:cNvSpPr/>
          <p:nvPr/>
        </p:nvSpPr>
        <p:spPr>
          <a:xfrm>
            <a:off x="4113705" y="3197225"/>
            <a:ext cx="2402720" cy="302419"/>
          </a:xfrm>
          <a:prstGeom prst="rect">
            <a:avLst/>
          </a:prstGeom>
          <a:noFill/>
          <a:ln/>
        </p:spPr>
        <p:txBody>
          <a:bodyPr wrap="none" lIns="0" tIns="0" rIns="0" bIns="0" rtlCol="0" anchor="t"/>
          <a:lstStyle/>
          <a:p>
            <a:pPr marL="0" indent="0" algn="l">
              <a:lnSpc>
                <a:spcPct val="133000"/>
              </a:lnSpc>
              <a:buNone/>
            </a:pPr>
            <a:r>
              <a:rPr lang="en-US" sz="1450" b="1" dirty="0">
                <a:solidFill>
                  <a:srgbClr val="EEAEF6"/>
                </a:solidFill>
                <a:latin typeface="Instrument Sans Bold" pitchFamily="34" charset="0"/>
                <a:ea typeface="Instrument Sans Bold" pitchFamily="34" charset="-122"/>
                <a:cs typeface="Instrument Sans Bold" pitchFamily="34" charset="-120"/>
              </a:rPr>
              <a:t>5 — Severe</a:t>
            </a:r>
            <a:endParaRPr lang="en-US" sz="1450" dirty="0"/>
          </a:p>
        </p:txBody>
      </p:sp>
      <p:sp>
        <p:nvSpPr>
          <p:cNvPr id="10" name="Text 8"/>
          <p:cNvSpPr/>
          <p:nvPr/>
        </p:nvSpPr>
        <p:spPr>
          <a:xfrm>
            <a:off x="6284854" y="3197225"/>
            <a:ext cx="5659594"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Old, noisy machines on the factory floor</a:t>
            </a:r>
            <a:endParaRPr lang="en-US" sz="1450" dirty="0"/>
          </a:p>
        </p:txBody>
      </p:sp>
      <p:sp>
        <p:nvSpPr>
          <p:cNvPr id="11" name="Text 9"/>
          <p:cNvSpPr/>
          <p:nvPr/>
        </p:nvSpPr>
        <p:spPr>
          <a:xfrm>
            <a:off x="856931" y="3745508"/>
            <a:ext cx="3488345"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Language / Body Language</a:t>
            </a:r>
            <a:endParaRPr lang="en-US" sz="1450" dirty="0"/>
          </a:p>
        </p:txBody>
      </p:sp>
      <p:sp>
        <p:nvSpPr>
          <p:cNvPr id="12" name="Text 10"/>
          <p:cNvSpPr/>
          <p:nvPr/>
        </p:nvSpPr>
        <p:spPr>
          <a:xfrm>
            <a:off x="4113705" y="3745508"/>
            <a:ext cx="2402720" cy="302419"/>
          </a:xfrm>
          <a:prstGeom prst="rect">
            <a:avLst/>
          </a:prstGeom>
          <a:noFill/>
          <a:ln/>
        </p:spPr>
        <p:txBody>
          <a:bodyPr wrap="none" lIns="0" tIns="0" rIns="0" bIns="0" rtlCol="0" anchor="t"/>
          <a:lstStyle/>
          <a:p>
            <a:pPr marL="0" indent="0" algn="l">
              <a:lnSpc>
                <a:spcPct val="133000"/>
              </a:lnSpc>
              <a:buNone/>
            </a:pPr>
            <a:r>
              <a:rPr lang="en-US" sz="1450" b="1" dirty="0">
                <a:solidFill>
                  <a:srgbClr val="EEAEF6"/>
                </a:solidFill>
                <a:latin typeface="Instrument Sans Bold" pitchFamily="34" charset="0"/>
                <a:ea typeface="Instrument Sans Bold" pitchFamily="34" charset="-122"/>
                <a:cs typeface="Instrument Sans Bold" pitchFamily="34" charset="-120"/>
              </a:rPr>
              <a:t>5 — Severe</a:t>
            </a:r>
            <a:endParaRPr lang="en-US" sz="1450" dirty="0"/>
          </a:p>
        </p:txBody>
      </p:sp>
      <p:sp>
        <p:nvSpPr>
          <p:cNvPr id="13" name="Text 11"/>
          <p:cNvSpPr/>
          <p:nvPr/>
        </p:nvSpPr>
        <p:spPr>
          <a:xfrm>
            <a:off x="6284854" y="3745508"/>
            <a:ext cx="5659594"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Limited shared English across the team</a:t>
            </a:r>
            <a:endParaRPr lang="en-US" sz="1450" dirty="0"/>
          </a:p>
        </p:txBody>
      </p:sp>
      <p:sp>
        <p:nvSpPr>
          <p:cNvPr id="14" name="Text 12"/>
          <p:cNvSpPr/>
          <p:nvPr/>
        </p:nvSpPr>
        <p:spPr>
          <a:xfrm>
            <a:off x="856931" y="4293791"/>
            <a:ext cx="3488345"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Cultural Practices</a:t>
            </a:r>
            <a:endParaRPr lang="en-US" sz="1450" dirty="0"/>
          </a:p>
        </p:txBody>
      </p:sp>
      <p:sp>
        <p:nvSpPr>
          <p:cNvPr id="15" name="Text 13"/>
          <p:cNvSpPr/>
          <p:nvPr/>
        </p:nvSpPr>
        <p:spPr>
          <a:xfrm>
            <a:off x="4113705" y="4293791"/>
            <a:ext cx="2402720" cy="302419"/>
          </a:xfrm>
          <a:prstGeom prst="rect">
            <a:avLst/>
          </a:prstGeom>
          <a:noFill/>
          <a:ln/>
        </p:spPr>
        <p:txBody>
          <a:bodyPr wrap="none" lIns="0" tIns="0" rIns="0" bIns="0" rtlCol="0" anchor="t"/>
          <a:lstStyle/>
          <a:p>
            <a:pPr marL="0" indent="0" algn="l">
              <a:lnSpc>
                <a:spcPct val="133000"/>
              </a:lnSpc>
              <a:buNone/>
            </a:pPr>
            <a:r>
              <a:rPr lang="en-US" sz="1450" b="1" dirty="0">
                <a:solidFill>
                  <a:srgbClr val="1E3063"/>
                </a:solidFill>
                <a:latin typeface="Instrument Sans Bold" pitchFamily="34" charset="0"/>
                <a:ea typeface="Instrument Sans Bold" pitchFamily="34" charset="-122"/>
                <a:cs typeface="Instrument Sans Bold" pitchFamily="34" charset="-120"/>
              </a:rPr>
              <a:t>4 — High</a:t>
            </a:r>
            <a:endParaRPr lang="en-US" sz="1450" dirty="0"/>
          </a:p>
        </p:txBody>
      </p:sp>
      <p:sp>
        <p:nvSpPr>
          <p:cNvPr id="16" name="Text 14"/>
          <p:cNvSpPr/>
          <p:nvPr/>
        </p:nvSpPr>
        <p:spPr>
          <a:xfrm>
            <a:off x="6284854" y="4293791"/>
            <a:ext cx="5659594"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Five cultural groups with differing norms</a:t>
            </a:r>
            <a:endParaRPr lang="en-US" sz="1450" dirty="0"/>
          </a:p>
        </p:txBody>
      </p:sp>
      <p:sp>
        <p:nvSpPr>
          <p:cNvPr id="17" name="Text 15"/>
          <p:cNvSpPr/>
          <p:nvPr/>
        </p:nvSpPr>
        <p:spPr>
          <a:xfrm>
            <a:off x="856931" y="4842073"/>
            <a:ext cx="3488345"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Emotional / Leadership</a:t>
            </a:r>
            <a:endParaRPr lang="en-US" sz="1450" dirty="0"/>
          </a:p>
        </p:txBody>
      </p:sp>
      <p:sp>
        <p:nvSpPr>
          <p:cNvPr id="18" name="Text 16"/>
          <p:cNvSpPr/>
          <p:nvPr/>
        </p:nvSpPr>
        <p:spPr>
          <a:xfrm>
            <a:off x="4113705" y="4842073"/>
            <a:ext cx="2402720" cy="302419"/>
          </a:xfrm>
          <a:prstGeom prst="rect">
            <a:avLst/>
          </a:prstGeom>
          <a:noFill/>
          <a:ln/>
        </p:spPr>
        <p:txBody>
          <a:bodyPr wrap="none" lIns="0" tIns="0" rIns="0" bIns="0" rtlCol="0" anchor="t"/>
          <a:lstStyle/>
          <a:p>
            <a:pPr marL="0" indent="0" algn="l">
              <a:lnSpc>
                <a:spcPct val="133000"/>
              </a:lnSpc>
              <a:buNone/>
            </a:pPr>
            <a:r>
              <a:rPr lang="en-US" sz="1450" b="1" dirty="0">
                <a:solidFill>
                  <a:srgbClr val="1E3063"/>
                </a:solidFill>
                <a:latin typeface="Instrument Sans Bold" pitchFamily="34" charset="0"/>
                <a:ea typeface="Instrument Sans Bold" pitchFamily="34" charset="-122"/>
                <a:cs typeface="Instrument Sans Bold" pitchFamily="34" charset="-120"/>
              </a:rPr>
              <a:t>4 — High</a:t>
            </a:r>
            <a:endParaRPr lang="en-US" sz="1450" dirty="0"/>
          </a:p>
        </p:txBody>
      </p:sp>
      <p:sp>
        <p:nvSpPr>
          <p:cNvPr id="19" name="Text 17"/>
          <p:cNvSpPr/>
          <p:nvPr/>
        </p:nvSpPr>
        <p:spPr>
          <a:xfrm>
            <a:off x="6284854" y="4842073"/>
            <a:ext cx="5659594"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Gary shouts "Idiots!" at staff</a:t>
            </a:r>
            <a:endParaRPr lang="en-US" sz="1450" dirty="0"/>
          </a:p>
        </p:txBody>
      </p:sp>
      <p:sp>
        <p:nvSpPr>
          <p:cNvPr id="20" name="Text 18"/>
          <p:cNvSpPr/>
          <p:nvPr/>
        </p:nvSpPr>
        <p:spPr>
          <a:xfrm>
            <a:off x="856931" y="5390356"/>
            <a:ext cx="3488345"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Age / Generational</a:t>
            </a:r>
            <a:endParaRPr lang="en-US" sz="1450" dirty="0"/>
          </a:p>
        </p:txBody>
      </p:sp>
      <p:sp>
        <p:nvSpPr>
          <p:cNvPr id="21" name="Text 19"/>
          <p:cNvSpPr/>
          <p:nvPr/>
        </p:nvSpPr>
        <p:spPr>
          <a:xfrm>
            <a:off x="4113705" y="5390356"/>
            <a:ext cx="2402720" cy="302419"/>
          </a:xfrm>
          <a:prstGeom prst="rect">
            <a:avLst/>
          </a:prstGeom>
          <a:noFill/>
          <a:ln/>
        </p:spPr>
        <p:txBody>
          <a:bodyPr wrap="none" lIns="0" tIns="0" rIns="0" bIns="0" rtlCol="0" anchor="t"/>
          <a:lstStyle/>
          <a:p>
            <a:pPr marL="0" indent="0" algn="l">
              <a:lnSpc>
                <a:spcPct val="133000"/>
              </a:lnSpc>
              <a:buNone/>
            </a:pPr>
            <a:r>
              <a:rPr lang="en-US" sz="1450" b="1" dirty="0">
                <a:solidFill>
                  <a:srgbClr val="1E3063"/>
                </a:solidFill>
                <a:latin typeface="Instrument Sans Bold" pitchFamily="34" charset="0"/>
                <a:ea typeface="Instrument Sans Bold" pitchFamily="34" charset="-122"/>
                <a:cs typeface="Instrument Sans Bold" pitchFamily="34" charset="-120"/>
              </a:rPr>
              <a:t>3 — Moderate</a:t>
            </a:r>
            <a:endParaRPr lang="en-US" sz="1450" dirty="0"/>
          </a:p>
        </p:txBody>
      </p:sp>
      <p:sp>
        <p:nvSpPr>
          <p:cNvPr id="22" name="Text 20"/>
          <p:cNvSpPr/>
          <p:nvPr/>
        </p:nvSpPr>
        <p:spPr>
          <a:xfrm>
            <a:off x="6284854" y="5390356"/>
            <a:ext cx="5659594" cy="302419"/>
          </a:xfrm>
          <a:prstGeom prst="rect">
            <a:avLst/>
          </a:prstGeom>
          <a:noFill/>
          <a:ln/>
        </p:spPr>
        <p:txBody>
          <a:bodyPr wrap="none" lIns="0" tIns="0" rIns="0" bIns="0" rtlCol="0" anchor="t"/>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Workforce aged 16–60</a:t>
            </a:r>
            <a:endParaRPr lang="en-US" sz="1450" dirty="0"/>
          </a:p>
        </p:txBody>
      </p:sp>
      <p:sp>
        <p:nvSpPr>
          <p:cNvPr id="23" name="Rectangle 22"/>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name="Slide 6">
    <p:spTree>
      <p:nvGrpSpPr>
        <p:cNvPr id="1" name=""/>
        <p:cNvGrpSpPr/>
        <p:nvPr/>
      </p:nvGrpSpPr>
      <p:grpSpPr>
        <a:xfrm>
          <a:off x="0" y="0"/>
          <a:ext cx="0" cy="0"/>
          <a:chOff x="0" y="0"/>
          <a:chExt cx="0" cy="0"/>
        </a:xfrm>
      </p:grpSpPr>
      <p:sp>
        <p:nvSpPr>
          <p:cNvPr id="4" name="Text 2"/>
          <p:cNvSpPr/>
          <p:nvPr/>
        </p:nvSpPr>
        <p:spPr>
          <a:xfrm>
            <a:off x="661475" y="1110953"/>
            <a:ext cx="6740555" cy="472480"/>
          </a:xfrm>
          <a:prstGeom prst="rect">
            <a:avLst/>
          </a:prstGeom>
          <a:noFill/>
          <a:ln/>
        </p:spPr>
        <p:txBody>
          <a:bodyPr wrap="none" lIns="0" tIns="0" rIns="0" bIns="0" rtlCol="0" anchor="t"/>
          <a:lstStyle/>
          <a:p>
            <a:pPr marL="0" indent="0" algn="l">
              <a:lnSpc>
                <a:spcPct val="104000"/>
              </a:lnSpc>
              <a:buNone/>
            </a:pPr>
            <a:r>
              <a:rPr lang="en-US" sz="2950" dirty="0">
                <a:solidFill>
                  <a:srgbClr val="091C53"/>
                </a:solidFill>
                <a:latin typeface="Instrument Sans SemiBold" pitchFamily="34" charset="0"/>
                <a:ea typeface="Instrument Sans SemiBold" pitchFamily="34" charset="-122"/>
                <a:cs typeface="Instrument Sans SemiBold" pitchFamily="34" charset="-120"/>
              </a:rPr>
              <a:t>Noise, Language &amp; Body Language</a:t>
            </a:r>
            <a:endParaRPr lang="en-US" sz="2950" dirty="0"/>
          </a:p>
        </p:txBody>
      </p:sp>
      <p:pic>
        <p:nvPicPr>
          <p:cNvPr id="5" name="Image 0" descr="preencoded.png"/>
          <p:cNvPicPr>
            <a:picLocks noChangeAspect="1"/>
          </p:cNvPicPr>
          <p:nvPr/>
        </p:nvPicPr>
        <p:blipFill>
          <a:blip r:embed="rId3"/>
          <a:stretch>
            <a:fillRect/>
          </a:stretch>
        </p:blipFill>
        <p:spPr>
          <a:xfrm>
            <a:off x="661475" y="1850515"/>
            <a:ext cx="5548372" cy="3144143"/>
          </a:xfrm>
          <a:prstGeom prst="rect">
            <a:avLst/>
          </a:prstGeom>
        </p:spPr>
      </p:pic>
      <p:sp>
        <p:nvSpPr>
          <p:cNvPr id="6" name="Text 3"/>
          <p:cNvSpPr/>
          <p:nvPr/>
        </p:nvSpPr>
        <p:spPr>
          <a:xfrm>
            <a:off x="6722349" y="1825328"/>
            <a:ext cx="2499754" cy="236240"/>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Environmental Noise</a:t>
            </a:r>
            <a:endParaRPr lang="en-US" sz="2000" dirty="0"/>
          </a:p>
        </p:txBody>
      </p:sp>
      <p:sp>
        <p:nvSpPr>
          <p:cNvPr id="7" name="Text 4"/>
          <p:cNvSpPr/>
          <p:nvPr/>
        </p:nvSpPr>
        <p:spPr>
          <a:xfrm>
            <a:off x="6722350" y="2199417"/>
            <a:ext cx="4814122" cy="1414959"/>
          </a:xfrm>
          <a:prstGeom prst="rect">
            <a:avLst/>
          </a:prstGeom>
          <a:noFill/>
          <a:ln/>
        </p:spPr>
        <p:txBody>
          <a:bodyPr wrap="square" lIns="0" tIns="0" rIns="0" bIns="0" rtlCol="0" anchor="t">
            <a:noAutofit/>
          </a:bodyPr>
          <a:lstStyle/>
          <a:p>
            <a:pPr marL="0" indent="0" algn="l">
              <a:lnSpc>
                <a:spcPct val="12000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Old machines "clanking and banging" block verbal instructions. </a:t>
            </a:r>
            <a:r>
              <a:rPr lang="en-US" sz="1400" dirty="0">
                <a:solidFill>
                  <a:srgbClr val="1E3063"/>
                </a:solidFill>
                <a:latin typeface="Instrument Sans Bold" pitchFamily="34" charset="0"/>
                <a:ea typeface="Instrument Sans Bold" pitchFamily="34" charset="-122"/>
                <a:cs typeface="Instrument Sans Bold" pitchFamily="34" charset="-120"/>
              </a:rPr>
              <a:t>Shannon's (1948)</a:t>
            </a:r>
            <a:r>
              <a:rPr lang="en-US" sz="1400" dirty="0">
                <a:solidFill>
                  <a:srgbClr val="1E3063"/>
                </a:solidFill>
                <a:latin typeface="Instrument Sans Medium" pitchFamily="34" charset="0"/>
                <a:ea typeface="Instrument Sans Medium" pitchFamily="34" charset="-122"/>
                <a:cs typeface="Instrument Sans Medium" pitchFamily="34" charset="-120"/>
              </a:rPr>
              <a:t> model shows how physical noise disrupts messages between sender and receiver.</a:t>
            </a:r>
            <a:endParaRPr lang="en-US" sz="1400" dirty="0"/>
          </a:p>
          <a:p>
            <a:pPr marL="0" indent="0" algn="l">
              <a:lnSpc>
                <a:spcPct val="120000"/>
              </a:lnSpc>
              <a:buNone/>
            </a:pPr>
            <a:r>
              <a:rPr lang="en-US" sz="1400" i="1" dirty="0">
                <a:solidFill>
                  <a:srgbClr val="1E3063"/>
                </a:solidFill>
                <a:latin typeface="Instrument Sans Medium" pitchFamily="34" charset="0"/>
                <a:ea typeface="Instrument Sans Medium" pitchFamily="34" charset="-122"/>
                <a:cs typeface="Instrument Sans Medium" pitchFamily="34" charset="-120"/>
              </a:rPr>
              <a:t>Response: quieter briefing areas, visual SOPs, colour-coded signs, and confirmation checks.</a:t>
            </a:r>
            <a:endParaRPr lang="en-US" sz="1400" dirty="0"/>
          </a:p>
        </p:txBody>
      </p:sp>
      <p:sp>
        <p:nvSpPr>
          <p:cNvPr id="8" name="Text 5"/>
          <p:cNvSpPr/>
          <p:nvPr/>
        </p:nvSpPr>
        <p:spPr>
          <a:xfrm>
            <a:off x="6722350" y="3672549"/>
            <a:ext cx="3090190" cy="236240"/>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Language &amp; Body Language</a:t>
            </a:r>
            <a:endParaRPr lang="en-US" sz="2000" dirty="0"/>
          </a:p>
        </p:txBody>
      </p:sp>
      <p:sp>
        <p:nvSpPr>
          <p:cNvPr id="9" name="Text 6"/>
          <p:cNvSpPr/>
          <p:nvPr/>
        </p:nvSpPr>
        <p:spPr>
          <a:xfrm>
            <a:off x="6715472" y="4125169"/>
            <a:ext cx="4814122" cy="1414959"/>
          </a:xfrm>
          <a:prstGeom prst="rect">
            <a:avLst/>
          </a:prstGeom>
          <a:noFill/>
          <a:ln/>
        </p:spPr>
        <p:txBody>
          <a:bodyPr wrap="square" lIns="0" tIns="0" rIns="0" bIns="0" rtlCol="0" anchor="t">
            <a:noAutofit/>
          </a:bodyPr>
          <a:lstStyle/>
          <a:p>
            <a:pPr marL="0" indent="0" algn="l">
              <a:lnSpc>
                <a:spcPct val="12000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Many staff have limited English; written signs may fail. Language barriers create misunderstandings in multicultural workplaces </a:t>
            </a:r>
            <a:r>
              <a:rPr lang="en-US" sz="1400" dirty="0">
                <a:solidFill>
                  <a:srgbClr val="1E3063"/>
                </a:solidFill>
                <a:latin typeface="Instrument Sans Bold" pitchFamily="34" charset="0"/>
                <a:ea typeface="Instrument Sans Bold" pitchFamily="34" charset="-122"/>
                <a:cs typeface="Instrument Sans Bold" pitchFamily="34" charset="-120"/>
              </a:rPr>
              <a:t>(Tenzer et al., 2021)</a:t>
            </a:r>
            <a:r>
              <a:rPr lang="en-US" sz="1400" dirty="0">
                <a:solidFill>
                  <a:srgbClr val="1E3063"/>
                </a:solidFill>
                <a:latin typeface="Instrument Sans Medium" pitchFamily="34" charset="0"/>
                <a:ea typeface="Instrument Sans Medium" pitchFamily="34" charset="-122"/>
                <a:cs typeface="Instrument Sans Medium" pitchFamily="34" charset="-120"/>
              </a:rPr>
              <a:t>.</a:t>
            </a:r>
            <a:endParaRPr lang="en-US" sz="1400" dirty="0"/>
          </a:p>
          <a:p>
            <a:pPr marL="0" indent="0" algn="l">
              <a:lnSpc>
                <a:spcPct val="120000"/>
              </a:lnSpc>
              <a:buNone/>
            </a:pPr>
            <a:r>
              <a:rPr lang="en-US" sz="1400" i="1" dirty="0">
                <a:solidFill>
                  <a:srgbClr val="1E3063"/>
                </a:solidFill>
                <a:latin typeface="Instrument Sans Medium" pitchFamily="34" charset="0"/>
                <a:ea typeface="Instrument Sans Medium" pitchFamily="34" charset="-122"/>
                <a:cs typeface="Instrument Sans Medium" pitchFamily="34" charset="-120"/>
              </a:rPr>
              <a:t>Response: translated materials, bilingual buddies, picture-based instructions, and teach-back checks.</a:t>
            </a:r>
            <a:endParaRPr lang="en-US" sz="1400" dirty="0"/>
          </a:p>
        </p:txBody>
      </p:sp>
      <p:sp>
        <p:nvSpPr>
          <p:cNvPr id="10" name="Rectangle 9"/>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name="Slide 7">
    <p:spTree>
      <p:nvGrpSpPr>
        <p:cNvPr id="1" name=""/>
        <p:cNvGrpSpPr/>
        <p:nvPr/>
      </p:nvGrpSpPr>
      <p:grpSpPr>
        <a:xfrm>
          <a:off x="0" y="0"/>
          <a:ext cx="0" cy="0"/>
          <a:chOff x="0" y="0"/>
          <a:chExt cx="0" cy="0"/>
        </a:xfrm>
      </p:grpSpPr>
      <p:sp>
        <p:nvSpPr>
          <p:cNvPr id="4" name="Text 2"/>
          <p:cNvSpPr/>
          <p:nvPr/>
        </p:nvSpPr>
        <p:spPr>
          <a:xfrm>
            <a:off x="661475" y="1031534"/>
            <a:ext cx="6835009" cy="472480"/>
          </a:xfrm>
          <a:prstGeom prst="rect">
            <a:avLst/>
          </a:prstGeom>
          <a:noFill/>
          <a:ln/>
        </p:spPr>
        <p:txBody>
          <a:bodyPr wrap="none" lIns="0" tIns="0" rIns="0" bIns="0" rtlCol="0" anchor="t"/>
          <a:lstStyle/>
          <a:p>
            <a:pPr marL="0" indent="0" algn="l">
              <a:lnSpc>
                <a:spcPct val="104000"/>
              </a:lnSpc>
              <a:buNone/>
            </a:pPr>
            <a:r>
              <a:rPr lang="en-US" sz="2950" dirty="0">
                <a:solidFill>
                  <a:srgbClr val="091C53"/>
                </a:solidFill>
                <a:latin typeface="Instrument Sans SemiBold" pitchFamily="34" charset="0"/>
                <a:ea typeface="Instrument Sans SemiBold" pitchFamily="34" charset="-122"/>
                <a:cs typeface="Instrument Sans SemiBold" pitchFamily="34" charset="-120"/>
              </a:rPr>
              <a:t>Culture &amp; Generational Differences</a:t>
            </a:r>
            <a:endParaRPr lang="en-US" sz="2950" dirty="0"/>
          </a:p>
        </p:txBody>
      </p:sp>
      <p:pic>
        <p:nvPicPr>
          <p:cNvPr id="5" name="Image 0" descr="preencoded.png"/>
          <p:cNvPicPr>
            <a:picLocks noChangeAspect="1"/>
          </p:cNvPicPr>
          <p:nvPr/>
        </p:nvPicPr>
        <p:blipFill>
          <a:blip r:embed="rId3"/>
          <a:stretch>
            <a:fillRect/>
          </a:stretch>
        </p:blipFill>
        <p:spPr>
          <a:xfrm>
            <a:off x="655529" y="2047922"/>
            <a:ext cx="5548372" cy="3144143"/>
          </a:xfrm>
          <a:prstGeom prst="rect">
            <a:avLst/>
          </a:prstGeom>
        </p:spPr>
      </p:pic>
      <p:sp>
        <p:nvSpPr>
          <p:cNvPr id="6" name="Text 3"/>
          <p:cNvSpPr/>
          <p:nvPr/>
        </p:nvSpPr>
        <p:spPr>
          <a:xfrm>
            <a:off x="6722349" y="1651551"/>
            <a:ext cx="2499754" cy="236240"/>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Cultural Standards</a:t>
            </a:r>
            <a:endParaRPr lang="en-US" sz="2000" dirty="0"/>
          </a:p>
        </p:txBody>
      </p:sp>
      <p:sp>
        <p:nvSpPr>
          <p:cNvPr id="7" name="Text 4"/>
          <p:cNvSpPr/>
          <p:nvPr/>
        </p:nvSpPr>
        <p:spPr>
          <a:xfrm>
            <a:off x="6722349" y="2047922"/>
            <a:ext cx="4814122" cy="1178719"/>
          </a:xfrm>
          <a:prstGeom prst="rect">
            <a:avLst/>
          </a:prstGeom>
          <a:noFill/>
          <a:ln/>
        </p:spPr>
        <p:txBody>
          <a:bodyPr wrap="square" lIns="0" tIns="0" rIns="0" bIns="0" rtlCol="0" anchor="t">
            <a:noAutofit/>
          </a:bodyPr>
          <a:lstStyle/>
          <a:p>
            <a:pPr marL="0" indent="0" algn="l">
              <a:lnSpc>
                <a:spcPct val="12000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Five cultural groups hold different assumptions about hierarchy, speaking up, and hygiene. Diversity strengthens teams when communication norms are actively managed </a:t>
            </a:r>
            <a:r>
              <a:rPr lang="en-US" sz="1400" b="1" dirty="0">
                <a:solidFill>
                  <a:srgbClr val="1E3063"/>
                </a:solidFill>
                <a:latin typeface="Instrument Sans Bold" pitchFamily="34" charset="0"/>
                <a:ea typeface="Instrument Sans Bold" pitchFamily="34" charset="-122"/>
                <a:cs typeface="Instrument Sans Bold" pitchFamily="34" charset="-120"/>
              </a:rPr>
              <a:t>(Stahl and Maznevski, 2021)</a:t>
            </a:r>
            <a:r>
              <a:rPr lang="en-US" sz="1400" b="1" dirty="0">
                <a:solidFill>
                  <a:srgbClr val="1E3063"/>
                </a:solidFill>
                <a:latin typeface="Instrument Sans Medium" pitchFamily="34" charset="0"/>
                <a:ea typeface="Instrument Sans Medium" pitchFamily="34" charset="-122"/>
                <a:cs typeface="Instrument Sans Medium" pitchFamily="34" charset="-120"/>
              </a:rPr>
              <a:t>.</a:t>
            </a:r>
            <a:endParaRPr lang="en-US" sz="1400" b="1" dirty="0"/>
          </a:p>
          <a:p>
            <a:pPr marL="0" indent="0" algn="l">
              <a:lnSpc>
                <a:spcPct val="120000"/>
              </a:lnSpc>
              <a:buNone/>
            </a:pPr>
            <a:r>
              <a:rPr lang="en-US" sz="1400" i="1" dirty="0">
                <a:solidFill>
                  <a:srgbClr val="1E3063"/>
                </a:solidFill>
                <a:latin typeface="Instrument Sans Medium" pitchFamily="34" charset="0"/>
                <a:ea typeface="Instrument Sans Medium" pitchFamily="34" charset="-122"/>
                <a:cs typeface="Instrument Sans Medium" pitchFamily="34" charset="-120"/>
              </a:rPr>
              <a:t>Response: shared food safety culture, inclusive briefings, no-blame reporting.</a:t>
            </a:r>
            <a:endParaRPr lang="en-US" sz="1400" dirty="0"/>
          </a:p>
        </p:txBody>
      </p:sp>
      <p:sp>
        <p:nvSpPr>
          <p:cNvPr id="8" name="Text 5"/>
          <p:cNvSpPr/>
          <p:nvPr/>
        </p:nvSpPr>
        <p:spPr>
          <a:xfrm>
            <a:off x="6722349" y="3762330"/>
            <a:ext cx="2499754" cy="236240"/>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Age &amp; Generation</a:t>
            </a:r>
            <a:endParaRPr lang="en-US" sz="2000" dirty="0"/>
          </a:p>
        </p:txBody>
      </p:sp>
      <p:sp>
        <p:nvSpPr>
          <p:cNvPr id="9" name="Text 6"/>
          <p:cNvSpPr/>
          <p:nvPr/>
        </p:nvSpPr>
        <p:spPr>
          <a:xfrm>
            <a:off x="6722349" y="4249055"/>
            <a:ext cx="4808176" cy="1414959"/>
          </a:xfrm>
          <a:prstGeom prst="rect">
            <a:avLst/>
          </a:prstGeom>
          <a:noFill/>
          <a:ln/>
        </p:spPr>
        <p:txBody>
          <a:bodyPr wrap="square" lIns="0" tIns="0" rIns="0" bIns="0" rtlCol="0" anchor="t">
            <a:noAutofit/>
          </a:bodyPr>
          <a:lstStyle/>
          <a:p>
            <a:pPr marL="0" indent="0" algn="l">
              <a:lnSpc>
                <a:spcPct val="120000"/>
              </a:lnSpc>
              <a:buNone/>
            </a:pPr>
            <a:r>
              <a:rPr lang="en-US" sz="1500" dirty="0">
                <a:solidFill>
                  <a:srgbClr val="1E3063"/>
                </a:solidFill>
                <a:latin typeface="Instrument Sans Medium" pitchFamily="34" charset="0"/>
                <a:ea typeface="Instrument Sans Medium" pitchFamily="34" charset="-122"/>
                <a:cs typeface="Instrument Sans Medium" pitchFamily="34" charset="-120"/>
              </a:rPr>
              <a:t>Gary assumes older workers understand while younger ones do not. Team effectiveness depends on leadership style and communication format </a:t>
            </a:r>
            <a:r>
              <a:rPr lang="en-US" sz="1500" b="1" dirty="0">
                <a:solidFill>
                  <a:srgbClr val="1E3063"/>
                </a:solidFill>
                <a:latin typeface="Instrument Sans Bold" pitchFamily="34" charset="0"/>
                <a:ea typeface="Instrument Sans Bold" pitchFamily="34" charset="-122"/>
                <a:cs typeface="Instrument Sans Bold" pitchFamily="34" charset="-120"/>
              </a:rPr>
              <a:t>(Paredes-Saavedra et al., 2024)</a:t>
            </a:r>
            <a:r>
              <a:rPr lang="en-US" sz="1500" dirty="0">
                <a:solidFill>
                  <a:srgbClr val="1E3063"/>
                </a:solidFill>
                <a:latin typeface="Instrument Sans Medium" pitchFamily="34" charset="0"/>
                <a:ea typeface="Instrument Sans Medium" pitchFamily="34" charset="-122"/>
                <a:cs typeface="Instrument Sans Medium" pitchFamily="34" charset="-120"/>
              </a:rPr>
              <a:t>.</a:t>
            </a:r>
            <a:endParaRPr lang="en-US" sz="1500" dirty="0"/>
          </a:p>
          <a:p>
            <a:pPr marL="0" indent="0" algn="l">
              <a:lnSpc>
                <a:spcPct val="120000"/>
              </a:lnSpc>
              <a:buNone/>
            </a:pPr>
            <a:r>
              <a:rPr lang="en-US" sz="1500" i="1" dirty="0">
                <a:solidFill>
                  <a:srgbClr val="1E3063"/>
                </a:solidFill>
                <a:latin typeface="Instrument Sans Medium" pitchFamily="34" charset="0"/>
                <a:ea typeface="Instrument Sans Medium" pitchFamily="34" charset="-122"/>
                <a:cs typeface="Instrument Sans Medium" pitchFamily="34" charset="-120"/>
              </a:rPr>
              <a:t>Response: practical training, peer mentoring, checklists, and fair supervision.</a:t>
            </a:r>
            <a:endParaRPr lang="en-US" sz="1500" dirty="0"/>
          </a:p>
        </p:txBody>
      </p:sp>
      <p:sp>
        <p:nvSpPr>
          <p:cNvPr id="10" name="Rectangle 9"/>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800480" cy="6858000"/>
          </a:xfrm>
          <a:prstGeom prst="rect">
            <a:avLst/>
          </a:prstGeom>
        </p:spPr>
      </p:pic>
      <p:sp>
        <p:nvSpPr>
          <p:cNvPr id="5" name="Text 2"/>
          <p:cNvSpPr/>
          <p:nvPr/>
        </p:nvSpPr>
        <p:spPr>
          <a:xfrm>
            <a:off x="5233360" y="1333798"/>
            <a:ext cx="6304797" cy="472480"/>
          </a:xfrm>
          <a:prstGeom prst="rect">
            <a:avLst/>
          </a:prstGeom>
          <a:noFill/>
          <a:ln/>
        </p:spPr>
        <p:txBody>
          <a:bodyPr wrap="none" lIns="0" tIns="0" rIns="0" bIns="0" rtlCol="0" anchor="t"/>
          <a:lstStyle/>
          <a:p>
            <a:pPr marL="0" indent="0" algn="l">
              <a:lnSpc>
                <a:spcPct val="104000"/>
              </a:lnSpc>
              <a:buNone/>
            </a:pPr>
            <a:r>
              <a:rPr lang="en-US" sz="2950" dirty="0">
                <a:solidFill>
                  <a:srgbClr val="091C53"/>
                </a:solidFill>
                <a:latin typeface="Instrument Sans SemiBold" pitchFamily="34" charset="0"/>
                <a:ea typeface="Instrument Sans SemiBold" pitchFamily="34" charset="-122"/>
                <a:cs typeface="Instrument Sans SemiBold" pitchFamily="34" charset="-120"/>
              </a:rPr>
              <a:t>Emotional &amp; Leadership Barriers</a:t>
            </a:r>
            <a:endParaRPr lang="en-US" sz="2950" dirty="0"/>
          </a:p>
        </p:txBody>
      </p:sp>
      <p:sp>
        <p:nvSpPr>
          <p:cNvPr id="6" name="Text 3"/>
          <p:cNvSpPr/>
          <p:nvPr/>
        </p:nvSpPr>
        <p:spPr>
          <a:xfrm>
            <a:off x="5233360" y="1987649"/>
            <a:ext cx="6296860" cy="653058"/>
          </a:xfrm>
          <a:prstGeom prst="rect">
            <a:avLst/>
          </a:prstGeom>
          <a:noFill/>
          <a:ln/>
        </p:spPr>
        <p:txBody>
          <a:bodyPr wrap="square" lIns="0" tIns="0" rIns="0" bIns="0" rtlCol="0" anchor="t">
            <a:noAutofit/>
          </a:bodyPr>
          <a:lstStyle/>
          <a:p>
            <a:pPr marL="0" indent="0" algn="l">
              <a:lnSpc>
                <a:spcPct val="120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Gary arrives tired, in an unclean uniform, and shouts </a:t>
            </a:r>
            <a:r>
              <a:rPr lang="en-US" sz="1600" b="1" dirty="0">
                <a:solidFill>
                  <a:srgbClr val="1E3063"/>
                </a:solidFill>
                <a:latin typeface="Instrument Sans Bold" pitchFamily="34" charset="0"/>
                <a:ea typeface="Instrument Sans Bold" pitchFamily="34" charset="-122"/>
                <a:cs typeface="Instrument Sans Bold" pitchFamily="34" charset="-120"/>
              </a:rPr>
              <a:t>"Idiots!"</a:t>
            </a:r>
            <a:r>
              <a:rPr lang="en-US" sz="1600" dirty="0">
                <a:solidFill>
                  <a:srgbClr val="1E3063"/>
                </a:solidFill>
                <a:latin typeface="Instrument Sans Medium" pitchFamily="34" charset="0"/>
                <a:ea typeface="Instrument Sans Medium" pitchFamily="34" charset="-122"/>
                <a:cs typeface="Instrument Sans Medium" pitchFamily="34" charset="-120"/>
              </a:rPr>
              <a:t> — damaging trust and psychological safety. Communication is shaped by leadership behaviour; poor role-modelling makes standards appear optional </a:t>
            </a:r>
            <a:r>
              <a:rPr lang="en-US" sz="1600" b="1" dirty="0">
                <a:solidFill>
                  <a:srgbClr val="1E3063"/>
                </a:solidFill>
                <a:latin typeface="Instrument Sans Bold" pitchFamily="34" charset="0"/>
                <a:ea typeface="Instrument Sans Bold" pitchFamily="34" charset="-122"/>
                <a:cs typeface="Instrument Sans Bold" pitchFamily="34" charset="-120"/>
              </a:rPr>
              <a:t>(Insfran-Rivarola et al., 2020)</a:t>
            </a:r>
            <a:r>
              <a:rPr lang="en-US" sz="1600" dirty="0">
                <a:solidFill>
                  <a:srgbClr val="1E3063"/>
                </a:solidFill>
                <a:latin typeface="Instrument Sans Medium" pitchFamily="34" charset="0"/>
                <a:ea typeface="Instrument Sans Medium" pitchFamily="34" charset="-122"/>
                <a:cs typeface="Instrument Sans Medium" pitchFamily="34" charset="-120"/>
              </a:rPr>
              <a:t>.</a:t>
            </a:r>
            <a:endParaRPr lang="en-US" sz="16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3233938"/>
            <a:ext cx="6296860" cy="866973"/>
          </a:xfrm>
          <a:prstGeom prst="rect">
            <a:avLst/>
          </a:prstGeom>
        </p:spPr>
      </p:pic>
      <p:sp>
        <p:nvSpPr>
          <p:cNvPr id="8" name="Text 4"/>
          <p:cNvSpPr/>
          <p:nvPr/>
        </p:nvSpPr>
        <p:spPr>
          <a:xfrm>
            <a:off x="5479814" y="3404197"/>
            <a:ext cx="1890169" cy="236240"/>
          </a:xfrm>
          <a:prstGeom prst="rect">
            <a:avLst/>
          </a:prstGeom>
          <a:noFill/>
          <a:ln/>
        </p:spPr>
        <p:txBody>
          <a:bodyPr wrap="none" lIns="0" tIns="0" rIns="0" bIns="0" rtlCol="0" anchor="t"/>
          <a:lstStyle/>
          <a:p>
            <a:pPr marL="0" indent="0" algn="l">
              <a:lnSpc>
                <a:spcPct val="104000"/>
              </a:lnSpc>
              <a:buNone/>
            </a:pPr>
            <a:r>
              <a:rPr lang="en-US" sz="1600" dirty="0">
                <a:solidFill>
                  <a:srgbClr val="1E3063"/>
                </a:solidFill>
                <a:latin typeface="Instrument Sans SemiBold" pitchFamily="34" charset="0"/>
                <a:ea typeface="Instrument Sans SemiBold" pitchFamily="34" charset="-122"/>
                <a:cs typeface="Instrument Sans SemiBold" pitchFamily="34" charset="-120"/>
              </a:rPr>
              <a:t>Model the Standards</a:t>
            </a:r>
            <a:endParaRPr lang="en-US" sz="1600" dirty="0"/>
          </a:p>
        </p:txBody>
      </p:sp>
      <p:sp>
        <p:nvSpPr>
          <p:cNvPr id="9" name="Text 5"/>
          <p:cNvSpPr/>
          <p:nvPr/>
        </p:nvSpPr>
        <p:spPr>
          <a:xfrm>
            <a:off x="5479814" y="3712966"/>
            <a:ext cx="5880151" cy="217686"/>
          </a:xfrm>
          <a:prstGeom prst="rect">
            <a:avLst/>
          </a:prstGeom>
          <a:noFill/>
          <a:ln/>
        </p:spPr>
        <p:txBody>
          <a:bodyPr wrap="none" lIns="0" tIns="0" rIns="0" bIns="0" rtlCol="0" anchor="t"/>
          <a:lstStyle/>
          <a:p>
            <a:pPr marL="0" indent="0" algn="l">
              <a:lnSpc>
                <a:spcPct val="12000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Follow hygiene rules consistently — visible leadership sets the tone.</a:t>
            </a:r>
            <a:endParaRPr lang="en-US" sz="140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4221859"/>
            <a:ext cx="6296860" cy="866973"/>
          </a:xfrm>
          <a:prstGeom prst="rect">
            <a:avLst/>
          </a:prstGeom>
        </p:spPr>
      </p:pic>
      <p:sp>
        <p:nvSpPr>
          <p:cNvPr id="11" name="Text 6"/>
          <p:cNvSpPr/>
          <p:nvPr/>
        </p:nvSpPr>
        <p:spPr>
          <a:xfrm>
            <a:off x="5479814" y="4392118"/>
            <a:ext cx="2358371" cy="236240"/>
          </a:xfrm>
          <a:prstGeom prst="rect">
            <a:avLst/>
          </a:prstGeom>
          <a:noFill/>
          <a:ln/>
        </p:spPr>
        <p:txBody>
          <a:bodyPr wrap="none" lIns="0" tIns="0" rIns="0" bIns="0" rtlCol="0" anchor="t"/>
          <a:lstStyle/>
          <a:p>
            <a:pPr marL="0" indent="0" algn="l">
              <a:lnSpc>
                <a:spcPct val="104000"/>
              </a:lnSpc>
              <a:buNone/>
            </a:pPr>
            <a:r>
              <a:rPr lang="en-US" sz="1600" dirty="0">
                <a:solidFill>
                  <a:srgbClr val="1E3063"/>
                </a:solidFill>
                <a:latin typeface="Instrument Sans SemiBold" pitchFamily="34" charset="0"/>
                <a:ea typeface="Instrument Sans SemiBold" pitchFamily="34" charset="-122"/>
                <a:cs typeface="Instrument Sans SemiBold" pitchFamily="34" charset="-120"/>
              </a:rPr>
              <a:t>Calm Corrective Feedback</a:t>
            </a:r>
            <a:endParaRPr lang="en-US" sz="1600" dirty="0"/>
          </a:p>
        </p:txBody>
      </p:sp>
      <p:sp>
        <p:nvSpPr>
          <p:cNvPr id="12" name="Text 7"/>
          <p:cNvSpPr/>
          <p:nvPr/>
        </p:nvSpPr>
        <p:spPr>
          <a:xfrm>
            <a:off x="5479814" y="4700887"/>
            <a:ext cx="5880151" cy="217686"/>
          </a:xfrm>
          <a:prstGeom prst="rect">
            <a:avLst/>
          </a:prstGeom>
          <a:noFill/>
          <a:ln/>
        </p:spPr>
        <p:txBody>
          <a:bodyPr wrap="none" lIns="0" tIns="0" rIns="0" bIns="0" rtlCol="0" anchor="t"/>
          <a:lstStyle/>
          <a:p>
            <a:pPr marL="0" indent="0" algn="l">
              <a:lnSpc>
                <a:spcPct val="12000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Address errors privately and respectfully to preserve dignity.</a:t>
            </a:r>
            <a:endParaRPr lang="en-US" sz="140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33360" y="5209780"/>
            <a:ext cx="6296860" cy="1084659"/>
          </a:xfrm>
          <a:prstGeom prst="rect">
            <a:avLst/>
          </a:prstGeom>
        </p:spPr>
      </p:pic>
      <p:sp>
        <p:nvSpPr>
          <p:cNvPr id="14" name="Text 8"/>
          <p:cNvSpPr/>
          <p:nvPr/>
        </p:nvSpPr>
        <p:spPr>
          <a:xfrm>
            <a:off x="5479814" y="5380039"/>
            <a:ext cx="2199724" cy="236240"/>
          </a:xfrm>
          <a:prstGeom prst="rect">
            <a:avLst/>
          </a:prstGeom>
          <a:noFill/>
          <a:ln/>
        </p:spPr>
        <p:txBody>
          <a:bodyPr wrap="none" lIns="0" tIns="0" rIns="0" bIns="0" rtlCol="0" anchor="t"/>
          <a:lstStyle/>
          <a:p>
            <a:pPr marL="0" indent="0" algn="l">
              <a:lnSpc>
                <a:spcPct val="104000"/>
              </a:lnSpc>
              <a:buNone/>
            </a:pPr>
            <a:r>
              <a:rPr lang="en-US" sz="1600" dirty="0">
                <a:solidFill>
                  <a:srgbClr val="1E3063"/>
                </a:solidFill>
                <a:latin typeface="Instrument Sans SemiBold" pitchFamily="34" charset="0"/>
                <a:ea typeface="Instrument Sans SemiBold" pitchFamily="34" charset="-122"/>
                <a:cs typeface="Instrument Sans SemiBold" pitchFamily="34" charset="-120"/>
              </a:rPr>
              <a:t>Escalate Systemic Issues</a:t>
            </a:r>
            <a:endParaRPr lang="en-US" sz="1600" dirty="0"/>
          </a:p>
        </p:txBody>
      </p:sp>
      <p:sp>
        <p:nvSpPr>
          <p:cNvPr id="15" name="Text 9"/>
          <p:cNvSpPr/>
          <p:nvPr/>
        </p:nvSpPr>
        <p:spPr>
          <a:xfrm>
            <a:off x="5479814" y="5688808"/>
            <a:ext cx="5880151" cy="435372"/>
          </a:xfrm>
          <a:prstGeom prst="rect">
            <a:avLst/>
          </a:prstGeom>
          <a:noFill/>
          <a:ln/>
        </p:spPr>
        <p:txBody>
          <a:bodyPr wrap="square" lIns="0" tIns="0" rIns="0" bIns="0" rtlCol="0" anchor="t">
            <a:noAutofit/>
          </a:bodyPr>
          <a:lstStyle/>
          <a:p>
            <a:pPr marL="0" indent="0" algn="l">
              <a:lnSpc>
                <a:spcPct val="12000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Raise staffing and training concerns with management rather than reacting emotionally.</a:t>
            </a:r>
            <a:endParaRPr lang="en-US" sz="1400" dirty="0"/>
          </a:p>
        </p:txBody>
      </p:sp>
      <p:sp>
        <p:nvSpPr>
          <p:cNvPr id="16" name="Rectangle 15"/>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name="Slide 12">
    <p:spTree>
      <p:nvGrpSpPr>
        <p:cNvPr id="1" name=""/>
        <p:cNvGrpSpPr/>
        <p:nvPr/>
      </p:nvGrpSpPr>
      <p:grpSpPr>
        <a:xfrm>
          <a:off x="0" y="0"/>
          <a:ext cx="0" cy="0"/>
          <a:chOff x="0" y="0"/>
          <a:chExt cx="0" cy="0"/>
        </a:xfrm>
      </p:grpSpPr>
      <p:sp>
        <p:nvSpPr>
          <p:cNvPr id="2" name="Text 0"/>
          <p:cNvSpPr/>
          <p:nvPr/>
        </p:nvSpPr>
        <p:spPr>
          <a:xfrm>
            <a:off x="661475" y="519807"/>
            <a:ext cx="3198336" cy="295275"/>
          </a:xfrm>
          <a:prstGeom prst="rect">
            <a:avLst/>
          </a:prstGeom>
          <a:noFill/>
          <a:ln/>
        </p:spPr>
        <p:txBody>
          <a:bodyPr wrap="none" lIns="0" tIns="0" rIns="0" bIns="0" rtlCol="0" anchor="t"/>
          <a:lstStyle/>
          <a:p>
            <a:pPr marL="0" indent="0" algn="l">
              <a:lnSpc>
                <a:spcPct val="104000"/>
              </a:lnSpc>
              <a:buNone/>
            </a:pPr>
            <a:r>
              <a:rPr lang="en-US" sz="3000" dirty="0">
                <a:solidFill>
                  <a:srgbClr val="091C53"/>
                </a:solidFill>
                <a:latin typeface="Instrument Sans SemiBold" pitchFamily="34" charset="0"/>
                <a:ea typeface="Instrument Sans SemiBold" pitchFamily="34" charset="-122"/>
                <a:cs typeface="Instrument Sans SemiBold" pitchFamily="34" charset="-120"/>
              </a:rPr>
              <a:t>Theoretical Framework</a:t>
            </a:r>
            <a:endParaRPr lang="en-US" sz="3000" dirty="0"/>
          </a:p>
        </p:txBody>
      </p:sp>
      <p:pic>
        <p:nvPicPr>
          <p:cNvPr id="4" name="Image 0" descr="preencoded.png"/>
          <p:cNvPicPr>
            <a:picLocks noChangeAspect="1"/>
          </p:cNvPicPr>
          <p:nvPr/>
        </p:nvPicPr>
        <p:blipFill>
          <a:blip r:embed="rId3"/>
          <a:stretch>
            <a:fillRect/>
          </a:stretch>
        </p:blipFill>
        <p:spPr>
          <a:xfrm>
            <a:off x="661475" y="972095"/>
            <a:ext cx="9753356" cy="5486400"/>
          </a:xfrm>
          <a:prstGeom prst="rect">
            <a:avLst/>
          </a:prstGeom>
          <a:noFill/>
        </p:spPr>
      </p:pic>
      <p:sp>
        <p:nvSpPr>
          <p:cNvPr id="5" name="Text 2"/>
          <p:cNvSpPr/>
          <p:nvPr/>
        </p:nvSpPr>
        <p:spPr>
          <a:xfrm>
            <a:off x="661475" y="6615509"/>
            <a:ext cx="11478330" cy="113407"/>
          </a:xfrm>
          <a:prstGeom prst="rect">
            <a:avLst/>
          </a:prstGeom>
          <a:noFill/>
          <a:ln/>
        </p:spPr>
        <p:txBody>
          <a:bodyPr wrap="none" lIns="0" tIns="0" rIns="0" bIns="0" rtlCol="0" anchor="t"/>
          <a:lstStyle/>
          <a:p>
            <a:pPr marL="0" indent="0" algn="l">
              <a:lnSpc>
                <a:spcPct val="100000"/>
              </a:lnSpc>
              <a:buNone/>
            </a:pPr>
            <a:r>
              <a:rPr lang="en-US" sz="700" dirty="0">
                <a:solidFill>
                  <a:srgbClr val="1E3063"/>
                </a:solidFill>
                <a:latin typeface="Instrument Sans Medium" pitchFamily="34" charset="0"/>
                <a:ea typeface="Instrument Sans Medium" pitchFamily="34" charset="-122"/>
                <a:cs typeface="Instrument Sans Medium" pitchFamily="34" charset="-120"/>
              </a:rPr>
              <a:t>These frameworks provide a robust foundation for addressing the diverse communication barriers identified within the company, from environmental disruptions to interpersonal dynamics.</a:t>
            </a:r>
            <a:endParaRPr lang="en-US" sz="700" dirty="0"/>
          </a:p>
        </p:txBody>
      </p:sp>
      <p:sp>
        <p:nvSpPr>
          <p:cNvPr id="6" name="Rectangle 5"/>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name="Slide 10">
    <p:spTree>
      <p:nvGrpSpPr>
        <p:cNvPr id="1" name=""/>
        <p:cNvGrpSpPr/>
        <p:nvPr/>
      </p:nvGrpSpPr>
      <p:grpSpPr>
        <a:xfrm>
          <a:off x="0" y="0"/>
          <a:ext cx="0" cy="0"/>
          <a:chOff x="0" y="0"/>
          <a:chExt cx="0" cy="0"/>
        </a:xfrm>
      </p:grpSpPr>
      <p:sp>
        <p:nvSpPr>
          <p:cNvPr id="2" name="Text 0"/>
          <p:cNvSpPr/>
          <p:nvPr/>
        </p:nvSpPr>
        <p:spPr>
          <a:xfrm>
            <a:off x="661475" y="1260773"/>
            <a:ext cx="8522975" cy="590649"/>
          </a:xfrm>
          <a:prstGeom prst="rect">
            <a:avLst/>
          </a:prstGeom>
          <a:noFill/>
          <a:ln/>
        </p:spPr>
        <p:txBody>
          <a:bodyPr wrap="none" lIns="0" tIns="0" rIns="0" bIns="0" rtlCol="0" anchor="t"/>
          <a:lstStyle/>
          <a:p>
            <a:pPr marL="0" indent="0" algn="l">
              <a:lnSpc>
                <a:spcPct val="104000"/>
              </a:lnSpc>
              <a:buNone/>
            </a:pPr>
            <a:r>
              <a:rPr lang="en-US" sz="3700" dirty="0">
                <a:solidFill>
                  <a:srgbClr val="091C53"/>
                </a:solidFill>
                <a:latin typeface="Instrument Sans SemiBold" pitchFamily="34" charset="0"/>
                <a:ea typeface="Instrument Sans SemiBold" pitchFamily="34" charset="-122"/>
                <a:cs typeface="Instrument Sans SemiBold" pitchFamily="34" charset="-120"/>
              </a:rPr>
              <a:t>Applying Theory to Flight Foods Ltd</a:t>
            </a:r>
            <a:endParaRPr lang="en-US" sz="3700" dirty="0"/>
          </a:p>
        </p:txBody>
      </p:sp>
      <p:sp>
        <p:nvSpPr>
          <p:cNvPr id="3" name="Text 1"/>
          <p:cNvSpPr/>
          <p:nvPr/>
        </p:nvSpPr>
        <p:spPr>
          <a:xfrm>
            <a:off x="661475" y="2134890"/>
            <a:ext cx="10868745" cy="604838"/>
          </a:xfrm>
          <a:prstGeom prst="rect">
            <a:avLst/>
          </a:prstGeom>
          <a:noFill/>
          <a:ln/>
        </p:spPr>
        <p:txBody>
          <a:bodyPr wrap="square" lIns="0" tIns="0" rIns="0" bIns="0" rtlCol="0" anchor="t">
            <a:noAutofit/>
          </a:bodyPr>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These theoretical frameworks offer practical lenses through which to understand and address Flight Foods Ltd's communication challenges, fostering safer and more efficient operations.</a:t>
            </a:r>
            <a:endParaRPr lang="en-US" sz="160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952353"/>
            <a:ext cx="3496877" cy="2644874"/>
          </a:xfrm>
          <a:prstGeom prst="rect">
            <a:avLst/>
          </a:prstGeom>
        </p:spPr>
      </p:pic>
      <p:sp>
        <p:nvSpPr>
          <p:cNvPr id="5" name="Text 2"/>
          <p:cNvSpPr/>
          <p:nvPr/>
        </p:nvSpPr>
        <p:spPr>
          <a:xfrm>
            <a:off x="977479" y="3166765"/>
            <a:ext cx="2676656" cy="295275"/>
          </a:xfrm>
          <a:prstGeom prst="rect">
            <a:avLst/>
          </a:prstGeom>
          <a:noFill/>
          <a:ln/>
        </p:spPr>
        <p:txBody>
          <a:bodyPr wrap="none" lIns="0" tIns="0" rIns="0" bIns="0" rtlCol="0" anchor="t"/>
          <a:lstStyle/>
          <a:p>
            <a:pPr marL="0" indent="0" algn="l">
              <a:lnSpc>
                <a:spcPct val="104000"/>
              </a:lnSpc>
              <a:buNone/>
            </a:pPr>
            <a:r>
              <a:rPr lang="en-US" sz="1850" dirty="0">
                <a:solidFill>
                  <a:srgbClr val="1E3063"/>
                </a:solidFill>
                <a:latin typeface="Instrument Sans SemiBold" pitchFamily="34" charset="0"/>
                <a:ea typeface="Instrument Sans SemiBold" pitchFamily="34" charset="-122"/>
                <a:cs typeface="Instrument Sans SemiBold" pitchFamily="34" charset="-120"/>
              </a:rPr>
              <a:t>Shannon-Weaver Model</a:t>
            </a:r>
            <a:endParaRPr lang="en-US" sz="1850" dirty="0"/>
          </a:p>
        </p:txBody>
      </p:sp>
      <p:sp>
        <p:nvSpPr>
          <p:cNvPr id="6" name="Text 3"/>
          <p:cNvSpPr/>
          <p:nvPr/>
        </p:nvSpPr>
        <p:spPr>
          <a:xfrm>
            <a:off x="977479" y="3575447"/>
            <a:ext cx="2966467" cy="1512094"/>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Highlights how environmental noise (clanking machines) disrupts message transmission, explaining misunderstandings on the factory floor.</a:t>
            </a:r>
            <a:endParaRPr lang="en-US" sz="14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7359" y="2952353"/>
            <a:ext cx="3496877" cy="2644874"/>
          </a:xfrm>
          <a:prstGeom prst="rect">
            <a:avLst/>
          </a:prstGeom>
        </p:spPr>
      </p:pic>
      <p:sp>
        <p:nvSpPr>
          <p:cNvPr id="8" name="Text 4"/>
          <p:cNvSpPr/>
          <p:nvPr/>
        </p:nvSpPr>
        <p:spPr>
          <a:xfrm>
            <a:off x="4663363" y="3166765"/>
            <a:ext cx="2362637" cy="295275"/>
          </a:xfrm>
          <a:prstGeom prst="rect">
            <a:avLst/>
          </a:prstGeom>
          <a:noFill/>
          <a:ln/>
        </p:spPr>
        <p:txBody>
          <a:bodyPr wrap="none" lIns="0" tIns="0" rIns="0" bIns="0" rtlCol="0" anchor="t"/>
          <a:lstStyle/>
          <a:p>
            <a:pPr marL="0" indent="0" algn="l">
              <a:lnSpc>
                <a:spcPct val="104000"/>
              </a:lnSpc>
              <a:buNone/>
            </a:pPr>
            <a:r>
              <a:rPr lang="en-US" sz="1850" dirty="0">
                <a:solidFill>
                  <a:srgbClr val="1E3063"/>
                </a:solidFill>
                <a:latin typeface="Instrument Sans SemiBold" pitchFamily="34" charset="0"/>
                <a:ea typeface="Instrument Sans SemiBold" pitchFamily="34" charset="-122"/>
                <a:cs typeface="Instrument Sans SemiBold" pitchFamily="34" charset="-120"/>
              </a:rPr>
              <a:t>Psychological Safety</a:t>
            </a:r>
            <a:endParaRPr lang="en-US" sz="1850" dirty="0"/>
          </a:p>
        </p:txBody>
      </p:sp>
      <p:sp>
        <p:nvSpPr>
          <p:cNvPr id="9" name="Text 5"/>
          <p:cNvSpPr/>
          <p:nvPr/>
        </p:nvSpPr>
        <p:spPr>
          <a:xfrm>
            <a:off x="4663363" y="3575447"/>
            <a:ext cx="2966467" cy="1512094"/>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Explains why Gary's aggressive outbursts hinder open communication, preventing staff from speaking up about food safety issues.</a:t>
            </a:r>
            <a:endParaRPr lang="en-US" sz="14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3244" y="2952353"/>
            <a:ext cx="3496877" cy="2644874"/>
          </a:xfrm>
          <a:prstGeom prst="rect">
            <a:avLst/>
          </a:prstGeom>
        </p:spPr>
      </p:pic>
      <p:sp>
        <p:nvSpPr>
          <p:cNvPr id="11" name="Text 6"/>
          <p:cNvSpPr/>
          <p:nvPr/>
        </p:nvSpPr>
        <p:spPr>
          <a:xfrm>
            <a:off x="8349247" y="3166765"/>
            <a:ext cx="2966467" cy="590550"/>
          </a:xfrm>
          <a:prstGeom prst="rect">
            <a:avLst/>
          </a:prstGeom>
          <a:noFill/>
          <a:ln/>
        </p:spPr>
        <p:txBody>
          <a:bodyPr wrap="square" lIns="0" tIns="0" rIns="0" bIns="0" rtlCol="0" anchor="t">
            <a:normAutofit/>
          </a:bodyPr>
          <a:lstStyle/>
          <a:p>
            <a:pPr marL="0" indent="0" algn="l">
              <a:lnSpc>
                <a:spcPct val="104000"/>
              </a:lnSpc>
              <a:buNone/>
            </a:pPr>
            <a:r>
              <a:rPr lang="en-US" sz="1850" dirty="0">
                <a:solidFill>
                  <a:srgbClr val="1E3063"/>
                </a:solidFill>
                <a:latin typeface="Instrument Sans SemiBold" pitchFamily="34" charset="0"/>
                <a:ea typeface="Instrument Sans SemiBold" pitchFamily="34" charset="-122"/>
                <a:cs typeface="Instrument Sans SemiBold" pitchFamily="34" charset="-120"/>
              </a:rPr>
              <a:t>Cross-Cultural Communication</a:t>
            </a:r>
            <a:endParaRPr lang="en-US" sz="1850" dirty="0"/>
          </a:p>
        </p:txBody>
      </p:sp>
      <p:sp>
        <p:nvSpPr>
          <p:cNvPr id="12" name="Text 7"/>
          <p:cNvSpPr/>
          <p:nvPr/>
        </p:nvSpPr>
        <p:spPr>
          <a:xfrm>
            <a:off x="8349247" y="3870722"/>
            <a:ext cx="2966467" cy="1512094"/>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Addresses how diverse languages and cultural norms contribute to misinterpretations and inefficient teamwork among the five cultural groups.</a:t>
            </a:r>
            <a:endParaRPr lang="en-US" sz="1450" dirty="0"/>
          </a:p>
        </p:txBody>
      </p:sp>
      <p:sp>
        <p:nvSpPr>
          <p:cNvPr id="13" name="Rectangle 12"/>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name="Slide 9">
    <p:spTree>
      <p:nvGrpSpPr>
        <p:cNvPr id="1" name=""/>
        <p:cNvGrpSpPr/>
        <p:nvPr/>
      </p:nvGrpSpPr>
      <p:grpSpPr>
        <a:xfrm>
          <a:off x="0" y="0"/>
          <a:ext cx="0" cy="0"/>
          <a:chOff x="0" y="0"/>
          <a:chExt cx="0" cy="0"/>
        </a:xfrm>
      </p:grpSpPr>
      <p:sp>
        <p:nvSpPr>
          <p:cNvPr id="2" name="Text 0"/>
          <p:cNvSpPr/>
          <p:nvPr/>
        </p:nvSpPr>
        <p:spPr>
          <a:xfrm>
            <a:off x="1150611" y="542032"/>
            <a:ext cx="3933231" cy="304602"/>
          </a:xfrm>
          <a:prstGeom prst="rect">
            <a:avLst/>
          </a:prstGeom>
          <a:noFill/>
          <a:ln/>
        </p:spPr>
        <p:txBody>
          <a:bodyPr wrap="none" lIns="0" tIns="0" rIns="0" bIns="0" rtlCol="0" anchor="t"/>
          <a:lstStyle/>
          <a:p>
            <a:pPr marL="0" indent="0" algn="l">
              <a:lnSpc>
                <a:spcPct val="104000"/>
              </a:lnSpc>
              <a:buNone/>
            </a:pPr>
            <a:r>
              <a:rPr lang="en-US" sz="3000" dirty="0">
                <a:solidFill>
                  <a:srgbClr val="091C53"/>
                </a:solidFill>
                <a:latin typeface="Instrument Sans SemiBold" pitchFamily="34" charset="0"/>
                <a:ea typeface="Instrument Sans SemiBold" pitchFamily="34" charset="-122"/>
                <a:cs typeface="Instrument Sans SemiBold" pitchFamily="34" charset="-120"/>
              </a:rPr>
              <a:t>Strategies to Reduce Barriers</a:t>
            </a:r>
            <a:endParaRPr lang="en-US" sz="3000" dirty="0"/>
          </a:p>
        </p:txBody>
      </p:sp>
      <p:pic>
        <p:nvPicPr>
          <p:cNvPr id="3" name="Image 0" descr="preencoded.png"/>
          <p:cNvPicPr>
            <a:picLocks noChangeAspect="1"/>
          </p:cNvPicPr>
          <p:nvPr/>
        </p:nvPicPr>
        <p:blipFill>
          <a:blip r:embed="rId3"/>
          <a:stretch>
            <a:fillRect/>
          </a:stretch>
        </p:blipFill>
        <p:spPr>
          <a:xfrm>
            <a:off x="1150611" y="924917"/>
            <a:ext cx="9890473" cy="5238750"/>
          </a:xfrm>
          <a:prstGeom prst="rect">
            <a:avLst/>
          </a:prstGeom>
        </p:spPr>
      </p:pic>
      <p:sp>
        <p:nvSpPr>
          <p:cNvPr id="4" name="Text 1"/>
          <p:cNvSpPr/>
          <p:nvPr/>
        </p:nvSpPr>
        <p:spPr>
          <a:xfrm>
            <a:off x="2519981" y="4669039"/>
            <a:ext cx="2445413" cy="305684"/>
          </a:xfrm>
          <a:prstGeom prst="rect">
            <a:avLst/>
          </a:prstGeom>
          <a:noFill/>
          <a:ln/>
        </p:spPr>
        <p:txBody>
          <a:bodyPr wrap="none" lIns="0" tIns="0" rIns="0" bIns="0" rtlCol="0" anchor="t"/>
          <a:lstStyle/>
          <a:p>
            <a:pPr marL="0" indent="0" algn="r">
              <a:lnSpc>
                <a:spcPct val="104000"/>
              </a:lnSpc>
              <a:buNone/>
            </a:pPr>
            <a:r>
              <a:rPr lang="en-US" sz="1900" dirty="0">
                <a:solidFill>
                  <a:srgbClr val="091C53"/>
                </a:solidFill>
                <a:latin typeface="Instrument Sans SemiBold" pitchFamily="34" charset="0"/>
                <a:ea typeface="Instrument Sans SemiBold" pitchFamily="34" charset="-122"/>
                <a:cs typeface="Instrument Sans SemiBold" pitchFamily="34" charset="-120"/>
              </a:rPr>
              <a:t>Train Staff</a:t>
            </a:r>
            <a:endParaRPr lang="en-US" sz="1900" dirty="0"/>
          </a:p>
        </p:txBody>
      </p:sp>
      <p:sp>
        <p:nvSpPr>
          <p:cNvPr id="5" name="Text 2"/>
          <p:cNvSpPr/>
          <p:nvPr/>
        </p:nvSpPr>
        <p:spPr>
          <a:xfrm>
            <a:off x="2346085" y="5061674"/>
            <a:ext cx="2619309" cy="370557"/>
          </a:xfrm>
          <a:prstGeom prst="rect">
            <a:avLst/>
          </a:prstGeom>
          <a:noFill/>
          <a:ln/>
        </p:spPr>
        <p:txBody>
          <a:bodyPr wrap="square" lIns="0" tIns="0" rIns="0" bIns="0" rtlCol="0" anchor="t">
            <a:noAutofit/>
          </a:bodyPr>
          <a:lstStyle/>
          <a:p>
            <a:pPr marL="0" indent="0" algn="r">
              <a:lnSpc>
                <a:spcPct val="12000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Induction, translated guides, visual SOPs.</a:t>
            </a:r>
            <a:endParaRPr lang="en-US" sz="1400" dirty="0"/>
          </a:p>
        </p:txBody>
      </p:sp>
      <p:sp>
        <p:nvSpPr>
          <p:cNvPr id="6" name="Text 3"/>
          <p:cNvSpPr/>
          <p:nvPr/>
        </p:nvSpPr>
        <p:spPr>
          <a:xfrm>
            <a:off x="1508192" y="1553471"/>
            <a:ext cx="2500774" cy="305684"/>
          </a:xfrm>
          <a:prstGeom prst="rect">
            <a:avLst/>
          </a:prstGeom>
          <a:noFill/>
          <a:ln/>
        </p:spPr>
        <p:txBody>
          <a:bodyPr wrap="none" lIns="0" tIns="0" rIns="0" bIns="0" rtlCol="0" anchor="t"/>
          <a:lstStyle/>
          <a:p>
            <a:pPr marL="0" indent="0" algn="r">
              <a:lnSpc>
                <a:spcPct val="104000"/>
              </a:lnSpc>
              <a:buNone/>
            </a:pPr>
            <a:r>
              <a:rPr lang="en-US" sz="1900" dirty="0">
                <a:solidFill>
                  <a:srgbClr val="091C53"/>
                </a:solidFill>
                <a:latin typeface="Instrument Sans SemiBold" pitchFamily="34" charset="0"/>
                <a:ea typeface="Instrument Sans SemiBold" pitchFamily="34" charset="-122"/>
                <a:cs typeface="Instrument Sans SemiBold" pitchFamily="34" charset="-120"/>
              </a:rPr>
              <a:t>Communicate Clearly</a:t>
            </a:r>
            <a:endParaRPr lang="en-US" sz="1900" dirty="0"/>
          </a:p>
        </p:txBody>
      </p:sp>
      <p:sp>
        <p:nvSpPr>
          <p:cNvPr id="7" name="Text 4"/>
          <p:cNvSpPr/>
          <p:nvPr/>
        </p:nvSpPr>
        <p:spPr>
          <a:xfrm>
            <a:off x="1389657" y="2048646"/>
            <a:ext cx="2619308" cy="370557"/>
          </a:xfrm>
          <a:prstGeom prst="rect">
            <a:avLst/>
          </a:prstGeom>
          <a:noFill/>
          <a:ln/>
        </p:spPr>
        <p:txBody>
          <a:bodyPr wrap="square" lIns="0" tIns="0" rIns="0" bIns="0" rtlCol="0" anchor="t">
            <a:noAutofit/>
          </a:bodyPr>
          <a:lstStyle/>
          <a:p>
            <a:pPr marL="0" indent="0" algn="r">
              <a:buNone/>
            </a:pPr>
            <a:r>
              <a:rPr lang="en-US" sz="1400" dirty="0">
                <a:solidFill>
                  <a:srgbClr val="1E3063"/>
                </a:solidFill>
                <a:latin typeface="Instrument Sans Medium" pitchFamily="34" charset="0"/>
                <a:ea typeface="Instrument Sans Medium" pitchFamily="34" charset="-122"/>
                <a:cs typeface="Instrument Sans Medium" pitchFamily="34" charset="-120"/>
              </a:rPr>
              <a:t>Quiet briefings, teach-back, bilingual buddies.</a:t>
            </a:r>
            <a:endParaRPr lang="en-US" sz="1400" dirty="0"/>
          </a:p>
        </p:txBody>
      </p:sp>
      <p:sp>
        <p:nvSpPr>
          <p:cNvPr id="8" name="Text 5"/>
          <p:cNvSpPr/>
          <p:nvPr/>
        </p:nvSpPr>
        <p:spPr>
          <a:xfrm>
            <a:off x="7258647" y="1656012"/>
            <a:ext cx="2445413" cy="305684"/>
          </a:xfrm>
          <a:prstGeom prst="rect">
            <a:avLst/>
          </a:prstGeom>
          <a:noFill/>
          <a:ln/>
        </p:spPr>
        <p:txBody>
          <a:bodyPr wrap="none" lIns="0" tIns="0" rIns="0" bIns="0" rtlCol="0" anchor="t"/>
          <a:lstStyle/>
          <a:p>
            <a:pPr marL="0" indent="0" algn="l">
              <a:lnSpc>
                <a:spcPct val="104000"/>
              </a:lnSpc>
              <a:buNone/>
            </a:pPr>
            <a:r>
              <a:rPr lang="en-US" sz="1900" dirty="0">
                <a:solidFill>
                  <a:srgbClr val="091C53"/>
                </a:solidFill>
                <a:latin typeface="Instrument Sans SemiBold" pitchFamily="34" charset="0"/>
                <a:ea typeface="Instrument Sans SemiBold" pitchFamily="34" charset="-122"/>
                <a:cs typeface="Instrument Sans SemiBold" pitchFamily="34" charset="-120"/>
              </a:rPr>
              <a:t>Lead by Example</a:t>
            </a:r>
            <a:endParaRPr lang="en-US" sz="1900" dirty="0"/>
          </a:p>
        </p:txBody>
      </p:sp>
      <p:sp>
        <p:nvSpPr>
          <p:cNvPr id="9" name="Text 6"/>
          <p:cNvSpPr/>
          <p:nvPr/>
        </p:nvSpPr>
        <p:spPr>
          <a:xfrm>
            <a:off x="7258647" y="2048646"/>
            <a:ext cx="2619309" cy="370557"/>
          </a:xfrm>
          <a:prstGeom prst="rect">
            <a:avLst/>
          </a:prstGeom>
          <a:noFill/>
          <a:ln/>
        </p:spPr>
        <p:txBody>
          <a:bodyPr wrap="square" lIns="0" tIns="0" rIns="0" bIns="0" rtlCol="0" anchor="t">
            <a:noAutofit/>
          </a:bodyPr>
          <a:lstStyle/>
          <a:p>
            <a:pPr marL="0" indent="0" algn="l">
              <a:buNone/>
            </a:pPr>
            <a:r>
              <a:rPr lang="en-US" sz="1400" dirty="0">
                <a:solidFill>
                  <a:srgbClr val="1E3063"/>
                </a:solidFill>
                <a:latin typeface="Instrument Sans Medium" pitchFamily="34" charset="0"/>
                <a:ea typeface="Instrument Sans Medium" pitchFamily="34" charset="-122"/>
                <a:cs typeface="Instrument Sans Medium" pitchFamily="34" charset="-120"/>
              </a:rPr>
              <a:t>Calm feedback, hygiene role-modelling, no-blame.</a:t>
            </a:r>
            <a:endParaRPr lang="en-US" sz="1400" dirty="0"/>
          </a:p>
        </p:txBody>
      </p:sp>
      <p:sp>
        <p:nvSpPr>
          <p:cNvPr id="10" name="Text 7"/>
          <p:cNvSpPr/>
          <p:nvPr/>
        </p:nvSpPr>
        <p:spPr>
          <a:xfrm>
            <a:off x="8182470" y="4669209"/>
            <a:ext cx="2445412" cy="305684"/>
          </a:xfrm>
          <a:prstGeom prst="rect">
            <a:avLst/>
          </a:prstGeom>
          <a:noFill/>
          <a:ln/>
        </p:spPr>
        <p:txBody>
          <a:bodyPr wrap="none" lIns="0" tIns="0" rIns="0" bIns="0" rtlCol="0" anchor="t"/>
          <a:lstStyle/>
          <a:p>
            <a:pPr marL="0" indent="0" algn="l">
              <a:lnSpc>
                <a:spcPct val="104000"/>
              </a:lnSpc>
              <a:buNone/>
            </a:pPr>
            <a:r>
              <a:rPr lang="en-US" sz="1900" dirty="0">
                <a:solidFill>
                  <a:srgbClr val="091C53"/>
                </a:solidFill>
                <a:latin typeface="Instrument Sans SemiBold" pitchFamily="34" charset="0"/>
                <a:ea typeface="Instrument Sans SemiBold" pitchFamily="34" charset="-122"/>
                <a:cs typeface="Instrument Sans SemiBold" pitchFamily="34" charset="-120"/>
              </a:rPr>
              <a:t>Monitor Progress</a:t>
            </a:r>
            <a:endParaRPr lang="en-US" sz="1900" dirty="0"/>
          </a:p>
        </p:txBody>
      </p:sp>
      <p:sp>
        <p:nvSpPr>
          <p:cNvPr id="11" name="Text 8"/>
          <p:cNvSpPr/>
          <p:nvPr/>
        </p:nvSpPr>
        <p:spPr>
          <a:xfrm>
            <a:off x="8182470" y="5061843"/>
            <a:ext cx="2619308" cy="370557"/>
          </a:xfrm>
          <a:prstGeom prst="rect">
            <a:avLst/>
          </a:prstGeom>
          <a:noFill/>
          <a:ln/>
        </p:spPr>
        <p:txBody>
          <a:bodyPr wrap="square" lIns="0" tIns="0" rIns="0" bIns="0" rtlCol="0" anchor="t">
            <a:noAutofit/>
          </a:bodyPr>
          <a:lstStyle/>
          <a:p>
            <a:pPr marL="0" indent="0" algn="l">
              <a:buNone/>
            </a:pPr>
            <a:r>
              <a:rPr lang="en-US" sz="1400" dirty="0">
                <a:solidFill>
                  <a:srgbClr val="1E3063"/>
                </a:solidFill>
                <a:latin typeface="Instrument Sans Medium" pitchFamily="34" charset="0"/>
                <a:ea typeface="Instrument Sans Medium" pitchFamily="34" charset="-122"/>
                <a:cs typeface="Instrument Sans Medium" pitchFamily="34" charset="-120"/>
              </a:rPr>
              <a:t>Checklists, peer mentoring, escalate issues.</a:t>
            </a:r>
            <a:endParaRPr lang="en-US" sz="1400" dirty="0"/>
          </a:p>
        </p:txBody>
      </p:sp>
      <p:sp>
        <p:nvSpPr>
          <p:cNvPr id="12" name="Rectangle 11"/>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391215" y="0"/>
            <a:ext cx="4800480" cy="6858000"/>
          </a:xfrm>
          <a:prstGeom prst="rect">
            <a:avLst/>
          </a:prstGeom>
        </p:spPr>
      </p:pic>
      <p:sp>
        <p:nvSpPr>
          <p:cNvPr id="3" name="Text 0"/>
          <p:cNvSpPr/>
          <p:nvPr/>
        </p:nvSpPr>
        <p:spPr>
          <a:xfrm>
            <a:off x="661475" y="537170"/>
            <a:ext cx="5334958" cy="590649"/>
          </a:xfrm>
          <a:prstGeom prst="rect">
            <a:avLst/>
          </a:prstGeom>
          <a:noFill/>
          <a:ln/>
        </p:spPr>
        <p:txBody>
          <a:bodyPr wrap="none" lIns="0" tIns="0" rIns="0" bIns="0" rtlCol="0" anchor="t"/>
          <a:lstStyle/>
          <a:p>
            <a:pPr marL="0" indent="0" algn="l">
              <a:lnSpc>
                <a:spcPct val="104000"/>
              </a:lnSpc>
              <a:buNone/>
            </a:pPr>
            <a:r>
              <a:rPr lang="en-US" sz="3700" dirty="0">
                <a:solidFill>
                  <a:srgbClr val="091C53"/>
                </a:solidFill>
                <a:latin typeface="Instrument Sans SemiBold" pitchFamily="34" charset="0"/>
                <a:ea typeface="Instrument Sans SemiBold" pitchFamily="34" charset="-122"/>
                <a:cs typeface="Instrument Sans SemiBold" pitchFamily="34" charset="-120"/>
              </a:rPr>
              <a:t>Conclusion </a:t>
            </a:r>
            <a:endParaRPr lang="en-US" sz="3700" dirty="0"/>
          </a:p>
        </p:txBody>
      </p:sp>
      <p:sp>
        <p:nvSpPr>
          <p:cNvPr id="4" name="Text 1"/>
          <p:cNvSpPr/>
          <p:nvPr/>
        </p:nvSpPr>
        <p:spPr>
          <a:xfrm>
            <a:off x="661475" y="1411287"/>
            <a:ext cx="6296860" cy="1209675"/>
          </a:xfrm>
          <a:prstGeom prst="rect">
            <a:avLst/>
          </a:prstGeom>
          <a:noFill/>
          <a:ln/>
        </p:spPr>
        <p:txBody>
          <a:bodyPr wrap="square" lIns="0" tIns="0" rIns="0" bIns="0" rtlCol="0" anchor="t">
            <a:noAutofit/>
          </a:bodyPr>
          <a:lstStyle/>
          <a:p>
            <a:pPr marL="0" indent="0" algn="l">
              <a:lnSpc>
                <a:spcPct val="1330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Effective communication at Flight Foods Ltd requires addressing environmental, linguistic, cultural, generational, and leadership barriers. Training, visual tools, inclusive practices, and calm leadership will improve food safety and team performance.</a:t>
            </a:r>
            <a:endParaRPr lang="en-US" sz="1600" dirty="0"/>
          </a:p>
        </p:txBody>
      </p:sp>
      <p:sp>
        <p:nvSpPr>
          <p:cNvPr id="5" name="Shape 2"/>
          <p:cNvSpPr/>
          <p:nvPr/>
        </p:nvSpPr>
        <p:spPr>
          <a:xfrm>
            <a:off x="661475" y="2833588"/>
            <a:ext cx="6296860" cy="1391543"/>
          </a:xfrm>
          <a:prstGeom prst="roundRect">
            <a:avLst>
              <a:gd name="adj" fmla="val 12225"/>
            </a:avLst>
          </a:prstGeom>
          <a:solidFill>
            <a:srgbClr val="CEE6FD"/>
          </a:solidFill>
          <a:ln/>
        </p:spPr>
      </p:sp>
      <p:sp>
        <p:nvSpPr>
          <p:cNvPr id="6" name="Text 3"/>
          <p:cNvSpPr/>
          <p:nvPr/>
        </p:nvSpPr>
        <p:spPr>
          <a:xfrm>
            <a:off x="850482" y="3022600"/>
            <a:ext cx="2362637" cy="295275"/>
          </a:xfrm>
          <a:prstGeom prst="rect">
            <a:avLst/>
          </a:prstGeom>
          <a:noFill/>
          <a:ln/>
        </p:spPr>
        <p:txBody>
          <a:bodyPr wrap="none" lIns="0" tIns="0" rIns="0" bIns="0" rtlCol="0" anchor="t"/>
          <a:lstStyle/>
          <a:p>
            <a:pPr marL="0" indent="0" algn="l">
              <a:lnSpc>
                <a:spcPct val="104000"/>
              </a:lnSpc>
              <a:buNone/>
            </a:pPr>
            <a:r>
              <a:rPr lang="en-US" sz="1850" dirty="0">
                <a:solidFill>
                  <a:srgbClr val="1E3063"/>
                </a:solidFill>
                <a:latin typeface="Instrument Sans SemiBold" pitchFamily="34" charset="0"/>
                <a:ea typeface="Instrument Sans SemiBold" pitchFamily="34" charset="-122"/>
                <a:cs typeface="Instrument Sans SemiBold" pitchFamily="34" charset="-120"/>
              </a:rPr>
              <a:t>Key Takeaway</a:t>
            </a:r>
            <a:endParaRPr lang="en-US" sz="1850" dirty="0"/>
          </a:p>
        </p:txBody>
      </p:sp>
      <p:sp>
        <p:nvSpPr>
          <p:cNvPr id="7" name="Text 4"/>
          <p:cNvSpPr/>
          <p:nvPr/>
        </p:nvSpPr>
        <p:spPr>
          <a:xfrm>
            <a:off x="850482" y="3431282"/>
            <a:ext cx="5918846" cy="604838"/>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Communication barriers are manageable with the right strategies and leadership commitment.</a:t>
            </a:r>
            <a:endParaRPr lang="en-US" sz="1450" dirty="0"/>
          </a:p>
        </p:txBody>
      </p:sp>
      <p:sp>
        <p:nvSpPr>
          <p:cNvPr id="8" name="Shape 5"/>
          <p:cNvSpPr/>
          <p:nvPr/>
        </p:nvSpPr>
        <p:spPr>
          <a:xfrm>
            <a:off x="661475" y="4414143"/>
            <a:ext cx="6296860" cy="1391543"/>
          </a:xfrm>
          <a:prstGeom prst="roundRect">
            <a:avLst>
              <a:gd name="adj" fmla="val 12225"/>
            </a:avLst>
          </a:prstGeom>
          <a:solidFill>
            <a:srgbClr val="CEE6FD"/>
          </a:solidFill>
          <a:ln/>
        </p:spPr>
      </p:sp>
      <p:sp>
        <p:nvSpPr>
          <p:cNvPr id="9" name="Text 6"/>
          <p:cNvSpPr/>
          <p:nvPr/>
        </p:nvSpPr>
        <p:spPr>
          <a:xfrm>
            <a:off x="850482" y="4603155"/>
            <a:ext cx="2362637" cy="295275"/>
          </a:xfrm>
          <a:prstGeom prst="rect">
            <a:avLst/>
          </a:prstGeom>
          <a:noFill/>
          <a:ln/>
        </p:spPr>
        <p:txBody>
          <a:bodyPr wrap="none" lIns="0" tIns="0" rIns="0" bIns="0" rtlCol="0" anchor="t"/>
          <a:lstStyle/>
          <a:p>
            <a:pPr marL="0" indent="0" algn="l">
              <a:lnSpc>
                <a:spcPct val="104000"/>
              </a:lnSpc>
              <a:buNone/>
            </a:pPr>
            <a:r>
              <a:rPr lang="en-US" sz="1850" dirty="0">
                <a:solidFill>
                  <a:srgbClr val="1E3063"/>
                </a:solidFill>
                <a:latin typeface="Instrument Sans SemiBold" pitchFamily="34" charset="0"/>
                <a:ea typeface="Instrument Sans SemiBold" pitchFamily="34" charset="-122"/>
                <a:cs typeface="Instrument Sans SemiBold" pitchFamily="34" charset="-120"/>
              </a:rPr>
              <a:t>Next Steps</a:t>
            </a:r>
            <a:endParaRPr lang="en-US" sz="1850" dirty="0"/>
          </a:p>
        </p:txBody>
      </p:sp>
      <p:sp>
        <p:nvSpPr>
          <p:cNvPr id="10" name="Text 7"/>
          <p:cNvSpPr/>
          <p:nvPr/>
        </p:nvSpPr>
        <p:spPr>
          <a:xfrm>
            <a:off x="850482" y="5011837"/>
            <a:ext cx="5918846" cy="604838"/>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1E3063"/>
                </a:solidFill>
                <a:latin typeface="Instrument Sans Medium" pitchFamily="34" charset="0"/>
                <a:ea typeface="Instrument Sans Medium" pitchFamily="34" charset="-122"/>
                <a:cs typeface="Instrument Sans Medium" pitchFamily="34" charset="-120"/>
              </a:rPr>
              <a:t>Implement training, visual SOPs, and leadership development at Flight Foods Ltd.</a:t>
            </a:r>
            <a:endParaRPr lang="en-US" sz="1450" dirty="0"/>
          </a:p>
        </p:txBody>
      </p:sp>
      <p:sp>
        <p:nvSpPr>
          <p:cNvPr id="11" name="Text 8"/>
          <p:cNvSpPr/>
          <p:nvPr/>
        </p:nvSpPr>
        <p:spPr>
          <a:xfrm>
            <a:off x="661475" y="6018312"/>
            <a:ext cx="6906444" cy="302419"/>
          </a:xfrm>
          <a:prstGeom prst="rect">
            <a:avLst/>
          </a:prstGeom>
          <a:noFill/>
          <a:ln/>
        </p:spPr>
        <p:txBody>
          <a:bodyPr wrap="none" lIns="0" tIns="0" rIns="0" bIns="0" rtlCol="0" anchor="t"/>
          <a:lstStyle/>
          <a:p>
            <a:pPr marL="0" indent="0" algn="l">
              <a:lnSpc>
                <a:spcPct val="133000"/>
              </a:lnSpc>
              <a:buNone/>
            </a:pPr>
            <a:endParaRPr lang="en-US" sz="1450" dirty="0"/>
          </a:p>
        </p:txBody>
      </p:sp>
      <p:sp>
        <p:nvSpPr>
          <p:cNvPr id="12" name="Rectangle 11"/>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name="Slide 14">
    <p:spTree>
      <p:nvGrpSpPr>
        <p:cNvPr id="1" name=""/>
        <p:cNvGrpSpPr/>
        <p:nvPr/>
      </p:nvGrpSpPr>
      <p:grpSpPr>
        <a:xfrm>
          <a:off x="0" y="0"/>
          <a:ext cx="0" cy="0"/>
          <a:chOff x="0" y="0"/>
          <a:chExt cx="0" cy="0"/>
        </a:xfrm>
      </p:grpSpPr>
      <p:sp>
        <p:nvSpPr>
          <p:cNvPr id="2" name="Text 0"/>
          <p:cNvSpPr/>
          <p:nvPr/>
        </p:nvSpPr>
        <p:spPr>
          <a:xfrm>
            <a:off x="4565722" y="295842"/>
            <a:ext cx="2701723" cy="590649"/>
          </a:xfrm>
          <a:prstGeom prst="rect">
            <a:avLst/>
          </a:prstGeom>
          <a:noFill/>
          <a:ln/>
        </p:spPr>
        <p:txBody>
          <a:bodyPr wrap="none" lIns="0" tIns="0" rIns="0" bIns="0" rtlCol="0" anchor="t"/>
          <a:lstStyle/>
          <a:p>
            <a:pPr marL="0" indent="0" algn="l">
              <a:lnSpc>
                <a:spcPct val="104000"/>
              </a:lnSpc>
              <a:buNone/>
            </a:pPr>
            <a:r>
              <a:rPr lang="en-US" sz="3700" dirty="0">
                <a:solidFill>
                  <a:srgbClr val="091C53"/>
                </a:solidFill>
                <a:latin typeface="Instrument Sans SemiBold" pitchFamily="34" charset="0"/>
                <a:ea typeface="Instrument Sans SemiBold" pitchFamily="34" charset="-122"/>
                <a:cs typeface="Instrument Sans SemiBold" pitchFamily="34" charset="-120"/>
              </a:rPr>
              <a:t>References</a:t>
            </a:r>
            <a:endParaRPr lang="en-US" sz="3700" dirty="0"/>
          </a:p>
        </p:txBody>
      </p:sp>
      <p:sp>
        <p:nvSpPr>
          <p:cNvPr id="3" name="Text 1"/>
          <p:cNvSpPr/>
          <p:nvPr/>
        </p:nvSpPr>
        <p:spPr>
          <a:xfrm>
            <a:off x="661475" y="3762077"/>
            <a:ext cx="11478330" cy="302419"/>
          </a:xfrm>
          <a:prstGeom prst="rect">
            <a:avLst/>
          </a:prstGeom>
          <a:noFill/>
          <a:ln/>
        </p:spPr>
        <p:txBody>
          <a:bodyPr wrap="none" lIns="0" tIns="0" rIns="0" bIns="0" rtlCol="0" anchor="t"/>
          <a:lstStyle/>
          <a:p>
            <a:pPr marL="0" indent="0" algn="l">
              <a:lnSpc>
                <a:spcPct val="133000"/>
              </a:lnSpc>
              <a:buNone/>
            </a:pPr>
            <a:endParaRPr lang="en-US" sz="1450" dirty="0"/>
          </a:p>
        </p:txBody>
      </p:sp>
      <p:sp>
        <p:nvSpPr>
          <p:cNvPr id="5" name="TextBox 4">
            <a:extLst>
              <a:ext uri="{FF2B5EF4-FFF2-40B4-BE49-F238E27FC236}">
                <a16:creationId xmlns:a16="http://schemas.microsoft.com/office/drawing/2014/main" id="{5981C7D1-BE96-3F9A-B8BC-E37C324A6EF9}"/>
              </a:ext>
            </a:extLst>
          </p:cNvPr>
          <p:cNvSpPr txBox="1"/>
          <p:nvPr/>
        </p:nvSpPr>
        <p:spPr>
          <a:xfrm>
            <a:off x="356835" y="824125"/>
            <a:ext cx="11478329" cy="587590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t>Augustin, T.J., Pudelko, M. and Kirkman, B.L. (2025) ‘Examining </a:t>
            </a:r>
            <a:r>
              <a:rPr lang="en-GB" sz="1400" dirty="0" err="1"/>
              <a:t>multiculturals</a:t>
            </a:r>
            <a:r>
              <a:rPr lang="en-GB" sz="1400" dirty="0"/>
              <a:t>’ and multilinguals’ paradoxical bridging </a:t>
            </a:r>
            <a:r>
              <a:rPr lang="en-GB" sz="1400" dirty="0" err="1"/>
              <a:t>behaviors</a:t>
            </a:r>
            <a:r>
              <a:rPr lang="en-GB" sz="1400" dirty="0"/>
              <a:t> in overcoming cultural and language barriers in organizations’, Journal of Management, 51(8). Available at: </a:t>
            </a:r>
            <a:r>
              <a:rPr lang="en-GB" sz="1400" dirty="0">
                <a:hlinkClick r:id="rId3"/>
              </a:rPr>
              <a:t>https://doi.org/10.1177/01492063241281457</a:t>
            </a:r>
            <a:endParaRPr lang="en-GB" sz="1400" dirty="0"/>
          </a:p>
          <a:p>
            <a:pPr marL="285750" indent="-285750">
              <a:lnSpc>
                <a:spcPct val="150000"/>
              </a:lnSpc>
              <a:buFont typeface="Arial" panose="020B0604020202020204" pitchFamily="34" charset="0"/>
              <a:buChar char="•"/>
            </a:pPr>
            <a:r>
              <a:rPr lang="en-GB" sz="1400" dirty="0" err="1"/>
              <a:t>Insfran</a:t>
            </a:r>
            <a:r>
              <a:rPr lang="en-GB" sz="1400" dirty="0"/>
              <a:t>-Rivarola, A. et al. (2020) ‘A systematic review and meta-analysis of the effects of food safety and hygiene training on food handlers’, Foods, 9(9), 1169. Available at: </a:t>
            </a:r>
            <a:r>
              <a:rPr lang="en-GB" sz="1400" dirty="0">
                <a:hlinkClick r:id="rId4"/>
              </a:rPr>
              <a:t>https://doi.org/10.3390/foods9091169</a:t>
            </a:r>
            <a:endParaRPr lang="en-GB" sz="1400" dirty="0"/>
          </a:p>
          <a:p>
            <a:pPr marL="285750" indent="-285750">
              <a:lnSpc>
                <a:spcPct val="150000"/>
              </a:lnSpc>
              <a:buFont typeface="Arial" panose="020B0604020202020204" pitchFamily="34" charset="0"/>
              <a:buChar char="•"/>
            </a:pPr>
            <a:r>
              <a:rPr lang="en-GB" sz="1400" dirty="0"/>
              <a:t>Kaneko, A. (2025) ‘Team communication in the workplace: Interplay of communication channels and performance’, Business and Professional Communication Quarterly, 88(2), pp. 223–248. Available at: </a:t>
            </a:r>
            <a:r>
              <a:rPr lang="en-GB" sz="1400" dirty="0">
                <a:hlinkClick r:id="rId5"/>
              </a:rPr>
              <a:t>https://doi.org/10.1177/23294906231190584</a:t>
            </a:r>
            <a:endParaRPr lang="en-GB" sz="1400" dirty="0"/>
          </a:p>
          <a:p>
            <a:pPr marL="285750" indent="-285750">
              <a:lnSpc>
                <a:spcPct val="150000"/>
              </a:lnSpc>
              <a:buFont typeface="Arial" panose="020B0604020202020204" pitchFamily="34" charset="0"/>
              <a:buChar char="•"/>
            </a:pPr>
            <a:r>
              <a:rPr lang="en-GB" sz="1400" dirty="0"/>
              <a:t>Paredes-Saavedra, M. et al. (2024) ‘Work team effectiveness: Importance of organizational culture, work climate, leadership, creative synergy, and emotional intelligence’, Administrative Sciences, 14(11), 280. Available at: </a:t>
            </a:r>
            <a:r>
              <a:rPr lang="en-GB" sz="1400" dirty="0">
                <a:hlinkClick r:id="rId6"/>
              </a:rPr>
              <a:t>https://doi.org/10.3390/admsci14110280</a:t>
            </a:r>
            <a:endParaRPr lang="en-GB" sz="1400" dirty="0"/>
          </a:p>
          <a:p>
            <a:pPr marL="285750" indent="-285750">
              <a:lnSpc>
                <a:spcPct val="150000"/>
              </a:lnSpc>
              <a:buFont typeface="Arial" panose="020B0604020202020204" pitchFamily="34" charset="0"/>
              <a:buChar char="•"/>
            </a:pPr>
            <a:r>
              <a:rPr lang="en-GB" sz="1400" dirty="0"/>
              <a:t>Raappana, M. and </a:t>
            </a:r>
            <a:r>
              <a:rPr lang="en-GB" sz="1400" dirty="0" err="1"/>
              <a:t>Horila</a:t>
            </a:r>
            <a:r>
              <a:rPr lang="en-GB" sz="1400" dirty="0"/>
              <a:t>, T. (2020) ‘Team communication in the workplace’, in Mikkola, L. and Valo, M. (eds.) Workplace Communication. London: Routledge, pp. 28–40. Available at: </a:t>
            </a:r>
            <a:r>
              <a:rPr lang="en-GB" sz="1400" dirty="0">
                <a:hlinkClick r:id="rId7"/>
              </a:rPr>
              <a:t>https://doi.org/10.4324/9780429196881-3</a:t>
            </a:r>
            <a:endParaRPr lang="en-GB" sz="1400" dirty="0"/>
          </a:p>
          <a:p>
            <a:pPr marL="285750" indent="-285750">
              <a:lnSpc>
                <a:spcPct val="150000"/>
              </a:lnSpc>
              <a:buFont typeface="Arial" panose="020B0604020202020204" pitchFamily="34" charset="0"/>
              <a:buChar char="•"/>
            </a:pPr>
            <a:r>
              <a:rPr lang="en-GB" sz="1400" dirty="0"/>
              <a:t>Scarlat, C. et al. (2024) ‘Towards a transcultural approach for inter-professional communication in complex IT project teams’, Systems, 12(1), 10. Available at: </a:t>
            </a:r>
            <a:r>
              <a:rPr lang="en-GB" sz="1400" dirty="0">
                <a:hlinkClick r:id="rId8"/>
              </a:rPr>
              <a:t>https://doi.org/10.3390/systems12010010</a:t>
            </a:r>
            <a:endParaRPr lang="en-GB" sz="1400" dirty="0"/>
          </a:p>
          <a:p>
            <a:pPr marL="285750" indent="-285750">
              <a:lnSpc>
                <a:spcPct val="150000"/>
              </a:lnSpc>
              <a:buFont typeface="Arial" panose="020B0604020202020204" pitchFamily="34" charset="0"/>
              <a:buChar char="•"/>
            </a:pPr>
            <a:r>
              <a:rPr lang="en-GB" sz="1400" dirty="0"/>
              <a:t>Shannon, C.E. (1948) ‘A mathematical theory of communication’, The Bell System Technical Journal, 27(3), pp. 379–423. Available at: </a:t>
            </a:r>
            <a:r>
              <a:rPr lang="en-GB" sz="1400" dirty="0">
                <a:hlinkClick r:id="rId9"/>
              </a:rPr>
              <a:t>https://doi.org/10.1002/j.1538-7305.1948.tb01338.x</a:t>
            </a:r>
            <a:endParaRPr lang="en-GB" sz="1400" dirty="0"/>
          </a:p>
          <a:p>
            <a:pPr marL="285750" indent="-285750">
              <a:lnSpc>
                <a:spcPct val="150000"/>
              </a:lnSpc>
              <a:buFont typeface="Arial" panose="020B0604020202020204" pitchFamily="34" charset="0"/>
              <a:buChar char="•"/>
            </a:pPr>
            <a:r>
              <a:rPr lang="en-GB" sz="1400" dirty="0"/>
              <a:t>Stahl, G.K. and </a:t>
            </a:r>
            <a:r>
              <a:rPr lang="en-GB" sz="1400" dirty="0" err="1"/>
              <a:t>Maznevski</a:t>
            </a:r>
            <a:r>
              <a:rPr lang="en-GB" sz="1400" dirty="0"/>
              <a:t>, M.L. (2021) ‘</a:t>
            </a:r>
            <a:r>
              <a:rPr lang="en-GB" sz="1400" dirty="0" err="1"/>
              <a:t>Unraveling</a:t>
            </a:r>
            <a:r>
              <a:rPr lang="en-GB" sz="1400" dirty="0"/>
              <a:t> the effects of cultural diversity in teams’, Journal of International Business Studies, 52, pp. 4–22. Available at: </a:t>
            </a:r>
            <a:r>
              <a:rPr lang="en-GB" sz="1400" dirty="0">
                <a:hlinkClick r:id="rId10"/>
              </a:rPr>
              <a:t>https://doi.org/10.1057/s41267-020-00389-9</a:t>
            </a:r>
            <a:endParaRPr lang="en-GB" sz="1400" dirty="0"/>
          </a:p>
          <a:p>
            <a:pPr marL="285750" indent="-285750">
              <a:lnSpc>
                <a:spcPct val="150000"/>
              </a:lnSpc>
              <a:buFont typeface="Arial" panose="020B0604020202020204" pitchFamily="34" charset="0"/>
              <a:buChar char="•"/>
            </a:pPr>
            <a:r>
              <a:rPr lang="en-GB" sz="1400" dirty="0"/>
              <a:t>Tenzer, H., Pudelko, M. and Zellmer-Bruhn, M. (2021) ‘The impact of language barriers on knowledge processing in multinational teams’, Journal of World Business, 56(2), 101184. Available at: </a:t>
            </a:r>
            <a:r>
              <a:rPr lang="en-GB" sz="1400" dirty="0">
                <a:hlinkClick r:id="rId11"/>
              </a:rPr>
              <a:t>https://doi.org/10.1016/j.jwb.2020.101184</a:t>
            </a:r>
            <a:endParaRPr lang="en-GB" sz="1400" dirty="0"/>
          </a:p>
        </p:txBody>
      </p:sp>
      <p:sp>
        <p:nvSpPr>
          <p:cNvPr id="6" name="Rectangle 5"/>
          <p:cNvSpPr/>
          <p:nvPr/>
        </p:nvSpPr>
        <p:spPr>
          <a:xfrm>
            <a:off x="0" y="6377940"/>
            <a:ext cx="12192000" cy="480060"/>
          </a:xfrm>
          <a:prstGeom prst="rect">
            <a:avLst/>
          </a:prstGeom>
          <a:solidFill>
            <a:srgbClr val="1E88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2802</Words>
  <Application>Microsoft Office PowerPoint</Application>
  <PresentationFormat>Widescreen</PresentationFormat>
  <Paragraphs>140</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My PC</dc:creator>
  <cp:lastModifiedBy>Rahela-Iasmina Ilie (2520533)</cp:lastModifiedBy>
  <cp:revision>12</cp:revision>
  <dcterms:created xsi:type="dcterms:W3CDTF">2026-07-02T20:37:20Z</dcterms:created>
  <dcterms:modified xsi:type="dcterms:W3CDTF">2026-07-06T14:17:28Z</dcterms:modified>
</cp:coreProperties>
</file>