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47"/>
  </p:notesMasterIdLst>
  <p:handoutMasterIdLst>
    <p:handoutMasterId r:id="rId48"/>
  </p:handoutMasterIdLst>
  <p:sldIdLst>
    <p:sldId id="288" r:id="rId2"/>
    <p:sldId id="289" r:id="rId3"/>
    <p:sldId id="317" r:id="rId4"/>
    <p:sldId id="291" r:id="rId5"/>
    <p:sldId id="318" r:id="rId6"/>
    <p:sldId id="319" r:id="rId7"/>
    <p:sldId id="290" r:id="rId8"/>
    <p:sldId id="328" r:id="rId9"/>
    <p:sldId id="329" r:id="rId10"/>
    <p:sldId id="292" r:id="rId11"/>
    <p:sldId id="320" r:id="rId12"/>
    <p:sldId id="330" r:id="rId13"/>
    <p:sldId id="293" r:id="rId14"/>
    <p:sldId id="321" r:id="rId15"/>
    <p:sldId id="331" r:id="rId16"/>
    <p:sldId id="315" r:id="rId17"/>
    <p:sldId id="294" r:id="rId18"/>
    <p:sldId id="322" r:id="rId19"/>
    <p:sldId id="295" r:id="rId20"/>
    <p:sldId id="296" r:id="rId21"/>
    <p:sldId id="297" r:id="rId22"/>
    <p:sldId id="311" r:id="rId23"/>
    <p:sldId id="323" r:id="rId24"/>
    <p:sldId id="312" r:id="rId25"/>
    <p:sldId id="313" r:id="rId26"/>
    <p:sldId id="314" r:id="rId27"/>
    <p:sldId id="298" r:id="rId28"/>
    <p:sldId id="324" r:id="rId29"/>
    <p:sldId id="299" r:id="rId30"/>
    <p:sldId id="300" r:id="rId31"/>
    <p:sldId id="301" r:id="rId32"/>
    <p:sldId id="303" r:id="rId33"/>
    <p:sldId id="302" r:id="rId34"/>
    <p:sldId id="332" r:id="rId35"/>
    <p:sldId id="304" r:id="rId36"/>
    <p:sldId id="305" r:id="rId37"/>
    <p:sldId id="306" r:id="rId38"/>
    <p:sldId id="333" r:id="rId39"/>
    <p:sldId id="325" r:id="rId40"/>
    <p:sldId id="308" r:id="rId41"/>
    <p:sldId id="309" r:id="rId42"/>
    <p:sldId id="326" r:id="rId43"/>
    <p:sldId id="310" r:id="rId44"/>
    <p:sldId id="327" r:id="rId45"/>
    <p:sldId id="316" r:id="rId46"/>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5pPr>
    <a:lvl6pPr marL="2286000" algn="l" defTabSz="914400" rtl="0" eaLnBrk="1" latinLnBrk="0" hangingPunct="1">
      <a:defRPr sz="2400" kern="1200">
        <a:solidFill>
          <a:schemeClr val="tx1"/>
        </a:solidFill>
        <a:latin typeface="Times" panose="02020603050405020304" pitchFamily="18" charset="0"/>
        <a:ea typeface="+mn-ea"/>
        <a:cs typeface="+mn-cs"/>
      </a:defRPr>
    </a:lvl6pPr>
    <a:lvl7pPr marL="2743200" algn="l" defTabSz="914400" rtl="0" eaLnBrk="1" latinLnBrk="0" hangingPunct="1">
      <a:defRPr sz="2400" kern="1200">
        <a:solidFill>
          <a:schemeClr val="tx1"/>
        </a:solidFill>
        <a:latin typeface="Times" panose="02020603050405020304" pitchFamily="18" charset="0"/>
        <a:ea typeface="+mn-ea"/>
        <a:cs typeface="+mn-cs"/>
      </a:defRPr>
    </a:lvl7pPr>
    <a:lvl8pPr marL="3200400" algn="l" defTabSz="914400" rtl="0" eaLnBrk="1" latinLnBrk="0" hangingPunct="1">
      <a:defRPr sz="2400" kern="1200">
        <a:solidFill>
          <a:schemeClr val="tx1"/>
        </a:solidFill>
        <a:latin typeface="Times" panose="02020603050405020304" pitchFamily="18" charset="0"/>
        <a:ea typeface="+mn-ea"/>
        <a:cs typeface="+mn-cs"/>
      </a:defRPr>
    </a:lvl8pPr>
    <a:lvl9pPr marL="3657600" algn="l" defTabSz="914400" rtl="0" eaLnBrk="1" latinLnBrk="0" hangingPunct="1">
      <a:defRPr sz="2400" kern="1200">
        <a:solidFill>
          <a:schemeClr val="tx1"/>
        </a:solidFill>
        <a:latin typeface="Times"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774"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02062CCD-0780-4D0F-8659-79471B1617BE}" type="datetimeFigureOut">
              <a:rPr lang="en-US"/>
              <a:pPr>
                <a:defRPr/>
              </a:pPr>
              <a:t>4/26/2017</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E0E99CCB-E56E-4143-8CCB-67B9E9228A6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p>
        </p:txBody>
      </p:sp>
      <p:sp>
        <p:nvSpPr>
          <p:cNvPr id="41987"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102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9"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990"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vl1pPr>
          </a:lstStyle>
          <a:p>
            <a:pPr>
              <a:defRPr/>
            </a:pPr>
            <a:endParaRPr lang="en-GB"/>
          </a:p>
        </p:txBody>
      </p:sp>
      <p:sp>
        <p:nvSpPr>
          <p:cNvPr id="41991"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D1DCB1E1-B566-4533-BB5B-153B01929B3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C88129ED-94A2-4E98-A465-4A7DA14C4828}" type="slidenum">
              <a:rPr lang="en-GB" altLang="en-US" sz="1200" smtClean="0"/>
              <a:pPr/>
              <a:t>1</a:t>
            </a:fld>
            <a:endParaRPr lang="en-GB" altLang="en-US" sz="1200"/>
          </a:p>
        </p:txBody>
      </p:sp>
      <p:sp>
        <p:nvSpPr>
          <p:cNvPr id="4099" name="Rectangle 2"/>
          <p:cNvSpPr>
            <a:spLocks noGrp="1" noRot="1" noChangeAspect="1" noChangeArrowheads="1" noTextEdit="1"/>
          </p:cNvSpPr>
          <p:nvPr>
            <p:ph type="sldImg"/>
          </p:nvPr>
        </p:nvSpPr>
        <p:spPr>
          <a:ln/>
        </p:spPr>
      </p:sp>
      <p:sp>
        <p:nvSpPr>
          <p:cNvPr id="41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D1DCB1E1-B566-4533-BB5B-153B01929B36}" type="slidenum">
              <a:rPr lang="en-GB" altLang="en-US"/>
              <a:pPr>
                <a:defRPr/>
              </a:pPr>
              <a:t>45</a:t>
            </a:fld>
            <a:endParaRPr lang="en-GB" altLang="en-US"/>
          </a:p>
        </p:txBody>
      </p:sp>
    </p:spTree>
    <p:extLst>
      <p:ext uri="{BB962C8B-B14F-4D97-AF65-F5344CB8AC3E}">
        <p14:creationId xmlns:p14="http://schemas.microsoft.com/office/powerpoint/2010/main" val="1847675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4/26/2017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66880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4/26/2017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68574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4/26/2017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8913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4/26/2017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33384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4/26/2017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74868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4/26/2017</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59012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4/26/2017</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49044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4/26/2017</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11466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14189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72892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396719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a:t>”</a:t>
            </a:r>
          </a:p>
        </p:txBody>
      </p:sp>
    </p:spTree>
    <p:extLst>
      <p:ext uri="{BB962C8B-B14F-4D97-AF65-F5344CB8AC3E}">
        <p14:creationId xmlns:p14="http://schemas.microsoft.com/office/powerpoint/2010/main" val="38820215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267150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4/26/2017</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65953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4/26/2017</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56555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4/26/2017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301733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4/26/2017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76361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4/26/2017</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5822259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un.org/press/en/2017/sc12791.doc.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icj-cij.org/docket/index.php?p1=3&amp;p2=5"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un.org/en/mainbodies/secretariat/"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allafrica.com/kenya/"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wto.org/english/res_e/booksp_e/analytic_index_e/anti_dumping_01_e.htm#fnt1"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livemint.com/Politics/Y5tFPCbPBvAY0eC6lvQdnK/China-under-pressure-at-WTO-suggests-revamp-of-dumping-rul.html" TargetMode="External"/><Relationship Id="rId2" Type="http://schemas.openxmlformats.org/officeDocument/2006/relationships/hyperlink" Target="http://www.reuters.com/article/us-china-usa-wto-idUSKCN12J1RP"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guardian.co.uk/" TargetMode="External"/><Relationship Id="rId2" Type="http://schemas.openxmlformats.org/officeDocument/2006/relationships/hyperlink" Target="http://www.guardian.co.uk/global-development/poverty-matters" TargetMode="External"/><Relationship Id="rId1" Type="http://schemas.openxmlformats.org/officeDocument/2006/relationships/slideLayout" Target="../slideLayouts/slideLayout2.xml"/><Relationship Id="rId6" Type="http://schemas.openxmlformats.org/officeDocument/2006/relationships/hyperlink" Target="http://www.guardian.co.uk/global-development/least-developed-countries" TargetMode="External"/><Relationship Id="rId5" Type="http://schemas.openxmlformats.org/officeDocument/2006/relationships/hyperlink" Target="http://www.guardian.co.uk/business/dohatradetalks" TargetMode="External"/><Relationship Id="rId4" Type="http://schemas.openxmlformats.org/officeDocument/2006/relationships/hyperlink" Target="http://www.guardian.co.uk/world/wto"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www.guardian.co.uk/business/2011/apr/24/doha-trade-talks-threat-of-collapse-geneva-wto" TargetMode="External"/><Relationship Id="rId2" Type="http://schemas.openxmlformats.org/officeDocument/2006/relationships/hyperlink" Target="https://www.theguardian.com/global-development/poverty-matters/2011/jul/29/wto-doha-fails-poorest-countries"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wto.org/english/tratop_e/roi_e/roi_e.htm"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stratfor.com/situation-report/china-wto-establishes-panel-over-claim-eu-violating-regulations" TargetMode="External"/><Relationship Id="rId2" Type="http://schemas.openxmlformats.org/officeDocument/2006/relationships/hyperlink" Target="https://www.stratfor.com/situation-report"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www.guardian.co.uk/global-development/poverty-matters/2011/may/04/doha-trade-realities-demand-solutions"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hyperlink" Target="http://tjm.org.uk/"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tilj.org/content/journal/45/num3/Cho573.pdf"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l="-69923" t="76444" r="69923" b="-76444"/>
          <a:stretch>
            <a:fillRect/>
          </a:stretch>
        </p:blipFill>
        <p:spPr bwMode="auto">
          <a:xfrm>
            <a:off x="7849880" y="0"/>
            <a:ext cx="1292533" cy="103393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3075" name="Rectangle 4"/>
          <p:cNvSpPr>
            <a:spLocks noChangeArrowheads="1"/>
          </p:cNvSpPr>
          <p:nvPr/>
        </p:nvSpPr>
        <p:spPr bwMode="auto">
          <a:xfrm>
            <a:off x="250825" y="2060575"/>
            <a:ext cx="5638800"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eaLnBrk="1" hangingPunct="1"/>
            <a:r>
              <a:rPr lang="en-GB" altLang="en-US" sz="4400">
                <a:latin typeface="Arial" panose="020B0604020202020204" pitchFamily="34" charset="0"/>
              </a:rPr>
              <a:t> </a:t>
            </a:r>
            <a:endParaRPr lang="en-US" altLang="en-US" sz="4400" b="1">
              <a:latin typeface="Arial" panose="020B0604020202020204" pitchFamily="34" charset="0"/>
            </a:endParaRPr>
          </a:p>
        </p:txBody>
      </p:sp>
      <p:sp>
        <p:nvSpPr>
          <p:cNvPr id="3076" name="Text Box 5"/>
          <p:cNvSpPr txBox="1">
            <a:spLocks noChangeArrowheads="1"/>
          </p:cNvSpPr>
          <p:nvPr/>
        </p:nvSpPr>
        <p:spPr bwMode="auto">
          <a:xfrm>
            <a:off x="1042988" y="5229225"/>
            <a:ext cx="6950075" cy="850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nSpc>
                <a:spcPct val="130000"/>
              </a:lnSpc>
            </a:pPr>
            <a:r>
              <a:rPr lang="EN-GB" altLang="EN-US" sz="2000">
                <a:latin typeface="Arial" panose="020B0604020202020204" pitchFamily="34" charset="0"/>
              </a:rPr>
              <a:t>Melanie L. Williams</a:t>
            </a:r>
          </a:p>
          <a:p>
            <a:pPr>
              <a:lnSpc>
                <a:spcPct val="130000"/>
              </a:lnSpc>
            </a:pPr>
            <a:endParaRPr lang="en-GB" altLang="en-US" sz="2000">
              <a:latin typeface="Arial" panose="020B0604020202020204" pitchFamily="34" charset="0"/>
            </a:endParaRPr>
          </a:p>
        </p:txBody>
      </p:sp>
      <p:sp>
        <p:nvSpPr>
          <p:cNvPr id="3077" name="Rectangle 5"/>
          <p:cNvSpPr>
            <a:spLocks noChangeArrowheads="1"/>
          </p:cNvSpPr>
          <p:nvPr/>
        </p:nvSpPr>
        <p:spPr bwMode="auto">
          <a:xfrm>
            <a:off x="2286000" y="3013075"/>
            <a:ext cx="4572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r"/>
            <a:r>
              <a:rPr lang="en-GB" altLang="en-US" dirty="0"/>
              <a:t>Global institutions and frameworks </a:t>
            </a:r>
            <a:endParaRPr lang="en-US"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United Nations</a:t>
            </a:r>
            <a:br>
              <a:rPr lang="en-US" altLang="en-US" dirty="0"/>
            </a:br>
            <a:endParaRPr lang="en-US" altLang="en-US" dirty="0"/>
          </a:p>
        </p:txBody>
      </p:sp>
      <p:sp>
        <p:nvSpPr>
          <p:cNvPr id="5123"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a:r>
              <a:rPr lang="en-GB" altLang="en-US" sz="2000" dirty="0"/>
              <a:t>General Assembly – 193 member states</a:t>
            </a:r>
          </a:p>
          <a:p>
            <a:pPr algn="just"/>
            <a:r>
              <a:rPr lang="en-US" altLang="en-US" sz="2000" dirty="0"/>
              <a:t>The General Assembly is the main deliberative organ of the UN and is composed of representatives of all Member States. The work of the United Nations year-round derives largely from the mandates given by the General Assembly.  A revitalization of the Assembly is under way to enhance its role, authority, effectiveness and efficiency.</a:t>
            </a:r>
            <a:endParaRPr lang="en-GB" alt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55024" y="2220686"/>
            <a:ext cx="2291938" cy="3149033"/>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2312" y="1853248"/>
            <a:ext cx="5145418" cy="4381297"/>
          </a:xfrm>
          <a:prstGeom prst="rect">
            <a:avLst/>
          </a:prstGeom>
        </p:spPr>
      </p:pic>
    </p:spTree>
    <p:extLst>
      <p:ext uri="{BB962C8B-B14F-4D97-AF65-F5344CB8AC3E}">
        <p14:creationId xmlns:p14="http://schemas.microsoft.com/office/powerpoint/2010/main" val="1936181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6147"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a:r>
              <a:rPr lang="en-US" altLang="en-US" sz="1800" dirty="0"/>
              <a:t>The Security Council has primary responsibility, under the UN Charter, for the maintenance of international peace and security.  A reform of the Security Council, including its membership is under consideration</a:t>
            </a:r>
          </a:p>
          <a:p>
            <a:r>
              <a:rPr lang="en-GB" altLang="en-US" sz="1800" dirty="0"/>
              <a:t>Security Council - </a:t>
            </a:r>
            <a:r>
              <a:rPr lang="en-US" altLang="en-US" sz="1800" dirty="0"/>
              <a:t>The Council is composed of five permanent members — China, France, Russian Federation, the United Kingdom and the United States — and ten non-</a:t>
            </a:r>
            <a:r>
              <a:rPr lang="en-US" altLang="en-US" sz="1800" dirty="0" err="1"/>
              <a:t>permament</a:t>
            </a:r>
            <a:r>
              <a:rPr lang="en-US" altLang="en-US" sz="1800" dirty="0"/>
              <a:t> members elected for two year terms (examples 2010):</a:t>
            </a:r>
          </a:p>
          <a:p>
            <a:r>
              <a:rPr lang="en-US" altLang="en-US" sz="1800" dirty="0"/>
              <a:t>Bosnia and Herzegovina (2011) Germany (2012) Portugal (2012) Brazil (2011)</a:t>
            </a:r>
          </a:p>
          <a:p>
            <a:r>
              <a:rPr lang="en-US" altLang="en-US" sz="1800" dirty="0"/>
              <a:t>India (2012) South Africa (2012) Colombia (2012) Lebanon (2011)   Gabon (2011) Nigeria (2011)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710" y="452718"/>
            <a:ext cx="7055380" cy="1558962"/>
          </a:xfrm>
        </p:spPr>
        <p:txBody>
          <a:bodyPr/>
          <a:lstStyle/>
          <a:p>
            <a:r>
              <a:rPr lang="en-GB" sz="1400" dirty="0"/>
              <a:t> The Security Council…Created to represent the lofty goals of the world’s most inclusive and progressive organisation, the painting in fact depicts the opposite. It is so deeply rooted in the Second World War, with all of that period’s problems, that Gregory </a:t>
            </a:r>
            <a:r>
              <a:rPr lang="en-GB" sz="1400" dirty="0" err="1"/>
              <a:t>Maertz</a:t>
            </a:r>
            <a:r>
              <a:rPr lang="en-GB" sz="1400" dirty="0"/>
              <a:t>, an art historian specialising in the Third Reich at St. John’s University, even told me that </a:t>
            </a:r>
            <a:r>
              <a:rPr lang="en-GB" sz="1400" dirty="0" err="1"/>
              <a:t>Krohg’s</a:t>
            </a:r>
            <a:r>
              <a:rPr lang="en-GB" sz="1400" dirty="0"/>
              <a:t> painting “could easily function as Nazi propaganda on behalf of national socialist eugenic (later eliminatory) ideology”.  Michael Moore-Jones ‘What the permanent 5 can learn from the painting that hangs above them’</a:t>
            </a:r>
          </a:p>
        </p:txBody>
      </p:sp>
      <p:pic>
        <p:nvPicPr>
          <p:cNvPr id="5" name="Content Placeholder 4"/>
          <p:cNvPicPr>
            <a:picLocks noGrp="1" noChangeAspect="1"/>
          </p:cNvPicPr>
          <p:nvPr>
            <p:ph idx="1"/>
          </p:nvPr>
        </p:nvPicPr>
        <p:blipFill>
          <a:blip r:embed="rId2"/>
          <a:stretch>
            <a:fillRect/>
          </a:stretch>
        </p:blipFill>
        <p:spPr>
          <a:xfrm>
            <a:off x="1757549" y="2351314"/>
            <a:ext cx="5782542" cy="3431969"/>
          </a:xfrm>
          <a:prstGeom prst="rect">
            <a:avLst/>
          </a:prstGeom>
        </p:spPr>
      </p:pic>
    </p:spTree>
    <p:extLst>
      <p:ext uri="{BB962C8B-B14F-4D97-AF65-F5344CB8AC3E}">
        <p14:creationId xmlns:p14="http://schemas.microsoft.com/office/powerpoint/2010/main" val="1838279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400" dirty="0"/>
              <a:t>The United Nations Security Council adopted Resolution 1325 on women, peace and security on October 2000 as a landmark in promoting critical attention to gender perspectives in the peace and security work of the international community…. Women and girls are important solution makers and game changers in this global hope for sustainable development. However, as we know all too well, women and girls around the world still experience many different aspects of inequality – and those issues need to be resolved before solutions can be made irreversible. That is at the heart of the vision of sustainability set out in the 2030 Agenda for Sustainable Development. http://impakter.com/millennials-and-the-sdgs-unwomen/</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36241" y="2674620"/>
            <a:ext cx="6293643" cy="3783330"/>
          </a:xfrm>
        </p:spPr>
      </p:pic>
    </p:spTree>
    <p:extLst>
      <p:ext uri="{BB962C8B-B14F-4D97-AF65-F5344CB8AC3E}">
        <p14:creationId xmlns:p14="http://schemas.microsoft.com/office/powerpoint/2010/main" val="866629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7171"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p>
            <a:pPr algn="just"/>
            <a:r>
              <a:rPr lang="en-US" altLang="en-US" sz="2000" dirty="0"/>
              <a:t>Each Council member has one vote. Decisions on procedural matters are made by an affirmative vote of at least nine of the 15 members. Decisions on substantive matters require nine votes, including the concurring votes of all five permanent members. This is the rule of "great Power unanimity", often referred to as the "veto" power. </a:t>
            </a:r>
          </a:p>
          <a:p>
            <a:pPr algn="just"/>
            <a:r>
              <a:rPr lang="en-US" altLang="en-US" sz="2000" dirty="0"/>
              <a:t>Under the Charter, all Members of the United Nations agree to accept and carry out the decisions of the Security Council. While other organs of the United Nations make recommendations to Governments, the Council alone has the power to take decisions which Member States are obligated under the Charter to carry out.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27700" y="994411"/>
            <a:ext cx="6711654" cy="5253996"/>
          </a:xfrm>
        </p:spPr>
        <p:txBody>
          <a:bodyPr>
            <a:normAutofit fontScale="85000" lnSpcReduction="20000"/>
          </a:bodyPr>
          <a:lstStyle/>
          <a:p>
            <a:r>
              <a:rPr lang="en-GB" dirty="0">
                <a:hlinkClick r:id="rId2"/>
              </a:rPr>
              <a:t>https://www.un.org/press/en/2017/sc12791.doc.htm</a:t>
            </a:r>
            <a:endParaRPr lang="en-GB" dirty="0"/>
          </a:p>
          <a:p>
            <a:r>
              <a:rPr lang="en-GB" dirty="0"/>
              <a:t>12 April 2017 Security Council 7922nd Meeting (PM) </a:t>
            </a:r>
          </a:p>
          <a:p>
            <a:r>
              <a:rPr lang="en-GB" dirty="0"/>
              <a:t>Security Council Fails to Adopt Resolution Condemning Chemical Weapons Use in Syria, Following Veto by Russian Federation</a:t>
            </a:r>
          </a:p>
          <a:p>
            <a:r>
              <a:rPr lang="en-GB" dirty="0"/>
              <a:t>Representative Rejects ‘Sly Political Language’ against Damascus Government</a:t>
            </a:r>
          </a:p>
          <a:p>
            <a:r>
              <a:rPr lang="en-GB" dirty="0"/>
              <a:t>The Security Council today rejected a draft resolution that would have condemned the reported chemical weapons attack on the Syrian town of Khan </a:t>
            </a:r>
            <a:r>
              <a:rPr lang="en-GB" dirty="0" err="1"/>
              <a:t>Shaykhun</a:t>
            </a:r>
            <a:r>
              <a:rPr lang="en-GB" dirty="0"/>
              <a:t> and expressed its determination to hold the perpetrators accountable.</a:t>
            </a:r>
          </a:p>
          <a:p>
            <a:r>
              <a:rPr lang="en-GB" dirty="0"/>
              <a:t>Defeated by 10 votes in favour, to 2 against (Bolivia, Russian Federation), with 3 abstentions (China, Ethiopia, Kazakhstan), the draft would have emphasized Syria’s obligation to comply with the recommendations of the Organization for the Prohibition of Chemical Weapon’s (OPCW) Fact Finding Mission and the OPCW-United Nations Joint Investigative Mechanism by providing immediate and unfettered access to and the right to inspect any and all sites. </a:t>
            </a:r>
          </a:p>
        </p:txBody>
      </p:sp>
    </p:spTree>
    <p:extLst>
      <p:ext uri="{BB962C8B-B14F-4D97-AF65-F5344CB8AC3E}">
        <p14:creationId xmlns:p14="http://schemas.microsoft.com/office/powerpoint/2010/main" val="2582609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US Ambassador to the UN Nikki Haley holds pictures of victims of sarin gas attack</a:t>
            </a:r>
          </a:p>
        </p:txBody>
      </p:sp>
      <p:pic>
        <p:nvPicPr>
          <p:cNvPr id="4" name="Content Placeholder 3"/>
          <p:cNvPicPr>
            <a:picLocks noGrp="1" noChangeAspect="1"/>
          </p:cNvPicPr>
          <p:nvPr>
            <p:ph idx="1"/>
          </p:nvPr>
        </p:nvPicPr>
        <p:blipFill>
          <a:blip r:embed="rId2"/>
          <a:stretch>
            <a:fillRect/>
          </a:stretch>
        </p:blipFill>
        <p:spPr>
          <a:xfrm>
            <a:off x="855024" y="2481942"/>
            <a:ext cx="6685066" cy="3325091"/>
          </a:xfrm>
          <a:prstGeom prst="rect">
            <a:avLst/>
          </a:prstGeom>
        </p:spPr>
      </p:pic>
    </p:spTree>
    <p:extLst>
      <p:ext uri="{BB962C8B-B14F-4D97-AF65-F5344CB8AC3E}">
        <p14:creationId xmlns:p14="http://schemas.microsoft.com/office/powerpoint/2010/main" val="4242413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8195"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000" b="1"/>
              <a:t>Economic and Social Council</a:t>
            </a:r>
          </a:p>
          <a:p>
            <a:r>
              <a:rPr lang="en-US" altLang="en-US" sz="2000"/>
              <a:t>The Economic and Social Council (ECOSOC), established by the UN Charter, is the principal organ to coordinate the economic, social and related work of the United Nations and the specialized agencies and institutions.  Voting in the Council is by simple majority; each member has one vote.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4711" y="1045029"/>
            <a:ext cx="7828016" cy="5332020"/>
          </a:xfrm>
        </p:spPr>
      </p:pic>
    </p:spTree>
    <p:extLst>
      <p:ext uri="{BB962C8B-B14F-4D97-AF65-F5344CB8AC3E}">
        <p14:creationId xmlns:p14="http://schemas.microsoft.com/office/powerpoint/2010/main" val="2392085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Ecosoc</a:t>
            </a:r>
            <a:r>
              <a:rPr lang="en-GB" dirty="0"/>
              <a:t> example 2016 resolution</a:t>
            </a:r>
          </a:p>
        </p:txBody>
      </p:sp>
      <p:sp>
        <p:nvSpPr>
          <p:cNvPr id="3" name="Content Placeholder 2"/>
          <p:cNvSpPr>
            <a:spLocks noGrp="1"/>
          </p:cNvSpPr>
          <p:nvPr>
            <p:ph idx="1"/>
          </p:nvPr>
        </p:nvSpPr>
        <p:spPr/>
        <p:txBody>
          <a:bodyPr/>
          <a:lstStyle/>
          <a:p>
            <a:r>
              <a:rPr lang="en-GB" dirty="0"/>
              <a:t>https://www.un.org/ecosoc/en/documents/resolutions</a:t>
            </a:r>
          </a:p>
          <a:p>
            <a:r>
              <a:rPr lang="en-GB" dirty="0"/>
              <a:t>Resolution adopted by the Economic and Social Council on 25 July 2016 </a:t>
            </a:r>
          </a:p>
          <a:p>
            <a:r>
              <a:rPr lang="en-GB" dirty="0"/>
              <a:t>[on a proposal considered in plenary meeting (E/2016/L.22)] </a:t>
            </a:r>
          </a:p>
          <a:p>
            <a:r>
              <a:rPr lang="en-GB" dirty="0"/>
              <a:t>2016/14. Economic and social repercussions of the Israeli occupation on the living conditions of the Palestinian people in the Occupied Palestinian Territory, including  East Jerusalem, and the Arab population  in the occupied Syrian Golan</a:t>
            </a:r>
          </a:p>
        </p:txBody>
      </p:sp>
    </p:spTree>
    <p:extLst>
      <p:ext uri="{BB962C8B-B14F-4D97-AF65-F5344CB8AC3E}">
        <p14:creationId xmlns:p14="http://schemas.microsoft.com/office/powerpoint/2010/main" val="1196161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9219"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1800" b="1"/>
              <a:t>International Court of Justice</a:t>
            </a:r>
          </a:p>
          <a:p>
            <a:r>
              <a:rPr lang="en-US" altLang="en-US" sz="1800"/>
              <a:t>The International Court of Justice, located at the Hague in the Netherlands, is the principal judicial organ of the United Nations.  It settles legal disputes between states and gives advisory opinions to the UN and its specialized agencies.  Its Statute is an integral part of the United Nations Charter.</a:t>
            </a:r>
          </a:p>
          <a:p>
            <a:pPr algn="just"/>
            <a:endParaRPr lang="en-US" altLang="en-US" sz="18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International Court of Justice</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55024" y="2018804"/>
            <a:ext cx="7445828" cy="4417621"/>
          </a:xfrm>
        </p:spPr>
      </p:pic>
    </p:spTree>
    <p:extLst>
      <p:ext uri="{BB962C8B-B14F-4D97-AF65-F5344CB8AC3E}">
        <p14:creationId xmlns:p14="http://schemas.microsoft.com/office/powerpoint/2010/main" val="2181180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27700" y="742951"/>
            <a:ext cx="7699080" cy="5505456"/>
          </a:xfrm>
        </p:spPr>
        <p:txBody>
          <a:bodyPr>
            <a:normAutofit fontScale="85000" lnSpcReduction="20000"/>
          </a:bodyPr>
          <a:lstStyle/>
          <a:p>
            <a:r>
              <a:rPr lang="en-GB" dirty="0">
                <a:hlinkClick r:id="rId2"/>
              </a:rPr>
              <a:t>http://www.icj-cij.org/docket/index.php?p1=3&amp;p2=5</a:t>
            </a:r>
            <a:endParaRPr lang="en-GB" dirty="0"/>
          </a:p>
          <a:p>
            <a:r>
              <a:rPr lang="en-GB" dirty="0"/>
              <a:t>Judgments, Advisory opinions and Orders by chronological order</a:t>
            </a:r>
          </a:p>
          <a:p>
            <a:r>
              <a:rPr lang="en-GB" dirty="0"/>
              <a:t>19/04/2017 - Order of 19 April 2017 - Application of the International Convention for the Suppression of the Financing of Terrorism and of the International Convention on the Elimination of All Forms of Racial Discrimination (Ukraine v. Russian Federation) Request for the indication of Provisional Measures</a:t>
            </a:r>
          </a:p>
          <a:p>
            <a:r>
              <a:rPr lang="en-GB" dirty="0"/>
              <a:t>05/04/2017 - Order of 5 April 2017 - Immunities and Criminal Proceedings (Equatorial Guinea v. France) Fixing of time-limit: Written Statement</a:t>
            </a:r>
          </a:p>
          <a:p>
            <a:r>
              <a:rPr lang="en-GB" dirty="0"/>
              <a:t>02/02/2017 - Order of 2 February 2017 - Certain Activities carried out by Nicaragua in the Border Area (Costa Rica v. Nicaragua) Fixing of time-limits: written pleadings on the question of compensation</a:t>
            </a:r>
          </a:p>
          <a:p>
            <a:r>
              <a:rPr lang="en-GB" dirty="0"/>
              <a:t>02/02/2017 - Order of 2 February 2017 - Maritime Delimitation in the Caribbean Sea and the Pacific Ocean (Costa Rica v. Nicaragua) </a:t>
            </a:r>
          </a:p>
          <a:p>
            <a:r>
              <a:rPr lang="en-GB" dirty="0"/>
              <a:t>The Court joins the proceedings in the cases concerning Maritime Delimitation in the Caribbean Sea and the Pacific Ocean (Costa Rica v. Nicaragua) and the Land Boundary in the Northern Part of Isla </a:t>
            </a:r>
            <a:r>
              <a:rPr lang="en-GB" dirty="0" err="1"/>
              <a:t>Portillos</a:t>
            </a:r>
            <a:r>
              <a:rPr lang="en-GB" dirty="0"/>
              <a:t> (Costa Rica v. Nicaragua) and fixes time limits for the filing of written pleadings in the latter case</a:t>
            </a:r>
          </a:p>
        </p:txBody>
      </p:sp>
    </p:spTree>
    <p:extLst>
      <p:ext uri="{BB962C8B-B14F-4D97-AF65-F5344CB8AC3E}">
        <p14:creationId xmlns:p14="http://schemas.microsoft.com/office/powerpoint/2010/main" val="1606249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10243"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85000" lnSpcReduction="20000"/>
          </a:bodyPr>
          <a:lstStyle/>
          <a:p>
            <a:r>
              <a:rPr lang="en-US" altLang="en-US" sz="1800" b="1"/>
              <a:t>ICJ – Critique: ‘The failure of the International Court of Justice to effectively enforce the Genocide Convention’.</a:t>
            </a:r>
          </a:p>
          <a:p>
            <a:r>
              <a:rPr lang="en-US" altLang="en-US" sz="1800" b="1"/>
              <a:t>Denver Journal of International Law and Policy</a:t>
            </a:r>
            <a:r>
              <a:rPr lang="en-US" altLang="en-US" sz="1800"/>
              <a:t> June 22, 1998 | DeWeese, </a:t>
            </a:r>
          </a:p>
          <a:p>
            <a:pPr algn="just"/>
            <a:r>
              <a:rPr lang="en-US" altLang="en-US" sz="1800"/>
              <a:t>"Things fall apart; the centre cannot hold; Mere anarchy is loosed upon the world, The blood-dimmed tide is loosed, and everywhere The ceremony of innocence is drowned" The Second Coming - William Butler Yeats </a:t>
            </a:r>
          </a:p>
          <a:p>
            <a:pPr algn="just"/>
            <a:r>
              <a:rPr lang="en-US" altLang="en-US" sz="1600"/>
              <a:t>“The Bosnian war and the case it spawned before the ICJ serve as a reminder that violence in the form of genocide and warfare cannot be stopped in the courtroom. Perhaps the ICJ is not the place to settle disputes over issues as pressing as genocide. The procedures of the Court, and the lack of enforceability of its judgments outside of the actions of the U.N. and good will of the nations who are parties to it, do not meet the need for swift action when the issue is not only the placing of blame for acts of genocide, but the prevention of such ongoing acts. The Convention refers to both Prevention and Punishment, but while the ICJ ponders who should be punished, it has been utterly ineffective in the more immediate and more important work of preventing genocide”.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11267"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000" b="1" dirty="0"/>
              <a:t>Secretariat</a:t>
            </a:r>
          </a:p>
          <a:p>
            <a:r>
              <a:rPr lang="en-US" altLang="en-US" sz="2000" dirty="0"/>
              <a:t>The </a:t>
            </a:r>
            <a:r>
              <a:rPr lang="en-US" altLang="en-US" sz="2000" dirty="0">
                <a:hlinkClick r:id="rId2"/>
              </a:rPr>
              <a:t>Secretariat</a:t>
            </a:r>
            <a:r>
              <a:rPr lang="en-US" altLang="en-US" sz="2000" dirty="0"/>
              <a:t> carries out the day-to-day work of the UN Organization.  It services the other principal organs and carries out tasks as varied as the issues dealt with by the UN: administering peacekeeping operations, surveying economic and social trends, preparing studies on human rights, among others. </a:t>
            </a:r>
          </a:p>
          <a:p>
            <a:pPr algn="just">
              <a:buFontTx/>
              <a:buNone/>
            </a:pPr>
            <a:endParaRPr lang="en-US" altLang="en-US" sz="2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 Secretariat</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85888" y="2052638"/>
            <a:ext cx="5594349" cy="4195762"/>
          </a:xfrm>
        </p:spPr>
      </p:pic>
    </p:spTree>
    <p:extLst>
      <p:ext uri="{BB962C8B-B14F-4D97-AF65-F5344CB8AC3E}">
        <p14:creationId xmlns:p14="http://schemas.microsoft.com/office/powerpoint/2010/main" val="2754352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12291"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20000"/>
          </a:bodyPr>
          <a:lstStyle/>
          <a:p>
            <a:r>
              <a:rPr lang="en-GB" altLang="en-US" sz="1600"/>
              <a:t>THE UN – Critique:</a:t>
            </a:r>
            <a:endParaRPr lang="en-US" altLang="en-US" sz="1600"/>
          </a:p>
          <a:p>
            <a:r>
              <a:rPr lang="en-US" altLang="en-US" sz="1600"/>
              <a:t>The United Nations Secretariat and the Use of Force in a Unipolar World Cambridge University Press</a:t>
            </a:r>
          </a:p>
          <a:p>
            <a:r>
              <a:rPr lang="en-US" altLang="en-US" sz="1600"/>
              <a:t>9780521194136 - The United Nations Secretariat and the Use of Force in a Unipolar World - Power v. Principle - By Ralph Zacklin</a:t>
            </a:r>
          </a:p>
          <a:p>
            <a:pPr algn="just"/>
            <a:r>
              <a:rPr lang="en-US" altLang="en-US" sz="1600"/>
              <a:t>http://www.cambridge.org/aus/catalogue/catalogue.asp?isbn=9780521194136&amp;ss=exc</a:t>
            </a:r>
          </a:p>
          <a:p>
            <a:pPr algn="just"/>
            <a:r>
              <a:rPr lang="en-US" altLang="en-US" sz="1600"/>
              <a:t>The role of international law and of the international lawyer in the Secretariat of the United Nations is a complex one. It is after all a political organization. Needless to say the profile of that role has undergone considerable change over the years as the practice of the Organization has evolved but also as a reflection of the personalities, predilections and knowledge of individual Secretaries-General. In 1948, the </a:t>
            </a:r>
            <a:r>
              <a:rPr lang="en-US" altLang="en-US" sz="1600" i="1"/>
              <a:t>British Year Book of International Law</a:t>
            </a:r>
            <a:r>
              <a:rPr lang="en-US" altLang="en-US" sz="1600"/>
              <a:t> published an article entitled ‘The Development of International Law through the Legal Opinions of the United Nations Secretariat’.</a:t>
            </a:r>
            <a:r>
              <a:rPr lang="en-US" altLang="en-US" sz="1600" baseline="30000"/>
              <a:t>6</a:t>
            </a:r>
            <a:r>
              <a:rPr lang="en-US" altLang="en-US" sz="1600"/>
              <a:t> The author was Oscar Schachter who at the time held the position of Senior Legal Counselor in the United Nations Legal Department.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13315"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a:r>
              <a:rPr lang="en-US" altLang="en-US" sz="1800"/>
              <a:t>This role was quite different from that of the International Court of Justice because, as Schachter put it, ‘in practice there is a need for impartial legal advice which can be given at the time a question is under consideration and which does not have the formality of a judicial pronouncement’. There was no formal authority for this general legal advisory function but the Secretariat at that very early stage in the history of the Organization had adopted a role which filled a practical need to provide day-to-day legal advice to the organs of the Organization.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400" dirty="0"/>
              <a:t>Legal influence of Secretariat</a:t>
            </a:r>
          </a:p>
        </p:txBody>
      </p:sp>
      <p:sp>
        <p:nvSpPr>
          <p:cNvPr id="14339" name="Content Placeholder 2"/>
          <p:cNvSpPr>
            <a:spLocks noGrp="1"/>
          </p:cNvSpPr>
          <p:nvPr>
            <p:ph idx="1"/>
          </p:nvPr>
        </p:nvSpPr>
        <p:spPr bwMode="auto">
          <a:xfrm>
            <a:off x="827700" y="1131571"/>
            <a:ext cx="6711654" cy="511683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p>
            <a:r>
              <a:rPr lang="en-US" altLang="en-US" sz="1600" dirty="0"/>
              <a:t>… the confident assertion in the 1948 </a:t>
            </a:r>
            <a:r>
              <a:rPr lang="en-US" altLang="en-US" sz="1600" i="1" dirty="0"/>
              <a:t>British Yearbook</a:t>
            </a:r>
            <a:r>
              <a:rPr lang="en-US" altLang="en-US" sz="1600" dirty="0"/>
              <a:t> article that the competence of the Secretariat to furnish legal advice, even in connection with controversial political issues before the Security Council, had been confirmed by the practice of that organ as early as 1946, today reads more like a historical artifact than a recognizable description of the role of the Secretariat. As Michael Wood observed in his 2006 </a:t>
            </a:r>
            <a:r>
              <a:rPr lang="en-US" altLang="en-US" sz="1600" dirty="0" err="1"/>
              <a:t>Lauterpatch</a:t>
            </a:r>
            <a:r>
              <a:rPr lang="en-US" altLang="en-US" sz="1600" dirty="0"/>
              <a:t> Lectures, the Security Council is not given to legal introspection and when it does seek legal advice it relies almost exclusively on the legal advisers of the missions and not the Secretariat.</a:t>
            </a:r>
            <a:r>
              <a:rPr lang="en-US" altLang="en-US" sz="1600" baseline="30000" dirty="0"/>
              <a:t>8</a:t>
            </a:r>
            <a:endParaRPr lang="en-US" altLang="en-US" sz="1600" dirty="0"/>
          </a:p>
          <a:p>
            <a:r>
              <a:rPr lang="en-US" altLang="en-US" sz="1600" dirty="0"/>
              <a:t>If that is the case and the legal advice of the Secretariat is not generally sought by the Security Council, or for that matter the General Assembly, on controversial political issues, why do the views of the Secretariat on the use of force matter? There are many reasons why these views matter and not only in a theoretical sense but in a very real political and operational sense. </a:t>
            </a:r>
            <a:r>
              <a:rPr lang="en-US" altLang="en-US" sz="1600" u="sng" dirty="0"/>
              <a:t>Firstly, as we have already pointed out, the Secretariat through the Secretary-General's political personality has an important voice in the public discourse concerning the legal aspects of the use of force. This was abundantly clear during the prelude to and in the aftermath of the Iraq War when the media was virtually saturated with opinions on the question of the legality of the war.</a:t>
            </a:r>
          </a:p>
          <a:p>
            <a:pPr algn="just"/>
            <a:endParaRPr lang="en-US" altLang="en-US" sz="1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The IMF</a:t>
            </a:r>
          </a:p>
        </p:txBody>
      </p:sp>
      <p:sp>
        <p:nvSpPr>
          <p:cNvPr id="15363" name="Content Placeholder 2"/>
          <p:cNvSpPr>
            <a:spLocks noGrp="1"/>
          </p:cNvSpPr>
          <p:nvPr>
            <p:ph idx="1"/>
          </p:nvPr>
        </p:nvSpPr>
        <p:spPr bwMode="auto">
          <a:xfrm>
            <a:off x="827700" y="1394461"/>
            <a:ext cx="6711654" cy="485394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p>
            <a:pPr marL="0" indent="0" algn="just">
              <a:buNone/>
            </a:pPr>
            <a:endParaRPr lang="en-GB" altLang="en-US" sz="1800" dirty="0"/>
          </a:p>
          <a:p>
            <a:r>
              <a:rPr lang="en-US" altLang="en-US" sz="1800" b="1" dirty="0"/>
              <a:t>About the IMF </a:t>
            </a:r>
          </a:p>
          <a:p>
            <a:r>
              <a:rPr lang="en-US" altLang="en-US" sz="1800" dirty="0"/>
              <a:t>The International Monetary Fund (IMF) is an organization of 187 countries, working to foster global monetary cooperation, secure financial stability, facilitate international trade, promote high employment and sustainable economic growth, and reduce poverty around the world.</a:t>
            </a:r>
          </a:p>
          <a:p>
            <a:r>
              <a:rPr lang="en-US" altLang="en-US" sz="1600" dirty="0"/>
              <a:t>The IMF currently has a near-global membership of 187 countries. To become a member, a country must apply and then be accepted by a majority of the existing members. In June 2009, the former Yugoslav republic of Kosovo joined the IMF, becoming the institution's 186th member.</a:t>
            </a:r>
          </a:p>
          <a:p>
            <a:r>
              <a:rPr lang="en-US" altLang="en-US" sz="1600" dirty="0"/>
              <a:t>Upon joining, each member of the IMF is assigned a quota, based broadly on its relative size in the world economy. The IMF's membership agreed in May 2008 on a rebalancing of its quota system  to reflect the changing global economic realities, especially the increased weight of major emerging markets in the global economy. </a:t>
            </a:r>
          </a:p>
          <a:p>
            <a:pPr algn="just"/>
            <a:endParaRPr lang="en-US" altLang="en-US" sz="1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IMF</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8768" y="2600696"/>
            <a:ext cx="3206337" cy="3051959"/>
          </a:xfrm>
        </p:spPr>
      </p:pic>
      <p:sp>
        <p:nvSpPr>
          <p:cNvPr id="6" name="AutoShape 2" descr="Image result for the IMF"/>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3"/>
          <a:stretch>
            <a:fillRect/>
          </a:stretch>
        </p:blipFill>
        <p:spPr>
          <a:xfrm>
            <a:off x="4073236" y="2619375"/>
            <a:ext cx="3360716" cy="3033280"/>
          </a:xfrm>
          <a:prstGeom prst="rect">
            <a:avLst/>
          </a:prstGeom>
        </p:spPr>
      </p:pic>
    </p:spTree>
    <p:extLst>
      <p:ext uri="{BB962C8B-B14F-4D97-AF65-F5344CB8AC3E}">
        <p14:creationId xmlns:p14="http://schemas.microsoft.com/office/powerpoint/2010/main" val="23156863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16387"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20000"/>
          </a:bodyPr>
          <a:lstStyle/>
          <a:p>
            <a:pPr algn="just"/>
            <a:r>
              <a:rPr lang="en-GB" altLang="en-US" sz="1800" b="1"/>
              <a:t>IMF – critique:</a:t>
            </a:r>
            <a:endParaRPr lang="en-US" altLang="en-US" sz="1800" b="1"/>
          </a:p>
          <a:p>
            <a:pPr algn="just"/>
            <a:r>
              <a:rPr lang="en-US" altLang="en-US" sz="1800" b="1"/>
              <a:t>http://www.guardian.co.uk/commentisfree/2011/apr/20/imf-relevant-leader-gordon-brown</a:t>
            </a:r>
          </a:p>
          <a:p>
            <a:pPr algn="just"/>
            <a:r>
              <a:rPr lang="en-US" altLang="en-US" sz="1800" b="1"/>
              <a:t>To make the IMF relevant will take more than a new leader</a:t>
            </a:r>
          </a:p>
          <a:p>
            <a:pPr algn="just"/>
            <a:r>
              <a:rPr lang="en-US" altLang="en-US" sz="1800"/>
              <a:t>The IMF has consistently failed to do its job. Whether or not Gordon Brown takes over, it needs major reform</a:t>
            </a:r>
          </a:p>
          <a:p>
            <a:pPr algn="just"/>
            <a:r>
              <a:rPr lang="en-US" altLang="en-US" sz="1800" b="1"/>
              <a:t>Jayati Ghosh </a:t>
            </a:r>
            <a:r>
              <a:rPr lang="en-US" altLang="en-US" sz="1800"/>
              <a:t>guardian.co.uk, Wednesday 20 April 2011 21.30 BST </a:t>
            </a:r>
          </a:p>
          <a:p>
            <a:pPr algn="just"/>
            <a:r>
              <a:rPr lang="en-US" altLang="en-US" sz="1800"/>
              <a:t>“For years the IMF has been caught wrongfooted during almost every major global economic event. Before the great recession of 2008 it was an international institution on life support: ignored by most developing countries; derided for its failure to predict most crises and then for its counterproductive responses; even called to book by its own auditors for poor management of its own funds.</a:t>
            </a:r>
            <a:endParaRPr lang="en-US" altLang="en-US" sz="1800" b="1"/>
          </a:p>
          <a:p>
            <a:pPr algn="just"/>
            <a:endParaRPr lang="en-US" altLang="en-US" sz="18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17411"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p>
            <a:r>
              <a:rPr lang="en-US" altLang="en-US" sz="1600"/>
              <a:t>The IMF encouraged financial liberalisation that pushed many countries to crisis, and became famous for congratulating bubble economies on healthy and sound financial management (Thailand in 1997; Argentina in 1999; most recently Ireland and Iceland in 2008) – often just months before their spectacular financial crashes. Its policy prescriptions were widely perceived to be rigid and unimaginative, applying a uniform approach to very different economies.</a:t>
            </a:r>
          </a:p>
          <a:p>
            <a:r>
              <a:rPr lang="en-US" altLang="en-US" sz="1600"/>
              <a:t>In this sorry situation the global financial and economic crisis came as real manna from heaven for the organisation. It was back in the forefront as G20 largesse in early 2009 once again gave it relevance, providing it with large resources in order to expand its lending to developing countries hit by the crisis. So how has the IMF dealt with this recovery in its fortunes? Has it, as it claims, become more flexible in its approach to economic distress?”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18435"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77500" lnSpcReduction="20000"/>
          </a:bodyPr>
          <a:lstStyle/>
          <a:p>
            <a:r>
              <a:rPr lang="en-GB" altLang="en-US" sz="1800" b="1" u="sng">
                <a:hlinkClick r:id="rId2"/>
              </a:rPr>
              <a:t>IMF and Law - example</a:t>
            </a:r>
            <a:endParaRPr lang="en-US" altLang="en-US" sz="1800" b="1" u="sng">
              <a:hlinkClick r:id="rId2"/>
            </a:endParaRPr>
          </a:p>
          <a:p>
            <a:r>
              <a:rPr lang="en-US" altLang="en-US" sz="1800" b="1" u="sng">
                <a:hlinkClick r:id="rId2"/>
              </a:rPr>
              <a:t>Kenya</a:t>
            </a:r>
            <a:r>
              <a:rPr lang="en-US" altLang="en-US" sz="1800" b="1">
                <a:hlinkClick r:id="rId2"/>
              </a:rPr>
              <a:t>:</a:t>
            </a:r>
            <a:r>
              <a:rPr lang="en-US" altLang="en-US" sz="1800" b="1"/>
              <a:t> IMF-Backed Law Puts Constitutional Principle of Sharing, People-Driven Planning At Risk</a:t>
            </a:r>
          </a:p>
          <a:p>
            <a:r>
              <a:rPr lang="en-US" altLang="en-US" sz="1800"/>
              <a:t>Charles Abugre 17 August 2011</a:t>
            </a:r>
          </a:p>
          <a:p>
            <a:r>
              <a:rPr lang="en-US" altLang="en-US" sz="1800"/>
              <a:t>http://allafrica.com/stories/201108190385.html</a:t>
            </a:r>
          </a:p>
          <a:p>
            <a:r>
              <a:rPr lang="en-US" altLang="en-US" sz="1800"/>
              <a:t>In early September 2010, barely a month after Kenya's new Constitution came into force, an IMF mission arrived in Nairobi to begin preliminary discussions on the extension of a credit facility to Kenya.</a:t>
            </a:r>
          </a:p>
          <a:p>
            <a:r>
              <a:rPr lang="en-US" altLang="en-US" sz="1800"/>
              <a:t>Among others, the mission broached the idea of a single PFM [Public Finance Management] Act.</a:t>
            </a:r>
          </a:p>
          <a:p>
            <a:r>
              <a:rPr lang="en-US" altLang="en-US" sz="1800"/>
              <a:t>Another mission was in town in November, this time to undertake more detailed appraisal of social and economic policies and to prepare the GoK [Govt of Kenya] to present a request to the IMF Board.</a:t>
            </a:r>
          </a:p>
          <a:p>
            <a:r>
              <a:rPr lang="en-US" altLang="en-US" sz="1800"/>
              <a:t>The Letter of Intent drafted by this mission, which was then signed by the Minister of Finance to the IMF Executive Director committed the GoK to present a single Public Finance Management Bill to Parliament.</a:t>
            </a:r>
          </a:p>
          <a:p>
            <a:pPr algn="just"/>
            <a:endParaRPr lang="en-US" altLang="en-US" sz="18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THE WTO</a:t>
            </a:r>
          </a:p>
        </p:txBody>
      </p:sp>
      <p:sp>
        <p:nvSpPr>
          <p:cNvPr id="19459" name="Content Placeholder 2"/>
          <p:cNvSpPr>
            <a:spLocks noGrp="1"/>
          </p:cNvSpPr>
          <p:nvPr>
            <p:ph idx="1"/>
          </p:nvPr>
        </p:nvSpPr>
        <p:spPr bwMode="auto">
          <a:xfrm>
            <a:off x="827700" y="1337311"/>
            <a:ext cx="7584780" cy="49110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p>
            <a:pPr marL="0" indent="0" algn="just">
              <a:buNone/>
            </a:pPr>
            <a:endParaRPr lang="en-GB" altLang="en-US" sz="1600" dirty="0"/>
          </a:p>
          <a:p>
            <a:pPr algn="just"/>
            <a:r>
              <a:rPr lang="en-US" altLang="en-US" sz="1600" dirty="0"/>
              <a:t>World Trade Organization (WTO) deals with the rules of trade between nations at a global or near-global level. But there is more to it than that.</a:t>
            </a:r>
          </a:p>
          <a:p>
            <a:r>
              <a:rPr lang="en-US" altLang="en-US" sz="1600" dirty="0"/>
              <a:t>There are a number of ways of looking at the WTO. It’s an organization for liberalizing trade. It’s a forum for governments to negotiate trade agreements. It’s a place for them to settle trade disputes. It operates a system of trade rules. (But it’s not Superman, just in case anyone thought it could solve — or cause — all the world’s problems!)</a:t>
            </a:r>
          </a:p>
          <a:p>
            <a:r>
              <a:rPr lang="en-US" altLang="en-US" sz="1600" b="1" dirty="0"/>
              <a:t>Above all, it’s a negotiating forum …</a:t>
            </a:r>
            <a:r>
              <a:rPr lang="en-US" altLang="en-US" sz="1600" dirty="0"/>
              <a:t>      Essentially, the WTO is a place where member governments go, to try to sort out the trade problems they face with each other. The first step is to talk. The WTO was born out of negotiations, and everything the WTO does is the result of negotiations. The bulk of the WTO's current work comes from the 1986-94 negotiations called the Uruguay Round and earlier negotiations under the General Agreement on Tariffs and Trade (GATT). The WTO is currently the host to new negotiations, under the “Doha Development Agenda” launched in 2001.</a:t>
            </a:r>
          </a:p>
          <a:p>
            <a:pPr algn="just"/>
            <a:endParaRPr lang="en-US" altLang="en-US" sz="16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WTO</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4710" y="2671948"/>
            <a:ext cx="4289170" cy="2660073"/>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3880" y="2290762"/>
            <a:ext cx="3194463" cy="3338142"/>
          </a:xfrm>
          <a:prstGeom prst="rect">
            <a:avLst/>
          </a:prstGeom>
        </p:spPr>
      </p:pic>
    </p:spTree>
    <p:extLst>
      <p:ext uri="{BB962C8B-B14F-4D97-AF65-F5344CB8AC3E}">
        <p14:creationId xmlns:p14="http://schemas.microsoft.com/office/powerpoint/2010/main" val="28114681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20483" name="Content Placeholder 2"/>
          <p:cNvSpPr>
            <a:spLocks noGrp="1"/>
          </p:cNvSpPr>
          <p:nvPr>
            <p:ph idx="1"/>
          </p:nvPr>
        </p:nvSpPr>
        <p:spPr bwMode="auto">
          <a:xfrm>
            <a:off x="827700" y="1188721"/>
            <a:ext cx="6711654" cy="505968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p>
            <a:r>
              <a:rPr lang="en-US" altLang="en-US" sz="1800" dirty="0"/>
              <a:t>Where countries have faced trade barriers and wanted them lowered, the negotiations have helped to liberalize trade. But the WTO is not just about liberalizing trade, and in some circumstances its rules support maintaining trade barriers — for example to protect consumers or prevent the spread of disease.</a:t>
            </a:r>
          </a:p>
          <a:p>
            <a:r>
              <a:rPr lang="en-US" altLang="en-US" sz="1800" b="1" dirty="0"/>
              <a:t>It’s a set of rules …</a:t>
            </a:r>
            <a:r>
              <a:rPr lang="en-US" altLang="en-US" sz="1800" dirty="0"/>
              <a:t>      At its heart are the WTO agreements, negotiated and signed by the bulk of the world’s trading nations. These documents provide the legal ground-rules for international commerce. They are essentially contracts, binding governments to keep their trade policies within agreed limits. </a:t>
            </a:r>
          </a:p>
          <a:p>
            <a:r>
              <a:rPr lang="en-US" altLang="en-US" sz="1800" dirty="0"/>
              <a:t>Although negotiated and signed by governments, the goal is to help producers of goods and services, exporters, and importers conduct their business, while allowing governments to meet social and environmental objectives.</a:t>
            </a:r>
          </a:p>
          <a:p>
            <a:pPr algn="just"/>
            <a:endParaRPr lang="en-US" altLang="en-US" sz="1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21507"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a:r>
              <a:rPr lang="en-US" altLang="en-US" sz="1800" b="1"/>
              <a:t>And it helps to settle disputes …</a:t>
            </a:r>
            <a:r>
              <a:rPr lang="en-US" altLang="en-US" sz="1800"/>
              <a:t>      This is a third important side to the WTO’s work. Trade relations often involve conflicting interests. Agreements, including those painstakingly negotiated in the WTO system, often need interpreting. The most harmonious way to settle these differences is through some neutral procedure based on an agreed legal foundation. That is the purpose behind the dispute settlement process written into the WTO agreements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bwMode="auto">
          <a:xfrm>
            <a:off x="484188" y="452438"/>
            <a:ext cx="7056437" cy="54335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22531" name="Content Placeholder 2"/>
          <p:cNvSpPr>
            <a:spLocks noGrp="1"/>
          </p:cNvSpPr>
          <p:nvPr>
            <p:ph idx="1"/>
          </p:nvPr>
        </p:nvSpPr>
        <p:spPr bwMode="auto">
          <a:xfrm>
            <a:off x="743325" y="1314450"/>
            <a:ext cx="6711654" cy="419548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85000" lnSpcReduction="10000"/>
          </a:bodyPr>
          <a:lstStyle/>
          <a:p>
            <a:r>
              <a:rPr lang="en-GB" altLang="en-US" sz="1800" b="1"/>
              <a:t>Example of WTO made law:</a:t>
            </a:r>
            <a:endParaRPr lang="en-US" altLang="en-US" sz="1800" b="1"/>
          </a:p>
          <a:p>
            <a:r>
              <a:rPr lang="en-US" altLang="en-US" sz="1800" b="1"/>
              <a:t>WTO ANALYTICAL INDEX:</a:t>
            </a:r>
            <a:r>
              <a:rPr lang="en-US" altLang="en-US" sz="1800"/>
              <a:t> ANTI-DUMPING AGREEMENT</a:t>
            </a:r>
          </a:p>
          <a:p>
            <a:r>
              <a:rPr lang="en-US" altLang="en-US" sz="1800"/>
              <a:t>Agreement on Implementation of Article VI of the General Agreement on Tariffs and Trade 1994 (Anti-Dumping Agreement)</a:t>
            </a:r>
          </a:p>
          <a:p>
            <a:r>
              <a:rPr lang="en-US" altLang="en-US" sz="1800"/>
              <a:t>Article 1(</a:t>
            </a:r>
            <a:r>
              <a:rPr lang="en-US" altLang="en-US" sz="1800">
                <a:hlinkClick r:id="rId2"/>
              </a:rPr>
              <a:t>1</a:t>
            </a:r>
            <a:r>
              <a:rPr lang="en-US" altLang="en-US" sz="1800"/>
              <a:t>): Principles</a:t>
            </a:r>
          </a:p>
          <a:p>
            <a:r>
              <a:rPr lang="en-US" altLang="en-US" sz="1800"/>
              <a:t>     An anti-dumping measure shall be applied only under the circumstances provided for in Article VI of GATT 1994 and pursuant to investigations initiated(</a:t>
            </a:r>
            <a:r>
              <a:rPr lang="en-US" altLang="en-US" sz="1800" b="1"/>
              <a:t>1</a:t>
            </a:r>
            <a:r>
              <a:rPr lang="en-US" altLang="en-US" sz="1800"/>
              <a:t>) and conducted in accordance with the provisions of this Agreement. The following provisions govern the application of Article VI of GATT 1994 in so far as action is taken under anti-dumping legislation or regulations.</a:t>
            </a:r>
          </a:p>
          <a:p>
            <a:r>
              <a:rPr lang="en-US" altLang="en-US" sz="1800"/>
              <a:t> </a:t>
            </a:r>
          </a:p>
          <a:p>
            <a:r>
              <a:rPr lang="en-US" altLang="en-US" sz="1800"/>
              <a:t>(</a:t>
            </a:r>
            <a:r>
              <a:rPr lang="en-US" altLang="en-US" sz="1800" i="1"/>
              <a:t>footnote original</a:t>
            </a:r>
            <a:r>
              <a:rPr lang="en-US" altLang="en-US" sz="1800"/>
              <a:t>) </a:t>
            </a:r>
            <a:r>
              <a:rPr lang="en-US" altLang="en-US" sz="1800" b="1"/>
              <a:t>1</a:t>
            </a:r>
            <a:r>
              <a:rPr lang="en-US" altLang="en-US" sz="1800"/>
              <a:t> The term “initiated” as used in this Agreement means the procedural action by which a Member formally commences an investigation as provided in Article 5.</a:t>
            </a:r>
          </a:p>
          <a:p>
            <a:pPr algn="just"/>
            <a:endParaRPr lang="en-US" altLang="en-US" sz="18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bwMode="auto">
          <a:xfrm>
            <a:off x="484188" y="452438"/>
            <a:ext cx="7056437" cy="57099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23555" name="Content Placeholder 2"/>
          <p:cNvSpPr>
            <a:spLocks noGrp="1"/>
          </p:cNvSpPr>
          <p:nvPr>
            <p:ph idx="1"/>
          </p:nvPr>
        </p:nvSpPr>
        <p:spPr bwMode="auto">
          <a:xfrm>
            <a:off x="827088" y="1347837"/>
            <a:ext cx="6711950" cy="49005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p>
            <a:r>
              <a:rPr lang="EN-US" altLang="EN-US" sz="2000"/>
              <a:t>A standard technical definition of dumping is the act of charging a lower price for a good in a foreign market than one charges for the same good in a domestic market. This is often referred to as selling at less than "fair value". Under the World Trade Organization (WTO) Agreement, dumping is condemned (but is not prohibited) if it causes or threatens to cause material injury to a domestic industry in the importing country.</a:t>
            </a:r>
          </a:p>
          <a:p>
            <a:r>
              <a:rPr lang="EN-US" altLang="EN-US" sz="2000"/>
              <a:t>The term has a negative connotation as advocates of free markets see "dumping" as a form of protectionism. Furthermore, advocates for workers and </a:t>
            </a:r>
            <a:r>
              <a:rPr lang="EN-US" altLang="EN-US" sz="2000" err="1"/>
              <a:t>labourers</a:t>
            </a:r>
            <a:r>
              <a:rPr lang="EN-US" altLang="EN-US" sz="2000"/>
              <a:t> believe that safeguarding businesses against predatory practices, such as dumping, help alleviate some of the harsher consequences of such practices between economies at different stages of development </a:t>
            </a:r>
            <a:endParaRPr lang="en-US" altLang="en-US" sz="2000"/>
          </a:p>
          <a:p>
            <a:pPr algn="just"/>
            <a:endParaRPr lang="en-US" altLang="en-US" sz="20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24579"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a:r>
              <a:rPr lang="en-US" altLang="en-US" sz="1800"/>
              <a:t>While permitted by the WTO, General Agreement on Tariffs and Trade (GATT) (Article VI) allows countries the option of taking action against dumping. The Anti-Dumping Agreement clarifies and expands Article VI, and the two operate together. They allow countries to act in a way that would normally break the GATT principles of binding a tariff and not discriminating between trading partners—typically anti-dumping action means charging extra import duty on the particular product from the particular exporting country in order to bring its price closer to the “normal value” or to remove the injury to domestic industry in the importing country.</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827700" y="452719"/>
            <a:ext cx="6711654" cy="5795688"/>
          </a:xfrm>
        </p:spPr>
        <p:txBody>
          <a:bodyPr>
            <a:normAutofit fontScale="77500" lnSpcReduction="20000"/>
          </a:bodyPr>
          <a:lstStyle/>
          <a:p>
            <a:r>
              <a:rPr lang="en-GB" dirty="0"/>
              <a:t>examples</a:t>
            </a:r>
          </a:p>
          <a:p>
            <a:r>
              <a:rPr lang="en-GB" dirty="0">
                <a:hlinkClick r:id="rId2"/>
              </a:rPr>
              <a:t>http://www.reuters.com/article/us-china-usa-wto-idUSKCN12J1RP</a:t>
            </a:r>
            <a:endParaRPr lang="en-GB" dirty="0"/>
          </a:p>
          <a:p>
            <a:r>
              <a:rPr lang="en-GB" dirty="0"/>
              <a:t>- China scores WTO victories against some US anti-dumping methods</a:t>
            </a:r>
          </a:p>
          <a:p>
            <a:r>
              <a:rPr lang="en-GB" dirty="0"/>
              <a:t>-------------------------------------------------------------------------------------</a:t>
            </a:r>
          </a:p>
          <a:p>
            <a:r>
              <a:rPr lang="en-GB" dirty="0">
                <a:hlinkClick r:id="rId3"/>
              </a:rPr>
              <a:t>http://www.livemint.com/Politics/Y5tFPCbPBvAY0eC6lvQdnK/China-under-pressure-at-WTO-suggests-revamp-of-dumping-rul.html</a:t>
            </a:r>
            <a:r>
              <a:rPr lang="en-GB" dirty="0"/>
              <a:t> </a:t>
            </a:r>
          </a:p>
          <a:p>
            <a:r>
              <a:rPr lang="en-GB" dirty="0"/>
              <a:t>Geneva: China has proposed tightening the rules on when countries can impose anti-dumping and anti-subsidy tariffs, saying their use was rising and that such charges were often misused and distorted international trade.</a:t>
            </a:r>
          </a:p>
          <a:p>
            <a:r>
              <a:rPr lang="en-GB" dirty="0"/>
              <a:t>In a filing published by the World Trade Organisation on Monday, China said it wanted to stop anti-dumping measures from “over-reaching” and becoming permanent, giving special consideration to small- and medium-sized firms, and imposing tougher standards for the use of such tariffs.</a:t>
            </a:r>
          </a:p>
          <a:p>
            <a:r>
              <a:rPr lang="en-GB" dirty="0"/>
              <a:t>The five-page proposal is unlikely to get the required unanimous support of the body’s 164 members, and may be flatly rejected by the United States, where commerce secretary Wilbur Ross has been a fierce critic of China’s trade practices.</a:t>
            </a:r>
          </a:p>
        </p:txBody>
      </p:sp>
    </p:spTree>
    <p:extLst>
      <p:ext uri="{BB962C8B-B14F-4D97-AF65-F5344CB8AC3E}">
        <p14:creationId xmlns:p14="http://schemas.microsoft.com/office/powerpoint/2010/main" val="34796854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bwMode="auto">
          <a:xfrm>
            <a:off x="484188" y="452438"/>
            <a:ext cx="7056437" cy="40516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25603"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85000" lnSpcReduction="10000"/>
          </a:bodyPr>
          <a:lstStyle/>
          <a:p>
            <a:pPr algn="just"/>
            <a:r>
              <a:rPr lang="EN-GB" altLang="EN-US" sz="1800"/>
              <a:t>WTO – Critique:</a:t>
            </a:r>
          </a:p>
          <a:p>
            <a:pPr algn="just"/>
            <a:r>
              <a:rPr lang="EN-GB" altLang="EN-US" sz="1800" err="1"/>
              <a:t>PovertyMatters</a:t>
            </a:r>
            <a:r>
              <a:rPr lang="EN-GB" altLang="EN-US" sz="1800"/>
              <a:t> blog supported by the Gates Foundation</a:t>
            </a:r>
            <a:r>
              <a:rPr lang="EN-US" altLang="EN-US" sz="1800"/>
              <a:t> at </a:t>
            </a:r>
            <a:endParaRPr lang="en-US" altLang="en-US" sz="1800"/>
          </a:p>
          <a:p>
            <a:pPr algn="just"/>
            <a:r>
              <a:rPr lang="EN-US" altLang="EN-US" sz="1800">
                <a:hlinkClick r:id="rId2"/>
              </a:rPr>
              <a:t>http://www.guardian.co.uk/global-development/poverty-matters</a:t>
            </a:r>
            <a:endParaRPr lang="EN-US" altLang="EN-US" sz="1800"/>
          </a:p>
          <a:p>
            <a:pPr algn="just"/>
            <a:r>
              <a:rPr lang="EN-US" altLang="EN-US" sz="1800"/>
              <a:t>Posted by Ruth Bergan Friday 29 July 2011 07.00 BST </a:t>
            </a:r>
            <a:r>
              <a:rPr lang="EN-US" altLang="EN-US" sz="1800">
                <a:hlinkClick r:id="rId3"/>
              </a:rPr>
              <a:t>guardian.co.uk</a:t>
            </a:r>
            <a:r>
              <a:rPr lang="EN-US" altLang="EN-US" sz="1800"/>
              <a:t> </a:t>
            </a:r>
            <a:endParaRPr lang="en-US" altLang="en-US" sz="1800"/>
          </a:p>
          <a:p>
            <a:pPr algn="just"/>
            <a:endParaRPr lang="en-GB" altLang="en-US" sz="1800"/>
          </a:p>
          <a:p>
            <a:r>
              <a:rPr lang="EN-US" altLang="EN-US" sz="1800" b="1"/>
              <a:t>WTO fails the poorest – again</a:t>
            </a:r>
          </a:p>
          <a:p>
            <a:r>
              <a:rPr lang="EN-US" altLang="EN-US" sz="1800"/>
              <a:t>World Trade </a:t>
            </a:r>
            <a:r>
              <a:rPr lang="EN-US" altLang="EN-US" sz="1800" err="1"/>
              <a:t>Organisation</a:t>
            </a:r>
            <a:r>
              <a:rPr lang="EN-US" altLang="EN-US" sz="1800"/>
              <a:t> fails in the Doha trade talks to deliver even a minimal package to benefit the least developed countries</a:t>
            </a:r>
          </a:p>
          <a:p>
            <a:r>
              <a:rPr lang="EN-US" altLang="EN-US" sz="1800"/>
              <a:t>“Trade ministers have long insisted that the World Trade </a:t>
            </a:r>
            <a:r>
              <a:rPr lang="EN-US" altLang="EN-US" sz="1800" err="1"/>
              <a:t>Organisaton</a:t>
            </a:r>
            <a:r>
              <a:rPr lang="EN-US" altLang="EN-US" sz="1800"/>
              <a:t> (</a:t>
            </a:r>
            <a:r>
              <a:rPr lang="EN-US" altLang="EN-US" sz="1800" u="sng">
                <a:hlinkClick r:id="rId4" tooltip="More from guardian.co.uk on WTO"/>
              </a:rPr>
              <a:t>WTO</a:t>
            </a:r>
            <a:r>
              <a:rPr lang="EN-US" altLang="EN-US" sz="1800"/>
              <a:t>) </a:t>
            </a:r>
            <a:r>
              <a:rPr lang="EN-US" altLang="EN-US" sz="1800" u="sng">
                <a:hlinkClick r:id="rId5"/>
              </a:rPr>
              <a:t>Doha negotiations</a:t>
            </a:r>
            <a:r>
              <a:rPr lang="EN-US" altLang="EN-US" sz="1800"/>
              <a:t> are a vital part of the response to the global emergencies in the economy, food, climate and employment. Yet we learned this week that a lack of political will has rendered the WTO incapable of agreeing even a minimal package for the </a:t>
            </a:r>
            <a:r>
              <a:rPr lang="EN-US" altLang="EN-US" sz="1800" u="sng">
                <a:hlinkClick r:id="rId6" tooltip="More from guardian.co.uk on Least Developed Countries"/>
              </a:rPr>
              <a:t>least developed countries</a:t>
            </a:r>
            <a:r>
              <a:rPr lang="EN-US" altLang="EN-US" sz="1800"/>
              <a:t>.</a:t>
            </a:r>
          </a:p>
          <a:p>
            <a:endParaRPr lang="en-US" altLang="en-US" sz="1800"/>
          </a:p>
          <a:p>
            <a:pPr algn="just"/>
            <a:endParaRPr lang="en-GB" altLang="en-US" sz="18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1400" dirty="0">
                <a:hlinkClick r:id="rId2"/>
              </a:rPr>
              <a:t>https://www.theguardian.com/global-development/poverty-matters/2011/jul/29/wto-doha-fails-poorest-countries</a:t>
            </a:r>
            <a:r>
              <a:rPr lang="en-US" altLang="en-US" sz="1400" dirty="0"/>
              <a:t>  - 2011</a:t>
            </a:r>
            <a:br>
              <a:rPr lang="en-US" altLang="en-US" sz="1400" dirty="0"/>
            </a:br>
            <a:r>
              <a:rPr lang="en-US" altLang="en-US" sz="1400" dirty="0"/>
              <a:t>Ruth Bergen</a:t>
            </a:r>
          </a:p>
        </p:txBody>
      </p:sp>
      <p:sp>
        <p:nvSpPr>
          <p:cNvPr id="26627" name="Content Placeholder 2"/>
          <p:cNvSpPr>
            <a:spLocks noGrp="1"/>
          </p:cNvSpPr>
          <p:nvPr>
            <p:ph idx="1"/>
          </p:nvPr>
        </p:nvSpPr>
        <p:spPr bwMode="auto">
          <a:xfrm>
            <a:off x="827700" y="1062991"/>
            <a:ext cx="6711654" cy="518541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p>
            <a:pPr algn="just"/>
            <a:endParaRPr lang="en-US" altLang="EN-US" sz="1800" dirty="0"/>
          </a:p>
          <a:p>
            <a:pPr algn="just"/>
            <a:endParaRPr lang="en-US" altLang="EN-US" sz="1800" dirty="0"/>
          </a:p>
          <a:p>
            <a:pPr algn="just"/>
            <a:r>
              <a:rPr lang="EN-US" altLang="EN-US" sz="1800" dirty="0"/>
              <a:t>It became clear in late April 2011– the 10th year of negotiations – that WTO members </a:t>
            </a:r>
            <a:r>
              <a:rPr lang="EN-US" altLang="EN-US" sz="1800" u="sng" dirty="0">
                <a:hlinkClick r:id="rId3"/>
              </a:rPr>
              <a:t>would not manage to agree a full Doha deal</a:t>
            </a:r>
            <a:r>
              <a:rPr lang="EN-US" altLang="EN-US" sz="1800" dirty="0"/>
              <a:t>. In May the director general, Pascal </a:t>
            </a:r>
            <a:r>
              <a:rPr lang="EN-US" altLang="EN-US" sz="1800" dirty="0" err="1"/>
              <a:t>Lamy</a:t>
            </a:r>
            <a:r>
              <a:rPr lang="EN-US" altLang="EN-US" sz="1800" dirty="0"/>
              <a:t>, announced a proposed "early harvest" package comprising four measures aimed at benefitting least developed countries. No sooner was the proposal announced than the most powerful countries began to resist, with the US in particular demanding benefits to its own economy in return for any concessions to developing countries. </a:t>
            </a:r>
            <a:endParaRPr lang="en-US" altLang="EN-US" sz="1800" dirty="0"/>
          </a:p>
          <a:p>
            <a:pPr algn="just"/>
            <a:endParaRPr lang="en-US" altLang="en-US" sz="18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dirty="0"/>
          </a:p>
        </p:txBody>
      </p:sp>
      <p:sp>
        <p:nvSpPr>
          <p:cNvPr id="27651"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a:r>
              <a:rPr lang="en-US" altLang="en-US" sz="1800" dirty="0"/>
              <a:t>….The measures on offer, including duty-free, quota-free access to developed country markets and improved </a:t>
            </a:r>
            <a:r>
              <a:rPr lang="en-US" altLang="en-US" sz="1800" u="sng" dirty="0">
                <a:hlinkClick r:id="rId2"/>
              </a:rPr>
              <a:t>rules of origin</a:t>
            </a:r>
            <a:r>
              <a:rPr lang="en-US" altLang="en-US" sz="1800" dirty="0"/>
              <a:t>, did not come close to addressing the fundamental injustices in the global trading system. Poor countries are bullied into premature opening of their markets, undermining local producers, while rich countries flout the very rules they claim to uphold. The US, for example, rather than abide by the 2005 ruling that its cotton subsidies are against WTO rules, now pays Brazil not to implement countervailing measures. But the early harvest would have at least been a symbolic gesture towards the aims of the so-called Doha development round.</a:t>
            </a:r>
          </a:p>
          <a:p>
            <a:pPr algn="just">
              <a:buFontTx/>
              <a:buNone/>
            </a:pPr>
            <a:endParaRPr lang="en-US" altLang="en-US" sz="18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See also https://www.foreignaffairs.com/audios/2015-05-29/amrita-narlikar-doha-wto-and-politics-poverty - 2015</a:t>
            </a:r>
          </a:p>
          <a:p>
            <a:r>
              <a:rPr lang="en-GB" dirty="0"/>
              <a:t>‘now the WTO has emerged as one of the very few international organizations that has actually been responsive to the change in the balance of power.  So, unlike the IMF, which is taking an awfully long time to reform and to align its voting system in keeping with the changing power balance, in the case of the WTO, Brazil, and India, and China are now at the high table of negotiations’. [but – see concerns in article…]</a:t>
            </a:r>
          </a:p>
          <a:p>
            <a:endParaRPr lang="en-GB" dirty="0"/>
          </a:p>
        </p:txBody>
      </p:sp>
    </p:spTree>
    <p:extLst>
      <p:ext uri="{BB962C8B-B14F-4D97-AF65-F5344CB8AC3E}">
        <p14:creationId xmlns:p14="http://schemas.microsoft.com/office/powerpoint/2010/main" val="13942797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400" dirty="0"/>
              <a:t>https://www.stratfor.com/situation-report/china-wto-establishes-panel-over-claim-eu-violating-regulations</a:t>
            </a:r>
          </a:p>
        </p:txBody>
      </p:sp>
      <p:sp>
        <p:nvSpPr>
          <p:cNvPr id="3" name="Content Placeholder 2"/>
          <p:cNvSpPr>
            <a:spLocks noGrp="1"/>
          </p:cNvSpPr>
          <p:nvPr>
            <p:ph idx="1"/>
          </p:nvPr>
        </p:nvSpPr>
        <p:spPr/>
        <p:txBody>
          <a:bodyPr>
            <a:normAutofit fontScale="92500" lnSpcReduction="20000"/>
          </a:bodyPr>
          <a:lstStyle/>
          <a:p>
            <a:r>
              <a:rPr lang="en-GB" b="1" dirty="0"/>
              <a:t>China: WTO Establishes Panel Over Claim That EU Is Violating Regulations</a:t>
            </a:r>
          </a:p>
          <a:p>
            <a:r>
              <a:rPr lang="en-GB" dirty="0">
                <a:hlinkClick r:id="rId2"/>
              </a:rPr>
              <a:t>Situation Reports</a:t>
            </a:r>
            <a:endParaRPr lang="en-GB" dirty="0"/>
          </a:p>
          <a:p>
            <a:r>
              <a:rPr lang="en-GB" dirty="0"/>
              <a:t>April 3, 2017 | 18:29 GMT </a:t>
            </a:r>
            <a:r>
              <a:rPr lang="en-GB" dirty="0">
                <a:hlinkClick r:id="rId3"/>
              </a:rPr>
              <a:t>Print </a:t>
            </a:r>
            <a:endParaRPr lang="en-GB" dirty="0"/>
          </a:p>
          <a:p>
            <a:r>
              <a:rPr lang="en-GB" dirty="0"/>
              <a:t>Text Size </a:t>
            </a:r>
          </a:p>
          <a:p>
            <a:r>
              <a:rPr lang="en-GB" dirty="0"/>
              <a:t>The Dispute Settlement Body of the World Trade Organization created a panel April 3 to investigate China's claims that the European Union is violating its WTO obligations by treating China as a nonmarket economy, World Trade Online reported. The United States said it would continue to back the European Union's position that China must prove its status as a market economy before it can be treated as one during antidumping and countervailing duty investigations.</a:t>
            </a:r>
          </a:p>
          <a:p>
            <a:endParaRPr lang="en-GB" dirty="0"/>
          </a:p>
        </p:txBody>
      </p:sp>
    </p:spTree>
    <p:extLst>
      <p:ext uri="{BB962C8B-B14F-4D97-AF65-F5344CB8AC3E}">
        <p14:creationId xmlns:p14="http://schemas.microsoft.com/office/powerpoint/2010/main" val="30698849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dirty="0"/>
          </a:p>
        </p:txBody>
      </p:sp>
      <p:sp>
        <p:nvSpPr>
          <p:cNvPr id="29699"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a:r>
              <a:rPr lang="en-US" altLang="en-US" sz="1800" b="1"/>
              <a:t>The disastrous impacts of unfettered liberalisation on the global financial and food systems</a:t>
            </a:r>
            <a:r>
              <a:rPr lang="en-US" altLang="en-US" sz="1800"/>
              <a:t> are plain to see. Yet apologists for the current so-called free trade system continue to push for deep and fast liberalisation across the board and to laud the multilateral trading system as the answer to problems as wide-ranging as human rights abuses, climate change and food security.</a:t>
            </a:r>
          </a:p>
          <a:p>
            <a:pPr algn="just"/>
            <a:endParaRPr lang="en-US" altLang="en-US" sz="18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30723"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a:r>
              <a:rPr lang="en-US" altLang="en-US" sz="1800" dirty="0"/>
              <a:t>It is time that trade was put firmly in its place, so that it is viewed not as a goal in itself but as a means to achieving broader social, environmental and development goals. At the very least, the world's richest countries must </a:t>
            </a:r>
            <a:r>
              <a:rPr lang="en-US" altLang="en-US" sz="1800" dirty="0" err="1"/>
              <a:t>honour</a:t>
            </a:r>
            <a:r>
              <a:rPr lang="en-US" altLang="en-US" sz="1800" dirty="0"/>
              <a:t> their commitment to </a:t>
            </a:r>
            <a:r>
              <a:rPr lang="en-US" altLang="en-US" sz="1800" b="1" dirty="0"/>
              <a:t>tackling their own damaging practices, particularly subsidies that drive down prices and increase poverty for farmers across the world</a:t>
            </a:r>
            <a:r>
              <a:rPr lang="en-US" altLang="en-US" sz="1800" dirty="0"/>
              <a:t>. Multilateral trade negotiations need fundamental reform, to be based on fair negotiations, not power play, so that developing countries have an equal place at the table. Genuine consultation with civil society in both the global north and south would no doubt produce other proposals for improvement.</a:t>
            </a:r>
          </a:p>
          <a:p>
            <a:pPr algn="just"/>
            <a:endParaRPr lang="en-US" altLang="en-US" sz="18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400" dirty="0"/>
              <a:t>Spineless in Bali</a:t>
            </a:r>
            <a:br>
              <a:rPr lang="en-GB" sz="1400" dirty="0"/>
            </a:br>
            <a:r>
              <a:rPr lang="en-GB" sz="1400" dirty="0"/>
              <a:t>Developed countries are still using the WTO to squeeze small farmers in the developing world–and developing world governments are going along with the charade.</a:t>
            </a:r>
            <a:br>
              <a:rPr lang="en-GB" sz="1400" dirty="0"/>
            </a:br>
            <a:r>
              <a:rPr lang="en-GB" sz="1400" dirty="0"/>
              <a:t>By Walden Bello, December 16, 2013</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85888" y="1769423"/>
            <a:ext cx="6309322" cy="4478977"/>
          </a:xfrm>
        </p:spPr>
      </p:pic>
    </p:spTree>
    <p:extLst>
      <p:ext uri="{BB962C8B-B14F-4D97-AF65-F5344CB8AC3E}">
        <p14:creationId xmlns:p14="http://schemas.microsoft.com/office/powerpoint/2010/main" val="24831632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en-US"/>
          </a:p>
        </p:txBody>
      </p:sp>
      <p:sp>
        <p:nvSpPr>
          <p:cNvPr id="31747"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a:r>
              <a:rPr lang="en-US" altLang="en-US" sz="1800" dirty="0"/>
              <a:t>If agreement can't be reached on a small package of measures to help developing countries, as part of development agenda, then the relevance of the WTO and the multilateral trading system </a:t>
            </a:r>
            <a:r>
              <a:rPr lang="en-US" altLang="en-US" sz="1800" u="sng" dirty="0">
                <a:hlinkClick r:id="rId2"/>
              </a:rPr>
              <a:t>must be questioned</a:t>
            </a:r>
            <a:r>
              <a:rPr lang="en-US" altLang="en-US" sz="1800" dirty="0"/>
              <a:t>. The Trade Justice Movement believes that serious and democratic debate on the purpose and powers of the WTO is long overdue. In </a:t>
            </a:r>
            <a:r>
              <a:rPr lang="en-US" altLang="en-US" sz="1800" dirty="0" err="1"/>
              <a:t>Lamy's</a:t>
            </a:r>
            <a:r>
              <a:rPr lang="en-US" altLang="en-US" sz="1800" dirty="0"/>
              <a:t> own words, we have clear evidence of ‘the inability of the WTO to adapt and adjust to emerging global trade priorities’. New thinking and new institutions are needed to deal with the urgent global issues we face.”</a:t>
            </a:r>
          </a:p>
          <a:p>
            <a:pPr algn="just"/>
            <a:r>
              <a:rPr lang="en-US" altLang="en-US" sz="1800" dirty="0"/>
              <a:t>- Ruth Bergen The Guardian 2011</a:t>
            </a:r>
          </a:p>
          <a:p>
            <a:pPr algn="just"/>
            <a:endParaRPr lang="en-US" altLang="en-US" sz="18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710" y="452718"/>
            <a:ext cx="7055380" cy="2919874"/>
          </a:xfrm>
        </p:spPr>
        <p:txBody>
          <a:bodyPr/>
          <a:lstStyle/>
          <a:p>
            <a:r>
              <a:rPr lang="en-GB" sz="1600" dirty="0">
                <a:hlinkClick r:id="rId2"/>
              </a:rPr>
              <a:t>http://tjm.org.uk/</a:t>
            </a:r>
            <a:r>
              <a:rPr lang="en-GB" sz="1600" dirty="0"/>
              <a:t> Trade Justice Movement</a:t>
            </a:r>
            <a:br>
              <a:rPr lang="en-GB" sz="1600" dirty="0"/>
            </a:br>
            <a:r>
              <a:rPr lang="en-GB" sz="1600" dirty="0"/>
              <a:t>In response to the climate crisis, in December 2015 countries negotiated the Paris Agreement - an international and largely non-binding framework for national action to cut emissions.  </a:t>
            </a:r>
            <a:br>
              <a:rPr lang="en-GB" sz="1600" dirty="0"/>
            </a:br>
            <a:r>
              <a:rPr lang="en-GB" sz="1600" dirty="0"/>
              <a:t>But binding trade rules govern significant areas of the economy in which countries need the freedom and flexibility to reduce their greenhouse gas emissions. </a:t>
            </a:r>
            <a:br>
              <a:rPr lang="en-GB" sz="1600" dirty="0"/>
            </a:br>
            <a:r>
              <a:rPr lang="en-GB" sz="1600" dirty="0"/>
              <a:t>For example, investment protection provisions, either in Bilateral Investment Treaties or chapters in trade deals, can be used as both a sword and a shield to protect and advance investments in fossil fuel extraction, shipping and consumption.</a:t>
            </a:r>
            <a:endParaRPr lang="en-GB" sz="2000"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49313" y="3752603"/>
            <a:ext cx="6667500" cy="2838202"/>
          </a:xfrm>
        </p:spPr>
      </p:pic>
    </p:spTree>
    <p:extLst>
      <p:ext uri="{BB962C8B-B14F-4D97-AF65-F5344CB8AC3E}">
        <p14:creationId xmlns:p14="http://schemas.microsoft.com/office/powerpoint/2010/main" val="41656595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Box 2"/>
          <p:cNvSpPr txBox="1"/>
          <p:nvPr/>
        </p:nvSpPr>
        <p:spPr>
          <a:xfrm>
            <a:off x="868363" y="1160463"/>
            <a:ext cx="6938962" cy="4524315"/>
          </a:xfrm>
          <a:prstGeom prst="rect">
            <a:avLst/>
          </a:prstGeom>
        </p:spPr>
        <p:txBody>
          <a:bodyPr wrap="square" rtlCol="0" anchor="t">
            <a:spAutoFit/>
          </a:bodyPr>
          <a:lstStyle/>
          <a:p>
            <a:r>
              <a:rPr lang="en-US">
                <a:latin typeface="Calibri"/>
              </a:rPr>
              <a:t>See</a:t>
            </a:r>
          </a:p>
          <a:p>
            <a:endParaRPr lang="en-US" dirty="0">
              <a:latin typeface="Calibri"/>
            </a:endParaRPr>
          </a:p>
          <a:p>
            <a:r>
              <a:rPr lang="en-US" dirty="0">
                <a:latin typeface="Calibri"/>
              </a:rPr>
              <a:t>Non-compliance, renegotiation and justice in international adjudication: A WTO perspective</a:t>
            </a:r>
          </a:p>
          <a:p>
            <a:r>
              <a:rPr lang="en-US" dirty="0">
                <a:latin typeface="Calibri"/>
              </a:rPr>
              <a:t>SHLOMO AGON, SIVAN. Global Constitutionalism; Cambridge5.2 (Jul 2016): 238-268</a:t>
            </a:r>
          </a:p>
          <a:p>
            <a:endParaRPr lang="en-US" dirty="0">
              <a:latin typeface="Calibri"/>
            </a:endParaRPr>
          </a:p>
          <a:p>
            <a:r>
              <a:rPr lang="en-US" dirty="0">
                <a:latin typeface="Calibri"/>
              </a:rPr>
              <a:t>The Demise of Developments in the Doha Round Negotiations – </a:t>
            </a:r>
            <a:r>
              <a:rPr lang="en-US" dirty="0" err="1">
                <a:latin typeface="Calibri"/>
              </a:rPr>
              <a:t>Sungjoon</a:t>
            </a:r>
            <a:r>
              <a:rPr lang="en-US" dirty="0">
                <a:latin typeface="Calibri"/>
              </a:rPr>
              <a:t> Cho, 2010, Texas International Law Journal</a:t>
            </a:r>
          </a:p>
          <a:p>
            <a:r>
              <a:rPr lang="en-US" dirty="0">
                <a:latin typeface="Calibri"/>
                <a:hlinkClick r:id="rId3"/>
              </a:rPr>
              <a:t>http://www.tilj.org/content/journal/45/num3/Cho573.pdf</a:t>
            </a:r>
            <a:r>
              <a:rPr lang="en-US" dirty="0">
                <a:latin typeface="Calibri"/>
              </a:rPr>
              <a:t> </a:t>
            </a:r>
          </a:p>
        </p:txBody>
      </p:sp>
    </p:spTree>
    <p:extLst>
      <p:ext uri="{BB962C8B-B14F-4D97-AF65-F5344CB8AC3E}">
        <p14:creationId xmlns:p14="http://schemas.microsoft.com/office/powerpoint/2010/main" val="34947324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TotalTime>
  <Words>3606</Words>
  <Application>Microsoft Office PowerPoint</Application>
  <PresentationFormat>On-screen Show (4:3)</PresentationFormat>
  <Paragraphs>141</Paragraphs>
  <Slides>45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Century Gothic</vt:lpstr>
      <vt:lpstr>Times</vt:lpstr>
      <vt:lpstr>Wingdings 3</vt:lpstr>
      <vt:lpstr>Ion</vt:lpstr>
      <vt:lpstr>PowerPoint Presentation</vt:lpstr>
      <vt:lpstr>United Nations </vt:lpstr>
      <vt:lpstr>PowerPoint Presentation</vt:lpstr>
      <vt:lpstr>PowerPoint Presentation</vt:lpstr>
      <vt:lpstr> The Security Council…Created to represent the lofty goals of the world’s most inclusive and progressive organisation, the painting in fact depicts the opposite. It is so deeply rooted in the Second World War, with all of that period’s problems, that Gregory Maertz, an art historian specialising in the Third Reich at St. John’s University, even told me that Krohg’s painting “could easily function as Nazi propaganda on behalf of national socialist eugenic (later eliminatory) ideology”.  Michael Moore-Jones ‘What the permanent 5 can learn from the painting that hangs above them’</vt:lpstr>
      <vt:lpstr>The United Nations Security Council adopted Resolution 1325 on women, peace and security on October 2000 as a landmark in promoting critical attention to gender perspectives in the peace and security work of the international community…. Women and girls are important solution makers and game changers in this global hope for sustainable development. However, as we know all too well, women and girls around the world still experience many different aspects of inequality – and those issues need to be resolved before solutions can be made irreversible. That is at the heart of the vision of sustainability set out in the 2030 Agenda for Sustainable Development. http://impakter.com/millennials-and-the-sdgs-unwomen/</vt:lpstr>
      <vt:lpstr>PowerPoint Presentation</vt:lpstr>
      <vt:lpstr>PowerPoint Presentation</vt:lpstr>
      <vt:lpstr>US Ambassador to the UN Nikki Haley holds pictures of victims of sarin gas attack</vt:lpstr>
      <vt:lpstr>PowerPoint Presentation</vt:lpstr>
      <vt:lpstr>PowerPoint Presentation</vt:lpstr>
      <vt:lpstr>Ecosoc example 2016 resolution</vt:lpstr>
      <vt:lpstr>PowerPoint Presentation</vt:lpstr>
      <vt:lpstr>International Court of Justice</vt:lpstr>
      <vt:lpstr>PowerPoint Presentation</vt:lpstr>
      <vt:lpstr>PowerPoint Presentation</vt:lpstr>
      <vt:lpstr>PowerPoint Presentation</vt:lpstr>
      <vt:lpstr>UN Secretariat</vt:lpstr>
      <vt:lpstr>PowerPoint Presentation</vt:lpstr>
      <vt:lpstr>PowerPoint Presentation</vt:lpstr>
      <vt:lpstr>Legal influence of Secretariat</vt:lpstr>
      <vt:lpstr>The IMF</vt:lpstr>
      <vt:lpstr>IMF</vt:lpstr>
      <vt:lpstr>PowerPoint Presentation</vt:lpstr>
      <vt:lpstr>PowerPoint Presentation</vt:lpstr>
      <vt:lpstr>PowerPoint Presentation</vt:lpstr>
      <vt:lpstr>THE WTO</vt:lpstr>
      <vt:lpstr>WTO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https://www.theguardian.com/global-development/poverty-matters/2011/jul/29/wto-doha-fails-poorest-countries  - 2011 Ruth Bergen</vt:lpstr>
      <vt:lpstr>PowerPoint Presentation</vt:lpstr>
      <vt:lpstr>PowerPoint Presentation</vt:lpstr>
      <vt:lpstr>https://www.stratfor.com/situation-report/china-wto-establishes-panel-over-claim-eu-violating-regulations</vt:lpstr>
      <vt:lpstr>PowerPoint Presentation</vt:lpstr>
      <vt:lpstr>PowerPoint Presentation</vt:lpstr>
      <vt:lpstr>Spineless in Bali Developed countries are still using the WTO to squeeze small farmers in the developing world–and developing world governments are going along with the charade. By Walden Bello, December 16, 2013</vt:lpstr>
      <vt:lpstr>PowerPoint Presentation</vt:lpstr>
      <vt:lpstr>http://tjm.org.uk/ Trade Justice Movement In response to the climate crisis, in December 2015 countries negotiated the Paris Agreement - an international and largely non-binding framework for national action to cut emissions.   But binding trade rules govern significant areas of the economy in which countries need the freedom and flexibility to reduce their greenhouse gas emissions.  For example, investment protection provisions, either in Bilateral Investment Treaties or chapters in trade deals, can be used as both a sword and a shield to protect and advance investments in fossil fuel extraction, shipping and consumption.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Melanie Williams</cp:lastModifiedBy>
  <cp:revision>15</cp:revision>
  <dcterms:modified xsi:type="dcterms:W3CDTF">2017-04-26T13:26:33Z</dcterms:modified>
</cp:coreProperties>
</file>