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96" r:id="rId6"/>
    <p:sldId id="258" r:id="rId7"/>
    <p:sldId id="259" r:id="rId8"/>
    <p:sldId id="261" r:id="rId9"/>
    <p:sldId id="260" r:id="rId10"/>
    <p:sldId id="262" r:id="rId11"/>
    <p:sldId id="263" r:id="rId12"/>
    <p:sldId id="264" r:id="rId13"/>
    <p:sldId id="265" r:id="rId14"/>
    <p:sldId id="266" r:id="rId15"/>
    <p:sldId id="267" r:id="rId16"/>
    <p:sldId id="268" r:id="rId17"/>
    <p:sldId id="269" r:id="rId18"/>
    <p:sldId id="270" r:id="rId19"/>
    <p:sldId id="272" r:id="rId20"/>
    <p:sldId id="271" r:id="rId21"/>
    <p:sldId id="273" r:id="rId22"/>
    <p:sldId id="274" r:id="rId23"/>
    <p:sldId id="275" r:id="rId24"/>
    <p:sldId id="257" r:id="rId25"/>
    <p:sldId id="276" r:id="rId26"/>
    <p:sldId id="281" r:id="rId27"/>
    <p:sldId id="277" r:id="rId28"/>
    <p:sldId id="279" r:id="rId29"/>
    <p:sldId id="282" r:id="rId30"/>
    <p:sldId id="288" r:id="rId31"/>
    <p:sldId id="289" r:id="rId32"/>
    <p:sldId id="283" r:id="rId33"/>
    <p:sldId id="284" r:id="rId34"/>
    <p:sldId id="285" r:id="rId35"/>
    <p:sldId id="286" r:id="rId36"/>
    <p:sldId id="287" r:id="rId37"/>
    <p:sldId id="290" r:id="rId38"/>
    <p:sldId id="278" r:id="rId39"/>
    <p:sldId id="280" r:id="rId40"/>
    <p:sldId id="291" r:id="rId41"/>
    <p:sldId id="293" r:id="rId42"/>
    <p:sldId id="29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A7373A6-7698-4BA3-85DC-5E16333952CF}" type="datetimeFigureOut">
              <a:rPr lang="en-GB" smtClean="0"/>
              <a:pPr/>
              <a:t>24/02/2017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8D7E6565-9B9F-41ED-8897-A3E4AEC74AC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A7373A6-7698-4BA3-85DC-5E16333952CF}" type="datetimeFigureOut">
              <a:rPr lang="en-GB" smtClean="0"/>
              <a:pPr/>
              <a:t>24/02/2017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EA7373A6-7698-4BA3-85DC-5E16333952CF}" type="datetimeFigureOut">
              <a:rPr lang="en-GB" smtClean="0"/>
              <a:pPr/>
              <a:t>24/02/2017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D7E6565-9B9F-41ED-8897-A3E4AEC74AC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EA7373A6-7698-4BA3-85DC-5E16333952CF}" type="datetimeFigureOut">
              <a:rPr lang="en-GB" smtClean="0"/>
              <a:pPr/>
              <a:t>24/02/2017</a:t>
            </a:fld>
            <a:endParaRPr lang="en-GB"/>
          </a:p>
        </p:txBody>
      </p:sp>
      <p:sp>
        <p:nvSpPr>
          <p:cNvPr id="10" name="Slide Number Placeholder 9"/>
          <p:cNvSpPr>
            <a:spLocks noGrp="1"/>
          </p:cNvSpPr>
          <p:nvPr>
            <p:ph type="sldNum" sz="quarter" idx="16"/>
          </p:nvPr>
        </p:nvSpPr>
        <p:spPr/>
        <p:txBody>
          <a:bodyPr rtlCol="0"/>
          <a:lstStyle/>
          <a:p>
            <a:fld id="{8D7E6565-9B9F-41ED-8897-A3E4AEC74AC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EA7373A6-7698-4BA3-85DC-5E16333952CF}" type="datetimeFigureOut">
              <a:rPr lang="en-GB" smtClean="0"/>
              <a:pPr/>
              <a:t>24/02/2017</a:t>
            </a:fld>
            <a:endParaRPr lang="en-GB"/>
          </a:p>
        </p:txBody>
      </p:sp>
      <p:sp>
        <p:nvSpPr>
          <p:cNvPr id="12" name="Slide Number Placeholder 11"/>
          <p:cNvSpPr>
            <a:spLocks noGrp="1"/>
          </p:cNvSpPr>
          <p:nvPr>
            <p:ph type="sldNum" sz="quarter" idx="16"/>
          </p:nvPr>
        </p:nvSpPr>
        <p:spPr/>
        <p:txBody>
          <a:bodyPr rtlCol="0"/>
          <a:lstStyle/>
          <a:p>
            <a:fld id="{8D7E6565-9B9F-41ED-8897-A3E4AEC74AC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A7373A6-7698-4BA3-85DC-5E16333952CF}" type="datetimeFigureOut">
              <a:rPr lang="en-GB" smtClean="0"/>
              <a:pPr/>
              <a:t>24/02/2017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7373A6-7698-4BA3-85DC-5E16333952CF}" type="datetimeFigureOut">
              <a:rPr lang="en-GB" smtClean="0"/>
              <a:pPr/>
              <a:t>24/02/2017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8D7E6565-9B9F-41ED-8897-A3E4AEC74AC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A7373A6-7698-4BA3-85DC-5E16333952CF}" type="datetimeFigureOut">
              <a:rPr lang="en-GB" smtClean="0"/>
              <a:pPr/>
              <a:t>24/02/2017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A7373A6-7698-4BA3-85DC-5E16333952CF}" type="datetimeFigureOut">
              <a:rPr lang="en-GB" smtClean="0"/>
              <a:pPr/>
              <a:t>24/02/2017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8D7E6565-9B9F-41ED-8897-A3E4AEC74AC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A7373A6-7698-4BA3-85DC-5E16333952CF}" type="datetimeFigureOut">
              <a:rPr lang="en-GB" smtClean="0"/>
              <a:pPr/>
              <a:t>24/02/2017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E6565-9B9F-41ED-8897-A3E4AEC74AC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A7373A6-7698-4BA3-85DC-5E16333952CF}" type="datetimeFigureOut">
              <a:rPr lang="en-GB" smtClean="0"/>
              <a:pPr/>
              <a:t>24/02/2017</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8D7E6565-9B9F-41ED-8897-A3E4AEC74AC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A7373A6-7698-4BA3-85DC-5E16333952CF}" type="datetimeFigureOut">
              <a:rPr lang="en-GB" smtClean="0"/>
              <a:pPr/>
              <a:t>24/02/2017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D7E6565-9B9F-41ED-8897-A3E4AEC74AC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hyperlink" Target="http://www.anythinganywhere.com/commerce/coins/coinpics/ancg-egy-ptolii-sg7770-1.jpg" TargetMode="External"/><Relationship Id="rId4" Type="http://schemas.openxmlformats.org/officeDocument/2006/relationships/image" Target="../media/image14.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upload.wikimedia.org/wikipedia/commons/c/ca/Rosetta_Stone_BW.jpeg"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t>
            </a:r>
            <a:r>
              <a:rPr lang="en-GB" smtClean="0"/>
              <a:t>and Vanquished</a:t>
            </a:r>
            <a:endParaRPr lang="en-GB" dirty="0"/>
          </a:p>
        </p:txBody>
      </p:sp>
      <p:sp>
        <p:nvSpPr>
          <p:cNvPr id="3" name="Subtitle 2"/>
          <p:cNvSpPr>
            <a:spLocks noGrp="1"/>
          </p:cNvSpPr>
          <p:nvPr>
            <p:ph type="subTitle" idx="1"/>
          </p:nvPr>
        </p:nvSpPr>
        <p:spPr/>
        <p:txBody>
          <a:bodyPr/>
          <a:lstStyle/>
          <a:p>
            <a:r>
              <a:rPr lang="en-GB" smtClean="0"/>
              <a:t>Lecture 8: </a:t>
            </a:r>
            <a:r>
              <a:rPr lang="en-GB" dirty="0" smtClean="0"/>
              <a:t>The Ptolemaic Empire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a:t>
            </a:r>
            <a:endParaRPr lang="en-GB" dirty="0"/>
          </a:p>
        </p:txBody>
      </p:sp>
      <p:sp>
        <p:nvSpPr>
          <p:cNvPr id="3" name="Content Placeholder 2"/>
          <p:cNvSpPr>
            <a:spLocks noGrp="1"/>
          </p:cNvSpPr>
          <p:nvPr>
            <p:ph sz="quarter" idx="1"/>
          </p:nvPr>
        </p:nvSpPr>
        <p:spPr/>
        <p:txBody>
          <a:bodyPr/>
          <a:lstStyle/>
          <a:p>
            <a:r>
              <a:rPr lang="en-GB" dirty="0" smtClean="0"/>
              <a:t>http://www.tyndalehouse.com/Egypt/ptolemies/ptolemies.htm </a:t>
            </a:r>
          </a:p>
          <a:p>
            <a:r>
              <a:rPr lang="en-GB" dirty="0" err="1" smtClean="0"/>
              <a:t>Hölbl</a:t>
            </a:r>
            <a:r>
              <a:rPr lang="en-GB" dirty="0" smtClean="0"/>
              <a:t>, G. </a:t>
            </a:r>
            <a:r>
              <a:rPr lang="en-GB" i="1" dirty="0" smtClean="0"/>
              <a:t>A History of the Ptolemaic Empire. Translated by T. </a:t>
            </a:r>
            <a:r>
              <a:rPr lang="en-GB" i="1" dirty="0" err="1" smtClean="0"/>
              <a:t>Saavedra</a:t>
            </a:r>
            <a:r>
              <a:rPr lang="en-GB" i="1" dirty="0" smtClean="0"/>
              <a:t>. London, 2001. </a:t>
            </a:r>
          </a:p>
          <a:p>
            <a:r>
              <a:rPr lang="en-GB" dirty="0" smtClean="0"/>
              <a:t>Stephens, S.A. </a:t>
            </a:r>
            <a:r>
              <a:rPr lang="en-GB" i="1" dirty="0" smtClean="0"/>
              <a:t>Seeing Double. Berkeley: University of California Press, 2003.</a:t>
            </a:r>
          </a:p>
          <a:p>
            <a:r>
              <a:rPr lang="en-GB" dirty="0" smtClean="0"/>
              <a:t>Thompson, D.J. </a:t>
            </a:r>
            <a:r>
              <a:rPr lang="en-GB" i="1" dirty="0" smtClean="0"/>
              <a:t>Memphis under the </a:t>
            </a:r>
            <a:r>
              <a:rPr lang="en-GB" i="1" dirty="0" err="1" smtClean="0"/>
              <a:t>Ptolemies</a:t>
            </a:r>
            <a:r>
              <a:rPr lang="en-GB" i="1" dirty="0" smtClean="0"/>
              <a:t>. Princeton, 1988.</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Egypt</a:t>
            </a:r>
            <a:endParaRPr lang="en-GB" dirty="0"/>
          </a:p>
        </p:txBody>
      </p:sp>
      <p:sp>
        <p:nvSpPr>
          <p:cNvPr id="3" name="Content Placeholder 2"/>
          <p:cNvSpPr>
            <a:spLocks noGrp="1"/>
          </p:cNvSpPr>
          <p:nvPr>
            <p:ph sz="quarter" idx="1"/>
          </p:nvPr>
        </p:nvSpPr>
        <p:spPr/>
        <p:txBody>
          <a:bodyPr/>
          <a:lstStyle/>
          <a:p>
            <a:r>
              <a:rPr lang="en-GB" dirty="0" smtClean="0"/>
              <a:t>Importance of local religion</a:t>
            </a:r>
          </a:p>
          <a:p>
            <a:r>
              <a:rPr lang="en-GB" dirty="0" smtClean="0"/>
              <a:t>King as “Horus”</a:t>
            </a:r>
          </a:p>
          <a:p>
            <a:r>
              <a:rPr lang="en-GB" dirty="0" smtClean="0"/>
              <a:t>King as creator and restorer of </a:t>
            </a:r>
            <a:r>
              <a:rPr lang="en-GB" dirty="0" err="1" smtClean="0"/>
              <a:t>Maat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in Egypt</a:t>
            </a:r>
            <a:endParaRPr lang="en-GB" dirty="0"/>
          </a:p>
        </p:txBody>
      </p:sp>
      <p:sp>
        <p:nvSpPr>
          <p:cNvPr id="3" name="Content Placeholder 2"/>
          <p:cNvSpPr>
            <a:spLocks noGrp="1"/>
          </p:cNvSpPr>
          <p:nvPr>
            <p:ph sz="quarter" idx="1"/>
          </p:nvPr>
        </p:nvSpPr>
        <p:spPr/>
        <p:txBody>
          <a:bodyPr/>
          <a:lstStyle/>
          <a:p>
            <a:r>
              <a:rPr lang="en-GB" dirty="0" smtClean="0"/>
              <a:t>Alexandria</a:t>
            </a:r>
          </a:p>
          <a:p>
            <a:r>
              <a:rPr lang="en-GB" dirty="0" err="1" smtClean="0"/>
              <a:t>Siwa</a:t>
            </a:r>
            <a:endParaRPr lang="en-GB" dirty="0" smtClean="0"/>
          </a:p>
          <a:p>
            <a:r>
              <a:rPr lang="en-GB" dirty="0" smtClean="0"/>
              <a:t>Coronation at Memphis?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son of Lagos</a:t>
            </a:r>
            <a:endParaRPr lang="en-GB" dirty="0"/>
          </a:p>
        </p:txBody>
      </p:sp>
      <p:sp>
        <p:nvSpPr>
          <p:cNvPr id="3" name="Content Placeholder 2"/>
          <p:cNvSpPr>
            <a:spLocks noGrp="1"/>
          </p:cNvSpPr>
          <p:nvPr>
            <p:ph sz="quarter" idx="1"/>
          </p:nvPr>
        </p:nvSpPr>
        <p:spPr/>
        <p:txBody>
          <a:bodyPr/>
          <a:lstStyle/>
          <a:p>
            <a:r>
              <a:rPr lang="en-GB" dirty="0" smtClean="0"/>
              <a:t>Born c. 367 </a:t>
            </a:r>
          </a:p>
          <a:p>
            <a:r>
              <a:rPr lang="en-GB" dirty="0" smtClean="0"/>
              <a:t>Son of Lagos and </a:t>
            </a:r>
            <a:r>
              <a:rPr lang="en-GB" dirty="0" err="1" smtClean="0"/>
              <a:t>Arsinoe</a:t>
            </a:r>
            <a:r>
              <a:rPr lang="en-GB" dirty="0" smtClean="0"/>
              <a:t> </a:t>
            </a:r>
          </a:p>
          <a:p>
            <a:pPr lvl="1"/>
            <a:r>
              <a:rPr lang="en-GB" dirty="0" smtClean="0"/>
              <a:t>Prominent Macedonian family</a:t>
            </a:r>
          </a:p>
          <a:p>
            <a:r>
              <a:rPr lang="en-GB" dirty="0" smtClean="0"/>
              <a:t>Autumn 330 </a:t>
            </a:r>
            <a:r>
              <a:rPr lang="en-GB" i="1" dirty="0" err="1" smtClean="0"/>
              <a:t>somatophylax</a:t>
            </a:r>
            <a:r>
              <a:rPr lang="en-GB" dirty="0" smtClean="0"/>
              <a:t> of Alexander</a:t>
            </a:r>
          </a:p>
          <a:p>
            <a:r>
              <a:rPr lang="en-GB" dirty="0" smtClean="0"/>
              <a:t>Distinguished commands</a:t>
            </a:r>
          </a:p>
          <a:p>
            <a:r>
              <a:rPr lang="en-GB" dirty="0" smtClean="0"/>
              <a:t>Marriage at Susa</a:t>
            </a:r>
          </a:p>
          <a:p>
            <a:r>
              <a:rPr lang="en-GB" i="1" dirty="0" smtClean="0"/>
              <a:t>History of Alexander</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the Satrap</a:t>
            </a:r>
            <a:endParaRPr lang="en-GB" dirty="0"/>
          </a:p>
        </p:txBody>
      </p:sp>
      <p:sp>
        <p:nvSpPr>
          <p:cNvPr id="3" name="Content Placeholder 2"/>
          <p:cNvSpPr>
            <a:spLocks noGrp="1"/>
          </p:cNvSpPr>
          <p:nvPr>
            <p:ph sz="quarter" idx="1"/>
          </p:nvPr>
        </p:nvSpPr>
        <p:spPr/>
        <p:txBody>
          <a:bodyPr/>
          <a:lstStyle/>
          <a:p>
            <a:r>
              <a:rPr lang="en-GB" dirty="0" smtClean="0"/>
              <a:t>At Babylon: Ptolemy takes Egypt as his satrapy</a:t>
            </a:r>
          </a:p>
          <a:p>
            <a:r>
              <a:rPr lang="en-GB" dirty="0" smtClean="0"/>
              <a:t>323: </a:t>
            </a:r>
            <a:r>
              <a:rPr lang="en-GB" dirty="0" err="1" smtClean="0"/>
              <a:t>Kleomenes</a:t>
            </a:r>
            <a:endParaRPr lang="en-GB" dirty="0" smtClean="0"/>
          </a:p>
          <a:p>
            <a:pPr lvl="1"/>
            <a:r>
              <a:rPr lang="en-GB" dirty="0" smtClean="0"/>
              <a:t>Governor under Alexander</a:t>
            </a:r>
          </a:p>
          <a:p>
            <a:pPr lvl="1"/>
            <a:r>
              <a:rPr lang="en-GB" dirty="0" smtClean="0"/>
              <a:t>Reduced to </a:t>
            </a:r>
            <a:r>
              <a:rPr lang="en-GB" dirty="0" err="1" smtClean="0"/>
              <a:t>hyparch</a:t>
            </a:r>
            <a:r>
              <a:rPr lang="en-GB" dirty="0" smtClean="0"/>
              <a:t> under Ptolemy</a:t>
            </a:r>
          </a:p>
          <a:p>
            <a:pPr lvl="1"/>
            <a:r>
              <a:rPr lang="en-GB" dirty="0" smtClean="0"/>
              <a:t>Removed</a:t>
            </a:r>
          </a:p>
          <a:p>
            <a:r>
              <a:rPr lang="en-GB" dirty="0" smtClean="0"/>
              <a:t>322: Intervenes in Cyrene</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Alexander’s Body</a:t>
            </a:r>
            <a:endParaRPr lang="en-GB" dirty="0"/>
          </a:p>
        </p:txBody>
      </p:sp>
      <p:sp>
        <p:nvSpPr>
          <p:cNvPr id="3" name="Content Placeholder 2"/>
          <p:cNvSpPr>
            <a:spLocks noGrp="1"/>
          </p:cNvSpPr>
          <p:nvPr>
            <p:ph sz="quarter" idx="1"/>
          </p:nvPr>
        </p:nvSpPr>
        <p:spPr>
          <a:xfrm>
            <a:off x="457200" y="1935480"/>
            <a:ext cx="8229600" cy="4922520"/>
          </a:xfrm>
        </p:spPr>
        <p:txBody>
          <a:bodyPr>
            <a:normAutofit fontScale="62500" lnSpcReduction="20000"/>
          </a:bodyPr>
          <a:lstStyle/>
          <a:p>
            <a:pPr marL="0" indent="361950">
              <a:buNone/>
            </a:pPr>
            <a:r>
              <a:rPr lang="en-GB" dirty="0" smtClean="0"/>
              <a:t>First they prepared a coffin of the proper size for the body, made of hammered gold, and the space about the body they filled with spices such as could make the body sweet smelling and incorruptible. Upon this chest there had been placed a cover of gold, matching it to a nicety, and fitting about its upper rim. Over this was laid a magnificent purple robe embroidered with gold, beside which they placed the arms of the deceased, wishing the design of the whole to be in harmony with his accomplishments. Then they set up next to it the covered carriage that was to carry it. At the top of the carriage was built a vault of gold, eight cubits wide and twelve long, covered with overlapping scales set with precious stones. Beneath the roof all along the work was a rectangular cornice of gold, from which projected heads of goat-stags in high relief. Gold rings two palms broad were suspended from these, and through the rings there ran a festive garland beautifully decorated in bright colours of all kinds. At the ends there were tassels of network suspending large bells, so that any who were approaching heard the sound from a great distance. On each corner of the vault on each side was a golden figure of Victory holding a trophy. The colonnade that supported the vault was of gold with Ionic capitals. Within the colonnade was a golden net, made of cords the thickness of a finger, which carried four long painted tablets, their ends adjoining, each equal in length to a side of the colonnade….</a:t>
            </a:r>
          </a:p>
          <a:p>
            <a:pPr algn="r">
              <a:buNone/>
            </a:pPr>
            <a:r>
              <a:rPr lang="en-GB" dirty="0" err="1" smtClean="0"/>
              <a:t>Diodorus</a:t>
            </a:r>
            <a:r>
              <a:rPr lang="en-GB" dirty="0" smtClean="0"/>
              <a:t> 18.26</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80696"/>
          </a:xfrm>
        </p:spPr>
        <p:txBody>
          <a:bodyPr>
            <a:normAutofit/>
          </a:bodyPr>
          <a:lstStyle/>
          <a:p>
            <a:r>
              <a:rPr lang="en-GB" dirty="0" smtClean="0"/>
              <a:t>Alexander’s Body</a:t>
            </a:r>
            <a:endParaRPr lang="en-GB" dirty="0"/>
          </a:p>
        </p:txBody>
      </p:sp>
      <p:sp>
        <p:nvSpPr>
          <p:cNvPr id="3" name="Content Placeholder 2"/>
          <p:cNvSpPr>
            <a:spLocks noGrp="1"/>
          </p:cNvSpPr>
          <p:nvPr>
            <p:ph sz="quarter" idx="1"/>
          </p:nvPr>
        </p:nvSpPr>
        <p:spPr>
          <a:xfrm>
            <a:off x="457200" y="1628800"/>
            <a:ext cx="8229600" cy="5040560"/>
          </a:xfrm>
        </p:spPr>
        <p:txBody>
          <a:bodyPr>
            <a:normAutofit fontScale="70000" lnSpcReduction="20000"/>
          </a:bodyPr>
          <a:lstStyle/>
          <a:p>
            <a:pPr marL="0" indent="450850">
              <a:buNone/>
            </a:pPr>
            <a:r>
              <a:rPr lang="en-GB" dirty="0" smtClean="0"/>
              <a:t>When </a:t>
            </a:r>
            <a:r>
              <a:rPr lang="en-GB" dirty="0" err="1" smtClean="0"/>
              <a:t>Arrhidaeus</a:t>
            </a:r>
            <a:r>
              <a:rPr lang="en-GB" dirty="0" smtClean="0"/>
              <a:t> had spent nearly two years in making ready this work, he brought the body of the king from Babylon to Egypt. Ptolemy, moreover, doing honour to Alexander, went to meet it with an army as far as Syria, and, receiving the body, deemed it worthy of the greatest consideration. He decided for the present not to send it to </a:t>
            </a:r>
            <a:r>
              <a:rPr lang="en-GB" dirty="0" err="1" smtClean="0"/>
              <a:t>Ammon</a:t>
            </a:r>
            <a:r>
              <a:rPr lang="en-GB" dirty="0" smtClean="0"/>
              <a:t>, but to entomb it in the city that had been founded by Alexander himself, which lacked little of being the most renowned of the cities of the inhabited earth. There he prepared a precinct worthy the glory of Alexander in size and construction. Entombing him in this and honouring him with sacrifices such as are paid to demigods and with magnificent games, he won fair requital not only from men but also from the gods. For men, because of his graciousness and nobility of heart, came together eagerly from all sides to Alexandria and gladly enrolled for the campaign, although the army of the kings was about to fight against that of Ptolemy; and, even though the risks were manifest and great, yet all of them willingly took upon themselves at their personal risk the preservation of Ptolemy's safety. The gods also saved him unexpectedly from the greatest dangers on account of his courage and his honest treatment of all his friends.</a:t>
            </a:r>
          </a:p>
          <a:p>
            <a:pPr algn="r">
              <a:buNone/>
            </a:pPr>
            <a:r>
              <a:rPr lang="en-GB" dirty="0" err="1" smtClean="0"/>
              <a:t>Diodorus</a:t>
            </a:r>
            <a:r>
              <a:rPr lang="en-GB" dirty="0" smtClean="0"/>
              <a:t> 18.28</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with </a:t>
            </a:r>
            <a:r>
              <a:rPr lang="en-GB" dirty="0" err="1" smtClean="0"/>
              <a:t>Perdikkas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err="1" smtClean="0"/>
              <a:t>Perdikkas</a:t>
            </a:r>
            <a:r>
              <a:rPr lang="en-GB" dirty="0" smtClean="0"/>
              <a:t> invades</a:t>
            </a:r>
          </a:p>
          <a:p>
            <a:r>
              <a:rPr lang="en-GB" dirty="0" smtClean="0"/>
              <a:t>Ptolemy defeats him twice</a:t>
            </a:r>
          </a:p>
          <a:p>
            <a:endParaRPr lang="en-GB" dirty="0" smtClean="0"/>
          </a:p>
          <a:p>
            <a:pPr marL="0" indent="450850">
              <a:buNone/>
            </a:pPr>
            <a:r>
              <a:rPr lang="en-GB" dirty="0" smtClean="0"/>
              <a:t>These things having been done, the Macedonians with </a:t>
            </a:r>
            <a:r>
              <a:rPr lang="en-GB" dirty="0" err="1" smtClean="0"/>
              <a:t>Perdiccas</a:t>
            </a:r>
            <a:r>
              <a:rPr lang="en-GB" dirty="0" smtClean="0"/>
              <a:t> became much more exasperated with him, but they turned with favour toward Ptolemy. When night had come, the encampment was filled with lamentations and mourning, so many men having been senselessly lost without a blow from an enemy, and of these no fewer than a thousand having become food for beasts. Therefore many of the commanders joined together and accused </a:t>
            </a:r>
            <a:r>
              <a:rPr lang="en-GB" dirty="0" err="1" smtClean="0"/>
              <a:t>Perdiccas</a:t>
            </a:r>
            <a:r>
              <a:rPr lang="en-GB" dirty="0" smtClean="0"/>
              <a:t>, and all the phalanx of the infantry, now alienated from him, made clear their own hostility with threatening shouts. Consequently about a hundred of the commanders were the first to revolt from him, of whom the most illustrious was </a:t>
            </a:r>
            <a:r>
              <a:rPr lang="en-GB" dirty="0" err="1" smtClean="0"/>
              <a:t>Pithon</a:t>
            </a:r>
            <a:r>
              <a:rPr lang="en-GB" dirty="0" smtClean="0"/>
              <a:t>, who had suppressed the rebellious Greeks, a man second to none of the Companions of Alexander in courage and reputation; next, some also of the cavalry conspired together and went to the tent of </a:t>
            </a:r>
            <a:r>
              <a:rPr lang="en-GB" dirty="0" err="1" smtClean="0"/>
              <a:t>Perdiccas</a:t>
            </a:r>
            <a:r>
              <a:rPr lang="en-GB" dirty="0" smtClean="0"/>
              <a:t>, where they fell on him in a body and stabbed him to death. </a:t>
            </a:r>
          </a:p>
          <a:p>
            <a:pPr algn="r">
              <a:buNone/>
            </a:pPr>
            <a:r>
              <a:rPr lang="en-GB" dirty="0" err="1" smtClean="0"/>
              <a:t>Diodorus</a:t>
            </a:r>
            <a:r>
              <a:rPr lang="en-GB" dirty="0" smtClean="0"/>
              <a:t> 18.36</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Settlement of </a:t>
            </a:r>
            <a:r>
              <a:rPr lang="en-GB" dirty="0" err="1" smtClean="0"/>
              <a:t>Triparadeisos</a:t>
            </a:r>
            <a:endParaRPr lang="en-GB" dirty="0"/>
          </a:p>
        </p:txBody>
      </p:sp>
      <p:sp>
        <p:nvSpPr>
          <p:cNvPr id="3" name="Content Placeholder 2"/>
          <p:cNvSpPr>
            <a:spLocks noGrp="1"/>
          </p:cNvSpPr>
          <p:nvPr>
            <p:ph sz="quarter" idx="1"/>
          </p:nvPr>
        </p:nvSpPr>
        <p:spPr/>
        <p:txBody>
          <a:bodyPr/>
          <a:lstStyle/>
          <a:p>
            <a:r>
              <a:rPr lang="en-GB" dirty="0" smtClean="0"/>
              <a:t>Antipater is regent</a:t>
            </a:r>
          </a:p>
          <a:p>
            <a:pPr lvl="1"/>
            <a:r>
              <a:rPr lang="en-GB" dirty="0" smtClean="0"/>
              <a:t>Kings go with him</a:t>
            </a:r>
          </a:p>
          <a:p>
            <a:r>
              <a:rPr lang="en-GB" dirty="0" err="1" smtClean="0"/>
              <a:t>Antigonos</a:t>
            </a:r>
            <a:r>
              <a:rPr lang="en-GB" dirty="0" smtClean="0"/>
              <a:t> is satrap of greater Phrygia</a:t>
            </a:r>
          </a:p>
          <a:p>
            <a:pPr lvl="1"/>
            <a:r>
              <a:rPr lang="en-GB" dirty="0" smtClean="0"/>
              <a:t>Wage war on </a:t>
            </a:r>
            <a:r>
              <a:rPr lang="en-GB" dirty="0" err="1" smtClean="0"/>
              <a:t>Eumenes</a:t>
            </a:r>
            <a:endParaRPr lang="en-GB" dirty="0" smtClean="0"/>
          </a:p>
          <a:p>
            <a:r>
              <a:rPr lang="en-GB" dirty="0" smtClean="0"/>
              <a:t>Ptolemy is satrap in Egypt and Cyrenaica</a:t>
            </a:r>
          </a:p>
          <a:p>
            <a:r>
              <a:rPr lang="en-GB" dirty="0" err="1" smtClean="0"/>
              <a:t>Seleucus</a:t>
            </a:r>
            <a:r>
              <a:rPr lang="en-GB" dirty="0" smtClean="0"/>
              <a:t> is satrap of Babylon</a:t>
            </a:r>
          </a:p>
          <a:p>
            <a:endParaRPr lang="en-GB"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Ptolemaic aims</a:t>
            </a:r>
            <a:endParaRPr lang="en-GB" dirty="0"/>
          </a:p>
        </p:txBody>
      </p:sp>
      <p:sp>
        <p:nvSpPr>
          <p:cNvPr id="3" name="Content Placeholder 2"/>
          <p:cNvSpPr>
            <a:spLocks noGrp="1"/>
          </p:cNvSpPr>
          <p:nvPr>
            <p:ph sz="quarter" idx="1"/>
          </p:nvPr>
        </p:nvSpPr>
        <p:spPr/>
        <p:txBody>
          <a:bodyPr/>
          <a:lstStyle/>
          <a:p>
            <a:r>
              <a:rPr lang="en-GB" dirty="0" smtClean="0"/>
              <a:t>Egyptian empire or heir to Alexander?</a:t>
            </a:r>
          </a:p>
          <a:p>
            <a:endParaRPr lang="en-GB" dirty="0" smtClean="0"/>
          </a:p>
          <a:p>
            <a:r>
              <a:rPr lang="en-GB" dirty="0" smtClean="0"/>
              <a:t>Takes Syria and Phoenicia after death of </a:t>
            </a:r>
            <a:r>
              <a:rPr lang="en-GB" dirty="0" err="1" smtClean="0"/>
              <a:t>Antipatros</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t>
            </a:r>
            <a:r>
              <a:rPr lang="en-GB" dirty="0" err="1" smtClean="0"/>
              <a:t>Argeads</a:t>
            </a:r>
            <a:endParaRPr lang="en-GB" dirty="0"/>
          </a:p>
        </p:txBody>
      </p:sp>
      <p:sp>
        <p:nvSpPr>
          <p:cNvPr id="3" name="Content Placeholder 2"/>
          <p:cNvSpPr>
            <a:spLocks noGrp="1"/>
          </p:cNvSpPr>
          <p:nvPr>
            <p:ph sz="quarter" idx="1"/>
          </p:nvPr>
        </p:nvSpPr>
        <p:spPr/>
        <p:txBody>
          <a:bodyPr/>
          <a:lstStyle/>
          <a:p>
            <a:r>
              <a:rPr lang="en-GB" dirty="0" err="1" smtClean="0"/>
              <a:t>Olympias</a:t>
            </a:r>
            <a:r>
              <a:rPr lang="en-GB" dirty="0" smtClean="0"/>
              <a:t> sides with </a:t>
            </a:r>
            <a:r>
              <a:rPr lang="en-GB" dirty="0" err="1" smtClean="0"/>
              <a:t>Polyperchon</a:t>
            </a:r>
            <a:r>
              <a:rPr lang="en-GB" dirty="0" smtClean="0"/>
              <a:t>, Philip III and </a:t>
            </a:r>
            <a:r>
              <a:rPr lang="en-GB" dirty="0" err="1" smtClean="0"/>
              <a:t>Eurydike</a:t>
            </a:r>
            <a:r>
              <a:rPr lang="en-GB" dirty="0" smtClean="0"/>
              <a:t> with </a:t>
            </a:r>
            <a:r>
              <a:rPr lang="en-GB" dirty="0" err="1" smtClean="0"/>
              <a:t>Kassander</a:t>
            </a:r>
            <a:endParaRPr lang="en-GB" dirty="0" smtClean="0"/>
          </a:p>
          <a:p>
            <a:r>
              <a:rPr lang="en-GB" dirty="0" err="1" smtClean="0"/>
              <a:t>Olympias</a:t>
            </a:r>
            <a:r>
              <a:rPr lang="en-GB" dirty="0" smtClean="0"/>
              <a:t> captures and kills Philip III</a:t>
            </a:r>
          </a:p>
          <a:p>
            <a:r>
              <a:rPr lang="en-GB" dirty="0" err="1" smtClean="0"/>
              <a:t>Kassander</a:t>
            </a:r>
            <a:r>
              <a:rPr lang="en-GB" dirty="0" smtClean="0"/>
              <a:t> captures and kills </a:t>
            </a:r>
            <a:r>
              <a:rPr lang="en-GB" dirty="0" err="1" smtClean="0"/>
              <a:t>Olympias</a:t>
            </a:r>
            <a:endParaRPr lang="en-GB" dirty="0" smtClean="0"/>
          </a:p>
          <a:p>
            <a:r>
              <a:rPr lang="en-GB" dirty="0" smtClean="0"/>
              <a:t>316 Alexander IV is the only remaining king</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Expansion up to Gaza</a:t>
            </a:r>
            <a:endParaRPr lang="en-GB" dirty="0"/>
          </a:p>
        </p:txBody>
      </p:sp>
      <p:sp>
        <p:nvSpPr>
          <p:cNvPr id="3" name="Content Placeholder 2"/>
          <p:cNvSpPr>
            <a:spLocks noGrp="1"/>
          </p:cNvSpPr>
          <p:nvPr>
            <p:ph sz="quarter" idx="1"/>
          </p:nvPr>
        </p:nvSpPr>
        <p:spPr/>
        <p:txBody>
          <a:bodyPr/>
          <a:lstStyle/>
          <a:p>
            <a:r>
              <a:rPr lang="en-GB" dirty="0" smtClean="0"/>
              <a:t>Anti-</a:t>
            </a:r>
            <a:r>
              <a:rPr lang="en-GB" dirty="0" err="1" smtClean="0"/>
              <a:t>Antigonos</a:t>
            </a:r>
            <a:r>
              <a:rPr lang="en-GB" dirty="0" smtClean="0"/>
              <a:t> coalition: </a:t>
            </a:r>
            <a:r>
              <a:rPr lang="en-GB" dirty="0" err="1" smtClean="0"/>
              <a:t>Seleukos</a:t>
            </a:r>
            <a:r>
              <a:rPr lang="en-GB" dirty="0" smtClean="0"/>
              <a:t>, Ptolemy, </a:t>
            </a:r>
            <a:r>
              <a:rPr lang="en-GB" dirty="0" err="1" smtClean="0"/>
              <a:t>Kassander</a:t>
            </a:r>
            <a:r>
              <a:rPr lang="en-GB" dirty="0" smtClean="0"/>
              <a:t>, </a:t>
            </a:r>
            <a:r>
              <a:rPr lang="en-GB" dirty="0" err="1" smtClean="0"/>
              <a:t>Lysimachos</a:t>
            </a:r>
            <a:endParaRPr lang="en-GB" dirty="0" smtClean="0"/>
          </a:p>
          <a:p>
            <a:r>
              <a:rPr lang="en-GB" dirty="0" smtClean="0"/>
              <a:t>Freedom of the Greeks</a:t>
            </a:r>
          </a:p>
          <a:p>
            <a:r>
              <a:rPr lang="en-GB" dirty="0" err="1" smtClean="0"/>
              <a:t>Seleukos</a:t>
            </a:r>
            <a:r>
              <a:rPr lang="en-GB" dirty="0" smtClean="0"/>
              <a:t> removed from his Satrapy – at Ptolemaic court</a:t>
            </a:r>
          </a:p>
          <a:p>
            <a:r>
              <a:rPr lang="en-GB" dirty="0" smtClean="0"/>
              <a:t>Control of Cyprus</a:t>
            </a:r>
          </a:p>
          <a:p>
            <a:r>
              <a:rPr lang="en-GB" dirty="0" smtClean="0"/>
              <a:t>Reduce a revolt in Cyrenaica</a:t>
            </a:r>
          </a:p>
          <a:p>
            <a:r>
              <a:rPr lang="en-GB" dirty="0" smtClean="0"/>
              <a:t>Syrian Expedition</a:t>
            </a:r>
          </a:p>
          <a:p>
            <a:endParaRPr lang="en-GB" dirty="0" smtClean="0"/>
          </a:p>
          <a:p>
            <a:endParaRPr lang="en-GB"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Gaza 312</a:t>
            </a:r>
            <a:endParaRPr lang="en-GB" dirty="0"/>
          </a:p>
        </p:txBody>
      </p:sp>
      <p:sp>
        <p:nvSpPr>
          <p:cNvPr id="3" name="Content Placeholder 2"/>
          <p:cNvSpPr>
            <a:spLocks noGrp="1"/>
          </p:cNvSpPr>
          <p:nvPr>
            <p:ph sz="quarter" idx="1"/>
          </p:nvPr>
        </p:nvSpPr>
        <p:spPr>
          <a:xfrm>
            <a:off x="467544" y="1484784"/>
            <a:ext cx="8229600" cy="5373216"/>
          </a:xfrm>
        </p:spPr>
        <p:txBody>
          <a:bodyPr>
            <a:normAutofit fontScale="77500" lnSpcReduction="20000"/>
          </a:bodyPr>
          <a:lstStyle/>
          <a:p>
            <a:r>
              <a:rPr lang="en-GB" dirty="0" smtClean="0"/>
              <a:t>Egyptian troops:</a:t>
            </a:r>
          </a:p>
          <a:p>
            <a:pPr marL="0" indent="180975">
              <a:buNone/>
            </a:pPr>
            <a:r>
              <a:rPr lang="en-GB" sz="3100" dirty="0" smtClean="0"/>
              <a:t>Ptolemy, since his undertakings had turned out as he wished, now sailed away to Egypt; but after a little while, spurred on by </a:t>
            </a:r>
            <a:r>
              <a:rPr lang="en-GB" sz="3100" dirty="0" err="1" smtClean="0"/>
              <a:t>Seleucus</a:t>
            </a:r>
            <a:r>
              <a:rPr lang="en-GB" sz="3100" dirty="0" smtClean="0"/>
              <a:t> because of his hostility toward </a:t>
            </a:r>
            <a:r>
              <a:rPr lang="en-GB" sz="3100" dirty="0" err="1" smtClean="0"/>
              <a:t>Antigonus</a:t>
            </a:r>
            <a:r>
              <a:rPr lang="en-GB" sz="3100" dirty="0" smtClean="0"/>
              <a:t>, he decided to make a campaign into </a:t>
            </a:r>
            <a:r>
              <a:rPr lang="en-GB" sz="3100" dirty="0" err="1" smtClean="0"/>
              <a:t>Coelê</a:t>
            </a:r>
            <a:r>
              <a:rPr lang="en-GB" sz="3100" dirty="0" smtClean="0"/>
              <a:t> Syria and take the field against the army of Demetrius. He therefore gathered together his forces from all sides and marched from Alexandria to </a:t>
            </a:r>
            <a:r>
              <a:rPr lang="en-GB" sz="3100" dirty="0" err="1" smtClean="0"/>
              <a:t>Pelusium</a:t>
            </a:r>
            <a:r>
              <a:rPr lang="en-GB" sz="3100" dirty="0" smtClean="0"/>
              <a:t> with eighteen thousand foot and four thousand horse. </a:t>
            </a:r>
            <a:r>
              <a:rPr lang="en-GB" sz="3100" b="1" dirty="0" smtClean="0"/>
              <a:t>Of his army some were Macedonians and some were mercenaries, but a great number were Egyptians, of whom some carried the missiles and the other baggage but some were armed and serviceable for battle.</a:t>
            </a:r>
            <a:r>
              <a:rPr lang="en-GB" sz="3100" dirty="0" smtClean="0"/>
              <a:t> Marching through the desert from </a:t>
            </a:r>
            <a:r>
              <a:rPr lang="en-GB" sz="3100" dirty="0" err="1" smtClean="0"/>
              <a:t>Pelusium</a:t>
            </a:r>
            <a:r>
              <a:rPr lang="en-GB" sz="3100" dirty="0" smtClean="0"/>
              <a:t>, he camped near the enemy at Old Gaza in Syria. Demetrius, who had likewise summoned his soldiers to Old Gaza from their winter quarters on all sides, awaited the approach of his opponents. </a:t>
            </a:r>
          </a:p>
          <a:p>
            <a:pPr algn="r">
              <a:buNone/>
            </a:pPr>
            <a:r>
              <a:rPr lang="en-GB" dirty="0" err="1" smtClean="0"/>
              <a:t>Diodorus</a:t>
            </a:r>
            <a:r>
              <a:rPr lang="en-GB" dirty="0" smtClean="0"/>
              <a:t> 19.80</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8229600" cy="636680"/>
          </a:xfrm>
        </p:spPr>
        <p:txBody>
          <a:bodyPr>
            <a:normAutofit fontScale="90000"/>
          </a:bodyPr>
          <a:lstStyle/>
          <a:p>
            <a:r>
              <a:rPr lang="en-GB" dirty="0" smtClean="0"/>
              <a:t>New Peace Treaty</a:t>
            </a:r>
            <a:endParaRPr lang="en-GB" dirty="0"/>
          </a:p>
        </p:txBody>
      </p:sp>
      <p:sp>
        <p:nvSpPr>
          <p:cNvPr id="3" name="Content Placeholder 2"/>
          <p:cNvSpPr>
            <a:spLocks noGrp="1"/>
          </p:cNvSpPr>
          <p:nvPr>
            <p:ph sz="quarter" idx="1"/>
          </p:nvPr>
        </p:nvSpPr>
        <p:spPr>
          <a:xfrm>
            <a:off x="457200" y="1556792"/>
            <a:ext cx="8229600" cy="5301208"/>
          </a:xfrm>
        </p:spPr>
        <p:txBody>
          <a:bodyPr>
            <a:normAutofit fontScale="70000" lnSpcReduction="20000"/>
          </a:bodyPr>
          <a:lstStyle/>
          <a:p>
            <a:pPr marL="0" indent="361950">
              <a:buNone/>
            </a:pPr>
            <a:r>
              <a:rPr lang="en-GB" dirty="0" smtClean="0"/>
              <a:t>While these held office, </a:t>
            </a:r>
            <a:r>
              <a:rPr lang="en-GB" dirty="0" err="1" smtClean="0"/>
              <a:t>Cassander</a:t>
            </a:r>
            <a:r>
              <a:rPr lang="en-GB" dirty="0" smtClean="0"/>
              <a:t>, Ptolemy, and Lysimachus came to terms with </a:t>
            </a:r>
            <a:r>
              <a:rPr lang="en-GB" dirty="0" err="1" smtClean="0"/>
              <a:t>Antigonus</a:t>
            </a:r>
            <a:r>
              <a:rPr lang="en-GB" dirty="0" smtClean="0"/>
              <a:t> and made a treaty. In this it was provided that </a:t>
            </a:r>
            <a:r>
              <a:rPr lang="en-GB" dirty="0" err="1" smtClean="0"/>
              <a:t>Cassander</a:t>
            </a:r>
            <a:r>
              <a:rPr lang="en-GB" dirty="0" smtClean="0"/>
              <a:t> be general of Europe until Alexander, the son of </a:t>
            </a:r>
            <a:r>
              <a:rPr lang="en-GB" dirty="0" err="1" smtClean="0"/>
              <a:t>Roxanê</a:t>
            </a:r>
            <a:r>
              <a:rPr lang="en-GB" dirty="0" smtClean="0"/>
              <a:t>, should come of age; that Lysimachus rule Thrace, and that Ptolemy rule Egypt and the cities adjacent thereto in Libya and Arabia; that </a:t>
            </a:r>
            <a:r>
              <a:rPr lang="en-GB" dirty="0" err="1" smtClean="0"/>
              <a:t>Antigonus</a:t>
            </a:r>
            <a:r>
              <a:rPr lang="en-GB" dirty="0" smtClean="0"/>
              <a:t> have first place in all Asia; and that the Greeks be autonomous. However, they did not abide by these agreements but each of them, putting forward plausible excuses, kept seeking to increase his own power. Now </a:t>
            </a:r>
            <a:r>
              <a:rPr lang="en-GB" dirty="0" err="1" smtClean="0"/>
              <a:t>Cassander</a:t>
            </a:r>
            <a:r>
              <a:rPr lang="en-GB" dirty="0" smtClean="0"/>
              <a:t> perceived that Alexander, the son of </a:t>
            </a:r>
            <a:r>
              <a:rPr lang="en-GB" dirty="0" err="1" smtClean="0"/>
              <a:t>Roxanê</a:t>
            </a:r>
            <a:r>
              <a:rPr lang="en-GB" dirty="0" smtClean="0"/>
              <a:t>, was growing up and that word was being spread throughout Macedonia by certain men that it was fitting to release the boy from custody and give him his father's kingdom; and, fearing for himself, he instructed </a:t>
            </a:r>
            <a:r>
              <a:rPr lang="en-GB" dirty="0" err="1" smtClean="0"/>
              <a:t>Glaucias</a:t>
            </a:r>
            <a:r>
              <a:rPr lang="en-GB" dirty="0" smtClean="0"/>
              <a:t>, who was in command of the guard over the child, to murder </a:t>
            </a:r>
            <a:r>
              <a:rPr lang="en-GB" dirty="0" err="1" smtClean="0"/>
              <a:t>Roxanê</a:t>
            </a:r>
            <a:r>
              <a:rPr lang="en-GB" dirty="0" smtClean="0"/>
              <a:t> and the king and conceal their bodies, but to disclose to no one else what had been done. When </a:t>
            </a:r>
            <a:r>
              <a:rPr lang="en-GB" dirty="0" err="1" smtClean="0"/>
              <a:t>Glaucias</a:t>
            </a:r>
            <a:r>
              <a:rPr lang="en-GB" dirty="0" smtClean="0"/>
              <a:t> had carried out the instructions, </a:t>
            </a:r>
            <a:r>
              <a:rPr lang="en-GB" dirty="0" err="1" smtClean="0"/>
              <a:t>Cassander</a:t>
            </a:r>
            <a:r>
              <a:rPr lang="en-GB" dirty="0" smtClean="0"/>
              <a:t>, Lysimachus, and Ptolemy, and </a:t>
            </a:r>
            <a:r>
              <a:rPr lang="en-GB" dirty="0" err="1" smtClean="0"/>
              <a:t>Antigonus</a:t>
            </a:r>
            <a:r>
              <a:rPr lang="en-GB" dirty="0" smtClean="0"/>
              <a:t> as well, were relieved of their anticipated danger from the king; for henceforth, there being no longer anyone to inherit the realm, each of those who had rule over nations or cities entertained hopes of royal power and held the territory that had been placed under his authority as if it were a kingdom won by the spear. </a:t>
            </a:r>
          </a:p>
          <a:p>
            <a:pPr algn="r">
              <a:buNone/>
            </a:pPr>
            <a:r>
              <a:rPr lang="en-GB" dirty="0" err="1" smtClean="0"/>
              <a:t>Diodorus</a:t>
            </a:r>
            <a:r>
              <a:rPr lang="en-GB" dirty="0" smtClean="0"/>
              <a:t> 19.105</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Salamis</a:t>
            </a:r>
            <a:endParaRPr lang="en-GB" dirty="0"/>
          </a:p>
        </p:txBody>
      </p:sp>
      <p:sp>
        <p:nvSpPr>
          <p:cNvPr id="3" name="Content Placeholder 2"/>
          <p:cNvSpPr>
            <a:spLocks noGrp="1"/>
          </p:cNvSpPr>
          <p:nvPr>
            <p:ph sz="quarter" idx="1"/>
          </p:nvPr>
        </p:nvSpPr>
        <p:spPr/>
        <p:txBody>
          <a:bodyPr>
            <a:normAutofit lnSpcReduction="10000"/>
          </a:bodyPr>
          <a:lstStyle/>
          <a:p>
            <a:pPr marL="0" indent="271463">
              <a:buNone/>
            </a:pPr>
            <a:r>
              <a:rPr lang="en-GB" dirty="0" smtClean="0"/>
              <a:t>In the naval battle, whose outcome was as stated, more than a hundred of the supply ships were taken, upon which were almost eight thousand soldiers, and of the warships forty were captured with their crews and about eighty were disabled, which the victors towed, full of sea water, to the camp before the city. Twenty of Demetrius' ships were disabled, but all of these, after receiving proper care, continued to perform the services for which they were suited. </a:t>
            </a:r>
          </a:p>
          <a:p>
            <a:pPr algn="r">
              <a:buNone/>
            </a:pPr>
            <a:r>
              <a:rPr lang="en-GB" dirty="0" err="1" smtClean="0"/>
              <a:t>Diodorus</a:t>
            </a:r>
            <a:r>
              <a:rPr lang="en-GB" dirty="0" smtClean="0"/>
              <a:t> 20.52</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Basileus</a:t>
            </a:r>
            <a:r>
              <a:rPr lang="en-GB" dirty="0" smtClean="0"/>
              <a:t> Ptolemy</a:t>
            </a:r>
            <a:endParaRPr lang="en-GB" dirty="0"/>
          </a:p>
        </p:txBody>
      </p:sp>
      <p:sp>
        <p:nvSpPr>
          <p:cNvPr id="3" name="Content Placeholder 2"/>
          <p:cNvSpPr>
            <a:spLocks noGrp="1"/>
          </p:cNvSpPr>
          <p:nvPr>
            <p:ph sz="quarter" idx="1"/>
          </p:nvPr>
        </p:nvSpPr>
        <p:spPr/>
        <p:txBody>
          <a:bodyPr>
            <a:normAutofit fontScale="77500" lnSpcReduction="20000"/>
          </a:bodyPr>
          <a:lstStyle/>
          <a:p>
            <a:pPr marL="0" indent="450850">
              <a:buNone/>
            </a:pPr>
            <a:r>
              <a:rPr lang="en-GB" dirty="0" smtClean="0"/>
              <a:t>Upon this, the multitude for the first time saluted </a:t>
            </a:r>
            <a:r>
              <a:rPr lang="en-GB" dirty="0" err="1" smtClean="0"/>
              <a:t>Antigonus</a:t>
            </a:r>
            <a:r>
              <a:rPr lang="en-GB" dirty="0" smtClean="0"/>
              <a:t> and Demetrius as kings. </a:t>
            </a:r>
            <a:r>
              <a:rPr lang="en-GB" dirty="0" err="1" smtClean="0"/>
              <a:t>Antigonus</a:t>
            </a:r>
            <a:r>
              <a:rPr lang="en-GB" dirty="0" smtClean="0"/>
              <a:t>, accordingly, was immediately crowned by his friends, and Demetrius received a diadem from his father, with a letter in which he was addressed as King. The followers of Ptolemy in Egypt on their part also, when these things were reported to them, gave him the title of King, that they might not appear to lose spirit on account of their defeat. And thus their emulation carried the practice among the other successors of Alexander. For Lysimachus began to wear a diadem, and </a:t>
            </a:r>
            <a:r>
              <a:rPr lang="en-GB" dirty="0" err="1" smtClean="0"/>
              <a:t>Seleucus</a:t>
            </a:r>
            <a:r>
              <a:rPr lang="en-GB" dirty="0" smtClean="0"/>
              <a:t> also in his interviews with the Greeks; with the Barbarians he had before this dealt as king. </a:t>
            </a:r>
            <a:r>
              <a:rPr lang="en-GB" dirty="0" err="1" smtClean="0"/>
              <a:t>Cassander</a:t>
            </a:r>
            <a:r>
              <a:rPr lang="en-GB" dirty="0" smtClean="0"/>
              <a:t>, however, although the others gave him the royal title in their letters and addresses, wrote his letters in his own untitled name, as he had been wont to do. </a:t>
            </a:r>
          </a:p>
          <a:p>
            <a:pPr marL="0" indent="450850" algn="r">
              <a:buNone/>
            </a:pPr>
            <a:r>
              <a:rPr lang="en-GB" dirty="0" smtClean="0"/>
              <a:t>Plutarch </a:t>
            </a:r>
            <a:r>
              <a:rPr lang="en-GB" i="1" dirty="0" smtClean="0"/>
              <a:t>Life of Demetrius</a:t>
            </a:r>
            <a:r>
              <a:rPr lang="en-GB" dirty="0" smtClean="0"/>
              <a:t> 18</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Coronation of Ptolemy</a:t>
            </a:r>
            <a:endParaRPr lang="en-GB" dirty="0"/>
          </a:p>
        </p:txBody>
      </p:sp>
      <p:sp>
        <p:nvSpPr>
          <p:cNvPr id="3" name="Content Placeholder 2"/>
          <p:cNvSpPr>
            <a:spLocks noGrp="1"/>
          </p:cNvSpPr>
          <p:nvPr>
            <p:ph sz="quarter" idx="1"/>
          </p:nvPr>
        </p:nvSpPr>
        <p:spPr/>
        <p:txBody>
          <a:bodyPr/>
          <a:lstStyle/>
          <a:p>
            <a:r>
              <a:rPr lang="en-GB" dirty="0" smtClean="0"/>
              <a:t>305/4 – first year of Ptolemy as Pharaoh</a:t>
            </a:r>
          </a:p>
          <a:p>
            <a:r>
              <a:rPr lang="en-GB" dirty="0" smtClean="0"/>
              <a:t>Retroactive dating of his reign in Greek</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Rhodes</a:t>
            </a:r>
            <a:endParaRPr lang="en-GB" dirty="0"/>
          </a:p>
        </p:txBody>
      </p:sp>
      <p:sp>
        <p:nvSpPr>
          <p:cNvPr id="3" name="Content Placeholder 2"/>
          <p:cNvSpPr>
            <a:spLocks noGrp="1"/>
          </p:cNvSpPr>
          <p:nvPr>
            <p:ph sz="quarter" idx="1"/>
          </p:nvPr>
        </p:nvSpPr>
        <p:spPr/>
        <p:txBody>
          <a:bodyPr/>
          <a:lstStyle/>
          <a:p>
            <a:r>
              <a:rPr lang="en-GB" dirty="0" smtClean="0"/>
              <a:t>Demetrius sieged the city of Rhodes (305/4)</a:t>
            </a:r>
          </a:p>
          <a:p>
            <a:r>
              <a:rPr lang="en-GB" dirty="0" smtClean="0"/>
              <a:t>Ptolemy provided aid to the city to keep it from falling</a:t>
            </a:r>
          </a:p>
          <a:p>
            <a:r>
              <a:rPr lang="en-GB" dirty="0" smtClean="0"/>
              <a:t>Rhodes gives Ptolemy extravagant honours</a:t>
            </a:r>
          </a:p>
        </p:txBody>
      </p:sp>
      <p:pic>
        <p:nvPicPr>
          <p:cNvPr id="1026" name="Picture 2" descr="The Colossus of Rhodes, 1800, World History/Greece , Colored copperplate (463-4654 © SuperStock)"/>
          <p:cNvPicPr>
            <a:picLocks noChangeAspect="1" noChangeArrowheads="1"/>
          </p:cNvPicPr>
          <p:nvPr/>
        </p:nvPicPr>
        <p:blipFill>
          <a:blip r:embed="rId2" cstate="print"/>
          <a:srcRect/>
          <a:stretch>
            <a:fillRect/>
          </a:stretch>
        </p:blipFill>
        <p:spPr bwMode="auto">
          <a:xfrm>
            <a:off x="1475656" y="3578754"/>
            <a:ext cx="5544616" cy="3279246"/>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a:t>
            </a:r>
            <a:r>
              <a:rPr lang="en-GB" dirty="0" err="1" smtClean="0"/>
              <a:t>Ipsus</a:t>
            </a:r>
            <a:r>
              <a:rPr lang="en-GB" dirty="0" smtClean="0"/>
              <a:t>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Alliance of Lysimachus, </a:t>
            </a:r>
            <a:r>
              <a:rPr lang="en-GB" dirty="0" err="1" smtClean="0"/>
              <a:t>Seleucus</a:t>
            </a:r>
            <a:r>
              <a:rPr lang="en-GB" dirty="0" smtClean="0"/>
              <a:t> and Ptolemy</a:t>
            </a:r>
          </a:p>
          <a:p>
            <a:pPr lvl="1"/>
            <a:r>
              <a:rPr lang="en-GB" dirty="0" smtClean="0"/>
              <a:t>Ptolemy is not at the battle, occupies coast of Syria</a:t>
            </a:r>
          </a:p>
          <a:p>
            <a:pPr lvl="1"/>
            <a:r>
              <a:rPr lang="en-GB" dirty="0" err="1" smtClean="0"/>
              <a:t>Demetrios</a:t>
            </a:r>
            <a:r>
              <a:rPr lang="en-GB" dirty="0" smtClean="0"/>
              <a:t> escapes: Keeps control of his navy and Cyprus and his position in Greece</a:t>
            </a:r>
          </a:p>
          <a:p>
            <a:r>
              <a:rPr lang="en-GB" dirty="0" smtClean="0"/>
              <a:t>New division of the empire</a:t>
            </a:r>
          </a:p>
          <a:p>
            <a:pPr lvl="1"/>
            <a:r>
              <a:rPr lang="en-GB" dirty="0" err="1" smtClean="0"/>
              <a:t>Lysimachos</a:t>
            </a:r>
            <a:r>
              <a:rPr lang="en-GB" dirty="0" smtClean="0"/>
              <a:t>: Thrace + Anatolia as far as the Taurus (except Cilicia and areas under Ptolemaic control)</a:t>
            </a:r>
          </a:p>
          <a:p>
            <a:pPr lvl="1"/>
            <a:r>
              <a:rPr lang="en-GB" dirty="0" err="1" smtClean="0"/>
              <a:t>Seleukos</a:t>
            </a:r>
            <a:r>
              <a:rPr lang="en-GB" dirty="0" smtClean="0"/>
              <a:t>: East + All of Syria from the Euphrates to the Mediterranean (Root of conflict with Ptolemy)</a:t>
            </a:r>
          </a:p>
          <a:p>
            <a:pPr lvl="1"/>
            <a:r>
              <a:rPr lang="en-GB" dirty="0" smtClean="0"/>
              <a:t>Ptolemy: Egypt + his coastal possessions + refuses to give up control of Syria which he has taken (Root of conflict with </a:t>
            </a:r>
            <a:r>
              <a:rPr lang="en-GB" dirty="0" err="1" smtClean="0"/>
              <a:t>Seleucus</a:t>
            </a:r>
            <a:r>
              <a:rPr lang="en-GB" dirty="0" smtClean="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8" name="Picture 4" descr="http://www.unc.edu/awmc/downloads/aegyptusPtolLrg.jpg"/>
          <p:cNvPicPr>
            <a:picLocks noGrp="1" noChangeAspect="1" noChangeArrowheads="1"/>
          </p:cNvPicPr>
          <p:nvPr>
            <p:ph sz="quarter" idx="1"/>
          </p:nvPr>
        </p:nvPicPr>
        <p:blipFill>
          <a:blip r:embed="rId2" cstate="print"/>
          <a:srcRect/>
          <a:stretch>
            <a:fillRect/>
          </a:stretch>
        </p:blipFill>
        <p:spPr bwMode="auto">
          <a:xfrm>
            <a:off x="-1" y="0"/>
            <a:ext cx="9180495" cy="6858000"/>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Ptolemy’s Wives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Persian wife (daughter of </a:t>
            </a:r>
            <a:r>
              <a:rPr lang="en-GB" dirty="0" err="1" smtClean="0"/>
              <a:t>Artabazus</a:t>
            </a:r>
            <a:r>
              <a:rPr lang="en-GB" dirty="0" smtClean="0"/>
              <a:t>)</a:t>
            </a:r>
          </a:p>
          <a:p>
            <a:r>
              <a:rPr lang="en-GB" dirty="0" err="1" smtClean="0"/>
              <a:t>Eurydike</a:t>
            </a:r>
            <a:r>
              <a:rPr lang="en-GB" dirty="0" smtClean="0"/>
              <a:t> (daughter of Antipater)</a:t>
            </a:r>
          </a:p>
          <a:p>
            <a:pPr lvl="1"/>
            <a:r>
              <a:rPr lang="en-GB" dirty="0" smtClean="0"/>
              <a:t>Ptolemy </a:t>
            </a:r>
            <a:r>
              <a:rPr lang="en-GB" dirty="0" err="1" smtClean="0"/>
              <a:t>Keraunos</a:t>
            </a:r>
            <a:r>
              <a:rPr lang="en-GB" dirty="0" smtClean="0"/>
              <a:t> (</a:t>
            </a:r>
            <a:r>
              <a:rPr lang="en-GB" dirty="0" err="1" smtClean="0"/>
              <a:t>m</a:t>
            </a:r>
            <a:r>
              <a:rPr lang="en-GB" dirty="0" smtClean="0"/>
              <a:t>)</a:t>
            </a:r>
          </a:p>
          <a:p>
            <a:pPr lvl="1"/>
            <a:r>
              <a:rPr lang="en-GB" dirty="0" err="1" smtClean="0"/>
              <a:t>Meleager</a:t>
            </a:r>
            <a:r>
              <a:rPr lang="en-GB" dirty="0" smtClean="0"/>
              <a:t> (</a:t>
            </a:r>
            <a:r>
              <a:rPr lang="en-GB" dirty="0" err="1" smtClean="0"/>
              <a:t>m</a:t>
            </a:r>
            <a:r>
              <a:rPr lang="en-GB" dirty="0" smtClean="0"/>
              <a:t>)</a:t>
            </a:r>
          </a:p>
          <a:p>
            <a:pPr lvl="1"/>
            <a:r>
              <a:rPr lang="en-GB" dirty="0" err="1" smtClean="0"/>
              <a:t>Lysandra</a:t>
            </a:r>
            <a:r>
              <a:rPr lang="en-GB" dirty="0" smtClean="0"/>
              <a:t> (f)</a:t>
            </a:r>
          </a:p>
          <a:p>
            <a:pPr lvl="1"/>
            <a:r>
              <a:rPr lang="en-GB" dirty="0" err="1" smtClean="0"/>
              <a:t>Ptolemais</a:t>
            </a:r>
            <a:r>
              <a:rPr lang="en-GB" dirty="0" smtClean="0"/>
              <a:t> (f)</a:t>
            </a:r>
          </a:p>
          <a:p>
            <a:r>
              <a:rPr lang="en-GB" dirty="0" err="1" smtClean="0"/>
              <a:t>Berenike</a:t>
            </a:r>
            <a:endParaRPr lang="en-GB" dirty="0" smtClean="0"/>
          </a:p>
          <a:p>
            <a:pPr lvl="1"/>
            <a:r>
              <a:rPr lang="en-GB" dirty="0" err="1" smtClean="0"/>
              <a:t>Arsinoe</a:t>
            </a:r>
            <a:r>
              <a:rPr lang="en-GB" dirty="0" smtClean="0"/>
              <a:t> (II) (f)</a:t>
            </a:r>
          </a:p>
          <a:p>
            <a:pPr lvl="1"/>
            <a:r>
              <a:rPr lang="en-GB" dirty="0" smtClean="0"/>
              <a:t>Ptolemy (II) </a:t>
            </a:r>
            <a:r>
              <a:rPr lang="en-GB" dirty="0" err="1" smtClean="0"/>
              <a:t>Philadelphos</a:t>
            </a:r>
            <a:r>
              <a:rPr lang="en-GB" dirty="0" smtClean="0"/>
              <a:t> (</a:t>
            </a:r>
            <a:r>
              <a:rPr lang="en-GB" dirty="0" err="1" smtClean="0"/>
              <a:t>m</a:t>
            </a:r>
            <a:r>
              <a:rPr lang="en-GB" dirty="0" smtClean="0"/>
              <a:t>)</a:t>
            </a:r>
          </a:p>
          <a:p>
            <a:pPr lvl="1"/>
            <a:r>
              <a:rPr lang="en-GB" dirty="0" err="1" smtClean="0"/>
              <a:t>Philotera</a:t>
            </a:r>
            <a:r>
              <a:rPr lang="en-GB" dirty="0" smtClean="0"/>
              <a:t> (f)</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 and Pharaoh</a:t>
            </a:r>
            <a:endParaRPr lang="en-GB" dirty="0"/>
          </a:p>
        </p:txBody>
      </p:sp>
      <p:pic>
        <p:nvPicPr>
          <p:cNvPr id="4" name="Picture 9" descr="Ptolemy_I_Soter_Louvre_Ma849"/>
          <p:cNvPicPr>
            <a:picLocks noChangeAspect="1" noChangeArrowheads="1"/>
          </p:cNvPicPr>
          <p:nvPr/>
        </p:nvPicPr>
        <p:blipFill>
          <a:blip r:embed="rId2" cstate="print"/>
          <a:srcRect/>
          <a:stretch>
            <a:fillRect/>
          </a:stretch>
        </p:blipFill>
        <p:spPr bwMode="auto">
          <a:xfrm>
            <a:off x="5495925" y="2209800"/>
            <a:ext cx="3624263" cy="4648200"/>
          </a:xfrm>
          <a:prstGeom prst="rect">
            <a:avLst/>
          </a:prstGeom>
          <a:noFill/>
        </p:spPr>
      </p:pic>
      <p:pic>
        <p:nvPicPr>
          <p:cNvPr id="5" name="Picture 11" descr="ptolemy_i_bm"/>
          <p:cNvPicPr>
            <a:picLocks noChangeAspect="1" noChangeArrowheads="1"/>
          </p:cNvPicPr>
          <p:nvPr/>
        </p:nvPicPr>
        <p:blipFill>
          <a:blip r:embed="rId3" cstate="print"/>
          <a:srcRect/>
          <a:stretch>
            <a:fillRect/>
          </a:stretch>
        </p:blipFill>
        <p:spPr bwMode="auto">
          <a:xfrm>
            <a:off x="0" y="2133600"/>
            <a:ext cx="4716463" cy="4684713"/>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II</a:t>
            </a:r>
            <a:endParaRPr lang="en-GB" dirty="0"/>
          </a:p>
        </p:txBody>
      </p:sp>
      <p:sp>
        <p:nvSpPr>
          <p:cNvPr id="3" name="Content Placeholder 2"/>
          <p:cNvSpPr>
            <a:spLocks noGrp="1"/>
          </p:cNvSpPr>
          <p:nvPr>
            <p:ph sz="quarter" idx="1"/>
          </p:nvPr>
        </p:nvSpPr>
        <p:spPr/>
        <p:txBody>
          <a:bodyPr/>
          <a:lstStyle/>
          <a:p>
            <a:r>
              <a:rPr lang="en-GB" dirty="0" smtClean="0"/>
              <a:t>Joint-ruler with his father from 284</a:t>
            </a:r>
          </a:p>
          <a:p>
            <a:r>
              <a:rPr lang="en-GB" dirty="0" smtClean="0"/>
              <a:t>Sole ruler/Pharaoh in 282</a:t>
            </a:r>
          </a:p>
          <a:p>
            <a:r>
              <a:rPr lang="en-GB" dirty="0" smtClean="0"/>
              <a:t>Marries </a:t>
            </a:r>
            <a:r>
              <a:rPr lang="en-GB" dirty="0" err="1" smtClean="0"/>
              <a:t>Arsinoe</a:t>
            </a:r>
            <a:r>
              <a:rPr lang="en-GB" dirty="0" smtClean="0"/>
              <a:t> I (daughter of </a:t>
            </a:r>
            <a:r>
              <a:rPr lang="en-GB" dirty="0" err="1" smtClean="0"/>
              <a:t>Lysimachos</a:t>
            </a:r>
            <a:r>
              <a:rPr lang="en-GB" dirty="0" smtClean="0"/>
              <a:t>)</a:t>
            </a:r>
          </a:p>
          <a:p>
            <a:pPr lvl="1"/>
            <a:r>
              <a:rPr lang="en-GB" dirty="0" smtClean="0"/>
              <a:t>Ptolemy ‘the son’</a:t>
            </a:r>
          </a:p>
          <a:p>
            <a:pPr lvl="1"/>
            <a:r>
              <a:rPr lang="en-GB" dirty="0" smtClean="0"/>
              <a:t>Ptolemy (III)</a:t>
            </a:r>
          </a:p>
          <a:p>
            <a:pPr lvl="1"/>
            <a:r>
              <a:rPr lang="en-GB" dirty="0" err="1" smtClean="0"/>
              <a:t>Lysimachos</a:t>
            </a:r>
            <a:endParaRPr lang="en-GB" dirty="0" smtClean="0"/>
          </a:p>
          <a:p>
            <a:pPr lvl="1"/>
            <a:r>
              <a:rPr lang="en-GB" dirty="0" err="1" smtClean="0"/>
              <a:t>Berenike</a:t>
            </a:r>
            <a:endParaRPr lang="en-GB" dirty="0" smtClean="0"/>
          </a:p>
          <a:p>
            <a:pPr lvl="1"/>
            <a:endParaRPr lang="en-GB" dirty="0" smtClean="0"/>
          </a:p>
          <a:p>
            <a:pPr lvl="1"/>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Egypt</a:t>
            </a:r>
            <a:endParaRPr lang="en-GB" dirty="0"/>
          </a:p>
        </p:txBody>
      </p:sp>
      <p:sp>
        <p:nvSpPr>
          <p:cNvPr id="3" name="Content Placeholder 2"/>
          <p:cNvSpPr>
            <a:spLocks noGrp="1"/>
          </p:cNvSpPr>
          <p:nvPr>
            <p:ph sz="quarter" idx="1"/>
          </p:nvPr>
        </p:nvSpPr>
        <p:spPr/>
        <p:txBody>
          <a:bodyPr>
            <a:normAutofit lnSpcReduction="10000"/>
          </a:bodyPr>
          <a:lstStyle/>
          <a:p>
            <a:pPr marL="0" indent="180975">
              <a:buNone/>
            </a:pPr>
            <a:r>
              <a:rPr lang="en-GB" dirty="0" smtClean="0"/>
              <a:t>Countless lands and countless races of men raise their crops with the aid of Zeus’s rain, but no land is as productive as low-lying Egypt, when the flooding Nile drenches and breaks up the soil; nor does any land have so many towns full of people skilled in crafts. Within are built three hundred cities, and three thousand, and another ten thousand three times over, and three twice, and after them thrice nine: over all of these is lordly Ptolemy king.</a:t>
            </a:r>
          </a:p>
          <a:p>
            <a:pPr algn="r">
              <a:buNone/>
            </a:pPr>
            <a:r>
              <a:rPr lang="en-GB" dirty="0" smtClean="0"/>
              <a:t>Theocritus </a:t>
            </a:r>
            <a:r>
              <a:rPr lang="en-GB" i="1" dirty="0" smtClean="0"/>
              <a:t>Idyll 17 </a:t>
            </a:r>
            <a:r>
              <a:rPr lang="en-GB" dirty="0" smtClean="0"/>
              <a:t>76-86</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ile valley aerial selection"/>
          <p:cNvPicPr>
            <a:picLocks noChangeAspect="1" noChangeArrowheads="1"/>
          </p:cNvPicPr>
          <p:nvPr/>
        </p:nvPicPr>
        <p:blipFill>
          <a:blip r:embed="rId2" cstate="print"/>
          <a:srcRect/>
          <a:stretch>
            <a:fillRect/>
          </a:stretch>
        </p:blipFill>
        <p:spPr bwMode="auto">
          <a:xfrm>
            <a:off x="0" y="0"/>
            <a:ext cx="4376738" cy="5791200"/>
          </a:xfrm>
          <a:prstGeom prst="rect">
            <a:avLst/>
          </a:prstGeom>
          <a:noFill/>
        </p:spPr>
      </p:pic>
      <p:sp>
        <p:nvSpPr>
          <p:cNvPr id="2" name="Title 1"/>
          <p:cNvSpPr>
            <a:spLocks noGrp="1"/>
          </p:cNvSpPr>
          <p:nvPr>
            <p:ph type="title"/>
          </p:nvPr>
        </p:nvSpPr>
        <p:spPr>
          <a:xfrm>
            <a:off x="0" y="5589240"/>
            <a:ext cx="8229600" cy="1143000"/>
          </a:xfrm>
        </p:spPr>
        <p:txBody>
          <a:bodyPr/>
          <a:lstStyle/>
          <a:p>
            <a:r>
              <a:rPr lang="en-GB" dirty="0" smtClean="0"/>
              <a:t>Resources</a:t>
            </a:r>
            <a:endParaRPr lang="en-GB" dirty="0"/>
          </a:p>
        </p:txBody>
      </p:sp>
      <p:pic>
        <p:nvPicPr>
          <p:cNvPr id="4" name="Picture 2" descr="Mines in ancient Egypt"/>
          <p:cNvPicPr>
            <a:picLocks noChangeAspect="1" noChangeArrowheads="1"/>
          </p:cNvPicPr>
          <p:nvPr/>
        </p:nvPicPr>
        <p:blipFill>
          <a:blip r:embed="rId3" cstate="print"/>
          <a:srcRect/>
          <a:stretch>
            <a:fillRect/>
          </a:stretch>
        </p:blipFill>
        <p:spPr bwMode="auto">
          <a:xfrm>
            <a:off x="4371975" y="0"/>
            <a:ext cx="4772025" cy="6858000"/>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Text Box 5"/>
          <p:cNvSpPr txBox="1">
            <a:spLocks noChangeArrowheads="1"/>
          </p:cNvSpPr>
          <p:nvPr/>
        </p:nvSpPr>
        <p:spPr bwMode="auto">
          <a:xfrm>
            <a:off x="323528" y="1700808"/>
            <a:ext cx="8424863" cy="4862870"/>
          </a:xfrm>
          <a:prstGeom prst="rect">
            <a:avLst/>
          </a:prstGeom>
          <a:noFill/>
          <a:ln w="9525">
            <a:noFill/>
            <a:miter lim="800000"/>
            <a:headEnd/>
            <a:tailEnd/>
          </a:ln>
          <a:effectLst/>
        </p:spPr>
        <p:txBody>
          <a:bodyPr wrap="square">
            <a:spAutoFit/>
          </a:bodyPr>
          <a:lstStyle/>
          <a:p>
            <a:pPr>
              <a:spcBef>
                <a:spcPct val="50000"/>
              </a:spcBef>
            </a:pPr>
            <a:r>
              <a:rPr lang="en-GB" sz="2000" b="1" dirty="0" smtClean="0"/>
              <a:t>Very </a:t>
            </a:r>
            <a:r>
              <a:rPr lang="en-GB" sz="2000" b="1" dirty="0"/>
              <a:t>few cities :  Alexandria, </a:t>
            </a:r>
            <a:r>
              <a:rPr lang="en-GB" sz="2000" b="1" dirty="0" err="1"/>
              <a:t>Naukratis</a:t>
            </a:r>
            <a:r>
              <a:rPr lang="en-GB" sz="2000" b="1" dirty="0"/>
              <a:t>, </a:t>
            </a:r>
          </a:p>
          <a:p>
            <a:pPr>
              <a:spcBef>
                <a:spcPct val="50000"/>
              </a:spcBef>
            </a:pPr>
            <a:r>
              <a:rPr lang="en-GB" sz="2000" b="1" dirty="0"/>
              <a:t>Agricultural settlements: </a:t>
            </a:r>
            <a:r>
              <a:rPr lang="en-GB" sz="2000" b="1" i="1" dirty="0" err="1"/>
              <a:t>kleroi</a:t>
            </a:r>
            <a:r>
              <a:rPr lang="en-GB" sz="2000" b="1" i="1" dirty="0"/>
              <a:t> (allotments), </a:t>
            </a:r>
            <a:r>
              <a:rPr lang="en-GB" sz="2000" b="1" i="1" dirty="0" err="1"/>
              <a:t>klerouchoi</a:t>
            </a:r>
            <a:r>
              <a:rPr lang="en-GB" sz="2000" b="1" i="1" dirty="0"/>
              <a:t> </a:t>
            </a:r>
            <a:r>
              <a:rPr lang="en-GB" sz="2000" b="1" dirty="0"/>
              <a:t>(lot holders)</a:t>
            </a:r>
          </a:p>
          <a:p>
            <a:pPr>
              <a:spcBef>
                <a:spcPct val="50000"/>
              </a:spcBef>
            </a:pPr>
            <a:r>
              <a:rPr lang="en-GB" sz="2000" b="1" dirty="0"/>
              <a:t>Settlement of the </a:t>
            </a:r>
            <a:r>
              <a:rPr lang="en-GB" sz="2000" b="1" dirty="0" err="1"/>
              <a:t>Fayoum</a:t>
            </a:r>
            <a:r>
              <a:rPr lang="en-GB" sz="2000" b="1" dirty="0"/>
              <a:t> (</a:t>
            </a:r>
            <a:r>
              <a:rPr lang="en-GB" sz="2000" b="1" i="1" dirty="0" err="1"/>
              <a:t>Nomos</a:t>
            </a:r>
            <a:r>
              <a:rPr lang="en-GB" sz="2000" b="1" dirty="0"/>
              <a:t> of </a:t>
            </a:r>
            <a:r>
              <a:rPr lang="en-GB" sz="2000" b="1" dirty="0" err="1"/>
              <a:t>Arsinoe</a:t>
            </a:r>
            <a:r>
              <a:rPr lang="en-GB" sz="2000" b="1" dirty="0"/>
              <a:t>; chief town: Philadelphia)</a:t>
            </a:r>
          </a:p>
          <a:p>
            <a:pPr>
              <a:spcBef>
                <a:spcPct val="50000"/>
              </a:spcBef>
            </a:pPr>
            <a:r>
              <a:rPr lang="en-GB" sz="2000" b="1" dirty="0"/>
              <a:t>New Mediterranean crops:  olives, bread wheat, vines</a:t>
            </a:r>
          </a:p>
          <a:p>
            <a:pPr>
              <a:spcBef>
                <a:spcPct val="50000"/>
              </a:spcBef>
            </a:pPr>
            <a:r>
              <a:rPr lang="en-GB" sz="2000" b="1" dirty="0"/>
              <a:t>Contrast the Egyptian staples: beans, beer</a:t>
            </a:r>
          </a:p>
          <a:p>
            <a:pPr>
              <a:spcBef>
                <a:spcPct val="50000"/>
              </a:spcBef>
            </a:pPr>
            <a:r>
              <a:rPr lang="en-GB" sz="2000" b="1" dirty="0"/>
              <a:t>Literacy: papyri, </a:t>
            </a:r>
            <a:r>
              <a:rPr lang="en-GB" sz="2000" b="1" dirty="0" err="1"/>
              <a:t>ostraka</a:t>
            </a:r>
            <a:endParaRPr lang="en-GB" sz="2000" b="1" dirty="0"/>
          </a:p>
          <a:p>
            <a:pPr>
              <a:spcBef>
                <a:spcPct val="50000"/>
              </a:spcBef>
            </a:pPr>
            <a:r>
              <a:rPr lang="en-GB" sz="2000" b="1" dirty="0" smtClean="0"/>
              <a:t>Bureaucratic </a:t>
            </a:r>
            <a:r>
              <a:rPr lang="en-GB" sz="2000" b="1" dirty="0"/>
              <a:t>system:  tax demands, receipts, population census by household</a:t>
            </a:r>
          </a:p>
          <a:p>
            <a:pPr>
              <a:spcBef>
                <a:spcPct val="50000"/>
              </a:spcBef>
            </a:pPr>
            <a:r>
              <a:rPr lang="en-GB" sz="2000" b="1" dirty="0"/>
              <a:t>Bi-cultural or multicultural society.  </a:t>
            </a:r>
            <a:r>
              <a:rPr lang="en-GB" sz="2000" b="1" dirty="0" err="1"/>
              <a:t>Graeco</a:t>
            </a:r>
            <a:r>
              <a:rPr lang="en-GB" sz="2000" b="1" dirty="0"/>
              <a:t>-Macedonians 15%; native Egyptians 85% (at least)</a:t>
            </a:r>
          </a:p>
        </p:txBody>
      </p:sp>
      <p:sp>
        <p:nvSpPr>
          <p:cNvPr id="3" name="Title 2"/>
          <p:cNvSpPr>
            <a:spLocks noGrp="1"/>
          </p:cNvSpPr>
          <p:nvPr>
            <p:ph type="title"/>
          </p:nvPr>
        </p:nvSpPr>
        <p:spPr>
          <a:xfrm>
            <a:off x="395536" y="332656"/>
            <a:ext cx="8507288" cy="794352"/>
          </a:xfrm>
        </p:spPr>
        <p:txBody>
          <a:bodyPr>
            <a:noAutofit/>
          </a:bodyPr>
          <a:lstStyle/>
          <a:p>
            <a:r>
              <a:rPr lang="en-GB" sz="4400" b="1" dirty="0" smtClean="0"/>
              <a:t>Macedonian/Greek Culture in Egypt</a:t>
            </a:r>
            <a:endParaRPr lang="en-GB" sz="4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2" name="Picture 4" descr="Egypt"/>
          <p:cNvPicPr>
            <a:picLocks noChangeAspect="1" noChangeArrowheads="1"/>
          </p:cNvPicPr>
          <p:nvPr/>
        </p:nvPicPr>
        <p:blipFill>
          <a:blip r:embed="rId2" cstate="print"/>
          <a:srcRect/>
          <a:stretch>
            <a:fillRect/>
          </a:stretch>
        </p:blipFill>
        <p:spPr bwMode="auto">
          <a:xfrm>
            <a:off x="0" y="0"/>
            <a:ext cx="6670675" cy="6858000"/>
          </a:xfrm>
          <a:prstGeom prst="rect">
            <a:avLst/>
          </a:prstGeom>
          <a:noFill/>
        </p:spPr>
      </p:pic>
      <p:sp>
        <p:nvSpPr>
          <p:cNvPr id="22533" name="Text Box 5"/>
          <p:cNvSpPr txBox="1">
            <a:spLocks noChangeArrowheads="1"/>
          </p:cNvSpPr>
          <p:nvPr/>
        </p:nvSpPr>
        <p:spPr bwMode="auto">
          <a:xfrm>
            <a:off x="6876256" y="2060848"/>
            <a:ext cx="1944687" cy="1768475"/>
          </a:xfrm>
          <a:prstGeom prst="rect">
            <a:avLst/>
          </a:prstGeom>
          <a:noFill/>
          <a:ln w="9525">
            <a:noFill/>
            <a:miter lim="800000"/>
            <a:headEnd/>
            <a:tailEnd/>
          </a:ln>
          <a:effectLst/>
        </p:spPr>
        <p:txBody>
          <a:bodyPr>
            <a:spAutoFit/>
          </a:bodyPr>
          <a:lstStyle/>
          <a:p>
            <a:pPr>
              <a:spcBef>
                <a:spcPct val="50000"/>
              </a:spcBef>
            </a:pPr>
            <a:r>
              <a:rPr lang="en-GB" sz="2000" b="1" dirty="0"/>
              <a:t>Larger settlements of Hellenistic Egypt </a:t>
            </a:r>
          </a:p>
          <a:p>
            <a:pPr>
              <a:spcBef>
                <a:spcPct val="50000"/>
              </a:spcBef>
            </a:pPr>
            <a:r>
              <a:rPr lang="en-GB" sz="2000" b="1" dirty="0"/>
              <a:t>c. 200 BC</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Overseas Possessions</a:t>
            </a:r>
            <a:endParaRPr lang="en-GB" dirty="0"/>
          </a:p>
        </p:txBody>
      </p:sp>
      <p:sp>
        <p:nvSpPr>
          <p:cNvPr id="3" name="Content Placeholder 2"/>
          <p:cNvSpPr>
            <a:spLocks noGrp="1"/>
          </p:cNvSpPr>
          <p:nvPr>
            <p:ph sz="quarter" idx="1"/>
          </p:nvPr>
        </p:nvSpPr>
        <p:spPr/>
        <p:txBody>
          <a:bodyPr>
            <a:normAutofit fontScale="92500"/>
          </a:bodyPr>
          <a:lstStyle/>
          <a:p>
            <a:pPr marL="0" indent="90488">
              <a:buNone/>
            </a:pPr>
            <a:r>
              <a:rPr lang="en-GB" dirty="0" smtClean="0"/>
              <a:t>He takes slices of Phoenicia and Arabia and Syria and Libya and the dark-skinned Ethiopians; all the </a:t>
            </a:r>
            <a:r>
              <a:rPr lang="en-GB" dirty="0" err="1" smtClean="0"/>
              <a:t>Pamphylians</a:t>
            </a:r>
            <a:r>
              <a:rPr lang="en-GB" dirty="0" smtClean="0"/>
              <a:t> and the warriors of Cilicia he commands, and the </a:t>
            </a:r>
            <a:r>
              <a:rPr lang="en-GB" dirty="0" err="1" smtClean="0"/>
              <a:t>Lycians</a:t>
            </a:r>
            <a:r>
              <a:rPr lang="en-GB" dirty="0" smtClean="0"/>
              <a:t> and the </a:t>
            </a:r>
            <a:r>
              <a:rPr lang="en-GB" dirty="0" err="1" smtClean="0"/>
              <a:t>Carians</a:t>
            </a:r>
            <a:r>
              <a:rPr lang="en-GB" dirty="0" smtClean="0"/>
              <a:t>, who delight in war, and the islands of the Cyclades, for his are the finest ships sailing the ocean. All the sea and the land and the crashing rivers are subject to Ptolemy, and round about him gather huge numbers of horsemen and huge numbers of shield-bearing soldiers, burdened with glittering bronze.</a:t>
            </a:r>
          </a:p>
          <a:p>
            <a:pPr algn="r">
              <a:buNone/>
            </a:pPr>
            <a:r>
              <a:rPr lang="en-GB" dirty="0" smtClean="0"/>
              <a:t>Theocritus </a:t>
            </a:r>
            <a:r>
              <a:rPr lang="en-GB" i="1" dirty="0" smtClean="0"/>
              <a:t>Idyll</a:t>
            </a:r>
            <a:r>
              <a:rPr lang="en-GB" dirty="0" smtClean="0"/>
              <a:t> </a:t>
            </a:r>
            <a:r>
              <a:rPr lang="en-GB" i="1" dirty="0" smtClean="0"/>
              <a:t>17 </a:t>
            </a:r>
            <a:r>
              <a:rPr lang="en-GB" dirty="0" smtClean="0"/>
              <a:t>86-94</a:t>
            </a:r>
            <a:endParaRPr lang="en-GB" i="1"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Overseas Possessions</a:t>
            </a:r>
            <a:endParaRPr lang="en-GB" dirty="0"/>
          </a:p>
        </p:txBody>
      </p:sp>
      <p:pic>
        <p:nvPicPr>
          <p:cNvPr id="4" name="Picture 4" descr="Ptolemaic-Empire+200bc"/>
          <p:cNvPicPr>
            <a:picLocks noChangeAspect="1" noChangeArrowheads="1"/>
          </p:cNvPicPr>
          <p:nvPr/>
        </p:nvPicPr>
        <p:blipFill>
          <a:blip r:embed="rId2" cstate="print"/>
          <a:srcRect/>
          <a:stretch>
            <a:fillRect/>
          </a:stretch>
        </p:blipFill>
        <p:spPr bwMode="auto">
          <a:xfrm>
            <a:off x="0" y="1628800"/>
            <a:ext cx="9107487" cy="4976813"/>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9144000" cy="990600"/>
          </a:xfrm>
        </p:spPr>
        <p:txBody>
          <a:bodyPr>
            <a:normAutofit fontScale="90000"/>
          </a:bodyPr>
          <a:lstStyle/>
          <a:p>
            <a:r>
              <a:rPr lang="en-GB" sz="4800" b="1" dirty="0" smtClean="0"/>
              <a:t>Centralized Royal command economy</a:t>
            </a:r>
            <a:endParaRPr lang="en-GB" sz="4000" b="1" dirty="0"/>
          </a:p>
        </p:txBody>
      </p:sp>
      <p:sp>
        <p:nvSpPr>
          <p:cNvPr id="3" name="Content Placeholder 2"/>
          <p:cNvSpPr>
            <a:spLocks noGrp="1"/>
          </p:cNvSpPr>
          <p:nvPr>
            <p:ph sz="quarter" idx="1"/>
          </p:nvPr>
        </p:nvSpPr>
        <p:spPr/>
        <p:txBody>
          <a:bodyPr/>
          <a:lstStyle/>
          <a:p>
            <a:pPr marL="0" indent="0">
              <a:buNone/>
            </a:pPr>
            <a:r>
              <a:rPr lang="en-GB" sz="2800" dirty="0" smtClean="0"/>
              <a:t>Inventory of the royal domain . . . Everything connected with it was delivered to </a:t>
            </a:r>
            <a:r>
              <a:rPr lang="en-GB" sz="2800" dirty="0" err="1" smtClean="0"/>
              <a:t>Phoinix</a:t>
            </a:r>
            <a:r>
              <a:rPr lang="en-GB" sz="2800" dirty="0" smtClean="0"/>
              <a:t> the chief treasurer in year 28, in the month of Thoth of the king who was victorious over the </a:t>
            </a:r>
            <a:r>
              <a:rPr lang="en-GB" sz="2800" dirty="0" err="1" smtClean="0"/>
              <a:t>Philopersian</a:t>
            </a:r>
            <a:r>
              <a:rPr lang="en-GB" sz="2800" dirty="0" smtClean="0"/>
              <a:t> king when he entered Syria.  His scribes and district officials compiled it, from Elephantine to the Mediterranean, in detail </a:t>
            </a:r>
            <a:r>
              <a:rPr lang="en-GB" sz="2800" dirty="0" err="1" smtClean="0"/>
              <a:t>nome</a:t>
            </a:r>
            <a:r>
              <a:rPr lang="en-GB" sz="2800" dirty="0" smtClean="0"/>
              <a:t> by </a:t>
            </a:r>
            <a:r>
              <a:rPr lang="en-GB" sz="2800" dirty="0" err="1" smtClean="0"/>
              <a:t>nome</a:t>
            </a:r>
            <a:r>
              <a:rPr lang="en-GB" sz="2800" dirty="0" smtClean="0"/>
              <a:t>, altogether 36 provinces.</a:t>
            </a:r>
          </a:p>
          <a:p>
            <a:pPr algn="r">
              <a:buNone/>
            </a:pPr>
            <a:r>
              <a:rPr lang="en-GB" sz="2800" dirty="0" smtClean="0"/>
              <a:t>Demotic </a:t>
            </a:r>
            <a:r>
              <a:rPr lang="en-GB" sz="2800" dirty="0" err="1" smtClean="0"/>
              <a:t>Ostrakon</a:t>
            </a:r>
            <a:r>
              <a:rPr lang="en-GB" sz="2800" dirty="0" smtClean="0"/>
              <a:t> from Thebes 258 BC</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Command Economy</a:t>
            </a:r>
            <a:endParaRPr lang="en-GB" dirty="0"/>
          </a:p>
        </p:txBody>
      </p:sp>
      <p:sp>
        <p:nvSpPr>
          <p:cNvPr id="3" name="Content Placeholder 2"/>
          <p:cNvSpPr>
            <a:spLocks noGrp="1"/>
          </p:cNvSpPr>
          <p:nvPr>
            <p:ph sz="quarter" idx="1"/>
          </p:nvPr>
        </p:nvSpPr>
        <p:spPr>
          <a:xfrm>
            <a:off x="457200" y="1935480"/>
            <a:ext cx="8229600" cy="4589864"/>
          </a:xfrm>
        </p:spPr>
        <p:txBody>
          <a:bodyPr>
            <a:normAutofit fontScale="77500" lnSpcReduction="20000"/>
          </a:bodyPr>
          <a:lstStyle/>
          <a:p>
            <a:pPr marL="0" indent="271463">
              <a:buNone/>
            </a:pPr>
            <a:r>
              <a:rPr lang="en-GB" sz="2800" b="1" dirty="0" smtClean="0"/>
              <a:t>They declared and reported concerning the water (noting) when the basins (are full) and the flooded fields are green, enumerating their water sources and levees.  A census of Egypt was ordered, specifying field by field, their irrigation possibilities, their location, their arable portions, their relation to the property of their protector gods, their common borders with the fields of the benefices themselves and of the royal fields, specifying area by area the size of the parcels and the vineyards, noting when the fields and areas are dry – likewise the pastures – and the water channels, the fields that are free and vacant  . . . Specifying orchard by orchard the trees with their fruits, the gardens, . . . The list of leased parcels with their equipment . . . And in addition their taxes, the total of the expenditures for the welfare of Egypt and its sublime freedom, of its cities and of its temples.</a:t>
            </a:r>
          </a:p>
          <a:p>
            <a:pPr algn="r">
              <a:buNone/>
            </a:pPr>
            <a:r>
              <a:rPr lang="en-GB" sz="2800" b="1" dirty="0" smtClean="0"/>
              <a:t>Burstein 97</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442424"/>
          </a:xfrm>
        </p:spPr>
        <p:txBody>
          <a:bodyPr>
            <a:normAutofit/>
          </a:bodyPr>
          <a:lstStyle/>
          <a:p>
            <a:r>
              <a:rPr lang="en-GB" sz="3200" dirty="0" smtClean="0"/>
              <a:t>Payment of 1/6 of produce (</a:t>
            </a:r>
            <a:r>
              <a:rPr lang="en-GB" sz="3200" i="1" dirty="0" err="1" smtClean="0"/>
              <a:t>apomoira</a:t>
            </a:r>
            <a:r>
              <a:rPr lang="en-GB" sz="3200" dirty="0" smtClean="0"/>
              <a:t>) for the royal cult of </a:t>
            </a:r>
            <a:r>
              <a:rPr lang="en-GB" sz="3200" dirty="0" err="1" smtClean="0"/>
              <a:t>Arsinoe</a:t>
            </a:r>
            <a:r>
              <a:rPr lang="en-GB" sz="3200" dirty="0" smtClean="0"/>
              <a:t> II.  </a:t>
            </a:r>
            <a:r>
              <a:rPr lang="en-GB" sz="3200" b="1" u="sng" dirty="0" smtClean="0"/>
              <a:t>Greek</a:t>
            </a:r>
            <a:r>
              <a:rPr lang="en-GB" sz="3200" dirty="0" smtClean="0"/>
              <a:t> Papyrus</a:t>
            </a:r>
          </a:p>
        </p:txBody>
      </p:sp>
      <p:sp>
        <p:nvSpPr>
          <p:cNvPr id="3" name="Content Placeholder 2"/>
          <p:cNvSpPr>
            <a:spLocks noGrp="1"/>
          </p:cNvSpPr>
          <p:nvPr>
            <p:ph sz="quarter" idx="1"/>
          </p:nvPr>
        </p:nvSpPr>
        <p:spPr>
          <a:xfrm>
            <a:off x="457200" y="2132856"/>
            <a:ext cx="8229600" cy="4725144"/>
          </a:xfrm>
        </p:spPr>
        <p:txBody>
          <a:bodyPr>
            <a:normAutofit fontScale="70000" lnSpcReduction="20000"/>
          </a:bodyPr>
          <a:lstStyle/>
          <a:p>
            <a:pPr marL="0" indent="0">
              <a:buNone/>
            </a:pPr>
            <a:r>
              <a:rPr lang="en-GB" sz="2800" dirty="0" smtClean="0"/>
              <a:t>[King] Ptolemy [to all the] </a:t>
            </a:r>
            <a:r>
              <a:rPr lang="en-GB" sz="2800" i="1" dirty="0" err="1" smtClean="0"/>
              <a:t>strategoi</a:t>
            </a:r>
            <a:r>
              <a:rPr lang="en-GB" sz="2800" dirty="0" smtClean="0"/>
              <a:t>, [</a:t>
            </a:r>
            <a:r>
              <a:rPr lang="en-GB" sz="2800" dirty="0" err="1" smtClean="0"/>
              <a:t>hipparchs</a:t>
            </a:r>
            <a:r>
              <a:rPr lang="en-GB" sz="2800" dirty="0" smtClean="0"/>
              <a:t>], officers, </a:t>
            </a:r>
            <a:r>
              <a:rPr lang="en-GB" sz="2800" dirty="0" err="1" smtClean="0"/>
              <a:t>nomarchs</a:t>
            </a:r>
            <a:r>
              <a:rPr lang="en-GB" sz="2800" dirty="0" smtClean="0"/>
              <a:t>, [</a:t>
            </a:r>
            <a:r>
              <a:rPr lang="en-GB" sz="2800" dirty="0" err="1" smtClean="0"/>
              <a:t>toparchs</a:t>
            </a:r>
            <a:r>
              <a:rPr lang="en-GB" sz="2800" dirty="0" smtClean="0"/>
              <a:t>], </a:t>
            </a:r>
            <a:r>
              <a:rPr lang="en-GB" sz="2800" i="1" dirty="0" err="1" smtClean="0"/>
              <a:t>oikonomoi</a:t>
            </a:r>
            <a:r>
              <a:rPr lang="en-GB" sz="2800" dirty="0" smtClean="0"/>
              <a:t>, </a:t>
            </a:r>
            <a:r>
              <a:rPr lang="en-GB" sz="2800" i="1" dirty="0" err="1" smtClean="0"/>
              <a:t>antigrapheis</a:t>
            </a:r>
            <a:r>
              <a:rPr lang="en-GB" sz="2800" dirty="0" smtClean="0"/>
              <a:t>, royal [scribes], </a:t>
            </a:r>
            <a:r>
              <a:rPr lang="en-GB" sz="2800" dirty="0" err="1" smtClean="0"/>
              <a:t>Libyarchs</a:t>
            </a:r>
            <a:r>
              <a:rPr lang="en-GB" sz="2800" dirty="0" smtClean="0"/>
              <a:t> and chiefs of police, greetings.  We have sent you copies of the [ordinance which] requires payment of the sixth to (</a:t>
            </a:r>
            <a:r>
              <a:rPr lang="en-GB" sz="2800" dirty="0" err="1" smtClean="0"/>
              <a:t>Arsinoe</a:t>
            </a:r>
            <a:r>
              <a:rPr lang="en-GB" sz="2800" dirty="0" smtClean="0"/>
              <a:t>) </a:t>
            </a:r>
            <a:r>
              <a:rPr lang="en-GB" sz="2800" dirty="0" err="1" smtClean="0"/>
              <a:t>Philadelphus</a:t>
            </a:r>
            <a:r>
              <a:rPr lang="en-GB" sz="2800" dirty="0" smtClean="0"/>
              <a:t>. [Take care therefore] that these instructions are carried out.  Farewell.  Year 23, </a:t>
            </a:r>
            <a:r>
              <a:rPr lang="en-GB" sz="2800" dirty="0" err="1" smtClean="0"/>
              <a:t>Dius</a:t>
            </a:r>
            <a:r>
              <a:rPr lang="en-GB" sz="2800" dirty="0" smtClean="0"/>
              <a:t> 2 (= Nov.-Dec. 263 BC). [All those who ] have vineyards or orchards, [whatever] their tenure, shall all give to the agents of </a:t>
            </a:r>
            <a:r>
              <a:rPr lang="en-GB" sz="2800" dirty="0" err="1" smtClean="0"/>
              <a:t>Satyrus</a:t>
            </a:r>
            <a:r>
              <a:rPr lang="en-GB" sz="2800" dirty="0" smtClean="0"/>
              <a:t>, [and to] the accountants appointed as agents of </a:t>
            </a:r>
            <a:r>
              <a:rPr lang="en-GB" sz="2800" dirty="0" err="1" smtClean="0"/>
              <a:t>Dionysodorus</a:t>
            </a:r>
            <a:r>
              <a:rPr lang="en-GB" sz="2800" dirty="0" smtClean="0"/>
              <a:t>, [</a:t>
            </a:r>
            <a:r>
              <a:rPr lang="en-GB" sz="2800" dirty="0" err="1" smtClean="0"/>
              <a:t>nome</a:t>
            </a:r>
            <a:r>
              <a:rPr lang="en-GB" sz="2800" dirty="0" smtClean="0"/>
              <a:t> by] </a:t>
            </a:r>
            <a:r>
              <a:rPr lang="en-GB" sz="2800" dirty="0" err="1" smtClean="0"/>
              <a:t>nome</a:t>
            </a:r>
            <a:r>
              <a:rPr lang="en-GB" sz="2800" dirty="0" smtClean="0"/>
              <a:t>] a written statement, drawn up by themselves, or their managers, or [those cultivating] their property, from year 18 to [year 21], (indicating) the amount of produce and to which temple they used to give the sixth, and the annual amount.  Similarly the priests (shall make a statement) from which property they used to receive (the sixth) and the annual amount of wine or money.  Similarly the royal scribes and the . . . shall give . . . written statements of these.			</a:t>
            </a:r>
          </a:p>
          <a:p>
            <a:pPr algn="r">
              <a:buNone/>
            </a:pPr>
            <a:r>
              <a:rPr lang="en-GB" sz="2800" dirty="0" smtClean="0"/>
              <a:t>Austin no. 235  (296 2</a:t>
            </a:r>
            <a:r>
              <a:rPr lang="en-GB" sz="2800" baseline="30000" dirty="0" smtClean="0"/>
              <a:t>nd</a:t>
            </a:r>
            <a:r>
              <a:rPr lang="en-GB" sz="2800" dirty="0" smtClean="0"/>
              <a:t> </a:t>
            </a:r>
            <a:r>
              <a:rPr lang="en-GB" sz="2800" dirty="0" err="1" smtClean="0"/>
              <a:t>ed</a:t>
            </a:r>
            <a:r>
              <a:rPr lang="en-GB" sz="2800" dirty="0" smtClean="0"/>
              <a:t>)</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08912" cy="1143000"/>
          </a:xfrm>
        </p:spPr>
        <p:txBody>
          <a:bodyPr>
            <a:normAutofit/>
          </a:bodyPr>
          <a:lstStyle/>
          <a:p>
            <a:r>
              <a:rPr lang="en-GB" sz="5400" dirty="0" smtClean="0"/>
              <a:t>Royal monopoly on coinage</a:t>
            </a:r>
            <a:endParaRPr lang="en-GB" sz="5400" dirty="0"/>
          </a:p>
        </p:txBody>
      </p:sp>
      <p:sp>
        <p:nvSpPr>
          <p:cNvPr id="3" name="Content Placeholder 2"/>
          <p:cNvSpPr>
            <a:spLocks noGrp="1"/>
          </p:cNvSpPr>
          <p:nvPr>
            <p:ph sz="quarter" idx="1"/>
          </p:nvPr>
        </p:nvSpPr>
        <p:spPr>
          <a:xfrm>
            <a:off x="179512" y="1935480"/>
            <a:ext cx="5616624" cy="4922520"/>
          </a:xfrm>
        </p:spPr>
        <p:txBody>
          <a:bodyPr>
            <a:normAutofit fontScale="70000" lnSpcReduction="20000"/>
          </a:bodyPr>
          <a:lstStyle/>
          <a:p>
            <a:pPr marL="0" indent="0">
              <a:buNone/>
            </a:pPr>
            <a:r>
              <a:rPr lang="en-GB" sz="2800" b="1" dirty="0" smtClean="0"/>
              <a:t>Demetrius to Apollonius greetings.  It is well if you are in good health and everything else is as you wish.  As for me, I am devoting myself to what you wrote me to do:  I have received 57,000 (drachmas?) of god, which I minted and returned.  We would have received many times as much, but as I have written to you before, the foreigners who come here by seas, the merchants, the forwarding agents, and others, bring their own fine local coins and the </a:t>
            </a:r>
            <a:r>
              <a:rPr lang="en-GB" sz="2800" b="1" i="1" dirty="0" err="1" smtClean="0"/>
              <a:t>trichrysa</a:t>
            </a:r>
            <a:r>
              <a:rPr lang="en-GB" sz="2800" b="1" dirty="0" smtClean="0"/>
              <a:t>, to get them back as new coins, in accordance with the ordinance which instructs us to taker and mint them, but as </a:t>
            </a:r>
            <a:r>
              <a:rPr lang="en-GB" sz="2800" b="1" dirty="0" err="1" smtClean="0"/>
              <a:t>Philaretus</a:t>
            </a:r>
            <a:r>
              <a:rPr lang="en-GB" sz="2800" b="1" dirty="0" smtClean="0"/>
              <a:t> does not allow me to accept them, we have no one to refer to on this matter, and are compelled not to accept them.  The men are furious because we refuse the coins at the banks . . . . and they cannot send their agents into the country to purchase merchandise.</a:t>
            </a:r>
          </a:p>
          <a:p>
            <a:pPr algn="r">
              <a:buNone/>
            </a:pPr>
            <a:r>
              <a:rPr lang="en-GB" sz="2800" b="1" dirty="0" smtClean="0"/>
              <a:t>P. Cairo Zen 59.021; </a:t>
            </a:r>
            <a:r>
              <a:rPr lang="en-GB" sz="2800" b="1" i="1" dirty="0" smtClean="0"/>
              <a:t>BD</a:t>
            </a:r>
            <a:r>
              <a:rPr lang="en-GB" sz="2800" b="1" dirty="0" smtClean="0"/>
              <a:t> 102; Austin 238/299</a:t>
            </a:r>
          </a:p>
          <a:p>
            <a:endParaRPr lang="en-GB" dirty="0"/>
          </a:p>
        </p:txBody>
      </p:sp>
      <p:pic>
        <p:nvPicPr>
          <p:cNvPr id="4" name="Picture 5" descr="coin_ptolemy_iii_bm"/>
          <p:cNvPicPr>
            <a:picLocks noChangeAspect="1" noChangeArrowheads="1"/>
          </p:cNvPicPr>
          <p:nvPr/>
        </p:nvPicPr>
        <p:blipFill>
          <a:blip r:embed="rId2" cstate="print"/>
          <a:srcRect/>
          <a:stretch>
            <a:fillRect/>
          </a:stretch>
        </p:blipFill>
        <p:spPr bwMode="auto">
          <a:xfrm>
            <a:off x="6011863" y="3754438"/>
            <a:ext cx="3132137" cy="3103562"/>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Arsinoe</a:t>
            </a:r>
            <a:r>
              <a:rPr lang="en-GB" dirty="0" smtClean="0"/>
              <a:t> II</a:t>
            </a:r>
            <a:endParaRPr lang="en-GB" dirty="0"/>
          </a:p>
        </p:txBody>
      </p:sp>
      <p:sp>
        <p:nvSpPr>
          <p:cNvPr id="3" name="Content Placeholder 2"/>
          <p:cNvSpPr>
            <a:spLocks noGrp="1"/>
          </p:cNvSpPr>
          <p:nvPr>
            <p:ph sz="quarter" idx="1"/>
          </p:nvPr>
        </p:nvSpPr>
        <p:spPr/>
        <p:txBody>
          <a:bodyPr>
            <a:normAutofit fontScale="92500"/>
          </a:bodyPr>
          <a:lstStyle/>
          <a:p>
            <a:r>
              <a:rPr lang="en-GB" dirty="0" smtClean="0"/>
              <a:t>Married to </a:t>
            </a:r>
            <a:r>
              <a:rPr lang="en-GB" dirty="0" err="1" smtClean="0"/>
              <a:t>Lysimachos</a:t>
            </a:r>
            <a:r>
              <a:rPr lang="en-GB" dirty="0" smtClean="0"/>
              <a:t> c. 300</a:t>
            </a:r>
          </a:p>
          <a:p>
            <a:r>
              <a:rPr lang="en-GB" dirty="0" smtClean="0"/>
              <a:t>Conspires against </a:t>
            </a:r>
            <a:r>
              <a:rPr lang="en-GB" dirty="0" err="1" smtClean="0"/>
              <a:t>Agathokles</a:t>
            </a:r>
            <a:r>
              <a:rPr lang="en-GB" dirty="0" smtClean="0"/>
              <a:t> and he is killed in 283/2</a:t>
            </a:r>
          </a:p>
          <a:p>
            <a:r>
              <a:rPr lang="en-GB" dirty="0" smtClean="0"/>
              <a:t>His widow </a:t>
            </a:r>
            <a:r>
              <a:rPr lang="en-GB" dirty="0" err="1" smtClean="0"/>
              <a:t>Lysandra</a:t>
            </a:r>
            <a:r>
              <a:rPr lang="en-GB" dirty="0" smtClean="0"/>
              <a:t> and her brother Ptolemy </a:t>
            </a:r>
            <a:r>
              <a:rPr lang="en-GB" dirty="0" err="1" smtClean="0"/>
              <a:t>Keraunos</a:t>
            </a:r>
            <a:r>
              <a:rPr lang="en-GB" dirty="0" smtClean="0"/>
              <a:t> flee to </a:t>
            </a:r>
            <a:r>
              <a:rPr lang="en-GB" dirty="0" err="1" smtClean="0"/>
              <a:t>Seleucus</a:t>
            </a:r>
            <a:endParaRPr lang="en-GB" dirty="0" smtClean="0"/>
          </a:p>
          <a:p>
            <a:r>
              <a:rPr lang="en-GB" dirty="0" err="1" smtClean="0"/>
              <a:t>Seleucus</a:t>
            </a:r>
            <a:r>
              <a:rPr lang="en-GB" dirty="0" smtClean="0"/>
              <a:t> defeats </a:t>
            </a:r>
            <a:r>
              <a:rPr lang="en-GB" dirty="0" err="1" smtClean="0"/>
              <a:t>Lysimachos</a:t>
            </a:r>
            <a:r>
              <a:rPr lang="en-GB" dirty="0" smtClean="0"/>
              <a:t> at </a:t>
            </a:r>
            <a:r>
              <a:rPr lang="en-GB" dirty="0" err="1" smtClean="0"/>
              <a:t>Korupedion</a:t>
            </a:r>
            <a:r>
              <a:rPr lang="en-GB" dirty="0" smtClean="0"/>
              <a:t> in 281</a:t>
            </a:r>
          </a:p>
          <a:p>
            <a:r>
              <a:rPr lang="en-GB" dirty="0" err="1" smtClean="0"/>
              <a:t>Keraunos</a:t>
            </a:r>
            <a:r>
              <a:rPr lang="en-GB" dirty="0" smtClean="0"/>
              <a:t> assassinates </a:t>
            </a:r>
            <a:r>
              <a:rPr lang="en-GB" dirty="0" err="1" smtClean="0"/>
              <a:t>Seleucus</a:t>
            </a:r>
            <a:r>
              <a:rPr lang="en-GB" dirty="0" smtClean="0"/>
              <a:t> and crowned king of Macedon</a:t>
            </a:r>
          </a:p>
          <a:p>
            <a:r>
              <a:rPr lang="en-GB" dirty="0" err="1" smtClean="0"/>
              <a:t>Arsinoe</a:t>
            </a:r>
            <a:r>
              <a:rPr lang="en-GB" dirty="0" smtClean="0"/>
              <a:t> flees back to Egypt</a:t>
            </a:r>
          </a:p>
          <a:p>
            <a:r>
              <a:rPr lang="en-GB" dirty="0" smtClean="0"/>
              <a:t>Marriage to Ptolemy II (c. 279)</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Oktadrachmon_Ptolemaios_II_Arsinoe_II"/>
          <p:cNvPicPr>
            <a:picLocks noChangeAspect="1" noChangeArrowheads="1"/>
          </p:cNvPicPr>
          <p:nvPr/>
        </p:nvPicPr>
        <p:blipFill>
          <a:blip r:embed="rId2" cstate="print"/>
          <a:srcRect/>
          <a:stretch>
            <a:fillRect/>
          </a:stretch>
        </p:blipFill>
        <p:spPr bwMode="auto">
          <a:xfrm>
            <a:off x="395288" y="260350"/>
            <a:ext cx="3152775" cy="2981325"/>
          </a:xfrm>
          <a:prstGeom prst="rect">
            <a:avLst/>
          </a:prstGeom>
          <a:noFill/>
        </p:spPr>
      </p:pic>
      <p:pic>
        <p:nvPicPr>
          <p:cNvPr id="6" name="Picture 7" descr="ancient_egypt_coin2"/>
          <p:cNvPicPr>
            <a:picLocks noChangeAspect="1" noChangeArrowheads="1"/>
          </p:cNvPicPr>
          <p:nvPr/>
        </p:nvPicPr>
        <p:blipFill>
          <a:blip r:embed="rId3" cstate="print"/>
          <a:srcRect/>
          <a:stretch>
            <a:fillRect/>
          </a:stretch>
        </p:blipFill>
        <p:spPr bwMode="auto">
          <a:xfrm>
            <a:off x="6011863" y="333375"/>
            <a:ext cx="2905125" cy="2857500"/>
          </a:xfrm>
          <a:prstGeom prst="rect">
            <a:avLst/>
          </a:prstGeom>
          <a:noFill/>
        </p:spPr>
      </p:pic>
      <p:pic>
        <p:nvPicPr>
          <p:cNvPr id="7" name="Picture 9" descr="ft0000035f_fig12"/>
          <p:cNvPicPr>
            <a:picLocks noChangeAspect="1" noChangeArrowheads="1"/>
          </p:cNvPicPr>
          <p:nvPr/>
        </p:nvPicPr>
        <p:blipFill>
          <a:blip r:embed="rId4" cstate="print"/>
          <a:srcRect/>
          <a:stretch>
            <a:fillRect/>
          </a:stretch>
        </p:blipFill>
        <p:spPr bwMode="auto">
          <a:xfrm>
            <a:off x="468313" y="3500438"/>
            <a:ext cx="3200400" cy="3009900"/>
          </a:xfrm>
          <a:prstGeom prst="rect">
            <a:avLst/>
          </a:prstGeom>
          <a:noFill/>
        </p:spPr>
      </p:pic>
      <p:pic>
        <p:nvPicPr>
          <p:cNvPr id="8" name="Picture 11" descr="ancg-egy-ptolii-sg7770-1">
            <a:hlinkClick r:id="rId5"/>
          </p:cNvPr>
          <p:cNvPicPr>
            <a:picLocks noChangeAspect="1" noChangeArrowheads="1"/>
          </p:cNvPicPr>
          <p:nvPr/>
        </p:nvPicPr>
        <p:blipFill>
          <a:blip r:embed="rId6" cstate="print"/>
          <a:srcRect/>
          <a:stretch>
            <a:fillRect/>
          </a:stretch>
        </p:blipFill>
        <p:spPr bwMode="auto">
          <a:xfrm>
            <a:off x="3923928" y="3861048"/>
            <a:ext cx="5040313" cy="2589213"/>
          </a:xfrm>
          <a:prstGeom prst="rect">
            <a:avLst/>
          </a:prstGeom>
          <a:noFill/>
        </p:spPr>
      </p:pic>
      <p:sp>
        <p:nvSpPr>
          <p:cNvPr id="2" name="Title 1"/>
          <p:cNvSpPr>
            <a:spLocks noGrp="1"/>
          </p:cNvSpPr>
          <p:nvPr>
            <p:ph type="title"/>
          </p:nvPr>
        </p:nvSpPr>
        <p:spPr>
          <a:xfrm>
            <a:off x="3707904" y="2420888"/>
            <a:ext cx="2880320" cy="1143000"/>
          </a:xfrm>
        </p:spPr>
        <p:txBody>
          <a:bodyPr/>
          <a:lstStyle/>
          <a:p>
            <a:r>
              <a:rPr lang="en-GB" dirty="0" smtClean="0"/>
              <a:t>Joint Rule</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The native Egyptians</a:t>
            </a:r>
            <a:endParaRPr lang="en-GB" dirty="0"/>
          </a:p>
        </p:txBody>
      </p:sp>
      <p:sp>
        <p:nvSpPr>
          <p:cNvPr id="3" name="Content Placeholder 2"/>
          <p:cNvSpPr>
            <a:spLocks noGrp="1"/>
          </p:cNvSpPr>
          <p:nvPr>
            <p:ph sz="quarter" idx="1"/>
          </p:nvPr>
        </p:nvSpPr>
        <p:spPr/>
        <p:txBody>
          <a:bodyPr>
            <a:normAutofit fontScale="85000" lnSpcReduction="20000"/>
          </a:bodyPr>
          <a:lstStyle/>
          <a:p>
            <a:pPr>
              <a:spcBef>
                <a:spcPct val="50000"/>
              </a:spcBef>
            </a:pPr>
            <a:r>
              <a:rPr lang="en-GB" dirty="0" smtClean="0"/>
              <a:t>Rosetta Stone (196 BC): </a:t>
            </a:r>
          </a:p>
          <a:p>
            <a:pPr>
              <a:spcBef>
                <a:spcPct val="50000"/>
              </a:spcBef>
            </a:pPr>
            <a:r>
              <a:rPr lang="en-GB" sz="2800" dirty="0" smtClean="0"/>
              <a:t>King Ptolemy (V) . . . Has conferred benefits in many ways on the temples and their staffs and on those subject to his rule, as he is a god from a god and goddess just as Horus, the son of Isis and Osiris, the defender of his father Osiris, he has assigned to the temples revenues in money and grain  . . . With good fortune it has been resolved by the priests of all the temples in the land that all the honours belonging to king Ptolemy, the eternal, beloved of </a:t>
            </a:r>
            <a:r>
              <a:rPr lang="en-GB" sz="2800" dirty="0" err="1" smtClean="0"/>
              <a:t>Ptah</a:t>
            </a:r>
            <a:r>
              <a:rPr lang="en-GB" sz="2800" dirty="0" smtClean="0"/>
              <a:t>, god </a:t>
            </a:r>
            <a:r>
              <a:rPr lang="en-GB" sz="2800" dirty="0" err="1" smtClean="0"/>
              <a:t>Epiphanes</a:t>
            </a:r>
            <a:r>
              <a:rPr lang="en-GB" sz="2800" dirty="0" smtClean="0"/>
              <a:t> </a:t>
            </a:r>
            <a:r>
              <a:rPr lang="en-GB" sz="2800" dirty="0" err="1" smtClean="0"/>
              <a:t>Eucharistos</a:t>
            </a:r>
            <a:r>
              <a:rPr lang="en-GB" sz="2800" dirty="0" smtClean="0"/>
              <a:t>, and likewise those of his parents, the gods </a:t>
            </a:r>
            <a:r>
              <a:rPr lang="en-GB" sz="2800" dirty="0" err="1" smtClean="0"/>
              <a:t>Philopatores</a:t>
            </a:r>
            <a:r>
              <a:rPr lang="en-GB" sz="2800" dirty="0" smtClean="0"/>
              <a:t>, and of his grandparents, the gods </a:t>
            </a:r>
            <a:r>
              <a:rPr lang="en-GB" sz="2800" dirty="0" err="1" smtClean="0"/>
              <a:t>Euergetai</a:t>
            </a:r>
            <a:r>
              <a:rPr lang="en-GB" sz="2800" dirty="0" smtClean="0"/>
              <a:t> [and] those of the gods </a:t>
            </a:r>
            <a:r>
              <a:rPr lang="en-GB" sz="2800" dirty="0" err="1" smtClean="0"/>
              <a:t>Philadelphoi</a:t>
            </a:r>
            <a:r>
              <a:rPr lang="en-GB" sz="2800" dirty="0" smtClean="0"/>
              <a:t> and those of the gods </a:t>
            </a:r>
            <a:r>
              <a:rPr lang="en-GB" sz="2800" dirty="0" err="1" smtClean="0"/>
              <a:t>Soteres</a:t>
            </a:r>
            <a:r>
              <a:rPr lang="en-GB" sz="2800" dirty="0" smtClean="0"/>
              <a:t> shall be increased greatly. . .</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51" name="Picture 7" descr="File:Rosetta Stone BW.jpeg">
            <a:hlinkClick r:id="rId2"/>
          </p:cNvPr>
          <p:cNvPicPr>
            <a:picLocks noChangeAspect="1" noChangeArrowheads="1"/>
          </p:cNvPicPr>
          <p:nvPr/>
        </p:nvPicPr>
        <p:blipFill>
          <a:blip r:embed="rId3" cstate="print"/>
          <a:srcRect/>
          <a:stretch>
            <a:fillRect/>
          </a:stretch>
        </p:blipFill>
        <p:spPr bwMode="auto">
          <a:xfrm>
            <a:off x="0" y="0"/>
            <a:ext cx="5349875" cy="6858000"/>
          </a:xfrm>
          <a:prstGeom prst="rect">
            <a:avLst/>
          </a:prstGeom>
          <a:noFill/>
        </p:spPr>
      </p:pic>
      <p:sp>
        <p:nvSpPr>
          <p:cNvPr id="31752" name="Text Box 8"/>
          <p:cNvSpPr txBox="1">
            <a:spLocks noChangeArrowheads="1"/>
          </p:cNvSpPr>
          <p:nvPr/>
        </p:nvSpPr>
        <p:spPr bwMode="auto">
          <a:xfrm>
            <a:off x="5867400" y="260350"/>
            <a:ext cx="2881313" cy="5934075"/>
          </a:xfrm>
          <a:prstGeom prst="rect">
            <a:avLst/>
          </a:prstGeom>
          <a:noFill/>
          <a:ln w="9525">
            <a:noFill/>
            <a:miter lim="800000"/>
            <a:headEnd/>
            <a:tailEnd/>
          </a:ln>
          <a:effectLst/>
        </p:spPr>
        <p:txBody>
          <a:bodyPr>
            <a:spAutoFit/>
          </a:bodyPr>
          <a:lstStyle/>
          <a:p>
            <a:pPr>
              <a:spcBef>
                <a:spcPct val="50000"/>
              </a:spcBef>
            </a:pPr>
            <a:r>
              <a:rPr lang="en-GB"/>
              <a:t>The Rosetta Stone</a:t>
            </a:r>
          </a:p>
          <a:p>
            <a:pPr>
              <a:spcBef>
                <a:spcPct val="50000"/>
              </a:spcBef>
            </a:pPr>
            <a:endParaRPr lang="en-GB"/>
          </a:p>
          <a:p>
            <a:pPr>
              <a:spcBef>
                <a:spcPct val="50000"/>
              </a:spcBef>
            </a:pPr>
            <a:r>
              <a:rPr lang="en-GB"/>
              <a:t>Hieroglyphic</a:t>
            </a:r>
          </a:p>
          <a:p>
            <a:pPr>
              <a:spcBef>
                <a:spcPct val="50000"/>
              </a:spcBef>
            </a:pPr>
            <a:endParaRPr lang="en-GB"/>
          </a:p>
          <a:p>
            <a:pPr>
              <a:spcBef>
                <a:spcPct val="50000"/>
              </a:spcBef>
            </a:pPr>
            <a:endParaRPr lang="en-GB"/>
          </a:p>
          <a:p>
            <a:pPr>
              <a:spcBef>
                <a:spcPct val="50000"/>
              </a:spcBef>
            </a:pPr>
            <a:endParaRPr lang="en-GB"/>
          </a:p>
          <a:p>
            <a:pPr>
              <a:spcBef>
                <a:spcPct val="50000"/>
              </a:spcBef>
            </a:pPr>
            <a:r>
              <a:rPr lang="en-GB"/>
              <a:t>Demotic</a:t>
            </a:r>
          </a:p>
          <a:p>
            <a:pPr>
              <a:spcBef>
                <a:spcPct val="50000"/>
              </a:spcBef>
            </a:pPr>
            <a:endParaRPr lang="en-GB"/>
          </a:p>
          <a:p>
            <a:pPr>
              <a:spcBef>
                <a:spcPct val="50000"/>
              </a:spcBef>
            </a:pPr>
            <a:endParaRPr lang="en-GB"/>
          </a:p>
          <a:p>
            <a:pPr>
              <a:spcBef>
                <a:spcPct val="50000"/>
              </a:spcBef>
            </a:pPr>
            <a:endParaRPr lang="en-GB"/>
          </a:p>
          <a:p>
            <a:pPr>
              <a:spcBef>
                <a:spcPct val="50000"/>
              </a:spcBef>
            </a:pPr>
            <a:r>
              <a:rPr lang="en-GB"/>
              <a:t>Greek</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err="1" smtClean="0"/>
              <a:t>Errington</a:t>
            </a:r>
            <a:r>
              <a:rPr lang="en-GB" dirty="0" smtClean="0"/>
              <a:t>, R.M. (2008) </a:t>
            </a:r>
            <a:r>
              <a:rPr lang="en-GB" i="1" dirty="0" smtClean="0"/>
              <a:t>A History of the Hellenistic World 323-3</a:t>
            </a:r>
            <a:r>
              <a:rPr lang="en-GB" dirty="0" smtClean="0"/>
              <a:t>0 </a:t>
            </a:r>
            <a:r>
              <a:rPr lang="en-GB" i="1" dirty="0" smtClean="0"/>
              <a:t>B.C.</a:t>
            </a:r>
            <a:r>
              <a:rPr lang="en-GB" dirty="0" smtClean="0"/>
              <a:t> Blackwell. pp. 40-45, 59-62, 143-161</a:t>
            </a:r>
          </a:p>
          <a:p>
            <a:r>
              <a:rPr lang="en-GB" dirty="0" err="1" smtClean="0"/>
              <a:t>Koenen</a:t>
            </a:r>
            <a:r>
              <a:rPr lang="en-GB" dirty="0" smtClean="0"/>
              <a:t>, L. "The Ptolemaic King as a Religious Figure." In </a:t>
            </a:r>
            <a:r>
              <a:rPr lang="en-GB" i="1" dirty="0" smtClean="0"/>
              <a:t>Images and Ideologies: Self-Definition in the Hellenistic World, edited by </a:t>
            </a:r>
            <a:r>
              <a:rPr lang="en-GB" i="1" dirty="0" err="1" smtClean="0"/>
              <a:t>Bulloch</a:t>
            </a:r>
            <a:r>
              <a:rPr lang="en-GB" i="1" dirty="0" smtClean="0"/>
              <a:t>, Berkeley: University of California Press, 1993. 25-115. </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17B3CB9-9F09-4798-9351-999AFC01D8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0A0F86-8844-4B19-9532-FA5FECF41F22}">
  <ds:schemaRefs>
    <ds:schemaRef ds:uri="http://schemas.microsoft.com/sharepoint/v3/contenttype/forms"/>
  </ds:schemaRefs>
</ds:datastoreItem>
</file>

<file path=customXml/itemProps3.xml><?xml version="1.0" encoding="utf-8"?>
<ds:datastoreItem xmlns:ds="http://schemas.openxmlformats.org/officeDocument/2006/customXml" ds:itemID="{594AF5A7-7CAC-4B11-B54F-AA7B8C477ACD}">
  <ds:schemaRefs>
    <ds:schemaRef ds:uri="http://www.w3.org/XML/1998/namespace"/>
    <ds:schemaRef ds:uri="http://schemas.microsoft.com/office/2006/documentManagement/types"/>
    <ds:schemaRef ds:uri="http://purl.org/dc/terms/"/>
    <ds:schemaRef ds:uri="http://schemas.microsoft.com/office/2006/metadata/properties"/>
    <ds:schemaRef ds:uri="http://schemas.microsoft.com/office/infopath/2007/PartnerControls"/>
    <ds:schemaRef ds:uri="d2d6d51c-be45-489c-bfaa-c0c3d4c0c982"/>
    <ds:schemaRef ds:uri="http://purl.org/dc/dcmitype/"/>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Median</Template>
  <TotalTime>762</TotalTime>
  <Words>2820</Words>
  <Application>Microsoft Office PowerPoint</Application>
  <PresentationFormat>On-screen Show (4:3)</PresentationFormat>
  <Paragraphs>171</Paragraphs>
  <Slides>39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Tw Cen MT</vt:lpstr>
      <vt:lpstr>Wingdings</vt:lpstr>
      <vt:lpstr>Wingdings 2</vt:lpstr>
      <vt:lpstr>Median</vt:lpstr>
      <vt:lpstr>Defenders, Conquerors and Vanquished</vt:lpstr>
      <vt:lpstr>Useful Bibliography</vt:lpstr>
      <vt:lpstr>Egypt</vt:lpstr>
      <vt:lpstr>Alexander in Egypt</vt:lpstr>
      <vt:lpstr>Ptolemy son of Lagos</vt:lpstr>
      <vt:lpstr>Ptolemy the Satrap</vt:lpstr>
      <vt:lpstr>Alexander’s Body</vt:lpstr>
      <vt:lpstr>Alexander’s Body</vt:lpstr>
      <vt:lpstr>War with Perdikkas</vt:lpstr>
      <vt:lpstr>Settlement of Triparadeisos</vt:lpstr>
      <vt:lpstr>Ptolemaic aims</vt:lpstr>
      <vt:lpstr>End of the Argeads</vt:lpstr>
      <vt:lpstr>Expansion up to Gaza</vt:lpstr>
      <vt:lpstr>Battle of Gaza 312</vt:lpstr>
      <vt:lpstr>New Peace Treaty</vt:lpstr>
      <vt:lpstr>Battle of Salamis</vt:lpstr>
      <vt:lpstr>Basileus Ptolemy</vt:lpstr>
      <vt:lpstr>Coronation of Ptolemy</vt:lpstr>
      <vt:lpstr>Rhodes</vt:lpstr>
      <vt:lpstr>Battle of Ipsus </vt:lpstr>
      <vt:lpstr>PowerPoint Presentation</vt:lpstr>
      <vt:lpstr>Ptolemy’s Wives</vt:lpstr>
      <vt:lpstr>King and Pharaoh</vt:lpstr>
      <vt:lpstr>Ptolemy II</vt:lpstr>
      <vt:lpstr>Egypt</vt:lpstr>
      <vt:lpstr>Resources</vt:lpstr>
      <vt:lpstr>Macedonian/Greek Culture in Egypt</vt:lpstr>
      <vt:lpstr>PowerPoint Presentation</vt:lpstr>
      <vt:lpstr>Overseas Possessions</vt:lpstr>
      <vt:lpstr>Overseas Possessions</vt:lpstr>
      <vt:lpstr>Centralized Royal command economy</vt:lpstr>
      <vt:lpstr>Command Economy</vt:lpstr>
      <vt:lpstr>Payment of 1/6 of produce (apomoira) for the royal cult of Arsinoe II.  Greek Papyrus</vt:lpstr>
      <vt:lpstr>Royal monopoly on coinage</vt:lpstr>
      <vt:lpstr>Arsinoe II</vt:lpstr>
      <vt:lpstr>Joint Rule</vt:lpstr>
      <vt:lpstr>The native Egyptians</vt:lpstr>
      <vt:lpstr>PowerPoint Presentation</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100</cp:revision>
  <dcterms:created xsi:type="dcterms:W3CDTF">2011-02-22T12:56:22Z</dcterms:created>
  <dcterms:modified xsi:type="dcterms:W3CDTF">2017-02-24T08:08:55Z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