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69" r:id="rId3"/>
    <p:sldId id="257" r:id="rId4"/>
    <p:sldId id="258" r:id="rId5"/>
    <p:sldId id="260" r:id="rId6"/>
    <p:sldId id="261" r:id="rId7"/>
    <p:sldId id="259" r:id="rId8"/>
    <p:sldId id="262" r:id="rId9"/>
    <p:sldId id="263" r:id="rId10"/>
    <p:sldId id="265" r:id="rId11"/>
    <p:sldId id="264" r:id="rId12"/>
    <p:sldId id="266" r:id="rId13"/>
    <p:sldId id="267"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F4C876C-9422-44C7-8DDF-DB0AD2685B68}">
          <p14:sldIdLst>
            <p14:sldId id="256"/>
            <p14:sldId id="269"/>
            <p14:sldId id="257"/>
            <p14:sldId id="258"/>
            <p14:sldId id="260"/>
            <p14:sldId id="261"/>
            <p14:sldId id="259"/>
            <p14:sldId id="262"/>
            <p14:sldId id="263"/>
            <p14:sldId id="265"/>
            <p14:sldId id="264"/>
            <p14:sldId id="266"/>
            <p14:sldId id="267"/>
            <p14:sldId id="26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706" autoAdjust="0"/>
    <p:restoredTop sz="85099" autoAdjust="0"/>
  </p:normalViewPr>
  <p:slideViewPr>
    <p:cSldViewPr snapToGrid="0">
      <p:cViewPr varScale="1">
        <p:scale>
          <a:sx n="54" d="100"/>
          <a:sy n="54" d="100"/>
        </p:scale>
        <p:origin x="116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7B87EE-24D9-4CC2-A6EB-4EC86C7D2B84}" type="datetimeFigureOut">
              <a:rPr lang="en-US" smtClean="0"/>
              <a:t>5/23/2023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09C1B8-C1AA-4F82-883E-10103D99E01D}" type="slidenum">
              <a:rPr lang="en-US" smtClean="0"/>
              <a:t>‹#›</a:t>
            </a:fld>
            <a:endParaRPr lang="en-US" dirty="0"/>
          </a:p>
        </p:txBody>
      </p:sp>
    </p:spTree>
    <p:extLst>
      <p:ext uri="{BB962C8B-B14F-4D97-AF65-F5344CB8AC3E}">
        <p14:creationId xmlns:p14="http://schemas.microsoft.com/office/powerpoint/2010/main" val="23254423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US" b="0" i="0" dirty="0">
                <a:solidFill>
                  <a:srgbClr val="222222"/>
                </a:solidFill>
                <a:effectLst/>
                <a:latin typeface="sfpro-regular"/>
              </a:rPr>
              <a:t>Ritz-Carlton Hotel  hotel</a:t>
            </a:r>
            <a:r>
              <a:rPr lang="en-US" b="0" i="0" baseline="0" dirty="0">
                <a:solidFill>
                  <a:srgbClr val="222222"/>
                </a:solidFill>
                <a:effectLst/>
                <a:latin typeface="sfpro-regular"/>
              </a:rPr>
              <a:t> is one of the renownbed luxurious hotel chains. The main target audience is luxurious travelers. The core product of the hospitality sector is the service of the hotel industry that includes everything involved in the hotel management and client’s needs. They also have over 30 brands to include popular hotels as Renaissance and Ritz-Carlton and many others. </a:t>
            </a:r>
          </a:p>
          <a:p>
            <a:pPr algn="l" fontAlgn="base"/>
            <a:r>
              <a:rPr lang="en-US" b="0" i="0" baseline="0" dirty="0">
                <a:solidFill>
                  <a:srgbClr val="222222"/>
                </a:solidFill>
                <a:effectLst/>
                <a:latin typeface="sfpro-regular"/>
              </a:rPr>
              <a:t>The company is famoused in different categories as premium, luxury, longer stays, and customized stays. </a:t>
            </a:r>
            <a:endParaRPr lang="en-US" b="0" i="0" dirty="0">
              <a:solidFill>
                <a:srgbClr val="222222"/>
              </a:solidFill>
              <a:effectLst/>
              <a:latin typeface="sfpro-regular"/>
            </a:endParaRPr>
          </a:p>
          <a:p>
            <a:endParaRPr lang="en-US" dirty="0"/>
          </a:p>
        </p:txBody>
      </p:sp>
      <p:sp>
        <p:nvSpPr>
          <p:cNvPr id="4" name="Slide Number Placeholder 3"/>
          <p:cNvSpPr>
            <a:spLocks noGrp="1"/>
          </p:cNvSpPr>
          <p:nvPr>
            <p:ph type="sldNum" sz="quarter" idx="5"/>
          </p:nvPr>
        </p:nvSpPr>
        <p:spPr/>
        <p:txBody>
          <a:bodyPr/>
          <a:lstStyle/>
          <a:p>
            <a:fld id="{F509C1B8-C1AA-4F82-883E-10103D99E01D}" type="slidenum">
              <a:rPr lang="en-US" smtClean="0"/>
              <a:t>3</a:t>
            </a:fld>
            <a:endParaRPr lang="en-US" dirty="0"/>
          </a:p>
        </p:txBody>
      </p:sp>
    </p:spTree>
    <p:extLst>
      <p:ext uri="{BB962C8B-B14F-4D97-AF65-F5344CB8AC3E}">
        <p14:creationId xmlns:p14="http://schemas.microsoft.com/office/powerpoint/2010/main" val="1546802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374151"/>
                </a:solidFill>
                <a:effectLst/>
                <a:latin typeface="Söhne"/>
              </a:rPr>
              <a:t>A range of quality services</a:t>
            </a:r>
            <a:r>
              <a:rPr lang="en-US" b="0" i="0" baseline="0" dirty="0">
                <a:solidFill>
                  <a:srgbClr val="374151"/>
                </a:solidFill>
                <a:effectLst/>
                <a:latin typeface="Söhne"/>
              </a:rPr>
              <a:t> also provide by the hotel as to differentiate itself from its competitors and to attract and retain customers in the hotel. Moreover, these services also facilitates and provide services to involved in the overall profitability and revenue of the company by increasing occupying rates on festive and peak seasons. </a:t>
            </a:r>
            <a:endParaRPr lang="en-US"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F509C1B8-C1AA-4F82-883E-10103D99E01D}" type="slidenum">
              <a:rPr lang="en-US" smtClean="0"/>
              <a:t>5</a:t>
            </a:fld>
            <a:endParaRPr lang="en-US" dirty="0"/>
          </a:p>
        </p:txBody>
      </p:sp>
    </p:spTree>
    <p:extLst>
      <p:ext uri="{BB962C8B-B14F-4D97-AF65-F5344CB8AC3E}">
        <p14:creationId xmlns:p14="http://schemas.microsoft.com/office/powerpoint/2010/main" val="16895301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374151"/>
                </a:solidFill>
                <a:effectLst/>
                <a:latin typeface="Söhne"/>
              </a:rPr>
              <a:t>The hotel also offers a fast and hassle free check-out</a:t>
            </a:r>
            <a:r>
              <a:rPr lang="en-US" b="0" i="0" baseline="0" dirty="0">
                <a:solidFill>
                  <a:srgbClr val="374151"/>
                </a:solidFill>
                <a:effectLst/>
                <a:latin typeface="Söhne"/>
              </a:rPr>
              <a:t> and check-in process as to especially convenient the weekend travelers to have limited time to spend at the hotel. High quality and advanced features rooms are facilitated with the high-quality bedding, in-room fridge and dinning services, and premium toiletries to enhance the weekend traveler’s experience. </a:t>
            </a:r>
            <a:endParaRPr lang="en-US"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F509C1B8-C1AA-4F82-883E-10103D99E01D}" type="slidenum">
              <a:rPr lang="en-US" smtClean="0"/>
              <a:t>6</a:t>
            </a:fld>
            <a:endParaRPr lang="en-US" dirty="0"/>
          </a:p>
        </p:txBody>
      </p:sp>
    </p:spTree>
    <p:extLst>
      <p:ext uri="{BB962C8B-B14F-4D97-AF65-F5344CB8AC3E}">
        <p14:creationId xmlns:p14="http://schemas.microsoft.com/office/powerpoint/2010/main" val="6182158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374151"/>
                </a:solidFill>
                <a:effectLst/>
                <a:latin typeface="Söhne"/>
              </a:rPr>
              <a:t>The guest facilities are basically designed</a:t>
            </a:r>
            <a:r>
              <a:rPr lang="en-US" b="0" i="0" baseline="0" dirty="0">
                <a:solidFill>
                  <a:srgbClr val="374151"/>
                </a:solidFill>
                <a:effectLst/>
                <a:latin typeface="Söhne"/>
              </a:rPr>
              <a:t> by the hotels to provide all the basic and essential needs and preferred products and services fir different target customers as families, couples, business travelers, leisure clients etc,</a:t>
            </a:r>
            <a:endParaRPr lang="en-US" b="0" i="0" dirty="0">
              <a:solidFill>
                <a:srgbClr val="374151"/>
              </a:solidFill>
              <a:effectLst/>
              <a:latin typeface="Söhne"/>
            </a:endParaRPr>
          </a:p>
          <a:p>
            <a:endParaRPr lang="en-US" dirty="0"/>
          </a:p>
        </p:txBody>
      </p:sp>
      <p:sp>
        <p:nvSpPr>
          <p:cNvPr id="4" name="Slide Number Placeholder 3"/>
          <p:cNvSpPr>
            <a:spLocks noGrp="1"/>
          </p:cNvSpPr>
          <p:nvPr>
            <p:ph type="sldNum" sz="quarter" idx="5"/>
          </p:nvPr>
        </p:nvSpPr>
        <p:spPr/>
        <p:txBody>
          <a:bodyPr/>
          <a:lstStyle/>
          <a:p>
            <a:fld id="{F509C1B8-C1AA-4F82-883E-10103D99E01D}" type="slidenum">
              <a:rPr lang="en-US" smtClean="0"/>
              <a:t>7</a:t>
            </a:fld>
            <a:endParaRPr lang="en-US" dirty="0"/>
          </a:p>
        </p:txBody>
      </p:sp>
    </p:spTree>
    <p:extLst>
      <p:ext uri="{BB962C8B-B14F-4D97-AF65-F5344CB8AC3E}">
        <p14:creationId xmlns:p14="http://schemas.microsoft.com/office/powerpoint/2010/main" val="8301198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374151"/>
                </a:solidFill>
                <a:effectLst/>
                <a:latin typeface="Söhne"/>
              </a:rPr>
              <a:t>Family-friendly</a:t>
            </a:r>
            <a:r>
              <a:rPr lang="en-US" b="0" i="0" baseline="0" dirty="0">
                <a:solidFill>
                  <a:srgbClr val="374151"/>
                </a:solidFill>
                <a:effectLst/>
                <a:latin typeface="Söhne"/>
              </a:rPr>
              <a:t> accommodations also connect suites and rooms to provide ample space families to stay and spend their times together. Many additional amenities also have such cribs or rollaway beds to help young children during their stay at hotel. There are a range of international dinning options to cater families with casual dining cafes and restaurants. </a:t>
            </a:r>
            <a:endParaRPr lang="en-US"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F509C1B8-C1AA-4F82-883E-10103D99E01D}" type="slidenum">
              <a:rPr lang="en-US" smtClean="0"/>
              <a:t>8</a:t>
            </a:fld>
            <a:endParaRPr lang="en-US" dirty="0"/>
          </a:p>
        </p:txBody>
      </p:sp>
    </p:spTree>
    <p:extLst>
      <p:ext uri="{BB962C8B-B14F-4D97-AF65-F5344CB8AC3E}">
        <p14:creationId xmlns:p14="http://schemas.microsoft.com/office/powerpoint/2010/main" val="1812090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374151"/>
                </a:solidFill>
                <a:effectLst/>
                <a:latin typeface="Söhne"/>
              </a:rPr>
              <a:t>In the hospitality</a:t>
            </a:r>
            <a:r>
              <a:rPr lang="en-US" b="0" i="0" baseline="0" dirty="0">
                <a:solidFill>
                  <a:srgbClr val="374151"/>
                </a:solidFill>
                <a:effectLst/>
                <a:latin typeface="Söhne"/>
              </a:rPr>
              <a:t> sector, guest services is including providing exceptional services and amenities to the guests to ensure the positive experience and create a lasting impression. It also plays an important in the success of hospitality sector to contribute in the overall satisfaction of the guests and likelihood to recommend and return the business to other customers and target audiences. </a:t>
            </a:r>
            <a:endParaRPr lang="en-US"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F509C1B8-C1AA-4F82-883E-10103D99E01D}" type="slidenum">
              <a:rPr lang="en-US" smtClean="0"/>
              <a:t>9</a:t>
            </a:fld>
            <a:endParaRPr lang="en-US" dirty="0"/>
          </a:p>
        </p:txBody>
      </p:sp>
    </p:spTree>
    <p:extLst>
      <p:ext uri="{BB962C8B-B14F-4D97-AF65-F5344CB8AC3E}">
        <p14:creationId xmlns:p14="http://schemas.microsoft.com/office/powerpoint/2010/main" val="9284367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374151"/>
                </a:solidFill>
                <a:effectLst/>
                <a:latin typeface="Söhne"/>
              </a:rPr>
              <a:t>The significance of the hospitality sector</a:t>
            </a:r>
            <a:r>
              <a:rPr lang="en-US" b="0" i="0" baseline="0" dirty="0">
                <a:solidFill>
                  <a:srgbClr val="374151"/>
                </a:solidFill>
                <a:effectLst/>
                <a:latin typeface="Söhne"/>
              </a:rPr>
              <a:t> is to lead with the global hospitality sectors to operate in different 130 countries across the world. </a:t>
            </a:r>
            <a:endParaRPr lang="en-US"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F509C1B8-C1AA-4F82-883E-10103D99E01D}" type="slidenum">
              <a:rPr lang="en-US" smtClean="0"/>
              <a:t>10</a:t>
            </a:fld>
            <a:endParaRPr lang="en-US" dirty="0"/>
          </a:p>
        </p:txBody>
      </p:sp>
    </p:spTree>
    <p:extLst>
      <p:ext uri="{BB962C8B-B14F-4D97-AF65-F5344CB8AC3E}">
        <p14:creationId xmlns:p14="http://schemas.microsoft.com/office/powerpoint/2010/main" val="20374961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effectLst/>
                <a:latin typeface="Söhne"/>
              </a:rPr>
              <a:t>Ritz-Carlton Hotel  has</a:t>
            </a:r>
            <a:r>
              <a:rPr lang="en-US" b="0" i="0" baseline="0" dirty="0">
                <a:effectLst/>
                <a:latin typeface="Söhne"/>
              </a:rPr>
              <a:t> hospitality aspects and places a high value on providing exceptional amenities and services as to provide to all the guests. The company also provide competitors, engage, generate revenue, and promote sustainability and social responsibility. </a:t>
            </a:r>
            <a:endParaRPr lang="en-US" b="0" i="0" dirty="0">
              <a:effectLst/>
              <a:latin typeface="Söhne"/>
            </a:endParaRPr>
          </a:p>
        </p:txBody>
      </p:sp>
      <p:sp>
        <p:nvSpPr>
          <p:cNvPr id="4" name="Slide Number Placeholder 3"/>
          <p:cNvSpPr>
            <a:spLocks noGrp="1"/>
          </p:cNvSpPr>
          <p:nvPr>
            <p:ph type="sldNum" sz="quarter" idx="5"/>
          </p:nvPr>
        </p:nvSpPr>
        <p:spPr/>
        <p:txBody>
          <a:bodyPr/>
          <a:lstStyle/>
          <a:p>
            <a:fld id="{F509C1B8-C1AA-4F82-883E-10103D99E01D}" type="slidenum">
              <a:rPr lang="en-US" smtClean="0"/>
              <a:t>11</a:t>
            </a:fld>
            <a:endParaRPr lang="en-US" dirty="0"/>
          </a:p>
        </p:txBody>
      </p:sp>
    </p:spTree>
    <p:extLst>
      <p:ext uri="{BB962C8B-B14F-4D97-AF65-F5344CB8AC3E}">
        <p14:creationId xmlns:p14="http://schemas.microsoft.com/office/powerpoint/2010/main" val="23367036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374151"/>
                </a:solidFill>
                <a:effectLst/>
                <a:latin typeface="Söhne"/>
              </a:rPr>
              <a:t>A hotel</a:t>
            </a:r>
            <a:r>
              <a:rPr lang="en-US" b="0" i="0" baseline="0" dirty="0">
                <a:solidFill>
                  <a:srgbClr val="374151"/>
                </a:solidFill>
                <a:effectLst/>
                <a:latin typeface="Söhne"/>
              </a:rPr>
              <a:t> is determined and strived to provide expected services and amenities to their staying guests and provides personalized services, needs, resolves, and anticipate guests needs to likely to attract the guests and increase their revenue and profit margin. </a:t>
            </a:r>
            <a:endParaRPr lang="en-US"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F509C1B8-C1AA-4F82-883E-10103D99E01D}" type="slidenum">
              <a:rPr lang="en-US" smtClean="0"/>
              <a:t>12</a:t>
            </a:fld>
            <a:endParaRPr lang="en-US" dirty="0"/>
          </a:p>
        </p:txBody>
      </p:sp>
    </p:spTree>
    <p:extLst>
      <p:ext uri="{BB962C8B-B14F-4D97-AF65-F5344CB8AC3E}">
        <p14:creationId xmlns:p14="http://schemas.microsoft.com/office/powerpoint/2010/main" val="1461433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5/23/2023</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5/23/2023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5/23/2023</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5/23/2023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5/23/2023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5/23/2023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5/23/2023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5/23/2023</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5/23/2023</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5/23/2023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5/23/2023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5/23/2023</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1CF9E-2504-8E52-4927-A39222DBF425}"/>
              </a:ext>
            </a:extLst>
          </p:cNvPr>
          <p:cNvSpPr>
            <a:spLocks noGrp="1"/>
          </p:cNvSpPr>
          <p:nvPr>
            <p:ph type="ctrTitle"/>
          </p:nvPr>
        </p:nvSpPr>
        <p:spPr>
          <a:xfrm>
            <a:off x="1585355" y="1230313"/>
            <a:ext cx="8752115" cy="2098226"/>
          </a:xfrm>
        </p:spPr>
        <p:txBody>
          <a:bodyPr/>
          <a:lstStyle/>
          <a:p>
            <a:r>
              <a:rPr lang="en-US" sz="3600" dirty="0"/>
              <a:t>THE ROLE &amp; </a:t>
            </a:r>
            <a:r>
              <a:rPr lang="en-US" sz="3600"/>
              <a:t>IMPORTANcE</a:t>
            </a:r>
            <a:r>
              <a:rPr lang="en-US" sz="3600" dirty="0"/>
              <a:t> OF Hospitality &amp; GUEST SERVICES WITHIN THE HOTEL INDUSTRY</a:t>
            </a:r>
          </a:p>
        </p:txBody>
      </p:sp>
      <p:sp>
        <p:nvSpPr>
          <p:cNvPr id="3" name="Subtitle 2">
            <a:extLst>
              <a:ext uri="{FF2B5EF4-FFF2-40B4-BE49-F238E27FC236}">
                <a16:creationId xmlns:a16="http://schemas.microsoft.com/office/drawing/2014/main" id="{79284206-EC57-4600-2B84-9044CC9FD80B}"/>
              </a:ext>
            </a:extLst>
          </p:cNvPr>
          <p:cNvSpPr>
            <a:spLocks noGrp="1"/>
          </p:cNvSpPr>
          <p:nvPr>
            <p:ph type="subTitle" idx="1"/>
          </p:nvPr>
        </p:nvSpPr>
        <p:spPr>
          <a:xfrm>
            <a:off x="1306285" y="3429000"/>
            <a:ext cx="9310254" cy="1933882"/>
          </a:xfrm>
        </p:spPr>
        <p:txBody>
          <a:bodyPr>
            <a:noAutofit/>
          </a:bodyPr>
          <a:lstStyle/>
          <a:p>
            <a:r>
              <a:rPr lang="en-US" sz="3200" b="1" dirty="0"/>
              <a:t>Hospitality &amp; Guest Services BMIH4003</a:t>
            </a:r>
          </a:p>
          <a:p>
            <a:r>
              <a:rPr lang="en-US" sz="3200" b="1" dirty="0"/>
              <a:t>Student Name: Ramona Barna</a:t>
            </a:r>
          </a:p>
          <a:p>
            <a:r>
              <a:rPr lang="en-US" sz="3200" b="1" dirty="0"/>
              <a:t> Student ID Number: 2234369</a:t>
            </a:r>
          </a:p>
          <a:p>
            <a:r>
              <a:rPr lang="en-US" sz="3200" b="1" dirty="0"/>
              <a:t>Lecturer`s Name : Charlotte Joyner</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43061" y="120914"/>
            <a:ext cx="3279086" cy="129940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1363528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99448-413C-9654-3FCF-B821489522C3}"/>
              </a:ext>
            </a:extLst>
          </p:cNvPr>
          <p:cNvSpPr>
            <a:spLocks noGrp="1"/>
          </p:cNvSpPr>
          <p:nvPr>
            <p:ph type="title"/>
          </p:nvPr>
        </p:nvSpPr>
        <p:spPr/>
        <p:txBody>
          <a:bodyPr/>
          <a:lstStyle/>
          <a:p>
            <a:r>
              <a:rPr lang="en-GB" dirty="0"/>
              <a:t>Content</a:t>
            </a:r>
            <a:endParaRPr lang="en-US" dirty="0"/>
          </a:p>
        </p:txBody>
      </p:sp>
      <p:sp>
        <p:nvSpPr>
          <p:cNvPr id="3" name="Content Placeholder 2">
            <a:extLst>
              <a:ext uri="{FF2B5EF4-FFF2-40B4-BE49-F238E27FC236}">
                <a16:creationId xmlns:a16="http://schemas.microsoft.com/office/drawing/2014/main" id="{CECA29DA-6190-C6FC-DA25-B56DD4CB8A2F}"/>
              </a:ext>
            </a:extLst>
          </p:cNvPr>
          <p:cNvSpPr>
            <a:spLocks noGrp="1"/>
          </p:cNvSpPr>
          <p:nvPr>
            <p:ph idx="1"/>
          </p:nvPr>
        </p:nvSpPr>
        <p:spPr/>
        <p:txBody>
          <a:bodyPr/>
          <a:lstStyle/>
          <a:p>
            <a:r>
              <a:rPr lang="en-GB" dirty="0"/>
              <a:t>Introduction</a:t>
            </a:r>
          </a:p>
          <a:p>
            <a:r>
              <a:rPr lang="en-GB" dirty="0"/>
              <a:t>Main consumers of the Brand 	 </a:t>
            </a:r>
          </a:p>
          <a:p>
            <a:r>
              <a:rPr lang="en-US" dirty="0"/>
              <a:t>Nature, Scope and Role of the Guest Services and facilities</a:t>
            </a:r>
          </a:p>
          <a:p>
            <a:r>
              <a:rPr lang="en-GB" dirty="0"/>
              <a:t>Role of Guest Services in general </a:t>
            </a:r>
          </a:p>
          <a:p>
            <a:r>
              <a:rPr lang="en-US" dirty="0"/>
              <a:t>The importance of hospitality for Ritz-Carlton Hotel  international</a:t>
            </a:r>
          </a:p>
          <a:p>
            <a:r>
              <a:rPr lang="en-GB" dirty="0"/>
              <a:t>Conclusion </a:t>
            </a:r>
            <a:br>
              <a:rPr lang="en-US" dirty="0"/>
            </a:br>
            <a:br>
              <a:rPr lang="en-US" dirty="0"/>
            </a:br>
            <a:endParaRPr lang="en-US" dirty="0"/>
          </a:p>
        </p:txBody>
      </p:sp>
    </p:spTree>
    <p:extLst>
      <p:ext uri="{BB962C8B-B14F-4D97-AF65-F5344CB8AC3E}">
        <p14:creationId xmlns:p14="http://schemas.microsoft.com/office/powerpoint/2010/main" val="3806677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943D4-4394-EC9F-BB89-933369D63384}"/>
              </a:ext>
            </a:extLst>
          </p:cNvPr>
          <p:cNvSpPr>
            <a:spLocks noGrp="1"/>
          </p:cNvSpPr>
          <p:nvPr>
            <p:ph type="title"/>
          </p:nvPr>
        </p:nvSpPr>
        <p:spPr>
          <a:xfrm>
            <a:off x="1371600" y="463378"/>
            <a:ext cx="9601200" cy="1485900"/>
          </a:xfrm>
        </p:spPr>
        <p:txBody>
          <a:bodyPr/>
          <a:lstStyle/>
          <a:p>
            <a:r>
              <a:rPr lang="en-GB" dirty="0"/>
              <a:t>Introduction </a:t>
            </a:r>
            <a:endParaRPr lang="en-US" dirty="0"/>
          </a:p>
        </p:txBody>
      </p:sp>
      <p:sp>
        <p:nvSpPr>
          <p:cNvPr id="3" name="Content Placeholder 2">
            <a:extLst>
              <a:ext uri="{FF2B5EF4-FFF2-40B4-BE49-F238E27FC236}">
                <a16:creationId xmlns:a16="http://schemas.microsoft.com/office/drawing/2014/main" id="{12D37058-76E1-B178-4E92-83AB6769CB8D}"/>
              </a:ext>
            </a:extLst>
          </p:cNvPr>
          <p:cNvSpPr>
            <a:spLocks noGrp="1"/>
          </p:cNvSpPr>
          <p:nvPr>
            <p:ph idx="1"/>
          </p:nvPr>
        </p:nvSpPr>
        <p:spPr>
          <a:xfrm>
            <a:off x="1371600" y="2273128"/>
            <a:ext cx="9601200" cy="3581400"/>
          </a:xfrm>
        </p:spPr>
        <p:txBody>
          <a:bodyPr>
            <a:normAutofit/>
          </a:bodyPr>
          <a:lstStyle/>
          <a:p>
            <a:pPr algn="just"/>
            <a:r>
              <a:rPr lang="en-US" dirty="0">
                <a:latin typeface="Söhne"/>
              </a:rPr>
              <a:t>The international hotel of Marriott is cooperative business of hotel franchise, timeshare properties, and residential properties. </a:t>
            </a:r>
          </a:p>
          <a:p>
            <a:pPr algn="just"/>
            <a:endParaRPr lang="en-US" dirty="0">
              <a:latin typeface="Söhne"/>
            </a:endParaRPr>
          </a:p>
          <a:p>
            <a:pPr algn="just"/>
            <a:r>
              <a:rPr lang="en-US" dirty="0">
                <a:latin typeface="Söhne"/>
              </a:rPr>
              <a:t>The hotel has many distinct substitute business segments of North-America Full Service, and Limited Service along with other Internationals hotel franchises. </a:t>
            </a:r>
          </a:p>
          <a:p>
            <a:pPr algn="just"/>
            <a:r>
              <a:rPr lang="en-US" dirty="0">
                <a:latin typeface="Söhne"/>
              </a:rPr>
              <a:t>In 1998, the brand of The Ritz-Carlton attracted the market attention after the prominent success and acquired the position of brands. </a:t>
            </a:r>
          </a:p>
          <a:p>
            <a:pPr algn="just"/>
            <a:r>
              <a:rPr lang="en-US" dirty="0">
                <a:solidFill>
                  <a:srgbClr val="333333"/>
                </a:solidFill>
                <a:latin typeface="Söhne"/>
              </a:rPr>
              <a:t>After the recognition as an international brand, The Ritz-Carlton has strived to expand in the emerging market globally by providing exceptional services to the potential guests to build trust and loyalty relationship with them </a:t>
            </a:r>
            <a:r>
              <a:rPr lang="en-US" b="0" i="0" dirty="0">
                <a:solidFill>
                  <a:srgbClr val="333333"/>
                </a:solidFill>
                <a:effectLst/>
                <a:latin typeface="Söhne"/>
              </a:rPr>
              <a:t>(</a:t>
            </a:r>
            <a:r>
              <a:rPr lang="en-US" dirty="0" err="1"/>
              <a:t>Teng</a:t>
            </a:r>
            <a:r>
              <a:rPr lang="en-US" dirty="0"/>
              <a:t>, 2019)</a:t>
            </a:r>
            <a:r>
              <a:rPr lang="en-US" b="0" i="0" dirty="0">
                <a:solidFill>
                  <a:srgbClr val="333333"/>
                </a:solidFill>
                <a:effectLst/>
                <a:latin typeface="Söhne"/>
              </a:rPr>
              <a:t>. </a:t>
            </a:r>
          </a:p>
        </p:txBody>
      </p:sp>
      <p:pic>
        <p:nvPicPr>
          <p:cNvPr id="5" name="Picture 4"/>
          <p:cNvPicPr>
            <a:picLocks noChangeAspect="1"/>
          </p:cNvPicPr>
          <p:nvPr/>
        </p:nvPicPr>
        <p:blipFill>
          <a:blip r:embed="rId3"/>
          <a:stretch>
            <a:fillRect/>
          </a:stretch>
        </p:blipFill>
        <p:spPr>
          <a:xfrm>
            <a:off x="8001000" y="106680"/>
            <a:ext cx="3126105" cy="2004523"/>
          </a:xfrm>
          <a:prstGeom prst="rect">
            <a:avLst/>
          </a:prstGeom>
        </p:spPr>
      </p:pic>
    </p:spTree>
    <p:extLst>
      <p:ext uri="{BB962C8B-B14F-4D97-AF65-F5344CB8AC3E}">
        <p14:creationId xmlns:p14="http://schemas.microsoft.com/office/powerpoint/2010/main" val="25157856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91D9D-9962-57CB-AED1-8FB98257C36A}"/>
              </a:ext>
            </a:extLst>
          </p:cNvPr>
          <p:cNvSpPr>
            <a:spLocks noGrp="1"/>
          </p:cNvSpPr>
          <p:nvPr>
            <p:ph type="title"/>
          </p:nvPr>
        </p:nvSpPr>
        <p:spPr/>
        <p:txBody>
          <a:bodyPr/>
          <a:lstStyle/>
          <a:p>
            <a:r>
              <a:rPr lang="en-GB" dirty="0"/>
              <a:t>Main consumers of the Brand 	</a:t>
            </a:r>
            <a:endParaRPr lang="en-US" dirty="0"/>
          </a:p>
        </p:txBody>
      </p:sp>
      <p:sp>
        <p:nvSpPr>
          <p:cNvPr id="3" name="Content Placeholder 2">
            <a:extLst>
              <a:ext uri="{FF2B5EF4-FFF2-40B4-BE49-F238E27FC236}">
                <a16:creationId xmlns:a16="http://schemas.microsoft.com/office/drawing/2014/main" id="{1A9FAC7D-88A1-C34C-9C34-B83DA079831D}"/>
              </a:ext>
            </a:extLst>
          </p:cNvPr>
          <p:cNvSpPr>
            <a:spLocks noGrp="1"/>
          </p:cNvSpPr>
          <p:nvPr>
            <p:ph idx="1"/>
          </p:nvPr>
        </p:nvSpPr>
        <p:spPr>
          <a:xfrm>
            <a:off x="1371600" y="1333159"/>
            <a:ext cx="5892800" cy="3581400"/>
          </a:xfrm>
        </p:spPr>
        <p:txBody>
          <a:bodyPr>
            <a:noAutofit/>
          </a:bodyPr>
          <a:lstStyle/>
          <a:p>
            <a:pPr algn="just" fontAlgn="base"/>
            <a:r>
              <a:rPr lang="en-US" b="0" i="0" dirty="0">
                <a:solidFill>
                  <a:srgbClr val="222222"/>
                </a:solidFill>
                <a:effectLst/>
                <a:latin typeface="Söhne"/>
              </a:rPr>
              <a:t>The international brand was created by Ritz-Carlton Hotel  to focus on customers who prefer a quiet and opulent atmosphere while on vacation and staying at hotels. </a:t>
            </a:r>
          </a:p>
          <a:p>
            <a:pPr algn="just" fontAlgn="base"/>
            <a:endParaRPr lang="en-US" b="0" i="0" dirty="0">
              <a:solidFill>
                <a:srgbClr val="222222"/>
              </a:solidFill>
              <a:effectLst/>
              <a:latin typeface="Söhne"/>
            </a:endParaRPr>
          </a:p>
          <a:p>
            <a:pPr algn="just" fontAlgn="base"/>
            <a:r>
              <a:rPr lang="en-US" b="0" i="0" dirty="0">
                <a:solidFill>
                  <a:srgbClr val="222222"/>
                </a:solidFill>
                <a:effectLst/>
                <a:latin typeface="Söhne"/>
              </a:rPr>
              <a:t>The Ritz-Carlton  also targeted many target markets to specify different customers and their needs and demands according to the target market (</a:t>
            </a:r>
            <a:r>
              <a:rPr lang="en-US" dirty="0"/>
              <a:t>Zhu, Lam and Lai, 2019)</a:t>
            </a:r>
            <a:r>
              <a:rPr lang="en-US" b="0" i="0" dirty="0">
                <a:solidFill>
                  <a:srgbClr val="222222"/>
                </a:solidFill>
                <a:effectLst/>
                <a:latin typeface="Söhne"/>
              </a:rPr>
              <a:t>. </a:t>
            </a:r>
          </a:p>
          <a:p>
            <a:pPr algn="just" fontAlgn="base"/>
            <a:endParaRPr lang="en-US" b="0" i="0" dirty="0">
              <a:solidFill>
                <a:srgbClr val="222222"/>
              </a:solidFill>
              <a:effectLst/>
              <a:latin typeface="Söhne"/>
            </a:endParaRPr>
          </a:p>
          <a:p>
            <a:pPr algn="just" fontAlgn="base"/>
            <a:r>
              <a:rPr lang="en-US" b="0" i="0" dirty="0">
                <a:solidFill>
                  <a:srgbClr val="222222"/>
                </a:solidFill>
                <a:effectLst/>
                <a:latin typeface="Söhne"/>
              </a:rPr>
              <a:t>However, the target customers of Ritz-Carlton Hotel  hotel are sophisticated, individualistic, and self-defined travelers who are allured to spend more time and money on their holiday and business trips. </a:t>
            </a:r>
          </a:p>
          <a:p>
            <a:pPr algn="just"/>
            <a:endParaRPr lang="en-US" dirty="0">
              <a:latin typeface="Söhne"/>
            </a:endParaRPr>
          </a:p>
        </p:txBody>
      </p:sp>
      <p:pic>
        <p:nvPicPr>
          <p:cNvPr id="1026" name="Picture 2" descr="The Luxury Traveller : Home - Travel in Style">
            <a:extLst>
              <a:ext uri="{FF2B5EF4-FFF2-40B4-BE49-F238E27FC236}">
                <a16:creationId xmlns:a16="http://schemas.microsoft.com/office/drawing/2014/main" id="{B1BB2FA9-B228-32D3-26A6-2AC46D8445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21600" y="3028950"/>
            <a:ext cx="4191000" cy="3143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89360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E697F-E378-4BEA-60B9-CF09E94DCEA7}"/>
              </a:ext>
            </a:extLst>
          </p:cNvPr>
          <p:cNvSpPr>
            <a:spLocks noGrp="1"/>
          </p:cNvSpPr>
          <p:nvPr>
            <p:ph type="title"/>
          </p:nvPr>
        </p:nvSpPr>
        <p:spPr/>
        <p:txBody>
          <a:bodyPr/>
          <a:lstStyle/>
          <a:p>
            <a:pPr algn="just"/>
            <a:r>
              <a:rPr lang="en-US" dirty="0"/>
              <a:t>Nature, Scope and Role of the Guest Services and facilities</a:t>
            </a:r>
          </a:p>
        </p:txBody>
      </p:sp>
      <p:sp>
        <p:nvSpPr>
          <p:cNvPr id="3" name="Content Placeholder 2">
            <a:extLst>
              <a:ext uri="{FF2B5EF4-FFF2-40B4-BE49-F238E27FC236}">
                <a16:creationId xmlns:a16="http://schemas.microsoft.com/office/drawing/2014/main" id="{A5CD371A-3406-F58F-B691-9D74978BBFCC}"/>
              </a:ext>
            </a:extLst>
          </p:cNvPr>
          <p:cNvSpPr>
            <a:spLocks noGrp="1"/>
          </p:cNvSpPr>
          <p:nvPr>
            <p:ph idx="1"/>
          </p:nvPr>
        </p:nvSpPr>
        <p:spPr/>
        <p:txBody>
          <a:bodyPr>
            <a:normAutofit lnSpcReduction="10000"/>
          </a:bodyPr>
          <a:lstStyle/>
          <a:p>
            <a:pPr algn="just"/>
            <a:r>
              <a:rPr lang="en-US" dirty="0"/>
              <a:t>Most millennial also have distinct interests in touring and vacationing as </a:t>
            </a:r>
          </a:p>
          <a:p>
            <a:pPr lvl="1" algn="just"/>
            <a:r>
              <a:rPr lang="en-US" b="1" i="0" dirty="0"/>
              <a:t>Outdoor activities</a:t>
            </a:r>
            <a:r>
              <a:rPr lang="en-US" i="0" dirty="0"/>
              <a:t>: The hotel has a large swimming pool to make ambience of outdoor recreations.</a:t>
            </a:r>
          </a:p>
          <a:p>
            <a:pPr lvl="1" algn="just"/>
            <a:r>
              <a:rPr lang="en-US" b="1" i="0" dirty="0"/>
              <a:t>Fast internet</a:t>
            </a:r>
            <a:r>
              <a:rPr lang="en-US" i="0" dirty="0"/>
              <a:t>: The hotel also has fast Wi-Fi system to stay connected with the outside world. </a:t>
            </a:r>
          </a:p>
          <a:p>
            <a:pPr lvl="1" algn="just"/>
            <a:r>
              <a:rPr lang="en-US" b="1" i="0" dirty="0"/>
              <a:t>Local sight seeing</a:t>
            </a:r>
            <a:r>
              <a:rPr lang="en-US" i="0" dirty="0"/>
              <a:t>: the guests are also facilitated with the local sight as they don’t need to go out to contact traveler guides (</a:t>
            </a:r>
            <a:r>
              <a:rPr lang="en-US" dirty="0"/>
              <a:t>Babalola et al., </a:t>
            </a:r>
            <a:r>
              <a:rPr lang="en-US" i="0" dirty="0"/>
              <a:t>2019). </a:t>
            </a:r>
          </a:p>
          <a:p>
            <a:pPr lvl="1" algn="just"/>
            <a:r>
              <a:rPr lang="en-US" i="0" dirty="0"/>
              <a:t>The surety of the facility and establishment of offers to access the digital platforms for reservations, feedback, and information in the guest service.</a:t>
            </a:r>
          </a:p>
          <a:p>
            <a:pPr lvl="1" algn="just"/>
            <a:r>
              <a:rPr lang="en-US" b="0" i="0" dirty="0">
                <a:solidFill>
                  <a:srgbClr val="374151"/>
                </a:solidFill>
                <a:effectLst/>
                <a:latin typeface="Söhne"/>
              </a:rPr>
              <a:t>An event and activity can organize the encouragement of interaction and network establishment among guests in service staff. </a:t>
            </a:r>
          </a:p>
          <a:p>
            <a:pPr lvl="1" algn="just"/>
            <a:endParaRPr lang="en-US" i="0" dirty="0"/>
          </a:p>
        </p:txBody>
      </p:sp>
      <p:pic>
        <p:nvPicPr>
          <p:cNvPr id="5" name="Picture 4"/>
          <p:cNvPicPr>
            <a:picLocks noChangeAspect="1"/>
          </p:cNvPicPr>
          <p:nvPr/>
        </p:nvPicPr>
        <p:blipFill>
          <a:blip r:embed="rId3"/>
          <a:stretch>
            <a:fillRect/>
          </a:stretch>
        </p:blipFill>
        <p:spPr>
          <a:xfrm>
            <a:off x="9786832" y="5537573"/>
            <a:ext cx="2067136" cy="1269254"/>
          </a:xfrm>
          <a:prstGeom prst="rect">
            <a:avLst/>
          </a:prstGeom>
        </p:spPr>
      </p:pic>
    </p:spTree>
    <p:extLst>
      <p:ext uri="{BB962C8B-B14F-4D97-AF65-F5344CB8AC3E}">
        <p14:creationId xmlns:p14="http://schemas.microsoft.com/office/powerpoint/2010/main" val="4250856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0DA46-DB38-11F3-889E-3E600CD823AE}"/>
              </a:ext>
            </a:extLst>
          </p:cNvPr>
          <p:cNvSpPr>
            <a:spLocks noGrp="1"/>
          </p:cNvSpPr>
          <p:nvPr>
            <p:ph type="title"/>
          </p:nvPr>
        </p:nvSpPr>
        <p:spPr/>
        <p:txBody>
          <a:bodyPr/>
          <a:lstStyle/>
          <a:p>
            <a:r>
              <a:rPr lang="en-US" dirty="0"/>
              <a:t>Nature, scope and role of the guest services and facilities</a:t>
            </a:r>
          </a:p>
        </p:txBody>
      </p:sp>
      <p:sp>
        <p:nvSpPr>
          <p:cNvPr id="3" name="Content Placeholder 2">
            <a:extLst>
              <a:ext uri="{FF2B5EF4-FFF2-40B4-BE49-F238E27FC236}">
                <a16:creationId xmlns:a16="http://schemas.microsoft.com/office/drawing/2014/main" id="{5C4F4684-C1B9-982E-DA93-7DC13D59B4BF}"/>
              </a:ext>
            </a:extLst>
          </p:cNvPr>
          <p:cNvSpPr>
            <a:spLocks noGrp="1"/>
          </p:cNvSpPr>
          <p:nvPr>
            <p:ph idx="1"/>
          </p:nvPr>
        </p:nvSpPr>
        <p:spPr/>
        <p:txBody>
          <a:bodyPr>
            <a:normAutofit fontScale="92500"/>
          </a:bodyPr>
          <a:lstStyle/>
          <a:p>
            <a:pPr algn="just"/>
            <a:r>
              <a:rPr lang="en-US" dirty="0">
                <a:latin typeface="Söhne"/>
              </a:rPr>
              <a:t>The travelers of weekend visit on weekends and spend quality time by participating in the recreational activities of the hotel with their family and friends. </a:t>
            </a:r>
          </a:p>
          <a:p>
            <a:pPr algn="just"/>
            <a:r>
              <a:rPr lang="en-US" dirty="0">
                <a:latin typeface="Söhne"/>
              </a:rPr>
              <a:t>A smooth and efficient service of check-in, processing, minimize waiting time, and providing clear instructions is included in guest service (</a:t>
            </a:r>
            <a:r>
              <a:rPr lang="en-US" dirty="0" err="1"/>
              <a:t>Orlowski</a:t>
            </a:r>
            <a:r>
              <a:rPr lang="en-US" dirty="0"/>
              <a:t>, </a:t>
            </a:r>
            <a:r>
              <a:rPr lang="en-US" dirty="0" err="1"/>
              <a:t>Bufquin</a:t>
            </a:r>
            <a:r>
              <a:rPr lang="en-US" dirty="0"/>
              <a:t> and </a:t>
            </a:r>
            <a:r>
              <a:rPr lang="en-US" dirty="0" err="1"/>
              <a:t>Nalley</a:t>
            </a:r>
            <a:r>
              <a:rPr lang="en-US" dirty="0"/>
              <a:t>, 2021)</a:t>
            </a:r>
            <a:r>
              <a:rPr lang="en-US" dirty="0">
                <a:latin typeface="Söhne"/>
              </a:rPr>
              <a:t>. </a:t>
            </a:r>
          </a:p>
          <a:p>
            <a:pPr algn="just"/>
            <a:r>
              <a:rPr lang="en-US" dirty="0">
                <a:solidFill>
                  <a:srgbClr val="374151"/>
                </a:solidFill>
                <a:latin typeface="Söhne"/>
              </a:rPr>
              <a:t>Different information of local maps, directions, and transportation options are provided by the guest service staff in the hospitality sector. </a:t>
            </a:r>
            <a:endParaRPr lang="en-US" b="0" i="0" dirty="0">
              <a:solidFill>
                <a:srgbClr val="374151"/>
              </a:solidFill>
              <a:effectLst/>
              <a:latin typeface="Söhne"/>
            </a:endParaRPr>
          </a:p>
          <a:p>
            <a:pPr lvl="1" algn="just"/>
            <a:r>
              <a:rPr lang="en-US" b="1" dirty="0">
                <a:latin typeface="Söhne"/>
              </a:rPr>
              <a:t>Post check-out facilities</a:t>
            </a:r>
            <a:r>
              <a:rPr lang="en-US" dirty="0">
                <a:latin typeface="Söhne"/>
              </a:rPr>
              <a:t>: the hotel provides transport facilities to the airport after check-out. </a:t>
            </a:r>
          </a:p>
          <a:p>
            <a:pPr lvl="1" algn="just"/>
            <a:r>
              <a:rPr lang="en-US" b="1" dirty="0">
                <a:latin typeface="Söhne"/>
              </a:rPr>
              <a:t>One day tour package: </a:t>
            </a:r>
            <a:r>
              <a:rPr lang="en-US" dirty="0">
                <a:latin typeface="Söhne"/>
              </a:rPr>
              <a:t>The hotel service also include weekend guests to provide sight seeing package to maintain repetitive business strategy. </a:t>
            </a:r>
          </a:p>
        </p:txBody>
      </p:sp>
      <p:pic>
        <p:nvPicPr>
          <p:cNvPr id="2050" name="Picture 2" descr="Weekend Traveller">
            <a:extLst>
              <a:ext uri="{FF2B5EF4-FFF2-40B4-BE49-F238E27FC236}">
                <a16:creationId xmlns:a16="http://schemas.microsoft.com/office/drawing/2014/main" id="{6173495F-B427-323E-DDCD-D276EA3F73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27697" y="295275"/>
            <a:ext cx="2111903" cy="1876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36342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E697F-E378-4BEA-60B9-CF09E94DCEA7}"/>
              </a:ext>
            </a:extLst>
          </p:cNvPr>
          <p:cNvSpPr>
            <a:spLocks noGrp="1"/>
          </p:cNvSpPr>
          <p:nvPr>
            <p:ph type="title"/>
          </p:nvPr>
        </p:nvSpPr>
        <p:spPr/>
        <p:txBody>
          <a:bodyPr/>
          <a:lstStyle/>
          <a:p>
            <a:pPr algn="just"/>
            <a:r>
              <a:rPr lang="en-US" dirty="0"/>
              <a:t>Nature, scope and role of the Guest Services and Facilities</a:t>
            </a:r>
          </a:p>
        </p:txBody>
      </p:sp>
      <p:sp>
        <p:nvSpPr>
          <p:cNvPr id="3" name="Content Placeholder 2">
            <a:extLst>
              <a:ext uri="{FF2B5EF4-FFF2-40B4-BE49-F238E27FC236}">
                <a16:creationId xmlns:a16="http://schemas.microsoft.com/office/drawing/2014/main" id="{A5CD371A-3406-F58F-B691-9D74978BBFCC}"/>
              </a:ext>
            </a:extLst>
          </p:cNvPr>
          <p:cNvSpPr>
            <a:spLocks noGrp="1"/>
          </p:cNvSpPr>
          <p:nvPr>
            <p:ph idx="1"/>
          </p:nvPr>
        </p:nvSpPr>
        <p:spPr>
          <a:xfrm>
            <a:off x="1371600" y="2171700"/>
            <a:ext cx="9601200" cy="3581400"/>
          </a:xfrm>
        </p:spPr>
        <p:txBody>
          <a:bodyPr>
            <a:normAutofit fontScale="92500" lnSpcReduction="10000"/>
          </a:bodyPr>
          <a:lstStyle/>
          <a:p>
            <a:pPr algn="just"/>
            <a:r>
              <a:rPr lang="en-US" b="0" i="0" dirty="0">
                <a:solidFill>
                  <a:srgbClr val="374151"/>
                </a:solidFill>
                <a:effectLst/>
                <a:latin typeface="Söhne"/>
              </a:rPr>
              <a:t>To provide customers with convenience, personalized services, and comfort, guest services are designed.</a:t>
            </a:r>
          </a:p>
          <a:p>
            <a:pPr algn="just"/>
            <a:r>
              <a:rPr lang="en-US" b="0" i="0" dirty="0">
                <a:solidFill>
                  <a:srgbClr val="374151"/>
                </a:solidFill>
                <a:effectLst/>
                <a:latin typeface="Söhne"/>
              </a:rPr>
              <a:t>A smooth and efficient check-in process, providing clear instructions, and waiting times to include in the guest services by staff in the hotel industry. </a:t>
            </a:r>
          </a:p>
          <a:p>
            <a:pPr algn="just"/>
            <a:r>
              <a:rPr lang="en-US" dirty="0">
                <a:solidFill>
                  <a:srgbClr val="374151"/>
                </a:solidFill>
                <a:latin typeface="Söhne"/>
              </a:rPr>
              <a:t>Many business guests also utilize the service of the hotel for business tours and meetings. </a:t>
            </a:r>
          </a:p>
          <a:p>
            <a:pPr algn="just"/>
            <a:r>
              <a:rPr lang="en-US" i="0" dirty="0"/>
              <a:t>Catering service : Guests are facilitated with the catering services </a:t>
            </a:r>
            <a:r>
              <a:rPr lang="en-US" i="0"/>
              <a:t>of the hotel.</a:t>
            </a:r>
            <a:endParaRPr lang="en-US" i="0" dirty="0"/>
          </a:p>
          <a:p>
            <a:pPr lvl="1" algn="just"/>
            <a:r>
              <a:rPr lang="en-US" i="0" dirty="0"/>
              <a:t>Technological support: The hotels are designated with meeting rooms with high technologically equipped guest rooms (Ye, Lyu and He, 2019). </a:t>
            </a:r>
          </a:p>
          <a:p>
            <a:pPr lvl="1" algn="just"/>
            <a:r>
              <a:rPr lang="en-US" i="0" dirty="0"/>
              <a:t>Recreation: many indoor games and facilities are also provided and arranged by the Ritz-Carlton Hotel  for their staying guests to have good and enjoyable experience. </a:t>
            </a:r>
          </a:p>
        </p:txBody>
      </p:sp>
      <p:pic>
        <p:nvPicPr>
          <p:cNvPr id="5" name="Picture 4"/>
          <p:cNvPicPr>
            <a:picLocks noChangeAspect="1"/>
          </p:cNvPicPr>
          <p:nvPr/>
        </p:nvPicPr>
        <p:blipFill>
          <a:blip r:embed="rId3"/>
          <a:stretch>
            <a:fillRect/>
          </a:stretch>
        </p:blipFill>
        <p:spPr>
          <a:xfrm>
            <a:off x="9381067" y="5469974"/>
            <a:ext cx="2478616" cy="1388025"/>
          </a:xfrm>
          <a:prstGeom prst="rect">
            <a:avLst/>
          </a:prstGeom>
        </p:spPr>
      </p:pic>
    </p:spTree>
    <p:extLst>
      <p:ext uri="{BB962C8B-B14F-4D97-AF65-F5344CB8AC3E}">
        <p14:creationId xmlns:p14="http://schemas.microsoft.com/office/powerpoint/2010/main" val="39291399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42F82-CDE7-33F6-84D0-9610CA7A429F}"/>
              </a:ext>
            </a:extLst>
          </p:cNvPr>
          <p:cNvSpPr>
            <a:spLocks noGrp="1"/>
          </p:cNvSpPr>
          <p:nvPr>
            <p:ph type="title"/>
          </p:nvPr>
        </p:nvSpPr>
        <p:spPr/>
        <p:txBody>
          <a:bodyPr/>
          <a:lstStyle/>
          <a:p>
            <a:r>
              <a:rPr lang="en-US" dirty="0"/>
              <a:t>Nature, scope and role of the guest services and facilities</a:t>
            </a:r>
          </a:p>
        </p:txBody>
      </p:sp>
      <p:sp>
        <p:nvSpPr>
          <p:cNvPr id="3" name="Content Placeholder 2">
            <a:extLst>
              <a:ext uri="{FF2B5EF4-FFF2-40B4-BE49-F238E27FC236}">
                <a16:creationId xmlns:a16="http://schemas.microsoft.com/office/drawing/2014/main" id="{036AA0B6-E495-0CA2-E10B-07E61EC83981}"/>
              </a:ext>
            </a:extLst>
          </p:cNvPr>
          <p:cNvSpPr>
            <a:spLocks noGrp="1"/>
          </p:cNvSpPr>
          <p:nvPr>
            <p:ph idx="1"/>
          </p:nvPr>
        </p:nvSpPr>
        <p:spPr/>
        <p:txBody>
          <a:bodyPr>
            <a:normAutofit/>
          </a:bodyPr>
          <a:lstStyle/>
          <a:p>
            <a:pPr algn="just"/>
            <a:r>
              <a:rPr lang="en-US" dirty="0">
                <a:latin typeface="Söhne"/>
              </a:rPr>
              <a:t>A group of multi-generational members to spend their times with their family members. </a:t>
            </a:r>
          </a:p>
          <a:p>
            <a:pPr algn="just"/>
            <a:r>
              <a:rPr lang="en-US" b="1" dirty="0">
                <a:latin typeface="Söhne"/>
              </a:rPr>
              <a:t>Family room</a:t>
            </a:r>
            <a:r>
              <a:rPr lang="en-US" dirty="0">
                <a:latin typeface="Söhne"/>
              </a:rPr>
              <a:t>: The hotel also has special suite for the family to provide any time room service to make their experience better. </a:t>
            </a:r>
          </a:p>
          <a:p>
            <a:pPr algn="just"/>
            <a:r>
              <a:rPr lang="en-US" b="1" dirty="0">
                <a:latin typeface="Söhne"/>
              </a:rPr>
              <a:t>Recreational facilities</a:t>
            </a:r>
            <a:r>
              <a:rPr lang="en-US" dirty="0">
                <a:latin typeface="Söhne"/>
              </a:rPr>
              <a:t>: Ritz-Carlton Hotel  International also provides recreational facilities with swimming pools, outdoor play games, and game rooms to keep their children more entertaining during their stay (</a:t>
            </a:r>
            <a:r>
              <a:rPr lang="en-US" dirty="0"/>
              <a:t>Jeaheng, Al-Ansi and Han, 2019)</a:t>
            </a:r>
            <a:r>
              <a:rPr lang="en-US" dirty="0">
                <a:latin typeface="Söhne"/>
              </a:rPr>
              <a:t>.</a:t>
            </a:r>
          </a:p>
        </p:txBody>
      </p:sp>
      <p:pic>
        <p:nvPicPr>
          <p:cNvPr id="5" name="Picture 4"/>
          <p:cNvPicPr>
            <a:picLocks noChangeAspect="1"/>
          </p:cNvPicPr>
          <p:nvPr/>
        </p:nvPicPr>
        <p:blipFill>
          <a:blip r:embed="rId3"/>
          <a:stretch>
            <a:fillRect/>
          </a:stretch>
        </p:blipFill>
        <p:spPr>
          <a:xfrm>
            <a:off x="8031480" y="4724400"/>
            <a:ext cx="3150870" cy="1981200"/>
          </a:xfrm>
          <a:prstGeom prst="rect">
            <a:avLst/>
          </a:prstGeom>
        </p:spPr>
      </p:pic>
    </p:spTree>
    <p:extLst>
      <p:ext uri="{BB962C8B-B14F-4D97-AF65-F5344CB8AC3E}">
        <p14:creationId xmlns:p14="http://schemas.microsoft.com/office/powerpoint/2010/main" val="1525413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9F7BA-9D74-BBDD-D616-EF4DB189DE62}"/>
              </a:ext>
            </a:extLst>
          </p:cNvPr>
          <p:cNvSpPr>
            <a:spLocks noGrp="1"/>
          </p:cNvSpPr>
          <p:nvPr>
            <p:ph type="title"/>
          </p:nvPr>
        </p:nvSpPr>
        <p:spPr/>
        <p:txBody>
          <a:bodyPr/>
          <a:lstStyle/>
          <a:p>
            <a:r>
              <a:rPr lang="en-GB" dirty="0"/>
              <a:t>Role of Guest Services in general </a:t>
            </a:r>
            <a:endParaRPr lang="en-US" dirty="0"/>
          </a:p>
        </p:txBody>
      </p:sp>
      <p:sp>
        <p:nvSpPr>
          <p:cNvPr id="3" name="Content Placeholder 2">
            <a:extLst>
              <a:ext uri="{FF2B5EF4-FFF2-40B4-BE49-F238E27FC236}">
                <a16:creationId xmlns:a16="http://schemas.microsoft.com/office/drawing/2014/main" id="{C36081EA-407B-F2B8-D9F0-5A252408DB63}"/>
              </a:ext>
            </a:extLst>
          </p:cNvPr>
          <p:cNvSpPr>
            <a:spLocks noGrp="1"/>
          </p:cNvSpPr>
          <p:nvPr>
            <p:ph idx="1"/>
          </p:nvPr>
        </p:nvSpPr>
        <p:spPr>
          <a:xfrm>
            <a:off x="1371600" y="1235676"/>
            <a:ext cx="9601200" cy="3581400"/>
          </a:xfrm>
        </p:spPr>
        <p:txBody>
          <a:bodyPr>
            <a:noAutofit/>
          </a:bodyPr>
          <a:lstStyle/>
          <a:p>
            <a:pPr algn="just"/>
            <a:r>
              <a:rPr lang="en-US" b="1" i="0" dirty="0">
                <a:solidFill>
                  <a:srgbClr val="374151"/>
                </a:solidFill>
                <a:effectLst/>
                <a:latin typeface="Söhne"/>
              </a:rPr>
              <a:t>Customer satisfaction: </a:t>
            </a:r>
          </a:p>
          <a:p>
            <a:pPr lvl="1" algn="just"/>
            <a:r>
              <a:rPr lang="en-US" b="0" i="0" dirty="0">
                <a:solidFill>
                  <a:srgbClr val="374151"/>
                </a:solidFill>
                <a:effectLst/>
                <a:latin typeface="Söhne"/>
              </a:rPr>
              <a:t>The aim of the guest service is to provide the highest level of customers satisfaction to make sure of the guest experience a lively and build long-term relationship. </a:t>
            </a:r>
          </a:p>
          <a:p>
            <a:pPr lvl="1" algn="just"/>
            <a:r>
              <a:rPr lang="en-US" i="0" dirty="0">
                <a:solidFill>
                  <a:srgbClr val="374151"/>
                </a:solidFill>
                <a:latin typeface="Söhne"/>
              </a:rPr>
              <a:t>Anticipation of the guest’s needs, personalized services, and resolving other issues and complaints promptly. </a:t>
            </a:r>
            <a:endParaRPr lang="en-US" b="0" i="0" dirty="0">
              <a:solidFill>
                <a:srgbClr val="374151"/>
              </a:solidFill>
              <a:effectLst/>
              <a:latin typeface="Söhne"/>
            </a:endParaRPr>
          </a:p>
          <a:p>
            <a:pPr algn="just"/>
            <a:r>
              <a:rPr lang="en-US" b="1" i="0" dirty="0">
                <a:solidFill>
                  <a:srgbClr val="374151"/>
                </a:solidFill>
                <a:effectLst/>
                <a:latin typeface="Söhne"/>
              </a:rPr>
              <a:t>Brand differentiation</a:t>
            </a:r>
            <a:r>
              <a:rPr lang="en-US" b="0" i="0" dirty="0">
                <a:solidFill>
                  <a:srgbClr val="374151"/>
                </a:solidFill>
                <a:effectLst/>
                <a:latin typeface="Söhne"/>
              </a:rPr>
              <a:t>: </a:t>
            </a:r>
          </a:p>
          <a:p>
            <a:pPr lvl="1" algn="just"/>
            <a:r>
              <a:rPr lang="en-US" b="0" i="0" dirty="0">
                <a:solidFill>
                  <a:srgbClr val="374151"/>
                </a:solidFill>
                <a:effectLst/>
                <a:latin typeface="Söhne"/>
              </a:rPr>
              <a:t>It is the guest services to provide hospitality business with the competitors to provide unique and memorable experience to create a lasting impressions (</a:t>
            </a:r>
            <a:r>
              <a:rPr lang="en-US" i="0" dirty="0"/>
              <a:t>Kim and Qu, 2020)</a:t>
            </a:r>
            <a:r>
              <a:rPr lang="en-US" b="0" i="0" dirty="0">
                <a:solidFill>
                  <a:srgbClr val="374151"/>
                </a:solidFill>
                <a:effectLst/>
                <a:latin typeface="Söhne"/>
              </a:rPr>
              <a:t>. </a:t>
            </a:r>
          </a:p>
          <a:p>
            <a:pPr algn="just"/>
            <a:r>
              <a:rPr lang="en-US" b="1" i="0" dirty="0">
                <a:solidFill>
                  <a:srgbClr val="374151"/>
                </a:solidFill>
                <a:effectLst/>
                <a:latin typeface="Söhne"/>
              </a:rPr>
              <a:t>Revenue generation:</a:t>
            </a:r>
          </a:p>
          <a:p>
            <a:pPr lvl="1" algn="just"/>
            <a:r>
              <a:rPr lang="en-US" b="0" i="0" dirty="0">
                <a:solidFill>
                  <a:srgbClr val="374151"/>
                </a:solidFill>
                <a:effectLst/>
                <a:latin typeface="Söhne"/>
              </a:rPr>
              <a:t>Revenue of the hotel can be generated with the guest services as by offering additional services and other amenities to be willing for it. Amenities also include in-room dining, spa services, and local tours and activities.</a:t>
            </a:r>
          </a:p>
        </p:txBody>
      </p:sp>
    </p:spTree>
    <p:extLst>
      <p:ext uri="{BB962C8B-B14F-4D97-AF65-F5344CB8AC3E}">
        <p14:creationId xmlns:p14="http://schemas.microsoft.com/office/powerpoint/2010/main" val="3134264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37ABB-8B5E-B871-FB2C-E6C8B954410B}"/>
              </a:ext>
            </a:extLst>
          </p:cNvPr>
          <p:cNvSpPr>
            <a:spLocks noGrp="1"/>
          </p:cNvSpPr>
          <p:nvPr>
            <p:ph type="title"/>
          </p:nvPr>
        </p:nvSpPr>
        <p:spPr/>
        <p:txBody>
          <a:bodyPr>
            <a:normAutofit fontScale="90000"/>
          </a:bodyPr>
          <a:lstStyle/>
          <a:p>
            <a:r>
              <a:rPr lang="en-US" dirty="0"/>
              <a:t>The importance of hospitality for Ritz-Carlton Hotel  international</a:t>
            </a:r>
            <a:br>
              <a:rPr lang="en-US" dirty="0"/>
            </a:br>
            <a:br>
              <a:rPr lang="en-US" dirty="0"/>
            </a:br>
            <a:endParaRPr lang="en-US" dirty="0"/>
          </a:p>
        </p:txBody>
      </p:sp>
      <p:sp>
        <p:nvSpPr>
          <p:cNvPr id="3" name="Content Placeholder 2">
            <a:extLst>
              <a:ext uri="{FF2B5EF4-FFF2-40B4-BE49-F238E27FC236}">
                <a16:creationId xmlns:a16="http://schemas.microsoft.com/office/drawing/2014/main" id="{A4A8D0A6-4391-1DE1-B5A3-8EE2C1866F79}"/>
              </a:ext>
            </a:extLst>
          </p:cNvPr>
          <p:cNvSpPr>
            <a:spLocks noGrp="1"/>
          </p:cNvSpPr>
          <p:nvPr>
            <p:ph idx="1"/>
          </p:nvPr>
        </p:nvSpPr>
        <p:spPr/>
        <p:txBody>
          <a:bodyPr>
            <a:normAutofit fontScale="70000" lnSpcReduction="20000"/>
          </a:bodyPr>
          <a:lstStyle/>
          <a:p>
            <a:pPr algn="just"/>
            <a:r>
              <a:rPr lang="en-US" b="1" i="0" dirty="0">
                <a:solidFill>
                  <a:srgbClr val="374151"/>
                </a:solidFill>
                <a:effectLst/>
                <a:latin typeface="Söhne"/>
              </a:rPr>
              <a:t>Customer satisfaction: </a:t>
            </a:r>
          </a:p>
          <a:p>
            <a:pPr lvl="1" algn="just"/>
            <a:r>
              <a:rPr lang="en-US" b="0" i="0" dirty="0">
                <a:solidFill>
                  <a:srgbClr val="374151"/>
                </a:solidFill>
                <a:effectLst/>
                <a:latin typeface="Söhne"/>
              </a:rPr>
              <a:t>The hospitality service is the crux of the Ritz-Carlton Hotel  international business and the hotel is its striving force to place a high value on exceptional services to its guests. </a:t>
            </a:r>
          </a:p>
          <a:p>
            <a:pPr lvl="1" algn="just"/>
            <a:r>
              <a:rPr lang="en-US" b="0" i="0" dirty="0">
                <a:solidFill>
                  <a:srgbClr val="374151"/>
                </a:solidFill>
                <a:effectLst/>
                <a:latin typeface="Söhne"/>
              </a:rPr>
              <a:t>To the success of the company, customer satisfaction is the main priority of the company and it increases the percentage of retention of customers with online reviews, recommendations, and word-of-mouth marketing (</a:t>
            </a:r>
            <a:r>
              <a:rPr lang="en-US" i="0" dirty="0"/>
              <a:t>Al Ali, 2021)</a:t>
            </a:r>
            <a:r>
              <a:rPr lang="en-US" b="0" i="0" dirty="0">
                <a:solidFill>
                  <a:srgbClr val="374151"/>
                </a:solidFill>
                <a:effectLst/>
                <a:latin typeface="Söhne"/>
              </a:rPr>
              <a:t>. </a:t>
            </a:r>
          </a:p>
          <a:p>
            <a:pPr algn="just"/>
            <a:r>
              <a:rPr lang="en-US" b="1" i="0" dirty="0">
                <a:solidFill>
                  <a:srgbClr val="374151"/>
                </a:solidFill>
                <a:effectLst/>
                <a:latin typeface="Söhne"/>
              </a:rPr>
              <a:t>Brand differentiation: </a:t>
            </a:r>
          </a:p>
          <a:p>
            <a:pPr lvl="1" algn="just"/>
            <a:r>
              <a:rPr lang="en-US" i="0" dirty="0">
                <a:solidFill>
                  <a:srgbClr val="374151"/>
                </a:solidFill>
                <a:latin typeface="Söhne"/>
              </a:rPr>
              <a:t>It is the guest services to provide hospitality business with the competitors to provide unique and memorable experience to create a lasting impressions. </a:t>
            </a:r>
          </a:p>
          <a:p>
            <a:pPr lvl="1" algn="just"/>
            <a:r>
              <a:rPr lang="en-US" b="0" i="0" dirty="0">
                <a:solidFill>
                  <a:srgbClr val="374151"/>
                </a:solidFill>
                <a:effectLst/>
                <a:latin typeface="Söhne"/>
              </a:rPr>
              <a:t>The hotel sector differentiate itself from other rival hotel companies with unique and memorable experiences to set it apart from other hospitality sectors. </a:t>
            </a:r>
          </a:p>
          <a:p>
            <a:pPr algn="just"/>
            <a:r>
              <a:rPr lang="en-US" b="1" i="0" dirty="0">
                <a:solidFill>
                  <a:srgbClr val="374151"/>
                </a:solidFill>
                <a:effectLst/>
                <a:latin typeface="Söhne"/>
              </a:rPr>
              <a:t>Employee engagement: </a:t>
            </a:r>
          </a:p>
          <a:p>
            <a:pPr lvl="1" algn="just"/>
            <a:r>
              <a:rPr lang="en-US" b="0" i="0" dirty="0">
                <a:solidFill>
                  <a:srgbClr val="374151"/>
                </a:solidFill>
                <a:effectLst/>
                <a:latin typeface="Söhne"/>
              </a:rPr>
              <a:t>The workforce of the Ritz-Carlton Hotel  is consider as the greatest assets to place a high value on employees to engage and increase satisfaction of the customers and staying guests. </a:t>
            </a:r>
          </a:p>
          <a:p>
            <a:pPr lvl="1" algn="just"/>
            <a:r>
              <a:rPr lang="en-US" b="0" i="0" dirty="0">
                <a:solidFill>
                  <a:srgbClr val="374151"/>
                </a:solidFill>
                <a:effectLst/>
                <a:latin typeface="Söhne"/>
              </a:rPr>
              <a:t>Employees are passionate and determine to provide exceptional services to get engaged and motivated in their work. </a:t>
            </a:r>
          </a:p>
        </p:txBody>
      </p:sp>
    </p:spTree>
    <p:extLst>
      <p:ext uri="{BB962C8B-B14F-4D97-AF65-F5344CB8AC3E}">
        <p14:creationId xmlns:p14="http://schemas.microsoft.com/office/powerpoint/2010/main" val="40952082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37ABB-8B5E-B871-FB2C-E6C8B954410B}"/>
              </a:ext>
            </a:extLst>
          </p:cNvPr>
          <p:cNvSpPr>
            <a:spLocks noGrp="1"/>
          </p:cNvSpPr>
          <p:nvPr>
            <p:ph type="title"/>
          </p:nvPr>
        </p:nvSpPr>
        <p:spPr>
          <a:xfrm>
            <a:off x="1371600" y="342900"/>
            <a:ext cx="9601200" cy="1485900"/>
          </a:xfrm>
        </p:spPr>
        <p:txBody>
          <a:bodyPr>
            <a:normAutofit fontScale="90000"/>
          </a:bodyPr>
          <a:lstStyle/>
          <a:p>
            <a:r>
              <a:rPr lang="en-US" dirty="0"/>
              <a:t>The importance of hospitality for </a:t>
            </a:r>
            <a:r>
              <a:rPr lang="en-US" dirty="0" err="1"/>
              <a:t>ritz-carlton</a:t>
            </a:r>
            <a:r>
              <a:rPr lang="en-US" dirty="0"/>
              <a:t> hotel  international</a:t>
            </a:r>
            <a:br>
              <a:rPr lang="en-US" dirty="0"/>
            </a:br>
            <a:endParaRPr lang="en-US" dirty="0"/>
          </a:p>
        </p:txBody>
      </p:sp>
      <p:sp>
        <p:nvSpPr>
          <p:cNvPr id="3" name="Content Placeholder 2">
            <a:extLst>
              <a:ext uri="{FF2B5EF4-FFF2-40B4-BE49-F238E27FC236}">
                <a16:creationId xmlns:a16="http://schemas.microsoft.com/office/drawing/2014/main" id="{A4A8D0A6-4391-1DE1-B5A3-8EE2C1866F79}"/>
              </a:ext>
            </a:extLst>
          </p:cNvPr>
          <p:cNvSpPr>
            <a:spLocks noGrp="1"/>
          </p:cNvSpPr>
          <p:nvPr>
            <p:ph idx="1"/>
          </p:nvPr>
        </p:nvSpPr>
        <p:spPr>
          <a:xfrm>
            <a:off x="1295400" y="1828799"/>
            <a:ext cx="9601200" cy="4301067"/>
          </a:xfrm>
        </p:spPr>
        <p:txBody>
          <a:bodyPr>
            <a:normAutofit/>
          </a:bodyPr>
          <a:lstStyle/>
          <a:p>
            <a:pPr algn="just"/>
            <a:r>
              <a:rPr lang="en-US" b="1" i="0" dirty="0">
                <a:solidFill>
                  <a:srgbClr val="374151"/>
                </a:solidFill>
                <a:effectLst/>
                <a:latin typeface="Söhne"/>
              </a:rPr>
              <a:t>Revenue generation:</a:t>
            </a:r>
          </a:p>
          <a:p>
            <a:pPr lvl="1" algn="just"/>
            <a:r>
              <a:rPr lang="en-US" b="0" i="0" dirty="0">
                <a:solidFill>
                  <a:schemeClr val="tx1"/>
                </a:solidFill>
                <a:effectLst/>
                <a:latin typeface="Söhne"/>
              </a:rPr>
              <a:t>To generate revenue, Ritz-Carlton Hotel  International also operates in range of hospitality sectors including resorts, vacation clubs, and hotels. </a:t>
            </a:r>
          </a:p>
          <a:p>
            <a:pPr lvl="1" algn="just"/>
            <a:r>
              <a:rPr lang="en-US" i="0" dirty="0">
                <a:solidFill>
                  <a:schemeClr val="tx1"/>
                </a:solidFill>
                <a:latin typeface="Söhne"/>
              </a:rPr>
              <a:t>Exceptional services and amenities to pay a premium price for extra and exceptional services. </a:t>
            </a:r>
            <a:endParaRPr lang="en-US" b="0" i="0" dirty="0">
              <a:solidFill>
                <a:schemeClr val="tx1"/>
              </a:solidFill>
              <a:effectLst/>
              <a:latin typeface="Söhne"/>
            </a:endParaRPr>
          </a:p>
          <a:p>
            <a:pPr algn="just"/>
            <a:r>
              <a:rPr lang="en-US" b="1" i="0" dirty="0">
                <a:solidFill>
                  <a:schemeClr val="tx1"/>
                </a:solidFill>
                <a:effectLst/>
                <a:latin typeface="Söhne"/>
              </a:rPr>
              <a:t>Sustainability:</a:t>
            </a:r>
          </a:p>
          <a:p>
            <a:pPr lvl="1" algn="just"/>
            <a:r>
              <a:rPr lang="en-US" b="0" i="0" dirty="0">
                <a:solidFill>
                  <a:schemeClr val="tx1"/>
                </a:solidFill>
                <a:effectLst/>
                <a:latin typeface="Söhne"/>
              </a:rPr>
              <a:t>In Ritz-Carlton Hotel  International</a:t>
            </a:r>
            <a:r>
              <a:rPr lang="en-US" i="0" dirty="0">
                <a:solidFill>
                  <a:schemeClr val="tx1"/>
                </a:solidFill>
                <a:latin typeface="Söhne"/>
              </a:rPr>
              <a:t> sustainability efforts, the company main objectives include minimizing environmental impacts and promote social responsibility. </a:t>
            </a:r>
            <a:endParaRPr lang="en-US" b="0" i="0" dirty="0">
              <a:solidFill>
                <a:schemeClr val="tx1"/>
              </a:solidFill>
              <a:effectLst/>
              <a:latin typeface="Söhne"/>
            </a:endParaRPr>
          </a:p>
          <a:p>
            <a:pPr lvl="1" algn="just"/>
            <a:r>
              <a:rPr lang="en-US" b="0" i="0" dirty="0">
                <a:solidFill>
                  <a:schemeClr val="tx1"/>
                </a:solidFill>
                <a:effectLst/>
                <a:latin typeface="Söhne"/>
              </a:rPr>
              <a:t>Eco-friendly and sustainable hospitality services to achieve the goals and maintain the company reputation and being responsible and ethical business (</a:t>
            </a:r>
            <a:r>
              <a:rPr lang="en-US" i="0" dirty="0">
                <a:solidFill>
                  <a:schemeClr val="tx1"/>
                </a:solidFill>
              </a:rPr>
              <a:t>Amatulli, De Angelis and Stoppani, 2021)</a:t>
            </a:r>
            <a:r>
              <a:rPr lang="en-US" b="0" i="0" dirty="0">
                <a:solidFill>
                  <a:schemeClr val="tx1"/>
                </a:solidFill>
                <a:effectLst/>
                <a:latin typeface="Söhne"/>
              </a:rPr>
              <a:t>. </a:t>
            </a:r>
          </a:p>
        </p:txBody>
      </p:sp>
    </p:spTree>
    <p:extLst>
      <p:ext uri="{BB962C8B-B14F-4D97-AF65-F5344CB8AC3E}">
        <p14:creationId xmlns:p14="http://schemas.microsoft.com/office/powerpoint/2010/main" val="6897313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F22BB-8AB3-5F2F-0CEA-F8E8C180F6F0}"/>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FF054139-7589-A365-A677-E1E9CF3D3862}"/>
              </a:ext>
            </a:extLst>
          </p:cNvPr>
          <p:cNvSpPr>
            <a:spLocks noGrp="1"/>
          </p:cNvSpPr>
          <p:nvPr>
            <p:ph idx="1"/>
          </p:nvPr>
        </p:nvSpPr>
        <p:spPr/>
        <p:txBody>
          <a:bodyPr>
            <a:normAutofit/>
          </a:bodyPr>
          <a:lstStyle/>
          <a:p>
            <a:pPr algn="just"/>
            <a:r>
              <a:rPr lang="en-US" b="0" i="0" dirty="0">
                <a:solidFill>
                  <a:srgbClr val="374151"/>
                </a:solidFill>
                <a:effectLst/>
                <a:latin typeface="Söhne"/>
              </a:rPr>
              <a:t>In the hotel industry, guest service is of great importance and is the most critical aspects in hotel revenue. </a:t>
            </a:r>
          </a:p>
          <a:p>
            <a:pPr algn="just"/>
            <a:r>
              <a:rPr lang="en-US" dirty="0">
                <a:solidFill>
                  <a:srgbClr val="374151"/>
                </a:solidFill>
                <a:latin typeface="Söhne"/>
              </a:rPr>
              <a:t>It is the key driver to the customers satisfaction</a:t>
            </a:r>
          </a:p>
          <a:p>
            <a:pPr algn="just"/>
            <a:r>
              <a:rPr lang="en-US" b="0" i="0" dirty="0">
                <a:solidFill>
                  <a:srgbClr val="374151"/>
                </a:solidFill>
                <a:effectLst/>
                <a:latin typeface="Söhne"/>
              </a:rPr>
              <a:t>Guest loyalty and repetitive business is the resulting outcomes of the exceptional guest services. </a:t>
            </a:r>
          </a:p>
          <a:p>
            <a:pPr algn="just"/>
            <a:r>
              <a:rPr lang="en-US" dirty="0">
                <a:solidFill>
                  <a:srgbClr val="374151"/>
                </a:solidFill>
                <a:latin typeface="Söhne"/>
              </a:rPr>
              <a:t>A competitive and exceptional guest services to help a hotel in differentiating itself from the rival and competitor companies in hotel sector (</a:t>
            </a:r>
            <a:r>
              <a:rPr lang="en-US" dirty="0"/>
              <a:t>Cheng </a:t>
            </a:r>
            <a:r>
              <a:rPr lang="en-US" i="1" dirty="0"/>
              <a:t>et al., </a:t>
            </a:r>
            <a:r>
              <a:rPr lang="en-US" dirty="0"/>
              <a:t>2020)</a:t>
            </a:r>
            <a:r>
              <a:rPr lang="en-US" dirty="0">
                <a:solidFill>
                  <a:srgbClr val="374151"/>
                </a:solidFill>
                <a:latin typeface="Söhne"/>
              </a:rPr>
              <a:t>. </a:t>
            </a:r>
          </a:p>
        </p:txBody>
      </p:sp>
    </p:spTree>
    <p:extLst>
      <p:ext uri="{BB962C8B-B14F-4D97-AF65-F5344CB8AC3E}">
        <p14:creationId xmlns:p14="http://schemas.microsoft.com/office/powerpoint/2010/main" val="30482432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487680"/>
            <a:ext cx="9601200" cy="1485900"/>
          </a:xfrm>
        </p:spPr>
        <p:txBody>
          <a:bodyPr/>
          <a:lstStyle/>
          <a:p>
            <a:r>
              <a:rPr lang="en-US" dirty="0"/>
              <a:t>References</a:t>
            </a:r>
            <a:br>
              <a:rPr lang="en-US" dirty="0"/>
            </a:br>
            <a:endParaRPr lang="en-US" dirty="0"/>
          </a:p>
        </p:txBody>
      </p:sp>
      <p:sp>
        <p:nvSpPr>
          <p:cNvPr id="3" name="Content Placeholder 2"/>
          <p:cNvSpPr>
            <a:spLocks noGrp="1"/>
          </p:cNvSpPr>
          <p:nvPr>
            <p:ph idx="1"/>
          </p:nvPr>
        </p:nvSpPr>
        <p:spPr>
          <a:xfrm>
            <a:off x="1371600" y="1066800"/>
            <a:ext cx="9601200" cy="4221480"/>
          </a:xfrm>
        </p:spPr>
        <p:txBody>
          <a:bodyPr>
            <a:noAutofit/>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Al Ali, A., (2021). The Impact of Information Sharing and Quality Assurance on Customer Service at UAE Banking Sector.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International Journal of Technology, Innovation and Management (IJTIM)</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1</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(1), pp.01-17.</a:t>
            </a:r>
          </a:p>
          <a:p>
            <a:pPr marL="342900" lvl="0" indent="-342900">
              <a:lnSpc>
                <a:spcPct val="107000"/>
              </a:lnSpc>
              <a:spcAft>
                <a:spcPts val="800"/>
              </a:spcAft>
              <a:buFont typeface="Franklin Gothic Book" panose="020B0503020102020204" pitchFamily="34" charset="0"/>
              <a:buChar char="■"/>
              <a:tabLst>
                <a:tab pos="457200" algn="l"/>
              </a:tabLs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Amatulli</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C., De Angelis, M. and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Stoppani</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 (2021). The appeal of sustainability in luxury hospitality: An investigation on the role of perceived integrity.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Tourism Management</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83</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p.104228.</a:t>
            </a:r>
          </a:p>
          <a:p>
            <a:pPr marL="342900" lvl="0" indent="-342900">
              <a:lnSpc>
                <a:spcPct val="107000"/>
              </a:lnSpc>
              <a:spcAft>
                <a:spcPts val="800"/>
              </a:spcAft>
              <a:buFont typeface="Franklin Gothic Book" panose="020B05030201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Babalola, M.T., Ren, S.,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Kobinah</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T., Qu, Y.E., Garba, O.A. and Guo, L., (2019). Negative workplace gossip: Its impact on customer service performance and moderating roles of trait mindfulness and forgiveness.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International Journal of Hospitality Management</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80</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pp.136-143.</a:t>
            </a:r>
          </a:p>
          <a:p>
            <a:pPr marL="342900" lvl="0" indent="-342900">
              <a:lnSpc>
                <a:spcPct val="107000"/>
              </a:lnSpc>
              <a:spcAft>
                <a:spcPts val="800"/>
              </a:spcAft>
              <a:buFont typeface="Franklin Gothic Book" panose="020B05030201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Cheng, B., Dong, Y., Zhou, X., Guo, G. and Peng, Y., (2020). Does customer incivility undermine employees’ service performance?.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International Journal of Hospitality Management</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89</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p.102544.</a:t>
            </a:r>
          </a:p>
          <a:p>
            <a:pPr marL="342900" indent="-342900">
              <a:lnSpc>
                <a:spcPct val="107000"/>
              </a:lnSpc>
              <a:spcAft>
                <a:spcPts val="800"/>
              </a:spcAft>
              <a:tabLst>
                <a:tab pos="457200" algn="l"/>
              </a:tabLs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Jeaheng</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Y., Al-Ansi, A. and Han, H., (2019). Halal-friendly hotels: Impact of halal-friendly attributes on guest purchase behaviors in the Thailand hotel industry.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Journal of Travel &amp; Tourism Marketing</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36</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(6), pp.729-746.</a:t>
            </a:r>
          </a:p>
          <a:p>
            <a:pPr marL="342900" lvl="0" indent="-342900">
              <a:lnSpc>
                <a:spcPct val="107000"/>
              </a:lnSpc>
              <a:spcAft>
                <a:spcPts val="800"/>
              </a:spcAft>
              <a:buFont typeface="Franklin Gothic Book" panose="020B0503020102020204" pitchFamily="34" charset="0"/>
              <a:buChar char="■"/>
              <a:tabLst>
                <a:tab pos="457200" algn="l"/>
              </a:tabLst>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latin typeface="Söhne"/>
            </a:endParaRPr>
          </a:p>
        </p:txBody>
      </p:sp>
    </p:spTree>
    <p:extLst>
      <p:ext uri="{BB962C8B-B14F-4D97-AF65-F5344CB8AC3E}">
        <p14:creationId xmlns:p14="http://schemas.microsoft.com/office/powerpoint/2010/main" val="15886004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br>
              <a:rPr lang="en-US" dirty="0"/>
            </a:br>
            <a:endParaRPr lang="en-US" dirty="0"/>
          </a:p>
        </p:txBody>
      </p:sp>
      <p:sp>
        <p:nvSpPr>
          <p:cNvPr id="3" name="Content Placeholder 2"/>
          <p:cNvSpPr>
            <a:spLocks noGrp="1"/>
          </p:cNvSpPr>
          <p:nvPr>
            <p:ph idx="1"/>
          </p:nvPr>
        </p:nvSpPr>
        <p:spPr>
          <a:xfrm>
            <a:off x="1371600" y="1615439"/>
            <a:ext cx="10261600" cy="4870027"/>
          </a:xfrm>
        </p:spPr>
        <p:txBody>
          <a:bodyPr>
            <a:noAutofit/>
          </a:bodyPr>
          <a:lstStyle/>
          <a:p>
            <a:pPr marL="342900" lvl="0" indent="-342900">
              <a:lnSpc>
                <a:spcPct val="107000"/>
              </a:lnSpc>
              <a:spcAft>
                <a:spcPts val="800"/>
              </a:spcAft>
              <a:buFont typeface="Franklin Gothic Book" panose="020B05030201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Kim, H. and Qu, H., (2020). Effects of employees’ social exchange and the mediating role of customer orientation in the restaurant industry.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International Journal of Hospitality Management</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89</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p.102577.</a:t>
            </a:r>
          </a:p>
          <a:p>
            <a:pPr marL="342900" lvl="0" indent="-342900">
              <a:lnSpc>
                <a:spcPct val="107000"/>
              </a:lnSpc>
              <a:spcAft>
                <a:spcPts val="800"/>
              </a:spcAft>
              <a:buFont typeface="Franklin Gothic Book" panose="020B05030201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Orlowski, M.,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Bufquin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D. and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Nalley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M.E., (2021). The influence of social perceptions on restaurant employee work engagement and extra-role customer service behavior: A moderated mediation model.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Cornell Hospitality Quarterly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62</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(2), pp.261-275.</a:t>
            </a:r>
          </a:p>
          <a:p>
            <a:pPr marL="342900" lvl="0" indent="-342900">
              <a:lnSpc>
                <a:spcPct val="107000"/>
              </a:lnSpc>
              <a:spcAft>
                <a:spcPts val="800"/>
              </a:spcAft>
              <a:buFont typeface="Franklin Gothic Book" panose="020B05030201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Teng, H.Y., (2019). Job crafting and customer service behaviors in the hospitality industry: Mediating effect of job passion.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International Journal of Hospitality Management</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81</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pp.34-42.</a:t>
            </a:r>
          </a:p>
          <a:p>
            <a:pPr marL="342900" lvl="0" indent="-342900">
              <a:lnSpc>
                <a:spcPct val="107000"/>
              </a:lnSpc>
              <a:spcAft>
                <a:spcPts val="800"/>
              </a:spcAft>
              <a:buFont typeface="Franklin Gothic Book" panose="020B05030201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Ye, Y.,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Lyu</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Y. and He, Y., (2019). Servant leadership and proactive customer service performance.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International Journal of Contemporary Hospitality Management</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31</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(3), pp.1330-1347.</a:t>
            </a:r>
          </a:p>
          <a:p>
            <a:pPr marL="342900" lvl="0" indent="-342900">
              <a:lnSpc>
                <a:spcPct val="107000"/>
              </a:lnSpc>
              <a:spcAft>
                <a:spcPts val="800"/>
              </a:spcAft>
              <a:buFont typeface="Franklin Gothic Book" panose="020B05030201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Zhu, J.N., Lam, L.W. and Lai, J.Y., (2019). Returning good for evil: A study of customer incivility and extra-role customer service.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International Journal of Hospitality Management</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81</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pp.65-72.</a:t>
            </a:r>
          </a:p>
        </p:txBody>
      </p:sp>
    </p:spTree>
    <p:extLst>
      <p:ext uri="{BB962C8B-B14F-4D97-AF65-F5344CB8AC3E}">
        <p14:creationId xmlns:p14="http://schemas.microsoft.com/office/powerpoint/2010/main" val="2190872809"/>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{95F65894-53DC-4C83-93C9-1E1D5D91D1DA}tf10001105</Template>
  <TotalTime>402</TotalTime>
  <Words>2194</Words>
  <Application>Microsoft Office PowerPoint</Application>
  <PresentationFormat>Widescreen</PresentationFormat>
  <Paragraphs>109</Paragraphs>
  <Slides>14</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Calibri</vt:lpstr>
      <vt:lpstr>Franklin Gothic Book</vt:lpstr>
      <vt:lpstr>sfpro-regular</vt:lpstr>
      <vt:lpstr>Söhne</vt:lpstr>
      <vt:lpstr>Crop</vt:lpstr>
      <vt:lpstr>THE ROLE &amp; IMPORTANcE OF Hospitality &amp; GUEST SERVICES WITHIN THE HOTEL INDUSTRY</vt:lpstr>
      <vt:lpstr>Content</vt:lpstr>
      <vt:lpstr>Introduction </vt:lpstr>
      <vt:lpstr>Main consumers of the Brand  </vt:lpstr>
      <vt:lpstr>Nature, Scope and Role of the Guest Services and facilities</vt:lpstr>
      <vt:lpstr>Nature, scope and role of the guest services and facilities</vt:lpstr>
      <vt:lpstr>Nature, scope and role of the Guest Services and Facilities</vt:lpstr>
      <vt:lpstr>Nature, scope and role of the guest services and facilities</vt:lpstr>
      <vt:lpstr>Role of Guest Services in general </vt:lpstr>
      <vt:lpstr>The importance of hospitality for Ritz-Carlton Hotel  international  </vt:lpstr>
      <vt:lpstr>The importance of hospitality for ritz-carlton hotel  international </vt:lpstr>
      <vt:lpstr>Conclusion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Ramona Barna</cp:lastModifiedBy>
  <cp:revision>21</cp:revision>
  <dcterms:created xsi:type="dcterms:W3CDTF">2023-05-05T07:02:00Z</dcterms:created>
  <dcterms:modified xsi:type="dcterms:W3CDTF">2023-05-23T08:52:03Z</dcterms:modified>
</cp:coreProperties>
</file>