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76" r:id="rId2"/>
    <p:sldId id="291" r:id="rId3"/>
    <p:sldId id="311" r:id="rId4"/>
    <p:sldId id="312" r:id="rId5"/>
    <p:sldId id="337" r:id="rId6"/>
    <p:sldId id="313" r:id="rId7"/>
    <p:sldId id="314" r:id="rId8"/>
    <p:sldId id="336" r:id="rId9"/>
    <p:sldId id="340" r:id="rId10"/>
    <p:sldId id="338" r:id="rId11"/>
    <p:sldId id="316" r:id="rId12"/>
    <p:sldId id="318" r:id="rId13"/>
    <p:sldId id="330" r:id="rId14"/>
    <p:sldId id="339" r:id="rId15"/>
    <p:sldId id="331" r:id="rId16"/>
    <p:sldId id="332" r:id="rId17"/>
    <p:sldId id="333" r:id="rId18"/>
    <p:sldId id="334" r:id="rId19"/>
    <p:sldId id="335" r:id="rId20"/>
    <p:sldId id="29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86792" autoAdjust="0"/>
  </p:normalViewPr>
  <p:slideViewPr>
    <p:cSldViewPr snapToGrid="0">
      <p:cViewPr varScale="1">
        <p:scale>
          <a:sx n="76" d="100"/>
          <a:sy n="76" d="100"/>
        </p:scale>
        <p:origin x="102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458CF-3B93-4875-9F7B-F97D60BB293D}" type="datetimeFigureOut">
              <a:rPr lang="en-GB" smtClean="0"/>
              <a:t>28/02/2017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1F229-8A30-4F58-9CA1-2A140FC7B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143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5847F2DB-3893-47DC-9033-6EEAE1BC3BF4}" type="slidenum">
              <a:rPr lang="en-GB" altLang="en-US" smtClean="0">
                <a:latin typeface="Arial" pitchFamily="34" charset="0"/>
                <a:cs typeface="Arial" pitchFamily="34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en-GB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>
                <a:latin typeface="Times New Roman" pitchFamily="18" charset="0"/>
                <a:ea typeface="ＭＳ Ｐゴシック" pitchFamily="34" charset="-128"/>
              </a:rPr>
              <a:t>Note: New Slide</a:t>
            </a:r>
          </a:p>
        </p:txBody>
      </p:sp>
    </p:spTree>
    <p:extLst>
      <p:ext uri="{BB962C8B-B14F-4D97-AF65-F5344CB8AC3E}">
        <p14:creationId xmlns:p14="http://schemas.microsoft.com/office/powerpoint/2010/main" val="2524107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 New Roman" pitchFamily="18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9948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B2ADDC95-1226-4D2C-A06B-5734C683633A}" type="slidenum">
              <a:rPr lang="en-GB" altLang="en-US" smtClean="0">
                <a:latin typeface="Arial" pitchFamily="34" charset="0"/>
                <a:cs typeface="Arial" pitchFamily="34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en-GB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altLang="en-US" smtClean="0">
              <a:latin typeface="Times New Roman" pitchFamily="18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9047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2AD53263-F15A-45BF-BD4C-9A2AC10AEAE3}" type="slidenum">
              <a:rPr lang="en-GB" altLang="en-US" smtClean="0">
                <a:latin typeface="Arial" pitchFamily="34" charset="0"/>
                <a:cs typeface="Arial" pitchFamily="34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en-GB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539" y="4360693"/>
            <a:ext cx="4961720" cy="40755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Times New Roman" pitchFamily="18" charset="0"/>
              <a:ea typeface="ＭＳ Ｐゴシック" pitchFamily="34" charset="-128"/>
            </a:endParaRPr>
          </a:p>
        </p:txBody>
      </p:sp>
      <p:sp>
        <p:nvSpPr>
          <p:cNvPr id="49156" name="Rectangle 3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3700" y="692150"/>
            <a:ext cx="6070600" cy="3416300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890937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FC127D89-133B-45D7-A058-CC00DB3DEA21}" type="slidenum">
              <a:rPr lang="en-GB" altLang="en-US" smtClean="0">
                <a:latin typeface="Arial" pitchFamily="34" charset="0"/>
                <a:cs typeface="Arial" pitchFamily="34" charset="0"/>
              </a:rPr>
              <a:pPr eaLnBrk="1" hangingPunct="1">
                <a:spcBef>
                  <a:spcPct val="0"/>
                </a:spcBef>
              </a:pPr>
              <a:t>8</a:t>
            </a:fld>
            <a:endParaRPr lang="en-GB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>
                <a:latin typeface="Times New Roman" pitchFamily="18" charset="0"/>
                <a:ea typeface="ＭＳ Ｐゴシック" pitchFamily="34" charset="-128"/>
              </a:rPr>
              <a:t>Note: added co-branding</a:t>
            </a:r>
          </a:p>
        </p:txBody>
      </p:sp>
    </p:spTree>
    <p:extLst>
      <p:ext uri="{BB962C8B-B14F-4D97-AF65-F5344CB8AC3E}">
        <p14:creationId xmlns:p14="http://schemas.microsoft.com/office/powerpoint/2010/main" val="1306710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20801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20801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585" y="701676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4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85" y="5357814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66278-5EE3-4226-9AA8-B66364E2BC77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34" y="5357814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4" y="5357814"/>
            <a:ext cx="738717" cy="3651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D5CB85F2-0637-4064-ABD2-663A26009450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160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C7B04-7F72-4AF4-876A-7D5BEE32BE17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130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66173-C6EF-485A-95A8-2FF325139DA9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5D53B-3FE7-4552-B1EB-C5E576C6AA0A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3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A6357-960E-4496-8744-2E92CC081B3A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3AEAE-1C88-4BA3-9724-001299DDB4ED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18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80E84-D344-4B83-83EA-9B472F024F9B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F71EB-7244-40ED-8F87-D2CF94903E30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650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3222E-8612-470A-8B7C-D20CB8CF1C16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B25B2-C71B-4AE1-AC79-5177DCC8D0CF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321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34890-CDDE-48C5-AAB4-4AB391115780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0CBB6-0871-4DFF-A167-766753009BCC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145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7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60000">
            <a:off x="5958417" y="604839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60000">
            <a:off x="5962651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0" y="293689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19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451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A3F05-B077-456E-B94F-E048E76163C2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1" y="5829301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564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68677-2B7F-474B-BBF4-4B67AE9E2D96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13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7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60000">
            <a:off x="5958417" y="604839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0" y="293689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19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18" y="5888039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851E0-C616-4E32-A16C-FD80230D433F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1" y="5830889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739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54F55-3A8A-479E-ADEB-2092A9F4869A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49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6291F-7066-4D49-8494-FCBE8CB40A05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EF9F5-DB31-4F11-975A-4D1AE6F94DD9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078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CF5B3-1709-4D5C-BB67-38331849DF48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4845-A100-4EE5-BC6B-4016C20EC023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438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18" y="273051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3994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01" y="817564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567" y="2119314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7" y="5808664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27BD901E-B045-4123-8FAD-EBD49E222156}" type="datetimeFigureOut">
              <a:rPr lang="en-GB">
                <a:solidFill>
                  <a:srgbClr val="465E9C"/>
                </a:solidFill>
              </a:rPr>
              <a:pPr>
                <a:defRPr/>
              </a:pPr>
              <a:t>28/02/2017</a:t>
            </a:fld>
            <a:endParaRPr lang="en-GB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1" y="5808664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en-GB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4" y="5808664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4CB11E61-421A-4134-9666-27D146A6214E}" type="slidenum">
              <a:rPr lang="en-GB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78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www.youtube.com/watch?v=GUEZCxBcM78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atpac.com/online-surveys/Customer_Satisfaction.htm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/>
          </p:nvPr>
        </p:nvSpPr>
        <p:spPr>
          <a:xfrm>
            <a:off x="1804086" y="1795463"/>
            <a:ext cx="8476736" cy="1827212"/>
          </a:xfrm>
        </p:spPr>
        <p:txBody>
          <a:bodyPr>
            <a:noAutofit/>
          </a:bodyPr>
          <a:lstStyle/>
          <a:p>
            <a:r>
              <a:rPr lang="en-GB" sz="4000" dirty="0" smtClean="0"/>
              <a:t>Organisational Consultancy </a:t>
            </a:r>
            <a:br>
              <a:rPr lang="en-GB" sz="4000" dirty="0" smtClean="0"/>
            </a:br>
            <a:r>
              <a:rPr lang="en-GB" sz="4000" dirty="0" smtClean="0"/>
              <a:t>Brand Management and Customer Loyalty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345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0240" y="2118361"/>
            <a:ext cx="8245177" cy="31242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 will explore different aspects of branding and how they create customer value.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Customer value leads to customer satisfaction – how does this translate into customer loyalty?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to move from satisfying customer to delighting customers.</a:t>
            </a:r>
          </a:p>
        </p:txBody>
      </p:sp>
    </p:spTree>
    <p:extLst>
      <p:ext uri="{BB962C8B-B14F-4D97-AF65-F5344CB8AC3E}">
        <p14:creationId xmlns:p14="http://schemas.microsoft.com/office/powerpoint/2010/main" val="2982477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11279717" y="1"/>
            <a:ext cx="912283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E52931A-1D10-4196-8917-4754C5E64A6F}" type="slidenum">
              <a:rPr lang="en-GB" altLang="en-US" sz="1200" smtClean="0">
                <a:solidFill>
                  <a:srgbClr val="898989"/>
                </a:solidFill>
                <a:cs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ea typeface="ＭＳ Ｐゴシック" pitchFamily="34" charset="-128"/>
              </a:rPr>
              <a:t>Building Brands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58439" y="1285876"/>
            <a:ext cx="6659881" cy="31670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altLang="en-US" sz="3600" dirty="0" smtClean="0">
                <a:ea typeface="ＭＳ Ｐゴシック" pitchFamily="34" charset="-128"/>
              </a:rPr>
              <a:t>        </a:t>
            </a:r>
            <a:r>
              <a:rPr lang="en-GB" altLang="en-US" sz="3600" dirty="0" smtClean="0">
                <a:solidFill>
                  <a:srgbClr val="0000FF"/>
                </a:solidFill>
                <a:ea typeface="ＭＳ Ｐゴシック" pitchFamily="34" charset="-128"/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en-GB" altLang="en-US" sz="3600" dirty="0">
                <a:solidFill>
                  <a:srgbClr val="0000FF"/>
                </a:solidFill>
                <a:ea typeface="ＭＳ Ｐゴシック" pitchFamily="34" charset="-128"/>
              </a:rPr>
              <a:t> </a:t>
            </a:r>
            <a:r>
              <a:rPr lang="en-GB" altLang="en-US" sz="2400" dirty="0" smtClean="0">
                <a:ea typeface="ＭＳ Ｐゴシック" pitchFamily="34" charset="-128"/>
              </a:rPr>
              <a:t>This involves making decisions in two key areas:</a:t>
            </a:r>
            <a:endParaRPr lang="en-GB" altLang="en-US" sz="2800" dirty="0" smtClean="0">
              <a:ea typeface="ＭＳ Ｐゴシック" pitchFamily="34" charset="-128"/>
            </a:endParaRPr>
          </a:p>
          <a:p>
            <a:pPr>
              <a:buFont typeface="Wingdings" pitchFamily="2" charset="2"/>
              <a:buNone/>
            </a:pPr>
            <a:endParaRPr lang="en-GB" altLang="en-US" dirty="0" smtClean="0">
              <a:ea typeface="ＭＳ Ｐゴシック" pitchFamily="34" charset="-128"/>
            </a:endParaRP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Naming brands</a:t>
            </a: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Developing brands</a:t>
            </a:r>
          </a:p>
          <a:p>
            <a:pPr>
              <a:buClr>
                <a:srgbClr val="FFFFCC"/>
              </a:buClr>
              <a:buFont typeface="Wingdings" pitchFamily="2" charset="2"/>
              <a:buChar char="Ø"/>
            </a:pPr>
            <a:endParaRPr lang="en-GB" altLang="en-US" sz="3600" dirty="0" smtClean="0">
              <a:ea typeface="ＭＳ Ｐゴシック" pitchFamily="34" charset="-128"/>
            </a:endParaRPr>
          </a:p>
          <a:p>
            <a:pPr>
              <a:buFont typeface="Wingdings" pitchFamily="2" charset="2"/>
              <a:buNone/>
            </a:pPr>
            <a:endParaRPr lang="en-GB" altLang="en-US" sz="3600" dirty="0" smtClean="0">
              <a:ea typeface="ＭＳ Ｐゴシック" pitchFamily="34" charset="-128"/>
            </a:endParaRPr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2194559" y="4113213"/>
            <a:ext cx="5105401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FFFF99"/>
              </a:solidFill>
              <a:latin typeface="Arial" pitchFamily="34" charset="0"/>
            </a:endParaRPr>
          </a:p>
        </p:txBody>
      </p:sp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1488018" y="4581526"/>
            <a:ext cx="6939702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Arial" pitchFamily="34" charset="0"/>
              </a:rPr>
              <a:t>A brand is created by means of augmentation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Arial" pitchFamily="34" charset="0"/>
              </a:rPr>
              <a:t> of a core product to add brand values</a:t>
            </a:r>
          </a:p>
        </p:txBody>
      </p:sp>
      <p:pic>
        <p:nvPicPr>
          <p:cNvPr id="18434" name="Picture 2" descr="C:\Users\Antje.Cockrill\AppData\Local\Microsoft\Windows\Temporary Internet Files\Content.IE5\GWSFB9VB\Building-Your-Personal-Brand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288" y="2926079"/>
            <a:ext cx="2848752" cy="222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67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11279717" y="1"/>
            <a:ext cx="912283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C42E505-26EF-431C-A006-1E1B7E90CC1B}" type="slidenum">
              <a:rPr lang="en-GB" altLang="en-US" sz="1200" smtClean="0">
                <a:solidFill>
                  <a:srgbClr val="898989"/>
                </a:solidFill>
                <a:cs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smtClean="0">
                <a:solidFill>
                  <a:srgbClr val="000000"/>
                </a:solidFill>
                <a:ea typeface="ＭＳ Ｐゴシック" pitchFamily="34" charset="-128"/>
              </a:rPr>
              <a:t>Brand Name Considerations</a:t>
            </a:r>
            <a:r>
              <a:rPr lang="en-GB" altLang="en-US" smtClean="0">
                <a:solidFill>
                  <a:srgbClr val="FFFF99"/>
                </a:solidFill>
                <a:ea typeface="ＭＳ Ｐゴシック" pitchFamily="34" charset="-128"/>
              </a:rPr>
              <a:t>: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7780" y="1753553"/>
            <a:ext cx="10363200" cy="4419600"/>
          </a:xfrm>
        </p:spPr>
        <p:txBody>
          <a:bodyPr/>
          <a:lstStyle/>
          <a:p>
            <a:pPr>
              <a:buFont typeface="Monotype Sorts" pitchFamily="-1" charset="2"/>
              <a:buNone/>
            </a:pPr>
            <a:r>
              <a:rPr lang="en-GB" altLang="en-US" i="1" dirty="0" smtClean="0">
                <a:solidFill>
                  <a:srgbClr val="0000FF"/>
                </a:solidFill>
                <a:ea typeface="ＭＳ Ｐゴシック" pitchFamily="34" charset="-128"/>
              </a:rPr>
              <a:t>         </a:t>
            </a:r>
            <a:r>
              <a:rPr lang="en-GB" altLang="en-US" i="1" dirty="0" smtClean="0">
                <a:ea typeface="ＭＳ Ｐゴシック" pitchFamily="34" charset="-128"/>
              </a:rPr>
              <a:t>A good brand name should:</a:t>
            </a:r>
          </a:p>
          <a:p>
            <a:pPr>
              <a:buFont typeface="Monotype Sorts" pitchFamily="-1" charset="2"/>
              <a:buNone/>
            </a:pPr>
            <a:endParaRPr lang="en-GB" altLang="en-US" i="1" dirty="0" smtClean="0">
              <a:ea typeface="ＭＳ Ｐゴシック" pitchFamily="34" charset="-128"/>
            </a:endParaRP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Evoke positive association</a:t>
            </a: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Be easy to pronounce and remember</a:t>
            </a: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Suggest product benefits</a:t>
            </a: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Be distinctive</a:t>
            </a: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Use numerals when emphasising technology</a:t>
            </a:r>
          </a:p>
          <a:p>
            <a:pPr lvl="1">
              <a:buFont typeface="Monotype Sorts" pitchFamily="-1" charset="2"/>
              <a:buBlip>
                <a:blip r:embed="rId3"/>
              </a:buBlip>
            </a:pPr>
            <a:r>
              <a:rPr lang="en-GB" altLang="en-US" dirty="0" smtClean="0">
                <a:ea typeface="ＭＳ Ｐゴシック" pitchFamily="34" charset="-128"/>
              </a:rPr>
              <a:t>Not infringe an existing registered brand name</a:t>
            </a:r>
          </a:p>
        </p:txBody>
      </p:sp>
    </p:spTree>
    <p:extLst>
      <p:ext uri="{BB962C8B-B14F-4D97-AF65-F5344CB8AC3E}">
        <p14:creationId xmlns:p14="http://schemas.microsoft.com/office/powerpoint/2010/main" val="226337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005840"/>
            <a:ext cx="9204960" cy="498348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Think globally with brand names… products that did not sell</a:t>
            </a:r>
          </a:p>
          <a:p>
            <a:r>
              <a:rPr lang="en-GB" sz="2000" dirty="0" smtClean="0"/>
              <a:t> Clairol's </a:t>
            </a:r>
            <a:r>
              <a:rPr lang="en-GB" sz="2000" dirty="0"/>
              <a:t>Mist Stick </a:t>
            </a:r>
            <a:r>
              <a:rPr lang="en-GB" sz="2000" dirty="0" smtClean="0"/>
              <a:t> 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German market</a:t>
            </a:r>
          </a:p>
          <a:p>
            <a:r>
              <a:rPr lang="en-GB" sz="2000" dirty="0"/>
              <a:t> </a:t>
            </a:r>
            <a:r>
              <a:rPr lang="en-GB" sz="2000" dirty="0" err="1" smtClean="0"/>
              <a:t>Creap</a:t>
            </a:r>
            <a:r>
              <a:rPr lang="en-GB" sz="2000" dirty="0" smtClean="0"/>
              <a:t>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(Japanese </a:t>
            </a:r>
            <a:r>
              <a:rPr lang="en-GB" sz="2000" dirty="0"/>
              <a:t>coffee </a:t>
            </a:r>
            <a:r>
              <a:rPr lang="en-GB" sz="2000" dirty="0" smtClean="0"/>
              <a:t>whitener) English speaking markets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smtClean="0"/>
              <a:t>Green </a:t>
            </a:r>
            <a:r>
              <a:rPr lang="en-GB" sz="2000" dirty="0"/>
              <a:t>Pile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Lawn Fertiliser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smtClean="0"/>
              <a:t>Bum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(Spanish </a:t>
            </a:r>
            <a:r>
              <a:rPr lang="en-GB" sz="2000" dirty="0"/>
              <a:t>Potatoes </a:t>
            </a:r>
            <a:r>
              <a:rPr lang="en-GB" sz="2000" dirty="0" smtClean="0"/>
              <a:t>Crisps) US Market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err="1" smtClean="0"/>
              <a:t>Pocari</a:t>
            </a:r>
            <a:r>
              <a:rPr lang="en-GB" sz="2000" dirty="0" smtClean="0"/>
              <a:t> </a:t>
            </a:r>
            <a:r>
              <a:rPr lang="en-GB" sz="2000" dirty="0"/>
              <a:t>Sweat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US </a:t>
            </a:r>
            <a:r>
              <a:rPr lang="en-GB" sz="2000" dirty="0"/>
              <a:t>market. </a:t>
            </a:r>
            <a:endParaRPr lang="en-GB" sz="2000" dirty="0" smtClean="0"/>
          </a:p>
          <a:p>
            <a:r>
              <a:rPr lang="en-GB" sz="2000" dirty="0" smtClean="0"/>
              <a:t> </a:t>
            </a:r>
            <a:r>
              <a:rPr lang="en-GB" sz="2000" dirty="0" err="1" smtClean="0"/>
              <a:t>Shitto</a:t>
            </a:r>
            <a:r>
              <a:rPr lang="en-GB" sz="2000" dirty="0" smtClean="0"/>
              <a:t> </a:t>
            </a:r>
            <a:r>
              <a:rPr lang="en-GB" sz="2000" dirty="0" smtClean="0">
                <a:sym typeface="Wingdings" panose="05000000000000000000" pitchFamily="2" charset="2"/>
              </a:rPr>
              <a:t></a:t>
            </a:r>
            <a:r>
              <a:rPr lang="en-GB" sz="2000" dirty="0" smtClean="0"/>
              <a:t> (Ghanaian Spicy Pepper Sauce) English speaking markets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smtClean="0"/>
              <a:t>Daihatsu </a:t>
            </a:r>
            <a:r>
              <a:rPr lang="en-GB" sz="2000" dirty="0"/>
              <a:t>Charade </a:t>
            </a:r>
            <a:r>
              <a:rPr lang="en-GB" sz="2000" dirty="0" smtClean="0">
                <a:sym typeface="Wingdings"/>
              </a:rPr>
              <a:t>English speaking markets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smtClean="0"/>
              <a:t>Mitsubishi </a:t>
            </a:r>
            <a:r>
              <a:rPr lang="en-GB" sz="2000" dirty="0" err="1"/>
              <a:t>Pajero</a:t>
            </a:r>
            <a:r>
              <a:rPr lang="en-GB" sz="2000" dirty="0"/>
              <a:t>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Spanish market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smtClean="0"/>
              <a:t>Fiat </a:t>
            </a:r>
            <a:r>
              <a:rPr lang="en-GB" sz="2000" dirty="0"/>
              <a:t>Uno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Finish market</a:t>
            </a:r>
            <a:endParaRPr lang="en-US" sz="2000" dirty="0"/>
          </a:p>
          <a:p>
            <a:r>
              <a:rPr lang="en-GB" sz="2000" dirty="0"/>
              <a:t> </a:t>
            </a:r>
            <a:r>
              <a:rPr lang="en-GB" sz="2000" dirty="0" smtClean="0"/>
              <a:t>Toyota </a:t>
            </a:r>
            <a:r>
              <a:rPr lang="en-GB" sz="2000" dirty="0"/>
              <a:t>MR2 </a:t>
            </a:r>
            <a:r>
              <a:rPr lang="en-GB" sz="2000" dirty="0">
                <a:sym typeface="Wingdings"/>
              </a:rPr>
              <a:t></a:t>
            </a:r>
            <a:r>
              <a:rPr lang="en-GB" sz="2000" dirty="0"/>
              <a:t> </a:t>
            </a:r>
            <a:r>
              <a:rPr lang="en-GB" sz="2000" dirty="0" smtClean="0"/>
              <a:t>French market</a:t>
            </a:r>
            <a:endParaRPr lang="en-US" dirty="0"/>
          </a:p>
        </p:txBody>
      </p:sp>
      <p:pic>
        <p:nvPicPr>
          <p:cNvPr id="19458" name="Picture 2" descr="C:\Users\Antje.Cockrill\AppData\Local\Microsoft\Windows\Temporary Internet Files\Content.IE5\WA52OSY8\3111554855_34bf07c3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635" y="3699559"/>
            <a:ext cx="1639618" cy="1985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04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351664" y="1938536"/>
            <a:ext cx="4309669" cy="576064"/>
          </a:xfrm>
          <a:prstGeom prst="rect">
            <a:avLst/>
          </a:prstGeom>
          <a:gradFill>
            <a:gsLst>
              <a:gs pos="0">
                <a:srgbClr val="1966CD"/>
              </a:gs>
              <a:gs pos="50000">
                <a:schemeClr val="tx2">
                  <a:lumMod val="40000"/>
                  <a:lumOff val="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Rectangle 11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276314" y="5254304"/>
            <a:ext cx="66318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8BEC1C8-FF16-4C83-B987-300F842864F8}" type="slidenum">
              <a:rPr lang="en-GB" altLang="en-US" sz="1200" smtClean="0">
                <a:solidFill>
                  <a:srgbClr val="898989"/>
                </a:solidFill>
                <a:cs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112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68400" y="627698"/>
            <a:ext cx="10363200" cy="1143000"/>
          </a:xfrm>
        </p:spPr>
        <p:txBody>
          <a:bodyPr/>
          <a:lstStyle/>
          <a:p>
            <a:r>
              <a:rPr lang="en-GB" altLang="en-US" sz="4000" dirty="0" smtClean="0">
                <a:ea typeface="ＭＳ Ｐゴシック" pitchFamily="34" charset="-128"/>
              </a:rPr>
              <a:t>Brand Name Strategies and Choices</a:t>
            </a:r>
          </a:p>
        </p:txBody>
      </p:sp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4504541" y="1960240"/>
            <a:ext cx="4104504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Brand name strategies</a:t>
            </a:r>
          </a:p>
        </p:txBody>
      </p:sp>
      <p:sp>
        <p:nvSpPr>
          <p:cNvPr id="11272" name="Line 7"/>
          <p:cNvSpPr>
            <a:spLocks noChangeShapeType="1"/>
          </p:cNvSpPr>
          <p:nvPr/>
        </p:nvSpPr>
        <p:spPr bwMode="auto">
          <a:xfrm>
            <a:off x="6316696" y="2484115"/>
            <a:ext cx="0" cy="533400"/>
          </a:xfrm>
          <a:prstGeom prst="line">
            <a:avLst/>
          </a:prstGeom>
          <a:noFill/>
          <a:ln w="28575">
            <a:solidFill>
              <a:srgbClr val="9232AC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3" name="Line 8"/>
          <p:cNvSpPr>
            <a:spLocks noChangeShapeType="1"/>
          </p:cNvSpPr>
          <p:nvPr/>
        </p:nvSpPr>
        <p:spPr bwMode="auto">
          <a:xfrm>
            <a:off x="2354296" y="3017515"/>
            <a:ext cx="7315199" cy="0"/>
          </a:xfrm>
          <a:prstGeom prst="line">
            <a:avLst/>
          </a:prstGeom>
          <a:noFill/>
          <a:ln w="28575">
            <a:solidFill>
              <a:srgbClr val="9232AC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4" name="Line 9"/>
          <p:cNvSpPr>
            <a:spLocks noChangeShapeType="1"/>
          </p:cNvSpPr>
          <p:nvPr/>
        </p:nvSpPr>
        <p:spPr bwMode="auto">
          <a:xfrm>
            <a:off x="2354296" y="3017515"/>
            <a:ext cx="0" cy="609600"/>
          </a:xfrm>
          <a:prstGeom prst="line">
            <a:avLst/>
          </a:prstGeom>
          <a:noFill/>
          <a:ln w="22225">
            <a:solidFill>
              <a:srgbClr val="9232AC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5" name="Line 10"/>
          <p:cNvSpPr>
            <a:spLocks noChangeShapeType="1"/>
          </p:cNvSpPr>
          <p:nvPr/>
        </p:nvSpPr>
        <p:spPr bwMode="auto">
          <a:xfrm>
            <a:off x="9669496" y="3017515"/>
            <a:ext cx="0" cy="609600"/>
          </a:xfrm>
          <a:prstGeom prst="line">
            <a:avLst/>
          </a:prstGeom>
          <a:noFill/>
          <a:ln w="22225">
            <a:solidFill>
              <a:srgbClr val="9232AC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6" name="Line 11"/>
          <p:cNvSpPr>
            <a:spLocks noChangeShapeType="1"/>
          </p:cNvSpPr>
          <p:nvPr/>
        </p:nvSpPr>
        <p:spPr bwMode="auto">
          <a:xfrm>
            <a:off x="6316696" y="3017515"/>
            <a:ext cx="0" cy="609600"/>
          </a:xfrm>
          <a:prstGeom prst="line">
            <a:avLst/>
          </a:prstGeom>
          <a:noFill/>
          <a:ln w="22225">
            <a:solidFill>
              <a:srgbClr val="9232AC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284816" y="3594720"/>
            <a:ext cx="2671995" cy="1008112"/>
          </a:xfrm>
          <a:prstGeom prst="rect">
            <a:avLst/>
          </a:prstGeom>
          <a:gradFill>
            <a:gsLst>
              <a:gs pos="0">
                <a:srgbClr val="1966CD"/>
              </a:gs>
              <a:gs pos="50000">
                <a:schemeClr val="tx2">
                  <a:lumMod val="40000"/>
                  <a:lumOff val="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125242" y="3594720"/>
            <a:ext cx="2671995" cy="1008112"/>
          </a:xfrm>
          <a:prstGeom prst="rect">
            <a:avLst/>
          </a:prstGeom>
          <a:gradFill>
            <a:gsLst>
              <a:gs pos="0">
                <a:srgbClr val="1966CD"/>
              </a:gs>
              <a:gs pos="50000">
                <a:schemeClr val="tx2">
                  <a:lumMod val="40000"/>
                  <a:lumOff val="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581626" y="3594720"/>
            <a:ext cx="2671995" cy="1008112"/>
          </a:xfrm>
          <a:prstGeom prst="rect">
            <a:avLst/>
          </a:prstGeom>
          <a:gradFill>
            <a:gsLst>
              <a:gs pos="0">
                <a:srgbClr val="1966CD"/>
              </a:gs>
              <a:gs pos="50000">
                <a:schemeClr val="tx2">
                  <a:lumMod val="40000"/>
                  <a:lumOff val="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6" name="Rectangle 4"/>
          <p:cNvSpPr>
            <a:spLocks noChangeArrowheads="1"/>
          </p:cNvSpPr>
          <p:nvPr/>
        </p:nvSpPr>
        <p:spPr bwMode="auto">
          <a:xfrm>
            <a:off x="1188719" y="3636640"/>
            <a:ext cx="26451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124992"/>
                </a:solidFill>
                <a:latin typeface="Arial" pitchFamily="34" charset="0"/>
              </a:rPr>
              <a:t>Family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124992"/>
                </a:solidFill>
                <a:latin typeface="Arial" pitchFamily="34" charset="0"/>
              </a:rPr>
              <a:t>brand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124992"/>
                </a:solidFill>
                <a:latin typeface="Arial" pitchFamily="34" charset="0"/>
              </a:rPr>
              <a:t>names</a:t>
            </a:r>
          </a:p>
        </p:txBody>
      </p:sp>
      <p:sp>
        <p:nvSpPr>
          <p:cNvPr id="10247" name="Rectangle 5"/>
          <p:cNvSpPr>
            <a:spLocks noChangeArrowheads="1"/>
          </p:cNvSpPr>
          <p:nvPr/>
        </p:nvSpPr>
        <p:spPr bwMode="auto">
          <a:xfrm>
            <a:off x="4726229" y="3636640"/>
            <a:ext cx="337481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Individual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 brand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names</a:t>
            </a:r>
          </a:p>
        </p:txBody>
      </p:sp>
      <p:sp>
        <p:nvSpPr>
          <p:cNvPr id="10248" name="Rectangle 6"/>
          <p:cNvSpPr>
            <a:spLocks noChangeArrowheads="1"/>
          </p:cNvSpPr>
          <p:nvPr/>
        </p:nvSpPr>
        <p:spPr bwMode="auto">
          <a:xfrm>
            <a:off x="8665565" y="3636640"/>
            <a:ext cx="228028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Combination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brand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124992"/>
                </a:solidFill>
                <a:latin typeface="Arial" pitchFamily="34" charset="0"/>
              </a:rPr>
              <a:t>names</a:t>
            </a:r>
          </a:p>
        </p:txBody>
      </p:sp>
      <p:sp>
        <p:nvSpPr>
          <p:cNvPr id="2" name="Rectangle 1"/>
          <p:cNvSpPr/>
          <p:nvPr/>
        </p:nvSpPr>
        <p:spPr>
          <a:xfrm>
            <a:off x="1554480" y="4846320"/>
            <a:ext cx="2057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Kellogg’s, Heinz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25242" y="5029200"/>
            <a:ext cx="2388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Persil, Ariel, Bold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661333" y="5029200"/>
            <a:ext cx="2159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Honda Civic</a:t>
            </a:r>
          </a:p>
          <a:p>
            <a:r>
              <a:rPr lang="en-GB" dirty="0" smtClean="0"/>
              <a:t>Microsoft Windows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99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  <p:bldP spid="102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1"/>
          <p:cNvSpPr>
            <a:spLocks noGrp="1" noChangeArrowheads="1"/>
          </p:cNvSpPr>
          <p:nvPr>
            <p:ph type="sldNum" sz="quarter" idx="12"/>
          </p:nvPr>
        </p:nvSpPr>
        <p:spPr bwMode="auto">
          <a:solidFill>
            <a:schemeClr val="bg2">
              <a:lumMod val="90000"/>
            </a:schemeClr>
          </a:solidFill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4ED5D68-1A99-47CC-BF72-7B448C10918B}" type="slidenum">
              <a:rPr lang="en-GB" altLang="en-US" sz="1200" b="1" smtClean="0">
                <a:cs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 b="1" smtClean="0">
              <a:cs typeface="Arial" pitchFamily="34" charset="0"/>
            </a:endParaRPr>
          </a:p>
        </p:txBody>
      </p:sp>
      <p:sp>
        <p:nvSpPr>
          <p:cNvPr id="12291" name="Line 2"/>
          <p:cNvSpPr>
            <a:spLocks noChangeShapeType="1"/>
          </p:cNvSpPr>
          <p:nvPr/>
        </p:nvSpPr>
        <p:spPr bwMode="auto">
          <a:xfrm rot="-7340251">
            <a:off x="7620265" y="1969824"/>
            <a:ext cx="1587" cy="1919816"/>
          </a:xfrm>
          <a:prstGeom prst="line">
            <a:avLst/>
          </a:prstGeom>
          <a:noFill/>
          <a:ln w="38100">
            <a:solidFill>
              <a:srgbClr val="73288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b="1"/>
          </a:p>
        </p:txBody>
      </p:sp>
      <p:sp>
        <p:nvSpPr>
          <p:cNvPr id="12292" name="Line 3"/>
          <p:cNvSpPr>
            <a:spLocks noChangeShapeType="1"/>
          </p:cNvSpPr>
          <p:nvPr/>
        </p:nvSpPr>
        <p:spPr bwMode="auto">
          <a:xfrm rot="-3782295">
            <a:off x="7925065" y="3189024"/>
            <a:ext cx="1587" cy="1919816"/>
          </a:xfrm>
          <a:prstGeom prst="line">
            <a:avLst/>
          </a:prstGeom>
          <a:noFill/>
          <a:ln w="38100">
            <a:solidFill>
              <a:srgbClr val="73288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b="1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9601200" y="6629400"/>
            <a:ext cx="2540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en-US" altLang="en-US" sz="1000">
              <a:latin typeface="Arial" pitchFamily="34" charset="0"/>
            </a:endParaRP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1" y="6629401"/>
            <a:ext cx="5617633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latin typeface="Arial" pitchFamily="34" charset="0"/>
            </a:endParaRPr>
          </a:p>
        </p:txBody>
      </p:sp>
      <p:sp>
        <p:nvSpPr>
          <p:cNvPr id="12295" name="Line 6"/>
          <p:cNvSpPr>
            <a:spLocks noChangeShapeType="1"/>
          </p:cNvSpPr>
          <p:nvPr/>
        </p:nvSpPr>
        <p:spPr bwMode="auto">
          <a:xfrm>
            <a:off x="6096000" y="3467101"/>
            <a:ext cx="0" cy="1439863"/>
          </a:xfrm>
          <a:prstGeom prst="line">
            <a:avLst/>
          </a:prstGeom>
          <a:noFill/>
          <a:ln w="38100">
            <a:solidFill>
              <a:srgbClr val="73288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b="1"/>
          </a:p>
        </p:txBody>
      </p:sp>
      <p:sp>
        <p:nvSpPr>
          <p:cNvPr id="12296" name="Line 7"/>
          <p:cNvSpPr>
            <a:spLocks noChangeShapeType="1"/>
          </p:cNvSpPr>
          <p:nvPr/>
        </p:nvSpPr>
        <p:spPr bwMode="auto">
          <a:xfrm flipH="1">
            <a:off x="3215217" y="3500438"/>
            <a:ext cx="2192867" cy="1236662"/>
          </a:xfrm>
          <a:prstGeom prst="line">
            <a:avLst/>
          </a:prstGeom>
          <a:noFill/>
          <a:ln w="38100">
            <a:solidFill>
              <a:srgbClr val="73288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b="1"/>
          </a:p>
        </p:txBody>
      </p:sp>
      <p:sp>
        <p:nvSpPr>
          <p:cNvPr id="12297" name="Line 8"/>
          <p:cNvSpPr>
            <a:spLocks noChangeShapeType="1"/>
          </p:cNvSpPr>
          <p:nvPr/>
        </p:nvSpPr>
        <p:spPr bwMode="auto">
          <a:xfrm flipH="1" flipV="1">
            <a:off x="3251200" y="2667000"/>
            <a:ext cx="2861733" cy="774700"/>
          </a:xfrm>
          <a:prstGeom prst="line">
            <a:avLst/>
          </a:prstGeom>
          <a:noFill/>
          <a:ln w="38100">
            <a:solidFill>
              <a:srgbClr val="73288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b="1"/>
          </a:p>
        </p:txBody>
      </p:sp>
      <p:sp>
        <p:nvSpPr>
          <p:cNvPr id="12298" name="Line 9"/>
          <p:cNvSpPr>
            <a:spLocks noChangeShapeType="1"/>
          </p:cNvSpPr>
          <p:nvPr/>
        </p:nvSpPr>
        <p:spPr bwMode="auto">
          <a:xfrm flipH="1" flipV="1">
            <a:off x="6000751" y="2060576"/>
            <a:ext cx="65616" cy="1084263"/>
          </a:xfrm>
          <a:prstGeom prst="line">
            <a:avLst/>
          </a:prstGeom>
          <a:noFill/>
          <a:ln w="38100">
            <a:solidFill>
              <a:srgbClr val="73288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b="1"/>
          </a:p>
        </p:txBody>
      </p:sp>
      <p:sp>
        <p:nvSpPr>
          <p:cNvPr id="11288" name="Rectangle 22"/>
          <p:cNvSpPr>
            <a:spLocks noChangeArrowheads="1"/>
          </p:cNvSpPr>
          <p:nvPr/>
        </p:nvSpPr>
        <p:spPr bwMode="auto">
          <a:xfrm>
            <a:off x="5450459" y="5334000"/>
            <a:ext cx="1413850" cy="53296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none" lIns="90488" tIns="44450" rIns="90488" bIns="44450">
            <a:spAutoFit/>
          </a:bodyPr>
          <a:lstStyle>
            <a:lvl1pPr defTabSz="7620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defTabSz="76200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defTabSz="7620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defTabSz="7620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defTabSz="7620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Arial" pitchFamily="34" charset="0"/>
              </a:rPr>
              <a:t>Brand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Arial" pitchFamily="34" charset="0"/>
              </a:rPr>
              <a:t>personality</a:t>
            </a: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4271434" y="3068639"/>
            <a:ext cx="3670300" cy="8223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50800" dist="88900" dir="3120006" sx="106000" sy="106000" algn="tl" rotWithShape="0">
              <a:srgbClr val="0D0D0D">
                <a:alpha val="39999"/>
              </a:srgbClr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en-US" b="1">
              <a:latin typeface="Arial" charset="0"/>
              <a:ea typeface="Arial" pitchFamily="-1" charset="0"/>
              <a:cs typeface="Arial" pitchFamily="-1" charset="0"/>
            </a:endParaRPr>
          </a:p>
        </p:txBody>
      </p:sp>
      <p:sp>
        <p:nvSpPr>
          <p:cNvPr id="12302" name="Oval 29"/>
          <p:cNvSpPr>
            <a:spLocks noChangeArrowheads="1"/>
          </p:cNvSpPr>
          <p:nvPr/>
        </p:nvSpPr>
        <p:spPr bwMode="auto">
          <a:xfrm>
            <a:off x="4847167" y="981076"/>
            <a:ext cx="2207684" cy="1008063"/>
          </a:xfrm>
          <a:prstGeom prst="ellipse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A438C2"/>
            </a:solidFill>
            <a:round/>
            <a:headEnd type="none" w="sm" len="sm"/>
            <a:tailEnd type="none" w="sm" len="sm"/>
          </a:ln>
          <a:effectLst>
            <a:prstShdw prst="shdw17" dist="17961" dir="2700000">
              <a:srgbClr val="991339">
                <a:alpha val="74997"/>
              </a:srgbClr>
            </a:prst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Arial" pitchFamily="34" charset="0"/>
              </a:rPr>
              <a:t>Brand </a:t>
            </a:r>
            <a:br>
              <a:rPr lang="en-GB" altLang="en-US" sz="1800" b="1" dirty="0">
                <a:latin typeface="Arial" pitchFamily="34" charset="0"/>
              </a:rPr>
            </a:br>
            <a:r>
              <a:rPr lang="en-GB" altLang="en-US" sz="1800" b="1" dirty="0">
                <a:latin typeface="Arial" pitchFamily="34" charset="0"/>
              </a:rPr>
              <a:t>Domination</a:t>
            </a:r>
            <a:endParaRPr lang="en-US" altLang="en-US" sz="1800" b="1" dirty="0">
              <a:latin typeface="Arial" pitchFamily="34" charset="0"/>
            </a:endParaRPr>
          </a:p>
        </p:txBody>
      </p:sp>
      <p:sp>
        <p:nvSpPr>
          <p:cNvPr id="12303" name="Oval 29"/>
          <p:cNvSpPr>
            <a:spLocks noChangeArrowheads="1"/>
          </p:cNvSpPr>
          <p:nvPr/>
        </p:nvSpPr>
        <p:spPr bwMode="auto">
          <a:xfrm>
            <a:off x="8591551" y="1628776"/>
            <a:ext cx="2207683" cy="1008063"/>
          </a:xfrm>
          <a:prstGeom prst="ellipse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A438C2"/>
            </a:solidFill>
            <a:round/>
            <a:headEnd type="none" w="sm" len="sm"/>
            <a:tailEnd type="none" w="sm" len="sm"/>
          </a:ln>
          <a:effectLst>
            <a:prstShdw prst="shdw17" dist="17961" dir="2700000">
              <a:srgbClr val="991339">
                <a:alpha val="74997"/>
              </a:srgbClr>
            </a:prst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Arial" pitchFamily="34" charset="0"/>
              </a:rPr>
              <a:t>Brand</a:t>
            </a:r>
            <a:br>
              <a:rPr lang="en-GB" altLang="en-US" sz="1800" b="1">
                <a:latin typeface="Arial" pitchFamily="34" charset="0"/>
              </a:rPr>
            </a:br>
            <a:r>
              <a:rPr lang="en-GB" altLang="en-US" sz="1800" b="1">
                <a:latin typeface="Arial" pitchFamily="34" charset="0"/>
              </a:rPr>
              <a:t>Values</a:t>
            </a:r>
            <a:endParaRPr lang="en-US" altLang="en-US" sz="1800" b="1">
              <a:latin typeface="Arial" pitchFamily="34" charset="0"/>
            </a:endParaRPr>
          </a:p>
        </p:txBody>
      </p:sp>
      <p:sp>
        <p:nvSpPr>
          <p:cNvPr id="12304" name="Oval 29"/>
          <p:cNvSpPr>
            <a:spLocks noChangeArrowheads="1"/>
          </p:cNvSpPr>
          <p:nvPr/>
        </p:nvSpPr>
        <p:spPr bwMode="auto">
          <a:xfrm>
            <a:off x="1102784" y="1916113"/>
            <a:ext cx="2207683" cy="1008062"/>
          </a:xfrm>
          <a:prstGeom prst="ellipse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A438C2"/>
            </a:solidFill>
            <a:round/>
            <a:headEnd type="none" w="sm" len="sm"/>
            <a:tailEnd type="none" w="sm" len="sm"/>
          </a:ln>
          <a:effectLst>
            <a:prstShdw prst="shdw17" dist="17961" dir="2700000">
              <a:srgbClr val="991339">
                <a:alpha val="74997"/>
              </a:srgbClr>
            </a:prst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Arial" pitchFamily="34" charset="0"/>
              </a:rPr>
              <a:t>Brand </a:t>
            </a:r>
            <a:br>
              <a:rPr lang="en-GB" altLang="en-US" sz="1800" b="1">
                <a:latin typeface="Arial" pitchFamily="34" charset="0"/>
              </a:rPr>
            </a:br>
            <a:r>
              <a:rPr lang="en-GB" altLang="en-US" sz="1800" b="1">
                <a:latin typeface="Arial" pitchFamily="34" charset="0"/>
              </a:rPr>
              <a:t>Heritage</a:t>
            </a:r>
            <a:endParaRPr lang="en-US" altLang="en-US" sz="1800" b="1">
              <a:latin typeface="Arial" pitchFamily="34" charset="0"/>
            </a:endParaRPr>
          </a:p>
        </p:txBody>
      </p:sp>
      <p:sp>
        <p:nvSpPr>
          <p:cNvPr id="12305" name="Oval 29"/>
          <p:cNvSpPr>
            <a:spLocks noChangeArrowheads="1"/>
          </p:cNvSpPr>
          <p:nvPr/>
        </p:nvSpPr>
        <p:spPr bwMode="auto">
          <a:xfrm>
            <a:off x="1295401" y="4581526"/>
            <a:ext cx="2207684" cy="1008063"/>
          </a:xfrm>
          <a:prstGeom prst="ellipse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A438C2"/>
            </a:solidFill>
            <a:round/>
            <a:headEnd type="none" w="sm" len="sm"/>
            <a:tailEnd type="none" w="sm" len="sm"/>
          </a:ln>
          <a:effectLst>
            <a:prstShdw prst="shdw17" dist="17961" dir="2700000">
              <a:srgbClr val="991339">
                <a:alpha val="74997"/>
              </a:srgbClr>
            </a:prst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Arial" pitchFamily="34" charset="0"/>
              </a:rPr>
              <a:t>Brand </a:t>
            </a:r>
            <a:br>
              <a:rPr lang="en-GB" altLang="en-US" sz="1800" b="1">
                <a:latin typeface="Arial" pitchFamily="34" charset="0"/>
              </a:rPr>
            </a:br>
            <a:r>
              <a:rPr lang="en-GB" altLang="en-US" sz="1800" b="1">
                <a:latin typeface="Arial" pitchFamily="34" charset="0"/>
              </a:rPr>
              <a:t>Assets</a:t>
            </a:r>
            <a:endParaRPr lang="en-US" altLang="en-US" sz="1800" b="1">
              <a:latin typeface="Arial" pitchFamily="34" charset="0"/>
            </a:endParaRPr>
          </a:p>
        </p:txBody>
      </p:sp>
      <p:sp>
        <p:nvSpPr>
          <p:cNvPr id="12306" name="Oval 29"/>
          <p:cNvSpPr>
            <a:spLocks noChangeArrowheads="1"/>
          </p:cNvSpPr>
          <p:nvPr/>
        </p:nvSpPr>
        <p:spPr bwMode="auto">
          <a:xfrm>
            <a:off x="5039784" y="5013326"/>
            <a:ext cx="2207683" cy="1008063"/>
          </a:xfrm>
          <a:prstGeom prst="ellipse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A438C2"/>
            </a:solidFill>
            <a:round/>
            <a:headEnd type="none" w="sm" len="sm"/>
            <a:tailEnd type="none" w="sm" len="sm"/>
          </a:ln>
          <a:effectLst>
            <a:prstShdw prst="shdw17" dist="17961" dir="2700000">
              <a:srgbClr val="991339">
                <a:alpha val="74997"/>
              </a:srgbClr>
            </a:prst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Arial" pitchFamily="34" charset="0"/>
              </a:rPr>
              <a:t>Brand</a:t>
            </a:r>
            <a:br>
              <a:rPr lang="en-GB" altLang="en-US" sz="1800" b="1">
                <a:latin typeface="Arial" pitchFamily="34" charset="0"/>
              </a:rPr>
            </a:br>
            <a:r>
              <a:rPr lang="en-GB" altLang="en-US" sz="1800" b="1">
                <a:latin typeface="Arial" pitchFamily="34" charset="0"/>
              </a:rPr>
              <a:t>Personality</a:t>
            </a:r>
            <a:endParaRPr lang="en-US" altLang="en-US" sz="1800" b="1">
              <a:latin typeface="Arial" pitchFamily="34" charset="0"/>
            </a:endParaRPr>
          </a:p>
        </p:txBody>
      </p:sp>
      <p:sp>
        <p:nvSpPr>
          <p:cNvPr id="12307" name="Oval 29"/>
          <p:cNvSpPr>
            <a:spLocks noChangeArrowheads="1"/>
          </p:cNvSpPr>
          <p:nvPr/>
        </p:nvSpPr>
        <p:spPr bwMode="auto">
          <a:xfrm>
            <a:off x="8879417" y="4221163"/>
            <a:ext cx="2207683" cy="1008062"/>
          </a:xfrm>
          <a:prstGeom prst="ellipse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A438C2"/>
            </a:solidFill>
            <a:round/>
            <a:headEnd type="none" w="sm" len="sm"/>
            <a:tailEnd type="none" w="sm" len="sm"/>
          </a:ln>
          <a:effectLst>
            <a:prstShdw prst="shdw17" dist="17961" dir="2700000">
              <a:srgbClr val="991339">
                <a:alpha val="74997"/>
              </a:srgbClr>
            </a:prst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Arial" pitchFamily="34" charset="0"/>
              </a:rPr>
              <a:t>Brand </a:t>
            </a:r>
            <a:br>
              <a:rPr lang="en-GB" altLang="en-US" sz="1800" b="1">
                <a:latin typeface="Arial" pitchFamily="34" charset="0"/>
              </a:rPr>
            </a:br>
            <a:r>
              <a:rPr lang="en-GB" altLang="en-US" sz="1800" b="1">
                <a:latin typeface="Arial" pitchFamily="34" charset="0"/>
              </a:rPr>
              <a:t>Reflection</a:t>
            </a:r>
            <a:endParaRPr lang="en-US" altLang="en-US" sz="1800" b="1">
              <a:latin typeface="Arial" pitchFamily="34" charset="0"/>
            </a:endParaRPr>
          </a:p>
        </p:txBody>
      </p:sp>
      <p:sp>
        <p:nvSpPr>
          <p:cNvPr id="12308" name="TextBox 33"/>
          <p:cNvSpPr txBox="1">
            <a:spLocks noChangeArrowheads="1"/>
          </p:cNvSpPr>
          <p:nvPr/>
        </p:nvSpPr>
        <p:spPr bwMode="auto">
          <a:xfrm>
            <a:off x="4656667" y="3141663"/>
            <a:ext cx="2878667" cy="6461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Arial" pitchFamily="34" charset="0"/>
              </a:rPr>
              <a:t>Brand </a:t>
            </a:r>
            <a:br>
              <a:rPr lang="en-GB" altLang="en-US" sz="1800" b="1">
                <a:latin typeface="Arial" pitchFamily="34" charset="0"/>
              </a:rPr>
            </a:br>
            <a:r>
              <a:rPr lang="en-GB" altLang="en-US" sz="1800" b="1">
                <a:latin typeface="Arial" pitchFamily="34" charset="0"/>
              </a:rPr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2051958152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11279717" y="1"/>
            <a:ext cx="912283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20FF6E7-05CA-46B1-814F-FAAC3B667845}" type="slidenum">
              <a:rPr lang="en-GB" altLang="en-US" sz="1200" smtClean="0">
                <a:solidFill>
                  <a:srgbClr val="898989"/>
                </a:solidFill>
                <a:cs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smtClean="0">
                <a:solidFill>
                  <a:srgbClr val="000000"/>
                </a:solidFill>
                <a:ea typeface="ＭＳ Ｐゴシック" pitchFamily="34" charset="-128"/>
              </a:rPr>
              <a:t>Brand Management Issues 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1484313"/>
            <a:ext cx="10363200" cy="4419600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FFFFCC"/>
              </a:buClr>
              <a:buFont typeface="Arial" pitchFamily="34" charset="0"/>
              <a:buNone/>
            </a:pPr>
            <a:endParaRPr lang="en-GB" altLang="en-US" sz="2800" dirty="0" smtClean="0">
              <a:solidFill>
                <a:srgbClr val="FF0066"/>
              </a:solidFill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Monotype Sorts" pitchFamily="-1" charset="2"/>
              <a:buBlip>
                <a:blip r:embed="rId3"/>
              </a:buBlip>
            </a:pPr>
            <a:r>
              <a:rPr lang="en-GB" altLang="en-US" sz="2800" dirty="0" smtClean="0">
                <a:solidFill>
                  <a:srgbClr val="124992"/>
                </a:solidFill>
                <a:ea typeface="ＭＳ Ｐゴシック" pitchFamily="34" charset="-128"/>
              </a:rPr>
              <a:t>Brand extension and stretching: Are the extensions doing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>
                <a:solidFill>
                  <a:srgbClr val="124992"/>
                </a:solidFill>
                <a:ea typeface="ＭＳ Ｐゴシック" pitchFamily="34" charset="-128"/>
              </a:rPr>
              <a:t> </a:t>
            </a:r>
            <a:r>
              <a:rPr lang="en-GB" altLang="en-US" sz="2800" dirty="0" smtClean="0">
                <a:solidFill>
                  <a:srgbClr val="124992"/>
                </a:solidFill>
                <a:ea typeface="ＭＳ Ｐゴシック" pitchFamily="34" charset="-128"/>
              </a:rPr>
              <a:t>  the brand any good?</a:t>
            </a:r>
          </a:p>
          <a:p>
            <a:pPr>
              <a:lnSpc>
                <a:spcPct val="90000"/>
              </a:lnSpc>
              <a:buClr>
                <a:srgbClr val="FFFFCC"/>
              </a:buClr>
              <a:buFont typeface="Monotype Sorts" pitchFamily="-1" charset="2"/>
              <a:buBlip>
                <a:blip r:embed="rId3"/>
              </a:buBlip>
            </a:pPr>
            <a:endParaRPr lang="en-GB" altLang="en-US" sz="2800" dirty="0" smtClean="0">
              <a:solidFill>
                <a:srgbClr val="124992"/>
              </a:solidFill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Monotype Sorts" pitchFamily="-1" charset="2"/>
              <a:buBlip>
                <a:blip r:embed="rId3"/>
              </a:buBlip>
            </a:pPr>
            <a:r>
              <a:rPr lang="en-GB" altLang="en-US" sz="2800" dirty="0" smtClean="0">
                <a:solidFill>
                  <a:srgbClr val="124992"/>
                </a:solidFill>
                <a:ea typeface="ＭＳ Ｐゴシック" pitchFamily="34" charset="-128"/>
              </a:rPr>
              <a:t>Pan–European and global branding: Can the brand be used abroad?</a:t>
            </a:r>
          </a:p>
          <a:p>
            <a:pPr>
              <a:lnSpc>
                <a:spcPct val="90000"/>
              </a:lnSpc>
              <a:buClr>
                <a:srgbClr val="FFFFCC"/>
              </a:buClr>
              <a:buFont typeface="Monotype Sorts" pitchFamily="-1" charset="2"/>
              <a:buBlip>
                <a:blip r:embed="rId3"/>
              </a:buBlip>
            </a:pPr>
            <a:endParaRPr lang="en-GB" altLang="en-US" sz="2800" dirty="0" smtClean="0">
              <a:solidFill>
                <a:srgbClr val="124992"/>
              </a:solidFill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Monotype Sorts" pitchFamily="-1" charset="2"/>
              <a:buBlip>
                <a:blip r:embed="rId3"/>
              </a:buBlip>
            </a:pPr>
            <a:r>
              <a:rPr lang="en-GB" altLang="en-US" sz="2800" dirty="0" smtClean="0">
                <a:solidFill>
                  <a:srgbClr val="124992"/>
                </a:solidFill>
                <a:ea typeface="ＭＳ Ｐゴシック" pitchFamily="34" charset="-128"/>
              </a:rPr>
              <a:t>Co-branding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>
                <a:solidFill>
                  <a:srgbClr val="124992"/>
                </a:solidFill>
                <a:ea typeface="ＭＳ Ｐゴシック" pitchFamily="34" charset="-128"/>
              </a:rPr>
              <a:t> </a:t>
            </a:r>
            <a:r>
              <a:rPr lang="en-GB" altLang="en-US" sz="2800" dirty="0" smtClean="0">
                <a:solidFill>
                  <a:srgbClr val="124992"/>
                </a:solidFill>
                <a:ea typeface="ＭＳ Ｐゴシック" pitchFamily="34" charset="-128"/>
              </a:rPr>
              <a:t> (Lego &amp; Star Wars, HP &amp; Intel)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000" dirty="0" smtClean="0">
                <a:solidFill>
                  <a:srgbClr val="124992"/>
                </a:solidFill>
                <a:ea typeface="ＭＳ Ｐゴシック" pitchFamily="34" charset="-128"/>
              </a:rPr>
              <a:t>     Example </a:t>
            </a:r>
            <a:r>
              <a:rPr lang="en-GB" altLang="en-US" sz="2000" dirty="0" smtClean="0">
                <a:solidFill>
                  <a:srgbClr val="124992"/>
                </a:solidFill>
                <a:ea typeface="ＭＳ Ｐゴシック" pitchFamily="34" charset="-128"/>
                <a:hlinkClick r:id="rId4"/>
              </a:rPr>
              <a:t>Red Bull and Go Pro Camera</a:t>
            </a:r>
            <a:endParaRPr lang="en-GB" altLang="en-US" sz="2000" dirty="0" smtClean="0">
              <a:solidFill>
                <a:srgbClr val="124992"/>
              </a:solidFill>
              <a:ea typeface="ＭＳ Ｐゴシック" pitchFamily="34" charset="-128"/>
            </a:endParaRPr>
          </a:p>
        </p:txBody>
      </p:sp>
      <p:pic>
        <p:nvPicPr>
          <p:cNvPr id="20482" name="Picture 2" descr="C:\Users\Antje.Cockrill\AppData\Local\Microsoft\Windows\Temporary Internet Files\Content.IE5\WA52OSY8\5388042756_b0935434e5_z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162" y="4053840"/>
            <a:ext cx="2509078" cy="189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1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122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122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Brand extensions: The good, the bad and the ugly…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1567" y="2119314"/>
            <a:ext cx="3915833" cy="3603625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Recent successes:</a:t>
            </a:r>
          </a:p>
          <a:p>
            <a:r>
              <a:rPr lang="en-GB" dirty="0" smtClean="0"/>
              <a:t>Duracell </a:t>
            </a:r>
            <a:r>
              <a:rPr lang="en-GB" dirty="0" err="1" smtClean="0"/>
              <a:t>Powermat</a:t>
            </a:r>
            <a:r>
              <a:rPr lang="en-GB" dirty="0" smtClean="0"/>
              <a:t> (wireless charger for mobile devices)</a:t>
            </a:r>
          </a:p>
          <a:p>
            <a:r>
              <a:rPr lang="en-GB" dirty="0" smtClean="0"/>
              <a:t>Starbucks Verismo (coffeemaker)</a:t>
            </a:r>
          </a:p>
          <a:p>
            <a:r>
              <a:rPr lang="en-GB" dirty="0" smtClean="0"/>
              <a:t>Disney Baby Store</a:t>
            </a:r>
          </a:p>
          <a:p>
            <a:r>
              <a:rPr lang="en-GB" dirty="0" smtClean="0"/>
              <a:t>Google Wallet App (Instant Pay App)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667923" y="2179319"/>
            <a:ext cx="3915833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Brush Script MT"/>
              <a:buNone/>
            </a:pPr>
            <a:r>
              <a:rPr lang="en-GB" b="1" dirty="0" smtClean="0"/>
              <a:t>Recent failures:</a:t>
            </a:r>
          </a:p>
          <a:p>
            <a:r>
              <a:rPr lang="en-GB" dirty="0" smtClean="0"/>
              <a:t>Zippo The Women Perfume</a:t>
            </a:r>
          </a:p>
          <a:p>
            <a:r>
              <a:rPr lang="en-GB" dirty="0" smtClean="0"/>
              <a:t>Dr Pepper Marinade</a:t>
            </a:r>
          </a:p>
          <a:p>
            <a:r>
              <a:rPr lang="en-GB" dirty="0" smtClean="0"/>
              <a:t>Smith &amp; Wesson Apparel (Clothing range)</a:t>
            </a:r>
          </a:p>
          <a:p>
            <a:r>
              <a:rPr lang="en-GB" dirty="0" smtClean="0"/>
              <a:t>Samsonite Outerwear</a:t>
            </a:r>
          </a:p>
          <a:p>
            <a:r>
              <a:rPr lang="en-GB" dirty="0" smtClean="0"/>
              <a:t>Virgin Water Purifier</a:t>
            </a:r>
          </a:p>
        </p:txBody>
      </p:sp>
    </p:spTree>
    <p:extLst>
      <p:ext uri="{BB962C8B-B14F-4D97-AF65-F5344CB8AC3E}">
        <p14:creationId xmlns:p14="http://schemas.microsoft.com/office/powerpoint/2010/main" val="1477545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0021" y="2052004"/>
            <a:ext cx="9285817" cy="1201737"/>
          </a:xfrm>
        </p:spPr>
        <p:txBody>
          <a:bodyPr/>
          <a:lstStyle/>
          <a:p>
            <a:r>
              <a:rPr lang="en-GB" sz="2000" dirty="0" smtClean="0"/>
              <a:t>Moving on … Customer Satisfaction and Loyalty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28697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Concept of Satisfaction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Customers have pre-purchase expectations which are developed from the experience with the product, word-of-mouth recommendations, advertising messages etc. </a:t>
            </a:r>
          </a:p>
          <a:p>
            <a:r>
              <a:rPr lang="en-GB" dirty="0" smtClean="0"/>
              <a:t>These expectations provide the basis for post purchase evaluation.  A comparison between the expectation and actual consumption experience leads to satisfaction if the performance exceeds expectations ; or results in dissatisfaction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277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4781" y="528005"/>
            <a:ext cx="9285817" cy="828356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Application: Measuring Satisfaction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4697" y="1313384"/>
            <a:ext cx="9605704" cy="5544616"/>
          </a:xfrm>
        </p:spPr>
        <p:txBody>
          <a:bodyPr>
            <a:noAutofit/>
          </a:bodyPr>
          <a:lstStyle/>
          <a:p>
            <a:r>
              <a:rPr lang="en-GB" sz="2400" dirty="0" smtClean="0"/>
              <a:t>Satisfaction is widely measured across a range of sectors to establish the satisfaction of both end consumers and business customers. </a:t>
            </a:r>
          </a:p>
          <a:p>
            <a:r>
              <a:rPr lang="en-GB" sz="2400" dirty="0" smtClean="0"/>
              <a:t>Satisfaction surveys typically begin with questions trying to assess the overall satisfaction with a product/service, and then move on to more specific questions. B2B satisfaction surveys are often much more detailed than end consumer surveys.</a:t>
            </a:r>
          </a:p>
          <a:p>
            <a:r>
              <a:rPr lang="en-GB" sz="2400" dirty="0" smtClean="0"/>
              <a:t>Satisfaction surveys are typically based on 5 point </a:t>
            </a:r>
            <a:r>
              <a:rPr lang="en-GB" sz="2400" dirty="0" err="1" smtClean="0"/>
              <a:t>Likert</a:t>
            </a:r>
            <a:r>
              <a:rPr lang="en-GB" sz="2400" dirty="0" smtClean="0"/>
              <a:t> – type scales, with the values ranging from ‘very dissatisfied’ to ‘very satisfied’.</a:t>
            </a:r>
          </a:p>
          <a:p>
            <a:r>
              <a:rPr lang="en-GB" sz="2400" dirty="0" smtClean="0"/>
              <a:t>Satisfaction surveys often include a question that asks the consumer if they would recommend the product/service or if they would use the product/service again.</a:t>
            </a:r>
          </a:p>
          <a:p>
            <a:pPr>
              <a:buNone/>
            </a:pPr>
            <a:r>
              <a:rPr lang="en-GB" sz="2400" dirty="0" smtClean="0"/>
              <a:t>	An example of a typical satisfaction survey can be found </a:t>
            </a:r>
            <a:r>
              <a:rPr lang="en-GB" sz="2400" dirty="0" smtClean="0">
                <a:hlinkClick r:id="rId2"/>
              </a:rPr>
              <a:t>here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84722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339" y="1097598"/>
            <a:ext cx="9998901" cy="63408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Loyalty  - Dick and </a:t>
            </a:r>
            <a:r>
              <a:rPr lang="en-GB" sz="2800" dirty="0" err="1" smtClean="0"/>
              <a:t>Basu</a:t>
            </a:r>
            <a:r>
              <a:rPr lang="en-GB" sz="2800" dirty="0" smtClean="0"/>
              <a:t> (1994)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50205" y="2230408"/>
            <a:ext cx="8101515" cy="2433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400" dirty="0" smtClean="0"/>
              <a:t>Three drivers of loyalty:</a:t>
            </a:r>
          </a:p>
          <a:p>
            <a:r>
              <a:rPr lang="en-GB" sz="2400" dirty="0" smtClean="0"/>
              <a:t>Consumer drivers: personal risk assessment and variety seeking behaviour</a:t>
            </a:r>
          </a:p>
          <a:p>
            <a:r>
              <a:rPr lang="en-GB" sz="2400" dirty="0" smtClean="0"/>
              <a:t>Brand drivers: brand reputation and number of close substitutes</a:t>
            </a:r>
          </a:p>
          <a:p>
            <a:r>
              <a:rPr lang="en-GB" sz="2400" dirty="0" smtClean="0"/>
              <a:t>Social drivers: level of recommendations and WOM</a:t>
            </a:r>
          </a:p>
          <a:p>
            <a:endParaRPr lang="en-GB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22530" name="Picture 2" descr="C:\Users\Antje.Cockrill\AppData\Local\Microsoft\Windows\Temporary Internet Files\Content.IE5\GWSFB9VB\customer-loyalt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720" y="4714874"/>
            <a:ext cx="238125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97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0501" y="817565"/>
            <a:ext cx="9285817" cy="584516"/>
          </a:xfrm>
        </p:spPr>
        <p:txBody>
          <a:bodyPr/>
          <a:lstStyle/>
          <a:p>
            <a:r>
              <a:rPr lang="en-GB" dirty="0"/>
              <a:t>L</a:t>
            </a:r>
            <a:r>
              <a:rPr lang="en-GB" dirty="0" smtClean="0"/>
              <a:t>evels </a:t>
            </a:r>
            <a:r>
              <a:rPr lang="en-GB" dirty="0"/>
              <a:t>of </a:t>
            </a:r>
            <a:r>
              <a:rPr lang="en-GB" dirty="0" smtClean="0"/>
              <a:t>loyalty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6920" y="1630680"/>
            <a:ext cx="6766560" cy="4092259"/>
          </a:xfrm>
        </p:spPr>
        <p:txBody>
          <a:bodyPr/>
          <a:lstStyle/>
          <a:p>
            <a:r>
              <a:rPr lang="en-GB" dirty="0" smtClean="0"/>
              <a:t>No </a:t>
            </a:r>
            <a:r>
              <a:rPr lang="en-GB" dirty="0"/>
              <a:t>loyalty: no behavioural or cognitive attachment</a:t>
            </a:r>
          </a:p>
          <a:p>
            <a:r>
              <a:rPr lang="en-GB" dirty="0"/>
              <a:t>Covetous loyalty: no purchase but attachment and predisposition towards brand based on social function of the brand</a:t>
            </a:r>
          </a:p>
          <a:p>
            <a:r>
              <a:rPr lang="en-GB" dirty="0"/>
              <a:t>Inertia loyalty: consumers purchase out of habit or convenience, but there is no emotional or cognitive attachment to the brand</a:t>
            </a:r>
          </a:p>
          <a:p>
            <a:r>
              <a:rPr lang="en-GB" dirty="0"/>
              <a:t>Premium loyalty: high attachment and premium purchases</a:t>
            </a:r>
          </a:p>
          <a:p>
            <a:endParaRPr lang="en-US" dirty="0"/>
          </a:p>
        </p:txBody>
      </p:sp>
      <p:pic>
        <p:nvPicPr>
          <p:cNvPr id="21506" name="Picture 2" descr="C:\Users\Antje.Cockrill\AppData\Local\Microsoft\Windows\Temporary Internet Files\Content.IE5\5SCREURM\7935934712_7cd8078b20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239" y="2176461"/>
            <a:ext cx="1852837" cy="2261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392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1477" y="701358"/>
            <a:ext cx="10094912" cy="634082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Types of Loyalty  (Oliver, 1997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4696" y="1385392"/>
            <a:ext cx="10369152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    </a:t>
            </a:r>
            <a:r>
              <a:rPr lang="en-GB" sz="2600" b="1" dirty="0" smtClean="0"/>
              <a:t>Cognitive Loyalty</a:t>
            </a:r>
            <a:r>
              <a:rPr lang="en-GB" sz="2600" dirty="0" smtClean="0"/>
              <a:t>: Based on price, availability, product or service features. Cognitive belief that one brand is preferable to others.</a:t>
            </a:r>
          </a:p>
          <a:p>
            <a:pPr>
              <a:buNone/>
            </a:pPr>
            <a:r>
              <a:rPr lang="en-GB" sz="2600" dirty="0" smtClean="0"/>
              <a:t>   Customers easily switch if a better offer is available. Advertising and other promotional tools can be used to encourage brand switching behaviour.</a:t>
            </a:r>
          </a:p>
          <a:p>
            <a:pPr>
              <a:buNone/>
            </a:pPr>
            <a:endParaRPr lang="en-GB" sz="2600" dirty="0" smtClean="0"/>
          </a:p>
          <a:p>
            <a:pPr>
              <a:buNone/>
            </a:pPr>
            <a:r>
              <a:rPr lang="en-GB" sz="2600" dirty="0" smtClean="0"/>
              <a:t>   </a:t>
            </a:r>
            <a:r>
              <a:rPr lang="en-GB" sz="2600" b="1" dirty="0" smtClean="0"/>
              <a:t>Affective Loyalty</a:t>
            </a:r>
            <a:r>
              <a:rPr lang="en-GB" sz="2600" dirty="0" smtClean="0"/>
              <a:t>: Customers show a ‘liking’ for the product or service, based on satisfied usage. </a:t>
            </a:r>
            <a:r>
              <a:rPr lang="en-GB" sz="2600" dirty="0"/>
              <a:t> </a:t>
            </a:r>
            <a:r>
              <a:rPr lang="en-GB" sz="2600" dirty="0" smtClean="0"/>
              <a:t>These costumers also switch brands easily. Discounts, free trials and </a:t>
            </a:r>
            <a:r>
              <a:rPr lang="en-GB" sz="2600" dirty="0" err="1" smtClean="0"/>
              <a:t>PoS</a:t>
            </a:r>
            <a:r>
              <a:rPr lang="en-GB" sz="2600" dirty="0" smtClean="0"/>
              <a:t> purchases will encourage and promote switching behaviour.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952743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168" y="914718"/>
            <a:ext cx="10094912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Types of Loyalty  Oliver (1997)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5224" y="1529408"/>
            <a:ext cx="10657184" cy="5328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400" dirty="0" smtClean="0"/>
              <a:t>    </a:t>
            </a:r>
          </a:p>
          <a:p>
            <a:pPr>
              <a:buNone/>
            </a:pPr>
            <a:r>
              <a:rPr lang="en-GB" b="1" dirty="0"/>
              <a:t> </a:t>
            </a:r>
            <a:r>
              <a:rPr lang="en-GB" b="1" dirty="0" smtClean="0"/>
              <a:t>  </a:t>
            </a:r>
            <a:r>
              <a:rPr lang="en-GB" sz="2400" b="1" dirty="0" smtClean="0"/>
              <a:t>Conative Loyalty</a:t>
            </a:r>
            <a:r>
              <a:rPr lang="en-GB" sz="2400" dirty="0" smtClean="0"/>
              <a:t>:  A deep level of commitment to a brand. Customers need strong incentives to switch, e.g.  BOGOF offers.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    </a:t>
            </a:r>
            <a:r>
              <a:rPr lang="en-GB" sz="2400" b="1" dirty="0" smtClean="0"/>
              <a:t>Action Loyalty</a:t>
            </a:r>
            <a:r>
              <a:rPr lang="en-GB" sz="2400" dirty="0" smtClean="0"/>
              <a:t>: Customers show inertia concerning brand switching and there may be high switching costs.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    These costumers are not easily enticed to switch brands. Switching behaviour will only happen if a competing product is functionally significantly better than the preferred brand.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56484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Link between Satisfaction and Loyalty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GB" sz="2800" dirty="0" smtClean="0"/>
              <a:t>The relationship between Satisfaction and Loyalty is not linear</a:t>
            </a:r>
            <a:r>
              <a:rPr lang="en-GB" dirty="0" smtClean="0"/>
              <a:t>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6" name="Oval Callout 5"/>
          <p:cNvSpPr/>
          <p:nvPr/>
        </p:nvSpPr>
        <p:spPr>
          <a:xfrm>
            <a:off x="1676399" y="3188000"/>
            <a:ext cx="4343401" cy="2575560"/>
          </a:xfrm>
          <a:prstGeom prst="wedgeEllipseCallout">
            <a:avLst>
              <a:gd name="adj1" fmla="val -44936"/>
              <a:gd name="adj2" fmla="val 55450"/>
            </a:avLst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In non competitive markets, e.g. the customer has little choice, satisfaction has little impact on loyalty (utilities, or products with high switching costs)</a:t>
            </a:r>
            <a:endParaRPr lang="en-GB" sz="2000" dirty="0"/>
          </a:p>
        </p:txBody>
      </p:sp>
      <p:sp>
        <p:nvSpPr>
          <p:cNvPr id="7" name="Oval Callout 6"/>
          <p:cNvSpPr/>
          <p:nvPr/>
        </p:nvSpPr>
        <p:spPr>
          <a:xfrm>
            <a:off x="6370320" y="2786080"/>
            <a:ext cx="4597830" cy="2947000"/>
          </a:xfrm>
          <a:prstGeom prst="wedgeEllipseCallout">
            <a:avLst>
              <a:gd name="adj1" fmla="val 47036"/>
              <a:gd name="adj2" fmla="val 53793"/>
            </a:avLst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In competitive markets with intense competition, many substitutes, low switching costs even the difference between ‘satisfied’ and ‘very satisfied’ leads to a large difference in loyalty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9905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Satisfaction, Loyalty and Profitability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97287" y="1844994"/>
            <a:ext cx="8261351" cy="360362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2400" b="1" dirty="0" smtClean="0"/>
              <a:t>Satisfied customer = Loyal customer = Profitable Customer ???</a:t>
            </a:r>
          </a:p>
          <a:p>
            <a:r>
              <a:rPr lang="en-GB" sz="2400" dirty="0" smtClean="0"/>
              <a:t>A satisfied customer may not be loyal.</a:t>
            </a:r>
          </a:p>
          <a:p>
            <a:r>
              <a:rPr lang="en-GB" sz="2400" dirty="0" smtClean="0"/>
              <a:t>A loyal customer may not be satisfied.</a:t>
            </a:r>
          </a:p>
          <a:p>
            <a:r>
              <a:rPr lang="en-GB" sz="2400" dirty="0" smtClean="0"/>
              <a:t>A profitable customer may not be loyal.</a:t>
            </a:r>
          </a:p>
          <a:p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Keeping customers increases sales, but satisfied and/or loyal customers may not be the most profitable customers</a:t>
            </a:r>
          </a:p>
          <a:p>
            <a:pPr>
              <a:buNone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11841788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From Loyalty to Delight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54481" y="1950720"/>
            <a:ext cx="8658438" cy="3772219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600"/>
              </a:spcAft>
            </a:pPr>
            <a:r>
              <a:rPr lang="en-GB" sz="3300" dirty="0" smtClean="0"/>
              <a:t>Therefore, simply ‘satisfying’ customers is not enough. Only extremely satisfied customers are truly loyal.</a:t>
            </a:r>
          </a:p>
          <a:p>
            <a:pPr>
              <a:spcAft>
                <a:spcPts val="600"/>
              </a:spcAft>
            </a:pPr>
            <a:r>
              <a:rPr lang="en-GB" sz="3300" dirty="0" smtClean="0"/>
              <a:t>Increasingly, companies are moving away from merely fulfilling expectations  but are aiming to achieve customer ‘delight’.</a:t>
            </a:r>
          </a:p>
          <a:p>
            <a:pPr>
              <a:spcAft>
                <a:spcPts val="600"/>
              </a:spcAft>
            </a:pPr>
            <a:r>
              <a:rPr lang="en-GB" sz="3300" dirty="0" smtClean="0"/>
              <a:t>Delight can be defined as unexpected value or unanticipated satisfaction (</a:t>
            </a:r>
            <a:r>
              <a:rPr lang="en-GB" sz="3300" dirty="0" err="1" smtClean="0"/>
              <a:t>Lambin</a:t>
            </a:r>
            <a:r>
              <a:rPr lang="en-GB" sz="3300" dirty="0" smtClean="0"/>
              <a:t>, 2000).</a:t>
            </a:r>
          </a:p>
          <a:p>
            <a:pPr>
              <a:spcAft>
                <a:spcPts val="600"/>
              </a:spcAft>
            </a:pPr>
            <a:r>
              <a:rPr lang="en-GB" sz="3300" dirty="0" smtClean="0"/>
              <a:t>It is intrinsically linked to the role of emotions (joy and surprise) and experience.</a:t>
            </a:r>
            <a:endParaRPr lang="en-GB" dirty="0"/>
          </a:p>
        </p:txBody>
      </p:sp>
      <p:pic>
        <p:nvPicPr>
          <p:cNvPr id="1028" name="Picture 4" descr="C:\Users\antje\AppData\Local\Microsoft\Windows\Temporary Internet Files\Content.IE5\XCPND4BM\MC9000786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98456" y="4766228"/>
            <a:ext cx="1592835" cy="11189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34191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0501" y="722562"/>
            <a:ext cx="9285817" cy="1201737"/>
          </a:xfrm>
        </p:spPr>
        <p:txBody>
          <a:bodyPr/>
          <a:lstStyle/>
          <a:p>
            <a:r>
              <a:rPr lang="en-GB" dirty="0" smtClean="0"/>
              <a:t>At the end of this session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460665" y="1963440"/>
            <a:ext cx="9096497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You should be familiar with five basic models of change management (Kotter, Eight Step Model, Bridge’s Transition Model, Roger’s Technology Adoption Curve, </a:t>
            </a:r>
            <a:r>
              <a:rPr lang="en-GB" dirty="0" err="1" smtClean="0"/>
              <a:t>Kubler</a:t>
            </a:r>
            <a:r>
              <a:rPr lang="en-GB" dirty="0" smtClean="0"/>
              <a:t>-Ross’ Five Stage Change Curve and </a:t>
            </a:r>
            <a:r>
              <a:rPr lang="en-GB" dirty="0" err="1" smtClean="0"/>
              <a:t>Prosci’s</a:t>
            </a:r>
            <a:r>
              <a:rPr lang="en-GB" dirty="0" smtClean="0"/>
              <a:t> ADKAR Model) and their strengths and limitations.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You should also be aware of key issues relating to change management – a need for urgency and to tell a compelling story, review of current strategy and creation of a vision, the need for inclusive communication and creation of a dialogue, changing organisational culture, visualising the journey, measuring the effectiveness of change and creating wins, and finally the adaption of performance measurement and dealing with inconsistencies.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8306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1090</Words>
  <Application>Microsoft Office PowerPoint</Application>
  <PresentationFormat>Widescreen</PresentationFormat>
  <Paragraphs>145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ＭＳ Ｐゴシック</vt:lpstr>
      <vt:lpstr>Arial</vt:lpstr>
      <vt:lpstr>Brush Script MT</vt:lpstr>
      <vt:lpstr>Calibri</vt:lpstr>
      <vt:lpstr>Constantia</vt:lpstr>
      <vt:lpstr>Franklin Gothic Book</vt:lpstr>
      <vt:lpstr>Monotype Sorts</vt:lpstr>
      <vt:lpstr>Rage Italic</vt:lpstr>
      <vt:lpstr>Times New Roman</vt:lpstr>
      <vt:lpstr>Wingdings</vt:lpstr>
      <vt:lpstr>Pushpin</vt:lpstr>
      <vt:lpstr>Organisational Consultancy  Brand Management and Customer Loyalty</vt:lpstr>
      <vt:lpstr>Today’s session</vt:lpstr>
      <vt:lpstr>Building Brands</vt:lpstr>
      <vt:lpstr>Brand Name Considerations:</vt:lpstr>
      <vt:lpstr>PowerPoint Presentation</vt:lpstr>
      <vt:lpstr>Brand Name Strategies and Choices</vt:lpstr>
      <vt:lpstr>PowerPoint Presentation</vt:lpstr>
      <vt:lpstr>Brand Management Issues </vt:lpstr>
      <vt:lpstr>Brand extensions: The good, the bad and the ugly…</vt:lpstr>
      <vt:lpstr>Moving on … Customer Satisfaction and Loyalty</vt:lpstr>
      <vt:lpstr>The Concept of Satisfaction</vt:lpstr>
      <vt:lpstr>Application: Measuring Satisfaction</vt:lpstr>
      <vt:lpstr>Loyalty  - Dick and Basu (1994)</vt:lpstr>
      <vt:lpstr>Levels of loyalty</vt:lpstr>
      <vt:lpstr>Types of Loyalty  (Oliver, 1997)</vt:lpstr>
      <vt:lpstr>Types of Loyalty  Oliver (1997)</vt:lpstr>
      <vt:lpstr>The Link between Satisfaction and Loyalty</vt:lpstr>
      <vt:lpstr>Satisfaction, Loyalty and Profitability</vt:lpstr>
      <vt:lpstr>From Loyalty to Delight</vt:lpstr>
      <vt:lpstr>At the end of this session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Organisational Consultancy  Introduction to Research-  Data Collection 1</dc:title>
  <dc:creator>Cockrill</dc:creator>
  <cp:lastModifiedBy>L0237_User</cp:lastModifiedBy>
  <cp:revision>30</cp:revision>
  <dcterms:created xsi:type="dcterms:W3CDTF">2015-02-01T21:56:04Z</dcterms:created>
  <dcterms:modified xsi:type="dcterms:W3CDTF">2017-02-28T10:47:55Z</dcterms:modified>
</cp:coreProperties>
</file>