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7" r:id="rId2"/>
    <p:sldId id="269" r:id="rId3"/>
    <p:sldId id="271" r:id="rId4"/>
    <p:sldId id="282" r:id="rId5"/>
    <p:sldId id="283" r:id="rId6"/>
    <p:sldId id="284" r:id="rId7"/>
    <p:sldId id="295" r:id="rId8"/>
    <p:sldId id="285" r:id="rId9"/>
    <p:sldId id="286" r:id="rId10"/>
    <p:sldId id="287" r:id="rId11"/>
    <p:sldId id="296" r:id="rId12"/>
    <p:sldId id="268" r:id="rId13"/>
    <p:sldId id="292" r:id="rId14"/>
    <p:sldId id="290" r:id="rId15"/>
    <p:sldId id="261" r:id="rId16"/>
    <p:sldId id="291" r:id="rId17"/>
    <p:sldId id="289" r:id="rId18"/>
    <p:sldId id="299" r:id="rId19"/>
    <p:sldId id="298" r:id="rId20"/>
    <p:sldId id="297" r:id="rId21"/>
  </p:sldIdLst>
  <p:sldSz cx="12188825" cy="6858000"/>
  <p:notesSz cx="6858000" cy="9144000"/>
  <p:custDataLst>
    <p:tags r:id="rId24"/>
  </p:custData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12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16" autoAdjust="0"/>
  </p:normalViewPr>
  <p:slideViewPr>
    <p:cSldViewPr showGuides="1">
      <p:cViewPr varScale="1">
        <p:scale>
          <a:sx n="78" d="100"/>
          <a:sy n="78" d="100"/>
        </p:scale>
        <p:origin x="67" y="288"/>
      </p:cViewPr>
      <p:guideLst>
        <p:guide orient="horz" pos="2160"/>
        <p:guide pos="3839"/>
      </p:guideLst>
    </p:cSldViewPr>
  </p:slideViewPr>
  <p:outlineViewPr>
    <p:cViewPr>
      <p:scale>
        <a:sx n="33" d="100"/>
        <a:sy n="33" d="100"/>
      </p:scale>
      <p:origin x="0" y="-701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86" d="100"/>
          <a:sy n="86" d="100"/>
        </p:scale>
        <p:origin x="3114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7E3D58-19EC-49FB-89F6-033FCFC309C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CDD5C70-FFEA-4642-B554-D41FD57F09A1}">
      <dgm:prSet phldrT="[Text]" phldr="0"/>
      <dgm:spPr/>
      <dgm:t>
        <a:bodyPr/>
        <a:lstStyle/>
        <a:p>
          <a:r>
            <a:rPr lang="en-US" dirty="0"/>
            <a:t>Source</a:t>
          </a:r>
          <a:br>
            <a:rPr lang="en-US" dirty="0"/>
          </a:br>
          <a:r>
            <a:rPr lang="en-US" dirty="0"/>
            <a:t>(Gary the manager)</a:t>
          </a:r>
          <a:endParaRPr lang="en-GB" dirty="0"/>
        </a:p>
      </dgm:t>
    </dgm:pt>
    <dgm:pt modelId="{64620C33-1E9E-4793-AD5E-ADDC0C8B4903}" type="parTrans" cxnId="{BC97D28D-F0ED-419F-88C4-3719E32CE868}">
      <dgm:prSet/>
      <dgm:spPr/>
      <dgm:t>
        <a:bodyPr/>
        <a:lstStyle/>
        <a:p>
          <a:endParaRPr lang="en-GB"/>
        </a:p>
      </dgm:t>
    </dgm:pt>
    <dgm:pt modelId="{D2DBDADD-2334-4C3B-A6E6-711C8B6E9CD1}" type="sibTrans" cxnId="{BC97D28D-F0ED-419F-88C4-3719E32CE868}">
      <dgm:prSet/>
      <dgm:spPr/>
      <dgm:t>
        <a:bodyPr/>
        <a:lstStyle/>
        <a:p>
          <a:endParaRPr lang="en-GB"/>
        </a:p>
      </dgm:t>
    </dgm:pt>
    <dgm:pt modelId="{B4ACEBAE-7DC6-4BED-9F03-188C64D21B91}">
      <dgm:prSet phldrT="[Text]" phldr="0"/>
      <dgm:spPr/>
      <dgm:t>
        <a:bodyPr/>
        <a:lstStyle/>
        <a:p>
          <a:r>
            <a:rPr lang="en-US" dirty="0"/>
            <a:t>Message </a:t>
          </a:r>
          <a:br>
            <a:rPr lang="en-US" dirty="0"/>
          </a:br>
          <a:r>
            <a:rPr lang="en-US" dirty="0"/>
            <a:t>(Food hygiene instructions)</a:t>
          </a:r>
          <a:endParaRPr lang="en-GB" dirty="0"/>
        </a:p>
      </dgm:t>
    </dgm:pt>
    <dgm:pt modelId="{342E727E-BBE8-4E01-A450-6B108DC90ADE}" type="parTrans" cxnId="{BFBB2A90-E121-4B28-BC2A-DE93D0709C85}">
      <dgm:prSet/>
      <dgm:spPr/>
      <dgm:t>
        <a:bodyPr/>
        <a:lstStyle/>
        <a:p>
          <a:endParaRPr lang="en-GB"/>
        </a:p>
      </dgm:t>
    </dgm:pt>
    <dgm:pt modelId="{F5368BED-2AAF-4230-8AEC-6A904449954E}" type="sibTrans" cxnId="{BFBB2A90-E121-4B28-BC2A-DE93D0709C85}">
      <dgm:prSet/>
      <dgm:spPr/>
      <dgm:t>
        <a:bodyPr/>
        <a:lstStyle/>
        <a:p>
          <a:endParaRPr lang="en-GB"/>
        </a:p>
      </dgm:t>
    </dgm:pt>
    <dgm:pt modelId="{2599F84B-DBA5-4F87-B2A2-C5CA53A80088}">
      <dgm:prSet phldrT="[Text]" phldr="0"/>
      <dgm:spPr/>
      <dgm:t>
        <a:bodyPr/>
        <a:lstStyle/>
        <a:p>
          <a:r>
            <a:rPr lang="en-US" dirty="0"/>
            <a:t>Channel </a:t>
          </a:r>
          <a:br>
            <a:rPr lang="en-US" dirty="0"/>
          </a:br>
          <a:r>
            <a:rPr lang="en-US" dirty="0"/>
            <a:t>(Signs on a big factory with machinery)</a:t>
          </a:r>
          <a:endParaRPr lang="en-GB" dirty="0"/>
        </a:p>
      </dgm:t>
    </dgm:pt>
    <dgm:pt modelId="{2F18C8A4-CE73-4682-AD0E-C6563793E62D}" type="parTrans" cxnId="{E65079B8-22EA-4DD5-AECC-9E0B98F1AAFA}">
      <dgm:prSet/>
      <dgm:spPr/>
      <dgm:t>
        <a:bodyPr/>
        <a:lstStyle/>
        <a:p>
          <a:endParaRPr lang="en-GB"/>
        </a:p>
      </dgm:t>
    </dgm:pt>
    <dgm:pt modelId="{ED206B9A-BFE6-4B05-9163-1C8F9AD5061A}" type="sibTrans" cxnId="{E65079B8-22EA-4DD5-AECC-9E0B98F1AAFA}">
      <dgm:prSet/>
      <dgm:spPr/>
      <dgm:t>
        <a:bodyPr/>
        <a:lstStyle/>
        <a:p>
          <a:endParaRPr lang="en-GB"/>
        </a:p>
      </dgm:t>
    </dgm:pt>
    <dgm:pt modelId="{7158238D-EAF7-4DB6-9BAB-4E126A1BFAD4}">
      <dgm:prSet phldrT="[Text]" phldr="0"/>
      <dgm:spPr/>
      <dgm:t>
        <a:bodyPr/>
        <a:lstStyle/>
        <a:p>
          <a:r>
            <a:rPr lang="en-US" dirty="0"/>
            <a:t>Receiver </a:t>
          </a:r>
          <a:br>
            <a:rPr lang="en-US" dirty="0"/>
          </a:br>
          <a:r>
            <a:rPr lang="en-US" dirty="0"/>
            <a:t>(40 workers)</a:t>
          </a:r>
          <a:endParaRPr lang="en-GB" dirty="0"/>
        </a:p>
      </dgm:t>
    </dgm:pt>
    <dgm:pt modelId="{099B4FFC-E637-4BB8-9F3C-A3923E84209E}" type="parTrans" cxnId="{430AFC58-EA29-4230-BF80-0552AD963E18}">
      <dgm:prSet/>
      <dgm:spPr/>
      <dgm:t>
        <a:bodyPr/>
        <a:lstStyle/>
        <a:p>
          <a:endParaRPr lang="en-GB"/>
        </a:p>
      </dgm:t>
    </dgm:pt>
    <dgm:pt modelId="{59551C4E-24FB-4DBF-AF4D-686848DBB88C}" type="sibTrans" cxnId="{430AFC58-EA29-4230-BF80-0552AD963E18}">
      <dgm:prSet/>
      <dgm:spPr/>
      <dgm:t>
        <a:bodyPr/>
        <a:lstStyle/>
        <a:p>
          <a:endParaRPr lang="en-GB"/>
        </a:p>
      </dgm:t>
    </dgm:pt>
    <dgm:pt modelId="{C706BDAB-DDA3-4710-9E15-95447BF5766C}" type="pres">
      <dgm:prSet presAssocID="{507E3D58-19EC-49FB-89F6-033FCFC309C5}" presName="CompostProcess" presStyleCnt="0">
        <dgm:presLayoutVars>
          <dgm:dir/>
          <dgm:resizeHandles val="exact"/>
        </dgm:presLayoutVars>
      </dgm:prSet>
      <dgm:spPr/>
    </dgm:pt>
    <dgm:pt modelId="{B5BCC302-8B80-406D-88A1-D8C2D48E7D98}" type="pres">
      <dgm:prSet presAssocID="{507E3D58-19EC-49FB-89F6-033FCFC309C5}" presName="arrow" presStyleLbl="bgShp" presStyleIdx="0" presStyleCnt="1"/>
      <dgm:spPr/>
    </dgm:pt>
    <dgm:pt modelId="{3838B25E-D2B2-408A-A2D2-6EE7D6606AEC}" type="pres">
      <dgm:prSet presAssocID="{507E3D58-19EC-49FB-89F6-033FCFC309C5}" presName="linearProcess" presStyleCnt="0"/>
      <dgm:spPr/>
    </dgm:pt>
    <dgm:pt modelId="{95D8A5F1-2705-4497-91EE-2EF7A13FFDC2}" type="pres">
      <dgm:prSet presAssocID="{2CDD5C70-FFEA-4642-B554-D41FD57F09A1}" presName="textNode" presStyleLbl="node1" presStyleIdx="0" presStyleCnt="4">
        <dgm:presLayoutVars>
          <dgm:bulletEnabled val="1"/>
        </dgm:presLayoutVars>
      </dgm:prSet>
      <dgm:spPr/>
    </dgm:pt>
    <dgm:pt modelId="{FFB6F34A-BBB3-4DF4-AED8-B9FFAFCDA6B9}" type="pres">
      <dgm:prSet presAssocID="{D2DBDADD-2334-4C3B-A6E6-711C8B6E9CD1}" presName="sibTrans" presStyleCnt="0"/>
      <dgm:spPr/>
    </dgm:pt>
    <dgm:pt modelId="{A4B68D5C-B08B-42A0-A734-1F53519C10EA}" type="pres">
      <dgm:prSet presAssocID="{B4ACEBAE-7DC6-4BED-9F03-188C64D21B91}" presName="textNode" presStyleLbl="node1" presStyleIdx="1" presStyleCnt="4">
        <dgm:presLayoutVars>
          <dgm:bulletEnabled val="1"/>
        </dgm:presLayoutVars>
      </dgm:prSet>
      <dgm:spPr/>
    </dgm:pt>
    <dgm:pt modelId="{2A2BA35C-544C-45B9-ADC7-1697D53A4E69}" type="pres">
      <dgm:prSet presAssocID="{F5368BED-2AAF-4230-8AEC-6A904449954E}" presName="sibTrans" presStyleCnt="0"/>
      <dgm:spPr/>
    </dgm:pt>
    <dgm:pt modelId="{9AB32FC1-AC50-42ED-AB47-38F8D18AAB3C}" type="pres">
      <dgm:prSet presAssocID="{2599F84B-DBA5-4F87-B2A2-C5CA53A80088}" presName="textNode" presStyleLbl="node1" presStyleIdx="2" presStyleCnt="4">
        <dgm:presLayoutVars>
          <dgm:bulletEnabled val="1"/>
        </dgm:presLayoutVars>
      </dgm:prSet>
      <dgm:spPr/>
    </dgm:pt>
    <dgm:pt modelId="{0E3E68EF-D672-482C-8759-CC6D1E825996}" type="pres">
      <dgm:prSet presAssocID="{ED206B9A-BFE6-4B05-9163-1C8F9AD5061A}" presName="sibTrans" presStyleCnt="0"/>
      <dgm:spPr/>
    </dgm:pt>
    <dgm:pt modelId="{72FB2D05-DE94-4CA9-9435-1208DDFF6DE4}" type="pres">
      <dgm:prSet presAssocID="{7158238D-EAF7-4DB6-9BAB-4E126A1BFAD4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CEBFC1F-7618-4A0C-BABB-ED153A730F2C}" type="presOf" srcId="{2CDD5C70-FFEA-4642-B554-D41FD57F09A1}" destId="{95D8A5F1-2705-4497-91EE-2EF7A13FFDC2}" srcOrd="0" destOrd="0" presId="urn:microsoft.com/office/officeart/2005/8/layout/hProcess9"/>
    <dgm:cxn modelId="{50F0864F-4AC8-4D82-9F87-5E1766DE45B9}" type="presOf" srcId="{B4ACEBAE-7DC6-4BED-9F03-188C64D21B91}" destId="{A4B68D5C-B08B-42A0-A734-1F53519C10EA}" srcOrd="0" destOrd="0" presId="urn:microsoft.com/office/officeart/2005/8/layout/hProcess9"/>
    <dgm:cxn modelId="{430AFC58-EA29-4230-BF80-0552AD963E18}" srcId="{507E3D58-19EC-49FB-89F6-033FCFC309C5}" destId="{7158238D-EAF7-4DB6-9BAB-4E126A1BFAD4}" srcOrd="3" destOrd="0" parTransId="{099B4FFC-E637-4BB8-9F3C-A3923E84209E}" sibTransId="{59551C4E-24FB-4DBF-AF4D-686848DBB88C}"/>
    <dgm:cxn modelId="{BC97D28D-F0ED-419F-88C4-3719E32CE868}" srcId="{507E3D58-19EC-49FB-89F6-033FCFC309C5}" destId="{2CDD5C70-FFEA-4642-B554-D41FD57F09A1}" srcOrd="0" destOrd="0" parTransId="{64620C33-1E9E-4793-AD5E-ADDC0C8B4903}" sibTransId="{D2DBDADD-2334-4C3B-A6E6-711C8B6E9CD1}"/>
    <dgm:cxn modelId="{BFBB2A90-E121-4B28-BC2A-DE93D0709C85}" srcId="{507E3D58-19EC-49FB-89F6-033FCFC309C5}" destId="{B4ACEBAE-7DC6-4BED-9F03-188C64D21B91}" srcOrd="1" destOrd="0" parTransId="{342E727E-BBE8-4E01-A450-6B108DC90ADE}" sibTransId="{F5368BED-2AAF-4230-8AEC-6A904449954E}"/>
    <dgm:cxn modelId="{444F6D9E-5CE3-4E7E-ABF5-4205F18B710E}" type="presOf" srcId="{2599F84B-DBA5-4F87-B2A2-C5CA53A80088}" destId="{9AB32FC1-AC50-42ED-AB47-38F8D18AAB3C}" srcOrd="0" destOrd="0" presId="urn:microsoft.com/office/officeart/2005/8/layout/hProcess9"/>
    <dgm:cxn modelId="{E65079B8-22EA-4DD5-AECC-9E0B98F1AAFA}" srcId="{507E3D58-19EC-49FB-89F6-033FCFC309C5}" destId="{2599F84B-DBA5-4F87-B2A2-C5CA53A80088}" srcOrd="2" destOrd="0" parTransId="{2F18C8A4-CE73-4682-AD0E-C6563793E62D}" sibTransId="{ED206B9A-BFE6-4B05-9163-1C8F9AD5061A}"/>
    <dgm:cxn modelId="{1413AAD3-13B3-4D1F-996F-252A5CD0BE82}" type="presOf" srcId="{507E3D58-19EC-49FB-89F6-033FCFC309C5}" destId="{C706BDAB-DDA3-4710-9E15-95447BF5766C}" srcOrd="0" destOrd="0" presId="urn:microsoft.com/office/officeart/2005/8/layout/hProcess9"/>
    <dgm:cxn modelId="{323FCBE3-317D-44FA-A4DA-58804BE0ED2B}" type="presOf" srcId="{7158238D-EAF7-4DB6-9BAB-4E126A1BFAD4}" destId="{72FB2D05-DE94-4CA9-9435-1208DDFF6DE4}" srcOrd="0" destOrd="0" presId="urn:microsoft.com/office/officeart/2005/8/layout/hProcess9"/>
    <dgm:cxn modelId="{3EF1EC76-8A80-46EF-9D4F-9A901D3FE72F}" type="presParOf" srcId="{C706BDAB-DDA3-4710-9E15-95447BF5766C}" destId="{B5BCC302-8B80-406D-88A1-D8C2D48E7D98}" srcOrd="0" destOrd="0" presId="urn:microsoft.com/office/officeart/2005/8/layout/hProcess9"/>
    <dgm:cxn modelId="{F17599FA-9D57-4A5F-B9CB-0E707B17AD23}" type="presParOf" srcId="{C706BDAB-DDA3-4710-9E15-95447BF5766C}" destId="{3838B25E-D2B2-408A-A2D2-6EE7D6606AEC}" srcOrd="1" destOrd="0" presId="urn:microsoft.com/office/officeart/2005/8/layout/hProcess9"/>
    <dgm:cxn modelId="{57E0F4B0-1231-42DF-95F7-9E5E6E799549}" type="presParOf" srcId="{3838B25E-D2B2-408A-A2D2-6EE7D6606AEC}" destId="{95D8A5F1-2705-4497-91EE-2EF7A13FFDC2}" srcOrd="0" destOrd="0" presId="urn:microsoft.com/office/officeart/2005/8/layout/hProcess9"/>
    <dgm:cxn modelId="{4DA636C4-8A87-4D2A-B20A-421EC0B4EA3C}" type="presParOf" srcId="{3838B25E-D2B2-408A-A2D2-6EE7D6606AEC}" destId="{FFB6F34A-BBB3-4DF4-AED8-B9FFAFCDA6B9}" srcOrd="1" destOrd="0" presId="urn:microsoft.com/office/officeart/2005/8/layout/hProcess9"/>
    <dgm:cxn modelId="{90D94924-985D-438D-816B-48A897F6B14A}" type="presParOf" srcId="{3838B25E-D2B2-408A-A2D2-6EE7D6606AEC}" destId="{A4B68D5C-B08B-42A0-A734-1F53519C10EA}" srcOrd="2" destOrd="0" presId="urn:microsoft.com/office/officeart/2005/8/layout/hProcess9"/>
    <dgm:cxn modelId="{26FBAD04-9C6B-4842-8A12-DB7C7733DCCD}" type="presParOf" srcId="{3838B25E-D2B2-408A-A2D2-6EE7D6606AEC}" destId="{2A2BA35C-544C-45B9-ADC7-1697D53A4E69}" srcOrd="3" destOrd="0" presId="urn:microsoft.com/office/officeart/2005/8/layout/hProcess9"/>
    <dgm:cxn modelId="{F6451EBF-D174-4851-AC8C-A7D1F11F8105}" type="presParOf" srcId="{3838B25E-D2B2-408A-A2D2-6EE7D6606AEC}" destId="{9AB32FC1-AC50-42ED-AB47-38F8D18AAB3C}" srcOrd="4" destOrd="0" presId="urn:microsoft.com/office/officeart/2005/8/layout/hProcess9"/>
    <dgm:cxn modelId="{11C13750-DCF3-4976-808F-FA8C7E93DEDC}" type="presParOf" srcId="{3838B25E-D2B2-408A-A2D2-6EE7D6606AEC}" destId="{0E3E68EF-D672-482C-8759-CC6D1E825996}" srcOrd="5" destOrd="0" presId="urn:microsoft.com/office/officeart/2005/8/layout/hProcess9"/>
    <dgm:cxn modelId="{5F76548B-783F-4863-B893-6045B4C5C8B8}" type="presParOf" srcId="{3838B25E-D2B2-408A-A2D2-6EE7D6606AEC}" destId="{72FB2D05-DE94-4CA9-9435-1208DDFF6DE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CC302-8B80-406D-88A1-D8C2D48E7D98}">
      <dsp:nvSpPr>
        <dsp:cNvPr id="0" name=""/>
        <dsp:cNvSpPr/>
      </dsp:nvSpPr>
      <dsp:spPr>
        <a:xfrm>
          <a:off x="714374" y="0"/>
          <a:ext cx="8096250" cy="2828331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8A5F1-2705-4497-91EE-2EF7A13FFDC2}">
      <dsp:nvSpPr>
        <dsp:cNvPr id="0" name=""/>
        <dsp:cNvSpPr/>
      </dsp:nvSpPr>
      <dsp:spPr>
        <a:xfrm>
          <a:off x="552" y="848499"/>
          <a:ext cx="2274759" cy="11313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Source</a:t>
          </a:r>
          <a:br>
            <a:rPr lang="en-US" sz="1700" kern="1200" dirty="0"/>
          </a:br>
          <a:r>
            <a:rPr lang="en-US" sz="1700" kern="1200" dirty="0"/>
            <a:t>(Gary the manager)</a:t>
          </a:r>
          <a:endParaRPr lang="en-GB" sz="1700" kern="1200" dirty="0"/>
        </a:p>
      </dsp:txBody>
      <dsp:txXfrm>
        <a:off x="55779" y="903726"/>
        <a:ext cx="2164305" cy="1020878"/>
      </dsp:txXfrm>
    </dsp:sp>
    <dsp:sp modelId="{A4B68D5C-B08B-42A0-A734-1F53519C10EA}">
      <dsp:nvSpPr>
        <dsp:cNvPr id="0" name=""/>
        <dsp:cNvSpPr/>
      </dsp:nvSpPr>
      <dsp:spPr>
        <a:xfrm>
          <a:off x="2416930" y="848499"/>
          <a:ext cx="2274759" cy="11313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Message </a:t>
          </a:r>
          <a:br>
            <a:rPr lang="en-US" sz="1700" kern="1200" dirty="0"/>
          </a:br>
          <a:r>
            <a:rPr lang="en-US" sz="1700" kern="1200" dirty="0"/>
            <a:t>(Food hygiene instructions)</a:t>
          </a:r>
          <a:endParaRPr lang="en-GB" sz="1700" kern="1200" dirty="0"/>
        </a:p>
      </dsp:txBody>
      <dsp:txXfrm>
        <a:off x="2472157" y="903726"/>
        <a:ext cx="2164305" cy="1020878"/>
      </dsp:txXfrm>
    </dsp:sp>
    <dsp:sp modelId="{9AB32FC1-AC50-42ED-AB47-38F8D18AAB3C}">
      <dsp:nvSpPr>
        <dsp:cNvPr id="0" name=""/>
        <dsp:cNvSpPr/>
      </dsp:nvSpPr>
      <dsp:spPr>
        <a:xfrm>
          <a:off x="4833309" y="848499"/>
          <a:ext cx="2274759" cy="11313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Channel </a:t>
          </a:r>
          <a:br>
            <a:rPr lang="en-US" sz="1700" kern="1200" dirty="0"/>
          </a:br>
          <a:r>
            <a:rPr lang="en-US" sz="1700" kern="1200" dirty="0"/>
            <a:t>(Signs on a big factory with machinery)</a:t>
          </a:r>
          <a:endParaRPr lang="en-GB" sz="1700" kern="1200" dirty="0"/>
        </a:p>
      </dsp:txBody>
      <dsp:txXfrm>
        <a:off x="4888536" y="903726"/>
        <a:ext cx="2164305" cy="1020878"/>
      </dsp:txXfrm>
    </dsp:sp>
    <dsp:sp modelId="{72FB2D05-DE94-4CA9-9435-1208DDFF6DE4}">
      <dsp:nvSpPr>
        <dsp:cNvPr id="0" name=""/>
        <dsp:cNvSpPr/>
      </dsp:nvSpPr>
      <dsp:spPr>
        <a:xfrm>
          <a:off x="7249688" y="848499"/>
          <a:ext cx="2274759" cy="11313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Receiver </a:t>
          </a:r>
          <a:br>
            <a:rPr lang="en-US" sz="1700" kern="1200" dirty="0"/>
          </a:br>
          <a:r>
            <a:rPr lang="en-US" sz="1700" kern="1200" dirty="0"/>
            <a:t>(40 workers)</a:t>
          </a:r>
          <a:endParaRPr lang="en-GB" sz="1700" kern="1200" dirty="0"/>
        </a:p>
      </dsp:txBody>
      <dsp:txXfrm>
        <a:off x="7304915" y="903726"/>
        <a:ext cx="2164305" cy="1020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66AB969-D9DF-4939-820A-DB46C2412658}" type="datetime1">
              <a:rPr lang="en-GB" smtClean="0"/>
              <a:t>20/11/2025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3386A95-D0A4-44B9-98DA-3665758D8262}" type="slidenum">
              <a:rPr lang="en-GB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8476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401BC57-E242-40D0-AC61-8F5E3501654C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C3821A9-1C31-4760-BDBC-9A0BA471B1B7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221613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NOTE: To replace a picture, just select and delete it. Then use the Insert Picture icon to replace it with one of your own!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FC3821A9-1C31-4760-BDBC-9A0BA471B1B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022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A2CC701-D80A-463B-8415-A8548531208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279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42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6BABC-5F63-976D-7407-95406108FB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B6F417-7E82-B525-B701-1AE4BCAA13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8AD11E-001C-C99F-6262-58AF538E8C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415471-3151-8558-6329-C6C1342156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363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07782-4220-685E-0129-2C8B796B1B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B263D5-7765-5F2A-DE74-45F3BD244F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3ED313-FA0C-D688-2F27-6094F0119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74180C-A901-8E63-7DF9-52C256528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5932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285312-C0A7-27D5-F2B9-A7607B75B4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4D4E4A-D7EF-BB4D-E8A0-FCA1E12FDE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162BE0-5E24-3E9B-5061-6FFD001B58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C6F75-D610-8A9D-AE09-4ECF05DFE1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5529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E2B2C-0527-178B-7F19-8A191D9EE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58D51B-AEC5-E48A-F18C-86D674BF07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15C6E2-294B-C72A-7BC8-5DAE05BCA9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2BB513-FADA-9BA1-2E8B-74F4F1745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184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4A5C67-B3C1-0C7F-F958-D9D5D5E5F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35A80E-E45D-BFFC-C688-83C80B67FD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F29CC1-33A4-29E1-5614-B6952BF4BA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884A9-8EFD-543B-E3D7-CADCB8681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1319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08DB94-A1E0-041F-725E-B357D520E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910E95-F647-8972-37AF-8FD15149A0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6D07AC-8D8C-D05F-475A-DC66BDDECF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FCD225-B78C-EB88-C991-8EE3DF91DA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8466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71736-E6D5-C6FD-20B6-CCA9F1D8D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44EBF5-E4D5-7668-B0B6-812C16F64E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816464-C91C-8426-91BB-B7B6E3ED6A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A5E241-8D38-D864-1A84-312A83DA14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8783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9664A8-F7CC-633C-023F-F41AAC305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C829C8-509C-318E-65FA-B83338C1FD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E819D8-F99A-2998-8F9C-6947E17BB8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CFAFBD-5CD1-569F-C42D-9DF065A5D4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3348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1191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81448-08A8-7611-61C1-D578ABAEE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EB5A16-35EB-1F5A-EFCA-9FE378205E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5C2BA4-0F9E-12A1-F7BC-0C67811420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64F762-B795-BB99-FFF7-80FF86B533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1462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57DC8-28EB-4F97-E438-B6B81928A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D6645D-0BCF-F6E6-126D-F26200FE31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2D2BD2-704B-4DA6-5B1F-F6C33DAF08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B2BE44-A814-7AE2-FE3B-36787C2197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2603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5327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33884F-28A5-9485-8DCB-D07CEAFEC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7658E8-7B24-99B2-3E0A-64C033B17F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FA969F-BA91-065E-92B8-C508FD92CF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BDC4A-A4E9-B7D5-1D0A-978F70F089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5253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26B8D7-840C-C2EC-1960-2591F3C2F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A111BF-ECD1-B2D0-B2B3-ED2123DDD1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591580-F688-ECE0-A43C-AECFBA6C44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BFE168-C967-237C-0C40-E8B0DC5D44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00261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682224-B362-E37A-A5F1-856328C26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503FC0-AA84-D611-9D74-5FBB16DA45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00DD24-4109-C4B8-6B37-0FB32294E5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D662D-3063-08FC-E7D7-0018820DE3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A2CC701-D80A-463B-8415-A85485312088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0206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10894-26B0-5AD3-A3C0-90373B4D6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91E555-26C8-E01F-AF23-16365E004D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DAC854-828A-78BC-A9C6-493A757D99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E41948-0C0B-00DF-821F-F8820E3B24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9012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69B12-B3A0-1C68-E303-DB398FADB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935705-1B30-EED0-1078-AA9DB12235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0B473A-008F-5745-B111-B34D09F55D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28859-423F-8191-8BAA-630A757549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3821A9-1C31-4760-BDBC-9A0BA471B1B7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490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2" y="1643064"/>
            <a:ext cx="9144002" cy="2928936"/>
          </a:xfrm>
        </p:spPr>
        <p:txBody>
          <a:bodyPr rtlCol="0">
            <a:noAutofit/>
          </a:bodyPr>
          <a:lstStyle>
            <a:lvl1pPr algn="ctr">
              <a:lnSpc>
                <a:spcPct val="80000"/>
              </a:lnSpc>
              <a:defRPr sz="5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4572000"/>
            <a:ext cx="9144000" cy="1066799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2371EF-E684-4B4E-B37A-FA8C17F77E9B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2594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2" y="4843464"/>
            <a:ext cx="9144002" cy="947736"/>
          </a:xfrm>
        </p:spPr>
        <p:txBody>
          <a:bodyPr rtlCol="0">
            <a:normAutofit/>
          </a:bodyPr>
          <a:lstStyle>
            <a:lvl1pPr algn="ctr">
              <a:lnSpc>
                <a:spcPct val="80000"/>
              </a:lnSpc>
              <a:defRPr sz="5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791200"/>
            <a:ext cx="9144000" cy="457200"/>
          </a:xfrm>
        </p:spPr>
        <p:txBody>
          <a:bodyPr wrap="square"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8" name="Rectangle 7"/>
          <p:cNvSpPr/>
          <p:nvPr/>
        </p:nvSpPr>
        <p:spPr bwMode="gray">
          <a:xfrm rot="185582">
            <a:off x="1414576" y="762623"/>
            <a:ext cx="2947013" cy="3684469"/>
          </a:xfrm>
          <a:prstGeom prst="rect">
            <a:avLst/>
          </a:prstGeom>
          <a:solidFill>
            <a:schemeClr val="bg1"/>
          </a:solidFill>
          <a:ln w="1905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 bwMode="gray">
          <a:xfrm>
            <a:off x="1634550" y="917753"/>
            <a:ext cx="2592388" cy="3314700"/>
          </a:xfrm>
          <a:solidFill>
            <a:schemeClr val="bg1">
              <a:lumMod val="95000"/>
            </a:schemeClr>
          </a:solidFill>
          <a:ln w="152400">
            <a:solidFill>
              <a:schemeClr val="bg1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 rtlCol="0"/>
          <a:lstStyle>
            <a:lvl1pPr marL="45720" indent="0"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Rectangle 6"/>
          <p:cNvSpPr/>
          <p:nvPr/>
        </p:nvSpPr>
        <p:spPr bwMode="gray">
          <a:xfrm rot="120000">
            <a:off x="4600738" y="740343"/>
            <a:ext cx="2947013" cy="3684469"/>
          </a:xfrm>
          <a:prstGeom prst="rect">
            <a:avLst/>
          </a:prstGeom>
          <a:solidFill>
            <a:schemeClr val="bg1"/>
          </a:solidFill>
          <a:ln w="1905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4"/>
          </p:nvPr>
        </p:nvSpPr>
        <p:spPr bwMode="gray">
          <a:xfrm>
            <a:off x="4787507" y="917753"/>
            <a:ext cx="2592388" cy="3314700"/>
          </a:xfrm>
          <a:solidFill>
            <a:schemeClr val="bg1">
              <a:lumMod val="95000"/>
            </a:schemeClr>
          </a:solidFill>
          <a:ln w="152400">
            <a:solidFill>
              <a:schemeClr val="bg1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 rtlCol="0"/>
          <a:lstStyle>
            <a:lvl1pPr marL="45720" indent="0"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Rectangle 8"/>
          <p:cNvSpPr/>
          <p:nvPr/>
        </p:nvSpPr>
        <p:spPr bwMode="gray">
          <a:xfrm rot="21480000">
            <a:off x="7775260" y="727477"/>
            <a:ext cx="2947013" cy="3684469"/>
          </a:xfrm>
          <a:prstGeom prst="rect">
            <a:avLst/>
          </a:prstGeom>
          <a:solidFill>
            <a:schemeClr val="bg1"/>
          </a:solidFill>
          <a:ln w="1905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5"/>
          </p:nvPr>
        </p:nvSpPr>
        <p:spPr bwMode="gray">
          <a:xfrm>
            <a:off x="7940463" y="917753"/>
            <a:ext cx="2592388" cy="3314701"/>
          </a:xfrm>
          <a:solidFill>
            <a:schemeClr val="bg1">
              <a:lumMod val="95000"/>
            </a:schemeClr>
          </a:solidFill>
          <a:ln w="152400">
            <a:solidFill>
              <a:schemeClr val="bg1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 rtlCol="0"/>
          <a:lstStyle>
            <a:lvl1pPr marL="45720" indent="0"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285AECC-2717-4009-85FC-92B6E12D48F5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100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lternative Title Slide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4843464"/>
            <a:ext cx="9144002" cy="947736"/>
          </a:xfrm>
        </p:spPr>
        <p:txBody>
          <a:bodyPr rtlCol="0">
            <a:normAutofit/>
          </a:bodyPr>
          <a:lstStyle>
            <a:lvl1pPr algn="ctr">
              <a:lnSpc>
                <a:spcPct val="80000"/>
              </a:lnSpc>
              <a:defRPr sz="5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791200"/>
            <a:ext cx="9144000" cy="457200"/>
          </a:xfrm>
        </p:spPr>
        <p:txBody>
          <a:bodyPr wrap="square"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1853090" y="685800"/>
            <a:ext cx="2743200" cy="3913632"/>
          </a:xfrm>
          <a:solidFill>
            <a:schemeClr val="bg1">
              <a:lumMod val="95000"/>
            </a:schemeClr>
          </a:solidFill>
          <a:ln w="1270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2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4"/>
          </p:nvPr>
        </p:nvSpPr>
        <p:spPr>
          <a:xfrm>
            <a:off x="4722812" y="685800"/>
            <a:ext cx="2743200" cy="3913632"/>
          </a:xfrm>
          <a:solidFill>
            <a:schemeClr val="bg1">
              <a:lumMod val="95000"/>
            </a:schemeClr>
          </a:solidFill>
          <a:ln w="1270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txBody>
          <a:bodyPr vert="horz" lIns="91440" tIns="457200" rIns="91440" bIns="45720" rtlCol="0">
            <a:normAutofit/>
          </a:bodyPr>
          <a:lstStyle>
            <a:lvl1pPr marL="0" indent="-228600" algn="ctr">
              <a:buNone/>
              <a:defRPr/>
            </a:lvl1pPr>
          </a:lstStyle>
          <a:p>
            <a:pPr marL="45720" lvl="0" indent="0" algn="ctr"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3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5"/>
          </p:nvPr>
        </p:nvSpPr>
        <p:spPr>
          <a:xfrm>
            <a:off x="7592534" y="685800"/>
            <a:ext cx="2743200" cy="3913632"/>
          </a:xfrm>
          <a:solidFill>
            <a:schemeClr val="bg1">
              <a:lumMod val="95000"/>
            </a:schemeClr>
          </a:solidFill>
          <a:ln w="1270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txBody>
          <a:bodyPr vert="horz" lIns="91440" tIns="457200" rIns="91440" bIns="45720" rtlCol="0">
            <a:normAutofit/>
          </a:bodyPr>
          <a:lstStyle>
            <a:lvl1pPr marL="0" indent="-228600" algn="ctr">
              <a:buNone/>
              <a:defRPr/>
            </a:lvl1pPr>
          </a:lstStyle>
          <a:p>
            <a:pPr marL="45720" lvl="0" indent="0" algn="ctr"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DD21C6-5526-4797-8298-509309F5B4D4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4260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8E936-2CF8-4BC9-9883-DDAF386BF4C5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7188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 bwMode="gray">
          <a:xfrm>
            <a:off x="2159492" y="0"/>
            <a:ext cx="9345120" cy="685800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524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5612" y="319088"/>
            <a:ext cx="7670802" cy="1143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Rectangle 11"/>
          <p:cNvSpPr/>
          <p:nvPr/>
        </p:nvSpPr>
        <p:spPr bwMode="gray">
          <a:xfrm rot="21379692">
            <a:off x="322262" y="211183"/>
            <a:ext cx="1542449" cy="2051702"/>
          </a:xfrm>
          <a:prstGeom prst="rect">
            <a:avLst/>
          </a:prstGeom>
          <a:solidFill>
            <a:schemeClr val="bg1"/>
          </a:solidFill>
          <a:ln w="190500">
            <a:noFill/>
            <a:miter lim="800000"/>
          </a:ln>
          <a:effectLst>
            <a:outerShdw blurRad="635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Picture Placeholder 13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 bwMode="gray">
          <a:xfrm rot="180000">
            <a:off x="357415" y="280969"/>
            <a:ext cx="1446157" cy="1965874"/>
          </a:xfrm>
          <a:solidFill>
            <a:schemeClr val="bg1">
              <a:lumMod val="95000"/>
            </a:schemeClr>
          </a:solidFill>
          <a:ln w="76200">
            <a:solidFill>
              <a:schemeClr val="bg1"/>
            </a:solidFill>
            <a:miter lim="800000"/>
          </a:ln>
          <a:effectLst>
            <a:outerShdw blurRad="63500" algn="ctr" rotWithShape="0">
              <a:prstClr val="black">
                <a:alpha val="20000"/>
              </a:prstClr>
            </a:outerShdw>
          </a:effectLst>
        </p:spPr>
        <p:txBody>
          <a:bodyPr tIns="182880" rtlCol="0">
            <a:normAutofit/>
          </a:bodyPr>
          <a:lstStyle>
            <a:lvl1pPr marL="45720" indent="0" algn="ctr">
              <a:buNone/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5612" y="1643063"/>
            <a:ext cx="7670802" cy="4529137"/>
          </a:xfrm>
        </p:spPr>
        <p:txBody>
          <a:bodyPr rtlCol="0"/>
          <a:lstStyle>
            <a:lvl5pPr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09812" y="0"/>
            <a:ext cx="0" cy="6858000"/>
          </a:xfrm>
          <a:prstGeom prst="line">
            <a:avLst/>
          </a:prstGeom>
          <a:noFill/>
          <a:ln w="19050">
            <a:solidFill>
              <a:schemeClr val="accent3">
                <a:lumMod val="50000"/>
                <a:alpha val="1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1352212" y="0"/>
            <a:ext cx="0" cy="6858000"/>
          </a:xfrm>
          <a:prstGeom prst="line">
            <a:avLst/>
          </a:prstGeom>
          <a:noFill/>
          <a:ln w="19050">
            <a:solidFill>
              <a:schemeClr val="accent3">
                <a:lumMod val="50000"/>
                <a:alpha val="1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6C3B34-8535-4277-9166-B038FF41C099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6595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643064"/>
            <a:ext cx="9144002" cy="2928936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56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4572000"/>
            <a:ext cx="9144000" cy="1066799"/>
          </a:xfrm>
        </p:spPr>
        <p:txBody>
          <a:bodyPr rtlCol="0"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AF9AEB-A68D-4248-A948-5BCBF38BC2C1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3233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2" y="1643063"/>
            <a:ext cx="4480560" cy="4529137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854" y="1643063"/>
            <a:ext cx="4480560" cy="4529137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C2CE9B-6121-4AC5-A1FF-7BFC8464D9FB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626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624372"/>
            <a:ext cx="4480560" cy="737828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4" y="2438400"/>
            <a:ext cx="4480560" cy="3733799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5854" y="1624372"/>
            <a:ext cx="4480560" cy="737828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5854" y="2438400"/>
            <a:ext cx="4480560" cy="3733799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CD68BE-F2B6-4CD5-8578-28BB0548E6D9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2443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1D0BDC4-BFE3-47A8-A4A0-ADE42FD84C69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4429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4E4FBB8-EDD1-4D8E-BAAE-60962EF2FE89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581AE08-7FAC-4698-880E-24B2619E5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325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3212" y="1462088"/>
            <a:ext cx="3124201" cy="1966912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685800"/>
            <a:ext cx="6477000" cy="5486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3211" y="3429000"/>
            <a:ext cx="3124201" cy="18288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0E63263-6E2D-40F7-99B3-DA560923FEBB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0639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gray">
          <a:xfrm>
            <a:off x="7313612" y="0"/>
            <a:ext cx="4191002" cy="6858000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466012" y="0"/>
            <a:ext cx="0" cy="6858000"/>
          </a:xfrm>
          <a:prstGeom prst="line">
            <a:avLst/>
          </a:prstGeom>
          <a:noFill/>
          <a:ln w="19050">
            <a:solidFill>
              <a:schemeClr val="accent3">
                <a:lumMod val="50000"/>
                <a:alpha val="1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1352212" y="0"/>
            <a:ext cx="0" cy="6858000"/>
          </a:xfrm>
          <a:prstGeom prst="line">
            <a:avLst/>
          </a:prstGeom>
          <a:noFill/>
          <a:ln w="19050">
            <a:solidFill>
              <a:schemeClr val="accent3">
                <a:lumMod val="50000"/>
                <a:alpha val="1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3212" y="1643063"/>
            <a:ext cx="3124201" cy="2776537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Rectangle 14"/>
          <p:cNvSpPr/>
          <p:nvPr/>
        </p:nvSpPr>
        <p:spPr bwMode="gray">
          <a:xfrm rot="120000">
            <a:off x="654916" y="532501"/>
            <a:ext cx="6103614" cy="5715899"/>
          </a:xfrm>
          <a:prstGeom prst="rect">
            <a:avLst/>
          </a:prstGeom>
          <a:solidFill>
            <a:schemeClr val="bg1"/>
          </a:solidFill>
          <a:ln w="190500">
            <a:noFill/>
            <a:miter lim="800000"/>
          </a:ln>
          <a:effectLst>
            <a:outerShdw blurRad="88900" algn="ctr" rotWithShape="0">
              <a:schemeClr val="accent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 bwMode="gray">
          <a:xfrm>
            <a:off x="745586" y="609600"/>
            <a:ext cx="5914664" cy="5562600"/>
          </a:xfrm>
          <a:solidFill>
            <a:srgbClr val="FFFFFF">
              <a:shade val="85000"/>
            </a:srgbClr>
          </a:solidFill>
          <a:ln w="152400" cap="flat" cmpd="sng">
            <a:solidFill>
              <a:srgbClr val="FFFFFF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5400" h="19050"/>
            <a:contourClr>
              <a:srgbClr val="FFFFFF"/>
            </a:contourClr>
          </a:sp3d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3212" y="4423913"/>
            <a:ext cx="3124201" cy="1748287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1610110-3EB4-43B7-BF76-82F7FA8B2E6A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5547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4A9995-D7D1-440F-85B2-B057CD6B07FC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3487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18612" y="685801"/>
            <a:ext cx="1828801" cy="54864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3" y="685800"/>
            <a:ext cx="7924799" cy="548640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17DE585-356E-4316-AC3D-A1C1F57D9676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25A965E-3C11-4F28-82DC-E30D63FAC43C}" type="slidenum">
              <a:rPr lang="en-GB" noProof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1322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gray">
          <a:xfrm>
            <a:off x="684211" y="0"/>
            <a:ext cx="10820402" cy="6858000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effectLst>
            <a:outerShdw blurRad="88900" sx="101000" sy="101000" algn="ctr" rotWithShape="0">
              <a:schemeClr val="accent1">
                <a:lumMod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836612" y="0"/>
            <a:ext cx="0" cy="6858000"/>
          </a:xfrm>
          <a:prstGeom prst="line">
            <a:avLst/>
          </a:prstGeom>
          <a:noFill/>
          <a:ln w="19050">
            <a:solidFill>
              <a:schemeClr val="accent3">
                <a:lumMod val="50000"/>
                <a:alpha val="1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1352212" y="0"/>
            <a:ext cx="0" cy="6858000"/>
          </a:xfrm>
          <a:prstGeom prst="line">
            <a:avLst/>
          </a:prstGeom>
          <a:noFill/>
          <a:ln w="19050">
            <a:solidFill>
              <a:schemeClr val="accent3">
                <a:lumMod val="50000"/>
                <a:alpha val="1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319088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643063"/>
            <a:ext cx="9144000" cy="45291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07885" y="6400801"/>
            <a:ext cx="6796327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56612" y="6400801"/>
            <a:ext cx="11676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78719818-73DF-4979-83FC-B02F17A336C9}" type="datetime1">
              <a:rPr lang="en-GB" noProof="0" smtClean="0"/>
              <a:t>20/11/2025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52012" y="6400801"/>
            <a:ext cx="9144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F25A965E-3C11-4F28-82DC-E30D63FAC4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47839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62" r:id="rId3"/>
    <p:sldLayoutId id="2147483650" r:id="rId4"/>
    <p:sldLayoutId id="214748366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youtube.com/watch?v=f5Tao6KHV5w" TargetMode="External"/><Relationship Id="rId5" Type="http://schemas.openxmlformats.org/officeDocument/2006/relationships/hyperlink" Target="https://humanfocus.co.uk/blog/the-shannon-and-weaver-model-of-communication-at-work" TargetMode="External"/><Relationship Id="rId4" Type="http://schemas.openxmlformats.org/officeDocument/2006/relationships/hyperlink" Target="https://www.communicationtheory.org/berlos-smcr-model-of-communi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Flight Foods Ltd. Communication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Reham Moosawa</a:t>
            </a:r>
          </a:p>
        </p:txBody>
      </p:sp>
      <p:pic>
        <p:nvPicPr>
          <p:cNvPr id="7" name="Picture Placeholder 6" descr="Basket filled with apples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8" name="Picture Placeholder 7" descr="Close-up of cinnamon sticks and apples beside stack of plates and forks on table"/>
          <p:cNvPicPr>
            <a:picLocks noGrp="1" noChangeAspect="1"/>
          </p:cNvPicPr>
          <p:nvPr>
            <p:ph type="pic" sz="quarter" idx="1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Picture Placeholder 8" descr="Slice of apple pie on plate"/>
          <p:cNvPicPr>
            <a:picLocks noGrp="1" noChangeAspect="1"/>
          </p:cNvPicPr>
          <p:nvPr>
            <p:ph type="pic" sz="quarter" idx="15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7381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Flight Foods Inc. Communication Problem</a:t>
            </a:r>
          </a:p>
          <a:p>
            <a:pPr rtl="0"/>
            <a:r>
              <a:rPr lang="en-GB" dirty="0"/>
              <a:t>Barriers to Communication</a:t>
            </a:r>
          </a:p>
          <a:p>
            <a:pPr rtl="0"/>
            <a:r>
              <a:rPr lang="en-GB" dirty="0"/>
              <a:t>How to Reduce Barriers</a:t>
            </a:r>
          </a:p>
          <a:p>
            <a:pPr rtl="0"/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47625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Flight Foods Ltd. Communication Problem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2412" y="1643063"/>
            <a:ext cx="9144000" cy="2014537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A medium sized company that manufactures ready meals for airlines</a:t>
            </a:r>
          </a:p>
          <a:p>
            <a:pPr rtl="0"/>
            <a:r>
              <a:rPr lang="en-GB" u="sng" dirty="0"/>
              <a:t>Suffering</a:t>
            </a:r>
            <a:r>
              <a:rPr lang="en-GB" dirty="0"/>
              <a:t>: Losing business for some time</a:t>
            </a:r>
          </a:p>
          <a:p>
            <a:pPr rtl="0"/>
            <a:r>
              <a:rPr lang="en-GB" u="sng" dirty="0"/>
              <a:t>Main Reason</a:t>
            </a:r>
            <a:r>
              <a:rPr lang="en-GB" dirty="0"/>
              <a:t>: Poor food standards and practices</a:t>
            </a:r>
          </a:p>
          <a:p>
            <a:pPr rtl="0"/>
            <a:r>
              <a:rPr lang="en-GB" u="sng" dirty="0"/>
              <a:t>Challenge</a:t>
            </a:r>
            <a:r>
              <a:rPr lang="en-GB" dirty="0"/>
              <a:t>: Communicate with workers on importance of food hygiene</a:t>
            </a:r>
          </a:p>
          <a:p>
            <a:pPr marL="45720" indent="0" rtl="0">
              <a:buNone/>
            </a:pPr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25509C1-07D4-B647-01A0-94DF64C11D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7542868"/>
              </p:ext>
            </p:extLst>
          </p:nvPr>
        </p:nvGraphicFramePr>
        <p:xfrm>
          <a:off x="1331912" y="3686262"/>
          <a:ext cx="9525000" cy="2828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3637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6B675-12DA-3C96-73E6-0EAA68A5D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B974BE-F88E-AD59-8600-237B3375C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Barrier 1: National Culture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CC51DE8-EE8A-29DC-367A-D43E4F7E92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812" y="3949375"/>
            <a:ext cx="9144000" cy="2700337"/>
          </a:xfrm>
        </p:spPr>
        <p:txBody>
          <a:bodyPr rtlCol="0"/>
          <a:lstStyle/>
          <a:p>
            <a:pPr rtl="0"/>
            <a:r>
              <a:rPr lang="en-GB" dirty="0"/>
              <a:t>Messaging is not received in the same way by everyone</a:t>
            </a:r>
          </a:p>
          <a:p>
            <a:pPr rtl="0"/>
            <a:r>
              <a:rPr lang="en-GB" dirty="0"/>
              <a:t>Running around screaming orders may be considered rude by different cultures</a:t>
            </a:r>
          </a:p>
          <a:p>
            <a:pPr rtl="0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Warning: chefs behaving properly | Chefs | The Guardian">
            <a:extLst>
              <a:ext uri="{FF2B5EF4-FFF2-40B4-BE49-F238E27FC236}">
                <a16:creationId xmlns:a16="http://schemas.microsoft.com/office/drawing/2014/main" id="{BC737A9C-49C0-F4D7-6A4E-FF4B1DE3B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532" y="1637740"/>
            <a:ext cx="2905127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novative Sourcing Strategies for Food Manufacturing in Africa - Pierrine  Consulting">
            <a:extLst>
              <a:ext uri="{FF2B5EF4-FFF2-40B4-BE49-F238E27FC236}">
                <a16:creationId xmlns:a16="http://schemas.microsoft.com/office/drawing/2014/main" id="{9DA9D30D-9CE5-4C11-B19B-5BEBEFC4E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332" y="1642223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38E52A6A-0AAC-D35E-958D-BEAAE4286D16}"/>
              </a:ext>
            </a:extLst>
          </p:cNvPr>
          <p:cNvSpPr/>
          <p:nvPr/>
        </p:nvSpPr>
        <p:spPr>
          <a:xfrm>
            <a:off x="4565932" y="1828800"/>
            <a:ext cx="3048000" cy="12954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Running around screaming orders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6B6207DD-BAF4-9FC7-4F5D-4C6DF207CD3B}"/>
              </a:ext>
            </a:extLst>
          </p:cNvPr>
          <p:cNvSpPr txBox="1">
            <a:spLocks/>
          </p:cNvSpPr>
          <p:nvPr/>
        </p:nvSpPr>
        <p:spPr>
          <a:xfrm>
            <a:off x="1446495" y="3380816"/>
            <a:ext cx="2743200" cy="4759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East-London Source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9564522D-1237-8338-042B-1B3BF1E1D1A0}"/>
              </a:ext>
            </a:extLst>
          </p:cNvPr>
          <p:cNvSpPr txBox="1">
            <a:spLocks/>
          </p:cNvSpPr>
          <p:nvPr/>
        </p:nvSpPr>
        <p:spPr>
          <a:xfrm>
            <a:off x="7613932" y="3380816"/>
            <a:ext cx="4071562" cy="733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5 Distinct Cultures Receivers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62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0EF5D-F271-2F68-C164-BFAA3DB20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9A767A2-1548-7481-9934-BF7085D66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Barrier 2: Language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4AED8CB-5553-0D51-8774-1E64AE0D7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79612" y="4030647"/>
            <a:ext cx="8229600" cy="102393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Workers speak different non-English languages</a:t>
            </a:r>
          </a:p>
          <a:p>
            <a:pPr rtl="0"/>
            <a:r>
              <a:rPr lang="en-GB" dirty="0"/>
              <a:t>Yet Gary uses signs with heavy English wording!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9E3BAEFB-6EAD-AFAF-745E-88905489A555}"/>
              </a:ext>
            </a:extLst>
          </p:cNvPr>
          <p:cNvSpPr/>
          <p:nvPr/>
        </p:nvSpPr>
        <p:spPr>
          <a:xfrm>
            <a:off x="4494212" y="1702258"/>
            <a:ext cx="3048000" cy="12954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Messaging not inclusive and not accessible</a:t>
            </a:r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A48979D2-A14E-FF0A-87B6-E9BC7A832E9A}"/>
              </a:ext>
            </a:extLst>
          </p:cNvPr>
          <p:cNvSpPr txBox="1">
            <a:spLocks/>
          </p:cNvSpPr>
          <p:nvPr/>
        </p:nvSpPr>
        <p:spPr>
          <a:xfrm>
            <a:off x="1775523" y="3129187"/>
            <a:ext cx="2286001" cy="4759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English Instructions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2050" name="Picture 2" descr="Sign Town English Could Be Used Stock Photo 71760640 | Shutterstock">
            <a:extLst>
              <a:ext uri="{FF2B5EF4-FFF2-40B4-BE49-F238E27FC236}">
                <a16:creationId xmlns:a16="http://schemas.microsoft.com/office/drawing/2014/main" id="{9DAF8512-769B-B4E5-95C0-3F0B28CBB3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736" y="1466570"/>
            <a:ext cx="2315788" cy="166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22F93E11-DEB3-C5AC-1C65-65FA0104032C}"/>
              </a:ext>
            </a:extLst>
          </p:cNvPr>
          <p:cNvSpPr txBox="1">
            <a:spLocks/>
          </p:cNvSpPr>
          <p:nvPr/>
        </p:nvSpPr>
        <p:spPr>
          <a:xfrm>
            <a:off x="7923211" y="3062357"/>
            <a:ext cx="2286001" cy="4759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Barely Speak English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2052" name="Picture 4" descr="Mastering English in a Non-English Environment: Expert Tips">
            <a:extLst>
              <a:ext uri="{FF2B5EF4-FFF2-40B4-BE49-F238E27FC236}">
                <a16:creationId xmlns:a16="http://schemas.microsoft.com/office/drawing/2014/main" id="{E1EB16CF-E766-6B2D-54CA-C570F1F24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763" y="1409351"/>
            <a:ext cx="2457449" cy="163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515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1E3E10-49B3-7367-1700-DEF4A5CB8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90BAA4-FA28-7CD1-F64C-FF56841F4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319088"/>
            <a:ext cx="9144000" cy="1143000"/>
          </a:xfrm>
        </p:spPr>
        <p:txBody>
          <a:bodyPr rtlCol="0" anchor="b">
            <a:normAutofit/>
          </a:bodyPr>
          <a:lstStyle/>
          <a:p>
            <a:r>
              <a:rPr lang="en-GB" dirty="0"/>
              <a:t>Barrier 3: Attitude &amp; Defensiveness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9A132A-44F5-8379-284F-321D5471CC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2" y="1643063"/>
            <a:ext cx="4480560" cy="4529137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Source calling it a madhouse!</a:t>
            </a:r>
          </a:p>
          <a:p>
            <a:r>
              <a:rPr lang="en-US" dirty="0"/>
              <a:t>Preconception that workers are uncapable of understanding</a:t>
            </a:r>
            <a:endParaRPr lang="en-GB" dirty="0"/>
          </a:p>
          <a:p>
            <a:pPr rtl="0"/>
            <a:r>
              <a:rPr lang="en-GB" dirty="0"/>
              <a:t>Old people may be defensive leading them to disengage</a:t>
            </a:r>
          </a:p>
          <a:p>
            <a:pPr rtl="0"/>
            <a:endParaRPr lang="en-GB" dirty="0"/>
          </a:p>
        </p:txBody>
      </p:sp>
      <p:pic>
        <p:nvPicPr>
          <p:cNvPr id="3074" name="Picture 2" descr="Angry boss screaming at employee — Stock Photo © AndreyPopov #9857797">
            <a:extLst>
              <a:ext uri="{FF2B5EF4-FFF2-40B4-BE49-F238E27FC236}">
                <a16:creationId xmlns:a16="http://schemas.microsoft.com/office/drawing/2014/main" id="{6A839EA6-BF17-B208-F1C7-02FAB7022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84" r="-2" b="4580"/>
          <a:stretch>
            <a:fillRect/>
          </a:stretch>
        </p:blipFill>
        <p:spPr bwMode="auto">
          <a:xfrm>
            <a:off x="6185854" y="1643063"/>
            <a:ext cx="4480560" cy="452913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44010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EB9D5-F436-388D-B0CD-DB8CC8A01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98175A-908F-377E-DE97-63CE09436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Barrier 4: Knowledge Gap &amp; Redundancy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905406-E4D8-ECC5-B906-F9C9EEC63E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1585809"/>
            <a:ext cx="5562600" cy="4529137"/>
          </a:xfrm>
        </p:spPr>
        <p:txBody>
          <a:bodyPr rtlCol="0"/>
          <a:lstStyle/>
          <a:p>
            <a:pPr rtl="0"/>
            <a:r>
              <a:rPr lang="en-US" dirty="0"/>
              <a:t>Source has food hygiene training </a:t>
            </a:r>
          </a:p>
          <a:p>
            <a:pPr rtl="0"/>
            <a:r>
              <a:rPr lang="en-US" dirty="0"/>
              <a:t>Receivers have no food hygiene at all</a:t>
            </a:r>
          </a:p>
          <a:p>
            <a:pPr rtl="0"/>
            <a:r>
              <a:rPr lang="en-US" dirty="0"/>
              <a:t>Workers will not understand the importance of the message. </a:t>
            </a:r>
          </a:p>
          <a:p>
            <a:pPr rtl="0"/>
            <a:r>
              <a:rPr lang="en-US" dirty="0"/>
              <a:t>No matter how many times they hear it!</a:t>
            </a:r>
          </a:p>
          <a:p>
            <a:pPr rtl="0"/>
            <a:endParaRPr lang="en-GB" dirty="0"/>
          </a:p>
        </p:txBody>
      </p:sp>
      <p:pic>
        <p:nvPicPr>
          <p:cNvPr id="4098" name="Picture 2" descr="What Causes Knowledge Gaps? | APQC">
            <a:extLst>
              <a:ext uri="{FF2B5EF4-FFF2-40B4-BE49-F238E27FC236}">
                <a16:creationId xmlns:a16="http://schemas.microsoft.com/office/drawing/2014/main" id="{273C3740-974A-CD22-87BD-1EE00C873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412" y="1443695"/>
            <a:ext cx="4262438" cy="2406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52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BB38BA-D7C8-8DAC-D008-4E0A96AC1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3AB455-5A46-BC3F-C3F7-6EFA15568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Barrier 5: Filtering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10F796A-AF55-3378-448A-310042DC50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5212" y="1600200"/>
            <a:ext cx="9144000" cy="4529137"/>
          </a:xfrm>
        </p:spPr>
        <p:txBody>
          <a:bodyPr rtlCol="0"/>
          <a:lstStyle/>
          <a:p>
            <a:pPr rtl="0"/>
            <a:r>
              <a:rPr lang="en-GB" dirty="0"/>
              <a:t>Messages like:</a:t>
            </a:r>
          </a:p>
          <a:p>
            <a:pPr marL="45720" indent="0" rtl="0">
              <a:buNone/>
            </a:pPr>
            <a:r>
              <a:rPr lang="en-GB" i="1" dirty="0"/>
              <a:t>“Do not chat when operating machinery”</a:t>
            </a:r>
          </a:p>
          <a:p>
            <a:pPr marL="45720" indent="0" rtl="0">
              <a:buNone/>
            </a:pPr>
            <a:r>
              <a:rPr lang="en-GB" dirty="0"/>
              <a:t>may lead to be misunderstood by younger generation</a:t>
            </a:r>
          </a:p>
          <a:p>
            <a:pPr marL="45720" indent="0" rtl="0">
              <a:buNone/>
            </a:pPr>
            <a:endParaRPr lang="en-GB" dirty="0"/>
          </a:p>
          <a:p>
            <a:r>
              <a:rPr lang="en-GB" dirty="0"/>
              <a:t>Messages like:</a:t>
            </a:r>
          </a:p>
          <a:p>
            <a:pPr marL="45720" indent="0">
              <a:buNone/>
            </a:pPr>
            <a:r>
              <a:rPr lang="en-GB" i="1" dirty="0"/>
              <a:t>“Keep your hairnets on at all times”</a:t>
            </a:r>
          </a:p>
          <a:p>
            <a:pPr marL="45720" indent="0">
              <a:buNone/>
            </a:pPr>
            <a:r>
              <a:rPr lang="en-GB" dirty="0"/>
              <a:t>May lead to being targeted to certain cultures</a:t>
            </a:r>
          </a:p>
          <a:p>
            <a:pPr marL="45720" indent="0" rtl="0">
              <a:buNone/>
            </a:pPr>
            <a:endParaRPr lang="en-GB" dirty="0"/>
          </a:p>
        </p:txBody>
      </p:sp>
      <p:pic>
        <p:nvPicPr>
          <p:cNvPr id="5122" name="Picture 2" descr="No talking - 1mm flexible Plastic sign (300mm x 200mm) : Amazon.co.uk: DIY  &amp; Tools">
            <a:extLst>
              <a:ext uri="{FF2B5EF4-FFF2-40B4-BE49-F238E27FC236}">
                <a16:creationId xmlns:a16="http://schemas.microsoft.com/office/drawing/2014/main" id="{C9B62AB1-6EF5-C144-F3B2-B25184395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612" y="1828800"/>
            <a:ext cx="244348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287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032AE-D5E7-6479-D48D-7346A1691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FB7802-0BA4-A687-AEC1-8C87AF80A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Barrier 6: Emotions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678A50-22AE-6CDB-5DA6-C9FB57229F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2" y="1643063"/>
            <a:ext cx="5181600" cy="4529137"/>
          </a:xfrm>
        </p:spPr>
        <p:txBody>
          <a:bodyPr rtlCol="0"/>
          <a:lstStyle/>
          <a:p>
            <a:pPr rtl="0"/>
            <a:r>
              <a:rPr lang="en-US" dirty="0"/>
              <a:t>Source to point of screaming!</a:t>
            </a:r>
          </a:p>
          <a:p>
            <a:pPr rtl="0"/>
            <a:r>
              <a:rPr lang="en-US" dirty="0"/>
              <a:t>Emotions will lead to distorted messaging and unacceptance by receiver</a:t>
            </a:r>
            <a:endParaRPr lang="en-GB" dirty="0"/>
          </a:p>
        </p:txBody>
      </p:sp>
      <p:pic>
        <p:nvPicPr>
          <p:cNvPr id="6146" name="Picture 2" descr="Angry Boss Stock Illustrations – 8,259 Angry Boss Stock Illustrations,  Vectors &amp; Clipart - Dreamstime">
            <a:extLst>
              <a:ext uri="{FF2B5EF4-FFF2-40B4-BE49-F238E27FC236}">
                <a16:creationId xmlns:a16="http://schemas.microsoft.com/office/drawing/2014/main" id="{04557177-5469-EBFF-B3DD-2B718265E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495" y="1462088"/>
            <a:ext cx="366236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60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36E08-FBD7-60A8-B067-3121E8E8A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1E9BE3-F474-1F75-0201-3A6750993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Barrier 7: Information Overload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1B41EE4-5926-37DA-D716-E7513803BF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57612" y="4717256"/>
            <a:ext cx="9448800" cy="1143000"/>
          </a:xfrm>
        </p:spPr>
        <p:txBody>
          <a:bodyPr rtlCol="0"/>
          <a:lstStyle/>
          <a:p>
            <a:pPr rtl="0"/>
            <a:r>
              <a:rPr lang="en-US" dirty="0"/>
              <a:t>Gary’s sign message has 4 instructions in one sentence!</a:t>
            </a:r>
          </a:p>
          <a:p>
            <a:pPr rtl="0"/>
            <a:r>
              <a:rPr lang="en-US" dirty="0"/>
              <a:t>Workers  (receivers) will not absorb messaging due to information overload</a:t>
            </a:r>
            <a:endParaRPr lang="en-GB" dirty="0"/>
          </a:p>
        </p:txBody>
      </p:sp>
      <p:pic>
        <p:nvPicPr>
          <p:cNvPr id="7170" name="Picture 2" descr="The Role of Data Science Part 1 | Further">
            <a:extLst>
              <a:ext uri="{FF2B5EF4-FFF2-40B4-BE49-F238E27FC236}">
                <a16:creationId xmlns:a16="http://schemas.microsoft.com/office/drawing/2014/main" id="{30BE725D-C34E-7866-6D79-8975497772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412" y="1870472"/>
            <a:ext cx="5147019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24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D10D19-DA46-538A-398D-7735E13592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1C7DE6-ADE5-6010-A6A1-462FEC1A3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319088"/>
            <a:ext cx="9144000" cy="11430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Barrier 8: Physical Barriers</a:t>
            </a:r>
          </a:p>
        </p:txBody>
      </p:sp>
      <p:pic>
        <p:nvPicPr>
          <p:cNvPr id="8194" name="Picture 2" descr="16+ Thousand Noisy Man Royalty-Free Images, Stock Photos &amp; Pictures |  Shutterstock">
            <a:extLst>
              <a:ext uri="{FF2B5EF4-FFF2-40B4-BE49-F238E27FC236}">
                <a16:creationId xmlns:a16="http://schemas.microsoft.com/office/drawing/2014/main" id="{715FE793-DC25-442F-6705-461BE3BFA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37"/>
          <a:stretch>
            <a:fillRect/>
          </a:stretch>
        </p:blipFill>
        <p:spPr bwMode="auto">
          <a:xfrm>
            <a:off x="1522412" y="1643063"/>
            <a:ext cx="4480560" cy="452913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935A96-F289-BEBE-DA5D-ED73093379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5854" y="1643063"/>
            <a:ext cx="4480560" cy="4529137"/>
          </a:xfrm>
        </p:spPr>
        <p:txBody>
          <a:bodyPr rtlCol="0">
            <a:normAutofit/>
          </a:bodyPr>
          <a:lstStyle/>
          <a:p>
            <a:pPr rtl="0"/>
            <a:r>
              <a:rPr lang="en-US" dirty="0"/>
              <a:t>Noisy and spacious factory is not an ideal channel for communication</a:t>
            </a:r>
          </a:p>
          <a:p>
            <a:r>
              <a:rPr lang="en-US" dirty="0"/>
              <a:t>Communication channel flow is disordered and not predictable</a:t>
            </a:r>
          </a:p>
          <a:p>
            <a:pPr rtl="0"/>
            <a:endParaRPr lang="en-US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19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What Can Gary Do?</a:t>
            </a:r>
          </a:p>
        </p:txBody>
      </p:sp>
      <p:pic>
        <p:nvPicPr>
          <p:cNvPr id="5" name="Picture Placeholder 4" descr="Slice of apple pie on plate"/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349738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D161B-8C50-E43F-F39F-7E24D160A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43AB7-80B7-18BF-3B20-31DE33AEB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Suggestion 1: Constrain Emotions</a:t>
            </a:r>
          </a:p>
        </p:txBody>
      </p:sp>
      <p:pic>
        <p:nvPicPr>
          <p:cNvPr id="5" name="Picture Placeholder 4" descr="Basket filled with apples">
            <a:extLst>
              <a:ext uri="{FF2B5EF4-FFF2-40B4-BE49-F238E27FC236}">
                <a16:creationId xmlns:a16="http://schemas.microsoft.com/office/drawing/2014/main" id="{4A633EC6-CB27-1DE0-2FB3-964FABB9790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343E0-4E13-8380-CC5C-A7BF1502B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5612" y="1643063"/>
            <a:ext cx="7670802" cy="1100137"/>
          </a:xfrm>
        </p:spPr>
        <p:txBody>
          <a:bodyPr rtlCol="0"/>
          <a:lstStyle/>
          <a:p>
            <a:pPr rtl="0"/>
            <a:r>
              <a:rPr lang="en-GB" dirty="0"/>
              <a:t>Calm down and not lose emotion</a:t>
            </a:r>
          </a:p>
          <a:p>
            <a:pPr rtl="0"/>
            <a:r>
              <a:rPr lang="en-GB" dirty="0"/>
              <a:t>Do NOT Scream!</a:t>
            </a:r>
          </a:p>
        </p:txBody>
      </p:sp>
      <p:pic>
        <p:nvPicPr>
          <p:cNvPr id="10242" name="Picture 2" descr="6+ Thousand Calm Down Business Royalty-Free Images, Stock Photos &amp; Pictures  | Shutterstock">
            <a:extLst>
              <a:ext uri="{FF2B5EF4-FFF2-40B4-BE49-F238E27FC236}">
                <a16:creationId xmlns:a16="http://schemas.microsoft.com/office/drawing/2014/main" id="{4781E8F0-04D3-82BF-F12A-A8212F5A3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012" y="2188649"/>
            <a:ext cx="371475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19074BA-8472-4DF2-74B7-8DA15FF7860A}"/>
              </a:ext>
            </a:extLst>
          </p:cNvPr>
          <p:cNvSpPr txBox="1">
            <a:spLocks/>
          </p:cNvSpPr>
          <p:nvPr/>
        </p:nvSpPr>
        <p:spPr>
          <a:xfrm>
            <a:off x="2360612" y="5246313"/>
            <a:ext cx="8305802" cy="11001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b="1" dirty="0"/>
              <a:t>Gary will control the communication better by being a better source!</a:t>
            </a:r>
          </a:p>
        </p:txBody>
      </p:sp>
    </p:spTree>
    <p:extLst>
      <p:ext uri="{BB962C8B-B14F-4D97-AF65-F5344CB8AC3E}">
        <p14:creationId xmlns:p14="http://schemas.microsoft.com/office/powerpoint/2010/main" val="188943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98923-6C89-1B39-54C3-E820049FE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035AF-C398-B46C-A2D0-E9B00AC52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Suggestion 2: Simplify language</a:t>
            </a:r>
          </a:p>
        </p:txBody>
      </p:sp>
      <p:pic>
        <p:nvPicPr>
          <p:cNvPr id="5" name="Picture Placeholder 4" descr="Basket filled with apples">
            <a:extLst>
              <a:ext uri="{FF2B5EF4-FFF2-40B4-BE49-F238E27FC236}">
                <a16:creationId xmlns:a16="http://schemas.microsoft.com/office/drawing/2014/main" id="{64CDF06A-CEEB-9BEA-29B4-094F0D141E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BF163-7FCF-F9F1-1E87-099EDE105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5612" y="1643064"/>
            <a:ext cx="7670802" cy="1143000"/>
          </a:xfrm>
        </p:spPr>
        <p:txBody>
          <a:bodyPr rtlCol="0"/>
          <a:lstStyle/>
          <a:p>
            <a:pPr rtl="0"/>
            <a:r>
              <a:rPr lang="en-GB" dirty="0"/>
              <a:t>Make sign instruction in multiple languages</a:t>
            </a:r>
          </a:p>
          <a:p>
            <a:pPr rtl="0"/>
            <a:r>
              <a:rPr lang="en-GB" dirty="0"/>
              <a:t>Each sign has only one instruction</a:t>
            </a:r>
          </a:p>
        </p:txBody>
      </p:sp>
      <p:pic>
        <p:nvPicPr>
          <p:cNvPr id="9218" name="Picture 2" descr="Multilingual Sign Singapore Stock Photo 378276226 | Shutterstock">
            <a:extLst>
              <a:ext uri="{FF2B5EF4-FFF2-40B4-BE49-F238E27FC236}">
                <a16:creationId xmlns:a16="http://schemas.microsoft.com/office/drawing/2014/main" id="{8900AF7B-90A2-B5DC-E2A7-C5D10BCA59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99"/>
          <a:stretch>
            <a:fillRect/>
          </a:stretch>
        </p:blipFill>
        <p:spPr bwMode="auto">
          <a:xfrm>
            <a:off x="4799012" y="2667001"/>
            <a:ext cx="4191000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E2CD735-F14B-9266-CDF9-CFAA5CB88039}"/>
              </a:ext>
            </a:extLst>
          </p:cNvPr>
          <p:cNvSpPr txBox="1">
            <a:spLocks/>
          </p:cNvSpPr>
          <p:nvPr/>
        </p:nvSpPr>
        <p:spPr>
          <a:xfrm>
            <a:off x="4518023" y="5867400"/>
            <a:ext cx="7670802" cy="11001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b="1" dirty="0"/>
              <a:t>The message will be easier to absorb!</a:t>
            </a:r>
          </a:p>
        </p:txBody>
      </p:sp>
    </p:spTree>
    <p:extLst>
      <p:ext uri="{BB962C8B-B14F-4D97-AF65-F5344CB8AC3E}">
        <p14:creationId xmlns:p14="http://schemas.microsoft.com/office/powerpoint/2010/main" val="1772379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6812" y="0"/>
            <a:ext cx="8128000" cy="1143000"/>
          </a:xfrm>
        </p:spPr>
        <p:txBody>
          <a:bodyPr rtlCol="0"/>
          <a:lstStyle/>
          <a:p>
            <a:pPr rtl="0"/>
            <a:r>
              <a:rPr lang="en-GB" dirty="0"/>
              <a:t>Suggestion 3: Improve Non-verbal Cues</a:t>
            </a:r>
          </a:p>
        </p:txBody>
      </p:sp>
      <p:pic>
        <p:nvPicPr>
          <p:cNvPr id="5" name="Picture Placeholder 4" descr="Basket filled with apples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8362" y="1300693"/>
            <a:ext cx="8675250" cy="1747308"/>
          </a:xfrm>
        </p:spPr>
        <p:txBody>
          <a:bodyPr rtlCol="0"/>
          <a:lstStyle/>
          <a:p>
            <a:pPr rtl="0"/>
            <a:r>
              <a:rPr lang="en-GB" dirty="0"/>
              <a:t>Gary has to be a hygiene role model</a:t>
            </a:r>
          </a:p>
          <a:p>
            <a:pPr marL="502920" indent="-457200" rtl="0">
              <a:buAutoNum type="arabicPeriod"/>
            </a:pPr>
            <a:r>
              <a:rPr lang="en-GB" dirty="0"/>
              <a:t>Caring for own hygiene</a:t>
            </a:r>
          </a:p>
          <a:p>
            <a:pPr marL="502920" indent="-457200" rtl="0">
              <a:buAutoNum type="arabicPeriod"/>
            </a:pPr>
            <a:r>
              <a:rPr lang="en-GB" dirty="0"/>
              <a:t>Practice hygiene standards (i.e. Not touching food with bare hands)</a:t>
            </a:r>
          </a:p>
          <a:p>
            <a:pPr rtl="0"/>
            <a:endParaRPr lang="en-GB" dirty="0"/>
          </a:p>
        </p:txBody>
      </p:sp>
      <p:pic>
        <p:nvPicPr>
          <p:cNvPr id="11266" name="Picture 2" descr="Here's how to improve your personal hygiene in four easy steps - Esquire  Middle East">
            <a:extLst>
              <a:ext uri="{FF2B5EF4-FFF2-40B4-BE49-F238E27FC236}">
                <a16:creationId xmlns:a16="http://schemas.microsoft.com/office/drawing/2014/main" id="{B3096F29-B26F-8B53-A6D8-AEB87BA67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212" y="3048001"/>
            <a:ext cx="4610101" cy="307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FE79A25-B12E-80FB-347F-4EB403E47835}"/>
              </a:ext>
            </a:extLst>
          </p:cNvPr>
          <p:cNvSpPr txBox="1">
            <a:spLocks/>
          </p:cNvSpPr>
          <p:nvPr/>
        </p:nvSpPr>
        <p:spPr>
          <a:xfrm>
            <a:off x="2951162" y="6248400"/>
            <a:ext cx="7696200" cy="457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b="1" dirty="0"/>
              <a:t>Receiver will want to copy Gary on his higher hygiene standard!</a:t>
            </a:r>
          </a:p>
        </p:txBody>
      </p:sp>
    </p:spTree>
    <p:extLst>
      <p:ext uri="{BB962C8B-B14F-4D97-AF65-F5344CB8AC3E}">
        <p14:creationId xmlns:p14="http://schemas.microsoft.com/office/powerpoint/2010/main" val="262134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F6BC3-2841-DDE9-0B3F-7CB0A7F18C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3DC13-2CEE-FFAE-27D4-89E36CEA6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Suggestion 4: Use Feedback</a:t>
            </a:r>
          </a:p>
        </p:txBody>
      </p:sp>
      <p:pic>
        <p:nvPicPr>
          <p:cNvPr id="5" name="Picture Placeholder 4" descr="Basket filled with apples">
            <a:extLst>
              <a:ext uri="{FF2B5EF4-FFF2-40B4-BE49-F238E27FC236}">
                <a16:creationId xmlns:a16="http://schemas.microsoft.com/office/drawing/2014/main" id="{F53F8F2A-8011-FF4E-87BA-393D6DDD483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B517D-6C5C-1789-DDCC-4B774E70B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1212" y="1553414"/>
            <a:ext cx="7670802" cy="1143001"/>
          </a:xfrm>
        </p:spPr>
        <p:txBody>
          <a:bodyPr rtlCol="0"/>
          <a:lstStyle/>
          <a:p>
            <a:pPr rtl="0"/>
            <a:r>
              <a:rPr lang="en-GB" dirty="0"/>
              <a:t>Even a thumbs up when they follow good hygiene practices</a:t>
            </a:r>
          </a:p>
          <a:p>
            <a:pPr rtl="0"/>
            <a:r>
              <a:rPr lang="en-GB" dirty="0"/>
              <a:t>Thumbs down when they do non-hygiene practices</a:t>
            </a:r>
          </a:p>
        </p:txBody>
      </p:sp>
      <p:pic>
        <p:nvPicPr>
          <p:cNvPr id="12290" name="Picture 2" descr="Thumbs Up &amp; Down Buttons Stock Illustration - Illustration of approve,  button: 10802456">
            <a:extLst>
              <a:ext uri="{FF2B5EF4-FFF2-40B4-BE49-F238E27FC236}">
                <a16:creationId xmlns:a16="http://schemas.microsoft.com/office/drawing/2014/main" id="{7BA406C6-A30B-F271-9B27-4B42D774A7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812" y="2736758"/>
            <a:ext cx="317182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84EFF11-F904-F309-CA6E-E6763C6D3228}"/>
              </a:ext>
            </a:extLst>
          </p:cNvPr>
          <p:cNvSpPr txBox="1">
            <a:spLocks/>
          </p:cNvSpPr>
          <p:nvPr/>
        </p:nvSpPr>
        <p:spPr>
          <a:xfrm>
            <a:off x="2741612" y="4572000"/>
            <a:ext cx="7772400" cy="99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b="1" dirty="0"/>
              <a:t>Giving simple feedback to workers in a noisy factory will improve the channel of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112307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5770BD-04EC-A835-E0B1-7F477027B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BEDE3-8046-8541-5835-D17A1C5C1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Suggestion 5: Listen Actively</a:t>
            </a:r>
          </a:p>
        </p:txBody>
      </p:sp>
      <p:pic>
        <p:nvPicPr>
          <p:cNvPr id="5" name="Picture Placeholder 4" descr="Basket filled with apples">
            <a:extLst>
              <a:ext uri="{FF2B5EF4-FFF2-40B4-BE49-F238E27FC236}">
                <a16:creationId xmlns:a16="http://schemas.microsoft.com/office/drawing/2014/main" id="{38E5BDB0-A539-B330-E868-6B1C890EBF9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4DF57-8C77-161C-D3CB-70BF9646C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5071" y="1416844"/>
            <a:ext cx="7670802" cy="1143000"/>
          </a:xfrm>
        </p:spPr>
        <p:txBody>
          <a:bodyPr rtlCol="0"/>
          <a:lstStyle/>
          <a:p>
            <a:pPr rtl="0"/>
            <a:r>
              <a:rPr lang="en-US" dirty="0"/>
              <a:t>Understand why hygiene standards are not followed</a:t>
            </a:r>
          </a:p>
          <a:p>
            <a:pPr rtl="0"/>
            <a:r>
              <a:rPr lang="en-US" dirty="0"/>
              <a:t>Do they have the right equipment? Do they understand the importance of food hygiene? Do they need training?</a:t>
            </a:r>
            <a:endParaRPr lang="en-GB" dirty="0"/>
          </a:p>
        </p:txBody>
      </p:sp>
      <p:pic>
        <p:nvPicPr>
          <p:cNvPr id="13314" name="Picture 2" descr="8 Useful Active Listening Skills for the Workplace">
            <a:extLst>
              <a:ext uri="{FF2B5EF4-FFF2-40B4-BE49-F238E27FC236}">
                <a16:creationId xmlns:a16="http://schemas.microsoft.com/office/drawing/2014/main" id="{083685DE-4471-41B5-5DEA-04B72040C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812" y="2559844"/>
            <a:ext cx="3768956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7F2F02-11D3-0B30-D136-7C26709D6D21}"/>
              </a:ext>
            </a:extLst>
          </p:cNvPr>
          <p:cNvSpPr txBox="1">
            <a:spLocks/>
          </p:cNvSpPr>
          <p:nvPr/>
        </p:nvSpPr>
        <p:spPr>
          <a:xfrm>
            <a:off x="2944813" y="5181600"/>
            <a:ext cx="7772400" cy="152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b="1" dirty="0"/>
              <a:t>Give workers hygiene training will allow receivers to absorb the message better and feel respected</a:t>
            </a:r>
          </a:p>
          <a:p>
            <a:pPr marL="45720" indent="0">
              <a:buNone/>
            </a:pPr>
            <a:r>
              <a:rPr lang="en-GB" b="1" dirty="0"/>
              <a:t>Gary will not jump to conclusions!</a:t>
            </a:r>
          </a:p>
          <a:p>
            <a:pPr marL="4572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0302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E918F-2E4F-8033-E612-E109CE875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E62C70-50B9-DA3B-FC68-81FB93FDE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1A49-B2EE-3421-A9B8-4FE859D89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Flight Foods has a communication problem </a:t>
            </a:r>
            <a:br>
              <a:rPr lang="en-GB" dirty="0"/>
            </a:br>
            <a:r>
              <a:rPr lang="en-GB" dirty="0"/>
              <a:t>(Not a business problem!)</a:t>
            </a:r>
          </a:p>
          <a:p>
            <a:pPr rtl="0"/>
            <a:r>
              <a:rPr lang="en-GB" dirty="0"/>
              <a:t>Multiple barriers exist due to communication gaps between Gary and workers</a:t>
            </a:r>
            <a:br>
              <a:rPr lang="en-GB" dirty="0"/>
            </a:br>
            <a:r>
              <a:rPr lang="en-GB" dirty="0"/>
              <a:t>(Workers are not the only ones at fault!)</a:t>
            </a:r>
          </a:p>
          <a:p>
            <a:pPr rtl="0"/>
            <a:r>
              <a:rPr lang="en-GB" dirty="0"/>
              <a:t>With some emotional control, better adaptation to workers, and hygiene training, all communication issues can be resolved</a:t>
            </a:r>
            <a:br>
              <a:rPr lang="en-GB" dirty="0"/>
            </a:br>
            <a:r>
              <a:rPr lang="en-GB" dirty="0"/>
              <a:t>(Not more screaming!)</a:t>
            </a:r>
          </a:p>
        </p:txBody>
      </p:sp>
    </p:spTree>
    <p:extLst>
      <p:ext uri="{BB962C8B-B14F-4D97-AF65-F5344CB8AC3E}">
        <p14:creationId xmlns:p14="http://schemas.microsoft.com/office/powerpoint/2010/main" val="2514846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9A827-A898-D560-9B5E-617894B92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9B9B-1275-E889-8189-74E802F6F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4612" y="2667000"/>
            <a:ext cx="5867400" cy="1143000"/>
          </a:xfrm>
        </p:spPr>
        <p:txBody>
          <a:bodyPr rtlCol="0">
            <a:noAutofit/>
          </a:bodyPr>
          <a:lstStyle/>
          <a:p>
            <a:pPr rtl="0"/>
            <a:r>
              <a:rPr lang="en-US" sz="7200" dirty="0"/>
              <a:t>THANK YOU!!</a:t>
            </a:r>
            <a:endParaRPr lang="en-GB" sz="7200" dirty="0"/>
          </a:p>
        </p:txBody>
      </p:sp>
      <p:pic>
        <p:nvPicPr>
          <p:cNvPr id="5" name="Picture Placeholder 4" descr="Basket filled with apples">
            <a:extLst>
              <a:ext uri="{FF2B5EF4-FFF2-40B4-BE49-F238E27FC236}">
                <a16:creationId xmlns:a16="http://schemas.microsoft.com/office/drawing/2014/main" id="{8B4D1748-8CDD-D89B-F769-56C7E8BE67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867867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279D2-836B-4AD4-E179-282DFEEFC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A4E0-190F-0699-6DC2-F7F39AE55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dirty="0"/>
              <a:t>R</a:t>
            </a:r>
            <a:r>
              <a:rPr lang="en-GB" dirty="0"/>
              <a:t>eferences</a:t>
            </a:r>
          </a:p>
        </p:txBody>
      </p:sp>
      <p:pic>
        <p:nvPicPr>
          <p:cNvPr id="5" name="Picture Placeholder 4" descr="Basket filled with apples">
            <a:extLst>
              <a:ext uri="{FF2B5EF4-FFF2-40B4-BE49-F238E27FC236}">
                <a16:creationId xmlns:a16="http://schemas.microsoft.com/office/drawing/2014/main" id="{EC7A8F79-8844-9F15-ABE1-66641A89BC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BC97D-B874-141B-87E1-5DEC23F52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r>
              <a:rPr lang="en-GB" dirty="0"/>
              <a:t>Berlo’s model of communication, Communication theory, </a:t>
            </a:r>
            <a:r>
              <a:rPr lang="en-GB" dirty="0">
                <a:hlinkClick r:id="rId4"/>
              </a:rPr>
              <a:t>https://www.communicationtheory.org/berlos-smcr-model-of-communication</a:t>
            </a:r>
            <a:r>
              <a:rPr lang="en-GB" dirty="0"/>
              <a:t>, accessed 15</a:t>
            </a:r>
            <a:r>
              <a:rPr lang="en-GB" baseline="30000" dirty="0"/>
              <a:t>th</a:t>
            </a:r>
            <a:r>
              <a:rPr lang="en-GB" dirty="0"/>
              <a:t> Nov 2025</a:t>
            </a:r>
          </a:p>
          <a:p>
            <a:r>
              <a:rPr lang="en-GB" dirty="0"/>
              <a:t>The Shannon &amp; Weaver Model of Communications at Work, Human Focus, </a:t>
            </a:r>
            <a:r>
              <a:rPr lang="en-GB" dirty="0">
                <a:hlinkClick r:id="rId5"/>
              </a:rPr>
              <a:t>https://humanfocus.co.uk/blog/the-shannon-and-weaver-model-of-communication-at-work</a:t>
            </a:r>
            <a:r>
              <a:rPr lang="en-GB" dirty="0"/>
              <a:t>, accessed 17</a:t>
            </a:r>
            <a:r>
              <a:rPr lang="en-GB" baseline="30000" dirty="0"/>
              <a:t>th</a:t>
            </a:r>
            <a:r>
              <a:rPr lang="en-GB" dirty="0"/>
              <a:t> Nov 2025</a:t>
            </a:r>
          </a:p>
          <a:p>
            <a:pPr rtl="0"/>
            <a:r>
              <a:rPr lang="en-GB" dirty="0"/>
              <a:t>Jijo's Skill Factory, 10 Barriers to Effective Communication, [video], Available </a:t>
            </a:r>
            <a:r>
              <a:rPr lang="en-GB" dirty="0">
                <a:hlinkClick r:id="rId6"/>
              </a:rPr>
              <a:t>https://www.youtube.com/watch?v=f5Tao6KHV5w</a:t>
            </a:r>
            <a:r>
              <a:rPr lang="en-GB" dirty="0"/>
              <a:t>, accessed – 19/11/2025</a:t>
            </a:r>
          </a:p>
        </p:txBody>
      </p:sp>
    </p:spTree>
    <p:extLst>
      <p:ext uri="{BB962C8B-B14F-4D97-AF65-F5344CB8AC3E}">
        <p14:creationId xmlns:p14="http://schemas.microsoft.com/office/powerpoint/2010/main" val="188130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Food Gourmet 16x9">
  <a:themeElements>
    <a:clrScheme name="FoodGourmet">
      <a:dk1>
        <a:srgbClr val="4D0511"/>
      </a:dk1>
      <a:lt1>
        <a:sysClr val="window" lastClr="FFFFFF"/>
      </a:lt1>
      <a:dk2>
        <a:srgbClr val="000000"/>
      </a:dk2>
      <a:lt2>
        <a:srgbClr val="DDDDDD"/>
      </a:lt2>
      <a:accent1>
        <a:srgbClr val="CA2A1E"/>
      </a:accent1>
      <a:accent2>
        <a:srgbClr val="EE6612"/>
      </a:accent2>
      <a:accent3>
        <a:srgbClr val="EBA61D"/>
      </a:accent3>
      <a:accent4>
        <a:srgbClr val="70A22E"/>
      </a:accent4>
      <a:accent5>
        <a:srgbClr val="359986"/>
      </a:accent5>
      <a:accent6>
        <a:srgbClr val="8159A4"/>
      </a:accent6>
      <a:hlink>
        <a:srgbClr val="3777BD"/>
      </a:hlink>
      <a:folHlink>
        <a:srgbClr val="B2B2B2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051026_TF02901023_Win32" id="{F415ACBF-CA1D-4DF6-AFA1-D1B47CB1BF39}" vid="{8248620E-FDBA-4D53-B3D2-1378B09CB0FC}"/>
    </a:ext>
  </a:extLst>
</a:theme>
</file>

<file path=ppt/theme/theme2.xml><?xml version="1.0" encoding="utf-8"?>
<a:theme xmlns:a="http://schemas.openxmlformats.org/drawingml/2006/main" name="Office Theme">
  <a:themeElements>
    <a:clrScheme name="FoodGourmet">
      <a:dk1>
        <a:srgbClr val="4D0511"/>
      </a:dk1>
      <a:lt1>
        <a:sysClr val="window" lastClr="FFFFFF"/>
      </a:lt1>
      <a:dk2>
        <a:srgbClr val="000000"/>
      </a:dk2>
      <a:lt2>
        <a:srgbClr val="DDDDDD"/>
      </a:lt2>
      <a:accent1>
        <a:srgbClr val="CA2A1E"/>
      </a:accent1>
      <a:accent2>
        <a:srgbClr val="EE6612"/>
      </a:accent2>
      <a:accent3>
        <a:srgbClr val="EBA61D"/>
      </a:accent3>
      <a:accent4>
        <a:srgbClr val="70A22E"/>
      </a:accent4>
      <a:accent5>
        <a:srgbClr val="359986"/>
      </a:accent5>
      <a:accent6>
        <a:srgbClr val="8159A4"/>
      </a:accent6>
      <a:hlink>
        <a:srgbClr val="3777BD"/>
      </a:hlink>
      <a:folHlink>
        <a:srgbClr val="B2B2B2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FoodGourmet">
      <a:dk1>
        <a:srgbClr val="4D0511"/>
      </a:dk1>
      <a:lt1>
        <a:sysClr val="window" lastClr="FFFFFF"/>
      </a:lt1>
      <a:dk2>
        <a:srgbClr val="000000"/>
      </a:dk2>
      <a:lt2>
        <a:srgbClr val="DDDDDD"/>
      </a:lt2>
      <a:accent1>
        <a:srgbClr val="CA2A1E"/>
      </a:accent1>
      <a:accent2>
        <a:srgbClr val="EE6612"/>
      </a:accent2>
      <a:accent3>
        <a:srgbClr val="EBA61D"/>
      </a:accent3>
      <a:accent4>
        <a:srgbClr val="70A22E"/>
      </a:accent4>
      <a:accent5>
        <a:srgbClr val="359986"/>
      </a:accent5>
      <a:accent6>
        <a:srgbClr val="8159A4"/>
      </a:accent6>
      <a:hlink>
        <a:srgbClr val="3777BD"/>
      </a:hlink>
      <a:folHlink>
        <a:srgbClr val="B2B2B2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Food - preparation to presentation (widescreen)</Template>
  <TotalTime>5219</TotalTime>
  <Words>730</Words>
  <Application>Microsoft Office PowerPoint</Application>
  <PresentationFormat>Custom</PresentationFormat>
  <Paragraphs>111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Cambria</vt:lpstr>
      <vt:lpstr>Food Gourmet 16x9</vt:lpstr>
      <vt:lpstr>Flight Foods Ltd. Communication</vt:lpstr>
      <vt:lpstr>Agenda</vt:lpstr>
      <vt:lpstr>Flight Foods Ltd. Communication Problem</vt:lpstr>
      <vt:lpstr>Barrier 1: National Culture</vt:lpstr>
      <vt:lpstr>Barrier 2: Language</vt:lpstr>
      <vt:lpstr>Barrier 3: Attitude &amp; Defensiveness</vt:lpstr>
      <vt:lpstr>Barrier 4: Knowledge Gap &amp; Redundancy</vt:lpstr>
      <vt:lpstr>Barrier 5: Filtering</vt:lpstr>
      <vt:lpstr>Barrier 6: Emotions</vt:lpstr>
      <vt:lpstr>Barrier 7: Information Overload</vt:lpstr>
      <vt:lpstr>Barrier 8: Physical Barriers</vt:lpstr>
      <vt:lpstr>What Can Gary Do?</vt:lpstr>
      <vt:lpstr>Suggestion 1: Constrain Emotions</vt:lpstr>
      <vt:lpstr>Suggestion 2: Simplify language</vt:lpstr>
      <vt:lpstr>Suggestion 3: Improve Non-verbal Cues</vt:lpstr>
      <vt:lpstr>Suggestion 4: Use Feedback</vt:lpstr>
      <vt:lpstr>Suggestion 5: Listen Actively</vt:lpstr>
      <vt:lpstr>Conclusion</vt:lpstr>
      <vt:lpstr>THANK YOU!!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Mohamed Bahelwan</dc:creator>
  <cp:lastModifiedBy>Mohamed Bahelwan</cp:lastModifiedBy>
  <cp:revision>6</cp:revision>
  <dcterms:created xsi:type="dcterms:W3CDTF">2025-11-17T18:16:22Z</dcterms:created>
  <dcterms:modified xsi:type="dcterms:W3CDTF">2025-11-22T10:41:14Z</dcterms:modified>
</cp:coreProperties>
</file>