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1"/>
  </p:notesMasterIdLst>
  <p:sldIdLst>
    <p:sldId id="256" r:id="rId2"/>
    <p:sldId id="262" r:id="rId3"/>
    <p:sldId id="258" r:id="rId4"/>
    <p:sldId id="257" r:id="rId5"/>
    <p:sldId id="263" r:id="rId6"/>
    <p:sldId id="259" r:id="rId7"/>
    <p:sldId id="260"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4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41072-AE41-47DC-A856-D57AB91BD2B8}" type="datetimeFigureOut">
              <a:rPr lang="en-GB" smtClean="0"/>
              <a:t>27/10/2022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9F056-804B-436E-A5E0-E668E94514E4}" type="slidenum">
              <a:rPr lang="en-GB" smtClean="0"/>
              <a:t>‹#›</a:t>
            </a:fld>
            <a:endParaRPr lang="en-GB"/>
          </a:p>
        </p:txBody>
      </p:sp>
    </p:spTree>
    <p:extLst>
      <p:ext uri="{BB962C8B-B14F-4D97-AF65-F5344CB8AC3E}">
        <p14:creationId xmlns:p14="http://schemas.microsoft.com/office/powerpoint/2010/main" val="3266113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8FDDAD-A0B4-4162-821E-90F0256F5637}"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373730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4AB868-2B41-4E2A-8A3A-F2ED6E5A032D}"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1617683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14F4E-9EF0-4587-97A4-44A320622813}"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3613620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24FAB-9D03-4831-8F05-F6B34A89F72A}"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1570697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57DB57-BE63-4927-AFFC-B6532BA71289}" type="datetime1">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44557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5B4EDB-04B8-488C-A7B0-EF6074A9F516}" type="datetime1">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861148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7184A0-CD9E-4C5C-B5A5-B1C7C070E059}" type="datetime1">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45708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4998BE-B272-4825-B7D5-38A008DD275C}"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79731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84043-2F20-47F0-BB48-7A5EF4214C5B}"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11613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49453106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4175966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24001260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289173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247876831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24B14-B40F-4F46-BEB8-D41DDFAEABCC}"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27192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7854E3-83BA-4BF3-B504-0EC9898323AB}"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63213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A21A00-E96B-40F2-8354-0531D128F702}" type="datetime1">
              <a:rPr lang="en-GB" smtClean="0"/>
              <a:t>27/10/2022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D1C214-785F-4E3C-89AE-B7CA1ACA174D}" type="slidenum">
              <a:rPr lang="en-GB" smtClean="0"/>
              <a:t>‹#›</a:t>
            </a:fld>
            <a:endParaRPr lang="en-GB" dirty="0"/>
          </a:p>
        </p:txBody>
      </p:sp>
    </p:spTree>
    <p:extLst>
      <p:ext uri="{BB962C8B-B14F-4D97-AF65-F5344CB8AC3E}">
        <p14:creationId xmlns:p14="http://schemas.microsoft.com/office/powerpoint/2010/main" val="14262805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D4CA-2D88-13D2-A761-576B4AA18192}"/>
              </a:ext>
            </a:extLst>
          </p:cNvPr>
          <p:cNvSpPr>
            <a:spLocks noGrp="1"/>
          </p:cNvSpPr>
          <p:nvPr>
            <p:ph type="ctrTitle"/>
          </p:nvPr>
        </p:nvSpPr>
        <p:spPr/>
        <p:txBody>
          <a:bodyPr>
            <a:normAutofit fontScale="90000"/>
          </a:bodyPr>
          <a:lstStyle/>
          <a:p>
            <a:r>
              <a:rPr lang="en-GB" dirty="0"/>
              <a:t>How do students use technology to collaborate at UWTSD?</a:t>
            </a:r>
          </a:p>
        </p:txBody>
      </p:sp>
      <p:sp>
        <p:nvSpPr>
          <p:cNvPr id="3" name="Subtitle 2">
            <a:extLst>
              <a:ext uri="{FF2B5EF4-FFF2-40B4-BE49-F238E27FC236}">
                <a16:creationId xmlns:a16="http://schemas.microsoft.com/office/drawing/2014/main" id="{92D7E103-376A-8D26-9738-CF2A0422203D}"/>
              </a:ext>
            </a:extLst>
          </p:cNvPr>
          <p:cNvSpPr>
            <a:spLocks noGrp="1"/>
          </p:cNvSpPr>
          <p:nvPr>
            <p:ph type="subTitle" idx="1"/>
          </p:nvPr>
        </p:nvSpPr>
        <p:spPr/>
        <p:txBody>
          <a:bodyPr>
            <a:normAutofit fontScale="25000" lnSpcReduction="20000"/>
          </a:bodyPr>
          <a:lstStyle/>
          <a:p>
            <a:r>
              <a:rPr lang="en-GB" sz="11200" dirty="0">
                <a:solidFill>
                  <a:schemeClr val="accent1">
                    <a:lumMod val="60000"/>
                    <a:lumOff val="40000"/>
                  </a:schemeClr>
                </a:solidFill>
              </a:rPr>
              <a:t>Are students confident in using technology to collaborate?</a:t>
            </a:r>
          </a:p>
          <a:p>
            <a:endParaRPr lang="en-GB" dirty="0"/>
          </a:p>
          <a:p>
            <a:endParaRPr lang="en-GB" dirty="0"/>
          </a:p>
          <a:p>
            <a:endParaRPr lang="en-GB" dirty="0"/>
          </a:p>
          <a:p>
            <a:endParaRPr lang="en-GB" dirty="0"/>
          </a:p>
          <a:p>
            <a:r>
              <a:rPr lang="en-GB" sz="5600" dirty="0">
                <a:solidFill>
                  <a:srgbClr val="00B050"/>
                </a:solidFill>
              </a:rPr>
              <a:t>Student name : Alexandra Mihaela Arhire  &amp; Mariana Tudor </a:t>
            </a:r>
          </a:p>
          <a:p>
            <a:r>
              <a:rPr lang="en-GB" sz="5600" dirty="0">
                <a:solidFill>
                  <a:srgbClr val="00B050"/>
                </a:solidFill>
              </a:rPr>
              <a:t>Teacher: Julius </a:t>
            </a:r>
            <a:r>
              <a:rPr lang="en-GB" sz="5600" dirty="0" err="1">
                <a:solidFill>
                  <a:srgbClr val="00B050"/>
                </a:solidFill>
              </a:rPr>
              <a:t>Azasoo</a:t>
            </a:r>
            <a:endParaRPr lang="en-GB" sz="5600" dirty="0">
              <a:solidFill>
                <a:srgbClr val="00B050"/>
              </a:solidFill>
            </a:endParaRPr>
          </a:p>
          <a:p>
            <a:endParaRPr lang="en-GB" dirty="0"/>
          </a:p>
        </p:txBody>
      </p:sp>
      <p:sp>
        <p:nvSpPr>
          <p:cNvPr id="4" name="Slide Number Placeholder 3">
            <a:extLst>
              <a:ext uri="{FF2B5EF4-FFF2-40B4-BE49-F238E27FC236}">
                <a16:creationId xmlns:a16="http://schemas.microsoft.com/office/drawing/2014/main" id="{4D6EA388-820B-CABA-C187-4C4F20BF8BAB}"/>
              </a:ext>
            </a:extLst>
          </p:cNvPr>
          <p:cNvSpPr>
            <a:spLocks noGrp="1"/>
          </p:cNvSpPr>
          <p:nvPr>
            <p:ph type="sldNum" sz="quarter" idx="12"/>
          </p:nvPr>
        </p:nvSpPr>
        <p:spPr/>
        <p:txBody>
          <a:bodyPr/>
          <a:lstStyle/>
          <a:p>
            <a:fld id="{5DD1C214-785F-4E3C-89AE-B7CA1ACA174D}" type="slidenum">
              <a:rPr lang="en-GB" smtClean="0"/>
              <a:t>1</a:t>
            </a:fld>
            <a:endParaRPr lang="en-GB" dirty="0"/>
          </a:p>
        </p:txBody>
      </p:sp>
    </p:spTree>
    <p:extLst>
      <p:ext uri="{BB962C8B-B14F-4D97-AF65-F5344CB8AC3E}">
        <p14:creationId xmlns:p14="http://schemas.microsoft.com/office/powerpoint/2010/main" val="189201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1FFC-3112-86BB-046B-64C2FCDF2D4D}"/>
              </a:ext>
            </a:extLst>
          </p:cNvPr>
          <p:cNvSpPr>
            <a:spLocks noGrp="1"/>
          </p:cNvSpPr>
          <p:nvPr>
            <p:ph type="title"/>
          </p:nvPr>
        </p:nvSpPr>
        <p:spPr>
          <a:xfrm>
            <a:off x="677334" y="194734"/>
            <a:ext cx="8596668" cy="1363134"/>
          </a:xfrm>
        </p:spPr>
        <p:txBody>
          <a:bodyPr>
            <a:normAutofit fontScale="90000"/>
          </a:bodyPr>
          <a:lstStyle/>
          <a:p>
            <a:r>
              <a:rPr lang="en-GB" sz="5300" dirty="0">
                <a:solidFill>
                  <a:schemeClr val="accent2">
                    <a:lumMod val="50000"/>
                  </a:schemeClr>
                </a:solidFill>
              </a:rPr>
              <a:t>Introduction</a:t>
            </a:r>
            <a:r>
              <a:rPr lang="en-GB" sz="5300" dirty="0">
                <a:solidFill>
                  <a:schemeClr val="accent1">
                    <a:lumMod val="75000"/>
                  </a:schemeClr>
                </a:solidFill>
              </a:rPr>
              <a:t> </a:t>
            </a:r>
            <a:r>
              <a:rPr lang="en-GB" sz="8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4400" dirty="0">
                <a:solidFill>
                  <a:schemeClr val="accent1">
                    <a:lumMod val="75000"/>
                  </a:schemeClr>
                </a:solidFill>
                <a:latin typeface="Arial" panose="020B0604020202020204" pitchFamily="34" charset="0"/>
                <a:cs typeface="Arial" panose="020B0604020202020204" pitchFamily="34" charset="0"/>
              </a:rPr>
              <a:t>Research question:</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r>
              <a:rPr lang="en-GB" sz="3600" dirty="0">
                <a:solidFill>
                  <a:schemeClr val="accent1">
                    <a:lumMod val="75000"/>
                  </a:schemeClr>
                </a:solidFill>
                <a:latin typeface="Arial" panose="020B0604020202020204" pitchFamily="34" charset="0"/>
                <a:cs typeface="Arial" panose="020B0604020202020204" pitchFamily="34" charset="0"/>
              </a:rPr>
              <a:t>How do students use technology to collaborate at UWTSD? </a:t>
            </a:r>
            <a:br>
              <a:rPr lang="en-GB" sz="3600" dirty="0">
                <a:solidFill>
                  <a:schemeClr val="accent1">
                    <a:lumMod val="75000"/>
                  </a:schemeClr>
                </a:solidFill>
                <a:latin typeface="Arial" panose="020B0604020202020204" pitchFamily="34" charset="0"/>
                <a:cs typeface="Arial" panose="020B0604020202020204" pitchFamily="34" charset="0"/>
              </a:rPr>
            </a:br>
            <a:r>
              <a:rPr lang="en-GB" sz="3600" dirty="0">
                <a:solidFill>
                  <a:schemeClr val="accent1">
                    <a:lumMod val="75000"/>
                  </a:schemeClr>
                </a:solidFill>
                <a:latin typeface="Arial" panose="020B0604020202020204" pitchFamily="34" charset="0"/>
                <a:cs typeface="Arial" panose="020B0604020202020204" pitchFamily="34" charset="0"/>
              </a:rPr>
              <a:t>   Are students confident in using technology at UWTSD?</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38760579-24CF-8E3A-2ECA-9D05C669506C}"/>
              </a:ext>
            </a:extLst>
          </p:cNvPr>
          <p:cNvSpPr>
            <a:spLocks noGrp="1"/>
          </p:cNvSpPr>
          <p:nvPr>
            <p:ph idx="1"/>
          </p:nvPr>
        </p:nvSpPr>
        <p:spPr>
          <a:xfrm>
            <a:off x="677334" y="5012267"/>
            <a:ext cx="8596668" cy="1029095"/>
          </a:xfrm>
        </p:spPr>
        <p:txBody>
          <a:bodyPr>
            <a:normAutofit/>
          </a:bodyPr>
          <a:lstStyle/>
          <a:p>
            <a:pPr marL="0" indent="0">
              <a:buNone/>
            </a:pPr>
            <a:endParaRPr lang="en-GB" dirty="0"/>
          </a:p>
        </p:txBody>
      </p:sp>
      <p:sp>
        <p:nvSpPr>
          <p:cNvPr id="4" name="Slide Number Placeholder 3">
            <a:extLst>
              <a:ext uri="{FF2B5EF4-FFF2-40B4-BE49-F238E27FC236}">
                <a16:creationId xmlns:a16="http://schemas.microsoft.com/office/drawing/2014/main" id="{B3867F5F-FD9C-0AFF-9038-B41ED07DF04F}"/>
              </a:ext>
            </a:extLst>
          </p:cNvPr>
          <p:cNvSpPr>
            <a:spLocks noGrp="1"/>
          </p:cNvSpPr>
          <p:nvPr>
            <p:ph type="sldNum" sz="quarter" idx="12"/>
          </p:nvPr>
        </p:nvSpPr>
        <p:spPr/>
        <p:txBody>
          <a:bodyPr/>
          <a:lstStyle/>
          <a:p>
            <a:fld id="{5DD1C214-785F-4E3C-89AE-B7CA1ACA174D}" type="slidenum">
              <a:rPr lang="en-GB" smtClean="0"/>
              <a:t>2</a:t>
            </a:fld>
            <a:endParaRPr lang="en-GB" dirty="0"/>
          </a:p>
        </p:txBody>
      </p:sp>
    </p:spTree>
    <p:extLst>
      <p:ext uri="{BB962C8B-B14F-4D97-AF65-F5344CB8AC3E}">
        <p14:creationId xmlns:p14="http://schemas.microsoft.com/office/powerpoint/2010/main" val="4155845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2F772-FE4E-E304-7EDB-CF44B148F994}"/>
              </a:ext>
            </a:extLst>
          </p:cNvPr>
          <p:cNvSpPr>
            <a:spLocks noGrp="1"/>
          </p:cNvSpPr>
          <p:nvPr>
            <p:ph type="title"/>
          </p:nvPr>
        </p:nvSpPr>
        <p:spPr>
          <a:xfrm>
            <a:off x="677334" y="76200"/>
            <a:ext cx="8596668" cy="1854200"/>
          </a:xfrm>
        </p:spPr>
        <p:txBody>
          <a:bodyPr>
            <a:normAutofit/>
          </a:bodyPr>
          <a:lstStyle/>
          <a:p>
            <a:r>
              <a:rPr lang="en-GB" sz="4000" dirty="0">
                <a:latin typeface="Arial" panose="020B0604020202020204" pitchFamily="34" charset="0"/>
                <a:cs typeface="Arial" panose="020B0604020202020204" pitchFamily="34" charset="0"/>
              </a:rPr>
              <a:t>Rationale</a:t>
            </a:r>
            <a:br>
              <a:rPr lang="en-GB" sz="40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Review of existing literature.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importance of Teams and UWTSD Hwb made available for students by UWTSD. </a:t>
            </a:r>
          </a:p>
        </p:txBody>
      </p:sp>
      <p:sp>
        <p:nvSpPr>
          <p:cNvPr id="3" name="Content Placeholder 2">
            <a:extLst>
              <a:ext uri="{FF2B5EF4-FFF2-40B4-BE49-F238E27FC236}">
                <a16:creationId xmlns:a16="http://schemas.microsoft.com/office/drawing/2014/main" id="{8BD90D17-8D4C-B8DE-86B7-B7348771A591}"/>
              </a:ext>
            </a:extLst>
          </p:cNvPr>
          <p:cNvSpPr>
            <a:spLocks noGrp="1"/>
          </p:cNvSpPr>
          <p:nvPr>
            <p:ph idx="1"/>
          </p:nvPr>
        </p:nvSpPr>
        <p:spPr>
          <a:xfrm>
            <a:off x="838200" y="1210733"/>
            <a:ext cx="10515600" cy="2540000"/>
          </a:xfrm>
        </p:spPr>
        <p:txBody>
          <a:bodyPr>
            <a:normAutofit/>
          </a:bodyPr>
          <a:lstStyle/>
          <a:p>
            <a:r>
              <a:rPr lang="en-GB" sz="2000" dirty="0">
                <a:solidFill>
                  <a:schemeClr val="accent1">
                    <a:lumMod val="50000"/>
                  </a:schemeClr>
                </a:solidFill>
                <a:latin typeface="Arial" panose="020B0604020202020204" pitchFamily="34" charset="0"/>
                <a:cs typeface="Arial" panose="020B0604020202020204" pitchFamily="34" charset="0"/>
              </a:rPr>
              <a:t>UWTSD  made available UWTSD Hwb to help students collaborate more easily , this application is like a technological book with modules, informative presentations in  Power point , Excel ,Word organized for University path , making our students lives more productive.</a:t>
            </a:r>
          </a:p>
          <a:p>
            <a:r>
              <a:rPr lang="en-GB" sz="2000" dirty="0">
                <a:solidFill>
                  <a:schemeClr val="accent1">
                    <a:lumMod val="50000"/>
                  </a:schemeClr>
                </a:solidFill>
                <a:latin typeface="Arial" panose="020B0604020202020204" pitchFamily="34" charset="0"/>
                <a:cs typeface="Arial" panose="020B0604020202020204" pitchFamily="34" charset="0"/>
              </a:rPr>
              <a:t>UWTSD Hwb also includes a chat for students and teachers which is used to be connected every day  , on Teams we can send information  to our colleagues to work in a team or ask the teachers opinion .</a:t>
            </a:r>
          </a:p>
          <a:p>
            <a:pPr marL="0" indent="0">
              <a:buNone/>
            </a:pPr>
            <a:endParaRPr lang="en-GB" sz="1100" dirty="0">
              <a:latin typeface="Arial" panose="020B0604020202020204" pitchFamily="34" charset="0"/>
              <a:cs typeface="Arial" panose="020B0604020202020204" pitchFamily="34" charset="0"/>
            </a:endParaRPr>
          </a:p>
        </p:txBody>
      </p:sp>
      <p:sp>
        <p:nvSpPr>
          <p:cNvPr id="8" name="Slide Number Placeholder 7">
            <a:extLst>
              <a:ext uri="{FF2B5EF4-FFF2-40B4-BE49-F238E27FC236}">
                <a16:creationId xmlns:a16="http://schemas.microsoft.com/office/drawing/2014/main" id="{DEEB069D-EB7C-C621-E3ED-45340233252A}"/>
              </a:ext>
            </a:extLst>
          </p:cNvPr>
          <p:cNvSpPr>
            <a:spLocks noGrp="1"/>
          </p:cNvSpPr>
          <p:nvPr>
            <p:ph type="sldNum" sz="quarter" idx="12"/>
          </p:nvPr>
        </p:nvSpPr>
        <p:spPr/>
        <p:txBody>
          <a:bodyPr/>
          <a:lstStyle/>
          <a:p>
            <a:fld id="{5DD1C214-785F-4E3C-89AE-B7CA1ACA174D}" type="slidenum">
              <a:rPr lang="en-GB" smtClean="0"/>
              <a:t>3</a:t>
            </a:fld>
            <a:endParaRPr lang="en-GB" dirty="0"/>
          </a:p>
        </p:txBody>
      </p:sp>
      <p:pic>
        <p:nvPicPr>
          <p:cNvPr id="5" name="Picture 4">
            <a:extLst>
              <a:ext uri="{FF2B5EF4-FFF2-40B4-BE49-F238E27FC236}">
                <a16:creationId xmlns:a16="http://schemas.microsoft.com/office/drawing/2014/main" id="{8D456348-636B-54E2-D9C4-3F04841173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599" y="3750733"/>
            <a:ext cx="2519891" cy="2239963"/>
          </a:xfrm>
          <a:prstGeom prst="rect">
            <a:avLst/>
          </a:prstGeom>
        </p:spPr>
      </p:pic>
      <p:pic>
        <p:nvPicPr>
          <p:cNvPr id="7" name="Picture 6">
            <a:extLst>
              <a:ext uri="{FF2B5EF4-FFF2-40B4-BE49-F238E27FC236}">
                <a16:creationId xmlns:a16="http://schemas.microsoft.com/office/drawing/2014/main" id="{2C2CD4CD-5990-CF69-FFFB-CF4318AFA8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3837" y="3750732"/>
            <a:ext cx="2905125" cy="2239963"/>
          </a:xfrm>
          <a:prstGeom prst="rect">
            <a:avLst/>
          </a:prstGeom>
        </p:spPr>
      </p:pic>
    </p:spTree>
    <p:extLst>
      <p:ext uri="{BB962C8B-B14F-4D97-AF65-F5344CB8AC3E}">
        <p14:creationId xmlns:p14="http://schemas.microsoft.com/office/powerpoint/2010/main" val="85141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5910-9679-A661-5743-8A937B5174BC}"/>
              </a:ext>
            </a:extLst>
          </p:cNvPr>
          <p:cNvSpPr>
            <a:spLocks noGrp="1"/>
          </p:cNvSpPr>
          <p:nvPr>
            <p:ph type="title"/>
          </p:nvPr>
        </p:nvSpPr>
        <p:spPr>
          <a:xfrm>
            <a:off x="677334" y="160867"/>
            <a:ext cx="8596668" cy="1769533"/>
          </a:xfrm>
        </p:spPr>
        <p:txBody>
          <a:bodyPr>
            <a:normAutofit/>
          </a:bodyPr>
          <a:lstStyle/>
          <a:p>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662B4850-C659-1378-4517-F9CDFDB38650}"/>
              </a:ext>
            </a:extLst>
          </p:cNvPr>
          <p:cNvSpPr>
            <a:spLocks noGrp="1"/>
          </p:cNvSpPr>
          <p:nvPr>
            <p:ph idx="1"/>
          </p:nvPr>
        </p:nvSpPr>
        <p:spPr>
          <a:xfrm>
            <a:off x="524933" y="650346"/>
            <a:ext cx="10515600" cy="1449388"/>
          </a:xfrm>
        </p:spPr>
        <p:txBody>
          <a:bodyPr>
            <a:noAutofit/>
          </a:bodyPr>
          <a:lstStyle/>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Technology </a:t>
            </a:r>
          </a:p>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An important role that technology has In the educational sphere is that it helps students to increase their level of self-confidence, working as a team ,but also individually in some cases ,helps students connect witch each other ,collaborate and even compete.</a:t>
            </a:r>
          </a:p>
        </p:txBody>
      </p:sp>
      <p:sp>
        <p:nvSpPr>
          <p:cNvPr id="7" name="Slide Number Placeholder 6">
            <a:extLst>
              <a:ext uri="{FF2B5EF4-FFF2-40B4-BE49-F238E27FC236}">
                <a16:creationId xmlns:a16="http://schemas.microsoft.com/office/drawing/2014/main" id="{3ED578C3-410F-486D-60B5-5DFB75FF044A}"/>
              </a:ext>
            </a:extLst>
          </p:cNvPr>
          <p:cNvSpPr>
            <a:spLocks noGrp="1"/>
          </p:cNvSpPr>
          <p:nvPr>
            <p:ph type="sldNum" sz="quarter" idx="12"/>
          </p:nvPr>
        </p:nvSpPr>
        <p:spPr/>
        <p:txBody>
          <a:bodyPr/>
          <a:lstStyle/>
          <a:p>
            <a:fld id="{5DD1C214-785F-4E3C-89AE-B7CA1ACA174D}" type="slidenum">
              <a:rPr lang="en-GB" smtClean="0"/>
              <a:t>4</a:t>
            </a:fld>
            <a:endParaRPr lang="en-GB" dirty="0"/>
          </a:p>
        </p:txBody>
      </p:sp>
      <p:pic>
        <p:nvPicPr>
          <p:cNvPr id="2050" name="Picture 2" descr="Research proposal Methodology Essay Qualitative research, research method,  text, experiment, essay png | PNGWing">
            <a:extLst>
              <a:ext uri="{FF2B5EF4-FFF2-40B4-BE49-F238E27FC236}">
                <a16:creationId xmlns:a16="http://schemas.microsoft.com/office/drawing/2014/main" id="{8F1A93FA-DB9B-9706-03C7-18E010BA3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419879"/>
            <a:ext cx="8763000" cy="3986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059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B9BF-E580-E7C0-60CF-800A27BECC2A}"/>
              </a:ext>
            </a:extLst>
          </p:cNvPr>
          <p:cNvSpPr>
            <a:spLocks noGrp="1"/>
          </p:cNvSpPr>
          <p:nvPr>
            <p:ph type="ctrTitle"/>
          </p:nvPr>
        </p:nvSpPr>
        <p:spPr>
          <a:xfrm>
            <a:off x="1507067" y="135467"/>
            <a:ext cx="7766936" cy="2768599"/>
          </a:xfrm>
        </p:spPr>
        <p:txBody>
          <a:bodyPr/>
          <a:lstStyle/>
          <a:p>
            <a:r>
              <a:rPr lang="en-GB" dirty="0"/>
              <a:t>Proposed  Method </a:t>
            </a:r>
          </a:p>
        </p:txBody>
      </p:sp>
      <p:sp>
        <p:nvSpPr>
          <p:cNvPr id="3" name="Subtitle 2">
            <a:extLst>
              <a:ext uri="{FF2B5EF4-FFF2-40B4-BE49-F238E27FC236}">
                <a16:creationId xmlns:a16="http://schemas.microsoft.com/office/drawing/2014/main" id="{C9B6EEDA-7125-38FC-E262-2AC31BFA4B27}"/>
              </a:ext>
            </a:extLst>
          </p:cNvPr>
          <p:cNvSpPr>
            <a:spLocks noGrp="1"/>
          </p:cNvSpPr>
          <p:nvPr>
            <p:ph type="subTitle" idx="1"/>
          </p:nvPr>
        </p:nvSpPr>
        <p:spPr/>
        <p:txBody>
          <a:bodyPr>
            <a:normAutofit fontScale="25000" lnSpcReduction="20000"/>
          </a:bodyPr>
          <a:lstStyle/>
          <a:p>
            <a:r>
              <a:rPr lang="en-GB" sz="8000" dirty="0"/>
              <a:t>What : To have a successful research uses relevant and proper data analysis methods . </a:t>
            </a:r>
          </a:p>
          <a:p>
            <a:r>
              <a:rPr lang="en-GB" sz="8000" dirty="0"/>
              <a:t>Who: IT tools used by students at UWTSD   </a:t>
            </a:r>
          </a:p>
          <a:p>
            <a:r>
              <a:rPr lang="en-GB" sz="8000" dirty="0"/>
              <a:t>How: To have a productive research qualitative method will be used </a:t>
            </a:r>
          </a:p>
          <a:p>
            <a:r>
              <a:rPr lang="en-GB" dirty="0"/>
              <a:t>  </a:t>
            </a:r>
          </a:p>
        </p:txBody>
      </p:sp>
      <p:sp>
        <p:nvSpPr>
          <p:cNvPr id="4" name="Slide Number Placeholder 3">
            <a:extLst>
              <a:ext uri="{FF2B5EF4-FFF2-40B4-BE49-F238E27FC236}">
                <a16:creationId xmlns:a16="http://schemas.microsoft.com/office/drawing/2014/main" id="{F3EAF76E-750C-3681-7F13-8ACA5C12F198}"/>
              </a:ext>
            </a:extLst>
          </p:cNvPr>
          <p:cNvSpPr>
            <a:spLocks noGrp="1"/>
          </p:cNvSpPr>
          <p:nvPr>
            <p:ph type="sldNum" sz="quarter" idx="12"/>
          </p:nvPr>
        </p:nvSpPr>
        <p:spPr/>
        <p:txBody>
          <a:bodyPr/>
          <a:lstStyle/>
          <a:p>
            <a:fld id="{5DD1C214-785F-4E3C-89AE-B7CA1ACA174D}" type="slidenum">
              <a:rPr lang="en-GB" smtClean="0"/>
              <a:t>5</a:t>
            </a:fld>
            <a:endParaRPr lang="en-GB" dirty="0"/>
          </a:p>
        </p:txBody>
      </p:sp>
      <p:pic>
        <p:nvPicPr>
          <p:cNvPr id="6" name="Picture 5">
            <a:extLst>
              <a:ext uri="{FF2B5EF4-FFF2-40B4-BE49-F238E27FC236}">
                <a16:creationId xmlns:a16="http://schemas.microsoft.com/office/drawing/2014/main" id="{BAC74559-B78E-7052-71D8-243CB8ADFB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598333" cy="3251200"/>
          </a:xfrm>
          <a:prstGeom prst="rect">
            <a:avLst/>
          </a:prstGeom>
        </p:spPr>
      </p:pic>
    </p:spTree>
    <p:extLst>
      <p:ext uri="{BB962C8B-B14F-4D97-AF65-F5344CB8AC3E}">
        <p14:creationId xmlns:p14="http://schemas.microsoft.com/office/powerpoint/2010/main" val="1230855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792C-10A1-A627-8017-083043532BAB}"/>
              </a:ext>
            </a:extLst>
          </p:cNvPr>
          <p:cNvSpPr>
            <a:spLocks noGrp="1"/>
          </p:cNvSpPr>
          <p:nvPr>
            <p:ph type="title"/>
          </p:nvPr>
        </p:nvSpPr>
        <p:spPr>
          <a:xfrm>
            <a:off x="753533" y="237067"/>
            <a:ext cx="10600267" cy="1498599"/>
          </a:xfrm>
        </p:spPr>
        <p:txBody>
          <a:bodyPr>
            <a:normAutofit/>
          </a:bodyPr>
          <a:lstStyle/>
          <a:p>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Digital skills </a:t>
            </a:r>
          </a:p>
        </p:txBody>
      </p:sp>
      <p:sp>
        <p:nvSpPr>
          <p:cNvPr id="3" name="Content Placeholder 2">
            <a:extLst>
              <a:ext uri="{FF2B5EF4-FFF2-40B4-BE49-F238E27FC236}">
                <a16:creationId xmlns:a16="http://schemas.microsoft.com/office/drawing/2014/main" id="{8F47F7F0-5EEA-A000-003C-63000ADDD2DF}"/>
              </a:ext>
            </a:extLst>
          </p:cNvPr>
          <p:cNvSpPr>
            <a:spLocks noGrp="1"/>
          </p:cNvSpPr>
          <p:nvPr>
            <p:ph idx="1"/>
          </p:nvPr>
        </p:nvSpPr>
        <p:spPr>
          <a:xfrm>
            <a:off x="567267" y="1549401"/>
            <a:ext cx="10515600" cy="4847696"/>
          </a:xfrm>
        </p:spPr>
        <p:txBody>
          <a:bodyPr>
            <a:normAutofit/>
          </a:bodyPr>
          <a:lstStyle/>
          <a:p>
            <a:r>
              <a:rPr lang="en-GB" sz="1600" dirty="0">
                <a:solidFill>
                  <a:schemeClr val="accent2">
                    <a:lumMod val="75000"/>
                  </a:schemeClr>
                </a:solidFill>
                <a:latin typeface="Arial" panose="020B0604020202020204" pitchFamily="34" charset="0"/>
                <a:cs typeface="Arial" panose="020B0604020202020204" pitchFamily="34" charset="0"/>
              </a:rPr>
              <a:t>Digital skills are defined as the ability to find , evaluate ,use ,share, and create  content using digital devices .</a:t>
            </a:r>
          </a:p>
          <a:p>
            <a:r>
              <a:rPr lang="en-GB" sz="1600" dirty="0">
                <a:solidFill>
                  <a:schemeClr val="accent2">
                    <a:lumMod val="75000"/>
                  </a:schemeClr>
                </a:solidFill>
                <a:latin typeface="Arial" panose="020B0604020202020204" pitchFamily="34" charset="0"/>
                <a:cs typeface="Arial" panose="020B0604020202020204" pitchFamily="34" charset="0"/>
              </a:rPr>
              <a:t>Technology helps us in all areas ,saves us time and have the right answers for all question if we make a correct research.</a:t>
            </a:r>
          </a:p>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Using technology we evolve, because we use all our resources in a short time in all fields from medicine to construction and IT.</a:t>
            </a:r>
          </a:p>
          <a:p>
            <a:pPr marL="0" indent="0">
              <a:buNone/>
            </a:pPr>
            <a:endParaRPr lang="en-GB" sz="1600" dirty="0">
              <a:solidFill>
                <a:schemeClr val="accent2">
                  <a:lumMod val="75000"/>
                </a:schemeClr>
              </a:solidFill>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3D42D4D-1262-A100-83F6-84D7AF36EF17}"/>
              </a:ext>
            </a:extLst>
          </p:cNvPr>
          <p:cNvSpPr>
            <a:spLocks noGrp="1"/>
          </p:cNvSpPr>
          <p:nvPr>
            <p:ph type="sldNum" sz="quarter" idx="12"/>
          </p:nvPr>
        </p:nvSpPr>
        <p:spPr/>
        <p:txBody>
          <a:bodyPr/>
          <a:lstStyle/>
          <a:p>
            <a:fld id="{5DD1C214-785F-4E3C-89AE-B7CA1ACA174D}" type="slidenum">
              <a:rPr lang="en-GB" smtClean="0"/>
              <a:t>6</a:t>
            </a:fld>
            <a:endParaRPr lang="en-GB" dirty="0"/>
          </a:p>
        </p:txBody>
      </p:sp>
    </p:spTree>
    <p:extLst>
      <p:ext uri="{BB962C8B-B14F-4D97-AF65-F5344CB8AC3E}">
        <p14:creationId xmlns:p14="http://schemas.microsoft.com/office/powerpoint/2010/main" val="3563919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5352-2A2C-AB39-CA62-2F53D881B81D}"/>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Ethical considerations</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“Ethics” literally translates as “the study of morals”.</a:t>
            </a:r>
          </a:p>
        </p:txBody>
      </p:sp>
      <p:sp>
        <p:nvSpPr>
          <p:cNvPr id="3" name="Content Placeholder 2">
            <a:extLst>
              <a:ext uri="{FF2B5EF4-FFF2-40B4-BE49-F238E27FC236}">
                <a16:creationId xmlns:a16="http://schemas.microsoft.com/office/drawing/2014/main" id="{9394D773-C318-0640-ECBD-8A26868FEBA6}"/>
              </a:ext>
            </a:extLst>
          </p:cNvPr>
          <p:cNvSpPr>
            <a:spLocks noGrp="1"/>
          </p:cNvSpPr>
          <p:nvPr>
            <p:ph idx="1"/>
          </p:nvPr>
        </p:nvSpPr>
        <p:spPr>
          <a:xfrm>
            <a:off x="838200" y="1591733"/>
            <a:ext cx="10515600" cy="4585230"/>
          </a:xfrm>
        </p:spPr>
        <p:txBody>
          <a:bodyPr>
            <a:normAutofit/>
          </a:bodyPr>
          <a:lstStyle/>
          <a:p>
            <a:pPr marL="0" indent="0">
              <a:buNone/>
            </a:pPr>
            <a:r>
              <a:rPr lang="en-GB" sz="1100" dirty="0">
                <a:solidFill>
                  <a:schemeClr val="accent2">
                    <a:lumMod val="60000"/>
                    <a:lumOff val="40000"/>
                  </a:schemeClr>
                </a:solidFill>
                <a:latin typeface="Arial" panose="020B0604020202020204" pitchFamily="34" charset="0"/>
                <a:cs typeface="Arial" panose="020B0604020202020204" pitchFamily="34" charset="0"/>
              </a:rPr>
              <a:t>“By comparison , 49 per cent of students said they were  `very confident ` that they had skills to benefit from online learning with 42 per cent somewhat confident.”</a:t>
            </a:r>
          </a:p>
          <a:p>
            <a:pPr marL="0" indent="0">
              <a:buNone/>
            </a:pPr>
            <a:r>
              <a:rPr lang="en-GB" sz="1100" dirty="0">
                <a:solidFill>
                  <a:schemeClr val="accent2">
                    <a:lumMod val="60000"/>
                    <a:lumOff val="40000"/>
                  </a:schemeClr>
                </a:solidFill>
                <a:latin typeface="Arial" panose="020B0604020202020204" pitchFamily="34" charset="0"/>
                <a:cs typeface="Arial" panose="020B0604020202020204" pitchFamily="34" charset="0"/>
              </a:rPr>
              <a:t>The findings come in a major review led by Sir Michael Barber 2021.</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Confidentiality</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Results communication </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Informed consent </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Voluntary participation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7D8FC5D-6A72-8CBD-6EB1-C9F5E37DB6FF}"/>
              </a:ext>
            </a:extLst>
          </p:cNvPr>
          <p:cNvSpPr>
            <a:spLocks noGrp="1"/>
          </p:cNvSpPr>
          <p:nvPr>
            <p:ph type="sldNum" sz="quarter" idx="12"/>
          </p:nvPr>
        </p:nvSpPr>
        <p:spPr/>
        <p:txBody>
          <a:bodyPr/>
          <a:lstStyle/>
          <a:p>
            <a:fld id="{5DD1C214-785F-4E3C-89AE-B7CA1ACA174D}" type="slidenum">
              <a:rPr lang="en-GB" smtClean="0"/>
              <a:t>7</a:t>
            </a:fld>
            <a:endParaRPr lang="en-GB" dirty="0"/>
          </a:p>
        </p:txBody>
      </p:sp>
    </p:spTree>
    <p:extLst>
      <p:ext uri="{BB962C8B-B14F-4D97-AF65-F5344CB8AC3E}">
        <p14:creationId xmlns:p14="http://schemas.microsoft.com/office/powerpoint/2010/main" val="315110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B9F0C-535B-BC89-3B8B-C7AFCD59F6A1}"/>
              </a:ext>
            </a:extLst>
          </p:cNvPr>
          <p:cNvSpPr>
            <a:spLocks noGrp="1"/>
          </p:cNvSpPr>
          <p:nvPr>
            <p:ph type="ctrTitle"/>
          </p:nvPr>
        </p:nvSpPr>
        <p:spPr>
          <a:xfrm>
            <a:off x="1278467" y="516467"/>
            <a:ext cx="7766936" cy="956733"/>
          </a:xfrm>
        </p:spPr>
        <p:txBody>
          <a:bodyPr/>
          <a:lstStyle/>
          <a:p>
            <a:r>
              <a:rPr lang="en-GB" dirty="0"/>
              <a:t>Hypothesis       </a:t>
            </a:r>
          </a:p>
        </p:txBody>
      </p:sp>
      <p:sp>
        <p:nvSpPr>
          <p:cNvPr id="3" name="Subtitle 2">
            <a:extLst>
              <a:ext uri="{FF2B5EF4-FFF2-40B4-BE49-F238E27FC236}">
                <a16:creationId xmlns:a16="http://schemas.microsoft.com/office/drawing/2014/main" id="{14DEF901-DE34-50E9-3FC0-C1FED85918D8}"/>
              </a:ext>
            </a:extLst>
          </p:cNvPr>
          <p:cNvSpPr>
            <a:spLocks noGrp="1"/>
          </p:cNvSpPr>
          <p:nvPr>
            <p:ph type="subTitle" idx="1"/>
          </p:nvPr>
        </p:nvSpPr>
        <p:spPr>
          <a:xfrm>
            <a:off x="1507067" y="2032000"/>
            <a:ext cx="7766936" cy="3115733"/>
          </a:xfrm>
        </p:spPr>
        <p:txBody>
          <a:bodyPr>
            <a:normAutofit fontScale="92500" lnSpcReduction="10000"/>
          </a:bodyPr>
          <a:lstStyle/>
          <a:p>
            <a:r>
              <a:rPr lang="en-GB" sz="2400" dirty="0">
                <a:solidFill>
                  <a:schemeClr val="accent2"/>
                </a:solidFill>
                <a:latin typeface="Arial" panose="020B0604020202020204" pitchFamily="34" charset="0"/>
                <a:cs typeface="Arial" panose="020B0604020202020204" pitchFamily="34" charset="0"/>
              </a:rPr>
              <a:t>Technology has no limits .Its development is continuous .The use of technology in education field offers students unlimited possibilities for learning and development that’s why UWTSD has made available to students an application that they can use for this purpose .The limitations given  by resources and limited access to information disappeared with the penetration of technology in the field of education . In addition ,teachers can come up with various new methods to attract students and keep them engaged like power point presentations word presentation and fun activities.</a:t>
            </a:r>
          </a:p>
          <a:p>
            <a:endParaRPr lang="en-GB" dirty="0"/>
          </a:p>
        </p:txBody>
      </p:sp>
      <p:sp>
        <p:nvSpPr>
          <p:cNvPr id="4" name="Slide Number Placeholder 3">
            <a:extLst>
              <a:ext uri="{FF2B5EF4-FFF2-40B4-BE49-F238E27FC236}">
                <a16:creationId xmlns:a16="http://schemas.microsoft.com/office/drawing/2014/main" id="{8C462518-FE75-8C9B-2FFC-46314090AAFE}"/>
              </a:ext>
            </a:extLst>
          </p:cNvPr>
          <p:cNvSpPr>
            <a:spLocks noGrp="1"/>
          </p:cNvSpPr>
          <p:nvPr>
            <p:ph type="sldNum" sz="quarter" idx="12"/>
          </p:nvPr>
        </p:nvSpPr>
        <p:spPr/>
        <p:txBody>
          <a:bodyPr/>
          <a:lstStyle/>
          <a:p>
            <a:fld id="{5DD1C214-785F-4E3C-89AE-B7CA1ACA174D}" type="slidenum">
              <a:rPr lang="en-GB" smtClean="0"/>
              <a:t>8</a:t>
            </a:fld>
            <a:endParaRPr lang="en-GB" dirty="0"/>
          </a:p>
        </p:txBody>
      </p:sp>
    </p:spTree>
    <p:extLst>
      <p:ext uri="{BB962C8B-B14F-4D97-AF65-F5344CB8AC3E}">
        <p14:creationId xmlns:p14="http://schemas.microsoft.com/office/powerpoint/2010/main" val="3986425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5E65-5A7E-BA4A-EFEA-5CF9A022247A}"/>
              </a:ext>
            </a:extLst>
          </p:cNvPr>
          <p:cNvSpPr>
            <a:spLocks noGrp="1"/>
          </p:cNvSpPr>
          <p:nvPr>
            <p:ph type="title"/>
          </p:nvPr>
        </p:nvSpPr>
        <p:spPr/>
        <p:txBody>
          <a:bodyPr>
            <a:normAutofit/>
          </a:bodyPr>
          <a:lstStyle/>
          <a:p>
            <a:r>
              <a:rPr lang="en-GB" sz="1100" dirty="0">
                <a:latin typeface="Arial" panose="020B0604020202020204" pitchFamily="34" charset="0"/>
                <a:cs typeface="Arial" panose="020B0604020202020204" pitchFamily="34" charset="0"/>
              </a:rPr>
              <a:t>Reference list:</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DAA1AE-6F30-AFCB-6C68-25470A5DA280}"/>
              </a:ext>
            </a:extLst>
          </p:cNvPr>
          <p:cNvSpPr>
            <a:spLocks noGrp="1"/>
          </p:cNvSpPr>
          <p:nvPr>
            <p:ph idx="1"/>
          </p:nvPr>
        </p:nvSpPr>
        <p:spPr>
          <a:xfrm>
            <a:off x="838200" y="1236133"/>
            <a:ext cx="10515600" cy="4940830"/>
          </a:xfrm>
        </p:spPr>
        <p:txBody>
          <a:bodyPr>
            <a:normAutofit/>
          </a:bodyPr>
          <a:lstStyle/>
          <a:p>
            <a:r>
              <a:rPr lang="en-GB" sz="1100" dirty="0">
                <a:latin typeface="Arial" panose="020B0604020202020204" pitchFamily="34" charset="0"/>
                <a:cs typeface="Arial" panose="020B0604020202020204" pitchFamily="34" charset="0"/>
              </a:rPr>
              <a:t>UWTSD Hwb pic</a:t>
            </a:r>
          </a:p>
          <a:p>
            <a:r>
              <a:rPr lang="en-GB" sz="1100" dirty="0">
                <a:latin typeface="Arial" panose="020B0604020202020204" pitchFamily="34" charset="0"/>
                <a:cs typeface="Arial" panose="020B0604020202020204" pitchFamily="34" charset="0"/>
              </a:rPr>
              <a:t>UWTSD inf from modules </a:t>
            </a:r>
          </a:p>
          <a:p>
            <a:r>
              <a:rPr lang="en-GB" sz="1100" dirty="0">
                <a:latin typeface="Arial" panose="020B0604020202020204" pitchFamily="34" charset="0"/>
                <a:cs typeface="Arial" panose="020B0604020202020204" pitchFamily="34" charset="0"/>
              </a:rPr>
              <a:t>Officeforstudents.org.uk</a:t>
            </a:r>
          </a:p>
          <a:p>
            <a:r>
              <a:rPr lang="en-GB" sz="1100" dirty="0">
                <a:latin typeface="Arial" panose="020B0604020202020204" pitchFamily="34" charset="0"/>
                <a:cs typeface="Arial" panose="020B0604020202020204" pitchFamily="34" charset="0"/>
              </a:rPr>
              <a:t>Madart (google)</a:t>
            </a:r>
          </a:p>
          <a:p>
            <a:r>
              <a:rPr lang="en-GB" sz="1100" dirty="0">
                <a:latin typeface="Arial" panose="020B0604020202020204" pitchFamily="34" charset="0"/>
                <a:cs typeface="Arial" panose="020B0604020202020204" pitchFamily="34" charset="0"/>
              </a:rPr>
              <a:t> desktop computer first pic.</a:t>
            </a:r>
          </a:p>
          <a:p>
            <a:r>
              <a:rPr lang="en-GB" sz="1100" dirty="0">
                <a:latin typeface="Arial" panose="020B0604020202020204" pitchFamily="34" charset="0"/>
                <a:cs typeface="Arial" panose="020B0604020202020204" pitchFamily="34" charset="0"/>
              </a:rPr>
              <a:t>Digital skills Wikipedia </a:t>
            </a:r>
          </a:p>
          <a:p>
            <a:r>
              <a:rPr lang="en-GB" sz="1100" dirty="0">
                <a:latin typeface="Arial" panose="020B0604020202020204" pitchFamily="34" charset="0"/>
                <a:cs typeface="Arial" panose="020B0604020202020204" pitchFamily="34" charset="0"/>
              </a:rPr>
              <a:t>ResearchGate</a:t>
            </a:r>
          </a:p>
          <a:p>
            <a:r>
              <a:rPr lang="en-GB" sz="1100" dirty="0">
                <a:latin typeface="Arial" panose="020B0604020202020204" pitchFamily="34" charset="0"/>
                <a:cs typeface="Arial" panose="020B0604020202020204" pitchFamily="34" charset="0"/>
              </a:rPr>
              <a:t>https://w7.pngwing.com/pngs/898/375/png-transparent-research-proposal-methodology-essay-qualitative-research-research-method-text-experiment-essay.png</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https://www.google.com/url?sa=i&amp;url=https%3A%2F%2Fwww.gofastresearch.com%2F2020%2F04%2Fhow-to-write-proposed-technique-for.html&amp;psig=AOvVaw1F7NFGflFd32hhOZkkTstu&amp;ust=1666988019348000&amp;source=images&amp;cd=vfe&amp;ved=0CA0QjRxqFwoTCOC_9becgfsCFQAAAAAdAAAAABAe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9CF5D67-6F53-531F-1F72-7B1F079E8B4C}"/>
              </a:ext>
            </a:extLst>
          </p:cNvPr>
          <p:cNvSpPr>
            <a:spLocks noGrp="1"/>
          </p:cNvSpPr>
          <p:nvPr>
            <p:ph type="sldNum" sz="quarter" idx="12"/>
          </p:nvPr>
        </p:nvSpPr>
        <p:spPr/>
        <p:txBody>
          <a:bodyPr/>
          <a:lstStyle/>
          <a:p>
            <a:fld id="{5DD1C214-785F-4E3C-89AE-B7CA1ACA174D}" type="slidenum">
              <a:rPr lang="en-GB" smtClean="0"/>
              <a:t>9</a:t>
            </a:fld>
            <a:endParaRPr lang="en-GB" dirty="0"/>
          </a:p>
        </p:txBody>
      </p:sp>
    </p:spTree>
    <p:extLst>
      <p:ext uri="{BB962C8B-B14F-4D97-AF65-F5344CB8AC3E}">
        <p14:creationId xmlns:p14="http://schemas.microsoft.com/office/powerpoint/2010/main" val="17944274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495</TotalTime>
  <Words>603</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How do students use technology to collaborate at UWTSD?</vt:lpstr>
      <vt:lpstr>Introduction    Research question:   How do students use technology to collaborate at UWTSD?     Are students confident in using technology at UWTSD?</vt:lpstr>
      <vt:lpstr>Rationale Review of existing literature. The importance of Teams and UWTSD Hwb made available for students by UWTSD. </vt:lpstr>
      <vt:lpstr>    </vt:lpstr>
      <vt:lpstr>Proposed  Method </vt:lpstr>
      <vt:lpstr>  Digital skills </vt:lpstr>
      <vt:lpstr>Ethical considerations:  “Ethics” literally translates as “the study of morals”.</vt:lpstr>
      <vt:lpstr>Hypothesis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mihaela arhire</dc:creator>
  <cp:lastModifiedBy>mihaela arhire</cp:lastModifiedBy>
  <cp:revision>10</cp:revision>
  <dcterms:created xsi:type="dcterms:W3CDTF">2022-10-21T11:10:32Z</dcterms:created>
  <dcterms:modified xsi:type="dcterms:W3CDTF">2022-10-27T20:41:00Z</dcterms:modified>
</cp:coreProperties>
</file>