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75" r:id="rId1"/>
  </p:sldMasterIdLst>
  <p:sldIdLst>
    <p:sldId id="256" r:id="rId2"/>
    <p:sldId id="267" r:id="rId3"/>
    <p:sldId id="269" r:id="rId4"/>
    <p:sldId id="268" r:id="rId5"/>
    <p:sldId id="270" r:id="rId6"/>
    <p:sldId id="272" r:id="rId7"/>
    <p:sldId id="257" r:id="rId8"/>
    <p:sldId id="258" r:id="rId9"/>
    <p:sldId id="259" r:id="rId10"/>
    <p:sldId id="263" r:id="rId11"/>
    <p:sldId id="260" r:id="rId12"/>
    <p:sldId id="261" r:id="rId13"/>
    <p:sldId id="262" r:id="rId14"/>
    <p:sldId id="264" r:id="rId15"/>
    <p:sldId id="265" r:id="rId16"/>
    <p:sldId id="266" r:id="rId17"/>
    <p:sldId id="286" r:id="rId18"/>
    <p:sldId id="287" r:id="rId19"/>
    <p:sldId id="370" r:id="rId20"/>
    <p:sldId id="288" r:id="rId21"/>
    <p:sldId id="271"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92" r:id="rId35"/>
    <p:sldId id="293" r:id="rId36"/>
    <p:sldId id="294" r:id="rId37"/>
    <p:sldId id="296" r:id="rId38"/>
    <p:sldId id="295" r:id="rId39"/>
    <p:sldId id="297" r:id="rId40"/>
    <p:sldId id="298" r:id="rId41"/>
    <p:sldId id="299" r:id="rId42"/>
    <p:sldId id="301" r:id="rId43"/>
    <p:sldId id="306" r:id="rId44"/>
    <p:sldId id="307" r:id="rId45"/>
    <p:sldId id="304" r:id="rId46"/>
    <p:sldId id="305" r:id="rId47"/>
    <p:sldId id="302" r:id="rId48"/>
    <p:sldId id="303" r:id="rId49"/>
    <p:sldId id="285" r:id="rId50"/>
    <p:sldId id="289" r:id="rId51"/>
    <p:sldId id="290" r:id="rId52"/>
    <p:sldId id="291" r:id="rId53"/>
    <p:sldId id="300" r:id="rId54"/>
    <p:sldId id="308" r:id="rId55"/>
    <p:sldId id="309" r:id="rId56"/>
    <p:sldId id="320" r:id="rId57"/>
    <p:sldId id="310" r:id="rId58"/>
    <p:sldId id="312" r:id="rId59"/>
    <p:sldId id="313" r:id="rId60"/>
    <p:sldId id="315" r:id="rId61"/>
    <p:sldId id="314" r:id="rId62"/>
    <p:sldId id="311" r:id="rId63"/>
    <p:sldId id="316" r:id="rId64"/>
    <p:sldId id="343" r:id="rId65"/>
    <p:sldId id="317" r:id="rId66"/>
    <p:sldId id="318" r:id="rId67"/>
    <p:sldId id="319" r:id="rId68"/>
    <p:sldId id="339" r:id="rId69"/>
    <p:sldId id="342" r:id="rId70"/>
    <p:sldId id="341" r:id="rId71"/>
    <p:sldId id="340" r:id="rId72"/>
    <p:sldId id="321" r:id="rId73"/>
    <p:sldId id="322" r:id="rId74"/>
    <p:sldId id="323" r:id="rId75"/>
    <p:sldId id="324" r:id="rId76"/>
    <p:sldId id="325" r:id="rId77"/>
    <p:sldId id="326" r:id="rId78"/>
    <p:sldId id="327" r:id="rId79"/>
    <p:sldId id="328" r:id="rId80"/>
    <p:sldId id="330" r:id="rId81"/>
    <p:sldId id="336" r:id="rId82"/>
    <p:sldId id="337" r:id="rId83"/>
    <p:sldId id="329" r:id="rId84"/>
    <p:sldId id="331" r:id="rId85"/>
    <p:sldId id="335" r:id="rId86"/>
    <p:sldId id="333" r:id="rId87"/>
    <p:sldId id="344" r:id="rId88"/>
    <p:sldId id="338" r:id="rId89"/>
    <p:sldId id="332" r:id="rId90"/>
    <p:sldId id="347" r:id="rId91"/>
    <p:sldId id="348" r:id="rId92"/>
    <p:sldId id="345" r:id="rId93"/>
    <p:sldId id="349" r:id="rId94"/>
    <p:sldId id="350" r:id="rId95"/>
    <p:sldId id="351" r:id="rId96"/>
    <p:sldId id="352" r:id="rId97"/>
    <p:sldId id="353" r:id="rId98"/>
    <p:sldId id="354" r:id="rId99"/>
    <p:sldId id="355" r:id="rId100"/>
    <p:sldId id="359" r:id="rId101"/>
    <p:sldId id="356" r:id="rId102"/>
    <p:sldId id="358" r:id="rId103"/>
    <p:sldId id="357" r:id="rId104"/>
    <p:sldId id="360" r:id="rId105"/>
    <p:sldId id="361" r:id="rId106"/>
    <p:sldId id="363" r:id="rId107"/>
    <p:sldId id="362" r:id="rId108"/>
    <p:sldId id="364" r:id="rId109"/>
    <p:sldId id="365" r:id="rId110"/>
    <p:sldId id="366" r:id="rId111"/>
    <p:sldId id="367" r:id="rId112"/>
    <p:sldId id="368" r:id="rId113"/>
    <p:sldId id="369" r:id="rId114"/>
    <p:sldId id="334" r:id="rId1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8349" autoAdjust="0"/>
  </p:normalViewPr>
  <p:slideViewPr>
    <p:cSldViewPr snapToGrid="0" snapToObjects="1">
      <p:cViewPr>
        <p:scale>
          <a:sx n="85" d="100"/>
          <a:sy n="85" d="100"/>
        </p:scale>
        <p:origin x="-1296" y="448"/>
      </p:cViewPr>
      <p:guideLst>
        <p:guide orient="horz" pos="3944"/>
        <p:guide pos="2969"/>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20"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00" Type="http://schemas.openxmlformats.org/officeDocument/2006/relationships/slide" Target="slides/slide99.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slide" Target="slides/slide114.xml"/><Relationship Id="rId116" Type="http://schemas.openxmlformats.org/officeDocument/2006/relationships/printerSettings" Target="printerSettings/printerSettings1.bin"/><Relationship Id="rId117" Type="http://schemas.openxmlformats.org/officeDocument/2006/relationships/presProps" Target="presProps.xml"/><Relationship Id="rId118" Type="http://schemas.openxmlformats.org/officeDocument/2006/relationships/viewProps" Target="viewProps.xml"/><Relationship Id="rId119" Type="http://schemas.openxmlformats.org/officeDocument/2006/relationships/theme" Target="theme/theme1.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GB"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38237D6-20BE-5446-B769-3E21737A1D7C}" type="datetimeFigureOut">
              <a:rPr lang="en-US" smtClean="0"/>
              <a:t>01/01/2017</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DF28FB93-0A08-4E7D-8E63-9EFA29F1E093}"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01/01/2017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GB" smtClean="0"/>
              <a:t>Click to edit Master title style</a:t>
            </a:r>
            <a:endParaRPr kumimoji="0" lang="en-US"/>
          </a:p>
        </p:txBody>
      </p:sp>
      <p:sp>
        <p:nvSpPr>
          <p:cNvPr id="12" name="Date Placeholder 11"/>
          <p:cNvSpPr>
            <a:spLocks noGrp="1"/>
          </p:cNvSpPr>
          <p:nvPr>
            <p:ph type="dt" sz="half" idx="10"/>
          </p:nvPr>
        </p:nvSpPr>
        <p:spPr/>
        <p:txBody>
          <a:bodyPr/>
          <a:lstStyle/>
          <a:p>
            <a:fld id="{338237D6-20BE-5446-B769-3E21737A1D7C}" type="datetimeFigureOut">
              <a:rPr lang="en-US" smtClean="0"/>
              <a:t>01/01/2017</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62DFF7E-CFB0-AF4D-8C17-26B33B479452}"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8" name="Date Placeholder 7"/>
          <p:cNvSpPr>
            <a:spLocks noGrp="1"/>
          </p:cNvSpPr>
          <p:nvPr>
            <p:ph type="dt" sz="half" idx="15"/>
          </p:nvPr>
        </p:nvSpPr>
        <p:spPr/>
        <p:txBody>
          <a:bodyPr rtlCol="0"/>
          <a:lstStyle/>
          <a:p>
            <a:fld id="{338237D6-20BE-5446-B769-3E21737A1D7C}" type="datetimeFigureOut">
              <a:rPr lang="en-US" smtClean="0"/>
              <a:t>01/01/2017</a:t>
            </a:fld>
            <a:endParaRPr lang="en-US"/>
          </a:p>
        </p:txBody>
      </p:sp>
      <p:sp>
        <p:nvSpPr>
          <p:cNvPr id="10" name="Slide Number Placeholder 9"/>
          <p:cNvSpPr>
            <a:spLocks noGrp="1"/>
          </p:cNvSpPr>
          <p:nvPr>
            <p:ph type="sldNum" sz="quarter" idx="16"/>
          </p:nvPr>
        </p:nvSpPr>
        <p:spPr/>
        <p:txBody>
          <a:bodyPr rtlCol="0"/>
          <a:lstStyle/>
          <a:p>
            <a:fld id="{862DFF7E-CFB0-AF4D-8C17-26B33B479452}"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GB"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0" name="Date Placeholder 9"/>
          <p:cNvSpPr>
            <a:spLocks noGrp="1"/>
          </p:cNvSpPr>
          <p:nvPr>
            <p:ph type="dt" sz="half" idx="15"/>
          </p:nvPr>
        </p:nvSpPr>
        <p:spPr/>
        <p:txBody>
          <a:bodyPr rtlCol="0"/>
          <a:lstStyle/>
          <a:p>
            <a:fld id="{338237D6-20BE-5446-B769-3E21737A1D7C}" type="datetimeFigureOut">
              <a:rPr lang="en-US" smtClean="0"/>
              <a:t>01/01/2017</a:t>
            </a:fld>
            <a:endParaRPr lang="en-US"/>
          </a:p>
        </p:txBody>
      </p:sp>
      <p:sp>
        <p:nvSpPr>
          <p:cNvPr id="12" name="Slide Number Placeholder 11"/>
          <p:cNvSpPr>
            <a:spLocks noGrp="1"/>
          </p:cNvSpPr>
          <p:nvPr>
            <p:ph type="sldNum" sz="quarter" idx="16"/>
          </p:nvPr>
        </p:nvSpPr>
        <p:spPr/>
        <p:txBody>
          <a:bodyPr rtlCol="0"/>
          <a:lstStyle/>
          <a:p>
            <a:fld id="{862DFF7E-CFB0-AF4D-8C17-26B33B479452}"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338237D6-20BE-5446-B769-3E21737A1D7C}" type="datetimeFigureOut">
              <a:rPr lang="en-US" smtClean="0"/>
              <a:t>01/01/2017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8237D6-20BE-5446-B769-3E21737A1D7C}" type="datetimeFigureOut">
              <a:rPr lang="en-US" smtClean="0"/>
              <a:t>01/01/2017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62DFF7E-CFB0-AF4D-8C17-26B33B47945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p>
            <a:fld id="{338237D6-20BE-5446-B769-3E21737A1D7C}" type="datetimeFigureOut">
              <a:rPr lang="en-US" smtClean="0"/>
              <a:t>01/01/2017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62DFF7E-CFB0-AF4D-8C17-26B33B479452}"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GB"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38237D6-20BE-5446-B769-3E21737A1D7C}" type="datetimeFigureOut">
              <a:rPr lang="en-US" smtClean="0"/>
              <a:t>01/01/2017</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62DFF7E-CFB0-AF4D-8C17-26B33B479452}"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GB" smtClean="0"/>
              <a:t>Drag picture to placeholder or click icon to add</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38237D6-20BE-5446-B769-3E21737A1D7C}" type="datetimeFigureOut">
              <a:rPr lang="en-US" smtClean="0"/>
              <a:t>01/01/2017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38237D6-20BE-5446-B769-3E21737A1D7C}" type="datetimeFigureOut">
              <a:rPr lang="en-US" smtClean="0"/>
              <a:t>01/01/2017</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62DFF7E-CFB0-AF4D-8C17-26B33B47945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38237D6-20BE-5446-B769-3E21737A1D7C}" type="datetimeFigureOut">
              <a:rPr lang="en-US" smtClean="0"/>
              <a:t>01/01/2017</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62DFF7E-CFB0-AF4D-8C17-26B33B47945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 Id="rId3" Type="http://schemas.openxmlformats.org/officeDocument/2006/relationships/image" Target="../media/image1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6.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7.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8.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0.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1.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6.png"/><Relationship Id="rId3" Type="http://schemas.openxmlformats.org/officeDocument/2006/relationships/image" Target="../media/image2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8.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8.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9.jpg"/><Relationship Id="rId3" Type="http://schemas.openxmlformats.org/officeDocument/2006/relationships/image" Target="../media/image3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1.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2.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3.jpg"/><Relationship Id="rId3" Type="http://schemas.openxmlformats.org/officeDocument/2006/relationships/image" Target="../media/image34.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36.png"/><Relationship Id="rId3" Type="http://schemas.openxmlformats.org/officeDocument/2006/relationships/image" Target="../media/image3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4" Type="http://schemas.openxmlformats.org/officeDocument/2006/relationships/image" Target="../media/image40.jpg"/><Relationship Id="rId1" Type="http://schemas.openxmlformats.org/officeDocument/2006/relationships/slideLayout" Target="../slideLayouts/slideLayout10.xml"/><Relationship Id="rId2" Type="http://schemas.openxmlformats.org/officeDocument/2006/relationships/image" Target="../media/image38.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1.png"/></Relationships>
</file>

<file path=ppt/slides/_rels/slide52.xml.rels><?xml version="1.0" encoding="UTF-8" standalone="yes"?>
<Relationships xmlns="http://schemas.openxmlformats.org/package/2006/relationships"><Relationship Id="rId3" Type="http://schemas.openxmlformats.org/officeDocument/2006/relationships/image" Target="../media/image43.png"/><Relationship Id="rId4" Type="http://schemas.openxmlformats.org/officeDocument/2006/relationships/image" Target="../media/image44.png"/><Relationship Id="rId1" Type="http://schemas.openxmlformats.org/officeDocument/2006/relationships/slideLayout" Target="../slideLayouts/slideLayout10.xml"/><Relationship Id="rId2" Type="http://schemas.openxmlformats.org/officeDocument/2006/relationships/image" Target="../media/image42.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5.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6.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7.jp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8.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49.jp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0.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1.jp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2.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3" Type="http://schemas.openxmlformats.org/officeDocument/2006/relationships/image" Target="../media/image54.png"/><Relationship Id="rId4" Type="http://schemas.openxmlformats.org/officeDocument/2006/relationships/image" Target="../media/image55.png"/><Relationship Id="rId1" Type="http://schemas.openxmlformats.org/officeDocument/2006/relationships/slideLayout" Target="../slideLayouts/slideLayout10.xml"/><Relationship Id="rId2" Type="http://schemas.openxmlformats.org/officeDocument/2006/relationships/image" Target="../media/image53.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6.jp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7.png"/><Relationship Id="rId3" Type="http://schemas.openxmlformats.org/officeDocument/2006/relationships/image" Target="../media/image58.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59.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0.png"/><Relationship Id="rId3" Type="http://schemas.openxmlformats.org/officeDocument/2006/relationships/image" Target="../media/image61.pn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1" Type="http://schemas.openxmlformats.org/officeDocument/2006/relationships/slideLayout" Target="../slideLayouts/slideLayout10.xml"/><Relationship Id="rId2" Type="http://schemas.openxmlformats.org/officeDocument/2006/relationships/image" Target="../media/image62.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6.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7.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8.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9.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0.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1.pn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2.png"/><Relationship Id="rId3" Type="http://schemas.openxmlformats.org/officeDocument/2006/relationships/image" Target="../media/image73.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4.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5.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6.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7.png"/></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8.png"/></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79.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0.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1.jpg"/><Relationship Id="rId3" Type="http://schemas.openxmlformats.org/officeDocument/2006/relationships/image" Target="../media/image82.gif"/></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3.pn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4.pn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5.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6.pn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7.png"/><Relationship Id="rId3" Type="http://schemas.openxmlformats.org/officeDocument/2006/relationships/image" Target="../media/image88.pn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89.png"/><Relationship Id="rId3" Type="http://schemas.openxmlformats.org/officeDocument/2006/relationships/image" Target="../media/image90.pn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1.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2.pn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3.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94.png"/></Relationships>
</file>

<file path=ppt/slides/_rels/slide101.xml.rels><?xml version="1.0" encoding="UTF-8" standalone="yes"?>
<Relationships xmlns="http://schemas.openxmlformats.org/package/2006/relationships"><Relationship Id="rId3" Type="http://schemas.openxmlformats.org/officeDocument/2006/relationships/image" Target="../media/image96.png"/><Relationship Id="rId4" Type="http://schemas.openxmlformats.org/officeDocument/2006/relationships/image" Target="../media/image97.png"/><Relationship Id="rId1" Type="http://schemas.openxmlformats.org/officeDocument/2006/relationships/slideLayout" Target="../slideLayouts/slideLayout10.xml"/><Relationship Id="rId2" Type="http://schemas.openxmlformats.org/officeDocument/2006/relationships/image" Target="../media/image95.jpeg"/></Relationships>
</file>

<file path=ppt/slides/_rels/slide102.xml.rels><?xml version="1.0" encoding="UTF-8" standalone="yes"?>
<Relationships xmlns="http://schemas.openxmlformats.org/package/2006/relationships"><Relationship Id="rId3" Type="http://schemas.openxmlformats.org/officeDocument/2006/relationships/image" Target="../media/image99.png"/><Relationship Id="rId4" Type="http://schemas.openxmlformats.org/officeDocument/2006/relationships/image" Target="../media/image100.png"/><Relationship Id="rId1" Type="http://schemas.openxmlformats.org/officeDocument/2006/relationships/slideLayout" Target="../slideLayouts/slideLayout10.xml"/><Relationship Id="rId2" Type="http://schemas.openxmlformats.org/officeDocument/2006/relationships/image" Target="../media/image98.jpeg"/></Relationships>
</file>

<file path=ppt/slides/_rels/slide103.xml.rels><?xml version="1.0" encoding="UTF-8" standalone="yes"?>
<Relationships xmlns="http://schemas.openxmlformats.org/package/2006/relationships"><Relationship Id="rId3" Type="http://schemas.openxmlformats.org/officeDocument/2006/relationships/image" Target="../media/image102.png"/><Relationship Id="rId4" Type="http://schemas.openxmlformats.org/officeDocument/2006/relationships/image" Target="../media/image103.png"/><Relationship Id="rId5" Type="http://schemas.openxmlformats.org/officeDocument/2006/relationships/image" Target="../media/image104.png"/><Relationship Id="rId1" Type="http://schemas.openxmlformats.org/officeDocument/2006/relationships/slideLayout" Target="../slideLayouts/slideLayout10.xml"/><Relationship Id="rId2" Type="http://schemas.openxmlformats.org/officeDocument/2006/relationships/image" Target="../media/image101.pn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05.png"/><Relationship Id="rId3" Type="http://schemas.openxmlformats.org/officeDocument/2006/relationships/image" Target="../media/image106.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07.png"/></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08.png"/><Relationship Id="rId3" Type="http://schemas.openxmlformats.org/officeDocument/2006/relationships/image" Target="../media/image109.png"/></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0.png"/><Relationship Id="rId3" Type="http://schemas.openxmlformats.org/officeDocument/2006/relationships/image" Target="../media/image111.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2.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3.png"/></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114.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effectLst>
            <a:innerShdw blurRad="63500" dist="50800" dir="2700000">
              <a:prstClr val="black">
                <a:alpha val="50000"/>
              </a:prstClr>
            </a:innerShdw>
          </a:effectLst>
        </p:spPr>
        <p:txBody>
          <a:bodyPr>
            <a:normAutofit fontScale="90000"/>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HISTORY OF SCENOGRAPHY: </a:t>
            </a:r>
            <a:b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br>
            <a:r>
              <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THE </a:t>
            </a:r>
            <a:r>
              <a:rPr lang="en-US" b="1" cap="none"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SPACES – HOW DO WE USE THEM?</a:t>
            </a:r>
            <a:endParaRPr lang="en-US" b="1" cap="none"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Subtitle 2"/>
          <p:cNvSpPr>
            <a:spLocks noGrp="1"/>
          </p:cNvSpPr>
          <p:nvPr>
            <p:ph type="subTitle" idx="1"/>
          </p:nvPr>
        </p:nvSpPr>
        <p:spPr>
          <a:xfrm>
            <a:off x="2407023" y="6217023"/>
            <a:ext cx="6705600" cy="685800"/>
          </a:xfrm>
        </p:spPr>
        <p:txBody>
          <a:bodyPr>
            <a:normAutofit fontScale="77500" lnSpcReduction="20000"/>
          </a:bodyPr>
          <a:lstStyle/>
          <a:p>
            <a:r>
              <a:rPr lang="en-US" dirty="0">
                <a:effectLst>
                  <a:outerShdw blurRad="50800" dist="38100" dir="2700000" algn="tl" rotWithShape="0">
                    <a:prstClr val="black">
                      <a:alpha val="40000"/>
                    </a:prstClr>
                  </a:outerShdw>
                </a:effectLst>
              </a:rPr>
              <a:t>Module: THPR5010: 2015-2016</a:t>
            </a:r>
          </a:p>
          <a:p>
            <a:r>
              <a:rPr lang="en-US" dirty="0">
                <a:effectLst>
                  <a:outerShdw blurRad="50800" dist="38100" dir="2700000" algn="tl" rotWithShape="0">
                    <a:prstClr val="black">
                      <a:alpha val="40000"/>
                    </a:prstClr>
                  </a:outerShdw>
                </a:effectLst>
              </a:rPr>
              <a:t>Module Tutor: CARYS TUDOR</a:t>
            </a:r>
          </a:p>
          <a:p>
            <a:endParaRPr lang="en-US" dirty="0"/>
          </a:p>
        </p:txBody>
      </p:sp>
    </p:spTree>
    <p:extLst>
      <p:ext uri="{BB962C8B-B14F-4D97-AF65-F5344CB8AC3E}">
        <p14:creationId xmlns:p14="http://schemas.microsoft.com/office/powerpoint/2010/main" val="378358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SCENERY</a:t>
            </a:r>
            <a:endParaRPr lang="en-US" dirty="0"/>
          </a:p>
        </p:txBody>
      </p:sp>
      <p:sp>
        <p:nvSpPr>
          <p:cNvPr id="3" name="Content Placeholder 2"/>
          <p:cNvSpPr>
            <a:spLocks noGrp="1"/>
          </p:cNvSpPr>
          <p:nvPr>
            <p:ph sz="quarter" idx="1"/>
          </p:nvPr>
        </p:nvSpPr>
        <p:spPr>
          <a:xfrm>
            <a:off x="612648" y="1764116"/>
            <a:ext cx="8153400" cy="4692548"/>
          </a:xfrm>
        </p:spPr>
        <p:txBody>
          <a:bodyPr>
            <a:normAutofit fontScale="85000" lnSpcReduction="10000"/>
          </a:bodyPr>
          <a:lstStyle/>
          <a:p>
            <a:r>
              <a:rPr lang="en-US" dirty="0" smtClean="0"/>
              <a:t>Before 6</a:t>
            </a:r>
            <a:r>
              <a:rPr lang="en-US" baseline="30000" dirty="0" smtClean="0"/>
              <a:t>th</a:t>
            </a:r>
            <a:r>
              <a:rPr lang="en-US" dirty="0" smtClean="0"/>
              <a:t> Century BC there was probably no scenery to speak of. The audience relied on their imaginations.</a:t>
            </a:r>
          </a:p>
          <a:p>
            <a:r>
              <a:rPr lang="en-US" dirty="0" smtClean="0"/>
              <a:t>After this time the SKENE HOUSE began to appear, located just behind the playing area – a tent or hut structure.</a:t>
            </a:r>
          </a:p>
          <a:p>
            <a:r>
              <a:rPr lang="en-US" dirty="0" smtClean="0"/>
              <a:t>This offered a structure through which actors could enter and exit and had multiple openings.</a:t>
            </a:r>
          </a:p>
          <a:p>
            <a:r>
              <a:rPr lang="en-US" dirty="0"/>
              <a:t>T</a:t>
            </a:r>
            <a:r>
              <a:rPr lang="en-US" dirty="0" smtClean="0"/>
              <a:t>he </a:t>
            </a:r>
            <a:r>
              <a:rPr lang="en-US" dirty="0" err="1" smtClean="0"/>
              <a:t>Skene</a:t>
            </a:r>
            <a:r>
              <a:rPr lang="en-US" dirty="0" smtClean="0"/>
              <a:t> House also served as a props store/changing room.</a:t>
            </a:r>
          </a:p>
          <a:p>
            <a:r>
              <a:rPr lang="en-US" dirty="0"/>
              <a:t>A little later, images were painted on the exterior walls of the </a:t>
            </a:r>
            <a:r>
              <a:rPr lang="en-US" dirty="0" err="1"/>
              <a:t>Skene</a:t>
            </a:r>
            <a:r>
              <a:rPr lang="en-US" dirty="0" smtClean="0"/>
              <a:t>.</a:t>
            </a:r>
          </a:p>
          <a:p>
            <a:r>
              <a:rPr lang="en-US" dirty="0" smtClean="0"/>
              <a:t>This ultimately set the beginnings of scenic elements in theatre.</a:t>
            </a:r>
          </a:p>
          <a:p>
            <a:endParaRPr lang="en-US" dirty="0"/>
          </a:p>
          <a:p>
            <a:endParaRPr lang="en-US" dirty="0"/>
          </a:p>
        </p:txBody>
      </p:sp>
    </p:spTree>
    <p:extLst>
      <p:ext uri="{BB962C8B-B14F-4D97-AF65-F5344CB8AC3E}">
        <p14:creationId xmlns:p14="http://schemas.microsoft.com/office/powerpoint/2010/main" val="4208114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pic>
        <p:nvPicPr>
          <p:cNvPr id="4" name="Content Placeholder 3"/>
          <p:cNvPicPr>
            <a:picLocks noGrp="1" noChangeAspect="1"/>
          </p:cNvPicPr>
          <p:nvPr>
            <p:ph sz="quarter" idx="1"/>
          </p:nvPr>
        </p:nvPicPr>
        <p:blipFill rotWithShape="1">
          <a:blip r:embed="rId2"/>
          <a:srcRect l="2937" r="1283"/>
          <a:stretch/>
        </p:blipFill>
        <p:spPr>
          <a:xfrm>
            <a:off x="993781" y="1652569"/>
            <a:ext cx="7108814" cy="4896776"/>
          </a:xfrm>
          <a:ln w="76200" cmpd="sng">
            <a:solidFill>
              <a:schemeClr val="accent2"/>
            </a:solidFill>
          </a:ln>
        </p:spPr>
      </p:pic>
    </p:spTree>
    <p:extLst>
      <p:ext uri="{BB962C8B-B14F-4D97-AF65-F5344CB8AC3E}">
        <p14:creationId xmlns:p14="http://schemas.microsoft.com/office/powerpoint/2010/main" val="3769773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Scenery…</a:t>
            </a:r>
            <a:endParaRPr lang="en-US" dirty="0"/>
          </a:p>
        </p:txBody>
      </p:sp>
      <p:sp>
        <p:nvSpPr>
          <p:cNvPr id="3" name="Content Placeholder 2"/>
          <p:cNvSpPr>
            <a:spLocks noGrp="1"/>
          </p:cNvSpPr>
          <p:nvPr>
            <p:ph sz="quarter" idx="1"/>
          </p:nvPr>
        </p:nvSpPr>
        <p:spPr>
          <a:xfrm>
            <a:off x="352793" y="1858181"/>
            <a:ext cx="2608825" cy="1434079"/>
          </a:xfrm>
        </p:spPr>
        <p:txBody>
          <a:bodyPr>
            <a:noAutofit/>
          </a:bodyPr>
          <a:lstStyle/>
          <a:p>
            <a:pPr marL="0" indent="0">
              <a:lnSpc>
                <a:spcPct val="80000"/>
              </a:lnSpc>
              <a:buNone/>
            </a:pPr>
            <a:r>
              <a:rPr lang="en-US" sz="2400" dirty="0" smtClean="0"/>
              <a:t>PERIATOKI – a 3-sided device to set the scenes of different locations.</a:t>
            </a:r>
            <a:endParaRPr lang="en-US" sz="2400" dirty="0"/>
          </a:p>
        </p:txBody>
      </p:sp>
      <p:pic>
        <p:nvPicPr>
          <p:cNvPr id="5" name="Picture 4"/>
          <p:cNvPicPr>
            <a:picLocks noChangeAspect="1"/>
          </p:cNvPicPr>
          <p:nvPr/>
        </p:nvPicPr>
        <p:blipFill rotWithShape="1">
          <a:blip r:embed="rId2"/>
          <a:srcRect t="26735" b="21469"/>
          <a:stretch/>
        </p:blipFill>
        <p:spPr>
          <a:xfrm>
            <a:off x="2873420" y="1653124"/>
            <a:ext cx="5911092" cy="2293349"/>
          </a:xfrm>
          <a:prstGeom prst="rect">
            <a:avLst/>
          </a:prstGeom>
          <a:ln w="76200" cmpd="sng">
            <a:solidFill>
              <a:srgbClr val="DD8047"/>
            </a:solidFill>
          </a:ln>
        </p:spPr>
      </p:pic>
      <p:pic>
        <p:nvPicPr>
          <p:cNvPr id="6" name="Picture 5"/>
          <p:cNvPicPr>
            <a:picLocks noChangeAspect="1"/>
          </p:cNvPicPr>
          <p:nvPr/>
        </p:nvPicPr>
        <p:blipFill>
          <a:blip r:embed="rId3"/>
          <a:stretch>
            <a:fillRect/>
          </a:stretch>
        </p:blipFill>
        <p:spPr>
          <a:xfrm>
            <a:off x="6693708" y="4445572"/>
            <a:ext cx="2090803" cy="2116938"/>
          </a:xfrm>
          <a:prstGeom prst="rect">
            <a:avLst/>
          </a:prstGeom>
          <a:ln w="76200" cmpd="sng">
            <a:solidFill>
              <a:schemeClr val="accent2"/>
            </a:solidFill>
          </a:ln>
        </p:spPr>
      </p:pic>
      <p:pic>
        <p:nvPicPr>
          <p:cNvPr id="8" name="Picture 7"/>
          <p:cNvPicPr>
            <a:picLocks noChangeAspect="1"/>
          </p:cNvPicPr>
          <p:nvPr/>
        </p:nvPicPr>
        <p:blipFill rotWithShape="1">
          <a:blip r:embed="rId4"/>
          <a:srcRect l="12539" r="12612"/>
          <a:stretch/>
        </p:blipFill>
        <p:spPr>
          <a:xfrm>
            <a:off x="440993" y="3587750"/>
            <a:ext cx="2968783" cy="2974760"/>
          </a:xfrm>
          <a:prstGeom prst="rect">
            <a:avLst/>
          </a:prstGeom>
          <a:ln w="76200" cmpd="sng">
            <a:solidFill>
              <a:srgbClr val="DD8047"/>
            </a:solidFill>
          </a:ln>
        </p:spPr>
      </p:pic>
      <p:sp>
        <p:nvSpPr>
          <p:cNvPr id="9" name="TextBox 8"/>
          <p:cNvSpPr txBox="1"/>
          <p:nvPr/>
        </p:nvSpPr>
        <p:spPr>
          <a:xfrm>
            <a:off x="3616147" y="4177843"/>
            <a:ext cx="2981116" cy="2437590"/>
          </a:xfrm>
          <a:prstGeom prst="rect">
            <a:avLst/>
          </a:prstGeom>
          <a:noFill/>
        </p:spPr>
        <p:txBody>
          <a:bodyPr wrap="square" rtlCol="0">
            <a:spAutoFit/>
          </a:bodyPr>
          <a:lstStyle/>
          <a:p>
            <a:pPr>
              <a:lnSpc>
                <a:spcPct val="70000"/>
              </a:lnSpc>
            </a:pPr>
            <a:r>
              <a:rPr lang="en-US" sz="2400" dirty="0" smtClean="0"/>
              <a:t>Painted </a:t>
            </a:r>
            <a:r>
              <a:rPr lang="en-US" sz="2400" dirty="0" err="1" smtClean="0"/>
              <a:t>Skenes</a:t>
            </a:r>
            <a:r>
              <a:rPr lang="en-US" sz="2400" dirty="0" smtClean="0"/>
              <a:t> with a “</a:t>
            </a:r>
            <a:r>
              <a:rPr lang="en-US" sz="2400" dirty="0" err="1" smtClean="0"/>
              <a:t>deux</a:t>
            </a:r>
            <a:r>
              <a:rPr lang="en-US" sz="2400" dirty="0" smtClean="0"/>
              <a:t> ex </a:t>
            </a:r>
            <a:r>
              <a:rPr lang="en-US" sz="2400" dirty="0" err="1" smtClean="0"/>
              <a:t>machina</a:t>
            </a:r>
            <a:r>
              <a:rPr lang="en-US" sz="2400" dirty="0" smtClean="0"/>
              <a:t>” – or “god out of the machine”.</a:t>
            </a:r>
          </a:p>
          <a:p>
            <a:pPr>
              <a:lnSpc>
                <a:spcPct val="50000"/>
              </a:lnSpc>
            </a:pPr>
            <a:endParaRPr lang="en-US" sz="2400" dirty="0" smtClean="0"/>
          </a:p>
          <a:p>
            <a:pPr>
              <a:lnSpc>
                <a:spcPct val="70000"/>
              </a:lnSpc>
            </a:pPr>
            <a:r>
              <a:rPr lang="en-US" sz="2400" dirty="0" smtClean="0"/>
              <a:t>There were also </a:t>
            </a:r>
          </a:p>
          <a:p>
            <a:pPr>
              <a:lnSpc>
                <a:spcPct val="70000"/>
              </a:lnSpc>
            </a:pPr>
            <a:r>
              <a:rPr lang="en-US" sz="2400" dirty="0" smtClean="0"/>
              <a:t>trap-doors enabling actors to appear and disappear.</a:t>
            </a:r>
            <a:endParaRPr lang="en-US" sz="2400" dirty="0"/>
          </a:p>
        </p:txBody>
      </p:sp>
    </p:spTree>
    <p:extLst>
      <p:ext uri="{BB962C8B-B14F-4D97-AF65-F5344CB8AC3E}">
        <p14:creationId xmlns:p14="http://schemas.microsoft.com/office/powerpoint/2010/main" val="928620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a:lstStyle/>
          <a:p>
            <a:endParaRPr lang="en-US"/>
          </a:p>
        </p:txBody>
      </p:sp>
      <p:pic>
        <p:nvPicPr>
          <p:cNvPr id="4" name="Picture 3" descr="Hellenistic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396" y="1600200"/>
            <a:ext cx="8372508" cy="4380152"/>
          </a:xfrm>
          <a:prstGeom prst="rect">
            <a:avLst/>
          </a:prstGeom>
          <a:ln w="76200" cmpd="sng">
            <a:solidFill>
              <a:schemeClr val="accent2"/>
            </a:solidFill>
          </a:ln>
        </p:spPr>
      </p:pic>
      <p:sp>
        <p:nvSpPr>
          <p:cNvPr id="5" name="TextBox 4"/>
          <p:cNvSpPr txBox="1"/>
          <p:nvPr/>
        </p:nvSpPr>
        <p:spPr>
          <a:xfrm>
            <a:off x="1305333" y="6060304"/>
            <a:ext cx="6597263" cy="461665"/>
          </a:xfrm>
          <a:prstGeom prst="rect">
            <a:avLst/>
          </a:prstGeom>
          <a:noFill/>
        </p:spPr>
        <p:txBody>
          <a:bodyPr wrap="square" rtlCol="0">
            <a:spAutoFit/>
          </a:bodyPr>
          <a:lstStyle/>
          <a:p>
            <a:pPr algn="ctr"/>
            <a:r>
              <a:rPr lang="en-US" sz="2400" dirty="0" smtClean="0"/>
              <a:t>Late Hellenistic Theatre with painted scenery</a:t>
            </a:r>
            <a:endParaRPr lang="en-US" sz="2400" dirty="0"/>
          </a:p>
        </p:txBody>
      </p:sp>
    </p:spTree>
    <p:extLst>
      <p:ext uri="{BB962C8B-B14F-4D97-AF65-F5344CB8AC3E}">
        <p14:creationId xmlns:p14="http://schemas.microsoft.com/office/powerpoint/2010/main" val="3533187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4659737"/>
            <a:ext cx="8153400" cy="1466742"/>
          </a:xfrm>
        </p:spPr>
        <p:txBody>
          <a:bodyPr vert="horz">
            <a:normAutofit/>
          </a:bodyPr>
          <a:lstStyle/>
          <a:p>
            <a:pPr marL="0" indent="0">
              <a:buNone/>
            </a:pPr>
            <a:r>
              <a:rPr lang="en-US" b="1" dirty="0" smtClean="0"/>
              <a:t>Much of what we know about Greek theatre, apart from pictorial antiquities, is attributed to the details recorded by Vitruvius.</a:t>
            </a:r>
          </a:p>
        </p:txBody>
      </p:sp>
      <p:pic>
        <p:nvPicPr>
          <p:cNvPr id="4" name="Picture 3" descr="images cop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248" y="1746474"/>
            <a:ext cx="2336800" cy="2286000"/>
          </a:xfrm>
          <a:prstGeom prst="rect">
            <a:avLst/>
          </a:prstGeom>
          <a:ln w="76200" cmpd="sng">
            <a:solidFill>
              <a:srgbClr val="DD8047"/>
            </a:solidFill>
          </a:ln>
        </p:spPr>
      </p:pic>
      <p:sp>
        <p:nvSpPr>
          <p:cNvPr id="5" name="TextBox 4"/>
          <p:cNvSpPr txBox="1"/>
          <p:nvPr/>
        </p:nvSpPr>
        <p:spPr>
          <a:xfrm>
            <a:off x="612648" y="1643527"/>
            <a:ext cx="5587940" cy="3016210"/>
          </a:xfrm>
          <a:prstGeom prst="rect">
            <a:avLst/>
          </a:prstGeom>
          <a:noFill/>
        </p:spPr>
        <p:txBody>
          <a:bodyPr wrap="square" rtlCol="0">
            <a:spAutoFit/>
          </a:bodyPr>
          <a:lstStyle/>
          <a:p>
            <a:r>
              <a:rPr lang="en-US" sz="3200" b="1" dirty="0"/>
              <a:t>VITRUVIUS…</a:t>
            </a:r>
          </a:p>
          <a:p>
            <a:r>
              <a:rPr lang="en-US" sz="2800" dirty="0"/>
              <a:t>suggests that scenes may </a:t>
            </a:r>
            <a:r>
              <a:rPr lang="en-US" sz="2800" dirty="0" smtClean="0"/>
              <a:t>have been </a:t>
            </a:r>
            <a:r>
              <a:rPr lang="en-US" sz="2800" dirty="0"/>
              <a:t>painted in perspective “so that by this deception a faithful representation of the appearance of buildings might be given in painted scenery”.</a:t>
            </a:r>
          </a:p>
          <a:p>
            <a:endParaRPr lang="en-US" dirty="0"/>
          </a:p>
        </p:txBody>
      </p:sp>
    </p:spTree>
    <p:extLst>
      <p:ext uri="{BB962C8B-B14F-4D97-AF65-F5344CB8AC3E}">
        <p14:creationId xmlns:p14="http://schemas.microsoft.com/office/powerpoint/2010/main" val="2944524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Ancient Greeks: </a:t>
            </a:r>
            <a:r>
              <a:rPr lang="en-US" dirty="0" smtClean="0">
                <a:solidFill>
                  <a:srgbClr val="FF8E22"/>
                </a:solidFill>
                <a:latin typeface="Chalkduster"/>
                <a:cs typeface="Chalkduster"/>
              </a:rPr>
              <a:t>COSTUME</a:t>
            </a:r>
            <a:endParaRPr lang="en-US" dirty="0">
              <a:solidFill>
                <a:srgbClr val="FF8E22"/>
              </a:solidFill>
              <a:latin typeface="Chalkduster"/>
              <a:cs typeface="Chalkduster"/>
            </a:endParaRPr>
          </a:p>
        </p:txBody>
      </p:sp>
      <p:sp>
        <p:nvSpPr>
          <p:cNvPr id="3" name="Content Placeholder 2"/>
          <p:cNvSpPr>
            <a:spLocks noGrp="1"/>
          </p:cNvSpPr>
          <p:nvPr>
            <p:ph sz="quarter" idx="1"/>
          </p:nvPr>
        </p:nvSpPr>
        <p:spPr>
          <a:xfrm>
            <a:off x="612648" y="1600200"/>
            <a:ext cx="4865696" cy="4921298"/>
          </a:xfrm>
        </p:spPr>
        <p:txBody>
          <a:bodyPr>
            <a:normAutofit fontScale="92500" lnSpcReduction="10000"/>
          </a:bodyPr>
          <a:lstStyle/>
          <a:p>
            <a:r>
              <a:rPr lang="en-US" sz="3600" dirty="0"/>
              <a:t>Pictorial evidence has enabled us to have a very clear idea of Ancient Greek dress. </a:t>
            </a:r>
            <a:endParaRPr lang="en-US" sz="3600" dirty="0" smtClean="0"/>
          </a:p>
          <a:p>
            <a:r>
              <a:rPr lang="en-US" sz="3600" dirty="0"/>
              <a:t>The costumes themselves have not survived but there are vase paintings from the fifth century BC which give an </a:t>
            </a:r>
            <a:r>
              <a:rPr lang="en-US" sz="3600" dirty="0" smtClean="0"/>
              <a:t>accurate idea </a:t>
            </a:r>
            <a:r>
              <a:rPr lang="en-US" sz="3600" dirty="0"/>
              <a:t>of </a:t>
            </a:r>
            <a:r>
              <a:rPr lang="en-US" sz="3600" dirty="0" smtClean="0"/>
              <a:t>costume.</a:t>
            </a:r>
            <a:endParaRPr lang="en-US" dirty="0"/>
          </a:p>
        </p:txBody>
      </p:sp>
      <p:pic>
        <p:nvPicPr>
          <p:cNvPr id="7" name="Picture 6"/>
          <p:cNvPicPr>
            <a:picLocks noChangeAspect="1"/>
          </p:cNvPicPr>
          <p:nvPr/>
        </p:nvPicPr>
        <p:blipFill>
          <a:blip r:embed="rId2"/>
          <a:stretch>
            <a:fillRect/>
          </a:stretch>
        </p:blipFill>
        <p:spPr>
          <a:xfrm>
            <a:off x="6012551" y="2092736"/>
            <a:ext cx="2603500" cy="3124200"/>
          </a:xfrm>
          <a:prstGeom prst="rect">
            <a:avLst/>
          </a:prstGeom>
          <a:ln w="76200" cmpd="sng">
            <a:solidFill>
              <a:schemeClr val="accent2"/>
            </a:solidFill>
          </a:ln>
        </p:spPr>
      </p:pic>
    </p:spTree>
    <p:extLst>
      <p:ext uri="{BB962C8B-B14F-4D97-AF65-F5344CB8AC3E}">
        <p14:creationId xmlns:p14="http://schemas.microsoft.com/office/powerpoint/2010/main" val="2461700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sp>
        <p:nvSpPr>
          <p:cNvPr id="3" name="Content Placeholder 2"/>
          <p:cNvSpPr>
            <a:spLocks noGrp="1"/>
          </p:cNvSpPr>
          <p:nvPr>
            <p:ph sz="quarter" idx="1"/>
          </p:nvPr>
        </p:nvSpPr>
        <p:spPr>
          <a:xfrm>
            <a:off x="284344" y="1779491"/>
            <a:ext cx="4435752" cy="5054003"/>
          </a:xfrm>
        </p:spPr>
        <p:txBody>
          <a:bodyPr>
            <a:normAutofit lnSpcReduction="10000"/>
          </a:bodyPr>
          <a:lstStyle/>
          <a:p>
            <a:pPr>
              <a:lnSpc>
                <a:spcPct val="80000"/>
              </a:lnSpc>
            </a:pPr>
            <a:r>
              <a:rPr lang="en-US" dirty="0"/>
              <a:t>Costumes helped indicate the social status, gender, and age of a character. </a:t>
            </a:r>
            <a:endParaRPr lang="en-US" dirty="0" smtClean="0"/>
          </a:p>
          <a:p>
            <a:pPr>
              <a:lnSpc>
                <a:spcPct val="80000"/>
              </a:lnSpc>
            </a:pPr>
            <a:r>
              <a:rPr lang="en-US" dirty="0" smtClean="0"/>
              <a:t>Athenian </a:t>
            </a:r>
            <a:r>
              <a:rPr lang="en-US" dirty="0"/>
              <a:t>characters wore </a:t>
            </a:r>
            <a:r>
              <a:rPr lang="en-US" dirty="0" smtClean="0"/>
              <a:t>elaborate</a:t>
            </a:r>
            <a:r>
              <a:rPr lang="en-US" dirty="0"/>
              <a:t>, decorated versions of everyday clothing, such as a tunic or </a:t>
            </a:r>
            <a:r>
              <a:rPr lang="en-US" dirty="0" smtClean="0"/>
              <a:t>undergarment – the </a:t>
            </a:r>
            <a:r>
              <a:rPr lang="en-US" dirty="0" err="1" smtClean="0"/>
              <a:t>chitôn</a:t>
            </a:r>
            <a:r>
              <a:rPr lang="en-US" dirty="0" smtClean="0"/>
              <a:t> </a:t>
            </a:r>
            <a:r>
              <a:rPr lang="en-US" dirty="0"/>
              <a:t>or </a:t>
            </a:r>
            <a:r>
              <a:rPr lang="en-US" dirty="0" err="1" smtClean="0"/>
              <a:t>peplos</a:t>
            </a:r>
            <a:r>
              <a:rPr lang="en-US" dirty="0" smtClean="0"/>
              <a:t>, made of linen or silk.</a:t>
            </a:r>
          </a:p>
          <a:p>
            <a:pPr>
              <a:lnSpc>
                <a:spcPct val="80000"/>
              </a:lnSpc>
            </a:pPr>
            <a:r>
              <a:rPr lang="en-US" dirty="0" smtClean="0"/>
              <a:t>Field workers wore a short version, while the higher classes wore longer versions.</a:t>
            </a:r>
            <a:endParaRPr lang="en-US" dirty="0"/>
          </a:p>
        </p:txBody>
      </p:sp>
      <p:pic>
        <p:nvPicPr>
          <p:cNvPr id="4" name="Picture 3"/>
          <p:cNvPicPr>
            <a:picLocks noChangeAspect="1"/>
          </p:cNvPicPr>
          <p:nvPr/>
        </p:nvPicPr>
        <p:blipFill>
          <a:blip r:embed="rId2"/>
          <a:stretch>
            <a:fillRect/>
          </a:stretch>
        </p:blipFill>
        <p:spPr>
          <a:xfrm>
            <a:off x="4976075" y="1884199"/>
            <a:ext cx="3789973" cy="4547968"/>
          </a:xfrm>
          <a:prstGeom prst="rect">
            <a:avLst/>
          </a:prstGeom>
          <a:ln w="76200" cmpd="sng">
            <a:solidFill>
              <a:schemeClr val="accent2"/>
            </a:solidFill>
          </a:ln>
        </p:spPr>
      </p:pic>
    </p:spTree>
    <p:extLst>
      <p:ext uri="{BB962C8B-B14F-4D97-AF65-F5344CB8AC3E}">
        <p14:creationId xmlns:p14="http://schemas.microsoft.com/office/powerpoint/2010/main" val="41153605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sp>
        <p:nvSpPr>
          <p:cNvPr id="3" name="Content Placeholder 2"/>
          <p:cNvSpPr>
            <a:spLocks noGrp="1"/>
          </p:cNvSpPr>
          <p:nvPr>
            <p:ph sz="quarter" idx="1"/>
          </p:nvPr>
        </p:nvSpPr>
        <p:spPr>
          <a:xfrm>
            <a:off x="612648" y="1741330"/>
            <a:ext cx="5667100" cy="4495800"/>
          </a:xfrm>
        </p:spPr>
        <p:txBody>
          <a:bodyPr>
            <a:normAutofit lnSpcReduction="10000"/>
          </a:bodyPr>
          <a:lstStyle/>
          <a:p>
            <a:r>
              <a:rPr lang="en-US" dirty="0" smtClean="0"/>
              <a:t>The cloak </a:t>
            </a:r>
            <a:r>
              <a:rPr lang="en-US" dirty="0"/>
              <a:t>or over-garment </a:t>
            </a:r>
            <a:r>
              <a:rPr lang="en-US" dirty="0" smtClean="0"/>
              <a:t>was called a himation or </a:t>
            </a:r>
            <a:r>
              <a:rPr lang="en-US" dirty="0" err="1" smtClean="0"/>
              <a:t>chlamys</a:t>
            </a:r>
            <a:r>
              <a:rPr lang="en-US" dirty="0" smtClean="0"/>
              <a:t>. </a:t>
            </a:r>
          </a:p>
          <a:p>
            <a:r>
              <a:rPr lang="en-US" dirty="0" smtClean="0"/>
              <a:t>This was a </a:t>
            </a:r>
            <a:r>
              <a:rPr lang="en-US" dirty="0"/>
              <a:t>simple rectangle or square of </a:t>
            </a:r>
            <a:r>
              <a:rPr lang="en-US" dirty="0" smtClean="0"/>
              <a:t>cloth, made of wool, </a:t>
            </a:r>
            <a:r>
              <a:rPr lang="en-US" dirty="0"/>
              <a:t>thrown around the shoulders and fastened mostly with a bronze pin</a:t>
            </a:r>
            <a:r>
              <a:rPr lang="en-US" dirty="0" smtClean="0"/>
              <a:t>.</a:t>
            </a:r>
          </a:p>
          <a:p>
            <a:r>
              <a:rPr lang="en-US" dirty="0"/>
              <a:t>Tragic actors wore buskins (raised platform shoes) to symbolize superior status, while comic actors wore plain socks. </a:t>
            </a:r>
          </a:p>
        </p:txBody>
      </p:sp>
      <p:pic>
        <p:nvPicPr>
          <p:cNvPr id="4" name="Picture 3"/>
          <p:cNvPicPr>
            <a:picLocks noChangeAspect="1"/>
          </p:cNvPicPr>
          <p:nvPr/>
        </p:nvPicPr>
        <p:blipFill>
          <a:blip r:embed="rId2"/>
          <a:stretch>
            <a:fillRect/>
          </a:stretch>
        </p:blipFill>
        <p:spPr>
          <a:xfrm>
            <a:off x="6279748" y="1735485"/>
            <a:ext cx="2476163" cy="4501645"/>
          </a:xfrm>
          <a:prstGeom prst="rect">
            <a:avLst/>
          </a:prstGeom>
          <a:ln w="76200" cmpd="sng">
            <a:solidFill>
              <a:srgbClr val="DD8047"/>
            </a:solidFill>
          </a:ln>
        </p:spPr>
      </p:pic>
    </p:spTree>
    <p:extLst>
      <p:ext uri="{BB962C8B-B14F-4D97-AF65-F5344CB8AC3E}">
        <p14:creationId xmlns:p14="http://schemas.microsoft.com/office/powerpoint/2010/main" val="69514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pic>
        <p:nvPicPr>
          <p:cNvPr id="4" name="Content Placeholder 3"/>
          <p:cNvPicPr>
            <a:picLocks noGrp="1" noChangeAspect="1"/>
          </p:cNvPicPr>
          <p:nvPr>
            <p:ph sz="quarter" idx="1"/>
          </p:nvPr>
        </p:nvPicPr>
        <p:blipFill rotWithShape="1">
          <a:blip r:embed="rId2"/>
          <a:srcRect l="2865" t="1328" r="2009" b="15421"/>
          <a:stretch/>
        </p:blipFill>
        <p:spPr>
          <a:xfrm>
            <a:off x="4903849" y="1958168"/>
            <a:ext cx="3862199" cy="2910791"/>
          </a:xfrm>
          <a:ln w="76200" cmpd="sng">
            <a:solidFill>
              <a:schemeClr val="accent2"/>
            </a:solidFill>
          </a:ln>
        </p:spPr>
      </p:pic>
      <p:sp>
        <p:nvSpPr>
          <p:cNvPr id="6" name="TextBox 5"/>
          <p:cNvSpPr txBox="1"/>
          <p:nvPr/>
        </p:nvSpPr>
        <p:spPr>
          <a:xfrm>
            <a:off x="229317" y="1958168"/>
            <a:ext cx="4320457" cy="2003112"/>
          </a:xfrm>
          <a:prstGeom prst="rect">
            <a:avLst/>
          </a:prstGeom>
          <a:noFill/>
        </p:spPr>
        <p:txBody>
          <a:bodyPr wrap="square" rtlCol="0">
            <a:spAutoFit/>
          </a:bodyPr>
          <a:lstStyle/>
          <a:p>
            <a:pPr marL="285750" indent="-285750">
              <a:buFont typeface="Wingdings" charset="2"/>
              <a:buChar char="§"/>
            </a:pPr>
            <a:r>
              <a:rPr lang="en-US" sz="2000" dirty="0" smtClean="0"/>
              <a:t>Men’s costume varied according to the status and function of the character.</a:t>
            </a:r>
          </a:p>
          <a:p>
            <a:pPr marL="285750" indent="-285750">
              <a:spcBef>
                <a:spcPts val="500"/>
              </a:spcBef>
              <a:buFont typeface="Wingdings" charset="2"/>
              <a:buChar char="§"/>
            </a:pPr>
            <a:r>
              <a:rPr lang="en-US" sz="2000" dirty="0" smtClean="0"/>
              <a:t>The ornate helmet signified status in battle dress.</a:t>
            </a:r>
          </a:p>
          <a:p>
            <a:pPr marL="285750" indent="-285750">
              <a:buFont typeface="Wingdings" charset="2"/>
              <a:buChar char="§"/>
            </a:pPr>
            <a:r>
              <a:rPr lang="en-US" sz="2000" dirty="0" smtClean="0"/>
              <a:t>Rustics and peasants would wear a simple </a:t>
            </a:r>
            <a:r>
              <a:rPr lang="en-US" sz="2000" dirty="0" err="1" smtClean="0"/>
              <a:t>chiton</a:t>
            </a:r>
            <a:r>
              <a:rPr lang="en-US" sz="2000" dirty="0" smtClean="0"/>
              <a:t>. </a:t>
            </a:r>
          </a:p>
        </p:txBody>
      </p:sp>
      <p:pic>
        <p:nvPicPr>
          <p:cNvPr id="7" name="Picture 6"/>
          <p:cNvPicPr>
            <a:picLocks noChangeAspect="1"/>
          </p:cNvPicPr>
          <p:nvPr/>
        </p:nvPicPr>
        <p:blipFill rotWithShape="1">
          <a:blip r:embed="rId3"/>
          <a:srcRect l="2735" t="3639" r="4123" b="17117"/>
          <a:stretch/>
        </p:blipFill>
        <p:spPr>
          <a:xfrm>
            <a:off x="529191" y="4237246"/>
            <a:ext cx="3210433" cy="2254699"/>
          </a:xfrm>
          <a:prstGeom prst="rect">
            <a:avLst/>
          </a:prstGeom>
          <a:ln w="76200" cmpd="sng">
            <a:solidFill>
              <a:schemeClr val="accent2"/>
            </a:solidFill>
          </a:ln>
        </p:spPr>
      </p:pic>
      <p:sp>
        <p:nvSpPr>
          <p:cNvPr id="8" name="TextBox 7"/>
          <p:cNvSpPr txBox="1"/>
          <p:nvPr/>
        </p:nvSpPr>
        <p:spPr>
          <a:xfrm>
            <a:off x="4057140" y="4992449"/>
            <a:ext cx="4850927" cy="1387559"/>
          </a:xfrm>
          <a:prstGeom prst="rect">
            <a:avLst/>
          </a:prstGeom>
          <a:noFill/>
        </p:spPr>
        <p:txBody>
          <a:bodyPr wrap="square" rtlCol="0">
            <a:spAutoFit/>
          </a:bodyPr>
          <a:lstStyle/>
          <a:p>
            <a:pPr marL="285750" indent="-285750">
              <a:spcBef>
                <a:spcPts val="500"/>
              </a:spcBef>
              <a:buFont typeface="Arial"/>
              <a:buChar char="•"/>
            </a:pPr>
            <a:r>
              <a:rPr lang="en-US" sz="2000" dirty="0" smtClean="0"/>
              <a:t>Theatrical costume reflected the costume of the day but were grander, more elaborate and very distinct.</a:t>
            </a:r>
          </a:p>
          <a:p>
            <a:pPr marL="285750" indent="-285750">
              <a:spcBef>
                <a:spcPts val="500"/>
              </a:spcBef>
              <a:buFont typeface="Arial"/>
              <a:buChar char="•"/>
            </a:pPr>
            <a:r>
              <a:rPr lang="en-US" sz="2000" dirty="0" smtClean="0"/>
              <a:t>The Chorus would be dressed identically.</a:t>
            </a:r>
            <a:endParaRPr lang="en-US" sz="2000" dirty="0"/>
          </a:p>
        </p:txBody>
      </p:sp>
    </p:spTree>
    <p:extLst>
      <p:ext uri="{BB962C8B-B14F-4D97-AF65-F5344CB8AC3E}">
        <p14:creationId xmlns:p14="http://schemas.microsoft.com/office/powerpoint/2010/main" val="580862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sp>
        <p:nvSpPr>
          <p:cNvPr id="3" name="Content Placeholder 2"/>
          <p:cNvSpPr>
            <a:spLocks noGrp="1"/>
          </p:cNvSpPr>
          <p:nvPr>
            <p:ph sz="quarter" idx="1"/>
          </p:nvPr>
        </p:nvSpPr>
        <p:spPr>
          <a:xfrm>
            <a:off x="322255" y="1933700"/>
            <a:ext cx="8481705" cy="4094894"/>
          </a:xfrm>
        </p:spPr>
        <p:txBody>
          <a:bodyPr>
            <a:noAutofit/>
          </a:bodyPr>
          <a:lstStyle/>
          <a:p>
            <a:pPr>
              <a:lnSpc>
                <a:spcPct val="80000"/>
              </a:lnSpc>
            </a:pPr>
            <a:r>
              <a:rPr lang="en-US" sz="3200" dirty="0" smtClean="0"/>
              <a:t>Male actors portrayed female characters </a:t>
            </a:r>
            <a:r>
              <a:rPr lang="en-US" sz="3200" dirty="0"/>
              <a:t>since women were not generally allowed to act.</a:t>
            </a:r>
          </a:p>
          <a:p>
            <a:pPr>
              <a:lnSpc>
                <a:spcPct val="80000"/>
              </a:lnSpc>
            </a:pPr>
            <a:r>
              <a:rPr lang="en-US" sz="3200" dirty="0" smtClean="0"/>
              <a:t>When </a:t>
            </a:r>
            <a:r>
              <a:rPr lang="en-US" sz="3200" dirty="0"/>
              <a:t>depicting women, actors wore body stockings, with a </a:t>
            </a:r>
            <a:r>
              <a:rPr lang="en-US" sz="3200" dirty="0" err="1"/>
              <a:t>progastreda</a:t>
            </a:r>
            <a:r>
              <a:rPr lang="en-US" sz="3200" dirty="0"/>
              <a:t> and a </a:t>
            </a:r>
            <a:r>
              <a:rPr lang="en-US" sz="3200" dirty="0" err="1"/>
              <a:t>prosterneda</a:t>
            </a:r>
            <a:r>
              <a:rPr lang="en-US" sz="3200" dirty="0"/>
              <a:t> to make their bodies appear feminine. </a:t>
            </a:r>
            <a:endParaRPr lang="en-US" sz="3200" dirty="0" smtClean="0"/>
          </a:p>
          <a:p>
            <a:pPr>
              <a:lnSpc>
                <a:spcPct val="80000"/>
              </a:lnSpc>
            </a:pPr>
            <a:r>
              <a:rPr lang="en-US" sz="3200" dirty="0" smtClean="0"/>
              <a:t>A </a:t>
            </a:r>
            <a:r>
              <a:rPr lang="en-US" sz="3200" dirty="0"/>
              <a:t>body stocking was used to insert padding materials to exaggerate the stomach and the </a:t>
            </a:r>
            <a:r>
              <a:rPr lang="en-US" sz="3200" dirty="0" smtClean="0"/>
              <a:t>rump. </a:t>
            </a:r>
          </a:p>
          <a:p>
            <a:pPr>
              <a:lnSpc>
                <a:spcPct val="80000"/>
              </a:lnSpc>
            </a:pPr>
            <a:r>
              <a:rPr lang="en-US" sz="3200" dirty="0"/>
              <a:t>It also created a space for the female breast </a:t>
            </a:r>
            <a:r>
              <a:rPr lang="en-US" sz="3200" dirty="0" smtClean="0"/>
              <a:t>plates. </a:t>
            </a:r>
            <a:endParaRPr lang="en-US" sz="3200" dirty="0"/>
          </a:p>
        </p:txBody>
      </p:sp>
    </p:spTree>
    <p:extLst>
      <p:ext uri="{BB962C8B-B14F-4D97-AF65-F5344CB8AC3E}">
        <p14:creationId xmlns:p14="http://schemas.microsoft.com/office/powerpoint/2010/main" val="2747228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COSTUME…</a:t>
            </a:r>
            <a:endParaRPr lang="en-US" dirty="0"/>
          </a:p>
        </p:txBody>
      </p:sp>
      <p:sp>
        <p:nvSpPr>
          <p:cNvPr id="7" name="Vertical Text Placeholder 6"/>
          <p:cNvSpPr>
            <a:spLocks noGrp="1"/>
          </p:cNvSpPr>
          <p:nvPr>
            <p:ph type="body" orient="vert" idx="1"/>
          </p:nvPr>
        </p:nvSpPr>
        <p:spPr/>
        <p:txBody>
          <a:bodyPr/>
          <a:lstStyle/>
          <a:p>
            <a:endParaRPr lang="en-US"/>
          </a:p>
        </p:txBody>
      </p:sp>
      <p:pic>
        <p:nvPicPr>
          <p:cNvPr id="4" name="Picture 3"/>
          <p:cNvPicPr>
            <a:picLocks noChangeAspect="1"/>
          </p:cNvPicPr>
          <p:nvPr/>
        </p:nvPicPr>
        <p:blipFill>
          <a:blip r:embed="rId2"/>
          <a:stretch>
            <a:fillRect/>
          </a:stretch>
        </p:blipFill>
        <p:spPr>
          <a:xfrm>
            <a:off x="905658" y="1732907"/>
            <a:ext cx="7473222" cy="3672766"/>
          </a:xfrm>
          <a:prstGeom prst="rect">
            <a:avLst/>
          </a:prstGeom>
          <a:ln w="76200" cmpd="sng">
            <a:solidFill>
              <a:schemeClr val="accent2"/>
            </a:solidFill>
          </a:ln>
        </p:spPr>
      </p:pic>
      <p:sp>
        <p:nvSpPr>
          <p:cNvPr id="5" name="TextBox 4"/>
          <p:cNvSpPr txBox="1"/>
          <p:nvPr/>
        </p:nvSpPr>
        <p:spPr>
          <a:xfrm>
            <a:off x="370435" y="5648408"/>
            <a:ext cx="8395613" cy="1372773"/>
          </a:xfrm>
          <a:prstGeom prst="rect">
            <a:avLst/>
          </a:prstGeom>
          <a:noFill/>
        </p:spPr>
        <p:txBody>
          <a:bodyPr wrap="square" rtlCol="0">
            <a:normAutofit/>
          </a:bodyPr>
          <a:lstStyle/>
          <a:p>
            <a:pPr algn="ctr">
              <a:lnSpc>
                <a:spcPct val="80000"/>
              </a:lnSpc>
            </a:pPr>
            <a:r>
              <a:rPr lang="en-US" sz="2400" dirty="0" smtClean="0"/>
              <a:t>Dionysus in theatrical robes. The chorus and actors are in their costumes for a satyr play. The </a:t>
            </a:r>
            <a:r>
              <a:rPr lang="en-US" sz="2400" dirty="0"/>
              <a:t>actors are holding their masks. End of </a:t>
            </a:r>
            <a:r>
              <a:rPr lang="en-US" sz="2400" dirty="0" smtClean="0"/>
              <a:t>5</a:t>
            </a:r>
            <a:r>
              <a:rPr lang="en-US" sz="2400" baseline="30000" dirty="0" smtClean="0"/>
              <a:t>th</a:t>
            </a:r>
            <a:r>
              <a:rPr lang="en-US" sz="2400" dirty="0" smtClean="0"/>
              <a:t> century </a:t>
            </a:r>
            <a:r>
              <a:rPr lang="en-US" sz="2400" dirty="0"/>
              <a:t>B.C.  </a:t>
            </a:r>
          </a:p>
        </p:txBody>
      </p:sp>
    </p:spTree>
    <p:extLst>
      <p:ext uri="{BB962C8B-B14F-4D97-AF65-F5344CB8AC3E}">
        <p14:creationId xmlns:p14="http://schemas.microsoft.com/office/powerpoint/2010/main" val="1859196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p:txBody>
          <a:bodyPr vert="horz">
            <a:normAutofit lnSpcReduction="10000"/>
          </a:bodyPr>
          <a:lstStyle/>
          <a:p>
            <a:r>
              <a:rPr lang="en-US" dirty="0" smtClean="0"/>
              <a:t>The MASK may have enabled the performer to “become another person” – even a god.</a:t>
            </a:r>
          </a:p>
          <a:p>
            <a:r>
              <a:rPr lang="en-US" dirty="0" smtClean="0"/>
              <a:t>Whether these masks were derived from primeval cults of Dionysus, or were invented for the theatre, the players, actors and chorus, in tragedy, satyr and comedy, all wore whole-head masks, more-than-life sized, probably made from stiffened linen.</a:t>
            </a:r>
          </a:p>
          <a:p>
            <a:r>
              <a:rPr lang="en-US" dirty="0" smtClean="0"/>
              <a:t>Each role had a different mask, but not necessarily a different actor.</a:t>
            </a:r>
          </a:p>
          <a:p>
            <a:r>
              <a:rPr lang="en-US" dirty="0" smtClean="0"/>
              <a:t>The chorus had identical masks.</a:t>
            </a:r>
            <a:endParaRPr lang="en-US" dirty="0"/>
          </a:p>
        </p:txBody>
      </p:sp>
    </p:spTree>
    <p:extLst>
      <p:ext uri="{BB962C8B-B14F-4D97-AF65-F5344CB8AC3E}">
        <p14:creationId xmlns:p14="http://schemas.microsoft.com/office/powerpoint/2010/main" val="135050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a:xfrm>
            <a:off x="612648" y="1600200"/>
            <a:ext cx="4555796" cy="4526280"/>
          </a:xfrm>
        </p:spPr>
        <p:txBody>
          <a:bodyPr vert="horz"/>
          <a:lstStyle/>
          <a:p>
            <a:pPr marL="0" indent="0">
              <a:buNone/>
            </a:pPr>
            <a:r>
              <a:rPr lang="en-US" b="1" dirty="0" smtClean="0"/>
              <a:t>The Masks:</a:t>
            </a:r>
          </a:p>
          <a:p>
            <a:r>
              <a:rPr lang="en-US" dirty="0" smtClean="0"/>
              <a:t>enabled just three actors to play many parts</a:t>
            </a:r>
          </a:p>
          <a:p>
            <a:r>
              <a:rPr lang="en-US" dirty="0" smtClean="0"/>
              <a:t>signified gender and age</a:t>
            </a:r>
          </a:p>
          <a:p>
            <a:r>
              <a:rPr lang="en-US" dirty="0" smtClean="0"/>
              <a:t>enabled the audience to </a:t>
            </a:r>
            <a:r>
              <a:rPr lang="en-US" dirty="0" err="1" smtClean="0"/>
              <a:t>recognise</a:t>
            </a:r>
            <a:r>
              <a:rPr lang="en-US" dirty="0" smtClean="0"/>
              <a:t> familiar characters, and see them from a great distance</a:t>
            </a:r>
          </a:p>
          <a:p>
            <a:r>
              <a:rPr lang="en-US" dirty="0" smtClean="0"/>
              <a:t>amplified the voice</a:t>
            </a:r>
          </a:p>
          <a:p>
            <a:endParaRPr lang="en-US" dirty="0" smtClean="0"/>
          </a:p>
          <a:p>
            <a:endParaRPr lang="en-US" dirty="0" smtClean="0"/>
          </a:p>
          <a:p>
            <a:endParaRPr lang="en-US" dirty="0"/>
          </a:p>
        </p:txBody>
      </p:sp>
      <p:pic>
        <p:nvPicPr>
          <p:cNvPr id="4" name="Picture 3"/>
          <p:cNvPicPr>
            <a:picLocks noChangeAspect="1"/>
          </p:cNvPicPr>
          <p:nvPr/>
        </p:nvPicPr>
        <p:blipFill>
          <a:blip r:embed="rId2"/>
          <a:stretch>
            <a:fillRect/>
          </a:stretch>
        </p:blipFill>
        <p:spPr>
          <a:xfrm>
            <a:off x="5630592" y="1799398"/>
            <a:ext cx="3132408" cy="4176544"/>
          </a:xfrm>
          <a:prstGeom prst="rect">
            <a:avLst/>
          </a:prstGeom>
          <a:ln w="76200" cmpd="sng">
            <a:solidFill>
              <a:schemeClr val="accent2"/>
            </a:solidFill>
          </a:ln>
        </p:spPr>
      </p:pic>
      <p:sp>
        <p:nvSpPr>
          <p:cNvPr id="5" name="TextBox 4"/>
          <p:cNvSpPr txBox="1"/>
          <p:nvPr/>
        </p:nvSpPr>
        <p:spPr>
          <a:xfrm>
            <a:off x="6138629" y="6042663"/>
            <a:ext cx="2289215" cy="523220"/>
          </a:xfrm>
          <a:prstGeom prst="rect">
            <a:avLst/>
          </a:prstGeom>
          <a:noFill/>
        </p:spPr>
        <p:txBody>
          <a:bodyPr wrap="square" rtlCol="0">
            <a:spAutoFit/>
          </a:bodyPr>
          <a:lstStyle/>
          <a:p>
            <a:r>
              <a:rPr lang="en-US" sz="2800" dirty="0" smtClean="0"/>
              <a:t>Mask of Zeus</a:t>
            </a:r>
            <a:endParaRPr lang="en-US" sz="2800" dirty="0"/>
          </a:p>
        </p:txBody>
      </p:sp>
    </p:spTree>
    <p:extLst>
      <p:ext uri="{BB962C8B-B14F-4D97-AF65-F5344CB8AC3E}">
        <p14:creationId xmlns:p14="http://schemas.microsoft.com/office/powerpoint/2010/main" val="1678171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Ancient Greeks: </a:t>
            </a:r>
            <a:r>
              <a:rPr lang="en-US" dirty="0" smtClean="0">
                <a:solidFill>
                  <a:srgbClr val="FF8E22"/>
                </a:solidFill>
                <a:latin typeface="Chalkduster"/>
                <a:cs typeface="Chalkduster"/>
              </a:rPr>
              <a:t>PROPS</a:t>
            </a:r>
            <a:endParaRPr lang="en-US" dirty="0"/>
          </a:p>
        </p:txBody>
      </p:sp>
      <p:sp>
        <p:nvSpPr>
          <p:cNvPr id="3" name="Vertical Text Placeholder 2"/>
          <p:cNvSpPr>
            <a:spLocks noGrp="1"/>
          </p:cNvSpPr>
          <p:nvPr>
            <p:ph type="body" orient="vert" idx="1"/>
          </p:nvPr>
        </p:nvSpPr>
        <p:spPr/>
        <p:txBody>
          <a:bodyPr vert="horz"/>
          <a:lstStyle/>
          <a:p>
            <a:pPr marL="0" indent="0">
              <a:buNone/>
            </a:pPr>
            <a:r>
              <a:rPr lang="en-US" b="1" dirty="0" smtClean="0"/>
              <a:t>Actors also used props to tell their story:</a:t>
            </a:r>
          </a:p>
          <a:p>
            <a:r>
              <a:rPr lang="en-US" dirty="0" smtClean="0"/>
              <a:t>These could be a crown for a king, a lyre for a musician, a stick for an old man, spears and helmets for military men etc.</a:t>
            </a:r>
          </a:p>
          <a:p>
            <a:r>
              <a:rPr lang="en-US" dirty="0" smtClean="0"/>
              <a:t>A prop-maker – a SKEUOPOLOS – would create these for the actors.</a:t>
            </a:r>
          </a:p>
          <a:p>
            <a:r>
              <a:rPr lang="en-US" dirty="0" smtClean="0"/>
              <a:t>Props were also used for symbolism, e.g. the red carpet Agamemnon treads when he returns from war, signifying the blood he spilled at Troy.</a:t>
            </a:r>
            <a:endParaRPr lang="en-US" dirty="0"/>
          </a:p>
        </p:txBody>
      </p:sp>
    </p:spTree>
    <p:extLst>
      <p:ext uri="{BB962C8B-B14F-4D97-AF65-F5344CB8AC3E}">
        <p14:creationId xmlns:p14="http://schemas.microsoft.com/office/powerpoint/2010/main" val="3885629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Ancient Greeks: </a:t>
            </a:r>
            <a:r>
              <a:rPr lang="en-US" dirty="0" smtClean="0">
                <a:solidFill>
                  <a:srgbClr val="FF8E22"/>
                </a:solidFill>
                <a:latin typeface="Chalkduster"/>
                <a:cs typeface="Chalkduster"/>
              </a:rPr>
              <a:t>Special Props</a:t>
            </a:r>
            <a:endParaRPr lang="en-US" dirty="0"/>
          </a:p>
        </p:txBody>
      </p:sp>
      <p:sp>
        <p:nvSpPr>
          <p:cNvPr id="3" name="Vertical Text Placeholder 2"/>
          <p:cNvSpPr>
            <a:spLocks noGrp="1"/>
          </p:cNvSpPr>
          <p:nvPr>
            <p:ph type="body" orient="vert" idx="1"/>
          </p:nvPr>
        </p:nvSpPr>
        <p:spPr/>
        <p:txBody>
          <a:bodyPr vert="horz">
            <a:normAutofit lnSpcReduction="10000"/>
          </a:bodyPr>
          <a:lstStyle/>
          <a:p>
            <a:r>
              <a:rPr lang="en-US" b="1" dirty="0" err="1" smtClean="0"/>
              <a:t>Ekkyklêma</a:t>
            </a:r>
            <a:r>
              <a:rPr lang="en-US" dirty="0" smtClean="0"/>
              <a:t>: Literally</a:t>
            </a:r>
            <a:r>
              <a:rPr lang="en-US" dirty="0"/>
              <a:t>, "wheel out," a large wheeled platform that could be rolled out to display scenes that had taken place beyond the view of the spectators (usually the results of violent acts since those never took place on stage)</a:t>
            </a:r>
            <a:r>
              <a:rPr lang="en-US" dirty="0" smtClean="0"/>
              <a:t>.</a:t>
            </a:r>
          </a:p>
          <a:p>
            <a:r>
              <a:rPr lang="en-US" b="1" dirty="0" err="1"/>
              <a:t>Mêchanê</a:t>
            </a:r>
            <a:r>
              <a:rPr lang="en-US" b="1" dirty="0"/>
              <a:t>/</a:t>
            </a:r>
            <a:r>
              <a:rPr lang="en-US" b="1" dirty="0" err="1" smtClean="0"/>
              <a:t>Krane</a:t>
            </a:r>
            <a:r>
              <a:rPr lang="en-US" dirty="0" smtClean="0"/>
              <a:t>: Literally</a:t>
            </a:r>
            <a:r>
              <a:rPr lang="en-US" dirty="0"/>
              <a:t>, "machine," a crane-like device used to lift actors, allowing performers to appear in the air or to enter dramatically from behind the </a:t>
            </a:r>
            <a:r>
              <a:rPr lang="en-US" dirty="0" err="1"/>
              <a:t>skene</a:t>
            </a:r>
            <a:r>
              <a:rPr lang="en-US" dirty="0"/>
              <a:t> (which was a common method of portraying the gods).</a:t>
            </a:r>
          </a:p>
        </p:txBody>
      </p:sp>
    </p:spTree>
    <p:extLst>
      <p:ext uri="{BB962C8B-B14F-4D97-AF65-F5344CB8AC3E}">
        <p14:creationId xmlns:p14="http://schemas.microsoft.com/office/powerpoint/2010/main" val="1754680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8153400" cy="4997594"/>
          </a:xfrm>
        </p:spPr>
        <p:txBody>
          <a:bodyPr vert="horz"/>
          <a:lstStyle/>
          <a:p>
            <a:pPr marL="0" indent="0">
              <a:buNone/>
            </a:pPr>
            <a:r>
              <a:rPr lang="en-US" sz="4000" b="1" dirty="0" smtClean="0">
                <a:solidFill>
                  <a:srgbClr val="DD8047"/>
                </a:solidFill>
              </a:rPr>
              <a:t>VITRUVIUS!</a:t>
            </a:r>
          </a:p>
          <a:p>
            <a:pPr marL="0" indent="0">
              <a:buNone/>
            </a:pPr>
            <a:r>
              <a:rPr lang="en-US" dirty="0" smtClean="0"/>
              <a:t>Although Vitruvius’ writings were not discovered until much later, they contain references to various scenic elements not recorded in such detail before.</a:t>
            </a:r>
          </a:p>
          <a:p>
            <a:pPr marL="0" indent="0">
              <a:buNone/>
            </a:pPr>
            <a:r>
              <a:rPr lang="en-US" dirty="0" smtClean="0"/>
              <a:t>In 1513 a production of </a:t>
            </a:r>
            <a:r>
              <a:rPr lang="en-US" dirty="0" err="1" smtClean="0"/>
              <a:t>Poenulus</a:t>
            </a:r>
            <a:r>
              <a:rPr lang="en-US" dirty="0" smtClean="0"/>
              <a:t> was mounted in Rome in a setting which is believed to be an attempt to reproduce what was thought to be the correct appearance of a Roman theatre setting. It was described as:</a:t>
            </a:r>
          </a:p>
        </p:txBody>
      </p:sp>
    </p:spTree>
    <p:extLst>
      <p:ext uri="{BB962C8B-B14F-4D97-AF65-F5344CB8AC3E}">
        <p14:creationId xmlns:p14="http://schemas.microsoft.com/office/powerpoint/2010/main" val="784856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The Romans: </a:t>
            </a:r>
            <a:r>
              <a:rPr lang="en-US" sz="3600" dirty="0" smtClean="0">
                <a:solidFill>
                  <a:srgbClr val="FF8E22"/>
                </a:solidFill>
                <a:latin typeface="Chalkduster"/>
                <a:cs typeface="Chalkduster"/>
              </a:rPr>
              <a:t>Scenery - VITRUVIUS</a:t>
            </a:r>
            <a:endParaRPr lang="en-US" sz="3600" dirty="0"/>
          </a:p>
        </p:txBody>
      </p:sp>
      <p:sp>
        <p:nvSpPr>
          <p:cNvPr id="3" name="Vertical Text Placeholder 2"/>
          <p:cNvSpPr>
            <a:spLocks noGrp="1"/>
          </p:cNvSpPr>
          <p:nvPr>
            <p:ph type="body" orient="vert" idx="1"/>
          </p:nvPr>
        </p:nvSpPr>
        <p:spPr>
          <a:xfrm>
            <a:off x="612648" y="1600200"/>
            <a:ext cx="8153400" cy="4979952"/>
          </a:xfrm>
        </p:spPr>
        <p:txBody>
          <a:bodyPr vert="horz">
            <a:normAutofit lnSpcReduction="10000"/>
          </a:bodyPr>
          <a:lstStyle/>
          <a:p>
            <a:r>
              <a:rPr lang="en-US" dirty="0" smtClean="0"/>
              <a:t>…almost a hundred feet wide, twenty-four feet deep and about eight feet high;</a:t>
            </a:r>
          </a:p>
          <a:p>
            <a:r>
              <a:rPr lang="en-US" dirty="0" smtClean="0"/>
              <a:t>…at the back of the stage was a highly decorated arcade screen divided into five sections by columns with gilded basins and capitals, each section framing an opening covered with curtains of gold cloth.</a:t>
            </a:r>
          </a:p>
          <a:p>
            <a:r>
              <a:rPr lang="en-US" dirty="0" smtClean="0"/>
              <a:t>…above was a frieze of beautiful paintings and a gilded cornice</a:t>
            </a:r>
          </a:p>
          <a:p>
            <a:r>
              <a:rPr lang="en-US" dirty="0" smtClean="0"/>
              <a:t>…at the end of the screen were two great towers with doors</a:t>
            </a:r>
            <a:endParaRPr lang="en-US" dirty="0"/>
          </a:p>
        </p:txBody>
      </p:sp>
    </p:spTree>
    <p:extLst>
      <p:ext uri="{BB962C8B-B14F-4D97-AF65-F5344CB8AC3E}">
        <p14:creationId xmlns:p14="http://schemas.microsoft.com/office/powerpoint/2010/main" val="4175435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28600"/>
            <a:ext cx="8414872" cy="990600"/>
          </a:xfrm>
        </p:spPr>
        <p:txBody>
          <a:bodyPr>
            <a:normAutofit fontScale="90000"/>
          </a:bodyPr>
          <a:lstStyle/>
          <a:p>
            <a:r>
              <a:rPr lang="en-US" dirty="0"/>
              <a:t>The Romans: </a:t>
            </a:r>
            <a:r>
              <a:rPr lang="en-US" sz="4000" dirty="0">
                <a:solidFill>
                  <a:srgbClr val="FF8E22"/>
                </a:solidFill>
                <a:latin typeface="Chalkduster"/>
                <a:cs typeface="Chalkduster"/>
              </a:rPr>
              <a:t>Scenery - VITRUVIUS</a:t>
            </a:r>
            <a:endParaRPr lang="en-US" sz="4000" dirty="0"/>
          </a:p>
        </p:txBody>
      </p:sp>
      <p:pic>
        <p:nvPicPr>
          <p:cNvPr id="4" name="Picture 3"/>
          <p:cNvPicPr>
            <a:picLocks noChangeAspect="1"/>
          </p:cNvPicPr>
          <p:nvPr/>
        </p:nvPicPr>
        <p:blipFill>
          <a:blip r:embed="rId2"/>
          <a:stretch>
            <a:fillRect/>
          </a:stretch>
        </p:blipFill>
        <p:spPr>
          <a:xfrm>
            <a:off x="609600" y="1813112"/>
            <a:ext cx="8153400" cy="4178300"/>
          </a:xfrm>
          <a:prstGeom prst="rect">
            <a:avLst/>
          </a:prstGeom>
          <a:ln w="76200" cmpd="sng">
            <a:solidFill>
              <a:schemeClr val="accent2"/>
            </a:solidFill>
          </a:ln>
        </p:spPr>
      </p:pic>
      <p:sp>
        <p:nvSpPr>
          <p:cNvPr id="5" name="TextBox 4"/>
          <p:cNvSpPr txBox="1"/>
          <p:nvPr/>
        </p:nvSpPr>
        <p:spPr>
          <a:xfrm>
            <a:off x="609598" y="6170707"/>
            <a:ext cx="8153402" cy="461665"/>
          </a:xfrm>
          <a:prstGeom prst="rect">
            <a:avLst/>
          </a:prstGeom>
          <a:noFill/>
        </p:spPr>
        <p:txBody>
          <a:bodyPr wrap="square" rtlCol="0">
            <a:spAutoFit/>
          </a:bodyPr>
          <a:lstStyle/>
          <a:p>
            <a:pPr algn="ctr"/>
            <a:r>
              <a:rPr lang="en-US" sz="2400" dirty="0" smtClean="0"/>
              <a:t>Roman </a:t>
            </a:r>
            <a:r>
              <a:rPr lang="en-US" sz="2400" dirty="0"/>
              <a:t>theatre at Orange, </a:t>
            </a:r>
            <a:r>
              <a:rPr lang="en-US" sz="2400" dirty="0" smtClean="0"/>
              <a:t>France c. 1</a:t>
            </a:r>
            <a:r>
              <a:rPr lang="en-US" sz="2400" baseline="30000" dirty="0" smtClean="0"/>
              <a:t>st</a:t>
            </a:r>
            <a:r>
              <a:rPr lang="en-US" sz="2400" dirty="0" smtClean="0"/>
              <a:t> century AD - Augustan </a:t>
            </a:r>
            <a:endParaRPr lang="en-US" sz="2400" dirty="0"/>
          </a:p>
        </p:txBody>
      </p:sp>
    </p:spTree>
    <p:extLst>
      <p:ext uri="{BB962C8B-B14F-4D97-AF65-F5344CB8AC3E}">
        <p14:creationId xmlns:p14="http://schemas.microsoft.com/office/powerpoint/2010/main" val="2375425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normAutofit/>
          </a:bodyPr>
          <a:lstStyle/>
          <a:p>
            <a:r>
              <a:rPr lang="en-US" sz="3600" dirty="0"/>
              <a:t>The Romans: </a:t>
            </a:r>
            <a:r>
              <a:rPr lang="en-US" sz="3600" dirty="0">
                <a:solidFill>
                  <a:srgbClr val="FF8E22"/>
                </a:solidFill>
                <a:latin typeface="Chalkduster"/>
                <a:cs typeface="Chalkduster"/>
              </a:rPr>
              <a:t>Scenery - VITRUVIUS</a:t>
            </a:r>
            <a:endParaRPr lang="en-US" sz="3600" dirty="0"/>
          </a:p>
        </p:txBody>
      </p:sp>
      <p:sp>
        <p:nvSpPr>
          <p:cNvPr id="3" name="Vertical Text Placeholder 2"/>
          <p:cNvSpPr>
            <a:spLocks noGrp="1"/>
          </p:cNvSpPr>
          <p:nvPr>
            <p:ph type="body" orient="vert" idx="1"/>
          </p:nvPr>
        </p:nvSpPr>
        <p:spPr>
          <a:xfrm>
            <a:off x="612648" y="1600199"/>
            <a:ext cx="8153400" cy="4821181"/>
          </a:xfrm>
        </p:spPr>
        <p:txBody>
          <a:bodyPr vert="horz">
            <a:normAutofit fontScale="92500" lnSpcReduction="20000"/>
          </a:bodyPr>
          <a:lstStyle/>
          <a:p>
            <a:pPr marL="0" indent="0">
              <a:buNone/>
            </a:pPr>
            <a:r>
              <a:rPr lang="en-US" dirty="0" smtClean="0"/>
              <a:t>VITRUVIUS also described:</a:t>
            </a:r>
          </a:p>
          <a:p>
            <a:pPr>
              <a:buFont typeface="Wingdings" charset="2"/>
              <a:buChar char="§"/>
            </a:pPr>
            <a:r>
              <a:rPr lang="en-US" dirty="0"/>
              <a:t>T</a:t>
            </a:r>
            <a:r>
              <a:rPr lang="en-US" dirty="0" smtClean="0"/>
              <a:t>hree kinds of scenes, one called the tragic, second, the comic, third, the </a:t>
            </a:r>
            <a:r>
              <a:rPr lang="en-US" dirty="0" err="1" smtClean="0"/>
              <a:t>satyric</a:t>
            </a:r>
            <a:r>
              <a:rPr lang="en-US" dirty="0" smtClean="0"/>
              <a:t>.</a:t>
            </a:r>
          </a:p>
          <a:p>
            <a:pPr>
              <a:buFont typeface="Wingdings" charset="2"/>
              <a:buChar char="§"/>
            </a:pPr>
            <a:r>
              <a:rPr lang="en-US" dirty="0" smtClean="0"/>
              <a:t>Their decorations are different and unlike each other in scheme.</a:t>
            </a:r>
          </a:p>
          <a:p>
            <a:pPr>
              <a:buFont typeface="Wingdings" charset="2"/>
              <a:buChar char="§"/>
            </a:pPr>
            <a:r>
              <a:rPr lang="en-US" dirty="0" smtClean="0"/>
              <a:t>Tragic scenes are delineated with columns, pediments, statues and other objects suited to kings.</a:t>
            </a:r>
          </a:p>
          <a:p>
            <a:pPr>
              <a:buFont typeface="Wingdings" charset="2"/>
              <a:buChar char="§"/>
            </a:pPr>
            <a:r>
              <a:rPr lang="en-US" dirty="0" smtClean="0"/>
              <a:t>Comic scenes exhibit private dwellings, with balconies and views representing rows of windows, after the manner of ordinary dwellings.</a:t>
            </a:r>
          </a:p>
          <a:p>
            <a:pPr>
              <a:buFont typeface="Wingdings" charset="2"/>
              <a:buChar char="§"/>
            </a:pPr>
            <a:r>
              <a:rPr lang="en-US" dirty="0" err="1" smtClean="0"/>
              <a:t>Satyric</a:t>
            </a:r>
            <a:r>
              <a:rPr lang="en-US" dirty="0" smtClean="0"/>
              <a:t> scenes are decorated with trees, caverns, mountains and other rustic objects delineated in landscape style.</a:t>
            </a:r>
            <a:endParaRPr lang="en-US" dirty="0"/>
          </a:p>
        </p:txBody>
      </p:sp>
    </p:spTree>
    <p:extLst>
      <p:ext uri="{BB962C8B-B14F-4D97-AF65-F5344CB8AC3E}">
        <p14:creationId xmlns:p14="http://schemas.microsoft.com/office/powerpoint/2010/main" val="1867556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534400" cy="1059205"/>
          </a:xfrm>
        </p:spPr>
        <p:txBody>
          <a:bodyPr>
            <a:normAutofit/>
          </a:bodyPr>
          <a:lstStyle/>
          <a:p>
            <a:r>
              <a:rPr lang="en-US" sz="4800" dirty="0"/>
              <a:t>The </a:t>
            </a:r>
            <a:r>
              <a:rPr lang="en-US" sz="4800" dirty="0" smtClean="0"/>
              <a:t>Romans: </a:t>
            </a:r>
            <a:r>
              <a:rPr lang="en-US" sz="4800" dirty="0" smtClean="0">
                <a:solidFill>
                  <a:srgbClr val="FF8E22"/>
                </a:solidFill>
                <a:latin typeface="Chalkduster"/>
                <a:cs typeface="Chalkduster"/>
              </a:rPr>
              <a:t>Scenery</a:t>
            </a:r>
            <a:endParaRPr lang="en-US" sz="4800" dirty="0"/>
          </a:p>
        </p:txBody>
      </p:sp>
      <p:sp>
        <p:nvSpPr>
          <p:cNvPr id="3" name="Vertical Text Placeholder 2"/>
          <p:cNvSpPr>
            <a:spLocks noGrp="1"/>
          </p:cNvSpPr>
          <p:nvPr>
            <p:ph type="body" orient="vert" idx="1"/>
          </p:nvPr>
        </p:nvSpPr>
        <p:spPr/>
        <p:txBody>
          <a:bodyPr vert="horz">
            <a:normAutofit fontScale="92500" lnSpcReduction="10000"/>
          </a:bodyPr>
          <a:lstStyle/>
          <a:p>
            <a:r>
              <a:rPr lang="en-US" dirty="0"/>
              <a:t>Romans stages were about five feet high, with a hollow beneath the stage large enough to house all the actors and props. </a:t>
            </a:r>
            <a:r>
              <a:rPr lang="en-US" dirty="0" err="1" smtClean="0"/>
              <a:t>Vetruvius</a:t>
            </a:r>
            <a:r>
              <a:rPr lang="en-US" dirty="0" smtClean="0"/>
              <a:t> recorded that the stage could not be higher or the sightlines of those sitting in the orchestra would be compromised.</a:t>
            </a:r>
          </a:p>
          <a:p>
            <a:r>
              <a:rPr lang="en-US" dirty="0" smtClean="0"/>
              <a:t>Trap </a:t>
            </a:r>
            <a:r>
              <a:rPr lang="en-US" dirty="0"/>
              <a:t>doors were common, and a curtain hung across the stage to be lowered down or raised up to reveal a scene painted on it. </a:t>
            </a:r>
            <a:endParaRPr lang="en-US" dirty="0" smtClean="0"/>
          </a:p>
          <a:p>
            <a:r>
              <a:rPr lang="en-US" dirty="0" smtClean="0"/>
              <a:t>The </a:t>
            </a:r>
            <a:r>
              <a:rPr lang="en-US" dirty="0"/>
              <a:t>curtain descent at the beginning was called "</a:t>
            </a:r>
            <a:r>
              <a:rPr lang="en-US" dirty="0" err="1"/>
              <a:t>aulaea</a:t>
            </a:r>
            <a:r>
              <a:rPr lang="en-US" dirty="0"/>
              <a:t> </a:t>
            </a:r>
            <a:r>
              <a:rPr lang="en-US" dirty="0" err="1"/>
              <a:t>premuniuntur</a:t>
            </a:r>
            <a:r>
              <a:rPr lang="en-US" dirty="0"/>
              <a:t>" while the raised curtain at the end was called "</a:t>
            </a:r>
            <a:r>
              <a:rPr lang="en-US" dirty="0" err="1"/>
              <a:t>aulaem</a:t>
            </a:r>
            <a:r>
              <a:rPr lang="en-US" dirty="0"/>
              <a:t> </a:t>
            </a:r>
            <a:r>
              <a:rPr lang="en-US" dirty="0" err="1"/>
              <a:t>tollitur</a:t>
            </a:r>
            <a:r>
              <a:rPr lang="en-US" dirty="0" smtClean="0"/>
              <a:t>.”</a:t>
            </a:r>
            <a:endParaRPr lang="en-US" dirty="0"/>
          </a:p>
        </p:txBody>
      </p:sp>
    </p:spTree>
    <p:extLst>
      <p:ext uri="{BB962C8B-B14F-4D97-AF65-F5344CB8AC3E}">
        <p14:creationId xmlns:p14="http://schemas.microsoft.com/office/powerpoint/2010/main" val="1176658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Scenery</a:t>
            </a:r>
            <a:endParaRPr lang="en-US" dirty="0"/>
          </a:p>
        </p:txBody>
      </p:sp>
      <p:pic>
        <p:nvPicPr>
          <p:cNvPr id="5" name="Picture 4" descr="gosbecks-roman-theatre-c-peter-froste-and-colchester-archaeological-trus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3394" y="1766403"/>
            <a:ext cx="6029606" cy="4196308"/>
          </a:xfrm>
          <a:prstGeom prst="rect">
            <a:avLst/>
          </a:prstGeom>
        </p:spPr>
      </p:pic>
      <p:sp>
        <p:nvSpPr>
          <p:cNvPr id="6" name="TextBox 5"/>
          <p:cNvSpPr txBox="1"/>
          <p:nvPr/>
        </p:nvSpPr>
        <p:spPr>
          <a:xfrm>
            <a:off x="3710611" y="6034408"/>
            <a:ext cx="4099011" cy="369332"/>
          </a:xfrm>
          <a:prstGeom prst="rect">
            <a:avLst/>
          </a:prstGeom>
          <a:noFill/>
        </p:spPr>
        <p:txBody>
          <a:bodyPr wrap="none" rtlCol="0">
            <a:spAutoFit/>
          </a:bodyPr>
          <a:lstStyle/>
          <a:p>
            <a:r>
              <a:rPr lang="en-US" dirty="0"/>
              <a:t>Reconstruction of </a:t>
            </a:r>
            <a:r>
              <a:rPr lang="en-US" dirty="0" err="1"/>
              <a:t>Gosbecks</a:t>
            </a:r>
            <a:r>
              <a:rPr lang="en-US" dirty="0"/>
              <a:t> Roman </a:t>
            </a:r>
            <a:r>
              <a:rPr lang="en-US" dirty="0" smtClean="0"/>
              <a:t>Theatre</a:t>
            </a:r>
            <a:endParaRPr lang="en-US" dirty="0"/>
          </a:p>
        </p:txBody>
      </p:sp>
      <p:sp>
        <p:nvSpPr>
          <p:cNvPr id="7" name="TextBox 6"/>
          <p:cNvSpPr txBox="1"/>
          <p:nvPr/>
        </p:nvSpPr>
        <p:spPr>
          <a:xfrm>
            <a:off x="458633" y="2469762"/>
            <a:ext cx="2081489" cy="3046988"/>
          </a:xfrm>
          <a:prstGeom prst="rect">
            <a:avLst/>
          </a:prstGeom>
          <a:noFill/>
        </p:spPr>
        <p:txBody>
          <a:bodyPr wrap="square" rtlCol="0">
            <a:spAutoFit/>
          </a:bodyPr>
          <a:lstStyle/>
          <a:p>
            <a:r>
              <a:rPr lang="en-US" sz="2400" dirty="0" smtClean="0"/>
              <a:t>A reconstruction of a Roman  Theatre at Colchester – considerably later – around 1</a:t>
            </a:r>
            <a:r>
              <a:rPr lang="en-US" sz="2400" baseline="30000" dirty="0" smtClean="0"/>
              <a:t>st</a:t>
            </a:r>
            <a:r>
              <a:rPr lang="en-US" sz="2400" dirty="0" smtClean="0"/>
              <a:t> or 2</a:t>
            </a:r>
            <a:r>
              <a:rPr lang="en-US" sz="2400" baseline="30000" dirty="0" smtClean="0"/>
              <a:t>nd</a:t>
            </a:r>
            <a:r>
              <a:rPr lang="en-US" sz="2400" dirty="0" smtClean="0"/>
              <a:t> century AD.</a:t>
            </a:r>
            <a:endParaRPr lang="en-US" sz="2400" dirty="0"/>
          </a:p>
        </p:txBody>
      </p:sp>
    </p:spTree>
    <p:extLst>
      <p:ext uri="{BB962C8B-B14F-4D97-AF65-F5344CB8AC3E}">
        <p14:creationId xmlns:p14="http://schemas.microsoft.com/office/powerpoint/2010/main" val="3509677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Costume </a:t>
            </a:r>
            <a:endParaRPr lang="en-US" dirty="0"/>
          </a:p>
        </p:txBody>
      </p:sp>
      <p:sp>
        <p:nvSpPr>
          <p:cNvPr id="4" name="TextBox 3"/>
          <p:cNvSpPr txBox="1"/>
          <p:nvPr/>
        </p:nvSpPr>
        <p:spPr>
          <a:xfrm>
            <a:off x="388074" y="1658268"/>
            <a:ext cx="8519994" cy="4832092"/>
          </a:xfrm>
          <a:prstGeom prst="rect">
            <a:avLst/>
          </a:prstGeom>
          <a:noFill/>
        </p:spPr>
        <p:txBody>
          <a:bodyPr wrap="square" rtlCol="0">
            <a:spAutoFit/>
          </a:bodyPr>
          <a:lstStyle/>
          <a:p>
            <a:r>
              <a:rPr lang="en-US" sz="2800" dirty="0" smtClean="0"/>
              <a:t>Not much is known about the difference between Greek and Roman theatre costume, but there would have been some development and added sophistication over the centuries. </a:t>
            </a:r>
          </a:p>
          <a:p>
            <a:pPr>
              <a:lnSpc>
                <a:spcPct val="50000"/>
              </a:lnSpc>
            </a:pPr>
            <a:endParaRPr lang="en-US" sz="2800" dirty="0" smtClean="0"/>
          </a:p>
          <a:p>
            <a:pPr marL="285750" indent="-285750">
              <a:lnSpc>
                <a:spcPct val="50000"/>
              </a:lnSpc>
              <a:buFont typeface="Wingdings" charset="2"/>
              <a:buChar char="§"/>
            </a:pPr>
            <a:endParaRPr lang="en-US" sz="2800" dirty="0"/>
          </a:p>
          <a:p>
            <a:r>
              <a:rPr lang="en-US" sz="2800" dirty="0"/>
              <a:t>Roman actors wore a cheap and simple sandal called the </a:t>
            </a:r>
            <a:r>
              <a:rPr lang="en-US" sz="2800" dirty="0" err="1">
                <a:solidFill>
                  <a:schemeClr val="accent2"/>
                </a:solidFill>
              </a:rPr>
              <a:t>Baxa</a:t>
            </a:r>
            <a:r>
              <a:rPr lang="en-US" sz="2800" dirty="0"/>
              <a:t>. This Roman sandal was made from vegetable leaves, twigs, and fibers. Woven palm leaves were used to make the bottom of the shoe. The strap of the </a:t>
            </a:r>
            <a:r>
              <a:rPr lang="en-US" sz="2800" dirty="0" err="1"/>
              <a:t>baxa</a:t>
            </a:r>
            <a:r>
              <a:rPr lang="en-US" sz="2800" dirty="0"/>
              <a:t> was made from palm leaves and vegetable leaves in a style similar to modern day flip-flops.</a:t>
            </a:r>
          </a:p>
        </p:txBody>
      </p:sp>
    </p:spTree>
    <p:extLst>
      <p:ext uri="{BB962C8B-B14F-4D97-AF65-F5344CB8AC3E}">
        <p14:creationId xmlns:p14="http://schemas.microsoft.com/office/powerpoint/2010/main" val="4501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Costume … </a:t>
            </a:r>
            <a:endParaRPr lang="en-US" dirty="0"/>
          </a:p>
        </p:txBody>
      </p:sp>
      <p:pic>
        <p:nvPicPr>
          <p:cNvPr id="4" name="Picture 3" descr="220px-Pompeii_-_Villa_del_Cicerone_-_Mosaic_-_M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7016" y="1852323"/>
            <a:ext cx="4405984" cy="4190556"/>
          </a:xfrm>
          <a:prstGeom prst="rect">
            <a:avLst/>
          </a:prstGeom>
          <a:ln w="76200" cmpd="sng">
            <a:solidFill>
              <a:schemeClr val="accent2"/>
            </a:solidFill>
          </a:ln>
        </p:spPr>
      </p:pic>
      <p:sp>
        <p:nvSpPr>
          <p:cNvPr id="5" name="TextBox 4"/>
          <p:cNvSpPr txBox="1"/>
          <p:nvPr/>
        </p:nvSpPr>
        <p:spPr>
          <a:xfrm>
            <a:off x="1499377" y="6247818"/>
            <a:ext cx="6681111" cy="369332"/>
          </a:xfrm>
          <a:prstGeom prst="rect">
            <a:avLst/>
          </a:prstGeom>
          <a:noFill/>
        </p:spPr>
        <p:txBody>
          <a:bodyPr wrap="none" rtlCol="0">
            <a:spAutoFit/>
          </a:bodyPr>
          <a:lstStyle/>
          <a:p>
            <a:r>
              <a:rPr lang="en-US" dirty="0"/>
              <a:t>Mosaic depicting masked actors in a play: two women consult a "witch"</a:t>
            </a:r>
          </a:p>
        </p:txBody>
      </p:sp>
      <p:sp>
        <p:nvSpPr>
          <p:cNvPr id="6" name="TextBox 5"/>
          <p:cNvSpPr txBox="1"/>
          <p:nvPr/>
        </p:nvSpPr>
        <p:spPr>
          <a:xfrm>
            <a:off x="211676" y="1711192"/>
            <a:ext cx="3845464" cy="4856713"/>
          </a:xfrm>
          <a:prstGeom prst="rect">
            <a:avLst/>
          </a:prstGeom>
          <a:noFill/>
        </p:spPr>
        <p:txBody>
          <a:bodyPr wrap="square" rtlCol="0">
            <a:spAutoFit/>
          </a:bodyPr>
          <a:lstStyle/>
          <a:p>
            <a:pPr>
              <a:lnSpc>
                <a:spcPct val="80000"/>
              </a:lnSpc>
              <a:spcBef>
                <a:spcPts val="600"/>
              </a:spcBef>
            </a:pPr>
            <a:r>
              <a:rPr lang="en-US" sz="2400" dirty="0"/>
              <a:t>It is possible that:</a:t>
            </a:r>
          </a:p>
          <a:p>
            <a:pPr marL="285750" indent="-285750">
              <a:lnSpc>
                <a:spcPct val="80000"/>
              </a:lnSpc>
              <a:spcBef>
                <a:spcPts val="600"/>
              </a:spcBef>
              <a:buFont typeface="Wingdings" charset="2"/>
              <a:buChar char="§"/>
            </a:pPr>
            <a:r>
              <a:rPr lang="en-US" sz="2400" dirty="0"/>
              <a:t>A purple costume identified a rich man</a:t>
            </a:r>
          </a:p>
          <a:p>
            <a:pPr marL="285750" indent="-285750">
              <a:lnSpc>
                <a:spcPct val="80000"/>
              </a:lnSpc>
              <a:spcBef>
                <a:spcPts val="600"/>
              </a:spcBef>
              <a:buFont typeface="Wingdings" charset="2"/>
              <a:buChar char="§"/>
            </a:pPr>
            <a:r>
              <a:rPr lang="en-US" sz="2400" dirty="0"/>
              <a:t>Boys wore striped togas</a:t>
            </a:r>
          </a:p>
          <a:p>
            <a:pPr marL="285750" indent="-285750">
              <a:lnSpc>
                <a:spcPct val="80000"/>
              </a:lnSpc>
              <a:spcBef>
                <a:spcPts val="600"/>
              </a:spcBef>
              <a:buFont typeface="Wingdings" charset="2"/>
              <a:buChar char="§"/>
            </a:pPr>
            <a:r>
              <a:rPr lang="en-US" sz="2400" dirty="0"/>
              <a:t>Soldiers wore short cloaks</a:t>
            </a:r>
          </a:p>
          <a:p>
            <a:pPr marL="285750" indent="-285750">
              <a:lnSpc>
                <a:spcPct val="80000"/>
              </a:lnSpc>
              <a:spcBef>
                <a:spcPts val="600"/>
              </a:spcBef>
              <a:buFont typeface="Wingdings" charset="2"/>
              <a:buChar char="§"/>
            </a:pPr>
            <a:r>
              <a:rPr lang="en-US" sz="2400" dirty="0"/>
              <a:t>Red costumes indicated a poor man</a:t>
            </a:r>
          </a:p>
          <a:p>
            <a:pPr marL="285750" indent="-285750">
              <a:lnSpc>
                <a:spcPct val="80000"/>
              </a:lnSpc>
              <a:spcBef>
                <a:spcPts val="600"/>
              </a:spcBef>
              <a:buFont typeface="Wingdings" charset="2"/>
              <a:buChar char="§"/>
            </a:pPr>
            <a:r>
              <a:rPr lang="en-US" sz="2400" dirty="0"/>
              <a:t>A yellow robe meant the character was a woman</a:t>
            </a:r>
          </a:p>
          <a:p>
            <a:pPr marL="285750" indent="-285750">
              <a:lnSpc>
                <a:spcPct val="80000"/>
              </a:lnSpc>
              <a:spcBef>
                <a:spcPts val="600"/>
              </a:spcBef>
              <a:buFont typeface="Wingdings" charset="2"/>
              <a:buChar char="§"/>
            </a:pPr>
            <a:r>
              <a:rPr lang="en-US" sz="2400" dirty="0"/>
              <a:t>Short tunics indicated a slave</a:t>
            </a:r>
          </a:p>
          <a:p>
            <a:pPr marL="285750" indent="-285750">
              <a:lnSpc>
                <a:spcPct val="80000"/>
              </a:lnSpc>
              <a:spcBef>
                <a:spcPts val="600"/>
              </a:spcBef>
              <a:buFont typeface="Wingdings" charset="2"/>
              <a:buChar char="§"/>
            </a:pPr>
            <a:r>
              <a:rPr lang="en-US" sz="2400" dirty="0"/>
              <a:t>A yellow tassel meant the character was a god</a:t>
            </a:r>
          </a:p>
          <a:p>
            <a:pPr>
              <a:lnSpc>
                <a:spcPct val="80000"/>
              </a:lnSpc>
              <a:spcBef>
                <a:spcPts val="600"/>
              </a:spcBef>
            </a:pPr>
            <a:endParaRPr lang="en-US" sz="2400" dirty="0"/>
          </a:p>
        </p:txBody>
      </p:sp>
    </p:spTree>
    <p:extLst>
      <p:ext uri="{BB962C8B-B14F-4D97-AF65-F5344CB8AC3E}">
        <p14:creationId xmlns:p14="http://schemas.microsoft.com/office/powerpoint/2010/main" val="3276109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Masks …</a:t>
            </a:r>
            <a:endParaRPr lang="en-US" dirty="0"/>
          </a:p>
        </p:txBody>
      </p:sp>
      <p:pic>
        <p:nvPicPr>
          <p:cNvPr id="4" name="Picture 3" descr="Gargoyles_on_a_mosaic_in_the_Museum_Capitolin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6332" y="3549680"/>
            <a:ext cx="4176668" cy="2942653"/>
          </a:xfrm>
          <a:prstGeom prst="rect">
            <a:avLst/>
          </a:prstGeom>
          <a:ln w="76200" cmpd="sng">
            <a:solidFill>
              <a:schemeClr val="accent2"/>
            </a:solidFill>
          </a:ln>
        </p:spPr>
      </p:pic>
      <p:sp>
        <p:nvSpPr>
          <p:cNvPr id="5" name="TextBox 4"/>
          <p:cNvSpPr txBox="1"/>
          <p:nvPr/>
        </p:nvSpPr>
        <p:spPr>
          <a:xfrm>
            <a:off x="456741" y="1711193"/>
            <a:ext cx="8333748" cy="1569660"/>
          </a:xfrm>
          <a:prstGeom prst="rect">
            <a:avLst/>
          </a:prstGeom>
          <a:noFill/>
        </p:spPr>
        <p:txBody>
          <a:bodyPr wrap="square" rtlCol="0">
            <a:spAutoFit/>
          </a:bodyPr>
          <a:lstStyle/>
          <a:p>
            <a:r>
              <a:rPr lang="en-US" sz="2400" b="1" dirty="0"/>
              <a:t>Mime</a:t>
            </a:r>
            <a:r>
              <a:rPr lang="en-US" sz="2400" dirty="0"/>
              <a:t> was a genre that had incorporated adventure, unrestrained sexual tones, and violence. Typically female roles were played by men but in </a:t>
            </a:r>
            <a:r>
              <a:rPr lang="en-US" sz="2400" dirty="0" smtClean="0"/>
              <a:t>this </a:t>
            </a:r>
            <a:r>
              <a:rPr lang="en-US" sz="2400" dirty="0"/>
              <a:t>genre females actually played the roles of female characters. Instead of masks females would wear heavy make up. </a:t>
            </a:r>
          </a:p>
        </p:txBody>
      </p:sp>
      <p:sp>
        <p:nvSpPr>
          <p:cNvPr id="7" name="TextBox 6"/>
          <p:cNvSpPr txBox="1"/>
          <p:nvPr/>
        </p:nvSpPr>
        <p:spPr>
          <a:xfrm>
            <a:off x="456741" y="3580750"/>
            <a:ext cx="3972891" cy="2677656"/>
          </a:xfrm>
          <a:prstGeom prst="rect">
            <a:avLst/>
          </a:prstGeom>
          <a:noFill/>
        </p:spPr>
        <p:txBody>
          <a:bodyPr wrap="square" rtlCol="0">
            <a:spAutoFit/>
          </a:bodyPr>
          <a:lstStyle/>
          <a:p>
            <a:r>
              <a:rPr lang="en-US" sz="2400" b="1" dirty="0"/>
              <a:t>Pantomime</a:t>
            </a:r>
            <a:r>
              <a:rPr lang="en-US" sz="2400" dirty="0"/>
              <a:t> was the more sophisticated of the two genres. In this type of musical comedy there was one main actor who took on many roles. </a:t>
            </a:r>
            <a:r>
              <a:rPr lang="en-US" sz="2400" dirty="0" smtClean="0"/>
              <a:t>This </a:t>
            </a:r>
            <a:r>
              <a:rPr lang="en-US" sz="2400" dirty="0"/>
              <a:t>actor would portray the roles using different masks. </a:t>
            </a:r>
          </a:p>
        </p:txBody>
      </p:sp>
    </p:spTree>
    <p:extLst>
      <p:ext uri="{BB962C8B-B14F-4D97-AF65-F5344CB8AC3E}">
        <p14:creationId xmlns:p14="http://schemas.microsoft.com/office/powerpoint/2010/main" val="2642971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smtClean="0">
                <a:solidFill>
                  <a:srgbClr val="FF8E22"/>
                </a:solidFill>
                <a:latin typeface="Chalkduster"/>
                <a:cs typeface="Chalkduster"/>
              </a:rPr>
              <a:t>Props</a:t>
            </a:r>
            <a:endParaRPr lang="en-US" dirty="0"/>
          </a:p>
        </p:txBody>
      </p:sp>
      <p:sp>
        <p:nvSpPr>
          <p:cNvPr id="3" name="Vertical Text Placeholder 2"/>
          <p:cNvSpPr>
            <a:spLocks noGrp="1"/>
          </p:cNvSpPr>
          <p:nvPr>
            <p:ph type="body" orient="vert" idx="1"/>
          </p:nvPr>
        </p:nvSpPr>
        <p:spPr>
          <a:xfrm>
            <a:off x="609600" y="1600200"/>
            <a:ext cx="8156448" cy="4526280"/>
          </a:xfrm>
        </p:spPr>
        <p:txBody>
          <a:bodyPr vert="horz">
            <a:normAutofit fontScale="92500" lnSpcReduction="10000"/>
          </a:bodyPr>
          <a:lstStyle/>
          <a:p>
            <a:pPr marL="0" indent="0">
              <a:buNone/>
            </a:pPr>
            <a:r>
              <a:rPr lang="en-US" sz="3500" dirty="0"/>
              <a:t>Roman Theatre props would have included easily moveable objects such as weapons including swords and daggers, goblets and plates, stools, torches, blood soaked clothing, wine or ale containers, whips, helmets, </a:t>
            </a:r>
            <a:r>
              <a:rPr lang="en-US" sz="3500" dirty="0" err="1" smtClean="0"/>
              <a:t>armour</a:t>
            </a:r>
            <a:r>
              <a:rPr lang="en-US" sz="3500" dirty="0"/>
              <a:t>, false jewels, crowns and wreaths, skulls and bones, animal furs, standards and banners, caskets and containers and flowers and petals. Larger props might include larger items of furniture, statues, exotic plants and even trees. </a:t>
            </a:r>
            <a:endParaRPr lang="en-US" dirty="0"/>
          </a:p>
          <a:p>
            <a:endParaRPr lang="en-US" dirty="0"/>
          </a:p>
        </p:txBody>
      </p:sp>
    </p:spTree>
    <p:extLst>
      <p:ext uri="{BB962C8B-B14F-4D97-AF65-F5344CB8AC3E}">
        <p14:creationId xmlns:p14="http://schemas.microsoft.com/office/powerpoint/2010/main" val="939813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Medieval Times: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348340" cy="1892749"/>
          </a:xfrm>
        </p:spPr>
        <p:txBody>
          <a:bodyPr vert="horz">
            <a:normAutofit fontScale="92500" lnSpcReduction="20000"/>
          </a:bodyPr>
          <a:lstStyle/>
          <a:p>
            <a:pPr marL="0" indent="0">
              <a:buNone/>
            </a:pPr>
            <a:r>
              <a:rPr lang="en-US" dirty="0"/>
              <a:t>Medieval European drama used standardized scenic elements called “mansions” (representations of heaven, hell, the Garden of Eden, and so forth) to depict the various locations needed in the liturgical drama that constituted the bulk of the period’s plays. </a:t>
            </a:r>
            <a:endParaRPr lang="en-US" dirty="0" smtClean="0"/>
          </a:p>
        </p:txBody>
      </p:sp>
      <p:pic>
        <p:nvPicPr>
          <p:cNvPr id="4" name="Picture 3" descr="valenciennes.jpg"/>
          <p:cNvPicPr>
            <a:picLocks noChangeAspect="1"/>
          </p:cNvPicPr>
          <p:nvPr/>
        </p:nvPicPr>
        <p:blipFill rotWithShape="1">
          <a:blip r:embed="rId2">
            <a:extLst>
              <a:ext uri="{28A0092B-C50C-407E-A947-70E740481C1C}">
                <a14:useLocalDpi xmlns:a14="http://schemas.microsoft.com/office/drawing/2010/main" val="0"/>
              </a:ext>
            </a:extLst>
          </a:blip>
          <a:srcRect b="7426"/>
          <a:stretch/>
        </p:blipFill>
        <p:spPr>
          <a:xfrm>
            <a:off x="524448" y="3598795"/>
            <a:ext cx="8184840" cy="2963715"/>
          </a:xfrm>
          <a:prstGeom prst="rect">
            <a:avLst/>
          </a:prstGeom>
          <a:ln w="76200" cmpd="sng">
            <a:solidFill>
              <a:schemeClr val="accent2"/>
            </a:solidFill>
          </a:ln>
        </p:spPr>
      </p:pic>
    </p:spTree>
    <p:extLst>
      <p:ext uri="{BB962C8B-B14F-4D97-AF65-F5344CB8AC3E}">
        <p14:creationId xmlns:p14="http://schemas.microsoft.com/office/powerpoint/2010/main" val="3397737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423354" y="1829533"/>
            <a:ext cx="3819712" cy="4856464"/>
          </a:xfrm>
        </p:spPr>
        <p:txBody>
          <a:bodyPr vert="horz">
            <a:normAutofit fontScale="92500" lnSpcReduction="20000"/>
          </a:bodyPr>
          <a:lstStyle/>
          <a:p>
            <a:pPr marL="0" indent="0">
              <a:buNone/>
            </a:pPr>
            <a:r>
              <a:rPr lang="en-US" dirty="0"/>
              <a:t>Mansions were often mounted in the nave of a church, on a platform in front of a church, or in a town square. They were also used in combination with pageant wagons, which usually held between one and three mansions, were pulled from location to location, and were arranged to create the appropriate setting.</a:t>
            </a:r>
          </a:p>
          <a:p>
            <a:endParaRPr lang="en-US" dirty="0"/>
          </a:p>
        </p:txBody>
      </p:sp>
      <p:pic>
        <p:nvPicPr>
          <p:cNvPr id="4" name="Picture 3" descr="Belingard_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8345" y="1886358"/>
            <a:ext cx="4484655" cy="4570306"/>
          </a:xfrm>
          <a:prstGeom prst="rect">
            <a:avLst/>
          </a:prstGeom>
          <a:ln w="76200" cmpd="sng">
            <a:solidFill>
              <a:schemeClr val="accent2"/>
            </a:solidFill>
          </a:ln>
        </p:spPr>
      </p:pic>
    </p:spTree>
    <p:extLst>
      <p:ext uri="{BB962C8B-B14F-4D97-AF65-F5344CB8AC3E}">
        <p14:creationId xmlns:p14="http://schemas.microsoft.com/office/powerpoint/2010/main" val="2478370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330700" cy="4697693"/>
          </a:xfrm>
        </p:spPr>
        <p:txBody>
          <a:bodyPr vert="horz">
            <a:noAutofit/>
          </a:bodyPr>
          <a:lstStyle/>
          <a:p>
            <a:pPr marL="0" indent="0">
              <a:buNone/>
            </a:pPr>
            <a:r>
              <a:rPr lang="en-US" sz="3200" dirty="0"/>
              <a:t>Costumes worn in the early religious dramas were ecclesiastical garments. As the scripts became more secular, often involving townspeople in addition to the clergy, lay performers assumed responsibility for any costume pieces not owned by the church</a:t>
            </a:r>
            <a:r>
              <a:rPr lang="en-US" sz="3200" dirty="0" smtClean="0"/>
              <a:t>.</a:t>
            </a:r>
          </a:p>
          <a:p>
            <a:pPr marL="0" indent="0">
              <a:buNone/>
            </a:pPr>
            <a:r>
              <a:rPr lang="en-US" sz="3200" dirty="0" smtClean="0"/>
              <a:t>Contemporary </a:t>
            </a:r>
            <a:r>
              <a:rPr lang="en-US" sz="3200" dirty="0"/>
              <a:t>religious art provided inspiration for such characters as Daniel, Herod, the Virgin Mary, and assorted devils.</a:t>
            </a:r>
          </a:p>
        </p:txBody>
      </p:sp>
    </p:spTree>
    <p:extLst>
      <p:ext uri="{BB962C8B-B14F-4D97-AF65-F5344CB8AC3E}">
        <p14:creationId xmlns:p14="http://schemas.microsoft.com/office/powerpoint/2010/main" val="1482122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Costume …</a:t>
            </a:r>
            <a:endParaRPr lang="en-US" dirty="0"/>
          </a:p>
        </p:txBody>
      </p:sp>
      <p:sp>
        <p:nvSpPr>
          <p:cNvPr id="3" name="Vertical Text Placeholder 2"/>
          <p:cNvSpPr>
            <a:spLocks noGrp="1"/>
          </p:cNvSpPr>
          <p:nvPr>
            <p:ph type="body" orient="vert" idx="1"/>
          </p:nvPr>
        </p:nvSpPr>
        <p:spPr>
          <a:xfrm>
            <a:off x="299877" y="1600200"/>
            <a:ext cx="8678750" cy="4526280"/>
          </a:xfrm>
        </p:spPr>
        <p:txBody>
          <a:bodyPr vert="horz"/>
          <a:lstStyle/>
          <a:p>
            <a:pPr marL="0" indent="0">
              <a:buNone/>
            </a:pPr>
            <a:r>
              <a:rPr lang="en-US" dirty="0" smtClean="0"/>
              <a:t>The word “</a:t>
            </a:r>
            <a:r>
              <a:rPr lang="en-US" b="1" i="1" dirty="0" smtClean="0"/>
              <a:t>costume</a:t>
            </a:r>
            <a:r>
              <a:rPr lang="en-US" dirty="0" smtClean="0"/>
              <a:t>” for theatrical wear was not recorded until the eighteenth century.</a:t>
            </a:r>
          </a:p>
          <a:p>
            <a:pPr marL="0" indent="0">
              <a:buNone/>
            </a:pPr>
            <a:r>
              <a:rPr lang="en-US" dirty="0" smtClean="0"/>
              <a:t>Players’ clothing is described as </a:t>
            </a:r>
            <a:r>
              <a:rPr lang="en-US" b="1" i="1" dirty="0" smtClean="0"/>
              <a:t>apparel, attire, garments, vestments and playing gear</a:t>
            </a:r>
            <a:r>
              <a:rPr lang="en-US" dirty="0" smtClean="0"/>
              <a:t>.</a:t>
            </a:r>
            <a:endParaRPr lang="en-US" dirty="0"/>
          </a:p>
        </p:txBody>
      </p:sp>
      <p:pic>
        <p:nvPicPr>
          <p:cNvPr id="4" name="Picture 3"/>
          <p:cNvPicPr>
            <a:picLocks noChangeAspect="1"/>
          </p:cNvPicPr>
          <p:nvPr/>
        </p:nvPicPr>
        <p:blipFill rotWithShape="1">
          <a:blip r:embed="rId2"/>
          <a:srcRect b="8661"/>
          <a:stretch/>
        </p:blipFill>
        <p:spPr>
          <a:xfrm>
            <a:off x="412088" y="3792848"/>
            <a:ext cx="8403832" cy="2716738"/>
          </a:xfrm>
          <a:prstGeom prst="rect">
            <a:avLst/>
          </a:prstGeom>
          <a:ln w="76200" cmpd="sng">
            <a:solidFill>
              <a:schemeClr val="accent2"/>
            </a:solidFill>
          </a:ln>
        </p:spPr>
      </p:pic>
    </p:spTree>
    <p:extLst>
      <p:ext uri="{BB962C8B-B14F-4D97-AF65-F5344CB8AC3E}">
        <p14:creationId xmlns:p14="http://schemas.microsoft.com/office/powerpoint/2010/main" val="3903685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smtClean="0">
                <a:solidFill>
                  <a:srgbClr val="FF8E22"/>
                </a:solidFill>
                <a:latin typeface="Chalkduster"/>
                <a:cs typeface="Chalkduster"/>
              </a:rPr>
              <a:t>the Spectacle</a:t>
            </a:r>
            <a:endParaRPr lang="en-US" dirty="0"/>
          </a:p>
        </p:txBody>
      </p:sp>
      <p:pic>
        <p:nvPicPr>
          <p:cNvPr id="6" name="Picture 5"/>
          <p:cNvPicPr>
            <a:picLocks noChangeAspect="1"/>
          </p:cNvPicPr>
          <p:nvPr/>
        </p:nvPicPr>
        <p:blipFill>
          <a:blip r:embed="rId2"/>
          <a:stretch>
            <a:fillRect/>
          </a:stretch>
        </p:blipFill>
        <p:spPr>
          <a:xfrm>
            <a:off x="525366" y="1853199"/>
            <a:ext cx="8237634" cy="4444694"/>
          </a:xfrm>
          <a:prstGeom prst="rect">
            <a:avLst/>
          </a:prstGeom>
          <a:ln w="76200" cmpd="sng">
            <a:solidFill>
              <a:schemeClr val="accent2"/>
            </a:solidFill>
          </a:ln>
        </p:spPr>
      </p:pic>
    </p:spTree>
    <p:extLst>
      <p:ext uri="{BB962C8B-B14F-4D97-AF65-F5344CB8AC3E}">
        <p14:creationId xmlns:p14="http://schemas.microsoft.com/office/powerpoint/2010/main" val="3115206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Medieval Times: </a:t>
            </a:r>
            <a:r>
              <a:rPr lang="en-US" sz="4000" dirty="0">
                <a:solidFill>
                  <a:srgbClr val="FF8E22"/>
                </a:solidFill>
                <a:latin typeface="Chalkduster"/>
                <a:cs typeface="Chalkduster"/>
              </a:rPr>
              <a:t>the </a:t>
            </a:r>
            <a:r>
              <a:rPr lang="en-US" sz="4000" dirty="0" smtClean="0">
                <a:solidFill>
                  <a:srgbClr val="FF8E22"/>
                </a:solidFill>
                <a:latin typeface="Chalkduster"/>
                <a:cs typeface="Chalkduster"/>
              </a:rPr>
              <a:t>Spectacle…</a:t>
            </a:r>
            <a:endParaRPr lang="en-US" sz="4000" dirty="0"/>
          </a:p>
        </p:txBody>
      </p:sp>
      <p:pic>
        <p:nvPicPr>
          <p:cNvPr id="4" name="Picture 3"/>
          <p:cNvPicPr>
            <a:picLocks noChangeAspect="1"/>
          </p:cNvPicPr>
          <p:nvPr/>
        </p:nvPicPr>
        <p:blipFill rotWithShape="1">
          <a:blip r:embed="rId2"/>
          <a:srcRect l="3707" t="2684" r="2569" b="3648"/>
          <a:stretch/>
        </p:blipFill>
        <p:spPr>
          <a:xfrm>
            <a:off x="1693413" y="1711193"/>
            <a:ext cx="5679996" cy="4868960"/>
          </a:xfrm>
          <a:prstGeom prst="rect">
            <a:avLst/>
          </a:prstGeom>
          <a:ln w="76200" cmpd="sng">
            <a:solidFill>
              <a:schemeClr val="accent2"/>
            </a:solidFill>
          </a:ln>
        </p:spPr>
      </p:pic>
    </p:spTree>
    <p:extLst>
      <p:ext uri="{BB962C8B-B14F-4D97-AF65-F5344CB8AC3E}">
        <p14:creationId xmlns:p14="http://schemas.microsoft.com/office/powerpoint/2010/main" val="40685995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Medieval Times: </a:t>
            </a:r>
            <a:r>
              <a:rPr lang="en-US" dirty="0">
                <a:solidFill>
                  <a:srgbClr val="FF8E22"/>
                </a:solidFill>
                <a:latin typeface="Chalkduster"/>
                <a:cs typeface="Chalkduster"/>
              </a:rPr>
              <a:t>the Spectacle…</a:t>
            </a:r>
            <a:endParaRPr lang="en-US" dirty="0"/>
          </a:p>
        </p:txBody>
      </p:sp>
      <p:pic>
        <p:nvPicPr>
          <p:cNvPr id="4" name="Picture 3"/>
          <p:cNvPicPr>
            <a:picLocks noChangeAspect="1"/>
          </p:cNvPicPr>
          <p:nvPr/>
        </p:nvPicPr>
        <p:blipFill>
          <a:blip r:embed="rId2"/>
          <a:stretch>
            <a:fillRect/>
          </a:stretch>
        </p:blipFill>
        <p:spPr>
          <a:xfrm>
            <a:off x="2396014" y="1676358"/>
            <a:ext cx="4501124" cy="5027281"/>
          </a:xfrm>
          <a:prstGeom prst="rect">
            <a:avLst/>
          </a:prstGeom>
          <a:ln w="76200" cmpd="sng">
            <a:solidFill>
              <a:schemeClr val="accent2"/>
            </a:solidFill>
          </a:ln>
        </p:spPr>
      </p:pic>
    </p:spTree>
    <p:extLst>
      <p:ext uri="{BB962C8B-B14F-4D97-AF65-F5344CB8AC3E}">
        <p14:creationId xmlns:p14="http://schemas.microsoft.com/office/powerpoint/2010/main" val="3257969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smtClean="0"/>
              <a:t>Renaissance: </a:t>
            </a:r>
            <a:r>
              <a:rPr lang="en-US" sz="4800" dirty="0" smtClean="0">
                <a:solidFill>
                  <a:srgbClr val="FF8E22"/>
                </a:solidFill>
                <a:latin typeface="Chalkduster"/>
                <a:cs typeface="Chalkduster"/>
              </a:rPr>
              <a:t>Scenery</a:t>
            </a:r>
            <a:endParaRPr lang="en-US" sz="4800" dirty="0"/>
          </a:p>
        </p:txBody>
      </p:sp>
      <p:sp>
        <p:nvSpPr>
          <p:cNvPr id="3" name="Vertical Text Placeholder 2"/>
          <p:cNvSpPr>
            <a:spLocks noGrp="1"/>
          </p:cNvSpPr>
          <p:nvPr>
            <p:ph type="body" orient="vert" idx="1"/>
          </p:nvPr>
        </p:nvSpPr>
        <p:spPr>
          <a:xfrm>
            <a:off x="609600" y="1728830"/>
            <a:ext cx="8016233" cy="4692549"/>
          </a:xfrm>
        </p:spPr>
        <p:txBody>
          <a:bodyPr vert="horz">
            <a:normAutofit/>
          </a:bodyPr>
          <a:lstStyle/>
          <a:p>
            <a:pPr marL="0" indent="0">
              <a:buNone/>
            </a:pPr>
            <a:r>
              <a:rPr lang="en-US" sz="3200" b="1" dirty="0" smtClean="0"/>
              <a:t>Back to VETRUVIUS!</a:t>
            </a:r>
          </a:p>
          <a:p>
            <a:pPr marL="0" indent="0">
              <a:buNone/>
            </a:pPr>
            <a:r>
              <a:rPr lang="en-US" dirty="0" smtClean="0"/>
              <a:t>In 1545, </a:t>
            </a:r>
            <a:r>
              <a:rPr lang="en-US" b="1" dirty="0" smtClean="0"/>
              <a:t>SEBASTIANO SERLIO </a:t>
            </a:r>
            <a:r>
              <a:rPr lang="en-US" dirty="0" smtClean="0"/>
              <a:t>created three designs, based on </a:t>
            </a:r>
            <a:r>
              <a:rPr lang="en-US" dirty="0" err="1" smtClean="0"/>
              <a:t>Vetruvius</a:t>
            </a:r>
            <a:r>
              <a:rPr lang="en-US" dirty="0" smtClean="0"/>
              <a:t>’ descriptions, of a “Tragic scene”, a “Comic Scene” and a “</a:t>
            </a:r>
            <a:r>
              <a:rPr lang="en-US" dirty="0" err="1" smtClean="0"/>
              <a:t>Satyric</a:t>
            </a:r>
            <a:r>
              <a:rPr lang="en-US" dirty="0" smtClean="0"/>
              <a:t> Scene” where he explains perspective painting in which parallel lines converge on a vanishing point.</a:t>
            </a:r>
          </a:p>
          <a:p>
            <a:pPr marL="0" indent="0">
              <a:lnSpc>
                <a:spcPct val="50000"/>
              </a:lnSpc>
              <a:buNone/>
            </a:pPr>
            <a:endParaRPr lang="en-US" dirty="0"/>
          </a:p>
          <a:p>
            <a:pPr marL="0" indent="0">
              <a:buNone/>
            </a:pPr>
            <a:r>
              <a:rPr lang="en-US" sz="3200" b="1" dirty="0" smtClean="0"/>
              <a:t>Let’s look at the</a:t>
            </a:r>
            <a:r>
              <a:rPr lang="en-US" sz="3200" dirty="0" smtClean="0"/>
              <a:t> science first – and then see his resulting designs…</a:t>
            </a:r>
            <a:endParaRPr lang="en-US" sz="3200" dirty="0"/>
          </a:p>
        </p:txBody>
      </p:sp>
    </p:spTree>
    <p:extLst>
      <p:ext uri="{BB962C8B-B14F-4D97-AF65-F5344CB8AC3E}">
        <p14:creationId xmlns:p14="http://schemas.microsoft.com/office/powerpoint/2010/main" val="3459321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388074" y="1711191"/>
            <a:ext cx="3263351" cy="4750471"/>
          </a:xfrm>
        </p:spPr>
        <p:txBody>
          <a:bodyPr vert="horz">
            <a:normAutofit fontScale="92500" lnSpcReduction="10000"/>
          </a:bodyPr>
          <a:lstStyle/>
          <a:p>
            <a:pPr marL="0" indent="0">
              <a:buNone/>
            </a:pPr>
            <a:r>
              <a:rPr lang="en-US" dirty="0" smtClean="0"/>
              <a:t>The perfection of the science of perspective in the 15</a:t>
            </a:r>
            <a:r>
              <a:rPr lang="en-US" baseline="30000" dirty="0" smtClean="0"/>
              <a:t>th</a:t>
            </a:r>
            <a:r>
              <a:rPr lang="en-US" dirty="0" smtClean="0"/>
              <a:t> century provided artists with a means of representing scenes in a limited space, either on a single or on multiple screens.</a:t>
            </a:r>
          </a:p>
          <a:p>
            <a:pPr marL="0" indent="0">
              <a:buNone/>
            </a:pPr>
            <a:r>
              <a:rPr lang="en-US" i="1" dirty="0" smtClean="0"/>
              <a:t>NOTE: </a:t>
            </a:r>
            <a:r>
              <a:rPr lang="en-US" dirty="0" smtClean="0"/>
              <a:t>We begin to refer to creators of scenery as </a:t>
            </a:r>
            <a:r>
              <a:rPr lang="en-US" b="1" i="1" dirty="0" smtClean="0"/>
              <a:t>ARTISTS</a:t>
            </a:r>
            <a:r>
              <a:rPr lang="en-US" dirty="0" smtClean="0"/>
              <a:t>.</a:t>
            </a:r>
            <a:endParaRPr lang="en-US" dirty="0"/>
          </a:p>
        </p:txBody>
      </p:sp>
      <p:pic>
        <p:nvPicPr>
          <p:cNvPr id="4" name="Picture 3"/>
          <p:cNvPicPr>
            <a:picLocks noChangeAspect="1"/>
          </p:cNvPicPr>
          <p:nvPr/>
        </p:nvPicPr>
        <p:blipFill rotWithShape="1">
          <a:blip r:embed="rId2"/>
          <a:srcRect l="3577"/>
          <a:stretch/>
        </p:blipFill>
        <p:spPr>
          <a:xfrm>
            <a:off x="4039500" y="3828131"/>
            <a:ext cx="4726548" cy="2820687"/>
          </a:xfrm>
          <a:prstGeom prst="rect">
            <a:avLst/>
          </a:prstGeom>
          <a:ln w="76200" cmpd="sng">
            <a:solidFill>
              <a:schemeClr val="accent2"/>
            </a:solidFill>
          </a:ln>
        </p:spPr>
      </p:pic>
      <p:pic>
        <p:nvPicPr>
          <p:cNvPr id="5" name="Picture 4"/>
          <p:cNvPicPr>
            <a:picLocks noChangeAspect="1"/>
          </p:cNvPicPr>
          <p:nvPr/>
        </p:nvPicPr>
        <p:blipFill rotWithShape="1">
          <a:blip r:embed="rId3"/>
          <a:srcRect l="3577" r="3219"/>
          <a:stretch/>
        </p:blipFill>
        <p:spPr>
          <a:xfrm>
            <a:off x="4039500" y="1711191"/>
            <a:ext cx="4726548" cy="1840530"/>
          </a:xfrm>
          <a:prstGeom prst="rect">
            <a:avLst/>
          </a:prstGeom>
          <a:ln w="76200" cmpd="sng">
            <a:solidFill>
              <a:schemeClr val="accent2"/>
            </a:solidFill>
          </a:ln>
        </p:spPr>
      </p:pic>
    </p:spTree>
    <p:extLst>
      <p:ext uri="{BB962C8B-B14F-4D97-AF65-F5344CB8AC3E}">
        <p14:creationId xmlns:p14="http://schemas.microsoft.com/office/powerpoint/2010/main" val="1368662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158759" y="1600200"/>
            <a:ext cx="4551052" cy="5121081"/>
          </a:xfrm>
        </p:spPr>
        <p:txBody>
          <a:bodyPr vert="horz">
            <a:normAutofit fontScale="85000" lnSpcReduction="20000"/>
          </a:bodyPr>
          <a:lstStyle/>
          <a:p>
            <a:r>
              <a:rPr lang="en-US" dirty="0" smtClean="0"/>
              <a:t>The semi-circular orchestra remains.</a:t>
            </a:r>
          </a:p>
          <a:p>
            <a:r>
              <a:rPr lang="en-US" dirty="0" smtClean="0"/>
              <a:t>In front is a rectangular playing area, with steps up to…</a:t>
            </a:r>
          </a:p>
          <a:p>
            <a:r>
              <a:rPr lang="en-US" dirty="0" smtClean="0"/>
              <a:t>a flat stage – the PROSCENAE -  “raised to the level of a man’s eyes”.</a:t>
            </a:r>
          </a:p>
          <a:p>
            <a:r>
              <a:rPr lang="en-US" dirty="0" smtClean="0"/>
              <a:t>in front of this is a raked stage with a “</a:t>
            </a:r>
            <a:r>
              <a:rPr lang="en-US" dirty="0" err="1" smtClean="0"/>
              <a:t>backscene</a:t>
            </a:r>
            <a:r>
              <a:rPr lang="en-US" dirty="0" smtClean="0"/>
              <a:t>”, with space behind it for people to pass.</a:t>
            </a:r>
          </a:p>
          <a:p>
            <a:r>
              <a:rPr lang="en-US" dirty="0" smtClean="0"/>
              <a:t>Downstage of the </a:t>
            </a:r>
            <a:r>
              <a:rPr lang="en-US" dirty="0" err="1" smtClean="0"/>
              <a:t>backscene</a:t>
            </a:r>
            <a:r>
              <a:rPr lang="en-US" dirty="0" smtClean="0"/>
              <a:t> – or backdrop – are two “wings”.</a:t>
            </a:r>
          </a:p>
          <a:p>
            <a:r>
              <a:rPr lang="en-US" dirty="0" smtClean="0"/>
              <a:t>In front are three pairs of “wings”, each with a return on their on-stage ends.</a:t>
            </a:r>
          </a:p>
        </p:txBody>
      </p:sp>
      <p:pic>
        <p:nvPicPr>
          <p:cNvPr id="5" name="Picture 4" descr="Serlio perspective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6768" y="1764116"/>
            <a:ext cx="3964990" cy="4755938"/>
          </a:xfrm>
          <a:prstGeom prst="rect">
            <a:avLst/>
          </a:prstGeom>
          <a:ln w="76200" cmpd="sng">
            <a:solidFill>
              <a:schemeClr val="accent2"/>
            </a:solidFill>
          </a:ln>
        </p:spPr>
      </p:pic>
    </p:spTree>
    <p:extLst>
      <p:ext uri="{BB962C8B-B14F-4D97-AF65-F5344CB8AC3E}">
        <p14:creationId xmlns:p14="http://schemas.microsoft.com/office/powerpoint/2010/main" val="2547762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141118" y="1600200"/>
            <a:ext cx="4462855" cy="4919854"/>
          </a:xfrm>
        </p:spPr>
        <p:txBody>
          <a:bodyPr vert="horz">
            <a:normAutofit fontScale="77500" lnSpcReduction="20000"/>
          </a:bodyPr>
          <a:lstStyle/>
          <a:p>
            <a:r>
              <a:rPr lang="en-US" dirty="0"/>
              <a:t>The downstage “wings” are painted in scale with the actor on the </a:t>
            </a:r>
            <a:r>
              <a:rPr lang="en-US" dirty="0" err="1"/>
              <a:t>proscenae</a:t>
            </a:r>
            <a:r>
              <a:rPr lang="en-US" dirty="0"/>
              <a:t>, while the upstage “wings” are painted in perspective – the scale </a:t>
            </a:r>
            <a:r>
              <a:rPr lang="en-US" dirty="0" smtClean="0"/>
              <a:t>diminishes </a:t>
            </a:r>
            <a:r>
              <a:rPr lang="en-US" dirty="0"/>
              <a:t>the further upstage you go</a:t>
            </a:r>
            <a:r>
              <a:rPr lang="en-US" dirty="0" smtClean="0"/>
              <a:t>.</a:t>
            </a:r>
          </a:p>
          <a:p>
            <a:r>
              <a:rPr lang="en-US" dirty="0" smtClean="0"/>
              <a:t>The actors cannot decrease their size as they move upstage.</a:t>
            </a:r>
          </a:p>
          <a:p>
            <a:r>
              <a:rPr lang="en-US" dirty="0" smtClean="0"/>
              <a:t>Although </a:t>
            </a:r>
            <a:r>
              <a:rPr lang="en-US" dirty="0" err="1" smtClean="0"/>
              <a:t>Serlio</a:t>
            </a:r>
            <a:r>
              <a:rPr lang="en-US" dirty="0" smtClean="0"/>
              <a:t> places his vanishing point well beyond the back wall, the scale of the painted scenery is still too small for actors to perform in that area.</a:t>
            </a:r>
          </a:p>
          <a:p>
            <a:r>
              <a:rPr lang="en-US" dirty="0" smtClean="0"/>
              <a:t>He suggests that actors may be replaced by cut-out figures if movement is required within the perspective scene.</a:t>
            </a:r>
            <a:endParaRPr lang="en-US" dirty="0"/>
          </a:p>
        </p:txBody>
      </p:sp>
      <p:pic>
        <p:nvPicPr>
          <p:cNvPr id="4" name="Picture 3" descr="Serlio perspective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010" y="1764116"/>
            <a:ext cx="3964990" cy="4755938"/>
          </a:xfrm>
          <a:prstGeom prst="rect">
            <a:avLst/>
          </a:prstGeom>
          <a:ln w="76200" cmpd="sng">
            <a:solidFill>
              <a:schemeClr val="accent2"/>
            </a:solidFill>
          </a:ln>
        </p:spPr>
      </p:pic>
    </p:spTree>
    <p:extLst>
      <p:ext uri="{BB962C8B-B14F-4D97-AF65-F5344CB8AC3E}">
        <p14:creationId xmlns:p14="http://schemas.microsoft.com/office/powerpoint/2010/main" val="24358075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335153" y="1600200"/>
            <a:ext cx="3797287" cy="569662"/>
          </a:xfrm>
        </p:spPr>
        <p:txBody>
          <a:bodyPr vert="horz"/>
          <a:lstStyle/>
          <a:p>
            <a:pPr marL="0" indent="0">
              <a:buNone/>
            </a:pPr>
            <a:r>
              <a:rPr lang="en-US" sz="2800" dirty="0"/>
              <a:t>THE TRAGIC SCENE</a:t>
            </a:r>
          </a:p>
          <a:p>
            <a:endParaRPr lang="en-US" dirty="0"/>
          </a:p>
          <a:p>
            <a:endParaRPr lang="en-US" dirty="0"/>
          </a:p>
        </p:txBody>
      </p:sp>
      <p:pic>
        <p:nvPicPr>
          <p:cNvPr id="4" name="Picture 3" descr="22762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633" y="2169862"/>
            <a:ext cx="3951302" cy="4327083"/>
          </a:xfrm>
          <a:prstGeom prst="rect">
            <a:avLst/>
          </a:prstGeom>
          <a:ln w="76200" cmpd="sng">
            <a:solidFill>
              <a:schemeClr val="accent2"/>
            </a:solidFill>
          </a:ln>
        </p:spPr>
      </p:pic>
      <p:pic>
        <p:nvPicPr>
          <p:cNvPr id="7" name="Picture 6"/>
          <p:cNvPicPr>
            <a:picLocks noChangeAspect="1"/>
          </p:cNvPicPr>
          <p:nvPr/>
        </p:nvPicPr>
        <p:blipFill>
          <a:blip r:embed="rId3"/>
          <a:stretch>
            <a:fillRect/>
          </a:stretch>
        </p:blipFill>
        <p:spPr>
          <a:xfrm>
            <a:off x="4727450" y="2169862"/>
            <a:ext cx="4035550" cy="4327083"/>
          </a:xfrm>
          <a:prstGeom prst="rect">
            <a:avLst/>
          </a:prstGeom>
          <a:ln w="76200" cmpd="sng">
            <a:solidFill>
              <a:schemeClr val="accent2"/>
            </a:solidFill>
          </a:ln>
        </p:spPr>
      </p:pic>
      <p:sp>
        <p:nvSpPr>
          <p:cNvPr id="8" name="TextBox 7"/>
          <p:cNvSpPr txBox="1"/>
          <p:nvPr/>
        </p:nvSpPr>
        <p:spPr>
          <a:xfrm>
            <a:off x="4586327" y="1617841"/>
            <a:ext cx="3527948" cy="523220"/>
          </a:xfrm>
          <a:prstGeom prst="rect">
            <a:avLst/>
          </a:prstGeom>
          <a:noFill/>
        </p:spPr>
        <p:txBody>
          <a:bodyPr wrap="square" rtlCol="0">
            <a:spAutoFit/>
          </a:bodyPr>
          <a:lstStyle/>
          <a:p>
            <a:r>
              <a:rPr lang="en-US" sz="2800" dirty="0" smtClean="0"/>
              <a:t>THE COMIC SCENE</a:t>
            </a:r>
            <a:endParaRPr lang="en-US" sz="2800" dirty="0"/>
          </a:p>
        </p:txBody>
      </p:sp>
    </p:spTree>
    <p:extLst>
      <p:ext uri="{BB962C8B-B14F-4D97-AF65-F5344CB8AC3E}">
        <p14:creationId xmlns:p14="http://schemas.microsoft.com/office/powerpoint/2010/main" val="1927096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09600" y="1600200"/>
            <a:ext cx="3535739" cy="4838822"/>
          </a:xfrm>
        </p:spPr>
        <p:txBody>
          <a:bodyPr vert="horz">
            <a:normAutofit fontScale="85000" lnSpcReduction="20000"/>
          </a:bodyPr>
          <a:lstStyle/>
          <a:p>
            <a:pPr marL="0" indent="0">
              <a:buNone/>
            </a:pPr>
            <a:r>
              <a:rPr lang="en-US" sz="3200" dirty="0"/>
              <a:t>THE </a:t>
            </a:r>
            <a:r>
              <a:rPr lang="en-US" sz="3200" dirty="0" smtClean="0"/>
              <a:t>SATYRIC (or pastoral) SCENE</a:t>
            </a:r>
          </a:p>
          <a:p>
            <a:r>
              <a:rPr lang="en-US" sz="3200" dirty="0" smtClean="0"/>
              <a:t>We can see the layout of the “wings” or flats, and see the diminishing height as we move upstage.</a:t>
            </a:r>
            <a:endParaRPr lang="en-US" sz="3200" dirty="0"/>
          </a:p>
          <a:p>
            <a:r>
              <a:rPr lang="en-US" sz="3200" dirty="0" smtClean="0"/>
              <a:t>These three sets were examples of Stock Scenery, used for many productions of the three different “stock” plays.</a:t>
            </a:r>
            <a:endParaRPr lang="en-US" dirty="0"/>
          </a:p>
        </p:txBody>
      </p:sp>
      <p:pic>
        <p:nvPicPr>
          <p:cNvPr id="4" name="Picture 3" descr="Satyric scen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1736" y="2177622"/>
            <a:ext cx="4441264" cy="3908577"/>
          </a:xfrm>
          <a:prstGeom prst="rect">
            <a:avLst/>
          </a:prstGeom>
          <a:ln w="76200" cmpd="sng">
            <a:solidFill>
              <a:schemeClr val="accent2"/>
            </a:solidFill>
          </a:ln>
        </p:spPr>
      </p:pic>
    </p:spTree>
    <p:extLst>
      <p:ext uri="{BB962C8B-B14F-4D97-AF65-F5344CB8AC3E}">
        <p14:creationId xmlns:p14="http://schemas.microsoft.com/office/powerpoint/2010/main" val="23180180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12648" y="6130302"/>
            <a:ext cx="8153400" cy="511594"/>
          </a:xfrm>
        </p:spPr>
        <p:txBody>
          <a:bodyPr vert="horz">
            <a:normAutofit lnSpcReduction="10000"/>
          </a:bodyPr>
          <a:lstStyle/>
          <a:p>
            <a:pPr algn="ctr"/>
            <a:r>
              <a:rPr lang="en-US" dirty="0" err="1" smtClean="0"/>
              <a:t>Teatro</a:t>
            </a:r>
            <a:r>
              <a:rPr lang="en-US" dirty="0" smtClean="0"/>
              <a:t> </a:t>
            </a:r>
            <a:r>
              <a:rPr lang="en-US" dirty="0" err="1" smtClean="0"/>
              <a:t>Olympico</a:t>
            </a:r>
            <a:r>
              <a:rPr lang="en-US" dirty="0" smtClean="0"/>
              <a:t> – </a:t>
            </a:r>
            <a:r>
              <a:rPr lang="en-US" dirty="0" err="1" smtClean="0"/>
              <a:t>flattage</a:t>
            </a:r>
            <a:r>
              <a:rPr lang="en-US" dirty="0" smtClean="0"/>
              <a:t> in perspective</a:t>
            </a:r>
          </a:p>
        </p:txBody>
      </p:sp>
      <p:pic>
        <p:nvPicPr>
          <p:cNvPr id="4" name="Picture 3" descr="Olympico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776610"/>
            <a:ext cx="8153400" cy="4045577"/>
          </a:xfrm>
          <a:prstGeom prst="rect">
            <a:avLst/>
          </a:prstGeom>
          <a:ln w="76200" cmpd="sng">
            <a:solidFill>
              <a:schemeClr val="accent2"/>
            </a:solidFill>
          </a:ln>
        </p:spPr>
      </p:pic>
    </p:spTree>
    <p:extLst>
      <p:ext uri="{BB962C8B-B14F-4D97-AF65-F5344CB8AC3E}">
        <p14:creationId xmlns:p14="http://schemas.microsoft.com/office/powerpoint/2010/main" val="38745590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12648" y="1511995"/>
            <a:ext cx="8356482" cy="1204744"/>
          </a:xfrm>
        </p:spPr>
        <p:txBody>
          <a:bodyPr vert="horz">
            <a:normAutofit fontScale="92500" lnSpcReduction="10000"/>
          </a:bodyPr>
          <a:lstStyle/>
          <a:p>
            <a:pPr marL="0" indent="0">
              <a:buNone/>
            </a:pPr>
            <a:r>
              <a:rPr lang="en-US" dirty="0" smtClean="0"/>
              <a:t>Remember this? </a:t>
            </a:r>
            <a:r>
              <a:rPr lang="en-US" dirty="0" err="1" smtClean="0"/>
              <a:t>Teatro</a:t>
            </a:r>
            <a:r>
              <a:rPr lang="en-US" dirty="0" smtClean="0"/>
              <a:t> </a:t>
            </a:r>
            <a:r>
              <a:rPr lang="en-US" dirty="0" err="1" smtClean="0"/>
              <a:t>Olympico</a:t>
            </a:r>
            <a:r>
              <a:rPr lang="en-US" dirty="0" smtClean="0"/>
              <a:t> - with five sets of perspective “streets” – so that each set of the audience could see down at least one “street”! </a:t>
            </a:r>
            <a:endParaRPr lang="en-US" dirty="0"/>
          </a:p>
        </p:txBody>
      </p:sp>
      <p:pic>
        <p:nvPicPr>
          <p:cNvPr id="4" name="Picture 3" descr="il_fullxfull.414122243_jp7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1487" y="2804944"/>
            <a:ext cx="4047643" cy="3321535"/>
          </a:xfrm>
          <a:prstGeom prst="rect">
            <a:avLst/>
          </a:prstGeom>
          <a:ln w="76200" cmpd="sng">
            <a:solidFill>
              <a:schemeClr val="accent2"/>
            </a:solidFill>
          </a:ln>
        </p:spPr>
      </p:pic>
      <p:pic>
        <p:nvPicPr>
          <p:cNvPr id="5" name="Picture 4"/>
          <p:cNvPicPr>
            <a:picLocks noChangeAspect="1"/>
          </p:cNvPicPr>
          <p:nvPr/>
        </p:nvPicPr>
        <p:blipFill>
          <a:blip r:embed="rId3"/>
          <a:stretch>
            <a:fillRect/>
          </a:stretch>
        </p:blipFill>
        <p:spPr>
          <a:xfrm>
            <a:off x="612647" y="2804944"/>
            <a:ext cx="3871651" cy="3321536"/>
          </a:xfrm>
          <a:prstGeom prst="rect">
            <a:avLst/>
          </a:prstGeom>
          <a:ln w="76200" cmpd="sng">
            <a:solidFill>
              <a:srgbClr val="FF8E22"/>
            </a:solidFill>
          </a:ln>
        </p:spPr>
      </p:pic>
    </p:spTree>
    <p:extLst>
      <p:ext uri="{BB962C8B-B14F-4D97-AF65-F5344CB8AC3E}">
        <p14:creationId xmlns:p14="http://schemas.microsoft.com/office/powerpoint/2010/main" val="3926189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p:txBody>
          <a:bodyPr vert="horz">
            <a:normAutofit/>
          </a:bodyPr>
          <a:lstStyle/>
          <a:p>
            <a:pPr marL="0" indent="0">
              <a:buNone/>
            </a:pPr>
            <a:r>
              <a:rPr lang="en-US" dirty="0" smtClean="0"/>
              <a:t>Re-cap: </a:t>
            </a:r>
            <a:r>
              <a:rPr lang="en-US" b="1" dirty="0" smtClean="0"/>
              <a:t>SEBASTIANO</a:t>
            </a:r>
            <a:r>
              <a:rPr lang="en-US" dirty="0" smtClean="0"/>
              <a:t> </a:t>
            </a:r>
            <a:r>
              <a:rPr lang="en-US" b="1" dirty="0" smtClean="0"/>
              <a:t>SERLIO</a:t>
            </a:r>
          </a:p>
          <a:p>
            <a:r>
              <a:rPr lang="en-US" dirty="0" smtClean="0"/>
              <a:t>He </a:t>
            </a:r>
            <a:r>
              <a:rPr lang="en-US" dirty="0"/>
              <a:t>was </a:t>
            </a:r>
            <a:r>
              <a:rPr lang="en-US" dirty="0" smtClean="0"/>
              <a:t>the </a:t>
            </a:r>
            <a:r>
              <a:rPr lang="en-US" dirty="0"/>
              <a:t>first to employ the term “</a:t>
            </a:r>
            <a:r>
              <a:rPr lang="en-US" b="1" i="1" dirty="0"/>
              <a:t>scenography</a:t>
            </a:r>
            <a:r>
              <a:rPr lang="en-US" dirty="0"/>
              <a:t>,” and to make extensive use of the scenic space and lighting to give the impression of depth. </a:t>
            </a:r>
            <a:endParaRPr lang="en-US" dirty="0" smtClean="0"/>
          </a:p>
          <a:p>
            <a:r>
              <a:rPr lang="en-US" dirty="0" smtClean="0"/>
              <a:t>He </a:t>
            </a:r>
            <a:r>
              <a:rPr lang="en-US" dirty="0"/>
              <a:t>did not limit himself to the painted backdrop, which was so popular at the time. </a:t>
            </a:r>
            <a:endParaRPr lang="en-US" dirty="0" smtClean="0"/>
          </a:p>
          <a:p>
            <a:r>
              <a:rPr lang="en-US" dirty="0" smtClean="0"/>
              <a:t>With </a:t>
            </a:r>
            <a:r>
              <a:rPr lang="en-US" dirty="0"/>
              <a:t>his technical innovations, </a:t>
            </a:r>
            <a:r>
              <a:rPr lang="en-US" dirty="0" err="1"/>
              <a:t>Sebastiano</a:t>
            </a:r>
            <a:r>
              <a:rPr lang="en-US" dirty="0"/>
              <a:t> </a:t>
            </a:r>
            <a:r>
              <a:rPr lang="en-US" dirty="0" err="1"/>
              <a:t>Serlio</a:t>
            </a:r>
            <a:r>
              <a:rPr lang="en-US" dirty="0"/>
              <a:t> had a profound impact on the theatrical architecture of his age.</a:t>
            </a:r>
          </a:p>
        </p:txBody>
      </p:sp>
    </p:spTree>
    <p:extLst>
      <p:ext uri="{BB962C8B-B14F-4D97-AF65-F5344CB8AC3E}">
        <p14:creationId xmlns:p14="http://schemas.microsoft.com/office/powerpoint/2010/main" val="3725426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600200"/>
            <a:ext cx="8153400" cy="4979952"/>
          </a:xfrm>
        </p:spPr>
        <p:txBody>
          <a:bodyPr vert="horz">
            <a:normAutofit/>
          </a:bodyPr>
          <a:lstStyle/>
          <a:p>
            <a:r>
              <a:rPr lang="en-US" dirty="0" smtClean="0"/>
              <a:t>Since theatres were now roofed over, good artificial  lighting was essential.</a:t>
            </a:r>
          </a:p>
          <a:p>
            <a:r>
              <a:rPr lang="en-US" dirty="0" smtClean="0"/>
              <a:t>Sconces and oil lamps lined theatre walls.</a:t>
            </a:r>
          </a:p>
          <a:p>
            <a:r>
              <a:rPr lang="en-US" dirty="0" smtClean="0"/>
              <a:t>Chandeliers hung above the auditorium and the stage.</a:t>
            </a:r>
          </a:p>
          <a:p>
            <a:r>
              <a:rPr lang="en-US" dirty="0" smtClean="0"/>
              <a:t>Candles and lamps were placed behind the proscenium arch, at the downstage edge of the performance space.</a:t>
            </a:r>
          </a:p>
          <a:p>
            <a:r>
              <a:rPr lang="en-US" dirty="0" err="1" smtClean="0"/>
              <a:t>Serlio</a:t>
            </a:r>
            <a:r>
              <a:rPr lang="en-US" dirty="0" smtClean="0"/>
              <a:t> described scene painting in conjunction with lighting.</a:t>
            </a:r>
          </a:p>
        </p:txBody>
      </p:sp>
    </p:spTree>
    <p:extLst>
      <p:ext uri="{BB962C8B-B14F-4D97-AF65-F5344CB8AC3E}">
        <p14:creationId xmlns:p14="http://schemas.microsoft.com/office/powerpoint/2010/main" val="24763616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176391" y="1476713"/>
            <a:ext cx="9049189" cy="1751620"/>
          </a:xfrm>
        </p:spPr>
        <p:txBody>
          <a:bodyPr vert="horz">
            <a:normAutofit/>
          </a:bodyPr>
          <a:lstStyle/>
          <a:p>
            <a:pPr marL="0" indent="0">
              <a:buNone/>
            </a:pPr>
            <a:r>
              <a:rPr lang="en-US" sz="2800" dirty="0" err="1"/>
              <a:t>Serlio</a:t>
            </a:r>
            <a:r>
              <a:rPr lang="en-US" sz="2800" dirty="0"/>
              <a:t> describes the stage as being “adorned with </a:t>
            </a:r>
            <a:r>
              <a:rPr lang="en-US" sz="2800" dirty="0" err="1"/>
              <a:t>inumerable</a:t>
            </a:r>
            <a:r>
              <a:rPr lang="en-US" sz="2800" dirty="0"/>
              <a:t> lights – large, medium and small”, with “the great part of the lights in the </a:t>
            </a:r>
            <a:r>
              <a:rPr lang="en-US" sz="2800" dirty="0" err="1"/>
              <a:t>centre</a:t>
            </a:r>
            <a:r>
              <a:rPr lang="en-US" sz="2800" dirty="0"/>
              <a:t>, hanging over the scene”</a:t>
            </a:r>
            <a:r>
              <a:rPr lang="en-US" sz="2800" dirty="0" smtClean="0"/>
              <a:t>.</a:t>
            </a:r>
          </a:p>
          <a:p>
            <a:endParaRPr lang="en-US" dirty="0"/>
          </a:p>
        </p:txBody>
      </p:sp>
      <p:sp>
        <p:nvSpPr>
          <p:cNvPr id="4" name="TextBox 3"/>
          <p:cNvSpPr txBox="1"/>
          <p:nvPr/>
        </p:nvSpPr>
        <p:spPr>
          <a:xfrm>
            <a:off x="176395" y="2745644"/>
            <a:ext cx="5062607" cy="4154983"/>
          </a:xfrm>
          <a:prstGeom prst="rect">
            <a:avLst/>
          </a:prstGeom>
          <a:noFill/>
        </p:spPr>
        <p:txBody>
          <a:bodyPr wrap="square" rtlCol="0">
            <a:spAutoFit/>
          </a:bodyPr>
          <a:lstStyle/>
          <a:p>
            <a:r>
              <a:rPr lang="en-US" sz="2400" dirty="0"/>
              <a:t>He specifies 3 categories of stage lighting:</a:t>
            </a:r>
          </a:p>
          <a:p>
            <a:pPr marL="285750" indent="-285750">
              <a:buFont typeface="Arial"/>
              <a:buChar char="•"/>
            </a:pPr>
            <a:r>
              <a:rPr lang="en-US" sz="2400" dirty="0"/>
              <a:t>General chandelier light for both audience and </a:t>
            </a:r>
            <a:r>
              <a:rPr lang="en-US" sz="2400" dirty="0" smtClean="0"/>
              <a:t>actors</a:t>
            </a:r>
            <a:endParaRPr lang="en-US" sz="2400" dirty="0"/>
          </a:p>
          <a:p>
            <a:pPr marL="285750" indent="-285750">
              <a:buFont typeface="Arial"/>
              <a:buChar char="•"/>
            </a:pPr>
            <a:r>
              <a:rPr lang="en-US" sz="2400" dirty="0"/>
              <a:t>Scenery </a:t>
            </a:r>
            <a:r>
              <a:rPr lang="en-US" sz="2400" dirty="0" smtClean="0"/>
              <a:t>illumination</a:t>
            </a:r>
            <a:endParaRPr lang="en-US" sz="2400" dirty="0"/>
          </a:p>
          <a:p>
            <a:pPr marL="285750" indent="-285750">
              <a:buFont typeface="Arial"/>
              <a:buChar char="•"/>
            </a:pPr>
            <a:r>
              <a:rPr lang="en-US" sz="2400" dirty="0"/>
              <a:t>Dramatic lighting, changing in accordance with the </a:t>
            </a:r>
            <a:r>
              <a:rPr lang="en-US" sz="2400" dirty="0" smtClean="0"/>
              <a:t>action</a:t>
            </a:r>
            <a:endParaRPr lang="en-US" sz="2400" dirty="0"/>
          </a:p>
          <a:p>
            <a:r>
              <a:rPr lang="en-US" sz="2400" dirty="0"/>
              <a:t>He describes the use of “</a:t>
            </a:r>
            <a:r>
              <a:rPr lang="en-US" sz="2400" dirty="0" err="1"/>
              <a:t>bozzes</a:t>
            </a:r>
            <a:r>
              <a:rPr lang="en-US" sz="2400" dirty="0"/>
              <a:t>” – glass vessels filled with </a:t>
            </a:r>
            <a:r>
              <a:rPr lang="en-US" sz="2400" dirty="0" err="1"/>
              <a:t>coloured</a:t>
            </a:r>
            <a:r>
              <a:rPr lang="en-US" sz="2400" dirty="0"/>
              <a:t> liquid (wine?) as filters!</a:t>
            </a:r>
          </a:p>
          <a:p>
            <a:endParaRPr lang="en-US" sz="2400" dirty="0"/>
          </a:p>
        </p:txBody>
      </p:sp>
      <p:pic>
        <p:nvPicPr>
          <p:cNvPr id="5" name="Picture 4"/>
          <p:cNvPicPr>
            <a:picLocks noChangeAspect="1"/>
          </p:cNvPicPr>
          <p:nvPr/>
        </p:nvPicPr>
        <p:blipFill>
          <a:blip r:embed="rId2"/>
          <a:stretch>
            <a:fillRect/>
          </a:stretch>
        </p:blipFill>
        <p:spPr>
          <a:xfrm>
            <a:off x="5239002" y="3045540"/>
            <a:ext cx="3523998" cy="3478953"/>
          </a:xfrm>
          <a:prstGeom prst="rect">
            <a:avLst/>
          </a:prstGeom>
          <a:ln w="76200" cmpd="sng">
            <a:solidFill>
              <a:srgbClr val="DD8047"/>
            </a:solidFill>
          </a:ln>
        </p:spPr>
      </p:pic>
    </p:spTree>
    <p:extLst>
      <p:ext uri="{BB962C8B-B14F-4D97-AF65-F5344CB8AC3E}">
        <p14:creationId xmlns:p14="http://schemas.microsoft.com/office/powerpoint/2010/main" val="7215314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3400" cy="4838823"/>
          </a:xfrm>
        </p:spPr>
        <p:txBody>
          <a:bodyPr vert="horz">
            <a:normAutofit fontScale="85000" lnSpcReduction="10000"/>
          </a:bodyPr>
          <a:lstStyle/>
          <a:p>
            <a:r>
              <a:rPr lang="en-US" dirty="0"/>
              <a:t>Around the 1490's is when costume historians can agree that the new dress for Renaissance began. This was the period of clothing </a:t>
            </a:r>
            <a:r>
              <a:rPr lang="en-US" dirty="0" smtClean="0"/>
              <a:t>when it </a:t>
            </a:r>
            <a:r>
              <a:rPr lang="en-US" dirty="0"/>
              <a:t>could be said that excessiveness in all areas of costume began. </a:t>
            </a:r>
            <a:endParaRPr lang="en-US" dirty="0" smtClean="0"/>
          </a:p>
          <a:p>
            <a:r>
              <a:rPr lang="en-US" dirty="0" smtClean="0"/>
              <a:t>Different </a:t>
            </a:r>
            <a:r>
              <a:rPr lang="en-US" dirty="0"/>
              <a:t>countries took the </a:t>
            </a:r>
            <a:r>
              <a:rPr lang="en-US" dirty="0" smtClean="0"/>
              <a:t>new </a:t>
            </a:r>
            <a:r>
              <a:rPr lang="en-US" dirty="0"/>
              <a:t>styles differently. For instance, the northern European countries were distorting the natural figure by padding sleeves, doublets and </a:t>
            </a:r>
            <a:r>
              <a:rPr lang="en-US" dirty="0" smtClean="0"/>
              <a:t>stockings</a:t>
            </a:r>
          </a:p>
          <a:p>
            <a:r>
              <a:rPr lang="en-US" dirty="0"/>
              <a:t>Permanent characteristics in all countries are summarized as thus: rich heavy materials, in voluminous amount, large sleeves, close body garments, large hip-clothing, wide-toed, </a:t>
            </a:r>
            <a:r>
              <a:rPr lang="en-US" dirty="0" smtClean="0"/>
              <a:t>heel-less </a:t>
            </a:r>
            <a:r>
              <a:rPr lang="en-US" dirty="0"/>
              <a:t>shoes and covered heads </a:t>
            </a:r>
            <a:r>
              <a:rPr lang="en-US" dirty="0" smtClean="0"/>
              <a:t>- masculine </a:t>
            </a:r>
            <a:r>
              <a:rPr lang="en-US" dirty="0"/>
              <a:t>and feminine</a:t>
            </a:r>
            <a:r>
              <a:rPr lang="en-US" dirty="0" smtClean="0"/>
              <a:t>.</a:t>
            </a:r>
            <a:endParaRPr lang="en-US" dirty="0"/>
          </a:p>
          <a:p>
            <a:r>
              <a:rPr lang="en-US" dirty="0" smtClean="0"/>
              <a:t>Theatre Costume, as such was “worn” rather than “designed”.</a:t>
            </a:r>
            <a:endParaRPr lang="en-US" dirty="0"/>
          </a:p>
        </p:txBody>
      </p:sp>
    </p:spTree>
    <p:extLst>
      <p:ext uri="{BB962C8B-B14F-4D97-AF65-F5344CB8AC3E}">
        <p14:creationId xmlns:p14="http://schemas.microsoft.com/office/powerpoint/2010/main" val="29335275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pic>
        <p:nvPicPr>
          <p:cNvPr id="5" name="Picture 4"/>
          <p:cNvPicPr>
            <a:picLocks noChangeAspect="1"/>
          </p:cNvPicPr>
          <p:nvPr/>
        </p:nvPicPr>
        <p:blipFill>
          <a:blip r:embed="rId2"/>
          <a:stretch>
            <a:fillRect/>
          </a:stretch>
        </p:blipFill>
        <p:spPr>
          <a:xfrm>
            <a:off x="999656" y="1741022"/>
            <a:ext cx="3410279" cy="4705719"/>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4904350" y="1741022"/>
            <a:ext cx="2980614" cy="4705719"/>
          </a:xfrm>
          <a:prstGeom prst="rect">
            <a:avLst/>
          </a:prstGeom>
          <a:ln w="76200" cmpd="sng">
            <a:solidFill>
              <a:schemeClr val="accent2"/>
            </a:solidFill>
          </a:ln>
        </p:spPr>
      </p:pic>
    </p:spTree>
    <p:extLst>
      <p:ext uri="{BB962C8B-B14F-4D97-AF65-F5344CB8AC3E}">
        <p14:creationId xmlns:p14="http://schemas.microsoft.com/office/powerpoint/2010/main" val="39235105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200"/>
            <a:ext cx="8153400" cy="4891746"/>
          </a:xfrm>
        </p:spPr>
        <p:txBody>
          <a:bodyPr vert="horz">
            <a:noAutofit/>
          </a:bodyPr>
          <a:lstStyle/>
          <a:p>
            <a:r>
              <a:rPr lang="en-US" sz="3200" dirty="0"/>
              <a:t>Due to the fast-paced nature of the plays and their runs, there was sometimes not even enough time to create period specific costumes for the actors. </a:t>
            </a:r>
            <a:endParaRPr lang="en-US" sz="3200" dirty="0" smtClean="0"/>
          </a:p>
          <a:p>
            <a:r>
              <a:rPr lang="en-US" sz="3200" dirty="0" smtClean="0"/>
              <a:t>As </a:t>
            </a:r>
            <a:r>
              <a:rPr lang="en-US" sz="3200" dirty="0"/>
              <a:t>a result, the actors wore contemporary and not period specific clothing for the plays. </a:t>
            </a:r>
            <a:endParaRPr lang="en-US" sz="3200" dirty="0" smtClean="0"/>
          </a:p>
          <a:p>
            <a:r>
              <a:rPr lang="en-US" sz="3200" dirty="0" smtClean="0"/>
              <a:t>Occasionally </a:t>
            </a:r>
            <a:r>
              <a:rPr lang="en-US" sz="3200" dirty="0"/>
              <a:t>costumes were donated to actors by patrons, but more often than not, actors wore the clothes of their </a:t>
            </a:r>
            <a:r>
              <a:rPr lang="en-US" sz="3200" dirty="0" smtClean="0"/>
              <a:t>day</a:t>
            </a:r>
            <a:r>
              <a:rPr lang="en-US" sz="3200" dirty="0"/>
              <a:t>.</a:t>
            </a:r>
          </a:p>
        </p:txBody>
      </p:sp>
    </p:spTree>
    <p:extLst>
      <p:ext uri="{BB962C8B-B14F-4D97-AF65-F5344CB8AC3E}">
        <p14:creationId xmlns:p14="http://schemas.microsoft.com/office/powerpoint/2010/main" val="34779522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a:lstStyle/>
          <a:p>
            <a:r>
              <a:rPr lang="en-US" dirty="0"/>
              <a:t>Renaissance: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0352" cy="4468359"/>
          </a:xfrm>
        </p:spPr>
        <p:txBody>
          <a:bodyPr vert="horz">
            <a:normAutofit/>
          </a:bodyPr>
          <a:lstStyle/>
          <a:p>
            <a:r>
              <a:rPr lang="en-US" sz="3200" dirty="0" smtClean="0"/>
              <a:t>The </a:t>
            </a:r>
            <a:r>
              <a:rPr lang="en-US" sz="3200" dirty="0"/>
              <a:t>English Sumptuary </a:t>
            </a:r>
            <a:r>
              <a:rPr lang="en-US" sz="3200" dirty="0" smtClean="0"/>
              <a:t>(Expenditure) Law </a:t>
            </a:r>
            <a:r>
              <a:rPr lang="en-US" sz="3200" dirty="0"/>
              <a:t>of </a:t>
            </a:r>
            <a:r>
              <a:rPr lang="en-US" sz="3200" dirty="0" smtClean="0"/>
              <a:t>1574 </a:t>
            </a:r>
            <a:r>
              <a:rPr lang="en-US" sz="3200" dirty="0"/>
              <a:t>clearly defined the color, style, and fabric of the clothing </a:t>
            </a:r>
            <a:r>
              <a:rPr lang="en-US" sz="3200" dirty="0" smtClean="0"/>
              <a:t>the different social classes could wear.</a:t>
            </a:r>
          </a:p>
          <a:p>
            <a:r>
              <a:rPr lang="en-US" sz="3200" dirty="0" smtClean="0"/>
              <a:t>However, a clause was built </a:t>
            </a:r>
            <a:r>
              <a:rPr lang="en-US" sz="3200" dirty="0"/>
              <a:t>in that allowed actors to dress in clothes that were above their rank so long as they belonged to a licensed acting troupe</a:t>
            </a:r>
            <a:r>
              <a:rPr lang="en-US" sz="3200" dirty="0" smtClean="0"/>
              <a:t>.</a:t>
            </a:r>
          </a:p>
        </p:txBody>
      </p:sp>
    </p:spTree>
    <p:extLst>
      <p:ext uri="{BB962C8B-B14F-4D97-AF65-F5344CB8AC3E}">
        <p14:creationId xmlns:p14="http://schemas.microsoft.com/office/powerpoint/2010/main" val="3446493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Commedia </a:t>
            </a:r>
            <a:r>
              <a:rPr lang="en-US" dirty="0" err="1"/>
              <a:t>d</a:t>
            </a:r>
            <a:r>
              <a:rPr lang="en-US" dirty="0" err="1" smtClean="0"/>
              <a:t>ell’arte</a:t>
            </a:r>
            <a:r>
              <a:rPr lang="en-US" dirty="0" smtClean="0"/>
              <a:t>: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normAutofit fontScale="92500" lnSpcReduction="20000"/>
          </a:bodyPr>
          <a:lstStyle/>
          <a:p>
            <a:pPr marL="0" indent="0">
              <a:buNone/>
            </a:pPr>
            <a:r>
              <a:rPr lang="en-US" dirty="0" smtClean="0"/>
              <a:t>Before 1600 there is a great lack of detailed description of Commedia scenery. There are a few renaissance pictures, but they are open to interpretation. </a:t>
            </a:r>
          </a:p>
          <a:p>
            <a:pPr marL="0" indent="0">
              <a:buNone/>
            </a:pPr>
            <a:r>
              <a:rPr lang="en-US" dirty="0" smtClean="0"/>
              <a:t>Descriptions fall into five categories, in order of increasing sophistication:</a:t>
            </a:r>
          </a:p>
          <a:p>
            <a:pPr marL="514350" indent="-514350">
              <a:buFont typeface="+mj-lt"/>
              <a:buAutoNum type="arabicPeriod"/>
            </a:pPr>
            <a:r>
              <a:rPr lang="en-US" dirty="0" smtClean="0"/>
              <a:t>the cleared space</a:t>
            </a:r>
          </a:p>
          <a:p>
            <a:pPr marL="514350" indent="-514350">
              <a:buFont typeface="+mj-lt"/>
              <a:buAutoNum type="arabicPeriod"/>
            </a:pPr>
            <a:r>
              <a:rPr lang="en-US" dirty="0" smtClean="0"/>
              <a:t>the trestle stage – with or without backdrop – there is some evidence of perspective in these</a:t>
            </a:r>
          </a:p>
          <a:p>
            <a:pPr marL="514350" indent="-514350">
              <a:buFont typeface="+mj-lt"/>
              <a:buAutoNum type="arabicPeriod"/>
            </a:pPr>
            <a:r>
              <a:rPr lang="en-US" dirty="0" smtClean="0"/>
              <a:t>the open-air booth</a:t>
            </a:r>
            <a:r>
              <a:rPr lang="en-US" dirty="0"/>
              <a:t> </a:t>
            </a:r>
            <a:r>
              <a:rPr lang="en-US" dirty="0" smtClean="0"/>
              <a:t>stage</a:t>
            </a:r>
          </a:p>
          <a:p>
            <a:pPr marL="514350" indent="-514350">
              <a:buFont typeface="+mj-lt"/>
              <a:buAutoNum type="arabicPeriod"/>
            </a:pPr>
            <a:r>
              <a:rPr lang="en-US" dirty="0" smtClean="0"/>
              <a:t>hired indoor rooms</a:t>
            </a:r>
          </a:p>
          <a:p>
            <a:pPr marL="514350" indent="-514350">
              <a:buFont typeface="+mj-lt"/>
              <a:buAutoNum type="arabicPeriod"/>
            </a:pPr>
            <a:r>
              <a:rPr lang="en-US" dirty="0" smtClean="0"/>
              <a:t>specially designated theatre</a:t>
            </a:r>
          </a:p>
          <a:p>
            <a:pPr marL="514350" indent="-514350">
              <a:buFont typeface="+mj-lt"/>
              <a:buAutoNum type="arabicPeriod"/>
            </a:pPr>
            <a:endParaRPr lang="en-US" dirty="0" smtClean="0"/>
          </a:p>
          <a:p>
            <a:pPr marL="514350" indent="-514350">
              <a:buFont typeface="+mj-lt"/>
              <a:buAutoNum type="arabicPeriod"/>
            </a:pPr>
            <a:endParaRPr lang="en-US" dirty="0" smtClean="0"/>
          </a:p>
          <a:p>
            <a:endParaRPr lang="en-US" dirty="0"/>
          </a:p>
        </p:txBody>
      </p:sp>
    </p:spTree>
    <p:extLst>
      <p:ext uri="{BB962C8B-B14F-4D97-AF65-F5344CB8AC3E}">
        <p14:creationId xmlns:p14="http://schemas.microsoft.com/office/powerpoint/2010/main" val="27000822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a:t>d</a:t>
            </a:r>
            <a:r>
              <a:rPr lang="en-US" dirty="0" err="1" smtClean="0"/>
              <a:t>ell’arte</a:t>
            </a:r>
            <a:r>
              <a:rPr lang="en-US" dirty="0"/>
              <a:t>: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normAutofit/>
          </a:bodyPr>
          <a:lstStyle/>
          <a:p>
            <a:pPr marL="0" indent="0">
              <a:buNone/>
            </a:pPr>
            <a:r>
              <a:rPr lang="en-US" sz="3200" dirty="0" smtClean="0"/>
              <a:t>Indoor stage</a:t>
            </a:r>
            <a:endParaRPr lang="en-US" sz="3200" dirty="0"/>
          </a:p>
        </p:txBody>
      </p:sp>
      <p:pic>
        <p:nvPicPr>
          <p:cNvPr id="4" name="Picture 3"/>
          <p:cNvPicPr>
            <a:picLocks noChangeAspect="1"/>
          </p:cNvPicPr>
          <p:nvPr/>
        </p:nvPicPr>
        <p:blipFill>
          <a:blip r:embed="rId2"/>
          <a:stretch>
            <a:fillRect/>
          </a:stretch>
        </p:blipFill>
        <p:spPr>
          <a:xfrm>
            <a:off x="5944592" y="1600199"/>
            <a:ext cx="2821456" cy="3062485"/>
          </a:xfrm>
          <a:prstGeom prst="rect">
            <a:avLst/>
          </a:prstGeom>
          <a:ln w="76200" cmpd="sng">
            <a:solidFill>
              <a:schemeClr val="accent2"/>
            </a:solidFill>
          </a:ln>
        </p:spPr>
      </p:pic>
      <p:pic>
        <p:nvPicPr>
          <p:cNvPr id="8" name="Picture 7"/>
          <p:cNvPicPr>
            <a:picLocks noChangeAspect="1"/>
          </p:cNvPicPr>
          <p:nvPr/>
        </p:nvPicPr>
        <p:blipFill>
          <a:blip r:embed="rId3"/>
          <a:stretch>
            <a:fillRect/>
          </a:stretch>
        </p:blipFill>
        <p:spPr>
          <a:xfrm>
            <a:off x="273142" y="2371737"/>
            <a:ext cx="3836015" cy="3754743"/>
          </a:xfrm>
          <a:prstGeom prst="rect">
            <a:avLst/>
          </a:prstGeom>
          <a:ln w="76200" cmpd="sng">
            <a:solidFill>
              <a:schemeClr val="accent2"/>
            </a:solidFill>
          </a:ln>
        </p:spPr>
      </p:pic>
      <p:pic>
        <p:nvPicPr>
          <p:cNvPr id="5" name="Picture 4" descr="images-1.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2884" y="4130726"/>
            <a:ext cx="3263900" cy="2489200"/>
          </a:xfrm>
          <a:prstGeom prst="rect">
            <a:avLst/>
          </a:prstGeom>
          <a:ln w="76200" cmpd="sng">
            <a:solidFill>
              <a:schemeClr val="accent2"/>
            </a:solidFill>
          </a:ln>
        </p:spPr>
      </p:pic>
      <p:sp>
        <p:nvSpPr>
          <p:cNvPr id="9" name="TextBox 8"/>
          <p:cNvSpPr txBox="1"/>
          <p:nvPr/>
        </p:nvSpPr>
        <p:spPr>
          <a:xfrm>
            <a:off x="4303194" y="2371737"/>
            <a:ext cx="1606118" cy="1077218"/>
          </a:xfrm>
          <a:prstGeom prst="rect">
            <a:avLst/>
          </a:prstGeom>
          <a:noFill/>
        </p:spPr>
        <p:txBody>
          <a:bodyPr wrap="square" rtlCol="0">
            <a:spAutoFit/>
          </a:bodyPr>
          <a:lstStyle/>
          <a:p>
            <a:pPr algn="r"/>
            <a:r>
              <a:rPr lang="en-US" sz="3200" dirty="0" smtClean="0"/>
              <a:t>Street platform</a:t>
            </a:r>
            <a:endParaRPr lang="en-US" sz="3200" dirty="0"/>
          </a:p>
        </p:txBody>
      </p:sp>
      <p:sp>
        <p:nvSpPr>
          <p:cNvPr id="10" name="TextBox 9"/>
          <p:cNvSpPr txBox="1"/>
          <p:nvPr/>
        </p:nvSpPr>
        <p:spPr>
          <a:xfrm>
            <a:off x="6967689" y="5327630"/>
            <a:ext cx="1159292" cy="584776"/>
          </a:xfrm>
          <a:prstGeom prst="rect">
            <a:avLst/>
          </a:prstGeom>
          <a:noFill/>
        </p:spPr>
        <p:txBody>
          <a:bodyPr wrap="none" rtlCol="0">
            <a:spAutoFit/>
          </a:bodyPr>
          <a:lstStyle/>
          <a:p>
            <a:r>
              <a:rPr lang="en-US" sz="3200" dirty="0" smtClean="0"/>
              <a:t>Street</a:t>
            </a:r>
            <a:endParaRPr lang="en-US" sz="3200" dirty="0"/>
          </a:p>
        </p:txBody>
      </p:sp>
    </p:spTree>
    <p:extLst>
      <p:ext uri="{BB962C8B-B14F-4D97-AF65-F5344CB8AC3E}">
        <p14:creationId xmlns:p14="http://schemas.microsoft.com/office/powerpoint/2010/main" val="42888868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smtClean="0"/>
              <a:t>dell’arte</a:t>
            </a:r>
            <a:r>
              <a:rPr lang="en-US" dirty="0"/>
              <a:t>: </a:t>
            </a:r>
            <a:r>
              <a:rPr lang="en-US" dirty="0" smtClean="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a:xfrm>
            <a:off x="662519" y="1829536"/>
            <a:ext cx="4092420" cy="4526280"/>
          </a:xfrm>
        </p:spPr>
        <p:txBody>
          <a:bodyPr vert="horz">
            <a:noAutofit/>
          </a:bodyPr>
          <a:lstStyle/>
          <a:p>
            <a:pPr marL="0" indent="0">
              <a:lnSpc>
                <a:spcPct val="80000"/>
              </a:lnSpc>
              <a:buNone/>
            </a:pPr>
            <a:r>
              <a:rPr lang="en-US" sz="3600" dirty="0" smtClean="0"/>
              <a:t>Personality was replaced by type – characterized </a:t>
            </a:r>
            <a:r>
              <a:rPr lang="en-US" sz="3600" dirty="0"/>
              <a:t>by its use of </a:t>
            </a:r>
            <a:r>
              <a:rPr lang="en-US" sz="3600" dirty="0" smtClean="0"/>
              <a:t>masks  and </a:t>
            </a:r>
            <a:r>
              <a:rPr lang="en-US" sz="3600" dirty="0"/>
              <a:t>recognizable character </a:t>
            </a:r>
            <a:r>
              <a:rPr lang="en-US" sz="3600" dirty="0" smtClean="0"/>
              <a:t>types.</a:t>
            </a:r>
          </a:p>
          <a:p>
            <a:pPr marL="0" indent="0">
              <a:lnSpc>
                <a:spcPct val="80000"/>
              </a:lnSpc>
              <a:buNone/>
            </a:pPr>
            <a:r>
              <a:rPr lang="en-US" sz="3600" dirty="0" smtClean="0"/>
              <a:t>These derived from the jesters, minstrels, jongleurs and medicine shows.</a:t>
            </a:r>
          </a:p>
        </p:txBody>
      </p:sp>
      <p:pic>
        <p:nvPicPr>
          <p:cNvPr id="4" name="Picture 3"/>
          <p:cNvPicPr>
            <a:picLocks noChangeAspect="1"/>
          </p:cNvPicPr>
          <p:nvPr/>
        </p:nvPicPr>
        <p:blipFill>
          <a:blip r:embed="rId2"/>
          <a:stretch>
            <a:fillRect/>
          </a:stretch>
        </p:blipFill>
        <p:spPr>
          <a:xfrm>
            <a:off x="4515774" y="1600200"/>
            <a:ext cx="4374654" cy="5123062"/>
          </a:xfrm>
          <a:prstGeom prst="rect">
            <a:avLst/>
          </a:prstGeom>
        </p:spPr>
      </p:pic>
    </p:spTree>
    <p:extLst>
      <p:ext uri="{BB962C8B-B14F-4D97-AF65-F5344CB8AC3E}">
        <p14:creationId xmlns:p14="http://schemas.microsoft.com/office/powerpoint/2010/main" val="16767856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Commedia </a:t>
            </a:r>
            <a:r>
              <a:rPr lang="en-US" dirty="0" err="1" smtClean="0"/>
              <a:t>dell’arte</a:t>
            </a:r>
            <a:r>
              <a:rPr lang="en-US" dirty="0"/>
              <a:t>: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547277"/>
            <a:ext cx="8153400" cy="1980955"/>
          </a:xfrm>
        </p:spPr>
        <p:txBody>
          <a:bodyPr vert="horz">
            <a:normAutofit fontScale="92500" lnSpcReduction="20000"/>
          </a:bodyPr>
          <a:lstStyle/>
          <a:p>
            <a:r>
              <a:rPr lang="en-US" dirty="0" smtClean="0"/>
              <a:t>Commedia costumes were extensions of the persona of the Mask, taking into account the particular movement characteristics of the wearer.</a:t>
            </a:r>
          </a:p>
          <a:p>
            <a:r>
              <a:rPr lang="en-US" dirty="0" smtClean="0"/>
              <a:t>They derive from folklore, classical Greek images, Roman pantomime and many other sources.</a:t>
            </a:r>
            <a:endParaRPr lang="en-US" dirty="0"/>
          </a:p>
        </p:txBody>
      </p:sp>
      <p:pic>
        <p:nvPicPr>
          <p:cNvPr id="4" name="Picture 3"/>
          <p:cNvPicPr>
            <a:picLocks noChangeAspect="1"/>
          </p:cNvPicPr>
          <p:nvPr/>
        </p:nvPicPr>
        <p:blipFill>
          <a:blip r:embed="rId2"/>
          <a:stretch>
            <a:fillRect/>
          </a:stretch>
        </p:blipFill>
        <p:spPr>
          <a:xfrm>
            <a:off x="3484035" y="3545873"/>
            <a:ext cx="2566396" cy="2819068"/>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6467104" y="3545873"/>
            <a:ext cx="2324100" cy="2819068"/>
          </a:xfrm>
          <a:prstGeom prst="rect">
            <a:avLst/>
          </a:prstGeom>
          <a:ln w="76200" cmpd="sng">
            <a:solidFill>
              <a:schemeClr val="accent2"/>
            </a:solidFill>
          </a:ln>
        </p:spPr>
      </p:pic>
      <p:sp>
        <p:nvSpPr>
          <p:cNvPr id="7" name="TextBox 6"/>
          <p:cNvSpPr txBox="1"/>
          <p:nvPr/>
        </p:nvSpPr>
        <p:spPr>
          <a:xfrm>
            <a:off x="6992470" y="6354199"/>
            <a:ext cx="1330487" cy="369332"/>
          </a:xfrm>
          <a:prstGeom prst="rect">
            <a:avLst/>
          </a:prstGeom>
          <a:noFill/>
        </p:spPr>
        <p:txBody>
          <a:bodyPr wrap="none" rtlCol="0">
            <a:spAutoFit/>
          </a:bodyPr>
          <a:lstStyle/>
          <a:p>
            <a:r>
              <a:rPr lang="en-US" dirty="0" smtClean="0"/>
              <a:t>PANTALONE</a:t>
            </a:r>
            <a:endParaRPr lang="en-US" dirty="0"/>
          </a:p>
        </p:txBody>
      </p:sp>
      <p:sp>
        <p:nvSpPr>
          <p:cNvPr id="9" name="TextBox 8"/>
          <p:cNvSpPr txBox="1"/>
          <p:nvPr/>
        </p:nvSpPr>
        <p:spPr>
          <a:xfrm>
            <a:off x="4108822" y="6379885"/>
            <a:ext cx="1329360" cy="369332"/>
          </a:xfrm>
          <a:prstGeom prst="rect">
            <a:avLst/>
          </a:prstGeom>
          <a:noFill/>
        </p:spPr>
        <p:txBody>
          <a:bodyPr wrap="none" rtlCol="0">
            <a:spAutoFit/>
          </a:bodyPr>
          <a:lstStyle/>
          <a:p>
            <a:r>
              <a:rPr lang="en-US" dirty="0" smtClean="0"/>
              <a:t>HARLEQION</a:t>
            </a:r>
            <a:endParaRPr lang="en-US" dirty="0"/>
          </a:p>
        </p:txBody>
      </p:sp>
      <p:pic>
        <p:nvPicPr>
          <p:cNvPr id="10" name="Picture 9"/>
          <p:cNvPicPr>
            <a:picLocks noChangeAspect="1"/>
          </p:cNvPicPr>
          <p:nvPr/>
        </p:nvPicPr>
        <p:blipFill>
          <a:blip r:embed="rId4"/>
          <a:stretch>
            <a:fillRect/>
          </a:stretch>
        </p:blipFill>
        <p:spPr>
          <a:xfrm>
            <a:off x="490070" y="3545873"/>
            <a:ext cx="2593042" cy="2836709"/>
          </a:xfrm>
          <a:prstGeom prst="rect">
            <a:avLst/>
          </a:prstGeom>
          <a:ln w="76200" cmpd="sng">
            <a:solidFill>
              <a:srgbClr val="DD8047"/>
            </a:solidFill>
          </a:ln>
        </p:spPr>
      </p:pic>
      <p:sp>
        <p:nvSpPr>
          <p:cNvPr id="11" name="TextBox 10"/>
          <p:cNvSpPr txBox="1"/>
          <p:nvPr/>
        </p:nvSpPr>
        <p:spPr>
          <a:xfrm>
            <a:off x="1210236" y="6379885"/>
            <a:ext cx="1288221" cy="369332"/>
          </a:xfrm>
          <a:prstGeom prst="rect">
            <a:avLst/>
          </a:prstGeom>
          <a:noFill/>
        </p:spPr>
        <p:txBody>
          <a:bodyPr wrap="none" rtlCol="0">
            <a:spAutoFit/>
          </a:bodyPr>
          <a:lstStyle/>
          <a:p>
            <a:r>
              <a:rPr lang="en-US" dirty="0" smtClean="0"/>
              <a:t>PULCINELLA</a:t>
            </a:r>
            <a:endParaRPr lang="en-US" dirty="0"/>
          </a:p>
        </p:txBody>
      </p:sp>
    </p:spTree>
    <p:extLst>
      <p:ext uri="{BB962C8B-B14F-4D97-AF65-F5344CB8AC3E}">
        <p14:creationId xmlns:p14="http://schemas.microsoft.com/office/powerpoint/2010/main" val="10104424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ELIZABETHAN: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411450" y="6171317"/>
            <a:ext cx="3351550" cy="481310"/>
          </a:xfrm>
        </p:spPr>
        <p:txBody>
          <a:bodyPr vert="horz">
            <a:normAutofit fontScale="77500" lnSpcReduction="20000"/>
          </a:bodyPr>
          <a:lstStyle/>
          <a:p>
            <a:pPr marL="0" indent="0" algn="ctr">
              <a:buNone/>
            </a:pPr>
            <a:r>
              <a:rPr lang="en-US" dirty="0" smtClean="0"/>
              <a:t>The Swan Theatre - 1596 </a:t>
            </a:r>
            <a:endParaRPr lang="en-US" dirty="0"/>
          </a:p>
        </p:txBody>
      </p:sp>
      <p:pic>
        <p:nvPicPr>
          <p:cNvPr id="4" name="Picture 3" descr="Swan -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450" y="1786148"/>
            <a:ext cx="3351550" cy="4317694"/>
          </a:xfrm>
          <a:prstGeom prst="rect">
            <a:avLst/>
          </a:prstGeom>
          <a:ln w="76200" cmpd="sng">
            <a:solidFill>
              <a:srgbClr val="DD8047"/>
            </a:solidFill>
          </a:ln>
        </p:spPr>
      </p:pic>
      <p:sp>
        <p:nvSpPr>
          <p:cNvPr id="5" name="TextBox 4"/>
          <p:cNvSpPr txBox="1"/>
          <p:nvPr/>
        </p:nvSpPr>
        <p:spPr>
          <a:xfrm>
            <a:off x="458634" y="1758980"/>
            <a:ext cx="4656890" cy="4893647"/>
          </a:xfrm>
          <a:prstGeom prst="rect">
            <a:avLst/>
          </a:prstGeom>
          <a:noFill/>
        </p:spPr>
        <p:txBody>
          <a:bodyPr wrap="square" rtlCol="0">
            <a:spAutoFit/>
          </a:bodyPr>
          <a:lstStyle/>
          <a:p>
            <a:r>
              <a:rPr lang="en-US" sz="2400" dirty="0" smtClean="0"/>
              <a:t>It was not until the 17</a:t>
            </a:r>
            <a:r>
              <a:rPr lang="en-US" sz="2400" baseline="30000" dirty="0" smtClean="0"/>
              <a:t>th</a:t>
            </a:r>
            <a:r>
              <a:rPr lang="en-US" sz="2400" dirty="0" smtClean="0"/>
              <a:t> Century that Renaissance theories were fully understood and implemented in Britain.</a:t>
            </a:r>
          </a:p>
          <a:p>
            <a:pPr>
              <a:lnSpc>
                <a:spcPct val="50000"/>
              </a:lnSpc>
            </a:pPr>
            <a:endParaRPr lang="en-US" sz="2400" dirty="0" smtClean="0"/>
          </a:p>
          <a:p>
            <a:r>
              <a:rPr lang="en-US" sz="2400" dirty="0" smtClean="0"/>
              <a:t>This stage in the Swan in 1596 still  followed the Medieval pattern of “</a:t>
            </a:r>
            <a:r>
              <a:rPr lang="en-US" sz="2400" i="1" dirty="0" smtClean="0"/>
              <a:t>mansions</a:t>
            </a:r>
            <a:r>
              <a:rPr lang="en-US" sz="2400" dirty="0" smtClean="0"/>
              <a:t>”, and contemporary plays called for “</a:t>
            </a:r>
            <a:r>
              <a:rPr lang="en-US" sz="2400" i="1" dirty="0" smtClean="0"/>
              <a:t>windows and upper galleries, and a discovery space behind a curtain to accommodate at least 12 people or such furnishing as a table, a bed, and a cupboard”</a:t>
            </a:r>
            <a:r>
              <a:rPr lang="en-US" sz="2400" dirty="0" smtClean="0"/>
              <a:t>.</a:t>
            </a:r>
          </a:p>
        </p:txBody>
      </p:sp>
    </p:spTree>
    <p:extLst>
      <p:ext uri="{BB962C8B-B14F-4D97-AF65-F5344CB8AC3E}">
        <p14:creationId xmlns:p14="http://schemas.microsoft.com/office/powerpoint/2010/main" val="32962421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Scenery…</a:t>
            </a:r>
            <a:endParaRPr lang="en-US" dirty="0"/>
          </a:p>
        </p:txBody>
      </p:sp>
      <p:pic>
        <p:nvPicPr>
          <p:cNvPr id="4" name="Picture 3" descr="Globe galleri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438" y="1741328"/>
            <a:ext cx="6992001" cy="4468357"/>
          </a:xfrm>
          <a:prstGeom prst="rect">
            <a:avLst/>
          </a:prstGeom>
          <a:ln w="76200" cmpd="sng">
            <a:solidFill>
              <a:srgbClr val="DD8047"/>
            </a:solidFill>
          </a:ln>
        </p:spPr>
      </p:pic>
      <p:sp>
        <p:nvSpPr>
          <p:cNvPr id="5" name="TextBox 4"/>
          <p:cNvSpPr txBox="1"/>
          <p:nvPr/>
        </p:nvSpPr>
        <p:spPr>
          <a:xfrm>
            <a:off x="2787077" y="6274247"/>
            <a:ext cx="3563229" cy="400110"/>
          </a:xfrm>
          <a:prstGeom prst="rect">
            <a:avLst/>
          </a:prstGeom>
          <a:noFill/>
        </p:spPr>
        <p:txBody>
          <a:bodyPr wrap="square" rtlCol="0">
            <a:spAutoFit/>
          </a:bodyPr>
          <a:lstStyle/>
          <a:p>
            <a:pPr algn="ctr"/>
            <a:r>
              <a:rPr lang="en-US" sz="2000" b="1" dirty="0" smtClean="0"/>
              <a:t>The Second Globe – post 1614</a:t>
            </a:r>
            <a:endParaRPr lang="en-US" sz="2000" b="1" dirty="0"/>
          </a:p>
        </p:txBody>
      </p:sp>
    </p:spTree>
    <p:extLst>
      <p:ext uri="{BB962C8B-B14F-4D97-AF65-F5344CB8AC3E}">
        <p14:creationId xmlns:p14="http://schemas.microsoft.com/office/powerpoint/2010/main" val="29355202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476713"/>
            <a:ext cx="8153400" cy="1381156"/>
          </a:xfrm>
        </p:spPr>
        <p:txBody>
          <a:bodyPr vert="horz">
            <a:normAutofit fontScale="85000" lnSpcReduction="10000"/>
          </a:bodyPr>
          <a:lstStyle/>
          <a:p>
            <a:pPr marL="0" indent="0">
              <a:buNone/>
            </a:pPr>
            <a:r>
              <a:rPr lang="en-US" sz="3800" b="1" i="1" dirty="0" smtClean="0"/>
              <a:t>Let’s pop back to </a:t>
            </a:r>
            <a:r>
              <a:rPr lang="en-US" sz="3800" b="1" i="1" dirty="0" err="1" smtClean="0"/>
              <a:t>Teatro</a:t>
            </a:r>
            <a:r>
              <a:rPr lang="en-US" sz="3800" b="1" i="1" dirty="0" smtClean="0"/>
              <a:t> Farnese for a moment…</a:t>
            </a:r>
          </a:p>
          <a:p>
            <a:pPr marL="0" indent="0">
              <a:buNone/>
            </a:pPr>
            <a:r>
              <a:rPr lang="en-US" b="1" dirty="0" smtClean="0"/>
              <a:t>ALEOTTI</a:t>
            </a:r>
            <a:r>
              <a:rPr lang="en-US" dirty="0" smtClean="0"/>
              <a:t> designed the theatre to accommodate </a:t>
            </a:r>
            <a:r>
              <a:rPr lang="en-US" dirty="0" err="1" smtClean="0"/>
              <a:t>Serlio’s</a:t>
            </a:r>
            <a:r>
              <a:rPr lang="en-US" dirty="0" smtClean="0"/>
              <a:t> vista, but with moving wings, which could slide on and off stage.</a:t>
            </a:r>
          </a:p>
          <a:p>
            <a:pPr marL="0" indent="0">
              <a:buNone/>
            </a:pPr>
            <a:endParaRPr lang="en-US" dirty="0"/>
          </a:p>
          <a:p>
            <a:endParaRPr lang="en-US" dirty="0"/>
          </a:p>
        </p:txBody>
      </p:sp>
      <p:pic>
        <p:nvPicPr>
          <p:cNvPr id="4" name="Content Placeholder 3" descr="Teatro Farnese.jpg"/>
          <p:cNvPicPr>
            <a:picLocks noGrp="1" noChangeAspect="1"/>
          </p:cNvPicPr>
          <p:nvPr/>
        </p:nvPicPr>
        <p:blipFill rotWithShape="1">
          <a:blip r:embed="rId2">
            <a:extLst>
              <a:ext uri="{28A0092B-C50C-407E-A947-70E740481C1C}">
                <a14:useLocalDpi xmlns:a14="http://schemas.microsoft.com/office/drawing/2010/main" val="0"/>
              </a:ext>
            </a:extLst>
          </a:blip>
          <a:srcRect l="1697" r="-305"/>
          <a:stretch/>
        </p:blipFill>
        <p:spPr>
          <a:xfrm>
            <a:off x="4692170" y="2981356"/>
            <a:ext cx="4126797" cy="3535905"/>
          </a:xfrm>
          <a:prstGeom prst="rect">
            <a:avLst/>
          </a:prstGeom>
          <a:ln w="76200" cmpd="sng">
            <a:solidFill>
              <a:srgbClr val="FF8E22"/>
            </a:solidFill>
          </a:ln>
        </p:spPr>
      </p:pic>
      <p:sp>
        <p:nvSpPr>
          <p:cNvPr id="5" name="TextBox 4"/>
          <p:cNvSpPr txBox="1"/>
          <p:nvPr/>
        </p:nvSpPr>
        <p:spPr>
          <a:xfrm>
            <a:off x="617396" y="2769664"/>
            <a:ext cx="3916022" cy="4334520"/>
          </a:xfrm>
          <a:prstGeom prst="rect">
            <a:avLst/>
          </a:prstGeom>
          <a:noFill/>
        </p:spPr>
        <p:txBody>
          <a:bodyPr wrap="square" rtlCol="0">
            <a:spAutoFit/>
          </a:bodyPr>
          <a:lstStyle/>
          <a:p>
            <a:pPr>
              <a:spcBef>
                <a:spcPts val="700"/>
              </a:spcBef>
            </a:pPr>
            <a:r>
              <a:rPr lang="en-US" sz="2400" dirty="0"/>
              <a:t>This took a LOT of </a:t>
            </a:r>
            <a:r>
              <a:rPr lang="en-US" sz="2400" dirty="0" smtClean="0"/>
              <a:t>stage hands, so he built grooves into the stage and used machinery under the stage to move the wings on and off.</a:t>
            </a:r>
          </a:p>
          <a:p>
            <a:pPr>
              <a:spcBef>
                <a:spcPts val="700"/>
              </a:spcBef>
            </a:pPr>
            <a:r>
              <a:rPr lang="en-US" sz="2400" dirty="0" smtClean="0"/>
              <a:t>All the wings were attached by rope to a huge drum, which, when turned on a counterweight system, moved all the wings at the same time.</a:t>
            </a:r>
            <a:endParaRPr lang="en-US" sz="2400" dirty="0"/>
          </a:p>
          <a:p>
            <a:pPr>
              <a:spcBef>
                <a:spcPts val="700"/>
              </a:spcBef>
            </a:pPr>
            <a:endParaRPr lang="en-US" sz="2400" dirty="0"/>
          </a:p>
        </p:txBody>
      </p:sp>
    </p:spTree>
    <p:extLst>
      <p:ext uri="{BB962C8B-B14F-4D97-AF65-F5344CB8AC3E}">
        <p14:creationId xmlns:p14="http://schemas.microsoft.com/office/powerpoint/2010/main" val="8592666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301592" y="1600199"/>
            <a:ext cx="4926230" cy="5257801"/>
          </a:xfrm>
        </p:spPr>
        <p:txBody>
          <a:bodyPr vert="horz">
            <a:normAutofit fontScale="85000" lnSpcReduction="10000"/>
          </a:bodyPr>
          <a:lstStyle/>
          <a:p>
            <a:pPr marL="0" indent="0">
              <a:buNone/>
            </a:pPr>
            <a:r>
              <a:rPr lang="en-US" b="1" dirty="0" smtClean="0"/>
              <a:t>NICOLA SABBATINI </a:t>
            </a:r>
            <a:r>
              <a:rPr lang="en-US" dirty="0" smtClean="0"/>
              <a:t>was among the first to bring an element of magic to the stage, an air of mystery and illusion. His mechanical and acoustic innovations, for example, allowed him to represent the sea and its storms on stage.</a:t>
            </a:r>
          </a:p>
          <a:p>
            <a:pPr marL="0" indent="0">
              <a:buNone/>
            </a:pPr>
            <a:r>
              <a:rPr lang="en-US" dirty="0" smtClean="0"/>
              <a:t>He also discovered a principle still in </a:t>
            </a:r>
            <a:r>
              <a:rPr lang="en-US" dirty="0"/>
              <a:t>use today - the </a:t>
            </a:r>
            <a:r>
              <a:rPr lang="en-US" dirty="0" smtClean="0"/>
              <a:t>“</a:t>
            </a:r>
            <a:r>
              <a:rPr lang="en-US" dirty="0" err="1" smtClean="0"/>
              <a:t>œil</a:t>
            </a:r>
            <a:r>
              <a:rPr lang="en-US" dirty="0" smtClean="0"/>
              <a:t> </a:t>
            </a:r>
            <a:r>
              <a:rPr lang="en-US" dirty="0"/>
              <a:t>du </a:t>
            </a:r>
            <a:r>
              <a:rPr lang="en-US" dirty="0" smtClean="0"/>
              <a:t>prince”, </a:t>
            </a:r>
            <a:r>
              <a:rPr lang="en-US" dirty="0"/>
              <a:t>the ideal location in the theatre that affords the best possible perspective on the sets. The seat in question, often coveted, is normally located in the middle of the seventh row.</a:t>
            </a:r>
          </a:p>
        </p:txBody>
      </p:sp>
      <p:pic>
        <p:nvPicPr>
          <p:cNvPr id="4" name="Picture 3"/>
          <p:cNvPicPr>
            <a:picLocks noChangeAspect="1"/>
          </p:cNvPicPr>
          <p:nvPr/>
        </p:nvPicPr>
        <p:blipFill>
          <a:blip r:embed="rId2"/>
          <a:stretch>
            <a:fillRect/>
          </a:stretch>
        </p:blipFill>
        <p:spPr>
          <a:xfrm>
            <a:off x="5386582" y="1723686"/>
            <a:ext cx="3376418" cy="3921483"/>
          </a:xfrm>
          <a:prstGeom prst="rect">
            <a:avLst/>
          </a:prstGeom>
          <a:ln w="76200" cmpd="sng">
            <a:solidFill>
              <a:srgbClr val="DD8047"/>
            </a:solidFill>
          </a:ln>
        </p:spPr>
      </p:pic>
      <p:sp>
        <p:nvSpPr>
          <p:cNvPr id="6" name="TextBox 5"/>
          <p:cNvSpPr txBox="1"/>
          <p:nvPr/>
        </p:nvSpPr>
        <p:spPr>
          <a:xfrm>
            <a:off x="5468318" y="5715733"/>
            <a:ext cx="3241762" cy="923330"/>
          </a:xfrm>
          <a:prstGeom prst="rect">
            <a:avLst/>
          </a:prstGeom>
          <a:noFill/>
        </p:spPr>
        <p:txBody>
          <a:bodyPr wrap="square" rtlCol="0">
            <a:spAutoFit/>
          </a:bodyPr>
          <a:lstStyle/>
          <a:p>
            <a:pPr algn="ctr"/>
            <a:r>
              <a:rPr lang="en-US" dirty="0"/>
              <a:t>Plans for a stage machine to lower clouds above the set (these usually held gods).</a:t>
            </a:r>
          </a:p>
        </p:txBody>
      </p:sp>
    </p:spTree>
    <p:extLst>
      <p:ext uri="{BB962C8B-B14F-4D97-AF65-F5344CB8AC3E}">
        <p14:creationId xmlns:p14="http://schemas.microsoft.com/office/powerpoint/2010/main" val="32543497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23356" y="1600200"/>
            <a:ext cx="8483812" cy="4891746"/>
          </a:xfrm>
        </p:spPr>
        <p:txBody>
          <a:bodyPr vert="horz">
            <a:noAutofit/>
          </a:bodyPr>
          <a:lstStyle/>
          <a:p>
            <a:pPr marL="0" indent="0">
              <a:lnSpc>
                <a:spcPct val="80000"/>
              </a:lnSpc>
              <a:buNone/>
            </a:pPr>
            <a:r>
              <a:rPr lang="en-US" sz="2400" dirty="0" smtClean="0"/>
              <a:t>After touring Italy and France, </a:t>
            </a:r>
            <a:r>
              <a:rPr lang="en-US" sz="2400" b="1" dirty="0" smtClean="0"/>
              <a:t>INIGO JONES </a:t>
            </a:r>
            <a:r>
              <a:rPr lang="en-US" sz="2400" dirty="0" smtClean="0"/>
              <a:t>was impressed with the new European technology.</a:t>
            </a:r>
          </a:p>
          <a:p>
            <a:pPr marL="0" indent="0">
              <a:lnSpc>
                <a:spcPct val="80000"/>
              </a:lnSpc>
              <a:buNone/>
            </a:pPr>
            <a:r>
              <a:rPr lang="en-US" sz="2400" dirty="0" smtClean="0"/>
              <a:t>Jones collaborated with the playwright Ben Jonson to create and indeed, perfect, a series of very expensive masques and elaborate court productions.</a:t>
            </a:r>
          </a:p>
          <a:p>
            <a:pPr marL="0" indent="0">
              <a:lnSpc>
                <a:spcPct val="80000"/>
              </a:lnSpc>
              <a:buNone/>
            </a:pPr>
            <a:r>
              <a:rPr lang="en-US" sz="2400" dirty="0" err="1"/>
              <a:t>Inigo</a:t>
            </a:r>
            <a:r>
              <a:rPr lang="en-US" sz="2400" dirty="0"/>
              <a:t> </a:t>
            </a:r>
            <a:r>
              <a:rPr lang="en-US" sz="2400" dirty="0" smtClean="0"/>
              <a:t>Jones’ </a:t>
            </a:r>
            <a:r>
              <a:rPr lang="en-US" sz="2400" dirty="0"/>
              <a:t>scenery used a series of shutters that slid in and out using grooves in the floor. He </a:t>
            </a:r>
            <a:r>
              <a:rPr lang="en-US" sz="2400" dirty="0" smtClean="0"/>
              <a:t>flew </a:t>
            </a:r>
            <a:r>
              <a:rPr lang="en-US" sz="2400" dirty="0"/>
              <a:t>in scenery from above and introduced </a:t>
            </a:r>
            <a:r>
              <a:rPr lang="en-US" sz="2400" dirty="0" err="1"/>
              <a:t>coloured</a:t>
            </a:r>
            <a:r>
              <a:rPr lang="en-US" sz="2400" dirty="0"/>
              <a:t> lighting by placing candles behind tinted glass</a:t>
            </a:r>
            <a:r>
              <a:rPr lang="en-US" sz="2400" dirty="0" smtClean="0"/>
              <a:t>.</a:t>
            </a:r>
          </a:p>
          <a:p>
            <a:pPr marL="0" indent="0">
              <a:lnSpc>
                <a:spcPct val="80000"/>
              </a:lnSpc>
              <a:buNone/>
            </a:pPr>
            <a:r>
              <a:rPr lang="en-US" sz="2400" dirty="0" smtClean="0"/>
              <a:t>However, their relationship </a:t>
            </a:r>
            <a:r>
              <a:rPr lang="en-US" sz="2400" dirty="0"/>
              <a:t>was </a:t>
            </a:r>
            <a:r>
              <a:rPr lang="en-US" sz="2400" dirty="0" smtClean="0"/>
              <a:t>stormy! </a:t>
            </a:r>
            <a:r>
              <a:rPr lang="en-US" sz="2400" dirty="0"/>
              <a:t>After a series of successful collaborations </a:t>
            </a:r>
            <a:r>
              <a:rPr lang="en-US" sz="2400" dirty="0" smtClean="0"/>
              <a:t>the pair quarreled</a:t>
            </a:r>
            <a:r>
              <a:rPr lang="en-US" sz="2400" dirty="0"/>
              <a:t>. Jonson accused Jones of ensuring that the scenic changes and transformations had more predominance in the masque than his poetry. </a:t>
            </a:r>
            <a:endParaRPr lang="en-US" sz="2400" dirty="0" smtClean="0"/>
          </a:p>
          <a:p>
            <a:pPr marL="0" indent="0">
              <a:lnSpc>
                <a:spcPct val="80000"/>
              </a:lnSpc>
              <a:buNone/>
            </a:pPr>
            <a:r>
              <a:rPr lang="en-US" sz="2400" dirty="0" smtClean="0"/>
              <a:t>Indeed </a:t>
            </a:r>
            <a:r>
              <a:rPr lang="en-US" sz="2400" dirty="0"/>
              <a:t>'The Masque of Oberon' in 1611 cost over £2000 and the costumes alone cost over £1000. Jonson received £40 for writing the </a:t>
            </a:r>
            <a:r>
              <a:rPr lang="en-US" sz="2400" dirty="0" smtClean="0"/>
              <a:t>script!</a:t>
            </a:r>
          </a:p>
          <a:p>
            <a:pPr marL="0" indent="0">
              <a:lnSpc>
                <a:spcPct val="80000"/>
              </a:lnSpc>
              <a:buNone/>
            </a:pPr>
            <a:r>
              <a:rPr lang="en-US" sz="2400" dirty="0" smtClean="0"/>
              <a:t> </a:t>
            </a:r>
            <a:endParaRPr lang="en-US" sz="2400" dirty="0"/>
          </a:p>
        </p:txBody>
      </p:sp>
    </p:spTree>
    <p:extLst>
      <p:ext uri="{BB962C8B-B14F-4D97-AF65-F5344CB8AC3E}">
        <p14:creationId xmlns:p14="http://schemas.microsoft.com/office/powerpoint/2010/main" val="19232819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64597" y="1732754"/>
            <a:ext cx="4551052" cy="4741551"/>
          </a:xfrm>
        </p:spPr>
        <p:txBody>
          <a:bodyPr vert="horz">
            <a:noAutofit/>
          </a:bodyPr>
          <a:lstStyle/>
          <a:p>
            <a:pPr marL="0" indent="0">
              <a:lnSpc>
                <a:spcPct val="90000"/>
              </a:lnSpc>
              <a:buNone/>
            </a:pPr>
            <a:r>
              <a:rPr lang="en-US" sz="2400" dirty="0"/>
              <a:t>This print shows a court ballet performed before Maximilian, Duke of Bavaria, in </a:t>
            </a:r>
            <a:r>
              <a:rPr lang="en-US" sz="2400" dirty="0" err="1"/>
              <a:t>Vlasislav</a:t>
            </a:r>
            <a:r>
              <a:rPr lang="en-US" sz="2400" dirty="0"/>
              <a:t> Hall, Prague Castle in </a:t>
            </a:r>
            <a:r>
              <a:rPr lang="en-US" sz="2400" dirty="0" smtClean="0"/>
              <a:t>1617</a:t>
            </a:r>
          </a:p>
          <a:p>
            <a:pPr marL="0" indent="0">
              <a:lnSpc>
                <a:spcPct val="90000"/>
              </a:lnSpc>
              <a:buNone/>
            </a:pPr>
            <a:r>
              <a:rPr lang="en-US" sz="2400" dirty="0" smtClean="0"/>
              <a:t>Jones has introduced the Proscenium </a:t>
            </a:r>
            <a:r>
              <a:rPr lang="en-US" sz="2400" dirty="0"/>
              <a:t>A</a:t>
            </a:r>
            <a:r>
              <a:rPr lang="en-US" sz="2400" dirty="0" smtClean="0"/>
              <a:t>rch, which is designed as a rocky archway. </a:t>
            </a:r>
          </a:p>
          <a:p>
            <a:pPr marL="0" indent="0">
              <a:lnSpc>
                <a:spcPct val="90000"/>
              </a:lnSpc>
              <a:buNone/>
            </a:pPr>
            <a:r>
              <a:rPr lang="en-US" sz="2400" dirty="0"/>
              <a:t>It helps to give the perspective illusion to the scenery behind it, as well as helping to mask the ropes, pulleys and counterweights that worked the cloud machine and the god descending in his chariot.</a:t>
            </a:r>
          </a:p>
        </p:txBody>
      </p:sp>
      <p:pic>
        <p:nvPicPr>
          <p:cNvPr id="6" name="Picture 5" descr="Inigo rock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2606" y="1732755"/>
            <a:ext cx="3700394" cy="4931474"/>
          </a:xfrm>
          <a:prstGeom prst="rect">
            <a:avLst/>
          </a:prstGeom>
          <a:ln w="76200" cmpd="sng">
            <a:solidFill>
              <a:srgbClr val="DD8047"/>
            </a:solidFill>
          </a:ln>
        </p:spPr>
      </p:pic>
    </p:spTree>
    <p:extLst>
      <p:ext uri="{BB962C8B-B14F-4D97-AF65-F5344CB8AC3E}">
        <p14:creationId xmlns:p14="http://schemas.microsoft.com/office/powerpoint/2010/main" val="21036548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798007" y="1975379"/>
            <a:ext cx="4092421" cy="4534209"/>
          </a:xfrm>
        </p:spPr>
        <p:txBody>
          <a:bodyPr vert="horz">
            <a:normAutofit fontScale="77500" lnSpcReduction="20000"/>
          </a:bodyPr>
          <a:lstStyle/>
          <a:p>
            <a:r>
              <a:rPr lang="en-US" dirty="0" smtClean="0"/>
              <a:t>The </a:t>
            </a:r>
            <a:r>
              <a:rPr lang="en-US" dirty="0"/>
              <a:t>set and the proscenium arch are symmetrical. </a:t>
            </a:r>
            <a:endParaRPr lang="en-US" dirty="0" smtClean="0"/>
          </a:p>
          <a:p>
            <a:r>
              <a:rPr lang="en-US" dirty="0" smtClean="0"/>
              <a:t>Even </a:t>
            </a:r>
            <a:r>
              <a:rPr lang="en-US" dirty="0"/>
              <a:t>though the details on the proscenium arch do not mirror perfectly, they are still massed evenly. </a:t>
            </a:r>
            <a:endParaRPr lang="en-US" dirty="0" smtClean="0"/>
          </a:p>
          <a:p>
            <a:r>
              <a:rPr lang="en-US" dirty="0" smtClean="0"/>
              <a:t>The </a:t>
            </a:r>
            <a:r>
              <a:rPr lang="en-US" dirty="0"/>
              <a:t>houses in the set are an odd number, but are balanced out with the mix of darker and lighter trees. </a:t>
            </a:r>
            <a:endParaRPr lang="en-US" dirty="0" smtClean="0"/>
          </a:p>
          <a:p>
            <a:r>
              <a:rPr lang="en-US" dirty="0" smtClean="0"/>
              <a:t>The </a:t>
            </a:r>
            <a:r>
              <a:rPr lang="en-US" dirty="0"/>
              <a:t>two staircases leading to the stage are symmetrical and converge to define the center line where each side of the set mirrors the other.</a:t>
            </a:r>
          </a:p>
        </p:txBody>
      </p:sp>
      <p:pic>
        <p:nvPicPr>
          <p:cNvPr id="6" name="Picture 5"/>
          <p:cNvPicPr>
            <a:picLocks noChangeAspect="1"/>
          </p:cNvPicPr>
          <p:nvPr/>
        </p:nvPicPr>
        <p:blipFill>
          <a:blip r:embed="rId2"/>
          <a:stretch>
            <a:fillRect/>
          </a:stretch>
        </p:blipFill>
        <p:spPr>
          <a:xfrm>
            <a:off x="419080" y="2494264"/>
            <a:ext cx="4281232" cy="4015324"/>
          </a:xfrm>
          <a:prstGeom prst="rect">
            <a:avLst/>
          </a:prstGeom>
          <a:ln w="76200" cmpd="sng">
            <a:solidFill>
              <a:srgbClr val="DD8047"/>
            </a:solidFill>
          </a:ln>
        </p:spPr>
      </p:pic>
      <p:sp>
        <p:nvSpPr>
          <p:cNvPr id="7" name="TextBox 6"/>
          <p:cNvSpPr txBox="1"/>
          <p:nvPr/>
        </p:nvSpPr>
        <p:spPr>
          <a:xfrm>
            <a:off x="308497" y="1755600"/>
            <a:ext cx="4665909" cy="800219"/>
          </a:xfrm>
          <a:prstGeom prst="rect">
            <a:avLst/>
          </a:prstGeom>
          <a:noFill/>
        </p:spPr>
        <p:txBody>
          <a:bodyPr wrap="square" rtlCol="0">
            <a:spAutoFit/>
          </a:bodyPr>
          <a:lstStyle/>
          <a:p>
            <a:r>
              <a:rPr lang="cs-CZ" sz="2800" b="1" spc="-150" dirty="0" err="1"/>
              <a:t>Floriméne</a:t>
            </a:r>
            <a:r>
              <a:rPr lang="cs-CZ" sz="2800" b="1" spc="-150" dirty="0"/>
              <a:t> </a:t>
            </a:r>
            <a:r>
              <a:rPr lang="en-US" sz="2800" b="1" spc="-150" dirty="0" smtClean="0"/>
              <a:t>–</a:t>
            </a:r>
            <a:r>
              <a:rPr lang="cs-CZ" sz="2800" b="1" spc="-150" dirty="0" smtClean="0"/>
              <a:t> Tudor </a:t>
            </a:r>
            <a:r>
              <a:rPr lang="cs-CZ" sz="2800" b="1" spc="-150" dirty="0" err="1" smtClean="0"/>
              <a:t>Hall</a:t>
            </a:r>
            <a:r>
              <a:rPr lang="cs-CZ" sz="2800" b="1" spc="-150" dirty="0" smtClean="0"/>
              <a:t> - 1635</a:t>
            </a:r>
            <a:endParaRPr lang="cs-CZ" sz="2800" b="1" spc="-150" dirty="0"/>
          </a:p>
          <a:p>
            <a:endParaRPr lang="en-US" dirty="0"/>
          </a:p>
        </p:txBody>
      </p:sp>
    </p:spTree>
    <p:extLst>
      <p:ext uri="{BB962C8B-B14F-4D97-AF65-F5344CB8AC3E}">
        <p14:creationId xmlns:p14="http://schemas.microsoft.com/office/powerpoint/2010/main" val="34337577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538878" y="2003612"/>
            <a:ext cx="3227169" cy="4526280"/>
          </a:xfrm>
        </p:spPr>
        <p:txBody>
          <a:bodyPr vert="horz">
            <a:normAutofit lnSpcReduction="10000"/>
          </a:bodyPr>
          <a:lstStyle/>
          <a:p>
            <a:pPr marL="0" indent="0">
              <a:buNone/>
            </a:pPr>
            <a:r>
              <a:rPr lang="en-US" dirty="0" smtClean="0"/>
              <a:t>Behind the highly decorative  Proscenium Arch, we can see the layout of the pairs of “wings”. The </a:t>
            </a:r>
            <a:r>
              <a:rPr lang="en-US" dirty="0" err="1" smtClean="0"/>
              <a:t>centre</a:t>
            </a:r>
            <a:r>
              <a:rPr lang="en-US" dirty="0" smtClean="0"/>
              <a:t> opening reveals a part of the backdrop – although not much of it can be seen.  </a:t>
            </a:r>
            <a:endParaRPr lang="en-US" dirty="0"/>
          </a:p>
        </p:txBody>
      </p:sp>
      <p:pic>
        <p:nvPicPr>
          <p:cNvPr id="4" name="Content Placeholder 3" descr="Tudor Hall 1.jpg"/>
          <p:cNvPicPr>
            <a:picLocks noGrp="1" noChangeAspect="1"/>
          </p:cNvPicPr>
          <p:nvPr/>
        </p:nvPicPr>
        <p:blipFill rotWithShape="1">
          <a:blip r:embed="rId2">
            <a:extLst>
              <a:ext uri="{28A0092B-C50C-407E-A947-70E740481C1C}">
                <a14:useLocalDpi xmlns:a14="http://schemas.microsoft.com/office/drawing/2010/main" val="0"/>
              </a:ext>
            </a:extLst>
          </a:blip>
          <a:srcRect t="-236" b="-236"/>
          <a:stretch/>
        </p:blipFill>
        <p:spPr>
          <a:xfrm>
            <a:off x="460691" y="2529744"/>
            <a:ext cx="4911227" cy="3790373"/>
          </a:xfrm>
          <a:prstGeom prst="rect">
            <a:avLst/>
          </a:prstGeom>
          <a:ln w="76200" cmpd="sng">
            <a:solidFill>
              <a:srgbClr val="FF8E22"/>
            </a:solidFill>
          </a:ln>
        </p:spPr>
      </p:pic>
      <p:sp>
        <p:nvSpPr>
          <p:cNvPr id="5" name="TextBox 4"/>
          <p:cNvSpPr txBox="1"/>
          <p:nvPr/>
        </p:nvSpPr>
        <p:spPr>
          <a:xfrm>
            <a:off x="335155" y="1638489"/>
            <a:ext cx="4868568" cy="830997"/>
          </a:xfrm>
          <a:prstGeom prst="rect">
            <a:avLst/>
          </a:prstGeom>
          <a:noFill/>
        </p:spPr>
        <p:txBody>
          <a:bodyPr wrap="square" rtlCol="0">
            <a:spAutoFit/>
          </a:bodyPr>
          <a:lstStyle/>
          <a:p>
            <a:r>
              <a:rPr lang="cs-CZ" sz="2400" b="1" dirty="0" err="1"/>
              <a:t>Floriméne</a:t>
            </a:r>
            <a:r>
              <a:rPr lang="cs-CZ" sz="2400" b="1" dirty="0"/>
              <a:t> in </a:t>
            </a:r>
            <a:r>
              <a:rPr lang="cs-CZ" sz="2400" b="1" dirty="0" smtClean="0"/>
              <a:t>1635 </a:t>
            </a:r>
            <a:r>
              <a:rPr lang="en-US" sz="2400" b="1" dirty="0" smtClean="0"/>
              <a:t>–</a:t>
            </a:r>
            <a:r>
              <a:rPr lang="cs-CZ" sz="2400" b="1" dirty="0" smtClean="0"/>
              <a:t> </a:t>
            </a:r>
            <a:r>
              <a:rPr lang="cs-CZ" sz="2400" b="1" dirty="0" err="1" smtClean="0"/>
              <a:t>reconstruction</a:t>
            </a:r>
            <a:r>
              <a:rPr lang="cs-CZ" sz="2400" b="1" dirty="0" smtClean="0"/>
              <a:t> in </a:t>
            </a:r>
            <a:r>
              <a:rPr lang="cs-CZ" sz="2400" b="1" dirty="0" err="1" smtClean="0"/>
              <a:t>the</a:t>
            </a:r>
            <a:r>
              <a:rPr lang="cs-CZ" sz="2400" b="1" dirty="0" smtClean="0"/>
              <a:t> Tudor </a:t>
            </a:r>
            <a:r>
              <a:rPr lang="cs-CZ" sz="2400" b="1" dirty="0" err="1" smtClean="0"/>
              <a:t>Hall</a:t>
            </a:r>
            <a:r>
              <a:rPr lang="cs-CZ" sz="2400" b="1" dirty="0" smtClean="0"/>
              <a:t>§</a:t>
            </a:r>
            <a:endParaRPr lang="cs-CZ" sz="2400" b="1" dirty="0"/>
          </a:p>
        </p:txBody>
      </p:sp>
    </p:spTree>
    <p:extLst>
      <p:ext uri="{BB962C8B-B14F-4D97-AF65-F5344CB8AC3E}">
        <p14:creationId xmlns:p14="http://schemas.microsoft.com/office/powerpoint/2010/main" val="36385754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468318" y="1600200"/>
            <a:ext cx="3297729" cy="4691301"/>
          </a:xfrm>
        </p:spPr>
        <p:txBody>
          <a:bodyPr vert="horz">
            <a:normAutofit lnSpcReduction="10000"/>
          </a:bodyPr>
          <a:lstStyle/>
          <a:p>
            <a:r>
              <a:rPr lang="en-US" dirty="0"/>
              <a:t>The illustration is of a Roman street scene as setting for a masque</a:t>
            </a:r>
            <a:r>
              <a:rPr lang="en-US" dirty="0" smtClean="0"/>
              <a:t>.</a:t>
            </a:r>
          </a:p>
          <a:p>
            <a:r>
              <a:rPr lang="en-US" dirty="0"/>
              <a:t>Note the statues, and the elaborate effect of perspective, quite different from the stage of the </a:t>
            </a:r>
            <a:r>
              <a:rPr lang="en-US" dirty="0" smtClean="0"/>
              <a:t>Globe.</a:t>
            </a:r>
            <a:endParaRPr lang="en-US" dirty="0"/>
          </a:p>
        </p:txBody>
      </p:sp>
      <p:sp>
        <p:nvSpPr>
          <p:cNvPr id="4" name="TextBox 3"/>
          <p:cNvSpPr txBox="1"/>
          <p:nvPr/>
        </p:nvSpPr>
        <p:spPr>
          <a:xfrm>
            <a:off x="468482" y="6017614"/>
            <a:ext cx="4717602" cy="923330"/>
          </a:xfrm>
          <a:prstGeom prst="rect">
            <a:avLst/>
          </a:prstGeom>
          <a:noFill/>
        </p:spPr>
        <p:txBody>
          <a:bodyPr wrap="square" rtlCol="0">
            <a:spAutoFit/>
          </a:bodyPr>
          <a:lstStyle/>
          <a:p>
            <a:r>
              <a:rPr lang="en-US" dirty="0"/>
              <a:t>A street with London in the background. A scene for Davenant's "Britannia </a:t>
            </a:r>
            <a:r>
              <a:rPr lang="en-US" dirty="0" err="1"/>
              <a:t>Triumphans</a:t>
            </a:r>
            <a:r>
              <a:rPr lang="en-US" dirty="0"/>
              <a:t>" (1638).</a:t>
            </a:r>
          </a:p>
          <a:p>
            <a:endParaRPr lang="en-US" dirty="0"/>
          </a:p>
        </p:txBody>
      </p:sp>
      <p:pic>
        <p:nvPicPr>
          <p:cNvPr id="5" name="Picture 4"/>
          <p:cNvPicPr>
            <a:picLocks noChangeAspect="1"/>
          </p:cNvPicPr>
          <p:nvPr/>
        </p:nvPicPr>
        <p:blipFill>
          <a:blip r:embed="rId2"/>
          <a:stretch>
            <a:fillRect/>
          </a:stretch>
        </p:blipFill>
        <p:spPr>
          <a:xfrm>
            <a:off x="468482" y="2076510"/>
            <a:ext cx="4717602" cy="3903841"/>
          </a:xfrm>
          <a:prstGeom prst="rect">
            <a:avLst/>
          </a:prstGeom>
          <a:ln w="76200" cmpd="sng">
            <a:solidFill>
              <a:srgbClr val="DD8047"/>
            </a:solidFill>
          </a:ln>
        </p:spPr>
      </p:pic>
    </p:spTree>
    <p:extLst>
      <p:ext uri="{BB962C8B-B14F-4D97-AF65-F5344CB8AC3E}">
        <p14:creationId xmlns:p14="http://schemas.microsoft.com/office/powerpoint/2010/main" val="32891299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834680"/>
            <a:ext cx="8153400" cy="4291800"/>
          </a:xfrm>
        </p:spPr>
        <p:txBody>
          <a:bodyPr vert="horz">
            <a:normAutofit/>
          </a:bodyPr>
          <a:lstStyle/>
          <a:p>
            <a:r>
              <a:rPr lang="en-US" dirty="0"/>
              <a:t>Jones himself </a:t>
            </a:r>
            <a:r>
              <a:rPr lang="en-US" dirty="0" smtClean="0"/>
              <a:t>claimed </a:t>
            </a:r>
            <a:r>
              <a:rPr lang="en-US" dirty="0"/>
              <a:t>that he learnt stage design from </a:t>
            </a:r>
            <a:r>
              <a:rPr lang="en-US" dirty="0" smtClean="0"/>
              <a:t>Vitruvius’ “</a:t>
            </a:r>
            <a:r>
              <a:rPr lang="en-US" i="1" dirty="0" smtClean="0"/>
              <a:t>skill </a:t>
            </a:r>
            <a:r>
              <a:rPr lang="en-US" i="1" dirty="0"/>
              <a:t>with craftsmanship and technological know-how</a:t>
            </a:r>
            <a:r>
              <a:rPr lang="en-US" dirty="0" smtClean="0"/>
              <a:t>.”</a:t>
            </a:r>
            <a:endParaRPr lang="en-US" dirty="0"/>
          </a:p>
          <a:p>
            <a:r>
              <a:rPr lang="en-US" dirty="0"/>
              <a:t>Vitruvius believed that stage design was a type of architecture, which he explains in his Fifth Book, which Jones read and applied to his various stage </a:t>
            </a:r>
            <a:r>
              <a:rPr lang="en-US" dirty="0" smtClean="0"/>
              <a:t>designs.</a:t>
            </a:r>
          </a:p>
          <a:p>
            <a:r>
              <a:rPr lang="en-US" dirty="0" err="1" smtClean="0"/>
              <a:t>Inigo</a:t>
            </a:r>
            <a:r>
              <a:rPr lang="en-US" dirty="0" smtClean="0"/>
              <a:t> Jones is primarily celebrated as an architect, but his influence on scenography remains today. </a:t>
            </a:r>
            <a:endParaRPr lang="en-US" dirty="0"/>
          </a:p>
          <a:p>
            <a:endParaRPr lang="en-US" dirty="0"/>
          </a:p>
        </p:txBody>
      </p:sp>
    </p:spTree>
    <p:extLst>
      <p:ext uri="{BB962C8B-B14F-4D97-AF65-F5344CB8AC3E}">
        <p14:creationId xmlns:p14="http://schemas.microsoft.com/office/powerpoint/2010/main" val="12436989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564918"/>
            <a:ext cx="8153400" cy="1292950"/>
          </a:xfrm>
        </p:spPr>
        <p:txBody>
          <a:bodyPr vert="horz"/>
          <a:lstStyle/>
          <a:p>
            <a:pPr marL="0" indent="0">
              <a:lnSpc>
                <a:spcPct val="80000"/>
              </a:lnSpc>
              <a:buNone/>
            </a:pPr>
            <a:r>
              <a:rPr lang="en-US" dirty="0" err="1" smtClean="0"/>
              <a:t>Inigo</a:t>
            </a:r>
            <a:r>
              <a:rPr lang="en-US" dirty="0" smtClean="0"/>
              <a:t> Jones was involved with every aspect of production – including costume. Some of his inspiring drawings for masque costumes have survived…</a:t>
            </a:r>
            <a:endParaRPr lang="en-US" dirty="0"/>
          </a:p>
        </p:txBody>
      </p:sp>
      <p:pic>
        <p:nvPicPr>
          <p:cNvPr id="4" name="Picture 3"/>
          <p:cNvPicPr>
            <a:picLocks noChangeAspect="1"/>
          </p:cNvPicPr>
          <p:nvPr/>
        </p:nvPicPr>
        <p:blipFill>
          <a:blip r:embed="rId2"/>
          <a:stretch>
            <a:fillRect/>
          </a:stretch>
        </p:blipFill>
        <p:spPr>
          <a:xfrm>
            <a:off x="753764" y="2900859"/>
            <a:ext cx="2068592" cy="3202981"/>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3570331" y="2865126"/>
            <a:ext cx="2140461" cy="3210691"/>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6447506" y="2893149"/>
            <a:ext cx="2019569" cy="3182668"/>
          </a:xfrm>
          <a:prstGeom prst="rect">
            <a:avLst/>
          </a:prstGeom>
          <a:ln w="76200" cmpd="sng">
            <a:solidFill>
              <a:srgbClr val="DD8047"/>
            </a:solidFill>
          </a:ln>
        </p:spPr>
      </p:pic>
      <p:sp>
        <p:nvSpPr>
          <p:cNvPr id="7" name="TextBox 6"/>
          <p:cNvSpPr txBox="1"/>
          <p:nvPr/>
        </p:nvSpPr>
        <p:spPr>
          <a:xfrm>
            <a:off x="988151" y="6183793"/>
            <a:ext cx="1710725" cy="369332"/>
          </a:xfrm>
          <a:prstGeom prst="rect">
            <a:avLst/>
          </a:prstGeom>
          <a:noFill/>
        </p:spPr>
        <p:txBody>
          <a:bodyPr wrap="none" rtlCol="0">
            <a:spAutoFit/>
          </a:bodyPr>
          <a:lstStyle/>
          <a:p>
            <a:r>
              <a:rPr lang="en-US" dirty="0" smtClean="0"/>
              <a:t>A Lady </a:t>
            </a:r>
            <a:r>
              <a:rPr lang="en-US" dirty="0" err="1" smtClean="0"/>
              <a:t>Masquer</a:t>
            </a:r>
            <a:endParaRPr lang="en-US" dirty="0"/>
          </a:p>
        </p:txBody>
      </p:sp>
      <p:sp>
        <p:nvSpPr>
          <p:cNvPr id="8" name="TextBox 7"/>
          <p:cNvSpPr txBox="1"/>
          <p:nvPr/>
        </p:nvSpPr>
        <p:spPr>
          <a:xfrm>
            <a:off x="3446851" y="6183793"/>
            <a:ext cx="2413191" cy="369332"/>
          </a:xfrm>
          <a:prstGeom prst="rect">
            <a:avLst/>
          </a:prstGeom>
          <a:noFill/>
        </p:spPr>
        <p:txBody>
          <a:bodyPr wrap="none" rtlCol="0">
            <a:spAutoFit/>
          </a:bodyPr>
          <a:lstStyle/>
          <a:p>
            <a:r>
              <a:rPr lang="en-US" dirty="0" smtClean="0"/>
              <a:t>Torchbearer of Oceania</a:t>
            </a:r>
            <a:endParaRPr lang="en-US" dirty="0"/>
          </a:p>
        </p:txBody>
      </p:sp>
      <p:sp>
        <p:nvSpPr>
          <p:cNvPr id="9" name="TextBox 8"/>
          <p:cNvSpPr txBox="1"/>
          <p:nvPr/>
        </p:nvSpPr>
        <p:spPr>
          <a:xfrm>
            <a:off x="6950058" y="6183793"/>
            <a:ext cx="774571" cy="369332"/>
          </a:xfrm>
          <a:prstGeom prst="rect">
            <a:avLst/>
          </a:prstGeom>
          <a:noFill/>
        </p:spPr>
        <p:txBody>
          <a:bodyPr wrap="none" rtlCol="0">
            <a:spAutoFit/>
          </a:bodyPr>
          <a:lstStyle/>
          <a:p>
            <a:r>
              <a:rPr lang="en-US" dirty="0" smtClean="0"/>
              <a:t>A Star</a:t>
            </a:r>
            <a:endParaRPr lang="en-US" dirty="0"/>
          </a:p>
        </p:txBody>
      </p:sp>
    </p:spTree>
    <p:extLst>
      <p:ext uri="{BB962C8B-B14F-4D97-AF65-F5344CB8AC3E}">
        <p14:creationId xmlns:p14="http://schemas.microsoft.com/office/powerpoint/2010/main" val="17629981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58588" y="1540436"/>
            <a:ext cx="8561294" cy="4526280"/>
          </a:xfrm>
        </p:spPr>
        <p:txBody>
          <a:bodyPr vert="horz"/>
          <a:lstStyle/>
          <a:p>
            <a:pPr marL="0" indent="0">
              <a:buNone/>
            </a:pPr>
            <a:r>
              <a:rPr lang="en-US" dirty="0" smtClean="0"/>
              <a:t>Many theatres burned down during the Elizabethan era!</a:t>
            </a:r>
            <a:endParaRPr lang="en-US" dirty="0"/>
          </a:p>
        </p:txBody>
      </p:sp>
      <p:pic>
        <p:nvPicPr>
          <p:cNvPr id="4" name="Picture 3" descr="Footligh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5994" y="2234939"/>
            <a:ext cx="6184005" cy="4357856"/>
          </a:xfrm>
          <a:prstGeom prst="rect">
            <a:avLst/>
          </a:prstGeom>
          <a:ln w="76200" cmpd="sng">
            <a:solidFill>
              <a:srgbClr val="DD8047"/>
            </a:solidFill>
          </a:ln>
        </p:spPr>
      </p:pic>
    </p:spTree>
    <p:extLst>
      <p:ext uri="{BB962C8B-B14F-4D97-AF65-F5344CB8AC3E}">
        <p14:creationId xmlns:p14="http://schemas.microsoft.com/office/powerpoint/2010/main" val="21420407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35155" y="1529636"/>
            <a:ext cx="5309562" cy="1345873"/>
          </a:xfrm>
        </p:spPr>
        <p:txBody>
          <a:bodyPr vert="horz">
            <a:normAutofit fontScale="85000" lnSpcReduction="10000"/>
          </a:bodyPr>
          <a:lstStyle/>
          <a:p>
            <a:pPr marL="0" indent="0">
              <a:buNone/>
            </a:pPr>
            <a:r>
              <a:rPr lang="en-US" b="1" dirty="0" smtClean="0"/>
              <a:t>SABBATINI</a:t>
            </a:r>
            <a:r>
              <a:rPr lang="en-US" dirty="0" smtClean="0"/>
              <a:t> and </a:t>
            </a:r>
            <a:r>
              <a:rPr lang="en-US" b="1" dirty="0" smtClean="0"/>
              <a:t>FURTTENBACH’S</a:t>
            </a:r>
            <a:r>
              <a:rPr lang="en-US" dirty="0" smtClean="0"/>
              <a:t> ideas and theories on stage lighting were brought to England by </a:t>
            </a:r>
            <a:r>
              <a:rPr lang="en-US" dirty="0" err="1" smtClean="0"/>
              <a:t>Inigo</a:t>
            </a:r>
            <a:r>
              <a:rPr lang="en-US" dirty="0" smtClean="0"/>
              <a:t> Jones.</a:t>
            </a:r>
          </a:p>
        </p:txBody>
      </p:sp>
      <p:pic>
        <p:nvPicPr>
          <p:cNvPr id="5" name="Picture 4"/>
          <p:cNvPicPr>
            <a:picLocks noChangeAspect="1"/>
          </p:cNvPicPr>
          <p:nvPr/>
        </p:nvPicPr>
        <p:blipFill>
          <a:blip r:embed="rId2"/>
          <a:stretch>
            <a:fillRect/>
          </a:stretch>
        </p:blipFill>
        <p:spPr>
          <a:xfrm>
            <a:off x="609599" y="2840226"/>
            <a:ext cx="3676857" cy="3810000"/>
          </a:xfrm>
          <a:prstGeom prst="rect">
            <a:avLst/>
          </a:prstGeom>
          <a:ln w="76200" cmpd="sng">
            <a:solidFill>
              <a:srgbClr val="DD8047"/>
            </a:solidFill>
          </a:ln>
        </p:spPr>
      </p:pic>
      <p:sp>
        <p:nvSpPr>
          <p:cNvPr id="6" name="TextBox 5"/>
          <p:cNvSpPr txBox="1"/>
          <p:nvPr/>
        </p:nvSpPr>
        <p:spPr>
          <a:xfrm>
            <a:off x="4515773" y="4317669"/>
            <a:ext cx="4487231" cy="2699101"/>
          </a:xfrm>
          <a:prstGeom prst="rect">
            <a:avLst/>
          </a:prstGeom>
          <a:noFill/>
        </p:spPr>
        <p:txBody>
          <a:bodyPr wrap="square" rtlCol="0">
            <a:normAutofit/>
          </a:bodyPr>
          <a:lstStyle/>
          <a:p>
            <a:r>
              <a:rPr lang="en-US" sz="2400" dirty="0" err="1"/>
              <a:t>Furttenbach</a:t>
            </a:r>
            <a:r>
              <a:rPr lang="en-US" sz="2400" dirty="0"/>
              <a:t> – a German architect and scenic designer – was the first to suggest lighting above the borders and behind the wings.</a:t>
            </a:r>
          </a:p>
          <a:p>
            <a:r>
              <a:rPr lang="en-US" sz="2400" dirty="0"/>
              <a:t>He created reflective candle housing</a:t>
            </a:r>
            <a:r>
              <a:rPr lang="en-US" sz="2400" dirty="0" smtClean="0"/>
              <a:t>.</a:t>
            </a:r>
            <a:endParaRPr lang="en-US" sz="2400" dirty="0"/>
          </a:p>
        </p:txBody>
      </p:sp>
      <p:pic>
        <p:nvPicPr>
          <p:cNvPr id="7" name="Picture 6"/>
          <p:cNvPicPr>
            <a:picLocks noChangeAspect="1"/>
          </p:cNvPicPr>
          <p:nvPr/>
        </p:nvPicPr>
        <p:blipFill>
          <a:blip r:embed="rId3"/>
          <a:stretch>
            <a:fillRect/>
          </a:stretch>
        </p:blipFill>
        <p:spPr>
          <a:xfrm>
            <a:off x="5750557" y="1644644"/>
            <a:ext cx="2783128" cy="2514255"/>
          </a:xfrm>
          <a:prstGeom prst="rect">
            <a:avLst/>
          </a:prstGeom>
          <a:ln w="76200" cmpd="sng">
            <a:solidFill>
              <a:srgbClr val="DD8047"/>
            </a:solidFill>
          </a:ln>
        </p:spPr>
      </p:pic>
    </p:spTree>
    <p:extLst>
      <p:ext uri="{BB962C8B-B14F-4D97-AF65-F5344CB8AC3E}">
        <p14:creationId xmlns:p14="http://schemas.microsoft.com/office/powerpoint/2010/main" val="20620085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3898382" y="1600200"/>
            <a:ext cx="4867666" cy="3903841"/>
          </a:xfrm>
        </p:spPr>
        <p:txBody>
          <a:bodyPr vert="horz">
            <a:normAutofit fontScale="92500" lnSpcReduction="10000"/>
          </a:bodyPr>
          <a:lstStyle/>
          <a:p>
            <a:pPr marL="0" indent="0">
              <a:buNone/>
            </a:pPr>
            <a:r>
              <a:rPr lang="en-US" dirty="0" smtClean="0"/>
              <a:t>Nicola </a:t>
            </a:r>
            <a:r>
              <a:rPr lang="en-US" dirty="0" err="1" smtClean="0"/>
              <a:t>Sabbatini</a:t>
            </a:r>
            <a:r>
              <a:rPr lang="en-US" dirty="0" smtClean="0"/>
              <a:t> wrote a book on </a:t>
            </a:r>
            <a:r>
              <a:rPr lang="en-US" dirty="0"/>
              <a:t>theatrical techniques </a:t>
            </a:r>
            <a:r>
              <a:rPr lang="en-US" dirty="0" smtClean="0"/>
              <a:t>in 1638 -  </a:t>
            </a:r>
            <a:r>
              <a:rPr lang="en-US" dirty="0"/>
              <a:t>“Manual for Constructing Scenes and Machines in the Theatre</a:t>
            </a:r>
            <a:r>
              <a:rPr lang="en-US" dirty="0" smtClean="0"/>
              <a:t>”.</a:t>
            </a:r>
          </a:p>
          <a:p>
            <a:pPr marL="0" indent="0">
              <a:buNone/>
            </a:pPr>
            <a:r>
              <a:rPr lang="en-US" dirty="0" smtClean="0"/>
              <a:t>Although most of the stage machinery described in his book was probably not of his invention, it remains a comprehensive document of practical stagecraft of the time.</a:t>
            </a:r>
            <a:endParaRPr lang="en-US" dirty="0"/>
          </a:p>
        </p:txBody>
      </p:sp>
      <p:pic>
        <p:nvPicPr>
          <p:cNvPr id="4" name="Picture 3"/>
          <p:cNvPicPr>
            <a:picLocks noChangeAspect="1"/>
          </p:cNvPicPr>
          <p:nvPr/>
        </p:nvPicPr>
        <p:blipFill>
          <a:blip r:embed="rId2"/>
          <a:stretch>
            <a:fillRect/>
          </a:stretch>
        </p:blipFill>
        <p:spPr>
          <a:xfrm>
            <a:off x="609600" y="1749005"/>
            <a:ext cx="3069499" cy="4743771"/>
          </a:xfrm>
          <a:prstGeom prst="rect">
            <a:avLst/>
          </a:prstGeom>
          <a:ln w="76200" cmpd="sng">
            <a:solidFill>
              <a:srgbClr val="DD8047"/>
            </a:solidFill>
          </a:ln>
        </p:spPr>
      </p:pic>
      <p:sp>
        <p:nvSpPr>
          <p:cNvPr id="5" name="TextBox 4"/>
          <p:cNvSpPr txBox="1"/>
          <p:nvPr/>
        </p:nvSpPr>
        <p:spPr>
          <a:xfrm>
            <a:off x="3898382" y="5662813"/>
            <a:ext cx="4568693" cy="707886"/>
          </a:xfrm>
          <a:prstGeom prst="rect">
            <a:avLst/>
          </a:prstGeom>
          <a:noFill/>
        </p:spPr>
        <p:txBody>
          <a:bodyPr wrap="square" rtlCol="0">
            <a:spAutoFit/>
          </a:bodyPr>
          <a:lstStyle/>
          <a:p>
            <a:r>
              <a:rPr lang="en-US" sz="2000" dirty="0" smtClean="0"/>
              <a:t>This diagram shows a system for dimming candles in degrees</a:t>
            </a:r>
            <a:endParaRPr lang="en-US" sz="2000" dirty="0"/>
          </a:p>
        </p:txBody>
      </p:sp>
    </p:spTree>
    <p:extLst>
      <p:ext uri="{BB962C8B-B14F-4D97-AF65-F5344CB8AC3E}">
        <p14:creationId xmlns:p14="http://schemas.microsoft.com/office/powerpoint/2010/main" val="3618244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ELIZABETHAN</a:t>
            </a:r>
            <a:r>
              <a:rPr lang="en-US" dirty="0"/>
              <a:t>: </a:t>
            </a:r>
            <a:r>
              <a:rPr lang="en-US" dirty="0">
                <a:solidFill>
                  <a:srgbClr val="FF8E22"/>
                </a:solidFill>
                <a:latin typeface="Chalkduster"/>
                <a:cs typeface="Chalkduster"/>
              </a:rPr>
              <a:t>Lighting</a:t>
            </a:r>
            <a:endParaRPr lang="en-US" dirty="0"/>
          </a:p>
        </p:txBody>
      </p:sp>
      <p:pic>
        <p:nvPicPr>
          <p:cNvPr id="4" name="Picture 3"/>
          <p:cNvPicPr>
            <a:picLocks noChangeAspect="1"/>
          </p:cNvPicPr>
          <p:nvPr/>
        </p:nvPicPr>
        <p:blipFill rotWithShape="1">
          <a:blip r:embed="rId2"/>
          <a:srcRect l="49627"/>
          <a:stretch/>
        </p:blipFill>
        <p:spPr>
          <a:xfrm>
            <a:off x="335155" y="1876516"/>
            <a:ext cx="3210799" cy="4068554"/>
          </a:xfrm>
          <a:prstGeom prst="rect">
            <a:avLst/>
          </a:prstGeom>
          <a:ln w="76200" cmpd="sng">
            <a:solidFill>
              <a:srgbClr val="DD8047"/>
            </a:solidFill>
          </a:ln>
        </p:spPr>
      </p:pic>
      <p:pic>
        <p:nvPicPr>
          <p:cNvPr id="5" name="Picture 4"/>
          <p:cNvPicPr>
            <a:picLocks noChangeAspect="1"/>
          </p:cNvPicPr>
          <p:nvPr/>
        </p:nvPicPr>
        <p:blipFill rotWithShape="1">
          <a:blip r:embed="rId3"/>
          <a:srcRect b="12156"/>
          <a:stretch/>
        </p:blipFill>
        <p:spPr>
          <a:xfrm>
            <a:off x="3997706" y="4365620"/>
            <a:ext cx="4802997" cy="2039821"/>
          </a:xfrm>
          <a:prstGeom prst="rect">
            <a:avLst/>
          </a:prstGeom>
          <a:ln w="76200" cmpd="sng">
            <a:solidFill>
              <a:srgbClr val="DD8047"/>
            </a:solidFill>
          </a:ln>
        </p:spPr>
      </p:pic>
      <p:sp>
        <p:nvSpPr>
          <p:cNvPr id="6" name="TextBox 5"/>
          <p:cNvSpPr txBox="1"/>
          <p:nvPr/>
        </p:nvSpPr>
        <p:spPr>
          <a:xfrm>
            <a:off x="4162979" y="3404743"/>
            <a:ext cx="4723501" cy="830997"/>
          </a:xfrm>
          <a:prstGeom prst="rect">
            <a:avLst/>
          </a:prstGeom>
          <a:noFill/>
        </p:spPr>
        <p:txBody>
          <a:bodyPr wrap="square" rtlCol="0">
            <a:spAutoFit/>
          </a:bodyPr>
          <a:lstStyle/>
          <a:p>
            <a:pPr algn="r"/>
            <a:r>
              <a:rPr lang="en-US" sz="2400" dirty="0" smtClean="0"/>
              <a:t>A gear with a crank handle could be used to raise or lower lights</a:t>
            </a:r>
            <a:endParaRPr lang="en-US" sz="2400" dirty="0"/>
          </a:p>
        </p:txBody>
      </p:sp>
      <p:sp>
        <p:nvSpPr>
          <p:cNvPr id="7" name="TextBox 6"/>
          <p:cNvSpPr txBox="1"/>
          <p:nvPr/>
        </p:nvSpPr>
        <p:spPr>
          <a:xfrm>
            <a:off x="3651427" y="1876515"/>
            <a:ext cx="4921487" cy="1528228"/>
          </a:xfrm>
          <a:prstGeom prst="rect">
            <a:avLst/>
          </a:prstGeom>
          <a:noFill/>
        </p:spPr>
        <p:txBody>
          <a:bodyPr wrap="square" rtlCol="0">
            <a:normAutofit/>
          </a:bodyPr>
          <a:lstStyle/>
          <a:p>
            <a:r>
              <a:rPr lang="en-US" sz="2400" dirty="0" smtClean="0"/>
              <a:t>Candle footlights could be located on a beam and raised or lowered, thus brightening or dimming.</a:t>
            </a:r>
            <a:endParaRPr lang="en-US" sz="2400" dirty="0"/>
          </a:p>
        </p:txBody>
      </p:sp>
    </p:spTree>
    <p:extLst>
      <p:ext uri="{BB962C8B-B14F-4D97-AF65-F5344CB8AC3E}">
        <p14:creationId xmlns:p14="http://schemas.microsoft.com/office/powerpoint/2010/main" val="37457419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7" y="228600"/>
            <a:ext cx="8531353" cy="990600"/>
          </a:xfrm>
        </p:spPr>
        <p:txBody>
          <a:bodyPr>
            <a:normAutofit/>
          </a:bodyPr>
          <a:lstStyle/>
          <a:p>
            <a:r>
              <a:rPr lang="en-US" sz="3600" dirty="0" smtClean="0"/>
              <a:t>RESTORATION: </a:t>
            </a:r>
            <a:r>
              <a:rPr lang="en-US" sz="3600" spc="-150" dirty="0" smtClean="0">
                <a:solidFill>
                  <a:srgbClr val="FF8E22"/>
                </a:solidFill>
                <a:latin typeface="Chalkduster"/>
                <a:cs typeface="Chalkduster"/>
              </a:rPr>
              <a:t>Out of the Darkness…</a:t>
            </a:r>
            <a:endParaRPr lang="en-US" sz="3600" spc="-150" dirty="0"/>
          </a:p>
        </p:txBody>
      </p:sp>
      <p:sp>
        <p:nvSpPr>
          <p:cNvPr id="3" name="Vertical Text Placeholder 2"/>
          <p:cNvSpPr>
            <a:spLocks noGrp="1"/>
          </p:cNvSpPr>
          <p:nvPr>
            <p:ph type="body" orient="vert" idx="1"/>
          </p:nvPr>
        </p:nvSpPr>
        <p:spPr>
          <a:xfrm>
            <a:off x="224117" y="1854197"/>
            <a:ext cx="8725647" cy="4824506"/>
          </a:xfrm>
        </p:spPr>
        <p:txBody>
          <a:bodyPr vert="horz">
            <a:noAutofit/>
          </a:bodyPr>
          <a:lstStyle/>
          <a:p>
            <a:pPr>
              <a:lnSpc>
                <a:spcPct val="80000"/>
              </a:lnSpc>
            </a:pPr>
            <a:r>
              <a:rPr lang="en-US" sz="2400" dirty="0" smtClean="0"/>
              <a:t>From 1642 the theatres had remained closed under Puritan rule.</a:t>
            </a:r>
          </a:p>
          <a:p>
            <a:pPr>
              <a:lnSpc>
                <a:spcPct val="80000"/>
              </a:lnSpc>
            </a:pPr>
            <a:r>
              <a:rPr lang="en-US" sz="2400" dirty="0" smtClean="0"/>
              <a:t>Charles II had been in France for most of this time, and on his return brought French and continental influences to court and the theatre.</a:t>
            </a:r>
          </a:p>
          <a:p>
            <a:pPr>
              <a:lnSpc>
                <a:spcPct val="80000"/>
              </a:lnSpc>
            </a:pPr>
            <a:r>
              <a:rPr lang="en-US" sz="2400" dirty="0"/>
              <a:t>From this time </a:t>
            </a:r>
            <a:r>
              <a:rPr lang="en-US" sz="2400" dirty="0" smtClean="0"/>
              <a:t>on, </a:t>
            </a:r>
            <a:r>
              <a:rPr lang="en-US" sz="2400" dirty="0"/>
              <a:t>every European nation was </a:t>
            </a:r>
            <a:r>
              <a:rPr lang="en-US" sz="2400" dirty="0" smtClean="0"/>
              <a:t>influenced </a:t>
            </a:r>
            <a:r>
              <a:rPr lang="en-US" sz="2400" dirty="0"/>
              <a:t>by, and exerted an influence upon, the drama of every other nation. Characters, situations, plots, </a:t>
            </a:r>
            <a:r>
              <a:rPr lang="en-US" sz="2400" dirty="0" smtClean="0"/>
              <a:t>themes</a:t>
            </a:r>
            <a:r>
              <a:rPr lang="en-US" sz="2400" dirty="0"/>
              <a:t> </a:t>
            </a:r>
            <a:r>
              <a:rPr lang="en-US" sz="2400" dirty="0" smtClean="0"/>
              <a:t>- these </a:t>
            </a:r>
            <a:r>
              <a:rPr lang="en-US" sz="2400" dirty="0"/>
              <a:t>things </a:t>
            </a:r>
            <a:r>
              <a:rPr lang="en-US" sz="2400" dirty="0" smtClean="0"/>
              <a:t>travelled </a:t>
            </a:r>
            <a:r>
              <a:rPr lang="en-US" sz="2400" dirty="0"/>
              <a:t>from country to country, always modifying and sometimes supplanting the home product</a:t>
            </a:r>
            <a:r>
              <a:rPr lang="en-US" sz="2400" dirty="0" smtClean="0"/>
              <a:t>.</a:t>
            </a:r>
          </a:p>
          <a:p>
            <a:pPr>
              <a:lnSpc>
                <a:spcPct val="80000"/>
              </a:lnSpc>
            </a:pPr>
            <a:r>
              <a:rPr lang="en-US" sz="2400" b="1" dirty="0" smtClean="0"/>
              <a:t>DAVENANT</a:t>
            </a:r>
            <a:r>
              <a:rPr lang="en-US" sz="2400" dirty="0" smtClean="0"/>
              <a:t> and </a:t>
            </a:r>
            <a:r>
              <a:rPr lang="en-US" sz="2400" b="1" dirty="0" smtClean="0"/>
              <a:t>KILLIGREW</a:t>
            </a:r>
            <a:r>
              <a:rPr lang="en-US" sz="2400" dirty="0" smtClean="0"/>
              <a:t> were provided with playhouses and produced plays by Dryden, Wycherley and many re-written versions of Shakespeare’s plays. </a:t>
            </a:r>
          </a:p>
          <a:p>
            <a:pPr>
              <a:lnSpc>
                <a:spcPct val="80000"/>
              </a:lnSpc>
            </a:pPr>
            <a:r>
              <a:rPr lang="en-US" sz="2400" b="1" dirty="0" smtClean="0"/>
              <a:t>JOHN WEBB </a:t>
            </a:r>
            <a:r>
              <a:rPr lang="en-US" sz="2400" dirty="0" smtClean="0"/>
              <a:t>– nephew by marriage and student to </a:t>
            </a:r>
            <a:r>
              <a:rPr lang="en-US" sz="2400" dirty="0" err="1" smtClean="0"/>
              <a:t>Inigo</a:t>
            </a:r>
            <a:r>
              <a:rPr lang="en-US" sz="2400" dirty="0" smtClean="0"/>
              <a:t> Jones – went on to design for Davenant and the court theatres of Charles II.</a:t>
            </a:r>
          </a:p>
          <a:p>
            <a:pPr>
              <a:lnSpc>
                <a:spcPct val="80000"/>
              </a:lnSpc>
            </a:pPr>
            <a:endParaRPr lang="en-US" sz="2400" dirty="0"/>
          </a:p>
        </p:txBody>
      </p:sp>
    </p:spTree>
    <p:extLst>
      <p:ext uri="{BB962C8B-B14F-4D97-AF65-F5344CB8AC3E}">
        <p14:creationId xmlns:p14="http://schemas.microsoft.com/office/powerpoint/2010/main" val="283155399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294" y="228600"/>
            <a:ext cx="8486588" cy="990600"/>
          </a:xfrm>
        </p:spPr>
        <p:txBody>
          <a:bodyPr>
            <a:no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224117" y="1465729"/>
            <a:ext cx="8695765" cy="536388"/>
          </a:xfrm>
        </p:spPr>
        <p:txBody>
          <a:bodyPr vert="horz">
            <a:normAutofit/>
          </a:bodyPr>
          <a:lstStyle/>
          <a:p>
            <a:pPr marL="0" indent="0">
              <a:buNone/>
            </a:pPr>
            <a:r>
              <a:rPr lang="en-US" sz="2400" dirty="0" smtClean="0"/>
              <a:t>JOHN WEBB designs for “The Siege of Rhodes” – 1656 – Drury Lane.</a:t>
            </a:r>
            <a:endParaRPr lang="en-US" sz="2400" dirty="0"/>
          </a:p>
        </p:txBody>
      </p:sp>
      <p:pic>
        <p:nvPicPr>
          <p:cNvPr id="4" name="Picture 3"/>
          <p:cNvPicPr>
            <a:picLocks noChangeAspect="1"/>
          </p:cNvPicPr>
          <p:nvPr/>
        </p:nvPicPr>
        <p:blipFill>
          <a:blip r:embed="rId2"/>
          <a:stretch>
            <a:fillRect/>
          </a:stretch>
        </p:blipFill>
        <p:spPr>
          <a:xfrm>
            <a:off x="567016" y="2136588"/>
            <a:ext cx="3481575" cy="20835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5006693" y="2084768"/>
            <a:ext cx="3481575" cy="2135366"/>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567015" y="4512235"/>
            <a:ext cx="3481575" cy="2083546"/>
          </a:xfrm>
          <a:prstGeom prst="rect">
            <a:avLst/>
          </a:prstGeom>
          <a:ln w="76200" cmpd="sng">
            <a:solidFill>
              <a:srgbClr val="DD8047"/>
            </a:solidFill>
          </a:ln>
        </p:spPr>
      </p:pic>
      <p:pic>
        <p:nvPicPr>
          <p:cNvPr id="7" name="Picture 6"/>
          <p:cNvPicPr>
            <a:picLocks noChangeAspect="1"/>
          </p:cNvPicPr>
          <p:nvPr/>
        </p:nvPicPr>
        <p:blipFill>
          <a:blip r:embed="rId5"/>
          <a:stretch>
            <a:fillRect/>
          </a:stretch>
        </p:blipFill>
        <p:spPr>
          <a:xfrm>
            <a:off x="5006693" y="4512236"/>
            <a:ext cx="3524250" cy="2083545"/>
          </a:xfrm>
          <a:prstGeom prst="rect">
            <a:avLst/>
          </a:prstGeom>
          <a:ln w="76200" cmpd="sng">
            <a:solidFill>
              <a:srgbClr val="DD8047"/>
            </a:solidFill>
          </a:ln>
        </p:spPr>
      </p:pic>
    </p:spTree>
    <p:extLst>
      <p:ext uri="{BB962C8B-B14F-4D97-AF65-F5344CB8AC3E}">
        <p14:creationId xmlns:p14="http://schemas.microsoft.com/office/powerpoint/2010/main" val="423177062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531352"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605656" y="2779059"/>
            <a:ext cx="8153400" cy="3795656"/>
          </a:xfrm>
        </p:spPr>
        <p:txBody>
          <a:bodyPr vert="horz">
            <a:normAutofit lnSpcReduction="10000"/>
          </a:bodyPr>
          <a:lstStyle/>
          <a:p>
            <a:r>
              <a:rPr lang="en-US" dirty="0" smtClean="0"/>
              <a:t>a covered stage and auditorium lit by candles in windows above the stage;</a:t>
            </a:r>
          </a:p>
          <a:p>
            <a:r>
              <a:rPr lang="en-US" dirty="0" smtClean="0"/>
              <a:t>light brackets and chandeliers illuminating the actors, and spectators remained lit throughout;</a:t>
            </a:r>
          </a:p>
          <a:p>
            <a:r>
              <a:rPr lang="en-US" dirty="0" smtClean="0"/>
              <a:t>rare effects of light behind gauzes and transparencies were possible;</a:t>
            </a:r>
          </a:p>
          <a:p>
            <a:r>
              <a:rPr lang="en-US" dirty="0" smtClean="0"/>
              <a:t>the haze of mutton-fat candles, and smell of unwashed bodies. </a:t>
            </a:r>
            <a:endParaRPr lang="en-US" dirty="0"/>
          </a:p>
        </p:txBody>
      </p:sp>
      <p:sp>
        <p:nvSpPr>
          <p:cNvPr id="4" name="TextBox 3"/>
          <p:cNvSpPr txBox="1"/>
          <p:nvPr/>
        </p:nvSpPr>
        <p:spPr>
          <a:xfrm>
            <a:off x="612648" y="1658472"/>
            <a:ext cx="7583067" cy="1354217"/>
          </a:xfrm>
          <a:prstGeom prst="rect">
            <a:avLst/>
          </a:prstGeom>
          <a:noFill/>
        </p:spPr>
        <p:txBody>
          <a:bodyPr wrap="square" rtlCol="0">
            <a:spAutoFit/>
          </a:bodyPr>
          <a:lstStyle/>
          <a:p>
            <a:r>
              <a:rPr lang="en-US" sz="3200" dirty="0"/>
              <a:t>The chief features of the Restoration stage may be summarized as follows:</a:t>
            </a:r>
          </a:p>
          <a:p>
            <a:endParaRPr lang="en-US" dirty="0"/>
          </a:p>
        </p:txBody>
      </p:sp>
    </p:spTree>
    <p:extLst>
      <p:ext uri="{BB962C8B-B14F-4D97-AF65-F5344CB8AC3E}">
        <p14:creationId xmlns:p14="http://schemas.microsoft.com/office/powerpoint/2010/main" val="29007577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28600"/>
            <a:ext cx="8399929"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463175" y="1556870"/>
            <a:ext cx="8680822" cy="581212"/>
          </a:xfrm>
        </p:spPr>
        <p:txBody>
          <a:bodyPr vert="horz">
            <a:normAutofit/>
          </a:bodyPr>
          <a:lstStyle/>
          <a:p>
            <a:pPr marL="0" indent="0">
              <a:buNone/>
            </a:pPr>
            <a:r>
              <a:rPr lang="en-US" sz="2800" dirty="0" smtClean="0"/>
              <a:t>FIRST PROFESSIONAL ACTRESS ON THE ENGLISH STAGE!</a:t>
            </a:r>
            <a:endParaRPr lang="en-US" sz="2800" dirty="0"/>
          </a:p>
        </p:txBody>
      </p:sp>
      <p:pic>
        <p:nvPicPr>
          <p:cNvPr id="6" name="Picture 5"/>
          <p:cNvPicPr>
            <a:picLocks noChangeAspect="1"/>
          </p:cNvPicPr>
          <p:nvPr/>
        </p:nvPicPr>
        <p:blipFill>
          <a:blip r:embed="rId2"/>
          <a:stretch>
            <a:fillRect/>
          </a:stretch>
        </p:blipFill>
        <p:spPr>
          <a:xfrm>
            <a:off x="6042270" y="2659531"/>
            <a:ext cx="2783541" cy="3746126"/>
          </a:xfrm>
          <a:prstGeom prst="rect">
            <a:avLst/>
          </a:prstGeom>
          <a:ln w="76200" cmpd="sng">
            <a:solidFill>
              <a:schemeClr val="accent2"/>
            </a:solidFill>
          </a:ln>
        </p:spPr>
      </p:pic>
      <p:sp>
        <p:nvSpPr>
          <p:cNvPr id="8" name="TextBox 7"/>
          <p:cNvSpPr txBox="1"/>
          <p:nvPr/>
        </p:nvSpPr>
        <p:spPr>
          <a:xfrm>
            <a:off x="164354" y="2061884"/>
            <a:ext cx="5818152" cy="4893647"/>
          </a:xfrm>
          <a:prstGeom prst="rect">
            <a:avLst/>
          </a:prstGeom>
          <a:noFill/>
        </p:spPr>
        <p:txBody>
          <a:bodyPr wrap="square" rtlCol="0">
            <a:spAutoFit/>
          </a:bodyPr>
          <a:lstStyle/>
          <a:p>
            <a:pPr marL="285750" indent="-285750">
              <a:buFont typeface="Arial"/>
              <a:buChar char="•"/>
            </a:pPr>
            <a:r>
              <a:rPr lang="en-US" sz="2400" b="1" dirty="0" smtClean="0"/>
              <a:t>Margaret Hughes</a:t>
            </a:r>
            <a:r>
              <a:rPr lang="en-US" sz="2400" dirty="0" smtClean="0"/>
              <a:t> is credited with being the first female actor on the English stage. In December 1660 she appeared in OTHELLO as Desdemona at the </a:t>
            </a:r>
            <a:r>
              <a:rPr lang="en-US" sz="2400" dirty="0" err="1"/>
              <a:t>V</a:t>
            </a:r>
            <a:r>
              <a:rPr lang="en-US" sz="2400" dirty="0" err="1" smtClean="0"/>
              <a:t>ere</a:t>
            </a:r>
            <a:r>
              <a:rPr lang="en-US" sz="2400" dirty="0" smtClean="0"/>
              <a:t> Street Theatre. </a:t>
            </a:r>
          </a:p>
          <a:p>
            <a:pPr marL="285750" indent="-285750">
              <a:buFont typeface="Arial"/>
              <a:buChar char="•"/>
            </a:pPr>
            <a:r>
              <a:rPr lang="en-US" sz="2400" dirty="0" smtClean="0"/>
              <a:t>Others claim that </a:t>
            </a:r>
            <a:r>
              <a:rPr lang="en-US" sz="2400" b="1" dirty="0" smtClean="0"/>
              <a:t>Anne Marshall</a:t>
            </a:r>
            <a:r>
              <a:rPr lang="en-US" sz="2400" dirty="0" smtClean="0"/>
              <a:t> was the first, but whoever it really was – </a:t>
            </a:r>
            <a:r>
              <a:rPr lang="en-US" sz="2400" i="1" dirty="0" smtClean="0"/>
              <a:t>this was a huge innovation!</a:t>
            </a:r>
          </a:p>
          <a:p>
            <a:pPr marL="285750" indent="-285750">
              <a:buFont typeface="Arial"/>
              <a:buChar char="•"/>
            </a:pPr>
            <a:r>
              <a:rPr lang="en-US" sz="2400" dirty="0" smtClean="0"/>
              <a:t>Others followed – including </a:t>
            </a:r>
            <a:r>
              <a:rPr lang="en-US" sz="2400" b="1" dirty="0" smtClean="0"/>
              <a:t>Nell Gwynne  </a:t>
            </a:r>
            <a:r>
              <a:rPr lang="en-US" sz="2400" dirty="0" smtClean="0"/>
              <a:t>and </a:t>
            </a:r>
            <a:r>
              <a:rPr lang="en-US" sz="2400" b="1" dirty="0" smtClean="0"/>
              <a:t>Elizabeth Barry</a:t>
            </a:r>
            <a:r>
              <a:rPr lang="en-US" sz="2400" dirty="0" smtClean="0"/>
              <a:t>. Nearly one hundred years later they were followed by </a:t>
            </a:r>
            <a:r>
              <a:rPr lang="en-US" sz="2400" b="1" dirty="0" smtClean="0"/>
              <a:t>Sarah Siddons</a:t>
            </a:r>
            <a:r>
              <a:rPr lang="en-US" sz="2400" dirty="0" smtClean="0"/>
              <a:t> and in another hundred, </a:t>
            </a:r>
            <a:r>
              <a:rPr lang="en-US" sz="2400" b="1" dirty="0" smtClean="0"/>
              <a:t>Sarah Bernhardt</a:t>
            </a:r>
            <a:r>
              <a:rPr lang="en-US" sz="2400" dirty="0"/>
              <a:t> </a:t>
            </a:r>
            <a:r>
              <a:rPr lang="en-US" sz="2400" dirty="0" smtClean="0"/>
              <a:t>and </a:t>
            </a:r>
            <a:r>
              <a:rPr lang="en-US" sz="2400" b="1" dirty="0" smtClean="0"/>
              <a:t>Ellen Terry</a:t>
            </a:r>
            <a:r>
              <a:rPr lang="en-US" sz="2400" dirty="0" smtClean="0"/>
              <a:t>.</a:t>
            </a:r>
          </a:p>
          <a:p>
            <a:pPr marL="285750" indent="-285750">
              <a:buFont typeface="Arial"/>
              <a:buChar char="•"/>
            </a:pPr>
            <a:endParaRPr lang="en-US" sz="2400" dirty="0"/>
          </a:p>
        </p:txBody>
      </p:sp>
    </p:spTree>
    <p:extLst>
      <p:ext uri="{BB962C8B-B14F-4D97-AF65-F5344CB8AC3E}">
        <p14:creationId xmlns:p14="http://schemas.microsoft.com/office/powerpoint/2010/main" val="393996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OPERA: </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958976"/>
          </a:xfrm>
        </p:spPr>
        <p:txBody>
          <a:bodyPr vert="horz">
            <a:normAutofit lnSpcReduction="10000"/>
          </a:bodyPr>
          <a:lstStyle/>
          <a:p>
            <a:pPr marL="0" indent="0">
              <a:buNone/>
            </a:pPr>
            <a:r>
              <a:rPr lang="en-US" b="1" dirty="0" smtClean="0"/>
              <a:t>TORELLI</a:t>
            </a:r>
            <a:r>
              <a:rPr lang="en-US" dirty="0" smtClean="0"/>
              <a:t> </a:t>
            </a:r>
            <a:r>
              <a:rPr lang="en-US" dirty="0"/>
              <a:t>was an Italian stage designer, engineer, and architect</a:t>
            </a:r>
            <a:r>
              <a:rPr lang="en-US" dirty="0" smtClean="0"/>
              <a:t>. </a:t>
            </a:r>
          </a:p>
          <a:p>
            <a:pPr marL="0" indent="0">
              <a:buNone/>
            </a:pPr>
            <a:r>
              <a:rPr lang="en-US" dirty="0" smtClean="0"/>
              <a:t>His </a:t>
            </a:r>
            <a:r>
              <a:rPr lang="en-US" dirty="0"/>
              <a:t>work in stage design, particularly his designs of machinery for creating spectacular scenery changes and other special effects, was extensively engraved and hence survives as the most complete record of mid-seventeenth-century set </a:t>
            </a:r>
            <a:r>
              <a:rPr lang="en-US" dirty="0" smtClean="0"/>
              <a:t>design.</a:t>
            </a:r>
            <a:endParaRPr lang="en-US" dirty="0"/>
          </a:p>
          <a:p>
            <a:pPr marL="0" indent="0">
              <a:buNone/>
            </a:pPr>
            <a:r>
              <a:rPr lang="en-US" dirty="0" smtClean="0"/>
              <a:t>In 1642, Italian opera was introduced to Paris, and </a:t>
            </a:r>
            <a:r>
              <a:rPr lang="en-US" dirty="0" err="1" smtClean="0"/>
              <a:t>Torelli</a:t>
            </a:r>
            <a:r>
              <a:rPr lang="en-US" dirty="0" smtClean="0"/>
              <a:t> was sent to design adapted operas and plan the alterations needed for the installation of innovative stage machinery in the Paris theatres.</a:t>
            </a:r>
            <a:endParaRPr lang="en-US" dirty="0"/>
          </a:p>
        </p:txBody>
      </p:sp>
    </p:spTree>
    <p:extLst>
      <p:ext uri="{BB962C8B-B14F-4D97-AF65-F5344CB8AC3E}">
        <p14:creationId xmlns:p14="http://schemas.microsoft.com/office/powerpoint/2010/main" val="11052666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4079523" cy="4944035"/>
          </a:xfrm>
        </p:spPr>
        <p:txBody>
          <a:bodyPr vert="horz">
            <a:normAutofit fontScale="92500" lnSpcReduction="20000"/>
          </a:bodyPr>
          <a:lstStyle/>
          <a:p>
            <a:pPr marL="0" indent="0">
              <a:buNone/>
            </a:pPr>
            <a:r>
              <a:rPr lang="en-US" dirty="0" err="1"/>
              <a:t>Torelli's</a:t>
            </a:r>
            <a:r>
              <a:rPr lang="en-US" dirty="0"/>
              <a:t> most significant innovation was the Pole and Chariot system of stage machinery, consisting of sub-stage trolleys connected by ropes to a central drum, that allowed multiple flats to be changed quickly in full view of the audience in a highly </a:t>
            </a:r>
            <a:r>
              <a:rPr lang="en-US" dirty="0" err="1"/>
              <a:t>co-ordinated</a:t>
            </a:r>
            <a:r>
              <a:rPr lang="en-US" dirty="0"/>
              <a:t> manner by a single assistant under the stage, rather than slowly by a crew of as many as sixteen stage hands. </a:t>
            </a:r>
          </a:p>
        </p:txBody>
      </p:sp>
      <p:pic>
        <p:nvPicPr>
          <p:cNvPr id="4" name="Picture 3"/>
          <p:cNvPicPr>
            <a:picLocks noChangeAspect="1"/>
          </p:cNvPicPr>
          <p:nvPr/>
        </p:nvPicPr>
        <p:blipFill>
          <a:blip r:embed="rId2"/>
          <a:stretch>
            <a:fillRect/>
          </a:stretch>
        </p:blipFill>
        <p:spPr>
          <a:xfrm>
            <a:off x="4780370" y="1802747"/>
            <a:ext cx="4025900" cy="4583352"/>
          </a:xfrm>
          <a:prstGeom prst="rect">
            <a:avLst/>
          </a:prstGeom>
          <a:ln w="76200" cmpd="sng">
            <a:solidFill>
              <a:schemeClr val="accent2"/>
            </a:solidFill>
          </a:ln>
        </p:spPr>
      </p:pic>
    </p:spTree>
    <p:extLst>
      <p:ext uri="{BB962C8B-B14F-4D97-AF65-F5344CB8AC3E}">
        <p14:creationId xmlns:p14="http://schemas.microsoft.com/office/powerpoint/2010/main" val="23134786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93060" y="1643534"/>
            <a:ext cx="3556000" cy="4756662"/>
          </a:xfrm>
        </p:spPr>
        <p:txBody>
          <a:bodyPr vert="horz">
            <a:normAutofit fontScale="85000" lnSpcReduction="20000"/>
          </a:bodyPr>
          <a:lstStyle/>
          <a:p>
            <a:pPr marL="0" indent="0">
              <a:buNone/>
            </a:pPr>
            <a:r>
              <a:rPr lang="en-US" dirty="0"/>
              <a:t>This not only saved </a:t>
            </a:r>
            <a:r>
              <a:rPr lang="en-US" dirty="0" err="1"/>
              <a:t>labour</a:t>
            </a:r>
            <a:r>
              <a:rPr lang="en-US" dirty="0"/>
              <a:t>, </a:t>
            </a:r>
            <a:r>
              <a:rPr lang="en-US" dirty="0" smtClean="0"/>
              <a:t>but </a:t>
            </a:r>
            <a:r>
              <a:rPr lang="en-US" dirty="0"/>
              <a:t>also created spectacular scenic effects, the popularity of which led to a notable increase in the number of set changes per opera. </a:t>
            </a:r>
            <a:endParaRPr lang="en-US" dirty="0" smtClean="0"/>
          </a:p>
          <a:p>
            <a:pPr marL="0" indent="0">
              <a:buNone/>
            </a:pPr>
            <a:r>
              <a:rPr lang="en-US" dirty="0" err="1" smtClean="0"/>
              <a:t>Torelli</a:t>
            </a:r>
            <a:r>
              <a:rPr lang="en-US" dirty="0" smtClean="0"/>
              <a:t> </a:t>
            </a:r>
            <a:r>
              <a:rPr lang="en-US" dirty="0"/>
              <a:t>also designed machinery for flying characters around the stage, mimicking weather effects, and so on, and was nicknamed the ‘</a:t>
            </a:r>
            <a:r>
              <a:rPr lang="en-US" dirty="0" smtClean="0"/>
              <a:t>grand </a:t>
            </a:r>
            <a:r>
              <a:rPr lang="en-US" dirty="0" err="1" smtClean="0"/>
              <a:t>stregone</a:t>
            </a:r>
            <a:r>
              <a:rPr lang="en-US" dirty="0" smtClean="0"/>
              <a:t>’ (the great </a:t>
            </a:r>
            <a:r>
              <a:rPr lang="en-US" dirty="0"/>
              <a:t>magician</a:t>
            </a:r>
            <a:r>
              <a:rPr lang="en-US" dirty="0" smtClean="0"/>
              <a:t>).</a:t>
            </a:r>
            <a:endParaRPr lang="en-US" dirty="0"/>
          </a:p>
          <a:p>
            <a:pPr marL="0" indent="0">
              <a:buNone/>
            </a:pPr>
            <a:endParaRPr lang="en-US" dirty="0"/>
          </a:p>
        </p:txBody>
      </p:sp>
      <p:pic>
        <p:nvPicPr>
          <p:cNvPr id="4" name="Picture 3"/>
          <p:cNvPicPr>
            <a:picLocks noChangeAspect="1"/>
          </p:cNvPicPr>
          <p:nvPr/>
        </p:nvPicPr>
        <p:blipFill>
          <a:blip r:embed="rId2"/>
          <a:stretch>
            <a:fillRect/>
          </a:stretch>
        </p:blipFill>
        <p:spPr>
          <a:xfrm>
            <a:off x="4283381" y="1763063"/>
            <a:ext cx="4479619" cy="4258235"/>
          </a:xfrm>
          <a:prstGeom prst="rect">
            <a:avLst/>
          </a:prstGeom>
          <a:ln w="76200" cmpd="sng">
            <a:solidFill>
              <a:srgbClr val="DD8047"/>
            </a:solidFill>
          </a:ln>
        </p:spPr>
      </p:pic>
      <p:sp>
        <p:nvSpPr>
          <p:cNvPr id="5" name="TextBox 4"/>
          <p:cNvSpPr txBox="1"/>
          <p:nvPr/>
        </p:nvSpPr>
        <p:spPr>
          <a:xfrm>
            <a:off x="4572000" y="6150393"/>
            <a:ext cx="4016369" cy="369332"/>
          </a:xfrm>
          <a:prstGeom prst="rect">
            <a:avLst/>
          </a:prstGeom>
          <a:noFill/>
        </p:spPr>
        <p:txBody>
          <a:bodyPr wrap="none" rtlCol="0">
            <a:spAutoFit/>
          </a:bodyPr>
          <a:lstStyle/>
          <a:p>
            <a:pPr algn="ctr"/>
            <a:r>
              <a:rPr lang="en-US" dirty="0" smtClean="0"/>
              <a:t>View of stage construction and machinery</a:t>
            </a:r>
            <a:endParaRPr lang="en-US" dirty="0"/>
          </a:p>
        </p:txBody>
      </p:sp>
    </p:spTree>
    <p:extLst>
      <p:ext uri="{BB962C8B-B14F-4D97-AF65-F5344CB8AC3E}">
        <p14:creationId xmlns:p14="http://schemas.microsoft.com/office/powerpoint/2010/main" val="62221962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63177" y="1764550"/>
            <a:ext cx="3690470" cy="5123330"/>
          </a:xfrm>
        </p:spPr>
        <p:txBody>
          <a:bodyPr vert="horz">
            <a:normAutofit fontScale="77500" lnSpcReduction="20000"/>
          </a:bodyPr>
          <a:lstStyle/>
          <a:p>
            <a:pPr marL="0" indent="0">
              <a:buNone/>
            </a:pPr>
            <a:r>
              <a:rPr lang="en-US" dirty="0" err="1"/>
              <a:t>Torelli</a:t>
            </a:r>
            <a:r>
              <a:rPr lang="en-US" dirty="0"/>
              <a:t> brought the one-point-perspective set to its </a:t>
            </a:r>
            <a:r>
              <a:rPr lang="en-US" dirty="0" smtClean="0"/>
              <a:t>peak </a:t>
            </a:r>
            <a:r>
              <a:rPr lang="en-US" dirty="0"/>
              <a:t>with designs that </a:t>
            </a:r>
            <a:r>
              <a:rPr lang="en-US" dirty="0" smtClean="0"/>
              <a:t>reveled </a:t>
            </a:r>
            <a:r>
              <a:rPr lang="en-US" dirty="0"/>
              <a:t>in a use of perspective that drew the eye to the horizon and </a:t>
            </a:r>
            <a:r>
              <a:rPr lang="en-US" dirty="0" smtClean="0"/>
              <a:t>beyond - </a:t>
            </a:r>
            <a:r>
              <a:rPr lang="en-US" dirty="0"/>
              <a:t>theatre stages seemed to extend to infinity. </a:t>
            </a:r>
            <a:endParaRPr lang="en-US" dirty="0" smtClean="0"/>
          </a:p>
          <a:p>
            <a:pPr marL="0" indent="0">
              <a:buNone/>
            </a:pPr>
            <a:r>
              <a:rPr lang="en-US" dirty="0" smtClean="0"/>
              <a:t>Despite </a:t>
            </a:r>
            <a:r>
              <a:rPr lang="en-US" dirty="0"/>
              <a:t>this apparent obsession with the infinite, however, </a:t>
            </a:r>
            <a:r>
              <a:rPr lang="en-US" dirty="0" err="1"/>
              <a:t>Torelli</a:t>
            </a:r>
            <a:r>
              <a:rPr lang="en-US" dirty="0"/>
              <a:t> also brought ‘closed’ space to the stage. Interior scenes became more common and were often quite shallow. His innovations in stage machinery allowed not only stage flats to be changed, but also the borders of the sky.</a:t>
            </a:r>
          </a:p>
        </p:txBody>
      </p:sp>
      <p:pic>
        <p:nvPicPr>
          <p:cNvPr id="4" name="Picture 3"/>
          <p:cNvPicPr>
            <a:picLocks noChangeAspect="1"/>
          </p:cNvPicPr>
          <p:nvPr/>
        </p:nvPicPr>
        <p:blipFill>
          <a:blip r:embed="rId2"/>
          <a:stretch>
            <a:fillRect/>
          </a:stretch>
        </p:blipFill>
        <p:spPr>
          <a:xfrm>
            <a:off x="4407647" y="1990450"/>
            <a:ext cx="4355353" cy="4355353"/>
          </a:xfrm>
          <a:prstGeom prst="rect">
            <a:avLst/>
          </a:prstGeom>
          <a:ln w="76200" cmpd="sng">
            <a:solidFill>
              <a:srgbClr val="DD8047"/>
            </a:solidFill>
          </a:ln>
        </p:spPr>
      </p:pic>
      <p:sp>
        <p:nvSpPr>
          <p:cNvPr id="5" name="TextBox 4"/>
          <p:cNvSpPr txBox="1"/>
          <p:nvPr/>
        </p:nvSpPr>
        <p:spPr>
          <a:xfrm>
            <a:off x="3331882" y="5976471"/>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045877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854388"/>
          </a:xfrm>
        </p:spPr>
        <p:txBody>
          <a:bodyPr vert="horz">
            <a:normAutofit lnSpcReduction="10000"/>
          </a:bodyPr>
          <a:lstStyle/>
          <a:p>
            <a:pPr marL="0" indent="0">
              <a:buNone/>
            </a:pPr>
            <a:r>
              <a:rPr lang="en-US" dirty="0" smtClean="0"/>
              <a:t>THE</a:t>
            </a:r>
            <a:r>
              <a:rPr lang="en-US" b="1" dirty="0" smtClean="0"/>
              <a:t> BIBIENA </a:t>
            </a:r>
            <a:r>
              <a:rPr lang="en-US" dirty="0" smtClean="0"/>
              <a:t>FAMILY</a:t>
            </a:r>
          </a:p>
          <a:p>
            <a:pPr marL="0" indent="0">
              <a:buNone/>
            </a:pPr>
            <a:r>
              <a:rPr lang="en-US" dirty="0"/>
              <a:t>From about 1690 to 1787, eight </a:t>
            </a:r>
            <a:r>
              <a:rPr lang="en-US" dirty="0" err="1"/>
              <a:t>Bibienas</a:t>
            </a:r>
            <a:r>
              <a:rPr lang="en-US" dirty="0"/>
              <a:t> designed and painted for many of the courts of Europe with intricate settings for operas, weddings, and funerals</a:t>
            </a:r>
            <a:r>
              <a:rPr lang="en-US" dirty="0" smtClean="0"/>
              <a:t>. The best </a:t>
            </a:r>
            <a:r>
              <a:rPr lang="en-US" dirty="0"/>
              <a:t>known were </a:t>
            </a:r>
            <a:r>
              <a:rPr lang="en-US" dirty="0" err="1"/>
              <a:t>Ferdinando</a:t>
            </a:r>
            <a:r>
              <a:rPr lang="en-US" dirty="0"/>
              <a:t>, Francesco, Giuseppe, Antonio, and </a:t>
            </a:r>
            <a:r>
              <a:rPr lang="en-US" dirty="0" smtClean="0"/>
              <a:t>Carlo.</a:t>
            </a:r>
          </a:p>
          <a:p>
            <a:pPr marL="0" indent="0">
              <a:buNone/>
            </a:pPr>
            <a:r>
              <a:rPr lang="en-US" dirty="0"/>
              <a:t>Using the highly ornate style of late baroque sculpture and architecture, the members of the </a:t>
            </a:r>
            <a:r>
              <a:rPr lang="en-US" dirty="0" smtClean="0"/>
              <a:t>family </a:t>
            </a:r>
            <a:r>
              <a:rPr lang="en-US" dirty="0"/>
              <a:t>produced a series of theatrical and other designs that </a:t>
            </a:r>
            <a:r>
              <a:rPr lang="en-US" dirty="0" smtClean="0"/>
              <a:t>were </a:t>
            </a:r>
            <a:r>
              <a:rPr lang="en-US" dirty="0"/>
              <a:t>exceptional for their intricate </a:t>
            </a:r>
            <a:r>
              <a:rPr lang="en-US" dirty="0" err="1"/>
              <a:t>splendour</a:t>
            </a:r>
            <a:r>
              <a:rPr lang="en-US" dirty="0"/>
              <a:t> and spacious proportions achieved by detailed </a:t>
            </a:r>
            <a:r>
              <a:rPr lang="en-US" dirty="0" smtClean="0"/>
              <a:t>perspective.</a:t>
            </a:r>
            <a:endParaRPr lang="en-US" dirty="0"/>
          </a:p>
        </p:txBody>
      </p:sp>
    </p:spTree>
    <p:extLst>
      <p:ext uri="{BB962C8B-B14F-4D97-AF65-F5344CB8AC3E}">
        <p14:creationId xmlns:p14="http://schemas.microsoft.com/office/powerpoint/2010/main" val="28651034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8153400" cy="5123330"/>
          </a:xfrm>
        </p:spPr>
        <p:txBody>
          <a:bodyPr vert="horz">
            <a:normAutofit fontScale="92500" lnSpcReduction="10000"/>
          </a:bodyPr>
          <a:lstStyle/>
          <a:p>
            <a:pPr marL="0" indent="0">
              <a:buNone/>
            </a:pPr>
            <a:r>
              <a:rPr lang="en-US" dirty="0"/>
              <a:t>Around 1703, at Bologna, </a:t>
            </a:r>
            <a:r>
              <a:rPr lang="en-US" dirty="0" err="1"/>
              <a:t>Ferdinando</a:t>
            </a:r>
            <a:r>
              <a:rPr lang="en-US" dirty="0"/>
              <a:t> introduced </a:t>
            </a:r>
            <a:r>
              <a:rPr lang="en-US" b="1" i="1" dirty="0"/>
              <a:t>angled perspective</a:t>
            </a:r>
            <a:r>
              <a:rPr lang="en-US" dirty="0"/>
              <a:t>. Previously, stage design was based on one-point perspective using a single vanishing point, in which all lines appear to recede with distance toward one point at the </a:t>
            </a:r>
            <a:r>
              <a:rPr lang="en-US" dirty="0" err="1"/>
              <a:t>centre</a:t>
            </a:r>
            <a:r>
              <a:rPr lang="en-US" dirty="0"/>
              <a:t> of the </a:t>
            </a:r>
            <a:r>
              <a:rPr lang="en-US" dirty="0" smtClean="0"/>
              <a:t>background.</a:t>
            </a:r>
          </a:p>
          <a:p>
            <a:pPr marL="0" indent="0">
              <a:buNone/>
            </a:pPr>
            <a:r>
              <a:rPr lang="en-US" dirty="0" err="1"/>
              <a:t>Bibiena</a:t>
            </a:r>
            <a:r>
              <a:rPr lang="en-US" dirty="0"/>
              <a:t>, however, used perspective with </a:t>
            </a:r>
            <a:r>
              <a:rPr lang="en-US" b="1" i="1" dirty="0"/>
              <a:t>two vanishing points</a:t>
            </a:r>
            <a:r>
              <a:rPr lang="en-US" dirty="0"/>
              <a:t>; if this technique were used to render a large, flat building as seen from one corner of it, for example, the base and roof lines of one side extended into the distance would appear to meet at some point off to the right and those of the other side at another point off to the left. Furthermore, by locating these points quite low, </a:t>
            </a:r>
            <a:r>
              <a:rPr lang="en-US" dirty="0" err="1"/>
              <a:t>Bibiena</a:t>
            </a:r>
            <a:r>
              <a:rPr lang="en-US" dirty="0"/>
              <a:t> gave the structures the effect of immense size. </a:t>
            </a:r>
          </a:p>
        </p:txBody>
      </p:sp>
    </p:spTree>
    <p:extLst>
      <p:ext uri="{BB962C8B-B14F-4D97-AF65-F5344CB8AC3E}">
        <p14:creationId xmlns:p14="http://schemas.microsoft.com/office/powerpoint/2010/main" val="18285496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03412" y="1600200"/>
            <a:ext cx="4228353" cy="5047108"/>
          </a:xfrm>
        </p:spPr>
        <p:txBody>
          <a:bodyPr vert="horz">
            <a:normAutofit lnSpcReduction="10000"/>
          </a:bodyPr>
          <a:lstStyle/>
          <a:p>
            <a:pPr marL="0" indent="0">
              <a:buNone/>
            </a:pPr>
            <a:r>
              <a:rPr lang="en-US" dirty="0"/>
              <a:t>Buildings, walls, or courtyards were placed in the </a:t>
            </a:r>
            <a:r>
              <a:rPr lang="en-US" dirty="0" err="1"/>
              <a:t>centre</a:t>
            </a:r>
            <a:r>
              <a:rPr lang="en-US" dirty="0"/>
              <a:t> of the set </a:t>
            </a:r>
            <a:r>
              <a:rPr lang="en-US" dirty="0" smtClean="0"/>
              <a:t>with </a:t>
            </a:r>
            <a:r>
              <a:rPr lang="en-US" dirty="0"/>
              <a:t>vistas at the sides, and the scale of </a:t>
            </a:r>
            <a:r>
              <a:rPr lang="en-US" dirty="0" smtClean="0"/>
              <a:t>settings was altered.</a:t>
            </a:r>
          </a:p>
          <a:p>
            <a:pPr marL="0" indent="0">
              <a:buNone/>
            </a:pPr>
            <a:r>
              <a:rPr lang="en-US" dirty="0"/>
              <a:t>The front wings were painted as though they were only the lower part of a </a:t>
            </a:r>
            <a:r>
              <a:rPr lang="en-US" dirty="0" smtClean="0"/>
              <a:t>building, and the rear gave a great impression of height.</a:t>
            </a:r>
            <a:endParaRPr lang="en-US" dirty="0"/>
          </a:p>
        </p:txBody>
      </p:sp>
      <p:pic>
        <p:nvPicPr>
          <p:cNvPr id="5" name="Picture 4"/>
          <p:cNvPicPr>
            <a:picLocks noChangeAspect="1"/>
          </p:cNvPicPr>
          <p:nvPr/>
        </p:nvPicPr>
        <p:blipFill>
          <a:blip r:embed="rId2"/>
          <a:stretch>
            <a:fillRect/>
          </a:stretch>
        </p:blipFill>
        <p:spPr>
          <a:xfrm>
            <a:off x="4975411" y="1749613"/>
            <a:ext cx="3922059" cy="4365526"/>
          </a:xfrm>
          <a:prstGeom prst="rect">
            <a:avLst/>
          </a:prstGeom>
          <a:ln w="76200" cmpd="sng">
            <a:solidFill>
              <a:schemeClr val="accent2"/>
            </a:solidFill>
          </a:ln>
        </p:spPr>
      </p:pic>
      <p:sp>
        <p:nvSpPr>
          <p:cNvPr id="7" name="TextBox 6"/>
          <p:cNvSpPr txBox="1"/>
          <p:nvPr/>
        </p:nvSpPr>
        <p:spPr>
          <a:xfrm>
            <a:off x="4945529" y="6115139"/>
            <a:ext cx="3817471" cy="646331"/>
          </a:xfrm>
          <a:prstGeom prst="rect">
            <a:avLst/>
          </a:prstGeom>
          <a:noFill/>
        </p:spPr>
        <p:txBody>
          <a:bodyPr wrap="square" rtlCol="0">
            <a:spAutoFit/>
          </a:bodyPr>
          <a:lstStyle/>
          <a:p>
            <a:pPr algn="ctr"/>
            <a:r>
              <a:rPr lang="en-US" dirty="0"/>
              <a:t>Multipoint Perspective Design by Francesco </a:t>
            </a:r>
            <a:r>
              <a:rPr lang="en-US" dirty="0" err="1"/>
              <a:t>Galli-Bibiena</a:t>
            </a:r>
            <a:r>
              <a:rPr lang="en-US" dirty="0"/>
              <a:t> (1703)</a:t>
            </a:r>
          </a:p>
        </p:txBody>
      </p:sp>
    </p:spTree>
    <p:extLst>
      <p:ext uri="{BB962C8B-B14F-4D97-AF65-F5344CB8AC3E}">
        <p14:creationId xmlns:p14="http://schemas.microsoft.com/office/powerpoint/2010/main" val="18741417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83882" y="1600199"/>
            <a:ext cx="4019177" cy="5134073"/>
          </a:xfrm>
        </p:spPr>
        <p:txBody>
          <a:bodyPr vert="horz">
            <a:noAutofit/>
          </a:bodyPr>
          <a:lstStyle/>
          <a:p>
            <a:pPr marL="0" indent="0">
              <a:lnSpc>
                <a:spcPct val="80000"/>
              </a:lnSpc>
              <a:buNone/>
            </a:pPr>
            <a:r>
              <a:rPr lang="en-US" sz="2400" dirty="0"/>
              <a:t>The result of these innovations was that </a:t>
            </a:r>
            <a:r>
              <a:rPr lang="en-US" sz="2400" dirty="0" err="1"/>
              <a:t>Bibiena’s</a:t>
            </a:r>
            <a:r>
              <a:rPr lang="en-US" sz="2400" dirty="0"/>
              <a:t> sets seemed so large that they created a feeling of fantasy. Despite its apparent size, though, an angled-perspective setting required less stage space than one with a central alley. Many of the settings divided the stage into a foreground, for the actors, and a background, for distant objects. A drop, designed to resemble a series of arches or columns, often marked the rear of the acting </a:t>
            </a:r>
            <a:r>
              <a:rPr lang="en-US" sz="2400" dirty="0" smtClean="0"/>
              <a:t>area.</a:t>
            </a:r>
            <a:endParaRPr lang="en-US" sz="2400" dirty="0"/>
          </a:p>
        </p:txBody>
      </p:sp>
      <p:pic>
        <p:nvPicPr>
          <p:cNvPr id="4" name="Picture 3"/>
          <p:cNvPicPr>
            <a:picLocks noChangeAspect="1"/>
          </p:cNvPicPr>
          <p:nvPr/>
        </p:nvPicPr>
        <p:blipFill>
          <a:blip r:embed="rId2"/>
          <a:stretch>
            <a:fillRect/>
          </a:stretch>
        </p:blipFill>
        <p:spPr>
          <a:xfrm>
            <a:off x="4437528" y="1733176"/>
            <a:ext cx="4325471" cy="4393304"/>
          </a:xfrm>
          <a:prstGeom prst="rect">
            <a:avLst/>
          </a:prstGeom>
          <a:ln w="76200" cmpd="sng">
            <a:solidFill>
              <a:srgbClr val="DD8047"/>
            </a:solidFill>
          </a:ln>
        </p:spPr>
      </p:pic>
      <p:sp>
        <p:nvSpPr>
          <p:cNvPr id="5" name="TextBox 4"/>
          <p:cNvSpPr txBox="1"/>
          <p:nvPr/>
        </p:nvSpPr>
        <p:spPr>
          <a:xfrm>
            <a:off x="4437527" y="6180275"/>
            <a:ext cx="4325471" cy="369332"/>
          </a:xfrm>
          <a:prstGeom prst="rect">
            <a:avLst/>
          </a:prstGeom>
          <a:noFill/>
        </p:spPr>
        <p:txBody>
          <a:bodyPr wrap="square" rtlCol="0">
            <a:spAutoFit/>
          </a:bodyPr>
          <a:lstStyle/>
          <a:p>
            <a:pPr algn="ctr"/>
            <a:r>
              <a:rPr lang="en-US" dirty="0" err="1" smtClean="0"/>
              <a:t>Bibiena's</a:t>
            </a:r>
            <a:r>
              <a:rPr lang="en-US" dirty="0" smtClean="0"/>
              <a:t> </a:t>
            </a:r>
            <a:r>
              <a:rPr lang="en-US" dirty="0"/>
              <a:t>1687 drawing for Dido </a:t>
            </a:r>
            <a:r>
              <a:rPr lang="en-US" dirty="0" err="1"/>
              <a:t>Giuliano</a:t>
            </a:r>
            <a:endParaRPr lang="en-US" dirty="0"/>
          </a:p>
        </p:txBody>
      </p:sp>
    </p:spTree>
    <p:extLst>
      <p:ext uri="{BB962C8B-B14F-4D97-AF65-F5344CB8AC3E}">
        <p14:creationId xmlns:p14="http://schemas.microsoft.com/office/powerpoint/2010/main" val="133335308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smtClean="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480672"/>
            <a:ext cx="8153400" cy="1178859"/>
          </a:xfrm>
        </p:spPr>
        <p:txBody>
          <a:bodyPr vert="horz">
            <a:normAutofit fontScale="92500" lnSpcReduction="20000"/>
          </a:bodyPr>
          <a:lstStyle/>
          <a:p>
            <a:pPr marL="0" indent="0">
              <a:buNone/>
            </a:pPr>
            <a:r>
              <a:rPr lang="en-US" dirty="0" smtClean="0"/>
              <a:t>In the1780s, </a:t>
            </a:r>
            <a:r>
              <a:rPr lang="en-US" dirty="0"/>
              <a:t>Swiss chemist </a:t>
            </a:r>
            <a:r>
              <a:rPr lang="en-US" b="1" dirty="0" smtClean="0"/>
              <a:t>AIME ARGAND </a:t>
            </a:r>
            <a:r>
              <a:rPr lang="en-US" dirty="0" smtClean="0"/>
              <a:t>developed </a:t>
            </a:r>
            <a:r>
              <a:rPr lang="en-US" dirty="0"/>
              <a:t>the modern oil </a:t>
            </a:r>
            <a:r>
              <a:rPr lang="en-US" dirty="0" smtClean="0"/>
              <a:t>lamp, </a:t>
            </a:r>
            <a:r>
              <a:rPr lang="en-US" dirty="0"/>
              <a:t>which </a:t>
            </a:r>
            <a:r>
              <a:rPr lang="en-US" dirty="0" smtClean="0"/>
              <a:t>replaced </a:t>
            </a:r>
            <a:r>
              <a:rPr lang="en-US" dirty="0"/>
              <a:t>the candle as the primary light source</a:t>
            </a:r>
            <a:r>
              <a:rPr lang="en-US" dirty="0" smtClean="0"/>
              <a:t>.</a:t>
            </a:r>
          </a:p>
        </p:txBody>
      </p:sp>
      <p:pic>
        <p:nvPicPr>
          <p:cNvPr id="4" name="Picture 3"/>
          <p:cNvPicPr>
            <a:picLocks noChangeAspect="1"/>
          </p:cNvPicPr>
          <p:nvPr/>
        </p:nvPicPr>
        <p:blipFill>
          <a:blip r:embed="rId2"/>
          <a:stretch>
            <a:fillRect/>
          </a:stretch>
        </p:blipFill>
        <p:spPr>
          <a:xfrm>
            <a:off x="361577" y="2779059"/>
            <a:ext cx="1997721" cy="36456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6717164" y="2779059"/>
            <a:ext cx="2123589" cy="3645646"/>
          </a:xfrm>
          <a:prstGeom prst="rect">
            <a:avLst/>
          </a:prstGeom>
          <a:ln w="76200" cmpd="sng">
            <a:solidFill>
              <a:srgbClr val="DD8047"/>
            </a:solidFill>
          </a:ln>
        </p:spPr>
      </p:pic>
      <p:sp>
        <p:nvSpPr>
          <p:cNvPr id="6" name="TextBox 5"/>
          <p:cNvSpPr txBox="1"/>
          <p:nvPr/>
        </p:nvSpPr>
        <p:spPr>
          <a:xfrm>
            <a:off x="2510119" y="2510121"/>
            <a:ext cx="4228352" cy="4419671"/>
          </a:xfrm>
          <a:prstGeom prst="rect">
            <a:avLst/>
          </a:prstGeom>
          <a:noFill/>
        </p:spPr>
        <p:txBody>
          <a:bodyPr wrap="square" rtlCol="0">
            <a:spAutoFit/>
          </a:bodyPr>
          <a:lstStyle/>
          <a:p>
            <a:pPr>
              <a:lnSpc>
                <a:spcPct val="90000"/>
              </a:lnSpc>
            </a:pPr>
            <a:r>
              <a:rPr lang="en-US" sz="2400" dirty="0"/>
              <a:t>The </a:t>
            </a:r>
            <a:r>
              <a:rPr lang="en-US" sz="2400" dirty="0" err="1"/>
              <a:t>Argand</a:t>
            </a:r>
            <a:r>
              <a:rPr lang="en-US" sz="2400" dirty="0"/>
              <a:t> lamp had a sleeve-shaped candle wick mounted so that air could pass both through the center of the wick and also around the outside of the wick before being drawn into cylindrical chimney which steadied the flame and improved the flow of air. Early models used ground glass which was sometimes tinted around the wick.</a:t>
            </a:r>
          </a:p>
          <a:p>
            <a:pPr>
              <a:lnSpc>
                <a:spcPct val="90000"/>
              </a:lnSpc>
            </a:pPr>
            <a:endParaRPr lang="en-US" sz="2400" dirty="0"/>
          </a:p>
        </p:txBody>
      </p:sp>
    </p:spTree>
    <p:extLst>
      <p:ext uri="{BB962C8B-B14F-4D97-AF65-F5344CB8AC3E}">
        <p14:creationId xmlns:p14="http://schemas.microsoft.com/office/powerpoint/2010/main" val="24655389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pc="-150" dirty="0" smtClean="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388471" y="1600200"/>
            <a:ext cx="8374529" cy="1311854"/>
          </a:xfrm>
        </p:spPr>
        <p:txBody>
          <a:bodyPr vert="horz">
            <a:normAutofit fontScale="85000" lnSpcReduction="10000"/>
          </a:bodyPr>
          <a:lstStyle/>
          <a:p>
            <a:pPr marL="0" indent="0">
              <a:buNone/>
            </a:pPr>
            <a:r>
              <a:rPr lang="en-US" dirty="0" smtClean="0"/>
              <a:t>In 1771 </a:t>
            </a:r>
            <a:r>
              <a:rPr lang="en-US" b="1" dirty="0" smtClean="0"/>
              <a:t>DAVID GARRICK </a:t>
            </a:r>
            <a:r>
              <a:rPr lang="en-US" dirty="0" smtClean="0"/>
              <a:t>invited a German landscape painter called </a:t>
            </a:r>
            <a:r>
              <a:rPr lang="en-US" b="1" dirty="0" smtClean="0"/>
              <a:t>PHILIP JAMES DE LOUTHERBOURG </a:t>
            </a:r>
            <a:r>
              <a:rPr lang="en-US" dirty="0" smtClean="0"/>
              <a:t>to design and paint spectacular sets for Theatre Royal, Drury Lane. </a:t>
            </a:r>
          </a:p>
        </p:txBody>
      </p:sp>
      <p:pic>
        <p:nvPicPr>
          <p:cNvPr id="6" name="Picture 5"/>
          <p:cNvPicPr>
            <a:picLocks noChangeAspect="1"/>
          </p:cNvPicPr>
          <p:nvPr/>
        </p:nvPicPr>
        <p:blipFill rotWithShape="1">
          <a:blip r:embed="rId2"/>
          <a:srcRect l="11077" t="18161" r="11707" b="23844"/>
          <a:stretch/>
        </p:blipFill>
        <p:spPr>
          <a:xfrm>
            <a:off x="3907118" y="2912055"/>
            <a:ext cx="4855882" cy="3228769"/>
          </a:xfrm>
          <a:prstGeom prst="rect">
            <a:avLst/>
          </a:prstGeom>
          <a:ln w="76200" cmpd="sng">
            <a:solidFill>
              <a:srgbClr val="DD8047"/>
            </a:solidFill>
          </a:ln>
        </p:spPr>
      </p:pic>
      <p:sp>
        <p:nvSpPr>
          <p:cNvPr id="7" name="TextBox 6"/>
          <p:cNvSpPr txBox="1"/>
          <p:nvPr/>
        </p:nvSpPr>
        <p:spPr>
          <a:xfrm>
            <a:off x="3727826" y="6185649"/>
            <a:ext cx="5236882" cy="369332"/>
          </a:xfrm>
          <a:prstGeom prst="rect">
            <a:avLst/>
          </a:prstGeom>
          <a:noFill/>
        </p:spPr>
        <p:txBody>
          <a:bodyPr wrap="square" rtlCol="0">
            <a:spAutoFit/>
          </a:bodyPr>
          <a:lstStyle/>
          <a:p>
            <a:pPr algn="ctr"/>
            <a:r>
              <a:rPr lang="en-US" spc="-150" dirty="0"/>
              <a:t>Set design </a:t>
            </a:r>
            <a:r>
              <a:rPr lang="en-US" spc="-150" dirty="0" smtClean="0"/>
              <a:t>for Richard </a:t>
            </a:r>
            <a:r>
              <a:rPr lang="en-US" spc="-150" dirty="0"/>
              <a:t>III, </a:t>
            </a:r>
            <a:r>
              <a:rPr lang="en-US" spc="-150" dirty="0" smtClean="0"/>
              <a:t>Theatre </a:t>
            </a:r>
            <a:r>
              <a:rPr lang="en-US" spc="-150" dirty="0"/>
              <a:t>Royal, Drury Lane, May 30th 1772.</a:t>
            </a:r>
          </a:p>
        </p:txBody>
      </p:sp>
      <p:sp>
        <p:nvSpPr>
          <p:cNvPr id="8" name="TextBox 7"/>
          <p:cNvSpPr txBox="1"/>
          <p:nvPr/>
        </p:nvSpPr>
        <p:spPr>
          <a:xfrm>
            <a:off x="388471" y="2912054"/>
            <a:ext cx="3242235" cy="4087272"/>
          </a:xfrm>
          <a:prstGeom prst="rect">
            <a:avLst/>
          </a:prstGeom>
          <a:noFill/>
        </p:spPr>
        <p:txBody>
          <a:bodyPr wrap="square" rtlCol="0">
            <a:spAutoFit/>
          </a:bodyPr>
          <a:lstStyle/>
          <a:p>
            <a:pPr marL="285750" indent="-285750">
              <a:lnSpc>
                <a:spcPct val="90000"/>
              </a:lnSpc>
              <a:buFont typeface="Arial"/>
              <a:buChar char="•"/>
            </a:pPr>
            <a:r>
              <a:rPr lang="en-US" sz="2400" dirty="0"/>
              <a:t>Garrick paid him £500 a year to design and to oversee the stage machinery.</a:t>
            </a:r>
          </a:p>
          <a:p>
            <a:pPr marL="285750" indent="-285750">
              <a:lnSpc>
                <a:spcPct val="90000"/>
              </a:lnSpc>
              <a:buFont typeface="Arial"/>
              <a:buChar char="•"/>
            </a:pPr>
            <a:r>
              <a:rPr lang="en-US" sz="2400" dirty="0" smtClean="0"/>
              <a:t>He </a:t>
            </a:r>
            <a:r>
              <a:rPr lang="en-US" sz="2400" dirty="0"/>
              <a:t>devised scenic effects in which green trees gradually became russet, and the moon rose and lit the edges of passing clouds.</a:t>
            </a:r>
          </a:p>
          <a:p>
            <a:pPr marL="285750" indent="-285750">
              <a:lnSpc>
                <a:spcPct val="90000"/>
              </a:lnSpc>
              <a:buFont typeface="Arial"/>
              <a:buChar char="•"/>
            </a:pPr>
            <a:endParaRPr lang="en-US" sz="2400" dirty="0"/>
          </a:p>
        </p:txBody>
      </p:sp>
    </p:spTree>
    <p:extLst>
      <p:ext uri="{BB962C8B-B14F-4D97-AF65-F5344CB8AC3E}">
        <p14:creationId xmlns:p14="http://schemas.microsoft.com/office/powerpoint/2010/main" val="14610466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pc="-150" dirty="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612648" y="4153646"/>
            <a:ext cx="8153400" cy="2315883"/>
          </a:xfrm>
          <a:ln>
            <a:noFill/>
          </a:ln>
        </p:spPr>
        <p:txBody>
          <a:bodyPr vert="horz">
            <a:normAutofit/>
          </a:bodyPr>
          <a:lstStyle/>
          <a:p>
            <a:pPr marL="0" indent="0">
              <a:buNone/>
            </a:pPr>
            <a:r>
              <a:rPr lang="en-US" dirty="0" smtClean="0"/>
              <a:t>He </a:t>
            </a:r>
            <a:r>
              <a:rPr lang="en-US" dirty="0"/>
              <a:t>worked as a theatrical designer until 1785 and is considered the first to have introduced scrims (gauzes that appear solid or transparent depending on the direction of light) and three-dimensional scenery. He also experimented with </a:t>
            </a:r>
            <a:r>
              <a:rPr lang="en-US" dirty="0" err="1"/>
              <a:t>coloured</a:t>
            </a:r>
            <a:r>
              <a:rPr lang="en-US" dirty="0"/>
              <a:t> media for lighting.</a:t>
            </a:r>
          </a:p>
        </p:txBody>
      </p:sp>
      <p:pic>
        <p:nvPicPr>
          <p:cNvPr id="4" name="Picture 3"/>
          <p:cNvPicPr>
            <a:picLocks noChangeAspect="1"/>
          </p:cNvPicPr>
          <p:nvPr/>
        </p:nvPicPr>
        <p:blipFill rotWithShape="1">
          <a:blip r:embed="rId2"/>
          <a:srcRect l="3494" t="10270" r="3494" b="10015"/>
          <a:stretch/>
        </p:blipFill>
        <p:spPr>
          <a:xfrm>
            <a:off x="4492870" y="1600200"/>
            <a:ext cx="4273178" cy="2435413"/>
          </a:xfrm>
          <a:prstGeom prst="rect">
            <a:avLst/>
          </a:prstGeom>
          <a:ln w="76200" cmpd="sng">
            <a:solidFill>
              <a:srgbClr val="DD8047"/>
            </a:solidFill>
          </a:ln>
        </p:spPr>
      </p:pic>
      <p:sp>
        <p:nvSpPr>
          <p:cNvPr id="5" name="TextBox 4"/>
          <p:cNvSpPr txBox="1"/>
          <p:nvPr/>
        </p:nvSpPr>
        <p:spPr>
          <a:xfrm>
            <a:off x="609600" y="1837765"/>
            <a:ext cx="3529106" cy="2215991"/>
          </a:xfrm>
          <a:prstGeom prst="rect">
            <a:avLst/>
          </a:prstGeom>
          <a:noFill/>
        </p:spPr>
        <p:txBody>
          <a:bodyPr wrap="square" rtlCol="0">
            <a:spAutoFit/>
          </a:bodyPr>
          <a:lstStyle/>
          <a:p>
            <a:pPr algn="r"/>
            <a:r>
              <a:rPr lang="en-US" sz="2400" dirty="0"/>
              <a:t>He achieved these illusions through the use of </a:t>
            </a:r>
            <a:r>
              <a:rPr lang="en-US" sz="2400" dirty="0" err="1"/>
              <a:t>coloured</a:t>
            </a:r>
            <a:r>
              <a:rPr lang="en-US" sz="2400" dirty="0"/>
              <a:t> lantern slides and the ingenious lighting of transparencies.</a:t>
            </a:r>
          </a:p>
          <a:p>
            <a:pPr algn="r"/>
            <a:r>
              <a:rPr lang="en-US" dirty="0" smtClean="0"/>
              <a:t>(reconstruction)</a:t>
            </a:r>
            <a:endParaRPr lang="en-US" dirty="0"/>
          </a:p>
        </p:txBody>
      </p:sp>
    </p:spTree>
    <p:extLst>
      <p:ext uri="{BB962C8B-B14F-4D97-AF65-F5344CB8AC3E}">
        <p14:creationId xmlns:p14="http://schemas.microsoft.com/office/powerpoint/2010/main" val="184846755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6448" cy="990600"/>
          </a:xfrm>
        </p:spPr>
        <p:txBody>
          <a:bodyPr>
            <a:normAutofit fontScale="90000"/>
          </a:bodyPr>
          <a:lstStyle/>
          <a:p>
            <a:r>
              <a:rPr lang="en-US" dirty="0" smtClean="0"/>
              <a:t>the Nineteenth Century…</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179294" y="2181410"/>
            <a:ext cx="4168588" cy="4616826"/>
          </a:xfrm>
        </p:spPr>
        <p:txBody>
          <a:bodyPr vert="horz">
            <a:normAutofit fontScale="85000" lnSpcReduction="20000"/>
          </a:bodyPr>
          <a:lstStyle/>
          <a:p>
            <a:pPr marL="0" indent="0" algn="r">
              <a:buNone/>
            </a:pPr>
            <a:r>
              <a:rPr lang="en-US" dirty="0" smtClean="0"/>
              <a:t>Wagner commissioned </a:t>
            </a:r>
            <a:r>
              <a:rPr lang="en-US" dirty="0"/>
              <a:t>a friend and disciple to sit in on the 1876 rehearsals </a:t>
            </a:r>
            <a:r>
              <a:rPr lang="en-US" dirty="0" smtClean="0"/>
              <a:t>of “The Ring” and </a:t>
            </a:r>
            <a:r>
              <a:rPr lang="en-US" dirty="0"/>
              <a:t>"</a:t>
            </a:r>
            <a:r>
              <a:rPr lang="en-US" i="1" dirty="0"/>
              <a:t>to note down everything I say, even the smallest details, about the interpretation and performance of our work, so that a tradition goes down in writing</a:t>
            </a:r>
            <a:r>
              <a:rPr lang="en-US" dirty="0" smtClean="0"/>
              <a:t>.</a:t>
            </a:r>
            <a:r>
              <a:rPr lang="en-US" dirty="0"/>
              <a:t>” </a:t>
            </a:r>
            <a:endParaRPr lang="en-US" dirty="0" smtClean="0"/>
          </a:p>
          <a:p>
            <a:pPr marL="0" indent="0" algn="r">
              <a:buNone/>
            </a:pPr>
            <a:r>
              <a:rPr lang="en-US" dirty="0" smtClean="0"/>
              <a:t>e.g. "</a:t>
            </a:r>
            <a:r>
              <a:rPr lang="en-US" i="1" dirty="0"/>
              <a:t>A flash of lightning breaks through the cloud; in its light, a Valkyrie on horseback becomes visible; on her saddle hangs a slain warrior</a:t>
            </a:r>
            <a:r>
              <a:rPr lang="en-US" dirty="0" smtClean="0"/>
              <a:t>.”</a:t>
            </a:r>
            <a:endParaRPr lang="en-US" dirty="0"/>
          </a:p>
        </p:txBody>
      </p:sp>
      <p:pic>
        <p:nvPicPr>
          <p:cNvPr id="4" name="Picture 3"/>
          <p:cNvPicPr>
            <a:picLocks noChangeAspect="1"/>
          </p:cNvPicPr>
          <p:nvPr/>
        </p:nvPicPr>
        <p:blipFill>
          <a:blip r:embed="rId2"/>
          <a:stretch>
            <a:fillRect/>
          </a:stretch>
        </p:blipFill>
        <p:spPr>
          <a:xfrm>
            <a:off x="4557058" y="2294337"/>
            <a:ext cx="4208989" cy="3807382"/>
          </a:xfrm>
          <a:prstGeom prst="rect">
            <a:avLst/>
          </a:prstGeom>
          <a:ln w="76200" cmpd="sng">
            <a:solidFill>
              <a:srgbClr val="DD8047"/>
            </a:solidFill>
          </a:ln>
        </p:spPr>
      </p:pic>
      <p:sp>
        <p:nvSpPr>
          <p:cNvPr id="5" name="TextBox 4"/>
          <p:cNvSpPr txBox="1"/>
          <p:nvPr/>
        </p:nvSpPr>
        <p:spPr>
          <a:xfrm>
            <a:off x="612648" y="1494117"/>
            <a:ext cx="8531352" cy="861774"/>
          </a:xfrm>
          <a:prstGeom prst="rect">
            <a:avLst/>
          </a:prstGeom>
          <a:noFill/>
        </p:spPr>
        <p:txBody>
          <a:bodyPr wrap="square" rtlCol="0">
            <a:spAutoFit/>
          </a:bodyPr>
          <a:lstStyle/>
          <a:p>
            <a:r>
              <a:rPr lang="en-US" sz="3200" b="1" dirty="0"/>
              <a:t>Bayreuth and Wagner… a New </a:t>
            </a:r>
            <a:r>
              <a:rPr lang="en-US" sz="3200" b="1" dirty="0" smtClean="0"/>
              <a:t>Approach!</a:t>
            </a:r>
            <a:endParaRPr lang="en-US" sz="3200" b="1" dirty="0"/>
          </a:p>
          <a:p>
            <a:endParaRPr lang="en-US" dirty="0"/>
          </a:p>
        </p:txBody>
      </p:sp>
      <p:sp>
        <p:nvSpPr>
          <p:cNvPr id="6" name="TextBox 5"/>
          <p:cNvSpPr txBox="1"/>
          <p:nvPr/>
        </p:nvSpPr>
        <p:spPr>
          <a:xfrm>
            <a:off x="5393765" y="6225099"/>
            <a:ext cx="2332151" cy="369332"/>
          </a:xfrm>
          <a:prstGeom prst="rect">
            <a:avLst/>
          </a:prstGeom>
          <a:noFill/>
        </p:spPr>
        <p:txBody>
          <a:bodyPr wrap="none" rtlCol="0">
            <a:spAutoFit/>
          </a:bodyPr>
          <a:lstStyle/>
          <a:p>
            <a:r>
              <a:rPr lang="en-US" dirty="0" smtClean="0"/>
              <a:t>Josef Hoffmann - 1876</a:t>
            </a:r>
            <a:endParaRPr lang="en-US" dirty="0"/>
          </a:p>
        </p:txBody>
      </p:sp>
    </p:spTree>
    <p:extLst>
      <p:ext uri="{BB962C8B-B14F-4D97-AF65-F5344CB8AC3E}">
        <p14:creationId xmlns:p14="http://schemas.microsoft.com/office/powerpoint/2010/main" val="23296913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18353" y="1600200"/>
            <a:ext cx="8579971" cy="1344333"/>
          </a:xfrm>
        </p:spPr>
        <p:txBody>
          <a:bodyPr vert="horz">
            <a:normAutofit fontScale="85000" lnSpcReduction="20000"/>
          </a:bodyPr>
          <a:lstStyle/>
          <a:p>
            <a:pPr marL="0" indent="0">
              <a:buNone/>
            </a:pPr>
            <a:r>
              <a:rPr lang="en-US" dirty="0" smtClean="0"/>
              <a:t>Viennese </a:t>
            </a:r>
            <a:r>
              <a:rPr lang="en-US" dirty="0"/>
              <a:t>landscape artist </a:t>
            </a:r>
            <a:r>
              <a:rPr lang="en-US" b="1" dirty="0" smtClean="0"/>
              <a:t>JOSEF HOFFMANN </a:t>
            </a:r>
            <a:r>
              <a:rPr lang="en-US" dirty="0" smtClean="0"/>
              <a:t>designed </a:t>
            </a:r>
            <a:r>
              <a:rPr lang="en-US" dirty="0"/>
              <a:t>sketches for </a:t>
            </a:r>
            <a:r>
              <a:rPr lang="en-US" dirty="0" smtClean="0"/>
              <a:t>this </a:t>
            </a:r>
            <a:r>
              <a:rPr lang="en-US" dirty="0"/>
              <a:t>production. These were later turned over to </a:t>
            </a:r>
            <a:r>
              <a:rPr lang="en-US" dirty="0" smtClean="0"/>
              <a:t>brothers </a:t>
            </a:r>
            <a:r>
              <a:rPr lang="en-US" dirty="0" err="1" smtClean="0"/>
              <a:t>Gotthold</a:t>
            </a:r>
            <a:r>
              <a:rPr lang="en-US" dirty="0" smtClean="0"/>
              <a:t> </a:t>
            </a:r>
            <a:r>
              <a:rPr lang="en-US" dirty="0"/>
              <a:t>and Max </a:t>
            </a:r>
            <a:r>
              <a:rPr lang="en-US" dirty="0" err="1"/>
              <a:t>Brückner</a:t>
            </a:r>
            <a:r>
              <a:rPr lang="en-US" dirty="0"/>
              <a:t>, stage designers of the opera at </a:t>
            </a:r>
            <a:r>
              <a:rPr lang="en-US" dirty="0" err="1"/>
              <a:t>Coburg</a:t>
            </a:r>
            <a:r>
              <a:rPr lang="en-US" dirty="0"/>
              <a:t>, so that they could be turned into stage </a:t>
            </a:r>
            <a:r>
              <a:rPr lang="en-US" dirty="0" smtClean="0"/>
              <a:t>scenery.</a:t>
            </a:r>
          </a:p>
          <a:p>
            <a:pPr marL="0" indent="0">
              <a:buNone/>
            </a:pPr>
            <a:endParaRPr lang="en-US" dirty="0" smtClean="0"/>
          </a:p>
          <a:p>
            <a:pPr marL="0" indent="0">
              <a:buNone/>
            </a:pPr>
            <a:endParaRPr lang="en-US" dirty="0"/>
          </a:p>
        </p:txBody>
      </p:sp>
      <p:pic>
        <p:nvPicPr>
          <p:cNvPr id="4" name="Picture 3"/>
          <p:cNvPicPr>
            <a:picLocks noChangeAspect="1"/>
          </p:cNvPicPr>
          <p:nvPr/>
        </p:nvPicPr>
        <p:blipFill rotWithShape="1">
          <a:blip r:embed="rId2"/>
          <a:srcRect l="7643" t="3161" r="4994"/>
          <a:stretch/>
        </p:blipFill>
        <p:spPr>
          <a:xfrm>
            <a:off x="4646705" y="3062941"/>
            <a:ext cx="4116295" cy="3628092"/>
          </a:xfrm>
          <a:prstGeom prst="rect">
            <a:avLst/>
          </a:prstGeom>
          <a:ln w="76200" cmpd="sng">
            <a:solidFill>
              <a:srgbClr val="DD8047"/>
            </a:solidFill>
          </a:ln>
        </p:spPr>
      </p:pic>
      <p:sp>
        <p:nvSpPr>
          <p:cNvPr id="5" name="TextBox 4"/>
          <p:cNvSpPr txBox="1"/>
          <p:nvPr/>
        </p:nvSpPr>
        <p:spPr>
          <a:xfrm>
            <a:off x="418353" y="2944533"/>
            <a:ext cx="3975847" cy="3970318"/>
          </a:xfrm>
          <a:prstGeom prst="rect">
            <a:avLst/>
          </a:prstGeom>
          <a:noFill/>
        </p:spPr>
        <p:txBody>
          <a:bodyPr wrap="square" rtlCol="0">
            <a:spAutoFit/>
          </a:bodyPr>
          <a:lstStyle/>
          <a:p>
            <a:pPr algn="ctr"/>
            <a:r>
              <a:rPr lang="en-US" sz="2800" dirty="0"/>
              <a:t>The stage itself was a proscenium arch stage. A raked floor supported  a chariot and pole system for shifting wing and drop scenery. Steam vents let in fog to complete the illusion of mythic reality.</a:t>
            </a:r>
          </a:p>
          <a:p>
            <a:pPr algn="ctr"/>
            <a:endParaRPr lang="en-US" sz="2800" b="1" dirty="0"/>
          </a:p>
        </p:txBody>
      </p:sp>
    </p:spTree>
    <p:extLst>
      <p:ext uri="{BB962C8B-B14F-4D97-AF65-F5344CB8AC3E}">
        <p14:creationId xmlns:p14="http://schemas.microsoft.com/office/powerpoint/2010/main" val="328833166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719728"/>
            <a:ext cx="4422528" cy="5048624"/>
          </a:xfrm>
        </p:spPr>
        <p:txBody>
          <a:bodyPr vert="horz">
            <a:normAutofit fontScale="92500" lnSpcReduction="10000"/>
          </a:bodyPr>
          <a:lstStyle/>
          <a:p>
            <a:pPr marL="0" indent="0" algn="ctr">
              <a:buNone/>
            </a:pPr>
            <a:r>
              <a:rPr lang="en-US" sz="3200" b="1" dirty="0" smtClean="0"/>
              <a:t>The technological innovations of Bayreuth would serve the realistic theatre of the next age.</a:t>
            </a:r>
          </a:p>
          <a:p>
            <a:pPr marL="0" indent="0" algn="ctr">
              <a:buNone/>
            </a:pPr>
            <a:r>
              <a:rPr lang="en-US" sz="3200" b="1" dirty="0" smtClean="0"/>
              <a:t> </a:t>
            </a:r>
            <a:r>
              <a:rPr lang="en-US" sz="3200" b="1" dirty="0"/>
              <a:t>Wagner’s philosophy was </a:t>
            </a:r>
            <a:r>
              <a:rPr lang="en-US" sz="3200" b="1" dirty="0" smtClean="0"/>
              <a:t>that </a:t>
            </a:r>
            <a:r>
              <a:rPr lang="en-US" sz="3200" b="1" dirty="0"/>
              <a:t>the scenery served the drama </a:t>
            </a:r>
            <a:r>
              <a:rPr lang="en-US" sz="3200" b="1" dirty="0" smtClean="0"/>
              <a:t>completely.</a:t>
            </a:r>
          </a:p>
          <a:p>
            <a:pPr marL="0" indent="0" algn="ctr">
              <a:buNone/>
            </a:pPr>
            <a:r>
              <a:rPr lang="en-US" sz="3200" b="1" dirty="0" smtClean="0"/>
              <a:t>This </a:t>
            </a:r>
            <a:r>
              <a:rPr lang="en-US" sz="3200" b="1" dirty="0"/>
              <a:t>was very different to earlier notions that any play could be performed “against a background”.</a:t>
            </a:r>
          </a:p>
          <a:p>
            <a:pPr marL="0" indent="0" algn="ctr">
              <a:buNone/>
            </a:pPr>
            <a:endParaRPr lang="en-US" dirty="0"/>
          </a:p>
        </p:txBody>
      </p:sp>
      <p:pic>
        <p:nvPicPr>
          <p:cNvPr id="4" name="Picture 3"/>
          <p:cNvPicPr>
            <a:picLocks noChangeAspect="1"/>
          </p:cNvPicPr>
          <p:nvPr/>
        </p:nvPicPr>
        <p:blipFill>
          <a:blip r:embed="rId2"/>
          <a:stretch>
            <a:fillRect/>
          </a:stretch>
        </p:blipFill>
        <p:spPr>
          <a:xfrm>
            <a:off x="5281706" y="1419412"/>
            <a:ext cx="3772448" cy="5438588"/>
          </a:xfrm>
          <a:prstGeom prst="rect">
            <a:avLst/>
          </a:prstGeom>
        </p:spPr>
      </p:pic>
    </p:spTree>
    <p:extLst>
      <p:ext uri="{BB962C8B-B14F-4D97-AF65-F5344CB8AC3E}">
        <p14:creationId xmlns:p14="http://schemas.microsoft.com/office/powerpoint/2010/main" val="26637431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Nineteenth Century</a:t>
            </a:r>
            <a:r>
              <a:rPr lang="en-US" dirty="0" smtClean="0"/>
              <a:t>…</a:t>
            </a:r>
            <a:r>
              <a:rPr lang="en-US" dirty="0" smtClean="0">
                <a:solidFill>
                  <a:srgbClr val="FF8E22"/>
                </a:solidFill>
                <a:latin typeface="Chalkduster"/>
                <a:cs typeface="Chalkduster"/>
              </a:rPr>
              <a:t>Lights!</a:t>
            </a:r>
            <a:endParaRPr lang="en-US" dirty="0"/>
          </a:p>
        </p:txBody>
      </p:sp>
      <p:sp>
        <p:nvSpPr>
          <p:cNvPr id="3" name="Vertical Text Placeholder 2"/>
          <p:cNvSpPr>
            <a:spLocks noGrp="1"/>
          </p:cNvSpPr>
          <p:nvPr>
            <p:ph type="body" orient="vert" idx="1"/>
          </p:nvPr>
        </p:nvSpPr>
        <p:spPr>
          <a:xfrm>
            <a:off x="328706" y="1600199"/>
            <a:ext cx="8437342" cy="4869329"/>
          </a:xfrm>
        </p:spPr>
        <p:txBody>
          <a:bodyPr vert="horz">
            <a:noAutofit/>
          </a:bodyPr>
          <a:lstStyle/>
          <a:p>
            <a:pPr>
              <a:lnSpc>
                <a:spcPct val="80000"/>
              </a:lnSpc>
            </a:pPr>
            <a:r>
              <a:rPr lang="en-US" sz="2400" dirty="0"/>
              <a:t>The 19th </a:t>
            </a:r>
            <a:r>
              <a:rPr lang="en-US" sz="2400" dirty="0" smtClean="0"/>
              <a:t>century </a:t>
            </a:r>
            <a:r>
              <a:rPr lang="en-US" sz="2400" dirty="0"/>
              <a:t>brought extensive changes in lighting and scene design. </a:t>
            </a:r>
            <a:endParaRPr lang="en-US" sz="2400" dirty="0" smtClean="0"/>
          </a:p>
          <a:p>
            <a:pPr>
              <a:lnSpc>
                <a:spcPct val="80000"/>
              </a:lnSpc>
            </a:pPr>
            <a:r>
              <a:rPr lang="en-US" sz="2400" b="1" dirty="0" smtClean="0"/>
              <a:t>Gaslight</a:t>
            </a:r>
            <a:r>
              <a:rPr lang="en-US" sz="2400" dirty="0" smtClean="0"/>
              <a:t> </a:t>
            </a:r>
            <a:r>
              <a:rPr lang="en-US" sz="2400" dirty="0"/>
              <a:t>was first introduced (1817) in England</a:t>
            </a:r>
            <a:r>
              <a:rPr lang="en-US" sz="2400" dirty="0" smtClean="0"/>
              <a:t>.</a:t>
            </a:r>
          </a:p>
          <a:p>
            <a:pPr>
              <a:lnSpc>
                <a:spcPct val="80000"/>
              </a:lnSpc>
            </a:pPr>
            <a:r>
              <a:rPr lang="en-US" sz="2400" dirty="0" smtClean="0"/>
              <a:t>Although </a:t>
            </a:r>
            <a:r>
              <a:rPr lang="en-US" sz="2400" dirty="0"/>
              <a:t>it was responsible for many </a:t>
            </a:r>
            <a:r>
              <a:rPr lang="en-US" sz="2400" dirty="0" smtClean="0"/>
              <a:t>theatre </a:t>
            </a:r>
            <a:r>
              <a:rPr lang="en-US" sz="2400" dirty="0"/>
              <a:t>fires, gaslight had, by 1849, the advantage of being centrally controlled</a:t>
            </a:r>
            <a:r>
              <a:rPr lang="en-US" sz="2400" dirty="0" smtClean="0"/>
              <a:t>.</a:t>
            </a:r>
          </a:p>
          <a:p>
            <a:pPr>
              <a:lnSpc>
                <a:spcPct val="80000"/>
              </a:lnSpc>
            </a:pPr>
            <a:r>
              <a:rPr lang="en-US" sz="2400" b="1" dirty="0" smtClean="0"/>
              <a:t>Sir </a:t>
            </a:r>
            <a:r>
              <a:rPr lang="en-US" sz="2400" b="1" dirty="0"/>
              <a:t>Henry Irving</a:t>
            </a:r>
            <a:r>
              <a:rPr lang="en-US" sz="2400" dirty="0"/>
              <a:t>, at the end of the century, was first to darken the auditorium completely. He also was first to experiment with the </a:t>
            </a:r>
            <a:r>
              <a:rPr lang="en-US" sz="2400" dirty="0" err="1" smtClean="0"/>
              <a:t>colour</a:t>
            </a:r>
            <a:r>
              <a:rPr lang="en-US" sz="2400" dirty="0" smtClean="0"/>
              <a:t> </a:t>
            </a:r>
            <a:r>
              <a:rPr lang="en-US" sz="2400" dirty="0"/>
              <a:t>and intensity of gaslight. </a:t>
            </a:r>
            <a:endParaRPr lang="en-US" sz="2400" dirty="0" smtClean="0"/>
          </a:p>
          <a:p>
            <a:pPr>
              <a:lnSpc>
                <a:spcPct val="80000"/>
              </a:lnSpc>
            </a:pPr>
            <a:r>
              <a:rPr lang="en-US" sz="2400" dirty="0" smtClean="0"/>
              <a:t>The </a:t>
            </a:r>
            <a:r>
              <a:rPr lang="en-US" sz="2400" dirty="0"/>
              <a:t>first </a:t>
            </a:r>
            <a:r>
              <a:rPr lang="en-US" sz="2400" b="1" dirty="0"/>
              <a:t>spotlight</a:t>
            </a:r>
            <a:r>
              <a:rPr lang="en-US" sz="2400" dirty="0"/>
              <a:t> was the limelight (1816); it was followed by the arc light (1846). </a:t>
            </a:r>
            <a:endParaRPr lang="en-US" sz="2400" dirty="0" smtClean="0"/>
          </a:p>
          <a:p>
            <a:pPr>
              <a:lnSpc>
                <a:spcPct val="80000"/>
              </a:lnSpc>
            </a:pPr>
            <a:r>
              <a:rPr lang="en-US" sz="2400" dirty="0" smtClean="0"/>
              <a:t>With </a:t>
            </a:r>
            <a:r>
              <a:rPr lang="en-US" sz="2400" dirty="0"/>
              <a:t>the invention (1879) of the </a:t>
            </a:r>
            <a:r>
              <a:rPr lang="en-US" sz="2400" b="1" dirty="0"/>
              <a:t>incandescent bulb</a:t>
            </a:r>
            <a:r>
              <a:rPr lang="en-US" sz="2400" dirty="0"/>
              <a:t>, light became the primary scene painter. </a:t>
            </a:r>
            <a:endParaRPr lang="en-US" sz="2400" dirty="0" smtClean="0"/>
          </a:p>
          <a:p>
            <a:pPr>
              <a:lnSpc>
                <a:spcPct val="80000"/>
              </a:lnSpc>
            </a:pPr>
            <a:r>
              <a:rPr lang="en-US" sz="2400" dirty="0" smtClean="0"/>
              <a:t>Through </a:t>
            </a:r>
            <a:r>
              <a:rPr lang="en-US" sz="2400" dirty="0"/>
              <a:t>the efforts of </a:t>
            </a:r>
            <a:r>
              <a:rPr lang="en-US" sz="2400" b="1" dirty="0" smtClean="0"/>
              <a:t>ADOLPHE APPIA</a:t>
            </a:r>
            <a:r>
              <a:rPr lang="en-US" sz="2400" dirty="0" smtClean="0"/>
              <a:t>, </a:t>
            </a:r>
            <a:r>
              <a:rPr lang="en-US" sz="2400" dirty="0"/>
              <a:t>modern stage lighting was born.</a:t>
            </a:r>
          </a:p>
        </p:txBody>
      </p:sp>
    </p:spTree>
    <p:extLst>
      <p:ext uri="{BB962C8B-B14F-4D97-AF65-F5344CB8AC3E}">
        <p14:creationId xmlns:p14="http://schemas.microsoft.com/office/powerpoint/2010/main" val="166436516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Nineteenth Century</a:t>
            </a:r>
            <a:r>
              <a:rPr lang="en-US" dirty="0" smtClean="0"/>
              <a:t>…</a:t>
            </a:r>
            <a:endParaRPr lang="en-US" dirty="0"/>
          </a:p>
        </p:txBody>
      </p:sp>
      <p:sp>
        <p:nvSpPr>
          <p:cNvPr id="3" name="Vertical Text Placeholder 2"/>
          <p:cNvSpPr>
            <a:spLocks noGrp="1"/>
          </p:cNvSpPr>
          <p:nvPr>
            <p:ph type="body" orient="vert" idx="1"/>
          </p:nvPr>
        </p:nvSpPr>
        <p:spPr>
          <a:xfrm>
            <a:off x="283884" y="2958702"/>
            <a:ext cx="5662704" cy="3809652"/>
          </a:xfrm>
        </p:spPr>
        <p:txBody>
          <a:bodyPr vert="horz">
            <a:normAutofit fontScale="62500" lnSpcReduction="20000"/>
          </a:bodyPr>
          <a:lstStyle/>
          <a:p>
            <a:r>
              <a:rPr lang="en-US" dirty="0"/>
              <a:t>His conception of the theatre was that of an “actor’s theatre,” in which the dramatist was the servant of the performer and scenic-effects designer</a:t>
            </a:r>
            <a:r>
              <a:rPr lang="en-US" dirty="0" smtClean="0"/>
              <a:t>. Yet, the dramatist was king.</a:t>
            </a:r>
          </a:p>
          <a:p>
            <a:r>
              <a:rPr lang="en-US" dirty="0" smtClean="0"/>
              <a:t>He </a:t>
            </a:r>
            <a:r>
              <a:rPr lang="en-US" dirty="0"/>
              <a:t>possessed a strong personal vision of the best that could be accomplished: he paid prodigious attention to detail, took no account of expense for settings and costumes, and hired the best designers and musicians in the country. </a:t>
            </a:r>
            <a:endParaRPr lang="en-US" dirty="0" smtClean="0"/>
          </a:p>
          <a:p>
            <a:r>
              <a:rPr lang="en-US" dirty="0" smtClean="0"/>
              <a:t>The </a:t>
            </a:r>
            <a:r>
              <a:rPr lang="en-US" dirty="0"/>
              <a:t>Victorian public responded to his lead with packed houses, for the romantic historical </a:t>
            </a:r>
            <a:r>
              <a:rPr lang="en-US" dirty="0" smtClean="0"/>
              <a:t>productions </a:t>
            </a:r>
            <a:r>
              <a:rPr lang="en-US" dirty="0"/>
              <a:t>satisfied their concept of what the theatre ought to be. </a:t>
            </a:r>
            <a:endParaRPr lang="en-US" dirty="0" smtClean="0"/>
          </a:p>
          <a:p>
            <a:r>
              <a:rPr lang="en-US" dirty="0" smtClean="0"/>
              <a:t>His influence was far-reaching, and his passion for new, innovative and original production techniques would inspire a generation of designers.</a:t>
            </a:r>
          </a:p>
        </p:txBody>
      </p:sp>
      <p:pic>
        <p:nvPicPr>
          <p:cNvPr id="4" name="Picture 3"/>
          <p:cNvPicPr>
            <a:picLocks noChangeAspect="1"/>
          </p:cNvPicPr>
          <p:nvPr/>
        </p:nvPicPr>
        <p:blipFill>
          <a:blip r:embed="rId2"/>
          <a:stretch>
            <a:fillRect/>
          </a:stretch>
        </p:blipFill>
        <p:spPr>
          <a:xfrm>
            <a:off x="6051175" y="3018467"/>
            <a:ext cx="2846295" cy="3623211"/>
          </a:xfrm>
          <a:prstGeom prst="rect">
            <a:avLst/>
          </a:prstGeom>
          <a:ln w="76200" cmpd="sng">
            <a:solidFill>
              <a:srgbClr val="DD8047"/>
            </a:solidFill>
          </a:ln>
        </p:spPr>
      </p:pic>
      <p:sp>
        <p:nvSpPr>
          <p:cNvPr id="5" name="TextBox 4"/>
          <p:cNvSpPr txBox="1"/>
          <p:nvPr/>
        </p:nvSpPr>
        <p:spPr>
          <a:xfrm>
            <a:off x="612647" y="1547166"/>
            <a:ext cx="7859060" cy="461665"/>
          </a:xfrm>
          <a:prstGeom prst="rect">
            <a:avLst/>
          </a:prstGeom>
          <a:noFill/>
        </p:spPr>
        <p:txBody>
          <a:bodyPr wrap="square" rtlCol="0">
            <a:spAutoFit/>
          </a:bodyPr>
          <a:lstStyle/>
          <a:p>
            <a:r>
              <a:rPr lang="en-US" sz="2400" b="1" dirty="0" smtClean="0"/>
              <a:t>SIR HENRY IRVING – Actor/Manager - Impresario</a:t>
            </a:r>
            <a:endParaRPr lang="en-US" sz="2400" b="1" dirty="0"/>
          </a:p>
        </p:txBody>
      </p:sp>
      <p:sp>
        <p:nvSpPr>
          <p:cNvPr id="6" name="TextBox 5"/>
          <p:cNvSpPr txBox="1"/>
          <p:nvPr/>
        </p:nvSpPr>
        <p:spPr>
          <a:xfrm>
            <a:off x="612648" y="2008831"/>
            <a:ext cx="7859059" cy="841256"/>
          </a:xfrm>
          <a:prstGeom prst="rect">
            <a:avLst/>
          </a:prstGeom>
          <a:noFill/>
        </p:spPr>
        <p:txBody>
          <a:bodyPr wrap="square" rtlCol="0">
            <a:spAutoFit/>
          </a:bodyPr>
          <a:lstStyle/>
          <a:p>
            <a:pPr>
              <a:lnSpc>
                <a:spcPct val="80000"/>
              </a:lnSpc>
            </a:pPr>
            <a:r>
              <a:rPr lang="en-US" sz="2000" dirty="0" smtClean="0"/>
              <a:t>Irving was a prolific actor and later, from 1878, the manager of the Lyceum Theatre. Similar to David Garrick, he was passionate about every aspect of the theatre production, including stage design, costume and music.</a:t>
            </a:r>
            <a:endParaRPr lang="en-US" sz="2000" dirty="0"/>
          </a:p>
        </p:txBody>
      </p:sp>
    </p:spTree>
    <p:extLst>
      <p:ext uri="{BB962C8B-B14F-4D97-AF65-F5344CB8AC3E}">
        <p14:creationId xmlns:p14="http://schemas.microsoft.com/office/powerpoint/2010/main" val="366331782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a:t>
            </a:r>
            <a:r>
              <a:rPr lang="en-US" dirty="0" smtClean="0"/>
              <a:t>Twentieth </a:t>
            </a:r>
            <a:r>
              <a:rPr lang="en-US" dirty="0"/>
              <a:t>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640976"/>
          </a:xfrm>
        </p:spPr>
        <p:txBody>
          <a:bodyPr vert="horz"/>
          <a:lstStyle/>
          <a:p>
            <a:pPr marL="0" indent="0">
              <a:buNone/>
            </a:pPr>
            <a:r>
              <a:rPr lang="en-US" b="1" dirty="0" smtClean="0"/>
              <a:t>ADOLPHE APPIA (1862 – 1928)</a:t>
            </a:r>
          </a:p>
        </p:txBody>
      </p:sp>
      <p:sp>
        <p:nvSpPr>
          <p:cNvPr id="6" name="TextBox 5"/>
          <p:cNvSpPr txBox="1"/>
          <p:nvPr/>
        </p:nvSpPr>
        <p:spPr>
          <a:xfrm>
            <a:off x="620117" y="2043080"/>
            <a:ext cx="8523883" cy="830997"/>
          </a:xfrm>
          <a:prstGeom prst="rect">
            <a:avLst/>
          </a:prstGeom>
          <a:noFill/>
        </p:spPr>
        <p:txBody>
          <a:bodyPr wrap="square" rtlCol="0">
            <a:spAutoFit/>
          </a:bodyPr>
          <a:lstStyle/>
          <a:p>
            <a:r>
              <a:rPr lang="en-US" sz="2400" dirty="0" err="1"/>
              <a:t>Appia</a:t>
            </a:r>
            <a:r>
              <a:rPr lang="en-US" sz="2400" dirty="0"/>
              <a:t> was a theatre theorist and designer whose work has greatly influenced the development of modern stage and lighting design.</a:t>
            </a:r>
          </a:p>
        </p:txBody>
      </p:sp>
      <p:sp>
        <p:nvSpPr>
          <p:cNvPr id="7" name="TextBox 6"/>
          <p:cNvSpPr txBox="1"/>
          <p:nvPr/>
        </p:nvSpPr>
        <p:spPr>
          <a:xfrm>
            <a:off x="328767" y="2838822"/>
            <a:ext cx="5528176" cy="4247317"/>
          </a:xfrm>
          <a:prstGeom prst="rect">
            <a:avLst/>
          </a:prstGeom>
          <a:noFill/>
        </p:spPr>
        <p:txBody>
          <a:bodyPr wrap="square" rtlCol="0">
            <a:spAutoFit/>
          </a:bodyPr>
          <a:lstStyle/>
          <a:p>
            <a:pPr marL="285750" indent="-285750">
              <a:buFont typeface="Arial"/>
              <a:buChar char="•"/>
            </a:pPr>
            <a:r>
              <a:rPr lang="en-US" dirty="0" smtClean="0"/>
              <a:t>He </a:t>
            </a:r>
            <a:r>
              <a:rPr lang="en-US" dirty="0"/>
              <a:t>began his career in theatre creating stage designs for Wagnerian </a:t>
            </a:r>
            <a:r>
              <a:rPr lang="en-US" dirty="0" smtClean="0"/>
              <a:t>opera.</a:t>
            </a:r>
          </a:p>
          <a:p>
            <a:pPr marL="285750" indent="-285750">
              <a:buFont typeface="Arial"/>
              <a:buChar char="•"/>
            </a:pPr>
            <a:r>
              <a:rPr lang="en-US" dirty="0" smtClean="0"/>
              <a:t>While </a:t>
            </a:r>
            <a:r>
              <a:rPr lang="en-US" dirty="0"/>
              <a:t>he had strong ideas about how this form of theatre should be reformed, he is best known for his ideas about modern stage lighting and he is often viewed as the father or architect of the stage lighting we enjoy </a:t>
            </a:r>
            <a:r>
              <a:rPr lang="en-US" dirty="0" smtClean="0"/>
              <a:t>today.</a:t>
            </a:r>
          </a:p>
          <a:p>
            <a:pPr marL="285750" indent="-285750">
              <a:buFont typeface="Arial"/>
              <a:buChar char="•"/>
            </a:pPr>
            <a:r>
              <a:rPr lang="en-US" dirty="0"/>
              <a:t>He was the first theatre theorist to have argued that lighting can determine and influence everything else on stage</a:t>
            </a:r>
            <a:r>
              <a:rPr lang="en-US" dirty="0" smtClean="0"/>
              <a:t>.</a:t>
            </a:r>
          </a:p>
          <a:p>
            <a:pPr marL="285750" indent="-285750">
              <a:buFont typeface="Arial"/>
              <a:buChar char="•"/>
            </a:pPr>
            <a:r>
              <a:rPr lang="en-US" dirty="0"/>
              <a:t>Although Thomas Edison had developed the first practical electric lights in 1880, he was one of the first theatre designers to embrace the dramatic possibilities promised by this development.</a:t>
            </a:r>
          </a:p>
          <a:p>
            <a:pPr marL="285750" indent="-285750">
              <a:buFont typeface="Arial"/>
              <a:buChar char="•"/>
            </a:pPr>
            <a:endParaRPr lang="en-US" dirty="0"/>
          </a:p>
        </p:txBody>
      </p:sp>
      <p:pic>
        <p:nvPicPr>
          <p:cNvPr id="9" name="Picture 8"/>
          <p:cNvPicPr>
            <a:picLocks noChangeAspect="1"/>
          </p:cNvPicPr>
          <p:nvPr/>
        </p:nvPicPr>
        <p:blipFill>
          <a:blip r:embed="rId2"/>
          <a:stretch>
            <a:fillRect/>
          </a:stretch>
        </p:blipFill>
        <p:spPr>
          <a:xfrm>
            <a:off x="6006347" y="3122706"/>
            <a:ext cx="2759701" cy="3302000"/>
          </a:xfrm>
          <a:prstGeom prst="rect">
            <a:avLst/>
          </a:prstGeom>
          <a:ln w="76200" cmpd="sng">
            <a:solidFill>
              <a:srgbClr val="DD8047"/>
            </a:solidFill>
          </a:ln>
        </p:spPr>
      </p:pic>
    </p:spTree>
    <p:extLst>
      <p:ext uri="{BB962C8B-B14F-4D97-AF65-F5344CB8AC3E}">
        <p14:creationId xmlns:p14="http://schemas.microsoft.com/office/powerpoint/2010/main" val="27569194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4" name="TextBox 3"/>
          <p:cNvSpPr txBox="1"/>
          <p:nvPr/>
        </p:nvSpPr>
        <p:spPr>
          <a:xfrm>
            <a:off x="418353" y="1598707"/>
            <a:ext cx="8344647" cy="1015663"/>
          </a:xfrm>
          <a:prstGeom prst="rect">
            <a:avLst/>
          </a:prstGeom>
          <a:noFill/>
        </p:spPr>
        <p:txBody>
          <a:bodyPr wrap="square" rtlCol="0">
            <a:spAutoFit/>
          </a:bodyPr>
          <a:lstStyle/>
          <a:p>
            <a:pPr algn="ctr"/>
            <a:r>
              <a:rPr lang="en-US" sz="2000" b="1" i="1" dirty="0" smtClean="0"/>
              <a:t>“What method of stage setting should be adhered to in a drama where the physical setting, the outer world it embodies, is so essentially unimportant? Unquestionably, the utmost simplification of all its decorative and pictorial elements.”</a:t>
            </a:r>
            <a:endParaRPr lang="en-US" sz="2000" b="1" i="1" dirty="0"/>
          </a:p>
        </p:txBody>
      </p:sp>
      <p:pic>
        <p:nvPicPr>
          <p:cNvPr id="6" name="Picture 5" descr="Perf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73" y="3257175"/>
            <a:ext cx="4081158" cy="3048001"/>
          </a:xfrm>
          <a:prstGeom prst="rect">
            <a:avLst/>
          </a:prstGeom>
          <a:ln w="76200" cmpd="sng">
            <a:solidFill>
              <a:srgbClr val="DD8047"/>
            </a:solidFill>
          </a:ln>
        </p:spPr>
      </p:pic>
      <p:pic>
        <p:nvPicPr>
          <p:cNvPr id="9" name="Picture 8" descr="ravelhofer-abb6-hell.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6000" y="3257176"/>
            <a:ext cx="4064000" cy="3048000"/>
          </a:xfrm>
          <a:prstGeom prst="rect">
            <a:avLst/>
          </a:prstGeom>
          <a:ln w="76200" cmpd="sng">
            <a:solidFill>
              <a:srgbClr val="DD8047"/>
            </a:solidFill>
          </a:ln>
        </p:spPr>
      </p:pic>
      <p:sp>
        <p:nvSpPr>
          <p:cNvPr id="10" name="TextBox 9"/>
          <p:cNvSpPr txBox="1"/>
          <p:nvPr/>
        </p:nvSpPr>
        <p:spPr>
          <a:xfrm>
            <a:off x="5408706" y="6469529"/>
            <a:ext cx="2831011" cy="369332"/>
          </a:xfrm>
          <a:prstGeom prst="rect">
            <a:avLst/>
          </a:prstGeom>
          <a:noFill/>
        </p:spPr>
        <p:txBody>
          <a:bodyPr wrap="none" rtlCol="0">
            <a:spAutoFit/>
          </a:bodyPr>
          <a:lstStyle/>
          <a:p>
            <a:r>
              <a:rPr lang="de-DE" dirty="0" err="1" smtClean="0"/>
              <a:t>Appia</a:t>
            </a:r>
            <a:r>
              <a:rPr lang="de-DE" dirty="0" smtClean="0"/>
              <a:t> - Die Walküre - 1892</a:t>
            </a:r>
            <a:endParaRPr lang="en-US" dirty="0"/>
          </a:p>
        </p:txBody>
      </p:sp>
      <p:sp>
        <p:nvSpPr>
          <p:cNvPr id="11" name="TextBox 10"/>
          <p:cNvSpPr txBox="1"/>
          <p:nvPr/>
        </p:nvSpPr>
        <p:spPr>
          <a:xfrm>
            <a:off x="1075765" y="6454588"/>
            <a:ext cx="2619001" cy="369332"/>
          </a:xfrm>
          <a:prstGeom prst="rect">
            <a:avLst/>
          </a:prstGeom>
          <a:noFill/>
        </p:spPr>
        <p:txBody>
          <a:bodyPr wrap="none" rtlCol="0">
            <a:spAutoFit/>
          </a:bodyPr>
          <a:lstStyle/>
          <a:p>
            <a:r>
              <a:rPr lang="en-US" dirty="0" err="1" smtClean="0"/>
              <a:t>Perfall</a:t>
            </a:r>
            <a:r>
              <a:rPr lang="en-US" dirty="0" smtClean="0"/>
              <a:t> – King Lear - 1889</a:t>
            </a:r>
            <a:endParaRPr lang="en-US" dirty="0"/>
          </a:p>
        </p:txBody>
      </p:sp>
      <p:sp>
        <p:nvSpPr>
          <p:cNvPr id="12" name="TextBox 11"/>
          <p:cNvSpPr txBox="1"/>
          <p:nvPr/>
        </p:nvSpPr>
        <p:spPr>
          <a:xfrm>
            <a:off x="731085" y="2701051"/>
            <a:ext cx="3472776" cy="523220"/>
          </a:xfrm>
          <a:prstGeom prst="rect">
            <a:avLst/>
          </a:prstGeom>
          <a:noFill/>
        </p:spPr>
        <p:txBody>
          <a:bodyPr wrap="none" rtlCol="0">
            <a:spAutoFit/>
          </a:bodyPr>
          <a:lstStyle/>
          <a:p>
            <a:r>
              <a:rPr lang="en-US" sz="2800" b="1" dirty="0" smtClean="0"/>
              <a:t>HE CHANGED THIS …</a:t>
            </a:r>
            <a:endParaRPr lang="en-US" sz="2800" b="1" dirty="0"/>
          </a:p>
        </p:txBody>
      </p:sp>
      <p:sp>
        <p:nvSpPr>
          <p:cNvPr id="13" name="TextBox 12"/>
          <p:cNvSpPr txBox="1"/>
          <p:nvPr/>
        </p:nvSpPr>
        <p:spPr>
          <a:xfrm>
            <a:off x="5767295" y="2711683"/>
            <a:ext cx="1833279" cy="523220"/>
          </a:xfrm>
          <a:prstGeom prst="rect">
            <a:avLst/>
          </a:prstGeom>
          <a:noFill/>
        </p:spPr>
        <p:txBody>
          <a:bodyPr wrap="none" rtlCol="0">
            <a:spAutoFit/>
          </a:bodyPr>
          <a:lstStyle/>
          <a:p>
            <a:r>
              <a:rPr lang="en-US" sz="2800" b="1" dirty="0" smtClean="0"/>
              <a:t>… TO THIS</a:t>
            </a:r>
            <a:endParaRPr lang="en-US" sz="2800" dirty="0"/>
          </a:p>
        </p:txBody>
      </p:sp>
    </p:spTree>
    <p:extLst>
      <p:ext uri="{BB962C8B-B14F-4D97-AF65-F5344CB8AC3E}">
        <p14:creationId xmlns:p14="http://schemas.microsoft.com/office/powerpoint/2010/main" val="5082145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24119" y="1972237"/>
            <a:ext cx="8755527" cy="4631766"/>
          </a:xfrm>
        </p:spPr>
        <p:txBody>
          <a:bodyPr vert="horz">
            <a:normAutofit fontScale="77500" lnSpcReduction="20000"/>
          </a:bodyPr>
          <a:lstStyle/>
          <a:p>
            <a:r>
              <a:rPr lang="en-US" dirty="0" err="1" smtClean="0"/>
              <a:t>Appia</a:t>
            </a:r>
            <a:r>
              <a:rPr lang="en-US" dirty="0" smtClean="0"/>
              <a:t> adored Wagner’s work – he believed that Wagner’s unification of music and poetry was “</a:t>
            </a:r>
            <a:r>
              <a:rPr lang="en-US" i="1" dirty="0" smtClean="0"/>
              <a:t>an achievement of the utmost human and artistic significance</a:t>
            </a:r>
            <a:r>
              <a:rPr lang="en-US" dirty="0" smtClean="0"/>
              <a:t>”.</a:t>
            </a:r>
          </a:p>
          <a:p>
            <a:r>
              <a:rPr lang="en-US" dirty="0" smtClean="0"/>
              <a:t>However, he believed that the physical </a:t>
            </a:r>
            <a:r>
              <a:rPr lang="en-US" dirty="0" err="1" smtClean="0"/>
              <a:t>realisation</a:t>
            </a:r>
            <a:r>
              <a:rPr lang="en-US" dirty="0" smtClean="0"/>
              <a:t> of the operas, as directed by Wagner himself, utterly failed to </a:t>
            </a:r>
            <a:r>
              <a:rPr lang="en-US" dirty="0" err="1" smtClean="0"/>
              <a:t>realise</a:t>
            </a:r>
            <a:r>
              <a:rPr lang="en-US" dirty="0" smtClean="0"/>
              <a:t> the dramatic potential.</a:t>
            </a:r>
          </a:p>
          <a:p>
            <a:r>
              <a:rPr lang="en-US" dirty="0" err="1" smtClean="0"/>
              <a:t>Appia</a:t>
            </a:r>
            <a:r>
              <a:rPr lang="en-US" dirty="0" smtClean="0"/>
              <a:t> created 18 designs for Wagner’s “Ring” cycle which were never </a:t>
            </a:r>
            <a:r>
              <a:rPr lang="en-US" dirty="0" err="1" smtClean="0"/>
              <a:t>realised</a:t>
            </a:r>
            <a:r>
              <a:rPr lang="en-US" dirty="0" smtClean="0"/>
              <a:t>. </a:t>
            </a:r>
          </a:p>
          <a:p>
            <a:r>
              <a:rPr lang="en-US" dirty="0" smtClean="0"/>
              <a:t>However, </a:t>
            </a:r>
            <a:r>
              <a:rPr lang="en-US" dirty="0" err="1" smtClean="0"/>
              <a:t>Cosima</a:t>
            </a:r>
            <a:r>
              <a:rPr lang="en-US" dirty="0" smtClean="0"/>
              <a:t> Wagner (Wagner’s wife) firmly rejected his “</a:t>
            </a:r>
            <a:r>
              <a:rPr lang="en-US" i="1" dirty="0" smtClean="0"/>
              <a:t>arctic landscapes</a:t>
            </a:r>
            <a:r>
              <a:rPr lang="en-US" dirty="0" smtClean="0"/>
              <a:t>”.</a:t>
            </a:r>
          </a:p>
          <a:p>
            <a:r>
              <a:rPr lang="en-US" dirty="0" smtClean="0"/>
              <a:t>She said “</a:t>
            </a:r>
            <a:r>
              <a:rPr lang="en-US" i="1" dirty="0" err="1" smtClean="0"/>
              <a:t>Appia</a:t>
            </a:r>
            <a:r>
              <a:rPr lang="en-US" i="1" dirty="0" smtClean="0"/>
              <a:t> does not seem to know that </a:t>
            </a:r>
            <a:r>
              <a:rPr lang="en-US" i="1" dirty="0"/>
              <a:t>T</a:t>
            </a:r>
            <a:r>
              <a:rPr lang="en-US" i="1" dirty="0" smtClean="0"/>
              <a:t>he Ring was produced here (Bayreuth) in 1876, and therefore there is nothing more to be discovered in the field of scenery and production</a:t>
            </a:r>
            <a:r>
              <a:rPr lang="en-US" dirty="0" smtClean="0"/>
              <a:t>”.</a:t>
            </a:r>
          </a:p>
          <a:p>
            <a:r>
              <a:rPr lang="en-US" b="1" dirty="0" smtClean="0"/>
              <a:t>APPIA’S IDEAS WERE NOT FORMALLY WELCOMED IN BAYREUTH FOR OVER 50 YEARS!</a:t>
            </a:r>
            <a:endParaRPr lang="en-US" b="1" dirty="0"/>
          </a:p>
        </p:txBody>
      </p:sp>
      <p:sp>
        <p:nvSpPr>
          <p:cNvPr id="4" name="TextBox 3"/>
          <p:cNvSpPr txBox="1"/>
          <p:nvPr/>
        </p:nvSpPr>
        <p:spPr>
          <a:xfrm>
            <a:off x="567767" y="1553884"/>
            <a:ext cx="3292638" cy="461665"/>
          </a:xfrm>
          <a:prstGeom prst="rect">
            <a:avLst/>
          </a:prstGeom>
          <a:noFill/>
        </p:spPr>
        <p:txBody>
          <a:bodyPr wrap="none" rtlCol="0">
            <a:spAutoFit/>
          </a:bodyPr>
          <a:lstStyle/>
          <a:p>
            <a:r>
              <a:rPr lang="en-US" sz="2400" b="1" dirty="0" smtClean="0"/>
              <a:t>APPIA AND WAGNER…</a:t>
            </a:r>
            <a:endParaRPr lang="en-US" sz="2400" b="1" dirty="0"/>
          </a:p>
        </p:txBody>
      </p:sp>
    </p:spTree>
    <p:extLst>
      <p:ext uri="{BB962C8B-B14F-4D97-AF65-F5344CB8AC3E}">
        <p14:creationId xmlns:p14="http://schemas.microsoft.com/office/powerpoint/2010/main" val="343773568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9881" y="2033491"/>
            <a:ext cx="2086689" cy="4764741"/>
          </a:xfrm>
        </p:spPr>
        <p:txBody>
          <a:bodyPr vert="horz">
            <a:noAutofit/>
          </a:bodyPr>
          <a:lstStyle/>
          <a:p>
            <a:pPr marL="0" indent="0" algn="r">
              <a:buNone/>
            </a:pPr>
            <a:r>
              <a:rPr lang="en-US" sz="2800" spc="-150" dirty="0" smtClean="0"/>
              <a:t>COSIMA understood lighting as a way to improve illumination of the performers and the painted scenery.</a:t>
            </a:r>
          </a:p>
        </p:txBody>
      </p:sp>
      <p:pic>
        <p:nvPicPr>
          <p:cNvPr id="4" name="Picture 3"/>
          <p:cNvPicPr>
            <a:picLocks noChangeAspect="1"/>
          </p:cNvPicPr>
          <p:nvPr/>
        </p:nvPicPr>
        <p:blipFill>
          <a:blip r:embed="rId2"/>
          <a:stretch>
            <a:fillRect/>
          </a:stretch>
        </p:blipFill>
        <p:spPr>
          <a:xfrm>
            <a:off x="2256118" y="2252839"/>
            <a:ext cx="4941106" cy="3902926"/>
          </a:xfrm>
          <a:prstGeom prst="rect">
            <a:avLst/>
          </a:prstGeom>
          <a:ln w="76200" cmpd="sng">
            <a:solidFill>
              <a:srgbClr val="DD8047"/>
            </a:solidFill>
          </a:ln>
        </p:spPr>
      </p:pic>
      <p:sp>
        <p:nvSpPr>
          <p:cNvPr id="5" name="TextBox 4"/>
          <p:cNvSpPr txBox="1"/>
          <p:nvPr/>
        </p:nvSpPr>
        <p:spPr>
          <a:xfrm>
            <a:off x="7301813" y="2020043"/>
            <a:ext cx="1767482" cy="4832093"/>
          </a:xfrm>
          <a:prstGeom prst="rect">
            <a:avLst/>
          </a:prstGeom>
          <a:noFill/>
        </p:spPr>
        <p:txBody>
          <a:bodyPr wrap="square" rtlCol="0">
            <a:spAutoFit/>
          </a:bodyPr>
          <a:lstStyle/>
          <a:p>
            <a:r>
              <a:rPr lang="en-US" sz="2800" spc="-150" dirty="0"/>
              <a:t>APPIA understood the stage as an open space with changes of scene and mood created by lighting.</a:t>
            </a:r>
          </a:p>
          <a:p>
            <a:endParaRPr lang="en-US" sz="2800" dirty="0"/>
          </a:p>
        </p:txBody>
      </p:sp>
    </p:spTree>
    <p:extLst>
      <p:ext uri="{BB962C8B-B14F-4D97-AF65-F5344CB8AC3E}">
        <p14:creationId xmlns:p14="http://schemas.microsoft.com/office/powerpoint/2010/main" val="202867917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09600" y="1576205"/>
            <a:ext cx="8153400" cy="1686859"/>
          </a:xfrm>
        </p:spPr>
        <p:txBody>
          <a:bodyPr vert="horz">
            <a:normAutofit fontScale="70000" lnSpcReduction="20000"/>
          </a:bodyPr>
          <a:lstStyle/>
          <a:p>
            <a:pPr marL="0" indent="0">
              <a:buNone/>
            </a:pPr>
            <a:r>
              <a:rPr lang="en-US" dirty="0" err="1"/>
              <a:t>Appia</a:t>
            </a:r>
            <a:r>
              <a:rPr lang="en-US" dirty="0"/>
              <a:t> designed sets in Germany, France, Italy, and Switzerland. He collaborated with </a:t>
            </a:r>
            <a:r>
              <a:rPr lang="en-US" dirty="0" err="1"/>
              <a:t>Émile</a:t>
            </a:r>
            <a:r>
              <a:rPr lang="en-US" dirty="0"/>
              <a:t> Jaques-Dalcroze on numerous experimental theatre and dance productions. He also designed sets for La </a:t>
            </a:r>
            <a:r>
              <a:rPr lang="en-US" dirty="0" err="1"/>
              <a:t>Scala</a:t>
            </a:r>
            <a:r>
              <a:rPr lang="en-US" dirty="0"/>
              <a:t> opera house in Milan and for the opera house at Basel. His reputation rests on his theoretical writings rather than his relatively small output of executed designs.</a:t>
            </a:r>
          </a:p>
          <a:p>
            <a:pPr marL="0" indent="0">
              <a:buNone/>
            </a:pPr>
            <a:endParaRPr lang="en-US" dirty="0"/>
          </a:p>
        </p:txBody>
      </p:sp>
      <p:sp>
        <p:nvSpPr>
          <p:cNvPr id="6" name="TextBox 5"/>
          <p:cNvSpPr txBox="1"/>
          <p:nvPr/>
        </p:nvSpPr>
        <p:spPr>
          <a:xfrm>
            <a:off x="358588" y="3784812"/>
            <a:ext cx="3705411" cy="2831544"/>
          </a:xfrm>
          <a:prstGeom prst="rect">
            <a:avLst/>
          </a:prstGeom>
          <a:noFill/>
        </p:spPr>
        <p:txBody>
          <a:bodyPr wrap="square" rtlCol="0">
            <a:spAutoFit/>
          </a:bodyPr>
          <a:lstStyle/>
          <a:p>
            <a:pPr algn="r"/>
            <a:r>
              <a:rPr lang="en-US" sz="2000" dirty="0" err="1" smtClean="0"/>
              <a:t>Appia’s</a:t>
            </a:r>
            <a:r>
              <a:rPr lang="en-US" sz="2000" dirty="0" smtClean="0"/>
              <a:t> </a:t>
            </a:r>
            <a:r>
              <a:rPr lang="en-US" sz="2000" i="1" dirty="0" smtClean="0"/>
              <a:t>MISE EN SCÊNE </a:t>
            </a:r>
            <a:r>
              <a:rPr lang="en-US" sz="2000" dirty="0" smtClean="0"/>
              <a:t>rejected </a:t>
            </a:r>
            <a:r>
              <a:rPr lang="en-US" sz="2000" dirty="0"/>
              <a:t>painted two-dimensional sets for three-dimensional "living" sets because he believed that shade was as necessary as light to form a connection between the actor and the setting of the performance in time and space.</a:t>
            </a:r>
          </a:p>
          <a:p>
            <a:endParaRPr lang="en-US" dirty="0"/>
          </a:p>
        </p:txBody>
      </p:sp>
      <p:pic>
        <p:nvPicPr>
          <p:cNvPr id="9" name="Picture 8"/>
          <p:cNvPicPr>
            <a:picLocks noChangeAspect="1"/>
          </p:cNvPicPr>
          <p:nvPr/>
        </p:nvPicPr>
        <p:blipFill>
          <a:blip r:embed="rId2"/>
          <a:stretch>
            <a:fillRect/>
          </a:stretch>
        </p:blipFill>
        <p:spPr>
          <a:xfrm>
            <a:off x="4152899" y="3124200"/>
            <a:ext cx="4590535" cy="3330388"/>
          </a:xfrm>
          <a:prstGeom prst="rect">
            <a:avLst/>
          </a:prstGeom>
          <a:ln w="76200" cmpd="sng">
            <a:solidFill>
              <a:srgbClr val="DD8047"/>
            </a:solidFill>
          </a:ln>
        </p:spPr>
      </p:pic>
      <p:sp>
        <p:nvSpPr>
          <p:cNvPr id="10" name="TextBox 9"/>
          <p:cNvSpPr txBox="1"/>
          <p:nvPr/>
        </p:nvSpPr>
        <p:spPr>
          <a:xfrm>
            <a:off x="1494117" y="3014076"/>
            <a:ext cx="2569882" cy="646331"/>
          </a:xfrm>
          <a:prstGeom prst="rect">
            <a:avLst/>
          </a:prstGeom>
          <a:noFill/>
        </p:spPr>
        <p:txBody>
          <a:bodyPr wrap="square" rtlCol="0">
            <a:spAutoFit/>
          </a:bodyPr>
          <a:lstStyle/>
          <a:p>
            <a:pPr algn="r"/>
            <a:r>
              <a:rPr lang="fr-FR" b="1" dirty="0" smtClean="0"/>
              <a:t>ADOLPHE APPIA, PARSIFAL, 1896. </a:t>
            </a:r>
            <a:endParaRPr lang="en-US" b="1" dirty="0"/>
          </a:p>
        </p:txBody>
      </p:sp>
    </p:spTree>
    <p:extLst>
      <p:ext uri="{BB962C8B-B14F-4D97-AF65-F5344CB8AC3E}">
        <p14:creationId xmlns:p14="http://schemas.microsoft.com/office/powerpoint/2010/main" val="271031512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495613"/>
            <a:ext cx="8153400" cy="596153"/>
          </a:xfrm>
        </p:spPr>
        <p:txBody>
          <a:bodyPr vert="horz"/>
          <a:lstStyle/>
          <a:p>
            <a:pPr marL="0" indent="0">
              <a:buNone/>
            </a:pPr>
            <a:r>
              <a:rPr lang="en-US" dirty="0" smtClean="0"/>
              <a:t>EDWARD GORDON CRAIG (1872-1966)</a:t>
            </a:r>
            <a:endParaRPr lang="en-US" dirty="0"/>
          </a:p>
        </p:txBody>
      </p:sp>
      <p:sp>
        <p:nvSpPr>
          <p:cNvPr id="6" name="TextBox 5"/>
          <p:cNvSpPr txBox="1"/>
          <p:nvPr/>
        </p:nvSpPr>
        <p:spPr>
          <a:xfrm>
            <a:off x="612648" y="2017060"/>
            <a:ext cx="8008411" cy="991041"/>
          </a:xfrm>
          <a:prstGeom prst="rect">
            <a:avLst/>
          </a:prstGeom>
          <a:noFill/>
        </p:spPr>
        <p:txBody>
          <a:bodyPr wrap="square" rtlCol="0">
            <a:spAutoFit/>
          </a:bodyPr>
          <a:lstStyle/>
          <a:p>
            <a:pPr>
              <a:lnSpc>
                <a:spcPct val="80000"/>
              </a:lnSpc>
            </a:pPr>
            <a:r>
              <a:rPr lang="en-US" sz="2400" dirty="0" smtClean="0"/>
              <a:t>CRAIG was </a:t>
            </a:r>
            <a:r>
              <a:rPr lang="en-US" sz="2400" dirty="0"/>
              <a:t>an English modernist theatre </a:t>
            </a:r>
            <a:r>
              <a:rPr lang="en-US" sz="2400" dirty="0" smtClean="0"/>
              <a:t>practitioner. He </a:t>
            </a:r>
            <a:r>
              <a:rPr lang="en-US" sz="2400" dirty="0"/>
              <a:t>worked as an actor, director and scenic designer, as well as developing an influential body of theoretical writings.</a:t>
            </a:r>
          </a:p>
        </p:txBody>
      </p:sp>
      <p:sp>
        <p:nvSpPr>
          <p:cNvPr id="7" name="TextBox 6"/>
          <p:cNvSpPr txBox="1"/>
          <p:nvPr/>
        </p:nvSpPr>
        <p:spPr>
          <a:xfrm>
            <a:off x="717235" y="3104537"/>
            <a:ext cx="5393705" cy="1477328"/>
          </a:xfrm>
          <a:prstGeom prst="rect">
            <a:avLst/>
          </a:prstGeom>
          <a:noFill/>
        </p:spPr>
        <p:txBody>
          <a:bodyPr wrap="square" rtlCol="0">
            <a:spAutoFit/>
          </a:bodyPr>
          <a:lstStyle/>
          <a:p>
            <a:pPr algn="r"/>
            <a:r>
              <a:rPr lang="en-US" dirty="0" smtClean="0"/>
              <a:t>His father was acclaimed architect Edward Godwin and his mother was actress </a:t>
            </a:r>
            <a:r>
              <a:rPr lang="en-US" b="1" dirty="0" smtClean="0"/>
              <a:t>Ellen Terry</a:t>
            </a:r>
            <a:r>
              <a:rPr lang="en-US" dirty="0" smtClean="0"/>
              <a:t>. His mother is believed to have had a long-standing affair with </a:t>
            </a:r>
            <a:r>
              <a:rPr lang="en-US" b="1" dirty="0" smtClean="0"/>
              <a:t>Sir Henry Irving</a:t>
            </a:r>
            <a:r>
              <a:rPr lang="en-US" dirty="0" smtClean="0"/>
              <a:t>, and Craig spent a good deal of time with Irving at the Lyceum and was influenced by his work.</a:t>
            </a:r>
            <a:endParaRPr lang="en-US" dirty="0"/>
          </a:p>
        </p:txBody>
      </p:sp>
      <p:sp>
        <p:nvSpPr>
          <p:cNvPr id="8" name="TextBox 7"/>
          <p:cNvSpPr txBox="1"/>
          <p:nvPr/>
        </p:nvSpPr>
        <p:spPr>
          <a:xfrm>
            <a:off x="612588" y="4736352"/>
            <a:ext cx="5348940" cy="1754327"/>
          </a:xfrm>
          <a:prstGeom prst="rect">
            <a:avLst/>
          </a:prstGeom>
          <a:noFill/>
        </p:spPr>
        <p:txBody>
          <a:bodyPr wrap="square" rtlCol="0">
            <a:spAutoFit/>
          </a:bodyPr>
          <a:lstStyle/>
          <a:p>
            <a:r>
              <a:rPr lang="en-US" dirty="0" smtClean="0"/>
              <a:t>Craig’s publication “</a:t>
            </a:r>
            <a:r>
              <a:rPr lang="en-US" i="1" dirty="0" smtClean="0"/>
              <a:t>On </a:t>
            </a:r>
            <a:r>
              <a:rPr lang="en-US" i="1" dirty="0"/>
              <a:t>the Art of the </a:t>
            </a:r>
            <a:r>
              <a:rPr lang="en-US" i="1" dirty="0" smtClean="0"/>
              <a:t>Theatre</a:t>
            </a:r>
            <a:r>
              <a:rPr lang="en-US" dirty="0" smtClean="0"/>
              <a:t>” </a:t>
            </a:r>
            <a:r>
              <a:rPr lang="en-US" dirty="0"/>
              <a:t>(1911</a:t>
            </a:r>
            <a:r>
              <a:rPr lang="en-US" dirty="0" smtClean="0"/>
              <a:t>) is written as a dialogue between a member of the audience and a director. In it, Craig </a:t>
            </a:r>
            <a:r>
              <a:rPr lang="en-US" dirty="0"/>
              <a:t>argues that </a:t>
            </a:r>
            <a:r>
              <a:rPr lang="en-US" dirty="0" smtClean="0"/>
              <a:t>“</a:t>
            </a:r>
            <a:r>
              <a:rPr lang="en-US" i="1" dirty="0" smtClean="0"/>
              <a:t>the </a:t>
            </a:r>
            <a:r>
              <a:rPr lang="en-US" i="1" dirty="0"/>
              <a:t>design elements may transcend reality and function as symbols, </a:t>
            </a:r>
            <a:r>
              <a:rPr lang="en-US" i="1" dirty="0" smtClean="0"/>
              <a:t>thereby </a:t>
            </a:r>
            <a:r>
              <a:rPr lang="en-US" i="1" dirty="0"/>
              <a:t>communicating a deeper meaning, rather than simply reflecting the real </a:t>
            </a:r>
            <a:r>
              <a:rPr lang="en-US" i="1" dirty="0" smtClean="0"/>
              <a:t>world</a:t>
            </a:r>
            <a:r>
              <a:rPr lang="en-US" dirty="0" smtClean="0"/>
              <a:t>”.</a:t>
            </a:r>
            <a:endParaRPr lang="en-US" dirty="0"/>
          </a:p>
        </p:txBody>
      </p:sp>
      <p:pic>
        <p:nvPicPr>
          <p:cNvPr id="9" name="Picture 8"/>
          <p:cNvPicPr>
            <a:picLocks noChangeAspect="1"/>
          </p:cNvPicPr>
          <p:nvPr/>
        </p:nvPicPr>
        <p:blipFill>
          <a:blip r:embed="rId2"/>
          <a:stretch>
            <a:fillRect/>
          </a:stretch>
        </p:blipFill>
        <p:spPr>
          <a:xfrm>
            <a:off x="6209496" y="2963277"/>
            <a:ext cx="2640162" cy="3633251"/>
          </a:xfrm>
          <a:prstGeom prst="rect">
            <a:avLst/>
          </a:prstGeom>
          <a:ln w="76200" cmpd="sng">
            <a:solidFill>
              <a:srgbClr val="DD8047"/>
            </a:solidFill>
          </a:ln>
        </p:spPr>
      </p:pic>
    </p:spTree>
    <p:extLst>
      <p:ext uri="{BB962C8B-B14F-4D97-AF65-F5344CB8AC3E}">
        <p14:creationId xmlns:p14="http://schemas.microsoft.com/office/powerpoint/2010/main" val="321377399"/>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1537447"/>
          </a:xfrm>
        </p:spPr>
        <p:txBody>
          <a:bodyPr vert="horz">
            <a:normAutofit fontScale="92500" lnSpcReduction="20000"/>
          </a:bodyPr>
          <a:lstStyle/>
          <a:p>
            <a:pPr marL="0" indent="0">
              <a:buNone/>
            </a:pPr>
            <a:r>
              <a:rPr lang="en-US" dirty="0"/>
              <a:t>Similar to </a:t>
            </a:r>
            <a:r>
              <a:rPr lang="en-US" dirty="0" err="1" smtClean="0"/>
              <a:t>Appia</a:t>
            </a:r>
            <a:r>
              <a:rPr lang="en-US" dirty="0" smtClean="0"/>
              <a:t> </a:t>
            </a:r>
            <a:r>
              <a:rPr lang="en-US" dirty="0"/>
              <a:t>in his struggle against the reproduction of reality, Craig envisaged scenic environments designed to </a:t>
            </a:r>
            <a:r>
              <a:rPr lang="en-US" dirty="0" smtClean="0"/>
              <a:t>appeal </a:t>
            </a:r>
            <a:r>
              <a:rPr lang="en-US" dirty="0"/>
              <a:t>to the emotion through visual suggestion, evocation and symbolist aesthetics</a:t>
            </a:r>
            <a:r>
              <a:rPr lang="en-US" dirty="0" smtClean="0"/>
              <a:t>.</a:t>
            </a:r>
          </a:p>
        </p:txBody>
      </p:sp>
      <p:pic>
        <p:nvPicPr>
          <p:cNvPr id="5" name="Picture 4"/>
          <p:cNvPicPr>
            <a:picLocks noChangeAspect="1"/>
          </p:cNvPicPr>
          <p:nvPr/>
        </p:nvPicPr>
        <p:blipFill>
          <a:blip r:embed="rId2"/>
          <a:stretch>
            <a:fillRect/>
          </a:stretch>
        </p:blipFill>
        <p:spPr>
          <a:xfrm>
            <a:off x="5008039" y="2973299"/>
            <a:ext cx="3896901" cy="2810640"/>
          </a:xfrm>
          <a:prstGeom prst="rect">
            <a:avLst/>
          </a:prstGeom>
          <a:ln w="76200" cmpd="sng">
            <a:solidFill>
              <a:srgbClr val="DD8047"/>
            </a:solidFill>
          </a:ln>
        </p:spPr>
      </p:pic>
      <p:sp>
        <p:nvSpPr>
          <p:cNvPr id="6" name="TextBox 5"/>
          <p:cNvSpPr txBox="1"/>
          <p:nvPr/>
        </p:nvSpPr>
        <p:spPr>
          <a:xfrm>
            <a:off x="463178" y="2988235"/>
            <a:ext cx="4317999" cy="4524316"/>
          </a:xfrm>
          <a:prstGeom prst="rect">
            <a:avLst/>
          </a:prstGeom>
          <a:noFill/>
        </p:spPr>
        <p:txBody>
          <a:bodyPr wrap="square" rtlCol="0">
            <a:spAutoFit/>
          </a:bodyPr>
          <a:lstStyle/>
          <a:p>
            <a:pPr marL="285750" indent="-285750">
              <a:buFont typeface="Arial"/>
              <a:buChar char="•"/>
            </a:pPr>
            <a:r>
              <a:rPr lang="en-US" dirty="0"/>
              <a:t>Without actually meeting until 1914, the two shared and promoted similar ideas on the use of light and stage space: Craig used to </a:t>
            </a:r>
            <a:r>
              <a:rPr lang="en-US" dirty="0" smtClean="0"/>
              <a:t>light </a:t>
            </a:r>
            <a:r>
              <a:rPr lang="en-US" dirty="0"/>
              <a:t>the stage from above, rather than adopting the traditional </a:t>
            </a:r>
            <a:r>
              <a:rPr lang="en-US" dirty="0" smtClean="0"/>
              <a:t>foot-lighting</a:t>
            </a:r>
            <a:r>
              <a:rPr lang="en-US" dirty="0"/>
              <a:t>.</a:t>
            </a:r>
          </a:p>
          <a:p>
            <a:pPr marL="285750" indent="-285750">
              <a:buFont typeface="Arial"/>
              <a:buChar char="•"/>
            </a:pPr>
            <a:r>
              <a:rPr lang="en-US" dirty="0"/>
              <a:t>His most important </a:t>
            </a:r>
            <a:r>
              <a:rPr lang="en-US" dirty="0" err="1"/>
              <a:t>scenographic</a:t>
            </a:r>
            <a:r>
              <a:rPr lang="en-US" dirty="0"/>
              <a:t> concept was the idea of using neutral, mobile, non-representational screens as a staging device: a system of hinged and fixed flats which could be quickly </a:t>
            </a:r>
            <a:r>
              <a:rPr lang="en-US" dirty="0" smtClean="0"/>
              <a:t>rearranged </a:t>
            </a:r>
            <a:r>
              <a:rPr lang="en-US" dirty="0"/>
              <a:t>for internal and external scenes. His stage sets were more about a strong sense of mood and atmosphere than naturalism.</a:t>
            </a:r>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p:txBody>
      </p:sp>
      <p:sp>
        <p:nvSpPr>
          <p:cNvPr id="8" name="TextBox 7"/>
          <p:cNvSpPr txBox="1"/>
          <p:nvPr/>
        </p:nvSpPr>
        <p:spPr>
          <a:xfrm>
            <a:off x="4885764" y="6081059"/>
            <a:ext cx="4230094" cy="369332"/>
          </a:xfrm>
          <a:prstGeom prst="rect">
            <a:avLst/>
          </a:prstGeom>
          <a:noFill/>
        </p:spPr>
        <p:txBody>
          <a:bodyPr wrap="none" rtlCol="0">
            <a:spAutoFit/>
          </a:bodyPr>
          <a:lstStyle/>
          <a:p>
            <a:r>
              <a:rPr lang="en-US" dirty="0" smtClean="0"/>
              <a:t>Hamlet (1911) Moscow Art Theatre (Virtual)</a:t>
            </a:r>
            <a:endParaRPr lang="en-US" dirty="0"/>
          </a:p>
        </p:txBody>
      </p:sp>
    </p:spTree>
    <p:extLst>
      <p:ext uri="{BB962C8B-B14F-4D97-AF65-F5344CB8AC3E}">
        <p14:creationId xmlns:p14="http://schemas.microsoft.com/office/powerpoint/2010/main" val="1335017655"/>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lstStyle/>
          <a:p>
            <a:endParaRPr lang="en-US" dirty="0"/>
          </a:p>
        </p:txBody>
      </p:sp>
      <p:pic>
        <p:nvPicPr>
          <p:cNvPr id="5" name="Picture 4"/>
          <p:cNvPicPr>
            <a:picLocks noChangeAspect="1"/>
          </p:cNvPicPr>
          <p:nvPr/>
        </p:nvPicPr>
        <p:blipFill>
          <a:blip r:embed="rId2"/>
          <a:stretch>
            <a:fillRect/>
          </a:stretch>
        </p:blipFill>
        <p:spPr>
          <a:xfrm>
            <a:off x="5457598" y="1976050"/>
            <a:ext cx="3069391" cy="4020902"/>
          </a:xfrm>
          <a:prstGeom prst="rect">
            <a:avLst/>
          </a:prstGeom>
          <a:ln w="76200" cmpd="sng">
            <a:solidFill>
              <a:srgbClr val="DD8047"/>
            </a:solidFill>
          </a:ln>
        </p:spPr>
      </p:pic>
      <p:sp>
        <p:nvSpPr>
          <p:cNvPr id="6" name="TextBox 5"/>
          <p:cNvSpPr txBox="1"/>
          <p:nvPr/>
        </p:nvSpPr>
        <p:spPr>
          <a:xfrm>
            <a:off x="5457601" y="6026834"/>
            <a:ext cx="3223959" cy="646331"/>
          </a:xfrm>
          <a:prstGeom prst="rect">
            <a:avLst/>
          </a:prstGeom>
          <a:noFill/>
        </p:spPr>
        <p:txBody>
          <a:bodyPr wrap="none" rtlCol="0">
            <a:spAutoFit/>
          </a:bodyPr>
          <a:lstStyle/>
          <a:p>
            <a:pPr algn="ctr"/>
            <a:r>
              <a:rPr lang="en-US" dirty="0" smtClean="0"/>
              <a:t>Stage </a:t>
            </a:r>
            <a:r>
              <a:rPr lang="en-US" dirty="0"/>
              <a:t>Design for </a:t>
            </a:r>
            <a:r>
              <a:rPr lang="en-US" i="1" dirty="0"/>
              <a:t>Macbeth</a:t>
            </a:r>
            <a:r>
              <a:rPr lang="en-US" dirty="0"/>
              <a:t> </a:t>
            </a:r>
            <a:r>
              <a:rPr lang="en-US" dirty="0" smtClean="0"/>
              <a:t>1908,</a:t>
            </a:r>
          </a:p>
          <a:p>
            <a:pPr algn="ctr"/>
            <a:r>
              <a:rPr lang="en-US" dirty="0" smtClean="0"/>
              <a:t>directed by Stanislavsky</a:t>
            </a:r>
            <a:endParaRPr lang="en-US" dirty="0"/>
          </a:p>
        </p:txBody>
      </p:sp>
      <p:pic>
        <p:nvPicPr>
          <p:cNvPr id="7" name="Picture 6"/>
          <p:cNvPicPr>
            <a:picLocks noChangeAspect="1"/>
          </p:cNvPicPr>
          <p:nvPr/>
        </p:nvPicPr>
        <p:blipFill>
          <a:blip r:embed="rId3"/>
          <a:stretch>
            <a:fillRect/>
          </a:stretch>
        </p:blipFill>
        <p:spPr>
          <a:xfrm>
            <a:off x="418413" y="1710365"/>
            <a:ext cx="4288058" cy="4565018"/>
          </a:xfrm>
          <a:prstGeom prst="rect">
            <a:avLst/>
          </a:prstGeom>
          <a:ln w="76200" cmpd="sng">
            <a:solidFill>
              <a:srgbClr val="DD8047"/>
            </a:solidFill>
          </a:ln>
        </p:spPr>
      </p:pic>
      <p:sp>
        <p:nvSpPr>
          <p:cNvPr id="8" name="TextBox 7"/>
          <p:cNvSpPr txBox="1"/>
          <p:nvPr/>
        </p:nvSpPr>
        <p:spPr>
          <a:xfrm>
            <a:off x="1404465" y="6320118"/>
            <a:ext cx="1928733" cy="369332"/>
          </a:xfrm>
          <a:prstGeom prst="rect">
            <a:avLst/>
          </a:prstGeom>
          <a:noFill/>
        </p:spPr>
        <p:txBody>
          <a:bodyPr wrap="none" rtlCol="0">
            <a:spAutoFit/>
          </a:bodyPr>
          <a:lstStyle/>
          <a:p>
            <a:r>
              <a:rPr lang="en-US" dirty="0" smtClean="0"/>
              <a:t>A scene for </a:t>
            </a:r>
            <a:r>
              <a:rPr lang="en-US" i="1" dirty="0" smtClean="0"/>
              <a:t>Hamlet</a:t>
            </a:r>
            <a:endParaRPr lang="en-US" i="1" dirty="0"/>
          </a:p>
        </p:txBody>
      </p:sp>
    </p:spTree>
    <p:extLst>
      <p:ext uri="{BB962C8B-B14F-4D97-AF65-F5344CB8AC3E}">
        <p14:creationId xmlns:p14="http://schemas.microsoft.com/office/powerpoint/2010/main" val="295492485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Ballets </a:t>
            </a:r>
            <a:r>
              <a:rPr lang="en-US" dirty="0" err="1" smtClean="0"/>
              <a:t>Russes</a:t>
            </a:r>
            <a:r>
              <a:rPr lang="en-US" dirty="0" smtClean="0"/>
              <a:t>…</a:t>
            </a:r>
            <a:r>
              <a:rPr lang="en-US" dirty="0" smtClean="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63237" y="1600200"/>
            <a:ext cx="6095941" cy="611094"/>
          </a:xfrm>
        </p:spPr>
        <p:txBody>
          <a:bodyPr vert="horz">
            <a:normAutofit fontScale="92500"/>
          </a:bodyPr>
          <a:lstStyle/>
          <a:p>
            <a:pPr marL="0" indent="0">
              <a:buNone/>
            </a:pPr>
            <a:r>
              <a:rPr lang="en-US" b="1" dirty="0" smtClean="0"/>
              <a:t>SERGE DIAGHILEV </a:t>
            </a:r>
            <a:r>
              <a:rPr lang="en-US" dirty="0" smtClean="0"/>
              <a:t>and the Ballets </a:t>
            </a:r>
            <a:r>
              <a:rPr lang="en-US" dirty="0" err="1" smtClean="0"/>
              <a:t>Russes</a:t>
            </a:r>
            <a:endParaRPr lang="en-US" dirty="0"/>
          </a:p>
        </p:txBody>
      </p:sp>
      <p:sp>
        <p:nvSpPr>
          <p:cNvPr id="4" name="TextBox 3"/>
          <p:cNvSpPr txBox="1"/>
          <p:nvPr/>
        </p:nvSpPr>
        <p:spPr>
          <a:xfrm>
            <a:off x="612649" y="2018569"/>
            <a:ext cx="5199470" cy="1200329"/>
          </a:xfrm>
          <a:prstGeom prst="rect">
            <a:avLst/>
          </a:prstGeom>
          <a:noFill/>
        </p:spPr>
        <p:txBody>
          <a:bodyPr wrap="square" rtlCol="0">
            <a:spAutoFit/>
          </a:bodyPr>
          <a:lstStyle/>
          <a:p>
            <a:r>
              <a:rPr lang="en-US" dirty="0"/>
              <a:t>The Ballets </a:t>
            </a:r>
            <a:r>
              <a:rPr lang="en-US" dirty="0" err="1"/>
              <a:t>Russes</a:t>
            </a:r>
            <a:r>
              <a:rPr lang="en-US" dirty="0"/>
              <a:t> was an itinerant ballet company based in Paris that performed between 1909 and 1929 throughout Europe and on tours to North and South America. </a:t>
            </a:r>
          </a:p>
        </p:txBody>
      </p:sp>
      <p:sp>
        <p:nvSpPr>
          <p:cNvPr id="5" name="TextBox 4"/>
          <p:cNvSpPr txBox="1"/>
          <p:nvPr/>
        </p:nvSpPr>
        <p:spPr>
          <a:xfrm>
            <a:off x="612650" y="3174075"/>
            <a:ext cx="5154644" cy="3416320"/>
          </a:xfrm>
          <a:prstGeom prst="rect">
            <a:avLst/>
          </a:prstGeom>
          <a:noFill/>
        </p:spPr>
        <p:txBody>
          <a:bodyPr wrap="square" rtlCol="0">
            <a:spAutoFit/>
          </a:bodyPr>
          <a:lstStyle/>
          <a:p>
            <a:pPr marL="285750" indent="-285750">
              <a:buFont typeface="Arial"/>
              <a:buChar char="•"/>
            </a:pPr>
            <a:r>
              <a:rPr lang="en-US" dirty="0"/>
              <a:t>Originally conceived by impresario Sergei Diaghilev, the Ballets </a:t>
            </a:r>
            <a:r>
              <a:rPr lang="en-US" dirty="0" err="1"/>
              <a:t>Russes</a:t>
            </a:r>
            <a:r>
              <a:rPr lang="en-US" dirty="0"/>
              <a:t> is widely regarded as the most influential ballet company of the 20th century</a:t>
            </a:r>
            <a:r>
              <a:rPr lang="en-US" dirty="0" smtClean="0"/>
              <a:t>, </a:t>
            </a:r>
            <a:r>
              <a:rPr lang="en-US" dirty="0"/>
              <a:t>in part because it promoted ground-breaking artistic collaborations among young choreographers, composers, designers, and dancers, all at the forefront of their several fields. </a:t>
            </a:r>
            <a:endParaRPr lang="en-US" dirty="0" smtClean="0"/>
          </a:p>
          <a:p>
            <a:pPr marL="285750" indent="-285750">
              <a:buFont typeface="Arial"/>
              <a:buChar char="•"/>
            </a:pPr>
            <a:r>
              <a:rPr lang="en-US" dirty="0" smtClean="0"/>
              <a:t>Diaghilev </a:t>
            </a:r>
            <a:r>
              <a:rPr lang="en-US" dirty="0"/>
              <a:t>commissioned works from composers such as Igor Stravinsky and Claude Debussy, and artists such as </a:t>
            </a:r>
            <a:r>
              <a:rPr lang="en-US" b="1" dirty="0"/>
              <a:t>Léon Bakst</a:t>
            </a:r>
            <a:r>
              <a:rPr lang="en-US" dirty="0"/>
              <a:t>, </a:t>
            </a:r>
            <a:r>
              <a:rPr lang="en-US" b="1" dirty="0" err="1" smtClean="0"/>
              <a:t>Alexandre</a:t>
            </a:r>
            <a:r>
              <a:rPr lang="en-US" b="1" dirty="0" smtClean="0"/>
              <a:t> </a:t>
            </a:r>
            <a:r>
              <a:rPr lang="en-US" b="1" dirty="0" err="1" smtClean="0"/>
              <a:t>Benois</a:t>
            </a:r>
            <a:r>
              <a:rPr lang="en-US" dirty="0" smtClean="0"/>
              <a:t>, </a:t>
            </a:r>
            <a:r>
              <a:rPr lang="en-US" b="1" dirty="0" smtClean="0"/>
              <a:t>Pablo </a:t>
            </a:r>
            <a:r>
              <a:rPr lang="en-US" b="1" dirty="0"/>
              <a:t>Picasso</a:t>
            </a:r>
            <a:r>
              <a:rPr lang="en-US" dirty="0"/>
              <a:t>, </a:t>
            </a:r>
            <a:r>
              <a:rPr lang="en-US" b="1" dirty="0" smtClean="0"/>
              <a:t>Natalia </a:t>
            </a:r>
            <a:r>
              <a:rPr lang="en-US" b="1" dirty="0" err="1" smtClean="0"/>
              <a:t>Goncharova</a:t>
            </a:r>
            <a:r>
              <a:rPr lang="en-US" b="1" dirty="0" smtClean="0"/>
              <a:t> </a:t>
            </a:r>
            <a:r>
              <a:rPr lang="en-US" dirty="0" smtClean="0"/>
              <a:t>and </a:t>
            </a:r>
            <a:r>
              <a:rPr lang="en-US" b="1" dirty="0"/>
              <a:t>Henri Matisse</a:t>
            </a:r>
            <a:r>
              <a:rPr lang="en-US" dirty="0"/>
              <a:t>, and designer </a:t>
            </a:r>
            <a:r>
              <a:rPr lang="en-US" b="1" dirty="0"/>
              <a:t>Coco Chanel</a:t>
            </a:r>
            <a:r>
              <a:rPr lang="en-US" dirty="0"/>
              <a:t>.</a:t>
            </a:r>
          </a:p>
        </p:txBody>
      </p:sp>
      <p:pic>
        <p:nvPicPr>
          <p:cNvPr id="6" name="Picture 5"/>
          <p:cNvPicPr>
            <a:picLocks noChangeAspect="1"/>
          </p:cNvPicPr>
          <p:nvPr/>
        </p:nvPicPr>
        <p:blipFill>
          <a:blip r:embed="rId2"/>
          <a:stretch>
            <a:fillRect/>
          </a:stretch>
        </p:blipFill>
        <p:spPr>
          <a:xfrm>
            <a:off x="6397065" y="1712385"/>
            <a:ext cx="2255575" cy="2784910"/>
          </a:xfrm>
          <a:prstGeom prst="rect">
            <a:avLst/>
          </a:prstGeom>
          <a:ln w="76200" cmpd="sng">
            <a:solidFill>
              <a:srgbClr val="DD8047"/>
            </a:solidFill>
          </a:ln>
        </p:spPr>
      </p:pic>
      <p:pic>
        <p:nvPicPr>
          <p:cNvPr id="7" name="Picture 6"/>
          <p:cNvPicPr>
            <a:picLocks noChangeAspect="1"/>
          </p:cNvPicPr>
          <p:nvPr/>
        </p:nvPicPr>
        <p:blipFill>
          <a:blip r:embed="rId3"/>
          <a:stretch>
            <a:fillRect/>
          </a:stretch>
        </p:blipFill>
        <p:spPr>
          <a:xfrm>
            <a:off x="6934200" y="4152153"/>
            <a:ext cx="1828800" cy="2438400"/>
          </a:xfrm>
          <a:prstGeom prst="rect">
            <a:avLst/>
          </a:prstGeom>
          <a:ln w="76200" cmpd="sng">
            <a:solidFill>
              <a:srgbClr val="DD8047"/>
            </a:solidFill>
          </a:ln>
        </p:spPr>
      </p:pic>
      <p:sp>
        <p:nvSpPr>
          <p:cNvPr id="9" name="TextBox 8"/>
          <p:cNvSpPr txBox="1"/>
          <p:nvPr/>
        </p:nvSpPr>
        <p:spPr>
          <a:xfrm>
            <a:off x="5767294" y="5661614"/>
            <a:ext cx="1092947" cy="954107"/>
          </a:xfrm>
          <a:prstGeom prst="rect">
            <a:avLst/>
          </a:prstGeom>
          <a:noFill/>
        </p:spPr>
        <p:txBody>
          <a:bodyPr wrap="square" rtlCol="0">
            <a:spAutoFit/>
          </a:bodyPr>
          <a:lstStyle/>
          <a:p>
            <a:pPr algn="r"/>
            <a:r>
              <a:rPr lang="en-US" sz="1400" dirty="0"/>
              <a:t>Ballet </a:t>
            </a:r>
            <a:r>
              <a:rPr lang="en-US" sz="1400" dirty="0" err="1"/>
              <a:t>Russes</a:t>
            </a:r>
            <a:r>
              <a:rPr lang="en-US" sz="1400" dirty="0"/>
              <a:t> by August Macke, 1912</a:t>
            </a:r>
          </a:p>
        </p:txBody>
      </p:sp>
    </p:spTree>
    <p:extLst>
      <p:ext uri="{BB962C8B-B14F-4D97-AF65-F5344CB8AC3E}">
        <p14:creationId xmlns:p14="http://schemas.microsoft.com/office/powerpoint/2010/main" val="13438520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490070" y="3201829"/>
            <a:ext cx="2632635" cy="3357348"/>
          </a:xfrm>
        </p:spPr>
        <p:txBody>
          <a:bodyPr vert="horz">
            <a:noAutofit/>
          </a:bodyPr>
          <a:lstStyle/>
          <a:p>
            <a:r>
              <a:rPr lang="en-US" sz="1800" dirty="0" smtClean="0"/>
              <a:t>Leon </a:t>
            </a:r>
            <a:r>
              <a:rPr lang="en-US" sz="1800" dirty="0"/>
              <a:t>Bakst designed the scenery and costumes for the Ballets </a:t>
            </a:r>
            <a:r>
              <a:rPr lang="en-US" sz="1800" dirty="0" err="1"/>
              <a:t>Russes's</a:t>
            </a:r>
            <a:r>
              <a:rPr lang="en-US" sz="1800" dirty="0"/>
              <a:t> production of </a:t>
            </a:r>
            <a:r>
              <a:rPr lang="en-US" sz="1800" i="1" dirty="0" err="1"/>
              <a:t>L'Après</a:t>
            </a:r>
            <a:r>
              <a:rPr lang="en-US" sz="1800" i="1" dirty="0"/>
              <a:t>-midi d'un </a:t>
            </a:r>
            <a:r>
              <a:rPr lang="en-US" sz="1800" i="1" dirty="0" err="1"/>
              <a:t>faune</a:t>
            </a:r>
            <a:r>
              <a:rPr lang="en-US" sz="1800" i="1" dirty="0"/>
              <a:t> </a:t>
            </a:r>
            <a:r>
              <a:rPr lang="en-US" sz="1800" dirty="0"/>
              <a:t>(The Afternoon of the Faun). </a:t>
            </a:r>
            <a:endParaRPr lang="en-US" sz="1800" dirty="0" smtClean="0"/>
          </a:p>
          <a:p>
            <a:r>
              <a:rPr lang="en-US" sz="1800" dirty="0" err="1" smtClean="0"/>
              <a:t>Vaslav</a:t>
            </a:r>
            <a:r>
              <a:rPr lang="en-US" sz="1800" dirty="0" smtClean="0"/>
              <a:t> </a:t>
            </a:r>
            <a:r>
              <a:rPr lang="en-US" sz="1800" dirty="0"/>
              <a:t>Nijinsky, far right, performs as the Faun at the premiere in Paris in 1912.</a:t>
            </a:r>
          </a:p>
        </p:txBody>
      </p:sp>
      <p:pic>
        <p:nvPicPr>
          <p:cNvPr id="7" name="Picture 6"/>
          <p:cNvPicPr>
            <a:picLocks noChangeAspect="1"/>
          </p:cNvPicPr>
          <p:nvPr/>
        </p:nvPicPr>
        <p:blipFill rotWithShape="1">
          <a:blip r:embed="rId2"/>
          <a:srcRect r="7575"/>
          <a:stretch/>
        </p:blipFill>
        <p:spPr>
          <a:xfrm>
            <a:off x="3294172" y="3585884"/>
            <a:ext cx="5468828" cy="2838824"/>
          </a:xfrm>
          <a:prstGeom prst="rect">
            <a:avLst/>
          </a:prstGeom>
          <a:ln w="76200" cmpd="sng">
            <a:solidFill>
              <a:srgbClr val="DD8047"/>
            </a:solidFill>
          </a:ln>
        </p:spPr>
      </p:pic>
      <p:sp>
        <p:nvSpPr>
          <p:cNvPr id="8" name="TextBox 7"/>
          <p:cNvSpPr txBox="1"/>
          <p:nvPr/>
        </p:nvSpPr>
        <p:spPr>
          <a:xfrm>
            <a:off x="313766" y="1613648"/>
            <a:ext cx="8695766" cy="1581971"/>
          </a:xfrm>
          <a:prstGeom prst="rect">
            <a:avLst/>
          </a:prstGeom>
          <a:noFill/>
        </p:spPr>
        <p:txBody>
          <a:bodyPr wrap="square" rtlCol="0">
            <a:spAutoFit/>
          </a:bodyPr>
          <a:lstStyle/>
          <a:p>
            <a:pPr>
              <a:lnSpc>
                <a:spcPct val="80000"/>
              </a:lnSpc>
            </a:pPr>
            <a:r>
              <a:rPr lang="en-US" sz="2400" dirty="0"/>
              <a:t>Born in Russia in 1866, </a:t>
            </a:r>
            <a:r>
              <a:rPr lang="en-US" sz="2400" b="1" dirty="0" smtClean="0"/>
              <a:t>LÉON BAKST </a:t>
            </a:r>
            <a:r>
              <a:rPr lang="en-US" sz="2400" dirty="0" smtClean="0"/>
              <a:t>belonged </a:t>
            </a:r>
            <a:r>
              <a:rPr lang="en-US" sz="2400" dirty="0"/>
              <a:t>to </a:t>
            </a:r>
            <a:r>
              <a:rPr lang="en-US" sz="2400" dirty="0" smtClean="0"/>
              <a:t>a </a:t>
            </a:r>
            <a:r>
              <a:rPr lang="en-US" sz="2400" dirty="0"/>
              <a:t>young generation of European artists who rebelled against 19th century stage realism, which had become pedantic and literal, without imagination or theatricality. There were no specialist trained theatre designers, so painters like Léon Bakst turned their painting skills to theatre design.</a:t>
            </a:r>
          </a:p>
        </p:txBody>
      </p:sp>
    </p:spTree>
    <p:extLst>
      <p:ext uri="{BB962C8B-B14F-4D97-AF65-F5344CB8AC3E}">
        <p14:creationId xmlns:p14="http://schemas.microsoft.com/office/powerpoint/2010/main" val="29079843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7" y="1600200"/>
            <a:ext cx="8297585" cy="2087043"/>
          </a:xfrm>
        </p:spPr>
        <p:txBody>
          <a:bodyPr vert="horz">
            <a:normAutofit fontScale="85000" lnSpcReduction="20000"/>
          </a:bodyPr>
          <a:lstStyle/>
          <a:p>
            <a:pPr marL="0" indent="0">
              <a:buNone/>
            </a:pPr>
            <a:r>
              <a:rPr lang="en-US" b="1" dirty="0" smtClean="0"/>
              <a:t>ALEXANDRE BENOIS </a:t>
            </a:r>
            <a:r>
              <a:rPr lang="en-US" dirty="0" smtClean="0"/>
              <a:t>was born into an artistic and </a:t>
            </a:r>
            <a:r>
              <a:rPr lang="en-US" dirty="0"/>
              <a:t>intellectual family. In 1897, an exhibit including </a:t>
            </a:r>
            <a:r>
              <a:rPr lang="en-US" dirty="0" err="1"/>
              <a:t>Benois</a:t>
            </a:r>
            <a:r>
              <a:rPr lang="en-US" dirty="0"/>
              <a:t>' works, brought him to attention of Sergei Diaghilev and the artist Leon Bakst. Later, the three men founded the art magazine and movement Mir </a:t>
            </a:r>
            <a:r>
              <a:rPr lang="en-US" dirty="0" err="1"/>
              <a:t>iskusstva</a:t>
            </a:r>
            <a:r>
              <a:rPr lang="en-US" dirty="0"/>
              <a:t> (World of Art), which promoted the Aesthetic Movement and Art Nouveau in Russia.</a:t>
            </a:r>
          </a:p>
        </p:txBody>
      </p:sp>
      <p:sp>
        <p:nvSpPr>
          <p:cNvPr id="6" name="TextBox 5"/>
          <p:cNvSpPr txBox="1"/>
          <p:nvPr/>
        </p:nvSpPr>
        <p:spPr>
          <a:xfrm>
            <a:off x="460188" y="3896418"/>
            <a:ext cx="4078881" cy="2246769"/>
          </a:xfrm>
          <a:prstGeom prst="rect">
            <a:avLst/>
          </a:prstGeom>
          <a:noFill/>
        </p:spPr>
        <p:txBody>
          <a:bodyPr wrap="square" rtlCol="0">
            <a:spAutoFit/>
          </a:bodyPr>
          <a:lstStyle/>
          <a:p>
            <a:pPr algn="r"/>
            <a:r>
              <a:rPr lang="en-US" sz="2000" dirty="0"/>
              <a:t>During these years, </a:t>
            </a:r>
            <a:r>
              <a:rPr lang="en-US" sz="2000" dirty="0" err="1"/>
              <a:t>Benois</a:t>
            </a:r>
            <a:r>
              <a:rPr lang="en-US" sz="2000" dirty="0"/>
              <a:t>' work with the Ballets </a:t>
            </a:r>
            <a:r>
              <a:rPr lang="en-US" sz="2000" dirty="0" err="1"/>
              <a:t>Russes</a:t>
            </a:r>
            <a:r>
              <a:rPr lang="en-US" sz="2000" dirty="0"/>
              <a:t> was groundbreaking. His sets and costumes for the productions of Les </a:t>
            </a:r>
            <a:r>
              <a:rPr lang="en-US" sz="2000" dirty="0" err="1"/>
              <a:t>Sylphides</a:t>
            </a:r>
            <a:r>
              <a:rPr lang="en-US" sz="2000" dirty="0"/>
              <a:t> (1909), Giselle (1910), and </a:t>
            </a:r>
            <a:r>
              <a:rPr lang="en-US" sz="2000" dirty="0" err="1"/>
              <a:t>Petrushka</a:t>
            </a:r>
            <a:r>
              <a:rPr lang="en-US" sz="2000" dirty="0"/>
              <a:t> (1911), are counted among his greatest works.</a:t>
            </a:r>
          </a:p>
        </p:txBody>
      </p:sp>
      <p:pic>
        <p:nvPicPr>
          <p:cNvPr id="7" name="Picture 6"/>
          <p:cNvPicPr>
            <a:picLocks noChangeAspect="1"/>
          </p:cNvPicPr>
          <p:nvPr/>
        </p:nvPicPr>
        <p:blipFill>
          <a:blip r:embed="rId2"/>
          <a:stretch>
            <a:fillRect/>
          </a:stretch>
        </p:blipFill>
        <p:spPr>
          <a:xfrm>
            <a:off x="4691529" y="3687243"/>
            <a:ext cx="4218703" cy="2954110"/>
          </a:xfrm>
          <a:prstGeom prst="rect">
            <a:avLst/>
          </a:prstGeom>
          <a:ln w="76200" cmpd="sng">
            <a:solidFill>
              <a:srgbClr val="DD8047"/>
            </a:solidFill>
          </a:ln>
        </p:spPr>
      </p:pic>
    </p:spTree>
    <p:extLst>
      <p:ext uri="{BB962C8B-B14F-4D97-AF65-F5344CB8AC3E}">
        <p14:creationId xmlns:p14="http://schemas.microsoft.com/office/powerpoint/2010/main" val="22287095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1776506"/>
          </a:xfrm>
        </p:spPr>
        <p:txBody>
          <a:bodyPr vert="horz">
            <a:normAutofit fontScale="92500" lnSpcReduction="20000"/>
          </a:bodyPr>
          <a:lstStyle/>
          <a:p>
            <a:pPr marL="0" indent="0">
              <a:buNone/>
            </a:pPr>
            <a:r>
              <a:rPr lang="en-US" b="1" dirty="0" smtClean="0"/>
              <a:t>PABLO PICASSO</a:t>
            </a:r>
            <a:r>
              <a:rPr lang="en-US" dirty="0" smtClean="0"/>
              <a:t>’s </a:t>
            </a:r>
            <a:r>
              <a:rPr lang="en-US" dirty="0"/>
              <a:t>first </a:t>
            </a:r>
            <a:r>
              <a:rPr lang="en-US" dirty="0" smtClean="0"/>
              <a:t>collaboration </a:t>
            </a:r>
            <a:r>
              <a:rPr lang="en-US" dirty="0"/>
              <a:t>with the Ballets </a:t>
            </a:r>
            <a:r>
              <a:rPr lang="en-US" dirty="0" err="1"/>
              <a:t>Russes</a:t>
            </a:r>
            <a:r>
              <a:rPr lang="en-US" dirty="0"/>
              <a:t> was Parade (1916-17), when he agreed to design the set and costumes. In a letter sent to a friend, </a:t>
            </a:r>
            <a:r>
              <a:rPr lang="en-US" i="1" dirty="0"/>
              <a:t>Jean Cocteau </a:t>
            </a:r>
            <a:r>
              <a:rPr lang="en-US" dirty="0"/>
              <a:t>the librettist said “</a:t>
            </a:r>
            <a:r>
              <a:rPr lang="en-US" i="1" dirty="0"/>
              <a:t>Picasso amazes me every day, to live near him is a lesson in nobility and hard work</a:t>
            </a:r>
            <a:r>
              <a:rPr lang="en-US" dirty="0"/>
              <a:t>”.</a:t>
            </a:r>
          </a:p>
        </p:txBody>
      </p:sp>
      <p:pic>
        <p:nvPicPr>
          <p:cNvPr id="4" name="Picture 3"/>
          <p:cNvPicPr>
            <a:picLocks noChangeAspect="1"/>
          </p:cNvPicPr>
          <p:nvPr/>
        </p:nvPicPr>
        <p:blipFill>
          <a:blip r:embed="rId2"/>
          <a:stretch>
            <a:fillRect/>
          </a:stretch>
        </p:blipFill>
        <p:spPr>
          <a:xfrm>
            <a:off x="4422648" y="3511176"/>
            <a:ext cx="4415118" cy="3097105"/>
          </a:xfrm>
          <a:prstGeom prst="rect">
            <a:avLst/>
          </a:prstGeom>
          <a:ln w="76200" cmpd="sng">
            <a:solidFill>
              <a:srgbClr val="DD8047"/>
            </a:solidFill>
          </a:ln>
        </p:spPr>
      </p:pic>
      <p:sp>
        <p:nvSpPr>
          <p:cNvPr id="5" name="TextBox 4"/>
          <p:cNvSpPr txBox="1"/>
          <p:nvPr/>
        </p:nvSpPr>
        <p:spPr>
          <a:xfrm>
            <a:off x="612648" y="3647141"/>
            <a:ext cx="3810000" cy="2554545"/>
          </a:xfrm>
          <a:prstGeom prst="rect">
            <a:avLst/>
          </a:prstGeom>
          <a:noFill/>
        </p:spPr>
        <p:txBody>
          <a:bodyPr wrap="square" rtlCol="0">
            <a:spAutoFit/>
          </a:bodyPr>
          <a:lstStyle/>
          <a:p>
            <a:r>
              <a:rPr lang="en-US" sz="2000" dirty="0"/>
              <a:t>Cocteau described his friend’s unusual artistic process: “</a:t>
            </a:r>
            <a:r>
              <a:rPr lang="en-US" sz="2000" i="1" dirty="0"/>
              <a:t>A badly drawn figure of Picasso is the result of endless well-drawn figures he erases, corrects, covers over, and which serves him as a foundation. In opposition to all schools he seems to end his work with a sketc</a:t>
            </a:r>
            <a:r>
              <a:rPr lang="en-US" sz="2000" dirty="0"/>
              <a:t>h.” </a:t>
            </a:r>
          </a:p>
        </p:txBody>
      </p:sp>
    </p:spTree>
    <p:extLst>
      <p:ext uri="{BB962C8B-B14F-4D97-AF65-F5344CB8AC3E}">
        <p14:creationId xmlns:p14="http://schemas.microsoft.com/office/powerpoint/2010/main" val="178559796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smtClean="0"/>
              <a:t>Russes</a:t>
            </a:r>
            <a:r>
              <a:rPr lang="en-US" dirty="0" smtClean="0"/>
              <a:t>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96483" y="3076286"/>
            <a:ext cx="3751528" cy="3781714"/>
          </a:xfrm>
        </p:spPr>
        <p:txBody>
          <a:bodyPr vert="horz">
            <a:normAutofit fontScale="55000" lnSpcReduction="20000"/>
          </a:bodyPr>
          <a:lstStyle/>
          <a:p>
            <a:r>
              <a:rPr lang="en-US" dirty="0"/>
              <a:t>The Golden Cockerel was the outstanding success of the Russian Ballet's last pre-war season in 1914. The audience gasped when, from the totally blacked-out theatre, the curtain rose on the stunning </a:t>
            </a:r>
            <a:r>
              <a:rPr lang="en-US" dirty="0" smtClean="0"/>
              <a:t>set - bright </a:t>
            </a:r>
            <a:r>
              <a:rPr lang="en-US" dirty="0"/>
              <a:t>primary </a:t>
            </a:r>
            <a:r>
              <a:rPr lang="en-US" dirty="0" err="1"/>
              <a:t>colours</a:t>
            </a:r>
            <a:r>
              <a:rPr lang="en-US" dirty="0"/>
              <a:t>, distorted perspective and </a:t>
            </a:r>
            <a:r>
              <a:rPr lang="en-US" dirty="0" err="1"/>
              <a:t>stylised</a:t>
            </a:r>
            <a:r>
              <a:rPr lang="en-US" dirty="0"/>
              <a:t> floral </a:t>
            </a:r>
            <a:r>
              <a:rPr lang="en-US" dirty="0" smtClean="0"/>
              <a:t>motifs. </a:t>
            </a:r>
          </a:p>
          <a:p>
            <a:r>
              <a:rPr lang="en-US" dirty="0" smtClean="0"/>
              <a:t>While </a:t>
            </a:r>
            <a:r>
              <a:rPr lang="en-US" dirty="0"/>
              <a:t>they seemed naïve, the designs were, in fact, contemporary interpretations of her national culture</a:t>
            </a:r>
            <a:r>
              <a:rPr lang="en-US" dirty="0" smtClean="0"/>
              <a:t>.</a:t>
            </a:r>
          </a:p>
          <a:p>
            <a:r>
              <a:rPr lang="en-US" dirty="0" smtClean="0"/>
              <a:t>The </a:t>
            </a:r>
            <a:r>
              <a:rPr lang="en-US" dirty="0"/>
              <a:t>simplicity and </a:t>
            </a:r>
            <a:r>
              <a:rPr lang="en-US" dirty="0" err="1"/>
              <a:t>vigour</a:t>
            </a:r>
            <a:r>
              <a:rPr lang="en-US" dirty="0"/>
              <a:t> of her designs provided a welcome antidote to the lush, Orientalism and </a:t>
            </a:r>
            <a:r>
              <a:rPr lang="en-US" dirty="0" err="1"/>
              <a:t>splendour</a:t>
            </a:r>
            <a:r>
              <a:rPr lang="en-US" dirty="0"/>
              <a:t> associated with the designs of </a:t>
            </a:r>
            <a:r>
              <a:rPr lang="en-US" dirty="0" smtClean="0"/>
              <a:t>Bakst and </a:t>
            </a:r>
            <a:r>
              <a:rPr lang="en-US" dirty="0" err="1" smtClean="0"/>
              <a:t>Benois</a:t>
            </a:r>
            <a:r>
              <a:rPr lang="en-US" dirty="0"/>
              <a:t>.</a:t>
            </a:r>
          </a:p>
        </p:txBody>
      </p:sp>
      <p:sp>
        <p:nvSpPr>
          <p:cNvPr id="4" name="TextBox 3"/>
          <p:cNvSpPr txBox="1"/>
          <p:nvPr/>
        </p:nvSpPr>
        <p:spPr>
          <a:xfrm>
            <a:off x="597648" y="1922377"/>
            <a:ext cx="8322233" cy="1094146"/>
          </a:xfrm>
          <a:prstGeom prst="rect">
            <a:avLst/>
          </a:prstGeom>
          <a:noFill/>
        </p:spPr>
        <p:txBody>
          <a:bodyPr wrap="square" rtlCol="0">
            <a:spAutoFit/>
          </a:bodyPr>
          <a:lstStyle/>
          <a:p>
            <a:pPr>
              <a:lnSpc>
                <a:spcPct val="90000"/>
              </a:lnSpc>
            </a:pPr>
            <a:r>
              <a:rPr lang="en-US" dirty="0"/>
              <a:t>Natalia </a:t>
            </a:r>
            <a:r>
              <a:rPr lang="en-US" dirty="0" err="1"/>
              <a:t>Goncharova</a:t>
            </a:r>
            <a:r>
              <a:rPr lang="en-US" dirty="0"/>
              <a:t> studied painting under </a:t>
            </a:r>
            <a:r>
              <a:rPr lang="en-US" dirty="0" smtClean="0"/>
              <a:t>the guidance </a:t>
            </a:r>
            <a:r>
              <a:rPr lang="en-US" dirty="0"/>
              <a:t>of Konstantin </a:t>
            </a:r>
            <a:r>
              <a:rPr lang="en-US" dirty="0" err="1"/>
              <a:t>Korovin</a:t>
            </a:r>
            <a:r>
              <a:rPr lang="en-US" dirty="0"/>
              <a:t>. In the Moscow School of Painting, Sculpture and Architecture, she met avant-garde artist Mikhail </a:t>
            </a:r>
            <a:r>
              <a:rPr lang="en-US" dirty="0" err="1"/>
              <a:t>Larionov</a:t>
            </a:r>
            <a:r>
              <a:rPr lang="en-US" dirty="0"/>
              <a:t> (1881-1964), who became her husband. Their creative alliance has had a significant impact on the development of avant-garde art.</a:t>
            </a:r>
          </a:p>
        </p:txBody>
      </p:sp>
      <p:pic>
        <p:nvPicPr>
          <p:cNvPr id="5" name="Picture 4"/>
          <p:cNvPicPr>
            <a:picLocks noChangeAspect="1"/>
          </p:cNvPicPr>
          <p:nvPr/>
        </p:nvPicPr>
        <p:blipFill>
          <a:blip r:embed="rId2"/>
          <a:stretch>
            <a:fillRect/>
          </a:stretch>
        </p:blipFill>
        <p:spPr>
          <a:xfrm>
            <a:off x="4168587" y="3197412"/>
            <a:ext cx="4594411" cy="3331881"/>
          </a:xfrm>
          <a:prstGeom prst="rect">
            <a:avLst/>
          </a:prstGeom>
          <a:ln w="76200" cmpd="sng">
            <a:solidFill>
              <a:srgbClr val="DD8047"/>
            </a:solidFill>
          </a:ln>
        </p:spPr>
      </p:pic>
      <p:sp>
        <p:nvSpPr>
          <p:cNvPr id="6" name="TextBox 5"/>
          <p:cNvSpPr txBox="1"/>
          <p:nvPr/>
        </p:nvSpPr>
        <p:spPr>
          <a:xfrm>
            <a:off x="609600" y="1505535"/>
            <a:ext cx="3438411" cy="461665"/>
          </a:xfrm>
          <a:prstGeom prst="rect">
            <a:avLst/>
          </a:prstGeom>
          <a:noFill/>
        </p:spPr>
        <p:txBody>
          <a:bodyPr wrap="none" rtlCol="0">
            <a:spAutoFit/>
          </a:bodyPr>
          <a:lstStyle/>
          <a:p>
            <a:r>
              <a:rPr lang="en-US" sz="2400" b="1" dirty="0" smtClean="0"/>
              <a:t>NATALIA GONCHAROVA</a:t>
            </a:r>
            <a:endParaRPr lang="en-US" sz="2400" b="1" dirty="0"/>
          </a:p>
        </p:txBody>
      </p:sp>
    </p:spTree>
    <p:extLst>
      <p:ext uri="{BB962C8B-B14F-4D97-AF65-F5344CB8AC3E}">
        <p14:creationId xmlns:p14="http://schemas.microsoft.com/office/powerpoint/2010/main" val="265359055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Ballets </a:t>
            </a:r>
            <a:r>
              <a:rPr lang="en-US" dirty="0" err="1" smtClean="0"/>
              <a:t>Russes</a:t>
            </a:r>
            <a:r>
              <a:rPr lang="en-US" dirty="0" smtClean="0"/>
              <a:t>…</a:t>
            </a:r>
            <a:r>
              <a:rPr lang="en-US" dirty="0" smtClean="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448233" y="2189627"/>
            <a:ext cx="2408517" cy="850153"/>
          </a:xfrm>
        </p:spPr>
        <p:txBody>
          <a:bodyPr vert="horz">
            <a:normAutofit fontScale="55000" lnSpcReduction="20000"/>
          </a:bodyPr>
          <a:lstStyle/>
          <a:p>
            <a:pPr marL="0" indent="0">
              <a:buNone/>
            </a:pPr>
            <a:r>
              <a:rPr lang="en-US" dirty="0" smtClean="0"/>
              <a:t>Costume </a:t>
            </a:r>
            <a:r>
              <a:rPr lang="en-US" dirty="0"/>
              <a:t>design </a:t>
            </a:r>
            <a:r>
              <a:rPr lang="en-US" dirty="0" smtClean="0"/>
              <a:t>for Nijinsky </a:t>
            </a:r>
            <a:r>
              <a:rPr lang="en-US" dirty="0"/>
              <a:t>as the Faun in </a:t>
            </a:r>
            <a:r>
              <a:rPr lang="en-US" i="1" dirty="0" err="1"/>
              <a:t>L’Après</a:t>
            </a:r>
            <a:r>
              <a:rPr lang="en-US" i="1" dirty="0"/>
              <a:t> Midi d’un </a:t>
            </a:r>
            <a:r>
              <a:rPr lang="en-US" i="1" dirty="0" err="1"/>
              <a:t>Faune</a:t>
            </a:r>
            <a:r>
              <a:rPr lang="en-US" dirty="0"/>
              <a:t>, </a:t>
            </a:r>
            <a:r>
              <a:rPr lang="en-US" dirty="0" smtClean="0"/>
              <a:t>1912</a:t>
            </a:r>
            <a:endParaRPr lang="en-US" dirty="0"/>
          </a:p>
        </p:txBody>
      </p:sp>
      <p:pic>
        <p:nvPicPr>
          <p:cNvPr id="4" name="Picture 3" descr="HD Carys:Users:carys:Desktop:diag-3413-043-4-204x300.jpg"/>
          <p:cNvPicPr/>
          <p:nvPr/>
        </p:nvPicPr>
        <p:blipFill>
          <a:blip r:embed="rId2">
            <a:extLst>
              <a:ext uri="{28A0092B-C50C-407E-A947-70E740481C1C}">
                <a14:useLocalDpi xmlns:a14="http://schemas.microsoft.com/office/drawing/2010/main" val="0"/>
              </a:ext>
            </a:extLst>
          </a:blip>
          <a:srcRect/>
          <a:stretch>
            <a:fillRect/>
          </a:stretch>
        </p:blipFill>
        <p:spPr bwMode="auto">
          <a:xfrm>
            <a:off x="343646" y="2963282"/>
            <a:ext cx="2943412" cy="3655659"/>
          </a:xfrm>
          <a:prstGeom prst="rect">
            <a:avLst/>
          </a:prstGeom>
          <a:noFill/>
          <a:ln w="76200" cmpd="sng">
            <a:solidFill>
              <a:srgbClr val="DD8047"/>
            </a:solidFill>
          </a:ln>
        </p:spPr>
      </p:pic>
      <p:pic>
        <p:nvPicPr>
          <p:cNvPr id="10" name="Picture 9"/>
          <p:cNvPicPr>
            <a:picLocks noChangeAspect="1"/>
          </p:cNvPicPr>
          <p:nvPr/>
        </p:nvPicPr>
        <p:blipFill>
          <a:blip r:embed="rId3"/>
          <a:stretch>
            <a:fillRect/>
          </a:stretch>
        </p:blipFill>
        <p:spPr>
          <a:xfrm>
            <a:off x="5274235" y="2681938"/>
            <a:ext cx="3593352" cy="3593352"/>
          </a:xfrm>
          <a:prstGeom prst="rect">
            <a:avLst/>
          </a:prstGeom>
          <a:ln w="76200" cmpd="sng">
            <a:solidFill>
              <a:srgbClr val="DD8047"/>
            </a:solidFill>
          </a:ln>
        </p:spPr>
      </p:pic>
      <p:sp>
        <p:nvSpPr>
          <p:cNvPr id="11" name="TextBox 10"/>
          <p:cNvSpPr txBox="1"/>
          <p:nvPr/>
        </p:nvSpPr>
        <p:spPr>
          <a:xfrm>
            <a:off x="5453527" y="6360018"/>
            <a:ext cx="3593352" cy="338554"/>
          </a:xfrm>
          <a:prstGeom prst="rect">
            <a:avLst/>
          </a:prstGeom>
          <a:noFill/>
        </p:spPr>
        <p:txBody>
          <a:bodyPr wrap="square" rtlCol="0">
            <a:spAutoFit/>
          </a:bodyPr>
          <a:lstStyle/>
          <a:p>
            <a:r>
              <a:rPr lang="en-US" sz="1600" dirty="0"/>
              <a:t>Costume </a:t>
            </a:r>
            <a:r>
              <a:rPr lang="en-US" sz="1600" dirty="0" smtClean="0"/>
              <a:t>Design, </a:t>
            </a:r>
            <a:r>
              <a:rPr lang="en-US" sz="1600" dirty="0"/>
              <a:t>Scheherazade (1911).</a:t>
            </a:r>
          </a:p>
        </p:txBody>
      </p:sp>
      <p:pic>
        <p:nvPicPr>
          <p:cNvPr id="12" name="Picture 11"/>
          <p:cNvPicPr>
            <a:picLocks noChangeAspect="1"/>
          </p:cNvPicPr>
          <p:nvPr/>
        </p:nvPicPr>
        <p:blipFill rotWithShape="1">
          <a:blip r:embed="rId4"/>
          <a:srcRect l="28592" r="33111"/>
          <a:stretch/>
        </p:blipFill>
        <p:spPr>
          <a:xfrm>
            <a:off x="3645645" y="1640810"/>
            <a:ext cx="1195295" cy="4156365"/>
          </a:xfrm>
          <a:prstGeom prst="rect">
            <a:avLst/>
          </a:prstGeom>
          <a:ln w="76200" cmpd="sng">
            <a:solidFill>
              <a:srgbClr val="DD8047"/>
            </a:solidFill>
          </a:ln>
        </p:spPr>
      </p:pic>
      <p:sp>
        <p:nvSpPr>
          <p:cNvPr id="13" name="TextBox 12"/>
          <p:cNvSpPr txBox="1"/>
          <p:nvPr/>
        </p:nvSpPr>
        <p:spPr>
          <a:xfrm>
            <a:off x="4885763" y="1776815"/>
            <a:ext cx="3922060" cy="369332"/>
          </a:xfrm>
          <a:prstGeom prst="rect">
            <a:avLst/>
          </a:prstGeom>
          <a:noFill/>
        </p:spPr>
        <p:txBody>
          <a:bodyPr wrap="square" rtlCol="0">
            <a:spAutoFit/>
          </a:bodyPr>
          <a:lstStyle/>
          <a:p>
            <a:r>
              <a:rPr lang="en-US" dirty="0"/>
              <a:t>Costume </a:t>
            </a:r>
            <a:r>
              <a:rPr lang="en-US" dirty="0" smtClean="0"/>
              <a:t>Design, </a:t>
            </a:r>
            <a:r>
              <a:rPr lang="en-US" dirty="0"/>
              <a:t>The Blue God (1912)</a:t>
            </a:r>
          </a:p>
        </p:txBody>
      </p:sp>
      <p:sp>
        <p:nvSpPr>
          <p:cNvPr id="14" name="TextBox 13"/>
          <p:cNvSpPr txBox="1"/>
          <p:nvPr/>
        </p:nvSpPr>
        <p:spPr>
          <a:xfrm>
            <a:off x="463176" y="1515205"/>
            <a:ext cx="2119240" cy="523220"/>
          </a:xfrm>
          <a:prstGeom prst="rect">
            <a:avLst/>
          </a:prstGeom>
          <a:noFill/>
        </p:spPr>
        <p:txBody>
          <a:bodyPr wrap="none" rtlCol="0">
            <a:spAutoFit/>
          </a:bodyPr>
          <a:lstStyle/>
          <a:p>
            <a:r>
              <a:rPr lang="en-US" sz="2800" b="1" dirty="0" smtClean="0"/>
              <a:t>LEON BASKT</a:t>
            </a:r>
            <a:endParaRPr lang="en-US" sz="2800" b="1" dirty="0"/>
          </a:p>
        </p:txBody>
      </p:sp>
    </p:spTree>
    <p:extLst>
      <p:ext uri="{BB962C8B-B14F-4D97-AF65-F5344CB8AC3E}">
        <p14:creationId xmlns:p14="http://schemas.microsoft.com/office/powerpoint/2010/main" val="343516181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403412" y="2623691"/>
            <a:ext cx="2943413" cy="1203240"/>
          </a:xfrm>
        </p:spPr>
        <p:txBody>
          <a:bodyPr vert="horz">
            <a:normAutofit fontScale="62500" lnSpcReduction="20000"/>
          </a:bodyPr>
          <a:lstStyle/>
          <a:p>
            <a:pPr marL="0" indent="0" algn="r">
              <a:buNone/>
            </a:pPr>
            <a:r>
              <a:rPr lang="en-US" dirty="0"/>
              <a:t>Costume for a Mourner in </a:t>
            </a:r>
            <a:r>
              <a:rPr lang="en-US" dirty="0" smtClean="0"/>
              <a:t>'</a:t>
            </a:r>
            <a:r>
              <a:rPr lang="en-US" dirty="0"/>
              <a:t>Le Chant du </a:t>
            </a:r>
            <a:r>
              <a:rPr lang="en-US" dirty="0" err="1"/>
              <a:t>Rossignol</a:t>
            </a:r>
            <a:r>
              <a:rPr lang="en-US" dirty="0"/>
              <a:t>' (Song of the Nightingale); Headdress and </a:t>
            </a:r>
            <a:r>
              <a:rPr lang="en-US" dirty="0" smtClean="0"/>
              <a:t>Robe (1869</a:t>
            </a:r>
            <a:r>
              <a:rPr lang="en-US" dirty="0"/>
              <a:t>-1954)</a:t>
            </a:r>
          </a:p>
        </p:txBody>
      </p:sp>
      <p:pic>
        <p:nvPicPr>
          <p:cNvPr id="4" name="Picture 3" descr="HD Carys:private:var:folders:c7:ws76m3qc8xq306001s7g_vnh0000gp:T:TemporaryItems:diag-3413-093-172x300.jpg"/>
          <p:cNvPicPr/>
          <p:nvPr/>
        </p:nvPicPr>
        <p:blipFill>
          <a:blip r:embed="rId2">
            <a:extLst>
              <a:ext uri="{28A0092B-C50C-407E-A947-70E740481C1C}">
                <a14:useLocalDpi xmlns:a14="http://schemas.microsoft.com/office/drawing/2010/main" val="0"/>
              </a:ext>
            </a:extLst>
          </a:blip>
          <a:srcRect/>
          <a:stretch>
            <a:fillRect/>
          </a:stretch>
        </p:blipFill>
        <p:spPr bwMode="auto">
          <a:xfrm>
            <a:off x="3469879" y="2218008"/>
            <a:ext cx="1944856" cy="3355339"/>
          </a:xfrm>
          <a:prstGeom prst="rect">
            <a:avLst/>
          </a:prstGeom>
          <a:noFill/>
          <a:ln w="76200" cmpd="sng">
            <a:solidFill>
              <a:srgbClr val="DD8047"/>
            </a:solidFill>
          </a:ln>
        </p:spPr>
      </p:pic>
      <p:pic>
        <p:nvPicPr>
          <p:cNvPr id="5" name="Picture 4"/>
          <p:cNvPicPr>
            <a:picLocks noChangeAspect="1"/>
          </p:cNvPicPr>
          <p:nvPr/>
        </p:nvPicPr>
        <p:blipFill>
          <a:blip r:embed="rId3"/>
          <a:stretch>
            <a:fillRect/>
          </a:stretch>
        </p:blipFill>
        <p:spPr>
          <a:xfrm>
            <a:off x="732178" y="3730289"/>
            <a:ext cx="2938025" cy="2848835"/>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5737471" y="3028355"/>
            <a:ext cx="3065025" cy="3550769"/>
          </a:xfrm>
          <a:prstGeom prst="rect">
            <a:avLst/>
          </a:prstGeom>
          <a:ln w="76200" cmpd="sng">
            <a:solidFill>
              <a:srgbClr val="DD8047"/>
            </a:solidFill>
          </a:ln>
        </p:spPr>
      </p:pic>
      <p:sp>
        <p:nvSpPr>
          <p:cNvPr id="9" name="TextBox 8"/>
          <p:cNvSpPr txBox="1"/>
          <p:nvPr/>
        </p:nvSpPr>
        <p:spPr>
          <a:xfrm>
            <a:off x="5605143" y="1756508"/>
            <a:ext cx="3197353" cy="1209562"/>
          </a:xfrm>
          <a:prstGeom prst="rect">
            <a:avLst/>
          </a:prstGeom>
          <a:noFill/>
        </p:spPr>
        <p:txBody>
          <a:bodyPr wrap="square" rtlCol="0">
            <a:spAutoFit/>
          </a:bodyPr>
          <a:lstStyle/>
          <a:p>
            <a:pPr>
              <a:lnSpc>
                <a:spcPct val="80000"/>
              </a:lnSpc>
            </a:pPr>
            <a:r>
              <a:rPr lang="en-US" dirty="0"/>
              <a:t>Alicia Markova and Henri Matisse as the artist designs costumes for the Ballet </a:t>
            </a:r>
            <a:r>
              <a:rPr lang="en-US" dirty="0" err="1" smtClean="0"/>
              <a:t>Russes</a:t>
            </a:r>
            <a:r>
              <a:rPr lang="en-US" dirty="0" smtClean="0"/>
              <a:t> </a:t>
            </a:r>
            <a:r>
              <a:rPr lang="en-US" dirty="0"/>
              <a:t>de Monte Carlo production of Rouge et </a:t>
            </a:r>
            <a:r>
              <a:rPr lang="en-US" dirty="0" smtClean="0"/>
              <a:t>Noir (1939)</a:t>
            </a:r>
            <a:endParaRPr lang="en-US" dirty="0"/>
          </a:p>
        </p:txBody>
      </p:sp>
      <p:sp>
        <p:nvSpPr>
          <p:cNvPr id="10" name="TextBox 9"/>
          <p:cNvSpPr txBox="1"/>
          <p:nvPr/>
        </p:nvSpPr>
        <p:spPr>
          <a:xfrm>
            <a:off x="609600" y="1756343"/>
            <a:ext cx="2185364" cy="461665"/>
          </a:xfrm>
          <a:prstGeom prst="rect">
            <a:avLst/>
          </a:prstGeom>
          <a:noFill/>
        </p:spPr>
        <p:txBody>
          <a:bodyPr wrap="none" rtlCol="0">
            <a:spAutoFit/>
          </a:bodyPr>
          <a:lstStyle/>
          <a:p>
            <a:r>
              <a:rPr lang="en-US" sz="2400" b="1" dirty="0" smtClean="0"/>
              <a:t>HENRI MATISSE</a:t>
            </a:r>
            <a:endParaRPr lang="en-US" sz="2400" b="1" dirty="0"/>
          </a:p>
        </p:txBody>
      </p:sp>
    </p:spTree>
    <p:extLst>
      <p:ext uri="{BB962C8B-B14F-4D97-AF65-F5344CB8AC3E}">
        <p14:creationId xmlns:p14="http://schemas.microsoft.com/office/powerpoint/2010/main" val="335491864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351118" y="4202057"/>
            <a:ext cx="4004235" cy="2402541"/>
          </a:xfrm>
          <a:prstGeom prst="rect">
            <a:avLst/>
          </a:prstGeom>
          <a:ln w="76200" cmpd="sng">
            <a:solidFill>
              <a:srgbClr val="DD8047"/>
            </a:solidFill>
          </a:ln>
        </p:spPr>
      </p:pic>
      <p:sp>
        <p:nvSpPr>
          <p:cNvPr id="6" name="TextBox 5"/>
          <p:cNvSpPr txBox="1"/>
          <p:nvPr/>
        </p:nvSpPr>
        <p:spPr>
          <a:xfrm>
            <a:off x="4639235" y="4157844"/>
            <a:ext cx="1800412" cy="369332"/>
          </a:xfrm>
          <a:prstGeom prst="rect">
            <a:avLst/>
          </a:prstGeom>
          <a:noFill/>
        </p:spPr>
        <p:txBody>
          <a:bodyPr wrap="square" rtlCol="0">
            <a:spAutoFit/>
          </a:bodyPr>
          <a:lstStyle/>
          <a:p>
            <a:r>
              <a:rPr lang="en-US" dirty="0" smtClean="0"/>
              <a:t>Parade </a:t>
            </a:r>
            <a:r>
              <a:rPr lang="en-US" dirty="0"/>
              <a:t>(1917)</a:t>
            </a:r>
          </a:p>
        </p:txBody>
      </p:sp>
      <p:pic>
        <p:nvPicPr>
          <p:cNvPr id="7" name="Picture 6"/>
          <p:cNvPicPr>
            <a:picLocks noChangeAspect="1"/>
          </p:cNvPicPr>
          <p:nvPr/>
        </p:nvPicPr>
        <p:blipFill>
          <a:blip r:embed="rId3"/>
          <a:stretch>
            <a:fillRect/>
          </a:stretch>
        </p:blipFill>
        <p:spPr>
          <a:xfrm>
            <a:off x="2644455" y="2106529"/>
            <a:ext cx="1815485" cy="2420647"/>
          </a:xfrm>
          <a:prstGeom prst="rect">
            <a:avLst/>
          </a:prstGeom>
          <a:ln w="76200" cmpd="sng">
            <a:solidFill>
              <a:srgbClr val="DD8047"/>
            </a:solidFill>
          </a:ln>
        </p:spPr>
      </p:pic>
      <p:sp>
        <p:nvSpPr>
          <p:cNvPr id="8" name="TextBox 7"/>
          <p:cNvSpPr txBox="1"/>
          <p:nvPr/>
        </p:nvSpPr>
        <p:spPr>
          <a:xfrm>
            <a:off x="325716" y="3078648"/>
            <a:ext cx="2153730" cy="369332"/>
          </a:xfrm>
          <a:prstGeom prst="rect">
            <a:avLst/>
          </a:prstGeom>
          <a:noFill/>
        </p:spPr>
        <p:txBody>
          <a:bodyPr wrap="none" rtlCol="0">
            <a:spAutoFit/>
          </a:bodyPr>
          <a:lstStyle/>
          <a:p>
            <a:r>
              <a:rPr lang="en-US" dirty="0"/>
              <a:t>The Blue Train (1924)</a:t>
            </a:r>
          </a:p>
        </p:txBody>
      </p:sp>
      <p:pic>
        <p:nvPicPr>
          <p:cNvPr id="9" name="Picture 8"/>
          <p:cNvPicPr>
            <a:picLocks noChangeAspect="1"/>
          </p:cNvPicPr>
          <p:nvPr/>
        </p:nvPicPr>
        <p:blipFill rotWithShape="1">
          <a:blip r:embed="rId4"/>
          <a:srcRect l="23735" r="22422"/>
          <a:stretch/>
        </p:blipFill>
        <p:spPr>
          <a:xfrm>
            <a:off x="6646331" y="1958788"/>
            <a:ext cx="2116669" cy="2568388"/>
          </a:xfrm>
          <a:prstGeom prst="rect">
            <a:avLst/>
          </a:prstGeom>
          <a:ln w="76200" cmpd="sng">
            <a:solidFill>
              <a:srgbClr val="DD8047"/>
            </a:solidFill>
          </a:ln>
        </p:spPr>
      </p:pic>
      <p:pic>
        <p:nvPicPr>
          <p:cNvPr id="5" name="Picture 4"/>
          <p:cNvPicPr>
            <a:picLocks noChangeAspect="1"/>
          </p:cNvPicPr>
          <p:nvPr/>
        </p:nvPicPr>
        <p:blipFill>
          <a:blip r:embed="rId5"/>
          <a:stretch>
            <a:fillRect/>
          </a:stretch>
        </p:blipFill>
        <p:spPr>
          <a:xfrm>
            <a:off x="4758763" y="4660727"/>
            <a:ext cx="3130177" cy="1943871"/>
          </a:xfrm>
          <a:prstGeom prst="rect">
            <a:avLst/>
          </a:prstGeom>
          <a:ln w="76200" cmpd="sng">
            <a:solidFill>
              <a:srgbClr val="DD8047"/>
            </a:solidFill>
          </a:ln>
        </p:spPr>
      </p:pic>
      <p:sp>
        <p:nvSpPr>
          <p:cNvPr id="12" name="TextBox 11"/>
          <p:cNvSpPr txBox="1"/>
          <p:nvPr/>
        </p:nvSpPr>
        <p:spPr>
          <a:xfrm>
            <a:off x="351119" y="1957294"/>
            <a:ext cx="2195200" cy="461665"/>
          </a:xfrm>
          <a:prstGeom prst="rect">
            <a:avLst/>
          </a:prstGeom>
          <a:noFill/>
        </p:spPr>
        <p:txBody>
          <a:bodyPr wrap="square" rtlCol="0">
            <a:spAutoFit/>
          </a:bodyPr>
          <a:lstStyle/>
          <a:p>
            <a:r>
              <a:rPr lang="en-US" sz="2400" b="1" dirty="0" smtClean="0"/>
              <a:t>COCO CHANEL</a:t>
            </a:r>
            <a:endParaRPr lang="en-US" sz="2400" b="1" dirty="0"/>
          </a:p>
        </p:txBody>
      </p:sp>
      <p:sp>
        <p:nvSpPr>
          <p:cNvPr id="13" name="TextBox 12"/>
          <p:cNvSpPr txBox="1"/>
          <p:nvPr/>
        </p:nvSpPr>
        <p:spPr>
          <a:xfrm>
            <a:off x="5099617" y="1718235"/>
            <a:ext cx="1340030" cy="1107996"/>
          </a:xfrm>
          <a:prstGeom prst="rect">
            <a:avLst/>
          </a:prstGeom>
          <a:noFill/>
        </p:spPr>
        <p:txBody>
          <a:bodyPr wrap="none" rtlCol="0">
            <a:spAutoFit/>
          </a:bodyPr>
          <a:lstStyle/>
          <a:p>
            <a:r>
              <a:rPr lang="en-US" sz="2400" b="1" dirty="0" smtClean="0"/>
              <a:t>PABLO </a:t>
            </a:r>
          </a:p>
          <a:p>
            <a:r>
              <a:rPr lang="en-US" sz="2400" b="1" dirty="0" smtClean="0"/>
              <a:t>PICASSO</a:t>
            </a:r>
            <a:endParaRPr lang="en-US" sz="2400" b="1" dirty="0"/>
          </a:p>
          <a:p>
            <a:endParaRPr lang="en-US" dirty="0"/>
          </a:p>
        </p:txBody>
      </p:sp>
    </p:spTree>
    <p:extLst>
      <p:ext uri="{BB962C8B-B14F-4D97-AF65-F5344CB8AC3E}">
        <p14:creationId xmlns:p14="http://schemas.microsoft.com/office/powerpoint/2010/main" val="110797384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609600" y="2495176"/>
            <a:ext cx="4186518" cy="4019177"/>
          </a:xfrm>
          <a:prstGeom prst="rect">
            <a:avLst/>
          </a:prstGeom>
          <a:ln w="76200" cmpd="sng">
            <a:solidFill>
              <a:srgbClr val="DD8047"/>
            </a:solidFill>
          </a:ln>
        </p:spPr>
      </p:pic>
      <p:sp>
        <p:nvSpPr>
          <p:cNvPr id="5" name="TextBox 4"/>
          <p:cNvSpPr txBox="1"/>
          <p:nvPr/>
        </p:nvSpPr>
        <p:spPr>
          <a:xfrm>
            <a:off x="493059" y="1984189"/>
            <a:ext cx="1517926" cy="369332"/>
          </a:xfrm>
          <a:prstGeom prst="rect">
            <a:avLst/>
          </a:prstGeom>
          <a:noFill/>
        </p:spPr>
        <p:txBody>
          <a:bodyPr wrap="none" rtlCol="0">
            <a:spAutoFit/>
          </a:bodyPr>
          <a:lstStyle/>
          <a:p>
            <a:r>
              <a:rPr lang="en-US" dirty="0" err="1" smtClean="0"/>
              <a:t>Sadko</a:t>
            </a:r>
            <a:r>
              <a:rPr lang="en-US" dirty="0" smtClean="0"/>
              <a:t> </a:t>
            </a:r>
            <a:r>
              <a:rPr lang="en-US" dirty="0"/>
              <a:t>(1916).</a:t>
            </a:r>
          </a:p>
        </p:txBody>
      </p:sp>
      <p:pic>
        <p:nvPicPr>
          <p:cNvPr id="6" name="Picture 5"/>
          <p:cNvPicPr>
            <a:picLocks noChangeAspect="1"/>
          </p:cNvPicPr>
          <p:nvPr/>
        </p:nvPicPr>
        <p:blipFill>
          <a:blip r:embed="rId3"/>
          <a:stretch>
            <a:fillRect/>
          </a:stretch>
        </p:blipFill>
        <p:spPr>
          <a:xfrm>
            <a:off x="5289177" y="1711048"/>
            <a:ext cx="3473824" cy="4501328"/>
          </a:xfrm>
          <a:prstGeom prst="rect">
            <a:avLst/>
          </a:prstGeom>
          <a:ln w="76200" cmpd="sng">
            <a:solidFill>
              <a:srgbClr val="DD8047"/>
            </a:solidFill>
          </a:ln>
        </p:spPr>
      </p:pic>
      <p:sp>
        <p:nvSpPr>
          <p:cNvPr id="7" name="TextBox 6"/>
          <p:cNvSpPr txBox="1"/>
          <p:nvPr/>
        </p:nvSpPr>
        <p:spPr>
          <a:xfrm>
            <a:off x="493060" y="1502343"/>
            <a:ext cx="3438411" cy="461665"/>
          </a:xfrm>
          <a:prstGeom prst="rect">
            <a:avLst/>
          </a:prstGeom>
          <a:noFill/>
        </p:spPr>
        <p:txBody>
          <a:bodyPr wrap="none" rtlCol="0">
            <a:spAutoFit/>
          </a:bodyPr>
          <a:lstStyle/>
          <a:p>
            <a:r>
              <a:rPr lang="en-US" sz="2400" b="1" dirty="0" smtClean="0"/>
              <a:t>NATALIA GONCHAROVA</a:t>
            </a:r>
            <a:endParaRPr lang="en-US" sz="2400" b="1" dirty="0"/>
          </a:p>
        </p:txBody>
      </p:sp>
      <p:sp>
        <p:nvSpPr>
          <p:cNvPr id="8" name="TextBox 7"/>
          <p:cNvSpPr txBox="1"/>
          <p:nvPr/>
        </p:nvSpPr>
        <p:spPr>
          <a:xfrm>
            <a:off x="5321032" y="6268747"/>
            <a:ext cx="3427027" cy="369332"/>
          </a:xfrm>
          <a:prstGeom prst="rect">
            <a:avLst/>
          </a:prstGeom>
          <a:noFill/>
        </p:spPr>
        <p:txBody>
          <a:bodyPr wrap="none" rtlCol="0">
            <a:spAutoFit/>
          </a:bodyPr>
          <a:lstStyle/>
          <a:p>
            <a:r>
              <a:rPr lang="en-US" dirty="0" smtClean="0"/>
              <a:t>Peasant Woman</a:t>
            </a:r>
            <a:r>
              <a:rPr lang="en-US" dirty="0"/>
              <a:t>, back view c.1914 </a:t>
            </a:r>
          </a:p>
        </p:txBody>
      </p:sp>
    </p:spTree>
    <p:extLst>
      <p:ext uri="{BB962C8B-B14F-4D97-AF65-F5344CB8AC3E}">
        <p14:creationId xmlns:p14="http://schemas.microsoft.com/office/powerpoint/2010/main" val="199245109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BRECHT… </a:t>
            </a:r>
            <a:r>
              <a:rPr lang="en-US" dirty="0" smtClean="0">
                <a:solidFill>
                  <a:srgbClr val="FF8E22"/>
                </a:solidFill>
                <a:latin typeface="Chalkduster"/>
                <a:cs typeface="Chalkduster"/>
              </a:rPr>
              <a:t>Scenery</a:t>
            </a:r>
            <a:r>
              <a:rPr lang="en-US" dirty="0" smtClean="0"/>
              <a:t> </a:t>
            </a:r>
            <a:endParaRPr lang="en-US" dirty="0"/>
          </a:p>
        </p:txBody>
      </p:sp>
      <p:sp>
        <p:nvSpPr>
          <p:cNvPr id="3" name="Vertical Text Placeholder 2"/>
          <p:cNvSpPr>
            <a:spLocks noGrp="1"/>
          </p:cNvSpPr>
          <p:nvPr>
            <p:ph type="body" orient="vert" idx="1"/>
          </p:nvPr>
        </p:nvSpPr>
        <p:spPr>
          <a:xfrm>
            <a:off x="283882" y="1942356"/>
            <a:ext cx="8710706" cy="4721412"/>
          </a:xfrm>
        </p:spPr>
        <p:txBody>
          <a:bodyPr vert="horz">
            <a:normAutofit fontScale="70000" lnSpcReduction="20000"/>
          </a:bodyPr>
          <a:lstStyle/>
          <a:p>
            <a:pPr fontAlgn="base"/>
            <a:r>
              <a:rPr lang="en-GB" dirty="0"/>
              <a:t>As an artist, Brecht was influenced by a diverse range of writers and practitioners including Chinese theatre and Karl Marx. The turmoil of the times through which Brecht lived gave him a strong political voice. He also had an original and inspired talent to bring out a dynamic theatrical style to express his views</a:t>
            </a:r>
            <a:r>
              <a:rPr lang="en-GB" dirty="0" smtClean="0"/>
              <a:t>.</a:t>
            </a:r>
          </a:p>
          <a:p>
            <a:pPr fontAlgn="base"/>
            <a:r>
              <a:rPr lang="en-US" dirty="0"/>
              <a:t>He made and shaped theatre in a way that had a huge impact upon its development. Many of his ideas were so revolutionary that they changed the theatrical landscape forever. Modern theatre owes a lot to his methods.</a:t>
            </a:r>
            <a:r>
              <a:rPr lang="en-GB" dirty="0"/>
              <a:t> </a:t>
            </a:r>
            <a:endParaRPr lang="en-GB" dirty="0" smtClean="0"/>
          </a:p>
          <a:p>
            <a:pPr fontAlgn="base"/>
            <a:r>
              <a:rPr lang="en-US" dirty="0"/>
              <a:t>When naturalistic theatre was at its height and acted as a mirror to what was happening in society, he decided to use it as a force for change. Brecht was against cathartic theatre. </a:t>
            </a:r>
            <a:endParaRPr lang="en-US" dirty="0" smtClean="0"/>
          </a:p>
          <a:p>
            <a:pPr fontAlgn="base"/>
            <a:r>
              <a:rPr lang="en-US" dirty="0" smtClean="0"/>
              <a:t>He </a:t>
            </a:r>
            <a:r>
              <a:rPr lang="en-US" dirty="0"/>
              <a:t>believed that while the audience believed in the action onstage and became emotionally involved they lost the ability to think and to judge. </a:t>
            </a:r>
            <a:endParaRPr lang="en-US" dirty="0" smtClean="0"/>
          </a:p>
          <a:p>
            <a:pPr fontAlgn="base"/>
            <a:r>
              <a:rPr lang="en-US" dirty="0"/>
              <a:t>To do this he used a range of theatrical devices or techniques so that the audience were reminded throughout that they were watching theatre; a presentation of life, </a:t>
            </a:r>
            <a:r>
              <a:rPr lang="en-US" b="1" dirty="0"/>
              <a:t>not</a:t>
            </a:r>
            <a:r>
              <a:rPr lang="en-US" dirty="0"/>
              <a:t> real life itself. His kind of theatre was called </a:t>
            </a:r>
            <a:r>
              <a:rPr lang="en-US" b="1" dirty="0"/>
              <a:t>Epic theatre</a:t>
            </a:r>
            <a:r>
              <a:rPr lang="en-US" dirty="0"/>
              <a:t>. </a:t>
            </a:r>
            <a:endParaRPr lang="en-US" dirty="0" smtClean="0"/>
          </a:p>
        </p:txBody>
      </p:sp>
      <p:sp>
        <p:nvSpPr>
          <p:cNvPr id="4" name="TextBox 3"/>
          <p:cNvSpPr txBox="1"/>
          <p:nvPr/>
        </p:nvSpPr>
        <p:spPr>
          <a:xfrm>
            <a:off x="612591" y="1524000"/>
            <a:ext cx="8150409" cy="461665"/>
          </a:xfrm>
          <a:prstGeom prst="rect">
            <a:avLst/>
          </a:prstGeom>
          <a:noFill/>
        </p:spPr>
        <p:txBody>
          <a:bodyPr wrap="square" rtlCol="0">
            <a:spAutoFit/>
          </a:bodyPr>
          <a:lstStyle/>
          <a:p>
            <a:r>
              <a:rPr lang="en-US" sz="2400" b="1" dirty="0" smtClean="0"/>
              <a:t>BRECHT (1898 – 1956) – A NEW WAY OF PRESENTATION</a:t>
            </a:r>
            <a:endParaRPr lang="en-US" sz="2400" b="1" dirty="0"/>
          </a:p>
        </p:txBody>
      </p:sp>
    </p:spTree>
    <p:extLst>
      <p:ext uri="{BB962C8B-B14F-4D97-AF65-F5344CB8AC3E}">
        <p14:creationId xmlns:p14="http://schemas.microsoft.com/office/powerpoint/2010/main" val="301773121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68941" y="1555376"/>
            <a:ext cx="8710706" cy="4988859"/>
          </a:xfrm>
        </p:spPr>
        <p:txBody>
          <a:bodyPr vert="horz">
            <a:normAutofit fontScale="77500" lnSpcReduction="20000"/>
          </a:bodyPr>
          <a:lstStyle/>
          <a:p>
            <a:pPr fontAlgn="base"/>
            <a:r>
              <a:rPr lang="en-GB" dirty="0"/>
              <a:t>Set, costume and props </a:t>
            </a:r>
            <a:r>
              <a:rPr lang="en-GB" dirty="0" smtClean="0"/>
              <a:t>were </a:t>
            </a:r>
            <a:r>
              <a:rPr lang="en-GB" dirty="0"/>
              <a:t>all kept simple and representational. Elaborate costumes might mean that the sense of theatre, of pretending to be something else, was lost.</a:t>
            </a:r>
          </a:p>
          <a:p>
            <a:pPr fontAlgn="base"/>
            <a:r>
              <a:rPr lang="en-GB" dirty="0"/>
              <a:t>Although </a:t>
            </a:r>
            <a:r>
              <a:rPr lang="en-GB" dirty="0" err="1"/>
              <a:t>mise</a:t>
            </a:r>
            <a:r>
              <a:rPr lang="en-GB" dirty="0"/>
              <a:t>-en-scène or the stage setting was minimal, there was always a sense of authenticity to production elements apart from a little sound and lighting. </a:t>
            </a:r>
          </a:p>
          <a:p>
            <a:pPr fontAlgn="base"/>
            <a:r>
              <a:rPr lang="en-GB" dirty="0"/>
              <a:t>For example, Mother Courage’s cart in the National Theatre production is stocked full with realistic props that Mother Courage would need for authenticity. The cart is the fifth member of the family according to Brecht so there are examples of props being as important as characters in his plays. </a:t>
            </a:r>
          </a:p>
          <a:p>
            <a:pPr fontAlgn="base"/>
            <a:r>
              <a:rPr lang="en-GB" dirty="0"/>
              <a:t>Brecht believed in keeping lighting simple as he didn’t want the production values to overshadow the message of the work. He believed in using harsh white light as </a:t>
            </a:r>
            <a:r>
              <a:rPr lang="en-GB" dirty="0" smtClean="0"/>
              <a:t>this “</a:t>
            </a:r>
            <a:r>
              <a:rPr lang="en-GB" i="1" dirty="0" smtClean="0"/>
              <a:t>illuminated </a:t>
            </a:r>
            <a:r>
              <a:rPr lang="en-GB" i="1" dirty="0"/>
              <a:t>the </a:t>
            </a:r>
            <a:r>
              <a:rPr lang="en-GB" i="1" dirty="0" smtClean="0"/>
              <a:t>truth</a:t>
            </a:r>
            <a:r>
              <a:rPr lang="en-GB" dirty="0" smtClean="0"/>
              <a:t>”.</a:t>
            </a:r>
            <a:r>
              <a:rPr lang="en-GB" dirty="0"/>
              <a:t> However, many modern productions do use lighting effects. The important thing is that the audience still see the theatre, so </a:t>
            </a:r>
            <a:r>
              <a:rPr lang="en-GB" dirty="0" smtClean="0"/>
              <a:t>they may </a:t>
            </a:r>
            <a:r>
              <a:rPr lang="en-GB" dirty="0"/>
              <a:t>see production personnel, such as backstage crew, in action on the </a:t>
            </a:r>
            <a:r>
              <a:rPr lang="en-GB" dirty="0" smtClean="0"/>
              <a:t>stage. </a:t>
            </a:r>
            <a:endParaRPr lang="en-US" dirty="0"/>
          </a:p>
        </p:txBody>
      </p:sp>
    </p:spTree>
    <p:extLst>
      <p:ext uri="{BB962C8B-B14F-4D97-AF65-F5344CB8AC3E}">
        <p14:creationId xmlns:p14="http://schemas.microsoft.com/office/powerpoint/2010/main" val="290550647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98883" y="2123141"/>
            <a:ext cx="6432429" cy="4526280"/>
          </a:xfrm>
        </p:spPr>
        <p:txBody>
          <a:bodyPr vert="horz">
            <a:normAutofit fontScale="92500" lnSpcReduction="10000"/>
          </a:bodyPr>
          <a:lstStyle/>
          <a:p>
            <a:r>
              <a:rPr lang="en-US" dirty="0" err="1" smtClean="0"/>
              <a:t>Neher</a:t>
            </a:r>
            <a:r>
              <a:rPr lang="en-US" dirty="0" smtClean="0"/>
              <a:t> and </a:t>
            </a:r>
            <a:r>
              <a:rPr lang="en-US" dirty="0"/>
              <a:t>Brecht were school friends who were separated for a time by the First World </a:t>
            </a:r>
            <a:r>
              <a:rPr lang="en-US" dirty="0" smtClean="0"/>
              <a:t>War.</a:t>
            </a:r>
          </a:p>
          <a:p>
            <a:r>
              <a:rPr lang="en-US" dirty="0" err="1"/>
              <a:t>Bertolt</a:t>
            </a:r>
            <a:r>
              <a:rPr lang="en-US" dirty="0"/>
              <a:t> Brecht called Caspar </a:t>
            </a:r>
            <a:r>
              <a:rPr lang="en-US" dirty="0" err="1"/>
              <a:t>Neher</a:t>
            </a:r>
            <a:r>
              <a:rPr lang="en-US" dirty="0"/>
              <a:t> </a:t>
            </a:r>
            <a:r>
              <a:rPr lang="en-US" dirty="0" smtClean="0"/>
              <a:t>the </a:t>
            </a:r>
            <a:r>
              <a:rPr lang="en-US" dirty="0"/>
              <a:t>"</a:t>
            </a:r>
            <a:r>
              <a:rPr lang="en-US" i="1" dirty="0"/>
              <a:t>greatest stage designer of our </a:t>
            </a:r>
            <a:r>
              <a:rPr lang="en-US" i="1" dirty="0" smtClean="0"/>
              <a:t>times</a:t>
            </a:r>
            <a:r>
              <a:rPr lang="en-US" dirty="0" smtClean="0"/>
              <a:t>”.</a:t>
            </a:r>
          </a:p>
          <a:p>
            <a:r>
              <a:rPr lang="en-US" dirty="0" err="1" smtClean="0"/>
              <a:t>Neher’s</a:t>
            </a:r>
            <a:r>
              <a:rPr lang="en-US" dirty="0" smtClean="0"/>
              <a:t> designs were defined by a clearly articulated architectonic of stage floor, structure and separation of areas, and were enlivened by the gestures of his figures and the rhythm of the </a:t>
            </a:r>
            <a:r>
              <a:rPr lang="en-US" dirty="0" err="1" smtClean="0"/>
              <a:t>colours</a:t>
            </a:r>
            <a:r>
              <a:rPr lang="en-US" dirty="0" smtClean="0"/>
              <a:t> of his costume designs.</a:t>
            </a:r>
          </a:p>
          <a:p>
            <a:endParaRPr lang="en-US" dirty="0"/>
          </a:p>
        </p:txBody>
      </p:sp>
      <p:sp>
        <p:nvSpPr>
          <p:cNvPr id="5" name="TextBox 4"/>
          <p:cNvSpPr txBox="1"/>
          <p:nvPr/>
        </p:nvSpPr>
        <p:spPr>
          <a:xfrm>
            <a:off x="609600" y="1494120"/>
            <a:ext cx="5176417" cy="861774"/>
          </a:xfrm>
          <a:prstGeom prst="rect">
            <a:avLst/>
          </a:prstGeom>
          <a:noFill/>
        </p:spPr>
        <p:txBody>
          <a:bodyPr wrap="none" rtlCol="0">
            <a:spAutoFit/>
          </a:bodyPr>
          <a:lstStyle/>
          <a:p>
            <a:r>
              <a:rPr lang="en-US" sz="3200" b="1" dirty="0"/>
              <a:t>CASPAR </a:t>
            </a:r>
            <a:r>
              <a:rPr lang="en-US" sz="3200" b="1" dirty="0" smtClean="0"/>
              <a:t>NEHER </a:t>
            </a:r>
            <a:r>
              <a:rPr lang="en-US" sz="3200" dirty="0"/>
              <a:t>(1897-1962) </a:t>
            </a:r>
            <a:endParaRPr lang="en-US" sz="3200" b="1" dirty="0"/>
          </a:p>
          <a:p>
            <a:endParaRPr lang="en-US" dirty="0"/>
          </a:p>
        </p:txBody>
      </p:sp>
      <p:pic>
        <p:nvPicPr>
          <p:cNvPr id="6" name="Picture 5"/>
          <p:cNvPicPr>
            <a:picLocks noChangeAspect="1"/>
          </p:cNvPicPr>
          <p:nvPr/>
        </p:nvPicPr>
        <p:blipFill>
          <a:blip r:embed="rId2"/>
          <a:stretch>
            <a:fillRect/>
          </a:stretch>
        </p:blipFill>
        <p:spPr>
          <a:xfrm>
            <a:off x="6731312" y="2123141"/>
            <a:ext cx="2031688" cy="2687918"/>
          </a:xfrm>
          <a:prstGeom prst="rect">
            <a:avLst/>
          </a:prstGeom>
          <a:ln w="76200" cmpd="sng">
            <a:solidFill>
              <a:srgbClr val="DD8047"/>
            </a:solidFill>
          </a:ln>
        </p:spPr>
      </p:pic>
    </p:spTree>
    <p:extLst>
      <p:ext uri="{BB962C8B-B14F-4D97-AF65-F5344CB8AC3E}">
        <p14:creationId xmlns:p14="http://schemas.microsoft.com/office/powerpoint/2010/main" val="139790716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pic>
        <p:nvPicPr>
          <p:cNvPr id="6" name="Picture 5"/>
          <p:cNvPicPr>
            <a:picLocks noChangeAspect="1"/>
          </p:cNvPicPr>
          <p:nvPr/>
        </p:nvPicPr>
        <p:blipFill>
          <a:blip r:embed="rId2"/>
          <a:stretch>
            <a:fillRect/>
          </a:stretch>
        </p:blipFill>
        <p:spPr>
          <a:xfrm>
            <a:off x="519953" y="1850410"/>
            <a:ext cx="4677550" cy="3838388"/>
          </a:xfrm>
          <a:prstGeom prst="rect">
            <a:avLst/>
          </a:prstGeom>
          <a:ln w="76200" cmpd="sng">
            <a:solidFill>
              <a:srgbClr val="DD8047"/>
            </a:solidFill>
          </a:ln>
        </p:spPr>
      </p:pic>
      <p:sp>
        <p:nvSpPr>
          <p:cNvPr id="7" name="TextBox 6"/>
          <p:cNvSpPr txBox="1"/>
          <p:nvPr/>
        </p:nvSpPr>
        <p:spPr>
          <a:xfrm>
            <a:off x="313766" y="5688798"/>
            <a:ext cx="4004235" cy="923330"/>
          </a:xfrm>
          <a:prstGeom prst="rect">
            <a:avLst/>
          </a:prstGeom>
          <a:noFill/>
        </p:spPr>
        <p:txBody>
          <a:bodyPr wrap="square" rtlCol="0">
            <a:spAutoFit/>
          </a:bodyPr>
          <a:lstStyle/>
          <a:p>
            <a:r>
              <a:rPr lang="en-US" dirty="0"/>
              <a:t>Sketch by Caspar </a:t>
            </a:r>
            <a:r>
              <a:rPr lang="en-US" dirty="0" err="1"/>
              <a:t>Neher</a:t>
            </a:r>
            <a:r>
              <a:rPr lang="en-US" dirty="0"/>
              <a:t> for the creation of The </a:t>
            </a:r>
            <a:r>
              <a:rPr lang="en-US" dirty="0" err="1"/>
              <a:t>Threepenny</a:t>
            </a:r>
            <a:r>
              <a:rPr lang="en-US" dirty="0"/>
              <a:t> Opera by Brecht in Berlin, in 1928.</a:t>
            </a:r>
          </a:p>
        </p:txBody>
      </p:sp>
      <p:pic>
        <p:nvPicPr>
          <p:cNvPr id="8" name="Picture 7"/>
          <p:cNvPicPr>
            <a:picLocks noChangeAspect="1"/>
          </p:cNvPicPr>
          <p:nvPr/>
        </p:nvPicPr>
        <p:blipFill>
          <a:blip r:embed="rId3"/>
          <a:stretch>
            <a:fillRect/>
          </a:stretch>
        </p:blipFill>
        <p:spPr>
          <a:xfrm>
            <a:off x="4713504" y="3645647"/>
            <a:ext cx="4049496" cy="2753657"/>
          </a:xfrm>
          <a:prstGeom prst="rect">
            <a:avLst/>
          </a:prstGeom>
          <a:ln w="76200" cmpd="sng">
            <a:solidFill>
              <a:srgbClr val="DD8047"/>
            </a:solidFill>
          </a:ln>
        </p:spPr>
      </p:pic>
      <p:sp>
        <p:nvSpPr>
          <p:cNvPr id="10" name="TextBox 9"/>
          <p:cNvSpPr txBox="1"/>
          <p:nvPr/>
        </p:nvSpPr>
        <p:spPr>
          <a:xfrm>
            <a:off x="5804211" y="2834792"/>
            <a:ext cx="2958789" cy="646331"/>
          </a:xfrm>
          <a:prstGeom prst="rect">
            <a:avLst/>
          </a:prstGeom>
          <a:noFill/>
        </p:spPr>
        <p:txBody>
          <a:bodyPr wrap="square" rtlCol="0">
            <a:spAutoFit/>
          </a:bodyPr>
          <a:lstStyle/>
          <a:p>
            <a:pPr algn="r"/>
            <a:r>
              <a:rPr lang="en-US" dirty="0" smtClean="0"/>
              <a:t>1923 - In </a:t>
            </a:r>
            <a:r>
              <a:rPr lang="en-US" dirty="0"/>
              <a:t>the Jungle, </a:t>
            </a:r>
            <a:r>
              <a:rPr lang="en-US" dirty="0" smtClean="0"/>
              <a:t>Brecht. </a:t>
            </a:r>
            <a:r>
              <a:rPr lang="en-US" dirty="0"/>
              <a:t>Sets by Caspar </a:t>
            </a:r>
            <a:r>
              <a:rPr lang="en-US" dirty="0" err="1"/>
              <a:t>Neher</a:t>
            </a:r>
            <a:endParaRPr lang="en-US" dirty="0"/>
          </a:p>
        </p:txBody>
      </p:sp>
    </p:spTree>
    <p:extLst>
      <p:ext uri="{BB962C8B-B14F-4D97-AF65-F5344CB8AC3E}">
        <p14:creationId xmlns:p14="http://schemas.microsoft.com/office/powerpoint/2010/main" val="251113333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415365" y="3287059"/>
            <a:ext cx="5020256" cy="3270338"/>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4377766" y="1890058"/>
            <a:ext cx="4512236" cy="3096959"/>
          </a:xfrm>
          <a:prstGeom prst="rect">
            <a:avLst/>
          </a:prstGeom>
          <a:ln w="76200" cmpd="sng">
            <a:solidFill>
              <a:srgbClr val="DD8047"/>
            </a:solidFill>
          </a:ln>
        </p:spPr>
      </p:pic>
      <p:sp>
        <p:nvSpPr>
          <p:cNvPr id="6" name="TextBox 5"/>
          <p:cNvSpPr txBox="1"/>
          <p:nvPr/>
        </p:nvSpPr>
        <p:spPr>
          <a:xfrm>
            <a:off x="6112796" y="5032155"/>
            <a:ext cx="2220229" cy="461665"/>
          </a:xfrm>
          <a:prstGeom prst="rect">
            <a:avLst/>
          </a:prstGeom>
          <a:noFill/>
        </p:spPr>
        <p:txBody>
          <a:bodyPr wrap="none" rtlCol="0">
            <a:spAutoFit/>
          </a:bodyPr>
          <a:lstStyle/>
          <a:p>
            <a:r>
              <a:rPr lang="en-US" sz="2400" dirty="0" smtClean="0"/>
              <a:t>Antigone - 1947</a:t>
            </a:r>
            <a:endParaRPr lang="en-US" sz="2400" dirty="0"/>
          </a:p>
        </p:txBody>
      </p:sp>
      <p:sp>
        <p:nvSpPr>
          <p:cNvPr id="10" name="TextBox 9"/>
          <p:cNvSpPr txBox="1"/>
          <p:nvPr/>
        </p:nvSpPr>
        <p:spPr>
          <a:xfrm>
            <a:off x="340659" y="2305556"/>
            <a:ext cx="3678518" cy="830997"/>
          </a:xfrm>
          <a:prstGeom prst="rect">
            <a:avLst/>
          </a:prstGeom>
          <a:noFill/>
        </p:spPr>
        <p:txBody>
          <a:bodyPr wrap="square" rtlCol="0">
            <a:spAutoFit/>
          </a:bodyPr>
          <a:lstStyle/>
          <a:p>
            <a:r>
              <a:rPr lang="en-US" sz="2400" dirty="0" smtClean="0"/>
              <a:t>The Good Person of Szechwan, 1920s</a:t>
            </a:r>
            <a:endParaRPr lang="en-US" sz="2400" dirty="0"/>
          </a:p>
        </p:txBody>
      </p:sp>
    </p:spTree>
    <p:extLst>
      <p:ext uri="{BB962C8B-B14F-4D97-AF65-F5344CB8AC3E}">
        <p14:creationId xmlns:p14="http://schemas.microsoft.com/office/powerpoint/2010/main" val="387115793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BAUHAUS…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68942" y="2008832"/>
            <a:ext cx="8494058" cy="4849168"/>
          </a:xfrm>
        </p:spPr>
        <p:txBody>
          <a:bodyPr vert="horz">
            <a:noAutofit/>
          </a:bodyPr>
          <a:lstStyle/>
          <a:p>
            <a:pPr>
              <a:lnSpc>
                <a:spcPct val="80000"/>
              </a:lnSpc>
            </a:pPr>
            <a:r>
              <a:rPr lang="en-US" sz="2400" dirty="0"/>
              <a:t>The </a:t>
            </a:r>
            <a:r>
              <a:rPr lang="en-US" sz="2400" dirty="0" smtClean="0"/>
              <a:t>BAUHAUS </a:t>
            </a:r>
            <a:r>
              <a:rPr lang="en-US" sz="2400" dirty="0"/>
              <a:t>was founded in 1919 in the city of Weimar by German architect Walter Gropius (1883–1969). </a:t>
            </a:r>
            <a:endParaRPr lang="en-US" sz="2400" dirty="0" smtClean="0"/>
          </a:p>
          <a:p>
            <a:pPr>
              <a:lnSpc>
                <a:spcPct val="80000"/>
              </a:lnSpc>
            </a:pPr>
            <a:r>
              <a:rPr lang="en-US" sz="2400" dirty="0" smtClean="0"/>
              <a:t>Its </a:t>
            </a:r>
            <a:r>
              <a:rPr lang="en-US" sz="2400" dirty="0"/>
              <a:t>core objective was a radical concept: to reimagine the material world to reflect the unity of all the arts. Gropius explained this vision for a union of art and design in the Proclamation of the Bauhaus (1919), which described a utopian craft guild combining architecture, sculpture, and painting into a single creative expression. </a:t>
            </a:r>
            <a:endParaRPr lang="en-US" sz="2400" dirty="0" smtClean="0"/>
          </a:p>
          <a:p>
            <a:pPr>
              <a:lnSpc>
                <a:spcPct val="80000"/>
              </a:lnSpc>
            </a:pPr>
            <a:r>
              <a:rPr lang="en-US" sz="2400" dirty="0" smtClean="0"/>
              <a:t>Gropius </a:t>
            </a:r>
            <a:r>
              <a:rPr lang="en-US" sz="2400" dirty="0"/>
              <a:t>developed a craft-based curriculum that would turn out artisans and designers capable of creating useful and beautiful objects appropriate to this new system of living. </a:t>
            </a:r>
            <a:endParaRPr lang="en-US" sz="2400" dirty="0" smtClean="0"/>
          </a:p>
          <a:p>
            <a:pPr>
              <a:lnSpc>
                <a:spcPct val="80000"/>
              </a:lnSpc>
            </a:pPr>
            <a:r>
              <a:rPr lang="en-US" sz="2400" dirty="0" smtClean="0"/>
              <a:t>Following </a:t>
            </a:r>
            <a:r>
              <a:rPr lang="en-US" sz="2400" dirty="0"/>
              <a:t>their immersion in Bauhaus theory, students entered specialized workshops, which included metalworking, cabinetmaking, weaving, pottery, typography, and wall painting.</a:t>
            </a:r>
          </a:p>
        </p:txBody>
      </p:sp>
      <p:sp>
        <p:nvSpPr>
          <p:cNvPr id="4" name="TextBox 3"/>
          <p:cNvSpPr txBox="1"/>
          <p:nvPr/>
        </p:nvSpPr>
        <p:spPr>
          <a:xfrm>
            <a:off x="609600" y="1547167"/>
            <a:ext cx="4105661" cy="461665"/>
          </a:xfrm>
          <a:prstGeom prst="rect">
            <a:avLst/>
          </a:prstGeom>
          <a:noFill/>
        </p:spPr>
        <p:txBody>
          <a:bodyPr wrap="none" rtlCol="0">
            <a:spAutoFit/>
          </a:bodyPr>
          <a:lstStyle/>
          <a:p>
            <a:r>
              <a:rPr lang="en-US" sz="2400" b="1" dirty="0" smtClean="0"/>
              <a:t>FORM FOLLOWS FUNCTION…</a:t>
            </a:r>
            <a:endParaRPr lang="en-US" sz="2400" b="1" dirty="0"/>
          </a:p>
        </p:txBody>
      </p:sp>
    </p:spTree>
    <p:extLst>
      <p:ext uri="{BB962C8B-B14F-4D97-AF65-F5344CB8AC3E}">
        <p14:creationId xmlns:p14="http://schemas.microsoft.com/office/powerpoint/2010/main" val="1447195819"/>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1494118" y="1730173"/>
            <a:ext cx="6096000" cy="4511040"/>
          </a:xfrm>
          <a:prstGeom prst="rect">
            <a:avLst/>
          </a:prstGeom>
          <a:ln w="76200" cmpd="sng">
            <a:solidFill>
              <a:srgbClr val="DD8047"/>
            </a:solidFill>
          </a:ln>
        </p:spPr>
      </p:pic>
      <p:sp>
        <p:nvSpPr>
          <p:cNvPr id="5" name="TextBox 4"/>
          <p:cNvSpPr txBox="1"/>
          <p:nvPr/>
        </p:nvSpPr>
        <p:spPr>
          <a:xfrm>
            <a:off x="1509061" y="6277640"/>
            <a:ext cx="6112483" cy="369332"/>
          </a:xfrm>
          <a:prstGeom prst="rect">
            <a:avLst/>
          </a:prstGeom>
          <a:noFill/>
        </p:spPr>
        <p:txBody>
          <a:bodyPr wrap="none" rtlCol="0">
            <a:spAutoFit/>
          </a:bodyPr>
          <a:lstStyle/>
          <a:p>
            <a:r>
              <a:rPr lang="de-DE" dirty="0" err="1"/>
              <a:t>Figure</a:t>
            </a:r>
            <a:r>
              <a:rPr lang="de-DE" dirty="0"/>
              <a:t> (</a:t>
            </a:r>
            <a:r>
              <a:rPr lang="de-DE" dirty="0" err="1"/>
              <a:t>Lyonel</a:t>
            </a:r>
            <a:r>
              <a:rPr lang="de-DE" dirty="0"/>
              <a:t> Feininger) in </a:t>
            </a:r>
            <a:r>
              <a:rPr lang="de-DE" dirty="0" err="1"/>
              <a:t>Geometrical</a:t>
            </a:r>
            <a:r>
              <a:rPr lang="de-DE" dirty="0"/>
              <a:t> Planes, Bauhaus Theater</a:t>
            </a:r>
            <a:endParaRPr lang="en-US" dirty="0"/>
          </a:p>
        </p:txBody>
      </p:sp>
    </p:spTree>
    <p:extLst>
      <p:ext uri="{BB962C8B-B14F-4D97-AF65-F5344CB8AC3E}">
        <p14:creationId xmlns:p14="http://schemas.microsoft.com/office/powerpoint/2010/main" val="2510133810"/>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926352" y="1662953"/>
            <a:ext cx="7344700" cy="4403166"/>
          </a:xfrm>
          <a:prstGeom prst="rect">
            <a:avLst/>
          </a:prstGeom>
          <a:ln w="76200" cmpd="sng">
            <a:solidFill>
              <a:srgbClr val="DD8047"/>
            </a:solidFill>
          </a:ln>
        </p:spPr>
      </p:pic>
      <p:sp>
        <p:nvSpPr>
          <p:cNvPr id="5" name="TextBox 4"/>
          <p:cNvSpPr txBox="1"/>
          <p:nvPr/>
        </p:nvSpPr>
        <p:spPr>
          <a:xfrm>
            <a:off x="1509058" y="6237691"/>
            <a:ext cx="6537876" cy="369332"/>
          </a:xfrm>
          <a:prstGeom prst="rect">
            <a:avLst/>
          </a:prstGeom>
          <a:noFill/>
        </p:spPr>
        <p:txBody>
          <a:bodyPr wrap="square" rtlCol="0">
            <a:spAutoFit/>
          </a:bodyPr>
          <a:lstStyle/>
          <a:p>
            <a:r>
              <a:rPr lang="en-US" dirty="0" err="1"/>
              <a:t>Laszló</a:t>
            </a:r>
            <a:r>
              <a:rPr lang="en-US" dirty="0"/>
              <a:t> </a:t>
            </a:r>
            <a:r>
              <a:rPr lang="en-US" dirty="0" smtClean="0"/>
              <a:t>Moholy-Nagy, </a:t>
            </a:r>
            <a:r>
              <a:rPr lang="en-US" dirty="0"/>
              <a:t>Stage Design for the Tales of Hoffman, </a:t>
            </a:r>
            <a:r>
              <a:rPr lang="en-US" dirty="0" smtClean="0"/>
              <a:t>1929</a:t>
            </a:r>
            <a:endParaRPr lang="en-US" dirty="0"/>
          </a:p>
        </p:txBody>
      </p:sp>
    </p:spTree>
    <p:extLst>
      <p:ext uri="{BB962C8B-B14F-4D97-AF65-F5344CB8AC3E}">
        <p14:creationId xmlns:p14="http://schemas.microsoft.com/office/powerpoint/2010/main" val="2022203660"/>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1524000" y="1616634"/>
            <a:ext cx="6185648" cy="4519751"/>
          </a:xfrm>
          <a:prstGeom prst="rect">
            <a:avLst/>
          </a:prstGeom>
          <a:ln w="76200" cmpd="sng">
            <a:solidFill>
              <a:srgbClr val="DD8047"/>
            </a:solidFill>
          </a:ln>
        </p:spPr>
      </p:pic>
      <p:sp>
        <p:nvSpPr>
          <p:cNvPr id="6" name="TextBox 5"/>
          <p:cNvSpPr txBox="1"/>
          <p:nvPr/>
        </p:nvSpPr>
        <p:spPr>
          <a:xfrm>
            <a:off x="2091764" y="6240040"/>
            <a:ext cx="4224233" cy="369332"/>
          </a:xfrm>
          <a:prstGeom prst="rect">
            <a:avLst/>
          </a:prstGeom>
          <a:noFill/>
        </p:spPr>
        <p:txBody>
          <a:bodyPr wrap="none" rtlCol="0">
            <a:spAutoFit/>
          </a:bodyPr>
          <a:lstStyle/>
          <a:p>
            <a:r>
              <a:rPr lang="de-DE" dirty="0" smtClean="0"/>
              <a:t>1927</a:t>
            </a:r>
            <a:r>
              <a:rPr lang="en-US" dirty="0"/>
              <a:t> </a:t>
            </a:r>
            <a:r>
              <a:rPr lang="en-US" dirty="0" smtClean="0"/>
              <a:t>- </a:t>
            </a:r>
            <a:r>
              <a:rPr lang="de-DE" dirty="0" smtClean="0"/>
              <a:t>Oskar Schlemmer</a:t>
            </a:r>
            <a:r>
              <a:rPr lang="en-US" dirty="0"/>
              <a:t> </a:t>
            </a:r>
            <a:r>
              <a:rPr lang="en-US" dirty="0" smtClean="0"/>
              <a:t>- </a:t>
            </a:r>
            <a:r>
              <a:rPr lang="de-DE" dirty="0" smtClean="0"/>
              <a:t>Bauhaus </a:t>
            </a:r>
            <a:r>
              <a:rPr lang="de-DE" dirty="0"/>
              <a:t>Theater</a:t>
            </a:r>
            <a:endParaRPr lang="en-US" dirty="0"/>
          </a:p>
        </p:txBody>
      </p:sp>
    </p:spTree>
    <p:extLst>
      <p:ext uri="{BB962C8B-B14F-4D97-AF65-F5344CB8AC3E}">
        <p14:creationId xmlns:p14="http://schemas.microsoft.com/office/powerpoint/2010/main" val="4235642681"/>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FF8E22"/>
                </a:solidFill>
                <a:latin typeface="Chalkduster"/>
                <a:cs typeface="Chalkduster"/>
              </a:rPr>
              <a:t>so remember… </a:t>
            </a:r>
            <a:endParaRPr lang="en-US" dirty="0"/>
          </a:p>
        </p:txBody>
      </p:sp>
      <p:sp>
        <p:nvSpPr>
          <p:cNvPr id="3" name="Vertical Text Placeholder 2"/>
          <p:cNvSpPr>
            <a:spLocks noGrp="1"/>
          </p:cNvSpPr>
          <p:nvPr>
            <p:ph type="body" orient="vert" idx="1"/>
          </p:nvPr>
        </p:nvSpPr>
        <p:spPr>
          <a:xfrm>
            <a:off x="612647" y="1600200"/>
            <a:ext cx="8337117" cy="4929094"/>
          </a:xfrm>
        </p:spPr>
        <p:txBody>
          <a:bodyPr vert="horz">
            <a:normAutofit fontScale="92500"/>
          </a:bodyPr>
          <a:lstStyle/>
          <a:p>
            <a:pPr marL="0" indent="0" algn="ctr">
              <a:buNone/>
            </a:pPr>
            <a:r>
              <a:rPr lang="en-US" sz="4000" dirty="0" smtClean="0">
                <a:solidFill>
                  <a:srgbClr val="FF8E22"/>
                </a:solidFill>
              </a:rPr>
              <a:t>…</a:t>
            </a:r>
            <a:r>
              <a:rPr lang="en-US" sz="4000" dirty="0">
                <a:solidFill>
                  <a:srgbClr val="FF8E22"/>
                </a:solidFill>
                <a:latin typeface="Chalkduster"/>
                <a:cs typeface="Chalkduster"/>
              </a:rPr>
              <a:t>t</a:t>
            </a:r>
            <a:r>
              <a:rPr lang="en-US" sz="4000" dirty="0" smtClean="0">
                <a:solidFill>
                  <a:srgbClr val="FF8E22"/>
                </a:solidFill>
                <a:latin typeface="Chalkduster"/>
                <a:cs typeface="Chalkduster"/>
              </a:rPr>
              <a:t>heatres </a:t>
            </a:r>
            <a:r>
              <a:rPr lang="en-US" sz="4000" dirty="0">
                <a:solidFill>
                  <a:srgbClr val="FF8E22"/>
                </a:solidFill>
                <a:latin typeface="Chalkduster"/>
                <a:cs typeface="Chalkduster"/>
              </a:rPr>
              <a:t>are living organisms being altered and adapted throughout their existence to conform with changing and developing ideas and </a:t>
            </a:r>
            <a:r>
              <a:rPr lang="en-US" sz="4000" dirty="0" smtClean="0">
                <a:solidFill>
                  <a:srgbClr val="FF8E22"/>
                </a:solidFill>
                <a:latin typeface="Chalkduster"/>
                <a:cs typeface="Chalkduster"/>
              </a:rPr>
              <a:t>patterns…</a:t>
            </a:r>
          </a:p>
          <a:p>
            <a:pPr marL="0" indent="0" algn="ctr">
              <a:lnSpc>
                <a:spcPct val="60000"/>
              </a:lnSpc>
              <a:buNone/>
            </a:pPr>
            <a:endParaRPr lang="en-US" sz="4000" dirty="0" smtClean="0">
              <a:solidFill>
                <a:srgbClr val="FF8E22"/>
              </a:solidFill>
              <a:latin typeface="Chalkduster"/>
              <a:cs typeface="Chalkduster"/>
            </a:endParaRPr>
          </a:p>
          <a:p>
            <a:pPr marL="0" indent="0" algn="ctr">
              <a:buNone/>
            </a:pPr>
            <a:r>
              <a:rPr lang="en-US" sz="5200" b="1" dirty="0" smtClean="0">
                <a:solidFill>
                  <a:srgbClr val="FF8E22"/>
                </a:solidFill>
                <a:latin typeface="Chalkduster"/>
                <a:cs typeface="Chalkduster"/>
              </a:rPr>
              <a:t>…now add yours!</a:t>
            </a:r>
            <a:endParaRPr lang="en-US" sz="5200" b="1" dirty="0">
              <a:solidFill>
                <a:srgbClr val="FF8E22"/>
              </a:solidFill>
              <a:latin typeface="Chalkduster"/>
              <a:cs typeface="Chalkduster"/>
            </a:endParaRPr>
          </a:p>
        </p:txBody>
      </p:sp>
    </p:spTree>
    <p:extLst>
      <p:ext uri="{BB962C8B-B14F-4D97-AF65-F5344CB8AC3E}">
        <p14:creationId xmlns:p14="http://schemas.microsoft.com/office/powerpoint/2010/main" val="27444561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Median">
  <a:themeElements>
    <a:clrScheme name="Custom LETTER">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9691</TotalTime>
  <Words>8062</Words>
  <Application>Microsoft Macintosh PowerPoint</Application>
  <PresentationFormat>On-screen Show (4:3)</PresentationFormat>
  <Paragraphs>479</Paragraphs>
  <Slides>114</Slides>
  <Notes>0</Notes>
  <HiddenSlides>0</HiddenSlides>
  <MMClips>0</MMClips>
  <ScaleCrop>false</ScaleCrop>
  <HeadingPairs>
    <vt:vector size="4" baseType="variant">
      <vt:variant>
        <vt:lpstr>Theme</vt:lpstr>
      </vt:variant>
      <vt:variant>
        <vt:i4>1</vt:i4>
      </vt:variant>
      <vt:variant>
        <vt:lpstr>Slide Titles</vt:lpstr>
      </vt:variant>
      <vt:variant>
        <vt:i4>114</vt:i4>
      </vt:variant>
    </vt:vector>
  </HeadingPairs>
  <TitlesOfParts>
    <vt:vector size="115" baseType="lpstr">
      <vt:lpstr>Median</vt:lpstr>
      <vt:lpstr>HISTORY OF SCENOGRAPHY:  THE SPACES – HOW DO WE USE THEM?</vt:lpstr>
      <vt:lpstr>The Ancient Greeks: SCENERY</vt:lpstr>
      <vt:lpstr>The Ancient Greeks: Scenery…</vt:lpstr>
      <vt:lpstr>The Ancient Greeks: Scenery…</vt:lpstr>
      <vt:lpstr>The Ancient Greeks: Scenery…</vt:lpstr>
      <vt:lpstr>The Ancient Greeks: Scenery…</vt:lpstr>
      <vt:lpstr>The Ancient Greeks: COSTUME</vt:lpstr>
      <vt:lpstr>The Ancient Greeks: COSTUME…</vt:lpstr>
      <vt:lpstr>The Ancient Greeks: COSTUME…</vt:lpstr>
      <vt:lpstr>The Ancient Greeks: COSTUME…</vt:lpstr>
      <vt:lpstr>The Ancient Greeks: COSTUME…</vt:lpstr>
      <vt:lpstr>The Ancient Greeks: COSTUME…</vt:lpstr>
      <vt:lpstr>The Ancient Greeks: MASKS</vt:lpstr>
      <vt:lpstr>The Ancient Greeks: MASKS…</vt:lpstr>
      <vt:lpstr>The Ancient Greeks: PROPS</vt:lpstr>
      <vt:lpstr>The Ancient Greeks: Special Props</vt:lpstr>
      <vt:lpstr>The Romans: Scenery</vt:lpstr>
      <vt:lpstr>The Romans: Scenery - VITRUVIUS</vt:lpstr>
      <vt:lpstr>The Romans: Scenery - VITRUVIUS</vt:lpstr>
      <vt:lpstr>The Romans: Scenery - VITRUVIUS</vt:lpstr>
      <vt:lpstr>The Romans: Scenery</vt:lpstr>
      <vt:lpstr>The Romans: Scenery</vt:lpstr>
      <vt:lpstr>The Romans: Costume </vt:lpstr>
      <vt:lpstr>The Romans: Costume … </vt:lpstr>
      <vt:lpstr>The Romans: Masks …</vt:lpstr>
      <vt:lpstr>The Romans: Props</vt:lpstr>
      <vt:lpstr>Medieval Times: Scenery</vt:lpstr>
      <vt:lpstr>Medieval Times: Scenery …</vt:lpstr>
      <vt:lpstr>Medieval Times: Costume</vt:lpstr>
      <vt:lpstr>Medieval Times: Costume …</vt:lpstr>
      <vt:lpstr>Medieval Times: the Spectacle</vt:lpstr>
      <vt:lpstr>Medieval Times: the Spectacle…</vt:lpstr>
      <vt:lpstr>Medieval Times: the Spectacle…</vt:lpstr>
      <vt:lpstr>Renaissance: Scenery</vt:lpstr>
      <vt:lpstr>Renaissance: Scenery …</vt:lpstr>
      <vt:lpstr>Renaissance: Scenery …</vt:lpstr>
      <vt:lpstr>Renaissance: Scenery …</vt:lpstr>
      <vt:lpstr>Renaissance: Scenery …</vt:lpstr>
      <vt:lpstr>Renaissance: Scenery …</vt:lpstr>
      <vt:lpstr>Renaissance: Scenery …</vt:lpstr>
      <vt:lpstr>Renaissance: Scenery …</vt:lpstr>
      <vt:lpstr>Renaissance: Scenery …</vt:lpstr>
      <vt:lpstr>Renaissance: Lighting</vt:lpstr>
      <vt:lpstr>Renaissance: Lighting…</vt:lpstr>
      <vt:lpstr>Renaissance: Costume…</vt:lpstr>
      <vt:lpstr>Renaissance: Costume…</vt:lpstr>
      <vt:lpstr>Renaissance: Costume</vt:lpstr>
      <vt:lpstr>Renaissance: Costume…</vt:lpstr>
      <vt:lpstr>Commedia dell’arte: Scenery</vt:lpstr>
      <vt:lpstr>Commedia dell’arte: Scenery…</vt:lpstr>
      <vt:lpstr>Commedia dell’arte: Masks</vt:lpstr>
      <vt:lpstr>Commedia dell’arte: Costume</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Costume</vt:lpstr>
      <vt:lpstr>ELIZABETHAN: Lighting</vt:lpstr>
      <vt:lpstr>ELIZABETHAN: Lighting…</vt:lpstr>
      <vt:lpstr>ELIZABETHAN: Lighting</vt:lpstr>
      <vt:lpstr>ELIZABETHAN: Lighting</vt:lpstr>
      <vt:lpstr>RESTORATION: Out of the Darkness…</vt:lpstr>
      <vt:lpstr>RESTORATION: Out of the Darkness…</vt:lpstr>
      <vt:lpstr>RESTORATION: Out of the Darkness…</vt:lpstr>
      <vt:lpstr>RESTORATION: Out of the Darkness…</vt:lpstr>
      <vt:lpstr>OPERA: Scenery</vt:lpstr>
      <vt:lpstr>OPERA: Scenery…</vt:lpstr>
      <vt:lpstr>OPERA: Scenery…</vt:lpstr>
      <vt:lpstr>OPERA: Scenery…</vt:lpstr>
      <vt:lpstr>OPERA: Scenery…</vt:lpstr>
      <vt:lpstr>OPERA: Scenery…</vt:lpstr>
      <vt:lpstr>OPERA: Scenery…</vt:lpstr>
      <vt:lpstr>OPERA: Scenery…</vt:lpstr>
      <vt:lpstr>OPERA: Lighting</vt:lpstr>
      <vt:lpstr>The Playhouse</vt:lpstr>
      <vt:lpstr>The Playhouse</vt:lpstr>
      <vt:lpstr>the Nineteenth Century…SCENERY</vt:lpstr>
      <vt:lpstr>the Nineteenth Century…SCENERY</vt:lpstr>
      <vt:lpstr>the Nineteenth Century…SCENERY</vt:lpstr>
      <vt:lpstr>the Nineteenth Century…Lights!</vt:lpstr>
      <vt:lpstr>the Nineteenth Century…</vt:lpstr>
      <vt:lpstr>the Twentieth Century…SCENERY</vt:lpstr>
      <vt:lpstr>the Twentieth Century…SCENERY</vt:lpstr>
      <vt:lpstr>the Twentieth Century…SCENERY</vt:lpstr>
      <vt:lpstr>the Twentieth Century…SCENERY</vt:lpstr>
      <vt:lpstr>the Twentieth Century…SCENERY</vt:lpstr>
      <vt:lpstr>the Twentieth Century…SCENERY</vt:lpstr>
      <vt:lpstr>the Twentieth Century…SCENERY</vt:lpstr>
      <vt:lpstr>the Twentieth Century…SCENERY</vt:lpstr>
      <vt:lpstr>Ballets Russes…Scenery</vt:lpstr>
      <vt:lpstr>Ballets Russes…Scenery</vt:lpstr>
      <vt:lpstr>Ballets Russes…Scenery</vt:lpstr>
      <vt:lpstr>Ballets Russes…Scenery</vt:lpstr>
      <vt:lpstr>Ballets Russes …Scenery</vt:lpstr>
      <vt:lpstr>Ballets Russes…Costume</vt:lpstr>
      <vt:lpstr>Ballets Russes…Costume</vt:lpstr>
      <vt:lpstr>Ballets Russes…Costume</vt:lpstr>
      <vt:lpstr>Ballets Russes…Costume</vt:lpstr>
      <vt:lpstr>BRECHT… Scenery </vt:lpstr>
      <vt:lpstr>BRECHT… Scenery </vt:lpstr>
      <vt:lpstr>BRECHT… Scenery </vt:lpstr>
      <vt:lpstr>BRECHT… Scenery </vt:lpstr>
      <vt:lpstr>BRECHT… Scenery </vt:lpstr>
      <vt:lpstr>BAUHAUS… Scenery </vt:lpstr>
      <vt:lpstr>BAUHAUS… Scenery </vt:lpstr>
      <vt:lpstr>BAUHAUS… Scenery </vt:lpstr>
      <vt:lpstr>PowerPoint Presentation</vt:lpstr>
      <vt:lpstr>so remember…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 2004 Test Drive User</dc:creator>
  <cp:lastModifiedBy>Office 2004 Test Drive User</cp:lastModifiedBy>
  <cp:revision>183</cp:revision>
  <dcterms:created xsi:type="dcterms:W3CDTF">2015-10-31T21:09:13Z</dcterms:created>
  <dcterms:modified xsi:type="dcterms:W3CDTF">2017-01-01T23:42:56Z</dcterms:modified>
</cp:coreProperties>
</file>