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81"/>
  </p:notesMasterIdLst>
  <p:sldIdLst>
    <p:sldId id="256" r:id="rId2"/>
    <p:sldId id="257" r:id="rId3"/>
    <p:sldId id="258" r:id="rId4"/>
    <p:sldId id="259" r:id="rId5"/>
    <p:sldId id="260" r:id="rId6"/>
    <p:sldId id="261" r:id="rId7"/>
    <p:sldId id="334" r:id="rId8"/>
    <p:sldId id="335" r:id="rId9"/>
    <p:sldId id="336" r:id="rId10"/>
    <p:sldId id="337"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80" r:id="rId29"/>
    <p:sldId id="338" r:id="rId30"/>
    <p:sldId id="281" r:id="rId31"/>
    <p:sldId id="282" r:id="rId32"/>
    <p:sldId id="339" r:id="rId33"/>
    <p:sldId id="283" r:id="rId34"/>
    <p:sldId id="340" r:id="rId35"/>
    <p:sldId id="342" r:id="rId36"/>
    <p:sldId id="284" r:id="rId37"/>
    <p:sldId id="285" r:id="rId38"/>
    <p:sldId id="286" r:id="rId39"/>
    <p:sldId id="287" r:id="rId40"/>
    <p:sldId id="288" r:id="rId41"/>
    <p:sldId id="289" r:id="rId42"/>
    <p:sldId id="290" r:id="rId43"/>
    <p:sldId id="291" r:id="rId44"/>
    <p:sldId id="292" r:id="rId45"/>
    <p:sldId id="293" r:id="rId46"/>
    <p:sldId id="294" r:id="rId47"/>
    <p:sldId id="295" r:id="rId48"/>
    <p:sldId id="297" r:id="rId49"/>
    <p:sldId id="298" r:id="rId50"/>
    <p:sldId id="299" r:id="rId51"/>
    <p:sldId id="300" r:id="rId52"/>
    <p:sldId id="301" r:id="rId53"/>
    <p:sldId id="302" r:id="rId54"/>
    <p:sldId id="303" r:id="rId55"/>
    <p:sldId id="304" r:id="rId56"/>
    <p:sldId id="305" r:id="rId57"/>
    <p:sldId id="306" r:id="rId58"/>
    <p:sldId id="307" r:id="rId59"/>
    <p:sldId id="343" r:id="rId60"/>
    <p:sldId id="308" r:id="rId61"/>
    <p:sldId id="309" r:id="rId62"/>
    <p:sldId id="333" r:id="rId63"/>
    <p:sldId id="310" r:id="rId64"/>
    <p:sldId id="316" r:id="rId65"/>
    <p:sldId id="317" r:id="rId66"/>
    <p:sldId id="318" r:id="rId67"/>
    <p:sldId id="319" r:id="rId68"/>
    <p:sldId id="320" r:id="rId69"/>
    <p:sldId id="321" r:id="rId70"/>
    <p:sldId id="322" r:id="rId71"/>
    <p:sldId id="323" r:id="rId72"/>
    <p:sldId id="324" r:id="rId73"/>
    <p:sldId id="325" r:id="rId74"/>
    <p:sldId id="326" r:id="rId75"/>
    <p:sldId id="327" r:id="rId76"/>
    <p:sldId id="328" r:id="rId77"/>
    <p:sldId id="329" r:id="rId78"/>
    <p:sldId id="330" r:id="rId79"/>
    <p:sldId id="331" r:id="rId8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199" autoAdjust="0"/>
    <p:restoredTop sz="64494" autoAdjust="0"/>
  </p:normalViewPr>
  <p:slideViewPr>
    <p:cSldViewPr snapToGrid="0" snapToObjects="1">
      <p:cViewPr varScale="1">
        <p:scale>
          <a:sx n="66" d="100"/>
          <a:sy n="66" d="100"/>
        </p:scale>
        <p:origin x="1869" y="57"/>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theme" Target="theme/theme1.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61" Type="http://schemas.openxmlformats.org/officeDocument/2006/relationships/slide" Target="slides/slide60.xml"/><Relationship Id="rId8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20E22BC-02AC-F54D-B916-D41ABB6F8744}" type="datetimeFigureOut">
              <a:rPr lang="en-US" smtClean="0"/>
              <a:pPr/>
              <a:t>2/7/2020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C62A1D-4582-E74C-92F5-73A3ECD25D2F}" type="slidenum">
              <a:rPr lang="en-US" smtClean="0"/>
              <a:pPr/>
              <a:t>‹#›</a:t>
            </a:fld>
            <a:endParaRPr lang="en-US"/>
          </a:p>
        </p:txBody>
      </p:sp>
    </p:spTree>
    <p:extLst>
      <p:ext uri="{BB962C8B-B14F-4D97-AF65-F5344CB8AC3E}">
        <p14:creationId xmlns:p14="http://schemas.microsoft.com/office/powerpoint/2010/main" val="161208916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11"/>
          <p:cNvSpPr>
            <a:spLocks noGrp="1" noChangeArrowheads="1"/>
          </p:cNvSpPr>
          <p:nvPr>
            <p:ph type="sldNum" sz="quarter" idx="5"/>
          </p:nvPr>
        </p:nvSpPr>
        <p:spPr>
          <a:noFill/>
        </p:spPr>
        <p:txBody>
          <a:bodyPr/>
          <a:lstStyle/>
          <a:p>
            <a:fld id="{13B72244-6AB2-4E00-BFE3-D584A305B2C8}" type="slidenum">
              <a:rPr lang="en-US" smtClean="0"/>
              <a:pPr/>
              <a:t>2</a:t>
            </a:fld>
            <a:endParaRPr lang="en-US"/>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noFill/>
          <a:ln/>
        </p:spPr>
        <p:txBody>
          <a:bodyPr/>
          <a:lstStyle/>
          <a:p>
            <a:pPr>
              <a:buFontTx/>
              <a:buNone/>
            </a:pPr>
            <a:r>
              <a:rPr lang="en-US" b="1" dirty="0"/>
              <a:t>Chapter 2 Objectives</a:t>
            </a:r>
          </a:p>
        </p:txBody>
      </p:sp>
    </p:spTree>
    <p:extLst>
      <p:ext uri="{BB962C8B-B14F-4D97-AF65-F5344CB8AC3E}">
        <p14:creationId xmlns:p14="http://schemas.microsoft.com/office/powerpoint/2010/main" val="3540870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a:t>
            </a:fld>
            <a:endParaRPr lang="en-US"/>
          </a:p>
        </p:txBody>
      </p:sp>
    </p:spTree>
    <p:extLst>
      <p:ext uri="{BB962C8B-B14F-4D97-AF65-F5344CB8AC3E}">
        <p14:creationId xmlns:p14="http://schemas.microsoft.com/office/powerpoint/2010/main" val="23630180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a:t>
            </a:fld>
            <a:endParaRPr lang="en-US"/>
          </a:p>
        </p:txBody>
      </p:sp>
    </p:spTree>
    <p:extLst>
      <p:ext uri="{BB962C8B-B14F-4D97-AF65-F5344CB8AC3E}">
        <p14:creationId xmlns:p14="http://schemas.microsoft.com/office/powerpoint/2010/main" val="14312748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224325" indent="-224325"/>
            <a:r>
              <a:rPr lang="en-US" sz="1100" dirty="0">
                <a:latin typeface="Arial" charset="0"/>
              </a:rPr>
              <a:t>The term end-to-end VLAN refers to a single VLAN that is associated with switch ports widely dispersed throughout an enterprise network on multiple switches. A Layer 2 switched campus network carries traffic for each VLAN throughout the network, as shown in the figure, where VLANs 1, 2 and 3 are spread across the campus network.  </a:t>
            </a:r>
          </a:p>
          <a:p>
            <a:pPr marL="224325" indent="-224325"/>
            <a:r>
              <a:rPr lang="en-US" sz="1100" dirty="0">
                <a:latin typeface="Arial" charset="0"/>
              </a:rPr>
              <a:t>If more than one VLAN in a network is operating in the end-to-end mode, special links (Layer 2 trunks) are required between switches to carry the traffic of all the different VLANs.</a:t>
            </a:r>
            <a:endParaRPr lang="en-US" sz="1100"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5</a:t>
            </a:fld>
            <a:endParaRPr lang="en-US"/>
          </a:p>
        </p:txBody>
      </p:sp>
    </p:spTree>
    <p:extLst>
      <p:ext uri="{BB962C8B-B14F-4D97-AF65-F5344CB8AC3E}">
        <p14:creationId xmlns:p14="http://schemas.microsoft.com/office/powerpoint/2010/main" val="39893307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224325" indent="-224325"/>
            <a:r>
              <a:rPr lang="en-US" sz="1100" dirty="0">
                <a:latin typeface="Arial" charset="0"/>
              </a:rPr>
              <a:t>The Campus Enterprise Architecture is based on the local VLAN model wherein users of geographically common switches are grouped into a single VLAN, regardless of the organizational function of the users. </a:t>
            </a:r>
          </a:p>
          <a:p>
            <a:pPr marL="224325" indent="-224325"/>
            <a:r>
              <a:rPr lang="en-US" sz="1100" dirty="0">
                <a:latin typeface="Arial" charset="0"/>
              </a:rPr>
              <a:t>Local VLANs are generally confined to a wiring closet, as shown in the figure, and VLANs are local to one access switch which trunks to the distribution switch. </a:t>
            </a:r>
          </a:p>
          <a:p>
            <a:pPr marL="224325" indent="-224325"/>
            <a:r>
              <a:rPr lang="en-US" sz="1100" dirty="0">
                <a:latin typeface="Arial" charset="0"/>
              </a:rPr>
              <a:t>If users move from one location to another in the campus, their connection changes to the new VLAN at the new physical location. </a:t>
            </a:r>
          </a:p>
          <a:p>
            <a:pPr marL="224325" indent="-224325"/>
            <a:r>
              <a:rPr lang="en-US" sz="1100" dirty="0">
                <a:latin typeface="Arial" charset="0"/>
              </a:rPr>
              <a:t>In the local VLAN model, Layer 2 switching is implemented at the access level and routing is implemented at the distribution and core level, as shown in the figure, to enable users to maintain access to the resources they need.</a:t>
            </a:r>
            <a:endParaRPr lang="en-US" sz="1100"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6</a:t>
            </a:fld>
            <a:endParaRPr lang="en-US"/>
          </a:p>
        </p:txBody>
      </p:sp>
    </p:spTree>
    <p:extLst>
      <p:ext uri="{BB962C8B-B14F-4D97-AF65-F5344CB8AC3E}">
        <p14:creationId xmlns:p14="http://schemas.microsoft.com/office/powerpoint/2010/main" val="27761341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Local VLAN traffic on access switches can be passed to the building distribution switches across an alternative Layer 2 path if a primary path failure occurs. Router redundancy protocols can provide failover if the default gateway for the access VLAN fails. When both the STP instance and VLAN are confined to a specific access and distribution block, Layer 2 and Layer 3 redundancy measures and protocols can be configured to failover in a coordinated manner.</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9</a:t>
            </a:fld>
            <a:endParaRPr lang="en-US" dirty="0"/>
          </a:p>
        </p:txBody>
      </p:sp>
    </p:spTree>
    <p:extLst>
      <p:ext uri="{BB962C8B-B14F-4D97-AF65-F5344CB8AC3E}">
        <p14:creationId xmlns:p14="http://schemas.microsoft.com/office/powerpoint/2010/main" val="40048338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224325" indent="-224325"/>
            <a:r>
              <a:rPr lang="en-US" sz="1100" dirty="0"/>
              <a:t>Benefits of Local VLANs:</a:t>
            </a:r>
          </a:p>
          <a:p>
            <a:pPr marL="224325" indent="-224325"/>
            <a:r>
              <a:rPr lang="en-US" sz="1100" b="1" dirty="0">
                <a:latin typeface="Arial" charset="0"/>
              </a:rPr>
              <a:t>Deterministic traffic flow: </a:t>
            </a:r>
            <a:r>
              <a:rPr lang="en-US" sz="1100" dirty="0">
                <a:latin typeface="Arial" charset="0"/>
              </a:rPr>
              <a:t>The simple layout provides a predictable Layer 2 and Layer 3 traffic path. If a failure occurs that was not mitigated by the redundancy features, the simplicity of the model facilitates expedient problem isolation and resolu­tion within the switch block. </a:t>
            </a:r>
          </a:p>
          <a:p>
            <a:pPr marL="224325" indent="-224325"/>
            <a:r>
              <a:rPr lang="en-US" sz="1100" b="1" dirty="0">
                <a:latin typeface="Arial" charset="0"/>
              </a:rPr>
              <a:t>Active redundant paths:</a:t>
            </a:r>
            <a:r>
              <a:rPr lang="en-US" sz="1100" dirty="0">
                <a:latin typeface="Arial" charset="0"/>
              </a:rPr>
              <a:t> When implementing Per VLAN Spanning Tree (</a:t>
            </a:r>
            <a:r>
              <a:rPr lang="en-US" sz="1100" dirty="0" err="1">
                <a:latin typeface="Arial" charset="0"/>
              </a:rPr>
              <a:t>PVST</a:t>
            </a:r>
            <a:r>
              <a:rPr lang="en-US" sz="1100" dirty="0">
                <a:latin typeface="Arial" charset="0"/>
              </a:rPr>
              <a:t>) or Multiple Spanning Tree Protocol (</a:t>
            </a:r>
            <a:r>
              <a:rPr lang="en-US" sz="1100" dirty="0" err="1">
                <a:latin typeface="Arial" charset="0"/>
              </a:rPr>
              <a:t>MSTP</a:t>
            </a:r>
            <a:r>
              <a:rPr lang="en-US" sz="1100" dirty="0">
                <a:latin typeface="Arial" charset="0"/>
              </a:rPr>
              <a:t>) because there is no loop, all links can be used to make use of the redundant paths. </a:t>
            </a:r>
          </a:p>
          <a:p>
            <a:pPr marL="224325" indent="-224325"/>
            <a:r>
              <a:rPr lang="en-US" sz="1100" b="1" dirty="0">
                <a:latin typeface="Arial" charset="0"/>
              </a:rPr>
              <a:t>High availability: </a:t>
            </a:r>
            <a:r>
              <a:rPr lang="en-US" sz="1100" dirty="0">
                <a:latin typeface="Arial" charset="0"/>
              </a:rPr>
              <a:t>Redundant paths exist at all infrastructure levels. Local VLAN traffic on access switches can be passed to the building distribution switches across an alternative Layer 2 path if a primary path failure occurs. Router redundancy protocols can provide failover if the default gateway for the access VLAN fails. When both the Spanning Tree Protocol (STP) instance and VLAN are confined to a specific access and distribution block, Layer 2 and Layer 3 redundancy measures and protocols can be configured to failover in a coordinated manner. </a:t>
            </a:r>
          </a:p>
          <a:p>
            <a:pPr marL="224325" indent="-224325"/>
            <a:r>
              <a:rPr lang="en-US" sz="1100" b="1" dirty="0">
                <a:latin typeface="Arial" charset="0"/>
              </a:rPr>
              <a:t>Finite failure domain:</a:t>
            </a:r>
            <a:r>
              <a:rPr lang="en-US" sz="1100" dirty="0">
                <a:latin typeface="Arial" charset="0"/>
              </a:rPr>
              <a:t> If VLANs are local to a switch block, and the number of devices on each VLAN is kept small, failures at Layer 2 are confined to a small subset of users. </a:t>
            </a:r>
          </a:p>
          <a:p>
            <a:pPr marL="224325" indent="-224325"/>
            <a:r>
              <a:rPr lang="en-US" sz="1100" b="1" dirty="0">
                <a:latin typeface="Arial" charset="0"/>
              </a:rPr>
              <a:t>Scalable design:</a:t>
            </a:r>
            <a:r>
              <a:rPr lang="en-US" sz="1100" dirty="0">
                <a:latin typeface="Arial" charset="0"/>
              </a:rPr>
              <a:t> Following the enterprise campus architecture design, new access switches can be easily incorporated, and new submodules can be added when necessary. </a:t>
            </a: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11</a:t>
            </a:fld>
            <a:endParaRPr lang="en-US"/>
          </a:p>
        </p:txBody>
      </p:sp>
    </p:spTree>
    <p:extLst>
      <p:ext uri="{BB962C8B-B14F-4D97-AF65-F5344CB8AC3E}">
        <p14:creationId xmlns:p14="http://schemas.microsoft.com/office/powerpoint/2010/main" val="38545809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1"/>
          <p:cNvSpPr>
            <a:spLocks noGrp="1" noChangeArrowheads="1"/>
          </p:cNvSpPr>
          <p:nvPr>
            <p:ph type="sldNum" sz="quarter" idx="5"/>
          </p:nvPr>
        </p:nvSpPr>
        <p:spPr>
          <a:noFill/>
        </p:spPr>
        <p:txBody>
          <a:bodyPr/>
          <a:lstStyle/>
          <a:p>
            <a:fld id="{37549710-DC87-43B2-91FF-5F30F857836B}" type="slidenum">
              <a:rPr lang="en-US" smtClean="0"/>
              <a:pPr/>
              <a:t>12</a:t>
            </a:fld>
            <a:endParaRPr lang="en-US"/>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pPr marL="224325" indent="-224325"/>
            <a:endParaRPr lang="en-US"/>
          </a:p>
        </p:txBody>
      </p:sp>
    </p:spTree>
    <p:extLst>
      <p:ext uri="{BB962C8B-B14F-4D97-AF65-F5344CB8AC3E}">
        <p14:creationId xmlns:p14="http://schemas.microsoft.com/office/powerpoint/2010/main" val="18343635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1"/>
          <p:cNvSpPr>
            <a:spLocks noGrp="1" noChangeArrowheads="1"/>
          </p:cNvSpPr>
          <p:nvPr>
            <p:ph type="sldNum" sz="quarter" idx="5"/>
          </p:nvPr>
        </p:nvSpPr>
        <p:spPr>
          <a:noFill/>
        </p:spPr>
        <p:txBody>
          <a:bodyPr/>
          <a:lstStyle/>
          <a:p>
            <a:fld id="{37549710-DC87-43B2-91FF-5F30F857836B}" type="slidenum">
              <a:rPr lang="en-US" smtClean="0"/>
              <a:pPr/>
              <a:t>13</a:t>
            </a:fld>
            <a:endParaRPr lang="en-US"/>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pPr marL="224325" indent="-224325"/>
            <a:r>
              <a:rPr lang="en-US" sz="1100" dirty="0">
                <a:latin typeface="Arial" charset="0"/>
              </a:rPr>
              <a:t>Each Cisco Catalyst switch supports a different number of VLANs, with high-end Cisco Catalyst switches supporting as many as 4096 VLANs.</a:t>
            </a:r>
            <a:endParaRPr lang="en-US" sz="900" dirty="0"/>
          </a:p>
        </p:txBody>
      </p:sp>
    </p:spTree>
    <p:extLst>
      <p:ext uri="{BB962C8B-B14F-4D97-AF65-F5344CB8AC3E}">
        <p14:creationId xmlns:p14="http://schemas.microsoft.com/office/powerpoint/2010/main" val="40448669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1"/>
          <p:cNvSpPr>
            <a:spLocks noGrp="1" noChangeArrowheads="1"/>
          </p:cNvSpPr>
          <p:nvPr>
            <p:ph type="sldNum" sz="quarter" idx="5"/>
          </p:nvPr>
        </p:nvSpPr>
        <p:spPr>
          <a:noFill/>
        </p:spPr>
        <p:txBody>
          <a:bodyPr/>
          <a:lstStyle/>
          <a:p>
            <a:fld id="{37549710-DC87-43B2-91FF-5F30F857836B}" type="slidenum">
              <a:rPr lang="en-US" smtClean="0"/>
              <a:pPr/>
              <a:t>14</a:t>
            </a:fld>
            <a:endParaRPr lang="en-US"/>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pPr marL="224325" indent="-224325"/>
            <a:r>
              <a:rPr lang="en-US" sz="1100" dirty="0">
                <a:latin typeface="Arial" charset="0"/>
              </a:rPr>
              <a:t>Cisco Catalyst switches support up to 4096 VLANs depending on the platform and software version.</a:t>
            </a:r>
          </a:p>
          <a:p>
            <a:pPr marL="224325" indent="-224325"/>
            <a:r>
              <a:rPr lang="en-US" sz="1100" dirty="0">
                <a:latin typeface="Arial" charset="0"/>
              </a:rPr>
              <a:t>The Catalyst 2950 and 2955 support as many as 64 VLANs with the Standard Software image and up to 250 VLANs with the Enhanced Software image. </a:t>
            </a:r>
          </a:p>
          <a:p>
            <a:pPr marL="224325" indent="-224325"/>
            <a:r>
              <a:rPr lang="en-US" sz="1100" dirty="0">
                <a:latin typeface="Arial" charset="0"/>
              </a:rPr>
              <a:t>Cisco Catalyst switches do not support VLANs 1002 through 1005; these are reserved for Token Ring and FDDI VLANs. </a:t>
            </a:r>
          </a:p>
          <a:p>
            <a:pPr marL="224325" indent="-224325"/>
            <a:r>
              <a:rPr lang="en-US" sz="1100" dirty="0">
                <a:latin typeface="Arial" charset="0"/>
              </a:rPr>
              <a:t>Catalyst 4500 and 6500 families of switches do not support VLANs 1006 through 1024. </a:t>
            </a:r>
          </a:p>
          <a:p>
            <a:pPr marL="224325" indent="-224325"/>
            <a:r>
              <a:rPr lang="en-US" sz="1100" dirty="0">
                <a:latin typeface="Arial" charset="0"/>
              </a:rPr>
              <a:t>Several families of switches </a:t>
            </a:r>
            <a:r>
              <a:rPr lang="en-US" sz="1100" i="1" dirty="0">
                <a:latin typeface="Arial" charset="0"/>
              </a:rPr>
              <a:t>support more VLANs than the number of spanning-tree instances</a:t>
            </a:r>
            <a:r>
              <a:rPr lang="en-US" sz="1100" dirty="0">
                <a:latin typeface="Arial" charset="0"/>
              </a:rPr>
              <a:t>. For example, the Cisco Catalyst 2970 supports 1005 VLANs but only 128 spanning-tree instances. For information on the number of supported spanning-tree instances, refer to the Cisco Product Technical Documentation</a:t>
            </a:r>
          </a:p>
          <a:p>
            <a:pPr marL="224325" indent="-224325"/>
            <a:endParaRPr lang="en-US" sz="900" dirty="0"/>
          </a:p>
        </p:txBody>
      </p:sp>
    </p:spTree>
    <p:extLst>
      <p:ext uri="{BB962C8B-B14F-4D97-AF65-F5344CB8AC3E}">
        <p14:creationId xmlns:p14="http://schemas.microsoft.com/office/powerpoint/2010/main" val="4203128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None/>
            </a:pPr>
            <a:r>
              <a:rPr lang="en-US" dirty="0"/>
              <a:t>See</a:t>
            </a:r>
            <a:r>
              <a:rPr lang="en-US" baseline="0" dirty="0"/>
              <a:t> previous slide for VLAN ID information.</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15</a:t>
            </a:fld>
            <a:endParaRPr lang="en-US"/>
          </a:p>
        </p:txBody>
      </p:sp>
    </p:spTree>
    <p:extLst>
      <p:ext uri="{BB962C8B-B14F-4D97-AF65-F5344CB8AC3E}">
        <p14:creationId xmlns:p14="http://schemas.microsoft.com/office/powerpoint/2010/main" val="36634641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Autofit/>
          </a:bodyPr>
          <a:lstStyle/>
          <a:p>
            <a:pPr marL="224325" indent="-224325">
              <a:spcAft>
                <a:spcPts val="589"/>
              </a:spcAft>
            </a:pPr>
            <a:r>
              <a:rPr lang="en-US" sz="1100" b="1" dirty="0">
                <a:latin typeface="Arial" charset="0"/>
              </a:rPr>
              <a:t>VLAN Types </a:t>
            </a:r>
            <a:r>
              <a:rPr lang="en-US" sz="1100" dirty="0">
                <a:latin typeface="Arial" charset="0"/>
              </a:rPr>
              <a:t>(from CCNA). Among the (port-based) VLANs are a number of types of VLANs. Some VLAN types are defined by the type of traffic they support; others are defined by the specific functions they perform. The principal VLAN types are data VLANs, the default VLAN, the black hole VLAN, native VLANs, management VLANs, and voice VLANs. Because switches will be carrying traffic associated with several VLANs, ports connecting to other switches are used to carry traffic for more than one VLAN; these are called trunk ports (coming soon). </a:t>
            </a:r>
          </a:p>
          <a:p>
            <a:pPr marL="224325" indent="-224325">
              <a:spcAft>
                <a:spcPts val="589"/>
              </a:spcAft>
            </a:pPr>
            <a:r>
              <a:rPr lang="en-US" sz="1100" dirty="0">
                <a:latin typeface="Arial" charset="0"/>
              </a:rPr>
              <a:t>A </a:t>
            </a:r>
            <a:r>
              <a:rPr lang="en-US" sz="1100" b="1" dirty="0">
                <a:latin typeface="Arial" charset="0"/>
              </a:rPr>
              <a:t>data VLAN </a:t>
            </a:r>
            <a:r>
              <a:rPr lang="en-US" sz="1100" dirty="0">
                <a:latin typeface="Arial" charset="0"/>
              </a:rPr>
              <a:t>is a VLAN that is configured to carry only user-generated traffic. Typically, multiple data VLANs populate a switched infrastructure. A VLAN could carry voice-based traffic or traffic used to manage the switch, but this traffic would not be part of a data VLAN. It is common practice to separate voice and management traffic from data traffic. The importance of separating user data from switch management control data and voice traffic is highlighted by the use of a special term used to identify VLANs that carry only user data—a data VLAN. A data VLAN is sometimes called a user VLAN. </a:t>
            </a:r>
          </a:p>
          <a:p>
            <a:pPr marL="224325" indent="-224325">
              <a:spcAft>
                <a:spcPts val="589"/>
              </a:spcAft>
            </a:pPr>
            <a:r>
              <a:rPr lang="en-US" sz="1100" dirty="0">
                <a:latin typeface="Arial" charset="0"/>
              </a:rPr>
              <a:t>The </a:t>
            </a:r>
            <a:r>
              <a:rPr lang="en-US" sz="1100" b="1" dirty="0">
                <a:latin typeface="Arial" charset="0"/>
              </a:rPr>
              <a:t>default VLAN </a:t>
            </a:r>
            <a:r>
              <a:rPr lang="en-US" sz="1100" dirty="0">
                <a:latin typeface="Arial" charset="0"/>
              </a:rPr>
              <a:t>is the VLAN that all the ports on a switch are members of when a switch is reset to factory defaults. All switch ports are members of the default VLAN after the initial boot of the switch. If all the switch ports are members of the default VLAN, they are all part of the same broadcast domain; this allows any device connected to any switch port </a:t>
            </a:r>
            <a:r>
              <a:rPr lang="en-US" sz="1100">
                <a:latin typeface="Arial" charset="0"/>
              </a:rPr>
              <a:t>to communicate with </a:t>
            </a:r>
            <a:r>
              <a:rPr lang="en-US" sz="1100" dirty="0">
                <a:latin typeface="Arial" charset="0"/>
              </a:rPr>
              <a:t>any device on any other switch port. The default VLAN for Cisco switches is VLAN 1. VLAN 1 has all the features of any VLAN, except that you cannot rename it and you cannot delete it. Layer 2 control traffic, such as CDP and Spanning Tree Protocol </a:t>
            </a:r>
            <a:r>
              <a:rPr lang="en-US" sz="1100">
                <a:latin typeface="Arial" charset="0"/>
              </a:rPr>
              <a:t>traffic, will </a:t>
            </a:r>
            <a:r>
              <a:rPr lang="en-US" sz="1100" dirty="0">
                <a:latin typeface="Arial" charset="0"/>
              </a:rPr>
              <a:t>always be associated with VLAN 1—this cannot be changed. It is a security best practice to restrict VLAN 1 to serve as a conduit only for Layer 2 control traffic, supporting no other traffic.</a:t>
            </a:r>
          </a:p>
          <a:p>
            <a:pPr marL="224325" indent="-224325">
              <a:spcAft>
                <a:spcPts val="589"/>
              </a:spcAft>
            </a:pPr>
            <a:r>
              <a:rPr lang="en-US" sz="1100" dirty="0">
                <a:latin typeface="Arial" charset="0"/>
              </a:rPr>
              <a:t>Some network engineers use the term default VLAN to mean a VLAN other than VLAN 1 defined by the network engineer as the VLAN that all ports are assigned to when they are not in use. We use the term </a:t>
            </a:r>
            <a:r>
              <a:rPr lang="en-US" sz="1100" i="1" dirty="0">
                <a:latin typeface="Arial" charset="0"/>
              </a:rPr>
              <a:t>black hole VLAN </a:t>
            </a:r>
            <a:r>
              <a:rPr lang="en-US" sz="1100" dirty="0">
                <a:latin typeface="Arial" charset="0"/>
              </a:rPr>
              <a:t>to distinguish this VLAN from the default VLAN. The default VLAN is intrinsic to the switch out-of-the-box; it is VLAN 1 on Cisco switches. The black hole VLAN is defined by the switch administrator. It is a security best practice to define a black hole VLAN to be a dummy VLAN distinct from all other VLANs defined in the switched LAN. All unused switch ports are assigned to the black hole VLAN so that any device connecting to an unused switch port will be assigned to the black hole VLAN. Any traffic associated with the black hole VLAN is not allowed on trunk links, thus preventing any device associated with the black hole VLAN from communicating beyond the switch to which it is connected.</a:t>
            </a:r>
          </a:p>
          <a:p>
            <a:pPr marL="224325" indent="-224325">
              <a:spcAft>
                <a:spcPts val="589"/>
              </a:spcAft>
            </a:pPr>
            <a:r>
              <a:rPr lang="en-US" sz="1100" dirty="0">
                <a:latin typeface="Arial" charset="0"/>
              </a:rPr>
              <a:t>A </a:t>
            </a:r>
            <a:r>
              <a:rPr lang="en-US" sz="1100" b="1" dirty="0">
                <a:latin typeface="Arial" charset="0"/>
              </a:rPr>
              <a:t>native VLAN </a:t>
            </a:r>
            <a:r>
              <a:rPr lang="en-US" sz="1100" dirty="0">
                <a:latin typeface="Arial" charset="0"/>
              </a:rPr>
              <a:t>(introduced later) is assigned to an 802.1Q trunk port. An IEEE 802.1Q trunk port supports traffic coming from many VLANs (tagged traffic) as well as traffic that does not come from a VLAN (untagged traffic). The 802.1Q trunk port places untagged traffic on the native VLAN. Native VLANs are set out in the IEEE 802.1Q specification to maintain backward compatibility with untagged traffic common to legacy LAN scenarios. For our purposes, a native VLAN serves as a common identifier on opposing ends of a trunk link. It is a security best practice to define a native VLAN to be a dummy VLAN distinct from all other VLANs defined in the switched LAN. The native VLAN is not used for any traffic in the switched network unless legacy bridging devices happen to be present in the network, or a </a:t>
            </a:r>
            <a:r>
              <a:rPr lang="en-US" sz="1100" dirty="0" err="1">
                <a:latin typeface="Arial" charset="0"/>
              </a:rPr>
              <a:t>multiaccess</a:t>
            </a:r>
            <a:r>
              <a:rPr lang="en-US" sz="1100" dirty="0">
                <a:latin typeface="Arial" charset="0"/>
              </a:rPr>
              <a:t> interconnection exists between switches joined by a hub (not likely in a modern network).</a:t>
            </a:r>
          </a:p>
          <a:p>
            <a:pPr marL="224325" indent="-224325">
              <a:spcAft>
                <a:spcPts val="589"/>
              </a:spcAft>
            </a:pPr>
            <a:r>
              <a:rPr lang="en-US" sz="1100" dirty="0">
                <a:latin typeface="Arial" charset="0"/>
              </a:rPr>
              <a:t>A </a:t>
            </a:r>
            <a:r>
              <a:rPr lang="en-US" sz="1100" b="1" dirty="0">
                <a:latin typeface="Arial" charset="0"/>
              </a:rPr>
              <a:t>management VLAN </a:t>
            </a:r>
            <a:r>
              <a:rPr lang="en-US" sz="1100" dirty="0">
                <a:latin typeface="Arial" charset="0"/>
              </a:rPr>
              <a:t>is a VLAN defined by the switch administrator as a means to accessing the management capabilities of a switch. VLAN 1 would serve as the management VLAN if you did not proactively define a unique VLAN to serve as the management VLAN. You assign the management VLAN an IP address and subnet mask. A switch can be managed via HTTP, Telnet, SSH, or SNMP. Because the out-of-the-box configuration of a Catalyst switch has VLAN 1 as the default VLAN, you see that VLAN 1 or the black hole VLAN would be a bad choice as the management VLAN; you wouldn’t want an arbitrary user connecting to a switch to default to the management VLAN. It is a security best practice to define the management VLAN to be a VLAN distinct from all other VLANs defined in the switched LAN.</a:t>
            </a:r>
          </a:p>
          <a:p>
            <a:pPr marL="224325" indent="-224325">
              <a:spcAft>
                <a:spcPts val="589"/>
              </a:spcAft>
            </a:pPr>
            <a:r>
              <a:rPr lang="en-US" sz="1100" dirty="0">
                <a:latin typeface="Arial" charset="0"/>
              </a:rPr>
              <a:t>A </a:t>
            </a:r>
            <a:r>
              <a:rPr lang="en-US" sz="1100" b="1" dirty="0">
                <a:latin typeface="Arial" charset="0"/>
              </a:rPr>
              <a:t>voice VLAN  </a:t>
            </a:r>
            <a:r>
              <a:rPr lang="en-US" sz="1100" dirty="0">
                <a:latin typeface="Arial" charset="0"/>
              </a:rPr>
              <a:t>is a dedicated VLAN for Voice over IP traffic and associated signaling traffic. Typically in an enterprise campus network, a PC connects to an IP phone which in turn connects to an access layer switch port configured with a data VLAN and a voice VLAN (it is a sort of trunk port carrying only 2 VLANs). A Cisco switch can use CDP to communicate with a Cisco IP phone to help optimize the configuration of the switch and IP phone for QoS support of the simultaneous data and voice traffic over the link. Voice traffic is tagged with the voice VLAN and data traffic is tagged with the data VLAN for the attached PC (note this scenario also can work with a PC running a softphone).</a:t>
            </a:r>
            <a:endParaRPr lang="en-US" sz="1100"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16</a:t>
            </a:fld>
            <a:endParaRPr lang="en-US"/>
          </a:p>
        </p:txBody>
      </p:sp>
    </p:spTree>
    <p:extLst>
      <p:ext uri="{BB962C8B-B14F-4D97-AF65-F5344CB8AC3E}">
        <p14:creationId xmlns:p14="http://schemas.microsoft.com/office/powerpoint/2010/main" val="30703229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None/>
            </a:pPr>
            <a:r>
              <a:rPr lang="en-US" sz="1100" dirty="0">
                <a:latin typeface="Arial" charset="0"/>
              </a:rPr>
              <a:t>To delete a VLAN in global configuration mode, follow these steps:</a:t>
            </a:r>
          </a:p>
          <a:p>
            <a:pPr>
              <a:buNone/>
            </a:pPr>
            <a:r>
              <a:rPr lang="en-US" sz="1100" b="1" dirty="0">
                <a:latin typeface="Arial" charset="0"/>
              </a:rPr>
              <a:t>Step 1. </a:t>
            </a:r>
            <a:r>
              <a:rPr lang="en-US" sz="1100" dirty="0">
                <a:latin typeface="Arial" charset="0"/>
              </a:rPr>
              <a:t>Enter global configuration mode:</a:t>
            </a:r>
          </a:p>
          <a:p>
            <a:pPr lvl="1">
              <a:buNone/>
            </a:pPr>
            <a:r>
              <a:rPr lang="en-US" sz="1100" dirty="0">
                <a:latin typeface="Arial" charset="0"/>
              </a:rPr>
              <a:t>Switch# </a:t>
            </a:r>
            <a:r>
              <a:rPr lang="en-US" sz="1100" b="1" dirty="0">
                <a:latin typeface="Arial" charset="0"/>
              </a:rPr>
              <a:t>configure terminal</a:t>
            </a:r>
          </a:p>
          <a:p>
            <a:pPr>
              <a:buNone/>
            </a:pPr>
            <a:r>
              <a:rPr lang="en-US" sz="1100" b="1" dirty="0">
                <a:latin typeface="Arial" charset="0"/>
              </a:rPr>
              <a:t>Step 2. </a:t>
            </a:r>
            <a:r>
              <a:rPr lang="en-US" sz="1100" dirty="0">
                <a:latin typeface="Arial" charset="0"/>
              </a:rPr>
              <a:t>Delete the VLAN by referencing its ID number:</a:t>
            </a:r>
          </a:p>
          <a:p>
            <a:pPr lvl="1">
              <a:buNone/>
            </a:pPr>
            <a:r>
              <a:rPr lang="en-US" sz="1100" dirty="0">
                <a:latin typeface="Arial" charset="0"/>
              </a:rPr>
              <a:t>Switch(config)# </a:t>
            </a:r>
            <a:r>
              <a:rPr lang="en-US" sz="1100" b="1" dirty="0">
                <a:latin typeface="Arial" charset="0"/>
              </a:rPr>
              <a:t>no vlan </a:t>
            </a:r>
            <a:r>
              <a:rPr lang="en-US" sz="1100" i="1" dirty="0">
                <a:latin typeface="Arial" charset="0"/>
              </a:rPr>
              <a:t>vlan-id</a:t>
            </a:r>
          </a:p>
          <a:p>
            <a:r>
              <a:rPr lang="en-US" sz="1100" b="1">
                <a:latin typeface="Arial" charset="0"/>
              </a:rPr>
              <a:t>Note</a:t>
            </a:r>
            <a:r>
              <a:rPr lang="en-US" sz="1100" dirty="0">
                <a:latin typeface="Arial" charset="0"/>
              </a:rPr>
              <a:t>: After a VLAN is deleted, the access ports that belong to that VLAN move into the inactive state until the ports are moved to another VLAN. As a security measure, ports in the inactive state do not forward traffic.</a:t>
            </a:r>
            <a:endParaRPr lang="en-US" sz="1100" b="1"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17</a:t>
            </a:fld>
            <a:endParaRPr lang="en-US"/>
          </a:p>
        </p:txBody>
      </p:sp>
    </p:spTree>
    <p:extLst>
      <p:ext uri="{BB962C8B-B14F-4D97-AF65-F5344CB8AC3E}">
        <p14:creationId xmlns:p14="http://schemas.microsoft.com/office/powerpoint/2010/main" val="2215378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None/>
            </a:pP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18</a:t>
            </a:fld>
            <a:endParaRPr lang="en-US"/>
          </a:p>
        </p:txBody>
      </p:sp>
    </p:spTree>
    <p:extLst>
      <p:ext uri="{BB962C8B-B14F-4D97-AF65-F5344CB8AC3E}">
        <p14:creationId xmlns:p14="http://schemas.microsoft.com/office/powerpoint/2010/main" val="13219285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222768" indent="-222768"/>
            <a:endParaRPr lang="en-US" sz="1100"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19</a:t>
            </a:fld>
            <a:endParaRPr lang="en-US"/>
          </a:p>
        </p:txBody>
      </p:sp>
    </p:spTree>
    <p:extLst>
      <p:ext uri="{BB962C8B-B14F-4D97-AF65-F5344CB8AC3E}">
        <p14:creationId xmlns:p14="http://schemas.microsoft.com/office/powerpoint/2010/main" val="37993563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222768" indent="-222768"/>
            <a:r>
              <a:rPr lang="en-US" sz="1100" dirty="0"/>
              <a:t>Semantics: a port is assigned to a VLAN – a VLAN is not assigned to a port.</a:t>
            </a: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20</a:t>
            </a:fld>
            <a:endParaRPr lang="en-US"/>
          </a:p>
        </p:txBody>
      </p:sp>
    </p:spTree>
    <p:extLst>
      <p:ext uri="{BB962C8B-B14F-4D97-AF65-F5344CB8AC3E}">
        <p14:creationId xmlns:p14="http://schemas.microsoft.com/office/powerpoint/2010/main" val="5370539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224325" indent="-224325"/>
            <a:r>
              <a:rPr lang="en-US" sz="1100" dirty="0">
                <a:latin typeface="Arial" charset="0"/>
              </a:rPr>
              <a:t>Use the </a:t>
            </a:r>
            <a:r>
              <a:rPr lang="en-US" sz="1100" b="1" dirty="0">
                <a:latin typeface="Arial" charset="0"/>
              </a:rPr>
              <a:t>switchport </a:t>
            </a:r>
            <a:r>
              <a:rPr lang="en-US" sz="1100" dirty="0">
                <a:latin typeface="Arial" charset="0"/>
              </a:rPr>
              <a:t>command with no keywords to configure interfaces as Layer 2 interfaces on Layer 3 switches. After configuring the interface as a Layer 2 interface, use additional </a:t>
            </a:r>
            <a:r>
              <a:rPr lang="en-US" sz="1100" b="1" dirty="0">
                <a:latin typeface="Arial" charset="0"/>
              </a:rPr>
              <a:t>switchport </a:t>
            </a:r>
            <a:r>
              <a:rPr lang="en-US" sz="1100" dirty="0">
                <a:latin typeface="Arial" charset="0"/>
              </a:rPr>
              <a:t>commands with keywords to configure Layer 2 properties such as access VLANs or trunking.</a:t>
            </a:r>
            <a:endParaRPr lang="en-US" sz="1100" b="1" i="1"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21</a:t>
            </a:fld>
            <a:endParaRPr lang="en-US"/>
          </a:p>
        </p:txBody>
      </p:sp>
    </p:spTree>
    <p:extLst>
      <p:ext uri="{BB962C8B-B14F-4D97-AF65-F5344CB8AC3E}">
        <p14:creationId xmlns:p14="http://schemas.microsoft.com/office/powerpoint/2010/main" val="14136770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22</a:t>
            </a:fld>
            <a:endParaRPr lang="en-US"/>
          </a:p>
        </p:txBody>
      </p:sp>
    </p:spTree>
    <p:extLst>
      <p:ext uri="{BB962C8B-B14F-4D97-AF65-F5344CB8AC3E}">
        <p14:creationId xmlns:p14="http://schemas.microsoft.com/office/powerpoint/2010/main" val="14433962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23</a:t>
            </a:fld>
            <a:endParaRPr lang="en-US"/>
          </a:p>
        </p:txBody>
      </p:sp>
    </p:spTree>
    <p:extLst>
      <p:ext uri="{BB962C8B-B14F-4D97-AF65-F5344CB8AC3E}">
        <p14:creationId xmlns:p14="http://schemas.microsoft.com/office/powerpoint/2010/main" val="297227815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24</a:t>
            </a:fld>
            <a:endParaRPr lang="en-US"/>
          </a:p>
        </p:txBody>
      </p:sp>
    </p:spTree>
    <p:extLst>
      <p:ext uri="{BB962C8B-B14F-4D97-AF65-F5344CB8AC3E}">
        <p14:creationId xmlns:p14="http://schemas.microsoft.com/office/powerpoint/2010/main" val="311940183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25</a:t>
            </a:fld>
            <a:endParaRPr lang="en-US"/>
          </a:p>
        </p:txBody>
      </p:sp>
    </p:spTree>
    <p:extLst>
      <p:ext uri="{BB962C8B-B14F-4D97-AF65-F5344CB8AC3E}">
        <p14:creationId xmlns:p14="http://schemas.microsoft.com/office/powerpoint/2010/main" val="74494267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26</a:t>
            </a:fld>
            <a:endParaRPr lang="en-US"/>
          </a:p>
        </p:txBody>
      </p:sp>
    </p:spTree>
    <p:extLst>
      <p:ext uri="{BB962C8B-B14F-4D97-AF65-F5344CB8AC3E}">
        <p14:creationId xmlns:p14="http://schemas.microsoft.com/office/powerpoint/2010/main" val="160052673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27</a:t>
            </a:fld>
            <a:endParaRPr lang="en-US"/>
          </a:p>
        </p:txBody>
      </p:sp>
    </p:spTree>
    <p:extLst>
      <p:ext uri="{BB962C8B-B14F-4D97-AF65-F5344CB8AC3E}">
        <p14:creationId xmlns:p14="http://schemas.microsoft.com/office/powerpoint/2010/main" val="321686961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222768" indent="-222768"/>
            <a:r>
              <a:rPr lang="en-US" sz="1100" b="1" dirty="0" err="1">
                <a:latin typeface="Arial" charset="0"/>
              </a:rPr>
              <a:t>Dest</a:t>
            </a:r>
            <a:r>
              <a:rPr lang="en-US" sz="1100" b="1" dirty="0">
                <a:latin typeface="Arial" charset="0"/>
              </a:rPr>
              <a:t>: </a:t>
            </a:r>
            <a:r>
              <a:rPr lang="en-US" sz="1100" dirty="0">
                <a:latin typeface="Arial" charset="0"/>
              </a:rPr>
              <a:t>Destination MAC address (6 bytes) </a:t>
            </a:r>
          </a:p>
          <a:p>
            <a:pPr marL="222768" indent="-222768"/>
            <a:r>
              <a:rPr lang="en-US" sz="1100" b="1" dirty="0" err="1">
                <a:latin typeface="Arial" charset="0"/>
              </a:rPr>
              <a:t>Src</a:t>
            </a:r>
            <a:r>
              <a:rPr lang="en-US" sz="1100" b="1" dirty="0">
                <a:latin typeface="Arial" charset="0"/>
              </a:rPr>
              <a:t>: </a:t>
            </a:r>
            <a:r>
              <a:rPr lang="en-US" sz="1100" dirty="0">
                <a:latin typeface="Arial" charset="0"/>
              </a:rPr>
              <a:t>Source MAC address (6 bytes) </a:t>
            </a:r>
          </a:p>
          <a:p>
            <a:pPr marL="222768" indent="-222768"/>
            <a:r>
              <a:rPr lang="en-US" sz="1100" b="1">
                <a:latin typeface="Arial" charset="0"/>
              </a:rPr>
              <a:t>Tag</a:t>
            </a:r>
            <a:r>
              <a:rPr lang="en-US" sz="1100" b="1" dirty="0">
                <a:latin typeface="Arial" charset="0"/>
              </a:rPr>
              <a:t>: </a:t>
            </a:r>
            <a:r>
              <a:rPr lang="en-US" sz="1100" dirty="0">
                <a:latin typeface="Arial" charset="0"/>
              </a:rPr>
              <a:t>Inserted 802.1Q tag (4 bytes, detailed here): </a:t>
            </a:r>
          </a:p>
          <a:p>
            <a:pPr marL="448650" lvl="2" indent="-172918"/>
            <a:r>
              <a:rPr lang="en-US" sz="1100" b="1" dirty="0" err="1">
                <a:latin typeface="Arial" charset="0"/>
              </a:rPr>
              <a:t>EtherType</a:t>
            </a:r>
            <a:r>
              <a:rPr lang="en-US" sz="1100" b="1" dirty="0">
                <a:latin typeface="Arial" charset="0"/>
              </a:rPr>
              <a:t>(</a:t>
            </a:r>
            <a:r>
              <a:rPr lang="en-US" sz="1100" b="1" dirty="0" err="1">
                <a:latin typeface="Arial" charset="0"/>
              </a:rPr>
              <a:t>TPID</a:t>
            </a:r>
            <a:r>
              <a:rPr lang="en-US" sz="1100" b="1" dirty="0">
                <a:latin typeface="Arial" charset="0"/>
              </a:rPr>
              <a:t>): </a:t>
            </a:r>
            <a:r>
              <a:rPr lang="en-US" sz="1100" dirty="0">
                <a:latin typeface="Arial" charset="0"/>
              </a:rPr>
              <a:t>Set to </a:t>
            </a:r>
            <a:r>
              <a:rPr lang="en-US" sz="1100" dirty="0" err="1">
                <a:latin typeface="Arial" charset="0"/>
              </a:rPr>
              <a:t>0x8100</a:t>
            </a:r>
            <a:r>
              <a:rPr lang="en-US" sz="1100" dirty="0">
                <a:latin typeface="Arial" charset="0"/>
              </a:rPr>
              <a:t> to specify that the 802.1Q tag follows. </a:t>
            </a:r>
          </a:p>
          <a:p>
            <a:pPr marL="448650" lvl="2" indent="-172918"/>
            <a:r>
              <a:rPr lang="en-US" sz="1100" b="1" dirty="0">
                <a:latin typeface="Arial" charset="0"/>
              </a:rPr>
              <a:t>PRI: </a:t>
            </a:r>
            <a:r>
              <a:rPr lang="en-US" sz="1100" dirty="0">
                <a:latin typeface="Arial" charset="0"/>
              </a:rPr>
              <a:t>3-bit </a:t>
            </a:r>
            <a:r>
              <a:rPr lang="en-US" sz="1100" dirty="0" err="1">
                <a:latin typeface="Arial" charset="0"/>
              </a:rPr>
              <a:t>802.1p</a:t>
            </a:r>
            <a:r>
              <a:rPr lang="en-US" sz="1100" dirty="0">
                <a:latin typeface="Arial" charset="0"/>
              </a:rPr>
              <a:t> priority field. </a:t>
            </a:r>
          </a:p>
          <a:p>
            <a:pPr marL="448650" lvl="2" indent="-172918"/>
            <a:r>
              <a:rPr lang="en-US" sz="1100" b="1" dirty="0">
                <a:latin typeface="Arial" charset="0"/>
              </a:rPr>
              <a:t>CFI: </a:t>
            </a:r>
            <a:r>
              <a:rPr lang="en-US" sz="1100" dirty="0">
                <a:latin typeface="Arial" charset="0"/>
              </a:rPr>
              <a:t>Canonical Format Identifier; is always set to 0 for Ethernet switches and to 1 for Token Ring-type networks. </a:t>
            </a:r>
          </a:p>
          <a:p>
            <a:pPr marL="448650" lvl="2" indent="-172918"/>
            <a:r>
              <a:rPr lang="en-US" sz="1100" b="1" dirty="0">
                <a:latin typeface="Arial" charset="0"/>
              </a:rPr>
              <a:t>VLAN ID: </a:t>
            </a:r>
            <a:r>
              <a:rPr lang="en-US" sz="1100" dirty="0">
                <a:latin typeface="Arial" charset="0"/>
              </a:rPr>
              <a:t>12-bit VLAN field. Of the 4096 possible VLAN IDs, the maximum number of possible VLAN configurations is 4094. A VLAN ID of 0 indicates priority frames, and value 4095 (</a:t>
            </a:r>
            <a:r>
              <a:rPr lang="en-US" sz="1100" dirty="0" err="1">
                <a:latin typeface="Arial" charset="0"/>
              </a:rPr>
              <a:t>FFF</a:t>
            </a:r>
            <a:r>
              <a:rPr lang="en-US" sz="1100" dirty="0">
                <a:latin typeface="Arial" charset="0"/>
              </a:rPr>
              <a:t>) is reserved. CFI, PRI, and VLAN ID are represented as Tag Control information (TCI) fields. </a:t>
            </a:r>
          </a:p>
          <a:p>
            <a:pPr marL="222768" indent="-222768"/>
            <a:r>
              <a:rPr lang="en-US" sz="1100" b="1" dirty="0">
                <a:latin typeface="Arial" charset="0"/>
              </a:rPr>
              <a:t>Len/</a:t>
            </a:r>
            <a:r>
              <a:rPr lang="en-US" sz="1100" b="1" dirty="0" err="1">
                <a:latin typeface="Arial" charset="0"/>
              </a:rPr>
              <a:t>Etype</a:t>
            </a:r>
            <a:r>
              <a:rPr lang="en-US" sz="1100" b="1" dirty="0">
                <a:latin typeface="Arial" charset="0"/>
              </a:rPr>
              <a:t>: </a:t>
            </a:r>
            <a:r>
              <a:rPr lang="en-US" sz="1100" dirty="0">
                <a:latin typeface="Arial" charset="0"/>
              </a:rPr>
              <a:t>2-byte field specifying length (802.3) or type (Ethernet II). </a:t>
            </a:r>
          </a:p>
          <a:p>
            <a:pPr marL="222768" indent="-222768"/>
            <a:r>
              <a:rPr lang="en-US" sz="1100" b="1" dirty="0">
                <a:latin typeface="Arial" charset="0"/>
              </a:rPr>
              <a:t>Data: </a:t>
            </a:r>
            <a:r>
              <a:rPr lang="en-US" sz="1100" dirty="0">
                <a:latin typeface="Arial" charset="0"/>
              </a:rPr>
              <a:t>Data itself. </a:t>
            </a:r>
          </a:p>
          <a:p>
            <a:pPr marL="222768" indent="-222768"/>
            <a:r>
              <a:rPr lang="en-US" sz="1100" b="1" dirty="0" err="1">
                <a:latin typeface="Arial" charset="0"/>
              </a:rPr>
              <a:t>FCS</a:t>
            </a:r>
            <a:r>
              <a:rPr lang="en-US" sz="1100" b="1" dirty="0">
                <a:latin typeface="Arial" charset="0"/>
              </a:rPr>
              <a:t>: </a:t>
            </a:r>
            <a:r>
              <a:rPr lang="en-US" sz="1100" dirty="0">
                <a:latin typeface="Arial" charset="0"/>
              </a:rPr>
              <a:t>Frame check sequence (4 bytes).</a:t>
            </a:r>
            <a:endParaRPr lang="en-US" sz="1100"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28</a:t>
            </a:fld>
            <a:endParaRPr lang="en-US"/>
          </a:p>
        </p:txBody>
      </p:sp>
    </p:spTree>
    <p:extLst>
      <p:ext uri="{BB962C8B-B14F-4D97-AF65-F5344CB8AC3E}">
        <p14:creationId xmlns:p14="http://schemas.microsoft.com/office/powerpoint/2010/main" val="230792643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a:solidFill>
                  <a:schemeClr val="tx1"/>
                </a:solidFill>
                <a:latin typeface="Arial" charset="0"/>
                <a:ea typeface="+mn-ea"/>
                <a:cs typeface="+mn-cs"/>
              </a:rPr>
              <a:t>Note </a:t>
            </a:r>
            <a:r>
              <a:rPr lang="en-US" sz="1200" b="0" i="0" u="none" strike="noStrike" kern="1200" baseline="0" dirty="0">
                <a:solidFill>
                  <a:schemeClr val="tx1"/>
                </a:solidFill>
                <a:latin typeface="Arial" charset="0"/>
                <a:ea typeface="+mn-ea"/>
                <a:cs typeface="+mn-cs"/>
              </a:rPr>
              <a:t>Cisco ISL does not have a concept of native VLAN. Traffic for all VLANs is tagged by encapsulating each frame.</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29</a:t>
            </a:fld>
            <a:endParaRPr lang="en-US" dirty="0"/>
          </a:p>
        </p:txBody>
      </p:sp>
    </p:spTree>
    <p:extLst>
      <p:ext uri="{BB962C8B-B14F-4D97-AF65-F5344CB8AC3E}">
        <p14:creationId xmlns:p14="http://schemas.microsoft.com/office/powerpoint/2010/main" val="220164285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222768" indent="-222768" defTabSz="1001675" eaLnBrk="0" fontAlgn="base" hangingPunct="0">
              <a:lnSpc>
                <a:spcPct val="90000"/>
              </a:lnSpc>
              <a:spcBef>
                <a:spcPct val="50000"/>
              </a:spcBef>
              <a:spcAft>
                <a:spcPct val="0"/>
              </a:spcAft>
              <a:buSzPct val="100000"/>
              <a:buFontTx/>
              <a:buChar char="•"/>
              <a:defRPr/>
            </a:pPr>
            <a:r>
              <a:rPr lang="en-US" sz="1100" dirty="0">
                <a:latin typeface="Arial" charset="0"/>
              </a:rPr>
              <a:t>802.1Q trunks define a native VLAN for frames that are not tagged by default. Switches transmit any Layer 2 frames from a native VLAN on the trunk port untagged. The receiving switch forwards all untagged packets to its native VLAN. The native VLAN is the default VLAN configuration of the port. When the port is not trunking, the access VLAN configuration defines the native VLAN. In the case of Cisco switches, the default native VLAN is VLAN 1, and you can configure any other VLAN as the native VLAN. </a:t>
            </a:r>
          </a:p>
          <a:p>
            <a:pPr marL="222768" indent="-222768"/>
            <a:r>
              <a:rPr lang="en-US" sz="1100" dirty="0">
                <a:latin typeface="Arial" charset="0"/>
              </a:rPr>
              <a:t>It is important that the 802.1Q trunk port between two devices have the same native VLAN configuration on both sides of the link. If there is a native VLAN mismatch on an 802.1Q link, CDP (if used and functioning) issues a Native VLAN Mismatch error. On select versions of Cisco IOS Software, CDP might not be transmitted or will be automatically turned off if VLAN1 is disabled on the trunk. In addition, If there is a native VLAN mismatch on either side of an 802.1Q link, Layer 2 loops might occur because VLAN1 STP bridge protocol data units (BPDU) are sent to the IEEE STP MAC address (</a:t>
            </a:r>
            <a:r>
              <a:rPr lang="en-US" sz="1100" dirty="0" err="1">
                <a:latin typeface="Arial" charset="0"/>
              </a:rPr>
              <a:t>0180.c200.0000</a:t>
            </a:r>
            <a:r>
              <a:rPr lang="en-US" sz="1100" dirty="0">
                <a:latin typeface="Arial" charset="0"/>
              </a:rPr>
              <a:t>) </a:t>
            </a:r>
            <a:r>
              <a:rPr lang="en-US" sz="1100">
                <a:latin typeface="Arial" charset="0"/>
              </a:rPr>
              <a:t>untagged.</a:t>
            </a:r>
            <a:endParaRPr lang="en-US" sz="1100" dirty="0">
              <a:latin typeface="Arial"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30</a:t>
            </a:fld>
            <a:endParaRPr lang="en-US"/>
          </a:p>
        </p:txBody>
      </p:sp>
    </p:spTree>
    <p:extLst>
      <p:ext uri="{BB962C8B-B14F-4D97-AF65-F5344CB8AC3E}">
        <p14:creationId xmlns:p14="http://schemas.microsoft.com/office/powerpoint/2010/main" val="381806522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222768" indent="-222768"/>
            <a:r>
              <a:rPr lang="en-US" sz="1100" dirty="0">
                <a:latin typeface="Arial" charset="0"/>
              </a:rPr>
              <a:t>All recent Cisco Catalyst switches, except for the Catalyst </a:t>
            </a:r>
            <a:r>
              <a:rPr lang="en-US" sz="1100" dirty="0" err="1">
                <a:latin typeface="Arial" charset="0"/>
              </a:rPr>
              <a:t>2900XL</a:t>
            </a:r>
            <a:r>
              <a:rPr lang="en-US" sz="1100" dirty="0">
                <a:latin typeface="Arial" charset="0"/>
              </a:rPr>
              <a:t> and </a:t>
            </a:r>
            <a:r>
              <a:rPr lang="en-US" sz="1100" dirty="0" err="1">
                <a:latin typeface="Arial" charset="0"/>
              </a:rPr>
              <a:t>3500XL</a:t>
            </a:r>
            <a:r>
              <a:rPr lang="en-US" sz="1100" dirty="0">
                <a:latin typeface="Arial" charset="0"/>
              </a:rPr>
              <a:t>, use a Cisco proprietary point-to-point protocol called Dynamic Trunking Protocol (DTP) on trunk ports to negotiate the trunking state. DTP negotiates the operational mode of directly connected switch ports to a trunk port and selects an appropriate trunking protocol. Nego­tiating trunking is a recommended practice in multilayer switched networks because it avoids network issues resulting from trunking misconfigurations for initial configuration, but best practice is when the network is stable, change to trunk mode. </a:t>
            </a:r>
          </a:p>
          <a:p>
            <a:pPr marL="222768" indent="-222768"/>
            <a:r>
              <a:rPr lang="en-US" sz="1100" dirty="0">
                <a:latin typeface="Arial" charset="0"/>
              </a:rPr>
              <a:t>The default interface trunking mode is </a:t>
            </a:r>
            <a:r>
              <a:rPr lang="en-US" sz="1100" b="1" dirty="0">
                <a:latin typeface="Arial" charset="0"/>
              </a:rPr>
              <a:t>dynamic auto</a:t>
            </a:r>
            <a:r>
              <a:rPr lang="en-US" sz="1100" dirty="0">
                <a:latin typeface="Arial" charset="0"/>
              </a:rPr>
              <a:t>.</a:t>
            </a:r>
            <a:endParaRPr lang="en-US" sz="1100"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31</a:t>
            </a:fld>
            <a:endParaRPr lang="en-US"/>
          </a:p>
        </p:txBody>
      </p:sp>
    </p:spTree>
    <p:extLst>
      <p:ext uri="{BB962C8B-B14F-4D97-AF65-F5344CB8AC3E}">
        <p14:creationId xmlns:p14="http://schemas.microsoft.com/office/powerpoint/2010/main" val="311735479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33</a:t>
            </a:fld>
            <a:endParaRPr lang="en-US"/>
          </a:p>
        </p:txBody>
      </p:sp>
    </p:spTree>
    <p:extLst>
      <p:ext uri="{BB962C8B-B14F-4D97-AF65-F5344CB8AC3E}">
        <p14:creationId xmlns:p14="http://schemas.microsoft.com/office/powerpoint/2010/main" val="291695270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222768" indent="-222768"/>
            <a:r>
              <a:rPr lang="en-US" sz="1100" dirty="0">
                <a:latin typeface="Arial" charset="0"/>
              </a:rPr>
              <a:t>With Cisco IOS Software Release 12.1(13)E and later, VLAN IDs might be in the range of 1 to 4094, except in the case of reserved VLANs. With Cisco IOS Release 12.1(</a:t>
            </a:r>
            <a:r>
              <a:rPr lang="en-US" sz="1100" dirty="0" err="1">
                <a:latin typeface="Arial" charset="0"/>
              </a:rPr>
              <a:t>11b</a:t>
            </a:r>
            <a:r>
              <a:rPr lang="en-US" sz="1100" dirty="0">
                <a:latin typeface="Arial" charset="0"/>
              </a:rPr>
              <a:t>)E or later, you can remove VLAN 1 from a trunk port. Even after removing VLAN 1 from a trunk, the trunk interface continues to send and receive management traffic. For example, CDP, VTP, Port Aggregation Protocol (PAgP), and DTP all use VLAN 1, regardless of the existence of VLAN 1 on the port.</a:t>
            </a:r>
          </a:p>
          <a:p>
            <a:pPr marL="222768" indent="-222768"/>
            <a:r>
              <a:rPr lang="en-US" sz="1100" dirty="0"/>
              <a:t>Use the </a:t>
            </a:r>
            <a:r>
              <a:rPr lang="en-US" sz="1100" b="1" dirty="0"/>
              <a:t>switchport mode trunk </a:t>
            </a:r>
            <a:r>
              <a:rPr lang="en-US" sz="1100" dirty="0"/>
              <a:t>and</a:t>
            </a:r>
            <a:r>
              <a:rPr lang="en-US" sz="1100" b="1" dirty="0">
                <a:latin typeface="Arial" charset="0"/>
              </a:rPr>
              <a:t> switchport nonegotiate</a:t>
            </a:r>
            <a:r>
              <a:rPr lang="en-US" sz="1100" dirty="0"/>
              <a:t> interface configuration commands to cause the interface to become a trunk but to not generate DTP frames. </a:t>
            </a:r>
            <a:endParaRPr lang="en-US" sz="1100" b="1" i="1"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36</a:t>
            </a:fld>
            <a:endParaRPr lang="en-US"/>
          </a:p>
        </p:txBody>
      </p:sp>
    </p:spTree>
    <p:extLst>
      <p:ext uri="{BB962C8B-B14F-4D97-AF65-F5344CB8AC3E}">
        <p14:creationId xmlns:p14="http://schemas.microsoft.com/office/powerpoint/2010/main" val="381974520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a:ln/>
        </p:spPr>
        <p:txBody>
          <a:bodyPr/>
          <a:lstStyle/>
          <a:p>
            <a:endParaRPr lang="en-US"/>
          </a:p>
        </p:txBody>
      </p:sp>
      <p:sp>
        <p:nvSpPr>
          <p:cNvPr id="22532" name="Slide Number Placeholder 3"/>
          <p:cNvSpPr>
            <a:spLocks noGrp="1"/>
          </p:cNvSpPr>
          <p:nvPr>
            <p:ph type="sldNum" sz="quarter" idx="5"/>
          </p:nvPr>
        </p:nvSpPr>
        <p:spPr>
          <a:noFill/>
        </p:spPr>
        <p:txBody>
          <a:bodyPr/>
          <a:lstStyle/>
          <a:p>
            <a:fld id="{F79FD225-4FE6-4F01-AFE5-7B3AF4B89B23}" type="slidenum">
              <a:rPr lang="en-US" smtClean="0"/>
              <a:pPr/>
              <a:t>37</a:t>
            </a:fld>
            <a:endParaRPr lang="en-US"/>
          </a:p>
        </p:txBody>
      </p:sp>
    </p:spTree>
    <p:extLst>
      <p:ext uri="{BB962C8B-B14F-4D97-AF65-F5344CB8AC3E}">
        <p14:creationId xmlns:p14="http://schemas.microsoft.com/office/powerpoint/2010/main" val="75595925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1"/>
          <p:cNvSpPr>
            <a:spLocks noGrp="1" noChangeArrowheads="1"/>
          </p:cNvSpPr>
          <p:nvPr>
            <p:ph type="sldNum" sz="quarter" idx="5"/>
          </p:nvPr>
        </p:nvSpPr>
        <p:spPr>
          <a:noFill/>
        </p:spPr>
        <p:txBody>
          <a:bodyPr/>
          <a:lstStyle/>
          <a:p>
            <a:fld id="{37549710-DC87-43B2-91FF-5F30F857836B}" type="slidenum">
              <a:rPr lang="en-US" smtClean="0"/>
              <a:pPr/>
              <a:t>38</a:t>
            </a:fld>
            <a:endParaRPr lang="en-US"/>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pPr marL="224325" indent="-224325"/>
            <a:r>
              <a:rPr lang="en-US" dirty="0"/>
              <a:t>See</a:t>
            </a:r>
            <a:r>
              <a:rPr lang="en-US" baseline="0" dirty="0"/>
              <a:t> previous slide for commands to verify trunk configuration.</a:t>
            </a:r>
            <a:endParaRPr lang="en-US" dirty="0"/>
          </a:p>
        </p:txBody>
      </p:sp>
    </p:spTree>
    <p:extLst>
      <p:ext uri="{BB962C8B-B14F-4D97-AF65-F5344CB8AC3E}">
        <p14:creationId xmlns:p14="http://schemas.microsoft.com/office/powerpoint/2010/main" val="54296553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39</a:t>
            </a:fld>
            <a:endParaRPr lang="en-US"/>
          </a:p>
        </p:txBody>
      </p:sp>
    </p:spTree>
    <p:extLst>
      <p:ext uri="{BB962C8B-B14F-4D97-AF65-F5344CB8AC3E}">
        <p14:creationId xmlns:p14="http://schemas.microsoft.com/office/powerpoint/2010/main" val="64206331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222768" indent="-222768"/>
            <a:r>
              <a:rPr lang="en-US" sz="1100" dirty="0"/>
              <a:t>VTP summary advertisements are sent every 5 minutes.</a:t>
            </a:r>
          </a:p>
          <a:p>
            <a:pPr marL="222768" indent="-222768"/>
            <a:r>
              <a:rPr lang="en-US" sz="1100" dirty="0"/>
              <a:t>VTP manages additions, deletions, and name changes of VLAN’s.</a:t>
            </a:r>
          </a:p>
          <a:p>
            <a:pPr marL="222768" indent="-222768"/>
            <a:r>
              <a:rPr lang="en-US" sz="1100" dirty="0"/>
              <a:t>Only one VTP domain per switch is allowed.</a:t>
            </a:r>
          </a:p>
          <a:p>
            <a:pPr marL="222768" indent="-222768"/>
            <a:r>
              <a:rPr lang="en-US" sz="1100" dirty="0">
                <a:latin typeface="Arial" charset="0"/>
              </a:rPr>
              <a:t>By default, a Catalyst switch is in the no-management-domain state until it receives an advertisement for a VTP domain over a trunk link or until a VTP configuration is applied.</a:t>
            </a:r>
          </a:p>
          <a:p>
            <a:pPr marL="222768" indent="-222768"/>
            <a:r>
              <a:rPr lang="en-US" sz="1100" dirty="0">
                <a:latin typeface="Arial" charset="0"/>
              </a:rPr>
              <a:t>Configurations made to a single VTP server propagate across trunk links to all connected switches in the network in the following manner:</a:t>
            </a:r>
          </a:p>
          <a:p>
            <a:pPr marL="585738" lvl="1" indent="-222768"/>
            <a:r>
              <a:rPr lang="en-US" sz="1100" b="1" dirty="0">
                <a:latin typeface="Arial" charset="0"/>
              </a:rPr>
              <a:t>Step 1. </a:t>
            </a:r>
            <a:r>
              <a:rPr lang="en-US" sz="1100" dirty="0">
                <a:latin typeface="Arial" charset="0"/>
              </a:rPr>
              <a:t>An administrator adds a new VLAN definition.</a:t>
            </a:r>
          </a:p>
          <a:p>
            <a:pPr marL="585738" lvl="1" indent="-222768"/>
            <a:r>
              <a:rPr lang="en-US" sz="1100" b="1" dirty="0">
                <a:latin typeface="Arial" charset="0"/>
              </a:rPr>
              <a:t>Step 2. </a:t>
            </a:r>
            <a:r>
              <a:rPr lang="en-US" sz="1100" dirty="0">
                <a:latin typeface="Arial" charset="0"/>
              </a:rPr>
              <a:t>VTP propagates the VLAN information to all switches in the VTP domain.</a:t>
            </a:r>
          </a:p>
          <a:p>
            <a:pPr marL="585738" lvl="1" indent="-222768"/>
            <a:r>
              <a:rPr lang="en-US" sz="1100" b="1" dirty="0">
                <a:latin typeface="Arial" charset="0"/>
              </a:rPr>
              <a:t>Step 3. </a:t>
            </a:r>
            <a:r>
              <a:rPr lang="en-US" sz="1100" dirty="0">
                <a:latin typeface="Arial" charset="0"/>
              </a:rPr>
              <a:t>Each switch synchronizes its configuration to incorporate the new VLAN data.</a:t>
            </a:r>
            <a:endParaRPr lang="en-US" sz="1100"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40</a:t>
            </a:fld>
            <a:endParaRPr lang="en-US"/>
          </a:p>
        </p:txBody>
      </p:sp>
    </p:spTree>
    <p:extLst>
      <p:ext uri="{BB962C8B-B14F-4D97-AF65-F5344CB8AC3E}">
        <p14:creationId xmlns:p14="http://schemas.microsoft.com/office/powerpoint/2010/main" val="61456991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222768" indent="-222768"/>
            <a:r>
              <a:rPr lang="en-US" sz="1100" dirty="0"/>
              <a:t>VTP server mode is the default.</a:t>
            </a:r>
          </a:p>
          <a:p>
            <a:pPr marL="222768" indent="-222768"/>
            <a:r>
              <a:rPr lang="en-US" sz="1100" dirty="0"/>
              <a:t>Catalyst switches do not propagate VTP information out trunk interfaces until a management domain is specified or learned.</a:t>
            </a:r>
          </a:p>
          <a:p>
            <a:pPr marL="222768" indent="-222768"/>
            <a:r>
              <a:rPr lang="en-US" sz="1100" dirty="0">
                <a:latin typeface="Arial" charset="0"/>
              </a:rPr>
              <a:t>In VTP version 3, there is a concept of a primary server and a secondary server.</a:t>
            </a:r>
            <a:endParaRPr lang="en-US" sz="1100"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41</a:t>
            </a:fld>
            <a:endParaRPr lang="en-US"/>
          </a:p>
        </p:txBody>
      </p:sp>
    </p:spTree>
    <p:extLst>
      <p:ext uri="{BB962C8B-B14F-4D97-AF65-F5344CB8AC3E}">
        <p14:creationId xmlns:p14="http://schemas.microsoft.com/office/powerpoint/2010/main" val="416034050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224325" indent="-224325"/>
            <a:r>
              <a:rPr lang="en-US" sz="1100" dirty="0">
                <a:latin typeface="Arial" charset="0"/>
              </a:rPr>
              <a:t>A device that receives VTP summary advertisements checks various parameters before incorporating the received VLAN information. First, the management domain name and password in the advertisement must match those configured in the local switch. Next, if the  configuration revision number indicates that the message was created after the configuration currently in use, the switch incorporates the advertised VLAN information if the switch is a VTP server or client.</a:t>
            </a:r>
          </a:p>
          <a:p>
            <a:pPr marL="224325" indent="-224325"/>
            <a:r>
              <a:rPr lang="en-US" sz="1100" dirty="0">
                <a:latin typeface="Arial" charset="0"/>
              </a:rPr>
              <a:t>One of the most critical components of VTP is the configuration revision number. Each time a VTP server modifies its VLAN information, it increments the configuration revision number by 1. It then sends out a VTP advertisement with the new configuration revision number. If the configuration revision number that is advertised is higher than the number stored on the other switches in the VTP domain, the rest of the switches in the domain overwrite their VLAN configurations with the new information advertised.</a:t>
            </a:r>
          </a:p>
          <a:p>
            <a:pPr marL="224325" indent="-224325"/>
            <a:r>
              <a:rPr lang="en-US" sz="1100" dirty="0">
                <a:latin typeface="Arial" charset="0"/>
              </a:rPr>
              <a:t>Because a VTP-transparent switch does not participate in VTP, that switch does not advertise its VLAN configuration or synchronize its VLAN database upon receipt of a VTP advertisement. </a:t>
            </a:r>
          </a:p>
          <a:p>
            <a:pPr marL="224325" indent="-224325"/>
            <a:r>
              <a:rPr lang="en-US" sz="1100" dirty="0">
                <a:latin typeface="Arial" charset="0"/>
              </a:rPr>
              <a:t>The overwrite process means that if the VTP server deletes all VLAN’s and advertises with a higher revision number, the client devices in the VTP domain also delete their VLAN’s.</a:t>
            </a:r>
            <a:endParaRPr lang="en-US" sz="1100"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42</a:t>
            </a:fld>
            <a:endParaRPr lang="en-US"/>
          </a:p>
        </p:txBody>
      </p:sp>
    </p:spTree>
    <p:extLst>
      <p:ext uri="{BB962C8B-B14F-4D97-AF65-F5344CB8AC3E}">
        <p14:creationId xmlns:p14="http://schemas.microsoft.com/office/powerpoint/2010/main" val="404439233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43</a:t>
            </a:fld>
            <a:endParaRPr lang="en-US"/>
          </a:p>
        </p:txBody>
      </p:sp>
    </p:spTree>
    <p:extLst>
      <p:ext uri="{BB962C8B-B14F-4D97-AF65-F5344CB8AC3E}">
        <p14:creationId xmlns:p14="http://schemas.microsoft.com/office/powerpoint/2010/main" val="347687414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1"/>
          <p:cNvSpPr>
            <a:spLocks noGrp="1" noChangeArrowheads="1"/>
          </p:cNvSpPr>
          <p:nvPr>
            <p:ph type="sldNum" sz="quarter" idx="5"/>
          </p:nvPr>
        </p:nvSpPr>
        <p:spPr>
          <a:noFill/>
        </p:spPr>
        <p:txBody>
          <a:bodyPr/>
          <a:lstStyle/>
          <a:p>
            <a:fld id="{37549710-DC87-43B2-91FF-5F30F857836B}" type="slidenum">
              <a:rPr lang="en-US" smtClean="0"/>
              <a:pPr/>
              <a:t>44</a:t>
            </a:fld>
            <a:endParaRPr lang="en-US"/>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pPr marL="224325" indent="-224325" defTabSz="1001675" eaLnBrk="0" fontAlgn="base" hangingPunct="0">
              <a:lnSpc>
                <a:spcPct val="90000"/>
              </a:lnSpc>
              <a:spcBef>
                <a:spcPct val="50000"/>
              </a:spcBef>
              <a:spcAft>
                <a:spcPct val="0"/>
              </a:spcAft>
              <a:buSzPct val="100000"/>
              <a:defRPr/>
            </a:pPr>
            <a:r>
              <a:rPr lang="en-US" sz="1100" dirty="0">
                <a:latin typeface="Arial" charset="0"/>
              </a:rPr>
              <a:t>TLV optional information may be encoded as a type-length-value or TLV element inside the protocol. One of the advantages of using a TLV representation is that TLV sequences are easily searched using generalized parsing functions. </a:t>
            </a:r>
          </a:p>
          <a:p>
            <a:pPr marL="224325" indent="-224325"/>
            <a:r>
              <a:rPr lang="en-US" sz="1100" dirty="0">
                <a:latin typeface="Arial" charset="0"/>
              </a:rPr>
              <a:t>VTP version 3 is supported in Cisco </a:t>
            </a:r>
            <a:r>
              <a:rPr lang="en-US" sz="1100" dirty="0" err="1">
                <a:latin typeface="Arial" charset="0"/>
              </a:rPr>
              <a:t>CatOS</a:t>
            </a:r>
            <a:r>
              <a:rPr lang="en-US" sz="1100" dirty="0">
                <a:latin typeface="Arial" charset="0"/>
              </a:rPr>
              <a:t> Software versions 8.1 and above and all the latest Cisco IOS images. VTP version 3 differs from earlier VTP versions in that it does not directly handle VLANs. Instead, it is responsible for distributing a list of databases over an administrative domain. The following items are enhancements in VTP version 3: </a:t>
            </a:r>
          </a:p>
          <a:p>
            <a:pPr marL="699459" lvl="2" indent="-224325"/>
            <a:r>
              <a:rPr lang="en-US" sz="1100" dirty="0">
                <a:latin typeface="Arial" charset="0"/>
              </a:rPr>
              <a:t>Support for extended VLANs (1025 to 4094) </a:t>
            </a:r>
          </a:p>
          <a:p>
            <a:pPr marL="699459" lvl="2" indent="-224325"/>
            <a:r>
              <a:rPr lang="en-US" sz="1100" dirty="0">
                <a:latin typeface="Arial" charset="0"/>
              </a:rPr>
              <a:t>Support for the creation and advertising of Private VLANs </a:t>
            </a:r>
          </a:p>
          <a:p>
            <a:pPr marL="699459" lvl="2" indent="-224325"/>
            <a:r>
              <a:rPr lang="en-US" sz="1100" dirty="0">
                <a:latin typeface="Arial" charset="0"/>
              </a:rPr>
              <a:t>Improved server authentication </a:t>
            </a:r>
          </a:p>
          <a:p>
            <a:pPr marL="699459" lvl="2" indent="-224325"/>
            <a:r>
              <a:rPr lang="en-US" sz="1100" dirty="0">
                <a:latin typeface="Arial" charset="0"/>
              </a:rPr>
              <a:t>Enhancements to a mechanism for protection from the “wrong” database accidentally being inserted into a VTP domain </a:t>
            </a:r>
          </a:p>
          <a:p>
            <a:pPr marL="699459" lvl="2" indent="-224325"/>
            <a:r>
              <a:rPr lang="en-US" sz="1100" dirty="0">
                <a:latin typeface="Arial" charset="0"/>
              </a:rPr>
              <a:t>Interaction with VTP versions 1 and 2 </a:t>
            </a:r>
          </a:p>
          <a:p>
            <a:pPr marL="699459" lvl="2" indent="-224325"/>
            <a:r>
              <a:rPr lang="en-US" sz="1100" dirty="0">
                <a:latin typeface="Arial" charset="0"/>
              </a:rPr>
              <a:t>Configurable on a per-port basis </a:t>
            </a:r>
          </a:p>
          <a:p>
            <a:pPr marL="224325" indent="-224325"/>
            <a:r>
              <a:rPr lang="en-US" sz="1100" dirty="0">
                <a:latin typeface="Arial" charset="0"/>
              </a:rPr>
              <a:t> </a:t>
            </a:r>
            <a:r>
              <a:rPr lang="en-US" sz="1100" b="1" dirty="0">
                <a:latin typeface="Arial" charset="0"/>
              </a:rPr>
              <a:t>Note: </a:t>
            </a:r>
            <a:r>
              <a:rPr lang="en-US" sz="1100" dirty="0">
                <a:latin typeface="Arial" charset="0"/>
              </a:rPr>
              <a:t>Check the config guide of a platform to find the VTP version supported. VTP version 3 has the same features as VTP versions 1 and 2 except for the addition of the modes of primary and secondary server and the concept of database consistency. </a:t>
            </a:r>
          </a:p>
          <a:p>
            <a:pPr marL="224325" indent="-224325"/>
            <a:r>
              <a:rPr lang="en-US" sz="1100" b="1" dirty="0">
                <a:latin typeface="Arial" charset="0"/>
              </a:rPr>
              <a:t>Note: </a:t>
            </a:r>
            <a:r>
              <a:rPr lang="en-US" sz="1100" dirty="0">
                <a:latin typeface="Arial" charset="0"/>
              </a:rPr>
              <a:t>VTP version 3 is still not common in the field and not the focus of the certification exam. </a:t>
            </a:r>
          </a:p>
          <a:p>
            <a:pPr marL="224325" indent="-224325"/>
            <a:endParaRPr lang="en-US" sz="900" dirty="0"/>
          </a:p>
        </p:txBody>
      </p:sp>
    </p:spTree>
    <p:extLst>
      <p:ext uri="{BB962C8B-B14F-4D97-AF65-F5344CB8AC3E}">
        <p14:creationId xmlns:p14="http://schemas.microsoft.com/office/powerpoint/2010/main" val="90684616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45</a:t>
            </a:fld>
            <a:endParaRPr lang="en-US"/>
          </a:p>
        </p:txBody>
      </p:sp>
    </p:spTree>
    <p:extLst>
      <p:ext uri="{BB962C8B-B14F-4D97-AF65-F5344CB8AC3E}">
        <p14:creationId xmlns:p14="http://schemas.microsoft.com/office/powerpoint/2010/main" val="214200673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46</a:t>
            </a:fld>
            <a:endParaRPr lang="en-US"/>
          </a:p>
        </p:txBody>
      </p:sp>
    </p:spTree>
    <p:extLst>
      <p:ext uri="{BB962C8B-B14F-4D97-AF65-F5344CB8AC3E}">
        <p14:creationId xmlns:p14="http://schemas.microsoft.com/office/powerpoint/2010/main" val="45632578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47</a:t>
            </a:fld>
            <a:endParaRPr lang="en-US"/>
          </a:p>
        </p:txBody>
      </p:sp>
    </p:spTree>
    <p:extLst>
      <p:ext uri="{BB962C8B-B14F-4D97-AF65-F5344CB8AC3E}">
        <p14:creationId xmlns:p14="http://schemas.microsoft.com/office/powerpoint/2010/main" val="19145444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48</a:t>
            </a:fld>
            <a:endParaRPr lang="en-US"/>
          </a:p>
        </p:txBody>
      </p:sp>
    </p:spTree>
    <p:extLst>
      <p:ext uri="{BB962C8B-B14F-4D97-AF65-F5344CB8AC3E}">
        <p14:creationId xmlns:p14="http://schemas.microsoft.com/office/powerpoint/2010/main" val="80905585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224325" indent="-224325"/>
            <a:r>
              <a:rPr lang="en-US" sz="1100" b="1" dirty="0">
                <a:latin typeface="Arial" charset="0"/>
              </a:rPr>
              <a:t>Best Practices for VTP implementation </a:t>
            </a:r>
            <a:endParaRPr lang="en-US" sz="1100" dirty="0">
              <a:latin typeface="Arial" charset="0"/>
            </a:endParaRPr>
          </a:p>
          <a:p>
            <a:pPr marL="224325" indent="-224325"/>
            <a:r>
              <a:rPr lang="en-US" sz="1100">
                <a:latin typeface="Arial" charset="0"/>
              </a:rPr>
              <a:t>VTP </a:t>
            </a:r>
            <a:r>
              <a:rPr lang="en-US" sz="1100" dirty="0">
                <a:latin typeface="Arial" charset="0"/>
              </a:rPr>
              <a:t>is often used in a new network to facilitate the implementation of new VLANs. However, as the network grows larger, this benefit can turn into a liability. If a VLAN is deleted by accident on one server, it is deleted throughout the network. If a switch that already has a VLAN database defined is inserted into the network, it can hijack the VLAN database by deleting added VLANs. Because of this, it is the recommended practice to configure all switches to transparent VTP mode and manually add VLANs as needed, especially in a larger campus network. VTP is better suited for small environments</a:t>
            </a:r>
            <a:r>
              <a:rPr lang="en-US" sz="1100">
                <a:latin typeface="Arial" charset="0"/>
              </a:rPr>
              <a:t>. </a:t>
            </a:r>
            <a:endParaRPr lang="en-US" sz="1100" dirty="0">
              <a:latin typeface="Arial"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49</a:t>
            </a:fld>
            <a:endParaRPr lang="en-US"/>
          </a:p>
        </p:txBody>
      </p:sp>
    </p:spTree>
    <p:extLst>
      <p:ext uri="{BB962C8B-B14F-4D97-AF65-F5344CB8AC3E}">
        <p14:creationId xmlns:p14="http://schemas.microsoft.com/office/powerpoint/2010/main" val="242718750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b="0" i="0"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50</a:t>
            </a:fld>
            <a:endParaRPr lang="en-US"/>
          </a:p>
        </p:txBody>
      </p:sp>
    </p:spTree>
    <p:extLst>
      <p:ext uri="{BB962C8B-B14F-4D97-AF65-F5344CB8AC3E}">
        <p14:creationId xmlns:p14="http://schemas.microsoft.com/office/powerpoint/2010/main" val="112326288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51</a:t>
            </a:fld>
            <a:endParaRPr lang="en-US"/>
          </a:p>
        </p:txBody>
      </p:sp>
    </p:spTree>
    <p:extLst>
      <p:ext uri="{BB962C8B-B14F-4D97-AF65-F5344CB8AC3E}">
        <p14:creationId xmlns:p14="http://schemas.microsoft.com/office/powerpoint/2010/main" val="1846740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224325" indent="-224325"/>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52</a:t>
            </a:fld>
            <a:endParaRPr lang="en-US"/>
          </a:p>
        </p:txBody>
      </p:sp>
    </p:spTree>
    <p:extLst>
      <p:ext uri="{BB962C8B-B14F-4D97-AF65-F5344CB8AC3E}">
        <p14:creationId xmlns:p14="http://schemas.microsoft.com/office/powerpoint/2010/main" val="7196795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224325" indent="-224325"/>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53</a:t>
            </a:fld>
            <a:endParaRPr lang="en-US"/>
          </a:p>
        </p:txBody>
      </p:sp>
    </p:spTree>
    <p:extLst>
      <p:ext uri="{BB962C8B-B14F-4D97-AF65-F5344CB8AC3E}">
        <p14:creationId xmlns:p14="http://schemas.microsoft.com/office/powerpoint/2010/main" val="377973313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224325" indent="-224325"/>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54</a:t>
            </a:fld>
            <a:endParaRPr lang="en-US"/>
          </a:p>
        </p:txBody>
      </p:sp>
    </p:spTree>
    <p:extLst>
      <p:ext uri="{BB962C8B-B14F-4D97-AF65-F5344CB8AC3E}">
        <p14:creationId xmlns:p14="http://schemas.microsoft.com/office/powerpoint/2010/main" val="286061383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224325" indent="-224325"/>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55</a:t>
            </a:fld>
            <a:endParaRPr lang="en-US"/>
          </a:p>
        </p:txBody>
      </p:sp>
    </p:spTree>
    <p:extLst>
      <p:ext uri="{BB962C8B-B14F-4D97-AF65-F5344CB8AC3E}">
        <p14:creationId xmlns:p14="http://schemas.microsoft.com/office/powerpoint/2010/main" val="3775409190"/>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56</a:t>
            </a:fld>
            <a:endParaRPr lang="en-US"/>
          </a:p>
        </p:txBody>
      </p:sp>
    </p:spTree>
    <p:extLst>
      <p:ext uri="{BB962C8B-B14F-4D97-AF65-F5344CB8AC3E}">
        <p14:creationId xmlns:p14="http://schemas.microsoft.com/office/powerpoint/2010/main" val="3394299404"/>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a:ln/>
        </p:spPr>
        <p:txBody>
          <a:bodyPr/>
          <a:lstStyle/>
          <a:p>
            <a:pPr marL="224325" indent="-224325">
              <a:spcAft>
                <a:spcPts val="589"/>
              </a:spcAft>
            </a:pPr>
            <a:r>
              <a:rPr lang="en-US" sz="1100" b="1" dirty="0">
                <a:latin typeface="Arial" charset="0"/>
              </a:rPr>
              <a:t>Isolated: </a:t>
            </a:r>
            <a:r>
              <a:rPr lang="en-US" sz="1100" dirty="0">
                <a:latin typeface="Arial" charset="0"/>
              </a:rPr>
              <a:t>An isolated port has complete Layer 2 separation from other ports within the same pVLAN, except for the promiscuous ports. Private VLANs block all traffic to isolated ports, except the traffic from promiscuous ports. Traffic received from an isolated port is forwarded to only promiscuous ports. As shown in the figure, PC 5 and PC 6 belong to same isolated pVLAN, but they cannot communicate with each other—only with promiscuous ports.</a:t>
            </a:r>
          </a:p>
          <a:p>
            <a:pPr marL="224325" indent="-224325">
              <a:spcAft>
                <a:spcPts val="589"/>
              </a:spcAft>
            </a:pPr>
            <a:r>
              <a:rPr lang="en-US" sz="1100" b="1" dirty="0">
                <a:latin typeface="Arial" charset="0"/>
              </a:rPr>
              <a:t>Promiscuous:</a:t>
            </a:r>
            <a:r>
              <a:rPr lang="en-US" sz="1100" dirty="0">
                <a:latin typeface="Arial" charset="0"/>
              </a:rPr>
              <a:t> A promiscuous port can communicate with all ports within the Private VLAN, including the community and isolated ports. A promiscuous port is only part of one primary VLAN, but each promiscuous port can map to more than one secondary Private VLAN. Promiscuous ports are generally router ports, backup or shared servers, or VLAN interfaces. As shown in the figure, the router port and the shared server port is the one that needs to communicate to everyone.  </a:t>
            </a:r>
          </a:p>
          <a:p>
            <a:pPr marL="224325" indent="-224325">
              <a:spcAft>
                <a:spcPts val="589"/>
              </a:spcAft>
            </a:pPr>
            <a:r>
              <a:rPr lang="en-US" sz="1100" b="1" dirty="0">
                <a:latin typeface="Arial" charset="0"/>
              </a:rPr>
              <a:t>Community:</a:t>
            </a:r>
            <a:r>
              <a:rPr lang="en-US" sz="1100" dirty="0">
                <a:latin typeface="Arial" charset="0"/>
              </a:rPr>
              <a:t> Community ports communicate among themselves and with their promiscuous ports. These interfaces are isolated at Layer 2 from all other interfaces in other communities, or in isolated ports within their Private VLAN. As shown in the figure, </a:t>
            </a:r>
            <a:r>
              <a:rPr lang="en-US" sz="1100" dirty="0" err="1">
                <a:latin typeface="Arial" charset="0"/>
              </a:rPr>
              <a:t>PC1</a:t>
            </a:r>
            <a:r>
              <a:rPr lang="en-US" sz="1100" dirty="0">
                <a:latin typeface="Arial" charset="0"/>
              </a:rPr>
              <a:t> and </a:t>
            </a:r>
            <a:r>
              <a:rPr lang="en-US" sz="1100" dirty="0" err="1">
                <a:latin typeface="Arial" charset="0"/>
              </a:rPr>
              <a:t>PC2's</a:t>
            </a:r>
            <a:r>
              <a:rPr lang="en-US" sz="1100" dirty="0">
                <a:latin typeface="Arial" charset="0"/>
              </a:rPr>
              <a:t> ports belong to the community Private VLAN A and </a:t>
            </a:r>
            <a:r>
              <a:rPr lang="en-US" sz="1100" dirty="0" err="1">
                <a:latin typeface="Arial" charset="0"/>
              </a:rPr>
              <a:t>PC3</a:t>
            </a:r>
            <a:r>
              <a:rPr lang="en-US" sz="1100" dirty="0">
                <a:latin typeface="Arial" charset="0"/>
              </a:rPr>
              <a:t>, and </a:t>
            </a:r>
            <a:r>
              <a:rPr lang="en-US" sz="1100" dirty="0" err="1">
                <a:latin typeface="Arial" charset="0"/>
              </a:rPr>
              <a:t>PC4</a:t>
            </a:r>
            <a:r>
              <a:rPr lang="en-US" sz="1100" dirty="0">
                <a:latin typeface="Arial" charset="0"/>
              </a:rPr>
              <a:t> belongs to the community Private VLAN B. PC 1 and </a:t>
            </a:r>
            <a:r>
              <a:rPr lang="en-US" sz="1100" dirty="0" err="1">
                <a:latin typeface="Arial" charset="0"/>
              </a:rPr>
              <a:t>PC2</a:t>
            </a:r>
            <a:r>
              <a:rPr lang="en-US" sz="1100" dirty="0">
                <a:latin typeface="Arial" charset="0"/>
              </a:rPr>
              <a:t> can communicate with each other and the promiscuous port but not with PC 3 and </a:t>
            </a:r>
            <a:r>
              <a:rPr lang="en-US" sz="1100" dirty="0" err="1">
                <a:latin typeface="Arial" charset="0"/>
              </a:rPr>
              <a:t>PC4</a:t>
            </a:r>
            <a:r>
              <a:rPr lang="en-US" sz="1100" dirty="0">
                <a:latin typeface="Arial" charset="0"/>
              </a:rPr>
              <a:t>, which are part of a different community.  </a:t>
            </a:r>
            <a:endParaRPr lang="en-US" sz="1100" dirty="0"/>
          </a:p>
        </p:txBody>
      </p:sp>
      <p:sp>
        <p:nvSpPr>
          <p:cNvPr id="22532" name="Slide Number Placeholder 3"/>
          <p:cNvSpPr>
            <a:spLocks noGrp="1"/>
          </p:cNvSpPr>
          <p:nvPr>
            <p:ph type="sldNum" sz="quarter" idx="5"/>
          </p:nvPr>
        </p:nvSpPr>
        <p:spPr>
          <a:noFill/>
        </p:spPr>
        <p:txBody>
          <a:bodyPr/>
          <a:lstStyle/>
          <a:p>
            <a:fld id="{F79FD225-4FE6-4F01-AFE5-7B3AF4B89B23}" type="slidenum">
              <a:rPr lang="en-US" smtClean="0"/>
              <a:pPr/>
              <a:t>57</a:t>
            </a:fld>
            <a:endParaRPr lang="en-US"/>
          </a:p>
        </p:txBody>
      </p:sp>
    </p:spTree>
    <p:extLst>
      <p:ext uri="{BB962C8B-B14F-4D97-AF65-F5344CB8AC3E}">
        <p14:creationId xmlns:p14="http://schemas.microsoft.com/office/powerpoint/2010/main" val="3359755940"/>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a:ln/>
        </p:spPr>
        <p:txBody>
          <a:bodyPr/>
          <a:lstStyle/>
          <a:p>
            <a:pPr marL="224325" indent="-224325">
              <a:spcAft>
                <a:spcPts val="589"/>
              </a:spcAft>
            </a:pPr>
            <a:r>
              <a:rPr lang="en-US" sz="1100" b="1" dirty="0">
                <a:latin typeface="Arial" charset="0"/>
              </a:rPr>
              <a:t>A primary Private VLAN: </a:t>
            </a:r>
            <a:r>
              <a:rPr lang="en-US" sz="1100" dirty="0">
                <a:latin typeface="Arial" charset="0"/>
              </a:rPr>
              <a:t>The high-level VLAN of the Private VLAN. A primary Private VLAN can be composed of many secondary Private VLANs with the secon­dary Private VLANs belonging to the same subnet of the primary Private VLAN. It carries traffic from promiscuous ports to isolated, community, and other promiscuous ports in the same primary Private VLAN. </a:t>
            </a:r>
          </a:p>
          <a:p>
            <a:pPr marL="224325" indent="-224325">
              <a:spcAft>
                <a:spcPts val="589"/>
              </a:spcAft>
            </a:pPr>
            <a:r>
              <a:rPr lang="en-US" sz="1100" b="1" dirty="0">
                <a:latin typeface="Arial" charset="0"/>
              </a:rPr>
              <a:t>A secondary Private VLAN: </a:t>
            </a:r>
            <a:r>
              <a:rPr lang="en-US" sz="1100" dirty="0">
                <a:latin typeface="Arial" charset="0"/>
              </a:rPr>
              <a:t>Every secondary Private VLAN is a child to a primary Private VLAN and is mapped to one primary Private VLAN. </a:t>
            </a:r>
            <a:r>
              <a:rPr lang="en-US" sz="1100" i="1" dirty="0">
                <a:latin typeface="Arial" charset="0"/>
              </a:rPr>
              <a:t>End devices are attached to secondary Private VLANs. </a:t>
            </a:r>
          </a:p>
          <a:p>
            <a:pPr marL="224325" indent="-224325">
              <a:spcAft>
                <a:spcPts val="589"/>
              </a:spcAft>
            </a:pPr>
            <a:r>
              <a:rPr lang="en-US" sz="1100" dirty="0">
                <a:latin typeface="Arial" charset="0"/>
              </a:rPr>
              <a:t> </a:t>
            </a:r>
            <a:r>
              <a:rPr lang="en-US" sz="1100" b="1" dirty="0">
                <a:latin typeface="Arial" charset="0"/>
              </a:rPr>
              <a:t>Community Private VLANs: </a:t>
            </a:r>
            <a:r>
              <a:rPr lang="en-US" sz="1100" dirty="0">
                <a:latin typeface="Arial" charset="0"/>
              </a:rPr>
              <a:t>Ports that belong to the community Private VLAN can communicate with the other ports in the same community and promiscuous ports of the Private VLAN, as shown in the figure, where PC 1 and PC 2, which belong to community Private VLAN A, can communicate with each other but (as indicated by the X) not with PC 3 and PC 4, which belong to community Private VLAN B. </a:t>
            </a:r>
          </a:p>
          <a:p>
            <a:pPr marL="224325" indent="-224325">
              <a:spcAft>
                <a:spcPts val="589"/>
              </a:spcAft>
            </a:pPr>
            <a:r>
              <a:rPr lang="en-US" sz="1100" b="1" dirty="0">
                <a:latin typeface="Arial" charset="0"/>
              </a:rPr>
              <a:t>Isolated Private VLANs: </a:t>
            </a:r>
            <a:r>
              <a:rPr lang="en-US" sz="1100" dirty="0">
                <a:latin typeface="Arial" charset="0"/>
              </a:rPr>
              <a:t>Ports that belong to an isolated Private VLAN can communicate only with promiscuous ports. Isolated ports cannot communicate with other ports in the same isolated Private VLAN, as shown in the figure, where PC 5 and PC 6, although in the same isolated Private VLAN, cannot communicate with each other but can communicate with the promiscuous ports. Each Private VLAN has only one isolated Private VLAN. </a:t>
            </a:r>
          </a:p>
          <a:p>
            <a:pPr marL="224325" indent="-224325">
              <a:spcAft>
                <a:spcPts val="589"/>
              </a:spcAft>
            </a:pPr>
            <a:r>
              <a:rPr lang="en-US" sz="1100" dirty="0">
                <a:latin typeface="Arial" charset="0"/>
              </a:rPr>
              <a:t> </a:t>
            </a:r>
            <a:r>
              <a:rPr lang="en-US" sz="1100" b="1" dirty="0">
                <a:latin typeface="Arial" charset="0"/>
              </a:rPr>
              <a:t>Note: </a:t>
            </a:r>
            <a:r>
              <a:rPr lang="en-US" sz="1100" dirty="0">
                <a:latin typeface="Arial" charset="0"/>
              </a:rPr>
              <a:t>A promiscuous port can service only one primary VLAN. A promiscuous port can service one isolated VLAN or many community VLANs. Private VLANs span across multiple switches by trunking the primary, isolated, and community VLANs to other devices that support Private VLANs. </a:t>
            </a:r>
          </a:p>
          <a:p>
            <a:pPr marL="224325" indent="-224325">
              <a:spcAft>
                <a:spcPts val="589"/>
              </a:spcAft>
            </a:pPr>
            <a:r>
              <a:rPr lang="en-US" sz="1100" dirty="0">
                <a:latin typeface="Arial" charset="0"/>
              </a:rPr>
              <a:t>The figure illustrates an example of implementing Private VLANs in a service-provider environment. Here, a service provider has three customers under one primary Private VLAN. Customer A belongs to community Private VLAN 100, Customer B belongs to community Private VLAN 200, and Customer C belongs to isolated Private VLAN 300. Despite belonging to the same subnet, Customer A’s, Customer B’s, and Customer C’s network devices cannot communicate with one another. All devices that reside in Customer A’s community Private VLANs can communicate with one another even though the devices are spread across multiple switches. In addition, all devices that reside in Customer B’s community Private VLANs can communicate with one another. However, devices in Customer C’s isolated Private VLAN cannot communicate with one another. </a:t>
            </a:r>
            <a:endParaRPr lang="en-US" sz="1100" dirty="0"/>
          </a:p>
        </p:txBody>
      </p:sp>
      <p:sp>
        <p:nvSpPr>
          <p:cNvPr id="22532" name="Slide Number Placeholder 3"/>
          <p:cNvSpPr>
            <a:spLocks noGrp="1"/>
          </p:cNvSpPr>
          <p:nvPr>
            <p:ph type="sldNum" sz="quarter" idx="5"/>
          </p:nvPr>
        </p:nvSpPr>
        <p:spPr>
          <a:noFill/>
        </p:spPr>
        <p:txBody>
          <a:bodyPr/>
          <a:lstStyle/>
          <a:p>
            <a:fld id="{F79FD225-4FE6-4F01-AFE5-7B3AF4B89B23}" type="slidenum">
              <a:rPr lang="en-US" smtClean="0"/>
              <a:pPr/>
              <a:t>58</a:t>
            </a:fld>
            <a:endParaRPr lang="en-US"/>
          </a:p>
        </p:txBody>
      </p:sp>
    </p:spTree>
    <p:extLst>
      <p:ext uri="{BB962C8B-B14F-4D97-AF65-F5344CB8AC3E}">
        <p14:creationId xmlns:p14="http://schemas.microsoft.com/office/powerpoint/2010/main" val="293132823"/>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b="0" i="1"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60</a:t>
            </a:fld>
            <a:endParaRPr lang="en-US"/>
          </a:p>
        </p:txBody>
      </p:sp>
    </p:spTree>
    <p:extLst>
      <p:ext uri="{BB962C8B-B14F-4D97-AF65-F5344CB8AC3E}">
        <p14:creationId xmlns:p14="http://schemas.microsoft.com/office/powerpoint/2010/main" val="2573563321"/>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Autofit/>
          </a:bodyPr>
          <a:lstStyle/>
          <a:p>
            <a:pPr marL="224325" indent="-224325">
              <a:spcAft>
                <a:spcPts val="589"/>
              </a:spcAft>
            </a:pPr>
            <a:r>
              <a:rPr lang="en-US" sz="1100" b="1" dirty="0">
                <a:latin typeface="Arial" charset="0"/>
              </a:rPr>
              <a:t>Step 1. </a:t>
            </a:r>
            <a:r>
              <a:rPr lang="en-US" sz="1100" dirty="0">
                <a:latin typeface="Arial" charset="0"/>
              </a:rPr>
              <a:t>Enter VLAN global configuration mode to configure the Private VLANs:</a:t>
            </a:r>
          </a:p>
          <a:p>
            <a:pPr marL="224325" indent="-224325">
              <a:spcAft>
                <a:spcPts val="589"/>
              </a:spcAft>
            </a:pPr>
            <a:r>
              <a:rPr lang="en-US" sz="1100" dirty="0">
                <a:latin typeface="Arial" charset="0"/>
              </a:rPr>
              <a:t>	Switch(</a:t>
            </a:r>
            <a:r>
              <a:rPr lang="en-US" sz="1100" dirty="0" err="1">
                <a:latin typeface="Arial" charset="0"/>
              </a:rPr>
              <a:t>config</a:t>
            </a:r>
            <a:r>
              <a:rPr lang="en-US" sz="1100" dirty="0">
                <a:latin typeface="Arial" charset="0"/>
              </a:rPr>
              <a:t>)# </a:t>
            </a:r>
            <a:r>
              <a:rPr lang="en-US" sz="1100" b="1" dirty="0">
                <a:latin typeface="Arial" charset="0"/>
              </a:rPr>
              <a:t>vlan </a:t>
            </a:r>
            <a:r>
              <a:rPr lang="en-US" sz="1100" i="1" dirty="0" err="1">
                <a:latin typeface="Arial" charset="0"/>
              </a:rPr>
              <a:t>pvlan</a:t>
            </a:r>
            <a:r>
              <a:rPr lang="en-US" sz="1100" i="1" dirty="0">
                <a:latin typeface="Arial" charset="0"/>
              </a:rPr>
              <a:t>-id</a:t>
            </a:r>
          </a:p>
          <a:p>
            <a:pPr marL="224325" indent="-224325">
              <a:spcAft>
                <a:spcPts val="589"/>
              </a:spcAft>
            </a:pPr>
            <a:r>
              <a:rPr lang="en-US" sz="1100" b="1" dirty="0">
                <a:latin typeface="Arial" charset="0"/>
              </a:rPr>
              <a:t>Step 2. </a:t>
            </a:r>
            <a:r>
              <a:rPr lang="en-US" sz="1100" dirty="0">
                <a:latin typeface="Arial" charset="0"/>
              </a:rPr>
              <a:t>Configure the VLANs as a type of Private VLAN:</a:t>
            </a:r>
          </a:p>
          <a:p>
            <a:pPr marL="224325" indent="-224325">
              <a:spcAft>
                <a:spcPts val="589"/>
              </a:spcAft>
            </a:pPr>
            <a:r>
              <a:rPr lang="en-US" sz="1100" dirty="0">
                <a:latin typeface="Arial" charset="0"/>
              </a:rPr>
              <a:t>	Switch(</a:t>
            </a:r>
            <a:r>
              <a:rPr lang="en-US" sz="1100" dirty="0" err="1">
                <a:latin typeface="Arial" charset="0"/>
              </a:rPr>
              <a:t>config-vlan</a:t>
            </a:r>
            <a:r>
              <a:rPr lang="en-US" sz="1100" dirty="0">
                <a:latin typeface="Arial" charset="0"/>
              </a:rPr>
              <a:t>)# </a:t>
            </a:r>
            <a:r>
              <a:rPr lang="en-US" sz="1100" b="1" dirty="0">
                <a:latin typeface="Arial" charset="0"/>
              </a:rPr>
              <a:t>private-vlan {community | isolated | primary}</a:t>
            </a:r>
          </a:p>
          <a:p>
            <a:pPr marL="224325" indent="-224325">
              <a:spcAft>
                <a:spcPts val="589"/>
              </a:spcAft>
            </a:pPr>
            <a:r>
              <a:rPr lang="en-US" sz="1100" b="1" dirty="0">
                <a:latin typeface="Arial" charset="0"/>
              </a:rPr>
              <a:t>Step 3. </a:t>
            </a:r>
            <a:r>
              <a:rPr lang="en-US" sz="1100" dirty="0">
                <a:latin typeface="Arial" charset="0"/>
              </a:rPr>
              <a:t>Exit the configuration mode:</a:t>
            </a:r>
          </a:p>
          <a:p>
            <a:pPr marL="224325" indent="-224325">
              <a:spcAft>
                <a:spcPts val="589"/>
              </a:spcAft>
            </a:pPr>
            <a:r>
              <a:rPr lang="en-US" sz="1100" dirty="0">
                <a:latin typeface="Arial" charset="0"/>
              </a:rPr>
              <a:t>	Switch(</a:t>
            </a:r>
            <a:r>
              <a:rPr lang="en-US" sz="1100" dirty="0" err="1">
                <a:latin typeface="Arial" charset="0"/>
              </a:rPr>
              <a:t>config-vlan</a:t>
            </a:r>
            <a:r>
              <a:rPr lang="en-US" sz="1100" dirty="0">
                <a:latin typeface="Arial" charset="0"/>
              </a:rPr>
              <a:t>)# </a:t>
            </a:r>
            <a:r>
              <a:rPr lang="en-US" sz="1100" b="1" dirty="0">
                <a:latin typeface="Arial" charset="0"/>
              </a:rPr>
              <a:t>exit</a:t>
            </a:r>
          </a:p>
          <a:p>
            <a:pPr marL="224325" indent="-224325">
              <a:spcAft>
                <a:spcPts val="589"/>
              </a:spcAft>
            </a:pPr>
            <a:r>
              <a:rPr lang="en-US" sz="1100" b="1" dirty="0">
                <a:latin typeface="Arial" charset="0"/>
              </a:rPr>
              <a:t>Step 4. </a:t>
            </a:r>
            <a:r>
              <a:rPr lang="en-US" sz="1100" dirty="0">
                <a:latin typeface="Arial" charset="0"/>
              </a:rPr>
              <a:t>Enter the VLAN global configuration mode to configure primary VLAN:</a:t>
            </a:r>
          </a:p>
          <a:p>
            <a:pPr marL="224325" indent="-224325">
              <a:spcAft>
                <a:spcPts val="589"/>
              </a:spcAft>
            </a:pPr>
            <a:r>
              <a:rPr lang="en-US" sz="1100" dirty="0">
                <a:latin typeface="Arial" charset="0"/>
              </a:rPr>
              <a:t>	Switch(</a:t>
            </a:r>
            <a:r>
              <a:rPr lang="en-US" sz="1100" dirty="0" err="1">
                <a:latin typeface="Arial" charset="0"/>
              </a:rPr>
              <a:t>config</a:t>
            </a:r>
            <a:r>
              <a:rPr lang="en-US" sz="1100" dirty="0">
                <a:latin typeface="Arial" charset="0"/>
              </a:rPr>
              <a:t>)# </a:t>
            </a:r>
            <a:r>
              <a:rPr lang="en-US" sz="1100" b="1" dirty="0">
                <a:latin typeface="Arial" charset="0"/>
              </a:rPr>
              <a:t>vlan </a:t>
            </a:r>
            <a:r>
              <a:rPr lang="en-US" sz="1100" b="1" i="1" dirty="0">
                <a:latin typeface="Arial" charset="0"/>
              </a:rPr>
              <a:t>primary-vlan-id</a:t>
            </a:r>
          </a:p>
          <a:p>
            <a:pPr marL="224325" indent="-224325">
              <a:spcAft>
                <a:spcPts val="589"/>
              </a:spcAft>
            </a:pPr>
            <a:r>
              <a:rPr lang="en-US" sz="1100" b="1" dirty="0">
                <a:latin typeface="Arial" charset="0"/>
              </a:rPr>
              <a:t>Step 5. </a:t>
            </a:r>
            <a:r>
              <a:rPr lang="en-US" sz="1100" dirty="0">
                <a:latin typeface="Arial" charset="0"/>
              </a:rPr>
              <a:t>If it is a primary VLAN, make sure to associate the Layer 2 secondary VLAN to the primary VLAN:</a:t>
            </a:r>
          </a:p>
          <a:p>
            <a:pPr marL="224325" indent="-224325">
              <a:spcAft>
                <a:spcPts val="589"/>
              </a:spcAft>
            </a:pPr>
            <a:r>
              <a:rPr lang="en-US" sz="1100" dirty="0">
                <a:latin typeface="Arial" charset="0"/>
              </a:rPr>
              <a:t>	Switch(</a:t>
            </a:r>
            <a:r>
              <a:rPr lang="en-US" sz="1100" dirty="0" err="1">
                <a:latin typeface="Arial" charset="0"/>
              </a:rPr>
              <a:t>config-vlan</a:t>
            </a:r>
            <a:r>
              <a:rPr lang="en-US" sz="1100" dirty="0">
                <a:latin typeface="Arial" charset="0"/>
              </a:rPr>
              <a:t>)# </a:t>
            </a:r>
            <a:r>
              <a:rPr lang="en-US" sz="1100" b="1" dirty="0">
                <a:latin typeface="Arial" charset="0"/>
              </a:rPr>
              <a:t>private-vlan association {</a:t>
            </a:r>
            <a:r>
              <a:rPr lang="en-US" sz="1100" i="1" dirty="0">
                <a:latin typeface="Arial" charset="0"/>
              </a:rPr>
              <a:t>secondary-vlan-list </a:t>
            </a:r>
            <a:r>
              <a:rPr lang="en-US" sz="1100" b="1" dirty="0">
                <a:latin typeface="Arial" charset="0"/>
              </a:rPr>
              <a:t>| add</a:t>
            </a:r>
            <a:r>
              <a:rPr lang="en-US" sz="1100" b="1" i="1" dirty="0">
                <a:latin typeface="Arial" charset="0"/>
              </a:rPr>
              <a:t> </a:t>
            </a:r>
            <a:r>
              <a:rPr lang="en-US" sz="1100" i="1" dirty="0">
                <a:latin typeface="Arial" charset="0"/>
              </a:rPr>
              <a:t>secondary-</a:t>
            </a:r>
            <a:r>
              <a:rPr lang="en-US" sz="1100" i="1" dirty="0" err="1">
                <a:latin typeface="Arial" charset="0"/>
              </a:rPr>
              <a:t>vlan</a:t>
            </a:r>
            <a:r>
              <a:rPr lang="en-US" sz="1100" i="1" dirty="0">
                <a:latin typeface="Arial" charset="0"/>
              </a:rPr>
              <a:t>-list </a:t>
            </a:r>
            <a:r>
              <a:rPr lang="en-US" sz="1100" b="1" dirty="0">
                <a:latin typeface="Arial" charset="0"/>
              </a:rPr>
              <a:t>| remove</a:t>
            </a:r>
            <a:r>
              <a:rPr lang="en-US" sz="1100" b="1" i="1" dirty="0">
                <a:latin typeface="Arial" charset="0"/>
              </a:rPr>
              <a:t> </a:t>
            </a:r>
            <a:r>
              <a:rPr lang="en-US" sz="1100" i="1" dirty="0">
                <a:latin typeface="Arial" charset="0"/>
              </a:rPr>
              <a:t>secondary-vlan-list</a:t>
            </a:r>
            <a:r>
              <a:rPr lang="en-US" sz="1100" b="1" dirty="0">
                <a:latin typeface="Arial" charset="0"/>
              </a:rPr>
              <a:t>}</a:t>
            </a:r>
          </a:p>
          <a:p>
            <a:pPr marL="224325" indent="-224325">
              <a:spcAft>
                <a:spcPts val="589"/>
              </a:spcAft>
            </a:pPr>
            <a:r>
              <a:rPr lang="en-US" sz="1100" b="1" dirty="0">
                <a:latin typeface="Arial" charset="0"/>
              </a:rPr>
              <a:t>Step 6. </a:t>
            </a:r>
            <a:r>
              <a:rPr lang="en-US" sz="1100" dirty="0">
                <a:latin typeface="Arial" charset="0"/>
              </a:rPr>
              <a:t>Select the interface configuration mode for the primary VLAN:</a:t>
            </a:r>
          </a:p>
          <a:p>
            <a:pPr marL="224325" indent="-224325">
              <a:spcAft>
                <a:spcPts val="589"/>
              </a:spcAft>
            </a:pPr>
            <a:r>
              <a:rPr lang="en-US" sz="1100" dirty="0">
                <a:latin typeface="Arial" charset="0"/>
              </a:rPr>
              <a:t>	Switch(</a:t>
            </a:r>
            <a:r>
              <a:rPr lang="en-US" sz="1100" dirty="0" err="1">
                <a:latin typeface="Arial" charset="0"/>
              </a:rPr>
              <a:t>config</a:t>
            </a:r>
            <a:r>
              <a:rPr lang="en-US" sz="1100" dirty="0">
                <a:latin typeface="Arial" charset="0"/>
              </a:rPr>
              <a:t>)# </a:t>
            </a:r>
            <a:r>
              <a:rPr lang="en-US" sz="1100" b="1" dirty="0">
                <a:latin typeface="Arial" charset="0"/>
              </a:rPr>
              <a:t>interface vlan </a:t>
            </a:r>
            <a:r>
              <a:rPr lang="en-US" sz="1100" i="1" dirty="0">
                <a:latin typeface="Arial" charset="0"/>
              </a:rPr>
              <a:t>primary-vlan-id</a:t>
            </a:r>
          </a:p>
          <a:p>
            <a:pPr marL="224325" indent="-224325">
              <a:spcAft>
                <a:spcPts val="589"/>
              </a:spcAft>
            </a:pPr>
            <a:r>
              <a:rPr lang="en-US" sz="1100" b="1" dirty="0">
                <a:latin typeface="Arial" charset="0"/>
              </a:rPr>
              <a:t>Step 7. </a:t>
            </a:r>
            <a:r>
              <a:rPr lang="en-US" sz="1100" dirty="0">
                <a:latin typeface="Arial" charset="0"/>
              </a:rPr>
              <a:t>Map secondary VLANs to the Layer 3 VLAN interface of a primary VLAN to allow Layer 3 switching of Private VLAN ingress traffic:</a:t>
            </a:r>
          </a:p>
          <a:p>
            <a:pPr marL="224325" indent="-224325">
              <a:spcAft>
                <a:spcPts val="589"/>
              </a:spcAft>
            </a:pPr>
            <a:r>
              <a:rPr lang="en-US" sz="1100" dirty="0">
                <a:latin typeface="Arial" charset="0"/>
              </a:rPr>
              <a:t>	Switch(</a:t>
            </a:r>
            <a:r>
              <a:rPr lang="en-US" sz="1100" dirty="0" err="1">
                <a:latin typeface="Arial" charset="0"/>
              </a:rPr>
              <a:t>config</a:t>
            </a:r>
            <a:r>
              <a:rPr lang="en-US" sz="1100" dirty="0">
                <a:latin typeface="Arial" charset="0"/>
              </a:rPr>
              <a:t>-if)# </a:t>
            </a:r>
            <a:r>
              <a:rPr lang="en-US" sz="1100" b="1" dirty="0">
                <a:latin typeface="Arial" charset="0"/>
              </a:rPr>
              <a:t>private-vlan mapping {</a:t>
            </a:r>
            <a:r>
              <a:rPr lang="en-US" sz="1100" i="1" dirty="0">
                <a:latin typeface="Arial" charset="0"/>
              </a:rPr>
              <a:t>secondary-vlan-list </a:t>
            </a:r>
            <a:r>
              <a:rPr lang="en-US" sz="1100" b="1" dirty="0">
                <a:latin typeface="Arial" charset="0"/>
              </a:rPr>
              <a:t>| add</a:t>
            </a:r>
            <a:r>
              <a:rPr lang="en-US" sz="1100" b="1" i="1" dirty="0">
                <a:latin typeface="Arial" charset="0"/>
              </a:rPr>
              <a:t> </a:t>
            </a:r>
            <a:r>
              <a:rPr lang="en-US" sz="1100" i="1" dirty="0">
                <a:latin typeface="Arial" charset="0"/>
              </a:rPr>
              <a:t>secondary-</a:t>
            </a:r>
            <a:r>
              <a:rPr lang="en-US" sz="1100" i="1" dirty="0" err="1">
                <a:latin typeface="Arial" charset="0"/>
              </a:rPr>
              <a:t>vlan</a:t>
            </a:r>
            <a:r>
              <a:rPr lang="en-US" sz="1100" i="1" dirty="0">
                <a:latin typeface="Arial" charset="0"/>
              </a:rPr>
              <a:t>-list </a:t>
            </a:r>
            <a:r>
              <a:rPr lang="en-US" sz="1100" b="1" dirty="0">
                <a:latin typeface="Arial" charset="0"/>
              </a:rPr>
              <a:t>| remove</a:t>
            </a:r>
            <a:r>
              <a:rPr lang="en-US" sz="1100" b="1" i="1" dirty="0">
                <a:latin typeface="Arial" charset="0"/>
              </a:rPr>
              <a:t> </a:t>
            </a:r>
            <a:r>
              <a:rPr lang="en-US" sz="1100" i="1" dirty="0">
                <a:latin typeface="Arial" charset="0"/>
              </a:rPr>
              <a:t>secondary-vlan-list</a:t>
            </a:r>
            <a:r>
              <a:rPr lang="en-US" sz="1100" b="1" dirty="0">
                <a:latin typeface="Arial" charset="0"/>
              </a:rPr>
              <a:t>}</a:t>
            </a:r>
          </a:p>
          <a:p>
            <a:pPr marL="224325" indent="-224325">
              <a:spcAft>
                <a:spcPts val="589"/>
              </a:spcAft>
            </a:pPr>
            <a:r>
              <a:rPr lang="en-US" sz="1100" b="1" dirty="0">
                <a:latin typeface="Arial" charset="0"/>
              </a:rPr>
              <a:t>Step 8. </a:t>
            </a:r>
            <a:r>
              <a:rPr lang="en-US" sz="1100" dirty="0">
                <a:latin typeface="Arial" charset="0"/>
              </a:rPr>
              <a:t>Select the LAN port interface to configure as the Private VLAN host or promiscuous port:</a:t>
            </a:r>
          </a:p>
          <a:p>
            <a:pPr marL="224325" indent="-224325">
              <a:spcAft>
                <a:spcPts val="589"/>
              </a:spcAft>
            </a:pPr>
            <a:r>
              <a:rPr lang="en-US" sz="1100" dirty="0">
                <a:latin typeface="Arial" charset="0"/>
              </a:rPr>
              <a:t>	Switch(</a:t>
            </a:r>
            <a:r>
              <a:rPr lang="en-US" sz="1100" dirty="0" err="1">
                <a:latin typeface="Arial" charset="0"/>
              </a:rPr>
              <a:t>config</a:t>
            </a:r>
            <a:r>
              <a:rPr lang="en-US" sz="1100" dirty="0">
                <a:latin typeface="Arial" charset="0"/>
              </a:rPr>
              <a:t>)# </a:t>
            </a:r>
            <a:r>
              <a:rPr lang="en-US" sz="1100" b="1" dirty="0">
                <a:latin typeface="Arial" charset="0"/>
              </a:rPr>
              <a:t>interface </a:t>
            </a:r>
            <a:r>
              <a:rPr lang="en-US" sz="1100" i="1" dirty="0">
                <a:latin typeface="Arial" charset="0"/>
              </a:rPr>
              <a:t>type slot/port</a:t>
            </a:r>
          </a:p>
          <a:p>
            <a:pPr marL="224325" indent="-224325">
              <a:spcAft>
                <a:spcPts val="589"/>
              </a:spcAft>
            </a:pPr>
            <a:r>
              <a:rPr lang="en-US" sz="1100" b="1" dirty="0">
                <a:latin typeface="Arial" charset="0"/>
              </a:rPr>
              <a:t>Step 9. </a:t>
            </a:r>
            <a:r>
              <a:rPr lang="en-US" sz="1100" dirty="0">
                <a:latin typeface="Arial" charset="0"/>
              </a:rPr>
              <a:t>Configure the LAN port for Layer 2 operation if the default behavior is a Layer 3 operation:</a:t>
            </a:r>
          </a:p>
          <a:p>
            <a:pPr marL="224325" indent="-224325">
              <a:spcAft>
                <a:spcPts val="589"/>
              </a:spcAft>
            </a:pPr>
            <a:r>
              <a:rPr lang="en-US" sz="1100" dirty="0">
                <a:latin typeface="Arial" charset="0"/>
              </a:rPr>
              <a:t>	Switch(</a:t>
            </a:r>
            <a:r>
              <a:rPr lang="en-US" sz="1100" dirty="0" err="1">
                <a:latin typeface="Arial" charset="0"/>
              </a:rPr>
              <a:t>config</a:t>
            </a:r>
            <a:r>
              <a:rPr lang="en-US" sz="1100" dirty="0">
                <a:latin typeface="Arial" charset="0"/>
              </a:rPr>
              <a:t>-if)# </a:t>
            </a:r>
            <a:r>
              <a:rPr lang="en-US" sz="1100" b="1" dirty="0">
                <a:latin typeface="Arial" charset="0"/>
              </a:rPr>
              <a:t>switchport</a:t>
            </a:r>
          </a:p>
          <a:p>
            <a:pPr marL="224325" indent="-224325">
              <a:spcAft>
                <a:spcPts val="589"/>
              </a:spcAft>
            </a:pPr>
            <a:r>
              <a:rPr lang="en-US" sz="1100" b="1" dirty="0">
                <a:latin typeface="Arial" charset="0"/>
              </a:rPr>
              <a:t>Step 10. </a:t>
            </a:r>
            <a:r>
              <a:rPr lang="en-US" sz="1100" dirty="0">
                <a:latin typeface="Arial" charset="0"/>
              </a:rPr>
              <a:t>Configure the Layer 2 port as a Private VLAN port either as host or promiscuous port:</a:t>
            </a:r>
          </a:p>
          <a:p>
            <a:pPr marL="224325" indent="-224325">
              <a:spcAft>
                <a:spcPts val="589"/>
              </a:spcAft>
            </a:pPr>
            <a:r>
              <a:rPr lang="en-US" sz="1100" dirty="0">
                <a:latin typeface="Arial" charset="0"/>
              </a:rPr>
              <a:t>	Switch(</a:t>
            </a:r>
            <a:r>
              <a:rPr lang="en-US" sz="1100" dirty="0" err="1">
                <a:latin typeface="Arial" charset="0"/>
              </a:rPr>
              <a:t>config</a:t>
            </a:r>
            <a:r>
              <a:rPr lang="en-US" sz="1100" dirty="0">
                <a:latin typeface="Arial" charset="0"/>
              </a:rPr>
              <a:t>-if)# </a:t>
            </a:r>
            <a:r>
              <a:rPr lang="en-US" sz="1100" b="1" dirty="0">
                <a:latin typeface="Arial" charset="0"/>
              </a:rPr>
              <a:t>switchport mode private-vlan {host | promiscuous}</a:t>
            </a:r>
          </a:p>
          <a:p>
            <a:pPr marL="224325" indent="-224325">
              <a:spcAft>
                <a:spcPts val="589"/>
              </a:spcAft>
            </a:pPr>
            <a:r>
              <a:rPr lang="en-US" sz="1100" b="1" dirty="0">
                <a:latin typeface="Arial" charset="0"/>
              </a:rPr>
              <a:t>Step 11. </a:t>
            </a:r>
            <a:r>
              <a:rPr lang="en-US" sz="1100" dirty="0">
                <a:latin typeface="Arial" charset="0"/>
              </a:rPr>
              <a:t>To access Private VLAN ports, associate the community or isolated Private VLAN to the Private VLAN:</a:t>
            </a:r>
          </a:p>
          <a:p>
            <a:pPr marL="224325" indent="-224325">
              <a:spcAft>
                <a:spcPts val="589"/>
              </a:spcAft>
            </a:pPr>
            <a:r>
              <a:rPr lang="en-US" sz="1100" dirty="0">
                <a:latin typeface="Arial" charset="0"/>
              </a:rPr>
              <a:t>	Switch(</a:t>
            </a:r>
            <a:r>
              <a:rPr lang="en-US" sz="1100" dirty="0" err="1">
                <a:latin typeface="Arial" charset="0"/>
              </a:rPr>
              <a:t>config</a:t>
            </a:r>
            <a:r>
              <a:rPr lang="en-US" sz="1100" dirty="0">
                <a:latin typeface="Arial" charset="0"/>
              </a:rPr>
              <a:t>-if)# </a:t>
            </a:r>
            <a:r>
              <a:rPr lang="en-US" sz="1100" b="1" dirty="0">
                <a:latin typeface="Arial" charset="0"/>
              </a:rPr>
              <a:t>switchport private-vlan host-association </a:t>
            </a:r>
            <a:r>
              <a:rPr lang="en-US" sz="1100" i="1" dirty="0">
                <a:latin typeface="Arial" charset="0"/>
              </a:rPr>
              <a:t>primary-</a:t>
            </a:r>
            <a:r>
              <a:rPr lang="en-US" sz="1100" i="1" dirty="0" err="1">
                <a:latin typeface="Arial" charset="0"/>
              </a:rPr>
              <a:t>vlanid</a:t>
            </a:r>
            <a:r>
              <a:rPr lang="en-US" sz="1100" i="1" dirty="0">
                <a:latin typeface="Arial" charset="0"/>
              </a:rPr>
              <a:t> secondary-</a:t>
            </a:r>
            <a:r>
              <a:rPr lang="en-US" sz="1100" i="1" dirty="0" err="1">
                <a:latin typeface="Arial" charset="0"/>
              </a:rPr>
              <a:t>vlan</a:t>
            </a:r>
            <a:r>
              <a:rPr lang="en-US" sz="1100" i="1" dirty="0">
                <a:latin typeface="Arial" charset="0"/>
              </a:rPr>
              <a:t>-id</a:t>
            </a:r>
          </a:p>
          <a:p>
            <a:pPr marL="224325" indent="-224325">
              <a:spcAft>
                <a:spcPts val="589"/>
              </a:spcAft>
            </a:pPr>
            <a:r>
              <a:rPr lang="en-US" sz="1100" b="1" dirty="0">
                <a:latin typeface="Arial" charset="0"/>
              </a:rPr>
              <a:t>Step 12. </a:t>
            </a:r>
            <a:r>
              <a:rPr lang="en-US" sz="1100" dirty="0">
                <a:latin typeface="Arial" charset="0"/>
              </a:rPr>
              <a:t>For promiscuous ports, configure the interface by mapping the port to the Private VLAN:</a:t>
            </a:r>
          </a:p>
          <a:p>
            <a:pPr marL="224325" indent="-224325">
              <a:spcAft>
                <a:spcPts val="589"/>
              </a:spcAft>
            </a:pPr>
            <a:r>
              <a:rPr lang="en-US" sz="1100" dirty="0">
                <a:latin typeface="Arial" charset="0"/>
              </a:rPr>
              <a:t>	Switch(</a:t>
            </a:r>
            <a:r>
              <a:rPr lang="en-US" sz="1100" dirty="0" err="1">
                <a:latin typeface="Arial" charset="0"/>
              </a:rPr>
              <a:t>config</a:t>
            </a:r>
            <a:r>
              <a:rPr lang="en-US" sz="1100" dirty="0">
                <a:latin typeface="Arial" charset="0"/>
              </a:rPr>
              <a:t>-if)# </a:t>
            </a:r>
            <a:r>
              <a:rPr lang="en-US" sz="1100" b="1" dirty="0">
                <a:latin typeface="Arial" charset="0"/>
              </a:rPr>
              <a:t>switchport private-vlan mapping </a:t>
            </a:r>
            <a:r>
              <a:rPr lang="en-US" sz="1100" i="1" dirty="0">
                <a:latin typeface="Arial" charset="0"/>
              </a:rPr>
              <a:t>primary-vlan-id </a:t>
            </a:r>
            <a:r>
              <a:rPr lang="en-US" sz="1100" b="1" dirty="0">
                <a:latin typeface="Arial" charset="0"/>
              </a:rPr>
              <a:t>{</a:t>
            </a:r>
            <a:r>
              <a:rPr lang="en-US" sz="1100" i="1" dirty="0">
                <a:latin typeface="Arial" charset="0"/>
              </a:rPr>
              <a:t>secondary-</a:t>
            </a:r>
            <a:r>
              <a:rPr lang="en-US" sz="1100" i="1" dirty="0" err="1">
                <a:latin typeface="Arial" charset="0"/>
              </a:rPr>
              <a:t>vlan</a:t>
            </a:r>
            <a:r>
              <a:rPr lang="en-US" sz="1100" i="1" dirty="0">
                <a:latin typeface="Arial" charset="0"/>
              </a:rPr>
              <a:t>-list </a:t>
            </a:r>
            <a:r>
              <a:rPr lang="en-US" sz="1100" b="1" dirty="0">
                <a:latin typeface="Arial" charset="0"/>
              </a:rPr>
              <a:t>|</a:t>
            </a:r>
            <a:r>
              <a:rPr lang="en-US" sz="1100" i="1" dirty="0">
                <a:latin typeface="Arial" charset="0"/>
              </a:rPr>
              <a:t> </a:t>
            </a:r>
            <a:r>
              <a:rPr lang="en-US" sz="1100" b="1" dirty="0">
                <a:latin typeface="Arial" charset="0"/>
              </a:rPr>
              <a:t>add</a:t>
            </a:r>
            <a:r>
              <a:rPr lang="en-US" sz="1100" b="1" i="1" dirty="0">
                <a:latin typeface="Arial" charset="0"/>
              </a:rPr>
              <a:t> </a:t>
            </a:r>
            <a:r>
              <a:rPr lang="en-US" sz="1100" i="1" dirty="0">
                <a:latin typeface="Arial" charset="0"/>
              </a:rPr>
              <a:t>secondary-vlan-list</a:t>
            </a:r>
            <a:r>
              <a:rPr lang="en-US" sz="1100" b="1" i="1" dirty="0">
                <a:latin typeface="Arial" charset="0"/>
              </a:rPr>
              <a:t> </a:t>
            </a:r>
            <a:r>
              <a:rPr lang="en-US" sz="1100" b="1" dirty="0">
                <a:latin typeface="Arial" charset="0"/>
              </a:rPr>
              <a:t>| remove</a:t>
            </a:r>
            <a:r>
              <a:rPr lang="en-US" sz="1100" b="1" i="1" dirty="0">
                <a:latin typeface="Arial" charset="0"/>
              </a:rPr>
              <a:t> </a:t>
            </a:r>
            <a:r>
              <a:rPr lang="en-US" sz="1100" i="1" dirty="0">
                <a:latin typeface="Arial" charset="0"/>
              </a:rPr>
              <a:t>secondary-vlan-list</a:t>
            </a:r>
            <a:r>
              <a:rPr lang="en-US" sz="1100" b="1" dirty="0">
                <a:latin typeface="Arial" charset="0"/>
              </a:rPr>
              <a:t>}</a:t>
            </a:r>
          </a:p>
          <a:p>
            <a:pPr marL="224325" indent="-224325">
              <a:spcAft>
                <a:spcPts val="589"/>
              </a:spcAft>
            </a:pPr>
            <a:r>
              <a:rPr lang="en-US" sz="1100" b="1" dirty="0">
                <a:latin typeface="Arial" charset="0"/>
              </a:rPr>
              <a:t>Step 13. </a:t>
            </a:r>
            <a:r>
              <a:rPr lang="en-US" sz="1100" dirty="0">
                <a:latin typeface="Arial" charset="0"/>
              </a:rPr>
              <a:t>Exit the configuration mode.</a:t>
            </a:r>
            <a:endParaRPr lang="en-US" sz="1100" i="1"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61</a:t>
            </a:fld>
            <a:endParaRPr lang="en-US"/>
          </a:p>
        </p:txBody>
      </p:sp>
    </p:spTree>
    <p:extLst>
      <p:ext uri="{BB962C8B-B14F-4D97-AF65-F5344CB8AC3E}">
        <p14:creationId xmlns:p14="http://schemas.microsoft.com/office/powerpoint/2010/main" val="1293487363"/>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Autofit/>
          </a:bodyPr>
          <a:lstStyle/>
          <a:p>
            <a:pPr marL="224325" indent="-224325">
              <a:spcAft>
                <a:spcPts val="589"/>
              </a:spcAft>
            </a:pPr>
            <a:endParaRPr lang="en-US" sz="1100" i="1"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62</a:t>
            </a:fld>
            <a:endParaRPr lang="en-US"/>
          </a:p>
        </p:txBody>
      </p:sp>
    </p:spTree>
    <p:extLst>
      <p:ext uri="{BB962C8B-B14F-4D97-AF65-F5344CB8AC3E}">
        <p14:creationId xmlns:p14="http://schemas.microsoft.com/office/powerpoint/2010/main" val="4185117341"/>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63</a:t>
            </a:fld>
            <a:endParaRPr lang="en-US"/>
          </a:p>
        </p:txBody>
      </p:sp>
    </p:spTree>
    <p:extLst>
      <p:ext uri="{BB962C8B-B14F-4D97-AF65-F5344CB8AC3E}">
        <p14:creationId xmlns:p14="http://schemas.microsoft.com/office/powerpoint/2010/main" val="2575952693"/>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64</a:t>
            </a:fld>
            <a:endParaRPr lang="en-US"/>
          </a:p>
        </p:txBody>
      </p:sp>
    </p:spTree>
    <p:extLst>
      <p:ext uri="{BB962C8B-B14F-4D97-AF65-F5344CB8AC3E}">
        <p14:creationId xmlns:p14="http://schemas.microsoft.com/office/powerpoint/2010/main" val="1082224067"/>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65</a:t>
            </a:fld>
            <a:endParaRPr lang="en-US"/>
          </a:p>
        </p:txBody>
      </p:sp>
    </p:spTree>
    <p:extLst>
      <p:ext uri="{BB962C8B-B14F-4D97-AF65-F5344CB8AC3E}">
        <p14:creationId xmlns:p14="http://schemas.microsoft.com/office/powerpoint/2010/main" val="889529723"/>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66</a:t>
            </a:fld>
            <a:endParaRPr lang="en-US"/>
          </a:p>
        </p:txBody>
      </p:sp>
    </p:spTree>
    <p:extLst>
      <p:ext uri="{BB962C8B-B14F-4D97-AF65-F5344CB8AC3E}">
        <p14:creationId xmlns:p14="http://schemas.microsoft.com/office/powerpoint/2010/main" val="2008986742"/>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67</a:t>
            </a:fld>
            <a:endParaRPr lang="en-US"/>
          </a:p>
        </p:txBody>
      </p:sp>
    </p:spTree>
    <p:extLst>
      <p:ext uri="{BB962C8B-B14F-4D97-AF65-F5344CB8AC3E}">
        <p14:creationId xmlns:p14="http://schemas.microsoft.com/office/powerpoint/2010/main" val="755415175"/>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224325" indent="-224325">
              <a:spcAft>
                <a:spcPts val="589"/>
              </a:spcAft>
            </a:pPr>
            <a:r>
              <a:rPr lang="en-US" sz="1100" dirty="0"/>
              <a:t>PAgP manages the EtherChannel. PAgP packets are sent every 30 seconds. PAgP checks for configuration consistency and manages link additions and failures between two switches. </a:t>
            </a:r>
          </a:p>
          <a:p>
            <a:pPr marL="224325" indent="-224325">
              <a:spcAft>
                <a:spcPts val="589"/>
              </a:spcAft>
            </a:pPr>
            <a:r>
              <a:rPr lang="en-US" sz="1100" dirty="0"/>
              <a:t>PAgP helps create the EtherChannel link by detecting each side’s configuration and making sure they are compatible.</a:t>
            </a:r>
          </a:p>
          <a:p>
            <a:pPr marL="224325" indent="-224325">
              <a:spcAft>
                <a:spcPts val="589"/>
              </a:spcAft>
            </a:pPr>
            <a:r>
              <a:rPr lang="en-US" sz="1100" b="1">
                <a:latin typeface="Arial" charset="0"/>
              </a:rPr>
              <a:t>Caution</a:t>
            </a:r>
            <a:r>
              <a:rPr lang="en-US" sz="1100" dirty="0">
                <a:latin typeface="Arial" charset="0"/>
              </a:rPr>
              <a:t>: PAgP modes are similar to the DTP modes, but they have different functions.</a:t>
            </a:r>
          </a:p>
          <a:p>
            <a:pPr marL="224325" indent="-224325">
              <a:spcAft>
                <a:spcPts val="589"/>
              </a:spcAft>
            </a:pPr>
            <a:r>
              <a:rPr lang="en-US" sz="1100">
                <a:latin typeface="Arial" charset="0"/>
              </a:rPr>
              <a:t>Referencing </a:t>
            </a:r>
            <a:r>
              <a:rPr lang="en-US" sz="1100" dirty="0">
                <a:latin typeface="Arial" charset="0"/>
              </a:rPr>
              <a:t>the table,</a:t>
            </a:r>
          </a:p>
          <a:p>
            <a:pPr marL="224325" indent="-224325">
              <a:spcAft>
                <a:spcPts val="589"/>
              </a:spcAft>
            </a:pPr>
            <a:r>
              <a:rPr lang="en-US" sz="1100">
                <a:latin typeface="Arial" charset="0"/>
              </a:rPr>
              <a:t>If </a:t>
            </a:r>
            <a:r>
              <a:rPr lang="en-US" sz="1100" dirty="0">
                <a:latin typeface="Arial" charset="0"/>
              </a:rPr>
              <a:t>you configure an interface to be in Auto mode, it will be placed in a passive state, waiting for the other side to initiate the EtherChannel negotiation. If the other side is also set to Auto, the negotiation never starts and the EtherChannel does not form. If you “unconfigure” all modes by using the </a:t>
            </a:r>
            <a:r>
              <a:rPr lang="en-US" sz="1100" b="1" dirty="0">
                <a:latin typeface="Arial" charset="0"/>
              </a:rPr>
              <a:t>no </a:t>
            </a:r>
            <a:r>
              <a:rPr lang="en-US" sz="1100" dirty="0">
                <a:latin typeface="Arial" charset="0"/>
              </a:rPr>
              <a:t>command or if no mode is configured, the interface is placed in an Off mode and EtherChannel is disabled.</a:t>
            </a:r>
          </a:p>
          <a:p>
            <a:pPr marL="224325" indent="-224325">
              <a:spcAft>
                <a:spcPts val="589"/>
              </a:spcAft>
            </a:pPr>
            <a:r>
              <a:rPr lang="en-US" sz="1100">
                <a:latin typeface="Arial" charset="0"/>
              </a:rPr>
              <a:t>Notice </a:t>
            </a:r>
            <a:r>
              <a:rPr lang="en-US" sz="1100" dirty="0">
                <a:latin typeface="Arial" charset="0"/>
              </a:rPr>
              <a:t>the “On” form. This command manually places the interface in EtherChannel without any negotiation. It works only if the other side is also set to On. If the other side is set to negotiate parameters through PAgP, no EtherChannel will form because the On side will not negotiate.</a:t>
            </a:r>
            <a:endParaRPr lang="en-US" sz="1100"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68</a:t>
            </a:fld>
            <a:endParaRPr lang="en-US"/>
          </a:p>
        </p:txBody>
      </p:sp>
    </p:spTree>
    <p:extLst>
      <p:ext uri="{BB962C8B-B14F-4D97-AF65-F5344CB8AC3E}">
        <p14:creationId xmlns:p14="http://schemas.microsoft.com/office/powerpoint/2010/main" val="3333142058"/>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Autofit/>
          </a:bodyPr>
          <a:lstStyle/>
          <a:p>
            <a:pPr marL="224325" indent="-224325">
              <a:spcAft>
                <a:spcPts val="589"/>
              </a:spcAft>
            </a:pPr>
            <a:r>
              <a:rPr lang="en-US" sz="1100" dirty="0">
                <a:latin typeface="Arial" charset="0"/>
              </a:rPr>
              <a:t>LACP provides the same negotiation benefits as PAgP. LACP helps create the EtherChannel link by detecting each side’s configuration and making sure they are compatible so that the EtherChannel link can be enabled when needed. Just like with PAgP, modes must be compatible on both sides for the EtherChannel link to form, as shown in the figure; the figure displays the different options setting </a:t>
            </a:r>
            <a:r>
              <a:rPr lang="en-US" sz="1100">
                <a:latin typeface="Arial" charset="0"/>
              </a:rPr>
              <a:t>on both sides </a:t>
            </a:r>
            <a:r>
              <a:rPr lang="en-US" sz="1100" dirty="0">
                <a:latin typeface="Arial" charset="0"/>
              </a:rPr>
              <a:t>of the links and its results if EtherChannel is created. The On form creates an EtherChannel configuration unconditionally.</a:t>
            </a:r>
          </a:p>
          <a:p>
            <a:pPr marL="224325" indent="-224325">
              <a:spcAft>
                <a:spcPts val="589"/>
              </a:spcAft>
            </a:pPr>
            <a:r>
              <a:rPr lang="en-US" sz="1100">
                <a:latin typeface="Arial" charset="0"/>
              </a:rPr>
              <a:t>The </a:t>
            </a:r>
            <a:r>
              <a:rPr lang="en-US" sz="1100" dirty="0">
                <a:latin typeface="Arial" charset="0"/>
              </a:rPr>
              <a:t>following are some additional parameters that you can use when configuring LACP:</a:t>
            </a:r>
          </a:p>
          <a:p>
            <a:pPr marL="445535" lvl="1" indent="-224325">
              <a:spcAft>
                <a:spcPts val="589"/>
              </a:spcAft>
            </a:pPr>
            <a:r>
              <a:rPr lang="en-US" sz="1100" b="1" dirty="0">
                <a:latin typeface="Arial" charset="0"/>
              </a:rPr>
              <a:t>System priority: </a:t>
            </a:r>
            <a:r>
              <a:rPr lang="en-US" sz="1100" dirty="0">
                <a:latin typeface="Arial" charset="0"/>
              </a:rPr>
              <a:t>Each switch running LACP must have a system priority. </a:t>
            </a:r>
            <a:r>
              <a:rPr lang="en-US" sz="1100">
                <a:latin typeface="Arial" charset="0"/>
              </a:rPr>
              <a:t>The system priority </a:t>
            </a:r>
            <a:r>
              <a:rPr lang="en-US" sz="1100" dirty="0">
                <a:latin typeface="Arial" charset="0"/>
              </a:rPr>
              <a:t>can be specified automatically or through the </a:t>
            </a:r>
            <a:r>
              <a:rPr lang="en-US" sz="1100">
                <a:latin typeface="Arial" charset="0"/>
              </a:rPr>
              <a:t>command-line interface (CLI</a:t>
            </a:r>
            <a:r>
              <a:rPr lang="en-US" sz="1100" dirty="0">
                <a:latin typeface="Arial" charset="0"/>
              </a:rPr>
              <a:t>). The switch uses the MAC address and the system priority to form </a:t>
            </a:r>
            <a:r>
              <a:rPr lang="en-US" sz="1100">
                <a:latin typeface="Arial" charset="0"/>
              </a:rPr>
              <a:t>the system ID</a:t>
            </a:r>
            <a:r>
              <a:rPr lang="en-US" sz="1100" dirty="0">
                <a:latin typeface="Arial" charset="0"/>
              </a:rPr>
              <a:t>.</a:t>
            </a:r>
          </a:p>
          <a:p>
            <a:pPr marL="445535" lvl="1" indent="-224325">
              <a:spcAft>
                <a:spcPts val="589"/>
              </a:spcAft>
            </a:pPr>
            <a:r>
              <a:rPr lang="en-US" sz="1100" b="1" dirty="0">
                <a:latin typeface="Arial" charset="0"/>
              </a:rPr>
              <a:t>Port priority: </a:t>
            </a:r>
            <a:r>
              <a:rPr lang="en-US" sz="1100" dirty="0">
                <a:latin typeface="Arial" charset="0"/>
              </a:rPr>
              <a:t>Each port in the switch must have a port priority. The port </a:t>
            </a:r>
            <a:r>
              <a:rPr lang="en-US" sz="1100">
                <a:latin typeface="Arial" charset="0"/>
              </a:rPr>
              <a:t>priority can be </a:t>
            </a:r>
            <a:r>
              <a:rPr lang="en-US" sz="1100" dirty="0">
                <a:latin typeface="Arial" charset="0"/>
              </a:rPr>
              <a:t>specified automatically or through the </a:t>
            </a:r>
            <a:r>
              <a:rPr lang="en-US" sz="1100" dirty="0" err="1">
                <a:latin typeface="Arial" charset="0"/>
              </a:rPr>
              <a:t>CLI</a:t>
            </a:r>
            <a:r>
              <a:rPr lang="en-US" sz="1100" dirty="0">
                <a:latin typeface="Arial" charset="0"/>
              </a:rPr>
              <a:t>. The port priority and the </a:t>
            </a:r>
            <a:r>
              <a:rPr lang="en-US" sz="1100">
                <a:latin typeface="Arial" charset="0"/>
              </a:rPr>
              <a:t>port number form </a:t>
            </a:r>
            <a:r>
              <a:rPr lang="en-US" sz="1100" dirty="0">
                <a:latin typeface="Arial" charset="0"/>
              </a:rPr>
              <a:t>the port identifier. The switch uses the port priority to decide which ports </a:t>
            </a:r>
            <a:r>
              <a:rPr lang="en-US" sz="1100">
                <a:latin typeface="Arial" charset="0"/>
              </a:rPr>
              <a:t>to put in </a:t>
            </a:r>
            <a:r>
              <a:rPr lang="en-US" sz="1100" dirty="0">
                <a:latin typeface="Arial" charset="0"/>
              </a:rPr>
              <a:t>standby mode when a hardware limitation prevents all compatible ports from aggregating.</a:t>
            </a:r>
          </a:p>
          <a:p>
            <a:pPr marL="445535" lvl="1" indent="-224325">
              <a:spcAft>
                <a:spcPts val="589"/>
              </a:spcAft>
            </a:pPr>
            <a:r>
              <a:rPr lang="en-US" sz="1100" b="1" dirty="0">
                <a:latin typeface="Arial" charset="0"/>
              </a:rPr>
              <a:t>Administrative key: </a:t>
            </a:r>
            <a:r>
              <a:rPr lang="en-US" sz="1100" dirty="0">
                <a:latin typeface="Arial" charset="0"/>
              </a:rPr>
              <a:t>Each port in the switch must have an administrative </a:t>
            </a:r>
            <a:r>
              <a:rPr lang="en-US" sz="1100">
                <a:latin typeface="Arial" charset="0"/>
              </a:rPr>
              <a:t>key value, which </a:t>
            </a:r>
            <a:r>
              <a:rPr lang="en-US" sz="1100" dirty="0">
                <a:latin typeface="Arial" charset="0"/>
              </a:rPr>
              <a:t>can be specified automatically or through the </a:t>
            </a:r>
            <a:r>
              <a:rPr lang="en-US" sz="1100" dirty="0" err="1">
                <a:latin typeface="Arial" charset="0"/>
              </a:rPr>
              <a:t>CLI</a:t>
            </a:r>
            <a:r>
              <a:rPr lang="en-US" sz="1100" dirty="0">
                <a:latin typeface="Arial" charset="0"/>
              </a:rPr>
              <a:t>. The administrative </a:t>
            </a:r>
            <a:r>
              <a:rPr lang="en-US" sz="1100">
                <a:latin typeface="Arial" charset="0"/>
              </a:rPr>
              <a:t>key defines the </a:t>
            </a:r>
            <a:r>
              <a:rPr lang="en-US" sz="1100" dirty="0">
                <a:latin typeface="Arial" charset="0"/>
              </a:rPr>
              <a:t>capability of a port to aggregate with other ports, determined by these factors:</a:t>
            </a:r>
          </a:p>
          <a:p>
            <a:pPr marL="669860" lvl="2" indent="-224325">
              <a:spcAft>
                <a:spcPts val="589"/>
              </a:spcAft>
            </a:pPr>
            <a:r>
              <a:rPr lang="en-US" sz="1100" dirty="0">
                <a:latin typeface="Arial" charset="0"/>
              </a:rPr>
              <a:t>The port physical characteristics, such as data rate, duplex capability, and point-to-point or shared medium</a:t>
            </a:r>
          </a:p>
          <a:p>
            <a:pPr marL="669860" lvl="2" indent="-224325">
              <a:spcAft>
                <a:spcPts val="589"/>
              </a:spcAft>
            </a:pPr>
            <a:r>
              <a:rPr lang="en-US" sz="1100" dirty="0">
                <a:latin typeface="Arial" charset="0"/>
              </a:rPr>
              <a:t>The configuration constraints that you establish</a:t>
            </a:r>
          </a:p>
          <a:p>
            <a:pPr marL="224325" indent="-224325">
              <a:spcAft>
                <a:spcPts val="589"/>
              </a:spcAft>
            </a:pPr>
            <a:r>
              <a:rPr lang="en-US" sz="1100" b="1" dirty="0">
                <a:latin typeface="Arial" charset="0"/>
              </a:rPr>
              <a:t>Note: </a:t>
            </a:r>
            <a:r>
              <a:rPr lang="en-US" sz="1100" dirty="0">
                <a:latin typeface="Arial" charset="0"/>
              </a:rPr>
              <a:t>All the preceding options of LACP are optional to configure. Usually, defaults are the best to use. To configure any of these options, refer to your configuration guide.</a:t>
            </a:r>
          </a:p>
          <a:p>
            <a:pPr marL="224325" indent="-224325">
              <a:spcAft>
                <a:spcPts val="589"/>
              </a:spcAft>
            </a:pPr>
            <a:r>
              <a:rPr lang="en-US" sz="1100" dirty="0">
                <a:latin typeface="Arial" charset="0"/>
              </a:rPr>
              <a:t>When enabled, LACP attempts to configure the maximum number of compatible ports in a channel. In some instances, LACP cannot aggregate all the compatible ports. For example, the remote system might have more restrictive hardware limitations. When this occurs</a:t>
            </a:r>
            <a:r>
              <a:rPr lang="en-US" sz="1100">
                <a:latin typeface="Arial" charset="0"/>
              </a:rPr>
              <a:t>, all the </a:t>
            </a:r>
            <a:r>
              <a:rPr lang="en-US" sz="1100" dirty="0">
                <a:latin typeface="Arial" charset="0"/>
              </a:rPr>
              <a:t>ports that cannot be actively included in the channel are put in a hot standby state and used only if one of the channeled ports fails.</a:t>
            </a: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69</a:t>
            </a:fld>
            <a:endParaRPr lang="en-US"/>
          </a:p>
        </p:txBody>
      </p:sp>
    </p:spTree>
    <p:extLst>
      <p:ext uri="{BB962C8B-B14F-4D97-AF65-F5344CB8AC3E}">
        <p14:creationId xmlns:p14="http://schemas.microsoft.com/office/powerpoint/2010/main" val="845615184"/>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Autofit/>
          </a:bodyPr>
          <a:lstStyle/>
          <a:p>
            <a:pPr marL="224325" indent="-224325">
              <a:spcAft>
                <a:spcPts val="589"/>
              </a:spcAft>
            </a:pPr>
            <a:r>
              <a:rPr lang="en-US" sz="1100" dirty="0">
                <a:latin typeface="Arial" charset="0"/>
              </a:rPr>
              <a:t>The first step is to identify the ports for the EtherChannel on both switches. This helps identify any issues with previous configurations on the ports and ensures that the proper connections are available.</a:t>
            </a:r>
          </a:p>
          <a:p>
            <a:pPr marL="224325" indent="-224325">
              <a:spcAft>
                <a:spcPts val="589"/>
              </a:spcAft>
            </a:pPr>
            <a:r>
              <a:rPr lang="en-US" sz="1100" dirty="0">
                <a:latin typeface="Arial" charset="0"/>
              </a:rPr>
              <a:t>The network designer should already have decided whether this is going to be a Layer 3 or a Layer 2 connection. If it is a Layer 2 connection, each interface should have the appropriate protocol identified (PAgP or LACP), have a channel group number to associate all the given interfaces to a port group, and know whether negotiations should occur.</a:t>
            </a:r>
          </a:p>
          <a:p>
            <a:pPr marL="224325" indent="-224325">
              <a:spcAft>
                <a:spcPts val="589"/>
              </a:spcAft>
            </a:pPr>
            <a:r>
              <a:rPr lang="en-US" sz="1100" dirty="0">
                <a:latin typeface="Arial" charset="0"/>
              </a:rPr>
              <a:t>If this is a Layer 3 connection, a new virtual interface is created. This port-channel interface is then given an IP address. Each of the physical interfaces is then made into an EtherChannel by specifying the same channel group number as the port-channel interface number.</a:t>
            </a:r>
          </a:p>
          <a:p>
            <a:pPr marL="224325" indent="-224325">
              <a:spcAft>
                <a:spcPts val="589"/>
              </a:spcAft>
            </a:pPr>
            <a:r>
              <a:rPr lang="en-US" sz="1100" dirty="0">
                <a:latin typeface="Arial" charset="0"/>
              </a:rPr>
              <a:t>When the connections are established, a couple of commands can ensure that both sides of the EtherChannel have formed and are providing aggregated bandwidth.</a:t>
            </a:r>
          </a:p>
          <a:p>
            <a:pPr marL="224325" indent="-224325">
              <a:spcAft>
                <a:spcPts val="589"/>
              </a:spcAft>
            </a:pPr>
            <a:r>
              <a:rPr lang="en-US" sz="1100" b="1">
                <a:latin typeface="Arial" charset="0"/>
              </a:rPr>
              <a:t>EtherChannel </a:t>
            </a:r>
            <a:r>
              <a:rPr lang="en-US" sz="1100" b="1" dirty="0">
                <a:latin typeface="Arial" charset="0"/>
              </a:rPr>
              <a:t>support: </a:t>
            </a:r>
            <a:r>
              <a:rPr lang="en-US" sz="1100" dirty="0">
                <a:latin typeface="Arial" charset="0"/>
              </a:rPr>
              <a:t>All Ethernet interfaces on all modules support EtherChannel (maximum of eight interfaces) with no requirement that interfaces be physically contiguous or on the same module.</a:t>
            </a:r>
          </a:p>
          <a:p>
            <a:pPr marL="224325" indent="-224325">
              <a:spcAft>
                <a:spcPts val="589"/>
              </a:spcAft>
            </a:pPr>
            <a:r>
              <a:rPr lang="en-US" sz="1100" b="1" dirty="0">
                <a:latin typeface="Arial" charset="0"/>
              </a:rPr>
              <a:t>Speed and duplex: </a:t>
            </a:r>
            <a:r>
              <a:rPr lang="en-US" sz="1100" dirty="0">
                <a:latin typeface="Arial" charset="0"/>
              </a:rPr>
              <a:t>Configure all interfaces in an EtherChannel to operate at the same speed and in the same duplex mode. Also, if one interface in the bundle is shut down, it is treated as a link failure, and traffic traverses other links in the bundle.</a:t>
            </a:r>
          </a:p>
          <a:p>
            <a:pPr marL="224325" indent="-224325">
              <a:spcAft>
                <a:spcPts val="589"/>
              </a:spcAft>
            </a:pPr>
            <a:r>
              <a:rPr lang="en-US" sz="1100" b="1" dirty="0">
                <a:latin typeface="Arial" charset="0"/>
              </a:rPr>
              <a:t>Switched port analyzer (SPAN) and EtherChannel: </a:t>
            </a:r>
            <a:r>
              <a:rPr lang="en-US" sz="1100" dirty="0">
                <a:latin typeface="Arial" charset="0"/>
              </a:rPr>
              <a:t>An EtherChannel does not form if one of the interfaces is a SPAN destination port.</a:t>
            </a:r>
          </a:p>
          <a:p>
            <a:pPr marL="224325" indent="-224325">
              <a:spcAft>
                <a:spcPts val="589"/>
              </a:spcAft>
            </a:pPr>
            <a:r>
              <a:rPr lang="en-US" sz="1100" b="1" dirty="0">
                <a:latin typeface="Arial" charset="0"/>
              </a:rPr>
              <a:t>Layer 3 EtherChannels: </a:t>
            </a:r>
            <a:r>
              <a:rPr lang="en-US" sz="1100" dirty="0">
                <a:latin typeface="Arial" charset="0"/>
              </a:rPr>
              <a:t>Assign Layer 3 addresses to the port-channel logical interface, not to the physical interfaces in the channel.</a:t>
            </a:r>
          </a:p>
          <a:p>
            <a:pPr marL="224325" indent="-224325">
              <a:spcAft>
                <a:spcPts val="589"/>
              </a:spcAft>
            </a:pPr>
            <a:r>
              <a:rPr lang="en-US" sz="1100" b="1" dirty="0">
                <a:latin typeface="Arial" charset="0"/>
              </a:rPr>
              <a:t>VLAN match: </a:t>
            </a:r>
            <a:r>
              <a:rPr lang="en-US" sz="1100" dirty="0">
                <a:latin typeface="Arial" charset="0"/>
              </a:rPr>
              <a:t>All interfaces in the EtherChannel bundle must be assigned to the same VLAN or be configured as a trunk. In addition, Native VLANs should be matched across all the links on both switches.</a:t>
            </a:r>
          </a:p>
          <a:p>
            <a:pPr marL="224325" indent="-224325">
              <a:spcAft>
                <a:spcPts val="589"/>
              </a:spcAft>
            </a:pPr>
            <a:r>
              <a:rPr lang="en-US" sz="1100" b="1" dirty="0">
                <a:latin typeface="Arial" charset="0"/>
              </a:rPr>
              <a:t>Range of VLANs: </a:t>
            </a:r>
            <a:r>
              <a:rPr lang="en-US" sz="1100" dirty="0">
                <a:latin typeface="Arial" charset="0"/>
              </a:rPr>
              <a:t>An EtherChannel supports the same allowed range of VLANs on all the interfaces in a trunking Layer 2 EtherChannel. If the allowed range of VLANs is not the same, the interfaces do not form an EtherChannel, even when set to auto or desirable mode. For Layer 2 EtherChannels, either assign all interfaces in the EtherChannel to the same VLAN or configure them as trunks.</a:t>
            </a:r>
          </a:p>
          <a:p>
            <a:pPr marL="224325" indent="-224325">
              <a:spcAft>
                <a:spcPts val="589"/>
              </a:spcAft>
            </a:pPr>
            <a:r>
              <a:rPr lang="en-US" sz="1100" b="1" dirty="0">
                <a:latin typeface="Arial" charset="0"/>
              </a:rPr>
              <a:t>STP path cost</a:t>
            </a:r>
            <a:r>
              <a:rPr lang="en-US" sz="1100" dirty="0">
                <a:latin typeface="Arial" charset="0"/>
              </a:rPr>
              <a:t>: Interfaces with different STP port path costs can form an EtherChannel as long as they are otherwise compatibly configured. Setting different STP port path costs does not, by itself, make interfaces incompatible for the formation of an EtherChannel.</a:t>
            </a:r>
          </a:p>
          <a:p>
            <a:pPr marL="224325" indent="-224325">
              <a:spcAft>
                <a:spcPts val="589"/>
              </a:spcAft>
            </a:pPr>
            <a:r>
              <a:rPr lang="en-US" sz="1100" b="1" dirty="0">
                <a:latin typeface="Arial" charset="0"/>
              </a:rPr>
              <a:t>Port channel versus interface configuration: </a:t>
            </a:r>
            <a:r>
              <a:rPr lang="en-US" sz="1100" dirty="0">
                <a:latin typeface="Arial" charset="0"/>
              </a:rPr>
              <a:t>After you configure an EtherChannel, any configuration that you apply to the port-channel interface affects the EtherChannel. Any configuration that you apply to the physical interfaces affects only the specific interface you configured.</a:t>
            </a:r>
            <a:endParaRPr lang="en-US" sz="1100" i="1"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70</a:t>
            </a:fld>
            <a:endParaRPr lang="en-US"/>
          </a:p>
        </p:txBody>
      </p:sp>
    </p:spTree>
    <p:extLst>
      <p:ext uri="{BB962C8B-B14F-4D97-AF65-F5344CB8AC3E}">
        <p14:creationId xmlns:p14="http://schemas.microsoft.com/office/powerpoint/2010/main" val="3285687869"/>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pPr marL="224325" indent="-224325">
              <a:lnSpc>
                <a:spcPct val="110000"/>
              </a:lnSpc>
              <a:spcAft>
                <a:spcPts val="589"/>
              </a:spcAft>
            </a:pPr>
            <a:r>
              <a:rPr lang="en-US">
                <a:latin typeface="Arial" charset="0"/>
              </a:rPr>
              <a:t>This </a:t>
            </a:r>
            <a:r>
              <a:rPr lang="en-US" dirty="0">
                <a:latin typeface="Arial" charset="0"/>
              </a:rPr>
              <a:t>example shows a Layer 2 EtherChannel bundle between two switches using LACP. Each switch shows two ports that are left to their default configuration. The switch on the left created EtherChannel 2, and the switch on the right created EtherChannel 5. These numbers are locally significant and do not need to match the neighbor configuration. The actual configuration of the link is then conducted on the EtherChannel interface. The link is configured to be unconditionally in 802.1q trunk mode, and some VLANs are pruned.</a:t>
            </a:r>
          </a:p>
          <a:p>
            <a:pPr marL="224325" indent="-224325">
              <a:lnSpc>
                <a:spcPct val="110000"/>
              </a:lnSpc>
              <a:spcAft>
                <a:spcPts val="589"/>
              </a:spcAft>
            </a:pPr>
            <a:r>
              <a:rPr lang="en-US" b="1">
                <a:latin typeface="Arial" charset="0"/>
              </a:rPr>
              <a:t>Speed </a:t>
            </a:r>
            <a:r>
              <a:rPr lang="en-US" b="1" dirty="0">
                <a:latin typeface="Arial" charset="0"/>
              </a:rPr>
              <a:t>and duplex: </a:t>
            </a:r>
            <a:r>
              <a:rPr lang="en-US" dirty="0">
                <a:latin typeface="Arial" charset="0"/>
              </a:rPr>
              <a:t>Configure all interfaces in an EtherChannel to operate at the same speed and in the same duplex mode.</a:t>
            </a:r>
          </a:p>
          <a:p>
            <a:pPr marL="224325" indent="-224325">
              <a:lnSpc>
                <a:spcPct val="110000"/>
              </a:lnSpc>
              <a:spcAft>
                <a:spcPts val="589"/>
              </a:spcAft>
            </a:pPr>
            <a:r>
              <a:rPr lang="en-US" b="1" dirty="0">
                <a:latin typeface="Arial" charset="0"/>
              </a:rPr>
              <a:t>VLAN match: </a:t>
            </a:r>
            <a:r>
              <a:rPr lang="en-US" dirty="0">
                <a:latin typeface="Arial" charset="0"/>
              </a:rPr>
              <a:t>All interfaces in the EtherChannel bundle must be assigned to the same VLAN or be configured as a trunk. Also make sure that all the interfaces are part of the same native VLANs on both switches.</a:t>
            </a:r>
          </a:p>
          <a:p>
            <a:pPr marL="224325" indent="-224325">
              <a:lnSpc>
                <a:spcPct val="110000"/>
              </a:lnSpc>
              <a:spcAft>
                <a:spcPts val="589"/>
              </a:spcAft>
            </a:pPr>
            <a:r>
              <a:rPr lang="en-US" b="1" dirty="0">
                <a:latin typeface="Arial" charset="0"/>
              </a:rPr>
              <a:t>Range of VLANs: </a:t>
            </a:r>
            <a:r>
              <a:rPr lang="en-US" dirty="0">
                <a:latin typeface="Arial" charset="0"/>
              </a:rPr>
              <a:t>An EtherChannel supports the same allowed range of VLANs on all the interfaces in a trunking Layer 2 EtherChannel.</a:t>
            </a:r>
          </a:p>
          <a:p>
            <a:pPr marL="224325" indent="-224325">
              <a:lnSpc>
                <a:spcPct val="110000"/>
              </a:lnSpc>
              <a:spcAft>
                <a:spcPts val="589"/>
              </a:spcAft>
            </a:pPr>
            <a:r>
              <a:rPr lang="en-US">
                <a:latin typeface="Arial" charset="0"/>
              </a:rPr>
              <a:t>Keep </a:t>
            </a:r>
            <a:r>
              <a:rPr lang="en-US" dirty="0">
                <a:latin typeface="Arial" charset="0"/>
              </a:rPr>
              <a:t>in mind that the EtherChannel interface configuration must be compatible with the underlying physical ports configuration. In the example, initially there is no specific configuration on each individual port for trunking, which implies that the default dynamic auto mode is applied. In this mode, ports detect whether the other side is a trunk and dynamically changes to trunk mode if needed. This mode is compatible with the trunk mode configured on the EtherChannel interface. The physical ports inherit the EtherChannel configuration and change to trunk mode.</a:t>
            </a: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71</a:t>
            </a:fld>
            <a:endParaRPr lang="en-US"/>
          </a:p>
        </p:txBody>
      </p:sp>
    </p:spTree>
    <p:extLst>
      <p:ext uri="{BB962C8B-B14F-4D97-AF65-F5344CB8AC3E}">
        <p14:creationId xmlns:p14="http://schemas.microsoft.com/office/powerpoint/2010/main" val="357629442"/>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72</a:t>
            </a:fld>
            <a:endParaRPr lang="en-US"/>
          </a:p>
        </p:txBody>
      </p:sp>
    </p:spTree>
    <p:extLst>
      <p:ext uri="{BB962C8B-B14F-4D97-AF65-F5344CB8AC3E}">
        <p14:creationId xmlns:p14="http://schemas.microsoft.com/office/powerpoint/2010/main" val="3601095392"/>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73</a:t>
            </a:fld>
            <a:endParaRPr lang="en-US"/>
          </a:p>
        </p:txBody>
      </p:sp>
    </p:spTree>
    <p:extLst>
      <p:ext uri="{BB962C8B-B14F-4D97-AF65-F5344CB8AC3E}">
        <p14:creationId xmlns:p14="http://schemas.microsoft.com/office/powerpoint/2010/main" val="2445905264"/>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74</a:t>
            </a:fld>
            <a:endParaRPr lang="en-US"/>
          </a:p>
        </p:txBody>
      </p:sp>
    </p:spTree>
    <p:extLst>
      <p:ext uri="{BB962C8B-B14F-4D97-AF65-F5344CB8AC3E}">
        <p14:creationId xmlns:p14="http://schemas.microsoft.com/office/powerpoint/2010/main" val="2446312820"/>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75</a:t>
            </a:fld>
            <a:endParaRPr lang="en-US"/>
          </a:p>
        </p:txBody>
      </p:sp>
    </p:spTree>
    <p:extLst>
      <p:ext uri="{BB962C8B-B14F-4D97-AF65-F5344CB8AC3E}">
        <p14:creationId xmlns:p14="http://schemas.microsoft.com/office/powerpoint/2010/main" val="4205376770"/>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Autofit/>
          </a:bodyPr>
          <a:lstStyle/>
          <a:p>
            <a:pPr marL="224325" indent="-224325">
              <a:lnSpc>
                <a:spcPct val="120000"/>
              </a:lnSpc>
              <a:spcAft>
                <a:spcPts val="589"/>
              </a:spcAft>
            </a:pPr>
            <a:r>
              <a:rPr lang="en-US" sz="600" dirty="0">
                <a:latin typeface="Arial" charset="0"/>
              </a:rPr>
              <a:t>When the EtherChannel becomes one entity, the traffic is load balanced across multiple links. This subsection describes the configuration of load balancing among the ports included in an EtherChannel. Load balancing traffic across port members of the same EtherChannel is a key element in an EtherChannel configuration. As shown in the figure, two workstations communicate with a router through a switch. The link between the router and the switch is an EtherChannel link relying on two physical ports. Suppose that the majority of the traffic is going from the PCs toward the router. How should the traffic be load balanced across the two physical links? If load balancing is based on the destination IP address, most traffic will go through the same physical link. Because the router has only one single IP address for its bundled interface, this IP address will be associated to a first physical port, and all traffic destined to it will go through a single physical link. This renders the load-balancing mechanism inefficient. On the other hand, if load balancing is based on the source MAC address, the traffic might be far better balanced across both physical links because each PC has its MAC address seen on the switch.</a:t>
            </a:r>
          </a:p>
          <a:p>
            <a:pPr marL="224325" indent="-224325">
              <a:lnSpc>
                <a:spcPct val="120000"/>
              </a:lnSpc>
              <a:spcAft>
                <a:spcPts val="589"/>
              </a:spcAft>
            </a:pPr>
            <a:r>
              <a:rPr lang="en-US" sz="600" dirty="0">
                <a:latin typeface="Arial" charset="0"/>
              </a:rPr>
              <a:t>As a rule, use the load-balancing option that provides the greatest variety in your configuration. For example, if the traffic on a channel is going to only a single MAC address, using the destination-MAC address always chooses the same link in the channel; using source addresses might result in better load balancing.</a:t>
            </a:r>
          </a:p>
          <a:p>
            <a:pPr marL="224325" indent="-224325">
              <a:lnSpc>
                <a:spcPct val="120000"/>
              </a:lnSpc>
              <a:spcAft>
                <a:spcPts val="589"/>
              </a:spcAft>
            </a:pPr>
            <a:r>
              <a:rPr lang="en-US" sz="600" b="1" dirty="0">
                <a:latin typeface="Arial" charset="0"/>
              </a:rPr>
              <a:t>Note: </a:t>
            </a:r>
            <a:r>
              <a:rPr lang="en-US" sz="600" dirty="0">
                <a:latin typeface="Arial" charset="0"/>
              </a:rPr>
              <a:t>EtherChannel balances traffic load across the links in a channel. The default and the load balancing methods available can vary among the Cisco switch families. The 2960, 3560, 3750 default to </a:t>
            </a:r>
            <a:r>
              <a:rPr lang="en-US" sz="600" dirty="0" err="1">
                <a:latin typeface="Arial" charset="0"/>
              </a:rPr>
              <a:t>src</a:t>
            </a:r>
            <a:r>
              <a:rPr lang="en-US" sz="600" dirty="0">
                <a:latin typeface="Arial" charset="0"/>
              </a:rPr>
              <a:t>-mac, whereas the 4550 and 6500 families default to </a:t>
            </a:r>
            <a:r>
              <a:rPr lang="en-US" sz="600" dirty="0" err="1">
                <a:latin typeface="Arial" charset="0"/>
              </a:rPr>
              <a:t>src</a:t>
            </a:r>
            <a:r>
              <a:rPr lang="en-US" sz="600" dirty="0">
                <a:latin typeface="Arial" charset="0"/>
              </a:rPr>
              <a:t>-</a:t>
            </a:r>
            <a:r>
              <a:rPr lang="en-US" sz="600" dirty="0" err="1">
                <a:latin typeface="Arial" charset="0"/>
              </a:rPr>
              <a:t>dst</a:t>
            </a:r>
            <a:r>
              <a:rPr lang="en-US" sz="600" dirty="0">
                <a:latin typeface="Arial" charset="0"/>
              </a:rPr>
              <a:t>-ip; this is the recommended option for Layer 3 switches. </a:t>
            </a:r>
          </a:p>
          <a:p>
            <a:pPr marL="224325" indent="-224325">
              <a:lnSpc>
                <a:spcPct val="120000"/>
              </a:lnSpc>
              <a:spcAft>
                <a:spcPts val="589"/>
              </a:spcAft>
            </a:pPr>
            <a:r>
              <a:rPr lang="en-US" sz="600" dirty="0">
                <a:latin typeface="Arial" charset="0"/>
              </a:rPr>
              <a:t>Load balancing is applied globally for all EtherChannel bundles in the switch. To configure EtherChannel load balancing, use the </a:t>
            </a:r>
            <a:r>
              <a:rPr lang="en-US" sz="600" b="1" dirty="0">
                <a:latin typeface="Arial" charset="0"/>
              </a:rPr>
              <a:t>port-channel load-balance</a:t>
            </a:r>
            <a:r>
              <a:rPr lang="en-US" sz="600" dirty="0">
                <a:latin typeface="Arial" charset="0"/>
              </a:rPr>
              <a:t> command. Load balancing can be based on these variables. The load-balancing keywords are as follows: </a:t>
            </a:r>
          </a:p>
          <a:p>
            <a:pPr marL="445535" lvl="1" indent="-224325">
              <a:lnSpc>
                <a:spcPct val="120000"/>
              </a:lnSpc>
              <a:spcAft>
                <a:spcPts val="589"/>
              </a:spcAft>
            </a:pPr>
            <a:r>
              <a:rPr lang="en-US" sz="600" b="1" dirty="0" err="1">
                <a:latin typeface="Arial" charset="0"/>
              </a:rPr>
              <a:t>src</a:t>
            </a:r>
            <a:r>
              <a:rPr lang="en-US" sz="600" b="1" dirty="0">
                <a:latin typeface="Arial" charset="0"/>
              </a:rPr>
              <a:t>-mac:</a:t>
            </a:r>
            <a:r>
              <a:rPr lang="en-US" sz="600" dirty="0">
                <a:latin typeface="Arial" charset="0"/>
              </a:rPr>
              <a:t> Source MAC addresses </a:t>
            </a:r>
          </a:p>
          <a:p>
            <a:pPr marL="445535" lvl="1" indent="-224325">
              <a:lnSpc>
                <a:spcPct val="120000"/>
              </a:lnSpc>
              <a:spcAft>
                <a:spcPts val="589"/>
              </a:spcAft>
            </a:pPr>
            <a:r>
              <a:rPr lang="en-US" sz="600" b="1" dirty="0" err="1">
                <a:latin typeface="Arial" charset="0"/>
              </a:rPr>
              <a:t>dst</a:t>
            </a:r>
            <a:r>
              <a:rPr lang="en-US" sz="600" b="1" dirty="0">
                <a:latin typeface="Arial" charset="0"/>
              </a:rPr>
              <a:t>-mac:</a:t>
            </a:r>
            <a:r>
              <a:rPr lang="en-US" sz="600" dirty="0">
                <a:latin typeface="Arial" charset="0"/>
              </a:rPr>
              <a:t> Destination MAC addresses </a:t>
            </a:r>
          </a:p>
          <a:p>
            <a:pPr marL="445535" lvl="1" indent="-224325">
              <a:lnSpc>
                <a:spcPct val="120000"/>
              </a:lnSpc>
              <a:spcAft>
                <a:spcPts val="589"/>
              </a:spcAft>
            </a:pPr>
            <a:r>
              <a:rPr lang="en-US" sz="600" b="1" dirty="0" err="1">
                <a:latin typeface="Arial" charset="0"/>
              </a:rPr>
              <a:t>src</a:t>
            </a:r>
            <a:r>
              <a:rPr lang="en-US" sz="600" b="1" dirty="0">
                <a:latin typeface="Arial" charset="0"/>
              </a:rPr>
              <a:t>-</a:t>
            </a:r>
            <a:r>
              <a:rPr lang="en-US" sz="600" b="1" dirty="0" err="1">
                <a:latin typeface="Arial" charset="0"/>
              </a:rPr>
              <a:t>dst</a:t>
            </a:r>
            <a:r>
              <a:rPr lang="en-US" sz="600" b="1" dirty="0">
                <a:latin typeface="Arial" charset="0"/>
              </a:rPr>
              <a:t>-mac: </a:t>
            </a:r>
            <a:r>
              <a:rPr lang="en-US" sz="600" dirty="0">
                <a:latin typeface="Arial" charset="0"/>
              </a:rPr>
              <a:t>Source and destination MAC addresses </a:t>
            </a:r>
          </a:p>
          <a:p>
            <a:pPr marL="445535" lvl="1" indent="-224325">
              <a:lnSpc>
                <a:spcPct val="120000"/>
              </a:lnSpc>
              <a:spcAft>
                <a:spcPts val="589"/>
              </a:spcAft>
            </a:pPr>
            <a:r>
              <a:rPr lang="en-US" sz="600" b="1" dirty="0" err="1">
                <a:latin typeface="Arial" charset="0"/>
              </a:rPr>
              <a:t>src</a:t>
            </a:r>
            <a:r>
              <a:rPr lang="en-US" sz="600" b="1" dirty="0">
                <a:latin typeface="Arial" charset="0"/>
              </a:rPr>
              <a:t>-ip:</a:t>
            </a:r>
            <a:r>
              <a:rPr lang="en-US" sz="600" dirty="0">
                <a:latin typeface="Arial" charset="0"/>
              </a:rPr>
              <a:t> Source IP addresses </a:t>
            </a:r>
          </a:p>
          <a:p>
            <a:pPr marL="445535" lvl="1" indent="-224325">
              <a:lnSpc>
                <a:spcPct val="120000"/>
              </a:lnSpc>
              <a:spcAft>
                <a:spcPts val="589"/>
              </a:spcAft>
            </a:pPr>
            <a:r>
              <a:rPr lang="en-US" sz="600" b="1" dirty="0" err="1">
                <a:latin typeface="Arial" charset="0"/>
              </a:rPr>
              <a:t>dst</a:t>
            </a:r>
            <a:r>
              <a:rPr lang="en-US" sz="600" b="1" dirty="0">
                <a:latin typeface="Arial" charset="0"/>
              </a:rPr>
              <a:t>-ip:</a:t>
            </a:r>
            <a:r>
              <a:rPr lang="en-US" sz="600" dirty="0">
                <a:latin typeface="Arial" charset="0"/>
              </a:rPr>
              <a:t> Destination IP addresses </a:t>
            </a:r>
          </a:p>
          <a:p>
            <a:pPr marL="445535" lvl="1" indent="-224325">
              <a:lnSpc>
                <a:spcPct val="120000"/>
              </a:lnSpc>
              <a:spcAft>
                <a:spcPts val="589"/>
              </a:spcAft>
            </a:pPr>
            <a:r>
              <a:rPr lang="en-US" sz="600" b="1" dirty="0" err="1">
                <a:latin typeface="Arial" charset="0"/>
              </a:rPr>
              <a:t>src</a:t>
            </a:r>
            <a:r>
              <a:rPr lang="en-US" sz="600" b="1" dirty="0">
                <a:latin typeface="Arial" charset="0"/>
              </a:rPr>
              <a:t>-</a:t>
            </a:r>
            <a:r>
              <a:rPr lang="en-US" sz="600" b="1" dirty="0" err="1">
                <a:latin typeface="Arial" charset="0"/>
              </a:rPr>
              <a:t>dst</a:t>
            </a:r>
            <a:r>
              <a:rPr lang="en-US" sz="600" b="1" dirty="0">
                <a:latin typeface="Arial" charset="0"/>
              </a:rPr>
              <a:t>-ip:</a:t>
            </a:r>
            <a:r>
              <a:rPr lang="en-US" sz="600" dirty="0">
                <a:latin typeface="Arial" charset="0"/>
              </a:rPr>
              <a:t> Source and destination IP addresses (default) </a:t>
            </a:r>
          </a:p>
          <a:p>
            <a:pPr marL="445535" lvl="1" indent="-224325">
              <a:lnSpc>
                <a:spcPct val="120000"/>
              </a:lnSpc>
              <a:spcAft>
                <a:spcPts val="589"/>
              </a:spcAft>
            </a:pPr>
            <a:r>
              <a:rPr lang="en-US" sz="600" b="1" dirty="0" err="1">
                <a:latin typeface="Arial" charset="0"/>
              </a:rPr>
              <a:t>src</a:t>
            </a:r>
            <a:r>
              <a:rPr lang="en-US" sz="600" b="1" dirty="0">
                <a:latin typeface="Arial" charset="0"/>
              </a:rPr>
              <a:t>-port:</a:t>
            </a:r>
            <a:r>
              <a:rPr lang="en-US" sz="600" dirty="0">
                <a:latin typeface="Arial" charset="0"/>
              </a:rPr>
              <a:t> Source TCP/User Datagram Protocol (UDP) port </a:t>
            </a:r>
          </a:p>
          <a:p>
            <a:pPr marL="445535" lvl="1" indent="-224325">
              <a:lnSpc>
                <a:spcPct val="120000"/>
              </a:lnSpc>
              <a:spcAft>
                <a:spcPts val="589"/>
              </a:spcAft>
            </a:pPr>
            <a:r>
              <a:rPr lang="en-US" sz="600" b="1" dirty="0" err="1">
                <a:latin typeface="Arial" charset="0"/>
              </a:rPr>
              <a:t>dst</a:t>
            </a:r>
            <a:r>
              <a:rPr lang="en-US" sz="600" b="1" dirty="0">
                <a:latin typeface="Arial" charset="0"/>
              </a:rPr>
              <a:t>-port:</a:t>
            </a:r>
            <a:r>
              <a:rPr lang="en-US" sz="600" dirty="0">
                <a:latin typeface="Arial" charset="0"/>
              </a:rPr>
              <a:t> Destination TCP/UDP port </a:t>
            </a:r>
          </a:p>
          <a:p>
            <a:pPr marL="445535" lvl="1" indent="-224325">
              <a:lnSpc>
                <a:spcPct val="120000"/>
              </a:lnSpc>
              <a:spcAft>
                <a:spcPts val="589"/>
              </a:spcAft>
            </a:pPr>
            <a:r>
              <a:rPr lang="en-US" sz="600" b="1" dirty="0" err="1">
                <a:latin typeface="Arial" charset="0"/>
              </a:rPr>
              <a:t>src</a:t>
            </a:r>
            <a:r>
              <a:rPr lang="en-US" sz="600" b="1" dirty="0">
                <a:latin typeface="Arial" charset="0"/>
              </a:rPr>
              <a:t>-</a:t>
            </a:r>
            <a:r>
              <a:rPr lang="en-US" sz="600" b="1" dirty="0" err="1">
                <a:latin typeface="Arial" charset="0"/>
              </a:rPr>
              <a:t>dst</a:t>
            </a:r>
            <a:r>
              <a:rPr lang="en-US" sz="600" b="1" dirty="0">
                <a:latin typeface="Arial" charset="0"/>
              </a:rPr>
              <a:t>-port: </a:t>
            </a:r>
            <a:r>
              <a:rPr lang="en-US" sz="600" dirty="0">
                <a:latin typeface="Arial" charset="0"/>
              </a:rPr>
              <a:t>Source and destination TCP/UDP port </a:t>
            </a:r>
          </a:p>
          <a:p>
            <a:pPr marL="224325" indent="-224325">
              <a:lnSpc>
                <a:spcPct val="120000"/>
              </a:lnSpc>
              <a:spcAft>
                <a:spcPts val="589"/>
              </a:spcAft>
            </a:pPr>
            <a:r>
              <a:rPr lang="en-US" sz="600" dirty="0">
                <a:latin typeface="Arial" charset="0"/>
              </a:rPr>
              <a:t>Each mode is self-explanatory. For example, with source-MAC address forwarding, when packets are forwarded to an EtherChannel, they are distributed across the ports in the channel based on the source -MAC address of the incoming packet. Therefore, to provide load balancing, packets from different hosts use different ports in the channel, but packets from the same host use the same port in the channel. (And the MAC address learned by the switch does not change.) </a:t>
            </a:r>
          </a:p>
          <a:p>
            <a:pPr marL="224325" indent="-224325">
              <a:lnSpc>
                <a:spcPct val="120000"/>
              </a:lnSpc>
              <a:spcAft>
                <a:spcPts val="589"/>
              </a:spcAft>
              <a:defRPr/>
            </a:pPr>
            <a:r>
              <a:rPr lang="en-US" sz="600" dirty="0">
                <a:latin typeface="Arial" charset="0"/>
              </a:rPr>
              <a:t>With destination-MAC address forwarding, when packets are forwarded to an EtherChan­nel, they are distributed across the ports in the channel based on the destination-MAC ad­dress of the frame. Therefore, packets to the same destination are forwarded over the same port, and packets to a different destination are sent on a different port in the channel. You configure the load balancing and forwarding method by using the port-channel load-balance global configuration command. </a:t>
            </a:r>
            <a:endParaRPr lang="en-US" sz="600"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76</a:t>
            </a:fld>
            <a:endParaRPr lang="en-US"/>
          </a:p>
        </p:txBody>
      </p:sp>
    </p:spTree>
    <p:extLst>
      <p:ext uri="{BB962C8B-B14F-4D97-AF65-F5344CB8AC3E}">
        <p14:creationId xmlns:p14="http://schemas.microsoft.com/office/powerpoint/2010/main" val="508870585"/>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77</a:t>
            </a:fld>
            <a:endParaRPr lang="en-US"/>
          </a:p>
        </p:txBody>
      </p:sp>
    </p:spTree>
    <p:extLst>
      <p:ext uri="{BB962C8B-B14F-4D97-AF65-F5344CB8AC3E}">
        <p14:creationId xmlns:p14="http://schemas.microsoft.com/office/powerpoint/2010/main" val="3781069616"/>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11"/>
          <p:cNvSpPr>
            <a:spLocks noGrp="1" noChangeArrowheads="1"/>
          </p:cNvSpPr>
          <p:nvPr>
            <p:ph type="sldNum" sz="quarter" idx="5"/>
          </p:nvPr>
        </p:nvSpPr>
        <p:spPr>
          <a:noFill/>
        </p:spPr>
        <p:txBody>
          <a:bodyPr/>
          <a:lstStyle/>
          <a:p>
            <a:fld id="{B9604EDC-FA33-4E29-A4FE-1BE216F14682}" type="slidenum">
              <a:rPr lang="en-US" smtClean="0"/>
              <a:pPr/>
              <a:t>78</a:t>
            </a:fld>
            <a:endParaRPr lang="en-US"/>
          </a:p>
        </p:txBody>
      </p:sp>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noFill/>
          <a:ln/>
        </p:spPr>
        <p:txBody>
          <a:bodyPr/>
          <a:lstStyle/>
          <a:p>
            <a:endParaRPr lang="en-US"/>
          </a:p>
        </p:txBody>
      </p:sp>
    </p:spTree>
    <p:extLst>
      <p:ext uri="{BB962C8B-B14F-4D97-AF65-F5344CB8AC3E}">
        <p14:creationId xmlns:p14="http://schemas.microsoft.com/office/powerpoint/2010/main" val="13637728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2/7/2020</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2/7/2020</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2/7/2020</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2/7/2020</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2/7/2020</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2/7/2020</a:t>
            </a:fld>
            <a:endParaRPr lang="en-US"/>
          </a:p>
        </p:txBody>
      </p:sp>
      <p:sp>
        <p:nvSpPr>
          <p:cNvPr id="8" name="Footer Placeholder 7"/>
          <p:cNvSpPr>
            <a:spLocks noGrp="1"/>
          </p:cNvSpPr>
          <p:nvPr>
            <p:ph type="ftr" sz="quarter" idx="11"/>
          </p:nvPr>
        </p:nvSpPr>
        <p:spPr>
          <a:xfrm>
            <a:off x="264458" y="6442539"/>
            <a:ext cx="4840941" cy="365125"/>
          </a:xfrm>
          <a:prstGeom prst="rect">
            <a:avLst/>
          </a:prstGeom>
        </p:spPr>
        <p:txBody>
          <a:bodyPr/>
          <a:lstStyle/>
          <a:p>
            <a:endParaRPr lang="en-US"/>
          </a:p>
        </p:txBody>
      </p:sp>
      <p:sp>
        <p:nvSpPr>
          <p:cNvPr id="9" name="Slide Number Placeholder 8"/>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2/7/2020</a:t>
            </a:fld>
            <a:endParaRPr lang="en-US"/>
          </a:p>
        </p:txBody>
      </p:sp>
      <p:sp>
        <p:nvSpPr>
          <p:cNvPr id="4" name="Footer Placeholder 3"/>
          <p:cNvSpPr>
            <a:spLocks noGrp="1"/>
          </p:cNvSpPr>
          <p:nvPr>
            <p:ph type="ftr" sz="quarter" idx="11"/>
          </p:nvPr>
        </p:nvSpPr>
        <p:spPr>
          <a:xfrm>
            <a:off x="264458" y="6442539"/>
            <a:ext cx="4840941" cy="365125"/>
          </a:xfrm>
          <a:prstGeom prst="rect">
            <a:avLst/>
          </a:prstGeom>
        </p:spPr>
        <p:txBody>
          <a:bodyPr/>
          <a:lstStyle/>
          <a:p>
            <a:endParaRPr lang="en-US"/>
          </a:p>
        </p:txBody>
      </p:sp>
      <p:sp>
        <p:nvSpPr>
          <p:cNvPr id="5" name="Slide Number Placeholder 4"/>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2/7/2020</a:t>
            </a:fld>
            <a:endParaRPr lang="en-US"/>
          </a:p>
        </p:txBody>
      </p:sp>
      <p:sp>
        <p:nvSpPr>
          <p:cNvPr id="3" name="Footer Placeholder 2"/>
          <p:cNvSpPr>
            <a:spLocks noGrp="1"/>
          </p:cNvSpPr>
          <p:nvPr>
            <p:ph type="ftr" sz="quarter" idx="11"/>
          </p:nvPr>
        </p:nvSpPr>
        <p:spPr>
          <a:xfrm>
            <a:off x="264458" y="6442539"/>
            <a:ext cx="4840941" cy="365125"/>
          </a:xfrm>
          <a:prstGeom prst="rect">
            <a:avLst/>
          </a:prstGeom>
        </p:spPr>
        <p:txBody>
          <a:bodyPr/>
          <a:lstStyle/>
          <a:p>
            <a:endParaRPr lang="en-US"/>
          </a:p>
        </p:txBody>
      </p:sp>
      <p:sp>
        <p:nvSpPr>
          <p:cNvPr id="4" name="Slide Number Placeholder 3"/>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2/7/2020</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2/7/2020</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2/7/2020</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2/7/2020</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 column horizontal">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79"/>
            <a:ext cx="8521700" cy="549021"/>
          </a:xfrm>
          <a:prstGeom prst="rect">
            <a:avLst/>
          </a:prstGeom>
        </p:spPr>
        <p:txBody>
          <a:bodyPr>
            <a:normAutofit/>
          </a:bodyPr>
          <a:lstStyle>
            <a:lvl1pPr>
              <a:defRPr baseline="0"/>
            </a:lvl1pPr>
          </a:lstStyle>
          <a:p>
            <a:r>
              <a:rPr lang="en-US"/>
              <a:t>2 Rows</a:t>
            </a:r>
          </a:p>
        </p:txBody>
      </p:sp>
      <p:sp>
        <p:nvSpPr>
          <p:cNvPr id="4" name="Content Placeholder 2"/>
          <p:cNvSpPr>
            <a:spLocks noGrp="1"/>
          </p:cNvSpPr>
          <p:nvPr>
            <p:ph idx="10"/>
          </p:nvPr>
        </p:nvSpPr>
        <p:spPr>
          <a:xfrm>
            <a:off x="279400" y="1003300"/>
            <a:ext cx="8520354" cy="2729609"/>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a:t>Click to edit Master text styles</a:t>
            </a:r>
          </a:p>
          <a:p>
            <a:pPr lvl="1"/>
            <a:r>
              <a:rPr lang="en-US"/>
              <a:t>Second level</a:t>
            </a:r>
          </a:p>
          <a:p>
            <a:pPr lvl="2"/>
            <a:r>
              <a:rPr lang="en-US"/>
              <a:t>Third level</a:t>
            </a:r>
          </a:p>
        </p:txBody>
      </p:sp>
      <p:sp>
        <p:nvSpPr>
          <p:cNvPr id="5" name="Content Placeholder 2"/>
          <p:cNvSpPr>
            <a:spLocks noGrp="1"/>
          </p:cNvSpPr>
          <p:nvPr>
            <p:ph idx="11"/>
          </p:nvPr>
        </p:nvSpPr>
        <p:spPr>
          <a:xfrm>
            <a:off x="279400" y="3797451"/>
            <a:ext cx="8520354" cy="2717649"/>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0285287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bl">
  <p:cSld name="Table Full Pag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80"/>
            <a:ext cx="8521700" cy="549020"/>
          </a:xfrm>
          <a:prstGeom prst="rect">
            <a:avLst/>
          </a:prstGeom>
        </p:spPr>
        <p:txBody>
          <a:bodyPr>
            <a:normAutofit/>
          </a:bodyPr>
          <a:lstStyle>
            <a:lvl1pPr>
              <a:defRPr/>
            </a:lvl1pPr>
          </a:lstStyle>
          <a:p>
            <a:r>
              <a:rPr lang="en-US"/>
              <a:t>Table</a:t>
            </a:r>
          </a:p>
        </p:txBody>
      </p:sp>
      <p:sp>
        <p:nvSpPr>
          <p:cNvPr id="3" name="Table Placeholder 2"/>
          <p:cNvSpPr>
            <a:spLocks noGrp="1"/>
          </p:cNvSpPr>
          <p:nvPr>
            <p:ph type="tbl" idx="1"/>
          </p:nvPr>
        </p:nvSpPr>
        <p:spPr>
          <a:xfrm>
            <a:off x="279400" y="1028700"/>
            <a:ext cx="8521700" cy="5435600"/>
          </a:xfrm>
        </p:spPr>
        <p:txBody>
          <a:bodyPr/>
          <a:lstStyle/>
          <a:p>
            <a:pPr lvl="0"/>
            <a:r>
              <a:rPr lang="en-US" noProof="0"/>
              <a:t>Click icon to add table</a:t>
            </a:r>
          </a:p>
        </p:txBody>
      </p:sp>
    </p:spTree>
    <p:extLst>
      <p:ext uri="{BB962C8B-B14F-4D97-AF65-F5344CB8AC3E}">
        <p14:creationId xmlns:p14="http://schemas.microsoft.com/office/powerpoint/2010/main" val="40539103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Content and Command Exampl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79"/>
            <a:ext cx="8521700" cy="549021"/>
          </a:xfrm>
          <a:prstGeom prst="rect">
            <a:avLst/>
          </a:prstGeom>
        </p:spPr>
        <p:txBody>
          <a:bodyPr>
            <a:normAutofit/>
          </a:bodyPr>
          <a:lstStyle>
            <a:lvl1pPr>
              <a:defRPr baseline="0"/>
            </a:lvl1pPr>
          </a:lstStyle>
          <a:p>
            <a:r>
              <a:rPr lang="en-US"/>
              <a:t>Config Example 2 Rows</a:t>
            </a:r>
          </a:p>
        </p:txBody>
      </p:sp>
      <p:sp>
        <p:nvSpPr>
          <p:cNvPr id="4" name="Content Placeholder 2"/>
          <p:cNvSpPr>
            <a:spLocks noGrp="1"/>
          </p:cNvSpPr>
          <p:nvPr>
            <p:ph idx="10"/>
          </p:nvPr>
        </p:nvSpPr>
        <p:spPr>
          <a:xfrm>
            <a:off x="279400" y="1003301"/>
            <a:ext cx="8520354" cy="2667362"/>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a:t>Click to edit Master text styles</a:t>
            </a:r>
          </a:p>
          <a:p>
            <a:pPr lvl="1"/>
            <a:r>
              <a:rPr lang="en-US"/>
              <a:t>Second level</a:t>
            </a:r>
          </a:p>
          <a:p>
            <a:pPr lvl="2"/>
            <a:r>
              <a:rPr lang="en-US"/>
              <a:t>Third level</a:t>
            </a:r>
          </a:p>
        </p:txBody>
      </p:sp>
      <p:sp>
        <p:nvSpPr>
          <p:cNvPr id="6" name="Content Placeholder 5"/>
          <p:cNvSpPr>
            <a:spLocks noGrp="1"/>
          </p:cNvSpPr>
          <p:nvPr>
            <p:ph sz="quarter" idx="11" hasCustomPrompt="1"/>
          </p:nvPr>
        </p:nvSpPr>
        <p:spPr>
          <a:xfrm>
            <a:off x="279400" y="3762102"/>
            <a:ext cx="8520113" cy="2778397"/>
          </a:xfrm>
          <a:ln>
            <a:solidFill>
              <a:schemeClr val="tx1"/>
            </a:solidFill>
          </a:ln>
        </p:spPr>
        <p:txBody>
          <a:bodyPr>
            <a:noAutofit/>
          </a:bodyPr>
          <a:lstStyle>
            <a:lvl1pPr marL="0" indent="0">
              <a:lnSpc>
                <a:spcPct val="100000"/>
              </a:lnSpc>
              <a:spcBef>
                <a:spcPts val="0"/>
              </a:spcBef>
              <a:spcAft>
                <a:spcPts val="0"/>
              </a:spcAft>
              <a:buNone/>
              <a:defRPr sz="1600">
                <a:latin typeface="Courier New" pitchFamily="49" charset="0"/>
                <a:cs typeface="Courier New" pitchFamily="49" charset="0"/>
              </a:defRPr>
            </a:lvl1pPr>
            <a:lvl2pPr>
              <a:buNone/>
              <a:defRPr/>
            </a:lvl2pPr>
            <a:lvl3pPr>
              <a:buNone/>
              <a:defRPr/>
            </a:lvl3pPr>
          </a:lstStyle>
          <a:p>
            <a:pPr lvl="0"/>
            <a:r>
              <a:rPr lang="en-US"/>
              <a:t>Config example</a:t>
            </a:r>
          </a:p>
        </p:txBody>
      </p:sp>
    </p:spTree>
    <p:extLst>
      <p:ext uri="{BB962C8B-B14F-4D97-AF65-F5344CB8AC3E}">
        <p14:creationId xmlns:p14="http://schemas.microsoft.com/office/powerpoint/2010/main" val="21695043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Config Exampl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68941" y="365379"/>
            <a:ext cx="8532159" cy="740664"/>
          </a:xfrm>
          <a:prstGeom prst="rect">
            <a:avLst/>
          </a:prstGeom>
        </p:spPr>
        <p:txBody>
          <a:bodyPr/>
          <a:lstStyle>
            <a:lvl1pPr>
              <a:defRPr/>
            </a:lvl1pPr>
          </a:lstStyle>
          <a:p>
            <a:r>
              <a:rPr lang="en-US"/>
              <a:t>Config Example</a:t>
            </a:r>
          </a:p>
        </p:txBody>
      </p:sp>
      <p:sp>
        <p:nvSpPr>
          <p:cNvPr id="8" name="Content Placeholder 3"/>
          <p:cNvSpPr>
            <a:spLocks noGrp="1"/>
          </p:cNvSpPr>
          <p:nvPr>
            <p:ph sz="half" idx="10"/>
          </p:nvPr>
        </p:nvSpPr>
        <p:spPr>
          <a:xfrm>
            <a:off x="279399" y="1186191"/>
            <a:ext cx="4152751" cy="3957760"/>
          </a:xfrm>
        </p:spPr>
        <p:txBody>
          <a:bodyPr>
            <a:normAutofit/>
          </a:bodyPr>
          <a:lstStyle>
            <a:lvl1pPr>
              <a:defRPr sz="2400" baseline="0"/>
            </a:lvl1pPr>
            <a:lvl2pPr>
              <a:defRPr sz="2000" baseline="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p:txBody>
      </p:sp>
      <p:sp>
        <p:nvSpPr>
          <p:cNvPr id="10" name="Content Placeholder 3"/>
          <p:cNvSpPr>
            <a:spLocks noGrp="1"/>
          </p:cNvSpPr>
          <p:nvPr>
            <p:ph sz="half" idx="11"/>
          </p:nvPr>
        </p:nvSpPr>
        <p:spPr>
          <a:xfrm>
            <a:off x="4659554" y="1186191"/>
            <a:ext cx="4152751" cy="3957760"/>
          </a:xfrm>
        </p:spPr>
        <p:txBody>
          <a:bodyPr>
            <a:normAutofit/>
          </a:bodyPr>
          <a:lstStyle>
            <a:lvl1pPr>
              <a:defRPr sz="2400" baseline="0"/>
            </a:lvl1pPr>
            <a:lvl2pPr>
              <a:defRPr sz="2000" baseline="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p:txBody>
      </p:sp>
      <p:sp>
        <p:nvSpPr>
          <p:cNvPr id="11" name="Content Placeholder 3"/>
          <p:cNvSpPr>
            <a:spLocks noGrp="1"/>
          </p:cNvSpPr>
          <p:nvPr>
            <p:ph sz="half" idx="12" hasCustomPrompt="1"/>
          </p:nvPr>
        </p:nvSpPr>
        <p:spPr>
          <a:xfrm>
            <a:off x="279400" y="5254375"/>
            <a:ext cx="8552628" cy="995821"/>
          </a:xfrm>
          <a:ln w="19050">
            <a:solidFill>
              <a:schemeClr val="tx1"/>
            </a:solidFill>
          </a:ln>
        </p:spPr>
        <p:txBody>
          <a:bodyPr/>
          <a:lstStyle>
            <a:lvl1pPr marL="0" indent="0" algn="l" defTabSz="814388">
              <a:lnSpc>
                <a:spcPts val="1800"/>
              </a:lnSpc>
              <a:spcBef>
                <a:spcPts val="0"/>
              </a:spcBef>
              <a:buNone/>
              <a:defRPr sz="1600" baseline="0">
                <a:latin typeface="Courier New" pitchFamily="49" charset="0"/>
                <a:cs typeface="Courier New" pitchFamily="49" charset="0"/>
              </a:defRPr>
            </a:lvl1pPr>
            <a:lvl2pPr>
              <a:buNone/>
              <a:defRPr sz="2000" baseline="0">
                <a:latin typeface="Courier New" pitchFamily="49" charset="0"/>
                <a:cs typeface="Courier New" pitchFamily="49" charset="0"/>
              </a:defRPr>
            </a:lvl2pPr>
            <a:lvl3pPr>
              <a:buNone/>
              <a:defRPr sz="1800">
                <a:latin typeface="Courier New" pitchFamily="49" charset="0"/>
                <a:cs typeface="Courier New" pitchFamily="49" charset="0"/>
              </a:defRPr>
            </a:lvl3pPr>
            <a:lvl4pPr>
              <a:defRPr sz="1800"/>
            </a:lvl4pPr>
            <a:lvl5pPr>
              <a:defRPr sz="1800"/>
            </a:lvl5pPr>
            <a:lvl6pPr>
              <a:defRPr sz="1800"/>
            </a:lvl6pPr>
            <a:lvl7pPr>
              <a:defRPr sz="1800"/>
            </a:lvl7pPr>
            <a:lvl8pPr>
              <a:defRPr sz="1800"/>
            </a:lvl8pPr>
            <a:lvl9pPr>
              <a:defRPr sz="1800"/>
            </a:lvl9pPr>
          </a:lstStyle>
          <a:p>
            <a:pPr algn="l" defTabSz="814388">
              <a:defRPr/>
            </a:pPr>
            <a:r>
              <a:rPr lang="en-US" sz="1800" b="0">
                <a:latin typeface="Courier New" pitchFamily="49" charset="0"/>
              </a:rPr>
              <a:t>RTB(config-if)# </a:t>
            </a:r>
            <a:r>
              <a:rPr lang="en-US" sz="1800" b="1">
                <a:latin typeface="Courier New" pitchFamily="49" charset="0"/>
              </a:rPr>
              <a:t>ip ospf network non-broadcast</a:t>
            </a:r>
          </a:p>
          <a:p>
            <a:pPr algn="l" defTabSz="814388">
              <a:defRPr/>
            </a:pPr>
            <a:r>
              <a:rPr lang="en-US" sz="1800" b="0">
                <a:latin typeface="Courier New" pitchFamily="49" charset="0"/>
              </a:rPr>
              <a:t>RTB(config-router)# </a:t>
            </a:r>
            <a:r>
              <a:rPr lang="en-US" sz="1800" b="1">
                <a:latin typeface="Courier New" pitchFamily="49" charset="0"/>
              </a:rPr>
              <a:t>network 3.1.1.0 0.0.0.255 area 0</a:t>
            </a:r>
          </a:p>
          <a:p>
            <a:pPr algn="l" defTabSz="814388">
              <a:defRPr/>
            </a:pPr>
            <a:r>
              <a:rPr lang="en-US" sz="1800" b="0">
                <a:latin typeface="Courier New" pitchFamily="49" charset="0"/>
              </a:rPr>
              <a:t>RTB(config-router)# </a:t>
            </a:r>
            <a:r>
              <a:rPr lang="en-US" sz="1800" b="1">
                <a:latin typeface="Courier New" pitchFamily="49" charset="0"/>
              </a:rPr>
              <a:t>neighbor 3.1.1.1</a:t>
            </a:r>
          </a:p>
          <a:p>
            <a:pPr algn="l" defTabSz="814388">
              <a:defRPr/>
            </a:pPr>
            <a:r>
              <a:rPr lang="en-US" sz="1800" b="0">
                <a:latin typeface="Courier New" pitchFamily="49" charset="0"/>
              </a:rPr>
              <a:t>RTB(config-router)# </a:t>
            </a:r>
            <a:r>
              <a:rPr lang="en-US" sz="1800" b="1">
                <a:latin typeface="Courier New" pitchFamily="49" charset="0"/>
              </a:rPr>
              <a:t>neighbor 3.1.1.3 </a:t>
            </a:r>
          </a:p>
        </p:txBody>
      </p:sp>
    </p:spTree>
    <p:extLst>
      <p:ext uri="{BB962C8B-B14F-4D97-AF65-F5344CB8AC3E}">
        <p14:creationId xmlns:p14="http://schemas.microsoft.com/office/powerpoint/2010/main" val="36918911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2 Rows Graphic Bottom">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79"/>
            <a:ext cx="8521700" cy="549021"/>
          </a:xfrm>
          <a:prstGeom prst="rect">
            <a:avLst/>
          </a:prstGeom>
        </p:spPr>
        <p:txBody>
          <a:bodyPr>
            <a:normAutofit/>
          </a:bodyPr>
          <a:lstStyle>
            <a:lvl1pPr>
              <a:defRPr baseline="0"/>
            </a:lvl1pPr>
          </a:lstStyle>
          <a:p>
            <a:r>
              <a:rPr lang="en-US"/>
              <a:t>2 Rows Graphic Bottom</a:t>
            </a:r>
          </a:p>
        </p:txBody>
      </p:sp>
      <p:sp>
        <p:nvSpPr>
          <p:cNvPr id="4" name="Content Placeholder 2"/>
          <p:cNvSpPr>
            <a:spLocks noGrp="1"/>
          </p:cNvSpPr>
          <p:nvPr>
            <p:ph idx="10"/>
          </p:nvPr>
        </p:nvSpPr>
        <p:spPr>
          <a:xfrm>
            <a:off x="279400" y="990600"/>
            <a:ext cx="8520354" cy="2452688"/>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a:t>Click to edit Master text styles</a:t>
            </a:r>
          </a:p>
          <a:p>
            <a:pPr lvl="1"/>
            <a:r>
              <a:rPr lang="en-US"/>
              <a:t>Second level</a:t>
            </a:r>
          </a:p>
          <a:p>
            <a:pPr lvl="2"/>
            <a:r>
              <a:rPr lang="en-US"/>
              <a:t>Third level</a:t>
            </a:r>
          </a:p>
        </p:txBody>
      </p:sp>
      <p:sp>
        <p:nvSpPr>
          <p:cNvPr id="6" name="Content Placeholder 5"/>
          <p:cNvSpPr>
            <a:spLocks noGrp="1"/>
          </p:cNvSpPr>
          <p:nvPr>
            <p:ph sz="quarter" idx="11"/>
          </p:nvPr>
        </p:nvSpPr>
        <p:spPr>
          <a:xfrm>
            <a:off x="279400" y="3619500"/>
            <a:ext cx="8520113" cy="2921000"/>
          </a:xfrm>
        </p:spPr>
        <p:txBody>
          <a:bodyPr>
            <a:normAutofit/>
          </a:bodyPr>
          <a:lstStyle>
            <a:lvl1pPr>
              <a:buNone/>
              <a:defRPr/>
            </a:lvl1pPr>
            <a:lvl2pPr>
              <a:buNone/>
              <a:defRPr/>
            </a:lvl2pPr>
            <a:lvl3pPr>
              <a:buNone/>
              <a:defRPr/>
            </a:lvl3pPr>
          </a:lstStyle>
          <a:p>
            <a:pPr lvl="0"/>
            <a:r>
              <a:rPr lang="en-US"/>
              <a:t>Click to edit Master text styles</a:t>
            </a:r>
          </a:p>
        </p:txBody>
      </p:sp>
    </p:spTree>
    <p:extLst>
      <p:ext uri="{BB962C8B-B14F-4D97-AF65-F5344CB8AC3E}">
        <p14:creationId xmlns:p14="http://schemas.microsoft.com/office/powerpoint/2010/main" val="331556508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2 Rows Graphic Top">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79"/>
            <a:ext cx="8521700" cy="549021"/>
          </a:xfrm>
          <a:prstGeom prst="rect">
            <a:avLst/>
          </a:prstGeom>
        </p:spPr>
        <p:txBody>
          <a:bodyPr>
            <a:normAutofit/>
          </a:bodyPr>
          <a:lstStyle>
            <a:lvl1pPr>
              <a:defRPr baseline="0"/>
            </a:lvl1pPr>
          </a:lstStyle>
          <a:p>
            <a:r>
              <a:rPr lang="en-US"/>
              <a:t>2 Rows Graphic Top</a:t>
            </a:r>
          </a:p>
        </p:txBody>
      </p:sp>
      <p:sp>
        <p:nvSpPr>
          <p:cNvPr id="5" name="Content Placeholder 2"/>
          <p:cNvSpPr>
            <a:spLocks noGrp="1"/>
          </p:cNvSpPr>
          <p:nvPr>
            <p:ph idx="11"/>
          </p:nvPr>
        </p:nvSpPr>
        <p:spPr>
          <a:xfrm>
            <a:off x="279400" y="3708401"/>
            <a:ext cx="8520354" cy="2715704"/>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a:t>Click to edit Master text styles</a:t>
            </a:r>
          </a:p>
          <a:p>
            <a:pPr lvl="1"/>
            <a:r>
              <a:rPr lang="en-US"/>
              <a:t>Second level</a:t>
            </a:r>
          </a:p>
          <a:p>
            <a:pPr lvl="2"/>
            <a:r>
              <a:rPr lang="en-US"/>
              <a:t>Third level</a:t>
            </a:r>
          </a:p>
        </p:txBody>
      </p:sp>
      <p:sp>
        <p:nvSpPr>
          <p:cNvPr id="8" name="Content Placeholder 7"/>
          <p:cNvSpPr>
            <a:spLocks noGrp="1"/>
          </p:cNvSpPr>
          <p:nvPr>
            <p:ph sz="quarter" idx="12"/>
          </p:nvPr>
        </p:nvSpPr>
        <p:spPr>
          <a:xfrm>
            <a:off x="279400" y="990601"/>
            <a:ext cx="8531225" cy="2654300"/>
          </a:xfrm>
        </p:spPr>
        <p:txBody>
          <a:bodyPr>
            <a:normAutofit/>
          </a:bodyPr>
          <a:lstStyle>
            <a:lvl1pPr>
              <a:buNone/>
              <a:defRPr/>
            </a:lvl1pPr>
          </a:lstStyle>
          <a:p>
            <a:pPr lvl="0"/>
            <a:r>
              <a:rPr lang="en-US"/>
              <a:t>Click to edit Master text styles</a:t>
            </a:r>
          </a:p>
        </p:txBody>
      </p:sp>
    </p:spTree>
    <p:extLst>
      <p:ext uri="{BB962C8B-B14F-4D97-AF65-F5344CB8AC3E}">
        <p14:creationId xmlns:p14="http://schemas.microsoft.com/office/powerpoint/2010/main" val="96420682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Outpu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68941" y="365379"/>
            <a:ext cx="8532159" cy="549021"/>
          </a:xfrm>
          <a:prstGeom prst="rect">
            <a:avLst/>
          </a:prstGeom>
        </p:spPr>
        <p:txBody>
          <a:bodyPr>
            <a:normAutofit/>
          </a:bodyPr>
          <a:lstStyle>
            <a:lvl1pPr>
              <a:defRPr/>
            </a:lvl1pPr>
          </a:lstStyle>
          <a:p>
            <a:r>
              <a:rPr lang="en-US"/>
              <a:t>Output</a:t>
            </a:r>
          </a:p>
        </p:txBody>
      </p:sp>
      <p:sp>
        <p:nvSpPr>
          <p:cNvPr id="5" name="Text Placeholder 4"/>
          <p:cNvSpPr>
            <a:spLocks noGrp="1"/>
          </p:cNvSpPr>
          <p:nvPr>
            <p:ph type="body" sz="quarter" idx="10" hasCustomPrompt="1"/>
          </p:nvPr>
        </p:nvSpPr>
        <p:spPr>
          <a:xfrm>
            <a:off x="279399" y="1003300"/>
            <a:ext cx="8531114" cy="5486400"/>
          </a:xfrm>
          <a:ln w="19050">
            <a:solidFill>
              <a:schemeClr val="tx1"/>
            </a:solidFill>
          </a:ln>
        </p:spPr>
        <p:txBody>
          <a:bodyPr>
            <a:noAutofit/>
          </a:bodyPr>
          <a:lstStyle>
            <a:lvl1pPr marL="0" indent="0">
              <a:lnSpc>
                <a:spcPct val="100000"/>
              </a:lnSpc>
              <a:spcBef>
                <a:spcPts val="0"/>
              </a:spcBef>
              <a:spcAft>
                <a:spcPts val="0"/>
              </a:spcAft>
              <a:buFont typeface="Arial" pitchFamily="34" charset="0"/>
              <a:buNone/>
              <a:defRPr sz="1400">
                <a:latin typeface="Courier New" pitchFamily="49" charset="0"/>
                <a:cs typeface="Courier New" pitchFamily="49" charset="0"/>
              </a:defRPr>
            </a:lvl1pPr>
            <a:lvl2pPr marL="0" indent="0">
              <a:lnSpc>
                <a:spcPct val="100000"/>
              </a:lnSpc>
              <a:spcBef>
                <a:spcPts val="0"/>
              </a:spcBef>
              <a:buNone/>
              <a:defRPr sz="1400">
                <a:latin typeface="Courier New" pitchFamily="49" charset="0"/>
                <a:cs typeface="Courier New" pitchFamily="49" charset="0"/>
              </a:defRPr>
            </a:lvl2pPr>
            <a:lvl3pPr marL="0" indent="0">
              <a:lnSpc>
                <a:spcPct val="100000"/>
              </a:lnSpc>
              <a:spcBef>
                <a:spcPts val="0"/>
              </a:spcBef>
              <a:buNone/>
              <a:defRPr sz="1400">
                <a:latin typeface="Courier New" pitchFamily="49" charset="0"/>
                <a:cs typeface="Courier New" pitchFamily="49" charset="0"/>
              </a:defRPr>
            </a:lvl3pPr>
            <a:lvl4pPr marL="0" indent="0">
              <a:lnSpc>
                <a:spcPct val="100000"/>
              </a:lnSpc>
              <a:spcBef>
                <a:spcPts val="0"/>
              </a:spcBef>
              <a:buFont typeface="Arial" pitchFamily="34" charset="0"/>
              <a:buNone/>
              <a:defRPr sz="1400">
                <a:latin typeface="Courier New" pitchFamily="49" charset="0"/>
                <a:cs typeface="Courier New" pitchFamily="49" charset="0"/>
              </a:defRPr>
            </a:lvl4pPr>
            <a:lvl5pPr marL="0" indent="0">
              <a:lnSpc>
                <a:spcPct val="100000"/>
              </a:lnSpc>
              <a:spcBef>
                <a:spcPts val="0"/>
              </a:spcBef>
              <a:buFont typeface="Arial" pitchFamily="34" charset="0"/>
              <a:buNone/>
              <a:defRPr sz="1400">
                <a:latin typeface="Courier New" pitchFamily="49" charset="0"/>
                <a:cs typeface="Courier New" pitchFamily="49" charset="0"/>
              </a:defRPr>
            </a:lvl5pPr>
          </a:lstStyle>
          <a:p>
            <a:pPr lvl="0"/>
            <a:r>
              <a:rPr lang="en-US"/>
              <a:t>Router# show command</a:t>
            </a:r>
          </a:p>
          <a:p>
            <a:pPr lvl="0"/>
            <a:r>
              <a:rPr lang="en-US"/>
              <a:t>Output output output output output</a:t>
            </a:r>
          </a:p>
        </p:txBody>
      </p:sp>
    </p:spTree>
    <p:extLst>
      <p:ext uri="{BB962C8B-B14F-4D97-AF65-F5344CB8AC3E}">
        <p14:creationId xmlns:p14="http://schemas.microsoft.com/office/powerpoint/2010/main" val="388362863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Title and Graphic">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79"/>
            <a:ext cx="8521700" cy="549021"/>
          </a:xfrm>
          <a:prstGeom prst="rect">
            <a:avLst/>
          </a:prstGeom>
        </p:spPr>
        <p:txBody>
          <a:bodyPr>
            <a:normAutofit/>
          </a:bodyPr>
          <a:lstStyle>
            <a:lvl1pPr>
              <a:defRPr/>
            </a:lvl1pPr>
          </a:lstStyle>
          <a:p>
            <a:r>
              <a:rPr lang="en-US"/>
              <a:t>Title and Graphic</a:t>
            </a:r>
          </a:p>
        </p:txBody>
      </p:sp>
      <p:sp>
        <p:nvSpPr>
          <p:cNvPr id="6" name="Content Placeholder 5"/>
          <p:cNvSpPr>
            <a:spLocks noGrp="1"/>
          </p:cNvSpPr>
          <p:nvPr>
            <p:ph sz="quarter" idx="10"/>
          </p:nvPr>
        </p:nvSpPr>
        <p:spPr>
          <a:xfrm>
            <a:off x="279400" y="1016000"/>
            <a:ext cx="8509000" cy="5524500"/>
          </a:xfrm>
        </p:spPr>
        <p:txBody>
          <a:bodyPr>
            <a:normAutofit/>
          </a:bodyPr>
          <a:lstStyle>
            <a:lvl1pPr algn="ctr">
              <a:buNone/>
              <a:defRPr/>
            </a:lvl1pPr>
          </a:lstStyle>
          <a:p>
            <a:pPr lvl="0"/>
            <a:r>
              <a:rPr lang="en-US"/>
              <a:t>Click to edit Master text styles</a:t>
            </a:r>
          </a:p>
        </p:txBody>
      </p:sp>
    </p:spTree>
    <p:extLst>
      <p:ext uri="{BB962C8B-B14F-4D97-AF65-F5344CB8AC3E}">
        <p14:creationId xmlns:p14="http://schemas.microsoft.com/office/powerpoint/2010/main" val="253323739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cSld name="2_Column_Description_Command">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79"/>
            <a:ext cx="8521700" cy="740664"/>
          </a:xfrm>
          <a:prstGeom prst="rect">
            <a:avLst/>
          </a:prstGeom>
        </p:spPr>
        <p:txBody>
          <a:bodyPr>
            <a:normAutofit/>
          </a:bodyPr>
          <a:lstStyle>
            <a:lvl1pPr>
              <a:defRPr baseline="0"/>
            </a:lvl1pPr>
          </a:lstStyle>
          <a:p>
            <a:r>
              <a:rPr lang="en-US"/>
              <a:t>2 Rows with Command Bottom</a:t>
            </a:r>
          </a:p>
        </p:txBody>
      </p:sp>
      <p:sp>
        <p:nvSpPr>
          <p:cNvPr id="4" name="Content Placeholder 2"/>
          <p:cNvSpPr>
            <a:spLocks noGrp="1"/>
          </p:cNvSpPr>
          <p:nvPr>
            <p:ph idx="10"/>
          </p:nvPr>
        </p:nvSpPr>
        <p:spPr>
          <a:xfrm>
            <a:off x="279400" y="1206653"/>
            <a:ext cx="8520354" cy="2526255"/>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a:t>Click to edit Master text styles</a:t>
            </a:r>
          </a:p>
          <a:p>
            <a:pPr lvl="1"/>
            <a:r>
              <a:rPr lang="en-US"/>
              <a:t>Second level</a:t>
            </a:r>
          </a:p>
          <a:p>
            <a:pPr lvl="2"/>
            <a:r>
              <a:rPr lang="en-US"/>
              <a:t>Third level</a:t>
            </a:r>
          </a:p>
        </p:txBody>
      </p:sp>
      <p:sp>
        <p:nvSpPr>
          <p:cNvPr id="5" name="Content Placeholder 2"/>
          <p:cNvSpPr>
            <a:spLocks noGrp="1"/>
          </p:cNvSpPr>
          <p:nvPr>
            <p:ph idx="11"/>
          </p:nvPr>
        </p:nvSpPr>
        <p:spPr>
          <a:xfrm>
            <a:off x="279400" y="3797451"/>
            <a:ext cx="8520354" cy="2669685"/>
          </a:xfrm>
          <a:ln>
            <a:solidFill>
              <a:schemeClr val="tx1"/>
            </a:solidFill>
          </a:ln>
        </p:spPr>
        <p:txBody>
          <a:bodyPr>
            <a:normAutofit/>
          </a:bodyPr>
          <a:lstStyle>
            <a:lvl1pPr marL="0" indent="0">
              <a:lnSpc>
                <a:spcPct val="100000"/>
              </a:lnSpc>
              <a:spcBef>
                <a:spcPts val="0"/>
              </a:spcBef>
              <a:buNone/>
              <a:defRPr sz="1600">
                <a:latin typeface="Courier New" pitchFamily="49" charset="0"/>
                <a:cs typeface="Courier New" pitchFamily="49" charset="0"/>
              </a:defRPr>
            </a:lvl1pPr>
            <a:lvl2pPr marL="461963" indent="-236538">
              <a:buFont typeface="Arial" pitchFamily="34" charset="0"/>
              <a:buNone/>
              <a:defRPr sz="2000">
                <a:latin typeface="Courier New" pitchFamily="49" charset="0"/>
                <a:cs typeface="Courier New" pitchFamily="49" charset="0"/>
              </a:defRPr>
            </a:lvl2pPr>
            <a:lvl3pPr marL="688975" indent="-227013">
              <a:buFont typeface="Arial" pitchFamily="34" charset="0"/>
              <a:buNone/>
              <a:defRPr sz="1800">
                <a:latin typeface="Courier New" pitchFamily="49" charset="0"/>
                <a:cs typeface="Courier New" pitchFamily="49" charset="0"/>
              </a:defRPr>
            </a:lvl3pPr>
            <a:lvl4pPr marL="565150" indent="176213">
              <a:buFont typeface="Arial" pitchFamily="34" charset="0"/>
              <a:buChar char="•"/>
              <a:defRPr/>
            </a:lvl4pPr>
            <a:lvl5pPr marL="744538" indent="169863">
              <a:buFont typeface="Arial" pitchFamily="34" charset="0"/>
              <a:buChar char="•"/>
              <a:defRPr/>
            </a:lvl5pPr>
          </a:lstStyle>
          <a:p>
            <a:pPr lvl="0"/>
            <a:r>
              <a:rPr lang="en-US"/>
              <a:t>Click to edit Master text styles</a:t>
            </a:r>
          </a:p>
        </p:txBody>
      </p:sp>
    </p:spTree>
    <p:extLst>
      <p:ext uri="{BB962C8B-B14F-4D97-AF65-F5344CB8AC3E}">
        <p14:creationId xmlns:p14="http://schemas.microsoft.com/office/powerpoint/2010/main" val="15494124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image" Target="../media/image3.jpe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cid:image001.png@01CE8951.83435F70" TargetMode="Externa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2.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pic>
        <p:nvPicPr>
          <p:cNvPr id="7" name="d5399414-2235-41fb-819d-363ee4936f50" descr="cid:image001.png@01CE8951.83435F70"/>
          <p:cNvPicPr/>
          <p:nvPr userDrawn="1"/>
        </p:nvPicPr>
        <p:blipFill>
          <a:blip r:embed="rId23" r:link="rId24" cstate="print"/>
          <a:srcRect/>
          <a:stretch>
            <a:fillRect/>
          </a:stretch>
        </p:blipFill>
        <p:spPr bwMode="auto">
          <a:xfrm>
            <a:off x="6134986" y="-138223"/>
            <a:ext cx="3189767" cy="1286539"/>
          </a:xfrm>
          <a:prstGeom prst="rect">
            <a:avLst/>
          </a:prstGeom>
          <a:noFill/>
          <a:ln w="9525">
            <a:noFill/>
            <a:miter lim="800000"/>
            <a:headEnd/>
            <a:tailEnd/>
          </a:ln>
        </p:spPr>
      </p:pic>
      <p:pic>
        <p:nvPicPr>
          <p:cNvPr id="11" name="Picture 10" descr="C:\Users\sc-kr\AppData\Local\Microsoft\Windows\Temporary Internet Files\Content.Outlook\GWTYVR1S\TSD_swan2013.jpg"/>
          <p:cNvPicPr/>
          <p:nvPr userDrawn="1"/>
        </p:nvPicPr>
        <p:blipFill>
          <a:blip r:embed="rId25" cstate="print"/>
          <a:srcRect/>
          <a:stretch>
            <a:fillRect/>
          </a:stretch>
        </p:blipFill>
        <p:spPr bwMode="auto">
          <a:xfrm>
            <a:off x="10633" y="4518"/>
            <a:ext cx="2791327" cy="1026835"/>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 id="2147483694" r:id="rId13"/>
    <p:sldLayoutId id="2147483695" r:id="rId14"/>
    <p:sldLayoutId id="2147483696" r:id="rId15"/>
    <p:sldLayoutId id="2147483697" r:id="rId16"/>
    <p:sldLayoutId id="2147483698" r:id="rId17"/>
    <p:sldLayoutId id="2147483699" r:id="rId18"/>
    <p:sldLayoutId id="2147483700" r:id="rId19"/>
    <p:sldLayoutId id="2147483701" r:id="rId20"/>
    <p:sldLayoutId id="2147483702" r:id="rId21"/>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2.xml"/><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3.xml"/><Relationship Id="rId1" Type="http://schemas.openxmlformats.org/officeDocument/2006/relationships/slideLayout" Target="../slideLayouts/slideLayout1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12.emf"/></Relationships>
</file>

<file path=ppt/slides/_rels/slide3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6.xml"/><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8.xml"/><Relationship Id="rId1" Type="http://schemas.openxmlformats.org/officeDocument/2006/relationships/slideLayout" Target="../slideLayouts/slideLayout1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6.emf"/><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9.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2.xml"/><Relationship Id="rId1" Type="http://schemas.openxmlformats.org/officeDocument/2006/relationships/slideLayout" Target="../slideLayouts/slideLayout8.xml"/></Relationships>
</file>

<file path=ppt/slides/_rels/slide4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3.xml"/><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35.xml"/><Relationship Id="rId1" Type="http://schemas.openxmlformats.org/officeDocument/2006/relationships/slideLayout" Target="../slideLayouts/slideLayout20.xml"/></Relationships>
</file>

<file path=ppt/slides/_rels/slide4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36.xml"/><Relationship Id="rId1" Type="http://schemas.openxmlformats.org/officeDocument/2006/relationships/slideLayout" Target="../slideLayouts/slideLayout17.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5.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5.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5.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49.xml"/><Relationship Id="rId1" Type="http://schemas.openxmlformats.org/officeDocument/2006/relationships/slideLayout" Target="../slideLayouts/slideLayout13.xml"/></Relationships>
</file>

<file path=ppt/slides/_rels/slide5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50.xml"/><Relationship Id="rId1" Type="http://schemas.openxmlformats.org/officeDocument/2006/relationships/slideLayout" Target="../slideLayouts/slideLayout5.xml"/></Relationships>
</file>

<file path=ppt/slides/_rels/slide5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51.xml"/><Relationship Id="rId1" Type="http://schemas.openxmlformats.org/officeDocument/2006/relationships/slideLayout" Target="../slideLayouts/slideLayout5.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15.xml"/></Relationships>
</file>

<file path=ppt/slides/_rels/slide6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56.xml"/><Relationship Id="rId1" Type="http://schemas.openxmlformats.org/officeDocument/2006/relationships/slideLayout" Target="../slideLayouts/slideLayout16.xml"/></Relationships>
</file>

<file path=ppt/slides/_rels/slide6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7.xml"/><Relationship Id="rId1" Type="http://schemas.openxmlformats.org/officeDocument/2006/relationships/slideLayout" Target="../slideLayouts/slideLayout8.xml"/></Relationships>
</file>

<file path=ppt/slides/_rels/slide66.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58.xml"/><Relationship Id="rId1" Type="http://schemas.openxmlformats.org/officeDocument/2006/relationships/slideLayout" Target="../slideLayouts/slideLayout13.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60.xml"/><Relationship Id="rId1" Type="http://schemas.openxmlformats.org/officeDocument/2006/relationships/slideLayout" Target="../slideLayouts/slideLayout13.xml"/></Relationships>
</file>

<file path=ppt/slides/_rels/slide69.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61.xml"/><Relationship Id="rId1" Type="http://schemas.openxmlformats.org/officeDocument/2006/relationships/slideLayout" Target="../slideLayouts/slideLayout14.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63.xml"/><Relationship Id="rId1" Type="http://schemas.openxmlformats.org/officeDocument/2006/relationships/slideLayout" Target="../slideLayouts/slideLayout13.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21.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15.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15.xml"/></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15.xml"/></Relationships>
</file>

<file path=ppt/slides/_rels/slide76.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68.xml"/><Relationship Id="rId1" Type="http://schemas.openxmlformats.org/officeDocument/2006/relationships/slideLayout" Target="../slideLayouts/slideLayout20.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69.xml"/><Relationship Id="rId1" Type="http://schemas.openxmlformats.org/officeDocument/2006/relationships/slideLayout" Target="../slideLayouts/slideLayout15.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70.xml"/><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2331404"/>
            <a:ext cx="6498158" cy="1037999"/>
          </a:xfrm>
        </p:spPr>
        <p:txBody>
          <a:bodyPr/>
          <a:lstStyle/>
          <a:p>
            <a:r>
              <a:rPr lang="en-US" sz="4800" dirty="0"/>
              <a:t>Implementing VLANs in Campus Networks</a:t>
            </a:r>
            <a:endParaRPr lang="en-US" sz="2800" dirty="0">
              <a:solidFill>
                <a:srgbClr val="FF0000"/>
              </a:solidFill>
              <a:latin typeface="Times New Roman"/>
              <a:cs typeface="Times New Roman"/>
            </a:endParaRPr>
          </a:p>
        </p:txBody>
      </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549275" y="425117"/>
            <a:ext cx="8042276" cy="1336956"/>
          </a:xfrm>
        </p:spPr>
        <p:txBody>
          <a:bodyPr/>
          <a:lstStyle/>
          <a:p>
            <a:pPr eaLnBrk="1" hangingPunct="1"/>
            <a:r>
              <a:rPr lang="en-US" sz="4000"/>
              <a:t>Objectives</a:t>
            </a:r>
            <a:endParaRPr lang="en-US" sz="4000" dirty="0"/>
          </a:p>
        </p:txBody>
      </p:sp>
      <p:sp>
        <p:nvSpPr>
          <p:cNvPr id="7" name="Content Placeholder 6"/>
          <p:cNvSpPr>
            <a:spLocks noGrp="1"/>
          </p:cNvSpPr>
          <p:nvPr>
            <p:ph idx="1"/>
          </p:nvPr>
        </p:nvSpPr>
        <p:spPr>
          <a:xfrm>
            <a:off x="549275" y="2011090"/>
            <a:ext cx="8042276" cy="4567589"/>
          </a:xfrm>
        </p:spPr>
        <p:txBody>
          <a:bodyPr>
            <a:normAutofit fontScale="85000" lnSpcReduction="10000"/>
          </a:bodyPr>
          <a:lstStyle/>
          <a:p>
            <a:r>
              <a:rPr lang="en-US" dirty="0">
                <a:solidFill>
                  <a:srgbClr val="000000"/>
                </a:solidFill>
              </a:rPr>
              <a:t>Design and plan VLANs, trunks, and addressing to meet business requirements, technical requirements, and constraints.</a:t>
            </a:r>
          </a:p>
          <a:p>
            <a:r>
              <a:rPr lang="en-US" dirty="0">
                <a:solidFill>
                  <a:srgbClr val="000000"/>
                </a:solidFill>
              </a:rPr>
              <a:t>Configure VLANs and VLAN trunks in the campus network to support business and technical requirements.</a:t>
            </a:r>
          </a:p>
          <a:p>
            <a:r>
              <a:rPr lang="en-US" dirty="0">
                <a:solidFill>
                  <a:srgbClr val="000000"/>
                </a:solidFill>
              </a:rPr>
              <a:t>Configure VTP in the campus network to support business and technical requirements.</a:t>
            </a:r>
          </a:p>
          <a:p>
            <a:r>
              <a:rPr lang="en-US" dirty="0">
                <a:solidFill>
                  <a:srgbClr val="000000"/>
                </a:solidFill>
              </a:rPr>
              <a:t>Describe private VLANs and configure private VLANs in the campus network to support business and technical requirements.</a:t>
            </a:r>
          </a:p>
          <a:p>
            <a:r>
              <a:rPr lang="en-US" dirty="0">
                <a:solidFill>
                  <a:srgbClr val="000000"/>
                </a:solidFill>
              </a:rPr>
              <a:t>Configure and verify an EtherChannel in a Layer 2 topology that contains bridging loops.</a:t>
            </a:r>
          </a:p>
        </p:txBody>
      </p:sp>
    </p:spTree>
    <p:extLst>
      <p:ext uri="{BB962C8B-B14F-4D97-AF65-F5344CB8AC3E}">
        <p14:creationId xmlns:p14="http://schemas.microsoft.com/office/powerpoint/2010/main" val="25338247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38" descr="ss1"/>
          <p:cNvPicPr>
            <a:picLocks noChangeAspect="1" noChangeArrowheads="1"/>
          </p:cNvPicPr>
          <p:nvPr/>
        </p:nvPicPr>
        <p:blipFill>
          <a:blip r:embed="rId3" cstate="print"/>
          <a:srcRect/>
          <a:stretch>
            <a:fillRect/>
          </a:stretch>
        </p:blipFill>
        <p:spPr bwMode="auto">
          <a:xfrm>
            <a:off x="0" y="1600200"/>
            <a:ext cx="9144000" cy="3194050"/>
          </a:xfrm>
          <a:prstGeom prst="rect">
            <a:avLst/>
          </a:prstGeom>
          <a:noFill/>
          <a:ln w="9525">
            <a:noFill/>
            <a:miter lim="800000"/>
            <a:headEnd/>
            <a:tailEnd/>
          </a:ln>
        </p:spPr>
      </p:pic>
      <p:sp>
        <p:nvSpPr>
          <p:cNvPr id="7171" name="Rectangle 35"/>
          <p:cNvSpPr>
            <a:spLocks noChangeArrowheads="1"/>
          </p:cNvSpPr>
          <p:nvPr/>
        </p:nvSpPr>
        <p:spPr bwMode="auto">
          <a:xfrm>
            <a:off x="0" y="0"/>
            <a:ext cx="9144000" cy="1600200"/>
          </a:xfrm>
          <a:prstGeom prst="rect">
            <a:avLst/>
          </a:prstGeom>
          <a:solidFill>
            <a:schemeClr val="bg1"/>
          </a:solidFill>
          <a:ln w="9525" algn="ctr">
            <a:noFill/>
            <a:miter lim="800000"/>
            <a:headEnd/>
            <a:tailEnd/>
          </a:ln>
        </p:spPr>
        <p:txBody>
          <a:bodyPr wrap="none" lIns="82124" tIns="41061" rIns="82124" bIns="41061" anchor="ctr">
            <a:spAutoFit/>
          </a:bodyPr>
          <a:lstStyle/>
          <a:p>
            <a:endParaRPr lang="en-US"/>
          </a:p>
        </p:txBody>
      </p:sp>
      <p:sp>
        <p:nvSpPr>
          <p:cNvPr id="7172" name="Rectangle 32"/>
          <p:cNvSpPr>
            <a:spLocks noGrp="1" noChangeArrowheads="1"/>
          </p:cNvSpPr>
          <p:nvPr>
            <p:ph type="title" idx="4294967295"/>
          </p:nvPr>
        </p:nvSpPr>
        <p:spPr>
          <a:xfrm>
            <a:off x="279399" y="1841500"/>
            <a:ext cx="3061677" cy="2743200"/>
          </a:xfrm>
          <a:prstGeom prst="rect">
            <a:avLst/>
          </a:prstGeom>
          <a:noFill/>
        </p:spPr>
        <p:txBody>
          <a:bodyPr anchor="ctr"/>
          <a:lstStyle/>
          <a:p>
            <a:r>
              <a:rPr lang="en-US" sz="2800">
                <a:solidFill>
                  <a:schemeClr val="bg1"/>
                </a:solidFill>
              </a:rPr>
              <a:t>Implementing VLAN Technologies in a Campus Network</a:t>
            </a:r>
            <a:endParaRPr lang="en-US" sz="3000" b="0">
              <a:solidFill>
                <a:schemeClr val="bg1"/>
              </a:solidFill>
            </a:endParaRPr>
          </a:p>
        </p:txBody>
      </p:sp>
    </p:spTree>
    <p:extLst>
      <p:ext uri="{BB962C8B-B14F-4D97-AF65-F5344CB8AC3E}">
        <p14:creationId xmlns:p14="http://schemas.microsoft.com/office/powerpoint/2010/main" val="2422957731"/>
      </p:ext>
    </p:extLst>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1020246"/>
            <a:ext cx="8521700" cy="549021"/>
          </a:xfrm>
        </p:spPr>
        <p:txBody>
          <a:bodyPr>
            <a:noAutofit/>
          </a:bodyPr>
          <a:lstStyle/>
          <a:p>
            <a:r>
              <a:rPr lang="en-US" sz="3200" dirty="0"/>
              <a:t>Virtual Local Area Network (VLAN)</a:t>
            </a:r>
          </a:p>
        </p:txBody>
      </p:sp>
      <p:pic>
        <p:nvPicPr>
          <p:cNvPr id="5" name="Content Placeholder 4" descr="VLANs.jpg"/>
          <p:cNvPicPr>
            <a:picLocks noGrp="1" noChangeAspect="1"/>
          </p:cNvPicPr>
          <p:nvPr>
            <p:ph idx="10"/>
          </p:nvPr>
        </p:nvPicPr>
        <p:blipFill>
          <a:blip r:embed="rId3" cstate="print"/>
          <a:stretch>
            <a:fillRect/>
          </a:stretch>
        </p:blipFill>
        <p:spPr>
          <a:xfrm>
            <a:off x="2391868" y="1640628"/>
            <a:ext cx="4295177" cy="2297951"/>
          </a:xfrm>
        </p:spPr>
      </p:pic>
      <p:sp>
        <p:nvSpPr>
          <p:cNvPr id="4" name="Content Placeholder 3"/>
          <p:cNvSpPr>
            <a:spLocks noGrp="1"/>
          </p:cNvSpPr>
          <p:nvPr>
            <p:ph idx="11"/>
          </p:nvPr>
        </p:nvSpPr>
        <p:spPr>
          <a:xfrm>
            <a:off x="279400" y="3938579"/>
            <a:ext cx="8520354" cy="2717649"/>
          </a:xfrm>
        </p:spPr>
        <p:txBody>
          <a:bodyPr>
            <a:normAutofit fontScale="92500" lnSpcReduction="10000"/>
          </a:bodyPr>
          <a:lstStyle/>
          <a:p>
            <a:r>
              <a:rPr lang="en-US" dirty="0">
                <a:solidFill>
                  <a:srgbClr val="000000"/>
                </a:solidFill>
              </a:rPr>
              <a:t>A VLAN is a logical group of end devices.</a:t>
            </a:r>
          </a:p>
          <a:p>
            <a:r>
              <a:rPr lang="en-US" dirty="0">
                <a:solidFill>
                  <a:srgbClr val="000000"/>
                </a:solidFill>
              </a:rPr>
              <a:t>Broadcasts are contained within VLANs.</a:t>
            </a:r>
          </a:p>
          <a:p>
            <a:r>
              <a:rPr lang="en-US" dirty="0">
                <a:solidFill>
                  <a:srgbClr val="000000"/>
                </a:solidFill>
              </a:rPr>
              <a:t>Modern design has 1 VLAN = 1 IP subnet.</a:t>
            </a:r>
          </a:p>
          <a:p>
            <a:r>
              <a:rPr lang="en-US" dirty="0">
                <a:solidFill>
                  <a:srgbClr val="000000"/>
                </a:solidFill>
              </a:rPr>
              <a:t>Trunks connect switches so as to transport multiple VLANs.</a:t>
            </a:r>
          </a:p>
          <a:p>
            <a:r>
              <a:rPr lang="en-US" dirty="0">
                <a:solidFill>
                  <a:srgbClr val="000000"/>
                </a:solidFill>
              </a:rPr>
              <a:t>Layer 3 devices interconnect VLANs.</a:t>
            </a:r>
          </a:p>
        </p:txBody>
      </p:sp>
    </p:spTree>
    <p:extLst>
      <p:ext uri="{BB962C8B-B14F-4D97-AF65-F5344CB8AC3E}">
        <p14:creationId xmlns:p14="http://schemas.microsoft.com/office/powerpoint/2010/main" val="4450893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930586"/>
            <a:ext cx="8521700" cy="549021"/>
          </a:xfrm>
        </p:spPr>
        <p:txBody>
          <a:bodyPr>
            <a:noAutofit/>
          </a:bodyPr>
          <a:lstStyle/>
          <a:p>
            <a:r>
              <a:rPr lang="en-US" sz="3600" dirty="0"/>
              <a:t>End-to-End VLANs</a:t>
            </a:r>
          </a:p>
        </p:txBody>
      </p:sp>
      <p:pic>
        <p:nvPicPr>
          <p:cNvPr id="5" name="Content Placeholder 4" descr="End-to-End.jpg"/>
          <p:cNvPicPr>
            <a:picLocks noGrp="1" noChangeAspect="1"/>
          </p:cNvPicPr>
          <p:nvPr>
            <p:ph idx="10"/>
          </p:nvPr>
        </p:nvPicPr>
        <p:blipFill>
          <a:blip r:embed="rId3" cstate="print"/>
          <a:stretch>
            <a:fillRect/>
          </a:stretch>
        </p:blipFill>
        <p:spPr>
          <a:xfrm>
            <a:off x="1676985" y="1444325"/>
            <a:ext cx="5724942" cy="2728913"/>
          </a:xfrm>
        </p:spPr>
      </p:pic>
      <p:sp>
        <p:nvSpPr>
          <p:cNvPr id="4" name="Content Placeholder 3"/>
          <p:cNvSpPr>
            <a:spLocks noGrp="1"/>
          </p:cNvSpPr>
          <p:nvPr>
            <p:ph idx="11"/>
          </p:nvPr>
        </p:nvSpPr>
        <p:spPr>
          <a:xfrm>
            <a:off x="279133" y="4181021"/>
            <a:ext cx="8576109" cy="2669685"/>
          </a:xfrm>
        </p:spPr>
        <p:txBody>
          <a:bodyPr>
            <a:normAutofit lnSpcReduction="10000"/>
          </a:bodyPr>
          <a:lstStyle/>
          <a:p>
            <a:pPr lvl="0"/>
            <a:r>
              <a:rPr lang="en-US" sz="2000" dirty="0">
                <a:solidFill>
                  <a:srgbClr val="000000"/>
                </a:solidFill>
              </a:rPr>
              <a:t>Each VLAN is distributed geographically throughout the network. </a:t>
            </a:r>
          </a:p>
          <a:p>
            <a:pPr lvl="0"/>
            <a:r>
              <a:rPr lang="en-US" sz="2000" dirty="0">
                <a:solidFill>
                  <a:srgbClr val="000000"/>
                </a:solidFill>
              </a:rPr>
              <a:t>Users are grouped into each VLAN regardless of the physical location, theoretically easing network management.</a:t>
            </a:r>
          </a:p>
          <a:p>
            <a:pPr lvl="0"/>
            <a:r>
              <a:rPr lang="en-US" sz="2000" dirty="0">
                <a:solidFill>
                  <a:srgbClr val="000000"/>
                </a:solidFill>
              </a:rPr>
              <a:t>As a user moves throughout a campus, the VLAN membership for that user remains the same.</a:t>
            </a:r>
          </a:p>
          <a:p>
            <a:pPr lvl="0"/>
            <a:r>
              <a:rPr lang="en-US" sz="2000" dirty="0">
                <a:solidFill>
                  <a:srgbClr val="000000"/>
                </a:solidFill>
              </a:rPr>
              <a:t>Switches are configured for VTP server or client mode.</a:t>
            </a:r>
          </a:p>
        </p:txBody>
      </p:sp>
    </p:spTree>
    <p:extLst>
      <p:ext uri="{BB962C8B-B14F-4D97-AF65-F5344CB8AC3E}">
        <p14:creationId xmlns:p14="http://schemas.microsoft.com/office/powerpoint/2010/main" val="24816558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Local VLANs</a:t>
            </a:r>
          </a:p>
        </p:txBody>
      </p:sp>
      <p:pic>
        <p:nvPicPr>
          <p:cNvPr id="5" name="Content Placeholder 4" descr="Local.jpg"/>
          <p:cNvPicPr>
            <a:picLocks noGrp="1" noChangeAspect="1"/>
          </p:cNvPicPr>
          <p:nvPr>
            <p:ph idx="10"/>
          </p:nvPr>
        </p:nvPicPr>
        <p:blipFill>
          <a:blip r:embed="rId3" cstate="print"/>
          <a:stretch>
            <a:fillRect/>
          </a:stretch>
        </p:blipFill>
        <p:spPr>
          <a:xfrm>
            <a:off x="1697410" y="1248028"/>
            <a:ext cx="5684093" cy="2728913"/>
          </a:xfrm>
        </p:spPr>
      </p:pic>
      <p:sp>
        <p:nvSpPr>
          <p:cNvPr id="4" name="Content Placeholder 3"/>
          <p:cNvSpPr>
            <a:spLocks noGrp="1"/>
          </p:cNvSpPr>
          <p:nvPr>
            <p:ph idx="11"/>
          </p:nvPr>
        </p:nvSpPr>
        <p:spPr>
          <a:xfrm>
            <a:off x="279400" y="4044425"/>
            <a:ext cx="8520354" cy="2717649"/>
          </a:xfrm>
        </p:spPr>
        <p:txBody>
          <a:bodyPr>
            <a:normAutofit fontScale="85000" lnSpcReduction="20000"/>
          </a:bodyPr>
          <a:lstStyle/>
          <a:p>
            <a:pPr lvl="0"/>
            <a:r>
              <a:rPr lang="en-US" sz="1800" dirty="0">
                <a:solidFill>
                  <a:srgbClr val="000000"/>
                </a:solidFill>
              </a:rPr>
              <a:t>Create local VLANs with physical boundaries in mind rather than job functions of the users.  </a:t>
            </a:r>
          </a:p>
          <a:p>
            <a:pPr lvl="0"/>
            <a:r>
              <a:rPr lang="en-US" sz="1800" dirty="0">
                <a:solidFill>
                  <a:srgbClr val="000000"/>
                </a:solidFill>
              </a:rPr>
              <a:t>Local VLANs exist between the access and distribution layers. </a:t>
            </a:r>
          </a:p>
          <a:p>
            <a:pPr lvl="0"/>
            <a:r>
              <a:rPr lang="en-US" sz="1800" dirty="0">
                <a:solidFill>
                  <a:srgbClr val="000000"/>
                </a:solidFill>
              </a:rPr>
              <a:t>Traffic from a local VLAN is routed at the distribution and core levels.  </a:t>
            </a:r>
          </a:p>
          <a:p>
            <a:pPr lvl="0"/>
            <a:r>
              <a:rPr lang="en-US" sz="1800" dirty="0">
                <a:solidFill>
                  <a:srgbClr val="000000"/>
                </a:solidFill>
              </a:rPr>
              <a:t>Switches are configured in VTP transparent mode. </a:t>
            </a:r>
          </a:p>
          <a:p>
            <a:r>
              <a:rPr lang="en-US" sz="1800" dirty="0">
                <a:solidFill>
                  <a:srgbClr val="000000"/>
                </a:solidFill>
              </a:rPr>
              <a:t>Spanning tree is used only to prevent inadvertent loops in the wiring closet.</a:t>
            </a:r>
          </a:p>
          <a:p>
            <a:r>
              <a:rPr lang="en-US" sz="1800" dirty="0">
                <a:solidFill>
                  <a:srgbClr val="000000"/>
                </a:solidFill>
              </a:rPr>
              <a:t>One to three VLANs per access layer switch recommended.</a:t>
            </a:r>
          </a:p>
        </p:txBody>
      </p:sp>
    </p:spTree>
    <p:extLst>
      <p:ext uri="{BB962C8B-B14F-4D97-AF65-F5344CB8AC3E}">
        <p14:creationId xmlns:p14="http://schemas.microsoft.com/office/powerpoint/2010/main" val="13959032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4" y="776054"/>
            <a:ext cx="8042276" cy="827663"/>
          </a:xfrm>
        </p:spPr>
        <p:txBody>
          <a:bodyPr>
            <a:normAutofit/>
          </a:bodyPr>
          <a:lstStyle/>
          <a:p>
            <a:r>
              <a:rPr lang="en-US" sz="2400" dirty="0"/>
              <a:t>Comparison of End-to-End VLANs and Local VLANs</a:t>
            </a:r>
            <a:endParaRPr lang="pt-PT" sz="2400" dirty="0"/>
          </a:p>
        </p:txBody>
      </p:sp>
      <p:sp>
        <p:nvSpPr>
          <p:cNvPr id="3" name="Content Placeholder 2"/>
          <p:cNvSpPr>
            <a:spLocks noGrp="1"/>
          </p:cNvSpPr>
          <p:nvPr>
            <p:ph idx="1"/>
          </p:nvPr>
        </p:nvSpPr>
        <p:spPr>
          <a:xfrm>
            <a:off x="357456" y="1811217"/>
            <a:ext cx="8425913" cy="4758396"/>
          </a:xfrm>
        </p:spPr>
        <p:txBody>
          <a:bodyPr>
            <a:normAutofit/>
          </a:bodyPr>
          <a:lstStyle/>
          <a:p>
            <a:pPr marL="0" indent="0">
              <a:buNone/>
            </a:pPr>
            <a:r>
              <a:rPr lang="pt-PT" sz="2000" dirty="0">
                <a:solidFill>
                  <a:schemeClr val="tx1"/>
                </a:solidFill>
              </a:rPr>
              <a:t>R</a:t>
            </a:r>
            <a:r>
              <a:rPr lang="en-US" sz="2000" dirty="0" err="1">
                <a:solidFill>
                  <a:schemeClr val="tx1"/>
                </a:solidFill>
              </a:rPr>
              <a:t>easons</a:t>
            </a:r>
            <a:r>
              <a:rPr lang="en-US" sz="2000" dirty="0">
                <a:solidFill>
                  <a:schemeClr val="tx1"/>
                </a:solidFill>
              </a:rPr>
              <a:t> for implementing the </a:t>
            </a:r>
            <a:r>
              <a:rPr lang="en-US" sz="2000" b="1" dirty="0">
                <a:solidFill>
                  <a:schemeClr val="tx1"/>
                </a:solidFill>
              </a:rPr>
              <a:t>end-to-end</a:t>
            </a:r>
            <a:r>
              <a:rPr lang="en-US" sz="2000" dirty="0">
                <a:solidFill>
                  <a:schemeClr val="tx1"/>
                </a:solidFill>
              </a:rPr>
              <a:t> design:</a:t>
            </a:r>
          </a:p>
          <a:p>
            <a:r>
              <a:rPr lang="en-US" sz="2000" b="1" dirty="0">
                <a:solidFill>
                  <a:schemeClr val="tx1"/>
                </a:solidFill>
              </a:rPr>
              <a:t>Grouping users</a:t>
            </a:r>
          </a:p>
          <a:p>
            <a:pPr lvl="1"/>
            <a:r>
              <a:rPr lang="en-US" sz="2000" dirty="0">
                <a:solidFill>
                  <a:schemeClr val="tx1"/>
                </a:solidFill>
              </a:rPr>
              <a:t>Users can be grouped on a common IP segment, even though they are geographically dispersed. </a:t>
            </a:r>
          </a:p>
          <a:p>
            <a:r>
              <a:rPr lang="en-US" sz="2000" b="1" dirty="0">
                <a:solidFill>
                  <a:schemeClr val="tx1"/>
                </a:solidFill>
              </a:rPr>
              <a:t>Security </a:t>
            </a:r>
          </a:p>
          <a:p>
            <a:pPr lvl="1"/>
            <a:r>
              <a:rPr lang="en-US" sz="2000" dirty="0">
                <a:solidFill>
                  <a:schemeClr val="tx1"/>
                </a:solidFill>
              </a:rPr>
              <a:t>A VLAN can contain resources that should not be accessible to all users on the network, or there might be a reason to confine certain traffic to a particular </a:t>
            </a:r>
            <a:r>
              <a:rPr lang="pt-PT" sz="2000" dirty="0">
                <a:solidFill>
                  <a:schemeClr val="tx1"/>
                </a:solidFill>
              </a:rPr>
              <a:t>VLAN.</a:t>
            </a:r>
          </a:p>
          <a:p>
            <a:r>
              <a:rPr lang="en-US" sz="2000" b="1" dirty="0">
                <a:solidFill>
                  <a:schemeClr val="tx1"/>
                </a:solidFill>
              </a:rPr>
              <a:t>Applying quality of service (</a:t>
            </a:r>
            <a:r>
              <a:rPr lang="en-US" sz="2000" b="1" dirty="0" err="1">
                <a:solidFill>
                  <a:schemeClr val="tx1"/>
                </a:solidFill>
              </a:rPr>
              <a:t>QoS</a:t>
            </a:r>
            <a:r>
              <a:rPr lang="en-US" sz="2000" b="1" dirty="0">
                <a:solidFill>
                  <a:schemeClr val="tx1"/>
                </a:solidFill>
              </a:rPr>
              <a:t>)</a:t>
            </a:r>
          </a:p>
          <a:p>
            <a:pPr lvl="1"/>
            <a:r>
              <a:rPr lang="en-US" sz="2000" dirty="0">
                <a:solidFill>
                  <a:schemeClr val="tx1"/>
                </a:solidFill>
              </a:rPr>
              <a:t>Traffic can be a higher- or lower-access priority to network resources from a given VLAN.</a:t>
            </a:r>
            <a:endParaRPr lang="pt-PT" sz="2000" dirty="0">
              <a:solidFill>
                <a:schemeClr val="tx1"/>
              </a:solidFill>
            </a:endParaRPr>
          </a:p>
        </p:txBody>
      </p:sp>
    </p:spTree>
    <p:extLst>
      <p:ext uri="{BB962C8B-B14F-4D97-AF65-F5344CB8AC3E}">
        <p14:creationId xmlns:p14="http://schemas.microsoft.com/office/powerpoint/2010/main" val="4067375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err="1"/>
              <a:t>Cont</a:t>
            </a:r>
            <a:r>
              <a:rPr lang="en-US" dirty="0"/>
              <a:t>…</a:t>
            </a:r>
            <a:endParaRPr lang="pt-PT" dirty="0"/>
          </a:p>
        </p:txBody>
      </p:sp>
      <p:sp>
        <p:nvSpPr>
          <p:cNvPr id="3" name="Content Placeholder 2"/>
          <p:cNvSpPr>
            <a:spLocks noGrp="1"/>
          </p:cNvSpPr>
          <p:nvPr>
            <p:ph idx="1"/>
          </p:nvPr>
        </p:nvSpPr>
        <p:spPr/>
        <p:txBody>
          <a:bodyPr>
            <a:normAutofit fontScale="77500" lnSpcReduction="20000"/>
          </a:bodyPr>
          <a:lstStyle/>
          <a:p>
            <a:pPr marL="0" indent="0">
              <a:buNone/>
            </a:pPr>
            <a:r>
              <a:rPr lang="pt-PT" dirty="0">
                <a:solidFill>
                  <a:schemeClr val="tx1"/>
                </a:solidFill>
              </a:rPr>
              <a:t>R</a:t>
            </a:r>
            <a:r>
              <a:rPr lang="en-US" dirty="0" err="1">
                <a:solidFill>
                  <a:schemeClr val="tx1"/>
                </a:solidFill>
              </a:rPr>
              <a:t>easons</a:t>
            </a:r>
            <a:r>
              <a:rPr lang="en-US" dirty="0">
                <a:solidFill>
                  <a:schemeClr val="tx1"/>
                </a:solidFill>
              </a:rPr>
              <a:t> for implementing the </a:t>
            </a:r>
            <a:r>
              <a:rPr lang="en-US" b="1" dirty="0">
                <a:solidFill>
                  <a:schemeClr val="tx1"/>
                </a:solidFill>
              </a:rPr>
              <a:t>end-to-end</a:t>
            </a:r>
            <a:r>
              <a:rPr lang="en-US" dirty="0">
                <a:solidFill>
                  <a:schemeClr val="tx1"/>
                </a:solidFill>
              </a:rPr>
              <a:t> design (cont.):</a:t>
            </a:r>
          </a:p>
          <a:p>
            <a:r>
              <a:rPr lang="en-US" b="1" dirty="0">
                <a:solidFill>
                  <a:schemeClr val="tx1"/>
                </a:solidFill>
              </a:rPr>
              <a:t>Routing avoidance</a:t>
            </a:r>
          </a:p>
          <a:p>
            <a:pPr lvl="1"/>
            <a:r>
              <a:rPr lang="en-US" dirty="0">
                <a:solidFill>
                  <a:schemeClr val="tx1"/>
                </a:solidFill>
              </a:rPr>
              <a:t>If much of the VLAN user traffic is destined for devices on that same VLAN.</a:t>
            </a:r>
          </a:p>
          <a:p>
            <a:r>
              <a:rPr lang="en-US" b="1" dirty="0">
                <a:solidFill>
                  <a:schemeClr val="tx1"/>
                </a:solidFill>
              </a:rPr>
              <a:t>Special-purpose VLAN</a:t>
            </a:r>
          </a:p>
          <a:p>
            <a:pPr lvl="1"/>
            <a:r>
              <a:rPr lang="en-US" dirty="0">
                <a:solidFill>
                  <a:schemeClr val="tx1"/>
                </a:solidFill>
              </a:rPr>
              <a:t>Sometimes a VLAN is provisioned to carry a single type of traffic that must be dispersed throughout the campus (for example, multicast, voice, </a:t>
            </a:r>
            <a:r>
              <a:rPr lang="pt-PT" dirty="0" err="1">
                <a:solidFill>
                  <a:schemeClr val="tx1"/>
                </a:solidFill>
              </a:rPr>
              <a:t>or</a:t>
            </a:r>
            <a:r>
              <a:rPr lang="pt-PT" dirty="0">
                <a:solidFill>
                  <a:schemeClr val="tx1"/>
                </a:solidFill>
              </a:rPr>
              <a:t> </a:t>
            </a:r>
            <a:r>
              <a:rPr lang="pt-PT" dirty="0" err="1">
                <a:solidFill>
                  <a:schemeClr val="tx1"/>
                </a:solidFill>
              </a:rPr>
              <a:t>visitor</a:t>
            </a:r>
            <a:r>
              <a:rPr lang="pt-PT" dirty="0">
                <a:solidFill>
                  <a:schemeClr val="tx1"/>
                </a:solidFill>
              </a:rPr>
              <a:t> </a:t>
            </a:r>
            <a:r>
              <a:rPr lang="pt-PT" dirty="0" err="1">
                <a:solidFill>
                  <a:schemeClr val="tx1"/>
                </a:solidFill>
              </a:rPr>
              <a:t>VLANs</a:t>
            </a:r>
            <a:r>
              <a:rPr lang="pt-PT" dirty="0">
                <a:solidFill>
                  <a:schemeClr val="tx1"/>
                </a:solidFill>
              </a:rPr>
              <a:t>).</a:t>
            </a:r>
          </a:p>
          <a:p>
            <a:r>
              <a:rPr lang="en-US" b="1" dirty="0">
                <a:solidFill>
                  <a:schemeClr val="tx1"/>
                </a:solidFill>
              </a:rPr>
              <a:t>Poor design</a:t>
            </a:r>
          </a:p>
          <a:p>
            <a:pPr lvl="1"/>
            <a:r>
              <a:rPr lang="en-US" dirty="0">
                <a:solidFill>
                  <a:schemeClr val="tx1"/>
                </a:solidFill>
              </a:rPr>
              <a:t>For no clear purpose, users are placed in VLANs that span the campus or even span WANs. Sometimes when a network is already configured and running, organizations are hesitant to improve the design because of downtime or other </a:t>
            </a:r>
            <a:r>
              <a:rPr lang="pt-PT" dirty="0" err="1">
                <a:solidFill>
                  <a:schemeClr val="tx1"/>
                </a:solidFill>
              </a:rPr>
              <a:t>political</a:t>
            </a:r>
            <a:r>
              <a:rPr lang="pt-PT" dirty="0">
                <a:solidFill>
                  <a:schemeClr val="tx1"/>
                </a:solidFill>
              </a:rPr>
              <a:t> </a:t>
            </a:r>
            <a:r>
              <a:rPr lang="pt-PT" dirty="0" err="1">
                <a:solidFill>
                  <a:schemeClr val="tx1"/>
                </a:solidFill>
              </a:rPr>
              <a:t>reasons</a:t>
            </a:r>
            <a:r>
              <a:rPr lang="pt-PT" dirty="0">
                <a:solidFill>
                  <a:schemeClr val="tx1"/>
                </a:solidFill>
              </a:rPr>
              <a:t>.</a:t>
            </a:r>
          </a:p>
        </p:txBody>
      </p:sp>
    </p:spTree>
    <p:extLst>
      <p:ext uri="{BB962C8B-B14F-4D97-AF65-F5344CB8AC3E}">
        <p14:creationId xmlns:p14="http://schemas.microsoft.com/office/powerpoint/2010/main" val="36722485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1817" y="263245"/>
            <a:ext cx="8042276" cy="763697"/>
          </a:xfrm>
        </p:spPr>
        <p:txBody>
          <a:bodyPr>
            <a:normAutofit fontScale="90000"/>
          </a:bodyPr>
          <a:lstStyle/>
          <a:p>
            <a:r>
              <a:rPr lang="en-US" dirty="0" err="1"/>
              <a:t>Cont</a:t>
            </a:r>
            <a:r>
              <a:rPr lang="en-US" dirty="0"/>
              <a:t>…</a:t>
            </a:r>
            <a:endParaRPr lang="pt-PT" dirty="0"/>
          </a:p>
        </p:txBody>
      </p:sp>
      <p:sp>
        <p:nvSpPr>
          <p:cNvPr id="3" name="Content Placeholder 2"/>
          <p:cNvSpPr>
            <a:spLocks noGrp="1"/>
          </p:cNvSpPr>
          <p:nvPr>
            <p:ph idx="1"/>
          </p:nvPr>
        </p:nvSpPr>
        <p:spPr>
          <a:xfrm>
            <a:off x="448897" y="1192238"/>
            <a:ext cx="8468116" cy="4343400"/>
          </a:xfrm>
        </p:spPr>
        <p:txBody>
          <a:bodyPr>
            <a:noAutofit/>
          </a:bodyPr>
          <a:lstStyle/>
          <a:p>
            <a:pPr marL="0" indent="0">
              <a:buNone/>
            </a:pPr>
            <a:r>
              <a:rPr lang="pt-PT" sz="1600" dirty="0">
                <a:solidFill>
                  <a:schemeClr val="tx1"/>
                </a:solidFill>
              </a:rPr>
              <a:t>R</a:t>
            </a:r>
            <a:r>
              <a:rPr lang="en-US" sz="1600" dirty="0" err="1">
                <a:solidFill>
                  <a:schemeClr val="tx1"/>
                </a:solidFill>
              </a:rPr>
              <a:t>easons</a:t>
            </a:r>
            <a:r>
              <a:rPr lang="en-US" sz="1600" dirty="0">
                <a:solidFill>
                  <a:schemeClr val="tx1"/>
                </a:solidFill>
              </a:rPr>
              <a:t> for implementing the </a:t>
            </a:r>
            <a:r>
              <a:rPr lang="en-US" sz="1600" b="1" dirty="0">
                <a:solidFill>
                  <a:schemeClr val="tx1"/>
                </a:solidFill>
              </a:rPr>
              <a:t>Local </a:t>
            </a:r>
            <a:r>
              <a:rPr lang="en-US" sz="1600" b="1" dirty="0" err="1">
                <a:solidFill>
                  <a:schemeClr val="tx1"/>
                </a:solidFill>
              </a:rPr>
              <a:t>Vlan</a:t>
            </a:r>
            <a:r>
              <a:rPr lang="en-US" sz="1600" dirty="0">
                <a:solidFill>
                  <a:schemeClr val="tx1"/>
                </a:solidFill>
              </a:rPr>
              <a:t> design: </a:t>
            </a:r>
          </a:p>
          <a:p>
            <a:r>
              <a:rPr lang="en-US" sz="1600" b="1" dirty="0">
                <a:solidFill>
                  <a:schemeClr val="tx1"/>
                </a:solidFill>
              </a:rPr>
              <a:t>Deterministic traffic flow</a:t>
            </a:r>
          </a:p>
          <a:p>
            <a:pPr lvl="1"/>
            <a:r>
              <a:rPr lang="en-US" sz="1600" dirty="0">
                <a:solidFill>
                  <a:schemeClr val="tx1"/>
                </a:solidFill>
              </a:rPr>
              <a:t>The simple layout provides a predictable Layer 2 and Layer 3 traffic path. </a:t>
            </a:r>
          </a:p>
          <a:p>
            <a:r>
              <a:rPr lang="en-US" sz="1600" b="1" dirty="0">
                <a:solidFill>
                  <a:schemeClr val="tx1"/>
                </a:solidFill>
              </a:rPr>
              <a:t>Active redundant paths</a:t>
            </a:r>
          </a:p>
          <a:p>
            <a:pPr lvl="1"/>
            <a:r>
              <a:rPr lang="en-US" sz="1600" dirty="0">
                <a:solidFill>
                  <a:schemeClr val="tx1"/>
                </a:solidFill>
              </a:rPr>
              <a:t>When implementing Per-VLAN Spanning Tree (PVST) or Multiple Spanning Tree (MST) because there is no loop, all links can be used to make use of the redundant paths.</a:t>
            </a:r>
          </a:p>
          <a:p>
            <a:r>
              <a:rPr lang="en-US" sz="1600" b="1" dirty="0">
                <a:solidFill>
                  <a:schemeClr val="tx1"/>
                </a:solidFill>
              </a:rPr>
              <a:t>High availability</a:t>
            </a:r>
          </a:p>
          <a:p>
            <a:pPr lvl="1"/>
            <a:r>
              <a:rPr lang="en-US" sz="1600" dirty="0">
                <a:solidFill>
                  <a:schemeClr val="tx1"/>
                </a:solidFill>
              </a:rPr>
              <a:t>Redundant paths exist at all infrastructure levels. </a:t>
            </a:r>
          </a:p>
          <a:p>
            <a:r>
              <a:rPr lang="en-US" sz="1600" b="1" dirty="0">
                <a:solidFill>
                  <a:schemeClr val="tx1"/>
                </a:solidFill>
              </a:rPr>
              <a:t>Finite failure domain</a:t>
            </a:r>
          </a:p>
          <a:p>
            <a:pPr lvl="1"/>
            <a:r>
              <a:rPr lang="en-US" sz="1600" dirty="0">
                <a:solidFill>
                  <a:schemeClr val="tx1"/>
                </a:solidFill>
              </a:rPr>
              <a:t>If VLANs are local to a switch block, and the number of devices on each VLAN is kept small, failures at Layer 2 are confined to a small subset </a:t>
            </a:r>
            <a:r>
              <a:rPr lang="pt-PT" sz="1600" dirty="0" err="1">
                <a:solidFill>
                  <a:schemeClr val="tx1"/>
                </a:solidFill>
              </a:rPr>
              <a:t>of</a:t>
            </a:r>
            <a:r>
              <a:rPr lang="pt-PT" sz="1600" dirty="0">
                <a:solidFill>
                  <a:schemeClr val="tx1"/>
                </a:solidFill>
              </a:rPr>
              <a:t> </a:t>
            </a:r>
            <a:r>
              <a:rPr lang="pt-PT" sz="1600" dirty="0" err="1">
                <a:solidFill>
                  <a:schemeClr val="tx1"/>
                </a:solidFill>
              </a:rPr>
              <a:t>users</a:t>
            </a:r>
            <a:r>
              <a:rPr lang="pt-PT" sz="1600" dirty="0">
                <a:solidFill>
                  <a:schemeClr val="tx1"/>
                </a:solidFill>
              </a:rPr>
              <a:t>.</a:t>
            </a:r>
          </a:p>
          <a:p>
            <a:r>
              <a:rPr lang="en-US" sz="1600" b="1" dirty="0">
                <a:solidFill>
                  <a:schemeClr val="tx1"/>
                </a:solidFill>
              </a:rPr>
              <a:t>Scalable design</a:t>
            </a:r>
          </a:p>
          <a:p>
            <a:pPr lvl="1"/>
            <a:r>
              <a:rPr lang="en-US" sz="1600" dirty="0">
                <a:solidFill>
                  <a:schemeClr val="tx1"/>
                </a:solidFill>
              </a:rPr>
              <a:t>Following the enterprise campus architecture design, new access switches can be easily incorporated, and new submodules can be added when necessary.</a:t>
            </a:r>
            <a:endParaRPr lang="pt-PT" sz="1600" dirty="0">
              <a:solidFill>
                <a:schemeClr val="tx1"/>
              </a:solidFill>
            </a:endParaRPr>
          </a:p>
        </p:txBody>
      </p:sp>
    </p:spTree>
    <p:extLst>
      <p:ext uri="{BB962C8B-B14F-4D97-AF65-F5344CB8AC3E}">
        <p14:creationId xmlns:p14="http://schemas.microsoft.com/office/powerpoint/2010/main" val="9197790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820892"/>
          </a:xfrm>
        </p:spPr>
        <p:txBody>
          <a:bodyPr>
            <a:normAutofit/>
          </a:bodyPr>
          <a:lstStyle/>
          <a:p>
            <a:r>
              <a:rPr lang="en-US" dirty="0"/>
              <a:t>Cont..</a:t>
            </a:r>
            <a:endParaRPr lang="pt-PT" dirty="0"/>
          </a:p>
        </p:txBody>
      </p:sp>
      <p:sp>
        <p:nvSpPr>
          <p:cNvPr id="3" name="Content Placeholder 2"/>
          <p:cNvSpPr>
            <a:spLocks noGrp="1"/>
          </p:cNvSpPr>
          <p:nvPr>
            <p:ph idx="1"/>
          </p:nvPr>
        </p:nvSpPr>
        <p:spPr>
          <a:xfrm>
            <a:off x="549275" y="1600201"/>
            <a:ext cx="8042276" cy="4343400"/>
          </a:xfrm>
        </p:spPr>
        <p:txBody>
          <a:bodyPr>
            <a:normAutofit fontScale="85000" lnSpcReduction="20000"/>
          </a:bodyPr>
          <a:lstStyle/>
          <a:p>
            <a:pPr marL="0" indent="0">
              <a:buNone/>
            </a:pPr>
            <a:r>
              <a:rPr lang="en-US" dirty="0">
                <a:solidFill>
                  <a:schemeClr val="tx1"/>
                </a:solidFill>
              </a:rPr>
              <a:t>End-to-End VLANs drawbacks:</a:t>
            </a:r>
          </a:p>
          <a:p>
            <a:r>
              <a:rPr lang="en-US" dirty="0">
                <a:solidFill>
                  <a:schemeClr val="tx1"/>
                </a:solidFill>
              </a:rPr>
              <a:t>Switch ports are provisioned for each user and associated with a given VLAN. Because users on an end-to-end VLAN can be anywhere in the network, all switches must be aware of that VLAN. This means that all switches carrying traffic for end-to-end VLANs are required to have those specific VLANs defined in each switch’s </a:t>
            </a:r>
            <a:r>
              <a:rPr lang="pt-PT" dirty="0">
                <a:solidFill>
                  <a:schemeClr val="tx1"/>
                </a:solidFill>
              </a:rPr>
              <a:t>VLAN </a:t>
            </a:r>
            <a:r>
              <a:rPr lang="pt-PT" dirty="0" err="1">
                <a:solidFill>
                  <a:schemeClr val="tx1"/>
                </a:solidFill>
              </a:rPr>
              <a:t>database</a:t>
            </a:r>
            <a:r>
              <a:rPr lang="pt-PT" dirty="0">
                <a:solidFill>
                  <a:schemeClr val="tx1"/>
                </a:solidFill>
              </a:rPr>
              <a:t>.</a:t>
            </a:r>
          </a:p>
          <a:p>
            <a:r>
              <a:rPr lang="en-US" dirty="0">
                <a:solidFill>
                  <a:schemeClr val="tx1"/>
                </a:solidFill>
              </a:rPr>
              <a:t>Flooded traffic for the VLAN is, by default, passed to every switch even if it does not currently have any active ports in the particular end-to-end VLAN.</a:t>
            </a:r>
          </a:p>
          <a:p>
            <a:r>
              <a:rPr lang="en-US" dirty="0">
                <a:solidFill>
                  <a:schemeClr val="tx1"/>
                </a:solidFill>
              </a:rPr>
              <a:t>Troubleshooting devices on a campus with end-to-end VLANs can be challenging because the traffic for a single VLAN can traverse multiple switches in a large area of the campus, and that can easily cause potential spanning-tree problems.</a:t>
            </a:r>
            <a:endParaRPr lang="pt-PT" dirty="0">
              <a:solidFill>
                <a:schemeClr val="tx1"/>
              </a:solidFill>
            </a:endParaRPr>
          </a:p>
        </p:txBody>
      </p:sp>
    </p:spTree>
    <p:extLst>
      <p:ext uri="{BB962C8B-B14F-4D97-AF65-F5344CB8AC3E}">
        <p14:creationId xmlns:p14="http://schemas.microsoft.com/office/powerpoint/2010/main" val="31535325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1187455"/>
            <a:ext cx="8521700" cy="549021"/>
          </a:xfrm>
        </p:spPr>
        <p:txBody>
          <a:bodyPr>
            <a:noAutofit/>
          </a:bodyPr>
          <a:lstStyle/>
          <a:p>
            <a:r>
              <a:rPr lang="en-US" sz="3200" dirty="0"/>
              <a:t>VLANs in Enterprise Campus Design</a:t>
            </a:r>
          </a:p>
        </p:txBody>
      </p:sp>
      <p:pic>
        <p:nvPicPr>
          <p:cNvPr id="5" name="Content Placeholder 4" descr="Benefits of Local VLANs.jpg"/>
          <p:cNvPicPr>
            <a:picLocks noGrp="1" noChangeAspect="1"/>
          </p:cNvPicPr>
          <p:nvPr>
            <p:ph idx="10"/>
          </p:nvPr>
        </p:nvPicPr>
        <p:blipFill>
          <a:blip r:embed="rId3" cstate="print"/>
          <a:stretch>
            <a:fillRect/>
          </a:stretch>
        </p:blipFill>
        <p:spPr>
          <a:xfrm>
            <a:off x="4656891" y="2662327"/>
            <a:ext cx="4359688" cy="2728913"/>
          </a:xfrm>
        </p:spPr>
      </p:pic>
      <p:sp>
        <p:nvSpPr>
          <p:cNvPr id="4" name="Content Placeholder 3"/>
          <p:cNvSpPr>
            <a:spLocks noGrp="1"/>
          </p:cNvSpPr>
          <p:nvPr>
            <p:ph idx="11"/>
          </p:nvPr>
        </p:nvSpPr>
        <p:spPr>
          <a:xfrm>
            <a:off x="303183" y="1872548"/>
            <a:ext cx="4268817" cy="4846908"/>
          </a:xfrm>
        </p:spPr>
        <p:txBody>
          <a:bodyPr>
            <a:normAutofit lnSpcReduction="10000"/>
          </a:bodyPr>
          <a:lstStyle/>
          <a:p>
            <a:r>
              <a:rPr lang="en-US" sz="2000" dirty="0">
                <a:solidFill>
                  <a:srgbClr val="000000"/>
                </a:solidFill>
              </a:rPr>
              <a:t>VLANs used at the access layer should extend no further than their associated distribution switch.</a:t>
            </a:r>
          </a:p>
          <a:p>
            <a:r>
              <a:rPr lang="en-US" sz="2000" dirty="0">
                <a:solidFill>
                  <a:srgbClr val="000000"/>
                </a:solidFill>
              </a:rPr>
              <a:t>Traffic is routed from the local VLAN as it is passed from the distribution layer into the core.</a:t>
            </a:r>
          </a:p>
          <a:p>
            <a:r>
              <a:rPr lang="en-US" sz="2000" dirty="0">
                <a:solidFill>
                  <a:srgbClr val="000000"/>
                </a:solidFill>
              </a:rPr>
              <a:t>Blocks can contain one to three VLANs each.</a:t>
            </a:r>
          </a:p>
          <a:p>
            <a:r>
              <a:rPr lang="en-US" sz="2000" dirty="0">
                <a:solidFill>
                  <a:srgbClr val="000000"/>
                </a:solidFill>
              </a:rPr>
              <a:t>STP is limited to access and distribution switches.</a:t>
            </a:r>
          </a:p>
          <a:p>
            <a:r>
              <a:rPr lang="en-US" sz="2000" dirty="0">
                <a:solidFill>
                  <a:srgbClr val="000000"/>
                </a:solidFill>
              </a:rPr>
              <a:t>DHCP is used to assign IP addresses to users.</a:t>
            </a:r>
          </a:p>
        </p:txBody>
      </p:sp>
    </p:spTree>
    <p:extLst>
      <p:ext uri="{BB962C8B-B14F-4D97-AF65-F5344CB8AC3E}">
        <p14:creationId xmlns:p14="http://schemas.microsoft.com/office/powerpoint/2010/main" val="34979731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549275" y="319268"/>
            <a:ext cx="8042276" cy="1336956"/>
          </a:xfrm>
        </p:spPr>
        <p:txBody>
          <a:bodyPr/>
          <a:lstStyle/>
          <a:p>
            <a:pPr eaLnBrk="1" hangingPunct="1"/>
            <a:r>
              <a:rPr lang="en-US" sz="3600" dirty="0"/>
              <a:t>Best Practices for VLAN Design</a:t>
            </a:r>
          </a:p>
        </p:txBody>
      </p:sp>
      <p:sp>
        <p:nvSpPr>
          <p:cNvPr id="6" name="Content Placeholder 5"/>
          <p:cNvSpPr>
            <a:spLocks noGrp="1"/>
          </p:cNvSpPr>
          <p:nvPr>
            <p:ph idx="1"/>
          </p:nvPr>
        </p:nvSpPr>
        <p:spPr>
          <a:xfrm>
            <a:off x="549274" y="1723691"/>
            <a:ext cx="8270595" cy="4343400"/>
          </a:xfrm>
        </p:spPr>
        <p:txBody>
          <a:bodyPr>
            <a:noAutofit/>
          </a:bodyPr>
          <a:lstStyle/>
          <a:p>
            <a:pPr lvl="0"/>
            <a:r>
              <a:rPr lang="en-US" sz="1400" dirty="0">
                <a:solidFill>
                  <a:srgbClr val="000000"/>
                </a:solidFill>
              </a:rPr>
              <a:t>One to three VLANs per access module and limit those VLANs to a couple of access switches and the distribution switches. </a:t>
            </a:r>
          </a:p>
          <a:p>
            <a:pPr lvl="0"/>
            <a:r>
              <a:rPr lang="en-US" sz="1400" dirty="0">
                <a:solidFill>
                  <a:srgbClr val="000000"/>
                </a:solidFill>
              </a:rPr>
              <a:t>Avoid using VLAN 1 as the "blackhole" for all unused ports. Use a dedicated VLAN separate from VLAN 1 to assign all the unused ports. </a:t>
            </a:r>
          </a:p>
          <a:p>
            <a:pPr lvl="0"/>
            <a:r>
              <a:rPr lang="en-US" sz="1400" dirty="0">
                <a:solidFill>
                  <a:srgbClr val="000000"/>
                </a:solidFill>
              </a:rPr>
              <a:t>Separate the voice VLANs, data VLANs, the management VLAN, the native VLAN, blackhole VLANs, and the default VLAN (VLAN 1). </a:t>
            </a:r>
          </a:p>
          <a:p>
            <a:pPr lvl="0"/>
            <a:r>
              <a:rPr lang="en-US" sz="1400" dirty="0">
                <a:solidFill>
                  <a:srgbClr val="000000"/>
                </a:solidFill>
              </a:rPr>
              <a:t>Avoid VTP when using local VLANs; use manually allowed VLANs on trunks. </a:t>
            </a:r>
          </a:p>
          <a:p>
            <a:pPr lvl="0"/>
            <a:r>
              <a:rPr lang="en-US" sz="1400" dirty="0">
                <a:solidFill>
                  <a:srgbClr val="000000"/>
                </a:solidFill>
              </a:rPr>
              <a:t>For trunk ports, turn off Dynamic Trunking Protocol (DTP) and configure trunking. Use IEEE 802.1Q rather than </a:t>
            </a:r>
            <a:r>
              <a:rPr lang="en-US" sz="1400" dirty="0" err="1">
                <a:solidFill>
                  <a:srgbClr val="000000"/>
                </a:solidFill>
              </a:rPr>
              <a:t>ISL</a:t>
            </a:r>
            <a:r>
              <a:rPr lang="en-US" sz="1400" dirty="0">
                <a:solidFill>
                  <a:srgbClr val="000000"/>
                </a:solidFill>
              </a:rPr>
              <a:t> because it has better support for QoS and is a standard protocol. </a:t>
            </a:r>
          </a:p>
          <a:p>
            <a:pPr lvl="0"/>
            <a:r>
              <a:rPr lang="en-US" sz="1400" dirty="0">
                <a:solidFill>
                  <a:srgbClr val="000000"/>
                </a:solidFill>
              </a:rPr>
              <a:t>Manually configure access ports that are not specifically intended for a trunk link. </a:t>
            </a:r>
          </a:p>
          <a:p>
            <a:pPr lvl="0"/>
            <a:r>
              <a:rPr lang="en-US" sz="1400" dirty="0">
                <a:solidFill>
                  <a:srgbClr val="000000"/>
                </a:solidFill>
              </a:rPr>
              <a:t>Prevent all data traffic from VLAN 1; only permit control protocols to run on VLAN 1 (DTP, VTP, STP BPDUs, PAgP, LACP, CDP, etc.). </a:t>
            </a:r>
          </a:p>
          <a:p>
            <a:r>
              <a:rPr lang="en-US" sz="1400" dirty="0">
                <a:solidFill>
                  <a:srgbClr val="000000"/>
                </a:solidFill>
              </a:rPr>
              <a:t>Avoid using Telnet because of security risks; enable SSH support on management VLANs.</a:t>
            </a:r>
          </a:p>
        </p:txBody>
      </p:sp>
    </p:spTree>
    <p:extLst>
      <p:ext uri="{BB962C8B-B14F-4D97-AF65-F5344CB8AC3E}">
        <p14:creationId xmlns:p14="http://schemas.microsoft.com/office/powerpoint/2010/main" val="1415828641"/>
      </p:ext>
    </p:extLst>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79400" y="1388567"/>
            <a:ext cx="8521700" cy="549020"/>
          </a:xfrm>
        </p:spPr>
        <p:txBody>
          <a:bodyPr>
            <a:noAutofit/>
          </a:bodyPr>
          <a:lstStyle/>
          <a:p>
            <a:r>
              <a:rPr lang="en-US" sz="3600" dirty="0"/>
              <a:t>VLAN Support on Catalyst Switches</a:t>
            </a:r>
          </a:p>
        </p:txBody>
      </p:sp>
      <p:graphicFrame>
        <p:nvGraphicFramePr>
          <p:cNvPr id="5" name="Table 4"/>
          <p:cNvGraphicFramePr>
            <a:graphicFrameLocks noGrp="1"/>
          </p:cNvGraphicFramePr>
          <p:nvPr>
            <p:extLst>
              <p:ext uri="{D42A27DB-BD31-4B8C-83A1-F6EECF244321}">
                <p14:modId xmlns:p14="http://schemas.microsoft.com/office/powerpoint/2010/main" val="1261415693"/>
              </p:ext>
            </p:extLst>
          </p:nvPr>
        </p:nvGraphicFramePr>
        <p:xfrm>
          <a:off x="279401" y="2354718"/>
          <a:ext cx="8548076" cy="4086588"/>
        </p:xfrm>
        <a:graphic>
          <a:graphicData uri="http://schemas.openxmlformats.org/drawingml/2006/table">
            <a:tbl>
              <a:tblPr firstRow="1" bandRow="1">
                <a:tableStyleId>{5C22544A-7EE6-4342-B048-85BDC9FD1C3A}</a:tableStyleId>
              </a:tblPr>
              <a:tblGrid>
                <a:gridCol w="3141088">
                  <a:extLst>
                    <a:ext uri="{9D8B030D-6E8A-4147-A177-3AD203B41FA5}">
                      <a16:colId xmlns:a16="http://schemas.microsoft.com/office/drawing/2014/main" val="20000"/>
                    </a:ext>
                  </a:extLst>
                </a:gridCol>
                <a:gridCol w="2557629">
                  <a:extLst>
                    <a:ext uri="{9D8B030D-6E8A-4147-A177-3AD203B41FA5}">
                      <a16:colId xmlns:a16="http://schemas.microsoft.com/office/drawing/2014/main" val="20001"/>
                    </a:ext>
                  </a:extLst>
                </a:gridCol>
                <a:gridCol w="2849359">
                  <a:extLst>
                    <a:ext uri="{9D8B030D-6E8A-4147-A177-3AD203B41FA5}">
                      <a16:colId xmlns:a16="http://schemas.microsoft.com/office/drawing/2014/main" val="20002"/>
                    </a:ext>
                  </a:extLst>
                </a:gridCol>
              </a:tblGrid>
              <a:tr h="574418">
                <a:tc>
                  <a:txBody>
                    <a:bodyPr/>
                    <a:lstStyle/>
                    <a:p>
                      <a:pPr algn="l"/>
                      <a:r>
                        <a:rPr lang="en-US"/>
                        <a:t>Catalyst Switch</a:t>
                      </a:r>
                    </a:p>
                  </a:txBody>
                  <a:tcPr anchor="ctr"/>
                </a:tc>
                <a:tc>
                  <a:txBody>
                    <a:bodyPr/>
                    <a:lstStyle/>
                    <a:p>
                      <a:pPr algn="l"/>
                      <a:r>
                        <a:rPr lang="en-US"/>
                        <a:t>Max VLANs</a:t>
                      </a:r>
                    </a:p>
                  </a:txBody>
                  <a:tcPr anchor="ctr"/>
                </a:tc>
                <a:tc>
                  <a:txBody>
                    <a:bodyPr/>
                    <a:lstStyle/>
                    <a:p>
                      <a:pPr algn="l"/>
                      <a:r>
                        <a:rPr lang="en-US"/>
                        <a:t>VLAN ID Range</a:t>
                      </a:r>
                    </a:p>
                  </a:txBody>
                  <a:tcPr anchor="ctr"/>
                </a:tc>
                <a:extLst>
                  <a:ext uri="{0D108BD9-81ED-4DB2-BD59-A6C34878D82A}">
                    <a16:rowId xmlns:a16="http://schemas.microsoft.com/office/drawing/2014/main" val="10000"/>
                  </a:ext>
                </a:extLst>
              </a:tr>
              <a:tr h="574418">
                <a:tc>
                  <a:txBody>
                    <a:bodyPr/>
                    <a:lstStyle/>
                    <a:p>
                      <a:pPr algn="l"/>
                      <a:r>
                        <a:rPr lang="en-US"/>
                        <a:t>2940</a:t>
                      </a:r>
                    </a:p>
                  </a:txBody>
                  <a:tcPr anchor="ctr"/>
                </a:tc>
                <a:tc>
                  <a:txBody>
                    <a:bodyPr/>
                    <a:lstStyle/>
                    <a:p>
                      <a:pPr algn="l"/>
                      <a:r>
                        <a:rPr lang="en-US"/>
                        <a:t>4</a:t>
                      </a:r>
                    </a:p>
                  </a:txBody>
                  <a:tcPr anchor="ctr"/>
                </a:tc>
                <a:tc>
                  <a:txBody>
                    <a:bodyPr/>
                    <a:lstStyle/>
                    <a:p>
                      <a:pPr algn="l"/>
                      <a:r>
                        <a:rPr lang="en-US"/>
                        <a:t>1 - 1005</a:t>
                      </a:r>
                    </a:p>
                  </a:txBody>
                  <a:tcPr anchor="ctr"/>
                </a:tc>
                <a:extLst>
                  <a:ext uri="{0D108BD9-81ED-4DB2-BD59-A6C34878D82A}">
                    <a16:rowId xmlns:a16="http://schemas.microsoft.com/office/drawing/2014/main" val="10001"/>
                  </a:ext>
                </a:extLst>
              </a:tr>
              <a:tr h="574418">
                <a:tc>
                  <a:txBody>
                    <a:bodyPr/>
                    <a:lstStyle/>
                    <a:p>
                      <a:pPr algn="l"/>
                      <a:r>
                        <a:rPr lang="en-US"/>
                        <a:t>2950/2955</a:t>
                      </a:r>
                    </a:p>
                  </a:txBody>
                  <a:tcPr anchor="ctr"/>
                </a:tc>
                <a:tc>
                  <a:txBody>
                    <a:bodyPr/>
                    <a:lstStyle/>
                    <a:p>
                      <a:pPr algn="l"/>
                      <a:r>
                        <a:rPr lang="en-US"/>
                        <a:t>250</a:t>
                      </a:r>
                    </a:p>
                  </a:txBody>
                  <a:tcPr anchor="ctr"/>
                </a:tc>
                <a:tc>
                  <a:txBody>
                    <a:bodyPr/>
                    <a:lstStyle/>
                    <a:p>
                      <a:pPr algn="l"/>
                      <a:r>
                        <a:rPr lang="en-US"/>
                        <a:t>1 - 4094</a:t>
                      </a:r>
                    </a:p>
                  </a:txBody>
                  <a:tcPr anchor="ctr"/>
                </a:tc>
                <a:extLst>
                  <a:ext uri="{0D108BD9-81ED-4DB2-BD59-A6C34878D82A}">
                    <a16:rowId xmlns:a16="http://schemas.microsoft.com/office/drawing/2014/main" val="10002"/>
                  </a:ext>
                </a:extLst>
              </a:tr>
              <a:tr h="574418">
                <a:tc>
                  <a:txBody>
                    <a:bodyPr/>
                    <a:lstStyle/>
                    <a:p>
                      <a:pPr algn="l"/>
                      <a:r>
                        <a:rPr lang="en-US"/>
                        <a:t>2960</a:t>
                      </a:r>
                    </a:p>
                  </a:txBody>
                  <a:tcPr anchor="ctr"/>
                </a:tc>
                <a:tc>
                  <a:txBody>
                    <a:bodyPr/>
                    <a:lstStyle/>
                    <a:p>
                      <a:pPr algn="l"/>
                      <a:r>
                        <a:rPr lang="en-US"/>
                        <a:t>255</a:t>
                      </a: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t>1 - 4094</a:t>
                      </a:r>
                    </a:p>
                  </a:txBody>
                  <a:tcPr anchor="ctr"/>
                </a:tc>
                <a:extLst>
                  <a:ext uri="{0D108BD9-81ED-4DB2-BD59-A6C34878D82A}">
                    <a16:rowId xmlns:a16="http://schemas.microsoft.com/office/drawing/2014/main" val="10003"/>
                  </a:ext>
                </a:extLst>
              </a:tr>
              <a:tr h="574418">
                <a:tc>
                  <a:txBody>
                    <a:bodyPr/>
                    <a:lstStyle/>
                    <a:p>
                      <a:pPr algn="l"/>
                      <a:r>
                        <a:rPr lang="en-US"/>
                        <a:t>2970/3550/3560/3750</a:t>
                      </a:r>
                    </a:p>
                  </a:txBody>
                  <a:tcPr anchor="ctr"/>
                </a:tc>
                <a:tc>
                  <a:txBody>
                    <a:bodyPr/>
                    <a:lstStyle/>
                    <a:p>
                      <a:pPr algn="l"/>
                      <a:r>
                        <a:rPr lang="en-US"/>
                        <a:t>1055</a:t>
                      </a:r>
                    </a:p>
                  </a:txBody>
                  <a:tcPr anchor="ctr"/>
                </a:tc>
                <a:tc>
                  <a:txBody>
                    <a:bodyPr/>
                    <a:lstStyle/>
                    <a:p>
                      <a:pPr algn="l"/>
                      <a:r>
                        <a:rPr lang="en-US"/>
                        <a:t>1 - 4094</a:t>
                      </a:r>
                    </a:p>
                  </a:txBody>
                  <a:tcPr anchor="ctr"/>
                </a:tc>
                <a:extLst>
                  <a:ext uri="{0D108BD9-81ED-4DB2-BD59-A6C34878D82A}">
                    <a16:rowId xmlns:a16="http://schemas.microsoft.com/office/drawing/2014/main" val="10004"/>
                  </a:ext>
                </a:extLst>
              </a:tr>
              <a:tr h="574418">
                <a:tc>
                  <a:txBody>
                    <a:bodyPr/>
                    <a:lstStyle/>
                    <a:p>
                      <a:pPr algn="l"/>
                      <a:r>
                        <a:rPr lang="en-US"/>
                        <a:t>2848G/2980G/4000/4500</a:t>
                      </a:r>
                    </a:p>
                  </a:txBody>
                  <a:tcPr anchor="ctr"/>
                </a:tc>
                <a:tc>
                  <a:txBody>
                    <a:bodyPr/>
                    <a:lstStyle/>
                    <a:p>
                      <a:pPr algn="l"/>
                      <a:r>
                        <a:rPr lang="en-US"/>
                        <a:t>4094</a:t>
                      </a:r>
                    </a:p>
                  </a:txBody>
                  <a:tcPr anchor="ctr"/>
                </a:tc>
                <a:tc>
                  <a:txBody>
                    <a:bodyPr/>
                    <a:lstStyle/>
                    <a:p>
                      <a:pPr algn="l"/>
                      <a:r>
                        <a:rPr lang="en-US"/>
                        <a:t>1 - 4094</a:t>
                      </a:r>
                    </a:p>
                  </a:txBody>
                  <a:tcPr anchor="ctr"/>
                </a:tc>
                <a:extLst>
                  <a:ext uri="{0D108BD9-81ED-4DB2-BD59-A6C34878D82A}">
                    <a16:rowId xmlns:a16="http://schemas.microsoft.com/office/drawing/2014/main" val="10005"/>
                  </a:ext>
                </a:extLst>
              </a:tr>
              <a:tr h="574418">
                <a:tc>
                  <a:txBody>
                    <a:bodyPr/>
                    <a:lstStyle/>
                    <a:p>
                      <a:pPr algn="l"/>
                      <a:r>
                        <a:rPr lang="en-US"/>
                        <a:t>6500</a:t>
                      </a:r>
                    </a:p>
                  </a:txBody>
                  <a:tcPr anchor="ctr"/>
                </a:tc>
                <a:tc>
                  <a:txBody>
                    <a:bodyPr/>
                    <a:lstStyle/>
                    <a:p>
                      <a:pPr algn="l"/>
                      <a:r>
                        <a:rPr lang="en-US"/>
                        <a:t>4094</a:t>
                      </a:r>
                    </a:p>
                  </a:txBody>
                  <a:tcPr anchor="ctr"/>
                </a:tc>
                <a:tc>
                  <a:txBody>
                    <a:bodyPr/>
                    <a:lstStyle/>
                    <a:p>
                      <a:pPr algn="l"/>
                      <a:r>
                        <a:rPr lang="en-US" dirty="0"/>
                        <a:t>1 - 4094</a:t>
                      </a:r>
                    </a:p>
                  </a:txBody>
                  <a:tcPr anchor="ct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2727066467"/>
      </p:ext>
    </p:extLst>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noAutofit/>
          </a:bodyPr>
          <a:lstStyle/>
          <a:p>
            <a:pPr eaLnBrk="1" hangingPunct="1"/>
            <a:r>
              <a:rPr lang="en-US" sz="3600" dirty="0"/>
              <a:t>VLAN Ranges</a:t>
            </a:r>
          </a:p>
        </p:txBody>
      </p:sp>
      <p:graphicFrame>
        <p:nvGraphicFramePr>
          <p:cNvPr id="6" name="Table 5"/>
          <p:cNvGraphicFramePr>
            <a:graphicFrameLocks noGrp="1"/>
          </p:cNvGraphicFramePr>
          <p:nvPr>
            <p:extLst>
              <p:ext uri="{D42A27DB-BD31-4B8C-83A1-F6EECF244321}">
                <p14:modId xmlns:p14="http://schemas.microsoft.com/office/powerpoint/2010/main" val="2370796383"/>
              </p:ext>
            </p:extLst>
          </p:nvPr>
        </p:nvGraphicFramePr>
        <p:xfrm>
          <a:off x="279399" y="1413814"/>
          <a:ext cx="8548077" cy="5393526"/>
        </p:xfrm>
        <a:graphic>
          <a:graphicData uri="http://schemas.openxmlformats.org/drawingml/2006/table">
            <a:tbl>
              <a:tblPr firstRow="1" bandRow="1">
                <a:tableStyleId>{5C22544A-7EE6-4342-B048-85BDC9FD1C3A}</a:tableStyleId>
              </a:tblPr>
              <a:tblGrid>
                <a:gridCol w="1486207">
                  <a:extLst>
                    <a:ext uri="{9D8B030D-6E8A-4147-A177-3AD203B41FA5}">
                      <a16:colId xmlns:a16="http://schemas.microsoft.com/office/drawing/2014/main" val="20000"/>
                    </a:ext>
                  </a:extLst>
                </a:gridCol>
                <a:gridCol w="1368074">
                  <a:extLst>
                    <a:ext uri="{9D8B030D-6E8A-4147-A177-3AD203B41FA5}">
                      <a16:colId xmlns:a16="http://schemas.microsoft.com/office/drawing/2014/main" val="20001"/>
                    </a:ext>
                  </a:extLst>
                </a:gridCol>
                <a:gridCol w="3556777">
                  <a:extLst>
                    <a:ext uri="{9D8B030D-6E8A-4147-A177-3AD203B41FA5}">
                      <a16:colId xmlns:a16="http://schemas.microsoft.com/office/drawing/2014/main" val="20002"/>
                    </a:ext>
                  </a:extLst>
                </a:gridCol>
                <a:gridCol w="2137019">
                  <a:extLst>
                    <a:ext uri="{9D8B030D-6E8A-4147-A177-3AD203B41FA5}">
                      <a16:colId xmlns:a16="http://schemas.microsoft.com/office/drawing/2014/main" val="20003"/>
                    </a:ext>
                  </a:extLst>
                </a:gridCol>
              </a:tblGrid>
              <a:tr h="639841">
                <a:tc>
                  <a:txBody>
                    <a:bodyPr/>
                    <a:lstStyle/>
                    <a:p>
                      <a:pPr>
                        <a:lnSpc>
                          <a:spcPct val="100000"/>
                        </a:lnSpc>
                        <a:spcAft>
                          <a:spcPts val="0"/>
                        </a:spcAft>
                      </a:pPr>
                      <a:r>
                        <a:rPr lang="en-US" sz="1600"/>
                        <a:t>VLAN Range</a:t>
                      </a:r>
                    </a:p>
                  </a:txBody>
                  <a:tcPr/>
                </a:tc>
                <a:tc>
                  <a:txBody>
                    <a:bodyPr/>
                    <a:lstStyle/>
                    <a:p>
                      <a:pPr>
                        <a:lnSpc>
                          <a:spcPct val="100000"/>
                        </a:lnSpc>
                        <a:spcAft>
                          <a:spcPts val="0"/>
                        </a:spcAft>
                      </a:pPr>
                      <a:r>
                        <a:rPr lang="en-US" sz="1600"/>
                        <a:t>Range</a:t>
                      </a:r>
                    </a:p>
                  </a:txBody>
                  <a:tcPr/>
                </a:tc>
                <a:tc>
                  <a:txBody>
                    <a:bodyPr/>
                    <a:lstStyle/>
                    <a:p>
                      <a:pPr>
                        <a:lnSpc>
                          <a:spcPct val="100000"/>
                        </a:lnSpc>
                        <a:spcAft>
                          <a:spcPts val="0"/>
                        </a:spcAft>
                      </a:pPr>
                      <a:r>
                        <a:rPr lang="en-US" sz="1600"/>
                        <a:t>Usage</a:t>
                      </a:r>
                    </a:p>
                  </a:txBody>
                  <a:tcPr/>
                </a:tc>
                <a:tc>
                  <a:txBody>
                    <a:bodyPr/>
                    <a:lstStyle/>
                    <a:p>
                      <a:pPr>
                        <a:lnSpc>
                          <a:spcPct val="100000"/>
                        </a:lnSpc>
                        <a:spcAft>
                          <a:spcPts val="0"/>
                        </a:spcAft>
                      </a:pPr>
                      <a:r>
                        <a:rPr lang="en-US" sz="1600"/>
                        <a:t>Popagated via VTP?</a:t>
                      </a:r>
                    </a:p>
                  </a:txBody>
                  <a:tcPr/>
                </a:tc>
                <a:extLst>
                  <a:ext uri="{0D108BD9-81ED-4DB2-BD59-A6C34878D82A}">
                    <a16:rowId xmlns:a16="http://schemas.microsoft.com/office/drawing/2014/main" val="10000"/>
                  </a:ext>
                </a:extLst>
              </a:tr>
              <a:tr h="639841">
                <a:tc>
                  <a:txBody>
                    <a:bodyPr/>
                    <a:lstStyle/>
                    <a:p>
                      <a:pPr>
                        <a:lnSpc>
                          <a:spcPct val="100000"/>
                        </a:lnSpc>
                        <a:spcAft>
                          <a:spcPts val="0"/>
                        </a:spcAft>
                      </a:pPr>
                      <a:r>
                        <a:rPr lang="en-US" sz="1600"/>
                        <a:t>0, 4095</a:t>
                      </a:r>
                    </a:p>
                  </a:txBody>
                  <a:tcPr/>
                </a:tc>
                <a:tc>
                  <a:txBody>
                    <a:bodyPr/>
                    <a:lstStyle/>
                    <a:p>
                      <a:pPr>
                        <a:lnSpc>
                          <a:spcPct val="100000"/>
                        </a:lnSpc>
                        <a:spcAft>
                          <a:spcPts val="0"/>
                        </a:spcAft>
                      </a:pPr>
                      <a:r>
                        <a:rPr lang="en-US" sz="1600"/>
                        <a:t>Reserved</a:t>
                      </a:r>
                    </a:p>
                  </a:txBody>
                  <a:tcPr/>
                </a:tc>
                <a:tc>
                  <a:txBody>
                    <a:bodyPr/>
                    <a:lstStyle/>
                    <a:p>
                      <a:pPr>
                        <a:lnSpc>
                          <a:spcPct val="100000"/>
                        </a:lnSpc>
                        <a:spcAft>
                          <a:spcPts val="0"/>
                        </a:spcAft>
                      </a:pPr>
                      <a:r>
                        <a:rPr lang="en-US" sz="1600"/>
                        <a:t>For system use only. You cannot see or use these.</a:t>
                      </a:r>
                    </a:p>
                  </a:txBody>
                  <a:tcPr/>
                </a:tc>
                <a:tc>
                  <a:txBody>
                    <a:bodyPr/>
                    <a:lstStyle/>
                    <a:p>
                      <a:pPr>
                        <a:lnSpc>
                          <a:spcPct val="100000"/>
                        </a:lnSpc>
                        <a:spcAft>
                          <a:spcPts val="0"/>
                        </a:spcAft>
                      </a:pPr>
                      <a:r>
                        <a:rPr lang="en-US" sz="1600"/>
                        <a:t>n/a</a:t>
                      </a:r>
                    </a:p>
                  </a:txBody>
                  <a:tcPr/>
                </a:tc>
                <a:extLst>
                  <a:ext uri="{0D108BD9-81ED-4DB2-BD59-A6C34878D82A}">
                    <a16:rowId xmlns:a16="http://schemas.microsoft.com/office/drawing/2014/main" val="10001"/>
                  </a:ext>
                </a:extLst>
              </a:tr>
              <a:tr h="639841">
                <a:tc>
                  <a:txBody>
                    <a:bodyPr/>
                    <a:lstStyle/>
                    <a:p>
                      <a:pPr>
                        <a:lnSpc>
                          <a:spcPct val="100000"/>
                        </a:lnSpc>
                        <a:spcAft>
                          <a:spcPts val="0"/>
                        </a:spcAft>
                      </a:pPr>
                      <a:r>
                        <a:rPr lang="en-US" sz="1600"/>
                        <a:t>1</a:t>
                      </a:r>
                    </a:p>
                  </a:txBody>
                  <a:tcPr/>
                </a:tc>
                <a:tc>
                  <a:txBody>
                    <a:bodyPr/>
                    <a:lstStyle/>
                    <a:p>
                      <a:pPr>
                        <a:lnSpc>
                          <a:spcPct val="100000"/>
                        </a:lnSpc>
                        <a:spcAft>
                          <a:spcPts val="0"/>
                        </a:spcAft>
                      </a:pPr>
                      <a:r>
                        <a:rPr lang="en-US" sz="1600"/>
                        <a:t>Normal</a:t>
                      </a:r>
                    </a:p>
                  </a:txBody>
                  <a:tcPr/>
                </a:tc>
                <a:tc>
                  <a:txBody>
                    <a:bodyPr/>
                    <a:lstStyle/>
                    <a:p>
                      <a:pPr>
                        <a:lnSpc>
                          <a:spcPct val="100000"/>
                        </a:lnSpc>
                        <a:spcAft>
                          <a:spcPts val="0"/>
                        </a:spcAft>
                      </a:pPr>
                      <a:r>
                        <a:rPr lang="en-US" sz="1600"/>
                        <a:t>Cisco default. You can use this VLAN, but you cannot delete it.</a:t>
                      </a:r>
                    </a:p>
                  </a:txBody>
                  <a:tcPr/>
                </a:tc>
                <a:tc>
                  <a:txBody>
                    <a:bodyPr/>
                    <a:lstStyle/>
                    <a:p>
                      <a:pPr>
                        <a:lnSpc>
                          <a:spcPct val="100000"/>
                        </a:lnSpc>
                        <a:spcAft>
                          <a:spcPts val="0"/>
                        </a:spcAft>
                      </a:pPr>
                      <a:r>
                        <a:rPr lang="en-US" sz="1600"/>
                        <a:t>Yes</a:t>
                      </a:r>
                    </a:p>
                  </a:txBody>
                  <a:tcPr/>
                </a:tc>
                <a:extLst>
                  <a:ext uri="{0D108BD9-81ED-4DB2-BD59-A6C34878D82A}">
                    <a16:rowId xmlns:a16="http://schemas.microsoft.com/office/drawing/2014/main" val="10002"/>
                  </a:ext>
                </a:extLst>
              </a:tr>
              <a:tr h="639841">
                <a:tc>
                  <a:txBody>
                    <a:bodyPr/>
                    <a:lstStyle/>
                    <a:p>
                      <a:pPr>
                        <a:lnSpc>
                          <a:spcPct val="100000"/>
                        </a:lnSpc>
                        <a:spcAft>
                          <a:spcPts val="0"/>
                        </a:spcAft>
                      </a:pPr>
                      <a:r>
                        <a:rPr lang="en-US" sz="1600"/>
                        <a:t>2 – 1001</a:t>
                      </a:r>
                    </a:p>
                  </a:txBody>
                  <a:tcPr/>
                </a:tc>
                <a:tc>
                  <a:txBody>
                    <a:bodyPr/>
                    <a:lstStyle/>
                    <a:p>
                      <a:pPr>
                        <a:lnSpc>
                          <a:spcPct val="100000"/>
                        </a:lnSpc>
                        <a:spcAft>
                          <a:spcPts val="0"/>
                        </a:spcAft>
                      </a:pPr>
                      <a:r>
                        <a:rPr lang="en-US" sz="1600"/>
                        <a:t>Normal</a:t>
                      </a:r>
                    </a:p>
                  </a:txBody>
                  <a:tcPr/>
                </a:tc>
                <a:tc>
                  <a:txBody>
                    <a:bodyPr/>
                    <a:lstStyle/>
                    <a:p>
                      <a:pPr>
                        <a:lnSpc>
                          <a:spcPct val="100000"/>
                        </a:lnSpc>
                        <a:spcAft>
                          <a:spcPts val="0"/>
                        </a:spcAft>
                      </a:pPr>
                      <a:r>
                        <a:rPr lang="en-US" sz="1600"/>
                        <a:t>For Ethernet VLANs. You can create, use, and delete these.</a:t>
                      </a:r>
                    </a:p>
                  </a:txBody>
                  <a:tcPr/>
                </a:tc>
                <a:tc>
                  <a:txBody>
                    <a:bodyPr/>
                    <a:lstStyle/>
                    <a:p>
                      <a:pPr>
                        <a:lnSpc>
                          <a:spcPct val="100000"/>
                        </a:lnSpc>
                        <a:spcAft>
                          <a:spcPts val="0"/>
                        </a:spcAft>
                      </a:pPr>
                      <a:r>
                        <a:rPr lang="en-US" sz="1600"/>
                        <a:t>Yes</a:t>
                      </a:r>
                    </a:p>
                  </a:txBody>
                  <a:tcPr/>
                </a:tc>
                <a:extLst>
                  <a:ext uri="{0D108BD9-81ED-4DB2-BD59-A6C34878D82A}">
                    <a16:rowId xmlns:a16="http://schemas.microsoft.com/office/drawing/2014/main" val="10003"/>
                  </a:ext>
                </a:extLst>
              </a:tr>
              <a:tr h="639841">
                <a:tc>
                  <a:txBody>
                    <a:bodyPr/>
                    <a:lstStyle/>
                    <a:p>
                      <a:pPr>
                        <a:lnSpc>
                          <a:spcPct val="100000"/>
                        </a:lnSpc>
                        <a:spcAft>
                          <a:spcPts val="0"/>
                        </a:spcAft>
                      </a:pPr>
                      <a:r>
                        <a:rPr lang="en-US" sz="1600"/>
                        <a:t>1002 – 1005</a:t>
                      </a:r>
                    </a:p>
                  </a:txBody>
                  <a:tcPr/>
                </a:tc>
                <a:tc>
                  <a:txBody>
                    <a:bodyPr/>
                    <a:lstStyle/>
                    <a:p>
                      <a:pPr>
                        <a:lnSpc>
                          <a:spcPct val="100000"/>
                        </a:lnSpc>
                        <a:spcAft>
                          <a:spcPts val="0"/>
                        </a:spcAft>
                      </a:pPr>
                      <a:r>
                        <a:rPr lang="en-US" sz="1600"/>
                        <a:t>Normal</a:t>
                      </a:r>
                    </a:p>
                  </a:txBody>
                  <a:tcPr/>
                </a:tc>
                <a:tc>
                  <a:txBody>
                    <a:bodyPr/>
                    <a:lstStyle/>
                    <a:p>
                      <a:pPr>
                        <a:lnSpc>
                          <a:spcPct val="100000"/>
                        </a:lnSpc>
                        <a:spcAft>
                          <a:spcPts val="0"/>
                        </a:spcAft>
                      </a:pPr>
                      <a:r>
                        <a:rPr lang="en-US" sz="1600"/>
                        <a:t>Cisco defaults for FDDI and Token Ring. You cannot delete these.</a:t>
                      </a:r>
                    </a:p>
                  </a:txBody>
                  <a:tcPr/>
                </a:tc>
                <a:tc>
                  <a:txBody>
                    <a:bodyPr/>
                    <a:lstStyle/>
                    <a:p>
                      <a:pPr>
                        <a:lnSpc>
                          <a:spcPct val="100000"/>
                        </a:lnSpc>
                        <a:spcAft>
                          <a:spcPts val="0"/>
                        </a:spcAft>
                      </a:pPr>
                      <a:r>
                        <a:rPr lang="en-US" sz="1600"/>
                        <a:t>Yes</a:t>
                      </a:r>
                    </a:p>
                  </a:txBody>
                  <a:tcPr/>
                </a:tc>
                <a:extLst>
                  <a:ext uri="{0D108BD9-81ED-4DB2-BD59-A6C34878D82A}">
                    <a16:rowId xmlns:a16="http://schemas.microsoft.com/office/drawing/2014/main" val="10004"/>
                  </a:ext>
                </a:extLst>
              </a:tr>
              <a:tr h="639841">
                <a:tc>
                  <a:txBody>
                    <a:bodyPr/>
                    <a:lstStyle/>
                    <a:p>
                      <a:pPr>
                        <a:lnSpc>
                          <a:spcPct val="100000"/>
                        </a:lnSpc>
                        <a:spcAft>
                          <a:spcPts val="0"/>
                        </a:spcAft>
                      </a:pPr>
                      <a:r>
                        <a:rPr lang="en-US" sz="1600"/>
                        <a:t>1006 – 1024</a:t>
                      </a:r>
                    </a:p>
                  </a:txBody>
                  <a:tcPr/>
                </a:tc>
                <a:tc>
                  <a:txBody>
                    <a:bodyPr/>
                    <a:lstStyle/>
                    <a:p>
                      <a:pPr>
                        <a:lnSpc>
                          <a:spcPct val="100000"/>
                        </a:lnSpc>
                        <a:spcAft>
                          <a:spcPts val="0"/>
                        </a:spcAft>
                      </a:pPr>
                      <a:r>
                        <a:rPr lang="en-US" sz="1600"/>
                        <a:t>Reserved</a:t>
                      </a:r>
                    </a:p>
                  </a:txBody>
                  <a:tcPr/>
                </a:tc>
                <a:tc>
                  <a:txBody>
                    <a:bodyPr/>
                    <a:lstStyle/>
                    <a:p>
                      <a:pPr>
                        <a:lnSpc>
                          <a:spcPct val="100000"/>
                        </a:lnSpc>
                        <a:spcAft>
                          <a:spcPts val="0"/>
                        </a:spcAft>
                      </a:pPr>
                      <a:r>
                        <a:rPr lang="en-US" sz="1600"/>
                        <a:t>For system use only. You cannot see or use these.</a:t>
                      </a:r>
                    </a:p>
                  </a:txBody>
                  <a:tcPr/>
                </a:tc>
                <a:tc>
                  <a:txBody>
                    <a:bodyPr/>
                    <a:lstStyle/>
                    <a:p>
                      <a:pPr>
                        <a:lnSpc>
                          <a:spcPct val="100000"/>
                        </a:lnSpc>
                        <a:spcAft>
                          <a:spcPts val="0"/>
                        </a:spcAft>
                      </a:pPr>
                      <a:r>
                        <a:rPr lang="en-US" sz="1600"/>
                        <a:t>n/a</a:t>
                      </a:r>
                    </a:p>
                  </a:txBody>
                  <a:tcPr/>
                </a:tc>
                <a:extLst>
                  <a:ext uri="{0D108BD9-81ED-4DB2-BD59-A6C34878D82A}">
                    <a16:rowId xmlns:a16="http://schemas.microsoft.com/office/drawing/2014/main" val="10005"/>
                  </a:ext>
                </a:extLst>
              </a:tr>
              <a:tr h="1448061">
                <a:tc>
                  <a:txBody>
                    <a:bodyPr/>
                    <a:lstStyle/>
                    <a:p>
                      <a:pPr>
                        <a:lnSpc>
                          <a:spcPct val="100000"/>
                        </a:lnSpc>
                        <a:spcAft>
                          <a:spcPts val="0"/>
                        </a:spcAft>
                      </a:pPr>
                      <a:r>
                        <a:rPr lang="en-US" sz="1600"/>
                        <a:t>1025 - 4094</a:t>
                      </a:r>
                    </a:p>
                  </a:txBody>
                  <a:tcPr/>
                </a:tc>
                <a:tc>
                  <a:txBody>
                    <a:bodyPr/>
                    <a:lstStyle/>
                    <a:p>
                      <a:pPr>
                        <a:lnSpc>
                          <a:spcPct val="100000"/>
                        </a:lnSpc>
                        <a:spcAft>
                          <a:spcPts val="0"/>
                        </a:spcAft>
                      </a:pPr>
                      <a:r>
                        <a:rPr lang="en-US" sz="1600"/>
                        <a:t>Reserved</a:t>
                      </a:r>
                    </a:p>
                  </a:txBody>
                  <a:tcPr/>
                </a:tc>
                <a:tc>
                  <a:txBody>
                    <a:bodyPr/>
                    <a:lstStyle/>
                    <a:p>
                      <a:pPr>
                        <a:lnSpc>
                          <a:spcPct val="100000"/>
                        </a:lnSpc>
                        <a:spcAft>
                          <a:spcPts val="0"/>
                        </a:spcAft>
                      </a:pPr>
                      <a:r>
                        <a:rPr lang="en-US" sz="1600"/>
                        <a:t>For Ethernet VLANs only.</a:t>
                      </a:r>
                    </a:p>
                  </a:txBody>
                  <a:tcPr/>
                </a:tc>
                <a:tc>
                  <a:txBody>
                    <a:bodyPr/>
                    <a:lstStyle/>
                    <a:p>
                      <a:pPr>
                        <a:lnSpc>
                          <a:spcPct val="100000"/>
                        </a:lnSpc>
                        <a:spcAft>
                          <a:spcPts val="0"/>
                        </a:spcAft>
                      </a:pPr>
                      <a:r>
                        <a:rPr lang="en-US" sz="1600" dirty="0"/>
                        <a:t>VTP v 3 only. Not supported in VTP v1 or v2. Requires VTP transparent</a:t>
                      </a:r>
                      <a:r>
                        <a:rPr lang="en-US" sz="1600" baseline="0" dirty="0"/>
                        <a:t> mode for configuration.</a:t>
                      </a:r>
                      <a:endParaRPr lang="en-US" sz="1600" dirty="0"/>
                    </a:p>
                  </a:txBody>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3044486058"/>
      </p:ext>
    </p:extLst>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2"/>
          <p:cNvSpPr>
            <a:spLocks noGrp="1"/>
          </p:cNvSpPr>
          <p:nvPr>
            <p:ph type="title"/>
          </p:nvPr>
        </p:nvSpPr>
        <p:spPr>
          <a:xfrm>
            <a:off x="549275" y="670208"/>
            <a:ext cx="8042276" cy="1336956"/>
          </a:xfrm>
        </p:spPr>
        <p:txBody>
          <a:bodyPr/>
          <a:lstStyle/>
          <a:p>
            <a:r>
              <a:rPr lang="en-US" sz="4000" dirty="0"/>
              <a:t>Configuration: Create a VLAN</a:t>
            </a:r>
          </a:p>
        </p:txBody>
      </p:sp>
      <p:sp>
        <p:nvSpPr>
          <p:cNvPr id="11267" name="Content Placeholder 3"/>
          <p:cNvSpPr>
            <a:spLocks noGrp="1"/>
          </p:cNvSpPr>
          <p:nvPr>
            <p:ph idx="1"/>
          </p:nvPr>
        </p:nvSpPr>
        <p:spPr>
          <a:xfrm>
            <a:off x="549275" y="2240427"/>
            <a:ext cx="8042276" cy="3703174"/>
          </a:xfrm>
        </p:spPr>
        <p:txBody>
          <a:bodyPr/>
          <a:lstStyle/>
          <a:p>
            <a:r>
              <a:rPr lang="en-US" dirty="0">
                <a:solidFill>
                  <a:srgbClr val="000000"/>
                </a:solidFill>
              </a:rPr>
              <a:t>To create a new VLAN in global configuration mode.</a:t>
            </a:r>
          </a:p>
          <a:p>
            <a:pPr lvl="1">
              <a:buNone/>
            </a:pPr>
            <a:r>
              <a:rPr lang="en-US" dirty="0">
                <a:solidFill>
                  <a:srgbClr val="000000"/>
                </a:solidFill>
                <a:latin typeface="Courier New" pitchFamily="49" charset="0"/>
                <a:cs typeface="Courier New" pitchFamily="49" charset="0"/>
              </a:rPr>
              <a:t>Switch(</a:t>
            </a:r>
            <a:r>
              <a:rPr lang="en-US" dirty="0" err="1">
                <a:solidFill>
                  <a:srgbClr val="000000"/>
                </a:solidFill>
                <a:latin typeface="Courier New" pitchFamily="49" charset="0"/>
                <a:cs typeface="Courier New" pitchFamily="49" charset="0"/>
              </a:rPr>
              <a:t>config</a:t>
            </a:r>
            <a:r>
              <a:rPr lang="en-US" dirty="0">
                <a:solidFill>
                  <a:srgbClr val="000000"/>
                </a:solidFill>
                <a:latin typeface="Courier New" pitchFamily="49" charset="0"/>
                <a:cs typeface="Courier New" pitchFamily="49" charset="0"/>
              </a:rPr>
              <a:t>)# </a:t>
            </a:r>
            <a:r>
              <a:rPr lang="en-US" b="1" dirty="0" err="1">
                <a:solidFill>
                  <a:srgbClr val="000000"/>
                </a:solidFill>
                <a:latin typeface="Courier New" pitchFamily="49" charset="0"/>
                <a:cs typeface="Courier New" pitchFamily="49" charset="0"/>
              </a:rPr>
              <a:t>vlan</a:t>
            </a:r>
            <a:r>
              <a:rPr lang="en-US" dirty="0">
                <a:solidFill>
                  <a:srgbClr val="000000"/>
                </a:solidFill>
                <a:latin typeface="Courier New" pitchFamily="49" charset="0"/>
                <a:cs typeface="Courier New" pitchFamily="49" charset="0"/>
              </a:rPr>
              <a:t> </a:t>
            </a:r>
            <a:r>
              <a:rPr lang="en-US" i="1" dirty="0" err="1">
                <a:solidFill>
                  <a:srgbClr val="000000"/>
                </a:solidFill>
                <a:latin typeface="Courier New" pitchFamily="49" charset="0"/>
                <a:cs typeface="Courier New" pitchFamily="49" charset="0"/>
              </a:rPr>
              <a:t>vlan</a:t>
            </a:r>
            <a:r>
              <a:rPr lang="en-US" i="1" dirty="0">
                <a:solidFill>
                  <a:srgbClr val="000000"/>
                </a:solidFill>
                <a:latin typeface="Courier New" pitchFamily="49" charset="0"/>
                <a:cs typeface="Courier New" pitchFamily="49" charset="0"/>
              </a:rPr>
              <a:t>-id </a:t>
            </a:r>
          </a:p>
          <a:p>
            <a:r>
              <a:rPr lang="en-US" i="1" dirty="0" err="1">
                <a:solidFill>
                  <a:srgbClr val="000000"/>
                </a:solidFill>
                <a:latin typeface="Courier New" pitchFamily="49" charset="0"/>
                <a:cs typeface="Courier New" pitchFamily="49" charset="0"/>
              </a:rPr>
              <a:t>vlan</a:t>
            </a:r>
            <a:r>
              <a:rPr lang="en-US" i="1" dirty="0">
                <a:solidFill>
                  <a:srgbClr val="000000"/>
                </a:solidFill>
                <a:latin typeface="Courier New" pitchFamily="49" charset="0"/>
                <a:cs typeface="Courier New" pitchFamily="49" charset="0"/>
              </a:rPr>
              <a:t>-id </a:t>
            </a:r>
            <a:r>
              <a:rPr lang="en-US" dirty="0">
                <a:solidFill>
                  <a:srgbClr val="000000"/>
                </a:solidFill>
              </a:rPr>
              <a:t>is 2-1001 or 1025-4094</a:t>
            </a:r>
          </a:p>
        </p:txBody>
      </p:sp>
    </p:spTree>
    <p:extLst>
      <p:ext uri="{BB962C8B-B14F-4D97-AF65-F5344CB8AC3E}">
        <p14:creationId xmlns:p14="http://schemas.microsoft.com/office/powerpoint/2010/main" val="680352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2"/>
          <p:cNvSpPr>
            <a:spLocks noGrp="1"/>
          </p:cNvSpPr>
          <p:nvPr>
            <p:ph type="title"/>
          </p:nvPr>
        </p:nvSpPr>
        <p:spPr>
          <a:xfrm>
            <a:off x="549275" y="530964"/>
            <a:ext cx="8042276" cy="1336956"/>
          </a:xfrm>
        </p:spPr>
        <p:txBody>
          <a:bodyPr/>
          <a:lstStyle/>
          <a:p>
            <a:r>
              <a:rPr lang="en-US" sz="4000" dirty="0"/>
              <a:t>Configuration: Name a VLAN</a:t>
            </a:r>
          </a:p>
        </p:txBody>
      </p:sp>
      <p:sp>
        <p:nvSpPr>
          <p:cNvPr id="11267" name="Content Placeholder 3"/>
          <p:cNvSpPr>
            <a:spLocks noGrp="1"/>
          </p:cNvSpPr>
          <p:nvPr>
            <p:ph idx="1"/>
          </p:nvPr>
        </p:nvSpPr>
        <p:spPr>
          <a:xfrm>
            <a:off x="549275" y="2134579"/>
            <a:ext cx="8042276" cy="3809021"/>
          </a:xfrm>
        </p:spPr>
        <p:txBody>
          <a:bodyPr/>
          <a:lstStyle/>
          <a:p>
            <a:r>
              <a:rPr lang="en-US" dirty="0">
                <a:solidFill>
                  <a:srgbClr val="000000"/>
                </a:solidFill>
              </a:rPr>
              <a:t>To name a VLAN in VLAN configuration mode.</a:t>
            </a:r>
          </a:p>
          <a:p>
            <a:pPr lvl="1">
              <a:buNone/>
            </a:pPr>
            <a:r>
              <a:rPr lang="en-US" dirty="0">
                <a:solidFill>
                  <a:srgbClr val="000000"/>
                </a:solidFill>
                <a:latin typeface="Courier New" pitchFamily="49" charset="0"/>
                <a:cs typeface="Courier New" pitchFamily="49" charset="0"/>
              </a:rPr>
              <a:t>Switch(</a:t>
            </a:r>
            <a:r>
              <a:rPr lang="en-US" dirty="0" err="1">
                <a:solidFill>
                  <a:srgbClr val="000000"/>
                </a:solidFill>
                <a:latin typeface="Courier New" pitchFamily="49" charset="0"/>
                <a:cs typeface="Courier New" pitchFamily="49" charset="0"/>
              </a:rPr>
              <a:t>config-vlan</a:t>
            </a:r>
            <a:r>
              <a:rPr lang="en-US" dirty="0">
                <a:solidFill>
                  <a:srgbClr val="000000"/>
                </a:solidFill>
                <a:latin typeface="Courier New" pitchFamily="49" charset="0"/>
                <a:cs typeface="Courier New" pitchFamily="49" charset="0"/>
              </a:rPr>
              <a:t>)# </a:t>
            </a:r>
            <a:r>
              <a:rPr lang="en-US" b="1" dirty="0">
                <a:solidFill>
                  <a:srgbClr val="000000"/>
                </a:solidFill>
                <a:latin typeface="Courier New" pitchFamily="49" charset="0"/>
                <a:cs typeface="Courier New" pitchFamily="49" charset="0"/>
              </a:rPr>
              <a:t>name</a:t>
            </a:r>
            <a:r>
              <a:rPr lang="en-US" dirty="0">
                <a:solidFill>
                  <a:srgbClr val="000000"/>
                </a:solidFill>
                <a:latin typeface="Courier New" pitchFamily="49" charset="0"/>
                <a:cs typeface="Courier New" pitchFamily="49" charset="0"/>
              </a:rPr>
              <a:t> </a:t>
            </a:r>
            <a:r>
              <a:rPr lang="en-US" i="1" dirty="0" err="1">
                <a:solidFill>
                  <a:srgbClr val="000000"/>
                </a:solidFill>
                <a:latin typeface="Courier New" pitchFamily="49" charset="0"/>
                <a:cs typeface="Courier New" pitchFamily="49" charset="0"/>
              </a:rPr>
              <a:t>vlan</a:t>
            </a:r>
            <a:r>
              <a:rPr lang="en-US" i="1" dirty="0">
                <a:solidFill>
                  <a:srgbClr val="000000"/>
                </a:solidFill>
                <a:latin typeface="Courier New" pitchFamily="49" charset="0"/>
                <a:cs typeface="Courier New" pitchFamily="49" charset="0"/>
              </a:rPr>
              <a:t>-name </a:t>
            </a:r>
          </a:p>
          <a:p>
            <a:r>
              <a:rPr lang="en-US" i="1" dirty="0" err="1">
                <a:solidFill>
                  <a:srgbClr val="000000"/>
                </a:solidFill>
                <a:latin typeface="Courier New" pitchFamily="49" charset="0"/>
                <a:cs typeface="Courier New" pitchFamily="49" charset="0"/>
              </a:rPr>
              <a:t>vlan</a:t>
            </a:r>
            <a:r>
              <a:rPr lang="en-US" i="1" dirty="0">
                <a:solidFill>
                  <a:srgbClr val="000000"/>
                </a:solidFill>
                <a:latin typeface="Courier New" pitchFamily="49" charset="0"/>
                <a:cs typeface="Courier New" pitchFamily="49" charset="0"/>
              </a:rPr>
              <a:t>-name</a:t>
            </a:r>
            <a:r>
              <a:rPr lang="en-US" dirty="0">
                <a:solidFill>
                  <a:srgbClr val="000000"/>
                </a:solidFill>
              </a:rPr>
              <a:t> is a descriptor for the VLAN. </a:t>
            </a:r>
          </a:p>
          <a:p>
            <a:r>
              <a:rPr lang="en-US" dirty="0">
                <a:solidFill>
                  <a:srgbClr val="000000"/>
                </a:solidFill>
              </a:rPr>
              <a:t>Naming a VLAN is optional.</a:t>
            </a:r>
          </a:p>
        </p:txBody>
      </p:sp>
    </p:spTree>
    <p:extLst>
      <p:ext uri="{BB962C8B-B14F-4D97-AF65-F5344CB8AC3E}">
        <p14:creationId xmlns:p14="http://schemas.microsoft.com/office/powerpoint/2010/main" val="19643468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279400" y="1431584"/>
            <a:ext cx="8521700" cy="549021"/>
          </a:xfrm>
        </p:spPr>
        <p:txBody>
          <a:bodyPr>
            <a:noAutofit/>
          </a:bodyPr>
          <a:lstStyle/>
          <a:p>
            <a:r>
              <a:rPr lang="en-US" sz="3200" dirty="0"/>
              <a:t>Example: Creating and Naming a VLAN</a:t>
            </a:r>
          </a:p>
        </p:txBody>
      </p:sp>
      <p:sp>
        <p:nvSpPr>
          <p:cNvPr id="5" name="Content Placeholder 4"/>
          <p:cNvSpPr>
            <a:spLocks noGrp="1"/>
          </p:cNvSpPr>
          <p:nvPr>
            <p:ph idx="10"/>
          </p:nvPr>
        </p:nvSpPr>
        <p:spPr>
          <a:xfrm>
            <a:off x="279400" y="2396940"/>
            <a:ext cx="8520354" cy="2667362"/>
          </a:xfrm>
        </p:spPr>
        <p:txBody>
          <a:bodyPr>
            <a:normAutofit lnSpcReduction="10000"/>
          </a:bodyPr>
          <a:lstStyle/>
          <a:p>
            <a:r>
              <a:rPr lang="en-US" dirty="0">
                <a:solidFill>
                  <a:srgbClr val="000000"/>
                </a:solidFill>
              </a:rPr>
              <a:t>Enter global configuration mode:</a:t>
            </a:r>
          </a:p>
          <a:p>
            <a:pPr lvl="1">
              <a:buNone/>
            </a:pPr>
            <a:r>
              <a:rPr lang="en-US" dirty="0">
                <a:solidFill>
                  <a:srgbClr val="000000"/>
                </a:solidFill>
              </a:rPr>
              <a:t>Switch# </a:t>
            </a:r>
            <a:r>
              <a:rPr lang="en-US" b="1" dirty="0">
                <a:solidFill>
                  <a:srgbClr val="000000"/>
                </a:solidFill>
              </a:rPr>
              <a:t>configure terminal</a:t>
            </a:r>
          </a:p>
          <a:p>
            <a:r>
              <a:rPr lang="en-US" dirty="0">
                <a:solidFill>
                  <a:srgbClr val="000000"/>
                </a:solidFill>
              </a:rPr>
              <a:t>Create a new VLAN with a particular ID number:</a:t>
            </a:r>
          </a:p>
          <a:p>
            <a:pPr lvl="1">
              <a:buNone/>
            </a:pPr>
            <a:r>
              <a:rPr lang="en-US" dirty="0">
                <a:solidFill>
                  <a:srgbClr val="000000"/>
                </a:solidFill>
              </a:rPr>
              <a:t>Switch(config)# </a:t>
            </a:r>
            <a:r>
              <a:rPr lang="en-US" b="1" dirty="0">
                <a:solidFill>
                  <a:srgbClr val="000000"/>
                </a:solidFill>
              </a:rPr>
              <a:t>vlan </a:t>
            </a:r>
            <a:r>
              <a:rPr lang="en-US" i="1" dirty="0">
                <a:solidFill>
                  <a:srgbClr val="000000"/>
                </a:solidFill>
              </a:rPr>
              <a:t>vlan-id</a:t>
            </a:r>
          </a:p>
          <a:p>
            <a:r>
              <a:rPr lang="en-US" dirty="0">
                <a:solidFill>
                  <a:srgbClr val="000000"/>
                </a:solidFill>
              </a:rPr>
              <a:t>(Optional.) Name the VLAN:</a:t>
            </a:r>
          </a:p>
          <a:p>
            <a:pPr lvl="1">
              <a:buNone/>
            </a:pPr>
            <a:r>
              <a:rPr lang="en-US" dirty="0">
                <a:solidFill>
                  <a:srgbClr val="000000"/>
                </a:solidFill>
              </a:rPr>
              <a:t>Switch(config-vlan)# </a:t>
            </a:r>
            <a:r>
              <a:rPr lang="en-US" b="1" dirty="0">
                <a:solidFill>
                  <a:srgbClr val="000000"/>
                </a:solidFill>
              </a:rPr>
              <a:t>name </a:t>
            </a:r>
            <a:r>
              <a:rPr lang="en-US" i="1" dirty="0">
                <a:solidFill>
                  <a:srgbClr val="000000"/>
                </a:solidFill>
              </a:rPr>
              <a:t>vlan-name</a:t>
            </a:r>
            <a:endParaRPr lang="en-US" dirty="0">
              <a:solidFill>
                <a:srgbClr val="000000"/>
              </a:solidFill>
            </a:endParaRPr>
          </a:p>
        </p:txBody>
      </p:sp>
      <p:sp>
        <p:nvSpPr>
          <p:cNvPr id="7" name="Content Placeholder 6"/>
          <p:cNvSpPr>
            <a:spLocks noGrp="1"/>
          </p:cNvSpPr>
          <p:nvPr>
            <p:ph sz="quarter" idx="11"/>
          </p:nvPr>
        </p:nvSpPr>
        <p:spPr>
          <a:xfrm>
            <a:off x="279400" y="5155741"/>
            <a:ext cx="8520113" cy="1247987"/>
          </a:xfrm>
          <a:ln w="12700">
            <a:solidFill>
              <a:schemeClr val="tx1"/>
            </a:solidFill>
          </a:ln>
        </p:spPr>
        <p:txBody>
          <a:bodyPr>
            <a:noAutofit/>
          </a:bodyPr>
          <a:lstStyle/>
          <a:p>
            <a:r>
              <a:rPr lang="en-US" dirty="0">
                <a:solidFill>
                  <a:srgbClr val="000000"/>
                </a:solidFill>
              </a:rPr>
              <a:t>Switch# </a:t>
            </a:r>
            <a:r>
              <a:rPr lang="en-US" b="1" dirty="0">
                <a:solidFill>
                  <a:srgbClr val="000000"/>
                </a:solidFill>
              </a:rPr>
              <a:t>configure terminal</a:t>
            </a:r>
          </a:p>
          <a:p>
            <a:r>
              <a:rPr lang="en-US" dirty="0">
                <a:solidFill>
                  <a:srgbClr val="000000"/>
                </a:solidFill>
              </a:rPr>
              <a:t>Switch(config)# </a:t>
            </a:r>
            <a:r>
              <a:rPr lang="en-US" b="1" dirty="0">
                <a:solidFill>
                  <a:srgbClr val="000000"/>
                </a:solidFill>
              </a:rPr>
              <a:t>vlan 5</a:t>
            </a:r>
          </a:p>
          <a:p>
            <a:r>
              <a:rPr lang="en-US" dirty="0">
                <a:solidFill>
                  <a:srgbClr val="000000"/>
                </a:solidFill>
              </a:rPr>
              <a:t>Switch(config-vlan)# </a:t>
            </a:r>
            <a:r>
              <a:rPr lang="en-US" b="1" dirty="0">
                <a:solidFill>
                  <a:srgbClr val="000000"/>
                </a:solidFill>
              </a:rPr>
              <a:t>name Engineering</a:t>
            </a:r>
          </a:p>
          <a:p>
            <a:r>
              <a:rPr lang="en-US" dirty="0">
                <a:solidFill>
                  <a:srgbClr val="000000"/>
                </a:solidFill>
              </a:rPr>
              <a:t>Switch(config-vlan)# </a:t>
            </a:r>
            <a:r>
              <a:rPr lang="en-US" b="1" dirty="0">
                <a:solidFill>
                  <a:srgbClr val="000000"/>
                </a:solidFill>
              </a:rPr>
              <a:t>exit</a:t>
            </a:r>
            <a:endParaRPr lang="en-US" dirty="0">
              <a:solidFill>
                <a:srgbClr val="000000"/>
              </a:solidFill>
            </a:endParaRPr>
          </a:p>
        </p:txBody>
      </p:sp>
    </p:spTree>
    <p:extLst>
      <p:ext uri="{BB962C8B-B14F-4D97-AF65-F5344CB8AC3E}">
        <p14:creationId xmlns:p14="http://schemas.microsoft.com/office/powerpoint/2010/main" val="7822422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2"/>
          <p:cNvSpPr>
            <a:spLocks noGrp="1"/>
          </p:cNvSpPr>
          <p:nvPr>
            <p:ph type="title"/>
          </p:nvPr>
        </p:nvSpPr>
        <p:spPr>
          <a:xfrm>
            <a:off x="549275" y="1130763"/>
            <a:ext cx="8042276" cy="1336956"/>
          </a:xfrm>
        </p:spPr>
        <p:txBody>
          <a:bodyPr>
            <a:normAutofit/>
          </a:bodyPr>
          <a:lstStyle/>
          <a:p>
            <a:r>
              <a:rPr lang="en-US" sz="3600" dirty="0"/>
              <a:t>Configuration: Disable Trunk Negotiation on a Port</a:t>
            </a:r>
          </a:p>
        </p:txBody>
      </p:sp>
      <p:sp>
        <p:nvSpPr>
          <p:cNvPr id="7" name="Content Placeholder 6"/>
          <p:cNvSpPr>
            <a:spLocks noGrp="1"/>
          </p:cNvSpPr>
          <p:nvPr>
            <p:ph idx="1"/>
          </p:nvPr>
        </p:nvSpPr>
        <p:spPr>
          <a:xfrm>
            <a:off x="279401" y="2699096"/>
            <a:ext cx="8520354" cy="3765203"/>
          </a:xfrm>
        </p:spPr>
        <p:txBody>
          <a:bodyPr>
            <a:normAutofit/>
          </a:bodyPr>
          <a:lstStyle/>
          <a:p>
            <a:r>
              <a:rPr lang="en-US" dirty="0">
                <a:solidFill>
                  <a:srgbClr val="000000"/>
                </a:solidFill>
              </a:rPr>
              <a:t>To disable trunk negotiation on a switch port.</a:t>
            </a:r>
          </a:p>
          <a:p>
            <a:pPr lvl="1">
              <a:buNone/>
            </a:pPr>
            <a:r>
              <a:rPr lang="en-US" dirty="0">
                <a:solidFill>
                  <a:srgbClr val="000000"/>
                </a:solidFill>
                <a:latin typeface="Courier New" pitchFamily="49" charset="0"/>
                <a:cs typeface="Courier New" pitchFamily="49" charset="0"/>
              </a:rPr>
              <a:t>Switch(</a:t>
            </a:r>
            <a:r>
              <a:rPr lang="en-US" dirty="0" err="1">
                <a:solidFill>
                  <a:srgbClr val="000000"/>
                </a:solidFill>
                <a:latin typeface="Courier New" pitchFamily="49" charset="0"/>
                <a:cs typeface="Courier New" pitchFamily="49" charset="0"/>
              </a:rPr>
              <a:t>config</a:t>
            </a:r>
            <a:r>
              <a:rPr lang="en-US" dirty="0">
                <a:solidFill>
                  <a:srgbClr val="000000"/>
                </a:solidFill>
                <a:latin typeface="Courier New" pitchFamily="49" charset="0"/>
                <a:cs typeface="Courier New" pitchFamily="49" charset="0"/>
              </a:rPr>
              <a:t>-if)# </a:t>
            </a:r>
            <a:r>
              <a:rPr lang="en-US" b="1" dirty="0" err="1">
                <a:solidFill>
                  <a:srgbClr val="000000"/>
                </a:solidFill>
                <a:latin typeface="Courier New" pitchFamily="49" charset="0"/>
                <a:cs typeface="Courier New" pitchFamily="49" charset="0"/>
              </a:rPr>
              <a:t>switchport</a:t>
            </a:r>
            <a:r>
              <a:rPr lang="en-US" b="1" dirty="0">
                <a:solidFill>
                  <a:srgbClr val="000000"/>
                </a:solidFill>
                <a:latin typeface="Courier New" pitchFamily="49" charset="0"/>
                <a:cs typeface="Courier New" pitchFamily="49" charset="0"/>
              </a:rPr>
              <a:t> mode access</a:t>
            </a:r>
            <a:endParaRPr lang="en-US" dirty="0">
              <a:solidFill>
                <a:srgbClr val="000000"/>
              </a:solidFill>
              <a:latin typeface="Courier New" pitchFamily="49" charset="0"/>
              <a:cs typeface="Courier New" pitchFamily="49" charset="0"/>
            </a:endParaRPr>
          </a:p>
          <a:p>
            <a:r>
              <a:rPr lang="en-US" dirty="0">
                <a:solidFill>
                  <a:srgbClr val="000000"/>
                </a:solidFill>
              </a:rPr>
              <a:t>This command is optional but is recommended for security purposes. An access port does not need to negotiate trunk formation.</a:t>
            </a:r>
          </a:p>
          <a:p>
            <a:endParaRPr lang="en-US" dirty="0">
              <a:solidFill>
                <a:srgbClr val="000000"/>
              </a:solidFill>
            </a:endParaRPr>
          </a:p>
        </p:txBody>
      </p:sp>
    </p:spTree>
    <p:extLst>
      <p:ext uri="{BB962C8B-B14F-4D97-AF65-F5344CB8AC3E}">
        <p14:creationId xmlns:p14="http://schemas.microsoft.com/office/powerpoint/2010/main" val="6144844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2"/>
          <p:cNvSpPr>
            <a:spLocks noGrp="1"/>
          </p:cNvSpPr>
          <p:nvPr>
            <p:ph type="title"/>
          </p:nvPr>
        </p:nvSpPr>
        <p:spPr>
          <a:xfrm>
            <a:off x="549275" y="987748"/>
            <a:ext cx="8042276" cy="1336956"/>
          </a:xfrm>
        </p:spPr>
        <p:txBody>
          <a:bodyPr/>
          <a:lstStyle/>
          <a:p>
            <a:r>
              <a:rPr lang="en-US" sz="3600" dirty="0"/>
              <a:t>Configuration: Macro for Access Port</a:t>
            </a:r>
          </a:p>
        </p:txBody>
      </p:sp>
      <p:sp>
        <p:nvSpPr>
          <p:cNvPr id="11267" name="Content Placeholder 3"/>
          <p:cNvSpPr>
            <a:spLocks noGrp="1"/>
          </p:cNvSpPr>
          <p:nvPr>
            <p:ph idx="1"/>
          </p:nvPr>
        </p:nvSpPr>
        <p:spPr>
          <a:xfrm>
            <a:off x="549275" y="2487404"/>
            <a:ext cx="8042276" cy="3861944"/>
          </a:xfrm>
        </p:spPr>
        <p:txBody>
          <a:bodyPr/>
          <a:lstStyle/>
          <a:p>
            <a:r>
              <a:rPr lang="en-US" dirty="0">
                <a:solidFill>
                  <a:srgbClr val="000000"/>
                </a:solidFill>
              </a:rPr>
              <a:t>To configure an optional macro for switch access ports.</a:t>
            </a:r>
          </a:p>
          <a:p>
            <a:pPr lvl="1">
              <a:buNone/>
            </a:pPr>
            <a:r>
              <a:rPr lang="en-US" dirty="0">
                <a:solidFill>
                  <a:srgbClr val="000000"/>
                </a:solidFill>
                <a:latin typeface="Courier New" pitchFamily="49" charset="0"/>
                <a:cs typeface="Courier New" pitchFamily="49" charset="0"/>
              </a:rPr>
              <a:t>Switch(</a:t>
            </a:r>
            <a:r>
              <a:rPr lang="en-US" dirty="0" err="1">
                <a:solidFill>
                  <a:srgbClr val="000000"/>
                </a:solidFill>
                <a:latin typeface="Courier New" pitchFamily="49" charset="0"/>
                <a:cs typeface="Courier New" pitchFamily="49" charset="0"/>
              </a:rPr>
              <a:t>config</a:t>
            </a:r>
            <a:r>
              <a:rPr lang="en-US" dirty="0">
                <a:solidFill>
                  <a:srgbClr val="000000"/>
                </a:solidFill>
                <a:latin typeface="Courier New" pitchFamily="49" charset="0"/>
                <a:cs typeface="Courier New" pitchFamily="49" charset="0"/>
              </a:rPr>
              <a:t>-if)# </a:t>
            </a:r>
            <a:r>
              <a:rPr lang="en-US" b="1" dirty="0" err="1">
                <a:solidFill>
                  <a:srgbClr val="000000"/>
                </a:solidFill>
                <a:latin typeface="Courier New" pitchFamily="49" charset="0"/>
                <a:cs typeface="Courier New" pitchFamily="49" charset="0"/>
              </a:rPr>
              <a:t>switchport</a:t>
            </a:r>
            <a:r>
              <a:rPr lang="en-US" b="1" dirty="0">
                <a:solidFill>
                  <a:srgbClr val="000000"/>
                </a:solidFill>
                <a:latin typeface="Courier New" pitchFamily="49" charset="0"/>
                <a:cs typeface="Courier New" pitchFamily="49" charset="0"/>
              </a:rPr>
              <a:t> host</a:t>
            </a:r>
            <a:endParaRPr lang="en-US" dirty="0">
              <a:solidFill>
                <a:srgbClr val="000000"/>
              </a:solidFill>
              <a:latin typeface="Courier New" pitchFamily="49" charset="0"/>
              <a:cs typeface="Courier New" pitchFamily="49" charset="0"/>
            </a:endParaRPr>
          </a:p>
          <a:p>
            <a:r>
              <a:rPr lang="en-US" dirty="0">
                <a:solidFill>
                  <a:srgbClr val="000000"/>
                </a:solidFill>
              </a:rPr>
              <a:t>This command optimizes a Layer 2 port for a host connection.</a:t>
            </a:r>
          </a:p>
          <a:p>
            <a:r>
              <a:rPr lang="en-US" dirty="0">
                <a:solidFill>
                  <a:srgbClr val="000000"/>
                </a:solidFill>
              </a:rPr>
              <a:t>This macro sets the port mode to access, enables spanning-tree </a:t>
            </a:r>
            <a:r>
              <a:rPr lang="en-US" dirty="0" err="1">
                <a:solidFill>
                  <a:srgbClr val="000000"/>
                </a:solidFill>
              </a:rPr>
              <a:t>portfast</a:t>
            </a:r>
            <a:r>
              <a:rPr lang="en-US" dirty="0">
                <a:solidFill>
                  <a:srgbClr val="000000"/>
                </a:solidFill>
              </a:rPr>
              <a:t>, and disables </a:t>
            </a:r>
            <a:r>
              <a:rPr lang="en-US" dirty="0" err="1">
                <a:solidFill>
                  <a:srgbClr val="000000"/>
                </a:solidFill>
              </a:rPr>
              <a:t>EtherChannel</a:t>
            </a:r>
            <a:r>
              <a:rPr lang="en-US" dirty="0">
                <a:solidFill>
                  <a:srgbClr val="000000"/>
                </a:solidFill>
              </a:rPr>
              <a:t>.</a:t>
            </a:r>
          </a:p>
        </p:txBody>
      </p:sp>
    </p:spTree>
    <p:extLst>
      <p:ext uri="{BB962C8B-B14F-4D97-AF65-F5344CB8AC3E}">
        <p14:creationId xmlns:p14="http://schemas.microsoft.com/office/powerpoint/2010/main" val="32606743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2"/>
          <p:cNvSpPr>
            <a:spLocks noGrp="1"/>
          </p:cNvSpPr>
          <p:nvPr>
            <p:ph type="title"/>
          </p:nvPr>
        </p:nvSpPr>
        <p:spPr>
          <a:xfrm>
            <a:off x="549275" y="1254252"/>
            <a:ext cx="8042276" cy="721558"/>
          </a:xfrm>
        </p:spPr>
        <p:txBody>
          <a:bodyPr/>
          <a:lstStyle/>
          <a:p>
            <a:r>
              <a:rPr lang="en-US" sz="3600"/>
              <a:t>Configuration: Assign Port to VLAN</a:t>
            </a:r>
            <a:endParaRPr lang="en-US" sz="3600" dirty="0"/>
          </a:p>
        </p:txBody>
      </p:sp>
      <p:sp>
        <p:nvSpPr>
          <p:cNvPr id="11267" name="Content Placeholder 3"/>
          <p:cNvSpPr>
            <a:spLocks noGrp="1"/>
          </p:cNvSpPr>
          <p:nvPr>
            <p:ph idx="1"/>
          </p:nvPr>
        </p:nvSpPr>
        <p:spPr>
          <a:xfrm>
            <a:off x="549275" y="2769661"/>
            <a:ext cx="8042276" cy="3173939"/>
          </a:xfrm>
        </p:spPr>
        <p:txBody>
          <a:bodyPr/>
          <a:lstStyle/>
          <a:p>
            <a:r>
              <a:rPr lang="en-US" dirty="0">
                <a:solidFill>
                  <a:srgbClr val="000000"/>
                </a:solidFill>
              </a:rPr>
              <a:t>To assign a port to a VLAN in interface configuration mode.</a:t>
            </a:r>
          </a:p>
          <a:p>
            <a:pPr lvl="1">
              <a:buNone/>
            </a:pPr>
            <a:r>
              <a:rPr lang="en-US" dirty="0">
                <a:solidFill>
                  <a:srgbClr val="000000"/>
                </a:solidFill>
                <a:latin typeface="Courier New" pitchFamily="49" charset="0"/>
                <a:cs typeface="Courier New" pitchFamily="49" charset="0"/>
              </a:rPr>
              <a:t>Switch(</a:t>
            </a:r>
            <a:r>
              <a:rPr lang="en-US" dirty="0" err="1">
                <a:solidFill>
                  <a:srgbClr val="000000"/>
                </a:solidFill>
                <a:latin typeface="Courier New" pitchFamily="49" charset="0"/>
                <a:cs typeface="Courier New" pitchFamily="49" charset="0"/>
              </a:rPr>
              <a:t>config</a:t>
            </a:r>
            <a:r>
              <a:rPr lang="en-US" dirty="0">
                <a:solidFill>
                  <a:srgbClr val="000000"/>
                </a:solidFill>
                <a:latin typeface="Courier New" pitchFamily="49" charset="0"/>
                <a:cs typeface="Courier New" pitchFamily="49" charset="0"/>
              </a:rPr>
              <a:t>-if)# </a:t>
            </a:r>
            <a:r>
              <a:rPr lang="en-US" b="1" dirty="0" err="1">
                <a:solidFill>
                  <a:srgbClr val="000000"/>
                </a:solidFill>
                <a:latin typeface="Courier New" pitchFamily="49" charset="0"/>
                <a:cs typeface="Courier New" pitchFamily="49" charset="0"/>
              </a:rPr>
              <a:t>switchport</a:t>
            </a:r>
            <a:r>
              <a:rPr lang="en-US" b="1" dirty="0">
                <a:solidFill>
                  <a:srgbClr val="000000"/>
                </a:solidFill>
                <a:latin typeface="Courier New" pitchFamily="49" charset="0"/>
                <a:cs typeface="Courier New" pitchFamily="49" charset="0"/>
              </a:rPr>
              <a:t> access </a:t>
            </a:r>
            <a:r>
              <a:rPr lang="en-US" b="1" dirty="0" err="1">
                <a:solidFill>
                  <a:srgbClr val="000000"/>
                </a:solidFill>
                <a:latin typeface="Courier New" pitchFamily="49" charset="0"/>
                <a:cs typeface="Courier New" pitchFamily="49" charset="0"/>
              </a:rPr>
              <a:t>vlan</a:t>
            </a:r>
            <a:r>
              <a:rPr lang="en-US" b="1" dirty="0">
                <a:solidFill>
                  <a:srgbClr val="000000"/>
                </a:solidFill>
                <a:latin typeface="Courier New" pitchFamily="49" charset="0"/>
                <a:cs typeface="Courier New" pitchFamily="49" charset="0"/>
              </a:rPr>
              <a:t> </a:t>
            </a:r>
            <a:r>
              <a:rPr lang="en-US" i="1" dirty="0" err="1">
                <a:solidFill>
                  <a:srgbClr val="000000"/>
                </a:solidFill>
                <a:latin typeface="Courier New" pitchFamily="49" charset="0"/>
                <a:cs typeface="Courier New" pitchFamily="49" charset="0"/>
              </a:rPr>
              <a:t>vlan</a:t>
            </a:r>
            <a:r>
              <a:rPr lang="en-US" i="1" dirty="0">
                <a:solidFill>
                  <a:srgbClr val="000000"/>
                </a:solidFill>
                <a:latin typeface="Courier New" pitchFamily="49" charset="0"/>
                <a:cs typeface="Courier New" pitchFamily="49" charset="0"/>
              </a:rPr>
              <a:t>-id </a:t>
            </a:r>
          </a:p>
          <a:p>
            <a:r>
              <a:rPr lang="en-US" i="1" dirty="0" err="1">
                <a:solidFill>
                  <a:srgbClr val="000000"/>
                </a:solidFill>
                <a:latin typeface="Courier New" pitchFamily="49" charset="0"/>
                <a:cs typeface="Courier New" pitchFamily="49" charset="0"/>
              </a:rPr>
              <a:t>vlan</a:t>
            </a:r>
            <a:r>
              <a:rPr lang="en-US" i="1" dirty="0">
                <a:solidFill>
                  <a:srgbClr val="000000"/>
                </a:solidFill>
                <a:latin typeface="Courier New" pitchFamily="49" charset="0"/>
                <a:cs typeface="Courier New" pitchFamily="49" charset="0"/>
              </a:rPr>
              <a:t>-id </a:t>
            </a:r>
            <a:r>
              <a:rPr lang="en-US" dirty="0">
                <a:solidFill>
                  <a:srgbClr val="000000"/>
                </a:solidFill>
                <a:latin typeface="Arial" pitchFamily="34" charset="0"/>
                <a:cs typeface="Arial" pitchFamily="34" charset="0"/>
              </a:rPr>
              <a:t>is a previously created VLAN. </a:t>
            </a:r>
            <a:endParaRPr lang="en-US" dirty="0">
              <a:solidFill>
                <a:srgbClr val="000000"/>
              </a:solidFill>
            </a:endParaRPr>
          </a:p>
        </p:txBody>
      </p:sp>
    </p:spTree>
    <p:extLst>
      <p:ext uri="{BB962C8B-B14F-4D97-AF65-F5344CB8AC3E}">
        <p14:creationId xmlns:p14="http://schemas.microsoft.com/office/powerpoint/2010/main" val="32311909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279400" y="912254"/>
            <a:ext cx="8532159" cy="740664"/>
          </a:xfrm>
        </p:spPr>
        <p:txBody>
          <a:bodyPr/>
          <a:lstStyle/>
          <a:p>
            <a:r>
              <a:rPr lang="en-US" sz="3600" dirty="0"/>
              <a:t>Example: Assigning a Port to a VLAN</a:t>
            </a:r>
          </a:p>
        </p:txBody>
      </p:sp>
      <p:sp>
        <p:nvSpPr>
          <p:cNvPr id="5" name="Content Placeholder 4"/>
          <p:cNvSpPr>
            <a:spLocks noGrp="1"/>
          </p:cNvSpPr>
          <p:nvPr>
            <p:ph sz="half" idx="10"/>
          </p:nvPr>
        </p:nvSpPr>
        <p:spPr>
          <a:xfrm>
            <a:off x="279400" y="1855759"/>
            <a:ext cx="8011279" cy="3667049"/>
          </a:xfrm>
        </p:spPr>
        <p:txBody>
          <a:bodyPr>
            <a:normAutofit/>
          </a:bodyPr>
          <a:lstStyle/>
          <a:p>
            <a:r>
              <a:rPr lang="en-US" sz="1800" dirty="0">
                <a:solidFill>
                  <a:srgbClr val="000000"/>
                </a:solidFill>
              </a:rPr>
              <a:t>Enter interface configuration mode:</a:t>
            </a:r>
          </a:p>
          <a:p>
            <a:pPr marL="288925" lvl="2" indent="-3175">
              <a:buNone/>
            </a:pPr>
            <a:r>
              <a:rPr lang="en-US" sz="1400" dirty="0">
                <a:solidFill>
                  <a:srgbClr val="000000"/>
                </a:solidFill>
                <a:latin typeface="Courier New" pitchFamily="49" charset="0"/>
                <a:cs typeface="Courier New" pitchFamily="49" charset="0"/>
              </a:rPr>
              <a:t>Switch(</a:t>
            </a:r>
            <a:r>
              <a:rPr lang="en-US" sz="1400" dirty="0" err="1">
                <a:solidFill>
                  <a:srgbClr val="000000"/>
                </a:solidFill>
                <a:latin typeface="Courier New" pitchFamily="49" charset="0"/>
                <a:cs typeface="Courier New" pitchFamily="49" charset="0"/>
              </a:rPr>
              <a:t>config</a:t>
            </a:r>
            <a:r>
              <a:rPr lang="en-US" sz="1400" dirty="0">
                <a:solidFill>
                  <a:srgbClr val="000000"/>
                </a:solidFill>
                <a:latin typeface="Courier New" pitchFamily="49" charset="0"/>
                <a:cs typeface="Courier New" pitchFamily="49" charset="0"/>
              </a:rPr>
              <a:t>)# </a:t>
            </a:r>
            <a:r>
              <a:rPr lang="en-US" sz="1400" b="1" dirty="0">
                <a:solidFill>
                  <a:srgbClr val="000000"/>
                </a:solidFill>
                <a:latin typeface="Courier New" pitchFamily="49" charset="0"/>
                <a:cs typeface="Courier New" pitchFamily="49" charset="0"/>
              </a:rPr>
              <a:t>interface </a:t>
            </a:r>
            <a:r>
              <a:rPr lang="en-US" sz="1400" i="1" dirty="0">
                <a:solidFill>
                  <a:srgbClr val="000000"/>
                </a:solidFill>
                <a:latin typeface="Courier New" pitchFamily="49" charset="0"/>
                <a:cs typeface="Courier New" pitchFamily="49" charset="0"/>
              </a:rPr>
              <a:t>interface-id</a:t>
            </a:r>
          </a:p>
          <a:p>
            <a:r>
              <a:rPr lang="en-US" sz="1800" dirty="0">
                <a:solidFill>
                  <a:srgbClr val="000000"/>
                </a:solidFill>
              </a:rPr>
              <a:t>Configure a description for the device(s) connected to the port:</a:t>
            </a:r>
          </a:p>
          <a:p>
            <a:pPr marL="288925" lvl="2" indent="-3175">
              <a:buNone/>
            </a:pPr>
            <a:r>
              <a:rPr lang="en-US" sz="1400" dirty="0">
                <a:solidFill>
                  <a:srgbClr val="000000"/>
                </a:solidFill>
                <a:latin typeface="Courier New" pitchFamily="49" charset="0"/>
                <a:cs typeface="Courier New" pitchFamily="49" charset="0"/>
              </a:rPr>
              <a:t>Switch(</a:t>
            </a:r>
            <a:r>
              <a:rPr lang="en-US" sz="1400" dirty="0" err="1">
                <a:solidFill>
                  <a:srgbClr val="000000"/>
                </a:solidFill>
                <a:latin typeface="Courier New" pitchFamily="49" charset="0"/>
                <a:cs typeface="Courier New" pitchFamily="49" charset="0"/>
              </a:rPr>
              <a:t>config</a:t>
            </a:r>
            <a:r>
              <a:rPr lang="en-US" sz="1400" dirty="0">
                <a:solidFill>
                  <a:srgbClr val="000000"/>
                </a:solidFill>
                <a:latin typeface="Courier New" pitchFamily="49" charset="0"/>
                <a:cs typeface="Courier New" pitchFamily="49" charset="0"/>
              </a:rPr>
              <a:t>-if)# </a:t>
            </a:r>
            <a:r>
              <a:rPr lang="en-US" sz="1400" b="1" dirty="0">
                <a:solidFill>
                  <a:srgbClr val="000000"/>
                </a:solidFill>
                <a:latin typeface="Courier New" pitchFamily="49" charset="0"/>
                <a:cs typeface="Courier New" pitchFamily="49" charset="0"/>
              </a:rPr>
              <a:t>description </a:t>
            </a:r>
            <a:r>
              <a:rPr lang="en-US" sz="1400" i="1" dirty="0">
                <a:solidFill>
                  <a:srgbClr val="000000"/>
                </a:solidFill>
                <a:latin typeface="Courier New" pitchFamily="49" charset="0"/>
                <a:cs typeface="Courier New" pitchFamily="49" charset="0"/>
              </a:rPr>
              <a:t>string</a:t>
            </a:r>
          </a:p>
          <a:p>
            <a:r>
              <a:rPr lang="en-US" sz="1800" dirty="0">
                <a:solidFill>
                  <a:srgbClr val="000000"/>
                </a:solidFill>
              </a:rPr>
              <a:t>Configure access port macro:</a:t>
            </a:r>
          </a:p>
          <a:p>
            <a:pPr marL="288925" lvl="2" indent="-3175">
              <a:buNone/>
            </a:pPr>
            <a:r>
              <a:rPr lang="en-US" sz="1400" dirty="0">
                <a:solidFill>
                  <a:srgbClr val="000000"/>
                </a:solidFill>
                <a:latin typeface="Courier New" pitchFamily="49" charset="0"/>
                <a:cs typeface="Courier New" pitchFamily="49" charset="0"/>
              </a:rPr>
              <a:t>Switch(</a:t>
            </a:r>
            <a:r>
              <a:rPr lang="en-US" sz="1400" dirty="0" err="1">
                <a:solidFill>
                  <a:srgbClr val="000000"/>
                </a:solidFill>
                <a:latin typeface="Courier New" pitchFamily="49" charset="0"/>
                <a:cs typeface="Courier New" pitchFamily="49" charset="0"/>
              </a:rPr>
              <a:t>config</a:t>
            </a:r>
            <a:r>
              <a:rPr lang="en-US" sz="1400" dirty="0">
                <a:solidFill>
                  <a:srgbClr val="000000"/>
                </a:solidFill>
                <a:latin typeface="Courier New" pitchFamily="49" charset="0"/>
                <a:cs typeface="Courier New" pitchFamily="49" charset="0"/>
              </a:rPr>
              <a:t>-if)# </a:t>
            </a:r>
            <a:r>
              <a:rPr lang="en-US" sz="1400" b="1" dirty="0" err="1">
                <a:solidFill>
                  <a:srgbClr val="000000"/>
                </a:solidFill>
                <a:latin typeface="Courier New" pitchFamily="49" charset="0"/>
                <a:cs typeface="Courier New" pitchFamily="49" charset="0"/>
              </a:rPr>
              <a:t>switchport</a:t>
            </a:r>
            <a:r>
              <a:rPr lang="en-US" sz="1400" b="1" dirty="0">
                <a:solidFill>
                  <a:srgbClr val="000000"/>
                </a:solidFill>
                <a:latin typeface="Courier New" pitchFamily="49" charset="0"/>
                <a:cs typeface="Courier New" pitchFamily="49" charset="0"/>
              </a:rPr>
              <a:t> host</a:t>
            </a:r>
          </a:p>
        </p:txBody>
      </p:sp>
      <p:sp>
        <p:nvSpPr>
          <p:cNvPr id="6" name="Content Placeholder 5"/>
          <p:cNvSpPr>
            <a:spLocks noGrp="1"/>
          </p:cNvSpPr>
          <p:nvPr>
            <p:ph sz="half" idx="11"/>
          </p:nvPr>
        </p:nvSpPr>
        <p:spPr>
          <a:xfrm>
            <a:off x="4833289" y="3354102"/>
            <a:ext cx="4152751" cy="3236784"/>
          </a:xfrm>
        </p:spPr>
        <p:txBody>
          <a:bodyPr>
            <a:normAutofit/>
          </a:bodyPr>
          <a:lstStyle/>
          <a:p>
            <a:r>
              <a:rPr lang="en-US" sz="2000" dirty="0">
                <a:solidFill>
                  <a:srgbClr val="000000"/>
                </a:solidFill>
              </a:rPr>
              <a:t>Assign port to VLAN:</a:t>
            </a:r>
          </a:p>
          <a:p>
            <a:pPr marL="288925" lvl="2" indent="-3175">
              <a:buNone/>
            </a:pPr>
            <a:r>
              <a:rPr lang="en-US" sz="1600" dirty="0">
                <a:solidFill>
                  <a:srgbClr val="000000"/>
                </a:solidFill>
                <a:latin typeface="Courier New" pitchFamily="49" charset="0"/>
                <a:cs typeface="Courier New" pitchFamily="49" charset="0"/>
              </a:rPr>
              <a:t>Switch(</a:t>
            </a:r>
            <a:r>
              <a:rPr lang="en-US" sz="1600" dirty="0" err="1">
                <a:solidFill>
                  <a:srgbClr val="000000"/>
                </a:solidFill>
                <a:latin typeface="Courier New" pitchFamily="49" charset="0"/>
                <a:cs typeface="Courier New" pitchFamily="49" charset="0"/>
              </a:rPr>
              <a:t>config</a:t>
            </a:r>
            <a:r>
              <a:rPr lang="en-US" sz="1600" dirty="0">
                <a:solidFill>
                  <a:srgbClr val="000000"/>
                </a:solidFill>
                <a:latin typeface="Courier New" pitchFamily="49" charset="0"/>
                <a:cs typeface="Courier New" pitchFamily="49" charset="0"/>
              </a:rPr>
              <a:t>-if)# </a:t>
            </a:r>
            <a:r>
              <a:rPr lang="en-US" sz="1600" b="1" dirty="0" err="1">
                <a:solidFill>
                  <a:srgbClr val="000000"/>
                </a:solidFill>
                <a:latin typeface="Courier New" pitchFamily="49" charset="0"/>
                <a:cs typeface="Courier New" pitchFamily="49" charset="0"/>
              </a:rPr>
              <a:t>switchport</a:t>
            </a:r>
            <a:r>
              <a:rPr lang="en-US" sz="1600" b="1" dirty="0">
                <a:solidFill>
                  <a:srgbClr val="000000"/>
                </a:solidFill>
                <a:latin typeface="Courier New" pitchFamily="49" charset="0"/>
                <a:cs typeface="Courier New" pitchFamily="49" charset="0"/>
              </a:rPr>
              <a:t> access </a:t>
            </a:r>
            <a:r>
              <a:rPr lang="en-US" sz="1600" b="1" dirty="0" err="1">
                <a:solidFill>
                  <a:srgbClr val="000000"/>
                </a:solidFill>
                <a:latin typeface="Courier New" pitchFamily="49" charset="0"/>
                <a:cs typeface="Courier New" pitchFamily="49" charset="0"/>
              </a:rPr>
              <a:t>vlan</a:t>
            </a:r>
            <a:r>
              <a:rPr lang="en-US" sz="1600" b="1" dirty="0">
                <a:solidFill>
                  <a:srgbClr val="000000"/>
                </a:solidFill>
                <a:latin typeface="Courier New" pitchFamily="49" charset="0"/>
                <a:cs typeface="Courier New" pitchFamily="49" charset="0"/>
              </a:rPr>
              <a:t> </a:t>
            </a:r>
            <a:r>
              <a:rPr lang="en-US" sz="1600" i="1" dirty="0" err="1">
                <a:solidFill>
                  <a:srgbClr val="000000"/>
                </a:solidFill>
                <a:latin typeface="Courier New" pitchFamily="49" charset="0"/>
                <a:cs typeface="Courier New" pitchFamily="49" charset="0"/>
              </a:rPr>
              <a:t>vlan</a:t>
            </a:r>
            <a:r>
              <a:rPr lang="en-US" sz="1600" i="1" dirty="0">
                <a:solidFill>
                  <a:srgbClr val="000000"/>
                </a:solidFill>
                <a:latin typeface="Courier New" pitchFamily="49" charset="0"/>
                <a:cs typeface="Courier New" pitchFamily="49" charset="0"/>
              </a:rPr>
              <a:t>-id</a:t>
            </a:r>
          </a:p>
          <a:p>
            <a:r>
              <a:rPr lang="en-US" sz="2000" dirty="0">
                <a:solidFill>
                  <a:srgbClr val="000000"/>
                </a:solidFill>
              </a:rPr>
              <a:t>Enable the interface:</a:t>
            </a:r>
          </a:p>
          <a:p>
            <a:pPr marL="288925" lvl="2" indent="-3175">
              <a:buNone/>
            </a:pPr>
            <a:r>
              <a:rPr lang="en-US" sz="1600" dirty="0">
                <a:solidFill>
                  <a:srgbClr val="000000"/>
                </a:solidFill>
                <a:latin typeface="Courier New" pitchFamily="49" charset="0"/>
                <a:cs typeface="Courier New" pitchFamily="49" charset="0"/>
              </a:rPr>
              <a:t>Switch(</a:t>
            </a:r>
            <a:r>
              <a:rPr lang="en-US" sz="1600" dirty="0" err="1">
                <a:solidFill>
                  <a:srgbClr val="000000"/>
                </a:solidFill>
                <a:latin typeface="Courier New" pitchFamily="49" charset="0"/>
                <a:cs typeface="Courier New" pitchFamily="49" charset="0"/>
              </a:rPr>
              <a:t>config</a:t>
            </a:r>
            <a:r>
              <a:rPr lang="en-US" sz="1600" dirty="0">
                <a:solidFill>
                  <a:srgbClr val="000000"/>
                </a:solidFill>
                <a:latin typeface="Courier New" pitchFamily="49" charset="0"/>
                <a:cs typeface="Courier New" pitchFamily="49" charset="0"/>
              </a:rPr>
              <a:t>-if)# </a:t>
            </a:r>
            <a:r>
              <a:rPr lang="en-US" sz="1600" b="1" dirty="0">
                <a:solidFill>
                  <a:srgbClr val="000000"/>
                </a:solidFill>
                <a:latin typeface="Courier New" pitchFamily="49" charset="0"/>
                <a:cs typeface="Courier New" pitchFamily="49" charset="0"/>
              </a:rPr>
              <a:t>no shutdown</a:t>
            </a:r>
          </a:p>
          <a:p>
            <a:r>
              <a:rPr lang="en-US" sz="2000" dirty="0">
                <a:solidFill>
                  <a:srgbClr val="000000"/>
                </a:solidFill>
              </a:rPr>
              <a:t>Return to Privileged EXEC mode</a:t>
            </a:r>
          </a:p>
          <a:p>
            <a:pPr marL="288925" lvl="2" indent="-3175">
              <a:buNone/>
            </a:pPr>
            <a:r>
              <a:rPr lang="en-US" sz="1600" dirty="0">
                <a:solidFill>
                  <a:srgbClr val="000000"/>
                </a:solidFill>
                <a:latin typeface="Courier New" pitchFamily="49" charset="0"/>
                <a:cs typeface="Courier New" pitchFamily="49" charset="0"/>
              </a:rPr>
              <a:t>Switch(</a:t>
            </a:r>
            <a:r>
              <a:rPr lang="en-US" sz="1600" dirty="0" err="1">
                <a:solidFill>
                  <a:srgbClr val="000000"/>
                </a:solidFill>
                <a:latin typeface="Courier New" pitchFamily="49" charset="0"/>
                <a:cs typeface="Courier New" pitchFamily="49" charset="0"/>
              </a:rPr>
              <a:t>config</a:t>
            </a:r>
            <a:r>
              <a:rPr lang="en-US" sz="1600" dirty="0">
                <a:solidFill>
                  <a:srgbClr val="000000"/>
                </a:solidFill>
                <a:latin typeface="Courier New" pitchFamily="49" charset="0"/>
                <a:cs typeface="Courier New" pitchFamily="49" charset="0"/>
              </a:rPr>
              <a:t>-if)# </a:t>
            </a:r>
            <a:r>
              <a:rPr lang="en-US" sz="1600" b="1" dirty="0">
                <a:solidFill>
                  <a:srgbClr val="000000"/>
                </a:solidFill>
                <a:latin typeface="Courier New" pitchFamily="49" charset="0"/>
                <a:cs typeface="Courier New" pitchFamily="49" charset="0"/>
              </a:rPr>
              <a:t>end</a:t>
            </a:r>
          </a:p>
          <a:p>
            <a:endParaRPr lang="en-US" sz="2000" dirty="0">
              <a:solidFill>
                <a:srgbClr val="000000"/>
              </a:solidFill>
            </a:endParaRPr>
          </a:p>
        </p:txBody>
      </p:sp>
      <p:sp>
        <p:nvSpPr>
          <p:cNvPr id="7" name="Content Placeholder 6"/>
          <p:cNvSpPr>
            <a:spLocks noGrp="1"/>
          </p:cNvSpPr>
          <p:nvPr>
            <p:ph sz="half" idx="12"/>
          </p:nvPr>
        </p:nvSpPr>
        <p:spPr>
          <a:xfrm>
            <a:off x="279400" y="4830371"/>
            <a:ext cx="4553889" cy="1890910"/>
          </a:xfrm>
          <a:ln w="12700"/>
        </p:spPr>
        <p:txBody>
          <a:bodyPr>
            <a:noAutofit/>
          </a:bodyPr>
          <a:lstStyle/>
          <a:p>
            <a:pPr>
              <a:lnSpc>
                <a:spcPct val="100000"/>
              </a:lnSpc>
              <a:spcAft>
                <a:spcPts val="0"/>
              </a:spcAft>
            </a:pPr>
            <a:r>
              <a:rPr lang="en-US" sz="1200" dirty="0">
                <a:solidFill>
                  <a:srgbClr val="000000"/>
                </a:solidFill>
              </a:rPr>
              <a:t>Switch(</a:t>
            </a:r>
            <a:r>
              <a:rPr lang="en-US" sz="1200" dirty="0" err="1">
                <a:solidFill>
                  <a:srgbClr val="000000"/>
                </a:solidFill>
              </a:rPr>
              <a:t>config</a:t>
            </a:r>
            <a:r>
              <a:rPr lang="en-US" sz="1200" dirty="0">
                <a:solidFill>
                  <a:srgbClr val="000000"/>
                </a:solidFill>
              </a:rPr>
              <a:t>)# </a:t>
            </a:r>
            <a:r>
              <a:rPr lang="en-US" sz="1200" b="1" dirty="0">
                <a:solidFill>
                  <a:srgbClr val="000000"/>
                </a:solidFill>
              </a:rPr>
              <a:t>interface </a:t>
            </a:r>
            <a:r>
              <a:rPr lang="en-US" sz="1200" b="1" dirty="0" err="1">
                <a:solidFill>
                  <a:srgbClr val="000000"/>
                </a:solidFill>
              </a:rPr>
              <a:t>FastEthernet</a:t>
            </a:r>
            <a:r>
              <a:rPr lang="en-US" sz="1200" b="1" dirty="0">
                <a:solidFill>
                  <a:srgbClr val="000000"/>
                </a:solidFill>
              </a:rPr>
              <a:t> 5/6</a:t>
            </a:r>
          </a:p>
          <a:p>
            <a:pPr>
              <a:lnSpc>
                <a:spcPct val="100000"/>
              </a:lnSpc>
              <a:spcAft>
                <a:spcPts val="0"/>
              </a:spcAft>
            </a:pPr>
            <a:r>
              <a:rPr lang="en-US" sz="1200" dirty="0">
                <a:solidFill>
                  <a:srgbClr val="000000"/>
                </a:solidFill>
              </a:rPr>
              <a:t>Switch(</a:t>
            </a:r>
            <a:r>
              <a:rPr lang="en-US" sz="1200" dirty="0" err="1">
                <a:solidFill>
                  <a:srgbClr val="000000"/>
                </a:solidFill>
              </a:rPr>
              <a:t>config</a:t>
            </a:r>
            <a:r>
              <a:rPr lang="en-US" sz="1200" dirty="0">
                <a:solidFill>
                  <a:srgbClr val="000000"/>
                </a:solidFill>
              </a:rPr>
              <a:t>-if)# </a:t>
            </a:r>
            <a:r>
              <a:rPr lang="en-US" sz="1200" b="1" dirty="0">
                <a:solidFill>
                  <a:srgbClr val="000000"/>
                </a:solidFill>
              </a:rPr>
              <a:t>description PC A</a:t>
            </a:r>
          </a:p>
          <a:p>
            <a:pPr>
              <a:lnSpc>
                <a:spcPct val="100000"/>
              </a:lnSpc>
              <a:spcAft>
                <a:spcPts val="0"/>
              </a:spcAft>
            </a:pPr>
            <a:r>
              <a:rPr lang="en-US" sz="1200" dirty="0">
                <a:solidFill>
                  <a:srgbClr val="000000"/>
                </a:solidFill>
              </a:rPr>
              <a:t>Switch(</a:t>
            </a:r>
            <a:r>
              <a:rPr lang="en-US" sz="1200" dirty="0" err="1">
                <a:solidFill>
                  <a:srgbClr val="000000"/>
                </a:solidFill>
              </a:rPr>
              <a:t>config</a:t>
            </a:r>
            <a:r>
              <a:rPr lang="en-US" sz="1200" dirty="0">
                <a:solidFill>
                  <a:srgbClr val="000000"/>
                </a:solidFill>
              </a:rPr>
              <a:t>-if)# </a:t>
            </a:r>
            <a:r>
              <a:rPr lang="en-US" sz="1200" b="1" dirty="0" err="1">
                <a:solidFill>
                  <a:srgbClr val="000000"/>
                </a:solidFill>
              </a:rPr>
              <a:t>switchport</a:t>
            </a:r>
            <a:r>
              <a:rPr lang="en-US" sz="1200" b="1" dirty="0">
                <a:solidFill>
                  <a:srgbClr val="000000"/>
                </a:solidFill>
              </a:rPr>
              <a:t> host</a:t>
            </a:r>
          </a:p>
          <a:p>
            <a:pPr>
              <a:lnSpc>
                <a:spcPct val="100000"/>
              </a:lnSpc>
              <a:spcAft>
                <a:spcPts val="0"/>
              </a:spcAft>
            </a:pPr>
            <a:r>
              <a:rPr lang="en-US" sz="1200" dirty="0" err="1">
                <a:solidFill>
                  <a:srgbClr val="000000"/>
                </a:solidFill>
              </a:rPr>
              <a:t>switchport</a:t>
            </a:r>
            <a:r>
              <a:rPr lang="en-US" sz="1200" dirty="0">
                <a:solidFill>
                  <a:srgbClr val="000000"/>
                </a:solidFill>
              </a:rPr>
              <a:t> mode will be set to access </a:t>
            </a:r>
          </a:p>
          <a:p>
            <a:pPr>
              <a:lnSpc>
                <a:spcPct val="100000"/>
              </a:lnSpc>
              <a:spcAft>
                <a:spcPts val="0"/>
              </a:spcAft>
            </a:pPr>
            <a:r>
              <a:rPr lang="en-US" sz="1200" dirty="0">
                <a:solidFill>
                  <a:srgbClr val="000000"/>
                </a:solidFill>
              </a:rPr>
              <a:t>spanning-tree </a:t>
            </a:r>
            <a:r>
              <a:rPr lang="en-US" sz="1200" dirty="0" err="1">
                <a:solidFill>
                  <a:srgbClr val="000000"/>
                </a:solidFill>
              </a:rPr>
              <a:t>portfast</a:t>
            </a:r>
            <a:r>
              <a:rPr lang="en-US" sz="1200" dirty="0">
                <a:solidFill>
                  <a:srgbClr val="000000"/>
                </a:solidFill>
              </a:rPr>
              <a:t> will be enabled </a:t>
            </a:r>
          </a:p>
          <a:p>
            <a:pPr>
              <a:lnSpc>
                <a:spcPct val="100000"/>
              </a:lnSpc>
              <a:spcAft>
                <a:spcPts val="0"/>
              </a:spcAft>
            </a:pPr>
            <a:r>
              <a:rPr lang="en-US" sz="1200" dirty="0">
                <a:solidFill>
                  <a:srgbClr val="000000"/>
                </a:solidFill>
              </a:rPr>
              <a:t>channel group will be disabled </a:t>
            </a:r>
          </a:p>
          <a:p>
            <a:pPr>
              <a:lnSpc>
                <a:spcPct val="100000"/>
              </a:lnSpc>
              <a:spcAft>
                <a:spcPts val="0"/>
              </a:spcAft>
            </a:pPr>
            <a:r>
              <a:rPr lang="en-US" sz="1200" dirty="0">
                <a:solidFill>
                  <a:srgbClr val="000000"/>
                </a:solidFill>
              </a:rPr>
              <a:t>Switch(</a:t>
            </a:r>
            <a:r>
              <a:rPr lang="en-US" sz="1200" dirty="0" err="1">
                <a:solidFill>
                  <a:srgbClr val="000000"/>
                </a:solidFill>
              </a:rPr>
              <a:t>config</a:t>
            </a:r>
            <a:r>
              <a:rPr lang="en-US" sz="1200" dirty="0">
                <a:solidFill>
                  <a:srgbClr val="000000"/>
                </a:solidFill>
              </a:rPr>
              <a:t>-if)# </a:t>
            </a:r>
            <a:r>
              <a:rPr lang="en-US" sz="1200" b="1" dirty="0" err="1">
                <a:solidFill>
                  <a:srgbClr val="000000"/>
                </a:solidFill>
              </a:rPr>
              <a:t>switchport</a:t>
            </a:r>
            <a:r>
              <a:rPr lang="en-US" sz="1200" b="1" dirty="0">
                <a:solidFill>
                  <a:srgbClr val="000000"/>
                </a:solidFill>
              </a:rPr>
              <a:t> access </a:t>
            </a:r>
            <a:r>
              <a:rPr lang="en-US" sz="1200" b="1" dirty="0" err="1">
                <a:solidFill>
                  <a:srgbClr val="000000"/>
                </a:solidFill>
              </a:rPr>
              <a:t>vlan</a:t>
            </a:r>
            <a:r>
              <a:rPr lang="en-US" sz="1200" b="1" dirty="0">
                <a:solidFill>
                  <a:srgbClr val="000000"/>
                </a:solidFill>
              </a:rPr>
              <a:t> 200</a:t>
            </a:r>
          </a:p>
          <a:p>
            <a:pPr>
              <a:lnSpc>
                <a:spcPct val="100000"/>
              </a:lnSpc>
              <a:spcAft>
                <a:spcPts val="0"/>
              </a:spcAft>
            </a:pPr>
            <a:r>
              <a:rPr lang="en-US" sz="1200" dirty="0">
                <a:solidFill>
                  <a:srgbClr val="000000"/>
                </a:solidFill>
              </a:rPr>
              <a:t>Switch(</a:t>
            </a:r>
            <a:r>
              <a:rPr lang="en-US" sz="1200" dirty="0" err="1">
                <a:solidFill>
                  <a:srgbClr val="000000"/>
                </a:solidFill>
              </a:rPr>
              <a:t>config</a:t>
            </a:r>
            <a:r>
              <a:rPr lang="en-US" sz="1200" dirty="0">
                <a:solidFill>
                  <a:srgbClr val="000000"/>
                </a:solidFill>
              </a:rPr>
              <a:t>-if)# </a:t>
            </a:r>
            <a:r>
              <a:rPr lang="en-US" sz="1200" b="1" dirty="0">
                <a:solidFill>
                  <a:srgbClr val="000000"/>
                </a:solidFill>
              </a:rPr>
              <a:t>no shutdown</a:t>
            </a:r>
          </a:p>
          <a:p>
            <a:pPr>
              <a:lnSpc>
                <a:spcPct val="100000"/>
              </a:lnSpc>
              <a:spcAft>
                <a:spcPts val="0"/>
              </a:spcAft>
            </a:pPr>
            <a:r>
              <a:rPr lang="en-US" sz="1200" dirty="0">
                <a:solidFill>
                  <a:srgbClr val="000000"/>
                </a:solidFill>
              </a:rPr>
              <a:t>Switch(</a:t>
            </a:r>
            <a:r>
              <a:rPr lang="en-US" sz="1200" dirty="0" err="1">
                <a:solidFill>
                  <a:srgbClr val="000000"/>
                </a:solidFill>
              </a:rPr>
              <a:t>config</a:t>
            </a:r>
            <a:r>
              <a:rPr lang="en-US" sz="1200" dirty="0">
                <a:solidFill>
                  <a:srgbClr val="000000"/>
                </a:solidFill>
              </a:rPr>
              <a:t>-if)# </a:t>
            </a:r>
            <a:r>
              <a:rPr lang="en-US" sz="1200" b="1" dirty="0">
                <a:solidFill>
                  <a:srgbClr val="000000"/>
                </a:solidFill>
              </a:rPr>
              <a:t>end</a:t>
            </a:r>
          </a:p>
        </p:txBody>
      </p:sp>
    </p:spTree>
    <p:extLst>
      <p:ext uri="{BB962C8B-B14F-4D97-AF65-F5344CB8AC3E}">
        <p14:creationId xmlns:p14="http://schemas.microsoft.com/office/powerpoint/2010/main" val="1971134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anim calcmode="lin" valueType="num">
                                      <p:cBhvr additive="base">
                                        <p:cTn id="11"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6">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anim calcmode="lin" valueType="num">
                                      <p:cBhvr additive="base">
                                        <p:cTn id="15"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6">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anim calcmode="lin" valueType="num">
                                      <p:cBhvr additive="base">
                                        <p:cTn id="19"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anim calcmode="lin" valueType="num">
                                      <p:cBhvr additive="base">
                                        <p:cTn id="23"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6">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anim calcmode="lin" valueType="num">
                                      <p:cBhvr additive="base">
                                        <p:cTn id="2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7">
                                            <p:txEl>
                                              <p:pRg st="0" end="0"/>
                                            </p:txEl>
                                          </p:spTgt>
                                        </p:tgtEl>
                                        <p:attrNameLst>
                                          <p:attrName>style.visibility</p:attrName>
                                        </p:attrNameLst>
                                      </p:cBhvr>
                                      <p:to>
                                        <p:strVal val="visible"/>
                                      </p:to>
                                    </p:set>
                                    <p:anim calcmode="lin" valueType="num">
                                      <p:cBhvr additive="base">
                                        <p:cTn id="33"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7">
                                            <p:txEl>
                                              <p:pRg st="0" end="0"/>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7">
                                            <p:txEl>
                                              <p:pRg st="1" end="1"/>
                                            </p:txEl>
                                          </p:spTgt>
                                        </p:tgtEl>
                                        <p:attrNameLst>
                                          <p:attrName>style.visibility</p:attrName>
                                        </p:attrNameLst>
                                      </p:cBhvr>
                                      <p:to>
                                        <p:strVal val="visible"/>
                                      </p:to>
                                    </p:set>
                                    <p:anim calcmode="lin" valueType="num">
                                      <p:cBhvr additive="base">
                                        <p:cTn id="37"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7">
                                            <p:txEl>
                                              <p:pRg st="1" end="1"/>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7">
                                            <p:txEl>
                                              <p:pRg st="2" end="2"/>
                                            </p:txEl>
                                          </p:spTgt>
                                        </p:tgtEl>
                                        <p:attrNameLst>
                                          <p:attrName>style.visibility</p:attrName>
                                        </p:attrNameLst>
                                      </p:cBhvr>
                                      <p:to>
                                        <p:strVal val="visible"/>
                                      </p:to>
                                    </p:set>
                                    <p:anim calcmode="lin" valueType="num">
                                      <p:cBhvr additive="base">
                                        <p:cTn id="41"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7">
                                            <p:txEl>
                                              <p:pRg st="2" end="2"/>
                                            </p:txEl>
                                          </p:spTgt>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7">
                                            <p:txEl>
                                              <p:pRg st="3" end="3"/>
                                            </p:txEl>
                                          </p:spTgt>
                                        </p:tgtEl>
                                        <p:attrNameLst>
                                          <p:attrName>style.visibility</p:attrName>
                                        </p:attrNameLst>
                                      </p:cBhvr>
                                      <p:to>
                                        <p:strVal val="visible"/>
                                      </p:to>
                                    </p:set>
                                    <p:anim calcmode="lin" valueType="num">
                                      <p:cBhvr additive="base">
                                        <p:cTn id="45"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7">
                                            <p:txEl>
                                              <p:pRg st="3" end="3"/>
                                            </p:txEl>
                                          </p:spTgt>
                                        </p:tgtEl>
                                        <p:attrNameLst>
                                          <p:attrName>ppt_y</p:attrName>
                                        </p:attrNameLst>
                                      </p:cBhvr>
                                      <p:tavLst>
                                        <p:tav tm="0">
                                          <p:val>
                                            <p:strVal val="1+#ppt_h/2"/>
                                          </p:val>
                                        </p:tav>
                                        <p:tav tm="100000">
                                          <p:val>
                                            <p:strVal val="#ppt_y"/>
                                          </p:val>
                                        </p:tav>
                                      </p:tavLst>
                                    </p:anim>
                                  </p:childTnLst>
                                </p:cTn>
                              </p:par>
                              <p:par>
                                <p:cTn id="47" presetID="2" presetClass="entr" presetSubtype="4" fill="hold" nodeType="withEffect">
                                  <p:stCondLst>
                                    <p:cond delay="0"/>
                                  </p:stCondLst>
                                  <p:childTnLst>
                                    <p:set>
                                      <p:cBhvr>
                                        <p:cTn id="48" dur="1" fill="hold">
                                          <p:stCondLst>
                                            <p:cond delay="0"/>
                                          </p:stCondLst>
                                        </p:cTn>
                                        <p:tgtEl>
                                          <p:spTgt spid="7">
                                            <p:txEl>
                                              <p:pRg st="4" end="4"/>
                                            </p:txEl>
                                          </p:spTgt>
                                        </p:tgtEl>
                                        <p:attrNameLst>
                                          <p:attrName>style.visibility</p:attrName>
                                        </p:attrNameLst>
                                      </p:cBhvr>
                                      <p:to>
                                        <p:strVal val="visible"/>
                                      </p:to>
                                    </p:set>
                                    <p:anim calcmode="lin" valueType="num">
                                      <p:cBhvr additive="base">
                                        <p:cTn id="49"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7">
                                            <p:txEl>
                                              <p:pRg st="4" end="4"/>
                                            </p:txEl>
                                          </p:spTgt>
                                        </p:tgtEl>
                                        <p:attrNameLst>
                                          <p:attrName>ppt_y</p:attrName>
                                        </p:attrNameLst>
                                      </p:cBhvr>
                                      <p:tavLst>
                                        <p:tav tm="0">
                                          <p:val>
                                            <p:strVal val="1+#ppt_h/2"/>
                                          </p:val>
                                        </p:tav>
                                        <p:tav tm="100000">
                                          <p:val>
                                            <p:strVal val="#ppt_y"/>
                                          </p:val>
                                        </p:tav>
                                      </p:tavLst>
                                    </p:anim>
                                  </p:childTnLst>
                                </p:cTn>
                              </p:par>
                              <p:par>
                                <p:cTn id="51" presetID="2" presetClass="entr" presetSubtype="4" fill="hold" nodeType="withEffect">
                                  <p:stCondLst>
                                    <p:cond delay="0"/>
                                  </p:stCondLst>
                                  <p:childTnLst>
                                    <p:set>
                                      <p:cBhvr>
                                        <p:cTn id="52" dur="1" fill="hold">
                                          <p:stCondLst>
                                            <p:cond delay="0"/>
                                          </p:stCondLst>
                                        </p:cTn>
                                        <p:tgtEl>
                                          <p:spTgt spid="7">
                                            <p:txEl>
                                              <p:pRg st="5" end="5"/>
                                            </p:txEl>
                                          </p:spTgt>
                                        </p:tgtEl>
                                        <p:attrNameLst>
                                          <p:attrName>style.visibility</p:attrName>
                                        </p:attrNameLst>
                                      </p:cBhvr>
                                      <p:to>
                                        <p:strVal val="visible"/>
                                      </p:to>
                                    </p:set>
                                    <p:anim calcmode="lin" valueType="num">
                                      <p:cBhvr additive="base">
                                        <p:cTn id="53" dur="500" fill="hold"/>
                                        <p:tgtEl>
                                          <p:spTgt spid="7">
                                            <p:txEl>
                                              <p:pRg st="5" end="5"/>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7">
                                            <p:txEl>
                                              <p:pRg st="5" end="5"/>
                                            </p:txEl>
                                          </p:spTgt>
                                        </p:tgtEl>
                                        <p:attrNameLst>
                                          <p:attrName>ppt_y</p:attrName>
                                        </p:attrNameLst>
                                      </p:cBhvr>
                                      <p:tavLst>
                                        <p:tav tm="0">
                                          <p:val>
                                            <p:strVal val="1+#ppt_h/2"/>
                                          </p:val>
                                        </p:tav>
                                        <p:tav tm="100000">
                                          <p:val>
                                            <p:strVal val="#ppt_y"/>
                                          </p:val>
                                        </p:tav>
                                      </p:tavLst>
                                    </p:anim>
                                  </p:childTnLst>
                                </p:cTn>
                              </p:par>
                              <p:par>
                                <p:cTn id="55" presetID="2" presetClass="entr" presetSubtype="4" fill="hold" nodeType="withEffect">
                                  <p:stCondLst>
                                    <p:cond delay="0"/>
                                  </p:stCondLst>
                                  <p:childTnLst>
                                    <p:set>
                                      <p:cBhvr>
                                        <p:cTn id="56" dur="1" fill="hold">
                                          <p:stCondLst>
                                            <p:cond delay="0"/>
                                          </p:stCondLst>
                                        </p:cTn>
                                        <p:tgtEl>
                                          <p:spTgt spid="7">
                                            <p:txEl>
                                              <p:pRg st="6" end="6"/>
                                            </p:txEl>
                                          </p:spTgt>
                                        </p:tgtEl>
                                        <p:attrNameLst>
                                          <p:attrName>style.visibility</p:attrName>
                                        </p:attrNameLst>
                                      </p:cBhvr>
                                      <p:to>
                                        <p:strVal val="visible"/>
                                      </p:to>
                                    </p:set>
                                    <p:anim calcmode="lin" valueType="num">
                                      <p:cBhvr additive="base">
                                        <p:cTn id="57" dur="500" fill="hold"/>
                                        <p:tgtEl>
                                          <p:spTgt spid="7">
                                            <p:txEl>
                                              <p:pRg st="6" end="6"/>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7">
                                            <p:txEl>
                                              <p:pRg st="6" end="6"/>
                                            </p:txEl>
                                          </p:spTgt>
                                        </p:tgtEl>
                                        <p:attrNameLst>
                                          <p:attrName>ppt_y</p:attrName>
                                        </p:attrNameLst>
                                      </p:cBhvr>
                                      <p:tavLst>
                                        <p:tav tm="0">
                                          <p:val>
                                            <p:strVal val="1+#ppt_h/2"/>
                                          </p:val>
                                        </p:tav>
                                        <p:tav tm="100000">
                                          <p:val>
                                            <p:strVal val="#ppt_y"/>
                                          </p:val>
                                        </p:tav>
                                      </p:tavLst>
                                    </p:anim>
                                  </p:childTnLst>
                                </p:cTn>
                              </p:par>
                              <p:par>
                                <p:cTn id="59" presetID="2" presetClass="entr" presetSubtype="4" fill="hold" nodeType="withEffect">
                                  <p:stCondLst>
                                    <p:cond delay="0"/>
                                  </p:stCondLst>
                                  <p:childTnLst>
                                    <p:set>
                                      <p:cBhvr>
                                        <p:cTn id="60" dur="1" fill="hold">
                                          <p:stCondLst>
                                            <p:cond delay="0"/>
                                          </p:stCondLst>
                                        </p:cTn>
                                        <p:tgtEl>
                                          <p:spTgt spid="7">
                                            <p:txEl>
                                              <p:pRg st="7" end="7"/>
                                            </p:txEl>
                                          </p:spTgt>
                                        </p:tgtEl>
                                        <p:attrNameLst>
                                          <p:attrName>style.visibility</p:attrName>
                                        </p:attrNameLst>
                                      </p:cBhvr>
                                      <p:to>
                                        <p:strVal val="visible"/>
                                      </p:to>
                                    </p:set>
                                    <p:anim calcmode="lin" valueType="num">
                                      <p:cBhvr additive="base">
                                        <p:cTn id="61" dur="500" fill="hold"/>
                                        <p:tgtEl>
                                          <p:spTgt spid="7">
                                            <p:txEl>
                                              <p:pRg st="7" end="7"/>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7">
                                            <p:txEl>
                                              <p:pRg st="7" end="7"/>
                                            </p:txEl>
                                          </p:spTgt>
                                        </p:tgtEl>
                                        <p:attrNameLst>
                                          <p:attrName>ppt_y</p:attrName>
                                        </p:attrNameLst>
                                      </p:cBhvr>
                                      <p:tavLst>
                                        <p:tav tm="0">
                                          <p:val>
                                            <p:strVal val="1+#ppt_h/2"/>
                                          </p:val>
                                        </p:tav>
                                        <p:tav tm="100000">
                                          <p:val>
                                            <p:strVal val="#ppt_y"/>
                                          </p:val>
                                        </p:tav>
                                      </p:tavLst>
                                    </p:anim>
                                  </p:childTnLst>
                                </p:cTn>
                              </p:par>
                              <p:par>
                                <p:cTn id="63" presetID="2" presetClass="entr" presetSubtype="4" fill="hold" nodeType="withEffect">
                                  <p:stCondLst>
                                    <p:cond delay="0"/>
                                  </p:stCondLst>
                                  <p:childTnLst>
                                    <p:set>
                                      <p:cBhvr>
                                        <p:cTn id="64" dur="1" fill="hold">
                                          <p:stCondLst>
                                            <p:cond delay="0"/>
                                          </p:stCondLst>
                                        </p:cTn>
                                        <p:tgtEl>
                                          <p:spTgt spid="7">
                                            <p:txEl>
                                              <p:pRg st="8" end="8"/>
                                            </p:txEl>
                                          </p:spTgt>
                                        </p:tgtEl>
                                        <p:attrNameLst>
                                          <p:attrName>style.visibility</p:attrName>
                                        </p:attrNameLst>
                                      </p:cBhvr>
                                      <p:to>
                                        <p:strVal val="visible"/>
                                      </p:to>
                                    </p:set>
                                    <p:anim calcmode="lin" valueType="num">
                                      <p:cBhvr additive="base">
                                        <p:cTn id="65" dur="500" fill="hold"/>
                                        <p:tgtEl>
                                          <p:spTgt spid="7">
                                            <p:txEl>
                                              <p:pRg st="8" end="8"/>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7">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bwMode="auto">
          <a:xfrm>
            <a:off x="979974" y="4901530"/>
            <a:ext cx="2519362" cy="233362"/>
          </a:xfrm>
          <a:prstGeom prst="rect">
            <a:avLst/>
          </a:prstGeom>
          <a:solidFill>
            <a:srgbClr val="FFFF00"/>
          </a:solidFill>
          <a:ln w="9525" cap="flat" cmpd="sng" algn="ctr">
            <a:solidFill>
              <a:schemeClr val="bg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Arial" charset="0"/>
            </a:endParaRPr>
          </a:p>
        </p:txBody>
      </p:sp>
      <p:sp>
        <p:nvSpPr>
          <p:cNvPr id="9" name="Rectangle 8"/>
          <p:cNvSpPr/>
          <p:nvPr/>
        </p:nvSpPr>
        <p:spPr bwMode="auto">
          <a:xfrm>
            <a:off x="1056173" y="2546473"/>
            <a:ext cx="1543050" cy="228600"/>
          </a:xfrm>
          <a:prstGeom prst="rect">
            <a:avLst/>
          </a:prstGeom>
          <a:solidFill>
            <a:srgbClr val="FFFF00"/>
          </a:solidFill>
          <a:ln w="9525" cap="flat" cmpd="sng" algn="ctr">
            <a:solidFill>
              <a:schemeClr val="bg1"/>
            </a:solid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Arial" charset="0"/>
            </a:endParaRPr>
          </a:p>
        </p:txBody>
      </p:sp>
      <p:sp>
        <p:nvSpPr>
          <p:cNvPr id="2" name="Title 1"/>
          <p:cNvSpPr>
            <a:spLocks noGrp="1"/>
          </p:cNvSpPr>
          <p:nvPr>
            <p:ph type="title"/>
          </p:nvPr>
        </p:nvSpPr>
        <p:spPr>
          <a:xfrm>
            <a:off x="279400" y="1105511"/>
            <a:ext cx="8521700" cy="549021"/>
          </a:xfrm>
        </p:spPr>
        <p:txBody>
          <a:bodyPr>
            <a:noAutofit/>
          </a:bodyPr>
          <a:lstStyle/>
          <a:p>
            <a:r>
              <a:rPr lang="en-US" sz="3200"/>
              <a:t>Verification: VLAN Configuration</a:t>
            </a:r>
            <a:endParaRPr lang="en-US" sz="3200" dirty="0"/>
          </a:p>
        </p:txBody>
      </p:sp>
      <p:sp>
        <p:nvSpPr>
          <p:cNvPr id="4" name="Content Placeholder 3"/>
          <p:cNvSpPr>
            <a:spLocks noGrp="1"/>
          </p:cNvSpPr>
          <p:nvPr>
            <p:ph idx="10"/>
          </p:nvPr>
        </p:nvSpPr>
        <p:spPr>
          <a:xfrm>
            <a:off x="279400" y="1693551"/>
            <a:ext cx="8520354" cy="1977112"/>
          </a:xfrm>
        </p:spPr>
        <p:txBody>
          <a:bodyPr>
            <a:normAutofit/>
          </a:bodyPr>
          <a:lstStyle/>
          <a:p>
            <a:r>
              <a:rPr lang="en-US" sz="1600" dirty="0">
                <a:solidFill>
                  <a:srgbClr val="000000"/>
                </a:solidFill>
              </a:rPr>
              <a:t>The </a:t>
            </a:r>
            <a:r>
              <a:rPr lang="en-US" sz="1600" b="1" dirty="0">
                <a:solidFill>
                  <a:srgbClr val="000000"/>
                </a:solidFill>
                <a:latin typeface="Courier New" pitchFamily="49" charset="0"/>
                <a:cs typeface="Courier New" pitchFamily="49" charset="0"/>
              </a:rPr>
              <a:t>show </a:t>
            </a:r>
            <a:r>
              <a:rPr lang="en-US" sz="1600" b="1" dirty="0" err="1">
                <a:solidFill>
                  <a:srgbClr val="000000"/>
                </a:solidFill>
                <a:latin typeface="Courier New" pitchFamily="49" charset="0"/>
                <a:cs typeface="Courier New" pitchFamily="49" charset="0"/>
              </a:rPr>
              <a:t>vlan</a:t>
            </a:r>
            <a:r>
              <a:rPr lang="en-US" sz="1600" b="1" dirty="0">
                <a:solidFill>
                  <a:srgbClr val="000000"/>
                </a:solidFill>
                <a:latin typeface="Courier New" pitchFamily="49" charset="0"/>
                <a:cs typeface="Courier New" pitchFamily="49" charset="0"/>
              </a:rPr>
              <a:t> </a:t>
            </a:r>
            <a:r>
              <a:rPr lang="en-US" sz="1600" dirty="0">
                <a:solidFill>
                  <a:srgbClr val="000000"/>
                </a:solidFill>
              </a:rPr>
              <a:t>command and its derivatives are the most useful commands for displaying information related to VLANs. The following two forms have the same output.</a:t>
            </a:r>
          </a:p>
        </p:txBody>
      </p:sp>
      <p:sp>
        <p:nvSpPr>
          <p:cNvPr id="3" name="Text Placeholder 2"/>
          <p:cNvSpPr>
            <a:spLocks noGrp="1"/>
          </p:cNvSpPr>
          <p:nvPr>
            <p:ph sz="quarter" idx="11"/>
          </p:nvPr>
        </p:nvSpPr>
        <p:spPr>
          <a:xfrm>
            <a:off x="279400" y="2543176"/>
            <a:ext cx="8520113" cy="3997324"/>
          </a:xfrm>
        </p:spPr>
        <p:txBody>
          <a:bodyPr>
            <a:normAutofit fontScale="77500" lnSpcReduction="20000"/>
          </a:bodyPr>
          <a:lstStyle/>
          <a:p>
            <a:pPr>
              <a:lnSpc>
                <a:spcPct val="120000"/>
              </a:lnSpc>
            </a:pPr>
            <a:r>
              <a:rPr lang="en-US"/>
              <a:t>Switch# show vlan id 3</a:t>
            </a:r>
          </a:p>
          <a:p>
            <a:pPr>
              <a:lnSpc>
                <a:spcPct val="120000"/>
              </a:lnSpc>
            </a:pPr>
            <a:r>
              <a:rPr lang="en-US"/>
              <a:t>VLAN Name                             Status    Ports</a:t>
            </a:r>
          </a:p>
          <a:p>
            <a:pPr>
              <a:lnSpc>
                <a:spcPct val="120000"/>
              </a:lnSpc>
            </a:pPr>
            <a:endParaRPr lang="en-US"/>
          </a:p>
          <a:p>
            <a:pPr>
              <a:lnSpc>
                <a:spcPct val="120000"/>
              </a:lnSpc>
            </a:pPr>
            <a:r>
              <a:rPr lang="en-US"/>
              <a:t>---- -------------------------------- --------- -------------------------------</a:t>
            </a:r>
          </a:p>
          <a:p>
            <a:pPr>
              <a:lnSpc>
                <a:spcPct val="120000"/>
              </a:lnSpc>
            </a:pPr>
            <a:endParaRPr lang="en-US"/>
          </a:p>
          <a:p>
            <a:pPr>
              <a:lnSpc>
                <a:spcPct val="120000"/>
              </a:lnSpc>
            </a:pPr>
            <a:r>
              <a:rPr lang="en-US"/>
              <a:t>3    VLAN0003                         active    Fa0/1</a:t>
            </a:r>
          </a:p>
          <a:p>
            <a:pPr>
              <a:lnSpc>
                <a:spcPct val="120000"/>
              </a:lnSpc>
            </a:pPr>
            <a:endParaRPr lang="en-US"/>
          </a:p>
          <a:p>
            <a:pPr>
              <a:lnSpc>
                <a:spcPct val="120000"/>
              </a:lnSpc>
            </a:pPr>
            <a:r>
              <a:rPr lang="en-US"/>
              <a:t>VLAN Type  SAID       MTU   Parent RingNo BridgeNo Stp  BrdgMode Trans1 Trans2</a:t>
            </a:r>
          </a:p>
          <a:p>
            <a:pPr>
              <a:lnSpc>
                <a:spcPct val="120000"/>
              </a:lnSpc>
            </a:pPr>
            <a:endParaRPr lang="en-US"/>
          </a:p>
          <a:p>
            <a:pPr>
              <a:lnSpc>
                <a:spcPct val="120000"/>
              </a:lnSpc>
            </a:pPr>
            <a:r>
              <a:rPr lang="en-US"/>
              <a:t>---- ----- ---------- ----- ------ ------ -------- ---- -------- ------ ------</a:t>
            </a:r>
          </a:p>
          <a:p>
            <a:pPr>
              <a:lnSpc>
                <a:spcPct val="120000"/>
              </a:lnSpc>
            </a:pPr>
            <a:endParaRPr lang="en-US"/>
          </a:p>
          <a:p>
            <a:pPr>
              <a:lnSpc>
                <a:spcPct val="120000"/>
              </a:lnSpc>
            </a:pPr>
            <a:r>
              <a:rPr lang="en-US"/>
              <a:t>3    enet  100003     1500  -      -      -        -    -        0      0</a:t>
            </a:r>
          </a:p>
          <a:p>
            <a:pPr>
              <a:lnSpc>
                <a:spcPct val="120000"/>
              </a:lnSpc>
            </a:pPr>
            <a:endParaRPr lang="en-US"/>
          </a:p>
          <a:p>
            <a:pPr>
              <a:lnSpc>
                <a:spcPct val="120000"/>
              </a:lnSpc>
            </a:pPr>
            <a:r>
              <a:rPr lang="en-US"/>
              <a:t>Switch# show vlan name VLAN0003</a:t>
            </a:r>
          </a:p>
          <a:p>
            <a:pPr>
              <a:lnSpc>
                <a:spcPct val="120000"/>
              </a:lnSpc>
            </a:pPr>
            <a:r>
              <a:rPr lang="en-US"/>
              <a:t>VLAN Name                             Status    Ports</a:t>
            </a:r>
          </a:p>
          <a:p>
            <a:pPr>
              <a:lnSpc>
                <a:spcPct val="120000"/>
              </a:lnSpc>
            </a:pPr>
            <a:r>
              <a:rPr lang="en-US"/>
              <a:t>---- -------------------------------- --------- ---------------------</a:t>
            </a:r>
          </a:p>
          <a:p>
            <a:pPr>
              <a:lnSpc>
                <a:spcPct val="120000"/>
              </a:lnSpc>
            </a:pPr>
            <a:r>
              <a:rPr lang="en-US"/>
              <a:t>3    VLAN0003                         active    Fa0/1</a:t>
            </a:r>
          </a:p>
          <a:p>
            <a:pPr>
              <a:lnSpc>
                <a:spcPct val="120000"/>
              </a:lnSpc>
            </a:pPr>
            <a:r>
              <a:rPr lang="en-US"/>
              <a:t> </a:t>
            </a:r>
          </a:p>
          <a:p>
            <a:pPr>
              <a:lnSpc>
                <a:spcPct val="120000"/>
              </a:lnSpc>
            </a:pPr>
            <a:r>
              <a:rPr lang="en-US"/>
              <a:t>VLAN Type  SAID       MTU   Parent RingNo BridgeNo Stp  BrdgMode Trans1 Trans2</a:t>
            </a:r>
          </a:p>
          <a:p>
            <a:pPr>
              <a:lnSpc>
                <a:spcPct val="120000"/>
              </a:lnSpc>
            </a:pPr>
            <a:r>
              <a:rPr lang="en-US"/>
              <a:t>---- ----- ---------- ----- ------ ------ -------- ---- -------- ------ ------</a:t>
            </a:r>
          </a:p>
          <a:p>
            <a:pPr>
              <a:lnSpc>
                <a:spcPct val="120000"/>
              </a:lnSpc>
            </a:pPr>
            <a:r>
              <a:rPr lang="en-US"/>
              <a:t>3    enet  100003     1500  -      -      -        -    -	   0      0</a:t>
            </a:r>
            <a:endParaRPr lang="en-US" dirty="0"/>
          </a:p>
        </p:txBody>
      </p:sp>
    </p:spTree>
    <p:extLst>
      <p:ext uri="{BB962C8B-B14F-4D97-AF65-F5344CB8AC3E}">
        <p14:creationId xmlns:p14="http://schemas.microsoft.com/office/powerpoint/2010/main" val="25059149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bwMode="auto">
          <a:xfrm>
            <a:off x="1129442" y="3842258"/>
            <a:ext cx="5705475" cy="261976"/>
          </a:xfrm>
          <a:prstGeom prst="rect">
            <a:avLst/>
          </a:prstGeom>
          <a:solidFill>
            <a:srgbClr val="FFFF00"/>
          </a:solidFill>
          <a:ln w="9525" cap="flat" cmpd="sng" algn="ctr">
            <a:solidFill>
              <a:schemeClr val="bg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Arial" charset="0"/>
            </a:endParaRPr>
          </a:p>
        </p:txBody>
      </p:sp>
      <p:sp>
        <p:nvSpPr>
          <p:cNvPr id="2" name="Title 1"/>
          <p:cNvSpPr>
            <a:spLocks noGrp="1"/>
          </p:cNvSpPr>
          <p:nvPr>
            <p:ph type="title"/>
          </p:nvPr>
        </p:nvSpPr>
        <p:spPr>
          <a:xfrm>
            <a:off x="279400" y="1388557"/>
            <a:ext cx="8521700" cy="549021"/>
          </a:xfrm>
        </p:spPr>
        <p:txBody>
          <a:bodyPr>
            <a:noAutofit/>
          </a:bodyPr>
          <a:lstStyle/>
          <a:p>
            <a:r>
              <a:rPr lang="en-US" sz="3600" dirty="0"/>
              <a:t>Verification: Interface Configuration</a:t>
            </a:r>
          </a:p>
        </p:txBody>
      </p:sp>
      <p:sp>
        <p:nvSpPr>
          <p:cNvPr id="4" name="Content Placeholder 3"/>
          <p:cNvSpPr>
            <a:spLocks noGrp="1"/>
          </p:cNvSpPr>
          <p:nvPr>
            <p:ph idx="10"/>
          </p:nvPr>
        </p:nvSpPr>
        <p:spPr>
          <a:xfrm>
            <a:off x="279400" y="2167607"/>
            <a:ext cx="8520354" cy="2667362"/>
          </a:xfrm>
        </p:spPr>
        <p:txBody>
          <a:bodyPr>
            <a:normAutofit/>
          </a:bodyPr>
          <a:lstStyle/>
          <a:p>
            <a:r>
              <a:rPr lang="en-US" dirty="0">
                <a:solidFill>
                  <a:srgbClr val="000000"/>
                </a:solidFill>
              </a:rPr>
              <a:t>The </a:t>
            </a:r>
            <a:r>
              <a:rPr lang="en-US" b="1" dirty="0">
                <a:solidFill>
                  <a:srgbClr val="000000"/>
                </a:solidFill>
                <a:latin typeface="Courier New" pitchFamily="49" charset="0"/>
                <a:cs typeface="Courier New" pitchFamily="49" charset="0"/>
              </a:rPr>
              <a:t>show running-</a:t>
            </a:r>
            <a:r>
              <a:rPr lang="en-US" b="1" dirty="0" err="1">
                <a:solidFill>
                  <a:srgbClr val="000000"/>
                </a:solidFill>
                <a:latin typeface="Courier New" pitchFamily="49" charset="0"/>
                <a:cs typeface="Courier New" pitchFamily="49" charset="0"/>
              </a:rPr>
              <a:t>config</a:t>
            </a:r>
            <a:r>
              <a:rPr lang="en-US" b="1" dirty="0">
                <a:solidFill>
                  <a:srgbClr val="000000"/>
                </a:solidFill>
                <a:latin typeface="Courier New" pitchFamily="49" charset="0"/>
                <a:cs typeface="Courier New" pitchFamily="49" charset="0"/>
              </a:rPr>
              <a:t> </a:t>
            </a:r>
            <a:r>
              <a:rPr lang="en-US" dirty="0">
                <a:solidFill>
                  <a:srgbClr val="000000"/>
                </a:solidFill>
              </a:rPr>
              <a:t>command has an </a:t>
            </a:r>
            <a:r>
              <a:rPr lang="en-US" b="1" dirty="0">
                <a:solidFill>
                  <a:srgbClr val="000000"/>
                </a:solidFill>
                <a:latin typeface="Courier New" pitchFamily="49" charset="0"/>
                <a:cs typeface="Courier New" pitchFamily="49" charset="0"/>
              </a:rPr>
              <a:t>interface</a:t>
            </a:r>
            <a:r>
              <a:rPr lang="en-US" dirty="0">
                <a:solidFill>
                  <a:srgbClr val="000000"/>
                </a:solidFill>
              </a:rPr>
              <a:t> keyword option to allow for interface-specific output.</a:t>
            </a:r>
          </a:p>
        </p:txBody>
      </p:sp>
      <p:sp>
        <p:nvSpPr>
          <p:cNvPr id="3" name="Text Placeholder 2"/>
          <p:cNvSpPr>
            <a:spLocks noGrp="1"/>
          </p:cNvSpPr>
          <p:nvPr>
            <p:ph sz="quarter" idx="11"/>
          </p:nvPr>
        </p:nvSpPr>
        <p:spPr>
          <a:xfrm>
            <a:off x="279400" y="3811945"/>
            <a:ext cx="8520113" cy="2186050"/>
          </a:xfrm>
        </p:spPr>
        <p:txBody>
          <a:bodyPr>
            <a:normAutofit/>
          </a:bodyPr>
          <a:lstStyle/>
          <a:p>
            <a:r>
              <a:rPr lang="en-US" sz="1400">
                <a:solidFill>
                  <a:srgbClr val="000000"/>
                </a:solidFill>
              </a:rPr>
              <a:t>Switch# </a:t>
            </a:r>
            <a:r>
              <a:rPr lang="en-US" sz="1400" b="1">
                <a:solidFill>
                  <a:srgbClr val="000000"/>
                </a:solidFill>
              </a:rPr>
              <a:t>show running-config interface FastEthernet 5/6</a:t>
            </a:r>
          </a:p>
          <a:p>
            <a:r>
              <a:rPr lang="en-US" sz="1400">
                <a:solidFill>
                  <a:srgbClr val="000000"/>
                </a:solidFill>
              </a:rPr>
              <a:t>Building configuration...</a:t>
            </a:r>
          </a:p>
          <a:p>
            <a:r>
              <a:rPr lang="en-US" sz="1400">
                <a:solidFill>
                  <a:srgbClr val="000000"/>
                </a:solidFill>
              </a:rPr>
              <a:t>!</a:t>
            </a:r>
          </a:p>
          <a:p>
            <a:r>
              <a:rPr lang="en-US" sz="1400">
                <a:solidFill>
                  <a:srgbClr val="000000"/>
                </a:solidFill>
              </a:rPr>
              <a:t>Current configuration :33 bytes</a:t>
            </a:r>
          </a:p>
          <a:p>
            <a:r>
              <a:rPr lang="en-US" sz="1400">
                <a:solidFill>
                  <a:srgbClr val="000000"/>
                </a:solidFill>
              </a:rPr>
              <a:t>interface FastEthernet 5/6</a:t>
            </a:r>
          </a:p>
          <a:p>
            <a:r>
              <a:rPr lang="en-US" sz="1400">
                <a:solidFill>
                  <a:srgbClr val="000000"/>
                </a:solidFill>
              </a:rPr>
              <a:t>switchport access vlan 200</a:t>
            </a:r>
          </a:p>
          <a:p>
            <a:r>
              <a:rPr lang="en-US" sz="1400">
                <a:solidFill>
                  <a:srgbClr val="000000"/>
                </a:solidFill>
              </a:rPr>
              <a:t>switchport mode access</a:t>
            </a:r>
          </a:p>
          <a:p>
            <a:r>
              <a:rPr lang="en-US" sz="1400">
                <a:solidFill>
                  <a:srgbClr val="000000"/>
                </a:solidFill>
              </a:rPr>
              <a:t>switchport host</a:t>
            </a:r>
          </a:p>
          <a:p>
            <a:r>
              <a:rPr lang="en-US" sz="1400">
                <a:solidFill>
                  <a:srgbClr val="000000"/>
                </a:solidFill>
              </a:rPr>
              <a:t>end</a:t>
            </a:r>
            <a:endParaRPr lang="en-US" sz="1400" dirty="0">
              <a:solidFill>
                <a:srgbClr val="000000"/>
              </a:solidFill>
            </a:endParaRPr>
          </a:p>
        </p:txBody>
      </p:sp>
    </p:spTree>
    <p:extLst>
      <p:ext uri="{BB962C8B-B14F-4D97-AF65-F5344CB8AC3E}">
        <p14:creationId xmlns:p14="http://schemas.microsoft.com/office/powerpoint/2010/main" val="14924882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bwMode="auto">
          <a:xfrm>
            <a:off x="1195387" y="3250026"/>
            <a:ext cx="3762376" cy="319088"/>
          </a:xfrm>
          <a:prstGeom prst="rect">
            <a:avLst/>
          </a:prstGeom>
          <a:solidFill>
            <a:srgbClr val="FFFF00"/>
          </a:solidFill>
          <a:ln w="9525" cap="flat" cmpd="sng" algn="ctr">
            <a:solidFill>
              <a:schemeClr val="bg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Arial" charset="0"/>
            </a:endParaRPr>
          </a:p>
        </p:txBody>
      </p:sp>
      <p:sp>
        <p:nvSpPr>
          <p:cNvPr id="2" name="Title 1"/>
          <p:cNvSpPr>
            <a:spLocks noGrp="1"/>
          </p:cNvSpPr>
          <p:nvPr>
            <p:ph type="title"/>
          </p:nvPr>
        </p:nvSpPr>
        <p:spPr>
          <a:xfrm>
            <a:off x="279400" y="1212147"/>
            <a:ext cx="8521700" cy="549021"/>
          </a:xfrm>
        </p:spPr>
        <p:txBody>
          <a:bodyPr>
            <a:noAutofit/>
          </a:bodyPr>
          <a:lstStyle/>
          <a:p>
            <a:r>
              <a:rPr lang="en-US" sz="3200" dirty="0"/>
              <a:t>Verification: Switch Port Configuration</a:t>
            </a:r>
          </a:p>
        </p:txBody>
      </p:sp>
      <p:sp>
        <p:nvSpPr>
          <p:cNvPr id="4" name="Content Placeholder 3"/>
          <p:cNvSpPr>
            <a:spLocks noGrp="1"/>
          </p:cNvSpPr>
          <p:nvPr>
            <p:ph idx="10"/>
          </p:nvPr>
        </p:nvSpPr>
        <p:spPr>
          <a:xfrm>
            <a:off x="279400" y="2028731"/>
            <a:ext cx="8520354" cy="2312289"/>
          </a:xfrm>
        </p:spPr>
        <p:txBody>
          <a:bodyPr>
            <a:normAutofit/>
          </a:bodyPr>
          <a:lstStyle/>
          <a:p>
            <a:r>
              <a:rPr lang="en-US" sz="1800" dirty="0">
                <a:solidFill>
                  <a:srgbClr val="000000"/>
                </a:solidFill>
              </a:rPr>
              <a:t>One of the most useful commands for showing VLAN configuration information specific to a switch port is the </a:t>
            </a:r>
            <a:r>
              <a:rPr lang="en-US" sz="1800" b="1" dirty="0">
                <a:solidFill>
                  <a:srgbClr val="000000"/>
                </a:solidFill>
                <a:latin typeface="Courier New" pitchFamily="49" charset="0"/>
                <a:cs typeface="Courier New" pitchFamily="49" charset="0"/>
              </a:rPr>
              <a:t>show interfaces </a:t>
            </a:r>
            <a:r>
              <a:rPr lang="en-US" sz="1800" b="0" i="1" dirty="0" err="1">
                <a:solidFill>
                  <a:srgbClr val="000000"/>
                </a:solidFill>
                <a:latin typeface="Courier New" pitchFamily="49" charset="0"/>
                <a:cs typeface="Courier New" pitchFamily="49" charset="0"/>
              </a:rPr>
              <a:t>interface_id</a:t>
            </a:r>
            <a:r>
              <a:rPr lang="en-US" sz="1800" b="0" i="1" dirty="0">
                <a:solidFill>
                  <a:srgbClr val="000000"/>
                </a:solidFill>
                <a:latin typeface="Courier New" pitchFamily="49" charset="0"/>
                <a:cs typeface="Courier New" pitchFamily="49" charset="0"/>
              </a:rPr>
              <a:t> </a:t>
            </a:r>
            <a:r>
              <a:rPr lang="en-US" sz="1800" b="1" dirty="0" err="1">
                <a:solidFill>
                  <a:srgbClr val="000000"/>
                </a:solidFill>
                <a:latin typeface="Courier New" pitchFamily="49" charset="0"/>
                <a:cs typeface="Courier New" pitchFamily="49" charset="0"/>
              </a:rPr>
              <a:t>switchport</a:t>
            </a:r>
            <a:r>
              <a:rPr lang="en-US" sz="1800" b="0" dirty="0">
                <a:solidFill>
                  <a:srgbClr val="000000"/>
                </a:solidFill>
                <a:latin typeface="Courier New" pitchFamily="49" charset="0"/>
                <a:cs typeface="Courier New" pitchFamily="49" charset="0"/>
              </a:rPr>
              <a:t> </a:t>
            </a:r>
            <a:r>
              <a:rPr lang="en-US" sz="1800" dirty="0">
                <a:solidFill>
                  <a:srgbClr val="000000"/>
                </a:solidFill>
              </a:rPr>
              <a:t>command.</a:t>
            </a:r>
          </a:p>
        </p:txBody>
      </p:sp>
      <p:sp>
        <p:nvSpPr>
          <p:cNvPr id="3" name="Text Placeholder 2"/>
          <p:cNvSpPr>
            <a:spLocks noGrp="1"/>
          </p:cNvSpPr>
          <p:nvPr>
            <p:ph sz="quarter" idx="11"/>
          </p:nvPr>
        </p:nvSpPr>
        <p:spPr>
          <a:xfrm>
            <a:off x="155922" y="3163232"/>
            <a:ext cx="8520113" cy="3399276"/>
          </a:xfrm>
        </p:spPr>
        <p:txBody>
          <a:bodyPr>
            <a:normAutofit/>
          </a:bodyPr>
          <a:lstStyle/>
          <a:p>
            <a:pPr>
              <a:lnSpc>
                <a:spcPct val="120000"/>
              </a:lnSpc>
              <a:spcAft>
                <a:spcPts val="0"/>
              </a:spcAft>
            </a:pPr>
            <a:r>
              <a:rPr lang="en-US" dirty="0">
                <a:solidFill>
                  <a:srgbClr val="000000"/>
                </a:solidFill>
              </a:rPr>
              <a:t>Switch# </a:t>
            </a:r>
            <a:r>
              <a:rPr lang="en-US" b="1" dirty="0">
                <a:solidFill>
                  <a:srgbClr val="000000"/>
                </a:solidFill>
              </a:rPr>
              <a:t>show interfaces f0/18 </a:t>
            </a:r>
            <a:r>
              <a:rPr lang="en-US" b="1" dirty="0" err="1">
                <a:solidFill>
                  <a:srgbClr val="000000"/>
                </a:solidFill>
              </a:rPr>
              <a:t>switchport</a:t>
            </a:r>
            <a:endParaRPr lang="en-US" b="1" dirty="0">
              <a:solidFill>
                <a:srgbClr val="000000"/>
              </a:solidFill>
            </a:endParaRPr>
          </a:p>
          <a:p>
            <a:pPr>
              <a:lnSpc>
                <a:spcPct val="120000"/>
              </a:lnSpc>
              <a:spcAft>
                <a:spcPts val="0"/>
              </a:spcAft>
            </a:pPr>
            <a:r>
              <a:rPr lang="en-US" dirty="0">
                <a:solidFill>
                  <a:srgbClr val="000000"/>
                </a:solidFill>
              </a:rPr>
              <a:t>Name: Fa0/18</a:t>
            </a:r>
          </a:p>
          <a:p>
            <a:pPr>
              <a:lnSpc>
                <a:spcPct val="120000"/>
              </a:lnSpc>
              <a:spcAft>
                <a:spcPts val="0"/>
              </a:spcAft>
            </a:pPr>
            <a:r>
              <a:rPr lang="en-US" dirty="0" err="1">
                <a:solidFill>
                  <a:srgbClr val="000000"/>
                </a:solidFill>
              </a:rPr>
              <a:t>Switchport</a:t>
            </a:r>
            <a:r>
              <a:rPr lang="en-US" dirty="0">
                <a:solidFill>
                  <a:srgbClr val="000000"/>
                </a:solidFill>
              </a:rPr>
              <a:t>: Enabled</a:t>
            </a:r>
          </a:p>
          <a:p>
            <a:pPr>
              <a:lnSpc>
                <a:spcPct val="120000"/>
              </a:lnSpc>
              <a:spcAft>
                <a:spcPts val="0"/>
              </a:spcAft>
            </a:pPr>
            <a:r>
              <a:rPr lang="en-US" dirty="0">
                <a:solidFill>
                  <a:srgbClr val="000000"/>
                </a:solidFill>
              </a:rPr>
              <a:t>Administrative Mode: static access</a:t>
            </a:r>
          </a:p>
          <a:p>
            <a:pPr>
              <a:lnSpc>
                <a:spcPct val="120000"/>
              </a:lnSpc>
              <a:spcAft>
                <a:spcPts val="0"/>
              </a:spcAft>
            </a:pPr>
            <a:r>
              <a:rPr lang="en-US" dirty="0">
                <a:solidFill>
                  <a:srgbClr val="000000"/>
                </a:solidFill>
              </a:rPr>
              <a:t>Operational Mode: down</a:t>
            </a:r>
          </a:p>
          <a:p>
            <a:pPr>
              <a:lnSpc>
                <a:spcPct val="120000"/>
              </a:lnSpc>
              <a:spcAft>
                <a:spcPts val="0"/>
              </a:spcAft>
            </a:pPr>
            <a:r>
              <a:rPr lang="en-US" dirty="0">
                <a:solidFill>
                  <a:srgbClr val="000000"/>
                </a:solidFill>
              </a:rPr>
              <a:t>Administrative Trunking Encapsulation: dot1q</a:t>
            </a:r>
          </a:p>
          <a:p>
            <a:pPr>
              <a:lnSpc>
                <a:spcPct val="120000"/>
              </a:lnSpc>
              <a:spcAft>
                <a:spcPts val="0"/>
              </a:spcAft>
            </a:pPr>
            <a:r>
              <a:rPr lang="en-US" dirty="0">
                <a:solidFill>
                  <a:srgbClr val="000000"/>
                </a:solidFill>
              </a:rPr>
              <a:t>Negotiation of Trunking: Off</a:t>
            </a:r>
          </a:p>
          <a:p>
            <a:pPr>
              <a:lnSpc>
                <a:spcPct val="120000"/>
              </a:lnSpc>
              <a:spcAft>
                <a:spcPts val="0"/>
              </a:spcAft>
            </a:pPr>
            <a:r>
              <a:rPr lang="en-US" dirty="0">
                <a:solidFill>
                  <a:srgbClr val="000000"/>
                </a:solidFill>
              </a:rPr>
              <a:t>Access Mode VLAN: 20 (VLAN0020)</a:t>
            </a:r>
          </a:p>
          <a:p>
            <a:pPr>
              <a:lnSpc>
                <a:spcPct val="120000"/>
              </a:lnSpc>
              <a:spcAft>
                <a:spcPts val="0"/>
              </a:spcAft>
            </a:pPr>
            <a:r>
              <a:rPr lang="en-US" dirty="0">
                <a:solidFill>
                  <a:srgbClr val="000000"/>
                </a:solidFill>
              </a:rPr>
              <a:t>Trunking Native Mode VLAN: 1 (default)</a:t>
            </a:r>
          </a:p>
          <a:p>
            <a:pPr>
              <a:lnSpc>
                <a:spcPct val="120000"/>
              </a:lnSpc>
              <a:spcAft>
                <a:spcPts val="0"/>
              </a:spcAft>
            </a:pPr>
            <a:r>
              <a:rPr lang="en-US" dirty="0">
                <a:solidFill>
                  <a:srgbClr val="000000"/>
                </a:solidFill>
              </a:rPr>
              <a:t>Administrative Native VLAN tagging: enabled</a:t>
            </a:r>
          </a:p>
          <a:p>
            <a:pPr>
              <a:lnSpc>
                <a:spcPct val="120000"/>
              </a:lnSpc>
              <a:spcAft>
                <a:spcPts val="0"/>
              </a:spcAft>
            </a:pPr>
            <a:r>
              <a:rPr lang="en-US" dirty="0">
                <a:solidFill>
                  <a:srgbClr val="000000"/>
                </a:solidFill>
              </a:rPr>
              <a:t>Output omitted..</a:t>
            </a:r>
          </a:p>
        </p:txBody>
      </p:sp>
    </p:spTree>
    <p:extLst>
      <p:ext uri="{BB962C8B-B14F-4D97-AF65-F5344CB8AC3E}">
        <p14:creationId xmlns:p14="http://schemas.microsoft.com/office/powerpoint/2010/main" val="28991155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1343379"/>
            <a:ext cx="8521700" cy="549021"/>
          </a:xfrm>
        </p:spPr>
        <p:txBody>
          <a:bodyPr>
            <a:noAutofit/>
          </a:bodyPr>
          <a:lstStyle/>
          <a:p>
            <a:r>
              <a:rPr lang="en-US" sz="3200" dirty="0"/>
              <a:t>Verification: MAC Address Information</a:t>
            </a:r>
          </a:p>
        </p:txBody>
      </p:sp>
      <p:sp>
        <p:nvSpPr>
          <p:cNvPr id="4" name="Content Placeholder 3"/>
          <p:cNvSpPr>
            <a:spLocks noGrp="1"/>
          </p:cNvSpPr>
          <p:nvPr>
            <p:ph idx="10"/>
          </p:nvPr>
        </p:nvSpPr>
        <p:spPr>
          <a:xfrm>
            <a:off x="279400" y="2255812"/>
            <a:ext cx="8520354" cy="2667362"/>
          </a:xfrm>
        </p:spPr>
        <p:txBody>
          <a:bodyPr>
            <a:normAutofit/>
          </a:bodyPr>
          <a:lstStyle/>
          <a:p>
            <a:r>
              <a:rPr lang="en-US" dirty="0">
                <a:solidFill>
                  <a:srgbClr val="000000"/>
                </a:solidFill>
              </a:rPr>
              <a:t>You can view </a:t>
            </a:r>
            <a:r>
              <a:rPr lang="en-US" sz="2400" dirty="0">
                <a:solidFill>
                  <a:srgbClr val="000000"/>
                </a:solidFill>
              </a:rPr>
              <a:t>MAC</a:t>
            </a:r>
            <a:r>
              <a:rPr lang="en-US" dirty="0">
                <a:solidFill>
                  <a:srgbClr val="000000"/>
                </a:solidFill>
              </a:rPr>
              <a:t> address information specific to an interface and an associated VLAN.</a:t>
            </a:r>
          </a:p>
        </p:txBody>
      </p:sp>
      <p:sp>
        <p:nvSpPr>
          <p:cNvPr id="3" name="Text Placeholder 2"/>
          <p:cNvSpPr>
            <a:spLocks noGrp="1"/>
          </p:cNvSpPr>
          <p:nvPr>
            <p:ph sz="quarter" idx="11"/>
          </p:nvPr>
        </p:nvSpPr>
        <p:spPr>
          <a:xfrm>
            <a:off x="279400" y="3428645"/>
            <a:ext cx="8520113" cy="2778397"/>
          </a:xfrm>
        </p:spPr>
        <p:txBody>
          <a:bodyPr>
            <a:normAutofit/>
          </a:bodyPr>
          <a:lstStyle/>
          <a:p>
            <a:r>
              <a:rPr lang="en-US" sz="1400">
                <a:solidFill>
                  <a:srgbClr val="000000"/>
                </a:solidFill>
              </a:rPr>
              <a:t>Switch# </a:t>
            </a:r>
            <a:r>
              <a:rPr lang="en-US" sz="1400" b="1">
                <a:solidFill>
                  <a:srgbClr val="000000"/>
                </a:solidFill>
              </a:rPr>
              <a:t>show mac-address-table interface GigabitEthernet 0/1 vlan 1</a:t>
            </a:r>
          </a:p>
          <a:p>
            <a:endParaRPr lang="en-US" sz="1400">
              <a:solidFill>
                <a:srgbClr val="000000"/>
              </a:solidFill>
            </a:endParaRPr>
          </a:p>
          <a:p>
            <a:r>
              <a:rPr lang="en-US" sz="1400">
                <a:solidFill>
                  <a:srgbClr val="000000"/>
                </a:solidFill>
              </a:rPr>
              <a:t>	 Mac Address Table</a:t>
            </a:r>
          </a:p>
          <a:p>
            <a:r>
              <a:rPr lang="en-US" sz="1400">
                <a:solidFill>
                  <a:srgbClr val="000000"/>
                </a:solidFill>
              </a:rPr>
              <a:t>------------------------------------------</a:t>
            </a:r>
          </a:p>
          <a:p>
            <a:r>
              <a:rPr lang="en-US" sz="1400">
                <a:solidFill>
                  <a:srgbClr val="000000"/>
                </a:solidFill>
              </a:rPr>
              <a:t>Vlan 	Mac Address 	Type 	Ports</a:t>
            </a:r>
          </a:p>
          <a:p>
            <a:r>
              <a:rPr lang="en-US" sz="1400">
                <a:solidFill>
                  <a:srgbClr val="000000"/>
                </a:solidFill>
              </a:rPr>
              <a:t>---- 	----------- 	---- 	-----</a:t>
            </a:r>
          </a:p>
          <a:p>
            <a:r>
              <a:rPr lang="en-US" sz="1400">
                <a:solidFill>
                  <a:srgbClr val="000000"/>
                </a:solidFill>
              </a:rPr>
              <a:t>1 	0008.2199.2bc1 	DYNAMIC Gi0/1</a:t>
            </a:r>
          </a:p>
          <a:p>
            <a:endParaRPr lang="en-US" sz="1400">
              <a:solidFill>
                <a:srgbClr val="000000"/>
              </a:solidFill>
            </a:endParaRPr>
          </a:p>
          <a:p>
            <a:r>
              <a:rPr lang="en-US" sz="1400">
                <a:solidFill>
                  <a:srgbClr val="000000"/>
                </a:solidFill>
              </a:rPr>
              <a:t>Total Mac Addresses for this criterion: 1</a:t>
            </a:r>
            <a:endParaRPr lang="en-US" sz="1400" dirty="0">
              <a:solidFill>
                <a:srgbClr val="000000"/>
              </a:solidFill>
            </a:endParaRPr>
          </a:p>
        </p:txBody>
      </p:sp>
    </p:spTree>
    <p:extLst>
      <p:ext uri="{BB962C8B-B14F-4D97-AF65-F5344CB8AC3E}">
        <p14:creationId xmlns:p14="http://schemas.microsoft.com/office/powerpoint/2010/main" val="24484885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19" descr="ss2"/>
          <p:cNvPicPr>
            <a:picLocks noChangeAspect="1" noChangeArrowheads="1"/>
          </p:cNvPicPr>
          <p:nvPr/>
        </p:nvPicPr>
        <p:blipFill>
          <a:blip r:embed="rId3" cstate="print"/>
          <a:srcRect/>
          <a:stretch>
            <a:fillRect/>
          </a:stretch>
        </p:blipFill>
        <p:spPr bwMode="auto">
          <a:xfrm>
            <a:off x="0" y="1600200"/>
            <a:ext cx="9144000" cy="3178175"/>
          </a:xfrm>
          <a:prstGeom prst="rect">
            <a:avLst/>
          </a:prstGeom>
          <a:noFill/>
          <a:ln w="9525">
            <a:noFill/>
            <a:miter lim="800000"/>
            <a:headEnd/>
            <a:tailEnd/>
          </a:ln>
        </p:spPr>
      </p:pic>
      <p:sp>
        <p:nvSpPr>
          <p:cNvPr id="9219" name="Rectangle 12"/>
          <p:cNvSpPr>
            <a:spLocks noChangeArrowheads="1"/>
          </p:cNvSpPr>
          <p:nvPr/>
        </p:nvSpPr>
        <p:spPr bwMode="auto">
          <a:xfrm>
            <a:off x="0" y="0"/>
            <a:ext cx="9144000" cy="1600200"/>
          </a:xfrm>
          <a:prstGeom prst="rect">
            <a:avLst/>
          </a:prstGeom>
          <a:solidFill>
            <a:schemeClr val="bg1"/>
          </a:solidFill>
          <a:ln w="9525" algn="ctr">
            <a:noFill/>
            <a:miter lim="800000"/>
            <a:headEnd/>
            <a:tailEnd/>
          </a:ln>
        </p:spPr>
        <p:txBody>
          <a:bodyPr wrap="none" lIns="82124" tIns="41061" rIns="82124" bIns="41061" anchor="ctr">
            <a:spAutoFit/>
          </a:bodyPr>
          <a:lstStyle/>
          <a:p>
            <a:endParaRPr lang="en-US"/>
          </a:p>
        </p:txBody>
      </p:sp>
      <p:sp>
        <p:nvSpPr>
          <p:cNvPr id="7" name="Rectangle 32"/>
          <p:cNvSpPr txBox="1">
            <a:spLocks noChangeArrowheads="1"/>
          </p:cNvSpPr>
          <p:nvPr/>
        </p:nvSpPr>
        <p:spPr>
          <a:xfrm>
            <a:off x="293688" y="1841863"/>
            <a:ext cx="3233284" cy="2743200"/>
          </a:xfrm>
          <a:prstGeom prst="rect">
            <a:avLst/>
          </a:prstGeom>
          <a:noFill/>
        </p:spPr>
        <p:txBody>
          <a:bodyPr anchor="ctr"/>
          <a:lstStyle/>
          <a:p>
            <a:pPr marL="0" marR="0" lvl="0" indent="0" algn="l" defTabSz="814388" rtl="0" eaLnBrk="1" fontAlgn="base" latinLnBrk="0" hangingPunct="1">
              <a:lnSpc>
                <a:spcPct val="90000"/>
              </a:lnSpc>
              <a:spcBef>
                <a:spcPct val="0"/>
              </a:spcBef>
              <a:spcAft>
                <a:spcPct val="0"/>
              </a:spcAft>
              <a:buClrTx/>
              <a:buSzTx/>
              <a:buFontTx/>
              <a:buNone/>
              <a:tabLst/>
              <a:defRPr/>
            </a:pPr>
            <a:r>
              <a:rPr kumimoji="0" lang="en-US" sz="2800" b="1" i="0" u="none" strike="noStrike" kern="0" cap="none" spc="0" normalizeH="0" baseline="0" noProof="0">
                <a:ln>
                  <a:noFill/>
                </a:ln>
                <a:solidFill>
                  <a:schemeClr val="bg1"/>
                </a:solidFill>
                <a:effectLst/>
                <a:uLnTx/>
                <a:uFillTx/>
                <a:latin typeface="+mj-lt"/>
                <a:ea typeface="+mj-ea"/>
                <a:cs typeface="+mj-cs"/>
              </a:rPr>
              <a:t>Implementing Trunking in a Campus Network</a:t>
            </a:r>
            <a:endParaRPr kumimoji="0" lang="en-US" sz="3000" b="0" i="0" u="none" strike="noStrike" kern="0" cap="none" spc="0" normalizeH="0" baseline="0" noProof="0">
              <a:ln>
                <a:noFill/>
              </a:ln>
              <a:solidFill>
                <a:schemeClr val="bg1"/>
              </a:solidFill>
              <a:effectLst/>
              <a:uLnTx/>
              <a:uFillTx/>
              <a:latin typeface="+mj-lt"/>
              <a:ea typeface="+mj-ea"/>
              <a:cs typeface="+mj-cs"/>
            </a:endParaRPr>
          </a:p>
        </p:txBody>
      </p:sp>
    </p:spTree>
    <p:extLst>
      <p:ext uri="{BB962C8B-B14F-4D97-AF65-F5344CB8AC3E}">
        <p14:creationId xmlns:p14="http://schemas.microsoft.com/office/powerpoint/2010/main" val="342811403"/>
      </p:ext>
    </p:extLst>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8054" y="1181939"/>
            <a:ext cx="8521700" cy="549021"/>
          </a:xfrm>
        </p:spPr>
        <p:txBody>
          <a:bodyPr>
            <a:noAutofit/>
          </a:bodyPr>
          <a:lstStyle/>
          <a:p>
            <a:r>
              <a:rPr lang="en-US" sz="4000"/>
              <a:t>VLAN Trunking</a:t>
            </a:r>
            <a:endParaRPr lang="en-US" sz="4000" dirty="0"/>
          </a:p>
        </p:txBody>
      </p:sp>
      <p:sp>
        <p:nvSpPr>
          <p:cNvPr id="3" name="Content Placeholder 2"/>
          <p:cNvSpPr>
            <a:spLocks noGrp="1"/>
          </p:cNvSpPr>
          <p:nvPr>
            <p:ph idx="10"/>
          </p:nvPr>
        </p:nvSpPr>
        <p:spPr>
          <a:xfrm>
            <a:off x="279400" y="1801524"/>
            <a:ext cx="8520354" cy="2452688"/>
          </a:xfrm>
        </p:spPr>
        <p:txBody>
          <a:bodyPr>
            <a:normAutofit fontScale="85000" lnSpcReduction="10000"/>
          </a:bodyPr>
          <a:lstStyle/>
          <a:p>
            <a:pPr>
              <a:lnSpc>
                <a:spcPct val="110000"/>
              </a:lnSpc>
            </a:pPr>
            <a:r>
              <a:rPr lang="en-US" dirty="0">
                <a:solidFill>
                  <a:srgbClr val="000000"/>
                </a:solidFill>
              </a:rPr>
              <a:t>Trunks carry the traffic for multiple VLANs across a single physical link (multiplexing). Trunking is used to extend Layer 2 operations across an entire network. </a:t>
            </a:r>
          </a:p>
          <a:p>
            <a:pPr>
              <a:lnSpc>
                <a:spcPct val="110000"/>
              </a:lnSpc>
            </a:pPr>
            <a:r>
              <a:rPr lang="en-US" dirty="0">
                <a:solidFill>
                  <a:srgbClr val="000000"/>
                </a:solidFill>
              </a:rPr>
              <a:t>The host on the left in VLAN 2 can communicate with the host on the right in VLAN 2 via the trunk link; over the same trunk link, the hosts on VLAN 1 can communicate simultaneously.</a:t>
            </a:r>
          </a:p>
        </p:txBody>
      </p:sp>
      <p:pic>
        <p:nvPicPr>
          <p:cNvPr id="5" name="Content Placeholder 4" descr="Trunking.jpg"/>
          <p:cNvPicPr>
            <a:picLocks noGrp="1" noChangeAspect="1"/>
          </p:cNvPicPr>
          <p:nvPr>
            <p:ph sz="quarter" idx="11"/>
          </p:nvPr>
        </p:nvPicPr>
        <p:blipFill>
          <a:blip r:embed="rId3" cstate="print"/>
          <a:stretch>
            <a:fillRect/>
          </a:stretch>
        </p:blipFill>
        <p:spPr>
          <a:xfrm>
            <a:off x="1962435" y="4233876"/>
            <a:ext cx="5154042" cy="2518316"/>
          </a:xfrm>
        </p:spPr>
      </p:pic>
    </p:spTree>
    <p:extLst>
      <p:ext uri="{BB962C8B-B14F-4D97-AF65-F5344CB8AC3E}">
        <p14:creationId xmlns:p14="http://schemas.microsoft.com/office/powerpoint/2010/main" val="26270543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1564978"/>
            <a:ext cx="8521700" cy="549021"/>
          </a:xfrm>
        </p:spPr>
        <p:txBody>
          <a:bodyPr>
            <a:noAutofit/>
          </a:bodyPr>
          <a:lstStyle/>
          <a:p>
            <a:r>
              <a:rPr lang="en-US" sz="3600" dirty="0"/>
              <a:t>VLAN Trunking with IEEE 802.1Q</a:t>
            </a:r>
          </a:p>
        </p:txBody>
      </p:sp>
      <p:sp>
        <p:nvSpPr>
          <p:cNvPr id="3" name="Content Placeholder 2"/>
          <p:cNvSpPr>
            <a:spLocks noGrp="1"/>
          </p:cNvSpPr>
          <p:nvPr>
            <p:ph idx="11"/>
          </p:nvPr>
        </p:nvSpPr>
        <p:spPr>
          <a:xfrm>
            <a:off x="279400" y="3023519"/>
            <a:ext cx="8520354" cy="2377398"/>
          </a:xfrm>
        </p:spPr>
        <p:txBody>
          <a:bodyPr>
            <a:normAutofit fontScale="92500" lnSpcReduction="20000"/>
          </a:bodyPr>
          <a:lstStyle/>
          <a:p>
            <a:pPr lvl="0"/>
            <a:r>
              <a:rPr lang="en-US" dirty="0">
                <a:solidFill>
                  <a:srgbClr val="000000"/>
                </a:solidFill>
              </a:rPr>
              <a:t>802.1Q is a widely supported industry-standard protocol. </a:t>
            </a:r>
          </a:p>
          <a:p>
            <a:r>
              <a:rPr lang="en-US" dirty="0">
                <a:solidFill>
                  <a:srgbClr val="000000"/>
                </a:solidFill>
              </a:rPr>
              <a:t>IEEE 802.1Q has smaller frame overhead than ISL. 802.1Q overhead is 4 bytes. </a:t>
            </a:r>
            <a:r>
              <a:rPr lang="en-GB" dirty="0">
                <a:solidFill>
                  <a:srgbClr val="000000"/>
                </a:solidFill>
              </a:rPr>
              <a:t>. As a result, 802.1Q is more efficient than ISL, especially in the case of small frames. 802.1Q overhead is 4 bytes, whereas ISL is 30 bytes.</a:t>
            </a:r>
            <a:endParaRPr lang="en-US" dirty="0">
              <a:solidFill>
                <a:srgbClr val="000000"/>
              </a:solidFill>
            </a:endParaRPr>
          </a:p>
          <a:p>
            <a:pPr lvl="0"/>
            <a:r>
              <a:rPr lang="en-US" dirty="0">
                <a:solidFill>
                  <a:srgbClr val="000000"/>
                </a:solidFill>
              </a:rPr>
              <a:t>802.1Q has the </a:t>
            </a:r>
            <a:r>
              <a:rPr lang="en-US" dirty="0" err="1">
                <a:solidFill>
                  <a:srgbClr val="000000"/>
                </a:solidFill>
              </a:rPr>
              <a:t>802.1p</a:t>
            </a:r>
            <a:r>
              <a:rPr lang="en-US" dirty="0">
                <a:solidFill>
                  <a:srgbClr val="000000"/>
                </a:solidFill>
              </a:rPr>
              <a:t> field for QoS support. </a:t>
            </a:r>
          </a:p>
        </p:txBody>
      </p:sp>
    </p:spTree>
    <p:extLst>
      <p:ext uri="{BB962C8B-B14F-4D97-AF65-F5344CB8AC3E}">
        <p14:creationId xmlns:p14="http://schemas.microsoft.com/office/powerpoint/2010/main" val="36204191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529522"/>
            <a:ext cx="8413750" cy="929413"/>
          </a:xfrm>
        </p:spPr>
        <p:txBody>
          <a:bodyPr>
            <a:normAutofit/>
          </a:bodyPr>
          <a:lstStyle/>
          <a:p>
            <a:r>
              <a:rPr lang="pt-PT" sz="2800" dirty="0" err="1"/>
              <a:t>Understanding</a:t>
            </a:r>
            <a:r>
              <a:rPr lang="pt-PT" sz="2800" dirty="0"/>
              <a:t> </a:t>
            </a:r>
            <a:r>
              <a:rPr lang="pt-PT" sz="2800" dirty="0" err="1"/>
              <a:t>Native</a:t>
            </a:r>
            <a:r>
              <a:rPr lang="pt-PT" sz="2800" dirty="0"/>
              <a:t> VLAN in 802.1Q </a:t>
            </a:r>
            <a:r>
              <a:rPr lang="pt-PT" sz="2800" dirty="0" err="1"/>
              <a:t>Trunking</a:t>
            </a:r>
            <a:endParaRPr lang="pt-PT" sz="2800" dirty="0"/>
          </a:p>
        </p:txBody>
      </p:sp>
      <p:sp>
        <p:nvSpPr>
          <p:cNvPr id="3" name="Content Placeholder 2"/>
          <p:cNvSpPr>
            <a:spLocks noGrp="1"/>
          </p:cNvSpPr>
          <p:nvPr>
            <p:ph idx="1"/>
          </p:nvPr>
        </p:nvSpPr>
        <p:spPr>
          <a:xfrm>
            <a:off x="373743" y="3725094"/>
            <a:ext cx="8520354" cy="3141207"/>
          </a:xfrm>
        </p:spPr>
        <p:txBody>
          <a:bodyPr>
            <a:normAutofit/>
          </a:bodyPr>
          <a:lstStyle/>
          <a:p>
            <a:r>
              <a:rPr lang="en-US" sz="2000" dirty="0">
                <a:solidFill>
                  <a:schemeClr val="tx1"/>
                </a:solidFill>
              </a:rPr>
              <a:t>A frequent configuration error is to have different native VLANs. The native VLAN that is configured on each end of an 802.1Q trunk must be the same.</a:t>
            </a:r>
          </a:p>
          <a:p>
            <a:r>
              <a:rPr lang="en-US" sz="2000" dirty="0">
                <a:solidFill>
                  <a:schemeClr val="tx1"/>
                </a:solidFill>
              </a:rPr>
              <a:t>Cisco switches use Cisco Discovery Protocol (CDP) to warn of a native VLAN mismatch</a:t>
            </a:r>
          </a:p>
          <a:p>
            <a:r>
              <a:rPr lang="en-US" sz="2000" dirty="0">
                <a:solidFill>
                  <a:schemeClr val="tx1"/>
                </a:solidFill>
              </a:rPr>
              <a:t>By default, the native VLAN will be VLAN 1.</a:t>
            </a:r>
          </a:p>
          <a:p>
            <a:r>
              <a:rPr lang="en-US" sz="1800" dirty="0">
                <a:solidFill>
                  <a:schemeClr val="tx1"/>
                </a:solidFill>
                <a:latin typeface="Consolas" panose="020B0609020204030204" pitchFamily="49" charset="0"/>
              </a:rPr>
              <a:t>Switch(</a:t>
            </a:r>
            <a:r>
              <a:rPr lang="en-US" sz="1800" dirty="0" err="1">
                <a:solidFill>
                  <a:schemeClr val="tx1"/>
                </a:solidFill>
                <a:latin typeface="Consolas" panose="020B0609020204030204" pitchFamily="49" charset="0"/>
              </a:rPr>
              <a:t>config</a:t>
            </a:r>
            <a:r>
              <a:rPr lang="en-US" sz="1800" dirty="0">
                <a:solidFill>
                  <a:schemeClr val="tx1"/>
                </a:solidFill>
                <a:latin typeface="Consolas" panose="020B0609020204030204" pitchFamily="49" charset="0"/>
              </a:rPr>
              <a:t>-if)# </a:t>
            </a:r>
            <a:r>
              <a:rPr lang="en-US" sz="1800" b="1" dirty="0" err="1">
                <a:solidFill>
                  <a:schemeClr val="tx1"/>
                </a:solidFill>
                <a:latin typeface="Consolas" panose="020B0609020204030204" pitchFamily="49" charset="0"/>
              </a:rPr>
              <a:t>switchport</a:t>
            </a:r>
            <a:r>
              <a:rPr lang="en-US" sz="1800" b="1" dirty="0">
                <a:solidFill>
                  <a:schemeClr val="tx1"/>
                </a:solidFill>
                <a:latin typeface="Consolas" panose="020B0609020204030204" pitchFamily="49" charset="0"/>
              </a:rPr>
              <a:t> trunk native </a:t>
            </a:r>
            <a:r>
              <a:rPr lang="en-US" sz="1800" b="1" dirty="0" err="1">
                <a:solidFill>
                  <a:schemeClr val="tx1"/>
                </a:solidFill>
                <a:latin typeface="Consolas" panose="020B0609020204030204" pitchFamily="49" charset="0"/>
              </a:rPr>
              <a:t>vlan</a:t>
            </a:r>
            <a:r>
              <a:rPr lang="en-US" sz="1800" b="1" dirty="0">
                <a:solidFill>
                  <a:schemeClr val="tx1"/>
                </a:solidFill>
                <a:latin typeface="Consolas" panose="020B0609020204030204" pitchFamily="49" charset="0"/>
              </a:rPr>
              <a:t> </a:t>
            </a:r>
            <a:r>
              <a:rPr lang="en-US" sz="1800" i="1" dirty="0" err="1">
                <a:solidFill>
                  <a:schemeClr val="tx1"/>
                </a:solidFill>
                <a:latin typeface="Consolas" panose="020B0609020204030204" pitchFamily="49" charset="0"/>
              </a:rPr>
              <a:t>vlan</a:t>
            </a:r>
            <a:r>
              <a:rPr lang="en-US" sz="1800" i="1" dirty="0">
                <a:solidFill>
                  <a:schemeClr val="tx1"/>
                </a:solidFill>
                <a:latin typeface="Consolas" panose="020B0609020204030204" pitchFamily="49" charset="0"/>
              </a:rPr>
              <a:t>-id</a:t>
            </a:r>
            <a:endParaRPr lang="pt-PT" sz="1800" dirty="0">
              <a:solidFill>
                <a:schemeClr val="tx1"/>
              </a:solidFill>
              <a:latin typeface="Consolas" panose="020B0609020204030204" pitchFamily="49" charset="0"/>
            </a:endParaRPr>
          </a:p>
        </p:txBody>
      </p:sp>
      <p:pic>
        <p:nvPicPr>
          <p:cNvPr id="5" name="Picture 4"/>
          <p:cNvPicPr>
            <a:picLocks noChangeAspect="1"/>
          </p:cNvPicPr>
          <p:nvPr/>
        </p:nvPicPr>
        <p:blipFill>
          <a:blip r:embed="rId3"/>
          <a:stretch>
            <a:fillRect/>
          </a:stretch>
        </p:blipFill>
        <p:spPr>
          <a:xfrm>
            <a:off x="4510080" y="3421280"/>
            <a:ext cx="123840" cy="15440"/>
          </a:xfrm>
          <a:prstGeom prst="rect">
            <a:avLst/>
          </a:prstGeom>
        </p:spPr>
      </p:pic>
      <p:pic>
        <p:nvPicPr>
          <p:cNvPr id="6" name="Picture 5"/>
          <p:cNvPicPr>
            <a:picLocks noChangeAspect="1"/>
          </p:cNvPicPr>
          <p:nvPr/>
        </p:nvPicPr>
        <p:blipFill>
          <a:blip r:embed="rId4"/>
          <a:stretch>
            <a:fillRect/>
          </a:stretch>
        </p:blipFill>
        <p:spPr>
          <a:xfrm>
            <a:off x="908258" y="1414669"/>
            <a:ext cx="7327483" cy="2354691"/>
          </a:xfrm>
          <a:prstGeom prst="rect">
            <a:avLst/>
          </a:prstGeom>
        </p:spPr>
      </p:pic>
    </p:spTree>
    <p:extLst>
      <p:ext uri="{BB962C8B-B14F-4D97-AF65-F5344CB8AC3E}">
        <p14:creationId xmlns:p14="http://schemas.microsoft.com/office/powerpoint/2010/main" val="3426741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Native VLAN</a:t>
            </a:r>
          </a:p>
        </p:txBody>
      </p:sp>
      <p:sp>
        <p:nvSpPr>
          <p:cNvPr id="3" name="Content Placeholder 2"/>
          <p:cNvSpPr>
            <a:spLocks noGrp="1"/>
          </p:cNvSpPr>
          <p:nvPr>
            <p:ph idx="11"/>
          </p:nvPr>
        </p:nvSpPr>
        <p:spPr/>
        <p:txBody>
          <a:bodyPr>
            <a:noAutofit/>
          </a:bodyPr>
          <a:lstStyle/>
          <a:p>
            <a:r>
              <a:rPr lang="en-US" sz="1800" dirty="0">
                <a:solidFill>
                  <a:srgbClr val="000000"/>
                </a:solidFill>
              </a:rPr>
              <a:t>The 802.1Q standard specifies how the switch should handle untagged frames sent or received on an 802.1Q trunk port.</a:t>
            </a:r>
          </a:p>
          <a:p>
            <a:r>
              <a:rPr lang="en-US" sz="1800" dirty="0">
                <a:solidFill>
                  <a:srgbClr val="000000"/>
                </a:solidFill>
              </a:rPr>
              <a:t>An 802.1Q trunk port is assigned a default PVID, which is associated with all untagged traffic on the port. All traffic with a null VLAN ID is assumed to belong to the port default PVID. A packet with a VLAN ID equal to the outgoing port default PVID is sent untagged. All other traffic is sent with a VLAN tag.</a:t>
            </a:r>
          </a:p>
          <a:p>
            <a:r>
              <a:rPr lang="en-US" sz="1800" dirty="0">
                <a:solidFill>
                  <a:srgbClr val="000000"/>
                </a:solidFill>
              </a:rPr>
              <a:t>Proactively configuring both ends of an 802.1Q trunk link with a native VLAN distinct from all other VLANs is recommended.</a:t>
            </a:r>
          </a:p>
        </p:txBody>
      </p:sp>
      <p:pic>
        <p:nvPicPr>
          <p:cNvPr id="5" name="Content Placeholder 4" descr="Native VLAN.jpg"/>
          <p:cNvPicPr>
            <a:picLocks noGrp="1" noChangeAspect="1"/>
          </p:cNvPicPr>
          <p:nvPr>
            <p:ph sz="quarter" idx="12"/>
          </p:nvPr>
        </p:nvPicPr>
        <p:blipFill>
          <a:blip r:embed="rId3" cstate="print"/>
          <a:stretch>
            <a:fillRect/>
          </a:stretch>
        </p:blipFill>
        <p:spPr>
          <a:xfrm>
            <a:off x="1456459" y="1182230"/>
            <a:ext cx="6824221" cy="2462942"/>
          </a:xfrm>
        </p:spPr>
      </p:pic>
    </p:spTree>
    <p:extLst>
      <p:ext uri="{BB962C8B-B14F-4D97-AF65-F5344CB8AC3E}">
        <p14:creationId xmlns:p14="http://schemas.microsoft.com/office/powerpoint/2010/main" val="35437814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1047779"/>
            <a:ext cx="8521700" cy="549021"/>
          </a:xfrm>
        </p:spPr>
        <p:txBody>
          <a:bodyPr>
            <a:noAutofit/>
          </a:bodyPr>
          <a:lstStyle/>
          <a:p>
            <a:r>
              <a:rPr lang="en-US" sz="3600"/>
              <a:t>Dynamic Trunking Protocol (DTP)</a:t>
            </a:r>
            <a:endParaRPr lang="en-US" sz="3600" dirty="0"/>
          </a:p>
        </p:txBody>
      </p:sp>
      <p:sp>
        <p:nvSpPr>
          <p:cNvPr id="4" name="Content Placeholder 3"/>
          <p:cNvSpPr>
            <a:spLocks noGrp="1"/>
          </p:cNvSpPr>
          <p:nvPr>
            <p:ph idx="11"/>
          </p:nvPr>
        </p:nvSpPr>
        <p:spPr>
          <a:xfrm>
            <a:off x="279400" y="1596800"/>
            <a:ext cx="8520354" cy="4454118"/>
          </a:xfrm>
        </p:spPr>
        <p:txBody>
          <a:bodyPr>
            <a:noAutofit/>
          </a:bodyPr>
          <a:lstStyle/>
          <a:p>
            <a:pPr>
              <a:lnSpc>
                <a:spcPct val="120000"/>
              </a:lnSpc>
            </a:pPr>
            <a:r>
              <a:rPr lang="en-US" sz="1400" b="1" dirty="0">
                <a:solidFill>
                  <a:srgbClr val="000000"/>
                </a:solidFill>
              </a:rPr>
              <a:t>Access</a:t>
            </a:r>
            <a:r>
              <a:rPr lang="en-US" sz="1400" dirty="0">
                <a:solidFill>
                  <a:srgbClr val="000000"/>
                </a:solidFill>
              </a:rPr>
              <a:t> - Puts the interface into permanent non-</a:t>
            </a:r>
            <a:r>
              <a:rPr lang="en-US" sz="1400" dirty="0" err="1">
                <a:solidFill>
                  <a:srgbClr val="000000"/>
                </a:solidFill>
              </a:rPr>
              <a:t>trunking</a:t>
            </a:r>
            <a:r>
              <a:rPr lang="en-US" sz="1400" dirty="0">
                <a:solidFill>
                  <a:srgbClr val="000000"/>
                </a:solidFill>
              </a:rPr>
              <a:t> mode and negotiates to convert the link into a non-trunk link. The interface becomes a non-trunk interface even if the neighboring interface does not agree to the change. </a:t>
            </a:r>
          </a:p>
          <a:p>
            <a:pPr>
              <a:lnSpc>
                <a:spcPct val="120000"/>
              </a:lnSpc>
            </a:pPr>
            <a:r>
              <a:rPr lang="en-US" sz="1400" b="1" dirty="0">
                <a:solidFill>
                  <a:srgbClr val="000000"/>
                </a:solidFill>
              </a:rPr>
              <a:t>Trunk</a:t>
            </a:r>
            <a:r>
              <a:rPr lang="en-US" sz="1400" dirty="0">
                <a:solidFill>
                  <a:srgbClr val="000000"/>
                </a:solidFill>
              </a:rPr>
              <a:t> - Puts the interface into permanent </a:t>
            </a:r>
            <a:r>
              <a:rPr lang="en-US" sz="1400" dirty="0" err="1">
                <a:solidFill>
                  <a:srgbClr val="000000"/>
                </a:solidFill>
              </a:rPr>
              <a:t>trunking</a:t>
            </a:r>
            <a:r>
              <a:rPr lang="en-US" sz="1400" dirty="0">
                <a:solidFill>
                  <a:srgbClr val="000000"/>
                </a:solidFill>
              </a:rPr>
              <a:t> mode and negotiates to convert the link into a trunk link. The interface becomes a trunk interface even if the neighboring interface does not agree to the change.  </a:t>
            </a:r>
          </a:p>
          <a:p>
            <a:pPr>
              <a:lnSpc>
                <a:spcPct val="120000"/>
              </a:lnSpc>
            </a:pPr>
            <a:r>
              <a:rPr lang="en-US" sz="1400" b="1" dirty="0" err="1">
                <a:solidFill>
                  <a:srgbClr val="000000"/>
                </a:solidFill>
              </a:rPr>
              <a:t>Nonegotiate</a:t>
            </a:r>
            <a:r>
              <a:rPr lang="en-US" sz="1400" dirty="0">
                <a:solidFill>
                  <a:srgbClr val="000000"/>
                </a:solidFill>
              </a:rPr>
              <a:t> - Puts the interface into permanent </a:t>
            </a:r>
            <a:r>
              <a:rPr lang="en-US" sz="1400" dirty="0" err="1">
                <a:solidFill>
                  <a:srgbClr val="000000"/>
                </a:solidFill>
              </a:rPr>
              <a:t>trunking</a:t>
            </a:r>
            <a:r>
              <a:rPr lang="en-US" sz="1400" dirty="0">
                <a:solidFill>
                  <a:srgbClr val="000000"/>
                </a:solidFill>
              </a:rPr>
              <a:t> mode but prevents the interface from generating DTP frames. You must configure the neighboring interface manually as a trunk interface to establish a trunk link. Use this mode when connecting to a device that does not support DTP. </a:t>
            </a:r>
          </a:p>
          <a:p>
            <a:pPr>
              <a:lnSpc>
                <a:spcPct val="120000"/>
              </a:lnSpc>
            </a:pPr>
            <a:r>
              <a:rPr lang="en-US" sz="1400" b="1" dirty="0">
                <a:solidFill>
                  <a:srgbClr val="000000"/>
                </a:solidFill>
              </a:rPr>
              <a:t>Dynamic desirable </a:t>
            </a:r>
            <a:r>
              <a:rPr lang="en-US" sz="1400" dirty="0">
                <a:solidFill>
                  <a:srgbClr val="000000"/>
                </a:solidFill>
              </a:rPr>
              <a:t>- Makes the interface actively attempt to convert the link to a trunk link. The interface becomes a trunk interface if the neighboring interface is set to trunk, desirable, or auto mode. </a:t>
            </a:r>
          </a:p>
          <a:p>
            <a:pPr>
              <a:lnSpc>
                <a:spcPct val="120000"/>
              </a:lnSpc>
            </a:pPr>
            <a:r>
              <a:rPr lang="en-US" sz="1400" b="1" dirty="0">
                <a:solidFill>
                  <a:srgbClr val="000000"/>
                </a:solidFill>
              </a:rPr>
              <a:t>Dynamic auto </a:t>
            </a:r>
            <a:r>
              <a:rPr lang="en-US" sz="1400" dirty="0">
                <a:solidFill>
                  <a:srgbClr val="000000"/>
                </a:solidFill>
              </a:rPr>
              <a:t>- Makes the interface willing to convert the link to a trunk link. The interface becomes a trunk interface if the neighboring interface is set to trunk or desirable mode. This is the default mode for all Ethernet interfaces in Cisco IOS. </a:t>
            </a:r>
          </a:p>
        </p:txBody>
      </p:sp>
    </p:spTree>
    <p:extLst>
      <p:ext uri="{BB962C8B-B14F-4D97-AF65-F5344CB8AC3E}">
        <p14:creationId xmlns:p14="http://schemas.microsoft.com/office/powerpoint/2010/main" val="29974490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63245"/>
            <a:ext cx="8042276" cy="1336956"/>
          </a:xfrm>
        </p:spPr>
        <p:txBody>
          <a:bodyPr/>
          <a:lstStyle/>
          <a:p>
            <a:r>
              <a:rPr lang="pt-PT" sz="3600" dirty="0"/>
              <a:t>DTP </a:t>
            </a:r>
            <a:r>
              <a:rPr lang="pt-PT" sz="3600" dirty="0" err="1"/>
              <a:t>Modes</a:t>
            </a:r>
            <a:r>
              <a:rPr lang="pt-PT" sz="3600" dirty="0"/>
              <a:t> </a:t>
            </a:r>
            <a:r>
              <a:rPr lang="pt-PT" sz="3600" dirty="0" err="1"/>
              <a:t>Combination</a:t>
            </a:r>
            <a:endParaRPr lang="pt-PT" sz="3600" dirty="0"/>
          </a:p>
        </p:txBody>
      </p:sp>
      <p:pic>
        <p:nvPicPr>
          <p:cNvPr id="4" name="Picture 3"/>
          <p:cNvPicPr>
            <a:picLocks noChangeAspect="1"/>
          </p:cNvPicPr>
          <p:nvPr/>
        </p:nvPicPr>
        <p:blipFill>
          <a:blip r:embed="rId2"/>
          <a:stretch>
            <a:fillRect/>
          </a:stretch>
        </p:blipFill>
        <p:spPr>
          <a:xfrm>
            <a:off x="549275" y="2015620"/>
            <a:ext cx="7444124" cy="4295829"/>
          </a:xfrm>
          <a:prstGeom prst="rect">
            <a:avLst/>
          </a:prstGeom>
        </p:spPr>
      </p:pic>
    </p:spTree>
    <p:extLst>
      <p:ext uri="{BB962C8B-B14F-4D97-AF65-F5344CB8AC3E}">
        <p14:creationId xmlns:p14="http://schemas.microsoft.com/office/powerpoint/2010/main" val="328549629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9840" y="949682"/>
            <a:ext cx="8521700" cy="549021"/>
          </a:xfrm>
        </p:spPr>
        <p:txBody>
          <a:bodyPr>
            <a:noAutofit/>
          </a:bodyPr>
          <a:lstStyle/>
          <a:p>
            <a:r>
              <a:rPr lang="en-US" sz="3600" dirty="0"/>
              <a:t>Design with VLAN Trunks</a:t>
            </a:r>
          </a:p>
        </p:txBody>
      </p:sp>
      <p:pic>
        <p:nvPicPr>
          <p:cNvPr id="7" name="Content Placeholder 6" descr="Trunk Design.jpg"/>
          <p:cNvPicPr>
            <a:picLocks noGrp="1" noChangeAspect="1"/>
          </p:cNvPicPr>
          <p:nvPr>
            <p:ph idx="10"/>
          </p:nvPr>
        </p:nvPicPr>
        <p:blipFill>
          <a:blip r:embed="rId3" cstate="print"/>
          <a:stretch>
            <a:fillRect/>
          </a:stretch>
        </p:blipFill>
        <p:spPr>
          <a:xfrm>
            <a:off x="3330214" y="1447620"/>
            <a:ext cx="5752831" cy="3207126"/>
          </a:xfrm>
        </p:spPr>
      </p:pic>
      <p:sp>
        <p:nvSpPr>
          <p:cNvPr id="4" name="Picture Placeholder 3"/>
          <p:cNvSpPr>
            <a:spLocks noGrp="1"/>
          </p:cNvSpPr>
          <p:nvPr>
            <p:ph sz="quarter" idx="11"/>
          </p:nvPr>
        </p:nvSpPr>
        <p:spPr>
          <a:xfrm>
            <a:off x="279400" y="4196080"/>
            <a:ext cx="8520113" cy="2344420"/>
          </a:xfrm>
        </p:spPr>
        <p:txBody>
          <a:bodyPr>
            <a:noAutofit/>
          </a:bodyPr>
          <a:lstStyle/>
          <a:p>
            <a:pPr>
              <a:lnSpc>
                <a:spcPct val="110000"/>
              </a:lnSpc>
              <a:buFont typeface="Wingdings" pitchFamily="2" charset="2"/>
              <a:buChar char="§"/>
            </a:pPr>
            <a:r>
              <a:rPr lang="en-US" sz="1400" dirty="0">
                <a:solidFill>
                  <a:srgbClr val="000000"/>
                </a:solidFill>
              </a:rPr>
              <a:t>Trunks interconnect access layer switches.</a:t>
            </a:r>
          </a:p>
          <a:p>
            <a:pPr>
              <a:lnSpc>
                <a:spcPct val="110000"/>
              </a:lnSpc>
              <a:buFont typeface="Wingdings" pitchFamily="2" charset="2"/>
              <a:buChar char="§"/>
            </a:pPr>
            <a:r>
              <a:rPr lang="en-US" sz="1400" dirty="0">
                <a:solidFill>
                  <a:srgbClr val="000000"/>
                </a:solidFill>
              </a:rPr>
              <a:t>Trunks connect access layer switches to distribution layer switches. </a:t>
            </a:r>
          </a:p>
          <a:p>
            <a:pPr>
              <a:lnSpc>
                <a:spcPct val="110000"/>
              </a:lnSpc>
              <a:buFont typeface="Wingdings" pitchFamily="2" charset="2"/>
              <a:buChar char="§"/>
            </a:pPr>
            <a:r>
              <a:rPr lang="en-US" sz="1400" dirty="0">
                <a:solidFill>
                  <a:srgbClr val="000000"/>
                </a:solidFill>
              </a:rPr>
              <a:t>Layer 3 links interconnect core and distribution layer switches.</a:t>
            </a:r>
          </a:p>
          <a:p>
            <a:pPr>
              <a:lnSpc>
                <a:spcPct val="110000"/>
              </a:lnSpc>
              <a:buFont typeface="Wingdings" pitchFamily="2" charset="2"/>
              <a:buChar char="§"/>
            </a:pPr>
            <a:r>
              <a:rPr lang="en-US" sz="1400" dirty="0">
                <a:solidFill>
                  <a:srgbClr val="000000"/>
                </a:solidFill>
              </a:rPr>
              <a:t>Access layer switches are configured in a spanning-tree, loop-free, V-shaped topology. If one distribution link fails, HSRP or VRRP provide an alternative default gateway.</a:t>
            </a:r>
          </a:p>
          <a:p>
            <a:pPr>
              <a:lnSpc>
                <a:spcPct val="110000"/>
              </a:lnSpc>
              <a:buFont typeface="Wingdings" pitchFamily="2" charset="2"/>
              <a:buChar char="§"/>
            </a:pPr>
            <a:r>
              <a:rPr lang="en-US" sz="1400" i="1" dirty="0">
                <a:solidFill>
                  <a:srgbClr val="000000"/>
                </a:solidFill>
              </a:rPr>
              <a:t>Recommended</a:t>
            </a:r>
            <a:r>
              <a:rPr lang="en-US" sz="1400" dirty="0">
                <a:solidFill>
                  <a:srgbClr val="000000"/>
                </a:solidFill>
              </a:rPr>
              <a:t>: turn off DTP and manually prune VLANs on trunks.</a:t>
            </a:r>
          </a:p>
        </p:txBody>
      </p:sp>
    </p:spTree>
    <p:extLst>
      <p:ext uri="{BB962C8B-B14F-4D97-AF65-F5344CB8AC3E}">
        <p14:creationId xmlns:p14="http://schemas.microsoft.com/office/powerpoint/2010/main" val="291488072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9952" y="360794"/>
            <a:ext cx="8042276" cy="1336956"/>
          </a:xfrm>
        </p:spPr>
        <p:txBody>
          <a:bodyPr/>
          <a:lstStyle/>
          <a:p>
            <a:r>
              <a:rPr lang="pt-PT" sz="3600" dirty="0"/>
              <a:t>VLAN Ranges </a:t>
            </a:r>
            <a:r>
              <a:rPr lang="pt-PT" sz="3600" dirty="0" err="1"/>
              <a:t>and</a:t>
            </a:r>
            <a:r>
              <a:rPr lang="pt-PT" sz="3600" dirty="0"/>
              <a:t> </a:t>
            </a:r>
            <a:r>
              <a:rPr lang="pt-PT" sz="3600" dirty="0" err="1"/>
              <a:t>Mappings</a:t>
            </a:r>
            <a:endParaRPr lang="pt-PT" sz="3600" dirty="0"/>
          </a:p>
        </p:txBody>
      </p:sp>
      <p:sp>
        <p:nvSpPr>
          <p:cNvPr id="3" name="Content Placeholder 2"/>
          <p:cNvSpPr>
            <a:spLocks noGrp="1"/>
          </p:cNvSpPr>
          <p:nvPr>
            <p:ph idx="1"/>
          </p:nvPr>
        </p:nvSpPr>
        <p:spPr>
          <a:xfrm>
            <a:off x="422666" y="2120705"/>
            <a:ext cx="8042276" cy="4343400"/>
          </a:xfrm>
        </p:spPr>
        <p:txBody>
          <a:bodyPr/>
          <a:lstStyle/>
          <a:p>
            <a:r>
              <a:rPr lang="en-US" dirty="0">
                <a:solidFill>
                  <a:schemeClr val="tx1"/>
                </a:solidFill>
              </a:rPr>
              <a:t>ISL supports VLAN numbers in the range of 1 to 1005, whereas 802.1Q VLAN numbers are in the range of 1 to 4094. </a:t>
            </a:r>
          </a:p>
          <a:p>
            <a:r>
              <a:rPr lang="en-US" dirty="0">
                <a:solidFill>
                  <a:schemeClr val="tx1"/>
                </a:solidFill>
              </a:rPr>
              <a:t>The default behavior of VLAN trunks is to permit all normal and extended-range VLANs across the link if it is an 802.1Q interface and to permit normal VLANs in the case of an ISL interface.</a:t>
            </a:r>
            <a:endParaRPr lang="pt-PT" dirty="0">
              <a:solidFill>
                <a:schemeClr val="tx1"/>
              </a:solidFill>
            </a:endParaRPr>
          </a:p>
        </p:txBody>
      </p:sp>
    </p:spTree>
    <p:extLst>
      <p:ext uri="{BB962C8B-B14F-4D97-AF65-F5344CB8AC3E}">
        <p14:creationId xmlns:p14="http://schemas.microsoft.com/office/powerpoint/2010/main" val="407962793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6578" y="304524"/>
            <a:ext cx="8042276" cy="1336956"/>
          </a:xfrm>
        </p:spPr>
        <p:txBody>
          <a:bodyPr/>
          <a:lstStyle/>
          <a:p>
            <a:r>
              <a:rPr lang="pt-PT" sz="3600" dirty="0"/>
              <a:t>VLAN Ranges</a:t>
            </a:r>
          </a:p>
        </p:txBody>
      </p:sp>
      <p:pic>
        <p:nvPicPr>
          <p:cNvPr id="5" name="Picture 4"/>
          <p:cNvPicPr>
            <a:picLocks noChangeAspect="1"/>
          </p:cNvPicPr>
          <p:nvPr/>
        </p:nvPicPr>
        <p:blipFill>
          <a:blip r:embed="rId2"/>
          <a:stretch>
            <a:fillRect/>
          </a:stretch>
        </p:blipFill>
        <p:spPr>
          <a:xfrm>
            <a:off x="471972" y="1885070"/>
            <a:ext cx="8196882" cy="4582421"/>
          </a:xfrm>
          <a:prstGeom prst="rect">
            <a:avLst/>
          </a:prstGeom>
        </p:spPr>
      </p:pic>
    </p:spTree>
    <p:extLst>
      <p:ext uri="{BB962C8B-B14F-4D97-AF65-F5344CB8AC3E}">
        <p14:creationId xmlns:p14="http://schemas.microsoft.com/office/powerpoint/2010/main" val="215554523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279400" y="1141583"/>
            <a:ext cx="8521700" cy="549021"/>
          </a:xfrm>
        </p:spPr>
        <p:txBody>
          <a:bodyPr>
            <a:noAutofit/>
          </a:bodyPr>
          <a:lstStyle/>
          <a:p>
            <a:r>
              <a:rPr lang="en-US" sz="3600" dirty="0"/>
              <a:t>Configuring an Interface for Trunking</a:t>
            </a:r>
          </a:p>
        </p:txBody>
      </p:sp>
      <p:sp>
        <p:nvSpPr>
          <p:cNvPr id="5" name="Content Placeholder 4"/>
          <p:cNvSpPr>
            <a:spLocks noGrp="1"/>
          </p:cNvSpPr>
          <p:nvPr>
            <p:ph idx="10"/>
          </p:nvPr>
        </p:nvSpPr>
        <p:spPr>
          <a:xfrm>
            <a:off x="279400" y="1850069"/>
            <a:ext cx="8520354" cy="2667362"/>
          </a:xfrm>
        </p:spPr>
        <p:txBody>
          <a:bodyPr>
            <a:noAutofit/>
          </a:bodyPr>
          <a:lstStyle/>
          <a:p>
            <a:r>
              <a:rPr lang="en-US" sz="1600" dirty="0">
                <a:solidFill>
                  <a:srgbClr val="000000"/>
                </a:solidFill>
              </a:rPr>
              <a:t>Select the encapsulation type:</a:t>
            </a:r>
          </a:p>
          <a:p>
            <a:pPr lvl="1">
              <a:buNone/>
            </a:pPr>
            <a:r>
              <a:rPr lang="en-US" sz="1400" dirty="0">
                <a:solidFill>
                  <a:srgbClr val="000000"/>
                </a:solidFill>
                <a:latin typeface="Courier New" pitchFamily="49" charset="0"/>
                <a:cs typeface="Courier New" pitchFamily="49" charset="0"/>
              </a:rPr>
              <a:t>Switch(</a:t>
            </a:r>
            <a:r>
              <a:rPr lang="en-US" sz="1400" dirty="0" err="1">
                <a:solidFill>
                  <a:srgbClr val="000000"/>
                </a:solidFill>
                <a:latin typeface="Courier New" pitchFamily="49" charset="0"/>
                <a:cs typeface="Courier New" pitchFamily="49" charset="0"/>
              </a:rPr>
              <a:t>config</a:t>
            </a:r>
            <a:r>
              <a:rPr lang="en-US" sz="1400" dirty="0">
                <a:solidFill>
                  <a:srgbClr val="000000"/>
                </a:solidFill>
                <a:latin typeface="Courier New" pitchFamily="49" charset="0"/>
                <a:cs typeface="Courier New" pitchFamily="49" charset="0"/>
              </a:rPr>
              <a:t>-if)# </a:t>
            </a:r>
            <a:r>
              <a:rPr lang="en-US" sz="1400" b="1" dirty="0">
                <a:solidFill>
                  <a:srgbClr val="000000"/>
                </a:solidFill>
                <a:latin typeface="Courier New" pitchFamily="49" charset="0"/>
                <a:cs typeface="Courier New" pitchFamily="49" charset="0"/>
              </a:rPr>
              <a:t>switchport trunk encapsulation {</a:t>
            </a:r>
            <a:r>
              <a:rPr lang="en-US" sz="1400" b="1" dirty="0" err="1">
                <a:solidFill>
                  <a:srgbClr val="000000"/>
                </a:solidFill>
                <a:latin typeface="Courier New" pitchFamily="49" charset="0"/>
                <a:cs typeface="Courier New" pitchFamily="49" charset="0"/>
              </a:rPr>
              <a:t>isl</a:t>
            </a:r>
            <a:r>
              <a:rPr lang="en-US" sz="1400" b="1" dirty="0">
                <a:solidFill>
                  <a:srgbClr val="000000"/>
                </a:solidFill>
                <a:latin typeface="Courier New" pitchFamily="49" charset="0"/>
                <a:cs typeface="Courier New" pitchFamily="49" charset="0"/>
              </a:rPr>
              <a:t> | dot1q | negotiate}</a:t>
            </a:r>
          </a:p>
          <a:p>
            <a:r>
              <a:rPr lang="en-US" sz="1600" dirty="0">
                <a:solidFill>
                  <a:srgbClr val="000000"/>
                </a:solidFill>
              </a:rPr>
              <a:t>Configure the interface as a Layer 2 trunk:</a:t>
            </a:r>
          </a:p>
          <a:p>
            <a:pPr lvl="1">
              <a:buNone/>
            </a:pPr>
            <a:r>
              <a:rPr lang="en-US" sz="1400" dirty="0">
                <a:solidFill>
                  <a:srgbClr val="000000"/>
                </a:solidFill>
                <a:latin typeface="Courier New" pitchFamily="49" charset="0"/>
                <a:cs typeface="Courier New" pitchFamily="49" charset="0"/>
              </a:rPr>
              <a:t>Switch(config-if)# </a:t>
            </a:r>
            <a:r>
              <a:rPr lang="en-US" sz="1400" b="1" dirty="0">
                <a:solidFill>
                  <a:srgbClr val="000000"/>
                </a:solidFill>
                <a:latin typeface="Courier New" pitchFamily="49" charset="0"/>
                <a:cs typeface="Courier New" pitchFamily="49" charset="0"/>
              </a:rPr>
              <a:t>switchport mode {dynamic {auto | desirable} | trunk}</a:t>
            </a:r>
          </a:p>
          <a:p>
            <a:r>
              <a:rPr lang="en-US" sz="1600" dirty="0">
                <a:solidFill>
                  <a:srgbClr val="000000"/>
                </a:solidFill>
              </a:rPr>
              <a:t>Specify the native VLAN:</a:t>
            </a:r>
          </a:p>
          <a:p>
            <a:pPr lvl="1">
              <a:buNone/>
            </a:pPr>
            <a:r>
              <a:rPr lang="en-US" sz="1400" dirty="0">
                <a:solidFill>
                  <a:srgbClr val="000000"/>
                </a:solidFill>
                <a:latin typeface="Courier New" pitchFamily="49" charset="0"/>
                <a:cs typeface="Courier New" pitchFamily="49" charset="0"/>
              </a:rPr>
              <a:t>Switch(config-if)# </a:t>
            </a:r>
            <a:r>
              <a:rPr lang="en-US" sz="1400" b="1" dirty="0">
                <a:solidFill>
                  <a:srgbClr val="000000"/>
                </a:solidFill>
                <a:latin typeface="Courier New" pitchFamily="49" charset="0"/>
                <a:cs typeface="Courier New" pitchFamily="49" charset="0"/>
              </a:rPr>
              <a:t>switchport trunk native vlan </a:t>
            </a:r>
            <a:r>
              <a:rPr lang="en-US" sz="1400" i="1" dirty="0" err="1">
                <a:solidFill>
                  <a:srgbClr val="000000"/>
                </a:solidFill>
                <a:latin typeface="Courier New" pitchFamily="49" charset="0"/>
                <a:cs typeface="Courier New" pitchFamily="49" charset="0"/>
              </a:rPr>
              <a:t>vlan</a:t>
            </a:r>
            <a:r>
              <a:rPr lang="en-US" sz="1400" i="1" dirty="0">
                <a:solidFill>
                  <a:srgbClr val="000000"/>
                </a:solidFill>
                <a:latin typeface="Courier New" pitchFamily="49" charset="0"/>
                <a:cs typeface="Courier New" pitchFamily="49" charset="0"/>
              </a:rPr>
              <a:t>-id</a:t>
            </a:r>
          </a:p>
          <a:p>
            <a:r>
              <a:rPr lang="en-US" sz="1600" dirty="0">
                <a:solidFill>
                  <a:srgbClr val="000000"/>
                </a:solidFill>
              </a:rPr>
              <a:t>Configure the allowable VLANs for this trunk:</a:t>
            </a:r>
          </a:p>
          <a:p>
            <a:pPr lvl="1">
              <a:buNone/>
            </a:pPr>
            <a:r>
              <a:rPr lang="en-US" sz="1400" dirty="0">
                <a:solidFill>
                  <a:srgbClr val="000000"/>
                </a:solidFill>
                <a:latin typeface="Courier New" pitchFamily="49" charset="0"/>
                <a:cs typeface="Courier New" pitchFamily="49" charset="0"/>
              </a:rPr>
              <a:t>Switch(config-if)# </a:t>
            </a:r>
            <a:r>
              <a:rPr lang="en-US" sz="1400" b="1" dirty="0">
                <a:solidFill>
                  <a:srgbClr val="000000"/>
                </a:solidFill>
                <a:latin typeface="Courier New" pitchFamily="49" charset="0"/>
                <a:cs typeface="Courier New" pitchFamily="49" charset="0"/>
              </a:rPr>
              <a:t>switchport trunk allowed vlan {add | except | all | remove} </a:t>
            </a:r>
            <a:r>
              <a:rPr lang="en-US" sz="1400" i="1" dirty="0">
                <a:solidFill>
                  <a:srgbClr val="000000"/>
                </a:solidFill>
                <a:latin typeface="Courier New" pitchFamily="49" charset="0"/>
                <a:cs typeface="Courier New" pitchFamily="49" charset="0"/>
              </a:rPr>
              <a:t>vlan-id[,vlan-id[,vlan-id[,...]]]</a:t>
            </a:r>
            <a:endParaRPr lang="en-US" sz="1400" dirty="0">
              <a:solidFill>
                <a:srgbClr val="000000"/>
              </a:solidFill>
              <a:latin typeface="Courier New" pitchFamily="49" charset="0"/>
              <a:cs typeface="Courier New" pitchFamily="49" charset="0"/>
            </a:endParaRPr>
          </a:p>
          <a:p>
            <a:pPr>
              <a:buNone/>
            </a:pPr>
            <a:endParaRPr lang="en-US" sz="1600" b="1" dirty="0">
              <a:solidFill>
                <a:srgbClr val="000000"/>
              </a:solidFill>
            </a:endParaRPr>
          </a:p>
        </p:txBody>
      </p:sp>
      <p:sp>
        <p:nvSpPr>
          <p:cNvPr id="7" name="Content Placeholder 6"/>
          <p:cNvSpPr>
            <a:spLocks noGrp="1"/>
          </p:cNvSpPr>
          <p:nvPr>
            <p:ph sz="quarter" idx="11"/>
          </p:nvPr>
        </p:nvSpPr>
        <p:spPr>
          <a:xfrm>
            <a:off x="279400" y="5218799"/>
            <a:ext cx="8520113" cy="1643609"/>
          </a:xfrm>
          <a:ln w="12700">
            <a:solidFill>
              <a:schemeClr val="tx1"/>
            </a:solidFill>
          </a:ln>
        </p:spPr>
        <p:txBody>
          <a:bodyPr>
            <a:noAutofit/>
          </a:bodyPr>
          <a:lstStyle/>
          <a:p>
            <a:pPr marL="0" indent="0">
              <a:lnSpc>
                <a:spcPct val="100000"/>
              </a:lnSpc>
              <a:spcBef>
                <a:spcPts val="0"/>
              </a:spcBef>
              <a:buNone/>
            </a:pPr>
            <a:r>
              <a:rPr lang="en-US" sz="1400" dirty="0">
                <a:solidFill>
                  <a:srgbClr val="000000"/>
                </a:solidFill>
                <a:latin typeface="Courier New" pitchFamily="49" charset="0"/>
                <a:cs typeface="Courier New" pitchFamily="49" charset="0"/>
              </a:rPr>
              <a:t>Switch(config)# </a:t>
            </a:r>
            <a:r>
              <a:rPr lang="en-US" sz="1400" b="1" dirty="0">
                <a:solidFill>
                  <a:srgbClr val="000000"/>
                </a:solidFill>
                <a:latin typeface="Courier New" pitchFamily="49" charset="0"/>
                <a:cs typeface="Courier New" pitchFamily="49" charset="0"/>
              </a:rPr>
              <a:t>interface FastEthernet 5/8 </a:t>
            </a:r>
          </a:p>
          <a:p>
            <a:pPr marL="0" indent="0">
              <a:lnSpc>
                <a:spcPct val="100000"/>
              </a:lnSpc>
              <a:spcBef>
                <a:spcPts val="0"/>
              </a:spcBef>
              <a:buNone/>
            </a:pPr>
            <a:r>
              <a:rPr lang="en-US" sz="1400" dirty="0">
                <a:solidFill>
                  <a:srgbClr val="000000"/>
                </a:solidFill>
                <a:latin typeface="Courier New" pitchFamily="49" charset="0"/>
                <a:cs typeface="Courier New" pitchFamily="49" charset="0"/>
              </a:rPr>
              <a:t>Switch(config-if)# </a:t>
            </a:r>
            <a:r>
              <a:rPr lang="en-US" sz="1400" b="1" dirty="0">
                <a:solidFill>
                  <a:srgbClr val="000000"/>
                </a:solidFill>
                <a:latin typeface="Courier New" pitchFamily="49" charset="0"/>
                <a:cs typeface="Courier New" pitchFamily="49" charset="0"/>
              </a:rPr>
              <a:t>switchport trunk encapsulation dot1q </a:t>
            </a:r>
          </a:p>
          <a:p>
            <a:pPr marL="0" indent="0">
              <a:lnSpc>
                <a:spcPct val="100000"/>
              </a:lnSpc>
              <a:spcBef>
                <a:spcPts val="0"/>
              </a:spcBef>
              <a:buNone/>
            </a:pPr>
            <a:r>
              <a:rPr lang="en-US" sz="1400" dirty="0">
                <a:solidFill>
                  <a:srgbClr val="000000"/>
                </a:solidFill>
                <a:latin typeface="Courier New" pitchFamily="49" charset="0"/>
                <a:cs typeface="Courier New" pitchFamily="49" charset="0"/>
              </a:rPr>
              <a:t>Switch(</a:t>
            </a:r>
            <a:r>
              <a:rPr lang="en-US" sz="1400" dirty="0" err="1">
                <a:solidFill>
                  <a:srgbClr val="000000"/>
                </a:solidFill>
                <a:latin typeface="Courier New" pitchFamily="49" charset="0"/>
                <a:cs typeface="Courier New" pitchFamily="49" charset="0"/>
              </a:rPr>
              <a:t>config</a:t>
            </a:r>
            <a:r>
              <a:rPr lang="en-US" sz="1400" dirty="0">
                <a:solidFill>
                  <a:srgbClr val="000000"/>
                </a:solidFill>
                <a:latin typeface="Courier New" pitchFamily="49" charset="0"/>
                <a:cs typeface="Courier New" pitchFamily="49" charset="0"/>
              </a:rPr>
              <a:t>-if)# </a:t>
            </a:r>
            <a:r>
              <a:rPr lang="en-US" sz="1400" b="1" dirty="0">
                <a:solidFill>
                  <a:srgbClr val="000000"/>
                </a:solidFill>
                <a:latin typeface="Courier New" pitchFamily="49" charset="0"/>
                <a:cs typeface="Courier New" pitchFamily="49" charset="0"/>
              </a:rPr>
              <a:t>switchport mode trunk </a:t>
            </a:r>
          </a:p>
          <a:p>
            <a:pPr marL="0" indent="0">
              <a:lnSpc>
                <a:spcPct val="100000"/>
              </a:lnSpc>
              <a:spcBef>
                <a:spcPts val="0"/>
              </a:spcBef>
              <a:buNone/>
            </a:pPr>
            <a:r>
              <a:rPr lang="en-US" sz="1400" dirty="0">
                <a:solidFill>
                  <a:srgbClr val="000000"/>
                </a:solidFill>
                <a:latin typeface="Courier New" pitchFamily="49" charset="0"/>
                <a:cs typeface="Courier New" pitchFamily="49" charset="0"/>
              </a:rPr>
              <a:t>Switch(config-if)# </a:t>
            </a:r>
            <a:r>
              <a:rPr lang="en-US" sz="1400" b="1" dirty="0">
                <a:solidFill>
                  <a:srgbClr val="000000"/>
                </a:solidFill>
                <a:latin typeface="Courier New" pitchFamily="49" charset="0"/>
                <a:cs typeface="Courier New" pitchFamily="49" charset="0"/>
              </a:rPr>
              <a:t>switchport nonegotiate			</a:t>
            </a:r>
            <a:r>
              <a:rPr lang="en-US" sz="1400" dirty="0">
                <a:solidFill>
                  <a:srgbClr val="FF0000"/>
                </a:solidFill>
                <a:latin typeface="Arial" pitchFamily="34" charset="0"/>
                <a:cs typeface="Arial" pitchFamily="34" charset="0"/>
              </a:rPr>
              <a:t>optional</a:t>
            </a:r>
          </a:p>
          <a:p>
            <a:pPr marL="0" indent="0">
              <a:lnSpc>
                <a:spcPct val="100000"/>
              </a:lnSpc>
              <a:spcBef>
                <a:spcPts val="0"/>
              </a:spcBef>
              <a:buNone/>
            </a:pPr>
            <a:r>
              <a:rPr lang="en-US" sz="1400" dirty="0">
                <a:solidFill>
                  <a:srgbClr val="000000"/>
                </a:solidFill>
                <a:latin typeface="Courier New" pitchFamily="49" charset="0"/>
                <a:cs typeface="Courier New" pitchFamily="49" charset="0"/>
              </a:rPr>
              <a:t>Switch(config-if)# </a:t>
            </a:r>
            <a:r>
              <a:rPr lang="en-US" sz="1400" b="1" dirty="0">
                <a:solidFill>
                  <a:srgbClr val="000000"/>
                </a:solidFill>
                <a:latin typeface="Courier New" pitchFamily="49" charset="0"/>
                <a:cs typeface="Courier New" pitchFamily="49" charset="0"/>
              </a:rPr>
              <a:t>switchport trunk allowed vlan 1-100 </a:t>
            </a:r>
          </a:p>
          <a:p>
            <a:pPr marL="0" indent="0">
              <a:lnSpc>
                <a:spcPct val="100000"/>
              </a:lnSpc>
              <a:spcBef>
                <a:spcPts val="0"/>
              </a:spcBef>
              <a:buNone/>
            </a:pPr>
            <a:r>
              <a:rPr lang="en-US" sz="1400" dirty="0">
                <a:solidFill>
                  <a:srgbClr val="000000"/>
                </a:solidFill>
                <a:latin typeface="Courier New" pitchFamily="49" charset="0"/>
                <a:cs typeface="Courier New" pitchFamily="49" charset="0"/>
              </a:rPr>
              <a:t>Switch(</a:t>
            </a:r>
            <a:r>
              <a:rPr lang="en-US" sz="1400" dirty="0" err="1">
                <a:solidFill>
                  <a:srgbClr val="000000"/>
                </a:solidFill>
                <a:latin typeface="Courier New" pitchFamily="49" charset="0"/>
                <a:cs typeface="Courier New" pitchFamily="49" charset="0"/>
              </a:rPr>
              <a:t>config</a:t>
            </a:r>
            <a:r>
              <a:rPr lang="en-US" sz="1400" dirty="0">
                <a:solidFill>
                  <a:srgbClr val="000000"/>
                </a:solidFill>
                <a:latin typeface="Courier New" pitchFamily="49" charset="0"/>
                <a:cs typeface="Courier New" pitchFamily="49" charset="0"/>
              </a:rPr>
              <a:t>-if)# </a:t>
            </a:r>
            <a:r>
              <a:rPr lang="en-US" sz="1400" b="1" dirty="0">
                <a:solidFill>
                  <a:srgbClr val="000000"/>
                </a:solidFill>
                <a:latin typeface="Courier New" pitchFamily="49" charset="0"/>
                <a:cs typeface="Courier New" pitchFamily="49" charset="0"/>
              </a:rPr>
              <a:t>no shutdown </a:t>
            </a:r>
          </a:p>
          <a:p>
            <a:pPr marL="0" indent="0">
              <a:lnSpc>
                <a:spcPct val="100000"/>
              </a:lnSpc>
              <a:spcBef>
                <a:spcPts val="0"/>
              </a:spcBef>
              <a:buNone/>
            </a:pPr>
            <a:r>
              <a:rPr lang="en-US" sz="1400" dirty="0">
                <a:solidFill>
                  <a:srgbClr val="000000"/>
                </a:solidFill>
                <a:latin typeface="Courier New" pitchFamily="49" charset="0"/>
                <a:cs typeface="Courier New" pitchFamily="49" charset="0"/>
              </a:rPr>
              <a:t>Switch(config-if)# </a:t>
            </a:r>
            <a:r>
              <a:rPr lang="en-US" sz="1400" b="1" dirty="0">
                <a:solidFill>
                  <a:srgbClr val="000000"/>
                </a:solidFill>
                <a:latin typeface="Courier New" pitchFamily="49" charset="0"/>
                <a:cs typeface="Courier New" pitchFamily="49" charset="0"/>
              </a:rPr>
              <a:t>end </a:t>
            </a:r>
            <a:endParaRPr lang="en-US" sz="1400" dirty="0">
              <a:solidFill>
                <a:srgbClr val="000000"/>
              </a:solidFill>
              <a:latin typeface="Courier New" pitchFamily="49" charset="0"/>
              <a:cs typeface="Courier New" pitchFamily="49" charset="0"/>
            </a:endParaRPr>
          </a:p>
        </p:txBody>
      </p:sp>
      <p:cxnSp>
        <p:nvCxnSpPr>
          <p:cNvPr id="9" name="Straight Arrow Connector 8"/>
          <p:cNvCxnSpPr/>
          <p:nvPr/>
        </p:nvCxnSpPr>
        <p:spPr bwMode="auto">
          <a:xfrm rot="10800000" flipV="1">
            <a:off x="4794310" y="6031686"/>
            <a:ext cx="1978334" cy="871"/>
          </a:xfrm>
          <a:prstGeom prst="straightConnector1">
            <a:avLst/>
          </a:prstGeom>
          <a:solidFill>
            <a:schemeClr val="accent1"/>
          </a:solidFill>
          <a:ln w="9525" cap="flat" cmpd="sng" algn="ctr">
            <a:solidFill>
              <a:srgbClr val="FF0000"/>
            </a:solidFill>
            <a:prstDash val="solid"/>
            <a:round/>
            <a:headEnd type="none" w="med" len="med"/>
            <a:tailEnd type="arrow"/>
          </a:ln>
          <a:effectLst/>
        </p:spPr>
      </p:cxnSp>
    </p:spTree>
    <p:extLst>
      <p:ext uri="{BB962C8B-B14F-4D97-AF65-F5344CB8AC3E}">
        <p14:creationId xmlns:p14="http://schemas.microsoft.com/office/powerpoint/2010/main" val="20860405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p:cNvSpPr/>
          <p:nvPr/>
        </p:nvSpPr>
        <p:spPr bwMode="auto">
          <a:xfrm>
            <a:off x="1026696" y="5574110"/>
            <a:ext cx="2582778" cy="200525"/>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Arial" charset="0"/>
            </a:endParaRPr>
          </a:p>
        </p:txBody>
      </p:sp>
      <p:sp>
        <p:nvSpPr>
          <p:cNvPr id="12" name="Rectangle 11"/>
          <p:cNvSpPr/>
          <p:nvPr/>
        </p:nvSpPr>
        <p:spPr bwMode="auto">
          <a:xfrm>
            <a:off x="1078832" y="3171804"/>
            <a:ext cx="2951747" cy="208548"/>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Arial" charset="0"/>
            </a:endParaRPr>
          </a:p>
        </p:txBody>
      </p:sp>
      <p:sp>
        <p:nvSpPr>
          <p:cNvPr id="11" name="Rectangle 10"/>
          <p:cNvSpPr/>
          <p:nvPr/>
        </p:nvSpPr>
        <p:spPr bwMode="auto">
          <a:xfrm>
            <a:off x="1070811" y="1503424"/>
            <a:ext cx="3212431" cy="216569"/>
          </a:xfrm>
          <a:prstGeom prst="rect">
            <a:avLst/>
          </a:prstGeom>
          <a:solidFill>
            <a:srgbClr val="FFFF00"/>
          </a:solidFill>
          <a:ln w="9525" cap="flat" cmpd="sng" algn="ctr">
            <a:no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Arial" charset="0"/>
            </a:endParaRPr>
          </a:p>
        </p:txBody>
      </p:sp>
      <p:sp>
        <p:nvSpPr>
          <p:cNvPr id="9218" name="Title 1"/>
          <p:cNvSpPr>
            <a:spLocks noGrp="1"/>
          </p:cNvSpPr>
          <p:nvPr>
            <p:ph type="title"/>
          </p:nvPr>
        </p:nvSpPr>
        <p:spPr>
          <a:xfrm>
            <a:off x="268941" y="876968"/>
            <a:ext cx="8532159" cy="549021"/>
          </a:xfrm>
        </p:spPr>
        <p:txBody>
          <a:bodyPr>
            <a:noAutofit/>
          </a:bodyPr>
          <a:lstStyle/>
          <a:p>
            <a:r>
              <a:rPr lang="en-US" sz="3200" dirty="0"/>
              <a:t>Verifying Trunk Configuration</a:t>
            </a:r>
          </a:p>
        </p:txBody>
      </p:sp>
      <p:sp>
        <p:nvSpPr>
          <p:cNvPr id="5" name="Content Placeholder 4"/>
          <p:cNvSpPr>
            <a:spLocks noGrp="1"/>
          </p:cNvSpPr>
          <p:nvPr>
            <p:ph type="body" sz="quarter" idx="10"/>
          </p:nvPr>
        </p:nvSpPr>
        <p:spPr>
          <a:xfrm>
            <a:off x="279399" y="1514889"/>
            <a:ext cx="8531114" cy="5343112"/>
          </a:xfrm>
          <a:ln w="12700"/>
        </p:spPr>
        <p:txBody>
          <a:bodyPr>
            <a:normAutofit/>
          </a:bodyPr>
          <a:lstStyle/>
          <a:p>
            <a:pPr>
              <a:buNone/>
            </a:pPr>
            <a:r>
              <a:rPr lang="en-US" sz="1200" dirty="0">
                <a:latin typeface="Courier New" pitchFamily="49" charset="0"/>
                <a:cs typeface="Courier New" pitchFamily="49" charset="0"/>
              </a:rPr>
              <a:t>Switch# </a:t>
            </a:r>
            <a:r>
              <a:rPr lang="en-US" sz="1200" b="1" dirty="0">
                <a:latin typeface="Courier New" pitchFamily="49" charset="0"/>
                <a:cs typeface="Courier New" pitchFamily="49" charset="0"/>
              </a:rPr>
              <a:t>show running-config interface f5/8</a:t>
            </a:r>
          </a:p>
          <a:p>
            <a:pPr>
              <a:buNone/>
            </a:pPr>
            <a:r>
              <a:rPr lang="en-US" sz="1200" dirty="0">
                <a:latin typeface="Courier New" pitchFamily="49" charset="0"/>
                <a:cs typeface="Courier New" pitchFamily="49" charset="0"/>
              </a:rPr>
              <a:t>Building configuration...</a:t>
            </a:r>
          </a:p>
          <a:p>
            <a:pPr>
              <a:buNone/>
            </a:pPr>
            <a:r>
              <a:rPr lang="en-US" sz="1200" dirty="0">
                <a:latin typeface="Courier New" pitchFamily="49" charset="0"/>
                <a:cs typeface="Courier New" pitchFamily="49" charset="0"/>
              </a:rPr>
              <a:t>Current configuration:</a:t>
            </a:r>
          </a:p>
          <a:p>
            <a:pPr>
              <a:buNone/>
            </a:pPr>
            <a:r>
              <a:rPr lang="en-US" sz="1200" dirty="0">
                <a:latin typeface="Courier New" pitchFamily="49" charset="0"/>
                <a:cs typeface="Courier New" pitchFamily="49" charset="0"/>
              </a:rPr>
              <a:t>!</a:t>
            </a:r>
          </a:p>
          <a:p>
            <a:pPr>
              <a:buNone/>
            </a:pPr>
            <a:r>
              <a:rPr lang="en-US" sz="1200" dirty="0">
                <a:latin typeface="Courier New" pitchFamily="49" charset="0"/>
                <a:cs typeface="Courier New" pitchFamily="49" charset="0"/>
              </a:rPr>
              <a:t>interface </a:t>
            </a:r>
            <a:r>
              <a:rPr lang="en-US" sz="1200" dirty="0" err="1">
                <a:latin typeface="Courier New" pitchFamily="49" charset="0"/>
                <a:cs typeface="Courier New" pitchFamily="49" charset="0"/>
              </a:rPr>
              <a:t>FastEthernet5</a:t>
            </a:r>
            <a:r>
              <a:rPr lang="en-US" sz="1200" dirty="0">
                <a:latin typeface="Courier New" pitchFamily="49" charset="0"/>
                <a:cs typeface="Courier New" pitchFamily="49" charset="0"/>
              </a:rPr>
              <a:t>/8</a:t>
            </a:r>
          </a:p>
          <a:p>
            <a:pPr>
              <a:buNone/>
            </a:pPr>
            <a:r>
              <a:rPr lang="en-US" sz="1200" dirty="0">
                <a:latin typeface="Courier New" pitchFamily="49" charset="0"/>
                <a:cs typeface="Courier New" pitchFamily="49" charset="0"/>
              </a:rPr>
              <a:t>switchport mode dynamic desirable</a:t>
            </a:r>
          </a:p>
          <a:p>
            <a:pPr>
              <a:buNone/>
            </a:pPr>
            <a:r>
              <a:rPr lang="en-US" sz="1200" dirty="0">
                <a:latin typeface="Courier New" pitchFamily="49" charset="0"/>
                <a:cs typeface="Courier New" pitchFamily="49" charset="0"/>
              </a:rPr>
              <a:t>switchport trunk encapsulation dot1q</a:t>
            </a:r>
          </a:p>
          <a:p>
            <a:pPr>
              <a:buNone/>
            </a:pPr>
            <a:r>
              <a:rPr lang="en-US" sz="1200" dirty="0"/>
              <a:t>e</a:t>
            </a:r>
            <a:r>
              <a:rPr lang="en-US" sz="1200" dirty="0">
                <a:latin typeface="Courier New" pitchFamily="49" charset="0"/>
                <a:cs typeface="Courier New" pitchFamily="49" charset="0"/>
              </a:rPr>
              <a:t>nd</a:t>
            </a:r>
          </a:p>
          <a:p>
            <a:pPr>
              <a:buNone/>
            </a:pPr>
            <a:endParaRPr lang="en-US" sz="1200" dirty="0">
              <a:latin typeface="Courier New" pitchFamily="49" charset="0"/>
              <a:cs typeface="Courier New" pitchFamily="49" charset="0"/>
            </a:endParaRPr>
          </a:p>
          <a:p>
            <a:pPr>
              <a:buNone/>
            </a:pPr>
            <a:r>
              <a:rPr lang="en-US" sz="1200" dirty="0">
                <a:latin typeface="Courier New" pitchFamily="49" charset="0"/>
                <a:cs typeface="Courier New" pitchFamily="49" charset="0"/>
              </a:rPr>
              <a:t>Switch# show </a:t>
            </a:r>
            <a:r>
              <a:rPr lang="en-US" sz="1200" b="1" dirty="0">
                <a:latin typeface="Courier New" pitchFamily="49" charset="0"/>
                <a:cs typeface="Courier New" pitchFamily="49" charset="0"/>
              </a:rPr>
              <a:t>interfaces f5/8 </a:t>
            </a:r>
            <a:r>
              <a:rPr lang="en-US" sz="1200" b="1" dirty="0" err="1">
                <a:latin typeface="Courier New" pitchFamily="49" charset="0"/>
                <a:cs typeface="Courier New" pitchFamily="49" charset="0"/>
              </a:rPr>
              <a:t>switchport</a:t>
            </a:r>
            <a:endParaRPr lang="en-US" sz="1200" b="1" dirty="0">
              <a:latin typeface="Courier New" pitchFamily="49" charset="0"/>
              <a:cs typeface="Courier New" pitchFamily="49" charset="0"/>
            </a:endParaRPr>
          </a:p>
          <a:p>
            <a:pPr>
              <a:buNone/>
            </a:pPr>
            <a:r>
              <a:rPr lang="en-US" sz="1200" dirty="0">
                <a:latin typeface="Courier New" pitchFamily="49" charset="0"/>
                <a:cs typeface="Courier New" pitchFamily="49" charset="0"/>
              </a:rPr>
              <a:t>Name: Fa5/8</a:t>
            </a:r>
          </a:p>
          <a:p>
            <a:pPr>
              <a:buNone/>
            </a:pPr>
            <a:r>
              <a:rPr lang="en-US" sz="1200" dirty="0" err="1">
                <a:latin typeface="Courier New" pitchFamily="49" charset="0"/>
                <a:cs typeface="Courier New" pitchFamily="49" charset="0"/>
              </a:rPr>
              <a:t>Switchport</a:t>
            </a:r>
            <a:r>
              <a:rPr lang="en-US" sz="1200" dirty="0">
                <a:latin typeface="Courier New" pitchFamily="49" charset="0"/>
                <a:cs typeface="Courier New" pitchFamily="49" charset="0"/>
              </a:rPr>
              <a:t>: Enabled</a:t>
            </a:r>
          </a:p>
          <a:p>
            <a:pPr>
              <a:buNone/>
            </a:pPr>
            <a:r>
              <a:rPr lang="en-US" sz="1200" dirty="0">
                <a:latin typeface="Courier New" pitchFamily="49" charset="0"/>
                <a:cs typeface="Courier New" pitchFamily="49" charset="0"/>
              </a:rPr>
              <a:t>Administrative Mode: dynamic desirable</a:t>
            </a:r>
          </a:p>
          <a:p>
            <a:pPr>
              <a:buNone/>
            </a:pPr>
            <a:r>
              <a:rPr lang="en-US" sz="1200" dirty="0">
                <a:latin typeface="Courier New" pitchFamily="49" charset="0"/>
                <a:cs typeface="Courier New" pitchFamily="49" charset="0"/>
              </a:rPr>
              <a:t>Operational Mode: trunk</a:t>
            </a:r>
          </a:p>
          <a:p>
            <a:pPr>
              <a:buNone/>
            </a:pPr>
            <a:r>
              <a:rPr lang="en-US" sz="1200" dirty="0">
                <a:latin typeface="Courier New" pitchFamily="49" charset="0"/>
                <a:cs typeface="Courier New" pitchFamily="49" charset="0"/>
              </a:rPr>
              <a:t>Administrative Trunking Encapsulation: negotiate</a:t>
            </a:r>
          </a:p>
          <a:p>
            <a:pPr>
              <a:buNone/>
            </a:pPr>
            <a:r>
              <a:rPr lang="en-US" sz="1200" dirty="0">
                <a:latin typeface="Courier New" pitchFamily="49" charset="0"/>
                <a:cs typeface="Courier New" pitchFamily="49" charset="0"/>
              </a:rPr>
              <a:t>Operational Trunking Encapsulation: dot1q</a:t>
            </a:r>
          </a:p>
          <a:p>
            <a:pPr>
              <a:buNone/>
            </a:pPr>
            <a:r>
              <a:rPr lang="en-US" sz="1200" dirty="0">
                <a:latin typeface="Courier New" pitchFamily="49" charset="0"/>
                <a:cs typeface="Courier New" pitchFamily="49" charset="0"/>
              </a:rPr>
              <a:t>Negotiation of Trunking: Enabled</a:t>
            </a:r>
          </a:p>
          <a:p>
            <a:pPr>
              <a:buNone/>
            </a:pPr>
            <a:r>
              <a:rPr lang="fr-FR" sz="1200" dirty="0">
                <a:latin typeface="Courier New" pitchFamily="49" charset="0"/>
                <a:cs typeface="Courier New" pitchFamily="49" charset="0"/>
              </a:rPr>
              <a:t>Access Mode VLAN: 1 (default)</a:t>
            </a:r>
          </a:p>
          <a:p>
            <a:pPr>
              <a:buNone/>
            </a:pPr>
            <a:r>
              <a:rPr lang="en-US" sz="1200" dirty="0">
                <a:latin typeface="Courier New" pitchFamily="49" charset="0"/>
                <a:cs typeface="Courier New" pitchFamily="49" charset="0"/>
              </a:rPr>
              <a:t>Trunking Native Mode VLAN: 1 (default)</a:t>
            </a:r>
          </a:p>
          <a:p>
            <a:pPr>
              <a:buNone/>
            </a:pPr>
            <a:r>
              <a:rPr lang="en-US" sz="1200" dirty="0">
                <a:latin typeface="Courier New" pitchFamily="49" charset="0"/>
                <a:cs typeface="Courier New" pitchFamily="49" charset="0"/>
              </a:rPr>
              <a:t>Trunking VLANs Enabled: ALL</a:t>
            </a:r>
          </a:p>
          <a:p>
            <a:pPr>
              <a:buNone/>
            </a:pPr>
            <a:r>
              <a:rPr lang="en-US" sz="1200" dirty="0">
                <a:latin typeface="Courier New" pitchFamily="49" charset="0"/>
                <a:cs typeface="Courier New" pitchFamily="49" charset="0"/>
              </a:rPr>
              <a:t>Pruning VLANs Enabled: 2-1001</a:t>
            </a:r>
          </a:p>
          <a:p>
            <a:pPr>
              <a:buNone/>
            </a:pPr>
            <a:endParaRPr lang="en-US" sz="1200" dirty="0">
              <a:latin typeface="Courier New" pitchFamily="49" charset="0"/>
              <a:cs typeface="Courier New" pitchFamily="49" charset="0"/>
            </a:endParaRPr>
          </a:p>
          <a:p>
            <a:pPr>
              <a:buNone/>
            </a:pPr>
            <a:r>
              <a:rPr lang="en-US" sz="1200" dirty="0">
                <a:latin typeface="Courier New" pitchFamily="49" charset="0"/>
                <a:cs typeface="Courier New" pitchFamily="49" charset="0"/>
              </a:rPr>
              <a:t>Switch# </a:t>
            </a:r>
            <a:r>
              <a:rPr lang="en-US" sz="1200" b="1" dirty="0">
                <a:latin typeface="Courier New" pitchFamily="49" charset="0"/>
                <a:cs typeface="Courier New" pitchFamily="49" charset="0"/>
              </a:rPr>
              <a:t>show interfaces f5/8 trunk</a:t>
            </a:r>
          </a:p>
          <a:p>
            <a:pPr>
              <a:buNone/>
            </a:pPr>
            <a:r>
              <a:rPr lang="fr-FR" sz="1200" dirty="0">
                <a:latin typeface="Courier New" pitchFamily="49" charset="0"/>
                <a:cs typeface="Courier New" pitchFamily="49" charset="0"/>
              </a:rPr>
              <a:t>Port 	Mode 		Encapsulation 	</a:t>
            </a:r>
            <a:r>
              <a:rPr lang="fr-FR" sz="1200" dirty="0" err="1">
                <a:latin typeface="Courier New" pitchFamily="49" charset="0"/>
                <a:cs typeface="Courier New" pitchFamily="49" charset="0"/>
              </a:rPr>
              <a:t>Status</a:t>
            </a:r>
            <a:r>
              <a:rPr lang="fr-FR" sz="1200" dirty="0">
                <a:latin typeface="Courier New" pitchFamily="49" charset="0"/>
                <a:cs typeface="Courier New" pitchFamily="49" charset="0"/>
              </a:rPr>
              <a:t> 		Native vlan</a:t>
            </a:r>
          </a:p>
          <a:p>
            <a:pPr>
              <a:buNone/>
            </a:pPr>
            <a:r>
              <a:rPr lang="it-IT" sz="1200" dirty="0">
                <a:latin typeface="Courier New" pitchFamily="49" charset="0"/>
                <a:cs typeface="Courier New" pitchFamily="49" charset="0"/>
              </a:rPr>
              <a:t>Fa5/8 	desirable 	n-802.1q 	trunking 	1</a:t>
            </a:r>
          </a:p>
          <a:p>
            <a:pPr>
              <a:buNone/>
            </a:pPr>
            <a:endParaRPr lang="it-IT" sz="1200" dirty="0">
              <a:latin typeface="Courier New" pitchFamily="49" charset="0"/>
              <a:cs typeface="Courier New" pitchFamily="49" charset="0"/>
            </a:endParaRPr>
          </a:p>
          <a:p>
            <a:pPr>
              <a:buNone/>
            </a:pPr>
            <a:r>
              <a:rPr lang="en-US" sz="1200" dirty="0">
                <a:latin typeface="Courier New" pitchFamily="49" charset="0"/>
                <a:cs typeface="Courier New" pitchFamily="49" charset="0"/>
              </a:rPr>
              <a:t>Port 	Vlans allowed on trunk</a:t>
            </a:r>
          </a:p>
          <a:p>
            <a:pPr>
              <a:buNone/>
            </a:pPr>
            <a:r>
              <a:rPr lang="en-US" sz="1200" dirty="0" err="1">
                <a:latin typeface="Courier New" pitchFamily="49" charset="0"/>
                <a:cs typeface="Courier New" pitchFamily="49" charset="0"/>
              </a:rPr>
              <a:t>Fa5</a:t>
            </a:r>
            <a:r>
              <a:rPr lang="en-US" sz="1200" dirty="0">
                <a:latin typeface="Courier New" pitchFamily="49" charset="0"/>
                <a:cs typeface="Courier New" pitchFamily="49" charset="0"/>
              </a:rPr>
              <a:t>/8 	1-1005</a:t>
            </a:r>
          </a:p>
          <a:p>
            <a:endParaRPr lang="en-US" dirty="0"/>
          </a:p>
        </p:txBody>
      </p:sp>
    </p:spTree>
    <p:extLst>
      <p:ext uri="{BB962C8B-B14F-4D97-AF65-F5344CB8AC3E}">
        <p14:creationId xmlns:p14="http://schemas.microsoft.com/office/powerpoint/2010/main" val="387290672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549275" y="510222"/>
            <a:ext cx="8042276" cy="1336956"/>
          </a:xfrm>
        </p:spPr>
        <p:txBody>
          <a:bodyPr/>
          <a:lstStyle/>
          <a:p>
            <a:r>
              <a:rPr lang="en-US" sz="4400"/>
              <a:t>Troubleshooting Trunk Links</a:t>
            </a:r>
            <a:endParaRPr lang="en-US" sz="4400" dirty="0"/>
          </a:p>
        </p:txBody>
      </p:sp>
      <p:sp>
        <p:nvSpPr>
          <p:cNvPr id="6" name="Content Placeholder 5"/>
          <p:cNvSpPr>
            <a:spLocks noGrp="1"/>
          </p:cNvSpPr>
          <p:nvPr>
            <p:ph idx="1"/>
          </p:nvPr>
        </p:nvSpPr>
        <p:spPr>
          <a:xfrm>
            <a:off x="549275" y="1935383"/>
            <a:ext cx="8042276" cy="4343400"/>
          </a:xfrm>
        </p:spPr>
        <p:txBody>
          <a:bodyPr>
            <a:normAutofit fontScale="92500"/>
          </a:bodyPr>
          <a:lstStyle/>
          <a:p>
            <a:r>
              <a:rPr lang="en-US" dirty="0">
                <a:solidFill>
                  <a:schemeClr val="tx1"/>
                </a:solidFill>
              </a:rPr>
              <a:t>Ensure that the Layer 2 interface mode configured on both ends of the link is valid. The trunk mode should be </a:t>
            </a:r>
            <a:r>
              <a:rPr lang="en-US" b="1" dirty="0">
                <a:solidFill>
                  <a:schemeClr val="tx1"/>
                </a:solidFill>
              </a:rPr>
              <a:t>trunk</a:t>
            </a:r>
            <a:r>
              <a:rPr lang="en-US" dirty="0">
                <a:solidFill>
                  <a:schemeClr val="tx1"/>
                </a:solidFill>
              </a:rPr>
              <a:t> or </a:t>
            </a:r>
            <a:r>
              <a:rPr lang="en-US" b="1" dirty="0">
                <a:solidFill>
                  <a:schemeClr val="tx1"/>
                </a:solidFill>
              </a:rPr>
              <a:t>desirable</a:t>
            </a:r>
            <a:r>
              <a:rPr lang="en-US" dirty="0">
                <a:solidFill>
                  <a:schemeClr val="tx1"/>
                </a:solidFill>
              </a:rPr>
              <a:t> for at least one side of the trunk. </a:t>
            </a:r>
          </a:p>
          <a:p>
            <a:r>
              <a:rPr lang="en-US" dirty="0">
                <a:solidFill>
                  <a:schemeClr val="tx1"/>
                </a:solidFill>
              </a:rPr>
              <a:t>Ensure that the trunk encapsulation type configured on both ends of the link is valid and compatible.</a:t>
            </a:r>
          </a:p>
          <a:p>
            <a:r>
              <a:rPr lang="en-US" dirty="0">
                <a:solidFill>
                  <a:schemeClr val="tx1"/>
                </a:solidFill>
              </a:rPr>
              <a:t>On IEEE 802.1Q trunks, make sure the native VLAN is the same on both ends of the trunk.</a:t>
            </a:r>
          </a:p>
          <a:p>
            <a:r>
              <a:rPr lang="en-US" dirty="0">
                <a:solidFill>
                  <a:schemeClr val="tx1"/>
                </a:solidFill>
              </a:rPr>
              <a:t>When using DTP, ensure that both ends of the link are in the same VTP domain.</a:t>
            </a:r>
          </a:p>
        </p:txBody>
      </p:sp>
    </p:spTree>
    <p:extLst>
      <p:ext uri="{BB962C8B-B14F-4D97-AF65-F5344CB8AC3E}">
        <p14:creationId xmlns:p14="http://schemas.microsoft.com/office/powerpoint/2010/main" val="1013996420"/>
      </p:ext>
    </p:extLst>
  </p:cSld>
  <p:clrMapOvr>
    <a:masterClrMapping/>
  </p:clrMapOvr>
  <p:transition spd="med"/>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16" descr="ss3"/>
          <p:cNvPicPr>
            <a:picLocks noChangeAspect="1" noChangeArrowheads="1"/>
          </p:cNvPicPr>
          <p:nvPr/>
        </p:nvPicPr>
        <p:blipFill>
          <a:blip r:embed="rId3" cstate="print"/>
          <a:srcRect/>
          <a:stretch>
            <a:fillRect/>
          </a:stretch>
        </p:blipFill>
        <p:spPr bwMode="auto">
          <a:xfrm>
            <a:off x="0" y="1600200"/>
            <a:ext cx="9144000" cy="3170238"/>
          </a:xfrm>
          <a:prstGeom prst="rect">
            <a:avLst/>
          </a:prstGeom>
          <a:noFill/>
          <a:ln w="9525">
            <a:noFill/>
            <a:miter lim="800000"/>
            <a:headEnd/>
            <a:tailEnd/>
          </a:ln>
        </p:spPr>
      </p:pic>
      <p:sp>
        <p:nvSpPr>
          <p:cNvPr id="11267" name="Rectangle 12"/>
          <p:cNvSpPr>
            <a:spLocks noChangeArrowheads="1"/>
          </p:cNvSpPr>
          <p:nvPr/>
        </p:nvSpPr>
        <p:spPr bwMode="auto">
          <a:xfrm>
            <a:off x="0" y="0"/>
            <a:ext cx="9144000" cy="1600200"/>
          </a:xfrm>
          <a:prstGeom prst="rect">
            <a:avLst/>
          </a:prstGeom>
          <a:solidFill>
            <a:schemeClr val="bg1"/>
          </a:solidFill>
          <a:ln w="9525" algn="ctr">
            <a:noFill/>
            <a:miter lim="800000"/>
            <a:headEnd/>
            <a:tailEnd/>
          </a:ln>
        </p:spPr>
        <p:txBody>
          <a:bodyPr wrap="none" lIns="82124" tIns="41061" rIns="82124" bIns="41061" anchor="ctr">
            <a:spAutoFit/>
          </a:bodyPr>
          <a:lstStyle/>
          <a:p>
            <a:endParaRPr lang="en-US"/>
          </a:p>
        </p:txBody>
      </p:sp>
      <p:sp>
        <p:nvSpPr>
          <p:cNvPr id="6" name="Rectangle 32"/>
          <p:cNvSpPr txBox="1">
            <a:spLocks noChangeArrowheads="1"/>
          </p:cNvSpPr>
          <p:nvPr/>
        </p:nvSpPr>
        <p:spPr>
          <a:xfrm>
            <a:off x="293688" y="1841863"/>
            <a:ext cx="3233284" cy="2743200"/>
          </a:xfrm>
          <a:prstGeom prst="rect">
            <a:avLst/>
          </a:prstGeom>
          <a:noFill/>
        </p:spPr>
        <p:txBody>
          <a:bodyPr anchor="ctr"/>
          <a:lstStyle/>
          <a:p>
            <a:pPr marL="0" marR="0" lvl="0" indent="0" algn="l" defTabSz="814388" rtl="0" eaLnBrk="1" fontAlgn="base" latinLnBrk="0" hangingPunct="1">
              <a:lnSpc>
                <a:spcPct val="90000"/>
              </a:lnSpc>
              <a:spcBef>
                <a:spcPct val="0"/>
              </a:spcBef>
              <a:spcAft>
                <a:spcPct val="0"/>
              </a:spcAft>
              <a:buClrTx/>
              <a:buSzTx/>
              <a:buFontTx/>
              <a:buNone/>
              <a:tabLst/>
              <a:defRPr/>
            </a:pPr>
            <a:r>
              <a:rPr kumimoji="0" lang="en-US" sz="2800" b="1" i="0" u="none" strike="noStrike" kern="0" cap="none" spc="0" normalizeH="0" baseline="0" noProof="0">
                <a:ln>
                  <a:noFill/>
                </a:ln>
                <a:solidFill>
                  <a:schemeClr val="bg1"/>
                </a:solidFill>
                <a:effectLst/>
                <a:uLnTx/>
                <a:uFillTx/>
                <a:latin typeface="+mj-lt"/>
                <a:ea typeface="+mj-ea"/>
                <a:cs typeface="+mj-cs"/>
              </a:rPr>
              <a:t>VLAN Trunking Protocol</a:t>
            </a:r>
            <a:endParaRPr kumimoji="0" lang="en-US" sz="3000" b="0" i="0" u="none" strike="noStrike" kern="0" cap="none" spc="0" normalizeH="0" baseline="0" noProof="0">
              <a:ln>
                <a:noFill/>
              </a:ln>
              <a:solidFill>
                <a:schemeClr val="bg1"/>
              </a:solidFill>
              <a:effectLst/>
              <a:uLnTx/>
              <a:uFillTx/>
              <a:latin typeface="+mj-lt"/>
              <a:ea typeface="+mj-ea"/>
              <a:cs typeface="+mj-cs"/>
            </a:endParaRPr>
          </a:p>
        </p:txBody>
      </p:sp>
    </p:spTree>
    <p:extLst>
      <p:ext uri="{BB962C8B-B14F-4D97-AF65-F5344CB8AC3E}">
        <p14:creationId xmlns:p14="http://schemas.microsoft.com/office/powerpoint/2010/main" val="159171677"/>
      </p:ext>
    </p:extLst>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3820" y="1070229"/>
            <a:ext cx="8521700" cy="549021"/>
          </a:xfrm>
        </p:spPr>
        <p:txBody>
          <a:bodyPr>
            <a:noAutofit/>
          </a:bodyPr>
          <a:lstStyle/>
          <a:p>
            <a:r>
              <a:rPr lang="en-US" sz="3600" dirty="0"/>
              <a:t>VLAN Trunking Protocol (VTP)</a:t>
            </a:r>
          </a:p>
        </p:txBody>
      </p:sp>
      <p:sp>
        <p:nvSpPr>
          <p:cNvPr id="3" name="Content Placeholder 2"/>
          <p:cNvSpPr>
            <a:spLocks noGrp="1"/>
          </p:cNvSpPr>
          <p:nvPr>
            <p:ph idx="11"/>
          </p:nvPr>
        </p:nvSpPr>
        <p:spPr>
          <a:xfrm>
            <a:off x="279400" y="3897849"/>
            <a:ext cx="8590280" cy="2526255"/>
          </a:xfrm>
        </p:spPr>
        <p:txBody>
          <a:bodyPr>
            <a:noAutofit/>
          </a:bodyPr>
          <a:lstStyle/>
          <a:p>
            <a:r>
              <a:rPr lang="en-US" sz="1800" dirty="0">
                <a:solidFill>
                  <a:srgbClr val="000000"/>
                </a:solidFill>
              </a:rPr>
              <a:t>VTP is a Cisco-proprietary protocol that automates the propagation of VLAN information between switches via trunk links. This minimizes misconfigurations and configuration inconsistencies.</a:t>
            </a:r>
          </a:p>
          <a:p>
            <a:r>
              <a:rPr lang="en-US" sz="1800" dirty="0">
                <a:solidFill>
                  <a:srgbClr val="000000"/>
                </a:solidFill>
              </a:rPr>
              <a:t>VTP does not configure switch ports for VLAN membership.</a:t>
            </a:r>
          </a:p>
          <a:p>
            <a:r>
              <a:rPr lang="en-US" sz="1800" dirty="0">
                <a:solidFill>
                  <a:srgbClr val="000000"/>
                </a:solidFill>
              </a:rPr>
              <a:t>Three types of VTP messages are sent via Layer 2 multicast on VLAN 1.</a:t>
            </a:r>
          </a:p>
          <a:p>
            <a:r>
              <a:rPr lang="en-US" sz="1800" dirty="0">
                <a:solidFill>
                  <a:srgbClr val="000000"/>
                </a:solidFill>
              </a:rPr>
              <a:t>VTP </a:t>
            </a:r>
            <a:r>
              <a:rPr lang="en-US" sz="1800" i="1" dirty="0">
                <a:solidFill>
                  <a:srgbClr val="000000"/>
                </a:solidFill>
              </a:rPr>
              <a:t>domains</a:t>
            </a:r>
            <a:r>
              <a:rPr lang="en-US" sz="1800" dirty="0">
                <a:solidFill>
                  <a:srgbClr val="000000"/>
                </a:solidFill>
              </a:rPr>
              <a:t> define sets of interconnected switches sharing the same VTP configuration.</a:t>
            </a:r>
          </a:p>
        </p:txBody>
      </p:sp>
      <p:pic>
        <p:nvPicPr>
          <p:cNvPr id="5" name="Content Placeholder 4" descr="VTP.jpg"/>
          <p:cNvPicPr>
            <a:picLocks noGrp="1" noChangeAspect="1"/>
          </p:cNvPicPr>
          <p:nvPr>
            <p:ph sz="quarter" idx="12"/>
          </p:nvPr>
        </p:nvPicPr>
        <p:blipFill>
          <a:blip r:embed="rId3" cstate="print"/>
          <a:stretch>
            <a:fillRect/>
          </a:stretch>
        </p:blipFill>
        <p:spPr>
          <a:xfrm>
            <a:off x="2826971" y="1619250"/>
            <a:ext cx="3683038" cy="2278599"/>
          </a:xfrm>
        </p:spPr>
      </p:pic>
    </p:spTree>
    <p:extLst>
      <p:ext uri="{BB962C8B-B14F-4D97-AF65-F5344CB8AC3E}">
        <p14:creationId xmlns:p14="http://schemas.microsoft.com/office/powerpoint/2010/main" val="202668285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a:t>VTP Modes</a:t>
            </a:r>
          </a:p>
        </p:txBody>
      </p:sp>
      <p:graphicFrame>
        <p:nvGraphicFramePr>
          <p:cNvPr id="8" name="Content Placeholder 7"/>
          <p:cNvGraphicFramePr>
            <a:graphicFrameLocks noGrp="1"/>
          </p:cNvGraphicFramePr>
          <p:nvPr>
            <p:ph idx="1"/>
            <p:extLst>
              <p:ext uri="{D42A27DB-BD31-4B8C-83A1-F6EECF244321}">
                <p14:modId xmlns:p14="http://schemas.microsoft.com/office/powerpoint/2010/main" val="1335346392"/>
              </p:ext>
            </p:extLst>
          </p:nvPr>
        </p:nvGraphicFramePr>
        <p:xfrm>
          <a:off x="351592" y="1693041"/>
          <a:ext cx="8428993" cy="5073404"/>
        </p:xfrm>
        <a:graphic>
          <a:graphicData uri="http://schemas.openxmlformats.org/drawingml/2006/table">
            <a:tbl>
              <a:tblPr firstRow="1" bandRow="1">
                <a:tableStyleId>{5C22544A-7EE6-4342-B048-85BDC9FD1C3A}</a:tableStyleId>
              </a:tblPr>
              <a:tblGrid>
                <a:gridCol w="1544730">
                  <a:extLst>
                    <a:ext uri="{9D8B030D-6E8A-4147-A177-3AD203B41FA5}">
                      <a16:colId xmlns:a16="http://schemas.microsoft.com/office/drawing/2014/main" val="20000"/>
                    </a:ext>
                  </a:extLst>
                </a:gridCol>
                <a:gridCol w="6884263">
                  <a:extLst>
                    <a:ext uri="{9D8B030D-6E8A-4147-A177-3AD203B41FA5}">
                      <a16:colId xmlns:a16="http://schemas.microsoft.com/office/drawing/2014/main" val="20001"/>
                    </a:ext>
                  </a:extLst>
                </a:gridCol>
              </a:tblGrid>
              <a:tr h="342227">
                <a:tc>
                  <a:txBody>
                    <a:bodyPr/>
                    <a:lstStyle/>
                    <a:p>
                      <a:r>
                        <a:rPr lang="en-US" sz="1800"/>
                        <a:t>Mode</a:t>
                      </a:r>
                    </a:p>
                  </a:txBody>
                  <a:tcPr/>
                </a:tc>
                <a:tc>
                  <a:txBody>
                    <a:bodyPr/>
                    <a:lstStyle/>
                    <a:p>
                      <a:r>
                        <a:rPr lang="en-US" sz="1800"/>
                        <a:t>Description</a:t>
                      </a:r>
                    </a:p>
                  </a:txBody>
                  <a:tcPr/>
                </a:tc>
                <a:extLst>
                  <a:ext uri="{0D108BD9-81ED-4DB2-BD59-A6C34878D82A}">
                    <a16:rowId xmlns:a16="http://schemas.microsoft.com/office/drawing/2014/main" val="10000"/>
                  </a:ext>
                </a:extLst>
              </a:tr>
              <a:tr h="1816985">
                <a:tc>
                  <a:txBody>
                    <a:bodyPr/>
                    <a:lstStyle/>
                    <a:p>
                      <a:r>
                        <a:rPr lang="en-US" sz="1600" b="1"/>
                        <a:t>Client</a:t>
                      </a:r>
                    </a:p>
                  </a:txBody>
                  <a:tcPr/>
                </a:tc>
                <a:tc>
                  <a:txBody>
                    <a:bodyPr/>
                    <a:lstStyle/>
                    <a:p>
                      <a:pPr marL="168275" indent="-168275">
                        <a:buFont typeface="Arial" pitchFamily="34" charset="0"/>
                        <a:buChar char="•"/>
                      </a:pPr>
                      <a:r>
                        <a:rPr lang="en-US" sz="1600" b="0" dirty="0"/>
                        <a:t>Cannot create, change, or delete VLANs on command-line interface (CLI).</a:t>
                      </a:r>
                    </a:p>
                    <a:p>
                      <a:pPr marL="168275" indent="-168275">
                        <a:buFont typeface="Arial" pitchFamily="34" charset="0"/>
                        <a:buChar char="•"/>
                      </a:pPr>
                      <a:r>
                        <a:rPr lang="en-US" sz="1600" b="0" dirty="0"/>
                        <a:t>Forwards advertisements to other switches.</a:t>
                      </a:r>
                    </a:p>
                    <a:p>
                      <a:pPr marL="168275" indent="-168275">
                        <a:buFont typeface="Arial" pitchFamily="34" charset="0"/>
                        <a:buChar char="•"/>
                      </a:pPr>
                      <a:r>
                        <a:rPr lang="en-US" sz="1600" b="0" dirty="0"/>
                        <a:t>Synchronizes VLAN configuration with latest information received from other switches in the management domain.</a:t>
                      </a:r>
                    </a:p>
                    <a:p>
                      <a:pPr marL="168275" indent="-168275">
                        <a:buFont typeface="Arial" pitchFamily="34" charset="0"/>
                        <a:buChar char="•"/>
                      </a:pPr>
                      <a:r>
                        <a:rPr lang="en-US" sz="1600" b="0" dirty="0"/>
                        <a:t>Does not save VLAN configuration in nonvolatile RAM (NVRAM).</a:t>
                      </a:r>
                    </a:p>
                  </a:txBody>
                  <a:tcPr/>
                </a:tc>
                <a:extLst>
                  <a:ext uri="{0D108BD9-81ED-4DB2-BD59-A6C34878D82A}">
                    <a16:rowId xmlns:a16="http://schemas.microsoft.com/office/drawing/2014/main" val="10001"/>
                  </a:ext>
                </a:extLst>
              </a:tr>
              <a:tr h="1321444">
                <a:tc>
                  <a:txBody>
                    <a:bodyPr/>
                    <a:lstStyle/>
                    <a:p>
                      <a:r>
                        <a:rPr lang="en-US" sz="1600" b="1"/>
                        <a:t>Server</a:t>
                      </a:r>
                    </a:p>
                  </a:txBody>
                  <a:tcPr/>
                </a:tc>
                <a:tc>
                  <a:txBody>
                    <a:bodyPr/>
                    <a:lstStyle/>
                    <a:p>
                      <a:pPr marL="168275" indent="-168275">
                        <a:buFont typeface="Arial" pitchFamily="34" charset="0"/>
                        <a:buChar char="•"/>
                      </a:pPr>
                      <a:r>
                        <a:rPr lang="en-US" sz="1600" b="0"/>
                        <a:t>Can create, modify, and delete VLANs.</a:t>
                      </a:r>
                    </a:p>
                    <a:p>
                      <a:pPr marL="168275" indent="-168275">
                        <a:buFont typeface="Arial" pitchFamily="34" charset="0"/>
                        <a:buChar char="•"/>
                      </a:pPr>
                      <a:r>
                        <a:rPr lang="en-US" sz="1600" b="0"/>
                        <a:t>Sends and forwards advertisements to other switches.</a:t>
                      </a:r>
                    </a:p>
                    <a:p>
                      <a:pPr marL="168275" indent="-168275">
                        <a:buFont typeface="Arial" pitchFamily="34" charset="0"/>
                        <a:buChar char="•"/>
                      </a:pPr>
                      <a:r>
                        <a:rPr lang="en-US" sz="1600" b="0"/>
                        <a:t>Synchronizes VLAN configuration with latest information received from other  switches in the management domain.</a:t>
                      </a:r>
                    </a:p>
                    <a:p>
                      <a:pPr marL="168275" indent="-168275">
                        <a:buFont typeface="Arial" pitchFamily="34" charset="0"/>
                        <a:buChar char="•"/>
                      </a:pPr>
                      <a:r>
                        <a:rPr lang="en-US" sz="1600" b="0"/>
                        <a:t>Saves VLAN configuration in NVRAM.</a:t>
                      </a:r>
                    </a:p>
                  </a:txBody>
                  <a:tcPr/>
                </a:tc>
                <a:extLst>
                  <a:ext uri="{0D108BD9-81ED-4DB2-BD59-A6C34878D82A}">
                    <a16:rowId xmlns:a16="http://schemas.microsoft.com/office/drawing/2014/main" val="10002"/>
                  </a:ext>
                </a:extLst>
              </a:tr>
              <a:tr h="1569215">
                <a:tc>
                  <a:txBody>
                    <a:bodyPr/>
                    <a:lstStyle/>
                    <a:p>
                      <a:r>
                        <a:rPr lang="en-US" sz="1600" b="1"/>
                        <a:t>Transparent</a:t>
                      </a:r>
                    </a:p>
                  </a:txBody>
                  <a:tcPr/>
                </a:tc>
                <a:tc>
                  <a:txBody>
                    <a:bodyPr/>
                    <a:lstStyle/>
                    <a:p>
                      <a:pPr marL="168275" indent="-168275">
                        <a:buFont typeface="Arial" pitchFamily="34" charset="0"/>
                        <a:buChar char="•"/>
                      </a:pPr>
                      <a:r>
                        <a:rPr lang="en-US" sz="1600" b="0" kern="1200" dirty="0">
                          <a:solidFill>
                            <a:schemeClr val="dk1"/>
                          </a:solidFill>
                          <a:latin typeface="+mn-lt"/>
                          <a:ea typeface="+mn-ea"/>
                          <a:cs typeface="+mn-cs"/>
                        </a:rPr>
                        <a:t>Can create, modify, and delete VLANs only on the local switch.</a:t>
                      </a:r>
                    </a:p>
                    <a:p>
                      <a:pPr marL="168275" indent="-168275">
                        <a:buFont typeface="Arial" pitchFamily="34" charset="0"/>
                        <a:buChar char="•"/>
                      </a:pPr>
                      <a:r>
                        <a:rPr lang="en-US" sz="1600" b="0" kern="1200" dirty="0">
                          <a:solidFill>
                            <a:schemeClr val="dk1"/>
                          </a:solidFill>
                          <a:latin typeface="+mn-lt"/>
                          <a:ea typeface="+mn-ea"/>
                          <a:cs typeface="+mn-cs"/>
                        </a:rPr>
                        <a:t>Forwards VTP advertisements received from other switches in the same management domain.</a:t>
                      </a:r>
                    </a:p>
                    <a:p>
                      <a:pPr marL="168275" indent="-168275">
                        <a:buFont typeface="Arial" pitchFamily="34" charset="0"/>
                        <a:buChar char="•"/>
                      </a:pPr>
                      <a:r>
                        <a:rPr lang="en-US" sz="1600" b="0" kern="1200" dirty="0">
                          <a:solidFill>
                            <a:schemeClr val="dk1"/>
                          </a:solidFill>
                          <a:latin typeface="+mn-lt"/>
                          <a:ea typeface="+mn-ea"/>
                          <a:cs typeface="+mn-cs"/>
                        </a:rPr>
                        <a:t>Does not synchronize its VLAN configuration with information received from other switches in the management domain.</a:t>
                      </a:r>
                    </a:p>
                    <a:p>
                      <a:pPr marL="168275" indent="-168275">
                        <a:buFont typeface="Arial" pitchFamily="34" charset="0"/>
                        <a:buChar char="•"/>
                      </a:pPr>
                      <a:r>
                        <a:rPr lang="en-US" sz="1600" b="0" kern="1200" dirty="0">
                          <a:solidFill>
                            <a:schemeClr val="dk1"/>
                          </a:solidFill>
                          <a:latin typeface="+mn-lt"/>
                          <a:ea typeface="+mn-ea"/>
                          <a:cs typeface="+mn-cs"/>
                        </a:rPr>
                        <a:t>Saves VLAN configuration in NVRAM.</a:t>
                      </a:r>
                      <a:endParaRPr lang="en-US" sz="1600" b="0" dirty="0"/>
                    </a:p>
                  </a:txBody>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64225398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2100" y="1135987"/>
            <a:ext cx="8521700" cy="549021"/>
          </a:xfrm>
        </p:spPr>
        <p:txBody>
          <a:bodyPr>
            <a:normAutofit fontScale="90000"/>
          </a:bodyPr>
          <a:lstStyle/>
          <a:p>
            <a:r>
              <a:rPr lang="en-US" dirty="0"/>
              <a:t>VTP Operation</a:t>
            </a:r>
          </a:p>
        </p:txBody>
      </p:sp>
      <p:pic>
        <p:nvPicPr>
          <p:cNvPr id="7" name="Content Placeholder 6" descr="VTP Advertisements.jpg"/>
          <p:cNvPicPr>
            <a:picLocks noGrp="1" noChangeAspect="1"/>
          </p:cNvPicPr>
          <p:nvPr>
            <p:ph sz="quarter" idx="10"/>
          </p:nvPr>
        </p:nvPicPr>
        <p:blipFill>
          <a:blip r:embed="rId3" cstate="print"/>
          <a:stretch>
            <a:fillRect/>
          </a:stretch>
        </p:blipFill>
        <p:spPr>
          <a:xfrm>
            <a:off x="292100" y="1761724"/>
            <a:ext cx="8509000" cy="5050797"/>
          </a:xfrm>
        </p:spPr>
      </p:pic>
    </p:spTree>
    <p:extLst>
      <p:ext uri="{BB962C8B-B14F-4D97-AF65-F5344CB8AC3E}">
        <p14:creationId xmlns:p14="http://schemas.microsoft.com/office/powerpoint/2010/main" val="71015123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1194513"/>
            <a:ext cx="4656891" cy="549021"/>
          </a:xfrm>
        </p:spPr>
        <p:txBody>
          <a:bodyPr>
            <a:normAutofit fontScale="90000"/>
          </a:bodyPr>
          <a:lstStyle/>
          <a:p>
            <a:r>
              <a:rPr lang="en-US" dirty="0"/>
              <a:t>VTP Pruning</a:t>
            </a:r>
          </a:p>
        </p:txBody>
      </p:sp>
      <p:pic>
        <p:nvPicPr>
          <p:cNvPr id="5" name="Content Placeholder 4" descr="VTP Pruning.jpg"/>
          <p:cNvPicPr>
            <a:picLocks noGrp="1" noChangeAspect="1"/>
          </p:cNvPicPr>
          <p:nvPr>
            <p:ph idx="10"/>
          </p:nvPr>
        </p:nvPicPr>
        <p:blipFill>
          <a:blip r:embed="rId3" cstate="print"/>
          <a:stretch>
            <a:fillRect/>
          </a:stretch>
        </p:blipFill>
        <p:spPr>
          <a:xfrm>
            <a:off x="4731136" y="874577"/>
            <a:ext cx="4412864" cy="3132736"/>
          </a:xfrm>
        </p:spPr>
      </p:pic>
      <p:sp>
        <p:nvSpPr>
          <p:cNvPr id="4" name="Picture Placeholder 3"/>
          <p:cNvSpPr>
            <a:spLocks noGrp="1"/>
          </p:cNvSpPr>
          <p:nvPr>
            <p:ph sz="quarter" idx="11"/>
          </p:nvPr>
        </p:nvSpPr>
        <p:spPr>
          <a:xfrm>
            <a:off x="244120" y="3719576"/>
            <a:ext cx="8520113" cy="2485858"/>
          </a:xfrm>
        </p:spPr>
        <p:txBody>
          <a:bodyPr>
            <a:noAutofit/>
          </a:bodyPr>
          <a:lstStyle/>
          <a:p>
            <a:pPr>
              <a:lnSpc>
                <a:spcPct val="110000"/>
              </a:lnSpc>
              <a:buFont typeface="Wingdings" pitchFamily="2" charset="2"/>
              <a:buChar char="§"/>
            </a:pPr>
            <a:r>
              <a:rPr lang="en-US" sz="1800" dirty="0">
                <a:solidFill>
                  <a:srgbClr val="000000"/>
                </a:solidFill>
              </a:rPr>
              <a:t>VTP pruning prevents flooded traffic from propagating to switches that do not have members in specific VLANs.</a:t>
            </a:r>
          </a:p>
          <a:p>
            <a:pPr>
              <a:lnSpc>
                <a:spcPct val="110000"/>
              </a:lnSpc>
              <a:buFont typeface="Wingdings" pitchFamily="2" charset="2"/>
              <a:buChar char="§"/>
            </a:pPr>
            <a:r>
              <a:rPr lang="en-US" sz="1800" dirty="0">
                <a:solidFill>
                  <a:srgbClr val="000000"/>
                </a:solidFill>
              </a:rPr>
              <a:t>VTP pruning uses VLAN advertisements to determine when a trunk connection is flooding traffic needlessly. Switches 1 and 4 in the figure support ports statically configured in the Red VLAN. </a:t>
            </a:r>
          </a:p>
          <a:p>
            <a:pPr>
              <a:lnSpc>
                <a:spcPct val="110000"/>
              </a:lnSpc>
              <a:buFont typeface="Wingdings" pitchFamily="2" charset="2"/>
              <a:buChar char="§"/>
            </a:pPr>
            <a:r>
              <a:rPr lang="en-US" sz="1800" dirty="0">
                <a:solidFill>
                  <a:srgbClr val="000000"/>
                </a:solidFill>
              </a:rPr>
              <a:t>The broadcast traffic from Station A is not forwarded to Switches 3, 5, and 6 because traffic for the Red VLAN has been pruned on the links indicated on Switches 2 and 4.</a:t>
            </a:r>
          </a:p>
        </p:txBody>
      </p:sp>
    </p:spTree>
    <p:extLst>
      <p:ext uri="{BB962C8B-B14F-4D97-AF65-F5344CB8AC3E}">
        <p14:creationId xmlns:p14="http://schemas.microsoft.com/office/powerpoint/2010/main" val="236463496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549275" y="354552"/>
            <a:ext cx="8042276" cy="1336956"/>
          </a:xfrm>
        </p:spPr>
        <p:txBody>
          <a:bodyPr/>
          <a:lstStyle/>
          <a:p>
            <a:pPr eaLnBrk="1" hangingPunct="1"/>
            <a:r>
              <a:rPr lang="en-US" dirty="0"/>
              <a:t>VTP Versions</a:t>
            </a:r>
          </a:p>
        </p:txBody>
      </p:sp>
      <p:sp>
        <p:nvSpPr>
          <p:cNvPr id="6" name="Content Placeholder 5"/>
          <p:cNvSpPr>
            <a:spLocks noGrp="1"/>
          </p:cNvSpPr>
          <p:nvPr>
            <p:ph idx="1"/>
          </p:nvPr>
        </p:nvSpPr>
        <p:spPr>
          <a:xfrm>
            <a:off x="549275" y="1900101"/>
            <a:ext cx="8042276" cy="4343400"/>
          </a:xfrm>
        </p:spPr>
        <p:txBody>
          <a:bodyPr>
            <a:noAutofit/>
          </a:bodyPr>
          <a:lstStyle/>
          <a:p>
            <a:r>
              <a:rPr lang="en-US" sz="1600" dirty="0">
                <a:solidFill>
                  <a:srgbClr val="000000"/>
                </a:solidFill>
              </a:rPr>
              <a:t>Three</a:t>
            </a:r>
            <a:r>
              <a:rPr lang="en-US" sz="1600" i="1" dirty="0">
                <a:solidFill>
                  <a:srgbClr val="000000"/>
                </a:solidFill>
              </a:rPr>
              <a:t> </a:t>
            </a:r>
            <a:r>
              <a:rPr lang="en-US" sz="1600" dirty="0">
                <a:solidFill>
                  <a:srgbClr val="000000"/>
                </a:solidFill>
              </a:rPr>
              <a:t>VTP versions: V1, V2, V3. </a:t>
            </a:r>
          </a:p>
          <a:p>
            <a:r>
              <a:rPr lang="en-US" sz="1600" dirty="0">
                <a:solidFill>
                  <a:srgbClr val="000000"/>
                </a:solidFill>
              </a:rPr>
              <a:t>Versions are not interoperable (e.g., V2 supports token ring VLANs but V1 does not).</a:t>
            </a:r>
          </a:p>
          <a:p>
            <a:r>
              <a:rPr lang="en-US" sz="1600" dirty="0">
                <a:solidFill>
                  <a:srgbClr val="000000"/>
                </a:solidFill>
              </a:rPr>
              <a:t>Unrecognized </a:t>
            </a:r>
            <a:r>
              <a:rPr lang="en-US" sz="1600" i="1" dirty="0">
                <a:solidFill>
                  <a:srgbClr val="000000"/>
                </a:solidFill>
              </a:rPr>
              <a:t>Type-Length-Value (TLV) </a:t>
            </a:r>
            <a:r>
              <a:rPr lang="en-US" sz="1600" dirty="0">
                <a:solidFill>
                  <a:srgbClr val="000000"/>
                </a:solidFill>
              </a:rPr>
              <a:t>configuration changes are propagated by V2 servers and clients and these unrecognized TLVs can be stored in NVRAM.</a:t>
            </a:r>
          </a:p>
          <a:p>
            <a:r>
              <a:rPr lang="en-US" sz="1600" dirty="0">
                <a:solidFill>
                  <a:srgbClr val="000000"/>
                </a:solidFill>
              </a:rPr>
              <a:t>V1 transparent switches inspect VTP messages for the domain name and version and forward a message only if the version and domain name match. V2 transparent switches forward VTP messages in transparent mode without checking versions.</a:t>
            </a:r>
          </a:p>
          <a:p>
            <a:r>
              <a:rPr lang="en-US" sz="1600" dirty="0">
                <a:solidFill>
                  <a:srgbClr val="000000"/>
                </a:solidFill>
              </a:rPr>
              <a:t>V2 performs VLAN consistency checks (VLAN names and values) only when you enter new information through the CLI or via SNMP. V2 does not perform checks when new information is obtained from a VTP message or when information is read from NVRAM. If the MD5 hash on a received VTP message is correct, V2 accepts the VTP message information. </a:t>
            </a:r>
          </a:p>
        </p:txBody>
      </p:sp>
    </p:spTree>
    <p:extLst>
      <p:ext uri="{BB962C8B-B14F-4D97-AF65-F5344CB8AC3E}">
        <p14:creationId xmlns:p14="http://schemas.microsoft.com/office/powerpoint/2010/main" val="4075721034"/>
      </p:ext>
    </p:extLst>
  </p:cSld>
  <p:clrMapOvr>
    <a:masterClrMapping/>
  </p:clrMapOvr>
  <p:transition spd="med"/>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513323"/>
            <a:ext cx="8042276" cy="1336956"/>
          </a:xfrm>
        </p:spPr>
        <p:txBody>
          <a:bodyPr/>
          <a:lstStyle/>
          <a:p>
            <a:r>
              <a:rPr lang="en-US" dirty="0"/>
              <a:t>VTP Message Types</a:t>
            </a:r>
          </a:p>
        </p:txBody>
      </p:sp>
      <p:sp>
        <p:nvSpPr>
          <p:cNvPr id="3" name="Picture Placeholder 2"/>
          <p:cNvSpPr>
            <a:spLocks noGrp="1"/>
          </p:cNvSpPr>
          <p:nvPr>
            <p:ph idx="1"/>
          </p:nvPr>
        </p:nvSpPr>
        <p:spPr>
          <a:xfrm>
            <a:off x="549275" y="2099297"/>
            <a:ext cx="8042276" cy="3844303"/>
          </a:xfrm>
        </p:spPr>
        <p:txBody>
          <a:bodyPr/>
          <a:lstStyle/>
          <a:p>
            <a:r>
              <a:rPr lang="en-US" dirty="0">
                <a:solidFill>
                  <a:srgbClr val="000000"/>
                </a:solidFill>
              </a:rPr>
              <a:t>Summary Advertisements</a:t>
            </a:r>
          </a:p>
          <a:p>
            <a:r>
              <a:rPr lang="en-US" dirty="0">
                <a:solidFill>
                  <a:srgbClr val="000000"/>
                </a:solidFill>
              </a:rPr>
              <a:t>Subset Advertisements</a:t>
            </a:r>
          </a:p>
          <a:p>
            <a:r>
              <a:rPr lang="en-US" dirty="0">
                <a:solidFill>
                  <a:srgbClr val="000000"/>
                </a:solidFill>
              </a:rPr>
              <a:t>Advertisement Requests</a:t>
            </a:r>
          </a:p>
        </p:txBody>
      </p:sp>
    </p:spTree>
    <p:extLst>
      <p:ext uri="{BB962C8B-B14F-4D97-AF65-F5344CB8AC3E}">
        <p14:creationId xmlns:p14="http://schemas.microsoft.com/office/powerpoint/2010/main" val="64777676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1388567"/>
            <a:ext cx="8521700" cy="549021"/>
          </a:xfrm>
        </p:spPr>
        <p:txBody>
          <a:bodyPr>
            <a:normAutofit fontScale="90000"/>
          </a:bodyPr>
          <a:lstStyle/>
          <a:p>
            <a:r>
              <a:rPr lang="en-US"/>
              <a:t>VTP Summary Advertisements</a:t>
            </a:r>
            <a:endParaRPr lang="en-US" dirty="0"/>
          </a:p>
        </p:txBody>
      </p:sp>
      <p:sp>
        <p:nvSpPr>
          <p:cNvPr id="4" name="Content Placeholder 3"/>
          <p:cNvSpPr>
            <a:spLocks noGrp="1"/>
          </p:cNvSpPr>
          <p:nvPr>
            <p:ph idx="11"/>
          </p:nvPr>
        </p:nvSpPr>
        <p:spPr>
          <a:xfrm>
            <a:off x="279400" y="2449411"/>
            <a:ext cx="8520354" cy="3223873"/>
          </a:xfrm>
        </p:spPr>
        <p:txBody>
          <a:bodyPr>
            <a:noAutofit/>
          </a:bodyPr>
          <a:lstStyle/>
          <a:p>
            <a:r>
              <a:rPr lang="en-US" sz="2000" dirty="0">
                <a:solidFill>
                  <a:srgbClr val="000000"/>
                </a:solidFill>
              </a:rPr>
              <a:t>By default, Catalyst switches issue summary advertisements in 5-minute increments. Summary advertisements inform adjacent switches of the current VTP domain name and the configuration revision number. </a:t>
            </a:r>
          </a:p>
          <a:p>
            <a:r>
              <a:rPr lang="en-US" sz="2000" dirty="0">
                <a:solidFill>
                  <a:srgbClr val="000000"/>
                </a:solidFill>
              </a:rPr>
              <a:t>When the switch receives a summary advertisement packet, the switch compares the VTP domain name to its own VTP domain name. If the name is different, the switch ignores the packet. If the name is the same, the switch then compares the configuration revision to its own revision. If its own configuration revision is higher or equal, the packet is ignored. If it is lower, an advertisement request is sent. </a:t>
            </a:r>
          </a:p>
          <a:p>
            <a:endParaRPr lang="en-US" sz="2000" dirty="0">
              <a:solidFill>
                <a:srgbClr val="000000"/>
              </a:solidFill>
            </a:endParaRPr>
          </a:p>
        </p:txBody>
      </p:sp>
    </p:spTree>
    <p:extLst>
      <p:ext uri="{BB962C8B-B14F-4D97-AF65-F5344CB8AC3E}">
        <p14:creationId xmlns:p14="http://schemas.microsoft.com/office/powerpoint/2010/main" val="328074975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8158" y="1256534"/>
            <a:ext cx="8521700" cy="549021"/>
          </a:xfrm>
        </p:spPr>
        <p:txBody>
          <a:bodyPr>
            <a:normAutofit fontScale="90000"/>
          </a:bodyPr>
          <a:lstStyle/>
          <a:p>
            <a:r>
              <a:rPr lang="en-US" dirty="0"/>
              <a:t>VTP Subset Advertisements</a:t>
            </a:r>
          </a:p>
        </p:txBody>
      </p:sp>
      <p:sp>
        <p:nvSpPr>
          <p:cNvPr id="4" name="Content Placeholder 3"/>
          <p:cNvSpPr>
            <a:spLocks noGrp="1"/>
          </p:cNvSpPr>
          <p:nvPr>
            <p:ph idx="11"/>
          </p:nvPr>
        </p:nvSpPr>
        <p:spPr>
          <a:xfrm>
            <a:off x="279400" y="2673784"/>
            <a:ext cx="8520354" cy="3052423"/>
          </a:xfrm>
        </p:spPr>
        <p:txBody>
          <a:bodyPr>
            <a:noAutofit/>
          </a:bodyPr>
          <a:lstStyle/>
          <a:p>
            <a:r>
              <a:rPr lang="en-US" sz="2000" dirty="0">
                <a:solidFill>
                  <a:srgbClr val="000000"/>
                </a:solidFill>
              </a:rPr>
              <a:t>When you add, delete, or change a VLAN, the VTP server where the changes are made increments the configuration revision and issues a summary advertisement. One or several subset advertisements follow the summary advertisement. </a:t>
            </a:r>
          </a:p>
          <a:p>
            <a:r>
              <a:rPr lang="en-US" sz="2000" dirty="0">
                <a:solidFill>
                  <a:srgbClr val="000000"/>
                </a:solidFill>
              </a:rPr>
              <a:t>A subset advertisement contains a list of VLAN information. If there are several VLANs, more than one subset advertisement can be required to advertise all the VLANs.</a:t>
            </a:r>
          </a:p>
        </p:txBody>
      </p:sp>
    </p:spTree>
    <p:extLst>
      <p:ext uri="{BB962C8B-B14F-4D97-AF65-F5344CB8AC3E}">
        <p14:creationId xmlns:p14="http://schemas.microsoft.com/office/powerpoint/2010/main" val="148060128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774839"/>
            <a:ext cx="8042276" cy="1336956"/>
          </a:xfrm>
        </p:spPr>
        <p:txBody>
          <a:bodyPr/>
          <a:lstStyle/>
          <a:p>
            <a:r>
              <a:rPr lang="en-US" sz="4400" dirty="0"/>
              <a:t>VTP Advertisement Requests</a:t>
            </a:r>
          </a:p>
        </p:txBody>
      </p:sp>
      <p:sp>
        <p:nvSpPr>
          <p:cNvPr id="6" name="Content Placeholder 5"/>
          <p:cNvSpPr>
            <a:spLocks noGrp="1"/>
          </p:cNvSpPr>
          <p:nvPr>
            <p:ph idx="1"/>
          </p:nvPr>
        </p:nvSpPr>
        <p:spPr>
          <a:xfrm>
            <a:off x="549275" y="2182359"/>
            <a:ext cx="8042276" cy="4343400"/>
          </a:xfrm>
        </p:spPr>
        <p:txBody>
          <a:bodyPr>
            <a:normAutofit/>
          </a:bodyPr>
          <a:lstStyle/>
          <a:p>
            <a:r>
              <a:rPr lang="en-US" sz="2000" dirty="0">
                <a:solidFill>
                  <a:srgbClr val="000000"/>
                </a:solidFill>
              </a:rPr>
              <a:t>A switch issues a VTP advertisement request in these situations:</a:t>
            </a:r>
          </a:p>
          <a:p>
            <a:pPr lvl="1"/>
            <a:r>
              <a:rPr lang="en-US" sz="1800" dirty="0">
                <a:solidFill>
                  <a:srgbClr val="000000"/>
                </a:solidFill>
              </a:rPr>
              <a:t>The switch has been reset.</a:t>
            </a:r>
          </a:p>
          <a:p>
            <a:pPr lvl="1"/>
            <a:r>
              <a:rPr lang="en-US" sz="1800" dirty="0">
                <a:solidFill>
                  <a:srgbClr val="000000"/>
                </a:solidFill>
              </a:rPr>
              <a:t>The VTP domain name has been changed.</a:t>
            </a:r>
          </a:p>
          <a:p>
            <a:pPr lvl="1"/>
            <a:r>
              <a:rPr lang="en-US" sz="1800" dirty="0">
                <a:solidFill>
                  <a:srgbClr val="000000"/>
                </a:solidFill>
              </a:rPr>
              <a:t>The switch has received a VTP summary advertisement with a higher configuration revision than its own.</a:t>
            </a:r>
          </a:p>
          <a:p>
            <a:r>
              <a:rPr lang="en-US" sz="2000" dirty="0">
                <a:solidFill>
                  <a:srgbClr val="000000"/>
                </a:solidFill>
              </a:rPr>
              <a:t>Upon receipt of an advertisement request, a VTP device sends a summary advertisement.</a:t>
            </a:r>
          </a:p>
          <a:p>
            <a:r>
              <a:rPr lang="en-US" sz="2000" dirty="0">
                <a:solidFill>
                  <a:srgbClr val="000000"/>
                </a:solidFill>
              </a:rPr>
              <a:t>One or more subset advertisements follow the summary advertisement.</a:t>
            </a:r>
          </a:p>
        </p:txBody>
      </p:sp>
    </p:spTree>
    <p:extLst>
      <p:ext uri="{BB962C8B-B14F-4D97-AF65-F5344CB8AC3E}">
        <p14:creationId xmlns:p14="http://schemas.microsoft.com/office/powerpoint/2010/main" val="209876017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57299"/>
            <a:ext cx="8042276" cy="1336956"/>
          </a:xfrm>
        </p:spPr>
        <p:txBody>
          <a:bodyPr/>
          <a:lstStyle/>
          <a:p>
            <a:r>
              <a:rPr lang="en-US"/>
              <a:t>VTP Authentication</a:t>
            </a:r>
            <a:endParaRPr lang="en-US" dirty="0"/>
          </a:p>
        </p:txBody>
      </p:sp>
      <p:sp>
        <p:nvSpPr>
          <p:cNvPr id="3" name="Picture Placeholder 2"/>
          <p:cNvSpPr>
            <a:spLocks noGrp="1"/>
          </p:cNvSpPr>
          <p:nvPr>
            <p:ph idx="1"/>
          </p:nvPr>
        </p:nvSpPr>
        <p:spPr>
          <a:xfrm>
            <a:off x="549275" y="1864819"/>
            <a:ext cx="8042276" cy="4343400"/>
          </a:xfrm>
        </p:spPr>
        <p:txBody>
          <a:bodyPr>
            <a:normAutofit/>
          </a:bodyPr>
          <a:lstStyle/>
          <a:p>
            <a:r>
              <a:rPr lang="en-US" sz="2000" dirty="0">
                <a:solidFill>
                  <a:srgbClr val="000000"/>
                </a:solidFill>
              </a:rPr>
              <a:t>VTP domains can be secured by using the VTP password feature. It is important to make sure that all the switches in the VTP domain have the same password and domain name; otherwise, a switch will not become a member of the VTP domain. Cisco switches use MD5 to encode passwords in 16-byte words. These passwords propagate inside VTP summary advertisements. In VTP, passwords are case-sensitive and can be 8 to 64 characters in length. The use of VTP authentication is a recommended practice. </a:t>
            </a:r>
          </a:p>
          <a:p>
            <a:r>
              <a:rPr lang="en-US" sz="2000" dirty="0">
                <a:solidFill>
                  <a:srgbClr val="000000"/>
                </a:solidFill>
              </a:rPr>
              <a:t>By default, a Catalyst switch does not have a VTP password. The switch does not automatically set the password parameter, unlike other parameters that are set automatically when a VTP advertisement is received.</a:t>
            </a:r>
          </a:p>
        </p:txBody>
      </p:sp>
    </p:spTree>
    <p:extLst>
      <p:ext uri="{BB962C8B-B14F-4D97-AF65-F5344CB8AC3E}">
        <p14:creationId xmlns:p14="http://schemas.microsoft.com/office/powerpoint/2010/main" val="216327681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549275" y="389834"/>
            <a:ext cx="8042276" cy="1336956"/>
          </a:xfrm>
        </p:spPr>
        <p:txBody>
          <a:bodyPr/>
          <a:lstStyle/>
          <a:p>
            <a:r>
              <a:rPr lang="en-US" dirty="0"/>
              <a:t>Configuring VTP</a:t>
            </a:r>
          </a:p>
        </p:txBody>
      </p:sp>
      <p:sp>
        <p:nvSpPr>
          <p:cNvPr id="10" name="Content Placeholder 9"/>
          <p:cNvSpPr>
            <a:spLocks noGrp="1"/>
          </p:cNvSpPr>
          <p:nvPr>
            <p:ph idx="1"/>
          </p:nvPr>
        </p:nvSpPr>
        <p:spPr>
          <a:xfrm>
            <a:off x="549275" y="1917742"/>
            <a:ext cx="8042276" cy="4343400"/>
          </a:xfrm>
        </p:spPr>
        <p:txBody>
          <a:bodyPr>
            <a:normAutofit fontScale="62500" lnSpcReduction="20000"/>
          </a:bodyPr>
          <a:lstStyle/>
          <a:p>
            <a:pPr>
              <a:lnSpc>
                <a:spcPct val="110000"/>
              </a:lnSpc>
            </a:pPr>
            <a:r>
              <a:rPr lang="en-US" b="1" dirty="0">
                <a:solidFill>
                  <a:srgbClr val="000000"/>
                </a:solidFill>
              </a:rPr>
              <a:t>Step 1. </a:t>
            </a:r>
            <a:r>
              <a:rPr lang="en-US" dirty="0">
                <a:solidFill>
                  <a:srgbClr val="000000"/>
                </a:solidFill>
              </a:rPr>
              <a:t>Enter global configuration mode: </a:t>
            </a:r>
          </a:p>
          <a:p>
            <a:pPr lvl="1">
              <a:lnSpc>
                <a:spcPct val="110000"/>
              </a:lnSpc>
              <a:buNone/>
            </a:pPr>
            <a:r>
              <a:rPr lang="en-US" sz="2200" dirty="0">
                <a:solidFill>
                  <a:srgbClr val="000000"/>
                </a:solidFill>
                <a:latin typeface="Courier New" pitchFamily="49" charset="0"/>
                <a:cs typeface="Courier New" pitchFamily="49" charset="0"/>
              </a:rPr>
              <a:t>Switch# </a:t>
            </a:r>
            <a:r>
              <a:rPr lang="en-US" sz="2200" b="1" dirty="0">
                <a:solidFill>
                  <a:srgbClr val="000000"/>
                </a:solidFill>
                <a:latin typeface="Courier New" pitchFamily="49" charset="0"/>
                <a:cs typeface="Courier New" pitchFamily="49" charset="0"/>
              </a:rPr>
              <a:t>configure terminal </a:t>
            </a:r>
            <a:endParaRPr lang="en-US" sz="2200" dirty="0">
              <a:solidFill>
                <a:srgbClr val="000000"/>
              </a:solidFill>
              <a:latin typeface="Courier New" pitchFamily="49" charset="0"/>
              <a:cs typeface="Courier New" pitchFamily="49" charset="0"/>
            </a:endParaRPr>
          </a:p>
          <a:p>
            <a:pPr>
              <a:lnSpc>
                <a:spcPct val="110000"/>
              </a:lnSpc>
            </a:pPr>
            <a:r>
              <a:rPr lang="en-US" b="1" dirty="0">
                <a:solidFill>
                  <a:srgbClr val="000000"/>
                </a:solidFill>
              </a:rPr>
              <a:t>Step 2. </a:t>
            </a:r>
            <a:r>
              <a:rPr lang="en-US" dirty="0">
                <a:solidFill>
                  <a:srgbClr val="000000"/>
                </a:solidFill>
              </a:rPr>
              <a:t>Configure the VTP mode as server: </a:t>
            </a:r>
          </a:p>
          <a:p>
            <a:pPr lvl="1">
              <a:lnSpc>
                <a:spcPct val="110000"/>
              </a:lnSpc>
              <a:buNone/>
            </a:pPr>
            <a:r>
              <a:rPr lang="en-US" sz="2200" dirty="0">
                <a:solidFill>
                  <a:srgbClr val="000000"/>
                </a:solidFill>
                <a:latin typeface="Courier New" pitchFamily="49" charset="0"/>
                <a:cs typeface="Courier New" pitchFamily="49" charset="0"/>
              </a:rPr>
              <a:t>Switch(</a:t>
            </a:r>
            <a:r>
              <a:rPr lang="en-US" sz="2200" dirty="0" err="1">
                <a:solidFill>
                  <a:srgbClr val="000000"/>
                </a:solidFill>
                <a:latin typeface="Courier New" pitchFamily="49" charset="0"/>
                <a:cs typeface="Courier New" pitchFamily="49" charset="0"/>
              </a:rPr>
              <a:t>config</a:t>
            </a:r>
            <a:r>
              <a:rPr lang="en-US" sz="2200" dirty="0">
                <a:solidFill>
                  <a:srgbClr val="000000"/>
                </a:solidFill>
                <a:latin typeface="Courier New" pitchFamily="49" charset="0"/>
                <a:cs typeface="Courier New" pitchFamily="49" charset="0"/>
              </a:rPr>
              <a:t>)# </a:t>
            </a:r>
            <a:r>
              <a:rPr lang="en-US" sz="2200" b="1" dirty="0" err="1">
                <a:solidFill>
                  <a:srgbClr val="000000"/>
                </a:solidFill>
                <a:latin typeface="Courier New" pitchFamily="49" charset="0"/>
                <a:cs typeface="Courier New" pitchFamily="49" charset="0"/>
              </a:rPr>
              <a:t>vtp</a:t>
            </a:r>
            <a:r>
              <a:rPr lang="en-US" sz="2200" b="1" dirty="0">
                <a:solidFill>
                  <a:srgbClr val="000000"/>
                </a:solidFill>
                <a:latin typeface="Courier New" pitchFamily="49" charset="0"/>
                <a:cs typeface="Courier New" pitchFamily="49" charset="0"/>
              </a:rPr>
              <a:t> mode server </a:t>
            </a:r>
            <a:endParaRPr lang="en-US" sz="2200" dirty="0">
              <a:solidFill>
                <a:srgbClr val="000000"/>
              </a:solidFill>
              <a:latin typeface="Courier New" pitchFamily="49" charset="0"/>
              <a:cs typeface="Courier New" pitchFamily="49" charset="0"/>
            </a:endParaRPr>
          </a:p>
          <a:p>
            <a:pPr>
              <a:lnSpc>
                <a:spcPct val="110000"/>
              </a:lnSpc>
            </a:pPr>
            <a:r>
              <a:rPr lang="en-US" b="1" dirty="0">
                <a:solidFill>
                  <a:srgbClr val="000000"/>
                </a:solidFill>
              </a:rPr>
              <a:t>Step 3. </a:t>
            </a:r>
            <a:r>
              <a:rPr lang="en-US" dirty="0">
                <a:solidFill>
                  <a:srgbClr val="000000"/>
                </a:solidFill>
              </a:rPr>
              <a:t>Configure the domain name: </a:t>
            </a:r>
          </a:p>
          <a:p>
            <a:pPr lvl="1">
              <a:lnSpc>
                <a:spcPct val="110000"/>
              </a:lnSpc>
              <a:buNone/>
            </a:pPr>
            <a:r>
              <a:rPr lang="en-US" sz="2200" dirty="0">
                <a:solidFill>
                  <a:srgbClr val="000000"/>
                </a:solidFill>
                <a:latin typeface="Courier New" pitchFamily="49" charset="0"/>
                <a:cs typeface="Courier New" pitchFamily="49" charset="0"/>
              </a:rPr>
              <a:t>Switch(</a:t>
            </a:r>
            <a:r>
              <a:rPr lang="en-US" sz="2200" dirty="0" err="1">
                <a:solidFill>
                  <a:srgbClr val="000000"/>
                </a:solidFill>
                <a:latin typeface="Courier New" pitchFamily="49" charset="0"/>
                <a:cs typeface="Courier New" pitchFamily="49" charset="0"/>
              </a:rPr>
              <a:t>config</a:t>
            </a:r>
            <a:r>
              <a:rPr lang="en-US" sz="2200" dirty="0">
                <a:solidFill>
                  <a:srgbClr val="000000"/>
                </a:solidFill>
                <a:latin typeface="Courier New" pitchFamily="49" charset="0"/>
                <a:cs typeface="Courier New" pitchFamily="49" charset="0"/>
              </a:rPr>
              <a:t>)# </a:t>
            </a:r>
            <a:r>
              <a:rPr lang="en-US" sz="2200" b="1" dirty="0" err="1">
                <a:solidFill>
                  <a:srgbClr val="000000"/>
                </a:solidFill>
                <a:latin typeface="Courier New" pitchFamily="49" charset="0"/>
                <a:cs typeface="Courier New" pitchFamily="49" charset="0"/>
              </a:rPr>
              <a:t>vtp</a:t>
            </a:r>
            <a:r>
              <a:rPr lang="en-US" sz="2200" b="1" dirty="0">
                <a:solidFill>
                  <a:srgbClr val="000000"/>
                </a:solidFill>
                <a:latin typeface="Courier New" pitchFamily="49" charset="0"/>
                <a:cs typeface="Courier New" pitchFamily="49" charset="0"/>
              </a:rPr>
              <a:t> domain </a:t>
            </a:r>
            <a:r>
              <a:rPr lang="en-US" sz="2200" i="1" dirty="0" err="1">
                <a:solidFill>
                  <a:srgbClr val="000000"/>
                </a:solidFill>
                <a:latin typeface="Courier New" pitchFamily="49" charset="0"/>
                <a:cs typeface="Courier New" pitchFamily="49" charset="0"/>
              </a:rPr>
              <a:t>domain_name</a:t>
            </a:r>
            <a:r>
              <a:rPr lang="en-US" sz="2200" i="1" dirty="0">
                <a:solidFill>
                  <a:srgbClr val="000000"/>
                </a:solidFill>
                <a:latin typeface="Courier New" pitchFamily="49" charset="0"/>
                <a:cs typeface="Courier New" pitchFamily="49" charset="0"/>
              </a:rPr>
              <a:t> </a:t>
            </a:r>
            <a:endParaRPr lang="en-US" sz="2200" dirty="0">
              <a:solidFill>
                <a:srgbClr val="000000"/>
              </a:solidFill>
              <a:latin typeface="Courier New" pitchFamily="49" charset="0"/>
              <a:cs typeface="Courier New" pitchFamily="49" charset="0"/>
            </a:endParaRPr>
          </a:p>
          <a:p>
            <a:pPr>
              <a:lnSpc>
                <a:spcPct val="110000"/>
              </a:lnSpc>
            </a:pPr>
            <a:r>
              <a:rPr lang="en-US" b="1" dirty="0">
                <a:solidFill>
                  <a:srgbClr val="000000"/>
                </a:solidFill>
              </a:rPr>
              <a:t>Step 4. </a:t>
            </a:r>
            <a:r>
              <a:rPr lang="en-US" dirty="0">
                <a:solidFill>
                  <a:srgbClr val="000000"/>
                </a:solidFill>
              </a:rPr>
              <a:t>(Optional.) Enable VTP version 2: </a:t>
            </a:r>
          </a:p>
          <a:p>
            <a:pPr lvl="1">
              <a:lnSpc>
                <a:spcPct val="110000"/>
              </a:lnSpc>
              <a:buNone/>
            </a:pPr>
            <a:r>
              <a:rPr lang="en-US" sz="2200" dirty="0">
                <a:solidFill>
                  <a:srgbClr val="000000"/>
                </a:solidFill>
                <a:latin typeface="Courier New" pitchFamily="49" charset="0"/>
                <a:cs typeface="Courier New" pitchFamily="49" charset="0"/>
              </a:rPr>
              <a:t>Switch(</a:t>
            </a:r>
            <a:r>
              <a:rPr lang="en-US" sz="2200" dirty="0" err="1">
                <a:solidFill>
                  <a:srgbClr val="000000"/>
                </a:solidFill>
                <a:latin typeface="Courier New" pitchFamily="49" charset="0"/>
                <a:cs typeface="Courier New" pitchFamily="49" charset="0"/>
              </a:rPr>
              <a:t>config</a:t>
            </a:r>
            <a:r>
              <a:rPr lang="en-US" sz="2200" dirty="0">
                <a:solidFill>
                  <a:srgbClr val="000000"/>
                </a:solidFill>
                <a:latin typeface="Courier New" pitchFamily="49" charset="0"/>
                <a:cs typeface="Courier New" pitchFamily="49" charset="0"/>
              </a:rPr>
              <a:t>)# </a:t>
            </a:r>
            <a:r>
              <a:rPr lang="en-US" sz="2200" b="1" dirty="0" err="1">
                <a:solidFill>
                  <a:srgbClr val="000000"/>
                </a:solidFill>
                <a:latin typeface="Courier New" pitchFamily="49" charset="0"/>
                <a:cs typeface="Courier New" pitchFamily="49" charset="0"/>
              </a:rPr>
              <a:t>vtp</a:t>
            </a:r>
            <a:r>
              <a:rPr lang="en-US" sz="2200" b="1" dirty="0">
                <a:solidFill>
                  <a:srgbClr val="000000"/>
                </a:solidFill>
                <a:latin typeface="Courier New" pitchFamily="49" charset="0"/>
                <a:cs typeface="Courier New" pitchFamily="49" charset="0"/>
              </a:rPr>
              <a:t> version 2 </a:t>
            </a:r>
            <a:endParaRPr lang="en-US" sz="2200" dirty="0">
              <a:solidFill>
                <a:srgbClr val="000000"/>
              </a:solidFill>
              <a:latin typeface="Courier New" pitchFamily="49" charset="0"/>
              <a:cs typeface="Courier New" pitchFamily="49" charset="0"/>
            </a:endParaRPr>
          </a:p>
          <a:p>
            <a:pPr>
              <a:lnSpc>
                <a:spcPct val="110000"/>
              </a:lnSpc>
            </a:pPr>
            <a:r>
              <a:rPr lang="en-US" b="1" dirty="0">
                <a:solidFill>
                  <a:srgbClr val="000000"/>
                </a:solidFill>
              </a:rPr>
              <a:t>Step 5. </a:t>
            </a:r>
            <a:r>
              <a:rPr lang="en-US" dirty="0">
                <a:solidFill>
                  <a:srgbClr val="000000"/>
                </a:solidFill>
              </a:rPr>
              <a:t>(Optional.) Specify a VTP password: </a:t>
            </a:r>
          </a:p>
          <a:p>
            <a:pPr lvl="1">
              <a:lnSpc>
                <a:spcPct val="110000"/>
              </a:lnSpc>
              <a:buNone/>
            </a:pPr>
            <a:r>
              <a:rPr lang="en-US" sz="2200" dirty="0">
                <a:solidFill>
                  <a:srgbClr val="000000"/>
                </a:solidFill>
                <a:latin typeface="Courier New" pitchFamily="49" charset="0"/>
                <a:cs typeface="Courier New" pitchFamily="49" charset="0"/>
              </a:rPr>
              <a:t>Switch(</a:t>
            </a:r>
            <a:r>
              <a:rPr lang="en-US" sz="2200" dirty="0" err="1">
                <a:solidFill>
                  <a:srgbClr val="000000"/>
                </a:solidFill>
                <a:latin typeface="Courier New" pitchFamily="49" charset="0"/>
                <a:cs typeface="Courier New" pitchFamily="49" charset="0"/>
              </a:rPr>
              <a:t>config</a:t>
            </a:r>
            <a:r>
              <a:rPr lang="en-US" sz="2200" dirty="0">
                <a:solidFill>
                  <a:srgbClr val="000000"/>
                </a:solidFill>
                <a:latin typeface="Courier New" pitchFamily="49" charset="0"/>
                <a:cs typeface="Courier New" pitchFamily="49" charset="0"/>
              </a:rPr>
              <a:t>)# </a:t>
            </a:r>
            <a:r>
              <a:rPr lang="en-US" sz="2200" b="1" dirty="0" err="1">
                <a:solidFill>
                  <a:srgbClr val="000000"/>
                </a:solidFill>
                <a:latin typeface="Courier New" pitchFamily="49" charset="0"/>
                <a:cs typeface="Courier New" pitchFamily="49" charset="0"/>
              </a:rPr>
              <a:t>vtp</a:t>
            </a:r>
            <a:r>
              <a:rPr lang="en-US" sz="2200" b="1" dirty="0">
                <a:solidFill>
                  <a:srgbClr val="000000"/>
                </a:solidFill>
                <a:latin typeface="Courier New" pitchFamily="49" charset="0"/>
                <a:cs typeface="Courier New" pitchFamily="49" charset="0"/>
              </a:rPr>
              <a:t> password </a:t>
            </a:r>
            <a:r>
              <a:rPr lang="en-US" sz="2200" i="1" dirty="0" err="1">
                <a:solidFill>
                  <a:srgbClr val="000000"/>
                </a:solidFill>
                <a:latin typeface="Courier New" pitchFamily="49" charset="0"/>
                <a:cs typeface="Courier New" pitchFamily="49" charset="0"/>
              </a:rPr>
              <a:t>password_string</a:t>
            </a:r>
            <a:r>
              <a:rPr lang="en-US" sz="2200" i="1" dirty="0">
                <a:solidFill>
                  <a:srgbClr val="000000"/>
                </a:solidFill>
                <a:latin typeface="Courier New" pitchFamily="49" charset="0"/>
                <a:cs typeface="Courier New" pitchFamily="49" charset="0"/>
              </a:rPr>
              <a:t> </a:t>
            </a:r>
            <a:endParaRPr lang="en-US" sz="2200" dirty="0">
              <a:solidFill>
                <a:srgbClr val="000000"/>
              </a:solidFill>
              <a:latin typeface="Courier New" pitchFamily="49" charset="0"/>
              <a:cs typeface="Courier New" pitchFamily="49" charset="0"/>
            </a:endParaRPr>
          </a:p>
          <a:p>
            <a:pPr>
              <a:lnSpc>
                <a:spcPct val="110000"/>
              </a:lnSpc>
            </a:pPr>
            <a:r>
              <a:rPr lang="en-US" b="1" dirty="0">
                <a:solidFill>
                  <a:srgbClr val="000000"/>
                </a:solidFill>
              </a:rPr>
              <a:t>Step 6. </a:t>
            </a:r>
            <a:r>
              <a:rPr lang="en-US" dirty="0">
                <a:solidFill>
                  <a:srgbClr val="000000"/>
                </a:solidFill>
              </a:rPr>
              <a:t>(Optional.) Enable VTP pruning in the management domain: </a:t>
            </a:r>
          </a:p>
          <a:p>
            <a:pPr lvl="1">
              <a:lnSpc>
                <a:spcPct val="110000"/>
              </a:lnSpc>
              <a:buNone/>
            </a:pPr>
            <a:r>
              <a:rPr lang="en-US" sz="2200" dirty="0">
                <a:solidFill>
                  <a:srgbClr val="000000"/>
                </a:solidFill>
                <a:latin typeface="Courier New" pitchFamily="49" charset="0"/>
                <a:cs typeface="Courier New" pitchFamily="49" charset="0"/>
              </a:rPr>
              <a:t>Switch(</a:t>
            </a:r>
            <a:r>
              <a:rPr lang="en-US" sz="2200" dirty="0" err="1">
                <a:solidFill>
                  <a:srgbClr val="000000"/>
                </a:solidFill>
                <a:latin typeface="Courier New" pitchFamily="49" charset="0"/>
                <a:cs typeface="Courier New" pitchFamily="49" charset="0"/>
              </a:rPr>
              <a:t>config</a:t>
            </a:r>
            <a:r>
              <a:rPr lang="en-US" sz="2200" dirty="0">
                <a:solidFill>
                  <a:srgbClr val="000000"/>
                </a:solidFill>
                <a:latin typeface="Courier New" pitchFamily="49" charset="0"/>
                <a:cs typeface="Courier New" pitchFamily="49" charset="0"/>
              </a:rPr>
              <a:t>)# </a:t>
            </a:r>
            <a:r>
              <a:rPr lang="en-US" sz="2200" b="1" dirty="0" err="1">
                <a:solidFill>
                  <a:srgbClr val="000000"/>
                </a:solidFill>
                <a:latin typeface="Courier New" pitchFamily="49" charset="0"/>
                <a:cs typeface="Courier New" pitchFamily="49" charset="0"/>
              </a:rPr>
              <a:t>vtp</a:t>
            </a:r>
            <a:r>
              <a:rPr lang="en-US" sz="2200" b="1" dirty="0">
                <a:solidFill>
                  <a:srgbClr val="000000"/>
                </a:solidFill>
                <a:latin typeface="Courier New" pitchFamily="49" charset="0"/>
                <a:cs typeface="Courier New" pitchFamily="49" charset="0"/>
              </a:rPr>
              <a:t> pruning</a:t>
            </a:r>
            <a:endParaRPr lang="en-US" sz="2200" dirty="0">
              <a:solidFill>
                <a:srgbClr val="000000"/>
              </a:solidFill>
              <a:latin typeface="Courier New" pitchFamily="49" charset="0"/>
              <a:cs typeface="Courier New" pitchFamily="49" charset="0"/>
            </a:endParaRPr>
          </a:p>
          <a:p>
            <a:pPr>
              <a:lnSpc>
                <a:spcPct val="110000"/>
              </a:lnSpc>
            </a:pPr>
            <a:endParaRPr lang="en-US" dirty="0">
              <a:solidFill>
                <a:srgbClr val="000000"/>
              </a:solidFill>
            </a:endParaRPr>
          </a:p>
        </p:txBody>
      </p:sp>
    </p:spTree>
    <p:extLst>
      <p:ext uri="{BB962C8B-B14F-4D97-AF65-F5344CB8AC3E}">
        <p14:creationId xmlns:p14="http://schemas.microsoft.com/office/powerpoint/2010/main" val="382410093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1247436"/>
            <a:ext cx="8521700" cy="549021"/>
          </a:xfrm>
        </p:spPr>
        <p:txBody>
          <a:bodyPr>
            <a:noAutofit/>
          </a:bodyPr>
          <a:lstStyle/>
          <a:p>
            <a:r>
              <a:rPr lang="en-US" sz="3600" dirty="0"/>
              <a:t>VTP Configuration Example</a:t>
            </a:r>
          </a:p>
        </p:txBody>
      </p:sp>
      <p:sp>
        <p:nvSpPr>
          <p:cNvPr id="4" name="Content Placeholder 3"/>
          <p:cNvSpPr>
            <a:spLocks noGrp="1"/>
          </p:cNvSpPr>
          <p:nvPr>
            <p:ph idx="10"/>
          </p:nvPr>
        </p:nvSpPr>
        <p:spPr>
          <a:xfrm>
            <a:off x="279400" y="1905245"/>
            <a:ext cx="8520354" cy="1765418"/>
          </a:xfrm>
        </p:spPr>
        <p:txBody>
          <a:bodyPr>
            <a:normAutofit/>
          </a:bodyPr>
          <a:lstStyle/>
          <a:p>
            <a:r>
              <a:rPr lang="en-US" dirty="0">
                <a:solidFill>
                  <a:srgbClr val="000000"/>
                </a:solidFill>
              </a:rPr>
              <a:t>This example creates a VTP server with domain name </a:t>
            </a:r>
            <a:r>
              <a:rPr lang="en-US" b="0" dirty="0" err="1">
                <a:solidFill>
                  <a:srgbClr val="000000"/>
                </a:solidFill>
                <a:latin typeface="Courier New" pitchFamily="49" charset="0"/>
                <a:cs typeface="Courier New" pitchFamily="49" charset="0"/>
              </a:rPr>
              <a:t>Modular_Form</a:t>
            </a:r>
            <a:r>
              <a:rPr lang="en-US" dirty="0">
                <a:solidFill>
                  <a:srgbClr val="000000"/>
                </a:solidFill>
              </a:rPr>
              <a:t>, password </a:t>
            </a:r>
            <a:r>
              <a:rPr lang="en-US" b="0" dirty="0">
                <a:solidFill>
                  <a:srgbClr val="000000"/>
                </a:solidFill>
                <a:latin typeface="Courier New" pitchFamily="49" charset="0"/>
                <a:cs typeface="Courier New" pitchFamily="49" charset="0"/>
              </a:rPr>
              <a:t>genus</a:t>
            </a:r>
            <a:r>
              <a:rPr lang="en-US" dirty="0">
                <a:solidFill>
                  <a:srgbClr val="000000"/>
                </a:solidFill>
              </a:rPr>
              <a:t>, and pruning enabled.</a:t>
            </a:r>
          </a:p>
        </p:txBody>
      </p:sp>
      <p:sp>
        <p:nvSpPr>
          <p:cNvPr id="3" name="Text Placeholder 2"/>
          <p:cNvSpPr>
            <a:spLocks noGrp="1"/>
          </p:cNvSpPr>
          <p:nvPr>
            <p:ph sz="quarter" idx="11"/>
          </p:nvPr>
        </p:nvSpPr>
        <p:spPr>
          <a:xfrm>
            <a:off x="279400" y="3762103"/>
            <a:ext cx="8520113" cy="2024198"/>
          </a:xfrm>
        </p:spPr>
        <p:txBody>
          <a:bodyPr>
            <a:normAutofit/>
          </a:bodyPr>
          <a:lstStyle/>
          <a:p>
            <a:r>
              <a:rPr lang="en-US">
                <a:solidFill>
                  <a:srgbClr val="000000"/>
                </a:solidFill>
              </a:rPr>
              <a:t>Switch# </a:t>
            </a:r>
            <a:r>
              <a:rPr lang="en-US" b="1">
                <a:solidFill>
                  <a:srgbClr val="000000"/>
                </a:solidFill>
              </a:rPr>
              <a:t>configure terminal</a:t>
            </a:r>
          </a:p>
          <a:p>
            <a:r>
              <a:rPr lang="en-US">
                <a:solidFill>
                  <a:srgbClr val="000000"/>
                </a:solidFill>
              </a:rPr>
              <a:t>Switch(config)# </a:t>
            </a:r>
            <a:r>
              <a:rPr lang="en-US" b="1">
                <a:solidFill>
                  <a:srgbClr val="000000"/>
                </a:solidFill>
              </a:rPr>
              <a:t>vtp mode server</a:t>
            </a:r>
          </a:p>
          <a:p>
            <a:r>
              <a:rPr lang="en-US">
                <a:solidFill>
                  <a:srgbClr val="000000"/>
                </a:solidFill>
              </a:rPr>
              <a:t>Setting device to VTP SERVER mode.</a:t>
            </a:r>
          </a:p>
          <a:p>
            <a:r>
              <a:rPr lang="en-US">
                <a:solidFill>
                  <a:srgbClr val="000000"/>
                </a:solidFill>
              </a:rPr>
              <a:t>Switch(config)# </a:t>
            </a:r>
            <a:r>
              <a:rPr lang="en-US" b="1">
                <a:solidFill>
                  <a:srgbClr val="000000"/>
                </a:solidFill>
              </a:rPr>
              <a:t>vtp domain Modular_Form</a:t>
            </a:r>
          </a:p>
          <a:p>
            <a:r>
              <a:rPr lang="en-US">
                <a:solidFill>
                  <a:srgbClr val="000000"/>
                </a:solidFill>
              </a:rPr>
              <a:t>Switch(config)# </a:t>
            </a:r>
            <a:r>
              <a:rPr lang="en-US" b="1">
                <a:solidFill>
                  <a:srgbClr val="000000"/>
                </a:solidFill>
              </a:rPr>
              <a:t>vtp password genus</a:t>
            </a:r>
          </a:p>
          <a:p>
            <a:r>
              <a:rPr lang="en-US">
                <a:solidFill>
                  <a:srgbClr val="000000"/>
                </a:solidFill>
              </a:rPr>
              <a:t>Switch(config)# </a:t>
            </a:r>
            <a:r>
              <a:rPr lang="en-US" b="1">
                <a:solidFill>
                  <a:srgbClr val="000000"/>
                </a:solidFill>
              </a:rPr>
              <a:t>vtp pruning </a:t>
            </a:r>
          </a:p>
          <a:p>
            <a:r>
              <a:rPr lang="en-US">
                <a:solidFill>
                  <a:srgbClr val="000000"/>
                </a:solidFill>
              </a:rPr>
              <a:t>Switch(config)# </a:t>
            </a:r>
            <a:r>
              <a:rPr lang="en-US" b="1">
                <a:solidFill>
                  <a:srgbClr val="000000"/>
                </a:solidFill>
              </a:rPr>
              <a:t>end </a:t>
            </a:r>
          </a:p>
          <a:p>
            <a:endParaRPr lang="en-US">
              <a:solidFill>
                <a:srgbClr val="000000"/>
              </a:solidFill>
            </a:endParaRPr>
          </a:p>
        </p:txBody>
      </p:sp>
    </p:spTree>
    <p:extLst>
      <p:ext uri="{BB962C8B-B14F-4D97-AF65-F5344CB8AC3E}">
        <p14:creationId xmlns:p14="http://schemas.microsoft.com/office/powerpoint/2010/main" val="372233725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p:cNvSpPr/>
          <p:nvPr/>
        </p:nvSpPr>
        <p:spPr bwMode="auto">
          <a:xfrm>
            <a:off x="2497292" y="5593354"/>
            <a:ext cx="906380" cy="200527"/>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Arial" charset="0"/>
            </a:endParaRPr>
          </a:p>
        </p:txBody>
      </p:sp>
      <p:sp>
        <p:nvSpPr>
          <p:cNvPr id="12" name="Rectangle 11"/>
          <p:cNvSpPr/>
          <p:nvPr/>
        </p:nvSpPr>
        <p:spPr bwMode="auto">
          <a:xfrm>
            <a:off x="2380987" y="5415136"/>
            <a:ext cx="1419728" cy="178218"/>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Arial" charset="0"/>
            </a:endParaRPr>
          </a:p>
        </p:txBody>
      </p:sp>
      <p:sp>
        <p:nvSpPr>
          <p:cNvPr id="11" name="Rectangle 10"/>
          <p:cNvSpPr/>
          <p:nvPr/>
        </p:nvSpPr>
        <p:spPr bwMode="auto">
          <a:xfrm>
            <a:off x="2757977" y="5178515"/>
            <a:ext cx="693822" cy="186240"/>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Arial" charset="0"/>
            </a:endParaRPr>
          </a:p>
        </p:txBody>
      </p:sp>
      <p:sp>
        <p:nvSpPr>
          <p:cNvPr id="10" name="Rectangle 9"/>
          <p:cNvSpPr/>
          <p:nvPr/>
        </p:nvSpPr>
        <p:spPr bwMode="auto">
          <a:xfrm>
            <a:off x="4247951" y="4762576"/>
            <a:ext cx="509338" cy="206291"/>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Arial" charset="0"/>
            </a:endParaRPr>
          </a:p>
        </p:txBody>
      </p:sp>
      <p:sp>
        <p:nvSpPr>
          <p:cNvPr id="9" name="Rectangle 8"/>
          <p:cNvSpPr/>
          <p:nvPr/>
        </p:nvSpPr>
        <p:spPr bwMode="auto">
          <a:xfrm>
            <a:off x="1878492" y="4333451"/>
            <a:ext cx="276727" cy="202280"/>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Arial" charset="0"/>
            </a:endParaRPr>
          </a:p>
        </p:txBody>
      </p:sp>
      <p:sp>
        <p:nvSpPr>
          <p:cNvPr id="8" name="Rectangle 7"/>
          <p:cNvSpPr/>
          <p:nvPr/>
        </p:nvSpPr>
        <p:spPr bwMode="auto">
          <a:xfrm>
            <a:off x="2993419" y="4535732"/>
            <a:ext cx="557463" cy="202280"/>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Arial" charset="0"/>
            </a:endParaRPr>
          </a:p>
        </p:txBody>
      </p:sp>
      <p:sp>
        <p:nvSpPr>
          <p:cNvPr id="6" name="Rectangle 5"/>
          <p:cNvSpPr/>
          <p:nvPr/>
        </p:nvSpPr>
        <p:spPr bwMode="auto">
          <a:xfrm>
            <a:off x="1276914" y="4124401"/>
            <a:ext cx="1648326" cy="204537"/>
          </a:xfrm>
          <a:prstGeom prst="rect">
            <a:avLst/>
          </a:prstGeom>
          <a:solidFill>
            <a:srgbClr val="FFFF00"/>
          </a:solidFill>
          <a:ln w="9525" cap="flat" cmpd="sng" algn="ctr">
            <a:no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Arial" charset="0"/>
            </a:endParaRPr>
          </a:p>
        </p:txBody>
      </p:sp>
      <p:sp>
        <p:nvSpPr>
          <p:cNvPr id="12290" name="Title 1"/>
          <p:cNvSpPr>
            <a:spLocks noGrp="1"/>
          </p:cNvSpPr>
          <p:nvPr>
            <p:ph type="title"/>
          </p:nvPr>
        </p:nvSpPr>
        <p:spPr>
          <a:xfrm>
            <a:off x="279400" y="1080914"/>
            <a:ext cx="8521700" cy="549021"/>
          </a:xfrm>
        </p:spPr>
        <p:txBody>
          <a:bodyPr>
            <a:noAutofit/>
          </a:bodyPr>
          <a:lstStyle/>
          <a:p>
            <a:r>
              <a:rPr lang="en-US" sz="3600" dirty="0"/>
              <a:t>Verifying VTP Configuration (1)</a:t>
            </a:r>
          </a:p>
        </p:txBody>
      </p:sp>
      <p:sp>
        <p:nvSpPr>
          <p:cNvPr id="5" name="Content Placeholder 4"/>
          <p:cNvSpPr>
            <a:spLocks noGrp="1"/>
          </p:cNvSpPr>
          <p:nvPr>
            <p:ph idx="10"/>
          </p:nvPr>
        </p:nvSpPr>
        <p:spPr>
          <a:xfrm>
            <a:off x="279400" y="1622986"/>
            <a:ext cx="8520354" cy="2382856"/>
          </a:xfrm>
        </p:spPr>
        <p:txBody>
          <a:bodyPr/>
          <a:lstStyle/>
          <a:p>
            <a:r>
              <a:rPr lang="en-US" dirty="0">
                <a:solidFill>
                  <a:srgbClr val="000000"/>
                </a:solidFill>
              </a:rPr>
              <a:t>The most useful command for verifying VTP configuration is the </a:t>
            </a:r>
            <a:r>
              <a:rPr lang="en-US" b="1" dirty="0">
                <a:solidFill>
                  <a:srgbClr val="000000"/>
                </a:solidFill>
                <a:latin typeface="Courier New" pitchFamily="49" charset="0"/>
                <a:cs typeface="Courier New" pitchFamily="49" charset="0"/>
              </a:rPr>
              <a:t>show </a:t>
            </a:r>
            <a:r>
              <a:rPr lang="en-US" b="1" dirty="0" err="1">
                <a:solidFill>
                  <a:srgbClr val="000000"/>
                </a:solidFill>
                <a:latin typeface="Courier New" pitchFamily="49" charset="0"/>
                <a:cs typeface="Courier New" pitchFamily="49" charset="0"/>
              </a:rPr>
              <a:t>vtp</a:t>
            </a:r>
            <a:r>
              <a:rPr lang="en-US" b="1" dirty="0">
                <a:solidFill>
                  <a:srgbClr val="000000"/>
                </a:solidFill>
                <a:latin typeface="Courier New" pitchFamily="49" charset="0"/>
                <a:cs typeface="Courier New" pitchFamily="49" charset="0"/>
              </a:rPr>
              <a:t> status </a:t>
            </a:r>
            <a:r>
              <a:rPr lang="en-US" dirty="0">
                <a:solidFill>
                  <a:srgbClr val="000000"/>
                </a:solidFill>
              </a:rPr>
              <a:t>command. The output displayed includes the VTP version, the VTP configuration revision number, the number of VLANs supported locally, the VTP operating mode, the VTP domain name, and the VTP pruning mode.</a:t>
            </a:r>
          </a:p>
        </p:txBody>
      </p:sp>
      <p:sp>
        <p:nvSpPr>
          <p:cNvPr id="7" name="Content Placeholder 6"/>
          <p:cNvSpPr>
            <a:spLocks noGrp="1"/>
          </p:cNvSpPr>
          <p:nvPr>
            <p:ph sz="quarter" idx="11"/>
          </p:nvPr>
        </p:nvSpPr>
        <p:spPr>
          <a:xfrm>
            <a:off x="279400" y="4097281"/>
            <a:ext cx="8520113" cy="2778397"/>
          </a:xfrm>
        </p:spPr>
        <p:txBody>
          <a:bodyPr>
            <a:normAutofit fontScale="92500" lnSpcReduction="20000"/>
          </a:bodyPr>
          <a:lstStyle/>
          <a:p>
            <a:pPr>
              <a:lnSpc>
                <a:spcPct val="110000"/>
              </a:lnSpc>
            </a:pPr>
            <a:r>
              <a:rPr lang="en-US">
                <a:solidFill>
                  <a:srgbClr val="000000"/>
                </a:solidFill>
              </a:rPr>
              <a:t>Switch# </a:t>
            </a:r>
            <a:r>
              <a:rPr lang="en-US" b="1">
                <a:solidFill>
                  <a:srgbClr val="000000"/>
                </a:solidFill>
              </a:rPr>
              <a:t>show vtp status </a:t>
            </a:r>
          </a:p>
          <a:p>
            <a:pPr>
              <a:lnSpc>
                <a:spcPct val="110000"/>
              </a:lnSpc>
            </a:pPr>
            <a:r>
              <a:rPr lang="en-US">
                <a:solidFill>
                  <a:srgbClr val="000000"/>
                </a:solidFill>
              </a:rPr>
              <a:t>VTP Version : 2 </a:t>
            </a:r>
          </a:p>
          <a:p>
            <a:pPr>
              <a:lnSpc>
                <a:spcPct val="110000"/>
              </a:lnSpc>
            </a:pPr>
            <a:r>
              <a:rPr lang="en-US">
                <a:solidFill>
                  <a:srgbClr val="000000"/>
                </a:solidFill>
              </a:rPr>
              <a:t>Configuration Revision : 247 </a:t>
            </a:r>
          </a:p>
          <a:p>
            <a:pPr>
              <a:lnSpc>
                <a:spcPct val="110000"/>
              </a:lnSpc>
            </a:pPr>
            <a:r>
              <a:rPr lang="en-US">
                <a:solidFill>
                  <a:srgbClr val="000000"/>
                </a:solidFill>
              </a:rPr>
              <a:t>Maximum VLANs supported locally : 1005 </a:t>
            </a:r>
          </a:p>
          <a:p>
            <a:pPr>
              <a:lnSpc>
                <a:spcPct val="110000"/>
              </a:lnSpc>
            </a:pPr>
            <a:r>
              <a:rPr lang="en-US">
                <a:solidFill>
                  <a:srgbClr val="000000"/>
                </a:solidFill>
              </a:rPr>
              <a:t>Number of existing VLANs : 33 </a:t>
            </a:r>
          </a:p>
          <a:p>
            <a:pPr>
              <a:lnSpc>
                <a:spcPct val="110000"/>
              </a:lnSpc>
            </a:pPr>
            <a:r>
              <a:rPr lang="en-US">
                <a:solidFill>
                  <a:srgbClr val="000000"/>
                </a:solidFill>
              </a:rPr>
              <a:t>VTP Operating Mode : Server </a:t>
            </a:r>
          </a:p>
          <a:p>
            <a:pPr>
              <a:lnSpc>
                <a:spcPct val="110000"/>
              </a:lnSpc>
            </a:pPr>
            <a:r>
              <a:rPr lang="en-US">
                <a:solidFill>
                  <a:srgbClr val="000000"/>
                </a:solidFill>
              </a:rPr>
              <a:t>VTP Domain Name : Modular_Form </a:t>
            </a:r>
          </a:p>
          <a:p>
            <a:pPr>
              <a:lnSpc>
                <a:spcPct val="110000"/>
              </a:lnSpc>
            </a:pPr>
            <a:r>
              <a:rPr lang="en-US">
                <a:solidFill>
                  <a:srgbClr val="000000"/>
                </a:solidFill>
              </a:rPr>
              <a:t>VTP Pruning Mode : Enabled </a:t>
            </a:r>
          </a:p>
          <a:p>
            <a:pPr>
              <a:lnSpc>
                <a:spcPct val="110000"/>
              </a:lnSpc>
            </a:pPr>
            <a:r>
              <a:rPr lang="en-US">
                <a:solidFill>
                  <a:srgbClr val="000000"/>
                </a:solidFill>
              </a:rPr>
              <a:t>VTP V2 Mode : Disabled </a:t>
            </a:r>
          </a:p>
          <a:p>
            <a:pPr>
              <a:lnSpc>
                <a:spcPct val="110000"/>
              </a:lnSpc>
            </a:pPr>
            <a:r>
              <a:rPr lang="en-US">
                <a:solidFill>
                  <a:srgbClr val="000000"/>
                </a:solidFill>
              </a:rPr>
              <a:t>VTP Traps Generation : Disabled </a:t>
            </a:r>
          </a:p>
          <a:p>
            <a:pPr>
              <a:lnSpc>
                <a:spcPct val="110000"/>
              </a:lnSpc>
            </a:pPr>
            <a:r>
              <a:rPr lang="en-US">
                <a:solidFill>
                  <a:srgbClr val="000000"/>
                </a:solidFill>
              </a:rPr>
              <a:t>MD5 digest : 0x45 0x52 0xB6 0xFD 0x63 0xC8 0x49 0x80 </a:t>
            </a:r>
          </a:p>
          <a:p>
            <a:pPr>
              <a:lnSpc>
                <a:spcPct val="110000"/>
              </a:lnSpc>
            </a:pPr>
            <a:r>
              <a:rPr lang="en-US">
                <a:solidFill>
                  <a:srgbClr val="000000"/>
                </a:solidFill>
              </a:rPr>
              <a:t>Configuration last modified by 0.0.0.0 at 8-12-99 15:04:4 </a:t>
            </a:r>
          </a:p>
          <a:p>
            <a:pPr>
              <a:lnSpc>
                <a:spcPct val="110000"/>
              </a:lnSpc>
            </a:pPr>
            <a:endParaRPr lang="en-US" dirty="0">
              <a:solidFill>
                <a:srgbClr val="000000"/>
              </a:solidFill>
            </a:endParaRPr>
          </a:p>
        </p:txBody>
      </p:sp>
    </p:spTree>
    <p:extLst>
      <p:ext uri="{BB962C8B-B14F-4D97-AF65-F5344CB8AC3E}">
        <p14:creationId xmlns:p14="http://schemas.microsoft.com/office/powerpoint/2010/main" val="423969693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bwMode="auto">
          <a:xfrm>
            <a:off x="1050501" y="3149885"/>
            <a:ext cx="1992730" cy="207537"/>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Arial" charset="0"/>
            </a:endParaRPr>
          </a:p>
        </p:txBody>
      </p:sp>
      <p:sp>
        <p:nvSpPr>
          <p:cNvPr id="12290" name="Title 1"/>
          <p:cNvSpPr>
            <a:spLocks noGrp="1"/>
          </p:cNvSpPr>
          <p:nvPr>
            <p:ph type="title"/>
          </p:nvPr>
        </p:nvSpPr>
        <p:spPr>
          <a:xfrm>
            <a:off x="279400" y="1018096"/>
            <a:ext cx="8521700" cy="549021"/>
          </a:xfrm>
        </p:spPr>
        <p:txBody>
          <a:bodyPr>
            <a:noAutofit/>
          </a:bodyPr>
          <a:lstStyle/>
          <a:p>
            <a:r>
              <a:rPr lang="en-US" sz="3200" dirty="0"/>
              <a:t>Verifying VTP Configuration (2)</a:t>
            </a:r>
          </a:p>
        </p:txBody>
      </p:sp>
      <p:sp>
        <p:nvSpPr>
          <p:cNvPr id="5" name="Content Placeholder 4"/>
          <p:cNvSpPr>
            <a:spLocks noGrp="1"/>
          </p:cNvSpPr>
          <p:nvPr>
            <p:ph idx="10"/>
          </p:nvPr>
        </p:nvSpPr>
        <p:spPr>
          <a:xfrm>
            <a:off x="279400" y="1570062"/>
            <a:ext cx="8520354" cy="2400497"/>
          </a:xfrm>
        </p:spPr>
        <p:txBody>
          <a:bodyPr>
            <a:normAutofit/>
          </a:bodyPr>
          <a:lstStyle/>
          <a:p>
            <a:r>
              <a:rPr lang="en-US" sz="2000" dirty="0">
                <a:solidFill>
                  <a:srgbClr val="000000"/>
                </a:solidFill>
              </a:rPr>
              <a:t>Use the </a:t>
            </a:r>
            <a:r>
              <a:rPr lang="en-US" sz="2000" b="1" dirty="0">
                <a:solidFill>
                  <a:srgbClr val="000000"/>
                </a:solidFill>
                <a:latin typeface="Courier New" pitchFamily="49" charset="0"/>
                <a:cs typeface="Courier New" pitchFamily="49" charset="0"/>
              </a:rPr>
              <a:t>show </a:t>
            </a:r>
            <a:r>
              <a:rPr lang="en-US" sz="2000" b="1" dirty="0" err="1">
                <a:solidFill>
                  <a:srgbClr val="000000"/>
                </a:solidFill>
                <a:latin typeface="Courier New" pitchFamily="49" charset="0"/>
                <a:cs typeface="Courier New" pitchFamily="49" charset="0"/>
              </a:rPr>
              <a:t>vtp</a:t>
            </a:r>
            <a:r>
              <a:rPr lang="en-US" sz="2000" b="1" dirty="0">
                <a:solidFill>
                  <a:srgbClr val="000000"/>
                </a:solidFill>
                <a:latin typeface="Courier New" pitchFamily="49" charset="0"/>
                <a:cs typeface="Courier New" pitchFamily="49" charset="0"/>
              </a:rPr>
              <a:t> counters </a:t>
            </a:r>
            <a:r>
              <a:rPr lang="en-US" sz="2000" dirty="0">
                <a:solidFill>
                  <a:srgbClr val="000000"/>
                </a:solidFill>
              </a:rPr>
              <a:t>command to display statistics about VTP operation. If there are any problems regarding the VTP operation, this command helps look for VTP message type updates.</a:t>
            </a:r>
          </a:p>
          <a:p>
            <a:endParaRPr lang="en-US" sz="2000" dirty="0">
              <a:solidFill>
                <a:srgbClr val="000000"/>
              </a:solidFill>
            </a:endParaRPr>
          </a:p>
        </p:txBody>
      </p:sp>
      <p:sp>
        <p:nvSpPr>
          <p:cNvPr id="7" name="Content Placeholder 6"/>
          <p:cNvSpPr>
            <a:spLocks noGrp="1"/>
          </p:cNvSpPr>
          <p:nvPr>
            <p:ph sz="quarter" idx="11"/>
          </p:nvPr>
        </p:nvSpPr>
        <p:spPr>
          <a:xfrm>
            <a:off x="279400" y="3128823"/>
            <a:ext cx="8520113" cy="3711574"/>
          </a:xfrm>
        </p:spPr>
        <p:txBody>
          <a:bodyPr>
            <a:noAutofit/>
          </a:bodyPr>
          <a:lstStyle/>
          <a:p>
            <a:r>
              <a:rPr lang="en-US" sz="1200" dirty="0">
                <a:solidFill>
                  <a:srgbClr val="000000"/>
                </a:solidFill>
              </a:rPr>
              <a:t>Switch# </a:t>
            </a:r>
            <a:r>
              <a:rPr lang="en-US" sz="1200" b="1" dirty="0">
                <a:solidFill>
                  <a:srgbClr val="000000"/>
                </a:solidFill>
              </a:rPr>
              <a:t>show </a:t>
            </a:r>
            <a:r>
              <a:rPr lang="en-US" sz="1200" b="1" dirty="0" err="1">
                <a:solidFill>
                  <a:srgbClr val="000000"/>
                </a:solidFill>
              </a:rPr>
              <a:t>vtp</a:t>
            </a:r>
            <a:r>
              <a:rPr lang="en-US" sz="1200" b="1" dirty="0">
                <a:solidFill>
                  <a:srgbClr val="000000"/>
                </a:solidFill>
              </a:rPr>
              <a:t> counters</a:t>
            </a:r>
          </a:p>
          <a:p>
            <a:r>
              <a:rPr lang="en-US" sz="1200" dirty="0">
                <a:solidFill>
                  <a:srgbClr val="000000"/>
                </a:solidFill>
              </a:rPr>
              <a:t>VTP statistics:</a:t>
            </a:r>
          </a:p>
          <a:p>
            <a:r>
              <a:rPr lang="en-US" sz="1200" dirty="0">
                <a:solidFill>
                  <a:srgbClr val="000000"/>
                </a:solidFill>
              </a:rPr>
              <a:t>Summary advertisements received : 7</a:t>
            </a:r>
          </a:p>
          <a:p>
            <a:r>
              <a:rPr lang="en-US" sz="1200" dirty="0">
                <a:solidFill>
                  <a:srgbClr val="000000"/>
                </a:solidFill>
              </a:rPr>
              <a:t>Subset advertisements received : 5</a:t>
            </a:r>
          </a:p>
          <a:p>
            <a:r>
              <a:rPr lang="en-US" sz="1200" dirty="0">
                <a:solidFill>
                  <a:srgbClr val="000000"/>
                </a:solidFill>
              </a:rPr>
              <a:t>Request advertisements received : 0</a:t>
            </a:r>
          </a:p>
          <a:p>
            <a:r>
              <a:rPr lang="en-US" sz="1200" dirty="0">
                <a:solidFill>
                  <a:srgbClr val="000000"/>
                </a:solidFill>
              </a:rPr>
              <a:t>Summary advertisements transmitted : 997</a:t>
            </a:r>
          </a:p>
          <a:p>
            <a:r>
              <a:rPr lang="en-US" sz="1200" dirty="0">
                <a:solidFill>
                  <a:srgbClr val="000000"/>
                </a:solidFill>
              </a:rPr>
              <a:t>Subset advertisements transmitted : 13</a:t>
            </a:r>
          </a:p>
          <a:p>
            <a:r>
              <a:rPr lang="en-US" sz="1200" dirty="0">
                <a:solidFill>
                  <a:srgbClr val="000000"/>
                </a:solidFill>
              </a:rPr>
              <a:t>Request advertisements transmitted : 3</a:t>
            </a:r>
          </a:p>
          <a:p>
            <a:r>
              <a:rPr lang="en-US" sz="1200" dirty="0">
                <a:solidFill>
                  <a:srgbClr val="000000"/>
                </a:solidFill>
              </a:rPr>
              <a:t>Number of </a:t>
            </a:r>
            <a:r>
              <a:rPr lang="en-US" sz="1200" dirty="0" err="1">
                <a:solidFill>
                  <a:srgbClr val="000000"/>
                </a:solidFill>
              </a:rPr>
              <a:t>config</a:t>
            </a:r>
            <a:r>
              <a:rPr lang="en-US" sz="1200" dirty="0">
                <a:solidFill>
                  <a:srgbClr val="000000"/>
                </a:solidFill>
              </a:rPr>
              <a:t> revision errors : 0</a:t>
            </a:r>
          </a:p>
          <a:p>
            <a:r>
              <a:rPr lang="en-US" sz="1200" dirty="0">
                <a:solidFill>
                  <a:srgbClr val="000000"/>
                </a:solidFill>
              </a:rPr>
              <a:t>Number of </a:t>
            </a:r>
            <a:r>
              <a:rPr lang="en-US" sz="1200" dirty="0" err="1">
                <a:solidFill>
                  <a:srgbClr val="000000"/>
                </a:solidFill>
              </a:rPr>
              <a:t>config</a:t>
            </a:r>
            <a:r>
              <a:rPr lang="en-US" sz="1200" dirty="0">
                <a:solidFill>
                  <a:srgbClr val="000000"/>
                </a:solidFill>
              </a:rPr>
              <a:t> digest errors : 0</a:t>
            </a:r>
          </a:p>
          <a:p>
            <a:r>
              <a:rPr lang="en-US" sz="1200" dirty="0">
                <a:solidFill>
                  <a:srgbClr val="000000"/>
                </a:solidFill>
              </a:rPr>
              <a:t>Number of V1 summary errors : 0</a:t>
            </a:r>
          </a:p>
          <a:p>
            <a:endParaRPr lang="en-US" sz="1200" dirty="0">
              <a:solidFill>
                <a:srgbClr val="000000"/>
              </a:solidFill>
            </a:endParaRPr>
          </a:p>
          <a:p>
            <a:r>
              <a:rPr lang="en-US" sz="1200" dirty="0">
                <a:solidFill>
                  <a:srgbClr val="000000"/>
                </a:solidFill>
              </a:rPr>
              <a:t>VTP pruning statistics:</a:t>
            </a:r>
          </a:p>
          <a:p>
            <a:endParaRPr lang="en-US" sz="1200" dirty="0">
              <a:solidFill>
                <a:srgbClr val="000000"/>
              </a:solidFill>
            </a:endParaRPr>
          </a:p>
          <a:p>
            <a:r>
              <a:rPr lang="en-US" sz="1200" dirty="0">
                <a:solidFill>
                  <a:srgbClr val="000000"/>
                </a:solidFill>
              </a:rPr>
              <a:t>Trunk  Join Transmitted  Join Received  Summary </a:t>
            </a:r>
            <a:r>
              <a:rPr lang="en-US" sz="1200" dirty="0" err="1">
                <a:solidFill>
                  <a:srgbClr val="000000"/>
                </a:solidFill>
              </a:rPr>
              <a:t>advts</a:t>
            </a:r>
            <a:r>
              <a:rPr lang="en-US" sz="1200" dirty="0">
                <a:solidFill>
                  <a:srgbClr val="000000"/>
                </a:solidFill>
              </a:rPr>
              <a:t> received from non-pruning-capable device</a:t>
            </a:r>
          </a:p>
          <a:p>
            <a:r>
              <a:rPr lang="en-US" sz="1200" dirty="0">
                <a:solidFill>
                  <a:srgbClr val="000000"/>
                </a:solidFill>
              </a:rPr>
              <a:t>------ ----------------  -------------  -----------------</a:t>
            </a:r>
          </a:p>
          <a:p>
            <a:r>
              <a:rPr lang="en-US" sz="1200" dirty="0">
                <a:solidFill>
                  <a:srgbClr val="000000"/>
                </a:solidFill>
              </a:rPr>
              <a:t>Fa5/8 	43071 		42766		5</a:t>
            </a:r>
          </a:p>
          <a:p>
            <a:endParaRPr lang="en-US" sz="1200" dirty="0">
              <a:solidFill>
                <a:srgbClr val="000000"/>
              </a:solidFill>
            </a:endParaRPr>
          </a:p>
        </p:txBody>
      </p:sp>
    </p:spTree>
    <p:extLst>
      <p:ext uri="{BB962C8B-B14F-4D97-AF65-F5344CB8AC3E}">
        <p14:creationId xmlns:p14="http://schemas.microsoft.com/office/powerpoint/2010/main" val="372533615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550648"/>
            <a:ext cx="8042276" cy="1336956"/>
          </a:xfrm>
        </p:spPr>
        <p:txBody>
          <a:bodyPr/>
          <a:lstStyle/>
          <a:p>
            <a:r>
              <a:rPr lang="en-US" sz="4000" dirty="0"/>
              <a:t>VTP Troubleshooting</a:t>
            </a:r>
          </a:p>
        </p:txBody>
      </p:sp>
      <p:sp>
        <p:nvSpPr>
          <p:cNvPr id="3" name="Picture Placeholder 2"/>
          <p:cNvSpPr>
            <a:spLocks noGrp="1"/>
          </p:cNvSpPr>
          <p:nvPr>
            <p:ph idx="1"/>
          </p:nvPr>
        </p:nvSpPr>
        <p:spPr>
          <a:xfrm>
            <a:off x="549275" y="1940527"/>
            <a:ext cx="8042276" cy="4003074"/>
          </a:xfrm>
        </p:spPr>
        <p:txBody>
          <a:bodyPr>
            <a:normAutofit lnSpcReduction="10000"/>
          </a:bodyPr>
          <a:lstStyle/>
          <a:p>
            <a:r>
              <a:rPr lang="en-US" dirty="0">
                <a:solidFill>
                  <a:srgbClr val="000000"/>
                </a:solidFill>
              </a:rPr>
              <a:t>Check that switches are interconnected by active trunk links.</a:t>
            </a:r>
          </a:p>
          <a:p>
            <a:r>
              <a:rPr lang="en-US" dirty="0">
                <a:solidFill>
                  <a:srgbClr val="000000"/>
                </a:solidFill>
              </a:rPr>
              <a:t>Check that the </a:t>
            </a:r>
            <a:r>
              <a:rPr lang="en-US" dirty="0" err="1">
                <a:solidFill>
                  <a:srgbClr val="000000"/>
                </a:solidFill>
              </a:rPr>
              <a:t>trunking</a:t>
            </a:r>
            <a:r>
              <a:rPr lang="en-US" dirty="0">
                <a:solidFill>
                  <a:srgbClr val="000000"/>
                </a:solidFill>
              </a:rPr>
              <a:t> protocol matches on opposite ends of a trunk link.</a:t>
            </a:r>
          </a:p>
          <a:p>
            <a:r>
              <a:rPr lang="en-US" dirty="0">
                <a:solidFill>
                  <a:srgbClr val="000000"/>
                </a:solidFill>
              </a:rPr>
              <a:t>Check VTP domain name (case-sensitive) and password.</a:t>
            </a:r>
          </a:p>
          <a:p>
            <a:r>
              <a:rPr lang="en-US" dirty="0">
                <a:solidFill>
                  <a:srgbClr val="000000"/>
                </a:solidFill>
              </a:rPr>
              <a:t>Check the VTP mode of the switches.</a:t>
            </a:r>
          </a:p>
          <a:p>
            <a:r>
              <a:rPr lang="en-US" dirty="0">
                <a:solidFill>
                  <a:srgbClr val="000000"/>
                </a:solidFill>
              </a:rPr>
              <a:t>Check the VTP versions of the switches.</a:t>
            </a:r>
          </a:p>
          <a:p>
            <a:endParaRPr lang="en-US" dirty="0">
              <a:solidFill>
                <a:srgbClr val="000000"/>
              </a:solidFill>
            </a:endParaRPr>
          </a:p>
        </p:txBody>
      </p:sp>
    </p:spTree>
    <p:extLst>
      <p:ext uri="{BB962C8B-B14F-4D97-AF65-F5344CB8AC3E}">
        <p14:creationId xmlns:p14="http://schemas.microsoft.com/office/powerpoint/2010/main" val="267176316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0" descr="ss4"/>
          <p:cNvPicPr>
            <a:picLocks noChangeAspect="1" noChangeArrowheads="1"/>
          </p:cNvPicPr>
          <p:nvPr/>
        </p:nvPicPr>
        <p:blipFill>
          <a:blip r:embed="rId3" cstate="print"/>
          <a:srcRect/>
          <a:stretch>
            <a:fillRect/>
          </a:stretch>
        </p:blipFill>
        <p:spPr bwMode="auto">
          <a:xfrm>
            <a:off x="0" y="1600200"/>
            <a:ext cx="9144000" cy="3200400"/>
          </a:xfrm>
          <a:prstGeom prst="rect">
            <a:avLst/>
          </a:prstGeom>
          <a:noFill/>
          <a:ln w="9525">
            <a:noFill/>
            <a:miter lim="800000"/>
            <a:headEnd/>
            <a:tailEnd/>
          </a:ln>
        </p:spPr>
      </p:pic>
      <p:sp>
        <p:nvSpPr>
          <p:cNvPr id="13315" name="Rectangle 10"/>
          <p:cNvSpPr>
            <a:spLocks noChangeArrowheads="1"/>
          </p:cNvSpPr>
          <p:nvPr/>
        </p:nvSpPr>
        <p:spPr bwMode="auto">
          <a:xfrm>
            <a:off x="0" y="0"/>
            <a:ext cx="9144000" cy="1600200"/>
          </a:xfrm>
          <a:prstGeom prst="rect">
            <a:avLst/>
          </a:prstGeom>
          <a:solidFill>
            <a:schemeClr val="bg1"/>
          </a:solidFill>
          <a:ln w="9525" algn="ctr">
            <a:noFill/>
            <a:miter lim="800000"/>
            <a:headEnd/>
            <a:tailEnd/>
          </a:ln>
        </p:spPr>
        <p:txBody>
          <a:bodyPr wrap="none" lIns="82124" tIns="41061" rIns="82124" bIns="41061" anchor="ctr">
            <a:spAutoFit/>
          </a:bodyPr>
          <a:lstStyle/>
          <a:p>
            <a:endParaRPr lang="en-US"/>
          </a:p>
        </p:txBody>
      </p:sp>
      <p:sp>
        <p:nvSpPr>
          <p:cNvPr id="6" name="Rectangle 32"/>
          <p:cNvSpPr>
            <a:spLocks noGrp="1" noChangeArrowheads="1"/>
          </p:cNvSpPr>
          <p:nvPr>
            <p:ph type="title"/>
          </p:nvPr>
        </p:nvSpPr>
        <p:spPr>
          <a:xfrm>
            <a:off x="293688" y="1841863"/>
            <a:ext cx="3233284" cy="2743200"/>
          </a:xfrm>
          <a:prstGeom prst="rect">
            <a:avLst/>
          </a:prstGeom>
          <a:noFill/>
        </p:spPr>
        <p:txBody>
          <a:bodyPr anchor="ctr"/>
          <a:lstStyle/>
          <a:p>
            <a:r>
              <a:rPr lang="en-US" sz="2800">
                <a:solidFill>
                  <a:schemeClr val="bg1"/>
                </a:solidFill>
              </a:rPr>
              <a:t>Private VLANs</a:t>
            </a:r>
            <a:endParaRPr lang="en-US" sz="3000" b="0">
              <a:solidFill>
                <a:schemeClr val="bg1"/>
              </a:solidFill>
            </a:endParaRPr>
          </a:p>
        </p:txBody>
      </p:sp>
    </p:spTree>
    <p:extLst>
      <p:ext uri="{BB962C8B-B14F-4D97-AF65-F5344CB8AC3E}">
        <p14:creationId xmlns:p14="http://schemas.microsoft.com/office/powerpoint/2010/main" val="4268902365"/>
      </p:ext>
    </p:extLst>
  </p:cSld>
  <p:clrMapOvr>
    <a:masterClrMapping/>
  </p:clrMapOvr>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0746" y="1159232"/>
            <a:ext cx="8521700" cy="549021"/>
          </a:xfrm>
        </p:spPr>
        <p:txBody>
          <a:bodyPr>
            <a:noAutofit/>
          </a:bodyPr>
          <a:lstStyle/>
          <a:p>
            <a:r>
              <a:rPr lang="en-US" sz="3600"/>
              <a:t>Motivation for Private VLANs</a:t>
            </a:r>
            <a:endParaRPr lang="en-US" sz="3600" dirty="0"/>
          </a:p>
        </p:txBody>
      </p:sp>
      <p:sp>
        <p:nvSpPr>
          <p:cNvPr id="6" name="Content Placeholder 5"/>
          <p:cNvSpPr>
            <a:spLocks noGrp="1"/>
          </p:cNvSpPr>
          <p:nvPr>
            <p:ph idx="10"/>
          </p:nvPr>
        </p:nvSpPr>
        <p:spPr>
          <a:xfrm>
            <a:off x="353011" y="1869962"/>
            <a:ext cx="8449435" cy="2127563"/>
          </a:xfrm>
        </p:spPr>
        <p:txBody>
          <a:bodyPr>
            <a:noAutofit/>
          </a:bodyPr>
          <a:lstStyle/>
          <a:p>
            <a:r>
              <a:rPr lang="en-US" sz="2000" dirty="0">
                <a:solidFill>
                  <a:srgbClr val="000000"/>
                </a:solidFill>
              </a:rPr>
              <a:t>Service providers often have devices from multiple clients, in addition to their own servers, in a single Demilitarized Zone (DMZ) segment or VLAN. As security issues abound, it becomes more important to provide traffic isolation between devices, even though they might exist on the same Layer 3 segment and VLANs</a:t>
            </a:r>
          </a:p>
        </p:txBody>
      </p:sp>
      <p:pic>
        <p:nvPicPr>
          <p:cNvPr id="7" name="Content Placeholder 6" descr="Private VLAN.jpg"/>
          <p:cNvPicPr>
            <a:picLocks noGrp="1" noChangeAspect="1"/>
          </p:cNvPicPr>
          <p:nvPr>
            <p:ph idx="11"/>
          </p:nvPr>
        </p:nvPicPr>
        <p:blipFill>
          <a:blip r:embed="rId3" cstate="print"/>
          <a:stretch>
            <a:fillRect/>
          </a:stretch>
        </p:blipFill>
        <p:spPr>
          <a:xfrm>
            <a:off x="4308102" y="4140200"/>
            <a:ext cx="4835898" cy="2717800"/>
          </a:xfrm>
        </p:spPr>
      </p:pic>
      <p:sp>
        <p:nvSpPr>
          <p:cNvPr id="5" name="Content Placeholder 5"/>
          <p:cNvSpPr txBox="1">
            <a:spLocks/>
          </p:cNvSpPr>
          <p:nvPr/>
        </p:nvSpPr>
        <p:spPr>
          <a:xfrm>
            <a:off x="0" y="3997526"/>
            <a:ext cx="4308102" cy="2872284"/>
          </a:xfrm>
          <a:prstGeom prst="rect">
            <a:avLst/>
          </a:prstGeom>
        </p:spPr>
        <p:txBody>
          <a:bodyPr vert="horz" lIns="91440" tIns="45720" rIns="91440" bIns="45720" rtlCol="0">
            <a:noAutofit/>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461963" indent="-236538" algn="l" defTabSz="914400" rtl="0" eaLnBrk="1" latinLnBrk="0" hangingPunct="1">
              <a:spcBef>
                <a:spcPts val="600"/>
              </a:spcBef>
              <a:buClr>
                <a:schemeClr val="accent1">
                  <a:lumMod val="75000"/>
                </a:schemeClr>
              </a:buClr>
              <a:buSzPct val="110000"/>
              <a:buFont typeface="Arial" pitchFamily="34" charset="0"/>
              <a:buChar char="•"/>
              <a:defRPr sz="2000" kern="1200">
                <a:solidFill>
                  <a:schemeClr val="tx1">
                    <a:lumMod val="65000"/>
                    <a:lumOff val="35000"/>
                  </a:schemeClr>
                </a:solidFill>
                <a:latin typeface="+mn-lt"/>
                <a:ea typeface="+mn-ea"/>
                <a:cs typeface="+mn-cs"/>
              </a:defRPr>
            </a:lvl2pPr>
            <a:lvl3pPr marL="688975" indent="-227013" algn="l" defTabSz="914400" rtl="0" eaLnBrk="1" latinLnBrk="0" hangingPunct="1">
              <a:spcBef>
                <a:spcPts val="600"/>
              </a:spcBef>
              <a:buClr>
                <a:schemeClr val="accent1">
                  <a:lumMod val="60000"/>
                  <a:lumOff val="40000"/>
                </a:schemeClr>
              </a:buClr>
              <a:buSzPct val="110000"/>
              <a:buFont typeface="Arial" pitchFamily="34" charset="0"/>
              <a:buChar char="•"/>
              <a:defRPr sz="1800" kern="1200">
                <a:solidFill>
                  <a:schemeClr val="tx1">
                    <a:lumMod val="65000"/>
                    <a:lumOff val="35000"/>
                  </a:schemeClr>
                </a:solidFill>
                <a:latin typeface="+mn-lt"/>
                <a:ea typeface="+mn-ea"/>
                <a:cs typeface="+mn-cs"/>
              </a:defRPr>
            </a:lvl3pPr>
            <a:lvl4pPr marL="565150" indent="176213" algn="l" defTabSz="914400" rtl="0" eaLnBrk="1" latinLnBrk="0" hangingPunct="1">
              <a:spcBef>
                <a:spcPts val="600"/>
              </a:spcBef>
              <a:buClr>
                <a:schemeClr val="accent1">
                  <a:lumMod val="75000"/>
                </a:schemeClr>
              </a:buClr>
              <a:buSzPct val="110000"/>
              <a:buFont typeface="Arial" pitchFamily="34" charset="0"/>
              <a:buChar char="•"/>
              <a:defRPr sz="1800" kern="1200">
                <a:solidFill>
                  <a:schemeClr val="tx1">
                    <a:lumMod val="65000"/>
                    <a:lumOff val="35000"/>
                  </a:schemeClr>
                </a:solidFill>
                <a:latin typeface="+mn-lt"/>
                <a:ea typeface="+mn-ea"/>
                <a:cs typeface="+mn-cs"/>
              </a:defRPr>
            </a:lvl4pPr>
            <a:lvl5pPr marL="744538" indent="169863" algn="l" defTabSz="914400" rtl="0" eaLnBrk="1" latinLnBrk="0" hangingPunct="1">
              <a:spcBef>
                <a:spcPts val="600"/>
              </a:spcBef>
              <a:buClr>
                <a:schemeClr val="accent1">
                  <a:lumMod val="60000"/>
                  <a:lumOff val="40000"/>
                </a:schemeClr>
              </a:buClr>
              <a:buSzPct val="110000"/>
              <a:buFont typeface="Arial" pitchFamily="34" charset="0"/>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r>
              <a:rPr lang="en-US" sz="2000" dirty="0">
                <a:solidFill>
                  <a:srgbClr val="000000"/>
                </a:solidFill>
              </a:rPr>
              <a:t>Most Cisco IOS-based switches implement private VLANs to keep some switch ports shared and some switch ports isolated, even though all ports remain in the same VLAN.</a:t>
            </a:r>
          </a:p>
        </p:txBody>
      </p:sp>
    </p:spTree>
    <p:extLst>
      <p:ext uri="{BB962C8B-B14F-4D97-AF65-F5344CB8AC3E}">
        <p14:creationId xmlns:p14="http://schemas.microsoft.com/office/powerpoint/2010/main" val="336507963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549275" y="389833"/>
            <a:ext cx="8042276" cy="1336956"/>
          </a:xfrm>
        </p:spPr>
        <p:txBody>
          <a:bodyPr/>
          <a:lstStyle/>
          <a:p>
            <a:r>
              <a:rPr lang="en-US" sz="4000" dirty="0"/>
              <a:t>pVLAN Port Types</a:t>
            </a:r>
          </a:p>
        </p:txBody>
      </p:sp>
      <p:sp>
        <p:nvSpPr>
          <p:cNvPr id="5" name="Content Placeholder 4"/>
          <p:cNvSpPr>
            <a:spLocks noGrp="1"/>
          </p:cNvSpPr>
          <p:nvPr>
            <p:ph idx="1"/>
          </p:nvPr>
        </p:nvSpPr>
        <p:spPr>
          <a:xfrm>
            <a:off x="372877" y="2111794"/>
            <a:ext cx="3840480" cy="4343400"/>
          </a:xfrm>
        </p:spPr>
        <p:txBody>
          <a:bodyPr/>
          <a:lstStyle/>
          <a:p>
            <a:r>
              <a:rPr lang="en-US" dirty="0">
                <a:solidFill>
                  <a:srgbClr val="000000"/>
                </a:solidFill>
              </a:rPr>
              <a:t>Isolated</a:t>
            </a:r>
          </a:p>
          <a:p>
            <a:r>
              <a:rPr lang="en-US" dirty="0">
                <a:solidFill>
                  <a:srgbClr val="000000"/>
                </a:solidFill>
              </a:rPr>
              <a:t>Promiscuous</a:t>
            </a:r>
          </a:p>
          <a:p>
            <a:r>
              <a:rPr lang="en-US" dirty="0">
                <a:solidFill>
                  <a:srgbClr val="000000"/>
                </a:solidFill>
              </a:rPr>
              <a:t>Community</a:t>
            </a:r>
          </a:p>
        </p:txBody>
      </p:sp>
      <p:pic>
        <p:nvPicPr>
          <p:cNvPr id="6" name="Content Placeholder 5" descr="pVLAN Port Types.jpg"/>
          <p:cNvPicPr>
            <a:picLocks noGrp="1" noChangeAspect="1"/>
          </p:cNvPicPr>
          <p:nvPr>
            <p:ph idx="10"/>
          </p:nvPr>
        </p:nvPicPr>
        <p:blipFill>
          <a:blip r:embed="rId3" cstate="print"/>
          <a:stretch>
            <a:fillRect/>
          </a:stretch>
        </p:blipFill>
        <p:spPr>
          <a:xfrm>
            <a:off x="3166140" y="1839318"/>
            <a:ext cx="5827548" cy="4888352"/>
          </a:xfrm>
        </p:spPr>
      </p:pic>
    </p:spTree>
    <p:extLst>
      <p:ext uri="{BB962C8B-B14F-4D97-AF65-F5344CB8AC3E}">
        <p14:creationId xmlns:p14="http://schemas.microsoft.com/office/powerpoint/2010/main" val="209076318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549275" y="601528"/>
            <a:ext cx="8042276" cy="1336956"/>
          </a:xfrm>
        </p:spPr>
        <p:txBody>
          <a:bodyPr>
            <a:normAutofit/>
          </a:bodyPr>
          <a:lstStyle/>
          <a:p>
            <a:r>
              <a:rPr lang="en-US" sz="3600" dirty="0"/>
              <a:t>pVLAN Structure Supporting VLANs</a:t>
            </a:r>
          </a:p>
        </p:txBody>
      </p:sp>
      <p:sp>
        <p:nvSpPr>
          <p:cNvPr id="5" name="Content Placeholder 4"/>
          <p:cNvSpPr>
            <a:spLocks noGrp="1"/>
          </p:cNvSpPr>
          <p:nvPr>
            <p:ph idx="1"/>
          </p:nvPr>
        </p:nvSpPr>
        <p:spPr>
          <a:xfrm>
            <a:off x="549275" y="2240427"/>
            <a:ext cx="3840480" cy="3703174"/>
          </a:xfrm>
        </p:spPr>
        <p:txBody>
          <a:bodyPr/>
          <a:lstStyle/>
          <a:p>
            <a:r>
              <a:rPr lang="en-US" dirty="0">
                <a:solidFill>
                  <a:srgbClr val="000000"/>
                </a:solidFill>
              </a:rPr>
              <a:t>Primary Private VLAN</a:t>
            </a:r>
          </a:p>
          <a:p>
            <a:r>
              <a:rPr lang="en-US" dirty="0">
                <a:solidFill>
                  <a:srgbClr val="000000"/>
                </a:solidFill>
              </a:rPr>
              <a:t>Secondary Private VLAN</a:t>
            </a:r>
          </a:p>
          <a:p>
            <a:r>
              <a:rPr lang="en-US" dirty="0">
                <a:solidFill>
                  <a:srgbClr val="000000"/>
                </a:solidFill>
              </a:rPr>
              <a:t>Community Private VLAN</a:t>
            </a:r>
          </a:p>
          <a:p>
            <a:r>
              <a:rPr lang="en-US" dirty="0">
                <a:solidFill>
                  <a:srgbClr val="000000"/>
                </a:solidFill>
              </a:rPr>
              <a:t>Isolated Private VLAN</a:t>
            </a:r>
          </a:p>
        </p:txBody>
      </p:sp>
      <p:pic>
        <p:nvPicPr>
          <p:cNvPr id="6" name="Content Placeholder 5" descr="pVLAN Port Types.jpg"/>
          <p:cNvPicPr>
            <a:picLocks noGrp="1" noChangeAspect="1"/>
          </p:cNvPicPr>
          <p:nvPr>
            <p:ph idx="10"/>
          </p:nvPr>
        </p:nvPicPr>
        <p:blipFill>
          <a:blip r:embed="rId3" cstate="print"/>
          <a:stretch>
            <a:fillRect/>
          </a:stretch>
        </p:blipFill>
        <p:spPr>
          <a:xfrm>
            <a:off x="4233537" y="2232011"/>
            <a:ext cx="4910463" cy="3940924"/>
          </a:xfrm>
        </p:spPr>
      </p:pic>
    </p:spTree>
    <p:extLst>
      <p:ext uri="{BB962C8B-B14F-4D97-AF65-F5344CB8AC3E}">
        <p14:creationId xmlns:p14="http://schemas.microsoft.com/office/powerpoint/2010/main" val="270556954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86E954-C831-4F34-AC3D-5E5F4608DA7A}"/>
              </a:ext>
            </a:extLst>
          </p:cNvPr>
          <p:cNvSpPr>
            <a:spLocks noGrp="1"/>
          </p:cNvSpPr>
          <p:nvPr>
            <p:ph type="title"/>
          </p:nvPr>
        </p:nvSpPr>
        <p:spPr/>
        <p:txBody>
          <a:bodyPr/>
          <a:lstStyle/>
          <a:p>
            <a:r>
              <a:rPr lang="en-GB" dirty="0" err="1"/>
              <a:t>pVLAN</a:t>
            </a:r>
            <a:r>
              <a:rPr lang="en-GB" dirty="0"/>
              <a:t>…</a:t>
            </a:r>
          </a:p>
        </p:txBody>
      </p:sp>
      <p:sp>
        <p:nvSpPr>
          <p:cNvPr id="3" name="Content Placeholder 2">
            <a:extLst>
              <a:ext uri="{FF2B5EF4-FFF2-40B4-BE49-F238E27FC236}">
                <a16:creationId xmlns:a16="http://schemas.microsoft.com/office/drawing/2014/main" id="{A2BDFB7D-573D-407F-9BF5-45AEB14CE310}"/>
              </a:ext>
            </a:extLst>
          </p:cNvPr>
          <p:cNvSpPr>
            <a:spLocks noGrp="1"/>
          </p:cNvSpPr>
          <p:nvPr>
            <p:ph idx="1"/>
          </p:nvPr>
        </p:nvSpPr>
        <p:spPr>
          <a:xfrm>
            <a:off x="400833" y="1600200"/>
            <a:ext cx="8379912" cy="5013542"/>
          </a:xfrm>
        </p:spPr>
        <p:txBody>
          <a:bodyPr>
            <a:normAutofit fontScale="92500"/>
          </a:bodyPr>
          <a:lstStyle/>
          <a:p>
            <a:pPr marL="224325" indent="-224325">
              <a:spcAft>
                <a:spcPts val="589"/>
              </a:spcAft>
            </a:pPr>
            <a:r>
              <a:rPr lang="en-US" sz="1600" b="1" dirty="0">
                <a:solidFill>
                  <a:schemeClr val="tx1"/>
                </a:solidFill>
                <a:latin typeface="Arial" charset="0"/>
              </a:rPr>
              <a:t>A primary Private VLAN: </a:t>
            </a:r>
            <a:r>
              <a:rPr lang="en-US" sz="1600" dirty="0">
                <a:solidFill>
                  <a:schemeClr val="tx1"/>
                </a:solidFill>
                <a:latin typeface="Arial" charset="0"/>
              </a:rPr>
              <a:t>The high-level VLAN of the Private VLAN. A primary Private VLAN can be composed of many secondary Private VLANs with the secon­dary Private VLANs belonging to the same subnet of the primary Private VLAN. It carries traffic from promiscuous ports to isolated, community, and other promiscuous ports in the same primary Private VLAN. </a:t>
            </a:r>
          </a:p>
          <a:p>
            <a:pPr marL="224325" indent="-224325">
              <a:spcAft>
                <a:spcPts val="589"/>
              </a:spcAft>
            </a:pPr>
            <a:r>
              <a:rPr lang="en-US" sz="1600" b="1" dirty="0">
                <a:solidFill>
                  <a:schemeClr val="tx1"/>
                </a:solidFill>
                <a:latin typeface="Arial" charset="0"/>
              </a:rPr>
              <a:t>A secondary Private VLAN: </a:t>
            </a:r>
            <a:r>
              <a:rPr lang="en-US" sz="1600" dirty="0">
                <a:solidFill>
                  <a:schemeClr val="tx1"/>
                </a:solidFill>
                <a:latin typeface="Arial" charset="0"/>
              </a:rPr>
              <a:t>Every secondary Private VLAN is a child to a primary Private VLAN and is mapped to one primary Private VLAN. </a:t>
            </a:r>
            <a:r>
              <a:rPr lang="en-US" sz="1600" i="1" dirty="0">
                <a:solidFill>
                  <a:schemeClr val="tx1"/>
                </a:solidFill>
                <a:latin typeface="Arial" charset="0"/>
              </a:rPr>
              <a:t>End devices are attached to secondary Private VLANs. </a:t>
            </a:r>
          </a:p>
          <a:p>
            <a:pPr marL="224325" indent="-224325">
              <a:spcAft>
                <a:spcPts val="589"/>
              </a:spcAft>
            </a:pPr>
            <a:r>
              <a:rPr lang="en-US" sz="1600" dirty="0">
                <a:solidFill>
                  <a:schemeClr val="tx1"/>
                </a:solidFill>
                <a:latin typeface="Arial" charset="0"/>
              </a:rPr>
              <a:t> </a:t>
            </a:r>
            <a:r>
              <a:rPr lang="en-US" sz="1600" b="1" dirty="0">
                <a:solidFill>
                  <a:schemeClr val="tx1"/>
                </a:solidFill>
                <a:latin typeface="Arial" charset="0"/>
              </a:rPr>
              <a:t>Community Private VLANs: </a:t>
            </a:r>
            <a:r>
              <a:rPr lang="en-US" sz="1600" dirty="0">
                <a:solidFill>
                  <a:schemeClr val="tx1"/>
                </a:solidFill>
                <a:latin typeface="Arial" charset="0"/>
              </a:rPr>
              <a:t>Ports that belong to the community Private VLAN can communicate with the other ports in the same community and promiscuous ports of the Private VLAN, as shown in the figure, where PC 1 and PC 2, which belong to community Private VLAN A, can communicate with each other but (as indicated by the X) not with PC 3 and PC 4, which belong to community Private VLAN B. </a:t>
            </a:r>
          </a:p>
          <a:p>
            <a:pPr marL="224325" indent="-224325">
              <a:spcAft>
                <a:spcPts val="589"/>
              </a:spcAft>
            </a:pPr>
            <a:r>
              <a:rPr lang="en-US" sz="1600" b="1" dirty="0">
                <a:solidFill>
                  <a:schemeClr val="tx1"/>
                </a:solidFill>
                <a:latin typeface="Arial" charset="0"/>
              </a:rPr>
              <a:t>Isolated Private VLANs: </a:t>
            </a:r>
            <a:r>
              <a:rPr lang="en-US" sz="1600" dirty="0">
                <a:solidFill>
                  <a:schemeClr val="tx1"/>
                </a:solidFill>
                <a:latin typeface="Arial" charset="0"/>
              </a:rPr>
              <a:t>Ports that belong to an isolated Private VLAN can communicate only with promiscuous ports. Isolated ports cannot communicate with other ports in the same isolated Private VLAN, as shown in the figure, where PC 5 and PC 6, although in the same isolated Private VLAN, cannot communicate with each other but can communicate with the promiscuous ports. Each Private VLAN has only one isolated Private VLAN. </a:t>
            </a:r>
          </a:p>
        </p:txBody>
      </p:sp>
    </p:spTree>
    <p:extLst>
      <p:ext uri="{BB962C8B-B14F-4D97-AF65-F5344CB8AC3E}">
        <p14:creationId xmlns:p14="http://schemas.microsoft.com/office/powerpoint/2010/main" val="32111565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549275" y="478040"/>
            <a:ext cx="8042276" cy="1336956"/>
          </a:xfrm>
        </p:spPr>
        <p:txBody>
          <a:bodyPr/>
          <a:lstStyle/>
          <a:p>
            <a:r>
              <a:rPr lang="en-US" sz="4000" dirty="0"/>
              <a:t>Configuring </a:t>
            </a:r>
            <a:r>
              <a:rPr lang="en-US" sz="4000" dirty="0" err="1"/>
              <a:t>pVLANs</a:t>
            </a:r>
            <a:r>
              <a:rPr lang="en-US" sz="4000" dirty="0"/>
              <a:t> - Steps</a:t>
            </a:r>
          </a:p>
        </p:txBody>
      </p:sp>
      <p:sp>
        <p:nvSpPr>
          <p:cNvPr id="6" name="Content Placeholder 5"/>
          <p:cNvSpPr>
            <a:spLocks noGrp="1"/>
          </p:cNvSpPr>
          <p:nvPr>
            <p:ph idx="1"/>
          </p:nvPr>
        </p:nvSpPr>
        <p:spPr>
          <a:xfrm>
            <a:off x="549275" y="1970665"/>
            <a:ext cx="8042276" cy="4343400"/>
          </a:xfrm>
        </p:spPr>
        <p:txBody>
          <a:bodyPr>
            <a:normAutofit fontScale="70000" lnSpcReduction="20000"/>
          </a:bodyPr>
          <a:lstStyle/>
          <a:p>
            <a:r>
              <a:rPr lang="en-US" b="1" dirty="0">
                <a:solidFill>
                  <a:srgbClr val="000000"/>
                </a:solidFill>
              </a:rPr>
              <a:t>Step 1. </a:t>
            </a:r>
            <a:r>
              <a:rPr lang="en-US" dirty="0">
                <a:solidFill>
                  <a:srgbClr val="000000"/>
                </a:solidFill>
              </a:rPr>
              <a:t>Set VTP mode to transparent</a:t>
            </a:r>
            <a:r>
              <a:rPr lang="en-US" i="1" dirty="0">
                <a:solidFill>
                  <a:srgbClr val="000000"/>
                </a:solidFill>
              </a:rPr>
              <a:t>.	</a:t>
            </a:r>
          </a:p>
          <a:p>
            <a:r>
              <a:rPr lang="en-US" b="1" dirty="0">
                <a:solidFill>
                  <a:srgbClr val="000000"/>
                </a:solidFill>
              </a:rPr>
              <a:t>Step 2. </a:t>
            </a:r>
            <a:r>
              <a:rPr lang="en-US" dirty="0">
                <a:solidFill>
                  <a:srgbClr val="000000"/>
                </a:solidFill>
              </a:rPr>
              <a:t>Create the secondary </a:t>
            </a:r>
            <a:r>
              <a:rPr lang="en-US" dirty="0" err="1">
                <a:solidFill>
                  <a:srgbClr val="000000"/>
                </a:solidFill>
              </a:rPr>
              <a:t>pVLANs</a:t>
            </a:r>
            <a:r>
              <a:rPr lang="en-US" dirty="0">
                <a:solidFill>
                  <a:srgbClr val="000000"/>
                </a:solidFill>
              </a:rPr>
              <a:t>.</a:t>
            </a:r>
          </a:p>
          <a:p>
            <a:r>
              <a:rPr lang="en-US" b="1" dirty="0">
                <a:solidFill>
                  <a:srgbClr val="000000"/>
                </a:solidFill>
              </a:rPr>
              <a:t>Step 3. </a:t>
            </a:r>
            <a:r>
              <a:rPr lang="en-US" dirty="0">
                <a:solidFill>
                  <a:srgbClr val="000000"/>
                </a:solidFill>
              </a:rPr>
              <a:t>Create the primary </a:t>
            </a:r>
            <a:r>
              <a:rPr lang="en-US" dirty="0" err="1">
                <a:solidFill>
                  <a:srgbClr val="000000"/>
                </a:solidFill>
              </a:rPr>
              <a:t>pVLAN</a:t>
            </a:r>
            <a:r>
              <a:rPr lang="en-US" dirty="0">
                <a:solidFill>
                  <a:srgbClr val="000000"/>
                </a:solidFill>
              </a:rPr>
              <a:t>.</a:t>
            </a:r>
          </a:p>
          <a:p>
            <a:r>
              <a:rPr lang="en-US" b="1" dirty="0">
                <a:solidFill>
                  <a:srgbClr val="000000"/>
                </a:solidFill>
              </a:rPr>
              <a:t>Step 4. </a:t>
            </a:r>
            <a:r>
              <a:rPr lang="en-US" dirty="0">
                <a:solidFill>
                  <a:srgbClr val="000000"/>
                </a:solidFill>
              </a:rPr>
              <a:t>Associate the secondary </a:t>
            </a:r>
            <a:r>
              <a:rPr lang="en-US" dirty="0" err="1">
                <a:solidFill>
                  <a:srgbClr val="000000"/>
                </a:solidFill>
              </a:rPr>
              <a:t>pVLAN</a:t>
            </a:r>
            <a:r>
              <a:rPr lang="en-US" dirty="0">
                <a:solidFill>
                  <a:srgbClr val="000000"/>
                </a:solidFill>
              </a:rPr>
              <a:t> with the primary </a:t>
            </a:r>
            <a:r>
              <a:rPr lang="en-US" dirty="0" err="1">
                <a:solidFill>
                  <a:srgbClr val="000000"/>
                </a:solidFill>
              </a:rPr>
              <a:t>pVLAN</a:t>
            </a:r>
            <a:r>
              <a:rPr lang="en-US" dirty="0">
                <a:solidFill>
                  <a:srgbClr val="000000"/>
                </a:solidFill>
              </a:rPr>
              <a:t>.</a:t>
            </a:r>
            <a:r>
              <a:rPr lang="en-US" b="1" dirty="0">
                <a:solidFill>
                  <a:srgbClr val="000000"/>
                </a:solidFill>
              </a:rPr>
              <a:t> </a:t>
            </a:r>
          </a:p>
          <a:p>
            <a:pPr lvl="1"/>
            <a:r>
              <a:rPr lang="en-US" dirty="0">
                <a:solidFill>
                  <a:srgbClr val="000000"/>
                </a:solidFill>
              </a:rPr>
              <a:t>Only one isolated </a:t>
            </a:r>
            <a:r>
              <a:rPr lang="en-US" dirty="0" err="1">
                <a:solidFill>
                  <a:srgbClr val="000000"/>
                </a:solidFill>
              </a:rPr>
              <a:t>pVLAN</a:t>
            </a:r>
            <a:r>
              <a:rPr lang="en-US" dirty="0">
                <a:solidFill>
                  <a:srgbClr val="000000"/>
                </a:solidFill>
              </a:rPr>
              <a:t> can be mapped to a primary </a:t>
            </a:r>
            <a:r>
              <a:rPr lang="en-US" dirty="0" err="1">
                <a:solidFill>
                  <a:srgbClr val="000000"/>
                </a:solidFill>
              </a:rPr>
              <a:t>pVLAN</a:t>
            </a:r>
            <a:r>
              <a:rPr lang="en-US" dirty="0">
                <a:solidFill>
                  <a:srgbClr val="000000"/>
                </a:solidFill>
              </a:rPr>
              <a:t>, but more than one community </a:t>
            </a:r>
            <a:r>
              <a:rPr lang="en-US" dirty="0" err="1">
                <a:solidFill>
                  <a:srgbClr val="000000"/>
                </a:solidFill>
              </a:rPr>
              <a:t>pVLAN</a:t>
            </a:r>
            <a:r>
              <a:rPr lang="en-US" dirty="0">
                <a:solidFill>
                  <a:srgbClr val="000000"/>
                </a:solidFill>
              </a:rPr>
              <a:t> can be mapped to a primary </a:t>
            </a:r>
            <a:r>
              <a:rPr lang="en-US" dirty="0" err="1">
                <a:solidFill>
                  <a:srgbClr val="000000"/>
                </a:solidFill>
              </a:rPr>
              <a:t>pVLAN</a:t>
            </a:r>
            <a:r>
              <a:rPr lang="en-US" dirty="0">
                <a:solidFill>
                  <a:srgbClr val="000000"/>
                </a:solidFill>
              </a:rPr>
              <a:t>.</a:t>
            </a:r>
          </a:p>
          <a:p>
            <a:r>
              <a:rPr lang="en-US" b="1" dirty="0">
                <a:solidFill>
                  <a:srgbClr val="000000"/>
                </a:solidFill>
              </a:rPr>
              <a:t>Step 5. </a:t>
            </a:r>
            <a:r>
              <a:rPr lang="en-US" dirty="0">
                <a:solidFill>
                  <a:srgbClr val="000000"/>
                </a:solidFill>
              </a:rPr>
              <a:t>Configure an interface as an isolated or community port.</a:t>
            </a:r>
          </a:p>
          <a:p>
            <a:r>
              <a:rPr lang="en-US" b="1" dirty="0">
                <a:solidFill>
                  <a:srgbClr val="000000"/>
                </a:solidFill>
              </a:rPr>
              <a:t>Step 6. </a:t>
            </a:r>
            <a:r>
              <a:rPr lang="en-US" dirty="0">
                <a:solidFill>
                  <a:srgbClr val="000000"/>
                </a:solidFill>
              </a:rPr>
              <a:t>Associate the isolated port or community port with the primary-secondary </a:t>
            </a:r>
            <a:r>
              <a:rPr lang="en-US" dirty="0" err="1">
                <a:solidFill>
                  <a:srgbClr val="000000"/>
                </a:solidFill>
              </a:rPr>
              <a:t>pVLAN</a:t>
            </a:r>
            <a:r>
              <a:rPr lang="en-US" dirty="0">
                <a:solidFill>
                  <a:srgbClr val="000000"/>
                </a:solidFill>
              </a:rPr>
              <a:t> pair.</a:t>
            </a:r>
          </a:p>
          <a:p>
            <a:r>
              <a:rPr lang="en-US" b="1" dirty="0">
                <a:solidFill>
                  <a:srgbClr val="000000"/>
                </a:solidFill>
              </a:rPr>
              <a:t>Step 7. </a:t>
            </a:r>
            <a:r>
              <a:rPr lang="en-US" dirty="0">
                <a:solidFill>
                  <a:srgbClr val="000000"/>
                </a:solidFill>
              </a:rPr>
              <a:t>Configure an interface as a promiscuous port.</a:t>
            </a:r>
          </a:p>
          <a:p>
            <a:r>
              <a:rPr lang="en-US" b="1" dirty="0">
                <a:solidFill>
                  <a:srgbClr val="000000"/>
                </a:solidFill>
              </a:rPr>
              <a:t>Step 8. </a:t>
            </a:r>
            <a:r>
              <a:rPr lang="en-US" dirty="0">
                <a:solidFill>
                  <a:srgbClr val="000000"/>
                </a:solidFill>
              </a:rPr>
              <a:t>Map the promiscuous port to the primary-secondary </a:t>
            </a:r>
            <a:r>
              <a:rPr lang="en-US" dirty="0" err="1">
                <a:solidFill>
                  <a:srgbClr val="000000"/>
                </a:solidFill>
              </a:rPr>
              <a:t>pVLAN</a:t>
            </a:r>
            <a:r>
              <a:rPr lang="en-US" dirty="0">
                <a:solidFill>
                  <a:srgbClr val="000000"/>
                </a:solidFill>
              </a:rPr>
              <a:t> pair.</a:t>
            </a:r>
          </a:p>
        </p:txBody>
      </p:sp>
    </p:spTree>
    <p:extLst>
      <p:ext uri="{BB962C8B-B14F-4D97-AF65-F5344CB8AC3E}">
        <p14:creationId xmlns:p14="http://schemas.microsoft.com/office/powerpoint/2010/main" val="416678678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549275" y="601528"/>
            <a:ext cx="8042276" cy="1197870"/>
          </a:xfrm>
        </p:spPr>
        <p:txBody>
          <a:bodyPr/>
          <a:lstStyle/>
          <a:p>
            <a:r>
              <a:rPr lang="en-US" sz="3600" dirty="0"/>
              <a:t>Configuring </a:t>
            </a:r>
            <a:r>
              <a:rPr lang="en-US" sz="3600" dirty="0" err="1"/>
              <a:t>pVLANs</a:t>
            </a:r>
            <a:r>
              <a:rPr lang="en-US" sz="3600" dirty="0"/>
              <a:t> - Commands</a:t>
            </a:r>
          </a:p>
        </p:txBody>
      </p:sp>
      <p:sp>
        <p:nvSpPr>
          <p:cNvPr id="7" name="Text Placeholder 6"/>
          <p:cNvSpPr>
            <a:spLocks noGrp="1"/>
          </p:cNvSpPr>
          <p:nvPr>
            <p:ph idx="1"/>
          </p:nvPr>
        </p:nvSpPr>
        <p:spPr>
          <a:xfrm>
            <a:off x="549275" y="2147077"/>
            <a:ext cx="8042276" cy="3445170"/>
          </a:xfrm>
        </p:spPr>
        <p:txBody>
          <a:bodyPr>
            <a:noAutofit/>
          </a:bodyPr>
          <a:lstStyle/>
          <a:p>
            <a:pPr marL="0" indent="0">
              <a:buNone/>
            </a:pPr>
            <a:r>
              <a:rPr lang="en-US" sz="1600" dirty="0">
                <a:solidFill>
                  <a:srgbClr val="000000"/>
                </a:solidFill>
                <a:latin typeface="Courier New" pitchFamily="49" charset="0"/>
                <a:cs typeface="Courier New" pitchFamily="49" charset="0"/>
              </a:rPr>
              <a:t>Switch(</a:t>
            </a:r>
            <a:r>
              <a:rPr lang="en-US" sz="1600" dirty="0" err="1">
                <a:solidFill>
                  <a:srgbClr val="000000"/>
                </a:solidFill>
                <a:latin typeface="Courier New" pitchFamily="49" charset="0"/>
                <a:cs typeface="Courier New" pitchFamily="49" charset="0"/>
              </a:rPr>
              <a:t>config</a:t>
            </a:r>
            <a:r>
              <a:rPr lang="en-US" sz="1600" dirty="0">
                <a:solidFill>
                  <a:srgbClr val="000000"/>
                </a:solidFill>
                <a:latin typeface="Courier New" pitchFamily="49" charset="0"/>
                <a:cs typeface="Courier New" pitchFamily="49" charset="0"/>
              </a:rPr>
              <a:t>)# </a:t>
            </a:r>
            <a:r>
              <a:rPr lang="en-US" sz="1600" b="1" dirty="0" err="1">
                <a:solidFill>
                  <a:srgbClr val="000000"/>
                </a:solidFill>
                <a:latin typeface="Courier New" pitchFamily="49" charset="0"/>
                <a:cs typeface="Courier New" pitchFamily="49" charset="0"/>
              </a:rPr>
              <a:t>vlan</a:t>
            </a:r>
            <a:r>
              <a:rPr lang="en-US" sz="1600" b="1" dirty="0">
                <a:solidFill>
                  <a:srgbClr val="000000"/>
                </a:solidFill>
                <a:latin typeface="Courier New" pitchFamily="49" charset="0"/>
                <a:cs typeface="Courier New" pitchFamily="49" charset="0"/>
              </a:rPr>
              <a:t> </a:t>
            </a:r>
            <a:r>
              <a:rPr lang="en-US" sz="1600" i="1" dirty="0" err="1">
                <a:solidFill>
                  <a:srgbClr val="000000"/>
                </a:solidFill>
                <a:latin typeface="Courier New" pitchFamily="49" charset="0"/>
                <a:cs typeface="Courier New" pitchFamily="49" charset="0"/>
              </a:rPr>
              <a:t>pvlan</a:t>
            </a:r>
            <a:r>
              <a:rPr lang="en-US" sz="1600" i="1" dirty="0">
                <a:solidFill>
                  <a:srgbClr val="000000"/>
                </a:solidFill>
                <a:latin typeface="Courier New" pitchFamily="49" charset="0"/>
                <a:cs typeface="Courier New" pitchFamily="49" charset="0"/>
              </a:rPr>
              <a:t>-id</a:t>
            </a:r>
          </a:p>
          <a:p>
            <a:pPr marL="0" indent="0">
              <a:buNone/>
            </a:pPr>
            <a:r>
              <a:rPr lang="en-US" sz="1600" dirty="0">
                <a:solidFill>
                  <a:srgbClr val="000000"/>
                </a:solidFill>
                <a:latin typeface="Courier New" pitchFamily="49" charset="0"/>
                <a:cs typeface="Courier New" pitchFamily="49" charset="0"/>
              </a:rPr>
              <a:t>Switch(</a:t>
            </a:r>
            <a:r>
              <a:rPr lang="en-US" sz="1600" dirty="0" err="1">
                <a:solidFill>
                  <a:srgbClr val="000000"/>
                </a:solidFill>
                <a:latin typeface="Courier New" pitchFamily="49" charset="0"/>
                <a:cs typeface="Courier New" pitchFamily="49" charset="0"/>
              </a:rPr>
              <a:t>config-vlan</a:t>
            </a:r>
            <a:r>
              <a:rPr lang="en-US" sz="1600" dirty="0">
                <a:solidFill>
                  <a:srgbClr val="000000"/>
                </a:solidFill>
                <a:latin typeface="Courier New" pitchFamily="49" charset="0"/>
                <a:cs typeface="Courier New" pitchFamily="49" charset="0"/>
              </a:rPr>
              <a:t>)# </a:t>
            </a:r>
            <a:r>
              <a:rPr lang="en-US" sz="1600" b="1" dirty="0">
                <a:solidFill>
                  <a:srgbClr val="000000"/>
                </a:solidFill>
                <a:latin typeface="Courier New" pitchFamily="49" charset="0"/>
                <a:cs typeface="Courier New" pitchFamily="49" charset="0"/>
              </a:rPr>
              <a:t>private-</a:t>
            </a:r>
            <a:r>
              <a:rPr lang="en-US" sz="1600" b="1" dirty="0" err="1">
                <a:solidFill>
                  <a:srgbClr val="000000"/>
                </a:solidFill>
                <a:latin typeface="Courier New" pitchFamily="49" charset="0"/>
                <a:cs typeface="Courier New" pitchFamily="49" charset="0"/>
              </a:rPr>
              <a:t>vlan</a:t>
            </a:r>
            <a:r>
              <a:rPr lang="en-US" sz="1600" b="1" dirty="0">
                <a:solidFill>
                  <a:srgbClr val="000000"/>
                </a:solidFill>
                <a:latin typeface="Courier New" pitchFamily="49" charset="0"/>
                <a:cs typeface="Courier New" pitchFamily="49" charset="0"/>
              </a:rPr>
              <a:t> {community | isolated | primary}</a:t>
            </a:r>
          </a:p>
          <a:p>
            <a:pPr marL="0" indent="0">
              <a:buNone/>
            </a:pPr>
            <a:r>
              <a:rPr lang="en-US" sz="1600" dirty="0">
                <a:solidFill>
                  <a:srgbClr val="000000"/>
                </a:solidFill>
                <a:latin typeface="Courier New" pitchFamily="49" charset="0"/>
                <a:cs typeface="Courier New" pitchFamily="49" charset="0"/>
              </a:rPr>
              <a:t>Switch(</a:t>
            </a:r>
            <a:r>
              <a:rPr lang="en-US" sz="1600" dirty="0" err="1">
                <a:solidFill>
                  <a:srgbClr val="000000"/>
                </a:solidFill>
                <a:latin typeface="Courier New" pitchFamily="49" charset="0"/>
                <a:cs typeface="Courier New" pitchFamily="49" charset="0"/>
              </a:rPr>
              <a:t>config-vlan</a:t>
            </a:r>
            <a:r>
              <a:rPr lang="en-US" sz="1600" dirty="0">
                <a:solidFill>
                  <a:srgbClr val="000000"/>
                </a:solidFill>
                <a:latin typeface="Courier New" pitchFamily="49" charset="0"/>
                <a:cs typeface="Courier New" pitchFamily="49" charset="0"/>
              </a:rPr>
              <a:t>)# </a:t>
            </a:r>
            <a:r>
              <a:rPr lang="en-US" sz="1600" b="1" dirty="0">
                <a:solidFill>
                  <a:srgbClr val="000000"/>
                </a:solidFill>
                <a:latin typeface="Courier New" pitchFamily="49" charset="0"/>
                <a:cs typeface="Courier New" pitchFamily="49" charset="0"/>
              </a:rPr>
              <a:t>exit</a:t>
            </a:r>
          </a:p>
          <a:p>
            <a:pPr marL="0" indent="0">
              <a:buNone/>
            </a:pPr>
            <a:r>
              <a:rPr lang="en-US" sz="1600" dirty="0">
                <a:solidFill>
                  <a:srgbClr val="000000"/>
                </a:solidFill>
                <a:latin typeface="Courier New" pitchFamily="49" charset="0"/>
                <a:cs typeface="Courier New" pitchFamily="49" charset="0"/>
              </a:rPr>
              <a:t>Switch(</a:t>
            </a:r>
            <a:r>
              <a:rPr lang="en-US" sz="1600" dirty="0" err="1">
                <a:solidFill>
                  <a:srgbClr val="000000"/>
                </a:solidFill>
                <a:latin typeface="Courier New" pitchFamily="49" charset="0"/>
                <a:cs typeface="Courier New" pitchFamily="49" charset="0"/>
              </a:rPr>
              <a:t>config</a:t>
            </a:r>
            <a:r>
              <a:rPr lang="en-US" sz="1600" dirty="0">
                <a:solidFill>
                  <a:srgbClr val="000000"/>
                </a:solidFill>
                <a:latin typeface="Courier New" pitchFamily="49" charset="0"/>
                <a:cs typeface="Courier New" pitchFamily="49" charset="0"/>
              </a:rPr>
              <a:t>)# </a:t>
            </a:r>
            <a:r>
              <a:rPr lang="en-US" sz="1600" b="1" dirty="0" err="1">
                <a:solidFill>
                  <a:srgbClr val="000000"/>
                </a:solidFill>
                <a:latin typeface="Courier New" pitchFamily="49" charset="0"/>
                <a:cs typeface="Courier New" pitchFamily="49" charset="0"/>
              </a:rPr>
              <a:t>vlan</a:t>
            </a:r>
            <a:r>
              <a:rPr lang="en-US" sz="1600" b="1" dirty="0">
                <a:solidFill>
                  <a:srgbClr val="000000"/>
                </a:solidFill>
                <a:latin typeface="Courier New" pitchFamily="49" charset="0"/>
                <a:cs typeface="Courier New" pitchFamily="49" charset="0"/>
              </a:rPr>
              <a:t> </a:t>
            </a:r>
            <a:r>
              <a:rPr lang="en-US" sz="1600" i="1" dirty="0">
                <a:solidFill>
                  <a:srgbClr val="000000"/>
                </a:solidFill>
                <a:latin typeface="Courier New" pitchFamily="49" charset="0"/>
                <a:cs typeface="Courier New" pitchFamily="49" charset="0"/>
              </a:rPr>
              <a:t>primary-</a:t>
            </a:r>
            <a:r>
              <a:rPr lang="en-US" sz="1600" i="1" dirty="0" err="1">
                <a:solidFill>
                  <a:srgbClr val="000000"/>
                </a:solidFill>
                <a:latin typeface="Courier New" pitchFamily="49" charset="0"/>
                <a:cs typeface="Courier New" pitchFamily="49" charset="0"/>
              </a:rPr>
              <a:t>vlan</a:t>
            </a:r>
            <a:r>
              <a:rPr lang="en-US" sz="1600" i="1" dirty="0">
                <a:solidFill>
                  <a:srgbClr val="000000"/>
                </a:solidFill>
                <a:latin typeface="Courier New" pitchFamily="49" charset="0"/>
                <a:cs typeface="Courier New" pitchFamily="49" charset="0"/>
              </a:rPr>
              <a:t>-id</a:t>
            </a:r>
          </a:p>
          <a:p>
            <a:pPr marL="0" indent="0">
              <a:buNone/>
            </a:pPr>
            <a:r>
              <a:rPr lang="en-US" sz="1600" dirty="0">
                <a:solidFill>
                  <a:srgbClr val="000000"/>
                </a:solidFill>
                <a:latin typeface="Courier New" pitchFamily="49" charset="0"/>
                <a:cs typeface="Courier New" pitchFamily="49" charset="0"/>
              </a:rPr>
              <a:t>Switch(</a:t>
            </a:r>
            <a:r>
              <a:rPr lang="en-US" sz="1600" dirty="0" err="1">
                <a:solidFill>
                  <a:srgbClr val="000000"/>
                </a:solidFill>
                <a:latin typeface="Courier New" pitchFamily="49" charset="0"/>
                <a:cs typeface="Courier New" pitchFamily="49" charset="0"/>
              </a:rPr>
              <a:t>config-vlan</a:t>
            </a:r>
            <a:r>
              <a:rPr lang="en-US" sz="1600" dirty="0">
                <a:solidFill>
                  <a:srgbClr val="000000"/>
                </a:solidFill>
                <a:latin typeface="Courier New" pitchFamily="49" charset="0"/>
                <a:cs typeface="Courier New" pitchFamily="49" charset="0"/>
              </a:rPr>
              <a:t>)# </a:t>
            </a:r>
            <a:r>
              <a:rPr lang="en-US" sz="1600" b="1" dirty="0">
                <a:solidFill>
                  <a:srgbClr val="000000"/>
                </a:solidFill>
                <a:latin typeface="Courier New" pitchFamily="49" charset="0"/>
                <a:cs typeface="Courier New" pitchFamily="49" charset="0"/>
              </a:rPr>
              <a:t>private-</a:t>
            </a:r>
            <a:r>
              <a:rPr lang="en-US" sz="1600" b="1" dirty="0" err="1">
                <a:solidFill>
                  <a:srgbClr val="000000"/>
                </a:solidFill>
                <a:latin typeface="Courier New" pitchFamily="49" charset="0"/>
                <a:cs typeface="Courier New" pitchFamily="49" charset="0"/>
              </a:rPr>
              <a:t>vlan</a:t>
            </a:r>
            <a:r>
              <a:rPr lang="en-US" sz="1600" b="1" dirty="0">
                <a:solidFill>
                  <a:srgbClr val="000000"/>
                </a:solidFill>
                <a:latin typeface="Courier New" pitchFamily="49" charset="0"/>
                <a:cs typeface="Courier New" pitchFamily="49" charset="0"/>
              </a:rPr>
              <a:t> association {</a:t>
            </a:r>
            <a:r>
              <a:rPr lang="en-US" sz="1600" i="1" dirty="0">
                <a:solidFill>
                  <a:srgbClr val="000000"/>
                </a:solidFill>
                <a:latin typeface="Courier New" pitchFamily="49" charset="0"/>
                <a:cs typeface="Courier New" pitchFamily="49" charset="0"/>
              </a:rPr>
              <a:t>secondary-</a:t>
            </a:r>
            <a:r>
              <a:rPr lang="en-US" sz="1600" i="1" dirty="0" err="1">
                <a:solidFill>
                  <a:srgbClr val="000000"/>
                </a:solidFill>
                <a:latin typeface="Courier New" pitchFamily="49" charset="0"/>
                <a:cs typeface="Courier New" pitchFamily="49" charset="0"/>
              </a:rPr>
              <a:t>vlan</a:t>
            </a:r>
            <a:r>
              <a:rPr lang="en-US" sz="1600" i="1" dirty="0">
                <a:solidFill>
                  <a:srgbClr val="000000"/>
                </a:solidFill>
                <a:latin typeface="Courier New" pitchFamily="49" charset="0"/>
                <a:cs typeface="Courier New" pitchFamily="49" charset="0"/>
              </a:rPr>
              <a:t>-list</a:t>
            </a:r>
            <a:r>
              <a:rPr lang="en-US" sz="1600" b="1" dirty="0">
                <a:solidFill>
                  <a:srgbClr val="000000"/>
                </a:solidFill>
                <a:latin typeface="Courier New" pitchFamily="49" charset="0"/>
                <a:cs typeface="Courier New" pitchFamily="49" charset="0"/>
              </a:rPr>
              <a:t> | add </a:t>
            </a:r>
            <a:r>
              <a:rPr lang="en-US" sz="1600" i="1" dirty="0">
                <a:solidFill>
                  <a:srgbClr val="000000"/>
                </a:solidFill>
                <a:latin typeface="Courier New" pitchFamily="49" charset="0"/>
                <a:cs typeface="Courier New" pitchFamily="49" charset="0"/>
              </a:rPr>
              <a:t>secondary-</a:t>
            </a:r>
            <a:r>
              <a:rPr lang="en-US" sz="1600" i="1" dirty="0" err="1">
                <a:solidFill>
                  <a:srgbClr val="000000"/>
                </a:solidFill>
                <a:latin typeface="Courier New" pitchFamily="49" charset="0"/>
                <a:cs typeface="Courier New" pitchFamily="49" charset="0"/>
              </a:rPr>
              <a:t>vlan</a:t>
            </a:r>
            <a:r>
              <a:rPr lang="en-US" sz="1600" i="1" dirty="0">
                <a:solidFill>
                  <a:srgbClr val="000000"/>
                </a:solidFill>
                <a:latin typeface="Courier New" pitchFamily="49" charset="0"/>
                <a:cs typeface="Courier New" pitchFamily="49" charset="0"/>
              </a:rPr>
              <a:t>-list</a:t>
            </a:r>
            <a:r>
              <a:rPr lang="en-US" sz="1600" b="1" dirty="0">
                <a:solidFill>
                  <a:srgbClr val="000000"/>
                </a:solidFill>
                <a:latin typeface="Courier New" pitchFamily="49" charset="0"/>
                <a:cs typeface="Courier New" pitchFamily="49" charset="0"/>
              </a:rPr>
              <a:t> | remove </a:t>
            </a:r>
            <a:r>
              <a:rPr lang="en-US" sz="1600" i="1" dirty="0">
                <a:solidFill>
                  <a:srgbClr val="000000"/>
                </a:solidFill>
                <a:latin typeface="Courier New" pitchFamily="49" charset="0"/>
                <a:cs typeface="Courier New" pitchFamily="49" charset="0"/>
              </a:rPr>
              <a:t>secondary-</a:t>
            </a:r>
            <a:r>
              <a:rPr lang="en-US" sz="1600" i="1" dirty="0" err="1">
                <a:solidFill>
                  <a:srgbClr val="000000"/>
                </a:solidFill>
                <a:latin typeface="Courier New" pitchFamily="49" charset="0"/>
                <a:cs typeface="Courier New" pitchFamily="49" charset="0"/>
              </a:rPr>
              <a:t>vlan</a:t>
            </a:r>
            <a:r>
              <a:rPr lang="en-US" sz="1600" i="1" dirty="0">
                <a:solidFill>
                  <a:srgbClr val="000000"/>
                </a:solidFill>
                <a:latin typeface="Courier New" pitchFamily="49" charset="0"/>
                <a:cs typeface="Courier New" pitchFamily="49" charset="0"/>
              </a:rPr>
              <a:t>-list</a:t>
            </a:r>
            <a:r>
              <a:rPr lang="en-US" sz="1600" b="1" dirty="0">
                <a:solidFill>
                  <a:srgbClr val="000000"/>
                </a:solidFill>
                <a:latin typeface="Courier New" pitchFamily="49" charset="0"/>
                <a:cs typeface="Courier New" pitchFamily="49" charset="0"/>
              </a:rPr>
              <a:t>}</a:t>
            </a:r>
          </a:p>
          <a:p>
            <a:pPr marL="0" indent="0">
              <a:buNone/>
            </a:pPr>
            <a:r>
              <a:rPr lang="en-US" sz="1600" dirty="0">
                <a:solidFill>
                  <a:srgbClr val="000000"/>
                </a:solidFill>
                <a:latin typeface="Courier New" pitchFamily="49" charset="0"/>
                <a:cs typeface="Courier New" pitchFamily="49" charset="0"/>
              </a:rPr>
              <a:t>Switch(</a:t>
            </a:r>
            <a:r>
              <a:rPr lang="en-US" sz="1600" dirty="0" err="1">
                <a:solidFill>
                  <a:srgbClr val="000000"/>
                </a:solidFill>
                <a:latin typeface="Courier New" pitchFamily="49" charset="0"/>
                <a:cs typeface="Courier New" pitchFamily="49" charset="0"/>
              </a:rPr>
              <a:t>config-vlan</a:t>
            </a:r>
            <a:r>
              <a:rPr lang="en-US" sz="1600" dirty="0">
                <a:solidFill>
                  <a:srgbClr val="000000"/>
                </a:solidFill>
                <a:latin typeface="Courier New" pitchFamily="49" charset="0"/>
                <a:cs typeface="Courier New" pitchFamily="49" charset="0"/>
              </a:rPr>
              <a:t>)# </a:t>
            </a:r>
            <a:r>
              <a:rPr lang="en-US" sz="1600" b="1" dirty="0">
                <a:solidFill>
                  <a:srgbClr val="000000"/>
                </a:solidFill>
                <a:latin typeface="Courier New" pitchFamily="49" charset="0"/>
                <a:cs typeface="Courier New" pitchFamily="49" charset="0"/>
              </a:rPr>
              <a:t>interface </a:t>
            </a:r>
            <a:r>
              <a:rPr lang="en-US" sz="1600" b="1" dirty="0" err="1">
                <a:solidFill>
                  <a:srgbClr val="000000"/>
                </a:solidFill>
                <a:latin typeface="Courier New" pitchFamily="49" charset="0"/>
                <a:cs typeface="Courier New" pitchFamily="49" charset="0"/>
              </a:rPr>
              <a:t>vlan</a:t>
            </a:r>
            <a:r>
              <a:rPr lang="en-US" sz="1600" b="1" dirty="0">
                <a:solidFill>
                  <a:srgbClr val="000000"/>
                </a:solidFill>
                <a:latin typeface="Courier New" pitchFamily="49" charset="0"/>
                <a:cs typeface="Courier New" pitchFamily="49" charset="0"/>
              </a:rPr>
              <a:t> </a:t>
            </a:r>
            <a:r>
              <a:rPr lang="en-US" sz="1600" i="1" dirty="0">
                <a:solidFill>
                  <a:srgbClr val="000000"/>
                </a:solidFill>
                <a:latin typeface="Courier New" pitchFamily="49" charset="0"/>
                <a:cs typeface="Courier New" pitchFamily="49" charset="0"/>
              </a:rPr>
              <a:t>primary-</a:t>
            </a:r>
            <a:r>
              <a:rPr lang="en-US" sz="1600" i="1" dirty="0" err="1">
                <a:solidFill>
                  <a:srgbClr val="000000"/>
                </a:solidFill>
                <a:latin typeface="Courier New" pitchFamily="49" charset="0"/>
                <a:cs typeface="Courier New" pitchFamily="49" charset="0"/>
              </a:rPr>
              <a:t>vlan</a:t>
            </a:r>
            <a:r>
              <a:rPr lang="en-US" sz="1600" i="1" dirty="0">
                <a:solidFill>
                  <a:srgbClr val="000000"/>
                </a:solidFill>
                <a:latin typeface="Courier New" pitchFamily="49" charset="0"/>
                <a:cs typeface="Courier New" pitchFamily="49" charset="0"/>
              </a:rPr>
              <a:t>-id</a:t>
            </a:r>
          </a:p>
          <a:p>
            <a:pPr marL="0" indent="0">
              <a:buNone/>
            </a:pPr>
            <a:r>
              <a:rPr lang="en-US" sz="1600" dirty="0">
                <a:solidFill>
                  <a:srgbClr val="000000"/>
                </a:solidFill>
                <a:latin typeface="Courier New" pitchFamily="49" charset="0"/>
                <a:cs typeface="Courier New" pitchFamily="49" charset="0"/>
              </a:rPr>
              <a:t>Switch(</a:t>
            </a:r>
            <a:r>
              <a:rPr lang="en-US" sz="1600" dirty="0" err="1">
                <a:solidFill>
                  <a:srgbClr val="000000"/>
                </a:solidFill>
                <a:latin typeface="Courier New" pitchFamily="49" charset="0"/>
                <a:cs typeface="Courier New" pitchFamily="49" charset="0"/>
              </a:rPr>
              <a:t>config</a:t>
            </a:r>
            <a:r>
              <a:rPr lang="en-US" sz="1600" dirty="0">
                <a:solidFill>
                  <a:srgbClr val="000000"/>
                </a:solidFill>
                <a:latin typeface="Courier New" pitchFamily="49" charset="0"/>
                <a:cs typeface="Courier New" pitchFamily="49" charset="0"/>
              </a:rPr>
              <a:t>-if)# </a:t>
            </a:r>
            <a:r>
              <a:rPr lang="en-US" sz="1600" b="1" dirty="0">
                <a:solidFill>
                  <a:srgbClr val="000000"/>
                </a:solidFill>
                <a:latin typeface="Courier New" pitchFamily="49" charset="0"/>
                <a:cs typeface="Courier New" pitchFamily="49" charset="0"/>
              </a:rPr>
              <a:t>private-</a:t>
            </a:r>
            <a:r>
              <a:rPr lang="en-US" sz="1600" b="1" dirty="0" err="1">
                <a:solidFill>
                  <a:srgbClr val="000000"/>
                </a:solidFill>
                <a:latin typeface="Courier New" pitchFamily="49" charset="0"/>
                <a:cs typeface="Courier New" pitchFamily="49" charset="0"/>
              </a:rPr>
              <a:t>vlan</a:t>
            </a:r>
            <a:r>
              <a:rPr lang="en-US" sz="1600" b="1" dirty="0">
                <a:solidFill>
                  <a:srgbClr val="000000"/>
                </a:solidFill>
                <a:latin typeface="Courier New" pitchFamily="49" charset="0"/>
                <a:cs typeface="Courier New" pitchFamily="49" charset="0"/>
              </a:rPr>
              <a:t> mapping {</a:t>
            </a:r>
            <a:r>
              <a:rPr lang="en-US" sz="1600" i="1" dirty="0">
                <a:solidFill>
                  <a:srgbClr val="000000"/>
                </a:solidFill>
                <a:latin typeface="Courier New" pitchFamily="49" charset="0"/>
                <a:cs typeface="Courier New" pitchFamily="49" charset="0"/>
              </a:rPr>
              <a:t>secondary-</a:t>
            </a:r>
            <a:r>
              <a:rPr lang="en-US" sz="1600" i="1" dirty="0" err="1">
                <a:solidFill>
                  <a:srgbClr val="000000"/>
                </a:solidFill>
                <a:latin typeface="Courier New" pitchFamily="49" charset="0"/>
                <a:cs typeface="Courier New" pitchFamily="49" charset="0"/>
              </a:rPr>
              <a:t>vlan</a:t>
            </a:r>
            <a:r>
              <a:rPr lang="en-US" sz="1600" i="1" dirty="0">
                <a:solidFill>
                  <a:srgbClr val="000000"/>
                </a:solidFill>
                <a:latin typeface="Courier New" pitchFamily="49" charset="0"/>
                <a:cs typeface="Courier New" pitchFamily="49" charset="0"/>
              </a:rPr>
              <a:t>-list</a:t>
            </a:r>
            <a:r>
              <a:rPr lang="en-US" sz="1600" b="1" dirty="0">
                <a:solidFill>
                  <a:srgbClr val="000000"/>
                </a:solidFill>
                <a:latin typeface="Courier New" pitchFamily="49" charset="0"/>
                <a:cs typeface="Courier New" pitchFamily="49" charset="0"/>
              </a:rPr>
              <a:t> | add </a:t>
            </a:r>
            <a:r>
              <a:rPr lang="en-US" sz="1600" i="1" dirty="0">
                <a:solidFill>
                  <a:srgbClr val="000000"/>
                </a:solidFill>
                <a:latin typeface="Courier New" pitchFamily="49" charset="0"/>
                <a:cs typeface="Courier New" pitchFamily="49" charset="0"/>
              </a:rPr>
              <a:t>secondary-</a:t>
            </a:r>
            <a:r>
              <a:rPr lang="en-US" sz="1600" i="1" dirty="0" err="1">
                <a:solidFill>
                  <a:srgbClr val="000000"/>
                </a:solidFill>
                <a:latin typeface="Courier New" pitchFamily="49" charset="0"/>
                <a:cs typeface="Courier New" pitchFamily="49" charset="0"/>
              </a:rPr>
              <a:t>vlan</a:t>
            </a:r>
            <a:r>
              <a:rPr lang="en-US" sz="1600" i="1" dirty="0">
                <a:solidFill>
                  <a:srgbClr val="000000"/>
                </a:solidFill>
                <a:latin typeface="Courier New" pitchFamily="49" charset="0"/>
                <a:cs typeface="Courier New" pitchFamily="49" charset="0"/>
              </a:rPr>
              <a:t>-list</a:t>
            </a:r>
            <a:r>
              <a:rPr lang="en-US" sz="1600" b="1" dirty="0">
                <a:solidFill>
                  <a:srgbClr val="000000"/>
                </a:solidFill>
                <a:latin typeface="Courier New" pitchFamily="49" charset="0"/>
                <a:cs typeface="Courier New" pitchFamily="49" charset="0"/>
              </a:rPr>
              <a:t> | remove </a:t>
            </a:r>
            <a:r>
              <a:rPr lang="en-US" sz="1600" i="1" dirty="0">
                <a:solidFill>
                  <a:srgbClr val="000000"/>
                </a:solidFill>
                <a:latin typeface="Courier New" pitchFamily="49" charset="0"/>
                <a:cs typeface="Courier New" pitchFamily="49" charset="0"/>
              </a:rPr>
              <a:t>secondary-</a:t>
            </a:r>
            <a:r>
              <a:rPr lang="en-US" sz="1600" i="1" dirty="0" err="1">
                <a:solidFill>
                  <a:srgbClr val="000000"/>
                </a:solidFill>
                <a:latin typeface="Courier New" pitchFamily="49" charset="0"/>
                <a:cs typeface="Courier New" pitchFamily="49" charset="0"/>
              </a:rPr>
              <a:t>vlan</a:t>
            </a:r>
            <a:r>
              <a:rPr lang="en-US" sz="1600" i="1" dirty="0">
                <a:solidFill>
                  <a:srgbClr val="000000"/>
                </a:solidFill>
                <a:latin typeface="Courier New" pitchFamily="49" charset="0"/>
                <a:cs typeface="Courier New" pitchFamily="49" charset="0"/>
              </a:rPr>
              <a:t>-list</a:t>
            </a:r>
            <a:r>
              <a:rPr lang="en-US" sz="1600" b="1" dirty="0">
                <a:solidFill>
                  <a:srgbClr val="000000"/>
                </a:solidFill>
                <a:latin typeface="Courier New" pitchFamily="49" charset="0"/>
                <a:cs typeface="Courier New" pitchFamily="49" charset="0"/>
              </a:rPr>
              <a:t>}</a:t>
            </a:r>
          </a:p>
          <a:p>
            <a:pPr marL="0" indent="0">
              <a:buNone/>
            </a:pPr>
            <a:endParaRPr lang="en-US" sz="1600" dirty="0">
              <a:solidFill>
                <a:srgbClr val="000000"/>
              </a:solidFill>
              <a:latin typeface="Courier New" pitchFamily="49" charset="0"/>
              <a:cs typeface="Courier New" pitchFamily="49" charset="0"/>
            </a:endParaRPr>
          </a:p>
        </p:txBody>
      </p:sp>
    </p:spTree>
    <p:extLst>
      <p:ext uri="{BB962C8B-B14F-4D97-AF65-F5344CB8AC3E}">
        <p14:creationId xmlns:p14="http://schemas.microsoft.com/office/powerpoint/2010/main" val="136843203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549275" y="776054"/>
            <a:ext cx="8042276" cy="1336956"/>
          </a:xfrm>
        </p:spPr>
        <p:txBody>
          <a:bodyPr/>
          <a:lstStyle/>
          <a:p>
            <a:r>
              <a:rPr lang="en-US" sz="3600" dirty="0"/>
              <a:t>Configuring </a:t>
            </a:r>
            <a:r>
              <a:rPr lang="en-US" sz="3600" dirty="0" err="1"/>
              <a:t>pVLANs</a:t>
            </a:r>
            <a:r>
              <a:rPr lang="en-US" sz="3600" dirty="0"/>
              <a:t> - Commands</a:t>
            </a:r>
          </a:p>
        </p:txBody>
      </p:sp>
      <p:sp>
        <p:nvSpPr>
          <p:cNvPr id="7" name="Text Placeholder 6"/>
          <p:cNvSpPr>
            <a:spLocks noGrp="1"/>
          </p:cNvSpPr>
          <p:nvPr>
            <p:ph idx="1"/>
          </p:nvPr>
        </p:nvSpPr>
        <p:spPr>
          <a:xfrm>
            <a:off x="425797" y="2557968"/>
            <a:ext cx="8042276" cy="2538857"/>
          </a:xfrm>
        </p:spPr>
        <p:txBody>
          <a:bodyPr>
            <a:noAutofit/>
          </a:bodyPr>
          <a:lstStyle/>
          <a:p>
            <a:pPr marL="0" indent="0">
              <a:buNone/>
            </a:pPr>
            <a:r>
              <a:rPr lang="en-US" sz="1800" dirty="0">
                <a:solidFill>
                  <a:srgbClr val="000000"/>
                </a:solidFill>
                <a:latin typeface="Courier New" pitchFamily="49" charset="0"/>
                <a:cs typeface="Courier New" pitchFamily="49" charset="0"/>
              </a:rPr>
              <a:t>Switch(</a:t>
            </a:r>
            <a:r>
              <a:rPr lang="en-US" sz="1800" dirty="0" err="1">
                <a:solidFill>
                  <a:srgbClr val="000000"/>
                </a:solidFill>
                <a:latin typeface="Courier New" pitchFamily="49" charset="0"/>
                <a:cs typeface="Courier New" pitchFamily="49" charset="0"/>
              </a:rPr>
              <a:t>config</a:t>
            </a:r>
            <a:r>
              <a:rPr lang="en-US" sz="1800" dirty="0">
                <a:solidFill>
                  <a:srgbClr val="000000"/>
                </a:solidFill>
                <a:latin typeface="Courier New" pitchFamily="49" charset="0"/>
                <a:cs typeface="Courier New" pitchFamily="49" charset="0"/>
              </a:rPr>
              <a:t>-if)# </a:t>
            </a:r>
            <a:r>
              <a:rPr lang="en-US" sz="1800" b="1" dirty="0">
                <a:solidFill>
                  <a:srgbClr val="000000"/>
                </a:solidFill>
                <a:latin typeface="Courier New" pitchFamily="49" charset="0"/>
                <a:cs typeface="Courier New" pitchFamily="49" charset="0"/>
              </a:rPr>
              <a:t>interface </a:t>
            </a:r>
            <a:r>
              <a:rPr lang="en-US" sz="1800" i="1" dirty="0">
                <a:solidFill>
                  <a:srgbClr val="000000"/>
                </a:solidFill>
                <a:latin typeface="Courier New" pitchFamily="49" charset="0"/>
                <a:cs typeface="Courier New" pitchFamily="49" charset="0"/>
              </a:rPr>
              <a:t>type slot/port</a:t>
            </a:r>
          </a:p>
          <a:p>
            <a:pPr marL="0" indent="0">
              <a:buNone/>
            </a:pPr>
            <a:r>
              <a:rPr lang="en-US" sz="1800" dirty="0">
                <a:solidFill>
                  <a:srgbClr val="000000"/>
                </a:solidFill>
                <a:latin typeface="Courier New" pitchFamily="49" charset="0"/>
                <a:cs typeface="Courier New" pitchFamily="49" charset="0"/>
              </a:rPr>
              <a:t>Switch(</a:t>
            </a:r>
            <a:r>
              <a:rPr lang="en-US" sz="1800" dirty="0" err="1">
                <a:solidFill>
                  <a:srgbClr val="000000"/>
                </a:solidFill>
                <a:latin typeface="Courier New" pitchFamily="49" charset="0"/>
                <a:cs typeface="Courier New" pitchFamily="49" charset="0"/>
              </a:rPr>
              <a:t>config</a:t>
            </a:r>
            <a:r>
              <a:rPr lang="en-US" sz="1800" dirty="0">
                <a:solidFill>
                  <a:srgbClr val="000000"/>
                </a:solidFill>
                <a:latin typeface="Courier New" pitchFamily="49" charset="0"/>
                <a:cs typeface="Courier New" pitchFamily="49" charset="0"/>
              </a:rPr>
              <a:t>-if)# </a:t>
            </a:r>
            <a:r>
              <a:rPr lang="en-US" sz="1800" dirty="0" err="1">
                <a:solidFill>
                  <a:srgbClr val="000000"/>
                </a:solidFill>
                <a:latin typeface="Courier New" pitchFamily="49" charset="0"/>
                <a:cs typeface="Courier New" pitchFamily="49" charset="0"/>
              </a:rPr>
              <a:t>s</a:t>
            </a:r>
            <a:r>
              <a:rPr lang="en-US" sz="1800" b="1" dirty="0" err="1">
                <a:solidFill>
                  <a:srgbClr val="000000"/>
                </a:solidFill>
                <a:latin typeface="Courier New" pitchFamily="49" charset="0"/>
                <a:cs typeface="Courier New" pitchFamily="49" charset="0"/>
              </a:rPr>
              <a:t>witchport</a:t>
            </a:r>
            <a:endParaRPr lang="en-US" sz="1800" b="1" dirty="0">
              <a:solidFill>
                <a:srgbClr val="000000"/>
              </a:solidFill>
              <a:latin typeface="Courier New" pitchFamily="49" charset="0"/>
              <a:cs typeface="Courier New" pitchFamily="49" charset="0"/>
            </a:endParaRPr>
          </a:p>
          <a:p>
            <a:pPr marL="0" indent="0">
              <a:buNone/>
            </a:pPr>
            <a:r>
              <a:rPr lang="en-US" sz="1800" dirty="0">
                <a:solidFill>
                  <a:srgbClr val="000000"/>
                </a:solidFill>
                <a:latin typeface="Courier New" pitchFamily="49" charset="0"/>
                <a:cs typeface="Courier New" pitchFamily="49" charset="0"/>
              </a:rPr>
              <a:t>Switch(</a:t>
            </a:r>
            <a:r>
              <a:rPr lang="en-US" sz="1800" dirty="0" err="1">
                <a:solidFill>
                  <a:srgbClr val="000000"/>
                </a:solidFill>
                <a:latin typeface="Courier New" pitchFamily="49" charset="0"/>
                <a:cs typeface="Courier New" pitchFamily="49" charset="0"/>
              </a:rPr>
              <a:t>config</a:t>
            </a:r>
            <a:r>
              <a:rPr lang="en-US" sz="1800" dirty="0">
                <a:solidFill>
                  <a:srgbClr val="000000"/>
                </a:solidFill>
                <a:latin typeface="Courier New" pitchFamily="49" charset="0"/>
                <a:cs typeface="Courier New" pitchFamily="49" charset="0"/>
              </a:rPr>
              <a:t>-if)# </a:t>
            </a:r>
            <a:r>
              <a:rPr lang="en-US" sz="1800" b="1" dirty="0" err="1">
                <a:solidFill>
                  <a:srgbClr val="000000"/>
                </a:solidFill>
                <a:latin typeface="Courier New" pitchFamily="49" charset="0"/>
                <a:cs typeface="Courier New" pitchFamily="49" charset="0"/>
              </a:rPr>
              <a:t>switchport</a:t>
            </a:r>
            <a:r>
              <a:rPr lang="en-US" sz="1800" b="1" dirty="0">
                <a:solidFill>
                  <a:srgbClr val="000000"/>
                </a:solidFill>
                <a:latin typeface="Courier New" pitchFamily="49" charset="0"/>
                <a:cs typeface="Courier New" pitchFamily="49" charset="0"/>
              </a:rPr>
              <a:t> mode private-</a:t>
            </a:r>
            <a:r>
              <a:rPr lang="en-US" sz="1800" b="1" dirty="0" err="1">
                <a:solidFill>
                  <a:srgbClr val="000000"/>
                </a:solidFill>
                <a:latin typeface="Courier New" pitchFamily="49" charset="0"/>
                <a:cs typeface="Courier New" pitchFamily="49" charset="0"/>
              </a:rPr>
              <a:t>vlan</a:t>
            </a:r>
            <a:r>
              <a:rPr lang="en-US" sz="1800" b="1" dirty="0">
                <a:solidFill>
                  <a:srgbClr val="000000"/>
                </a:solidFill>
                <a:latin typeface="Courier New" pitchFamily="49" charset="0"/>
                <a:cs typeface="Courier New" pitchFamily="49" charset="0"/>
              </a:rPr>
              <a:t> {host | promiscuous}</a:t>
            </a:r>
          </a:p>
          <a:p>
            <a:pPr marL="0" indent="0">
              <a:buNone/>
            </a:pPr>
            <a:r>
              <a:rPr lang="en-US" sz="1800" dirty="0">
                <a:solidFill>
                  <a:srgbClr val="000000"/>
                </a:solidFill>
                <a:latin typeface="Courier New" pitchFamily="49" charset="0"/>
                <a:cs typeface="Courier New" pitchFamily="49" charset="0"/>
              </a:rPr>
              <a:t>Switch(</a:t>
            </a:r>
            <a:r>
              <a:rPr lang="en-US" sz="1800" dirty="0" err="1">
                <a:solidFill>
                  <a:srgbClr val="000000"/>
                </a:solidFill>
                <a:latin typeface="Courier New" pitchFamily="49" charset="0"/>
                <a:cs typeface="Courier New" pitchFamily="49" charset="0"/>
              </a:rPr>
              <a:t>config</a:t>
            </a:r>
            <a:r>
              <a:rPr lang="en-US" sz="1800" dirty="0">
                <a:solidFill>
                  <a:srgbClr val="000000"/>
                </a:solidFill>
                <a:latin typeface="Courier New" pitchFamily="49" charset="0"/>
                <a:cs typeface="Courier New" pitchFamily="49" charset="0"/>
              </a:rPr>
              <a:t>-if)# </a:t>
            </a:r>
            <a:r>
              <a:rPr lang="en-US" sz="1800" b="1" dirty="0" err="1">
                <a:solidFill>
                  <a:srgbClr val="000000"/>
                </a:solidFill>
                <a:latin typeface="Courier New" pitchFamily="49" charset="0"/>
                <a:cs typeface="Courier New" pitchFamily="49" charset="0"/>
              </a:rPr>
              <a:t>switchport</a:t>
            </a:r>
            <a:r>
              <a:rPr lang="en-US" sz="1800" b="1" dirty="0">
                <a:solidFill>
                  <a:srgbClr val="000000"/>
                </a:solidFill>
                <a:latin typeface="Courier New" pitchFamily="49" charset="0"/>
                <a:cs typeface="Courier New" pitchFamily="49" charset="0"/>
              </a:rPr>
              <a:t> private-</a:t>
            </a:r>
            <a:r>
              <a:rPr lang="en-US" sz="1800" b="1" dirty="0" err="1">
                <a:solidFill>
                  <a:srgbClr val="000000"/>
                </a:solidFill>
                <a:latin typeface="Courier New" pitchFamily="49" charset="0"/>
                <a:cs typeface="Courier New" pitchFamily="49" charset="0"/>
              </a:rPr>
              <a:t>vlan</a:t>
            </a:r>
            <a:r>
              <a:rPr lang="en-US" sz="1800" b="1" dirty="0">
                <a:solidFill>
                  <a:srgbClr val="000000"/>
                </a:solidFill>
                <a:latin typeface="Courier New" pitchFamily="49" charset="0"/>
                <a:cs typeface="Courier New" pitchFamily="49" charset="0"/>
              </a:rPr>
              <a:t> host-association </a:t>
            </a:r>
            <a:r>
              <a:rPr lang="en-US" sz="1800" i="1" dirty="0">
                <a:solidFill>
                  <a:srgbClr val="000000"/>
                </a:solidFill>
                <a:latin typeface="Courier New" pitchFamily="49" charset="0"/>
                <a:cs typeface="Courier New" pitchFamily="49" charset="0"/>
              </a:rPr>
              <a:t>primary-</a:t>
            </a:r>
            <a:r>
              <a:rPr lang="en-US" sz="1800" i="1" dirty="0" err="1">
                <a:solidFill>
                  <a:srgbClr val="000000"/>
                </a:solidFill>
                <a:latin typeface="Courier New" pitchFamily="49" charset="0"/>
                <a:cs typeface="Courier New" pitchFamily="49" charset="0"/>
              </a:rPr>
              <a:t>vlan</a:t>
            </a:r>
            <a:r>
              <a:rPr lang="en-US" sz="1800" i="1" dirty="0">
                <a:solidFill>
                  <a:srgbClr val="000000"/>
                </a:solidFill>
                <a:latin typeface="Courier New" pitchFamily="49" charset="0"/>
                <a:cs typeface="Courier New" pitchFamily="49" charset="0"/>
              </a:rPr>
              <a:t>-id</a:t>
            </a:r>
            <a:r>
              <a:rPr lang="en-US" sz="1800" b="1" dirty="0">
                <a:solidFill>
                  <a:srgbClr val="000000"/>
                </a:solidFill>
                <a:latin typeface="Courier New" pitchFamily="49" charset="0"/>
                <a:cs typeface="Courier New" pitchFamily="49" charset="0"/>
              </a:rPr>
              <a:t> </a:t>
            </a:r>
            <a:r>
              <a:rPr lang="en-US" sz="1800" i="1" dirty="0">
                <a:solidFill>
                  <a:srgbClr val="000000"/>
                </a:solidFill>
                <a:latin typeface="Courier New" pitchFamily="49" charset="0"/>
                <a:cs typeface="Courier New" pitchFamily="49" charset="0"/>
              </a:rPr>
              <a:t>secondary-</a:t>
            </a:r>
            <a:r>
              <a:rPr lang="en-US" sz="1800" i="1" dirty="0" err="1">
                <a:solidFill>
                  <a:srgbClr val="000000"/>
                </a:solidFill>
                <a:latin typeface="Courier New" pitchFamily="49" charset="0"/>
                <a:cs typeface="Courier New" pitchFamily="49" charset="0"/>
              </a:rPr>
              <a:t>vlan</a:t>
            </a:r>
            <a:r>
              <a:rPr lang="en-US" sz="1800" i="1" dirty="0">
                <a:solidFill>
                  <a:srgbClr val="000000"/>
                </a:solidFill>
                <a:latin typeface="Courier New" pitchFamily="49" charset="0"/>
                <a:cs typeface="Courier New" pitchFamily="49" charset="0"/>
              </a:rPr>
              <a:t>-id</a:t>
            </a:r>
          </a:p>
          <a:p>
            <a:pPr marL="0" indent="0">
              <a:buNone/>
            </a:pPr>
            <a:r>
              <a:rPr lang="en-US" sz="1800" dirty="0">
                <a:solidFill>
                  <a:srgbClr val="000000"/>
                </a:solidFill>
                <a:latin typeface="Courier New" pitchFamily="49" charset="0"/>
                <a:cs typeface="Courier New" pitchFamily="49" charset="0"/>
              </a:rPr>
              <a:t>Switch(</a:t>
            </a:r>
            <a:r>
              <a:rPr lang="en-US" sz="1800" dirty="0" err="1">
                <a:solidFill>
                  <a:srgbClr val="000000"/>
                </a:solidFill>
                <a:latin typeface="Courier New" pitchFamily="49" charset="0"/>
                <a:cs typeface="Courier New" pitchFamily="49" charset="0"/>
              </a:rPr>
              <a:t>config</a:t>
            </a:r>
            <a:r>
              <a:rPr lang="en-US" sz="1800" dirty="0">
                <a:solidFill>
                  <a:srgbClr val="000000"/>
                </a:solidFill>
                <a:latin typeface="Courier New" pitchFamily="49" charset="0"/>
                <a:cs typeface="Courier New" pitchFamily="49" charset="0"/>
              </a:rPr>
              <a:t>-if)# </a:t>
            </a:r>
            <a:r>
              <a:rPr lang="en-US" sz="1800" b="1" dirty="0" err="1">
                <a:solidFill>
                  <a:srgbClr val="000000"/>
                </a:solidFill>
                <a:latin typeface="Courier New" pitchFamily="49" charset="0"/>
                <a:cs typeface="Courier New" pitchFamily="49" charset="0"/>
              </a:rPr>
              <a:t>switchport</a:t>
            </a:r>
            <a:r>
              <a:rPr lang="en-US" sz="1800" b="1" dirty="0">
                <a:solidFill>
                  <a:srgbClr val="000000"/>
                </a:solidFill>
                <a:latin typeface="Courier New" pitchFamily="49" charset="0"/>
                <a:cs typeface="Courier New" pitchFamily="49" charset="0"/>
              </a:rPr>
              <a:t> private-</a:t>
            </a:r>
            <a:r>
              <a:rPr lang="en-US" sz="1800" b="1" dirty="0" err="1">
                <a:solidFill>
                  <a:srgbClr val="000000"/>
                </a:solidFill>
                <a:latin typeface="Courier New" pitchFamily="49" charset="0"/>
                <a:cs typeface="Courier New" pitchFamily="49" charset="0"/>
              </a:rPr>
              <a:t>vlan</a:t>
            </a:r>
            <a:r>
              <a:rPr lang="en-US" sz="1800" b="1" dirty="0">
                <a:solidFill>
                  <a:srgbClr val="000000"/>
                </a:solidFill>
                <a:latin typeface="Courier New" pitchFamily="49" charset="0"/>
                <a:cs typeface="Courier New" pitchFamily="49" charset="0"/>
              </a:rPr>
              <a:t> mapping </a:t>
            </a:r>
            <a:r>
              <a:rPr lang="en-US" sz="1800" b="1" i="1" dirty="0">
                <a:solidFill>
                  <a:srgbClr val="000000"/>
                </a:solidFill>
                <a:latin typeface="Courier New" pitchFamily="49" charset="0"/>
                <a:cs typeface="Courier New" pitchFamily="49" charset="0"/>
              </a:rPr>
              <a:t>primary-</a:t>
            </a:r>
            <a:r>
              <a:rPr lang="en-US" sz="1800" b="1" i="1" dirty="0" err="1">
                <a:solidFill>
                  <a:srgbClr val="000000"/>
                </a:solidFill>
                <a:latin typeface="Courier New" pitchFamily="49" charset="0"/>
                <a:cs typeface="Courier New" pitchFamily="49" charset="0"/>
              </a:rPr>
              <a:t>vlan</a:t>
            </a:r>
            <a:r>
              <a:rPr lang="en-US" sz="1800" b="1" i="1" dirty="0">
                <a:solidFill>
                  <a:srgbClr val="000000"/>
                </a:solidFill>
                <a:latin typeface="Courier New" pitchFamily="49" charset="0"/>
                <a:cs typeface="Courier New" pitchFamily="49" charset="0"/>
              </a:rPr>
              <a:t>-id</a:t>
            </a:r>
            <a:r>
              <a:rPr lang="en-US" sz="1800" b="1" dirty="0">
                <a:solidFill>
                  <a:srgbClr val="000000"/>
                </a:solidFill>
                <a:latin typeface="Courier New" pitchFamily="49" charset="0"/>
                <a:cs typeface="Courier New" pitchFamily="49" charset="0"/>
              </a:rPr>
              <a:t> {</a:t>
            </a:r>
            <a:r>
              <a:rPr lang="en-US" sz="1800" b="1" i="1" dirty="0">
                <a:solidFill>
                  <a:srgbClr val="000000"/>
                </a:solidFill>
                <a:latin typeface="Courier New" pitchFamily="49" charset="0"/>
                <a:cs typeface="Courier New" pitchFamily="49" charset="0"/>
              </a:rPr>
              <a:t>secondary-</a:t>
            </a:r>
            <a:r>
              <a:rPr lang="en-US" sz="1800" b="1" i="1" dirty="0" err="1">
                <a:solidFill>
                  <a:srgbClr val="000000"/>
                </a:solidFill>
                <a:latin typeface="Courier New" pitchFamily="49" charset="0"/>
                <a:cs typeface="Courier New" pitchFamily="49" charset="0"/>
              </a:rPr>
              <a:t>vlan</a:t>
            </a:r>
            <a:r>
              <a:rPr lang="en-US" sz="1800" b="1" i="1" dirty="0">
                <a:solidFill>
                  <a:srgbClr val="000000"/>
                </a:solidFill>
                <a:latin typeface="Courier New" pitchFamily="49" charset="0"/>
                <a:cs typeface="Courier New" pitchFamily="49" charset="0"/>
              </a:rPr>
              <a:t>-list</a:t>
            </a:r>
            <a:r>
              <a:rPr lang="en-US" sz="1800" b="1" dirty="0">
                <a:solidFill>
                  <a:srgbClr val="000000"/>
                </a:solidFill>
                <a:latin typeface="Courier New" pitchFamily="49" charset="0"/>
                <a:cs typeface="Courier New" pitchFamily="49" charset="0"/>
              </a:rPr>
              <a:t> | add </a:t>
            </a:r>
            <a:r>
              <a:rPr lang="en-US" sz="1800" i="1" dirty="0">
                <a:solidFill>
                  <a:srgbClr val="000000"/>
                </a:solidFill>
                <a:latin typeface="Courier New" pitchFamily="49" charset="0"/>
                <a:cs typeface="Courier New" pitchFamily="49" charset="0"/>
              </a:rPr>
              <a:t>secondary-</a:t>
            </a:r>
            <a:r>
              <a:rPr lang="en-US" sz="1800" i="1" dirty="0" err="1">
                <a:solidFill>
                  <a:srgbClr val="000000"/>
                </a:solidFill>
                <a:latin typeface="Courier New" pitchFamily="49" charset="0"/>
                <a:cs typeface="Courier New" pitchFamily="49" charset="0"/>
              </a:rPr>
              <a:t>vlan</a:t>
            </a:r>
            <a:r>
              <a:rPr lang="en-US" sz="1800" i="1" dirty="0">
                <a:solidFill>
                  <a:srgbClr val="000000"/>
                </a:solidFill>
                <a:latin typeface="Courier New" pitchFamily="49" charset="0"/>
                <a:cs typeface="Courier New" pitchFamily="49" charset="0"/>
              </a:rPr>
              <a:t>-list</a:t>
            </a:r>
            <a:r>
              <a:rPr lang="en-US" sz="1800" b="1" dirty="0">
                <a:solidFill>
                  <a:srgbClr val="000000"/>
                </a:solidFill>
                <a:latin typeface="Courier New" pitchFamily="49" charset="0"/>
                <a:cs typeface="Courier New" pitchFamily="49" charset="0"/>
              </a:rPr>
              <a:t> | remove </a:t>
            </a:r>
            <a:r>
              <a:rPr lang="en-US" sz="1800" i="1" dirty="0">
                <a:solidFill>
                  <a:srgbClr val="000000"/>
                </a:solidFill>
                <a:latin typeface="Courier New" pitchFamily="49" charset="0"/>
                <a:cs typeface="Courier New" pitchFamily="49" charset="0"/>
              </a:rPr>
              <a:t>secondary-</a:t>
            </a:r>
            <a:r>
              <a:rPr lang="en-US" sz="1800" i="1" dirty="0" err="1">
                <a:solidFill>
                  <a:srgbClr val="000000"/>
                </a:solidFill>
                <a:latin typeface="Courier New" pitchFamily="49" charset="0"/>
                <a:cs typeface="Courier New" pitchFamily="49" charset="0"/>
              </a:rPr>
              <a:t>vlan</a:t>
            </a:r>
            <a:r>
              <a:rPr lang="en-US" sz="1800" i="1" dirty="0">
                <a:solidFill>
                  <a:srgbClr val="000000"/>
                </a:solidFill>
                <a:latin typeface="Courier New" pitchFamily="49" charset="0"/>
                <a:cs typeface="Courier New" pitchFamily="49" charset="0"/>
              </a:rPr>
              <a:t>-list</a:t>
            </a:r>
            <a:r>
              <a:rPr lang="en-US" sz="1800" b="1" dirty="0">
                <a:solidFill>
                  <a:srgbClr val="000000"/>
                </a:solidFill>
                <a:latin typeface="Courier New" pitchFamily="49" charset="0"/>
                <a:cs typeface="Courier New" pitchFamily="49" charset="0"/>
              </a:rPr>
              <a:t>}</a:t>
            </a:r>
          </a:p>
          <a:p>
            <a:pPr marL="0" indent="0">
              <a:buNone/>
            </a:pPr>
            <a:endParaRPr lang="en-US" sz="1800" dirty="0">
              <a:solidFill>
                <a:srgbClr val="000000"/>
              </a:solidFill>
              <a:latin typeface="Courier New" pitchFamily="49" charset="0"/>
              <a:cs typeface="Courier New" pitchFamily="49" charset="0"/>
            </a:endParaRPr>
          </a:p>
        </p:txBody>
      </p:sp>
    </p:spTree>
    <p:extLst>
      <p:ext uri="{BB962C8B-B14F-4D97-AF65-F5344CB8AC3E}">
        <p14:creationId xmlns:p14="http://schemas.microsoft.com/office/powerpoint/2010/main" val="263833665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bwMode="auto">
          <a:xfrm>
            <a:off x="982973" y="3811194"/>
            <a:ext cx="4098694" cy="185971"/>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Arial" charset="0"/>
            </a:endParaRPr>
          </a:p>
        </p:txBody>
      </p:sp>
      <p:sp>
        <p:nvSpPr>
          <p:cNvPr id="7" name="Rectangle 6"/>
          <p:cNvSpPr/>
          <p:nvPr/>
        </p:nvSpPr>
        <p:spPr bwMode="auto">
          <a:xfrm>
            <a:off x="981135" y="2724427"/>
            <a:ext cx="2407074" cy="164675"/>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Arial" charset="0"/>
            </a:endParaRPr>
          </a:p>
        </p:txBody>
      </p:sp>
      <p:sp>
        <p:nvSpPr>
          <p:cNvPr id="2" name="Title 1"/>
          <p:cNvSpPr>
            <a:spLocks noGrp="1"/>
          </p:cNvSpPr>
          <p:nvPr>
            <p:ph type="title"/>
          </p:nvPr>
        </p:nvSpPr>
        <p:spPr>
          <a:xfrm>
            <a:off x="279400" y="1123150"/>
            <a:ext cx="8521700" cy="549021"/>
          </a:xfrm>
        </p:spPr>
        <p:txBody>
          <a:bodyPr>
            <a:noAutofit/>
          </a:bodyPr>
          <a:lstStyle/>
          <a:p>
            <a:r>
              <a:rPr lang="en-US" sz="3200"/>
              <a:t>Verifying pVLAN Configuration</a:t>
            </a:r>
            <a:endParaRPr lang="en-US" sz="3200" dirty="0"/>
          </a:p>
        </p:txBody>
      </p:sp>
      <p:sp>
        <p:nvSpPr>
          <p:cNvPr id="3" name="Content Placeholder 2"/>
          <p:cNvSpPr>
            <a:spLocks noGrp="1"/>
          </p:cNvSpPr>
          <p:nvPr>
            <p:ph idx="10"/>
          </p:nvPr>
        </p:nvSpPr>
        <p:spPr>
          <a:xfrm>
            <a:off x="279400" y="1761869"/>
            <a:ext cx="8520354" cy="2667362"/>
          </a:xfrm>
        </p:spPr>
        <p:txBody>
          <a:bodyPr>
            <a:normAutofit/>
          </a:bodyPr>
          <a:lstStyle/>
          <a:p>
            <a:r>
              <a:rPr lang="en-US" sz="1800" dirty="0">
                <a:solidFill>
                  <a:srgbClr val="000000"/>
                </a:solidFill>
              </a:rPr>
              <a:t>The two most useful commands for this purpose are </a:t>
            </a:r>
            <a:r>
              <a:rPr lang="en-US" sz="1800" b="1" dirty="0">
                <a:solidFill>
                  <a:srgbClr val="000000"/>
                </a:solidFill>
                <a:latin typeface="Courier New" pitchFamily="49" charset="0"/>
                <a:cs typeface="Courier New" pitchFamily="49" charset="0"/>
              </a:rPr>
              <a:t>show interface </a:t>
            </a:r>
            <a:r>
              <a:rPr lang="en-US" sz="1800" b="1" dirty="0" err="1">
                <a:solidFill>
                  <a:srgbClr val="000000"/>
                </a:solidFill>
                <a:latin typeface="Courier New" pitchFamily="49" charset="0"/>
                <a:cs typeface="Courier New" pitchFamily="49" charset="0"/>
              </a:rPr>
              <a:t>switchport</a:t>
            </a:r>
            <a:r>
              <a:rPr lang="en-US" sz="1800" dirty="0">
                <a:solidFill>
                  <a:srgbClr val="000000"/>
                </a:solidFill>
              </a:rPr>
              <a:t> and </a:t>
            </a:r>
            <a:r>
              <a:rPr lang="en-US" sz="1800" b="1" dirty="0">
                <a:solidFill>
                  <a:srgbClr val="000000"/>
                </a:solidFill>
                <a:latin typeface="Courier New" pitchFamily="49" charset="0"/>
                <a:cs typeface="Courier New" pitchFamily="49" charset="0"/>
              </a:rPr>
              <a:t>show </a:t>
            </a:r>
            <a:r>
              <a:rPr lang="en-US" sz="1800" b="1" dirty="0" err="1">
                <a:solidFill>
                  <a:srgbClr val="000000"/>
                </a:solidFill>
                <a:latin typeface="Courier New" pitchFamily="49" charset="0"/>
                <a:cs typeface="Courier New" pitchFamily="49" charset="0"/>
              </a:rPr>
              <a:t>vlan</a:t>
            </a:r>
            <a:r>
              <a:rPr lang="en-US" sz="1800" b="1" dirty="0">
                <a:solidFill>
                  <a:srgbClr val="000000"/>
                </a:solidFill>
                <a:latin typeface="Courier New" pitchFamily="49" charset="0"/>
                <a:cs typeface="Courier New" pitchFamily="49" charset="0"/>
              </a:rPr>
              <a:t> private-</a:t>
            </a:r>
            <a:r>
              <a:rPr lang="en-US" sz="1800" b="1" dirty="0" err="1">
                <a:solidFill>
                  <a:srgbClr val="000000"/>
                </a:solidFill>
                <a:latin typeface="Courier New" pitchFamily="49" charset="0"/>
                <a:cs typeface="Courier New" pitchFamily="49" charset="0"/>
              </a:rPr>
              <a:t>vlan</a:t>
            </a:r>
            <a:r>
              <a:rPr lang="en-US" sz="1800" dirty="0">
                <a:solidFill>
                  <a:srgbClr val="000000"/>
                </a:solidFill>
              </a:rPr>
              <a:t>.</a:t>
            </a:r>
          </a:p>
        </p:txBody>
      </p:sp>
      <p:sp>
        <p:nvSpPr>
          <p:cNvPr id="4" name="Picture Placeholder 3"/>
          <p:cNvSpPr>
            <a:spLocks noGrp="1"/>
          </p:cNvSpPr>
          <p:nvPr>
            <p:ph sz="quarter" idx="11"/>
          </p:nvPr>
        </p:nvSpPr>
        <p:spPr>
          <a:xfrm>
            <a:off x="279400" y="2663041"/>
            <a:ext cx="8520113" cy="4142073"/>
          </a:xfrm>
        </p:spPr>
        <p:txBody>
          <a:bodyPr>
            <a:normAutofit fontScale="77500" lnSpcReduction="20000"/>
          </a:bodyPr>
          <a:lstStyle/>
          <a:p>
            <a:pPr>
              <a:lnSpc>
                <a:spcPct val="120000"/>
              </a:lnSpc>
            </a:pPr>
            <a:r>
              <a:rPr lang="en-US" dirty="0">
                <a:solidFill>
                  <a:srgbClr val="000000"/>
                </a:solidFill>
              </a:rPr>
              <a:t>Switch# </a:t>
            </a:r>
            <a:r>
              <a:rPr lang="en-US" b="1" dirty="0">
                <a:solidFill>
                  <a:srgbClr val="000000"/>
                </a:solidFill>
              </a:rPr>
              <a:t>show </a:t>
            </a:r>
            <a:r>
              <a:rPr lang="en-US" b="1" dirty="0" err="1">
                <a:solidFill>
                  <a:srgbClr val="000000"/>
                </a:solidFill>
              </a:rPr>
              <a:t>vlan</a:t>
            </a:r>
            <a:r>
              <a:rPr lang="en-US" b="1" dirty="0">
                <a:solidFill>
                  <a:srgbClr val="000000"/>
                </a:solidFill>
              </a:rPr>
              <a:t> private-</a:t>
            </a:r>
            <a:r>
              <a:rPr lang="en-US" b="1" dirty="0" err="1">
                <a:solidFill>
                  <a:srgbClr val="000000"/>
                </a:solidFill>
              </a:rPr>
              <a:t>vlan</a:t>
            </a:r>
            <a:endParaRPr lang="en-US" b="1" dirty="0">
              <a:solidFill>
                <a:srgbClr val="000000"/>
              </a:solidFill>
            </a:endParaRPr>
          </a:p>
          <a:p>
            <a:pPr>
              <a:lnSpc>
                <a:spcPct val="120000"/>
              </a:lnSpc>
            </a:pPr>
            <a:r>
              <a:rPr lang="en-US" dirty="0">
                <a:solidFill>
                  <a:srgbClr val="000000"/>
                </a:solidFill>
              </a:rPr>
              <a:t>Primary 	Secondary 	Type 	             Interfaces</a:t>
            </a:r>
          </a:p>
          <a:p>
            <a:pPr>
              <a:lnSpc>
                <a:spcPct val="120000"/>
              </a:lnSpc>
            </a:pPr>
            <a:r>
              <a:rPr lang="en-US" dirty="0">
                <a:solidFill>
                  <a:srgbClr val="000000"/>
                </a:solidFill>
              </a:rPr>
              <a:t>------- 	--------- 	--------------   	-----------------</a:t>
            </a:r>
          </a:p>
          <a:p>
            <a:pPr>
              <a:lnSpc>
                <a:spcPct val="120000"/>
              </a:lnSpc>
            </a:pPr>
            <a:r>
              <a:rPr lang="en-US" dirty="0">
                <a:solidFill>
                  <a:srgbClr val="000000"/>
                </a:solidFill>
              </a:rPr>
              <a:t>100 	200 	community</a:t>
            </a:r>
          </a:p>
          <a:p>
            <a:pPr>
              <a:lnSpc>
                <a:spcPct val="120000"/>
              </a:lnSpc>
            </a:pPr>
            <a:r>
              <a:rPr lang="en-US" dirty="0">
                <a:solidFill>
                  <a:srgbClr val="000000"/>
                </a:solidFill>
              </a:rPr>
              <a:t>100 	300 	isolated</a:t>
            </a:r>
          </a:p>
          <a:p>
            <a:pPr>
              <a:lnSpc>
                <a:spcPct val="120000"/>
              </a:lnSpc>
            </a:pPr>
            <a:endParaRPr lang="en-US" dirty="0">
              <a:solidFill>
                <a:srgbClr val="000000"/>
              </a:solidFill>
            </a:endParaRPr>
          </a:p>
          <a:p>
            <a:pPr>
              <a:lnSpc>
                <a:spcPct val="120000"/>
              </a:lnSpc>
            </a:pPr>
            <a:r>
              <a:rPr lang="en-US" dirty="0">
                <a:solidFill>
                  <a:srgbClr val="000000"/>
                </a:solidFill>
              </a:rPr>
              <a:t>Switch# </a:t>
            </a:r>
            <a:r>
              <a:rPr lang="en-US" b="1" dirty="0">
                <a:solidFill>
                  <a:srgbClr val="000000"/>
                </a:solidFill>
              </a:rPr>
              <a:t>show interfaces </a:t>
            </a:r>
            <a:r>
              <a:rPr lang="en-US" b="1" dirty="0" err="1">
                <a:solidFill>
                  <a:srgbClr val="000000"/>
                </a:solidFill>
              </a:rPr>
              <a:t>FastEthernet</a:t>
            </a:r>
            <a:r>
              <a:rPr lang="en-US" b="1" dirty="0">
                <a:solidFill>
                  <a:srgbClr val="000000"/>
                </a:solidFill>
              </a:rPr>
              <a:t> 5/2 </a:t>
            </a:r>
            <a:r>
              <a:rPr lang="en-US" b="1" dirty="0" err="1">
                <a:solidFill>
                  <a:srgbClr val="000000"/>
                </a:solidFill>
              </a:rPr>
              <a:t>switchport</a:t>
            </a:r>
            <a:endParaRPr lang="en-US" b="1" dirty="0">
              <a:solidFill>
                <a:srgbClr val="000000"/>
              </a:solidFill>
            </a:endParaRPr>
          </a:p>
          <a:p>
            <a:pPr>
              <a:lnSpc>
                <a:spcPct val="120000"/>
              </a:lnSpc>
            </a:pPr>
            <a:r>
              <a:rPr lang="en-US" dirty="0">
                <a:solidFill>
                  <a:srgbClr val="000000"/>
                </a:solidFill>
              </a:rPr>
              <a:t>Name: Fa5/2</a:t>
            </a:r>
          </a:p>
          <a:p>
            <a:pPr>
              <a:lnSpc>
                <a:spcPct val="120000"/>
              </a:lnSpc>
            </a:pPr>
            <a:r>
              <a:rPr lang="en-US" dirty="0" err="1">
                <a:solidFill>
                  <a:srgbClr val="000000"/>
                </a:solidFill>
              </a:rPr>
              <a:t>Switchport</a:t>
            </a:r>
            <a:r>
              <a:rPr lang="en-US" dirty="0">
                <a:solidFill>
                  <a:srgbClr val="000000"/>
                </a:solidFill>
              </a:rPr>
              <a:t>: Enabled</a:t>
            </a:r>
          </a:p>
          <a:p>
            <a:pPr>
              <a:lnSpc>
                <a:spcPct val="120000"/>
              </a:lnSpc>
            </a:pPr>
            <a:r>
              <a:rPr lang="en-US" dirty="0">
                <a:solidFill>
                  <a:srgbClr val="000000"/>
                </a:solidFill>
              </a:rPr>
              <a:t>Administrative Mode: private-</a:t>
            </a:r>
            <a:r>
              <a:rPr lang="en-US" dirty="0" err="1">
                <a:solidFill>
                  <a:srgbClr val="000000"/>
                </a:solidFill>
              </a:rPr>
              <a:t>vlan</a:t>
            </a:r>
            <a:r>
              <a:rPr lang="en-US" dirty="0">
                <a:solidFill>
                  <a:srgbClr val="000000"/>
                </a:solidFill>
              </a:rPr>
              <a:t> host</a:t>
            </a:r>
          </a:p>
          <a:p>
            <a:pPr>
              <a:lnSpc>
                <a:spcPct val="120000"/>
              </a:lnSpc>
            </a:pPr>
            <a:r>
              <a:rPr lang="en-US" dirty="0">
                <a:solidFill>
                  <a:srgbClr val="000000"/>
                </a:solidFill>
              </a:rPr>
              <a:t>Operational Mode: down</a:t>
            </a:r>
          </a:p>
          <a:p>
            <a:pPr>
              <a:lnSpc>
                <a:spcPct val="120000"/>
              </a:lnSpc>
            </a:pPr>
            <a:r>
              <a:rPr lang="en-US" dirty="0">
                <a:solidFill>
                  <a:srgbClr val="000000"/>
                </a:solidFill>
              </a:rPr>
              <a:t>Administrative Trunking Encapsulation: negotiate</a:t>
            </a:r>
          </a:p>
          <a:p>
            <a:pPr>
              <a:lnSpc>
                <a:spcPct val="120000"/>
              </a:lnSpc>
            </a:pPr>
            <a:r>
              <a:rPr lang="en-US" dirty="0">
                <a:solidFill>
                  <a:srgbClr val="000000"/>
                </a:solidFill>
              </a:rPr>
              <a:t>Negotiation of Trunking: On</a:t>
            </a:r>
          </a:p>
          <a:p>
            <a:pPr>
              <a:lnSpc>
                <a:spcPct val="120000"/>
              </a:lnSpc>
            </a:pPr>
            <a:r>
              <a:rPr lang="fr-FR" dirty="0">
                <a:solidFill>
                  <a:srgbClr val="000000"/>
                </a:solidFill>
              </a:rPr>
              <a:t>Access Mode VLAN: 1 (default)</a:t>
            </a:r>
          </a:p>
          <a:p>
            <a:pPr>
              <a:lnSpc>
                <a:spcPct val="120000"/>
              </a:lnSpc>
            </a:pPr>
            <a:r>
              <a:rPr lang="en-US" dirty="0">
                <a:solidFill>
                  <a:srgbClr val="000000"/>
                </a:solidFill>
              </a:rPr>
              <a:t>Trunking Native Mode VLAN: 1 (default)</a:t>
            </a:r>
          </a:p>
          <a:p>
            <a:pPr>
              <a:lnSpc>
                <a:spcPct val="120000"/>
              </a:lnSpc>
            </a:pPr>
            <a:r>
              <a:rPr lang="en-US" dirty="0">
                <a:solidFill>
                  <a:srgbClr val="000000"/>
                </a:solidFill>
              </a:rPr>
              <a:t>Administrative private-</a:t>
            </a:r>
            <a:r>
              <a:rPr lang="en-US" dirty="0" err="1">
                <a:solidFill>
                  <a:srgbClr val="000000"/>
                </a:solidFill>
              </a:rPr>
              <a:t>vlan</a:t>
            </a:r>
            <a:r>
              <a:rPr lang="en-US" dirty="0">
                <a:solidFill>
                  <a:srgbClr val="000000"/>
                </a:solidFill>
              </a:rPr>
              <a:t> host-association: 100 (VLAN0200) 300 (VLAN0300)</a:t>
            </a:r>
          </a:p>
          <a:p>
            <a:pPr>
              <a:lnSpc>
                <a:spcPct val="120000"/>
              </a:lnSpc>
            </a:pPr>
            <a:r>
              <a:rPr lang="en-US" dirty="0">
                <a:solidFill>
                  <a:srgbClr val="000000"/>
                </a:solidFill>
              </a:rPr>
              <a:t>Administrative private-</a:t>
            </a:r>
            <a:r>
              <a:rPr lang="en-US" dirty="0" err="1">
                <a:solidFill>
                  <a:srgbClr val="000000"/>
                </a:solidFill>
              </a:rPr>
              <a:t>vlan</a:t>
            </a:r>
            <a:r>
              <a:rPr lang="en-US" dirty="0">
                <a:solidFill>
                  <a:srgbClr val="000000"/>
                </a:solidFill>
              </a:rPr>
              <a:t> mapping: none</a:t>
            </a:r>
          </a:p>
          <a:p>
            <a:pPr>
              <a:lnSpc>
                <a:spcPct val="120000"/>
              </a:lnSpc>
            </a:pPr>
            <a:r>
              <a:rPr lang="en-US" dirty="0">
                <a:solidFill>
                  <a:srgbClr val="000000"/>
                </a:solidFill>
              </a:rPr>
              <a:t>Operational private-</a:t>
            </a:r>
            <a:r>
              <a:rPr lang="en-US" dirty="0" err="1">
                <a:solidFill>
                  <a:srgbClr val="000000"/>
                </a:solidFill>
              </a:rPr>
              <a:t>vlan</a:t>
            </a:r>
            <a:r>
              <a:rPr lang="en-US" dirty="0">
                <a:solidFill>
                  <a:srgbClr val="000000"/>
                </a:solidFill>
              </a:rPr>
              <a:t>: none</a:t>
            </a:r>
          </a:p>
          <a:p>
            <a:pPr>
              <a:lnSpc>
                <a:spcPct val="120000"/>
              </a:lnSpc>
            </a:pPr>
            <a:r>
              <a:rPr lang="en-US" dirty="0">
                <a:solidFill>
                  <a:srgbClr val="000000"/>
                </a:solidFill>
              </a:rPr>
              <a:t>Trunking VLANs Enabled: ALL</a:t>
            </a:r>
          </a:p>
          <a:p>
            <a:pPr>
              <a:lnSpc>
                <a:spcPct val="120000"/>
              </a:lnSpc>
            </a:pPr>
            <a:r>
              <a:rPr lang="en-US" dirty="0">
                <a:solidFill>
                  <a:srgbClr val="000000"/>
                </a:solidFill>
              </a:rPr>
              <a:t>Pruning VLANs Enabled: 2-1001</a:t>
            </a:r>
          </a:p>
          <a:p>
            <a:pPr>
              <a:lnSpc>
                <a:spcPct val="120000"/>
              </a:lnSpc>
            </a:pPr>
            <a:r>
              <a:rPr lang="en-US" dirty="0">
                <a:solidFill>
                  <a:srgbClr val="000000"/>
                </a:solidFill>
              </a:rPr>
              <a:t>Capture Mode Disabled</a:t>
            </a:r>
          </a:p>
        </p:txBody>
      </p:sp>
    </p:spTree>
    <p:extLst>
      <p:ext uri="{BB962C8B-B14F-4D97-AF65-F5344CB8AC3E}">
        <p14:creationId xmlns:p14="http://schemas.microsoft.com/office/powerpoint/2010/main" val="354002060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8941" y="859198"/>
            <a:ext cx="8532159" cy="740664"/>
          </a:xfrm>
        </p:spPr>
        <p:txBody>
          <a:bodyPr/>
          <a:lstStyle/>
          <a:p>
            <a:r>
              <a:rPr lang="en-US" sz="3200" dirty="0"/>
              <a:t>pVLAN Edge (Protected Port) Feature</a:t>
            </a:r>
          </a:p>
        </p:txBody>
      </p:sp>
      <p:sp>
        <p:nvSpPr>
          <p:cNvPr id="14" name="Content Placeholder 13"/>
          <p:cNvSpPr>
            <a:spLocks noGrp="1"/>
          </p:cNvSpPr>
          <p:nvPr>
            <p:ph sz="half" idx="10"/>
          </p:nvPr>
        </p:nvSpPr>
        <p:spPr>
          <a:xfrm>
            <a:off x="268940" y="1682389"/>
            <a:ext cx="5534533" cy="4328784"/>
          </a:xfrm>
        </p:spPr>
        <p:txBody>
          <a:bodyPr>
            <a:normAutofit fontScale="92500" lnSpcReduction="20000"/>
          </a:bodyPr>
          <a:lstStyle/>
          <a:p>
            <a:pPr>
              <a:lnSpc>
                <a:spcPct val="120000"/>
              </a:lnSpc>
            </a:pPr>
            <a:r>
              <a:rPr lang="en-US" sz="2000" dirty="0">
                <a:solidFill>
                  <a:srgbClr val="000000"/>
                </a:solidFill>
              </a:rPr>
              <a:t>The PVLAN edge (protected port) feature has only local significance to the switch (unlike </a:t>
            </a:r>
            <a:r>
              <a:rPr lang="en-US" sz="2000" dirty="0" err="1">
                <a:solidFill>
                  <a:srgbClr val="000000"/>
                </a:solidFill>
              </a:rPr>
              <a:t>pVLANs</a:t>
            </a:r>
            <a:r>
              <a:rPr lang="en-US" sz="2000" dirty="0">
                <a:solidFill>
                  <a:srgbClr val="000000"/>
                </a:solidFill>
              </a:rPr>
              <a:t>), and there is no isolation provided between two protected ports located on different switches. </a:t>
            </a:r>
          </a:p>
          <a:p>
            <a:pPr>
              <a:lnSpc>
                <a:spcPct val="120000"/>
              </a:lnSpc>
            </a:pPr>
            <a:r>
              <a:rPr lang="en-US" sz="2000" dirty="0">
                <a:solidFill>
                  <a:srgbClr val="000000"/>
                </a:solidFill>
              </a:rPr>
              <a:t>A protected port does not forward any traffic to any other port that is also a protected port on the same switch.</a:t>
            </a:r>
          </a:p>
          <a:p>
            <a:pPr>
              <a:lnSpc>
                <a:spcPct val="120000"/>
              </a:lnSpc>
            </a:pPr>
            <a:r>
              <a:rPr lang="en-US" sz="2000" dirty="0">
                <a:solidFill>
                  <a:srgbClr val="000000"/>
                </a:solidFill>
              </a:rPr>
              <a:t>Traffic cannot be forwarded between protected ports at L2, all traffic passing between protected ports must be forwarded through an L3 device.</a:t>
            </a:r>
          </a:p>
        </p:txBody>
      </p:sp>
      <p:sp>
        <p:nvSpPr>
          <p:cNvPr id="16" name="Content Placeholder 15"/>
          <p:cNvSpPr>
            <a:spLocks noGrp="1"/>
          </p:cNvSpPr>
          <p:nvPr>
            <p:ph sz="half" idx="12"/>
          </p:nvPr>
        </p:nvSpPr>
        <p:spPr>
          <a:xfrm>
            <a:off x="279400" y="6011173"/>
            <a:ext cx="8552628" cy="478046"/>
          </a:xfrm>
          <a:ln w="12700"/>
        </p:spPr>
        <p:txBody>
          <a:bodyPr/>
          <a:lstStyle/>
          <a:p>
            <a:r>
              <a:rPr lang="en-US">
                <a:solidFill>
                  <a:srgbClr val="000000"/>
                </a:solidFill>
              </a:rPr>
              <a:t>Switch(config-if)# </a:t>
            </a:r>
            <a:r>
              <a:rPr lang="en-US" b="1">
                <a:solidFill>
                  <a:srgbClr val="000000"/>
                </a:solidFill>
              </a:rPr>
              <a:t>switchport protected</a:t>
            </a:r>
            <a:endParaRPr lang="en-US">
              <a:solidFill>
                <a:srgbClr val="000000"/>
              </a:solidFill>
            </a:endParaRPr>
          </a:p>
        </p:txBody>
      </p:sp>
      <p:pic>
        <p:nvPicPr>
          <p:cNvPr id="15" name="Picture 14" descr="Protected Port.jpg"/>
          <p:cNvPicPr/>
          <p:nvPr/>
        </p:nvPicPr>
        <p:blipFill>
          <a:blip r:embed="rId3" cstate="print"/>
          <a:stretch>
            <a:fillRect/>
          </a:stretch>
        </p:blipFill>
        <p:spPr bwMode="auto">
          <a:xfrm>
            <a:off x="5433040" y="2600325"/>
            <a:ext cx="3710960" cy="2914650"/>
          </a:xfrm>
          <a:prstGeom prst="rect">
            <a:avLst/>
          </a:prstGeom>
          <a:noFill/>
          <a:ln w="9525" algn="ctr">
            <a:noFill/>
            <a:miter lim="800000"/>
            <a:headEnd/>
            <a:tailEnd/>
          </a:ln>
        </p:spPr>
      </p:pic>
    </p:spTree>
    <p:extLst>
      <p:ext uri="{BB962C8B-B14F-4D97-AF65-F5344CB8AC3E}">
        <p14:creationId xmlns:p14="http://schemas.microsoft.com/office/powerpoint/2010/main" val="59005002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38" descr="ss1"/>
          <p:cNvPicPr>
            <a:picLocks noChangeAspect="1" noChangeArrowheads="1"/>
          </p:cNvPicPr>
          <p:nvPr/>
        </p:nvPicPr>
        <p:blipFill>
          <a:blip r:embed="rId3" cstate="print"/>
          <a:srcRect/>
          <a:stretch>
            <a:fillRect/>
          </a:stretch>
        </p:blipFill>
        <p:spPr bwMode="auto">
          <a:xfrm>
            <a:off x="0" y="1600200"/>
            <a:ext cx="9144000" cy="3194050"/>
          </a:xfrm>
          <a:prstGeom prst="rect">
            <a:avLst/>
          </a:prstGeom>
          <a:noFill/>
          <a:ln w="9525">
            <a:noFill/>
            <a:miter lim="800000"/>
            <a:headEnd/>
            <a:tailEnd/>
          </a:ln>
        </p:spPr>
      </p:pic>
      <p:sp>
        <p:nvSpPr>
          <p:cNvPr id="7171" name="Rectangle 35"/>
          <p:cNvSpPr>
            <a:spLocks noChangeArrowheads="1"/>
          </p:cNvSpPr>
          <p:nvPr/>
        </p:nvSpPr>
        <p:spPr bwMode="auto">
          <a:xfrm>
            <a:off x="0" y="0"/>
            <a:ext cx="9144000" cy="1600200"/>
          </a:xfrm>
          <a:prstGeom prst="rect">
            <a:avLst/>
          </a:prstGeom>
          <a:solidFill>
            <a:schemeClr val="bg1"/>
          </a:solidFill>
          <a:ln w="9525" algn="ctr">
            <a:noFill/>
            <a:miter lim="800000"/>
            <a:headEnd/>
            <a:tailEnd/>
          </a:ln>
        </p:spPr>
        <p:txBody>
          <a:bodyPr wrap="none" lIns="82124" tIns="41061" rIns="82124" bIns="41061" anchor="ctr">
            <a:spAutoFit/>
          </a:bodyPr>
          <a:lstStyle/>
          <a:p>
            <a:endParaRPr lang="en-US"/>
          </a:p>
        </p:txBody>
      </p:sp>
      <p:sp>
        <p:nvSpPr>
          <p:cNvPr id="7172" name="Rectangle 32"/>
          <p:cNvSpPr>
            <a:spLocks noGrp="1" noChangeArrowheads="1"/>
          </p:cNvSpPr>
          <p:nvPr>
            <p:ph type="title" idx="4294967295"/>
          </p:nvPr>
        </p:nvSpPr>
        <p:spPr>
          <a:xfrm>
            <a:off x="279399" y="1841500"/>
            <a:ext cx="3167185" cy="2743200"/>
          </a:xfrm>
          <a:prstGeom prst="rect">
            <a:avLst/>
          </a:prstGeom>
          <a:noFill/>
        </p:spPr>
        <p:txBody>
          <a:bodyPr anchor="ctr"/>
          <a:lstStyle/>
          <a:p>
            <a:r>
              <a:rPr lang="en-US" sz="2800">
                <a:solidFill>
                  <a:schemeClr val="bg1"/>
                </a:solidFill>
              </a:rPr>
              <a:t>Configuring Link Aggregation with Etherchannel</a:t>
            </a:r>
            <a:endParaRPr lang="en-US" sz="3000" b="0">
              <a:solidFill>
                <a:schemeClr val="bg1"/>
              </a:solidFill>
            </a:endParaRPr>
          </a:p>
        </p:txBody>
      </p:sp>
    </p:spTree>
    <p:extLst>
      <p:ext uri="{BB962C8B-B14F-4D97-AF65-F5344CB8AC3E}">
        <p14:creationId xmlns:p14="http://schemas.microsoft.com/office/powerpoint/2010/main" val="2524018966"/>
      </p:ext>
    </p:extLst>
  </p:cSld>
  <p:clrMapOvr>
    <a:masterClrMapping/>
  </p:clrMapOvr>
  <p:transition spd="med"/>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1159230"/>
            <a:ext cx="8521700" cy="549021"/>
          </a:xfrm>
        </p:spPr>
        <p:txBody>
          <a:bodyPr>
            <a:noAutofit/>
          </a:bodyPr>
          <a:lstStyle/>
          <a:p>
            <a:r>
              <a:rPr lang="en-US" sz="3600" dirty="0"/>
              <a:t>EtherChannel Technology</a:t>
            </a:r>
          </a:p>
        </p:txBody>
      </p:sp>
      <p:pic>
        <p:nvPicPr>
          <p:cNvPr id="5" name="Content Placeholder 4" descr="EtherChannel.jpg"/>
          <p:cNvPicPr>
            <a:picLocks noGrp="1" noChangeAspect="1"/>
          </p:cNvPicPr>
          <p:nvPr>
            <p:ph idx="10"/>
          </p:nvPr>
        </p:nvPicPr>
        <p:blipFill>
          <a:blip r:embed="rId3" cstate="print"/>
          <a:stretch>
            <a:fillRect/>
          </a:stretch>
        </p:blipFill>
        <p:spPr>
          <a:xfrm>
            <a:off x="279400" y="1939916"/>
            <a:ext cx="3608789" cy="4627578"/>
          </a:xfrm>
        </p:spPr>
      </p:pic>
      <p:sp>
        <p:nvSpPr>
          <p:cNvPr id="4" name="Content Placeholder 3"/>
          <p:cNvSpPr>
            <a:spLocks noGrp="1"/>
          </p:cNvSpPr>
          <p:nvPr>
            <p:ph idx="11"/>
          </p:nvPr>
        </p:nvSpPr>
        <p:spPr>
          <a:xfrm>
            <a:off x="3959303" y="1939916"/>
            <a:ext cx="5006278" cy="4627578"/>
          </a:xfrm>
        </p:spPr>
        <p:txBody>
          <a:bodyPr>
            <a:noAutofit/>
          </a:bodyPr>
          <a:lstStyle/>
          <a:p>
            <a:pPr>
              <a:lnSpc>
                <a:spcPct val="110000"/>
              </a:lnSpc>
            </a:pPr>
            <a:r>
              <a:rPr lang="en-US" sz="1800" dirty="0">
                <a:solidFill>
                  <a:srgbClr val="000000"/>
                </a:solidFill>
              </a:rPr>
              <a:t>Up to 8 physical links can be bundled into a single logical </a:t>
            </a:r>
            <a:r>
              <a:rPr lang="en-US" sz="1800" dirty="0" err="1">
                <a:solidFill>
                  <a:srgbClr val="000000"/>
                </a:solidFill>
              </a:rPr>
              <a:t>EtherChannel</a:t>
            </a:r>
            <a:r>
              <a:rPr lang="en-US" sz="1800" dirty="0">
                <a:solidFill>
                  <a:srgbClr val="000000"/>
                </a:solidFill>
              </a:rPr>
              <a:t> link.</a:t>
            </a:r>
          </a:p>
          <a:p>
            <a:pPr>
              <a:lnSpc>
                <a:spcPct val="110000"/>
              </a:lnSpc>
            </a:pPr>
            <a:r>
              <a:rPr lang="en-US" sz="1800" dirty="0">
                <a:solidFill>
                  <a:srgbClr val="000000"/>
                </a:solidFill>
              </a:rPr>
              <a:t>Usually EtherChannel is used for trunk links.</a:t>
            </a:r>
          </a:p>
          <a:p>
            <a:pPr>
              <a:lnSpc>
                <a:spcPct val="110000"/>
              </a:lnSpc>
            </a:pPr>
            <a:r>
              <a:rPr lang="en-US" sz="1800" dirty="0">
                <a:solidFill>
                  <a:srgbClr val="000000"/>
                </a:solidFill>
              </a:rPr>
              <a:t>Configuration applied to port channel interface affects all physical interfaces assigned to the port channel.</a:t>
            </a:r>
          </a:p>
          <a:p>
            <a:pPr>
              <a:lnSpc>
                <a:spcPct val="110000"/>
              </a:lnSpc>
            </a:pPr>
            <a:r>
              <a:rPr lang="en-US" sz="1800" dirty="0">
                <a:solidFill>
                  <a:srgbClr val="000000"/>
                </a:solidFill>
              </a:rPr>
              <a:t>Load balancing takes place between the physical links in an </a:t>
            </a:r>
            <a:r>
              <a:rPr lang="en-US" sz="1800" dirty="0" err="1">
                <a:solidFill>
                  <a:srgbClr val="000000"/>
                </a:solidFill>
              </a:rPr>
              <a:t>EtherChannel</a:t>
            </a:r>
            <a:r>
              <a:rPr lang="en-US" sz="1800" dirty="0">
                <a:solidFill>
                  <a:srgbClr val="000000"/>
                </a:solidFill>
              </a:rPr>
              <a:t>.</a:t>
            </a:r>
          </a:p>
          <a:p>
            <a:pPr>
              <a:lnSpc>
                <a:spcPct val="110000"/>
              </a:lnSpc>
            </a:pPr>
            <a:r>
              <a:rPr lang="en-US" sz="1800" dirty="0">
                <a:solidFill>
                  <a:srgbClr val="000000"/>
                </a:solidFill>
              </a:rPr>
              <a:t>EtherChannels can be L2 or L3 interfaces.</a:t>
            </a:r>
          </a:p>
          <a:p>
            <a:pPr>
              <a:lnSpc>
                <a:spcPct val="110000"/>
              </a:lnSpc>
            </a:pPr>
            <a:endParaRPr lang="en-US" sz="1800" dirty="0">
              <a:solidFill>
                <a:srgbClr val="000000"/>
              </a:solidFill>
            </a:endParaRPr>
          </a:p>
        </p:txBody>
      </p:sp>
    </p:spTree>
    <p:extLst>
      <p:ext uri="{BB962C8B-B14F-4D97-AF65-F5344CB8AC3E}">
        <p14:creationId xmlns:p14="http://schemas.microsoft.com/office/powerpoint/2010/main" val="414315905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5"/>
            <a:ext cx="8042276" cy="1585975"/>
          </a:xfrm>
        </p:spPr>
        <p:txBody>
          <a:bodyPr/>
          <a:lstStyle/>
          <a:p>
            <a:r>
              <a:rPr lang="en-US" sz="3200"/>
              <a:t>EtherChannel Management Protocols</a:t>
            </a:r>
            <a:endParaRPr lang="en-US" sz="3200" dirty="0"/>
          </a:p>
        </p:txBody>
      </p:sp>
      <p:sp>
        <p:nvSpPr>
          <p:cNvPr id="6" name="Content Placeholder 5"/>
          <p:cNvSpPr>
            <a:spLocks noGrp="1"/>
          </p:cNvSpPr>
          <p:nvPr>
            <p:ph idx="1"/>
          </p:nvPr>
        </p:nvSpPr>
        <p:spPr>
          <a:xfrm>
            <a:off x="549275" y="2005947"/>
            <a:ext cx="8042276" cy="4343400"/>
          </a:xfrm>
        </p:spPr>
        <p:txBody>
          <a:bodyPr>
            <a:noAutofit/>
          </a:bodyPr>
          <a:lstStyle/>
          <a:p>
            <a:pPr>
              <a:lnSpc>
                <a:spcPct val="120000"/>
              </a:lnSpc>
            </a:pPr>
            <a:r>
              <a:rPr lang="en-US" sz="1600" b="1" dirty="0">
                <a:solidFill>
                  <a:srgbClr val="000000"/>
                </a:solidFill>
              </a:rPr>
              <a:t>Port Aggregation Protocol (</a:t>
            </a:r>
            <a:r>
              <a:rPr lang="en-US" sz="1600" b="1" dirty="0" err="1">
                <a:solidFill>
                  <a:srgbClr val="000000"/>
                </a:solidFill>
              </a:rPr>
              <a:t>PAgP</a:t>
            </a:r>
            <a:r>
              <a:rPr lang="en-US" sz="1600" b="1" dirty="0">
                <a:solidFill>
                  <a:srgbClr val="000000"/>
                </a:solidFill>
              </a:rPr>
              <a:t>)</a:t>
            </a:r>
            <a:r>
              <a:rPr lang="en-US" sz="1600" dirty="0">
                <a:solidFill>
                  <a:srgbClr val="000000"/>
                </a:solidFill>
              </a:rPr>
              <a:t> is a Cisco-proprietary protocol that aids in the automatic creation of Fast </a:t>
            </a:r>
            <a:r>
              <a:rPr lang="en-US" sz="1600" dirty="0" err="1">
                <a:solidFill>
                  <a:srgbClr val="000000"/>
                </a:solidFill>
              </a:rPr>
              <a:t>EtherChannel</a:t>
            </a:r>
            <a:r>
              <a:rPr lang="en-US" sz="1600" dirty="0">
                <a:solidFill>
                  <a:srgbClr val="000000"/>
                </a:solidFill>
              </a:rPr>
              <a:t> links. </a:t>
            </a:r>
          </a:p>
          <a:p>
            <a:pPr lvl="1">
              <a:lnSpc>
                <a:spcPct val="120000"/>
              </a:lnSpc>
            </a:pPr>
            <a:r>
              <a:rPr lang="en-US" sz="1400" dirty="0">
                <a:solidFill>
                  <a:srgbClr val="000000"/>
                </a:solidFill>
              </a:rPr>
              <a:t>When an </a:t>
            </a:r>
            <a:r>
              <a:rPr lang="en-US" sz="1400" dirty="0" err="1">
                <a:solidFill>
                  <a:srgbClr val="000000"/>
                </a:solidFill>
              </a:rPr>
              <a:t>EtherChannel</a:t>
            </a:r>
            <a:r>
              <a:rPr lang="en-US" sz="1400" dirty="0">
                <a:solidFill>
                  <a:srgbClr val="000000"/>
                </a:solidFill>
              </a:rPr>
              <a:t> link is configured using </a:t>
            </a:r>
            <a:r>
              <a:rPr lang="en-US" sz="1400" dirty="0" err="1">
                <a:solidFill>
                  <a:srgbClr val="000000"/>
                </a:solidFill>
              </a:rPr>
              <a:t>PAgP</a:t>
            </a:r>
            <a:r>
              <a:rPr lang="en-US" sz="1400" dirty="0">
                <a:solidFill>
                  <a:srgbClr val="000000"/>
                </a:solidFill>
              </a:rPr>
              <a:t>, </a:t>
            </a:r>
            <a:r>
              <a:rPr lang="en-US" sz="1400" dirty="0" err="1">
                <a:solidFill>
                  <a:srgbClr val="000000"/>
                </a:solidFill>
              </a:rPr>
              <a:t>PAgP</a:t>
            </a:r>
            <a:r>
              <a:rPr lang="en-US" sz="1400" dirty="0">
                <a:solidFill>
                  <a:srgbClr val="000000"/>
                </a:solidFill>
              </a:rPr>
              <a:t> packets are sent between Fast </a:t>
            </a:r>
            <a:r>
              <a:rPr lang="en-US" sz="1400" dirty="0" err="1">
                <a:solidFill>
                  <a:srgbClr val="000000"/>
                </a:solidFill>
              </a:rPr>
              <a:t>EtherChannel</a:t>
            </a:r>
            <a:r>
              <a:rPr lang="en-US" sz="1400" dirty="0">
                <a:solidFill>
                  <a:srgbClr val="000000"/>
                </a:solidFill>
              </a:rPr>
              <a:t>-capable ports to negotiate the forming of a channel.</a:t>
            </a:r>
          </a:p>
          <a:p>
            <a:pPr lvl="1">
              <a:lnSpc>
                <a:spcPct val="120000"/>
              </a:lnSpc>
            </a:pPr>
            <a:r>
              <a:rPr lang="en-US" sz="1200" dirty="0">
                <a:solidFill>
                  <a:srgbClr val="000000"/>
                </a:solidFill>
              </a:rPr>
              <a:t>When </a:t>
            </a:r>
            <a:r>
              <a:rPr lang="en-US" sz="1200" dirty="0" err="1">
                <a:solidFill>
                  <a:srgbClr val="000000"/>
                </a:solidFill>
              </a:rPr>
              <a:t>PAgP</a:t>
            </a:r>
            <a:r>
              <a:rPr lang="en-US" sz="1200" dirty="0">
                <a:solidFill>
                  <a:srgbClr val="000000"/>
                </a:solidFill>
              </a:rPr>
              <a:t> identifies matched Ethernet links, it groups the links into an </a:t>
            </a:r>
            <a:r>
              <a:rPr lang="en-US" sz="1200" dirty="0" err="1">
                <a:solidFill>
                  <a:srgbClr val="000000"/>
                </a:solidFill>
              </a:rPr>
              <a:t>EtherChannel</a:t>
            </a:r>
            <a:r>
              <a:rPr lang="en-US" sz="1200" dirty="0">
                <a:solidFill>
                  <a:srgbClr val="000000"/>
                </a:solidFill>
              </a:rPr>
              <a:t>. Spanning tree adds the </a:t>
            </a:r>
            <a:r>
              <a:rPr lang="en-US" sz="1200" dirty="0" err="1">
                <a:solidFill>
                  <a:srgbClr val="000000"/>
                </a:solidFill>
              </a:rPr>
              <a:t>EtherChannel</a:t>
            </a:r>
            <a:r>
              <a:rPr lang="en-US" sz="1200" dirty="0">
                <a:solidFill>
                  <a:srgbClr val="000000"/>
                </a:solidFill>
              </a:rPr>
              <a:t> as a single bridge port.</a:t>
            </a:r>
          </a:p>
          <a:p>
            <a:pPr>
              <a:lnSpc>
                <a:spcPct val="120000"/>
              </a:lnSpc>
            </a:pPr>
            <a:r>
              <a:rPr lang="en-US" sz="1600" dirty="0">
                <a:solidFill>
                  <a:srgbClr val="000000"/>
                </a:solidFill>
              </a:rPr>
              <a:t> </a:t>
            </a:r>
            <a:r>
              <a:rPr lang="en-US" sz="1600" b="1" dirty="0">
                <a:solidFill>
                  <a:srgbClr val="000000"/>
                </a:solidFill>
              </a:rPr>
              <a:t>Link Aggregation Control Protocol (LACP) </a:t>
            </a:r>
            <a:r>
              <a:rPr lang="en-US" sz="1600" dirty="0">
                <a:solidFill>
                  <a:srgbClr val="000000"/>
                </a:solidFill>
              </a:rPr>
              <a:t>is part of an IEEE specification (802.3ad) that also enables several physical ports to be bundled together to form an </a:t>
            </a:r>
            <a:r>
              <a:rPr lang="en-US" sz="1600" dirty="0" err="1">
                <a:solidFill>
                  <a:srgbClr val="000000"/>
                </a:solidFill>
              </a:rPr>
              <a:t>EtherChannel</a:t>
            </a:r>
            <a:r>
              <a:rPr lang="en-US" sz="1600" dirty="0">
                <a:solidFill>
                  <a:srgbClr val="000000"/>
                </a:solidFill>
              </a:rPr>
              <a:t>. </a:t>
            </a:r>
          </a:p>
          <a:p>
            <a:pPr lvl="1">
              <a:lnSpc>
                <a:spcPct val="120000"/>
              </a:lnSpc>
            </a:pPr>
            <a:r>
              <a:rPr lang="en-US" sz="1400" dirty="0">
                <a:solidFill>
                  <a:srgbClr val="000000"/>
                </a:solidFill>
              </a:rPr>
              <a:t>LACP enables a switch to negotiate an automatic bundle by sending LACP packets to the peer. </a:t>
            </a:r>
          </a:p>
          <a:p>
            <a:pPr lvl="1">
              <a:lnSpc>
                <a:spcPct val="120000"/>
              </a:lnSpc>
            </a:pPr>
            <a:r>
              <a:rPr lang="en-US" sz="1400" dirty="0">
                <a:solidFill>
                  <a:srgbClr val="000000"/>
                </a:solidFill>
              </a:rPr>
              <a:t>It performs a similar function as </a:t>
            </a:r>
            <a:r>
              <a:rPr lang="en-US" sz="1400" dirty="0" err="1">
                <a:solidFill>
                  <a:srgbClr val="000000"/>
                </a:solidFill>
              </a:rPr>
              <a:t>PAgP</a:t>
            </a:r>
            <a:r>
              <a:rPr lang="en-US" sz="1400" dirty="0">
                <a:solidFill>
                  <a:srgbClr val="000000"/>
                </a:solidFill>
              </a:rPr>
              <a:t> with Cisco </a:t>
            </a:r>
            <a:r>
              <a:rPr lang="en-US" sz="1400" dirty="0" err="1">
                <a:solidFill>
                  <a:srgbClr val="000000"/>
                </a:solidFill>
              </a:rPr>
              <a:t>EtherChannel</a:t>
            </a:r>
            <a:r>
              <a:rPr lang="en-US" sz="1400" dirty="0">
                <a:solidFill>
                  <a:srgbClr val="000000"/>
                </a:solidFill>
              </a:rPr>
              <a:t>. </a:t>
            </a:r>
          </a:p>
          <a:p>
            <a:pPr lvl="1">
              <a:lnSpc>
                <a:spcPct val="120000"/>
              </a:lnSpc>
            </a:pPr>
            <a:r>
              <a:rPr lang="en-US" sz="1400" dirty="0">
                <a:solidFill>
                  <a:srgbClr val="000000"/>
                </a:solidFill>
              </a:rPr>
              <a:t>Because LACP is an IEEE standard, you can use it to facilitate </a:t>
            </a:r>
            <a:r>
              <a:rPr lang="en-US" sz="1400" dirty="0" err="1">
                <a:solidFill>
                  <a:srgbClr val="000000"/>
                </a:solidFill>
              </a:rPr>
              <a:t>EtherChannels</a:t>
            </a:r>
            <a:r>
              <a:rPr lang="en-US" sz="1400" dirty="0">
                <a:solidFill>
                  <a:srgbClr val="000000"/>
                </a:solidFill>
              </a:rPr>
              <a:t> in mixed-switch environments. In a Cisco environment, both protocols are supported. </a:t>
            </a:r>
          </a:p>
        </p:txBody>
      </p:sp>
    </p:spTree>
    <p:extLst>
      <p:ext uri="{BB962C8B-B14F-4D97-AF65-F5344CB8AC3E}">
        <p14:creationId xmlns:p14="http://schemas.microsoft.com/office/powerpoint/2010/main" val="67165279"/>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1265078"/>
            <a:ext cx="4518609" cy="549021"/>
          </a:xfrm>
        </p:spPr>
        <p:txBody>
          <a:bodyPr>
            <a:normAutofit fontScale="90000"/>
          </a:bodyPr>
          <a:lstStyle/>
          <a:p>
            <a:r>
              <a:rPr lang="en-US" dirty="0"/>
              <a:t>PAgP Modes</a:t>
            </a:r>
          </a:p>
        </p:txBody>
      </p:sp>
      <p:pic>
        <p:nvPicPr>
          <p:cNvPr id="7" name="Content Placeholder 6" descr="PAgP Modes.jpg"/>
          <p:cNvPicPr>
            <a:picLocks noGrp="1" noChangeAspect="1"/>
          </p:cNvPicPr>
          <p:nvPr>
            <p:ph idx="10"/>
          </p:nvPr>
        </p:nvPicPr>
        <p:blipFill>
          <a:blip r:embed="rId3" cstate="print"/>
          <a:stretch>
            <a:fillRect/>
          </a:stretch>
        </p:blipFill>
        <p:spPr>
          <a:xfrm>
            <a:off x="5311183" y="914400"/>
            <a:ext cx="3126201" cy="2174313"/>
          </a:xfrm>
        </p:spPr>
      </p:pic>
      <p:graphicFrame>
        <p:nvGraphicFramePr>
          <p:cNvPr id="9" name="Content Placeholder 8"/>
          <p:cNvGraphicFramePr>
            <a:graphicFrameLocks noGrp="1"/>
          </p:cNvGraphicFramePr>
          <p:nvPr>
            <p:ph idx="11"/>
            <p:extLst>
              <p:ext uri="{D42A27DB-BD31-4B8C-83A1-F6EECF244321}">
                <p14:modId xmlns:p14="http://schemas.microsoft.com/office/powerpoint/2010/main" val="2012917019"/>
              </p:ext>
            </p:extLst>
          </p:nvPr>
        </p:nvGraphicFramePr>
        <p:xfrm>
          <a:off x="279400" y="3125787"/>
          <a:ext cx="8520116" cy="3496453"/>
        </p:xfrm>
        <a:graphic>
          <a:graphicData uri="http://schemas.openxmlformats.org/drawingml/2006/table">
            <a:tbl>
              <a:tblPr firstRow="1" bandRow="1">
                <a:tableStyleId>{5C22544A-7EE6-4342-B048-85BDC9FD1C3A}</a:tableStyleId>
              </a:tblPr>
              <a:tblGrid>
                <a:gridCol w="1077913">
                  <a:extLst>
                    <a:ext uri="{9D8B030D-6E8A-4147-A177-3AD203B41FA5}">
                      <a16:colId xmlns:a16="http://schemas.microsoft.com/office/drawing/2014/main" val="20000"/>
                    </a:ext>
                  </a:extLst>
                </a:gridCol>
                <a:gridCol w="7442203">
                  <a:extLst>
                    <a:ext uri="{9D8B030D-6E8A-4147-A177-3AD203B41FA5}">
                      <a16:colId xmlns:a16="http://schemas.microsoft.com/office/drawing/2014/main" val="20001"/>
                    </a:ext>
                  </a:extLst>
                </a:gridCol>
              </a:tblGrid>
              <a:tr h="395700">
                <a:tc>
                  <a:txBody>
                    <a:bodyPr/>
                    <a:lstStyle/>
                    <a:p>
                      <a:r>
                        <a:rPr lang="en-US" sz="1400">
                          <a:solidFill>
                            <a:srgbClr val="000000"/>
                          </a:solidFill>
                        </a:rPr>
                        <a:t>Mode</a:t>
                      </a:r>
                    </a:p>
                  </a:txBody>
                  <a:tcPr/>
                </a:tc>
                <a:tc>
                  <a:txBody>
                    <a:bodyPr/>
                    <a:lstStyle/>
                    <a:p>
                      <a:r>
                        <a:rPr lang="en-US" sz="1400">
                          <a:solidFill>
                            <a:srgbClr val="000000"/>
                          </a:solidFill>
                        </a:rPr>
                        <a:t>Purpose</a:t>
                      </a:r>
                    </a:p>
                  </a:txBody>
                  <a:tcPr/>
                </a:tc>
                <a:extLst>
                  <a:ext uri="{0D108BD9-81ED-4DB2-BD59-A6C34878D82A}">
                    <a16:rowId xmlns:a16="http://schemas.microsoft.com/office/drawing/2014/main" val="10000"/>
                  </a:ext>
                </a:extLst>
              </a:tr>
              <a:tr h="552895">
                <a:tc>
                  <a:txBody>
                    <a:bodyPr/>
                    <a:lstStyle/>
                    <a:p>
                      <a:r>
                        <a:rPr lang="en-US" sz="1400" b="1">
                          <a:solidFill>
                            <a:srgbClr val="000000"/>
                          </a:solidFill>
                        </a:rPr>
                        <a:t>Auto</a:t>
                      </a:r>
                    </a:p>
                  </a:txBody>
                  <a:tcPr/>
                </a:tc>
                <a:tc>
                  <a:txBody>
                    <a:bodyPr/>
                    <a:lstStyle/>
                    <a:p>
                      <a:r>
                        <a:rPr lang="en-US" sz="1400">
                          <a:solidFill>
                            <a:srgbClr val="000000"/>
                          </a:solidFill>
                        </a:rPr>
                        <a:t>Places an interface in a passive negotiating state in which the interface responds to the PAgP packets that it receives but does not initiate PAgP negotiation (default). </a:t>
                      </a:r>
                    </a:p>
                  </a:txBody>
                  <a:tcPr/>
                </a:tc>
                <a:extLst>
                  <a:ext uri="{0D108BD9-81ED-4DB2-BD59-A6C34878D82A}">
                    <a16:rowId xmlns:a16="http://schemas.microsoft.com/office/drawing/2014/main" val="10001"/>
                  </a:ext>
                </a:extLst>
              </a:tr>
              <a:tr h="780558">
                <a:tc>
                  <a:txBody>
                    <a:bodyPr/>
                    <a:lstStyle/>
                    <a:p>
                      <a:r>
                        <a:rPr lang="en-US" sz="1400" b="1">
                          <a:solidFill>
                            <a:srgbClr val="000000"/>
                          </a:solidFill>
                        </a:rPr>
                        <a:t>Desirable</a:t>
                      </a:r>
                    </a:p>
                  </a:txBody>
                  <a:tcPr/>
                </a:tc>
                <a:tc>
                  <a:txBody>
                    <a:bodyPr/>
                    <a:lstStyle/>
                    <a:p>
                      <a:r>
                        <a:rPr lang="en-US" sz="1400" dirty="0">
                          <a:solidFill>
                            <a:srgbClr val="000000"/>
                          </a:solidFill>
                        </a:rPr>
                        <a:t>Places an interface in an active negotiating state in which the interface initiates negotiations with other interfaces by sending </a:t>
                      </a:r>
                      <a:r>
                        <a:rPr lang="en-US" sz="1400" dirty="0" err="1">
                          <a:solidFill>
                            <a:srgbClr val="000000"/>
                          </a:solidFill>
                        </a:rPr>
                        <a:t>PAgP</a:t>
                      </a:r>
                      <a:r>
                        <a:rPr lang="en-US" sz="1400" dirty="0">
                          <a:solidFill>
                            <a:srgbClr val="000000"/>
                          </a:solidFill>
                        </a:rPr>
                        <a:t> packets. Interfaces configured in the “on” mode do not exchange </a:t>
                      </a:r>
                      <a:r>
                        <a:rPr lang="en-US" sz="1400" dirty="0" err="1">
                          <a:solidFill>
                            <a:srgbClr val="000000"/>
                          </a:solidFill>
                        </a:rPr>
                        <a:t>PAgP</a:t>
                      </a:r>
                      <a:r>
                        <a:rPr lang="en-US" sz="1400" dirty="0">
                          <a:solidFill>
                            <a:srgbClr val="000000"/>
                          </a:solidFill>
                        </a:rPr>
                        <a:t> packets.</a:t>
                      </a:r>
                    </a:p>
                  </a:txBody>
                  <a:tcPr/>
                </a:tc>
                <a:extLst>
                  <a:ext uri="{0D108BD9-81ED-4DB2-BD59-A6C34878D82A}">
                    <a16:rowId xmlns:a16="http://schemas.microsoft.com/office/drawing/2014/main" val="10002"/>
                  </a:ext>
                </a:extLst>
              </a:tr>
              <a:tr h="395700">
                <a:tc>
                  <a:txBody>
                    <a:bodyPr/>
                    <a:lstStyle/>
                    <a:p>
                      <a:r>
                        <a:rPr lang="en-US" sz="1400" b="1">
                          <a:solidFill>
                            <a:srgbClr val="000000"/>
                          </a:solidFill>
                        </a:rPr>
                        <a:t>On</a:t>
                      </a:r>
                    </a:p>
                  </a:txBody>
                  <a:tcPr/>
                </a:tc>
                <a:tc>
                  <a:txBody>
                    <a:bodyPr/>
                    <a:lstStyle/>
                    <a:p>
                      <a:r>
                        <a:rPr lang="en-US" sz="1400" kern="1200">
                          <a:solidFill>
                            <a:srgbClr val="000000"/>
                          </a:solidFill>
                          <a:latin typeface="+mn-lt"/>
                          <a:ea typeface="+mn-ea"/>
                          <a:cs typeface="+mn-cs"/>
                        </a:rPr>
                        <a:t>Forces the interface to channel without PAgP. </a:t>
                      </a:r>
                      <a:endParaRPr lang="en-US" sz="1400">
                        <a:solidFill>
                          <a:srgbClr val="000000"/>
                        </a:solidFill>
                      </a:endParaRPr>
                    </a:p>
                  </a:txBody>
                  <a:tcPr/>
                </a:tc>
                <a:extLst>
                  <a:ext uri="{0D108BD9-81ED-4DB2-BD59-A6C34878D82A}">
                    <a16:rowId xmlns:a16="http://schemas.microsoft.com/office/drawing/2014/main" val="10003"/>
                  </a:ext>
                </a:extLst>
              </a:tr>
              <a:tr h="1235884">
                <a:tc>
                  <a:txBody>
                    <a:bodyPr/>
                    <a:lstStyle/>
                    <a:p>
                      <a:r>
                        <a:rPr lang="en-US" sz="1400" b="1">
                          <a:solidFill>
                            <a:srgbClr val="000000"/>
                          </a:solidFill>
                        </a:rPr>
                        <a:t>Non-silent</a:t>
                      </a:r>
                    </a:p>
                  </a:txBody>
                  <a:tcPr/>
                </a:tc>
                <a:tc>
                  <a:txBody>
                    <a:bodyPr/>
                    <a:lstStyle/>
                    <a:p>
                      <a:r>
                        <a:rPr lang="en-US" sz="1400" dirty="0">
                          <a:solidFill>
                            <a:srgbClr val="000000"/>
                          </a:solidFill>
                        </a:rPr>
                        <a:t>If a switch is connected to a partner that is </a:t>
                      </a:r>
                      <a:r>
                        <a:rPr lang="en-US" sz="1400" dirty="0" err="1">
                          <a:solidFill>
                            <a:srgbClr val="000000"/>
                          </a:solidFill>
                        </a:rPr>
                        <a:t>PAgP</a:t>
                      </a:r>
                      <a:r>
                        <a:rPr lang="en-US" sz="1400" dirty="0">
                          <a:solidFill>
                            <a:srgbClr val="000000"/>
                          </a:solidFill>
                        </a:rPr>
                        <a:t>-capable, configure the switch interface for non-silent operation. The non-silent keyword is always used with the auto or desirable mode. If you do not specify non-silent with the auto or desirable mode, silent is assumed. The silent setting is for connections to file servers or packet analyzers; this setting enables </a:t>
                      </a:r>
                      <a:r>
                        <a:rPr lang="en-US" sz="1400" dirty="0" err="1">
                          <a:solidFill>
                            <a:srgbClr val="000000"/>
                          </a:solidFill>
                        </a:rPr>
                        <a:t>PAgP</a:t>
                      </a:r>
                      <a:r>
                        <a:rPr lang="en-US" sz="1400" dirty="0">
                          <a:solidFill>
                            <a:srgbClr val="000000"/>
                          </a:solidFill>
                        </a:rPr>
                        <a:t> to operate, to attach the interface to a channel group, and to use the interface for transmission. </a:t>
                      </a:r>
                    </a:p>
                  </a:txBody>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342632254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1617902"/>
            <a:ext cx="4081464" cy="549020"/>
          </a:xfrm>
        </p:spPr>
        <p:txBody>
          <a:bodyPr>
            <a:normAutofit fontScale="90000"/>
          </a:bodyPr>
          <a:lstStyle/>
          <a:p>
            <a:r>
              <a:rPr lang="en-US" dirty="0"/>
              <a:t>LACP Modes</a:t>
            </a:r>
          </a:p>
        </p:txBody>
      </p:sp>
      <p:graphicFrame>
        <p:nvGraphicFramePr>
          <p:cNvPr id="7" name="Table Placeholder 6"/>
          <p:cNvGraphicFramePr>
            <a:graphicFrameLocks noGrp="1"/>
          </p:cNvGraphicFramePr>
          <p:nvPr>
            <p:ph type="tbl" idx="1"/>
            <p:extLst>
              <p:ext uri="{D42A27DB-BD31-4B8C-83A1-F6EECF244321}">
                <p14:modId xmlns:p14="http://schemas.microsoft.com/office/powerpoint/2010/main" val="1497800277"/>
              </p:ext>
            </p:extLst>
          </p:nvPr>
        </p:nvGraphicFramePr>
        <p:xfrm>
          <a:off x="279400" y="4577340"/>
          <a:ext cx="8316914" cy="2143760"/>
        </p:xfrm>
        <a:graphic>
          <a:graphicData uri="http://schemas.openxmlformats.org/drawingml/2006/table">
            <a:tbl>
              <a:tblPr firstRow="1" bandRow="1">
                <a:tableStyleId>{5C22544A-7EE6-4342-B048-85BDC9FD1C3A}</a:tableStyleId>
              </a:tblPr>
              <a:tblGrid>
                <a:gridCol w="1320800">
                  <a:extLst>
                    <a:ext uri="{9D8B030D-6E8A-4147-A177-3AD203B41FA5}">
                      <a16:colId xmlns:a16="http://schemas.microsoft.com/office/drawing/2014/main" val="20000"/>
                    </a:ext>
                  </a:extLst>
                </a:gridCol>
                <a:gridCol w="6996114">
                  <a:extLst>
                    <a:ext uri="{9D8B030D-6E8A-4147-A177-3AD203B41FA5}">
                      <a16:colId xmlns:a16="http://schemas.microsoft.com/office/drawing/2014/main" val="20001"/>
                    </a:ext>
                  </a:extLst>
                </a:gridCol>
              </a:tblGrid>
              <a:tr h="370840">
                <a:tc>
                  <a:txBody>
                    <a:bodyPr/>
                    <a:lstStyle/>
                    <a:p>
                      <a:r>
                        <a:rPr lang="en-US" sz="1600"/>
                        <a:t>Mode</a:t>
                      </a:r>
                    </a:p>
                  </a:txBody>
                  <a:tcPr/>
                </a:tc>
                <a:tc>
                  <a:txBody>
                    <a:bodyPr/>
                    <a:lstStyle/>
                    <a:p>
                      <a:r>
                        <a:rPr lang="en-US" sz="1600" dirty="0"/>
                        <a:t>Purpose</a:t>
                      </a:r>
                    </a:p>
                  </a:txBody>
                  <a:tcPr/>
                </a:tc>
                <a:extLst>
                  <a:ext uri="{0D108BD9-81ED-4DB2-BD59-A6C34878D82A}">
                    <a16:rowId xmlns:a16="http://schemas.microsoft.com/office/drawing/2014/main" val="10000"/>
                  </a:ext>
                </a:extLst>
              </a:tr>
              <a:tr h="370840">
                <a:tc>
                  <a:txBody>
                    <a:bodyPr/>
                    <a:lstStyle/>
                    <a:p>
                      <a:r>
                        <a:rPr lang="en-US" sz="1600" b="1"/>
                        <a:t>Passive</a:t>
                      </a:r>
                    </a:p>
                  </a:txBody>
                  <a:tcPr/>
                </a:tc>
                <a:tc>
                  <a:txBody>
                    <a:bodyPr/>
                    <a:lstStyle/>
                    <a:p>
                      <a:r>
                        <a:rPr lang="en-US" sz="1600"/>
                        <a:t>Places a port in a passive negotiating state. In this state, the port responds to the LACP packets that it receives but does not initiate LACP packet negotiation (default). </a:t>
                      </a:r>
                    </a:p>
                  </a:txBody>
                  <a:tcPr/>
                </a:tc>
                <a:extLst>
                  <a:ext uri="{0D108BD9-81ED-4DB2-BD59-A6C34878D82A}">
                    <a16:rowId xmlns:a16="http://schemas.microsoft.com/office/drawing/2014/main" val="10001"/>
                  </a:ext>
                </a:extLst>
              </a:tr>
              <a:tr h="370840">
                <a:tc>
                  <a:txBody>
                    <a:bodyPr/>
                    <a:lstStyle/>
                    <a:p>
                      <a:r>
                        <a:rPr lang="en-US" sz="1600" b="1"/>
                        <a:t>Active</a:t>
                      </a:r>
                    </a:p>
                  </a:txBody>
                  <a:tcPr/>
                </a:tc>
                <a:tc>
                  <a:txBody>
                    <a:bodyPr/>
                    <a:lstStyle/>
                    <a:p>
                      <a:r>
                        <a:rPr lang="en-US" sz="1600"/>
                        <a:t>Places a port in an active negotiating state. In this state, the port initiates negotiations with other ports by sending LACP packets. </a:t>
                      </a:r>
                    </a:p>
                  </a:txBody>
                  <a:tcPr/>
                </a:tc>
                <a:extLst>
                  <a:ext uri="{0D108BD9-81ED-4DB2-BD59-A6C34878D82A}">
                    <a16:rowId xmlns:a16="http://schemas.microsoft.com/office/drawing/2014/main" val="10002"/>
                  </a:ext>
                </a:extLst>
              </a:tr>
              <a:tr h="370840">
                <a:tc>
                  <a:txBody>
                    <a:bodyPr/>
                    <a:lstStyle/>
                    <a:p>
                      <a:r>
                        <a:rPr lang="en-US" sz="1600" b="1"/>
                        <a:t>On</a:t>
                      </a:r>
                    </a:p>
                  </a:txBody>
                  <a:tcPr/>
                </a:tc>
                <a:tc>
                  <a:txBody>
                    <a:bodyPr/>
                    <a:lstStyle/>
                    <a:p>
                      <a:r>
                        <a:rPr lang="en-US" sz="1600" dirty="0"/>
                        <a:t>Forces the interface to the channel without </a:t>
                      </a:r>
                      <a:r>
                        <a:rPr lang="en-US" sz="1600" dirty="0" err="1"/>
                        <a:t>PAgP</a:t>
                      </a:r>
                      <a:r>
                        <a:rPr lang="en-US" sz="1600" dirty="0"/>
                        <a:t> or LACP. </a:t>
                      </a:r>
                    </a:p>
                  </a:txBody>
                  <a:tcPr/>
                </a:tc>
                <a:extLst>
                  <a:ext uri="{0D108BD9-81ED-4DB2-BD59-A6C34878D82A}">
                    <a16:rowId xmlns:a16="http://schemas.microsoft.com/office/drawing/2014/main" val="10003"/>
                  </a:ext>
                </a:extLst>
              </a:tr>
            </a:tbl>
          </a:graphicData>
        </a:graphic>
      </p:graphicFrame>
      <p:pic>
        <p:nvPicPr>
          <p:cNvPr id="8" name="Content Placeholder 7" descr="LACP Modes.jpg"/>
          <p:cNvPicPr>
            <a:picLocks noGrp="1" noChangeAspect="1"/>
          </p:cNvPicPr>
          <p:nvPr>
            <p:ph idx="4294967295"/>
          </p:nvPr>
        </p:nvPicPr>
        <p:blipFill>
          <a:blip r:embed="rId3" cstate="print"/>
          <a:stretch>
            <a:fillRect/>
          </a:stretch>
        </p:blipFill>
        <p:spPr>
          <a:xfrm>
            <a:off x="4360864" y="1347577"/>
            <a:ext cx="4235450" cy="2949575"/>
          </a:xfrm>
        </p:spPr>
      </p:pic>
    </p:spTree>
    <p:extLst>
      <p:ext uri="{BB962C8B-B14F-4D97-AF65-F5344CB8AC3E}">
        <p14:creationId xmlns:p14="http://schemas.microsoft.com/office/powerpoint/2010/main" val="398803371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549275" y="336909"/>
            <a:ext cx="8042276" cy="1336956"/>
          </a:xfrm>
        </p:spPr>
        <p:txBody>
          <a:bodyPr/>
          <a:lstStyle/>
          <a:p>
            <a:r>
              <a:rPr lang="en-US" sz="4000" dirty="0"/>
              <a:t>Configuring </a:t>
            </a:r>
            <a:r>
              <a:rPr lang="en-US" sz="4000" dirty="0" err="1"/>
              <a:t>EtherChannel</a:t>
            </a:r>
            <a:endParaRPr lang="en-US" sz="4000" dirty="0"/>
          </a:p>
        </p:txBody>
      </p:sp>
      <p:sp>
        <p:nvSpPr>
          <p:cNvPr id="10" name="Content Placeholder 9"/>
          <p:cNvSpPr>
            <a:spLocks noGrp="1"/>
          </p:cNvSpPr>
          <p:nvPr>
            <p:ph idx="1"/>
          </p:nvPr>
        </p:nvSpPr>
        <p:spPr>
          <a:xfrm>
            <a:off x="299876" y="1758971"/>
            <a:ext cx="8502353" cy="4343400"/>
          </a:xfrm>
        </p:spPr>
        <p:txBody>
          <a:bodyPr>
            <a:noAutofit/>
          </a:bodyPr>
          <a:lstStyle/>
          <a:p>
            <a:r>
              <a:rPr lang="en-US" sz="1400" b="1" dirty="0">
                <a:solidFill>
                  <a:srgbClr val="000000"/>
                </a:solidFill>
              </a:rPr>
              <a:t>Step 1. </a:t>
            </a:r>
            <a:r>
              <a:rPr lang="en-US" sz="1400" dirty="0">
                <a:solidFill>
                  <a:srgbClr val="000000"/>
                </a:solidFill>
              </a:rPr>
              <a:t>Specify the interfaces that will compose the </a:t>
            </a:r>
            <a:r>
              <a:rPr lang="en-US" sz="1400" dirty="0" err="1">
                <a:solidFill>
                  <a:srgbClr val="000000"/>
                </a:solidFill>
              </a:rPr>
              <a:t>EtherChannel</a:t>
            </a:r>
            <a:r>
              <a:rPr lang="en-US" sz="1400" dirty="0">
                <a:solidFill>
                  <a:srgbClr val="000000"/>
                </a:solidFill>
              </a:rPr>
              <a:t> group. Using the range commands enables you to select several interfaces and configure them all together. A good practice is to start by shutting down these interfaces, so that incomplete configuration will not start to create activity on the link:</a:t>
            </a:r>
          </a:p>
          <a:p>
            <a:pPr lvl="1">
              <a:buNone/>
            </a:pPr>
            <a:r>
              <a:rPr lang="en-US" sz="1200" dirty="0">
                <a:solidFill>
                  <a:srgbClr val="000000"/>
                </a:solidFill>
                <a:latin typeface="Courier New" pitchFamily="49" charset="0"/>
                <a:cs typeface="Courier New" pitchFamily="49" charset="0"/>
              </a:rPr>
              <a:t>Switch(</a:t>
            </a:r>
            <a:r>
              <a:rPr lang="en-US" sz="1200" dirty="0" err="1">
                <a:solidFill>
                  <a:srgbClr val="000000"/>
                </a:solidFill>
                <a:latin typeface="Courier New" pitchFamily="49" charset="0"/>
                <a:cs typeface="Courier New" pitchFamily="49" charset="0"/>
              </a:rPr>
              <a:t>config</a:t>
            </a:r>
            <a:r>
              <a:rPr lang="en-US" sz="1200" dirty="0">
                <a:solidFill>
                  <a:srgbClr val="000000"/>
                </a:solidFill>
                <a:latin typeface="Courier New" pitchFamily="49" charset="0"/>
                <a:cs typeface="Courier New" pitchFamily="49" charset="0"/>
              </a:rPr>
              <a:t>)# </a:t>
            </a:r>
            <a:r>
              <a:rPr lang="en-US" sz="1200" b="1" dirty="0">
                <a:solidFill>
                  <a:srgbClr val="000000"/>
                </a:solidFill>
                <a:latin typeface="Courier New" pitchFamily="49" charset="0"/>
                <a:cs typeface="Courier New" pitchFamily="49" charset="0"/>
              </a:rPr>
              <a:t>interface range </a:t>
            </a:r>
            <a:r>
              <a:rPr lang="en-US" sz="1200" b="1" i="1" dirty="0" err="1">
                <a:solidFill>
                  <a:srgbClr val="000000"/>
                </a:solidFill>
                <a:latin typeface="Courier New" pitchFamily="49" charset="0"/>
                <a:cs typeface="Courier New" pitchFamily="49" charset="0"/>
              </a:rPr>
              <a:t>i</a:t>
            </a:r>
            <a:r>
              <a:rPr lang="en-US" sz="1200" i="1" dirty="0" err="1">
                <a:solidFill>
                  <a:srgbClr val="000000"/>
                </a:solidFill>
                <a:latin typeface="Courier New" pitchFamily="49" charset="0"/>
                <a:cs typeface="Courier New" pitchFamily="49" charset="0"/>
              </a:rPr>
              <a:t>nterface_type</a:t>
            </a:r>
            <a:r>
              <a:rPr lang="en-US" sz="1200" i="1" dirty="0">
                <a:solidFill>
                  <a:srgbClr val="000000"/>
                </a:solidFill>
                <a:latin typeface="Courier New" pitchFamily="49" charset="0"/>
                <a:cs typeface="Courier New" pitchFamily="49" charset="0"/>
              </a:rPr>
              <a:t> [</a:t>
            </a:r>
            <a:r>
              <a:rPr lang="en-US" sz="1200" i="1" dirty="0" err="1">
                <a:solidFill>
                  <a:srgbClr val="000000"/>
                </a:solidFill>
                <a:latin typeface="Courier New" pitchFamily="49" charset="0"/>
                <a:cs typeface="Courier New" pitchFamily="49" charset="0"/>
              </a:rPr>
              <a:t>interface_range</a:t>
            </a:r>
            <a:r>
              <a:rPr lang="en-US" sz="1200" i="1" dirty="0">
                <a:solidFill>
                  <a:srgbClr val="000000"/>
                </a:solidFill>
                <a:latin typeface="Courier New" pitchFamily="49" charset="0"/>
                <a:cs typeface="Courier New" pitchFamily="49" charset="0"/>
              </a:rPr>
              <a:t>]</a:t>
            </a:r>
            <a:endParaRPr lang="en-US" sz="1200" dirty="0">
              <a:solidFill>
                <a:srgbClr val="000000"/>
              </a:solidFill>
              <a:latin typeface="Courier New" pitchFamily="49" charset="0"/>
              <a:cs typeface="Courier New" pitchFamily="49" charset="0"/>
            </a:endParaRPr>
          </a:p>
          <a:p>
            <a:r>
              <a:rPr lang="en-US" sz="1400" b="1" dirty="0">
                <a:solidFill>
                  <a:srgbClr val="000000"/>
                </a:solidFill>
              </a:rPr>
              <a:t>Step 2. </a:t>
            </a:r>
            <a:r>
              <a:rPr lang="en-US" sz="1400" dirty="0">
                <a:solidFill>
                  <a:srgbClr val="000000"/>
                </a:solidFill>
              </a:rPr>
              <a:t>Specify the channeling protocol to be used. This command is not applicable to all Catalyst platforms. You can also specify the channeling protocol at Step 3:</a:t>
            </a:r>
          </a:p>
          <a:p>
            <a:pPr lvl="1">
              <a:buNone/>
            </a:pPr>
            <a:r>
              <a:rPr lang="en-US" sz="1200" dirty="0">
                <a:solidFill>
                  <a:srgbClr val="000000"/>
                </a:solidFill>
                <a:latin typeface="Courier New" pitchFamily="49" charset="0"/>
                <a:cs typeface="Courier New" pitchFamily="49" charset="0"/>
              </a:rPr>
              <a:t>Switch(</a:t>
            </a:r>
            <a:r>
              <a:rPr lang="en-US" sz="1200" dirty="0" err="1">
                <a:solidFill>
                  <a:srgbClr val="000000"/>
                </a:solidFill>
                <a:latin typeface="Courier New" pitchFamily="49" charset="0"/>
                <a:cs typeface="Courier New" pitchFamily="49" charset="0"/>
              </a:rPr>
              <a:t>config</a:t>
            </a:r>
            <a:r>
              <a:rPr lang="en-US" sz="1200" dirty="0">
                <a:solidFill>
                  <a:srgbClr val="000000"/>
                </a:solidFill>
                <a:latin typeface="Courier New" pitchFamily="49" charset="0"/>
                <a:cs typeface="Courier New" pitchFamily="49" charset="0"/>
              </a:rPr>
              <a:t>-if-range)# </a:t>
            </a:r>
            <a:r>
              <a:rPr lang="en-US" sz="1200" b="1" dirty="0">
                <a:solidFill>
                  <a:srgbClr val="000000"/>
                </a:solidFill>
                <a:latin typeface="Courier New" pitchFamily="49" charset="0"/>
                <a:cs typeface="Courier New" pitchFamily="49" charset="0"/>
              </a:rPr>
              <a:t>channel-protocol {</a:t>
            </a:r>
            <a:r>
              <a:rPr lang="en-US" sz="1200" b="1" dirty="0" err="1">
                <a:solidFill>
                  <a:srgbClr val="000000"/>
                </a:solidFill>
                <a:latin typeface="Courier New" pitchFamily="49" charset="0"/>
                <a:cs typeface="Courier New" pitchFamily="49" charset="0"/>
              </a:rPr>
              <a:t>pagp</a:t>
            </a:r>
            <a:r>
              <a:rPr lang="en-US" sz="1200" b="1" dirty="0">
                <a:solidFill>
                  <a:srgbClr val="000000"/>
                </a:solidFill>
                <a:latin typeface="Courier New" pitchFamily="49" charset="0"/>
                <a:cs typeface="Courier New" pitchFamily="49" charset="0"/>
              </a:rPr>
              <a:t> | </a:t>
            </a:r>
            <a:r>
              <a:rPr lang="en-US" sz="1200" b="1" dirty="0" err="1">
                <a:solidFill>
                  <a:srgbClr val="000000"/>
                </a:solidFill>
                <a:latin typeface="Courier New" pitchFamily="49" charset="0"/>
                <a:cs typeface="Courier New" pitchFamily="49" charset="0"/>
              </a:rPr>
              <a:t>lacp</a:t>
            </a:r>
            <a:r>
              <a:rPr lang="en-US" sz="1200" b="1" dirty="0">
                <a:solidFill>
                  <a:srgbClr val="000000"/>
                </a:solidFill>
                <a:latin typeface="Courier New" pitchFamily="49" charset="0"/>
                <a:cs typeface="Courier New" pitchFamily="49" charset="0"/>
              </a:rPr>
              <a:t>}</a:t>
            </a:r>
            <a:endParaRPr lang="en-US" sz="1200" dirty="0">
              <a:solidFill>
                <a:srgbClr val="000000"/>
              </a:solidFill>
              <a:latin typeface="Courier New" pitchFamily="49" charset="0"/>
              <a:cs typeface="Courier New" pitchFamily="49" charset="0"/>
            </a:endParaRPr>
          </a:p>
          <a:p>
            <a:r>
              <a:rPr lang="en-US" sz="1400" b="1" dirty="0">
                <a:solidFill>
                  <a:srgbClr val="000000"/>
                </a:solidFill>
              </a:rPr>
              <a:t>Step 3. </a:t>
            </a:r>
            <a:r>
              <a:rPr lang="en-US" sz="1400" dirty="0">
                <a:solidFill>
                  <a:srgbClr val="000000"/>
                </a:solidFill>
              </a:rPr>
              <a:t>Create the port-channel interface, if necessary, and assign the specified interfaces to it:</a:t>
            </a:r>
          </a:p>
          <a:p>
            <a:pPr lvl="1">
              <a:buNone/>
            </a:pPr>
            <a:r>
              <a:rPr lang="en-US" sz="1200" dirty="0">
                <a:solidFill>
                  <a:srgbClr val="000000"/>
                </a:solidFill>
                <a:latin typeface="Courier New" pitchFamily="49" charset="0"/>
                <a:cs typeface="Courier New" pitchFamily="49" charset="0"/>
              </a:rPr>
              <a:t>Switch(</a:t>
            </a:r>
            <a:r>
              <a:rPr lang="en-US" sz="1200" dirty="0" err="1">
                <a:solidFill>
                  <a:srgbClr val="000000"/>
                </a:solidFill>
                <a:latin typeface="Courier New" pitchFamily="49" charset="0"/>
                <a:cs typeface="Courier New" pitchFamily="49" charset="0"/>
              </a:rPr>
              <a:t>config</a:t>
            </a:r>
            <a:r>
              <a:rPr lang="en-US" sz="1200" dirty="0">
                <a:solidFill>
                  <a:srgbClr val="000000"/>
                </a:solidFill>
                <a:latin typeface="Courier New" pitchFamily="49" charset="0"/>
                <a:cs typeface="Courier New" pitchFamily="49" charset="0"/>
              </a:rPr>
              <a:t>-if-range)# </a:t>
            </a:r>
            <a:r>
              <a:rPr lang="en-US" sz="1200" b="1" dirty="0">
                <a:solidFill>
                  <a:srgbClr val="000000"/>
                </a:solidFill>
                <a:latin typeface="Courier New" pitchFamily="49" charset="0"/>
                <a:cs typeface="Courier New" pitchFamily="49" charset="0"/>
              </a:rPr>
              <a:t>channel-group </a:t>
            </a:r>
            <a:r>
              <a:rPr lang="en-US" sz="1200" i="1" dirty="0">
                <a:solidFill>
                  <a:srgbClr val="000000"/>
                </a:solidFill>
                <a:latin typeface="Courier New" pitchFamily="49" charset="0"/>
                <a:cs typeface="Courier New" pitchFamily="49" charset="0"/>
              </a:rPr>
              <a:t>number</a:t>
            </a:r>
            <a:r>
              <a:rPr lang="en-US" sz="1200" b="1" i="1" dirty="0">
                <a:solidFill>
                  <a:srgbClr val="000000"/>
                </a:solidFill>
                <a:latin typeface="Courier New" pitchFamily="49" charset="0"/>
                <a:cs typeface="Courier New" pitchFamily="49" charset="0"/>
              </a:rPr>
              <a:t> mode {active | on | {auto </a:t>
            </a:r>
            <a:r>
              <a:rPr lang="en-US" sz="1200" dirty="0">
                <a:solidFill>
                  <a:srgbClr val="000000"/>
                </a:solidFill>
                <a:latin typeface="Courier New" pitchFamily="49" charset="0"/>
                <a:cs typeface="Courier New" pitchFamily="49" charset="0"/>
              </a:rPr>
              <a:t>[</a:t>
            </a:r>
            <a:r>
              <a:rPr lang="en-US" sz="1200" b="1" dirty="0">
                <a:solidFill>
                  <a:srgbClr val="000000"/>
                </a:solidFill>
                <a:latin typeface="Courier New" pitchFamily="49" charset="0"/>
                <a:cs typeface="Courier New" pitchFamily="49" charset="0"/>
              </a:rPr>
              <a:t>non-silent]} | {desirable [non-silent]} | passive</a:t>
            </a:r>
            <a:endParaRPr lang="en-US" sz="1200" dirty="0">
              <a:solidFill>
                <a:srgbClr val="000000"/>
              </a:solidFill>
              <a:latin typeface="Courier New" pitchFamily="49" charset="0"/>
              <a:cs typeface="Courier New" pitchFamily="49" charset="0"/>
            </a:endParaRPr>
          </a:p>
          <a:p>
            <a:r>
              <a:rPr lang="en-US" sz="1400" b="1" dirty="0">
                <a:solidFill>
                  <a:srgbClr val="000000"/>
                </a:solidFill>
              </a:rPr>
              <a:t>Step 4. </a:t>
            </a:r>
            <a:r>
              <a:rPr lang="en-US" sz="1400" dirty="0">
                <a:solidFill>
                  <a:srgbClr val="000000"/>
                </a:solidFill>
              </a:rPr>
              <a:t>Specify the port-channel interface. When in the interface configuration mode, you can configure additional parameters. The physical interfaces will inherit these parameters. When this configuration is complete, you can </a:t>
            </a:r>
            <a:r>
              <a:rPr lang="en-US" sz="1400" dirty="0" err="1">
                <a:solidFill>
                  <a:srgbClr val="000000"/>
                </a:solidFill>
              </a:rPr>
              <a:t>reenable</a:t>
            </a:r>
            <a:r>
              <a:rPr lang="en-US" sz="1400" dirty="0">
                <a:solidFill>
                  <a:srgbClr val="000000"/>
                </a:solidFill>
              </a:rPr>
              <a:t> the physical ports in the </a:t>
            </a:r>
            <a:r>
              <a:rPr lang="en-US" sz="1400" dirty="0" err="1">
                <a:solidFill>
                  <a:srgbClr val="000000"/>
                </a:solidFill>
              </a:rPr>
              <a:t>EtherChannel</a:t>
            </a:r>
            <a:r>
              <a:rPr lang="en-US" sz="1400" dirty="0">
                <a:solidFill>
                  <a:srgbClr val="000000"/>
                </a:solidFill>
              </a:rPr>
              <a:t> bundle:</a:t>
            </a:r>
          </a:p>
          <a:p>
            <a:pPr lvl="1">
              <a:buNone/>
            </a:pPr>
            <a:r>
              <a:rPr lang="en-US" sz="1200" dirty="0">
                <a:solidFill>
                  <a:srgbClr val="000000"/>
                </a:solidFill>
                <a:latin typeface="Courier New" pitchFamily="49" charset="0"/>
                <a:cs typeface="Courier New" pitchFamily="49" charset="0"/>
              </a:rPr>
              <a:t>Switch(</a:t>
            </a:r>
            <a:r>
              <a:rPr lang="en-US" sz="1200" dirty="0" err="1">
                <a:solidFill>
                  <a:srgbClr val="000000"/>
                </a:solidFill>
                <a:latin typeface="Courier New" pitchFamily="49" charset="0"/>
                <a:cs typeface="Courier New" pitchFamily="49" charset="0"/>
              </a:rPr>
              <a:t>config</a:t>
            </a:r>
            <a:r>
              <a:rPr lang="en-US" sz="1200" dirty="0">
                <a:solidFill>
                  <a:srgbClr val="000000"/>
                </a:solidFill>
                <a:latin typeface="Courier New" pitchFamily="49" charset="0"/>
                <a:cs typeface="Courier New" pitchFamily="49" charset="0"/>
              </a:rPr>
              <a:t>)# </a:t>
            </a:r>
            <a:r>
              <a:rPr lang="en-US" sz="1200" b="1" dirty="0">
                <a:solidFill>
                  <a:srgbClr val="000000"/>
                </a:solidFill>
                <a:latin typeface="Courier New" pitchFamily="49" charset="0"/>
                <a:cs typeface="Courier New" pitchFamily="49" charset="0"/>
              </a:rPr>
              <a:t>interface port-channel </a:t>
            </a:r>
            <a:r>
              <a:rPr lang="en-US" sz="1200" i="1" dirty="0">
                <a:solidFill>
                  <a:srgbClr val="000000"/>
                </a:solidFill>
                <a:latin typeface="Courier New" pitchFamily="49" charset="0"/>
                <a:cs typeface="Courier New" pitchFamily="49" charset="0"/>
              </a:rPr>
              <a:t>number</a:t>
            </a:r>
            <a:endParaRPr lang="en-US" sz="1200" dirty="0">
              <a:solidFill>
                <a:srgbClr val="000000"/>
              </a:solidFill>
              <a:latin typeface="Courier New" pitchFamily="49" charset="0"/>
              <a:cs typeface="Courier New" pitchFamily="49" charset="0"/>
            </a:endParaRPr>
          </a:p>
          <a:p>
            <a:pPr lvl="1">
              <a:buNone/>
            </a:pPr>
            <a:r>
              <a:rPr lang="en-US" sz="1200" dirty="0">
                <a:solidFill>
                  <a:srgbClr val="000000"/>
                </a:solidFill>
                <a:latin typeface="Courier New" pitchFamily="49" charset="0"/>
                <a:cs typeface="Courier New" pitchFamily="49" charset="0"/>
              </a:rPr>
              <a:t>Switch(</a:t>
            </a:r>
            <a:r>
              <a:rPr lang="en-US" sz="1200" dirty="0" err="1">
                <a:solidFill>
                  <a:srgbClr val="000000"/>
                </a:solidFill>
                <a:latin typeface="Courier New" pitchFamily="49" charset="0"/>
                <a:cs typeface="Courier New" pitchFamily="49" charset="0"/>
              </a:rPr>
              <a:t>config</a:t>
            </a:r>
            <a:r>
              <a:rPr lang="en-US" sz="1200" dirty="0">
                <a:solidFill>
                  <a:srgbClr val="000000"/>
                </a:solidFill>
                <a:latin typeface="Courier New" pitchFamily="49" charset="0"/>
                <a:cs typeface="Courier New" pitchFamily="49" charset="0"/>
              </a:rPr>
              <a:t>-if)# </a:t>
            </a:r>
            <a:r>
              <a:rPr lang="en-US" sz="1200" i="1" dirty="0">
                <a:solidFill>
                  <a:srgbClr val="000000"/>
                </a:solidFill>
                <a:latin typeface="Courier New" pitchFamily="49" charset="0"/>
                <a:cs typeface="Courier New" pitchFamily="49" charset="0"/>
              </a:rPr>
              <a:t>interface parameters</a:t>
            </a:r>
            <a:endParaRPr lang="en-US" sz="1200" dirty="0">
              <a:solidFill>
                <a:srgbClr val="000000"/>
              </a:solidFill>
              <a:latin typeface="Courier New" pitchFamily="49" charset="0"/>
              <a:cs typeface="Courier New" pitchFamily="49" charset="0"/>
            </a:endParaRPr>
          </a:p>
        </p:txBody>
      </p:sp>
    </p:spTree>
    <p:extLst>
      <p:ext uri="{BB962C8B-B14F-4D97-AF65-F5344CB8AC3E}">
        <p14:creationId xmlns:p14="http://schemas.microsoft.com/office/powerpoint/2010/main" val="120995592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0746" y="1087870"/>
            <a:ext cx="8521700" cy="549021"/>
          </a:xfrm>
        </p:spPr>
        <p:txBody>
          <a:bodyPr>
            <a:noAutofit/>
          </a:bodyPr>
          <a:lstStyle/>
          <a:p>
            <a:r>
              <a:rPr lang="en-US" sz="3200" dirty="0"/>
              <a:t>Example: EtherChannel Configuration</a:t>
            </a:r>
          </a:p>
        </p:txBody>
      </p:sp>
      <p:sp>
        <p:nvSpPr>
          <p:cNvPr id="6" name="Content Placeholder 5"/>
          <p:cNvSpPr>
            <a:spLocks noGrp="1"/>
          </p:cNvSpPr>
          <p:nvPr>
            <p:ph idx="10"/>
          </p:nvPr>
        </p:nvSpPr>
        <p:spPr>
          <a:xfrm>
            <a:off x="280746" y="1739454"/>
            <a:ext cx="8520354" cy="2526255"/>
          </a:xfrm>
        </p:spPr>
        <p:txBody>
          <a:bodyPr>
            <a:normAutofit/>
          </a:bodyPr>
          <a:lstStyle/>
          <a:p>
            <a:pPr marL="0" indent="0">
              <a:spcBef>
                <a:spcPts val="0"/>
              </a:spcBef>
              <a:spcAft>
                <a:spcPts val="0"/>
              </a:spcAft>
              <a:buNone/>
            </a:pPr>
            <a:r>
              <a:rPr lang="en-US" sz="1600" dirty="0">
                <a:solidFill>
                  <a:srgbClr val="000000"/>
                </a:solidFill>
                <a:latin typeface="Courier New" pitchFamily="49" charset="0"/>
                <a:cs typeface="Courier New" pitchFamily="49" charset="0"/>
              </a:rPr>
              <a:t>Switch(</a:t>
            </a:r>
            <a:r>
              <a:rPr lang="en-US" sz="1600" dirty="0" err="1">
                <a:solidFill>
                  <a:srgbClr val="000000"/>
                </a:solidFill>
                <a:latin typeface="Courier New" pitchFamily="49" charset="0"/>
                <a:cs typeface="Courier New" pitchFamily="49" charset="0"/>
              </a:rPr>
              <a:t>config</a:t>
            </a:r>
            <a:r>
              <a:rPr lang="en-US" sz="1600" dirty="0">
                <a:solidFill>
                  <a:srgbClr val="000000"/>
                </a:solidFill>
                <a:latin typeface="Courier New" pitchFamily="49" charset="0"/>
                <a:cs typeface="Courier New" pitchFamily="49" charset="0"/>
              </a:rPr>
              <a:t>)# </a:t>
            </a:r>
            <a:r>
              <a:rPr lang="en-US" sz="1600" b="1" dirty="0">
                <a:solidFill>
                  <a:srgbClr val="000000"/>
                </a:solidFill>
                <a:latin typeface="Courier New" pitchFamily="49" charset="0"/>
                <a:cs typeface="Courier New" pitchFamily="49" charset="0"/>
              </a:rPr>
              <a:t>interface </a:t>
            </a:r>
            <a:r>
              <a:rPr lang="en-US" sz="1600" b="1" dirty="0" err="1">
                <a:solidFill>
                  <a:srgbClr val="000000"/>
                </a:solidFill>
                <a:latin typeface="Courier New" pitchFamily="49" charset="0"/>
                <a:cs typeface="Courier New" pitchFamily="49" charset="0"/>
              </a:rPr>
              <a:t>fastethernet</a:t>
            </a:r>
            <a:r>
              <a:rPr lang="en-US" sz="1600" b="1" dirty="0">
                <a:solidFill>
                  <a:srgbClr val="000000"/>
                </a:solidFill>
                <a:latin typeface="Courier New" pitchFamily="49" charset="0"/>
                <a:cs typeface="Courier New" pitchFamily="49" charset="0"/>
              </a:rPr>
              <a:t> 0/23</a:t>
            </a:r>
            <a:endParaRPr lang="en-US" sz="1600" dirty="0">
              <a:solidFill>
                <a:srgbClr val="000000"/>
              </a:solidFill>
              <a:latin typeface="Courier New" pitchFamily="49" charset="0"/>
              <a:cs typeface="Courier New" pitchFamily="49" charset="0"/>
            </a:endParaRPr>
          </a:p>
          <a:p>
            <a:pPr marL="0" indent="0">
              <a:spcBef>
                <a:spcPts val="0"/>
              </a:spcBef>
              <a:spcAft>
                <a:spcPts val="0"/>
              </a:spcAft>
              <a:buNone/>
            </a:pPr>
            <a:r>
              <a:rPr lang="en-US" sz="1600" dirty="0">
                <a:solidFill>
                  <a:srgbClr val="000000"/>
                </a:solidFill>
                <a:latin typeface="Courier New" pitchFamily="49" charset="0"/>
                <a:cs typeface="Courier New" pitchFamily="49" charset="0"/>
              </a:rPr>
              <a:t>Switch(</a:t>
            </a:r>
            <a:r>
              <a:rPr lang="en-US" sz="1600" dirty="0" err="1">
                <a:solidFill>
                  <a:srgbClr val="000000"/>
                </a:solidFill>
                <a:latin typeface="Courier New" pitchFamily="49" charset="0"/>
                <a:cs typeface="Courier New" pitchFamily="49" charset="0"/>
              </a:rPr>
              <a:t>config</a:t>
            </a:r>
            <a:r>
              <a:rPr lang="en-US" sz="1600" dirty="0">
                <a:solidFill>
                  <a:srgbClr val="000000"/>
                </a:solidFill>
                <a:latin typeface="Courier New" pitchFamily="49" charset="0"/>
                <a:cs typeface="Courier New" pitchFamily="49" charset="0"/>
              </a:rPr>
              <a:t>-if)# </a:t>
            </a:r>
            <a:r>
              <a:rPr lang="en-US" sz="1600" b="1" dirty="0">
                <a:solidFill>
                  <a:srgbClr val="000000"/>
                </a:solidFill>
                <a:latin typeface="Courier New" pitchFamily="49" charset="0"/>
                <a:cs typeface="Courier New" pitchFamily="49" charset="0"/>
              </a:rPr>
              <a:t>channel-group 2 mode active</a:t>
            </a:r>
            <a:endParaRPr lang="en-US" sz="1600" dirty="0">
              <a:solidFill>
                <a:srgbClr val="000000"/>
              </a:solidFill>
              <a:latin typeface="Courier New" pitchFamily="49" charset="0"/>
              <a:cs typeface="Courier New" pitchFamily="49" charset="0"/>
            </a:endParaRPr>
          </a:p>
          <a:p>
            <a:pPr marL="0" indent="0">
              <a:spcBef>
                <a:spcPts val="0"/>
              </a:spcBef>
              <a:spcAft>
                <a:spcPts val="0"/>
              </a:spcAft>
              <a:buNone/>
            </a:pPr>
            <a:r>
              <a:rPr lang="en-US" sz="1600" dirty="0">
                <a:solidFill>
                  <a:srgbClr val="000000"/>
                </a:solidFill>
                <a:latin typeface="Courier New" pitchFamily="49" charset="0"/>
                <a:cs typeface="Courier New" pitchFamily="49" charset="0"/>
              </a:rPr>
              <a:t>Switch(</a:t>
            </a:r>
            <a:r>
              <a:rPr lang="en-US" sz="1600" dirty="0" err="1">
                <a:solidFill>
                  <a:srgbClr val="000000"/>
                </a:solidFill>
                <a:latin typeface="Courier New" pitchFamily="49" charset="0"/>
                <a:cs typeface="Courier New" pitchFamily="49" charset="0"/>
              </a:rPr>
              <a:t>config</a:t>
            </a:r>
            <a:r>
              <a:rPr lang="en-US" sz="1600" dirty="0">
                <a:solidFill>
                  <a:srgbClr val="000000"/>
                </a:solidFill>
                <a:latin typeface="Courier New" pitchFamily="49" charset="0"/>
                <a:cs typeface="Courier New" pitchFamily="49" charset="0"/>
              </a:rPr>
              <a:t>)# </a:t>
            </a:r>
            <a:r>
              <a:rPr lang="en-US" sz="1600" b="1" dirty="0">
                <a:solidFill>
                  <a:srgbClr val="000000"/>
                </a:solidFill>
                <a:latin typeface="Courier New" pitchFamily="49" charset="0"/>
                <a:cs typeface="Courier New" pitchFamily="49" charset="0"/>
              </a:rPr>
              <a:t>interface </a:t>
            </a:r>
            <a:r>
              <a:rPr lang="en-US" sz="1600" b="1" dirty="0" err="1">
                <a:solidFill>
                  <a:srgbClr val="000000"/>
                </a:solidFill>
                <a:latin typeface="Courier New" pitchFamily="49" charset="0"/>
                <a:cs typeface="Courier New" pitchFamily="49" charset="0"/>
              </a:rPr>
              <a:t>fastethernet</a:t>
            </a:r>
            <a:r>
              <a:rPr lang="en-US" sz="1600" b="1" dirty="0">
                <a:solidFill>
                  <a:srgbClr val="000000"/>
                </a:solidFill>
                <a:latin typeface="Courier New" pitchFamily="49" charset="0"/>
                <a:cs typeface="Courier New" pitchFamily="49" charset="0"/>
              </a:rPr>
              <a:t> 0/24</a:t>
            </a:r>
            <a:endParaRPr lang="en-US" sz="1600" dirty="0">
              <a:solidFill>
                <a:srgbClr val="000000"/>
              </a:solidFill>
              <a:latin typeface="Courier New" pitchFamily="49" charset="0"/>
              <a:cs typeface="Courier New" pitchFamily="49" charset="0"/>
            </a:endParaRPr>
          </a:p>
          <a:p>
            <a:pPr marL="0" indent="0">
              <a:spcBef>
                <a:spcPts val="0"/>
              </a:spcBef>
              <a:spcAft>
                <a:spcPts val="0"/>
              </a:spcAft>
              <a:buNone/>
            </a:pPr>
            <a:r>
              <a:rPr lang="en-US" sz="1600" dirty="0">
                <a:solidFill>
                  <a:srgbClr val="000000"/>
                </a:solidFill>
                <a:latin typeface="Courier New" pitchFamily="49" charset="0"/>
                <a:cs typeface="Courier New" pitchFamily="49" charset="0"/>
              </a:rPr>
              <a:t>Switch(</a:t>
            </a:r>
            <a:r>
              <a:rPr lang="en-US" sz="1600" dirty="0" err="1">
                <a:solidFill>
                  <a:srgbClr val="000000"/>
                </a:solidFill>
                <a:latin typeface="Courier New" pitchFamily="49" charset="0"/>
                <a:cs typeface="Courier New" pitchFamily="49" charset="0"/>
              </a:rPr>
              <a:t>config</a:t>
            </a:r>
            <a:r>
              <a:rPr lang="en-US" sz="1600" dirty="0">
                <a:solidFill>
                  <a:srgbClr val="000000"/>
                </a:solidFill>
                <a:latin typeface="Courier New" pitchFamily="49" charset="0"/>
                <a:cs typeface="Courier New" pitchFamily="49" charset="0"/>
              </a:rPr>
              <a:t>-if)# </a:t>
            </a:r>
            <a:r>
              <a:rPr lang="en-US" sz="1600" b="1" dirty="0">
                <a:solidFill>
                  <a:srgbClr val="000000"/>
                </a:solidFill>
                <a:latin typeface="Courier New" pitchFamily="49" charset="0"/>
                <a:cs typeface="Courier New" pitchFamily="49" charset="0"/>
              </a:rPr>
              <a:t>channel-group 2 mode active</a:t>
            </a:r>
            <a:endParaRPr lang="en-US" sz="1600" dirty="0">
              <a:solidFill>
                <a:srgbClr val="000000"/>
              </a:solidFill>
              <a:latin typeface="Courier New" pitchFamily="49" charset="0"/>
              <a:cs typeface="Courier New" pitchFamily="49" charset="0"/>
            </a:endParaRPr>
          </a:p>
          <a:p>
            <a:pPr marL="0" indent="0">
              <a:spcBef>
                <a:spcPts val="0"/>
              </a:spcBef>
              <a:spcAft>
                <a:spcPts val="0"/>
              </a:spcAft>
              <a:buNone/>
            </a:pPr>
            <a:r>
              <a:rPr lang="en-US" sz="1600" dirty="0">
                <a:solidFill>
                  <a:srgbClr val="000000"/>
                </a:solidFill>
                <a:latin typeface="Courier New" pitchFamily="49" charset="0"/>
                <a:cs typeface="Courier New" pitchFamily="49" charset="0"/>
              </a:rPr>
              <a:t>Switch(</a:t>
            </a:r>
            <a:r>
              <a:rPr lang="en-US" sz="1600" dirty="0" err="1">
                <a:solidFill>
                  <a:srgbClr val="000000"/>
                </a:solidFill>
                <a:latin typeface="Courier New" pitchFamily="49" charset="0"/>
                <a:cs typeface="Courier New" pitchFamily="49" charset="0"/>
              </a:rPr>
              <a:t>config</a:t>
            </a:r>
            <a:r>
              <a:rPr lang="en-US" sz="1600" dirty="0">
                <a:solidFill>
                  <a:srgbClr val="000000"/>
                </a:solidFill>
                <a:latin typeface="Courier New" pitchFamily="49" charset="0"/>
                <a:cs typeface="Courier New" pitchFamily="49" charset="0"/>
              </a:rPr>
              <a:t>)# </a:t>
            </a:r>
            <a:r>
              <a:rPr lang="en-US" sz="1600" b="1" dirty="0">
                <a:solidFill>
                  <a:srgbClr val="000000"/>
                </a:solidFill>
                <a:latin typeface="Courier New" pitchFamily="49" charset="0"/>
                <a:cs typeface="Courier New" pitchFamily="49" charset="0"/>
              </a:rPr>
              <a:t>interface port-channel 2</a:t>
            </a:r>
            <a:endParaRPr lang="en-US" sz="1600" dirty="0">
              <a:solidFill>
                <a:srgbClr val="000000"/>
              </a:solidFill>
              <a:latin typeface="Courier New" pitchFamily="49" charset="0"/>
              <a:cs typeface="Courier New" pitchFamily="49" charset="0"/>
            </a:endParaRPr>
          </a:p>
          <a:p>
            <a:pPr marL="0" indent="0">
              <a:spcBef>
                <a:spcPts val="0"/>
              </a:spcBef>
              <a:spcAft>
                <a:spcPts val="0"/>
              </a:spcAft>
              <a:buNone/>
            </a:pPr>
            <a:r>
              <a:rPr lang="en-US" sz="1600" dirty="0">
                <a:solidFill>
                  <a:srgbClr val="000000"/>
                </a:solidFill>
                <a:latin typeface="Courier New" pitchFamily="49" charset="0"/>
                <a:cs typeface="Courier New" pitchFamily="49" charset="0"/>
              </a:rPr>
              <a:t>Switch(</a:t>
            </a:r>
            <a:r>
              <a:rPr lang="en-US" sz="1600" dirty="0" err="1">
                <a:solidFill>
                  <a:srgbClr val="000000"/>
                </a:solidFill>
                <a:latin typeface="Courier New" pitchFamily="49" charset="0"/>
                <a:cs typeface="Courier New" pitchFamily="49" charset="0"/>
              </a:rPr>
              <a:t>config</a:t>
            </a:r>
            <a:r>
              <a:rPr lang="en-US" sz="1600" dirty="0">
                <a:solidFill>
                  <a:srgbClr val="000000"/>
                </a:solidFill>
                <a:latin typeface="Courier New" pitchFamily="49" charset="0"/>
                <a:cs typeface="Courier New" pitchFamily="49" charset="0"/>
              </a:rPr>
              <a:t>-if)# </a:t>
            </a:r>
            <a:r>
              <a:rPr lang="en-US" sz="1600" b="1" dirty="0" err="1">
                <a:solidFill>
                  <a:srgbClr val="000000"/>
                </a:solidFill>
                <a:latin typeface="Courier New" pitchFamily="49" charset="0"/>
                <a:cs typeface="Courier New" pitchFamily="49" charset="0"/>
              </a:rPr>
              <a:t>switchport</a:t>
            </a:r>
            <a:r>
              <a:rPr lang="en-US" sz="1600" b="1" dirty="0">
                <a:solidFill>
                  <a:srgbClr val="000000"/>
                </a:solidFill>
                <a:latin typeface="Courier New" pitchFamily="49" charset="0"/>
                <a:cs typeface="Courier New" pitchFamily="49" charset="0"/>
              </a:rPr>
              <a:t> mode trunk</a:t>
            </a:r>
            <a:endParaRPr lang="en-US" sz="1600" dirty="0">
              <a:solidFill>
                <a:srgbClr val="000000"/>
              </a:solidFill>
              <a:latin typeface="Courier New" pitchFamily="49" charset="0"/>
              <a:cs typeface="Courier New" pitchFamily="49" charset="0"/>
            </a:endParaRPr>
          </a:p>
          <a:p>
            <a:pPr marL="0" indent="0">
              <a:spcBef>
                <a:spcPts val="0"/>
              </a:spcBef>
              <a:spcAft>
                <a:spcPts val="0"/>
              </a:spcAft>
              <a:buNone/>
            </a:pPr>
            <a:r>
              <a:rPr lang="en-US" sz="1600" dirty="0">
                <a:solidFill>
                  <a:srgbClr val="000000"/>
                </a:solidFill>
                <a:latin typeface="Courier New" pitchFamily="49" charset="0"/>
                <a:cs typeface="Courier New" pitchFamily="49" charset="0"/>
              </a:rPr>
              <a:t>Switch(</a:t>
            </a:r>
            <a:r>
              <a:rPr lang="en-US" sz="1600" dirty="0" err="1">
                <a:solidFill>
                  <a:srgbClr val="000000"/>
                </a:solidFill>
                <a:latin typeface="Courier New" pitchFamily="49" charset="0"/>
                <a:cs typeface="Courier New" pitchFamily="49" charset="0"/>
              </a:rPr>
              <a:t>config</a:t>
            </a:r>
            <a:r>
              <a:rPr lang="en-US" sz="1600" dirty="0">
                <a:solidFill>
                  <a:srgbClr val="000000"/>
                </a:solidFill>
                <a:latin typeface="Courier New" pitchFamily="49" charset="0"/>
                <a:cs typeface="Courier New" pitchFamily="49" charset="0"/>
              </a:rPr>
              <a:t>-if)# </a:t>
            </a:r>
            <a:r>
              <a:rPr lang="en-US" sz="1600" b="1" dirty="0" err="1">
                <a:solidFill>
                  <a:srgbClr val="000000"/>
                </a:solidFill>
                <a:latin typeface="Courier New" pitchFamily="49" charset="0"/>
                <a:cs typeface="Courier New" pitchFamily="49" charset="0"/>
              </a:rPr>
              <a:t>switchport</a:t>
            </a:r>
            <a:r>
              <a:rPr lang="en-US" sz="1600" b="1" dirty="0">
                <a:solidFill>
                  <a:srgbClr val="000000"/>
                </a:solidFill>
                <a:latin typeface="Courier New" pitchFamily="49" charset="0"/>
                <a:cs typeface="Courier New" pitchFamily="49" charset="0"/>
              </a:rPr>
              <a:t> trunk native VLAN 99</a:t>
            </a:r>
            <a:endParaRPr lang="en-US" sz="1600" dirty="0">
              <a:solidFill>
                <a:srgbClr val="000000"/>
              </a:solidFill>
              <a:latin typeface="Courier New" pitchFamily="49" charset="0"/>
              <a:cs typeface="Courier New" pitchFamily="49" charset="0"/>
            </a:endParaRPr>
          </a:p>
          <a:p>
            <a:pPr marL="0" indent="0">
              <a:spcBef>
                <a:spcPts val="0"/>
              </a:spcBef>
              <a:spcAft>
                <a:spcPts val="0"/>
              </a:spcAft>
              <a:buNone/>
            </a:pPr>
            <a:r>
              <a:rPr lang="en-US" sz="1600" dirty="0">
                <a:solidFill>
                  <a:srgbClr val="000000"/>
                </a:solidFill>
                <a:latin typeface="Courier New" pitchFamily="49" charset="0"/>
                <a:cs typeface="Courier New" pitchFamily="49" charset="0"/>
              </a:rPr>
              <a:t>Switch(</a:t>
            </a:r>
            <a:r>
              <a:rPr lang="en-US" sz="1600" dirty="0" err="1">
                <a:solidFill>
                  <a:srgbClr val="000000"/>
                </a:solidFill>
                <a:latin typeface="Courier New" pitchFamily="49" charset="0"/>
                <a:cs typeface="Courier New" pitchFamily="49" charset="0"/>
              </a:rPr>
              <a:t>config</a:t>
            </a:r>
            <a:r>
              <a:rPr lang="en-US" sz="1600" dirty="0">
                <a:solidFill>
                  <a:srgbClr val="000000"/>
                </a:solidFill>
                <a:latin typeface="Courier New" pitchFamily="49" charset="0"/>
                <a:cs typeface="Courier New" pitchFamily="49" charset="0"/>
              </a:rPr>
              <a:t>-if)# </a:t>
            </a:r>
            <a:r>
              <a:rPr lang="en-US" sz="1600" b="1" dirty="0" err="1">
                <a:solidFill>
                  <a:srgbClr val="000000"/>
                </a:solidFill>
                <a:latin typeface="Courier New" pitchFamily="49" charset="0"/>
                <a:cs typeface="Courier New" pitchFamily="49" charset="0"/>
              </a:rPr>
              <a:t>switchport</a:t>
            </a:r>
            <a:r>
              <a:rPr lang="en-US" sz="1600" b="1" dirty="0">
                <a:solidFill>
                  <a:srgbClr val="000000"/>
                </a:solidFill>
                <a:latin typeface="Courier New" pitchFamily="49" charset="0"/>
                <a:cs typeface="Courier New" pitchFamily="49" charset="0"/>
              </a:rPr>
              <a:t> trunk allowed VLAN 2,3,99</a:t>
            </a:r>
            <a:endParaRPr lang="en-US" sz="1600" dirty="0">
              <a:solidFill>
                <a:srgbClr val="000000"/>
              </a:solidFill>
              <a:latin typeface="Courier New" pitchFamily="49" charset="0"/>
              <a:cs typeface="Courier New" pitchFamily="49" charset="0"/>
            </a:endParaRPr>
          </a:p>
        </p:txBody>
      </p:sp>
      <p:sp>
        <p:nvSpPr>
          <p:cNvPr id="3" name="Content Placeholder 2"/>
          <p:cNvSpPr>
            <a:spLocks noGrp="1"/>
          </p:cNvSpPr>
          <p:nvPr>
            <p:ph idx="11"/>
          </p:nvPr>
        </p:nvSpPr>
        <p:spPr>
          <a:xfrm>
            <a:off x="279400" y="4435407"/>
            <a:ext cx="8520354" cy="2317875"/>
          </a:xfrm>
        </p:spPr>
        <p:txBody>
          <a:bodyPr>
            <a:noAutofit/>
          </a:bodyPr>
          <a:lstStyle/>
          <a:p>
            <a:pPr marL="0" indent="0">
              <a:spcBef>
                <a:spcPts val="0"/>
              </a:spcBef>
              <a:spcAft>
                <a:spcPts val="0"/>
              </a:spcAft>
              <a:buNone/>
            </a:pPr>
            <a:r>
              <a:rPr lang="en-US" sz="1800" dirty="0">
                <a:solidFill>
                  <a:srgbClr val="000000"/>
                </a:solidFill>
                <a:latin typeface="Arial" pitchFamily="34" charset="0"/>
                <a:cs typeface="Arial" pitchFamily="34" charset="0"/>
              </a:rPr>
              <a:t>Remote Switch configuration</a:t>
            </a:r>
          </a:p>
          <a:p>
            <a:pPr marL="0" indent="0">
              <a:spcBef>
                <a:spcPts val="0"/>
              </a:spcBef>
              <a:spcAft>
                <a:spcPts val="0"/>
              </a:spcAft>
              <a:buNone/>
            </a:pPr>
            <a:endParaRPr lang="en-US" sz="1600" dirty="0">
              <a:solidFill>
                <a:srgbClr val="000000"/>
              </a:solidFill>
              <a:latin typeface="Arial" pitchFamily="34" charset="0"/>
              <a:cs typeface="Arial" pitchFamily="34" charset="0"/>
            </a:endParaRPr>
          </a:p>
          <a:p>
            <a:pPr marL="0" indent="0">
              <a:spcBef>
                <a:spcPts val="0"/>
              </a:spcBef>
              <a:spcAft>
                <a:spcPts val="0"/>
              </a:spcAft>
              <a:buNone/>
            </a:pPr>
            <a:r>
              <a:rPr lang="en-US" sz="1600" dirty="0" err="1">
                <a:solidFill>
                  <a:srgbClr val="000000"/>
                </a:solidFill>
                <a:latin typeface="Courier New" pitchFamily="49" charset="0"/>
                <a:cs typeface="Courier New" pitchFamily="49" charset="0"/>
              </a:rPr>
              <a:t>RSwitch</a:t>
            </a:r>
            <a:r>
              <a:rPr lang="en-US" sz="1600" dirty="0">
                <a:solidFill>
                  <a:srgbClr val="000000"/>
                </a:solidFill>
                <a:latin typeface="Courier New" pitchFamily="49" charset="0"/>
                <a:cs typeface="Courier New" pitchFamily="49" charset="0"/>
              </a:rPr>
              <a:t>(</a:t>
            </a:r>
            <a:r>
              <a:rPr lang="en-US" sz="1600" dirty="0" err="1">
                <a:solidFill>
                  <a:srgbClr val="000000"/>
                </a:solidFill>
                <a:latin typeface="Courier New" pitchFamily="49" charset="0"/>
                <a:cs typeface="Courier New" pitchFamily="49" charset="0"/>
              </a:rPr>
              <a:t>config</a:t>
            </a:r>
            <a:r>
              <a:rPr lang="en-US" sz="1600" dirty="0">
                <a:solidFill>
                  <a:srgbClr val="000000"/>
                </a:solidFill>
                <a:latin typeface="Courier New" pitchFamily="49" charset="0"/>
                <a:cs typeface="Courier New" pitchFamily="49" charset="0"/>
              </a:rPr>
              <a:t>)# </a:t>
            </a:r>
            <a:r>
              <a:rPr lang="en-US" sz="1600" b="1" dirty="0">
                <a:solidFill>
                  <a:srgbClr val="000000"/>
                </a:solidFill>
                <a:latin typeface="Courier New" pitchFamily="49" charset="0"/>
                <a:cs typeface="Courier New" pitchFamily="49" charset="0"/>
              </a:rPr>
              <a:t>interface </a:t>
            </a:r>
            <a:r>
              <a:rPr lang="en-US" sz="1600" b="1" dirty="0" err="1">
                <a:solidFill>
                  <a:srgbClr val="000000"/>
                </a:solidFill>
                <a:latin typeface="Courier New" pitchFamily="49" charset="0"/>
                <a:cs typeface="Courier New" pitchFamily="49" charset="0"/>
              </a:rPr>
              <a:t>fastethernet</a:t>
            </a:r>
            <a:r>
              <a:rPr lang="en-US" sz="1600" b="1" dirty="0">
                <a:solidFill>
                  <a:srgbClr val="000000"/>
                </a:solidFill>
                <a:latin typeface="Courier New" pitchFamily="49" charset="0"/>
                <a:cs typeface="Courier New" pitchFamily="49" charset="0"/>
              </a:rPr>
              <a:t> 0/23</a:t>
            </a:r>
            <a:endParaRPr lang="en-US" sz="1600" dirty="0">
              <a:solidFill>
                <a:srgbClr val="000000"/>
              </a:solidFill>
              <a:latin typeface="Courier New" pitchFamily="49" charset="0"/>
              <a:cs typeface="Courier New" pitchFamily="49" charset="0"/>
            </a:endParaRPr>
          </a:p>
          <a:p>
            <a:pPr marL="0" indent="0">
              <a:spcBef>
                <a:spcPts val="0"/>
              </a:spcBef>
              <a:spcAft>
                <a:spcPts val="0"/>
              </a:spcAft>
              <a:buNone/>
            </a:pPr>
            <a:r>
              <a:rPr lang="en-US" sz="1600" dirty="0" err="1">
                <a:solidFill>
                  <a:srgbClr val="000000"/>
                </a:solidFill>
                <a:latin typeface="Courier New" pitchFamily="49" charset="0"/>
                <a:cs typeface="Courier New" pitchFamily="49" charset="0"/>
              </a:rPr>
              <a:t>RSwitch</a:t>
            </a:r>
            <a:r>
              <a:rPr lang="en-US" sz="1600" dirty="0">
                <a:solidFill>
                  <a:srgbClr val="000000"/>
                </a:solidFill>
                <a:latin typeface="Courier New" pitchFamily="49" charset="0"/>
                <a:cs typeface="Courier New" pitchFamily="49" charset="0"/>
              </a:rPr>
              <a:t>(</a:t>
            </a:r>
            <a:r>
              <a:rPr lang="en-US" sz="1600" dirty="0" err="1">
                <a:solidFill>
                  <a:srgbClr val="000000"/>
                </a:solidFill>
                <a:latin typeface="Courier New" pitchFamily="49" charset="0"/>
                <a:cs typeface="Courier New" pitchFamily="49" charset="0"/>
              </a:rPr>
              <a:t>config</a:t>
            </a:r>
            <a:r>
              <a:rPr lang="en-US" sz="1600" dirty="0">
                <a:solidFill>
                  <a:srgbClr val="000000"/>
                </a:solidFill>
                <a:latin typeface="Courier New" pitchFamily="49" charset="0"/>
                <a:cs typeface="Courier New" pitchFamily="49" charset="0"/>
              </a:rPr>
              <a:t>-if)# </a:t>
            </a:r>
            <a:r>
              <a:rPr lang="en-US" sz="1600" b="1" dirty="0">
                <a:solidFill>
                  <a:srgbClr val="000000"/>
                </a:solidFill>
                <a:latin typeface="Courier New" pitchFamily="49" charset="0"/>
                <a:cs typeface="Courier New" pitchFamily="49" charset="0"/>
              </a:rPr>
              <a:t>channel-group 5 mode on</a:t>
            </a:r>
            <a:endParaRPr lang="en-US" sz="1600" dirty="0">
              <a:solidFill>
                <a:srgbClr val="000000"/>
              </a:solidFill>
              <a:latin typeface="Courier New" pitchFamily="49" charset="0"/>
              <a:cs typeface="Courier New" pitchFamily="49" charset="0"/>
            </a:endParaRPr>
          </a:p>
          <a:p>
            <a:pPr marL="0" indent="0">
              <a:spcBef>
                <a:spcPts val="0"/>
              </a:spcBef>
              <a:spcAft>
                <a:spcPts val="0"/>
              </a:spcAft>
              <a:buNone/>
            </a:pPr>
            <a:r>
              <a:rPr lang="en-US" sz="1600" dirty="0" err="1">
                <a:solidFill>
                  <a:srgbClr val="000000"/>
                </a:solidFill>
                <a:latin typeface="Courier New" pitchFamily="49" charset="0"/>
                <a:cs typeface="Courier New" pitchFamily="49" charset="0"/>
              </a:rPr>
              <a:t>RSwitch</a:t>
            </a:r>
            <a:r>
              <a:rPr lang="en-US" sz="1600" dirty="0">
                <a:solidFill>
                  <a:srgbClr val="000000"/>
                </a:solidFill>
                <a:latin typeface="Courier New" pitchFamily="49" charset="0"/>
                <a:cs typeface="Courier New" pitchFamily="49" charset="0"/>
              </a:rPr>
              <a:t>(</a:t>
            </a:r>
            <a:r>
              <a:rPr lang="en-US" sz="1600" dirty="0" err="1">
                <a:solidFill>
                  <a:srgbClr val="000000"/>
                </a:solidFill>
                <a:latin typeface="Courier New" pitchFamily="49" charset="0"/>
                <a:cs typeface="Courier New" pitchFamily="49" charset="0"/>
              </a:rPr>
              <a:t>config</a:t>
            </a:r>
            <a:r>
              <a:rPr lang="en-US" sz="1600" dirty="0">
                <a:solidFill>
                  <a:srgbClr val="000000"/>
                </a:solidFill>
                <a:latin typeface="Courier New" pitchFamily="49" charset="0"/>
                <a:cs typeface="Courier New" pitchFamily="49" charset="0"/>
              </a:rPr>
              <a:t>)# </a:t>
            </a:r>
            <a:r>
              <a:rPr lang="en-US" sz="1600" b="1" dirty="0">
                <a:solidFill>
                  <a:srgbClr val="000000"/>
                </a:solidFill>
                <a:latin typeface="Courier New" pitchFamily="49" charset="0"/>
                <a:cs typeface="Courier New" pitchFamily="49" charset="0"/>
              </a:rPr>
              <a:t>interface </a:t>
            </a:r>
            <a:r>
              <a:rPr lang="en-US" sz="1600" b="1" dirty="0" err="1">
                <a:solidFill>
                  <a:srgbClr val="000000"/>
                </a:solidFill>
                <a:latin typeface="Courier New" pitchFamily="49" charset="0"/>
                <a:cs typeface="Courier New" pitchFamily="49" charset="0"/>
              </a:rPr>
              <a:t>fastethernet</a:t>
            </a:r>
            <a:r>
              <a:rPr lang="en-US" sz="1600" b="1" dirty="0">
                <a:solidFill>
                  <a:srgbClr val="000000"/>
                </a:solidFill>
                <a:latin typeface="Courier New" pitchFamily="49" charset="0"/>
                <a:cs typeface="Courier New" pitchFamily="49" charset="0"/>
              </a:rPr>
              <a:t> 0/24</a:t>
            </a:r>
            <a:endParaRPr lang="en-US" sz="1600" dirty="0">
              <a:solidFill>
                <a:srgbClr val="000000"/>
              </a:solidFill>
              <a:latin typeface="Courier New" pitchFamily="49" charset="0"/>
              <a:cs typeface="Courier New" pitchFamily="49" charset="0"/>
            </a:endParaRPr>
          </a:p>
          <a:p>
            <a:pPr marL="0" indent="0">
              <a:spcBef>
                <a:spcPts val="0"/>
              </a:spcBef>
              <a:spcAft>
                <a:spcPts val="0"/>
              </a:spcAft>
              <a:buNone/>
            </a:pPr>
            <a:r>
              <a:rPr lang="en-US" sz="1600" dirty="0" err="1">
                <a:solidFill>
                  <a:srgbClr val="000000"/>
                </a:solidFill>
                <a:latin typeface="Courier New" pitchFamily="49" charset="0"/>
                <a:cs typeface="Courier New" pitchFamily="49" charset="0"/>
              </a:rPr>
              <a:t>RSwitch</a:t>
            </a:r>
            <a:r>
              <a:rPr lang="en-US" sz="1600" dirty="0">
                <a:solidFill>
                  <a:srgbClr val="000000"/>
                </a:solidFill>
                <a:latin typeface="Courier New" pitchFamily="49" charset="0"/>
                <a:cs typeface="Courier New" pitchFamily="49" charset="0"/>
              </a:rPr>
              <a:t>(</a:t>
            </a:r>
            <a:r>
              <a:rPr lang="en-US" sz="1600" dirty="0" err="1">
                <a:solidFill>
                  <a:srgbClr val="000000"/>
                </a:solidFill>
                <a:latin typeface="Courier New" pitchFamily="49" charset="0"/>
                <a:cs typeface="Courier New" pitchFamily="49" charset="0"/>
              </a:rPr>
              <a:t>config</a:t>
            </a:r>
            <a:r>
              <a:rPr lang="en-US" sz="1600" dirty="0">
                <a:solidFill>
                  <a:srgbClr val="000000"/>
                </a:solidFill>
                <a:latin typeface="Courier New" pitchFamily="49" charset="0"/>
                <a:cs typeface="Courier New" pitchFamily="49" charset="0"/>
              </a:rPr>
              <a:t>-if)# </a:t>
            </a:r>
            <a:r>
              <a:rPr lang="en-US" sz="1600" b="1" dirty="0">
                <a:solidFill>
                  <a:srgbClr val="000000"/>
                </a:solidFill>
                <a:latin typeface="Courier New" pitchFamily="49" charset="0"/>
                <a:cs typeface="Courier New" pitchFamily="49" charset="0"/>
              </a:rPr>
              <a:t>channel-group 5 mode on</a:t>
            </a:r>
            <a:endParaRPr lang="en-US" sz="1600" dirty="0">
              <a:solidFill>
                <a:srgbClr val="000000"/>
              </a:solidFill>
              <a:latin typeface="Courier New" pitchFamily="49" charset="0"/>
              <a:cs typeface="Courier New" pitchFamily="49" charset="0"/>
            </a:endParaRPr>
          </a:p>
          <a:p>
            <a:pPr marL="0" indent="0">
              <a:spcBef>
                <a:spcPts val="0"/>
              </a:spcBef>
              <a:spcAft>
                <a:spcPts val="0"/>
              </a:spcAft>
              <a:buNone/>
            </a:pPr>
            <a:r>
              <a:rPr lang="en-US" sz="1600" dirty="0" err="1">
                <a:solidFill>
                  <a:srgbClr val="000000"/>
                </a:solidFill>
                <a:latin typeface="Courier New" pitchFamily="49" charset="0"/>
                <a:cs typeface="Courier New" pitchFamily="49" charset="0"/>
              </a:rPr>
              <a:t>RSwitch</a:t>
            </a:r>
            <a:r>
              <a:rPr lang="en-US" sz="1600" dirty="0">
                <a:solidFill>
                  <a:srgbClr val="000000"/>
                </a:solidFill>
                <a:latin typeface="Courier New" pitchFamily="49" charset="0"/>
                <a:cs typeface="Courier New" pitchFamily="49" charset="0"/>
              </a:rPr>
              <a:t>(</a:t>
            </a:r>
            <a:r>
              <a:rPr lang="en-US" sz="1600" dirty="0" err="1">
                <a:solidFill>
                  <a:srgbClr val="000000"/>
                </a:solidFill>
                <a:latin typeface="Courier New" pitchFamily="49" charset="0"/>
                <a:cs typeface="Courier New" pitchFamily="49" charset="0"/>
              </a:rPr>
              <a:t>config</a:t>
            </a:r>
            <a:r>
              <a:rPr lang="en-US" sz="1600" dirty="0">
                <a:solidFill>
                  <a:srgbClr val="000000"/>
                </a:solidFill>
                <a:latin typeface="Courier New" pitchFamily="49" charset="0"/>
                <a:cs typeface="Courier New" pitchFamily="49" charset="0"/>
              </a:rPr>
              <a:t>)# </a:t>
            </a:r>
            <a:r>
              <a:rPr lang="en-US" sz="1600" b="1" dirty="0">
                <a:solidFill>
                  <a:srgbClr val="000000"/>
                </a:solidFill>
                <a:latin typeface="Courier New" pitchFamily="49" charset="0"/>
                <a:cs typeface="Courier New" pitchFamily="49" charset="0"/>
              </a:rPr>
              <a:t>interface port-channel 5</a:t>
            </a:r>
            <a:endParaRPr lang="en-US" sz="1600" dirty="0">
              <a:solidFill>
                <a:srgbClr val="000000"/>
              </a:solidFill>
              <a:latin typeface="Courier New" pitchFamily="49" charset="0"/>
              <a:cs typeface="Courier New" pitchFamily="49" charset="0"/>
            </a:endParaRPr>
          </a:p>
          <a:p>
            <a:pPr marL="0" indent="0">
              <a:spcBef>
                <a:spcPts val="0"/>
              </a:spcBef>
              <a:spcAft>
                <a:spcPts val="0"/>
              </a:spcAft>
              <a:buNone/>
            </a:pPr>
            <a:r>
              <a:rPr lang="en-US" sz="1600" dirty="0" err="1">
                <a:solidFill>
                  <a:srgbClr val="000000"/>
                </a:solidFill>
                <a:latin typeface="Courier New" pitchFamily="49" charset="0"/>
                <a:cs typeface="Courier New" pitchFamily="49" charset="0"/>
              </a:rPr>
              <a:t>RSwitch</a:t>
            </a:r>
            <a:r>
              <a:rPr lang="en-US" sz="1600" dirty="0">
                <a:solidFill>
                  <a:srgbClr val="000000"/>
                </a:solidFill>
                <a:latin typeface="Courier New" pitchFamily="49" charset="0"/>
                <a:cs typeface="Courier New" pitchFamily="49" charset="0"/>
              </a:rPr>
              <a:t>(</a:t>
            </a:r>
            <a:r>
              <a:rPr lang="en-US" sz="1600" dirty="0" err="1">
                <a:solidFill>
                  <a:srgbClr val="000000"/>
                </a:solidFill>
                <a:latin typeface="Courier New" pitchFamily="49" charset="0"/>
                <a:cs typeface="Courier New" pitchFamily="49" charset="0"/>
              </a:rPr>
              <a:t>config</a:t>
            </a:r>
            <a:r>
              <a:rPr lang="en-US" sz="1600" dirty="0">
                <a:solidFill>
                  <a:srgbClr val="000000"/>
                </a:solidFill>
                <a:latin typeface="Courier New" pitchFamily="49" charset="0"/>
                <a:cs typeface="Courier New" pitchFamily="49" charset="0"/>
              </a:rPr>
              <a:t>-if)# </a:t>
            </a:r>
            <a:r>
              <a:rPr lang="en-US" sz="1600" b="1" dirty="0" err="1">
                <a:solidFill>
                  <a:srgbClr val="000000"/>
                </a:solidFill>
                <a:latin typeface="Courier New" pitchFamily="49" charset="0"/>
                <a:cs typeface="Courier New" pitchFamily="49" charset="0"/>
              </a:rPr>
              <a:t>switchport</a:t>
            </a:r>
            <a:r>
              <a:rPr lang="en-US" sz="1600" b="1" dirty="0">
                <a:solidFill>
                  <a:srgbClr val="000000"/>
                </a:solidFill>
                <a:latin typeface="Courier New" pitchFamily="49" charset="0"/>
                <a:cs typeface="Courier New" pitchFamily="49" charset="0"/>
              </a:rPr>
              <a:t> mode trunk</a:t>
            </a:r>
            <a:endParaRPr lang="en-US" sz="1600" dirty="0">
              <a:solidFill>
                <a:srgbClr val="000000"/>
              </a:solidFill>
              <a:latin typeface="Courier New" pitchFamily="49" charset="0"/>
              <a:cs typeface="Courier New" pitchFamily="49" charset="0"/>
            </a:endParaRPr>
          </a:p>
          <a:p>
            <a:pPr marL="0" indent="0">
              <a:spcBef>
                <a:spcPts val="0"/>
              </a:spcBef>
              <a:spcAft>
                <a:spcPts val="0"/>
              </a:spcAft>
              <a:buNone/>
            </a:pPr>
            <a:r>
              <a:rPr lang="en-US" sz="1600" dirty="0" err="1">
                <a:solidFill>
                  <a:srgbClr val="000000"/>
                </a:solidFill>
                <a:latin typeface="Courier New" pitchFamily="49" charset="0"/>
                <a:cs typeface="Courier New" pitchFamily="49" charset="0"/>
              </a:rPr>
              <a:t>RSwitch</a:t>
            </a:r>
            <a:r>
              <a:rPr lang="en-US" sz="1600" dirty="0">
                <a:solidFill>
                  <a:srgbClr val="000000"/>
                </a:solidFill>
                <a:latin typeface="Courier New" pitchFamily="49" charset="0"/>
                <a:cs typeface="Courier New" pitchFamily="49" charset="0"/>
              </a:rPr>
              <a:t>(</a:t>
            </a:r>
            <a:r>
              <a:rPr lang="en-US" sz="1600" dirty="0" err="1">
                <a:solidFill>
                  <a:srgbClr val="000000"/>
                </a:solidFill>
                <a:latin typeface="Courier New" pitchFamily="49" charset="0"/>
                <a:cs typeface="Courier New" pitchFamily="49" charset="0"/>
              </a:rPr>
              <a:t>config</a:t>
            </a:r>
            <a:r>
              <a:rPr lang="en-US" sz="1600" dirty="0">
                <a:solidFill>
                  <a:srgbClr val="000000"/>
                </a:solidFill>
                <a:latin typeface="Courier New" pitchFamily="49" charset="0"/>
                <a:cs typeface="Courier New" pitchFamily="49" charset="0"/>
              </a:rPr>
              <a:t>-if)# </a:t>
            </a:r>
            <a:r>
              <a:rPr lang="en-US" sz="1600" b="1" dirty="0" err="1">
                <a:solidFill>
                  <a:srgbClr val="000000"/>
                </a:solidFill>
                <a:latin typeface="Courier New" pitchFamily="49" charset="0"/>
                <a:cs typeface="Courier New" pitchFamily="49" charset="0"/>
              </a:rPr>
              <a:t>switchport</a:t>
            </a:r>
            <a:r>
              <a:rPr lang="en-US" sz="1600" b="1" dirty="0">
                <a:solidFill>
                  <a:srgbClr val="000000"/>
                </a:solidFill>
                <a:latin typeface="Courier New" pitchFamily="49" charset="0"/>
                <a:cs typeface="Courier New" pitchFamily="49" charset="0"/>
              </a:rPr>
              <a:t> trunk native VLAN 99</a:t>
            </a:r>
            <a:endParaRPr lang="en-US" sz="1600" dirty="0">
              <a:solidFill>
                <a:srgbClr val="000000"/>
              </a:solidFill>
              <a:latin typeface="Courier New" pitchFamily="49" charset="0"/>
              <a:cs typeface="Courier New" pitchFamily="49" charset="0"/>
            </a:endParaRPr>
          </a:p>
        </p:txBody>
      </p:sp>
      <p:pic>
        <p:nvPicPr>
          <p:cNvPr id="1026" name="Picture 2"/>
          <p:cNvPicPr>
            <a:picLocks noChangeAspect="1" noChangeArrowheads="1"/>
          </p:cNvPicPr>
          <p:nvPr/>
        </p:nvPicPr>
        <p:blipFill>
          <a:blip r:embed="rId3" cstate="print"/>
          <a:srcRect/>
          <a:stretch>
            <a:fillRect/>
          </a:stretch>
        </p:blipFill>
        <p:spPr bwMode="auto">
          <a:xfrm>
            <a:off x="4118591" y="3842321"/>
            <a:ext cx="4448175" cy="1047750"/>
          </a:xfrm>
          <a:prstGeom prst="rect">
            <a:avLst/>
          </a:prstGeom>
          <a:noFill/>
          <a:ln w="9525">
            <a:noFill/>
            <a:miter lim="800000"/>
            <a:headEnd/>
            <a:tailEnd/>
          </a:ln>
        </p:spPr>
      </p:pic>
    </p:spTree>
    <p:extLst>
      <p:ext uri="{BB962C8B-B14F-4D97-AF65-F5344CB8AC3E}">
        <p14:creationId xmlns:p14="http://schemas.microsoft.com/office/powerpoint/2010/main" val="300320273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1236852"/>
            <a:ext cx="8521700" cy="740664"/>
          </a:xfrm>
        </p:spPr>
        <p:txBody>
          <a:bodyPr>
            <a:normAutofit/>
          </a:bodyPr>
          <a:lstStyle/>
          <a:p>
            <a:r>
              <a:rPr lang="en-US" sz="3600"/>
              <a:t>Verifying EtherChannel (1)</a:t>
            </a:r>
            <a:endParaRPr lang="en-US" sz="3600" dirty="0"/>
          </a:p>
        </p:txBody>
      </p:sp>
      <p:sp>
        <p:nvSpPr>
          <p:cNvPr id="5" name="Content Placeholder 4"/>
          <p:cNvSpPr>
            <a:spLocks noGrp="1"/>
          </p:cNvSpPr>
          <p:nvPr>
            <p:ph idx="10"/>
          </p:nvPr>
        </p:nvSpPr>
        <p:spPr>
          <a:xfrm>
            <a:off x="280746" y="2194559"/>
            <a:ext cx="8520354" cy="2526255"/>
          </a:xfrm>
        </p:spPr>
        <p:txBody>
          <a:bodyPr>
            <a:noAutofit/>
          </a:bodyPr>
          <a:lstStyle/>
          <a:p>
            <a:r>
              <a:rPr lang="en-US" sz="1800" dirty="0">
                <a:solidFill>
                  <a:srgbClr val="000000"/>
                </a:solidFill>
              </a:rPr>
              <a:t>You can use several commands to verify an </a:t>
            </a:r>
            <a:r>
              <a:rPr lang="en-US" sz="1800" dirty="0" err="1">
                <a:solidFill>
                  <a:srgbClr val="000000"/>
                </a:solidFill>
              </a:rPr>
              <a:t>EtherChannel</a:t>
            </a:r>
            <a:r>
              <a:rPr lang="en-US" sz="1800" dirty="0">
                <a:solidFill>
                  <a:srgbClr val="000000"/>
                </a:solidFill>
              </a:rPr>
              <a:t> configuration. On any physical interface member of an </a:t>
            </a:r>
            <a:r>
              <a:rPr lang="en-US" sz="1800" dirty="0" err="1">
                <a:solidFill>
                  <a:srgbClr val="000000"/>
                </a:solidFill>
              </a:rPr>
              <a:t>EtherChannel</a:t>
            </a:r>
            <a:r>
              <a:rPr lang="en-US" sz="1800" dirty="0">
                <a:solidFill>
                  <a:srgbClr val="000000"/>
                </a:solidFill>
              </a:rPr>
              <a:t> bundle, the </a:t>
            </a:r>
            <a:r>
              <a:rPr lang="en-US" sz="1800" b="1" dirty="0">
                <a:solidFill>
                  <a:srgbClr val="000000"/>
                </a:solidFill>
                <a:latin typeface="Courier New" pitchFamily="49" charset="0"/>
                <a:cs typeface="Courier New" pitchFamily="49" charset="0"/>
              </a:rPr>
              <a:t>show interfaces </a:t>
            </a:r>
            <a:r>
              <a:rPr lang="en-US" sz="1800" i="1" dirty="0" err="1">
                <a:solidFill>
                  <a:srgbClr val="000000"/>
                </a:solidFill>
                <a:latin typeface="Courier New" pitchFamily="49" charset="0"/>
                <a:cs typeface="Courier New" pitchFamily="49" charset="0"/>
              </a:rPr>
              <a:t>interface_id</a:t>
            </a:r>
            <a:r>
              <a:rPr lang="en-US" sz="1800" b="1" dirty="0">
                <a:solidFill>
                  <a:srgbClr val="000000"/>
                </a:solidFill>
                <a:latin typeface="Courier New" pitchFamily="49" charset="0"/>
                <a:cs typeface="Courier New" pitchFamily="49" charset="0"/>
              </a:rPr>
              <a:t> </a:t>
            </a:r>
            <a:r>
              <a:rPr lang="en-US" sz="1800" b="1" dirty="0" err="1">
                <a:solidFill>
                  <a:srgbClr val="000000"/>
                </a:solidFill>
                <a:latin typeface="Courier New" pitchFamily="49" charset="0"/>
                <a:cs typeface="Courier New" pitchFamily="49" charset="0"/>
              </a:rPr>
              <a:t>etherchannel</a:t>
            </a:r>
            <a:r>
              <a:rPr lang="en-US" sz="1800" b="1" dirty="0">
                <a:solidFill>
                  <a:srgbClr val="000000"/>
                </a:solidFill>
              </a:rPr>
              <a:t> </a:t>
            </a:r>
            <a:r>
              <a:rPr lang="en-US" sz="1800" dirty="0">
                <a:solidFill>
                  <a:srgbClr val="000000"/>
                </a:solidFill>
              </a:rPr>
              <a:t>command provides information on the role of the interface in the </a:t>
            </a:r>
            <a:r>
              <a:rPr lang="en-US" sz="1800" dirty="0" err="1">
                <a:solidFill>
                  <a:srgbClr val="000000"/>
                </a:solidFill>
              </a:rPr>
              <a:t>EtherChannel</a:t>
            </a:r>
            <a:r>
              <a:rPr lang="en-US" sz="1800" dirty="0">
                <a:solidFill>
                  <a:srgbClr val="000000"/>
                </a:solidFill>
              </a:rPr>
              <a:t>. </a:t>
            </a:r>
          </a:p>
          <a:p>
            <a:r>
              <a:rPr lang="en-US" sz="1800" dirty="0">
                <a:solidFill>
                  <a:srgbClr val="000000"/>
                </a:solidFill>
              </a:rPr>
              <a:t>Interface </a:t>
            </a:r>
            <a:r>
              <a:rPr lang="en-US" sz="1800" dirty="0" err="1">
                <a:solidFill>
                  <a:srgbClr val="000000"/>
                </a:solidFill>
              </a:rPr>
              <a:t>FastEthernet</a:t>
            </a:r>
            <a:r>
              <a:rPr lang="en-US" sz="1800" dirty="0">
                <a:solidFill>
                  <a:srgbClr val="000000"/>
                </a:solidFill>
              </a:rPr>
              <a:t> 0/24 below is part of </a:t>
            </a:r>
            <a:r>
              <a:rPr lang="en-US" sz="1800" dirty="0" err="1">
                <a:solidFill>
                  <a:srgbClr val="000000"/>
                </a:solidFill>
              </a:rPr>
              <a:t>EtherChannel</a:t>
            </a:r>
            <a:r>
              <a:rPr lang="en-US" sz="1800" dirty="0">
                <a:solidFill>
                  <a:srgbClr val="000000"/>
                </a:solidFill>
              </a:rPr>
              <a:t> bundle 1. </a:t>
            </a:r>
          </a:p>
          <a:p>
            <a:r>
              <a:rPr lang="en-US" sz="1800" dirty="0">
                <a:solidFill>
                  <a:srgbClr val="000000"/>
                </a:solidFill>
              </a:rPr>
              <a:t>The protocol for this </a:t>
            </a:r>
            <a:r>
              <a:rPr lang="en-US" sz="1800" dirty="0" err="1">
                <a:solidFill>
                  <a:srgbClr val="000000"/>
                </a:solidFill>
              </a:rPr>
              <a:t>EtherChannel</a:t>
            </a:r>
            <a:r>
              <a:rPr lang="en-US" sz="1800" dirty="0">
                <a:solidFill>
                  <a:srgbClr val="000000"/>
                </a:solidFill>
              </a:rPr>
              <a:t> is LACP.</a:t>
            </a:r>
          </a:p>
          <a:p>
            <a:endParaRPr lang="en-US" sz="1800" dirty="0">
              <a:solidFill>
                <a:srgbClr val="000000"/>
              </a:solidFill>
            </a:endParaRPr>
          </a:p>
        </p:txBody>
      </p:sp>
      <p:sp>
        <p:nvSpPr>
          <p:cNvPr id="4" name="Picture Placeholder 3"/>
          <p:cNvSpPr>
            <a:spLocks noGrp="1"/>
          </p:cNvSpPr>
          <p:nvPr>
            <p:ph idx="11"/>
          </p:nvPr>
        </p:nvSpPr>
        <p:spPr>
          <a:xfrm>
            <a:off x="280746" y="4997050"/>
            <a:ext cx="8520354" cy="1688949"/>
          </a:xfrm>
          <a:ln>
            <a:solidFill>
              <a:schemeClr val="tx1"/>
            </a:solidFill>
          </a:ln>
        </p:spPr>
        <p:txBody>
          <a:bodyPr>
            <a:normAutofit/>
          </a:bodyPr>
          <a:lstStyle/>
          <a:p>
            <a:pPr marL="0" indent="0">
              <a:lnSpc>
                <a:spcPct val="100000"/>
              </a:lnSpc>
              <a:spcBef>
                <a:spcPts val="0"/>
              </a:spcBef>
              <a:spcAft>
                <a:spcPts val="0"/>
              </a:spcAft>
              <a:buNone/>
            </a:pPr>
            <a:r>
              <a:rPr lang="en-US" sz="1400" dirty="0">
                <a:solidFill>
                  <a:srgbClr val="000000"/>
                </a:solidFill>
                <a:latin typeface="Courier New" pitchFamily="49" charset="0"/>
                <a:cs typeface="Courier New" pitchFamily="49" charset="0"/>
              </a:rPr>
              <a:t>Switch# </a:t>
            </a:r>
            <a:r>
              <a:rPr lang="en-US" sz="1400" b="1" dirty="0">
                <a:solidFill>
                  <a:srgbClr val="000000"/>
                </a:solidFill>
                <a:latin typeface="Courier New" pitchFamily="49" charset="0"/>
                <a:cs typeface="Courier New" pitchFamily="49" charset="0"/>
              </a:rPr>
              <a:t>show interfaces fa0/24 </a:t>
            </a:r>
            <a:r>
              <a:rPr lang="en-US" sz="1400" b="1" dirty="0" err="1">
                <a:solidFill>
                  <a:srgbClr val="000000"/>
                </a:solidFill>
                <a:latin typeface="Courier New" pitchFamily="49" charset="0"/>
                <a:cs typeface="Courier New" pitchFamily="49" charset="0"/>
              </a:rPr>
              <a:t>etherchannel</a:t>
            </a:r>
            <a:endParaRPr lang="en-US" sz="1400" b="1" dirty="0">
              <a:solidFill>
                <a:srgbClr val="000000"/>
              </a:solidFill>
              <a:latin typeface="Courier New" pitchFamily="49" charset="0"/>
              <a:cs typeface="Courier New" pitchFamily="49" charset="0"/>
            </a:endParaRPr>
          </a:p>
          <a:p>
            <a:pPr marL="0" indent="0">
              <a:lnSpc>
                <a:spcPct val="100000"/>
              </a:lnSpc>
              <a:spcBef>
                <a:spcPts val="0"/>
              </a:spcBef>
              <a:spcAft>
                <a:spcPts val="0"/>
              </a:spcAft>
              <a:buNone/>
            </a:pPr>
            <a:r>
              <a:rPr lang="en-US" sz="1400" dirty="0">
                <a:solidFill>
                  <a:srgbClr val="000000"/>
                </a:solidFill>
                <a:latin typeface="Courier New" pitchFamily="49" charset="0"/>
                <a:cs typeface="Courier New" pitchFamily="49" charset="0"/>
              </a:rPr>
              <a:t>Port state = Up </a:t>
            </a:r>
            <a:r>
              <a:rPr lang="en-US" sz="1400" dirty="0" err="1">
                <a:solidFill>
                  <a:srgbClr val="000000"/>
                </a:solidFill>
                <a:latin typeface="Courier New" pitchFamily="49" charset="0"/>
                <a:cs typeface="Courier New" pitchFamily="49" charset="0"/>
              </a:rPr>
              <a:t>Sngl</a:t>
            </a:r>
            <a:r>
              <a:rPr lang="en-US" sz="1400" dirty="0">
                <a:solidFill>
                  <a:srgbClr val="000000"/>
                </a:solidFill>
                <a:latin typeface="Courier New" pitchFamily="49" charset="0"/>
                <a:cs typeface="Courier New" pitchFamily="49" charset="0"/>
              </a:rPr>
              <a:t>-port-</a:t>
            </a:r>
            <a:r>
              <a:rPr lang="en-US" sz="1400" dirty="0" err="1">
                <a:solidFill>
                  <a:srgbClr val="000000"/>
                </a:solidFill>
                <a:latin typeface="Courier New" pitchFamily="49" charset="0"/>
                <a:cs typeface="Courier New" pitchFamily="49" charset="0"/>
              </a:rPr>
              <a:t>Bndl</a:t>
            </a:r>
            <a:r>
              <a:rPr lang="en-US" sz="1400" dirty="0">
                <a:solidFill>
                  <a:srgbClr val="000000"/>
                </a:solidFill>
                <a:latin typeface="Courier New" pitchFamily="49" charset="0"/>
                <a:cs typeface="Courier New" pitchFamily="49" charset="0"/>
              </a:rPr>
              <a:t> </a:t>
            </a:r>
            <a:r>
              <a:rPr lang="en-US" sz="1400" dirty="0" err="1">
                <a:solidFill>
                  <a:srgbClr val="000000"/>
                </a:solidFill>
                <a:latin typeface="Courier New" pitchFamily="49" charset="0"/>
                <a:cs typeface="Courier New" pitchFamily="49" charset="0"/>
              </a:rPr>
              <a:t>Mstr</a:t>
            </a:r>
            <a:r>
              <a:rPr lang="en-US" sz="1400" dirty="0">
                <a:solidFill>
                  <a:srgbClr val="000000"/>
                </a:solidFill>
                <a:latin typeface="Courier New" pitchFamily="49" charset="0"/>
                <a:cs typeface="Courier New" pitchFamily="49" charset="0"/>
              </a:rPr>
              <a:t> Not-in-</a:t>
            </a:r>
            <a:r>
              <a:rPr lang="en-US" sz="1400" dirty="0" err="1">
                <a:solidFill>
                  <a:srgbClr val="000000"/>
                </a:solidFill>
                <a:latin typeface="Courier New" pitchFamily="49" charset="0"/>
                <a:cs typeface="Courier New" pitchFamily="49" charset="0"/>
              </a:rPr>
              <a:t>Bndl</a:t>
            </a:r>
            <a:endParaRPr lang="en-US" sz="1400" dirty="0">
              <a:solidFill>
                <a:srgbClr val="000000"/>
              </a:solidFill>
              <a:latin typeface="Courier New" pitchFamily="49" charset="0"/>
              <a:cs typeface="Courier New" pitchFamily="49" charset="0"/>
            </a:endParaRPr>
          </a:p>
          <a:p>
            <a:pPr marL="0" indent="0">
              <a:lnSpc>
                <a:spcPct val="100000"/>
              </a:lnSpc>
              <a:spcBef>
                <a:spcPts val="0"/>
              </a:spcBef>
              <a:spcAft>
                <a:spcPts val="0"/>
              </a:spcAft>
              <a:buNone/>
            </a:pPr>
            <a:r>
              <a:rPr lang="en-US" sz="1400" dirty="0">
                <a:solidFill>
                  <a:srgbClr val="000000"/>
                </a:solidFill>
                <a:latin typeface="Courier New" pitchFamily="49" charset="0"/>
                <a:cs typeface="Courier New" pitchFamily="49" charset="0"/>
              </a:rPr>
              <a:t>Channel group = 1 	Mode = Active 	</a:t>
            </a:r>
            <a:r>
              <a:rPr lang="en-US" sz="1400" dirty="0" err="1">
                <a:solidFill>
                  <a:srgbClr val="000000"/>
                </a:solidFill>
                <a:latin typeface="Courier New" pitchFamily="49" charset="0"/>
                <a:cs typeface="Courier New" pitchFamily="49" charset="0"/>
              </a:rPr>
              <a:t>Gcchange</a:t>
            </a:r>
            <a:r>
              <a:rPr lang="en-US" sz="1400" dirty="0">
                <a:solidFill>
                  <a:srgbClr val="000000"/>
                </a:solidFill>
                <a:latin typeface="Courier New" pitchFamily="49" charset="0"/>
                <a:cs typeface="Courier New" pitchFamily="49" charset="0"/>
              </a:rPr>
              <a:t> = -</a:t>
            </a:r>
          </a:p>
          <a:p>
            <a:pPr marL="0" indent="0">
              <a:lnSpc>
                <a:spcPct val="100000"/>
              </a:lnSpc>
              <a:spcBef>
                <a:spcPts val="0"/>
              </a:spcBef>
              <a:spcAft>
                <a:spcPts val="0"/>
              </a:spcAft>
              <a:buNone/>
            </a:pPr>
            <a:r>
              <a:rPr lang="fr-FR" sz="1400" dirty="0">
                <a:solidFill>
                  <a:srgbClr val="000000"/>
                </a:solidFill>
                <a:latin typeface="Courier New" pitchFamily="49" charset="0"/>
                <a:cs typeface="Courier New" pitchFamily="49" charset="0"/>
              </a:rPr>
              <a:t>Port-</a:t>
            </a:r>
            <a:r>
              <a:rPr lang="fr-FR" sz="1400" dirty="0" err="1">
                <a:solidFill>
                  <a:srgbClr val="000000"/>
                </a:solidFill>
                <a:latin typeface="Courier New" pitchFamily="49" charset="0"/>
                <a:cs typeface="Courier New" pitchFamily="49" charset="0"/>
              </a:rPr>
              <a:t>channel</a:t>
            </a:r>
            <a:r>
              <a:rPr lang="fr-FR" sz="1400" dirty="0">
                <a:solidFill>
                  <a:srgbClr val="000000"/>
                </a:solidFill>
                <a:latin typeface="Courier New" pitchFamily="49" charset="0"/>
                <a:cs typeface="Courier New" pitchFamily="49" charset="0"/>
              </a:rPr>
              <a:t> = </a:t>
            </a:r>
            <a:r>
              <a:rPr lang="fr-FR" sz="1400" dirty="0" err="1">
                <a:solidFill>
                  <a:srgbClr val="000000"/>
                </a:solidFill>
                <a:latin typeface="Courier New" pitchFamily="49" charset="0"/>
                <a:cs typeface="Courier New" pitchFamily="49" charset="0"/>
              </a:rPr>
              <a:t>null</a:t>
            </a:r>
            <a:r>
              <a:rPr lang="fr-FR" sz="1400" dirty="0">
                <a:solidFill>
                  <a:srgbClr val="000000"/>
                </a:solidFill>
                <a:latin typeface="Courier New" pitchFamily="49" charset="0"/>
                <a:cs typeface="Courier New" pitchFamily="49" charset="0"/>
              </a:rPr>
              <a:t> 	GC = - 		Pseudo port-</a:t>
            </a:r>
            <a:r>
              <a:rPr lang="fr-FR" sz="1400" dirty="0" err="1">
                <a:solidFill>
                  <a:srgbClr val="000000"/>
                </a:solidFill>
                <a:latin typeface="Courier New" pitchFamily="49" charset="0"/>
                <a:cs typeface="Courier New" pitchFamily="49" charset="0"/>
              </a:rPr>
              <a:t>channel</a:t>
            </a:r>
            <a:r>
              <a:rPr lang="fr-FR" sz="1400" dirty="0">
                <a:solidFill>
                  <a:srgbClr val="000000"/>
                </a:solidFill>
                <a:latin typeface="Courier New" pitchFamily="49" charset="0"/>
                <a:cs typeface="Courier New" pitchFamily="49" charset="0"/>
              </a:rPr>
              <a:t> = Po1</a:t>
            </a:r>
          </a:p>
          <a:p>
            <a:pPr marL="0" indent="0">
              <a:lnSpc>
                <a:spcPct val="100000"/>
              </a:lnSpc>
              <a:spcBef>
                <a:spcPts val="0"/>
              </a:spcBef>
              <a:spcAft>
                <a:spcPts val="0"/>
              </a:spcAft>
              <a:buNone/>
            </a:pPr>
            <a:r>
              <a:rPr lang="en-US" sz="1400" dirty="0">
                <a:solidFill>
                  <a:srgbClr val="000000"/>
                </a:solidFill>
                <a:latin typeface="Courier New" pitchFamily="49" charset="0"/>
                <a:cs typeface="Courier New" pitchFamily="49" charset="0"/>
              </a:rPr>
              <a:t>Port index = 0 		Load = 0x00 	Protocol = LACP</a:t>
            </a:r>
          </a:p>
        </p:txBody>
      </p:sp>
    </p:spTree>
    <p:extLst>
      <p:ext uri="{BB962C8B-B14F-4D97-AF65-F5344CB8AC3E}">
        <p14:creationId xmlns:p14="http://schemas.microsoft.com/office/powerpoint/2010/main" val="3083188175"/>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bwMode="auto">
          <a:xfrm>
            <a:off x="1071563" y="4079378"/>
            <a:ext cx="3343275" cy="200025"/>
          </a:xfrm>
          <a:prstGeom prst="rect">
            <a:avLst/>
          </a:prstGeom>
          <a:solidFill>
            <a:srgbClr val="FFFF00"/>
          </a:solidFill>
          <a:ln w="9525" cap="flat" cmpd="sng" algn="ctr">
            <a:solidFill>
              <a:schemeClr val="bg1"/>
            </a:solid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Arial" charset="0"/>
            </a:endParaRPr>
          </a:p>
        </p:txBody>
      </p:sp>
      <p:sp>
        <p:nvSpPr>
          <p:cNvPr id="2" name="Title 1"/>
          <p:cNvSpPr>
            <a:spLocks noGrp="1"/>
          </p:cNvSpPr>
          <p:nvPr>
            <p:ph type="title"/>
          </p:nvPr>
        </p:nvSpPr>
        <p:spPr>
          <a:xfrm>
            <a:off x="279400" y="1107026"/>
            <a:ext cx="8521700" cy="549021"/>
          </a:xfrm>
        </p:spPr>
        <p:txBody>
          <a:bodyPr>
            <a:noAutofit/>
          </a:bodyPr>
          <a:lstStyle/>
          <a:p>
            <a:r>
              <a:rPr lang="en-US" sz="3600" dirty="0"/>
              <a:t>Verifying </a:t>
            </a:r>
            <a:r>
              <a:rPr lang="en-US" sz="3600"/>
              <a:t>EtherChannel (2)</a:t>
            </a:r>
            <a:endParaRPr lang="en-US" sz="3600" dirty="0"/>
          </a:p>
        </p:txBody>
      </p:sp>
      <p:sp>
        <p:nvSpPr>
          <p:cNvPr id="3" name="Content Placeholder 2"/>
          <p:cNvSpPr>
            <a:spLocks noGrp="1"/>
          </p:cNvSpPr>
          <p:nvPr>
            <p:ph idx="10"/>
          </p:nvPr>
        </p:nvSpPr>
        <p:spPr>
          <a:xfrm>
            <a:off x="279400" y="1641349"/>
            <a:ext cx="8520354" cy="2667362"/>
          </a:xfrm>
        </p:spPr>
        <p:txBody>
          <a:bodyPr>
            <a:noAutofit/>
          </a:bodyPr>
          <a:lstStyle/>
          <a:p>
            <a:r>
              <a:rPr lang="en-US" sz="1600" b="0" dirty="0">
                <a:solidFill>
                  <a:srgbClr val="000000"/>
                </a:solidFill>
              </a:rPr>
              <a:t>The </a:t>
            </a:r>
            <a:r>
              <a:rPr lang="en-US" sz="1600" b="1" dirty="0">
                <a:solidFill>
                  <a:srgbClr val="000000"/>
                </a:solidFill>
                <a:latin typeface="Courier New" pitchFamily="49" charset="0"/>
                <a:cs typeface="Courier New" pitchFamily="49" charset="0"/>
              </a:rPr>
              <a:t>show etherchannel </a:t>
            </a:r>
            <a:r>
              <a:rPr lang="en-US" sz="1600" i="1" dirty="0">
                <a:solidFill>
                  <a:srgbClr val="000000"/>
                </a:solidFill>
                <a:latin typeface="Courier New" pitchFamily="49" charset="0"/>
                <a:cs typeface="Courier New" pitchFamily="49" charset="0"/>
              </a:rPr>
              <a:t>number</a:t>
            </a:r>
            <a:r>
              <a:rPr lang="en-US" sz="1600" b="1" dirty="0">
                <a:solidFill>
                  <a:srgbClr val="000000"/>
                </a:solidFill>
                <a:latin typeface="Courier New" pitchFamily="49" charset="0"/>
                <a:cs typeface="Courier New" pitchFamily="49" charset="0"/>
              </a:rPr>
              <a:t> port-channel </a:t>
            </a:r>
            <a:r>
              <a:rPr lang="en-US" sz="1600" b="0" dirty="0">
                <a:solidFill>
                  <a:srgbClr val="000000"/>
                </a:solidFill>
              </a:rPr>
              <a:t>command can be used to display information about a specific port-channel. </a:t>
            </a:r>
          </a:p>
          <a:p>
            <a:r>
              <a:rPr lang="en-US" sz="1600" b="0" dirty="0">
                <a:solidFill>
                  <a:srgbClr val="000000"/>
                </a:solidFill>
              </a:rPr>
              <a:t>Below Port-channel 1 consists of two physical ports, Fa0/23 and Fa0/24. </a:t>
            </a:r>
          </a:p>
          <a:p>
            <a:r>
              <a:rPr lang="en-US" sz="1600" b="0" dirty="0">
                <a:solidFill>
                  <a:srgbClr val="000000"/>
                </a:solidFill>
              </a:rPr>
              <a:t>It uses LACP in active mode. </a:t>
            </a:r>
          </a:p>
          <a:p>
            <a:r>
              <a:rPr lang="en-US" sz="1600" b="0" dirty="0">
                <a:solidFill>
                  <a:srgbClr val="000000"/>
                </a:solidFill>
              </a:rPr>
              <a:t>It is properly connected to another switch with a compatible configuration.This is why the port-channel is said to be in use.</a:t>
            </a:r>
          </a:p>
        </p:txBody>
      </p:sp>
      <p:sp>
        <p:nvSpPr>
          <p:cNvPr id="4" name="Picture Placeholder 3"/>
          <p:cNvSpPr>
            <a:spLocks noGrp="1"/>
          </p:cNvSpPr>
          <p:nvPr>
            <p:ph sz="quarter" idx="11"/>
          </p:nvPr>
        </p:nvSpPr>
        <p:spPr>
          <a:xfrm>
            <a:off x="279400" y="4026717"/>
            <a:ext cx="8520113" cy="2778397"/>
          </a:xfrm>
          <a:noFill/>
          <a:ln w="9525" algn="ctr">
            <a:solidFill>
              <a:schemeClr val="tx1"/>
            </a:solidFill>
            <a:miter lim="800000"/>
            <a:headEnd/>
            <a:tailEnd/>
          </a:ln>
        </p:spPr>
        <p:txBody>
          <a:bodyPr vert="horz" wrap="square" lIns="82124" tIns="41061" rIns="82124" bIns="41061" numCol="1" anchor="t" anchorCtr="0" compatLnSpc="1">
            <a:prstTxWarp prst="textNoShape">
              <a:avLst/>
            </a:prstTxWarp>
            <a:normAutofit fontScale="85000" lnSpcReduction="20000"/>
          </a:bodyPr>
          <a:lstStyle/>
          <a:p>
            <a:pPr marL="0" indent="0">
              <a:lnSpc>
                <a:spcPct val="120000"/>
              </a:lnSpc>
              <a:spcBef>
                <a:spcPts val="0"/>
              </a:spcBef>
              <a:spcAft>
                <a:spcPts val="0"/>
              </a:spcAft>
              <a:buNone/>
            </a:pPr>
            <a:r>
              <a:rPr lang="en-US" sz="1400" dirty="0">
                <a:latin typeface="Courier New" pitchFamily="49" charset="0"/>
                <a:cs typeface="Courier New" pitchFamily="49" charset="0"/>
              </a:rPr>
              <a:t>Switch# </a:t>
            </a:r>
            <a:r>
              <a:rPr lang="en-US" sz="1400" b="1" dirty="0">
                <a:latin typeface="Courier New" pitchFamily="49" charset="0"/>
                <a:cs typeface="Courier New" pitchFamily="49" charset="0"/>
              </a:rPr>
              <a:t>show etherchannel 1 port-channel</a:t>
            </a:r>
          </a:p>
          <a:p>
            <a:pPr marL="0" indent="0">
              <a:lnSpc>
                <a:spcPct val="120000"/>
              </a:lnSpc>
              <a:spcBef>
                <a:spcPts val="0"/>
              </a:spcBef>
              <a:spcAft>
                <a:spcPts val="0"/>
              </a:spcAft>
              <a:buNone/>
            </a:pPr>
            <a:r>
              <a:rPr lang="en-US" sz="1400" dirty="0">
                <a:latin typeface="Courier New" pitchFamily="49" charset="0"/>
                <a:cs typeface="Courier New" pitchFamily="49" charset="0"/>
              </a:rPr>
              <a:t>			Port-channels in the group:</a:t>
            </a:r>
          </a:p>
          <a:p>
            <a:pPr marL="0" indent="0">
              <a:lnSpc>
                <a:spcPct val="120000"/>
              </a:lnSpc>
              <a:spcBef>
                <a:spcPts val="0"/>
              </a:spcBef>
              <a:spcAft>
                <a:spcPts val="0"/>
              </a:spcAft>
              <a:buNone/>
            </a:pPr>
            <a:r>
              <a:rPr lang="en-US" sz="1400" dirty="0">
                <a:latin typeface="Courier New" pitchFamily="49" charset="0"/>
                <a:cs typeface="Courier New" pitchFamily="49" charset="0"/>
              </a:rPr>
              <a:t>			---------------------------</a:t>
            </a:r>
          </a:p>
          <a:p>
            <a:pPr marL="0" indent="0">
              <a:lnSpc>
                <a:spcPct val="120000"/>
              </a:lnSpc>
              <a:spcBef>
                <a:spcPts val="0"/>
              </a:spcBef>
              <a:spcAft>
                <a:spcPts val="0"/>
              </a:spcAft>
              <a:buNone/>
            </a:pPr>
            <a:r>
              <a:rPr lang="en-US" sz="1400" dirty="0">
                <a:latin typeface="Courier New" pitchFamily="49" charset="0"/>
                <a:cs typeface="Courier New" pitchFamily="49" charset="0"/>
              </a:rPr>
              <a:t>Port-channel: </a:t>
            </a:r>
            <a:r>
              <a:rPr lang="en-US" sz="1400" dirty="0" err="1">
                <a:latin typeface="Courier New" pitchFamily="49" charset="0"/>
                <a:cs typeface="Courier New" pitchFamily="49" charset="0"/>
              </a:rPr>
              <a:t>Po7</a:t>
            </a:r>
            <a:r>
              <a:rPr lang="en-US" sz="1400" dirty="0">
                <a:latin typeface="Courier New" pitchFamily="49" charset="0"/>
                <a:cs typeface="Courier New" pitchFamily="49" charset="0"/>
              </a:rPr>
              <a:t> 	(Primary Aggregator)</a:t>
            </a:r>
          </a:p>
          <a:p>
            <a:pPr marL="0" indent="0">
              <a:lnSpc>
                <a:spcPct val="120000"/>
              </a:lnSpc>
              <a:spcBef>
                <a:spcPts val="0"/>
              </a:spcBef>
              <a:spcAft>
                <a:spcPts val="0"/>
              </a:spcAft>
              <a:buNone/>
            </a:pPr>
            <a:r>
              <a:rPr lang="en-US" sz="1400" dirty="0">
                <a:latin typeface="Courier New" pitchFamily="49" charset="0"/>
                <a:cs typeface="Courier New" pitchFamily="49" charset="0"/>
              </a:rPr>
              <a:t>Age of the Port-channel = </a:t>
            </a:r>
            <a:r>
              <a:rPr lang="en-US" sz="1400" dirty="0" err="1">
                <a:latin typeface="Courier New" pitchFamily="49" charset="0"/>
                <a:cs typeface="Courier New" pitchFamily="49" charset="0"/>
              </a:rPr>
              <a:t>195d:03h:10m:44s</a:t>
            </a:r>
            <a:endParaRPr lang="en-US" sz="1400" dirty="0">
              <a:latin typeface="Courier New" pitchFamily="49" charset="0"/>
              <a:cs typeface="Courier New" pitchFamily="49" charset="0"/>
            </a:endParaRPr>
          </a:p>
          <a:p>
            <a:pPr marL="0" indent="0">
              <a:lnSpc>
                <a:spcPct val="120000"/>
              </a:lnSpc>
              <a:spcBef>
                <a:spcPts val="0"/>
              </a:spcBef>
              <a:spcAft>
                <a:spcPts val="0"/>
              </a:spcAft>
              <a:buNone/>
            </a:pPr>
            <a:r>
              <a:rPr lang="en-US" sz="1400" dirty="0">
                <a:latin typeface="Courier New" pitchFamily="49" charset="0"/>
                <a:cs typeface="Courier New" pitchFamily="49" charset="0"/>
              </a:rPr>
              <a:t>Logical slot/port = 0/1 </a:t>
            </a:r>
            <a:r>
              <a:rPr lang="en-US" sz="1400">
                <a:latin typeface="Courier New" pitchFamily="49" charset="0"/>
                <a:cs typeface="Courier New" pitchFamily="49" charset="0"/>
              </a:rPr>
              <a:t>	Number </a:t>
            </a:r>
            <a:r>
              <a:rPr lang="en-US" sz="1400" dirty="0">
                <a:latin typeface="Courier New" pitchFamily="49" charset="0"/>
                <a:cs typeface="Courier New" pitchFamily="49" charset="0"/>
              </a:rPr>
              <a:t>of ports = 2</a:t>
            </a:r>
          </a:p>
          <a:p>
            <a:pPr marL="0" indent="0">
              <a:lnSpc>
                <a:spcPct val="120000"/>
              </a:lnSpc>
              <a:spcBef>
                <a:spcPts val="0"/>
              </a:spcBef>
              <a:spcAft>
                <a:spcPts val="0"/>
              </a:spcAft>
              <a:buNone/>
            </a:pPr>
            <a:r>
              <a:rPr lang="en-US" sz="1400">
                <a:latin typeface="Courier New" pitchFamily="49" charset="0"/>
                <a:cs typeface="Courier New" pitchFamily="49" charset="0"/>
              </a:rPr>
              <a:t>Port state </a:t>
            </a:r>
            <a:r>
              <a:rPr lang="en-US" sz="1400" dirty="0">
                <a:latin typeface="Courier New" pitchFamily="49" charset="0"/>
                <a:cs typeface="Courier New" pitchFamily="49" charset="0"/>
              </a:rPr>
              <a:t>= Port-channel Ag-</a:t>
            </a:r>
            <a:r>
              <a:rPr lang="en-US" sz="1400" dirty="0" err="1">
                <a:latin typeface="Courier New" pitchFamily="49" charset="0"/>
                <a:cs typeface="Courier New" pitchFamily="49" charset="0"/>
              </a:rPr>
              <a:t>Inuse</a:t>
            </a:r>
            <a:endParaRPr lang="en-US" sz="1400" dirty="0">
              <a:latin typeface="Courier New" pitchFamily="49" charset="0"/>
              <a:cs typeface="Courier New" pitchFamily="49" charset="0"/>
            </a:endParaRPr>
          </a:p>
          <a:p>
            <a:pPr marL="0" indent="0">
              <a:lnSpc>
                <a:spcPct val="120000"/>
              </a:lnSpc>
              <a:spcBef>
                <a:spcPts val="0"/>
              </a:spcBef>
              <a:spcAft>
                <a:spcPts val="0"/>
              </a:spcAft>
              <a:buNone/>
            </a:pPr>
            <a:r>
              <a:rPr lang="en-US" sz="1400">
                <a:latin typeface="Courier New" pitchFamily="49" charset="0"/>
                <a:cs typeface="Courier New" pitchFamily="49" charset="0"/>
              </a:rPr>
              <a:t>Protocol = </a:t>
            </a:r>
            <a:r>
              <a:rPr lang="en-US" sz="1400" dirty="0">
                <a:latin typeface="Courier New" pitchFamily="49" charset="0"/>
                <a:cs typeface="Courier New" pitchFamily="49" charset="0"/>
              </a:rPr>
              <a:t>LACP</a:t>
            </a:r>
          </a:p>
          <a:p>
            <a:pPr marL="0" indent="0">
              <a:lnSpc>
                <a:spcPct val="120000"/>
              </a:lnSpc>
              <a:spcBef>
                <a:spcPts val="0"/>
              </a:spcBef>
              <a:spcAft>
                <a:spcPts val="0"/>
              </a:spcAft>
              <a:buNone/>
            </a:pPr>
            <a:endParaRPr lang="en-US" sz="1400">
              <a:latin typeface="Courier New" pitchFamily="49" charset="0"/>
              <a:cs typeface="Courier New" pitchFamily="49" charset="0"/>
            </a:endParaRPr>
          </a:p>
          <a:p>
            <a:pPr marL="0" indent="0">
              <a:lnSpc>
                <a:spcPct val="120000"/>
              </a:lnSpc>
              <a:spcBef>
                <a:spcPts val="0"/>
              </a:spcBef>
              <a:spcAft>
                <a:spcPts val="0"/>
              </a:spcAft>
              <a:buNone/>
            </a:pPr>
            <a:r>
              <a:rPr lang="en-US" sz="1400">
                <a:latin typeface="Courier New" pitchFamily="49" charset="0"/>
                <a:cs typeface="Courier New" pitchFamily="49" charset="0"/>
              </a:rPr>
              <a:t>Ports </a:t>
            </a:r>
            <a:r>
              <a:rPr lang="en-US" sz="1400" dirty="0">
                <a:latin typeface="Courier New" pitchFamily="49" charset="0"/>
                <a:cs typeface="Courier New" pitchFamily="49" charset="0"/>
              </a:rPr>
              <a:t>in the Port-channel:</a:t>
            </a:r>
          </a:p>
          <a:p>
            <a:pPr marL="0" indent="0">
              <a:lnSpc>
                <a:spcPct val="120000"/>
              </a:lnSpc>
              <a:spcBef>
                <a:spcPts val="0"/>
              </a:spcBef>
              <a:spcAft>
                <a:spcPts val="0"/>
              </a:spcAft>
              <a:buNone/>
            </a:pPr>
            <a:r>
              <a:rPr lang="en-US" sz="1400">
                <a:latin typeface="Courier New" pitchFamily="49" charset="0"/>
                <a:cs typeface="Courier New" pitchFamily="49" charset="0"/>
              </a:rPr>
              <a:t>Index   Load    Port       EC state      No </a:t>
            </a:r>
            <a:r>
              <a:rPr lang="en-US" sz="1400" dirty="0">
                <a:latin typeface="Courier New" pitchFamily="49" charset="0"/>
                <a:cs typeface="Courier New" pitchFamily="49" charset="0"/>
              </a:rPr>
              <a:t>of bits</a:t>
            </a:r>
          </a:p>
          <a:p>
            <a:pPr marL="0" indent="0">
              <a:lnSpc>
                <a:spcPct val="120000"/>
              </a:lnSpc>
              <a:spcBef>
                <a:spcPts val="0"/>
              </a:spcBef>
              <a:spcAft>
                <a:spcPts val="0"/>
              </a:spcAft>
              <a:buNone/>
            </a:pPr>
            <a:r>
              <a:rPr lang="en-US" sz="1400">
                <a:latin typeface="Courier New" pitchFamily="49" charset="0"/>
                <a:cs typeface="Courier New" pitchFamily="49" charset="0"/>
              </a:rPr>
              <a:t>------+------+--------+--------------+-----------</a:t>
            </a:r>
            <a:endParaRPr lang="en-US" sz="1400" dirty="0">
              <a:latin typeface="Courier New" pitchFamily="49" charset="0"/>
              <a:cs typeface="Courier New" pitchFamily="49" charset="0"/>
            </a:endParaRPr>
          </a:p>
          <a:p>
            <a:pPr marL="0" indent="0">
              <a:lnSpc>
                <a:spcPct val="120000"/>
              </a:lnSpc>
              <a:spcBef>
                <a:spcPts val="0"/>
              </a:spcBef>
              <a:spcAft>
                <a:spcPts val="0"/>
              </a:spcAft>
              <a:buNone/>
            </a:pPr>
            <a:r>
              <a:rPr lang="it-IT" sz="1400">
                <a:latin typeface="Courier New" pitchFamily="49" charset="0"/>
                <a:cs typeface="Courier New" pitchFamily="49" charset="0"/>
              </a:rPr>
              <a:t>0       55      fa0/23     Active		4</a:t>
            </a:r>
            <a:endParaRPr lang="it-IT" sz="1400" dirty="0">
              <a:latin typeface="Courier New" pitchFamily="49" charset="0"/>
              <a:cs typeface="Courier New" pitchFamily="49" charset="0"/>
            </a:endParaRPr>
          </a:p>
          <a:p>
            <a:pPr marL="0" indent="0">
              <a:lnSpc>
                <a:spcPct val="120000"/>
              </a:lnSpc>
              <a:spcBef>
                <a:spcPts val="0"/>
              </a:spcBef>
              <a:spcAft>
                <a:spcPts val="0"/>
              </a:spcAft>
              <a:buNone/>
            </a:pPr>
            <a:r>
              <a:rPr lang="en-US" sz="1400">
                <a:latin typeface="Courier New" pitchFamily="49" charset="0"/>
                <a:cs typeface="Courier New" pitchFamily="49" charset="0"/>
              </a:rPr>
              <a:t>1       45      fa0/24     Active		4</a:t>
            </a:r>
            <a:endParaRPr lang="en-US" sz="1400" dirty="0">
              <a:latin typeface="Courier New" pitchFamily="49" charset="0"/>
              <a:cs typeface="Courier New" pitchFamily="49" charset="0"/>
            </a:endParaRPr>
          </a:p>
        </p:txBody>
      </p:sp>
    </p:spTree>
    <p:extLst>
      <p:ext uri="{BB962C8B-B14F-4D97-AF65-F5344CB8AC3E}">
        <p14:creationId xmlns:p14="http://schemas.microsoft.com/office/powerpoint/2010/main" val="1484689019"/>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bwMode="auto">
          <a:xfrm>
            <a:off x="1042990" y="3441243"/>
            <a:ext cx="2471736" cy="185737"/>
          </a:xfrm>
          <a:prstGeom prst="rect">
            <a:avLst/>
          </a:prstGeom>
          <a:solidFill>
            <a:srgbClr val="FFFF00"/>
          </a:solidFill>
          <a:ln w="9525" cap="flat" cmpd="sng" algn="ctr">
            <a:solidFill>
              <a:schemeClr val="bg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Arial" charset="0"/>
            </a:endParaRPr>
          </a:p>
        </p:txBody>
      </p:sp>
      <p:sp>
        <p:nvSpPr>
          <p:cNvPr id="2" name="Title 1"/>
          <p:cNvSpPr>
            <a:spLocks noGrp="1"/>
          </p:cNvSpPr>
          <p:nvPr>
            <p:ph type="title"/>
          </p:nvPr>
        </p:nvSpPr>
        <p:spPr>
          <a:xfrm>
            <a:off x="279400" y="1088665"/>
            <a:ext cx="8521700" cy="549021"/>
          </a:xfrm>
        </p:spPr>
        <p:txBody>
          <a:bodyPr>
            <a:noAutofit/>
          </a:bodyPr>
          <a:lstStyle/>
          <a:p>
            <a:r>
              <a:rPr lang="en-US" sz="3200" dirty="0"/>
              <a:t>Verifying </a:t>
            </a:r>
            <a:r>
              <a:rPr lang="en-US" sz="3200" dirty="0" err="1"/>
              <a:t>EtherChannel</a:t>
            </a:r>
            <a:r>
              <a:rPr lang="en-US" sz="3200" dirty="0"/>
              <a:t> (3)</a:t>
            </a:r>
          </a:p>
        </p:txBody>
      </p:sp>
      <p:sp>
        <p:nvSpPr>
          <p:cNvPr id="3" name="Content Placeholder 2"/>
          <p:cNvSpPr>
            <a:spLocks noGrp="1"/>
          </p:cNvSpPr>
          <p:nvPr>
            <p:ph idx="10"/>
          </p:nvPr>
        </p:nvSpPr>
        <p:spPr>
          <a:xfrm>
            <a:off x="279400" y="1658269"/>
            <a:ext cx="8520354" cy="2224086"/>
          </a:xfrm>
        </p:spPr>
        <p:txBody>
          <a:bodyPr>
            <a:noAutofit/>
          </a:bodyPr>
          <a:lstStyle/>
          <a:p>
            <a:r>
              <a:rPr lang="en-US" sz="1400" b="0" dirty="0">
                <a:solidFill>
                  <a:srgbClr val="000000"/>
                </a:solidFill>
              </a:rPr>
              <a:t>When several port-channel interfaces are configured on the same device, the </a:t>
            </a:r>
            <a:r>
              <a:rPr lang="en-US" sz="1400" b="1" dirty="0">
                <a:solidFill>
                  <a:srgbClr val="000000"/>
                </a:solidFill>
                <a:latin typeface="Courier New" pitchFamily="49" charset="0"/>
                <a:cs typeface="Courier New" pitchFamily="49" charset="0"/>
              </a:rPr>
              <a:t>show etherchannel summary</a:t>
            </a:r>
            <a:r>
              <a:rPr lang="en-US" sz="1400" dirty="0">
                <a:solidFill>
                  <a:srgbClr val="000000"/>
                </a:solidFill>
              </a:rPr>
              <a:t> </a:t>
            </a:r>
            <a:r>
              <a:rPr lang="en-US" sz="1400" b="0" dirty="0">
                <a:solidFill>
                  <a:srgbClr val="000000"/>
                </a:solidFill>
              </a:rPr>
              <a:t>command is useful for displaying one-line information per port-channel. </a:t>
            </a:r>
          </a:p>
          <a:p>
            <a:r>
              <a:rPr lang="en-US" sz="1400" b="0" dirty="0">
                <a:solidFill>
                  <a:srgbClr val="000000"/>
                </a:solidFill>
              </a:rPr>
              <a:t>As shown below; the switch has three EtherChannels configured: Groups 2 and 7 use LACP and Group 9 uses PAgP. Each EtherChannel has the member interfaces listed. All three groups are Layer 2 EtherChannels and are all in use (</a:t>
            </a:r>
            <a:r>
              <a:rPr lang="en-US" sz="1400" b="1" dirty="0">
                <a:solidFill>
                  <a:srgbClr val="000000"/>
                </a:solidFill>
              </a:rPr>
              <a:t>SU</a:t>
            </a:r>
            <a:r>
              <a:rPr lang="en-US" sz="1400" b="0" dirty="0">
                <a:solidFill>
                  <a:srgbClr val="000000"/>
                </a:solidFill>
              </a:rPr>
              <a:t> next to the port-channel number).</a:t>
            </a:r>
          </a:p>
        </p:txBody>
      </p:sp>
      <p:sp>
        <p:nvSpPr>
          <p:cNvPr id="4" name="Picture Placeholder 3"/>
          <p:cNvSpPr>
            <a:spLocks noGrp="1"/>
          </p:cNvSpPr>
          <p:nvPr>
            <p:ph sz="quarter" idx="11"/>
          </p:nvPr>
        </p:nvSpPr>
        <p:spPr>
          <a:xfrm>
            <a:off x="279400" y="3400370"/>
            <a:ext cx="8520113" cy="3351822"/>
          </a:xfrm>
          <a:ln>
            <a:solidFill>
              <a:schemeClr val="tx1"/>
            </a:solidFill>
          </a:ln>
        </p:spPr>
        <p:txBody>
          <a:bodyPr>
            <a:noAutofit/>
          </a:bodyPr>
          <a:lstStyle/>
          <a:p>
            <a:pPr marL="0" indent="0">
              <a:lnSpc>
                <a:spcPct val="100000"/>
              </a:lnSpc>
              <a:spcBef>
                <a:spcPts val="0"/>
              </a:spcBef>
              <a:spcAft>
                <a:spcPts val="0"/>
              </a:spcAft>
              <a:buNone/>
            </a:pPr>
            <a:r>
              <a:rPr lang="en-US" sz="1200" dirty="0">
                <a:latin typeface="Courier New" pitchFamily="49" charset="0"/>
                <a:cs typeface="Courier New" pitchFamily="49" charset="0"/>
              </a:rPr>
              <a:t>Switch# </a:t>
            </a:r>
            <a:r>
              <a:rPr lang="en-US" sz="1200" b="1" dirty="0">
                <a:latin typeface="Courier New" pitchFamily="49" charset="0"/>
                <a:cs typeface="Courier New" pitchFamily="49" charset="0"/>
              </a:rPr>
              <a:t>show etherchannel summary</a:t>
            </a:r>
          </a:p>
          <a:p>
            <a:pPr marL="0" indent="0">
              <a:lnSpc>
                <a:spcPct val="100000"/>
              </a:lnSpc>
              <a:spcBef>
                <a:spcPts val="0"/>
              </a:spcBef>
              <a:spcAft>
                <a:spcPts val="0"/>
              </a:spcAft>
              <a:buNone/>
            </a:pPr>
            <a:r>
              <a:rPr lang="en-US" sz="1200" dirty="0">
                <a:latin typeface="Courier New" pitchFamily="49" charset="0"/>
                <a:cs typeface="Courier New" pitchFamily="49" charset="0"/>
              </a:rPr>
              <a:t>Flags: D - down P - bundled in port-channel</a:t>
            </a:r>
          </a:p>
          <a:p>
            <a:pPr marL="0" indent="0">
              <a:lnSpc>
                <a:spcPct val="100000"/>
              </a:lnSpc>
              <a:spcBef>
                <a:spcPts val="0"/>
              </a:spcBef>
              <a:spcAft>
                <a:spcPts val="0"/>
              </a:spcAft>
              <a:buNone/>
            </a:pPr>
            <a:r>
              <a:rPr lang="en-US" sz="1200" dirty="0">
                <a:latin typeface="Courier New" pitchFamily="49" charset="0"/>
                <a:cs typeface="Courier New" pitchFamily="49" charset="0"/>
              </a:rPr>
              <a:t>I - stand-alone s - suspended</a:t>
            </a:r>
          </a:p>
          <a:p>
            <a:pPr marL="0" indent="0">
              <a:lnSpc>
                <a:spcPct val="100000"/>
              </a:lnSpc>
              <a:spcBef>
                <a:spcPts val="0"/>
              </a:spcBef>
              <a:spcAft>
                <a:spcPts val="0"/>
              </a:spcAft>
              <a:buNone/>
            </a:pPr>
            <a:r>
              <a:rPr lang="en-US" sz="1200" dirty="0">
                <a:latin typeface="Courier New" pitchFamily="49" charset="0"/>
                <a:cs typeface="Courier New" pitchFamily="49" charset="0"/>
              </a:rPr>
              <a:t>H - Hot-standby (LACP only)</a:t>
            </a:r>
          </a:p>
          <a:p>
            <a:pPr marL="0" indent="0">
              <a:lnSpc>
                <a:spcPct val="100000"/>
              </a:lnSpc>
              <a:spcBef>
                <a:spcPts val="0"/>
              </a:spcBef>
              <a:spcAft>
                <a:spcPts val="0"/>
              </a:spcAft>
              <a:buNone/>
            </a:pPr>
            <a:r>
              <a:rPr lang="en-US" sz="1200" dirty="0">
                <a:latin typeface="Courier New" pitchFamily="49" charset="0"/>
                <a:cs typeface="Courier New" pitchFamily="49" charset="0"/>
              </a:rPr>
              <a:t>R - </a:t>
            </a:r>
            <a:r>
              <a:rPr lang="en-US" sz="1200" dirty="0" err="1">
                <a:latin typeface="Courier New" pitchFamily="49" charset="0"/>
                <a:cs typeface="Courier New" pitchFamily="49" charset="0"/>
              </a:rPr>
              <a:t>Layer3</a:t>
            </a:r>
            <a:r>
              <a:rPr lang="en-US" sz="1200" dirty="0">
                <a:latin typeface="Courier New" pitchFamily="49" charset="0"/>
                <a:cs typeface="Courier New" pitchFamily="49" charset="0"/>
              </a:rPr>
              <a:t> S - </a:t>
            </a:r>
            <a:r>
              <a:rPr lang="en-US" sz="1200" dirty="0" err="1">
                <a:latin typeface="Courier New" pitchFamily="49" charset="0"/>
                <a:cs typeface="Courier New" pitchFamily="49" charset="0"/>
              </a:rPr>
              <a:t>Layer2</a:t>
            </a:r>
            <a:endParaRPr lang="en-US" sz="1200" dirty="0">
              <a:latin typeface="Courier New" pitchFamily="49" charset="0"/>
              <a:cs typeface="Courier New" pitchFamily="49" charset="0"/>
            </a:endParaRPr>
          </a:p>
          <a:p>
            <a:pPr marL="0" indent="0">
              <a:lnSpc>
                <a:spcPct val="100000"/>
              </a:lnSpc>
              <a:spcBef>
                <a:spcPts val="0"/>
              </a:spcBef>
              <a:spcAft>
                <a:spcPts val="0"/>
              </a:spcAft>
              <a:buNone/>
            </a:pPr>
            <a:r>
              <a:rPr lang="en-US" sz="1200" dirty="0">
                <a:latin typeface="Courier New" pitchFamily="49" charset="0"/>
                <a:cs typeface="Courier New" pitchFamily="49" charset="0"/>
              </a:rPr>
              <a:t>U - in use f - failed to allocate aggregator</a:t>
            </a:r>
          </a:p>
          <a:p>
            <a:pPr marL="0" indent="0">
              <a:lnSpc>
                <a:spcPct val="100000"/>
              </a:lnSpc>
              <a:spcBef>
                <a:spcPts val="0"/>
              </a:spcBef>
              <a:spcAft>
                <a:spcPts val="0"/>
              </a:spcAft>
              <a:buNone/>
            </a:pPr>
            <a:r>
              <a:rPr lang="en-US" sz="1200" dirty="0">
                <a:latin typeface="Courier New" pitchFamily="49" charset="0"/>
                <a:cs typeface="Courier New" pitchFamily="49" charset="0"/>
              </a:rPr>
              <a:t>M - not in use, minimum links not met</a:t>
            </a:r>
          </a:p>
          <a:p>
            <a:pPr marL="0" indent="0">
              <a:lnSpc>
                <a:spcPct val="100000"/>
              </a:lnSpc>
              <a:spcBef>
                <a:spcPts val="0"/>
              </a:spcBef>
              <a:spcAft>
                <a:spcPts val="0"/>
              </a:spcAft>
              <a:buNone/>
            </a:pPr>
            <a:r>
              <a:rPr lang="en-US" sz="1200" dirty="0">
                <a:latin typeface="Courier New" pitchFamily="49" charset="0"/>
                <a:cs typeface="Courier New" pitchFamily="49" charset="0"/>
              </a:rPr>
              <a:t>u - unsuitable for bundling</a:t>
            </a:r>
          </a:p>
          <a:p>
            <a:pPr marL="0" indent="0">
              <a:lnSpc>
                <a:spcPct val="100000"/>
              </a:lnSpc>
              <a:spcBef>
                <a:spcPts val="0"/>
              </a:spcBef>
              <a:spcAft>
                <a:spcPts val="0"/>
              </a:spcAft>
              <a:buNone/>
            </a:pPr>
            <a:r>
              <a:rPr lang="en-US" sz="1200" dirty="0">
                <a:latin typeface="Courier New" pitchFamily="49" charset="0"/>
                <a:cs typeface="Courier New" pitchFamily="49" charset="0"/>
              </a:rPr>
              <a:t>w - waiting to be aggregated</a:t>
            </a:r>
          </a:p>
          <a:p>
            <a:pPr marL="0" indent="0">
              <a:lnSpc>
                <a:spcPct val="100000"/>
              </a:lnSpc>
              <a:spcBef>
                <a:spcPts val="0"/>
              </a:spcBef>
              <a:spcAft>
                <a:spcPts val="0"/>
              </a:spcAft>
              <a:buNone/>
            </a:pPr>
            <a:r>
              <a:rPr lang="en-US" sz="1200" dirty="0">
                <a:latin typeface="Courier New" pitchFamily="49" charset="0"/>
                <a:cs typeface="Courier New" pitchFamily="49" charset="0"/>
              </a:rPr>
              <a:t>d - default port</a:t>
            </a:r>
          </a:p>
          <a:p>
            <a:pPr marL="0" indent="0">
              <a:lnSpc>
                <a:spcPct val="100000"/>
              </a:lnSpc>
              <a:spcBef>
                <a:spcPts val="0"/>
              </a:spcBef>
              <a:spcAft>
                <a:spcPts val="0"/>
              </a:spcAft>
              <a:buNone/>
            </a:pPr>
            <a:r>
              <a:rPr lang="en-US" sz="1200" dirty="0">
                <a:latin typeface="Courier New" pitchFamily="49" charset="0"/>
                <a:cs typeface="Courier New" pitchFamily="49" charset="0"/>
              </a:rPr>
              <a:t>Number of channel-groups in use: 2</a:t>
            </a:r>
          </a:p>
          <a:p>
            <a:pPr marL="0" indent="0">
              <a:lnSpc>
                <a:spcPct val="100000"/>
              </a:lnSpc>
              <a:spcBef>
                <a:spcPts val="0"/>
              </a:spcBef>
              <a:spcAft>
                <a:spcPts val="0"/>
              </a:spcAft>
              <a:buNone/>
            </a:pPr>
            <a:r>
              <a:rPr lang="en-US" sz="1200" dirty="0">
                <a:latin typeface="Courier New" pitchFamily="49" charset="0"/>
                <a:cs typeface="Courier New" pitchFamily="49" charset="0"/>
              </a:rPr>
              <a:t>Number of aggregators: 2</a:t>
            </a:r>
          </a:p>
          <a:p>
            <a:pPr marL="0" indent="0">
              <a:lnSpc>
                <a:spcPct val="100000"/>
              </a:lnSpc>
              <a:spcBef>
                <a:spcPts val="0"/>
              </a:spcBef>
              <a:spcAft>
                <a:spcPts val="0"/>
              </a:spcAft>
              <a:buNone/>
            </a:pPr>
            <a:r>
              <a:rPr lang="en-US" sz="1200" dirty="0">
                <a:latin typeface="Courier New" pitchFamily="49" charset="0"/>
                <a:cs typeface="Courier New" pitchFamily="49" charset="0"/>
              </a:rPr>
              <a:t>Group    Port-channel  Protocol    Ports</a:t>
            </a:r>
          </a:p>
          <a:p>
            <a:pPr marL="0" indent="0">
              <a:lnSpc>
                <a:spcPct val="100000"/>
              </a:lnSpc>
              <a:spcBef>
                <a:spcPts val="0"/>
              </a:spcBef>
              <a:spcAft>
                <a:spcPts val="0"/>
              </a:spcAft>
              <a:buNone/>
            </a:pPr>
            <a:r>
              <a:rPr lang="en-US" sz="1200" dirty="0">
                <a:latin typeface="Courier New" pitchFamily="49" charset="0"/>
                <a:cs typeface="Courier New" pitchFamily="49" charset="0"/>
              </a:rPr>
              <a:t>------+-------------+-----------+--------------------------------------------</a:t>
            </a:r>
          </a:p>
          <a:p>
            <a:pPr marL="0" indent="0">
              <a:lnSpc>
                <a:spcPct val="100000"/>
              </a:lnSpc>
              <a:spcBef>
                <a:spcPts val="0"/>
              </a:spcBef>
              <a:spcAft>
                <a:spcPts val="0"/>
              </a:spcAft>
              <a:buNone/>
            </a:pPr>
            <a:r>
              <a:rPr lang="en-US" sz="1200" dirty="0">
                <a:latin typeface="Courier New" pitchFamily="49" charset="0"/>
                <a:cs typeface="Courier New" pitchFamily="49" charset="0"/>
              </a:rPr>
              <a:t>2 	Po2(SU)       LACP 	g0/49(P) g0/50(P) g0/51(P) g0/52(P)</a:t>
            </a:r>
          </a:p>
          <a:p>
            <a:pPr marL="0" indent="0">
              <a:lnSpc>
                <a:spcPct val="100000"/>
              </a:lnSpc>
              <a:spcBef>
                <a:spcPts val="0"/>
              </a:spcBef>
              <a:spcAft>
                <a:spcPts val="0"/>
              </a:spcAft>
              <a:buNone/>
            </a:pPr>
            <a:r>
              <a:rPr lang="it-IT" sz="1200" dirty="0">
                <a:latin typeface="Courier New" pitchFamily="49" charset="0"/>
                <a:cs typeface="Courier New" pitchFamily="49" charset="0"/>
              </a:rPr>
              <a:t>7	Po7(SU)</a:t>
            </a:r>
            <a:r>
              <a:rPr lang="en-US" sz="1200" dirty="0">
                <a:latin typeface="Courier New" pitchFamily="49" charset="0"/>
                <a:cs typeface="Courier New" pitchFamily="49" charset="0"/>
              </a:rPr>
              <a:t>       </a:t>
            </a:r>
            <a:r>
              <a:rPr lang="it-IT" sz="1200" dirty="0">
                <a:latin typeface="Courier New" pitchFamily="49" charset="0"/>
                <a:cs typeface="Courier New" pitchFamily="49" charset="0"/>
              </a:rPr>
              <a:t>LACP 	g0/47(P) g0/48(P)</a:t>
            </a:r>
          </a:p>
          <a:p>
            <a:pPr marL="0" indent="0">
              <a:lnSpc>
                <a:spcPct val="100000"/>
              </a:lnSpc>
              <a:spcBef>
                <a:spcPts val="0"/>
              </a:spcBef>
              <a:spcAft>
                <a:spcPts val="0"/>
              </a:spcAft>
              <a:buNone/>
            </a:pPr>
            <a:r>
              <a:rPr lang="it-IT" sz="1200" dirty="0">
                <a:latin typeface="Courier New" pitchFamily="49" charset="0"/>
                <a:cs typeface="Courier New" pitchFamily="49" charset="0"/>
              </a:rPr>
              <a:t>9 	Po9(SU)       </a:t>
            </a:r>
            <a:r>
              <a:rPr lang="it-IT" sz="1200" dirty="0" err="1">
                <a:latin typeface="Courier New" pitchFamily="49" charset="0"/>
                <a:cs typeface="Courier New" pitchFamily="49" charset="0"/>
              </a:rPr>
              <a:t>PAgP</a:t>
            </a:r>
            <a:r>
              <a:rPr lang="it-IT" sz="1200" dirty="0">
                <a:latin typeface="Courier New" pitchFamily="49" charset="0"/>
                <a:cs typeface="Courier New" pitchFamily="49" charset="0"/>
              </a:rPr>
              <a:t> 	g0/8(P) g0/9(P)</a:t>
            </a:r>
            <a:endParaRPr lang="en-US" sz="1200" dirty="0">
              <a:latin typeface="Courier New" pitchFamily="49" charset="0"/>
              <a:cs typeface="Courier New" pitchFamily="49" charset="0"/>
            </a:endParaRPr>
          </a:p>
        </p:txBody>
      </p:sp>
    </p:spTree>
    <p:extLst>
      <p:ext uri="{BB962C8B-B14F-4D97-AF65-F5344CB8AC3E}">
        <p14:creationId xmlns:p14="http://schemas.microsoft.com/office/powerpoint/2010/main" val="4069801891"/>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p:cNvSpPr/>
          <p:nvPr/>
        </p:nvSpPr>
        <p:spPr bwMode="auto">
          <a:xfrm>
            <a:off x="317836" y="5852720"/>
            <a:ext cx="2765333" cy="191486"/>
          </a:xfrm>
          <a:prstGeom prst="rect">
            <a:avLst/>
          </a:prstGeom>
          <a:solidFill>
            <a:srgbClr val="FFFF00"/>
          </a:solidFill>
          <a:ln w="9525" cap="flat" cmpd="sng" algn="ctr">
            <a:solidFill>
              <a:schemeClr val="bg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Arial" charset="0"/>
            </a:endParaRPr>
          </a:p>
        </p:txBody>
      </p:sp>
      <p:sp>
        <p:nvSpPr>
          <p:cNvPr id="14" name="Rectangle 13"/>
          <p:cNvSpPr/>
          <p:nvPr/>
        </p:nvSpPr>
        <p:spPr bwMode="auto">
          <a:xfrm>
            <a:off x="294390" y="4460875"/>
            <a:ext cx="2592388" cy="228601"/>
          </a:xfrm>
          <a:prstGeom prst="rect">
            <a:avLst/>
          </a:prstGeom>
          <a:solidFill>
            <a:srgbClr val="FFFF00"/>
          </a:solidFill>
          <a:ln w="9525" cap="flat" cmpd="sng" algn="ctr">
            <a:solidFill>
              <a:schemeClr val="bg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Arial" charset="0"/>
            </a:endParaRPr>
          </a:p>
        </p:txBody>
      </p:sp>
      <p:sp>
        <p:nvSpPr>
          <p:cNvPr id="2" name="Title 1"/>
          <p:cNvSpPr>
            <a:spLocks noGrp="1"/>
          </p:cNvSpPr>
          <p:nvPr>
            <p:ph type="title"/>
          </p:nvPr>
        </p:nvSpPr>
        <p:spPr>
          <a:xfrm>
            <a:off x="294390" y="1211354"/>
            <a:ext cx="8521700" cy="549021"/>
          </a:xfrm>
        </p:spPr>
        <p:txBody>
          <a:bodyPr>
            <a:noAutofit/>
          </a:bodyPr>
          <a:lstStyle/>
          <a:p>
            <a:r>
              <a:rPr lang="en-US" sz="3600" dirty="0"/>
              <a:t>Verifying </a:t>
            </a:r>
            <a:r>
              <a:rPr lang="en-US" sz="3600" dirty="0" err="1"/>
              <a:t>EtherChannel</a:t>
            </a:r>
            <a:r>
              <a:rPr lang="en-US" sz="3600" dirty="0"/>
              <a:t> (4)</a:t>
            </a:r>
          </a:p>
        </p:txBody>
      </p:sp>
      <p:sp>
        <p:nvSpPr>
          <p:cNvPr id="3" name="Content Placeholder 2"/>
          <p:cNvSpPr>
            <a:spLocks noGrp="1"/>
          </p:cNvSpPr>
          <p:nvPr>
            <p:ph idx="10"/>
          </p:nvPr>
        </p:nvSpPr>
        <p:spPr>
          <a:xfrm>
            <a:off x="279400" y="1956391"/>
            <a:ext cx="8520354" cy="2667362"/>
          </a:xfrm>
        </p:spPr>
        <p:txBody>
          <a:bodyPr>
            <a:normAutofit/>
          </a:bodyPr>
          <a:lstStyle/>
          <a:p>
            <a:r>
              <a:rPr lang="en-US" sz="1800" dirty="0"/>
              <a:t>The </a:t>
            </a:r>
            <a:r>
              <a:rPr lang="en-US" sz="1800" b="1" dirty="0">
                <a:latin typeface="Courier New" pitchFamily="49" charset="0"/>
                <a:cs typeface="Courier New" pitchFamily="49" charset="0"/>
              </a:rPr>
              <a:t>show running-</a:t>
            </a:r>
            <a:r>
              <a:rPr lang="en-US" sz="1800" b="1" dirty="0" err="1">
                <a:latin typeface="Courier New" pitchFamily="49" charset="0"/>
                <a:cs typeface="Courier New" pitchFamily="49" charset="0"/>
              </a:rPr>
              <a:t>config</a:t>
            </a:r>
            <a:r>
              <a:rPr lang="en-US" sz="1800" b="1" dirty="0">
                <a:latin typeface="Courier New" pitchFamily="49" charset="0"/>
                <a:cs typeface="Courier New" pitchFamily="49" charset="0"/>
              </a:rPr>
              <a:t> interface </a:t>
            </a:r>
            <a:r>
              <a:rPr lang="en-US" sz="1800" i="1" dirty="0" err="1">
                <a:latin typeface="Courier New" pitchFamily="49" charset="0"/>
                <a:cs typeface="Courier New" pitchFamily="49" charset="0"/>
              </a:rPr>
              <a:t>interface_id</a:t>
            </a:r>
            <a:r>
              <a:rPr lang="en-US" sz="1800" b="1" dirty="0">
                <a:latin typeface="Courier New" pitchFamily="49" charset="0"/>
                <a:cs typeface="Courier New" pitchFamily="49" charset="0"/>
              </a:rPr>
              <a:t> </a:t>
            </a:r>
            <a:r>
              <a:rPr lang="en-US" sz="1800" dirty="0"/>
              <a:t>command displays sections of your configuration relevant to </a:t>
            </a:r>
            <a:r>
              <a:rPr lang="en-US" sz="1800" dirty="0" err="1"/>
              <a:t>EtherChannel</a:t>
            </a:r>
            <a:r>
              <a:rPr lang="en-US" sz="1800" dirty="0"/>
              <a:t>. The interface argument can be physical or logical.</a:t>
            </a:r>
          </a:p>
        </p:txBody>
      </p:sp>
      <p:sp>
        <p:nvSpPr>
          <p:cNvPr id="4" name="Picture Placeholder 3"/>
          <p:cNvSpPr>
            <a:spLocks noGrp="1"/>
          </p:cNvSpPr>
          <p:nvPr>
            <p:ph sz="quarter" idx="11"/>
          </p:nvPr>
        </p:nvSpPr>
        <p:spPr>
          <a:xfrm>
            <a:off x="279400" y="3043098"/>
            <a:ext cx="8520113" cy="3642902"/>
          </a:xfrm>
        </p:spPr>
        <p:txBody>
          <a:bodyPr>
            <a:normAutofit fontScale="92500" lnSpcReduction="20000"/>
          </a:bodyPr>
          <a:lstStyle/>
          <a:p>
            <a:pPr>
              <a:lnSpc>
                <a:spcPct val="120000"/>
              </a:lnSpc>
              <a:spcAft>
                <a:spcPts val="0"/>
              </a:spcAft>
            </a:pPr>
            <a:r>
              <a:rPr lang="en-US">
                <a:solidFill>
                  <a:srgbClr val="000000"/>
                </a:solidFill>
              </a:rPr>
              <a:t>Switch# </a:t>
            </a:r>
            <a:r>
              <a:rPr lang="en-US" b="1">
                <a:solidFill>
                  <a:srgbClr val="000000"/>
                </a:solidFill>
              </a:rPr>
              <a:t>show running-config interface g0/48</a:t>
            </a:r>
          </a:p>
          <a:p>
            <a:pPr>
              <a:lnSpc>
                <a:spcPct val="120000"/>
              </a:lnSpc>
              <a:spcAft>
                <a:spcPts val="0"/>
              </a:spcAft>
            </a:pPr>
            <a:r>
              <a:rPr lang="en-US">
                <a:solidFill>
                  <a:srgbClr val="000000"/>
                </a:solidFill>
              </a:rPr>
              <a:t>Building configuration...</a:t>
            </a:r>
          </a:p>
          <a:p>
            <a:pPr>
              <a:lnSpc>
                <a:spcPct val="120000"/>
              </a:lnSpc>
              <a:spcAft>
                <a:spcPts val="0"/>
              </a:spcAft>
            </a:pPr>
            <a:r>
              <a:rPr lang="en-US">
                <a:solidFill>
                  <a:srgbClr val="000000"/>
                </a:solidFill>
              </a:rPr>
              <a:t>Current configuration : 154 bytes</a:t>
            </a:r>
          </a:p>
          <a:p>
            <a:pPr>
              <a:lnSpc>
                <a:spcPct val="120000"/>
              </a:lnSpc>
              <a:spcAft>
                <a:spcPts val="0"/>
              </a:spcAft>
            </a:pPr>
            <a:r>
              <a:rPr lang="en-US">
                <a:solidFill>
                  <a:srgbClr val="000000"/>
                </a:solidFill>
              </a:rPr>
              <a:t>interface GigabitEthernet0/48</a:t>
            </a:r>
          </a:p>
          <a:p>
            <a:pPr>
              <a:lnSpc>
                <a:spcPct val="120000"/>
              </a:lnSpc>
              <a:spcAft>
                <a:spcPts val="0"/>
              </a:spcAft>
            </a:pPr>
            <a:r>
              <a:rPr lang="en-US">
                <a:solidFill>
                  <a:srgbClr val="000000"/>
                </a:solidFill>
              </a:rPr>
              <a:t>switchport access vlan 41</a:t>
            </a:r>
          </a:p>
          <a:p>
            <a:pPr>
              <a:lnSpc>
                <a:spcPct val="120000"/>
              </a:lnSpc>
              <a:spcAft>
                <a:spcPts val="0"/>
              </a:spcAft>
            </a:pPr>
            <a:r>
              <a:rPr lang="en-US">
                <a:solidFill>
                  <a:srgbClr val="000000"/>
                </a:solidFill>
              </a:rPr>
              <a:t>switchport trunk encapsulation dot1q</a:t>
            </a:r>
          </a:p>
          <a:p>
            <a:pPr>
              <a:lnSpc>
                <a:spcPct val="120000"/>
              </a:lnSpc>
              <a:spcAft>
                <a:spcPts val="0"/>
              </a:spcAft>
            </a:pPr>
            <a:r>
              <a:rPr lang="en-US">
                <a:solidFill>
                  <a:srgbClr val="000000"/>
                </a:solidFill>
              </a:rPr>
              <a:t>switchport mode trunk</a:t>
            </a:r>
          </a:p>
          <a:p>
            <a:pPr>
              <a:lnSpc>
                <a:spcPct val="120000"/>
              </a:lnSpc>
              <a:spcAft>
                <a:spcPts val="0"/>
              </a:spcAft>
            </a:pPr>
            <a:r>
              <a:rPr lang="en-US">
                <a:solidFill>
                  <a:srgbClr val="000000"/>
                </a:solidFill>
              </a:rPr>
              <a:t>channel-group 7 mode active</a:t>
            </a:r>
          </a:p>
          <a:p>
            <a:pPr>
              <a:lnSpc>
                <a:spcPct val="120000"/>
              </a:lnSpc>
              <a:spcAft>
                <a:spcPts val="0"/>
              </a:spcAft>
            </a:pPr>
            <a:endParaRPr lang="en-US">
              <a:solidFill>
                <a:srgbClr val="000000"/>
              </a:solidFill>
            </a:endParaRPr>
          </a:p>
          <a:p>
            <a:pPr>
              <a:lnSpc>
                <a:spcPct val="120000"/>
              </a:lnSpc>
              <a:spcAft>
                <a:spcPts val="0"/>
              </a:spcAft>
            </a:pPr>
            <a:r>
              <a:rPr lang="en-US">
                <a:solidFill>
                  <a:srgbClr val="000000"/>
                </a:solidFill>
              </a:rPr>
              <a:t>Switch# </a:t>
            </a:r>
            <a:r>
              <a:rPr lang="en-US" b="1">
                <a:solidFill>
                  <a:srgbClr val="000000"/>
                </a:solidFill>
              </a:rPr>
              <a:t>show running-config interface port-channel 7</a:t>
            </a:r>
          </a:p>
          <a:p>
            <a:pPr>
              <a:lnSpc>
                <a:spcPct val="120000"/>
              </a:lnSpc>
              <a:spcAft>
                <a:spcPts val="0"/>
              </a:spcAft>
            </a:pPr>
            <a:r>
              <a:rPr lang="en-US">
                <a:solidFill>
                  <a:srgbClr val="000000"/>
                </a:solidFill>
              </a:rPr>
              <a:t>Building configuration...</a:t>
            </a:r>
          </a:p>
          <a:p>
            <a:pPr>
              <a:lnSpc>
                <a:spcPct val="120000"/>
              </a:lnSpc>
              <a:spcAft>
                <a:spcPts val="0"/>
              </a:spcAft>
            </a:pPr>
            <a:r>
              <a:rPr lang="en-US">
                <a:solidFill>
                  <a:srgbClr val="000000"/>
                </a:solidFill>
              </a:rPr>
              <a:t>Current configuration : 92 bytes</a:t>
            </a:r>
          </a:p>
          <a:p>
            <a:pPr>
              <a:lnSpc>
                <a:spcPct val="120000"/>
              </a:lnSpc>
              <a:spcAft>
                <a:spcPts val="0"/>
              </a:spcAft>
            </a:pPr>
            <a:r>
              <a:rPr lang="en-US">
                <a:solidFill>
                  <a:srgbClr val="000000"/>
                </a:solidFill>
              </a:rPr>
              <a:t>interface Port-channel7</a:t>
            </a:r>
          </a:p>
          <a:p>
            <a:pPr>
              <a:lnSpc>
                <a:spcPct val="120000"/>
              </a:lnSpc>
              <a:spcAft>
                <a:spcPts val="0"/>
              </a:spcAft>
            </a:pPr>
            <a:r>
              <a:rPr lang="en-US">
                <a:solidFill>
                  <a:srgbClr val="000000"/>
                </a:solidFill>
              </a:rPr>
              <a:t>switchport trunk encapsulation dot1q</a:t>
            </a:r>
          </a:p>
          <a:p>
            <a:pPr>
              <a:lnSpc>
                <a:spcPct val="120000"/>
              </a:lnSpc>
              <a:spcAft>
                <a:spcPts val="0"/>
              </a:spcAft>
            </a:pPr>
            <a:r>
              <a:rPr lang="en-US">
                <a:solidFill>
                  <a:srgbClr val="000000"/>
                </a:solidFill>
              </a:rPr>
              <a:t>switchport mode trunk</a:t>
            </a:r>
          </a:p>
        </p:txBody>
      </p:sp>
    </p:spTree>
    <p:extLst>
      <p:ext uri="{BB962C8B-B14F-4D97-AF65-F5344CB8AC3E}">
        <p14:creationId xmlns:p14="http://schemas.microsoft.com/office/powerpoint/2010/main" val="1758351285"/>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7818" y="1212154"/>
            <a:ext cx="8521700" cy="549021"/>
          </a:xfrm>
        </p:spPr>
        <p:txBody>
          <a:bodyPr>
            <a:normAutofit fontScale="90000"/>
          </a:bodyPr>
          <a:lstStyle/>
          <a:p>
            <a:r>
              <a:rPr lang="en-US" dirty="0"/>
              <a:t>EtherChannel Load Balancing</a:t>
            </a:r>
          </a:p>
        </p:txBody>
      </p:sp>
      <p:pic>
        <p:nvPicPr>
          <p:cNvPr id="5" name="Content Placeholder 4" descr="EtherChannel Load Balancing.jpg"/>
          <p:cNvPicPr>
            <a:picLocks noGrp="1" noChangeAspect="1"/>
          </p:cNvPicPr>
          <p:nvPr>
            <p:ph sz="quarter" idx="10"/>
          </p:nvPr>
        </p:nvPicPr>
        <p:blipFill>
          <a:blip r:embed="rId3" cstate="print"/>
          <a:stretch>
            <a:fillRect/>
          </a:stretch>
        </p:blipFill>
        <p:spPr>
          <a:xfrm>
            <a:off x="420518" y="1852322"/>
            <a:ext cx="8509000" cy="4640298"/>
          </a:xfrm>
        </p:spPr>
      </p:pic>
    </p:spTree>
    <p:extLst>
      <p:ext uri="{BB962C8B-B14F-4D97-AF65-F5344CB8AC3E}">
        <p14:creationId xmlns:p14="http://schemas.microsoft.com/office/powerpoint/2010/main" val="547329955"/>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0987" y="1073169"/>
            <a:ext cx="8521700" cy="549021"/>
          </a:xfrm>
        </p:spPr>
        <p:txBody>
          <a:bodyPr>
            <a:noAutofit/>
          </a:bodyPr>
          <a:lstStyle/>
          <a:p>
            <a:r>
              <a:rPr lang="en-US" sz="3200" dirty="0" err="1"/>
              <a:t>EtherChannel</a:t>
            </a:r>
            <a:r>
              <a:rPr lang="en-US" sz="3200" dirty="0"/>
              <a:t> Load Balancing Example</a:t>
            </a:r>
          </a:p>
        </p:txBody>
      </p:sp>
      <p:sp>
        <p:nvSpPr>
          <p:cNvPr id="3" name="Content Placeholder 2"/>
          <p:cNvSpPr>
            <a:spLocks noGrp="1"/>
          </p:cNvSpPr>
          <p:nvPr>
            <p:ph idx="10"/>
          </p:nvPr>
        </p:nvSpPr>
        <p:spPr>
          <a:xfrm>
            <a:off x="279400" y="1674612"/>
            <a:ext cx="8520354" cy="2667362"/>
          </a:xfrm>
        </p:spPr>
        <p:txBody>
          <a:bodyPr>
            <a:noAutofit/>
          </a:bodyPr>
          <a:lstStyle/>
          <a:p>
            <a:pPr>
              <a:lnSpc>
                <a:spcPct val="110000"/>
              </a:lnSpc>
            </a:pPr>
            <a:r>
              <a:rPr lang="en-US" sz="1600" dirty="0">
                <a:solidFill>
                  <a:srgbClr val="000000"/>
                </a:solidFill>
              </a:rPr>
              <a:t>Here the </a:t>
            </a:r>
            <a:r>
              <a:rPr lang="en-US" sz="1600" dirty="0" err="1">
                <a:solidFill>
                  <a:srgbClr val="000000"/>
                </a:solidFill>
              </a:rPr>
              <a:t>EtherChannel</a:t>
            </a:r>
            <a:r>
              <a:rPr lang="en-US" sz="1600" dirty="0">
                <a:solidFill>
                  <a:srgbClr val="000000"/>
                </a:solidFill>
              </a:rPr>
              <a:t> load-balancing mechanism is configured to use source and destination IP address pairs. </a:t>
            </a:r>
          </a:p>
          <a:p>
            <a:pPr>
              <a:lnSpc>
                <a:spcPct val="110000"/>
              </a:lnSpc>
            </a:pPr>
            <a:r>
              <a:rPr lang="en-US" sz="1600" dirty="0">
                <a:solidFill>
                  <a:srgbClr val="000000"/>
                </a:solidFill>
              </a:rPr>
              <a:t>This rule is applied to IPv4 and IPv6 traffic, whereas the non-IP load-balancing mechanism uses source and destination MAC address pairs. </a:t>
            </a:r>
          </a:p>
          <a:p>
            <a:pPr>
              <a:lnSpc>
                <a:spcPct val="110000"/>
              </a:lnSpc>
            </a:pPr>
            <a:r>
              <a:rPr lang="en-US" sz="1600" dirty="0">
                <a:solidFill>
                  <a:srgbClr val="000000"/>
                </a:solidFill>
              </a:rPr>
              <a:t>It was observed that with source-destination IP load balancing, the balancing ends up more like 70-30 on the links!</a:t>
            </a:r>
          </a:p>
        </p:txBody>
      </p:sp>
      <p:sp>
        <p:nvSpPr>
          <p:cNvPr id="4" name="Picture Placeholder 3"/>
          <p:cNvSpPr>
            <a:spLocks noGrp="1"/>
          </p:cNvSpPr>
          <p:nvPr>
            <p:ph sz="quarter" idx="11"/>
          </p:nvPr>
        </p:nvSpPr>
        <p:spPr>
          <a:xfrm>
            <a:off x="280987" y="4079604"/>
            <a:ext cx="8520113" cy="2606396"/>
          </a:xfrm>
        </p:spPr>
        <p:txBody>
          <a:bodyPr>
            <a:normAutofit/>
          </a:bodyPr>
          <a:lstStyle/>
          <a:p>
            <a:pPr>
              <a:lnSpc>
                <a:spcPct val="110000"/>
              </a:lnSpc>
              <a:spcAft>
                <a:spcPts val="0"/>
              </a:spcAft>
            </a:pPr>
            <a:r>
              <a:rPr lang="en-US">
                <a:solidFill>
                  <a:srgbClr val="000000"/>
                </a:solidFill>
              </a:rPr>
              <a:t>Switch(config)# </a:t>
            </a:r>
            <a:r>
              <a:rPr lang="en-US" b="1">
                <a:solidFill>
                  <a:srgbClr val="000000"/>
                </a:solidFill>
              </a:rPr>
              <a:t>port-channel load-balance src-dst-ip</a:t>
            </a:r>
          </a:p>
          <a:p>
            <a:pPr>
              <a:lnSpc>
                <a:spcPct val="110000"/>
              </a:lnSpc>
              <a:spcAft>
                <a:spcPts val="0"/>
              </a:spcAft>
            </a:pPr>
            <a:r>
              <a:rPr lang="en-US">
                <a:solidFill>
                  <a:srgbClr val="000000"/>
                </a:solidFill>
              </a:rPr>
              <a:t>Switch(config)# </a:t>
            </a:r>
            <a:r>
              <a:rPr lang="en-US" b="1">
                <a:solidFill>
                  <a:srgbClr val="000000"/>
                </a:solidFill>
              </a:rPr>
              <a:t>exit</a:t>
            </a:r>
          </a:p>
          <a:p>
            <a:pPr>
              <a:lnSpc>
                <a:spcPct val="110000"/>
              </a:lnSpc>
              <a:spcAft>
                <a:spcPts val="0"/>
              </a:spcAft>
            </a:pPr>
            <a:r>
              <a:rPr lang="en-US">
                <a:solidFill>
                  <a:srgbClr val="000000"/>
                </a:solidFill>
              </a:rPr>
              <a:t>Switch# show etherchannel load-balance</a:t>
            </a:r>
          </a:p>
          <a:p>
            <a:pPr>
              <a:lnSpc>
                <a:spcPct val="110000"/>
              </a:lnSpc>
              <a:spcAft>
                <a:spcPts val="0"/>
              </a:spcAft>
            </a:pPr>
            <a:r>
              <a:rPr lang="en-US">
                <a:solidFill>
                  <a:srgbClr val="000000"/>
                </a:solidFill>
              </a:rPr>
              <a:t>EtherChannel Load-Balancing Configuration:</a:t>
            </a:r>
          </a:p>
          <a:p>
            <a:pPr>
              <a:lnSpc>
                <a:spcPct val="110000"/>
              </a:lnSpc>
              <a:spcAft>
                <a:spcPts val="0"/>
              </a:spcAft>
            </a:pPr>
            <a:r>
              <a:rPr lang="en-US">
                <a:solidFill>
                  <a:srgbClr val="000000"/>
                </a:solidFill>
              </a:rPr>
              <a:t>src-dst-ip</a:t>
            </a:r>
          </a:p>
          <a:p>
            <a:pPr>
              <a:lnSpc>
                <a:spcPct val="110000"/>
              </a:lnSpc>
              <a:spcAft>
                <a:spcPts val="0"/>
              </a:spcAft>
            </a:pPr>
            <a:r>
              <a:rPr lang="en-US">
                <a:solidFill>
                  <a:srgbClr val="000000"/>
                </a:solidFill>
              </a:rPr>
              <a:t>EtherChannel Load-Balancing Addresses Used Per-Protocol:</a:t>
            </a:r>
          </a:p>
          <a:p>
            <a:pPr>
              <a:lnSpc>
                <a:spcPct val="110000"/>
              </a:lnSpc>
              <a:spcAft>
                <a:spcPts val="0"/>
              </a:spcAft>
            </a:pPr>
            <a:r>
              <a:rPr lang="en-US">
                <a:solidFill>
                  <a:srgbClr val="000000"/>
                </a:solidFill>
              </a:rPr>
              <a:t>Non-IP: Source XOR Destination MAC address</a:t>
            </a:r>
          </a:p>
          <a:p>
            <a:pPr>
              <a:lnSpc>
                <a:spcPct val="110000"/>
              </a:lnSpc>
              <a:spcAft>
                <a:spcPts val="0"/>
              </a:spcAft>
            </a:pPr>
            <a:r>
              <a:rPr lang="en-US">
                <a:solidFill>
                  <a:srgbClr val="000000"/>
                </a:solidFill>
              </a:rPr>
              <a:t>IPv4: Source XOR Destination IP address</a:t>
            </a:r>
          </a:p>
          <a:p>
            <a:pPr>
              <a:lnSpc>
                <a:spcPct val="110000"/>
              </a:lnSpc>
              <a:spcAft>
                <a:spcPts val="0"/>
              </a:spcAft>
            </a:pPr>
            <a:r>
              <a:rPr lang="en-US">
                <a:solidFill>
                  <a:srgbClr val="000000"/>
                </a:solidFill>
              </a:rPr>
              <a:t>IPv6: Source XOR Destination IP address</a:t>
            </a:r>
            <a:endParaRPr lang="en-US" dirty="0">
              <a:solidFill>
                <a:srgbClr val="000000"/>
              </a:solidFill>
            </a:endParaRPr>
          </a:p>
        </p:txBody>
      </p:sp>
    </p:spTree>
    <p:extLst>
      <p:ext uri="{BB962C8B-B14F-4D97-AF65-F5344CB8AC3E}">
        <p14:creationId xmlns:p14="http://schemas.microsoft.com/office/powerpoint/2010/main" val="641997331"/>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549275" y="321312"/>
            <a:ext cx="8042276" cy="1336956"/>
          </a:xfrm>
        </p:spPr>
        <p:txBody>
          <a:bodyPr/>
          <a:lstStyle/>
          <a:p>
            <a:r>
              <a:rPr lang="en-US" sz="4000" dirty="0"/>
              <a:t>Chapter 2 Summary</a:t>
            </a:r>
          </a:p>
        </p:txBody>
      </p:sp>
      <p:sp>
        <p:nvSpPr>
          <p:cNvPr id="5" name="Content Placeholder 4"/>
          <p:cNvSpPr>
            <a:spLocks noGrp="1"/>
          </p:cNvSpPr>
          <p:nvPr>
            <p:ph idx="1"/>
          </p:nvPr>
        </p:nvSpPr>
        <p:spPr>
          <a:xfrm>
            <a:off x="279400" y="1658268"/>
            <a:ext cx="8520354" cy="4911539"/>
          </a:xfrm>
        </p:spPr>
        <p:txBody>
          <a:bodyPr>
            <a:noAutofit/>
          </a:bodyPr>
          <a:lstStyle/>
          <a:p>
            <a:pPr>
              <a:lnSpc>
                <a:spcPct val="120000"/>
              </a:lnSpc>
            </a:pPr>
            <a:r>
              <a:rPr lang="en-US" sz="1200" dirty="0">
                <a:solidFill>
                  <a:srgbClr val="000000"/>
                </a:solidFill>
              </a:rPr>
              <a:t>A VLAN is a logical grouping of switch ports independent of physical location. Local VLANs are now recommended over end-to-end VLAN implementations. </a:t>
            </a:r>
          </a:p>
          <a:p>
            <a:pPr>
              <a:lnSpc>
                <a:spcPct val="120000"/>
              </a:lnSpc>
            </a:pPr>
            <a:r>
              <a:rPr lang="en-US" sz="1200" dirty="0">
                <a:solidFill>
                  <a:srgbClr val="000000"/>
                </a:solidFill>
              </a:rPr>
              <a:t>A trunk is a Layer 2 point-to-point link between networking devices carry the traffic of multiple VLANs. </a:t>
            </a:r>
          </a:p>
          <a:p>
            <a:pPr>
              <a:lnSpc>
                <a:spcPct val="120000"/>
              </a:lnSpc>
            </a:pPr>
            <a:r>
              <a:rPr lang="en-US" sz="1200" dirty="0">
                <a:solidFill>
                  <a:srgbClr val="000000"/>
                </a:solidFill>
              </a:rPr>
              <a:t>ISL and 802.1Q are the two </a:t>
            </a:r>
            <a:r>
              <a:rPr lang="en-US" sz="1200" dirty="0" err="1">
                <a:solidFill>
                  <a:srgbClr val="000000"/>
                </a:solidFill>
              </a:rPr>
              <a:t>trunking</a:t>
            </a:r>
            <a:r>
              <a:rPr lang="en-US" sz="1200" dirty="0">
                <a:solidFill>
                  <a:srgbClr val="000000"/>
                </a:solidFill>
              </a:rPr>
              <a:t> protocols that can connect two switches. </a:t>
            </a:r>
          </a:p>
          <a:p>
            <a:pPr>
              <a:lnSpc>
                <a:spcPct val="120000"/>
              </a:lnSpc>
            </a:pPr>
            <a:r>
              <a:rPr lang="en-US" sz="1200" dirty="0">
                <a:solidFill>
                  <a:srgbClr val="000000"/>
                </a:solidFill>
              </a:rPr>
              <a:t>VTP is used to distribute and synchronize information about VLANs configured throughout a switched network. </a:t>
            </a:r>
          </a:p>
          <a:p>
            <a:pPr>
              <a:lnSpc>
                <a:spcPct val="120000"/>
              </a:lnSpc>
            </a:pPr>
            <a:r>
              <a:rPr lang="en-US" sz="1200" dirty="0">
                <a:solidFill>
                  <a:srgbClr val="000000"/>
                </a:solidFill>
              </a:rPr>
              <a:t>VTP pruning helps to stop flooding of unnecessary traffic on trunk links. </a:t>
            </a:r>
          </a:p>
          <a:p>
            <a:pPr>
              <a:lnSpc>
                <a:spcPct val="120000"/>
              </a:lnSpc>
            </a:pPr>
            <a:r>
              <a:rPr lang="en-US" sz="1200" dirty="0">
                <a:solidFill>
                  <a:srgbClr val="000000"/>
                </a:solidFill>
              </a:rPr>
              <a:t>Device communication within the same VLAN can be fine-tuned using </a:t>
            </a:r>
            <a:r>
              <a:rPr lang="en-US" sz="1200" dirty="0" err="1">
                <a:solidFill>
                  <a:srgbClr val="000000"/>
                </a:solidFill>
              </a:rPr>
              <a:t>pVLANs</a:t>
            </a:r>
            <a:r>
              <a:rPr lang="en-US" sz="1200" dirty="0">
                <a:solidFill>
                  <a:srgbClr val="000000"/>
                </a:solidFill>
              </a:rPr>
              <a:t>. A </a:t>
            </a:r>
            <a:r>
              <a:rPr lang="en-US" sz="1200" dirty="0" err="1">
                <a:solidFill>
                  <a:srgbClr val="000000"/>
                </a:solidFill>
              </a:rPr>
              <a:t>pVLAN</a:t>
            </a:r>
            <a:r>
              <a:rPr lang="en-US" sz="1200" dirty="0">
                <a:solidFill>
                  <a:srgbClr val="000000"/>
                </a:solidFill>
              </a:rPr>
              <a:t> is associated to a primary VLAN, and then mapped to one or several ports. A primary VLAN can map to one isolated and several community VLANs. </a:t>
            </a:r>
            <a:r>
              <a:rPr lang="en-US" sz="1200" dirty="0" err="1">
                <a:solidFill>
                  <a:srgbClr val="000000"/>
                </a:solidFill>
              </a:rPr>
              <a:t>pVLANs</a:t>
            </a:r>
            <a:r>
              <a:rPr lang="en-US" sz="1200" dirty="0">
                <a:solidFill>
                  <a:srgbClr val="000000"/>
                </a:solidFill>
              </a:rPr>
              <a:t> can span across several switches using regular 802.1q trunks or </a:t>
            </a:r>
            <a:r>
              <a:rPr lang="en-US" sz="1200" dirty="0" err="1">
                <a:solidFill>
                  <a:srgbClr val="000000"/>
                </a:solidFill>
              </a:rPr>
              <a:t>pVLAN</a:t>
            </a:r>
            <a:r>
              <a:rPr lang="en-US" sz="1200" dirty="0">
                <a:solidFill>
                  <a:srgbClr val="000000"/>
                </a:solidFill>
              </a:rPr>
              <a:t> trunks. </a:t>
            </a:r>
          </a:p>
          <a:p>
            <a:pPr>
              <a:lnSpc>
                <a:spcPct val="120000"/>
              </a:lnSpc>
            </a:pPr>
            <a:r>
              <a:rPr lang="en-US" sz="1200" dirty="0">
                <a:solidFill>
                  <a:srgbClr val="000000"/>
                </a:solidFill>
              </a:rPr>
              <a:t>Use </a:t>
            </a:r>
            <a:r>
              <a:rPr lang="en-US" sz="1200" dirty="0" err="1">
                <a:solidFill>
                  <a:srgbClr val="000000"/>
                </a:solidFill>
              </a:rPr>
              <a:t>EtherChannel</a:t>
            </a:r>
            <a:r>
              <a:rPr lang="en-US" sz="1200" dirty="0">
                <a:solidFill>
                  <a:srgbClr val="000000"/>
                </a:solidFill>
              </a:rPr>
              <a:t> by aggregating individual, similar links between switches. </a:t>
            </a:r>
            <a:r>
              <a:rPr lang="en-US" sz="1200" dirty="0" err="1">
                <a:solidFill>
                  <a:srgbClr val="000000"/>
                </a:solidFill>
              </a:rPr>
              <a:t>EtherChannel</a:t>
            </a:r>
            <a:r>
              <a:rPr lang="en-US" sz="1200" dirty="0">
                <a:solidFill>
                  <a:srgbClr val="000000"/>
                </a:solidFill>
              </a:rPr>
              <a:t> can be dynamically configured between switches using either the Cisco-proprietary </a:t>
            </a:r>
            <a:r>
              <a:rPr lang="en-US" sz="1200" dirty="0" err="1">
                <a:solidFill>
                  <a:srgbClr val="000000"/>
                </a:solidFill>
              </a:rPr>
              <a:t>PAgP</a:t>
            </a:r>
            <a:r>
              <a:rPr lang="en-US" sz="1200" dirty="0">
                <a:solidFill>
                  <a:srgbClr val="000000"/>
                </a:solidFill>
              </a:rPr>
              <a:t> or the IEEE 802.3ad LACP. </a:t>
            </a:r>
            <a:r>
              <a:rPr lang="en-US" sz="1200" dirty="0" err="1">
                <a:solidFill>
                  <a:srgbClr val="000000"/>
                </a:solidFill>
              </a:rPr>
              <a:t>EtherChannel</a:t>
            </a:r>
            <a:r>
              <a:rPr lang="en-US" sz="1200" dirty="0">
                <a:solidFill>
                  <a:srgbClr val="000000"/>
                </a:solidFill>
              </a:rPr>
              <a:t> load balances traffic over all the links in the bundle. The method that is chosen directly impacts the efficiency of this load-balancing mechanism.</a:t>
            </a:r>
          </a:p>
        </p:txBody>
      </p:sp>
    </p:spTree>
    <p:extLst>
      <p:ext uri="{BB962C8B-B14F-4D97-AF65-F5344CB8AC3E}">
        <p14:creationId xmlns:p14="http://schemas.microsoft.com/office/powerpoint/2010/main" val="56823059"/>
      </p:ext>
    </p:extLst>
  </p:cSld>
  <p:clrMapOvr>
    <a:masterClrMapping/>
  </p:clrMapOvr>
  <p:transition spd="med"/>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549275" y="425117"/>
            <a:ext cx="8042276" cy="1336956"/>
          </a:xfrm>
        </p:spPr>
        <p:txBody>
          <a:bodyPr/>
          <a:lstStyle/>
          <a:p>
            <a:r>
              <a:rPr lang="en-US" dirty="0"/>
              <a:t>Chapter 2 Labs</a:t>
            </a:r>
          </a:p>
        </p:txBody>
      </p:sp>
      <p:sp>
        <p:nvSpPr>
          <p:cNvPr id="9" name="Content Placeholder 8"/>
          <p:cNvSpPr>
            <a:spLocks noGrp="1"/>
          </p:cNvSpPr>
          <p:nvPr>
            <p:ph idx="1"/>
          </p:nvPr>
        </p:nvSpPr>
        <p:spPr>
          <a:xfrm>
            <a:off x="549275" y="1869963"/>
            <a:ext cx="8042276" cy="4073638"/>
          </a:xfrm>
        </p:spPr>
        <p:txBody>
          <a:bodyPr>
            <a:normAutofit/>
          </a:bodyPr>
          <a:lstStyle/>
          <a:p>
            <a:r>
              <a:rPr lang="en-US" sz="2000" b="1" dirty="0"/>
              <a:t>Lab 2-1	Static VLANS, VLAN Trunking, and VTP Domains  </a:t>
            </a:r>
          </a:p>
          <a:p>
            <a:r>
              <a:rPr lang="en-US" sz="2000" b="1" dirty="0"/>
              <a:t>Lab 2-2	Configuring EtherChannel </a:t>
            </a:r>
          </a:p>
        </p:txBody>
      </p:sp>
      <p:sp>
        <p:nvSpPr>
          <p:cNvPr id="4" name="Title 1"/>
          <p:cNvSpPr txBox="1">
            <a:spLocks/>
          </p:cNvSpPr>
          <p:nvPr/>
        </p:nvSpPr>
        <p:spPr>
          <a:xfrm>
            <a:off x="701675" y="3122485"/>
            <a:ext cx="8042276" cy="891286"/>
          </a:xfrm>
          <a:prstGeom prst="rect">
            <a:avLst/>
          </a:prstGeom>
        </p:spPr>
        <p:txBody>
          <a:bodyPr vert="horz" lIns="91440" tIns="45720" rIns="91440" bIns="45720" rtlCol="0" anchor="b" anchorCtr="0">
            <a:noAutofit/>
          </a:bodyPr>
          <a:lstStyle>
            <a:lvl1pPr algn="ctr" defTabSz="914400" rtl="0" eaLnBrk="1" latinLnBrk="0" hangingPunct="1">
              <a:spcBef>
                <a:spcPct val="0"/>
              </a:spcBef>
              <a:buNone/>
              <a:defRPr sz="4600" kern="1200">
                <a:solidFill>
                  <a:schemeClr val="accent1"/>
                </a:solidFill>
                <a:latin typeface="+mj-lt"/>
                <a:ea typeface="+mj-ea"/>
                <a:cs typeface="+mj-cs"/>
              </a:defRPr>
            </a:lvl1pPr>
          </a:lstStyle>
          <a:p>
            <a:r>
              <a:rPr lang="en-US"/>
              <a:t>Resources</a:t>
            </a:r>
            <a:endParaRPr lang="en-US" dirty="0"/>
          </a:p>
        </p:txBody>
      </p:sp>
      <p:sp>
        <p:nvSpPr>
          <p:cNvPr id="6" name="Content Placeholder 3"/>
          <p:cNvSpPr txBox="1">
            <a:spLocks/>
          </p:cNvSpPr>
          <p:nvPr/>
        </p:nvSpPr>
        <p:spPr>
          <a:xfrm>
            <a:off x="701675" y="4334581"/>
            <a:ext cx="8042276" cy="1998595"/>
          </a:xfrm>
          <a:prstGeom prst="rect">
            <a:avLst/>
          </a:prstGeom>
        </p:spPr>
        <p:txBody>
          <a:bodyPr vert="horz" lIns="91440" tIns="45720" rIns="91440" bIns="45720" rtlCol="0">
            <a:normAutofit/>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r>
              <a:rPr lang="en-US"/>
              <a:t>Catalyst 3560 Switch Command Reference</a:t>
            </a:r>
            <a:endParaRPr lang="en-US">
              <a:hlinkClick r:id="" action="ppaction://noaction"/>
            </a:endParaRPr>
          </a:p>
          <a:p>
            <a:pPr indent="-1588">
              <a:buFont typeface="Wingdings 2" pitchFamily="18" charset="2"/>
              <a:buNone/>
            </a:pPr>
            <a:r>
              <a:rPr lang="en-US">
                <a:hlinkClick r:id="" action="ppaction://noaction"/>
              </a:rPr>
              <a:t>www.cisco.com/en/US/docs/switches/lan/catalyst3560/software/release/12.2_52_se/command/reference/3560cr.html</a:t>
            </a:r>
            <a:r>
              <a:rPr lang="en-US"/>
              <a:t> </a:t>
            </a:r>
            <a:endParaRPr lang="en-US" dirty="0"/>
          </a:p>
        </p:txBody>
      </p:sp>
    </p:spTree>
    <p:extLst>
      <p:ext uri="{BB962C8B-B14F-4D97-AF65-F5344CB8AC3E}">
        <p14:creationId xmlns:p14="http://schemas.microsoft.com/office/powerpoint/2010/main" val="86929928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1658</TotalTime>
  <Words>11838</Words>
  <Application>Microsoft Office PowerPoint</Application>
  <PresentationFormat>On-screen Show (4:3)</PresentationFormat>
  <Paragraphs>896</Paragraphs>
  <Slides>79</Slides>
  <Notes>70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79</vt:i4>
      </vt:variant>
    </vt:vector>
  </HeadingPairs>
  <TitlesOfParts>
    <vt:vector size="88" baseType="lpstr">
      <vt:lpstr>Arial</vt:lpstr>
      <vt:lpstr>Calibri</vt:lpstr>
      <vt:lpstr>Consolas</vt:lpstr>
      <vt:lpstr>Courier New</vt:lpstr>
      <vt:lpstr>News Gothic MT</vt:lpstr>
      <vt:lpstr>Times New Roman</vt:lpstr>
      <vt:lpstr>Wingdings</vt:lpstr>
      <vt:lpstr>Wingdings 2</vt:lpstr>
      <vt:lpstr>Breeze</vt:lpstr>
      <vt:lpstr>Implementing VLANs in Campus Networks</vt:lpstr>
      <vt:lpstr>Objectives</vt:lpstr>
      <vt:lpstr>Implementing VLAN Technologies in a Campus Network</vt:lpstr>
      <vt:lpstr>Virtual Local Area Network (VLAN)</vt:lpstr>
      <vt:lpstr>End-to-End VLANs</vt:lpstr>
      <vt:lpstr>Local VLANs</vt:lpstr>
      <vt:lpstr>Comparison of End-to-End VLANs and Local VLANs</vt:lpstr>
      <vt:lpstr>Cont…</vt:lpstr>
      <vt:lpstr>Cont…</vt:lpstr>
      <vt:lpstr>Cont..</vt:lpstr>
      <vt:lpstr>VLANs in Enterprise Campus Design</vt:lpstr>
      <vt:lpstr>Best Practices for VLAN Design</vt:lpstr>
      <vt:lpstr>VLAN Support on Catalyst Switches</vt:lpstr>
      <vt:lpstr>VLAN Ranges</vt:lpstr>
      <vt:lpstr>Configuration: Create a VLAN</vt:lpstr>
      <vt:lpstr>Configuration: Name a VLAN</vt:lpstr>
      <vt:lpstr>Example: Creating and Naming a VLAN</vt:lpstr>
      <vt:lpstr>Configuration: Disable Trunk Negotiation on a Port</vt:lpstr>
      <vt:lpstr>Configuration: Macro for Access Port</vt:lpstr>
      <vt:lpstr>Configuration: Assign Port to VLAN</vt:lpstr>
      <vt:lpstr>Example: Assigning a Port to a VLAN</vt:lpstr>
      <vt:lpstr>Verification: VLAN Configuration</vt:lpstr>
      <vt:lpstr>Verification: Interface Configuration</vt:lpstr>
      <vt:lpstr>Verification: Switch Port Configuration</vt:lpstr>
      <vt:lpstr>Verification: MAC Address Information</vt:lpstr>
      <vt:lpstr>PowerPoint Presentation</vt:lpstr>
      <vt:lpstr>VLAN Trunking</vt:lpstr>
      <vt:lpstr>VLAN Trunking with IEEE 802.1Q</vt:lpstr>
      <vt:lpstr>Understanding Native VLAN in 802.1Q Trunking</vt:lpstr>
      <vt:lpstr>Native VLAN</vt:lpstr>
      <vt:lpstr>Dynamic Trunking Protocol (DTP)</vt:lpstr>
      <vt:lpstr>DTP Modes Combination</vt:lpstr>
      <vt:lpstr>Design with VLAN Trunks</vt:lpstr>
      <vt:lpstr>VLAN Ranges and Mappings</vt:lpstr>
      <vt:lpstr>VLAN Ranges</vt:lpstr>
      <vt:lpstr>Configuring an Interface for Trunking</vt:lpstr>
      <vt:lpstr>Verifying Trunk Configuration</vt:lpstr>
      <vt:lpstr>Troubleshooting Trunk Links</vt:lpstr>
      <vt:lpstr>PowerPoint Presentation</vt:lpstr>
      <vt:lpstr>VLAN Trunking Protocol (VTP)</vt:lpstr>
      <vt:lpstr>VTP Modes</vt:lpstr>
      <vt:lpstr>VTP Operation</vt:lpstr>
      <vt:lpstr>VTP Pruning</vt:lpstr>
      <vt:lpstr>VTP Versions</vt:lpstr>
      <vt:lpstr>VTP Message Types</vt:lpstr>
      <vt:lpstr>VTP Summary Advertisements</vt:lpstr>
      <vt:lpstr>VTP Subset Advertisements</vt:lpstr>
      <vt:lpstr>VTP Advertisement Requests</vt:lpstr>
      <vt:lpstr>VTP Authentication</vt:lpstr>
      <vt:lpstr>Configuring VTP</vt:lpstr>
      <vt:lpstr>VTP Configuration Example</vt:lpstr>
      <vt:lpstr>Verifying VTP Configuration (1)</vt:lpstr>
      <vt:lpstr>Verifying VTP Configuration (2)</vt:lpstr>
      <vt:lpstr>VTP Troubleshooting</vt:lpstr>
      <vt:lpstr>Private VLANs</vt:lpstr>
      <vt:lpstr>Motivation for Private VLANs</vt:lpstr>
      <vt:lpstr>pVLAN Port Types</vt:lpstr>
      <vt:lpstr>pVLAN Structure Supporting VLANs</vt:lpstr>
      <vt:lpstr>pVLAN…</vt:lpstr>
      <vt:lpstr>Configuring pVLANs - Steps</vt:lpstr>
      <vt:lpstr>Configuring pVLANs - Commands</vt:lpstr>
      <vt:lpstr>Configuring pVLANs - Commands</vt:lpstr>
      <vt:lpstr>Verifying pVLAN Configuration</vt:lpstr>
      <vt:lpstr>pVLAN Edge (Protected Port) Feature</vt:lpstr>
      <vt:lpstr>Configuring Link Aggregation with Etherchannel</vt:lpstr>
      <vt:lpstr>EtherChannel Technology</vt:lpstr>
      <vt:lpstr>EtherChannel Management Protocols</vt:lpstr>
      <vt:lpstr>PAgP Modes</vt:lpstr>
      <vt:lpstr>LACP Modes</vt:lpstr>
      <vt:lpstr>Configuring EtherChannel</vt:lpstr>
      <vt:lpstr>Example: EtherChannel Configuration</vt:lpstr>
      <vt:lpstr>Verifying EtherChannel (1)</vt:lpstr>
      <vt:lpstr>Verifying EtherChannel (2)</vt:lpstr>
      <vt:lpstr>Verifying EtherChannel (3)</vt:lpstr>
      <vt:lpstr>Verifying EtherChannel (4)</vt:lpstr>
      <vt:lpstr>EtherChannel Load Balancing</vt:lpstr>
      <vt:lpstr>EtherChannel Load Balancing Example</vt:lpstr>
      <vt:lpstr>Chapter 2 Summary</vt:lpstr>
      <vt:lpstr>Chapter 2 Labs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Kapilan Radhakrishnan</cp:lastModifiedBy>
  <cp:revision>176</cp:revision>
  <dcterms:created xsi:type="dcterms:W3CDTF">2011-10-03T10:20:59Z</dcterms:created>
  <dcterms:modified xsi:type="dcterms:W3CDTF">2020-02-07T09:00:07Z</dcterms:modified>
</cp:coreProperties>
</file>