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handoutMasterIdLst>
    <p:handoutMasterId r:id="rId19"/>
  </p:handoutMasterIdLst>
  <p:sldIdLst>
    <p:sldId id="256" r:id="rId2"/>
    <p:sldId id="258" r:id="rId3"/>
    <p:sldId id="269" r:id="rId4"/>
    <p:sldId id="259" r:id="rId5"/>
    <p:sldId id="260" r:id="rId6"/>
    <p:sldId id="261" r:id="rId7"/>
    <p:sldId id="262" r:id="rId8"/>
    <p:sldId id="263" r:id="rId9"/>
    <p:sldId id="264" r:id="rId10"/>
    <p:sldId id="265" r:id="rId11"/>
    <p:sldId id="266" r:id="rId12"/>
    <p:sldId id="267" r:id="rId13"/>
    <p:sldId id="268" r:id="rId14"/>
    <p:sldId id="257"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210"/>
    <p:restoredTop sz="50062"/>
  </p:normalViewPr>
  <p:slideViewPr>
    <p:cSldViewPr snapToGrid="0" snapToObjects="1">
      <p:cViewPr varScale="1">
        <p:scale>
          <a:sx n="67" d="100"/>
          <a:sy n="67" d="100"/>
        </p:scale>
        <p:origin x="3208" y="184"/>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notesMaster" Target="notesMasters/notesMaster1.xml"/><Relationship Id="rId19" Type="http://schemas.openxmlformats.org/officeDocument/2006/relationships/handoutMaster" Target="handoutMasters/handout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0710BC6-DCDF-DC4F-81D7-6211528BE8DA}" type="datetimeFigureOut">
              <a:rPr lang="en-US" smtClean="0"/>
              <a:t>10/16/19</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78F0327-F44C-4D42-A4B7-F12D59103CED}" type="slidenum">
              <a:rPr lang="en-US" smtClean="0"/>
              <a:t>‹#›</a:t>
            </a:fld>
            <a:endParaRPr lang="en-US"/>
          </a:p>
        </p:txBody>
      </p:sp>
    </p:spTree>
    <p:extLst>
      <p:ext uri="{BB962C8B-B14F-4D97-AF65-F5344CB8AC3E}">
        <p14:creationId xmlns:p14="http://schemas.microsoft.com/office/powerpoint/2010/main" val="30745771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BDF2C1-10A0-3D4D-B10B-C7BDE1A82D17}" type="datetimeFigureOut">
              <a:rPr lang="en-US" smtClean="0"/>
              <a:t>10/16/19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FFB831-DEE9-9147-B609-4B43C09E098A}" type="slidenum">
              <a:rPr lang="en-US" smtClean="0"/>
              <a:t>‹#›</a:t>
            </a:fld>
            <a:endParaRPr lang="en-US"/>
          </a:p>
        </p:txBody>
      </p:sp>
    </p:spTree>
    <p:extLst>
      <p:ext uri="{BB962C8B-B14F-4D97-AF65-F5344CB8AC3E}">
        <p14:creationId xmlns:p14="http://schemas.microsoft.com/office/powerpoint/2010/main" val="13275863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Everybody has a tendency to behave in a particular way when working with other people, which doesn't mean, of course, that they'll always behave like that. Meredith Belbin and his colleagues found that that are common clusters of these </a:t>
            </a:r>
            <a:r>
              <a:rPr lang="en-US" dirty="0" err="1" smtClean="0"/>
              <a:t>behaviours</a:t>
            </a:r>
            <a:r>
              <a:rPr lang="en-US" dirty="0" smtClean="0"/>
              <a:t>, and these clusters are stable enough to be separately identifiable. Everybody seems to have a preference for one or more of these 'Team Roles' when behaving naturally in a group. If you have more than one 'natural role', then you can switch between them if you choose, and this is useful knowledge if you ever need to fill a different role in a team. </a:t>
            </a:r>
          </a:p>
          <a:p>
            <a:r>
              <a:rPr lang="en-US" dirty="0" smtClean="0"/>
              <a:t>The significance is that by observing real teams over a period of several years, </a:t>
            </a:r>
            <a:r>
              <a:rPr lang="en-US" dirty="0" err="1" smtClean="0"/>
              <a:t>Dr</a:t>
            </a:r>
            <a:r>
              <a:rPr lang="en-US" dirty="0" smtClean="0"/>
              <a:t> Belbin and his group learned how to predict whether a team would succeed or fail, just by knowing the mix of roles within the group. They could also make a failing group succeed by adding somebody with the right-role - or make a successful group fail by taking away a vital supporting role. They also found that if team members identify, share and discuss their team roles then this improves how people work and live together. They refined things as they went along, so some roles have more than one name. </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FEFFB831-DEE9-9147-B609-4B43C09E098A}" type="slidenum">
              <a:rPr lang="en-US" smtClean="0"/>
              <a:t>2</a:t>
            </a:fld>
            <a:endParaRPr lang="en-US"/>
          </a:p>
        </p:txBody>
      </p:sp>
    </p:spTree>
    <p:extLst>
      <p:ext uri="{BB962C8B-B14F-4D97-AF65-F5344CB8AC3E}">
        <p14:creationId xmlns:p14="http://schemas.microsoft.com/office/powerpoint/2010/main" val="1898395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EFFB831-DEE9-9147-B609-4B43C09E098A}" type="slidenum">
              <a:rPr lang="en-US" smtClean="0"/>
              <a:t>11</a:t>
            </a:fld>
            <a:endParaRPr lang="en-US"/>
          </a:p>
        </p:txBody>
      </p:sp>
    </p:spTree>
    <p:extLst>
      <p:ext uri="{BB962C8B-B14F-4D97-AF65-F5344CB8AC3E}">
        <p14:creationId xmlns:p14="http://schemas.microsoft.com/office/powerpoint/2010/main" val="388624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EFFB831-DEE9-9147-B609-4B43C09E098A}" type="slidenum">
              <a:rPr lang="en-US" smtClean="0"/>
              <a:t>14</a:t>
            </a:fld>
            <a:endParaRPr lang="en-US"/>
          </a:p>
        </p:txBody>
      </p:sp>
    </p:spTree>
    <p:extLst>
      <p:ext uri="{BB962C8B-B14F-4D97-AF65-F5344CB8AC3E}">
        <p14:creationId xmlns:p14="http://schemas.microsoft.com/office/powerpoint/2010/main" val="11511075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EFFB831-DEE9-9147-B609-4B43C09E098A}" type="slidenum">
              <a:rPr lang="en-US" smtClean="0"/>
              <a:t>16</a:t>
            </a:fld>
            <a:endParaRPr lang="en-US"/>
          </a:p>
        </p:txBody>
      </p:sp>
    </p:spTree>
    <p:extLst>
      <p:ext uri="{BB962C8B-B14F-4D97-AF65-F5344CB8AC3E}">
        <p14:creationId xmlns:p14="http://schemas.microsoft.com/office/powerpoint/2010/main" val="1945082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186E93CC-17F4-C245-84A3-CBF94308A606}" type="datetimeFigureOut">
              <a:rPr lang="en-US" smtClean="0"/>
              <a:t>10/16/19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8DC538-BF01-824B-9D55-C5F4369B7721}" type="slidenum">
              <a:rPr lang="en-US" smtClean="0"/>
              <a:t>‹#›</a:t>
            </a:fld>
            <a:endParaRPr lang="en-US"/>
          </a:p>
        </p:txBody>
      </p:sp>
    </p:spTree>
    <p:extLst>
      <p:ext uri="{BB962C8B-B14F-4D97-AF65-F5344CB8AC3E}">
        <p14:creationId xmlns:p14="http://schemas.microsoft.com/office/powerpoint/2010/main" val="122767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86E93CC-17F4-C245-84A3-CBF94308A606}" type="datetimeFigureOut">
              <a:rPr lang="en-US" smtClean="0"/>
              <a:t>10/16/19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8DC538-BF01-824B-9D55-C5F4369B7721}" type="slidenum">
              <a:rPr lang="en-US" smtClean="0"/>
              <a:t>‹#›</a:t>
            </a:fld>
            <a:endParaRPr lang="en-US"/>
          </a:p>
        </p:txBody>
      </p:sp>
    </p:spTree>
    <p:extLst>
      <p:ext uri="{BB962C8B-B14F-4D97-AF65-F5344CB8AC3E}">
        <p14:creationId xmlns:p14="http://schemas.microsoft.com/office/powerpoint/2010/main" val="1941647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186E93CC-17F4-C245-84A3-CBF94308A606}" type="datetimeFigureOut">
              <a:rPr lang="en-US" smtClean="0"/>
              <a:t>10/16/19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8DC538-BF01-824B-9D55-C5F4369B7721}" type="slidenum">
              <a:rPr lang="en-US" smtClean="0"/>
              <a:t>‹#›</a:t>
            </a:fld>
            <a:endParaRPr lang="en-US"/>
          </a:p>
        </p:txBody>
      </p:sp>
    </p:spTree>
    <p:extLst>
      <p:ext uri="{BB962C8B-B14F-4D97-AF65-F5344CB8AC3E}">
        <p14:creationId xmlns:p14="http://schemas.microsoft.com/office/powerpoint/2010/main" val="1542855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186E93CC-17F4-C245-84A3-CBF94308A606}" type="datetimeFigureOut">
              <a:rPr lang="en-US" smtClean="0"/>
              <a:t>10/16/19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68DC538-BF01-824B-9D55-C5F4369B7721}" type="slidenum">
              <a:rPr lang="en-US" smtClean="0"/>
              <a:t>‹#›</a:t>
            </a:fld>
            <a:endParaRPr lang="en-US"/>
          </a:p>
        </p:txBody>
      </p:sp>
    </p:spTree>
    <p:extLst>
      <p:ext uri="{BB962C8B-B14F-4D97-AF65-F5344CB8AC3E}">
        <p14:creationId xmlns:p14="http://schemas.microsoft.com/office/powerpoint/2010/main" val="2056061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186E93CC-17F4-C245-84A3-CBF94308A606}" type="datetimeFigureOut">
              <a:rPr lang="en-US" smtClean="0"/>
              <a:t>10/16/19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68DC538-BF01-824B-9D55-C5F4369B7721}" type="slidenum">
              <a:rPr lang="en-US" smtClean="0"/>
              <a:t>‹#›</a:t>
            </a:fld>
            <a:endParaRPr lang="en-US"/>
          </a:p>
        </p:txBody>
      </p:sp>
    </p:spTree>
    <p:extLst>
      <p:ext uri="{BB962C8B-B14F-4D97-AF65-F5344CB8AC3E}">
        <p14:creationId xmlns:p14="http://schemas.microsoft.com/office/powerpoint/2010/main" val="1066821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186E93CC-17F4-C245-84A3-CBF94308A606}" type="datetimeFigureOut">
              <a:rPr lang="en-US" smtClean="0"/>
              <a:t>10/16/19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68DC538-BF01-824B-9D55-C5F4369B7721}" type="slidenum">
              <a:rPr lang="en-US" smtClean="0"/>
              <a:t>‹#›</a:t>
            </a:fld>
            <a:endParaRPr lang="en-US"/>
          </a:p>
        </p:txBody>
      </p:sp>
    </p:spTree>
    <p:extLst>
      <p:ext uri="{BB962C8B-B14F-4D97-AF65-F5344CB8AC3E}">
        <p14:creationId xmlns:p14="http://schemas.microsoft.com/office/powerpoint/2010/main" val="723847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6E93CC-17F4-C245-84A3-CBF94308A606}" type="datetimeFigureOut">
              <a:rPr lang="en-US" smtClean="0"/>
              <a:t>10/16/19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68DC538-BF01-824B-9D55-C5F4369B7721}" type="slidenum">
              <a:rPr lang="en-US" smtClean="0"/>
              <a:t>‹#›</a:t>
            </a:fld>
            <a:endParaRPr lang="en-US"/>
          </a:p>
        </p:txBody>
      </p:sp>
    </p:spTree>
    <p:extLst>
      <p:ext uri="{BB962C8B-B14F-4D97-AF65-F5344CB8AC3E}">
        <p14:creationId xmlns:p14="http://schemas.microsoft.com/office/powerpoint/2010/main" val="204609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86E93CC-17F4-C245-84A3-CBF94308A606}" type="datetimeFigureOut">
              <a:rPr lang="en-US" smtClean="0"/>
              <a:t>10/16/19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68DC538-BF01-824B-9D55-C5F4369B7721}" type="slidenum">
              <a:rPr lang="en-US" smtClean="0"/>
              <a:t>‹#›</a:t>
            </a:fld>
            <a:endParaRPr lang="en-US"/>
          </a:p>
        </p:txBody>
      </p:sp>
    </p:spTree>
    <p:extLst>
      <p:ext uri="{BB962C8B-B14F-4D97-AF65-F5344CB8AC3E}">
        <p14:creationId xmlns:p14="http://schemas.microsoft.com/office/powerpoint/2010/main" val="758446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86E93CC-17F4-C245-84A3-CBF94308A606}" type="datetimeFigureOut">
              <a:rPr lang="en-US" smtClean="0"/>
              <a:t>10/16/19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68DC538-BF01-824B-9D55-C5F4369B7721}" type="slidenum">
              <a:rPr lang="en-US" smtClean="0"/>
              <a:t>‹#›</a:t>
            </a:fld>
            <a:endParaRPr lang="en-US"/>
          </a:p>
        </p:txBody>
      </p:sp>
    </p:spTree>
    <p:extLst>
      <p:ext uri="{BB962C8B-B14F-4D97-AF65-F5344CB8AC3E}">
        <p14:creationId xmlns:p14="http://schemas.microsoft.com/office/powerpoint/2010/main" val="1902326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86E93CC-17F4-C245-84A3-CBF94308A606}" type="datetimeFigureOut">
              <a:rPr lang="en-US" smtClean="0"/>
              <a:t>10/16/19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8DC538-BF01-824B-9D55-C5F4369B7721}" type="slidenum">
              <a:rPr lang="en-US" smtClean="0"/>
              <a:t>‹#›</a:t>
            </a:fld>
            <a:endParaRPr lang="en-US"/>
          </a:p>
        </p:txBody>
      </p:sp>
    </p:spTree>
    <p:extLst>
      <p:ext uri="{BB962C8B-B14F-4D97-AF65-F5344CB8AC3E}">
        <p14:creationId xmlns:p14="http://schemas.microsoft.com/office/powerpoint/2010/main" val="657486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86E93CC-17F4-C245-84A3-CBF94308A606}" type="datetimeFigureOut">
              <a:rPr lang="en-US" smtClean="0"/>
              <a:t>10/16/19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8DC538-BF01-824B-9D55-C5F4369B7721}" type="slidenum">
              <a:rPr lang="en-US" smtClean="0"/>
              <a:t>‹#›</a:t>
            </a:fld>
            <a:endParaRPr lang="en-US"/>
          </a:p>
        </p:txBody>
      </p:sp>
    </p:spTree>
    <p:extLst>
      <p:ext uri="{BB962C8B-B14F-4D97-AF65-F5344CB8AC3E}">
        <p14:creationId xmlns:p14="http://schemas.microsoft.com/office/powerpoint/2010/main" val="157486357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6E93CC-17F4-C245-84A3-CBF94308A606}" type="datetimeFigureOut">
              <a:rPr lang="en-US" smtClean="0"/>
              <a:t>10/16/19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8DC538-BF01-824B-9D55-C5F4369B7721}" type="slidenum">
              <a:rPr lang="en-US" smtClean="0"/>
              <a:t>‹#›</a:t>
            </a:fld>
            <a:endParaRPr lang="en-US"/>
          </a:p>
        </p:txBody>
      </p:sp>
    </p:spTree>
    <p:extLst>
      <p:ext uri="{BB962C8B-B14F-4D97-AF65-F5344CB8AC3E}">
        <p14:creationId xmlns:p14="http://schemas.microsoft.com/office/powerpoint/2010/main" val="13625803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Introduction to Professional Promotion Team Roles</a:t>
            </a:r>
            <a:endParaRPr lang="en-US"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17745168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2400" dirty="0" err="1"/>
              <a:t>Dr</a:t>
            </a:r>
            <a:r>
              <a:rPr lang="en-US" sz="2400" dirty="0"/>
              <a:t> Meredith Belbin defines a team role as:</a:t>
            </a:r>
            <a:br>
              <a:rPr lang="en-US" sz="2400" dirty="0"/>
            </a:br>
            <a:r>
              <a:rPr lang="en-US" sz="2400" dirty="0"/>
              <a:t>"A tendency to behave, contribute and interrelate with others in a particular way." </a:t>
            </a:r>
            <a:br>
              <a:rPr lang="en-US" sz="2400" dirty="0"/>
            </a:br>
            <a:r>
              <a:rPr lang="en-US" sz="2400" dirty="0"/>
              <a:t>(Management Teams – Why They Succeed or Fail-Second Edition 2003) </a:t>
            </a:r>
            <a:br>
              <a:rPr lang="en-US" sz="2400" dirty="0"/>
            </a:br>
            <a:endParaRPr lang="en-US" sz="2400" dirty="0"/>
          </a:p>
        </p:txBody>
      </p:sp>
      <p:sp>
        <p:nvSpPr>
          <p:cNvPr id="3" name="Content Placeholder 2"/>
          <p:cNvSpPr>
            <a:spLocks noGrp="1"/>
          </p:cNvSpPr>
          <p:nvPr>
            <p:ph idx="1"/>
          </p:nvPr>
        </p:nvSpPr>
        <p:spPr/>
        <p:txBody>
          <a:bodyPr>
            <a:normAutofit/>
          </a:bodyPr>
          <a:lstStyle/>
          <a:p>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13432" y="1329507"/>
            <a:ext cx="8121168" cy="5352144"/>
          </a:xfrm>
          <a:prstGeom prst="rect">
            <a:avLst/>
          </a:prstGeom>
        </p:spPr>
      </p:pic>
    </p:spTree>
    <p:extLst>
      <p:ext uri="{BB962C8B-B14F-4D97-AF65-F5344CB8AC3E}">
        <p14:creationId xmlns:p14="http://schemas.microsoft.com/office/powerpoint/2010/main" val="3096010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indent="0" algn="ctr">
              <a:buNone/>
            </a:pPr>
            <a:r>
              <a:rPr lang="en-US" dirty="0" smtClean="0"/>
              <a:t>Plants</a:t>
            </a:r>
          </a:p>
          <a:p>
            <a:pPr marL="0" indent="0" algn="ctr">
              <a:buNone/>
            </a:pPr>
            <a:r>
              <a:rPr lang="en-US" dirty="0" smtClean="0"/>
              <a:t>Resource Investigators</a:t>
            </a:r>
          </a:p>
          <a:p>
            <a:pPr marL="0" indent="0" algn="ctr">
              <a:buNone/>
            </a:pPr>
            <a:r>
              <a:rPr lang="en-US" dirty="0" smtClean="0"/>
              <a:t>Monitor Evaluators</a:t>
            </a:r>
          </a:p>
          <a:p>
            <a:pPr marL="0" indent="0" algn="ctr">
              <a:buNone/>
            </a:pPr>
            <a:r>
              <a:rPr lang="en-US" dirty="0" smtClean="0"/>
              <a:t>Co-</a:t>
            </a:r>
            <a:r>
              <a:rPr lang="en-US" dirty="0" err="1" smtClean="0"/>
              <a:t>ordinators</a:t>
            </a:r>
            <a:endParaRPr lang="en-US" dirty="0" smtClean="0"/>
          </a:p>
          <a:p>
            <a:pPr marL="0" indent="0" algn="ctr">
              <a:buNone/>
            </a:pPr>
            <a:r>
              <a:rPr lang="en-US" dirty="0" smtClean="0"/>
              <a:t>Shapers</a:t>
            </a:r>
          </a:p>
          <a:p>
            <a:pPr marL="0" indent="0" algn="ctr">
              <a:buNone/>
            </a:pPr>
            <a:r>
              <a:rPr lang="en-US" dirty="0" smtClean="0"/>
              <a:t>Implementers</a:t>
            </a:r>
          </a:p>
          <a:p>
            <a:pPr marL="0" indent="0" algn="ctr">
              <a:buNone/>
            </a:pPr>
            <a:r>
              <a:rPr lang="en-US" dirty="0" smtClean="0"/>
              <a:t>Team Workers</a:t>
            </a:r>
          </a:p>
          <a:p>
            <a:pPr marL="0" indent="0" algn="ctr">
              <a:buNone/>
            </a:pPr>
            <a:r>
              <a:rPr lang="en-US" dirty="0" smtClean="0"/>
              <a:t>Completer –Finishers</a:t>
            </a:r>
          </a:p>
          <a:p>
            <a:pPr marL="0" indent="0" algn="ctr">
              <a:buNone/>
            </a:pPr>
            <a:r>
              <a:rPr lang="en-US" dirty="0" smtClean="0"/>
              <a:t>Specialists</a:t>
            </a:r>
            <a:endParaRPr lang="en-US" dirty="0"/>
          </a:p>
        </p:txBody>
      </p:sp>
      <p:sp>
        <p:nvSpPr>
          <p:cNvPr id="4" name="Title 1"/>
          <p:cNvSpPr>
            <a:spLocks noGrp="1"/>
          </p:cNvSpPr>
          <p:nvPr>
            <p:ph type="title"/>
          </p:nvPr>
        </p:nvSpPr>
        <p:spPr/>
        <p:txBody>
          <a:bodyPr/>
          <a:lstStyle/>
          <a:p>
            <a:pPr algn="ctr"/>
            <a:r>
              <a:rPr lang="en-US" dirty="0" smtClean="0"/>
              <a:t>Nine Roles</a:t>
            </a:r>
            <a:endParaRPr lang="en-US" dirty="0"/>
          </a:p>
        </p:txBody>
      </p:sp>
      <p:sp>
        <p:nvSpPr>
          <p:cNvPr id="5" name="TextBox 4"/>
          <p:cNvSpPr txBox="1"/>
          <p:nvPr/>
        </p:nvSpPr>
        <p:spPr>
          <a:xfrm>
            <a:off x="6877050" y="6076950"/>
            <a:ext cx="4876800" cy="646331"/>
          </a:xfrm>
          <a:prstGeom prst="rect">
            <a:avLst/>
          </a:prstGeom>
          <a:noFill/>
        </p:spPr>
        <p:txBody>
          <a:bodyPr wrap="square" rtlCol="0">
            <a:spAutoFit/>
          </a:bodyPr>
          <a:lstStyle/>
          <a:p>
            <a:r>
              <a:rPr lang="en-US" dirty="0"/>
              <a:t>https://</a:t>
            </a:r>
            <a:r>
              <a:rPr lang="en-US" dirty="0" err="1"/>
              <a:t>www.businesscoaching.co.uk</a:t>
            </a:r>
            <a:r>
              <a:rPr lang="en-US" dirty="0"/>
              <a:t>/files/</a:t>
            </a:r>
            <a:r>
              <a:rPr lang="en-US" dirty="0" err="1"/>
              <a:t>belbin_team_role_theories.pdf</a:t>
            </a:r>
            <a:endParaRPr lang="en-US" dirty="0"/>
          </a:p>
        </p:txBody>
      </p:sp>
    </p:spTree>
    <p:extLst>
      <p:ext uri="{BB962C8B-B14F-4D97-AF65-F5344CB8AC3E}">
        <p14:creationId xmlns:p14="http://schemas.microsoft.com/office/powerpoint/2010/main" val="10171104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pPr marL="0" indent="0">
              <a:buNone/>
            </a:pPr>
            <a:r>
              <a:rPr lang="en-US" b="1" dirty="0" smtClean="0"/>
              <a:t>Characteristics </a:t>
            </a:r>
            <a:endParaRPr lang="en-US" dirty="0"/>
          </a:p>
          <a:p>
            <a:r>
              <a:rPr lang="en-US" dirty="0"/>
              <a:t>Plants are innovators and inventors and can be highly creative. They provide the seed and ideas from which major developments spring. Usually they prefer to operate by themselves at some distance from other members of the team, using their imagination and often working in an unorthodox way. They tend to be introverted and react strongly to criticism and praise. Their ideas may often be radical and may lack practical constraint. They are independent, clever, and original but may be weak in communicating with other people on a different wavelength. </a:t>
            </a:r>
          </a:p>
          <a:p>
            <a:pPr marL="0" indent="0">
              <a:buNone/>
            </a:pPr>
            <a:r>
              <a:rPr lang="en-US" b="1" dirty="0"/>
              <a:t>Function </a:t>
            </a:r>
            <a:endParaRPr lang="en-US" dirty="0"/>
          </a:p>
          <a:p>
            <a:r>
              <a:rPr lang="en-US" dirty="0"/>
              <a:t>The main uses of a PL are to generate new proposals and to solve complex problems. PLs are often needed in the initial stages of a project or when a project is failing to progress. PLs have usually made their mark as founders of companies or as originators of new products. Too many PLs in one organization, however, may be counter- productive as they tend to spend their time reinforcing their own ideas and engaging each other in combat. </a:t>
            </a:r>
            <a:endParaRPr lang="en-US" dirty="0" smtClean="0"/>
          </a:p>
          <a:p>
            <a:pPr marL="0" indent="0">
              <a:buNone/>
            </a:pPr>
            <a:r>
              <a:rPr lang="en-US" b="1" dirty="0"/>
              <a:t>Key Words </a:t>
            </a:r>
            <a:endParaRPr lang="en-US" dirty="0"/>
          </a:p>
          <a:p>
            <a:r>
              <a:rPr lang="en-US" dirty="0"/>
              <a:t>Independent, unorthodox, imaginative, original, radical, clever, loner, dominant, socially bold, uninhibited, forthright. </a:t>
            </a:r>
          </a:p>
          <a:p>
            <a:endParaRPr lang="en-US" dirty="0"/>
          </a:p>
        </p:txBody>
      </p:sp>
      <p:sp>
        <p:nvSpPr>
          <p:cNvPr id="4" name="Title 3"/>
          <p:cNvSpPr>
            <a:spLocks noGrp="1"/>
          </p:cNvSpPr>
          <p:nvPr>
            <p:ph type="title"/>
          </p:nvPr>
        </p:nvSpPr>
        <p:spPr/>
        <p:txBody>
          <a:bodyPr/>
          <a:lstStyle/>
          <a:p>
            <a:pPr algn="ctr"/>
            <a:r>
              <a:rPr lang="en-US" b="1" dirty="0"/>
              <a:t>PLANTS (PL) </a:t>
            </a:r>
            <a:r>
              <a:rPr lang="en-US" dirty="0"/>
              <a:t/>
            </a:r>
            <a:br>
              <a:rPr lang="en-US" dirty="0"/>
            </a:br>
            <a:endParaRPr lang="en-US" dirty="0"/>
          </a:p>
        </p:txBody>
      </p:sp>
    </p:spTree>
    <p:extLst>
      <p:ext uri="{BB962C8B-B14F-4D97-AF65-F5344CB8AC3E}">
        <p14:creationId xmlns:p14="http://schemas.microsoft.com/office/powerpoint/2010/main" val="206378254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RESOURCE INVESTIGATORS (RI) </a:t>
            </a:r>
            <a:r>
              <a:rPr lang="en-US" dirty="0"/>
              <a:t/>
            </a:r>
            <a:br>
              <a:rPr lang="en-US" dirty="0"/>
            </a:br>
            <a:endParaRPr lang="en-US" dirty="0"/>
          </a:p>
        </p:txBody>
      </p:sp>
      <p:sp>
        <p:nvSpPr>
          <p:cNvPr id="3" name="Content Placeholder 2"/>
          <p:cNvSpPr>
            <a:spLocks noGrp="1"/>
          </p:cNvSpPr>
          <p:nvPr>
            <p:ph idx="1"/>
          </p:nvPr>
        </p:nvSpPr>
        <p:spPr/>
        <p:txBody>
          <a:bodyPr>
            <a:normAutofit fontScale="70000" lnSpcReduction="20000"/>
          </a:bodyPr>
          <a:lstStyle/>
          <a:p>
            <a:pPr marL="0" indent="0">
              <a:buNone/>
            </a:pPr>
            <a:r>
              <a:rPr lang="en-US" b="1" dirty="0" smtClean="0"/>
              <a:t>Characteristics </a:t>
            </a:r>
            <a:endParaRPr lang="en-US" dirty="0"/>
          </a:p>
          <a:p>
            <a:r>
              <a:rPr lang="en-US" dirty="0"/>
              <a:t>Resource Investigators are often enthusiastic, quick-off-the-mark extroverts. They are good at communicating with people both inside and outside the company. They are natural negotiators and are adept at exploring new opportunities and developing contacts. Although not a great source of original ideas, the RI is effective when it comes to picking up other people's ideas and developing them. As the name suggests, they are skilled at finding out what is available and what can be done. They usually receive a warm reception from others because of their warm, outgoing nature. RIs have relaxed personalities with a strong inquisitive sense and a readiness to see the possibilities in anything new. However, unless they remain stimulated by others, their enthusiasm rapidly fades. </a:t>
            </a:r>
          </a:p>
          <a:p>
            <a:pPr marL="0" indent="0">
              <a:buNone/>
            </a:pPr>
            <a:r>
              <a:rPr lang="en-US" b="1" dirty="0"/>
              <a:t>Function </a:t>
            </a:r>
            <a:endParaRPr lang="en-US" dirty="0"/>
          </a:p>
          <a:p>
            <a:r>
              <a:rPr lang="en-US" dirty="0"/>
              <a:t>RIs are good at exploring and reporting back on ideas, developments, or resources outside the group. They are the natural people to set up external contacts and to carry out any subsequent negotiations. They have an ability to think on their feet and to probe others for information. </a:t>
            </a:r>
          </a:p>
          <a:p>
            <a:pPr marL="0" indent="0">
              <a:buNone/>
            </a:pPr>
            <a:r>
              <a:rPr lang="en-US" b="1" dirty="0"/>
              <a:t>Key Words </a:t>
            </a:r>
            <a:endParaRPr lang="en-US" dirty="0"/>
          </a:p>
          <a:p>
            <a:r>
              <a:rPr lang="en-US" dirty="0"/>
              <a:t>Communicative, relaxed, sociable, enthusiastic, outgoing, gregarious, versatile and innovative. </a:t>
            </a:r>
          </a:p>
          <a:p>
            <a:endParaRPr lang="en-US" dirty="0"/>
          </a:p>
        </p:txBody>
      </p:sp>
    </p:spTree>
    <p:extLst>
      <p:ext uri="{BB962C8B-B14F-4D97-AF65-F5344CB8AC3E}">
        <p14:creationId xmlns:p14="http://schemas.microsoft.com/office/powerpoint/2010/main" val="10355433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MONITOR EVALUATORS (ME) </a:t>
            </a:r>
            <a:r>
              <a:rPr lang="en-US" dirty="0"/>
              <a:t/>
            </a:r>
            <a:br>
              <a:rPr lang="en-US" dirty="0"/>
            </a:br>
            <a:endParaRPr lang="en-US" dirty="0"/>
          </a:p>
        </p:txBody>
      </p:sp>
      <p:sp>
        <p:nvSpPr>
          <p:cNvPr id="3" name="Content Placeholder 2"/>
          <p:cNvSpPr>
            <a:spLocks noGrp="1"/>
          </p:cNvSpPr>
          <p:nvPr>
            <p:ph idx="1"/>
          </p:nvPr>
        </p:nvSpPr>
        <p:spPr/>
        <p:txBody>
          <a:bodyPr>
            <a:normAutofit fontScale="70000" lnSpcReduction="20000"/>
          </a:bodyPr>
          <a:lstStyle/>
          <a:p>
            <a:pPr marL="0" indent="0">
              <a:buNone/>
            </a:pPr>
            <a:r>
              <a:rPr lang="en-US" b="1" dirty="0" smtClean="0"/>
              <a:t>Characteristics </a:t>
            </a:r>
            <a:endParaRPr lang="en-US" dirty="0"/>
          </a:p>
          <a:p>
            <a:r>
              <a:rPr lang="en-US" dirty="0"/>
              <a:t>Monitor Evaluators are serious-minded, prudent individuals with a built-in immunity for being overenthusiastic. They are slow in making decisions preferring to think things over. Usually they have a high critical thinking ability. They have a good capacity for shrewd judgments that take all factors into account. A good ME is seldom wrong. </a:t>
            </a:r>
          </a:p>
          <a:p>
            <a:pPr marL="0" indent="0">
              <a:buNone/>
            </a:pPr>
            <a:r>
              <a:rPr lang="en-US" b="1" dirty="0"/>
              <a:t>Functions </a:t>
            </a:r>
            <a:endParaRPr lang="en-US" dirty="0"/>
          </a:p>
          <a:p>
            <a:r>
              <a:rPr lang="en-US" dirty="0"/>
              <a:t>ME's are best suited to </a:t>
            </a:r>
            <a:r>
              <a:rPr lang="en-US" dirty="0" err="1"/>
              <a:t>analysing</a:t>
            </a:r>
            <a:r>
              <a:rPr lang="en-US" dirty="0"/>
              <a:t> problems and evaluating ideas and suggestions. They are very good at weighing up the pros and cons of options. To many outsiders the ME may appear as dry, boring or even over-critical. Some people are surprised that they become managers. Nevertheless, many MEs occupy strategic posts and thrive in high- level appointments. In some jobs success or failure hinges on a relatively small number of crunch decisions. This is ideal territory for an ME - for the </a:t>
            </a:r>
            <a:r>
              <a:rPr lang="en-US" dirty="0" smtClean="0"/>
              <a:t>man/woman </a:t>
            </a:r>
            <a:r>
              <a:rPr lang="en-US" dirty="0"/>
              <a:t>who is never wrong is the one who scores in the end. </a:t>
            </a:r>
            <a:endParaRPr lang="en-US" dirty="0" smtClean="0"/>
          </a:p>
          <a:p>
            <a:pPr marL="0" indent="0">
              <a:buNone/>
            </a:pPr>
            <a:r>
              <a:rPr lang="en-US" b="1" dirty="0"/>
              <a:t>Key words </a:t>
            </a:r>
            <a:endParaRPr lang="en-US" dirty="0"/>
          </a:p>
          <a:p>
            <a:r>
              <a:rPr lang="en-US" dirty="0"/>
              <a:t>Prudent, hard-headed, intelligent, dispassionate, analytic, unemotional, hardly ever wrong, serious minded, shrewd, judge of proposals, uncommitted, immune to enthusiasm, rations interventions to a minimum. </a:t>
            </a:r>
          </a:p>
          <a:p>
            <a:endParaRPr lang="en-US" dirty="0"/>
          </a:p>
          <a:p>
            <a:endParaRPr lang="en-US" dirty="0"/>
          </a:p>
        </p:txBody>
      </p:sp>
    </p:spTree>
    <p:extLst>
      <p:ext uri="{BB962C8B-B14F-4D97-AF65-F5344CB8AC3E}">
        <p14:creationId xmlns:p14="http://schemas.microsoft.com/office/powerpoint/2010/main" val="15719922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CO-ORDINATORS (C0) </a:t>
            </a:r>
            <a:r>
              <a:rPr lang="en-US" dirty="0"/>
              <a:t/>
            </a:r>
            <a:br>
              <a:rPr lang="en-US" dirty="0"/>
            </a:br>
            <a:endParaRPr lang="en-US" dirty="0"/>
          </a:p>
        </p:txBody>
      </p:sp>
      <p:sp>
        <p:nvSpPr>
          <p:cNvPr id="3" name="Content Placeholder 2"/>
          <p:cNvSpPr>
            <a:spLocks noGrp="1"/>
          </p:cNvSpPr>
          <p:nvPr>
            <p:ph idx="1"/>
          </p:nvPr>
        </p:nvSpPr>
        <p:spPr/>
        <p:txBody>
          <a:bodyPr>
            <a:normAutofit fontScale="70000" lnSpcReduction="20000"/>
          </a:bodyPr>
          <a:lstStyle/>
          <a:p>
            <a:pPr marL="0" indent="0">
              <a:buNone/>
            </a:pPr>
            <a:r>
              <a:rPr lang="en-US" b="1" dirty="0" smtClean="0"/>
              <a:t>Characteristics </a:t>
            </a:r>
            <a:endParaRPr lang="en-US" dirty="0"/>
          </a:p>
          <a:p>
            <a:r>
              <a:rPr lang="en-US" dirty="0"/>
              <a:t>The distinguishing feature of Coordinators is their ability to cause others to work towards shared goals. Mature, trusting and confident, they delegate readily. In interpersonal relations they are quick to spot individual talents and to use them in pursuit of group objectives. While COs are not necessarily the cleverest members of a team, they have a broad and worldly outlook and generally command respect. </a:t>
            </a:r>
          </a:p>
          <a:p>
            <a:pPr marL="0" indent="0">
              <a:buNone/>
            </a:pPr>
            <a:r>
              <a:rPr lang="en-US" b="1" dirty="0"/>
              <a:t>Function </a:t>
            </a:r>
            <a:endParaRPr lang="en-US" dirty="0"/>
          </a:p>
          <a:p>
            <a:r>
              <a:rPr lang="en-US" dirty="0"/>
              <a:t>COs are well placed when put in charge of a team of people with diverse skills and personal characteristics. They perform better in dealing with colleagues of near or equal rank than in directing junior subordinates. Their motto might well be "consultation with control" and they usually believe in tackling problems calmly. In some situations COs are inclined to clash with Shapers due to their contrasting management styles. </a:t>
            </a:r>
            <a:endParaRPr lang="en-US" dirty="0" smtClean="0"/>
          </a:p>
          <a:p>
            <a:pPr marL="0" indent="0">
              <a:buNone/>
            </a:pPr>
            <a:r>
              <a:rPr lang="en-US" b="1" dirty="0"/>
              <a:t>Key words </a:t>
            </a:r>
            <a:endParaRPr lang="en-US" dirty="0"/>
          </a:p>
          <a:p>
            <a:r>
              <a:rPr lang="en-US" dirty="0"/>
              <a:t>Calm, self-confident, open, good listener, talent spotter, self-disciplined, commands respect, trusting by nature, strong moral commitment, unflappable in face of controversy, naturally enthusiastic, good speaker, thinks positively. </a:t>
            </a:r>
          </a:p>
          <a:p>
            <a:endParaRPr lang="en-US" dirty="0"/>
          </a:p>
          <a:p>
            <a:endParaRPr lang="en-US" dirty="0"/>
          </a:p>
        </p:txBody>
      </p:sp>
    </p:spTree>
    <p:extLst>
      <p:ext uri="{BB962C8B-B14F-4D97-AF65-F5344CB8AC3E}">
        <p14:creationId xmlns:p14="http://schemas.microsoft.com/office/powerpoint/2010/main" val="114347256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SHAPERS (SH) </a:t>
            </a:r>
            <a:r>
              <a:rPr lang="en-US" dirty="0"/>
              <a:t/>
            </a:r>
            <a:br>
              <a:rPr lang="en-US" dirty="0"/>
            </a:br>
            <a:endParaRPr lang="en-US" dirty="0"/>
          </a:p>
        </p:txBody>
      </p:sp>
      <p:sp>
        <p:nvSpPr>
          <p:cNvPr id="3" name="Content Placeholder 2"/>
          <p:cNvSpPr>
            <a:spLocks noGrp="1"/>
          </p:cNvSpPr>
          <p:nvPr>
            <p:ph idx="1"/>
          </p:nvPr>
        </p:nvSpPr>
        <p:spPr/>
        <p:txBody>
          <a:bodyPr>
            <a:normAutofit fontScale="62500" lnSpcReduction="20000"/>
          </a:bodyPr>
          <a:lstStyle/>
          <a:p>
            <a:pPr marL="0" indent="0">
              <a:buNone/>
            </a:pPr>
            <a:r>
              <a:rPr lang="en-US" b="1" dirty="0" smtClean="0"/>
              <a:t>Characteristics </a:t>
            </a:r>
            <a:endParaRPr lang="en-US" dirty="0"/>
          </a:p>
          <a:p>
            <a:r>
              <a:rPr lang="en-US" dirty="0"/>
              <a:t>Shapers are highly motivated people with a lot of nervous energy and a need for achievement. Usually they are aggressive extroverts and possess strong drive. SHs like to challenge others and their concern is to win. They like to lead and to push others into action. If obstacles arise, they find a way round. Headstrong and assertive, they tend to show strong emotional response to any form of disappointment or frustration. SHs are determined and argumentative and may lack interpersonal sensitivity. Theirs is the most competitive role. </a:t>
            </a:r>
          </a:p>
          <a:p>
            <a:pPr marL="0" indent="0">
              <a:buNone/>
            </a:pPr>
            <a:r>
              <a:rPr lang="en-US" b="1" dirty="0"/>
              <a:t>Function </a:t>
            </a:r>
            <a:endParaRPr lang="en-US" dirty="0"/>
          </a:p>
          <a:p>
            <a:r>
              <a:rPr lang="en-US" dirty="0"/>
              <a:t>SHs generally make good managers because they generate action and thrive under pressure. They are excellent at sparking life into a team and are very useful in groups where political complications are apt to slow things down; SHs are inclined to rise above problems of this kind and forge ahead regardless. They are well suited to making necessary changes and do not mind taking unpopular decisions. As the name implies, they try to impose some shape or pattern on group discussion or activities. They are probably the most effective members of a team in guaranteeing positive action. </a:t>
            </a:r>
          </a:p>
          <a:p>
            <a:pPr marL="0" indent="0">
              <a:buNone/>
            </a:pPr>
            <a:r>
              <a:rPr lang="en-US" b="1" dirty="0" smtClean="0"/>
              <a:t>Key </a:t>
            </a:r>
            <a:r>
              <a:rPr lang="en-US" b="1" dirty="0"/>
              <a:t>words </a:t>
            </a:r>
            <a:endParaRPr lang="en-US" dirty="0"/>
          </a:p>
          <a:p>
            <a:r>
              <a:rPr lang="en-US" dirty="0"/>
              <a:t>Dynamic, impulsive, challenging, looks for a pattern, compulsive drive, nervous energy, strong need for achievement, sociable, opportunistic rather than conscientious, tough minded, emotional, fearless and unflinching in face-to-face contact. </a:t>
            </a:r>
          </a:p>
          <a:p>
            <a:endParaRPr lang="en-US" dirty="0"/>
          </a:p>
          <a:p>
            <a:pPr marL="0" indent="0">
              <a:buNone/>
            </a:pPr>
            <a:endParaRPr lang="en-US" dirty="0"/>
          </a:p>
        </p:txBody>
      </p:sp>
    </p:spTree>
    <p:extLst>
      <p:ext uri="{BB962C8B-B14F-4D97-AF65-F5344CB8AC3E}">
        <p14:creationId xmlns:p14="http://schemas.microsoft.com/office/powerpoint/2010/main" val="6372252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IMPLEMENTERS (IMP) </a:t>
            </a:r>
            <a:r>
              <a:rPr lang="en-US" dirty="0"/>
              <a:t/>
            </a:r>
            <a:br>
              <a:rPr lang="en-US" dirty="0"/>
            </a:br>
            <a:endParaRPr lang="en-US" dirty="0"/>
          </a:p>
        </p:txBody>
      </p:sp>
      <p:sp>
        <p:nvSpPr>
          <p:cNvPr id="3" name="Content Placeholder 2"/>
          <p:cNvSpPr>
            <a:spLocks noGrp="1"/>
          </p:cNvSpPr>
          <p:nvPr>
            <p:ph idx="1"/>
          </p:nvPr>
        </p:nvSpPr>
        <p:spPr/>
        <p:txBody>
          <a:bodyPr>
            <a:normAutofit fontScale="70000" lnSpcReduction="20000"/>
          </a:bodyPr>
          <a:lstStyle/>
          <a:p>
            <a:pPr marL="0" indent="0">
              <a:buNone/>
            </a:pPr>
            <a:r>
              <a:rPr lang="en-US" b="1" dirty="0" smtClean="0"/>
              <a:t>Characteristics </a:t>
            </a:r>
            <a:endParaRPr lang="en-US" dirty="0"/>
          </a:p>
          <a:p>
            <a:r>
              <a:rPr lang="en-US" dirty="0"/>
              <a:t>Implementers have practical common sense and a good deal of self-control and discipline. They </a:t>
            </a:r>
            <a:r>
              <a:rPr lang="en-US" dirty="0" err="1"/>
              <a:t>favour</a:t>
            </a:r>
            <a:r>
              <a:rPr lang="en-US" dirty="0"/>
              <a:t> hard work and tackle problems in a systematic fashion. On a wider front the IMP is typically a person whose loyalty and interest lie with the Company and who is less concerned with the pursuit of self-interest. However, IMPs may lack spontaneity and show signs of rigidity. </a:t>
            </a:r>
          </a:p>
          <a:p>
            <a:pPr marL="0" indent="0">
              <a:buNone/>
            </a:pPr>
            <a:r>
              <a:rPr lang="en-US" b="1" dirty="0"/>
              <a:t>Function </a:t>
            </a:r>
            <a:endParaRPr lang="en-US" dirty="0"/>
          </a:p>
          <a:p>
            <a:r>
              <a:rPr lang="en-US" dirty="0"/>
              <a:t>IMPs are useful to an </a:t>
            </a:r>
            <a:r>
              <a:rPr lang="en-US" dirty="0" err="1"/>
              <a:t>organisation</a:t>
            </a:r>
            <a:r>
              <a:rPr lang="en-US" dirty="0"/>
              <a:t> because of their reliability and capacity for application. They succeed because they are efficient and because they have a sense of what is feasible and relevant. It is said that many executives only do the jobs they wish to do and neglect those tasks which they find distasteful. By contrast, an IMP will do what needs to be done. Good IMPs often progress to high management positions by virtue of good </a:t>
            </a:r>
            <a:r>
              <a:rPr lang="en-US" dirty="0" err="1"/>
              <a:t>organisational</a:t>
            </a:r>
            <a:r>
              <a:rPr lang="en-US" dirty="0"/>
              <a:t> skills and competency in tackling necessary tasks. </a:t>
            </a:r>
            <a:endParaRPr lang="en-US" dirty="0" smtClean="0"/>
          </a:p>
          <a:p>
            <a:pPr marL="0" indent="0">
              <a:buNone/>
            </a:pPr>
            <a:r>
              <a:rPr lang="en-US" b="1" dirty="0"/>
              <a:t>Key words </a:t>
            </a:r>
            <a:endParaRPr lang="en-US" dirty="0"/>
          </a:p>
          <a:p>
            <a:r>
              <a:rPr lang="en-US" dirty="0"/>
              <a:t>Methodical, practical, hard working, reliable, systematic, tough minded tolerant, self controlled, orthodox, strength of character, organizational flair. </a:t>
            </a:r>
          </a:p>
          <a:p>
            <a:endParaRPr lang="en-US" dirty="0"/>
          </a:p>
          <a:p>
            <a:endParaRPr lang="en-US" dirty="0"/>
          </a:p>
        </p:txBody>
      </p:sp>
    </p:spTree>
    <p:extLst>
      <p:ext uri="{BB962C8B-B14F-4D97-AF65-F5344CB8AC3E}">
        <p14:creationId xmlns:p14="http://schemas.microsoft.com/office/powerpoint/2010/main" val="74990955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TEAM WORKERS (TW) </a:t>
            </a:r>
            <a:r>
              <a:rPr lang="en-US" dirty="0"/>
              <a:t/>
            </a:r>
            <a:br>
              <a:rPr lang="en-US" dirty="0"/>
            </a:br>
            <a:endParaRPr lang="en-US" dirty="0"/>
          </a:p>
        </p:txBody>
      </p:sp>
      <p:sp>
        <p:nvSpPr>
          <p:cNvPr id="3" name="Content Placeholder 2"/>
          <p:cNvSpPr>
            <a:spLocks noGrp="1"/>
          </p:cNvSpPr>
          <p:nvPr>
            <p:ph idx="1"/>
          </p:nvPr>
        </p:nvSpPr>
        <p:spPr/>
        <p:txBody>
          <a:bodyPr>
            <a:normAutofit fontScale="62500" lnSpcReduction="20000"/>
          </a:bodyPr>
          <a:lstStyle/>
          <a:p>
            <a:pPr marL="0" indent="0">
              <a:buNone/>
            </a:pPr>
            <a:r>
              <a:rPr lang="en-US" b="1" dirty="0" smtClean="0"/>
              <a:t>Characteristics </a:t>
            </a:r>
            <a:endParaRPr lang="en-US" dirty="0"/>
          </a:p>
          <a:p>
            <a:r>
              <a:rPr lang="en-US" dirty="0"/>
              <a:t>Team Workers are the most supportive members of a team. They are mild, sociable and concerned about others. They have a great capacity for flexibility and adapting to different situations and people. TWs are perceptive and diplomatic. They are good listeners and are generally popular members of a group. They operate with sensitivity at work, but they may be indecisive in crunch situations. </a:t>
            </a:r>
          </a:p>
          <a:p>
            <a:pPr marL="0" indent="0">
              <a:buNone/>
            </a:pPr>
            <a:r>
              <a:rPr lang="en-US" b="1" dirty="0"/>
              <a:t>Function </a:t>
            </a:r>
            <a:endParaRPr lang="en-US" dirty="0"/>
          </a:p>
          <a:p>
            <a:r>
              <a:rPr lang="en-US" dirty="0"/>
              <a:t>The role of the TW is to prevent interpersonal problems arising within a team and thus allows all team members to contribute effectively. Not liking friction, they will go to great lengths to avoid it. It is not uncommon for TWs to become senior managers especially if line managers are dominated by Shapers. This creates a climate in which the diplomatic and perceptive skills of a TW become real assets, especially under a managerial regime where conflicts are liable to arise or to be artificially suppressed. TW managers are seen as a threat to no one and therefore the most accepted and </a:t>
            </a:r>
            <a:r>
              <a:rPr lang="en-US" dirty="0" err="1"/>
              <a:t>favoured</a:t>
            </a:r>
            <a:r>
              <a:rPr lang="en-US" dirty="0"/>
              <a:t> people to serve under. Team Workers have a lubricating effect on teams. Morale is better and people seem to cooperate better when they are around. </a:t>
            </a:r>
            <a:endParaRPr lang="en-US" dirty="0" smtClean="0"/>
          </a:p>
          <a:p>
            <a:pPr marL="0" indent="0">
              <a:buNone/>
            </a:pPr>
            <a:r>
              <a:rPr lang="en-US" b="1" dirty="0"/>
              <a:t>Key words </a:t>
            </a:r>
            <a:endParaRPr lang="en-US" dirty="0"/>
          </a:p>
          <a:p>
            <a:r>
              <a:rPr lang="en-US" dirty="0"/>
              <a:t>Sympathetic, understanding, sensitive, aware, sociable, low dominance, trusting, strong interest in human interaction and communication, leads from behind. </a:t>
            </a:r>
          </a:p>
          <a:p>
            <a:endParaRPr lang="en-US" dirty="0"/>
          </a:p>
          <a:p>
            <a:endParaRPr lang="en-US" dirty="0"/>
          </a:p>
        </p:txBody>
      </p:sp>
    </p:spTree>
    <p:extLst>
      <p:ext uri="{BB962C8B-B14F-4D97-AF65-F5344CB8AC3E}">
        <p14:creationId xmlns:p14="http://schemas.microsoft.com/office/powerpoint/2010/main" val="74618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COMPLETER-FINISHERS (CF) </a:t>
            </a:r>
            <a:r>
              <a:rPr lang="en-US" dirty="0"/>
              <a:t/>
            </a:r>
            <a:br>
              <a:rPr lang="en-US" dirty="0"/>
            </a:br>
            <a:endParaRPr lang="en-US" dirty="0"/>
          </a:p>
        </p:txBody>
      </p:sp>
      <p:sp>
        <p:nvSpPr>
          <p:cNvPr id="3" name="Content Placeholder 2"/>
          <p:cNvSpPr>
            <a:spLocks noGrp="1"/>
          </p:cNvSpPr>
          <p:nvPr>
            <p:ph idx="1"/>
          </p:nvPr>
        </p:nvSpPr>
        <p:spPr/>
        <p:txBody>
          <a:bodyPr>
            <a:normAutofit fontScale="70000" lnSpcReduction="20000"/>
          </a:bodyPr>
          <a:lstStyle/>
          <a:p>
            <a:pPr marL="0" indent="0">
              <a:buNone/>
            </a:pPr>
            <a:r>
              <a:rPr lang="en-US" b="1" dirty="0" smtClean="0"/>
              <a:t>Characteristics </a:t>
            </a:r>
            <a:endParaRPr lang="en-US" dirty="0"/>
          </a:p>
          <a:p>
            <a:r>
              <a:rPr lang="en-US" dirty="0"/>
              <a:t>Completer-Finishers have a great capacity for follow through and attention to detail. They are unlikely to start anything that they cannot finish. They are motivated by internal anxiety, yet outwardly they may appear unruffled. Typically, they are introverted and require little in the way of external stimulus or incentive. CFs can be intolerant of those with a casual disposition. They are not often keen on delegating; preferring to tackle all tasks themselves. </a:t>
            </a:r>
          </a:p>
          <a:p>
            <a:pPr marL="0" indent="0">
              <a:buNone/>
            </a:pPr>
            <a:r>
              <a:rPr lang="en-US" b="1" dirty="0"/>
              <a:t>Function </a:t>
            </a:r>
            <a:endParaRPr lang="en-US" dirty="0"/>
          </a:p>
          <a:p>
            <a:r>
              <a:rPr lang="en-US" dirty="0"/>
              <a:t>CFs are invaluable where tasks demand close concentration and a high degree of accuracy. They foster a sense of urgency within a team and are good at meeting schedules. In management they excel by the high standards to which they aspire, and by their concern for precision, attention to detail and follow-through. </a:t>
            </a:r>
          </a:p>
          <a:p>
            <a:pPr marL="0" indent="0">
              <a:buNone/>
            </a:pPr>
            <a:r>
              <a:rPr lang="en-US" b="1" dirty="0"/>
              <a:t>Key words </a:t>
            </a:r>
            <a:endParaRPr lang="en-US" dirty="0"/>
          </a:p>
          <a:p>
            <a:r>
              <a:rPr lang="en-US" dirty="0"/>
              <a:t>Painstaking, conscientious, follows through, strong attention to detail, relentless, high self-control, appears unflappable but prone to internal anxiety, consistent, capacity for hard and effective work, impatient of slapdash. </a:t>
            </a:r>
          </a:p>
          <a:p>
            <a:endParaRPr lang="en-US" dirty="0"/>
          </a:p>
        </p:txBody>
      </p:sp>
    </p:spTree>
    <p:extLst>
      <p:ext uri="{BB962C8B-B14F-4D97-AF65-F5344CB8AC3E}">
        <p14:creationId xmlns:p14="http://schemas.microsoft.com/office/powerpoint/2010/main" val="21052148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SPECIALISTS (SP) </a:t>
            </a:r>
            <a:r>
              <a:rPr lang="en-US" dirty="0"/>
              <a:t/>
            </a:r>
            <a:br>
              <a:rPr lang="en-US" dirty="0"/>
            </a:br>
            <a:endParaRPr lang="en-US" dirty="0"/>
          </a:p>
        </p:txBody>
      </p:sp>
      <p:sp>
        <p:nvSpPr>
          <p:cNvPr id="3" name="Content Placeholder 2"/>
          <p:cNvSpPr>
            <a:spLocks noGrp="1"/>
          </p:cNvSpPr>
          <p:nvPr>
            <p:ph idx="1"/>
          </p:nvPr>
        </p:nvSpPr>
        <p:spPr/>
        <p:txBody>
          <a:bodyPr>
            <a:normAutofit fontScale="70000" lnSpcReduction="20000"/>
          </a:bodyPr>
          <a:lstStyle/>
          <a:p>
            <a:pPr marL="0" indent="0">
              <a:buNone/>
            </a:pPr>
            <a:r>
              <a:rPr lang="en-US" b="1" dirty="0" smtClean="0"/>
              <a:t>Characteristics </a:t>
            </a:r>
            <a:endParaRPr lang="en-US" dirty="0"/>
          </a:p>
          <a:p>
            <a:r>
              <a:rPr lang="en-US" dirty="0"/>
              <a:t>Specialists are dedicated individuals who pride themselves on acquiring technical skills and </a:t>
            </a:r>
            <a:r>
              <a:rPr lang="en-US" dirty="0" err="1"/>
              <a:t>specialised</a:t>
            </a:r>
            <a:r>
              <a:rPr lang="en-US" dirty="0"/>
              <a:t> knowledge. Their priorities </a:t>
            </a:r>
            <a:r>
              <a:rPr lang="en-US" dirty="0" err="1"/>
              <a:t>centre</a:t>
            </a:r>
            <a:r>
              <a:rPr lang="en-US" dirty="0"/>
              <a:t> on maintaining professional standards and on furthering and defending their own field. While they show great pride in their own subject, they usually lack interest in other people. Eventually, the SP becomes the expert by sheer commitment along a narrow front. There are few people who have either the single-mindedness or the aptitude to become a first-class SP. </a:t>
            </a:r>
          </a:p>
          <a:p>
            <a:pPr marL="0" indent="0">
              <a:buNone/>
            </a:pPr>
            <a:r>
              <a:rPr lang="en-US" b="1" dirty="0"/>
              <a:t>Function </a:t>
            </a:r>
            <a:endParaRPr lang="en-US" dirty="0"/>
          </a:p>
          <a:p>
            <a:r>
              <a:rPr lang="en-US" dirty="0"/>
              <a:t>SPs have an indispensable part to play in some teams, for they provide the rare skill upon which the firm's service or product is based. As managers, they command support because they know more about their subject than anyone else and can usually be called upon to make decisions based on in-depth experience. </a:t>
            </a:r>
            <a:endParaRPr lang="en-US" dirty="0" smtClean="0"/>
          </a:p>
          <a:p>
            <a:pPr marL="0" indent="0">
              <a:buNone/>
            </a:pPr>
            <a:r>
              <a:rPr lang="en-US" b="1" dirty="0"/>
              <a:t>Key words </a:t>
            </a:r>
            <a:endParaRPr lang="en-US" dirty="0"/>
          </a:p>
          <a:p>
            <a:r>
              <a:rPr lang="en-US" dirty="0"/>
              <a:t>Calm, logical, detached, uncommunicative, highly competent in his/her field of expertise, interested only in the exercise of that expertise, accurate, conscientious, may be a dogged finisher. </a:t>
            </a:r>
          </a:p>
          <a:p>
            <a:endParaRPr lang="en-US" dirty="0"/>
          </a:p>
          <a:p>
            <a:endParaRPr lang="en-US" dirty="0"/>
          </a:p>
        </p:txBody>
      </p:sp>
      <p:sp>
        <p:nvSpPr>
          <p:cNvPr id="4" name="TextBox 3"/>
          <p:cNvSpPr txBox="1"/>
          <p:nvPr/>
        </p:nvSpPr>
        <p:spPr>
          <a:xfrm>
            <a:off x="9810750" y="6176963"/>
            <a:ext cx="2228850" cy="646331"/>
          </a:xfrm>
          <a:prstGeom prst="rect">
            <a:avLst/>
          </a:prstGeom>
          <a:noFill/>
        </p:spPr>
        <p:txBody>
          <a:bodyPr wrap="square" rtlCol="0">
            <a:spAutoFit/>
          </a:bodyPr>
          <a:lstStyle/>
          <a:p>
            <a:r>
              <a:rPr lang="en-US" dirty="0"/>
              <a:t>© notion limited </a:t>
            </a:r>
          </a:p>
          <a:p>
            <a:endParaRPr lang="en-US" dirty="0"/>
          </a:p>
        </p:txBody>
      </p:sp>
    </p:spTree>
    <p:extLst>
      <p:ext uri="{BB962C8B-B14F-4D97-AF65-F5344CB8AC3E}">
        <p14:creationId xmlns:p14="http://schemas.microsoft.com/office/powerpoint/2010/main" val="2156988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Let’s match Belbin’s theory to our team</a:t>
            </a:r>
            <a:endParaRPr lang="en-US" dirty="0"/>
          </a:p>
        </p:txBody>
      </p:sp>
      <p:sp>
        <p:nvSpPr>
          <p:cNvPr id="3" name="Content Placeholder 2"/>
          <p:cNvSpPr>
            <a:spLocks noGrp="1"/>
          </p:cNvSpPr>
          <p:nvPr>
            <p:ph idx="1"/>
          </p:nvPr>
        </p:nvSpPr>
        <p:spPr/>
        <p:txBody>
          <a:bodyPr/>
          <a:lstStyle/>
          <a:p>
            <a:r>
              <a:rPr lang="en-US" dirty="0" smtClean="0"/>
              <a:t>Think about who you are and using the box and post it note, write on it which you feel you are and mark it with an asterisk.</a:t>
            </a:r>
          </a:p>
          <a:p>
            <a:endParaRPr lang="en-US" dirty="0"/>
          </a:p>
          <a:p>
            <a:r>
              <a:rPr lang="en-US" dirty="0" smtClean="0"/>
              <a:t>Now do the same for each member of your team.</a:t>
            </a:r>
          </a:p>
          <a:p>
            <a:endParaRPr lang="en-US" dirty="0"/>
          </a:p>
          <a:p>
            <a:r>
              <a:rPr lang="en-US" dirty="0" smtClean="0"/>
              <a:t>Open the box and discover how you see yourself and how others see you.</a:t>
            </a:r>
          </a:p>
          <a:p>
            <a:pPr marL="0" indent="0">
              <a:buNone/>
            </a:pPr>
            <a:endParaRPr lang="en-US" dirty="0"/>
          </a:p>
          <a:p>
            <a:pPr marL="0" indent="0">
              <a:buNone/>
            </a:pPr>
            <a:r>
              <a:rPr lang="en-US" dirty="0" smtClean="0"/>
              <a:t> </a:t>
            </a:r>
            <a:endParaRPr lang="en-US" dirty="0"/>
          </a:p>
        </p:txBody>
      </p:sp>
    </p:spTree>
    <p:extLst>
      <p:ext uri="{BB962C8B-B14F-4D97-AF65-F5344CB8AC3E}">
        <p14:creationId xmlns:p14="http://schemas.microsoft.com/office/powerpoint/2010/main" val="1908384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7827" y="-47755"/>
            <a:ext cx="10515600" cy="887807"/>
          </a:xfrm>
        </p:spPr>
        <p:txBody>
          <a:bodyPr>
            <a:normAutofit/>
          </a:bodyPr>
          <a:lstStyle/>
          <a:p>
            <a:pPr algn="ctr"/>
            <a:r>
              <a:rPr lang="en-US" sz="2800" b="1" dirty="0" smtClean="0"/>
              <a:t>Planning for your Exhibition success</a:t>
            </a:r>
            <a:endParaRPr lang="en-US" sz="2800" b="1" dirty="0"/>
          </a:p>
        </p:txBody>
      </p:sp>
      <p:sp>
        <p:nvSpPr>
          <p:cNvPr id="5" name="Oval 4"/>
          <p:cNvSpPr/>
          <p:nvPr/>
        </p:nvSpPr>
        <p:spPr>
          <a:xfrm>
            <a:off x="4486770" y="649994"/>
            <a:ext cx="3275118" cy="1662545"/>
          </a:xfrm>
          <a:prstGeom prst="ellipse">
            <a:avLst/>
          </a:prstGeom>
          <a:solidFill>
            <a:srgbClr val="FFC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4882856" y="955362"/>
            <a:ext cx="2482946" cy="1015663"/>
          </a:xfrm>
          <a:prstGeom prst="rect">
            <a:avLst/>
          </a:prstGeom>
          <a:noFill/>
        </p:spPr>
        <p:txBody>
          <a:bodyPr wrap="square" rtlCol="0">
            <a:spAutoFit/>
          </a:bodyPr>
          <a:lstStyle/>
          <a:p>
            <a:pPr algn="ctr"/>
            <a:r>
              <a:rPr lang="en-US" sz="2400" b="1" dirty="0" err="1" smtClean="0">
                <a:solidFill>
                  <a:schemeClr val="bg1">
                    <a:lumMod val="50000"/>
                  </a:schemeClr>
                </a:solidFill>
              </a:rPr>
              <a:t>Organisation</a:t>
            </a:r>
            <a:endParaRPr lang="en-US" sz="2400" b="1" dirty="0" smtClean="0">
              <a:solidFill>
                <a:schemeClr val="bg1">
                  <a:lumMod val="50000"/>
                </a:schemeClr>
              </a:solidFill>
            </a:endParaRPr>
          </a:p>
          <a:p>
            <a:pPr algn="ctr"/>
            <a:r>
              <a:rPr lang="en-US" b="1" dirty="0" smtClean="0">
                <a:solidFill>
                  <a:schemeClr val="bg1">
                    <a:lumMod val="50000"/>
                  </a:schemeClr>
                </a:solidFill>
              </a:rPr>
              <a:t>Who does what, where and when?</a:t>
            </a:r>
            <a:endParaRPr lang="en-US" b="1" dirty="0">
              <a:solidFill>
                <a:schemeClr val="bg1">
                  <a:lumMod val="50000"/>
                </a:schemeClr>
              </a:solidFill>
            </a:endParaRPr>
          </a:p>
        </p:txBody>
      </p:sp>
      <p:sp>
        <p:nvSpPr>
          <p:cNvPr id="8" name="TextBox 7"/>
          <p:cNvSpPr txBox="1"/>
          <p:nvPr/>
        </p:nvSpPr>
        <p:spPr>
          <a:xfrm>
            <a:off x="8913909" y="649994"/>
            <a:ext cx="3035431" cy="2369880"/>
          </a:xfrm>
          <a:prstGeom prst="rect">
            <a:avLst/>
          </a:prstGeom>
          <a:solidFill>
            <a:schemeClr val="accent6">
              <a:lumMod val="20000"/>
              <a:lumOff val="80000"/>
            </a:schemeClr>
          </a:solidFill>
        </p:spPr>
        <p:txBody>
          <a:bodyPr wrap="square" rtlCol="0">
            <a:spAutoFit/>
          </a:bodyPr>
          <a:lstStyle/>
          <a:p>
            <a:r>
              <a:rPr lang="en-US" b="1" dirty="0" smtClean="0"/>
              <a:t>Creative/Design Team</a:t>
            </a:r>
          </a:p>
          <a:p>
            <a:pPr marL="285750" indent="-285750">
              <a:buFont typeface="Arial" charset="0"/>
              <a:buChar char="•"/>
            </a:pPr>
            <a:r>
              <a:rPr lang="en-US" sz="1600" dirty="0" smtClean="0"/>
              <a:t>Strong visual communication</a:t>
            </a:r>
          </a:p>
          <a:p>
            <a:pPr marL="285750" indent="-285750">
              <a:buFont typeface="Arial" charset="0"/>
              <a:buChar char="•"/>
            </a:pPr>
            <a:r>
              <a:rPr lang="en-US" sz="1600" dirty="0" smtClean="0"/>
              <a:t>Brand identity that represents the group</a:t>
            </a:r>
          </a:p>
          <a:p>
            <a:pPr marL="285750" indent="-285750">
              <a:buFont typeface="Arial" charset="0"/>
              <a:buChar char="•"/>
            </a:pPr>
            <a:r>
              <a:rPr lang="en-US" sz="1600" dirty="0" smtClean="0"/>
              <a:t>Instantly </a:t>
            </a:r>
            <a:r>
              <a:rPr lang="en-US" sz="1600" dirty="0" err="1" smtClean="0"/>
              <a:t>recognisable</a:t>
            </a:r>
            <a:endParaRPr lang="en-US" sz="1600" dirty="0" smtClean="0"/>
          </a:p>
          <a:p>
            <a:pPr marL="285750" indent="-285750">
              <a:buFont typeface="Arial" charset="0"/>
              <a:buChar char="•"/>
            </a:pPr>
            <a:r>
              <a:rPr lang="en-US" sz="1600" dirty="0" smtClean="0"/>
              <a:t>Consistency</a:t>
            </a:r>
          </a:p>
          <a:p>
            <a:pPr marL="285750" indent="-285750">
              <a:buFont typeface="Arial" charset="0"/>
              <a:buChar char="•"/>
            </a:pPr>
            <a:r>
              <a:rPr lang="en-US" sz="1600" dirty="0" smtClean="0"/>
              <a:t>Across all platforms and touch-points</a:t>
            </a:r>
          </a:p>
          <a:p>
            <a:endParaRPr lang="en-US" dirty="0"/>
          </a:p>
        </p:txBody>
      </p:sp>
      <p:sp>
        <p:nvSpPr>
          <p:cNvPr id="9" name="TextBox 8"/>
          <p:cNvSpPr txBox="1"/>
          <p:nvPr/>
        </p:nvSpPr>
        <p:spPr>
          <a:xfrm>
            <a:off x="8913908" y="3164376"/>
            <a:ext cx="3035431" cy="3108543"/>
          </a:xfrm>
          <a:prstGeom prst="rect">
            <a:avLst/>
          </a:prstGeom>
          <a:solidFill>
            <a:schemeClr val="accent5">
              <a:lumMod val="20000"/>
              <a:lumOff val="80000"/>
            </a:schemeClr>
          </a:solidFill>
        </p:spPr>
        <p:txBody>
          <a:bodyPr wrap="square" rtlCol="0">
            <a:spAutoFit/>
          </a:bodyPr>
          <a:lstStyle/>
          <a:p>
            <a:r>
              <a:rPr lang="en-US" b="1" dirty="0" smtClean="0"/>
              <a:t>Site Team</a:t>
            </a:r>
          </a:p>
          <a:p>
            <a:pPr marL="285750" indent="-285750">
              <a:buFont typeface="Arial" charset="0"/>
              <a:buChar char="•"/>
            </a:pPr>
            <a:r>
              <a:rPr lang="en-US" sz="1600" dirty="0" smtClean="0"/>
              <a:t>Find and secure a location that is practical and affordable.</a:t>
            </a:r>
          </a:p>
          <a:p>
            <a:pPr marL="285750" indent="-285750">
              <a:buFont typeface="Arial" charset="0"/>
              <a:buChar char="•"/>
            </a:pPr>
            <a:r>
              <a:rPr lang="en-US" sz="1600" dirty="0" smtClean="0"/>
              <a:t>Accessible</a:t>
            </a:r>
          </a:p>
          <a:p>
            <a:pPr marL="285750" indent="-285750">
              <a:buFont typeface="Arial" charset="0"/>
              <a:buChar char="•"/>
            </a:pPr>
            <a:r>
              <a:rPr lang="en-US" sz="1600" dirty="0" smtClean="0"/>
              <a:t>Is congruent to the theme. </a:t>
            </a:r>
          </a:p>
          <a:p>
            <a:pPr marL="285750" indent="-285750">
              <a:buFont typeface="Arial" charset="0"/>
              <a:buChar char="•"/>
            </a:pPr>
            <a:r>
              <a:rPr lang="en-US" sz="1600" dirty="0" smtClean="0"/>
              <a:t>Shows off the work.</a:t>
            </a:r>
          </a:p>
          <a:p>
            <a:pPr marL="285750" indent="-285750">
              <a:buFont typeface="Arial" charset="0"/>
              <a:buChar char="•"/>
            </a:pPr>
            <a:r>
              <a:rPr lang="en-US" sz="1600" dirty="0" smtClean="0"/>
              <a:t>Rota</a:t>
            </a:r>
          </a:p>
          <a:p>
            <a:pPr marL="285750" indent="-285750">
              <a:buFont typeface="Arial" charset="0"/>
              <a:buChar char="•"/>
            </a:pPr>
            <a:r>
              <a:rPr lang="en-US" sz="1600" dirty="0" smtClean="0"/>
              <a:t>Clean up</a:t>
            </a:r>
          </a:p>
          <a:p>
            <a:pPr marL="285750" indent="-285750">
              <a:buFont typeface="Arial" charset="0"/>
              <a:buChar char="•"/>
            </a:pPr>
            <a:r>
              <a:rPr lang="en-US" sz="1600" dirty="0" smtClean="0"/>
              <a:t>Health &amp; Safety Risk Assessment</a:t>
            </a:r>
          </a:p>
          <a:p>
            <a:pPr marL="285750" indent="-285750">
              <a:buFont typeface="Arial" charset="0"/>
              <a:buChar char="•"/>
            </a:pPr>
            <a:endParaRPr lang="en-US" sz="1600" dirty="0" smtClean="0"/>
          </a:p>
          <a:p>
            <a:endParaRPr lang="en-US" dirty="0"/>
          </a:p>
        </p:txBody>
      </p:sp>
      <p:sp>
        <p:nvSpPr>
          <p:cNvPr id="10" name="TextBox 9"/>
          <p:cNvSpPr txBox="1"/>
          <p:nvPr/>
        </p:nvSpPr>
        <p:spPr>
          <a:xfrm>
            <a:off x="3424316" y="3470437"/>
            <a:ext cx="2319814" cy="1877437"/>
          </a:xfrm>
          <a:prstGeom prst="rect">
            <a:avLst/>
          </a:prstGeom>
          <a:solidFill>
            <a:schemeClr val="accent3">
              <a:lumMod val="20000"/>
              <a:lumOff val="80000"/>
            </a:schemeClr>
          </a:solidFill>
        </p:spPr>
        <p:txBody>
          <a:bodyPr wrap="square" rtlCol="0">
            <a:spAutoFit/>
          </a:bodyPr>
          <a:lstStyle/>
          <a:p>
            <a:r>
              <a:rPr lang="en-US" b="1" dirty="0" smtClean="0"/>
              <a:t>Print Production </a:t>
            </a:r>
            <a:r>
              <a:rPr lang="en-US" b="1" dirty="0"/>
              <a:t>T</a:t>
            </a:r>
            <a:r>
              <a:rPr lang="en-US" b="1" dirty="0" smtClean="0"/>
              <a:t>eam</a:t>
            </a:r>
          </a:p>
          <a:p>
            <a:pPr marL="285750" indent="-285750">
              <a:buFont typeface="Arial" charset="0"/>
              <a:buChar char="•"/>
            </a:pPr>
            <a:r>
              <a:rPr lang="en-US" sz="1600" dirty="0" smtClean="0"/>
              <a:t>Display panels</a:t>
            </a:r>
          </a:p>
          <a:p>
            <a:pPr marL="285750" indent="-285750">
              <a:buFont typeface="Arial" charset="0"/>
              <a:buChar char="•"/>
            </a:pPr>
            <a:r>
              <a:rPr lang="en-US" sz="1600" dirty="0" smtClean="0"/>
              <a:t>Lanyards</a:t>
            </a:r>
          </a:p>
          <a:p>
            <a:pPr marL="285750" indent="-285750">
              <a:buFont typeface="Arial" charset="0"/>
              <a:buChar char="•"/>
            </a:pPr>
            <a:r>
              <a:rPr lang="en-US" sz="1600" dirty="0" smtClean="0"/>
              <a:t>Maps</a:t>
            </a:r>
          </a:p>
          <a:p>
            <a:pPr marL="285750" indent="-285750">
              <a:buFont typeface="Arial" charset="0"/>
              <a:buChar char="•"/>
            </a:pPr>
            <a:r>
              <a:rPr lang="en-US" sz="1600" dirty="0" smtClean="0"/>
              <a:t>Catalogue</a:t>
            </a:r>
          </a:p>
          <a:p>
            <a:pPr marL="285750" indent="-285750">
              <a:buFont typeface="Arial" charset="0"/>
              <a:buChar char="•"/>
            </a:pPr>
            <a:r>
              <a:rPr lang="en-US" sz="1600" dirty="0" smtClean="0"/>
              <a:t>Invitations</a:t>
            </a:r>
          </a:p>
          <a:p>
            <a:pPr marL="285750" indent="-285750">
              <a:buFont typeface="Arial" charset="0"/>
              <a:buChar char="•"/>
            </a:pPr>
            <a:r>
              <a:rPr lang="en-US" sz="1600" dirty="0" smtClean="0"/>
              <a:t>DM</a:t>
            </a:r>
            <a:endParaRPr lang="en-US" sz="1600" dirty="0"/>
          </a:p>
        </p:txBody>
      </p:sp>
      <p:sp>
        <p:nvSpPr>
          <p:cNvPr id="11" name="TextBox 10"/>
          <p:cNvSpPr txBox="1"/>
          <p:nvPr/>
        </p:nvSpPr>
        <p:spPr>
          <a:xfrm>
            <a:off x="299319" y="2607935"/>
            <a:ext cx="3035431" cy="2123658"/>
          </a:xfrm>
          <a:prstGeom prst="rect">
            <a:avLst/>
          </a:prstGeom>
          <a:solidFill>
            <a:schemeClr val="accent1">
              <a:lumMod val="20000"/>
              <a:lumOff val="80000"/>
            </a:schemeClr>
          </a:solidFill>
        </p:spPr>
        <p:txBody>
          <a:bodyPr wrap="square" rtlCol="0">
            <a:spAutoFit/>
          </a:bodyPr>
          <a:lstStyle/>
          <a:p>
            <a:r>
              <a:rPr lang="en-US" b="1" dirty="0" smtClean="0"/>
              <a:t>Digital Media and Content</a:t>
            </a:r>
          </a:p>
          <a:p>
            <a:pPr marL="285750" indent="-285750">
              <a:buFont typeface="Arial" charset="0"/>
              <a:buChar char="•"/>
            </a:pPr>
            <a:r>
              <a:rPr lang="en-US" sz="1600" dirty="0" smtClean="0"/>
              <a:t>Strategy for owned and earned media</a:t>
            </a:r>
          </a:p>
          <a:p>
            <a:pPr marL="285750" indent="-285750">
              <a:buFont typeface="Arial" charset="0"/>
              <a:buChar char="•"/>
            </a:pPr>
            <a:r>
              <a:rPr lang="en-US" sz="1600" dirty="0" smtClean="0"/>
              <a:t>Website</a:t>
            </a:r>
          </a:p>
          <a:p>
            <a:pPr marL="285750" indent="-285750">
              <a:buFont typeface="Arial" charset="0"/>
              <a:buChar char="•"/>
            </a:pPr>
            <a:r>
              <a:rPr lang="en-US" sz="1600" dirty="0" smtClean="0"/>
              <a:t>Social media; Instagram, Facebook, Twitter, Snapchat</a:t>
            </a:r>
          </a:p>
          <a:p>
            <a:pPr marL="285750" indent="-285750">
              <a:buFont typeface="Arial" charset="0"/>
              <a:buChar char="•"/>
            </a:pPr>
            <a:r>
              <a:rPr lang="en-US" sz="1600" dirty="0" smtClean="0"/>
              <a:t>VR and augmented reality</a:t>
            </a:r>
          </a:p>
          <a:p>
            <a:endParaRPr lang="en-US" dirty="0"/>
          </a:p>
        </p:txBody>
      </p:sp>
      <p:sp>
        <p:nvSpPr>
          <p:cNvPr id="12" name="TextBox 11"/>
          <p:cNvSpPr txBox="1"/>
          <p:nvPr/>
        </p:nvSpPr>
        <p:spPr>
          <a:xfrm>
            <a:off x="299319" y="4918702"/>
            <a:ext cx="2899615" cy="1354217"/>
          </a:xfrm>
          <a:prstGeom prst="rect">
            <a:avLst/>
          </a:prstGeom>
          <a:solidFill>
            <a:schemeClr val="accent2">
              <a:lumMod val="20000"/>
              <a:lumOff val="80000"/>
            </a:schemeClr>
          </a:solidFill>
        </p:spPr>
        <p:txBody>
          <a:bodyPr wrap="square" rtlCol="0">
            <a:spAutoFit/>
          </a:bodyPr>
          <a:lstStyle/>
          <a:p>
            <a:r>
              <a:rPr lang="en-US" b="1" dirty="0" smtClean="0"/>
              <a:t>Fundraising Team</a:t>
            </a:r>
          </a:p>
          <a:p>
            <a:pPr marL="285750" indent="-285750">
              <a:buFont typeface="Arial" charset="0"/>
              <a:buChar char="•"/>
            </a:pPr>
            <a:r>
              <a:rPr lang="en-US" sz="1600" dirty="0" smtClean="0"/>
              <a:t>Set up bank account</a:t>
            </a:r>
          </a:p>
          <a:p>
            <a:pPr marL="285750" indent="-285750">
              <a:buFont typeface="Arial" charset="0"/>
              <a:buChar char="•"/>
            </a:pPr>
            <a:r>
              <a:rPr lang="en-US" sz="1600" dirty="0" err="1" smtClean="0"/>
              <a:t>Organise</a:t>
            </a:r>
            <a:r>
              <a:rPr lang="en-US" sz="1600" dirty="0" smtClean="0"/>
              <a:t> fund-raising events</a:t>
            </a:r>
          </a:p>
          <a:p>
            <a:pPr marL="285750" indent="-285750">
              <a:buFont typeface="Arial" charset="0"/>
              <a:buChar char="•"/>
            </a:pPr>
            <a:r>
              <a:rPr lang="en-US" sz="1600" dirty="0" smtClean="0"/>
              <a:t>Corporate sponsorship</a:t>
            </a:r>
          </a:p>
          <a:p>
            <a:pPr marL="285750" indent="-285750">
              <a:buFont typeface="Arial" charset="0"/>
              <a:buChar char="•"/>
            </a:pPr>
            <a:r>
              <a:rPr lang="en-US" sz="1600" dirty="0" smtClean="0"/>
              <a:t>Fundraising pack</a:t>
            </a:r>
            <a:endParaRPr lang="en-US" sz="1600" dirty="0"/>
          </a:p>
        </p:txBody>
      </p:sp>
      <p:sp>
        <p:nvSpPr>
          <p:cNvPr id="13" name="TextBox 12"/>
          <p:cNvSpPr txBox="1"/>
          <p:nvPr/>
        </p:nvSpPr>
        <p:spPr>
          <a:xfrm>
            <a:off x="299319" y="574167"/>
            <a:ext cx="3035431" cy="1846659"/>
          </a:xfrm>
          <a:prstGeom prst="rect">
            <a:avLst/>
          </a:prstGeom>
          <a:solidFill>
            <a:schemeClr val="tx2">
              <a:lumMod val="20000"/>
              <a:lumOff val="80000"/>
            </a:schemeClr>
          </a:solidFill>
        </p:spPr>
        <p:txBody>
          <a:bodyPr wrap="square" rtlCol="0">
            <a:spAutoFit/>
          </a:bodyPr>
          <a:lstStyle/>
          <a:p>
            <a:r>
              <a:rPr lang="en-US" b="1" dirty="0" smtClean="0"/>
              <a:t>Event Team</a:t>
            </a:r>
          </a:p>
          <a:p>
            <a:pPr marL="285750" indent="-285750">
              <a:buFont typeface="Arial" charset="0"/>
              <a:buChar char="•"/>
            </a:pPr>
            <a:r>
              <a:rPr lang="en-US" sz="1600" dirty="0" smtClean="0"/>
              <a:t>Food </a:t>
            </a:r>
          </a:p>
          <a:p>
            <a:pPr marL="285750" indent="-285750">
              <a:buFont typeface="Arial" charset="0"/>
              <a:buChar char="•"/>
            </a:pPr>
            <a:r>
              <a:rPr lang="en-US" sz="1600" dirty="0" smtClean="0"/>
              <a:t>Drink</a:t>
            </a:r>
          </a:p>
          <a:p>
            <a:pPr marL="285750" indent="-285750">
              <a:buFont typeface="Arial" charset="0"/>
              <a:buChar char="•"/>
            </a:pPr>
            <a:r>
              <a:rPr lang="en-US" sz="1600" dirty="0" smtClean="0"/>
              <a:t>Private view opening</a:t>
            </a:r>
          </a:p>
          <a:p>
            <a:pPr marL="285750" indent="-285750">
              <a:buFont typeface="Arial" charset="0"/>
              <a:buChar char="•"/>
            </a:pPr>
            <a:r>
              <a:rPr lang="en-US" sz="1600" dirty="0" smtClean="0"/>
              <a:t>Door staff</a:t>
            </a:r>
          </a:p>
          <a:p>
            <a:pPr marL="285750" indent="-285750">
              <a:buFont typeface="Arial" charset="0"/>
              <a:buChar char="•"/>
            </a:pPr>
            <a:r>
              <a:rPr lang="en-US" sz="1600" dirty="0" smtClean="0"/>
              <a:t>Bar staff</a:t>
            </a:r>
          </a:p>
          <a:p>
            <a:pPr marL="285750" indent="-285750">
              <a:buFont typeface="Arial" charset="0"/>
              <a:buChar char="•"/>
            </a:pPr>
            <a:r>
              <a:rPr lang="en-US" sz="1600" dirty="0" smtClean="0"/>
              <a:t>Clean up </a:t>
            </a:r>
            <a:endParaRPr lang="en-US" sz="1600" dirty="0"/>
          </a:p>
        </p:txBody>
      </p:sp>
      <p:sp>
        <p:nvSpPr>
          <p:cNvPr id="15" name="TextBox 14"/>
          <p:cNvSpPr txBox="1"/>
          <p:nvPr/>
        </p:nvSpPr>
        <p:spPr>
          <a:xfrm>
            <a:off x="5788913" y="3456763"/>
            <a:ext cx="3035431" cy="2339102"/>
          </a:xfrm>
          <a:prstGeom prst="rect">
            <a:avLst/>
          </a:prstGeom>
          <a:solidFill>
            <a:schemeClr val="accent4">
              <a:lumMod val="20000"/>
              <a:lumOff val="80000"/>
            </a:schemeClr>
          </a:solidFill>
        </p:spPr>
        <p:txBody>
          <a:bodyPr wrap="square" rtlCol="0">
            <a:spAutoFit/>
          </a:bodyPr>
          <a:lstStyle/>
          <a:p>
            <a:r>
              <a:rPr lang="en-US" b="1" dirty="0" smtClean="0"/>
              <a:t>Marketing Team</a:t>
            </a:r>
          </a:p>
          <a:p>
            <a:pPr marL="285750" indent="-285750">
              <a:buFont typeface="Arial" charset="0"/>
              <a:buChar char="•"/>
            </a:pPr>
            <a:r>
              <a:rPr lang="en-US" sz="1600" dirty="0" smtClean="0"/>
              <a:t>Create an integrated advertising campaign that is consistent across all platforms; print, digital, social, celebrity, influencers. Guerilla</a:t>
            </a:r>
          </a:p>
          <a:p>
            <a:pPr marL="285750" indent="-285750">
              <a:buFont typeface="Arial" charset="0"/>
              <a:buChar char="•"/>
            </a:pPr>
            <a:r>
              <a:rPr lang="en-US" sz="1600" dirty="0" smtClean="0"/>
              <a:t>PR</a:t>
            </a:r>
          </a:p>
          <a:p>
            <a:pPr marL="285750" indent="-285750">
              <a:buFont typeface="Arial" charset="0"/>
              <a:buChar char="•"/>
            </a:pPr>
            <a:r>
              <a:rPr lang="en-US" sz="1600" dirty="0" smtClean="0"/>
              <a:t>Invitations</a:t>
            </a:r>
          </a:p>
          <a:p>
            <a:pPr marL="285750" indent="-285750">
              <a:buFont typeface="Arial" charset="0"/>
              <a:buChar char="•"/>
            </a:pPr>
            <a:endParaRPr lang="en-US" sz="1600" dirty="0"/>
          </a:p>
        </p:txBody>
      </p:sp>
    </p:spTree>
    <p:extLst>
      <p:ext uri="{BB962C8B-B14F-4D97-AF65-F5344CB8AC3E}">
        <p14:creationId xmlns:p14="http://schemas.microsoft.com/office/powerpoint/2010/main" val="112721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Now let’s see how this can be applied to </a:t>
            </a:r>
            <a:br>
              <a:rPr lang="en-US" dirty="0" smtClean="0"/>
            </a:br>
            <a:r>
              <a:rPr lang="en-US" dirty="0" smtClean="0"/>
              <a:t>your team</a:t>
            </a:r>
            <a:endParaRPr lang="en-US" dirty="0"/>
          </a:p>
        </p:txBody>
      </p:sp>
      <p:sp>
        <p:nvSpPr>
          <p:cNvPr id="3" name="Content Placeholder 2"/>
          <p:cNvSpPr>
            <a:spLocks noGrp="1"/>
          </p:cNvSpPr>
          <p:nvPr>
            <p:ph idx="1"/>
          </p:nvPr>
        </p:nvSpPr>
        <p:spPr/>
        <p:txBody>
          <a:bodyPr/>
          <a:lstStyle/>
          <a:p>
            <a:r>
              <a:rPr lang="en-US" dirty="0" smtClean="0"/>
              <a:t>In teams discuss the roles and match the skills to the profiles.</a:t>
            </a:r>
            <a:endParaRPr lang="en-US" dirty="0"/>
          </a:p>
        </p:txBody>
      </p:sp>
    </p:spTree>
    <p:extLst>
      <p:ext uri="{BB962C8B-B14F-4D97-AF65-F5344CB8AC3E}">
        <p14:creationId xmlns:p14="http://schemas.microsoft.com/office/powerpoint/2010/main" val="78378731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For next week</a:t>
            </a:r>
            <a:endParaRPr lang="en-US" dirty="0"/>
          </a:p>
        </p:txBody>
      </p:sp>
      <p:sp>
        <p:nvSpPr>
          <p:cNvPr id="3" name="Content Placeholder 2"/>
          <p:cNvSpPr>
            <a:spLocks noGrp="1"/>
          </p:cNvSpPr>
          <p:nvPr>
            <p:ph idx="1"/>
          </p:nvPr>
        </p:nvSpPr>
        <p:spPr/>
        <p:txBody>
          <a:bodyPr/>
          <a:lstStyle/>
          <a:p>
            <a:r>
              <a:rPr lang="en-US" dirty="0" smtClean="0"/>
              <a:t>During the week meet in your steams and be prepared to present your team plans for the exhibition.</a:t>
            </a:r>
            <a:endParaRPr lang="en-US" dirty="0"/>
          </a:p>
        </p:txBody>
      </p:sp>
    </p:spTree>
    <p:extLst>
      <p:ext uri="{BB962C8B-B14F-4D97-AF65-F5344CB8AC3E}">
        <p14:creationId xmlns:p14="http://schemas.microsoft.com/office/powerpoint/2010/main" val="20702103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7177</TotalTime>
  <Words>2412</Words>
  <Application>Microsoft Macintosh PowerPoint</Application>
  <PresentationFormat>Widescreen</PresentationFormat>
  <Paragraphs>140</Paragraphs>
  <Slides>16</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Calibri</vt:lpstr>
      <vt:lpstr>Calibri Light</vt:lpstr>
      <vt:lpstr>Arial</vt:lpstr>
      <vt:lpstr>Office Theme</vt:lpstr>
      <vt:lpstr>Introduction to Professional Promotion Team Roles</vt:lpstr>
      <vt:lpstr>Dr Meredith Belbin defines a team role as: "A tendency to behave, contribute and interrelate with others in a particular way."  (Management Teams – Why They Succeed or Fail-Second Edition 2003)  </vt:lpstr>
      <vt:lpstr>Nine Roles</vt:lpstr>
      <vt:lpstr>PLANTS (PL)  </vt:lpstr>
      <vt:lpstr>RESOURCE INVESTIGATORS (RI)  </vt:lpstr>
      <vt:lpstr>MONITOR EVALUATORS (ME)  </vt:lpstr>
      <vt:lpstr>CO-ORDINATORS (C0)  </vt:lpstr>
      <vt:lpstr>SHAPERS (SH)  </vt:lpstr>
      <vt:lpstr>IMPLEMENTERS (IMP)  </vt:lpstr>
      <vt:lpstr>TEAM WORKERS (TW)  </vt:lpstr>
      <vt:lpstr>COMPLETER-FINISHERS (CF)  </vt:lpstr>
      <vt:lpstr>SPECIALISTS (SP)  </vt:lpstr>
      <vt:lpstr>Let’s match Belbin’s theory to our team</vt:lpstr>
      <vt:lpstr>Planning for your Exhibition success</vt:lpstr>
      <vt:lpstr>Now let’s see how this can be applied to  your team</vt:lpstr>
      <vt:lpstr>For next week</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Marketing and Self Promation</dc:title>
  <dc:creator>Microsoft Office User</dc:creator>
  <cp:lastModifiedBy>Microsoft Office User</cp:lastModifiedBy>
  <cp:revision>43</cp:revision>
  <cp:lastPrinted>2019-10-13T15:48:07Z</cp:lastPrinted>
  <dcterms:created xsi:type="dcterms:W3CDTF">2019-09-26T09:06:35Z</dcterms:created>
  <dcterms:modified xsi:type="dcterms:W3CDTF">2019-10-16T13:10:49Z</dcterms:modified>
</cp:coreProperties>
</file>