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7" r:id="rId1"/>
  </p:sldMasterIdLst>
  <p:sldIdLst>
    <p:sldId id="256" r:id="rId2"/>
    <p:sldId id="257" r:id="rId3"/>
    <p:sldId id="258" r:id="rId4"/>
    <p:sldId id="259" r:id="rId5"/>
    <p:sldId id="269"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9" autoAdjust="0"/>
    <p:restoredTop sz="94660"/>
  </p:normalViewPr>
  <p:slideViewPr>
    <p:cSldViewPr snapToGrid="0">
      <p:cViewPr varScale="1">
        <p:scale>
          <a:sx n="69" d="100"/>
          <a:sy n="69" d="100"/>
        </p:scale>
        <p:origin x="37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1039244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2767246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334816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DD37C2D-C61B-4667-AAF2-9EFA6EAEFFC3}" type="datetimeFigureOut">
              <a:rPr lang="en-IN" smtClean="0"/>
              <a:t>23-03-2026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2970004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DD37C2D-C61B-4667-AAF2-9EFA6EAEFFC3}" type="datetimeFigureOut">
              <a:rPr lang="en-IN" smtClean="0"/>
              <a:t>23-03-2026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2424246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DD37C2D-C61B-4667-AAF2-9EFA6EAEFFC3}" type="datetimeFigureOut">
              <a:rPr lang="en-IN" smtClean="0"/>
              <a:t>23-03-2026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984233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D37C2D-C61B-4667-AAF2-9EFA6EAEFFC3}" type="datetimeFigureOut">
              <a:rPr lang="en-IN" smtClean="0"/>
              <a:t>23-03-2026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719753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DD37C2D-C61B-4667-AAF2-9EFA6EAEFFC3}" type="datetimeFigureOut">
              <a:rPr lang="en-IN" smtClean="0"/>
              <a:t>23-03-2026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538665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5423AF8-49F9-400B-B074-26B0CCA6AA2A}" type="slidenum">
              <a:rPr lang="en-IN" smtClean="0"/>
              <a:t>‹#›</a:t>
            </a:fld>
            <a:endParaRPr lang="en-IN"/>
          </a:p>
        </p:txBody>
      </p:sp>
      <p:sp>
        <p:nvSpPr>
          <p:cNvPr id="5" name="Date Placeholder 4"/>
          <p:cNvSpPr>
            <a:spLocks noGrp="1"/>
          </p:cNvSpPr>
          <p:nvPr>
            <p:ph type="dt" sz="half" idx="10"/>
          </p:nvPr>
        </p:nvSpPr>
        <p:spPr/>
        <p:txBody>
          <a:bodyPr/>
          <a:lstStyle/>
          <a:p>
            <a:fld id="{3DD37C2D-C61B-4667-AAF2-9EFA6EAEFFC3}" type="datetimeFigureOut">
              <a:rPr lang="en-IN" smtClean="0"/>
              <a:t>23-03-2026</a:t>
            </a:fld>
            <a:endParaRPr lang="en-IN"/>
          </a:p>
        </p:txBody>
      </p:sp>
    </p:spTree>
    <p:extLst>
      <p:ext uri="{BB962C8B-B14F-4D97-AF65-F5344CB8AC3E}">
        <p14:creationId xmlns:p14="http://schemas.microsoft.com/office/powerpoint/2010/main" val="3807555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293618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213905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13823060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4684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36213399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32006076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DD37C2D-C61B-4667-AAF2-9EFA6EAEFFC3}" type="datetimeFigureOut">
              <a:rPr lang="en-IN" smtClean="0"/>
              <a:t>23-03-2026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5423AF8-49F9-400B-B074-26B0CCA6AA2A}" type="slidenum">
              <a:rPr lang="en-IN" smtClean="0"/>
              <a:t>‹#›</a:t>
            </a:fld>
            <a:endParaRPr lang="en-IN"/>
          </a:p>
        </p:txBody>
      </p:sp>
    </p:spTree>
    <p:extLst>
      <p:ext uri="{BB962C8B-B14F-4D97-AF65-F5344CB8AC3E}">
        <p14:creationId xmlns:p14="http://schemas.microsoft.com/office/powerpoint/2010/main" val="191790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DD37C2D-C61B-4667-AAF2-9EFA6EAEFFC3}" type="datetimeFigureOut">
              <a:rPr lang="en-IN" smtClean="0"/>
              <a:t>23-03-2026</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5423AF8-49F9-400B-B074-26B0CCA6AA2A}" type="slidenum">
              <a:rPr lang="en-IN" smtClean="0"/>
              <a:t>‹#›</a:t>
            </a:fld>
            <a:endParaRPr lang="en-IN"/>
          </a:p>
        </p:txBody>
      </p:sp>
    </p:spTree>
    <p:extLst>
      <p:ext uri="{BB962C8B-B14F-4D97-AF65-F5344CB8AC3E}">
        <p14:creationId xmlns:p14="http://schemas.microsoft.com/office/powerpoint/2010/main" val="2425893907"/>
      </p:ext>
    </p:extLst>
  </p:cSld>
  <p:clrMap bg1="lt1" tx1="dk1" bg2="lt2" tx2="dk2" accent1="accent1" accent2="accent2" accent3="accent3" accent4="accent4" accent5="accent5" accent6="accent6" hlink="hlink" folHlink="folHlink"/>
  <p:sldLayoutIdLst>
    <p:sldLayoutId id="2147483958" r:id="rId1"/>
    <p:sldLayoutId id="2147483959" r:id="rId2"/>
    <p:sldLayoutId id="2147483960"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 id="2147483969" r:id="rId12"/>
    <p:sldLayoutId id="2147483970" r:id="rId13"/>
    <p:sldLayoutId id="2147483971" r:id="rId14"/>
    <p:sldLayoutId id="2147483972" r:id="rId15"/>
    <p:sldLayoutId id="214748397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england.nhs.uk/long-read/structure-of-the-nhs/" TargetMode="External"/><Relationship Id="rId3" Type="http://schemas.openxmlformats.org/officeDocument/2006/relationships/hyperlink" Target="https://www.cureus.com/articles/268126-enhancing-healthcare-accountability-for-administrators-fostering-transparency-for-patient-safety-and-quality-enhancement.pdf" TargetMode="External"/><Relationship Id="rId7" Type="http://schemas.openxmlformats.org/officeDocument/2006/relationships/hyperlink" Target="https://www.nhsconfed.org/leadership-support/supporting-NHS-communicators" TargetMode="External"/><Relationship Id="rId12" Type="http://schemas.openxmlformats.org/officeDocument/2006/relationships/hyperlink" Target="https://pmc.ncbi.nlm.nih.gov/articles/PMC10471334/pdf/bjgpsep-2023-73-734-422.pdf" TargetMode="External"/><Relationship Id="rId2" Type="http://schemas.openxmlformats.org/officeDocument/2006/relationships/hyperlink" Target="https://www.cqc.org.uk/publications/themed-work/inpatient-coronavirus-experience-care" TargetMode="External"/><Relationship Id="rId1" Type="http://schemas.openxmlformats.org/officeDocument/2006/relationships/slideLayout" Target="../slideLayouts/slideLayout2.xml"/><Relationship Id="rId6" Type="http://schemas.openxmlformats.org/officeDocument/2006/relationships/hyperlink" Target="https://doi.org/10.1186/s12913-022-08621-y" TargetMode="External"/><Relationship Id="rId11" Type="http://schemas.openxmlformats.org/officeDocument/2006/relationships/hyperlink" Target="https://assets.publishing.service.gov.uk/government/uploads/system/uploads/attachment_data/file/279124/0947.pdf" TargetMode="External"/><Relationship Id="rId5" Type="http://schemas.openxmlformats.org/officeDocument/2006/relationships/hyperlink" Target="https://bmjopen.bmj.com/content/bmjopen/9/4/e027591.full.pdf" TargetMode="External"/><Relationship Id="rId10" Type="http://schemas.openxmlformats.org/officeDocument/2006/relationships/hyperlink" Target="https://doi.org/10.54111/0001/mm5" TargetMode="External"/><Relationship Id="rId4" Type="http://schemas.openxmlformats.org/officeDocument/2006/relationships/hyperlink" Target="https://www.researchgate.net/profile/Jim-Price-3/publication/372211470_Incivility_in_healthcare_the_impact_of_poor_communication/links/64c002d1b9ed6874a544d4f5/Incivility-in-healthcare-the-impact-of-poor-communication.pdf" TargetMode="External"/><Relationship Id="rId9" Type="http://schemas.openxmlformats.org/officeDocument/2006/relationships/hyperlink" Target="https://doi.org/10.1093/medlaw/fwac00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22783" y="3376751"/>
            <a:ext cx="9144000" cy="2507214"/>
          </a:xfrm>
        </p:spPr>
        <p:txBody>
          <a:bodyPr>
            <a:normAutofit fontScale="85000" lnSpcReduction="20000"/>
          </a:bodyPr>
          <a:lstStyle/>
          <a:p>
            <a:r>
              <a:rPr lang="en-IN" sz="2800" b="1" dirty="0">
                <a:latin typeface="Arial" panose="020B0604020202020204" pitchFamily="34" charset="0"/>
                <a:cs typeface="Arial" panose="020B0604020202020204" pitchFamily="34" charset="0"/>
              </a:rPr>
              <a:t>Module: Quality Assurance and Service Improvements</a:t>
            </a:r>
          </a:p>
          <a:p>
            <a:r>
              <a:rPr lang="en-IN" sz="2800" b="1" dirty="0">
                <a:latin typeface="Arial" panose="020B0604020202020204" pitchFamily="34" charset="0"/>
                <a:cs typeface="Arial" panose="020B0604020202020204" pitchFamily="34" charset="0"/>
              </a:rPr>
              <a:t>Module code: LCHS7006</a:t>
            </a:r>
          </a:p>
          <a:p>
            <a:r>
              <a:rPr lang="en-IN" sz="2800" b="1" dirty="0">
                <a:latin typeface="Arial" panose="020B0604020202020204" pitchFamily="34" charset="0"/>
                <a:cs typeface="Arial" panose="020B0604020202020204" pitchFamily="34" charset="0"/>
              </a:rPr>
              <a:t>Assignment Title: Component 1 Individual Presentation</a:t>
            </a:r>
          </a:p>
          <a:p>
            <a:r>
              <a:rPr lang="en-IN" sz="2800" b="1" dirty="0">
                <a:latin typeface="Arial" panose="020B0604020202020204" pitchFamily="34" charset="0"/>
                <a:cs typeface="Arial" panose="020B0604020202020204" pitchFamily="34" charset="0"/>
              </a:rPr>
              <a:t>Student Name: </a:t>
            </a:r>
            <a:r>
              <a:rPr lang="en-IN" sz="2800" b="1" dirty="0" err="1">
                <a:latin typeface="Arial" panose="020B0604020202020204" pitchFamily="34" charset="0"/>
                <a:cs typeface="Arial" panose="020B0604020202020204" pitchFamily="34" charset="0"/>
              </a:rPr>
              <a:t>Prathamkumar</a:t>
            </a:r>
            <a:r>
              <a:rPr lang="en-IN" sz="2800" b="1" dirty="0">
                <a:latin typeface="Arial" panose="020B0604020202020204" pitchFamily="34" charset="0"/>
                <a:cs typeface="Arial" panose="020B0604020202020204" pitchFamily="34" charset="0"/>
              </a:rPr>
              <a:t> </a:t>
            </a:r>
            <a:r>
              <a:rPr lang="en-IN" sz="2800" b="1" dirty="0" err="1">
                <a:latin typeface="Arial" panose="020B0604020202020204" pitchFamily="34" charset="0"/>
                <a:cs typeface="Arial" panose="020B0604020202020204" pitchFamily="34" charset="0"/>
              </a:rPr>
              <a:t>Himmatlal</a:t>
            </a:r>
            <a:r>
              <a:rPr lang="en-IN" sz="2800" b="1" dirty="0">
                <a:latin typeface="Arial" panose="020B0604020202020204" pitchFamily="34" charset="0"/>
                <a:cs typeface="Arial" panose="020B0604020202020204" pitchFamily="34" charset="0"/>
              </a:rPr>
              <a:t> Solanki</a:t>
            </a:r>
          </a:p>
          <a:p>
            <a:r>
              <a:rPr lang="en-IN" sz="2800" b="1" dirty="0">
                <a:latin typeface="Arial" panose="020B0604020202020204" pitchFamily="34" charset="0"/>
                <a:cs typeface="Arial" panose="020B0604020202020204" pitchFamily="34" charset="0"/>
              </a:rPr>
              <a:t>Student id:-</a:t>
            </a:r>
            <a:r>
              <a:rPr lang="en-IN" sz="2800" b="1" dirty="0" smtClean="0">
                <a:latin typeface="Arial" panose="020B0604020202020204" pitchFamily="34" charset="0"/>
                <a:cs typeface="Arial" panose="020B0604020202020204" pitchFamily="34" charset="0"/>
              </a:rPr>
              <a:t>2430951</a:t>
            </a:r>
          </a:p>
          <a:p>
            <a:r>
              <a:rPr lang="en-IN" sz="2800" b="1" dirty="0" smtClean="0">
                <a:latin typeface="Arial" panose="020B0604020202020204" pitchFamily="34" charset="0"/>
                <a:cs typeface="Arial" panose="020B0604020202020204" pitchFamily="34" charset="0"/>
              </a:rPr>
              <a:t>Case Study:</a:t>
            </a:r>
            <a:r>
              <a:rPr lang="en-US" sz="2800" b="1" dirty="0">
                <a:latin typeface="Arial" panose="020B0604020202020204" pitchFamily="34" charset="0"/>
                <a:cs typeface="Arial" panose="020B0604020202020204" pitchFamily="34" charset="0"/>
              </a:rPr>
              <a:t>Mid Staffordshire NHS Foundation Trust (UK)</a:t>
            </a:r>
            <a:endParaRPr lang="en-IN" sz="28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2"/>
          <a:stretch>
            <a:fillRect/>
          </a:stretch>
        </p:blipFill>
        <p:spPr>
          <a:xfrm>
            <a:off x="7310499" y="882042"/>
            <a:ext cx="4004726" cy="1543106"/>
          </a:xfrm>
          <a:prstGeom prst="rect">
            <a:avLst/>
          </a:prstGeom>
        </p:spPr>
      </p:pic>
    </p:spTree>
    <p:extLst>
      <p:ext uri="{BB962C8B-B14F-4D97-AF65-F5344CB8AC3E}">
        <p14:creationId xmlns:p14="http://schemas.microsoft.com/office/powerpoint/2010/main" val="16523317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063" y="0"/>
            <a:ext cx="9692640" cy="1325562"/>
          </a:xfrm>
        </p:spPr>
        <p:txBody>
          <a:bodyPr/>
          <a:lstStyle/>
          <a:p>
            <a:pPr algn="ctr"/>
            <a:r>
              <a:rPr lang="en-IN" b="1" dirty="0">
                <a:latin typeface="Arial" panose="020B0604020202020204" pitchFamily="34" charset="0"/>
                <a:cs typeface="Arial" panose="020B0604020202020204" pitchFamily="34" charset="0"/>
              </a:rPr>
              <a:t>Table Of Contents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60163786"/>
              </p:ext>
            </p:extLst>
          </p:nvPr>
        </p:nvGraphicFramePr>
        <p:xfrm>
          <a:off x="1394585" y="1325562"/>
          <a:ext cx="8594726" cy="4892040"/>
        </p:xfrm>
        <a:graphic>
          <a:graphicData uri="http://schemas.openxmlformats.org/drawingml/2006/table">
            <a:tbl>
              <a:tblPr firstRow="1" bandRow="1">
                <a:tableStyleId>{5C22544A-7EE6-4342-B048-85BDC9FD1C3A}</a:tableStyleId>
              </a:tblPr>
              <a:tblGrid>
                <a:gridCol w="4297363">
                  <a:extLst>
                    <a:ext uri="{9D8B030D-6E8A-4147-A177-3AD203B41FA5}">
                      <a16:colId xmlns:a16="http://schemas.microsoft.com/office/drawing/2014/main" xmlns="" val="3022612957"/>
                    </a:ext>
                  </a:extLst>
                </a:gridCol>
                <a:gridCol w="4297363">
                  <a:extLst>
                    <a:ext uri="{9D8B030D-6E8A-4147-A177-3AD203B41FA5}">
                      <a16:colId xmlns:a16="http://schemas.microsoft.com/office/drawing/2014/main" xmlns="" val="3990385498"/>
                    </a:ext>
                  </a:extLst>
                </a:gridCol>
              </a:tblGrid>
              <a:tr h="370840">
                <a:tc>
                  <a:txBody>
                    <a:bodyPr/>
                    <a:lstStyle/>
                    <a:p>
                      <a:pPr algn="ctr"/>
                      <a:r>
                        <a:rPr lang="en-GB" dirty="0">
                          <a:latin typeface="Arial" panose="020B0604020202020204" pitchFamily="34" charset="0"/>
                          <a:cs typeface="Arial" panose="020B0604020202020204" pitchFamily="34" charset="0"/>
                        </a:rPr>
                        <a:t>Topic</a:t>
                      </a:r>
                    </a:p>
                  </a:txBody>
                  <a:tcPr marL="74737" marR="74737"/>
                </a:tc>
                <a:tc>
                  <a:txBody>
                    <a:bodyPr/>
                    <a:lstStyle/>
                    <a:p>
                      <a:pPr algn="ctr"/>
                      <a:r>
                        <a:rPr lang="en-GB" dirty="0">
                          <a:latin typeface="Arial" panose="020B0604020202020204" pitchFamily="34" charset="0"/>
                          <a:cs typeface="Arial" panose="020B0604020202020204" pitchFamily="34" charset="0"/>
                        </a:rPr>
                        <a:t>Slide</a:t>
                      </a:r>
                      <a:r>
                        <a:rPr lang="en-GB" baseline="0" dirty="0">
                          <a:latin typeface="Arial" panose="020B0604020202020204" pitchFamily="34" charset="0"/>
                          <a:cs typeface="Arial" panose="020B0604020202020204" pitchFamily="34" charset="0"/>
                        </a:rPr>
                        <a:t> No.</a:t>
                      </a:r>
                      <a:endParaRPr lang="en-GB" dirty="0">
                        <a:latin typeface="Arial" panose="020B0604020202020204" pitchFamily="34" charset="0"/>
                        <a:cs typeface="Arial" panose="020B0604020202020204" pitchFamily="34" charset="0"/>
                      </a:endParaRPr>
                    </a:p>
                  </a:txBody>
                  <a:tcPr marL="74737" marR="74737"/>
                </a:tc>
                <a:extLst>
                  <a:ext uri="{0D108BD9-81ED-4DB2-BD59-A6C34878D82A}">
                    <a16:rowId xmlns:a16="http://schemas.microsoft.com/office/drawing/2014/main" xmlns="" val="1191140520"/>
                  </a:ext>
                </a:extLst>
              </a:tr>
              <a:tr h="370840">
                <a:tc>
                  <a:txBody>
                    <a:bodyPr/>
                    <a:lstStyle/>
                    <a:p>
                      <a:pPr algn="ctr"/>
                      <a:r>
                        <a:rPr lang="en-IN" sz="1800" b="1" i="0" u="none" strike="noStrike" kern="1200" dirty="0">
                          <a:solidFill>
                            <a:schemeClr val="dk1"/>
                          </a:solidFill>
                          <a:effectLst/>
                          <a:latin typeface="+mn-lt"/>
                          <a:ea typeface="+mn-ea"/>
                          <a:cs typeface="+mn-cs"/>
                        </a:rPr>
                        <a:t>Case Study Overview</a:t>
                      </a:r>
                      <a:endParaRPr lang="en-GB" dirty="0">
                        <a:latin typeface="Arial" panose="020B0604020202020204" pitchFamily="34" charset="0"/>
                        <a:cs typeface="Arial" panose="020B0604020202020204" pitchFamily="34" charset="0"/>
                      </a:endParaRPr>
                    </a:p>
                  </a:txBody>
                  <a:tcPr marL="74737" marR="74737"/>
                </a:tc>
                <a:tc>
                  <a:txBody>
                    <a:bodyPr/>
                    <a:lstStyle/>
                    <a:p>
                      <a:pPr algn="ctr"/>
                      <a:r>
                        <a:rPr lang="en-GB" dirty="0"/>
                        <a:t>3</a:t>
                      </a:r>
                    </a:p>
                  </a:txBody>
                  <a:tcPr marL="74737" marR="74737"/>
                </a:tc>
                <a:extLst>
                  <a:ext uri="{0D108BD9-81ED-4DB2-BD59-A6C34878D82A}">
                    <a16:rowId xmlns:a16="http://schemas.microsoft.com/office/drawing/2014/main" xmlns="" val="336770261"/>
                  </a:ext>
                </a:extLst>
              </a:tr>
              <a:tr h="370840">
                <a:tc>
                  <a:txBody>
                    <a:bodyPr/>
                    <a:lstStyle/>
                    <a:p>
                      <a:pPr algn="ctr"/>
                      <a:r>
                        <a:rPr lang="en-IN" sz="1800" b="1" i="0" u="none" strike="noStrike" kern="1200" dirty="0">
                          <a:solidFill>
                            <a:schemeClr val="dk1"/>
                          </a:solidFill>
                          <a:effectLst/>
                          <a:latin typeface="+mn-lt"/>
                          <a:ea typeface="+mn-ea"/>
                          <a:cs typeface="+mn-cs"/>
                        </a:rPr>
                        <a:t>Why the system failed</a:t>
                      </a:r>
                      <a:endParaRPr lang="en-GB" dirty="0">
                        <a:latin typeface="Arial" panose="020B0604020202020204" pitchFamily="34" charset="0"/>
                        <a:cs typeface="Arial" panose="020B0604020202020204" pitchFamily="34" charset="0"/>
                      </a:endParaRPr>
                    </a:p>
                  </a:txBody>
                  <a:tcPr marL="74737" marR="74737"/>
                </a:tc>
                <a:tc>
                  <a:txBody>
                    <a:bodyPr/>
                    <a:lstStyle/>
                    <a:p>
                      <a:pPr algn="ctr"/>
                      <a:r>
                        <a:rPr lang="en-GB" dirty="0"/>
                        <a:t>4</a:t>
                      </a:r>
                    </a:p>
                  </a:txBody>
                  <a:tcPr marL="74737" marR="74737"/>
                </a:tc>
                <a:extLst>
                  <a:ext uri="{0D108BD9-81ED-4DB2-BD59-A6C34878D82A}">
                    <a16:rowId xmlns:a16="http://schemas.microsoft.com/office/drawing/2014/main" xmlns="" val="343462607"/>
                  </a:ext>
                </a:extLst>
              </a:tr>
              <a:tr h="370840">
                <a:tc>
                  <a:txBody>
                    <a:bodyPr/>
                    <a:lstStyle/>
                    <a:p>
                      <a:pPr algn="ctr" rtl="0"/>
                      <a:r>
                        <a:rPr lang="en-IN" sz="1800" b="1" i="0" u="none" strike="noStrike" kern="1200" dirty="0">
                          <a:solidFill>
                            <a:schemeClr val="dk1"/>
                          </a:solidFill>
                          <a:effectLst/>
                          <a:latin typeface="+mn-lt"/>
                          <a:ea typeface="+mn-ea"/>
                          <a:cs typeface="+mn-cs"/>
                        </a:rPr>
                        <a:t>The Swiss Cheese Model</a:t>
                      </a:r>
                      <a:endParaRPr lang="en-IN" b="0" dirty="0">
                        <a:effectLst/>
                      </a:endParaRPr>
                    </a:p>
                  </a:txBody>
                  <a:tcPr marL="74737" marR="74737"/>
                </a:tc>
                <a:tc>
                  <a:txBody>
                    <a:bodyPr/>
                    <a:lstStyle/>
                    <a:p>
                      <a:pPr algn="ctr"/>
                      <a:r>
                        <a:rPr lang="en-GB" dirty="0"/>
                        <a:t>5</a:t>
                      </a:r>
                    </a:p>
                  </a:txBody>
                  <a:tcPr marL="74737" marR="74737"/>
                </a:tc>
                <a:extLst>
                  <a:ext uri="{0D108BD9-81ED-4DB2-BD59-A6C34878D82A}">
                    <a16:rowId xmlns:a16="http://schemas.microsoft.com/office/drawing/2014/main" xmlns="" val="1498449662"/>
                  </a:ext>
                </a:extLst>
              </a:tr>
              <a:tr h="370840">
                <a:tc>
                  <a:txBody>
                    <a:bodyPr/>
                    <a:lstStyle/>
                    <a:p>
                      <a:pPr algn="ctr" rtl="0"/>
                      <a:r>
                        <a:rPr lang="en-US" sz="1800" b="1" i="0" u="none" strike="noStrike" kern="1200" dirty="0" err="1">
                          <a:solidFill>
                            <a:schemeClr val="dk1"/>
                          </a:solidFill>
                          <a:effectLst/>
                          <a:latin typeface="+mn-lt"/>
                          <a:ea typeface="+mn-ea"/>
                          <a:cs typeface="+mn-cs"/>
                        </a:rPr>
                        <a:t>Analysing</a:t>
                      </a:r>
                      <a:r>
                        <a:rPr lang="en-US" sz="1800" b="1" i="0" u="none" strike="noStrike" kern="1200" dirty="0">
                          <a:solidFill>
                            <a:schemeClr val="dk1"/>
                          </a:solidFill>
                          <a:effectLst/>
                          <a:latin typeface="+mn-lt"/>
                          <a:ea typeface="+mn-ea"/>
                          <a:cs typeface="+mn-cs"/>
                        </a:rPr>
                        <a:t> root causes through different model (System theory)</a:t>
                      </a:r>
                      <a:endParaRPr lang="en-US" b="0" dirty="0">
                        <a:effectLst/>
                      </a:endParaRPr>
                    </a:p>
                  </a:txBody>
                  <a:tcPr marL="74737" marR="74737"/>
                </a:tc>
                <a:tc>
                  <a:txBody>
                    <a:bodyPr/>
                    <a:lstStyle/>
                    <a:p>
                      <a:pPr algn="ctr"/>
                      <a:r>
                        <a:rPr lang="en-GB" dirty="0"/>
                        <a:t>6</a:t>
                      </a:r>
                    </a:p>
                  </a:txBody>
                  <a:tcPr marL="74737" marR="74737"/>
                </a:tc>
                <a:extLst>
                  <a:ext uri="{0D108BD9-81ED-4DB2-BD59-A6C34878D82A}">
                    <a16:rowId xmlns:a16="http://schemas.microsoft.com/office/drawing/2014/main" xmlns="" val="1258518561"/>
                  </a:ext>
                </a:extLst>
              </a:tr>
              <a:tr h="370840">
                <a:tc>
                  <a:txBody>
                    <a:bodyPr/>
                    <a:lstStyle/>
                    <a:p>
                      <a:pPr algn="ctr" rtl="0"/>
                      <a:r>
                        <a:rPr lang="en-US" sz="1800" b="1" i="0" u="none" strike="noStrike" kern="1200" dirty="0">
                          <a:solidFill>
                            <a:schemeClr val="dk1"/>
                          </a:solidFill>
                          <a:effectLst/>
                          <a:latin typeface="+mn-lt"/>
                          <a:ea typeface="+mn-ea"/>
                          <a:cs typeface="+mn-cs"/>
                        </a:rPr>
                        <a:t>Analyses of the policy issue contributing to the root causes and its influence on service delivery</a:t>
                      </a:r>
                      <a:endParaRPr lang="en-US" b="0" dirty="0">
                        <a:effectLst/>
                      </a:endParaRPr>
                    </a:p>
                  </a:txBody>
                  <a:tcPr marL="74737" marR="74737"/>
                </a:tc>
                <a:tc>
                  <a:txBody>
                    <a:bodyPr/>
                    <a:lstStyle/>
                    <a:p>
                      <a:pPr algn="ctr"/>
                      <a:r>
                        <a:rPr lang="en-GB" dirty="0"/>
                        <a:t>7</a:t>
                      </a:r>
                    </a:p>
                  </a:txBody>
                  <a:tcPr marL="74737" marR="74737"/>
                </a:tc>
                <a:extLst>
                  <a:ext uri="{0D108BD9-81ED-4DB2-BD59-A6C34878D82A}">
                    <a16:rowId xmlns:a16="http://schemas.microsoft.com/office/drawing/2014/main" xmlns="" val="3613785379"/>
                  </a:ext>
                </a:extLst>
              </a:tr>
              <a:tr h="370840">
                <a:tc>
                  <a:txBody>
                    <a:bodyPr/>
                    <a:lstStyle/>
                    <a:p>
                      <a:pPr algn="ctr"/>
                      <a:r>
                        <a:rPr lang="en-IN" sz="1800" b="1" i="0" u="none" strike="noStrike" kern="1200" dirty="0">
                          <a:solidFill>
                            <a:schemeClr val="dk1"/>
                          </a:solidFill>
                          <a:effectLst/>
                          <a:latin typeface="+mn-lt"/>
                          <a:ea typeface="+mn-ea"/>
                          <a:cs typeface="+mn-cs"/>
                        </a:rPr>
                        <a:t>Impact of service provision</a:t>
                      </a:r>
                      <a:endParaRPr lang="en-GB" dirty="0">
                        <a:latin typeface="Arial" panose="020B0604020202020204" pitchFamily="34" charset="0"/>
                        <a:cs typeface="Arial" panose="020B0604020202020204" pitchFamily="34" charset="0"/>
                      </a:endParaRPr>
                    </a:p>
                  </a:txBody>
                  <a:tcPr marL="74737" marR="74737"/>
                </a:tc>
                <a:tc>
                  <a:txBody>
                    <a:bodyPr/>
                    <a:lstStyle/>
                    <a:p>
                      <a:pPr algn="ctr"/>
                      <a:r>
                        <a:rPr lang="en-GB" dirty="0"/>
                        <a:t>8</a:t>
                      </a:r>
                    </a:p>
                  </a:txBody>
                  <a:tcPr marL="74737" marR="74737"/>
                </a:tc>
                <a:extLst>
                  <a:ext uri="{0D108BD9-81ED-4DB2-BD59-A6C34878D82A}">
                    <a16:rowId xmlns:a16="http://schemas.microsoft.com/office/drawing/2014/main" xmlns="" val="3535619991"/>
                  </a:ext>
                </a:extLst>
              </a:tr>
              <a:tr h="370840">
                <a:tc>
                  <a:txBody>
                    <a:bodyPr/>
                    <a:lstStyle/>
                    <a:p>
                      <a:pPr algn="ctr" rtl="0"/>
                      <a:r>
                        <a:rPr lang="en-IN" sz="1800" b="1" i="0" u="none" strike="noStrike" kern="1200" dirty="0">
                          <a:solidFill>
                            <a:schemeClr val="dk1"/>
                          </a:solidFill>
                          <a:effectLst/>
                          <a:latin typeface="+mn-lt"/>
                          <a:ea typeface="+mn-ea"/>
                          <a:cs typeface="+mn-cs"/>
                        </a:rPr>
                        <a:t>Benchmarking</a:t>
                      </a:r>
                      <a:endParaRPr lang="en-IN" b="0" dirty="0">
                        <a:effectLst/>
                      </a:endParaRPr>
                    </a:p>
                  </a:txBody>
                  <a:tcPr marL="74737" marR="74737"/>
                </a:tc>
                <a:tc>
                  <a:txBody>
                    <a:bodyPr/>
                    <a:lstStyle/>
                    <a:p>
                      <a:pPr algn="ctr"/>
                      <a:r>
                        <a:rPr lang="en-GB" dirty="0"/>
                        <a:t>9</a:t>
                      </a:r>
                    </a:p>
                  </a:txBody>
                  <a:tcPr marL="74737" marR="74737"/>
                </a:tc>
                <a:extLst>
                  <a:ext uri="{0D108BD9-81ED-4DB2-BD59-A6C34878D82A}">
                    <a16:rowId xmlns:a16="http://schemas.microsoft.com/office/drawing/2014/main" xmlns="" val="1303685744"/>
                  </a:ext>
                </a:extLst>
              </a:tr>
              <a:tr h="370840">
                <a:tc>
                  <a:txBody>
                    <a:bodyPr/>
                    <a:lstStyle/>
                    <a:p>
                      <a:pPr algn="ctr" rtl="0"/>
                      <a:r>
                        <a:rPr lang="en-IN" sz="1800" b="1" i="0" u="none" strike="noStrike" kern="1200" dirty="0">
                          <a:solidFill>
                            <a:schemeClr val="dk1"/>
                          </a:solidFill>
                          <a:effectLst/>
                          <a:latin typeface="+mn-lt"/>
                          <a:ea typeface="+mn-ea"/>
                          <a:cs typeface="+mn-cs"/>
                        </a:rPr>
                        <a:t>Evaluation and improvement</a:t>
                      </a:r>
                      <a:endParaRPr lang="en-IN" b="0" dirty="0">
                        <a:effectLst/>
                      </a:endParaRPr>
                    </a:p>
                  </a:txBody>
                  <a:tcPr marL="74737" marR="74737"/>
                </a:tc>
                <a:tc>
                  <a:txBody>
                    <a:bodyPr/>
                    <a:lstStyle/>
                    <a:p>
                      <a:pPr algn="ctr"/>
                      <a:r>
                        <a:rPr lang="en-GB" dirty="0"/>
                        <a:t>10</a:t>
                      </a:r>
                    </a:p>
                  </a:txBody>
                  <a:tcPr marL="74737" marR="74737"/>
                </a:tc>
                <a:extLst>
                  <a:ext uri="{0D108BD9-81ED-4DB2-BD59-A6C34878D82A}">
                    <a16:rowId xmlns:a16="http://schemas.microsoft.com/office/drawing/2014/main" xmlns="" val="1046453662"/>
                  </a:ext>
                </a:extLst>
              </a:tr>
              <a:tr h="370840">
                <a:tc>
                  <a:txBody>
                    <a:bodyPr/>
                    <a:lstStyle/>
                    <a:p>
                      <a:pPr algn="ctr" rtl="0"/>
                      <a:r>
                        <a:rPr lang="en-IN" sz="1800" b="1" i="0" u="none" strike="noStrike" kern="1200" dirty="0">
                          <a:solidFill>
                            <a:schemeClr val="dk1"/>
                          </a:solidFill>
                          <a:effectLst/>
                          <a:latin typeface="+mn-lt"/>
                          <a:ea typeface="+mn-ea"/>
                          <a:cs typeface="+mn-cs"/>
                        </a:rPr>
                        <a:t>Summary</a:t>
                      </a:r>
                      <a:endParaRPr lang="en-IN" b="0" dirty="0">
                        <a:effectLst/>
                      </a:endParaRPr>
                    </a:p>
                  </a:txBody>
                  <a:tcPr marL="74737" marR="74737"/>
                </a:tc>
                <a:tc>
                  <a:txBody>
                    <a:bodyPr/>
                    <a:lstStyle/>
                    <a:p>
                      <a:pPr algn="ctr"/>
                      <a:r>
                        <a:rPr lang="en-GB" dirty="0"/>
                        <a:t>11</a:t>
                      </a:r>
                    </a:p>
                  </a:txBody>
                  <a:tcPr marL="74737" marR="74737"/>
                </a:tc>
                <a:extLst>
                  <a:ext uri="{0D108BD9-81ED-4DB2-BD59-A6C34878D82A}">
                    <a16:rowId xmlns:a16="http://schemas.microsoft.com/office/drawing/2014/main" xmlns="" val="2310375341"/>
                  </a:ext>
                </a:extLst>
              </a:tr>
              <a:tr h="370840">
                <a:tc>
                  <a:txBody>
                    <a:bodyPr/>
                    <a:lstStyle/>
                    <a:p>
                      <a:pPr algn="ctr" rtl="0"/>
                      <a:r>
                        <a:rPr lang="en-US" sz="1800" b="1" i="0" u="none" strike="noStrike" kern="1200" dirty="0">
                          <a:solidFill>
                            <a:schemeClr val="dk1"/>
                          </a:solidFill>
                          <a:effectLst/>
                          <a:latin typeface="+mn-lt"/>
                          <a:ea typeface="+mn-ea"/>
                          <a:cs typeface="+mn-cs"/>
                        </a:rPr>
                        <a:t>Outlining the report</a:t>
                      </a:r>
                      <a:r>
                        <a:rPr lang="en-US" sz="1800" b="0" i="0" u="none" strike="noStrike" kern="1200" dirty="0">
                          <a:solidFill>
                            <a:schemeClr val="dk1"/>
                          </a:solidFill>
                          <a:effectLst/>
                          <a:latin typeface="+mn-lt"/>
                          <a:ea typeface="+mn-ea"/>
                          <a:cs typeface="+mn-cs"/>
                        </a:rPr>
                        <a:t> </a:t>
                      </a:r>
                      <a:endParaRPr lang="en-US" b="0" dirty="0">
                        <a:effectLst/>
                      </a:endParaRPr>
                    </a:p>
                  </a:txBody>
                  <a:tcPr marL="74737" marR="74737"/>
                </a:tc>
                <a:tc>
                  <a:txBody>
                    <a:bodyPr/>
                    <a:lstStyle/>
                    <a:p>
                      <a:pPr algn="ctr"/>
                      <a:r>
                        <a:rPr lang="en-GB" dirty="0"/>
                        <a:t>12</a:t>
                      </a:r>
                    </a:p>
                  </a:txBody>
                  <a:tcPr marL="74737" marR="74737"/>
                </a:tc>
                <a:extLst>
                  <a:ext uri="{0D108BD9-81ED-4DB2-BD59-A6C34878D82A}">
                    <a16:rowId xmlns:a16="http://schemas.microsoft.com/office/drawing/2014/main" xmlns="" val="3888596508"/>
                  </a:ext>
                </a:extLst>
              </a:tr>
            </a:tbl>
          </a:graphicData>
        </a:graphic>
      </p:graphicFrame>
    </p:spTree>
    <p:extLst>
      <p:ext uri="{BB962C8B-B14F-4D97-AF65-F5344CB8AC3E}">
        <p14:creationId xmlns:p14="http://schemas.microsoft.com/office/powerpoint/2010/main" val="2272790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0292" y="598391"/>
            <a:ext cx="11116732" cy="1325563"/>
          </a:xfrm>
        </p:spPr>
        <p:txBody>
          <a:bodyPr>
            <a:normAutofit/>
          </a:bodyPr>
          <a:lstStyle/>
          <a:p>
            <a:pPr algn="ctr"/>
            <a:r>
              <a:rPr lang="en-IN" b="1" dirty="0">
                <a:latin typeface="Arial" panose="020B0604020202020204" pitchFamily="34" charset="0"/>
                <a:cs typeface="Arial" panose="020B0604020202020204" pitchFamily="34" charset="0"/>
              </a:rPr>
              <a:t>Case Study Overview</a:t>
            </a:r>
            <a:endParaRPr lang="en-I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10292" y="2276571"/>
            <a:ext cx="6583957" cy="3108423"/>
          </a:xfrm>
        </p:spPr>
        <p:txBody>
          <a:bodyPr>
            <a:normAutofit fontScale="92500"/>
          </a:bodyPr>
          <a:lstStyle/>
          <a:p>
            <a:pPr algn="just" fontAlgn="base"/>
            <a:r>
              <a:rPr lang="en-US" sz="1800" dirty="0">
                <a:latin typeface="Arial" panose="020B0604020202020204" pitchFamily="34" charset="0"/>
                <a:cs typeface="Arial" panose="020B0604020202020204" pitchFamily="34" charset="0"/>
              </a:rPr>
              <a:t>The Mid Staffordshire NHS Trust delivered inhumane and poor care that caused patients’ suffering between 2005 and 2008. </a:t>
            </a:r>
          </a:p>
          <a:p>
            <a:pPr algn="just" fontAlgn="base"/>
            <a:r>
              <a:rPr lang="en-US" sz="1800" dirty="0">
                <a:latin typeface="Arial" panose="020B0604020202020204" pitchFamily="34" charset="0"/>
                <a:cs typeface="Arial" panose="020B0604020202020204" pitchFamily="34" charset="0"/>
              </a:rPr>
              <a:t>The poor staff morale and lower accountability create a toxic culture in the </a:t>
            </a:r>
            <a:r>
              <a:rPr lang="en-GB" sz="1800" dirty="0">
                <a:latin typeface="Arial" panose="020B0604020202020204" pitchFamily="34" charset="0"/>
                <a:cs typeface="Arial" panose="020B0604020202020204" pitchFamily="34" charset="0"/>
              </a:rPr>
              <a:t>organisation</a:t>
            </a:r>
            <a:r>
              <a:rPr lang="en-US" sz="1800" dirty="0">
                <a:latin typeface="Arial" panose="020B0604020202020204" pitchFamily="34" charset="0"/>
                <a:cs typeface="Arial" panose="020B0604020202020204" pitchFamily="34" charset="0"/>
              </a:rPr>
              <a:t>.</a:t>
            </a:r>
          </a:p>
          <a:p>
            <a:pPr algn="just" fontAlgn="base"/>
            <a:r>
              <a:rPr lang="en-US" sz="1800" dirty="0">
                <a:latin typeface="Arial" panose="020B0604020202020204" pitchFamily="34" charset="0"/>
                <a:cs typeface="Arial" panose="020B0604020202020204" pitchFamily="34" charset="0"/>
              </a:rPr>
              <a:t>The government agencies and regulators failed to give a warning that caused the long-term issues faced by Mid Staffordshire NHS Trust (The Mid Staffordshire NHS Foundation Trust, 2026). </a:t>
            </a:r>
          </a:p>
          <a:p>
            <a:pPr algn="just" fontAlgn="base"/>
            <a:r>
              <a:rPr lang="en-US" sz="1800" dirty="0">
                <a:latin typeface="Arial" panose="020B0604020202020204" pitchFamily="34" charset="0"/>
                <a:cs typeface="Arial" panose="020B0604020202020204" pitchFamily="34" charset="0"/>
              </a:rPr>
              <a:t>The case study shows the lack of patient-first culture in the trust that reduces the overall service quality.  </a:t>
            </a:r>
            <a:endParaRPr lang="en-US" dirty="0">
              <a:latin typeface="Arial" panose="020B0604020202020204" pitchFamily="34" charset="0"/>
              <a:cs typeface="Arial" panose="020B0604020202020204" pitchFamily="34" charset="0"/>
            </a:endParaRPr>
          </a:p>
        </p:txBody>
      </p:sp>
      <p:pic>
        <p:nvPicPr>
          <p:cNvPr id="4100" name="Picture 4" descr="Mid Staffs NHS trust charged over deaths of four patients | Mid  Staffordshire NHS Trust | The Guardi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1415" y="2276571"/>
            <a:ext cx="3831058" cy="2657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09873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9107" y="206734"/>
            <a:ext cx="9692640" cy="1325562"/>
          </a:xfrm>
        </p:spPr>
        <p:txBody>
          <a:bodyPr>
            <a:normAutofit/>
          </a:bodyPr>
          <a:lstStyle/>
          <a:p>
            <a:pPr algn="ctr"/>
            <a:r>
              <a:rPr lang="en-IN" b="1" dirty="0">
                <a:latin typeface="Arial" panose="020B0604020202020204" pitchFamily="34" charset="0"/>
                <a:cs typeface="Arial" panose="020B0604020202020204" pitchFamily="34" charset="0"/>
              </a:rPr>
              <a:t>Why the system failed</a:t>
            </a:r>
            <a:endParaRPr lang="en-IN"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37068" y="1825625"/>
            <a:ext cx="6180666" cy="4744508"/>
          </a:xfrm>
        </p:spPr>
        <p:txBody>
          <a:bodyPr>
            <a:normAutofit lnSpcReduction="10000"/>
          </a:bodyPr>
          <a:lstStyle/>
          <a:p>
            <a:pPr algn="just" fontAlgn="base"/>
            <a:r>
              <a:rPr lang="en-US" sz="1800" dirty="0">
                <a:latin typeface="Arial" panose="020B0604020202020204" pitchFamily="34" charset="0"/>
                <a:cs typeface="Arial" panose="020B0604020202020204" pitchFamily="34" charset="0"/>
              </a:rPr>
              <a:t>The system of Mid Staffordshire NHS Trust failed primarily due to its negligence in following the patient care standard.</a:t>
            </a:r>
          </a:p>
          <a:p>
            <a:pPr algn="just" fontAlgn="base"/>
            <a:r>
              <a:rPr lang="en-US" sz="1800" dirty="0">
                <a:latin typeface="Arial" panose="020B0604020202020204" pitchFamily="34" charset="0"/>
                <a:cs typeface="Arial" panose="020B0604020202020204" pitchFamily="34" charset="0"/>
              </a:rPr>
              <a:t>Secondly, there was poor communication among staff and a culture of fear, which was the second reason for this trust’s failure to deliver high-quality healthcare services (The Mid Staffordshire NHS Foundation Trust, 2026). </a:t>
            </a:r>
          </a:p>
          <a:p>
            <a:pPr algn="just" fontAlgn="base"/>
            <a:r>
              <a:rPr lang="en-US" sz="1800" dirty="0">
                <a:latin typeface="Arial" panose="020B0604020202020204" pitchFamily="34" charset="0"/>
                <a:cs typeface="Arial" panose="020B0604020202020204" pitchFamily="34" charset="0"/>
              </a:rPr>
              <a:t>The management and the board of this NHS trust did not take any serious action based on patients’ complaints, which reduced the accountability of their services over time. </a:t>
            </a:r>
          </a:p>
          <a:p>
            <a:pPr algn="just" fontAlgn="base"/>
            <a:r>
              <a:rPr lang="en-US" sz="1800" dirty="0">
                <a:latin typeface="Arial" panose="020B0604020202020204" pitchFamily="34" charset="0"/>
                <a:cs typeface="Arial" panose="020B0604020202020204" pitchFamily="34" charset="0"/>
              </a:rPr>
              <a:t>The regulatory bodies failed to detect the actual problem in the early stage, which caused increased problems in the trust’s service delivery over the period.     </a:t>
            </a:r>
          </a:p>
        </p:txBody>
      </p:sp>
      <p:pic>
        <p:nvPicPr>
          <p:cNvPr id="5130" name="Picture 10" descr="Poor Communication in Healthcare: $1.7B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08775" y="2146828"/>
            <a:ext cx="4481105" cy="3356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328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3B056E-70F6-23C7-CBE5-B52B6F0A9C77}"/>
              </a:ext>
            </a:extLst>
          </p:cNvPr>
          <p:cNvSpPr>
            <a:spLocks noGrp="1"/>
          </p:cNvSpPr>
          <p:nvPr>
            <p:ph type="title"/>
          </p:nvPr>
        </p:nvSpPr>
        <p:spPr>
          <a:xfrm>
            <a:off x="4030824" y="171590"/>
            <a:ext cx="4683968" cy="490389"/>
          </a:xfrm>
        </p:spPr>
        <p:txBody>
          <a:bodyPr>
            <a:noAutofit/>
          </a:bodyPr>
          <a:lstStyle/>
          <a:p>
            <a:r>
              <a:rPr lang="en-IN" sz="2000" b="1" dirty="0">
                <a:latin typeface="Arial" panose="020B0604020202020204" pitchFamily="34" charset="0"/>
                <a:cs typeface="Arial" panose="020B0604020202020204" pitchFamily="34" charset="0"/>
              </a:rPr>
              <a:t>The Swiss Cheese Model</a:t>
            </a:r>
            <a:endParaRPr lang="en-IN" sz="2000" dirty="0"/>
          </a:p>
        </p:txBody>
      </p:sp>
      <p:sp>
        <p:nvSpPr>
          <p:cNvPr id="4" name="Freeform 4">
            <a:extLst>
              <a:ext uri="{FF2B5EF4-FFF2-40B4-BE49-F238E27FC236}">
                <a16:creationId xmlns:a16="http://schemas.microsoft.com/office/drawing/2014/main" xmlns="" id="{D0BA23DC-225F-466C-790D-B8A3E5EE635C}"/>
              </a:ext>
            </a:extLst>
          </p:cNvPr>
          <p:cNvSpPr/>
          <p:nvPr/>
        </p:nvSpPr>
        <p:spPr>
          <a:xfrm>
            <a:off x="1023835" y="1916192"/>
            <a:ext cx="1584360" cy="2702459"/>
          </a:xfrm>
          <a:custGeom>
            <a:avLst/>
            <a:gdLst>
              <a:gd name="connsiteX0" fmla="*/ 1372839 w 1800000"/>
              <a:gd name="connsiteY0" fmla="*/ 1950025 h 2657475"/>
              <a:gd name="connsiteX1" fmla="*/ 1220439 w 1800000"/>
              <a:gd name="connsiteY1" fmla="*/ 2110573 h 2657475"/>
              <a:gd name="connsiteX2" fmla="*/ 1372839 w 1800000"/>
              <a:gd name="connsiteY2" fmla="*/ 2271121 h 2657475"/>
              <a:gd name="connsiteX3" fmla="*/ 1525239 w 1800000"/>
              <a:gd name="connsiteY3" fmla="*/ 2110573 h 2657475"/>
              <a:gd name="connsiteX4" fmla="*/ 1372839 w 1800000"/>
              <a:gd name="connsiteY4" fmla="*/ 1950025 h 2657475"/>
              <a:gd name="connsiteX5" fmla="*/ 364936 w 1800000"/>
              <a:gd name="connsiteY5" fmla="*/ 1490493 h 2657475"/>
              <a:gd name="connsiteX6" fmla="*/ 212536 w 1800000"/>
              <a:gd name="connsiteY6" fmla="*/ 1651041 h 2657475"/>
              <a:gd name="connsiteX7" fmla="*/ 364936 w 1800000"/>
              <a:gd name="connsiteY7" fmla="*/ 1811589 h 2657475"/>
              <a:gd name="connsiteX8" fmla="*/ 517336 w 1800000"/>
              <a:gd name="connsiteY8" fmla="*/ 1651041 h 2657475"/>
              <a:gd name="connsiteX9" fmla="*/ 364936 w 1800000"/>
              <a:gd name="connsiteY9" fmla="*/ 1490493 h 2657475"/>
              <a:gd name="connsiteX10" fmla="*/ 925948 w 1800000"/>
              <a:gd name="connsiteY10" fmla="*/ 896952 h 2657475"/>
              <a:gd name="connsiteX11" fmla="*/ 750688 w 1800000"/>
              <a:gd name="connsiteY11" fmla="*/ 1072212 h 2657475"/>
              <a:gd name="connsiteX12" fmla="*/ 925948 w 1800000"/>
              <a:gd name="connsiteY12" fmla="*/ 1247472 h 2657475"/>
              <a:gd name="connsiteX13" fmla="*/ 1101208 w 1800000"/>
              <a:gd name="connsiteY13" fmla="*/ 1072212 h 2657475"/>
              <a:gd name="connsiteX14" fmla="*/ 925948 w 1800000"/>
              <a:gd name="connsiteY14" fmla="*/ 896952 h 2657475"/>
              <a:gd name="connsiteX15" fmla="*/ 0 w 1800000"/>
              <a:gd name="connsiteY15" fmla="*/ 0 h 2657475"/>
              <a:gd name="connsiteX16" fmla="*/ 966946 w 1800000"/>
              <a:gd name="connsiteY16" fmla="*/ 0 h 2657475"/>
              <a:gd name="connsiteX17" fmla="*/ 968483 w 1800000"/>
              <a:gd name="connsiteY17" fmla="*/ 14747 h 2657475"/>
              <a:gd name="connsiteX18" fmla="*/ 1153692 w 1800000"/>
              <a:gd name="connsiteY18" fmla="*/ 160770 h 2657475"/>
              <a:gd name="connsiteX19" fmla="*/ 1338901 w 1800000"/>
              <a:gd name="connsiteY19" fmla="*/ 14747 h 2657475"/>
              <a:gd name="connsiteX20" fmla="*/ 1340438 w 1800000"/>
              <a:gd name="connsiteY20" fmla="*/ 0 h 2657475"/>
              <a:gd name="connsiteX21" fmla="*/ 1800000 w 1800000"/>
              <a:gd name="connsiteY21" fmla="*/ 0 h 2657475"/>
              <a:gd name="connsiteX22" fmla="*/ 1800000 w 1800000"/>
              <a:gd name="connsiteY22" fmla="*/ 938665 h 2657475"/>
              <a:gd name="connsiteX23" fmla="*/ 1777009 w 1800000"/>
              <a:gd name="connsiteY23" fmla="*/ 933775 h 2657475"/>
              <a:gd name="connsiteX24" fmla="*/ 1624609 w 1800000"/>
              <a:gd name="connsiteY24" fmla="*/ 1094323 h 2657475"/>
              <a:gd name="connsiteX25" fmla="*/ 1777009 w 1800000"/>
              <a:gd name="connsiteY25" fmla="*/ 1254871 h 2657475"/>
              <a:gd name="connsiteX26" fmla="*/ 1800000 w 1800000"/>
              <a:gd name="connsiteY26" fmla="*/ 1249981 h 2657475"/>
              <a:gd name="connsiteX27" fmla="*/ 1800000 w 1800000"/>
              <a:gd name="connsiteY27" fmla="*/ 2657475 h 2657475"/>
              <a:gd name="connsiteX28" fmla="*/ 669736 w 1800000"/>
              <a:gd name="connsiteY28" fmla="*/ 2657475 h 2657475"/>
              <a:gd name="connsiteX29" fmla="*/ 517336 w 1800000"/>
              <a:gd name="connsiteY29" fmla="*/ 2496927 h 2657475"/>
              <a:gd name="connsiteX30" fmla="*/ 364936 w 1800000"/>
              <a:gd name="connsiteY30" fmla="*/ 2657475 h 2657475"/>
              <a:gd name="connsiteX31" fmla="*/ 0 w 1800000"/>
              <a:gd name="connsiteY31" fmla="*/ 2657475 h 265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0000" h="2657475">
                <a:moveTo>
                  <a:pt x="1372839" y="1950025"/>
                </a:moveTo>
                <a:cubicBezTo>
                  <a:pt x="1288671" y="1950025"/>
                  <a:pt x="1220439" y="2021905"/>
                  <a:pt x="1220439" y="2110573"/>
                </a:cubicBezTo>
                <a:cubicBezTo>
                  <a:pt x="1220439" y="2199241"/>
                  <a:pt x="1288671" y="2271121"/>
                  <a:pt x="1372839" y="2271121"/>
                </a:cubicBezTo>
                <a:cubicBezTo>
                  <a:pt x="1457007" y="2271121"/>
                  <a:pt x="1525239" y="2199241"/>
                  <a:pt x="1525239" y="2110573"/>
                </a:cubicBezTo>
                <a:cubicBezTo>
                  <a:pt x="1525239" y="2021905"/>
                  <a:pt x="1457007" y="1950025"/>
                  <a:pt x="1372839" y="1950025"/>
                </a:cubicBezTo>
                <a:close/>
                <a:moveTo>
                  <a:pt x="364936" y="1490493"/>
                </a:moveTo>
                <a:cubicBezTo>
                  <a:pt x="280768" y="1490493"/>
                  <a:pt x="212536" y="1562373"/>
                  <a:pt x="212536" y="1651041"/>
                </a:cubicBezTo>
                <a:cubicBezTo>
                  <a:pt x="212536" y="1739709"/>
                  <a:pt x="280768" y="1811589"/>
                  <a:pt x="364936" y="1811589"/>
                </a:cubicBezTo>
                <a:cubicBezTo>
                  <a:pt x="449104" y="1811589"/>
                  <a:pt x="517336" y="1739709"/>
                  <a:pt x="517336" y="1651041"/>
                </a:cubicBezTo>
                <a:cubicBezTo>
                  <a:pt x="517336" y="1562373"/>
                  <a:pt x="449104" y="1490493"/>
                  <a:pt x="364936" y="1490493"/>
                </a:cubicBezTo>
                <a:close/>
                <a:moveTo>
                  <a:pt x="925948" y="896952"/>
                </a:moveTo>
                <a:cubicBezTo>
                  <a:pt x="829155" y="896952"/>
                  <a:pt x="750688" y="975419"/>
                  <a:pt x="750688" y="1072212"/>
                </a:cubicBezTo>
                <a:cubicBezTo>
                  <a:pt x="750688" y="1169005"/>
                  <a:pt x="829155" y="1247472"/>
                  <a:pt x="925948" y="1247472"/>
                </a:cubicBezTo>
                <a:cubicBezTo>
                  <a:pt x="1022741" y="1247472"/>
                  <a:pt x="1101208" y="1169005"/>
                  <a:pt x="1101208" y="1072212"/>
                </a:cubicBezTo>
                <a:cubicBezTo>
                  <a:pt x="1101208" y="975419"/>
                  <a:pt x="1022741" y="896952"/>
                  <a:pt x="925948" y="896952"/>
                </a:cubicBezTo>
                <a:close/>
                <a:moveTo>
                  <a:pt x="0" y="0"/>
                </a:moveTo>
                <a:lnTo>
                  <a:pt x="966946" y="0"/>
                </a:lnTo>
                <a:lnTo>
                  <a:pt x="968483" y="14747"/>
                </a:lnTo>
                <a:cubicBezTo>
                  <a:pt x="986111" y="98082"/>
                  <a:pt x="1062334" y="160770"/>
                  <a:pt x="1153692" y="160770"/>
                </a:cubicBezTo>
                <a:cubicBezTo>
                  <a:pt x="1245050" y="160770"/>
                  <a:pt x="1321273" y="98082"/>
                  <a:pt x="1338901" y="14747"/>
                </a:cubicBezTo>
                <a:lnTo>
                  <a:pt x="1340438" y="0"/>
                </a:lnTo>
                <a:lnTo>
                  <a:pt x="1800000" y="0"/>
                </a:lnTo>
                <a:lnTo>
                  <a:pt x="1800000" y="938665"/>
                </a:lnTo>
                <a:lnTo>
                  <a:pt x="1777009" y="933775"/>
                </a:lnTo>
                <a:cubicBezTo>
                  <a:pt x="1692841" y="933775"/>
                  <a:pt x="1624609" y="1005655"/>
                  <a:pt x="1624609" y="1094323"/>
                </a:cubicBezTo>
                <a:cubicBezTo>
                  <a:pt x="1624609" y="1182991"/>
                  <a:pt x="1692841" y="1254871"/>
                  <a:pt x="1777009" y="1254871"/>
                </a:cubicBezTo>
                <a:lnTo>
                  <a:pt x="1800000" y="1249981"/>
                </a:lnTo>
                <a:lnTo>
                  <a:pt x="1800000" y="2657475"/>
                </a:lnTo>
                <a:lnTo>
                  <a:pt x="669736" y="2657475"/>
                </a:lnTo>
                <a:cubicBezTo>
                  <a:pt x="669736" y="2568807"/>
                  <a:pt x="601504" y="2496927"/>
                  <a:pt x="517336" y="2496927"/>
                </a:cubicBezTo>
                <a:cubicBezTo>
                  <a:pt x="433168" y="2496927"/>
                  <a:pt x="364936" y="2568807"/>
                  <a:pt x="364936" y="2657475"/>
                </a:cubicBezTo>
                <a:lnTo>
                  <a:pt x="0" y="2657475"/>
                </a:lnTo>
                <a:close/>
              </a:path>
            </a:pathLst>
          </a:custGeom>
          <a:solidFill>
            <a:srgbClr val="FFC000"/>
          </a:solidFill>
          <a:ln>
            <a:noFill/>
          </a:ln>
          <a:scene3d>
            <a:camera prst="orthographicFront">
              <a:rot lat="1200000" lon="3000000" rev="0"/>
            </a:camera>
            <a:lightRig rig="threePt" dir="t"/>
          </a:scene3d>
          <a:sp3d extrusionH="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accent5">
                  <a:lumMod val="50000"/>
                </a:schemeClr>
              </a:solidFill>
              <a:latin typeface="Arial" panose="020B0604020202020204" pitchFamily="34" charset="0"/>
              <a:cs typeface="Arial" panose="020B0604020202020204" pitchFamily="34" charset="0"/>
            </a:endParaRPr>
          </a:p>
        </p:txBody>
      </p:sp>
      <p:sp>
        <p:nvSpPr>
          <p:cNvPr id="5" name="Freeform 4">
            <a:extLst>
              <a:ext uri="{FF2B5EF4-FFF2-40B4-BE49-F238E27FC236}">
                <a16:creationId xmlns:a16="http://schemas.microsoft.com/office/drawing/2014/main" xmlns="" id="{2DE59ADA-2F09-06BF-E328-69759DF5DF57}"/>
              </a:ext>
            </a:extLst>
          </p:cNvPr>
          <p:cNvSpPr/>
          <p:nvPr/>
        </p:nvSpPr>
        <p:spPr>
          <a:xfrm>
            <a:off x="2630600" y="2236544"/>
            <a:ext cx="1584360" cy="2702459"/>
          </a:xfrm>
          <a:custGeom>
            <a:avLst/>
            <a:gdLst>
              <a:gd name="connsiteX0" fmla="*/ 1372839 w 1800000"/>
              <a:gd name="connsiteY0" fmla="*/ 1950025 h 2657475"/>
              <a:gd name="connsiteX1" fmla="*/ 1220439 w 1800000"/>
              <a:gd name="connsiteY1" fmla="*/ 2110573 h 2657475"/>
              <a:gd name="connsiteX2" fmla="*/ 1372839 w 1800000"/>
              <a:gd name="connsiteY2" fmla="*/ 2271121 h 2657475"/>
              <a:gd name="connsiteX3" fmla="*/ 1525239 w 1800000"/>
              <a:gd name="connsiteY3" fmla="*/ 2110573 h 2657475"/>
              <a:gd name="connsiteX4" fmla="*/ 1372839 w 1800000"/>
              <a:gd name="connsiteY4" fmla="*/ 1950025 h 2657475"/>
              <a:gd name="connsiteX5" fmla="*/ 364936 w 1800000"/>
              <a:gd name="connsiteY5" fmla="*/ 1490493 h 2657475"/>
              <a:gd name="connsiteX6" fmla="*/ 212536 w 1800000"/>
              <a:gd name="connsiteY6" fmla="*/ 1651041 h 2657475"/>
              <a:gd name="connsiteX7" fmla="*/ 364936 w 1800000"/>
              <a:gd name="connsiteY7" fmla="*/ 1811589 h 2657475"/>
              <a:gd name="connsiteX8" fmla="*/ 517336 w 1800000"/>
              <a:gd name="connsiteY8" fmla="*/ 1651041 h 2657475"/>
              <a:gd name="connsiteX9" fmla="*/ 364936 w 1800000"/>
              <a:gd name="connsiteY9" fmla="*/ 1490493 h 2657475"/>
              <a:gd name="connsiteX10" fmla="*/ 925948 w 1800000"/>
              <a:gd name="connsiteY10" fmla="*/ 896952 h 2657475"/>
              <a:gd name="connsiteX11" fmla="*/ 750688 w 1800000"/>
              <a:gd name="connsiteY11" fmla="*/ 1072212 h 2657475"/>
              <a:gd name="connsiteX12" fmla="*/ 925948 w 1800000"/>
              <a:gd name="connsiteY12" fmla="*/ 1247472 h 2657475"/>
              <a:gd name="connsiteX13" fmla="*/ 1101208 w 1800000"/>
              <a:gd name="connsiteY13" fmla="*/ 1072212 h 2657475"/>
              <a:gd name="connsiteX14" fmla="*/ 925948 w 1800000"/>
              <a:gd name="connsiteY14" fmla="*/ 896952 h 2657475"/>
              <a:gd name="connsiteX15" fmla="*/ 0 w 1800000"/>
              <a:gd name="connsiteY15" fmla="*/ 0 h 2657475"/>
              <a:gd name="connsiteX16" fmla="*/ 966946 w 1800000"/>
              <a:gd name="connsiteY16" fmla="*/ 0 h 2657475"/>
              <a:gd name="connsiteX17" fmla="*/ 968483 w 1800000"/>
              <a:gd name="connsiteY17" fmla="*/ 14747 h 2657475"/>
              <a:gd name="connsiteX18" fmla="*/ 1153692 w 1800000"/>
              <a:gd name="connsiteY18" fmla="*/ 160770 h 2657475"/>
              <a:gd name="connsiteX19" fmla="*/ 1338901 w 1800000"/>
              <a:gd name="connsiteY19" fmla="*/ 14747 h 2657475"/>
              <a:gd name="connsiteX20" fmla="*/ 1340438 w 1800000"/>
              <a:gd name="connsiteY20" fmla="*/ 0 h 2657475"/>
              <a:gd name="connsiteX21" fmla="*/ 1800000 w 1800000"/>
              <a:gd name="connsiteY21" fmla="*/ 0 h 2657475"/>
              <a:gd name="connsiteX22" fmla="*/ 1800000 w 1800000"/>
              <a:gd name="connsiteY22" fmla="*/ 938665 h 2657475"/>
              <a:gd name="connsiteX23" fmla="*/ 1777009 w 1800000"/>
              <a:gd name="connsiteY23" fmla="*/ 933775 h 2657475"/>
              <a:gd name="connsiteX24" fmla="*/ 1624609 w 1800000"/>
              <a:gd name="connsiteY24" fmla="*/ 1094323 h 2657475"/>
              <a:gd name="connsiteX25" fmla="*/ 1777009 w 1800000"/>
              <a:gd name="connsiteY25" fmla="*/ 1254871 h 2657475"/>
              <a:gd name="connsiteX26" fmla="*/ 1800000 w 1800000"/>
              <a:gd name="connsiteY26" fmla="*/ 1249981 h 2657475"/>
              <a:gd name="connsiteX27" fmla="*/ 1800000 w 1800000"/>
              <a:gd name="connsiteY27" fmla="*/ 2657475 h 2657475"/>
              <a:gd name="connsiteX28" fmla="*/ 669736 w 1800000"/>
              <a:gd name="connsiteY28" fmla="*/ 2657475 h 2657475"/>
              <a:gd name="connsiteX29" fmla="*/ 517336 w 1800000"/>
              <a:gd name="connsiteY29" fmla="*/ 2496927 h 2657475"/>
              <a:gd name="connsiteX30" fmla="*/ 364936 w 1800000"/>
              <a:gd name="connsiteY30" fmla="*/ 2657475 h 2657475"/>
              <a:gd name="connsiteX31" fmla="*/ 0 w 1800000"/>
              <a:gd name="connsiteY31" fmla="*/ 2657475 h 265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0000" h="2657475">
                <a:moveTo>
                  <a:pt x="1372839" y="1950025"/>
                </a:moveTo>
                <a:cubicBezTo>
                  <a:pt x="1288671" y="1950025"/>
                  <a:pt x="1220439" y="2021905"/>
                  <a:pt x="1220439" y="2110573"/>
                </a:cubicBezTo>
                <a:cubicBezTo>
                  <a:pt x="1220439" y="2199241"/>
                  <a:pt x="1288671" y="2271121"/>
                  <a:pt x="1372839" y="2271121"/>
                </a:cubicBezTo>
                <a:cubicBezTo>
                  <a:pt x="1457007" y="2271121"/>
                  <a:pt x="1525239" y="2199241"/>
                  <a:pt x="1525239" y="2110573"/>
                </a:cubicBezTo>
                <a:cubicBezTo>
                  <a:pt x="1525239" y="2021905"/>
                  <a:pt x="1457007" y="1950025"/>
                  <a:pt x="1372839" y="1950025"/>
                </a:cubicBezTo>
                <a:close/>
                <a:moveTo>
                  <a:pt x="364936" y="1490493"/>
                </a:moveTo>
                <a:cubicBezTo>
                  <a:pt x="280768" y="1490493"/>
                  <a:pt x="212536" y="1562373"/>
                  <a:pt x="212536" y="1651041"/>
                </a:cubicBezTo>
                <a:cubicBezTo>
                  <a:pt x="212536" y="1739709"/>
                  <a:pt x="280768" y="1811589"/>
                  <a:pt x="364936" y="1811589"/>
                </a:cubicBezTo>
                <a:cubicBezTo>
                  <a:pt x="449104" y="1811589"/>
                  <a:pt x="517336" y="1739709"/>
                  <a:pt x="517336" y="1651041"/>
                </a:cubicBezTo>
                <a:cubicBezTo>
                  <a:pt x="517336" y="1562373"/>
                  <a:pt x="449104" y="1490493"/>
                  <a:pt x="364936" y="1490493"/>
                </a:cubicBezTo>
                <a:close/>
                <a:moveTo>
                  <a:pt x="925948" y="896952"/>
                </a:moveTo>
                <a:cubicBezTo>
                  <a:pt x="829155" y="896952"/>
                  <a:pt x="750688" y="975419"/>
                  <a:pt x="750688" y="1072212"/>
                </a:cubicBezTo>
                <a:cubicBezTo>
                  <a:pt x="750688" y="1169005"/>
                  <a:pt x="829155" y="1247472"/>
                  <a:pt x="925948" y="1247472"/>
                </a:cubicBezTo>
                <a:cubicBezTo>
                  <a:pt x="1022741" y="1247472"/>
                  <a:pt x="1101208" y="1169005"/>
                  <a:pt x="1101208" y="1072212"/>
                </a:cubicBezTo>
                <a:cubicBezTo>
                  <a:pt x="1101208" y="975419"/>
                  <a:pt x="1022741" y="896952"/>
                  <a:pt x="925948" y="896952"/>
                </a:cubicBezTo>
                <a:close/>
                <a:moveTo>
                  <a:pt x="0" y="0"/>
                </a:moveTo>
                <a:lnTo>
                  <a:pt x="966946" y="0"/>
                </a:lnTo>
                <a:lnTo>
                  <a:pt x="968483" y="14747"/>
                </a:lnTo>
                <a:cubicBezTo>
                  <a:pt x="986111" y="98082"/>
                  <a:pt x="1062334" y="160770"/>
                  <a:pt x="1153692" y="160770"/>
                </a:cubicBezTo>
                <a:cubicBezTo>
                  <a:pt x="1245050" y="160770"/>
                  <a:pt x="1321273" y="98082"/>
                  <a:pt x="1338901" y="14747"/>
                </a:cubicBezTo>
                <a:lnTo>
                  <a:pt x="1340438" y="0"/>
                </a:lnTo>
                <a:lnTo>
                  <a:pt x="1800000" y="0"/>
                </a:lnTo>
                <a:lnTo>
                  <a:pt x="1800000" y="938665"/>
                </a:lnTo>
                <a:lnTo>
                  <a:pt x="1777009" y="933775"/>
                </a:lnTo>
                <a:cubicBezTo>
                  <a:pt x="1692841" y="933775"/>
                  <a:pt x="1624609" y="1005655"/>
                  <a:pt x="1624609" y="1094323"/>
                </a:cubicBezTo>
                <a:cubicBezTo>
                  <a:pt x="1624609" y="1182991"/>
                  <a:pt x="1692841" y="1254871"/>
                  <a:pt x="1777009" y="1254871"/>
                </a:cubicBezTo>
                <a:lnTo>
                  <a:pt x="1800000" y="1249981"/>
                </a:lnTo>
                <a:lnTo>
                  <a:pt x="1800000" y="2657475"/>
                </a:lnTo>
                <a:lnTo>
                  <a:pt x="669736" y="2657475"/>
                </a:lnTo>
                <a:cubicBezTo>
                  <a:pt x="669736" y="2568807"/>
                  <a:pt x="601504" y="2496927"/>
                  <a:pt x="517336" y="2496927"/>
                </a:cubicBezTo>
                <a:cubicBezTo>
                  <a:pt x="433168" y="2496927"/>
                  <a:pt x="364936" y="2568807"/>
                  <a:pt x="364936" y="2657475"/>
                </a:cubicBezTo>
                <a:lnTo>
                  <a:pt x="0" y="2657475"/>
                </a:lnTo>
                <a:close/>
              </a:path>
            </a:pathLst>
          </a:custGeom>
          <a:solidFill>
            <a:srgbClr val="FFC000"/>
          </a:solidFill>
          <a:ln>
            <a:noFill/>
          </a:ln>
          <a:scene3d>
            <a:camera prst="orthographicFront">
              <a:rot lat="1200000" lon="3000000" rev="0"/>
            </a:camera>
            <a:lightRig rig="threePt" dir="t"/>
          </a:scene3d>
          <a:sp3d extrusionH="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accent5">
                  <a:lumMod val="50000"/>
                </a:schemeClr>
              </a:solidFill>
              <a:latin typeface="Arial" panose="020B0604020202020204" pitchFamily="34" charset="0"/>
              <a:cs typeface="Arial" panose="020B0604020202020204" pitchFamily="34" charset="0"/>
            </a:endParaRPr>
          </a:p>
        </p:txBody>
      </p:sp>
      <p:sp>
        <p:nvSpPr>
          <p:cNvPr id="6" name="Freeform 4">
            <a:extLst>
              <a:ext uri="{FF2B5EF4-FFF2-40B4-BE49-F238E27FC236}">
                <a16:creationId xmlns:a16="http://schemas.microsoft.com/office/drawing/2014/main" xmlns="" id="{CCCE35A4-C079-8F08-3915-6C84FE978AEA}"/>
              </a:ext>
            </a:extLst>
          </p:cNvPr>
          <p:cNvSpPr/>
          <p:nvPr/>
        </p:nvSpPr>
        <p:spPr>
          <a:xfrm>
            <a:off x="4369837" y="2572446"/>
            <a:ext cx="1584360" cy="2702459"/>
          </a:xfrm>
          <a:custGeom>
            <a:avLst/>
            <a:gdLst>
              <a:gd name="connsiteX0" fmla="*/ 1372839 w 1800000"/>
              <a:gd name="connsiteY0" fmla="*/ 1950025 h 2657475"/>
              <a:gd name="connsiteX1" fmla="*/ 1220439 w 1800000"/>
              <a:gd name="connsiteY1" fmla="*/ 2110573 h 2657475"/>
              <a:gd name="connsiteX2" fmla="*/ 1372839 w 1800000"/>
              <a:gd name="connsiteY2" fmla="*/ 2271121 h 2657475"/>
              <a:gd name="connsiteX3" fmla="*/ 1525239 w 1800000"/>
              <a:gd name="connsiteY3" fmla="*/ 2110573 h 2657475"/>
              <a:gd name="connsiteX4" fmla="*/ 1372839 w 1800000"/>
              <a:gd name="connsiteY4" fmla="*/ 1950025 h 2657475"/>
              <a:gd name="connsiteX5" fmla="*/ 364936 w 1800000"/>
              <a:gd name="connsiteY5" fmla="*/ 1490493 h 2657475"/>
              <a:gd name="connsiteX6" fmla="*/ 212536 w 1800000"/>
              <a:gd name="connsiteY6" fmla="*/ 1651041 h 2657475"/>
              <a:gd name="connsiteX7" fmla="*/ 364936 w 1800000"/>
              <a:gd name="connsiteY7" fmla="*/ 1811589 h 2657475"/>
              <a:gd name="connsiteX8" fmla="*/ 517336 w 1800000"/>
              <a:gd name="connsiteY8" fmla="*/ 1651041 h 2657475"/>
              <a:gd name="connsiteX9" fmla="*/ 364936 w 1800000"/>
              <a:gd name="connsiteY9" fmla="*/ 1490493 h 2657475"/>
              <a:gd name="connsiteX10" fmla="*/ 925948 w 1800000"/>
              <a:gd name="connsiteY10" fmla="*/ 896952 h 2657475"/>
              <a:gd name="connsiteX11" fmla="*/ 750688 w 1800000"/>
              <a:gd name="connsiteY11" fmla="*/ 1072212 h 2657475"/>
              <a:gd name="connsiteX12" fmla="*/ 925948 w 1800000"/>
              <a:gd name="connsiteY12" fmla="*/ 1247472 h 2657475"/>
              <a:gd name="connsiteX13" fmla="*/ 1101208 w 1800000"/>
              <a:gd name="connsiteY13" fmla="*/ 1072212 h 2657475"/>
              <a:gd name="connsiteX14" fmla="*/ 925948 w 1800000"/>
              <a:gd name="connsiteY14" fmla="*/ 896952 h 2657475"/>
              <a:gd name="connsiteX15" fmla="*/ 0 w 1800000"/>
              <a:gd name="connsiteY15" fmla="*/ 0 h 2657475"/>
              <a:gd name="connsiteX16" fmla="*/ 966946 w 1800000"/>
              <a:gd name="connsiteY16" fmla="*/ 0 h 2657475"/>
              <a:gd name="connsiteX17" fmla="*/ 968483 w 1800000"/>
              <a:gd name="connsiteY17" fmla="*/ 14747 h 2657475"/>
              <a:gd name="connsiteX18" fmla="*/ 1153692 w 1800000"/>
              <a:gd name="connsiteY18" fmla="*/ 160770 h 2657475"/>
              <a:gd name="connsiteX19" fmla="*/ 1338901 w 1800000"/>
              <a:gd name="connsiteY19" fmla="*/ 14747 h 2657475"/>
              <a:gd name="connsiteX20" fmla="*/ 1340438 w 1800000"/>
              <a:gd name="connsiteY20" fmla="*/ 0 h 2657475"/>
              <a:gd name="connsiteX21" fmla="*/ 1800000 w 1800000"/>
              <a:gd name="connsiteY21" fmla="*/ 0 h 2657475"/>
              <a:gd name="connsiteX22" fmla="*/ 1800000 w 1800000"/>
              <a:gd name="connsiteY22" fmla="*/ 938665 h 2657475"/>
              <a:gd name="connsiteX23" fmla="*/ 1777009 w 1800000"/>
              <a:gd name="connsiteY23" fmla="*/ 933775 h 2657475"/>
              <a:gd name="connsiteX24" fmla="*/ 1624609 w 1800000"/>
              <a:gd name="connsiteY24" fmla="*/ 1094323 h 2657475"/>
              <a:gd name="connsiteX25" fmla="*/ 1777009 w 1800000"/>
              <a:gd name="connsiteY25" fmla="*/ 1254871 h 2657475"/>
              <a:gd name="connsiteX26" fmla="*/ 1800000 w 1800000"/>
              <a:gd name="connsiteY26" fmla="*/ 1249981 h 2657475"/>
              <a:gd name="connsiteX27" fmla="*/ 1800000 w 1800000"/>
              <a:gd name="connsiteY27" fmla="*/ 2657475 h 2657475"/>
              <a:gd name="connsiteX28" fmla="*/ 669736 w 1800000"/>
              <a:gd name="connsiteY28" fmla="*/ 2657475 h 2657475"/>
              <a:gd name="connsiteX29" fmla="*/ 517336 w 1800000"/>
              <a:gd name="connsiteY29" fmla="*/ 2496927 h 2657475"/>
              <a:gd name="connsiteX30" fmla="*/ 364936 w 1800000"/>
              <a:gd name="connsiteY30" fmla="*/ 2657475 h 2657475"/>
              <a:gd name="connsiteX31" fmla="*/ 0 w 1800000"/>
              <a:gd name="connsiteY31" fmla="*/ 2657475 h 265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0000" h="2657475">
                <a:moveTo>
                  <a:pt x="1372839" y="1950025"/>
                </a:moveTo>
                <a:cubicBezTo>
                  <a:pt x="1288671" y="1950025"/>
                  <a:pt x="1220439" y="2021905"/>
                  <a:pt x="1220439" y="2110573"/>
                </a:cubicBezTo>
                <a:cubicBezTo>
                  <a:pt x="1220439" y="2199241"/>
                  <a:pt x="1288671" y="2271121"/>
                  <a:pt x="1372839" y="2271121"/>
                </a:cubicBezTo>
                <a:cubicBezTo>
                  <a:pt x="1457007" y="2271121"/>
                  <a:pt x="1525239" y="2199241"/>
                  <a:pt x="1525239" y="2110573"/>
                </a:cubicBezTo>
                <a:cubicBezTo>
                  <a:pt x="1525239" y="2021905"/>
                  <a:pt x="1457007" y="1950025"/>
                  <a:pt x="1372839" y="1950025"/>
                </a:cubicBezTo>
                <a:close/>
                <a:moveTo>
                  <a:pt x="364936" y="1490493"/>
                </a:moveTo>
                <a:cubicBezTo>
                  <a:pt x="280768" y="1490493"/>
                  <a:pt x="212536" y="1562373"/>
                  <a:pt x="212536" y="1651041"/>
                </a:cubicBezTo>
                <a:cubicBezTo>
                  <a:pt x="212536" y="1739709"/>
                  <a:pt x="280768" y="1811589"/>
                  <a:pt x="364936" y="1811589"/>
                </a:cubicBezTo>
                <a:cubicBezTo>
                  <a:pt x="449104" y="1811589"/>
                  <a:pt x="517336" y="1739709"/>
                  <a:pt x="517336" y="1651041"/>
                </a:cubicBezTo>
                <a:cubicBezTo>
                  <a:pt x="517336" y="1562373"/>
                  <a:pt x="449104" y="1490493"/>
                  <a:pt x="364936" y="1490493"/>
                </a:cubicBezTo>
                <a:close/>
                <a:moveTo>
                  <a:pt x="925948" y="896952"/>
                </a:moveTo>
                <a:cubicBezTo>
                  <a:pt x="829155" y="896952"/>
                  <a:pt x="750688" y="975419"/>
                  <a:pt x="750688" y="1072212"/>
                </a:cubicBezTo>
                <a:cubicBezTo>
                  <a:pt x="750688" y="1169005"/>
                  <a:pt x="829155" y="1247472"/>
                  <a:pt x="925948" y="1247472"/>
                </a:cubicBezTo>
                <a:cubicBezTo>
                  <a:pt x="1022741" y="1247472"/>
                  <a:pt x="1101208" y="1169005"/>
                  <a:pt x="1101208" y="1072212"/>
                </a:cubicBezTo>
                <a:cubicBezTo>
                  <a:pt x="1101208" y="975419"/>
                  <a:pt x="1022741" y="896952"/>
                  <a:pt x="925948" y="896952"/>
                </a:cubicBezTo>
                <a:close/>
                <a:moveTo>
                  <a:pt x="0" y="0"/>
                </a:moveTo>
                <a:lnTo>
                  <a:pt x="966946" y="0"/>
                </a:lnTo>
                <a:lnTo>
                  <a:pt x="968483" y="14747"/>
                </a:lnTo>
                <a:cubicBezTo>
                  <a:pt x="986111" y="98082"/>
                  <a:pt x="1062334" y="160770"/>
                  <a:pt x="1153692" y="160770"/>
                </a:cubicBezTo>
                <a:cubicBezTo>
                  <a:pt x="1245050" y="160770"/>
                  <a:pt x="1321273" y="98082"/>
                  <a:pt x="1338901" y="14747"/>
                </a:cubicBezTo>
                <a:lnTo>
                  <a:pt x="1340438" y="0"/>
                </a:lnTo>
                <a:lnTo>
                  <a:pt x="1800000" y="0"/>
                </a:lnTo>
                <a:lnTo>
                  <a:pt x="1800000" y="938665"/>
                </a:lnTo>
                <a:lnTo>
                  <a:pt x="1777009" y="933775"/>
                </a:lnTo>
                <a:cubicBezTo>
                  <a:pt x="1692841" y="933775"/>
                  <a:pt x="1624609" y="1005655"/>
                  <a:pt x="1624609" y="1094323"/>
                </a:cubicBezTo>
                <a:cubicBezTo>
                  <a:pt x="1624609" y="1182991"/>
                  <a:pt x="1692841" y="1254871"/>
                  <a:pt x="1777009" y="1254871"/>
                </a:cubicBezTo>
                <a:lnTo>
                  <a:pt x="1800000" y="1249981"/>
                </a:lnTo>
                <a:lnTo>
                  <a:pt x="1800000" y="2657475"/>
                </a:lnTo>
                <a:lnTo>
                  <a:pt x="669736" y="2657475"/>
                </a:lnTo>
                <a:cubicBezTo>
                  <a:pt x="669736" y="2568807"/>
                  <a:pt x="601504" y="2496927"/>
                  <a:pt x="517336" y="2496927"/>
                </a:cubicBezTo>
                <a:cubicBezTo>
                  <a:pt x="433168" y="2496927"/>
                  <a:pt x="364936" y="2568807"/>
                  <a:pt x="364936" y="2657475"/>
                </a:cubicBezTo>
                <a:lnTo>
                  <a:pt x="0" y="2657475"/>
                </a:lnTo>
                <a:close/>
              </a:path>
            </a:pathLst>
          </a:custGeom>
          <a:solidFill>
            <a:srgbClr val="FFC000"/>
          </a:solidFill>
          <a:ln>
            <a:noFill/>
          </a:ln>
          <a:scene3d>
            <a:camera prst="orthographicFront">
              <a:rot lat="1200000" lon="3000000" rev="0"/>
            </a:camera>
            <a:lightRig rig="threePt" dir="t"/>
          </a:scene3d>
          <a:sp3d extrusionH="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accent5">
                  <a:lumMod val="50000"/>
                </a:schemeClr>
              </a:solidFill>
              <a:latin typeface="Arial" panose="020B0604020202020204" pitchFamily="34" charset="0"/>
              <a:cs typeface="Arial" panose="020B0604020202020204" pitchFamily="34" charset="0"/>
            </a:endParaRPr>
          </a:p>
        </p:txBody>
      </p:sp>
      <p:sp>
        <p:nvSpPr>
          <p:cNvPr id="7" name="Freeform 4">
            <a:extLst>
              <a:ext uri="{FF2B5EF4-FFF2-40B4-BE49-F238E27FC236}">
                <a16:creationId xmlns:a16="http://schemas.microsoft.com/office/drawing/2014/main" xmlns="" id="{33F14374-1CAA-65A7-4A1B-BECF47183AE0}"/>
              </a:ext>
            </a:extLst>
          </p:cNvPr>
          <p:cNvSpPr/>
          <p:nvPr/>
        </p:nvSpPr>
        <p:spPr>
          <a:xfrm>
            <a:off x="6096000" y="2908348"/>
            <a:ext cx="1584360" cy="2702459"/>
          </a:xfrm>
          <a:custGeom>
            <a:avLst/>
            <a:gdLst>
              <a:gd name="connsiteX0" fmla="*/ 1372839 w 1800000"/>
              <a:gd name="connsiteY0" fmla="*/ 1950025 h 2657475"/>
              <a:gd name="connsiteX1" fmla="*/ 1220439 w 1800000"/>
              <a:gd name="connsiteY1" fmla="*/ 2110573 h 2657475"/>
              <a:gd name="connsiteX2" fmla="*/ 1372839 w 1800000"/>
              <a:gd name="connsiteY2" fmla="*/ 2271121 h 2657475"/>
              <a:gd name="connsiteX3" fmla="*/ 1525239 w 1800000"/>
              <a:gd name="connsiteY3" fmla="*/ 2110573 h 2657475"/>
              <a:gd name="connsiteX4" fmla="*/ 1372839 w 1800000"/>
              <a:gd name="connsiteY4" fmla="*/ 1950025 h 2657475"/>
              <a:gd name="connsiteX5" fmla="*/ 364936 w 1800000"/>
              <a:gd name="connsiteY5" fmla="*/ 1490493 h 2657475"/>
              <a:gd name="connsiteX6" fmla="*/ 212536 w 1800000"/>
              <a:gd name="connsiteY6" fmla="*/ 1651041 h 2657475"/>
              <a:gd name="connsiteX7" fmla="*/ 364936 w 1800000"/>
              <a:gd name="connsiteY7" fmla="*/ 1811589 h 2657475"/>
              <a:gd name="connsiteX8" fmla="*/ 517336 w 1800000"/>
              <a:gd name="connsiteY8" fmla="*/ 1651041 h 2657475"/>
              <a:gd name="connsiteX9" fmla="*/ 364936 w 1800000"/>
              <a:gd name="connsiteY9" fmla="*/ 1490493 h 2657475"/>
              <a:gd name="connsiteX10" fmla="*/ 925948 w 1800000"/>
              <a:gd name="connsiteY10" fmla="*/ 896952 h 2657475"/>
              <a:gd name="connsiteX11" fmla="*/ 750688 w 1800000"/>
              <a:gd name="connsiteY11" fmla="*/ 1072212 h 2657475"/>
              <a:gd name="connsiteX12" fmla="*/ 925948 w 1800000"/>
              <a:gd name="connsiteY12" fmla="*/ 1247472 h 2657475"/>
              <a:gd name="connsiteX13" fmla="*/ 1101208 w 1800000"/>
              <a:gd name="connsiteY13" fmla="*/ 1072212 h 2657475"/>
              <a:gd name="connsiteX14" fmla="*/ 925948 w 1800000"/>
              <a:gd name="connsiteY14" fmla="*/ 896952 h 2657475"/>
              <a:gd name="connsiteX15" fmla="*/ 0 w 1800000"/>
              <a:gd name="connsiteY15" fmla="*/ 0 h 2657475"/>
              <a:gd name="connsiteX16" fmla="*/ 966946 w 1800000"/>
              <a:gd name="connsiteY16" fmla="*/ 0 h 2657475"/>
              <a:gd name="connsiteX17" fmla="*/ 968483 w 1800000"/>
              <a:gd name="connsiteY17" fmla="*/ 14747 h 2657475"/>
              <a:gd name="connsiteX18" fmla="*/ 1153692 w 1800000"/>
              <a:gd name="connsiteY18" fmla="*/ 160770 h 2657475"/>
              <a:gd name="connsiteX19" fmla="*/ 1338901 w 1800000"/>
              <a:gd name="connsiteY19" fmla="*/ 14747 h 2657475"/>
              <a:gd name="connsiteX20" fmla="*/ 1340438 w 1800000"/>
              <a:gd name="connsiteY20" fmla="*/ 0 h 2657475"/>
              <a:gd name="connsiteX21" fmla="*/ 1800000 w 1800000"/>
              <a:gd name="connsiteY21" fmla="*/ 0 h 2657475"/>
              <a:gd name="connsiteX22" fmla="*/ 1800000 w 1800000"/>
              <a:gd name="connsiteY22" fmla="*/ 938665 h 2657475"/>
              <a:gd name="connsiteX23" fmla="*/ 1777009 w 1800000"/>
              <a:gd name="connsiteY23" fmla="*/ 933775 h 2657475"/>
              <a:gd name="connsiteX24" fmla="*/ 1624609 w 1800000"/>
              <a:gd name="connsiteY24" fmla="*/ 1094323 h 2657475"/>
              <a:gd name="connsiteX25" fmla="*/ 1777009 w 1800000"/>
              <a:gd name="connsiteY25" fmla="*/ 1254871 h 2657475"/>
              <a:gd name="connsiteX26" fmla="*/ 1800000 w 1800000"/>
              <a:gd name="connsiteY26" fmla="*/ 1249981 h 2657475"/>
              <a:gd name="connsiteX27" fmla="*/ 1800000 w 1800000"/>
              <a:gd name="connsiteY27" fmla="*/ 2657475 h 2657475"/>
              <a:gd name="connsiteX28" fmla="*/ 669736 w 1800000"/>
              <a:gd name="connsiteY28" fmla="*/ 2657475 h 2657475"/>
              <a:gd name="connsiteX29" fmla="*/ 517336 w 1800000"/>
              <a:gd name="connsiteY29" fmla="*/ 2496927 h 2657475"/>
              <a:gd name="connsiteX30" fmla="*/ 364936 w 1800000"/>
              <a:gd name="connsiteY30" fmla="*/ 2657475 h 2657475"/>
              <a:gd name="connsiteX31" fmla="*/ 0 w 1800000"/>
              <a:gd name="connsiteY31" fmla="*/ 2657475 h 265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0000" h="2657475">
                <a:moveTo>
                  <a:pt x="1372839" y="1950025"/>
                </a:moveTo>
                <a:cubicBezTo>
                  <a:pt x="1288671" y="1950025"/>
                  <a:pt x="1220439" y="2021905"/>
                  <a:pt x="1220439" y="2110573"/>
                </a:cubicBezTo>
                <a:cubicBezTo>
                  <a:pt x="1220439" y="2199241"/>
                  <a:pt x="1288671" y="2271121"/>
                  <a:pt x="1372839" y="2271121"/>
                </a:cubicBezTo>
                <a:cubicBezTo>
                  <a:pt x="1457007" y="2271121"/>
                  <a:pt x="1525239" y="2199241"/>
                  <a:pt x="1525239" y="2110573"/>
                </a:cubicBezTo>
                <a:cubicBezTo>
                  <a:pt x="1525239" y="2021905"/>
                  <a:pt x="1457007" y="1950025"/>
                  <a:pt x="1372839" y="1950025"/>
                </a:cubicBezTo>
                <a:close/>
                <a:moveTo>
                  <a:pt x="364936" y="1490493"/>
                </a:moveTo>
                <a:cubicBezTo>
                  <a:pt x="280768" y="1490493"/>
                  <a:pt x="212536" y="1562373"/>
                  <a:pt x="212536" y="1651041"/>
                </a:cubicBezTo>
                <a:cubicBezTo>
                  <a:pt x="212536" y="1739709"/>
                  <a:pt x="280768" y="1811589"/>
                  <a:pt x="364936" y="1811589"/>
                </a:cubicBezTo>
                <a:cubicBezTo>
                  <a:pt x="449104" y="1811589"/>
                  <a:pt x="517336" y="1739709"/>
                  <a:pt x="517336" y="1651041"/>
                </a:cubicBezTo>
                <a:cubicBezTo>
                  <a:pt x="517336" y="1562373"/>
                  <a:pt x="449104" y="1490493"/>
                  <a:pt x="364936" y="1490493"/>
                </a:cubicBezTo>
                <a:close/>
                <a:moveTo>
                  <a:pt x="925948" y="896952"/>
                </a:moveTo>
                <a:cubicBezTo>
                  <a:pt x="829155" y="896952"/>
                  <a:pt x="750688" y="975419"/>
                  <a:pt x="750688" y="1072212"/>
                </a:cubicBezTo>
                <a:cubicBezTo>
                  <a:pt x="750688" y="1169005"/>
                  <a:pt x="829155" y="1247472"/>
                  <a:pt x="925948" y="1247472"/>
                </a:cubicBezTo>
                <a:cubicBezTo>
                  <a:pt x="1022741" y="1247472"/>
                  <a:pt x="1101208" y="1169005"/>
                  <a:pt x="1101208" y="1072212"/>
                </a:cubicBezTo>
                <a:cubicBezTo>
                  <a:pt x="1101208" y="975419"/>
                  <a:pt x="1022741" y="896952"/>
                  <a:pt x="925948" y="896952"/>
                </a:cubicBezTo>
                <a:close/>
                <a:moveTo>
                  <a:pt x="0" y="0"/>
                </a:moveTo>
                <a:lnTo>
                  <a:pt x="966946" y="0"/>
                </a:lnTo>
                <a:lnTo>
                  <a:pt x="968483" y="14747"/>
                </a:lnTo>
                <a:cubicBezTo>
                  <a:pt x="986111" y="98082"/>
                  <a:pt x="1062334" y="160770"/>
                  <a:pt x="1153692" y="160770"/>
                </a:cubicBezTo>
                <a:cubicBezTo>
                  <a:pt x="1245050" y="160770"/>
                  <a:pt x="1321273" y="98082"/>
                  <a:pt x="1338901" y="14747"/>
                </a:cubicBezTo>
                <a:lnTo>
                  <a:pt x="1340438" y="0"/>
                </a:lnTo>
                <a:lnTo>
                  <a:pt x="1800000" y="0"/>
                </a:lnTo>
                <a:lnTo>
                  <a:pt x="1800000" y="938665"/>
                </a:lnTo>
                <a:lnTo>
                  <a:pt x="1777009" y="933775"/>
                </a:lnTo>
                <a:cubicBezTo>
                  <a:pt x="1692841" y="933775"/>
                  <a:pt x="1624609" y="1005655"/>
                  <a:pt x="1624609" y="1094323"/>
                </a:cubicBezTo>
                <a:cubicBezTo>
                  <a:pt x="1624609" y="1182991"/>
                  <a:pt x="1692841" y="1254871"/>
                  <a:pt x="1777009" y="1254871"/>
                </a:cubicBezTo>
                <a:lnTo>
                  <a:pt x="1800000" y="1249981"/>
                </a:lnTo>
                <a:lnTo>
                  <a:pt x="1800000" y="2657475"/>
                </a:lnTo>
                <a:lnTo>
                  <a:pt x="669736" y="2657475"/>
                </a:lnTo>
                <a:cubicBezTo>
                  <a:pt x="669736" y="2568807"/>
                  <a:pt x="601504" y="2496927"/>
                  <a:pt x="517336" y="2496927"/>
                </a:cubicBezTo>
                <a:cubicBezTo>
                  <a:pt x="433168" y="2496927"/>
                  <a:pt x="364936" y="2568807"/>
                  <a:pt x="364936" y="2657475"/>
                </a:cubicBezTo>
                <a:lnTo>
                  <a:pt x="0" y="2657475"/>
                </a:lnTo>
                <a:close/>
              </a:path>
            </a:pathLst>
          </a:custGeom>
          <a:solidFill>
            <a:srgbClr val="FFC000"/>
          </a:solidFill>
          <a:ln>
            <a:noFill/>
          </a:ln>
          <a:scene3d>
            <a:camera prst="orthographicFront">
              <a:rot lat="1200000" lon="3000000" rev="0"/>
            </a:camera>
            <a:lightRig rig="threePt" dir="t"/>
          </a:scene3d>
          <a:sp3d extrusionH="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accent5">
                  <a:lumMod val="50000"/>
                </a:schemeClr>
              </a:solidFill>
              <a:latin typeface="Arial" panose="020B0604020202020204" pitchFamily="34" charset="0"/>
              <a:cs typeface="Arial" panose="020B0604020202020204" pitchFamily="34" charset="0"/>
            </a:endParaRPr>
          </a:p>
        </p:txBody>
      </p:sp>
      <p:sp>
        <p:nvSpPr>
          <p:cNvPr id="8" name="Freeform 4">
            <a:extLst>
              <a:ext uri="{FF2B5EF4-FFF2-40B4-BE49-F238E27FC236}">
                <a16:creationId xmlns:a16="http://schemas.microsoft.com/office/drawing/2014/main" xmlns="" id="{9ABD7E8E-C86D-302B-08C5-63151027F680}"/>
              </a:ext>
            </a:extLst>
          </p:cNvPr>
          <p:cNvSpPr/>
          <p:nvPr/>
        </p:nvSpPr>
        <p:spPr>
          <a:xfrm>
            <a:off x="7822163" y="3233208"/>
            <a:ext cx="1584360" cy="2702459"/>
          </a:xfrm>
          <a:custGeom>
            <a:avLst/>
            <a:gdLst>
              <a:gd name="connsiteX0" fmla="*/ 1372839 w 1800000"/>
              <a:gd name="connsiteY0" fmla="*/ 1950025 h 2657475"/>
              <a:gd name="connsiteX1" fmla="*/ 1220439 w 1800000"/>
              <a:gd name="connsiteY1" fmla="*/ 2110573 h 2657475"/>
              <a:gd name="connsiteX2" fmla="*/ 1372839 w 1800000"/>
              <a:gd name="connsiteY2" fmla="*/ 2271121 h 2657475"/>
              <a:gd name="connsiteX3" fmla="*/ 1525239 w 1800000"/>
              <a:gd name="connsiteY3" fmla="*/ 2110573 h 2657475"/>
              <a:gd name="connsiteX4" fmla="*/ 1372839 w 1800000"/>
              <a:gd name="connsiteY4" fmla="*/ 1950025 h 2657475"/>
              <a:gd name="connsiteX5" fmla="*/ 364936 w 1800000"/>
              <a:gd name="connsiteY5" fmla="*/ 1490493 h 2657475"/>
              <a:gd name="connsiteX6" fmla="*/ 212536 w 1800000"/>
              <a:gd name="connsiteY6" fmla="*/ 1651041 h 2657475"/>
              <a:gd name="connsiteX7" fmla="*/ 364936 w 1800000"/>
              <a:gd name="connsiteY7" fmla="*/ 1811589 h 2657475"/>
              <a:gd name="connsiteX8" fmla="*/ 517336 w 1800000"/>
              <a:gd name="connsiteY8" fmla="*/ 1651041 h 2657475"/>
              <a:gd name="connsiteX9" fmla="*/ 364936 w 1800000"/>
              <a:gd name="connsiteY9" fmla="*/ 1490493 h 2657475"/>
              <a:gd name="connsiteX10" fmla="*/ 925948 w 1800000"/>
              <a:gd name="connsiteY10" fmla="*/ 896952 h 2657475"/>
              <a:gd name="connsiteX11" fmla="*/ 750688 w 1800000"/>
              <a:gd name="connsiteY11" fmla="*/ 1072212 h 2657475"/>
              <a:gd name="connsiteX12" fmla="*/ 925948 w 1800000"/>
              <a:gd name="connsiteY12" fmla="*/ 1247472 h 2657475"/>
              <a:gd name="connsiteX13" fmla="*/ 1101208 w 1800000"/>
              <a:gd name="connsiteY13" fmla="*/ 1072212 h 2657475"/>
              <a:gd name="connsiteX14" fmla="*/ 925948 w 1800000"/>
              <a:gd name="connsiteY14" fmla="*/ 896952 h 2657475"/>
              <a:gd name="connsiteX15" fmla="*/ 0 w 1800000"/>
              <a:gd name="connsiteY15" fmla="*/ 0 h 2657475"/>
              <a:gd name="connsiteX16" fmla="*/ 966946 w 1800000"/>
              <a:gd name="connsiteY16" fmla="*/ 0 h 2657475"/>
              <a:gd name="connsiteX17" fmla="*/ 968483 w 1800000"/>
              <a:gd name="connsiteY17" fmla="*/ 14747 h 2657475"/>
              <a:gd name="connsiteX18" fmla="*/ 1153692 w 1800000"/>
              <a:gd name="connsiteY18" fmla="*/ 160770 h 2657475"/>
              <a:gd name="connsiteX19" fmla="*/ 1338901 w 1800000"/>
              <a:gd name="connsiteY19" fmla="*/ 14747 h 2657475"/>
              <a:gd name="connsiteX20" fmla="*/ 1340438 w 1800000"/>
              <a:gd name="connsiteY20" fmla="*/ 0 h 2657475"/>
              <a:gd name="connsiteX21" fmla="*/ 1800000 w 1800000"/>
              <a:gd name="connsiteY21" fmla="*/ 0 h 2657475"/>
              <a:gd name="connsiteX22" fmla="*/ 1800000 w 1800000"/>
              <a:gd name="connsiteY22" fmla="*/ 938665 h 2657475"/>
              <a:gd name="connsiteX23" fmla="*/ 1777009 w 1800000"/>
              <a:gd name="connsiteY23" fmla="*/ 933775 h 2657475"/>
              <a:gd name="connsiteX24" fmla="*/ 1624609 w 1800000"/>
              <a:gd name="connsiteY24" fmla="*/ 1094323 h 2657475"/>
              <a:gd name="connsiteX25" fmla="*/ 1777009 w 1800000"/>
              <a:gd name="connsiteY25" fmla="*/ 1254871 h 2657475"/>
              <a:gd name="connsiteX26" fmla="*/ 1800000 w 1800000"/>
              <a:gd name="connsiteY26" fmla="*/ 1249981 h 2657475"/>
              <a:gd name="connsiteX27" fmla="*/ 1800000 w 1800000"/>
              <a:gd name="connsiteY27" fmla="*/ 2657475 h 2657475"/>
              <a:gd name="connsiteX28" fmla="*/ 669736 w 1800000"/>
              <a:gd name="connsiteY28" fmla="*/ 2657475 h 2657475"/>
              <a:gd name="connsiteX29" fmla="*/ 517336 w 1800000"/>
              <a:gd name="connsiteY29" fmla="*/ 2496927 h 2657475"/>
              <a:gd name="connsiteX30" fmla="*/ 364936 w 1800000"/>
              <a:gd name="connsiteY30" fmla="*/ 2657475 h 2657475"/>
              <a:gd name="connsiteX31" fmla="*/ 0 w 1800000"/>
              <a:gd name="connsiteY31" fmla="*/ 2657475 h 265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0000" h="2657475">
                <a:moveTo>
                  <a:pt x="1372839" y="1950025"/>
                </a:moveTo>
                <a:cubicBezTo>
                  <a:pt x="1288671" y="1950025"/>
                  <a:pt x="1220439" y="2021905"/>
                  <a:pt x="1220439" y="2110573"/>
                </a:cubicBezTo>
                <a:cubicBezTo>
                  <a:pt x="1220439" y="2199241"/>
                  <a:pt x="1288671" y="2271121"/>
                  <a:pt x="1372839" y="2271121"/>
                </a:cubicBezTo>
                <a:cubicBezTo>
                  <a:pt x="1457007" y="2271121"/>
                  <a:pt x="1525239" y="2199241"/>
                  <a:pt x="1525239" y="2110573"/>
                </a:cubicBezTo>
                <a:cubicBezTo>
                  <a:pt x="1525239" y="2021905"/>
                  <a:pt x="1457007" y="1950025"/>
                  <a:pt x="1372839" y="1950025"/>
                </a:cubicBezTo>
                <a:close/>
                <a:moveTo>
                  <a:pt x="364936" y="1490493"/>
                </a:moveTo>
                <a:cubicBezTo>
                  <a:pt x="280768" y="1490493"/>
                  <a:pt x="212536" y="1562373"/>
                  <a:pt x="212536" y="1651041"/>
                </a:cubicBezTo>
                <a:cubicBezTo>
                  <a:pt x="212536" y="1739709"/>
                  <a:pt x="280768" y="1811589"/>
                  <a:pt x="364936" y="1811589"/>
                </a:cubicBezTo>
                <a:cubicBezTo>
                  <a:pt x="449104" y="1811589"/>
                  <a:pt x="517336" y="1739709"/>
                  <a:pt x="517336" y="1651041"/>
                </a:cubicBezTo>
                <a:cubicBezTo>
                  <a:pt x="517336" y="1562373"/>
                  <a:pt x="449104" y="1490493"/>
                  <a:pt x="364936" y="1490493"/>
                </a:cubicBezTo>
                <a:close/>
                <a:moveTo>
                  <a:pt x="925948" y="896952"/>
                </a:moveTo>
                <a:cubicBezTo>
                  <a:pt x="829155" y="896952"/>
                  <a:pt x="750688" y="975419"/>
                  <a:pt x="750688" y="1072212"/>
                </a:cubicBezTo>
                <a:cubicBezTo>
                  <a:pt x="750688" y="1169005"/>
                  <a:pt x="829155" y="1247472"/>
                  <a:pt x="925948" y="1247472"/>
                </a:cubicBezTo>
                <a:cubicBezTo>
                  <a:pt x="1022741" y="1247472"/>
                  <a:pt x="1101208" y="1169005"/>
                  <a:pt x="1101208" y="1072212"/>
                </a:cubicBezTo>
                <a:cubicBezTo>
                  <a:pt x="1101208" y="975419"/>
                  <a:pt x="1022741" y="896952"/>
                  <a:pt x="925948" y="896952"/>
                </a:cubicBezTo>
                <a:close/>
                <a:moveTo>
                  <a:pt x="0" y="0"/>
                </a:moveTo>
                <a:lnTo>
                  <a:pt x="966946" y="0"/>
                </a:lnTo>
                <a:lnTo>
                  <a:pt x="968483" y="14747"/>
                </a:lnTo>
                <a:cubicBezTo>
                  <a:pt x="986111" y="98082"/>
                  <a:pt x="1062334" y="160770"/>
                  <a:pt x="1153692" y="160770"/>
                </a:cubicBezTo>
                <a:cubicBezTo>
                  <a:pt x="1245050" y="160770"/>
                  <a:pt x="1321273" y="98082"/>
                  <a:pt x="1338901" y="14747"/>
                </a:cubicBezTo>
                <a:lnTo>
                  <a:pt x="1340438" y="0"/>
                </a:lnTo>
                <a:lnTo>
                  <a:pt x="1800000" y="0"/>
                </a:lnTo>
                <a:lnTo>
                  <a:pt x="1800000" y="938665"/>
                </a:lnTo>
                <a:lnTo>
                  <a:pt x="1777009" y="933775"/>
                </a:lnTo>
                <a:cubicBezTo>
                  <a:pt x="1692841" y="933775"/>
                  <a:pt x="1624609" y="1005655"/>
                  <a:pt x="1624609" y="1094323"/>
                </a:cubicBezTo>
                <a:cubicBezTo>
                  <a:pt x="1624609" y="1182991"/>
                  <a:pt x="1692841" y="1254871"/>
                  <a:pt x="1777009" y="1254871"/>
                </a:cubicBezTo>
                <a:lnTo>
                  <a:pt x="1800000" y="1249981"/>
                </a:lnTo>
                <a:lnTo>
                  <a:pt x="1800000" y="2657475"/>
                </a:lnTo>
                <a:lnTo>
                  <a:pt x="669736" y="2657475"/>
                </a:lnTo>
                <a:cubicBezTo>
                  <a:pt x="669736" y="2568807"/>
                  <a:pt x="601504" y="2496927"/>
                  <a:pt x="517336" y="2496927"/>
                </a:cubicBezTo>
                <a:cubicBezTo>
                  <a:pt x="433168" y="2496927"/>
                  <a:pt x="364936" y="2568807"/>
                  <a:pt x="364936" y="2657475"/>
                </a:cubicBezTo>
                <a:lnTo>
                  <a:pt x="0" y="2657475"/>
                </a:lnTo>
                <a:close/>
              </a:path>
            </a:pathLst>
          </a:custGeom>
          <a:solidFill>
            <a:srgbClr val="FFC000"/>
          </a:solidFill>
          <a:ln>
            <a:noFill/>
          </a:ln>
          <a:scene3d>
            <a:camera prst="orthographicFront">
              <a:rot lat="1200000" lon="3000000" rev="0"/>
            </a:camera>
            <a:lightRig rig="threePt" dir="t"/>
          </a:scene3d>
          <a:sp3d extrusionH="1016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accent5">
                  <a:lumMod val="50000"/>
                </a:schemeClr>
              </a:solidFill>
              <a:latin typeface="Arial" panose="020B0604020202020204" pitchFamily="34" charset="0"/>
              <a:cs typeface="Arial" panose="020B0604020202020204" pitchFamily="34" charset="0"/>
            </a:endParaRPr>
          </a:p>
        </p:txBody>
      </p:sp>
      <p:cxnSp>
        <p:nvCxnSpPr>
          <p:cNvPr id="10" name="Straight Connector 9">
            <a:extLst>
              <a:ext uri="{FF2B5EF4-FFF2-40B4-BE49-F238E27FC236}">
                <a16:creationId xmlns:a16="http://schemas.microsoft.com/office/drawing/2014/main" xmlns="" id="{842A1148-F4CB-AEBA-93D7-1F63A60DEA6A}"/>
              </a:ext>
            </a:extLst>
          </p:cNvPr>
          <p:cNvCxnSpPr>
            <a:cxnSpLocks/>
          </p:cNvCxnSpPr>
          <p:nvPr/>
        </p:nvCxnSpPr>
        <p:spPr>
          <a:xfrm>
            <a:off x="606490" y="2733869"/>
            <a:ext cx="1209525" cy="335902"/>
          </a:xfrm>
          <a:prstGeom prst="line">
            <a:avLst/>
          </a:prstGeom>
        </p:spPr>
        <p:style>
          <a:lnRef idx="3">
            <a:schemeClr val="accent3"/>
          </a:lnRef>
          <a:fillRef idx="0">
            <a:schemeClr val="accent3"/>
          </a:fillRef>
          <a:effectRef idx="2">
            <a:schemeClr val="accent3"/>
          </a:effectRef>
          <a:fontRef idx="minor">
            <a:schemeClr val="tx1"/>
          </a:fontRef>
        </p:style>
      </p:cxnSp>
      <p:cxnSp>
        <p:nvCxnSpPr>
          <p:cNvPr id="14" name="Straight Connector 13">
            <a:extLst>
              <a:ext uri="{FF2B5EF4-FFF2-40B4-BE49-F238E27FC236}">
                <a16:creationId xmlns:a16="http://schemas.microsoft.com/office/drawing/2014/main" xmlns="" id="{7A5988E3-6AEE-86E0-AACF-8F40BBBD1720}"/>
              </a:ext>
            </a:extLst>
          </p:cNvPr>
          <p:cNvCxnSpPr>
            <a:cxnSpLocks/>
          </p:cNvCxnSpPr>
          <p:nvPr/>
        </p:nvCxnSpPr>
        <p:spPr>
          <a:xfrm>
            <a:off x="2304661" y="3153747"/>
            <a:ext cx="1183849" cy="250016"/>
          </a:xfrm>
          <a:prstGeom prst="line">
            <a:avLst/>
          </a:prstGeom>
        </p:spPr>
        <p:style>
          <a:lnRef idx="3">
            <a:schemeClr val="accent3"/>
          </a:lnRef>
          <a:fillRef idx="0">
            <a:schemeClr val="accent3"/>
          </a:fillRef>
          <a:effectRef idx="2">
            <a:schemeClr val="accent3"/>
          </a:effectRef>
          <a:fontRef idx="minor">
            <a:schemeClr val="tx1"/>
          </a:fontRef>
        </p:style>
      </p:cxnSp>
      <p:cxnSp>
        <p:nvCxnSpPr>
          <p:cNvPr id="15" name="Straight Connector 14">
            <a:extLst>
              <a:ext uri="{FF2B5EF4-FFF2-40B4-BE49-F238E27FC236}">
                <a16:creationId xmlns:a16="http://schemas.microsoft.com/office/drawing/2014/main" xmlns="" id="{B2407403-82A8-6EA6-8B9F-CE2F6AE11DD8}"/>
              </a:ext>
            </a:extLst>
          </p:cNvPr>
          <p:cNvCxnSpPr>
            <a:cxnSpLocks/>
          </p:cNvCxnSpPr>
          <p:nvPr/>
        </p:nvCxnSpPr>
        <p:spPr>
          <a:xfrm>
            <a:off x="3928188" y="3498980"/>
            <a:ext cx="1233829" cy="225135"/>
          </a:xfrm>
          <a:prstGeom prst="line">
            <a:avLst/>
          </a:prstGeom>
        </p:spPr>
        <p:style>
          <a:lnRef idx="3">
            <a:schemeClr val="accent3"/>
          </a:lnRef>
          <a:fillRef idx="0">
            <a:schemeClr val="accent3"/>
          </a:fillRef>
          <a:effectRef idx="2">
            <a:schemeClr val="accent3"/>
          </a:effectRef>
          <a:fontRef idx="minor">
            <a:schemeClr val="tx1"/>
          </a:fontRef>
        </p:style>
      </p:cxnSp>
      <p:cxnSp>
        <p:nvCxnSpPr>
          <p:cNvPr id="17" name="Straight Connector 16">
            <a:extLst>
              <a:ext uri="{FF2B5EF4-FFF2-40B4-BE49-F238E27FC236}">
                <a16:creationId xmlns:a16="http://schemas.microsoft.com/office/drawing/2014/main" xmlns="" id="{45B07529-9BAF-C1E1-9B79-C037D1D416F2}"/>
              </a:ext>
            </a:extLst>
          </p:cNvPr>
          <p:cNvCxnSpPr>
            <a:cxnSpLocks/>
          </p:cNvCxnSpPr>
          <p:nvPr/>
        </p:nvCxnSpPr>
        <p:spPr>
          <a:xfrm>
            <a:off x="5655445" y="3811107"/>
            <a:ext cx="1233829" cy="225135"/>
          </a:xfrm>
          <a:prstGeom prst="line">
            <a:avLst/>
          </a:prstGeom>
        </p:spPr>
        <p:style>
          <a:lnRef idx="3">
            <a:schemeClr val="accent3"/>
          </a:lnRef>
          <a:fillRef idx="0">
            <a:schemeClr val="accent3"/>
          </a:fillRef>
          <a:effectRef idx="2">
            <a:schemeClr val="accent3"/>
          </a:effectRef>
          <a:fontRef idx="minor">
            <a:schemeClr val="tx1"/>
          </a:fontRef>
        </p:style>
      </p:cxnSp>
      <p:cxnSp>
        <p:nvCxnSpPr>
          <p:cNvPr id="18" name="Straight Connector 17">
            <a:extLst>
              <a:ext uri="{FF2B5EF4-FFF2-40B4-BE49-F238E27FC236}">
                <a16:creationId xmlns:a16="http://schemas.microsoft.com/office/drawing/2014/main" xmlns="" id="{8D273198-6095-BC91-F178-9AD0707CB671}"/>
              </a:ext>
            </a:extLst>
          </p:cNvPr>
          <p:cNvCxnSpPr>
            <a:cxnSpLocks/>
          </p:cNvCxnSpPr>
          <p:nvPr/>
        </p:nvCxnSpPr>
        <p:spPr>
          <a:xfrm>
            <a:off x="7380514" y="4147009"/>
            <a:ext cx="1233829" cy="225135"/>
          </a:xfrm>
          <a:prstGeom prst="line">
            <a:avLst/>
          </a:prstGeom>
        </p:spPr>
        <p:style>
          <a:lnRef idx="3">
            <a:schemeClr val="accent3"/>
          </a:lnRef>
          <a:fillRef idx="0">
            <a:schemeClr val="accent3"/>
          </a:fillRef>
          <a:effectRef idx="2">
            <a:schemeClr val="accent3"/>
          </a:effectRef>
          <a:fontRef idx="minor">
            <a:schemeClr val="tx1"/>
          </a:fontRef>
        </p:style>
      </p:cxnSp>
      <p:sp>
        <p:nvSpPr>
          <p:cNvPr id="21" name="TextBox 20">
            <a:extLst>
              <a:ext uri="{FF2B5EF4-FFF2-40B4-BE49-F238E27FC236}">
                <a16:creationId xmlns:a16="http://schemas.microsoft.com/office/drawing/2014/main" xmlns="" id="{8E4D8718-D164-6CF0-C8E1-73AC7A56EA12}"/>
              </a:ext>
            </a:extLst>
          </p:cNvPr>
          <p:cNvSpPr txBox="1"/>
          <p:nvPr/>
        </p:nvSpPr>
        <p:spPr>
          <a:xfrm>
            <a:off x="1023835" y="367312"/>
            <a:ext cx="1584360" cy="1415772"/>
          </a:xfrm>
          <a:prstGeom prst="rect">
            <a:avLst/>
          </a:prstGeom>
          <a:noFill/>
        </p:spPr>
        <p:txBody>
          <a:bodyPr wrap="square" rtlCol="0">
            <a:spAutoFit/>
          </a:bodyPr>
          <a:lstStyle/>
          <a:p>
            <a:r>
              <a:rPr lang="en-IN" sz="1400" b="1" dirty="0">
                <a:solidFill>
                  <a:srgbClr val="000000"/>
                </a:solidFill>
                <a:latin typeface="Arial" panose="020B0604020202020204" pitchFamily="34" charset="0"/>
                <a:cs typeface="Arial" panose="020B0604020202020204" pitchFamily="34" charset="0"/>
              </a:rPr>
              <a:t>Leadership and management [</a:t>
            </a:r>
            <a:r>
              <a:rPr lang="en-US" sz="1100" dirty="0">
                <a:solidFill>
                  <a:srgbClr val="000000"/>
                </a:solidFill>
                <a:latin typeface="Arial" panose="020B0604020202020204" pitchFamily="34" charset="0"/>
                <a:cs typeface="Arial" panose="020B0604020202020204" pitchFamily="34" charset="0"/>
              </a:rPr>
              <a:t>Maintaining proper monitoring and ensuring patient safety (Alanazi et al., 2024)</a:t>
            </a:r>
            <a:r>
              <a:rPr lang="en-IN" sz="1400" b="1" dirty="0">
                <a:solidFill>
                  <a:srgbClr val="000000"/>
                </a:solidFill>
                <a:latin typeface="Arial" panose="020B0604020202020204" pitchFamily="34" charset="0"/>
                <a:cs typeface="Arial" panose="020B0604020202020204" pitchFamily="34" charset="0"/>
              </a:rPr>
              <a:t>]</a:t>
            </a:r>
            <a:endParaRPr lang="en-IN" dirty="0">
              <a:latin typeface="Arial" panose="020B0604020202020204" pitchFamily="34" charset="0"/>
              <a:cs typeface="Arial" panose="020B0604020202020204" pitchFamily="34" charset="0"/>
            </a:endParaRPr>
          </a:p>
        </p:txBody>
      </p:sp>
      <p:sp>
        <p:nvSpPr>
          <p:cNvPr id="22" name="TextBox 21">
            <a:extLst>
              <a:ext uri="{FF2B5EF4-FFF2-40B4-BE49-F238E27FC236}">
                <a16:creationId xmlns:a16="http://schemas.microsoft.com/office/drawing/2014/main" xmlns="" id="{29CAA85F-7582-AD37-ACE4-89B1965F292C}"/>
              </a:ext>
            </a:extLst>
          </p:cNvPr>
          <p:cNvSpPr txBox="1"/>
          <p:nvPr/>
        </p:nvSpPr>
        <p:spPr>
          <a:xfrm>
            <a:off x="2785477" y="616870"/>
            <a:ext cx="1584360" cy="1600438"/>
          </a:xfrm>
          <a:prstGeom prst="rect">
            <a:avLst/>
          </a:prstGeom>
          <a:noFill/>
        </p:spPr>
        <p:txBody>
          <a:bodyPr wrap="square" rtlCol="0">
            <a:spAutoFit/>
          </a:bodyPr>
          <a:lstStyle/>
          <a:p>
            <a:r>
              <a:rPr lang="en-IN" sz="1400" b="1" dirty="0">
                <a:solidFill>
                  <a:srgbClr val="000000"/>
                </a:solidFill>
                <a:latin typeface="Arial" panose="020B0604020202020204" pitchFamily="34" charset="0"/>
                <a:cs typeface="Arial" panose="020B0604020202020204" pitchFamily="34" charset="0"/>
              </a:rPr>
              <a:t>Workforce and staffing </a:t>
            </a:r>
            <a:endParaRPr lang="en-IN" sz="1400" dirty="0">
              <a:latin typeface="Arial" panose="020B0604020202020204" pitchFamily="34" charset="0"/>
              <a:cs typeface="Arial" panose="020B0604020202020204" pitchFamily="34" charset="0"/>
            </a:endParaRPr>
          </a:p>
          <a:p>
            <a:r>
              <a:rPr lang="en-IN" sz="1400" b="1" dirty="0">
                <a:solidFill>
                  <a:srgbClr val="000000"/>
                </a:solidFill>
                <a:latin typeface="Arial" panose="020B0604020202020204" pitchFamily="34" charset="0"/>
                <a:cs typeface="Arial" panose="020B0604020202020204" pitchFamily="34" charset="0"/>
              </a:rPr>
              <a:t>[</a:t>
            </a:r>
            <a:r>
              <a:rPr lang="en-US" sz="1050" dirty="0">
                <a:solidFill>
                  <a:srgbClr val="000000"/>
                </a:solidFill>
                <a:latin typeface="Arial" panose="020B0604020202020204" pitchFamily="34" charset="0"/>
                <a:cs typeface="Arial" panose="020B0604020202020204" pitchFamily="34" charset="0"/>
              </a:rPr>
              <a:t>Proper employee well-being and appropriate staffing could enhance the service delivery of the NHS </a:t>
            </a:r>
            <a:r>
              <a:rPr lang="en-US" sz="1050" dirty="0" smtClean="0">
                <a:solidFill>
                  <a:srgbClr val="000000"/>
                </a:solidFill>
                <a:latin typeface="Arial" panose="020B0604020202020204" pitchFamily="34" charset="0"/>
                <a:cs typeface="Arial" panose="020B0604020202020204" pitchFamily="34" charset="0"/>
              </a:rPr>
              <a:t>trust (</a:t>
            </a:r>
            <a:r>
              <a:rPr lang="en-US" sz="1000" dirty="0" smtClean="0"/>
              <a:t>Lawrence et al., 2022)</a:t>
            </a:r>
            <a:r>
              <a:rPr lang="en-IN" sz="1400" b="1" dirty="0" smtClean="0">
                <a:solidFill>
                  <a:srgbClr val="000000"/>
                </a:solidFill>
                <a:latin typeface="Arial" panose="020B0604020202020204" pitchFamily="34" charset="0"/>
                <a:cs typeface="Arial" panose="020B0604020202020204" pitchFamily="34" charset="0"/>
              </a:rPr>
              <a:t>]</a:t>
            </a:r>
            <a:endParaRPr lang="en-IN" dirty="0">
              <a:latin typeface="Arial" panose="020B0604020202020204" pitchFamily="34" charset="0"/>
              <a:cs typeface="Arial" panose="020B0604020202020204" pitchFamily="34" charset="0"/>
            </a:endParaRPr>
          </a:p>
        </p:txBody>
      </p:sp>
      <p:sp>
        <p:nvSpPr>
          <p:cNvPr id="23" name="TextBox 22">
            <a:extLst>
              <a:ext uri="{FF2B5EF4-FFF2-40B4-BE49-F238E27FC236}">
                <a16:creationId xmlns:a16="http://schemas.microsoft.com/office/drawing/2014/main" xmlns="" id="{085C0512-D5FE-1AAA-79AB-77794EC14B05}"/>
              </a:ext>
            </a:extLst>
          </p:cNvPr>
          <p:cNvSpPr txBox="1"/>
          <p:nvPr/>
        </p:nvSpPr>
        <p:spPr>
          <a:xfrm>
            <a:off x="4392242" y="897785"/>
            <a:ext cx="1584360" cy="1115690"/>
          </a:xfrm>
          <a:prstGeom prst="rect">
            <a:avLst/>
          </a:prstGeom>
          <a:noFill/>
        </p:spPr>
        <p:txBody>
          <a:bodyPr wrap="square" rtlCol="0">
            <a:spAutoFit/>
          </a:bodyPr>
          <a:lstStyle/>
          <a:p>
            <a:pPr fontAlgn="t"/>
            <a:r>
              <a:rPr lang="en-IN" sz="1400" b="1" dirty="0">
                <a:solidFill>
                  <a:srgbClr val="000000"/>
                </a:solidFill>
                <a:latin typeface="Arial" panose="020B0604020202020204" pitchFamily="34" charset="0"/>
                <a:cs typeface="Arial" panose="020B0604020202020204" pitchFamily="34" charset="0"/>
              </a:rPr>
              <a:t>Regulatory oversight </a:t>
            </a:r>
            <a:endParaRPr lang="en-IN" sz="1400" dirty="0">
              <a:latin typeface="Arial" panose="020B0604020202020204" pitchFamily="34" charset="0"/>
              <a:cs typeface="Arial" panose="020B0604020202020204" pitchFamily="34" charset="0"/>
            </a:endParaRPr>
          </a:p>
          <a:p>
            <a:r>
              <a:rPr lang="en-IN" sz="1400" b="1" dirty="0">
                <a:solidFill>
                  <a:srgbClr val="000000"/>
                </a:solidFill>
                <a:latin typeface="Arial" panose="020B0604020202020204" pitchFamily="34" charset="0"/>
                <a:cs typeface="Arial" panose="020B0604020202020204" pitchFamily="34" charset="0"/>
              </a:rPr>
              <a:t>[</a:t>
            </a:r>
            <a:r>
              <a:rPr lang="en-US" sz="1050" dirty="0">
                <a:solidFill>
                  <a:srgbClr val="000000"/>
                </a:solidFill>
                <a:latin typeface="Arial" panose="020B0604020202020204" pitchFamily="34" charset="0"/>
                <a:cs typeface="Arial" panose="020B0604020202020204" pitchFamily="34" charset="0"/>
              </a:rPr>
              <a:t>Timely inspection by the Care Quality Commission (CQC)</a:t>
            </a:r>
            <a:r>
              <a:rPr lang="en-IN" sz="1400" b="1" dirty="0">
                <a:solidFill>
                  <a:srgbClr val="000000"/>
                </a:solidFill>
                <a:latin typeface="Arial" panose="020B0604020202020204" pitchFamily="34" charset="0"/>
                <a:cs typeface="Arial" panose="020B0604020202020204" pitchFamily="34" charset="0"/>
              </a:rPr>
              <a:t>]</a:t>
            </a:r>
            <a:endParaRPr lang="en-IN" dirty="0">
              <a:latin typeface="Arial" panose="020B0604020202020204" pitchFamily="34" charset="0"/>
              <a:cs typeface="Arial" panose="020B0604020202020204" pitchFamily="34" charset="0"/>
            </a:endParaRPr>
          </a:p>
        </p:txBody>
      </p:sp>
      <p:sp>
        <p:nvSpPr>
          <p:cNvPr id="24" name="TextBox 23">
            <a:extLst>
              <a:ext uri="{FF2B5EF4-FFF2-40B4-BE49-F238E27FC236}">
                <a16:creationId xmlns:a16="http://schemas.microsoft.com/office/drawing/2014/main" xmlns="" id="{C497D8A3-3A78-21D6-FDE2-3613174D8A86}"/>
              </a:ext>
            </a:extLst>
          </p:cNvPr>
          <p:cNvSpPr txBox="1"/>
          <p:nvPr/>
        </p:nvSpPr>
        <p:spPr>
          <a:xfrm>
            <a:off x="6237803" y="1328978"/>
            <a:ext cx="1584360" cy="1331134"/>
          </a:xfrm>
          <a:prstGeom prst="rect">
            <a:avLst/>
          </a:prstGeom>
          <a:noFill/>
        </p:spPr>
        <p:txBody>
          <a:bodyPr wrap="square" rtlCol="0">
            <a:spAutoFit/>
          </a:bodyPr>
          <a:lstStyle/>
          <a:p>
            <a:pPr fontAlgn="t"/>
            <a:r>
              <a:rPr lang="en-IN" sz="1400" b="1" dirty="0">
                <a:solidFill>
                  <a:srgbClr val="000000"/>
                </a:solidFill>
                <a:latin typeface="Arial" panose="020B0604020202020204" pitchFamily="34" charset="0"/>
                <a:cs typeface="Arial" panose="020B0604020202020204" pitchFamily="34" charset="0"/>
              </a:rPr>
              <a:t>Whistleblowing and incident reporting</a:t>
            </a:r>
            <a:r>
              <a:rPr lang="en-IN" sz="1400" dirty="0">
                <a:solidFill>
                  <a:srgbClr val="000000"/>
                </a:solidFill>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IN" sz="1400" b="1" dirty="0">
                <a:solidFill>
                  <a:srgbClr val="000000"/>
                </a:solidFill>
                <a:latin typeface="Arial" panose="020B0604020202020204" pitchFamily="34" charset="0"/>
                <a:cs typeface="Arial" panose="020B0604020202020204" pitchFamily="34" charset="0"/>
              </a:rPr>
              <a:t>[</a:t>
            </a:r>
            <a:r>
              <a:rPr lang="en-US" sz="1050" dirty="0">
                <a:solidFill>
                  <a:srgbClr val="000000"/>
                </a:solidFill>
                <a:latin typeface="Arial" panose="020B0604020202020204" pitchFamily="34" charset="0"/>
                <a:cs typeface="Arial" panose="020B0604020202020204" pitchFamily="34" charset="0"/>
              </a:rPr>
              <a:t>Accurate reporting about the service quality</a:t>
            </a:r>
            <a:r>
              <a:rPr lang="en-IN" sz="1400" b="1" dirty="0">
                <a:solidFill>
                  <a:srgbClr val="000000"/>
                </a:solidFill>
                <a:latin typeface="Arial" panose="020B0604020202020204" pitchFamily="34" charset="0"/>
                <a:cs typeface="Arial" panose="020B0604020202020204" pitchFamily="34" charset="0"/>
              </a:rPr>
              <a:t>]</a:t>
            </a:r>
            <a:endParaRPr lang="en-IN" dirty="0">
              <a:latin typeface="Arial" panose="020B0604020202020204" pitchFamily="34" charset="0"/>
              <a:cs typeface="Arial" panose="020B0604020202020204" pitchFamily="34" charset="0"/>
            </a:endParaRPr>
          </a:p>
        </p:txBody>
      </p:sp>
      <p:sp>
        <p:nvSpPr>
          <p:cNvPr id="25" name="TextBox 24">
            <a:extLst>
              <a:ext uri="{FF2B5EF4-FFF2-40B4-BE49-F238E27FC236}">
                <a16:creationId xmlns:a16="http://schemas.microsoft.com/office/drawing/2014/main" xmlns="" id="{8DB5241D-1188-12C9-5A48-D7B8EB260B8F}"/>
              </a:ext>
            </a:extLst>
          </p:cNvPr>
          <p:cNvSpPr txBox="1"/>
          <p:nvPr/>
        </p:nvSpPr>
        <p:spPr>
          <a:xfrm>
            <a:off x="7970819" y="1530978"/>
            <a:ext cx="1584360" cy="1115690"/>
          </a:xfrm>
          <a:prstGeom prst="rect">
            <a:avLst/>
          </a:prstGeom>
          <a:noFill/>
        </p:spPr>
        <p:txBody>
          <a:bodyPr wrap="square" rtlCol="0">
            <a:spAutoFit/>
          </a:bodyPr>
          <a:lstStyle/>
          <a:p>
            <a:pPr fontAlgn="t"/>
            <a:r>
              <a:rPr lang="en-IN" sz="1400" b="1" dirty="0">
                <a:solidFill>
                  <a:srgbClr val="000000"/>
                </a:solidFill>
                <a:latin typeface="Arial" panose="020B0604020202020204" pitchFamily="34" charset="0"/>
                <a:cs typeface="Arial" panose="020B0604020202020204" pitchFamily="34" charset="0"/>
              </a:rPr>
              <a:t>Organisational culture</a:t>
            </a:r>
            <a:r>
              <a:rPr lang="en-IN" sz="1400" dirty="0">
                <a:solidFill>
                  <a:srgbClr val="000000"/>
                </a:solidFill>
                <a:latin typeface="Arial" panose="020B0604020202020204" pitchFamily="34" charset="0"/>
                <a:cs typeface="Arial" panose="020B0604020202020204" pitchFamily="34" charset="0"/>
              </a:rPr>
              <a:t> </a:t>
            </a:r>
            <a:endParaRPr lang="en-IN" sz="1400" dirty="0">
              <a:latin typeface="Arial" panose="020B0604020202020204" pitchFamily="34" charset="0"/>
              <a:cs typeface="Arial" panose="020B0604020202020204" pitchFamily="34" charset="0"/>
            </a:endParaRPr>
          </a:p>
          <a:p>
            <a:r>
              <a:rPr lang="en-IN" sz="1400" b="1" dirty="0">
                <a:solidFill>
                  <a:srgbClr val="000000"/>
                </a:solidFill>
                <a:latin typeface="Arial" panose="020B0604020202020204" pitchFamily="34" charset="0"/>
                <a:cs typeface="Arial" panose="020B0604020202020204" pitchFamily="34" charset="0"/>
              </a:rPr>
              <a:t>[</a:t>
            </a:r>
            <a:r>
              <a:rPr lang="en-US" sz="1050" dirty="0">
                <a:solidFill>
                  <a:srgbClr val="000000"/>
                </a:solidFill>
                <a:latin typeface="Arial" panose="020B0604020202020204" pitchFamily="34" charset="0"/>
                <a:cs typeface="Arial" panose="020B0604020202020204" pitchFamily="34" charset="0"/>
              </a:rPr>
              <a:t>Collaborative and fair culture in the </a:t>
            </a:r>
            <a:r>
              <a:rPr lang="en-US" sz="1050" dirty="0" err="1">
                <a:solidFill>
                  <a:srgbClr val="000000"/>
                </a:solidFill>
                <a:latin typeface="Arial" panose="020B0604020202020204" pitchFamily="34" charset="0"/>
                <a:cs typeface="Arial" panose="020B0604020202020204" pitchFamily="34" charset="0"/>
              </a:rPr>
              <a:t>organisation</a:t>
            </a:r>
            <a:r>
              <a:rPr lang="en-IN" sz="1400" b="1" dirty="0">
                <a:solidFill>
                  <a:srgbClr val="000000"/>
                </a:solidFill>
                <a:latin typeface="Arial" panose="020B0604020202020204" pitchFamily="34" charset="0"/>
                <a:cs typeface="Arial" panose="020B0604020202020204" pitchFamily="34" charset="0"/>
              </a:rPr>
              <a:t>]</a:t>
            </a:r>
            <a:endParaRPr lang="en-IN"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xmlns="" id="{0AF518E8-C5A6-A7F7-9BA9-0D30DB023250}"/>
              </a:ext>
            </a:extLst>
          </p:cNvPr>
          <p:cNvSpPr txBox="1"/>
          <p:nvPr/>
        </p:nvSpPr>
        <p:spPr>
          <a:xfrm>
            <a:off x="904437" y="4736207"/>
            <a:ext cx="1464962" cy="1615827"/>
          </a:xfrm>
          <a:prstGeom prst="rect">
            <a:avLst/>
          </a:prstGeom>
          <a:noFill/>
        </p:spPr>
        <p:txBody>
          <a:bodyPr wrap="square" rtlCol="0">
            <a:spAutoFit/>
          </a:bodyPr>
          <a:lstStyle/>
          <a:p>
            <a:r>
              <a:rPr lang="en-US" sz="1100" dirty="0">
                <a:solidFill>
                  <a:srgbClr val="000000"/>
                </a:solidFill>
                <a:latin typeface="Arial" panose="020B0604020202020204" pitchFamily="34" charset="0"/>
                <a:cs typeface="Arial" panose="020B0604020202020204" pitchFamily="34" charset="0"/>
              </a:rPr>
              <a:t>Targets the financial success over patient safety and poorly oversees the overall process of the trust (The Mid Staffordshire NHS Foundation Trust, 2026). </a:t>
            </a:r>
            <a:endParaRPr lang="en-US" dirty="0">
              <a:latin typeface="Arial" panose="020B0604020202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xmlns="" id="{E87A9FFD-F9FE-495F-37F7-A3D880DBB26C}"/>
              </a:ext>
            </a:extLst>
          </p:cNvPr>
          <p:cNvSpPr txBox="1"/>
          <p:nvPr/>
        </p:nvSpPr>
        <p:spPr>
          <a:xfrm>
            <a:off x="4408426" y="5343686"/>
            <a:ext cx="1464962" cy="1277273"/>
          </a:xfrm>
          <a:prstGeom prst="rect">
            <a:avLst/>
          </a:prstGeom>
          <a:noFill/>
        </p:spPr>
        <p:txBody>
          <a:bodyPr wrap="square" rtlCol="0">
            <a:spAutoFit/>
          </a:bodyPr>
          <a:lstStyle/>
          <a:p>
            <a:pPr fontAlgn="t"/>
            <a:r>
              <a:rPr lang="en-US" sz="1100" dirty="0">
                <a:solidFill>
                  <a:srgbClr val="000000"/>
                </a:solidFill>
                <a:latin typeface="Arial" panose="020B0604020202020204" pitchFamily="34" charset="0"/>
                <a:cs typeface="Arial" panose="020B0604020202020204" pitchFamily="34" charset="0"/>
              </a:rPr>
              <a:t>Delayed inspection by the CQC caused the lack of accountability in the trust’s healthcare services (Mortimore, 2021).  </a:t>
            </a:r>
            <a:endParaRPr lang="en-US" sz="1100" dirty="0">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xmlns="" id="{FED296E2-5CF1-9D70-E223-F96CBBD7030E}"/>
              </a:ext>
            </a:extLst>
          </p:cNvPr>
          <p:cNvSpPr txBox="1"/>
          <p:nvPr/>
        </p:nvSpPr>
        <p:spPr>
          <a:xfrm>
            <a:off x="2783000" y="5138951"/>
            <a:ext cx="1464962" cy="1277273"/>
          </a:xfrm>
          <a:prstGeom prst="rect">
            <a:avLst/>
          </a:prstGeom>
          <a:noFill/>
        </p:spPr>
        <p:txBody>
          <a:bodyPr wrap="square" rtlCol="0">
            <a:spAutoFit/>
          </a:bodyPr>
          <a:lstStyle/>
          <a:p>
            <a:pPr fontAlgn="t"/>
            <a:r>
              <a:rPr lang="en-US" sz="1100" dirty="0">
                <a:solidFill>
                  <a:srgbClr val="000000"/>
                </a:solidFill>
                <a:latin typeface="Arial" panose="020B0604020202020204" pitchFamily="34" charset="0"/>
                <a:cs typeface="Arial" panose="020B0604020202020204" pitchFamily="34" charset="0"/>
              </a:rPr>
              <a:t>Lower employee morale and inadequate staffing levels cause low-quality service delivery to patients (Rajan, 2021). </a:t>
            </a:r>
            <a:endParaRPr lang="en-US" sz="11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xmlns="" id="{0F3705DC-CB2F-C76E-57D6-8C6F011E330C}"/>
              </a:ext>
            </a:extLst>
          </p:cNvPr>
          <p:cNvSpPr txBox="1"/>
          <p:nvPr/>
        </p:nvSpPr>
        <p:spPr>
          <a:xfrm>
            <a:off x="6060404" y="5572195"/>
            <a:ext cx="1464962" cy="938719"/>
          </a:xfrm>
          <a:prstGeom prst="rect">
            <a:avLst/>
          </a:prstGeom>
          <a:noFill/>
        </p:spPr>
        <p:txBody>
          <a:bodyPr wrap="square" rtlCol="0">
            <a:spAutoFit/>
          </a:bodyPr>
          <a:lstStyle/>
          <a:p>
            <a:pPr fontAlgn="t"/>
            <a:r>
              <a:rPr lang="en-US" sz="1100" dirty="0">
                <a:solidFill>
                  <a:srgbClr val="000000"/>
                </a:solidFill>
                <a:latin typeface="Arial" panose="020B0604020202020204" pitchFamily="34" charset="0"/>
                <a:cs typeface="Arial" panose="020B0604020202020204" pitchFamily="34" charset="0"/>
              </a:rPr>
              <a:t>The Trust ignored the complaints of patients that caused the lack of proper patient safety. </a:t>
            </a:r>
            <a:endParaRPr lang="en-US" sz="1100" dirty="0">
              <a:latin typeface="Arial" panose="020B0604020202020204" pitchFamily="34" charset="0"/>
              <a:cs typeface="Arial" panose="020B0604020202020204" pitchFamily="34" charset="0"/>
            </a:endParaRPr>
          </a:p>
        </p:txBody>
      </p:sp>
      <p:sp>
        <p:nvSpPr>
          <p:cNvPr id="31" name="TextBox 30">
            <a:extLst>
              <a:ext uri="{FF2B5EF4-FFF2-40B4-BE49-F238E27FC236}">
                <a16:creationId xmlns:a16="http://schemas.microsoft.com/office/drawing/2014/main" xmlns="" id="{7B48D13E-EDE2-54AC-0E02-F351D86DFB04}"/>
              </a:ext>
            </a:extLst>
          </p:cNvPr>
          <p:cNvSpPr txBox="1"/>
          <p:nvPr/>
        </p:nvSpPr>
        <p:spPr>
          <a:xfrm>
            <a:off x="7694583" y="5682240"/>
            <a:ext cx="1464962" cy="1223412"/>
          </a:xfrm>
          <a:prstGeom prst="rect">
            <a:avLst/>
          </a:prstGeom>
          <a:noFill/>
        </p:spPr>
        <p:txBody>
          <a:bodyPr wrap="square" rtlCol="0">
            <a:spAutoFit/>
          </a:bodyPr>
          <a:lstStyle/>
          <a:p>
            <a:pPr fontAlgn="t"/>
            <a:r>
              <a:rPr lang="en-US" sz="1050" dirty="0">
                <a:solidFill>
                  <a:srgbClr val="000000"/>
                </a:solidFill>
                <a:latin typeface="Arial" panose="020B0604020202020204" pitchFamily="34" charset="0"/>
                <a:cs typeface="Arial" panose="020B0604020202020204" pitchFamily="34" charset="0"/>
              </a:rPr>
              <a:t>The culture of fear was the major concern for the Trust’s issues. Also, there was a lack of proper patient-</a:t>
            </a:r>
            <a:r>
              <a:rPr lang="en-US" sz="1050" dirty="0" err="1">
                <a:solidFill>
                  <a:srgbClr val="000000"/>
                </a:solidFill>
                <a:latin typeface="Arial" panose="020B0604020202020204" pitchFamily="34" charset="0"/>
                <a:cs typeface="Arial" panose="020B0604020202020204" pitchFamily="34" charset="0"/>
              </a:rPr>
              <a:t>centred</a:t>
            </a:r>
            <a:r>
              <a:rPr lang="en-US" sz="1050" dirty="0">
                <a:solidFill>
                  <a:srgbClr val="000000"/>
                </a:solidFill>
                <a:latin typeface="Arial" panose="020B0604020202020204" pitchFamily="34" charset="0"/>
                <a:cs typeface="Arial" panose="020B0604020202020204" pitchFamily="34" charset="0"/>
              </a:rPr>
              <a:t> care.</a:t>
            </a:r>
            <a:endParaRPr lang="en-US" sz="1050" dirty="0">
              <a:latin typeface="Arial" panose="020B0604020202020204" pitchFamily="34" charset="0"/>
              <a:cs typeface="Arial" panose="020B0604020202020204" pitchFamily="34" charset="0"/>
            </a:endParaRPr>
          </a:p>
        </p:txBody>
      </p:sp>
      <p:cxnSp>
        <p:nvCxnSpPr>
          <p:cNvPr id="9" name="Straight Arrow Connector 8">
            <a:extLst>
              <a:ext uri="{FF2B5EF4-FFF2-40B4-BE49-F238E27FC236}">
                <a16:creationId xmlns:a16="http://schemas.microsoft.com/office/drawing/2014/main" xmlns="" id="{FB0D8691-8B12-EE27-AC74-627CF3332D69}"/>
              </a:ext>
            </a:extLst>
          </p:cNvPr>
          <p:cNvCxnSpPr>
            <a:cxnSpLocks/>
          </p:cNvCxnSpPr>
          <p:nvPr/>
        </p:nvCxnSpPr>
        <p:spPr>
          <a:xfrm>
            <a:off x="8584524" y="4372144"/>
            <a:ext cx="957553" cy="15278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xmlns="" id="{6BA20B95-A931-2120-250C-136886B0BB05}"/>
              </a:ext>
            </a:extLst>
          </p:cNvPr>
          <p:cNvSpPr txBox="1"/>
          <p:nvPr/>
        </p:nvSpPr>
        <p:spPr>
          <a:xfrm>
            <a:off x="9618638" y="4228375"/>
            <a:ext cx="1371600" cy="1015663"/>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lack of patient-first culture in the trust that reduces the overall service quality</a:t>
            </a:r>
            <a:endParaRPr lang="en-IN" sz="1200" dirty="0"/>
          </a:p>
        </p:txBody>
      </p:sp>
    </p:spTree>
    <p:extLst>
      <p:ext uri="{BB962C8B-B14F-4D97-AF65-F5344CB8AC3E}">
        <p14:creationId xmlns:p14="http://schemas.microsoft.com/office/powerpoint/2010/main" val="4200941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9936" y="228600"/>
            <a:ext cx="9692640" cy="1325562"/>
          </a:xfrm>
        </p:spPr>
        <p:txBody>
          <a:bodyPr>
            <a:normAutofit/>
          </a:bodyPr>
          <a:lstStyle/>
          <a:p>
            <a:pPr algn="ctr"/>
            <a:r>
              <a:rPr lang="en-GB" sz="3200" b="1" dirty="0">
                <a:latin typeface="Arial" panose="020B0604020202020204" pitchFamily="34" charset="0"/>
                <a:cs typeface="Arial" panose="020B0604020202020204" pitchFamily="34" charset="0"/>
              </a:rPr>
              <a:t>Analysing</a:t>
            </a:r>
            <a:r>
              <a:rPr lang="en-US" sz="3200" b="1" dirty="0">
                <a:latin typeface="Arial" panose="020B0604020202020204" pitchFamily="34" charset="0"/>
                <a:cs typeface="Arial" panose="020B0604020202020204" pitchFamily="34" charset="0"/>
              </a:rPr>
              <a:t> root causes through different model (System theory)</a:t>
            </a:r>
            <a:endParaRPr lang="en-IN" sz="3200" dirty="0">
              <a:latin typeface="Arial" panose="020B0604020202020204" pitchFamily="34" charset="0"/>
              <a:cs typeface="Arial" panose="020B0604020202020204" pitchFamily="34" charset="0"/>
            </a:endParaRP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4201994904"/>
              </p:ext>
            </p:extLst>
          </p:nvPr>
        </p:nvGraphicFramePr>
        <p:xfrm>
          <a:off x="655320" y="1690687"/>
          <a:ext cx="10299192" cy="4860237"/>
        </p:xfrm>
        <a:graphic>
          <a:graphicData uri="http://schemas.openxmlformats.org/drawingml/2006/table">
            <a:tbl>
              <a:tblPr/>
              <a:tblGrid>
                <a:gridCol w="1924107">
                  <a:extLst>
                    <a:ext uri="{9D8B030D-6E8A-4147-A177-3AD203B41FA5}">
                      <a16:colId xmlns:a16="http://schemas.microsoft.com/office/drawing/2014/main" xmlns="" val="3670119647"/>
                    </a:ext>
                  </a:extLst>
                </a:gridCol>
                <a:gridCol w="8375085">
                  <a:extLst>
                    <a:ext uri="{9D8B030D-6E8A-4147-A177-3AD203B41FA5}">
                      <a16:colId xmlns:a16="http://schemas.microsoft.com/office/drawing/2014/main" xmlns="" val="3228187983"/>
                    </a:ext>
                  </a:extLst>
                </a:gridCol>
              </a:tblGrid>
              <a:tr h="418973">
                <a:tc>
                  <a:txBody>
                    <a:bodyPr/>
                    <a:lstStyle/>
                    <a:p>
                      <a:pPr rtl="0" fontAlgn="t">
                        <a:spcBef>
                          <a:spcPts val="0"/>
                        </a:spcBef>
                        <a:spcAft>
                          <a:spcPts val="0"/>
                        </a:spcAft>
                      </a:pPr>
                      <a:r>
                        <a:rPr lang="en-IN" sz="1800" b="1" i="0" u="none" strike="noStrike" dirty="0">
                          <a:solidFill>
                            <a:srgbClr val="000000"/>
                          </a:solidFill>
                          <a:effectLst/>
                          <a:latin typeface="Arial" panose="020B0604020202020204" pitchFamily="34" charset="0"/>
                          <a:cs typeface="Arial" panose="020B0604020202020204" pitchFamily="34" charset="0"/>
                        </a:rPr>
                        <a:t>Component </a:t>
                      </a:r>
                      <a:endParaRPr lang="en-IN" sz="18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IN" sz="1800" b="1" i="0" u="none" strike="noStrike">
                          <a:solidFill>
                            <a:srgbClr val="000000"/>
                          </a:solidFill>
                          <a:effectLst/>
                          <a:latin typeface="Arial" panose="020B0604020202020204" pitchFamily="34" charset="0"/>
                          <a:cs typeface="Arial" panose="020B0604020202020204" pitchFamily="34" charset="0"/>
                        </a:rPr>
                        <a:t>Case study example</a:t>
                      </a:r>
                      <a:r>
                        <a:rPr lang="en-IN" sz="1800" b="0" i="0" u="none" strike="noStrike">
                          <a:solidFill>
                            <a:srgbClr val="000000"/>
                          </a:solidFill>
                          <a:effectLst/>
                          <a:latin typeface="Arial" panose="020B0604020202020204" pitchFamily="34" charset="0"/>
                          <a:cs typeface="Arial" panose="020B0604020202020204" pitchFamily="34" charset="0"/>
                        </a:rPr>
                        <a:t> </a:t>
                      </a:r>
                      <a:endParaRPr lang="en-IN"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846464895"/>
                  </a:ext>
                </a:extLst>
              </a:tr>
              <a:tr h="970229">
                <a:tc>
                  <a:txBody>
                    <a:bodyPr/>
                    <a:lstStyle/>
                    <a:p>
                      <a:pPr rtl="0" fontAlgn="t">
                        <a:spcBef>
                          <a:spcPts val="0"/>
                        </a:spcBef>
                        <a:spcAft>
                          <a:spcPts val="0"/>
                        </a:spcAft>
                      </a:pPr>
                      <a:r>
                        <a:rPr lang="en-IN" sz="1800" b="1" i="0" u="none" strike="noStrike">
                          <a:solidFill>
                            <a:srgbClr val="000000"/>
                          </a:solidFill>
                          <a:effectLst/>
                          <a:latin typeface="Arial" panose="020B0604020202020204" pitchFamily="34" charset="0"/>
                          <a:cs typeface="Arial" panose="020B0604020202020204" pitchFamily="34" charset="0"/>
                        </a:rPr>
                        <a:t>Input </a:t>
                      </a:r>
                      <a:endParaRPr lang="en-IN"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1800" b="0" i="0" u="none" strike="noStrike" dirty="0">
                          <a:solidFill>
                            <a:srgbClr val="000000"/>
                          </a:solidFill>
                          <a:effectLst/>
                          <a:latin typeface="Arial" panose="020B0604020202020204" pitchFamily="34" charset="0"/>
                          <a:cs typeface="Arial" panose="020B0604020202020204" pitchFamily="34" charset="0"/>
                        </a:rPr>
                        <a:t>Patients seek safe services from NHS trusts and the regulatory guidance must be proper in healthcare operations. Efficient staff must also be recruited by the NHS trusts for the development of their </a:t>
                      </a:r>
                      <a:r>
                        <a:rPr lang="en-US" sz="1800" b="0" i="0" u="none" strike="noStrike" dirty="0" smtClean="0">
                          <a:solidFill>
                            <a:srgbClr val="000000"/>
                          </a:solidFill>
                          <a:effectLst/>
                          <a:latin typeface="Arial" panose="020B0604020202020204" pitchFamily="34" charset="0"/>
                          <a:cs typeface="Arial" panose="020B0604020202020204" pitchFamily="34" charset="0"/>
                        </a:rPr>
                        <a:t>operations (Quick, 2022).</a:t>
                      </a:r>
                      <a:r>
                        <a:rPr lang="en-US" sz="1800" b="0" i="0" u="none" strike="noStrike" dirty="0">
                          <a:solidFill>
                            <a:srgbClr val="000000"/>
                          </a:solidFill>
                          <a:effectLst/>
                          <a:latin typeface="Arial" panose="020B0604020202020204" pitchFamily="34" charset="0"/>
                          <a:cs typeface="Arial" panose="020B0604020202020204" pitchFamily="34" charset="0"/>
                        </a:rPr>
                        <a:t>  </a:t>
                      </a:r>
                      <a:endParaRPr lang="en-US" sz="18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041051522"/>
                  </a:ext>
                </a:extLst>
              </a:tr>
              <a:tr h="1250403">
                <a:tc>
                  <a:txBody>
                    <a:bodyPr/>
                    <a:lstStyle/>
                    <a:p>
                      <a:pPr rtl="0" fontAlgn="t">
                        <a:spcBef>
                          <a:spcPts val="0"/>
                        </a:spcBef>
                        <a:spcAft>
                          <a:spcPts val="0"/>
                        </a:spcAft>
                      </a:pPr>
                      <a:r>
                        <a:rPr lang="en-IN" sz="1800" b="1" i="0" u="none" strike="noStrike">
                          <a:solidFill>
                            <a:srgbClr val="000000"/>
                          </a:solidFill>
                          <a:effectLst/>
                          <a:latin typeface="Arial" panose="020B0604020202020204" pitchFamily="34" charset="0"/>
                          <a:cs typeface="Arial" panose="020B0604020202020204" pitchFamily="34" charset="0"/>
                        </a:rPr>
                        <a:t>Process </a:t>
                      </a:r>
                      <a:endParaRPr lang="en-IN"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1800" b="0" i="0" u="none" strike="noStrike" dirty="0">
                          <a:solidFill>
                            <a:srgbClr val="000000"/>
                          </a:solidFill>
                          <a:effectLst/>
                          <a:latin typeface="Arial" panose="020B0604020202020204" pitchFamily="34" charset="0"/>
                          <a:cs typeface="Arial" panose="020B0604020202020204" pitchFamily="34" charset="0"/>
                        </a:rPr>
                        <a:t>There was a lack of monitoring by the Care Quality Commission (CQC) on the operations of Mid Staffordshire NHS Trust. Also, the staff of the trust did not report negative incidents faced by patients to higher authority (The Mid Staffordshire NHS Foundation Trust, 2026).      </a:t>
                      </a:r>
                      <a:endParaRPr lang="en-US" sz="18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800001754"/>
                  </a:ext>
                </a:extLst>
              </a:tr>
              <a:tr h="1530576">
                <a:tc>
                  <a:txBody>
                    <a:bodyPr/>
                    <a:lstStyle/>
                    <a:p>
                      <a:pPr rtl="0" fontAlgn="t">
                        <a:spcBef>
                          <a:spcPts val="0"/>
                        </a:spcBef>
                        <a:spcAft>
                          <a:spcPts val="0"/>
                        </a:spcAft>
                      </a:pPr>
                      <a:r>
                        <a:rPr lang="en-IN" sz="1800" b="1" i="0" u="none" strike="noStrike">
                          <a:solidFill>
                            <a:srgbClr val="000000"/>
                          </a:solidFill>
                          <a:effectLst/>
                          <a:latin typeface="Arial" panose="020B0604020202020204" pitchFamily="34" charset="0"/>
                          <a:cs typeface="Arial" panose="020B0604020202020204" pitchFamily="34" charset="0"/>
                        </a:rPr>
                        <a:t>Output</a:t>
                      </a:r>
                      <a:endParaRPr lang="en-IN"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1800" b="0" i="0" u="none" strike="noStrike">
                          <a:solidFill>
                            <a:srgbClr val="000000"/>
                          </a:solidFill>
                          <a:effectLst/>
                          <a:latin typeface="Arial" panose="020B0604020202020204" pitchFamily="34" charset="0"/>
                          <a:cs typeface="Arial" panose="020B0604020202020204" pitchFamily="34" charset="0"/>
                        </a:rPr>
                        <a:t>As an output, the NHS trust faced challenges related to poor service delivery and the suffering of patients. Due to the negligence of staff and a highly feared culture, the complaints of patients are ignored by staff, which causes misleading treatment in the long run (The Mid Staffordshire NHS Foundation Trust, 2026). </a:t>
                      </a:r>
                      <a:endParaRPr lang="en-US"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195795070"/>
                  </a:ext>
                </a:extLst>
              </a:tr>
              <a:tr h="690056">
                <a:tc>
                  <a:txBody>
                    <a:bodyPr/>
                    <a:lstStyle/>
                    <a:p>
                      <a:pPr rtl="0" fontAlgn="t">
                        <a:spcBef>
                          <a:spcPts val="0"/>
                        </a:spcBef>
                        <a:spcAft>
                          <a:spcPts val="0"/>
                        </a:spcAft>
                      </a:pPr>
                      <a:r>
                        <a:rPr lang="en-IN" sz="1800" b="1" i="0" u="none" strike="noStrike">
                          <a:solidFill>
                            <a:srgbClr val="000000"/>
                          </a:solidFill>
                          <a:effectLst/>
                          <a:latin typeface="Arial" panose="020B0604020202020204" pitchFamily="34" charset="0"/>
                          <a:cs typeface="Arial" panose="020B0604020202020204" pitchFamily="34" charset="0"/>
                        </a:rPr>
                        <a:t>Feedback</a:t>
                      </a:r>
                      <a:endParaRPr lang="en-IN" sz="18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US" sz="1800" b="0" i="0" u="none" strike="noStrike" dirty="0">
                          <a:solidFill>
                            <a:srgbClr val="000000"/>
                          </a:solidFill>
                          <a:effectLst/>
                          <a:latin typeface="Arial" panose="020B0604020202020204" pitchFamily="34" charset="0"/>
                          <a:cs typeface="Arial" panose="020B0604020202020204" pitchFamily="34" charset="0"/>
                        </a:rPr>
                        <a:t>Poor leadership capabilities reduce employee morale, which causes low-quality patient care. </a:t>
                      </a:r>
                      <a:endParaRPr lang="en-US" sz="18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730800964"/>
                  </a:ext>
                </a:extLst>
              </a:tr>
            </a:tbl>
          </a:graphicData>
        </a:graphic>
      </p:graphicFrame>
      <p:sp>
        <p:nvSpPr>
          <p:cNvPr id="12" name="Rectangle 3"/>
          <p:cNvSpPr>
            <a:spLocks noChangeArrowheads="1"/>
          </p:cNvSpPr>
          <p:nvPr/>
        </p:nvSpPr>
        <p:spPr bwMode="auto">
          <a:xfrm>
            <a:off x="-4650154" y="0"/>
            <a:ext cx="1684215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7487560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200" b="1" dirty="0">
                <a:latin typeface="Arial" panose="020B0604020202020204" pitchFamily="34" charset="0"/>
                <a:cs typeface="Arial" panose="020B0604020202020204" pitchFamily="34" charset="0"/>
              </a:rPr>
              <a:t>Analyses of the policy issue contributing to the root causes and its influence on service delivery</a:t>
            </a:r>
            <a:endParaRPr lang="en-GB" sz="32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84719" y="2186609"/>
            <a:ext cx="6717230" cy="3406050"/>
          </a:xfrm>
        </p:spPr>
        <p:txBody>
          <a:bodyPr>
            <a:normAutofit/>
          </a:bodyPr>
          <a:lstStyle/>
          <a:p>
            <a:pPr algn="just" fontAlgn="base"/>
            <a:r>
              <a:rPr lang="en-US" sz="1800" dirty="0">
                <a:latin typeface="Arial" panose="020B0604020202020204" pitchFamily="34" charset="0"/>
                <a:cs typeface="Arial" panose="020B0604020202020204" pitchFamily="34" charset="0"/>
              </a:rPr>
              <a:t>The Mid Staffordshire NHS Trust failed to implement the patient-</a:t>
            </a:r>
            <a:r>
              <a:rPr lang="en-US" sz="1800" dirty="0" err="1">
                <a:latin typeface="Arial" panose="020B0604020202020204" pitchFamily="34" charset="0"/>
                <a:cs typeface="Arial" panose="020B0604020202020204" pitchFamily="34" charset="0"/>
              </a:rPr>
              <a:t>centred</a:t>
            </a:r>
            <a:r>
              <a:rPr lang="en-US" sz="1800" dirty="0">
                <a:latin typeface="Arial" panose="020B0604020202020204" pitchFamily="34" charset="0"/>
                <a:cs typeface="Arial" panose="020B0604020202020204" pitchFamily="34" charset="0"/>
              </a:rPr>
              <a:t> care policy of the NHS trust. The overlooking of patient-</a:t>
            </a:r>
            <a:r>
              <a:rPr lang="en-US" sz="1800" dirty="0" err="1">
                <a:latin typeface="Arial" panose="020B0604020202020204" pitchFamily="34" charset="0"/>
                <a:cs typeface="Arial" panose="020B0604020202020204" pitchFamily="34" charset="0"/>
              </a:rPr>
              <a:t>centred</a:t>
            </a:r>
            <a:r>
              <a:rPr lang="en-US" sz="1800" dirty="0">
                <a:latin typeface="Arial" panose="020B0604020202020204" pitchFamily="34" charset="0"/>
                <a:cs typeface="Arial" panose="020B0604020202020204" pitchFamily="34" charset="0"/>
              </a:rPr>
              <a:t> care reduces the health service quality of the trust. </a:t>
            </a:r>
          </a:p>
          <a:p>
            <a:pPr algn="just" fontAlgn="base"/>
            <a:r>
              <a:rPr lang="en-US" sz="1800" dirty="0">
                <a:latin typeface="Arial" panose="020B0604020202020204" pitchFamily="34" charset="0"/>
                <a:cs typeface="Arial" panose="020B0604020202020204" pitchFamily="34" charset="0"/>
              </a:rPr>
              <a:t>The weaker monitoring by CQC impacts the monitoring policy of the NHS trust, which causes ineffective service delivery.  </a:t>
            </a:r>
          </a:p>
          <a:p>
            <a:pPr algn="just" fontAlgn="base"/>
            <a:r>
              <a:rPr lang="en-US" sz="1800" dirty="0">
                <a:latin typeface="Arial" panose="020B0604020202020204" pitchFamily="34" charset="0"/>
                <a:cs typeface="Arial" panose="020B0604020202020204" pitchFamily="34" charset="0"/>
              </a:rPr>
              <a:t>The NHS trust also failed to implement the Transparency Policy, which caused a lack of proper communication in the trust. </a:t>
            </a:r>
          </a:p>
        </p:txBody>
      </p:sp>
      <p:pic>
        <p:nvPicPr>
          <p:cNvPr id="6148" name="Picture 4" descr="How to Read A Vital Signs Moni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8362" y="2287840"/>
            <a:ext cx="3486150"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7619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a:latin typeface="Arial" panose="020B0604020202020204" pitchFamily="34" charset="0"/>
                <a:cs typeface="Arial" panose="020B0604020202020204" pitchFamily="34" charset="0"/>
              </a:rPr>
              <a:t>Impact of service provision</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6530" y="1825625"/>
            <a:ext cx="6408403" cy="4598621"/>
          </a:xfrm>
        </p:spPr>
        <p:txBody>
          <a:bodyPr>
            <a:normAutofit fontScale="92500" lnSpcReduction="20000"/>
          </a:bodyPr>
          <a:lstStyle/>
          <a:p>
            <a:pPr marL="0" indent="0" algn="just">
              <a:buNone/>
            </a:pPr>
            <a:r>
              <a:rPr lang="en-US" b="1" i="1" dirty="0">
                <a:latin typeface="Arial" panose="020B0604020202020204" pitchFamily="34" charset="0"/>
                <a:cs typeface="Arial" panose="020B0604020202020204" pitchFamily="34" charset="0"/>
              </a:rPr>
              <a:t>Quality</a:t>
            </a:r>
            <a:r>
              <a:rPr lang="en-US" dirty="0">
                <a:latin typeface="Arial" panose="020B0604020202020204" pitchFamily="34" charset="0"/>
                <a:cs typeface="Arial" panose="020B0604020202020204" pitchFamily="34" charset="0"/>
              </a:rPr>
              <a:t>:</a:t>
            </a:r>
            <a:endParaRPr lang="en-US" b="0" dirty="0">
              <a:effectLst/>
              <a:latin typeface="Arial" panose="020B0604020202020204" pitchFamily="34" charset="0"/>
              <a:cs typeface="Arial" panose="020B0604020202020204" pitchFamily="34" charset="0"/>
            </a:endParaRPr>
          </a:p>
          <a:p>
            <a:pPr algn="just" fontAlgn="base"/>
            <a:r>
              <a:rPr lang="en-US" dirty="0">
                <a:latin typeface="Arial" panose="020B0604020202020204" pitchFamily="34" charset="0"/>
                <a:cs typeface="Arial" panose="020B0604020202020204" pitchFamily="34" charset="0"/>
              </a:rPr>
              <a:t>The service quality of Mid Staffordshire NHS Trust was lower as it has a lower focus on patient-</a:t>
            </a:r>
            <a:r>
              <a:rPr lang="en-US" dirty="0" err="1">
                <a:latin typeface="Arial" panose="020B0604020202020204" pitchFamily="34" charset="0"/>
                <a:cs typeface="Arial" panose="020B0604020202020204" pitchFamily="34" charset="0"/>
              </a:rPr>
              <a:t>centred</a:t>
            </a:r>
            <a:r>
              <a:rPr lang="en-US" dirty="0">
                <a:latin typeface="Arial" panose="020B0604020202020204" pitchFamily="34" charset="0"/>
                <a:cs typeface="Arial" panose="020B0604020202020204" pitchFamily="34" charset="0"/>
              </a:rPr>
              <a:t> care (The Mid Staffordshire NHS Foundation Trust, 2026). </a:t>
            </a:r>
          </a:p>
          <a:p>
            <a:pPr algn="just" fontAlgn="base"/>
            <a:r>
              <a:rPr lang="en-US" dirty="0">
                <a:latin typeface="Arial" panose="020B0604020202020204" pitchFamily="34" charset="0"/>
                <a:cs typeface="Arial" panose="020B0604020202020204" pitchFamily="34" charset="0"/>
              </a:rPr>
              <a:t>It deteriorates the overall service quality of the trust by overlooking patients’ needs and preferences.    </a:t>
            </a:r>
          </a:p>
          <a:p>
            <a:pPr marL="0" indent="0" algn="just">
              <a:buNone/>
            </a:pPr>
            <a:r>
              <a:rPr lang="en-US" b="1" i="1" dirty="0">
                <a:latin typeface="Arial" panose="020B0604020202020204" pitchFamily="34" charset="0"/>
                <a:cs typeface="Arial" panose="020B0604020202020204" pitchFamily="34" charset="0"/>
              </a:rPr>
              <a:t>Efficiency</a:t>
            </a:r>
            <a:r>
              <a:rPr lang="en-US" dirty="0">
                <a:latin typeface="Arial" panose="020B0604020202020204" pitchFamily="34" charset="0"/>
                <a:cs typeface="Arial" panose="020B0604020202020204" pitchFamily="34" charset="0"/>
              </a:rPr>
              <a:t>:</a:t>
            </a:r>
            <a:endParaRPr lang="en-US" b="0" dirty="0">
              <a:effectLst/>
              <a:latin typeface="Arial" panose="020B0604020202020204" pitchFamily="34" charset="0"/>
              <a:cs typeface="Arial" panose="020B0604020202020204" pitchFamily="34" charset="0"/>
            </a:endParaRPr>
          </a:p>
          <a:p>
            <a:pPr algn="just" fontAlgn="base"/>
            <a:r>
              <a:rPr lang="en-US" dirty="0">
                <a:latin typeface="Arial" panose="020B0604020202020204" pitchFamily="34" charset="0"/>
                <a:cs typeface="Arial" panose="020B0604020202020204" pitchFamily="34" charset="0"/>
              </a:rPr>
              <a:t>The lack of effective communication causes lower efficiency of the trust’s healthcare service delivery to </a:t>
            </a:r>
            <a:r>
              <a:rPr lang="en-US" dirty="0" smtClean="0">
                <a:latin typeface="Arial" panose="020B0604020202020204" pitchFamily="34" charset="0"/>
                <a:cs typeface="Arial" panose="020B0604020202020204" pitchFamily="34" charset="0"/>
              </a:rPr>
              <a:t>patients (</a:t>
            </a:r>
            <a:r>
              <a:rPr lang="en-US" dirty="0" smtClean="0"/>
              <a:t>Simon et al., 2022)</a:t>
            </a: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 </a:t>
            </a:r>
          </a:p>
          <a:p>
            <a:pPr algn="just" fontAlgn="base"/>
            <a:r>
              <a:rPr lang="en-US" dirty="0">
                <a:latin typeface="Arial" panose="020B0604020202020204" pitchFamily="34" charset="0"/>
                <a:cs typeface="Arial" panose="020B0604020202020204" pitchFamily="34" charset="0"/>
              </a:rPr>
              <a:t>It reduces the overall operational efficiency of the NHS trusts.  </a:t>
            </a:r>
          </a:p>
          <a:p>
            <a:pPr marL="0" indent="0" algn="just">
              <a:buNone/>
            </a:pPr>
            <a:r>
              <a:rPr lang="en-US" b="1" i="1" dirty="0">
                <a:latin typeface="Arial" panose="020B0604020202020204" pitchFamily="34" charset="0"/>
                <a:cs typeface="Arial" panose="020B0604020202020204" pitchFamily="34" charset="0"/>
              </a:rPr>
              <a:t>Equity</a:t>
            </a:r>
            <a:r>
              <a:rPr lang="en-US" dirty="0">
                <a:latin typeface="Arial" panose="020B0604020202020204" pitchFamily="34" charset="0"/>
                <a:cs typeface="Arial" panose="020B0604020202020204" pitchFamily="34" charset="0"/>
              </a:rPr>
              <a:t>: </a:t>
            </a:r>
            <a:endParaRPr lang="en-US" b="0" dirty="0">
              <a:effectLst/>
              <a:latin typeface="Arial" panose="020B0604020202020204" pitchFamily="34" charset="0"/>
              <a:cs typeface="Arial" panose="020B0604020202020204" pitchFamily="34" charset="0"/>
            </a:endParaRPr>
          </a:p>
          <a:p>
            <a:pPr algn="just" fontAlgn="base"/>
            <a:r>
              <a:rPr lang="en-US" dirty="0">
                <a:latin typeface="Arial" panose="020B0604020202020204" pitchFamily="34" charset="0"/>
                <a:cs typeface="Arial" panose="020B0604020202020204" pitchFamily="34" charset="0"/>
              </a:rPr>
              <a:t>The management and leaders of the trust failed to </a:t>
            </a:r>
            <a:r>
              <a:rPr lang="en-US" dirty="0" err="1">
                <a:latin typeface="Arial" panose="020B0604020202020204" pitchFamily="34" charset="0"/>
                <a:cs typeface="Arial" panose="020B0604020202020204" pitchFamily="34" charset="0"/>
              </a:rPr>
              <a:t>recognise</a:t>
            </a:r>
            <a:r>
              <a:rPr lang="en-US" dirty="0">
                <a:latin typeface="Arial" panose="020B0604020202020204" pitchFamily="34" charset="0"/>
                <a:cs typeface="Arial" panose="020B0604020202020204" pitchFamily="34" charset="0"/>
              </a:rPr>
              <a:t> the patient safety-related issues that caused failure of the trust to maintain better operations.  </a:t>
            </a:r>
          </a:p>
        </p:txBody>
      </p:sp>
      <p:pic>
        <p:nvPicPr>
          <p:cNvPr id="7170" name="Picture 2" descr="Mid Staffordshire NHS trust dissolved after 'appalling and unnecessary  suffering of hundre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8588" y="2507840"/>
            <a:ext cx="3971042" cy="2637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61330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0951" y="443204"/>
            <a:ext cx="9784080" cy="564910"/>
          </a:xfrm>
        </p:spPr>
        <p:txBody>
          <a:bodyPr>
            <a:noAutofit/>
          </a:bodyPr>
          <a:lstStyle/>
          <a:p>
            <a:pPr algn="ctr"/>
            <a:r>
              <a:rPr lang="en-IN" sz="3600" b="1" dirty="0">
                <a:latin typeface="Arial" panose="020B0604020202020204" pitchFamily="34" charset="0"/>
                <a:cs typeface="Arial" panose="020B0604020202020204" pitchFamily="34" charset="0"/>
              </a:rPr>
              <a:t>Benchmarking</a:t>
            </a:r>
            <a:endParaRPr lang="en-GB" sz="3600" dirty="0">
              <a:latin typeface="Arial" panose="020B0604020202020204" pitchFamily="34" charset="0"/>
              <a:cs typeface="Arial" panose="020B0604020202020204" pitchFamily="34" charset="0"/>
            </a:endParaRPr>
          </a:p>
        </p:txBody>
      </p:sp>
      <p:graphicFrame>
        <p:nvGraphicFramePr>
          <p:cNvPr id="27" name="Content Placeholder 26"/>
          <p:cNvGraphicFramePr>
            <a:graphicFrameLocks noGrp="1"/>
          </p:cNvGraphicFramePr>
          <p:nvPr>
            <p:ph idx="1"/>
            <p:extLst>
              <p:ext uri="{D42A27DB-BD31-4B8C-83A1-F6EECF244321}">
                <p14:modId xmlns:p14="http://schemas.microsoft.com/office/powerpoint/2010/main" val="567256523"/>
              </p:ext>
            </p:extLst>
          </p:nvPr>
        </p:nvGraphicFramePr>
        <p:xfrm>
          <a:off x="487260" y="1282552"/>
          <a:ext cx="10657817" cy="5006381"/>
        </p:xfrm>
        <a:graphic>
          <a:graphicData uri="http://schemas.openxmlformats.org/drawingml/2006/table">
            <a:tbl>
              <a:tblPr/>
              <a:tblGrid>
                <a:gridCol w="1318228">
                  <a:extLst>
                    <a:ext uri="{9D8B030D-6E8A-4147-A177-3AD203B41FA5}">
                      <a16:colId xmlns:a16="http://schemas.microsoft.com/office/drawing/2014/main" xmlns="" val="718206952"/>
                    </a:ext>
                  </a:extLst>
                </a:gridCol>
                <a:gridCol w="2364605">
                  <a:extLst>
                    <a:ext uri="{9D8B030D-6E8A-4147-A177-3AD203B41FA5}">
                      <a16:colId xmlns:a16="http://schemas.microsoft.com/office/drawing/2014/main" xmlns="" val="3683068166"/>
                    </a:ext>
                  </a:extLst>
                </a:gridCol>
                <a:gridCol w="2463160">
                  <a:extLst>
                    <a:ext uri="{9D8B030D-6E8A-4147-A177-3AD203B41FA5}">
                      <a16:colId xmlns:a16="http://schemas.microsoft.com/office/drawing/2014/main" xmlns="" val="820696910"/>
                    </a:ext>
                  </a:extLst>
                </a:gridCol>
                <a:gridCol w="2463160">
                  <a:extLst>
                    <a:ext uri="{9D8B030D-6E8A-4147-A177-3AD203B41FA5}">
                      <a16:colId xmlns:a16="http://schemas.microsoft.com/office/drawing/2014/main" xmlns="" val="372978546"/>
                    </a:ext>
                  </a:extLst>
                </a:gridCol>
                <a:gridCol w="2048664">
                  <a:extLst>
                    <a:ext uri="{9D8B030D-6E8A-4147-A177-3AD203B41FA5}">
                      <a16:colId xmlns:a16="http://schemas.microsoft.com/office/drawing/2014/main" xmlns="" val="3134430690"/>
                    </a:ext>
                  </a:extLst>
                </a:gridCol>
              </a:tblGrid>
              <a:tr h="489758">
                <a:tc>
                  <a:txBody>
                    <a:bodyPr/>
                    <a:lstStyle/>
                    <a:p>
                      <a:pPr rtl="0" fontAlgn="t">
                        <a:spcBef>
                          <a:spcPts val="0"/>
                        </a:spcBef>
                        <a:spcAft>
                          <a:spcPts val="0"/>
                        </a:spcAft>
                      </a:pPr>
                      <a:r>
                        <a:rPr lang="en-IN" sz="1400" b="1" i="0" u="none" strike="noStrike" dirty="0">
                          <a:solidFill>
                            <a:srgbClr val="000000"/>
                          </a:solidFill>
                          <a:effectLst/>
                          <a:latin typeface="Arial" panose="020B0604020202020204" pitchFamily="34" charset="0"/>
                          <a:cs typeface="Arial" panose="020B0604020202020204" pitchFamily="34" charset="0"/>
                        </a:rPr>
                        <a:t>Quality domain </a:t>
                      </a:r>
                      <a:endParaRPr lang="en-IN" sz="14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IN" sz="1400" b="1" i="0" u="none" strike="noStrike">
                          <a:solidFill>
                            <a:srgbClr val="000000"/>
                          </a:solidFill>
                          <a:effectLst/>
                          <a:latin typeface="Arial" panose="020B0604020202020204" pitchFamily="34" charset="0"/>
                          <a:cs typeface="Arial" panose="020B0604020202020204" pitchFamily="34" charset="0"/>
                        </a:rPr>
                        <a:t>Standard guideline </a:t>
                      </a:r>
                      <a:endParaRPr lang="en-IN" sz="14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IN" sz="1400" b="1" i="0" u="none" strike="noStrike" dirty="0">
                          <a:solidFill>
                            <a:srgbClr val="000000"/>
                          </a:solidFill>
                          <a:effectLst/>
                          <a:latin typeface="Arial" panose="020B0604020202020204" pitchFamily="34" charset="0"/>
                          <a:cs typeface="Arial" panose="020B0604020202020204" pitchFamily="34" charset="0"/>
                        </a:rPr>
                        <a:t>Current practice</a:t>
                      </a:r>
                      <a:endParaRPr lang="en-IN" sz="14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buNone/>
                      </a:pPr>
                      <a:r>
                        <a:rPr lang="en-IN" sz="1400" b="1" i="0" u="none" strike="noStrike" dirty="0">
                          <a:solidFill>
                            <a:srgbClr val="000000"/>
                          </a:solidFill>
                          <a:effectLst/>
                          <a:latin typeface="Arial" panose="020B0604020202020204" pitchFamily="34" charset="0"/>
                          <a:cs typeface="Arial" panose="020B0604020202020204" pitchFamily="34" charset="0"/>
                        </a:rPr>
                        <a:t>NHS Initiatives</a:t>
                      </a:r>
                      <a:endParaRPr lang="en-IN" sz="2000" dirty="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r>
                        <a:rPr lang="en-IN" sz="1400" b="1" i="0" u="none" strike="noStrike">
                          <a:solidFill>
                            <a:srgbClr val="000000"/>
                          </a:solidFill>
                          <a:effectLst/>
                          <a:latin typeface="Arial" panose="020B0604020202020204" pitchFamily="34" charset="0"/>
                          <a:cs typeface="Arial" panose="020B0604020202020204" pitchFamily="34" charset="0"/>
                        </a:rPr>
                        <a:t>Policy metrics </a:t>
                      </a:r>
                      <a:endParaRPr lang="en-IN" sz="1400">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434472423"/>
                  </a:ext>
                </a:extLst>
              </a:tr>
              <a:tr h="1368387">
                <a:tc>
                  <a:txBody>
                    <a:bodyPr/>
                    <a:lstStyle/>
                    <a:p>
                      <a:pPr algn="just" rtl="0" fontAlgn="t">
                        <a:spcBef>
                          <a:spcPts val="0"/>
                        </a:spcBef>
                        <a:spcAft>
                          <a:spcPts val="0"/>
                        </a:spcAft>
                      </a:pPr>
                      <a:r>
                        <a:rPr lang="en-IN" sz="1400" b="1" i="0" u="none" strike="noStrike" dirty="0">
                          <a:solidFill>
                            <a:schemeClr val="tx1"/>
                          </a:solidFill>
                          <a:effectLst/>
                          <a:latin typeface="Arial" panose="020B0604020202020204" pitchFamily="34" charset="0"/>
                          <a:cs typeface="Arial" panose="020B0604020202020204" pitchFamily="34" charset="0"/>
                        </a:rPr>
                        <a:t>Process </a:t>
                      </a:r>
                      <a:endParaRPr lang="en-IN"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dirty="0">
                          <a:solidFill>
                            <a:schemeClr val="tx1"/>
                          </a:solidFill>
                          <a:effectLst/>
                          <a:latin typeface="Arial" panose="020B0604020202020204" pitchFamily="34" charset="0"/>
                          <a:cs typeface="Arial" panose="020B0604020202020204" pitchFamily="34" charset="0"/>
                        </a:rPr>
                        <a:t>The UK healthcare sector runs under the strong supervision of CQC, </a:t>
                      </a:r>
                      <a:r>
                        <a:rPr lang="en-US" sz="1400" b="0" i="0" u="none" strike="noStrike" dirty="0" err="1">
                          <a:solidFill>
                            <a:schemeClr val="tx1"/>
                          </a:solidFill>
                          <a:effectLst/>
                          <a:latin typeface="Arial" panose="020B0604020202020204" pitchFamily="34" charset="0"/>
                          <a:cs typeface="Arial" panose="020B0604020202020204" pitchFamily="34" charset="0"/>
                        </a:rPr>
                        <a:t>utilising</a:t>
                      </a:r>
                      <a:r>
                        <a:rPr lang="en-US" sz="1400" b="0" i="0" u="none" strike="noStrike" dirty="0">
                          <a:solidFill>
                            <a:schemeClr val="tx1"/>
                          </a:solidFill>
                          <a:effectLst/>
                          <a:latin typeface="Arial" panose="020B0604020202020204" pitchFamily="34" charset="0"/>
                          <a:cs typeface="Arial" panose="020B0604020202020204" pitchFamily="34" charset="0"/>
                        </a:rPr>
                        <a:t> a strong person-</a:t>
                      </a:r>
                      <a:r>
                        <a:rPr lang="en-US" sz="1400" b="0" i="0" u="none" strike="noStrike" dirty="0" err="1">
                          <a:solidFill>
                            <a:schemeClr val="tx1"/>
                          </a:solidFill>
                          <a:effectLst/>
                          <a:latin typeface="Arial" panose="020B0604020202020204" pitchFamily="34" charset="0"/>
                          <a:cs typeface="Arial" panose="020B0604020202020204" pitchFamily="34" charset="0"/>
                        </a:rPr>
                        <a:t>centred</a:t>
                      </a:r>
                      <a:r>
                        <a:rPr lang="en-US" sz="1400" b="0" i="0" u="none" strike="noStrike" dirty="0">
                          <a:solidFill>
                            <a:schemeClr val="tx1"/>
                          </a:solidFill>
                          <a:effectLst/>
                          <a:latin typeface="Arial" panose="020B0604020202020204" pitchFamily="34" charset="0"/>
                          <a:cs typeface="Arial" panose="020B0604020202020204" pitchFamily="34" charset="0"/>
                        </a:rPr>
                        <a:t> care (CQC, 2022). </a:t>
                      </a:r>
                      <a:endParaRPr lang="en-US"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dirty="0">
                          <a:solidFill>
                            <a:schemeClr val="tx1"/>
                          </a:solidFill>
                          <a:effectLst/>
                          <a:latin typeface="Arial" panose="020B0604020202020204" pitchFamily="34" charset="0"/>
                          <a:cs typeface="Arial" panose="020B0604020202020204" pitchFamily="34" charset="0"/>
                        </a:rPr>
                        <a:t>The CQC delays the monitoring of the trust’s overall operations. </a:t>
                      </a:r>
                      <a:endParaRPr lang="en-US"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dirty="0">
                          <a:solidFill>
                            <a:schemeClr val="tx1"/>
                          </a:solidFill>
                          <a:effectLst/>
                          <a:latin typeface="Arial" panose="020B0604020202020204" pitchFamily="34" charset="0"/>
                          <a:cs typeface="Arial" panose="020B0604020202020204" pitchFamily="34" charset="0"/>
                        </a:rPr>
                        <a:t>NHS uses integrated care pathways for ensuring a </a:t>
                      </a:r>
                      <a:r>
                        <a:rPr lang="en-US" sz="1400" dirty="0" err="1">
                          <a:solidFill>
                            <a:schemeClr val="tx1"/>
                          </a:solidFill>
                          <a:effectLst/>
                          <a:latin typeface="Arial" panose="020B0604020202020204" pitchFamily="34" charset="0"/>
                          <a:cs typeface="Arial" panose="020B0604020202020204" pitchFamily="34" charset="0"/>
                        </a:rPr>
                        <a:t>standardised</a:t>
                      </a:r>
                      <a:r>
                        <a:rPr lang="en-US" sz="1400" dirty="0">
                          <a:solidFill>
                            <a:schemeClr val="tx1"/>
                          </a:solidFill>
                          <a:effectLst/>
                          <a:latin typeface="Arial" panose="020B0604020202020204" pitchFamily="34" charset="0"/>
                          <a:cs typeface="Arial" panose="020B0604020202020204" pitchFamily="34" charset="0"/>
                        </a:rPr>
                        <a:t> care process and better service quality (Van der Feltz-Cornelis, 2023).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dirty="0">
                          <a:solidFill>
                            <a:schemeClr val="tx1"/>
                          </a:solidFill>
                          <a:effectLst/>
                          <a:latin typeface="Arial" panose="020B0604020202020204" pitchFamily="34" charset="0"/>
                          <a:cs typeface="Arial" panose="020B0604020202020204" pitchFamily="34" charset="0"/>
                        </a:rPr>
                        <a:t>NICE policy of the UK</a:t>
                      </a:r>
                      <a:endParaRPr lang="en-IN"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988051451"/>
                  </a:ext>
                </a:extLst>
              </a:tr>
              <a:tr h="1399592">
                <a:tc>
                  <a:txBody>
                    <a:bodyPr/>
                    <a:lstStyle/>
                    <a:p>
                      <a:pPr algn="just" rtl="0" fontAlgn="t">
                        <a:spcBef>
                          <a:spcPts val="0"/>
                        </a:spcBef>
                        <a:spcAft>
                          <a:spcPts val="0"/>
                        </a:spcAft>
                      </a:pPr>
                      <a:r>
                        <a:rPr lang="en-IN" sz="1400" b="1" i="0" u="none" strike="noStrike">
                          <a:solidFill>
                            <a:schemeClr val="tx1"/>
                          </a:solidFill>
                          <a:effectLst/>
                          <a:latin typeface="Arial" panose="020B0604020202020204" pitchFamily="34" charset="0"/>
                          <a:cs typeface="Arial" panose="020B0604020202020204" pitchFamily="34" charset="0"/>
                        </a:rPr>
                        <a:t>Communication </a:t>
                      </a:r>
                      <a:endParaRPr lang="en-IN" sz="140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a:solidFill>
                            <a:schemeClr val="tx1"/>
                          </a:solidFill>
                          <a:effectLst/>
                          <a:latin typeface="Arial" panose="020B0604020202020204" pitchFamily="34" charset="0"/>
                          <a:cs typeface="Arial" panose="020B0604020202020204" pitchFamily="34" charset="0"/>
                        </a:rPr>
                        <a:t>Maintaining a high level of transparency among patients and the caregiver (Fukami and FUKAMI, 2024).</a:t>
                      </a:r>
                      <a:r>
                        <a:rPr lang="en-US" sz="1400" b="1" i="0" u="none" strike="noStrike">
                          <a:solidFill>
                            <a:schemeClr val="tx1"/>
                          </a:solidFill>
                          <a:effectLst/>
                          <a:latin typeface="Arial" panose="020B0604020202020204" pitchFamily="34" charset="0"/>
                          <a:cs typeface="Arial" panose="020B0604020202020204" pitchFamily="34" charset="0"/>
                        </a:rPr>
                        <a:t> </a:t>
                      </a:r>
                      <a:endParaRPr lang="en-US" sz="140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dirty="0">
                          <a:solidFill>
                            <a:schemeClr val="tx1"/>
                          </a:solidFill>
                          <a:effectLst/>
                          <a:latin typeface="Arial" panose="020B0604020202020204" pitchFamily="34" charset="0"/>
                          <a:cs typeface="Arial" panose="020B0604020202020204" pitchFamily="34" charset="0"/>
                        </a:rPr>
                        <a:t>Weaker communication among staff affects the standard communication guidelines. </a:t>
                      </a:r>
                      <a:endParaRPr lang="en-US"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dirty="0">
                          <a:solidFill>
                            <a:schemeClr val="tx1"/>
                          </a:solidFill>
                          <a:effectLst/>
                          <a:latin typeface="Arial" panose="020B0604020202020204" pitchFamily="34" charset="0"/>
                          <a:cs typeface="Arial" panose="020B0604020202020204" pitchFamily="34" charset="0"/>
                        </a:rPr>
                        <a:t>NHS implement AI-based communication forum for the betterment of the communication process (NHS Confederation, 2026).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dirty="0">
                          <a:solidFill>
                            <a:schemeClr val="tx1"/>
                          </a:solidFill>
                          <a:effectLst/>
                          <a:latin typeface="Arial" panose="020B0604020202020204" pitchFamily="34" charset="0"/>
                          <a:cs typeface="Arial" panose="020B0604020202020204" pitchFamily="34" charset="0"/>
                        </a:rPr>
                        <a:t>East Kent Hospitals NHS Trust Communications and Engagement Strategy.</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925300268"/>
                  </a:ext>
                </a:extLst>
              </a:tr>
              <a:tr h="1645909">
                <a:tc>
                  <a:txBody>
                    <a:bodyPr/>
                    <a:lstStyle/>
                    <a:p>
                      <a:pPr algn="just" rtl="0" fontAlgn="t">
                        <a:spcBef>
                          <a:spcPts val="0"/>
                        </a:spcBef>
                        <a:spcAft>
                          <a:spcPts val="0"/>
                        </a:spcAft>
                      </a:pPr>
                      <a:r>
                        <a:rPr lang="en-IN" sz="1400" b="1" i="0" u="none" strike="noStrike">
                          <a:solidFill>
                            <a:schemeClr val="tx1"/>
                          </a:solidFill>
                          <a:effectLst/>
                          <a:latin typeface="Arial" panose="020B0604020202020204" pitchFamily="34" charset="0"/>
                          <a:cs typeface="Arial" panose="020B0604020202020204" pitchFamily="34" charset="0"/>
                        </a:rPr>
                        <a:t>Structure</a:t>
                      </a:r>
                      <a:endParaRPr lang="en-IN" sz="140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a:solidFill>
                            <a:schemeClr val="tx1"/>
                          </a:solidFill>
                          <a:effectLst/>
                          <a:latin typeface="Arial" panose="020B0604020202020204" pitchFamily="34" charset="0"/>
                          <a:cs typeface="Arial" panose="020B0604020202020204" pitchFamily="34" charset="0"/>
                        </a:rPr>
                        <a:t>Developing the patient-centred care in the healthcare organisations’ operational structure (Hower et al., 2019).   </a:t>
                      </a:r>
                      <a:endParaRPr lang="en-US" sz="140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a:solidFill>
                            <a:schemeClr val="tx1"/>
                          </a:solidFill>
                          <a:effectLst/>
                          <a:latin typeface="Arial" panose="020B0604020202020204" pitchFamily="34" charset="0"/>
                          <a:cs typeface="Arial" panose="020B0604020202020204" pitchFamily="34" charset="0"/>
                        </a:rPr>
                        <a:t>The lack of person-centered care causes a lack in delivering proper care to patients. </a:t>
                      </a:r>
                      <a:endParaRPr lang="en-US" sz="140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dirty="0">
                          <a:solidFill>
                            <a:schemeClr val="tx1"/>
                          </a:solidFill>
                          <a:effectLst/>
                          <a:latin typeface="Arial" panose="020B0604020202020204" pitchFamily="34" charset="0"/>
                          <a:cs typeface="Arial" panose="020B0604020202020204" pitchFamily="34" charset="0"/>
                        </a:rPr>
                        <a:t>The NHS built an integrated care system for the development of the healthcare structure (NHS England, 2024).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rtl="0" fontAlgn="t">
                        <a:spcBef>
                          <a:spcPts val="0"/>
                        </a:spcBef>
                        <a:spcAft>
                          <a:spcPts val="0"/>
                        </a:spcAft>
                      </a:pPr>
                      <a:r>
                        <a:rPr lang="en-US" sz="1400" b="0" i="0" u="none" strike="noStrike" dirty="0">
                          <a:solidFill>
                            <a:schemeClr val="tx1"/>
                          </a:solidFill>
                          <a:effectLst/>
                          <a:latin typeface="Arial" panose="020B0604020202020204" pitchFamily="34" charset="0"/>
                          <a:cs typeface="Arial" panose="020B0604020202020204" pitchFamily="34" charset="0"/>
                        </a:rPr>
                        <a:t>NHS Long Term Plan (2019).</a:t>
                      </a:r>
                      <a:endParaRPr lang="en-US" sz="1400" dirty="0">
                        <a:solidFill>
                          <a:schemeClr val="tx1"/>
                        </a:solidFill>
                        <a:effectLst/>
                        <a:latin typeface="Arial" panose="020B0604020202020204" pitchFamily="34" charset="0"/>
                        <a:cs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85028898"/>
                  </a:ext>
                </a:extLst>
              </a:tr>
            </a:tbl>
          </a:graphicData>
        </a:graphic>
      </p:graphicFrame>
      <p:sp>
        <p:nvSpPr>
          <p:cNvPr id="28" name="Rectangle 8"/>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4266909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a:latin typeface="Arial" panose="020B0604020202020204" pitchFamily="34" charset="0"/>
                <a:cs typeface="Arial" panose="020B0604020202020204" pitchFamily="34" charset="0"/>
              </a:rPr>
              <a:t>Evaluation and improvement</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2266123"/>
            <a:ext cx="5840896" cy="3947108"/>
          </a:xfrm>
        </p:spPr>
        <p:txBody>
          <a:bodyPr>
            <a:normAutofit/>
          </a:bodyPr>
          <a:lstStyle/>
          <a:p>
            <a:pPr algn="just" fontAlgn="base"/>
            <a:r>
              <a:rPr lang="en-US" sz="1800" dirty="0">
                <a:latin typeface="Arial" panose="020B0604020202020204" pitchFamily="34" charset="0"/>
                <a:cs typeface="Arial" panose="020B0604020202020204" pitchFamily="34" charset="0"/>
              </a:rPr>
              <a:t>The NHS trust has </a:t>
            </a:r>
            <a:r>
              <a:rPr lang="en-US" sz="1800" dirty="0" err="1">
                <a:latin typeface="Arial" panose="020B0604020202020204" pitchFamily="34" charset="0"/>
                <a:cs typeface="Arial" panose="020B0604020202020204" pitchFamily="34" charset="0"/>
              </a:rPr>
              <a:t>utilised</a:t>
            </a:r>
            <a:r>
              <a:rPr lang="en-US" sz="1800" dirty="0">
                <a:latin typeface="Arial" panose="020B0604020202020204" pitchFamily="34" charset="0"/>
                <a:cs typeface="Arial" panose="020B0604020202020204" pitchFamily="34" charset="0"/>
              </a:rPr>
              <a:t> benchmarking for improving the quality of its services by </a:t>
            </a:r>
            <a:r>
              <a:rPr lang="en-US" sz="1800" dirty="0" err="1">
                <a:latin typeface="Arial" panose="020B0604020202020204" pitchFamily="34" charset="0"/>
                <a:cs typeface="Arial" panose="020B0604020202020204" pitchFamily="34" charset="0"/>
              </a:rPr>
              <a:t>recognising</a:t>
            </a:r>
            <a:r>
              <a:rPr lang="en-US" sz="1800" dirty="0">
                <a:latin typeface="Arial" panose="020B0604020202020204" pitchFamily="34" charset="0"/>
                <a:cs typeface="Arial" panose="020B0604020202020204" pitchFamily="34" charset="0"/>
              </a:rPr>
              <a:t> the gap in policy implementation.</a:t>
            </a:r>
          </a:p>
          <a:p>
            <a:pPr algn="just" fontAlgn="base"/>
            <a:r>
              <a:rPr lang="en-US" sz="1800" dirty="0">
                <a:latin typeface="Arial" panose="020B0604020202020204" pitchFamily="34" charset="0"/>
                <a:cs typeface="Arial" panose="020B0604020202020204" pitchFamily="34" charset="0"/>
              </a:rPr>
              <a:t>Using the benchmarking data, the NHS could ensure its long-term operational development.</a:t>
            </a:r>
          </a:p>
          <a:p>
            <a:pPr algn="just" fontAlgn="base"/>
            <a:r>
              <a:rPr lang="en-US" sz="1800" dirty="0">
                <a:latin typeface="Arial" panose="020B0604020202020204" pitchFamily="34" charset="0"/>
                <a:cs typeface="Arial" panose="020B0604020202020204" pitchFamily="34" charset="0"/>
              </a:rPr>
              <a:t>For the improvement in care service quality, the NHS should promote open and transparent communication among caregivers and patients.</a:t>
            </a:r>
          </a:p>
          <a:p>
            <a:pPr algn="just" fontAlgn="base"/>
            <a:r>
              <a:rPr lang="en-US" dirty="0">
                <a:latin typeface="Arial" panose="020B0604020202020204" pitchFamily="34" charset="0"/>
                <a:cs typeface="Arial" panose="020B0604020202020204" pitchFamily="34" charset="0"/>
              </a:rPr>
              <a:t>Also, this NHS Trust should follow Transformational leadership style to provide patient safety and better healthcare services (Ahmed et al., 2024).</a:t>
            </a:r>
            <a:endParaRPr lang="en-US" sz="1800" dirty="0">
              <a:latin typeface="Arial" panose="020B0604020202020204" pitchFamily="34" charset="0"/>
              <a:cs typeface="Arial" panose="020B0604020202020204" pitchFamily="34" charset="0"/>
            </a:endParaRPr>
          </a:p>
        </p:txBody>
      </p:sp>
      <p:pic>
        <p:nvPicPr>
          <p:cNvPr id="8194" name="Picture 2" descr="NHS England » A national framework for NHS – action on inclusion health"/>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80286" y="1857692"/>
            <a:ext cx="4442781" cy="31426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3973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a:latin typeface="Arial" panose="020B0604020202020204" pitchFamily="34" charset="0"/>
                <a:cs typeface="Arial" panose="020B0604020202020204" pitchFamily="34" charset="0"/>
              </a:rPr>
              <a:t> Summary</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951722" y="2118359"/>
            <a:ext cx="6008915" cy="4468707"/>
          </a:xfrm>
        </p:spPr>
        <p:txBody>
          <a:bodyPr>
            <a:normAutofit/>
          </a:bodyPr>
          <a:lstStyle/>
          <a:p>
            <a:pPr algn="just" fontAlgn="base"/>
            <a:r>
              <a:rPr lang="en-US" sz="1800" dirty="0">
                <a:latin typeface="Arial" panose="020B0604020202020204" pitchFamily="34" charset="0"/>
                <a:cs typeface="Arial" panose="020B0604020202020204" pitchFamily="34" charset="0"/>
              </a:rPr>
              <a:t>The Swiss Cheese Model helps in </a:t>
            </a:r>
            <a:r>
              <a:rPr lang="en-US" sz="1800" dirty="0" err="1">
                <a:latin typeface="Arial" panose="020B0604020202020204" pitchFamily="34" charset="0"/>
                <a:cs typeface="Arial" panose="020B0604020202020204" pitchFamily="34" charset="0"/>
              </a:rPr>
              <a:t>recognising</a:t>
            </a:r>
            <a:r>
              <a:rPr lang="en-US" sz="1800" dirty="0">
                <a:latin typeface="Arial" panose="020B0604020202020204" pitchFamily="34" charset="0"/>
                <a:cs typeface="Arial" panose="020B0604020202020204" pitchFamily="34" charset="0"/>
              </a:rPr>
              <a:t> the root cause of the issues faced by the NHS trust. </a:t>
            </a:r>
          </a:p>
          <a:p>
            <a:pPr algn="just" fontAlgn="base"/>
            <a:r>
              <a:rPr lang="en-US" sz="1800" dirty="0">
                <a:latin typeface="Arial" panose="020B0604020202020204" pitchFamily="34" charset="0"/>
                <a:cs typeface="Arial" panose="020B0604020202020204" pitchFamily="34" charset="0"/>
              </a:rPr>
              <a:t>Using this model, it is seen that the inconsistent communication, lack of transparency and lack of person-</a:t>
            </a:r>
            <a:r>
              <a:rPr lang="en-US" sz="1800" dirty="0" err="1">
                <a:latin typeface="Arial" panose="020B0604020202020204" pitchFamily="34" charset="0"/>
                <a:cs typeface="Arial" panose="020B0604020202020204" pitchFamily="34" charset="0"/>
              </a:rPr>
              <a:t>centred</a:t>
            </a:r>
            <a:r>
              <a:rPr lang="en-US" sz="1800" dirty="0">
                <a:latin typeface="Arial" panose="020B0604020202020204" pitchFamily="34" charset="0"/>
                <a:cs typeface="Arial" panose="020B0604020202020204" pitchFamily="34" charset="0"/>
              </a:rPr>
              <a:t> care are the main reasons for poor service delivery by Mid Staffordshire NHS Trust.</a:t>
            </a:r>
          </a:p>
          <a:p>
            <a:pPr algn="just" fontAlgn="base"/>
            <a:r>
              <a:rPr lang="en-US" dirty="0">
                <a:latin typeface="Arial" panose="020B0604020202020204" pitchFamily="34" charset="0"/>
                <a:cs typeface="Arial" panose="020B0604020202020204" pitchFamily="34" charset="0"/>
              </a:rPr>
              <a:t>The lack of communication and person-</a:t>
            </a:r>
            <a:r>
              <a:rPr lang="en-US" dirty="0" err="1">
                <a:latin typeface="Arial" panose="020B0604020202020204" pitchFamily="34" charset="0"/>
                <a:cs typeface="Arial" panose="020B0604020202020204" pitchFamily="34" charset="0"/>
              </a:rPr>
              <a:t>centred</a:t>
            </a:r>
            <a:r>
              <a:rPr lang="en-US" dirty="0">
                <a:latin typeface="Arial" panose="020B0604020202020204" pitchFamily="34" charset="0"/>
                <a:cs typeface="Arial" panose="020B0604020202020204" pitchFamily="34" charset="0"/>
              </a:rPr>
              <a:t> care is the main reason for poor service delivery by the NHS trust.</a:t>
            </a:r>
          </a:p>
          <a:p>
            <a:pPr algn="just" fontAlgn="base"/>
            <a:r>
              <a:rPr lang="en-US" sz="1800" dirty="0"/>
              <a:t> </a:t>
            </a:r>
            <a:r>
              <a:rPr lang="en-US" sz="1800" dirty="0">
                <a:latin typeface="Arial" panose="020B0604020202020204" pitchFamily="34" charset="0"/>
                <a:cs typeface="Arial" panose="020B0604020202020204" pitchFamily="34" charset="0"/>
              </a:rPr>
              <a:t>Trust should focus on service improvement by adopting Transformational leadership.</a:t>
            </a:r>
          </a:p>
        </p:txBody>
      </p:sp>
      <p:pic>
        <p:nvPicPr>
          <p:cNvPr id="9220" name="Picture 4" descr="The Swiss Cheese Model - Psych Safe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01812" y="2076372"/>
            <a:ext cx="3599889" cy="2342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1449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sz="3600" b="1" dirty="0">
                <a:latin typeface="Arial" panose="020B0604020202020204" pitchFamily="34" charset="0"/>
                <a:cs typeface="Arial" panose="020B0604020202020204" pitchFamily="34" charset="0"/>
              </a:rPr>
              <a:t>Outlining the report</a:t>
            </a:r>
            <a:endParaRPr lang="en-GB"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65988" y="2398643"/>
            <a:ext cx="5152864" cy="3302361"/>
          </a:xfrm>
        </p:spPr>
        <p:txBody>
          <a:bodyPr>
            <a:normAutofit/>
          </a:bodyPr>
          <a:lstStyle/>
          <a:p>
            <a:pPr algn="just"/>
            <a:r>
              <a:rPr lang="en-US" sz="1800" dirty="0">
                <a:latin typeface="Arial" panose="020B0604020202020204" pitchFamily="34" charset="0"/>
                <a:cs typeface="Arial" panose="020B0604020202020204" pitchFamily="34" charset="0"/>
              </a:rPr>
              <a:t>The in-depth analysis will be done to identify the additional causes of poor healthcare services.</a:t>
            </a:r>
          </a:p>
          <a:p>
            <a:pPr algn="just"/>
            <a:r>
              <a:rPr lang="en-US" sz="1800" dirty="0">
                <a:latin typeface="Arial" panose="020B0604020202020204" pitchFamily="34" charset="0"/>
                <a:cs typeface="Arial" panose="020B0604020202020204" pitchFamily="34" charset="0"/>
              </a:rPr>
              <a:t>The different literature on this topic will be </a:t>
            </a:r>
            <a:r>
              <a:rPr lang="en-US" sz="1800" dirty="0" err="1">
                <a:latin typeface="Arial" panose="020B0604020202020204" pitchFamily="34" charset="0"/>
                <a:cs typeface="Arial" panose="020B0604020202020204" pitchFamily="34" charset="0"/>
              </a:rPr>
              <a:t>analysed</a:t>
            </a:r>
            <a:r>
              <a:rPr lang="en-US" sz="1800" dirty="0">
                <a:latin typeface="Arial" panose="020B0604020202020204" pitchFamily="34" charset="0"/>
                <a:cs typeface="Arial" panose="020B0604020202020204" pitchFamily="34" charset="0"/>
              </a:rPr>
              <a:t>. </a:t>
            </a:r>
          </a:p>
          <a:p>
            <a:pPr algn="just"/>
            <a:r>
              <a:rPr lang="en-US" sz="1800" dirty="0">
                <a:latin typeface="Arial" panose="020B0604020202020204" pitchFamily="34" charset="0"/>
                <a:cs typeface="Arial" panose="020B0604020202020204" pitchFamily="34" charset="0"/>
              </a:rPr>
              <a:t>Recommendations and future suggestions for the development of healthcare services. </a:t>
            </a:r>
          </a:p>
        </p:txBody>
      </p:sp>
      <p:pic>
        <p:nvPicPr>
          <p:cNvPr id="10242" name="Picture 2" descr="Root Cause Analysis in Hospital Quality Management: Why It Matters. - Medic  Ear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2135" y="2240914"/>
            <a:ext cx="3540111" cy="3717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3909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42581"/>
          </a:xfrm>
        </p:spPr>
        <p:txBody>
          <a:bodyPr/>
          <a:lstStyle/>
          <a:p>
            <a:pPr algn="ctr"/>
            <a:r>
              <a:rPr lang="en-GB" sz="2800" b="1" dirty="0">
                <a:latin typeface="Arial" panose="020B0604020202020204" pitchFamily="34" charset="0"/>
                <a:cs typeface="Arial" panose="020B0604020202020204" pitchFamily="34" charset="0"/>
              </a:rPr>
              <a:t>References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537117" y="1000651"/>
            <a:ext cx="10515600" cy="5459355"/>
          </a:xfrm>
        </p:spPr>
        <p:txBody>
          <a:bodyPr>
            <a:normAutofit fontScale="40000" lnSpcReduction="20000"/>
          </a:bodyPr>
          <a:lstStyle/>
          <a:p>
            <a:r>
              <a:rPr lang="en-US" dirty="0"/>
              <a:t> </a:t>
            </a:r>
            <a:r>
              <a:rPr lang="en-US" sz="2000" dirty="0" smtClean="0"/>
              <a:t>Ahmed</a:t>
            </a:r>
            <a:r>
              <a:rPr lang="en-US" sz="2000" dirty="0"/>
              <a:t>, Z., </a:t>
            </a:r>
            <a:r>
              <a:rPr lang="en-US" sz="2000" dirty="0" err="1"/>
              <a:t>Ellahham</a:t>
            </a:r>
            <a:r>
              <a:rPr lang="en-US" sz="2000" dirty="0"/>
              <a:t>, S., </a:t>
            </a:r>
            <a:r>
              <a:rPr lang="en-US" sz="2000" dirty="0" err="1"/>
              <a:t>Soomro</a:t>
            </a:r>
            <a:r>
              <a:rPr lang="en-US" sz="2000" dirty="0"/>
              <a:t>, M., Shams, S. and Latif, K., (2024). Exploring the impact of compassion and leadership on patient safety and quality in healthcare systems: a narrative review. </a:t>
            </a:r>
            <a:r>
              <a:rPr lang="en-US" sz="2000" i="1" dirty="0"/>
              <a:t>BMJ open quality</a:t>
            </a:r>
            <a:r>
              <a:rPr lang="en-US" sz="2000" dirty="0"/>
              <a:t>, </a:t>
            </a:r>
            <a:r>
              <a:rPr lang="en-US" sz="2000" i="1" dirty="0"/>
              <a:t>13</a:t>
            </a:r>
            <a:r>
              <a:rPr lang="en-US" sz="2000" dirty="0"/>
              <a:t>(</a:t>
            </a:r>
            <a:r>
              <a:rPr lang="en-US" sz="2000" dirty="0" err="1"/>
              <a:t>Suppl</a:t>
            </a:r>
            <a:r>
              <a:rPr lang="en-US" sz="2000" dirty="0"/>
              <a:t> 2).</a:t>
            </a:r>
          </a:p>
          <a:p>
            <a:r>
              <a:rPr lang="en-US" sz="2000" dirty="0" err="1"/>
              <a:t>Alanazi</a:t>
            </a:r>
            <a:r>
              <a:rPr lang="en-US" sz="2000" dirty="0"/>
              <a:t>, S.E.M., Al-</a:t>
            </a:r>
            <a:r>
              <a:rPr lang="en-US" sz="2000" dirty="0" err="1"/>
              <a:t>Dharf</a:t>
            </a:r>
            <a:r>
              <a:rPr lang="en-US" sz="2000" dirty="0"/>
              <a:t>, A.A.A., Al-</a:t>
            </a:r>
            <a:r>
              <a:rPr lang="en-US" sz="2000" dirty="0" err="1"/>
              <a:t>Sharari</a:t>
            </a:r>
            <a:r>
              <a:rPr lang="en-US" sz="2000" dirty="0"/>
              <a:t>, A.A., </a:t>
            </a:r>
            <a:r>
              <a:rPr lang="en-US" sz="2000" dirty="0" err="1"/>
              <a:t>Alanazi</a:t>
            </a:r>
            <a:r>
              <a:rPr lang="en-US" sz="2000" dirty="0"/>
              <a:t>, A.D.M., </a:t>
            </a:r>
            <a:r>
              <a:rPr lang="en-US" sz="2000" dirty="0" err="1"/>
              <a:t>Alanazi</a:t>
            </a:r>
            <a:r>
              <a:rPr lang="en-US" sz="2000" dirty="0"/>
              <a:t>, F.A.G., Al-</a:t>
            </a:r>
            <a:r>
              <a:rPr lang="en-US" sz="2000" dirty="0" err="1"/>
              <a:t>Juhani</a:t>
            </a:r>
            <a:r>
              <a:rPr lang="en-US" sz="2000" dirty="0"/>
              <a:t>, F.M., </a:t>
            </a:r>
            <a:r>
              <a:rPr lang="en-US" sz="2000" dirty="0" err="1"/>
              <a:t>Alatawi</a:t>
            </a:r>
            <a:r>
              <a:rPr lang="en-US" sz="2000" dirty="0"/>
              <a:t>, J.S., </a:t>
            </a:r>
            <a:r>
              <a:rPr lang="en-US" sz="2000" dirty="0" err="1"/>
              <a:t>Albasri</a:t>
            </a:r>
            <a:r>
              <a:rPr lang="en-US" sz="2000" dirty="0"/>
              <a:t>, M.N.M., </a:t>
            </a:r>
            <a:r>
              <a:rPr lang="en-US" sz="2000" dirty="0" err="1"/>
              <a:t>Alshamere</a:t>
            </a:r>
            <a:r>
              <a:rPr lang="en-US" sz="2000" dirty="0"/>
              <a:t>, M.H.M., </a:t>
            </a:r>
            <a:r>
              <a:rPr lang="en-US" sz="2000" dirty="0" err="1"/>
              <a:t>Alwalah</a:t>
            </a:r>
            <a:r>
              <a:rPr lang="en-US" sz="2000" dirty="0"/>
              <a:t>, M.H.A. and Al-</a:t>
            </a:r>
            <a:r>
              <a:rPr lang="en-US" sz="2000" dirty="0" err="1"/>
              <a:t>Sharari</a:t>
            </a:r>
            <a:r>
              <a:rPr lang="en-US" sz="2000" dirty="0"/>
              <a:t>, N.M.S., (2024). ‘Patient Safety and Quality of Care: The roles, responsibilities and practices of healthcare.’ </a:t>
            </a:r>
            <a:r>
              <a:rPr lang="en-US" sz="2000" i="1" dirty="0"/>
              <a:t>The Review of Diabetic Studies</a:t>
            </a:r>
            <a:r>
              <a:rPr lang="en-US" sz="2000" dirty="0"/>
              <a:t>, pp.382-386.</a:t>
            </a:r>
          </a:p>
          <a:p>
            <a:r>
              <a:rPr lang="en-US" sz="2000" dirty="0"/>
              <a:t>CQC, (2022). </a:t>
            </a:r>
            <a:r>
              <a:rPr lang="en-US" sz="2000" i="1" dirty="0"/>
              <a:t>Person-</a:t>
            </a:r>
            <a:r>
              <a:rPr lang="en-US" sz="2000" i="1" dirty="0" err="1"/>
              <a:t>centred</a:t>
            </a:r>
            <a:r>
              <a:rPr lang="en-US" sz="2000" i="1" dirty="0"/>
              <a:t> care</a:t>
            </a:r>
            <a:r>
              <a:rPr lang="en-US" sz="2000" dirty="0"/>
              <a:t>. Available at:</a:t>
            </a:r>
            <a:r>
              <a:rPr lang="en-US" sz="2000" dirty="0">
                <a:hlinkClick r:id="rId2"/>
              </a:rPr>
              <a:t> </a:t>
            </a:r>
            <a:r>
              <a:rPr lang="en-US" sz="2000" u="sng" dirty="0">
                <a:hlinkClick r:id="rId2"/>
              </a:rPr>
              <a:t>https://www.cqc.org.uk/publications/themed-work/inpatient-coronavirus-experience-care</a:t>
            </a:r>
            <a:r>
              <a:rPr lang="en-US" sz="2000" dirty="0"/>
              <a:t> (Accessed 10 February 2026)</a:t>
            </a:r>
          </a:p>
          <a:p>
            <a:r>
              <a:rPr lang="en-US" sz="2000" dirty="0" err="1"/>
              <a:t>Fukami</a:t>
            </a:r>
            <a:r>
              <a:rPr lang="en-US" sz="2000" dirty="0"/>
              <a:t>, T. and FUKAMI, T., (2024). Enhancing healthcare accountability for administrators: fostering transparency for patient safety and quality enhancement. </a:t>
            </a:r>
            <a:r>
              <a:rPr lang="en-US" sz="2000" i="1" dirty="0" err="1"/>
              <a:t>Cureus</a:t>
            </a:r>
            <a:r>
              <a:rPr lang="en-US" sz="2000" dirty="0"/>
              <a:t>, </a:t>
            </a:r>
            <a:r>
              <a:rPr lang="en-US" sz="2000" i="1" dirty="0"/>
              <a:t>16</a:t>
            </a:r>
            <a:r>
              <a:rPr lang="en-US" sz="2000" dirty="0"/>
              <a:t>(8). Available at:</a:t>
            </a:r>
            <a:r>
              <a:rPr lang="en-US" sz="2000" dirty="0">
                <a:hlinkClick r:id="rId3"/>
              </a:rPr>
              <a:t> </a:t>
            </a:r>
            <a:r>
              <a:rPr lang="en-US" sz="2000" u="sng" dirty="0">
                <a:hlinkClick r:id="rId3"/>
              </a:rPr>
              <a:t>https://www.cureus.com/articles/268126-enhancing-healthcare-accountability-for-administrators-fostering-transparency-for-patient-safety-and-quality-enhancement.pdf</a:t>
            </a:r>
            <a:r>
              <a:rPr lang="en-US" sz="2000" dirty="0"/>
              <a:t> (Accessed 10 February 2026)</a:t>
            </a:r>
          </a:p>
          <a:p>
            <a:r>
              <a:rPr lang="en-US" sz="2000" dirty="0"/>
              <a:t>Guppy, J.H., </a:t>
            </a:r>
            <a:r>
              <a:rPr lang="en-US" sz="2000" dirty="0" err="1"/>
              <a:t>Widlund</a:t>
            </a:r>
            <a:r>
              <a:rPr lang="en-US" sz="2000" dirty="0"/>
              <a:t>, H., Munro, R. and Price, J., (2024). ‘Incivility in healthcare: the impact of poor communication’. </a:t>
            </a:r>
            <a:r>
              <a:rPr lang="en-US" sz="2000" i="1" dirty="0"/>
              <a:t>BMJ leader</a:t>
            </a:r>
            <a:r>
              <a:rPr lang="en-US" sz="2000" dirty="0"/>
              <a:t>, </a:t>
            </a:r>
            <a:r>
              <a:rPr lang="en-US" sz="2000" i="1" dirty="0"/>
              <a:t>8</a:t>
            </a:r>
            <a:r>
              <a:rPr lang="en-US" sz="2000" dirty="0"/>
              <a:t>(1). Available at:</a:t>
            </a:r>
            <a:r>
              <a:rPr lang="en-US" sz="2000" dirty="0">
                <a:hlinkClick r:id="rId4"/>
              </a:rPr>
              <a:t> </a:t>
            </a:r>
            <a:r>
              <a:rPr lang="en-US" sz="2000" u="sng" dirty="0">
                <a:hlinkClick r:id="rId4"/>
              </a:rPr>
              <a:t>https://www.researchgate.net/profile/Jim-Price-3/publication/372211470_Incivility_in_healthcare_the_impact_of_poor_communication/links/64c002d1b9ed6874a544d4f5/Incivility-in-healthcare-the-impact-of-poor-communication.pdf</a:t>
            </a:r>
            <a:endParaRPr lang="en-US" sz="2000" dirty="0"/>
          </a:p>
          <a:p>
            <a:r>
              <a:rPr lang="en-US" sz="2000" dirty="0" err="1"/>
              <a:t>Hower</a:t>
            </a:r>
            <a:r>
              <a:rPr lang="en-US" sz="2000" dirty="0"/>
              <a:t>, K.I., </a:t>
            </a:r>
            <a:r>
              <a:rPr lang="en-US" sz="2000" dirty="0" err="1"/>
              <a:t>Vennedey</a:t>
            </a:r>
            <a:r>
              <a:rPr lang="en-US" sz="2000" dirty="0"/>
              <a:t>, V., </a:t>
            </a:r>
            <a:r>
              <a:rPr lang="en-US" sz="2000" dirty="0" err="1"/>
              <a:t>Hillen</a:t>
            </a:r>
            <a:r>
              <a:rPr lang="en-US" sz="2000" dirty="0"/>
              <a:t>, H.A., Kuntz, L., Stock, S., Pfaff, H. and </a:t>
            </a:r>
            <a:r>
              <a:rPr lang="en-US" sz="2000" dirty="0" err="1"/>
              <a:t>Ansmann</a:t>
            </a:r>
            <a:r>
              <a:rPr lang="en-US" sz="2000" dirty="0"/>
              <a:t>, L.,( 2019). Implementation of patient-</a:t>
            </a:r>
            <a:r>
              <a:rPr lang="en-US" sz="2000" dirty="0" err="1"/>
              <a:t>centred</a:t>
            </a:r>
            <a:r>
              <a:rPr lang="en-US" sz="2000" dirty="0"/>
              <a:t> care: which </a:t>
            </a:r>
            <a:r>
              <a:rPr lang="en-US" sz="2000" dirty="0" err="1"/>
              <a:t>organisational</a:t>
            </a:r>
            <a:r>
              <a:rPr lang="en-US" sz="2000" dirty="0"/>
              <a:t> determinants matter from decision maker’s perspective? Results from a qualitative interview study across various health and social care </a:t>
            </a:r>
            <a:r>
              <a:rPr lang="en-US" sz="2000" dirty="0" err="1"/>
              <a:t>organisations</a:t>
            </a:r>
            <a:r>
              <a:rPr lang="en-US" sz="2000" dirty="0"/>
              <a:t>. </a:t>
            </a:r>
            <a:r>
              <a:rPr lang="en-US" sz="2000" i="1" dirty="0"/>
              <a:t>BMJ open</a:t>
            </a:r>
            <a:r>
              <a:rPr lang="en-US" sz="2000" dirty="0"/>
              <a:t>, </a:t>
            </a:r>
            <a:r>
              <a:rPr lang="en-US" sz="2000" i="1" dirty="0"/>
              <a:t>9</a:t>
            </a:r>
            <a:r>
              <a:rPr lang="en-US" sz="2000" dirty="0"/>
              <a:t>(4), p.e027591. Available at:</a:t>
            </a:r>
            <a:r>
              <a:rPr lang="en-US" sz="2000" dirty="0">
                <a:hlinkClick r:id="rId5"/>
              </a:rPr>
              <a:t> </a:t>
            </a:r>
            <a:r>
              <a:rPr lang="en-US" sz="2000" u="sng" dirty="0">
                <a:hlinkClick r:id="rId5"/>
              </a:rPr>
              <a:t>https://bmjopen.bmj.com/content/bmjopen/9/4/e027591.full.pdf</a:t>
            </a:r>
            <a:endParaRPr lang="en-US" sz="2000" dirty="0"/>
          </a:p>
          <a:p>
            <a:r>
              <a:rPr lang="en-US" sz="2000" dirty="0"/>
              <a:t>Lawrence, W., Hine, J., Watson, D., </a:t>
            </a:r>
            <a:r>
              <a:rPr lang="en-US" sz="2000" dirty="0" err="1"/>
              <a:t>Smedley</a:t>
            </a:r>
            <a:r>
              <a:rPr lang="en-US" sz="2000" dirty="0"/>
              <a:t>, J. and Walker-Bone, K., (2022). ‘How to improve hospital employees’ health and well-being: a staff consultation’. </a:t>
            </a:r>
            <a:r>
              <a:rPr lang="en-US" sz="2000" i="1" dirty="0"/>
              <a:t>BMC Health Services Research</a:t>
            </a:r>
            <a:r>
              <a:rPr lang="en-US" sz="2000" dirty="0"/>
              <a:t>, </a:t>
            </a:r>
            <a:r>
              <a:rPr lang="en-US" sz="2000" i="1" dirty="0"/>
              <a:t>22</a:t>
            </a:r>
            <a:r>
              <a:rPr lang="en-US" sz="2000" dirty="0"/>
              <a:t>(1), p.1488. Available </a:t>
            </a:r>
            <a:r>
              <a:rPr lang="en-US" sz="2000" dirty="0" err="1"/>
              <a:t>at:</a:t>
            </a:r>
            <a:r>
              <a:rPr lang="en-US" sz="2000" u="sng" dirty="0" err="1">
                <a:hlinkClick r:id="rId6"/>
              </a:rPr>
              <a:t>https</a:t>
            </a:r>
            <a:r>
              <a:rPr lang="en-US" sz="2000" u="sng" dirty="0">
                <a:hlinkClick r:id="rId6"/>
              </a:rPr>
              <a:t>://doi.org/10.1186/s12913-022-08621-y</a:t>
            </a:r>
            <a:r>
              <a:rPr lang="en-US" sz="2000" dirty="0"/>
              <a:t> </a:t>
            </a:r>
          </a:p>
          <a:p>
            <a:r>
              <a:rPr lang="en-US" sz="2000" dirty="0" err="1"/>
              <a:t>Mortimore</a:t>
            </a:r>
            <a:r>
              <a:rPr lang="en-US" sz="2000" dirty="0"/>
              <a:t>, J., (2021). ‘The process and impact of special measures upon an NHS trust.’ </a:t>
            </a:r>
          </a:p>
          <a:p>
            <a:r>
              <a:rPr lang="en-US" sz="2000" dirty="0"/>
              <a:t>NHS Confederation, (2026). </a:t>
            </a:r>
            <a:r>
              <a:rPr lang="en-US" sz="2000" i="1" dirty="0"/>
              <a:t>Support for NHS communicators</a:t>
            </a:r>
            <a:r>
              <a:rPr lang="en-US" sz="2000" dirty="0"/>
              <a:t>. Available at:</a:t>
            </a:r>
            <a:r>
              <a:rPr lang="en-US" sz="2000" dirty="0">
                <a:hlinkClick r:id="rId7"/>
              </a:rPr>
              <a:t> </a:t>
            </a:r>
            <a:r>
              <a:rPr lang="en-US" sz="2000" u="sng" dirty="0">
                <a:hlinkClick r:id="rId7"/>
              </a:rPr>
              <a:t>https://www.nhsconfed.org/leadership-support/supporting-NHS-communicators</a:t>
            </a:r>
            <a:endParaRPr lang="en-US" sz="2000" dirty="0"/>
          </a:p>
          <a:p>
            <a:r>
              <a:rPr lang="en-US" sz="2000" dirty="0"/>
              <a:t>NHS England, (2024). </a:t>
            </a:r>
            <a:r>
              <a:rPr lang="en-US" sz="2000" i="1" dirty="0"/>
              <a:t>Structure of the NHS</a:t>
            </a:r>
            <a:r>
              <a:rPr lang="en-US" sz="2000" dirty="0"/>
              <a:t>. Available at:</a:t>
            </a:r>
            <a:r>
              <a:rPr lang="en-US" sz="2000" dirty="0">
                <a:hlinkClick r:id="rId8"/>
              </a:rPr>
              <a:t> </a:t>
            </a:r>
            <a:r>
              <a:rPr lang="en-US" sz="2000" u="sng" dirty="0">
                <a:hlinkClick r:id="rId8"/>
              </a:rPr>
              <a:t>https://www.england.nhs.uk/long-read/structure-of-the-nhs/</a:t>
            </a:r>
            <a:endParaRPr lang="en-US" sz="2000" dirty="0"/>
          </a:p>
          <a:p>
            <a:r>
              <a:rPr lang="en-US" sz="2000" dirty="0"/>
              <a:t>Quick, O., (2022). ‘Duties of </a:t>
            </a:r>
            <a:r>
              <a:rPr lang="en-US" sz="2000" dirty="0" err="1"/>
              <a:t>candour</a:t>
            </a:r>
            <a:r>
              <a:rPr lang="en-US" sz="2000" dirty="0"/>
              <a:t> in healthcare: the truth, the whole truth, and nothing but the truth?’. </a:t>
            </a:r>
            <a:r>
              <a:rPr lang="en-US" sz="2000" i="1" dirty="0"/>
              <a:t>Medical Law Review</a:t>
            </a:r>
            <a:r>
              <a:rPr lang="en-US" sz="2000" dirty="0"/>
              <a:t>, </a:t>
            </a:r>
            <a:r>
              <a:rPr lang="en-US" sz="2000" i="1" dirty="0"/>
              <a:t>30</a:t>
            </a:r>
            <a:r>
              <a:rPr lang="en-US" sz="2000" dirty="0"/>
              <a:t>(2), pp.324-347. Available </a:t>
            </a:r>
            <a:r>
              <a:rPr lang="en-US" sz="2000" dirty="0" err="1"/>
              <a:t>at:</a:t>
            </a:r>
            <a:r>
              <a:rPr lang="en-US" sz="2000" u="sng" dirty="0" err="1">
                <a:hlinkClick r:id="rId9"/>
              </a:rPr>
              <a:t>https</a:t>
            </a:r>
            <a:r>
              <a:rPr lang="en-US" sz="2000" u="sng" dirty="0">
                <a:hlinkClick r:id="rId9"/>
              </a:rPr>
              <a:t>://doi.org/10.1093/</a:t>
            </a:r>
            <a:r>
              <a:rPr lang="en-US" sz="2000" u="sng" dirty="0" err="1">
                <a:hlinkClick r:id="rId9"/>
              </a:rPr>
              <a:t>medlaw</a:t>
            </a:r>
            <a:r>
              <a:rPr lang="en-US" sz="2000" u="sng" dirty="0">
                <a:hlinkClick r:id="rId9"/>
              </a:rPr>
              <a:t>/fwac004</a:t>
            </a:r>
            <a:r>
              <a:rPr lang="en-US" sz="2000" dirty="0"/>
              <a:t> </a:t>
            </a:r>
          </a:p>
          <a:p>
            <a:r>
              <a:rPr lang="en-US" sz="2000" dirty="0" err="1"/>
              <a:t>Rajan</a:t>
            </a:r>
            <a:r>
              <a:rPr lang="en-US" sz="2000" dirty="0"/>
              <a:t>, D., (2021). Organization structure and management practice related factors causing employee turnover: An empirical study among nurses. </a:t>
            </a:r>
            <a:r>
              <a:rPr lang="en-US" sz="2000" i="1" dirty="0"/>
              <a:t>Eurasian Journal of Higher Education</a:t>
            </a:r>
            <a:r>
              <a:rPr lang="en-US" sz="2000" dirty="0"/>
              <a:t>, (3), pp.36-65.</a:t>
            </a:r>
          </a:p>
          <a:p>
            <a:r>
              <a:rPr lang="en-US" sz="2000" dirty="0"/>
              <a:t>Simon, M., Danner, S., Saavedra, S., Flowers, F., Jackson, A., Ross, J., Abbas, H., </a:t>
            </a:r>
            <a:r>
              <a:rPr lang="en-US" sz="2000" dirty="0" err="1"/>
              <a:t>Adetoro</a:t>
            </a:r>
            <a:r>
              <a:rPr lang="en-US" sz="2000" dirty="0"/>
              <a:t>, E., </a:t>
            </a:r>
            <a:r>
              <a:rPr lang="en-US" sz="2000" dirty="0" err="1"/>
              <a:t>Ekong</a:t>
            </a:r>
            <a:r>
              <a:rPr lang="en-US" sz="2000" dirty="0"/>
              <a:t>, A., </a:t>
            </a:r>
            <a:r>
              <a:rPr lang="en-US" sz="2000" dirty="0" err="1"/>
              <a:t>Osei</a:t>
            </a:r>
            <a:r>
              <a:rPr lang="en-US" sz="2000" dirty="0"/>
              <a:t>, C. and </a:t>
            </a:r>
            <a:r>
              <a:rPr lang="en-US" sz="2000" dirty="0" err="1"/>
              <a:t>Francone</a:t>
            </a:r>
            <a:r>
              <a:rPr lang="en-US" sz="2000" dirty="0"/>
              <a:t>, N., (2022). ‘The complex interplay of communication and trust in healthcare delivery”. </a:t>
            </a:r>
            <a:r>
              <a:rPr lang="en-US" sz="2000" i="1" dirty="0"/>
              <a:t>Harvard public health review (Cambridge, Mass.)</a:t>
            </a:r>
            <a:r>
              <a:rPr lang="en-US" sz="2000" dirty="0"/>
              <a:t>, </a:t>
            </a:r>
            <a:r>
              <a:rPr lang="en-US" sz="2000" i="1" dirty="0"/>
              <a:t>39</a:t>
            </a:r>
            <a:r>
              <a:rPr lang="en-US" sz="2000" dirty="0"/>
              <a:t>, pp.10-54111. Available </a:t>
            </a:r>
            <a:r>
              <a:rPr lang="en-US" sz="2000" dirty="0" err="1"/>
              <a:t>at:</a:t>
            </a:r>
            <a:r>
              <a:rPr lang="en-US" sz="2000" u="sng" dirty="0" err="1">
                <a:hlinkClick r:id="rId10"/>
              </a:rPr>
              <a:t>https</a:t>
            </a:r>
            <a:r>
              <a:rPr lang="en-US" sz="2000" u="sng" dirty="0">
                <a:hlinkClick r:id="rId10"/>
              </a:rPr>
              <a:t>://doi.org/10.54111/0001/mm5</a:t>
            </a:r>
            <a:r>
              <a:rPr lang="en-US" sz="2000" dirty="0"/>
              <a:t> </a:t>
            </a:r>
          </a:p>
          <a:p>
            <a:r>
              <a:rPr lang="en-US" sz="2000" dirty="0"/>
              <a:t>The Mid Staffordshire NHS Foundation Trust, (2026). </a:t>
            </a:r>
            <a:r>
              <a:rPr lang="en-US" sz="2000" i="1" dirty="0"/>
              <a:t>Report of the Mid Staffordshire NHS Foundation Trust Public Inquiry</a:t>
            </a:r>
            <a:r>
              <a:rPr lang="en-US" sz="2000" dirty="0"/>
              <a:t>. Available at:</a:t>
            </a:r>
            <a:r>
              <a:rPr lang="en-US" sz="2000" dirty="0">
                <a:hlinkClick r:id="rId11"/>
              </a:rPr>
              <a:t> </a:t>
            </a:r>
            <a:r>
              <a:rPr lang="en-US" sz="2000" u="sng" dirty="0">
                <a:hlinkClick r:id="rId11"/>
              </a:rPr>
              <a:t>https://assets.publishing.service.gov.uk/government/uploads/system/uploads/attachment_data/file/279124/0947.pdf</a:t>
            </a:r>
            <a:r>
              <a:rPr lang="en-US" sz="2000" dirty="0"/>
              <a:t> (Accessed 10 February 2026)</a:t>
            </a:r>
          </a:p>
          <a:p>
            <a:r>
              <a:rPr lang="en-US" sz="2000" dirty="0"/>
              <a:t>Van der </a:t>
            </a:r>
            <a:r>
              <a:rPr lang="en-US" sz="2000" dirty="0" err="1"/>
              <a:t>Feltz-Cornelis</a:t>
            </a:r>
            <a:r>
              <a:rPr lang="en-US" sz="2000" dirty="0"/>
              <a:t>, C., </a:t>
            </a:r>
            <a:r>
              <a:rPr lang="en-US" sz="2000" dirty="0" err="1"/>
              <a:t>Attree</a:t>
            </a:r>
            <a:r>
              <a:rPr lang="en-US" sz="2000" dirty="0"/>
              <a:t>, E., </a:t>
            </a:r>
            <a:r>
              <a:rPr lang="en-US" sz="2000" dirty="0" err="1"/>
              <a:t>Heightman</a:t>
            </a:r>
            <a:r>
              <a:rPr lang="en-US" sz="2000" dirty="0"/>
              <a:t>, M., </a:t>
            </a:r>
            <a:r>
              <a:rPr lang="en-US" sz="2000" dirty="0" err="1"/>
              <a:t>Gabbay</a:t>
            </a:r>
            <a:r>
              <a:rPr lang="en-US" sz="2000" dirty="0"/>
              <a:t>, M. and Allsopp, G., (2023). Integrated care pathways: a new approach for integrated care systems. </a:t>
            </a:r>
            <a:r>
              <a:rPr lang="en-US" sz="2000" i="1" dirty="0"/>
              <a:t>The British Journal of General Practice</a:t>
            </a:r>
            <a:r>
              <a:rPr lang="en-US" sz="2000" dirty="0"/>
              <a:t>, </a:t>
            </a:r>
            <a:r>
              <a:rPr lang="en-US" sz="2000" i="1" dirty="0"/>
              <a:t>73</a:t>
            </a:r>
            <a:r>
              <a:rPr lang="en-US" sz="2000" dirty="0"/>
              <a:t>(734), p.422. Available at:</a:t>
            </a:r>
            <a:r>
              <a:rPr lang="en-US" sz="2000" dirty="0">
                <a:hlinkClick r:id="rId12"/>
              </a:rPr>
              <a:t> </a:t>
            </a:r>
            <a:r>
              <a:rPr lang="en-US" sz="2000" u="sng" dirty="0">
                <a:hlinkClick r:id="rId12"/>
              </a:rPr>
              <a:t>https://pmc.ncbi.nlm.nih.gov/articles/PMC10471334/pdf/bjgpsep-2023-73-734-422.pdf</a:t>
            </a:r>
            <a:endParaRPr lang="en-US" sz="2000" dirty="0"/>
          </a:p>
          <a:p>
            <a:pPr algn="just"/>
            <a:endParaRPr lang="en-GB" sz="2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25606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106</TotalTime>
  <Words>920</Words>
  <Application>Microsoft Office PowerPoint</Application>
  <PresentationFormat>Widescreen</PresentationFormat>
  <Paragraphs>130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PowerPoint Presentation</vt:lpstr>
      <vt:lpstr>Table Of Contents</vt:lpstr>
      <vt:lpstr>Case Study Overview</vt:lpstr>
      <vt:lpstr>Why the system failed</vt:lpstr>
      <vt:lpstr>The Swiss Cheese Model</vt:lpstr>
      <vt:lpstr>Analysing root causes through different model (System theory)</vt:lpstr>
      <vt:lpstr>Analyses of the policy issue contributing to the root causes and its influence on service delivery</vt:lpstr>
      <vt:lpstr>Impact of service provision</vt:lpstr>
      <vt:lpstr>Benchmarking</vt:lpstr>
      <vt:lpstr>Evaluation and improvement</vt:lpstr>
      <vt:lpstr> Summary</vt:lpstr>
      <vt:lpstr>Outlining the report</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AE</cp:lastModifiedBy>
  <cp:revision>1</cp:revision>
  <dcterms:created xsi:type="dcterms:W3CDTF">2026-03-19T13:12:00Z</dcterms:created>
  <dcterms:modified xsi:type="dcterms:W3CDTF">2026-03-23T13:58:30Z</dcterms:modified>
</cp:coreProperties>
</file>