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9C8B9A-7E0F-4A05-8C6E-1DAFCB99BDF3}" v="2" dt="2026-10-05T18:05:28.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7" autoAdjust="0"/>
    <p:restoredTop sz="94660"/>
  </p:normalViewPr>
  <p:slideViewPr>
    <p:cSldViewPr snapToGrid="0">
      <p:cViewPr varScale="1">
        <p:scale>
          <a:sx n="71" d="100"/>
          <a:sy n="71" d="100"/>
        </p:scale>
        <p:origin x="77"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ana Jan" userId="034477f8c9bfd542" providerId="LiveId" clId="{E8143E3A-8324-480C-96D2-831BF54D6970}"/>
    <pc:docChg chg="undo custSel addSld delSld modSld">
      <pc:chgData name="Ivana Jan" userId="034477f8c9bfd542" providerId="LiveId" clId="{E8143E3A-8324-480C-96D2-831BF54D6970}" dt="2026-10-10T18:56:05.022" v="11348"/>
      <pc:docMkLst>
        <pc:docMk/>
      </pc:docMkLst>
      <pc:sldChg chg="addSp delSp modSp mod modTransition modAnim modNotesTx">
        <pc:chgData name="Ivana Jan" userId="034477f8c9bfd542" providerId="LiveId" clId="{E8143E3A-8324-480C-96D2-831BF54D6970}" dt="2026-10-04T14:28:42.242" v="11105"/>
        <pc:sldMkLst>
          <pc:docMk/>
          <pc:sldMk cId="3924318942" sldId="256"/>
        </pc:sldMkLst>
        <pc:spChg chg="add mod">
          <ac:chgData name="Ivana Jan" userId="034477f8c9bfd542" providerId="LiveId" clId="{E8143E3A-8324-480C-96D2-831BF54D6970}" dt="2026-10-03T19:22:53.372" v="10916" actId="20577"/>
          <ac:spMkLst>
            <pc:docMk/>
            <pc:sldMk cId="3924318942" sldId="256"/>
            <ac:spMk id="2" creationId="{9A6B953C-6EEF-130E-A113-9DF605361AD0}"/>
          </ac:spMkLst>
        </pc:spChg>
        <pc:picChg chg="add mod">
          <ac:chgData name="Ivana Jan" userId="034477f8c9bfd542" providerId="LiveId" clId="{E8143E3A-8324-480C-96D2-831BF54D6970}" dt="2026-10-04T14:28:42.242" v="11105"/>
          <ac:picMkLst>
            <pc:docMk/>
            <pc:sldMk cId="3924318942" sldId="256"/>
            <ac:picMk id="17" creationId="{3124E8EB-7971-DB1E-FDD9-7C5DCE4D11EE}"/>
          </ac:picMkLst>
        </pc:picChg>
      </pc:sldChg>
      <pc:sldChg chg="addSp delSp modSp new mod modTransition modAnim modNotesTx">
        <pc:chgData name="Ivana Jan" userId="034477f8c9bfd542" providerId="LiveId" clId="{E8143E3A-8324-480C-96D2-831BF54D6970}" dt="2026-10-04T14:28:42.242" v="11105"/>
        <pc:sldMkLst>
          <pc:docMk/>
          <pc:sldMk cId="882194476" sldId="257"/>
        </pc:sldMkLst>
        <pc:spChg chg="mod">
          <ac:chgData name="Ivana Jan" userId="034477f8c9bfd542" providerId="LiveId" clId="{E8143E3A-8324-480C-96D2-831BF54D6970}" dt="2026-10-02T19:00:02.861" v="10033" actId="33524"/>
          <ac:spMkLst>
            <pc:docMk/>
            <pc:sldMk cId="882194476" sldId="257"/>
            <ac:spMk id="3" creationId="{834EE2D8-25E7-82A4-DCFF-184DB585F4CA}"/>
          </ac:spMkLst>
        </pc:spChg>
        <pc:picChg chg="add mod">
          <ac:chgData name="Ivana Jan" userId="034477f8c9bfd542" providerId="LiveId" clId="{E8143E3A-8324-480C-96D2-831BF54D6970}" dt="2026-10-04T14:28:42.242" v="11105"/>
          <ac:picMkLst>
            <pc:docMk/>
            <pc:sldMk cId="882194476" sldId="257"/>
            <ac:picMk id="13" creationId="{EBE2181D-185E-233E-3D72-EB1D70BC6EC7}"/>
          </ac:picMkLst>
        </pc:picChg>
      </pc:sldChg>
      <pc:sldChg chg="addSp delSp modSp new mod modTransition modAnim modNotesTx">
        <pc:chgData name="Ivana Jan" userId="034477f8c9bfd542" providerId="LiveId" clId="{E8143E3A-8324-480C-96D2-831BF54D6970}" dt="2026-10-04T14:28:42.242" v="11105"/>
        <pc:sldMkLst>
          <pc:docMk/>
          <pc:sldMk cId="3729940143" sldId="258"/>
        </pc:sldMkLst>
        <pc:spChg chg="mod">
          <ac:chgData name="Ivana Jan" userId="034477f8c9bfd542" providerId="LiveId" clId="{E8143E3A-8324-480C-96D2-831BF54D6970}" dt="2026-10-04T13:35:49.657" v="11074" actId="20577"/>
          <ac:spMkLst>
            <pc:docMk/>
            <pc:sldMk cId="3729940143" sldId="258"/>
            <ac:spMk id="3" creationId="{E7881524-B1BB-36FE-675C-5B4D02B1FC01}"/>
          </ac:spMkLst>
        </pc:spChg>
        <pc:picChg chg="add mod">
          <ac:chgData name="Ivana Jan" userId="034477f8c9bfd542" providerId="LiveId" clId="{E8143E3A-8324-480C-96D2-831BF54D6970}" dt="2026-10-04T14:28:42.242" v="11105"/>
          <ac:picMkLst>
            <pc:docMk/>
            <pc:sldMk cId="3729940143" sldId="258"/>
            <ac:picMk id="8" creationId="{E04A7C24-7477-B245-52A6-92AA51F9A3A0}"/>
          </ac:picMkLst>
        </pc:picChg>
      </pc:sldChg>
      <pc:sldChg chg="addSp delSp modSp new mod modTransition modAnim modNotesTx">
        <pc:chgData name="Ivana Jan" userId="034477f8c9bfd542" providerId="LiveId" clId="{E8143E3A-8324-480C-96D2-831BF54D6970}" dt="2026-10-04T14:28:42.242" v="11105"/>
        <pc:sldMkLst>
          <pc:docMk/>
          <pc:sldMk cId="1109752755" sldId="259"/>
        </pc:sldMkLst>
        <pc:spChg chg="mod">
          <ac:chgData name="Ivana Jan" userId="034477f8c9bfd542" providerId="LiveId" clId="{E8143E3A-8324-480C-96D2-831BF54D6970}" dt="2026-09-28T05:35:30.960" v="10032" actId="14100"/>
          <ac:spMkLst>
            <pc:docMk/>
            <pc:sldMk cId="1109752755" sldId="259"/>
            <ac:spMk id="3" creationId="{1BACE838-D9BB-95E9-6B90-0BB3DFC9B50C}"/>
          </ac:spMkLst>
        </pc:spChg>
        <pc:picChg chg="add mod">
          <ac:chgData name="Ivana Jan" userId="034477f8c9bfd542" providerId="LiveId" clId="{E8143E3A-8324-480C-96D2-831BF54D6970}" dt="2026-10-04T14:28:42.242" v="11105"/>
          <ac:picMkLst>
            <pc:docMk/>
            <pc:sldMk cId="1109752755" sldId="259"/>
            <ac:picMk id="8" creationId="{3734D165-FE81-9A8A-695E-12412926570F}"/>
          </ac:picMkLst>
        </pc:picChg>
      </pc:sldChg>
      <pc:sldChg chg="addSp delSp modSp new mod modTransition modAnim modNotesTx">
        <pc:chgData name="Ivana Jan" userId="034477f8c9bfd542" providerId="LiveId" clId="{E8143E3A-8324-480C-96D2-831BF54D6970}" dt="2026-10-04T14:28:42.242" v="11105"/>
        <pc:sldMkLst>
          <pc:docMk/>
          <pc:sldMk cId="1338414352" sldId="260"/>
        </pc:sldMkLst>
        <pc:spChg chg="mod">
          <ac:chgData name="Ivana Jan" userId="034477f8c9bfd542" providerId="LiveId" clId="{E8143E3A-8324-480C-96D2-831BF54D6970}" dt="2026-10-03T19:13:50.966" v="10621" actId="20577"/>
          <ac:spMkLst>
            <pc:docMk/>
            <pc:sldMk cId="1338414352" sldId="260"/>
            <ac:spMk id="3" creationId="{5F348D42-699D-F380-15C2-6DC0B935DD80}"/>
          </ac:spMkLst>
        </pc:spChg>
        <pc:picChg chg="add mod">
          <ac:chgData name="Ivana Jan" userId="034477f8c9bfd542" providerId="LiveId" clId="{E8143E3A-8324-480C-96D2-831BF54D6970}" dt="2026-10-04T14:28:42.242" v="11105"/>
          <ac:picMkLst>
            <pc:docMk/>
            <pc:sldMk cId="1338414352" sldId="260"/>
            <ac:picMk id="8" creationId="{A6827159-E0F2-1709-DADD-17D58C387AF8}"/>
          </ac:picMkLst>
        </pc:picChg>
      </pc:sldChg>
      <pc:sldChg chg="addSp delSp modSp new mod modTransition modAnim modNotesTx">
        <pc:chgData name="Ivana Jan" userId="034477f8c9bfd542" providerId="LiveId" clId="{E8143E3A-8324-480C-96D2-831BF54D6970}" dt="2026-10-04T14:28:42.242" v="11105"/>
        <pc:sldMkLst>
          <pc:docMk/>
          <pc:sldMk cId="2772212764" sldId="261"/>
        </pc:sldMkLst>
        <pc:spChg chg="mod">
          <ac:chgData name="Ivana Jan" userId="034477f8c9bfd542" providerId="LiveId" clId="{E8143E3A-8324-480C-96D2-831BF54D6970}" dt="2026-09-27T21:16:49.123" v="9388" actId="20577"/>
          <ac:spMkLst>
            <pc:docMk/>
            <pc:sldMk cId="2772212764" sldId="261"/>
            <ac:spMk id="3" creationId="{53987198-9DEC-3F95-256B-0FD3231E2A65}"/>
          </ac:spMkLst>
        </pc:spChg>
        <pc:picChg chg="add mod">
          <ac:chgData name="Ivana Jan" userId="034477f8c9bfd542" providerId="LiveId" clId="{E8143E3A-8324-480C-96D2-831BF54D6970}" dt="2026-10-04T14:28:42.242" v="11105"/>
          <ac:picMkLst>
            <pc:docMk/>
            <pc:sldMk cId="2772212764" sldId="261"/>
            <ac:picMk id="8" creationId="{02D769DE-2285-0119-0EFB-16335542E2AD}"/>
          </ac:picMkLst>
        </pc:picChg>
      </pc:sldChg>
      <pc:sldChg chg="delSp modSp new mod modTransition">
        <pc:chgData name="Ivana Jan" userId="034477f8c9bfd542" providerId="LiveId" clId="{E8143E3A-8324-480C-96D2-831BF54D6970}" dt="2026-10-05T18:07:58.142" v="11343" actId="20577"/>
        <pc:sldMkLst>
          <pc:docMk/>
          <pc:sldMk cId="1739926018" sldId="262"/>
        </pc:sldMkLst>
        <pc:spChg chg="mod">
          <ac:chgData name="Ivana Jan" userId="034477f8c9bfd542" providerId="LiveId" clId="{E8143E3A-8324-480C-96D2-831BF54D6970}" dt="2026-10-05T18:07:58.142" v="11343" actId="20577"/>
          <ac:spMkLst>
            <pc:docMk/>
            <pc:sldMk cId="1739926018" sldId="262"/>
            <ac:spMk id="3" creationId="{3EF364D2-B08B-7DBB-28C6-CDB2B7C3F455}"/>
          </ac:spMkLst>
        </pc:spChg>
      </pc:sldChg>
      <pc:sldChg chg="addSp modSp new mod">
        <pc:chgData name="Ivana Jan" userId="034477f8c9bfd542" providerId="LiveId" clId="{E8143E3A-8324-480C-96D2-831BF54D6970}" dt="2026-10-10T18:56:05.022" v="11348"/>
        <pc:sldMkLst>
          <pc:docMk/>
          <pc:sldMk cId="109579637" sldId="263"/>
        </pc:sldMkLst>
        <pc:picChg chg="add mod">
          <ac:chgData name="Ivana Jan" userId="034477f8c9bfd542" providerId="LiveId" clId="{E8143E3A-8324-480C-96D2-831BF54D6970}" dt="2026-10-10T18:56:05.022" v="11348"/>
          <ac:picMkLst>
            <pc:docMk/>
            <pc:sldMk cId="109579637" sldId="263"/>
            <ac:picMk id="3" creationId="{2211DE6C-EF91-0EA7-4ADA-A5AC53B6632B}"/>
          </ac:picMkLst>
        </pc:picChg>
      </pc:sldChg>
      <pc:sldChg chg="new del">
        <pc:chgData name="Ivana Jan" userId="034477f8c9bfd542" providerId="LiveId" clId="{E8143E3A-8324-480C-96D2-831BF54D6970}" dt="2026-10-10T18:55:28.875" v="11345" actId="680"/>
        <pc:sldMkLst>
          <pc:docMk/>
          <pc:sldMk cId="2059090688" sldId="2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0217C8-1614-4542-8F78-9E522380DD17}"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489CE2-5453-4D75-BB7D-E793DD12E6B7}" type="slidenum">
              <a:rPr lang="en-GB" smtClean="0"/>
              <a:t>‹#›</a:t>
            </a:fld>
            <a:endParaRPr lang="en-GB"/>
          </a:p>
        </p:txBody>
      </p:sp>
    </p:spTree>
    <p:extLst>
      <p:ext uri="{BB962C8B-B14F-4D97-AF65-F5344CB8AC3E}">
        <p14:creationId xmlns:p14="http://schemas.microsoft.com/office/powerpoint/2010/main" val="2018135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presentation I will talk about a critical incident that happened during teacher’s demonstration in Year 8 class</a:t>
            </a:r>
          </a:p>
        </p:txBody>
      </p:sp>
      <p:sp>
        <p:nvSpPr>
          <p:cNvPr id="4" name="Slide Number Placeholder 3"/>
          <p:cNvSpPr>
            <a:spLocks noGrp="1"/>
          </p:cNvSpPr>
          <p:nvPr>
            <p:ph type="sldNum" sz="quarter" idx="5"/>
          </p:nvPr>
        </p:nvSpPr>
        <p:spPr/>
        <p:txBody>
          <a:bodyPr/>
          <a:lstStyle/>
          <a:p>
            <a:fld id="{04489CE2-5453-4D75-BB7D-E793DD12E6B7}" type="slidenum">
              <a:rPr lang="en-GB" smtClean="0"/>
              <a:t>1</a:t>
            </a:fld>
            <a:endParaRPr lang="en-GB"/>
          </a:p>
        </p:txBody>
      </p:sp>
    </p:spTree>
    <p:extLst>
      <p:ext uri="{BB962C8B-B14F-4D97-AF65-F5344CB8AC3E}">
        <p14:creationId xmlns:p14="http://schemas.microsoft.com/office/powerpoint/2010/main" val="1607261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presentation I have used Tripp’s methodology to observe a critical incident in classroom, and analyse possible reasons for pupil’s behaviour . I will research how this pupil could be supported through appropriate strategies more in part B of my assignment. The identity of the pupil and the school will remain anonymous in accordance with BERA 2024 ethical guidance.</a:t>
            </a:r>
          </a:p>
        </p:txBody>
      </p:sp>
      <p:sp>
        <p:nvSpPr>
          <p:cNvPr id="4" name="Slide Number Placeholder 3"/>
          <p:cNvSpPr>
            <a:spLocks noGrp="1"/>
          </p:cNvSpPr>
          <p:nvPr>
            <p:ph type="sldNum" sz="quarter" idx="5"/>
          </p:nvPr>
        </p:nvSpPr>
        <p:spPr/>
        <p:txBody>
          <a:bodyPr/>
          <a:lstStyle/>
          <a:p>
            <a:fld id="{04489CE2-5453-4D75-BB7D-E793DD12E6B7}" type="slidenum">
              <a:rPr lang="en-GB" smtClean="0"/>
              <a:t>2</a:t>
            </a:fld>
            <a:endParaRPr lang="en-GB"/>
          </a:p>
        </p:txBody>
      </p:sp>
    </p:spTree>
    <p:extLst>
      <p:ext uri="{BB962C8B-B14F-4D97-AF65-F5344CB8AC3E}">
        <p14:creationId xmlns:p14="http://schemas.microsoft.com/office/powerpoint/2010/main" val="12914317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teacher’s demonstration pupils were standing in a circle around the teacher. Pupil A, who was at the back of the circle, disengaged, he started moving on the spot and punching the air which briefly  distracted couple of pupils standing near pupil A. I will analyse meaning of this critical incident and possible reasons for this behaviour.</a:t>
            </a:r>
          </a:p>
        </p:txBody>
      </p:sp>
      <p:sp>
        <p:nvSpPr>
          <p:cNvPr id="4" name="Slide Number Placeholder 3"/>
          <p:cNvSpPr>
            <a:spLocks noGrp="1"/>
          </p:cNvSpPr>
          <p:nvPr>
            <p:ph type="sldNum" sz="quarter" idx="5"/>
          </p:nvPr>
        </p:nvSpPr>
        <p:spPr/>
        <p:txBody>
          <a:bodyPr/>
          <a:lstStyle/>
          <a:p>
            <a:fld id="{04489CE2-5453-4D75-BB7D-E793DD12E6B7}" type="slidenum">
              <a:rPr lang="en-GB" smtClean="0"/>
              <a:t>3</a:t>
            </a:fld>
            <a:endParaRPr lang="en-GB"/>
          </a:p>
        </p:txBody>
      </p:sp>
    </p:spTree>
    <p:extLst>
      <p:ext uri="{BB962C8B-B14F-4D97-AF65-F5344CB8AC3E}">
        <p14:creationId xmlns:p14="http://schemas.microsoft.com/office/powerpoint/2010/main" val="3747225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possible reasons that pupil a disengaged from demonstration and has started moving and punching the air. One of the explanations is that pupil a was hungry. Welsh government research found that staff reported positive impact on concentration and behaviour after hunger was reduced. If instructions were too long, too detailed or too complex it could place too much demand on Pupil As working memory, this could be a reasons why pupil a disengaged from learning, as </a:t>
            </a:r>
            <a:r>
              <a:rPr lang="en-GB" dirty="0" err="1"/>
              <a:t>Sweller</a:t>
            </a:r>
            <a:r>
              <a:rPr lang="en-GB" dirty="0"/>
              <a:t>, van </a:t>
            </a:r>
            <a:r>
              <a:rPr lang="en-GB" dirty="0" err="1"/>
              <a:t>merrienboer</a:t>
            </a:r>
            <a:r>
              <a:rPr lang="en-GB" dirty="0"/>
              <a:t> and Pass 1998 suggest in Cognitive overload theory. Third possibility is that child may have  additional learning needs and therefore struggled to engage in lesson. Vygotsky 1978 stresses the importance of appropriate support in child’s learning.</a:t>
            </a:r>
          </a:p>
        </p:txBody>
      </p:sp>
      <p:sp>
        <p:nvSpPr>
          <p:cNvPr id="4" name="Slide Number Placeholder 3"/>
          <p:cNvSpPr>
            <a:spLocks noGrp="1"/>
          </p:cNvSpPr>
          <p:nvPr>
            <p:ph type="sldNum" sz="quarter" idx="5"/>
          </p:nvPr>
        </p:nvSpPr>
        <p:spPr/>
        <p:txBody>
          <a:bodyPr/>
          <a:lstStyle/>
          <a:p>
            <a:fld id="{04489CE2-5453-4D75-BB7D-E793DD12E6B7}" type="slidenum">
              <a:rPr lang="en-GB" smtClean="0"/>
              <a:t>4</a:t>
            </a:fld>
            <a:endParaRPr lang="en-GB"/>
          </a:p>
        </p:txBody>
      </p:sp>
    </p:spTree>
    <p:extLst>
      <p:ext uri="{BB962C8B-B14F-4D97-AF65-F5344CB8AC3E}">
        <p14:creationId xmlns:p14="http://schemas.microsoft.com/office/powerpoint/2010/main" val="2024513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decided to explore further option that pupil a may need different support because of additional learning needs. Vygotsky 1978 suggest learners can achieve more when they have appropriate support in learning. One of indications could be difficulties with attention, difficulties to follow </a:t>
            </a:r>
            <a:r>
              <a:rPr lang="en-GB" dirty="0" err="1"/>
              <a:t>instrunctions</a:t>
            </a:r>
            <a:r>
              <a:rPr lang="en-GB" dirty="0"/>
              <a:t> which requires additional support in lesson. Maybe in this case breaking the demonstration into smaller steps or modelling one step at a time could help pupil a to keep focus and remain engaged in this lesson. Asking them questions to guide them to next step rather then telling them what to do or  pair work are some of the possible strategies.</a:t>
            </a:r>
          </a:p>
        </p:txBody>
      </p:sp>
      <p:sp>
        <p:nvSpPr>
          <p:cNvPr id="4" name="Slide Number Placeholder 3"/>
          <p:cNvSpPr>
            <a:spLocks noGrp="1"/>
          </p:cNvSpPr>
          <p:nvPr>
            <p:ph type="sldNum" sz="quarter" idx="5"/>
          </p:nvPr>
        </p:nvSpPr>
        <p:spPr/>
        <p:txBody>
          <a:bodyPr/>
          <a:lstStyle/>
          <a:p>
            <a:fld id="{04489CE2-5453-4D75-BB7D-E793DD12E6B7}" type="slidenum">
              <a:rPr lang="en-GB" smtClean="0"/>
              <a:t>5</a:t>
            </a:fld>
            <a:endParaRPr lang="en-GB"/>
          </a:p>
        </p:txBody>
      </p:sp>
    </p:spTree>
    <p:extLst>
      <p:ext uri="{BB962C8B-B14F-4D97-AF65-F5344CB8AC3E}">
        <p14:creationId xmlns:p14="http://schemas.microsoft.com/office/powerpoint/2010/main" val="616931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Tripp’s methodology helped me to understand that there can be plenty of different reasons for child’s behaviour. I have decided to explore further additional learning needs as one of the possibility. In Part b of my Critical incident </a:t>
            </a:r>
            <a:r>
              <a:rPr lang="en-GB" dirty="0" err="1"/>
              <a:t>assignement</a:t>
            </a:r>
            <a:r>
              <a:rPr lang="en-GB" dirty="0"/>
              <a:t> I will explore and talk about different interventions and how it could support pupil A to achieve best possible outcome in their learning. Thank you</a:t>
            </a:r>
          </a:p>
        </p:txBody>
      </p:sp>
      <p:sp>
        <p:nvSpPr>
          <p:cNvPr id="4" name="Slide Number Placeholder 3"/>
          <p:cNvSpPr>
            <a:spLocks noGrp="1"/>
          </p:cNvSpPr>
          <p:nvPr>
            <p:ph type="sldNum" sz="quarter" idx="5"/>
          </p:nvPr>
        </p:nvSpPr>
        <p:spPr/>
        <p:txBody>
          <a:bodyPr/>
          <a:lstStyle/>
          <a:p>
            <a:fld id="{04489CE2-5453-4D75-BB7D-E793DD12E6B7}" type="slidenum">
              <a:rPr lang="en-GB" smtClean="0"/>
              <a:t>6</a:t>
            </a:fld>
            <a:endParaRPr lang="en-GB"/>
          </a:p>
        </p:txBody>
      </p:sp>
    </p:spTree>
    <p:extLst>
      <p:ext uri="{BB962C8B-B14F-4D97-AF65-F5344CB8AC3E}">
        <p14:creationId xmlns:p14="http://schemas.microsoft.com/office/powerpoint/2010/main" val="245721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BB9F893-A37F-49A4-9234-2528316D56EF}"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E1AC-B78A-4F83-A408-FD686BE7785B}" type="slidenum">
              <a:rPr lang="en-GB" smtClean="0"/>
              <a:t>‹#›</a:t>
            </a:fld>
            <a:endParaRPr lang="en-GB"/>
          </a:p>
        </p:txBody>
      </p:sp>
    </p:spTree>
    <p:extLst>
      <p:ext uri="{BB962C8B-B14F-4D97-AF65-F5344CB8AC3E}">
        <p14:creationId xmlns:p14="http://schemas.microsoft.com/office/powerpoint/2010/main" val="4118094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B9F893-A37F-49A4-9234-2528316D56EF}"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E1AC-B78A-4F83-A408-FD686BE7785B}" type="slidenum">
              <a:rPr lang="en-GB" smtClean="0"/>
              <a:t>‹#›</a:t>
            </a:fld>
            <a:endParaRPr lang="en-GB"/>
          </a:p>
        </p:txBody>
      </p:sp>
    </p:spTree>
    <p:extLst>
      <p:ext uri="{BB962C8B-B14F-4D97-AF65-F5344CB8AC3E}">
        <p14:creationId xmlns:p14="http://schemas.microsoft.com/office/powerpoint/2010/main" val="477563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BB9F893-A37F-49A4-9234-2528316D56EF}"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E1AC-B78A-4F83-A408-FD686BE7785B}" type="slidenum">
              <a:rPr lang="en-GB" smtClean="0"/>
              <a:t>‹#›</a:t>
            </a:fld>
            <a:endParaRPr lang="en-GB"/>
          </a:p>
        </p:txBody>
      </p:sp>
    </p:spTree>
    <p:extLst>
      <p:ext uri="{BB962C8B-B14F-4D97-AF65-F5344CB8AC3E}">
        <p14:creationId xmlns:p14="http://schemas.microsoft.com/office/powerpoint/2010/main" val="4004018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4BB9F893-A37F-49A4-9234-2528316D56EF}" type="datetimeFigureOut">
              <a:rPr lang="en-GB" smtClean="0"/>
              <a:t>10/10/2026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C29E1AC-B78A-4F83-A408-FD686BE7785B}" type="slidenum">
              <a:rPr lang="en-GB" smtClean="0"/>
              <a:t>‹#›</a:t>
            </a:fld>
            <a:endParaRPr lang="en-GB"/>
          </a:p>
        </p:txBody>
      </p:sp>
    </p:spTree>
    <p:extLst>
      <p:ext uri="{BB962C8B-B14F-4D97-AF65-F5344CB8AC3E}">
        <p14:creationId xmlns:p14="http://schemas.microsoft.com/office/powerpoint/2010/main" val="1556015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4BB9F893-A37F-49A4-9234-2528316D56EF}" type="datetimeFigureOut">
              <a:rPr lang="en-GB" smtClean="0"/>
              <a:t>10/10/2026</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9C29E1AC-B78A-4F83-A408-FD686BE7785B}" type="slidenum">
              <a:rPr lang="en-GB" smtClean="0"/>
              <a:t>‹#›</a:t>
            </a:fld>
            <a:endParaRPr lang="en-GB"/>
          </a:p>
        </p:txBody>
      </p:sp>
    </p:spTree>
    <p:extLst>
      <p:ext uri="{BB962C8B-B14F-4D97-AF65-F5344CB8AC3E}">
        <p14:creationId xmlns:p14="http://schemas.microsoft.com/office/powerpoint/2010/main" val="461965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4BB9F893-A37F-49A4-9234-2528316D56EF}" type="datetimeFigureOut">
              <a:rPr lang="en-GB" smtClean="0"/>
              <a:t>10/10/2026</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9C29E1AC-B78A-4F83-A408-FD686BE7785B}" type="slidenum">
              <a:rPr lang="en-GB" smtClean="0"/>
              <a:t>‹#›</a:t>
            </a:fld>
            <a:endParaRPr lang="en-GB"/>
          </a:p>
        </p:txBody>
      </p:sp>
    </p:spTree>
    <p:extLst>
      <p:ext uri="{BB962C8B-B14F-4D97-AF65-F5344CB8AC3E}">
        <p14:creationId xmlns:p14="http://schemas.microsoft.com/office/powerpoint/2010/main" val="69543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BB9F893-A37F-49A4-9234-2528316D56EF}"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29E1AC-B78A-4F83-A408-FD686BE7785B}" type="slidenum">
              <a:rPr lang="en-GB" smtClean="0"/>
              <a:t>‹#›</a:t>
            </a:fld>
            <a:endParaRPr lang="en-GB"/>
          </a:p>
        </p:txBody>
      </p:sp>
    </p:spTree>
    <p:extLst>
      <p:ext uri="{BB962C8B-B14F-4D97-AF65-F5344CB8AC3E}">
        <p14:creationId xmlns:p14="http://schemas.microsoft.com/office/powerpoint/2010/main" val="487545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4BB9F893-A37F-49A4-9234-2528316D56EF}" type="datetimeFigureOut">
              <a:rPr lang="en-GB" smtClean="0"/>
              <a:t>10/10/2026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C29E1AC-B78A-4F83-A408-FD686BE7785B}" type="slidenum">
              <a:rPr lang="en-GB" smtClean="0"/>
              <a:t>‹#›</a:t>
            </a:fld>
            <a:endParaRPr lang="en-GB"/>
          </a:p>
        </p:txBody>
      </p:sp>
    </p:spTree>
    <p:extLst>
      <p:ext uri="{BB962C8B-B14F-4D97-AF65-F5344CB8AC3E}">
        <p14:creationId xmlns:p14="http://schemas.microsoft.com/office/powerpoint/2010/main" val="1669241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4BB9F893-A37F-49A4-9234-2528316D56EF}" type="datetimeFigureOut">
              <a:rPr lang="en-GB" smtClean="0"/>
              <a:t>10/10/2026</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9C29E1AC-B78A-4F83-A408-FD686BE7785B}" type="slidenum">
              <a:rPr lang="en-GB" smtClean="0"/>
              <a:t>‹#›</a:t>
            </a:fld>
            <a:endParaRPr lang="en-GB"/>
          </a:p>
        </p:txBody>
      </p:sp>
    </p:spTree>
    <p:extLst>
      <p:ext uri="{BB962C8B-B14F-4D97-AF65-F5344CB8AC3E}">
        <p14:creationId xmlns:p14="http://schemas.microsoft.com/office/powerpoint/2010/main" val="1993783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B9F893-A37F-49A4-9234-2528316D56EF}"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29E1AC-B78A-4F83-A408-FD686BE7785B}" type="slidenum">
              <a:rPr lang="en-GB" smtClean="0"/>
              <a:t>‹#›</a:t>
            </a:fld>
            <a:endParaRPr lang="en-GB"/>
          </a:p>
        </p:txBody>
      </p:sp>
    </p:spTree>
    <p:extLst>
      <p:ext uri="{BB962C8B-B14F-4D97-AF65-F5344CB8AC3E}">
        <p14:creationId xmlns:p14="http://schemas.microsoft.com/office/powerpoint/2010/main" val="3670362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B9F893-A37F-49A4-9234-2528316D56EF}"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29E1AC-B78A-4F83-A408-FD686BE7785B}" type="slidenum">
              <a:rPr lang="en-GB" smtClean="0"/>
              <a:t>‹#›</a:t>
            </a:fld>
            <a:endParaRPr lang="en-GB"/>
          </a:p>
        </p:txBody>
      </p:sp>
    </p:spTree>
    <p:extLst>
      <p:ext uri="{BB962C8B-B14F-4D97-AF65-F5344CB8AC3E}">
        <p14:creationId xmlns:p14="http://schemas.microsoft.com/office/powerpoint/2010/main" val="1758029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4BB9F893-A37F-49A4-9234-2528316D56EF}" type="datetimeFigureOut">
              <a:rPr lang="en-GB" smtClean="0"/>
              <a:t>10/10/2026</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9C29E1AC-B78A-4F83-A408-FD686BE7785B}" type="slidenum">
              <a:rPr lang="en-GB" smtClean="0"/>
              <a:t>‹#›</a:t>
            </a:fld>
            <a:endParaRPr lang="en-GB"/>
          </a:p>
        </p:txBody>
      </p:sp>
    </p:spTree>
    <p:extLst>
      <p:ext uri="{BB962C8B-B14F-4D97-AF65-F5344CB8AC3E}">
        <p14:creationId xmlns:p14="http://schemas.microsoft.com/office/powerpoint/2010/main" val="20637371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wales/sites/default/files/statistics-and-research/2026-02/evaluation-of-welsh-governments-universal-free-school-meals-policy-interim-report.pdf" TargetMode="External"/><Relationship Id="rId2" Type="http://schemas.openxmlformats.org/officeDocument/2006/relationships/hyperlink" Target="https://www.bera.ac.uk/publication/ethical-guidelines%20-for-educational-research-fifth-edition-2024" TargetMode="External"/><Relationship Id="rId1" Type="http://schemas.openxmlformats.org/officeDocument/2006/relationships/slideLayout" Target="../slideLayouts/slideLayout2.xml"/><Relationship Id="rId4" Type="http://schemas.openxmlformats.org/officeDocument/2006/relationships/hyperlink" Target="https://link.springer.com/article/10.1023/A:1022193728205"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aper aeroplane with lined trails wallpaper">
            <a:extLst>
              <a:ext uri="{FF2B5EF4-FFF2-40B4-BE49-F238E27FC236}">
                <a16:creationId xmlns:a16="http://schemas.microsoft.com/office/drawing/2014/main" id="{6094E98A-383A-14AA-764A-5C574D4B443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228430"/>
            <a:ext cx="12192000" cy="7086430"/>
          </a:xfrm>
          <a:prstGeom prst="rect">
            <a:avLst/>
          </a:prstGeom>
        </p:spPr>
      </p:pic>
      <p:sp>
        <p:nvSpPr>
          <p:cNvPr id="7" name="TextBox 6">
            <a:extLst>
              <a:ext uri="{FF2B5EF4-FFF2-40B4-BE49-F238E27FC236}">
                <a16:creationId xmlns:a16="http://schemas.microsoft.com/office/drawing/2014/main" id="{0A869D41-ADC0-5BD9-DC2F-EB8C2CB3B670}"/>
              </a:ext>
            </a:extLst>
          </p:cNvPr>
          <p:cNvSpPr txBox="1"/>
          <p:nvPr/>
        </p:nvSpPr>
        <p:spPr>
          <a:xfrm>
            <a:off x="4747846" y="316523"/>
            <a:ext cx="5591908" cy="2123658"/>
          </a:xfrm>
          <a:prstGeom prst="rect">
            <a:avLst/>
          </a:prstGeom>
          <a:noFill/>
        </p:spPr>
        <p:txBody>
          <a:bodyPr wrap="square" rtlCol="0">
            <a:spAutoFit/>
          </a:bodyPr>
          <a:lstStyle/>
          <a:p>
            <a:r>
              <a:rPr lang="en-GB" sz="4400" dirty="0"/>
              <a:t>ECAD 6050</a:t>
            </a:r>
          </a:p>
          <a:p>
            <a:r>
              <a:rPr lang="en-GB" sz="4400" dirty="0"/>
              <a:t>Student Number 2602788</a:t>
            </a:r>
          </a:p>
        </p:txBody>
      </p:sp>
      <p:sp>
        <p:nvSpPr>
          <p:cNvPr id="2" name="TextBox 1">
            <a:extLst>
              <a:ext uri="{FF2B5EF4-FFF2-40B4-BE49-F238E27FC236}">
                <a16:creationId xmlns:a16="http://schemas.microsoft.com/office/drawing/2014/main" id="{9A6B953C-6EEF-130E-A113-9DF605361AD0}"/>
              </a:ext>
            </a:extLst>
          </p:cNvPr>
          <p:cNvSpPr txBox="1"/>
          <p:nvPr/>
        </p:nvSpPr>
        <p:spPr>
          <a:xfrm>
            <a:off x="5418667" y="3429000"/>
            <a:ext cx="4817534" cy="1015663"/>
          </a:xfrm>
          <a:prstGeom prst="rect">
            <a:avLst/>
          </a:prstGeom>
          <a:noFill/>
        </p:spPr>
        <p:txBody>
          <a:bodyPr wrap="square" rtlCol="0">
            <a:spAutoFit/>
          </a:bodyPr>
          <a:lstStyle/>
          <a:p>
            <a:r>
              <a:rPr lang="en-GB" sz="2000" b="1" dirty="0"/>
              <a:t>Part A – ECAD6050</a:t>
            </a:r>
          </a:p>
          <a:p>
            <a:r>
              <a:rPr lang="en-GB" sz="2000" b="1" dirty="0"/>
              <a:t>Critical incident: Disengagement during teacher’s Demonstration</a:t>
            </a:r>
          </a:p>
        </p:txBody>
      </p:sp>
      <p:pic>
        <p:nvPicPr>
          <p:cNvPr id="17" name="Video 16">
            <a:hlinkClick r:id="" action="ppaction://media"/>
            <a:extLst>
              <a:ext uri="{FF2B5EF4-FFF2-40B4-BE49-F238E27FC236}">
                <a16:creationId xmlns:a16="http://schemas.microsoft.com/office/drawing/2014/main" id="{3124E8EB-7971-DB1E-FDD9-7C5DCE4D11E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24318942"/>
      </p:ext>
    </p:extLst>
  </p:cSld>
  <p:clrMapOvr>
    <a:masterClrMapping/>
  </p:clrMapOvr>
  <mc:AlternateContent xmlns:mc="http://schemas.openxmlformats.org/markup-compatibility/2006" xmlns:p14="http://schemas.microsoft.com/office/powerpoint/2010/main">
    <mc:Choice Requires="p14">
      <p:transition spd="slow" p14:dur="2000" advTm="9619"/>
    </mc:Choice>
    <mc:Fallback xmlns="">
      <p:transition spd="slow" advTm="9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4EE2D8-25E7-82A4-DCFF-184DB585F4CA}"/>
              </a:ext>
            </a:extLst>
          </p:cNvPr>
          <p:cNvSpPr>
            <a:spLocks noGrp="1"/>
          </p:cNvSpPr>
          <p:nvPr>
            <p:ph idx="1"/>
          </p:nvPr>
        </p:nvSpPr>
        <p:spPr>
          <a:xfrm>
            <a:off x="59266" y="787400"/>
            <a:ext cx="11125201" cy="5308600"/>
          </a:xfrm>
        </p:spPr>
        <p:txBody>
          <a:bodyPr/>
          <a:lstStyle/>
          <a:p>
            <a:r>
              <a:rPr lang="en-GB" dirty="0"/>
              <a:t>For this presentation, I have used Tripp’s methodology to observe a critical incident in the classroom and analyse  possible reasons for the pupil’s behaviour (Tripp, 2012).</a:t>
            </a:r>
          </a:p>
          <a:p>
            <a:r>
              <a:rPr lang="en-GB" dirty="0"/>
              <a:t>I will explore possible strategies for supporting this pupil, which I will discuss further in Part B of my assignment.</a:t>
            </a:r>
          </a:p>
          <a:p>
            <a:r>
              <a:rPr lang="en-GB" dirty="0"/>
              <a:t>The identity of the pupil and school will remain anonymous, in accordance with BERA (2024) ethical guidance.</a:t>
            </a:r>
          </a:p>
        </p:txBody>
      </p:sp>
      <p:pic>
        <p:nvPicPr>
          <p:cNvPr id="13" name="Video 12">
            <a:hlinkClick r:id="" action="ppaction://media"/>
            <a:extLst>
              <a:ext uri="{FF2B5EF4-FFF2-40B4-BE49-F238E27FC236}">
                <a16:creationId xmlns:a16="http://schemas.microsoft.com/office/drawing/2014/main" id="{EBE2181D-185E-233E-3D72-EB1D70BC6EC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2194476"/>
      </p:ext>
    </p:extLst>
  </p:cSld>
  <p:clrMapOvr>
    <a:masterClrMapping/>
  </p:clrMapOvr>
  <mc:AlternateContent xmlns:mc="http://schemas.openxmlformats.org/markup-compatibility/2006" xmlns:p14="http://schemas.microsoft.com/office/powerpoint/2010/main">
    <mc:Choice Requires="p14">
      <p:transition spd="slow" p14:dur="2000" advTm="29565"/>
    </mc:Choice>
    <mc:Fallback xmlns="">
      <p:transition spd="slow" advTm="29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881524-B1BB-36FE-675C-5B4D02B1FC01}"/>
              </a:ext>
            </a:extLst>
          </p:cNvPr>
          <p:cNvSpPr>
            <a:spLocks noGrp="1"/>
          </p:cNvSpPr>
          <p:nvPr>
            <p:ph idx="1"/>
          </p:nvPr>
        </p:nvSpPr>
        <p:spPr>
          <a:xfrm>
            <a:off x="0" y="770467"/>
            <a:ext cx="11184468" cy="5418666"/>
          </a:xfrm>
        </p:spPr>
        <p:txBody>
          <a:bodyPr/>
          <a:lstStyle/>
          <a:p>
            <a:r>
              <a:rPr lang="en-GB" dirty="0"/>
              <a:t>Pupils were standing in a circle around the teacher, while she was doing a demonstration. Pupil A , who was at the back of the circle,  started moving on the spot and punching the air, which briefly distracted a couple of pupils standing near pupil A.</a:t>
            </a:r>
          </a:p>
          <a:p>
            <a:r>
              <a:rPr lang="en-GB" dirty="0"/>
              <a:t>I will analyse importance of this critical incident and possible reasons for this behaviour.</a:t>
            </a:r>
          </a:p>
        </p:txBody>
      </p:sp>
      <p:pic>
        <p:nvPicPr>
          <p:cNvPr id="8" name="Video 7">
            <a:hlinkClick r:id="" action="ppaction://media"/>
            <a:extLst>
              <a:ext uri="{FF2B5EF4-FFF2-40B4-BE49-F238E27FC236}">
                <a16:creationId xmlns:a16="http://schemas.microsoft.com/office/drawing/2014/main" id="{E04A7C24-7477-B245-52A6-92AA51F9A3A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9940143"/>
      </p:ext>
    </p:extLst>
  </p:cSld>
  <p:clrMapOvr>
    <a:masterClrMapping/>
  </p:clrMapOvr>
  <mc:AlternateContent xmlns:mc="http://schemas.openxmlformats.org/markup-compatibility/2006" xmlns:p14="http://schemas.microsoft.com/office/powerpoint/2010/main">
    <mc:Choice Requires="p14">
      <p:transition spd="slow" p14:dur="2000" advTm="26937"/>
    </mc:Choice>
    <mc:Fallback xmlns="">
      <p:transition spd="slow" advTm="26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ACE838-D9BB-95E9-6B90-0BB3DFC9B50C}"/>
              </a:ext>
            </a:extLst>
          </p:cNvPr>
          <p:cNvSpPr>
            <a:spLocks noGrp="1"/>
          </p:cNvSpPr>
          <p:nvPr>
            <p:ph idx="1"/>
          </p:nvPr>
        </p:nvSpPr>
        <p:spPr>
          <a:xfrm>
            <a:off x="0" y="778933"/>
            <a:ext cx="11183112" cy="5342467"/>
          </a:xfrm>
        </p:spPr>
        <p:txBody>
          <a:bodyPr/>
          <a:lstStyle/>
          <a:p>
            <a:pPr marL="0" indent="0">
              <a:buNone/>
            </a:pPr>
            <a:r>
              <a:rPr lang="en-GB" dirty="0"/>
              <a:t>There are many possible reasons that pupil A disengaged from demonstration and started punching the air:</a:t>
            </a:r>
          </a:p>
          <a:p>
            <a:r>
              <a:rPr lang="en-GB" dirty="0"/>
              <a:t>One possible explanation is that Pupil A was hungry. Welsh Government research found that staff reported a positive impact on  pupils’ concentration and behaviour when hunger was reduced(</a:t>
            </a:r>
            <a:r>
              <a:rPr lang="en-GB" dirty="0" err="1"/>
              <a:t>Haysey</a:t>
            </a:r>
            <a:r>
              <a:rPr lang="en-GB" dirty="0"/>
              <a:t> et al., 2026).</a:t>
            </a:r>
          </a:p>
          <a:p>
            <a:r>
              <a:rPr lang="en-GB" dirty="0"/>
              <a:t>If the instructions were too long, too detailed or too complex it could place too much demand on Pupil A’s working memory, this could be a reason why he disengaged from learning. </a:t>
            </a:r>
            <a:r>
              <a:rPr lang="en-GB" dirty="0" err="1"/>
              <a:t>Sweller</a:t>
            </a:r>
            <a:r>
              <a:rPr lang="en-GB" dirty="0"/>
              <a:t>, van </a:t>
            </a:r>
            <a:r>
              <a:rPr lang="en-GB" dirty="0" err="1"/>
              <a:t>Merriënboer</a:t>
            </a:r>
            <a:r>
              <a:rPr lang="en-GB" dirty="0"/>
              <a:t> and Paas (1998) explain that working memory has a limited capacity.</a:t>
            </a:r>
          </a:p>
          <a:p>
            <a:r>
              <a:rPr lang="en-GB" dirty="0"/>
              <a:t>A third possibility  is that Pupil A may have additional learning needs and may have  struggled to engage with the lesson. Vygotsky (1978) stresses the importance of appropriate support in  learning .</a:t>
            </a:r>
          </a:p>
        </p:txBody>
      </p:sp>
      <p:pic>
        <p:nvPicPr>
          <p:cNvPr id="8" name="Video 7">
            <a:hlinkClick r:id="" action="ppaction://media"/>
            <a:extLst>
              <a:ext uri="{FF2B5EF4-FFF2-40B4-BE49-F238E27FC236}">
                <a16:creationId xmlns:a16="http://schemas.microsoft.com/office/drawing/2014/main" id="{3734D165-FE81-9A8A-695E-12412926570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09752755"/>
      </p:ext>
    </p:extLst>
  </p:cSld>
  <p:clrMapOvr>
    <a:masterClrMapping/>
  </p:clrMapOvr>
  <mc:AlternateContent xmlns:mc="http://schemas.openxmlformats.org/markup-compatibility/2006" xmlns:p14="http://schemas.microsoft.com/office/powerpoint/2010/main">
    <mc:Choice Requires="p14">
      <p:transition spd="slow" p14:dur="2000" advTm="62082"/>
    </mc:Choice>
    <mc:Fallback xmlns="">
      <p:transition spd="slow" advTm="62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348D42-699D-F380-15C2-6DC0B935DD80}"/>
              </a:ext>
            </a:extLst>
          </p:cNvPr>
          <p:cNvSpPr>
            <a:spLocks noGrp="1"/>
          </p:cNvSpPr>
          <p:nvPr>
            <p:ph idx="1"/>
          </p:nvPr>
        </p:nvSpPr>
        <p:spPr>
          <a:xfrm>
            <a:off x="0" y="982132"/>
            <a:ext cx="10439400" cy="5113867"/>
          </a:xfrm>
        </p:spPr>
        <p:txBody>
          <a:bodyPr/>
          <a:lstStyle/>
          <a:p>
            <a:r>
              <a:rPr lang="en-GB" dirty="0"/>
              <a:t>I decided to explore the possibility that Pupil A may need different support because of additional learning needs.  Vygotsky (1978) suggests learners can achieve more when they have appropriate support. </a:t>
            </a:r>
          </a:p>
          <a:p>
            <a:r>
              <a:rPr lang="en-GB" dirty="0"/>
              <a:t>-Breaking instructions into smaller steps</a:t>
            </a:r>
          </a:p>
          <a:p>
            <a:r>
              <a:rPr lang="en-GB" dirty="0"/>
              <a:t>-</a:t>
            </a:r>
            <a:r>
              <a:rPr lang="en-GB" dirty="0" err="1"/>
              <a:t>Modeling</a:t>
            </a:r>
            <a:r>
              <a:rPr lang="en-GB" dirty="0"/>
              <a:t> one step at a time</a:t>
            </a:r>
          </a:p>
          <a:p>
            <a:r>
              <a:rPr lang="en-GB" dirty="0"/>
              <a:t>-Peer scaffolding</a:t>
            </a:r>
          </a:p>
          <a:p>
            <a:r>
              <a:rPr lang="en-GB" dirty="0"/>
              <a:t>-Questions to guide them</a:t>
            </a:r>
          </a:p>
          <a:p>
            <a:pPr>
              <a:buFont typeface="Arial" panose="020B0604020202020204" pitchFamily="34" charset="0"/>
              <a:buChar char="•"/>
            </a:pPr>
            <a:endParaRPr lang="en-GB" dirty="0"/>
          </a:p>
        </p:txBody>
      </p:sp>
      <p:pic>
        <p:nvPicPr>
          <p:cNvPr id="8" name="Video 7">
            <a:hlinkClick r:id="" action="ppaction://media"/>
            <a:extLst>
              <a:ext uri="{FF2B5EF4-FFF2-40B4-BE49-F238E27FC236}">
                <a16:creationId xmlns:a16="http://schemas.microsoft.com/office/drawing/2014/main" id="{A6827159-E0F2-1709-DADD-17D58C387AF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38414352"/>
      </p:ext>
    </p:extLst>
  </p:cSld>
  <p:clrMapOvr>
    <a:masterClrMapping/>
  </p:clrMapOvr>
  <mc:AlternateContent xmlns:mc="http://schemas.openxmlformats.org/markup-compatibility/2006" xmlns:p14="http://schemas.microsoft.com/office/powerpoint/2010/main">
    <mc:Choice Requires="p14">
      <p:transition spd="slow" p14:dur="2000" advTm="52479"/>
    </mc:Choice>
    <mc:Fallback xmlns="">
      <p:transition spd="slow" advTm="52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987198-9DEC-3F95-256B-0FD3231E2A65}"/>
              </a:ext>
            </a:extLst>
          </p:cNvPr>
          <p:cNvSpPr>
            <a:spLocks noGrp="1"/>
          </p:cNvSpPr>
          <p:nvPr>
            <p:ph idx="1"/>
          </p:nvPr>
        </p:nvSpPr>
        <p:spPr>
          <a:xfrm>
            <a:off x="0" y="762000"/>
            <a:ext cx="11184468" cy="5222748"/>
          </a:xfrm>
        </p:spPr>
        <p:txBody>
          <a:bodyPr/>
          <a:lstStyle/>
          <a:p>
            <a:r>
              <a:rPr lang="en-GB" dirty="0"/>
              <a:t>Using Tripp’s methodology helped me to understand that there can be different reasons for the pupil’s behaviour. I have decided to explore additional learning needs as one of the possible explanations.</a:t>
            </a:r>
          </a:p>
          <a:p>
            <a:endParaRPr lang="en-GB" dirty="0"/>
          </a:p>
          <a:p>
            <a:r>
              <a:rPr lang="en-GB" dirty="0"/>
              <a:t>In Part B of my Critical incident assignment, I will explore different interventions and how they could support Pupil A’s  learning and engagement. </a:t>
            </a:r>
          </a:p>
        </p:txBody>
      </p:sp>
      <p:pic>
        <p:nvPicPr>
          <p:cNvPr id="8" name="Video 7">
            <a:hlinkClick r:id="" action="ppaction://media"/>
            <a:extLst>
              <a:ext uri="{FF2B5EF4-FFF2-40B4-BE49-F238E27FC236}">
                <a16:creationId xmlns:a16="http://schemas.microsoft.com/office/drawing/2014/main" id="{02D769DE-2285-0119-0EFB-16335542E2A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2212764"/>
      </p:ext>
    </p:extLst>
  </p:cSld>
  <p:clrMapOvr>
    <a:masterClrMapping/>
  </p:clrMapOvr>
  <mc:AlternateContent xmlns:mc="http://schemas.openxmlformats.org/markup-compatibility/2006" xmlns:p14="http://schemas.microsoft.com/office/powerpoint/2010/main">
    <mc:Choice Requires="p14">
      <p:transition spd="slow" p14:dur="2000" advTm="29812"/>
    </mc:Choice>
    <mc:Fallback xmlns="">
      <p:transition spd="slow" advTm="29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F364D2-B08B-7DBB-28C6-CDB2B7C3F455}"/>
              </a:ext>
            </a:extLst>
          </p:cNvPr>
          <p:cNvSpPr>
            <a:spLocks noGrp="1"/>
          </p:cNvSpPr>
          <p:nvPr>
            <p:ph idx="1"/>
          </p:nvPr>
        </p:nvSpPr>
        <p:spPr>
          <a:xfrm>
            <a:off x="0" y="770973"/>
            <a:ext cx="11760200" cy="5333493"/>
          </a:xfrm>
        </p:spPr>
        <p:txBody>
          <a:bodyPr/>
          <a:lstStyle/>
          <a:p>
            <a:r>
              <a:rPr lang="en-GB" b="1" dirty="0"/>
              <a:t>British Educational Research Association (2024) Ethical Guidelines for Educational Research.5</a:t>
            </a:r>
            <a:r>
              <a:rPr lang="en-GB" b="1" baseline="30000" dirty="0"/>
              <a:t>th</a:t>
            </a:r>
            <a:r>
              <a:rPr lang="en-GB" b="1" dirty="0"/>
              <a:t> </a:t>
            </a:r>
            <a:r>
              <a:rPr lang="en-GB" b="1" dirty="0" err="1"/>
              <a:t>edn</a:t>
            </a:r>
            <a:r>
              <a:rPr lang="en-GB" b="1" dirty="0"/>
              <a:t>. London: BERA. Available at: </a:t>
            </a:r>
            <a:r>
              <a:rPr lang="en-GB" b="1" dirty="0">
                <a:hlinkClick r:id="rId2"/>
              </a:rPr>
              <a:t>https://www.bera.ac.uk/publication/ethical-guidelines -for-educational-research-fifth-edition-2024</a:t>
            </a:r>
            <a:r>
              <a:rPr lang="en-GB" b="1" dirty="0"/>
              <a:t> (Accessed: 27 September 2026)</a:t>
            </a:r>
          </a:p>
          <a:p>
            <a:r>
              <a:rPr lang="en-GB" dirty="0" err="1"/>
              <a:t>Haysey</a:t>
            </a:r>
            <a:r>
              <a:rPr lang="en-GB" dirty="0"/>
              <a:t>, N., Smiles, B., Falla, A., Cooper, P., Cleaver, R.R. and Cross, R. (2026) </a:t>
            </a:r>
            <a:r>
              <a:rPr lang="en-GB" i="1" dirty="0"/>
              <a:t>Evaluation of Welsh Government’s Universal Free School Meals Policy: Interim Report</a:t>
            </a:r>
            <a:r>
              <a:rPr lang="en-GB" dirty="0"/>
              <a:t>. Available </a:t>
            </a:r>
            <a:r>
              <a:rPr lang="en-GB" dirty="0" err="1"/>
              <a:t>at:</a:t>
            </a:r>
            <a:r>
              <a:rPr lang="en-GB" dirty="0" err="1">
                <a:hlinkClick r:id="rId3"/>
              </a:rPr>
              <a:t>Evaluation</a:t>
            </a:r>
            <a:r>
              <a:rPr lang="en-GB" dirty="0">
                <a:hlinkClick r:id="rId3"/>
              </a:rPr>
              <a:t> of Welsh Government’s Universal Free School Meals Policy: Interim Report</a:t>
            </a:r>
            <a:r>
              <a:rPr lang="en-GB" b="1" dirty="0"/>
              <a:t>( Accessed: 27 September 2026).</a:t>
            </a:r>
          </a:p>
          <a:p>
            <a:r>
              <a:rPr lang="en-GB" b="1" dirty="0" err="1"/>
              <a:t>Sweller</a:t>
            </a:r>
            <a:r>
              <a:rPr lang="en-GB" b="1" dirty="0"/>
              <a:t>, J., van </a:t>
            </a:r>
            <a:r>
              <a:rPr lang="en-GB" b="1" dirty="0" err="1"/>
              <a:t>Merrinëboer</a:t>
            </a:r>
            <a:r>
              <a:rPr lang="en-GB" b="1" dirty="0"/>
              <a:t>, J. J.G. and Pass, F. G. W. C. (1998) ‘Cognitive architecture and instructional design’, Educational Psychology Review, 10(3), pp 251 – 296. Available at: </a:t>
            </a:r>
            <a:r>
              <a:rPr lang="en-GB" dirty="0">
                <a:hlinkClick r:id="rId4"/>
              </a:rPr>
              <a:t>Cognitive Architecture and Instructional Design | Educational Psychology Review | Springer Nature Link</a:t>
            </a:r>
            <a:r>
              <a:rPr lang="en-GB" dirty="0"/>
              <a:t> ( Accessed: 26 September 2026).</a:t>
            </a:r>
          </a:p>
          <a:p>
            <a:r>
              <a:rPr lang="en-GB" b="1" dirty="0"/>
              <a:t>Tripp, D. (2012) Critical incidents in Teaching: Developing Professional Judgement. Classic </a:t>
            </a:r>
            <a:r>
              <a:rPr lang="en-GB" b="1" dirty="0" err="1"/>
              <a:t>edn.London</a:t>
            </a:r>
            <a:r>
              <a:rPr lang="en-GB" b="1"/>
              <a:t>: Routledge</a:t>
            </a:r>
            <a:endParaRPr lang="en-GB" b="1" dirty="0"/>
          </a:p>
          <a:p>
            <a:r>
              <a:rPr lang="en-GB" b="1" dirty="0"/>
              <a:t>Vygotsky, L. S. (1978) Mind in society: The development of higher psychological processes. </a:t>
            </a:r>
            <a:r>
              <a:rPr lang="en-GB" b="1" dirty="0" err="1"/>
              <a:t>Cambridge,MA</a:t>
            </a:r>
            <a:r>
              <a:rPr lang="en-GB" b="1" dirty="0"/>
              <a:t>: Harvard University Press</a:t>
            </a:r>
          </a:p>
          <a:p>
            <a:endParaRPr lang="en-GB" b="1" dirty="0"/>
          </a:p>
        </p:txBody>
      </p:sp>
    </p:spTree>
    <p:extLst>
      <p:ext uri="{BB962C8B-B14F-4D97-AF65-F5344CB8AC3E}">
        <p14:creationId xmlns:p14="http://schemas.microsoft.com/office/powerpoint/2010/main" val="1739926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211DE6C-EF91-0EA7-4ADA-A5AC53B663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3155" y="0"/>
            <a:ext cx="7685689" cy="6858000"/>
          </a:xfrm>
          <a:prstGeom prst="rect">
            <a:avLst/>
          </a:prstGeom>
        </p:spPr>
      </p:pic>
    </p:spTree>
    <p:extLst>
      <p:ext uri="{BB962C8B-B14F-4D97-AF65-F5344CB8AC3E}">
        <p14:creationId xmlns:p14="http://schemas.microsoft.com/office/powerpoint/2010/main" val="10957963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TM03457475[[fn=Frame]]</Template>
  <TotalTime>4845</TotalTime>
  <Words>1096</Words>
  <Application>Microsoft Office PowerPoint</Application>
  <PresentationFormat>Widescreen</PresentationFormat>
  <Paragraphs>38</Paragraphs>
  <Slides>8</Slides>
  <Notes>6</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Corbel</vt:lpstr>
      <vt:lpstr>Wingdings 2</vt:lpstr>
      <vt:lpstr>Frame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Ivana Jan</dc:creator>
  <cp:lastModifiedBy>Ivana Jan</cp:lastModifiedBy>
  <cp:revision>1</cp:revision>
  <dcterms:created xsi:type="dcterms:W3CDTF">2026-09-21T17:23:43Z</dcterms:created>
  <dcterms:modified xsi:type="dcterms:W3CDTF">2026-10-10T18:56:16Z</dcterms:modified>
</cp:coreProperties>
</file>