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247" autoAdjust="0"/>
  </p:normalViewPr>
  <p:slideViewPr>
    <p:cSldViewPr snapToGrid="0">
      <p:cViewPr>
        <p:scale>
          <a:sx n="100" d="100"/>
          <a:sy n="100" d="100"/>
        </p:scale>
        <p:origin x="99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B4CC64-F099-4C02-92B7-4C60F08B6AD7}" type="datetimeFigureOut">
              <a:rPr lang="en-GB" smtClean="0"/>
              <a:t>11/05/2026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4C6B6-5BBE-4797-80C3-A4350BE89F4A}" type="slidenum">
              <a:rPr lang="en-GB" smtClean="0"/>
              <a:t>‹#›</a:t>
            </a:fld>
            <a:endParaRPr lang="en-GB"/>
          </a:p>
        </p:txBody>
      </p:sp>
    </p:spTree>
    <p:extLst>
      <p:ext uri="{BB962C8B-B14F-4D97-AF65-F5344CB8AC3E}">
        <p14:creationId xmlns:p14="http://schemas.microsoft.com/office/powerpoint/2010/main" val="2724527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4C6B6-5BBE-4797-80C3-A4350BE89F4A}" type="slidenum">
              <a:rPr lang="en-GB" smtClean="0"/>
              <a:t>1</a:t>
            </a:fld>
            <a:endParaRPr lang="en-GB"/>
          </a:p>
        </p:txBody>
      </p:sp>
    </p:spTree>
    <p:extLst>
      <p:ext uri="{BB962C8B-B14F-4D97-AF65-F5344CB8AC3E}">
        <p14:creationId xmlns:p14="http://schemas.microsoft.com/office/powerpoint/2010/main" val="730464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2B8C8B0-946F-4A19-ABB5-FA4D00E84595}"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1820486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B8C8B0-946F-4A19-ABB5-FA4D00E84595}"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172544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B8C8B0-946F-4A19-ABB5-FA4D00E84595}"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2112220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662230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B8C8B0-946F-4A19-ABB5-FA4D00E84595}" type="datetimeFigureOut">
              <a:rPr lang="en-GB" smtClean="0"/>
              <a:t>11/05/2026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1158314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B8C8B0-946F-4A19-ABB5-FA4D00E84595}" type="datetimeFigureOut">
              <a:rPr lang="en-GB" smtClean="0"/>
              <a:t>11/05/2026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4033799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8C8B0-946F-4A19-ABB5-FA4D00E84595}" type="datetimeFigureOut">
              <a:rPr lang="en-GB" smtClean="0"/>
              <a:t>11/05/2026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366580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23680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2809294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725639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161885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93479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B8C8B0-946F-4A19-ABB5-FA4D00E84595}"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682140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2B8C8B0-946F-4A19-ABB5-FA4D00E84595}" type="datetimeFigureOut">
              <a:rPr lang="en-GB" smtClean="0"/>
              <a:t>11/05/2026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947963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2B8C8B0-946F-4A19-ABB5-FA4D00E84595}" type="datetimeFigureOut">
              <a:rPr lang="en-GB" smtClean="0"/>
              <a:t>11/05/2026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2186280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B8C8B0-946F-4A19-ABB5-FA4D00E84595}"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3442741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B8C8B0-946F-4A19-ABB5-FA4D00E84595}"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A470ED-0102-4A6D-8AEB-E2DC064A62DC}" type="slidenum">
              <a:rPr lang="en-GB" smtClean="0"/>
              <a:t>‹#›</a:t>
            </a:fld>
            <a:endParaRPr lang="en-GB"/>
          </a:p>
        </p:txBody>
      </p:sp>
    </p:spTree>
    <p:extLst>
      <p:ext uri="{BB962C8B-B14F-4D97-AF65-F5344CB8AC3E}">
        <p14:creationId xmlns:p14="http://schemas.microsoft.com/office/powerpoint/2010/main" val="2190139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2B8C8B0-946F-4A19-ABB5-FA4D00E84595}" type="datetimeFigureOut">
              <a:rPr lang="en-GB" smtClean="0"/>
              <a:t>11/05/2026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0A470ED-0102-4A6D-8AEB-E2DC064A62DC}" type="slidenum">
              <a:rPr lang="en-GB" smtClean="0"/>
              <a:t>‹#›</a:t>
            </a:fld>
            <a:endParaRPr lang="en-GB"/>
          </a:p>
        </p:txBody>
      </p:sp>
    </p:spTree>
    <p:extLst>
      <p:ext uri="{BB962C8B-B14F-4D97-AF65-F5344CB8AC3E}">
        <p14:creationId xmlns:p14="http://schemas.microsoft.com/office/powerpoint/2010/main" val="221427499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ov.uk/government/organisations/department-for-business-energy-and-industrial-strategy" TargetMode="External"/><Relationship Id="rId3" Type="http://schemas.openxmlformats.org/officeDocument/2006/relationships/hyperlink" Target="https://www.questionpro.com/blog/qualitative-research-methods/" TargetMode="External"/><Relationship Id="rId7" Type="http://schemas.openxmlformats.org/officeDocument/2006/relationships/hyperlink" Target="https://bcis.co.uk/" TargetMode="External"/><Relationship Id="rId12"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architectsjournal.co.uk/news/35k-average-home-retrofit-cost-demonstrably-inequitable" TargetMode="External"/><Relationship Id="rId11" Type="http://schemas.openxmlformats.org/officeDocument/2006/relationships/hyperlink" Target="https://ukgbc.org/resources/net-zero-whole-life-carbon-roadmap-for-the-built-environment/?utm_source=" TargetMode="External"/><Relationship Id="rId5" Type="http://schemas.openxmlformats.org/officeDocument/2006/relationships/hyperlink" Target="https://www.rics.org/profession-standards/rics-standards-and-guidance/sector-standards/construction-standards/whole-life-carbon-assessment?utm_source=" TargetMode="External"/><Relationship Id="rId10" Type="http://schemas.openxmlformats.org/officeDocument/2006/relationships/hyperlink" Target="https://www.gov.wales/nest-warm-homes-programme?utm_" TargetMode="External"/><Relationship Id="rId4" Type="http://schemas.openxmlformats.org/officeDocument/2006/relationships/hyperlink" Target="https://www.jll.com/en-uk/insights/capital-flows?sort_by_relevance=relevance" TargetMode="External"/><Relationship Id="rId9" Type="http://schemas.openxmlformats.org/officeDocument/2006/relationships/hyperlink" Target="https://www.theccc.org.uk/publication/uk-housing-fit-for-the-future/?utm_sou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788E-E644-3734-B7A9-0D77574F8B46}"/>
              </a:ext>
            </a:extLst>
          </p:cNvPr>
          <p:cNvSpPr>
            <a:spLocks noGrp="1"/>
          </p:cNvSpPr>
          <p:nvPr>
            <p:ph type="ctrTitle"/>
          </p:nvPr>
        </p:nvSpPr>
        <p:spPr>
          <a:xfrm>
            <a:off x="1396559" y="-348442"/>
            <a:ext cx="9144000" cy="868679"/>
          </a:xfrm>
        </p:spPr>
        <p:txBody>
          <a:bodyPr>
            <a:noAutofit/>
          </a:bodyPr>
          <a:lstStyle/>
          <a:p>
            <a:r>
              <a:rPr lang="en-GB" sz="1400" b="1" dirty="0">
                <a:solidFill>
                  <a:schemeClr val="tx1"/>
                </a:solidFill>
              </a:rPr>
              <a:t>Retrofit VS Newbuild: Which is more cost effective for homes in Carmarthenshire </a:t>
            </a:r>
            <a:br>
              <a:rPr lang="en-GB" sz="1400" b="1" dirty="0">
                <a:solidFill>
                  <a:schemeClr val="tx1"/>
                </a:solidFill>
              </a:rPr>
            </a:br>
            <a:r>
              <a:rPr lang="en-GB" sz="1400" b="1" dirty="0">
                <a:solidFill>
                  <a:schemeClr val="tx1"/>
                </a:solidFill>
              </a:rPr>
              <a:t>Jake Howells </a:t>
            </a:r>
            <a:endParaRPr lang="en-GB" sz="1100" dirty="0">
              <a:solidFill>
                <a:schemeClr val="tx1"/>
              </a:solidFill>
            </a:endParaRPr>
          </a:p>
        </p:txBody>
      </p:sp>
      <p:sp>
        <p:nvSpPr>
          <p:cNvPr id="4" name="TextBox 3">
            <a:extLst>
              <a:ext uri="{FF2B5EF4-FFF2-40B4-BE49-F238E27FC236}">
                <a16:creationId xmlns:a16="http://schemas.microsoft.com/office/drawing/2014/main" id="{0DAF0ABA-05DF-1211-DAC9-AFDC6077B3BC}"/>
              </a:ext>
            </a:extLst>
          </p:cNvPr>
          <p:cNvSpPr txBox="1"/>
          <p:nvPr/>
        </p:nvSpPr>
        <p:spPr>
          <a:xfrm>
            <a:off x="414520" y="1955412"/>
            <a:ext cx="2497456" cy="1631216"/>
          </a:xfrm>
          <a:prstGeom prst="rect">
            <a:avLst/>
          </a:prstGeom>
          <a:noFill/>
        </p:spPr>
        <p:txBody>
          <a:bodyPr wrap="square" rtlCol="0">
            <a:spAutoFit/>
          </a:bodyPr>
          <a:lstStyle/>
          <a:p>
            <a:pPr algn="ctr"/>
            <a:r>
              <a:rPr lang="en-GB" sz="1000" b="1" u="sng" dirty="0"/>
              <a:t>Methodology </a:t>
            </a:r>
            <a:endParaRPr lang="en-GB" sz="1000" b="1" dirty="0"/>
          </a:p>
          <a:p>
            <a:r>
              <a:rPr lang="en-GB" sz="1000" b="1" u="sng" dirty="0"/>
              <a:t>Quantitative</a:t>
            </a:r>
          </a:p>
          <a:p>
            <a:pPr marL="171450" indent="-171450">
              <a:buFont typeface="Arial" panose="020B0604020202020204" pitchFamily="34" charset="0"/>
              <a:buChar char="•"/>
            </a:pPr>
            <a:r>
              <a:rPr lang="en-GB" sz="1000" dirty="0"/>
              <a:t>Construction &amp; retrofit cost comparison</a:t>
            </a:r>
          </a:p>
          <a:p>
            <a:pPr marL="171450" indent="-171450">
              <a:buFont typeface="Arial" panose="020B0604020202020204" pitchFamily="34" charset="0"/>
              <a:buChar char="•"/>
            </a:pPr>
            <a:r>
              <a:rPr lang="en-GB" sz="1000" dirty="0"/>
              <a:t>Lifecycle costing </a:t>
            </a:r>
          </a:p>
          <a:p>
            <a:pPr marL="171450" indent="-171450">
              <a:buFont typeface="Arial" panose="020B0604020202020204" pitchFamily="34" charset="0"/>
              <a:buChar char="•"/>
            </a:pPr>
            <a:r>
              <a:rPr lang="en-GB" sz="1000" dirty="0"/>
              <a:t>Energy performance analysis </a:t>
            </a:r>
          </a:p>
          <a:p>
            <a:endParaRPr lang="en-GB" sz="1000" dirty="0"/>
          </a:p>
          <a:p>
            <a:r>
              <a:rPr lang="en-GB" sz="1000" b="1" u="sng" dirty="0"/>
              <a:t>Qualitive</a:t>
            </a:r>
          </a:p>
          <a:p>
            <a:pPr marL="171450" indent="-171450">
              <a:buFont typeface="Arial" panose="020B0604020202020204" pitchFamily="34" charset="0"/>
              <a:buChar char="•"/>
            </a:pPr>
            <a:r>
              <a:rPr lang="en-GB" sz="1000" dirty="0"/>
              <a:t>Policy review</a:t>
            </a:r>
          </a:p>
          <a:p>
            <a:pPr marL="171450" indent="-171450">
              <a:buFont typeface="Arial" panose="020B0604020202020204" pitchFamily="34" charset="0"/>
              <a:buChar char="•"/>
            </a:pPr>
            <a:r>
              <a:rPr lang="en-GB" sz="1000" dirty="0"/>
              <a:t>Case study analysis </a:t>
            </a:r>
          </a:p>
          <a:p>
            <a:pPr marL="171450" indent="-171450">
              <a:buFont typeface="Arial" panose="020B0604020202020204" pitchFamily="34" charset="0"/>
              <a:buChar char="•"/>
            </a:pPr>
            <a:r>
              <a:rPr lang="en-GB" sz="1000" dirty="0"/>
              <a:t>Welsh government retrofit schemes </a:t>
            </a:r>
          </a:p>
        </p:txBody>
      </p:sp>
      <p:sp>
        <p:nvSpPr>
          <p:cNvPr id="9" name="TextBox 8">
            <a:extLst>
              <a:ext uri="{FF2B5EF4-FFF2-40B4-BE49-F238E27FC236}">
                <a16:creationId xmlns:a16="http://schemas.microsoft.com/office/drawing/2014/main" id="{580A6539-6CFA-2739-00B8-F29E1E5743F4}"/>
              </a:ext>
            </a:extLst>
          </p:cNvPr>
          <p:cNvSpPr txBox="1"/>
          <p:nvPr/>
        </p:nvSpPr>
        <p:spPr>
          <a:xfrm>
            <a:off x="8319036" y="452338"/>
            <a:ext cx="3688463" cy="2139047"/>
          </a:xfrm>
          <a:prstGeom prst="rect">
            <a:avLst/>
          </a:prstGeom>
          <a:noFill/>
        </p:spPr>
        <p:txBody>
          <a:bodyPr wrap="square" rtlCol="0">
            <a:spAutoFit/>
          </a:bodyPr>
          <a:lstStyle/>
          <a:p>
            <a:pPr algn="ctr"/>
            <a:r>
              <a:rPr lang="en-GB" sz="1200" b="1" u="sng" dirty="0"/>
              <a:t>Aims and Objectives </a:t>
            </a:r>
          </a:p>
          <a:p>
            <a:endParaRPr lang="en-GB" sz="1100" dirty="0"/>
          </a:p>
          <a:p>
            <a:pPr marL="171450" indent="-171450">
              <a:buFont typeface="Arial" panose="020B0604020202020204" pitchFamily="34" charset="0"/>
              <a:buChar char="•"/>
            </a:pPr>
            <a:r>
              <a:rPr lang="en-GB" sz="1000" dirty="0"/>
              <a:t>Evaluate the cost efficiency of retrofit vs new build housing in Carmarthenshire using financial and environmental factors  </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Compare capital costs, lifecycle costs, energy use, and maintenance requirements </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Analyse the impact of policy, funding schemes, and local housing conditions </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Provide recommendations for stakeholders to support sustainable housing decisions</a:t>
            </a:r>
          </a:p>
        </p:txBody>
      </p:sp>
      <p:sp>
        <p:nvSpPr>
          <p:cNvPr id="10" name="TextBox 9">
            <a:extLst>
              <a:ext uri="{FF2B5EF4-FFF2-40B4-BE49-F238E27FC236}">
                <a16:creationId xmlns:a16="http://schemas.microsoft.com/office/drawing/2014/main" id="{9D68E358-357F-4C4A-6988-A790E3640457}"/>
              </a:ext>
            </a:extLst>
          </p:cNvPr>
          <p:cNvSpPr txBox="1"/>
          <p:nvPr/>
        </p:nvSpPr>
        <p:spPr>
          <a:xfrm>
            <a:off x="8402787" y="2722264"/>
            <a:ext cx="3688463" cy="3939540"/>
          </a:xfrm>
          <a:prstGeom prst="rect">
            <a:avLst/>
          </a:prstGeom>
          <a:noFill/>
        </p:spPr>
        <p:txBody>
          <a:bodyPr wrap="square" rtlCol="0">
            <a:spAutoFit/>
          </a:bodyPr>
          <a:lstStyle/>
          <a:p>
            <a:pPr algn="ctr"/>
            <a:r>
              <a:rPr lang="en-GB" sz="1200" u="sng" dirty="0"/>
              <a:t>Literature Review</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Retrofit improves energy efficiency and reduces carbon emissions, but costs vary depending on housing type and condition Achieving an EPC band C typically costs between £30,000 and £35,000 per property (JLL, 2026) (Rics.org, 2024) (Highfield, 2024).</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New build homes have higher upfront costs but provide better long-term energy performance and lower maintenance costs They range from £1,750 to £3,000 per square metre resulting in total costs of £157,000 to £270,000  (BCIS, 2025, BEIS, 2023).</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Retrofit projects produce lower embodied carbon because they reuse existing structures, making them more sustainable in many cases (Climate Change Committee, 2023). </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Welsh Government funding schemes such as ORP and Nest improve the affordability and feasibility of retrofit projects (GOV.WALES, 2026).</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Existing research lacks regional studies focused on Carmarthenshire and limited lifecycle cost comparisons between retrofit and new build housing (UKGBC, 2024).</a:t>
            </a:r>
          </a:p>
        </p:txBody>
      </p:sp>
      <p:graphicFrame>
        <p:nvGraphicFramePr>
          <p:cNvPr id="15" name="Table 14">
            <a:extLst>
              <a:ext uri="{FF2B5EF4-FFF2-40B4-BE49-F238E27FC236}">
                <a16:creationId xmlns:a16="http://schemas.microsoft.com/office/drawing/2014/main" id="{B252B2A9-9472-6B22-1D48-D3E6C059BB0A}"/>
              </a:ext>
            </a:extLst>
          </p:cNvPr>
          <p:cNvGraphicFramePr>
            <a:graphicFrameLocks noGrp="1"/>
          </p:cNvGraphicFramePr>
          <p:nvPr>
            <p:extLst>
              <p:ext uri="{D42A27DB-BD31-4B8C-83A1-F6EECF244321}">
                <p14:modId xmlns:p14="http://schemas.microsoft.com/office/powerpoint/2010/main" val="390317940"/>
              </p:ext>
            </p:extLst>
          </p:nvPr>
        </p:nvGraphicFramePr>
        <p:xfrm>
          <a:off x="2781791" y="4487947"/>
          <a:ext cx="5620993" cy="1993002"/>
        </p:xfrm>
        <a:graphic>
          <a:graphicData uri="http://schemas.openxmlformats.org/drawingml/2006/table">
            <a:tbl>
              <a:tblPr/>
              <a:tblGrid>
                <a:gridCol w="802999">
                  <a:extLst>
                    <a:ext uri="{9D8B030D-6E8A-4147-A177-3AD203B41FA5}">
                      <a16:colId xmlns:a16="http://schemas.microsoft.com/office/drawing/2014/main" val="451968423"/>
                    </a:ext>
                  </a:extLst>
                </a:gridCol>
                <a:gridCol w="802999">
                  <a:extLst>
                    <a:ext uri="{9D8B030D-6E8A-4147-A177-3AD203B41FA5}">
                      <a16:colId xmlns:a16="http://schemas.microsoft.com/office/drawing/2014/main" val="2928808023"/>
                    </a:ext>
                  </a:extLst>
                </a:gridCol>
                <a:gridCol w="802999">
                  <a:extLst>
                    <a:ext uri="{9D8B030D-6E8A-4147-A177-3AD203B41FA5}">
                      <a16:colId xmlns:a16="http://schemas.microsoft.com/office/drawing/2014/main" val="1401378426"/>
                    </a:ext>
                  </a:extLst>
                </a:gridCol>
                <a:gridCol w="802999">
                  <a:extLst>
                    <a:ext uri="{9D8B030D-6E8A-4147-A177-3AD203B41FA5}">
                      <a16:colId xmlns:a16="http://schemas.microsoft.com/office/drawing/2014/main" val="1356603792"/>
                    </a:ext>
                  </a:extLst>
                </a:gridCol>
                <a:gridCol w="802999">
                  <a:extLst>
                    <a:ext uri="{9D8B030D-6E8A-4147-A177-3AD203B41FA5}">
                      <a16:colId xmlns:a16="http://schemas.microsoft.com/office/drawing/2014/main" val="700546564"/>
                    </a:ext>
                  </a:extLst>
                </a:gridCol>
                <a:gridCol w="802999">
                  <a:extLst>
                    <a:ext uri="{9D8B030D-6E8A-4147-A177-3AD203B41FA5}">
                      <a16:colId xmlns:a16="http://schemas.microsoft.com/office/drawing/2014/main" val="1675939695"/>
                    </a:ext>
                  </a:extLst>
                </a:gridCol>
                <a:gridCol w="802999">
                  <a:extLst>
                    <a:ext uri="{9D8B030D-6E8A-4147-A177-3AD203B41FA5}">
                      <a16:colId xmlns:a16="http://schemas.microsoft.com/office/drawing/2014/main" val="368903828"/>
                    </a:ext>
                  </a:extLst>
                </a:gridCol>
              </a:tblGrid>
              <a:tr h="239534">
                <a:tc>
                  <a:txBody>
                    <a:bodyPr/>
                    <a:lstStyle/>
                    <a:p>
                      <a:pPr>
                        <a:buNone/>
                      </a:pPr>
                      <a:r>
                        <a:rPr lang="en-GB" sz="1000" dirty="0"/>
                        <a:t>Activity</a:t>
                      </a:r>
                    </a:p>
                  </a:txBody>
                  <a:tcPr anchor="ctr">
                    <a:lnL>
                      <a:noFill/>
                    </a:lnL>
                    <a:lnR>
                      <a:noFill/>
                    </a:lnR>
                    <a:lnT>
                      <a:noFill/>
                    </a:lnT>
                    <a:lnB>
                      <a:noFill/>
                    </a:lnB>
                    <a:noFill/>
                  </a:tcPr>
                </a:tc>
                <a:tc>
                  <a:txBody>
                    <a:bodyPr/>
                    <a:lstStyle/>
                    <a:p>
                      <a:pPr algn="ctr">
                        <a:buNone/>
                      </a:pPr>
                      <a:r>
                        <a:rPr lang="en-GB" sz="1000" dirty="0"/>
                        <a:t>M1</a:t>
                      </a:r>
                    </a:p>
                  </a:txBody>
                  <a:tcPr anchor="ctr">
                    <a:lnL>
                      <a:noFill/>
                    </a:lnL>
                    <a:lnR>
                      <a:noFill/>
                    </a:lnR>
                    <a:lnT>
                      <a:noFill/>
                    </a:lnT>
                    <a:lnB>
                      <a:noFill/>
                    </a:lnB>
                    <a:noFill/>
                  </a:tcPr>
                </a:tc>
                <a:tc>
                  <a:txBody>
                    <a:bodyPr/>
                    <a:lstStyle/>
                    <a:p>
                      <a:pPr algn="ctr">
                        <a:buNone/>
                      </a:pPr>
                      <a:r>
                        <a:rPr lang="en-GB" sz="1000" dirty="0"/>
                        <a:t>M2</a:t>
                      </a:r>
                    </a:p>
                  </a:txBody>
                  <a:tcPr anchor="ctr">
                    <a:lnL>
                      <a:noFill/>
                    </a:lnL>
                    <a:lnR>
                      <a:noFill/>
                    </a:lnR>
                    <a:lnT>
                      <a:noFill/>
                    </a:lnT>
                    <a:lnB>
                      <a:noFill/>
                    </a:lnB>
                    <a:noFill/>
                  </a:tcPr>
                </a:tc>
                <a:tc>
                  <a:txBody>
                    <a:bodyPr/>
                    <a:lstStyle/>
                    <a:p>
                      <a:pPr algn="ctr">
                        <a:buNone/>
                      </a:pPr>
                      <a:r>
                        <a:rPr lang="en-GB" sz="1000" dirty="0"/>
                        <a:t>M3</a:t>
                      </a:r>
                    </a:p>
                  </a:txBody>
                  <a:tcPr anchor="ctr">
                    <a:lnL>
                      <a:noFill/>
                    </a:lnL>
                    <a:lnR>
                      <a:noFill/>
                    </a:lnR>
                    <a:lnT>
                      <a:noFill/>
                    </a:lnT>
                    <a:lnB>
                      <a:noFill/>
                    </a:lnB>
                    <a:noFill/>
                  </a:tcPr>
                </a:tc>
                <a:tc>
                  <a:txBody>
                    <a:bodyPr/>
                    <a:lstStyle/>
                    <a:p>
                      <a:pPr algn="ctr">
                        <a:buNone/>
                      </a:pPr>
                      <a:r>
                        <a:rPr lang="en-GB" sz="1000" dirty="0"/>
                        <a:t>M4</a:t>
                      </a:r>
                    </a:p>
                  </a:txBody>
                  <a:tcPr anchor="ctr">
                    <a:lnL>
                      <a:noFill/>
                    </a:lnL>
                    <a:lnR>
                      <a:noFill/>
                    </a:lnR>
                    <a:lnT>
                      <a:noFill/>
                    </a:lnT>
                    <a:lnB>
                      <a:noFill/>
                    </a:lnB>
                    <a:noFill/>
                  </a:tcPr>
                </a:tc>
                <a:tc>
                  <a:txBody>
                    <a:bodyPr/>
                    <a:lstStyle/>
                    <a:p>
                      <a:pPr algn="ctr">
                        <a:buNone/>
                      </a:pPr>
                      <a:r>
                        <a:rPr lang="en-GB" sz="1000" dirty="0"/>
                        <a:t>M5</a:t>
                      </a:r>
                    </a:p>
                  </a:txBody>
                  <a:tcPr anchor="ctr">
                    <a:lnL>
                      <a:noFill/>
                    </a:lnL>
                    <a:lnR>
                      <a:noFill/>
                    </a:lnR>
                    <a:lnT>
                      <a:noFill/>
                    </a:lnT>
                    <a:lnB>
                      <a:noFill/>
                    </a:lnB>
                    <a:noFill/>
                  </a:tcPr>
                </a:tc>
                <a:tc>
                  <a:txBody>
                    <a:bodyPr/>
                    <a:lstStyle/>
                    <a:p>
                      <a:pPr algn="ctr">
                        <a:buNone/>
                      </a:pPr>
                      <a:r>
                        <a:rPr lang="en-GB" sz="1000" dirty="0"/>
                        <a:t>M6</a:t>
                      </a:r>
                    </a:p>
                  </a:txBody>
                  <a:tcPr anchor="ctr">
                    <a:lnL>
                      <a:noFill/>
                    </a:lnL>
                    <a:lnR>
                      <a:noFill/>
                    </a:lnR>
                    <a:lnT>
                      <a:noFill/>
                    </a:lnT>
                    <a:lnB>
                      <a:noFill/>
                    </a:lnB>
                    <a:noFill/>
                  </a:tcPr>
                </a:tc>
                <a:extLst>
                  <a:ext uri="{0D108BD9-81ED-4DB2-BD59-A6C34878D82A}">
                    <a16:rowId xmlns:a16="http://schemas.microsoft.com/office/drawing/2014/main" val="1872359313"/>
                  </a:ext>
                </a:extLst>
              </a:tr>
              <a:tr h="391964">
                <a:tc>
                  <a:txBody>
                    <a:bodyPr/>
                    <a:lstStyle/>
                    <a:p>
                      <a:pPr>
                        <a:buNone/>
                      </a:pPr>
                      <a:r>
                        <a:rPr lang="en-GB" sz="1000" dirty="0"/>
                        <a:t>Literature Review</a:t>
                      </a:r>
                    </a:p>
                  </a:txBody>
                  <a:tcPr anchor="ctr">
                    <a:lnL>
                      <a:noFill/>
                    </a:lnL>
                    <a:lnR>
                      <a:noFill/>
                    </a:lnR>
                    <a:lnT>
                      <a:noFill/>
                    </a:lnT>
                    <a:lnB>
                      <a:noFill/>
                    </a:lnB>
                    <a:noFill/>
                  </a:tcPr>
                </a:tc>
                <a:tc>
                  <a:txBody>
                    <a:bodyPr/>
                    <a:lstStyle/>
                    <a:p>
                      <a:pPr algn="ctr">
                        <a:buNone/>
                      </a:pPr>
                      <a:r>
                        <a:rPr lang="en-GB" sz="1050" dirty="0"/>
                        <a:t>███</a:t>
                      </a:r>
                    </a:p>
                  </a:txBody>
                  <a:tcPr anchor="ctr">
                    <a:lnL>
                      <a:noFill/>
                    </a:lnL>
                    <a:lnR>
                      <a:noFill/>
                    </a:lnR>
                    <a:lnT>
                      <a:noFill/>
                    </a:lnT>
                    <a:lnB>
                      <a:noFill/>
                    </a:lnB>
                    <a:noFill/>
                  </a:tcPr>
                </a:tc>
                <a:tc>
                  <a:txBody>
                    <a:bodyPr/>
                    <a:lstStyle/>
                    <a:p>
                      <a:pPr algn="ctr">
                        <a:buNone/>
                      </a:pPr>
                      <a:r>
                        <a:rPr lang="en-GB" sz="1050" dirty="0"/>
                        <a:t>███</a:t>
                      </a:r>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dirty="0"/>
                    </a:p>
                  </a:txBody>
                  <a:tcPr anchor="ctr">
                    <a:lnL>
                      <a:noFill/>
                    </a:lnL>
                    <a:lnR>
                      <a:noFill/>
                    </a:lnR>
                    <a:lnT>
                      <a:noFill/>
                    </a:lnT>
                    <a:lnB>
                      <a:noFill/>
                    </a:lnB>
                    <a:noFill/>
                  </a:tcPr>
                </a:tc>
                <a:tc>
                  <a:txBody>
                    <a:bodyPr/>
                    <a:lstStyle/>
                    <a:p>
                      <a:pPr algn="ctr">
                        <a:buNone/>
                      </a:pPr>
                      <a:endParaRPr lang="en-GB" sz="1050" dirty="0"/>
                    </a:p>
                  </a:txBody>
                  <a:tcPr anchor="ctr">
                    <a:lnL>
                      <a:noFill/>
                    </a:lnL>
                    <a:lnR>
                      <a:noFill/>
                    </a:lnR>
                    <a:lnT>
                      <a:noFill/>
                    </a:lnT>
                    <a:lnB>
                      <a:noFill/>
                    </a:lnB>
                    <a:noFill/>
                  </a:tcPr>
                </a:tc>
                <a:extLst>
                  <a:ext uri="{0D108BD9-81ED-4DB2-BD59-A6C34878D82A}">
                    <a16:rowId xmlns:a16="http://schemas.microsoft.com/office/drawing/2014/main" val="2118081179"/>
                  </a:ext>
                </a:extLst>
              </a:tr>
              <a:tr h="550731">
                <a:tc>
                  <a:txBody>
                    <a:bodyPr/>
                    <a:lstStyle/>
                    <a:p>
                      <a:pPr>
                        <a:buNone/>
                      </a:pPr>
                      <a:r>
                        <a:rPr lang="en-GB" sz="1000"/>
                        <a:t>Research &amp; Data Collection</a:t>
                      </a:r>
                    </a:p>
                  </a:txBody>
                  <a:tcPr anchor="ctr">
                    <a:lnL>
                      <a:noFill/>
                    </a:lnL>
                    <a:lnR>
                      <a:noFill/>
                    </a:lnR>
                    <a:lnT>
                      <a:noFill/>
                    </a:lnT>
                    <a:lnB>
                      <a:noFill/>
                    </a:lnB>
                    <a:noFill/>
                  </a:tcPr>
                </a:tc>
                <a:tc>
                  <a:txBody>
                    <a:bodyPr/>
                    <a:lstStyle/>
                    <a:p>
                      <a:pPr algn="ctr">
                        <a:buNone/>
                      </a:pPr>
                      <a:endParaRPr lang="en-GB" sz="1050" dirty="0"/>
                    </a:p>
                  </a:txBody>
                  <a:tcPr anchor="ctr">
                    <a:lnL>
                      <a:noFill/>
                    </a:lnL>
                    <a:lnR>
                      <a:noFill/>
                    </a:lnR>
                    <a:lnT>
                      <a:noFill/>
                    </a:lnT>
                    <a:lnB>
                      <a:noFill/>
                    </a:lnB>
                    <a:noFill/>
                  </a:tcPr>
                </a:tc>
                <a:tc>
                  <a:txBody>
                    <a:bodyPr/>
                    <a:lstStyle/>
                    <a:p>
                      <a:pPr algn="ctr">
                        <a:buNone/>
                      </a:pPr>
                      <a:r>
                        <a:rPr lang="en-GB" sz="1050" dirty="0"/>
                        <a:t>███</a:t>
                      </a:r>
                    </a:p>
                  </a:txBody>
                  <a:tcPr anchor="ctr">
                    <a:lnL>
                      <a:noFill/>
                    </a:lnL>
                    <a:lnR>
                      <a:noFill/>
                    </a:lnR>
                    <a:lnT>
                      <a:noFill/>
                    </a:lnT>
                    <a:lnB>
                      <a:noFill/>
                    </a:lnB>
                    <a:noFill/>
                  </a:tcPr>
                </a:tc>
                <a:tc>
                  <a:txBody>
                    <a:bodyPr/>
                    <a:lstStyle/>
                    <a:p>
                      <a:pPr algn="ctr">
                        <a:buNone/>
                      </a:pPr>
                      <a:r>
                        <a:rPr lang="en-GB" sz="1050"/>
                        <a:t>███</a:t>
                      </a:r>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extLst>
                  <a:ext uri="{0D108BD9-81ED-4DB2-BD59-A6C34878D82A}">
                    <a16:rowId xmlns:a16="http://schemas.microsoft.com/office/drawing/2014/main" val="229363175"/>
                  </a:ext>
                </a:extLst>
              </a:tr>
              <a:tr h="239534">
                <a:tc>
                  <a:txBody>
                    <a:bodyPr/>
                    <a:lstStyle/>
                    <a:p>
                      <a:pPr>
                        <a:buNone/>
                      </a:pPr>
                      <a:r>
                        <a:rPr lang="en-GB" sz="1000"/>
                        <a:t>Analysis</a:t>
                      </a:r>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r>
                        <a:rPr lang="en-GB" sz="1050"/>
                        <a:t>███</a:t>
                      </a:r>
                    </a:p>
                  </a:txBody>
                  <a:tcPr anchor="ctr">
                    <a:lnL>
                      <a:noFill/>
                    </a:lnL>
                    <a:lnR>
                      <a:noFill/>
                    </a:lnR>
                    <a:lnT>
                      <a:noFill/>
                    </a:lnT>
                    <a:lnB>
                      <a:noFill/>
                    </a:lnB>
                    <a:noFill/>
                  </a:tcPr>
                </a:tc>
                <a:tc>
                  <a:txBody>
                    <a:bodyPr/>
                    <a:lstStyle/>
                    <a:p>
                      <a:pPr algn="ctr">
                        <a:buNone/>
                      </a:pPr>
                      <a:r>
                        <a:rPr lang="en-GB" sz="1050"/>
                        <a:t>███</a:t>
                      </a:r>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extLst>
                  <a:ext uri="{0D108BD9-81ED-4DB2-BD59-A6C34878D82A}">
                    <a16:rowId xmlns:a16="http://schemas.microsoft.com/office/drawing/2014/main" val="2115815537"/>
                  </a:ext>
                </a:extLst>
              </a:tr>
              <a:tr h="550731">
                <a:tc>
                  <a:txBody>
                    <a:bodyPr/>
                    <a:lstStyle/>
                    <a:p>
                      <a:pPr>
                        <a:buNone/>
                      </a:pPr>
                      <a:r>
                        <a:rPr lang="en-GB" sz="1000" dirty="0"/>
                        <a:t>Writing &amp; Submission</a:t>
                      </a:r>
                    </a:p>
                  </a:txBody>
                  <a:tcPr anchor="ctr">
                    <a:lnL>
                      <a:noFill/>
                    </a:lnL>
                    <a:lnR>
                      <a:noFill/>
                    </a:lnR>
                    <a:lnT>
                      <a:noFill/>
                    </a:lnT>
                    <a:lnB>
                      <a:noFill/>
                    </a:lnB>
                    <a:noFill/>
                  </a:tcPr>
                </a:tc>
                <a:tc>
                  <a:txBody>
                    <a:bodyPr/>
                    <a:lstStyle/>
                    <a:p>
                      <a:pPr algn="ctr">
                        <a:buNone/>
                      </a:pPr>
                      <a:endParaRPr lang="en-GB" sz="1050" dirty="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endParaRPr lang="en-GB" sz="1050" dirty="0"/>
                    </a:p>
                  </a:txBody>
                  <a:tcPr anchor="ctr">
                    <a:lnL>
                      <a:noFill/>
                    </a:lnL>
                    <a:lnR>
                      <a:noFill/>
                    </a:lnR>
                    <a:lnT>
                      <a:noFill/>
                    </a:lnT>
                    <a:lnB>
                      <a:noFill/>
                    </a:lnB>
                    <a:noFill/>
                  </a:tcPr>
                </a:tc>
                <a:tc>
                  <a:txBody>
                    <a:bodyPr/>
                    <a:lstStyle/>
                    <a:p>
                      <a:pPr algn="ctr">
                        <a:buNone/>
                      </a:pPr>
                      <a:endParaRPr lang="en-GB" sz="1050" dirty="0"/>
                    </a:p>
                  </a:txBody>
                  <a:tcPr anchor="ctr">
                    <a:lnL>
                      <a:noFill/>
                    </a:lnL>
                    <a:lnR>
                      <a:noFill/>
                    </a:lnR>
                    <a:lnT>
                      <a:noFill/>
                    </a:lnT>
                    <a:lnB>
                      <a:noFill/>
                    </a:lnB>
                    <a:noFill/>
                  </a:tcPr>
                </a:tc>
                <a:tc>
                  <a:txBody>
                    <a:bodyPr/>
                    <a:lstStyle/>
                    <a:p>
                      <a:pPr algn="ctr">
                        <a:buNone/>
                      </a:pPr>
                      <a:endParaRPr lang="en-GB" sz="1050"/>
                    </a:p>
                  </a:txBody>
                  <a:tcPr anchor="ctr">
                    <a:lnL>
                      <a:noFill/>
                    </a:lnL>
                    <a:lnR>
                      <a:noFill/>
                    </a:lnR>
                    <a:lnT>
                      <a:noFill/>
                    </a:lnT>
                    <a:lnB>
                      <a:noFill/>
                    </a:lnB>
                    <a:noFill/>
                  </a:tcPr>
                </a:tc>
                <a:tc>
                  <a:txBody>
                    <a:bodyPr/>
                    <a:lstStyle/>
                    <a:p>
                      <a:pPr algn="ctr">
                        <a:buNone/>
                      </a:pPr>
                      <a:r>
                        <a:rPr lang="en-GB" sz="1050" dirty="0"/>
                        <a:t>███</a:t>
                      </a:r>
                    </a:p>
                  </a:txBody>
                  <a:tcPr anchor="ctr">
                    <a:lnL>
                      <a:noFill/>
                    </a:lnL>
                    <a:lnR>
                      <a:noFill/>
                    </a:lnR>
                    <a:lnT>
                      <a:noFill/>
                    </a:lnT>
                    <a:lnB>
                      <a:noFill/>
                    </a:lnB>
                    <a:noFill/>
                  </a:tcPr>
                </a:tc>
                <a:extLst>
                  <a:ext uri="{0D108BD9-81ED-4DB2-BD59-A6C34878D82A}">
                    <a16:rowId xmlns:a16="http://schemas.microsoft.com/office/drawing/2014/main" val="1609745125"/>
                  </a:ext>
                </a:extLst>
              </a:tr>
            </a:tbl>
          </a:graphicData>
        </a:graphic>
      </p:graphicFrame>
      <p:sp>
        <p:nvSpPr>
          <p:cNvPr id="16" name="TextBox 15">
            <a:extLst>
              <a:ext uri="{FF2B5EF4-FFF2-40B4-BE49-F238E27FC236}">
                <a16:creationId xmlns:a16="http://schemas.microsoft.com/office/drawing/2014/main" id="{B8DDEE1F-2188-0276-28C7-0A2D07A9AA7D}"/>
              </a:ext>
            </a:extLst>
          </p:cNvPr>
          <p:cNvSpPr txBox="1"/>
          <p:nvPr/>
        </p:nvSpPr>
        <p:spPr>
          <a:xfrm>
            <a:off x="40828" y="3539130"/>
            <a:ext cx="2721115" cy="3500958"/>
          </a:xfrm>
          <a:prstGeom prst="rect">
            <a:avLst/>
          </a:prstGeom>
          <a:noFill/>
        </p:spPr>
        <p:txBody>
          <a:bodyPr wrap="square" rtlCol="0">
            <a:spAutoFit/>
          </a:bodyPr>
          <a:lstStyle/>
          <a:p>
            <a:pPr algn="ctr"/>
            <a:r>
              <a:rPr lang="en-GB" sz="900" b="1" u="sng" dirty="0"/>
              <a:t>References</a:t>
            </a:r>
          </a:p>
          <a:p>
            <a:r>
              <a:rPr lang="en-GB" sz="550" dirty="0"/>
              <a:t>Bhat, A. (2020). </a:t>
            </a:r>
            <a:r>
              <a:rPr lang="en-GB" sz="550" i="1" dirty="0"/>
              <a:t>Qualitative Research: Definition, Types, Methods and Examples</a:t>
            </a:r>
            <a:r>
              <a:rPr lang="en-GB" sz="550" dirty="0"/>
              <a:t>. [online] </a:t>
            </a:r>
            <a:r>
              <a:rPr lang="en-GB" sz="550" dirty="0" err="1"/>
              <a:t>QuestionPro</a:t>
            </a:r>
            <a:r>
              <a:rPr lang="en-GB" sz="550" dirty="0"/>
              <a:t>. Available at: </a:t>
            </a:r>
            <a:r>
              <a:rPr lang="en-GB" sz="550" dirty="0">
                <a:hlinkClick r:id="rId3"/>
              </a:rPr>
              <a:t>https://www.questionpro.com/blog/qualitative-research-methods/</a:t>
            </a:r>
            <a:r>
              <a:rPr lang="en-GB" sz="550" dirty="0"/>
              <a:t>.</a:t>
            </a:r>
          </a:p>
          <a:p>
            <a:endParaRPr lang="en-GB" sz="550" dirty="0"/>
          </a:p>
          <a:p>
            <a:r>
              <a:rPr lang="en-GB" sz="550" dirty="0"/>
              <a:t>Jll.com. (2026). </a:t>
            </a:r>
            <a:r>
              <a:rPr lang="en-GB" sz="550" i="1" dirty="0"/>
              <a:t>Capital Flows</a:t>
            </a:r>
            <a:r>
              <a:rPr lang="en-GB" sz="550" dirty="0"/>
              <a:t>. [online] Available at: </a:t>
            </a:r>
            <a:r>
              <a:rPr lang="en-GB" sz="550" u="sng" dirty="0">
                <a:hlinkClick r:id="rId4"/>
              </a:rPr>
              <a:t>https://www.jll.com/en-uk/insights/capital-flows?sort_by_relevance=relevance</a:t>
            </a:r>
            <a:endParaRPr lang="en-GB" sz="550" dirty="0"/>
          </a:p>
          <a:p>
            <a:endParaRPr lang="en-GB" sz="550" dirty="0"/>
          </a:p>
          <a:p>
            <a:r>
              <a:rPr lang="en-GB" sz="550" dirty="0"/>
              <a:t>Rics.org. (2024). </a:t>
            </a:r>
            <a:r>
              <a:rPr lang="en-GB" sz="550" i="1" dirty="0"/>
              <a:t>Whole life carbon assessment (WLCA) for the built environment</a:t>
            </a:r>
            <a:r>
              <a:rPr lang="en-GB" sz="550" dirty="0"/>
              <a:t>. [online] Available at: </a:t>
            </a:r>
            <a:r>
              <a:rPr lang="en-GB" sz="550" u="sng" dirty="0">
                <a:hlinkClick r:id="rId5"/>
              </a:rPr>
              <a:t>https://www.rics.org/profession-standards/rics-standards-and-guidance/sector-standards/construction-standards/whole-life-carbon-assessment?utm_source=</a:t>
            </a:r>
            <a:r>
              <a:rPr lang="en-GB" sz="550" dirty="0"/>
              <a:t>  </a:t>
            </a:r>
          </a:p>
          <a:p>
            <a:endParaRPr lang="en-GB" sz="550" dirty="0"/>
          </a:p>
          <a:p>
            <a:r>
              <a:rPr lang="en-GB" sz="550" dirty="0"/>
              <a:t>Highfield, A. (2024). </a:t>
            </a:r>
            <a:r>
              <a:rPr lang="en-GB" sz="550" i="1" dirty="0"/>
              <a:t>£35k average home retrofit cost ‘demonstrably inequitable’</a:t>
            </a:r>
            <a:r>
              <a:rPr lang="en-GB" sz="550" dirty="0"/>
              <a:t>. [online] The Architects’ Journal. Available at: </a:t>
            </a:r>
            <a:r>
              <a:rPr lang="en-GB" sz="550" u="sng" dirty="0">
                <a:hlinkClick r:id="rId6"/>
              </a:rPr>
              <a:t>https://www.architectsjournal.co.uk/news/35k-average-home-retrofit-cost-demonstrably-inequitable</a:t>
            </a:r>
            <a:r>
              <a:rPr lang="en-GB" sz="550" dirty="0"/>
              <a:t>. </a:t>
            </a:r>
          </a:p>
          <a:p>
            <a:r>
              <a:rPr lang="en-GB" sz="550" dirty="0"/>
              <a:t> </a:t>
            </a:r>
          </a:p>
          <a:p>
            <a:r>
              <a:rPr lang="en-GB" sz="550" dirty="0"/>
              <a:t>BCIS (2025). </a:t>
            </a:r>
            <a:r>
              <a:rPr lang="en-GB" sz="550" i="1" dirty="0"/>
              <a:t>BCIS | Building Cost Information Service Construction Data</a:t>
            </a:r>
            <a:r>
              <a:rPr lang="en-GB" sz="550" dirty="0"/>
              <a:t>. [online] BCIS. Available at: </a:t>
            </a:r>
            <a:r>
              <a:rPr lang="en-GB" sz="550" u="sng" dirty="0">
                <a:hlinkClick r:id="rId7"/>
              </a:rPr>
              <a:t>https://bcis.co.uk/</a:t>
            </a:r>
            <a:r>
              <a:rPr lang="en-GB" sz="550" dirty="0"/>
              <a:t>. </a:t>
            </a:r>
          </a:p>
          <a:p>
            <a:endParaRPr lang="en-GB" sz="550" dirty="0"/>
          </a:p>
          <a:p>
            <a:endParaRPr lang="en-GB" sz="550" dirty="0"/>
          </a:p>
          <a:p>
            <a:r>
              <a:rPr lang="en-GB" sz="550" dirty="0"/>
              <a:t>BEIS (2023). </a:t>
            </a:r>
            <a:r>
              <a:rPr lang="en-GB" sz="550" i="1" dirty="0"/>
              <a:t>Department for Business, Energy &amp; Industrial Strategy</a:t>
            </a:r>
            <a:r>
              <a:rPr lang="en-GB" sz="550" dirty="0"/>
              <a:t>. [online] GOV.UK. Available at: </a:t>
            </a:r>
            <a:r>
              <a:rPr lang="en-GB" sz="550" u="sng" dirty="0">
                <a:hlinkClick r:id="rId8"/>
              </a:rPr>
              <a:t>https://www.gov.uk/government/organisations/department-for-business-energy-and-industrial-strategy</a:t>
            </a:r>
            <a:r>
              <a:rPr lang="en-GB" sz="550" dirty="0"/>
              <a:t>. </a:t>
            </a:r>
          </a:p>
          <a:p>
            <a:endParaRPr lang="en-GB" sz="550" dirty="0"/>
          </a:p>
          <a:p>
            <a:r>
              <a:rPr lang="en-GB" sz="550" dirty="0"/>
              <a:t>Climate Change Committee. (2023). </a:t>
            </a:r>
            <a:r>
              <a:rPr lang="en-GB" sz="550" i="1" dirty="0"/>
              <a:t>UK housing: Fit for the future? - Climate Change Committee</a:t>
            </a:r>
            <a:r>
              <a:rPr lang="en-GB" sz="550" dirty="0"/>
              <a:t>. [online] Available at: </a:t>
            </a:r>
            <a:r>
              <a:rPr lang="en-GB" sz="550" u="sng" dirty="0">
                <a:hlinkClick r:id="rId9"/>
              </a:rPr>
              <a:t>https://www.theccc.org.uk/publication/uk-housing-fit-for-the-future/?utm_source</a:t>
            </a:r>
            <a:r>
              <a:rPr lang="en-GB" sz="550" dirty="0"/>
              <a:t> </a:t>
            </a:r>
          </a:p>
          <a:p>
            <a:endParaRPr lang="en-GB" sz="550" dirty="0"/>
          </a:p>
          <a:p>
            <a:r>
              <a:rPr lang="en-GB" sz="550" dirty="0"/>
              <a:t>GOV.WALES. (2026). </a:t>
            </a:r>
            <a:r>
              <a:rPr lang="en-GB" sz="550" i="1" dirty="0"/>
              <a:t>Nest Warm Homes Programme | GOV.WALES</a:t>
            </a:r>
            <a:r>
              <a:rPr lang="en-GB" sz="550" dirty="0"/>
              <a:t>. [online] Available at: </a:t>
            </a:r>
            <a:r>
              <a:rPr lang="en-GB" sz="550" u="sng" dirty="0">
                <a:hlinkClick r:id="rId10"/>
              </a:rPr>
              <a:t>https://www.gov.wales/nest-warm-homes-programme?utm_</a:t>
            </a:r>
            <a:endParaRPr lang="en-GB" sz="550" dirty="0"/>
          </a:p>
          <a:p>
            <a:endParaRPr lang="en-GB" sz="550" dirty="0"/>
          </a:p>
          <a:p>
            <a:r>
              <a:rPr lang="en-GB" sz="550" dirty="0"/>
              <a:t>UKGBC. (2024). </a:t>
            </a:r>
            <a:r>
              <a:rPr lang="en-GB" sz="550" i="1" dirty="0"/>
              <a:t>Net Zero Whole Life Carbon Roadmap for the Built Environment | UKGBC</a:t>
            </a:r>
            <a:r>
              <a:rPr lang="en-GB" sz="550" dirty="0"/>
              <a:t>. [online] Available at: </a:t>
            </a:r>
            <a:r>
              <a:rPr lang="en-GB" sz="550" u="sng" dirty="0">
                <a:hlinkClick r:id="rId11"/>
              </a:rPr>
              <a:t>https://ukgbc.org/resources/net-zero-whole-life-carbon-roadmap-for-the-built-environment/?utm_source=</a:t>
            </a:r>
            <a:r>
              <a:rPr lang="en-GB" sz="550" dirty="0"/>
              <a:t>   </a:t>
            </a:r>
          </a:p>
          <a:p>
            <a:endParaRPr lang="en-GB" sz="600" dirty="0"/>
          </a:p>
          <a:p>
            <a:endParaRPr lang="en-GB" sz="600" dirty="0"/>
          </a:p>
          <a:p>
            <a:r>
              <a:rPr lang="en-GB" sz="600" dirty="0"/>
              <a:t>  </a:t>
            </a:r>
          </a:p>
        </p:txBody>
      </p:sp>
      <p:pic>
        <p:nvPicPr>
          <p:cNvPr id="17" name="Picture 16" descr="Qualitative Research: Definition, Types, Methods and Examples">
            <a:extLst>
              <a:ext uri="{FF2B5EF4-FFF2-40B4-BE49-F238E27FC236}">
                <a16:creationId xmlns:a16="http://schemas.microsoft.com/office/drawing/2014/main" id="{504CF6BD-91E2-EAFD-E8D8-F679B1BAF0F0}"/>
              </a:ext>
            </a:extLst>
          </p:cNvPr>
          <p:cNvPicPr>
            <a:picLocks noChangeAspect="1"/>
          </p:cNvPicPr>
          <p:nvPr/>
        </p:nvPicPr>
        <p:blipFill>
          <a:blip r:embed="rId12"/>
          <a:stretch>
            <a:fillRect/>
          </a:stretch>
        </p:blipFill>
        <p:spPr>
          <a:xfrm>
            <a:off x="3860790" y="659719"/>
            <a:ext cx="4199569" cy="2870251"/>
          </a:xfrm>
          <a:prstGeom prst="rect">
            <a:avLst/>
          </a:prstGeom>
        </p:spPr>
      </p:pic>
      <p:sp>
        <p:nvSpPr>
          <p:cNvPr id="18" name="TextBox 17">
            <a:extLst>
              <a:ext uri="{FF2B5EF4-FFF2-40B4-BE49-F238E27FC236}">
                <a16:creationId xmlns:a16="http://schemas.microsoft.com/office/drawing/2014/main" id="{6B2E2960-5F17-AE9A-3654-671FF794030D}"/>
              </a:ext>
            </a:extLst>
          </p:cNvPr>
          <p:cNvSpPr txBox="1"/>
          <p:nvPr/>
        </p:nvSpPr>
        <p:spPr>
          <a:xfrm>
            <a:off x="3929447" y="3563393"/>
            <a:ext cx="4078224" cy="230832"/>
          </a:xfrm>
          <a:prstGeom prst="rect">
            <a:avLst/>
          </a:prstGeom>
          <a:noFill/>
        </p:spPr>
        <p:txBody>
          <a:bodyPr wrap="square" rtlCol="0">
            <a:spAutoFit/>
          </a:bodyPr>
          <a:lstStyle/>
          <a:p>
            <a:pPr algn="ctr"/>
            <a:r>
              <a:rPr lang="en-GB" sz="900" dirty="0"/>
              <a:t>Figure 1. Showing different research methods (Bhat, 2020)</a:t>
            </a:r>
          </a:p>
        </p:txBody>
      </p:sp>
      <p:sp>
        <p:nvSpPr>
          <p:cNvPr id="19" name="TextBox 18">
            <a:extLst>
              <a:ext uri="{FF2B5EF4-FFF2-40B4-BE49-F238E27FC236}">
                <a16:creationId xmlns:a16="http://schemas.microsoft.com/office/drawing/2014/main" id="{0E21E2DF-272B-6D10-25D1-C13FF2F31E45}"/>
              </a:ext>
            </a:extLst>
          </p:cNvPr>
          <p:cNvSpPr txBox="1"/>
          <p:nvPr/>
        </p:nvSpPr>
        <p:spPr>
          <a:xfrm>
            <a:off x="4002992" y="6546388"/>
            <a:ext cx="3538165" cy="230832"/>
          </a:xfrm>
          <a:prstGeom prst="rect">
            <a:avLst/>
          </a:prstGeom>
          <a:noFill/>
        </p:spPr>
        <p:txBody>
          <a:bodyPr wrap="square" rtlCol="0">
            <a:spAutoFit/>
          </a:bodyPr>
          <a:lstStyle/>
          <a:p>
            <a:pPr algn="ctr"/>
            <a:r>
              <a:rPr lang="en-GB" sz="900" dirty="0"/>
              <a:t>Figure 2 Research timeline </a:t>
            </a:r>
          </a:p>
        </p:txBody>
      </p:sp>
      <p:sp>
        <p:nvSpPr>
          <p:cNvPr id="23" name="TextBox 22">
            <a:extLst>
              <a:ext uri="{FF2B5EF4-FFF2-40B4-BE49-F238E27FC236}">
                <a16:creationId xmlns:a16="http://schemas.microsoft.com/office/drawing/2014/main" id="{93BDB558-406F-4869-6B98-8A6CC65CCE46}"/>
              </a:ext>
            </a:extLst>
          </p:cNvPr>
          <p:cNvSpPr txBox="1"/>
          <p:nvPr/>
        </p:nvSpPr>
        <p:spPr>
          <a:xfrm>
            <a:off x="125488" y="170308"/>
            <a:ext cx="3476625" cy="1785104"/>
          </a:xfrm>
          <a:prstGeom prst="rect">
            <a:avLst/>
          </a:prstGeom>
          <a:noFill/>
        </p:spPr>
        <p:txBody>
          <a:bodyPr wrap="square" rtlCol="0">
            <a:spAutoFit/>
          </a:bodyPr>
          <a:lstStyle/>
          <a:p>
            <a:pPr algn="ctr"/>
            <a:r>
              <a:rPr lang="en-GB" sz="1000" b="1" u="sng" dirty="0"/>
              <a:t>Introduction</a:t>
            </a:r>
            <a:r>
              <a:rPr lang="en-GB" sz="1000" u="sng" dirty="0"/>
              <a:t> </a:t>
            </a:r>
          </a:p>
          <a:p>
            <a:r>
              <a:rPr lang="en-GB" sz="1000" dirty="0"/>
              <a:t>The UK housing sector is a major contributor to carbon emissions and energy consumption, creating increasing pressure to improve the sustainability and efficiency of homes. In Carmarthenshire, many properties are older and energy inefficient, making retrofit and new build housing important considerations for future development. This research compares the cost efficiency of retrofit and new build housing by analysing capital costs, lifecycle costs, energy performance, and environmental impacts to determine the most viable solution for the region.</a:t>
            </a:r>
            <a:endParaRPr lang="en-GB" sz="1000" u="sng" dirty="0"/>
          </a:p>
        </p:txBody>
      </p:sp>
      <p:sp>
        <p:nvSpPr>
          <p:cNvPr id="24" name="TextBox 23">
            <a:extLst>
              <a:ext uri="{FF2B5EF4-FFF2-40B4-BE49-F238E27FC236}">
                <a16:creationId xmlns:a16="http://schemas.microsoft.com/office/drawing/2014/main" id="{AD25C1E6-0E03-DA1F-3A2B-D06F63CD5E2B}"/>
              </a:ext>
            </a:extLst>
          </p:cNvPr>
          <p:cNvSpPr txBox="1"/>
          <p:nvPr/>
        </p:nvSpPr>
        <p:spPr>
          <a:xfrm>
            <a:off x="4002992" y="4255686"/>
            <a:ext cx="3382324" cy="276999"/>
          </a:xfrm>
          <a:prstGeom prst="rect">
            <a:avLst/>
          </a:prstGeom>
          <a:noFill/>
        </p:spPr>
        <p:txBody>
          <a:bodyPr wrap="square" rtlCol="0">
            <a:spAutoFit/>
          </a:bodyPr>
          <a:lstStyle/>
          <a:p>
            <a:pPr algn="ctr"/>
            <a:r>
              <a:rPr lang="en-GB" sz="1200" dirty="0"/>
              <a:t>Timeline </a:t>
            </a:r>
          </a:p>
        </p:txBody>
      </p:sp>
    </p:spTree>
    <p:extLst>
      <p:ext uri="{BB962C8B-B14F-4D97-AF65-F5344CB8AC3E}">
        <p14:creationId xmlns:p14="http://schemas.microsoft.com/office/powerpoint/2010/main" val="31042191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TotalTime>147</TotalTime>
  <Words>743</Words>
  <Application>Microsoft Office PowerPoint</Application>
  <PresentationFormat>Widescreen</PresentationFormat>
  <Paragraphs>77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Calisto MT</vt:lpstr>
      <vt:lpstr>Wingdings 2</vt:lpstr>
      <vt:lpstr>Slate</vt:lpstr>
      <vt:lpstr>Retrofit VS Newbuild: Which is more cost effective for homes in Carmarthenshire  Jake Howells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Jake Howells</dc:creator>
  <cp:lastModifiedBy>Jake Howells</cp:lastModifiedBy>
  <cp:revision>1</cp:revision>
  <dcterms:created xsi:type="dcterms:W3CDTF">2026-05-11T07:22:20Z</dcterms:created>
  <dcterms:modified xsi:type="dcterms:W3CDTF">2026-05-11T09:49:48Z</dcterms:modified>
</cp:coreProperties>
</file>