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s/slide36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3.xml" ContentType="application/vnd.openxmlformats-officedocument.presentationml.slideLayout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4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Default Extension="doc" ContentType="application/msword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Default Extension="bin" ContentType="application/vnd.openxmlformats-officedocument.oleObject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Override PartName="/ppt/slideLayouts/slideLayout3.xml" ContentType="application/vnd.openxmlformats-officedocument.presentationml.slideLayout+xml"/>
  <Default Extension="emf" ContentType="image/x-emf"/>
  <Default Extension="jpeg" ContentType="image/jpeg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slideLayouts/slideLayout12.xml" ContentType="application/vnd.openxmlformats-officedocument.presentationml.slideLayout+xml"/>
  <Override PartName="/ppt/notesSlides/notesSlide13.xml" ContentType="application/vnd.openxmlformats-officedocument.presentationml.notesSlide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notesSlides/notesSlide8.xml" ContentType="application/vnd.openxmlformats-officedocument.presentationml.notesSlide+xml"/>
  <Override PartName="/ppt/notesSlides/notesSlide11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51" r:id="rId1"/>
  </p:sldMasterIdLst>
  <p:notesMasterIdLst>
    <p:notesMasterId r:id="rId38"/>
  </p:notesMasterIdLst>
  <p:handoutMasterIdLst>
    <p:handoutMasterId r:id="rId39"/>
  </p:handoutMasterIdLst>
  <p:sldIdLst>
    <p:sldId id="256" r:id="rId2"/>
    <p:sldId id="273" r:id="rId3"/>
    <p:sldId id="287" r:id="rId4"/>
    <p:sldId id="289" r:id="rId5"/>
    <p:sldId id="290" r:id="rId6"/>
    <p:sldId id="291" r:id="rId7"/>
    <p:sldId id="274" r:id="rId8"/>
    <p:sldId id="257" r:id="rId9"/>
    <p:sldId id="275" r:id="rId10"/>
    <p:sldId id="292" r:id="rId11"/>
    <p:sldId id="293" r:id="rId12"/>
    <p:sldId id="294" r:id="rId13"/>
    <p:sldId id="295" r:id="rId14"/>
    <p:sldId id="300" r:id="rId15"/>
    <p:sldId id="296" r:id="rId16"/>
    <p:sldId id="297" r:id="rId17"/>
    <p:sldId id="298" r:id="rId18"/>
    <p:sldId id="299" r:id="rId19"/>
    <p:sldId id="301" r:id="rId20"/>
    <p:sldId id="282" r:id="rId21"/>
    <p:sldId id="283" r:id="rId22"/>
    <p:sldId id="276" r:id="rId23"/>
    <p:sldId id="284" r:id="rId24"/>
    <p:sldId id="260" r:id="rId25"/>
    <p:sldId id="264" r:id="rId26"/>
    <p:sldId id="265" r:id="rId27"/>
    <p:sldId id="266" r:id="rId28"/>
    <p:sldId id="277" r:id="rId29"/>
    <p:sldId id="267" r:id="rId30"/>
    <p:sldId id="268" r:id="rId31"/>
    <p:sldId id="271" r:id="rId32"/>
    <p:sldId id="280" r:id="rId33"/>
    <p:sldId id="272" r:id="rId34"/>
    <p:sldId id="278" r:id="rId35"/>
    <p:sldId id="281" r:id="rId36"/>
    <p:sldId id="285" r:id="rId37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07" autoAdjust="0"/>
    <p:restoredTop sz="94679" autoAdjust="0"/>
  </p:normalViewPr>
  <p:slideViewPr>
    <p:cSldViewPr>
      <p:cViewPr varScale="1">
        <p:scale>
          <a:sx n="74" d="100"/>
          <a:sy n="74" d="100"/>
        </p:scale>
        <p:origin x="-1044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w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wmf"/></Relationships>
</file>

<file path=ppt/drawings/_rels/vmlDrawing4.v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image" Target="../media/image9.wmf"/></Relationships>
</file>

<file path=ppt/drawings/_rels/vmlDrawing5.vml.rels><?xml version="1.0" encoding="UTF-8" standalone="yes"?>
<Relationships xmlns="http://schemas.openxmlformats.org/package/2006/relationships"><Relationship Id="rId3" Type="http://schemas.openxmlformats.org/officeDocument/2006/relationships/image" Target="../media/image19.emf"/><Relationship Id="rId2" Type="http://schemas.openxmlformats.org/officeDocument/2006/relationships/image" Target="../media/image18.wmf"/><Relationship Id="rId1" Type="http://schemas.openxmlformats.org/officeDocument/2006/relationships/image" Target="../media/image17.wmf"/></Relationships>
</file>

<file path=ppt/drawings/_rels/vmlDrawing6.vml.rels><?xml version="1.0" encoding="UTF-8" standalone="yes"?>
<Relationships xmlns="http://schemas.openxmlformats.org/package/2006/relationships"><Relationship Id="rId1" Type="http://schemas.openxmlformats.org/officeDocument/2006/relationships/image" Target="../media/image20.w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latin typeface="Times New Roman" pitchFamily="18" charset="0"/>
                <a:cs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latin typeface="Times New Roman" pitchFamily="18" charset="0"/>
                <a:cs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196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latin typeface="Times New Roman" pitchFamily="18" charset="0"/>
                <a:cs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197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latin typeface="Times New Roman" pitchFamily="18" charset="0"/>
                <a:cs typeface="Arial" charset="0"/>
              </a:defRPr>
            </a:lvl1pPr>
          </a:lstStyle>
          <a:p>
            <a:pPr>
              <a:defRPr/>
            </a:pPr>
            <a:fld id="{4C80D42D-738C-436A-894E-49A951AA8ED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latin typeface="Times New Roman" pitchFamily="18" charset="0"/>
                <a:cs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latin typeface="Times New Roman" pitchFamily="18" charset="0"/>
                <a:cs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9940" name="Rectangle 4"/>
          <p:cNvSpPr>
            <a:spLocks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0245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 smtClean="0"/>
              <a:t>Click to 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</a:p>
        </p:txBody>
      </p:sp>
      <p:sp>
        <p:nvSpPr>
          <p:cNvPr id="10246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latin typeface="Times New Roman" pitchFamily="18" charset="0"/>
                <a:cs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247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latin typeface="Times New Roman" pitchFamily="18" charset="0"/>
                <a:cs typeface="Arial" charset="0"/>
              </a:defRPr>
            </a:lvl1pPr>
          </a:lstStyle>
          <a:p>
            <a:pPr>
              <a:defRPr/>
            </a:pPr>
            <a:fld id="{12102469-92DA-4E6C-9094-48123A0D1DF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Arial" charset="0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Arial" charset="0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Arial" charset="0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Arial" charset="0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2F44CD54-E602-401F-B17F-1DDC908D50E0}" type="slidenum">
              <a:rPr lang="en-US" smtClean="0"/>
              <a:pPr/>
              <a:t>3</a:t>
            </a:fld>
            <a:endParaRPr lang="en-US" smtClean="0"/>
          </a:p>
        </p:txBody>
      </p:sp>
      <p:sp>
        <p:nvSpPr>
          <p:cNvPr id="40963" name="Rectangle 2"/>
          <p:cNvSpPr>
            <a:spLocks noChangeArrowheads="1"/>
          </p:cNvSpPr>
          <p:nvPr/>
        </p:nvSpPr>
        <p:spPr bwMode="auto">
          <a:xfrm>
            <a:off x="3873500" y="0"/>
            <a:ext cx="2955925" cy="46831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40964" name="Rectangle 3"/>
          <p:cNvSpPr>
            <a:spLocks noChangeArrowheads="1"/>
          </p:cNvSpPr>
          <p:nvPr/>
        </p:nvSpPr>
        <p:spPr bwMode="auto">
          <a:xfrm>
            <a:off x="3873500" y="8674100"/>
            <a:ext cx="2955925" cy="4699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19050" tIns="0" rIns="19050" bIns="0" anchor="b"/>
          <a:lstStyle/>
          <a:p>
            <a:pPr algn="r" eaLnBrk="0" hangingPunct="0"/>
            <a:r>
              <a:rPr lang="en-US" sz="1000" i="1">
                <a:latin typeface="Times New Roman" pitchFamily="18" charset="0"/>
              </a:rPr>
              <a:t>2</a:t>
            </a:r>
          </a:p>
        </p:txBody>
      </p:sp>
      <p:sp>
        <p:nvSpPr>
          <p:cNvPr id="40965" name="Rectangle 4"/>
          <p:cNvSpPr>
            <a:spLocks noChangeArrowheads="1"/>
          </p:cNvSpPr>
          <p:nvPr/>
        </p:nvSpPr>
        <p:spPr bwMode="auto">
          <a:xfrm>
            <a:off x="-26988" y="8674100"/>
            <a:ext cx="3009901" cy="4699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40966" name="Rectangle 5"/>
          <p:cNvSpPr>
            <a:spLocks noChangeArrowheads="1"/>
          </p:cNvSpPr>
          <p:nvPr/>
        </p:nvSpPr>
        <p:spPr bwMode="auto">
          <a:xfrm>
            <a:off x="-26988" y="0"/>
            <a:ext cx="3009901" cy="46831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40967" name="Rectangle 6"/>
          <p:cNvSpPr>
            <a:spLocks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w="12700" cap="flat">
            <a:solidFill>
              <a:schemeClr val="tx1"/>
            </a:solidFill>
          </a:ln>
        </p:spPr>
      </p:sp>
      <p:sp>
        <p:nvSpPr>
          <p:cNvPr id="40968" name="Rectangle 7"/>
          <p:cNvSpPr>
            <a:spLocks noGrp="1" noChangeArrowheads="1"/>
          </p:cNvSpPr>
          <p:nvPr>
            <p:ph type="body" idx="1"/>
          </p:nvPr>
        </p:nvSpPr>
        <p:spPr>
          <a:xfrm>
            <a:off x="919163" y="4337050"/>
            <a:ext cx="5018087" cy="4102100"/>
          </a:xfrm>
          <a:noFill/>
          <a:ln/>
        </p:spPr>
        <p:txBody>
          <a:bodyPr lIns="90488" tIns="44450" rIns="90488" bIns="44450"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3FB4001A-574B-4E84-AAE6-C27B7CBDF286}" type="slidenum">
              <a:rPr lang="en-US" smtClean="0"/>
              <a:pPr/>
              <a:t>4</a:t>
            </a:fld>
            <a:endParaRPr lang="en-US" smtClean="0"/>
          </a:p>
        </p:txBody>
      </p:sp>
      <p:sp>
        <p:nvSpPr>
          <p:cNvPr id="41987" name="Rectangle 2"/>
          <p:cNvSpPr>
            <a:spLocks noChangeArrowheads="1"/>
          </p:cNvSpPr>
          <p:nvPr/>
        </p:nvSpPr>
        <p:spPr bwMode="auto">
          <a:xfrm>
            <a:off x="3873500" y="0"/>
            <a:ext cx="2955925" cy="46831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41988" name="Rectangle 3"/>
          <p:cNvSpPr>
            <a:spLocks noChangeArrowheads="1"/>
          </p:cNvSpPr>
          <p:nvPr/>
        </p:nvSpPr>
        <p:spPr bwMode="auto">
          <a:xfrm>
            <a:off x="3873500" y="8674100"/>
            <a:ext cx="2955925" cy="4699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19050" tIns="0" rIns="19050" bIns="0" anchor="b"/>
          <a:lstStyle/>
          <a:p>
            <a:pPr algn="r" eaLnBrk="0" hangingPunct="0"/>
            <a:r>
              <a:rPr lang="en-US" sz="1000" i="1">
                <a:latin typeface="Times New Roman" pitchFamily="18" charset="0"/>
              </a:rPr>
              <a:t>3</a:t>
            </a:r>
          </a:p>
        </p:txBody>
      </p:sp>
      <p:sp>
        <p:nvSpPr>
          <p:cNvPr id="41989" name="Rectangle 4"/>
          <p:cNvSpPr>
            <a:spLocks noChangeArrowheads="1"/>
          </p:cNvSpPr>
          <p:nvPr/>
        </p:nvSpPr>
        <p:spPr bwMode="auto">
          <a:xfrm>
            <a:off x="-26988" y="8674100"/>
            <a:ext cx="3009901" cy="4699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41990" name="Rectangle 5"/>
          <p:cNvSpPr>
            <a:spLocks noChangeArrowheads="1"/>
          </p:cNvSpPr>
          <p:nvPr/>
        </p:nvSpPr>
        <p:spPr bwMode="auto">
          <a:xfrm>
            <a:off x="-26988" y="0"/>
            <a:ext cx="3009901" cy="46831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41991" name="Rectangle 6"/>
          <p:cNvSpPr>
            <a:spLocks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w="12700" cap="flat">
            <a:solidFill>
              <a:schemeClr val="tx1"/>
            </a:solidFill>
          </a:ln>
        </p:spPr>
      </p:sp>
      <p:sp>
        <p:nvSpPr>
          <p:cNvPr id="41992" name="Rectangle 7"/>
          <p:cNvSpPr>
            <a:spLocks noGrp="1" noChangeArrowheads="1"/>
          </p:cNvSpPr>
          <p:nvPr>
            <p:ph type="body" idx="1"/>
          </p:nvPr>
        </p:nvSpPr>
        <p:spPr>
          <a:xfrm>
            <a:off x="919163" y="4337050"/>
            <a:ext cx="5018087" cy="4102100"/>
          </a:xfrm>
          <a:noFill/>
          <a:ln/>
        </p:spPr>
        <p:txBody>
          <a:bodyPr lIns="90488" tIns="44450" rIns="90488" bIns="44450"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829C4B37-E2CD-4647-A1DA-91E9020F2993}" type="slidenum">
              <a:rPr lang="en-US" smtClean="0"/>
              <a:pPr/>
              <a:t>5</a:t>
            </a:fld>
            <a:endParaRPr lang="en-US" smtClean="0"/>
          </a:p>
        </p:txBody>
      </p:sp>
      <p:sp>
        <p:nvSpPr>
          <p:cNvPr id="43011" name="Rectangle 2"/>
          <p:cNvSpPr>
            <a:spLocks noChangeArrowheads="1"/>
          </p:cNvSpPr>
          <p:nvPr/>
        </p:nvSpPr>
        <p:spPr bwMode="auto">
          <a:xfrm>
            <a:off x="3873500" y="0"/>
            <a:ext cx="2955925" cy="46831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43012" name="Rectangle 3"/>
          <p:cNvSpPr>
            <a:spLocks noChangeArrowheads="1"/>
          </p:cNvSpPr>
          <p:nvPr/>
        </p:nvSpPr>
        <p:spPr bwMode="auto">
          <a:xfrm>
            <a:off x="3873500" y="8674100"/>
            <a:ext cx="2955925" cy="4699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19050" tIns="0" rIns="19050" bIns="0" anchor="b"/>
          <a:lstStyle/>
          <a:p>
            <a:pPr algn="r" eaLnBrk="0" hangingPunct="0"/>
            <a:r>
              <a:rPr lang="en-US" sz="1000" i="1">
                <a:latin typeface="Times New Roman" pitchFamily="18" charset="0"/>
              </a:rPr>
              <a:t>4</a:t>
            </a:r>
          </a:p>
        </p:txBody>
      </p:sp>
      <p:sp>
        <p:nvSpPr>
          <p:cNvPr id="43013" name="Rectangle 4"/>
          <p:cNvSpPr>
            <a:spLocks noChangeArrowheads="1"/>
          </p:cNvSpPr>
          <p:nvPr/>
        </p:nvSpPr>
        <p:spPr bwMode="auto">
          <a:xfrm>
            <a:off x="-26988" y="8674100"/>
            <a:ext cx="3009901" cy="4699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43014" name="Rectangle 5"/>
          <p:cNvSpPr>
            <a:spLocks noChangeArrowheads="1"/>
          </p:cNvSpPr>
          <p:nvPr/>
        </p:nvSpPr>
        <p:spPr bwMode="auto">
          <a:xfrm>
            <a:off x="-26988" y="0"/>
            <a:ext cx="3009901" cy="46831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43015" name="Rectangle 6"/>
          <p:cNvSpPr>
            <a:spLocks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w="12700" cap="flat">
            <a:solidFill>
              <a:schemeClr val="tx1"/>
            </a:solidFill>
          </a:ln>
        </p:spPr>
      </p:sp>
      <p:sp>
        <p:nvSpPr>
          <p:cNvPr id="43016" name="Rectangle 7"/>
          <p:cNvSpPr>
            <a:spLocks noGrp="1" noChangeArrowheads="1"/>
          </p:cNvSpPr>
          <p:nvPr>
            <p:ph type="body" idx="1"/>
          </p:nvPr>
        </p:nvSpPr>
        <p:spPr>
          <a:xfrm>
            <a:off x="919163" y="4337050"/>
            <a:ext cx="5018087" cy="4102100"/>
          </a:xfrm>
          <a:noFill/>
          <a:ln/>
        </p:spPr>
        <p:txBody>
          <a:bodyPr lIns="90488" tIns="44450" rIns="90488" bIns="44450"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AE2FCB8A-1E99-43C6-AE9F-F345B280CFD0}" type="slidenum">
              <a:rPr lang="en-US" smtClean="0"/>
              <a:pPr/>
              <a:t>6</a:t>
            </a:fld>
            <a:endParaRPr lang="en-US" smtClean="0"/>
          </a:p>
        </p:txBody>
      </p:sp>
      <p:sp>
        <p:nvSpPr>
          <p:cNvPr id="44035" name="Rectangle 2"/>
          <p:cNvSpPr>
            <a:spLocks noChangeArrowheads="1"/>
          </p:cNvSpPr>
          <p:nvPr/>
        </p:nvSpPr>
        <p:spPr bwMode="auto">
          <a:xfrm>
            <a:off x="3873500" y="0"/>
            <a:ext cx="2955925" cy="46831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44036" name="Rectangle 3"/>
          <p:cNvSpPr>
            <a:spLocks noChangeArrowheads="1"/>
          </p:cNvSpPr>
          <p:nvPr/>
        </p:nvSpPr>
        <p:spPr bwMode="auto">
          <a:xfrm>
            <a:off x="3873500" y="8674100"/>
            <a:ext cx="2955925" cy="4699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19050" tIns="0" rIns="19050" bIns="0" anchor="b"/>
          <a:lstStyle/>
          <a:p>
            <a:pPr algn="r" eaLnBrk="0" hangingPunct="0"/>
            <a:r>
              <a:rPr lang="en-US" sz="1000" i="1">
                <a:latin typeface="Times New Roman" pitchFamily="18" charset="0"/>
              </a:rPr>
              <a:t>5</a:t>
            </a:r>
          </a:p>
        </p:txBody>
      </p:sp>
      <p:sp>
        <p:nvSpPr>
          <p:cNvPr id="44037" name="Rectangle 4"/>
          <p:cNvSpPr>
            <a:spLocks noChangeArrowheads="1"/>
          </p:cNvSpPr>
          <p:nvPr/>
        </p:nvSpPr>
        <p:spPr bwMode="auto">
          <a:xfrm>
            <a:off x="-26988" y="8674100"/>
            <a:ext cx="3009901" cy="4699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44038" name="Rectangle 5"/>
          <p:cNvSpPr>
            <a:spLocks noChangeArrowheads="1"/>
          </p:cNvSpPr>
          <p:nvPr/>
        </p:nvSpPr>
        <p:spPr bwMode="auto">
          <a:xfrm>
            <a:off x="-26988" y="0"/>
            <a:ext cx="3009901" cy="46831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44039" name="Rectangle 6"/>
          <p:cNvSpPr>
            <a:spLocks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w="12700" cap="flat">
            <a:solidFill>
              <a:schemeClr val="tx1"/>
            </a:solidFill>
          </a:ln>
        </p:spPr>
      </p:sp>
      <p:sp>
        <p:nvSpPr>
          <p:cNvPr id="44040" name="Rectangle 7"/>
          <p:cNvSpPr>
            <a:spLocks noGrp="1" noChangeArrowheads="1"/>
          </p:cNvSpPr>
          <p:nvPr>
            <p:ph type="body" idx="1"/>
          </p:nvPr>
        </p:nvSpPr>
        <p:spPr>
          <a:xfrm>
            <a:off x="919163" y="4337050"/>
            <a:ext cx="5018087" cy="4102100"/>
          </a:xfrm>
          <a:noFill/>
          <a:ln/>
        </p:spPr>
        <p:txBody>
          <a:bodyPr lIns="90488" tIns="44450" rIns="90488" bIns="44450"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81F82E1F-18EC-44F1-9233-70B9C4F38DE2}" type="slidenum">
              <a:rPr lang="en-US" smtClean="0"/>
              <a:pPr/>
              <a:t>10</a:t>
            </a:fld>
            <a:endParaRPr lang="en-US" smtClean="0"/>
          </a:p>
        </p:txBody>
      </p:sp>
      <p:sp>
        <p:nvSpPr>
          <p:cNvPr id="45059" name="Rectangle 2"/>
          <p:cNvSpPr>
            <a:spLocks noChangeArrowheads="1"/>
          </p:cNvSpPr>
          <p:nvPr/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45060" name="Rectangle 3"/>
          <p:cNvSpPr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19050" tIns="0" rIns="19050" bIns="0" anchor="b"/>
          <a:lstStyle/>
          <a:p>
            <a:pPr algn="r" eaLnBrk="0" hangingPunct="0"/>
            <a:r>
              <a:rPr lang="en-US" sz="1000" i="1">
                <a:latin typeface="Times New Roman" pitchFamily="18" charset="0"/>
              </a:rPr>
              <a:t>11</a:t>
            </a:r>
          </a:p>
        </p:txBody>
      </p:sp>
      <p:sp>
        <p:nvSpPr>
          <p:cNvPr id="45061" name="Rectangle 4"/>
          <p:cNvSpPr>
            <a:spLocks noChangeArrowheads="1"/>
          </p:cNvSpPr>
          <p:nvPr/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45062" name="Rectangle 5"/>
          <p:cNvSpPr>
            <a:spLocks noChangeArrowheads="1"/>
          </p:cNvSpPr>
          <p:nvPr/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45063" name="Rectangle 6"/>
          <p:cNvSpPr>
            <a:spLocks noChangeArrowheads="1"/>
          </p:cNvSpPr>
          <p:nvPr/>
        </p:nvSpPr>
        <p:spPr bwMode="auto">
          <a:xfrm>
            <a:off x="3873500" y="0"/>
            <a:ext cx="2955925" cy="46831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45064" name="Rectangle 7"/>
          <p:cNvSpPr>
            <a:spLocks noChangeArrowheads="1"/>
          </p:cNvSpPr>
          <p:nvPr/>
        </p:nvSpPr>
        <p:spPr bwMode="auto">
          <a:xfrm>
            <a:off x="3873500" y="8674100"/>
            <a:ext cx="2955925" cy="4699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19050" tIns="0" rIns="19050" bIns="0" anchor="b"/>
          <a:lstStyle/>
          <a:p>
            <a:pPr algn="r" eaLnBrk="0" hangingPunct="0"/>
            <a:r>
              <a:rPr lang="en-US" sz="1000" i="1">
                <a:latin typeface="Times New Roman" pitchFamily="18" charset="0"/>
              </a:rPr>
              <a:t>11</a:t>
            </a:r>
          </a:p>
        </p:txBody>
      </p:sp>
      <p:sp>
        <p:nvSpPr>
          <p:cNvPr id="45065" name="Rectangle 8"/>
          <p:cNvSpPr>
            <a:spLocks noChangeArrowheads="1"/>
          </p:cNvSpPr>
          <p:nvPr/>
        </p:nvSpPr>
        <p:spPr bwMode="auto">
          <a:xfrm>
            <a:off x="-26988" y="8674100"/>
            <a:ext cx="3009901" cy="4699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45066" name="Rectangle 9"/>
          <p:cNvSpPr>
            <a:spLocks noChangeArrowheads="1"/>
          </p:cNvSpPr>
          <p:nvPr/>
        </p:nvSpPr>
        <p:spPr bwMode="auto">
          <a:xfrm>
            <a:off x="-26988" y="0"/>
            <a:ext cx="3009901" cy="46831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45067" name="Rectangle 10"/>
          <p:cNvSpPr>
            <a:spLocks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w="12700" cap="flat">
            <a:solidFill>
              <a:schemeClr val="tx1"/>
            </a:solidFill>
          </a:ln>
        </p:spPr>
      </p:sp>
      <p:sp>
        <p:nvSpPr>
          <p:cNvPr id="45068" name="Rectangle 11"/>
          <p:cNvSpPr>
            <a:spLocks noGrp="1" noChangeArrowheads="1"/>
          </p:cNvSpPr>
          <p:nvPr>
            <p:ph type="body" idx="1"/>
          </p:nvPr>
        </p:nvSpPr>
        <p:spPr>
          <a:xfrm>
            <a:off x="919163" y="4337050"/>
            <a:ext cx="5018087" cy="4102100"/>
          </a:xfrm>
          <a:noFill/>
          <a:ln/>
        </p:spPr>
        <p:txBody>
          <a:bodyPr lIns="90488" tIns="44450" rIns="90488" bIns="44450"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D2127D6E-CBCA-4E04-9949-E885194FB713}" type="slidenum">
              <a:rPr lang="en-US" smtClean="0"/>
              <a:pPr/>
              <a:t>11</a:t>
            </a:fld>
            <a:endParaRPr lang="en-US" smtClean="0"/>
          </a:p>
        </p:txBody>
      </p:sp>
      <p:sp>
        <p:nvSpPr>
          <p:cNvPr id="46083" name="Rectangle 2"/>
          <p:cNvSpPr>
            <a:spLocks noChangeArrowheads="1"/>
          </p:cNvSpPr>
          <p:nvPr/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46084" name="Rectangle 3"/>
          <p:cNvSpPr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19050" tIns="0" rIns="19050" bIns="0" anchor="b"/>
          <a:lstStyle/>
          <a:p>
            <a:pPr algn="r" eaLnBrk="0" hangingPunct="0"/>
            <a:r>
              <a:rPr lang="en-US" sz="1000" i="1">
                <a:latin typeface="Times New Roman" pitchFamily="18" charset="0"/>
              </a:rPr>
              <a:t>12</a:t>
            </a:r>
          </a:p>
        </p:txBody>
      </p:sp>
      <p:sp>
        <p:nvSpPr>
          <p:cNvPr id="46085" name="Rectangle 4"/>
          <p:cNvSpPr>
            <a:spLocks noChangeArrowheads="1"/>
          </p:cNvSpPr>
          <p:nvPr/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46086" name="Rectangle 5"/>
          <p:cNvSpPr>
            <a:spLocks noChangeArrowheads="1"/>
          </p:cNvSpPr>
          <p:nvPr/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46087" name="Rectangle 6"/>
          <p:cNvSpPr>
            <a:spLocks noChangeArrowheads="1"/>
          </p:cNvSpPr>
          <p:nvPr/>
        </p:nvSpPr>
        <p:spPr bwMode="auto">
          <a:xfrm>
            <a:off x="3873500" y="0"/>
            <a:ext cx="2955925" cy="46831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46088" name="Rectangle 7"/>
          <p:cNvSpPr>
            <a:spLocks noChangeArrowheads="1"/>
          </p:cNvSpPr>
          <p:nvPr/>
        </p:nvSpPr>
        <p:spPr bwMode="auto">
          <a:xfrm>
            <a:off x="3873500" y="8674100"/>
            <a:ext cx="2955925" cy="4699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19050" tIns="0" rIns="19050" bIns="0" anchor="b"/>
          <a:lstStyle/>
          <a:p>
            <a:pPr algn="r" eaLnBrk="0" hangingPunct="0"/>
            <a:r>
              <a:rPr lang="en-US" sz="1000" i="1">
                <a:latin typeface="Times New Roman" pitchFamily="18" charset="0"/>
              </a:rPr>
              <a:t>12</a:t>
            </a:r>
          </a:p>
        </p:txBody>
      </p:sp>
      <p:sp>
        <p:nvSpPr>
          <p:cNvPr id="46089" name="Rectangle 8"/>
          <p:cNvSpPr>
            <a:spLocks noChangeArrowheads="1"/>
          </p:cNvSpPr>
          <p:nvPr/>
        </p:nvSpPr>
        <p:spPr bwMode="auto">
          <a:xfrm>
            <a:off x="-26988" y="8674100"/>
            <a:ext cx="3009901" cy="4699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46090" name="Rectangle 9"/>
          <p:cNvSpPr>
            <a:spLocks noChangeArrowheads="1"/>
          </p:cNvSpPr>
          <p:nvPr/>
        </p:nvSpPr>
        <p:spPr bwMode="auto">
          <a:xfrm>
            <a:off x="-26988" y="0"/>
            <a:ext cx="3009901" cy="46831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46091" name="Rectangle 10"/>
          <p:cNvSpPr>
            <a:spLocks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w="12700" cap="flat">
            <a:solidFill>
              <a:schemeClr val="tx1"/>
            </a:solidFill>
          </a:ln>
        </p:spPr>
      </p:sp>
      <p:sp>
        <p:nvSpPr>
          <p:cNvPr id="46092" name="Rectangle 11"/>
          <p:cNvSpPr>
            <a:spLocks noGrp="1" noChangeArrowheads="1"/>
          </p:cNvSpPr>
          <p:nvPr>
            <p:ph type="body" idx="1"/>
          </p:nvPr>
        </p:nvSpPr>
        <p:spPr>
          <a:xfrm>
            <a:off x="919163" y="4337050"/>
            <a:ext cx="5018087" cy="4102100"/>
          </a:xfrm>
          <a:noFill/>
          <a:ln/>
        </p:spPr>
        <p:txBody>
          <a:bodyPr lIns="90488" tIns="44450" rIns="90488" bIns="44450"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C920EAC4-6D50-4694-88AC-ED20AE95A25C}" type="slidenum">
              <a:rPr lang="en-US" smtClean="0"/>
              <a:pPr/>
              <a:t>12</a:t>
            </a:fld>
            <a:endParaRPr lang="en-US" smtClean="0"/>
          </a:p>
        </p:txBody>
      </p:sp>
      <p:sp>
        <p:nvSpPr>
          <p:cNvPr id="47107" name="Rectangle 2"/>
          <p:cNvSpPr>
            <a:spLocks noChangeArrowheads="1"/>
          </p:cNvSpPr>
          <p:nvPr/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47108" name="Rectangle 3"/>
          <p:cNvSpPr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19050" tIns="0" rIns="19050" bIns="0" anchor="b"/>
          <a:lstStyle/>
          <a:p>
            <a:pPr algn="r" eaLnBrk="0" hangingPunct="0"/>
            <a:r>
              <a:rPr lang="en-US" sz="1000" i="1">
                <a:latin typeface="Times New Roman" pitchFamily="18" charset="0"/>
              </a:rPr>
              <a:t>13</a:t>
            </a:r>
          </a:p>
        </p:txBody>
      </p:sp>
      <p:sp>
        <p:nvSpPr>
          <p:cNvPr id="47109" name="Rectangle 4"/>
          <p:cNvSpPr>
            <a:spLocks noChangeArrowheads="1"/>
          </p:cNvSpPr>
          <p:nvPr/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47110" name="Rectangle 5"/>
          <p:cNvSpPr>
            <a:spLocks noChangeArrowheads="1"/>
          </p:cNvSpPr>
          <p:nvPr/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47111" name="Rectangle 6"/>
          <p:cNvSpPr>
            <a:spLocks noChangeArrowheads="1"/>
          </p:cNvSpPr>
          <p:nvPr/>
        </p:nvSpPr>
        <p:spPr bwMode="auto">
          <a:xfrm>
            <a:off x="3873500" y="0"/>
            <a:ext cx="2955925" cy="46831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47112" name="Rectangle 7"/>
          <p:cNvSpPr>
            <a:spLocks noChangeArrowheads="1"/>
          </p:cNvSpPr>
          <p:nvPr/>
        </p:nvSpPr>
        <p:spPr bwMode="auto">
          <a:xfrm>
            <a:off x="3873500" y="8674100"/>
            <a:ext cx="2955925" cy="4699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19050" tIns="0" rIns="19050" bIns="0" anchor="b"/>
          <a:lstStyle/>
          <a:p>
            <a:pPr algn="r" eaLnBrk="0" hangingPunct="0"/>
            <a:r>
              <a:rPr lang="en-US" sz="1000" i="1">
                <a:latin typeface="Times New Roman" pitchFamily="18" charset="0"/>
              </a:rPr>
              <a:t>13</a:t>
            </a:r>
          </a:p>
        </p:txBody>
      </p:sp>
      <p:sp>
        <p:nvSpPr>
          <p:cNvPr id="47113" name="Rectangle 8"/>
          <p:cNvSpPr>
            <a:spLocks noChangeArrowheads="1"/>
          </p:cNvSpPr>
          <p:nvPr/>
        </p:nvSpPr>
        <p:spPr bwMode="auto">
          <a:xfrm>
            <a:off x="-26988" y="8674100"/>
            <a:ext cx="3009901" cy="4699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47114" name="Rectangle 9"/>
          <p:cNvSpPr>
            <a:spLocks noChangeArrowheads="1"/>
          </p:cNvSpPr>
          <p:nvPr/>
        </p:nvSpPr>
        <p:spPr bwMode="auto">
          <a:xfrm>
            <a:off x="-26988" y="0"/>
            <a:ext cx="3009901" cy="46831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47115" name="Rectangle 10"/>
          <p:cNvSpPr>
            <a:spLocks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w="12700" cap="flat">
            <a:solidFill>
              <a:schemeClr val="tx1"/>
            </a:solidFill>
          </a:ln>
        </p:spPr>
      </p:sp>
      <p:sp>
        <p:nvSpPr>
          <p:cNvPr id="47116" name="Rectangle 11"/>
          <p:cNvSpPr>
            <a:spLocks noGrp="1" noChangeArrowheads="1"/>
          </p:cNvSpPr>
          <p:nvPr>
            <p:ph type="body" idx="1"/>
          </p:nvPr>
        </p:nvSpPr>
        <p:spPr>
          <a:xfrm>
            <a:off x="919163" y="4337050"/>
            <a:ext cx="5018087" cy="4102100"/>
          </a:xfrm>
          <a:noFill/>
          <a:ln/>
        </p:spPr>
        <p:txBody>
          <a:bodyPr lIns="90488" tIns="44450" rIns="90488" bIns="44450"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CDC5FB2F-9ABB-4AED-A7B3-2FFE3984144B}" type="slidenum">
              <a:rPr lang="en-US" smtClean="0"/>
              <a:pPr/>
              <a:t>13</a:t>
            </a:fld>
            <a:endParaRPr lang="en-US" smtClean="0"/>
          </a:p>
        </p:txBody>
      </p:sp>
      <p:sp>
        <p:nvSpPr>
          <p:cNvPr id="48131" name="Rectangle 2"/>
          <p:cNvSpPr>
            <a:spLocks noChangeArrowheads="1"/>
          </p:cNvSpPr>
          <p:nvPr/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48132" name="Rectangle 3"/>
          <p:cNvSpPr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19050" tIns="0" rIns="19050" bIns="0" anchor="b"/>
          <a:lstStyle/>
          <a:p>
            <a:pPr algn="r" eaLnBrk="0" hangingPunct="0"/>
            <a:r>
              <a:rPr lang="en-US" sz="1000" i="1">
                <a:latin typeface="Times New Roman" pitchFamily="18" charset="0"/>
              </a:rPr>
              <a:t>15</a:t>
            </a:r>
          </a:p>
        </p:txBody>
      </p:sp>
      <p:sp>
        <p:nvSpPr>
          <p:cNvPr id="48133" name="Rectangle 4"/>
          <p:cNvSpPr>
            <a:spLocks noChangeArrowheads="1"/>
          </p:cNvSpPr>
          <p:nvPr/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48134" name="Rectangle 5"/>
          <p:cNvSpPr>
            <a:spLocks noChangeArrowheads="1"/>
          </p:cNvSpPr>
          <p:nvPr/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48135" name="Rectangle 6"/>
          <p:cNvSpPr>
            <a:spLocks noChangeArrowheads="1"/>
          </p:cNvSpPr>
          <p:nvPr/>
        </p:nvSpPr>
        <p:spPr bwMode="auto">
          <a:xfrm>
            <a:off x="3873500" y="0"/>
            <a:ext cx="2955925" cy="46831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48136" name="Rectangle 7"/>
          <p:cNvSpPr>
            <a:spLocks noChangeArrowheads="1"/>
          </p:cNvSpPr>
          <p:nvPr/>
        </p:nvSpPr>
        <p:spPr bwMode="auto">
          <a:xfrm>
            <a:off x="3873500" y="8674100"/>
            <a:ext cx="2955925" cy="4699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19050" tIns="0" rIns="19050" bIns="0" anchor="b"/>
          <a:lstStyle/>
          <a:p>
            <a:pPr algn="r" eaLnBrk="0" hangingPunct="0"/>
            <a:r>
              <a:rPr lang="en-US" sz="1000" i="1">
                <a:latin typeface="Times New Roman" pitchFamily="18" charset="0"/>
              </a:rPr>
              <a:t>15</a:t>
            </a:r>
          </a:p>
        </p:txBody>
      </p:sp>
      <p:sp>
        <p:nvSpPr>
          <p:cNvPr id="48137" name="Rectangle 8"/>
          <p:cNvSpPr>
            <a:spLocks noChangeArrowheads="1"/>
          </p:cNvSpPr>
          <p:nvPr/>
        </p:nvSpPr>
        <p:spPr bwMode="auto">
          <a:xfrm>
            <a:off x="-26988" y="8674100"/>
            <a:ext cx="3009901" cy="4699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48138" name="Rectangle 9"/>
          <p:cNvSpPr>
            <a:spLocks noChangeArrowheads="1"/>
          </p:cNvSpPr>
          <p:nvPr/>
        </p:nvSpPr>
        <p:spPr bwMode="auto">
          <a:xfrm>
            <a:off x="-26988" y="0"/>
            <a:ext cx="3009901" cy="46831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48139" name="Rectangle 10"/>
          <p:cNvSpPr>
            <a:spLocks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w="12700" cap="flat">
            <a:solidFill>
              <a:schemeClr val="tx1"/>
            </a:solidFill>
          </a:ln>
        </p:spPr>
      </p:sp>
      <p:sp>
        <p:nvSpPr>
          <p:cNvPr id="48140" name="Rectangle 11"/>
          <p:cNvSpPr>
            <a:spLocks noGrp="1" noChangeArrowheads="1"/>
          </p:cNvSpPr>
          <p:nvPr>
            <p:ph type="body" idx="1"/>
          </p:nvPr>
        </p:nvSpPr>
        <p:spPr>
          <a:xfrm>
            <a:off x="919163" y="4337050"/>
            <a:ext cx="5018087" cy="4102100"/>
          </a:xfrm>
          <a:noFill/>
          <a:ln/>
        </p:spPr>
        <p:txBody>
          <a:bodyPr lIns="90488" tIns="44450" rIns="90488" bIns="44450"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C0F3857E-6F4E-4413-AAFC-DE95033BB642}" type="slidenum">
              <a:rPr lang="en-US" smtClean="0"/>
              <a:pPr/>
              <a:t>14</a:t>
            </a:fld>
            <a:endParaRPr lang="en-US" smtClean="0"/>
          </a:p>
        </p:txBody>
      </p:sp>
      <p:sp>
        <p:nvSpPr>
          <p:cNvPr id="49155" name="Rectangle 2"/>
          <p:cNvSpPr>
            <a:spLocks noChangeArrowheads="1"/>
          </p:cNvSpPr>
          <p:nvPr/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49156" name="Rectangle 3"/>
          <p:cNvSpPr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19050" tIns="0" rIns="19050" bIns="0" anchor="b"/>
          <a:lstStyle/>
          <a:p>
            <a:pPr algn="r" eaLnBrk="0" hangingPunct="0"/>
            <a:r>
              <a:rPr lang="en-US" sz="1000" i="1">
                <a:latin typeface="Times New Roman" pitchFamily="18" charset="0"/>
              </a:rPr>
              <a:t>22</a:t>
            </a:r>
          </a:p>
        </p:txBody>
      </p:sp>
      <p:sp>
        <p:nvSpPr>
          <p:cNvPr id="49157" name="Rectangle 4"/>
          <p:cNvSpPr>
            <a:spLocks noChangeArrowheads="1"/>
          </p:cNvSpPr>
          <p:nvPr/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49158" name="Rectangle 5"/>
          <p:cNvSpPr>
            <a:spLocks noChangeArrowheads="1"/>
          </p:cNvSpPr>
          <p:nvPr/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49159" name="Rectangle 6"/>
          <p:cNvSpPr>
            <a:spLocks noChangeArrowheads="1"/>
          </p:cNvSpPr>
          <p:nvPr/>
        </p:nvSpPr>
        <p:spPr bwMode="auto">
          <a:xfrm>
            <a:off x="3873500" y="0"/>
            <a:ext cx="2955925" cy="46831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49160" name="Rectangle 7"/>
          <p:cNvSpPr>
            <a:spLocks noChangeArrowheads="1"/>
          </p:cNvSpPr>
          <p:nvPr/>
        </p:nvSpPr>
        <p:spPr bwMode="auto">
          <a:xfrm>
            <a:off x="3873500" y="8674100"/>
            <a:ext cx="2955925" cy="4699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19050" tIns="0" rIns="19050" bIns="0" anchor="b"/>
          <a:lstStyle/>
          <a:p>
            <a:pPr algn="r" eaLnBrk="0" hangingPunct="0"/>
            <a:r>
              <a:rPr lang="en-US" sz="1000" i="1">
                <a:latin typeface="Times New Roman" pitchFamily="18" charset="0"/>
              </a:rPr>
              <a:t>22</a:t>
            </a:r>
          </a:p>
        </p:txBody>
      </p:sp>
      <p:sp>
        <p:nvSpPr>
          <p:cNvPr id="49161" name="Rectangle 8"/>
          <p:cNvSpPr>
            <a:spLocks noChangeArrowheads="1"/>
          </p:cNvSpPr>
          <p:nvPr/>
        </p:nvSpPr>
        <p:spPr bwMode="auto">
          <a:xfrm>
            <a:off x="-26988" y="8674100"/>
            <a:ext cx="3009901" cy="4699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49162" name="Rectangle 9"/>
          <p:cNvSpPr>
            <a:spLocks noChangeArrowheads="1"/>
          </p:cNvSpPr>
          <p:nvPr/>
        </p:nvSpPr>
        <p:spPr bwMode="auto">
          <a:xfrm>
            <a:off x="-26988" y="0"/>
            <a:ext cx="3009901" cy="46831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49163" name="Rectangle 10"/>
          <p:cNvSpPr>
            <a:spLocks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w="12700" cap="flat">
            <a:solidFill>
              <a:schemeClr val="tx1"/>
            </a:solidFill>
          </a:ln>
        </p:spPr>
      </p:sp>
      <p:sp>
        <p:nvSpPr>
          <p:cNvPr id="49164" name="Rectangle 11"/>
          <p:cNvSpPr>
            <a:spLocks noGrp="1" noChangeArrowheads="1"/>
          </p:cNvSpPr>
          <p:nvPr>
            <p:ph type="body" idx="1"/>
          </p:nvPr>
        </p:nvSpPr>
        <p:spPr>
          <a:xfrm>
            <a:off x="919163" y="4337050"/>
            <a:ext cx="5018087" cy="4102100"/>
          </a:xfrm>
          <a:noFill/>
          <a:ln/>
        </p:spPr>
        <p:txBody>
          <a:bodyPr lIns="90488" tIns="44450" rIns="90488" bIns="44450"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558822F9-20C1-4321-9737-787D85F575E1}" type="slidenum">
              <a:rPr lang="en-US" smtClean="0"/>
              <a:pPr/>
              <a:t>15</a:t>
            </a:fld>
            <a:endParaRPr lang="en-US" smtClean="0"/>
          </a:p>
        </p:txBody>
      </p:sp>
      <p:sp>
        <p:nvSpPr>
          <p:cNvPr id="50179" name="Rectangle 2"/>
          <p:cNvSpPr>
            <a:spLocks noChangeArrowheads="1"/>
          </p:cNvSpPr>
          <p:nvPr/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50180" name="Rectangle 3"/>
          <p:cNvSpPr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19050" tIns="0" rIns="19050" bIns="0" anchor="b"/>
          <a:lstStyle/>
          <a:p>
            <a:pPr algn="r" eaLnBrk="0" hangingPunct="0"/>
            <a:r>
              <a:rPr lang="en-US" sz="1000" i="1">
                <a:latin typeface="Times New Roman" pitchFamily="18" charset="0"/>
              </a:rPr>
              <a:t>17</a:t>
            </a:r>
          </a:p>
        </p:txBody>
      </p:sp>
      <p:sp>
        <p:nvSpPr>
          <p:cNvPr id="50181" name="Rectangle 4"/>
          <p:cNvSpPr>
            <a:spLocks noChangeArrowheads="1"/>
          </p:cNvSpPr>
          <p:nvPr/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50182" name="Rectangle 5"/>
          <p:cNvSpPr>
            <a:spLocks noChangeArrowheads="1"/>
          </p:cNvSpPr>
          <p:nvPr/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50183" name="Rectangle 6"/>
          <p:cNvSpPr>
            <a:spLocks noChangeArrowheads="1"/>
          </p:cNvSpPr>
          <p:nvPr/>
        </p:nvSpPr>
        <p:spPr bwMode="auto">
          <a:xfrm>
            <a:off x="3873500" y="0"/>
            <a:ext cx="2955925" cy="46831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50184" name="Rectangle 7"/>
          <p:cNvSpPr>
            <a:spLocks noChangeArrowheads="1"/>
          </p:cNvSpPr>
          <p:nvPr/>
        </p:nvSpPr>
        <p:spPr bwMode="auto">
          <a:xfrm>
            <a:off x="3873500" y="8674100"/>
            <a:ext cx="2955925" cy="4699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19050" tIns="0" rIns="19050" bIns="0" anchor="b"/>
          <a:lstStyle/>
          <a:p>
            <a:pPr algn="r" eaLnBrk="0" hangingPunct="0"/>
            <a:r>
              <a:rPr lang="en-US" sz="1000" i="1">
                <a:latin typeface="Times New Roman" pitchFamily="18" charset="0"/>
              </a:rPr>
              <a:t>17</a:t>
            </a:r>
          </a:p>
        </p:txBody>
      </p:sp>
      <p:sp>
        <p:nvSpPr>
          <p:cNvPr id="50185" name="Rectangle 8"/>
          <p:cNvSpPr>
            <a:spLocks noChangeArrowheads="1"/>
          </p:cNvSpPr>
          <p:nvPr/>
        </p:nvSpPr>
        <p:spPr bwMode="auto">
          <a:xfrm>
            <a:off x="-26988" y="8674100"/>
            <a:ext cx="3009901" cy="4699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50186" name="Rectangle 9"/>
          <p:cNvSpPr>
            <a:spLocks noChangeArrowheads="1"/>
          </p:cNvSpPr>
          <p:nvPr/>
        </p:nvSpPr>
        <p:spPr bwMode="auto">
          <a:xfrm>
            <a:off x="-26988" y="0"/>
            <a:ext cx="3009901" cy="46831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50187" name="Rectangle 10"/>
          <p:cNvSpPr>
            <a:spLocks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w="12700" cap="flat">
            <a:solidFill>
              <a:schemeClr val="tx1"/>
            </a:solidFill>
          </a:ln>
        </p:spPr>
      </p:sp>
      <p:sp>
        <p:nvSpPr>
          <p:cNvPr id="50188" name="Rectangle 11"/>
          <p:cNvSpPr>
            <a:spLocks noGrp="1" noChangeArrowheads="1"/>
          </p:cNvSpPr>
          <p:nvPr>
            <p:ph type="body" idx="1"/>
          </p:nvPr>
        </p:nvSpPr>
        <p:spPr>
          <a:xfrm>
            <a:off x="919163" y="4337050"/>
            <a:ext cx="5018087" cy="4102100"/>
          </a:xfrm>
          <a:noFill/>
          <a:ln/>
        </p:spPr>
        <p:txBody>
          <a:bodyPr lIns="90488" tIns="44450" rIns="90488" bIns="44450"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816DE39D-3AF7-4EE8-9A89-279986F56E00}" type="slidenum">
              <a:rPr lang="en-US" smtClean="0"/>
              <a:pPr/>
              <a:t>16</a:t>
            </a:fld>
            <a:endParaRPr lang="en-US" smtClean="0"/>
          </a:p>
        </p:txBody>
      </p:sp>
      <p:sp>
        <p:nvSpPr>
          <p:cNvPr id="51203" name="Rectangle 2"/>
          <p:cNvSpPr>
            <a:spLocks noChangeArrowheads="1"/>
          </p:cNvSpPr>
          <p:nvPr/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51204" name="Rectangle 3"/>
          <p:cNvSpPr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19050" tIns="0" rIns="19050" bIns="0" anchor="b"/>
          <a:lstStyle/>
          <a:p>
            <a:pPr algn="r" eaLnBrk="0" hangingPunct="0"/>
            <a:r>
              <a:rPr lang="en-US" sz="1000" i="1">
                <a:latin typeface="Times New Roman" pitchFamily="18" charset="0"/>
              </a:rPr>
              <a:t>19</a:t>
            </a:r>
          </a:p>
        </p:txBody>
      </p:sp>
      <p:sp>
        <p:nvSpPr>
          <p:cNvPr id="51205" name="Rectangle 4"/>
          <p:cNvSpPr>
            <a:spLocks noChangeArrowheads="1"/>
          </p:cNvSpPr>
          <p:nvPr/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51206" name="Rectangle 5"/>
          <p:cNvSpPr>
            <a:spLocks noChangeArrowheads="1"/>
          </p:cNvSpPr>
          <p:nvPr/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51207" name="Rectangle 6"/>
          <p:cNvSpPr>
            <a:spLocks noChangeArrowheads="1"/>
          </p:cNvSpPr>
          <p:nvPr/>
        </p:nvSpPr>
        <p:spPr bwMode="auto">
          <a:xfrm>
            <a:off x="3873500" y="0"/>
            <a:ext cx="2955925" cy="46831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51208" name="Rectangle 7"/>
          <p:cNvSpPr>
            <a:spLocks noChangeArrowheads="1"/>
          </p:cNvSpPr>
          <p:nvPr/>
        </p:nvSpPr>
        <p:spPr bwMode="auto">
          <a:xfrm>
            <a:off x="3873500" y="8674100"/>
            <a:ext cx="2955925" cy="4699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19050" tIns="0" rIns="19050" bIns="0" anchor="b"/>
          <a:lstStyle/>
          <a:p>
            <a:pPr algn="r" eaLnBrk="0" hangingPunct="0"/>
            <a:r>
              <a:rPr lang="en-US" sz="1000" i="1">
                <a:latin typeface="Times New Roman" pitchFamily="18" charset="0"/>
              </a:rPr>
              <a:t>19</a:t>
            </a:r>
          </a:p>
        </p:txBody>
      </p:sp>
      <p:sp>
        <p:nvSpPr>
          <p:cNvPr id="51209" name="Rectangle 8"/>
          <p:cNvSpPr>
            <a:spLocks noChangeArrowheads="1"/>
          </p:cNvSpPr>
          <p:nvPr/>
        </p:nvSpPr>
        <p:spPr bwMode="auto">
          <a:xfrm>
            <a:off x="-26988" y="8674100"/>
            <a:ext cx="3009901" cy="4699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51210" name="Rectangle 9"/>
          <p:cNvSpPr>
            <a:spLocks noChangeArrowheads="1"/>
          </p:cNvSpPr>
          <p:nvPr/>
        </p:nvSpPr>
        <p:spPr bwMode="auto">
          <a:xfrm>
            <a:off x="-26988" y="0"/>
            <a:ext cx="3009901" cy="46831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51211" name="Rectangle 10"/>
          <p:cNvSpPr>
            <a:spLocks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w="12700" cap="flat">
            <a:solidFill>
              <a:schemeClr val="tx1"/>
            </a:solidFill>
          </a:ln>
        </p:spPr>
      </p:sp>
      <p:sp>
        <p:nvSpPr>
          <p:cNvPr id="51212" name="Rectangle 11"/>
          <p:cNvSpPr>
            <a:spLocks noGrp="1" noChangeArrowheads="1"/>
          </p:cNvSpPr>
          <p:nvPr>
            <p:ph type="body" idx="1"/>
          </p:nvPr>
        </p:nvSpPr>
        <p:spPr>
          <a:xfrm>
            <a:off x="919163" y="4337050"/>
            <a:ext cx="5018087" cy="4102100"/>
          </a:xfrm>
          <a:noFill/>
          <a:ln/>
        </p:spPr>
        <p:txBody>
          <a:bodyPr lIns="90488" tIns="44450" rIns="90488" bIns="44450"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A578702C-2279-4DCA-9952-1DBE0DFAA347}" type="slidenum">
              <a:rPr lang="en-US" smtClean="0"/>
              <a:pPr/>
              <a:t>17</a:t>
            </a:fld>
            <a:endParaRPr lang="en-US" smtClean="0"/>
          </a:p>
        </p:txBody>
      </p:sp>
      <p:sp>
        <p:nvSpPr>
          <p:cNvPr id="52227" name="Rectangle 2"/>
          <p:cNvSpPr>
            <a:spLocks noChangeArrowheads="1"/>
          </p:cNvSpPr>
          <p:nvPr/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52228" name="Rectangle 3"/>
          <p:cNvSpPr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19050" tIns="0" rIns="19050" bIns="0" anchor="b"/>
          <a:lstStyle/>
          <a:p>
            <a:pPr algn="r" eaLnBrk="0" hangingPunct="0"/>
            <a:r>
              <a:rPr lang="en-US" sz="1000" i="1">
                <a:latin typeface="Times New Roman" pitchFamily="18" charset="0"/>
              </a:rPr>
              <a:t>24</a:t>
            </a:r>
          </a:p>
        </p:txBody>
      </p:sp>
      <p:sp>
        <p:nvSpPr>
          <p:cNvPr id="52229" name="Rectangle 4"/>
          <p:cNvSpPr>
            <a:spLocks noChangeArrowheads="1"/>
          </p:cNvSpPr>
          <p:nvPr/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52230" name="Rectangle 5"/>
          <p:cNvSpPr>
            <a:spLocks noChangeArrowheads="1"/>
          </p:cNvSpPr>
          <p:nvPr/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52231" name="Rectangle 6"/>
          <p:cNvSpPr>
            <a:spLocks noChangeArrowheads="1"/>
          </p:cNvSpPr>
          <p:nvPr/>
        </p:nvSpPr>
        <p:spPr bwMode="auto">
          <a:xfrm>
            <a:off x="3873500" y="0"/>
            <a:ext cx="2955925" cy="46831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52232" name="Rectangle 7"/>
          <p:cNvSpPr>
            <a:spLocks noChangeArrowheads="1"/>
          </p:cNvSpPr>
          <p:nvPr/>
        </p:nvSpPr>
        <p:spPr bwMode="auto">
          <a:xfrm>
            <a:off x="3873500" y="8674100"/>
            <a:ext cx="2955925" cy="4699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19050" tIns="0" rIns="19050" bIns="0" anchor="b"/>
          <a:lstStyle/>
          <a:p>
            <a:pPr algn="r" eaLnBrk="0" hangingPunct="0"/>
            <a:r>
              <a:rPr lang="en-US" sz="1000" i="1">
                <a:latin typeface="Times New Roman" pitchFamily="18" charset="0"/>
              </a:rPr>
              <a:t>24</a:t>
            </a:r>
          </a:p>
        </p:txBody>
      </p:sp>
      <p:sp>
        <p:nvSpPr>
          <p:cNvPr id="52233" name="Rectangle 8"/>
          <p:cNvSpPr>
            <a:spLocks noChangeArrowheads="1"/>
          </p:cNvSpPr>
          <p:nvPr/>
        </p:nvSpPr>
        <p:spPr bwMode="auto">
          <a:xfrm>
            <a:off x="-26988" y="8674100"/>
            <a:ext cx="3009901" cy="4699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52234" name="Rectangle 9"/>
          <p:cNvSpPr>
            <a:spLocks noChangeArrowheads="1"/>
          </p:cNvSpPr>
          <p:nvPr/>
        </p:nvSpPr>
        <p:spPr bwMode="auto">
          <a:xfrm>
            <a:off x="-26988" y="0"/>
            <a:ext cx="3009901" cy="46831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52235" name="Rectangle 10"/>
          <p:cNvSpPr>
            <a:spLocks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w="12700" cap="flat">
            <a:solidFill>
              <a:schemeClr val="tx1"/>
            </a:solidFill>
          </a:ln>
        </p:spPr>
      </p:sp>
      <p:sp>
        <p:nvSpPr>
          <p:cNvPr id="52236" name="Rectangle 11"/>
          <p:cNvSpPr>
            <a:spLocks noGrp="1" noChangeArrowheads="1"/>
          </p:cNvSpPr>
          <p:nvPr>
            <p:ph type="body" idx="1"/>
          </p:nvPr>
        </p:nvSpPr>
        <p:spPr>
          <a:xfrm>
            <a:off x="919163" y="4337050"/>
            <a:ext cx="5018087" cy="4102100"/>
          </a:xfrm>
          <a:noFill/>
          <a:ln/>
        </p:spPr>
        <p:txBody>
          <a:bodyPr lIns="90488" tIns="44450" rIns="90488" bIns="44450"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A3C69611-E8B0-475B-AE09-B945B7936159}" type="slidenum">
              <a:rPr lang="en-US" smtClean="0"/>
              <a:pPr/>
              <a:t>18</a:t>
            </a:fld>
            <a:endParaRPr lang="en-US" smtClean="0"/>
          </a:p>
        </p:txBody>
      </p:sp>
      <p:sp>
        <p:nvSpPr>
          <p:cNvPr id="53251" name="Rectangle 2"/>
          <p:cNvSpPr>
            <a:spLocks noChangeArrowheads="1"/>
          </p:cNvSpPr>
          <p:nvPr/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53252" name="Rectangle 3"/>
          <p:cNvSpPr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19050" tIns="0" rIns="19050" bIns="0" anchor="b"/>
          <a:lstStyle/>
          <a:p>
            <a:pPr algn="r" eaLnBrk="0" hangingPunct="0"/>
            <a:r>
              <a:rPr lang="en-US" sz="1000" i="1">
                <a:latin typeface="Times New Roman" pitchFamily="18" charset="0"/>
              </a:rPr>
              <a:t>25</a:t>
            </a:r>
          </a:p>
        </p:txBody>
      </p:sp>
      <p:sp>
        <p:nvSpPr>
          <p:cNvPr id="53253" name="Rectangle 4"/>
          <p:cNvSpPr>
            <a:spLocks noChangeArrowheads="1"/>
          </p:cNvSpPr>
          <p:nvPr/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53254" name="Rectangle 5"/>
          <p:cNvSpPr>
            <a:spLocks noChangeArrowheads="1"/>
          </p:cNvSpPr>
          <p:nvPr/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53255" name="Rectangle 6"/>
          <p:cNvSpPr>
            <a:spLocks noChangeArrowheads="1"/>
          </p:cNvSpPr>
          <p:nvPr/>
        </p:nvSpPr>
        <p:spPr bwMode="auto">
          <a:xfrm>
            <a:off x="3873500" y="0"/>
            <a:ext cx="2955925" cy="46831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53256" name="Rectangle 7"/>
          <p:cNvSpPr>
            <a:spLocks noChangeArrowheads="1"/>
          </p:cNvSpPr>
          <p:nvPr/>
        </p:nvSpPr>
        <p:spPr bwMode="auto">
          <a:xfrm>
            <a:off x="3873500" y="8674100"/>
            <a:ext cx="2955925" cy="4699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19050" tIns="0" rIns="19050" bIns="0" anchor="b"/>
          <a:lstStyle/>
          <a:p>
            <a:pPr algn="r" eaLnBrk="0" hangingPunct="0"/>
            <a:r>
              <a:rPr lang="en-US" sz="1000" i="1">
                <a:latin typeface="Times New Roman" pitchFamily="18" charset="0"/>
              </a:rPr>
              <a:t>25</a:t>
            </a:r>
          </a:p>
        </p:txBody>
      </p:sp>
      <p:sp>
        <p:nvSpPr>
          <p:cNvPr id="53257" name="Rectangle 8"/>
          <p:cNvSpPr>
            <a:spLocks noChangeArrowheads="1"/>
          </p:cNvSpPr>
          <p:nvPr/>
        </p:nvSpPr>
        <p:spPr bwMode="auto">
          <a:xfrm>
            <a:off x="-26988" y="8674100"/>
            <a:ext cx="3009901" cy="4699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53258" name="Rectangle 9"/>
          <p:cNvSpPr>
            <a:spLocks noChangeArrowheads="1"/>
          </p:cNvSpPr>
          <p:nvPr/>
        </p:nvSpPr>
        <p:spPr bwMode="auto">
          <a:xfrm>
            <a:off x="-26988" y="0"/>
            <a:ext cx="3009901" cy="46831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53259" name="Rectangle 10"/>
          <p:cNvSpPr>
            <a:spLocks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w="12700" cap="flat">
            <a:solidFill>
              <a:schemeClr val="tx1"/>
            </a:solidFill>
          </a:ln>
        </p:spPr>
      </p:sp>
      <p:sp>
        <p:nvSpPr>
          <p:cNvPr id="53260" name="Rectangle 11"/>
          <p:cNvSpPr>
            <a:spLocks noGrp="1" noChangeArrowheads="1"/>
          </p:cNvSpPr>
          <p:nvPr>
            <p:ph type="body" idx="1"/>
          </p:nvPr>
        </p:nvSpPr>
        <p:spPr>
          <a:xfrm>
            <a:off x="919163" y="4337050"/>
            <a:ext cx="5018087" cy="4102100"/>
          </a:xfrm>
          <a:noFill/>
          <a:ln/>
        </p:spPr>
        <p:txBody>
          <a:bodyPr lIns="90488" tIns="44450" rIns="90488" bIns="44450"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A3DD22C0-EE7F-4948-8C43-FF575C1E0C1B}" type="slidenum">
              <a:rPr lang="en-US" smtClean="0"/>
              <a:pPr/>
              <a:t>19</a:t>
            </a:fld>
            <a:endParaRPr lang="en-US" smtClean="0"/>
          </a:p>
        </p:txBody>
      </p:sp>
      <p:sp>
        <p:nvSpPr>
          <p:cNvPr id="54275" name="Rectangle 2"/>
          <p:cNvSpPr>
            <a:spLocks noChangeArrowheads="1"/>
          </p:cNvSpPr>
          <p:nvPr/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54276" name="Rectangle 3"/>
          <p:cNvSpPr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19050" tIns="0" rIns="19050" bIns="0" anchor="b"/>
          <a:lstStyle/>
          <a:p>
            <a:pPr algn="r" eaLnBrk="0" hangingPunct="0"/>
            <a:r>
              <a:rPr lang="en-US" sz="1000" i="1">
                <a:latin typeface="Times New Roman" pitchFamily="18" charset="0"/>
              </a:rPr>
              <a:t>37</a:t>
            </a:r>
          </a:p>
        </p:txBody>
      </p:sp>
      <p:sp>
        <p:nvSpPr>
          <p:cNvPr id="54277" name="Rectangle 4"/>
          <p:cNvSpPr>
            <a:spLocks noChangeArrowheads="1"/>
          </p:cNvSpPr>
          <p:nvPr/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54278" name="Rectangle 5"/>
          <p:cNvSpPr>
            <a:spLocks noChangeArrowheads="1"/>
          </p:cNvSpPr>
          <p:nvPr/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54279" name="Rectangle 6"/>
          <p:cNvSpPr>
            <a:spLocks noChangeArrowheads="1"/>
          </p:cNvSpPr>
          <p:nvPr/>
        </p:nvSpPr>
        <p:spPr bwMode="auto">
          <a:xfrm>
            <a:off x="3873500" y="0"/>
            <a:ext cx="2955925" cy="46831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54280" name="Rectangle 7"/>
          <p:cNvSpPr>
            <a:spLocks noChangeArrowheads="1"/>
          </p:cNvSpPr>
          <p:nvPr/>
        </p:nvSpPr>
        <p:spPr bwMode="auto">
          <a:xfrm>
            <a:off x="3873500" y="8674100"/>
            <a:ext cx="2955925" cy="4699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19050" tIns="0" rIns="19050" bIns="0" anchor="b"/>
          <a:lstStyle/>
          <a:p>
            <a:pPr algn="r" eaLnBrk="0" hangingPunct="0"/>
            <a:r>
              <a:rPr lang="en-US" sz="1000" i="1">
                <a:latin typeface="Times New Roman" pitchFamily="18" charset="0"/>
              </a:rPr>
              <a:t>37</a:t>
            </a:r>
          </a:p>
        </p:txBody>
      </p:sp>
      <p:sp>
        <p:nvSpPr>
          <p:cNvPr id="54281" name="Rectangle 8"/>
          <p:cNvSpPr>
            <a:spLocks noChangeArrowheads="1"/>
          </p:cNvSpPr>
          <p:nvPr/>
        </p:nvSpPr>
        <p:spPr bwMode="auto">
          <a:xfrm>
            <a:off x="-26988" y="8674100"/>
            <a:ext cx="3009901" cy="4699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54282" name="Rectangle 9"/>
          <p:cNvSpPr>
            <a:spLocks noChangeArrowheads="1"/>
          </p:cNvSpPr>
          <p:nvPr/>
        </p:nvSpPr>
        <p:spPr bwMode="auto">
          <a:xfrm>
            <a:off x="-26988" y="0"/>
            <a:ext cx="3009901" cy="46831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54283" name="Rectangle 10"/>
          <p:cNvSpPr>
            <a:spLocks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w="12700" cap="flat">
            <a:solidFill>
              <a:schemeClr val="tx1"/>
            </a:solidFill>
          </a:ln>
        </p:spPr>
      </p:sp>
      <p:sp>
        <p:nvSpPr>
          <p:cNvPr id="54284" name="Rectangle 11"/>
          <p:cNvSpPr>
            <a:spLocks noGrp="1" noChangeArrowheads="1"/>
          </p:cNvSpPr>
          <p:nvPr>
            <p:ph type="body" idx="1"/>
          </p:nvPr>
        </p:nvSpPr>
        <p:spPr>
          <a:xfrm>
            <a:off x="919163" y="4337050"/>
            <a:ext cx="5018087" cy="4102100"/>
          </a:xfrm>
          <a:noFill/>
          <a:ln/>
        </p:spPr>
        <p:txBody>
          <a:bodyPr lIns="90488" tIns="44450" rIns="90488" bIns="44450"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-3222625" y="304800"/>
            <a:ext cx="11909425" cy="4724400"/>
            <a:chOff x="-2030" y="192"/>
            <a:chExt cx="7502" cy="2976"/>
          </a:xfrm>
        </p:grpSpPr>
        <p:sp>
          <p:nvSpPr>
            <p:cNvPr id="5" name="Line 3"/>
            <p:cNvSpPr>
              <a:spLocks noChangeShapeType="1"/>
            </p:cNvSpPr>
            <p:nvPr/>
          </p:nvSpPr>
          <p:spPr bwMode="auto">
            <a:xfrm>
              <a:off x="912" y="1584"/>
              <a:ext cx="4560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6" name="AutoShape 4"/>
            <p:cNvSpPr>
              <a:spLocks noChangeArrowheads="1"/>
            </p:cNvSpPr>
            <p:nvPr/>
          </p:nvSpPr>
          <p:spPr bwMode="auto">
            <a:xfrm>
              <a:off x="-1584" y="864"/>
              <a:ext cx="2304" cy="2304"/>
            </a:xfrm>
            <a:custGeom>
              <a:avLst/>
              <a:gdLst>
                <a:gd name="G0" fmla="+- 12083 0 0"/>
                <a:gd name="G1" fmla="+- -32000 0 0"/>
                <a:gd name="G2" fmla="+- 32000 0 0"/>
                <a:gd name="T0" fmla="*/ 32000 32000  1"/>
                <a:gd name="T1" fmla="*/ G0 G0  1"/>
                <a:gd name="T2" fmla="+- 0 T0 T1"/>
                <a:gd name="T3" fmla="sqrt T2"/>
                <a:gd name="G3" fmla="*/ 32000 T3 32000"/>
                <a:gd name="T4" fmla="*/ 32000 32000  1"/>
                <a:gd name="T5" fmla="*/ G1 G1  1"/>
                <a:gd name="T6" fmla="+- 0 T4 T5"/>
                <a:gd name="T7" fmla="sqrt T6"/>
                <a:gd name="G4" fmla="*/ 32000 T7 32000"/>
                <a:gd name="T8" fmla="*/ 32000 32000  1"/>
                <a:gd name="T9" fmla="*/ G2 G2  1"/>
                <a:gd name="T10" fmla="+- 0 T8 T9"/>
                <a:gd name="T11" fmla="sqrt T10"/>
                <a:gd name="G5" fmla="*/ 32000 T11 32000"/>
                <a:gd name="G6" fmla="+- 0 0 G3"/>
                <a:gd name="G7" fmla="+- 0 0 G4"/>
                <a:gd name="G8" fmla="+- 0 0 G5"/>
                <a:gd name="G9" fmla="+- 0 G4 G0"/>
                <a:gd name="G10" fmla="?: G9 G4 G0"/>
                <a:gd name="G11" fmla="?: G9 G1 G6"/>
                <a:gd name="G12" fmla="+- 0 G5 G0"/>
                <a:gd name="G13" fmla="?: G12 G5 G0"/>
                <a:gd name="G14" fmla="?: G12 G2 G3"/>
                <a:gd name="G15" fmla="+- G11 0 1"/>
                <a:gd name="G16" fmla="+- G14 1 0"/>
                <a:gd name="G17" fmla="+- 0 G14 G3"/>
                <a:gd name="G18" fmla="?: G17 G8 G13"/>
                <a:gd name="G19" fmla="?: G17 G0 G13"/>
                <a:gd name="G20" fmla="?: G17 G3 G16"/>
                <a:gd name="G21" fmla="+- 0 G6 G11"/>
                <a:gd name="G22" fmla="?: G21 G7 G10"/>
                <a:gd name="G23" fmla="?: G21 G0 G10"/>
                <a:gd name="G24" fmla="?: G21 G6 G15"/>
                <a:gd name="G25" fmla="min G10 G13"/>
                <a:gd name="G26" fmla="max G8 G7"/>
                <a:gd name="G27" fmla="max G26 G0"/>
                <a:gd name="T12" fmla="+- 0 G27 -32000"/>
                <a:gd name="T13" fmla="*/ T12 w 64000"/>
                <a:gd name="T14" fmla="+- 0 G11 -32000"/>
                <a:gd name="T15" fmla="*/ G11 h 64000"/>
                <a:gd name="T16" fmla="+- 0 G25 -32000"/>
                <a:gd name="T17" fmla="*/ T16 w 64000"/>
                <a:gd name="T18" fmla="+- 0 G14 -32000"/>
                <a:gd name="T19" fmla="*/ G14 h 64000"/>
              </a:gdLst>
              <a:ahLst/>
              <a:cxnLst>
                <a:cxn ang="0">
                  <a:pos x="44083" y="2368"/>
                </a:cxn>
                <a:cxn ang="0">
                  <a:pos x="64000" y="32000"/>
                </a:cxn>
                <a:cxn ang="0">
                  <a:pos x="44083" y="61631"/>
                </a:cxn>
                <a:cxn ang="0">
                  <a:pos x="44083" y="61631"/>
                </a:cxn>
                <a:cxn ang="0">
                  <a:pos x="44082" y="61631"/>
                </a:cxn>
                <a:cxn ang="0">
                  <a:pos x="44083" y="61632"/>
                </a:cxn>
                <a:cxn ang="0">
                  <a:pos x="44083" y="2368"/>
                </a:cxn>
                <a:cxn ang="0">
                  <a:pos x="44082" y="2368"/>
                </a:cxn>
                <a:cxn ang="0">
                  <a:pos x="44083" y="2368"/>
                </a:cxn>
              </a:cxnLst>
              <a:rect l="T13" t="T15" r="T17" b="T19"/>
              <a:pathLst>
                <a:path w="64000" h="64000">
                  <a:moveTo>
                    <a:pt x="44083" y="2368"/>
                  </a:moveTo>
                  <a:cubicBezTo>
                    <a:pt x="56127" y="7280"/>
                    <a:pt x="64000" y="18993"/>
                    <a:pt x="64000" y="32000"/>
                  </a:cubicBezTo>
                  <a:cubicBezTo>
                    <a:pt x="64000" y="45006"/>
                    <a:pt x="56127" y="56719"/>
                    <a:pt x="44083" y="61631"/>
                  </a:cubicBezTo>
                  <a:cubicBezTo>
                    <a:pt x="44082" y="61631"/>
                    <a:pt x="44082" y="61631"/>
                    <a:pt x="44082" y="61631"/>
                  </a:cubicBezTo>
                  <a:lnTo>
                    <a:pt x="44083" y="61632"/>
                  </a:lnTo>
                  <a:lnTo>
                    <a:pt x="44083" y="2368"/>
                  </a:lnTo>
                  <a:lnTo>
                    <a:pt x="44082" y="2368"/>
                  </a:lnTo>
                  <a:cubicBezTo>
                    <a:pt x="44082" y="2368"/>
                    <a:pt x="44082" y="2368"/>
                    <a:pt x="44083" y="2368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US" sz="2400">
                <a:latin typeface="Times New Roman" pitchFamily="18" charset="0"/>
              </a:endParaRPr>
            </a:p>
          </p:txBody>
        </p:sp>
        <p:sp>
          <p:nvSpPr>
            <p:cNvPr id="7" name="AutoShape 5"/>
            <p:cNvSpPr>
              <a:spLocks noChangeArrowheads="1"/>
            </p:cNvSpPr>
            <p:nvPr/>
          </p:nvSpPr>
          <p:spPr bwMode="auto">
            <a:xfrm>
              <a:off x="-2030" y="192"/>
              <a:ext cx="2544" cy="2544"/>
            </a:xfrm>
            <a:custGeom>
              <a:avLst/>
              <a:gdLst>
                <a:gd name="G0" fmla="+- 18994 0 0"/>
                <a:gd name="G1" fmla="+- -30013 0 0"/>
                <a:gd name="G2" fmla="+- 32000 0 0"/>
                <a:gd name="T0" fmla="*/ 32000 32000  1"/>
                <a:gd name="T1" fmla="*/ G0 G0  1"/>
                <a:gd name="T2" fmla="+- 0 T0 T1"/>
                <a:gd name="T3" fmla="sqrt T2"/>
                <a:gd name="G3" fmla="*/ 32000 T3 32000"/>
                <a:gd name="T4" fmla="*/ 32000 32000  1"/>
                <a:gd name="T5" fmla="*/ G1 G1  1"/>
                <a:gd name="T6" fmla="+- 0 T4 T5"/>
                <a:gd name="T7" fmla="sqrt T6"/>
                <a:gd name="G4" fmla="*/ 32000 T7 32000"/>
                <a:gd name="T8" fmla="*/ 32000 32000  1"/>
                <a:gd name="T9" fmla="*/ G2 G2  1"/>
                <a:gd name="T10" fmla="+- 0 T8 T9"/>
                <a:gd name="T11" fmla="sqrt T10"/>
                <a:gd name="G5" fmla="*/ 32000 T11 32000"/>
                <a:gd name="G6" fmla="+- 0 0 G3"/>
                <a:gd name="G7" fmla="+- 0 0 G4"/>
                <a:gd name="G8" fmla="+- 0 0 G5"/>
                <a:gd name="G9" fmla="+- 0 G4 G0"/>
                <a:gd name="G10" fmla="?: G9 G4 G0"/>
                <a:gd name="G11" fmla="?: G9 G1 G6"/>
                <a:gd name="G12" fmla="+- 0 G5 G0"/>
                <a:gd name="G13" fmla="?: G12 G5 G0"/>
                <a:gd name="G14" fmla="?: G12 G2 G3"/>
                <a:gd name="G15" fmla="+- G11 0 1"/>
                <a:gd name="G16" fmla="+- G14 1 0"/>
                <a:gd name="G17" fmla="+- 0 G14 G3"/>
                <a:gd name="G18" fmla="?: G17 G8 G13"/>
                <a:gd name="G19" fmla="?: G17 G0 G13"/>
                <a:gd name="G20" fmla="?: G17 G3 G16"/>
                <a:gd name="G21" fmla="+- 0 G6 G11"/>
                <a:gd name="G22" fmla="?: G21 G7 G10"/>
                <a:gd name="G23" fmla="?: G21 G0 G10"/>
                <a:gd name="G24" fmla="?: G21 G6 G15"/>
                <a:gd name="G25" fmla="min G10 G13"/>
                <a:gd name="G26" fmla="max G8 G7"/>
                <a:gd name="G27" fmla="max G26 G0"/>
                <a:gd name="T12" fmla="+- 0 G27 -32000"/>
                <a:gd name="T13" fmla="*/ T12 w 64000"/>
                <a:gd name="T14" fmla="+- 0 G11 -32000"/>
                <a:gd name="T15" fmla="*/ G11 h 64000"/>
                <a:gd name="T16" fmla="+- 0 G25 -32000"/>
                <a:gd name="T17" fmla="*/ T16 w 64000"/>
                <a:gd name="T18" fmla="+- 0 G14 -32000"/>
                <a:gd name="T19" fmla="*/ G14 h 64000"/>
              </a:gdLst>
              <a:ahLst/>
              <a:cxnLst>
                <a:cxn ang="0">
                  <a:pos x="50994" y="6246"/>
                </a:cxn>
                <a:cxn ang="0">
                  <a:pos x="64000" y="32000"/>
                </a:cxn>
                <a:cxn ang="0">
                  <a:pos x="50994" y="57753"/>
                </a:cxn>
                <a:cxn ang="0">
                  <a:pos x="50994" y="57753"/>
                </a:cxn>
                <a:cxn ang="0">
                  <a:pos x="50993" y="57753"/>
                </a:cxn>
                <a:cxn ang="0">
                  <a:pos x="50994" y="57754"/>
                </a:cxn>
                <a:cxn ang="0">
                  <a:pos x="50994" y="6246"/>
                </a:cxn>
                <a:cxn ang="0">
                  <a:pos x="50993" y="6246"/>
                </a:cxn>
                <a:cxn ang="0">
                  <a:pos x="50994" y="6246"/>
                </a:cxn>
              </a:cxnLst>
              <a:rect l="T13" t="T15" r="T17" b="T19"/>
              <a:pathLst>
                <a:path w="64000" h="64000">
                  <a:moveTo>
                    <a:pt x="50994" y="6246"/>
                  </a:moveTo>
                  <a:cubicBezTo>
                    <a:pt x="59172" y="12279"/>
                    <a:pt x="64000" y="21837"/>
                    <a:pt x="64000" y="32000"/>
                  </a:cubicBezTo>
                  <a:cubicBezTo>
                    <a:pt x="64000" y="42162"/>
                    <a:pt x="59172" y="51720"/>
                    <a:pt x="50994" y="57753"/>
                  </a:cubicBezTo>
                  <a:cubicBezTo>
                    <a:pt x="50993" y="57753"/>
                    <a:pt x="50993" y="57753"/>
                    <a:pt x="50993" y="57753"/>
                  </a:cubicBezTo>
                  <a:lnTo>
                    <a:pt x="50994" y="57754"/>
                  </a:lnTo>
                  <a:lnTo>
                    <a:pt x="50994" y="6246"/>
                  </a:lnTo>
                  <a:lnTo>
                    <a:pt x="50993" y="6246"/>
                  </a:lnTo>
                  <a:cubicBezTo>
                    <a:pt x="50993" y="6246"/>
                    <a:pt x="50993" y="6246"/>
                    <a:pt x="50994" y="6246"/>
                  </a:cubicBezTo>
                  <a:close/>
                </a:path>
              </a:pathLst>
            </a:custGeom>
            <a:solidFill>
              <a:schemeClr val="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US">
                <a:latin typeface="Arial" charset="0"/>
              </a:endParaRPr>
            </a:p>
          </p:txBody>
        </p:sp>
      </p:grpSp>
      <p:sp>
        <p:nvSpPr>
          <p:cNvPr id="48134" name="Rectangle 6"/>
          <p:cNvSpPr>
            <a:spLocks noGrp="1" noChangeArrowheads="1"/>
          </p:cNvSpPr>
          <p:nvPr>
            <p:ph type="ctrTitle"/>
          </p:nvPr>
        </p:nvSpPr>
        <p:spPr>
          <a:xfrm>
            <a:off x="1443038" y="985838"/>
            <a:ext cx="7239000" cy="1444625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8135" name="Rectangle 7"/>
          <p:cNvSpPr>
            <a:spLocks noGrp="1" noChangeArrowheads="1"/>
          </p:cNvSpPr>
          <p:nvPr>
            <p:ph type="subTitle" idx="1"/>
          </p:nvPr>
        </p:nvSpPr>
        <p:spPr>
          <a:xfrm>
            <a:off x="1443038" y="3427413"/>
            <a:ext cx="7239000" cy="1752600"/>
          </a:xfrm>
        </p:spPr>
        <p:txBody>
          <a:bodyPr/>
          <a:lstStyle>
            <a:lvl1pPr marL="0" indent="0">
              <a:buFont typeface="Wingdings" pitchFamily="2" charset="2"/>
              <a:buNone/>
              <a:defRPr/>
            </a:lvl1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8" name="Rectangle 8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9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" name="Rectangle 10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6AAF73-17B8-4E72-8117-0B0763EC133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551B3CD-38C3-4204-AA9F-A1179798602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C6DEE82-321B-48D1-A1EE-66F033A6359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370013" y="1827213"/>
            <a:ext cx="3579812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02225" y="1827213"/>
            <a:ext cx="35814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254BE6C-284B-4FD9-8843-286698FB694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76D4CC6-F183-4B3A-A30D-FA73C9014A8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E0D8649-6D79-439C-8BC7-13986FE54C0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A9E7458-900F-41C1-9983-680554B93A8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6032237-37C9-4E43-AA87-C6BCE797467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B47EC2E-A347-435C-967B-9A821717A39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9D9DD3C-6172-4B67-8F0A-E0D4E352C0B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56413" y="301625"/>
            <a:ext cx="1827212" cy="564038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0013" y="301625"/>
            <a:ext cx="5334000" cy="564038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809318E-7761-4FD9-9DEC-0C9E6536B2C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 preserve="1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0013" y="301625"/>
            <a:ext cx="7313612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1370013" y="1827213"/>
            <a:ext cx="3579812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5102225" y="1827213"/>
            <a:ext cx="3581400" cy="1981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5102225" y="3960813"/>
            <a:ext cx="3581400" cy="1981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1423B2F-22D9-4348-A18A-0E01A28B13A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 preserve="1">
  <p:cSld name="Title, Text and Clip 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0013" y="301625"/>
            <a:ext cx="7313612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1370013" y="1827213"/>
            <a:ext cx="3579812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lipArt Placeholder 3"/>
          <p:cNvSpPr>
            <a:spLocks noGrp="1"/>
          </p:cNvSpPr>
          <p:nvPr>
            <p:ph type="clipArt" sz="half" idx="2"/>
          </p:nvPr>
        </p:nvSpPr>
        <p:spPr>
          <a:xfrm>
            <a:off x="5102225" y="1827213"/>
            <a:ext cx="3581400" cy="4114800"/>
          </a:xfrm>
        </p:spPr>
        <p:txBody>
          <a:bodyPr/>
          <a:lstStyle/>
          <a:p>
            <a:pPr lvl="0"/>
            <a:endParaRPr lang="en-GB" noProof="0" smtClean="0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D171931-18CE-4E30-AC80-BFDFF274320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170" name="Group 2"/>
          <p:cNvGrpSpPr>
            <a:grpSpLocks/>
          </p:cNvGrpSpPr>
          <p:nvPr/>
        </p:nvGrpSpPr>
        <p:grpSpPr bwMode="auto">
          <a:xfrm>
            <a:off x="-3238500" y="0"/>
            <a:ext cx="11925300" cy="3810000"/>
            <a:chOff x="-2040" y="0"/>
            <a:chExt cx="7512" cy="2400"/>
          </a:xfrm>
        </p:grpSpPr>
        <p:sp>
          <p:nvSpPr>
            <p:cNvPr id="47107" name="AutoShape 3"/>
            <p:cNvSpPr>
              <a:spLocks noChangeArrowheads="1"/>
            </p:cNvSpPr>
            <p:nvPr/>
          </p:nvSpPr>
          <p:spPr bwMode="auto">
            <a:xfrm>
              <a:off x="-2040" y="432"/>
              <a:ext cx="2592" cy="1968"/>
            </a:xfrm>
            <a:custGeom>
              <a:avLst/>
              <a:gdLst>
                <a:gd name="G0" fmla="+- 18296 0 0"/>
                <a:gd name="G1" fmla="+- -30880 0 0"/>
                <a:gd name="G2" fmla="+- 31512 0 0"/>
                <a:gd name="T0" fmla="*/ 32000 32000  1"/>
                <a:gd name="T1" fmla="*/ G0 G0  1"/>
                <a:gd name="T2" fmla="+- 0 T0 T1"/>
                <a:gd name="T3" fmla="sqrt T2"/>
                <a:gd name="G3" fmla="*/ 32000 T3 32000"/>
                <a:gd name="T4" fmla="*/ 32000 32000  1"/>
                <a:gd name="T5" fmla="*/ G1 G1  1"/>
                <a:gd name="T6" fmla="+- 0 T4 T5"/>
                <a:gd name="T7" fmla="sqrt T6"/>
                <a:gd name="G4" fmla="*/ 32000 T7 32000"/>
                <a:gd name="T8" fmla="*/ 32000 32000  1"/>
                <a:gd name="T9" fmla="*/ G2 G2  1"/>
                <a:gd name="T10" fmla="+- 0 T8 T9"/>
                <a:gd name="T11" fmla="sqrt T10"/>
                <a:gd name="G5" fmla="*/ 32000 T11 32000"/>
                <a:gd name="G6" fmla="+- 0 0 G3"/>
                <a:gd name="G7" fmla="+- 0 0 G4"/>
                <a:gd name="G8" fmla="+- 0 0 G5"/>
                <a:gd name="G9" fmla="+- 0 G4 G0"/>
                <a:gd name="G10" fmla="?: G9 G4 G0"/>
                <a:gd name="G11" fmla="?: G9 G1 G6"/>
                <a:gd name="G12" fmla="+- 0 G5 G0"/>
                <a:gd name="G13" fmla="?: G12 G5 G0"/>
                <a:gd name="G14" fmla="?: G12 G2 G3"/>
                <a:gd name="G15" fmla="+- G11 0 1"/>
                <a:gd name="G16" fmla="+- G14 1 0"/>
                <a:gd name="G17" fmla="+- 0 G14 G3"/>
                <a:gd name="G18" fmla="?: G17 G8 G13"/>
                <a:gd name="G19" fmla="?: G17 G0 G13"/>
                <a:gd name="G20" fmla="?: G17 G3 G16"/>
                <a:gd name="G21" fmla="+- 0 G6 G11"/>
                <a:gd name="G22" fmla="?: G21 G7 G10"/>
                <a:gd name="G23" fmla="?: G21 G0 G10"/>
                <a:gd name="G24" fmla="?: G21 G6 G15"/>
                <a:gd name="G25" fmla="min G10 G13"/>
                <a:gd name="G26" fmla="max G8 G7"/>
                <a:gd name="G27" fmla="max G26 G0"/>
                <a:gd name="T12" fmla="+- 0 G27 -32000"/>
                <a:gd name="T13" fmla="*/ T12 w 64000"/>
                <a:gd name="T14" fmla="+- 0 G11 -32000"/>
                <a:gd name="T15" fmla="*/ G11 h 64000"/>
                <a:gd name="T16" fmla="+- 0 G25 -32000"/>
                <a:gd name="T17" fmla="*/ T16 w 64000"/>
                <a:gd name="T18" fmla="+- 0 G14 -32000"/>
                <a:gd name="T19" fmla="*/ G14 h 64000"/>
              </a:gdLst>
              <a:ahLst/>
              <a:cxnLst>
                <a:cxn ang="0">
                  <a:pos x="50296" y="5746"/>
                </a:cxn>
                <a:cxn ang="0">
                  <a:pos x="64000" y="32000"/>
                </a:cxn>
                <a:cxn ang="0">
                  <a:pos x="50296" y="58253"/>
                </a:cxn>
                <a:cxn ang="0">
                  <a:pos x="50296" y="58253"/>
                </a:cxn>
                <a:cxn ang="0">
                  <a:pos x="50295" y="58253"/>
                </a:cxn>
                <a:cxn ang="0">
                  <a:pos x="50296" y="58254"/>
                </a:cxn>
                <a:cxn ang="0">
                  <a:pos x="50296" y="5746"/>
                </a:cxn>
                <a:cxn ang="0">
                  <a:pos x="50295" y="5746"/>
                </a:cxn>
                <a:cxn ang="0">
                  <a:pos x="50296" y="5746"/>
                </a:cxn>
              </a:cxnLst>
              <a:rect l="T13" t="T15" r="T17" b="T19"/>
              <a:pathLst>
                <a:path w="64000" h="64000">
                  <a:moveTo>
                    <a:pt x="50296" y="5746"/>
                  </a:moveTo>
                  <a:cubicBezTo>
                    <a:pt x="58882" y="11730"/>
                    <a:pt x="64000" y="21534"/>
                    <a:pt x="64000" y="32000"/>
                  </a:cubicBezTo>
                  <a:cubicBezTo>
                    <a:pt x="64000" y="42465"/>
                    <a:pt x="58882" y="52269"/>
                    <a:pt x="50296" y="58253"/>
                  </a:cubicBezTo>
                  <a:cubicBezTo>
                    <a:pt x="50296" y="58253"/>
                    <a:pt x="50296" y="58253"/>
                    <a:pt x="50295" y="58253"/>
                  </a:cubicBezTo>
                  <a:lnTo>
                    <a:pt x="50296" y="58254"/>
                  </a:lnTo>
                  <a:lnTo>
                    <a:pt x="50296" y="5746"/>
                  </a:lnTo>
                  <a:lnTo>
                    <a:pt x="50295" y="5746"/>
                  </a:lnTo>
                  <a:cubicBezTo>
                    <a:pt x="50296" y="5746"/>
                    <a:pt x="50296" y="5746"/>
                    <a:pt x="50296" y="5746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US" sz="2400">
                <a:latin typeface="Times New Roman" pitchFamily="18" charset="0"/>
              </a:endParaRPr>
            </a:p>
          </p:txBody>
        </p:sp>
        <p:sp>
          <p:nvSpPr>
            <p:cNvPr id="47108" name="AutoShape 4"/>
            <p:cNvSpPr>
              <a:spLocks noChangeArrowheads="1"/>
            </p:cNvSpPr>
            <p:nvPr/>
          </p:nvSpPr>
          <p:spPr bwMode="auto">
            <a:xfrm>
              <a:off x="-1528" y="0"/>
              <a:ext cx="1949" cy="1987"/>
            </a:xfrm>
            <a:custGeom>
              <a:avLst/>
              <a:gdLst>
                <a:gd name="G0" fmla="+- 18077 0 0"/>
                <a:gd name="G1" fmla="+- -30880 0 0"/>
                <a:gd name="G2" fmla="+- 32000 0 0"/>
                <a:gd name="T0" fmla="*/ 32000 32000  1"/>
                <a:gd name="T1" fmla="*/ G0 G0  1"/>
                <a:gd name="T2" fmla="+- 0 T0 T1"/>
                <a:gd name="T3" fmla="sqrt T2"/>
                <a:gd name="G3" fmla="*/ 32000 T3 32000"/>
                <a:gd name="T4" fmla="*/ 32000 32000  1"/>
                <a:gd name="T5" fmla="*/ G1 G1  1"/>
                <a:gd name="T6" fmla="+- 0 T4 T5"/>
                <a:gd name="T7" fmla="sqrt T6"/>
                <a:gd name="G4" fmla="*/ 32000 T7 32000"/>
                <a:gd name="T8" fmla="*/ 32000 32000  1"/>
                <a:gd name="T9" fmla="*/ G2 G2  1"/>
                <a:gd name="T10" fmla="+- 0 T8 T9"/>
                <a:gd name="T11" fmla="sqrt T10"/>
                <a:gd name="G5" fmla="*/ 32000 T11 32000"/>
                <a:gd name="G6" fmla="+- 0 0 G3"/>
                <a:gd name="G7" fmla="+- 0 0 G4"/>
                <a:gd name="G8" fmla="+- 0 0 G5"/>
                <a:gd name="G9" fmla="+- 0 G4 G0"/>
                <a:gd name="G10" fmla="?: G9 G4 G0"/>
                <a:gd name="G11" fmla="?: G9 G1 G6"/>
                <a:gd name="G12" fmla="+- 0 G5 G0"/>
                <a:gd name="G13" fmla="?: G12 G5 G0"/>
                <a:gd name="G14" fmla="?: G12 G2 G3"/>
                <a:gd name="G15" fmla="+- G11 0 1"/>
                <a:gd name="G16" fmla="+- G14 1 0"/>
                <a:gd name="G17" fmla="+- 0 G14 G3"/>
                <a:gd name="G18" fmla="?: G17 G8 G13"/>
                <a:gd name="G19" fmla="?: G17 G0 G13"/>
                <a:gd name="G20" fmla="?: G17 G3 G16"/>
                <a:gd name="G21" fmla="+- 0 G6 G11"/>
                <a:gd name="G22" fmla="?: G21 G7 G10"/>
                <a:gd name="G23" fmla="?: G21 G0 G10"/>
                <a:gd name="G24" fmla="?: G21 G6 G15"/>
                <a:gd name="G25" fmla="min G10 G13"/>
                <a:gd name="G26" fmla="max G8 G7"/>
                <a:gd name="G27" fmla="max G26 G0"/>
                <a:gd name="T12" fmla="+- 0 G27 -32000"/>
                <a:gd name="T13" fmla="*/ T12 w 64000"/>
                <a:gd name="T14" fmla="+- 0 G11 -32000"/>
                <a:gd name="T15" fmla="*/ G11 h 64000"/>
                <a:gd name="T16" fmla="+- 0 G25 -32000"/>
                <a:gd name="T17" fmla="*/ T16 w 64000"/>
                <a:gd name="T18" fmla="+- 0 G14 -32000"/>
                <a:gd name="T19" fmla="*/ G14 h 64000"/>
              </a:gdLst>
              <a:ahLst/>
              <a:cxnLst>
                <a:cxn ang="0">
                  <a:pos x="50077" y="5595"/>
                </a:cxn>
                <a:cxn ang="0">
                  <a:pos x="64000" y="32000"/>
                </a:cxn>
                <a:cxn ang="0">
                  <a:pos x="50077" y="58404"/>
                </a:cxn>
                <a:cxn ang="0">
                  <a:pos x="50077" y="58404"/>
                </a:cxn>
                <a:cxn ang="0">
                  <a:pos x="50076" y="58404"/>
                </a:cxn>
                <a:cxn ang="0">
                  <a:pos x="50077" y="58405"/>
                </a:cxn>
                <a:cxn ang="0">
                  <a:pos x="50077" y="5595"/>
                </a:cxn>
                <a:cxn ang="0">
                  <a:pos x="50076" y="5595"/>
                </a:cxn>
                <a:cxn ang="0">
                  <a:pos x="50077" y="5595"/>
                </a:cxn>
              </a:cxnLst>
              <a:rect l="T13" t="T15" r="T17" b="T19"/>
              <a:pathLst>
                <a:path w="64000" h="64000">
                  <a:moveTo>
                    <a:pt x="50077" y="5595"/>
                  </a:moveTo>
                  <a:cubicBezTo>
                    <a:pt x="58790" y="11560"/>
                    <a:pt x="64000" y="21440"/>
                    <a:pt x="64000" y="32000"/>
                  </a:cubicBezTo>
                  <a:cubicBezTo>
                    <a:pt x="64000" y="42559"/>
                    <a:pt x="58790" y="52439"/>
                    <a:pt x="50077" y="58404"/>
                  </a:cubicBezTo>
                  <a:cubicBezTo>
                    <a:pt x="50077" y="58404"/>
                    <a:pt x="50077" y="58404"/>
                    <a:pt x="50076" y="58404"/>
                  </a:cubicBezTo>
                  <a:lnTo>
                    <a:pt x="50077" y="58405"/>
                  </a:lnTo>
                  <a:lnTo>
                    <a:pt x="50077" y="5595"/>
                  </a:lnTo>
                  <a:lnTo>
                    <a:pt x="50076" y="5595"/>
                  </a:lnTo>
                  <a:cubicBezTo>
                    <a:pt x="50077" y="5595"/>
                    <a:pt x="50077" y="5595"/>
                    <a:pt x="50077" y="5595"/>
                  </a:cubicBezTo>
                  <a:close/>
                </a:path>
              </a:pathLst>
            </a:custGeom>
            <a:solidFill>
              <a:schemeClr val="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US">
                <a:latin typeface="Arial" charset="0"/>
              </a:endParaRPr>
            </a:p>
          </p:txBody>
        </p:sp>
        <p:sp>
          <p:nvSpPr>
            <p:cNvPr id="47109" name="Line 5"/>
            <p:cNvSpPr>
              <a:spLocks noChangeShapeType="1"/>
            </p:cNvSpPr>
            <p:nvPr/>
          </p:nvSpPr>
          <p:spPr bwMode="auto">
            <a:xfrm>
              <a:off x="864" y="960"/>
              <a:ext cx="4608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en-GB"/>
            </a:p>
          </p:txBody>
        </p:sp>
      </p:grpSp>
      <p:sp>
        <p:nvSpPr>
          <p:cNvPr id="7171" name="Rectangle 6"/>
          <p:cNvSpPr>
            <a:spLocks noGrp="1" noChangeArrowheads="1"/>
          </p:cNvSpPr>
          <p:nvPr>
            <p:ph type="title"/>
          </p:nvPr>
        </p:nvSpPr>
        <p:spPr bwMode="auto">
          <a:xfrm>
            <a:off x="1370013" y="301625"/>
            <a:ext cx="7313612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7172" name="Rectangle 7"/>
          <p:cNvSpPr>
            <a:spLocks noGrp="1" noChangeArrowheads="1"/>
          </p:cNvSpPr>
          <p:nvPr>
            <p:ph type="body" idx="1"/>
          </p:nvPr>
        </p:nvSpPr>
        <p:spPr bwMode="auto">
          <a:xfrm>
            <a:off x="1370013" y="1827213"/>
            <a:ext cx="7313612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47112" name="Rectangle 8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cs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7113" name="Rectangle 9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>
                <a:cs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7114" name="Rectangle 10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cs typeface="Arial" charset="0"/>
              </a:defRPr>
            </a:lvl1pPr>
          </a:lstStyle>
          <a:p>
            <a:pPr>
              <a:defRPr/>
            </a:pPr>
            <a:fld id="{DD6D6967-E722-4988-9C27-0B75D3114A7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2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  <p:sldLayoutId id="2147483690" r:id="rId12"/>
    <p:sldLayoutId id="2147483691" r:id="rId13"/>
  </p:sldLayoutIdLst>
  <p:hf hdr="0" ftr="0" dt="0"/>
  <p:txStyles>
    <p:titleStyle>
      <a:lvl1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Arial" charset="0"/>
          <a:cs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Arial" charset="0"/>
          <a:cs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Arial" charset="0"/>
          <a:cs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Arial" charset="0"/>
          <a:cs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Arial" charset="0"/>
          <a:cs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Arial" charset="0"/>
          <a:cs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Arial" charset="0"/>
          <a:cs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70000"/>
        <a:buFont typeface="Wingdings" pitchFamily="2" charset="2"/>
        <a:buChar char="¡"/>
        <a:defRPr sz="29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l"/>
        <a:defRPr sz="25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65000"/>
        <a:buFont typeface="Wingdings" pitchFamily="2" charset="2"/>
        <a:buChar char="¡"/>
        <a:defRPr sz="22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l"/>
        <a:defRPr sz="19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60000"/>
        <a:buFont typeface="Wingdings" pitchFamily="2" charset="2"/>
        <a:buChar char="¡"/>
        <a:defRPr sz="19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SzPct val="60000"/>
        <a:buFont typeface="Wingdings" pitchFamily="2" charset="2"/>
        <a:buChar char="¡"/>
        <a:defRPr sz="19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SzPct val="60000"/>
        <a:buFont typeface="Wingdings" pitchFamily="2" charset="2"/>
        <a:buChar char="¡"/>
        <a:defRPr sz="19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SzPct val="60000"/>
        <a:buFont typeface="Wingdings" pitchFamily="2" charset="2"/>
        <a:buChar char="¡"/>
        <a:defRPr sz="19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SzPct val="60000"/>
        <a:buFont typeface="Wingdings" pitchFamily="2" charset="2"/>
        <a:buChar char="¡"/>
        <a:defRPr sz="19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12.xml"/><Relationship Id="rId1" Type="http://schemas.openxmlformats.org/officeDocument/2006/relationships/vmlDrawing" Target="../drawings/vmlDrawing1.vml"/><Relationship Id="rId4" Type="http://schemas.openxmlformats.org/officeDocument/2006/relationships/oleObject" Target="../embeddings/oleObject2.bin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4" Type="http://schemas.openxmlformats.org/officeDocument/2006/relationships/oleObject" Target="../embeddings/oleObject3.bin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.bin"/><Relationship Id="rId2" Type="http://schemas.openxmlformats.org/officeDocument/2006/relationships/slideLayout" Target="../slideLayouts/slideLayout13.xml"/><Relationship Id="rId1" Type="http://schemas.openxmlformats.org/officeDocument/2006/relationships/vmlDrawing" Target="../drawings/vmlDrawing3.v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9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.vml"/><Relationship Id="rId5" Type="http://schemas.openxmlformats.org/officeDocument/2006/relationships/oleObject" Target="../embeddings/oleObject6.bin"/><Relationship Id="rId4" Type="http://schemas.openxmlformats.org/officeDocument/2006/relationships/oleObject" Target="../embeddings/oleObject5.bin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Microsoft_Office_Word_97_-_2003_Document1.doc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5.vml"/><Relationship Id="rId5" Type="http://schemas.openxmlformats.org/officeDocument/2006/relationships/oleObject" Target="../embeddings/Microsoft_Office_Word_97_-_2003_Document3.doc"/><Relationship Id="rId4" Type="http://schemas.openxmlformats.org/officeDocument/2006/relationships/oleObject" Target="../embeddings/Microsoft_Office_Word_97_-_2003_Document2.doc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7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6.v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10"/>
          <p:cNvSpPr>
            <a:spLocks noGrp="1" noChangeArrowheads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3AB1386A-9C5E-4CA9-B213-729E0234D605}" type="slidenum">
              <a:rPr lang="en-US" smtClean="0"/>
              <a:pPr/>
              <a:t>1</a:t>
            </a:fld>
            <a:endParaRPr lang="en-US" smtClean="0"/>
          </a:p>
        </p:txBody>
      </p:sp>
      <p:sp>
        <p:nvSpPr>
          <p:cNvPr id="9219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1412875"/>
            <a:ext cx="7802562" cy="1265238"/>
          </a:xfrm>
        </p:spPr>
        <p:txBody>
          <a:bodyPr/>
          <a:lstStyle/>
          <a:p>
            <a:pPr eaLnBrk="1" hangingPunct="1"/>
            <a:r>
              <a:rPr lang="en-US" smtClean="0"/>
              <a:t>MBA</a:t>
            </a:r>
            <a:br>
              <a:rPr lang="en-US" smtClean="0"/>
            </a:br>
            <a:r>
              <a:rPr lang="en-US" smtClean="0"/>
              <a:t>Session 3</a:t>
            </a:r>
            <a:br>
              <a:rPr lang="en-US" smtClean="0"/>
            </a:br>
            <a:r>
              <a:rPr lang="en-US" smtClean="0"/>
              <a:t>Introduction to data analysis techniques-Writing up results</a:t>
            </a:r>
          </a:p>
        </p:txBody>
      </p:sp>
      <p:sp>
        <p:nvSpPr>
          <p:cNvPr id="9220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eaLnBrk="1" hangingPunct="1"/>
            <a:r>
              <a:rPr lang="en-US" sz="2100" smtClean="0">
                <a:solidFill>
                  <a:schemeClr val="bg2"/>
                </a:solidFill>
                <a:latin typeface="Times New Roman" pitchFamily="18" charset="0"/>
              </a:rPr>
              <a:t>Dr Andrew Jones</a:t>
            </a:r>
          </a:p>
          <a:p>
            <a:pPr eaLnBrk="1" hangingPunct="1"/>
            <a:r>
              <a:rPr lang="en-US" sz="2100" smtClean="0">
                <a:solidFill>
                  <a:schemeClr val="bg2"/>
                </a:solidFill>
                <a:latin typeface="Times New Roman" pitchFamily="18" charset="0"/>
              </a:rPr>
              <a:t>2009</a:t>
            </a:r>
            <a:r>
              <a:rPr lang="en-US" sz="2100" b="1" i="1" smtClean="0">
                <a:solidFill>
                  <a:schemeClr val="bg2"/>
                </a:solidFill>
                <a:latin typeface="Times New Roman" pitchFamily="18" charset="0"/>
              </a:rPr>
              <a:t> </a:t>
            </a:r>
          </a:p>
          <a:p>
            <a:pPr eaLnBrk="1" hangingPunct="1"/>
            <a:endParaRPr lang="en-US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8" name="Slide Number Placeholder 7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931C741B-5DF2-4E5F-AABC-D790636B8A24}" type="slidenum">
              <a:rPr lang="en-US" smtClean="0"/>
              <a:pPr/>
              <a:t>2</a:t>
            </a:fld>
            <a:endParaRPr lang="en-US" smtClean="0"/>
          </a:p>
        </p:txBody>
      </p:sp>
      <p:sp>
        <p:nvSpPr>
          <p:cNvPr id="1029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mtClean="0"/>
              <a:t>DATA COLLECTION AND ANALYSIS</a:t>
            </a:r>
          </a:p>
        </p:txBody>
      </p:sp>
      <p:sp>
        <p:nvSpPr>
          <p:cNvPr id="1030" name="Rectangle 3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 algn="ctr" eaLnBrk="1" hangingPunct="1">
              <a:buFont typeface="Wingdings" pitchFamily="2" charset="2"/>
              <a:buNone/>
            </a:pPr>
            <a:r>
              <a:rPr lang="en-US" sz="2500" b="1" smtClean="0"/>
              <a:t>What  do you do with the Data Collected?</a:t>
            </a:r>
          </a:p>
        </p:txBody>
      </p:sp>
      <p:graphicFrame>
        <p:nvGraphicFramePr>
          <p:cNvPr id="1026" name="Object 4"/>
          <p:cNvGraphicFramePr>
            <a:graphicFrameLocks/>
          </p:cNvGraphicFramePr>
          <p:nvPr>
            <p:ph sz="quarter" idx="2"/>
          </p:nvPr>
        </p:nvGraphicFramePr>
        <p:xfrm>
          <a:off x="5441950" y="1827213"/>
          <a:ext cx="2901950" cy="1981200"/>
        </p:xfrm>
        <a:graphic>
          <a:graphicData uri="http://schemas.openxmlformats.org/presentationml/2006/ole">
            <p:oleObj spid="_x0000_s1026" name="ClipArt" r:id="rId3" imgW="5611680" imgH="3830400" progId="MS_ClipArt_Gallery.2">
              <p:embed/>
            </p:oleObj>
          </a:graphicData>
        </a:graphic>
      </p:graphicFrame>
      <p:graphicFrame>
        <p:nvGraphicFramePr>
          <p:cNvPr id="1027" name="Object 6"/>
          <p:cNvGraphicFramePr>
            <a:graphicFrameLocks/>
          </p:cNvGraphicFramePr>
          <p:nvPr>
            <p:ph sz="quarter" idx="3"/>
          </p:nvPr>
        </p:nvGraphicFramePr>
        <p:xfrm>
          <a:off x="5441950" y="3960813"/>
          <a:ext cx="2901950" cy="1981200"/>
        </p:xfrm>
        <a:graphic>
          <a:graphicData uri="http://schemas.openxmlformats.org/presentationml/2006/ole">
            <p:oleObj spid="_x0000_s1027" name="ClipArt" r:id="rId4" imgW="5611680" imgH="3830400" progId="MS_ClipArt_Gallery.2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56F270A2-BD86-4A4E-B867-1879CB385BF6}" type="slidenum">
              <a:rPr lang="en-US" smtClean="0"/>
              <a:pPr/>
              <a:t>3</a:t>
            </a:fld>
            <a:endParaRPr lang="en-US" smtClean="0"/>
          </a:p>
        </p:txBody>
      </p:sp>
      <p:sp>
        <p:nvSpPr>
          <p:cNvPr id="10243" name="Rectangle 2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0244" name="Rectangle 3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0245" name="Rectangle 4"/>
          <p:cNvSpPr>
            <a:spLocks noGrp="1" noChangeArrowheads="1"/>
          </p:cNvSpPr>
          <p:nvPr>
            <p:ph type="title"/>
          </p:nvPr>
        </p:nvSpPr>
        <p:spPr>
          <a:xfrm>
            <a:off x="685800" y="76200"/>
            <a:ext cx="7772400" cy="1143000"/>
          </a:xfrm>
          <a:noFill/>
        </p:spPr>
        <p:txBody>
          <a:bodyPr lIns="90488" tIns="44450" rIns="90488" bIns="44450" anchor="ctr"/>
          <a:lstStyle/>
          <a:p>
            <a:pPr eaLnBrk="1" hangingPunct="1"/>
            <a:r>
              <a:rPr lang="en-US" u="sng" smtClean="0">
                <a:solidFill>
                  <a:schemeClr val="tx1"/>
                </a:solidFill>
              </a:rPr>
              <a:t>Major Issues of Data Collection</a:t>
            </a:r>
          </a:p>
        </p:txBody>
      </p:sp>
      <p:sp>
        <p:nvSpPr>
          <p:cNvPr id="51205" name="Rectangle 5"/>
          <p:cNvSpPr>
            <a:spLocks noGrp="1" noChangeArrowheads="1"/>
          </p:cNvSpPr>
          <p:nvPr>
            <p:ph type="body" idx="1"/>
          </p:nvPr>
        </p:nvSpPr>
        <p:spPr>
          <a:xfrm>
            <a:off x="900113" y="1989138"/>
            <a:ext cx="7772400" cy="4114800"/>
          </a:xfrm>
          <a:noFill/>
        </p:spPr>
        <p:txBody>
          <a:bodyPr lIns="90488" tIns="44450" rIns="90488" bIns="44450"/>
          <a:lstStyle/>
          <a:p>
            <a:pPr eaLnBrk="1" hangingPunct="1">
              <a:buFont typeface="Wingdings" pitchFamily="2" charset="2"/>
              <a:buNone/>
            </a:pPr>
            <a:r>
              <a:rPr lang="en-US" sz="3700" smtClean="0"/>
              <a:t>	1. Sources of Data</a:t>
            </a:r>
            <a:endParaRPr lang="en-US" sz="1000" smtClean="0"/>
          </a:p>
          <a:p>
            <a:pPr eaLnBrk="1" hangingPunct="1">
              <a:buFont typeface="Wingdings" pitchFamily="2" charset="2"/>
              <a:buNone/>
            </a:pPr>
            <a:r>
              <a:rPr lang="en-US" sz="3700" smtClean="0"/>
              <a:t>	2. Form of Data</a:t>
            </a:r>
          </a:p>
          <a:p>
            <a:pPr eaLnBrk="1" hangingPunct="1">
              <a:buFont typeface="Wingdings" pitchFamily="2" charset="2"/>
              <a:buNone/>
            </a:pPr>
            <a:r>
              <a:rPr lang="en-US" sz="3700" smtClean="0"/>
              <a:t>	3. Amount of Data</a:t>
            </a:r>
          </a:p>
          <a:p>
            <a:pPr eaLnBrk="1" hangingPunct="1">
              <a:buFont typeface="Wingdings" pitchFamily="2" charset="2"/>
              <a:buNone/>
            </a:pPr>
            <a:r>
              <a:rPr lang="en-US" sz="3700" smtClean="0"/>
              <a:t>	4. Accuracy\Reliability of Data</a:t>
            </a:r>
          </a:p>
          <a:p>
            <a:pPr eaLnBrk="1" hangingPunct="1">
              <a:buFont typeface="Wingdings" pitchFamily="2" charset="2"/>
              <a:buNone/>
            </a:pPr>
            <a:r>
              <a:rPr lang="en-US" sz="3700" smtClean="0"/>
              <a:t>	5. Design Fit</a:t>
            </a:r>
          </a:p>
        </p:txBody>
      </p:sp>
      <p:pic>
        <p:nvPicPr>
          <p:cNvPr id="10247" name="Picture 6"/>
          <p:cNvPicPr>
            <a:picLocks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397625" y="4868863"/>
            <a:ext cx="1990725" cy="1989137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12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12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120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120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120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120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120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120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120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120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05" grpId="0" build="p" autoUpdateAnimBg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76CA480F-5081-411D-913D-DA37E982DE18}" type="slidenum">
              <a:rPr lang="en-US" smtClean="0"/>
              <a:pPr/>
              <a:t>4</a:t>
            </a:fld>
            <a:endParaRPr lang="en-US" smtClean="0"/>
          </a:p>
        </p:txBody>
      </p:sp>
      <p:sp>
        <p:nvSpPr>
          <p:cNvPr id="11267" name="Rectangle 2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1268" name="Rectangle 3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1269" name="Rectangle 4"/>
          <p:cNvSpPr>
            <a:spLocks noChangeArrowheads="1"/>
          </p:cNvSpPr>
          <p:nvPr/>
        </p:nvSpPr>
        <p:spPr bwMode="auto">
          <a:xfrm>
            <a:off x="457200" y="152400"/>
            <a:ext cx="7772400" cy="41148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pic>
        <p:nvPicPr>
          <p:cNvPr id="11270" name="Picture 5"/>
          <p:cNvPicPr>
            <a:picLocks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648450" y="285750"/>
            <a:ext cx="2038350" cy="131445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</p:pic>
      <p:grpSp>
        <p:nvGrpSpPr>
          <p:cNvPr id="11271" name="Group 6"/>
          <p:cNvGrpSpPr>
            <a:grpSpLocks/>
          </p:cNvGrpSpPr>
          <p:nvPr/>
        </p:nvGrpSpPr>
        <p:grpSpPr bwMode="auto">
          <a:xfrm>
            <a:off x="185738" y="5253038"/>
            <a:ext cx="2024062" cy="1296987"/>
            <a:chOff x="117" y="3309"/>
            <a:chExt cx="1275" cy="817"/>
          </a:xfrm>
        </p:grpSpPr>
        <p:sp>
          <p:nvSpPr>
            <p:cNvPr id="11274" name="Freeform 7"/>
            <p:cNvSpPr>
              <a:spLocks/>
            </p:cNvSpPr>
            <p:nvPr/>
          </p:nvSpPr>
          <p:spPr bwMode="auto">
            <a:xfrm>
              <a:off x="379" y="3597"/>
              <a:ext cx="221" cy="440"/>
            </a:xfrm>
            <a:custGeom>
              <a:avLst/>
              <a:gdLst>
                <a:gd name="T0" fmla="*/ 0 w 221"/>
                <a:gd name="T1" fmla="*/ 0 h 440"/>
                <a:gd name="T2" fmla="*/ 3 w 221"/>
                <a:gd name="T3" fmla="*/ 303 h 440"/>
                <a:gd name="T4" fmla="*/ 220 w 221"/>
                <a:gd name="T5" fmla="*/ 439 h 440"/>
                <a:gd name="T6" fmla="*/ 220 w 221"/>
                <a:gd name="T7" fmla="*/ 119 h 440"/>
                <a:gd name="T8" fmla="*/ 0 w 221"/>
                <a:gd name="T9" fmla="*/ 0 h 440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221"/>
                <a:gd name="T16" fmla="*/ 0 h 440"/>
                <a:gd name="T17" fmla="*/ 221 w 221"/>
                <a:gd name="T18" fmla="*/ 440 h 440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221" h="440">
                  <a:moveTo>
                    <a:pt x="0" y="0"/>
                  </a:moveTo>
                  <a:lnTo>
                    <a:pt x="3" y="303"/>
                  </a:lnTo>
                  <a:lnTo>
                    <a:pt x="220" y="439"/>
                  </a:lnTo>
                  <a:lnTo>
                    <a:pt x="220" y="119"/>
                  </a:lnTo>
                  <a:lnTo>
                    <a:pt x="0" y="0"/>
                  </a:lnTo>
                </a:path>
              </a:pathLst>
            </a:custGeom>
            <a:solidFill>
              <a:srgbClr val="70230C"/>
            </a:solidFill>
            <a:ln w="12700" cap="rnd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275" name="Freeform 8"/>
            <p:cNvSpPr>
              <a:spLocks/>
            </p:cNvSpPr>
            <p:nvPr/>
          </p:nvSpPr>
          <p:spPr bwMode="auto">
            <a:xfrm>
              <a:off x="379" y="3597"/>
              <a:ext cx="685" cy="440"/>
            </a:xfrm>
            <a:custGeom>
              <a:avLst/>
              <a:gdLst>
                <a:gd name="T0" fmla="*/ 603 w 685"/>
                <a:gd name="T1" fmla="*/ 20 h 440"/>
                <a:gd name="T2" fmla="*/ 684 w 685"/>
                <a:gd name="T3" fmla="*/ 55 h 440"/>
                <a:gd name="T4" fmla="*/ 684 w 685"/>
                <a:gd name="T5" fmla="*/ 352 h 440"/>
                <a:gd name="T6" fmla="*/ 224 w 685"/>
                <a:gd name="T7" fmla="*/ 439 h 440"/>
                <a:gd name="T8" fmla="*/ 213 w 685"/>
                <a:gd name="T9" fmla="*/ 419 h 440"/>
                <a:gd name="T10" fmla="*/ 218 w 685"/>
                <a:gd name="T11" fmla="*/ 132 h 440"/>
                <a:gd name="T12" fmla="*/ 0 w 685"/>
                <a:gd name="T13" fmla="*/ 3 h 440"/>
                <a:gd name="T14" fmla="*/ 28 w 685"/>
                <a:gd name="T15" fmla="*/ 0 h 440"/>
                <a:gd name="T16" fmla="*/ 547 w 685"/>
                <a:gd name="T17" fmla="*/ 3 h 440"/>
                <a:gd name="T18" fmla="*/ 603 w 685"/>
                <a:gd name="T19" fmla="*/ 20 h 440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w 685"/>
                <a:gd name="T31" fmla="*/ 0 h 440"/>
                <a:gd name="T32" fmla="*/ 685 w 685"/>
                <a:gd name="T33" fmla="*/ 440 h 440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T30" t="T31" r="T32" b="T33"/>
              <a:pathLst>
                <a:path w="685" h="440">
                  <a:moveTo>
                    <a:pt x="603" y="20"/>
                  </a:moveTo>
                  <a:lnTo>
                    <a:pt x="684" y="55"/>
                  </a:lnTo>
                  <a:lnTo>
                    <a:pt x="684" y="352"/>
                  </a:lnTo>
                  <a:lnTo>
                    <a:pt x="224" y="439"/>
                  </a:lnTo>
                  <a:lnTo>
                    <a:pt x="213" y="419"/>
                  </a:lnTo>
                  <a:lnTo>
                    <a:pt x="218" y="132"/>
                  </a:lnTo>
                  <a:lnTo>
                    <a:pt x="0" y="3"/>
                  </a:lnTo>
                  <a:lnTo>
                    <a:pt x="28" y="0"/>
                  </a:lnTo>
                  <a:lnTo>
                    <a:pt x="547" y="3"/>
                  </a:lnTo>
                  <a:lnTo>
                    <a:pt x="603" y="20"/>
                  </a:lnTo>
                </a:path>
              </a:pathLst>
            </a:custGeom>
            <a:solidFill>
              <a:srgbClr val="70230C"/>
            </a:solidFill>
            <a:ln w="12700" cap="rnd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276" name="Freeform 9"/>
            <p:cNvSpPr>
              <a:spLocks/>
            </p:cNvSpPr>
            <p:nvPr/>
          </p:nvSpPr>
          <p:spPr bwMode="auto">
            <a:xfrm>
              <a:off x="610" y="3711"/>
              <a:ext cx="98" cy="293"/>
            </a:xfrm>
            <a:custGeom>
              <a:avLst/>
              <a:gdLst>
                <a:gd name="T0" fmla="*/ 95 w 98"/>
                <a:gd name="T1" fmla="*/ 0 h 293"/>
                <a:gd name="T2" fmla="*/ 97 w 98"/>
                <a:gd name="T3" fmla="*/ 292 h 293"/>
                <a:gd name="T4" fmla="*/ 81 w 98"/>
                <a:gd name="T5" fmla="*/ 49 h 293"/>
                <a:gd name="T6" fmla="*/ 81 w 98"/>
                <a:gd name="T7" fmla="*/ 276 h 293"/>
                <a:gd name="T8" fmla="*/ 64 w 98"/>
                <a:gd name="T9" fmla="*/ 52 h 293"/>
                <a:gd name="T10" fmla="*/ 57 w 98"/>
                <a:gd name="T11" fmla="*/ 261 h 293"/>
                <a:gd name="T12" fmla="*/ 45 w 98"/>
                <a:gd name="T13" fmla="*/ 49 h 293"/>
                <a:gd name="T14" fmla="*/ 33 w 98"/>
                <a:gd name="T15" fmla="*/ 257 h 293"/>
                <a:gd name="T16" fmla="*/ 24 w 98"/>
                <a:gd name="T17" fmla="*/ 52 h 293"/>
                <a:gd name="T18" fmla="*/ 9 w 98"/>
                <a:gd name="T19" fmla="*/ 273 h 293"/>
                <a:gd name="T20" fmla="*/ 0 w 98"/>
                <a:gd name="T21" fmla="*/ 14 h 293"/>
                <a:gd name="T22" fmla="*/ 95 w 98"/>
                <a:gd name="T23" fmla="*/ 0 h 293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w 98"/>
                <a:gd name="T37" fmla="*/ 0 h 293"/>
                <a:gd name="T38" fmla="*/ 98 w 98"/>
                <a:gd name="T39" fmla="*/ 293 h 293"/>
              </a:gdLst>
              <a:ahLst/>
              <a:cxnLst>
                <a:cxn ang="T24">
                  <a:pos x="T0" y="T1"/>
                </a:cxn>
                <a:cxn ang="T25">
                  <a:pos x="T2" y="T3"/>
                </a:cxn>
                <a:cxn ang="T26">
                  <a:pos x="T4" y="T5"/>
                </a:cxn>
                <a:cxn ang="T27">
                  <a:pos x="T6" y="T7"/>
                </a:cxn>
                <a:cxn ang="T28">
                  <a:pos x="T8" y="T9"/>
                </a:cxn>
                <a:cxn ang="T29">
                  <a:pos x="T10" y="T11"/>
                </a:cxn>
                <a:cxn ang="T30">
                  <a:pos x="T12" y="T13"/>
                </a:cxn>
                <a:cxn ang="T31">
                  <a:pos x="T14" y="T15"/>
                </a:cxn>
                <a:cxn ang="T32">
                  <a:pos x="T16" y="T17"/>
                </a:cxn>
                <a:cxn ang="T33">
                  <a:pos x="T18" y="T19"/>
                </a:cxn>
                <a:cxn ang="T34">
                  <a:pos x="T20" y="T21"/>
                </a:cxn>
                <a:cxn ang="T35">
                  <a:pos x="T22" y="T23"/>
                </a:cxn>
              </a:cxnLst>
              <a:rect l="T36" t="T37" r="T38" b="T39"/>
              <a:pathLst>
                <a:path w="98" h="293">
                  <a:moveTo>
                    <a:pt x="95" y="0"/>
                  </a:moveTo>
                  <a:lnTo>
                    <a:pt x="97" y="292"/>
                  </a:lnTo>
                  <a:lnTo>
                    <a:pt x="81" y="49"/>
                  </a:lnTo>
                  <a:lnTo>
                    <a:pt x="81" y="276"/>
                  </a:lnTo>
                  <a:lnTo>
                    <a:pt x="64" y="52"/>
                  </a:lnTo>
                  <a:lnTo>
                    <a:pt x="57" y="261"/>
                  </a:lnTo>
                  <a:lnTo>
                    <a:pt x="45" y="49"/>
                  </a:lnTo>
                  <a:lnTo>
                    <a:pt x="33" y="257"/>
                  </a:lnTo>
                  <a:lnTo>
                    <a:pt x="24" y="52"/>
                  </a:lnTo>
                  <a:lnTo>
                    <a:pt x="9" y="273"/>
                  </a:lnTo>
                  <a:lnTo>
                    <a:pt x="0" y="14"/>
                  </a:lnTo>
                  <a:lnTo>
                    <a:pt x="95" y="0"/>
                  </a:lnTo>
                </a:path>
              </a:pathLst>
            </a:custGeom>
            <a:solidFill>
              <a:srgbClr val="FFEA00"/>
            </a:solidFill>
            <a:ln w="12700" cap="rnd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277" name="Freeform 10"/>
            <p:cNvSpPr>
              <a:spLocks/>
            </p:cNvSpPr>
            <p:nvPr/>
          </p:nvSpPr>
          <p:spPr bwMode="auto">
            <a:xfrm>
              <a:off x="987" y="3629"/>
              <a:ext cx="77" cy="320"/>
            </a:xfrm>
            <a:custGeom>
              <a:avLst/>
              <a:gdLst>
                <a:gd name="T0" fmla="*/ 70 w 77"/>
                <a:gd name="T1" fmla="*/ 30 h 320"/>
                <a:gd name="T2" fmla="*/ 76 w 77"/>
                <a:gd name="T3" fmla="*/ 315 h 320"/>
                <a:gd name="T4" fmla="*/ 59 w 77"/>
                <a:gd name="T5" fmla="*/ 75 h 320"/>
                <a:gd name="T6" fmla="*/ 59 w 77"/>
                <a:gd name="T7" fmla="*/ 315 h 320"/>
                <a:gd name="T8" fmla="*/ 47 w 77"/>
                <a:gd name="T9" fmla="*/ 84 h 320"/>
                <a:gd name="T10" fmla="*/ 43 w 77"/>
                <a:gd name="T11" fmla="*/ 319 h 320"/>
                <a:gd name="T12" fmla="*/ 31 w 77"/>
                <a:gd name="T13" fmla="*/ 80 h 320"/>
                <a:gd name="T14" fmla="*/ 23 w 77"/>
                <a:gd name="T15" fmla="*/ 299 h 320"/>
                <a:gd name="T16" fmla="*/ 17 w 77"/>
                <a:gd name="T17" fmla="*/ 87 h 320"/>
                <a:gd name="T18" fmla="*/ 5 w 77"/>
                <a:gd name="T19" fmla="*/ 284 h 320"/>
                <a:gd name="T20" fmla="*/ 0 w 77"/>
                <a:gd name="T21" fmla="*/ 87 h 320"/>
                <a:gd name="T22" fmla="*/ 0 w 77"/>
                <a:gd name="T23" fmla="*/ 45 h 320"/>
                <a:gd name="T24" fmla="*/ 59 w 77"/>
                <a:gd name="T25" fmla="*/ 30 h 320"/>
                <a:gd name="T26" fmla="*/ 23 w 77"/>
                <a:gd name="T27" fmla="*/ 0 h 320"/>
                <a:gd name="T28" fmla="*/ 70 w 77"/>
                <a:gd name="T29" fmla="*/ 30 h 320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w 77"/>
                <a:gd name="T46" fmla="*/ 0 h 320"/>
                <a:gd name="T47" fmla="*/ 77 w 77"/>
                <a:gd name="T48" fmla="*/ 320 h 320"/>
              </a:gdLst>
              <a:ahLst/>
              <a:cxnLst>
                <a:cxn ang="T30">
                  <a:pos x="T0" y="T1"/>
                </a:cxn>
                <a:cxn ang="T31">
                  <a:pos x="T2" y="T3"/>
                </a:cxn>
                <a:cxn ang="T32">
                  <a:pos x="T4" y="T5"/>
                </a:cxn>
                <a:cxn ang="T33">
                  <a:pos x="T6" y="T7"/>
                </a:cxn>
                <a:cxn ang="T34">
                  <a:pos x="T8" y="T9"/>
                </a:cxn>
                <a:cxn ang="T35">
                  <a:pos x="T10" y="T11"/>
                </a:cxn>
                <a:cxn ang="T36">
                  <a:pos x="T12" y="T13"/>
                </a:cxn>
                <a:cxn ang="T37">
                  <a:pos x="T14" y="T15"/>
                </a:cxn>
                <a:cxn ang="T38">
                  <a:pos x="T16" y="T17"/>
                </a:cxn>
                <a:cxn ang="T39">
                  <a:pos x="T18" y="T19"/>
                </a:cxn>
                <a:cxn ang="T40">
                  <a:pos x="T20" y="T21"/>
                </a:cxn>
                <a:cxn ang="T41">
                  <a:pos x="T22" y="T23"/>
                </a:cxn>
                <a:cxn ang="T42">
                  <a:pos x="T24" y="T25"/>
                </a:cxn>
                <a:cxn ang="T43">
                  <a:pos x="T26" y="T27"/>
                </a:cxn>
                <a:cxn ang="T44">
                  <a:pos x="T28" y="T29"/>
                </a:cxn>
              </a:cxnLst>
              <a:rect l="T45" t="T46" r="T47" b="T48"/>
              <a:pathLst>
                <a:path w="77" h="320">
                  <a:moveTo>
                    <a:pt x="70" y="30"/>
                  </a:moveTo>
                  <a:lnTo>
                    <a:pt x="76" y="315"/>
                  </a:lnTo>
                  <a:lnTo>
                    <a:pt x="59" y="75"/>
                  </a:lnTo>
                  <a:lnTo>
                    <a:pt x="59" y="315"/>
                  </a:lnTo>
                  <a:lnTo>
                    <a:pt x="47" y="84"/>
                  </a:lnTo>
                  <a:lnTo>
                    <a:pt x="43" y="319"/>
                  </a:lnTo>
                  <a:lnTo>
                    <a:pt x="31" y="80"/>
                  </a:lnTo>
                  <a:lnTo>
                    <a:pt x="23" y="299"/>
                  </a:lnTo>
                  <a:lnTo>
                    <a:pt x="17" y="87"/>
                  </a:lnTo>
                  <a:lnTo>
                    <a:pt x="5" y="284"/>
                  </a:lnTo>
                  <a:lnTo>
                    <a:pt x="0" y="87"/>
                  </a:lnTo>
                  <a:lnTo>
                    <a:pt x="0" y="45"/>
                  </a:lnTo>
                  <a:lnTo>
                    <a:pt x="59" y="30"/>
                  </a:lnTo>
                  <a:lnTo>
                    <a:pt x="23" y="0"/>
                  </a:lnTo>
                  <a:lnTo>
                    <a:pt x="70" y="30"/>
                  </a:lnTo>
                </a:path>
              </a:pathLst>
            </a:custGeom>
            <a:solidFill>
              <a:srgbClr val="FFEA00"/>
            </a:solidFill>
            <a:ln w="12700" cap="rnd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278" name="Freeform 11"/>
            <p:cNvSpPr>
              <a:spLocks/>
            </p:cNvSpPr>
            <p:nvPr/>
          </p:nvSpPr>
          <p:spPr bwMode="auto">
            <a:xfrm>
              <a:off x="1197" y="3895"/>
              <a:ext cx="69" cy="34"/>
            </a:xfrm>
            <a:custGeom>
              <a:avLst/>
              <a:gdLst>
                <a:gd name="T0" fmla="*/ 63 w 69"/>
                <a:gd name="T1" fmla="*/ 5 h 34"/>
                <a:gd name="T2" fmla="*/ 38 w 69"/>
                <a:gd name="T3" fmla="*/ 0 h 34"/>
                <a:gd name="T4" fmla="*/ 10 w 69"/>
                <a:gd name="T5" fmla="*/ 3 h 34"/>
                <a:gd name="T6" fmla="*/ 0 w 69"/>
                <a:gd name="T7" fmla="*/ 16 h 34"/>
                <a:gd name="T8" fmla="*/ 15 w 69"/>
                <a:gd name="T9" fmla="*/ 30 h 34"/>
                <a:gd name="T10" fmla="*/ 42 w 69"/>
                <a:gd name="T11" fmla="*/ 33 h 34"/>
                <a:gd name="T12" fmla="*/ 68 w 69"/>
                <a:gd name="T13" fmla="*/ 19 h 34"/>
                <a:gd name="T14" fmla="*/ 63 w 69"/>
                <a:gd name="T15" fmla="*/ 5 h 34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w 69"/>
                <a:gd name="T25" fmla="*/ 0 h 34"/>
                <a:gd name="T26" fmla="*/ 69 w 69"/>
                <a:gd name="T27" fmla="*/ 34 h 34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T24" t="T25" r="T26" b="T27"/>
              <a:pathLst>
                <a:path w="69" h="34">
                  <a:moveTo>
                    <a:pt x="63" y="5"/>
                  </a:moveTo>
                  <a:lnTo>
                    <a:pt x="38" y="0"/>
                  </a:lnTo>
                  <a:lnTo>
                    <a:pt x="10" y="3"/>
                  </a:lnTo>
                  <a:lnTo>
                    <a:pt x="0" y="16"/>
                  </a:lnTo>
                  <a:lnTo>
                    <a:pt x="15" y="30"/>
                  </a:lnTo>
                  <a:lnTo>
                    <a:pt x="42" y="33"/>
                  </a:lnTo>
                  <a:lnTo>
                    <a:pt x="68" y="19"/>
                  </a:lnTo>
                  <a:lnTo>
                    <a:pt x="63" y="5"/>
                  </a:lnTo>
                </a:path>
              </a:pathLst>
            </a:custGeom>
            <a:solidFill>
              <a:srgbClr val="FFEA00"/>
            </a:solidFill>
            <a:ln w="12700" cap="rnd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279" name="Freeform 12"/>
            <p:cNvSpPr>
              <a:spLocks/>
            </p:cNvSpPr>
            <p:nvPr/>
          </p:nvSpPr>
          <p:spPr bwMode="auto">
            <a:xfrm>
              <a:off x="341" y="3315"/>
              <a:ext cx="690" cy="277"/>
            </a:xfrm>
            <a:custGeom>
              <a:avLst/>
              <a:gdLst>
                <a:gd name="T0" fmla="*/ 500 w 690"/>
                <a:gd name="T1" fmla="*/ 0 h 277"/>
                <a:gd name="T2" fmla="*/ 51 w 690"/>
                <a:gd name="T3" fmla="*/ 45 h 277"/>
                <a:gd name="T4" fmla="*/ 0 w 690"/>
                <a:gd name="T5" fmla="*/ 151 h 277"/>
                <a:gd name="T6" fmla="*/ 30 w 690"/>
                <a:gd name="T7" fmla="*/ 276 h 277"/>
                <a:gd name="T8" fmla="*/ 65 w 690"/>
                <a:gd name="T9" fmla="*/ 276 h 277"/>
                <a:gd name="T10" fmla="*/ 213 w 690"/>
                <a:gd name="T11" fmla="*/ 155 h 277"/>
                <a:gd name="T12" fmla="*/ 530 w 690"/>
                <a:gd name="T13" fmla="*/ 170 h 277"/>
                <a:gd name="T14" fmla="*/ 689 w 690"/>
                <a:gd name="T15" fmla="*/ 71 h 277"/>
                <a:gd name="T16" fmla="*/ 603 w 690"/>
                <a:gd name="T17" fmla="*/ 17 h 277"/>
                <a:gd name="T18" fmla="*/ 535 w 690"/>
                <a:gd name="T19" fmla="*/ 0 h 277"/>
                <a:gd name="T20" fmla="*/ 500 w 690"/>
                <a:gd name="T21" fmla="*/ 0 h 277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w 690"/>
                <a:gd name="T34" fmla="*/ 0 h 277"/>
                <a:gd name="T35" fmla="*/ 690 w 690"/>
                <a:gd name="T36" fmla="*/ 277 h 277"/>
              </a:gdLst>
              <a:ahLst/>
              <a:cxnLst>
                <a:cxn ang="T22">
                  <a:pos x="T0" y="T1"/>
                </a:cxn>
                <a:cxn ang="T23">
                  <a:pos x="T2" y="T3"/>
                </a:cxn>
                <a:cxn ang="T24">
                  <a:pos x="T4" y="T5"/>
                </a:cxn>
                <a:cxn ang="T25">
                  <a:pos x="T6" y="T7"/>
                </a:cxn>
                <a:cxn ang="T26">
                  <a:pos x="T8" y="T9"/>
                </a:cxn>
                <a:cxn ang="T27">
                  <a:pos x="T10" y="T11"/>
                </a:cxn>
                <a:cxn ang="T28">
                  <a:pos x="T12" y="T13"/>
                </a:cxn>
                <a:cxn ang="T29">
                  <a:pos x="T14" y="T15"/>
                </a:cxn>
                <a:cxn ang="T30">
                  <a:pos x="T16" y="T17"/>
                </a:cxn>
                <a:cxn ang="T31">
                  <a:pos x="T18" y="T19"/>
                </a:cxn>
                <a:cxn ang="T32">
                  <a:pos x="T20" y="T21"/>
                </a:cxn>
              </a:cxnLst>
              <a:rect l="T33" t="T34" r="T35" b="T36"/>
              <a:pathLst>
                <a:path w="690" h="277">
                  <a:moveTo>
                    <a:pt x="500" y="0"/>
                  </a:moveTo>
                  <a:lnTo>
                    <a:pt x="51" y="45"/>
                  </a:lnTo>
                  <a:lnTo>
                    <a:pt x="0" y="151"/>
                  </a:lnTo>
                  <a:lnTo>
                    <a:pt x="30" y="276"/>
                  </a:lnTo>
                  <a:lnTo>
                    <a:pt x="65" y="276"/>
                  </a:lnTo>
                  <a:lnTo>
                    <a:pt x="213" y="155"/>
                  </a:lnTo>
                  <a:lnTo>
                    <a:pt x="530" y="170"/>
                  </a:lnTo>
                  <a:lnTo>
                    <a:pt x="689" y="71"/>
                  </a:lnTo>
                  <a:lnTo>
                    <a:pt x="603" y="17"/>
                  </a:lnTo>
                  <a:lnTo>
                    <a:pt x="535" y="0"/>
                  </a:lnTo>
                  <a:lnTo>
                    <a:pt x="500" y="0"/>
                  </a:lnTo>
                </a:path>
              </a:pathLst>
            </a:custGeom>
            <a:solidFill>
              <a:srgbClr val="70230C"/>
            </a:solidFill>
            <a:ln w="12700" cap="rnd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280" name="Freeform 13"/>
            <p:cNvSpPr>
              <a:spLocks/>
            </p:cNvSpPr>
            <p:nvPr/>
          </p:nvSpPr>
          <p:spPr bwMode="auto">
            <a:xfrm>
              <a:off x="491" y="3358"/>
              <a:ext cx="164" cy="57"/>
            </a:xfrm>
            <a:custGeom>
              <a:avLst/>
              <a:gdLst>
                <a:gd name="T0" fmla="*/ 163 w 164"/>
                <a:gd name="T1" fmla="*/ 35 h 57"/>
                <a:gd name="T2" fmla="*/ 124 w 164"/>
                <a:gd name="T3" fmla="*/ 15 h 57"/>
                <a:gd name="T4" fmla="*/ 78 w 164"/>
                <a:gd name="T5" fmla="*/ 0 h 57"/>
                <a:gd name="T6" fmla="*/ 119 w 164"/>
                <a:gd name="T7" fmla="*/ 23 h 57"/>
                <a:gd name="T8" fmla="*/ 51 w 164"/>
                <a:gd name="T9" fmla="*/ 3 h 57"/>
                <a:gd name="T10" fmla="*/ 97 w 164"/>
                <a:gd name="T11" fmla="*/ 30 h 57"/>
                <a:gd name="T12" fmla="*/ 21 w 164"/>
                <a:gd name="T13" fmla="*/ 6 h 57"/>
                <a:gd name="T14" fmla="*/ 72 w 164"/>
                <a:gd name="T15" fmla="*/ 33 h 57"/>
                <a:gd name="T16" fmla="*/ 0 w 164"/>
                <a:gd name="T17" fmla="*/ 9 h 57"/>
                <a:gd name="T18" fmla="*/ 75 w 164"/>
                <a:gd name="T19" fmla="*/ 56 h 57"/>
                <a:gd name="T20" fmla="*/ 163 w 164"/>
                <a:gd name="T21" fmla="*/ 35 h 57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w 164"/>
                <a:gd name="T34" fmla="*/ 0 h 57"/>
                <a:gd name="T35" fmla="*/ 164 w 164"/>
                <a:gd name="T36" fmla="*/ 57 h 57"/>
              </a:gdLst>
              <a:ahLst/>
              <a:cxnLst>
                <a:cxn ang="T22">
                  <a:pos x="T0" y="T1"/>
                </a:cxn>
                <a:cxn ang="T23">
                  <a:pos x="T2" y="T3"/>
                </a:cxn>
                <a:cxn ang="T24">
                  <a:pos x="T4" y="T5"/>
                </a:cxn>
                <a:cxn ang="T25">
                  <a:pos x="T6" y="T7"/>
                </a:cxn>
                <a:cxn ang="T26">
                  <a:pos x="T8" y="T9"/>
                </a:cxn>
                <a:cxn ang="T27">
                  <a:pos x="T10" y="T11"/>
                </a:cxn>
                <a:cxn ang="T28">
                  <a:pos x="T12" y="T13"/>
                </a:cxn>
                <a:cxn ang="T29">
                  <a:pos x="T14" y="T15"/>
                </a:cxn>
                <a:cxn ang="T30">
                  <a:pos x="T16" y="T17"/>
                </a:cxn>
                <a:cxn ang="T31">
                  <a:pos x="T18" y="T19"/>
                </a:cxn>
                <a:cxn ang="T32">
                  <a:pos x="T20" y="T21"/>
                </a:cxn>
              </a:cxnLst>
              <a:rect l="T33" t="T34" r="T35" b="T36"/>
              <a:pathLst>
                <a:path w="164" h="57">
                  <a:moveTo>
                    <a:pt x="163" y="35"/>
                  </a:moveTo>
                  <a:lnTo>
                    <a:pt x="124" y="15"/>
                  </a:lnTo>
                  <a:lnTo>
                    <a:pt x="78" y="0"/>
                  </a:lnTo>
                  <a:lnTo>
                    <a:pt x="119" y="23"/>
                  </a:lnTo>
                  <a:lnTo>
                    <a:pt x="51" y="3"/>
                  </a:lnTo>
                  <a:lnTo>
                    <a:pt x="97" y="30"/>
                  </a:lnTo>
                  <a:lnTo>
                    <a:pt x="21" y="6"/>
                  </a:lnTo>
                  <a:lnTo>
                    <a:pt x="72" y="33"/>
                  </a:lnTo>
                  <a:lnTo>
                    <a:pt x="0" y="9"/>
                  </a:lnTo>
                  <a:lnTo>
                    <a:pt x="75" y="56"/>
                  </a:lnTo>
                  <a:lnTo>
                    <a:pt x="163" y="35"/>
                  </a:lnTo>
                </a:path>
              </a:pathLst>
            </a:custGeom>
            <a:solidFill>
              <a:srgbClr val="FFEA00"/>
            </a:solidFill>
            <a:ln w="12700" cap="rnd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281" name="Freeform 14"/>
            <p:cNvSpPr>
              <a:spLocks/>
            </p:cNvSpPr>
            <p:nvPr/>
          </p:nvSpPr>
          <p:spPr bwMode="auto">
            <a:xfrm>
              <a:off x="855" y="3329"/>
              <a:ext cx="158" cy="50"/>
            </a:xfrm>
            <a:custGeom>
              <a:avLst/>
              <a:gdLst>
                <a:gd name="T0" fmla="*/ 157 w 158"/>
                <a:gd name="T1" fmla="*/ 44 h 50"/>
                <a:gd name="T2" fmla="*/ 88 w 158"/>
                <a:gd name="T3" fmla="*/ 5 h 50"/>
                <a:gd name="T4" fmla="*/ 62 w 158"/>
                <a:gd name="T5" fmla="*/ 0 h 50"/>
                <a:gd name="T6" fmla="*/ 88 w 158"/>
                <a:gd name="T7" fmla="*/ 20 h 50"/>
                <a:gd name="T8" fmla="*/ 39 w 158"/>
                <a:gd name="T9" fmla="*/ 3 h 50"/>
                <a:gd name="T10" fmla="*/ 76 w 158"/>
                <a:gd name="T11" fmla="*/ 29 h 50"/>
                <a:gd name="T12" fmla="*/ 10 w 158"/>
                <a:gd name="T13" fmla="*/ 0 h 50"/>
                <a:gd name="T14" fmla="*/ 54 w 158"/>
                <a:gd name="T15" fmla="*/ 29 h 50"/>
                <a:gd name="T16" fmla="*/ 0 w 158"/>
                <a:gd name="T17" fmla="*/ 9 h 50"/>
                <a:gd name="T18" fmla="*/ 66 w 158"/>
                <a:gd name="T19" fmla="*/ 49 h 50"/>
                <a:gd name="T20" fmla="*/ 157 w 158"/>
                <a:gd name="T21" fmla="*/ 44 h 50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w 158"/>
                <a:gd name="T34" fmla="*/ 0 h 50"/>
                <a:gd name="T35" fmla="*/ 158 w 158"/>
                <a:gd name="T36" fmla="*/ 50 h 50"/>
              </a:gdLst>
              <a:ahLst/>
              <a:cxnLst>
                <a:cxn ang="T22">
                  <a:pos x="T0" y="T1"/>
                </a:cxn>
                <a:cxn ang="T23">
                  <a:pos x="T2" y="T3"/>
                </a:cxn>
                <a:cxn ang="T24">
                  <a:pos x="T4" y="T5"/>
                </a:cxn>
                <a:cxn ang="T25">
                  <a:pos x="T6" y="T7"/>
                </a:cxn>
                <a:cxn ang="T26">
                  <a:pos x="T8" y="T9"/>
                </a:cxn>
                <a:cxn ang="T27">
                  <a:pos x="T10" y="T11"/>
                </a:cxn>
                <a:cxn ang="T28">
                  <a:pos x="T12" y="T13"/>
                </a:cxn>
                <a:cxn ang="T29">
                  <a:pos x="T14" y="T15"/>
                </a:cxn>
                <a:cxn ang="T30">
                  <a:pos x="T16" y="T17"/>
                </a:cxn>
                <a:cxn ang="T31">
                  <a:pos x="T18" y="T19"/>
                </a:cxn>
                <a:cxn ang="T32">
                  <a:pos x="T20" y="T21"/>
                </a:cxn>
              </a:cxnLst>
              <a:rect l="T33" t="T34" r="T35" b="T36"/>
              <a:pathLst>
                <a:path w="158" h="50">
                  <a:moveTo>
                    <a:pt x="157" y="44"/>
                  </a:moveTo>
                  <a:lnTo>
                    <a:pt x="88" y="5"/>
                  </a:lnTo>
                  <a:lnTo>
                    <a:pt x="62" y="0"/>
                  </a:lnTo>
                  <a:lnTo>
                    <a:pt x="88" y="20"/>
                  </a:lnTo>
                  <a:lnTo>
                    <a:pt x="39" y="3"/>
                  </a:lnTo>
                  <a:lnTo>
                    <a:pt x="76" y="29"/>
                  </a:lnTo>
                  <a:lnTo>
                    <a:pt x="10" y="0"/>
                  </a:lnTo>
                  <a:lnTo>
                    <a:pt x="54" y="29"/>
                  </a:lnTo>
                  <a:lnTo>
                    <a:pt x="0" y="9"/>
                  </a:lnTo>
                  <a:lnTo>
                    <a:pt x="66" y="49"/>
                  </a:lnTo>
                  <a:lnTo>
                    <a:pt x="157" y="44"/>
                  </a:lnTo>
                </a:path>
              </a:pathLst>
            </a:custGeom>
            <a:solidFill>
              <a:srgbClr val="FFEA00"/>
            </a:solidFill>
            <a:ln w="12700" cap="rnd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282" name="Freeform 15"/>
            <p:cNvSpPr>
              <a:spLocks/>
            </p:cNvSpPr>
            <p:nvPr/>
          </p:nvSpPr>
          <p:spPr bwMode="auto">
            <a:xfrm>
              <a:off x="698" y="3358"/>
              <a:ext cx="150" cy="97"/>
            </a:xfrm>
            <a:custGeom>
              <a:avLst/>
              <a:gdLst>
                <a:gd name="T0" fmla="*/ 81 w 150"/>
                <a:gd name="T1" fmla="*/ 0 h 97"/>
                <a:gd name="T2" fmla="*/ 0 w 150"/>
                <a:gd name="T3" fmla="*/ 7 h 97"/>
                <a:gd name="T4" fmla="*/ 46 w 150"/>
                <a:gd name="T5" fmla="*/ 53 h 97"/>
                <a:gd name="T6" fmla="*/ 76 w 150"/>
                <a:gd name="T7" fmla="*/ 92 h 97"/>
                <a:gd name="T8" fmla="*/ 114 w 150"/>
                <a:gd name="T9" fmla="*/ 96 h 97"/>
                <a:gd name="T10" fmla="*/ 149 w 150"/>
                <a:gd name="T11" fmla="*/ 84 h 97"/>
                <a:gd name="T12" fmla="*/ 81 w 150"/>
                <a:gd name="T13" fmla="*/ 0 h 97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w 150"/>
                <a:gd name="T22" fmla="*/ 0 h 97"/>
                <a:gd name="T23" fmla="*/ 150 w 150"/>
                <a:gd name="T24" fmla="*/ 97 h 97"/>
              </a:gdLst>
              <a:ahLst/>
              <a:cxnLst>
                <a:cxn ang="T14">
                  <a:pos x="T0" y="T1"/>
                </a:cxn>
                <a:cxn ang="T15">
                  <a:pos x="T2" y="T3"/>
                </a:cxn>
                <a:cxn ang="T16">
                  <a:pos x="T4" y="T5"/>
                </a:cxn>
                <a:cxn ang="T17">
                  <a:pos x="T6" y="T7"/>
                </a:cxn>
                <a:cxn ang="T18">
                  <a:pos x="T8" y="T9"/>
                </a:cxn>
                <a:cxn ang="T19">
                  <a:pos x="T10" y="T11"/>
                </a:cxn>
                <a:cxn ang="T20">
                  <a:pos x="T12" y="T13"/>
                </a:cxn>
              </a:cxnLst>
              <a:rect l="T21" t="T22" r="T23" b="T24"/>
              <a:pathLst>
                <a:path w="150" h="97">
                  <a:moveTo>
                    <a:pt x="81" y="0"/>
                  </a:moveTo>
                  <a:lnTo>
                    <a:pt x="0" y="7"/>
                  </a:lnTo>
                  <a:lnTo>
                    <a:pt x="46" y="53"/>
                  </a:lnTo>
                  <a:lnTo>
                    <a:pt x="76" y="92"/>
                  </a:lnTo>
                  <a:lnTo>
                    <a:pt x="114" y="96"/>
                  </a:lnTo>
                  <a:lnTo>
                    <a:pt x="149" y="84"/>
                  </a:lnTo>
                  <a:lnTo>
                    <a:pt x="81" y="0"/>
                  </a:lnTo>
                </a:path>
              </a:pathLst>
            </a:custGeom>
            <a:solidFill>
              <a:srgbClr val="FFEA00"/>
            </a:solidFill>
            <a:ln w="12700" cap="rnd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283" name="Freeform 16"/>
            <p:cNvSpPr>
              <a:spLocks/>
            </p:cNvSpPr>
            <p:nvPr/>
          </p:nvSpPr>
          <p:spPr bwMode="auto">
            <a:xfrm>
              <a:off x="399" y="3437"/>
              <a:ext cx="461" cy="181"/>
            </a:xfrm>
            <a:custGeom>
              <a:avLst/>
              <a:gdLst>
                <a:gd name="T0" fmla="*/ 460 w 461"/>
                <a:gd name="T1" fmla="*/ 31 h 181"/>
                <a:gd name="T2" fmla="*/ 370 w 461"/>
                <a:gd name="T3" fmla="*/ 38 h 181"/>
                <a:gd name="T4" fmla="*/ 313 w 461"/>
                <a:gd name="T5" fmla="*/ 0 h 181"/>
                <a:gd name="T6" fmla="*/ 186 w 461"/>
                <a:gd name="T7" fmla="*/ 6 h 181"/>
                <a:gd name="T8" fmla="*/ 0 w 461"/>
                <a:gd name="T9" fmla="*/ 155 h 181"/>
                <a:gd name="T10" fmla="*/ 57 w 461"/>
                <a:gd name="T11" fmla="*/ 180 h 181"/>
                <a:gd name="T12" fmla="*/ 445 w 461"/>
                <a:gd name="T13" fmla="*/ 92 h 181"/>
                <a:gd name="T14" fmla="*/ 460 w 461"/>
                <a:gd name="T15" fmla="*/ 31 h 181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w 461"/>
                <a:gd name="T25" fmla="*/ 0 h 181"/>
                <a:gd name="T26" fmla="*/ 461 w 461"/>
                <a:gd name="T27" fmla="*/ 181 h 181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T24" t="T25" r="T26" b="T27"/>
              <a:pathLst>
                <a:path w="461" h="181">
                  <a:moveTo>
                    <a:pt x="460" y="31"/>
                  </a:moveTo>
                  <a:lnTo>
                    <a:pt x="370" y="38"/>
                  </a:lnTo>
                  <a:lnTo>
                    <a:pt x="313" y="0"/>
                  </a:lnTo>
                  <a:lnTo>
                    <a:pt x="186" y="6"/>
                  </a:lnTo>
                  <a:lnTo>
                    <a:pt x="0" y="155"/>
                  </a:lnTo>
                  <a:lnTo>
                    <a:pt x="57" y="180"/>
                  </a:lnTo>
                  <a:lnTo>
                    <a:pt x="445" y="92"/>
                  </a:lnTo>
                  <a:lnTo>
                    <a:pt x="460" y="31"/>
                  </a:lnTo>
                </a:path>
              </a:pathLst>
            </a:custGeom>
            <a:solidFill>
              <a:srgbClr val="FFFFFF"/>
            </a:solidFill>
            <a:ln w="12700" cap="rnd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284" name="Freeform 17"/>
            <p:cNvSpPr>
              <a:spLocks/>
            </p:cNvSpPr>
            <p:nvPr/>
          </p:nvSpPr>
          <p:spPr bwMode="auto">
            <a:xfrm>
              <a:off x="455" y="3450"/>
              <a:ext cx="413" cy="116"/>
            </a:xfrm>
            <a:custGeom>
              <a:avLst/>
              <a:gdLst>
                <a:gd name="T0" fmla="*/ 392 w 413"/>
                <a:gd name="T1" fmla="*/ 12 h 116"/>
                <a:gd name="T2" fmla="*/ 335 w 413"/>
                <a:gd name="T3" fmla="*/ 28 h 116"/>
                <a:gd name="T4" fmla="*/ 293 w 413"/>
                <a:gd name="T5" fmla="*/ 18 h 116"/>
                <a:gd name="T6" fmla="*/ 247 w 413"/>
                <a:gd name="T7" fmla="*/ 0 h 116"/>
                <a:gd name="T8" fmla="*/ 145 w 413"/>
                <a:gd name="T9" fmla="*/ 3 h 116"/>
                <a:gd name="T10" fmla="*/ 80 w 413"/>
                <a:gd name="T11" fmla="*/ 22 h 116"/>
                <a:gd name="T12" fmla="*/ 0 w 413"/>
                <a:gd name="T13" fmla="*/ 93 h 116"/>
                <a:gd name="T14" fmla="*/ 15 w 413"/>
                <a:gd name="T15" fmla="*/ 115 h 116"/>
                <a:gd name="T16" fmla="*/ 15 w 413"/>
                <a:gd name="T17" fmla="*/ 99 h 116"/>
                <a:gd name="T18" fmla="*/ 30 w 413"/>
                <a:gd name="T19" fmla="*/ 108 h 116"/>
                <a:gd name="T20" fmla="*/ 30 w 413"/>
                <a:gd name="T21" fmla="*/ 90 h 116"/>
                <a:gd name="T22" fmla="*/ 47 w 413"/>
                <a:gd name="T23" fmla="*/ 103 h 116"/>
                <a:gd name="T24" fmla="*/ 47 w 413"/>
                <a:gd name="T25" fmla="*/ 78 h 116"/>
                <a:gd name="T26" fmla="*/ 65 w 413"/>
                <a:gd name="T27" fmla="*/ 93 h 116"/>
                <a:gd name="T28" fmla="*/ 68 w 413"/>
                <a:gd name="T29" fmla="*/ 62 h 116"/>
                <a:gd name="T30" fmla="*/ 83 w 413"/>
                <a:gd name="T31" fmla="*/ 81 h 116"/>
                <a:gd name="T32" fmla="*/ 83 w 413"/>
                <a:gd name="T33" fmla="*/ 49 h 116"/>
                <a:gd name="T34" fmla="*/ 98 w 413"/>
                <a:gd name="T35" fmla="*/ 74 h 116"/>
                <a:gd name="T36" fmla="*/ 103 w 413"/>
                <a:gd name="T37" fmla="*/ 40 h 116"/>
                <a:gd name="T38" fmla="*/ 122 w 413"/>
                <a:gd name="T39" fmla="*/ 74 h 116"/>
                <a:gd name="T40" fmla="*/ 125 w 413"/>
                <a:gd name="T41" fmla="*/ 40 h 116"/>
                <a:gd name="T42" fmla="*/ 140 w 413"/>
                <a:gd name="T43" fmla="*/ 71 h 116"/>
                <a:gd name="T44" fmla="*/ 142 w 413"/>
                <a:gd name="T45" fmla="*/ 37 h 116"/>
                <a:gd name="T46" fmla="*/ 155 w 413"/>
                <a:gd name="T47" fmla="*/ 74 h 116"/>
                <a:gd name="T48" fmla="*/ 168 w 413"/>
                <a:gd name="T49" fmla="*/ 34 h 116"/>
                <a:gd name="T50" fmla="*/ 177 w 413"/>
                <a:gd name="T51" fmla="*/ 71 h 116"/>
                <a:gd name="T52" fmla="*/ 195 w 413"/>
                <a:gd name="T53" fmla="*/ 31 h 116"/>
                <a:gd name="T54" fmla="*/ 197 w 413"/>
                <a:gd name="T55" fmla="*/ 74 h 116"/>
                <a:gd name="T56" fmla="*/ 210 w 413"/>
                <a:gd name="T57" fmla="*/ 34 h 116"/>
                <a:gd name="T58" fmla="*/ 215 w 413"/>
                <a:gd name="T59" fmla="*/ 65 h 116"/>
                <a:gd name="T60" fmla="*/ 233 w 413"/>
                <a:gd name="T61" fmla="*/ 25 h 116"/>
                <a:gd name="T62" fmla="*/ 238 w 413"/>
                <a:gd name="T63" fmla="*/ 56 h 116"/>
                <a:gd name="T64" fmla="*/ 252 w 413"/>
                <a:gd name="T65" fmla="*/ 25 h 116"/>
                <a:gd name="T66" fmla="*/ 257 w 413"/>
                <a:gd name="T67" fmla="*/ 62 h 116"/>
                <a:gd name="T68" fmla="*/ 278 w 413"/>
                <a:gd name="T69" fmla="*/ 31 h 116"/>
                <a:gd name="T70" fmla="*/ 283 w 413"/>
                <a:gd name="T71" fmla="*/ 62 h 116"/>
                <a:gd name="T72" fmla="*/ 298 w 413"/>
                <a:gd name="T73" fmla="*/ 31 h 116"/>
                <a:gd name="T74" fmla="*/ 303 w 413"/>
                <a:gd name="T75" fmla="*/ 56 h 116"/>
                <a:gd name="T76" fmla="*/ 319 w 413"/>
                <a:gd name="T77" fmla="*/ 37 h 116"/>
                <a:gd name="T78" fmla="*/ 319 w 413"/>
                <a:gd name="T79" fmla="*/ 65 h 116"/>
                <a:gd name="T80" fmla="*/ 337 w 413"/>
                <a:gd name="T81" fmla="*/ 40 h 116"/>
                <a:gd name="T82" fmla="*/ 337 w 413"/>
                <a:gd name="T83" fmla="*/ 65 h 116"/>
                <a:gd name="T84" fmla="*/ 357 w 413"/>
                <a:gd name="T85" fmla="*/ 44 h 116"/>
                <a:gd name="T86" fmla="*/ 355 w 413"/>
                <a:gd name="T87" fmla="*/ 62 h 116"/>
                <a:gd name="T88" fmla="*/ 379 w 413"/>
                <a:gd name="T89" fmla="*/ 44 h 116"/>
                <a:gd name="T90" fmla="*/ 412 w 413"/>
                <a:gd name="T91" fmla="*/ 22 h 116"/>
                <a:gd name="T92" fmla="*/ 392 w 413"/>
                <a:gd name="T93" fmla="*/ 12 h 11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w 413"/>
                <a:gd name="T142" fmla="*/ 0 h 116"/>
                <a:gd name="T143" fmla="*/ 413 w 413"/>
                <a:gd name="T144" fmla="*/ 116 h 116"/>
              </a:gdLst>
              <a:ahLst/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T141" t="T142" r="T143" b="T144"/>
              <a:pathLst>
                <a:path w="413" h="116">
                  <a:moveTo>
                    <a:pt x="392" y="12"/>
                  </a:moveTo>
                  <a:lnTo>
                    <a:pt x="335" y="28"/>
                  </a:lnTo>
                  <a:lnTo>
                    <a:pt x="293" y="18"/>
                  </a:lnTo>
                  <a:lnTo>
                    <a:pt x="247" y="0"/>
                  </a:lnTo>
                  <a:lnTo>
                    <a:pt x="145" y="3"/>
                  </a:lnTo>
                  <a:lnTo>
                    <a:pt x="80" y="22"/>
                  </a:lnTo>
                  <a:lnTo>
                    <a:pt x="0" y="93"/>
                  </a:lnTo>
                  <a:lnTo>
                    <a:pt x="15" y="115"/>
                  </a:lnTo>
                  <a:lnTo>
                    <a:pt x="15" y="99"/>
                  </a:lnTo>
                  <a:lnTo>
                    <a:pt x="30" y="108"/>
                  </a:lnTo>
                  <a:lnTo>
                    <a:pt x="30" y="90"/>
                  </a:lnTo>
                  <a:lnTo>
                    <a:pt x="47" y="103"/>
                  </a:lnTo>
                  <a:lnTo>
                    <a:pt x="47" y="78"/>
                  </a:lnTo>
                  <a:lnTo>
                    <a:pt x="65" y="93"/>
                  </a:lnTo>
                  <a:lnTo>
                    <a:pt x="68" y="62"/>
                  </a:lnTo>
                  <a:lnTo>
                    <a:pt x="83" y="81"/>
                  </a:lnTo>
                  <a:lnTo>
                    <a:pt x="83" y="49"/>
                  </a:lnTo>
                  <a:lnTo>
                    <a:pt x="98" y="74"/>
                  </a:lnTo>
                  <a:lnTo>
                    <a:pt x="103" y="40"/>
                  </a:lnTo>
                  <a:lnTo>
                    <a:pt x="122" y="74"/>
                  </a:lnTo>
                  <a:lnTo>
                    <a:pt x="125" y="40"/>
                  </a:lnTo>
                  <a:lnTo>
                    <a:pt x="140" y="71"/>
                  </a:lnTo>
                  <a:lnTo>
                    <a:pt x="142" y="37"/>
                  </a:lnTo>
                  <a:lnTo>
                    <a:pt x="155" y="74"/>
                  </a:lnTo>
                  <a:lnTo>
                    <a:pt x="168" y="34"/>
                  </a:lnTo>
                  <a:lnTo>
                    <a:pt x="177" y="71"/>
                  </a:lnTo>
                  <a:lnTo>
                    <a:pt x="195" y="31"/>
                  </a:lnTo>
                  <a:lnTo>
                    <a:pt x="197" y="74"/>
                  </a:lnTo>
                  <a:lnTo>
                    <a:pt x="210" y="34"/>
                  </a:lnTo>
                  <a:lnTo>
                    <a:pt x="215" y="65"/>
                  </a:lnTo>
                  <a:lnTo>
                    <a:pt x="233" y="25"/>
                  </a:lnTo>
                  <a:lnTo>
                    <a:pt x="238" y="56"/>
                  </a:lnTo>
                  <a:lnTo>
                    <a:pt x="252" y="25"/>
                  </a:lnTo>
                  <a:lnTo>
                    <a:pt x="257" y="62"/>
                  </a:lnTo>
                  <a:lnTo>
                    <a:pt x="278" y="31"/>
                  </a:lnTo>
                  <a:lnTo>
                    <a:pt x="283" y="62"/>
                  </a:lnTo>
                  <a:lnTo>
                    <a:pt x="298" y="31"/>
                  </a:lnTo>
                  <a:lnTo>
                    <a:pt x="303" y="56"/>
                  </a:lnTo>
                  <a:lnTo>
                    <a:pt x="319" y="37"/>
                  </a:lnTo>
                  <a:lnTo>
                    <a:pt x="319" y="65"/>
                  </a:lnTo>
                  <a:lnTo>
                    <a:pt x="337" y="40"/>
                  </a:lnTo>
                  <a:lnTo>
                    <a:pt x="337" y="65"/>
                  </a:lnTo>
                  <a:lnTo>
                    <a:pt x="357" y="44"/>
                  </a:lnTo>
                  <a:lnTo>
                    <a:pt x="355" y="62"/>
                  </a:lnTo>
                  <a:lnTo>
                    <a:pt x="379" y="44"/>
                  </a:lnTo>
                  <a:lnTo>
                    <a:pt x="412" y="22"/>
                  </a:lnTo>
                  <a:lnTo>
                    <a:pt x="392" y="12"/>
                  </a:lnTo>
                </a:path>
              </a:pathLst>
            </a:custGeom>
            <a:solidFill>
              <a:srgbClr val="00EAFF"/>
            </a:solidFill>
            <a:ln w="12700" cap="rnd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285" name="Freeform 18"/>
            <p:cNvSpPr>
              <a:spLocks/>
            </p:cNvSpPr>
            <p:nvPr/>
          </p:nvSpPr>
          <p:spPr bwMode="auto">
            <a:xfrm>
              <a:off x="430" y="3512"/>
              <a:ext cx="588" cy="198"/>
            </a:xfrm>
            <a:custGeom>
              <a:avLst/>
              <a:gdLst>
                <a:gd name="T0" fmla="*/ 587 w 588"/>
                <a:gd name="T1" fmla="*/ 133 h 198"/>
                <a:gd name="T2" fmla="*/ 517 w 588"/>
                <a:gd name="T3" fmla="*/ 73 h 198"/>
                <a:gd name="T4" fmla="*/ 486 w 588"/>
                <a:gd name="T5" fmla="*/ 82 h 198"/>
                <a:gd name="T6" fmla="*/ 469 w 588"/>
                <a:gd name="T7" fmla="*/ 50 h 198"/>
                <a:gd name="T8" fmla="*/ 448 w 588"/>
                <a:gd name="T9" fmla="*/ 48 h 198"/>
                <a:gd name="T10" fmla="*/ 429 w 588"/>
                <a:gd name="T11" fmla="*/ 57 h 198"/>
                <a:gd name="T12" fmla="*/ 414 w 588"/>
                <a:gd name="T13" fmla="*/ 29 h 198"/>
                <a:gd name="T14" fmla="*/ 383 w 588"/>
                <a:gd name="T15" fmla="*/ 16 h 198"/>
                <a:gd name="T16" fmla="*/ 368 w 588"/>
                <a:gd name="T17" fmla="*/ 22 h 198"/>
                <a:gd name="T18" fmla="*/ 306 w 588"/>
                <a:gd name="T19" fmla="*/ 0 h 198"/>
                <a:gd name="T20" fmla="*/ 293 w 588"/>
                <a:gd name="T21" fmla="*/ 13 h 198"/>
                <a:gd name="T22" fmla="*/ 296 w 588"/>
                <a:gd name="T23" fmla="*/ 25 h 198"/>
                <a:gd name="T24" fmla="*/ 253 w 588"/>
                <a:gd name="T25" fmla="*/ 32 h 198"/>
                <a:gd name="T26" fmla="*/ 245 w 588"/>
                <a:gd name="T27" fmla="*/ 45 h 198"/>
                <a:gd name="T28" fmla="*/ 173 w 588"/>
                <a:gd name="T29" fmla="*/ 19 h 198"/>
                <a:gd name="T30" fmla="*/ 143 w 588"/>
                <a:gd name="T31" fmla="*/ 19 h 198"/>
                <a:gd name="T32" fmla="*/ 138 w 588"/>
                <a:gd name="T33" fmla="*/ 38 h 198"/>
                <a:gd name="T34" fmla="*/ 128 w 588"/>
                <a:gd name="T35" fmla="*/ 48 h 198"/>
                <a:gd name="T36" fmla="*/ 125 w 588"/>
                <a:gd name="T37" fmla="*/ 22 h 198"/>
                <a:gd name="T38" fmla="*/ 102 w 588"/>
                <a:gd name="T39" fmla="*/ 16 h 198"/>
                <a:gd name="T40" fmla="*/ 85 w 588"/>
                <a:gd name="T41" fmla="*/ 45 h 198"/>
                <a:gd name="T42" fmla="*/ 43 w 588"/>
                <a:gd name="T43" fmla="*/ 73 h 198"/>
                <a:gd name="T44" fmla="*/ 48 w 588"/>
                <a:gd name="T45" fmla="*/ 88 h 198"/>
                <a:gd name="T46" fmla="*/ 0 w 588"/>
                <a:gd name="T47" fmla="*/ 95 h 198"/>
                <a:gd name="T48" fmla="*/ 175 w 588"/>
                <a:gd name="T49" fmla="*/ 197 h 198"/>
                <a:gd name="T50" fmla="*/ 213 w 588"/>
                <a:gd name="T51" fmla="*/ 181 h 198"/>
                <a:gd name="T52" fmla="*/ 231 w 588"/>
                <a:gd name="T53" fmla="*/ 184 h 198"/>
                <a:gd name="T54" fmla="*/ 386 w 588"/>
                <a:gd name="T55" fmla="*/ 165 h 198"/>
                <a:gd name="T56" fmla="*/ 414 w 588"/>
                <a:gd name="T57" fmla="*/ 149 h 198"/>
                <a:gd name="T58" fmla="*/ 424 w 588"/>
                <a:gd name="T59" fmla="*/ 149 h 198"/>
                <a:gd name="T60" fmla="*/ 434 w 588"/>
                <a:gd name="T61" fmla="*/ 127 h 198"/>
                <a:gd name="T62" fmla="*/ 456 w 588"/>
                <a:gd name="T63" fmla="*/ 130 h 198"/>
                <a:gd name="T64" fmla="*/ 466 w 588"/>
                <a:gd name="T65" fmla="*/ 149 h 198"/>
                <a:gd name="T66" fmla="*/ 456 w 588"/>
                <a:gd name="T67" fmla="*/ 158 h 198"/>
                <a:gd name="T68" fmla="*/ 587 w 588"/>
                <a:gd name="T69" fmla="*/ 137 h 198"/>
                <a:gd name="T70" fmla="*/ 587 w 588"/>
                <a:gd name="T71" fmla="*/ 133 h 198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w 588"/>
                <a:gd name="T109" fmla="*/ 0 h 198"/>
                <a:gd name="T110" fmla="*/ 588 w 588"/>
                <a:gd name="T111" fmla="*/ 198 h 198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T108" t="T109" r="T110" b="T111"/>
              <a:pathLst>
                <a:path w="588" h="198">
                  <a:moveTo>
                    <a:pt x="587" y="133"/>
                  </a:moveTo>
                  <a:lnTo>
                    <a:pt x="517" y="73"/>
                  </a:lnTo>
                  <a:lnTo>
                    <a:pt x="486" y="82"/>
                  </a:lnTo>
                  <a:lnTo>
                    <a:pt x="469" y="50"/>
                  </a:lnTo>
                  <a:lnTo>
                    <a:pt x="448" y="48"/>
                  </a:lnTo>
                  <a:lnTo>
                    <a:pt x="429" y="57"/>
                  </a:lnTo>
                  <a:lnTo>
                    <a:pt x="414" y="29"/>
                  </a:lnTo>
                  <a:lnTo>
                    <a:pt x="383" y="16"/>
                  </a:lnTo>
                  <a:lnTo>
                    <a:pt x="368" y="22"/>
                  </a:lnTo>
                  <a:lnTo>
                    <a:pt x="306" y="0"/>
                  </a:lnTo>
                  <a:lnTo>
                    <a:pt x="293" y="13"/>
                  </a:lnTo>
                  <a:lnTo>
                    <a:pt x="296" y="25"/>
                  </a:lnTo>
                  <a:lnTo>
                    <a:pt x="253" y="32"/>
                  </a:lnTo>
                  <a:lnTo>
                    <a:pt x="245" y="45"/>
                  </a:lnTo>
                  <a:lnTo>
                    <a:pt x="173" y="19"/>
                  </a:lnTo>
                  <a:lnTo>
                    <a:pt x="143" y="19"/>
                  </a:lnTo>
                  <a:lnTo>
                    <a:pt x="138" y="38"/>
                  </a:lnTo>
                  <a:lnTo>
                    <a:pt x="128" y="48"/>
                  </a:lnTo>
                  <a:lnTo>
                    <a:pt x="125" y="22"/>
                  </a:lnTo>
                  <a:lnTo>
                    <a:pt x="102" y="16"/>
                  </a:lnTo>
                  <a:lnTo>
                    <a:pt x="85" y="45"/>
                  </a:lnTo>
                  <a:lnTo>
                    <a:pt x="43" y="73"/>
                  </a:lnTo>
                  <a:lnTo>
                    <a:pt x="48" y="88"/>
                  </a:lnTo>
                  <a:lnTo>
                    <a:pt x="0" y="95"/>
                  </a:lnTo>
                  <a:lnTo>
                    <a:pt x="175" y="197"/>
                  </a:lnTo>
                  <a:lnTo>
                    <a:pt x="213" y="181"/>
                  </a:lnTo>
                  <a:lnTo>
                    <a:pt x="231" y="184"/>
                  </a:lnTo>
                  <a:lnTo>
                    <a:pt x="386" y="165"/>
                  </a:lnTo>
                  <a:lnTo>
                    <a:pt x="414" y="149"/>
                  </a:lnTo>
                  <a:lnTo>
                    <a:pt x="424" y="149"/>
                  </a:lnTo>
                  <a:lnTo>
                    <a:pt x="434" y="127"/>
                  </a:lnTo>
                  <a:lnTo>
                    <a:pt x="456" y="130"/>
                  </a:lnTo>
                  <a:lnTo>
                    <a:pt x="466" y="149"/>
                  </a:lnTo>
                  <a:lnTo>
                    <a:pt x="456" y="158"/>
                  </a:lnTo>
                  <a:lnTo>
                    <a:pt x="587" y="137"/>
                  </a:lnTo>
                  <a:lnTo>
                    <a:pt x="587" y="133"/>
                  </a:lnTo>
                </a:path>
              </a:pathLst>
            </a:custGeom>
            <a:solidFill>
              <a:srgbClr val="FFEA00"/>
            </a:solidFill>
            <a:ln w="12700" cap="rnd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286" name="Freeform 19"/>
            <p:cNvSpPr>
              <a:spLocks/>
            </p:cNvSpPr>
            <p:nvPr/>
          </p:nvSpPr>
          <p:spPr bwMode="auto">
            <a:xfrm>
              <a:off x="759" y="3361"/>
              <a:ext cx="91" cy="97"/>
            </a:xfrm>
            <a:custGeom>
              <a:avLst/>
              <a:gdLst>
                <a:gd name="T0" fmla="*/ 29 w 91"/>
                <a:gd name="T1" fmla="*/ 0 h 97"/>
                <a:gd name="T2" fmla="*/ 0 w 91"/>
                <a:gd name="T3" fmla="*/ 0 h 97"/>
                <a:gd name="T4" fmla="*/ 74 w 91"/>
                <a:gd name="T5" fmla="*/ 72 h 97"/>
                <a:gd name="T6" fmla="*/ 76 w 91"/>
                <a:gd name="T7" fmla="*/ 84 h 97"/>
                <a:gd name="T8" fmla="*/ 50 w 91"/>
                <a:gd name="T9" fmla="*/ 93 h 97"/>
                <a:gd name="T10" fmla="*/ 60 w 91"/>
                <a:gd name="T11" fmla="*/ 96 h 97"/>
                <a:gd name="T12" fmla="*/ 90 w 91"/>
                <a:gd name="T13" fmla="*/ 87 h 97"/>
                <a:gd name="T14" fmla="*/ 90 w 91"/>
                <a:gd name="T15" fmla="*/ 68 h 97"/>
                <a:gd name="T16" fmla="*/ 36 w 91"/>
                <a:gd name="T17" fmla="*/ 9 h 97"/>
                <a:gd name="T18" fmla="*/ 29 w 91"/>
                <a:gd name="T19" fmla="*/ 0 h 97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w 91"/>
                <a:gd name="T31" fmla="*/ 0 h 97"/>
                <a:gd name="T32" fmla="*/ 91 w 91"/>
                <a:gd name="T33" fmla="*/ 97 h 97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T30" t="T31" r="T32" b="T33"/>
              <a:pathLst>
                <a:path w="91" h="97">
                  <a:moveTo>
                    <a:pt x="29" y="0"/>
                  </a:moveTo>
                  <a:lnTo>
                    <a:pt x="0" y="0"/>
                  </a:lnTo>
                  <a:lnTo>
                    <a:pt x="74" y="72"/>
                  </a:lnTo>
                  <a:lnTo>
                    <a:pt x="76" y="84"/>
                  </a:lnTo>
                  <a:lnTo>
                    <a:pt x="50" y="93"/>
                  </a:lnTo>
                  <a:lnTo>
                    <a:pt x="60" y="96"/>
                  </a:lnTo>
                  <a:lnTo>
                    <a:pt x="90" y="87"/>
                  </a:lnTo>
                  <a:lnTo>
                    <a:pt x="90" y="68"/>
                  </a:lnTo>
                  <a:lnTo>
                    <a:pt x="36" y="9"/>
                  </a:lnTo>
                  <a:lnTo>
                    <a:pt x="29" y="0"/>
                  </a:lnTo>
                </a:path>
              </a:pathLst>
            </a:custGeom>
            <a:solidFill>
              <a:srgbClr val="FFFFFF"/>
            </a:solidFill>
            <a:ln w="12700" cap="rnd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287" name="Freeform 20"/>
            <p:cNvSpPr>
              <a:spLocks/>
            </p:cNvSpPr>
            <p:nvPr/>
          </p:nvSpPr>
          <p:spPr bwMode="auto">
            <a:xfrm>
              <a:off x="823" y="3375"/>
              <a:ext cx="202" cy="17"/>
            </a:xfrm>
            <a:custGeom>
              <a:avLst/>
              <a:gdLst>
                <a:gd name="T0" fmla="*/ 184 w 202"/>
                <a:gd name="T1" fmla="*/ 0 h 17"/>
                <a:gd name="T2" fmla="*/ 0 w 202"/>
                <a:gd name="T3" fmla="*/ 12 h 17"/>
                <a:gd name="T4" fmla="*/ 15 w 202"/>
                <a:gd name="T5" fmla="*/ 16 h 17"/>
                <a:gd name="T6" fmla="*/ 201 w 202"/>
                <a:gd name="T7" fmla="*/ 7 h 17"/>
                <a:gd name="T8" fmla="*/ 184 w 202"/>
                <a:gd name="T9" fmla="*/ 0 h 17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202"/>
                <a:gd name="T16" fmla="*/ 0 h 17"/>
                <a:gd name="T17" fmla="*/ 202 w 202"/>
                <a:gd name="T18" fmla="*/ 17 h 17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202" h="17">
                  <a:moveTo>
                    <a:pt x="184" y="0"/>
                  </a:moveTo>
                  <a:lnTo>
                    <a:pt x="0" y="12"/>
                  </a:lnTo>
                  <a:lnTo>
                    <a:pt x="15" y="16"/>
                  </a:lnTo>
                  <a:lnTo>
                    <a:pt x="201" y="7"/>
                  </a:lnTo>
                  <a:lnTo>
                    <a:pt x="184" y="0"/>
                  </a:lnTo>
                </a:path>
              </a:pathLst>
            </a:custGeom>
            <a:solidFill>
              <a:srgbClr val="FFFFFF"/>
            </a:solidFill>
            <a:ln w="12700" cap="rnd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288" name="Freeform 21"/>
            <p:cNvSpPr>
              <a:spLocks/>
            </p:cNvSpPr>
            <p:nvPr/>
          </p:nvSpPr>
          <p:spPr bwMode="auto">
            <a:xfrm>
              <a:off x="379" y="3397"/>
              <a:ext cx="314" cy="192"/>
            </a:xfrm>
            <a:custGeom>
              <a:avLst/>
              <a:gdLst>
                <a:gd name="T0" fmla="*/ 313 w 314"/>
                <a:gd name="T1" fmla="*/ 0 h 192"/>
                <a:gd name="T2" fmla="*/ 182 w 314"/>
                <a:gd name="T3" fmla="*/ 10 h 192"/>
                <a:gd name="T4" fmla="*/ 0 w 314"/>
                <a:gd name="T5" fmla="*/ 191 h 192"/>
                <a:gd name="T6" fmla="*/ 189 w 314"/>
                <a:gd name="T7" fmla="*/ 26 h 192"/>
                <a:gd name="T8" fmla="*/ 306 w 314"/>
                <a:gd name="T9" fmla="*/ 16 h 192"/>
                <a:gd name="T10" fmla="*/ 313 w 314"/>
                <a:gd name="T11" fmla="*/ 0 h 192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w 314"/>
                <a:gd name="T19" fmla="*/ 0 h 192"/>
                <a:gd name="T20" fmla="*/ 314 w 314"/>
                <a:gd name="T21" fmla="*/ 192 h 192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314" h="192">
                  <a:moveTo>
                    <a:pt x="313" y="0"/>
                  </a:moveTo>
                  <a:lnTo>
                    <a:pt x="182" y="10"/>
                  </a:lnTo>
                  <a:lnTo>
                    <a:pt x="0" y="191"/>
                  </a:lnTo>
                  <a:lnTo>
                    <a:pt x="189" y="26"/>
                  </a:lnTo>
                  <a:lnTo>
                    <a:pt x="306" y="16"/>
                  </a:lnTo>
                  <a:lnTo>
                    <a:pt x="313" y="0"/>
                  </a:lnTo>
                </a:path>
              </a:pathLst>
            </a:custGeom>
            <a:solidFill>
              <a:srgbClr val="FFFFFF"/>
            </a:solidFill>
            <a:ln w="12700" cap="rnd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289" name="Freeform 22"/>
            <p:cNvSpPr>
              <a:spLocks/>
            </p:cNvSpPr>
            <p:nvPr/>
          </p:nvSpPr>
          <p:spPr bwMode="auto">
            <a:xfrm>
              <a:off x="881" y="3587"/>
              <a:ext cx="58" cy="61"/>
            </a:xfrm>
            <a:custGeom>
              <a:avLst/>
              <a:gdLst>
                <a:gd name="T0" fmla="*/ 23 w 58"/>
                <a:gd name="T1" fmla="*/ 9 h 61"/>
                <a:gd name="T2" fmla="*/ 0 w 58"/>
                <a:gd name="T3" fmla="*/ 0 h 61"/>
                <a:gd name="T4" fmla="*/ 36 w 58"/>
                <a:gd name="T5" fmla="*/ 60 h 61"/>
                <a:gd name="T6" fmla="*/ 57 w 58"/>
                <a:gd name="T7" fmla="*/ 60 h 61"/>
                <a:gd name="T8" fmla="*/ 23 w 58"/>
                <a:gd name="T9" fmla="*/ 9 h 61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58"/>
                <a:gd name="T16" fmla="*/ 0 h 61"/>
                <a:gd name="T17" fmla="*/ 58 w 58"/>
                <a:gd name="T18" fmla="*/ 61 h 61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58" h="61">
                  <a:moveTo>
                    <a:pt x="23" y="9"/>
                  </a:moveTo>
                  <a:lnTo>
                    <a:pt x="0" y="0"/>
                  </a:lnTo>
                  <a:lnTo>
                    <a:pt x="36" y="60"/>
                  </a:lnTo>
                  <a:lnTo>
                    <a:pt x="57" y="60"/>
                  </a:lnTo>
                  <a:lnTo>
                    <a:pt x="23" y="9"/>
                  </a:lnTo>
                </a:path>
              </a:pathLst>
            </a:custGeom>
            <a:solidFill>
              <a:srgbClr val="FFFFFF"/>
            </a:solidFill>
            <a:ln w="12700" cap="rnd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290" name="Freeform 23"/>
            <p:cNvSpPr>
              <a:spLocks/>
            </p:cNvSpPr>
            <p:nvPr/>
          </p:nvSpPr>
          <p:spPr bwMode="auto">
            <a:xfrm>
              <a:off x="792" y="3574"/>
              <a:ext cx="38" cy="54"/>
            </a:xfrm>
            <a:custGeom>
              <a:avLst/>
              <a:gdLst>
                <a:gd name="T0" fmla="*/ 4 w 38"/>
                <a:gd name="T1" fmla="*/ 0 h 54"/>
                <a:gd name="T2" fmla="*/ 0 w 38"/>
                <a:gd name="T3" fmla="*/ 18 h 54"/>
                <a:gd name="T4" fmla="*/ 30 w 38"/>
                <a:gd name="T5" fmla="*/ 53 h 54"/>
                <a:gd name="T6" fmla="*/ 37 w 38"/>
                <a:gd name="T7" fmla="*/ 32 h 54"/>
                <a:gd name="T8" fmla="*/ 20 w 38"/>
                <a:gd name="T9" fmla="*/ 9 h 54"/>
                <a:gd name="T10" fmla="*/ 4 w 38"/>
                <a:gd name="T11" fmla="*/ 0 h 54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w 38"/>
                <a:gd name="T19" fmla="*/ 0 h 54"/>
                <a:gd name="T20" fmla="*/ 38 w 38"/>
                <a:gd name="T21" fmla="*/ 54 h 54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38" h="54">
                  <a:moveTo>
                    <a:pt x="4" y="0"/>
                  </a:moveTo>
                  <a:lnTo>
                    <a:pt x="0" y="18"/>
                  </a:lnTo>
                  <a:lnTo>
                    <a:pt x="30" y="53"/>
                  </a:lnTo>
                  <a:lnTo>
                    <a:pt x="37" y="32"/>
                  </a:lnTo>
                  <a:lnTo>
                    <a:pt x="20" y="9"/>
                  </a:lnTo>
                  <a:lnTo>
                    <a:pt x="4" y="0"/>
                  </a:lnTo>
                </a:path>
              </a:pathLst>
            </a:custGeom>
            <a:solidFill>
              <a:srgbClr val="FFFFFF"/>
            </a:solidFill>
            <a:ln w="12700" cap="rnd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291" name="Freeform 24"/>
            <p:cNvSpPr>
              <a:spLocks/>
            </p:cNvSpPr>
            <p:nvPr/>
          </p:nvSpPr>
          <p:spPr bwMode="auto">
            <a:xfrm>
              <a:off x="617" y="3548"/>
              <a:ext cx="87" cy="67"/>
            </a:xfrm>
            <a:custGeom>
              <a:avLst/>
              <a:gdLst>
                <a:gd name="T0" fmla="*/ 79 w 87"/>
                <a:gd name="T1" fmla="*/ 45 h 67"/>
                <a:gd name="T2" fmla="*/ 20 w 87"/>
                <a:gd name="T3" fmla="*/ 3 h 67"/>
                <a:gd name="T4" fmla="*/ 0 w 87"/>
                <a:gd name="T5" fmla="*/ 0 h 67"/>
                <a:gd name="T6" fmla="*/ 86 w 87"/>
                <a:gd name="T7" fmla="*/ 66 h 67"/>
                <a:gd name="T8" fmla="*/ 79 w 87"/>
                <a:gd name="T9" fmla="*/ 45 h 67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87"/>
                <a:gd name="T16" fmla="*/ 0 h 67"/>
                <a:gd name="T17" fmla="*/ 87 w 87"/>
                <a:gd name="T18" fmla="*/ 67 h 67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87" h="67">
                  <a:moveTo>
                    <a:pt x="79" y="45"/>
                  </a:moveTo>
                  <a:lnTo>
                    <a:pt x="20" y="3"/>
                  </a:lnTo>
                  <a:lnTo>
                    <a:pt x="0" y="0"/>
                  </a:lnTo>
                  <a:lnTo>
                    <a:pt x="86" y="66"/>
                  </a:lnTo>
                  <a:lnTo>
                    <a:pt x="79" y="45"/>
                  </a:lnTo>
                </a:path>
              </a:pathLst>
            </a:custGeom>
            <a:solidFill>
              <a:srgbClr val="FFFFFF"/>
            </a:solidFill>
            <a:ln w="12700" cap="rnd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292" name="Freeform 25"/>
            <p:cNvSpPr>
              <a:spLocks/>
            </p:cNvSpPr>
            <p:nvPr/>
          </p:nvSpPr>
          <p:spPr bwMode="auto">
            <a:xfrm>
              <a:off x="643" y="3643"/>
              <a:ext cx="40" cy="41"/>
            </a:xfrm>
            <a:custGeom>
              <a:avLst/>
              <a:gdLst>
                <a:gd name="T0" fmla="*/ 39 w 40"/>
                <a:gd name="T1" fmla="*/ 31 h 41"/>
                <a:gd name="T2" fmla="*/ 9 w 40"/>
                <a:gd name="T3" fmla="*/ 0 h 41"/>
                <a:gd name="T4" fmla="*/ 0 w 40"/>
                <a:gd name="T5" fmla="*/ 0 h 41"/>
                <a:gd name="T6" fmla="*/ 26 w 40"/>
                <a:gd name="T7" fmla="*/ 40 h 41"/>
                <a:gd name="T8" fmla="*/ 39 w 40"/>
                <a:gd name="T9" fmla="*/ 31 h 41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40"/>
                <a:gd name="T16" fmla="*/ 0 h 41"/>
                <a:gd name="T17" fmla="*/ 40 w 40"/>
                <a:gd name="T18" fmla="*/ 41 h 41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40" h="41">
                  <a:moveTo>
                    <a:pt x="39" y="31"/>
                  </a:moveTo>
                  <a:lnTo>
                    <a:pt x="9" y="0"/>
                  </a:lnTo>
                  <a:lnTo>
                    <a:pt x="0" y="0"/>
                  </a:lnTo>
                  <a:lnTo>
                    <a:pt x="26" y="40"/>
                  </a:lnTo>
                  <a:lnTo>
                    <a:pt x="39" y="31"/>
                  </a:lnTo>
                </a:path>
              </a:pathLst>
            </a:custGeom>
            <a:solidFill>
              <a:srgbClr val="FFFFFF"/>
            </a:solidFill>
            <a:ln w="12700" cap="rnd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293" name="Freeform 26"/>
            <p:cNvSpPr>
              <a:spLocks/>
            </p:cNvSpPr>
            <p:nvPr/>
          </p:nvSpPr>
          <p:spPr bwMode="auto">
            <a:xfrm>
              <a:off x="698" y="3646"/>
              <a:ext cx="23" cy="21"/>
            </a:xfrm>
            <a:custGeom>
              <a:avLst/>
              <a:gdLst>
                <a:gd name="T0" fmla="*/ 22 w 23"/>
                <a:gd name="T1" fmla="*/ 11 h 21"/>
                <a:gd name="T2" fmla="*/ 10 w 23"/>
                <a:gd name="T3" fmla="*/ 0 h 21"/>
                <a:gd name="T4" fmla="*/ 0 w 23"/>
                <a:gd name="T5" fmla="*/ 8 h 21"/>
                <a:gd name="T6" fmla="*/ 12 w 23"/>
                <a:gd name="T7" fmla="*/ 20 h 21"/>
                <a:gd name="T8" fmla="*/ 22 w 23"/>
                <a:gd name="T9" fmla="*/ 11 h 21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23"/>
                <a:gd name="T16" fmla="*/ 0 h 21"/>
                <a:gd name="T17" fmla="*/ 23 w 23"/>
                <a:gd name="T18" fmla="*/ 21 h 21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23" h="21">
                  <a:moveTo>
                    <a:pt x="22" y="11"/>
                  </a:moveTo>
                  <a:lnTo>
                    <a:pt x="10" y="0"/>
                  </a:lnTo>
                  <a:lnTo>
                    <a:pt x="0" y="8"/>
                  </a:lnTo>
                  <a:lnTo>
                    <a:pt x="12" y="20"/>
                  </a:lnTo>
                  <a:lnTo>
                    <a:pt x="22" y="11"/>
                  </a:lnTo>
                </a:path>
              </a:pathLst>
            </a:custGeom>
            <a:solidFill>
              <a:srgbClr val="FFFFFF"/>
            </a:solidFill>
            <a:ln w="12700" cap="rnd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294" name="Freeform 27"/>
            <p:cNvSpPr>
              <a:spLocks/>
            </p:cNvSpPr>
            <p:nvPr/>
          </p:nvSpPr>
          <p:spPr bwMode="auto">
            <a:xfrm>
              <a:off x="812" y="3539"/>
              <a:ext cx="23" cy="20"/>
            </a:xfrm>
            <a:custGeom>
              <a:avLst/>
              <a:gdLst>
                <a:gd name="T0" fmla="*/ 22 w 23"/>
                <a:gd name="T1" fmla="*/ 9 h 20"/>
                <a:gd name="T2" fmla="*/ 10 w 23"/>
                <a:gd name="T3" fmla="*/ 0 h 20"/>
                <a:gd name="T4" fmla="*/ 0 w 23"/>
                <a:gd name="T5" fmla="*/ 7 h 20"/>
                <a:gd name="T6" fmla="*/ 12 w 23"/>
                <a:gd name="T7" fmla="*/ 19 h 20"/>
                <a:gd name="T8" fmla="*/ 22 w 23"/>
                <a:gd name="T9" fmla="*/ 9 h 20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23"/>
                <a:gd name="T16" fmla="*/ 0 h 20"/>
                <a:gd name="T17" fmla="*/ 23 w 23"/>
                <a:gd name="T18" fmla="*/ 20 h 20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23" h="20">
                  <a:moveTo>
                    <a:pt x="22" y="9"/>
                  </a:moveTo>
                  <a:lnTo>
                    <a:pt x="10" y="0"/>
                  </a:lnTo>
                  <a:lnTo>
                    <a:pt x="0" y="7"/>
                  </a:lnTo>
                  <a:lnTo>
                    <a:pt x="12" y="19"/>
                  </a:lnTo>
                  <a:lnTo>
                    <a:pt x="22" y="9"/>
                  </a:lnTo>
                </a:path>
              </a:pathLst>
            </a:custGeom>
            <a:solidFill>
              <a:srgbClr val="FFFFFF"/>
            </a:solidFill>
            <a:ln w="12700" cap="rnd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295" name="Freeform 28"/>
            <p:cNvSpPr>
              <a:spLocks/>
            </p:cNvSpPr>
            <p:nvPr/>
          </p:nvSpPr>
          <p:spPr bwMode="auto">
            <a:xfrm>
              <a:off x="744" y="3512"/>
              <a:ext cx="23" cy="21"/>
            </a:xfrm>
            <a:custGeom>
              <a:avLst/>
              <a:gdLst>
                <a:gd name="T0" fmla="*/ 22 w 23"/>
                <a:gd name="T1" fmla="*/ 10 h 21"/>
                <a:gd name="T2" fmla="*/ 9 w 23"/>
                <a:gd name="T3" fmla="*/ 0 h 21"/>
                <a:gd name="T4" fmla="*/ 0 w 23"/>
                <a:gd name="T5" fmla="*/ 8 h 21"/>
                <a:gd name="T6" fmla="*/ 12 w 23"/>
                <a:gd name="T7" fmla="*/ 20 h 21"/>
                <a:gd name="T8" fmla="*/ 22 w 23"/>
                <a:gd name="T9" fmla="*/ 10 h 21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23"/>
                <a:gd name="T16" fmla="*/ 0 h 21"/>
                <a:gd name="T17" fmla="*/ 23 w 23"/>
                <a:gd name="T18" fmla="*/ 21 h 21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23" h="21">
                  <a:moveTo>
                    <a:pt x="22" y="10"/>
                  </a:moveTo>
                  <a:lnTo>
                    <a:pt x="9" y="0"/>
                  </a:lnTo>
                  <a:lnTo>
                    <a:pt x="0" y="8"/>
                  </a:lnTo>
                  <a:lnTo>
                    <a:pt x="12" y="20"/>
                  </a:lnTo>
                  <a:lnTo>
                    <a:pt x="22" y="10"/>
                  </a:lnTo>
                </a:path>
              </a:pathLst>
            </a:custGeom>
            <a:solidFill>
              <a:srgbClr val="FFFFFF"/>
            </a:solidFill>
            <a:ln w="12700" cap="rnd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296" name="Freeform 29"/>
            <p:cNvSpPr>
              <a:spLocks/>
            </p:cNvSpPr>
            <p:nvPr/>
          </p:nvSpPr>
          <p:spPr bwMode="auto">
            <a:xfrm>
              <a:off x="721" y="3554"/>
              <a:ext cx="23" cy="22"/>
            </a:xfrm>
            <a:custGeom>
              <a:avLst/>
              <a:gdLst>
                <a:gd name="T0" fmla="*/ 22 w 23"/>
                <a:gd name="T1" fmla="*/ 11 h 22"/>
                <a:gd name="T2" fmla="*/ 10 w 23"/>
                <a:gd name="T3" fmla="*/ 0 h 22"/>
                <a:gd name="T4" fmla="*/ 0 w 23"/>
                <a:gd name="T5" fmla="*/ 8 h 22"/>
                <a:gd name="T6" fmla="*/ 13 w 23"/>
                <a:gd name="T7" fmla="*/ 21 h 22"/>
                <a:gd name="T8" fmla="*/ 22 w 23"/>
                <a:gd name="T9" fmla="*/ 11 h 22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23"/>
                <a:gd name="T16" fmla="*/ 0 h 22"/>
                <a:gd name="T17" fmla="*/ 23 w 23"/>
                <a:gd name="T18" fmla="*/ 22 h 22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23" h="22">
                  <a:moveTo>
                    <a:pt x="22" y="11"/>
                  </a:moveTo>
                  <a:lnTo>
                    <a:pt x="10" y="0"/>
                  </a:lnTo>
                  <a:lnTo>
                    <a:pt x="0" y="8"/>
                  </a:lnTo>
                  <a:lnTo>
                    <a:pt x="13" y="21"/>
                  </a:lnTo>
                  <a:lnTo>
                    <a:pt x="22" y="11"/>
                  </a:lnTo>
                </a:path>
              </a:pathLst>
            </a:custGeom>
            <a:solidFill>
              <a:srgbClr val="FFFFFF"/>
            </a:solidFill>
            <a:ln w="12700" cap="rnd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297" name="Freeform 30"/>
            <p:cNvSpPr>
              <a:spLocks/>
            </p:cNvSpPr>
            <p:nvPr/>
          </p:nvSpPr>
          <p:spPr bwMode="auto">
            <a:xfrm>
              <a:off x="521" y="3603"/>
              <a:ext cx="23" cy="21"/>
            </a:xfrm>
            <a:custGeom>
              <a:avLst/>
              <a:gdLst>
                <a:gd name="T0" fmla="*/ 22 w 23"/>
                <a:gd name="T1" fmla="*/ 11 h 21"/>
                <a:gd name="T2" fmla="*/ 9 w 23"/>
                <a:gd name="T3" fmla="*/ 0 h 21"/>
                <a:gd name="T4" fmla="*/ 0 w 23"/>
                <a:gd name="T5" fmla="*/ 8 h 21"/>
                <a:gd name="T6" fmla="*/ 12 w 23"/>
                <a:gd name="T7" fmla="*/ 20 h 21"/>
                <a:gd name="T8" fmla="*/ 22 w 23"/>
                <a:gd name="T9" fmla="*/ 11 h 21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23"/>
                <a:gd name="T16" fmla="*/ 0 h 21"/>
                <a:gd name="T17" fmla="*/ 23 w 23"/>
                <a:gd name="T18" fmla="*/ 21 h 21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23" h="21">
                  <a:moveTo>
                    <a:pt x="22" y="11"/>
                  </a:moveTo>
                  <a:lnTo>
                    <a:pt x="9" y="0"/>
                  </a:lnTo>
                  <a:lnTo>
                    <a:pt x="0" y="8"/>
                  </a:lnTo>
                  <a:lnTo>
                    <a:pt x="12" y="20"/>
                  </a:lnTo>
                  <a:lnTo>
                    <a:pt x="22" y="11"/>
                  </a:lnTo>
                </a:path>
              </a:pathLst>
            </a:custGeom>
            <a:solidFill>
              <a:srgbClr val="FFFFFF"/>
            </a:solidFill>
            <a:ln w="12700" cap="rnd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298" name="Freeform 31"/>
            <p:cNvSpPr>
              <a:spLocks/>
            </p:cNvSpPr>
            <p:nvPr/>
          </p:nvSpPr>
          <p:spPr bwMode="auto">
            <a:xfrm>
              <a:off x="463" y="3610"/>
              <a:ext cx="23" cy="21"/>
            </a:xfrm>
            <a:custGeom>
              <a:avLst/>
              <a:gdLst>
                <a:gd name="T0" fmla="*/ 22 w 23"/>
                <a:gd name="T1" fmla="*/ 10 h 21"/>
                <a:gd name="T2" fmla="*/ 9 w 23"/>
                <a:gd name="T3" fmla="*/ 0 h 21"/>
                <a:gd name="T4" fmla="*/ 0 w 23"/>
                <a:gd name="T5" fmla="*/ 8 h 21"/>
                <a:gd name="T6" fmla="*/ 12 w 23"/>
                <a:gd name="T7" fmla="*/ 20 h 21"/>
                <a:gd name="T8" fmla="*/ 22 w 23"/>
                <a:gd name="T9" fmla="*/ 10 h 21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23"/>
                <a:gd name="T16" fmla="*/ 0 h 21"/>
                <a:gd name="T17" fmla="*/ 23 w 23"/>
                <a:gd name="T18" fmla="*/ 21 h 21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23" h="21">
                  <a:moveTo>
                    <a:pt x="22" y="10"/>
                  </a:moveTo>
                  <a:lnTo>
                    <a:pt x="9" y="0"/>
                  </a:lnTo>
                  <a:lnTo>
                    <a:pt x="0" y="8"/>
                  </a:lnTo>
                  <a:lnTo>
                    <a:pt x="12" y="20"/>
                  </a:lnTo>
                  <a:lnTo>
                    <a:pt x="22" y="10"/>
                  </a:lnTo>
                </a:path>
              </a:pathLst>
            </a:custGeom>
            <a:solidFill>
              <a:srgbClr val="FFFFFF"/>
            </a:solidFill>
            <a:ln w="12700" cap="rnd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299" name="Freeform 32"/>
            <p:cNvSpPr>
              <a:spLocks/>
            </p:cNvSpPr>
            <p:nvPr/>
          </p:nvSpPr>
          <p:spPr bwMode="auto">
            <a:xfrm>
              <a:off x="949" y="3594"/>
              <a:ext cx="23" cy="21"/>
            </a:xfrm>
            <a:custGeom>
              <a:avLst/>
              <a:gdLst>
                <a:gd name="T0" fmla="*/ 22 w 23"/>
                <a:gd name="T1" fmla="*/ 10 h 21"/>
                <a:gd name="T2" fmla="*/ 9 w 23"/>
                <a:gd name="T3" fmla="*/ 0 h 21"/>
                <a:gd name="T4" fmla="*/ 0 w 23"/>
                <a:gd name="T5" fmla="*/ 8 h 21"/>
                <a:gd name="T6" fmla="*/ 12 w 23"/>
                <a:gd name="T7" fmla="*/ 20 h 21"/>
                <a:gd name="T8" fmla="*/ 22 w 23"/>
                <a:gd name="T9" fmla="*/ 10 h 21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23"/>
                <a:gd name="T16" fmla="*/ 0 h 21"/>
                <a:gd name="T17" fmla="*/ 23 w 23"/>
                <a:gd name="T18" fmla="*/ 21 h 21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23" h="21">
                  <a:moveTo>
                    <a:pt x="22" y="10"/>
                  </a:moveTo>
                  <a:lnTo>
                    <a:pt x="9" y="0"/>
                  </a:lnTo>
                  <a:lnTo>
                    <a:pt x="0" y="8"/>
                  </a:lnTo>
                  <a:lnTo>
                    <a:pt x="12" y="20"/>
                  </a:lnTo>
                  <a:lnTo>
                    <a:pt x="22" y="10"/>
                  </a:lnTo>
                </a:path>
              </a:pathLst>
            </a:custGeom>
            <a:solidFill>
              <a:srgbClr val="FFFFFF"/>
            </a:solidFill>
            <a:ln w="12700" cap="rnd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300" name="Freeform 33"/>
            <p:cNvSpPr>
              <a:spLocks/>
            </p:cNvSpPr>
            <p:nvPr/>
          </p:nvSpPr>
          <p:spPr bwMode="auto">
            <a:xfrm>
              <a:off x="810" y="3633"/>
              <a:ext cx="23" cy="21"/>
            </a:xfrm>
            <a:custGeom>
              <a:avLst/>
              <a:gdLst>
                <a:gd name="T0" fmla="*/ 22 w 23"/>
                <a:gd name="T1" fmla="*/ 10 h 21"/>
                <a:gd name="T2" fmla="*/ 10 w 23"/>
                <a:gd name="T3" fmla="*/ 0 h 21"/>
                <a:gd name="T4" fmla="*/ 0 w 23"/>
                <a:gd name="T5" fmla="*/ 8 h 21"/>
                <a:gd name="T6" fmla="*/ 12 w 23"/>
                <a:gd name="T7" fmla="*/ 20 h 21"/>
                <a:gd name="T8" fmla="*/ 22 w 23"/>
                <a:gd name="T9" fmla="*/ 10 h 21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23"/>
                <a:gd name="T16" fmla="*/ 0 h 21"/>
                <a:gd name="T17" fmla="*/ 23 w 23"/>
                <a:gd name="T18" fmla="*/ 21 h 21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23" h="21">
                  <a:moveTo>
                    <a:pt x="22" y="10"/>
                  </a:moveTo>
                  <a:lnTo>
                    <a:pt x="10" y="0"/>
                  </a:lnTo>
                  <a:lnTo>
                    <a:pt x="0" y="8"/>
                  </a:lnTo>
                  <a:lnTo>
                    <a:pt x="12" y="20"/>
                  </a:lnTo>
                  <a:lnTo>
                    <a:pt x="22" y="10"/>
                  </a:lnTo>
                </a:path>
              </a:pathLst>
            </a:custGeom>
            <a:solidFill>
              <a:srgbClr val="FFFFFF"/>
            </a:solidFill>
            <a:ln w="12700" cap="rnd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301" name="Freeform 34"/>
            <p:cNvSpPr>
              <a:spLocks/>
            </p:cNvSpPr>
            <p:nvPr/>
          </p:nvSpPr>
          <p:spPr bwMode="auto">
            <a:xfrm>
              <a:off x="1076" y="3829"/>
              <a:ext cx="69" cy="34"/>
            </a:xfrm>
            <a:custGeom>
              <a:avLst/>
              <a:gdLst>
                <a:gd name="T0" fmla="*/ 62 w 69"/>
                <a:gd name="T1" fmla="*/ 6 h 34"/>
                <a:gd name="T2" fmla="*/ 38 w 69"/>
                <a:gd name="T3" fmla="*/ 0 h 34"/>
                <a:gd name="T4" fmla="*/ 9 w 69"/>
                <a:gd name="T5" fmla="*/ 3 h 34"/>
                <a:gd name="T6" fmla="*/ 0 w 69"/>
                <a:gd name="T7" fmla="*/ 17 h 34"/>
                <a:gd name="T8" fmla="*/ 14 w 69"/>
                <a:gd name="T9" fmla="*/ 30 h 34"/>
                <a:gd name="T10" fmla="*/ 42 w 69"/>
                <a:gd name="T11" fmla="*/ 33 h 34"/>
                <a:gd name="T12" fmla="*/ 68 w 69"/>
                <a:gd name="T13" fmla="*/ 19 h 34"/>
                <a:gd name="T14" fmla="*/ 62 w 69"/>
                <a:gd name="T15" fmla="*/ 6 h 34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w 69"/>
                <a:gd name="T25" fmla="*/ 0 h 34"/>
                <a:gd name="T26" fmla="*/ 69 w 69"/>
                <a:gd name="T27" fmla="*/ 34 h 34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T24" t="T25" r="T26" b="T27"/>
              <a:pathLst>
                <a:path w="69" h="34">
                  <a:moveTo>
                    <a:pt x="62" y="6"/>
                  </a:moveTo>
                  <a:lnTo>
                    <a:pt x="38" y="0"/>
                  </a:lnTo>
                  <a:lnTo>
                    <a:pt x="9" y="3"/>
                  </a:lnTo>
                  <a:lnTo>
                    <a:pt x="0" y="17"/>
                  </a:lnTo>
                  <a:lnTo>
                    <a:pt x="14" y="30"/>
                  </a:lnTo>
                  <a:lnTo>
                    <a:pt x="42" y="33"/>
                  </a:lnTo>
                  <a:lnTo>
                    <a:pt x="68" y="19"/>
                  </a:lnTo>
                  <a:lnTo>
                    <a:pt x="62" y="6"/>
                  </a:lnTo>
                </a:path>
              </a:pathLst>
            </a:custGeom>
            <a:solidFill>
              <a:srgbClr val="FFEA00"/>
            </a:solidFill>
            <a:ln w="12700" cap="rnd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302" name="Freeform 35"/>
            <p:cNvSpPr>
              <a:spLocks/>
            </p:cNvSpPr>
            <p:nvPr/>
          </p:nvSpPr>
          <p:spPr bwMode="auto">
            <a:xfrm>
              <a:off x="1101" y="3917"/>
              <a:ext cx="69" cy="35"/>
            </a:xfrm>
            <a:custGeom>
              <a:avLst/>
              <a:gdLst>
                <a:gd name="T0" fmla="*/ 63 w 69"/>
                <a:gd name="T1" fmla="*/ 6 h 35"/>
                <a:gd name="T2" fmla="*/ 38 w 69"/>
                <a:gd name="T3" fmla="*/ 0 h 35"/>
                <a:gd name="T4" fmla="*/ 9 w 69"/>
                <a:gd name="T5" fmla="*/ 3 h 35"/>
                <a:gd name="T6" fmla="*/ 0 w 69"/>
                <a:gd name="T7" fmla="*/ 17 h 35"/>
                <a:gd name="T8" fmla="*/ 14 w 69"/>
                <a:gd name="T9" fmla="*/ 31 h 35"/>
                <a:gd name="T10" fmla="*/ 42 w 69"/>
                <a:gd name="T11" fmla="*/ 34 h 35"/>
                <a:gd name="T12" fmla="*/ 68 w 69"/>
                <a:gd name="T13" fmla="*/ 20 h 35"/>
                <a:gd name="T14" fmla="*/ 63 w 69"/>
                <a:gd name="T15" fmla="*/ 6 h 35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w 69"/>
                <a:gd name="T25" fmla="*/ 0 h 35"/>
                <a:gd name="T26" fmla="*/ 69 w 69"/>
                <a:gd name="T27" fmla="*/ 35 h 35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T24" t="T25" r="T26" b="T27"/>
              <a:pathLst>
                <a:path w="69" h="35">
                  <a:moveTo>
                    <a:pt x="63" y="6"/>
                  </a:moveTo>
                  <a:lnTo>
                    <a:pt x="38" y="0"/>
                  </a:lnTo>
                  <a:lnTo>
                    <a:pt x="9" y="3"/>
                  </a:lnTo>
                  <a:lnTo>
                    <a:pt x="0" y="17"/>
                  </a:lnTo>
                  <a:lnTo>
                    <a:pt x="14" y="31"/>
                  </a:lnTo>
                  <a:lnTo>
                    <a:pt x="42" y="34"/>
                  </a:lnTo>
                  <a:lnTo>
                    <a:pt x="68" y="20"/>
                  </a:lnTo>
                  <a:lnTo>
                    <a:pt x="63" y="6"/>
                  </a:lnTo>
                </a:path>
              </a:pathLst>
            </a:custGeom>
            <a:solidFill>
              <a:srgbClr val="FFEA00"/>
            </a:solidFill>
            <a:ln w="12700" cap="rnd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303" name="Freeform 36"/>
            <p:cNvSpPr>
              <a:spLocks/>
            </p:cNvSpPr>
            <p:nvPr/>
          </p:nvSpPr>
          <p:spPr bwMode="auto">
            <a:xfrm>
              <a:off x="1096" y="4038"/>
              <a:ext cx="69" cy="35"/>
            </a:xfrm>
            <a:custGeom>
              <a:avLst/>
              <a:gdLst>
                <a:gd name="T0" fmla="*/ 63 w 69"/>
                <a:gd name="T1" fmla="*/ 6 h 35"/>
                <a:gd name="T2" fmla="*/ 38 w 69"/>
                <a:gd name="T3" fmla="*/ 0 h 35"/>
                <a:gd name="T4" fmla="*/ 9 w 69"/>
                <a:gd name="T5" fmla="*/ 3 h 35"/>
                <a:gd name="T6" fmla="*/ 0 w 69"/>
                <a:gd name="T7" fmla="*/ 17 h 35"/>
                <a:gd name="T8" fmla="*/ 14 w 69"/>
                <a:gd name="T9" fmla="*/ 31 h 35"/>
                <a:gd name="T10" fmla="*/ 42 w 69"/>
                <a:gd name="T11" fmla="*/ 34 h 35"/>
                <a:gd name="T12" fmla="*/ 68 w 69"/>
                <a:gd name="T13" fmla="*/ 20 h 35"/>
                <a:gd name="T14" fmla="*/ 63 w 69"/>
                <a:gd name="T15" fmla="*/ 6 h 35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w 69"/>
                <a:gd name="T25" fmla="*/ 0 h 35"/>
                <a:gd name="T26" fmla="*/ 69 w 69"/>
                <a:gd name="T27" fmla="*/ 35 h 35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T24" t="T25" r="T26" b="T27"/>
              <a:pathLst>
                <a:path w="69" h="35">
                  <a:moveTo>
                    <a:pt x="63" y="6"/>
                  </a:moveTo>
                  <a:lnTo>
                    <a:pt x="38" y="0"/>
                  </a:lnTo>
                  <a:lnTo>
                    <a:pt x="9" y="3"/>
                  </a:lnTo>
                  <a:lnTo>
                    <a:pt x="0" y="17"/>
                  </a:lnTo>
                  <a:lnTo>
                    <a:pt x="14" y="31"/>
                  </a:lnTo>
                  <a:lnTo>
                    <a:pt x="42" y="34"/>
                  </a:lnTo>
                  <a:lnTo>
                    <a:pt x="68" y="20"/>
                  </a:lnTo>
                  <a:lnTo>
                    <a:pt x="63" y="6"/>
                  </a:lnTo>
                </a:path>
              </a:pathLst>
            </a:custGeom>
            <a:solidFill>
              <a:srgbClr val="FFEA00"/>
            </a:solidFill>
            <a:ln w="12700" cap="rnd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304" name="Freeform 37"/>
            <p:cNvSpPr>
              <a:spLocks/>
            </p:cNvSpPr>
            <p:nvPr/>
          </p:nvSpPr>
          <p:spPr bwMode="auto">
            <a:xfrm>
              <a:off x="898" y="4035"/>
              <a:ext cx="69" cy="35"/>
            </a:xfrm>
            <a:custGeom>
              <a:avLst/>
              <a:gdLst>
                <a:gd name="T0" fmla="*/ 63 w 69"/>
                <a:gd name="T1" fmla="*/ 6 h 35"/>
                <a:gd name="T2" fmla="*/ 38 w 69"/>
                <a:gd name="T3" fmla="*/ 0 h 35"/>
                <a:gd name="T4" fmla="*/ 10 w 69"/>
                <a:gd name="T5" fmla="*/ 3 h 35"/>
                <a:gd name="T6" fmla="*/ 0 w 69"/>
                <a:gd name="T7" fmla="*/ 17 h 35"/>
                <a:gd name="T8" fmla="*/ 15 w 69"/>
                <a:gd name="T9" fmla="*/ 31 h 35"/>
                <a:gd name="T10" fmla="*/ 42 w 69"/>
                <a:gd name="T11" fmla="*/ 34 h 35"/>
                <a:gd name="T12" fmla="*/ 68 w 69"/>
                <a:gd name="T13" fmla="*/ 20 h 35"/>
                <a:gd name="T14" fmla="*/ 63 w 69"/>
                <a:gd name="T15" fmla="*/ 6 h 35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w 69"/>
                <a:gd name="T25" fmla="*/ 0 h 35"/>
                <a:gd name="T26" fmla="*/ 69 w 69"/>
                <a:gd name="T27" fmla="*/ 35 h 35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T24" t="T25" r="T26" b="T27"/>
              <a:pathLst>
                <a:path w="69" h="35">
                  <a:moveTo>
                    <a:pt x="63" y="6"/>
                  </a:moveTo>
                  <a:lnTo>
                    <a:pt x="38" y="0"/>
                  </a:lnTo>
                  <a:lnTo>
                    <a:pt x="10" y="3"/>
                  </a:lnTo>
                  <a:lnTo>
                    <a:pt x="0" y="17"/>
                  </a:lnTo>
                  <a:lnTo>
                    <a:pt x="15" y="31"/>
                  </a:lnTo>
                  <a:lnTo>
                    <a:pt x="42" y="34"/>
                  </a:lnTo>
                  <a:lnTo>
                    <a:pt x="68" y="20"/>
                  </a:lnTo>
                  <a:lnTo>
                    <a:pt x="63" y="6"/>
                  </a:lnTo>
                </a:path>
              </a:pathLst>
            </a:custGeom>
            <a:solidFill>
              <a:srgbClr val="FFEA00"/>
            </a:solidFill>
            <a:ln w="12700" cap="rnd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305" name="Freeform 38"/>
            <p:cNvSpPr>
              <a:spLocks/>
            </p:cNvSpPr>
            <p:nvPr/>
          </p:nvSpPr>
          <p:spPr bwMode="auto">
            <a:xfrm>
              <a:off x="440" y="4045"/>
              <a:ext cx="68" cy="34"/>
            </a:xfrm>
            <a:custGeom>
              <a:avLst/>
              <a:gdLst>
                <a:gd name="T0" fmla="*/ 62 w 68"/>
                <a:gd name="T1" fmla="*/ 6 h 34"/>
                <a:gd name="T2" fmla="*/ 37 w 68"/>
                <a:gd name="T3" fmla="*/ 0 h 34"/>
                <a:gd name="T4" fmla="*/ 9 w 68"/>
                <a:gd name="T5" fmla="*/ 3 h 34"/>
                <a:gd name="T6" fmla="*/ 0 w 68"/>
                <a:gd name="T7" fmla="*/ 17 h 34"/>
                <a:gd name="T8" fmla="*/ 14 w 68"/>
                <a:gd name="T9" fmla="*/ 30 h 34"/>
                <a:gd name="T10" fmla="*/ 41 w 68"/>
                <a:gd name="T11" fmla="*/ 33 h 34"/>
                <a:gd name="T12" fmla="*/ 67 w 68"/>
                <a:gd name="T13" fmla="*/ 19 h 34"/>
                <a:gd name="T14" fmla="*/ 62 w 68"/>
                <a:gd name="T15" fmla="*/ 6 h 34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w 68"/>
                <a:gd name="T25" fmla="*/ 0 h 34"/>
                <a:gd name="T26" fmla="*/ 68 w 68"/>
                <a:gd name="T27" fmla="*/ 34 h 34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T24" t="T25" r="T26" b="T27"/>
              <a:pathLst>
                <a:path w="68" h="34">
                  <a:moveTo>
                    <a:pt x="62" y="6"/>
                  </a:moveTo>
                  <a:lnTo>
                    <a:pt x="37" y="0"/>
                  </a:lnTo>
                  <a:lnTo>
                    <a:pt x="9" y="3"/>
                  </a:lnTo>
                  <a:lnTo>
                    <a:pt x="0" y="17"/>
                  </a:lnTo>
                  <a:lnTo>
                    <a:pt x="14" y="30"/>
                  </a:lnTo>
                  <a:lnTo>
                    <a:pt x="41" y="33"/>
                  </a:lnTo>
                  <a:lnTo>
                    <a:pt x="67" y="19"/>
                  </a:lnTo>
                  <a:lnTo>
                    <a:pt x="62" y="6"/>
                  </a:lnTo>
                </a:path>
              </a:pathLst>
            </a:custGeom>
            <a:solidFill>
              <a:srgbClr val="FFEA00"/>
            </a:solidFill>
            <a:ln w="12700" cap="rnd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306" name="Freeform 39"/>
            <p:cNvSpPr>
              <a:spLocks/>
            </p:cNvSpPr>
            <p:nvPr/>
          </p:nvSpPr>
          <p:spPr bwMode="auto">
            <a:xfrm>
              <a:off x="341" y="3983"/>
              <a:ext cx="68" cy="34"/>
            </a:xfrm>
            <a:custGeom>
              <a:avLst/>
              <a:gdLst>
                <a:gd name="T0" fmla="*/ 63 w 68"/>
                <a:gd name="T1" fmla="*/ 5 h 34"/>
                <a:gd name="T2" fmla="*/ 38 w 68"/>
                <a:gd name="T3" fmla="*/ 0 h 34"/>
                <a:gd name="T4" fmla="*/ 9 w 68"/>
                <a:gd name="T5" fmla="*/ 3 h 34"/>
                <a:gd name="T6" fmla="*/ 0 w 68"/>
                <a:gd name="T7" fmla="*/ 17 h 34"/>
                <a:gd name="T8" fmla="*/ 14 w 68"/>
                <a:gd name="T9" fmla="*/ 30 h 34"/>
                <a:gd name="T10" fmla="*/ 41 w 68"/>
                <a:gd name="T11" fmla="*/ 33 h 34"/>
                <a:gd name="T12" fmla="*/ 67 w 68"/>
                <a:gd name="T13" fmla="*/ 19 h 34"/>
                <a:gd name="T14" fmla="*/ 63 w 68"/>
                <a:gd name="T15" fmla="*/ 5 h 34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w 68"/>
                <a:gd name="T25" fmla="*/ 0 h 34"/>
                <a:gd name="T26" fmla="*/ 68 w 68"/>
                <a:gd name="T27" fmla="*/ 34 h 34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T24" t="T25" r="T26" b="T27"/>
              <a:pathLst>
                <a:path w="68" h="34">
                  <a:moveTo>
                    <a:pt x="63" y="5"/>
                  </a:moveTo>
                  <a:lnTo>
                    <a:pt x="38" y="0"/>
                  </a:lnTo>
                  <a:lnTo>
                    <a:pt x="9" y="3"/>
                  </a:lnTo>
                  <a:lnTo>
                    <a:pt x="0" y="17"/>
                  </a:lnTo>
                  <a:lnTo>
                    <a:pt x="14" y="30"/>
                  </a:lnTo>
                  <a:lnTo>
                    <a:pt x="41" y="33"/>
                  </a:lnTo>
                  <a:lnTo>
                    <a:pt x="67" y="19"/>
                  </a:lnTo>
                  <a:lnTo>
                    <a:pt x="63" y="5"/>
                  </a:lnTo>
                </a:path>
              </a:pathLst>
            </a:custGeom>
            <a:solidFill>
              <a:srgbClr val="FFEA00"/>
            </a:solidFill>
            <a:ln w="12700" cap="rnd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307" name="Freeform 40"/>
            <p:cNvSpPr>
              <a:spLocks/>
            </p:cNvSpPr>
            <p:nvPr/>
          </p:nvSpPr>
          <p:spPr bwMode="auto">
            <a:xfrm>
              <a:off x="237" y="3901"/>
              <a:ext cx="69" cy="35"/>
            </a:xfrm>
            <a:custGeom>
              <a:avLst/>
              <a:gdLst>
                <a:gd name="T0" fmla="*/ 63 w 69"/>
                <a:gd name="T1" fmla="*/ 6 h 35"/>
                <a:gd name="T2" fmla="*/ 38 w 69"/>
                <a:gd name="T3" fmla="*/ 0 h 35"/>
                <a:gd name="T4" fmla="*/ 9 w 69"/>
                <a:gd name="T5" fmla="*/ 3 h 35"/>
                <a:gd name="T6" fmla="*/ 0 w 69"/>
                <a:gd name="T7" fmla="*/ 17 h 35"/>
                <a:gd name="T8" fmla="*/ 14 w 69"/>
                <a:gd name="T9" fmla="*/ 31 h 35"/>
                <a:gd name="T10" fmla="*/ 42 w 69"/>
                <a:gd name="T11" fmla="*/ 34 h 35"/>
                <a:gd name="T12" fmla="*/ 68 w 69"/>
                <a:gd name="T13" fmla="*/ 20 h 35"/>
                <a:gd name="T14" fmla="*/ 63 w 69"/>
                <a:gd name="T15" fmla="*/ 6 h 35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w 69"/>
                <a:gd name="T25" fmla="*/ 0 h 35"/>
                <a:gd name="T26" fmla="*/ 69 w 69"/>
                <a:gd name="T27" fmla="*/ 35 h 35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T24" t="T25" r="T26" b="T27"/>
              <a:pathLst>
                <a:path w="69" h="35">
                  <a:moveTo>
                    <a:pt x="63" y="6"/>
                  </a:moveTo>
                  <a:lnTo>
                    <a:pt x="38" y="0"/>
                  </a:lnTo>
                  <a:lnTo>
                    <a:pt x="9" y="3"/>
                  </a:lnTo>
                  <a:lnTo>
                    <a:pt x="0" y="17"/>
                  </a:lnTo>
                  <a:lnTo>
                    <a:pt x="14" y="31"/>
                  </a:lnTo>
                  <a:lnTo>
                    <a:pt x="42" y="34"/>
                  </a:lnTo>
                  <a:lnTo>
                    <a:pt x="68" y="20"/>
                  </a:lnTo>
                  <a:lnTo>
                    <a:pt x="63" y="6"/>
                  </a:lnTo>
                </a:path>
              </a:pathLst>
            </a:custGeom>
            <a:solidFill>
              <a:srgbClr val="FFEA00"/>
            </a:solidFill>
            <a:ln w="12700" cap="rnd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308" name="Freeform 41"/>
            <p:cNvSpPr>
              <a:spLocks/>
            </p:cNvSpPr>
            <p:nvPr/>
          </p:nvSpPr>
          <p:spPr bwMode="auto">
            <a:xfrm>
              <a:off x="946" y="3918"/>
              <a:ext cx="85" cy="63"/>
            </a:xfrm>
            <a:custGeom>
              <a:avLst/>
              <a:gdLst>
                <a:gd name="T0" fmla="*/ 77 w 85"/>
                <a:gd name="T1" fmla="*/ 26 h 63"/>
                <a:gd name="T2" fmla="*/ 36 w 85"/>
                <a:gd name="T3" fmla="*/ 5 h 63"/>
                <a:gd name="T4" fmla="*/ 10 w 85"/>
                <a:gd name="T5" fmla="*/ 0 h 63"/>
                <a:gd name="T6" fmla="*/ 3 w 85"/>
                <a:gd name="T7" fmla="*/ 15 h 63"/>
                <a:gd name="T8" fmla="*/ 0 w 85"/>
                <a:gd name="T9" fmla="*/ 33 h 63"/>
                <a:gd name="T10" fmla="*/ 15 w 85"/>
                <a:gd name="T11" fmla="*/ 54 h 63"/>
                <a:gd name="T12" fmla="*/ 41 w 85"/>
                <a:gd name="T13" fmla="*/ 62 h 63"/>
                <a:gd name="T14" fmla="*/ 69 w 85"/>
                <a:gd name="T15" fmla="*/ 62 h 63"/>
                <a:gd name="T16" fmla="*/ 81 w 85"/>
                <a:gd name="T17" fmla="*/ 54 h 63"/>
                <a:gd name="T18" fmla="*/ 84 w 85"/>
                <a:gd name="T19" fmla="*/ 45 h 63"/>
                <a:gd name="T20" fmla="*/ 78 w 85"/>
                <a:gd name="T21" fmla="*/ 36 h 63"/>
                <a:gd name="T22" fmla="*/ 77 w 85"/>
                <a:gd name="T23" fmla="*/ 26 h 63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w 85"/>
                <a:gd name="T37" fmla="*/ 0 h 63"/>
                <a:gd name="T38" fmla="*/ 85 w 85"/>
                <a:gd name="T39" fmla="*/ 63 h 63"/>
              </a:gdLst>
              <a:ahLst/>
              <a:cxnLst>
                <a:cxn ang="T24">
                  <a:pos x="T0" y="T1"/>
                </a:cxn>
                <a:cxn ang="T25">
                  <a:pos x="T2" y="T3"/>
                </a:cxn>
                <a:cxn ang="T26">
                  <a:pos x="T4" y="T5"/>
                </a:cxn>
                <a:cxn ang="T27">
                  <a:pos x="T6" y="T7"/>
                </a:cxn>
                <a:cxn ang="T28">
                  <a:pos x="T8" y="T9"/>
                </a:cxn>
                <a:cxn ang="T29">
                  <a:pos x="T10" y="T11"/>
                </a:cxn>
                <a:cxn ang="T30">
                  <a:pos x="T12" y="T13"/>
                </a:cxn>
                <a:cxn ang="T31">
                  <a:pos x="T14" y="T15"/>
                </a:cxn>
                <a:cxn ang="T32">
                  <a:pos x="T16" y="T17"/>
                </a:cxn>
                <a:cxn ang="T33">
                  <a:pos x="T18" y="T19"/>
                </a:cxn>
                <a:cxn ang="T34">
                  <a:pos x="T20" y="T21"/>
                </a:cxn>
                <a:cxn ang="T35">
                  <a:pos x="T22" y="T23"/>
                </a:cxn>
              </a:cxnLst>
              <a:rect l="T36" t="T37" r="T38" b="T39"/>
              <a:pathLst>
                <a:path w="85" h="63">
                  <a:moveTo>
                    <a:pt x="77" y="26"/>
                  </a:moveTo>
                  <a:lnTo>
                    <a:pt x="36" y="5"/>
                  </a:lnTo>
                  <a:lnTo>
                    <a:pt x="10" y="0"/>
                  </a:lnTo>
                  <a:lnTo>
                    <a:pt x="3" y="15"/>
                  </a:lnTo>
                  <a:lnTo>
                    <a:pt x="0" y="33"/>
                  </a:lnTo>
                  <a:lnTo>
                    <a:pt x="15" y="54"/>
                  </a:lnTo>
                  <a:lnTo>
                    <a:pt x="41" y="62"/>
                  </a:lnTo>
                  <a:lnTo>
                    <a:pt x="69" y="62"/>
                  </a:lnTo>
                  <a:lnTo>
                    <a:pt x="81" y="54"/>
                  </a:lnTo>
                  <a:lnTo>
                    <a:pt x="84" y="45"/>
                  </a:lnTo>
                  <a:lnTo>
                    <a:pt x="78" y="36"/>
                  </a:lnTo>
                  <a:lnTo>
                    <a:pt x="77" y="26"/>
                  </a:lnTo>
                </a:path>
              </a:pathLst>
            </a:custGeom>
            <a:solidFill>
              <a:srgbClr val="FFEA00"/>
            </a:solidFill>
            <a:ln w="12700" cap="rnd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309" name="Freeform 42"/>
            <p:cNvSpPr>
              <a:spLocks/>
            </p:cNvSpPr>
            <p:nvPr/>
          </p:nvSpPr>
          <p:spPr bwMode="auto">
            <a:xfrm>
              <a:off x="810" y="3937"/>
              <a:ext cx="134" cy="83"/>
            </a:xfrm>
            <a:custGeom>
              <a:avLst/>
              <a:gdLst>
                <a:gd name="T0" fmla="*/ 123 w 134"/>
                <a:gd name="T1" fmla="*/ 12 h 83"/>
                <a:gd name="T2" fmla="*/ 95 w 134"/>
                <a:gd name="T3" fmla="*/ 7 h 83"/>
                <a:gd name="T4" fmla="*/ 68 w 134"/>
                <a:gd name="T5" fmla="*/ 0 h 83"/>
                <a:gd name="T6" fmla="*/ 58 w 134"/>
                <a:gd name="T7" fmla="*/ 9 h 83"/>
                <a:gd name="T8" fmla="*/ 60 w 134"/>
                <a:gd name="T9" fmla="*/ 31 h 83"/>
                <a:gd name="T10" fmla="*/ 29 w 134"/>
                <a:gd name="T11" fmla="*/ 37 h 83"/>
                <a:gd name="T12" fmla="*/ 5 w 134"/>
                <a:gd name="T13" fmla="*/ 46 h 83"/>
                <a:gd name="T14" fmla="*/ 0 w 134"/>
                <a:gd name="T15" fmla="*/ 64 h 83"/>
                <a:gd name="T16" fmla="*/ 12 w 134"/>
                <a:gd name="T17" fmla="*/ 76 h 83"/>
                <a:gd name="T18" fmla="*/ 55 w 134"/>
                <a:gd name="T19" fmla="*/ 82 h 83"/>
                <a:gd name="T20" fmla="*/ 84 w 134"/>
                <a:gd name="T21" fmla="*/ 76 h 83"/>
                <a:gd name="T22" fmla="*/ 95 w 134"/>
                <a:gd name="T23" fmla="*/ 62 h 83"/>
                <a:gd name="T24" fmla="*/ 92 w 134"/>
                <a:gd name="T25" fmla="*/ 52 h 83"/>
                <a:gd name="T26" fmla="*/ 133 w 134"/>
                <a:gd name="T27" fmla="*/ 40 h 83"/>
                <a:gd name="T28" fmla="*/ 123 w 134"/>
                <a:gd name="T29" fmla="*/ 12 h 83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w 134"/>
                <a:gd name="T46" fmla="*/ 0 h 83"/>
                <a:gd name="T47" fmla="*/ 134 w 134"/>
                <a:gd name="T48" fmla="*/ 83 h 83"/>
              </a:gdLst>
              <a:ahLst/>
              <a:cxnLst>
                <a:cxn ang="T30">
                  <a:pos x="T0" y="T1"/>
                </a:cxn>
                <a:cxn ang="T31">
                  <a:pos x="T2" y="T3"/>
                </a:cxn>
                <a:cxn ang="T32">
                  <a:pos x="T4" y="T5"/>
                </a:cxn>
                <a:cxn ang="T33">
                  <a:pos x="T6" y="T7"/>
                </a:cxn>
                <a:cxn ang="T34">
                  <a:pos x="T8" y="T9"/>
                </a:cxn>
                <a:cxn ang="T35">
                  <a:pos x="T10" y="T11"/>
                </a:cxn>
                <a:cxn ang="T36">
                  <a:pos x="T12" y="T13"/>
                </a:cxn>
                <a:cxn ang="T37">
                  <a:pos x="T14" y="T15"/>
                </a:cxn>
                <a:cxn ang="T38">
                  <a:pos x="T16" y="T17"/>
                </a:cxn>
                <a:cxn ang="T39">
                  <a:pos x="T18" y="T19"/>
                </a:cxn>
                <a:cxn ang="T40">
                  <a:pos x="T20" y="T21"/>
                </a:cxn>
                <a:cxn ang="T41">
                  <a:pos x="T22" y="T23"/>
                </a:cxn>
                <a:cxn ang="T42">
                  <a:pos x="T24" y="T25"/>
                </a:cxn>
                <a:cxn ang="T43">
                  <a:pos x="T26" y="T27"/>
                </a:cxn>
                <a:cxn ang="T44">
                  <a:pos x="T28" y="T29"/>
                </a:cxn>
              </a:cxnLst>
              <a:rect l="T45" t="T46" r="T47" b="T48"/>
              <a:pathLst>
                <a:path w="134" h="83">
                  <a:moveTo>
                    <a:pt x="123" y="12"/>
                  </a:moveTo>
                  <a:lnTo>
                    <a:pt x="95" y="7"/>
                  </a:lnTo>
                  <a:lnTo>
                    <a:pt x="68" y="0"/>
                  </a:lnTo>
                  <a:lnTo>
                    <a:pt x="58" y="9"/>
                  </a:lnTo>
                  <a:lnTo>
                    <a:pt x="60" y="31"/>
                  </a:lnTo>
                  <a:lnTo>
                    <a:pt x="29" y="37"/>
                  </a:lnTo>
                  <a:lnTo>
                    <a:pt x="5" y="46"/>
                  </a:lnTo>
                  <a:lnTo>
                    <a:pt x="0" y="64"/>
                  </a:lnTo>
                  <a:lnTo>
                    <a:pt x="12" y="76"/>
                  </a:lnTo>
                  <a:lnTo>
                    <a:pt x="55" y="82"/>
                  </a:lnTo>
                  <a:lnTo>
                    <a:pt x="84" y="76"/>
                  </a:lnTo>
                  <a:lnTo>
                    <a:pt x="95" y="62"/>
                  </a:lnTo>
                  <a:lnTo>
                    <a:pt x="92" y="52"/>
                  </a:lnTo>
                  <a:lnTo>
                    <a:pt x="133" y="40"/>
                  </a:lnTo>
                  <a:lnTo>
                    <a:pt x="123" y="12"/>
                  </a:lnTo>
                </a:path>
              </a:pathLst>
            </a:custGeom>
            <a:solidFill>
              <a:srgbClr val="FFEA00"/>
            </a:solidFill>
            <a:ln w="12700" cap="rnd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310" name="Freeform 43"/>
            <p:cNvSpPr>
              <a:spLocks/>
            </p:cNvSpPr>
            <p:nvPr/>
          </p:nvSpPr>
          <p:spPr bwMode="auto">
            <a:xfrm>
              <a:off x="625" y="3977"/>
              <a:ext cx="185" cy="112"/>
            </a:xfrm>
            <a:custGeom>
              <a:avLst/>
              <a:gdLst>
                <a:gd name="T0" fmla="*/ 103 w 185"/>
                <a:gd name="T1" fmla="*/ 52 h 112"/>
                <a:gd name="T2" fmla="*/ 45 w 185"/>
                <a:gd name="T3" fmla="*/ 6 h 112"/>
                <a:gd name="T4" fmla="*/ 21 w 185"/>
                <a:gd name="T5" fmla="*/ 0 h 112"/>
                <a:gd name="T6" fmla="*/ 5 w 185"/>
                <a:gd name="T7" fmla="*/ 3 h 112"/>
                <a:gd name="T8" fmla="*/ 0 w 185"/>
                <a:gd name="T9" fmla="*/ 18 h 112"/>
                <a:gd name="T10" fmla="*/ 5 w 185"/>
                <a:gd name="T11" fmla="*/ 46 h 112"/>
                <a:gd name="T12" fmla="*/ 21 w 185"/>
                <a:gd name="T13" fmla="*/ 65 h 112"/>
                <a:gd name="T14" fmla="*/ 46 w 185"/>
                <a:gd name="T15" fmla="*/ 71 h 112"/>
                <a:gd name="T16" fmla="*/ 81 w 185"/>
                <a:gd name="T17" fmla="*/ 71 h 112"/>
                <a:gd name="T18" fmla="*/ 83 w 185"/>
                <a:gd name="T19" fmla="*/ 89 h 112"/>
                <a:gd name="T20" fmla="*/ 113 w 185"/>
                <a:gd name="T21" fmla="*/ 102 h 112"/>
                <a:gd name="T22" fmla="*/ 149 w 185"/>
                <a:gd name="T23" fmla="*/ 111 h 112"/>
                <a:gd name="T24" fmla="*/ 176 w 185"/>
                <a:gd name="T25" fmla="*/ 105 h 112"/>
                <a:gd name="T26" fmla="*/ 184 w 185"/>
                <a:gd name="T27" fmla="*/ 93 h 112"/>
                <a:gd name="T28" fmla="*/ 181 w 185"/>
                <a:gd name="T29" fmla="*/ 77 h 112"/>
                <a:gd name="T30" fmla="*/ 165 w 185"/>
                <a:gd name="T31" fmla="*/ 65 h 112"/>
                <a:gd name="T32" fmla="*/ 139 w 185"/>
                <a:gd name="T33" fmla="*/ 55 h 112"/>
                <a:gd name="T34" fmla="*/ 108 w 185"/>
                <a:gd name="T35" fmla="*/ 52 h 112"/>
                <a:gd name="T36" fmla="*/ 103 w 185"/>
                <a:gd name="T37" fmla="*/ 52 h 112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w 185"/>
                <a:gd name="T58" fmla="*/ 0 h 112"/>
                <a:gd name="T59" fmla="*/ 185 w 185"/>
                <a:gd name="T60" fmla="*/ 112 h 112"/>
              </a:gdLst>
              <a:ahLst/>
              <a:cxnLst>
                <a:cxn ang="T38">
                  <a:pos x="T0" y="T1"/>
                </a:cxn>
                <a:cxn ang="T39">
                  <a:pos x="T2" y="T3"/>
                </a:cxn>
                <a:cxn ang="T40">
                  <a:pos x="T4" y="T5"/>
                </a:cxn>
                <a:cxn ang="T41">
                  <a:pos x="T6" y="T7"/>
                </a:cxn>
                <a:cxn ang="T42">
                  <a:pos x="T8" y="T9"/>
                </a:cxn>
                <a:cxn ang="T43">
                  <a:pos x="T10" y="T11"/>
                </a:cxn>
                <a:cxn ang="T44">
                  <a:pos x="T12" y="T13"/>
                </a:cxn>
                <a:cxn ang="T45">
                  <a:pos x="T14" y="T15"/>
                </a:cxn>
                <a:cxn ang="T46">
                  <a:pos x="T16" y="T17"/>
                </a:cxn>
                <a:cxn ang="T47">
                  <a:pos x="T18" y="T19"/>
                </a:cxn>
                <a:cxn ang="T48">
                  <a:pos x="T20" y="T21"/>
                </a:cxn>
                <a:cxn ang="T49">
                  <a:pos x="T22" y="T23"/>
                </a:cxn>
                <a:cxn ang="T50">
                  <a:pos x="T24" y="T25"/>
                </a:cxn>
                <a:cxn ang="T51">
                  <a:pos x="T26" y="T27"/>
                </a:cxn>
                <a:cxn ang="T52">
                  <a:pos x="T28" y="T29"/>
                </a:cxn>
                <a:cxn ang="T53">
                  <a:pos x="T30" y="T31"/>
                </a:cxn>
                <a:cxn ang="T54">
                  <a:pos x="T32" y="T33"/>
                </a:cxn>
                <a:cxn ang="T55">
                  <a:pos x="T34" y="T35"/>
                </a:cxn>
                <a:cxn ang="T56">
                  <a:pos x="T36" y="T37"/>
                </a:cxn>
              </a:cxnLst>
              <a:rect l="T57" t="T58" r="T59" b="T60"/>
              <a:pathLst>
                <a:path w="185" h="112">
                  <a:moveTo>
                    <a:pt x="103" y="52"/>
                  </a:moveTo>
                  <a:lnTo>
                    <a:pt x="45" y="6"/>
                  </a:lnTo>
                  <a:lnTo>
                    <a:pt x="21" y="0"/>
                  </a:lnTo>
                  <a:lnTo>
                    <a:pt x="5" y="3"/>
                  </a:lnTo>
                  <a:lnTo>
                    <a:pt x="0" y="18"/>
                  </a:lnTo>
                  <a:lnTo>
                    <a:pt x="5" y="46"/>
                  </a:lnTo>
                  <a:lnTo>
                    <a:pt x="21" y="65"/>
                  </a:lnTo>
                  <a:lnTo>
                    <a:pt x="46" y="71"/>
                  </a:lnTo>
                  <a:lnTo>
                    <a:pt x="81" y="71"/>
                  </a:lnTo>
                  <a:lnTo>
                    <a:pt x="83" y="89"/>
                  </a:lnTo>
                  <a:lnTo>
                    <a:pt x="113" y="102"/>
                  </a:lnTo>
                  <a:lnTo>
                    <a:pt x="149" y="111"/>
                  </a:lnTo>
                  <a:lnTo>
                    <a:pt x="176" y="105"/>
                  </a:lnTo>
                  <a:lnTo>
                    <a:pt x="184" y="93"/>
                  </a:lnTo>
                  <a:lnTo>
                    <a:pt x="181" y="77"/>
                  </a:lnTo>
                  <a:lnTo>
                    <a:pt x="165" y="65"/>
                  </a:lnTo>
                  <a:lnTo>
                    <a:pt x="139" y="55"/>
                  </a:lnTo>
                  <a:lnTo>
                    <a:pt x="108" y="52"/>
                  </a:lnTo>
                  <a:lnTo>
                    <a:pt x="103" y="52"/>
                  </a:lnTo>
                </a:path>
              </a:pathLst>
            </a:custGeom>
            <a:solidFill>
              <a:srgbClr val="FFEA00"/>
            </a:solidFill>
            <a:ln w="12700" cap="rnd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311" name="Freeform 44"/>
            <p:cNvSpPr>
              <a:spLocks/>
            </p:cNvSpPr>
            <p:nvPr/>
          </p:nvSpPr>
          <p:spPr bwMode="auto">
            <a:xfrm>
              <a:off x="533" y="4075"/>
              <a:ext cx="102" cy="37"/>
            </a:xfrm>
            <a:custGeom>
              <a:avLst/>
              <a:gdLst>
                <a:gd name="T0" fmla="*/ 70 w 102"/>
                <a:gd name="T1" fmla="*/ 3 h 37"/>
                <a:gd name="T2" fmla="*/ 31 w 102"/>
                <a:gd name="T3" fmla="*/ 0 h 37"/>
                <a:gd name="T4" fmla="*/ 6 w 102"/>
                <a:gd name="T5" fmla="*/ 9 h 37"/>
                <a:gd name="T6" fmla="*/ 0 w 102"/>
                <a:gd name="T7" fmla="*/ 25 h 37"/>
                <a:gd name="T8" fmla="*/ 20 w 102"/>
                <a:gd name="T9" fmla="*/ 36 h 37"/>
                <a:gd name="T10" fmla="*/ 62 w 102"/>
                <a:gd name="T11" fmla="*/ 36 h 37"/>
                <a:gd name="T12" fmla="*/ 89 w 102"/>
                <a:gd name="T13" fmla="*/ 33 h 37"/>
                <a:gd name="T14" fmla="*/ 101 w 102"/>
                <a:gd name="T15" fmla="*/ 22 h 37"/>
                <a:gd name="T16" fmla="*/ 99 w 102"/>
                <a:gd name="T17" fmla="*/ 14 h 37"/>
                <a:gd name="T18" fmla="*/ 82 w 102"/>
                <a:gd name="T19" fmla="*/ 9 h 37"/>
                <a:gd name="T20" fmla="*/ 70 w 102"/>
                <a:gd name="T21" fmla="*/ 3 h 37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w 102"/>
                <a:gd name="T34" fmla="*/ 0 h 37"/>
                <a:gd name="T35" fmla="*/ 102 w 102"/>
                <a:gd name="T36" fmla="*/ 37 h 37"/>
              </a:gdLst>
              <a:ahLst/>
              <a:cxnLst>
                <a:cxn ang="T22">
                  <a:pos x="T0" y="T1"/>
                </a:cxn>
                <a:cxn ang="T23">
                  <a:pos x="T2" y="T3"/>
                </a:cxn>
                <a:cxn ang="T24">
                  <a:pos x="T4" y="T5"/>
                </a:cxn>
                <a:cxn ang="T25">
                  <a:pos x="T6" y="T7"/>
                </a:cxn>
                <a:cxn ang="T26">
                  <a:pos x="T8" y="T9"/>
                </a:cxn>
                <a:cxn ang="T27">
                  <a:pos x="T10" y="T11"/>
                </a:cxn>
                <a:cxn ang="T28">
                  <a:pos x="T12" y="T13"/>
                </a:cxn>
                <a:cxn ang="T29">
                  <a:pos x="T14" y="T15"/>
                </a:cxn>
                <a:cxn ang="T30">
                  <a:pos x="T16" y="T17"/>
                </a:cxn>
                <a:cxn ang="T31">
                  <a:pos x="T18" y="T19"/>
                </a:cxn>
                <a:cxn ang="T32">
                  <a:pos x="T20" y="T21"/>
                </a:cxn>
              </a:cxnLst>
              <a:rect l="T33" t="T34" r="T35" b="T36"/>
              <a:pathLst>
                <a:path w="102" h="37">
                  <a:moveTo>
                    <a:pt x="70" y="3"/>
                  </a:moveTo>
                  <a:lnTo>
                    <a:pt x="31" y="0"/>
                  </a:lnTo>
                  <a:lnTo>
                    <a:pt x="6" y="9"/>
                  </a:lnTo>
                  <a:lnTo>
                    <a:pt x="0" y="25"/>
                  </a:lnTo>
                  <a:lnTo>
                    <a:pt x="20" y="36"/>
                  </a:lnTo>
                  <a:lnTo>
                    <a:pt x="62" y="36"/>
                  </a:lnTo>
                  <a:lnTo>
                    <a:pt x="89" y="33"/>
                  </a:lnTo>
                  <a:lnTo>
                    <a:pt x="101" y="22"/>
                  </a:lnTo>
                  <a:lnTo>
                    <a:pt x="99" y="14"/>
                  </a:lnTo>
                  <a:lnTo>
                    <a:pt x="82" y="9"/>
                  </a:lnTo>
                  <a:lnTo>
                    <a:pt x="70" y="3"/>
                  </a:lnTo>
                </a:path>
              </a:pathLst>
            </a:custGeom>
            <a:solidFill>
              <a:srgbClr val="FFEA00"/>
            </a:solidFill>
            <a:ln w="12700" cap="rnd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312" name="Freeform 45"/>
            <p:cNvSpPr>
              <a:spLocks/>
            </p:cNvSpPr>
            <p:nvPr/>
          </p:nvSpPr>
          <p:spPr bwMode="auto">
            <a:xfrm>
              <a:off x="437" y="3993"/>
              <a:ext cx="91" cy="44"/>
            </a:xfrm>
            <a:custGeom>
              <a:avLst/>
              <a:gdLst>
                <a:gd name="T0" fmla="*/ 82 w 91"/>
                <a:gd name="T1" fmla="*/ 14 h 44"/>
                <a:gd name="T2" fmla="*/ 57 w 91"/>
                <a:gd name="T3" fmla="*/ 3 h 44"/>
                <a:gd name="T4" fmla="*/ 19 w 91"/>
                <a:gd name="T5" fmla="*/ 0 h 44"/>
                <a:gd name="T6" fmla="*/ 0 w 91"/>
                <a:gd name="T7" fmla="*/ 9 h 44"/>
                <a:gd name="T8" fmla="*/ 0 w 91"/>
                <a:gd name="T9" fmla="*/ 23 h 44"/>
                <a:gd name="T10" fmla="*/ 19 w 91"/>
                <a:gd name="T11" fmla="*/ 34 h 44"/>
                <a:gd name="T12" fmla="*/ 54 w 91"/>
                <a:gd name="T13" fmla="*/ 43 h 44"/>
                <a:gd name="T14" fmla="*/ 83 w 91"/>
                <a:gd name="T15" fmla="*/ 40 h 44"/>
                <a:gd name="T16" fmla="*/ 90 w 91"/>
                <a:gd name="T17" fmla="*/ 34 h 44"/>
                <a:gd name="T18" fmla="*/ 83 w 91"/>
                <a:gd name="T19" fmla="*/ 23 h 44"/>
                <a:gd name="T20" fmla="*/ 82 w 91"/>
                <a:gd name="T21" fmla="*/ 14 h 44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w 91"/>
                <a:gd name="T34" fmla="*/ 0 h 44"/>
                <a:gd name="T35" fmla="*/ 91 w 91"/>
                <a:gd name="T36" fmla="*/ 44 h 44"/>
              </a:gdLst>
              <a:ahLst/>
              <a:cxnLst>
                <a:cxn ang="T22">
                  <a:pos x="T0" y="T1"/>
                </a:cxn>
                <a:cxn ang="T23">
                  <a:pos x="T2" y="T3"/>
                </a:cxn>
                <a:cxn ang="T24">
                  <a:pos x="T4" y="T5"/>
                </a:cxn>
                <a:cxn ang="T25">
                  <a:pos x="T6" y="T7"/>
                </a:cxn>
                <a:cxn ang="T26">
                  <a:pos x="T8" y="T9"/>
                </a:cxn>
                <a:cxn ang="T27">
                  <a:pos x="T10" y="T11"/>
                </a:cxn>
                <a:cxn ang="T28">
                  <a:pos x="T12" y="T13"/>
                </a:cxn>
                <a:cxn ang="T29">
                  <a:pos x="T14" y="T15"/>
                </a:cxn>
                <a:cxn ang="T30">
                  <a:pos x="T16" y="T17"/>
                </a:cxn>
                <a:cxn ang="T31">
                  <a:pos x="T18" y="T19"/>
                </a:cxn>
                <a:cxn ang="T32">
                  <a:pos x="T20" y="T21"/>
                </a:cxn>
              </a:cxnLst>
              <a:rect l="T33" t="T34" r="T35" b="T36"/>
              <a:pathLst>
                <a:path w="91" h="44">
                  <a:moveTo>
                    <a:pt x="82" y="14"/>
                  </a:moveTo>
                  <a:lnTo>
                    <a:pt x="57" y="3"/>
                  </a:lnTo>
                  <a:lnTo>
                    <a:pt x="19" y="0"/>
                  </a:lnTo>
                  <a:lnTo>
                    <a:pt x="0" y="9"/>
                  </a:lnTo>
                  <a:lnTo>
                    <a:pt x="0" y="23"/>
                  </a:lnTo>
                  <a:lnTo>
                    <a:pt x="19" y="34"/>
                  </a:lnTo>
                  <a:lnTo>
                    <a:pt x="54" y="43"/>
                  </a:lnTo>
                  <a:lnTo>
                    <a:pt x="83" y="40"/>
                  </a:lnTo>
                  <a:lnTo>
                    <a:pt x="90" y="34"/>
                  </a:lnTo>
                  <a:lnTo>
                    <a:pt x="83" y="23"/>
                  </a:lnTo>
                  <a:lnTo>
                    <a:pt x="82" y="14"/>
                  </a:lnTo>
                </a:path>
              </a:pathLst>
            </a:custGeom>
            <a:solidFill>
              <a:srgbClr val="FFEA00"/>
            </a:solidFill>
            <a:ln w="12700" cap="rnd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313" name="Freeform 46"/>
            <p:cNvSpPr>
              <a:spLocks/>
            </p:cNvSpPr>
            <p:nvPr/>
          </p:nvSpPr>
          <p:spPr bwMode="auto">
            <a:xfrm>
              <a:off x="359" y="3908"/>
              <a:ext cx="81" cy="60"/>
            </a:xfrm>
            <a:custGeom>
              <a:avLst/>
              <a:gdLst>
                <a:gd name="T0" fmla="*/ 66 w 81"/>
                <a:gd name="T1" fmla="*/ 0 h 60"/>
                <a:gd name="T2" fmla="*/ 11 w 81"/>
                <a:gd name="T3" fmla="*/ 21 h 60"/>
                <a:gd name="T4" fmla="*/ 0 w 81"/>
                <a:gd name="T5" fmla="*/ 44 h 60"/>
                <a:gd name="T6" fmla="*/ 11 w 81"/>
                <a:gd name="T7" fmla="*/ 59 h 60"/>
                <a:gd name="T8" fmla="*/ 42 w 81"/>
                <a:gd name="T9" fmla="*/ 59 h 60"/>
                <a:gd name="T10" fmla="*/ 73 w 81"/>
                <a:gd name="T11" fmla="*/ 47 h 60"/>
                <a:gd name="T12" fmla="*/ 80 w 81"/>
                <a:gd name="T13" fmla="*/ 33 h 60"/>
                <a:gd name="T14" fmla="*/ 75 w 81"/>
                <a:gd name="T15" fmla="*/ 9 h 60"/>
                <a:gd name="T16" fmla="*/ 66 w 81"/>
                <a:gd name="T17" fmla="*/ 0 h 60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w 81"/>
                <a:gd name="T28" fmla="*/ 0 h 60"/>
                <a:gd name="T29" fmla="*/ 81 w 81"/>
                <a:gd name="T30" fmla="*/ 60 h 60"/>
              </a:gdLst>
              <a:ahLst/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T27" t="T28" r="T29" b="T30"/>
              <a:pathLst>
                <a:path w="81" h="60">
                  <a:moveTo>
                    <a:pt x="66" y="0"/>
                  </a:moveTo>
                  <a:lnTo>
                    <a:pt x="11" y="21"/>
                  </a:lnTo>
                  <a:lnTo>
                    <a:pt x="0" y="44"/>
                  </a:lnTo>
                  <a:lnTo>
                    <a:pt x="11" y="59"/>
                  </a:lnTo>
                  <a:lnTo>
                    <a:pt x="42" y="59"/>
                  </a:lnTo>
                  <a:lnTo>
                    <a:pt x="73" y="47"/>
                  </a:lnTo>
                  <a:lnTo>
                    <a:pt x="80" y="33"/>
                  </a:lnTo>
                  <a:lnTo>
                    <a:pt x="75" y="9"/>
                  </a:lnTo>
                  <a:lnTo>
                    <a:pt x="66" y="0"/>
                  </a:lnTo>
                </a:path>
              </a:pathLst>
            </a:custGeom>
            <a:solidFill>
              <a:srgbClr val="FFEA00"/>
            </a:solidFill>
            <a:ln w="12700" cap="rnd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314" name="Freeform 47"/>
            <p:cNvSpPr>
              <a:spLocks/>
            </p:cNvSpPr>
            <p:nvPr/>
          </p:nvSpPr>
          <p:spPr bwMode="auto">
            <a:xfrm>
              <a:off x="957" y="3927"/>
              <a:ext cx="20" cy="18"/>
            </a:xfrm>
            <a:custGeom>
              <a:avLst/>
              <a:gdLst>
                <a:gd name="T0" fmla="*/ 19 w 20"/>
                <a:gd name="T1" fmla="*/ 7 h 18"/>
                <a:gd name="T2" fmla="*/ 11 w 20"/>
                <a:gd name="T3" fmla="*/ 0 h 18"/>
                <a:gd name="T4" fmla="*/ 0 w 20"/>
                <a:gd name="T5" fmla="*/ 7 h 18"/>
                <a:gd name="T6" fmla="*/ 11 w 20"/>
                <a:gd name="T7" fmla="*/ 17 h 18"/>
                <a:gd name="T8" fmla="*/ 19 w 20"/>
                <a:gd name="T9" fmla="*/ 7 h 18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20"/>
                <a:gd name="T16" fmla="*/ 0 h 18"/>
                <a:gd name="T17" fmla="*/ 20 w 20"/>
                <a:gd name="T18" fmla="*/ 18 h 18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20" h="18">
                  <a:moveTo>
                    <a:pt x="19" y="7"/>
                  </a:moveTo>
                  <a:lnTo>
                    <a:pt x="11" y="0"/>
                  </a:lnTo>
                  <a:lnTo>
                    <a:pt x="0" y="7"/>
                  </a:lnTo>
                  <a:lnTo>
                    <a:pt x="11" y="17"/>
                  </a:lnTo>
                  <a:lnTo>
                    <a:pt x="19" y="7"/>
                  </a:lnTo>
                </a:path>
              </a:pathLst>
            </a:custGeom>
            <a:solidFill>
              <a:srgbClr val="FFFFFF"/>
            </a:solidFill>
            <a:ln w="12700" cap="rnd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315" name="Freeform 48"/>
            <p:cNvSpPr>
              <a:spLocks/>
            </p:cNvSpPr>
            <p:nvPr/>
          </p:nvSpPr>
          <p:spPr bwMode="auto">
            <a:xfrm>
              <a:off x="886" y="3947"/>
              <a:ext cx="20" cy="18"/>
            </a:xfrm>
            <a:custGeom>
              <a:avLst/>
              <a:gdLst>
                <a:gd name="T0" fmla="*/ 19 w 20"/>
                <a:gd name="T1" fmla="*/ 7 h 18"/>
                <a:gd name="T2" fmla="*/ 11 w 20"/>
                <a:gd name="T3" fmla="*/ 0 h 18"/>
                <a:gd name="T4" fmla="*/ 0 w 20"/>
                <a:gd name="T5" fmla="*/ 7 h 18"/>
                <a:gd name="T6" fmla="*/ 11 w 20"/>
                <a:gd name="T7" fmla="*/ 17 h 18"/>
                <a:gd name="T8" fmla="*/ 19 w 20"/>
                <a:gd name="T9" fmla="*/ 7 h 18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20"/>
                <a:gd name="T16" fmla="*/ 0 h 18"/>
                <a:gd name="T17" fmla="*/ 20 w 20"/>
                <a:gd name="T18" fmla="*/ 18 h 18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20" h="18">
                  <a:moveTo>
                    <a:pt x="19" y="7"/>
                  </a:moveTo>
                  <a:lnTo>
                    <a:pt x="11" y="0"/>
                  </a:lnTo>
                  <a:lnTo>
                    <a:pt x="0" y="7"/>
                  </a:lnTo>
                  <a:lnTo>
                    <a:pt x="11" y="17"/>
                  </a:lnTo>
                  <a:lnTo>
                    <a:pt x="19" y="7"/>
                  </a:lnTo>
                </a:path>
              </a:pathLst>
            </a:custGeom>
            <a:solidFill>
              <a:srgbClr val="FFFFFF"/>
            </a:solidFill>
            <a:ln w="12700" cap="rnd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316" name="Freeform 49"/>
            <p:cNvSpPr>
              <a:spLocks/>
            </p:cNvSpPr>
            <p:nvPr/>
          </p:nvSpPr>
          <p:spPr bwMode="auto">
            <a:xfrm>
              <a:off x="830" y="3986"/>
              <a:ext cx="20" cy="18"/>
            </a:xfrm>
            <a:custGeom>
              <a:avLst/>
              <a:gdLst>
                <a:gd name="T0" fmla="*/ 19 w 20"/>
                <a:gd name="T1" fmla="*/ 7 h 18"/>
                <a:gd name="T2" fmla="*/ 11 w 20"/>
                <a:gd name="T3" fmla="*/ 0 h 18"/>
                <a:gd name="T4" fmla="*/ 0 w 20"/>
                <a:gd name="T5" fmla="*/ 7 h 18"/>
                <a:gd name="T6" fmla="*/ 11 w 20"/>
                <a:gd name="T7" fmla="*/ 17 h 18"/>
                <a:gd name="T8" fmla="*/ 19 w 20"/>
                <a:gd name="T9" fmla="*/ 7 h 18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20"/>
                <a:gd name="T16" fmla="*/ 0 h 18"/>
                <a:gd name="T17" fmla="*/ 20 w 20"/>
                <a:gd name="T18" fmla="*/ 18 h 18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20" h="18">
                  <a:moveTo>
                    <a:pt x="19" y="7"/>
                  </a:moveTo>
                  <a:lnTo>
                    <a:pt x="11" y="0"/>
                  </a:lnTo>
                  <a:lnTo>
                    <a:pt x="0" y="7"/>
                  </a:lnTo>
                  <a:lnTo>
                    <a:pt x="11" y="17"/>
                  </a:lnTo>
                  <a:lnTo>
                    <a:pt x="19" y="7"/>
                  </a:lnTo>
                </a:path>
              </a:pathLst>
            </a:custGeom>
            <a:solidFill>
              <a:srgbClr val="FFFFFF"/>
            </a:solidFill>
            <a:ln w="12700" cap="rnd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317" name="Freeform 50"/>
            <p:cNvSpPr>
              <a:spLocks/>
            </p:cNvSpPr>
            <p:nvPr/>
          </p:nvSpPr>
          <p:spPr bwMode="auto">
            <a:xfrm>
              <a:off x="645" y="3989"/>
              <a:ext cx="21" cy="18"/>
            </a:xfrm>
            <a:custGeom>
              <a:avLst/>
              <a:gdLst>
                <a:gd name="T0" fmla="*/ 20 w 21"/>
                <a:gd name="T1" fmla="*/ 7 h 18"/>
                <a:gd name="T2" fmla="*/ 12 w 21"/>
                <a:gd name="T3" fmla="*/ 0 h 18"/>
                <a:gd name="T4" fmla="*/ 0 w 21"/>
                <a:gd name="T5" fmla="*/ 7 h 18"/>
                <a:gd name="T6" fmla="*/ 12 w 21"/>
                <a:gd name="T7" fmla="*/ 17 h 18"/>
                <a:gd name="T8" fmla="*/ 20 w 21"/>
                <a:gd name="T9" fmla="*/ 7 h 18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21"/>
                <a:gd name="T16" fmla="*/ 0 h 18"/>
                <a:gd name="T17" fmla="*/ 21 w 21"/>
                <a:gd name="T18" fmla="*/ 18 h 18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21" h="18">
                  <a:moveTo>
                    <a:pt x="20" y="7"/>
                  </a:moveTo>
                  <a:lnTo>
                    <a:pt x="12" y="0"/>
                  </a:lnTo>
                  <a:lnTo>
                    <a:pt x="0" y="7"/>
                  </a:lnTo>
                  <a:lnTo>
                    <a:pt x="12" y="17"/>
                  </a:lnTo>
                  <a:lnTo>
                    <a:pt x="20" y="7"/>
                  </a:lnTo>
                </a:path>
              </a:pathLst>
            </a:custGeom>
            <a:solidFill>
              <a:srgbClr val="FFFFFF"/>
            </a:solidFill>
            <a:ln w="12700" cap="rnd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318" name="Freeform 51"/>
            <p:cNvSpPr>
              <a:spLocks/>
            </p:cNvSpPr>
            <p:nvPr/>
          </p:nvSpPr>
          <p:spPr bwMode="auto">
            <a:xfrm>
              <a:off x="660" y="4016"/>
              <a:ext cx="21" cy="17"/>
            </a:xfrm>
            <a:custGeom>
              <a:avLst/>
              <a:gdLst>
                <a:gd name="T0" fmla="*/ 20 w 21"/>
                <a:gd name="T1" fmla="*/ 7 h 17"/>
                <a:gd name="T2" fmla="*/ 12 w 21"/>
                <a:gd name="T3" fmla="*/ 0 h 17"/>
                <a:gd name="T4" fmla="*/ 0 w 21"/>
                <a:gd name="T5" fmla="*/ 7 h 17"/>
                <a:gd name="T6" fmla="*/ 12 w 21"/>
                <a:gd name="T7" fmla="*/ 16 h 17"/>
                <a:gd name="T8" fmla="*/ 20 w 21"/>
                <a:gd name="T9" fmla="*/ 7 h 17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21"/>
                <a:gd name="T16" fmla="*/ 0 h 17"/>
                <a:gd name="T17" fmla="*/ 21 w 21"/>
                <a:gd name="T18" fmla="*/ 17 h 17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21" h="17">
                  <a:moveTo>
                    <a:pt x="20" y="7"/>
                  </a:moveTo>
                  <a:lnTo>
                    <a:pt x="12" y="0"/>
                  </a:lnTo>
                  <a:lnTo>
                    <a:pt x="0" y="7"/>
                  </a:lnTo>
                  <a:lnTo>
                    <a:pt x="12" y="16"/>
                  </a:lnTo>
                  <a:lnTo>
                    <a:pt x="20" y="7"/>
                  </a:lnTo>
                </a:path>
              </a:pathLst>
            </a:custGeom>
            <a:solidFill>
              <a:srgbClr val="FFFFFF"/>
            </a:solidFill>
            <a:ln w="12700" cap="rnd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319" name="Freeform 52"/>
            <p:cNvSpPr>
              <a:spLocks/>
            </p:cNvSpPr>
            <p:nvPr/>
          </p:nvSpPr>
          <p:spPr bwMode="auto">
            <a:xfrm>
              <a:off x="781" y="4055"/>
              <a:ext cx="21" cy="18"/>
            </a:xfrm>
            <a:custGeom>
              <a:avLst/>
              <a:gdLst>
                <a:gd name="T0" fmla="*/ 20 w 21"/>
                <a:gd name="T1" fmla="*/ 7 h 18"/>
                <a:gd name="T2" fmla="*/ 12 w 21"/>
                <a:gd name="T3" fmla="*/ 0 h 18"/>
                <a:gd name="T4" fmla="*/ 0 w 21"/>
                <a:gd name="T5" fmla="*/ 7 h 18"/>
                <a:gd name="T6" fmla="*/ 12 w 21"/>
                <a:gd name="T7" fmla="*/ 17 h 18"/>
                <a:gd name="T8" fmla="*/ 20 w 21"/>
                <a:gd name="T9" fmla="*/ 7 h 18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21"/>
                <a:gd name="T16" fmla="*/ 0 h 18"/>
                <a:gd name="T17" fmla="*/ 21 w 21"/>
                <a:gd name="T18" fmla="*/ 18 h 18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21" h="18">
                  <a:moveTo>
                    <a:pt x="20" y="7"/>
                  </a:moveTo>
                  <a:lnTo>
                    <a:pt x="12" y="0"/>
                  </a:lnTo>
                  <a:lnTo>
                    <a:pt x="0" y="7"/>
                  </a:lnTo>
                  <a:lnTo>
                    <a:pt x="12" y="17"/>
                  </a:lnTo>
                  <a:lnTo>
                    <a:pt x="20" y="7"/>
                  </a:lnTo>
                </a:path>
              </a:pathLst>
            </a:custGeom>
            <a:solidFill>
              <a:srgbClr val="FFFFFF"/>
            </a:solidFill>
            <a:ln w="12700" cap="rnd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320" name="Freeform 53"/>
            <p:cNvSpPr>
              <a:spLocks/>
            </p:cNvSpPr>
            <p:nvPr/>
          </p:nvSpPr>
          <p:spPr bwMode="auto">
            <a:xfrm>
              <a:off x="500" y="4016"/>
              <a:ext cx="21" cy="18"/>
            </a:xfrm>
            <a:custGeom>
              <a:avLst/>
              <a:gdLst>
                <a:gd name="T0" fmla="*/ 20 w 21"/>
                <a:gd name="T1" fmla="*/ 7 h 18"/>
                <a:gd name="T2" fmla="*/ 12 w 21"/>
                <a:gd name="T3" fmla="*/ 0 h 18"/>
                <a:gd name="T4" fmla="*/ 0 w 21"/>
                <a:gd name="T5" fmla="*/ 7 h 18"/>
                <a:gd name="T6" fmla="*/ 12 w 21"/>
                <a:gd name="T7" fmla="*/ 17 h 18"/>
                <a:gd name="T8" fmla="*/ 20 w 21"/>
                <a:gd name="T9" fmla="*/ 7 h 18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21"/>
                <a:gd name="T16" fmla="*/ 0 h 18"/>
                <a:gd name="T17" fmla="*/ 21 w 21"/>
                <a:gd name="T18" fmla="*/ 18 h 18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21" h="18">
                  <a:moveTo>
                    <a:pt x="20" y="7"/>
                  </a:moveTo>
                  <a:lnTo>
                    <a:pt x="12" y="0"/>
                  </a:lnTo>
                  <a:lnTo>
                    <a:pt x="0" y="7"/>
                  </a:lnTo>
                  <a:lnTo>
                    <a:pt x="12" y="17"/>
                  </a:lnTo>
                  <a:lnTo>
                    <a:pt x="20" y="7"/>
                  </a:lnTo>
                </a:path>
              </a:pathLst>
            </a:custGeom>
            <a:solidFill>
              <a:srgbClr val="FFFFFF"/>
            </a:solidFill>
            <a:ln w="12700" cap="rnd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321" name="Freeform 54"/>
            <p:cNvSpPr>
              <a:spLocks/>
            </p:cNvSpPr>
            <p:nvPr/>
          </p:nvSpPr>
          <p:spPr bwMode="auto">
            <a:xfrm>
              <a:off x="605" y="4084"/>
              <a:ext cx="19" cy="18"/>
            </a:xfrm>
            <a:custGeom>
              <a:avLst/>
              <a:gdLst>
                <a:gd name="T0" fmla="*/ 18 w 19"/>
                <a:gd name="T1" fmla="*/ 7 h 18"/>
                <a:gd name="T2" fmla="*/ 11 w 19"/>
                <a:gd name="T3" fmla="*/ 0 h 18"/>
                <a:gd name="T4" fmla="*/ 0 w 19"/>
                <a:gd name="T5" fmla="*/ 7 h 18"/>
                <a:gd name="T6" fmla="*/ 11 w 19"/>
                <a:gd name="T7" fmla="*/ 17 h 18"/>
                <a:gd name="T8" fmla="*/ 18 w 19"/>
                <a:gd name="T9" fmla="*/ 7 h 18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19"/>
                <a:gd name="T16" fmla="*/ 0 h 18"/>
                <a:gd name="T17" fmla="*/ 19 w 19"/>
                <a:gd name="T18" fmla="*/ 18 h 18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19" h="18">
                  <a:moveTo>
                    <a:pt x="18" y="7"/>
                  </a:moveTo>
                  <a:lnTo>
                    <a:pt x="11" y="0"/>
                  </a:lnTo>
                  <a:lnTo>
                    <a:pt x="0" y="7"/>
                  </a:lnTo>
                  <a:lnTo>
                    <a:pt x="11" y="17"/>
                  </a:lnTo>
                  <a:lnTo>
                    <a:pt x="18" y="7"/>
                  </a:lnTo>
                </a:path>
              </a:pathLst>
            </a:custGeom>
            <a:solidFill>
              <a:srgbClr val="FFFFFF"/>
            </a:solidFill>
            <a:ln w="12700" cap="rnd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322" name="Freeform 55"/>
            <p:cNvSpPr>
              <a:spLocks/>
            </p:cNvSpPr>
            <p:nvPr/>
          </p:nvSpPr>
          <p:spPr bwMode="auto">
            <a:xfrm>
              <a:off x="483" y="4058"/>
              <a:ext cx="20" cy="18"/>
            </a:xfrm>
            <a:custGeom>
              <a:avLst/>
              <a:gdLst>
                <a:gd name="T0" fmla="*/ 19 w 20"/>
                <a:gd name="T1" fmla="*/ 7 h 18"/>
                <a:gd name="T2" fmla="*/ 11 w 20"/>
                <a:gd name="T3" fmla="*/ 0 h 18"/>
                <a:gd name="T4" fmla="*/ 0 w 20"/>
                <a:gd name="T5" fmla="*/ 7 h 18"/>
                <a:gd name="T6" fmla="*/ 11 w 20"/>
                <a:gd name="T7" fmla="*/ 17 h 18"/>
                <a:gd name="T8" fmla="*/ 19 w 20"/>
                <a:gd name="T9" fmla="*/ 7 h 18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20"/>
                <a:gd name="T16" fmla="*/ 0 h 18"/>
                <a:gd name="T17" fmla="*/ 20 w 20"/>
                <a:gd name="T18" fmla="*/ 18 h 18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20" h="18">
                  <a:moveTo>
                    <a:pt x="19" y="7"/>
                  </a:moveTo>
                  <a:lnTo>
                    <a:pt x="11" y="0"/>
                  </a:lnTo>
                  <a:lnTo>
                    <a:pt x="0" y="7"/>
                  </a:lnTo>
                  <a:lnTo>
                    <a:pt x="11" y="17"/>
                  </a:lnTo>
                  <a:lnTo>
                    <a:pt x="19" y="7"/>
                  </a:lnTo>
                </a:path>
              </a:pathLst>
            </a:custGeom>
            <a:solidFill>
              <a:srgbClr val="FFFFFF"/>
            </a:solidFill>
            <a:ln w="12700" cap="rnd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323" name="Freeform 56"/>
            <p:cNvSpPr>
              <a:spLocks/>
            </p:cNvSpPr>
            <p:nvPr/>
          </p:nvSpPr>
          <p:spPr bwMode="auto">
            <a:xfrm>
              <a:off x="379" y="3993"/>
              <a:ext cx="20" cy="18"/>
            </a:xfrm>
            <a:custGeom>
              <a:avLst/>
              <a:gdLst>
                <a:gd name="T0" fmla="*/ 19 w 20"/>
                <a:gd name="T1" fmla="*/ 7 h 18"/>
                <a:gd name="T2" fmla="*/ 11 w 20"/>
                <a:gd name="T3" fmla="*/ 0 h 18"/>
                <a:gd name="T4" fmla="*/ 0 w 20"/>
                <a:gd name="T5" fmla="*/ 7 h 18"/>
                <a:gd name="T6" fmla="*/ 11 w 20"/>
                <a:gd name="T7" fmla="*/ 17 h 18"/>
                <a:gd name="T8" fmla="*/ 19 w 20"/>
                <a:gd name="T9" fmla="*/ 7 h 18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20"/>
                <a:gd name="T16" fmla="*/ 0 h 18"/>
                <a:gd name="T17" fmla="*/ 20 w 20"/>
                <a:gd name="T18" fmla="*/ 18 h 18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20" h="18">
                  <a:moveTo>
                    <a:pt x="19" y="7"/>
                  </a:moveTo>
                  <a:lnTo>
                    <a:pt x="11" y="0"/>
                  </a:lnTo>
                  <a:lnTo>
                    <a:pt x="0" y="7"/>
                  </a:lnTo>
                  <a:lnTo>
                    <a:pt x="11" y="17"/>
                  </a:lnTo>
                  <a:lnTo>
                    <a:pt x="19" y="7"/>
                  </a:lnTo>
                </a:path>
              </a:pathLst>
            </a:custGeom>
            <a:solidFill>
              <a:srgbClr val="FFFFFF"/>
            </a:solidFill>
            <a:ln w="12700" cap="rnd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324" name="Freeform 57"/>
            <p:cNvSpPr>
              <a:spLocks/>
            </p:cNvSpPr>
            <p:nvPr/>
          </p:nvSpPr>
          <p:spPr bwMode="auto">
            <a:xfrm>
              <a:off x="1144" y="4048"/>
              <a:ext cx="21" cy="18"/>
            </a:xfrm>
            <a:custGeom>
              <a:avLst/>
              <a:gdLst>
                <a:gd name="T0" fmla="*/ 20 w 21"/>
                <a:gd name="T1" fmla="*/ 7 h 18"/>
                <a:gd name="T2" fmla="*/ 12 w 21"/>
                <a:gd name="T3" fmla="*/ 0 h 18"/>
                <a:gd name="T4" fmla="*/ 0 w 21"/>
                <a:gd name="T5" fmla="*/ 7 h 18"/>
                <a:gd name="T6" fmla="*/ 12 w 21"/>
                <a:gd name="T7" fmla="*/ 17 h 18"/>
                <a:gd name="T8" fmla="*/ 20 w 21"/>
                <a:gd name="T9" fmla="*/ 7 h 18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21"/>
                <a:gd name="T16" fmla="*/ 0 h 18"/>
                <a:gd name="T17" fmla="*/ 21 w 21"/>
                <a:gd name="T18" fmla="*/ 18 h 18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21" h="18">
                  <a:moveTo>
                    <a:pt x="20" y="7"/>
                  </a:moveTo>
                  <a:lnTo>
                    <a:pt x="12" y="0"/>
                  </a:lnTo>
                  <a:lnTo>
                    <a:pt x="0" y="7"/>
                  </a:lnTo>
                  <a:lnTo>
                    <a:pt x="12" y="17"/>
                  </a:lnTo>
                  <a:lnTo>
                    <a:pt x="20" y="7"/>
                  </a:lnTo>
                </a:path>
              </a:pathLst>
            </a:custGeom>
            <a:solidFill>
              <a:srgbClr val="FFFFFF"/>
            </a:solidFill>
            <a:ln w="12700" cap="rnd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325" name="Freeform 58"/>
            <p:cNvSpPr>
              <a:spLocks/>
            </p:cNvSpPr>
            <p:nvPr/>
          </p:nvSpPr>
          <p:spPr bwMode="auto">
            <a:xfrm>
              <a:off x="1245" y="3904"/>
              <a:ext cx="21" cy="18"/>
            </a:xfrm>
            <a:custGeom>
              <a:avLst/>
              <a:gdLst>
                <a:gd name="T0" fmla="*/ 20 w 21"/>
                <a:gd name="T1" fmla="*/ 7 h 18"/>
                <a:gd name="T2" fmla="*/ 12 w 21"/>
                <a:gd name="T3" fmla="*/ 0 h 18"/>
                <a:gd name="T4" fmla="*/ 0 w 21"/>
                <a:gd name="T5" fmla="*/ 7 h 18"/>
                <a:gd name="T6" fmla="*/ 12 w 21"/>
                <a:gd name="T7" fmla="*/ 17 h 18"/>
                <a:gd name="T8" fmla="*/ 20 w 21"/>
                <a:gd name="T9" fmla="*/ 7 h 18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21"/>
                <a:gd name="T16" fmla="*/ 0 h 18"/>
                <a:gd name="T17" fmla="*/ 21 w 21"/>
                <a:gd name="T18" fmla="*/ 18 h 18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21" h="18">
                  <a:moveTo>
                    <a:pt x="20" y="7"/>
                  </a:moveTo>
                  <a:lnTo>
                    <a:pt x="12" y="0"/>
                  </a:lnTo>
                  <a:lnTo>
                    <a:pt x="0" y="7"/>
                  </a:lnTo>
                  <a:lnTo>
                    <a:pt x="12" y="17"/>
                  </a:lnTo>
                  <a:lnTo>
                    <a:pt x="20" y="7"/>
                  </a:lnTo>
                </a:path>
              </a:pathLst>
            </a:custGeom>
            <a:solidFill>
              <a:srgbClr val="FFFFFF"/>
            </a:solidFill>
            <a:ln w="12700" cap="rnd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326" name="Freeform 59"/>
            <p:cNvSpPr>
              <a:spLocks/>
            </p:cNvSpPr>
            <p:nvPr/>
          </p:nvSpPr>
          <p:spPr bwMode="auto">
            <a:xfrm>
              <a:off x="1139" y="3920"/>
              <a:ext cx="21" cy="19"/>
            </a:xfrm>
            <a:custGeom>
              <a:avLst/>
              <a:gdLst>
                <a:gd name="T0" fmla="*/ 20 w 21"/>
                <a:gd name="T1" fmla="*/ 8 h 19"/>
                <a:gd name="T2" fmla="*/ 12 w 21"/>
                <a:gd name="T3" fmla="*/ 0 h 19"/>
                <a:gd name="T4" fmla="*/ 0 w 21"/>
                <a:gd name="T5" fmla="*/ 8 h 19"/>
                <a:gd name="T6" fmla="*/ 12 w 21"/>
                <a:gd name="T7" fmla="*/ 18 h 19"/>
                <a:gd name="T8" fmla="*/ 20 w 21"/>
                <a:gd name="T9" fmla="*/ 8 h 19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21"/>
                <a:gd name="T16" fmla="*/ 0 h 19"/>
                <a:gd name="T17" fmla="*/ 21 w 21"/>
                <a:gd name="T18" fmla="*/ 19 h 19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21" h="19">
                  <a:moveTo>
                    <a:pt x="20" y="8"/>
                  </a:moveTo>
                  <a:lnTo>
                    <a:pt x="12" y="0"/>
                  </a:lnTo>
                  <a:lnTo>
                    <a:pt x="0" y="8"/>
                  </a:lnTo>
                  <a:lnTo>
                    <a:pt x="12" y="18"/>
                  </a:lnTo>
                  <a:lnTo>
                    <a:pt x="20" y="8"/>
                  </a:lnTo>
                </a:path>
              </a:pathLst>
            </a:custGeom>
            <a:solidFill>
              <a:srgbClr val="FFFFFF"/>
            </a:solidFill>
            <a:ln w="12700" cap="rnd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327" name="Freeform 60"/>
            <p:cNvSpPr>
              <a:spLocks/>
            </p:cNvSpPr>
            <p:nvPr/>
          </p:nvSpPr>
          <p:spPr bwMode="auto">
            <a:xfrm>
              <a:off x="1114" y="3832"/>
              <a:ext cx="20" cy="19"/>
            </a:xfrm>
            <a:custGeom>
              <a:avLst/>
              <a:gdLst>
                <a:gd name="T0" fmla="*/ 19 w 20"/>
                <a:gd name="T1" fmla="*/ 8 h 19"/>
                <a:gd name="T2" fmla="*/ 11 w 20"/>
                <a:gd name="T3" fmla="*/ 0 h 19"/>
                <a:gd name="T4" fmla="*/ 0 w 20"/>
                <a:gd name="T5" fmla="*/ 8 h 19"/>
                <a:gd name="T6" fmla="*/ 11 w 20"/>
                <a:gd name="T7" fmla="*/ 18 h 19"/>
                <a:gd name="T8" fmla="*/ 19 w 20"/>
                <a:gd name="T9" fmla="*/ 8 h 19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20"/>
                <a:gd name="T16" fmla="*/ 0 h 19"/>
                <a:gd name="T17" fmla="*/ 20 w 20"/>
                <a:gd name="T18" fmla="*/ 19 h 19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20" h="19">
                  <a:moveTo>
                    <a:pt x="19" y="8"/>
                  </a:moveTo>
                  <a:lnTo>
                    <a:pt x="11" y="0"/>
                  </a:lnTo>
                  <a:lnTo>
                    <a:pt x="0" y="8"/>
                  </a:lnTo>
                  <a:lnTo>
                    <a:pt x="11" y="18"/>
                  </a:lnTo>
                  <a:lnTo>
                    <a:pt x="19" y="8"/>
                  </a:lnTo>
                </a:path>
              </a:pathLst>
            </a:custGeom>
            <a:solidFill>
              <a:srgbClr val="FFFFFF"/>
            </a:solidFill>
            <a:ln w="12700" cap="rnd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328" name="Freeform 61"/>
            <p:cNvSpPr>
              <a:spLocks/>
            </p:cNvSpPr>
            <p:nvPr/>
          </p:nvSpPr>
          <p:spPr bwMode="auto">
            <a:xfrm>
              <a:off x="1005" y="3957"/>
              <a:ext cx="20" cy="18"/>
            </a:xfrm>
            <a:custGeom>
              <a:avLst/>
              <a:gdLst>
                <a:gd name="T0" fmla="*/ 19 w 20"/>
                <a:gd name="T1" fmla="*/ 7 h 18"/>
                <a:gd name="T2" fmla="*/ 11 w 20"/>
                <a:gd name="T3" fmla="*/ 0 h 18"/>
                <a:gd name="T4" fmla="*/ 0 w 20"/>
                <a:gd name="T5" fmla="*/ 7 h 18"/>
                <a:gd name="T6" fmla="*/ 11 w 20"/>
                <a:gd name="T7" fmla="*/ 17 h 18"/>
                <a:gd name="T8" fmla="*/ 19 w 20"/>
                <a:gd name="T9" fmla="*/ 7 h 18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20"/>
                <a:gd name="T16" fmla="*/ 0 h 18"/>
                <a:gd name="T17" fmla="*/ 20 w 20"/>
                <a:gd name="T18" fmla="*/ 18 h 18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20" h="18">
                  <a:moveTo>
                    <a:pt x="19" y="7"/>
                  </a:moveTo>
                  <a:lnTo>
                    <a:pt x="11" y="0"/>
                  </a:lnTo>
                  <a:lnTo>
                    <a:pt x="0" y="7"/>
                  </a:lnTo>
                  <a:lnTo>
                    <a:pt x="11" y="17"/>
                  </a:lnTo>
                  <a:lnTo>
                    <a:pt x="19" y="7"/>
                  </a:lnTo>
                </a:path>
              </a:pathLst>
            </a:custGeom>
            <a:solidFill>
              <a:srgbClr val="FFFFFF"/>
            </a:solidFill>
            <a:ln w="12700" cap="rnd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329" name="Freeform 62"/>
            <p:cNvSpPr>
              <a:spLocks/>
            </p:cNvSpPr>
            <p:nvPr/>
          </p:nvSpPr>
          <p:spPr bwMode="auto">
            <a:xfrm>
              <a:off x="929" y="4042"/>
              <a:ext cx="20" cy="18"/>
            </a:xfrm>
            <a:custGeom>
              <a:avLst/>
              <a:gdLst>
                <a:gd name="T0" fmla="*/ 19 w 20"/>
                <a:gd name="T1" fmla="*/ 7 h 18"/>
                <a:gd name="T2" fmla="*/ 11 w 20"/>
                <a:gd name="T3" fmla="*/ 0 h 18"/>
                <a:gd name="T4" fmla="*/ 0 w 20"/>
                <a:gd name="T5" fmla="*/ 7 h 18"/>
                <a:gd name="T6" fmla="*/ 11 w 20"/>
                <a:gd name="T7" fmla="*/ 17 h 18"/>
                <a:gd name="T8" fmla="*/ 19 w 20"/>
                <a:gd name="T9" fmla="*/ 7 h 18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20"/>
                <a:gd name="T16" fmla="*/ 0 h 18"/>
                <a:gd name="T17" fmla="*/ 20 w 20"/>
                <a:gd name="T18" fmla="*/ 18 h 18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20" h="18">
                  <a:moveTo>
                    <a:pt x="19" y="7"/>
                  </a:moveTo>
                  <a:lnTo>
                    <a:pt x="11" y="0"/>
                  </a:lnTo>
                  <a:lnTo>
                    <a:pt x="0" y="7"/>
                  </a:lnTo>
                  <a:lnTo>
                    <a:pt x="11" y="17"/>
                  </a:lnTo>
                  <a:lnTo>
                    <a:pt x="19" y="7"/>
                  </a:lnTo>
                </a:path>
              </a:pathLst>
            </a:custGeom>
            <a:solidFill>
              <a:srgbClr val="FFFFFF"/>
            </a:solidFill>
            <a:ln w="12700" cap="rnd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330" name="Freeform 63"/>
            <p:cNvSpPr>
              <a:spLocks/>
            </p:cNvSpPr>
            <p:nvPr/>
          </p:nvSpPr>
          <p:spPr bwMode="auto">
            <a:xfrm>
              <a:off x="878" y="3989"/>
              <a:ext cx="21" cy="19"/>
            </a:xfrm>
            <a:custGeom>
              <a:avLst/>
              <a:gdLst>
                <a:gd name="T0" fmla="*/ 20 w 21"/>
                <a:gd name="T1" fmla="*/ 8 h 19"/>
                <a:gd name="T2" fmla="*/ 12 w 21"/>
                <a:gd name="T3" fmla="*/ 0 h 19"/>
                <a:gd name="T4" fmla="*/ 0 w 21"/>
                <a:gd name="T5" fmla="*/ 8 h 19"/>
                <a:gd name="T6" fmla="*/ 12 w 21"/>
                <a:gd name="T7" fmla="*/ 18 h 19"/>
                <a:gd name="T8" fmla="*/ 20 w 21"/>
                <a:gd name="T9" fmla="*/ 8 h 19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21"/>
                <a:gd name="T16" fmla="*/ 0 h 19"/>
                <a:gd name="T17" fmla="*/ 21 w 21"/>
                <a:gd name="T18" fmla="*/ 19 h 19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21" h="19">
                  <a:moveTo>
                    <a:pt x="20" y="8"/>
                  </a:moveTo>
                  <a:lnTo>
                    <a:pt x="12" y="0"/>
                  </a:lnTo>
                  <a:lnTo>
                    <a:pt x="0" y="8"/>
                  </a:lnTo>
                  <a:lnTo>
                    <a:pt x="12" y="18"/>
                  </a:lnTo>
                  <a:lnTo>
                    <a:pt x="20" y="8"/>
                  </a:lnTo>
                </a:path>
              </a:pathLst>
            </a:custGeom>
            <a:solidFill>
              <a:srgbClr val="FFFFFF"/>
            </a:solidFill>
            <a:ln w="12700" cap="rnd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331" name="Freeform 64"/>
            <p:cNvSpPr>
              <a:spLocks/>
            </p:cNvSpPr>
            <p:nvPr/>
          </p:nvSpPr>
          <p:spPr bwMode="auto">
            <a:xfrm>
              <a:off x="592" y="3675"/>
              <a:ext cx="20" cy="19"/>
            </a:xfrm>
            <a:custGeom>
              <a:avLst/>
              <a:gdLst>
                <a:gd name="T0" fmla="*/ 19 w 20"/>
                <a:gd name="T1" fmla="*/ 8 h 19"/>
                <a:gd name="T2" fmla="*/ 11 w 20"/>
                <a:gd name="T3" fmla="*/ 0 h 19"/>
                <a:gd name="T4" fmla="*/ 0 w 20"/>
                <a:gd name="T5" fmla="*/ 8 h 19"/>
                <a:gd name="T6" fmla="*/ 11 w 20"/>
                <a:gd name="T7" fmla="*/ 18 h 19"/>
                <a:gd name="T8" fmla="*/ 19 w 20"/>
                <a:gd name="T9" fmla="*/ 8 h 19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20"/>
                <a:gd name="T16" fmla="*/ 0 h 19"/>
                <a:gd name="T17" fmla="*/ 20 w 20"/>
                <a:gd name="T18" fmla="*/ 19 h 19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20" h="19">
                  <a:moveTo>
                    <a:pt x="19" y="8"/>
                  </a:moveTo>
                  <a:lnTo>
                    <a:pt x="11" y="0"/>
                  </a:lnTo>
                  <a:lnTo>
                    <a:pt x="0" y="8"/>
                  </a:lnTo>
                  <a:lnTo>
                    <a:pt x="11" y="18"/>
                  </a:lnTo>
                  <a:lnTo>
                    <a:pt x="19" y="8"/>
                  </a:lnTo>
                </a:path>
              </a:pathLst>
            </a:custGeom>
            <a:solidFill>
              <a:srgbClr val="FFFFFF"/>
            </a:solidFill>
            <a:ln w="12700" cap="rnd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332" name="Freeform 65"/>
            <p:cNvSpPr>
              <a:spLocks/>
            </p:cNvSpPr>
            <p:nvPr/>
          </p:nvSpPr>
          <p:spPr bwMode="auto">
            <a:xfrm>
              <a:off x="574" y="3593"/>
              <a:ext cx="20" cy="19"/>
            </a:xfrm>
            <a:custGeom>
              <a:avLst/>
              <a:gdLst>
                <a:gd name="T0" fmla="*/ 19 w 20"/>
                <a:gd name="T1" fmla="*/ 8 h 19"/>
                <a:gd name="T2" fmla="*/ 11 w 20"/>
                <a:gd name="T3" fmla="*/ 0 h 19"/>
                <a:gd name="T4" fmla="*/ 0 w 20"/>
                <a:gd name="T5" fmla="*/ 8 h 19"/>
                <a:gd name="T6" fmla="*/ 11 w 20"/>
                <a:gd name="T7" fmla="*/ 18 h 19"/>
                <a:gd name="T8" fmla="*/ 19 w 20"/>
                <a:gd name="T9" fmla="*/ 8 h 19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20"/>
                <a:gd name="T16" fmla="*/ 0 h 19"/>
                <a:gd name="T17" fmla="*/ 20 w 20"/>
                <a:gd name="T18" fmla="*/ 19 h 19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20" h="19">
                  <a:moveTo>
                    <a:pt x="19" y="8"/>
                  </a:moveTo>
                  <a:lnTo>
                    <a:pt x="11" y="0"/>
                  </a:lnTo>
                  <a:lnTo>
                    <a:pt x="0" y="8"/>
                  </a:lnTo>
                  <a:lnTo>
                    <a:pt x="11" y="18"/>
                  </a:lnTo>
                  <a:lnTo>
                    <a:pt x="19" y="8"/>
                  </a:lnTo>
                </a:path>
              </a:pathLst>
            </a:custGeom>
            <a:solidFill>
              <a:srgbClr val="FFFFFF"/>
            </a:solidFill>
            <a:ln w="12700" cap="rnd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333" name="Freeform 66"/>
            <p:cNvSpPr>
              <a:spLocks/>
            </p:cNvSpPr>
            <p:nvPr/>
          </p:nvSpPr>
          <p:spPr bwMode="auto">
            <a:xfrm>
              <a:off x="546" y="3567"/>
              <a:ext cx="21" cy="18"/>
            </a:xfrm>
            <a:custGeom>
              <a:avLst/>
              <a:gdLst>
                <a:gd name="T0" fmla="*/ 20 w 21"/>
                <a:gd name="T1" fmla="*/ 7 h 18"/>
                <a:gd name="T2" fmla="*/ 12 w 21"/>
                <a:gd name="T3" fmla="*/ 0 h 18"/>
                <a:gd name="T4" fmla="*/ 0 w 21"/>
                <a:gd name="T5" fmla="*/ 7 h 18"/>
                <a:gd name="T6" fmla="*/ 12 w 21"/>
                <a:gd name="T7" fmla="*/ 17 h 18"/>
                <a:gd name="T8" fmla="*/ 20 w 21"/>
                <a:gd name="T9" fmla="*/ 7 h 18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21"/>
                <a:gd name="T16" fmla="*/ 0 h 18"/>
                <a:gd name="T17" fmla="*/ 21 w 21"/>
                <a:gd name="T18" fmla="*/ 18 h 18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21" h="18">
                  <a:moveTo>
                    <a:pt x="20" y="7"/>
                  </a:moveTo>
                  <a:lnTo>
                    <a:pt x="12" y="0"/>
                  </a:lnTo>
                  <a:lnTo>
                    <a:pt x="0" y="7"/>
                  </a:lnTo>
                  <a:lnTo>
                    <a:pt x="12" y="17"/>
                  </a:lnTo>
                  <a:lnTo>
                    <a:pt x="20" y="7"/>
                  </a:lnTo>
                </a:path>
              </a:pathLst>
            </a:custGeom>
            <a:solidFill>
              <a:srgbClr val="FFFFFF"/>
            </a:solidFill>
            <a:ln w="12700" cap="rnd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334" name="Freeform 67"/>
            <p:cNvSpPr>
              <a:spLocks/>
            </p:cNvSpPr>
            <p:nvPr/>
          </p:nvSpPr>
          <p:spPr bwMode="auto">
            <a:xfrm>
              <a:off x="825" y="3567"/>
              <a:ext cx="20" cy="18"/>
            </a:xfrm>
            <a:custGeom>
              <a:avLst/>
              <a:gdLst>
                <a:gd name="T0" fmla="*/ 19 w 20"/>
                <a:gd name="T1" fmla="*/ 7 h 18"/>
                <a:gd name="T2" fmla="*/ 11 w 20"/>
                <a:gd name="T3" fmla="*/ 0 h 18"/>
                <a:gd name="T4" fmla="*/ 0 w 20"/>
                <a:gd name="T5" fmla="*/ 7 h 18"/>
                <a:gd name="T6" fmla="*/ 11 w 20"/>
                <a:gd name="T7" fmla="*/ 17 h 18"/>
                <a:gd name="T8" fmla="*/ 19 w 20"/>
                <a:gd name="T9" fmla="*/ 7 h 18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20"/>
                <a:gd name="T16" fmla="*/ 0 h 18"/>
                <a:gd name="T17" fmla="*/ 20 w 20"/>
                <a:gd name="T18" fmla="*/ 18 h 18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20" h="18">
                  <a:moveTo>
                    <a:pt x="19" y="7"/>
                  </a:moveTo>
                  <a:lnTo>
                    <a:pt x="11" y="0"/>
                  </a:lnTo>
                  <a:lnTo>
                    <a:pt x="0" y="7"/>
                  </a:lnTo>
                  <a:lnTo>
                    <a:pt x="11" y="17"/>
                  </a:lnTo>
                  <a:lnTo>
                    <a:pt x="19" y="7"/>
                  </a:lnTo>
                </a:path>
              </a:pathLst>
            </a:custGeom>
            <a:solidFill>
              <a:srgbClr val="FFFFFF"/>
            </a:solidFill>
            <a:ln w="12700" cap="rnd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335" name="Freeform 68"/>
            <p:cNvSpPr>
              <a:spLocks/>
            </p:cNvSpPr>
            <p:nvPr/>
          </p:nvSpPr>
          <p:spPr bwMode="auto">
            <a:xfrm>
              <a:off x="724" y="3368"/>
              <a:ext cx="20" cy="18"/>
            </a:xfrm>
            <a:custGeom>
              <a:avLst/>
              <a:gdLst>
                <a:gd name="T0" fmla="*/ 19 w 20"/>
                <a:gd name="T1" fmla="*/ 7 h 18"/>
                <a:gd name="T2" fmla="*/ 11 w 20"/>
                <a:gd name="T3" fmla="*/ 0 h 18"/>
                <a:gd name="T4" fmla="*/ 0 w 20"/>
                <a:gd name="T5" fmla="*/ 7 h 18"/>
                <a:gd name="T6" fmla="*/ 11 w 20"/>
                <a:gd name="T7" fmla="*/ 17 h 18"/>
                <a:gd name="T8" fmla="*/ 19 w 20"/>
                <a:gd name="T9" fmla="*/ 7 h 18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20"/>
                <a:gd name="T16" fmla="*/ 0 h 18"/>
                <a:gd name="T17" fmla="*/ 20 w 20"/>
                <a:gd name="T18" fmla="*/ 18 h 18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20" h="18">
                  <a:moveTo>
                    <a:pt x="19" y="7"/>
                  </a:moveTo>
                  <a:lnTo>
                    <a:pt x="11" y="0"/>
                  </a:lnTo>
                  <a:lnTo>
                    <a:pt x="0" y="7"/>
                  </a:lnTo>
                  <a:lnTo>
                    <a:pt x="11" y="17"/>
                  </a:lnTo>
                  <a:lnTo>
                    <a:pt x="19" y="7"/>
                  </a:lnTo>
                </a:path>
              </a:pathLst>
            </a:custGeom>
            <a:solidFill>
              <a:srgbClr val="FFFFFF"/>
            </a:solidFill>
            <a:ln w="12700" cap="rnd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336" name="Freeform 69"/>
            <p:cNvSpPr>
              <a:spLocks/>
            </p:cNvSpPr>
            <p:nvPr/>
          </p:nvSpPr>
          <p:spPr bwMode="auto">
            <a:xfrm>
              <a:off x="612" y="3378"/>
              <a:ext cx="21" cy="18"/>
            </a:xfrm>
            <a:custGeom>
              <a:avLst/>
              <a:gdLst>
                <a:gd name="T0" fmla="*/ 20 w 21"/>
                <a:gd name="T1" fmla="*/ 7 h 18"/>
                <a:gd name="T2" fmla="*/ 12 w 21"/>
                <a:gd name="T3" fmla="*/ 0 h 18"/>
                <a:gd name="T4" fmla="*/ 0 w 21"/>
                <a:gd name="T5" fmla="*/ 7 h 18"/>
                <a:gd name="T6" fmla="*/ 12 w 21"/>
                <a:gd name="T7" fmla="*/ 17 h 18"/>
                <a:gd name="T8" fmla="*/ 20 w 21"/>
                <a:gd name="T9" fmla="*/ 7 h 18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21"/>
                <a:gd name="T16" fmla="*/ 0 h 18"/>
                <a:gd name="T17" fmla="*/ 21 w 21"/>
                <a:gd name="T18" fmla="*/ 18 h 18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21" h="18">
                  <a:moveTo>
                    <a:pt x="20" y="7"/>
                  </a:moveTo>
                  <a:lnTo>
                    <a:pt x="12" y="0"/>
                  </a:lnTo>
                  <a:lnTo>
                    <a:pt x="0" y="7"/>
                  </a:lnTo>
                  <a:lnTo>
                    <a:pt x="12" y="17"/>
                  </a:lnTo>
                  <a:lnTo>
                    <a:pt x="20" y="7"/>
                  </a:lnTo>
                </a:path>
              </a:pathLst>
            </a:custGeom>
            <a:solidFill>
              <a:srgbClr val="FFFFFF"/>
            </a:solidFill>
            <a:ln w="12700" cap="rnd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337" name="Freeform 70"/>
            <p:cNvSpPr>
              <a:spLocks/>
            </p:cNvSpPr>
            <p:nvPr/>
          </p:nvSpPr>
          <p:spPr bwMode="auto">
            <a:xfrm>
              <a:off x="972" y="3355"/>
              <a:ext cx="20" cy="18"/>
            </a:xfrm>
            <a:custGeom>
              <a:avLst/>
              <a:gdLst>
                <a:gd name="T0" fmla="*/ 19 w 20"/>
                <a:gd name="T1" fmla="*/ 7 h 18"/>
                <a:gd name="T2" fmla="*/ 11 w 20"/>
                <a:gd name="T3" fmla="*/ 0 h 18"/>
                <a:gd name="T4" fmla="*/ 0 w 20"/>
                <a:gd name="T5" fmla="*/ 7 h 18"/>
                <a:gd name="T6" fmla="*/ 11 w 20"/>
                <a:gd name="T7" fmla="*/ 17 h 18"/>
                <a:gd name="T8" fmla="*/ 19 w 20"/>
                <a:gd name="T9" fmla="*/ 7 h 18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20"/>
                <a:gd name="T16" fmla="*/ 0 h 18"/>
                <a:gd name="T17" fmla="*/ 20 w 20"/>
                <a:gd name="T18" fmla="*/ 18 h 18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20" h="18">
                  <a:moveTo>
                    <a:pt x="19" y="7"/>
                  </a:moveTo>
                  <a:lnTo>
                    <a:pt x="11" y="0"/>
                  </a:lnTo>
                  <a:lnTo>
                    <a:pt x="0" y="7"/>
                  </a:lnTo>
                  <a:lnTo>
                    <a:pt x="11" y="17"/>
                  </a:lnTo>
                  <a:lnTo>
                    <a:pt x="19" y="7"/>
                  </a:lnTo>
                </a:path>
              </a:pathLst>
            </a:custGeom>
            <a:solidFill>
              <a:srgbClr val="FFFFFF"/>
            </a:solidFill>
            <a:ln w="12700" cap="rnd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338" name="Freeform 71"/>
            <p:cNvSpPr>
              <a:spLocks/>
            </p:cNvSpPr>
            <p:nvPr/>
          </p:nvSpPr>
          <p:spPr bwMode="auto">
            <a:xfrm>
              <a:off x="572" y="3378"/>
              <a:ext cx="20" cy="18"/>
            </a:xfrm>
            <a:custGeom>
              <a:avLst/>
              <a:gdLst>
                <a:gd name="T0" fmla="*/ 19 w 20"/>
                <a:gd name="T1" fmla="*/ 7 h 18"/>
                <a:gd name="T2" fmla="*/ 11 w 20"/>
                <a:gd name="T3" fmla="*/ 0 h 18"/>
                <a:gd name="T4" fmla="*/ 0 w 20"/>
                <a:gd name="T5" fmla="*/ 7 h 18"/>
                <a:gd name="T6" fmla="*/ 11 w 20"/>
                <a:gd name="T7" fmla="*/ 17 h 18"/>
                <a:gd name="T8" fmla="*/ 19 w 20"/>
                <a:gd name="T9" fmla="*/ 7 h 18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20"/>
                <a:gd name="T16" fmla="*/ 0 h 18"/>
                <a:gd name="T17" fmla="*/ 20 w 20"/>
                <a:gd name="T18" fmla="*/ 18 h 18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20" h="18">
                  <a:moveTo>
                    <a:pt x="19" y="7"/>
                  </a:moveTo>
                  <a:lnTo>
                    <a:pt x="11" y="0"/>
                  </a:lnTo>
                  <a:lnTo>
                    <a:pt x="0" y="7"/>
                  </a:lnTo>
                  <a:lnTo>
                    <a:pt x="11" y="17"/>
                  </a:lnTo>
                  <a:lnTo>
                    <a:pt x="19" y="7"/>
                  </a:lnTo>
                </a:path>
              </a:pathLst>
            </a:custGeom>
            <a:solidFill>
              <a:srgbClr val="FFFFFF"/>
            </a:solidFill>
            <a:ln w="12700" cap="rnd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339" name="Freeform 72"/>
            <p:cNvSpPr>
              <a:spLocks/>
            </p:cNvSpPr>
            <p:nvPr/>
          </p:nvSpPr>
          <p:spPr bwMode="auto">
            <a:xfrm>
              <a:off x="934" y="3358"/>
              <a:ext cx="20" cy="18"/>
            </a:xfrm>
            <a:custGeom>
              <a:avLst/>
              <a:gdLst>
                <a:gd name="T0" fmla="*/ 19 w 20"/>
                <a:gd name="T1" fmla="*/ 7 h 18"/>
                <a:gd name="T2" fmla="*/ 11 w 20"/>
                <a:gd name="T3" fmla="*/ 0 h 18"/>
                <a:gd name="T4" fmla="*/ 0 w 20"/>
                <a:gd name="T5" fmla="*/ 7 h 18"/>
                <a:gd name="T6" fmla="*/ 11 w 20"/>
                <a:gd name="T7" fmla="*/ 17 h 18"/>
                <a:gd name="T8" fmla="*/ 19 w 20"/>
                <a:gd name="T9" fmla="*/ 7 h 18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20"/>
                <a:gd name="T16" fmla="*/ 0 h 18"/>
                <a:gd name="T17" fmla="*/ 20 w 20"/>
                <a:gd name="T18" fmla="*/ 18 h 18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20" h="18">
                  <a:moveTo>
                    <a:pt x="19" y="7"/>
                  </a:moveTo>
                  <a:lnTo>
                    <a:pt x="11" y="0"/>
                  </a:lnTo>
                  <a:lnTo>
                    <a:pt x="0" y="7"/>
                  </a:lnTo>
                  <a:lnTo>
                    <a:pt x="11" y="17"/>
                  </a:lnTo>
                  <a:lnTo>
                    <a:pt x="19" y="7"/>
                  </a:lnTo>
                </a:path>
              </a:pathLst>
            </a:custGeom>
            <a:solidFill>
              <a:srgbClr val="FFFFFF"/>
            </a:solidFill>
            <a:ln w="12700" cap="rnd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340" name="Freeform 73"/>
            <p:cNvSpPr>
              <a:spLocks/>
            </p:cNvSpPr>
            <p:nvPr/>
          </p:nvSpPr>
          <p:spPr bwMode="auto">
            <a:xfrm>
              <a:off x="1033" y="3679"/>
              <a:ext cx="20" cy="18"/>
            </a:xfrm>
            <a:custGeom>
              <a:avLst/>
              <a:gdLst>
                <a:gd name="T0" fmla="*/ 19 w 20"/>
                <a:gd name="T1" fmla="*/ 7 h 18"/>
                <a:gd name="T2" fmla="*/ 11 w 20"/>
                <a:gd name="T3" fmla="*/ 0 h 18"/>
                <a:gd name="T4" fmla="*/ 0 w 20"/>
                <a:gd name="T5" fmla="*/ 7 h 18"/>
                <a:gd name="T6" fmla="*/ 11 w 20"/>
                <a:gd name="T7" fmla="*/ 17 h 18"/>
                <a:gd name="T8" fmla="*/ 19 w 20"/>
                <a:gd name="T9" fmla="*/ 7 h 18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20"/>
                <a:gd name="T16" fmla="*/ 0 h 18"/>
                <a:gd name="T17" fmla="*/ 20 w 20"/>
                <a:gd name="T18" fmla="*/ 18 h 18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20" h="18">
                  <a:moveTo>
                    <a:pt x="19" y="7"/>
                  </a:moveTo>
                  <a:lnTo>
                    <a:pt x="11" y="0"/>
                  </a:lnTo>
                  <a:lnTo>
                    <a:pt x="0" y="7"/>
                  </a:lnTo>
                  <a:lnTo>
                    <a:pt x="11" y="17"/>
                  </a:lnTo>
                  <a:lnTo>
                    <a:pt x="19" y="7"/>
                  </a:lnTo>
                </a:path>
              </a:pathLst>
            </a:custGeom>
            <a:solidFill>
              <a:srgbClr val="FFFFFF"/>
            </a:solidFill>
            <a:ln w="12700" cap="rnd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341" name="Freeform 74"/>
            <p:cNvSpPr>
              <a:spLocks/>
            </p:cNvSpPr>
            <p:nvPr/>
          </p:nvSpPr>
          <p:spPr bwMode="auto">
            <a:xfrm>
              <a:off x="997" y="3679"/>
              <a:ext cx="21" cy="18"/>
            </a:xfrm>
            <a:custGeom>
              <a:avLst/>
              <a:gdLst>
                <a:gd name="T0" fmla="*/ 20 w 21"/>
                <a:gd name="T1" fmla="*/ 7 h 18"/>
                <a:gd name="T2" fmla="*/ 12 w 21"/>
                <a:gd name="T3" fmla="*/ 0 h 18"/>
                <a:gd name="T4" fmla="*/ 0 w 21"/>
                <a:gd name="T5" fmla="*/ 7 h 18"/>
                <a:gd name="T6" fmla="*/ 12 w 21"/>
                <a:gd name="T7" fmla="*/ 17 h 18"/>
                <a:gd name="T8" fmla="*/ 20 w 21"/>
                <a:gd name="T9" fmla="*/ 7 h 18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21"/>
                <a:gd name="T16" fmla="*/ 0 h 18"/>
                <a:gd name="T17" fmla="*/ 21 w 21"/>
                <a:gd name="T18" fmla="*/ 18 h 18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21" h="18">
                  <a:moveTo>
                    <a:pt x="20" y="7"/>
                  </a:moveTo>
                  <a:lnTo>
                    <a:pt x="12" y="0"/>
                  </a:lnTo>
                  <a:lnTo>
                    <a:pt x="0" y="7"/>
                  </a:lnTo>
                  <a:lnTo>
                    <a:pt x="12" y="17"/>
                  </a:lnTo>
                  <a:lnTo>
                    <a:pt x="20" y="7"/>
                  </a:lnTo>
                </a:path>
              </a:pathLst>
            </a:custGeom>
            <a:solidFill>
              <a:srgbClr val="FFFFFF"/>
            </a:solidFill>
            <a:ln w="12700" cap="rnd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342" name="Freeform 75"/>
            <p:cNvSpPr>
              <a:spLocks/>
            </p:cNvSpPr>
            <p:nvPr/>
          </p:nvSpPr>
          <p:spPr bwMode="auto">
            <a:xfrm>
              <a:off x="995" y="3744"/>
              <a:ext cx="20" cy="18"/>
            </a:xfrm>
            <a:custGeom>
              <a:avLst/>
              <a:gdLst>
                <a:gd name="T0" fmla="*/ 19 w 20"/>
                <a:gd name="T1" fmla="*/ 7 h 18"/>
                <a:gd name="T2" fmla="*/ 11 w 20"/>
                <a:gd name="T3" fmla="*/ 0 h 18"/>
                <a:gd name="T4" fmla="*/ 0 w 20"/>
                <a:gd name="T5" fmla="*/ 7 h 18"/>
                <a:gd name="T6" fmla="*/ 11 w 20"/>
                <a:gd name="T7" fmla="*/ 17 h 18"/>
                <a:gd name="T8" fmla="*/ 19 w 20"/>
                <a:gd name="T9" fmla="*/ 7 h 18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20"/>
                <a:gd name="T16" fmla="*/ 0 h 18"/>
                <a:gd name="T17" fmla="*/ 20 w 20"/>
                <a:gd name="T18" fmla="*/ 18 h 18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20" h="18">
                  <a:moveTo>
                    <a:pt x="19" y="7"/>
                  </a:moveTo>
                  <a:lnTo>
                    <a:pt x="11" y="0"/>
                  </a:lnTo>
                  <a:lnTo>
                    <a:pt x="0" y="7"/>
                  </a:lnTo>
                  <a:lnTo>
                    <a:pt x="11" y="17"/>
                  </a:lnTo>
                  <a:lnTo>
                    <a:pt x="19" y="7"/>
                  </a:lnTo>
                </a:path>
              </a:pathLst>
            </a:custGeom>
            <a:solidFill>
              <a:srgbClr val="FFFFFF"/>
            </a:solidFill>
            <a:ln w="12700" cap="rnd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343" name="Freeform 76"/>
            <p:cNvSpPr>
              <a:spLocks/>
            </p:cNvSpPr>
            <p:nvPr/>
          </p:nvSpPr>
          <p:spPr bwMode="auto">
            <a:xfrm>
              <a:off x="995" y="3823"/>
              <a:ext cx="20" cy="17"/>
            </a:xfrm>
            <a:custGeom>
              <a:avLst/>
              <a:gdLst>
                <a:gd name="T0" fmla="*/ 19 w 20"/>
                <a:gd name="T1" fmla="*/ 7 h 17"/>
                <a:gd name="T2" fmla="*/ 11 w 20"/>
                <a:gd name="T3" fmla="*/ 0 h 17"/>
                <a:gd name="T4" fmla="*/ 0 w 20"/>
                <a:gd name="T5" fmla="*/ 7 h 17"/>
                <a:gd name="T6" fmla="*/ 11 w 20"/>
                <a:gd name="T7" fmla="*/ 16 h 17"/>
                <a:gd name="T8" fmla="*/ 19 w 20"/>
                <a:gd name="T9" fmla="*/ 7 h 17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20"/>
                <a:gd name="T16" fmla="*/ 0 h 17"/>
                <a:gd name="T17" fmla="*/ 20 w 20"/>
                <a:gd name="T18" fmla="*/ 17 h 17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20" h="17">
                  <a:moveTo>
                    <a:pt x="19" y="7"/>
                  </a:moveTo>
                  <a:lnTo>
                    <a:pt x="11" y="0"/>
                  </a:lnTo>
                  <a:lnTo>
                    <a:pt x="0" y="7"/>
                  </a:lnTo>
                  <a:lnTo>
                    <a:pt x="11" y="16"/>
                  </a:lnTo>
                  <a:lnTo>
                    <a:pt x="19" y="7"/>
                  </a:lnTo>
                </a:path>
              </a:pathLst>
            </a:custGeom>
            <a:solidFill>
              <a:srgbClr val="FFFFFF"/>
            </a:solidFill>
            <a:ln w="12700" cap="rnd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344" name="Freeform 77"/>
            <p:cNvSpPr>
              <a:spLocks/>
            </p:cNvSpPr>
            <p:nvPr/>
          </p:nvSpPr>
          <p:spPr bwMode="auto">
            <a:xfrm>
              <a:off x="995" y="3885"/>
              <a:ext cx="20" cy="18"/>
            </a:xfrm>
            <a:custGeom>
              <a:avLst/>
              <a:gdLst>
                <a:gd name="T0" fmla="*/ 19 w 20"/>
                <a:gd name="T1" fmla="*/ 7 h 18"/>
                <a:gd name="T2" fmla="*/ 11 w 20"/>
                <a:gd name="T3" fmla="*/ 0 h 18"/>
                <a:gd name="T4" fmla="*/ 0 w 20"/>
                <a:gd name="T5" fmla="*/ 7 h 18"/>
                <a:gd name="T6" fmla="*/ 11 w 20"/>
                <a:gd name="T7" fmla="*/ 17 h 18"/>
                <a:gd name="T8" fmla="*/ 19 w 20"/>
                <a:gd name="T9" fmla="*/ 7 h 18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20"/>
                <a:gd name="T16" fmla="*/ 0 h 18"/>
                <a:gd name="T17" fmla="*/ 20 w 20"/>
                <a:gd name="T18" fmla="*/ 18 h 18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20" h="18">
                  <a:moveTo>
                    <a:pt x="19" y="7"/>
                  </a:moveTo>
                  <a:lnTo>
                    <a:pt x="11" y="0"/>
                  </a:lnTo>
                  <a:lnTo>
                    <a:pt x="0" y="7"/>
                  </a:lnTo>
                  <a:lnTo>
                    <a:pt x="11" y="17"/>
                  </a:lnTo>
                  <a:lnTo>
                    <a:pt x="19" y="7"/>
                  </a:lnTo>
                </a:path>
              </a:pathLst>
            </a:custGeom>
            <a:solidFill>
              <a:srgbClr val="FFFFFF"/>
            </a:solidFill>
            <a:ln w="12700" cap="rnd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345" name="Freeform 78"/>
            <p:cNvSpPr>
              <a:spLocks/>
            </p:cNvSpPr>
            <p:nvPr/>
          </p:nvSpPr>
          <p:spPr bwMode="auto">
            <a:xfrm>
              <a:off x="630" y="3754"/>
              <a:ext cx="20" cy="18"/>
            </a:xfrm>
            <a:custGeom>
              <a:avLst/>
              <a:gdLst>
                <a:gd name="T0" fmla="*/ 19 w 20"/>
                <a:gd name="T1" fmla="*/ 7 h 18"/>
                <a:gd name="T2" fmla="*/ 11 w 20"/>
                <a:gd name="T3" fmla="*/ 0 h 18"/>
                <a:gd name="T4" fmla="*/ 0 w 20"/>
                <a:gd name="T5" fmla="*/ 7 h 18"/>
                <a:gd name="T6" fmla="*/ 11 w 20"/>
                <a:gd name="T7" fmla="*/ 17 h 18"/>
                <a:gd name="T8" fmla="*/ 19 w 20"/>
                <a:gd name="T9" fmla="*/ 7 h 18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20"/>
                <a:gd name="T16" fmla="*/ 0 h 18"/>
                <a:gd name="T17" fmla="*/ 20 w 20"/>
                <a:gd name="T18" fmla="*/ 18 h 18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20" h="18">
                  <a:moveTo>
                    <a:pt x="19" y="7"/>
                  </a:moveTo>
                  <a:lnTo>
                    <a:pt x="11" y="0"/>
                  </a:lnTo>
                  <a:lnTo>
                    <a:pt x="0" y="7"/>
                  </a:lnTo>
                  <a:lnTo>
                    <a:pt x="11" y="17"/>
                  </a:lnTo>
                  <a:lnTo>
                    <a:pt x="19" y="7"/>
                  </a:lnTo>
                </a:path>
              </a:pathLst>
            </a:custGeom>
            <a:solidFill>
              <a:srgbClr val="FFFFFF"/>
            </a:solidFill>
            <a:ln w="12700" cap="rnd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346" name="Freeform 79"/>
            <p:cNvSpPr>
              <a:spLocks/>
            </p:cNvSpPr>
            <p:nvPr/>
          </p:nvSpPr>
          <p:spPr bwMode="auto">
            <a:xfrm>
              <a:off x="678" y="3803"/>
              <a:ext cx="20" cy="18"/>
            </a:xfrm>
            <a:custGeom>
              <a:avLst/>
              <a:gdLst>
                <a:gd name="T0" fmla="*/ 19 w 20"/>
                <a:gd name="T1" fmla="*/ 7 h 18"/>
                <a:gd name="T2" fmla="*/ 11 w 20"/>
                <a:gd name="T3" fmla="*/ 0 h 18"/>
                <a:gd name="T4" fmla="*/ 0 w 20"/>
                <a:gd name="T5" fmla="*/ 7 h 18"/>
                <a:gd name="T6" fmla="*/ 11 w 20"/>
                <a:gd name="T7" fmla="*/ 17 h 18"/>
                <a:gd name="T8" fmla="*/ 19 w 20"/>
                <a:gd name="T9" fmla="*/ 7 h 18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20"/>
                <a:gd name="T16" fmla="*/ 0 h 18"/>
                <a:gd name="T17" fmla="*/ 20 w 20"/>
                <a:gd name="T18" fmla="*/ 18 h 18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20" h="18">
                  <a:moveTo>
                    <a:pt x="19" y="7"/>
                  </a:moveTo>
                  <a:lnTo>
                    <a:pt x="11" y="0"/>
                  </a:lnTo>
                  <a:lnTo>
                    <a:pt x="0" y="7"/>
                  </a:lnTo>
                  <a:lnTo>
                    <a:pt x="11" y="17"/>
                  </a:lnTo>
                  <a:lnTo>
                    <a:pt x="19" y="7"/>
                  </a:lnTo>
                </a:path>
              </a:pathLst>
            </a:custGeom>
            <a:solidFill>
              <a:srgbClr val="FFFFFF"/>
            </a:solidFill>
            <a:ln w="12700" cap="rnd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347" name="Freeform 80"/>
            <p:cNvSpPr>
              <a:spLocks/>
            </p:cNvSpPr>
            <p:nvPr/>
          </p:nvSpPr>
          <p:spPr bwMode="auto">
            <a:xfrm>
              <a:off x="686" y="3872"/>
              <a:ext cx="20" cy="18"/>
            </a:xfrm>
            <a:custGeom>
              <a:avLst/>
              <a:gdLst>
                <a:gd name="T0" fmla="*/ 19 w 20"/>
                <a:gd name="T1" fmla="*/ 7 h 18"/>
                <a:gd name="T2" fmla="*/ 11 w 20"/>
                <a:gd name="T3" fmla="*/ 0 h 18"/>
                <a:gd name="T4" fmla="*/ 0 w 20"/>
                <a:gd name="T5" fmla="*/ 7 h 18"/>
                <a:gd name="T6" fmla="*/ 11 w 20"/>
                <a:gd name="T7" fmla="*/ 17 h 18"/>
                <a:gd name="T8" fmla="*/ 19 w 20"/>
                <a:gd name="T9" fmla="*/ 7 h 18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20"/>
                <a:gd name="T16" fmla="*/ 0 h 18"/>
                <a:gd name="T17" fmla="*/ 20 w 20"/>
                <a:gd name="T18" fmla="*/ 18 h 18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20" h="18">
                  <a:moveTo>
                    <a:pt x="19" y="7"/>
                  </a:moveTo>
                  <a:lnTo>
                    <a:pt x="11" y="0"/>
                  </a:lnTo>
                  <a:lnTo>
                    <a:pt x="0" y="7"/>
                  </a:lnTo>
                  <a:lnTo>
                    <a:pt x="11" y="17"/>
                  </a:lnTo>
                  <a:lnTo>
                    <a:pt x="19" y="7"/>
                  </a:lnTo>
                </a:path>
              </a:pathLst>
            </a:custGeom>
            <a:solidFill>
              <a:srgbClr val="FFFFFF"/>
            </a:solidFill>
            <a:ln w="12700" cap="rnd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348" name="Freeform 81"/>
            <p:cNvSpPr>
              <a:spLocks/>
            </p:cNvSpPr>
            <p:nvPr/>
          </p:nvSpPr>
          <p:spPr bwMode="auto">
            <a:xfrm>
              <a:off x="686" y="3950"/>
              <a:ext cx="20" cy="18"/>
            </a:xfrm>
            <a:custGeom>
              <a:avLst/>
              <a:gdLst>
                <a:gd name="T0" fmla="*/ 19 w 20"/>
                <a:gd name="T1" fmla="*/ 7 h 18"/>
                <a:gd name="T2" fmla="*/ 11 w 20"/>
                <a:gd name="T3" fmla="*/ 0 h 18"/>
                <a:gd name="T4" fmla="*/ 0 w 20"/>
                <a:gd name="T5" fmla="*/ 7 h 18"/>
                <a:gd name="T6" fmla="*/ 11 w 20"/>
                <a:gd name="T7" fmla="*/ 17 h 18"/>
                <a:gd name="T8" fmla="*/ 19 w 20"/>
                <a:gd name="T9" fmla="*/ 7 h 18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20"/>
                <a:gd name="T16" fmla="*/ 0 h 18"/>
                <a:gd name="T17" fmla="*/ 20 w 20"/>
                <a:gd name="T18" fmla="*/ 18 h 18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20" h="18">
                  <a:moveTo>
                    <a:pt x="19" y="7"/>
                  </a:moveTo>
                  <a:lnTo>
                    <a:pt x="11" y="0"/>
                  </a:lnTo>
                  <a:lnTo>
                    <a:pt x="0" y="7"/>
                  </a:lnTo>
                  <a:lnTo>
                    <a:pt x="11" y="17"/>
                  </a:lnTo>
                  <a:lnTo>
                    <a:pt x="19" y="7"/>
                  </a:lnTo>
                </a:path>
              </a:pathLst>
            </a:custGeom>
            <a:solidFill>
              <a:srgbClr val="FFFFFF"/>
            </a:solidFill>
            <a:ln w="12700" cap="rnd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349" name="Freeform 82"/>
            <p:cNvSpPr>
              <a:spLocks/>
            </p:cNvSpPr>
            <p:nvPr/>
          </p:nvSpPr>
          <p:spPr bwMode="auto">
            <a:xfrm>
              <a:off x="860" y="3643"/>
              <a:ext cx="36" cy="27"/>
            </a:xfrm>
            <a:custGeom>
              <a:avLst/>
              <a:gdLst>
                <a:gd name="T0" fmla="*/ 20 w 36"/>
                <a:gd name="T1" fmla="*/ 0 h 27"/>
                <a:gd name="T2" fmla="*/ 0 w 36"/>
                <a:gd name="T3" fmla="*/ 11 h 27"/>
                <a:gd name="T4" fmla="*/ 7 w 36"/>
                <a:gd name="T5" fmla="*/ 26 h 27"/>
                <a:gd name="T6" fmla="*/ 24 w 36"/>
                <a:gd name="T7" fmla="*/ 26 h 27"/>
                <a:gd name="T8" fmla="*/ 35 w 36"/>
                <a:gd name="T9" fmla="*/ 16 h 27"/>
                <a:gd name="T10" fmla="*/ 20 w 36"/>
                <a:gd name="T11" fmla="*/ 0 h 27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w 36"/>
                <a:gd name="T19" fmla="*/ 0 h 27"/>
                <a:gd name="T20" fmla="*/ 36 w 36"/>
                <a:gd name="T21" fmla="*/ 27 h 27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36" h="27">
                  <a:moveTo>
                    <a:pt x="20" y="0"/>
                  </a:moveTo>
                  <a:lnTo>
                    <a:pt x="0" y="11"/>
                  </a:lnTo>
                  <a:lnTo>
                    <a:pt x="7" y="26"/>
                  </a:lnTo>
                  <a:lnTo>
                    <a:pt x="24" y="26"/>
                  </a:lnTo>
                  <a:lnTo>
                    <a:pt x="35" y="16"/>
                  </a:lnTo>
                  <a:lnTo>
                    <a:pt x="20" y="0"/>
                  </a:lnTo>
                </a:path>
              </a:pathLst>
            </a:custGeom>
            <a:solidFill>
              <a:srgbClr val="FF0000"/>
            </a:solidFill>
            <a:ln w="12700" cap="rnd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350" name="Freeform 83"/>
            <p:cNvSpPr>
              <a:spLocks/>
            </p:cNvSpPr>
            <p:nvPr/>
          </p:nvSpPr>
          <p:spPr bwMode="auto">
            <a:xfrm>
              <a:off x="815" y="3705"/>
              <a:ext cx="35" cy="28"/>
            </a:xfrm>
            <a:custGeom>
              <a:avLst/>
              <a:gdLst>
                <a:gd name="T0" fmla="*/ 20 w 35"/>
                <a:gd name="T1" fmla="*/ 0 h 28"/>
                <a:gd name="T2" fmla="*/ 0 w 35"/>
                <a:gd name="T3" fmla="*/ 11 h 28"/>
                <a:gd name="T4" fmla="*/ 7 w 35"/>
                <a:gd name="T5" fmla="*/ 27 h 28"/>
                <a:gd name="T6" fmla="*/ 24 w 35"/>
                <a:gd name="T7" fmla="*/ 27 h 28"/>
                <a:gd name="T8" fmla="*/ 34 w 35"/>
                <a:gd name="T9" fmla="*/ 16 h 28"/>
                <a:gd name="T10" fmla="*/ 20 w 35"/>
                <a:gd name="T11" fmla="*/ 0 h 28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w 35"/>
                <a:gd name="T19" fmla="*/ 0 h 28"/>
                <a:gd name="T20" fmla="*/ 35 w 35"/>
                <a:gd name="T21" fmla="*/ 28 h 28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35" h="28">
                  <a:moveTo>
                    <a:pt x="20" y="0"/>
                  </a:moveTo>
                  <a:lnTo>
                    <a:pt x="0" y="11"/>
                  </a:lnTo>
                  <a:lnTo>
                    <a:pt x="7" y="27"/>
                  </a:lnTo>
                  <a:lnTo>
                    <a:pt x="24" y="27"/>
                  </a:lnTo>
                  <a:lnTo>
                    <a:pt x="34" y="16"/>
                  </a:lnTo>
                  <a:lnTo>
                    <a:pt x="20" y="0"/>
                  </a:lnTo>
                </a:path>
              </a:pathLst>
            </a:custGeom>
            <a:solidFill>
              <a:srgbClr val="FF0000"/>
            </a:solidFill>
            <a:ln w="12700" cap="rnd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351" name="Freeform 84"/>
            <p:cNvSpPr>
              <a:spLocks/>
            </p:cNvSpPr>
            <p:nvPr/>
          </p:nvSpPr>
          <p:spPr bwMode="auto">
            <a:xfrm>
              <a:off x="759" y="3757"/>
              <a:ext cx="35" cy="28"/>
            </a:xfrm>
            <a:custGeom>
              <a:avLst/>
              <a:gdLst>
                <a:gd name="T0" fmla="*/ 20 w 35"/>
                <a:gd name="T1" fmla="*/ 0 h 28"/>
                <a:gd name="T2" fmla="*/ 0 w 35"/>
                <a:gd name="T3" fmla="*/ 11 h 28"/>
                <a:gd name="T4" fmla="*/ 6 w 35"/>
                <a:gd name="T5" fmla="*/ 27 h 28"/>
                <a:gd name="T6" fmla="*/ 24 w 35"/>
                <a:gd name="T7" fmla="*/ 27 h 28"/>
                <a:gd name="T8" fmla="*/ 34 w 35"/>
                <a:gd name="T9" fmla="*/ 16 h 28"/>
                <a:gd name="T10" fmla="*/ 20 w 35"/>
                <a:gd name="T11" fmla="*/ 0 h 28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w 35"/>
                <a:gd name="T19" fmla="*/ 0 h 28"/>
                <a:gd name="T20" fmla="*/ 35 w 35"/>
                <a:gd name="T21" fmla="*/ 28 h 28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35" h="28">
                  <a:moveTo>
                    <a:pt x="20" y="0"/>
                  </a:moveTo>
                  <a:lnTo>
                    <a:pt x="0" y="11"/>
                  </a:lnTo>
                  <a:lnTo>
                    <a:pt x="6" y="27"/>
                  </a:lnTo>
                  <a:lnTo>
                    <a:pt x="24" y="27"/>
                  </a:lnTo>
                  <a:lnTo>
                    <a:pt x="34" y="16"/>
                  </a:lnTo>
                  <a:lnTo>
                    <a:pt x="20" y="0"/>
                  </a:lnTo>
                </a:path>
              </a:pathLst>
            </a:custGeom>
            <a:solidFill>
              <a:srgbClr val="FF0000"/>
            </a:solidFill>
            <a:ln w="12700" cap="rnd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352" name="Freeform 85"/>
            <p:cNvSpPr>
              <a:spLocks/>
            </p:cNvSpPr>
            <p:nvPr/>
          </p:nvSpPr>
          <p:spPr bwMode="auto">
            <a:xfrm>
              <a:off x="650" y="3734"/>
              <a:ext cx="36" cy="28"/>
            </a:xfrm>
            <a:custGeom>
              <a:avLst/>
              <a:gdLst>
                <a:gd name="T0" fmla="*/ 20 w 36"/>
                <a:gd name="T1" fmla="*/ 0 h 28"/>
                <a:gd name="T2" fmla="*/ 0 w 36"/>
                <a:gd name="T3" fmla="*/ 11 h 28"/>
                <a:gd name="T4" fmla="*/ 7 w 36"/>
                <a:gd name="T5" fmla="*/ 27 h 28"/>
                <a:gd name="T6" fmla="*/ 24 w 36"/>
                <a:gd name="T7" fmla="*/ 27 h 28"/>
                <a:gd name="T8" fmla="*/ 35 w 36"/>
                <a:gd name="T9" fmla="*/ 16 h 28"/>
                <a:gd name="T10" fmla="*/ 20 w 36"/>
                <a:gd name="T11" fmla="*/ 0 h 28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w 36"/>
                <a:gd name="T19" fmla="*/ 0 h 28"/>
                <a:gd name="T20" fmla="*/ 36 w 36"/>
                <a:gd name="T21" fmla="*/ 28 h 28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36" h="28">
                  <a:moveTo>
                    <a:pt x="20" y="0"/>
                  </a:moveTo>
                  <a:lnTo>
                    <a:pt x="0" y="11"/>
                  </a:lnTo>
                  <a:lnTo>
                    <a:pt x="7" y="27"/>
                  </a:lnTo>
                  <a:lnTo>
                    <a:pt x="24" y="27"/>
                  </a:lnTo>
                  <a:lnTo>
                    <a:pt x="35" y="16"/>
                  </a:lnTo>
                  <a:lnTo>
                    <a:pt x="20" y="0"/>
                  </a:lnTo>
                </a:path>
              </a:pathLst>
            </a:custGeom>
            <a:solidFill>
              <a:srgbClr val="FF0000"/>
            </a:solidFill>
            <a:ln w="12700" cap="rnd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353" name="Freeform 86"/>
            <p:cNvSpPr>
              <a:spLocks/>
            </p:cNvSpPr>
            <p:nvPr/>
          </p:nvSpPr>
          <p:spPr bwMode="auto">
            <a:xfrm>
              <a:off x="313" y="3930"/>
              <a:ext cx="35" cy="28"/>
            </a:xfrm>
            <a:custGeom>
              <a:avLst/>
              <a:gdLst>
                <a:gd name="T0" fmla="*/ 20 w 35"/>
                <a:gd name="T1" fmla="*/ 0 h 28"/>
                <a:gd name="T2" fmla="*/ 0 w 35"/>
                <a:gd name="T3" fmla="*/ 11 h 28"/>
                <a:gd name="T4" fmla="*/ 7 w 35"/>
                <a:gd name="T5" fmla="*/ 27 h 28"/>
                <a:gd name="T6" fmla="*/ 24 w 35"/>
                <a:gd name="T7" fmla="*/ 27 h 28"/>
                <a:gd name="T8" fmla="*/ 34 w 35"/>
                <a:gd name="T9" fmla="*/ 16 h 28"/>
                <a:gd name="T10" fmla="*/ 20 w 35"/>
                <a:gd name="T11" fmla="*/ 0 h 28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w 35"/>
                <a:gd name="T19" fmla="*/ 0 h 28"/>
                <a:gd name="T20" fmla="*/ 35 w 35"/>
                <a:gd name="T21" fmla="*/ 28 h 28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35" h="28">
                  <a:moveTo>
                    <a:pt x="20" y="0"/>
                  </a:moveTo>
                  <a:lnTo>
                    <a:pt x="0" y="11"/>
                  </a:lnTo>
                  <a:lnTo>
                    <a:pt x="7" y="27"/>
                  </a:lnTo>
                  <a:lnTo>
                    <a:pt x="24" y="27"/>
                  </a:lnTo>
                  <a:lnTo>
                    <a:pt x="34" y="16"/>
                  </a:lnTo>
                  <a:lnTo>
                    <a:pt x="20" y="0"/>
                  </a:lnTo>
                </a:path>
              </a:pathLst>
            </a:custGeom>
            <a:solidFill>
              <a:srgbClr val="FF0000"/>
            </a:solidFill>
            <a:ln w="12700" cap="rnd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354" name="Freeform 87"/>
            <p:cNvSpPr>
              <a:spLocks/>
            </p:cNvSpPr>
            <p:nvPr/>
          </p:nvSpPr>
          <p:spPr bwMode="auto">
            <a:xfrm>
              <a:off x="985" y="4009"/>
              <a:ext cx="35" cy="28"/>
            </a:xfrm>
            <a:custGeom>
              <a:avLst/>
              <a:gdLst>
                <a:gd name="T0" fmla="*/ 19 w 35"/>
                <a:gd name="T1" fmla="*/ 0 h 28"/>
                <a:gd name="T2" fmla="*/ 0 w 35"/>
                <a:gd name="T3" fmla="*/ 11 h 28"/>
                <a:gd name="T4" fmla="*/ 6 w 35"/>
                <a:gd name="T5" fmla="*/ 27 h 28"/>
                <a:gd name="T6" fmla="*/ 23 w 35"/>
                <a:gd name="T7" fmla="*/ 27 h 28"/>
                <a:gd name="T8" fmla="*/ 34 w 35"/>
                <a:gd name="T9" fmla="*/ 16 h 28"/>
                <a:gd name="T10" fmla="*/ 19 w 35"/>
                <a:gd name="T11" fmla="*/ 0 h 28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w 35"/>
                <a:gd name="T19" fmla="*/ 0 h 28"/>
                <a:gd name="T20" fmla="*/ 35 w 35"/>
                <a:gd name="T21" fmla="*/ 28 h 28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35" h="28">
                  <a:moveTo>
                    <a:pt x="19" y="0"/>
                  </a:moveTo>
                  <a:lnTo>
                    <a:pt x="0" y="11"/>
                  </a:lnTo>
                  <a:lnTo>
                    <a:pt x="6" y="27"/>
                  </a:lnTo>
                  <a:lnTo>
                    <a:pt x="23" y="27"/>
                  </a:lnTo>
                  <a:lnTo>
                    <a:pt x="34" y="16"/>
                  </a:lnTo>
                  <a:lnTo>
                    <a:pt x="19" y="0"/>
                  </a:lnTo>
                </a:path>
              </a:pathLst>
            </a:custGeom>
            <a:solidFill>
              <a:srgbClr val="FF0000"/>
            </a:solidFill>
            <a:ln w="12700" cap="rnd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355" name="Freeform 88"/>
            <p:cNvSpPr>
              <a:spLocks/>
            </p:cNvSpPr>
            <p:nvPr/>
          </p:nvSpPr>
          <p:spPr bwMode="auto">
            <a:xfrm>
              <a:off x="1190" y="3826"/>
              <a:ext cx="35" cy="28"/>
            </a:xfrm>
            <a:custGeom>
              <a:avLst/>
              <a:gdLst>
                <a:gd name="T0" fmla="*/ 20 w 35"/>
                <a:gd name="T1" fmla="*/ 0 h 28"/>
                <a:gd name="T2" fmla="*/ 0 w 35"/>
                <a:gd name="T3" fmla="*/ 11 h 28"/>
                <a:gd name="T4" fmla="*/ 6 w 35"/>
                <a:gd name="T5" fmla="*/ 27 h 28"/>
                <a:gd name="T6" fmla="*/ 24 w 35"/>
                <a:gd name="T7" fmla="*/ 27 h 28"/>
                <a:gd name="T8" fmla="*/ 34 w 35"/>
                <a:gd name="T9" fmla="*/ 16 h 28"/>
                <a:gd name="T10" fmla="*/ 20 w 35"/>
                <a:gd name="T11" fmla="*/ 0 h 28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w 35"/>
                <a:gd name="T19" fmla="*/ 0 h 28"/>
                <a:gd name="T20" fmla="*/ 35 w 35"/>
                <a:gd name="T21" fmla="*/ 28 h 28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35" h="28">
                  <a:moveTo>
                    <a:pt x="20" y="0"/>
                  </a:moveTo>
                  <a:lnTo>
                    <a:pt x="0" y="11"/>
                  </a:lnTo>
                  <a:lnTo>
                    <a:pt x="6" y="27"/>
                  </a:lnTo>
                  <a:lnTo>
                    <a:pt x="24" y="27"/>
                  </a:lnTo>
                  <a:lnTo>
                    <a:pt x="34" y="16"/>
                  </a:lnTo>
                  <a:lnTo>
                    <a:pt x="20" y="0"/>
                  </a:lnTo>
                </a:path>
              </a:pathLst>
            </a:custGeom>
            <a:solidFill>
              <a:srgbClr val="FF0000"/>
            </a:solidFill>
            <a:ln w="12700" cap="rnd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356" name="Freeform 89"/>
            <p:cNvSpPr>
              <a:spLocks/>
            </p:cNvSpPr>
            <p:nvPr/>
          </p:nvSpPr>
          <p:spPr bwMode="auto">
            <a:xfrm>
              <a:off x="341" y="4068"/>
              <a:ext cx="36" cy="28"/>
            </a:xfrm>
            <a:custGeom>
              <a:avLst/>
              <a:gdLst>
                <a:gd name="T0" fmla="*/ 20 w 36"/>
                <a:gd name="T1" fmla="*/ 0 h 28"/>
                <a:gd name="T2" fmla="*/ 0 w 36"/>
                <a:gd name="T3" fmla="*/ 11 h 28"/>
                <a:gd name="T4" fmla="*/ 6 w 36"/>
                <a:gd name="T5" fmla="*/ 27 h 28"/>
                <a:gd name="T6" fmla="*/ 24 w 36"/>
                <a:gd name="T7" fmla="*/ 27 h 28"/>
                <a:gd name="T8" fmla="*/ 35 w 36"/>
                <a:gd name="T9" fmla="*/ 16 h 28"/>
                <a:gd name="T10" fmla="*/ 20 w 36"/>
                <a:gd name="T11" fmla="*/ 0 h 28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w 36"/>
                <a:gd name="T19" fmla="*/ 0 h 28"/>
                <a:gd name="T20" fmla="*/ 36 w 36"/>
                <a:gd name="T21" fmla="*/ 28 h 28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36" h="28">
                  <a:moveTo>
                    <a:pt x="20" y="0"/>
                  </a:moveTo>
                  <a:lnTo>
                    <a:pt x="0" y="11"/>
                  </a:lnTo>
                  <a:lnTo>
                    <a:pt x="6" y="27"/>
                  </a:lnTo>
                  <a:lnTo>
                    <a:pt x="24" y="27"/>
                  </a:lnTo>
                  <a:lnTo>
                    <a:pt x="35" y="16"/>
                  </a:lnTo>
                  <a:lnTo>
                    <a:pt x="20" y="0"/>
                  </a:lnTo>
                </a:path>
              </a:pathLst>
            </a:custGeom>
            <a:solidFill>
              <a:srgbClr val="FF0000"/>
            </a:solidFill>
            <a:ln w="12700" cap="rnd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357" name="Freeform 90"/>
            <p:cNvSpPr>
              <a:spLocks/>
            </p:cNvSpPr>
            <p:nvPr/>
          </p:nvSpPr>
          <p:spPr bwMode="auto">
            <a:xfrm>
              <a:off x="133" y="3927"/>
              <a:ext cx="36" cy="28"/>
            </a:xfrm>
            <a:custGeom>
              <a:avLst/>
              <a:gdLst>
                <a:gd name="T0" fmla="*/ 20 w 36"/>
                <a:gd name="T1" fmla="*/ 0 h 28"/>
                <a:gd name="T2" fmla="*/ 0 w 36"/>
                <a:gd name="T3" fmla="*/ 11 h 28"/>
                <a:gd name="T4" fmla="*/ 7 w 36"/>
                <a:gd name="T5" fmla="*/ 27 h 28"/>
                <a:gd name="T6" fmla="*/ 24 w 36"/>
                <a:gd name="T7" fmla="*/ 27 h 28"/>
                <a:gd name="T8" fmla="*/ 35 w 36"/>
                <a:gd name="T9" fmla="*/ 16 h 28"/>
                <a:gd name="T10" fmla="*/ 20 w 36"/>
                <a:gd name="T11" fmla="*/ 0 h 28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w 36"/>
                <a:gd name="T19" fmla="*/ 0 h 28"/>
                <a:gd name="T20" fmla="*/ 36 w 36"/>
                <a:gd name="T21" fmla="*/ 28 h 28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36" h="28">
                  <a:moveTo>
                    <a:pt x="20" y="0"/>
                  </a:moveTo>
                  <a:lnTo>
                    <a:pt x="0" y="11"/>
                  </a:lnTo>
                  <a:lnTo>
                    <a:pt x="7" y="27"/>
                  </a:lnTo>
                  <a:lnTo>
                    <a:pt x="24" y="27"/>
                  </a:lnTo>
                  <a:lnTo>
                    <a:pt x="35" y="16"/>
                  </a:lnTo>
                  <a:lnTo>
                    <a:pt x="20" y="0"/>
                  </a:lnTo>
                </a:path>
              </a:pathLst>
            </a:custGeom>
            <a:solidFill>
              <a:srgbClr val="0CC10C"/>
            </a:solidFill>
            <a:ln w="12700" cap="rnd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358" name="Freeform 91"/>
            <p:cNvSpPr>
              <a:spLocks/>
            </p:cNvSpPr>
            <p:nvPr/>
          </p:nvSpPr>
          <p:spPr bwMode="auto">
            <a:xfrm>
              <a:off x="333" y="3878"/>
              <a:ext cx="36" cy="28"/>
            </a:xfrm>
            <a:custGeom>
              <a:avLst/>
              <a:gdLst>
                <a:gd name="T0" fmla="*/ 20 w 36"/>
                <a:gd name="T1" fmla="*/ 0 h 28"/>
                <a:gd name="T2" fmla="*/ 0 w 36"/>
                <a:gd name="T3" fmla="*/ 11 h 28"/>
                <a:gd name="T4" fmla="*/ 7 w 36"/>
                <a:gd name="T5" fmla="*/ 27 h 28"/>
                <a:gd name="T6" fmla="*/ 24 w 36"/>
                <a:gd name="T7" fmla="*/ 27 h 28"/>
                <a:gd name="T8" fmla="*/ 35 w 36"/>
                <a:gd name="T9" fmla="*/ 16 h 28"/>
                <a:gd name="T10" fmla="*/ 20 w 36"/>
                <a:gd name="T11" fmla="*/ 0 h 28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w 36"/>
                <a:gd name="T19" fmla="*/ 0 h 28"/>
                <a:gd name="T20" fmla="*/ 36 w 36"/>
                <a:gd name="T21" fmla="*/ 28 h 28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36" h="28">
                  <a:moveTo>
                    <a:pt x="20" y="0"/>
                  </a:moveTo>
                  <a:lnTo>
                    <a:pt x="0" y="11"/>
                  </a:lnTo>
                  <a:lnTo>
                    <a:pt x="7" y="27"/>
                  </a:lnTo>
                  <a:lnTo>
                    <a:pt x="24" y="27"/>
                  </a:lnTo>
                  <a:lnTo>
                    <a:pt x="35" y="16"/>
                  </a:lnTo>
                  <a:lnTo>
                    <a:pt x="20" y="0"/>
                  </a:lnTo>
                </a:path>
              </a:pathLst>
            </a:custGeom>
            <a:solidFill>
              <a:srgbClr val="0CC10C"/>
            </a:solidFill>
            <a:ln w="12700" cap="rnd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359" name="Freeform 92"/>
            <p:cNvSpPr>
              <a:spLocks/>
            </p:cNvSpPr>
            <p:nvPr/>
          </p:nvSpPr>
          <p:spPr bwMode="auto">
            <a:xfrm>
              <a:off x="1355" y="3907"/>
              <a:ext cx="35" cy="29"/>
            </a:xfrm>
            <a:custGeom>
              <a:avLst/>
              <a:gdLst>
                <a:gd name="T0" fmla="*/ 19 w 35"/>
                <a:gd name="T1" fmla="*/ 0 h 29"/>
                <a:gd name="T2" fmla="*/ 0 w 35"/>
                <a:gd name="T3" fmla="*/ 11 h 29"/>
                <a:gd name="T4" fmla="*/ 6 w 35"/>
                <a:gd name="T5" fmla="*/ 28 h 29"/>
                <a:gd name="T6" fmla="*/ 24 w 35"/>
                <a:gd name="T7" fmla="*/ 28 h 29"/>
                <a:gd name="T8" fmla="*/ 34 w 35"/>
                <a:gd name="T9" fmla="*/ 16 h 29"/>
                <a:gd name="T10" fmla="*/ 19 w 35"/>
                <a:gd name="T11" fmla="*/ 0 h 29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w 35"/>
                <a:gd name="T19" fmla="*/ 0 h 29"/>
                <a:gd name="T20" fmla="*/ 35 w 35"/>
                <a:gd name="T21" fmla="*/ 29 h 29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35" h="29">
                  <a:moveTo>
                    <a:pt x="19" y="0"/>
                  </a:moveTo>
                  <a:lnTo>
                    <a:pt x="0" y="11"/>
                  </a:lnTo>
                  <a:lnTo>
                    <a:pt x="6" y="28"/>
                  </a:lnTo>
                  <a:lnTo>
                    <a:pt x="24" y="28"/>
                  </a:lnTo>
                  <a:lnTo>
                    <a:pt x="34" y="16"/>
                  </a:lnTo>
                  <a:lnTo>
                    <a:pt x="19" y="0"/>
                  </a:lnTo>
                </a:path>
              </a:pathLst>
            </a:custGeom>
            <a:solidFill>
              <a:srgbClr val="0CC10C"/>
            </a:solidFill>
            <a:ln w="12700" cap="rnd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360" name="Freeform 93"/>
            <p:cNvSpPr>
              <a:spLocks/>
            </p:cNvSpPr>
            <p:nvPr/>
          </p:nvSpPr>
          <p:spPr bwMode="auto">
            <a:xfrm>
              <a:off x="1089" y="3878"/>
              <a:ext cx="35" cy="28"/>
            </a:xfrm>
            <a:custGeom>
              <a:avLst/>
              <a:gdLst>
                <a:gd name="T0" fmla="*/ 19 w 35"/>
                <a:gd name="T1" fmla="*/ 0 h 28"/>
                <a:gd name="T2" fmla="*/ 0 w 35"/>
                <a:gd name="T3" fmla="*/ 11 h 28"/>
                <a:gd name="T4" fmla="*/ 6 w 35"/>
                <a:gd name="T5" fmla="*/ 27 h 28"/>
                <a:gd name="T6" fmla="*/ 24 w 35"/>
                <a:gd name="T7" fmla="*/ 27 h 28"/>
                <a:gd name="T8" fmla="*/ 34 w 35"/>
                <a:gd name="T9" fmla="*/ 16 h 28"/>
                <a:gd name="T10" fmla="*/ 19 w 35"/>
                <a:gd name="T11" fmla="*/ 0 h 28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w 35"/>
                <a:gd name="T19" fmla="*/ 0 h 28"/>
                <a:gd name="T20" fmla="*/ 35 w 35"/>
                <a:gd name="T21" fmla="*/ 28 h 28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35" h="28">
                  <a:moveTo>
                    <a:pt x="19" y="0"/>
                  </a:moveTo>
                  <a:lnTo>
                    <a:pt x="0" y="11"/>
                  </a:lnTo>
                  <a:lnTo>
                    <a:pt x="6" y="27"/>
                  </a:lnTo>
                  <a:lnTo>
                    <a:pt x="24" y="27"/>
                  </a:lnTo>
                  <a:lnTo>
                    <a:pt x="34" y="16"/>
                  </a:lnTo>
                  <a:lnTo>
                    <a:pt x="19" y="0"/>
                  </a:lnTo>
                </a:path>
              </a:pathLst>
            </a:custGeom>
            <a:solidFill>
              <a:srgbClr val="0CC10C"/>
            </a:solidFill>
            <a:ln w="12700" cap="rnd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361" name="Freeform 94"/>
            <p:cNvSpPr>
              <a:spLocks/>
            </p:cNvSpPr>
            <p:nvPr/>
          </p:nvSpPr>
          <p:spPr bwMode="auto">
            <a:xfrm>
              <a:off x="792" y="3731"/>
              <a:ext cx="35" cy="28"/>
            </a:xfrm>
            <a:custGeom>
              <a:avLst/>
              <a:gdLst>
                <a:gd name="T0" fmla="*/ 20 w 35"/>
                <a:gd name="T1" fmla="*/ 0 h 28"/>
                <a:gd name="T2" fmla="*/ 0 w 35"/>
                <a:gd name="T3" fmla="*/ 11 h 28"/>
                <a:gd name="T4" fmla="*/ 6 w 35"/>
                <a:gd name="T5" fmla="*/ 27 h 28"/>
                <a:gd name="T6" fmla="*/ 24 w 35"/>
                <a:gd name="T7" fmla="*/ 27 h 28"/>
                <a:gd name="T8" fmla="*/ 34 w 35"/>
                <a:gd name="T9" fmla="*/ 16 h 28"/>
                <a:gd name="T10" fmla="*/ 20 w 35"/>
                <a:gd name="T11" fmla="*/ 0 h 28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w 35"/>
                <a:gd name="T19" fmla="*/ 0 h 28"/>
                <a:gd name="T20" fmla="*/ 35 w 35"/>
                <a:gd name="T21" fmla="*/ 28 h 28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35" h="28">
                  <a:moveTo>
                    <a:pt x="20" y="0"/>
                  </a:moveTo>
                  <a:lnTo>
                    <a:pt x="0" y="11"/>
                  </a:lnTo>
                  <a:lnTo>
                    <a:pt x="6" y="27"/>
                  </a:lnTo>
                  <a:lnTo>
                    <a:pt x="24" y="27"/>
                  </a:lnTo>
                  <a:lnTo>
                    <a:pt x="34" y="16"/>
                  </a:lnTo>
                  <a:lnTo>
                    <a:pt x="20" y="0"/>
                  </a:lnTo>
                </a:path>
              </a:pathLst>
            </a:custGeom>
            <a:solidFill>
              <a:srgbClr val="0CC10C"/>
            </a:solidFill>
            <a:ln w="12700" cap="rnd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362" name="Freeform 95"/>
            <p:cNvSpPr>
              <a:spLocks/>
            </p:cNvSpPr>
            <p:nvPr/>
          </p:nvSpPr>
          <p:spPr bwMode="auto">
            <a:xfrm>
              <a:off x="835" y="3666"/>
              <a:ext cx="35" cy="28"/>
            </a:xfrm>
            <a:custGeom>
              <a:avLst/>
              <a:gdLst>
                <a:gd name="T0" fmla="*/ 20 w 35"/>
                <a:gd name="T1" fmla="*/ 0 h 28"/>
                <a:gd name="T2" fmla="*/ 0 w 35"/>
                <a:gd name="T3" fmla="*/ 10 h 28"/>
                <a:gd name="T4" fmla="*/ 7 w 35"/>
                <a:gd name="T5" fmla="*/ 27 h 28"/>
                <a:gd name="T6" fmla="*/ 24 w 35"/>
                <a:gd name="T7" fmla="*/ 27 h 28"/>
                <a:gd name="T8" fmla="*/ 34 w 35"/>
                <a:gd name="T9" fmla="*/ 16 h 28"/>
                <a:gd name="T10" fmla="*/ 20 w 35"/>
                <a:gd name="T11" fmla="*/ 0 h 28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w 35"/>
                <a:gd name="T19" fmla="*/ 0 h 28"/>
                <a:gd name="T20" fmla="*/ 35 w 35"/>
                <a:gd name="T21" fmla="*/ 28 h 28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35" h="28">
                  <a:moveTo>
                    <a:pt x="20" y="0"/>
                  </a:moveTo>
                  <a:lnTo>
                    <a:pt x="0" y="10"/>
                  </a:lnTo>
                  <a:lnTo>
                    <a:pt x="7" y="27"/>
                  </a:lnTo>
                  <a:lnTo>
                    <a:pt x="24" y="27"/>
                  </a:lnTo>
                  <a:lnTo>
                    <a:pt x="34" y="16"/>
                  </a:lnTo>
                  <a:lnTo>
                    <a:pt x="20" y="0"/>
                  </a:lnTo>
                </a:path>
              </a:pathLst>
            </a:custGeom>
            <a:solidFill>
              <a:srgbClr val="0CC10C"/>
            </a:solidFill>
            <a:ln w="12700" cap="rnd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363" name="Freeform 96"/>
            <p:cNvSpPr>
              <a:spLocks/>
            </p:cNvSpPr>
            <p:nvPr/>
          </p:nvSpPr>
          <p:spPr bwMode="auto">
            <a:xfrm>
              <a:off x="706" y="3757"/>
              <a:ext cx="35" cy="28"/>
            </a:xfrm>
            <a:custGeom>
              <a:avLst/>
              <a:gdLst>
                <a:gd name="T0" fmla="*/ 20 w 35"/>
                <a:gd name="T1" fmla="*/ 0 h 28"/>
                <a:gd name="T2" fmla="*/ 0 w 35"/>
                <a:gd name="T3" fmla="*/ 11 h 28"/>
                <a:gd name="T4" fmla="*/ 6 w 35"/>
                <a:gd name="T5" fmla="*/ 27 h 28"/>
                <a:gd name="T6" fmla="*/ 24 w 35"/>
                <a:gd name="T7" fmla="*/ 27 h 28"/>
                <a:gd name="T8" fmla="*/ 34 w 35"/>
                <a:gd name="T9" fmla="*/ 16 h 28"/>
                <a:gd name="T10" fmla="*/ 20 w 35"/>
                <a:gd name="T11" fmla="*/ 0 h 28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w 35"/>
                <a:gd name="T19" fmla="*/ 0 h 28"/>
                <a:gd name="T20" fmla="*/ 35 w 35"/>
                <a:gd name="T21" fmla="*/ 28 h 28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35" h="28">
                  <a:moveTo>
                    <a:pt x="20" y="0"/>
                  </a:moveTo>
                  <a:lnTo>
                    <a:pt x="0" y="11"/>
                  </a:lnTo>
                  <a:lnTo>
                    <a:pt x="6" y="27"/>
                  </a:lnTo>
                  <a:lnTo>
                    <a:pt x="24" y="27"/>
                  </a:lnTo>
                  <a:lnTo>
                    <a:pt x="34" y="16"/>
                  </a:lnTo>
                  <a:lnTo>
                    <a:pt x="20" y="0"/>
                  </a:lnTo>
                </a:path>
              </a:pathLst>
            </a:custGeom>
            <a:solidFill>
              <a:srgbClr val="0CC10C"/>
            </a:solidFill>
            <a:ln w="12700" cap="rnd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364" name="Freeform 97"/>
            <p:cNvSpPr>
              <a:spLocks/>
            </p:cNvSpPr>
            <p:nvPr/>
          </p:nvSpPr>
          <p:spPr bwMode="auto">
            <a:xfrm>
              <a:off x="630" y="3705"/>
              <a:ext cx="36" cy="28"/>
            </a:xfrm>
            <a:custGeom>
              <a:avLst/>
              <a:gdLst>
                <a:gd name="T0" fmla="*/ 20 w 36"/>
                <a:gd name="T1" fmla="*/ 0 h 28"/>
                <a:gd name="T2" fmla="*/ 0 w 36"/>
                <a:gd name="T3" fmla="*/ 11 h 28"/>
                <a:gd name="T4" fmla="*/ 7 w 36"/>
                <a:gd name="T5" fmla="*/ 27 h 28"/>
                <a:gd name="T6" fmla="*/ 24 w 36"/>
                <a:gd name="T7" fmla="*/ 27 h 28"/>
                <a:gd name="T8" fmla="*/ 35 w 36"/>
                <a:gd name="T9" fmla="*/ 16 h 28"/>
                <a:gd name="T10" fmla="*/ 20 w 36"/>
                <a:gd name="T11" fmla="*/ 0 h 28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w 36"/>
                <a:gd name="T19" fmla="*/ 0 h 28"/>
                <a:gd name="T20" fmla="*/ 36 w 36"/>
                <a:gd name="T21" fmla="*/ 28 h 28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36" h="28">
                  <a:moveTo>
                    <a:pt x="20" y="0"/>
                  </a:moveTo>
                  <a:lnTo>
                    <a:pt x="0" y="11"/>
                  </a:lnTo>
                  <a:lnTo>
                    <a:pt x="7" y="27"/>
                  </a:lnTo>
                  <a:lnTo>
                    <a:pt x="24" y="27"/>
                  </a:lnTo>
                  <a:lnTo>
                    <a:pt x="35" y="16"/>
                  </a:lnTo>
                  <a:lnTo>
                    <a:pt x="20" y="0"/>
                  </a:lnTo>
                </a:path>
              </a:pathLst>
            </a:custGeom>
            <a:solidFill>
              <a:srgbClr val="0CC10C"/>
            </a:solidFill>
            <a:ln w="12700" cap="rnd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365" name="Freeform 98"/>
            <p:cNvSpPr>
              <a:spLocks/>
            </p:cNvSpPr>
            <p:nvPr/>
          </p:nvSpPr>
          <p:spPr bwMode="auto">
            <a:xfrm>
              <a:off x="883" y="3649"/>
              <a:ext cx="17" cy="17"/>
            </a:xfrm>
            <a:custGeom>
              <a:avLst/>
              <a:gdLst>
                <a:gd name="T0" fmla="*/ 16 w 17"/>
                <a:gd name="T1" fmla="*/ 8 h 17"/>
                <a:gd name="T2" fmla="*/ 4 w 17"/>
                <a:gd name="T3" fmla="*/ 0 h 17"/>
                <a:gd name="T4" fmla="*/ 0 w 17"/>
                <a:gd name="T5" fmla="*/ 8 h 17"/>
                <a:gd name="T6" fmla="*/ 6 w 17"/>
                <a:gd name="T7" fmla="*/ 16 h 17"/>
                <a:gd name="T8" fmla="*/ 16 w 17"/>
                <a:gd name="T9" fmla="*/ 8 h 17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17"/>
                <a:gd name="T16" fmla="*/ 0 h 17"/>
                <a:gd name="T17" fmla="*/ 17 w 17"/>
                <a:gd name="T18" fmla="*/ 17 h 17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17" h="17">
                  <a:moveTo>
                    <a:pt x="16" y="8"/>
                  </a:moveTo>
                  <a:lnTo>
                    <a:pt x="4" y="0"/>
                  </a:lnTo>
                  <a:lnTo>
                    <a:pt x="0" y="8"/>
                  </a:lnTo>
                  <a:lnTo>
                    <a:pt x="6" y="16"/>
                  </a:lnTo>
                  <a:lnTo>
                    <a:pt x="16" y="8"/>
                  </a:lnTo>
                </a:path>
              </a:pathLst>
            </a:custGeom>
            <a:solidFill>
              <a:srgbClr val="FFFFFF"/>
            </a:solidFill>
            <a:ln w="12700" cap="rnd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366" name="Freeform 99"/>
            <p:cNvSpPr>
              <a:spLocks/>
            </p:cNvSpPr>
            <p:nvPr/>
          </p:nvSpPr>
          <p:spPr bwMode="auto">
            <a:xfrm>
              <a:off x="850" y="3669"/>
              <a:ext cx="17" cy="17"/>
            </a:xfrm>
            <a:custGeom>
              <a:avLst/>
              <a:gdLst>
                <a:gd name="T0" fmla="*/ 16 w 17"/>
                <a:gd name="T1" fmla="*/ 6 h 17"/>
                <a:gd name="T2" fmla="*/ 4 w 17"/>
                <a:gd name="T3" fmla="*/ 0 h 17"/>
                <a:gd name="T4" fmla="*/ 0 w 17"/>
                <a:gd name="T5" fmla="*/ 6 h 17"/>
                <a:gd name="T6" fmla="*/ 6 w 17"/>
                <a:gd name="T7" fmla="*/ 16 h 17"/>
                <a:gd name="T8" fmla="*/ 16 w 17"/>
                <a:gd name="T9" fmla="*/ 6 h 17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17"/>
                <a:gd name="T16" fmla="*/ 0 h 17"/>
                <a:gd name="T17" fmla="*/ 17 w 17"/>
                <a:gd name="T18" fmla="*/ 17 h 17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17" h="17">
                  <a:moveTo>
                    <a:pt x="16" y="6"/>
                  </a:moveTo>
                  <a:lnTo>
                    <a:pt x="4" y="0"/>
                  </a:lnTo>
                  <a:lnTo>
                    <a:pt x="0" y="6"/>
                  </a:lnTo>
                  <a:lnTo>
                    <a:pt x="6" y="16"/>
                  </a:lnTo>
                  <a:lnTo>
                    <a:pt x="16" y="6"/>
                  </a:lnTo>
                </a:path>
              </a:pathLst>
            </a:custGeom>
            <a:solidFill>
              <a:srgbClr val="FFFFFF"/>
            </a:solidFill>
            <a:ln w="12700" cap="rnd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367" name="Freeform 100"/>
            <p:cNvSpPr>
              <a:spLocks/>
            </p:cNvSpPr>
            <p:nvPr/>
          </p:nvSpPr>
          <p:spPr bwMode="auto">
            <a:xfrm>
              <a:off x="835" y="3711"/>
              <a:ext cx="17" cy="17"/>
            </a:xfrm>
            <a:custGeom>
              <a:avLst/>
              <a:gdLst>
                <a:gd name="T0" fmla="*/ 16 w 17"/>
                <a:gd name="T1" fmla="*/ 9 h 17"/>
                <a:gd name="T2" fmla="*/ 4 w 17"/>
                <a:gd name="T3" fmla="*/ 0 h 17"/>
                <a:gd name="T4" fmla="*/ 0 w 17"/>
                <a:gd name="T5" fmla="*/ 9 h 17"/>
                <a:gd name="T6" fmla="*/ 6 w 17"/>
                <a:gd name="T7" fmla="*/ 16 h 17"/>
                <a:gd name="T8" fmla="*/ 16 w 17"/>
                <a:gd name="T9" fmla="*/ 9 h 17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17"/>
                <a:gd name="T16" fmla="*/ 0 h 17"/>
                <a:gd name="T17" fmla="*/ 17 w 17"/>
                <a:gd name="T18" fmla="*/ 17 h 17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17" h="17">
                  <a:moveTo>
                    <a:pt x="16" y="9"/>
                  </a:moveTo>
                  <a:lnTo>
                    <a:pt x="4" y="0"/>
                  </a:lnTo>
                  <a:lnTo>
                    <a:pt x="0" y="9"/>
                  </a:lnTo>
                  <a:lnTo>
                    <a:pt x="6" y="16"/>
                  </a:lnTo>
                  <a:lnTo>
                    <a:pt x="16" y="9"/>
                  </a:lnTo>
                </a:path>
              </a:pathLst>
            </a:custGeom>
            <a:solidFill>
              <a:srgbClr val="FFFFFF"/>
            </a:solidFill>
            <a:ln w="12700" cap="rnd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368" name="Freeform 101"/>
            <p:cNvSpPr>
              <a:spLocks/>
            </p:cNvSpPr>
            <p:nvPr/>
          </p:nvSpPr>
          <p:spPr bwMode="auto">
            <a:xfrm>
              <a:off x="812" y="3738"/>
              <a:ext cx="17" cy="17"/>
            </a:xfrm>
            <a:custGeom>
              <a:avLst/>
              <a:gdLst>
                <a:gd name="T0" fmla="*/ 16 w 17"/>
                <a:gd name="T1" fmla="*/ 8 h 17"/>
                <a:gd name="T2" fmla="*/ 4 w 17"/>
                <a:gd name="T3" fmla="*/ 0 h 17"/>
                <a:gd name="T4" fmla="*/ 0 w 17"/>
                <a:gd name="T5" fmla="*/ 8 h 17"/>
                <a:gd name="T6" fmla="*/ 6 w 17"/>
                <a:gd name="T7" fmla="*/ 16 h 17"/>
                <a:gd name="T8" fmla="*/ 16 w 17"/>
                <a:gd name="T9" fmla="*/ 8 h 17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17"/>
                <a:gd name="T16" fmla="*/ 0 h 17"/>
                <a:gd name="T17" fmla="*/ 17 w 17"/>
                <a:gd name="T18" fmla="*/ 17 h 17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17" h="17">
                  <a:moveTo>
                    <a:pt x="16" y="8"/>
                  </a:moveTo>
                  <a:lnTo>
                    <a:pt x="4" y="0"/>
                  </a:lnTo>
                  <a:lnTo>
                    <a:pt x="0" y="8"/>
                  </a:lnTo>
                  <a:lnTo>
                    <a:pt x="6" y="16"/>
                  </a:lnTo>
                  <a:lnTo>
                    <a:pt x="16" y="8"/>
                  </a:lnTo>
                </a:path>
              </a:pathLst>
            </a:custGeom>
            <a:solidFill>
              <a:srgbClr val="FFFFFF"/>
            </a:solidFill>
            <a:ln w="12700" cap="rnd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369" name="Freeform 102"/>
            <p:cNvSpPr>
              <a:spLocks/>
            </p:cNvSpPr>
            <p:nvPr/>
          </p:nvSpPr>
          <p:spPr bwMode="auto">
            <a:xfrm>
              <a:off x="779" y="3764"/>
              <a:ext cx="17" cy="17"/>
            </a:xfrm>
            <a:custGeom>
              <a:avLst/>
              <a:gdLst>
                <a:gd name="T0" fmla="*/ 16 w 17"/>
                <a:gd name="T1" fmla="*/ 6 h 17"/>
                <a:gd name="T2" fmla="*/ 4 w 17"/>
                <a:gd name="T3" fmla="*/ 0 h 17"/>
                <a:gd name="T4" fmla="*/ 0 w 17"/>
                <a:gd name="T5" fmla="*/ 6 h 17"/>
                <a:gd name="T6" fmla="*/ 6 w 17"/>
                <a:gd name="T7" fmla="*/ 16 h 17"/>
                <a:gd name="T8" fmla="*/ 16 w 17"/>
                <a:gd name="T9" fmla="*/ 6 h 17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17"/>
                <a:gd name="T16" fmla="*/ 0 h 17"/>
                <a:gd name="T17" fmla="*/ 17 w 17"/>
                <a:gd name="T18" fmla="*/ 17 h 17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17" h="17">
                  <a:moveTo>
                    <a:pt x="16" y="6"/>
                  </a:moveTo>
                  <a:lnTo>
                    <a:pt x="4" y="0"/>
                  </a:lnTo>
                  <a:lnTo>
                    <a:pt x="0" y="6"/>
                  </a:lnTo>
                  <a:lnTo>
                    <a:pt x="6" y="16"/>
                  </a:lnTo>
                  <a:lnTo>
                    <a:pt x="16" y="6"/>
                  </a:lnTo>
                </a:path>
              </a:pathLst>
            </a:custGeom>
            <a:solidFill>
              <a:srgbClr val="FFFFFF"/>
            </a:solidFill>
            <a:ln w="12700" cap="rnd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370" name="Freeform 103"/>
            <p:cNvSpPr>
              <a:spLocks/>
            </p:cNvSpPr>
            <p:nvPr/>
          </p:nvSpPr>
          <p:spPr bwMode="auto">
            <a:xfrm>
              <a:off x="729" y="3767"/>
              <a:ext cx="17" cy="17"/>
            </a:xfrm>
            <a:custGeom>
              <a:avLst/>
              <a:gdLst>
                <a:gd name="T0" fmla="*/ 16 w 17"/>
                <a:gd name="T1" fmla="*/ 6 h 17"/>
                <a:gd name="T2" fmla="*/ 2 w 17"/>
                <a:gd name="T3" fmla="*/ 0 h 17"/>
                <a:gd name="T4" fmla="*/ 0 w 17"/>
                <a:gd name="T5" fmla="*/ 6 h 17"/>
                <a:gd name="T6" fmla="*/ 6 w 17"/>
                <a:gd name="T7" fmla="*/ 16 h 17"/>
                <a:gd name="T8" fmla="*/ 16 w 17"/>
                <a:gd name="T9" fmla="*/ 6 h 17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17"/>
                <a:gd name="T16" fmla="*/ 0 h 17"/>
                <a:gd name="T17" fmla="*/ 17 w 17"/>
                <a:gd name="T18" fmla="*/ 17 h 17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17" h="17">
                  <a:moveTo>
                    <a:pt x="16" y="6"/>
                  </a:moveTo>
                  <a:lnTo>
                    <a:pt x="2" y="0"/>
                  </a:lnTo>
                  <a:lnTo>
                    <a:pt x="0" y="6"/>
                  </a:lnTo>
                  <a:lnTo>
                    <a:pt x="6" y="16"/>
                  </a:lnTo>
                  <a:lnTo>
                    <a:pt x="16" y="6"/>
                  </a:lnTo>
                </a:path>
              </a:pathLst>
            </a:custGeom>
            <a:solidFill>
              <a:srgbClr val="FFFFFF"/>
            </a:solidFill>
            <a:ln w="12700" cap="rnd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371" name="Freeform 104"/>
            <p:cNvSpPr>
              <a:spLocks/>
            </p:cNvSpPr>
            <p:nvPr/>
          </p:nvSpPr>
          <p:spPr bwMode="auto">
            <a:xfrm>
              <a:off x="678" y="3744"/>
              <a:ext cx="17" cy="17"/>
            </a:xfrm>
            <a:custGeom>
              <a:avLst/>
              <a:gdLst>
                <a:gd name="T0" fmla="*/ 16 w 17"/>
                <a:gd name="T1" fmla="*/ 9 h 17"/>
                <a:gd name="T2" fmla="*/ 4 w 17"/>
                <a:gd name="T3" fmla="*/ 0 h 17"/>
                <a:gd name="T4" fmla="*/ 0 w 17"/>
                <a:gd name="T5" fmla="*/ 9 h 17"/>
                <a:gd name="T6" fmla="*/ 6 w 17"/>
                <a:gd name="T7" fmla="*/ 16 h 17"/>
                <a:gd name="T8" fmla="*/ 16 w 17"/>
                <a:gd name="T9" fmla="*/ 9 h 17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17"/>
                <a:gd name="T16" fmla="*/ 0 h 17"/>
                <a:gd name="T17" fmla="*/ 17 w 17"/>
                <a:gd name="T18" fmla="*/ 17 h 17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17" h="17">
                  <a:moveTo>
                    <a:pt x="16" y="9"/>
                  </a:moveTo>
                  <a:lnTo>
                    <a:pt x="4" y="0"/>
                  </a:lnTo>
                  <a:lnTo>
                    <a:pt x="0" y="9"/>
                  </a:lnTo>
                  <a:lnTo>
                    <a:pt x="6" y="16"/>
                  </a:lnTo>
                  <a:lnTo>
                    <a:pt x="16" y="9"/>
                  </a:lnTo>
                </a:path>
              </a:pathLst>
            </a:custGeom>
            <a:solidFill>
              <a:srgbClr val="FFFFFF"/>
            </a:solidFill>
            <a:ln w="12700" cap="rnd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372" name="Freeform 105"/>
            <p:cNvSpPr>
              <a:spLocks/>
            </p:cNvSpPr>
            <p:nvPr/>
          </p:nvSpPr>
          <p:spPr bwMode="auto">
            <a:xfrm>
              <a:off x="647" y="3715"/>
              <a:ext cx="17" cy="17"/>
            </a:xfrm>
            <a:custGeom>
              <a:avLst/>
              <a:gdLst>
                <a:gd name="T0" fmla="*/ 16 w 17"/>
                <a:gd name="T1" fmla="*/ 6 h 17"/>
                <a:gd name="T2" fmla="*/ 4 w 17"/>
                <a:gd name="T3" fmla="*/ 0 h 17"/>
                <a:gd name="T4" fmla="*/ 0 w 17"/>
                <a:gd name="T5" fmla="*/ 6 h 17"/>
                <a:gd name="T6" fmla="*/ 6 w 17"/>
                <a:gd name="T7" fmla="*/ 16 h 17"/>
                <a:gd name="T8" fmla="*/ 16 w 17"/>
                <a:gd name="T9" fmla="*/ 6 h 17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17"/>
                <a:gd name="T16" fmla="*/ 0 h 17"/>
                <a:gd name="T17" fmla="*/ 17 w 17"/>
                <a:gd name="T18" fmla="*/ 17 h 17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17" h="17">
                  <a:moveTo>
                    <a:pt x="16" y="6"/>
                  </a:moveTo>
                  <a:lnTo>
                    <a:pt x="4" y="0"/>
                  </a:lnTo>
                  <a:lnTo>
                    <a:pt x="0" y="6"/>
                  </a:lnTo>
                  <a:lnTo>
                    <a:pt x="6" y="16"/>
                  </a:lnTo>
                  <a:lnTo>
                    <a:pt x="16" y="6"/>
                  </a:lnTo>
                </a:path>
              </a:pathLst>
            </a:custGeom>
            <a:solidFill>
              <a:srgbClr val="FFFFFF"/>
            </a:solidFill>
            <a:ln w="12700" cap="rnd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373" name="Freeform 106"/>
            <p:cNvSpPr>
              <a:spLocks/>
            </p:cNvSpPr>
            <p:nvPr/>
          </p:nvSpPr>
          <p:spPr bwMode="auto">
            <a:xfrm>
              <a:off x="1375" y="3911"/>
              <a:ext cx="17" cy="17"/>
            </a:xfrm>
            <a:custGeom>
              <a:avLst/>
              <a:gdLst>
                <a:gd name="T0" fmla="*/ 16 w 17"/>
                <a:gd name="T1" fmla="*/ 6 h 17"/>
                <a:gd name="T2" fmla="*/ 2 w 17"/>
                <a:gd name="T3" fmla="*/ 0 h 17"/>
                <a:gd name="T4" fmla="*/ 0 w 17"/>
                <a:gd name="T5" fmla="*/ 6 h 17"/>
                <a:gd name="T6" fmla="*/ 8 w 17"/>
                <a:gd name="T7" fmla="*/ 16 h 17"/>
                <a:gd name="T8" fmla="*/ 16 w 17"/>
                <a:gd name="T9" fmla="*/ 6 h 17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17"/>
                <a:gd name="T16" fmla="*/ 0 h 17"/>
                <a:gd name="T17" fmla="*/ 17 w 17"/>
                <a:gd name="T18" fmla="*/ 17 h 17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17" h="17">
                  <a:moveTo>
                    <a:pt x="16" y="6"/>
                  </a:moveTo>
                  <a:lnTo>
                    <a:pt x="2" y="0"/>
                  </a:lnTo>
                  <a:lnTo>
                    <a:pt x="0" y="6"/>
                  </a:lnTo>
                  <a:lnTo>
                    <a:pt x="8" y="16"/>
                  </a:lnTo>
                  <a:lnTo>
                    <a:pt x="16" y="6"/>
                  </a:lnTo>
                </a:path>
              </a:pathLst>
            </a:custGeom>
            <a:solidFill>
              <a:srgbClr val="FFFFFF"/>
            </a:solidFill>
            <a:ln w="12700" cap="rnd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374" name="Freeform 107"/>
            <p:cNvSpPr>
              <a:spLocks/>
            </p:cNvSpPr>
            <p:nvPr/>
          </p:nvSpPr>
          <p:spPr bwMode="auto">
            <a:xfrm>
              <a:off x="1208" y="3829"/>
              <a:ext cx="17" cy="17"/>
            </a:xfrm>
            <a:custGeom>
              <a:avLst/>
              <a:gdLst>
                <a:gd name="T0" fmla="*/ 16 w 17"/>
                <a:gd name="T1" fmla="*/ 9 h 17"/>
                <a:gd name="T2" fmla="*/ 2 w 17"/>
                <a:gd name="T3" fmla="*/ 0 h 17"/>
                <a:gd name="T4" fmla="*/ 0 w 17"/>
                <a:gd name="T5" fmla="*/ 9 h 17"/>
                <a:gd name="T6" fmla="*/ 8 w 17"/>
                <a:gd name="T7" fmla="*/ 16 h 17"/>
                <a:gd name="T8" fmla="*/ 16 w 17"/>
                <a:gd name="T9" fmla="*/ 9 h 17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17"/>
                <a:gd name="T16" fmla="*/ 0 h 17"/>
                <a:gd name="T17" fmla="*/ 17 w 17"/>
                <a:gd name="T18" fmla="*/ 17 h 17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17" h="17">
                  <a:moveTo>
                    <a:pt x="16" y="9"/>
                  </a:moveTo>
                  <a:lnTo>
                    <a:pt x="2" y="0"/>
                  </a:lnTo>
                  <a:lnTo>
                    <a:pt x="0" y="9"/>
                  </a:lnTo>
                  <a:lnTo>
                    <a:pt x="8" y="16"/>
                  </a:lnTo>
                  <a:lnTo>
                    <a:pt x="16" y="9"/>
                  </a:lnTo>
                </a:path>
              </a:pathLst>
            </a:custGeom>
            <a:solidFill>
              <a:srgbClr val="FFFFFF"/>
            </a:solidFill>
            <a:ln w="12700" cap="rnd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375" name="Freeform 108"/>
            <p:cNvSpPr>
              <a:spLocks/>
            </p:cNvSpPr>
            <p:nvPr/>
          </p:nvSpPr>
          <p:spPr bwMode="auto">
            <a:xfrm>
              <a:off x="1106" y="3885"/>
              <a:ext cx="17" cy="17"/>
            </a:xfrm>
            <a:custGeom>
              <a:avLst/>
              <a:gdLst>
                <a:gd name="T0" fmla="*/ 16 w 17"/>
                <a:gd name="T1" fmla="*/ 6 h 17"/>
                <a:gd name="T2" fmla="*/ 4 w 17"/>
                <a:gd name="T3" fmla="*/ 0 h 17"/>
                <a:gd name="T4" fmla="*/ 0 w 17"/>
                <a:gd name="T5" fmla="*/ 6 h 17"/>
                <a:gd name="T6" fmla="*/ 6 w 17"/>
                <a:gd name="T7" fmla="*/ 16 h 17"/>
                <a:gd name="T8" fmla="*/ 16 w 17"/>
                <a:gd name="T9" fmla="*/ 6 h 17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17"/>
                <a:gd name="T16" fmla="*/ 0 h 17"/>
                <a:gd name="T17" fmla="*/ 17 w 17"/>
                <a:gd name="T18" fmla="*/ 17 h 17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17" h="17">
                  <a:moveTo>
                    <a:pt x="16" y="6"/>
                  </a:moveTo>
                  <a:lnTo>
                    <a:pt x="4" y="0"/>
                  </a:lnTo>
                  <a:lnTo>
                    <a:pt x="0" y="6"/>
                  </a:lnTo>
                  <a:lnTo>
                    <a:pt x="6" y="16"/>
                  </a:lnTo>
                  <a:lnTo>
                    <a:pt x="16" y="6"/>
                  </a:lnTo>
                </a:path>
              </a:pathLst>
            </a:custGeom>
            <a:solidFill>
              <a:srgbClr val="FFFFFF"/>
            </a:solidFill>
            <a:ln w="12700" cap="rnd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376" name="Freeform 109"/>
            <p:cNvSpPr>
              <a:spLocks/>
            </p:cNvSpPr>
            <p:nvPr/>
          </p:nvSpPr>
          <p:spPr bwMode="auto">
            <a:xfrm>
              <a:off x="1005" y="4016"/>
              <a:ext cx="17" cy="17"/>
            </a:xfrm>
            <a:custGeom>
              <a:avLst/>
              <a:gdLst>
                <a:gd name="T0" fmla="*/ 16 w 17"/>
                <a:gd name="T1" fmla="*/ 6 h 17"/>
                <a:gd name="T2" fmla="*/ 4 w 17"/>
                <a:gd name="T3" fmla="*/ 0 h 17"/>
                <a:gd name="T4" fmla="*/ 0 w 17"/>
                <a:gd name="T5" fmla="*/ 6 h 17"/>
                <a:gd name="T6" fmla="*/ 6 w 17"/>
                <a:gd name="T7" fmla="*/ 16 h 17"/>
                <a:gd name="T8" fmla="*/ 16 w 17"/>
                <a:gd name="T9" fmla="*/ 6 h 17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17"/>
                <a:gd name="T16" fmla="*/ 0 h 17"/>
                <a:gd name="T17" fmla="*/ 17 w 17"/>
                <a:gd name="T18" fmla="*/ 17 h 17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17" h="17">
                  <a:moveTo>
                    <a:pt x="16" y="6"/>
                  </a:moveTo>
                  <a:lnTo>
                    <a:pt x="4" y="0"/>
                  </a:lnTo>
                  <a:lnTo>
                    <a:pt x="0" y="6"/>
                  </a:lnTo>
                  <a:lnTo>
                    <a:pt x="6" y="16"/>
                  </a:lnTo>
                  <a:lnTo>
                    <a:pt x="16" y="6"/>
                  </a:lnTo>
                </a:path>
              </a:pathLst>
            </a:custGeom>
            <a:solidFill>
              <a:srgbClr val="FFFFFF"/>
            </a:solidFill>
            <a:ln w="12700" cap="rnd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377" name="Freeform 110"/>
            <p:cNvSpPr>
              <a:spLocks/>
            </p:cNvSpPr>
            <p:nvPr/>
          </p:nvSpPr>
          <p:spPr bwMode="auto">
            <a:xfrm>
              <a:off x="364" y="4074"/>
              <a:ext cx="17" cy="17"/>
            </a:xfrm>
            <a:custGeom>
              <a:avLst/>
              <a:gdLst>
                <a:gd name="T0" fmla="*/ 16 w 17"/>
                <a:gd name="T1" fmla="*/ 8 h 17"/>
                <a:gd name="T2" fmla="*/ 2 w 17"/>
                <a:gd name="T3" fmla="*/ 0 h 17"/>
                <a:gd name="T4" fmla="*/ 0 w 17"/>
                <a:gd name="T5" fmla="*/ 8 h 17"/>
                <a:gd name="T6" fmla="*/ 5 w 17"/>
                <a:gd name="T7" fmla="*/ 16 h 17"/>
                <a:gd name="T8" fmla="*/ 16 w 17"/>
                <a:gd name="T9" fmla="*/ 8 h 17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17"/>
                <a:gd name="T16" fmla="*/ 0 h 17"/>
                <a:gd name="T17" fmla="*/ 17 w 17"/>
                <a:gd name="T18" fmla="*/ 17 h 17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17" h="17">
                  <a:moveTo>
                    <a:pt x="16" y="8"/>
                  </a:moveTo>
                  <a:lnTo>
                    <a:pt x="2" y="0"/>
                  </a:lnTo>
                  <a:lnTo>
                    <a:pt x="0" y="8"/>
                  </a:lnTo>
                  <a:lnTo>
                    <a:pt x="5" y="16"/>
                  </a:lnTo>
                  <a:lnTo>
                    <a:pt x="16" y="8"/>
                  </a:lnTo>
                </a:path>
              </a:pathLst>
            </a:custGeom>
            <a:solidFill>
              <a:srgbClr val="FFFFFF"/>
            </a:solidFill>
            <a:ln w="12700" cap="rnd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378" name="Freeform 111"/>
            <p:cNvSpPr>
              <a:spLocks/>
            </p:cNvSpPr>
            <p:nvPr/>
          </p:nvSpPr>
          <p:spPr bwMode="auto">
            <a:xfrm>
              <a:off x="353" y="3882"/>
              <a:ext cx="17" cy="17"/>
            </a:xfrm>
            <a:custGeom>
              <a:avLst/>
              <a:gdLst>
                <a:gd name="T0" fmla="*/ 16 w 17"/>
                <a:gd name="T1" fmla="*/ 6 h 17"/>
                <a:gd name="T2" fmla="*/ 4 w 17"/>
                <a:gd name="T3" fmla="*/ 0 h 17"/>
                <a:gd name="T4" fmla="*/ 0 w 17"/>
                <a:gd name="T5" fmla="*/ 6 h 17"/>
                <a:gd name="T6" fmla="*/ 6 w 17"/>
                <a:gd name="T7" fmla="*/ 16 h 17"/>
                <a:gd name="T8" fmla="*/ 16 w 17"/>
                <a:gd name="T9" fmla="*/ 6 h 17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17"/>
                <a:gd name="T16" fmla="*/ 0 h 17"/>
                <a:gd name="T17" fmla="*/ 17 w 17"/>
                <a:gd name="T18" fmla="*/ 17 h 17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17" h="17">
                  <a:moveTo>
                    <a:pt x="16" y="6"/>
                  </a:moveTo>
                  <a:lnTo>
                    <a:pt x="4" y="0"/>
                  </a:lnTo>
                  <a:lnTo>
                    <a:pt x="0" y="6"/>
                  </a:lnTo>
                  <a:lnTo>
                    <a:pt x="6" y="16"/>
                  </a:lnTo>
                  <a:lnTo>
                    <a:pt x="16" y="6"/>
                  </a:lnTo>
                </a:path>
              </a:pathLst>
            </a:custGeom>
            <a:solidFill>
              <a:srgbClr val="FFFFFF"/>
            </a:solidFill>
            <a:ln w="12700" cap="rnd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379" name="Freeform 112"/>
            <p:cNvSpPr>
              <a:spLocks/>
            </p:cNvSpPr>
            <p:nvPr/>
          </p:nvSpPr>
          <p:spPr bwMode="auto">
            <a:xfrm>
              <a:off x="151" y="3930"/>
              <a:ext cx="17" cy="17"/>
            </a:xfrm>
            <a:custGeom>
              <a:avLst/>
              <a:gdLst>
                <a:gd name="T0" fmla="*/ 16 w 17"/>
                <a:gd name="T1" fmla="*/ 8 h 17"/>
                <a:gd name="T2" fmla="*/ 2 w 17"/>
                <a:gd name="T3" fmla="*/ 0 h 17"/>
                <a:gd name="T4" fmla="*/ 0 w 17"/>
                <a:gd name="T5" fmla="*/ 8 h 17"/>
                <a:gd name="T6" fmla="*/ 8 w 17"/>
                <a:gd name="T7" fmla="*/ 16 h 17"/>
                <a:gd name="T8" fmla="*/ 16 w 17"/>
                <a:gd name="T9" fmla="*/ 8 h 17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17"/>
                <a:gd name="T16" fmla="*/ 0 h 17"/>
                <a:gd name="T17" fmla="*/ 17 w 17"/>
                <a:gd name="T18" fmla="*/ 17 h 17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17" h="17">
                  <a:moveTo>
                    <a:pt x="16" y="8"/>
                  </a:moveTo>
                  <a:lnTo>
                    <a:pt x="2" y="0"/>
                  </a:lnTo>
                  <a:lnTo>
                    <a:pt x="0" y="8"/>
                  </a:lnTo>
                  <a:lnTo>
                    <a:pt x="8" y="16"/>
                  </a:lnTo>
                  <a:lnTo>
                    <a:pt x="16" y="8"/>
                  </a:lnTo>
                </a:path>
              </a:pathLst>
            </a:custGeom>
            <a:solidFill>
              <a:srgbClr val="FFFFFF"/>
            </a:solidFill>
            <a:ln w="12700" cap="rnd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380" name="Freeform 113"/>
            <p:cNvSpPr>
              <a:spLocks/>
            </p:cNvSpPr>
            <p:nvPr/>
          </p:nvSpPr>
          <p:spPr bwMode="auto">
            <a:xfrm>
              <a:off x="845" y="3636"/>
              <a:ext cx="54" cy="51"/>
            </a:xfrm>
            <a:custGeom>
              <a:avLst/>
              <a:gdLst>
                <a:gd name="T0" fmla="*/ 14 w 54"/>
                <a:gd name="T1" fmla="*/ 5 h 51"/>
                <a:gd name="T2" fmla="*/ 0 w 54"/>
                <a:gd name="T3" fmla="*/ 14 h 51"/>
                <a:gd name="T4" fmla="*/ 0 w 54"/>
                <a:gd name="T5" fmla="*/ 32 h 51"/>
                <a:gd name="T6" fmla="*/ 7 w 54"/>
                <a:gd name="T7" fmla="*/ 41 h 51"/>
                <a:gd name="T8" fmla="*/ 21 w 54"/>
                <a:gd name="T9" fmla="*/ 46 h 51"/>
                <a:gd name="T10" fmla="*/ 35 w 54"/>
                <a:gd name="T11" fmla="*/ 50 h 51"/>
                <a:gd name="T12" fmla="*/ 46 w 54"/>
                <a:gd name="T13" fmla="*/ 41 h 51"/>
                <a:gd name="T14" fmla="*/ 53 w 54"/>
                <a:gd name="T15" fmla="*/ 32 h 51"/>
                <a:gd name="T16" fmla="*/ 53 w 54"/>
                <a:gd name="T17" fmla="*/ 23 h 51"/>
                <a:gd name="T18" fmla="*/ 46 w 54"/>
                <a:gd name="T19" fmla="*/ 32 h 51"/>
                <a:gd name="T20" fmla="*/ 35 w 54"/>
                <a:gd name="T21" fmla="*/ 36 h 51"/>
                <a:gd name="T22" fmla="*/ 21 w 54"/>
                <a:gd name="T23" fmla="*/ 32 h 51"/>
                <a:gd name="T24" fmla="*/ 17 w 54"/>
                <a:gd name="T25" fmla="*/ 23 h 51"/>
                <a:gd name="T26" fmla="*/ 24 w 54"/>
                <a:gd name="T27" fmla="*/ 14 h 51"/>
                <a:gd name="T28" fmla="*/ 32 w 54"/>
                <a:gd name="T29" fmla="*/ 5 h 51"/>
                <a:gd name="T30" fmla="*/ 39 w 54"/>
                <a:gd name="T31" fmla="*/ 9 h 51"/>
                <a:gd name="T32" fmla="*/ 46 w 54"/>
                <a:gd name="T33" fmla="*/ 14 h 51"/>
                <a:gd name="T34" fmla="*/ 46 w 54"/>
                <a:gd name="T35" fmla="*/ 9 h 51"/>
                <a:gd name="T36" fmla="*/ 35 w 54"/>
                <a:gd name="T37" fmla="*/ 0 h 51"/>
                <a:gd name="T38" fmla="*/ 24 w 54"/>
                <a:gd name="T39" fmla="*/ 0 h 51"/>
                <a:gd name="T40" fmla="*/ 14 w 54"/>
                <a:gd name="T41" fmla="*/ 5 h 51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w 54"/>
                <a:gd name="T64" fmla="*/ 0 h 51"/>
                <a:gd name="T65" fmla="*/ 54 w 54"/>
                <a:gd name="T66" fmla="*/ 51 h 51"/>
              </a:gdLst>
              <a:ahLst/>
              <a:cxnLst>
                <a:cxn ang="T42">
                  <a:pos x="T0" y="T1"/>
                </a:cxn>
                <a:cxn ang="T43">
                  <a:pos x="T2" y="T3"/>
                </a:cxn>
                <a:cxn ang="T44">
                  <a:pos x="T4" y="T5"/>
                </a:cxn>
                <a:cxn ang="T45">
                  <a:pos x="T6" y="T7"/>
                </a:cxn>
                <a:cxn ang="T46">
                  <a:pos x="T8" y="T9"/>
                </a:cxn>
                <a:cxn ang="T47">
                  <a:pos x="T10" y="T11"/>
                </a:cxn>
                <a:cxn ang="T48">
                  <a:pos x="T12" y="T13"/>
                </a:cxn>
                <a:cxn ang="T49">
                  <a:pos x="T14" y="T15"/>
                </a:cxn>
                <a:cxn ang="T50">
                  <a:pos x="T16" y="T17"/>
                </a:cxn>
                <a:cxn ang="T51">
                  <a:pos x="T18" y="T19"/>
                </a:cxn>
                <a:cxn ang="T52">
                  <a:pos x="T20" y="T21"/>
                </a:cxn>
                <a:cxn ang="T53">
                  <a:pos x="T22" y="T23"/>
                </a:cxn>
                <a:cxn ang="T54">
                  <a:pos x="T24" y="T25"/>
                </a:cxn>
                <a:cxn ang="T55">
                  <a:pos x="T26" y="T27"/>
                </a:cxn>
                <a:cxn ang="T56">
                  <a:pos x="T28" y="T29"/>
                </a:cxn>
                <a:cxn ang="T57">
                  <a:pos x="T30" y="T31"/>
                </a:cxn>
                <a:cxn ang="T58">
                  <a:pos x="T32" y="T33"/>
                </a:cxn>
                <a:cxn ang="T59">
                  <a:pos x="T34" y="T35"/>
                </a:cxn>
                <a:cxn ang="T60">
                  <a:pos x="T36" y="T37"/>
                </a:cxn>
                <a:cxn ang="T61">
                  <a:pos x="T38" y="T39"/>
                </a:cxn>
                <a:cxn ang="T62">
                  <a:pos x="T40" y="T41"/>
                </a:cxn>
              </a:cxnLst>
              <a:rect l="T63" t="T64" r="T65" b="T66"/>
              <a:pathLst>
                <a:path w="54" h="51">
                  <a:moveTo>
                    <a:pt x="14" y="5"/>
                  </a:moveTo>
                  <a:lnTo>
                    <a:pt x="0" y="14"/>
                  </a:lnTo>
                  <a:lnTo>
                    <a:pt x="0" y="32"/>
                  </a:lnTo>
                  <a:lnTo>
                    <a:pt x="7" y="41"/>
                  </a:lnTo>
                  <a:lnTo>
                    <a:pt x="21" y="46"/>
                  </a:lnTo>
                  <a:lnTo>
                    <a:pt x="35" y="50"/>
                  </a:lnTo>
                  <a:lnTo>
                    <a:pt x="46" y="41"/>
                  </a:lnTo>
                  <a:lnTo>
                    <a:pt x="53" y="32"/>
                  </a:lnTo>
                  <a:lnTo>
                    <a:pt x="53" y="23"/>
                  </a:lnTo>
                  <a:lnTo>
                    <a:pt x="46" y="32"/>
                  </a:lnTo>
                  <a:lnTo>
                    <a:pt x="35" y="36"/>
                  </a:lnTo>
                  <a:lnTo>
                    <a:pt x="21" y="32"/>
                  </a:lnTo>
                  <a:lnTo>
                    <a:pt x="17" y="23"/>
                  </a:lnTo>
                  <a:lnTo>
                    <a:pt x="24" y="14"/>
                  </a:lnTo>
                  <a:lnTo>
                    <a:pt x="32" y="5"/>
                  </a:lnTo>
                  <a:lnTo>
                    <a:pt x="39" y="9"/>
                  </a:lnTo>
                  <a:lnTo>
                    <a:pt x="46" y="14"/>
                  </a:lnTo>
                  <a:lnTo>
                    <a:pt x="46" y="9"/>
                  </a:lnTo>
                  <a:lnTo>
                    <a:pt x="35" y="0"/>
                  </a:lnTo>
                  <a:lnTo>
                    <a:pt x="24" y="0"/>
                  </a:lnTo>
                  <a:lnTo>
                    <a:pt x="14" y="5"/>
                  </a:lnTo>
                </a:path>
              </a:pathLst>
            </a:custGeom>
            <a:solidFill>
              <a:srgbClr val="000000"/>
            </a:solidFill>
            <a:ln w="12700" cap="rnd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381" name="Freeform 114"/>
            <p:cNvSpPr>
              <a:spLocks/>
            </p:cNvSpPr>
            <p:nvPr/>
          </p:nvSpPr>
          <p:spPr bwMode="auto">
            <a:xfrm>
              <a:off x="329" y="3309"/>
              <a:ext cx="701" cy="297"/>
            </a:xfrm>
            <a:custGeom>
              <a:avLst/>
              <a:gdLst>
                <a:gd name="T0" fmla="*/ 689 w 701"/>
                <a:gd name="T1" fmla="*/ 77 h 297"/>
                <a:gd name="T2" fmla="*/ 636 w 701"/>
                <a:gd name="T3" fmla="*/ 45 h 297"/>
                <a:gd name="T4" fmla="*/ 590 w 701"/>
                <a:gd name="T5" fmla="*/ 22 h 297"/>
                <a:gd name="T6" fmla="*/ 544 w 701"/>
                <a:gd name="T7" fmla="*/ 13 h 297"/>
                <a:gd name="T8" fmla="*/ 505 w 701"/>
                <a:gd name="T9" fmla="*/ 9 h 297"/>
                <a:gd name="T10" fmla="*/ 456 w 701"/>
                <a:gd name="T11" fmla="*/ 13 h 297"/>
                <a:gd name="T12" fmla="*/ 56 w 701"/>
                <a:gd name="T13" fmla="*/ 54 h 297"/>
                <a:gd name="T14" fmla="*/ 102 w 701"/>
                <a:gd name="T15" fmla="*/ 50 h 297"/>
                <a:gd name="T16" fmla="*/ 131 w 701"/>
                <a:gd name="T17" fmla="*/ 50 h 297"/>
                <a:gd name="T18" fmla="*/ 162 w 701"/>
                <a:gd name="T19" fmla="*/ 64 h 297"/>
                <a:gd name="T20" fmla="*/ 198 w 701"/>
                <a:gd name="T21" fmla="*/ 82 h 297"/>
                <a:gd name="T22" fmla="*/ 219 w 701"/>
                <a:gd name="T23" fmla="*/ 95 h 297"/>
                <a:gd name="T24" fmla="*/ 230 w 701"/>
                <a:gd name="T25" fmla="*/ 104 h 297"/>
                <a:gd name="T26" fmla="*/ 166 w 701"/>
                <a:gd name="T27" fmla="*/ 164 h 297"/>
                <a:gd name="T28" fmla="*/ 81 w 701"/>
                <a:gd name="T29" fmla="*/ 77 h 297"/>
                <a:gd name="T30" fmla="*/ 70 w 701"/>
                <a:gd name="T31" fmla="*/ 82 h 297"/>
                <a:gd name="T32" fmla="*/ 159 w 701"/>
                <a:gd name="T33" fmla="*/ 173 h 297"/>
                <a:gd name="T34" fmla="*/ 95 w 701"/>
                <a:gd name="T35" fmla="*/ 237 h 297"/>
                <a:gd name="T36" fmla="*/ 28 w 701"/>
                <a:gd name="T37" fmla="*/ 154 h 297"/>
                <a:gd name="T38" fmla="*/ 21 w 701"/>
                <a:gd name="T39" fmla="*/ 154 h 297"/>
                <a:gd name="T40" fmla="*/ 92 w 701"/>
                <a:gd name="T41" fmla="*/ 241 h 297"/>
                <a:gd name="T42" fmla="*/ 39 w 701"/>
                <a:gd name="T43" fmla="*/ 296 h 297"/>
                <a:gd name="T44" fmla="*/ 14 w 701"/>
                <a:gd name="T45" fmla="*/ 264 h 297"/>
                <a:gd name="T46" fmla="*/ 3 w 701"/>
                <a:gd name="T47" fmla="*/ 218 h 297"/>
                <a:gd name="T48" fmla="*/ 0 w 701"/>
                <a:gd name="T49" fmla="*/ 168 h 297"/>
                <a:gd name="T50" fmla="*/ 7 w 701"/>
                <a:gd name="T51" fmla="*/ 127 h 297"/>
                <a:gd name="T52" fmla="*/ 31 w 701"/>
                <a:gd name="T53" fmla="*/ 86 h 297"/>
                <a:gd name="T54" fmla="*/ 53 w 701"/>
                <a:gd name="T55" fmla="*/ 50 h 297"/>
                <a:gd name="T56" fmla="*/ 505 w 701"/>
                <a:gd name="T57" fmla="*/ 0 h 297"/>
                <a:gd name="T58" fmla="*/ 558 w 701"/>
                <a:gd name="T59" fmla="*/ 4 h 297"/>
                <a:gd name="T60" fmla="*/ 604 w 701"/>
                <a:gd name="T61" fmla="*/ 18 h 297"/>
                <a:gd name="T62" fmla="*/ 665 w 701"/>
                <a:gd name="T63" fmla="*/ 50 h 297"/>
                <a:gd name="T64" fmla="*/ 700 w 701"/>
                <a:gd name="T65" fmla="*/ 77 h 297"/>
                <a:gd name="T66" fmla="*/ 700 w 701"/>
                <a:gd name="T67" fmla="*/ 91 h 297"/>
                <a:gd name="T68" fmla="*/ 520 w 701"/>
                <a:gd name="T69" fmla="*/ 237 h 297"/>
                <a:gd name="T70" fmla="*/ 516 w 701"/>
                <a:gd name="T71" fmla="*/ 227 h 297"/>
                <a:gd name="T72" fmla="*/ 502 w 701"/>
                <a:gd name="T73" fmla="*/ 223 h 297"/>
                <a:gd name="T74" fmla="*/ 495 w 701"/>
                <a:gd name="T75" fmla="*/ 191 h 297"/>
                <a:gd name="T76" fmla="*/ 498 w 701"/>
                <a:gd name="T77" fmla="*/ 168 h 297"/>
                <a:gd name="T78" fmla="*/ 512 w 701"/>
                <a:gd name="T79" fmla="*/ 159 h 297"/>
                <a:gd name="T80" fmla="*/ 520 w 701"/>
                <a:gd name="T81" fmla="*/ 145 h 297"/>
                <a:gd name="T82" fmla="*/ 520 w 701"/>
                <a:gd name="T83" fmla="*/ 127 h 297"/>
                <a:gd name="T84" fmla="*/ 512 w 701"/>
                <a:gd name="T85" fmla="*/ 114 h 297"/>
                <a:gd name="T86" fmla="*/ 498 w 701"/>
                <a:gd name="T87" fmla="*/ 100 h 297"/>
                <a:gd name="T88" fmla="*/ 689 w 701"/>
                <a:gd name="T89" fmla="*/ 77 h 297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w 701"/>
                <a:gd name="T136" fmla="*/ 0 h 297"/>
                <a:gd name="T137" fmla="*/ 701 w 701"/>
                <a:gd name="T138" fmla="*/ 297 h 297"/>
              </a:gdLst>
              <a:ahLst/>
              <a:cxnLst>
                <a:cxn ang="T90">
                  <a:pos x="T0" y="T1"/>
                </a:cxn>
                <a:cxn ang="T91">
                  <a:pos x="T2" y="T3"/>
                </a:cxn>
                <a:cxn ang="T92">
                  <a:pos x="T4" y="T5"/>
                </a:cxn>
                <a:cxn ang="T93">
                  <a:pos x="T6" y="T7"/>
                </a:cxn>
                <a:cxn ang="T94">
                  <a:pos x="T8" y="T9"/>
                </a:cxn>
                <a:cxn ang="T95">
                  <a:pos x="T10" y="T11"/>
                </a:cxn>
                <a:cxn ang="T96">
                  <a:pos x="T12" y="T13"/>
                </a:cxn>
                <a:cxn ang="T97">
                  <a:pos x="T14" y="T15"/>
                </a:cxn>
                <a:cxn ang="T98">
                  <a:pos x="T16" y="T17"/>
                </a:cxn>
                <a:cxn ang="T99">
                  <a:pos x="T18" y="T19"/>
                </a:cxn>
                <a:cxn ang="T100">
                  <a:pos x="T20" y="T21"/>
                </a:cxn>
                <a:cxn ang="T101">
                  <a:pos x="T22" y="T23"/>
                </a:cxn>
                <a:cxn ang="T102">
                  <a:pos x="T24" y="T25"/>
                </a:cxn>
                <a:cxn ang="T103">
                  <a:pos x="T26" y="T27"/>
                </a:cxn>
                <a:cxn ang="T104">
                  <a:pos x="T28" y="T29"/>
                </a:cxn>
                <a:cxn ang="T105">
                  <a:pos x="T30" y="T31"/>
                </a:cxn>
                <a:cxn ang="T106">
                  <a:pos x="T32" y="T33"/>
                </a:cxn>
                <a:cxn ang="T107">
                  <a:pos x="T34" y="T35"/>
                </a:cxn>
                <a:cxn ang="T108">
                  <a:pos x="T36" y="T37"/>
                </a:cxn>
                <a:cxn ang="T109">
                  <a:pos x="T38" y="T39"/>
                </a:cxn>
                <a:cxn ang="T110">
                  <a:pos x="T40" y="T41"/>
                </a:cxn>
                <a:cxn ang="T111">
                  <a:pos x="T42" y="T43"/>
                </a:cxn>
                <a:cxn ang="T112">
                  <a:pos x="T44" y="T45"/>
                </a:cxn>
                <a:cxn ang="T113">
                  <a:pos x="T46" y="T47"/>
                </a:cxn>
                <a:cxn ang="T114">
                  <a:pos x="T48" y="T49"/>
                </a:cxn>
                <a:cxn ang="T115">
                  <a:pos x="T50" y="T51"/>
                </a:cxn>
                <a:cxn ang="T116">
                  <a:pos x="T52" y="T53"/>
                </a:cxn>
                <a:cxn ang="T117">
                  <a:pos x="T54" y="T55"/>
                </a:cxn>
                <a:cxn ang="T118">
                  <a:pos x="T56" y="T57"/>
                </a:cxn>
                <a:cxn ang="T119">
                  <a:pos x="T58" y="T59"/>
                </a:cxn>
                <a:cxn ang="T120">
                  <a:pos x="T60" y="T61"/>
                </a:cxn>
                <a:cxn ang="T121">
                  <a:pos x="T62" y="T63"/>
                </a:cxn>
                <a:cxn ang="T122">
                  <a:pos x="T64" y="T65"/>
                </a:cxn>
                <a:cxn ang="T123">
                  <a:pos x="T66" y="T67"/>
                </a:cxn>
                <a:cxn ang="T124">
                  <a:pos x="T68" y="T69"/>
                </a:cxn>
                <a:cxn ang="T125">
                  <a:pos x="T70" y="T71"/>
                </a:cxn>
                <a:cxn ang="T126">
                  <a:pos x="T72" y="T73"/>
                </a:cxn>
                <a:cxn ang="T127">
                  <a:pos x="T74" y="T75"/>
                </a:cxn>
                <a:cxn ang="T128">
                  <a:pos x="T76" y="T77"/>
                </a:cxn>
                <a:cxn ang="T129">
                  <a:pos x="T78" y="T79"/>
                </a:cxn>
                <a:cxn ang="T130">
                  <a:pos x="T80" y="T81"/>
                </a:cxn>
                <a:cxn ang="T131">
                  <a:pos x="T82" y="T83"/>
                </a:cxn>
                <a:cxn ang="T132">
                  <a:pos x="T84" y="T85"/>
                </a:cxn>
                <a:cxn ang="T133">
                  <a:pos x="T86" y="T87"/>
                </a:cxn>
                <a:cxn ang="T134">
                  <a:pos x="T88" y="T89"/>
                </a:cxn>
              </a:cxnLst>
              <a:rect l="T135" t="T136" r="T137" b="T138"/>
              <a:pathLst>
                <a:path w="701" h="297">
                  <a:moveTo>
                    <a:pt x="689" y="77"/>
                  </a:moveTo>
                  <a:lnTo>
                    <a:pt x="636" y="45"/>
                  </a:lnTo>
                  <a:lnTo>
                    <a:pt x="590" y="22"/>
                  </a:lnTo>
                  <a:lnTo>
                    <a:pt x="544" y="13"/>
                  </a:lnTo>
                  <a:lnTo>
                    <a:pt x="505" y="9"/>
                  </a:lnTo>
                  <a:lnTo>
                    <a:pt x="456" y="13"/>
                  </a:lnTo>
                  <a:lnTo>
                    <a:pt x="56" y="54"/>
                  </a:lnTo>
                  <a:lnTo>
                    <a:pt x="102" y="50"/>
                  </a:lnTo>
                  <a:lnTo>
                    <a:pt x="131" y="50"/>
                  </a:lnTo>
                  <a:lnTo>
                    <a:pt x="162" y="64"/>
                  </a:lnTo>
                  <a:lnTo>
                    <a:pt x="198" y="82"/>
                  </a:lnTo>
                  <a:lnTo>
                    <a:pt x="219" y="95"/>
                  </a:lnTo>
                  <a:lnTo>
                    <a:pt x="230" y="104"/>
                  </a:lnTo>
                  <a:lnTo>
                    <a:pt x="166" y="164"/>
                  </a:lnTo>
                  <a:lnTo>
                    <a:pt x="81" y="77"/>
                  </a:lnTo>
                  <a:lnTo>
                    <a:pt x="70" y="82"/>
                  </a:lnTo>
                  <a:lnTo>
                    <a:pt x="159" y="173"/>
                  </a:lnTo>
                  <a:lnTo>
                    <a:pt x="95" y="237"/>
                  </a:lnTo>
                  <a:lnTo>
                    <a:pt x="28" y="154"/>
                  </a:lnTo>
                  <a:lnTo>
                    <a:pt x="21" y="154"/>
                  </a:lnTo>
                  <a:lnTo>
                    <a:pt x="92" y="241"/>
                  </a:lnTo>
                  <a:lnTo>
                    <a:pt x="39" y="296"/>
                  </a:lnTo>
                  <a:lnTo>
                    <a:pt x="14" y="264"/>
                  </a:lnTo>
                  <a:lnTo>
                    <a:pt x="3" y="218"/>
                  </a:lnTo>
                  <a:lnTo>
                    <a:pt x="0" y="168"/>
                  </a:lnTo>
                  <a:lnTo>
                    <a:pt x="7" y="127"/>
                  </a:lnTo>
                  <a:lnTo>
                    <a:pt x="31" y="86"/>
                  </a:lnTo>
                  <a:lnTo>
                    <a:pt x="53" y="50"/>
                  </a:lnTo>
                  <a:lnTo>
                    <a:pt x="505" y="0"/>
                  </a:lnTo>
                  <a:lnTo>
                    <a:pt x="558" y="4"/>
                  </a:lnTo>
                  <a:lnTo>
                    <a:pt x="604" y="18"/>
                  </a:lnTo>
                  <a:lnTo>
                    <a:pt x="665" y="50"/>
                  </a:lnTo>
                  <a:lnTo>
                    <a:pt x="700" y="77"/>
                  </a:lnTo>
                  <a:lnTo>
                    <a:pt x="700" y="91"/>
                  </a:lnTo>
                  <a:lnTo>
                    <a:pt x="520" y="237"/>
                  </a:lnTo>
                  <a:lnTo>
                    <a:pt x="516" y="227"/>
                  </a:lnTo>
                  <a:lnTo>
                    <a:pt x="502" y="223"/>
                  </a:lnTo>
                  <a:lnTo>
                    <a:pt x="495" y="191"/>
                  </a:lnTo>
                  <a:lnTo>
                    <a:pt x="498" y="168"/>
                  </a:lnTo>
                  <a:lnTo>
                    <a:pt x="512" y="159"/>
                  </a:lnTo>
                  <a:lnTo>
                    <a:pt x="520" y="145"/>
                  </a:lnTo>
                  <a:lnTo>
                    <a:pt x="520" y="127"/>
                  </a:lnTo>
                  <a:lnTo>
                    <a:pt x="512" y="114"/>
                  </a:lnTo>
                  <a:lnTo>
                    <a:pt x="498" y="100"/>
                  </a:lnTo>
                  <a:lnTo>
                    <a:pt x="689" y="77"/>
                  </a:lnTo>
                </a:path>
              </a:pathLst>
            </a:custGeom>
            <a:solidFill>
              <a:srgbClr val="000000"/>
            </a:solidFill>
            <a:ln w="12700" cap="rnd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382" name="Freeform 115"/>
            <p:cNvSpPr>
              <a:spLocks/>
            </p:cNvSpPr>
            <p:nvPr/>
          </p:nvSpPr>
          <p:spPr bwMode="auto">
            <a:xfrm>
              <a:off x="665" y="3359"/>
              <a:ext cx="330" cy="42"/>
            </a:xfrm>
            <a:custGeom>
              <a:avLst/>
              <a:gdLst>
                <a:gd name="T0" fmla="*/ 329 w 330"/>
                <a:gd name="T1" fmla="*/ 18 h 42"/>
                <a:gd name="T2" fmla="*/ 148 w 330"/>
                <a:gd name="T3" fmla="*/ 36 h 42"/>
                <a:gd name="T4" fmla="*/ 131 w 330"/>
                <a:gd name="T5" fmla="*/ 18 h 42"/>
                <a:gd name="T6" fmla="*/ 113 w 330"/>
                <a:gd name="T7" fmla="*/ 4 h 42"/>
                <a:gd name="T8" fmla="*/ 7 w 330"/>
                <a:gd name="T9" fmla="*/ 9 h 42"/>
                <a:gd name="T10" fmla="*/ 28 w 330"/>
                <a:gd name="T11" fmla="*/ 27 h 42"/>
                <a:gd name="T12" fmla="*/ 39 w 330"/>
                <a:gd name="T13" fmla="*/ 36 h 42"/>
                <a:gd name="T14" fmla="*/ 28 w 330"/>
                <a:gd name="T15" fmla="*/ 41 h 42"/>
                <a:gd name="T16" fmla="*/ 0 w 330"/>
                <a:gd name="T17" fmla="*/ 9 h 42"/>
                <a:gd name="T18" fmla="*/ 3 w 330"/>
                <a:gd name="T19" fmla="*/ 4 h 42"/>
                <a:gd name="T20" fmla="*/ 116 w 330"/>
                <a:gd name="T21" fmla="*/ 0 h 42"/>
                <a:gd name="T22" fmla="*/ 152 w 330"/>
                <a:gd name="T23" fmla="*/ 32 h 42"/>
                <a:gd name="T24" fmla="*/ 329 w 330"/>
                <a:gd name="T25" fmla="*/ 18 h 42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w 330"/>
                <a:gd name="T40" fmla="*/ 0 h 42"/>
                <a:gd name="T41" fmla="*/ 330 w 330"/>
                <a:gd name="T42" fmla="*/ 42 h 42"/>
              </a:gdLst>
              <a:ahLst/>
              <a:cxnLst>
                <a:cxn ang="T26">
                  <a:pos x="T0" y="T1"/>
                </a:cxn>
                <a:cxn ang="T27">
                  <a:pos x="T2" y="T3"/>
                </a:cxn>
                <a:cxn ang="T28">
                  <a:pos x="T4" y="T5"/>
                </a:cxn>
                <a:cxn ang="T29">
                  <a:pos x="T6" y="T7"/>
                </a:cxn>
                <a:cxn ang="T30">
                  <a:pos x="T8" y="T9"/>
                </a:cxn>
                <a:cxn ang="T31">
                  <a:pos x="T10" y="T11"/>
                </a:cxn>
                <a:cxn ang="T32">
                  <a:pos x="T12" y="T13"/>
                </a:cxn>
                <a:cxn ang="T33">
                  <a:pos x="T14" y="T15"/>
                </a:cxn>
                <a:cxn ang="T34">
                  <a:pos x="T16" y="T17"/>
                </a:cxn>
                <a:cxn ang="T35">
                  <a:pos x="T18" y="T19"/>
                </a:cxn>
                <a:cxn ang="T36">
                  <a:pos x="T20" y="T21"/>
                </a:cxn>
                <a:cxn ang="T37">
                  <a:pos x="T22" y="T23"/>
                </a:cxn>
                <a:cxn ang="T38">
                  <a:pos x="T24" y="T25"/>
                </a:cxn>
              </a:cxnLst>
              <a:rect l="T39" t="T40" r="T41" b="T42"/>
              <a:pathLst>
                <a:path w="330" h="42">
                  <a:moveTo>
                    <a:pt x="329" y="18"/>
                  </a:moveTo>
                  <a:lnTo>
                    <a:pt x="148" y="36"/>
                  </a:lnTo>
                  <a:lnTo>
                    <a:pt x="131" y="18"/>
                  </a:lnTo>
                  <a:lnTo>
                    <a:pt x="113" y="4"/>
                  </a:lnTo>
                  <a:lnTo>
                    <a:pt x="7" y="9"/>
                  </a:lnTo>
                  <a:lnTo>
                    <a:pt x="28" y="27"/>
                  </a:lnTo>
                  <a:lnTo>
                    <a:pt x="39" y="36"/>
                  </a:lnTo>
                  <a:lnTo>
                    <a:pt x="28" y="41"/>
                  </a:lnTo>
                  <a:lnTo>
                    <a:pt x="0" y="9"/>
                  </a:lnTo>
                  <a:lnTo>
                    <a:pt x="3" y="4"/>
                  </a:lnTo>
                  <a:lnTo>
                    <a:pt x="116" y="0"/>
                  </a:lnTo>
                  <a:lnTo>
                    <a:pt x="152" y="32"/>
                  </a:lnTo>
                  <a:lnTo>
                    <a:pt x="329" y="18"/>
                  </a:lnTo>
                </a:path>
              </a:pathLst>
            </a:custGeom>
            <a:solidFill>
              <a:srgbClr val="000000"/>
            </a:solidFill>
            <a:ln w="12700" cap="rnd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383" name="Freeform 116"/>
            <p:cNvSpPr>
              <a:spLocks/>
            </p:cNvSpPr>
            <p:nvPr/>
          </p:nvSpPr>
          <p:spPr bwMode="auto">
            <a:xfrm>
              <a:off x="389" y="3413"/>
              <a:ext cx="425" cy="189"/>
            </a:xfrm>
            <a:custGeom>
              <a:avLst/>
              <a:gdLst>
                <a:gd name="T0" fmla="*/ 424 w 425"/>
                <a:gd name="T1" fmla="*/ 55 h 189"/>
                <a:gd name="T2" fmla="*/ 399 w 425"/>
                <a:gd name="T3" fmla="*/ 60 h 189"/>
                <a:gd name="T4" fmla="*/ 375 w 425"/>
                <a:gd name="T5" fmla="*/ 55 h 189"/>
                <a:gd name="T6" fmla="*/ 364 w 425"/>
                <a:gd name="T7" fmla="*/ 46 h 189"/>
                <a:gd name="T8" fmla="*/ 357 w 425"/>
                <a:gd name="T9" fmla="*/ 37 h 189"/>
                <a:gd name="T10" fmla="*/ 343 w 425"/>
                <a:gd name="T11" fmla="*/ 19 h 189"/>
                <a:gd name="T12" fmla="*/ 329 w 425"/>
                <a:gd name="T13" fmla="*/ 0 h 189"/>
                <a:gd name="T14" fmla="*/ 251 w 425"/>
                <a:gd name="T15" fmla="*/ 5 h 189"/>
                <a:gd name="T16" fmla="*/ 177 w 425"/>
                <a:gd name="T17" fmla="*/ 10 h 189"/>
                <a:gd name="T18" fmla="*/ 0 w 425"/>
                <a:gd name="T19" fmla="*/ 188 h 189"/>
                <a:gd name="T20" fmla="*/ 17 w 425"/>
                <a:gd name="T21" fmla="*/ 188 h 189"/>
                <a:gd name="T22" fmla="*/ 71 w 425"/>
                <a:gd name="T23" fmla="*/ 133 h 189"/>
                <a:gd name="T24" fmla="*/ 81 w 425"/>
                <a:gd name="T25" fmla="*/ 137 h 189"/>
                <a:gd name="T26" fmla="*/ 81 w 425"/>
                <a:gd name="T27" fmla="*/ 128 h 189"/>
                <a:gd name="T28" fmla="*/ 92 w 425"/>
                <a:gd name="T29" fmla="*/ 133 h 189"/>
                <a:gd name="T30" fmla="*/ 92 w 425"/>
                <a:gd name="T31" fmla="*/ 114 h 189"/>
                <a:gd name="T32" fmla="*/ 102 w 425"/>
                <a:gd name="T33" fmla="*/ 123 h 189"/>
                <a:gd name="T34" fmla="*/ 106 w 425"/>
                <a:gd name="T35" fmla="*/ 96 h 189"/>
                <a:gd name="T36" fmla="*/ 120 w 425"/>
                <a:gd name="T37" fmla="*/ 114 h 189"/>
                <a:gd name="T38" fmla="*/ 117 w 425"/>
                <a:gd name="T39" fmla="*/ 87 h 189"/>
                <a:gd name="T40" fmla="*/ 131 w 425"/>
                <a:gd name="T41" fmla="*/ 105 h 189"/>
                <a:gd name="T42" fmla="*/ 127 w 425"/>
                <a:gd name="T43" fmla="*/ 69 h 189"/>
                <a:gd name="T44" fmla="*/ 141 w 425"/>
                <a:gd name="T45" fmla="*/ 96 h 189"/>
                <a:gd name="T46" fmla="*/ 138 w 425"/>
                <a:gd name="T47" fmla="*/ 64 h 189"/>
                <a:gd name="T48" fmla="*/ 162 w 425"/>
                <a:gd name="T49" fmla="*/ 96 h 189"/>
                <a:gd name="T50" fmla="*/ 155 w 425"/>
                <a:gd name="T51" fmla="*/ 50 h 189"/>
                <a:gd name="T52" fmla="*/ 173 w 425"/>
                <a:gd name="T53" fmla="*/ 92 h 189"/>
                <a:gd name="T54" fmla="*/ 173 w 425"/>
                <a:gd name="T55" fmla="*/ 46 h 189"/>
                <a:gd name="T56" fmla="*/ 191 w 425"/>
                <a:gd name="T57" fmla="*/ 87 h 189"/>
                <a:gd name="T58" fmla="*/ 194 w 425"/>
                <a:gd name="T59" fmla="*/ 46 h 189"/>
                <a:gd name="T60" fmla="*/ 209 w 425"/>
                <a:gd name="T61" fmla="*/ 87 h 189"/>
                <a:gd name="T62" fmla="*/ 212 w 425"/>
                <a:gd name="T63" fmla="*/ 50 h 189"/>
                <a:gd name="T64" fmla="*/ 226 w 425"/>
                <a:gd name="T65" fmla="*/ 87 h 189"/>
                <a:gd name="T66" fmla="*/ 233 w 425"/>
                <a:gd name="T67" fmla="*/ 46 h 189"/>
                <a:gd name="T68" fmla="*/ 244 w 425"/>
                <a:gd name="T69" fmla="*/ 83 h 189"/>
                <a:gd name="T70" fmla="*/ 255 w 425"/>
                <a:gd name="T71" fmla="*/ 41 h 189"/>
                <a:gd name="T72" fmla="*/ 261 w 425"/>
                <a:gd name="T73" fmla="*/ 78 h 189"/>
                <a:gd name="T74" fmla="*/ 269 w 425"/>
                <a:gd name="T75" fmla="*/ 41 h 189"/>
                <a:gd name="T76" fmla="*/ 276 w 425"/>
                <a:gd name="T77" fmla="*/ 78 h 189"/>
                <a:gd name="T78" fmla="*/ 286 w 425"/>
                <a:gd name="T79" fmla="*/ 37 h 189"/>
                <a:gd name="T80" fmla="*/ 294 w 425"/>
                <a:gd name="T81" fmla="*/ 78 h 189"/>
                <a:gd name="T82" fmla="*/ 308 w 425"/>
                <a:gd name="T83" fmla="*/ 41 h 189"/>
                <a:gd name="T84" fmla="*/ 311 w 425"/>
                <a:gd name="T85" fmla="*/ 78 h 189"/>
                <a:gd name="T86" fmla="*/ 325 w 425"/>
                <a:gd name="T87" fmla="*/ 50 h 189"/>
                <a:gd name="T88" fmla="*/ 329 w 425"/>
                <a:gd name="T89" fmla="*/ 78 h 189"/>
                <a:gd name="T90" fmla="*/ 339 w 425"/>
                <a:gd name="T91" fmla="*/ 64 h 189"/>
                <a:gd name="T92" fmla="*/ 343 w 425"/>
                <a:gd name="T93" fmla="*/ 74 h 189"/>
                <a:gd name="T94" fmla="*/ 350 w 425"/>
                <a:gd name="T95" fmla="*/ 60 h 189"/>
                <a:gd name="T96" fmla="*/ 375 w 425"/>
                <a:gd name="T97" fmla="*/ 69 h 189"/>
                <a:gd name="T98" fmla="*/ 424 w 425"/>
                <a:gd name="T99" fmla="*/ 64 h 189"/>
                <a:gd name="T100" fmla="*/ 424 w 425"/>
                <a:gd name="T101" fmla="*/ 55 h 189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w 425"/>
                <a:gd name="T154" fmla="*/ 0 h 189"/>
                <a:gd name="T155" fmla="*/ 425 w 425"/>
                <a:gd name="T156" fmla="*/ 189 h 189"/>
              </a:gdLst>
              <a:ahLst/>
              <a:cxnLst>
                <a:cxn ang="T102">
                  <a:pos x="T0" y="T1"/>
                </a:cxn>
                <a:cxn ang="T103">
                  <a:pos x="T2" y="T3"/>
                </a:cxn>
                <a:cxn ang="T104">
                  <a:pos x="T4" y="T5"/>
                </a:cxn>
                <a:cxn ang="T105">
                  <a:pos x="T6" y="T7"/>
                </a:cxn>
                <a:cxn ang="T106">
                  <a:pos x="T8" y="T9"/>
                </a:cxn>
                <a:cxn ang="T107">
                  <a:pos x="T10" y="T11"/>
                </a:cxn>
                <a:cxn ang="T108">
                  <a:pos x="T12" y="T13"/>
                </a:cxn>
                <a:cxn ang="T109">
                  <a:pos x="T14" y="T15"/>
                </a:cxn>
                <a:cxn ang="T110">
                  <a:pos x="T16" y="T17"/>
                </a:cxn>
                <a:cxn ang="T111">
                  <a:pos x="T18" y="T19"/>
                </a:cxn>
                <a:cxn ang="T112">
                  <a:pos x="T20" y="T21"/>
                </a:cxn>
                <a:cxn ang="T113">
                  <a:pos x="T22" y="T23"/>
                </a:cxn>
                <a:cxn ang="T114">
                  <a:pos x="T24" y="T25"/>
                </a:cxn>
                <a:cxn ang="T115">
                  <a:pos x="T26" y="T27"/>
                </a:cxn>
                <a:cxn ang="T116">
                  <a:pos x="T28" y="T29"/>
                </a:cxn>
                <a:cxn ang="T117">
                  <a:pos x="T30" y="T31"/>
                </a:cxn>
                <a:cxn ang="T118">
                  <a:pos x="T32" y="T33"/>
                </a:cxn>
                <a:cxn ang="T119">
                  <a:pos x="T34" y="T35"/>
                </a:cxn>
                <a:cxn ang="T120">
                  <a:pos x="T36" y="T37"/>
                </a:cxn>
                <a:cxn ang="T121">
                  <a:pos x="T38" y="T39"/>
                </a:cxn>
                <a:cxn ang="T122">
                  <a:pos x="T40" y="T41"/>
                </a:cxn>
                <a:cxn ang="T123">
                  <a:pos x="T42" y="T43"/>
                </a:cxn>
                <a:cxn ang="T124">
                  <a:pos x="T44" y="T45"/>
                </a:cxn>
                <a:cxn ang="T125">
                  <a:pos x="T46" y="T47"/>
                </a:cxn>
                <a:cxn ang="T126">
                  <a:pos x="T48" y="T49"/>
                </a:cxn>
                <a:cxn ang="T127">
                  <a:pos x="T50" y="T51"/>
                </a:cxn>
                <a:cxn ang="T128">
                  <a:pos x="T52" y="T53"/>
                </a:cxn>
                <a:cxn ang="T129">
                  <a:pos x="T54" y="T55"/>
                </a:cxn>
                <a:cxn ang="T130">
                  <a:pos x="T56" y="T57"/>
                </a:cxn>
                <a:cxn ang="T131">
                  <a:pos x="T58" y="T59"/>
                </a:cxn>
                <a:cxn ang="T132">
                  <a:pos x="T60" y="T61"/>
                </a:cxn>
                <a:cxn ang="T133">
                  <a:pos x="T62" y="T63"/>
                </a:cxn>
                <a:cxn ang="T134">
                  <a:pos x="T64" y="T65"/>
                </a:cxn>
                <a:cxn ang="T135">
                  <a:pos x="T66" y="T67"/>
                </a:cxn>
                <a:cxn ang="T136">
                  <a:pos x="T68" y="T69"/>
                </a:cxn>
                <a:cxn ang="T137">
                  <a:pos x="T70" y="T71"/>
                </a:cxn>
                <a:cxn ang="T138">
                  <a:pos x="T72" y="T73"/>
                </a:cxn>
                <a:cxn ang="T139">
                  <a:pos x="T74" y="T75"/>
                </a:cxn>
                <a:cxn ang="T140">
                  <a:pos x="T76" y="T77"/>
                </a:cxn>
                <a:cxn ang="T141">
                  <a:pos x="T78" y="T79"/>
                </a:cxn>
                <a:cxn ang="T142">
                  <a:pos x="T80" y="T81"/>
                </a:cxn>
                <a:cxn ang="T143">
                  <a:pos x="T82" y="T83"/>
                </a:cxn>
                <a:cxn ang="T144">
                  <a:pos x="T84" y="T85"/>
                </a:cxn>
                <a:cxn ang="T145">
                  <a:pos x="T86" y="T87"/>
                </a:cxn>
                <a:cxn ang="T146">
                  <a:pos x="T88" y="T89"/>
                </a:cxn>
                <a:cxn ang="T147">
                  <a:pos x="T90" y="T91"/>
                </a:cxn>
                <a:cxn ang="T148">
                  <a:pos x="T92" y="T93"/>
                </a:cxn>
                <a:cxn ang="T149">
                  <a:pos x="T94" y="T95"/>
                </a:cxn>
                <a:cxn ang="T150">
                  <a:pos x="T96" y="T97"/>
                </a:cxn>
                <a:cxn ang="T151">
                  <a:pos x="T98" y="T99"/>
                </a:cxn>
                <a:cxn ang="T152">
                  <a:pos x="T100" y="T101"/>
                </a:cxn>
              </a:cxnLst>
              <a:rect l="T153" t="T154" r="T155" b="T156"/>
              <a:pathLst>
                <a:path w="425" h="189">
                  <a:moveTo>
                    <a:pt x="424" y="55"/>
                  </a:moveTo>
                  <a:lnTo>
                    <a:pt x="399" y="60"/>
                  </a:lnTo>
                  <a:lnTo>
                    <a:pt x="375" y="55"/>
                  </a:lnTo>
                  <a:lnTo>
                    <a:pt x="364" y="46"/>
                  </a:lnTo>
                  <a:lnTo>
                    <a:pt x="357" y="37"/>
                  </a:lnTo>
                  <a:lnTo>
                    <a:pt x="343" y="19"/>
                  </a:lnTo>
                  <a:lnTo>
                    <a:pt x="329" y="0"/>
                  </a:lnTo>
                  <a:lnTo>
                    <a:pt x="251" y="5"/>
                  </a:lnTo>
                  <a:lnTo>
                    <a:pt x="177" y="10"/>
                  </a:lnTo>
                  <a:lnTo>
                    <a:pt x="0" y="188"/>
                  </a:lnTo>
                  <a:lnTo>
                    <a:pt x="17" y="188"/>
                  </a:lnTo>
                  <a:lnTo>
                    <a:pt x="71" y="133"/>
                  </a:lnTo>
                  <a:lnTo>
                    <a:pt x="81" y="137"/>
                  </a:lnTo>
                  <a:lnTo>
                    <a:pt x="81" y="128"/>
                  </a:lnTo>
                  <a:lnTo>
                    <a:pt x="92" y="133"/>
                  </a:lnTo>
                  <a:lnTo>
                    <a:pt x="92" y="114"/>
                  </a:lnTo>
                  <a:lnTo>
                    <a:pt x="102" y="123"/>
                  </a:lnTo>
                  <a:lnTo>
                    <a:pt x="106" y="96"/>
                  </a:lnTo>
                  <a:lnTo>
                    <a:pt x="120" y="114"/>
                  </a:lnTo>
                  <a:lnTo>
                    <a:pt x="117" y="87"/>
                  </a:lnTo>
                  <a:lnTo>
                    <a:pt x="131" y="105"/>
                  </a:lnTo>
                  <a:lnTo>
                    <a:pt x="127" y="69"/>
                  </a:lnTo>
                  <a:lnTo>
                    <a:pt x="141" y="96"/>
                  </a:lnTo>
                  <a:lnTo>
                    <a:pt x="138" y="64"/>
                  </a:lnTo>
                  <a:lnTo>
                    <a:pt x="162" y="96"/>
                  </a:lnTo>
                  <a:lnTo>
                    <a:pt x="155" y="50"/>
                  </a:lnTo>
                  <a:lnTo>
                    <a:pt x="173" y="92"/>
                  </a:lnTo>
                  <a:lnTo>
                    <a:pt x="173" y="46"/>
                  </a:lnTo>
                  <a:lnTo>
                    <a:pt x="191" y="87"/>
                  </a:lnTo>
                  <a:lnTo>
                    <a:pt x="194" y="46"/>
                  </a:lnTo>
                  <a:lnTo>
                    <a:pt x="209" y="87"/>
                  </a:lnTo>
                  <a:lnTo>
                    <a:pt x="212" y="50"/>
                  </a:lnTo>
                  <a:lnTo>
                    <a:pt x="226" y="87"/>
                  </a:lnTo>
                  <a:lnTo>
                    <a:pt x="233" y="46"/>
                  </a:lnTo>
                  <a:lnTo>
                    <a:pt x="244" y="83"/>
                  </a:lnTo>
                  <a:lnTo>
                    <a:pt x="255" y="41"/>
                  </a:lnTo>
                  <a:lnTo>
                    <a:pt x="261" y="78"/>
                  </a:lnTo>
                  <a:lnTo>
                    <a:pt x="269" y="41"/>
                  </a:lnTo>
                  <a:lnTo>
                    <a:pt x="276" y="78"/>
                  </a:lnTo>
                  <a:lnTo>
                    <a:pt x="286" y="37"/>
                  </a:lnTo>
                  <a:lnTo>
                    <a:pt x="294" y="78"/>
                  </a:lnTo>
                  <a:lnTo>
                    <a:pt x="308" y="41"/>
                  </a:lnTo>
                  <a:lnTo>
                    <a:pt x="311" y="78"/>
                  </a:lnTo>
                  <a:lnTo>
                    <a:pt x="325" y="50"/>
                  </a:lnTo>
                  <a:lnTo>
                    <a:pt x="329" y="78"/>
                  </a:lnTo>
                  <a:lnTo>
                    <a:pt x="339" y="64"/>
                  </a:lnTo>
                  <a:lnTo>
                    <a:pt x="343" y="74"/>
                  </a:lnTo>
                  <a:lnTo>
                    <a:pt x="350" y="60"/>
                  </a:lnTo>
                  <a:lnTo>
                    <a:pt x="375" y="69"/>
                  </a:lnTo>
                  <a:lnTo>
                    <a:pt x="424" y="64"/>
                  </a:lnTo>
                  <a:lnTo>
                    <a:pt x="424" y="55"/>
                  </a:lnTo>
                </a:path>
              </a:pathLst>
            </a:custGeom>
            <a:solidFill>
              <a:srgbClr val="000000"/>
            </a:solidFill>
            <a:ln w="12700" cap="rnd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384" name="Freeform 117"/>
            <p:cNvSpPr>
              <a:spLocks/>
            </p:cNvSpPr>
            <p:nvPr/>
          </p:nvSpPr>
          <p:spPr bwMode="auto">
            <a:xfrm>
              <a:off x="802" y="3327"/>
              <a:ext cx="118" cy="56"/>
            </a:xfrm>
            <a:custGeom>
              <a:avLst/>
              <a:gdLst>
                <a:gd name="T0" fmla="*/ 117 w 118"/>
                <a:gd name="T1" fmla="*/ 50 h 56"/>
                <a:gd name="T2" fmla="*/ 85 w 118"/>
                <a:gd name="T3" fmla="*/ 27 h 56"/>
                <a:gd name="T4" fmla="*/ 32 w 118"/>
                <a:gd name="T5" fmla="*/ 4 h 56"/>
                <a:gd name="T6" fmla="*/ 0 w 118"/>
                <a:gd name="T7" fmla="*/ 0 h 56"/>
                <a:gd name="T8" fmla="*/ 39 w 118"/>
                <a:gd name="T9" fmla="*/ 9 h 56"/>
                <a:gd name="T10" fmla="*/ 78 w 118"/>
                <a:gd name="T11" fmla="*/ 27 h 56"/>
                <a:gd name="T12" fmla="*/ 110 w 118"/>
                <a:gd name="T13" fmla="*/ 55 h 56"/>
                <a:gd name="T14" fmla="*/ 117 w 118"/>
                <a:gd name="T15" fmla="*/ 50 h 56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w 118"/>
                <a:gd name="T25" fmla="*/ 0 h 56"/>
                <a:gd name="T26" fmla="*/ 118 w 118"/>
                <a:gd name="T27" fmla="*/ 56 h 56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T24" t="T25" r="T26" b="T27"/>
              <a:pathLst>
                <a:path w="118" h="56">
                  <a:moveTo>
                    <a:pt x="117" y="50"/>
                  </a:moveTo>
                  <a:lnTo>
                    <a:pt x="85" y="27"/>
                  </a:lnTo>
                  <a:lnTo>
                    <a:pt x="32" y="4"/>
                  </a:lnTo>
                  <a:lnTo>
                    <a:pt x="0" y="0"/>
                  </a:lnTo>
                  <a:lnTo>
                    <a:pt x="39" y="9"/>
                  </a:lnTo>
                  <a:lnTo>
                    <a:pt x="78" y="27"/>
                  </a:lnTo>
                  <a:lnTo>
                    <a:pt x="110" y="55"/>
                  </a:lnTo>
                  <a:lnTo>
                    <a:pt x="117" y="50"/>
                  </a:lnTo>
                </a:path>
              </a:pathLst>
            </a:custGeom>
            <a:solidFill>
              <a:srgbClr val="000000"/>
            </a:solidFill>
            <a:ln w="12700" cap="rnd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385" name="Freeform 118"/>
            <p:cNvSpPr>
              <a:spLocks/>
            </p:cNvSpPr>
            <p:nvPr/>
          </p:nvSpPr>
          <p:spPr bwMode="auto">
            <a:xfrm>
              <a:off x="566" y="3400"/>
              <a:ext cx="121" cy="17"/>
            </a:xfrm>
            <a:custGeom>
              <a:avLst/>
              <a:gdLst>
                <a:gd name="T0" fmla="*/ 120 w 121"/>
                <a:gd name="T1" fmla="*/ 0 h 17"/>
                <a:gd name="T2" fmla="*/ 3 w 121"/>
                <a:gd name="T3" fmla="*/ 16 h 17"/>
                <a:gd name="T4" fmla="*/ 0 w 121"/>
                <a:gd name="T5" fmla="*/ 7 h 17"/>
                <a:gd name="T6" fmla="*/ 120 w 121"/>
                <a:gd name="T7" fmla="*/ 0 h 17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121"/>
                <a:gd name="T13" fmla="*/ 0 h 17"/>
                <a:gd name="T14" fmla="*/ 121 w 121"/>
                <a:gd name="T15" fmla="*/ 17 h 17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121" h="17">
                  <a:moveTo>
                    <a:pt x="120" y="0"/>
                  </a:moveTo>
                  <a:lnTo>
                    <a:pt x="3" y="16"/>
                  </a:lnTo>
                  <a:lnTo>
                    <a:pt x="0" y="7"/>
                  </a:lnTo>
                  <a:lnTo>
                    <a:pt x="120" y="0"/>
                  </a:lnTo>
                </a:path>
              </a:pathLst>
            </a:custGeom>
            <a:solidFill>
              <a:srgbClr val="000000"/>
            </a:solidFill>
            <a:ln w="12700" cap="rnd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386" name="Freeform 119"/>
            <p:cNvSpPr>
              <a:spLocks/>
            </p:cNvSpPr>
            <p:nvPr/>
          </p:nvSpPr>
          <p:spPr bwMode="auto">
            <a:xfrm>
              <a:off x="569" y="3359"/>
              <a:ext cx="82" cy="33"/>
            </a:xfrm>
            <a:custGeom>
              <a:avLst/>
              <a:gdLst>
                <a:gd name="T0" fmla="*/ 67 w 82"/>
                <a:gd name="T1" fmla="*/ 32 h 33"/>
                <a:gd name="T2" fmla="*/ 36 w 82"/>
                <a:gd name="T3" fmla="*/ 9 h 33"/>
                <a:gd name="T4" fmla="*/ 0 w 82"/>
                <a:gd name="T5" fmla="*/ 0 h 33"/>
                <a:gd name="T6" fmla="*/ 42 w 82"/>
                <a:gd name="T7" fmla="*/ 9 h 33"/>
                <a:gd name="T8" fmla="*/ 81 w 82"/>
                <a:gd name="T9" fmla="*/ 32 h 33"/>
                <a:gd name="T10" fmla="*/ 67 w 82"/>
                <a:gd name="T11" fmla="*/ 32 h 33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w 82"/>
                <a:gd name="T19" fmla="*/ 0 h 33"/>
                <a:gd name="T20" fmla="*/ 82 w 82"/>
                <a:gd name="T21" fmla="*/ 33 h 33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82" h="33">
                  <a:moveTo>
                    <a:pt x="67" y="32"/>
                  </a:moveTo>
                  <a:lnTo>
                    <a:pt x="36" y="9"/>
                  </a:lnTo>
                  <a:lnTo>
                    <a:pt x="0" y="0"/>
                  </a:lnTo>
                  <a:lnTo>
                    <a:pt x="42" y="9"/>
                  </a:lnTo>
                  <a:lnTo>
                    <a:pt x="81" y="32"/>
                  </a:lnTo>
                  <a:lnTo>
                    <a:pt x="67" y="32"/>
                  </a:lnTo>
                </a:path>
              </a:pathLst>
            </a:custGeom>
            <a:solidFill>
              <a:srgbClr val="000000"/>
            </a:solidFill>
            <a:ln w="12700" cap="rnd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387" name="Freeform 120"/>
            <p:cNvSpPr>
              <a:spLocks/>
            </p:cNvSpPr>
            <p:nvPr/>
          </p:nvSpPr>
          <p:spPr bwMode="auto">
            <a:xfrm>
              <a:off x="764" y="3404"/>
              <a:ext cx="50" cy="42"/>
            </a:xfrm>
            <a:custGeom>
              <a:avLst/>
              <a:gdLst>
                <a:gd name="T0" fmla="*/ 35 w 50"/>
                <a:gd name="T1" fmla="*/ 5 h 42"/>
                <a:gd name="T2" fmla="*/ 17 w 50"/>
                <a:gd name="T3" fmla="*/ 0 h 42"/>
                <a:gd name="T4" fmla="*/ 0 w 50"/>
                <a:gd name="T5" fmla="*/ 5 h 42"/>
                <a:gd name="T6" fmla="*/ 0 w 50"/>
                <a:gd name="T7" fmla="*/ 9 h 42"/>
                <a:gd name="T8" fmla="*/ 10 w 50"/>
                <a:gd name="T9" fmla="*/ 19 h 42"/>
                <a:gd name="T10" fmla="*/ 24 w 50"/>
                <a:gd name="T11" fmla="*/ 19 h 42"/>
                <a:gd name="T12" fmla="*/ 42 w 50"/>
                <a:gd name="T13" fmla="*/ 41 h 42"/>
                <a:gd name="T14" fmla="*/ 49 w 50"/>
                <a:gd name="T15" fmla="*/ 41 h 42"/>
                <a:gd name="T16" fmla="*/ 35 w 50"/>
                <a:gd name="T17" fmla="*/ 14 h 42"/>
                <a:gd name="T18" fmla="*/ 42 w 50"/>
                <a:gd name="T19" fmla="*/ 9 h 42"/>
                <a:gd name="T20" fmla="*/ 35 w 50"/>
                <a:gd name="T21" fmla="*/ 5 h 42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w 50"/>
                <a:gd name="T34" fmla="*/ 0 h 42"/>
                <a:gd name="T35" fmla="*/ 50 w 50"/>
                <a:gd name="T36" fmla="*/ 42 h 42"/>
              </a:gdLst>
              <a:ahLst/>
              <a:cxnLst>
                <a:cxn ang="T22">
                  <a:pos x="T0" y="T1"/>
                </a:cxn>
                <a:cxn ang="T23">
                  <a:pos x="T2" y="T3"/>
                </a:cxn>
                <a:cxn ang="T24">
                  <a:pos x="T4" y="T5"/>
                </a:cxn>
                <a:cxn ang="T25">
                  <a:pos x="T6" y="T7"/>
                </a:cxn>
                <a:cxn ang="T26">
                  <a:pos x="T8" y="T9"/>
                </a:cxn>
                <a:cxn ang="T27">
                  <a:pos x="T10" y="T11"/>
                </a:cxn>
                <a:cxn ang="T28">
                  <a:pos x="T12" y="T13"/>
                </a:cxn>
                <a:cxn ang="T29">
                  <a:pos x="T14" y="T15"/>
                </a:cxn>
                <a:cxn ang="T30">
                  <a:pos x="T16" y="T17"/>
                </a:cxn>
                <a:cxn ang="T31">
                  <a:pos x="T18" y="T19"/>
                </a:cxn>
                <a:cxn ang="T32">
                  <a:pos x="T20" y="T21"/>
                </a:cxn>
              </a:cxnLst>
              <a:rect l="T33" t="T34" r="T35" b="T36"/>
              <a:pathLst>
                <a:path w="50" h="42">
                  <a:moveTo>
                    <a:pt x="35" y="5"/>
                  </a:moveTo>
                  <a:lnTo>
                    <a:pt x="17" y="0"/>
                  </a:lnTo>
                  <a:lnTo>
                    <a:pt x="0" y="5"/>
                  </a:lnTo>
                  <a:lnTo>
                    <a:pt x="0" y="9"/>
                  </a:lnTo>
                  <a:lnTo>
                    <a:pt x="10" y="19"/>
                  </a:lnTo>
                  <a:lnTo>
                    <a:pt x="24" y="19"/>
                  </a:lnTo>
                  <a:lnTo>
                    <a:pt x="42" y="41"/>
                  </a:lnTo>
                  <a:lnTo>
                    <a:pt x="49" y="41"/>
                  </a:lnTo>
                  <a:lnTo>
                    <a:pt x="35" y="14"/>
                  </a:lnTo>
                  <a:lnTo>
                    <a:pt x="42" y="9"/>
                  </a:lnTo>
                  <a:lnTo>
                    <a:pt x="35" y="5"/>
                  </a:lnTo>
                </a:path>
              </a:pathLst>
            </a:custGeom>
            <a:solidFill>
              <a:srgbClr val="000000"/>
            </a:solidFill>
            <a:ln w="12700" cap="rnd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388" name="Freeform 121"/>
            <p:cNvSpPr>
              <a:spLocks/>
            </p:cNvSpPr>
            <p:nvPr/>
          </p:nvSpPr>
          <p:spPr bwMode="auto">
            <a:xfrm>
              <a:off x="704" y="3377"/>
              <a:ext cx="103" cy="87"/>
            </a:xfrm>
            <a:custGeom>
              <a:avLst/>
              <a:gdLst>
                <a:gd name="T0" fmla="*/ 0 w 103"/>
                <a:gd name="T1" fmla="*/ 0 h 87"/>
                <a:gd name="T2" fmla="*/ 32 w 103"/>
                <a:gd name="T3" fmla="*/ 32 h 87"/>
                <a:gd name="T4" fmla="*/ 67 w 103"/>
                <a:gd name="T5" fmla="*/ 82 h 87"/>
                <a:gd name="T6" fmla="*/ 102 w 103"/>
                <a:gd name="T7" fmla="*/ 86 h 87"/>
                <a:gd name="T8" fmla="*/ 70 w 103"/>
                <a:gd name="T9" fmla="*/ 77 h 87"/>
                <a:gd name="T10" fmla="*/ 32 w 103"/>
                <a:gd name="T11" fmla="*/ 27 h 87"/>
                <a:gd name="T12" fmla="*/ 0 w 103"/>
                <a:gd name="T13" fmla="*/ 0 h 87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w 103"/>
                <a:gd name="T22" fmla="*/ 0 h 87"/>
                <a:gd name="T23" fmla="*/ 103 w 103"/>
                <a:gd name="T24" fmla="*/ 87 h 87"/>
              </a:gdLst>
              <a:ahLst/>
              <a:cxnLst>
                <a:cxn ang="T14">
                  <a:pos x="T0" y="T1"/>
                </a:cxn>
                <a:cxn ang="T15">
                  <a:pos x="T2" y="T3"/>
                </a:cxn>
                <a:cxn ang="T16">
                  <a:pos x="T4" y="T5"/>
                </a:cxn>
                <a:cxn ang="T17">
                  <a:pos x="T6" y="T7"/>
                </a:cxn>
                <a:cxn ang="T18">
                  <a:pos x="T8" y="T9"/>
                </a:cxn>
                <a:cxn ang="T19">
                  <a:pos x="T10" y="T11"/>
                </a:cxn>
                <a:cxn ang="T20">
                  <a:pos x="T12" y="T13"/>
                </a:cxn>
              </a:cxnLst>
              <a:rect l="T21" t="T22" r="T23" b="T24"/>
              <a:pathLst>
                <a:path w="103" h="87">
                  <a:moveTo>
                    <a:pt x="0" y="0"/>
                  </a:moveTo>
                  <a:lnTo>
                    <a:pt x="32" y="32"/>
                  </a:lnTo>
                  <a:lnTo>
                    <a:pt x="67" y="82"/>
                  </a:lnTo>
                  <a:lnTo>
                    <a:pt x="102" y="86"/>
                  </a:lnTo>
                  <a:lnTo>
                    <a:pt x="70" y="77"/>
                  </a:lnTo>
                  <a:lnTo>
                    <a:pt x="32" y="27"/>
                  </a:lnTo>
                  <a:lnTo>
                    <a:pt x="0" y="0"/>
                  </a:lnTo>
                </a:path>
              </a:pathLst>
            </a:custGeom>
            <a:solidFill>
              <a:srgbClr val="000000"/>
            </a:solidFill>
            <a:ln w="12700" cap="rnd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389" name="Freeform 122"/>
            <p:cNvSpPr>
              <a:spLocks/>
            </p:cNvSpPr>
            <p:nvPr/>
          </p:nvSpPr>
          <p:spPr bwMode="auto">
            <a:xfrm>
              <a:off x="622" y="3500"/>
              <a:ext cx="387" cy="170"/>
            </a:xfrm>
            <a:custGeom>
              <a:avLst/>
              <a:gdLst>
                <a:gd name="T0" fmla="*/ 372 w 387"/>
                <a:gd name="T1" fmla="*/ 137 h 170"/>
                <a:gd name="T2" fmla="*/ 357 w 387"/>
                <a:gd name="T3" fmla="*/ 91 h 170"/>
                <a:gd name="T4" fmla="*/ 318 w 387"/>
                <a:gd name="T5" fmla="*/ 78 h 170"/>
                <a:gd name="T6" fmla="*/ 308 w 387"/>
                <a:gd name="T7" fmla="*/ 82 h 170"/>
                <a:gd name="T8" fmla="*/ 301 w 387"/>
                <a:gd name="T9" fmla="*/ 82 h 170"/>
                <a:gd name="T10" fmla="*/ 290 w 387"/>
                <a:gd name="T11" fmla="*/ 91 h 170"/>
                <a:gd name="T12" fmla="*/ 283 w 387"/>
                <a:gd name="T13" fmla="*/ 60 h 170"/>
                <a:gd name="T14" fmla="*/ 255 w 387"/>
                <a:gd name="T15" fmla="*/ 50 h 170"/>
                <a:gd name="T16" fmla="*/ 240 w 387"/>
                <a:gd name="T17" fmla="*/ 60 h 170"/>
                <a:gd name="T18" fmla="*/ 227 w 387"/>
                <a:gd name="T19" fmla="*/ 50 h 170"/>
                <a:gd name="T20" fmla="*/ 223 w 387"/>
                <a:gd name="T21" fmla="*/ 36 h 170"/>
                <a:gd name="T22" fmla="*/ 184 w 387"/>
                <a:gd name="T23" fmla="*/ 18 h 170"/>
                <a:gd name="T24" fmla="*/ 174 w 387"/>
                <a:gd name="T25" fmla="*/ 27 h 170"/>
                <a:gd name="T26" fmla="*/ 156 w 387"/>
                <a:gd name="T27" fmla="*/ 9 h 170"/>
                <a:gd name="T28" fmla="*/ 142 w 387"/>
                <a:gd name="T29" fmla="*/ 18 h 170"/>
                <a:gd name="T30" fmla="*/ 114 w 387"/>
                <a:gd name="T31" fmla="*/ 0 h 170"/>
                <a:gd name="T32" fmla="*/ 88 w 387"/>
                <a:gd name="T33" fmla="*/ 14 h 170"/>
                <a:gd name="T34" fmla="*/ 92 w 387"/>
                <a:gd name="T35" fmla="*/ 32 h 170"/>
                <a:gd name="T36" fmla="*/ 64 w 387"/>
                <a:gd name="T37" fmla="*/ 23 h 170"/>
                <a:gd name="T38" fmla="*/ 43 w 387"/>
                <a:gd name="T39" fmla="*/ 41 h 170"/>
                <a:gd name="T40" fmla="*/ 4 w 387"/>
                <a:gd name="T41" fmla="*/ 36 h 170"/>
                <a:gd name="T42" fmla="*/ 0 w 387"/>
                <a:gd name="T43" fmla="*/ 46 h 170"/>
                <a:gd name="T44" fmla="*/ 46 w 387"/>
                <a:gd name="T45" fmla="*/ 73 h 170"/>
                <a:gd name="T46" fmla="*/ 92 w 387"/>
                <a:gd name="T47" fmla="*/ 114 h 170"/>
                <a:gd name="T48" fmla="*/ 96 w 387"/>
                <a:gd name="T49" fmla="*/ 105 h 170"/>
                <a:gd name="T50" fmla="*/ 67 w 387"/>
                <a:gd name="T51" fmla="*/ 50 h 170"/>
                <a:gd name="T52" fmla="*/ 110 w 387"/>
                <a:gd name="T53" fmla="*/ 50 h 170"/>
                <a:gd name="T54" fmla="*/ 145 w 387"/>
                <a:gd name="T55" fmla="*/ 96 h 170"/>
                <a:gd name="T56" fmla="*/ 138 w 387"/>
                <a:gd name="T57" fmla="*/ 78 h 170"/>
                <a:gd name="T58" fmla="*/ 156 w 387"/>
                <a:gd name="T59" fmla="*/ 73 h 170"/>
                <a:gd name="T60" fmla="*/ 106 w 387"/>
                <a:gd name="T61" fmla="*/ 14 h 170"/>
                <a:gd name="T62" fmla="*/ 142 w 387"/>
                <a:gd name="T63" fmla="*/ 27 h 170"/>
                <a:gd name="T64" fmla="*/ 166 w 387"/>
                <a:gd name="T65" fmla="*/ 50 h 170"/>
                <a:gd name="T66" fmla="*/ 174 w 387"/>
                <a:gd name="T67" fmla="*/ 41 h 170"/>
                <a:gd name="T68" fmla="*/ 174 w 387"/>
                <a:gd name="T69" fmla="*/ 73 h 170"/>
                <a:gd name="T70" fmla="*/ 188 w 387"/>
                <a:gd name="T71" fmla="*/ 32 h 170"/>
                <a:gd name="T72" fmla="*/ 219 w 387"/>
                <a:gd name="T73" fmla="*/ 46 h 170"/>
                <a:gd name="T74" fmla="*/ 223 w 387"/>
                <a:gd name="T75" fmla="*/ 87 h 170"/>
                <a:gd name="T76" fmla="*/ 251 w 387"/>
                <a:gd name="T77" fmla="*/ 87 h 170"/>
                <a:gd name="T78" fmla="*/ 258 w 387"/>
                <a:gd name="T79" fmla="*/ 69 h 170"/>
                <a:gd name="T80" fmla="*/ 276 w 387"/>
                <a:gd name="T81" fmla="*/ 78 h 170"/>
                <a:gd name="T82" fmla="*/ 287 w 387"/>
                <a:gd name="T83" fmla="*/ 105 h 170"/>
                <a:gd name="T84" fmla="*/ 276 w 387"/>
                <a:gd name="T85" fmla="*/ 101 h 170"/>
                <a:gd name="T86" fmla="*/ 329 w 387"/>
                <a:gd name="T87" fmla="*/ 169 h 170"/>
                <a:gd name="T88" fmla="*/ 386 w 387"/>
                <a:gd name="T89" fmla="*/ 155 h 170"/>
                <a:gd name="T90" fmla="*/ 308 w 387"/>
                <a:gd name="T91" fmla="*/ 110 h 170"/>
                <a:gd name="T92" fmla="*/ 311 w 387"/>
                <a:gd name="T93" fmla="*/ 91 h 170"/>
                <a:gd name="T94" fmla="*/ 354 w 387"/>
                <a:gd name="T95" fmla="*/ 119 h 170"/>
                <a:gd name="T96" fmla="*/ 372 w 387"/>
                <a:gd name="T97" fmla="*/ 137 h 170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w 387"/>
                <a:gd name="T148" fmla="*/ 0 h 170"/>
                <a:gd name="T149" fmla="*/ 387 w 387"/>
                <a:gd name="T150" fmla="*/ 170 h 170"/>
              </a:gdLst>
              <a:ahLst/>
              <a:cxnLst>
                <a:cxn ang="T98">
                  <a:pos x="T0" y="T1"/>
                </a:cxn>
                <a:cxn ang="T99">
                  <a:pos x="T2" y="T3"/>
                </a:cxn>
                <a:cxn ang="T100">
                  <a:pos x="T4" y="T5"/>
                </a:cxn>
                <a:cxn ang="T101">
                  <a:pos x="T6" y="T7"/>
                </a:cxn>
                <a:cxn ang="T102">
                  <a:pos x="T8" y="T9"/>
                </a:cxn>
                <a:cxn ang="T103">
                  <a:pos x="T10" y="T11"/>
                </a:cxn>
                <a:cxn ang="T104">
                  <a:pos x="T12" y="T13"/>
                </a:cxn>
                <a:cxn ang="T105">
                  <a:pos x="T14" y="T15"/>
                </a:cxn>
                <a:cxn ang="T106">
                  <a:pos x="T16" y="T17"/>
                </a:cxn>
                <a:cxn ang="T107">
                  <a:pos x="T18" y="T19"/>
                </a:cxn>
                <a:cxn ang="T108">
                  <a:pos x="T20" y="T21"/>
                </a:cxn>
                <a:cxn ang="T109">
                  <a:pos x="T22" y="T23"/>
                </a:cxn>
                <a:cxn ang="T110">
                  <a:pos x="T24" y="T25"/>
                </a:cxn>
                <a:cxn ang="T111">
                  <a:pos x="T26" y="T27"/>
                </a:cxn>
                <a:cxn ang="T112">
                  <a:pos x="T28" y="T29"/>
                </a:cxn>
                <a:cxn ang="T113">
                  <a:pos x="T30" y="T31"/>
                </a:cxn>
                <a:cxn ang="T114">
                  <a:pos x="T32" y="T33"/>
                </a:cxn>
                <a:cxn ang="T115">
                  <a:pos x="T34" y="T35"/>
                </a:cxn>
                <a:cxn ang="T116">
                  <a:pos x="T36" y="T37"/>
                </a:cxn>
                <a:cxn ang="T117">
                  <a:pos x="T38" y="T39"/>
                </a:cxn>
                <a:cxn ang="T118">
                  <a:pos x="T40" y="T41"/>
                </a:cxn>
                <a:cxn ang="T119">
                  <a:pos x="T42" y="T43"/>
                </a:cxn>
                <a:cxn ang="T120">
                  <a:pos x="T44" y="T45"/>
                </a:cxn>
                <a:cxn ang="T121">
                  <a:pos x="T46" y="T47"/>
                </a:cxn>
                <a:cxn ang="T122">
                  <a:pos x="T48" y="T49"/>
                </a:cxn>
                <a:cxn ang="T123">
                  <a:pos x="T50" y="T51"/>
                </a:cxn>
                <a:cxn ang="T124">
                  <a:pos x="T52" y="T53"/>
                </a:cxn>
                <a:cxn ang="T125">
                  <a:pos x="T54" y="T55"/>
                </a:cxn>
                <a:cxn ang="T126">
                  <a:pos x="T56" y="T57"/>
                </a:cxn>
                <a:cxn ang="T127">
                  <a:pos x="T58" y="T59"/>
                </a:cxn>
                <a:cxn ang="T128">
                  <a:pos x="T60" y="T61"/>
                </a:cxn>
                <a:cxn ang="T129">
                  <a:pos x="T62" y="T63"/>
                </a:cxn>
                <a:cxn ang="T130">
                  <a:pos x="T64" y="T65"/>
                </a:cxn>
                <a:cxn ang="T131">
                  <a:pos x="T66" y="T67"/>
                </a:cxn>
                <a:cxn ang="T132">
                  <a:pos x="T68" y="T69"/>
                </a:cxn>
                <a:cxn ang="T133">
                  <a:pos x="T70" y="T71"/>
                </a:cxn>
                <a:cxn ang="T134">
                  <a:pos x="T72" y="T73"/>
                </a:cxn>
                <a:cxn ang="T135">
                  <a:pos x="T74" y="T75"/>
                </a:cxn>
                <a:cxn ang="T136">
                  <a:pos x="T76" y="T77"/>
                </a:cxn>
                <a:cxn ang="T137">
                  <a:pos x="T78" y="T79"/>
                </a:cxn>
                <a:cxn ang="T138">
                  <a:pos x="T80" y="T81"/>
                </a:cxn>
                <a:cxn ang="T139">
                  <a:pos x="T82" y="T83"/>
                </a:cxn>
                <a:cxn ang="T140">
                  <a:pos x="T84" y="T85"/>
                </a:cxn>
                <a:cxn ang="T141">
                  <a:pos x="T86" y="T87"/>
                </a:cxn>
                <a:cxn ang="T142">
                  <a:pos x="T88" y="T89"/>
                </a:cxn>
                <a:cxn ang="T143">
                  <a:pos x="T90" y="T91"/>
                </a:cxn>
                <a:cxn ang="T144">
                  <a:pos x="T92" y="T93"/>
                </a:cxn>
                <a:cxn ang="T145">
                  <a:pos x="T94" y="T95"/>
                </a:cxn>
                <a:cxn ang="T146">
                  <a:pos x="T96" y="T97"/>
                </a:cxn>
              </a:cxnLst>
              <a:rect l="T147" t="T148" r="T149" b="T150"/>
              <a:pathLst>
                <a:path w="387" h="170">
                  <a:moveTo>
                    <a:pt x="372" y="137"/>
                  </a:moveTo>
                  <a:lnTo>
                    <a:pt x="357" y="91"/>
                  </a:lnTo>
                  <a:lnTo>
                    <a:pt x="318" y="78"/>
                  </a:lnTo>
                  <a:lnTo>
                    <a:pt x="308" y="82"/>
                  </a:lnTo>
                  <a:lnTo>
                    <a:pt x="301" y="82"/>
                  </a:lnTo>
                  <a:lnTo>
                    <a:pt x="290" y="91"/>
                  </a:lnTo>
                  <a:lnTo>
                    <a:pt x="283" y="60"/>
                  </a:lnTo>
                  <a:lnTo>
                    <a:pt x="255" y="50"/>
                  </a:lnTo>
                  <a:lnTo>
                    <a:pt x="240" y="60"/>
                  </a:lnTo>
                  <a:lnTo>
                    <a:pt x="227" y="50"/>
                  </a:lnTo>
                  <a:lnTo>
                    <a:pt x="223" y="36"/>
                  </a:lnTo>
                  <a:lnTo>
                    <a:pt x="184" y="18"/>
                  </a:lnTo>
                  <a:lnTo>
                    <a:pt x="174" y="27"/>
                  </a:lnTo>
                  <a:lnTo>
                    <a:pt x="156" y="9"/>
                  </a:lnTo>
                  <a:lnTo>
                    <a:pt x="142" y="18"/>
                  </a:lnTo>
                  <a:lnTo>
                    <a:pt x="114" y="0"/>
                  </a:lnTo>
                  <a:lnTo>
                    <a:pt x="88" y="14"/>
                  </a:lnTo>
                  <a:lnTo>
                    <a:pt x="92" y="32"/>
                  </a:lnTo>
                  <a:lnTo>
                    <a:pt x="64" y="23"/>
                  </a:lnTo>
                  <a:lnTo>
                    <a:pt x="43" y="41"/>
                  </a:lnTo>
                  <a:lnTo>
                    <a:pt x="4" y="36"/>
                  </a:lnTo>
                  <a:lnTo>
                    <a:pt x="0" y="46"/>
                  </a:lnTo>
                  <a:lnTo>
                    <a:pt x="46" y="73"/>
                  </a:lnTo>
                  <a:lnTo>
                    <a:pt x="92" y="114"/>
                  </a:lnTo>
                  <a:lnTo>
                    <a:pt x="96" y="105"/>
                  </a:lnTo>
                  <a:lnTo>
                    <a:pt x="67" y="50"/>
                  </a:lnTo>
                  <a:lnTo>
                    <a:pt x="110" y="50"/>
                  </a:lnTo>
                  <a:lnTo>
                    <a:pt x="145" y="96"/>
                  </a:lnTo>
                  <a:lnTo>
                    <a:pt x="138" y="78"/>
                  </a:lnTo>
                  <a:lnTo>
                    <a:pt x="156" y="73"/>
                  </a:lnTo>
                  <a:lnTo>
                    <a:pt x="106" y="14"/>
                  </a:lnTo>
                  <a:lnTo>
                    <a:pt x="142" y="27"/>
                  </a:lnTo>
                  <a:lnTo>
                    <a:pt x="166" y="50"/>
                  </a:lnTo>
                  <a:lnTo>
                    <a:pt x="174" y="41"/>
                  </a:lnTo>
                  <a:lnTo>
                    <a:pt x="174" y="73"/>
                  </a:lnTo>
                  <a:lnTo>
                    <a:pt x="188" y="32"/>
                  </a:lnTo>
                  <a:lnTo>
                    <a:pt x="219" y="46"/>
                  </a:lnTo>
                  <a:lnTo>
                    <a:pt x="223" y="87"/>
                  </a:lnTo>
                  <a:lnTo>
                    <a:pt x="251" y="87"/>
                  </a:lnTo>
                  <a:lnTo>
                    <a:pt x="258" y="69"/>
                  </a:lnTo>
                  <a:lnTo>
                    <a:pt x="276" y="78"/>
                  </a:lnTo>
                  <a:lnTo>
                    <a:pt x="287" y="105"/>
                  </a:lnTo>
                  <a:lnTo>
                    <a:pt x="276" y="101"/>
                  </a:lnTo>
                  <a:lnTo>
                    <a:pt x="329" y="169"/>
                  </a:lnTo>
                  <a:lnTo>
                    <a:pt x="386" y="155"/>
                  </a:lnTo>
                  <a:lnTo>
                    <a:pt x="308" y="110"/>
                  </a:lnTo>
                  <a:lnTo>
                    <a:pt x="311" y="91"/>
                  </a:lnTo>
                  <a:lnTo>
                    <a:pt x="354" y="119"/>
                  </a:lnTo>
                  <a:lnTo>
                    <a:pt x="372" y="137"/>
                  </a:lnTo>
                </a:path>
              </a:pathLst>
            </a:custGeom>
            <a:solidFill>
              <a:srgbClr val="000000"/>
            </a:solidFill>
            <a:ln w="12700" cap="rnd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390" name="Freeform 123"/>
            <p:cNvSpPr>
              <a:spLocks/>
            </p:cNvSpPr>
            <p:nvPr/>
          </p:nvSpPr>
          <p:spPr bwMode="auto">
            <a:xfrm>
              <a:off x="824" y="3587"/>
              <a:ext cx="93" cy="83"/>
            </a:xfrm>
            <a:custGeom>
              <a:avLst/>
              <a:gdLst>
                <a:gd name="T0" fmla="*/ 92 w 93"/>
                <a:gd name="T1" fmla="*/ 78 h 83"/>
                <a:gd name="T2" fmla="*/ 42 w 93"/>
                <a:gd name="T3" fmla="*/ 0 h 83"/>
                <a:gd name="T4" fmla="*/ 0 w 93"/>
                <a:gd name="T5" fmla="*/ 9 h 83"/>
                <a:gd name="T6" fmla="*/ 25 w 93"/>
                <a:gd name="T7" fmla="*/ 50 h 83"/>
                <a:gd name="T8" fmla="*/ 32 w 93"/>
                <a:gd name="T9" fmla="*/ 36 h 83"/>
                <a:gd name="T10" fmla="*/ 42 w 93"/>
                <a:gd name="T11" fmla="*/ 41 h 83"/>
                <a:gd name="T12" fmla="*/ 42 w 93"/>
                <a:gd name="T13" fmla="*/ 59 h 83"/>
                <a:gd name="T14" fmla="*/ 56 w 93"/>
                <a:gd name="T15" fmla="*/ 73 h 83"/>
                <a:gd name="T16" fmla="*/ 67 w 93"/>
                <a:gd name="T17" fmla="*/ 82 h 83"/>
                <a:gd name="T18" fmla="*/ 71 w 93"/>
                <a:gd name="T19" fmla="*/ 73 h 83"/>
                <a:gd name="T20" fmla="*/ 88 w 93"/>
                <a:gd name="T21" fmla="*/ 82 h 83"/>
                <a:gd name="T22" fmla="*/ 60 w 93"/>
                <a:gd name="T23" fmla="*/ 41 h 83"/>
                <a:gd name="T24" fmla="*/ 92 w 93"/>
                <a:gd name="T25" fmla="*/ 78 h 83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w 93"/>
                <a:gd name="T40" fmla="*/ 0 h 83"/>
                <a:gd name="T41" fmla="*/ 93 w 93"/>
                <a:gd name="T42" fmla="*/ 83 h 83"/>
              </a:gdLst>
              <a:ahLst/>
              <a:cxnLst>
                <a:cxn ang="T26">
                  <a:pos x="T0" y="T1"/>
                </a:cxn>
                <a:cxn ang="T27">
                  <a:pos x="T2" y="T3"/>
                </a:cxn>
                <a:cxn ang="T28">
                  <a:pos x="T4" y="T5"/>
                </a:cxn>
                <a:cxn ang="T29">
                  <a:pos x="T6" y="T7"/>
                </a:cxn>
                <a:cxn ang="T30">
                  <a:pos x="T8" y="T9"/>
                </a:cxn>
                <a:cxn ang="T31">
                  <a:pos x="T10" y="T11"/>
                </a:cxn>
                <a:cxn ang="T32">
                  <a:pos x="T12" y="T13"/>
                </a:cxn>
                <a:cxn ang="T33">
                  <a:pos x="T14" y="T15"/>
                </a:cxn>
                <a:cxn ang="T34">
                  <a:pos x="T16" y="T17"/>
                </a:cxn>
                <a:cxn ang="T35">
                  <a:pos x="T18" y="T19"/>
                </a:cxn>
                <a:cxn ang="T36">
                  <a:pos x="T20" y="T21"/>
                </a:cxn>
                <a:cxn ang="T37">
                  <a:pos x="T22" y="T23"/>
                </a:cxn>
                <a:cxn ang="T38">
                  <a:pos x="T24" y="T25"/>
                </a:cxn>
              </a:cxnLst>
              <a:rect l="T39" t="T40" r="T41" b="T42"/>
              <a:pathLst>
                <a:path w="93" h="83">
                  <a:moveTo>
                    <a:pt x="92" y="78"/>
                  </a:moveTo>
                  <a:lnTo>
                    <a:pt x="42" y="0"/>
                  </a:lnTo>
                  <a:lnTo>
                    <a:pt x="0" y="9"/>
                  </a:lnTo>
                  <a:lnTo>
                    <a:pt x="25" y="50"/>
                  </a:lnTo>
                  <a:lnTo>
                    <a:pt x="32" y="36"/>
                  </a:lnTo>
                  <a:lnTo>
                    <a:pt x="42" y="41"/>
                  </a:lnTo>
                  <a:lnTo>
                    <a:pt x="42" y="59"/>
                  </a:lnTo>
                  <a:lnTo>
                    <a:pt x="56" y="73"/>
                  </a:lnTo>
                  <a:lnTo>
                    <a:pt x="67" y="82"/>
                  </a:lnTo>
                  <a:lnTo>
                    <a:pt x="71" y="73"/>
                  </a:lnTo>
                  <a:lnTo>
                    <a:pt x="88" y="82"/>
                  </a:lnTo>
                  <a:lnTo>
                    <a:pt x="60" y="41"/>
                  </a:lnTo>
                  <a:lnTo>
                    <a:pt x="92" y="78"/>
                  </a:lnTo>
                </a:path>
              </a:pathLst>
            </a:custGeom>
            <a:solidFill>
              <a:srgbClr val="000000"/>
            </a:solidFill>
            <a:ln w="12700" cap="rnd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391" name="Freeform 124"/>
            <p:cNvSpPr>
              <a:spLocks/>
            </p:cNvSpPr>
            <p:nvPr/>
          </p:nvSpPr>
          <p:spPr bwMode="auto">
            <a:xfrm>
              <a:off x="704" y="3591"/>
              <a:ext cx="110" cy="75"/>
            </a:xfrm>
            <a:custGeom>
              <a:avLst/>
              <a:gdLst>
                <a:gd name="T0" fmla="*/ 63 w 110"/>
                <a:gd name="T1" fmla="*/ 0 h 75"/>
                <a:gd name="T2" fmla="*/ 63 w 110"/>
                <a:gd name="T3" fmla="*/ 19 h 75"/>
                <a:gd name="T4" fmla="*/ 88 w 110"/>
                <a:gd name="T5" fmla="*/ 14 h 75"/>
                <a:gd name="T6" fmla="*/ 67 w 110"/>
                <a:gd name="T7" fmla="*/ 28 h 75"/>
                <a:gd name="T8" fmla="*/ 95 w 110"/>
                <a:gd name="T9" fmla="*/ 28 h 75"/>
                <a:gd name="T10" fmla="*/ 70 w 110"/>
                <a:gd name="T11" fmla="*/ 46 h 75"/>
                <a:gd name="T12" fmla="*/ 98 w 110"/>
                <a:gd name="T13" fmla="*/ 46 h 75"/>
                <a:gd name="T14" fmla="*/ 81 w 110"/>
                <a:gd name="T15" fmla="*/ 55 h 75"/>
                <a:gd name="T16" fmla="*/ 106 w 110"/>
                <a:gd name="T17" fmla="*/ 60 h 75"/>
                <a:gd name="T18" fmla="*/ 92 w 110"/>
                <a:gd name="T19" fmla="*/ 64 h 75"/>
                <a:gd name="T20" fmla="*/ 109 w 110"/>
                <a:gd name="T21" fmla="*/ 74 h 75"/>
                <a:gd name="T22" fmla="*/ 14 w 110"/>
                <a:gd name="T23" fmla="*/ 64 h 75"/>
                <a:gd name="T24" fmla="*/ 0 w 110"/>
                <a:gd name="T25" fmla="*/ 46 h 75"/>
                <a:gd name="T26" fmla="*/ 10 w 110"/>
                <a:gd name="T27" fmla="*/ 28 h 75"/>
                <a:gd name="T28" fmla="*/ 35 w 110"/>
                <a:gd name="T29" fmla="*/ 23 h 75"/>
                <a:gd name="T30" fmla="*/ 32 w 110"/>
                <a:gd name="T31" fmla="*/ 5 h 75"/>
                <a:gd name="T32" fmla="*/ 63 w 110"/>
                <a:gd name="T33" fmla="*/ 0 h 75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w 110"/>
                <a:gd name="T52" fmla="*/ 0 h 75"/>
                <a:gd name="T53" fmla="*/ 110 w 110"/>
                <a:gd name="T54" fmla="*/ 75 h 75"/>
              </a:gdLst>
              <a:ahLst/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T51" t="T52" r="T53" b="T54"/>
              <a:pathLst>
                <a:path w="110" h="75">
                  <a:moveTo>
                    <a:pt x="63" y="0"/>
                  </a:moveTo>
                  <a:lnTo>
                    <a:pt x="63" y="19"/>
                  </a:lnTo>
                  <a:lnTo>
                    <a:pt x="88" y="14"/>
                  </a:lnTo>
                  <a:lnTo>
                    <a:pt x="67" y="28"/>
                  </a:lnTo>
                  <a:lnTo>
                    <a:pt x="95" y="28"/>
                  </a:lnTo>
                  <a:lnTo>
                    <a:pt x="70" y="46"/>
                  </a:lnTo>
                  <a:lnTo>
                    <a:pt x="98" y="46"/>
                  </a:lnTo>
                  <a:lnTo>
                    <a:pt x="81" y="55"/>
                  </a:lnTo>
                  <a:lnTo>
                    <a:pt x="106" y="60"/>
                  </a:lnTo>
                  <a:lnTo>
                    <a:pt x="92" y="64"/>
                  </a:lnTo>
                  <a:lnTo>
                    <a:pt x="109" y="74"/>
                  </a:lnTo>
                  <a:lnTo>
                    <a:pt x="14" y="64"/>
                  </a:lnTo>
                  <a:lnTo>
                    <a:pt x="0" y="46"/>
                  </a:lnTo>
                  <a:lnTo>
                    <a:pt x="10" y="28"/>
                  </a:lnTo>
                  <a:lnTo>
                    <a:pt x="35" y="23"/>
                  </a:lnTo>
                  <a:lnTo>
                    <a:pt x="32" y="5"/>
                  </a:lnTo>
                  <a:lnTo>
                    <a:pt x="63" y="0"/>
                  </a:lnTo>
                </a:path>
              </a:pathLst>
            </a:custGeom>
            <a:solidFill>
              <a:srgbClr val="000000"/>
            </a:solidFill>
            <a:ln w="12700" cap="rnd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392" name="Freeform 125"/>
            <p:cNvSpPr>
              <a:spLocks/>
            </p:cNvSpPr>
            <p:nvPr/>
          </p:nvSpPr>
          <p:spPr bwMode="auto">
            <a:xfrm>
              <a:off x="633" y="3628"/>
              <a:ext cx="61" cy="51"/>
            </a:xfrm>
            <a:custGeom>
              <a:avLst/>
              <a:gdLst>
                <a:gd name="T0" fmla="*/ 50 w 61"/>
                <a:gd name="T1" fmla="*/ 0 h 51"/>
                <a:gd name="T2" fmla="*/ 60 w 61"/>
                <a:gd name="T3" fmla="*/ 50 h 51"/>
                <a:gd name="T4" fmla="*/ 0 w 61"/>
                <a:gd name="T5" fmla="*/ 0 h 51"/>
                <a:gd name="T6" fmla="*/ 39 w 61"/>
                <a:gd name="T7" fmla="*/ 23 h 51"/>
                <a:gd name="T8" fmla="*/ 50 w 61"/>
                <a:gd name="T9" fmla="*/ 0 h 51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61"/>
                <a:gd name="T16" fmla="*/ 0 h 51"/>
                <a:gd name="T17" fmla="*/ 61 w 61"/>
                <a:gd name="T18" fmla="*/ 51 h 51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61" h="51">
                  <a:moveTo>
                    <a:pt x="50" y="0"/>
                  </a:moveTo>
                  <a:lnTo>
                    <a:pt x="60" y="50"/>
                  </a:lnTo>
                  <a:lnTo>
                    <a:pt x="0" y="0"/>
                  </a:lnTo>
                  <a:lnTo>
                    <a:pt x="39" y="23"/>
                  </a:lnTo>
                  <a:lnTo>
                    <a:pt x="50" y="0"/>
                  </a:lnTo>
                </a:path>
              </a:pathLst>
            </a:custGeom>
            <a:solidFill>
              <a:srgbClr val="000000"/>
            </a:solidFill>
            <a:ln w="12700" cap="rnd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393" name="Freeform 126"/>
            <p:cNvSpPr>
              <a:spLocks/>
            </p:cNvSpPr>
            <p:nvPr/>
          </p:nvSpPr>
          <p:spPr bwMode="auto">
            <a:xfrm>
              <a:off x="520" y="3614"/>
              <a:ext cx="114" cy="83"/>
            </a:xfrm>
            <a:custGeom>
              <a:avLst/>
              <a:gdLst>
                <a:gd name="T0" fmla="*/ 99 w 114"/>
                <a:gd name="T1" fmla="*/ 18 h 83"/>
                <a:gd name="T2" fmla="*/ 113 w 114"/>
                <a:gd name="T3" fmla="*/ 64 h 83"/>
                <a:gd name="T4" fmla="*/ 102 w 114"/>
                <a:gd name="T5" fmla="*/ 82 h 83"/>
                <a:gd name="T6" fmla="*/ 56 w 114"/>
                <a:gd name="T7" fmla="*/ 41 h 83"/>
                <a:gd name="T8" fmla="*/ 60 w 114"/>
                <a:gd name="T9" fmla="*/ 82 h 83"/>
                <a:gd name="T10" fmla="*/ 35 w 114"/>
                <a:gd name="T11" fmla="*/ 73 h 83"/>
                <a:gd name="T12" fmla="*/ 24 w 114"/>
                <a:gd name="T13" fmla="*/ 51 h 83"/>
                <a:gd name="T14" fmla="*/ 17 w 114"/>
                <a:gd name="T15" fmla="*/ 41 h 83"/>
                <a:gd name="T16" fmla="*/ 0 w 114"/>
                <a:gd name="T17" fmla="*/ 41 h 83"/>
                <a:gd name="T18" fmla="*/ 10 w 114"/>
                <a:gd name="T19" fmla="*/ 32 h 83"/>
                <a:gd name="T20" fmla="*/ 0 w 114"/>
                <a:gd name="T21" fmla="*/ 14 h 83"/>
                <a:gd name="T22" fmla="*/ 60 w 114"/>
                <a:gd name="T23" fmla="*/ 46 h 83"/>
                <a:gd name="T24" fmla="*/ 60 w 114"/>
                <a:gd name="T25" fmla="*/ 32 h 83"/>
                <a:gd name="T26" fmla="*/ 21 w 114"/>
                <a:gd name="T27" fmla="*/ 0 h 83"/>
                <a:gd name="T28" fmla="*/ 56 w 114"/>
                <a:gd name="T29" fmla="*/ 14 h 83"/>
                <a:gd name="T30" fmla="*/ 70 w 114"/>
                <a:gd name="T31" fmla="*/ 9 h 83"/>
                <a:gd name="T32" fmla="*/ 74 w 114"/>
                <a:gd name="T33" fmla="*/ 0 h 83"/>
                <a:gd name="T34" fmla="*/ 91 w 114"/>
                <a:gd name="T35" fmla="*/ 46 h 83"/>
                <a:gd name="T36" fmla="*/ 85 w 114"/>
                <a:gd name="T37" fmla="*/ 5 h 83"/>
                <a:gd name="T38" fmla="*/ 99 w 114"/>
                <a:gd name="T39" fmla="*/ 18 h 83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w 114"/>
                <a:gd name="T61" fmla="*/ 0 h 83"/>
                <a:gd name="T62" fmla="*/ 114 w 114"/>
                <a:gd name="T63" fmla="*/ 83 h 83"/>
              </a:gdLst>
              <a:ahLst/>
              <a:cxnLst>
                <a:cxn ang="T40">
                  <a:pos x="T0" y="T1"/>
                </a:cxn>
                <a:cxn ang="T41">
                  <a:pos x="T2" y="T3"/>
                </a:cxn>
                <a:cxn ang="T42">
                  <a:pos x="T4" y="T5"/>
                </a:cxn>
                <a:cxn ang="T43">
                  <a:pos x="T6" y="T7"/>
                </a:cxn>
                <a:cxn ang="T44">
                  <a:pos x="T8" y="T9"/>
                </a:cxn>
                <a:cxn ang="T45">
                  <a:pos x="T10" y="T11"/>
                </a:cxn>
                <a:cxn ang="T46">
                  <a:pos x="T12" y="T13"/>
                </a:cxn>
                <a:cxn ang="T47">
                  <a:pos x="T14" y="T15"/>
                </a:cxn>
                <a:cxn ang="T48">
                  <a:pos x="T16" y="T17"/>
                </a:cxn>
                <a:cxn ang="T49">
                  <a:pos x="T18" y="T19"/>
                </a:cxn>
                <a:cxn ang="T50">
                  <a:pos x="T20" y="T21"/>
                </a:cxn>
                <a:cxn ang="T51">
                  <a:pos x="T22" y="T23"/>
                </a:cxn>
                <a:cxn ang="T52">
                  <a:pos x="T24" y="T25"/>
                </a:cxn>
                <a:cxn ang="T53">
                  <a:pos x="T26" y="T27"/>
                </a:cxn>
                <a:cxn ang="T54">
                  <a:pos x="T28" y="T29"/>
                </a:cxn>
                <a:cxn ang="T55">
                  <a:pos x="T30" y="T31"/>
                </a:cxn>
                <a:cxn ang="T56">
                  <a:pos x="T32" y="T33"/>
                </a:cxn>
                <a:cxn ang="T57">
                  <a:pos x="T34" y="T35"/>
                </a:cxn>
                <a:cxn ang="T58">
                  <a:pos x="T36" y="T37"/>
                </a:cxn>
                <a:cxn ang="T59">
                  <a:pos x="T38" y="T39"/>
                </a:cxn>
              </a:cxnLst>
              <a:rect l="T60" t="T61" r="T62" b="T63"/>
              <a:pathLst>
                <a:path w="114" h="83">
                  <a:moveTo>
                    <a:pt x="99" y="18"/>
                  </a:moveTo>
                  <a:lnTo>
                    <a:pt x="113" y="64"/>
                  </a:lnTo>
                  <a:lnTo>
                    <a:pt x="102" y="82"/>
                  </a:lnTo>
                  <a:lnTo>
                    <a:pt x="56" y="41"/>
                  </a:lnTo>
                  <a:lnTo>
                    <a:pt x="60" y="82"/>
                  </a:lnTo>
                  <a:lnTo>
                    <a:pt x="35" y="73"/>
                  </a:lnTo>
                  <a:lnTo>
                    <a:pt x="24" y="51"/>
                  </a:lnTo>
                  <a:lnTo>
                    <a:pt x="17" y="41"/>
                  </a:lnTo>
                  <a:lnTo>
                    <a:pt x="0" y="41"/>
                  </a:lnTo>
                  <a:lnTo>
                    <a:pt x="10" y="32"/>
                  </a:lnTo>
                  <a:lnTo>
                    <a:pt x="0" y="14"/>
                  </a:lnTo>
                  <a:lnTo>
                    <a:pt x="60" y="46"/>
                  </a:lnTo>
                  <a:lnTo>
                    <a:pt x="60" y="32"/>
                  </a:lnTo>
                  <a:lnTo>
                    <a:pt x="21" y="0"/>
                  </a:lnTo>
                  <a:lnTo>
                    <a:pt x="56" y="14"/>
                  </a:lnTo>
                  <a:lnTo>
                    <a:pt x="70" y="9"/>
                  </a:lnTo>
                  <a:lnTo>
                    <a:pt x="74" y="0"/>
                  </a:lnTo>
                  <a:lnTo>
                    <a:pt x="91" y="46"/>
                  </a:lnTo>
                  <a:lnTo>
                    <a:pt x="85" y="5"/>
                  </a:lnTo>
                  <a:lnTo>
                    <a:pt x="99" y="18"/>
                  </a:lnTo>
                </a:path>
              </a:pathLst>
            </a:custGeom>
            <a:solidFill>
              <a:srgbClr val="000000"/>
            </a:solidFill>
            <a:ln w="12700" cap="rnd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394" name="Freeform 127"/>
            <p:cNvSpPr>
              <a:spLocks/>
            </p:cNvSpPr>
            <p:nvPr/>
          </p:nvSpPr>
          <p:spPr bwMode="auto">
            <a:xfrm>
              <a:off x="424" y="3527"/>
              <a:ext cx="125" cy="111"/>
            </a:xfrm>
            <a:custGeom>
              <a:avLst/>
              <a:gdLst>
                <a:gd name="T0" fmla="*/ 96 w 125"/>
                <a:gd name="T1" fmla="*/ 19 h 111"/>
                <a:gd name="T2" fmla="*/ 78 w 125"/>
                <a:gd name="T3" fmla="*/ 14 h 111"/>
                <a:gd name="T4" fmla="*/ 53 w 125"/>
                <a:gd name="T5" fmla="*/ 51 h 111"/>
                <a:gd name="T6" fmla="*/ 36 w 125"/>
                <a:gd name="T7" fmla="*/ 55 h 111"/>
                <a:gd name="T8" fmla="*/ 39 w 125"/>
                <a:gd name="T9" fmla="*/ 74 h 111"/>
                <a:gd name="T10" fmla="*/ 4 w 125"/>
                <a:gd name="T11" fmla="*/ 78 h 111"/>
                <a:gd name="T12" fmla="*/ 0 w 125"/>
                <a:gd name="T13" fmla="*/ 87 h 111"/>
                <a:gd name="T14" fmla="*/ 36 w 125"/>
                <a:gd name="T15" fmla="*/ 110 h 111"/>
                <a:gd name="T16" fmla="*/ 14 w 125"/>
                <a:gd name="T17" fmla="*/ 78 h 111"/>
                <a:gd name="T18" fmla="*/ 39 w 125"/>
                <a:gd name="T19" fmla="*/ 83 h 111"/>
                <a:gd name="T20" fmla="*/ 53 w 125"/>
                <a:gd name="T21" fmla="*/ 92 h 111"/>
                <a:gd name="T22" fmla="*/ 53 w 125"/>
                <a:gd name="T23" fmla="*/ 64 h 111"/>
                <a:gd name="T24" fmla="*/ 74 w 125"/>
                <a:gd name="T25" fmla="*/ 87 h 111"/>
                <a:gd name="T26" fmla="*/ 67 w 125"/>
                <a:gd name="T27" fmla="*/ 60 h 111"/>
                <a:gd name="T28" fmla="*/ 85 w 125"/>
                <a:gd name="T29" fmla="*/ 87 h 111"/>
                <a:gd name="T30" fmla="*/ 78 w 125"/>
                <a:gd name="T31" fmla="*/ 51 h 111"/>
                <a:gd name="T32" fmla="*/ 99 w 125"/>
                <a:gd name="T33" fmla="*/ 83 h 111"/>
                <a:gd name="T34" fmla="*/ 85 w 125"/>
                <a:gd name="T35" fmla="*/ 37 h 111"/>
                <a:gd name="T36" fmla="*/ 113 w 125"/>
                <a:gd name="T37" fmla="*/ 83 h 111"/>
                <a:gd name="T38" fmla="*/ 96 w 125"/>
                <a:gd name="T39" fmla="*/ 33 h 111"/>
                <a:gd name="T40" fmla="*/ 120 w 125"/>
                <a:gd name="T41" fmla="*/ 74 h 111"/>
                <a:gd name="T42" fmla="*/ 103 w 125"/>
                <a:gd name="T43" fmla="*/ 33 h 111"/>
                <a:gd name="T44" fmla="*/ 124 w 125"/>
                <a:gd name="T45" fmla="*/ 60 h 111"/>
                <a:gd name="T46" fmla="*/ 106 w 125"/>
                <a:gd name="T47" fmla="*/ 0 h 111"/>
                <a:gd name="T48" fmla="*/ 96 w 125"/>
                <a:gd name="T49" fmla="*/ 19 h 111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w 125"/>
                <a:gd name="T76" fmla="*/ 0 h 111"/>
                <a:gd name="T77" fmla="*/ 125 w 125"/>
                <a:gd name="T78" fmla="*/ 111 h 111"/>
              </a:gdLst>
              <a:ahLst/>
              <a:cxnLst>
                <a:cxn ang="T50">
                  <a:pos x="T0" y="T1"/>
                </a:cxn>
                <a:cxn ang="T51">
                  <a:pos x="T2" y="T3"/>
                </a:cxn>
                <a:cxn ang="T52">
                  <a:pos x="T4" y="T5"/>
                </a:cxn>
                <a:cxn ang="T53">
                  <a:pos x="T6" y="T7"/>
                </a:cxn>
                <a:cxn ang="T54">
                  <a:pos x="T8" y="T9"/>
                </a:cxn>
                <a:cxn ang="T55">
                  <a:pos x="T10" y="T11"/>
                </a:cxn>
                <a:cxn ang="T56">
                  <a:pos x="T12" y="T13"/>
                </a:cxn>
                <a:cxn ang="T57">
                  <a:pos x="T14" y="T15"/>
                </a:cxn>
                <a:cxn ang="T58">
                  <a:pos x="T16" y="T17"/>
                </a:cxn>
                <a:cxn ang="T59">
                  <a:pos x="T18" y="T19"/>
                </a:cxn>
                <a:cxn ang="T60">
                  <a:pos x="T20" y="T21"/>
                </a:cxn>
                <a:cxn ang="T61">
                  <a:pos x="T22" y="T23"/>
                </a:cxn>
                <a:cxn ang="T62">
                  <a:pos x="T24" y="T25"/>
                </a:cxn>
                <a:cxn ang="T63">
                  <a:pos x="T26" y="T27"/>
                </a:cxn>
                <a:cxn ang="T64">
                  <a:pos x="T28" y="T29"/>
                </a:cxn>
                <a:cxn ang="T65">
                  <a:pos x="T30" y="T31"/>
                </a:cxn>
                <a:cxn ang="T66">
                  <a:pos x="T32" y="T33"/>
                </a:cxn>
                <a:cxn ang="T67">
                  <a:pos x="T34" y="T35"/>
                </a:cxn>
                <a:cxn ang="T68">
                  <a:pos x="T36" y="T37"/>
                </a:cxn>
                <a:cxn ang="T69">
                  <a:pos x="T38" y="T39"/>
                </a:cxn>
                <a:cxn ang="T70">
                  <a:pos x="T40" y="T41"/>
                </a:cxn>
                <a:cxn ang="T71">
                  <a:pos x="T42" y="T43"/>
                </a:cxn>
                <a:cxn ang="T72">
                  <a:pos x="T44" y="T45"/>
                </a:cxn>
                <a:cxn ang="T73">
                  <a:pos x="T46" y="T47"/>
                </a:cxn>
                <a:cxn ang="T74">
                  <a:pos x="T48" y="T49"/>
                </a:cxn>
              </a:cxnLst>
              <a:rect l="T75" t="T76" r="T77" b="T78"/>
              <a:pathLst>
                <a:path w="125" h="111">
                  <a:moveTo>
                    <a:pt x="96" y="19"/>
                  </a:moveTo>
                  <a:lnTo>
                    <a:pt x="78" y="14"/>
                  </a:lnTo>
                  <a:lnTo>
                    <a:pt x="53" y="51"/>
                  </a:lnTo>
                  <a:lnTo>
                    <a:pt x="36" y="55"/>
                  </a:lnTo>
                  <a:lnTo>
                    <a:pt x="39" y="74"/>
                  </a:lnTo>
                  <a:lnTo>
                    <a:pt x="4" y="78"/>
                  </a:lnTo>
                  <a:lnTo>
                    <a:pt x="0" y="87"/>
                  </a:lnTo>
                  <a:lnTo>
                    <a:pt x="36" y="110"/>
                  </a:lnTo>
                  <a:lnTo>
                    <a:pt x="14" y="78"/>
                  </a:lnTo>
                  <a:lnTo>
                    <a:pt x="39" y="83"/>
                  </a:lnTo>
                  <a:lnTo>
                    <a:pt x="53" y="92"/>
                  </a:lnTo>
                  <a:lnTo>
                    <a:pt x="53" y="64"/>
                  </a:lnTo>
                  <a:lnTo>
                    <a:pt x="74" y="87"/>
                  </a:lnTo>
                  <a:lnTo>
                    <a:pt x="67" y="60"/>
                  </a:lnTo>
                  <a:lnTo>
                    <a:pt x="85" y="87"/>
                  </a:lnTo>
                  <a:lnTo>
                    <a:pt x="78" y="51"/>
                  </a:lnTo>
                  <a:lnTo>
                    <a:pt x="99" y="83"/>
                  </a:lnTo>
                  <a:lnTo>
                    <a:pt x="85" y="37"/>
                  </a:lnTo>
                  <a:lnTo>
                    <a:pt x="113" y="83"/>
                  </a:lnTo>
                  <a:lnTo>
                    <a:pt x="96" y="33"/>
                  </a:lnTo>
                  <a:lnTo>
                    <a:pt x="120" y="74"/>
                  </a:lnTo>
                  <a:lnTo>
                    <a:pt x="103" y="33"/>
                  </a:lnTo>
                  <a:lnTo>
                    <a:pt x="124" y="60"/>
                  </a:lnTo>
                  <a:lnTo>
                    <a:pt x="106" y="0"/>
                  </a:lnTo>
                  <a:lnTo>
                    <a:pt x="96" y="19"/>
                  </a:lnTo>
                </a:path>
              </a:pathLst>
            </a:custGeom>
            <a:solidFill>
              <a:srgbClr val="000000"/>
            </a:solidFill>
            <a:ln w="12700" cap="rnd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395" name="Freeform 128"/>
            <p:cNvSpPr>
              <a:spLocks/>
            </p:cNvSpPr>
            <p:nvPr/>
          </p:nvSpPr>
          <p:spPr bwMode="auto">
            <a:xfrm>
              <a:off x="572" y="3536"/>
              <a:ext cx="87" cy="93"/>
            </a:xfrm>
            <a:custGeom>
              <a:avLst/>
              <a:gdLst>
                <a:gd name="T0" fmla="*/ 86 w 87"/>
                <a:gd name="T1" fmla="*/ 51 h 93"/>
                <a:gd name="T2" fmla="*/ 75 w 87"/>
                <a:gd name="T3" fmla="*/ 92 h 93"/>
                <a:gd name="T4" fmla="*/ 78 w 87"/>
                <a:gd name="T5" fmla="*/ 55 h 93"/>
                <a:gd name="T6" fmla="*/ 61 w 87"/>
                <a:gd name="T7" fmla="*/ 92 h 93"/>
                <a:gd name="T8" fmla="*/ 68 w 87"/>
                <a:gd name="T9" fmla="*/ 46 h 93"/>
                <a:gd name="T10" fmla="*/ 47 w 87"/>
                <a:gd name="T11" fmla="*/ 78 h 93"/>
                <a:gd name="T12" fmla="*/ 57 w 87"/>
                <a:gd name="T13" fmla="*/ 37 h 93"/>
                <a:gd name="T14" fmla="*/ 36 w 87"/>
                <a:gd name="T15" fmla="*/ 60 h 93"/>
                <a:gd name="T16" fmla="*/ 47 w 87"/>
                <a:gd name="T17" fmla="*/ 33 h 93"/>
                <a:gd name="T18" fmla="*/ 26 w 87"/>
                <a:gd name="T19" fmla="*/ 42 h 93"/>
                <a:gd name="T20" fmla="*/ 33 w 87"/>
                <a:gd name="T21" fmla="*/ 24 h 93"/>
                <a:gd name="T22" fmla="*/ 18 w 87"/>
                <a:gd name="T23" fmla="*/ 24 h 93"/>
                <a:gd name="T24" fmla="*/ 22 w 87"/>
                <a:gd name="T25" fmla="*/ 14 h 93"/>
                <a:gd name="T26" fmla="*/ 8 w 87"/>
                <a:gd name="T27" fmla="*/ 10 h 93"/>
                <a:gd name="T28" fmla="*/ 0 w 87"/>
                <a:gd name="T29" fmla="*/ 0 h 93"/>
                <a:gd name="T30" fmla="*/ 68 w 87"/>
                <a:gd name="T31" fmla="*/ 37 h 93"/>
                <a:gd name="T32" fmla="*/ 86 w 87"/>
                <a:gd name="T33" fmla="*/ 51 h 93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w 87"/>
                <a:gd name="T52" fmla="*/ 0 h 93"/>
                <a:gd name="T53" fmla="*/ 87 w 87"/>
                <a:gd name="T54" fmla="*/ 93 h 93"/>
              </a:gdLst>
              <a:ahLst/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T51" t="T52" r="T53" b="T54"/>
              <a:pathLst>
                <a:path w="87" h="93">
                  <a:moveTo>
                    <a:pt x="86" y="51"/>
                  </a:moveTo>
                  <a:lnTo>
                    <a:pt x="75" y="92"/>
                  </a:lnTo>
                  <a:lnTo>
                    <a:pt x="78" y="55"/>
                  </a:lnTo>
                  <a:lnTo>
                    <a:pt x="61" y="92"/>
                  </a:lnTo>
                  <a:lnTo>
                    <a:pt x="68" y="46"/>
                  </a:lnTo>
                  <a:lnTo>
                    <a:pt x="47" y="78"/>
                  </a:lnTo>
                  <a:lnTo>
                    <a:pt x="57" y="37"/>
                  </a:lnTo>
                  <a:lnTo>
                    <a:pt x="36" y="60"/>
                  </a:lnTo>
                  <a:lnTo>
                    <a:pt x="47" y="33"/>
                  </a:lnTo>
                  <a:lnTo>
                    <a:pt x="26" y="42"/>
                  </a:lnTo>
                  <a:lnTo>
                    <a:pt x="33" y="24"/>
                  </a:lnTo>
                  <a:lnTo>
                    <a:pt x="18" y="24"/>
                  </a:lnTo>
                  <a:lnTo>
                    <a:pt x="22" y="14"/>
                  </a:lnTo>
                  <a:lnTo>
                    <a:pt x="8" y="10"/>
                  </a:lnTo>
                  <a:lnTo>
                    <a:pt x="0" y="0"/>
                  </a:lnTo>
                  <a:lnTo>
                    <a:pt x="68" y="37"/>
                  </a:lnTo>
                  <a:lnTo>
                    <a:pt x="86" y="51"/>
                  </a:lnTo>
                </a:path>
              </a:pathLst>
            </a:custGeom>
            <a:solidFill>
              <a:srgbClr val="000000"/>
            </a:solidFill>
            <a:ln w="12700" cap="rnd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396" name="Freeform 129"/>
            <p:cNvSpPr>
              <a:spLocks/>
            </p:cNvSpPr>
            <p:nvPr/>
          </p:nvSpPr>
          <p:spPr bwMode="auto">
            <a:xfrm>
              <a:off x="551" y="3546"/>
              <a:ext cx="37" cy="56"/>
            </a:xfrm>
            <a:custGeom>
              <a:avLst/>
              <a:gdLst>
                <a:gd name="T0" fmla="*/ 11 w 37"/>
                <a:gd name="T1" fmla="*/ 0 h 56"/>
                <a:gd name="T2" fmla="*/ 36 w 37"/>
                <a:gd name="T3" fmla="*/ 50 h 56"/>
                <a:gd name="T4" fmla="*/ 25 w 37"/>
                <a:gd name="T5" fmla="*/ 55 h 56"/>
                <a:gd name="T6" fmla="*/ 0 w 37"/>
                <a:gd name="T7" fmla="*/ 14 h 56"/>
                <a:gd name="T8" fmla="*/ 11 w 37"/>
                <a:gd name="T9" fmla="*/ 0 h 56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37"/>
                <a:gd name="T16" fmla="*/ 0 h 56"/>
                <a:gd name="T17" fmla="*/ 37 w 37"/>
                <a:gd name="T18" fmla="*/ 56 h 5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37" h="56">
                  <a:moveTo>
                    <a:pt x="11" y="0"/>
                  </a:moveTo>
                  <a:lnTo>
                    <a:pt x="36" y="50"/>
                  </a:lnTo>
                  <a:lnTo>
                    <a:pt x="25" y="55"/>
                  </a:lnTo>
                  <a:lnTo>
                    <a:pt x="0" y="14"/>
                  </a:lnTo>
                  <a:lnTo>
                    <a:pt x="11" y="0"/>
                  </a:lnTo>
                </a:path>
              </a:pathLst>
            </a:custGeom>
            <a:solidFill>
              <a:srgbClr val="000000"/>
            </a:solidFill>
            <a:ln w="12700" cap="rnd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397" name="Freeform 130"/>
            <p:cNvSpPr>
              <a:spLocks/>
            </p:cNvSpPr>
            <p:nvPr/>
          </p:nvSpPr>
          <p:spPr bwMode="auto">
            <a:xfrm>
              <a:off x="470" y="3637"/>
              <a:ext cx="125" cy="74"/>
            </a:xfrm>
            <a:custGeom>
              <a:avLst/>
              <a:gdLst>
                <a:gd name="T0" fmla="*/ 0 w 125"/>
                <a:gd name="T1" fmla="*/ 4 h 74"/>
                <a:gd name="T2" fmla="*/ 124 w 125"/>
                <a:gd name="T3" fmla="*/ 73 h 74"/>
                <a:gd name="T4" fmla="*/ 11 w 125"/>
                <a:gd name="T5" fmla="*/ 0 h 74"/>
                <a:gd name="T6" fmla="*/ 0 w 125"/>
                <a:gd name="T7" fmla="*/ 4 h 74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125"/>
                <a:gd name="T13" fmla="*/ 0 h 74"/>
                <a:gd name="T14" fmla="*/ 125 w 125"/>
                <a:gd name="T15" fmla="*/ 74 h 74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125" h="74">
                  <a:moveTo>
                    <a:pt x="0" y="4"/>
                  </a:moveTo>
                  <a:lnTo>
                    <a:pt x="124" y="73"/>
                  </a:lnTo>
                  <a:lnTo>
                    <a:pt x="11" y="0"/>
                  </a:lnTo>
                  <a:lnTo>
                    <a:pt x="0" y="4"/>
                  </a:lnTo>
                </a:path>
              </a:pathLst>
            </a:custGeom>
            <a:solidFill>
              <a:srgbClr val="000000"/>
            </a:solidFill>
            <a:ln w="12700" cap="rnd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398" name="Freeform 131"/>
            <p:cNvSpPr>
              <a:spLocks/>
            </p:cNvSpPr>
            <p:nvPr/>
          </p:nvSpPr>
          <p:spPr bwMode="auto">
            <a:xfrm>
              <a:off x="981" y="3613"/>
              <a:ext cx="84" cy="317"/>
            </a:xfrm>
            <a:custGeom>
              <a:avLst/>
              <a:gdLst>
                <a:gd name="T0" fmla="*/ 8 w 84"/>
                <a:gd name="T1" fmla="*/ 10 h 317"/>
                <a:gd name="T2" fmla="*/ 73 w 84"/>
                <a:gd name="T3" fmla="*/ 42 h 317"/>
                <a:gd name="T4" fmla="*/ 69 w 84"/>
                <a:gd name="T5" fmla="*/ 316 h 317"/>
                <a:gd name="T6" fmla="*/ 83 w 84"/>
                <a:gd name="T7" fmla="*/ 316 h 317"/>
                <a:gd name="T8" fmla="*/ 83 w 84"/>
                <a:gd name="T9" fmla="*/ 38 h 317"/>
                <a:gd name="T10" fmla="*/ 0 w 84"/>
                <a:gd name="T11" fmla="*/ 0 h 317"/>
                <a:gd name="T12" fmla="*/ 8 w 84"/>
                <a:gd name="T13" fmla="*/ 10 h 317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w 84"/>
                <a:gd name="T22" fmla="*/ 0 h 317"/>
                <a:gd name="T23" fmla="*/ 84 w 84"/>
                <a:gd name="T24" fmla="*/ 317 h 317"/>
              </a:gdLst>
              <a:ahLst/>
              <a:cxnLst>
                <a:cxn ang="T14">
                  <a:pos x="T0" y="T1"/>
                </a:cxn>
                <a:cxn ang="T15">
                  <a:pos x="T2" y="T3"/>
                </a:cxn>
                <a:cxn ang="T16">
                  <a:pos x="T4" y="T5"/>
                </a:cxn>
                <a:cxn ang="T17">
                  <a:pos x="T6" y="T7"/>
                </a:cxn>
                <a:cxn ang="T18">
                  <a:pos x="T8" y="T9"/>
                </a:cxn>
                <a:cxn ang="T19">
                  <a:pos x="T10" y="T11"/>
                </a:cxn>
                <a:cxn ang="T20">
                  <a:pos x="T12" y="T13"/>
                </a:cxn>
              </a:cxnLst>
              <a:rect l="T21" t="T22" r="T23" b="T24"/>
              <a:pathLst>
                <a:path w="84" h="317">
                  <a:moveTo>
                    <a:pt x="8" y="10"/>
                  </a:moveTo>
                  <a:lnTo>
                    <a:pt x="73" y="42"/>
                  </a:lnTo>
                  <a:lnTo>
                    <a:pt x="69" y="316"/>
                  </a:lnTo>
                  <a:lnTo>
                    <a:pt x="83" y="316"/>
                  </a:lnTo>
                  <a:lnTo>
                    <a:pt x="83" y="38"/>
                  </a:lnTo>
                  <a:lnTo>
                    <a:pt x="0" y="0"/>
                  </a:lnTo>
                  <a:lnTo>
                    <a:pt x="8" y="10"/>
                  </a:lnTo>
                </a:path>
              </a:pathLst>
            </a:custGeom>
            <a:solidFill>
              <a:srgbClr val="000000"/>
            </a:solidFill>
            <a:ln w="12700" cap="rnd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399" name="Freeform 132"/>
            <p:cNvSpPr>
              <a:spLocks/>
            </p:cNvSpPr>
            <p:nvPr/>
          </p:nvSpPr>
          <p:spPr bwMode="auto">
            <a:xfrm>
              <a:off x="810" y="3665"/>
              <a:ext cx="53" cy="50"/>
            </a:xfrm>
            <a:custGeom>
              <a:avLst/>
              <a:gdLst>
                <a:gd name="T0" fmla="*/ 14 w 53"/>
                <a:gd name="T1" fmla="*/ 4 h 50"/>
                <a:gd name="T2" fmla="*/ 0 w 53"/>
                <a:gd name="T3" fmla="*/ 13 h 50"/>
                <a:gd name="T4" fmla="*/ 0 w 53"/>
                <a:gd name="T5" fmla="*/ 31 h 50"/>
                <a:gd name="T6" fmla="*/ 7 w 53"/>
                <a:gd name="T7" fmla="*/ 40 h 50"/>
                <a:gd name="T8" fmla="*/ 21 w 53"/>
                <a:gd name="T9" fmla="*/ 45 h 50"/>
                <a:gd name="T10" fmla="*/ 35 w 53"/>
                <a:gd name="T11" fmla="*/ 49 h 50"/>
                <a:gd name="T12" fmla="*/ 46 w 53"/>
                <a:gd name="T13" fmla="*/ 40 h 50"/>
                <a:gd name="T14" fmla="*/ 52 w 53"/>
                <a:gd name="T15" fmla="*/ 31 h 50"/>
                <a:gd name="T16" fmla="*/ 52 w 53"/>
                <a:gd name="T17" fmla="*/ 22 h 50"/>
                <a:gd name="T18" fmla="*/ 46 w 53"/>
                <a:gd name="T19" fmla="*/ 31 h 50"/>
                <a:gd name="T20" fmla="*/ 35 w 53"/>
                <a:gd name="T21" fmla="*/ 36 h 50"/>
                <a:gd name="T22" fmla="*/ 21 w 53"/>
                <a:gd name="T23" fmla="*/ 31 h 50"/>
                <a:gd name="T24" fmla="*/ 17 w 53"/>
                <a:gd name="T25" fmla="*/ 22 h 50"/>
                <a:gd name="T26" fmla="*/ 24 w 53"/>
                <a:gd name="T27" fmla="*/ 13 h 50"/>
                <a:gd name="T28" fmla="*/ 31 w 53"/>
                <a:gd name="T29" fmla="*/ 4 h 50"/>
                <a:gd name="T30" fmla="*/ 39 w 53"/>
                <a:gd name="T31" fmla="*/ 9 h 50"/>
                <a:gd name="T32" fmla="*/ 46 w 53"/>
                <a:gd name="T33" fmla="*/ 13 h 50"/>
                <a:gd name="T34" fmla="*/ 46 w 53"/>
                <a:gd name="T35" fmla="*/ 9 h 50"/>
                <a:gd name="T36" fmla="*/ 35 w 53"/>
                <a:gd name="T37" fmla="*/ 0 h 50"/>
                <a:gd name="T38" fmla="*/ 24 w 53"/>
                <a:gd name="T39" fmla="*/ 0 h 50"/>
                <a:gd name="T40" fmla="*/ 14 w 53"/>
                <a:gd name="T41" fmla="*/ 4 h 50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w 53"/>
                <a:gd name="T64" fmla="*/ 0 h 50"/>
                <a:gd name="T65" fmla="*/ 53 w 53"/>
                <a:gd name="T66" fmla="*/ 50 h 50"/>
              </a:gdLst>
              <a:ahLst/>
              <a:cxnLst>
                <a:cxn ang="T42">
                  <a:pos x="T0" y="T1"/>
                </a:cxn>
                <a:cxn ang="T43">
                  <a:pos x="T2" y="T3"/>
                </a:cxn>
                <a:cxn ang="T44">
                  <a:pos x="T4" y="T5"/>
                </a:cxn>
                <a:cxn ang="T45">
                  <a:pos x="T6" y="T7"/>
                </a:cxn>
                <a:cxn ang="T46">
                  <a:pos x="T8" y="T9"/>
                </a:cxn>
                <a:cxn ang="T47">
                  <a:pos x="T10" y="T11"/>
                </a:cxn>
                <a:cxn ang="T48">
                  <a:pos x="T12" y="T13"/>
                </a:cxn>
                <a:cxn ang="T49">
                  <a:pos x="T14" y="T15"/>
                </a:cxn>
                <a:cxn ang="T50">
                  <a:pos x="T16" y="T17"/>
                </a:cxn>
                <a:cxn ang="T51">
                  <a:pos x="T18" y="T19"/>
                </a:cxn>
                <a:cxn ang="T52">
                  <a:pos x="T20" y="T21"/>
                </a:cxn>
                <a:cxn ang="T53">
                  <a:pos x="T22" y="T23"/>
                </a:cxn>
                <a:cxn ang="T54">
                  <a:pos x="T24" y="T25"/>
                </a:cxn>
                <a:cxn ang="T55">
                  <a:pos x="T26" y="T27"/>
                </a:cxn>
                <a:cxn ang="T56">
                  <a:pos x="T28" y="T29"/>
                </a:cxn>
                <a:cxn ang="T57">
                  <a:pos x="T30" y="T31"/>
                </a:cxn>
                <a:cxn ang="T58">
                  <a:pos x="T32" y="T33"/>
                </a:cxn>
                <a:cxn ang="T59">
                  <a:pos x="T34" y="T35"/>
                </a:cxn>
                <a:cxn ang="T60">
                  <a:pos x="T36" y="T37"/>
                </a:cxn>
                <a:cxn ang="T61">
                  <a:pos x="T38" y="T39"/>
                </a:cxn>
                <a:cxn ang="T62">
                  <a:pos x="T40" y="T41"/>
                </a:cxn>
              </a:cxnLst>
              <a:rect l="T63" t="T64" r="T65" b="T66"/>
              <a:pathLst>
                <a:path w="53" h="50">
                  <a:moveTo>
                    <a:pt x="14" y="4"/>
                  </a:moveTo>
                  <a:lnTo>
                    <a:pt x="0" y="13"/>
                  </a:lnTo>
                  <a:lnTo>
                    <a:pt x="0" y="31"/>
                  </a:lnTo>
                  <a:lnTo>
                    <a:pt x="7" y="40"/>
                  </a:lnTo>
                  <a:lnTo>
                    <a:pt x="21" y="45"/>
                  </a:lnTo>
                  <a:lnTo>
                    <a:pt x="35" y="49"/>
                  </a:lnTo>
                  <a:lnTo>
                    <a:pt x="46" y="40"/>
                  </a:lnTo>
                  <a:lnTo>
                    <a:pt x="52" y="31"/>
                  </a:lnTo>
                  <a:lnTo>
                    <a:pt x="52" y="22"/>
                  </a:lnTo>
                  <a:lnTo>
                    <a:pt x="46" y="31"/>
                  </a:lnTo>
                  <a:lnTo>
                    <a:pt x="35" y="36"/>
                  </a:lnTo>
                  <a:lnTo>
                    <a:pt x="21" y="31"/>
                  </a:lnTo>
                  <a:lnTo>
                    <a:pt x="17" y="22"/>
                  </a:lnTo>
                  <a:lnTo>
                    <a:pt x="24" y="13"/>
                  </a:lnTo>
                  <a:lnTo>
                    <a:pt x="31" y="4"/>
                  </a:lnTo>
                  <a:lnTo>
                    <a:pt x="39" y="9"/>
                  </a:lnTo>
                  <a:lnTo>
                    <a:pt x="46" y="13"/>
                  </a:lnTo>
                  <a:lnTo>
                    <a:pt x="46" y="9"/>
                  </a:lnTo>
                  <a:lnTo>
                    <a:pt x="35" y="0"/>
                  </a:lnTo>
                  <a:lnTo>
                    <a:pt x="24" y="0"/>
                  </a:lnTo>
                  <a:lnTo>
                    <a:pt x="14" y="4"/>
                  </a:lnTo>
                </a:path>
              </a:pathLst>
            </a:custGeom>
            <a:solidFill>
              <a:srgbClr val="000000"/>
            </a:solidFill>
            <a:ln w="12700" cap="rnd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400" name="Freeform 133"/>
            <p:cNvSpPr>
              <a:spLocks/>
            </p:cNvSpPr>
            <p:nvPr/>
          </p:nvSpPr>
          <p:spPr bwMode="auto">
            <a:xfrm>
              <a:off x="796" y="3696"/>
              <a:ext cx="53" cy="52"/>
            </a:xfrm>
            <a:custGeom>
              <a:avLst/>
              <a:gdLst>
                <a:gd name="T0" fmla="*/ 13 w 53"/>
                <a:gd name="T1" fmla="*/ 5 h 52"/>
                <a:gd name="T2" fmla="*/ 0 w 53"/>
                <a:gd name="T3" fmla="*/ 14 h 52"/>
                <a:gd name="T4" fmla="*/ 0 w 53"/>
                <a:gd name="T5" fmla="*/ 32 h 52"/>
                <a:gd name="T6" fmla="*/ 6 w 53"/>
                <a:gd name="T7" fmla="*/ 42 h 52"/>
                <a:gd name="T8" fmla="*/ 21 w 53"/>
                <a:gd name="T9" fmla="*/ 46 h 52"/>
                <a:gd name="T10" fmla="*/ 35 w 53"/>
                <a:gd name="T11" fmla="*/ 51 h 52"/>
                <a:gd name="T12" fmla="*/ 45 w 53"/>
                <a:gd name="T13" fmla="*/ 42 h 52"/>
                <a:gd name="T14" fmla="*/ 52 w 53"/>
                <a:gd name="T15" fmla="*/ 32 h 52"/>
                <a:gd name="T16" fmla="*/ 52 w 53"/>
                <a:gd name="T17" fmla="*/ 23 h 52"/>
                <a:gd name="T18" fmla="*/ 45 w 53"/>
                <a:gd name="T19" fmla="*/ 32 h 52"/>
                <a:gd name="T20" fmla="*/ 35 w 53"/>
                <a:gd name="T21" fmla="*/ 37 h 52"/>
                <a:gd name="T22" fmla="*/ 21 w 53"/>
                <a:gd name="T23" fmla="*/ 32 h 52"/>
                <a:gd name="T24" fmla="*/ 17 w 53"/>
                <a:gd name="T25" fmla="*/ 23 h 52"/>
                <a:gd name="T26" fmla="*/ 24 w 53"/>
                <a:gd name="T27" fmla="*/ 14 h 52"/>
                <a:gd name="T28" fmla="*/ 31 w 53"/>
                <a:gd name="T29" fmla="*/ 5 h 52"/>
                <a:gd name="T30" fmla="*/ 38 w 53"/>
                <a:gd name="T31" fmla="*/ 9 h 52"/>
                <a:gd name="T32" fmla="*/ 45 w 53"/>
                <a:gd name="T33" fmla="*/ 14 h 52"/>
                <a:gd name="T34" fmla="*/ 45 w 53"/>
                <a:gd name="T35" fmla="*/ 9 h 52"/>
                <a:gd name="T36" fmla="*/ 35 w 53"/>
                <a:gd name="T37" fmla="*/ 0 h 52"/>
                <a:gd name="T38" fmla="*/ 24 w 53"/>
                <a:gd name="T39" fmla="*/ 0 h 52"/>
                <a:gd name="T40" fmla="*/ 13 w 53"/>
                <a:gd name="T41" fmla="*/ 5 h 52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w 53"/>
                <a:gd name="T64" fmla="*/ 0 h 52"/>
                <a:gd name="T65" fmla="*/ 53 w 53"/>
                <a:gd name="T66" fmla="*/ 52 h 52"/>
              </a:gdLst>
              <a:ahLst/>
              <a:cxnLst>
                <a:cxn ang="T42">
                  <a:pos x="T0" y="T1"/>
                </a:cxn>
                <a:cxn ang="T43">
                  <a:pos x="T2" y="T3"/>
                </a:cxn>
                <a:cxn ang="T44">
                  <a:pos x="T4" y="T5"/>
                </a:cxn>
                <a:cxn ang="T45">
                  <a:pos x="T6" y="T7"/>
                </a:cxn>
                <a:cxn ang="T46">
                  <a:pos x="T8" y="T9"/>
                </a:cxn>
                <a:cxn ang="T47">
                  <a:pos x="T10" y="T11"/>
                </a:cxn>
                <a:cxn ang="T48">
                  <a:pos x="T12" y="T13"/>
                </a:cxn>
                <a:cxn ang="T49">
                  <a:pos x="T14" y="T15"/>
                </a:cxn>
                <a:cxn ang="T50">
                  <a:pos x="T16" y="T17"/>
                </a:cxn>
                <a:cxn ang="T51">
                  <a:pos x="T18" y="T19"/>
                </a:cxn>
                <a:cxn ang="T52">
                  <a:pos x="T20" y="T21"/>
                </a:cxn>
                <a:cxn ang="T53">
                  <a:pos x="T22" y="T23"/>
                </a:cxn>
                <a:cxn ang="T54">
                  <a:pos x="T24" y="T25"/>
                </a:cxn>
                <a:cxn ang="T55">
                  <a:pos x="T26" y="T27"/>
                </a:cxn>
                <a:cxn ang="T56">
                  <a:pos x="T28" y="T29"/>
                </a:cxn>
                <a:cxn ang="T57">
                  <a:pos x="T30" y="T31"/>
                </a:cxn>
                <a:cxn ang="T58">
                  <a:pos x="T32" y="T33"/>
                </a:cxn>
                <a:cxn ang="T59">
                  <a:pos x="T34" y="T35"/>
                </a:cxn>
                <a:cxn ang="T60">
                  <a:pos x="T36" y="T37"/>
                </a:cxn>
                <a:cxn ang="T61">
                  <a:pos x="T38" y="T39"/>
                </a:cxn>
                <a:cxn ang="T62">
                  <a:pos x="T40" y="T41"/>
                </a:cxn>
              </a:cxnLst>
              <a:rect l="T63" t="T64" r="T65" b="T66"/>
              <a:pathLst>
                <a:path w="53" h="52">
                  <a:moveTo>
                    <a:pt x="13" y="5"/>
                  </a:moveTo>
                  <a:lnTo>
                    <a:pt x="0" y="14"/>
                  </a:lnTo>
                  <a:lnTo>
                    <a:pt x="0" y="32"/>
                  </a:lnTo>
                  <a:lnTo>
                    <a:pt x="6" y="42"/>
                  </a:lnTo>
                  <a:lnTo>
                    <a:pt x="21" y="46"/>
                  </a:lnTo>
                  <a:lnTo>
                    <a:pt x="35" y="51"/>
                  </a:lnTo>
                  <a:lnTo>
                    <a:pt x="45" y="42"/>
                  </a:lnTo>
                  <a:lnTo>
                    <a:pt x="52" y="32"/>
                  </a:lnTo>
                  <a:lnTo>
                    <a:pt x="52" y="23"/>
                  </a:lnTo>
                  <a:lnTo>
                    <a:pt x="45" y="32"/>
                  </a:lnTo>
                  <a:lnTo>
                    <a:pt x="35" y="37"/>
                  </a:lnTo>
                  <a:lnTo>
                    <a:pt x="21" y="32"/>
                  </a:lnTo>
                  <a:lnTo>
                    <a:pt x="17" y="23"/>
                  </a:lnTo>
                  <a:lnTo>
                    <a:pt x="24" y="14"/>
                  </a:lnTo>
                  <a:lnTo>
                    <a:pt x="31" y="5"/>
                  </a:lnTo>
                  <a:lnTo>
                    <a:pt x="38" y="9"/>
                  </a:lnTo>
                  <a:lnTo>
                    <a:pt x="45" y="14"/>
                  </a:lnTo>
                  <a:lnTo>
                    <a:pt x="45" y="9"/>
                  </a:lnTo>
                  <a:lnTo>
                    <a:pt x="35" y="0"/>
                  </a:lnTo>
                  <a:lnTo>
                    <a:pt x="24" y="0"/>
                  </a:lnTo>
                  <a:lnTo>
                    <a:pt x="13" y="5"/>
                  </a:lnTo>
                </a:path>
              </a:pathLst>
            </a:custGeom>
            <a:solidFill>
              <a:srgbClr val="000000"/>
            </a:solidFill>
            <a:ln w="12700" cap="rnd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401" name="Freeform 134"/>
            <p:cNvSpPr>
              <a:spLocks/>
            </p:cNvSpPr>
            <p:nvPr/>
          </p:nvSpPr>
          <p:spPr bwMode="auto">
            <a:xfrm>
              <a:off x="771" y="3728"/>
              <a:ext cx="54" cy="51"/>
            </a:xfrm>
            <a:custGeom>
              <a:avLst/>
              <a:gdLst>
                <a:gd name="T0" fmla="*/ 14 w 54"/>
                <a:gd name="T1" fmla="*/ 4 h 51"/>
                <a:gd name="T2" fmla="*/ 0 w 54"/>
                <a:gd name="T3" fmla="*/ 14 h 51"/>
                <a:gd name="T4" fmla="*/ 0 w 54"/>
                <a:gd name="T5" fmla="*/ 32 h 51"/>
                <a:gd name="T6" fmla="*/ 7 w 54"/>
                <a:gd name="T7" fmla="*/ 41 h 51"/>
                <a:gd name="T8" fmla="*/ 21 w 54"/>
                <a:gd name="T9" fmla="*/ 46 h 51"/>
                <a:gd name="T10" fmla="*/ 35 w 54"/>
                <a:gd name="T11" fmla="*/ 50 h 51"/>
                <a:gd name="T12" fmla="*/ 46 w 54"/>
                <a:gd name="T13" fmla="*/ 41 h 51"/>
                <a:gd name="T14" fmla="*/ 53 w 54"/>
                <a:gd name="T15" fmla="*/ 32 h 51"/>
                <a:gd name="T16" fmla="*/ 53 w 54"/>
                <a:gd name="T17" fmla="*/ 23 h 51"/>
                <a:gd name="T18" fmla="*/ 46 w 54"/>
                <a:gd name="T19" fmla="*/ 32 h 51"/>
                <a:gd name="T20" fmla="*/ 35 w 54"/>
                <a:gd name="T21" fmla="*/ 37 h 51"/>
                <a:gd name="T22" fmla="*/ 21 w 54"/>
                <a:gd name="T23" fmla="*/ 32 h 51"/>
                <a:gd name="T24" fmla="*/ 17 w 54"/>
                <a:gd name="T25" fmla="*/ 23 h 51"/>
                <a:gd name="T26" fmla="*/ 25 w 54"/>
                <a:gd name="T27" fmla="*/ 14 h 51"/>
                <a:gd name="T28" fmla="*/ 31 w 54"/>
                <a:gd name="T29" fmla="*/ 4 h 51"/>
                <a:gd name="T30" fmla="*/ 39 w 54"/>
                <a:gd name="T31" fmla="*/ 9 h 51"/>
                <a:gd name="T32" fmla="*/ 46 w 54"/>
                <a:gd name="T33" fmla="*/ 14 h 51"/>
                <a:gd name="T34" fmla="*/ 46 w 54"/>
                <a:gd name="T35" fmla="*/ 9 h 51"/>
                <a:gd name="T36" fmla="*/ 35 w 54"/>
                <a:gd name="T37" fmla="*/ 0 h 51"/>
                <a:gd name="T38" fmla="*/ 25 w 54"/>
                <a:gd name="T39" fmla="*/ 0 h 51"/>
                <a:gd name="T40" fmla="*/ 14 w 54"/>
                <a:gd name="T41" fmla="*/ 4 h 51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w 54"/>
                <a:gd name="T64" fmla="*/ 0 h 51"/>
                <a:gd name="T65" fmla="*/ 54 w 54"/>
                <a:gd name="T66" fmla="*/ 51 h 51"/>
              </a:gdLst>
              <a:ahLst/>
              <a:cxnLst>
                <a:cxn ang="T42">
                  <a:pos x="T0" y="T1"/>
                </a:cxn>
                <a:cxn ang="T43">
                  <a:pos x="T2" y="T3"/>
                </a:cxn>
                <a:cxn ang="T44">
                  <a:pos x="T4" y="T5"/>
                </a:cxn>
                <a:cxn ang="T45">
                  <a:pos x="T6" y="T7"/>
                </a:cxn>
                <a:cxn ang="T46">
                  <a:pos x="T8" y="T9"/>
                </a:cxn>
                <a:cxn ang="T47">
                  <a:pos x="T10" y="T11"/>
                </a:cxn>
                <a:cxn ang="T48">
                  <a:pos x="T12" y="T13"/>
                </a:cxn>
                <a:cxn ang="T49">
                  <a:pos x="T14" y="T15"/>
                </a:cxn>
                <a:cxn ang="T50">
                  <a:pos x="T16" y="T17"/>
                </a:cxn>
                <a:cxn ang="T51">
                  <a:pos x="T18" y="T19"/>
                </a:cxn>
                <a:cxn ang="T52">
                  <a:pos x="T20" y="T21"/>
                </a:cxn>
                <a:cxn ang="T53">
                  <a:pos x="T22" y="T23"/>
                </a:cxn>
                <a:cxn ang="T54">
                  <a:pos x="T24" y="T25"/>
                </a:cxn>
                <a:cxn ang="T55">
                  <a:pos x="T26" y="T27"/>
                </a:cxn>
                <a:cxn ang="T56">
                  <a:pos x="T28" y="T29"/>
                </a:cxn>
                <a:cxn ang="T57">
                  <a:pos x="T30" y="T31"/>
                </a:cxn>
                <a:cxn ang="T58">
                  <a:pos x="T32" y="T33"/>
                </a:cxn>
                <a:cxn ang="T59">
                  <a:pos x="T34" y="T35"/>
                </a:cxn>
                <a:cxn ang="T60">
                  <a:pos x="T36" y="T37"/>
                </a:cxn>
                <a:cxn ang="T61">
                  <a:pos x="T38" y="T39"/>
                </a:cxn>
                <a:cxn ang="T62">
                  <a:pos x="T40" y="T41"/>
                </a:cxn>
              </a:cxnLst>
              <a:rect l="T63" t="T64" r="T65" b="T66"/>
              <a:pathLst>
                <a:path w="54" h="51">
                  <a:moveTo>
                    <a:pt x="14" y="4"/>
                  </a:moveTo>
                  <a:lnTo>
                    <a:pt x="0" y="14"/>
                  </a:lnTo>
                  <a:lnTo>
                    <a:pt x="0" y="32"/>
                  </a:lnTo>
                  <a:lnTo>
                    <a:pt x="7" y="41"/>
                  </a:lnTo>
                  <a:lnTo>
                    <a:pt x="21" y="46"/>
                  </a:lnTo>
                  <a:lnTo>
                    <a:pt x="35" y="50"/>
                  </a:lnTo>
                  <a:lnTo>
                    <a:pt x="46" y="41"/>
                  </a:lnTo>
                  <a:lnTo>
                    <a:pt x="53" y="32"/>
                  </a:lnTo>
                  <a:lnTo>
                    <a:pt x="53" y="23"/>
                  </a:lnTo>
                  <a:lnTo>
                    <a:pt x="46" y="32"/>
                  </a:lnTo>
                  <a:lnTo>
                    <a:pt x="35" y="37"/>
                  </a:lnTo>
                  <a:lnTo>
                    <a:pt x="21" y="32"/>
                  </a:lnTo>
                  <a:lnTo>
                    <a:pt x="17" y="23"/>
                  </a:lnTo>
                  <a:lnTo>
                    <a:pt x="25" y="14"/>
                  </a:lnTo>
                  <a:lnTo>
                    <a:pt x="31" y="4"/>
                  </a:lnTo>
                  <a:lnTo>
                    <a:pt x="39" y="9"/>
                  </a:lnTo>
                  <a:lnTo>
                    <a:pt x="46" y="14"/>
                  </a:lnTo>
                  <a:lnTo>
                    <a:pt x="46" y="9"/>
                  </a:lnTo>
                  <a:lnTo>
                    <a:pt x="35" y="0"/>
                  </a:lnTo>
                  <a:lnTo>
                    <a:pt x="25" y="0"/>
                  </a:lnTo>
                  <a:lnTo>
                    <a:pt x="14" y="4"/>
                  </a:lnTo>
                </a:path>
              </a:pathLst>
            </a:custGeom>
            <a:solidFill>
              <a:srgbClr val="000000"/>
            </a:solidFill>
            <a:ln w="12700" cap="rnd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402" name="Freeform 135"/>
            <p:cNvSpPr>
              <a:spLocks/>
            </p:cNvSpPr>
            <p:nvPr/>
          </p:nvSpPr>
          <p:spPr bwMode="auto">
            <a:xfrm>
              <a:off x="736" y="3751"/>
              <a:ext cx="53" cy="51"/>
            </a:xfrm>
            <a:custGeom>
              <a:avLst/>
              <a:gdLst>
                <a:gd name="T0" fmla="*/ 13 w 53"/>
                <a:gd name="T1" fmla="*/ 4 h 51"/>
                <a:gd name="T2" fmla="*/ 0 w 53"/>
                <a:gd name="T3" fmla="*/ 14 h 51"/>
                <a:gd name="T4" fmla="*/ 0 w 53"/>
                <a:gd name="T5" fmla="*/ 32 h 51"/>
                <a:gd name="T6" fmla="*/ 7 w 53"/>
                <a:gd name="T7" fmla="*/ 41 h 51"/>
                <a:gd name="T8" fmla="*/ 21 w 53"/>
                <a:gd name="T9" fmla="*/ 45 h 51"/>
                <a:gd name="T10" fmla="*/ 35 w 53"/>
                <a:gd name="T11" fmla="*/ 50 h 51"/>
                <a:gd name="T12" fmla="*/ 45 w 53"/>
                <a:gd name="T13" fmla="*/ 41 h 51"/>
                <a:gd name="T14" fmla="*/ 52 w 53"/>
                <a:gd name="T15" fmla="*/ 32 h 51"/>
                <a:gd name="T16" fmla="*/ 52 w 53"/>
                <a:gd name="T17" fmla="*/ 23 h 51"/>
                <a:gd name="T18" fmla="*/ 45 w 53"/>
                <a:gd name="T19" fmla="*/ 32 h 51"/>
                <a:gd name="T20" fmla="*/ 35 w 53"/>
                <a:gd name="T21" fmla="*/ 36 h 51"/>
                <a:gd name="T22" fmla="*/ 21 w 53"/>
                <a:gd name="T23" fmla="*/ 32 h 51"/>
                <a:gd name="T24" fmla="*/ 17 w 53"/>
                <a:gd name="T25" fmla="*/ 23 h 51"/>
                <a:gd name="T26" fmla="*/ 24 w 53"/>
                <a:gd name="T27" fmla="*/ 14 h 51"/>
                <a:gd name="T28" fmla="*/ 31 w 53"/>
                <a:gd name="T29" fmla="*/ 4 h 51"/>
                <a:gd name="T30" fmla="*/ 38 w 53"/>
                <a:gd name="T31" fmla="*/ 9 h 51"/>
                <a:gd name="T32" fmla="*/ 45 w 53"/>
                <a:gd name="T33" fmla="*/ 14 h 51"/>
                <a:gd name="T34" fmla="*/ 45 w 53"/>
                <a:gd name="T35" fmla="*/ 9 h 51"/>
                <a:gd name="T36" fmla="*/ 35 w 53"/>
                <a:gd name="T37" fmla="*/ 0 h 51"/>
                <a:gd name="T38" fmla="*/ 24 w 53"/>
                <a:gd name="T39" fmla="*/ 0 h 51"/>
                <a:gd name="T40" fmla="*/ 13 w 53"/>
                <a:gd name="T41" fmla="*/ 4 h 51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w 53"/>
                <a:gd name="T64" fmla="*/ 0 h 51"/>
                <a:gd name="T65" fmla="*/ 53 w 53"/>
                <a:gd name="T66" fmla="*/ 51 h 51"/>
              </a:gdLst>
              <a:ahLst/>
              <a:cxnLst>
                <a:cxn ang="T42">
                  <a:pos x="T0" y="T1"/>
                </a:cxn>
                <a:cxn ang="T43">
                  <a:pos x="T2" y="T3"/>
                </a:cxn>
                <a:cxn ang="T44">
                  <a:pos x="T4" y="T5"/>
                </a:cxn>
                <a:cxn ang="T45">
                  <a:pos x="T6" y="T7"/>
                </a:cxn>
                <a:cxn ang="T46">
                  <a:pos x="T8" y="T9"/>
                </a:cxn>
                <a:cxn ang="T47">
                  <a:pos x="T10" y="T11"/>
                </a:cxn>
                <a:cxn ang="T48">
                  <a:pos x="T12" y="T13"/>
                </a:cxn>
                <a:cxn ang="T49">
                  <a:pos x="T14" y="T15"/>
                </a:cxn>
                <a:cxn ang="T50">
                  <a:pos x="T16" y="T17"/>
                </a:cxn>
                <a:cxn ang="T51">
                  <a:pos x="T18" y="T19"/>
                </a:cxn>
                <a:cxn ang="T52">
                  <a:pos x="T20" y="T21"/>
                </a:cxn>
                <a:cxn ang="T53">
                  <a:pos x="T22" y="T23"/>
                </a:cxn>
                <a:cxn ang="T54">
                  <a:pos x="T24" y="T25"/>
                </a:cxn>
                <a:cxn ang="T55">
                  <a:pos x="T26" y="T27"/>
                </a:cxn>
                <a:cxn ang="T56">
                  <a:pos x="T28" y="T29"/>
                </a:cxn>
                <a:cxn ang="T57">
                  <a:pos x="T30" y="T31"/>
                </a:cxn>
                <a:cxn ang="T58">
                  <a:pos x="T32" y="T33"/>
                </a:cxn>
                <a:cxn ang="T59">
                  <a:pos x="T34" y="T35"/>
                </a:cxn>
                <a:cxn ang="T60">
                  <a:pos x="T36" y="T37"/>
                </a:cxn>
                <a:cxn ang="T61">
                  <a:pos x="T38" y="T39"/>
                </a:cxn>
                <a:cxn ang="T62">
                  <a:pos x="T40" y="T41"/>
                </a:cxn>
              </a:cxnLst>
              <a:rect l="T63" t="T64" r="T65" b="T66"/>
              <a:pathLst>
                <a:path w="53" h="51">
                  <a:moveTo>
                    <a:pt x="13" y="4"/>
                  </a:moveTo>
                  <a:lnTo>
                    <a:pt x="0" y="14"/>
                  </a:lnTo>
                  <a:lnTo>
                    <a:pt x="0" y="32"/>
                  </a:lnTo>
                  <a:lnTo>
                    <a:pt x="7" y="41"/>
                  </a:lnTo>
                  <a:lnTo>
                    <a:pt x="21" y="45"/>
                  </a:lnTo>
                  <a:lnTo>
                    <a:pt x="35" y="50"/>
                  </a:lnTo>
                  <a:lnTo>
                    <a:pt x="45" y="41"/>
                  </a:lnTo>
                  <a:lnTo>
                    <a:pt x="52" y="32"/>
                  </a:lnTo>
                  <a:lnTo>
                    <a:pt x="52" y="23"/>
                  </a:lnTo>
                  <a:lnTo>
                    <a:pt x="45" y="32"/>
                  </a:lnTo>
                  <a:lnTo>
                    <a:pt x="35" y="36"/>
                  </a:lnTo>
                  <a:lnTo>
                    <a:pt x="21" y="32"/>
                  </a:lnTo>
                  <a:lnTo>
                    <a:pt x="17" y="23"/>
                  </a:lnTo>
                  <a:lnTo>
                    <a:pt x="24" y="14"/>
                  </a:lnTo>
                  <a:lnTo>
                    <a:pt x="31" y="4"/>
                  </a:lnTo>
                  <a:lnTo>
                    <a:pt x="38" y="9"/>
                  </a:lnTo>
                  <a:lnTo>
                    <a:pt x="45" y="14"/>
                  </a:lnTo>
                  <a:lnTo>
                    <a:pt x="45" y="9"/>
                  </a:lnTo>
                  <a:lnTo>
                    <a:pt x="35" y="0"/>
                  </a:lnTo>
                  <a:lnTo>
                    <a:pt x="24" y="0"/>
                  </a:lnTo>
                  <a:lnTo>
                    <a:pt x="13" y="4"/>
                  </a:lnTo>
                </a:path>
              </a:pathLst>
            </a:custGeom>
            <a:solidFill>
              <a:srgbClr val="000000"/>
            </a:solidFill>
            <a:ln w="12700" cap="rnd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403" name="Freeform 136"/>
            <p:cNvSpPr>
              <a:spLocks/>
            </p:cNvSpPr>
            <p:nvPr/>
          </p:nvSpPr>
          <p:spPr bwMode="auto">
            <a:xfrm>
              <a:off x="689" y="3751"/>
              <a:ext cx="55" cy="51"/>
            </a:xfrm>
            <a:custGeom>
              <a:avLst/>
              <a:gdLst>
                <a:gd name="T0" fmla="*/ 15 w 55"/>
                <a:gd name="T1" fmla="*/ 4 h 51"/>
                <a:gd name="T2" fmla="*/ 0 w 55"/>
                <a:gd name="T3" fmla="*/ 14 h 51"/>
                <a:gd name="T4" fmla="*/ 0 w 55"/>
                <a:gd name="T5" fmla="*/ 32 h 51"/>
                <a:gd name="T6" fmla="*/ 8 w 55"/>
                <a:gd name="T7" fmla="*/ 41 h 51"/>
                <a:gd name="T8" fmla="*/ 22 w 55"/>
                <a:gd name="T9" fmla="*/ 45 h 51"/>
                <a:gd name="T10" fmla="*/ 36 w 55"/>
                <a:gd name="T11" fmla="*/ 50 h 51"/>
                <a:gd name="T12" fmla="*/ 47 w 55"/>
                <a:gd name="T13" fmla="*/ 41 h 51"/>
                <a:gd name="T14" fmla="*/ 54 w 55"/>
                <a:gd name="T15" fmla="*/ 32 h 51"/>
                <a:gd name="T16" fmla="*/ 54 w 55"/>
                <a:gd name="T17" fmla="*/ 23 h 51"/>
                <a:gd name="T18" fmla="*/ 47 w 55"/>
                <a:gd name="T19" fmla="*/ 32 h 51"/>
                <a:gd name="T20" fmla="*/ 36 w 55"/>
                <a:gd name="T21" fmla="*/ 36 h 51"/>
                <a:gd name="T22" fmla="*/ 22 w 55"/>
                <a:gd name="T23" fmla="*/ 32 h 51"/>
                <a:gd name="T24" fmla="*/ 18 w 55"/>
                <a:gd name="T25" fmla="*/ 23 h 51"/>
                <a:gd name="T26" fmla="*/ 25 w 55"/>
                <a:gd name="T27" fmla="*/ 14 h 51"/>
                <a:gd name="T28" fmla="*/ 32 w 55"/>
                <a:gd name="T29" fmla="*/ 4 h 51"/>
                <a:gd name="T30" fmla="*/ 39 w 55"/>
                <a:gd name="T31" fmla="*/ 9 h 51"/>
                <a:gd name="T32" fmla="*/ 47 w 55"/>
                <a:gd name="T33" fmla="*/ 14 h 51"/>
                <a:gd name="T34" fmla="*/ 47 w 55"/>
                <a:gd name="T35" fmla="*/ 9 h 51"/>
                <a:gd name="T36" fmla="*/ 36 w 55"/>
                <a:gd name="T37" fmla="*/ 0 h 51"/>
                <a:gd name="T38" fmla="*/ 25 w 55"/>
                <a:gd name="T39" fmla="*/ 0 h 51"/>
                <a:gd name="T40" fmla="*/ 15 w 55"/>
                <a:gd name="T41" fmla="*/ 4 h 51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w 55"/>
                <a:gd name="T64" fmla="*/ 0 h 51"/>
                <a:gd name="T65" fmla="*/ 55 w 55"/>
                <a:gd name="T66" fmla="*/ 51 h 51"/>
              </a:gdLst>
              <a:ahLst/>
              <a:cxnLst>
                <a:cxn ang="T42">
                  <a:pos x="T0" y="T1"/>
                </a:cxn>
                <a:cxn ang="T43">
                  <a:pos x="T2" y="T3"/>
                </a:cxn>
                <a:cxn ang="T44">
                  <a:pos x="T4" y="T5"/>
                </a:cxn>
                <a:cxn ang="T45">
                  <a:pos x="T6" y="T7"/>
                </a:cxn>
                <a:cxn ang="T46">
                  <a:pos x="T8" y="T9"/>
                </a:cxn>
                <a:cxn ang="T47">
                  <a:pos x="T10" y="T11"/>
                </a:cxn>
                <a:cxn ang="T48">
                  <a:pos x="T12" y="T13"/>
                </a:cxn>
                <a:cxn ang="T49">
                  <a:pos x="T14" y="T15"/>
                </a:cxn>
                <a:cxn ang="T50">
                  <a:pos x="T16" y="T17"/>
                </a:cxn>
                <a:cxn ang="T51">
                  <a:pos x="T18" y="T19"/>
                </a:cxn>
                <a:cxn ang="T52">
                  <a:pos x="T20" y="T21"/>
                </a:cxn>
                <a:cxn ang="T53">
                  <a:pos x="T22" y="T23"/>
                </a:cxn>
                <a:cxn ang="T54">
                  <a:pos x="T24" y="T25"/>
                </a:cxn>
                <a:cxn ang="T55">
                  <a:pos x="T26" y="T27"/>
                </a:cxn>
                <a:cxn ang="T56">
                  <a:pos x="T28" y="T29"/>
                </a:cxn>
                <a:cxn ang="T57">
                  <a:pos x="T30" y="T31"/>
                </a:cxn>
                <a:cxn ang="T58">
                  <a:pos x="T32" y="T33"/>
                </a:cxn>
                <a:cxn ang="T59">
                  <a:pos x="T34" y="T35"/>
                </a:cxn>
                <a:cxn ang="T60">
                  <a:pos x="T36" y="T37"/>
                </a:cxn>
                <a:cxn ang="T61">
                  <a:pos x="T38" y="T39"/>
                </a:cxn>
                <a:cxn ang="T62">
                  <a:pos x="T40" y="T41"/>
                </a:cxn>
              </a:cxnLst>
              <a:rect l="T63" t="T64" r="T65" b="T66"/>
              <a:pathLst>
                <a:path w="55" h="51">
                  <a:moveTo>
                    <a:pt x="15" y="4"/>
                  </a:moveTo>
                  <a:lnTo>
                    <a:pt x="0" y="14"/>
                  </a:lnTo>
                  <a:lnTo>
                    <a:pt x="0" y="32"/>
                  </a:lnTo>
                  <a:lnTo>
                    <a:pt x="8" y="41"/>
                  </a:lnTo>
                  <a:lnTo>
                    <a:pt x="22" y="45"/>
                  </a:lnTo>
                  <a:lnTo>
                    <a:pt x="36" y="50"/>
                  </a:lnTo>
                  <a:lnTo>
                    <a:pt x="47" y="41"/>
                  </a:lnTo>
                  <a:lnTo>
                    <a:pt x="54" y="32"/>
                  </a:lnTo>
                  <a:lnTo>
                    <a:pt x="54" y="23"/>
                  </a:lnTo>
                  <a:lnTo>
                    <a:pt x="47" y="32"/>
                  </a:lnTo>
                  <a:lnTo>
                    <a:pt x="36" y="36"/>
                  </a:lnTo>
                  <a:lnTo>
                    <a:pt x="22" y="32"/>
                  </a:lnTo>
                  <a:lnTo>
                    <a:pt x="18" y="23"/>
                  </a:lnTo>
                  <a:lnTo>
                    <a:pt x="25" y="14"/>
                  </a:lnTo>
                  <a:lnTo>
                    <a:pt x="32" y="4"/>
                  </a:lnTo>
                  <a:lnTo>
                    <a:pt x="39" y="9"/>
                  </a:lnTo>
                  <a:lnTo>
                    <a:pt x="47" y="14"/>
                  </a:lnTo>
                  <a:lnTo>
                    <a:pt x="47" y="9"/>
                  </a:lnTo>
                  <a:lnTo>
                    <a:pt x="36" y="0"/>
                  </a:lnTo>
                  <a:lnTo>
                    <a:pt x="25" y="0"/>
                  </a:lnTo>
                  <a:lnTo>
                    <a:pt x="15" y="4"/>
                  </a:lnTo>
                </a:path>
              </a:pathLst>
            </a:custGeom>
            <a:solidFill>
              <a:srgbClr val="000000"/>
            </a:solidFill>
            <a:ln w="12700" cap="rnd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404" name="Freeform 137"/>
            <p:cNvSpPr>
              <a:spLocks/>
            </p:cNvSpPr>
            <p:nvPr/>
          </p:nvSpPr>
          <p:spPr bwMode="auto">
            <a:xfrm>
              <a:off x="640" y="3729"/>
              <a:ext cx="54" cy="51"/>
            </a:xfrm>
            <a:custGeom>
              <a:avLst/>
              <a:gdLst>
                <a:gd name="T0" fmla="*/ 14 w 54"/>
                <a:gd name="T1" fmla="*/ 4 h 51"/>
                <a:gd name="T2" fmla="*/ 0 w 54"/>
                <a:gd name="T3" fmla="*/ 13 h 51"/>
                <a:gd name="T4" fmla="*/ 0 w 54"/>
                <a:gd name="T5" fmla="*/ 31 h 51"/>
                <a:gd name="T6" fmla="*/ 7 w 54"/>
                <a:gd name="T7" fmla="*/ 40 h 51"/>
                <a:gd name="T8" fmla="*/ 21 w 54"/>
                <a:gd name="T9" fmla="*/ 45 h 51"/>
                <a:gd name="T10" fmla="*/ 35 w 54"/>
                <a:gd name="T11" fmla="*/ 50 h 51"/>
                <a:gd name="T12" fmla="*/ 46 w 54"/>
                <a:gd name="T13" fmla="*/ 40 h 51"/>
                <a:gd name="T14" fmla="*/ 53 w 54"/>
                <a:gd name="T15" fmla="*/ 31 h 51"/>
                <a:gd name="T16" fmla="*/ 53 w 54"/>
                <a:gd name="T17" fmla="*/ 22 h 51"/>
                <a:gd name="T18" fmla="*/ 46 w 54"/>
                <a:gd name="T19" fmla="*/ 31 h 51"/>
                <a:gd name="T20" fmla="*/ 35 w 54"/>
                <a:gd name="T21" fmla="*/ 36 h 51"/>
                <a:gd name="T22" fmla="*/ 21 w 54"/>
                <a:gd name="T23" fmla="*/ 31 h 51"/>
                <a:gd name="T24" fmla="*/ 18 w 54"/>
                <a:gd name="T25" fmla="*/ 22 h 51"/>
                <a:gd name="T26" fmla="*/ 25 w 54"/>
                <a:gd name="T27" fmla="*/ 13 h 51"/>
                <a:gd name="T28" fmla="*/ 31 w 54"/>
                <a:gd name="T29" fmla="*/ 4 h 51"/>
                <a:gd name="T30" fmla="*/ 39 w 54"/>
                <a:gd name="T31" fmla="*/ 9 h 51"/>
                <a:gd name="T32" fmla="*/ 46 w 54"/>
                <a:gd name="T33" fmla="*/ 13 h 51"/>
                <a:gd name="T34" fmla="*/ 46 w 54"/>
                <a:gd name="T35" fmla="*/ 9 h 51"/>
                <a:gd name="T36" fmla="*/ 35 w 54"/>
                <a:gd name="T37" fmla="*/ 0 h 51"/>
                <a:gd name="T38" fmla="*/ 25 w 54"/>
                <a:gd name="T39" fmla="*/ 0 h 51"/>
                <a:gd name="T40" fmla="*/ 14 w 54"/>
                <a:gd name="T41" fmla="*/ 4 h 51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w 54"/>
                <a:gd name="T64" fmla="*/ 0 h 51"/>
                <a:gd name="T65" fmla="*/ 54 w 54"/>
                <a:gd name="T66" fmla="*/ 51 h 51"/>
              </a:gdLst>
              <a:ahLst/>
              <a:cxnLst>
                <a:cxn ang="T42">
                  <a:pos x="T0" y="T1"/>
                </a:cxn>
                <a:cxn ang="T43">
                  <a:pos x="T2" y="T3"/>
                </a:cxn>
                <a:cxn ang="T44">
                  <a:pos x="T4" y="T5"/>
                </a:cxn>
                <a:cxn ang="T45">
                  <a:pos x="T6" y="T7"/>
                </a:cxn>
                <a:cxn ang="T46">
                  <a:pos x="T8" y="T9"/>
                </a:cxn>
                <a:cxn ang="T47">
                  <a:pos x="T10" y="T11"/>
                </a:cxn>
                <a:cxn ang="T48">
                  <a:pos x="T12" y="T13"/>
                </a:cxn>
                <a:cxn ang="T49">
                  <a:pos x="T14" y="T15"/>
                </a:cxn>
                <a:cxn ang="T50">
                  <a:pos x="T16" y="T17"/>
                </a:cxn>
                <a:cxn ang="T51">
                  <a:pos x="T18" y="T19"/>
                </a:cxn>
                <a:cxn ang="T52">
                  <a:pos x="T20" y="T21"/>
                </a:cxn>
                <a:cxn ang="T53">
                  <a:pos x="T22" y="T23"/>
                </a:cxn>
                <a:cxn ang="T54">
                  <a:pos x="T24" y="T25"/>
                </a:cxn>
                <a:cxn ang="T55">
                  <a:pos x="T26" y="T27"/>
                </a:cxn>
                <a:cxn ang="T56">
                  <a:pos x="T28" y="T29"/>
                </a:cxn>
                <a:cxn ang="T57">
                  <a:pos x="T30" y="T31"/>
                </a:cxn>
                <a:cxn ang="T58">
                  <a:pos x="T32" y="T33"/>
                </a:cxn>
                <a:cxn ang="T59">
                  <a:pos x="T34" y="T35"/>
                </a:cxn>
                <a:cxn ang="T60">
                  <a:pos x="T36" y="T37"/>
                </a:cxn>
                <a:cxn ang="T61">
                  <a:pos x="T38" y="T39"/>
                </a:cxn>
                <a:cxn ang="T62">
                  <a:pos x="T40" y="T41"/>
                </a:cxn>
              </a:cxnLst>
              <a:rect l="T63" t="T64" r="T65" b="T66"/>
              <a:pathLst>
                <a:path w="54" h="51">
                  <a:moveTo>
                    <a:pt x="14" y="4"/>
                  </a:moveTo>
                  <a:lnTo>
                    <a:pt x="0" y="13"/>
                  </a:lnTo>
                  <a:lnTo>
                    <a:pt x="0" y="31"/>
                  </a:lnTo>
                  <a:lnTo>
                    <a:pt x="7" y="40"/>
                  </a:lnTo>
                  <a:lnTo>
                    <a:pt x="21" y="45"/>
                  </a:lnTo>
                  <a:lnTo>
                    <a:pt x="35" y="50"/>
                  </a:lnTo>
                  <a:lnTo>
                    <a:pt x="46" y="40"/>
                  </a:lnTo>
                  <a:lnTo>
                    <a:pt x="53" y="31"/>
                  </a:lnTo>
                  <a:lnTo>
                    <a:pt x="53" y="22"/>
                  </a:lnTo>
                  <a:lnTo>
                    <a:pt x="46" y="31"/>
                  </a:lnTo>
                  <a:lnTo>
                    <a:pt x="35" y="36"/>
                  </a:lnTo>
                  <a:lnTo>
                    <a:pt x="21" y="31"/>
                  </a:lnTo>
                  <a:lnTo>
                    <a:pt x="18" y="22"/>
                  </a:lnTo>
                  <a:lnTo>
                    <a:pt x="25" y="13"/>
                  </a:lnTo>
                  <a:lnTo>
                    <a:pt x="31" y="4"/>
                  </a:lnTo>
                  <a:lnTo>
                    <a:pt x="39" y="9"/>
                  </a:lnTo>
                  <a:lnTo>
                    <a:pt x="46" y="13"/>
                  </a:lnTo>
                  <a:lnTo>
                    <a:pt x="46" y="9"/>
                  </a:lnTo>
                  <a:lnTo>
                    <a:pt x="35" y="0"/>
                  </a:lnTo>
                  <a:lnTo>
                    <a:pt x="25" y="0"/>
                  </a:lnTo>
                  <a:lnTo>
                    <a:pt x="14" y="4"/>
                  </a:lnTo>
                </a:path>
              </a:pathLst>
            </a:custGeom>
            <a:solidFill>
              <a:srgbClr val="000000"/>
            </a:solidFill>
            <a:ln w="12700" cap="rnd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405" name="Freeform 138"/>
            <p:cNvSpPr>
              <a:spLocks/>
            </p:cNvSpPr>
            <p:nvPr/>
          </p:nvSpPr>
          <p:spPr bwMode="auto">
            <a:xfrm>
              <a:off x="608" y="3696"/>
              <a:ext cx="54" cy="52"/>
            </a:xfrm>
            <a:custGeom>
              <a:avLst/>
              <a:gdLst>
                <a:gd name="T0" fmla="*/ 14 w 54"/>
                <a:gd name="T1" fmla="*/ 5 h 52"/>
                <a:gd name="T2" fmla="*/ 0 w 54"/>
                <a:gd name="T3" fmla="*/ 14 h 52"/>
                <a:gd name="T4" fmla="*/ 0 w 54"/>
                <a:gd name="T5" fmla="*/ 33 h 52"/>
                <a:gd name="T6" fmla="*/ 7 w 54"/>
                <a:gd name="T7" fmla="*/ 42 h 52"/>
                <a:gd name="T8" fmla="*/ 21 w 54"/>
                <a:gd name="T9" fmla="*/ 46 h 52"/>
                <a:gd name="T10" fmla="*/ 36 w 54"/>
                <a:gd name="T11" fmla="*/ 51 h 52"/>
                <a:gd name="T12" fmla="*/ 46 w 54"/>
                <a:gd name="T13" fmla="*/ 42 h 52"/>
                <a:gd name="T14" fmla="*/ 53 w 54"/>
                <a:gd name="T15" fmla="*/ 33 h 52"/>
                <a:gd name="T16" fmla="*/ 53 w 54"/>
                <a:gd name="T17" fmla="*/ 23 h 52"/>
                <a:gd name="T18" fmla="*/ 46 w 54"/>
                <a:gd name="T19" fmla="*/ 33 h 52"/>
                <a:gd name="T20" fmla="*/ 36 w 54"/>
                <a:gd name="T21" fmla="*/ 37 h 52"/>
                <a:gd name="T22" fmla="*/ 21 w 54"/>
                <a:gd name="T23" fmla="*/ 33 h 52"/>
                <a:gd name="T24" fmla="*/ 18 w 54"/>
                <a:gd name="T25" fmla="*/ 23 h 52"/>
                <a:gd name="T26" fmla="*/ 25 w 54"/>
                <a:gd name="T27" fmla="*/ 14 h 52"/>
                <a:gd name="T28" fmla="*/ 32 w 54"/>
                <a:gd name="T29" fmla="*/ 5 h 52"/>
                <a:gd name="T30" fmla="*/ 39 w 54"/>
                <a:gd name="T31" fmla="*/ 9 h 52"/>
                <a:gd name="T32" fmla="*/ 46 w 54"/>
                <a:gd name="T33" fmla="*/ 14 h 52"/>
                <a:gd name="T34" fmla="*/ 46 w 54"/>
                <a:gd name="T35" fmla="*/ 9 h 52"/>
                <a:gd name="T36" fmla="*/ 36 w 54"/>
                <a:gd name="T37" fmla="*/ 0 h 52"/>
                <a:gd name="T38" fmla="*/ 25 w 54"/>
                <a:gd name="T39" fmla="*/ 0 h 52"/>
                <a:gd name="T40" fmla="*/ 14 w 54"/>
                <a:gd name="T41" fmla="*/ 5 h 52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w 54"/>
                <a:gd name="T64" fmla="*/ 0 h 52"/>
                <a:gd name="T65" fmla="*/ 54 w 54"/>
                <a:gd name="T66" fmla="*/ 52 h 52"/>
              </a:gdLst>
              <a:ahLst/>
              <a:cxnLst>
                <a:cxn ang="T42">
                  <a:pos x="T0" y="T1"/>
                </a:cxn>
                <a:cxn ang="T43">
                  <a:pos x="T2" y="T3"/>
                </a:cxn>
                <a:cxn ang="T44">
                  <a:pos x="T4" y="T5"/>
                </a:cxn>
                <a:cxn ang="T45">
                  <a:pos x="T6" y="T7"/>
                </a:cxn>
                <a:cxn ang="T46">
                  <a:pos x="T8" y="T9"/>
                </a:cxn>
                <a:cxn ang="T47">
                  <a:pos x="T10" y="T11"/>
                </a:cxn>
                <a:cxn ang="T48">
                  <a:pos x="T12" y="T13"/>
                </a:cxn>
                <a:cxn ang="T49">
                  <a:pos x="T14" y="T15"/>
                </a:cxn>
                <a:cxn ang="T50">
                  <a:pos x="T16" y="T17"/>
                </a:cxn>
                <a:cxn ang="T51">
                  <a:pos x="T18" y="T19"/>
                </a:cxn>
                <a:cxn ang="T52">
                  <a:pos x="T20" y="T21"/>
                </a:cxn>
                <a:cxn ang="T53">
                  <a:pos x="T22" y="T23"/>
                </a:cxn>
                <a:cxn ang="T54">
                  <a:pos x="T24" y="T25"/>
                </a:cxn>
                <a:cxn ang="T55">
                  <a:pos x="T26" y="T27"/>
                </a:cxn>
                <a:cxn ang="T56">
                  <a:pos x="T28" y="T29"/>
                </a:cxn>
                <a:cxn ang="T57">
                  <a:pos x="T30" y="T31"/>
                </a:cxn>
                <a:cxn ang="T58">
                  <a:pos x="T32" y="T33"/>
                </a:cxn>
                <a:cxn ang="T59">
                  <a:pos x="T34" y="T35"/>
                </a:cxn>
                <a:cxn ang="T60">
                  <a:pos x="T36" y="T37"/>
                </a:cxn>
                <a:cxn ang="T61">
                  <a:pos x="T38" y="T39"/>
                </a:cxn>
                <a:cxn ang="T62">
                  <a:pos x="T40" y="T41"/>
                </a:cxn>
              </a:cxnLst>
              <a:rect l="T63" t="T64" r="T65" b="T66"/>
              <a:pathLst>
                <a:path w="54" h="52">
                  <a:moveTo>
                    <a:pt x="14" y="5"/>
                  </a:moveTo>
                  <a:lnTo>
                    <a:pt x="0" y="14"/>
                  </a:lnTo>
                  <a:lnTo>
                    <a:pt x="0" y="33"/>
                  </a:lnTo>
                  <a:lnTo>
                    <a:pt x="7" y="42"/>
                  </a:lnTo>
                  <a:lnTo>
                    <a:pt x="21" y="46"/>
                  </a:lnTo>
                  <a:lnTo>
                    <a:pt x="36" y="51"/>
                  </a:lnTo>
                  <a:lnTo>
                    <a:pt x="46" y="42"/>
                  </a:lnTo>
                  <a:lnTo>
                    <a:pt x="53" y="33"/>
                  </a:lnTo>
                  <a:lnTo>
                    <a:pt x="53" y="23"/>
                  </a:lnTo>
                  <a:lnTo>
                    <a:pt x="46" y="33"/>
                  </a:lnTo>
                  <a:lnTo>
                    <a:pt x="36" y="37"/>
                  </a:lnTo>
                  <a:lnTo>
                    <a:pt x="21" y="33"/>
                  </a:lnTo>
                  <a:lnTo>
                    <a:pt x="18" y="23"/>
                  </a:lnTo>
                  <a:lnTo>
                    <a:pt x="25" y="14"/>
                  </a:lnTo>
                  <a:lnTo>
                    <a:pt x="32" y="5"/>
                  </a:lnTo>
                  <a:lnTo>
                    <a:pt x="39" y="9"/>
                  </a:lnTo>
                  <a:lnTo>
                    <a:pt x="46" y="14"/>
                  </a:lnTo>
                  <a:lnTo>
                    <a:pt x="46" y="9"/>
                  </a:lnTo>
                  <a:lnTo>
                    <a:pt x="36" y="0"/>
                  </a:lnTo>
                  <a:lnTo>
                    <a:pt x="25" y="0"/>
                  </a:lnTo>
                  <a:lnTo>
                    <a:pt x="14" y="5"/>
                  </a:lnTo>
                </a:path>
              </a:pathLst>
            </a:custGeom>
            <a:solidFill>
              <a:srgbClr val="000000"/>
            </a:solidFill>
            <a:ln w="12700" cap="rnd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406" name="Freeform 139"/>
            <p:cNvSpPr>
              <a:spLocks/>
            </p:cNvSpPr>
            <p:nvPr/>
          </p:nvSpPr>
          <p:spPr bwMode="auto">
            <a:xfrm>
              <a:off x="654" y="3678"/>
              <a:ext cx="149" cy="24"/>
            </a:xfrm>
            <a:custGeom>
              <a:avLst/>
              <a:gdLst>
                <a:gd name="T0" fmla="*/ 148 w 149"/>
                <a:gd name="T1" fmla="*/ 5 h 24"/>
                <a:gd name="T2" fmla="*/ 0 w 149"/>
                <a:gd name="T3" fmla="*/ 23 h 24"/>
                <a:gd name="T4" fmla="*/ 43 w 149"/>
                <a:gd name="T5" fmla="*/ 0 h 24"/>
                <a:gd name="T6" fmla="*/ 148 w 149"/>
                <a:gd name="T7" fmla="*/ 5 h 24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149"/>
                <a:gd name="T13" fmla="*/ 0 h 24"/>
                <a:gd name="T14" fmla="*/ 149 w 149"/>
                <a:gd name="T15" fmla="*/ 24 h 24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149" h="24">
                  <a:moveTo>
                    <a:pt x="148" y="5"/>
                  </a:moveTo>
                  <a:lnTo>
                    <a:pt x="0" y="23"/>
                  </a:lnTo>
                  <a:lnTo>
                    <a:pt x="43" y="0"/>
                  </a:lnTo>
                  <a:lnTo>
                    <a:pt x="148" y="5"/>
                  </a:lnTo>
                </a:path>
              </a:pathLst>
            </a:custGeom>
            <a:solidFill>
              <a:srgbClr val="000000"/>
            </a:solidFill>
            <a:ln w="12700" cap="rnd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407" name="Freeform 140"/>
            <p:cNvSpPr>
              <a:spLocks/>
            </p:cNvSpPr>
            <p:nvPr/>
          </p:nvSpPr>
          <p:spPr bwMode="auto">
            <a:xfrm>
              <a:off x="873" y="3655"/>
              <a:ext cx="182" cy="38"/>
            </a:xfrm>
            <a:custGeom>
              <a:avLst/>
              <a:gdLst>
                <a:gd name="T0" fmla="*/ 177 w 182"/>
                <a:gd name="T1" fmla="*/ 10 h 38"/>
                <a:gd name="T2" fmla="*/ 0 w 182"/>
                <a:gd name="T3" fmla="*/ 37 h 38"/>
                <a:gd name="T4" fmla="*/ 181 w 182"/>
                <a:gd name="T5" fmla="*/ 0 h 38"/>
                <a:gd name="T6" fmla="*/ 177 w 182"/>
                <a:gd name="T7" fmla="*/ 10 h 38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182"/>
                <a:gd name="T13" fmla="*/ 0 h 38"/>
                <a:gd name="T14" fmla="*/ 182 w 182"/>
                <a:gd name="T15" fmla="*/ 38 h 38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182" h="38">
                  <a:moveTo>
                    <a:pt x="177" y="10"/>
                  </a:moveTo>
                  <a:lnTo>
                    <a:pt x="0" y="37"/>
                  </a:lnTo>
                  <a:lnTo>
                    <a:pt x="181" y="0"/>
                  </a:lnTo>
                  <a:lnTo>
                    <a:pt x="177" y="10"/>
                  </a:lnTo>
                </a:path>
              </a:pathLst>
            </a:custGeom>
            <a:solidFill>
              <a:srgbClr val="000000"/>
            </a:solidFill>
            <a:ln w="12700" cap="rnd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408" name="Freeform 141"/>
            <p:cNvSpPr>
              <a:spLocks/>
            </p:cNvSpPr>
            <p:nvPr/>
          </p:nvSpPr>
          <p:spPr bwMode="auto">
            <a:xfrm>
              <a:off x="665" y="3696"/>
              <a:ext cx="135" cy="19"/>
            </a:xfrm>
            <a:custGeom>
              <a:avLst/>
              <a:gdLst>
                <a:gd name="T0" fmla="*/ 131 w 135"/>
                <a:gd name="T1" fmla="*/ 0 h 19"/>
                <a:gd name="T2" fmla="*/ 0 w 135"/>
                <a:gd name="T3" fmla="*/ 18 h 19"/>
                <a:gd name="T4" fmla="*/ 134 w 135"/>
                <a:gd name="T5" fmla="*/ 5 h 19"/>
                <a:gd name="T6" fmla="*/ 131 w 135"/>
                <a:gd name="T7" fmla="*/ 0 h 19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135"/>
                <a:gd name="T13" fmla="*/ 0 h 19"/>
                <a:gd name="T14" fmla="*/ 135 w 135"/>
                <a:gd name="T15" fmla="*/ 19 h 19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135" h="19">
                  <a:moveTo>
                    <a:pt x="131" y="0"/>
                  </a:moveTo>
                  <a:lnTo>
                    <a:pt x="0" y="18"/>
                  </a:lnTo>
                  <a:lnTo>
                    <a:pt x="134" y="5"/>
                  </a:lnTo>
                  <a:lnTo>
                    <a:pt x="131" y="0"/>
                  </a:lnTo>
                </a:path>
              </a:pathLst>
            </a:custGeom>
            <a:solidFill>
              <a:srgbClr val="000000"/>
            </a:solidFill>
            <a:ln w="12700" cap="rnd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409" name="Freeform 142"/>
            <p:cNvSpPr>
              <a:spLocks/>
            </p:cNvSpPr>
            <p:nvPr/>
          </p:nvSpPr>
          <p:spPr bwMode="auto">
            <a:xfrm>
              <a:off x="396" y="3614"/>
              <a:ext cx="195" cy="116"/>
            </a:xfrm>
            <a:custGeom>
              <a:avLst/>
              <a:gdLst>
                <a:gd name="T0" fmla="*/ 194 w 195"/>
                <a:gd name="T1" fmla="*/ 110 h 116"/>
                <a:gd name="T2" fmla="*/ 0 w 195"/>
                <a:gd name="T3" fmla="*/ 0 h 116"/>
                <a:gd name="T4" fmla="*/ 191 w 195"/>
                <a:gd name="T5" fmla="*/ 115 h 116"/>
                <a:gd name="T6" fmla="*/ 194 w 195"/>
                <a:gd name="T7" fmla="*/ 110 h 116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195"/>
                <a:gd name="T13" fmla="*/ 0 h 116"/>
                <a:gd name="T14" fmla="*/ 195 w 195"/>
                <a:gd name="T15" fmla="*/ 116 h 116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195" h="116">
                  <a:moveTo>
                    <a:pt x="194" y="110"/>
                  </a:moveTo>
                  <a:lnTo>
                    <a:pt x="0" y="0"/>
                  </a:lnTo>
                  <a:lnTo>
                    <a:pt x="191" y="115"/>
                  </a:lnTo>
                  <a:lnTo>
                    <a:pt x="194" y="110"/>
                  </a:lnTo>
                </a:path>
              </a:pathLst>
            </a:custGeom>
            <a:solidFill>
              <a:srgbClr val="000000"/>
            </a:solidFill>
            <a:ln w="12700" cap="rnd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410" name="Freeform 143"/>
            <p:cNvSpPr>
              <a:spLocks/>
            </p:cNvSpPr>
            <p:nvPr/>
          </p:nvSpPr>
          <p:spPr bwMode="auto">
            <a:xfrm>
              <a:off x="371" y="3610"/>
              <a:ext cx="228" cy="430"/>
            </a:xfrm>
            <a:custGeom>
              <a:avLst/>
              <a:gdLst>
                <a:gd name="T0" fmla="*/ 0 w 228"/>
                <a:gd name="T1" fmla="*/ 0 h 430"/>
                <a:gd name="T2" fmla="*/ 0 w 228"/>
                <a:gd name="T3" fmla="*/ 297 h 430"/>
                <a:gd name="T4" fmla="*/ 18 w 228"/>
                <a:gd name="T5" fmla="*/ 306 h 430"/>
                <a:gd name="T6" fmla="*/ 42 w 228"/>
                <a:gd name="T7" fmla="*/ 297 h 430"/>
                <a:gd name="T8" fmla="*/ 60 w 228"/>
                <a:gd name="T9" fmla="*/ 301 h 430"/>
                <a:gd name="T10" fmla="*/ 71 w 228"/>
                <a:gd name="T11" fmla="*/ 310 h 430"/>
                <a:gd name="T12" fmla="*/ 78 w 228"/>
                <a:gd name="T13" fmla="*/ 324 h 430"/>
                <a:gd name="T14" fmla="*/ 74 w 228"/>
                <a:gd name="T15" fmla="*/ 333 h 430"/>
                <a:gd name="T16" fmla="*/ 71 w 228"/>
                <a:gd name="T17" fmla="*/ 337 h 430"/>
                <a:gd name="T18" fmla="*/ 227 w 228"/>
                <a:gd name="T19" fmla="*/ 429 h 430"/>
                <a:gd name="T20" fmla="*/ 227 w 228"/>
                <a:gd name="T21" fmla="*/ 132 h 430"/>
                <a:gd name="T22" fmla="*/ 180 w 228"/>
                <a:gd name="T23" fmla="*/ 109 h 430"/>
                <a:gd name="T24" fmla="*/ 219 w 228"/>
                <a:gd name="T25" fmla="*/ 214 h 430"/>
                <a:gd name="T26" fmla="*/ 152 w 228"/>
                <a:gd name="T27" fmla="*/ 91 h 430"/>
                <a:gd name="T28" fmla="*/ 216 w 228"/>
                <a:gd name="T29" fmla="*/ 251 h 430"/>
                <a:gd name="T30" fmla="*/ 135 w 228"/>
                <a:gd name="T31" fmla="*/ 82 h 430"/>
                <a:gd name="T32" fmla="*/ 201 w 228"/>
                <a:gd name="T33" fmla="*/ 278 h 430"/>
                <a:gd name="T34" fmla="*/ 113 w 228"/>
                <a:gd name="T35" fmla="*/ 68 h 430"/>
                <a:gd name="T36" fmla="*/ 195 w 228"/>
                <a:gd name="T37" fmla="*/ 333 h 430"/>
                <a:gd name="T38" fmla="*/ 92 w 228"/>
                <a:gd name="T39" fmla="*/ 55 h 430"/>
                <a:gd name="T40" fmla="*/ 177 w 228"/>
                <a:gd name="T41" fmla="*/ 365 h 430"/>
                <a:gd name="T42" fmla="*/ 71 w 228"/>
                <a:gd name="T43" fmla="*/ 41 h 430"/>
                <a:gd name="T44" fmla="*/ 145 w 228"/>
                <a:gd name="T45" fmla="*/ 356 h 430"/>
                <a:gd name="T46" fmla="*/ 53 w 228"/>
                <a:gd name="T47" fmla="*/ 31 h 430"/>
                <a:gd name="T48" fmla="*/ 106 w 228"/>
                <a:gd name="T49" fmla="*/ 328 h 430"/>
                <a:gd name="T50" fmla="*/ 35 w 228"/>
                <a:gd name="T51" fmla="*/ 27 h 430"/>
                <a:gd name="T52" fmla="*/ 71 w 228"/>
                <a:gd name="T53" fmla="*/ 283 h 430"/>
                <a:gd name="T54" fmla="*/ 18 w 228"/>
                <a:gd name="T55" fmla="*/ 18 h 430"/>
                <a:gd name="T56" fmla="*/ 39 w 228"/>
                <a:gd name="T57" fmla="*/ 232 h 430"/>
                <a:gd name="T58" fmla="*/ 11 w 228"/>
                <a:gd name="T59" fmla="*/ 50 h 430"/>
                <a:gd name="T60" fmla="*/ 11 w 228"/>
                <a:gd name="T61" fmla="*/ 4 h 430"/>
                <a:gd name="T62" fmla="*/ 0 w 228"/>
                <a:gd name="T63" fmla="*/ 0 h 430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w 228"/>
                <a:gd name="T97" fmla="*/ 0 h 430"/>
                <a:gd name="T98" fmla="*/ 228 w 228"/>
                <a:gd name="T99" fmla="*/ 430 h 430"/>
              </a:gdLst>
              <a:ahLst/>
              <a:cxnLst>
                <a:cxn ang="T64">
                  <a:pos x="T0" y="T1"/>
                </a:cxn>
                <a:cxn ang="T65">
                  <a:pos x="T2" y="T3"/>
                </a:cxn>
                <a:cxn ang="T66">
                  <a:pos x="T4" y="T5"/>
                </a:cxn>
                <a:cxn ang="T67">
                  <a:pos x="T6" y="T7"/>
                </a:cxn>
                <a:cxn ang="T68">
                  <a:pos x="T8" y="T9"/>
                </a:cxn>
                <a:cxn ang="T69">
                  <a:pos x="T10" y="T11"/>
                </a:cxn>
                <a:cxn ang="T70">
                  <a:pos x="T12" y="T13"/>
                </a:cxn>
                <a:cxn ang="T71">
                  <a:pos x="T14" y="T15"/>
                </a:cxn>
                <a:cxn ang="T72">
                  <a:pos x="T16" y="T17"/>
                </a:cxn>
                <a:cxn ang="T73">
                  <a:pos x="T18" y="T19"/>
                </a:cxn>
                <a:cxn ang="T74">
                  <a:pos x="T20" y="T21"/>
                </a:cxn>
                <a:cxn ang="T75">
                  <a:pos x="T22" y="T23"/>
                </a:cxn>
                <a:cxn ang="T76">
                  <a:pos x="T24" y="T25"/>
                </a:cxn>
                <a:cxn ang="T77">
                  <a:pos x="T26" y="T27"/>
                </a:cxn>
                <a:cxn ang="T78">
                  <a:pos x="T28" y="T29"/>
                </a:cxn>
                <a:cxn ang="T79">
                  <a:pos x="T30" y="T31"/>
                </a:cxn>
                <a:cxn ang="T80">
                  <a:pos x="T32" y="T33"/>
                </a:cxn>
                <a:cxn ang="T81">
                  <a:pos x="T34" y="T35"/>
                </a:cxn>
                <a:cxn ang="T82">
                  <a:pos x="T36" y="T37"/>
                </a:cxn>
                <a:cxn ang="T83">
                  <a:pos x="T38" y="T39"/>
                </a:cxn>
                <a:cxn ang="T84">
                  <a:pos x="T40" y="T41"/>
                </a:cxn>
                <a:cxn ang="T85">
                  <a:pos x="T42" y="T43"/>
                </a:cxn>
                <a:cxn ang="T86">
                  <a:pos x="T44" y="T45"/>
                </a:cxn>
                <a:cxn ang="T87">
                  <a:pos x="T46" y="T47"/>
                </a:cxn>
                <a:cxn ang="T88">
                  <a:pos x="T48" y="T49"/>
                </a:cxn>
                <a:cxn ang="T89">
                  <a:pos x="T50" y="T51"/>
                </a:cxn>
                <a:cxn ang="T90">
                  <a:pos x="T52" y="T53"/>
                </a:cxn>
                <a:cxn ang="T91">
                  <a:pos x="T54" y="T55"/>
                </a:cxn>
                <a:cxn ang="T92">
                  <a:pos x="T56" y="T57"/>
                </a:cxn>
                <a:cxn ang="T93">
                  <a:pos x="T58" y="T59"/>
                </a:cxn>
                <a:cxn ang="T94">
                  <a:pos x="T60" y="T61"/>
                </a:cxn>
                <a:cxn ang="T95">
                  <a:pos x="T62" y="T63"/>
                </a:cxn>
              </a:cxnLst>
              <a:rect l="T96" t="T97" r="T98" b="T99"/>
              <a:pathLst>
                <a:path w="228" h="430">
                  <a:moveTo>
                    <a:pt x="0" y="0"/>
                  </a:moveTo>
                  <a:lnTo>
                    <a:pt x="0" y="297"/>
                  </a:lnTo>
                  <a:lnTo>
                    <a:pt x="18" y="306"/>
                  </a:lnTo>
                  <a:lnTo>
                    <a:pt x="42" y="297"/>
                  </a:lnTo>
                  <a:lnTo>
                    <a:pt x="60" y="301"/>
                  </a:lnTo>
                  <a:lnTo>
                    <a:pt x="71" y="310"/>
                  </a:lnTo>
                  <a:lnTo>
                    <a:pt x="78" y="324"/>
                  </a:lnTo>
                  <a:lnTo>
                    <a:pt x="74" y="333"/>
                  </a:lnTo>
                  <a:lnTo>
                    <a:pt x="71" y="337"/>
                  </a:lnTo>
                  <a:lnTo>
                    <a:pt x="227" y="429"/>
                  </a:lnTo>
                  <a:lnTo>
                    <a:pt x="227" y="132"/>
                  </a:lnTo>
                  <a:lnTo>
                    <a:pt x="180" y="109"/>
                  </a:lnTo>
                  <a:lnTo>
                    <a:pt x="219" y="214"/>
                  </a:lnTo>
                  <a:lnTo>
                    <a:pt x="152" y="91"/>
                  </a:lnTo>
                  <a:lnTo>
                    <a:pt x="216" y="251"/>
                  </a:lnTo>
                  <a:lnTo>
                    <a:pt x="135" y="82"/>
                  </a:lnTo>
                  <a:lnTo>
                    <a:pt x="201" y="278"/>
                  </a:lnTo>
                  <a:lnTo>
                    <a:pt x="113" y="68"/>
                  </a:lnTo>
                  <a:lnTo>
                    <a:pt x="195" y="333"/>
                  </a:lnTo>
                  <a:lnTo>
                    <a:pt x="92" y="55"/>
                  </a:lnTo>
                  <a:lnTo>
                    <a:pt x="177" y="365"/>
                  </a:lnTo>
                  <a:lnTo>
                    <a:pt x="71" y="41"/>
                  </a:lnTo>
                  <a:lnTo>
                    <a:pt x="145" y="356"/>
                  </a:lnTo>
                  <a:lnTo>
                    <a:pt x="53" y="31"/>
                  </a:lnTo>
                  <a:lnTo>
                    <a:pt x="106" y="328"/>
                  </a:lnTo>
                  <a:lnTo>
                    <a:pt x="35" y="27"/>
                  </a:lnTo>
                  <a:lnTo>
                    <a:pt x="71" y="283"/>
                  </a:lnTo>
                  <a:lnTo>
                    <a:pt x="18" y="18"/>
                  </a:lnTo>
                  <a:lnTo>
                    <a:pt x="39" y="232"/>
                  </a:lnTo>
                  <a:lnTo>
                    <a:pt x="11" y="50"/>
                  </a:lnTo>
                  <a:lnTo>
                    <a:pt x="11" y="4"/>
                  </a:lnTo>
                  <a:lnTo>
                    <a:pt x="0" y="0"/>
                  </a:lnTo>
                </a:path>
              </a:pathLst>
            </a:custGeom>
            <a:solidFill>
              <a:srgbClr val="000000"/>
            </a:solidFill>
            <a:ln w="12700" cap="rnd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411" name="Freeform 144"/>
            <p:cNvSpPr>
              <a:spLocks/>
            </p:cNvSpPr>
            <p:nvPr/>
          </p:nvSpPr>
          <p:spPr bwMode="auto">
            <a:xfrm>
              <a:off x="961" y="3687"/>
              <a:ext cx="17" cy="234"/>
            </a:xfrm>
            <a:custGeom>
              <a:avLst/>
              <a:gdLst>
                <a:gd name="T0" fmla="*/ 16 w 17"/>
                <a:gd name="T1" fmla="*/ 0 h 234"/>
                <a:gd name="T2" fmla="*/ 16 w 17"/>
                <a:gd name="T3" fmla="*/ 233 h 234"/>
                <a:gd name="T4" fmla="*/ 0 w 17"/>
                <a:gd name="T5" fmla="*/ 229 h 234"/>
                <a:gd name="T6" fmla="*/ 0 w 17"/>
                <a:gd name="T7" fmla="*/ 0 h 234"/>
                <a:gd name="T8" fmla="*/ 16 w 17"/>
                <a:gd name="T9" fmla="*/ 0 h 234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17"/>
                <a:gd name="T16" fmla="*/ 0 h 234"/>
                <a:gd name="T17" fmla="*/ 17 w 17"/>
                <a:gd name="T18" fmla="*/ 234 h 234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17" h="234">
                  <a:moveTo>
                    <a:pt x="16" y="0"/>
                  </a:moveTo>
                  <a:lnTo>
                    <a:pt x="16" y="233"/>
                  </a:lnTo>
                  <a:lnTo>
                    <a:pt x="0" y="229"/>
                  </a:lnTo>
                  <a:lnTo>
                    <a:pt x="0" y="0"/>
                  </a:lnTo>
                  <a:lnTo>
                    <a:pt x="16" y="0"/>
                  </a:lnTo>
                </a:path>
              </a:pathLst>
            </a:custGeom>
            <a:solidFill>
              <a:srgbClr val="000000"/>
            </a:solidFill>
            <a:ln w="12700" cap="rnd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412" name="Freeform 145"/>
            <p:cNvSpPr>
              <a:spLocks/>
            </p:cNvSpPr>
            <p:nvPr/>
          </p:nvSpPr>
          <p:spPr bwMode="auto">
            <a:xfrm>
              <a:off x="704" y="3724"/>
              <a:ext cx="17" cy="28"/>
            </a:xfrm>
            <a:custGeom>
              <a:avLst/>
              <a:gdLst>
                <a:gd name="T0" fmla="*/ 16 w 17"/>
                <a:gd name="T1" fmla="*/ 0 h 28"/>
                <a:gd name="T2" fmla="*/ 16 w 17"/>
                <a:gd name="T3" fmla="*/ 27 h 28"/>
                <a:gd name="T4" fmla="*/ 0 w 17"/>
                <a:gd name="T5" fmla="*/ 27 h 28"/>
                <a:gd name="T6" fmla="*/ 0 w 17"/>
                <a:gd name="T7" fmla="*/ 0 h 28"/>
                <a:gd name="T8" fmla="*/ 16 w 17"/>
                <a:gd name="T9" fmla="*/ 0 h 28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17"/>
                <a:gd name="T16" fmla="*/ 0 h 28"/>
                <a:gd name="T17" fmla="*/ 17 w 17"/>
                <a:gd name="T18" fmla="*/ 28 h 28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17" h="28">
                  <a:moveTo>
                    <a:pt x="16" y="0"/>
                  </a:moveTo>
                  <a:lnTo>
                    <a:pt x="16" y="27"/>
                  </a:lnTo>
                  <a:lnTo>
                    <a:pt x="0" y="27"/>
                  </a:lnTo>
                  <a:lnTo>
                    <a:pt x="0" y="0"/>
                  </a:lnTo>
                  <a:lnTo>
                    <a:pt x="16" y="0"/>
                  </a:lnTo>
                </a:path>
              </a:pathLst>
            </a:custGeom>
            <a:solidFill>
              <a:srgbClr val="000000"/>
            </a:solidFill>
            <a:ln w="12700" cap="rnd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413" name="Freeform 146"/>
            <p:cNvSpPr>
              <a:spLocks/>
            </p:cNvSpPr>
            <p:nvPr/>
          </p:nvSpPr>
          <p:spPr bwMode="auto">
            <a:xfrm>
              <a:off x="704" y="3801"/>
              <a:ext cx="17" cy="193"/>
            </a:xfrm>
            <a:custGeom>
              <a:avLst/>
              <a:gdLst>
                <a:gd name="T0" fmla="*/ 0 w 17"/>
                <a:gd name="T1" fmla="*/ 0 h 193"/>
                <a:gd name="T2" fmla="*/ 0 w 17"/>
                <a:gd name="T3" fmla="*/ 192 h 193"/>
                <a:gd name="T4" fmla="*/ 16 w 17"/>
                <a:gd name="T5" fmla="*/ 192 h 193"/>
                <a:gd name="T6" fmla="*/ 16 w 17"/>
                <a:gd name="T7" fmla="*/ 5 h 193"/>
                <a:gd name="T8" fmla="*/ 0 w 17"/>
                <a:gd name="T9" fmla="*/ 0 h 193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17"/>
                <a:gd name="T16" fmla="*/ 0 h 193"/>
                <a:gd name="T17" fmla="*/ 17 w 17"/>
                <a:gd name="T18" fmla="*/ 193 h 193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17" h="193">
                  <a:moveTo>
                    <a:pt x="0" y="0"/>
                  </a:moveTo>
                  <a:lnTo>
                    <a:pt x="0" y="192"/>
                  </a:lnTo>
                  <a:lnTo>
                    <a:pt x="16" y="192"/>
                  </a:lnTo>
                  <a:lnTo>
                    <a:pt x="16" y="5"/>
                  </a:lnTo>
                  <a:lnTo>
                    <a:pt x="0" y="0"/>
                  </a:lnTo>
                </a:path>
              </a:pathLst>
            </a:custGeom>
            <a:solidFill>
              <a:srgbClr val="000000"/>
            </a:solidFill>
            <a:ln w="12700" cap="rnd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414" name="Freeform 147"/>
            <p:cNvSpPr>
              <a:spLocks/>
            </p:cNvSpPr>
            <p:nvPr/>
          </p:nvSpPr>
          <p:spPr bwMode="auto">
            <a:xfrm>
              <a:off x="824" y="3738"/>
              <a:ext cx="135" cy="28"/>
            </a:xfrm>
            <a:custGeom>
              <a:avLst/>
              <a:gdLst>
                <a:gd name="T0" fmla="*/ 131 w 135"/>
                <a:gd name="T1" fmla="*/ 0 h 28"/>
                <a:gd name="T2" fmla="*/ 0 w 135"/>
                <a:gd name="T3" fmla="*/ 27 h 28"/>
                <a:gd name="T4" fmla="*/ 134 w 135"/>
                <a:gd name="T5" fmla="*/ 4 h 28"/>
                <a:gd name="T6" fmla="*/ 131 w 135"/>
                <a:gd name="T7" fmla="*/ 0 h 28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135"/>
                <a:gd name="T13" fmla="*/ 0 h 28"/>
                <a:gd name="T14" fmla="*/ 135 w 135"/>
                <a:gd name="T15" fmla="*/ 28 h 28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135" h="28">
                  <a:moveTo>
                    <a:pt x="131" y="0"/>
                  </a:moveTo>
                  <a:lnTo>
                    <a:pt x="0" y="27"/>
                  </a:lnTo>
                  <a:lnTo>
                    <a:pt x="134" y="4"/>
                  </a:lnTo>
                  <a:lnTo>
                    <a:pt x="131" y="0"/>
                  </a:lnTo>
                </a:path>
              </a:pathLst>
            </a:custGeom>
            <a:solidFill>
              <a:srgbClr val="000000"/>
            </a:solidFill>
            <a:ln w="12700" cap="rnd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415" name="Freeform 148"/>
            <p:cNvSpPr>
              <a:spLocks/>
            </p:cNvSpPr>
            <p:nvPr/>
          </p:nvSpPr>
          <p:spPr bwMode="auto">
            <a:xfrm>
              <a:off x="710" y="3806"/>
              <a:ext cx="260" cy="42"/>
            </a:xfrm>
            <a:custGeom>
              <a:avLst/>
              <a:gdLst>
                <a:gd name="T0" fmla="*/ 248 w 260"/>
                <a:gd name="T1" fmla="*/ 0 h 42"/>
                <a:gd name="T2" fmla="*/ 0 w 260"/>
                <a:gd name="T3" fmla="*/ 41 h 42"/>
                <a:gd name="T4" fmla="*/ 259 w 260"/>
                <a:gd name="T5" fmla="*/ 9 h 42"/>
                <a:gd name="T6" fmla="*/ 248 w 260"/>
                <a:gd name="T7" fmla="*/ 0 h 42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260"/>
                <a:gd name="T13" fmla="*/ 0 h 42"/>
                <a:gd name="T14" fmla="*/ 260 w 260"/>
                <a:gd name="T15" fmla="*/ 42 h 42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60" h="42">
                  <a:moveTo>
                    <a:pt x="248" y="0"/>
                  </a:moveTo>
                  <a:lnTo>
                    <a:pt x="0" y="41"/>
                  </a:lnTo>
                  <a:lnTo>
                    <a:pt x="259" y="9"/>
                  </a:lnTo>
                  <a:lnTo>
                    <a:pt x="248" y="0"/>
                  </a:lnTo>
                </a:path>
              </a:pathLst>
            </a:custGeom>
            <a:solidFill>
              <a:srgbClr val="000000"/>
            </a:solidFill>
            <a:ln w="12700" cap="rnd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416" name="Freeform 149"/>
            <p:cNvSpPr>
              <a:spLocks/>
            </p:cNvSpPr>
            <p:nvPr/>
          </p:nvSpPr>
          <p:spPr bwMode="auto">
            <a:xfrm>
              <a:off x="710" y="3879"/>
              <a:ext cx="249" cy="47"/>
            </a:xfrm>
            <a:custGeom>
              <a:avLst/>
              <a:gdLst>
                <a:gd name="T0" fmla="*/ 248 w 249"/>
                <a:gd name="T1" fmla="*/ 0 h 47"/>
                <a:gd name="T2" fmla="*/ 4 w 249"/>
                <a:gd name="T3" fmla="*/ 37 h 47"/>
                <a:gd name="T4" fmla="*/ 0 w 249"/>
                <a:gd name="T5" fmla="*/ 46 h 47"/>
                <a:gd name="T6" fmla="*/ 248 w 249"/>
                <a:gd name="T7" fmla="*/ 0 h 47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249"/>
                <a:gd name="T13" fmla="*/ 0 h 47"/>
                <a:gd name="T14" fmla="*/ 249 w 249"/>
                <a:gd name="T15" fmla="*/ 47 h 47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49" h="47">
                  <a:moveTo>
                    <a:pt x="248" y="0"/>
                  </a:moveTo>
                  <a:lnTo>
                    <a:pt x="4" y="37"/>
                  </a:lnTo>
                  <a:lnTo>
                    <a:pt x="0" y="46"/>
                  </a:lnTo>
                  <a:lnTo>
                    <a:pt x="248" y="0"/>
                  </a:lnTo>
                </a:path>
              </a:pathLst>
            </a:custGeom>
            <a:solidFill>
              <a:srgbClr val="000000"/>
            </a:solidFill>
            <a:ln w="12700" cap="rnd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417" name="Freeform 150"/>
            <p:cNvSpPr>
              <a:spLocks/>
            </p:cNvSpPr>
            <p:nvPr/>
          </p:nvSpPr>
          <p:spPr bwMode="auto">
            <a:xfrm>
              <a:off x="1022" y="3683"/>
              <a:ext cx="18" cy="19"/>
            </a:xfrm>
            <a:custGeom>
              <a:avLst/>
              <a:gdLst>
                <a:gd name="T0" fmla="*/ 17 w 18"/>
                <a:gd name="T1" fmla="*/ 9 h 19"/>
                <a:gd name="T2" fmla="*/ 7 w 18"/>
                <a:gd name="T3" fmla="*/ 0 h 19"/>
                <a:gd name="T4" fmla="*/ 0 w 18"/>
                <a:gd name="T5" fmla="*/ 9 h 19"/>
                <a:gd name="T6" fmla="*/ 11 w 18"/>
                <a:gd name="T7" fmla="*/ 18 h 19"/>
                <a:gd name="T8" fmla="*/ 17 w 18"/>
                <a:gd name="T9" fmla="*/ 9 h 19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18"/>
                <a:gd name="T16" fmla="*/ 0 h 19"/>
                <a:gd name="T17" fmla="*/ 18 w 18"/>
                <a:gd name="T18" fmla="*/ 19 h 19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18" h="19">
                  <a:moveTo>
                    <a:pt x="17" y="9"/>
                  </a:moveTo>
                  <a:lnTo>
                    <a:pt x="7" y="0"/>
                  </a:lnTo>
                  <a:lnTo>
                    <a:pt x="0" y="9"/>
                  </a:lnTo>
                  <a:lnTo>
                    <a:pt x="11" y="18"/>
                  </a:lnTo>
                  <a:lnTo>
                    <a:pt x="17" y="9"/>
                  </a:lnTo>
                </a:path>
              </a:pathLst>
            </a:custGeom>
            <a:solidFill>
              <a:srgbClr val="000000"/>
            </a:solidFill>
            <a:ln w="12700" cap="rnd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418" name="Freeform 151"/>
            <p:cNvSpPr>
              <a:spLocks/>
            </p:cNvSpPr>
            <p:nvPr/>
          </p:nvSpPr>
          <p:spPr bwMode="auto">
            <a:xfrm>
              <a:off x="986" y="3687"/>
              <a:ext cx="19" cy="19"/>
            </a:xfrm>
            <a:custGeom>
              <a:avLst/>
              <a:gdLst>
                <a:gd name="T0" fmla="*/ 18 w 19"/>
                <a:gd name="T1" fmla="*/ 9 h 19"/>
                <a:gd name="T2" fmla="*/ 8 w 19"/>
                <a:gd name="T3" fmla="*/ 0 h 19"/>
                <a:gd name="T4" fmla="*/ 0 w 19"/>
                <a:gd name="T5" fmla="*/ 9 h 19"/>
                <a:gd name="T6" fmla="*/ 11 w 19"/>
                <a:gd name="T7" fmla="*/ 18 h 19"/>
                <a:gd name="T8" fmla="*/ 18 w 19"/>
                <a:gd name="T9" fmla="*/ 9 h 19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19"/>
                <a:gd name="T16" fmla="*/ 0 h 19"/>
                <a:gd name="T17" fmla="*/ 19 w 19"/>
                <a:gd name="T18" fmla="*/ 19 h 19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19" h="19">
                  <a:moveTo>
                    <a:pt x="18" y="9"/>
                  </a:moveTo>
                  <a:lnTo>
                    <a:pt x="8" y="0"/>
                  </a:lnTo>
                  <a:lnTo>
                    <a:pt x="0" y="9"/>
                  </a:lnTo>
                  <a:lnTo>
                    <a:pt x="11" y="18"/>
                  </a:lnTo>
                  <a:lnTo>
                    <a:pt x="18" y="9"/>
                  </a:lnTo>
                </a:path>
              </a:pathLst>
            </a:custGeom>
            <a:solidFill>
              <a:srgbClr val="000000"/>
            </a:solidFill>
            <a:ln w="12700" cap="rnd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419" name="Freeform 152"/>
            <p:cNvSpPr>
              <a:spLocks/>
            </p:cNvSpPr>
            <p:nvPr/>
          </p:nvSpPr>
          <p:spPr bwMode="auto">
            <a:xfrm>
              <a:off x="619" y="3760"/>
              <a:ext cx="18" cy="19"/>
            </a:xfrm>
            <a:custGeom>
              <a:avLst/>
              <a:gdLst>
                <a:gd name="T0" fmla="*/ 17 w 18"/>
                <a:gd name="T1" fmla="*/ 9 h 19"/>
                <a:gd name="T2" fmla="*/ 7 w 18"/>
                <a:gd name="T3" fmla="*/ 0 h 19"/>
                <a:gd name="T4" fmla="*/ 0 w 18"/>
                <a:gd name="T5" fmla="*/ 9 h 19"/>
                <a:gd name="T6" fmla="*/ 10 w 18"/>
                <a:gd name="T7" fmla="*/ 18 h 19"/>
                <a:gd name="T8" fmla="*/ 17 w 18"/>
                <a:gd name="T9" fmla="*/ 9 h 19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18"/>
                <a:gd name="T16" fmla="*/ 0 h 19"/>
                <a:gd name="T17" fmla="*/ 18 w 18"/>
                <a:gd name="T18" fmla="*/ 19 h 19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18" h="19">
                  <a:moveTo>
                    <a:pt x="17" y="9"/>
                  </a:moveTo>
                  <a:lnTo>
                    <a:pt x="7" y="0"/>
                  </a:lnTo>
                  <a:lnTo>
                    <a:pt x="0" y="9"/>
                  </a:lnTo>
                  <a:lnTo>
                    <a:pt x="10" y="18"/>
                  </a:lnTo>
                  <a:lnTo>
                    <a:pt x="17" y="9"/>
                  </a:lnTo>
                </a:path>
              </a:pathLst>
            </a:custGeom>
            <a:solidFill>
              <a:srgbClr val="000000"/>
            </a:solidFill>
            <a:ln w="12700" cap="rnd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420" name="Freeform 153"/>
            <p:cNvSpPr>
              <a:spLocks/>
            </p:cNvSpPr>
            <p:nvPr/>
          </p:nvSpPr>
          <p:spPr bwMode="auto">
            <a:xfrm>
              <a:off x="982" y="3751"/>
              <a:ext cx="19" cy="19"/>
            </a:xfrm>
            <a:custGeom>
              <a:avLst/>
              <a:gdLst>
                <a:gd name="T0" fmla="*/ 18 w 19"/>
                <a:gd name="T1" fmla="*/ 9 h 19"/>
                <a:gd name="T2" fmla="*/ 8 w 19"/>
                <a:gd name="T3" fmla="*/ 0 h 19"/>
                <a:gd name="T4" fmla="*/ 0 w 19"/>
                <a:gd name="T5" fmla="*/ 9 h 19"/>
                <a:gd name="T6" fmla="*/ 11 w 19"/>
                <a:gd name="T7" fmla="*/ 18 h 19"/>
                <a:gd name="T8" fmla="*/ 18 w 19"/>
                <a:gd name="T9" fmla="*/ 9 h 19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19"/>
                <a:gd name="T16" fmla="*/ 0 h 19"/>
                <a:gd name="T17" fmla="*/ 19 w 19"/>
                <a:gd name="T18" fmla="*/ 19 h 19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19" h="19">
                  <a:moveTo>
                    <a:pt x="18" y="9"/>
                  </a:moveTo>
                  <a:lnTo>
                    <a:pt x="8" y="0"/>
                  </a:lnTo>
                  <a:lnTo>
                    <a:pt x="0" y="9"/>
                  </a:lnTo>
                  <a:lnTo>
                    <a:pt x="11" y="18"/>
                  </a:lnTo>
                  <a:lnTo>
                    <a:pt x="18" y="9"/>
                  </a:lnTo>
                </a:path>
              </a:pathLst>
            </a:custGeom>
            <a:solidFill>
              <a:srgbClr val="000000"/>
            </a:solidFill>
            <a:ln w="12700" cap="rnd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421" name="Freeform 154"/>
            <p:cNvSpPr>
              <a:spLocks/>
            </p:cNvSpPr>
            <p:nvPr/>
          </p:nvSpPr>
          <p:spPr bwMode="auto">
            <a:xfrm>
              <a:off x="982" y="3829"/>
              <a:ext cx="19" cy="19"/>
            </a:xfrm>
            <a:custGeom>
              <a:avLst/>
              <a:gdLst>
                <a:gd name="T0" fmla="*/ 18 w 19"/>
                <a:gd name="T1" fmla="*/ 9 h 19"/>
                <a:gd name="T2" fmla="*/ 8 w 19"/>
                <a:gd name="T3" fmla="*/ 0 h 19"/>
                <a:gd name="T4" fmla="*/ 0 w 19"/>
                <a:gd name="T5" fmla="*/ 9 h 19"/>
                <a:gd name="T6" fmla="*/ 11 w 19"/>
                <a:gd name="T7" fmla="*/ 18 h 19"/>
                <a:gd name="T8" fmla="*/ 18 w 19"/>
                <a:gd name="T9" fmla="*/ 9 h 19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19"/>
                <a:gd name="T16" fmla="*/ 0 h 19"/>
                <a:gd name="T17" fmla="*/ 19 w 19"/>
                <a:gd name="T18" fmla="*/ 19 h 19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19" h="19">
                  <a:moveTo>
                    <a:pt x="18" y="9"/>
                  </a:moveTo>
                  <a:lnTo>
                    <a:pt x="8" y="0"/>
                  </a:lnTo>
                  <a:lnTo>
                    <a:pt x="0" y="9"/>
                  </a:lnTo>
                  <a:lnTo>
                    <a:pt x="11" y="18"/>
                  </a:lnTo>
                  <a:lnTo>
                    <a:pt x="18" y="9"/>
                  </a:lnTo>
                </a:path>
              </a:pathLst>
            </a:custGeom>
            <a:solidFill>
              <a:srgbClr val="000000"/>
            </a:solidFill>
            <a:ln w="12700" cap="rnd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422" name="Freeform 155"/>
            <p:cNvSpPr>
              <a:spLocks/>
            </p:cNvSpPr>
            <p:nvPr/>
          </p:nvSpPr>
          <p:spPr bwMode="auto">
            <a:xfrm>
              <a:off x="982" y="3892"/>
              <a:ext cx="19" cy="20"/>
            </a:xfrm>
            <a:custGeom>
              <a:avLst/>
              <a:gdLst>
                <a:gd name="T0" fmla="*/ 18 w 19"/>
                <a:gd name="T1" fmla="*/ 9 h 20"/>
                <a:gd name="T2" fmla="*/ 8 w 19"/>
                <a:gd name="T3" fmla="*/ 0 h 20"/>
                <a:gd name="T4" fmla="*/ 0 w 19"/>
                <a:gd name="T5" fmla="*/ 9 h 20"/>
                <a:gd name="T6" fmla="*/ 11 w 19"/>
                <a:gd name="T7" fmla="*/ 19 h 20"/>
                <a:gd name="T8" fmla="*/ 18 w 19"/>
                <a:gd name="T9" fmla="*/ 9 h 20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19"/>
                <a:gd name="T16" fmla="*/ 0 h 20"/>
                <a:gd name="T17" fmla="*/ 19 w 19"/>
                <a:gd name="T18" fmla="*/ 20 h 20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19" h="20">
                  <a:moveTo>
                    <a:pt x="18" y="9"/>
                  </a:moveTo>
                  <a:lnTo>
                    <a:pt x="8" y="0"/>
                  </a:lnTo>
                  <a:lnTo>
                    <a:pt x="0" y="9"/>
                  </a:lnTo>
                  <a:lnTo>
                    <a:pt x="11" y="19"/>
                  </a:lnTo>
                  <a:lnTo>
                    <a:pt x="18" y="9"/>
                  </a:lnTo>
                </a:path>
              </a:pathLst>
            </a:custGeom>
            <a:solidFill>
              <a:srgbClr val="000000"/>
            </a:solidFill>
            <a:ln w="12700" cap="rnd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423" name="Freeform 156"/>
            <p:cNvSpPr>
              <a:spLocks/>
            </p:cNvSpPr>
            <p:nvPr/>
          </p:nvSpPr>
          <p:spPr bwMode="auto">
            <a:xfrm>
              <a:off x="668" y="3806"/>
              <a:ext cx="19" cy="19"/>
            </a:xfrm>
            <a:custGeom>
              <a:avLst/>
              <a:gdLst>
                <a:gd name="T0" fmla="*/ 18 w 19"/>
                <a:gd name="T1" fmla="*/ 9 h 19"/>
                <a:gd name="T2" fmla="*/ 7 w 19"/>
                <a:gd name="T3" fmla="*/ 0 h 19"/>
                <a:gd name="T4" fmla="*/ 0 w 19"/>
                <a:gd name="T5" fmla="*/ 9 h 19"/>
                <a:gd name="T6" fmla="*/ 11 w 19"/>
                <a:gd name="T7" fmla="*/ 18 h 19"/>
                <a:gd name="T8" fmla="*/ 18 w 19"/>
                <a:gd name="T9" fmla="*/ 9 h 19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19"/>
                <a:gd name="T16" fmla="*/ 0 h 19"/>
                <a:gd name="T17" fmla="*/ 19 w 19"/>
                <a:gd name="T18" fmla="*/ 19 h 19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19" h="19">
                  <a:moveTo>
                    <a:pt x="18" y="9"/>
                  </a:moveTo>
                  <a:lnTo>
                    <a:pt x="7" y="0"/>
                  </a:lnTo>
                  <a:lnTo>
                    <a:pt x="0" y="9"/>
                  </a:lnTo>
                  <a:lnTo>
                    <a:pt x="11" y="18"/>
                  </a:lnTo>
                  <a:lnTo>
                    <a:pt x="18" y="9"/>
                  </a:lnTo>
                </a:path>
              </a:pathLst>
            </a:custGeom>
            <a:solidFill>
              <a:srgbClr val="000000"/>
            </a:solidFill>
            <a:ln w="12700" cap="rnd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424" name="Freeform 157"/>
            <p:cNvSpPr>
              <a:spLocks/>
            </p:cNvSpPr>
            <p:nvPr/>
          </p:nvSpPr>
          <p:spPr bwMode="auto">
            <a:xfrm>
              <a:off x="671" y="3879"/>
              <a:ext cx="19" cy="19"/>
            </a:xfrm>
            <a:custGeom>
              <a:avLst/>
              <a:gdLst>
                <a:gd name="T0" fmla="*/ 18 w 19"/>
                <a:gd name="T1" fmla="*/ 9 h 19"/>
                <a:gd name="T2" fmla="*/ 8 w 19"/>
                <a:gd name="T3" fmla="*/ 0 h 19"/>
                <a:gd name="T4" fmla="*/ 0 w 19"/>
                <a:gd name="T5" fmla="*/ 9 h 19"/>
                <a:gd name="T6" fmla="*/ 11 w 19"/>
                <a:gd name="T7" fmla="*/ 18 h 19"/>
                <a:gd name="T8" fmla="*/ 18 w 19"/>
                <a:gd name="T9" fmla="*/ 9 h 19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19"/>
                <a:gd name="T16" fmla="*/ 0 h 19"/>
                <a:gd name="T17" fmla="*/ 19 w 19"/>
                <a:gd name="T18" fmla="*/ 19 h 19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19" h="19">
                  <a:moveTo>
                    <a:pt x="18" y="9"/>
                  </a:moveTo>
                  <a:lnTo>
                    <a:pt x="8" y="0"/>
                  </a:lnTo>
                  <a:lnTo>
                    <a:pt x="0" y="9"/>
                  </a:lnTo>
                  <a:lnTo>
                    <a:pt x="11" y="18"/>
                  </a:lnTo>
                  <a:lnTo>
                    <a:pt x="18" y="9"/>
                  </a:lnTo>
                </a:path>
              </a:pathLst>
            </a:custGeom>
            <a:solidFill>
              <a:srgbClr val="000000"/>
            </a:solidFill>
            <a:ln w="12700" cap="rnd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425" name="Freeform 158"/>
            <p:cNvSpPr>
              <a:spLocks/>
            </p:cNvSpPr>
            <p:nvPr/>
          </p:nvSpPr>
          <p:spPr bwMode="auto">
            <a:xfrm>
              <a:off x="671" y="3956"/>
              <a:ext cx="19" cy="19"/>
            </a:xfrm>
            <a:custGeom>
              <a:avLst/>
              <a:gdLst>
                <a:gd name="T0" fmla="*/ 18 w 19"/>
                <a:gd name="T1" fmla="*/ 9 h 19"/>
                <a:gd name="T2" fmla="*/ 8 w 19"/>
                <a:gd name="T3" fmla="*/ 0 h 19"/>
                <a:gd name="T4" fmla="*/ 0 w 19"/>
                <a:gd name="T5" fmla="*/ 9 h 19"/>
                <a:gd name="T6" fmla="*/ 11 w 19"/>
                <a:gd name="T7" fmla="*/ 18 h 19"/>
                <a:gd name="T8" fmla="*/ 18 w 19"/>
                <a:gd name="T9" fmla="*/ 9 h 19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19"/>
                <a:gd name="T16" fmla="*/ 0 h 19"/>
                <a:gd name="T17" fmla="*/ 19 w 19"/>
                <a:gd name="T18" fmla="*/ 19 h 19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19" h="19">
                  <a:moveTo>
                    <a:pt x="18" y="9"/>
                  </a:moveTo>
                  <a:lnTo>
                    <a:pt x="8" y="0"/>
                  </a:lnTo>
                  <a:lnTo>
                    <a:pt x="0" y="9"/>
                  </a:lnTo>
                  <a:lnTo>
                    <a:pt x="11" y="18"/>
                  </a:lnTo>
                  <a:lnTo>
                    <a:pt x="18" y="9"/>
                  </a:lnTo>
                </a:path>
              </a:pathLst>
            </a:custGeom>
            <a:solidFill>
              <a:srgbClr val="000000"/>
            </a:solidFill>
            <a:ln w="12700" cap="rnd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426" name="Freeform 159"/>
            <p:cNvSpPr>
              <a:spLocks/>
            </p:cNvSpPr>
            <p:nvPr/>
          </p:nvSpPr>
          <p:spPr bwMode="auto">
            <a:xfrm>
              <a:off x="954" y="3358"/>
              <a:ext cx="19" cy="20"/>
            </a:xfrm>
            <a:custGeom>
              <a:avLst/>
              <a:gdLst>
                <a:gd name="T0" fmla="*/ 18 w 19"/>
                <a:gd name="T1" fmla="*/ 10 h 20"/>
                <a:gd name="T2" fmla="*/ 7 w 19"/>
                <a:gd name="T3" fmla="*/ 0 h 20"/>
                <a:gd name="T4" fmla="*/ 0 w 19"/>
                <a:gd name="T5" fmla="*/ 10 h 20"/>
                <a:gd name="T6" fmla="*/ 11 w 19"/>
                <a:gd name="T7" fmla="*/ 19 h 20"/>
                <a:gd name="T8" fmla="*/ 18 w 19"/>
                <a:gd name="T9" fmla="*/ 10 h 20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19"/>
                <a:gd name="T16" fmla="*/ 0 h 20"/>
                <a:gd name="T17" fmla="*/ 19 w 19"/>
                <a:gd name="T18" fmla="*/ 20 h 20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19" h="20">
                  <a:moveTo>
                    <a:pt x="18" y="10"/>
                  </a:moveTo>
                  <a:lnTo>
                    <a:pt x="7" y="0"/>
                  </a:lnTo>
                  <a:lnTo>
                    <a:pt x="0" y="10"/>
                  </a:lnTo>
                  <a:lnTo>
                    <a:pt x="11" y="19"/>
                  </a:lnTo>
                  <a:lnTo>
                    <a:pt x="18" y="10"/>
                  </a:lnTo>
                </a:path>
              </a:pathLst>
            </a:custGeom>
            <a:solidFill>
              <a:srgbClr val="000000"/>
            </a:solidFill>
            <a:ln w="12700" cap="rnd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427" name="Freeform 160"/>
            <p:cNvSpPr>
              <a:spLocks/>
            </p:cNvSpPr>
            <p:nvPr/>
          </p:nvSpPr>
          <p:spPr bwMode="auto">
            <a:xfrm>
              <a:off x="926" y="3358"/>
              <a:ext cx="19" cy="20"/>
            </a:xfrm>
            <a:custGeom>
              <a:avLst/>
              <a:gdLst>
                <a:gd name="T0" fmla="*/ 18 w 19"/>
                <a:gd name="T1" fmla="*/ 10 h 20"/>
                <a:gd name="T2" fmla="*/ 7 w 19"/>
                <a:gd name="T3" fmla="*/ 0 h 20"/>
                <a:gd name="T4" fmla="*/ 0 w 19"/>
                <a:gd name="T5" fmla="*/ 10 h 20"/>
                <a:gd name="T6" fmla="*/ 11 w 19"/>
                <a:gd name="T7" fmla="*/ 19 h 20"/>
                <a:gd name="T8" fmla="*/ 18 w 19"/>
                <a:gd name="T9" fmla="*/ 10 h 20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19"/>
                <a:gd name="T16" fmla="*/ 0 h 20"/>
                <a:gd name="T17" fmla="*/ 19 w 19"/>
                <a:gd name="T18" fmla="*/ 20 h 20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19" h="20">
                  <a:moveTo>
                    <a:pt x="18" y="10"/>
                  </a:moveTo>
                  <a:lnTo>
                    <a:pt x="7" y="0"/>
                  </a:lnTo>
                  <a:lnTo>
                    <a:pt x="0" y="10"/>
                  </a:lnTo>
                  <a:lnTo>
                    <a:pt x="11" y="19"/>
                  </a:lnTo>
                  <a:lnTo>
                    <a:pt x="18" y="10"/>
                  </a:lnTo>
                </a:path>
              </a:pathLst>
            </a:custGeom>
            <a:solidFill>
              <a:srgbClr val="000000"/>
            </a:solidFill>
            <a:ln w="12700" cap="rnd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428" name="Freeform 161"/>
            <p:cNvSpPr>
              <a:spLocks/>
            </p:cNvSpPr>
            <p:nvPr/>
          </p:nvSpPr>
          <p:spPr bwMode="auto">
            <a:xfrm>
              <a:off x="598" y="3381"/>
              <a:ext cx="18" cy="20"/>
            </a:xfrm>
            <a:custGeom>
              <a:avLst/>
              <a:gdLst>
                <a:gd name="T0" fmla="*/ 17 w 18"/>
                <a:gd name="T1" fmla="*/ 10 h 20"/>
                <a:gd name="T2" fmla="*/ 7 w 18"/>
                <a:gd name="T3" fmla="*/ 0 h 20"/>
                <a:gd name="T4" fmla="*/ 0 w 18"/>
                <a:gd name="T5" fmla="*/ 10 h 20"/>
                <a:gd name="T6" fmla="*/ 10 w 18"/>
                <a:gd name="T7" fmla="*/ 19 h 20"/>
                <a:gd name="T8" fmla="*/ 17 w 18"/>
                <a:gd name="T9" fmla="*/ 10 h 20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18"/>
                <a:gd name="T16" fmla="*/ 0 h 20"/>
                <a:gd name="T17" fmla="*/ 18 w 18"/>
                <a:gd name="T18" fmla="*/ 20 h 20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18" h="20">
                  <a:moveTo>
                    <a:pt x="17" y="10"/>
                  </a:moveTo>
                  <a:lnTo>
                    <a:pt x="7" y="0"/>
                  </a:lnTo>
                  <a:lnTo>
                    <a:pt x="0" y="10"/>
                  </a:lnTo>
                  <a:lnTo>
                    <a:pt x="10" y="19"/>
                  </a:lnTo>
                  <a:lnTo>
                    <a:pt x="17" y="10"/>
                  </a:lnTo>
                </a:path>
              </a:pathLst>
            </a:custGeom>
            <a:solidFill>
              <a:srgbClr val="000000"/>
            </a:solidFill>
            <a:ln w="12700" cap="rnd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429" name="Freeform 162"/>
            <p:cNvSpPr>
              <a:spLocks/>
            </p:cNvSpPr>
            <p:nvPr/>
          </p:nvSpPr>
          <p:spPr bwMode="auto">
            <a:xfrm>
              <a:off x="562" y="3381"/>
              <a:ext cx="19" cy="20"/>
            </a:xfrm>
            <a:custGeom>
              <a:avLst/>
              <a:gdLst>
                <a:gd name="T0" fmla="*/ 18 w 19"/>
                <a:gd name="T1" fmla="*/ 10 h 20"/>
                <a:gd name="T2" fmla="*/ 7 w 19"/>
                <a:gd name="T3" fmla="*/ 0 h 20"/>
                <a:gd name="T4" fmla="*/ 0 w 19"/>
                <a:gd name="T5" fmla="*/ 10 h 20"/>
                <a:gd name="T6" fmla="*/ 11 w 19"/>
                <a:gd name="T7" fmla="*/ 19 h 20"/>
                <a:gd name="T8" fmla="*/ 18 w 19"/>
                <a:gd name="T9" fmla="*/ 10 h 20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19"/>
                <a:gd name="T16" fmla="*/ 0 h 20"/>
                <a:gd name="T17" fmla="*/ 19 w 19"/>
                <a:gd name="T18" fmla="*/ 20 h 20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19" h="20">
                  <a:moveTo>
                    <a:pt x="18" y="10"/>
                  </a:moveTo>
                  <a:lnTo>
                    <a:pt x="7" y="0"/>
                  </a:lnTo>
                  <a:lnTo>
                    <a:pt x="0" y="10"/>
                  </a:lnTo>
                  <a:lnTo>
                    <a:pt x="11" y="19"/>
                  </a:lnTo>
                  <a:lnTo>
                    <a:pt x="18" y="10"/>
                  </a:lnTo>
                </a:path>
              </a:pathLst>
            </a:custGeom>
            <a:solidFill>
              <a:srgbClr val="000000"/>
            </a:solidFill>
            <a:ln w="12700" cap="rnd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430" name="Freeform 163"/>
            <p:cNvSpPr>
              <a:spLocks/>
            </p:cNvSpPr>
            <p:nvPr/>
          </p:nvSpPr>
          <p:spPr bwMode="auto">
            <a:xfrm>
              <a:off x="891" y="3322"/>
              <a:ext cx="18" cy="19"/>
            </a:xfrm>
            <a:custGeom>
              <a:avLst/>
              <a:gdLst>
                <a:gd name="T0" fmla="*/ 17 w 18"/>
                <a:gd name="T1" fmla="*/ 9 h 19"/>
                <a:gd name="T2" fmla="*/ 7 w 18"/>
                <a:gd name="T3" fmla="*/ 0 h 19"/>
                <a:gd name="T4" fmla="*/ 0 w 18"/>
                <a:gd name="T5" fmla="*/ 9 h 19"/>
                <a:gd name="T6" fmla="*/ 10 w 18"/>
                <a:gd name="T7" fmla="*/ 18 h 19"/>
                <a:gd name="T8" fmla="*/ 17 w 18"/>
                <a:gd name="T9" fmla="*/ 9 h 19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18"/>
                <a:gd name="T16" fmla="*/ 0 h 19"/>
                <a:gd name="T17" fmla="*/ 18 w 18"/>
                <a:gd name="T18" fmla="*/ 19 h 19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18" h="19">
                  <a:moveTo>
                    <a:pt x="17" y="9"/>
                  </a:moveTo>
                  <a:lnTo>
                    <a:pt x="7" y="0"/>
                  </a:lnTo>
                  <a:lnTo>
                    <a:pt x="0" y="9"/>
                  </a:lnTo>
                  <a:lnTo>
                    <a:pt x="10" y="18"/>
                  </a:lnTo>
                  <a:lnTo>
                    <a:pt x="17" y="9"/>
                  </a:lnTo>
                </a:path>
              </a:pathLst>
            </a:custGeom>
            <a:solidFill>
              <a:srgbClr val="000000"/>
            </a:solidFill>
            <a:ln w="12700" cap="rnd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431" name="Freeform 164"/>
            <p:cNvSpPr>
              <a:spLocks/>
            </p:cNvSpPr>
            <p:nvPr/>
          </p:nvSpPr>
          <p:spPr bwMode="auto">
            <a:xfrm>
              <a:off x="523" y="3354"/>
              <a:ext cx="19" cy="19"/>
            </a:xfrm>
            <a:custGeom>
              <a:avLst/>
              <a:gdLst>
                <a:gd name="T0" fmla="*/ 18 w 19"/>
                <a:gd name="T1" fmla="*/ 9 h 19"/>
                <a:gd name="T2" fmla="*/ 7 w 19"/>
                <a:gd name="T3" fmla="*/ 0 h 19"/>
                <a:gd name="T4" fmla="*/ 0 w 19"/>
                <a:gd name="T5" fmla="*/ 9 h 19"/>
                <a:gd name="T6" fmla="*/ 11 w 19"/>
                <a:gd name="T7" fmla="*/ 18 h 19"/>
                <a:gd name="T8" fmla="*/ 18 w 19"/>
                <a:gd name="T9" fmla="*/ 9 h 19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19"/>
                <a:gd name="T16" fmla="*/ 0 h 19"/>
                <a:gd name="T17" fmla="*/ 19 w 19"/>
                <a:gd name="T18" fmla="*/ 19 h 19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19" h="19">
                  <a:moveTo>
                    <a:pt x="18" y="9"/>
                  </a:moveTo>
                  <a:lnTo>
                    <a:pt x="7" y="0"/>
                  </a:lnTo>
                  <a:lnTo>
                    <a:pt x="0" y="9"/>
                  </a:lnTo>
                  <a:lnTo>
                    <a:pt x="11" y="18"/>
                  </a:lnTo>
                  <a:lnTo>
                    <a:pt x="18" y="9"/>
                  </a:lnTo>
                </a:path>
              </a:pathLst>
            </a:custGeom>
            <a:solidFill>
              <a:srgbClr val="000000"/>
            </a:solidFill>
            <a:ln w="12700" cap="rnd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432" name="Freeform 165"/>
            <p:cNvSpPr>
              <a:spLocks/>
            </p:cNvSpPr>
            <p:nvPr/>
          </p:nvSpPr>
          <p:spPr bwMode="auto">
            <a:xfrm>
              <a:off x="1093" y="3920"/>
              <a:ext cx="82" cy="42"/>
            </a:xfrm>
            <a:custGeom>
              <a:avLst/>
              <a:gdLst>
                <a:gd name="T0" fmla="*/ 53 w 82"/>
                <a:gd name="T1" fmla="*/ 0 h 42"/>
                <a:gd name="T2" fmla="*/ 74 w 82"/>
                <a:gd name="T3" fmla="*/ 5 h 42"/>
                <a:gd name="T4" fmla="*/ 81 w 82"/>
                <a:gd name="T5" fmla="*/ 9 h 42"/>
                <a:gd name="T6" fmla="*/ 81 w 82"/>
                <a:gd name="T7" fmla="*/ 18 h 42"/>
                <a:gd name="T8" fmla="*/ 77 w 82"/>
                <a:gd name="T9" fmla="*/ 37 h 42"/>
                <a:gd name="T10" fmla="*/ 45 w 82"/>
                <a:gd name="T11" fmla="*/ 41 h 42"/>
                <a:gd name="T12" fmla="*/ 17 w 82"/>
                <a:gd name="T13" fmla="*/ 41 h 42"/>
                <a:gd name="T14" fmla="*/ 0 w 82"/>
                <a:gd name="T15" fmla="*/ 32 h 42"/>
                <a:gd name="T16" fmla="*/ 0 w 82"/>
                <a:gd name="T17" fmla="*/ 9 h 42"/>
                <a:gd name="T18" fmla="*/ 17 w 82"/>
                <a:gd name="T19" fmla="*/ 5 h 42"/>
                <a:gd name="T20" fmla="*/ 3 w 82"/>
                <a:gd name="T21" fmla="*/ 18 h 42"/>
                <a:gd name="T22" fmla="*/ 10 w 82"/>
                <a:gd name="T23" fmla="*/ 23 h 42"/>
                <a:gd name="T24" fmla="*/ 31 w 82"/>
                <a:gd name="T25" fmla="*/ 32 h 42"/>
                <a:gd name="T26" fmla="*/ 49 w 82"/>
                <a:gd name="T27" fmla="*/ 27 h 42"/>
                <a:gd name="T28" fmla="*/ 70 w 82"/>
                <a:gd name="T29" fmla="*/ 23 h 42"/>
                <a:gd name="T30" fmla="*/ 70 w 82"/>
                <a:gd name="T31" fmla="*/ 14 h 42"/>
                <a:gd name="T32" fmla="*/ 53 w 82"/>
                <a:gd name="T33" fmla="*/ 0 h 42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w 82"/>
                <a:gd name="T52" fmla="*/ 0 h 42"/>
                <a:gd name="T53" fmla="*/ 82 w 82"/>
                <a:gd name="T54" fmla="*/ 42 h 42"/>
              </a:gdLst>
              <a:ahLst/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T51" t="T52" r="T53" b="T54"/>
              <a:pathLst>
                <a:path w="82" h="42">
                  <a:moveTo>
                    <a:pt x="53" y="0"/>
                  </a:moveTo>
                  <a:lnTo>
                    <a:pt x="74" y="5"/>
                  </a:lnTo>
                  <a:lnTo>
                    <a:pt x="81" y="9"/>
                  </a:lnTo>
                  <a:lnTo>
                    <a:pt x="81" y="18"/>
                  </a:lnTo>
                  <a:lnTo>
                    <a:pt x="77" y="37"/>
                  </a:lnTo>
                  <a:lnTo>
                    <a:pt x="45" y="41"/>
                  </a:lnTo>
                  <a:lnTo>
                    <a:pt x="17" y="41"/>
                  </a:lnTo>
                  <a:lnTo>
                    <a:pt x="0" y="32"/>
                  </a:lnTo>
                  <a:lnTo>
                    <a:pt x="0" y="9"/>
                  </a:lnTo>
                  <a:lnTo>
                    <a:pt x="17" y="5"/>
                  </a:lnTo>
                  <a:lnTo>
                    <a:pt x="3" y="18"/>
                  </a:lnTo>
                  <a:lnTo>
                    <a:pt x="10" y="23"/>
                  </a:lnTo>
                  <a:lnTo>
                    <a:pt x="31" y="32"/>
                  </a:lnTo>
                  <a:lnTo>
                    <a:pt x="49" y="27"/>
                  </a:lnTo>
                  <a:lnTo>
                    <a:pt x="70" y="23"/>
                  </a:lnTo>
                  <a:lnTo>
                    <a:pt x="70" y="14"/>
                  </a:lnTo>
                  <a:lnTo>
                    <a:pt x="53" y="0"/>
                  </a:lnTo>
                </a:path>
              </a:pathLst>
            </a:custGeom>
            <a:solidFill>
              <a:srgbClr val="000000"/>
            </a:solidFill>
            <a:ln w="12700" cap="rnd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433" name="Freeform 166"/>
            <p:cNvSpPr>
              <a:spLocks/>
            </p:cNvSpPr>
            <p:nvPr/>
          </p:nvSpPr>
          <p:spPr bwMode="auto">
            <a:xfrm>
              <a:off x="799" y="3911"/>
              <a:ext cx="227" cy="120"/>
            </a:xfrm>
            <a:custGeom>
              <a:avLst/>
              <a:gdLst>
                <a:gd name="T0" fmla="*/ 219 w 227"/>
                <a:gd name="T1" fmla="*/ 32 h 120"/>
                <a:gd name="T2" fmla="*/ 195 w 227"/>
                <a:gd name="T3" fmla="*/ 14 h 120"/>
                <a:gd name="T4" fmla="*/ 170 w 227"/>
                <a:gd name="T5" fmla="*/ 5 h 120"/>
                <a:gd name="T6" fmla="*/ 156 w 227"/>
                <a:gd name="T7" fmla="*/ 0 h 120"/>
                <a:gd name="T8" fmla="*/ 145 w 227"/>
                <a:gd name="T9" fmla="*/ 5 h 120"/>
                <a:gd name="T10" fmla="*/ 134 w 227"/>
                <a:gd name="T11" fmla="*/ 14 h 120"/>
                <a:gd name="T12" fmla="*/ 131 w 227"/>
                <a:gd name="T13" fmla="*/ 18 h 120"/>
                <a:gd name="T14" fmla="*/ 127 w 227"/>
                <a:gd name="T15" fmla="*/ 32 h 120"/>
                <a:gd name="T16" fmla="*/ 102 w 227"/>
                <a:gd name="T17" fmla="*/ 27 h 120"/>
                <a:gd name="T18" fmla="*/ 81 w 227"/>
                <a:gd name="T19" fmla="*/ 23 h 120"/>
                <a:gd name="T20" fmla="*/ 63 w 227"/>
                <a:gd name="T21" fmla="*/ 27 h 120"/>
                <a:gd name="T22" fmla="*/ 57 w 227"/>
                <a:gd name="T23" fmla="*/ 36 h 120"/>
                <a:gd name="T24" fmla="*/ 57 w 227"/>
                <a:gd name="T25" fmla="*/ 50 h 120"/>
                <a:gd name="T26" fmla="*/ 60 w 227"/>
                <a:gd name="T27" fmla="*/ 59 h 120"/>
                <a:gd name="T28" fmla="*/ 46 w 227"/>
                <a:gd name="T29" fmla="*/ 59 h 120"/>
                <a:gd name="T30" fmla="*/ 21 w 227"/>
                <a:gd name="T31" fmla="*/ 64 h 120"/>
                <a:gd name="T32" fmla="*/ 11 w 227"/>
                <a:gd name="T33" fmla="*/ 73 h 120"/>
                <a:gd name="T34" fmla="*/ 0 w 227"/>
                <a:gd name="T35" fmla="*/ 82 h 120"/>
                <a:gd name="T36" fmla="*/ 0 w 227"/>
                <a:gd name="T37" fmla="*/ 96 h 120"/>
                <a:gd name="T38" fmla="*/ 3 w 227"/>
                <a:gd name="T39" fmla="*/ 114 h 120"/>
                <a:gd name="T40" fmla="*/ 28 w 227"/>
                <a:gd name="T41" fmla="*/ 119 h 120"/>
                <a:gd name="T42" fmla="*/ 57 w 227"/>
                <a:gd name="T43" fmla="*/ 119 h 120"/>
                <a:gd name="T44" fmla="*/ 85 w 227"/>
                <a:gd name="T45" fmla="*/ 119 h 120"/>
                <a:gd name="T46" fmla="*/ 106 w 227"/>
                <a:gd name="T47" fmla="*/ 109 h 120"/>
                <a:gd name="T48" fmla="*/ 110 w 227"/>
                <a:gd name="T49" fmla="*/ 105 h 120"/>
                <a:gd name="T50" fmla="*/ 110 w 227"/>
                <a:gd name="T51" fmla="*/ 87 h 120"/>
                <a:gd name="T52" fmla="*/ 81 w 227"/>
                <a:gd name="T53" fmla="*/ 105 h 120"/>
                <a:gd name="T54" fmla="*/ 53 w 227"/>
                <a:gd name="T55" fmla="*/ 105 h 120"/>
                <a:gd name="T56" fmla="*/ 32 w 227"/>
                <a:gd name="T57" fmla="*/ 100 h 120"/>
                <a:gd name="T58" fmla="*/ 14 w 227"/>
                <a:gd name="T59" fmla="*/ 96 h 120"/>
                <a:gd name="T60" fmla="*/ 11 w 227"/>
                <a:gd name="T61" fmla="*/ 91 h 120"/>
                <a:gd name="T62" fmla="*/ 14 w 227"/>
                <a:gd name="T63" fmla="*/ 78 h 120"/>
                <a:gd name="T64" fmla="*/ 35 w 227"/>
                <a:gd name="T65" fmla="*/ 69 h 120"/>
                <a:gd name="T66" fmla="*/ 46 w 227"/>
                <a:gd name="T67" fmla="*/ 78 h 120"/>
                <a:gd name="T68" fmla="*/ 74 w 227"/>
                <a:gd name="T69" fmla="*/ 78 h 120"/>
                <a:gd name="T70" fmla="*/ 102 w 227"/>
                <a:gd name="T71" fmla="*/ 82 h 120"/>
                <a:gd name="T72" fmla="*/ 71 w 227"/>
                <a:gd name="T73" fmla="*/ 55 h 120"/>
                <a:gd name="T74" fmla="*/ 74 w 227"/>
                <a:gd name="T75" fmla="*/ 41 h 120"/>
                <a:gd name="T76" fmla="*/ 85 w 227"/>
                <a:gd name="T77" fmla="*/ 32 h 120"/>
                <a:gd name="T78" fmla="*/ 113 w 227"/>
                <a:gd name="T79" fmla="*/ 36 h 120"/>
                <a:gd name="T80" fmla="*/ 124 w 227"/>
                <a:gd name="T81" fmla="*/ 50 h 120"/>
                <a:gd name="T82" fmla="*/ 138 w 227"/>
                <a:gd name="T83" fmla="*/ 64 h 120"/>
                <a:gd name="T84" fmla="*/ 110 w 227"/>
                <a:gd name="T85" fmla="*/ 73 h 120"/>
                <a:gd name="T86" fmla="*/ 117 w 227"/>
                <a:gd name="T87" fmla="*/ 78 h 120"/>
                <a:gd name="T88" fmla="*/ 152 w 227"/>
                <a:gd name="T89" fmla="*/ 78 h 120"/>
                <a:gd name="T90" fmla="*/ 177 w 227"/>
                <a:gd name="T91" fmla="*/ 87 h 120"/>
                <a:gd name="T92" fmla="*/ 205 w 227"/>
                <a:gd name="T93" fmla="*/ 82 h 120"/>
                <a:gd name="T94" fmla="*/ 219 w 227"/>
                <a:gd name="T95" fmla="*/ 78 h 120"/>
                <a:gd name="T96" fmla="*/ 226 w 227"/>
                <a:gd name="T97" fmla="*/ 69 h 120"/>
                <a:gd name="T98" fmla="*/ 209 w 227"/>
                <a:gd name="T99" fmla="*/ 73 h 120"/>
                <a:gd name="T100" fmla="*/ 187 w 227"/>
                <a:gd name="T101" fmla="*/ 73 h 120"/>
                <a:gd name="T102" fmla="*/ 162 w 227"/>
                <a:gd name="T103" fmla="*/ 64 h 120"/>
                <a:gd name="T104" fmla="*/ 148 w 227"/>
                <a:gd name="T105" fmla="*/ 50 h 120"/>
                <a:gd name="T106" fmla="*/ 141 w 227"/>
                <a:gd name="T107" fmla="*/ 32 h 120"/>
                <a:gd name="T108" fmla="*/ 145 w 227"/>
                <a:gd name="T109" fmla="*/ 18 h 120"/>
                <a:gd name="T110" fmla="*/ 152 w 227"/>
                <a:gd name="T111" fmla="*/ 14 h 120"/>
                <a:gd name="T112" fmla="*/ 162 w 227"/>
                <a:gd name="T113" fmla="*/ 9 h 120"/>
                <a:gd name="T114" fmla="*/ 177 w 227"/>
                <a:gd name="T115" fmla="*/ 14 h 120"/>
                <a:gd name="T116" fmla="*/ 219 w 227"/>
                <a:gd name="T117" fmla="*/ 32 h 120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60000 65536"/>
                <a:gd name="T175" fmla="*/ 0 60000 65536"/>
                <a:gd name="T176" fmla="*/ 0 60000 65536"/>
                <a:gd name="T177" fmla="*/ 0 w 227"/>
                <a:gd name="T178" fmla="*/ 0 h 120"/>
                <a:gd name="T179" fmla="*/ 227 w 227"/>
                <a:gd name="T180" fmla="*/ 120 h 120"/>
              </a:gdLst>
              <a:ahLst/>
              <a:cxnLst>
                <a:cxn ang="T118">
                  <a:pos x="T0" y="T1"/>
                </a:cxn>
                <a:cxn ang="T119">
                  <a:pos x="T2" y="T3"/>
                </a:cxn>
                <a:cxn ang="T120">
                  <a:pos x="T4" y="T5"/>
                </a:cxn>
                <a:cxn ang="T121">
                  <a:pos x="T6" y="T7"/>
                </a:cxn>
                <a:cxn ang="T122">
                  <a:pos x="T8" y="T9"/>
                </a:cxn>
                <a:cxn ang="T123">
                  <a:pos x="T10" y="T11"/>
                </a:cxn>
                <a:cxn ang="T124">
                  <a:pos x="T12" y="T13"/>
                </a:cxn>
                <a:cxn ang="T125">
                  <a:pos x="T14" y="T15"/>
                </a:cxn>
                <a:cxn ang="T126">
                  <a:pos x="T16" y="T17"/>
                </a:cxn>
                <a:cxn ang="T127">
                  <a:pos x="T18" y="T19"/>
                </a:cxn>
                <a:cxn ang="T128">
                  <a:pos x="T20" y="T21"/>
                </a:cxn>
                <a:cxn ang="T129">
                  <a:pos x="T22" y="T23"/>
                </a:cxn>
                <a:cxn ang="T130">
                  <a:pos x="T24" y="T25"/>
                </a:cxn>
                <a:cxn ang="T131">
                  <a:pos x="T26" y="T27"/>
                </a:cxn>
                <a:cxn ang="T132">
                  <a:pos x="T28" y="T29"/>
                </a:cxn>
                <a:cxn ang="T133">
                  <a:pos x="T30" y="T31"/>
                </a:cxn>
                <a:cxn ang="T134">
                  <a:pos x="T32" y="T33"/>
                </a:cxn>
                <a:cxn ang="T135">
                  <a:pos x="T34" y="T35"/>
                </a:cxn>
                <a:cxn ang="T136">
                  <a:pos x="T36" y="T37"/>
                </a:cxn>
                <a:cxn ang="T137">
                  <a:pos x="T38" y="T39"/>
                </a:cxn>
                <a:cxn ang="T138">
                  <a:pos x="T40" y="T41"/>
                </a:cxn>
                <a:cxn ang="T139">
                  <a:pos x="T42" y="T43"/>
                </a:cxn>
                <a:cxn ang="T140">
                  <a:pos x="T44" y="T45"/>
                </a:cxn>
                <a:cxn ang="T141">
                  <a:pos x="T46" y="T47"/>
                </a:cxn>
                <a:cxn ang="T142">
                  <a:pos x="T48" y="T49"/>
                </a:cxn>
                <a:cxn ang="T143">
                  <a:pos x="T50" y="T51"/>
                </a:cxn>
                <a:cxn ang="T144">
                  <a:pos x="T52" y="T53"/>
                </a:cxn>
                <a:cxn ang="T145">
                  <a:pos x="T54" y="T55"/>
                </a:cxn>
                <a:cxn ang="T146">
                  <a:pos x="T56" y="T57"/>
                </a:cxn>
                <a:cxn ang="T147">
                  <a:pos x="T58" y="T59"/>
                </a:cxn>
                <a:cxn ang="T148">
                  <a:pos x="T60" y="T61"/>
                </a:cxn>
                <a:cxn ang="T149">
                  <a:pos x="T62" y="T63"/>
                </a:cxn>
                <a:cxn ang="T150">
                  <a:pos x="T64" y="T65"/>
                </a:cxn>
                <a:cxn ang="T151">
                  <a:pos x="T66" y="T67"/>
                </a:cxn>
                <a:cxn ang="T152">
                  <a:pos x="T68" y="T69"/>
                </a:cxn>
                <a:cxn ang="T153">
                  <a:pos x="T70" y="T71"/>
                </a:cxn>
                <a:cxn ang="T154">
                  <a:pos x="T72" y="T73"/>
                </a:cxn>
                <a:cxn ang="T155">
                  <a:pos x="T74" y="T75"/>
                </a:cxn>
                <a:cxn ang="T156">
                  <a:pos x="T76" y="T77"/>
                </a:cxn>
                <a:cxn ang="T157">
                  <a:pos x="T78" y="T79"/>
                </a:cxn>
                <a:cxn ang="T158">
                  <a:pos x="T80" y="T81"/>
                </a:cxn>
                <a:cxn ang="T159">
                  <a:pos x="T82" y="T83"/>
                </a:cxn>
                <a:cxn ang="T160">
                  <a:pos x="T84" y="T85"/>
                </a:cxn>
                <a:cxn ang="T161">
                  <a:pos x="T86" y="T87"/>
                </a:cxn>
                <a:cxn ang="T162">
                  <a:pos x="T88" y="T89"/>
                </a:cxn>
                <a:cxn ang="T163">
                  <a:pos x="T90" y="T91"/>
                </a:cxn>
                <a:cxn ang="T164">
                  <a:pos x="T92" y="T93"/>
                </a:cxn>
                <a:cxn ang="T165">
                  <a:pos x="T94" y="T95"/>
                </a:cxn>
                <a:cxn ang="T166">
                  <a:pos x="T96" y="T97"/>
                </a:cxn>
                <a:cxn ang="T167">
                  <a:pos x="T98" y="T99"/>
                </a:cxn>
                <a:cxn ang="T168">
                  <a:pos x="T100" y="T101"/>
                </a:cxn>
                <a:cxn ang="T169">
                  <a:pos x="T102" y="T103"/>
                </a:cxn>
                <a:cxn ang="T170">
                  <a:pos x="T104" y="T105"/>
                </a:cxn>
                <a:cxn ang="T171">
                  <a:pos x="T106" y="T107"/>
                </a:cxn>
                <a:cxn ang="T172">
                  <a:pos x="T108" y="T109"/>
                </a:cxn>
                <a:cxn ang="T173">
                  <a:pos x="T110" y="T111"/>
                </a:cxn>
                <a:cxn ang="T174">
                  <a:pos x="T112" y="T113"/>
                </a:cxn>
                <a:cxn ang="T175">
                  <a:pos x="T114" y="T115"/>
                </a:cxn>
                <a:cxn ang="T176">
                  <a:pos x="T116" y="T117"/>
                </a:cxn>
              </a:cxnLst>
              <a:rect l="T177" t="T178" r="T179" b="T180"/>
              <a:pathLst>
                <a:path w="227" h="120">
                  <a:moveTo>
                    <a:pt x="219" y="32"/>
                  </a:moveTo>
                  <a:lnTo>
                    <a:pt x="195" y="14"/>
                  </a:lnTo>
                  <a:lnTo>
                    <a:pt x="170" y="5"/>
                  </a:lnTo>
                  <a:lnTo>
                    <a:pt x="156" y="0"/>
                  </a:lnTo>
                  <a:lnTo>
                    <a:pt x="145" y="5"/>
                  </a:lnTo>
                  <a:lnTo>
                    <a:pt x="134" y="14"/>
                  </a:lnTo>
                  <a:lnTo>
                    <a:pt x="131" y="18"/>
                  </a:lnTo>
                  <a:lnTo>
                    <a:pt x="127" y="32"/>
                  </a:lnTo>
                  <a:lnTo>
                    <a:pt x="102" y="27"/>
                  </a:lnTo>
                  <a:lnTo>
                    <a:pt x="81" y="23"/>
                  </a:lnTo>
                  <a:lnTo>
                    <a:pt x="63" y="27"/>
                  </a:lnTo>
                  <a:lnTo>
                    <a:pt x="57" y="36"/>
                  </a:lnTo>
                  <a:lnTo>
                    <a:pt x="57" y="50"/>
                  </a:lnTo>
                  <a:lnTo>
                    <a:pt x="60" y="59"/>
                  </a:lnTo>
                  <a:lnTo>
                    <a:pt x="46" y="59"/>
                  </a:lnTo>
                  <a:lnTo>
                    <a:pt x="21" y="64"/>
                  </a:lnTo>
                  <a:lnTo>
                    <a:pt x="11" y="73"/>
                  </a:lnTo>
                  <a:lnTo>
                    <a:pt x="0" y="82"/>
                  </a:lnTo>
                  <a:lnTo>
                    <a:pt x="0" y="96"/>
                  </a:lnTo>
                  <a:lnTo>
                    <a:pt x="3" y="114"/>
                  </a:lnTo>
                  <a:lnTo>
                    <a:pt x="28" y="119"/>
                  </a:lnTo>
                  <a:lnTo>
                    <a:pt x="57" y="119"/>
                  </a:lnTo>
                  <a:lnTo>
                    <a:pt x="85" y="119"/>
                  </a:lnTo>
                  <a:lnTo>
                    <a:pt x="106" y="109"/>
                  </a:lnTo>
                  <a:lnTo>
                    <a:pt x="110" y="105"/>
                  </a:lnTo>
                  <a:lnTo>
                    <a:pt x="110" y="87"/>
                  </a:lnTo>
                  <a:lnTo>
                    <a:pt x="81" y="105"/>
                  </a:lnTo>
                  <a:lnTo>
                    <a:pt x="53" y="105"/>
                  </a:lnTo>
                  <a:lnTo>
                    <a:pt x="32" y="100"/>
                  </a:lnTo>
                  <a:lnTo>
                    <a:pt x="14" y="96"/>
                  </a:lnTo>
                  <a:lnTo>
                    <a:pt x="11" y="91"/>
                  </a:lnTo>
                  <a:lnTo>
                    <a:pt x="14" y="78"/>
                  </a:lnTo>
                  <a:lnTo>
                    <a:pt x="35" y="69"/>
                  </a:lnTo>
                  <a:lnTo>
                    <a:pt x="46" y="78"/>
                  </a:lnTo>
                  <a:lnTo>
                    <a:pt x="74" y="78"/>
                  </a:lnTo>
                  <a:lnTo>
                    <a:pt x="102" y="82"/>
                  </a:lnTo>
                  <a:lnTo>
                    <a:pt x="71" y="55"/>
                  </a:lnTo>
                  <a:lnTo>
                    <a:pt x="74" y="41"/>
                  </a:lnTo>
                  <a:lnTo>
                    <a:pt x="85" y="32"/>
                  </a:lnTo>
                  <a:lnTo>
                    <a:pt x="113" y="36"/>
                  </a:lnTo>
                  <a:lnTo>
                    <a:pt x="124" y="50"/>
                  </a:lnTo>
                  <a:lnTo>
                    <a:pt x="138" y="64"/>
                  </a:lnTo>
                  <a:lnTo>
                    <a:pt x="110" y="73"/>
                  </a:lnTo>
                  <a:lnTo>
                    <a:pt x="117" y="78"/>
                  </a:lnTo>
                  <a:lnTo>
                    <a:pt x="152" y="78"/>
                  </a:lnTo>
                  <a:lnTo>
                    <a:pt x="177" y="87"/>
                  </a:lnTo>
                  <a:lnTo>
                    <a:pt x="205" y="82"/>
                  </a:lnTo>
                  <a:lnTo>
                    <a:pt x="219" y="78"/>
                  </a:lnTo>
                  <a:lnTo>
                    <a:pt x="226" y="69"/>
                  </a:lnTo>
                  <a:lnTo>
                    <a:pt x="209" y="73"/>
                  </a:lnTo>
                  <a:lnTo>
                    <a:pt x="187" y="73"/>
                  </a:lnTo>
                  <a:lnTo>
                    <a:pt x="162" y="64"/>
                  </a:lnTo>
                  <a:lnTo>
                    <a:pt x="148" y="50"/>
                  </a:lnTo>
                  <a:lnTo>
                    <a:pt x="141" y="32"/>
                  </a:lnTo>
                  <a:lnTo>
                    <a:pt x="145" y="18"/>
                  </a:lnTo>
                  <a:lnTo>
                    <a:pt x="152" y="14"/>
                  </a:lnTo>
                  <a:lnTo>
                    <a:pt x="162" y="9"/>
                  </a:lnTo>
                  <a:lnTo>
                    <a:pt x="177" y="14"/>
                  </a:lnTo>
                  <a:lnTo>
                    <a:pt x="219" y="32"/>
                  </a:lnTo>
                </a:path>
              </a:pathLst>
            </a:custGeom>
            <a:solidFill>
              <a:srgbClr val="000000"/>
            </a:solidFill>
            <a:ln w="12700" cap="rnd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434" name="Freeform 167"/>
            <p:cNvSpPr>
              <a:spLocks/>
            </p:cNvSpPr>
            <p:nvPr/>
          </p:nvSpPr>
          <p:spPr bwMode="auto">
            <a:xfrm>
              <a:off x="590" y="3970"/>
              <a:ext cx="108" cy="97"/>
            </a:xfrm>
            <a:custGeom>
              <a:avLst/>
              <a:gdLst>
                <a:gd name="T0" fmla="*/ 96 w 108"/>
                <a:gd name="T1" fmla="*/ 23 h 97"/>
                <a:gd name="T2" fmla="*/ 68 w 108"/>
                <a:gd name="T3" fmla="*/ 5 h 97"/>
                <a:gd name="T4" fmla="*/ 46 w 108"/>
                <a:gd name="T5" fmla="*/ 0 h 97"/>
                <a:gd name="T6" fmla="*/ 29 w 108"/>
                <a:gd name="T7" fmla="*/ 5 h 97"/>
                <a:gd name="T8" fmla="*/ 18 w 108"/>
                <a:gd name="T9" fmla="*/ 19 h 97"/>
                <a:gd name="T10" fmla="*/ 18 w 108"/>
                <a:gd name="T11" fmla="*/ 37 h 97"/>
                <a:gd name="T12" fmla="*/ 21 w 108"/>
                <a:gd name="T13" fmla="*/ 60 h 97"/>
                <a:gd name="T14" fmla="*/ 25 w 108"/>
                <a:gd name="T15" fmla="*/ 64 h 97"/>
                <a:gd name="T16" fmla="*/ 0 w 108"/>
                <a:gd name="T17" fmla="*/ 69 h 97"/>
                <a:gd name="T18" fmla="*/ 18 w 108"/>
                <a:gd name="T19" fmla="*/ 82 h 97"/>
                <a:gd name="T20" fmla="*/ 54 w 108"/>
                <a:gd name="T21" fmla="*/ 96 h 97"/>
                <a:gd name="T22" fmla="*/ 82 w 108"/>
                <a:gd name="T23" fmla="*/ 96 h 97"/>
                <a:gd name="T24" fmla="*/ 103 w 108"/>
                <a:gd name="T25" fmla="*/ 91 h 97"/>
                <a:gd name="T26" fmla="*/ 107 w 108"/>
                <a:gd name="T27" fmla="*/ 82 h 97"/>
                <a:gd name="T28" fmla="*/ 85 w 108"/>
                <a:gd name="T29" fmla="*/ 82 h 97"/>
                <a:gd name="T30" fmla="*/ 64 w 108"/>
                <a:gd name="T31" fmla="*/ 73 h 97"/>
                <a:gd name="T32" fmla="*/ 46 w 108"/>
                <a:gd name="T33" fmla="*/ 60 h 97"/>
                <a:gd name="T34" fmla="*/ 36 w 108"/>
                <a:gd name="T35" fmla="*/ 46 h 97"/>
                <a:gd name="T36" fmla="*/ 32 w 108"/>
                <a:gd name="T37" fmla="*/ 28 h 97"/>
                <a:gd name="T38" fmla="*/ 36 w 108"/>
                <a:gd name="T39" fmla="*/ 14 h 97"/>
                <a:gd name="T40" fmla="*/ 50 w 108"/>
                <a:gd name="T41" fmla="*/ 10 h 97"/>
                <a:gd name="T42" fmla="*/ 75 w 108"/>
                <a:gd name="T43" fmla="*/ 14 h 97"/>
                <a:gd name="T44" fmla="*/ 107 w 108"/>
                <a:gd name="T45" fmla="*/ 37 h 97"/>
                <a:gd name="T46" fmla="*/ 96 w 108"/>
                <a:gd name="T47" fmla="*/ 23 h 97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w 108"/>
                <a:gd name="T73" fmla="*/ 0 h 97"/>
                <a:gd name="T74" fmla="*/ 108 w 108"/>
                <a:gd name="T75" fmla="*/ 97 h 97"/>
              </a:gdLst>
              <a:ahLst/>
              <a:cxnLst>
                <a:cxn ang="T48">
                  <a:pos x="T0" y="T1"/>
                </a:cxn>
                <a:cxn ang="T49">
                  <a:pos x="T2" y="T3"/>
                </a:cxn>
                <a:cxn ang="T50">
                  <a:pos x="T4" y="T5"/>
                </a:cxn>
                <a:cxn ang="T51">
                  <a:pos x="T6" y="T7"/>
                </a:cxn>
                <a:cxn ang="T52">
                  <a:pos x="T8" y="T9"/>
                </a:cxn>
                <a:cxn ang="T53">
                  <a:pos x="T10" y="T11"/>
                </a:cxn>
                <a:cxn ang="T54">
                  <a:pos x="T12" y="T13"/>
                </a:cxn>
                <a:cxn ang="T55">
                  <a:pos x="T14" y="T15"/>
                </a:cxn>
                <a:cxn ang="T56">
                  <a:pos x="T16" y="T17"/>
                </a:cxn>
                <a:cxn ang="T57">
                  <a:pos x="T18" y="T19"/>
                </a:cxn>
                <a:cxn ang="T58">
                  <a:pos x="T20" y="T21"/>
                </a:cxn>
                <a:cxn ang="T59">
                  <a:pos x="T22" y="T23"/>
                </a:cxn>
                <a:cxn ang="T60">
                  <a:pos x="T24" y="T25"/>
                </a:cxn>
                <a:cxn ang="T61">
                  <a:pos x="T26" y="T27"/>
                </a:cxn>
                <a:cxn ang="T62">
                  <a:pos x="T28" y="T29"/>
                </a:cxn>
                <a:cxn ang="T63">
                  <a:pos x="T30" y="T31"/>
                </a:cxn>
                <a:cxn ang="T64">
                  <a:pos x="T32" y="T33"/>
                </a:cxn>
                <a:cxn ang="T65">
                  <a:pos x="T34" y="T35"/>
                </a:cxn>
                <a:cxn ang="T66">
                  <a:pos x="T36" y="T37"/>
                </a:cxn>
                <a:cxn ang="T67">
                  <a:pos x="T38" y="T39"/>
                </a:cxn>
                <a:cxn ang="T68">
                  <a:pos x="T40" y="T41"/>
                </a:cxn>
                <a:cxn ang="T69">
                  <a:pos x="T42" y="T43"/>
                </a:cxn>
                <a:cxn ang="T70">
                  <a:pos x="T44" y="T45"/>
                </a:cxn>
                <a:cxn ang="T71">
                  <a:pos x="T46" y="T47"/>
                </a:cxn>
              </a:cxnLst>
              <a:rect l="T72" t="T73" r="T74" b="T75"/>
              <a:pathLst>
                <a:path w="108" h="97">
                  <a:moveTo>
                    <a:pt x="96" y="23"/>
                  </a:moveTo>
                  <a:lnTo>
                    <a:pt x="68" y="5"/>
                  </a:lnTo>
                  <a:lnTo>
                    <a:pt x="46" y="0"/>
                  </a:lnTo>
                  <a:lnTo>
                    <a:pt x="29" y="5"/>
                  </a:lnTo>
                  <a:lnTo>
                    <a:pt x="18" y="19"/>
                  </a:lnTo>
                  <a:lnTo>
                    <a:pt x="18" y="37"/>
                  </a:lnTo>
                  <a:lnTo>
                    <a:pt x="21" y="60"/>
                  </a:lnTo>
                  <a:lnTo>
                    <a:pt x="25" y="64"/>
                  </a:lnTo>
                  <a:lnTo>
                    <a:pt x="0" y="69"/>
                  </a:lnTo>
                  <a:lnTo>
                    <a:pt x="18" y="82"/>
                  </a:lnTo>
                  <a:lnTo>
                    <a:pt x="54" y="96"/>
                  </a:lnTo>
                  <a:lnTo>
                    <a:pt x="82" y="96"/>
                  </a:lnTo>
                  <a:lnTo>
                    <a:pt x="103" y="91"/>
                  </a:lnTo>
                  <a:lnTo>
                    <a:pt x="107" y="82"/>
                  </a:lnTo>
                  <a:lnTo>
                    <a:pt x="85" y="82"/>
                  </a:lnTo>
                  <a:lnTo>
                    <a:pt x="64" y="73"/>
                  </a:lnTo>
                  <a:lnTo>
                    <a:pt x="46" y="60"/>
                  </a:lnTo>
                  <a:lnTo>
                    <a:pt x="36" y="46"/>
                  </a:lnTo>
                  <a:lnTo>
                    <a:pt x="32" y="28"/>
                  </a:lnTo>
                  <a:lnTo>
                    <a:pt x="36" y="14"/>
                  </a:lnTo>
                  <a:lnTo>
                    <a:pt x="50" y="10"/>
                  </a:lnTo>
                  <a:lnTo>
                    <a:pt x="75" y="14"/>
                  </a:lnTo>
                  <a:lnTo>
                    <a:pt x="107" y="37"/>
                  </a:lnTo>
                  <a:lnTo>
                    <a:pt x="96" y="23"/>
                  </a:lnTo>
                </a:path>
              </a:pathLst>
            </a:custGeom>
            <a:solidFill>
              <a:srgbClr val="000000"/>
            </a:solidFill>
            <a:ln w="12700" cap="rnd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435" name="Freeform 168"/>
            <p:cNvSpPr>
              <a:spLocks/>
            </p:cNvSpPr>
            <p:nvPr/>
          </p:nvSpPr>
          <p:spPr bwMode="auto">
            <a:xfrm>
              <a:off x="697" y="4030"/>
              <a:ext cx="114" cy="69"/>
            </a:xfrm>
            <a:custGeom>
              <a:avLst/>
              <a:gdLst>
                <a:gd name="T0" fmla="*/ 60 w 114"/>
                <a:gd name="T1" fmla="*/ 0 h 69"/>
                <a:gd name="T2" fmla="*/ 31 w 114"/>
                <a:gd name="T3" fmla="*/ 0 h 69"/>
                <a:gd name="T4" fmla="*/ 13 w 114"/>
                <a:gd name="T5" fmla="*/ 4 h 69"/>
                <a:gd name="T6" fmla="*/ 3 w 114"/>
                <a:gd name="T7" fmla="*/ 13 h 69"/>
                <a:gd name="T8" fmla="*/ 0 w 114"/>
                <a:gd name="T9" fmla="*/ 27 h 69"/>
                <a:gd name="T10" fmla="*/ 0 w 114"/>
                <a:gd name="T11" fmla="*/ 41 h 69"/>
                <a:gd name="T12" fmla="*/ 10 w 114"/>
                <a:gd name="T13" fmla="*/ 50 h 69"/>
                <a:gd name="T14" fmla="*/ 24 w 114"/>
                <a:gd name="T15" fmla="*/ 59 h 69"/>
                <a:gd name="T16" fmla="*/ 52 w 114"/>
                <a:gd name="T17" fmla="*/ 64 h 69"/>
                <a:gd name="T18" fmla="*/ 81 w 114"/>
                <a:gd name="T19" fmla="*/ 68 h 69"/>
                <a:gd name="T20" fmla="*/ 102 w 114"/>
                <a:gd name="T21" fmla="*/ 64 h 69"/>
                <a:gd name="T22" fmla="*/ 113 w 114"/>
                <a:gd name="T23" fmla="*/ 54 h 69"/>
                <a:gd name="T24" fmla="*/ 113 w 114"/>
                <a:gd name="T25" fmla="*/ 41 h 69"/>
                <a:gd name="T26" fmla="*/ 105 w 114"/>
                <a:gd name="T27" fmla="*/ 50 h 69"/>
                <a:gd name="T28" fmla="*/ 74 w 114"/>
                <a:gd name="T29" fmla="*/ 54 h 69"/>
                <a:gd name="T30" fmla="*/ 39 w 114"/>
                <a:gd name="T31" fmla="*/ 50 h 69"/>
                <a:gd name="T32" fmla="*/ 13 w 114"/>
                <a:gd name="T33" fmla="*/ 41 h 69"/>
                <a:gd name="T34" fmla="*/ 7 w 114"/>
                <a:gd name="T35" fmla="*/ 27 h 69"/>
                <a:gd name="T36" fmla="*/ 10 w 114"/>
                <a:gd name="T37" fmla="*/ 13 h 69"/>
                <a:gd name="T38" fmla="*/ 24 w 114"/>
                <a:gd name="T39" fmla="*/ 9 h 69"/>
                <a:gd name="T40" fmla="*/ 46 w 114"/>
                <a:gd name="T41" fmla="*/ 4 h 69"/>
                <a:gd name="T42" fmla="*/ 63 w 114"/>
                <a:gd name="T43" fmla="*/ 4 h 69"/>
                <a:gd name="T44" fmla="*/ 84 w 114"/>
                <a:gd name="T45" fmla="*/ 9 h 69"/>
                <a:gd name="T46" fmla="*/ 60 w 114"/>
                <a:gd name="T47" fmla="*/ 0 h 69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w 114"/>
                <a:gd name="T73" fmla="*/ 0 h 69"/>
                <a:gd name="T74" fmla="*/ 114 w 114"/>
                <a:gd name="T75" fmla="*/ 69 h 69"/>
              </a:gdLst>
              <a:ahLst/>
              <a:cxnLst>
                <a:cxn ang="T48">
                  <a:pos x="T0" y="T1"/>
                </a:cxn>
                <a:cxn ang="T49">
                  <a:pos x="T2" y="T3"/>
                </a:cxn>
                <a:cxn ang="T50">
                  <a:pos x="T4" y="T5"/>
                </a:cxn>
                <a:cxn ang="T51">
                  <a:pos x="T6" y="T7"/>
                </a:cxn>
                <a:cxn ang="T52">
                  <a:pos x="T8" y="T9"/>
                </a:cxn>
                <a:cxn ang="T53">
                  <a:pos x="T10" y="T11"/>
                </a:cxn>
                <a:cxn ang="T54">
                  <a:pos x="T12" y="T13"/>
                </a:cxn>
                <a:cxn ang="T55">
                  <a:pos x="T14" y="T15"/>
                </a:cxn>
                <a:cxn ang="T56">
                  <a:pos x="T16" y="T17"/>
                </a:cxn>
                <a:cxn ang="T57">
                  <a:pos x="T18" y="T19"/>
                </a:cxn>
                <a:cxn ang="T58">
                  <a:pos x="T20" y="T21"/>
                </a:cxn>
                <a:cxn ang="T59">
                  <a:pos x="T22" y="T23"/>
                </a:cxn>
                <a:cxn ang="T60">
                  <a:pos x="T24" y="T25"/>
                </a:cxn>
                <a:cxn ang="T61">
                  <a:pos x="T26" y="T27"/>
                </a:cxn>
                <a:cxn ang="T62">
                  <a:pos x="T28" y="T29"/>
                </a:cxn>
                <a:cxn ang="T63">
                  <a:pos x="T30" y="T31"/>
                </a:cxn>
                <a:cxn ang="T64">
                  <a:pos x="T32" y="T33"/>
                </a:cxn>
                <a:cxn ang="T65">
                  <a:pos x="T34" y="T35"/>
                </a:cxn>
                <a:cxn ang="T66">
                  <a:pos x="T36" y="T37"/>
                </a:cxn>
                <a:cxn ang="T67">
                  <a:pos x="T38" y="T39"/>
                </a:cxn>
                <a:cxn ang="T68">
                  <a:pos x="T40" y="T41"/>
                </a:cxn>
                <a:cxn ang="T69">
                  <a:pos x="T42" y="T43"/>
                </a:cxn>
                <a:cxn ang="T70">
                  <a:pos x="T44" y="T45"/>
                </a:cxn>
                <a:cxn ang="T71">
                  <a:pos x="T46" y="T47"/>
                </a:cxn>
              </a:cxnLst>
              <a:rect l="T72" t="T73" r="T74" b="T75"/>
              <a:pathLst>
                <a:path w="114" h="69">
                  <a:moveTo>
                    <a:pt x="60" y="0"/>
                  </a:moveTo>
                  <a:lnTo>
                    <a:pt x="31" y="0"/>
                  </a:lnTo>
                  <a:lnTo>
                    <a:pt x="13" y="4"/>
                  </a:lnTo>
                  <a:lnTo>
                    <a:pt x="3" y="13"/>
                  </a:lnTo>
                  <a:lnTo>
                    <a:pt x="0" y="27"/>
                  </a:lnTo>
                  <a:lnTo>
                    <a:pt x="0" y="41"/>
                  </a:lnTo>
                  <a:lnTo>
                    <a:pt x="10" y="50"/>
                  </a:lnTo>
                  <a:lnTo>
                    <a:pt x="24" y="59"/>
                  </a:lnTo>
                  <a:lnTo>
                    <a:pt x="52" y="64"/>
                  </a:lnTo>
                  <a:lnTo>
                    <a:pt x="81" y="68"/>
                  </a:lnTo>
                  <a:lnTo>
                    <a:pt x="102" y="64"/>
                  </a:lnTo>
                  <a:lnTo>
                    <a:pt x="113" y="54"/>
                  </a:lnTo>
                  <a:lnTo>
                    <a:pt x="113" y="41"/>
                  </a:lnTo>
                  <a:lnTo>
                    <a:pt x="105" y="50"/>
                  </a:lnTo>
                  <a:lnTo>
                    <a:pt x="74" y="54"/>
                  </a:lnTo>
                  <a:lnTo>
                    <a:pt x="39" y="50"/>
                  </a:lnTo>
                  <a:lnTo>
                    <a:pt x="13" y="41"/>
                  </a:lnTo>
                  <a:lnTo>
                    <a:pt x="7" y="27"/>
                  </a:lnTo>
                  <a:lnTo>
                    <a:pt x="10" y="13"/>
                  </a:lnTo>
                  <a:lnTo>
                    <a:pt x="24" y="9"/>
                  </a:lnTo>
                  <a:lnTo>
                    <a:pt x="46" y="4"/>
                  </a:lnTo>
                  <a:lnTo>
                    <a:pt x="63" y="4"/>
                  </a:lnTo>
                  <a:lnTo>
                    <a:pt x="84" y="9"/>
                  </a:lnTo>
                  <a:lnTo>
                    <a:pt x="60" y="0"/>
                  </a:lnTo>
                </a:path>
              </a:pathLst>
            </a:custGeom>
            <a:solidFill>
              <a:srgbClr val="000000"/>
            </a:solidFill>
            <a:ln w="12700" cap="rnd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436" name="Freeform 169"/>
            <p:cNvSpPr>
              <a:spLocks/>
            </p:cNvSpPr>
            <p:nvPr/>
          </p:nvSpPr>
          <p:spPr bwMode="auto">
            <a:xfrm>
              <a:off x="346" y="3925"/>
              <a:ext cx="115" cy="56"/>
            </a:xfrm>
            <a:custGeom>
              <a:avLst/>
              <a:gdLst>
                <a:gd name="T0" fmla="*/ 85 w 115"/>
                <a:gd name="T1" fmla="*/ 0 h 56"/>
                <a:gd name="T2" fmla="*/ 85 w 115"/>
                <a:gd name="T3" fmla="*/ 18 h 56"/>
                <a:gd name="T4" fmla="*/ 75 w 115"/>
                <a:gd name="T5" fmla="*/ 36 h 56"/>
                <a:gd name="T6" fmla="*/ 50 w 115"/>
                <a:gd name="T7" fmla="*/ 45 h 56"/>
                <a:gd name="T8" fmla="*/ 28 w 115"/>
                <a:gd name="T9" fmla="*/ 45 h 56"/>
                <a:gd name="T10" fmla="*/ 14 w 115"/>
                <a:gd name="T11" fmla="*/ 41 h 56"/>
                <a:gd name="T12" fmla="*/ 7 w 115"/>
                <a:gd name="T13" fmla="*/ 32 h 56"/>
                <a:gd name="T14" fmla="*/ 7 w 115"/>
                <a:gd name="T15" fmla="*/ 18 h 56"/>
                <a:gd name="T16" fmla="*/ 18 w 115"/>
                <a:gd name="T17" fmla="*/ 9 h 56"/>
                <a:gd name="T18" fmla="*/ 28 w 115"/>
                <a:gd name="T19" fmla="*/ 0 h 56"/>
                <a:gd name="T20" fmla="*/ 4 w 115"/>
                <a:gd name="T21" fmla="*/ 18 h 56"/>
                <a:gd name="T22" fmla="*/ 0 w 115"/>
                <a:gd name="T23" fmla="*/ 32 h 56"/>
                <a:gd name="T24" fmla="*/ 11 w 115"/>
                <a:gd name="T25" fmla="*/ 50 h 56"/>
                <a:gd name="T26" fmla="*/ 25 w 115"/>
                <a:gd name="T27" fmla="*/ 55 h 56"/>
                <a:gd name="T28" fmla="*/ 46 w 115"/>
                <a:gd name="T29" fmla="*/ 55 h 56"/>
                <a:gd name="T30" fmla="*/ 71 w 115"/>
                <a:gd name="T31" fmla="*/ 50 h 56"/>
                <a:gd name="T32" fmla="*/ 114 w 115"/>
                <a:gd name="T33" fmla="*/ 45 h 56"/>
                <a:gd name="T34" fmla="*/ 89 w 115"/>
                <a:gd name="T35" fmla="*/ 32 h 56"/>
                <a:gd name="T36" fmla="*/ 96 w 115"/>
                <a:gd name="T37" fmla="*/ 22 h 56"/>
                <a:gd name="T38" fmla="*/ 85 w 115"/>
                <a:gd name="T39" fmla="*/ 0 h 5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w 115"/>
                <a:gd name="T61" fmla="*/ 0 h 56"/>
                <a:gd name="T62" fmla="*/ 115 w 115"/>
                <a:gd name="T63" fmla="*/ 56 h 56"/>
              </a:gdLst>
              <a:ahLst/>
              <a:cxnLst>
                <a:cxn ang="T40">
                  <a:pos x="T0" y="T1"/>
                </a:cxn>
                <a:cxn ang="T41">
                  <a:pos x="T2" y="T3"/>
                </a:cxn>
                <a:cxn ang="T42">
                  <a:pos x="T4" y="T5"/>
                </a:cxn>
                <a:cxn ang="T43">
                  <a:pos x="T6" y="T7"/>
                </a:cxn>
                <a:cxn ang="T44">
                  <a:pos x="T8" y="T9"/>
                </a:cxn>
                <a:cxn ang="T45">
                  <a:pos x="T10" y="T11"/>
                </a:cxn>
                <a:cxn ang="T46">
                  <a:pos x="T12" y="T13"/>
                </a:cxn>
                <a:cxn ang="T47">
                  <a:pos x="T14" y="T15"/>
                </a:cxn>
                <a:cxn ang="T48">
                  <a:pos x="T16" y="T17"/>
                </a:cxn>
                <a:cxn ang="T49">
                  <a:pos x="T18" y="T19"/>
                </a:cxn>
                <a:cxn ang="T50">
                  <a:pos x="T20" y="T21"/>
                </a:cxn>
                <a:cxn ang="T51">
                  <a:pos x="T22" y="T23"/>
                </a:cxn>
                <a:cxn ang="T52">
                  <a:pos x="T24" y="T25"/>
                </a:cxn>
                <a:cxn ang="T53">
                  <a:pos x="T26" y="T27"/>
                </a:cxn>
                <a:cxn ang="T54">
                  <a:pos x="T28" y="T29"/>
                </a:cxn>
                <a:cxn ang="T55">
                  <a:pos x="T30" y="T31"/>
                </a:cxn>
                <a:cxn ang="T56">
                  <a:pos x="T32" y="T33"/>
                </a:cxn>
                <a:cxn ang="T57">
                  <a:pos x="T34" y="T35"/>
                </a:cxn>
                <a:cxn ang="T58">
                  <a:pos x="T36" y="T37"/>
                </a:cxn>
                <a:cxn ang="T59">
                  <a:pos x="T38" y="T39"/>
                </a:cxn>
              </a:cxnLst>
              <a:rect l="T60" t="T61" r="T62" b="T63"/>
              <a:pathLst>
                <a:path w="115" h="56">
                  <a:moveTo>
                    <a:pt x="85" y="0"/>
                  </a:moveTo>
                  <a:lnTo>
                    <a:pt x="85" y="18"/>
                  </a:lnTo>
                  <a:lnTo>
                    <a:pt x="75" y="36"/>
                  </a:lnTo>
                  <a:lnTo>
                    <a:pt x="50" y="45"/>
                  </a:lnTo>
                  <a:lnTo>
                    <a:pt x="28" y="45"/>
                  </a:lnTo>
                  <a:lnTo>
                    <a:pt x="14" y="41"/>
                  </a:lnTo>
                  <a:lnTo>
                    <a:pt x="7" y="32"/>
                  </a:lnTo>
                  <a:lnTo>
                    <a:pt x="7" y="18"/>
                  </a:lnTo>
                  <a:lnTo>
                    <a:pt x="18" y="9"/>
                  </a:lnTo>
                  <a:lnTo>
                    <a:pt x="28" y="0"/>
                  </a:lnTo>
                  <a:lnTo>
                    <a:pt x="4" y="18"/>
                  </a:lnTo>
                  <a:lnTo>
                    <a:pt x="0" y="32"/>
                  </a:lnTo>
                  <a:lnTo>
                    <a:pt x="11" y="50"/>
                  </a:lnTo>
                  <a:lnTo>
                    <a:pt x="25" y="55"/>
                  </a:lnTo>
                  <a:lnTo>
                    <a:pt x="46" y="55"/>
                  </a:lnTo>
                  <a:lnTo>
                    <a:pt x="71" y="50"/>
                  </a:lnTo>
                  <a:lnTo>
                    <a:pt x="114" y="45"/>
                  </a:lnTo>
                  <a:lnTo>
                    <a:pt x="89" y="32"/>
                  </a:lnTo>
                  <a:lnTo>
                    <a:pt x="96" y="22"/>
                  </a:lnTo>
                  <a:lnTo>
                    <a:pt x="85" y="0"/>
                  </a:lnTo>
                </a:path>
              </a:pathLst>
            </a:custGeom>
            <a:solidFill>
              <a:srgbClr val="000000"/>
            </a:solidFill>
            <a:ln w="12700" cap="rnd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437" name="Freeform 170"/>
            <p:cNvSpPr>
              <a:spLocks/>
            </p:cNvSpPr>
            <p:nvPr/>
          </p:nvSpPr>
          <p:spPr bwMode="auto">
            <a:xfrm>
              <a:off x="424" y="3989"/>
              <a:ext cx="107" cy="64"/>
            </a:xfrm>
            <a:custGeom>
              <a:avLst/>
              <a:gdLst>
                <a:gd name="T0" fmla="*/ 74 w 107"/>
                <a:gd name="T1" fmla="*/ 9 h 64"/>
                <a:gd name="T2" fmla="*/ 43 w 107"/>
                <a:gd name="T3" fmla="*/ 4 h 64"/>
                <a:gd name="T4" fmla="*/ 21 w 107"/>
                <a:gd name="T5" fmla="*/ 4 h 64"/>
                <a:gd name="T6" fmla="*/ 11 w 107"/>
                <a:gd name="T7" fmla="*/ 18 h 64"/>
                <a:gd name="T8" fmla="*/ 14 w 107"/>
                <a:gd name="T9" fmla="*/ 31 h 64"/>
                <a:gd name="T10" fmla="*/ 32 w 107"/>
                <a:gd name="T11" fmla="*/ 41 h 64"/>
                <a:gd name="T12" fmla="*/ 57 w 107"/>
                <a:gd name="T13" fmla="*/ 50 h 64"/>
                <a:gd name="T14" fmla="*/ 82 w 107"/>
                <a:gd name="T15" fmla="*/ 50 h 64"/>
                <a:gd name="T16" fmla="*/ 96 w 107"/>
                <a:gd name="T17" fmla="*/ 45 h 64"/>
                <a:gd name="T18" fmla="*/ 99 w 107"/>
                <a:gd name="T19" fmla="*/ 41 h 64"/>
                <a:gd name="T20" fmla="*/ 96 w 107"/>
                <a:gd name="T21" fmla="*/ 27 h 64"/>
                <a:gd name="T22" fmla="*/ 106 w 107"/>
                <a:gd name="T23" fmla="*/ 41 h 64"/>
                <a:gd name="T24" fmla="*/ 103 w 107"/>
                <a:gd name="T25" fmla="*/ 54 h 64"/>
                <a:gd name="T26" fmla="*/ 78 w 107"/>
                <a:gd name="T27" fmla="*/ 63 h 64"/>
                <a:gd name="T28" fmla="*/ 49 w 107"/>
                <a:gd name="T29" fmla="*/ 59 h 64"/>
                <a:gd name="T30" fmla="*/ 18 w 107"/>
                <a:gd name="T31" fmla="*/ 50 h 64"/>
                <a:gd name="T32" fmla="*/ 0 w 107"/>
                <a:gd name="T33" fmla="*/ 41 h 64"/>
                <a:gd name="T34" fmla="*/ 7 w 107"/>
                <a:gd name="T35" fmla="*/ 4 h 64"/>
                <a:gd name="T36" fmla="*/ 25 w 107"/>
                <a:gd name="T37" fmla="*/ 0 h 64"/>
                <a:gd name="T38" fmla="*/ 36 w 107"/>
                <a:gd name="T39" fmla="*/ 0 h 64"/>
                <a:gd name="T40" fmla="*/ 74 w 107"/>
                <a:gd name="T41" fmla="*/ 9 h 64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w 107"/>
                <a:gd name="T64" fmla="*/ 0 h 64"/>
                <a:gd name="T65" fmla="*/ 107 w 107"/>
                <a:gd name="T66" fmla="*/ 64 h 64"/>
              </a:gdLst>
              <a:ahLst/>
              <a:cxnLst>
                <a:cxn ang="T42">
                  <a:pos x="T0" y="T1"/>
                </a:cxn>
                <a:cxn ang="T43">
                  <a:pos x="T2" y="T3"/>
                </a:cxn>
                <a:cxn ang="T44">
                  <a:pos x="T4" y="T5"/>
                </a:cxn>
                <a:cxn ang="T45">
                  <a:pos x="T6" y="T7"/>
                </a:cxn>
                <a:cxn ang="T46">
                  <a:pos x="T8" y="T9"/>
                </a:cxn>
                <a:cxn ang="T47">
                  <a:pos x="T10" y="T11"/>
                </a:cxn>
                <a:cxn ang="T48">
                  <a:pos x="T12" y="T13"/>
                </a:cxn>
                <a:cxn ang="T49">
                  <a:pos x="T14" y="T15"/>
                </a:cxn>
                <a:cxn ang="T50">
                  <a:pos x="T16" y="T17"/>
                </a:cxn>
                <a:cxn ang="T51">
                  <a:pos x="T18" y="T19"/>
                </a:cxn>
                <a:cxn ang="T52">
                  <a:pos x="T20" y="T21"/>
                </a:cxn>
                <a:cxn ang="T53">
                  <a:pos x="T22" y="T23"/>
                </a:cxn>
                <a:cxn ang="T54">
                  <a:pos x="T24" y="T25"/>
                </a:cxn>
                <a:cxn ang="T55">
                  <a:pos x="T26" y="T27"/>
                </a:cxn>
                <a:cxn ang="T56">
                  <a:pos x="T28" y="T29"/>
                </a:cxn>
                <a:cxn ang="T57">
                  <a:pos x="T30" y="T31"/>
                </a:cxn>
                <a:cxn ang="T58">
                  <a:pos x="T32" y="T33"/>
                </a:cxn>
                <a:cxn ang="T59">
                  <a:pos x="T34" y="T35"/>
                </a:cxn>
                <a:cxn ang="T60">
                  <a:pos x="T36" y="T37"/>
                </a:cxn>
                <a:cxn ang="T61">
                  <a:pos x="T38" y="T39"/>
                </a:cxn>
                <a:cxn ang="T62">
                  <a:pos x="T40" y="T41"/>
                </a:cxn>
              </a:cxnLst>
              <a:rect l="T63" t="T64" r="T65" b="T66"/>
              <a:pathLst>
                <a:path w="107" h="64">
                  <a:moveTo>
                    <a:pt x="74" y="9"/>
                  </a:moveTo>
                  <a:lnTo>
                    <a:pt x="43" y="4"/>
                  </a:lnTo>
                  <a:lnTo>
                    <a:pt x="21" y="4"/>
                  </a:lnTo>
                  <a:lnTo>
                    <a:pt x="11" y="18"/>
                  </a:lnTo>
                  <a:lnTo>
                    <a:pt x="14" y="31"/>
                  </a:lnTo>
                  <a:lnTo>
                    <a:pt x="32" y="41"/>
                  </a:lnTo>
                  <a:lnTo>
                    <a:pt x="57" y="50"/>
                  </a:lnTo>
                  <a:lnTo>
                    <a:pt x="82" y="50"/>
                  </a:lnTo>
                  <a:lnTo>
                    <a:pt x="96" y="45"/>
                  </a:lnTo>
                  <a:lnTo>
                    <a:pt x="99" y="41"/>
                  </a:lnTo>
                  <a:lnTo>
                    <a:pt x="96" y="27"/>
                  </a:lnTo>
                  <a:lnTo>
                    <a:pt x="106" y="41"/>
                  </a:lnTo>
                  <a:lnTo>
                    <a:pt x="103" y="54"/>
                  </a:lnTo>
                  <a:lnTo>
                    <a:pt x="78" y="63"/>
                  </a:lnTo>
                  <a:lnTo>
                    <a:pt x="49" y="59"/>
                  </a:lnTo>
                  <a:lnTo>
                    <a:pt x="18" y="50"/>
                  </a:lnTo>
                  <a:lnTo>
                    <a:pt x="0" y="41"/>
                  </a:lnTo>
                  <a:lnTo>
                    <a:pt x="7" y="4"/>
                  </a:lnTo>
                  <a:lnTo>
                    <a:pt x="25" y="0"/>
                  </a:lnTo>
                  <a:lnTo>
                    <a:pt x="36" y="0"/>
                  </a:lnTo>
                  <a:lnTo>
                    <a:pt x="74" y="9"/>
                  </a:lnTo>
                </a:path>
              </a:pathLst>
            </a:custGeom>
            <a:solidFill>
              <a:srgbClr val="000000"/>
            </a:solidFill>
            <a:ln w="12700" cap="rnd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438" name="Freeform 171"/>
            <p:cNvSpPr>
              <a:spLocks/>
            </p:cNvSpPr>
            <p:nvPr/>
          </p:nvSpPr>
          <p:spPr bwMode="auto">
            <a:xfrm>
              <a:off x="520" y="4071"/>
              <a:ext cx="121" cy="55"/>
            </a:xfrm>
            <a:custGeom>
              <a:avLst/>
              <a:gdLst>
                <a:gd name="T0" fmla="*/ 88 w 121"/>
                <a:gd name="T1" fmla="*/ 9 h 55"/>
                <a:gd name="T2" fmla="*/ 49 w 121"/>
                <a:gd name="T3" fmla="*/ 0 h 55"/>
                <a:gd name="T4" fmla="*/ 28 w 121"/>
                <a:gd name="T5" fmla="*/ 4 h 55"/>
                <a:gd name="T6" fmla="*/ 7 w 121"/>
                <a:gd name="T7" fmla="*/ 9 h 55"/>
                <a:gd name="T8" fmla="*/ 0 w 121"/>
                <a:gd name="T9" fmla="*/ 18 h 55"/>
                <a:gd name="T10" fmla="*/ 0 w 121"/>
                <a:gd name="T11" fmla="*/ 45 h 55"/>
                <a:gd name="T12" fmla="*/ 21 w 121"/>
                <a:gd name="T13" fmla="*/ 54 h 55"/>
                <a:gd name="T14" fmla="*/ 49 w 121"/>
                <a:gd name="T15" fmla="*/ 54 h 55"/>
                <a:gd name="T16" fmla="*/ 85 w 121"/>
                <a:gd name="T17" fmla="*/ 54 h 55"/>
                <a:gd name="T18" fmla="*/ 106 w 121"/>
                <a:gd name="T19" fmla="*/ 50 h 55"/>
                <a:gd name="T20" fmla="*/ 116 w 121"/>
                <a:gd name="T21" fmla="*/ 45 h 55"/>
                <a:gd name="T22" fmla="*/ 120 w 121"/>
                <a:gd name="T23" fmla="*/ 45 h 55"/>
                <a:gd name="T24" fmla="*/ 116 w 121"/>
                <a:gd name="T25" fmla="*/ 27 h 55"/>
                <a:gd name="T26" fmla="*/ 95 w 121"/>
                <a:gd name="T27" fmla="*/ 41 h 55"/>
                <a:gd name="T28" fmla="*/ 52 w 121"/>
                <a:gd name="T29" fmla="*/ 41 h 55"/>
                <a:gd name="T30" fmla="*/ 24 w 121"/>
                <a:gd name="T31" fmla="*/ 41 h 55"/>
                <a:gd name="T32" fmla="*/ 10 w 121"/>
                <a:gd name="T33" fmla="*/ 27 h 55"/>
                <a:gd name="T34" fmla="*/ 10 w 121"/>
                <a:gd name="T35" fmla="*/ 18 h 55"/>
                <a:gd name="T36" fmla="*/ 28 w 121"/>
                <a:gd name="T37" fmla="*/ 9 h 55"/>
                <a:gd name="T38" fmla="*/ 42 w 121"/>
                <a:gd name="T39" fmla="*/ 4 h 55"/>
                <a:gd name="T40" fmla="*/ 56 w 121"/>
                <a:gd name="T41" fmla="*/ 9 h 55"/>
                <a:gd name="T42" fmla="*/ 88 w 121"/>
                <a:gd name="T43" fmla="*/ 9 h 55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w 121"/>
                <a:gd name="T67" fmla="*/ 0 h 55"/>
                <a:gd name="T68" fmla="*/ 121 w 121"/>
                <a:gd name="T69" fmla="*/ 55 h 55"/>
              </a:gdLst>
              <a:ahLst/>
              <a:cxnLst>
                <a:cxn ang="T44">
                  <a:pos x="T0" y="T1"/>
                </a:cxn>
                <a:cxn ang="T45">
                  <a:pos x="T2" y="T3"/>
                </a:cxn>
                <a:cxn ang="T46">
                  <a:pos x="T4" y="T5"/>
                </a:cxn>
                <a:cxn ang="T47">
                  <a:pos x="T6" y="T7"/>
                </a:cxn>
                <a:cxn ang="T48">
                  <a:pos x="T8" y="T9"/>
                </a:cxn>
                <a:cxn ang="T49">
                  <a:pos x="T10" y="T11"/>
                </a:cxn>
                <a:cxn ang="T50">
                  <a:pos x="T12" y="T13"/>
                </a:cxn>
                <a:cxn ang="T51">
                  <a:pos x="T14" y="T15"/>
                </a:cxn>
                <a:cxn ang="T52">
                  <a:pos x="T16" y="T17"/>
                </a:cxn>
                <a:cxn ang="T53">
                  <a:pos x="T18" y="T19"/>
                </a:cxn>
                <a:cxn ang="T54">
                  <a:pos x="T20" y="T21"/>
                </a:cxn>
                <a:cxn ang="T55">
                  <a:pos x="T22" y="T23"/>
                </a:cxn>
                <a:cxn ang="T56">
                  <a:pos x="T24" y="T25"/>
                </a:cxn>
                <a:cxn ang="T57">
                  <a:pos x="T26" y="T27"/>
                </a:cxn>
                <a:cxn ang="T58">
                  <a:pos x="T28" y="T29"/>
                </a:cxn>
                <a:cxn ang="T59">
                  <a:pos x="T30" y="T31"/>
                </a:cxn>
                <a:cxn ang="T60">
                  <a:pos x="T32" y="T33"/>
                </a:cxn>
                <a:cxn ang="T61">
                  <a:pos x="T34" y="T35"/>
                </a:cxn>
                <a:cxn ang="T62">
                  <a:pos x="T36" y="T37"/>
                </a:cxn>
                <a:cxn ang="T63">
                  <a:pos x="T38" y="T39"/>
                </a:cxn>
                <a:cxn ang="T64">
                  <a:pos x="T40" y="T41"/>
                </a:cxn>
                <a:cxn ang="T65">
                  <a:pos x="T42" y="T43"/>
                </a:cxn>
              </a:cxnLst>
              <a:rect l="T66" t="T67" r="T68" b="T69"/>
              <a:pathLst>
                <a:path w="121" h="55">
                  <a:moveTo>
                    <a:pt x="88" y="9"/>
                  </a:moveTo>
                  <a:lnTo>
                    <a:pt x="49" y="0"/>
                  </a:lnTo>
                  <a:lnTo>
                    <a:pt x="28" y="4"/>
                  </a:lnTo>
                  <a:lnTo>
                    <a:pt x="7" y="9"/>
                  </a:lnTo>
                  <a:lnTo>
                    <a:pt x="0" y="18"/>
                  </a:lnTo>
                  <a:lnTo>
                    <a:pt x="0" y="45"/>
                  </a:lnTo>
                  <a:lnTo>
                    <a:pt x="21" y="54"/>
                  </a:lnTo>
                  <a:lnTo>
                    <a:pt x="49" y="54"/>
                  </a:lnTo>
                  <a:lnTo>
                    <a:pt x="85" y="54"/>
                  </a:lnTo>
                  <a:lnTo>
                    <a:pt x="106" y="50"/>
                  </a:lnTo>
                  <a:lnTo>
                    <a:pt x="116" y="45"/>
                  </a:lnTo>
                  <a:lnTo>
                    <a:pt x="120" y="45"/>
                  </a:lnTo>
                  <a:lnTo>
                    <a:pt x="116" y="27"/>
                  </a:lnTo>
                  <a:lnTo>
                    <a:pt x="95" y="41"/>
                  </a:lnTo>
                  <a:lnTo>
                    <a:pt x="52" y="41"/>
                  </a:lnTo>
                  <a:lnTo>
                    <a:pt x="24" y="41"/>
                  </a:lnTo>
                  <a:lnTo>
                    <a:pt x="10" y="27"/>
                  </a:lnTo>
                  <a:lnTo>
                    <a:pt x="10" y="18"/>
                  </a:lnTo>
                  <a:lnTo>
                    <a:pt x="28" y="9"/>
                  </a:lnTo>
                  <a:lnTo>
                    <a:pt x="42" y="4"/>
                  </a:lnTo>
                  <a:lnTo>
                    <a:pt x="56" y="9"/>
                  </a:lnTo>
                  <a:lnTo>
                    <a:pt x="88" y="9"/>
                  </a:lnTo>
                </a:path>
              </a:pathLst>
            </a:custGeom>
            <a:solidFill>
              <a:srgbClr val="000000"/>
            </a:solidFill>
            <a:ln w="12700" cap="rnd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439" name="Freeform 172"/>
            <p:cNvSpPr>
              <a:spLocks/>
            </p:cNvSpPr>
            <p:nvPr/>
          </p:nvSpPr>
          <p:spPr bwMode="auto">
            <a:xfrm>
              <a:off x="435" y="4048"/>
              <a:ext cx="82" cy="42"/>
            </a:xfrm>
            <a:custGeom>
              <a:avLst/>
              <a:gdLst>
                <a:gd name="T0" fmla="*/ 53 w 82"/>
                <a:gd name="T1" fmla="*/ 0 h 42"/>
                <a:gd name="T2" fmla="*/ 74 w 82"/>
                <a:gd name="T3" fmla="*/ 4 h 42"/>
                <a:gd name="T4" fmla="*/ 81 w 82"/>
                <a:gd name="T5" fmla="*/ 9 h 42"/>
                <a:gd name="T6" fmla="*/ 81 w 82"/>
                <a:gd name="T7" fmla="*/ 18 h 42"/>
                <a:gd name="T8" fmla="*/ 77 w 82"/>
                <a:gd name="T9" fmla="*/ 36 h 42"/>
                <a:gd name="T10" fmla="*/ 46 w 82"/>
                <a:gd name="T11" fmla="*/ 41 h 42"/>
                <a:gd name="T12" fmla="*/ 17 w 82"/>
                <a:gd name="T13" fmla="*/ 41 h 42"/>
                <a:gd name="T14" fmla="*/ 0 w 82"/>
                <a:gd name="T15" fmla="*/ 32 h 42"/>
                <a:gd name="T16" fmla="*/ 0 w 82"/>
                <a:gd name="T17" fmla="*/ 9 h 42"/>
                <a:gd name="T18" fmla="*/ 17 w 82"/>
                <a:gd name="T19" fmla="*/ 4 h 42"/>
                <a:gd name="T20" fmla="*/ 3 w 82"/>
                <a:gd name="T21" fmla="*/ 18 h 42"/>
                <a:gd name="T22" fmla="*/ 10 w 82"/>
                <a:gd name="T23" fmla="*/ 23 h 42"/>
                <a:gd name="T24" fmla="*/ 32 w 82"/>
                <a:gd name="T25" fmla="*/ 32 h 42"/>
                <a:gd name="T26" fmla="*/ 49 w 82"/>
                <a:gd name="T27" fmla="*/ 27 h 42"/>
                <a:gd name="T28" fmla="*/ 71 w 82"/>
                <a:gd name="T29" fmla="*/ 23 h 42"/>
                <a:gd name="T30" fmla="*/ 71 w 82"/>
                <a:gd name="T31" fmla="*/ 13 h 42"/>
                <a:gd name="T32" fmla="*/ 53 w 82"/>
                <a:gd name="T33" fmla="*/ 0 h 42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w 82"/>
                <a:gd name="T52" fmla="*/ 0 h 42"/>
                <a:gd name="T53" fmla="*/ 82 w 82"/>
                <a:gd name="T54" fmla="*/ 42 h 42"/>
              </a:gdLst>
              <a:ahLst/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T51" t="T52" r="T53" b="T54"/>
              <a:pathLst>
                <a:path w="82" h="42">
                  <a:moveTo>
                    <a:pt x="53" y="0"/>
                  </a:moveTo>
                  <a:lnTo>
                    <a:pt x="74" y="4"/>
                  </a:lnTo>
                  <a:lnTo>
                    <a:pt x="81" y="9"/>
                  </a:lnTo>
                  <a:lnTo>
                    <a:pt x="81" y="18"/>
                  </a:lnTo>
                  <a:lnTo>
                    <a:pt x="77" y="36"/>
                  </a:lnTo>
                  <a:lnTo>
                    <a:pt x="46" y="41"/>
                  </a:lnTo>
                  <a:lnTo>
                    <a:pt x="17" y="41"/>
                  </a:lnTo>
                  <a:lnTo>
                    <a:pt x="0" y="32"/>
                  </a:lnTo>
                  <a:lnTo>
                    <a:pt x="0" y="9"/>
                  </a:lnTo>
                  <a:lnTo>
                    <a:pt x="17" y="4"/>
                  </a:lnTo>
                  <a:lnTo>
                    <a:pt x="3" y="18"/>
                  </a:lnTo>
                  <a:lnTo>
                    <a:pt x="10" y="23"/>
                  </a:lnTo>
                  <a:lnTo>
                    <a:pt x="32" y="32"/>
                  </a:lnTo>
                  <a:lnTo>
                    <a:pt x="49" y="27"/>
                  </a:lnTo>
                  <a:lnTo>
                    <a:pt x="71" y="23"/>
                  </a:lnTo>
                  <a:lnTo>
                    <a:pt x="71" y="13"/>
                  </a:lnTo>
                  <a:lnTo>
                    <a:pt x="53" y="0"/>
                  </a:lnTo>
                </a:path>
              </a:pathLst>
            </a:custGeom>
            <a:solidFill>
              <a:srgbClr val="000000"/>
            </a:solidFill>
            <a:ln w="12700" cap="rnd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440" name="Freeform 173"/>
            <p:cNvSpPr>
              <a:spLocks/>
            </p:cNvSpPr>
            <p:nvPr/>
          </p:nvSpPr>
          <p:spPr bwMode="auto">
            <a:xfrm>
              <a:off x="329" y="3989"/>
              <a:ext cx="82" cy="42"/>
            </a:xfrm>
            <a:custGeom>
              <a:avLst/>
              <a:gdLst>
                <a:gd name="T0" fmla="*/ 53 w 82"/>
                <a:gd name="T1" fmla="*/ 0 h 42"/>
                <a:gd name="T2" fmla="*/ 74 w 82"/>
                <a:gd name="T3" fmla="*/ 4 h 42"/>
                <a:gd name="T4" fmla="*/ 81 w 82"/>
                <a:gd name="T5" fmla="*/ 9 h 42"/>
                <a:gd name="T6" fmla="*/ 81 w 82"/>
                <a:gd name="T7" fmla="*/ 18 h 42"/>
                <a:gd name="T8" fmla="*/ 78 w 82"/>
                <a:gd name="T9" fmla="*/ 36 h 42"/>
                <a:gd name="T10" fmla="*/ 45 w 82"/>
                <a:gd name="T11" fmla="*/ 41 h 42"/>
                <a:gd name="T12" fmla="*/ 17 w 82"/>
                <a:gd name="T13" fmla="*/ 41 h 42"/>
                <a:gd name="T14" fmla="*/ 0 w 82"/>
                <a:gd name="T15" fmla="*/ 31 h 42"/>
                <a:gd name="T16" fmla="*/ 0 w 82"/>
                <a:gd name="T17" fmla="*/ 9 h 42"/>
                <a:gd name="T18" fmla="*/ 17 w 82"/>
                <a:gd name="T19" fmla="*/ 4 h 42"/>
                <a:gd name="T20" fmla="*/ 3 w 82"/>
                <a:gd name="T21" fmla="*/ 18 h 42"/>
                <a:gd name="T22" fmla="*/ 10 w 82"/>
                <a:gd name="T23" fmla="*/ 22 h 42"/>
                <a:gd name="T24" fmla="*/ 32 w 82"/>
                <a:gd name="T25" fmla="*/ 31 h 42"/>
                <a:gd name="T26" fmla="*/ 49 w 82"/>
                <a:gd name="T27" fmla="*/ 27 h 42"/>
                <a:gd name="T28" fmla="*/ 71 w 82"/>
                <a:gd name="T29" fmla="*/ 22 h 42"/>
                <a:gd name="T30" fmla="*/ 71 w 82"/>
                <a:gd name="T31" fmla="*/ 13 h 42"/>
                <a:gd name="T32" fmla="*/ 53 w 82"/>
                <a:gd name="T33" fmla="*/ 0 h 42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w 82"/>
                <a:gd name="T52" fmla="*/ 0 h 42"/>
                <a:gd name="T53" fmla="*/ 82 w 82"/>
                <a:gd name="T54" fmla="*/ 42 h 42"/>
              </a:gdLst>
              <a:ahLst/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T51" t="T52" r="T53" b="T54"/>
              <a:pathLst>
                <a:path w="82" h="42">
                  <a:moveTo>
                    <a:pt x="53" y="0"/>
                  </a:moveTo>
                  <a:lnTo>
                    <a:pt x="74" y="4"/>
                  </a:lnTo>
                  <a:lnTo>
                    <a:pt x="81" y="9"/>
                  </a:lnTo>
                  <a:lnTo>
                    <a:pt x="81" y="18"/>
                  </a:lnTo>
                  <a:lnTo>
                    <a:pt x="78" y="36"/>
                  </a:lnTo>
                  <a:lnTo>
                    <a:pt x="45" y="41"/>
                  </a:lnTo>
                  <a:lnTo>
                    <a:pt x="17" y="41"/>
                  </a:lnTo>
                  <a:lnTo>
                    <a:pt x="0" y="31"/>
                  </a:lnTo>
                  <a:lnTo>
                    <a:pt x="0" y="9"/>
                  </a:lnTo>
                  <a:lnTo>
                    <a:pt x="17" y="4"/>
                  </a:lnTo>
                  <a:lnTo>
                    <a:pt x="3" y="18"/>
                  </a:lnTo>
                  <a:lnTo>
                    <a:pt x="10" y="22"/>
                  </a:lnTo>
                  <a:lnTo>
                    <a:pt x="32" y="31"/>
                  </a:lnTo>
                  <a:lnTo>
                    <a:pt x="49" y="27"/>
                  </a:lnTo>
                  <a:lnTo>
                    <a:pt x="71" y="22"/>
                  </a:lnTo>
                  <a:lnTo>
                    <a:pt x="71" y="13"/>
                  </a:lnTo>
                  <a:lnTo>
                    <a:pt x="53" y="0"/>
                  </a:lnTo>
                </a:path>
              </a:pathLst>
            </a:custGeom>
            <a:solidFill>
              <a:srgbClr val="000000"/>
            </a:solidFill>
            <a:ln w="12700" cap="rnd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441" name="Freeform 174"/>
            <p:cNvSpPr>
              <a:spLocks/>
            </p:cNvSpPr>
            <p:nvPr/>
          </p:nvSpPr>
          <p:spPr bwMode="auto">
            <a:xfrm>
              <a:off x="226" y="3902"/>
              <a:ext cx="83" cy="42"/>
            </a:xfrm>
            <a:custGeom>
              <a:avLst/>
              <a:gdLst>
                <a:gd name="T0" fmla="*/ 53 w 83"/>
                <a:gd name="T1" fmla="*/ 0 h 42"/>
                <a:gd name="T2" fmla="*/ 74 w 83"/>
                <a:gd name="T3" fmla="*/ 5 h 42"/>
                <a:gd name="T4" fmla="*/ 82 w 83"/>
                <a:gd name="T5" fmla="*/ 9 h 42"/>
                <a:gd name="T6" fmla="*/ 82 w 83"/>
                <a:gd name="T7" fmla="*/ 18 h 42"/>
                <a:gd name="T8" fmla="*/ 78 w 83"/>
                <a:gd name="T9" fmla="*/ 36 h 42"/>
                <a:gd name="T10" fmla="*/ 46 w 83"/>
                <a:gd name="T11" fmla="*/ 41 h 42"/>
                <a:gd name="T12" fmla="*/ 18 w 83"/>
                <a:gd name="T13" fmla="*/ 41 h 42"/>
                <a:gd name="T14" fmla="*/ 0 w 83"/>
                <a:gd name="T15" fmla="*/ 32 h 42"/>
                <a:gd name="T16" fmla="*/ 0 w 83"/>
                <a:gd name="T17" fmla="*/ 9 h 42"/>
                <a:gd name="T18" fmla="*/ 18 w 83"/>
                <a:gd name="T19" fmla="*/ 5 h 42"/>
                <a:gd name="T20" fmla="*/ 4 w 83"/>
                <a:gd name="T21" fmla="*/ 18 h 42"/>
                <a:gd name="T22" fmla="*/ 11 w 83"/>
                <a:gd name="T23" fmla="*/ 23 h 42"/>
                <a:gd name="T24" fmla="*/ 32 w 83"/>
                <a:gd name="T25" fmla="*/ 32 h 42"/>
                <a:gd name="T26" fmla="*/ 50 w 83"/>
                <a:gd name="T27" fmla="*/ 27 h 42"/>
                <a:gd name="T28" fmla="*/ 71 w 83"/>
                <a:gd name="T29" fmla="*/ 23 h 42"/>
                <a:gd name="T30" fmla="*/ 71 w 83"/>
                <a:gd name="T31" fmla="*/ 14 h 42"/>
                <a:gd name="T32" fmla="*/ 53 w 83"/>
                <a:gd name="T33" fmla="*/ 0 h 42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w 83"/>
                <a:gd name="T52" fmla="*/ 0 h 42"/>
                <a:gd name="T53" fmla="*/ 83 w 83"/>
                <a:gd name="T54" fmla="*/ 42 h 42"/>
              </a:gdLst>
              <a:ahLst/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T51" t="T52" r="T53" b="T54"/>
              <a:pathLst>
                <a:path w="83" h="42">
                  <a:moveTo>
                    <a:pt x="53" y="0"/>
                  </a:moveTo>
                  <a:lnTo>
                    <a:pt x="74" y="5"/>
                  </a:lnTo>
                  <a:lnTo>
                    <a:pt x="82" y="9"/>
                  </a:lnTo>
                  <a:lnTo>
                    <a:pt x="82" y="18"/>
                  </a:lnTo>
                  <a:lnTo>
                    <a:pt x="78" y="36"/>
                  </a:lnTo>
                  <a:lnTo>
                    <a:pt x="46" y="41"/>
                  </a:lnTo>
                  <a:lnTo>
                    <a:pt x="18" y="41"/>
                  </a:lnTo>
                  <a:lnTo>
                    <a:pt x="0" y="32"/>
                  </a:lnTo>
                  <a:lnTo>
                    <a:pt x="0" y="9"/>
                  </a:lnTo>
                  <a:lnTo>
                    <a:pt x="18" y="5"/>
                  </a:lnTo>
                  <a:lnTo>
                    <a:pt x="4" y="18"/>
                  </a:lnTo>
                  <a:lnTo>
                    <a:pt x="11" y="23"/>
                  </a:lnTo>
                  <a:lnTo>
                    <a:pt x="32" y="32"/>
                  </a:lnTo>
                  <a:lnTo>
                    <a:pt x="50" y="27"/>
                  </a:lnTo>
                  <a:lnTo>
                    <a:pt x="71" y="23"/>
                  </a:lnTo>
                  <a:lnTo>
                    <a:pt x="71" y="14"/>
                  </a:lnTo>
                  <a:lnTo>
                    <a:pt x="53" y="0"/>
                  </a:lnTo>
                </a:path>
              </a:pathLst>
            </a:custGeom>
            <a:solidFill>
              <a:srgbClr val="000000"/>
            </a:solidFill>
            <a:ln w="12700" cap="rnd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442" name="Freeform 175"/>
            <p:cNvSpPr>
              <a:spLocks/>
            </p:cNvSpPr>
            <p:nvPr/>
          </p:nvSpPr>
          <p:spPr bwMode="auto">
            <a:xfrm>
              <a:off x="887" y="4039"/>
              <a:ext cx="83" cy="42"/>
            </a:xfrm>
            <a:custGeom>
              <a:avLst/>
              <a:gdLst>
                <a:gd name="T0" fmla="*/ 53 w 83"/>
                <a:gd name="T1" fmla="*/ 0 h 42"/>
                <a:gd name="T2" fmla="*/ 74 w 83"/>
                <a:gd name="T3" fmla="*/ 4 h 42"/>
                <a:gd name="T4" fmla="*/ 82 w 83"/>
                <a:gd name="T5" fmla="*/ 9 h 42"/>
                <a:gd name="T6" fmla="*/ 82 w 83"/>
                <a:gd name="T7" fmla="*/ 18 h 42"/>
                <a:gd name="T8" fmla="*/ 78 w 83"/>
                <a:gd name="T9" fmla="*/ 36 h 42"/>
                <a:gd name="T10" fmla="*/ 46 w 83"/>
                <a:gd name="T11" fmla="*/ 41 h 42"/>
                <a:gd name="T12" fmla="*/ 18 w 83"/>
                <a:gd name="T13" fmla="*/ 41 h 42"/>
                <a:gd name="T14" fmla="*/ 0 w 83"/>
                <a:gd name="T15" fmla="*/ 32 h 42"/>
                <a:gd name="T16" fmla="*/ 0 w 83"/>
                <a:gd name="T17" fmla="*/ 9 h 42"/>
                <a:gd name="T18" fmla="*/ 18 w 83"/>
                <a:gd name="T19" fmla="*/ 4 h 42"/>
                <a:gd name="T20" fmla="*/ 4 w 83"/>
                <a:gd name="T21" fmla="*/ 18 h 42"/>
                <a:gd name="T22" fmla="*/ 11 w 83"/>
                <a:gd name="T23" fmla="*/ 22 h 42"/>
                <a:gd name="T24" fmla="*/ 32 w 83"/>
                <a:gd name="T25" fmla="*/ 32 h 42"/>
                <a:gd name="T26" fmla="*/ 50 w 83"/>
                <a:gd name="T27" fmla="*/ 27 h 42"/>
                <a:gd name="T28" fmla="*/ 71 w 83"/>
                <a:gd name="T29" fmla="*/ 22 h 42"/>
                <a:gd name="T30" fmla="*/ 71 w 83"/>
                <a:gd name="T31" fmla="*/ 13 h 42"/>
                <a:gd name="T32" fmla="*/ 53 w 83"/>
                <a:gd name="T33" fmla="*/ 0 h 42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w 83"/>
                <a:gd name="T52" fmla="*/ 0 h 42"/>
                <a:gd name="T53" fmla="*/ 83 w 83"/>
                <a:gd name="T54" fmla="*/ 42 h 42"/>
              </a:gdLst>
              <a:ahLst/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T51" t="T52" r="T53" b="T54"/>
              <a:pathLst>
                <a:path w="83" h="42">
                  <a:moveTo>
                    <a:pt x="53" y="0"/>
                  </a:moveTo>
                  <a:lnTo>
                    <a:pt x="74" y="4"/>
                  </a:lnTo>
                  <a:lnTo>
                    <a:pt x="82" y="9"/>
                  </a:lnTo>
                  <a:lnTo>
                    <a:pt x="82" y="18"/>
                  </a:lnTo>
                  <a:lnTo>
                    <a:pt x="78" y="36"/>
                  </a:lnTo>
                  <a:lnTo>
                    <a:pt x="46" y="41"/>
                  </a:lnTo>
                  <a:lnTo>
                    <a:pt x="18" y="41"/>
                  </a:lnTo>
                  <a:lnTo>
                    <a:pt x="0" y="32"/>
                  </a:lnTo>
                  <a:lnTo>
                    <a:pt x="0" y="9"/>
                  </a:lnTo>
                  <a:lnTo>
                    <a:pt x="18" y="4"/>
                  </a:lnTo>
                  <a:lnTo>
                    <a:pt x="4" y="18"/>
                  </a:lnTo>
                  <a:lnTo>
                    <a:pt x="11" y="22"/>
                  </a:lnTo>
                  <a:lnTo>
                    <a:pt x="32" y="32"/>
                  </a:lnTo>
                  <a:lnTo>
                    <a:pt x="50" y="27"/>
                  </a:lnTo>
                  <a:lnTo>
                    <a:pt x="71" y="22"/>
                  </a:lnTo>
                  <a:lnTo>
                    <a:pt x="71" y="13"/>
                  </a:lnTo>
                  <a:lnTo>
                    <a:pt x="53" y="0"/>
                  </a:lnTo>
                </a:path>
              </a:pathLst>
            </a:custGeom>
            <a:solidFill>
              <a:srgbClr val="000000"/>
            </a:solidFill>
            <a:ln w="12700" cap="rnd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443" name="Freeform 176"/>
            <p:cNvSpPr>
              <a:spLocks/>
            </p:cNvSpPr>
            <p:nvPr/>
          </p:nvSpPr>
          <p:spPr bwMode="auto">
            <a:xfrm>
              <a:off x="1191" y="3898"/>
              <a:ext cx="83" cy="41"/>
            </a:xfrm>
            <a:custGeom>
              <a:avLst/>
              <a:gdLst>
                <a:gd name="T0" fmla="*/ 54 w 83"/>
                <a:gd name="T1" fmla="*/ 0 h 41"/>
                <a:gd name="T2" fmla="*/ 75 w 83"/>
                <a:gd name="T3" fmla="*/ 4 h 41"/>
                <a:gd name="T4" fmla="*/ 82 w 83"/>
                <a:gd name="T5" fmla="*/ 9 h 41"/>
                <a:gd name="T6" fmla="*/ 82 w 83"/>
                <a:gd name="T7" fmla="*/ 18 h 41"/>
                <a:gd name="T8" fmla="*/ 78 w 83"/>
                <a:gd name="T9" fmla="*/ 36 h 41"/>
                <a:gd name="T10" fmla="*/ 46 w 83"/>
                <a:gd name="T11" fmla="*/ 40 h 41"/>
                <a:gd name="T12" fmla="*/ 18 w 83"/>
                <a:gd name="T13" fmla="*/ 40 h 41"/>
                <a:gd name="T14" fmla="*/ 0 w 83"/>
                <a:gd name="T15" fmla="*/ 31 h 41"/>
                <a:gd name="T16" fmla="*/ 0 w 83"/>
                <a:gd name="T17" fmla="*/ 9 h 41"/>
                <a:gd name="T18" fmla="*/ 18 w 83"/>
                <a:gd name="T19" fmla="*/ 4 h 41"/>
                <a:gd name="T20" fmla="*/ 4 w 83"/>
                <a:gd name="T21" fmla="*/ 18 h 41"/>
                <a:gd name="T22" fmla="*/ 11 w 83"/>
                <a:gd name="T23" fmla="*/ 22 h 41"/>
                <a:gd name="T24" fmla="*/ 32 w 83"/>
                <a:gd name="T25" fmla="*/ 31 h 41"/>
                <a:gd name="T26" fmla="*/ 50 w 83"/>
                <a:gd name="T27" fmla="*/ 27 h 41"/>
                <a:gd name="T28" fmla="*/ 71 w 83"/>
                <a:gd name="T29" fmla="*/ 22 h 41"/>
                <a:gd name="T30" fmla="*/ 71 w 83"/>
                <a:gd name="T31" fmla="*/ 13 h 41"/>
                <a:gd name="T32" fmla="*/ 54 w 83"/>
                <a:gd name="T33" fmla="*/ 0 h 41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w 83"/>
                <a:gd name="T52" fmla="*/ 0 h 41"/>
                <a:gd name="T53" fmla="*/ 83 w 83"/>
                <a:gd name="T54" fmla="*/ 41 h 41"/>
              </a:gdLst>
              <a:ahLst/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T51" t="T52" r="T53" b="T54"/>
              <a:pathLst>
                <a:path w="83" h="41">
                  <a:moveTo>
                    <a:pt x="54" y="0"/>
                  </a:moveTo>
                  <a:lnTo>
                    <a:pt x="75" y="4"/>
                  </a:lnTo>
                  <a:lnTo>
                    <a:pt x="82" y="9"/>
                  </a:lnTo>
                  <a:lnTo>
                    <a:pt x="82" y="18"/>
                  </a:lnTo>
                  <a:lnTo>
                    <a:pt x="78" y="36"/>
                  </a:lnTo>
                  <a:lnTo>
                    <a:pt x="46" y="40"/>
                  </a:lnTo>
                  <a:lnTo>
                    <a:pt x="18" y="40"/>
                  </a:lnTo>
                  <a:lnTo>
                    <a:pt x="0" y="31"/>
                  </a:lnTo>
                  <a:lnTo>
                    <a:pt x="0" y="9"/>
                  </a:lnTo>
                  <a:lnTo>
                    <a:pt x="18" y="4"/>
                  </a:lnTo>
                  <a:lnTo>
                    <a:pt x="4" y="18"/>
                  </a:lnTo>
                  <a:lnTo>
                    <a:pt x="11" y="22"/>
                  </a:lnTo>
                  <a:lnTo>
                    <a:pt x="32" y="31"/>
                  </a:lnTo>
                  <a:lnTo>
                    <a:pt x="50" y="27"/>
                  </a:lnTo>
                  <a:lnTo>
                    <a:pt x="71" y="22"/>
                  </a:lnTo>
                  <a:lnTo>
                    <a:pt x="71" y="13"/>
                  </a:lnTo>
                  <a:lnTo>
                    <a:pt x="54" y="0"/>
                  </a:lnTo>
                </a:path>
              </a:pathLst>
            </a:custGeom>
            <a:solidFill>
              <a:srgbClr val="000000"/>
            </a:solidFill>
            <a:ln w="12700" cap="rnd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444" name="Freeform 177"/>
            <p:cNvSpPr>
              <a:spLocks/>
            </p:cNvSpPr>
            <p:nvPr/>
          </p:nvSpPr>
          <p:spPr bwMode="auto">
            <a:xfrm>
              <a:off x="1064" y="3834"/>
              <a:ext cx="83" cy="41"/>
            </a:xfrm>
            <a:custGeom>
              <a:avLst/>
              <a:gdLst>
                <a:gd name="T0" fmla="*/ 53 w 83"/>
                <a:gd name="T1" fmla="*/ 0 h 41"/>
                <a:gd name="T2" fmla="*/ 74 w 83"/>
                <a:gd name="T3" fmla="*/ 4 h 41"/>
                <a:gd name="T4" fmla="*/ 82 w 83"/>
                <a:gd name="T5" fmla="*/ 9 h 41"/>
                <a:gd name="T6" fmla="*/ 82 w 83"/>
                <a:gd name="T7" fmla="*/ 18 h 41"/>
                <a:gd name="T8" fmla="*/ 78 w 83"/>
                <a:gd name="T9" fmla="*/ 36 h 41"/>
                <a:gd name="T10" fmla="*/ 46 w 83"/>
                <a:gd name="T11" fmla="*/ 40 h 41"/>
                <a:gd name="T12" fmla="*/ 18 w 83"/>
                <a:gd name="T13" fmla="*/ 40 h 41"/>
                <a:gd name="T14" fmla="*/ 0 w 83"/>
                <a:gd name="T15" fmla="*/ 31 h 41"/>
                <a:gd name="T16" fmla="*/ 0 w 83"/>
                <a:gd name="T17" fmla="*/ 9 h 41"/>
                <a:gd name="T18" fmla="*/ 18 w 83"/>
                <a:gd name="T19" fmla="*/ 4 h 41"/>
                <a:gd name="T20" fmla="*/ 4 w 83"/>
                <a:gd name="T21" fmla="*/ 18 h 41"/>
                <a:gd name="T22" fmla="*/ 11 w 83"/>
                <a:gd name="T23" fmla="*/ 22 h 41"/>
                <a:gd name="T24" fmla="*/ 32 w 83"/>
                <a:gd name="T25" fmla="*/ 31 h 41"/>
                <a:gd name="T26" fmla="*/ 50 w 83"/>
                <a:gd name="T27" fmla="*/ 27 h 41"/>
                <a:gd name="T28" fmla="*/ 71 w 83"/>
                <a:gd name="T29" fmla="*/ 22 h 41"/>
                <a:gd name="T30" fmla="*/ 71 w 83"/>
                <a:gd name="T31" fmla="*/ 13 h 41"/>
                <a:gd name="T32" fmla="*/ 53 w 83"/>
                <a:gd name="T33" fmla="*/ 0 h 41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w 83"/>
                <a:gd name="T52" fmla="*/ 0 h 41"/>
                <a:gd name="T53" fmla="*/ 83 w 83"/>
                <a:gd name="T54" fmla="*/ 41 h 41"/>
              </a:gdLst>
              <a:ahLst/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T51" t="T52" r="T53" b="T54"/>
              <a:pathLst>
                <a:path w="83" h="41">
                  <a:moveTo>
                    <a:pt x="53" y="0"/>
                  </a:moveTo>
                  <a:lnTo>
                    <a:pt x="74" y="4"/>
                  </a:lnTo>
                  <a:lnTo>
                    <a:pt x="82" y="9"/>
                  </a:lnTo>
                  <a:lnTo>
                    <a:pt x="82" y="18"/>
                  </a:lnTo>
                  <a:lnTo>
                    <a:pt x="78" y="36"/>
                  </a:lnTo>
                  <a:lnTo>
                    <a:pt x="46" y="40"/>
                  </a:lnTo>
                  <a:lnTo>
                    <a:pt x="18" y="40"/>
                  </a:lnTo>
                  <a:lnTo>
                    <a:pt x="0" y="31"/>
                  </a:lnTo>
                  <a:lnTo>
                    <a:pt x="0" y="9"/>
                  </a:lnTo>
                  <a:lnTo>
                    <a:pt x="18" y="4"/>
                  </a:lnTo>
                  <a:lnTo>
                    <a:pt x="4" y="18"/>
                  </a:lnTo>
                  <a:lnTo>
                    <a:pt x="11" y="22"/>
                  </a:lnTo>
                  <a:lnTo>
                    <a:pt x="32" y="31"/>
                  </a:lnTo>
                  <a:lnTo>
                    <a:pt x="50" y="27"/>
                  </a:lnTo>
                  <a:lnTo>
                    <a:pt x="71" y="22"/>
                  </a:lnTo>
                  <a:lnTo>
                    <a:pt x="71" y="13"/>
                  </a:lnTo>
                  <a:lnTo>
                    <a:pt x="53" y="0"/>
                  </a:lnTo>
                </a:path>
              </a:pathLst>
            </a:custGeom>
            <a:solidFill>
              <a:srgbClr val="000000"/>
            </a:solidFill>
            <a:ln w="12700" cap="rnd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445" name="Freeform 178"/>
            <p:cNvSpPr>
              <a:spLocks/>
            </p:cNvSpPr>
            <p:nvPr/>
          </p:nvSpPr>
          <p:spPr bwMode="auto">
            <a:xfrm>
              <a:off x="1089" y="4043"/>
              <a:ext cx="82" cy="42"/>
            </a:xfrm>
            <a:custGeom>
              <a:avLst/>
              <a:gdLst>
                <a:gd name="T0" fmla="*/ 53 w 82"/>
                <a:gd name="T1" fmla="*/ 0 h 42"/>
                <a:gd name="T2" fmla="*/ 74 w 82"/>
                <a:gd name="T3" fmla="*/ 5 h 42"/>
                <a:gd name="T4" fmla="*/ 81 w 82"/>
                <a:gd name="T5" fmla="*/ 9 h 42"/>
                <a:gd name="T6" fmla="*/ 81 w 82"/>
                <a:gd name="T7" fmla="*/ 18 h 42"/>
                <a:gd name="T8" fmla="*/ 78 w 82"/>
                <a:gd name="T9" fmla="*/ 37 h 42"/>
                <a:gd name="T10" fmla="*/ 46 w 82"/>
                <a:gd name="T11" fmla="*/ 41 h 42"/>
                <a:gd name="T12" fmla="*/ 18 w 82"/>
                <a:gd name="T13" fmla="*/ 41 h 42"/>
                <a:gd name="T14" fmla="*/ 0 w 82"/>
                <a:gd name="T15" fmla="*/ 32 h 42"/>
                <a:gd name="T16" fmla="*/ 0 w 82"/>
                <a:gd name="T17" fmla="*/ 9 h 42"/>
                <a:gd name="T18" fmla="*/ 18 w 82"/>
                <a:gd name="T19" fmla="*/ 5 h 42"/>
                <a:gd name="T20" fmla="*/ 4 w 82"/>
                <a:gd name="T21" fmla="*/ 18 h 42"/>
                <a:gd name="T22" fmla="*/ 10 w 82"/>
                <a:gd name="T23" fmla="*/ 23 h 42"/>
                <a:gd name="T24" fmla="*/ 32 w 82"/>
                <a:gd name="T25" fmla="*/ 32 h 42"/>
                <a:gd name="T26" fmla="*/ 49 w 82"/>
                <a:gd name="T27" fmla="*/ 28 h 42"/>
                <a:gd name="T28" fmla="*/ 71 w 82"/>
                <a:gd name="T29" fmla="*/ 23 h 42"/>
                <a:gd name="T30" fmla="*/ 71 w 82"/>
                <a:gd name="T31" fmla="*/ 14 h 42"/>
                <a:gd name="T32" fmla="*/ 53 w 82"/>
                <a:gd name="T33" fmla="*/ 0 h 42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w 82"/>
                <a:gd name="T52" fmla="*/ 0 h 42"/>
                <a:gd name="T53" fmla="*/ 82 w 82"/>
                <a:gd name="T54" fmla="*/ 42 h 42"/>
              </a:gdLst>
              <a:ahLst/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T51" t="T52" r="T53" b="T54"/>
              <a:pathLst>
                <a:path w="82" h="42">
                  <a:moveTo>
                    <a:pt x="53" y="0"/>
                  </a:moveTo>
                  <a:lnTo>
                    <a:pt x="74" y="5"/>
                  </a:lnTo>
                  <a:lnTo>
                    <a:pt x="81" y="9"/>
                  </a:lnTo>
                  <a:lnTo>
                    <a:pt x="81" y="18"/>
                  </a:lnTo>
                  <a:lnTo>
                    <a:pt x="78" y="37"/>
                  </a:lnTo>
                  <a:lnTo>
                    <a:pt x="46" y="41"/>
                  </a:lnTo>
                  <a:lnTo>
                    <a:pt x="18" y="41"/>
                  </a:lnTo>
                  <a:lnTo>
                    <a:pt x="0" y="32"/>
                  </a:lnTo>
                  <a:lnTo>
                    <a:pt x="0" y="9"/>
                  </a:lnTo>
                  <a:lnTo>
                    <a:pt x="18" y="5"/>
                  </a:lnTo>
                  <a:lnTo>
                    <a:pt x="4" y="18"/>
                  </a:lnTo>
                  <a:lnTo>
                    <a:pt x="10" y="23"/>
                  </a:lnTo>
                  <a:lnTo>
                    <a:pt x="32" y="32"/>
                  </a:lnTo>
                  <a:lnTo>
                    <a:pt x="49" y="28"/>
                  </a:lnTo>
                  <a:lnTo>
                    <a:pt x="71" y="23"/>
                  </a:lnTo>
                  <a:lnTo>
                    <a:pt x="71" y="14"/>
                  </a:lnTo>
                  <a:lnTo>
                    <a:pt x="53" y="0"/>
                  </a:lnTo>
                </a:path>
              </a:pathLst>
            </a:custGeom>
            <a:solidFill>
              <a:srgbClr val="000000"/>
            </a:solidFill>
            <a:ln w="12700" cap="rnd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446" name="Freeform 179"/>
            <p:cNvSpPr>
              <a:spLocks/>
            </p:cNvSpPr>
            <p:nvPr/>
          </p:nvSpPr>
          <p:spPr bwMode="auto">
            <a:xfrm>
              <a:off x="1029" y="3943"/>
              <a:ext cx="36" cy="28"/>
            </a:xfrm>
            <a:custGeom>
              <a:avLst/>
              <a:gdLst>
                <a:gd name="T0" fmla="*/ 35 w 36"/>
                <a:gd name="T1" fmla="*/ 0 h 28"/>
                <a:gd name="T2" fmla="*/ 0 w 36"/>
                <a:gd name="T3" fmla="*/ 9 h 28"/>
                <a:gd name="T4" fmla="*/ 4 w 36"/>
                <a:gd name="T5" fmla="*/ 27 h 28"/>
                <a:gd name="T6" fmla="*/ 35 w 36"/>
                <a:gd name="T7" fmla="*/ 18 h 28"/>
                <a:gd name="T8" fmla="*/ 35 w 36"/>
                <a:gd name="T9" fmla="*/ 0 h 28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36"/>
                <a:gd name="T16" fmla="*/ 0 h 28"/>
                <a:gd name="T17" fmla="*/ 36 w 36"/>
                <a:gd name="T18" fmla="*/ 28 h 28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36" h="28">
                  <a:moveTo>
                    <a:pt x="35" y="0"/>
                  </a:moveTo>
                  <a:lnTo>
                    <a:pt x="0" y="9"/>
                  </a:lnTo>
                  <a:lnTo>
                    <a:pt x="4" y="27"/>
                  </a:lnTo>
                  <a:lnTo>
                    <a:pt x="35" y="18"/>
                  </a:lnTo>
                  <a:lnTo>
                    <a:pt x="35" y="0"/>
                  </a:lnTo>
                </a:path>
              </a:pathLst>
            </a:custGeom>
            <a:solidFill>
              <a:srgbClr val="000000"/>
            </a:solidFill>
            <a:ln w="12700" cap="rnd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447" name="Freeform 180"/>
            <p:cNvSpPr>
              <a:spLocks/>
            </p:cNvSpPr>
            <p:nvPr/>
          </p:nvSpPr>
          <p:spPr bwMode="auto">
            <a:xfrm>
              <a:off x="710" y="4002"/>
              <a:ext cx="90" cy="24"/>
            </a:xfrm>
            <a:custGeom>
              <a:avLst/>
              <a:gdLst>
                <a:gd name="T0" fmla="*/ 82 w 90"/>
                <a:gd name="T1" fmla="*/ 0 h 24"/>
                <a:gd name="T2" fmla="*/ 0 w 90"/>
                <a:gd name="T3" fmla="*/ 14 h 24"/>
                <a:gd name="T4" fmla="*/ 8 w 90"/>
                <a:gd name="T5" fmla="*/ 23 h 24"/>
                <a:gd name="T6" fmla="*/ 39 w 90"/>
                <a:gd name="T7" fmla="*/ 23 h 24"/>
                <a:gd name="T8" fmla="*/ 89 w 90"/>
                <a:gd name="T9" fmla="*/ 14 h 24"/>
                <a:gd name="T10" fmla="*/ 82 w 90"/>
                <a:gd name="T11" fmla="*/ 0 h 24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w 90"/>
                <a:gd name="T19" fmla="*/ 0 h 24"/>
                <a:gd name="T20" fmla="*/ 90 w 90"/>
                <a:gd name="T21" fmla="*/ 24 h 24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90" h="24">
                  <a:moveTo>
                    <a:pt x="82" y="0"/>
                  </a:moveTo>
                  <a:lnTo>
                    <a:pt x="0" y="14"/>
                  </a:lnTo>
                  <a:lnTo>
                    <a:pt x="8" y="23"/>
                  </a:lnTo>
                  <a:lnTo>
                    <a:pt x="39" y="23"/>
                  </a:lnTo>
                  <a:lnTo>
                    <a:pt x="89" y="14"/>
                  </a:lnTo>
                  <a:lnTo>
                    <a:pt x="82" y="0"/>
                  </a:lnTo>
                </a:path>
              </a:pathLst>
            </a:custGeom>
            <a:solidFill>
              <a:srgbClr val="000000"/>
            </a:solidFill>
            <a:ln w="12700" cap="rnd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448" name="Freeform 181"/>
            <p:cNvSpPr>
              <a:spLocks/>
            </p:cNvSpPr>
            <p:nvPr/>
          </p:nvSpPr>
          <p:spPr bwMode="auto">
            <a:xfrm>
              <a:off x="965" y="4002"/>
              <a:ext cx="54" cy="51"/>
            </a:xfrm>
            <a:custGeom>
              <a:avLst/>
              <a:gdLst>
                <a:gd name="T0" fmla="*/ 14 w 54"/>
                <a:gd name="T1" fmla="*/ 5 h 51"/>
                <a:gd name="T2" fmla="*/ 0 w 54"/>
                <a:gd name="T3" fmla="*/ 14 h 51"/>
                <a:gd name="T4" fmla="*/ 0 w 54"/>
                <a:gd name="T5" fmla="*/ 32 h 51"/>
                <a:gd name="T6" fmla="*/ 7 w 54"/>
                <a:gd name="T7" fmla="*/ 41 h 51"/>
                <a:gd name="T8" fmla="*/ 21 w 54"/>
                <a:gd name="T9" fmla="*/ 46 h 51"/>
                <a:gd name="T10" fmla="*/ 35 w 54"/>
                <a:gd name="T11" fmla="*/ 50 h 51"/>
                <a:gd name="T12" fmla="*/ 46 w 54"/>
                <a:gd name="T13" fmla="*/ 41 h 51"/>
                <a:gd name="T14" fmla="*/ 53 w 54"/>
                <a:gd name="T15" fmla="*/ 32 h 51"/>
                <a:gd name="T16" fmla="*/ 53 w 54"/>
                <a:gd name="T17" fmla="*/ 23 h 51"/>
                <a:gd name="T18" fmla="*/ 46 w 54"/>
                <a:gd name="T19" fmla="*/ 32 h 51"/>
                <a:gd name="T20" fmla="*/ 35 w 54"/>
                <a:gd name="T21" fmla="*/ 37 h 51"/>
                <a:gd name="T22" fmla="*/ 21 w 54"/>
                <a:gd name="T23" fmla="*/ 32 h 51"/>
                <a:gd name="T24" fmla="*/ 17 w 54"/>
                <a:gd name="T25" fmla="*/ 23 h 51"/>
                <a:gd name="T26" fmla="*/ 24 w 54"/>
                <a:gd name="T27" fmla="*/ 14 h 51"/>
                <a:gd name="T28" fmla="*/ 32 w 54"/>
                <a:gd name="T29" fmla="*/ 5 h 51"/>
                <a:gd name="T30" fmla="*/ 39 w 54"/>
                <a:gd name="T31" fmla="*/ 9 h 51"/>
                <a:gd name="T32" fmla="*/ 46 w 54"/>
                <a:gd name="T33" fmla="*/ 14 h 51"/>
                <a:gd name="T34" fmla="*/ 46 w 54"/>
                <a:gd name="T35" fmla="*/ 9 h 51"/>
                <a:gd name="T36" fmla="*/ 35 w 54"/>
                <a:gd name="T37" fmla="*/ 0 h 51"/>
                <a:gd name="T38" fmla="*/ 24 w 54"/>
                <a:gd name="T39" fmla="*/ 0 h 51"/>
                <a:gd name="T40" fmla="*/ 14 w 54"/>
                <a:gd name="T41" fmla="*/ 5 h 51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w 54"/>
                <a:gd name="T64" fmla="*/ 0 h 51"/>
                <a:gd name="T65" fmla="*/ 54 w 54"/>
                <a:gd name="T66" fmla="*/ 51 h 51"/>
              </a:gdLst>
              <a:ahLst/>
              <a:cxnLst>
                <a:cxn ang="T42">
                  <a:pos x="T0" y="T1"/>
                </a:cxn>
                <a:cxn ang="T43">
                  <a:pos x="T2" y="T3"/>
                </a:cxn>
                <a:cxn ang="T44">
                  <a:pos x="T4" y="T5"/>
                </a:cxn>
                <a:cxn ang="T45">
                  <a:pos x="T6" y="T7"/>
                </a:cxn>
                <a:cxn ang="T46">
                  <a:pos x="T8" y="T9"/>
                </a:cxn>
                <a:cxn ang="T47">
                  <a:pos x="T10" y="T11"/>
                </a:cxn>
                <a:cxn ang="T48">
                  <a:pos x="T12" y="T13"/>
                </a:cxn>
                <a:cxn ang="T49">
                  <a:pos x="T14" y="T15"/>
                </a:cxn>
                <a:cxn ang="T50">
                  <a:pos x="T16" y="T17"/>
                </a:cxn>
                <a:cxn ang="T51">
                  <a:pos x="T18" y="T19"/>
                </a:cxn>
                <a:cxn ang="T52">
                  <a:pos x="T20" y="T21"/>
                </a:cxn>
                <a:cxn ang="T53">
                  <a:pos x="T22" y="T23"/>
                </a:cxn>
                <a:cxn ang="T54">
                  <a:pos x="T24" y="T25"/>
                </a:cxn>
                <a:cxn ang="T55">
                  <a:pos x="T26" y="T27"/>
                </a:cxn>
                <a:cxn ang="T56">
                  <a:pos x="T28" y="T29"/>
                </a:cxn>
                <a:cxn ang="T57">
                  <a:pos x="T30" y="T31"/>
                </a:cxn>
                <a:cxn ang="T58">
                  <a:pos x="T32" y="T33"/>
                </a:cxn>
                <a:cxn ang="T59">
                  <a:pos x="T34" y="T35"/>
                </a:cxn>
                <a:cxn ang="T60">
                  <a:pos x="T36" y="T37"/>
                </a:cxn>
                <a:cxn ang="T61">
                  <a:pos x="T38" y="T39"/>
                </a:cxn>
                <a:cxn ang="T62">
                  <a:pos x="T40" y="T41"/>
                </a:cxn>
              </a:cxnLst>
              <a:rect l="T63" t="T64" r="T65" b="T66"/>
              <a:pathLst>
                <a:path w="54" h="51">
                  <a:moveTo>
                    <a:pt x="14" y="5"/>
                  </a:moveTo>
                  <a:lnTo>
                    <a:pt x="0" y="14"/>
                  </a:lnTo>
                  <a:lnTo>
                    <a:pt x="0" y="32"/>
                  </a:lnTo>
                  <a:lnTo>
                    <a:pt x="7" y="41"/>
                  </a:lnTo>
                  <a:lnTo>
                    <a:pt x="21" y="46"/>
                  </a:lnTo>
                  <a:lnTo>
                    <a:pt x="35" y="50"/>
                  </a:lnTo>
                  <a:lnTo>
                    <a:pt x="46" y="41"/>
                  </a:lnTo>
                  <a:lnTo>
                    <a:pt x="53" y="32"/>
                  </a:lnTo>
                  <a:lnTo>
                    <a:pt x="53" y="23"/>
                  </a:lnTo>
                  <a:lnTo>
                    <a:pt x="46" y="32"/>
                  </a:lnTo>
                  <a:lnTo>
                    <a:pt x="35" y="37"/>
                  </a:lnTo>
                  <a:lnTo>
                    <a:pt x="21" y="32"/>
                  </a:lnTo>
                  <a:lnTo>
                    <a:pt x="17" y="23"/>
                  </a:lnTo>
                  <a:lnTo>
                    <a:pt x="24" y="14"/>
                  </a:lnTo>
                  <a:lnTo>
                    <a:pt x="32" y="5"/>
                  </a:lnTo>
                  <a:lnTo>
                    <a:pt x="39" y="9"/>
                  </a:lnTo>
                  <a:lnTo>
                    <a:pt x="46" y="14"/>
                  </a:lnTo>
                  <a:lnTo>
                    <a:pt x="46" y="9"/>
                  </a:lnTo>
                  <a:lnTo>
                    <a:pt x="35" y="0"/>
                  </a:lnTo>
                  <a:lnTo>
                    <a:pt x="24" y="0"/>
                  </a:lnTo>
                  <a:lnTo>
                    <a:pt x="14" y="5"/>
                  </a:lnTo>
                </a:path>
              </a:pathLst>
            </a:custGeom>
            <a:solidFill>
              <a:srgbClr val="000000"/>
            </a:solidFill>
            <a:ln w="12700" cap="rnd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449" name="Freeform 182"/>
            <p:cNvSpPr>
              <a:spLocks/>
            </p:cNvSpPr>
            <p:nvPr/>
          </p:nvSpPr>
          <p:spPr bwMode="auto">
            <a:xfrm>
              <a:off x="325" y="4061"/>
              <a:ext cx="54" cy="52"/>
            </a:xfrm>
            <a:custGeom>
              <a:avLst/>
              <a:gdLst>
                <a:gd name="T0" fmla="*/ 14 w 54"/>
                <a:gd name="T1" fmla="*/ 5 h 52"/>
                <a:gd name="T2" fmla="*/ 0 w 54"/>
                <a:gd name="T3" fmla="*/ 14 h 52"/>
                <a:gd name="T4" fmla="*/ 0 w 54"/>
                <a:gd name="T5" fmla="*/ 32 h 52"/>
                <a:gd name="T6" fmla="*/ 7 w 54"/>
                <a:gd name="T7" fmla="*/ 42 h 52"/>
                <a:gd name="T8" fmla="*/ 21 w 54"/>
                <a:gd name="T9" fmla="*/ 46 h 52"/>
                <a:gd name="T10" fmla="*/ 35 w 54"/>
                <a:gd name="T11" fmla="*/ 51 h 52"/>
                <a:gd name="T12" fmla="*/ 46 w 54"/>
                <a:gd name="T13" fmla="*/ 42 h 52"/>
                <a:gd name="T14" fmla="*/ 53 w 54"/>
                <a:gd name="T15" fmla="*/ 32 h 52"/>
                <a:gd name="T16" fmla="*/ 53 w 54"/>
                <a:gd name="T17" fmla="*/ 23 h 52"/>
                <a:gd name="T18" fmla="*/ 46 w 54"/>
                <a:gd name="T19" fmla="*/ 32 h 52"/>
                <a:gd name="T20" fmla="*/ 35 w 54"/>
                <a:gd name="T21" fmla="*/ 37 h 52"/>
                <a:gd name="T22" fmla="*/ 21 w 54"/>
                <a:gd name="T23" fmla="*/ 32 h 52"/>
                <a:gd name="T24" fmla="*/ 18 w 54"/>
                <a:gd name="T25" fmla="*/ 23 h 52"/>
                <a:gd name="T26" fmla="*/ 25 w 54"/>
                <a:gd name="T27" fmla="*/ 14 h 52"/>
                <a:gd name="T28" fmla="*/ 32 w 54"/>
                <a:gd name="T29" fmla="*/ 5 h 52"/>
                <a:gd name="T30" fmla="*/ 39 w 54"/>
                <a:gd name="T31" fmla="*/ 10 h 52"/>
                <a:gd name="T32" fmla="*/ 46 w 54"/>
                <a:gd name="T33" fmla="*/ 14 h 52"/>
                <a:gd name="T34" fmla="*/ 46 w 54"/>
                <a:gd name="T35" fmla="*/ 10 h 52"/>
                <a:gd name="T36" fmla="*/ 35 w 54"/>
                <a:gd name="T37" fmla="*/ 0 h 52"/>
                <a:gd name="T38" fmla="*/ 25 w 54"/>
                <a:gd name="T39" fmla="*/ 0 h 52"/>
                <a:gd name="T40" fmla="*/ 14 w 54"/>
                <a:gd name="T41" fmla="*/ 5 h 52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w 54"/>
                <a:gd name="T64" fmla="*/ 0 h 52"/>
                <a:gd name="T65" fmla="*/ 54 w 54"/>
                <a:gd name="T66" fmla="*/ 52 h 52"/>
              </a:gdLst>
              <a:ahLst/>
              <a:cxnLst>
                <a:cxn ang="T42">
                  <a:pos x="T0" y="T1"/>
                </a:cxn>
                <a:cxn ang="T43">
                  <a:pos x="T2" y="T3"/>
                </a:cxn>
                <a:cxn ang="T44">
                  <a:pos x="T4" y="T5"/>
                </a:cxn>
                <a:cxn ang="T45">
                  <a:pos x="T6" y="T7"/>
                </a:cxn>
                <a:cxn ang="T46">
                  <a:pos x="T8" y="T9"/>
                </a:cxn>
                <a:cxn ang="T47">
                  <a:pos x="T10" y="T11"/>
                </a:cxn>
                <a:cxn ang="T48">
                  <a:pos x="T12" y="T13"/>
                </a:cxn>
                <a:cxn ang="T49">
                  <a:pos x="T14" y="T15"/>
                </a:cxn>
                <a:cxn ang="T50">
                  <a:pos x="T16" y="T17"/>
                </a:cxn>
                <a:cxn ang="T51">
                  <a:pos x="T18" y="T19"/>
                </a:cxn>
                <a:cxn ang="T52">
                  <a:pos x="T20" y="T21"/>
                </a:cxn>
                <a:cxn ang="T53">
                  <a:pos x="T22" y="T23"/>
                </a:cxn>
                <a:cxn ang="T54">
                  <a:pos x="T24" y="T25"/>
                </a:cxn>
                <a:cxn ang="T55">
                  <a:pos x="T26" y="T27"/>
                </a:cxn>
                <a:cxn ang="T56">
                  <a:pos x="T28" y="T29"/>
                </a:cxn>
                <a:cxn ang="T57">
                  <a:pos x="T30" y="T31"/>
                </a:cxn>
                <a:cxn ang="T58">
                  <a:pos x="T32" y="T33"/>
                </a:cxn>
                <a:cxn ang="T59">
                  <a:pos x="T34" y="T35"/>
                </a:cxn>
                <a:cxn ang="T60">
                  <a:pos x="T36" y="T37"/>
                </a:cxn>
                <a:cxn ang="T61">
                  <a:pos x="T38" y="T39"/>
                </a:cxn>
                <a:cxn ang="T62">
                  <a:pos x="T40" y="T41"/>
                </a:cxn>
              </a:cxnLst>
              <a:rect l="T63" t="T64" r="T65" b="T66"/>
              <a:pathLst>
                <a:path w="54" h="52">
                  <a:moveTo>
                    <a:pt x="14" y="5"/>
                  </a:moveTo>
                  <a:lnTo>
                    <a:pt x="0" y="14"/>
                  </a:lnTo>
                  <a:lnTo>
                    <a:pt x="0" y="32"/>
                  </a:lnTo>
                  <a:lnTo>
                    <a:pt x="7" y="42"/>
                  </a:lnTo>
                  <a:lnTo>
                    <a:pt x="21" y="46"/>
                  </a:lnTo>
                  <a:lnTo>
                    <a:pt x="35" y="51"/>
                  </a:lnTo>
                  <a:lnTo>
                    <a:pt x="46" y="42"/>
                  </a:lnTo>
                  <a:lnTo>
                    <a:pt x="53" y="32"/>
                  </a:lnTo>
                  <a:lnTo>
                    <a:pt x="53" y="23"/>
                  </a:lnTo>
                  <a:lnTo>
                    <a:pt x="46" y="32"/>
                  </a:lnTo>
                  <a:lnTo>
                    <a:pt x="35" y="37"/>
                  </a:lnTo>
                  <a:lnTo>
                    <a:pt x="21" y="32"/>
                  </a:lnTo>
                  <a:lnTo>
                    <a:pt x="18" y="23"/>
                  </a:lnTo>
                  <a:lnTo>
                    <a:pt x="25" y="14"/>
                  </a:lnTo>
                  <a:lnTo>
                    <a:pt x="32" y="5"/>
                  </a:lnTo>
                  <a:lnTo>
                    <a:pt x="39" y="10"/>
                  </a:lnTo>
                  <a:lnTo>
                    <a:pt x="46" y="14"/>
                  </a:lnTo>
                  <a:lnTo>
                    <a:pt x="46" y="10"/>
                  </a:lnTo>
                  <a:lnTo>
                    <a:pt x="35" y="0"/>
                  </a:lnTo>
                  <a:lnTo>
                    <a:pt x="25" y="0"/>
                  </a:lnTo>
                  <a:lnTo>
                    <a:pt x="14" y="5"/>
                  </a:lnTo>
                </a:path>
              </a:pathLst>
            </a:custGeom>
            <a:solidFill>
              <a:srgbClr val="000000"/>
            </a:solidFill>
            <a:ln w="12700" cap="rnd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450" name="Freeform 183"/>
            <p:cNvSpPr>
              <a:spLocks/>
            </p:cNvSpPr>
            <p:nvPr/>
          </p:nvSpPr>
          <p:spPr bwMode="auto">
            <a:xfrm>
              <a:off x="315" y="3874"/>
              <a:ext cx="54" cy="52"/>
            </a:xfrm>
            <a:custGeom>
              <a:avLst/>
              <a:gdLst>
                <a:gd name="T0" fmla="*/ 14 w 54"/>
                <a:gd name="T1" fmla="*/ 5 h 52"/>
                <a:gd name="T2" fmla="*/ 0 w 54"/>
                <a:gd name="T3" fmla="*/ 14 h 52"/>
                <a:gd name="T4" fmla="*/ 0 w 54"/>
                <a:gd name="T5" fmla="*/ 32 h 52"/>
                <a:gd name="T6" fmla="*/ 6 w 54"/>
                <a:gd name="T7" fmla="*/ 42 h 52"/>
                <a:gd name="T8" fmla="*/ 21 w 54"/>
                <a:gd name="T9" fmla="*/ 46 h 52"/>
                <a:gd name="T10" fmla="*/ 35 w 54"/>
                <a:gd name="T11" fmla="*/ 51 h 52"/>
                <a:gd name="T12" fmla="*/ 45 w 54"/>
                <a:gd name="T13" fmla="*/ 42 h 52"/>
                <a:gd name="T14" fmla="*/ 53 w 54"/>
                <a:gd name="T15" fmla="*/ 32 h 52"/>
                <a:gd name="T16" fmla="*/ 53 w 54"/>
                <a:gd name="T17" fmla="*/ 23 h 52"/>
                <a:gd name="T18" fmla="*/ 45 w 54"/>
                <a:gd name="T19" fmla="*/ 32 h 52"/>
                <a:gd name="T20" fmla="*/ 35 w 54"/>
                <a:gd name="T21" fmla="*/ 37 h 52"/>
                <a:gd name="T22" fmla="*/ 21 w 54"/>
                <a:gd name="T23" fmla="*/ 32 h 52"/>
                <a:gd name="T24" fmla="*/ 17 w 54"/>
                <a:gd name="T25" fmla="*/ 23 h 52"/>
                <a:gd name="T26" fmla="*/ 24 w 54"/>
                <a:gd name="T27" fmla="*/ 14 h 52"/>
                <a:gd name="T28" fmla="*/ 31 w 54"/>
                <a:gd name="T29" fmla="*/ 5 h 52"/>
                <a:gd name="T30" fmla="*/ 38 w 54"/>
                <a:gd name="T31" fmla="*/ 9 h 52"/>
                <a:gd name="T32" fmla="*/ 45 w 54"/>
                <a:gd name="T33" fmla="*/ 14 h 52"/>
                <a:gd name="T34" fmla="*/ 45 w 54"/>
                <a:gd name="T35" fmla="*/ 9 h 52"/>
                <a:gd name="T36" fmla="*/ 35 w 54"/>
                <a:gd name="T37" fmla="*/ 0 h 52"/>
                <a:gd name="T38" fmla="*/ 24 w 54"/>
                <a:gd name="T39" fmla="*/ 0 h 52"/>
                <a:gd name="T40" fmla="*/ 14 w 54"/>
                <a:gd name="T41" fmla="*/ 5 h 52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w 54"/>
                <a:gd name="T64" fmla="*/ 0 h 52"/>
                <a:gd name="T65" fmla="*/ 54 w 54"/>
                <a:gd name="T66" fmla="*/ 52 h 52"/>
              </a:gdLst>
              <a:ahLst/>
              <a:cxnLst>
                <a:cxn ang="T42">
                  <a:pos x="T0" y="T1"/>
                </a:cxn>
                <a:cxn ang="T43">
                  <a:pos x="T2" y="T3"/>
                </a:cxn>
                <a:cxn ang="T44">
                  <a:pos x="T4" y="T5"/>
                </a:cxn>
                <a:cxn ang="T45">
                  <a:pos x="T6" y="T7"/>
                </a:cxn>
                <a:cxn ang="T46">
                  <a:pos x="T8" y="T9"/>
                </a:cxn>
                <a:cxn ang="T47">
                  <a:pos x="T10" y="T11"/>
                </a:cxn>
                <a:cxn ang="T48">
                  <a:pos x="T12" y="T13"/>
                </a:cxn>
                <a:cxn ang="T49">
                  <a:pos x="T14" y="T15"/>
                </a:cxn>
                <a:cxn ang="T50">
                  <a:pos x="T16" y="T17"/>
                </a:cxn>
                <a:cxn ang="T51">
                  <a:pos x="T18" y="T19"/>
                </a:cxn>
                <a:cxn ang="T52">
                  <a:pos x="T20" y="T21"/>
                </a:cxn>
                <a:cxn ang="T53">
                  <a:pos x="T22" y="T23"/>
                </a:cxn>
                <a:cxn ang="T54">
                  <a:pos x="T24" y="T25"/>
                </a:cxn>
                <a:cxn ang="T55">
                  <a:pos x="T26" y="T27"/>
                </a:cxn>
                <a:cxn ang="T56">
                  <a:pos x="T28" y="T29"/>
                </a:cxn>
                <a:cxn ang="T57">
                  <a:pos x="T30" y="T31"/>
                </a:cxn>
                <a:cxn ang="T58">
                  <a:pos x="T32" y="T33"/>
                </a:cxn>
                <a:cxn ang="T59">
                  <a:pos x="T34" y="T35"/>
                </a:cxn>
                <a:cxn ang="T60">
                  <a:pos x="T36" y="T37"/>
                </a:cxn>
                <a:cxn ang="T61">
                  <a:pos x="T38" y="T39"/>
                </a:cxn>
                <a:cxn ang="T62">
                  <a:pos x="T40" y="T41"/>
                </a:cxn>
              </a:cxnLst>
              <a:rect l="T63" t="T64" r="T65" b="T66"/>
              <a:pathLst>
                <a:path w="54" h="52">
                  <a:moveTo>
                    <a:pt x="14" y="5"/>
                  </a:moveTo>
                  <a:lnTo>
                    <a:pt x="0" y="14"/>
                  </a:lnTo>
                  <a:lnTo>
                    <a:pt x="0" y="32"/>
                  </a:lnTo>
                  <a:lnTo>
                    <a:pt x="6" y="42"/>
                  </a:lnTo>
                  <a:lnTo>
                    <a:pt x="21" y="46"/>
                  </a:lnTo>
                  <a:lnTo>
                    <a:pt x="35" y="51"/>
                  </a:lnTo>
                  <a:lnTo>
                    <a:pt x="45" y="42"/>
                  </a:lnTo>
                  <a:lnTo>
                    <a:pt x="53" y="32"/>
                  </a:lnTo>
                  <a:lnTo>
                    <a:pt x="53" y="23"/>
                  </a:lnTo>
                  <a:lnTo>
                    <a:pt x="45" y="32"/>
                  </a:lnTo>
                  <a:lnTo>
                    <a:pt x="35" y="37"/>
                  </a:lnTo>
                  <a:lnTo>
                    <a:pt x="21" y="32"/>
                  </a:lnTo>
                  <a:lnTo>
                    <a:pt x="17" y="23"/>
                  </a:lnTo>
                  <a:lnTo>
                    <a:pt x="24" y="14"/>
                  </a:lnTo>
                  <a:lnTo>
                    <a:pt x="31" y="5"/>
                  </a:lnTo>
                  <a:lnTo>
                    <a:pt x="38" y="9"/>
                  </a:lnTo>
                  <a:lnTo>
                    <a:pt x="45" y="14"/>
                  </a:lnTo>
                  <a:lnTo>
                    <a:pt x="45" y="9"/>
                  </a:lnTo>
                  <a:lnTo>
                    <a:pt x="35" y="0"/>
                  </a:lnTo>
                  <a:lnTo>
                    <a:pt x="24" y="0"/>
                  </a:lnTo>
                  <a:lnTo>
                    <a:pt x="14" y="5"/>
                  </a:lnTo>
                </a:path>
              </a:pathLst>
            </a:custGeom>
            <a:solidFill>
              <a:srgbClr val="000000"/>
            </a:solidFill>
            <a:ln w="12700" cap="rnd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451" name="Freeform 184"/>
            <p:cNvSpPr>
              <a:spLocks/>
            </p:cNvSpPr>
            <p:nvPr/>
          </p:nvSpPr>
          <p:spPr bwMode="auto">
            <a:xfrm>
              <a:off x="117" y="3924"/>
              <a:ext cx="54" cy="51"/>
            </a:xfrm>
            <a:custGeom>
              <a:avLst/>
              <a:gdLst>
                <a:gd name="T0" fmla="*/ 14 w 54"/>
                <a:gd name="T1" fmla="*/ 5 h 51"/>
                <a:gd name="T2" fmla="*/ 0 w 54"/>
                <a:gd name="T3" fmla="*/ 14 h 51"/>
                <a:gd name="T4" fmla="*/ 0 w 54"/>
                <a:gd name="T5" fmla="*/ 32 h 51"/>
                <a:gd name="T6" fmla="*/ 6 w 54"/>
                <a:gd name="T7" fmla="*/ 41 h 51"/>
                <a:gd name="T8" fmla="*/ 21 w 54"/>
                <a:gd name="T9" fmla="*/ 46 h 51"/>
                <a:gd name="T10" fmla="*/ 35 w 54"/>
                <a:gd name="T11" fmla="*/ 50 h 51"/>
                <a:gd name="T12" fmla="*/ 45 w 54"/>
                <a:gd name="T13" fmla="*/ 41 h 51"/>
                <a:gd name="T14" fmla="*/ 53 w 54"/>
                <a:gd name="T15" fmla="*/ 32 h 51"/>
                <a:gd name="T16" fmla="*/ 53 w 54"/>
                <a:gd name="T17" fmla="*/ 23 h 51"/>
                <a:gd name="T18" fmla="*/ 45 w 54"/>
                <a:gd name="T19" fmla="*/ 32 h 51"/>
                <a:gd name="T20" fmla="*/ 35 w 54"/>
                <a:gd name="T21" fmla="*/ 37 h 51"/>
                <a:gd name="T22" fmla="*/ 21 w 54"/>
                <a:gd name="T23" fmla="*/ 32 h 51"/>
                <a:gd name="T24" fmla="*/ 17 w 54"/>
                <a:gd name="T25" fmla="*/ 23 h 51"/>
                <a:gd name="T26" fmla="*/ 24 w 54"/>
                <a:gd name="T27" fmla="*/ 14 h 51"/>
                <a:gd name="T28" fmla="*/ 31 w 54"/>
                <a:gd name="T29" fmla="*/ 5 h 51"/>
                <a:gd name="T30" fmla="*/ 39 w 54"/>
                <a:gd name="T31" fmla="*/ 10 h 51"/>
                <a:gd name="T32" fmla="*/ 45 w 54"/>
                <a:gd name="T33" fmla="*/ 14 h 51"/>
                <a:gd name="T34" fmla="*/ 45 w 54"/>
                <a:gd name="T35" fmla="*/ 10 h 51"/>
                <a:gd name="T36" fmla="*/ 35 w 54"/>
                <a:gd name="T37" fmla="*/ 0 h 51"/>
                <a:gd name="T38" fmla="*/ 24 w 54"/>
                <a:gd name="T39" fmla="*/ 0 h 51"/>
                <a:gd name="T40" fmla="*/ 14 w 54"/>
                <a:gd name="T41" fmla="*/ 5 h 51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w 54"/>
                <a:gd name="T64" fmla="*/ 0 h 51"/>
                <a:gd name="T65" fmla="*/ 54 w 54"/>
                <a:gd name="T66" fmla="*/ 51 h 51"/>
              </a:gdLst>
              <a:ahLst/>
              <a:cxnLst>
                <a:cxn ang="T42">
                  <a:pos x="T0" y="T1"/>
                </a:cxn>
                <a:cxn ang="T43">
                  <a:pos x="T2" y="T3"/>
                </a:cxn>
                <a:cxn ang="T44">
                  <a:pos x="T4" y="T5"/>
                </a:cxn>
                <a:cxn ang="T45">
                  <a:pos x="T6" y="T7"/>
                </a:cxn>
                <a:cxn ang="T46">
                  <a:pos x="T8" y="T9"/>
                </a:cxn>
                <a:cxn ang="T47">
                  <a:pos x="T10" y="T11"/>
                </a:cxn>
                <a:cxn ang="T48">
                  <a:pos x="T12" y="T13"/>
                </a:cxn>
                <a:cxn ang="T49">
                  <a:pos x="T14" y="T15"/>
                </a:cxn>
                <a:cxn ang="T50">
                  <a:pos x="T16" y="T17"/>
                </a:cxn>
                <a:cxn ang="T51">
                  <a:pos x="T18" y="T19"/>
                </a:cxn>
                <a:cxn ang="T52">
                  <a:pos x="T20" y="T21"/>
                </a:cxn>
                <a:cxn ang="T53">
                  <a:pos x="T22" y="T23"/>
                </a:cxn>
                <a:cxn ang="T54">
                  <a:pos x="T24" y="T25"/>
                </a:cxn>
                <a:cxn ang="T55">
                  <a:pos x="T26" y="T27"/>
                </a:cxn>
                <a:cxn ang="T56">
                  <a:pos x="T28" y="T29"/>
                </a:cxn>
                <a:cxn ang="T57">
                  <a:pos x="T30" y="T31"/>
                </a:cxn>
                <a:cxn ang="T58">
                  <a:pos x="T32" y="T33"/>
                </a:cxn>
                <a:cxn ang="T59">
                  <a:pos x="T34" y="T35"/>
                </a:cxn>
                <a:cxn ang="T60">
                  <a:pos x="T36" y="T37"/>
                </a:cxn>
                <a:cxn ang="T61">
                  <a:pos x="T38" y="T39"/>
                </a:cxn>
                <a:cxn ang="T62">
                  <a:pos x="T40" y="T41"/>
                </a:cxn>
              </a:cxnLst>
              <a:rect l="T63" t="T64" r="T65" b="T66"/>
              <a:pathLst>
                <a:path w="54" h="51">
                  <a:moveTo>
                    <a:pt x="14" y="5"/>
                  </a:moveTo>
                  <a:lnTo>
                    <a:pt x="0" y="14"/>
                  </a:lnTo>
                  <a:lnTo>
                    <a:pt x="0" y="32"/>
                  </a:lnTo>
                  <a:lnTo>
                    <a:pt x="6" y="41"/>
                  </a:lnTo>
                  <a:lnTo>
                    <a:pt x="21" y="46"/>
                  </a:lnTo>
                  <a:lnTo>
                    <a:pt x="35" y="50"/>
                  </a:lnTo>
                  <a:lnTo>
                    <a:pt x="45" y="41"/>
                  </a:lnTo>
                  <a:lnTo>
                    <a:pt x="53" y="32"/>
                  </a:lnTo>
                  <a:lnTo>
                    <a:pt x="53" y="23"/>
                  </a:lnTo>
                  <a:lnTo>
                    <a:pt x="45" y="32"/>
                  </a:lnTo>
                  <a:lnTo>
                    <a:pt x="35" y="37"/>
                  </a:lnTo>
                  <a:lnTo>
                    <a:pt x="21" y="32"/>
                  </a:lnTo>
                  <a:lnTo>
                    <a:pt x="17" y="23"/>
                  </a:lnTo>
                  <a:lnTo>
                    <a:pt x="24" y="14"/>
                  </a:lnTo>
                  <a:lnTo>
                    <a:pt x="31" y="5"/>
                  </a:lnTo>
                  <a:lnTo>
                    <a:pt x="39" y="10"/>
                  </a:lnTo>
                  <a:lnTo>
                    <a:pt x="45" y="14"/>
                  </a:lnTo>
                  <a:lnTo>
                    <a:pt x="45" y="10"/>
                  </a:lnTo>
                  <a:lnTo>
                    <a:pt x="35" y="0"/>
                  </a:lnTo>
                  <a:lnTo>
                    <a:pt x="24" y="0"/>
                  </a:lnTo>
                  <a:lnTo>
                    <a:pt x="14" y="5"/>
                  </a:lnTo>
                </a:path>
              </a:pathLst>
            </a:custGeom>
            <a:solidFill>
              <a:srgbClr val="000000"/>
            </a:solidFill>
            <a:ln w="12700" cap="rnd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452" name="Freeform 185"/>
            <p:cNvSpPr>
              <a:spLocks/>
            </p:cNvSpPr>
            <p:nvPr/>
          </p:nvSpPr>
          <p:spPr bwMode="auto">
            <a:xfrm>
              <a:off x="1336" y="3902"/>
              <a:ext cx="54" cy="51"/>
            </a:xfrm>
            <a:custGeom>
              <a:avLst/>
              <a:gdLst>
                <a:gd name="T0" fmla="*/ 14 w 54"/>
                <a:gd name="T1" fmla="*/ 4 h 51"/>
                <a:gd name="T2" fmla="*/ 0 w 54"/>
                <a:gd name="T3" fmla="*/ 14 h 51"/>
                <a:gd name="T4" fmla="*/ 0 w 54"/>
                <a:gd name="T5" fmla="*/ 32 h 51"/>
                <a:gd name="T6" fmla="*/ 8 w 54"/>
                <a:gd name="T7" fmla="*/ 41 h 51"/>
                <a:gd name="T8" fmla="*/ 22 w 54"/>
                <a:gd name="T9" fmla="*/ 45 h 51"/>
                <a:gd name="T10" fmla="*/ 36 w 54"/>
                <a:gd name="T11" fmla="*/ 50 h 51"/>
                <a:gd name="T12" fmla="*/ 46 w 54"/>
                <a:gd name="T13" fmla="*/ 41 h 51"/>
                <a:gd name="T14" fmla="*/ 53 w 54"/>
                <a:gd name="T15" fmla="*/ 32 h 51"/>
                <a:gd name="T16" fmla="*/ 53 w 54"/>
                <a:gd name="T17" fmla="*/ 23 h 51"/>
                <a:gd name="T18" fmla="*/ 46 w 54"/>
                <a:gd name="T19" fmla="*/ 32 h 51"/>
                <a:gd name="T20" fmla="*/ 36 w 54"/>
                <a:gd name="T21" fmla="*/ 36 h 51"/>
                <a:gd name="T22" fmla="*/ 22 w 54"/>
                <a:gd name="T23" fmla="*/ 32 h 51"/>
                <a:gd name="T24" fmla="*/ 18 w 54"/>
                <a:gd name="T25" fmla="*/ 23 h 51"/>
                <a:gd name="T26" fmla="*/ 25 w 54"/>
                <a:gd name="T27" fmla="*/ 14 h 51"/>
                <a:gd name="T28" fmla="*/ 32 w 54"/>
                <a:gd name="T29" fmla="*/ 4 h 51"/>
                <a:gd name="T30" fmla="*/ 39 w 54"/>
                <a:gd name="T31" fmla="*/ 9 h 51"/>
                <a:gd name="T32" fmla="*/ 46 w 54"/>
                <a:gd name="T33" fmla="*/ 14 h 51"/>
                <a:gd name="T34" fmla="*/ 46 w 54"/>
                <a:gd name="T35" fmla="*/ 9 h 51"/>
                <a:gd name="T36" fmla="*/ 36 w 54"/>
                <a:gd name="T37" fmla="*/ 0 h 51"/>
                <a:gd name="T38" fmla="*/ 25 w 54"/>
                <a:gd name="T39" fmla="*/ 0 h 51"/>
                <a:gd name="T40" fmla="*/ 14 w 54"/>
                <a:gd name="T41" fmla="*/ 4 h 51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w 54"/>
                <a:gd name="T64" fmla="*/ 0 h 51"/>
                <a:gd name="T65" fmla="*/ 54 w 54"/>
                <a:gd name="T66" fmla="*/ 51 h 51"/>
              </a:gdLst>
              <a:ahLst/>
              <a:cxnLst>
                <a:cxn ang="T42">
                  <a:pos x="T0" y="T1"/>
                </a:cxn>
                <a:cxn ang="T43">
                  <a:pos x="T2" y="T3"/>
                </a:cxn>
                <a:cxn ang="T44">
                  <a:pos x="T4" y="T5"/>
                </a:cxn>
                <a:cxn ang="T45">
                  <a:pos x="T6" y="T7"/>
                </a:cxn>
                <a:cxn ang="T46">
                  <a:pos x="T8" y="T9"/>
                </a:cxn>
                <a:cxn ang="T47">
                  <a:pos x="T10" y="T11"/>
                </a:cxn>
                <a:cxn ang="T48">
                  <a:pos x="T12" y="T13"/>
                </a:cxn>
                <a:cxn ang="T49">
                  <a:pos x="T14" y="T15"/>
                </a:cxn>
                <a:cxn ang="T50">
                  <a:pos x="T16" y="T17"/>
                </a:cxn>
                <a:cxn ang="T51">
                  <a:pos x="T18" y="T19"/>
                </a:cxn>
                <a:cxn ang="T52">
                  <a:pos x="T20" y="T21"/>
                </a:cxn>
                <a:cxn ang="T53">
                  <a:pos x="T22" y="T23"/>
                </a:cxn>
                <a:cxn ang="T54">
                  <a:pos x="T24" y="T25"/>
                </a:cxn>
                <a:cxn ang="T55">
                  <a:pos x="T26" y="T27"/>
                </a:cxn>
                <a:cxn ang="T56">
                  <a:pos x="T28" y="T29"/>
                </a:cxn>
                <a:cxn ang="T57">
                  <a:pos x="T30" y="T31"/>
                </a:cxn>
                <a:cxn ang="T58">
                  <a:pos x="T32" y="T33"/>
                </a:cxn>
                <a:cxn ang="T59">
                  <a:pos x="T34" y="T35"/>
                </a:cxn>
                <a:cxn ang="T60">
                  <a:pos x="T36" y="T37"/>
                </a:cxn>
                <a:cxn ang="T61">
                  <a:pos x="T38" y="T39"/>
                </a:cxn>
                <a:cxn ang="T62">
                  <a:pos x="T40" y="T41"/>
                </a:cxn>
              </a:cxnLst>
              <a:rect l="T63" t="T64" r="T65" b="T66"/>
              <a:pathLst>
                <a:path w="54" h="51">
                  <a:moveTo>
                    <a:pt x="14" y="4"/>
                  </a:moveTo>
                  <a:lnTo>
                    <a:pt x="0" y="14"/>
                  </a:lnTo>
                  <a:lnTo>
                    <a:pt x="0" y="32"/>
                  </a:lnTo>
                  <a:lnTo>
                    <a:pt x="8" y="41"/>
                  </a:lnTo>
                  <a:lnTo>
                    <a:pt x="22" y="45"/>
                  </a:lnTo>
                  <a:lnTo>
                    <a:pt x="36" y="50"/>
                  </a:lnTo>
                  <a:lnTo>
                    <a:pt x="46" y="41"/>
                  </a:lnTo>
                  <a:lnTo>
                    <a:pt x="53" y="32"/>
                  </a:lnTo>
                  <a:lnTo>
                    <a:pt x="53" y="23"/>
                  </a:lnTo>
                  <a:lnTo>
                    <a:pt x="46" y="32"/>
                  </a:lnTo>
                  <a:lnTo>
                    <a:pt x="36" y="36"/>
                  </a:lnTo>
                  <a:lnTo>
                    <a:pt x="22" y="32"/>
                  </a:lnTo>
                  <a:lnTo>
                    <a:pt x="18" y="23"/>
                  </a:lnTo>
                  <a:lnTo>
                    <a:pt x="25" y="14"/>
                  </a:lnTo>
                  <a:lnTo>
                    <a:pt x="32" y="4"/>
                  </a:lnTo>
                  <a:lnTo>
                    <a:pt x="39" y="9"/>
                  </a:lnTo>
                  <a:lnTo>
                    <a:pt x="46" y="14"/>
                  </a:lnTo>
                  <a:lnTo>
                    <a:pt x="46" y="9"/>
                  </a:lnTo>
                  <a:lnTo>
                    <a:pt x="36" y="0"/>
                  </a:lnTo>
                  <a:lnTo>
                    <a:pt x="25" y="0"/>
                  </a:lnTo>
                  <a:lnTo>
                    <a:pt x="14" y="4"/>
                  </a:lnTo>
                </a:path>
              </a:pathLst>
            </a:custGeom>
            <a:solidFill>
              <a:srgbClr val="000000"/>
            </a:solidFill>
            <a:ln w="12700" cap="rnd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453" name="Freeform 186"/>
            <p:cNvSpPr>
              <a:spLocks/>
            </p:cNvSpPr>
            <p:nvPr/>
          </p:nvSpPr>
          <p:spPr bwMode="auto">
            <a:xfrm>
              <a:off x="1068" y="3874"/>
              <a:ext cx="54" cy="52"/>
            </a:xfrm>
            <a:custGeom>
              <a:avLst/>
              <a:gdLst>
                <a:gd name="T0" fmla="*/ 14 w 54"/>
                <a:gd name="T1" fmla="*/ 5 h 52"/>
                <a:gd name="T2" fmla="*/ 0 w 54"/>
                <a:gd name="T3" fmla="*/ 14 h 52"/>
                <a:gd name="T4" fmla="*/ 0 w 54"/>
                <a:gd name="T5" fmla="*/ 32 h 52"/>
                <a:gd name="T6" fmla="*/ 7 w 54"/>
                <a:gd name="T7" fmla="*/ 42 h 52"/>
                <a:gd name="T8" fmla="*/ 21 w 54"/>
                <a:gd name="T9" fmla="*/ 46 h 52"/>
                <a:gd name="T10" fmla="*/ 35 w 54"/>
                <a:gd name="T11" fmla="*/ 51 h 52"/>
                <a:gd name="T12" fmla="*/ 46 w 54"/>
                <a:gd name="T13" fmla="*/ 42 h 52"/>
                <a:gd name="T14" fmla="*/ 53 w 54"/>
                <a:gd name="T15" fmla="*/ 32 h 52"/>
                <a:gd name="T16" fmla="*/ 53 w 54"/>
                <a:gd name="T17" fmla="*/ 23 h 52"/>
                <a:gd name="T18" fmla="*/ 46 w 54"/>
                <a:gd name="T19" fmla="*/ 32 h 52"/>
                <a:gd name="T20" fmla="*/ 35 w 54"/>
                <a:gd name="T21" fmla="*/ 37 h 52"/>
                <a:gd name="T22" fmla="*/ 21 w 54"/>
                <a:gd name="T23" fmla="*/ 32 h 52"/>
                <a:gd name="T24" fmla="*/ 17 w 54"/>
                <a:gd name="T25" fmla="*/ 23 h 52"/>
                <a:gd name="T26" fmla="*/ 25 w 54"/>
                <a:gd name="T27" fmla="*/ 14 h 52"/>
                <a:gd name="T28" fmla="*/ 31 w 54"/>
                <a:gd name="T29" fmla="*/ 5 h 52"/>
                <a:gd name="T30" fmla="*/ 39 w 54"/>
                <a:gd name="T31" fmla="*/ 9 h 52"/>
                <a:gd name="T32" fmla="*/ 46 w 54"/>
                <a:gd name="T33" fmla="*/ 14 h 52"/>
                <a:gd name="T34" fmla="*/ 46 w 54"/>
                <a:gd name="T35" fmla="*/ 9 h 52"/>
                <a:gd name="T36" fmla="*/ 35 w 54"/>
                <a:gd name="T37" fmla="*/ 0 h 52"/>
                <a:gd name="T38" fmla="*/ 25 w 54"/>
                <a:gd name="T39" fmla="*/ 0 h 52"/>
                <a:gd name="T40" fmla="*/ 14 w 54"/>
                <a:gd name="T41" fmla="*/ 5 h 52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w 54"/>
                <a:gd name="T64" fmla="*/ 0 h 52"/>
                <a:gd name="T65" fmla="*/ 54 w 54"/>
                <a:gd name="T66" fmla="*/ 52 h 52"/>
              </a:gdLst>
              <a:ahLst/>
              <a:cxnLst>
                <a:cxn ang="T42">
                  <a:pos x="T0" y="T1"/>
                </a:cxn>
                <a:cxn ang="T43">
                  <a:pos x="T2" y="T3"/>
                </a:cxn>
                <a:cxn ang="T44">
                  <a:pos x="T4" y="T5"/>
                </a:cxn>
                <a:cxn ang="T45">
                  <a:pos x="T6" y="T7"/>
                </a:cxn>
                <a:cxn ang="T46">
                  <a:pos x="T8" y="T9"/>
                </a:cxn>
                <a:cxn ang="T47">
                  <a:pos x="T10" y="T11"/>
                </a:cxn>
                <a:cxn ang="T48">
                  <a:pos x="T12" y="T13"/>
                </a:cxn>
                <a:cxn ang="T49">
                  <a:pos x="T14" y="T15"/>
                </a:cxn>
                <a:cxn ang="T50">
                  <a:pos x="T16" y="T17"/>
                </a:cxn>
                <a:cxn ang="T51">
                  <a:pos x="T18" y="T19"/>
                </a:cxn>
                <a:cxn ang="T52">
                  <a:pos x="T20" y="T21"/>
                </a:cxn>
                <a:cxn ang="T53">
                  <a:pos x="T22" y="T23"/>
                </a:cxn>
                <a:cxn ang="T54">
                  <a:pos x="T24" y="T25"/>
                </a:cxn>
                <a:cxn ang="T55">
                  <a:pos x="T26" y="T27"/>
                </a:cxn>
                <a:cxn ang="T56">
                  <a:pos x="T28" y="T29"/>
                </a:cxn>
                <a:cxn ang="T57">
                  <a:pos x="T30" y="T31"/>
                </a:cxn>
                <a:cxn ang="T58">
                  <a:pos x="T32" y="T33"/>
                </a:cxn>
                <a:cxn ang="T59">
                  <a:pos x="T34" y="T35"/>
                </a:cxn>
                <a:cxn ang="T60">
                  <a:pos x="T36" y="T37"/>
                </a:cxn>
                <a:cxn ang="T61">
                  <a:pos x="T38" y="T39"/>
                </a:cxn>
                <a:cxn ang="T62">
                  <a:pos x="T40" y="T41"/>
                </a:cxn>
              </a:cxnLst>
              <a:rect l="T63" t="T64" r="T65" b="T66"/>
              <a:pathLst>
                <a:path w="54" h="52">
                  <a:moveTo>
                    <a:pt x="14" y="5"/>
                  </a:moveTo>
                  <a:lnTo>
                    <a:pt x="0" y="14"/>
                  </a:lnTo>
                  <a:lnTo>
                    <a:pt x="0" y="32"/>
                  </a:lnTo>
                  <a:lnTo>
                    <a:pt x="7" y="42"/>
                  </a:lnTo>
                  <a:lnTo>
                    <a:pt x="21" y="46"/>
                  </a:lnTo>
                  <a:lnTo>
                    <a:pt x="35" y="51"/>
                  </a:lnTo>
                  <a:lnTo>
                    <a:pt x="46" y="42"/>
                  </a:lnTo>
                  <a:lnTo>
                    <a:pt x="53" y="32"/>
                  </a:lnTo>
                  <a:lnTo>
                    <a:pt x="53" y="23"/>
                  </a:lnTo>
                  <a:lnTo>
                    <a:pt x="46" y="32"/>
                  </a:lnTo>
                  <a:lnTo>
                    <a:pt x="35" y="37"/>
                  </a:lnTo>
                  <a:lnTo>
                    <a:pt x="21" y="32"/>
                  </a:lnTo>
                  <a:lnTo>
                    <a:pt x="17" y="23"/>
                  </a:lnTo>
                  <a:lnTo>
                    <a:pt x="25" y="14"/>
                  </a:lnTo>
                  <a:lnTo>
                    <a:pt x="31" y="5"/>
                  </a:lnTo>
                  <a:lnTo>
                    <a:pt x="39" y="9"/>
                  </a:lnTo>
                  <a:lnTo>
                    <a:pt x="46" y="14"/>
                  </a:lnTo>
                  <a:lnTo>
                    <a:pt x="46" y="9"/>
                  </a:lnTo>
                  <a:lnTo>
                    <a:pt x="35" y="0"/>
                  </a:lnTo>
                  <a:lnTo>
                    <a:pt x="25" y="0"/>
                  </a:lnTo>
                  <a:lnTo>
                    <a:pt x="14" y="5"/>
                  </a:lnTo>
                </a:path>
              </a:pathLst>
            </a:custGeom>
            <a:solidFill>
              <a:srgbClr val="000000"/>
            </a:solidFill>
            <a:ln w="12700" cap="rnd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454" name="Freeform 187"/>
            <p:cNvSpPr>
              <a:spLocks/>
            </p:cNvSpPr>
            <p:nvPr/>
          </p:nvSpPr>
          <p:spPr bwMode="auto">
            <a:xfrm>
              <a:off x="300" y="3929"/>
              <a:ext cx="54" cy="51"/>
            </a:xfrm>
            <a:custGeom>
              <a:avLst/>
              <a:gdLst>
                <a:gd name="T0" fmla="*/ 15 w 54"/>
                <a:gd name="T1" fmla="*/ 5 h 51"/>
                <a:gd name="T2" fmla="*/ 0 w 54"/>
                <a:gd name="T3" fmla="*/ 14 h 51"/>
                <a:gd name="T4" fmla="*/ 0 w 54"/>
                <a:gd name="T5" fmla="*/ 32 h 51"/>
                <a:gd name="T6" fmla="*/ 7 w 54"/>
                <a:gd name="T7" fmla="*/ 41 h 51"/>
                <a:gd name="T8" fmla="*/ 22 w 54"/>
                <a:gd name="T9" fmla="*/ 45 h 51"/>
                <a:gd name="T10" fmla="*/ 36 w 54"/>
                <a:gd name="T11" fmla="*/ 50 h 51"/>
                <a:gd name="T12" fmla="*/ 46 w 54"/>
                <a:gd name="T13" fmla="*/ 41 h 51"/>
                <a:gd name="T14" fmla="*/ 53 w 54"/>
                <a:gd name="T15" fmla="*/ 32 h 51"/>
                <a:gd name="T16" fmla="*/ 53 w 54"/>
                <a:gd name="T17" fmla="*/ 23 h 51"/>
                <a:gd name="T18" fmla="*/ 46 w 54"/>
                <a:gd name="T19" fmla="*/ 32 h 51"/>
                <a:gd name="T20" fmla="*/ 36 w 54"/>
                <a:gd name="T21" fmla="*/ 36 h 51"/>
                <a:gd name="T22" fmla="*/ 22 w 54"/>
                <a:gd name="T23" fmla="*/ 32 h 51"/>
                <a:gd name="T24" fmla="*/ 18 w 54"/>
                <a:gd name="T25" fmla="*/ 23 h 51"/>
                <a:gd name="T26" fmla="*/ 25 w 54"/>
                <a:gd name="T27" fmla="*/ 14 h 51"/>
                <a:gd name="T28" fmla="*/ 32 w 54"/>
                <a:gd name="T29" fmla="*/ 5 h 51"/>
                <a:gd name="T30" fmla="*/ 39 w 54"/>
                <a:gd name="T31" fmla="*/ 9 h 51"/>
                <a:gd name="T32" fmla="*/ 46 w 54"/>
                <a:gd name="T33" fmla="*/ 14 h 51"/>
                <a:gd name="T34" fmla="*/ 46 w 54"/>
                <a:gd name="T35" fmla="*/ 9 h 51"/>
                <a:gd name="T36" fmla="*/ 36 w 54"/>
                <a:gd name="T37" fmla="*/ 0 h 51"/>
                <a:gd name="T38" fmla="*/ 25 w 54"/>
                <a:gd name="T39" fmla="*/ 0 h 51"/>
                <a:gd name="T40" fmla="*/ 15 w 54"/>
                <a:gd name="T41" fmla="*/ 5 h 51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w 54"/>
                <a:gd name="T64" fmla="*/ 0 h 51"/>
                <a:gd name="T65" fmla="*/ 54 w 54"/>
                <a:gd name="T66" fmla="*/ 51 h 51"/>
              </a:gdLst>
              <a:ahLst/>
              <a:cxnLst>
                <a:cxn ang="T42">
                  <a:pos x="T0" y="T1"/>
                </a:cxn>
                <a:cxn ang="T43">
                  <a:pos x="T2" y="T3"/>
                </a:cxn>
                <a:cxn ang="T44">
                  <a:pos x="T4" y="T5"/>
                </a:cxn>
                <a:cxn ang="T45">
                  <a:pos x="T6" y="T7"/>
                </a:cxn>
                <a:cxn ang="T46">
                  <a:pos x="T8" y="T9"/>
                </a:cxn>
                <a:cxn ang="T47">
                  <a:pos x="T10" y="T11"/>
                </a:cxn>
                <a:cxn ang="T48">
                  <a:pos x="T12" y="T13"/>
                </a:cxn>
                <a:cxn ang="T49">
                  <a:pos x="T14" y="T15"/>
                </a:cxn>
                <a:cxn ang="T50">
                  <a:pos x="T16" y="T17"/>
                </a:cxn>
                <a:cxn ang="T51">
                  <a:pos x="T18" y="T19"/>
                </a:cxn>
                <a:cxn ang="T52">
                  <a:pos x="T20" y="T21"/>
                </a:cxn>
                <a:cxn ang="T53">
                  <a:pos x="T22" y="T23"/>
                </a:cxn>
                <a:cxn ang="T54">
                  <a:pos x="T24" y="T25"/>
                </a:cxn>
                <a:cxn ang="T55">
                  <a:pos x="T26" y="T27"/>
                </a:cxn>
                <a:cxn ang="T56">
                  <a:pos x="T28" y="T29"/>
                </a:cxn>
                <a:cxn ang="T57">
                  <a:pos x="T30" y="T31"/>
                </a:cxn>
                <a:cxn ang="T58">
                  <a:pos x="T32" y="T33"/>
                </a:cxn>
                <a:cxn ang="T59">
                  <a:pos x="T34" y="T35"/>
                </a:cxn>
                <a:cxn ang="T60">
                  <a:pos x="T36" y="T37"/>
                </a:cxn>
                <a:cxn ang="T61">
                  <a:pos x="T38" y="T39"/>
                </a:cxn>
                <a:cxn ang="T62">
                  <a:pos x="T40" y="T41"/>
                </a:cxn>
              </a:cxnLst>
              <a:rect l="T63" t="T64" r="T65" b="T66"/>
              <a:pathLst>
                <a:path w="54" h="51">
                  <a:moveTo>
                    <a:pt x="15" y="5"/>
                  </a:moveTo>
                  <a:lnTo>
                    <a:pt x="0" y="14"/>
                  </a:lnTo>
                  <a:lnTo>
                    <a:pt x="0" y="32"/>
                  </a:lnTo>
                  <a:lnTo>
                    <a:pt x="7" y="41"/>
                  </a:lnTo>
                  <a:lnTo>
                    <a:pt x="22" y="45"/>
                  </a:lnTo>
                  <a:lnTo>
                    <a:pt x="36" y="50"/>
                  </a:lnTo>
                  <a:lnTo>
                    <a:pt x="46" y="41"/>
                  </a:lnTo>
                  <a:lnTo>
                    <a:pt x="53" y="32"/>
                  </a:lnTo>
                  <a:lnTo>
                    <a:pt x="53" y="23"/>
                  </a:lnTo>
                  <a:lnTo>
                    <a:pt x="46" y="32"/>
                  </a:lnTo>
                  <a:lnTo>
                    <a:pt x="36" y="36"/>
                  </a:lnTo>
                  <a:lnTo>
                    <a:pt x="22" y="32"/>
                  </a:lnTo>
                  <a:lnTo>
                    <a:pt x="18" y="23"/>
                  </a:lnTo>
                  <a:lnTo>
                    <a:pt x="25" y="14"/>
                  </a:lnTo>
                  <a:lnTo>
                    <a:pt x="32" y="5"/>
                  </a:lnTo>
                  <a:lnTo>
                    <a:pt x="39" y="9"/>
                  </a:lnTo>
                  <a:lnTo>
                    <a:pt x="46" y="14"/>
                  </a:lnTo>
                  <a:lnTo>
                    <a:pt x="46" y="9"/>
                  </a:lnTo>
                  <a:lnTo>
                    <a:pt x="36" y="0"/>
                  </a:lnTo>
                  <a:lnTo>
                    <a:pt x="25" y="0"/>
                  </a:lnTo>
                  <a:lnTo>
                    <a:pt x="15" y="5"/>
                  </a:lnTo>
                </a:path>
              </a:pathLst>
            </a:custGeom>
            <a:solidFill>
              <a:srgbClr val="000000"/>
            </a:solidFill>
            <a:ln w="12700" cap="rnd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455" name="Freeform 188"/>
            <p:cNvSpPr>
              <a:spLocks/>
            </p:cNvSpPr>
            <p:nvPr/>
          </p:nvSpPr>
          <p:spPr bwMode="auto">
            <a:xfrm>
              <a:off x="1167" y="3820"/>
              <a:ext cx="53" cy="51"/>
            </a:xfrm>
            <a:custGeom>
              <a:avLst/>
              <a:gdLst>
                <a:gd name="T0" fmla="*/ 13 w 53"/>
                <a:gd name="T1" fmla="*/ 4 h 51"/>
                <a:gd name="T2" fmla="*/ 0 w 53"/>
                <a:gd name="T3" fmla="*/ 13 h 51"/>
                <a:gd name="T4" fmla="*/ 0 w 53"/>
                <a:gd name="T5" fmla="*/ 31 h 51"/>
                <a:gd name="T6" fmla="*/ 7 w 53"/>
                <a:gd name="T7" fmla="*/ 41 h 51"/>
                <a:gd name="T8" fmla="*/ 21 w 53"/>
                <a:gd name="T9" fmla="*/ 45 h 51"/>
                <a:gd name="T10" fmla="*/ 35 w 53"/>
                <a:gd name="T11" fmla="*/ 50 h 51"/>
                <a:gd name="T12" fmla="*/ 45 w 53"/>
                <a:gd name="T13" fmla="*/ 41 h 51"/>
                <a:gd name="T14" fmla="*/ 52 w 53"/>
                <a:gd name="T15" fmla="*/ 31 h 51"/>
                <a:gd name="T16" fmla="*/ 52 w 53"/>
                <a:gd name="T17" fmla="*/ 22 h 51"/>
                <a:gd name="T18" fmla="*/ 45 w 53"/>
                <a:gd name="T19" fmla="*/ 31 h 51"/>
                <a:gd name="T20" fmla="*/ 35 w 53"/>
                <a:gd name="T21" fmla="*/ 36 h 51"/>
                <a:gd name="T22" fmla="*/ 21 w 53"/>
                <a:gd name="T23" fmla="*/ 31 h 51"/>
                <a:gd name="T24" fmla="*/ 17 w 53"/>
                <a:gd name="T25" fmla="*/ 22 h 51"/>
                <a:gd name="T26" fmla="*/ 24 w 53"/>
                <a:gd name="T27" fmla="*/ 13 h 51"/>
                <a:gd name="T28" fmla="*/ 31 w 53"/>
                <a:gd name="T29" fmla="*/ 4 h 51"/>
                <a:gd name="T30" fmla="*/ 39 w 53"/>
                <a:gd name="T31" fmla="*/ 9 h 51"/>
                <a:gd name="T32" fmla="*/ 45 w 53"/>
                <a:gd name="T33" fmla="*/ 13 h 51"/>
                <a:gd name="T34" fmla="*/ 45 w 53"/>
                <a:gd name="T35" fmla="*/ 9 h 51"/>
                <a:gd name="T36" fmla="*/ 35 w 53"/>
                <a:gd name="T37" fmla="*/ 0 h 51"/>
                <a:gd name="T38" fmla="*/ 24 w 53"/>
                <a:gd name="T39" fmla="*/ 0 h 51"/>
                <a:gd name="T40" fmla="*/ 13 w 53"/>
                <a:gd name="T41" fmla="*/ 4 h 51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w 53"/>
                <a:gd name="T64" fmla="*/ 0 h 51"/>
                <a:gd name="T65" fmla="*/ 53 w 53"/>
                <a:gd name="T66" fmla="*/ 51 h 51"/>
              </a:gdLst>
              <a:ahLst/>
              <a:cxnLst>
                <a:cxn ang="T42">
                  <a:pos x="T0" y="T1"/>
                </a:cxn>
                <a:cxn ang="T43">
                  <a:pos x="T2" y="T3"/>
                </a:cxn>
                <a:cxn ang="T44">
                  <a:pos x="T4" y="T5"/>
                </a:cxn>
                <a:cxn ang="T45">
                  <a:pos x="T6" y="T7"/>
                </a:cxn>
                <a:cxn ang="T46">
                  <a:pos x="T8" y="T9"/>
                </a:cxn>
                <a:cxn ang="T47">
                  <a:pos x="T10" y="T11"/>
                </a:cxn>
                <a:cxn ang="T48">
                  <a:pos x="T12" y="T13"/>
                </a:cxn>
                <a:cxn ang="T49">
                  <a:pos x="T14" y="T15"/>
                </a:cxn>
                <a:cxn ang="T50">
                  <a:pos x="T16" y="T17"/>
                </a:cxn>
                <a:cxn ang="T51">
                  <a:pos x="T18" y="T19"/>
                </a:cxn>
                <a:cxn ang="T52">
                  <a:pos x="T20" y="T21"/>
                </a:cxn>
                <a:cxn ang="T53">
                  <a:pos x="T22" y="T23"/>
                </a:cxn>
                <a:cxn ang="T54">
                  <a:pos x="T24" y="T25"/>
                </a:cxn>
                <a:cxn ang="T55">
                  <a:pos x="T26" y="T27"/>
                </a:cxn>
                <a:cxn ang="T56">
                  <a:pos x="T28" y="T29"/>
                </a:cxn>
                <a:cxn ang="T57">
                  <a:pos x="T30" y="T31"/>
                </a:cxn>
                <a:cxn ang="T58">
                  <a:pos x="T32" y="T33"/>
                </a:cxn>
                <a:cxn ang="T59">
                  <a:pos x="T34" y="T35"/>
                </a:cxn>
                <a:cxn ang="T60">
                  <a:pos x="T36" y="T37"/>
                </a:cxn>
                <a:cxn ang="T61">
                  <a:pos x="T38" y="T39"/>
                </a:cxn>
                <a:cxn ang="T62">
                  <a:pos x="T40" y="T41"/>
                </a:cxn>
              </a:cxnLst>
              <a:rect l="T63" t="T64" r="T65" b="T66"/>
              <a:pathLst>
                <a:path w="53" h="51">
                  <a:moveTo>
                    <a:pt x="13" y="4"/>
                  </a:moveTo>
                  <a:lnTo>
                    <a:pt x="0" y="13"/>
                  </a:lnTo>
                  <a:lnTo>
                    <a:pt x="0" y="31"/>
                  </a:lnTo>
                  <a:lnTo>
                    <a:pt x="7" y="41"/>
                  </a:lnTo>
                  <a:lnTo>
                    <a:pt x="21" y="45"/>
                  </a:lnTo>
                  <a:lnTo>
                    <a:pt x="35" y="50"/>
                  </a:lnTo>
                  <a:lnTo>
                    <a:pt x="45" y="41"/>
                  </a:lnTo>
                  <a:lnTo>
                    <a:pt x="52" y="31"/>
                  </a:lnTo>
                  <a:lnTo>
                    <a:pt x="52" y="22"/>
                  </a:lnTo>
                  <a:lnTo>
                    <a:pt x="45" y="31"/>
                  </a:lnTo>
                  <a:lnTo>
                    <a:pt x="35" y="36"/>
                  </a:lnTo>
                  <a:lnTo>
                    <a:pt x="21" y="31"/>
                  </a:lnTo>
                  <a:lnTo>
                    <a:pt x="17" y="22"/>
                  </a:lnTo>
                  <a:lnTo>
                    <a:pt x="24" y="13"/>
                  </a:lnTo>
                  <a:lnTo>
                    <a:pt x="31" y="4"/>
                  </a:lnTo>
                  <a:lnTo>
                    <a:pt x="39" y="9"/>
                  </a:lnTo>
                  <a:lnTo>
                    <a:pt x="45" y="13"/>
                  </a:lnTo>
                  <a:lnTo>
                    <a:pt x="45" y="9"/>
                  </a:lnTo>
                  <a:lnTo>
                    <a:pt x="35" y="0"/>
                  </a:lnTo>
                  <a:lnTo>
                    <a:pt x="24" y="0"/>
                  </a:lnTo>
                  <a:lnTo>
                    <a:pt x="13" y="4"/>
                  </a:lnTo>
                </a:path>
              </a:pathLst>
            </a:custGeom>
            <a:solidFill>
              <a:srgbClr val="000000"/>
            </a:solidFill>
            <a:ln w="12700" cap="rnd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1272" name="Rectangle 189"/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 lIns="90488" tIns="44450" rIns="90488" bIns="44450" anchor="ctr"/>
          <a:lstStyle/>
          <a:p>
            <a:pPr eaLnBrk="1" hangingPunct="1"/>
            <a:r>
              <a:rPr lang="en-US" smtClean="0">
                <a:solidFill>
                  <a:schemeClr val="tx1"/>
                </a:solidFill>
              </a:rPr>
              <a:t>1. Sources of Data</a:t>
            </a:r>
          </a:p>
        </p:txBody>
      </p:sp>
      <p:sp>
        <p:nvSpPr>
          <p:cNvPr id="54462" name="Rectangle 190"/>
          <p:cNvSpPr>
            <a:spLocks noGrp="1" noChangeArrowheads="1"/>
          </p:cNvSpPr>
          <p:nvPr>
            <p:ph type="body" idx="1"/>
          </p:nvPr>
        </p:nvSpPr>
        <p:spPr>
          <a:xfrm>
            <a:off x="990600" y="1981200"/>
            <a:ext cx="7772400" cy="4114800"/>
          </a:xfrm>
          <a:noFill/>
        </p:spPr>
        <p:txBody>
          <a:bodyPr lIns="90488" tIns="44450" rIns="90488" bIns="44450"/>
          <a:lstStyle/>
          <a:p>
            <a:pPr eaLnBrk="1" hangingPunct="1">
              <a:buFont typeface="Wingdings" pitchFamily="2" charset="2"/>
              <a:buNone/>
            </a:pPr>
            <a:r>
              <a:rPr lang="en-US" sz="3300" smtClean="0"/>
              <a:t>Two broad categories:</a:t>
            </a:r>
          </a:p>
          <a:p>
            <a:pPr eaLnBrk="1" hangingPunct="1">
              <a:buFont typeface="Wingdings" pitchFamily="2" charset="2"/>
              <a:buNone/>
            </a:pPr>
            <a:r>
              <a:rPr lang="en-US" sz="3300" smtClean="0"/>
              <a:t>1. </a:t>
            </a:r>
            <a:r>
              <a:rPr lang="en-US" sz="3300" u="sng" smtClean="0"/>
              <a:t>Primary Data </a:t>
            </a:r>
            <a:r>
              <a:rPr lang="en-US" sz="3300" smtClean="0"/>
              <a:t>= information obtained exclusively for current research </a:t>
            </a:r>
          </a:p>
          <a:p>
            <a:pPr eaLnBrk="1" hangingPunct="1">
              <a:buFont typeface="Wingdings" pitchFamily="2" charset="2"/>
              <a:buNone/>
            </a:pPr>
            <a:r>
              <a:rPr lang="en-US" sz="3300" smtClean="0"/>
              <a:t>2. </a:t>
            </a:r>
            <a:r>
              <a:rPr lang="en-US" sz="3300" u="sng" smtClean="0"/>
              <a:t>Secondary Data </a:t>
            </a:r>
            <a:r>
              <a:rPr lang="en-US" sz="3300" smtClean="0"/>
              <a:t>= archival or previously recorded information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4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44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44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544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46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446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446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5446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46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446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446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5446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4462" grpId="0" build="p" autoUpdateAnimBg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9D8BE41D-C1B0-4F59-9BA2-518E6D03E93D}" type="slidenum">
              <a:rPr lang="en-US" smtClean="0"/>
              <a:pPr/>
              <a:t>5</a:t>
            </a:fld>
            <a:endParaRPr lang="en-US" smtClean="0"/>
          </a:p>
        </p:txBody>
      </p:sp>
      <p:sp>
        <p:nvSpPr>
          <p:cNvPr id="12291" name="Rectangle 2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2292" name="Rectangle 3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2293" name="Rectangle 4"/>
          <p:cNvSpPr>
            <a:spLocks noChangeArrowheads="1"/>
          </p:cNvSpPr>
          <p:nvPr/>
        </p:nvSpPr>
        <p:spPr bwMode="auto">
          <a:xfrm>
            <a:off x="0" y="1981200"/>
            <a:ext cx="7772400" cy="41148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2294" name="Rectangle 5"/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 lIns="90488" tIns="44450" rIns="90488" bIns="44450" anchor="ctr"/>
          <a:lstStyle/>
          <a:p>
            <a:pPr eaLnBrk="1" hangingPunct="1"/>
            <a:r>
              <a:rPr lang="en-US" sz="3200" smtClean="0">
                <a:solidFill>
                  <a:schemeClr val="tx1"/>
                </a:solidFill>
              </a:rPr>
              <a:t>Advantages of Primary data collection include:</a:t>
            </a:r>
          </a:p>
        </p:txBody>
      </p:sp>
      <p:sp>
        <p:nvSpPr>
          <p:cNvPr id="56326" name="Rectangle 6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 lIns="90488" tIns="44450" rIns="90488" bIns="44450"/>
          <a:lstStyle/>
          <a:p>
            <a:pPr eaLnBrk="1" hangingPunct="1"/>
            <a:r>
              <a:rPr lang="en-US" sz="3300" smtClean="0"/>
              <a:t>Collection based on researcher's need</a:t>
            </a:r>
          </a:p>
          <a:p>
            <a:pPr eaLnBrk="1" hangingPunct="1"/>
            <a:r>
              <a:rPr lang="en-US" sz="3300" smtClean="0"/>
              <a:t>Control over measurement selection   and execution</a:t>
            </a:r>
          </a:p>
        </p:txBody>
      </p:sp>
      <p:pic>
        <p:nvPicPr>
          <p:cNvPr id="12296" name="Picture 7"/>
          <p:cNvPicPr>
            <a:picLocks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418013" y="4581525"/>
            <a:ext cx="2746375" cy="194945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63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63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563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632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632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5632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6326" grpId="0" build="p" autoUpdateAnimBg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626A88DC-AE16-42D9-9C76-CDFD75EA265A}" type="slidenum">
              <a:rPr lang="en-US" smtClean="0"/>
              <a:pPr/>
              <a:t>6</a:t>
            </a:fld>
            <a:endParaRPr lang="en-US" smtClean="0"/>
          </a:p>
        </p:txBody>
      </p:sp>
      <p:sp>
        <p:nvSpPr>
          <p:cNvPr id="2052" name="Rectangle 2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053" name="Rectangle 3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graphicFrame>
        <p:nvGraphicFramePr>
          <p:cNvPr id="2050" name="Object 4"/>
          <p:cNvGraphicFramePr>
            <a:graphicFrameLocks/>
          </p:cNvGraphicFramePr>
          <p:nvPr/>
        </p:nvGraphicFramePr>
        <p:xfrm>
          <a:off x="4343400" y="3922713"/>
          <a:ext cx="2743200" cy="2887662"/>
        </p:xfrm>
        <a:graphic>
          <a:graphicData uri="http://schemas.openxmlformats.org/presentationml/2006/ole">
            <p:oleObj spid="_x0000_s2050" name="ClipArt" r:id="rId4" imgW="5636880" imgH="6411600" progId="MS_ClipArt_Gallery.2">
              <p:embed/>
            </p:oleObj>
          </a:graphicData>
        </a:graphic>
      </p:graphicFrame>
      <p:sp>
        <p:nvSpPr>
          <p:cNvPr id="2054" name="Rectangle 5"/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 lIns="90488" tIns="44450" rIns="90488" bIns="44450" anchor="ctr"/>
          <a:lstStyle/>
          <a:p>
            <a:pPr eaLnBrk="1" hangingPunct="1">
              <a:buFontTx/>
              <a:buChar char="•"/>
            </a:pPr>
            <a:r>
              <a:rPr lang="en-US" sz="3200" smtClean="0">
                <a:solidFill>
                  <a:schemeClr val="tx1"/>
                </a:solidFill>
              </a:rPr>
              <a:t>Advantages of Secondary data collection include:</a:t>
            </a:r>
          </a:p>
        </p:txBody>
      </p:sp>
      <p:sp>
        <p:nvSpPr>
          <p:cNvPr id="58374" name="Rectangle 6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 lIns="90488" tIns="44450" rIns="90488" bIns="44450"/>
          <a:lstStyle/>
          <a:p>
            <a:pPr eaLnBrk="1" hangingPunct="1"/>
            <a:r>
              <a:rPr lang="en-US" sz="3300" smtClean="0"/>
              <a:t>Little cost or time required to access   data</a:t>
            </a:r>
          </a:p>
          <a:p>
            <a:pPr eaLnBrk="1" hangingPunct="1"/>
            <a:r>
              <a:rPr lang="en-US" sz="3300" smtClean="0"/>
              <a:t>Not confined to immediate level or unit   of analysis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83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83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583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837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837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5837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8374" grpId="0" build="p" autoUpdateAnimBg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5" name="Slide Number Placeholder 6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88ABDB6C-4833-4970-87DF-044355EB8B0B}" type="slidenum">
              <a:rPr lang="en-US" smtClean="0"/>
              <a:pPr/>
              <a:t>7</a:t>
            </a:fld>
            <a:endParaRPr lang="en-US" smtClean="0"/>
          </a:p>
        </p:txBody>
      </p:sp>
      <p:sp>
        <p:nvSpPr>
          <p:cNvPr id="307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mtClean="0"/>
              <a:t>Research Analysis</a:t>
            </a:r>
            <a:br>
              <a:rPr lang="en-US" smtClean="0"/>
            </a:br>
            <a:r>
              <a:rPr lang="en-US" sz="1800" smtClean="0"/>
              <a:t>data input</a:t>
            </a:r>
            <a:endParaRPr lang="en-US" smtClean="0"/>
          </a:p>
        </p:txBody>
      </p:sp>
      <p:sp>
        <p:nvSpPr>
          <p:cNvPr id="3077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1370013" y="1827213"/>
            <a:ext cx="6586537" cy="4114800"/>
          </a:xfrm>
        </p:spPr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en-US" sz="2500" smtClean="0"/>
              <a:t>Creating data sets </a:t>
            </a:r>
          </a:p>
          <a:p>
            <a:pPr eaLnBrk="1" hangingPunct="1"/>
            <a:r>
              <a:rPr lang="en-US" sz="2500" smtClean="0"/>
              <a:t>QUALITATIVE  data (words) = Matrix analysis-content analysis</a:t>
            </a:r>
          </a:p>
          <a:p>
            <a:pPr eaLnBrk="1" hangingPunct="1"/>
            <a:r>
              <a:rPr lang="en-US" sz="2500" smtClean="0"/>
              <a:t>QUANTITATIVE data (numbers)= coding-statistical analysis- frequency tests, probability analysis, cross tabulation and contingency testing</a:t>
            </a:r>
          </a:p>
        </p:txBody>
      </p:sp>
      <p:graphicFrame>
        <p:nvGraphicFramePr>
          <p:cNvPr id="3074" name="Object 6"/>
          <p:cNvGraphicFramePr>
            <a:graphicFrameLocks/>
          </p:cNvGraphicFramePr>
          <p:nvPr>
            <p:ph sz="half" idx="2"/>
          </p:nvPr>
        </p:nvGraphicFramePr>
        <p:xfrm>
          <a:off x="6588125" y="188913"/>
          <a:ext cx="1873250" cy="1509712"/>
        </p:xfrm>
        <a:graphic>
          <a:graphicData uri="http://schemas.openxmlformats.org/presentationml/2006/ole">
            <p:oleObj spid="_x0000_s3074" name="ClipArt" r:id="rId3" imgW="3951000" imgH="3493800" progId="MS_ClipArt_Gallery.2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Slide Number Placeholder 6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8060B71A-C152-4B0E-83CC-B7F10DB7CB30}" type="slidenum">
              <a:rPr lang="en-US" smtClean="0"/>
              <a:pPr/>
              <a:t>8</a:t>
            </a:fld>
            <a:endParaRPr lang="en-US" smtClean="0"/>
          </a:p>
        </p:txBody>
      </p:sp>
      <p:sp>
        <p:nvSpPr>
          <p:cNvPr id="1331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2400" smtClean="0"/>
              <a:t>Quantitative methods - Using SPSS</a:t>
            </a:r>
            <a:r>
              <a:rPr lang="en-US" smtClean="0"/>
              <a:t> </a:t>
            </a:r>
            <a:br>
              <a:rPr lang="en-US" smtClean="0"/>
            </a:br>
            <a:r>
              <a:rPr lang="en-US" sz="1800" smtClean="0"/>
              <a:t>(Statistical Package for the Social Sciences)</a:t>
            </a:r>
            <a:br>
              <a:rPr lang="en-US" sz="1800" smtClean="0"/>
            </a:br>
            <a:endParaRPr lang="en-US" sz="1600" smtClean="0"/>
          </a:p>
        </p:txBody>
      </p:sp>
      <p:sp>
        <p:nvSpPr>
          <p:cNvPr id="13316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1370013" y="1827213"/>
            <a:ext cx="3584575" cy="4114800"/>
          </a:xfrm>
        </p:spPr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en-US" sz="2500" b="1" smtClean="0"/>
              <a:t>DATA INPUT</a:t>
            </a:r>
          </a:p>
          <a:p>
            <a:pPr eaLnBrk="1" hangingPunct="1"/>
            <a:r>
              <a:rPr lang="en-US" sz="2500" smtClean="0"/>
              <a:t>Data input</a:t>
            </a:r>
          </a:p>
          <a:p>
            <a:pPr eaLnBrk="1" hangingPunct="1"/>
            <a:r>
              <a:rPr lang="en-US" sz="2500" smtClean="0"/>
              <a:t>Naming variables (question number)</a:t>
            </a:r>
          </a:p>
          <a:p>
            <a:pPr eaLnBrk="1" hangingPunct="1"/>
            <a:r>
              <a:rPr lang="en-US" sz="2500" smtClean="0"/>
              <a:t>variable labels (question title)</a:t>
            </a:r>
          </a:p>
          <a:p>
            <a:pPr eaLnBrk="1" hangingPunct="1"/>
            <a:r>
              <a:rPr lang="en-US" sz="2500" smtClean="0"/>
              <a:t>Value labels (codes)</a:t>
            </a:r>
          </a:p>
          <a:p>
            <a:pPr eaLnBrk="1" hangingPunct="1"/>
            <a:endParaRPr lang="en-US" sz="2500" smtClean="0"/>
          </a:p>
        </p:txBody>
      </p:sp>
      <p:sp>
        <p:nvSpPr>
          <p:cNvPr id="13317" name="Rectangle 4"/>
          <p:cNvSpPr>
            <a:spLocks noGrp="1" noChangeArrowheads="1"/>
          </p:cNvSpPr>
          <p:nvPr>
            <p:ph type="body" sz="half" idx="2"/>
          </p:nvPr>
        </p:nvSpPr>
        <p:spPr>
          <a:xfrm>
            <a:off x="5099050" y="1827213"/>
            <a:ext cx="3584575" cy="4114800"/>
          </a:xfrm>
        </p:spPr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en-US" sz="2500" b="1" smtClean="0"/>
              <a:t>DATA ANALYSIS</a:t>
            </a:r>
            <a:endParaRPr lang="en-US" sz="2500" smtClean="0"/>
          </a:p>
          <a:p>
            <a:pPr eaLnBrk="1" hangingPunct="1"/>
            <a:r>
              <a:rPr lang="en-US" sz="2500" smtClean="0"/>
              <a:t>Frequencies</a:t>
            </a:r>
          </a:p>
          <a:p>
            <a:pPr eaLnBrk="1" hangingPunct="1"/>
            <a:r>
              <a:rPr lang="en-US" sz="2500" smtClean="0"/>
              <a:t>Cross tabs</a:t>
            </a:r>
          </a:p>
          <a:p>
            <a:pPr eaLnBrk="1" hangingPunct="1"/>
            <a:r>
              <a:rPr lang="en-US" sz="2500" smtClean="0"/>
              <a:t>Pearson chi-square tests</a:t>
            </a:r>
          </a:p>
          <a:p>
            <a:pPr eaLnBrk="1" hangingPunct="1"/>
            <a:r>
              <a:rPr lang="en-US" sz="2500" smtClean="0"/>
              <a:t>Graphs</a:t>
            </a:r>
          </a:p>
          <a:p>
            <a:pPr eaLnBrk="1" hangingPunct="1"/>
            <a:r>
              <a:rPr lang="en-US" sz="2500" smtClean="0"/>
              <a:t>Data synthesis</a:t>
            </a:r>
          </a:p>
        </p:txBody>
      </p:sp>
      <p:pic>
        <p:nvPicPr>
          <p:cNvPr id="13318" name="Picture 5"/>
          <p:cNvPicPr>
            <a:picLocks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779838" y="4941888"/>
            <a:ext cx="1670050" cy="176212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87A56D49-17F9-4FB1-8867-3E36F108BBAF}" type="slidenum">
              <a:rPr lang="en-US" smtClean="0"/>
              <a:pPr/>
              <a:t>9</a:t>
            </a:fld>
            <a:endParaRPr lang="en-US" smtClean="0"/>
          </a:p>
        </p:txBody>
      </p:sp>
      <p:sp>
        <p:nvSpPr>
          <p:cNvPr id="14339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2400" smtClean="0"/>
              <a:t>Quantitative Methods</a:t>
            </a:r>
            <a:r>
              <a:rPr lang="en-US" smtClean="0"/>
              <a:t/>
            </a:r>
            <a:br>
              <a:rPr lang="en-US" smtClean="0"/>
            </a:br>
            <a:r>
              <a:rPr lang="en-US" sz="2400" smtClean="0"/>
              <a:t>Research Analysis</a:t>
            </a:r>
            <a:br>
              <a:rPr lang="en-US" sz="2400" smtClean="0"/>
            </a:br>
            <a:r>
              <a:rPr lang="en-US" sz="1800" smtClean="0"/>
              <a:t>analysing and testing data</a:t>
            </a:r>
          </a:p>
        </p:txBody>
      </p:sp>
      <p:sp>
        <p:nvSpPr>
          <p:cNvPr id="14340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en-US" b="1" smtClean="0"/>
              <a:t>Frequency Analysis</a:t>
            </a:r>
          </a:p>
          <a:p>
            <a:pPr eaLnBrk="1" hangingPunct="1"/>
            <a:r>
              <a:rPr lang="en-US" sz="2500" smtClean="0"/>
              <a:t>count</a:t>
            </a:r>
          </a:p>
          <a:p>
            <a:pPr eaLnBrk="1" hangingPunct="1"/>
            <a:r>
              <a:rPr lang="en-US" sz="2500" smtClean="0"/>
              <a:t>percentages</a:t>
            </a:r>
          </a:p>
          <a:p>
            <a:pPr eaLnBrk="1" hangingPunct="1"/>
            <a:r>
              <a:rPr lang="en-US" sz="2500" smtClean="0"/>
              <a:t>mean (average)</a:t>
            </a:r>
          </a:p>
          <a:p>
            <a:pPr eaLnBrk="1" hangingPunct="1"/>
            <a:r>
              <a:rPr lang="en-US" sz="2500" smtClean="0"/>
              <a:t>median (central value)</a:t>
            </a:r>
          </a:p>
          <a:p>
            <a:pPr eaLnBrk="1" hangingPunct="1"/>
            <a:r>
              <a:rPr lang="en-US" sz="2500" smtClean="0"/>
              <a:t>mode (Most frequently used value)</a:t>
            </a:r>
          </a:p>
          <a:p>
            <a:pPr eaLnBrk="1" hangingPunct="1"/>
            <a:r>
              <a:rPr lang="en-US" sz="2500" smtClean="0"/>
              <a:t>standard deviation (deviation from average)</a:t>
            </a:r>
          </a:p>
          <a:p>
            <a:pPr eaLnBrk="1" hangingPunct="1">
              <a:buFont typeface="Wingdings" pitchFamily="2" charset="2"/>
              <a:buNone/>
            </a:pPr>
            <a:endParaRPr lang="en-US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DAF5DDF7-3426-4550-B5C5-5FD124CE3CF0}" type="slidenum">
              <a:rPr lang="en-US" smtClean="0"/>
              <a:pPr/>
              <a:t>10</a:t>
            </a:fld>
            <a:endParaRPr lang="en-US" smtClean="0"/>
          </a:p>
        </p:txBody>
      </p:sp>
      <p:sp>
        <p:nvSpPr>
          <p:cNvPr id="15363" name="Rectangle 2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5364" name="Rectangle 3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5365" name="Rectangle 4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5366" name="Rectangle 5"/>
          <p:cNvSpPr>
            <a:spLocks noChangeArrowheads="1"/>
          </p:cNvSpPr>
          <p:nvPr/>
        </p:nvSpPr>
        <p:spPr bwMode="auto">
          <a:xfrm>
            <a:off x="533400" y="1600200"/>
            <a:ext cx="7772400" cy="41148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pic>
        <p:nvPicPr>
          <p:cNvPr id="15367" name="Picture 6"/>
          <p:cNvPicPr>
            <a:picLocks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475413" y="26988"/>
            <a:ext cx="2667000" cy="2868612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</p:pic>
      <p:sp>
        <p:nvSpPr>
          <p:cNvPr id="15368" name="Rectangle 7"/>
          <p:cNvSpPr>
            <a:spLocks noGrp="1" noChangeArrowheads="1"/>
          </p:cNvSpPr>
          <p:nvPr>
            <p:ph type="title"/>
          </p:nvPr>
        </p:nvSpPr>
        <p:spPr>
          <a:xfrm>
            <a:off x="152400" y="609600"/>
            <a:ext cx="7772400" cy="1143000"/>
          </a:xfrm>
          <a:noFill/>
        </p:spPr>
        <p:txBody>
          <a:bodyPr lIns="90488" tIns="44450" rIns="90488" bIns="44450" anchor="ctr"/>
          <a:lstStyle/>
          <a:p>
            <a:pPr eaLnBrk="1" hangingPunct="1"/>
            <a:r>
              <a:rPr lang="en-US" smtClean="0"/>
              <a:t> 1. Shape of Distribution</a:t>
            </a:r>
          </a:p>
        </p:txBody>
      </p:sp>
      <p:sp>
        <p:nvSpPr>
          <p:cNvPr id="64520" name="Rectangle 8"/>
          <p:cNvSpPr>
            <a:spLocks noGrp="1" noChangeArrowheads="1"/>
          </p:cNvSpPr>
          <p:nvPr>
            <p:ph type="body" idx="1"/>
          </p:nvPr>
        </p:nvSpPr>
        <p:spPr>
          <a:xfrm>
            <a:off x="533400" y="2133600"/>
            <a:ext cx="7772400" cy="4114800"/>
          </a:xfrm>
          <a:noFill/>
        </p:spPr>
        <p:txBody>
          <a:bodyPr lIns="90488" tIns="44450" rIns="90488" bIns="44450"/>
          <a:lstStyle/>
          <a:p>
            <a:pPr eaLnBrk="1" hangingPunct="1"/>
            <a:r>
              <a:rPr lang="en-US" sz="3300" smtClean="0"/>
              <a:t>Concerned with two distinctive features of distributions</a:t>
            </a:r>
          </a:p>
          <a:p>
            <a:pPr eaLnBrk="1" hangingPunct="1">
              <a:buFont typeface="Wingdings" pitchFamily="2" charset="2"/>
              <a:buNone/>
            </a:pPr>
            <a:r>
              <a:rPr lang="en-US" sz="3300" smtClean="0"/>
              <a:t>   A. Symmetry = similarity of right\left 	halves </a:t>
            </a:r>
          </a:p>
          <a:p>
            <a:pPr eaLnBrk="1" hangingPunct="1">
              <a:buFont typeface="Wingdings" pitchFamily="2" charset="2"/>
              <a:buNone/>
            </a:pPr>
            <a:r>
              <a:rPr lang="en-US" sz="3300" smtClean="0"/>
              <a:t>   B. Peak (mode) = most frequently 		occurring score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45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45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645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45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45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645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45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45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645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4520" grpId="0" build="p" autoUpdateAnimBg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D2E27A78-019E-4725-98C3-7C887F0A2652}" type="slidenum">
              <a:rPr lang="en-US" smtClean="0"/>
              <a:pPr/>
              <a:t>11</a:t>
            </a:fld>
            <a:endParaRPr lang="en-US" smtClean="0"/>
          </a:p>
        </p:txBody>
      </p:sp>
      <p:sp>
        <p:nvSpPr>
          <p:cNvPr id="16387" name="Rectangle 2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388" name="Rectangle 3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grpSp>
        <p:nvGrpSpPr>
          <p:cNvPr id="16389" name="Group 4"/>
          <p:cNvGrpSpPr>
            <a:grpSpLocks/>
          </p:cNvGrpSpPr>
          <p:nvPr/>
        </p:nvGrpSpPr>
        <p:grpSpPr bwMode="auto">
          <a:xfrm>
            <a:off x="4356100" y="93663"/>
            <a:ext cx="1136650" cy="1014412"/>
            <a:chOff x="2744" y="59"/>
            <a:chExt cx="716" cy="639"/>
          </a:xfrm>
        </p:grpSpPr>
        <p:sp>
          <p:nvSpPr>
            <p:cNvPr id="16401" name="Freeform 5"/>
            <p:cNvSpPr>
              <a:spLocks/>
            </p:cNvSpPr>
            <p:nvPr/>
          </p:nvSpPr>
          <p:spPr bwMode="auto">
            <a:xfrm>
              <a:off x="2813" y="375"/>
              <a:ext cx="336" cy="320"/>
            </a:xfrm>
            <a:custGeom>
              <a:avLst/>
              <a:gdLst>
                <a:gd name="T0" fmla="*/ 198 w 336"/>
                <a:gd name="T1" fmla="*/ 319 h 320"/>
                <a:gd name="T2" fmla="*/ 203 w 336"/>
                <a:gd name="T3" fmla="*/ 301 h 320"/>
                <a:gd name="T4" fmla="*/ 208 w 336"/>
                <a:gd name="T5" fmla="*/ 284 h 320"/>
                <a:gd name="T6" fmla="*/ 212 w 336"/>
                <a:gd name="T7" fmla="*/ 274 h 320"/>
                <a:gd name="T8" fmla="*/ 218 w 336"/>
                <a:gd name="T9" fmla="*/ 261 h 320"/>
                <a:gd name="T10" fmla="*/ 229 w 336"/>
                <a:gd name="T11" fmla="*/ 243 h 320"/>
                <a:gd name="T12" fmla="*/ 246 w 336"/>
                <a:gd name="T13" fmla="*/ 224 h 320"/>
                <a:gd name="T14" fmla="*/ 262 w 336"/>
                <a:gd name="T15" fmla="*/ 205 h 320"/>
                <a:gd name="T16" fmla="*/ 285 w 336"/>
                <a:gd name="T17" fmla="*/ 183 h 320"/>
                <a:gd name="T18" fmla="*/ 307 w 336"/>
                <a:gd name="T19" fmla="*/ 159 h 320"/>
                <a:gd name="T20" fmla="*/ 320 w 336"/>
                <a:gd name="T21" fmla="*/ 141 h 320"/>
                <a:gd name="T22" fmla="*/ 330 w 336"/>
                <a:gd name="T23" fmla="*/ 121 h 320"/>
                <a:gd name="T24" fmla="*/ 334 w 336"/>
                <a:gd name="T25" fmla="*/ 107 h 320"/>
                <a:gd name="T26" fmla="*/ 335 w 336"/>
                <a:gd name="T27" fmla="*/ 94 h 320"/>
                <a:gd name="T28" fmla="*/ 333 w 336"/>
                <a:gd name="T29" fmla="*/ 78 h 320"/>
                <a:gd name="T30" fmla="*/ 329 w 336"/>
                <a:gd name="T31" fmla="*/ 60 h 320"/>
                <a:gd name="T32" fmla="*/ 324 w 336"/>
                <a:gd name="T33" fmla="*/ 49 h 320"/>
                <a:gd name="T34" fmla="*/ 320 w 336"/>
                <a:gd name="T35" fmla="*/ 39 h 320"/>
                <a:gd name="T36" fmla="*/ 310 w 336"/>
                <a:gd name="T37" fmla="*/ 27 h 320"/>
                <a:gd name="T38" fmla="*/ 290 w 336"/>
                <a:gd name="T39" fmla="*/ 12 h 320"/>
                <a:gd name="T40" fmla="*/ 270 w 336"/>
                <a:gd name="T41" fmla="*/ 4 h 320"/>
                <a:gd name="T42" fmla="*/ 251 w 336"/>
                <a:gd name="T43" fmla="*/ 1 h 320"/>
                <a:gd name="T44" fmla="*/ 237 w 336"/>
                <a:gd name="T45" fmla="*/ 0 h 320"/>
                <a:gd name="T46" fmla="*/ 221 w 336"/>
                <a:gd name="T47" fmla="*/ 2 h 320"/>
                <a:gd name="T48" fmla="*/ 205 w 336"/>
                <a:gd name="T49" fmla="*/ 6 h 320"/>
                <a:gd name="T50" fmla="*/ 189 w 336"/>
                <a:gd name="T51" fmla="*/ 14 h 320"/>
                <a:gd name="T52" fmla="*/ 170 w 336"/>
                <a:gd name="T53" fmla="*/ 31 h 320"/>
                <a:gd name="T54" fmla="*/ 152 w 336"/>
                <a:gd name="T55" fmla="*/ 49 h 320"/>
                <a:gd name="T56" fmla="*/ 95 w 336"/>
                <a:gd name="T57" fmla="*/ 107 h 320"/>
                <a:gd name="T58" fmla="*/ 79 w 336"/>
                <a:gd name="T59" fmla="*/ 120 h 320"/>
                <a:gd name="T60" fmla="*/ 57 w 336"/>
                <a:gd name="T61" fmla="*/ 134 h 320"/>
                <a:gd name="T62" fmla="*/ 35 w 336"/>
                <a:gd name="T63" fmla="*/ 144 h 320"/>
                <a:gd name="T64" fmla="*/ 0 w 336"/>
                <a:gd name="T65" fmla="*/ 154 h 320"/>
                <a:gd name="T66" fmla="*/ 29 w 336"/>
                <a:gd name="T67" fmla="*/ 160 h 320"/>
                <a:gd name="T68" fmla="*/ 57 w 336"/>
                <a:gd name="T69" fmla="*/ 173 h 320"/>
                <a:gd name="T70" fmla="*/ 81 w 336"/>
                <a:gd name="T71" fmla="*/ 188 h 320"/>
                <a:gd name="T72" fmla="*/ 106 w 336"/>
                <a:gd name="T73" fmla="*/ 204 h 320"/>
                <a:gd name="T74" fmla="*/ 131 w 336"/>
                <a:gd name="T75" fmla="*/ 224 h 320"/>
                <a:gd name="T76" fmla="*/ 155 w 336"/>
                <a:gd name="T77" fmla="*/ 249 h 320"/>
                <a:gd name="T78" fmla="*/ 174 w 336"/>
                <a:gd name="T79" fmla="*/ 271 h 320"/>
                <a:gd name="T80" fmla="*/ 188 w 336"/>
                <a:gd name="T81" fmla="*/ 293 h 320"/>
                <a:gd name="T82" fmla="*/ 198 w 336"/>
                <a:gd name="T83" fmla="*/ 319 h 320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w 336"/>
                <a:gd name="T127" fmla="*/ 0 h 320"/>
                <a:gd name="T128" fmla="*/ 336 w 336"/>
                <a:gd name="T129" fmla="*/ 320 h 320"/>
              </a:gdLst>
              <a:ahLst/>
              <a:cxnLst>
                <a:cxn ang="T84">
                  <a:pos x="T0" y="T1"/>
                </a:cxn>
                <a:cxn ang="T85">
                  <a:pos x="T2" y="T3"/>
                </a:cxn>
                <a:cxn ang="T86">
                  <a:pos x="T4" y="T5"/>
                </a:cxn>
                <a:cxn ang="T87">
                  <a:pos x="T6" y="T7"/>
                </a:cxn>
                <a:cxn ang="T88">
                  <a:pos x="T8" y="T9"/>
                </a:cxn>
                <a:cxn ang="T89">
                  <a:pos x="T10" y="T11"/>
                </a:cxn>
                <a:cxn ang="T90">
                  <a:pos x="T12" y="T13"/>
                </a:cxn>
                <a:cxn ang="T91">
                  <a:pos x="T14" y="T15"/>
                </a:cxn>
                <a:cxn ang="T92">
                  <a:pos x="T16" y="T17"/>
                </a:cxn>
                <a:cxn ang="T93">
                  <a:pos x="T18" y="T19"/>
                </a:cxn>
                <a:cxn ang="T94">
                  <a:pos x="T20" y="T21"/>
                </a:cxn>
                <a:cxn ang="T95">
                  <a:pos x="T22" y="T23"/>
                </a:cxn>
                <a:cxn ang="T96">
                  <a:pos x="T24" y="T25"/>
                </a:cxn>
                <a:cxn ang="T97">
                  <a:pos x="T26" y="T27"/>
                </a:cxn>
                <a:cxn ang="T98">
                  <a:pos x="T28" y="T29"/>
                </a:cxn>
                <a:cxn ang="T99">
                  <a:pos x="T30" y="T31"/>
                </a:cxn>
                <a:cxn ang="T100">
                  <a:pos x="T32" y="T33"/>
                </a:cxn>
                <a:cxn ang="T101">
                  <a:pos x="T34" y="T35"/>
                </a:cxn>
                <a:cxn ang="T102">
                  <a:pos x="T36" y="T37"/>
                </a:cxn>
                <a:cxn ang="T103">
                  <a:pos x="T38" y="T39"/>
                </a:cxn>
                <a:cxn ang="T104">
                  <a:pos x="T40" y="T41"/>
                </a:cxn>
                <a:cxn ang="T105">
                  <a:pos x="T42" y="T43"/>
                </a:cxn>
                <a:cxn ang="T106">
                  <a:pos x="T44" y="T45"/>
                </a:cxn>
                <a:cxn ang="T107">
                  <a:pos x="T46" y="T47"/>
                </a:cxn>
                <a:cxn ang="T108">
                  <a:pos x="T48" y="T49"/>
                </a:cxn>
                <a:cxn ang="T109">
                  <a:pos x="T50" y="T51"/>
                </a:cxn>
                <a:cxn ang="T110">
                  <a:pos x="T52" y="T53"/>
                </a:cxn>
                <a:cxn ang="T111">
                  <a:pos x="T54" y="T55"/>
                </a:cxn>
                <a:cxn ang="T112">
                  <a:pos x="T56" y="T57"/>
                </a:cxn>
                <a:cxn ang="T113">
                  <a:pos x="T58" y="T59"/>
                </a:cxn>
                <a:cxn ang="T114">
                  <a:pos x="T60" y="T61"/>
                </a:cxn>
                <a:cxn ang="T115">
                  <a:pos x="T62" y="T63"/>
                </a:cxn>
                <a:cxn ang="T116">
                  <a:pos x="T64" y="T65"/>
                </a:cxn>
                <a:cxn ang="T117">
                  <a:pos x="T66" y="T67"/>
                </a:cxn>
                <a:cxn ang="T118">
                  <a:pos x="T68" y="T69"/>
                </a:cxn>
                <a:cxn ang="T119">
                  <a:pos x="T70" y="T71"/>
                </a:cxn>
                <a:cxn ang="T120">
                  <a:pos x="T72" y="T73"/>
                </a:cxn>
                <a:cxn ang="T121">
                  <a:pos x="T74" y="T75"/>
                </a:cxn>
                <a:cxn ang="T122">
                  <a:pos x="T76" y="T77"/>
                </a:cxn>
                <a:cxn ang="T123">
                  <a:pos x="T78" y="T79"/>
                </a:cxn>
                <a:cxn ang="T124">
                  <a:pos x="T80" y="T81"/>
                </a:cxn>
                <a:cxn ang="T125">
                  <a:pos x="T82" y="T83"/>
                </a:cxn>
              </a:cxnLst>
              <a:rect l="T126" t="T127" r="T128" b="T129"/>
              <a:pathLst>
                <a:path w="336" h="320">
                  <a:moveTo>
                    <a:pt x="198" y="319"/>
                  </a:moveTo>
                  <a:lnTo>
                    <a:pt x="203" y="301"/>
                  </a:lnTo>
                  <a:lnTo>
                    <a:pt x="208" y="284"/>
                  </a:lnTo>
                  <a:lnTo>
                    <a:pt x="212" y="274"/>
                  </a:lnTo>
                  <a:lnTo>
                    <a:pt x="218" y="261"/>
                  </a:lnTo>
                  <a:lnTo>
                    <a:pt x="229" y="243"/>
                  </a:lnTo>
                  <a:lnTo>
                    <a:pt x="246" y="224"/>
                  </a:lnTo>
                  <a:lnTo>
                    <a:pt x="262" y="205"/>
                  </a:lnTo>
                  <a:lnTo>
                    <a:pt x="285" y="183"/>
                  </a:lnTo>
                  <a:lnTo>
                    <a:pt x="307" y="159"/>
                  </a:lnTo>
                  <a:lnTo>
                    <a:pt x="320" y="141"/>
                  </a:lnTo>
                  <a:lnTo>
                    <a:pt x="330" y="121"/>
                  </a:lnTo>
                  <a:lnTo>
                    <a:pt x="334" y="107"/>
                  </a:lnTo>
                  <a:lnTo>
                    <a:pt x="335" y="94"/>
                  </a:lnTo>
                  <a:lnTo>
                    <a:pt x="333" y="78"/>
                  </a:lnTo>
                  <a:lnTo>
                    <a:pt x="329" y="60"/>
                  </a:lnTo>
                  <a:lnTo>
                    <a:pt x="324" y="49"/>
                  </a:lnTo>
                  <a:lnTo>
                    <a:pt x="320" y="39"/>
                  </a:lnTo>
                  <a:lnTo>
                    <a:pt x="310" y="27"/>
                  </a:lnTo>
                  <a:lnTo>
                    <a:pt x="290" y="12"/>
                  </a:lnTo>
                  <a:lnTo>
                    <a:pt x="270" y="4"/>
                  </a:lnTo>
                  <a:lnTo>
                    <a:pt x="251" y="1"/>
                  </a:lnTo>
                  <a:lnTo>
                    <a:pt x="237" y="0"/>
                  </a:lnTo>
                  <a:lnTo>
                    <a:pt x="221" y="2"/>
                  </a:lnTo>
                  <a:lnTo>
                    <a:pt x="205" y="6"/>
                  </a:lnTo>
                  <a:lnTo>
                    <a:pt x="189" y="14"/>
                  </a:lnTo>
                  <a:lnTo>
                    <a:pt x="170" y="31"/>
                  </a:lnTo>
                  <a:lnTo>
                    <a:pt x="152" y="49"/>
                  </a:lnTo>
                  <a:lnTo>
                    <a:pt x="95" y="107"/>
                  </a:lnTo>
                  <a:lnTo>
                    <a:pt x="79" y="120"/>
                  </a:lnTo>
                  <a:lnTo>
                    <a:pt x="57" y="134"/>
                  </a:lnTo>
                  <a:lnTo>
                    <a:pt x="35" y="144"/>
                  </a:lnTo>
                  <a:lnTo>
                    <a:pt x="0" y="154"/>
                  </a:lnTo>
                  <a:lnTo>
                    <a:pt x="29" y="160"/>
                  </a:lnTo>
                  <a:lnTo>
                    <a:pt x="57" y="173"/>
                  </a:lnTo>
                  <a:lnTo>
                    <a:pt x="81" y="188"/>
                  </a:lnTo>
                  <a:lnTo>
                    <a:pt x="106" y="204"/>
                  </a:lnTo>
                  <a:lnTo>
                    <a:pt x="131" y="224"/>
                  </a:lnTo>
                  <a:lnTo>
                    <a:pt x="155" y="249"/>
                  </a:lnTo>
                  <a:lnTo>
                    <a:pt x="174" y="271"/>
                  </a:lnTo>
                  <a:lnTo>
                    <a:pt x="188" y="293"/>
                  </a:lnTo>
                  <a:lnTo>
                    <a:pt x="198" y="319"/>
                  </a:lnTo>
                </a:path>
              </a:pathLst>
            </a:custGeom>
            <a:solidFill>
              <a:srgbClr val="FF8000"/>
            </a:solidFill>
            <a:ln w="12700" cap="rnd">
              <a:solidFill>
                <a:srgbClr val="FF8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402" name="Freeform 6"/>
            <p:cNvSpPr>
              <a:spLocks/>
            </p:cNvSpPr>
            <p:nvPr/>
          </p:nvSpPr>
          <p:spPr bwMode="auto">
            <a:xfrm>
              <a:off x="2810" y="533"/>
              <a:ext cx="198" cy="165"/>
            </a:xfrm>
            <a:custGeom>
              <a:avLst/>
              <a:gdLst>
                <a:gd name="T0" fmla="*/ 1 w 198"/>
                <a:gd name="T1" fmla="*/ 2 h 165"/>
                <a:gd name="T2" fmla="*/ 0 w 198"/>
                <a:gd name="T3" fmla="*/ 7 h 165"/>
                <a:gd name="T4" fmla="*/ 2 w 198"/>
                <a:gd name="T5" fmla="*/ 15 h 165"/>
                <a:gd name="T6" fmla="*/ 5 w 198"/>
                <a:gd name="T7" fmla="*/ 23 h 165"/>
                <a:gd name="T8" fmla="*/ 10 w 198"/>
                <a:gd name="T9" fmla="*/ 30 h 165"/>
                <a:gd name="T10" fmla="*/ 16 w 198"/>
                <a:gd name="T11" fmla="*/ 38 h 165"/>
                <a:gd name="T12" fmla="*/ 22 w 198"/>
                <a:gd name="T13" fmla="*/ 47 h 165"/>
                <a:gd name="T14" fmla="*/ 38 w 198"/>
                <a:gd name="T15" fmla="*/ 62 h 165"/>
                <a:gd name="T16" fmla="*/ 51 w 198"/>
                <a:gd name="T17" fmla="*/ 76 h 165"/>
                <a:gd name="T18" fmla="*/ 64 w 198"/>
                <a:gd name="T19" fmla="*/ 88 h 165"/>
                <a:gd name="T20" fmla="*/ 77 w 198"/>
                <a:gd name="T21" fmla="*/ 97 h 165"/>
                <a:gd name="T22" fmla="*/ 89 w 198"/>
                <a:gd name="T23" fmla="*/ 108 h 165"/>
                <a:gd name="T24" fmla="*/ 104 w 198"/>
                <a:gd name="T25" fmla="*/ 120 h 165"/>
                <a:gd name="T26" fmla="*/ 120 w 198"/>
                <a:gd name="T27" fmla="*/ 131 h 165"/>
                <a:gd name="T28" fmla="*/ 137 w 198"/>
                <a:gd name="T29" fmla="*/ 142 h 165"/>
                <a:gd name="T30" fmla="*/ 154 w 198"/>
                <a:gd name="T31" fmla="*/ 151 h 165"/>
                <a:gd name="T32" fmla="*/ 170 w 198"/>
                <a:gd name="T33" fmla="*/ 158 h 165"/>
                <a:gd name="T34" fmla="*/ 181 w 198"/>
                <a:gd name="T35" fmla="*/ 162 h 165"/>
                <a:gd name="T36" fmla="*/ 188 w 198"/>
                <a:gd name="T37" fmla="*/ 163 h 165"/>
                <a:gd name="T38" fmla="*/ 194 w 198"/>
                <a:gd name="T39" fmla="*/ 164 h 165"/>
                <a:gd name="T40" fmla="*/ 196 w 198"/>
                <a:gd name="T41" fmla="*/ 163 h 165"/>
                <a:gd name="T42" fmla="*/ 197 w 198"/>
                <a:gd name="T43" fmla="*/ 161 h 165"/>
                <a:gd name="T44" fmla="*/ 197 w 198"/>
                <a:gd name="T45" fmla="*/ 157 h 165"/>
                <a:gd name="T46" fmla="*/ 194 w 198"/>
                <a:gd name="T47" fmla="*/ 151 h 165"/>
                <a:gd name="T48" fmla="*/ 188 w 198"/>
                <a:gd name="T49" fmla="*/ 142 h 165"/>
                <a:gd name="T50" fmla="*/ 181 w 198"/>
                <a:gd name="T51" fmla="*/ 130 h 165"/>
                <a:gd name="T52" fmla="*/ 176 w 198"/>
                <a:gd name="T53" fmla="*/ 123 h 165"/>
                <a:gd name="T54" fmla="*/ 166 w 198"/>
                <a:gd name="T55" fmla="*/ 110 h 165"/>
                <a:gd name="T56" fmla="*/ 153 w 198"/>
                <a:gd name="T57" fmla="*/ 96 h 165"/>
                <a:gd name="T58" fmla="*/ 142 w 198"/>
                <a:gd name="T59" fmla="*/ 83 h 165"/>
                <a:gd name="T60" fmla="*/ 129 w 198"/>
                <a:gd name="T61" fmla="*/ 69 h 165"/>
                <a:gd name="T62" fmla="*/ 111 w 198"/>
                <a:gd name="T63" fmla="*/ 54 h 165"/>
                <a:gd name="T64" fmla="*/ 89 w 198"/>
                <a:gd name="T65" fmla="*/ 40 h 165"/>
                <a:gd name="T66" fmla="*/ 71 w 198"/>
                <a:gd name="T67" fmla="*/ 29 h 165"/>
                <a:gd name="T68" fmla="*/ 54 w 198"/>
                <a:gd name="T69" fmla="*/ 19 h 165"/>
                <a:gd name="T70" fmla="*/ 40 w 198"/>
                <a:gd name="T71" fmla="*/ 12 h 165"/>
                <a:gd name="T72" fmla="*/ 24 w 198"/>
                <a:gd name="T73" fmla="*/ 4 h 165"/>
                <a:gd name="T74" fmla="*/ 16 w 198"/>
                <a:gd name="T75" fmla="*/ 1 h 165"/>
                <a:gd name="T76" fmla="*/ 10 w 198"/>
                <a:gd name="T77" fmla="*/ 0 h 165"/>
                <a:gd name="T78" fmla="*/ 4 w 198"/>
                <a:gd name="T79" fmla="*/ 0 h 165"/>
                <a:gd name="T80" fmla="*/ 1 w 198"/>
                <a:gd name="T81" fmla="*/ 2 h 165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w 198"/>
                <a:gd name="T124" fmla="*/ 0 h 165"/>
                <a:gd name="T125" fmla="*/ 198 w 198"/>
                <a:gd name="T126" fmla="*/ 165 h 165"/>
              </a:gdLst>
              <a:ahLst/>
              <a:cxnLst>
                <a:cxn ang="T82">
                  <a:pos x="T0" y="T1"/>
                </a:cxn>
                <a:cxn ang="T83">
                  <a:pos x="T2" y="T3"/>
                </a:cxn>
                <a:cxn ang="T84">
                  <a:pos x="T4" y="T5"/>
                </a:cxn>
                <a:cxn ang="T85">
                  <a:pos x="T6" y="T7"/>
                </a:cxn>
                <a:cxn ang="T86">
                  <a:pos x="T8" y="T9"/>
                </a:cxn>
                <a:cxn ang="T87">
                  <a:pos x="T10" y="T11"/>
                </a:cxn>
                <a:cxn ang="T88">
                  <a:pos x="T12" y="T13"/>
                </a:cxn>
                <a:cxn ang="T89">
                  <a:pos x="T14" y="T15"/>
                </a:cxn>
                <a:cxn ang="T90">
                  <a:pos x="T16" y="T17"/>
                </a:cxn>
                <a:cxn ang="T91">
                  <a:pos x="T18" y="T19"/>
                </a:cxn>
                <a:cxn ang="T92">
                  <a:pos x="T20" y="T21"/>
                </a:cxn>
                <a:cxn ang="T93">
                  <a:pos x="T22" y="T23"/>
                </a:cxn>
                <a:cxn ang="T94">
                  <a:pos x="T24" y="T25"/>
                </a:cxn>
                <a:cxn ang="T95">
                  <a:pos x="T26" y="T27"/>
                </a:cxn>
                <a:cxn ang="T96">
                  <a:pos x="T28" y="T29"/>
                </a:cxn>
                <a:cxn ang="T97">
                  <a:pos x="T30" y="T31"/>
                </a:cxn>
                <a:cxn ang="T98">
                  <a:pos x="T32" y="T33"/>
                </a:cxn>
                <a:cxn ang="T99">
                  <a:pos x="T34" y="T35"/>
                </a:cxn>
                <a:cxn ang="T100">
                  <a:pos x="T36" y="T37"/>
                </a:cxn>
                <a:cxn ang="T101">
                  <a:pos x="T38" y="T39"/>
                </a:cxn>
                <a:cxn ang="T102">
                  <a:pos x="T40" y="T41"/>
                </a:cxn>
                <a:cxn ang="T103">
                  <a:pos x="T42" y="T43"/>
                </a:cxn>
                <a:cxn ang="T104">
                  <a:pos x="T44" y="T45"/>
                </a:cxn>
                <a:cxn ang="T105">
                  <a:pos x="T46" y="T47"/>
                </a:cxn>
                <a:cxn ang="T106">
                  <a:pos x="T48" y="T49"/>
                </a:cxn>
                <a:cxn ang="T107">
                  <a:pos x="T50" y="T51"/>
                </a:cxn>
                <a:cxn ang="T108">
                  <a:pos x="T52" y="T53"/>
                </a:cxn>
                <a:cxn ang="T109">
                  <a:pos x="T54" y="T55"/>
                </a:cxn>
                <a:cxn ang="T110">
                  <a:pos x="T56" y="T57"/>
                </a:cxn>
                <a:cxn ang="T111">
                  <a:pos x="T58" y="T59"/>
                </a:cxn>
                <a:cxn ang="T112">
                  <a:pos x="T60" y="T61"/>
                </a:cxn>
                <a:cxn ang="T113">
                  <a:pos x="T62" y="T63"/>
                </a:cxn>
                <a:cxn ang="T114">
                  <a:pos x="T64" y="T65"/>
                </a:cxn>
                <a:cxn ang="T115">
                  <a:pos x="T66" y="T67"/>
                </a:cxn>
                <a:cxn ang="T116">
                  <a:pos x="T68" y="T69"/>
                </a:cxn>
                <a:cxn ang="T117">
                  <a:pos x="T70" y="T71"/>
                </a:cxn>
                <a:cxn ang="T118">
                  <a:pos x="T72" y="T73"/>
                </a:cxn>
                <a:cxn ang="T119">
                  <a:pos x="T74" y="T75"/>
                </a:cxn>
                <a:cxn ang="T120">
                  <a:pos x="T76" y="T77"/>
                </a:cxn>
                <a:cxn ang="T121">
                  <a:pos x="T78" y="T79"/>
                </a:cxn>
                <a:cxn ang="T122">
                  <a:pos x="T80" y="T81"/>
                </a:cxn>
              </a:cxnLst>
              <a:rect l="T123" t="T124" r="T125" b="T126"/>
              <a:pathLst>
                <a:path w="198" h="165">
                  <a:moveTo>
                    <a:pt x="1" y="2"/>
                  </a:moveTo>
                  <a:lnTo>
                    <a:pt x="0" y="7"/>
                  </a:lnTo>
                  <a:lnTo>
                    <a:pt x="2" y="15"/>
                  </a:lnTo>
                  <a:lnTo>
                    <a:pt x="5" y="23"/>
                  </a:lnTo>
                  <a:lnTo>
                    <a:pt x="10" y="30"/>
                  </a:lnTo>
                  <a:lnTo>
                    <a:pt x="16" y="38"/>
                  </a:lnTo>
                  <a:lnTo>
                    <a:pt x="22" y="47"/>
                  </a:lnTo>
                  <a:lnTo>
                    <a:pt x="38" y="62"/>
                  </a:lnTo>
                  <a:lnTo>
                    <a:pt x="51" y="76"/>
                  </a:lnTo>
                  <a:lnTo>
                    <a:pt x="64" y="88"/>
                  </a:lnTo>
                  <a:lnTo>
                    <a:pt x="77" y="97"/>
                  </a:lnTo>
                  <a:lnTo>
                    <a:pt x="89" y="108"/>
                  </a:lnTo>
                  <a:lnTo>
                    <a:pt x="104" y="120"/>
                  </a:lnTo>
                  <a:lnTo>
                    <a:pt x="120" y="131"/>
                  </a:lnTo>
                  <a:lnTo>
                    <a:pt x="137" y="142"/>
                  </a:lnTo>
                  <a:lnTo>
                    <a:pt x="154" y="151"/>
                  </a:lnTo>
                  <a:lnTo>
                    <a:pt x="170" y="158"/>
                  </a:lnTo>
                  <a:lnTo>
                    <a:pt x="181" y="162"/>
                  </a:lnTo>
                  <a:lnTo>
                    <a:pt x="188" y="163"/>
                  </a:lnTo>
                  <a:lnTo>
                    <a:pt x="194" y="164"/>
                  </a:lnTo>
                  <a:lnTo>
                    <a:pt x="196" y="163"/>
                  </a:lnTo>
                  <a:lnTo>
                    <a:pt x="197" y="161"/>
                  </a:lnTo>
                  <a:lnTo>
                    <a:pt x="197" y="157"/>
                  </a:lnTo>
                  <a:lnTo>
                    <a:pt x="194" y="151"/>
                  </a:lnTo>
                  <a:lnTo>
                    <a:pt x="188" y="142"/>
                  </a:lnTo>
                  <a:lnTo>
                    <a:pt x="181" y="130"/>
                  </a:lnTo>
                  <a:lnTo>
                    <a:pt x="176" y="123"/>
                  </a:lnTo>
                  <a:lnTo>
                    <a:pt x="166" y="110"/>
                  </a:lnTo>
                  <a:lnTo>
                    <a:pt x="153" y="96"/>
                  </a:lnTo>
                  <a:lnTo>
                    <a:pt x="142" y="83"/>
                  </a:lnTo>
                  <a:lnTo>
                    <a:pt x="129" y="69"/>
                  </a:lnTo>
                  <a:lnTo>
                    <a:pt x="111" y="54"/>
                  </a:lnTo>
                  <a:lnTo>
                    <a:pt x="89" y="40"/>
                  </a:lnTo>
                  <a:lnTo>
                    <a:pt x="71" y="29"/>
                  </a:lnTo>
                  <a:lnTo>
                    <a:pt x="54" y="19"/>
                  </a:lnTo>
                  <a:lnTo>
                    <a:pt x="40" y="12"/>
                  </a:lnTo>
                  <a:lnTo>
                    <a:pt x="24" y="4"/>
                  </a:lnTo>
                  <a:lnTo>
                    <a:pt x="16" y="1"/>
                  </a:lnTo>
                  <a:lnTo>
                    <a:pt x="10" y="0"/>
                  </a:lnTo>
                  <a:lnTo>
                    <a:pt x="4" y="0"/>
                  </a:lnTo>
                  <a:lnTo>
                    <a:pt x="1" y="2"/>
                  </a:lnTo>
                </a:path>
              </a:pathLst>
            </a:custGeom>
            <a:solidFill>
              <a:srgbClr val="804000"/>
            </a:solidFill>
            <a:ln w="12700" cap="rnd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403" name="Freeform 7"/>
            <p:cNvSpPr>
              <a:spLocks/>
            </p:cNvSpPr>
            <p:nvPr/>
          </p:nvSpPr>
          <p:spPr bwMode="auto">
            <a:xfrm>
              <a:off x="3006" y="466"/>
              <a:ext cx="116" cy="184"/>
            </a:xfrm>
            <a:custGeom>
              <a:avLst/>
              <a:gdLst>
                <a:gd name="T0" fmla="*/ 0 w 116"/>
                <a:gd name="T1" fmla="*/ 183 h 184"/>
                <a:gd name="T2" fmla="*/ 0 w 116"/>
                <a:gd name="T3" fmla="*/ 169 h 184"/>
                <a:gd name="T4" fmla="*/ 1 w 116"/>
                <a:gd name="T5" fmla="*/ 157 h 184"/>
                <a:gd name="T6" fmla="*/ 4 w 116"/>
                <a:gd name="T7" fmla="*/ 143 h 184"/>
                <a:gd name="T8" fmla="*/ 10 w 116"/>
                <a:gd name="T9" fmla="*/ 130 h 184"/>
                <a:gd name="T10" fmla="*/ 18 w 116"/>
                <a:gd name="T11" fmla="*/ 114 h 184"/>
                <a:gd name="T12" fmla="*/ 32 w 116"/>
                <a:gd name="T13" fmla="*/ 98 h 184"/>
                <a:gd name="T14" fmla="*/ 48 w 116"/>
                <a:gd name="T15" fmla="*/ 85 h 184"/>
                <a:gd name="T16" fmla="*/ 69 w 116"/>
                <a:gd name="T17" fmla="*/ 71 h 184"/>
                <a:gd name="T18" fmla="*/ 84 w 116"/>
                <a:gd name="T19" fmla="*/ 58 h 184"/>
                <a:gd name="T20" fmla="*/ 93 w 116"/>
                <a:gd name="T21" fmla="*/ 48 h 184"/>
                <a:gd name="T22" fmla="*/ 100 w 116"/>
                <a:gd name="T23" fmla="*/ 37 h 184"/>
                <a:gd name="T24" fmla="*/ 105 w 116"/>
                <a:gd name="T25" fmla="*/ 20 h 184"/>
                <a:gd name="T26" fmla="*/ 108 w 116"/>
                <a:gd name="T27" fmla="*/ 0 h 184"/>
                <a:gd name="T28" fmla="*/ 113 w 116"/>
                <a:gd name="T29" fmla="*/ 13 h 184"/>
                <a:gd name="T30" fmla="*/ 115 w 116"/>
                <a:gd name="T31" fmla="*/ 26 h 184"/>
                <a:gd name="T32" fmla="*/ 111 w 116"/>
                <a:gd name="T33" fmla="*/ 41 h 184"/>
                <a:gd name="T34" fmla="*/ 102 w 116"/>
                <a:gd name="T35" fmla="*/ 58 h 184"/>
                <a:gd name="T36" fmla="*/ 92 w 116"/>
                <a:gd name="T37" fmla="*/ 71 h 184"/>
                <a:gd name="T38" fmla="*/ 83 w 116"/>
                <a:gd name="T39" fmla="*/ 81 h 184"/>
                <a:gd name="T40" fmla="*/ 70 w 116"/>
                <a:gd name="T41" fmla="*/ 92 h 184"/>
                <a:gd name="T42" fmla="*/ 56 w 116"/>
                <a:gd name="T43" fmla="*/ 102 h 184"/>
                <a:gd name="T44" fmla="*/ 44 w 116"/>
                <a:gd name="T45" fmla="*/ 112 h 184"/>
                <a:gd name="T46" fmla="*/ 29 w 116"/>
                <a:gd name="T47" fmla="*/ 130 h 184"/>
                <a:gd name="T48" fmla="*/ 19 w 116"/>
                <a:gd name="T49" fmla="*/ 143 h 184"/>
                <a:gd name="T50" fmla="*/ 10 w 116"/>
                <a:gd name="T51" fmla="*/ 159 h 184"/>
                <a:gd name="T52" fmla="*/ 0 w 116"/>
                <a:gd name="T53" fmla="*/ 183 h 184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w 116"/>
                <a:gd name="T82" fmla="*/ 0 h 184"/>
                <a:gd name="T83" fmla="*/ 116 w 116"/>
                <a:gd name="T84" fmla="*/ 184 h 184"/>
              </a:gdLst>
              <a:ahLst/>
              <a:cxnLst>
                <a:cxn ang="T54">
                  <a:pos x="T0" y="T1"/>
                </a:cxn>
                <a:cxn ang="T55">
                  <a:pos x="T2" y="T3"/>
                </a:cxn>
                <a:cxn ang="T56">
                  <a:pos x="T4" y="T5"/>
                </a:cxn>
                <a:cxn ang="T57">
                  <a:pos x="T6" y="T7"/>
                </a:cxn>
                <a:cxn ang="T58">
                  <a:pos x="T8" y="T9"/>
                </a:cxn>
                <a:cxn ang="T59">
                  <a:pos x="T10" y="T11"/>
                </a:cxn>
                <a:cxn ang="T60">
                  <a:pos x="T12" y="T13"/>
                </a:cxn>
                <a:cxn ang="T61">
                  <a:pos x="T14" y="T15"/>
                </a:cxn>
                <a:cxn ang="T62">
                  <a:pos x="T16" y="T17"/>
                </a:cxn>
                <a:cxn ang="T63">
                  <a:pos x="T18" y="T19"/>
                </a:cxn>
                <a:cxn ang="T64">
                  <a:pos x="T20" y="T21"/>
                </a:cxn>
                <a:cxn ang="T65">
                  <a:pos x="T22" y="T23"/>
                </a:cxn>
                <a:cxn ang="T66">
                  <a:pos x="T24" y="T25"/>
                </a:cxn>
                <a:cxn ang="T67">
                  <a:pos x="T26" y="T27"/>
                </a:cxn>
                <a:cxn ang="T68">
                  <a:pos x="T28" y="T29"/>
                </a:cxn>
                <a:cxn ang="T69">
                  <a:pos x="T30" y="T31"/>
                </a:cxn>
                <a:cxn ang="T70">
                  <a:pos x="T32" y="T33"/>
                </a:cxn>
                <a:cxn ang="T71">
                  <a:pos x="T34" y="T35"/>
                </a:cxn>
                <a:cxn ang="T72">
                  <a:pos x="T36" y="T37"/>
                </a:cxn>
                <a:cxn ang="T73">
                  <a:pos x="T38" y="T39"/>
                </a:cxn>
                <a:cxn ang="T74">
                  <a:pos x="T40" y="T41"/>
                </a:cxn>
                <a:cxn ang="T75">
                  <a:pos x="T42" y="T43"/>
                </a:cxn>
                <a:cxn ang="T76">
                  <a:pos x="T44" y="T45"/>
                </a:cxn>
                <a:cxn ang="T77">
                  <a:pos x="T46" y="T47"/>
                </a:cxn>
                <a:cxn ang="T78">
                  <a:pos x="T48" y="T49"/>
                </a:cxn>
                <a:cxn ang="T79">
                  <a:pos x="T50" y="T51"/>
                </a:cxn>
                <a:cxn ang="T80">
                  <a:pos x="T52" y="T53"/>
                </a:cxn>
              </a:cxnLst>
              <a:rect l="T81" t="T82" r="T83" b="T84"/>
              <a:pathLst>
                <a:path w="116" h="184">
                  <a:moveTo>
                    <a:pt x="0" y="183"/>
                  </a:moveTo>
                  <a:lnTo>
                    <a:pt x="0" y="169"/>
                  </a:lnTo>
                  <a:lnTo>
                    <a:pt x="1" y="157"/>
                  </a:lnTo>
                  <a:lnTo>
                    <a:pt x="4" y="143"/>
                  </a:lnTo>
                  <a:lnTo>
                    <a:pt x="10" y="130"/>
                  </a:lnTo>
                  <a:lnTo>
                    <a:pt x="18" y="114"/>
                  </a:lnTo>
                  <a:lnTo>
                    <a:pt x="32" y="98"/>
                  </a:lnTo>
                  <a:lnTo>
                    <a:pt x="48" y="85"/>
                  </a:lnTo>
                  <a:lnTo>
                    <a:pt x="69" y="71"/>
                  </a:lnTo>
                  <a:lnTo>
                    <a:pt x="84" y="58"/>
                  </a:lnTo>
                  <a:lnTo>
                    <a:pt x="93" y="48"/>
                  </a:lnTo>
                  <a:lnTo>
                    <a:pt x="100" y="37"/>
                  </a:lnTo>
                  <a:lnTo>
                    <a:pt x="105" y="20"/>
                  </a:lnTo>
                  <a:lnTo>
                    <a:pt x="108" y="0"/>
                  </a:lnTo>
                  <a:lnTo>
                    <a:pt x="113" y="13"/>
                  </a:lnTo>
                  <a:lnTo>
                    <a:pt x="115" y="26"/>
                  </a:lnTo>
                  <a:lnTo>
                    <a:pt x="111" y="41"/>
                  </a:lnTo>
                  <a:lnTo>
                    <a:pt x="102" y="58"/>
                  </a:lnTo>
                  <a:lnTo>
                    <a:pt x="92" y="71"/>
                  </a:lnTo>
                  <a:lnTo>
                    <a:pt x="83" y="81"/>
                  </a:lnTo>
                  <a:lnTo>
                    <a:pt x="70" y="92"/>
                  </a:lnTo>
                  <a:lnTo>
                    <a:pt x="56" y="102"/>
                  </a:lnTo>
                  <a:lnTo>
                    <a:pt x="44" y="112"/>
                  </a:lnTo>
                  <a:lnTo>
                    <a:pt x="29" y="130"/>
                  </a:lnTo>
                  <a:lnTo>
                    <a:pt x="19" y="143"/>
                  </a:lnTo>
                  <a:lnTo>
                    <a:pt x="10" y="159"/>
                  </a:lnTo>
                  <a:lnTo>
                    <a:pt x="0" y="183"/>
                  </a:lnTo>
                </a:path>
              </a:pathLst>
            </a:custGeom>
            <a:solidFill>
              <a:srgbClr val="FFA040"/>
            </a:solidFill>
            <a:ln w="12700" cap="rnd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404" name="Freeform 8"/>
            <p:cNvSpPr>
              <a:spLocks/>
            </p:cNvSpPr>
            <p:nvPr/>
          </p:nvSpPr>
          <p:spPr bwMode="auto">
            <a:xfrm>
              <a:off x="3089" y="59"/>
              <a:ext cx="371" cy="364"/>
            </a:xfrm>
            <a:custGeom>
              <a:avLst/>
              <a:gdLst>
                <a:gd name="T0" fmla="*/ 9 w 371"/>
                <a:gd name="T1" fmla="*/ 322 h 364"/>
                <a:gd name="T2" fmla="*/ 25 w 371"/>
                <a:gd name="T3" fmla="*/ 331 h 364"/>
                <a:gd name="T4" fmla="*/ 36 w 371"/>
                <a:gd name="T5" fmla="*/ 342 h 364"/>
                <a:gd name="T6" fmla="*/ 44 w 371"/>
                <a:gd name="T7" fmla="*/ 357 h 364"/>
                <a:gd name="T8" fmla="*/ 46 w 371"/>
                <a:gd name="T9" fmla="*/ 350 h 364"/>
                <a:gd name="T10" fmla="*/ 50 w 371"/>
                <a:gd name="T11" fmla="*/ 338 h 364"/>
                <a:gd name="T12" fmla="*/ 56 w 371"/>
                <a:gd name="T13" fmla="*/ 324 h 364"/>
                <a:gd name="T14" fmla="*/ 71 w 371"/>
                <a:gd name="T15" fmla="*/ 308 h 364"/>
                <a:gd name="T16" fmla="*/ 194 w 371"/>
                <a:gd name="T17" fmla="*/ 193 h 364"/>
                <a:gd name="T18" fmla="*/ 232 w 371"/>
                <a:gd name="T19" fmla="*/ 163 h 364"/>
                <a:gd name="T20" fmla="*/ 260 w 371"/>
                <a:gd name="T21" fmla="*/ 143 h 364"/>
                <a:gd name="T22" fmla="*/ 287 w 371"/>
                <a:gd name="T23" fmla="*/ 126 h 364"/>
                <a:gd name="T24" fmla="*/ 306 w 371"/>
                <a:gd name="T25" fmla="*/ 114 h 364"/>
                <a:gd name="T26" fmla="*/ 337 w 371"/>
                <a:gd name="T27" fmla="*/ 93 h 364"/>
                <a:gd name="T28" fmla="*/ 355 w 371"/>
                <a:gd name="T29" fmla="*/ 74 h 364"/>
                <a:gd name="T30" fmla="*/ 367 w 371"/>
                <a:gd name="T31" fmla="*/ 50 h 364"/>
                <a:gd name="T32" fmla="*/ 369 w 371"/>
                <a:gd name="T33" fmla="*/ 27 h 364"/>
                <a:gd name="T34" fmla="*/ 357 w 371"/>
                <a:gd name="T35" fmla="*/ 8 h 364"/>
                <a:gd name="T36" fmla="*/ 339 w 371"/>
                <a:gd name="T37" fmla="*/ 0 h 364"/>
                <a:gd name="T38" fmla="*/ 317 w 371"/>
                <a:gd name="T39" fmla="*/ 3 h 364"/>
                <a:gd name="T40" fmla="*/ 290 w 371"/>
                <a:gd name="T41" fmla="*/ 19 h 364"/>
                <a:gd name="T42" fmla="*/ 270 w 371"/>
                <a:gd name="T43" fmla="*/ 44 h 364"/>
                <a:gd name="T44" fmla="*/ 253 w 371"/>
                <a:gd name="T45" fmla="*/ 72 h 364"/>
                <a:gd name="T46" fmla="*/ 236 w 371"/>
                <a:gd name="T47" fmla="*/ 97 h 364"/>
                <a:gd name="T48" fmla="*/ 219 w 371"/>
                <a:gd name="T49" fmla="*/ 120 h 364"/>
                <a:gd name="T50" fmla="*/ 194 w 371"/>
                <a:gd name="T51" fmla="*/ 149 h 364"/>
                <a:gd name="T52" fmla="*/ 169 w 371"/>
                <a:gd name="T53" fmla="*/ 176 h 364"/>
                <a:gd name="T54" fmla="*/ 60 w 371"/>
                <a:gd name="T55" fmla="*/ 295 h 364"/>
                <a:gd name="T56" fmla="*/ 42 w 371"/>
                <a:gd name="T57" fmla="*/ 311 h 364"/>
                <a:gd name="T58" fmla="*/ 30 w 371"/>
                <a:gd name="T59" fmla="*/ 317 h 364"/>
                <a:gd name="T60" fmla="*/ 16 w 371"/>
                <a:gd name="T61" fmla="*/ 319 h 364"/>
                <a:gd name="T62" fmla="*/ 0 w 371"/>
                <a:gd name="T63" fmla="*/ 320 h 364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w 371"/>
                <a:gd name="T97" fmla="*/ 0 h 364"/>
                <a:gd name="T98" fmla="*/ 371 w 371"/>
                <a:gd name="T99" fmla="*/ 364 h 364"/>
              </a:gdLst>
              <a:ahLst/>
              <a:cxnLst>
                <a:cxn ang="T64">
                  <a:pos x="T0" y="T1"/>
                </a:cxn>
                <a:cxn ang="T65">
                  <a:pos x="T2" y="T3"/>
                </a:cxn>
                <a:cxn ang="T66">
                  <a:pos x="T4" y="T5"/>
                </a:cxn>
                <a:cxn ang="T67">
                  <a:pos x="T6" y="T7"/>
                </a:cxn>
                <a:cxn ang="T68">
                  <a:pos x="T8" y="T9"/>
                </a:cxn>
                <a:cxn ang="T69">
                  <a:pos x="T10" y="T11"/>
                </a:cxn>
                <a:cxn ang="T70">
                  <a:pos x="T12" y="T13"/>
                </a:cxn>
                <a:cxn ang="T71">
                  <a:pos x="T14" y="T15"/>
                </a:cxn>
                <a:cxn ang="T72">
                  <a:pos x="T16" y="T17"/>
                </a:cxn>
                <a:cxn ang="T73">
                  <a:pos x="T18" y="T19"/>
                </a:cxn>
                <a:cxn ang="T74">
                  <a:pos x="T20" y="T21"/>
                </a:cxn>
                <a:cxn ang="T75">
                  <a:pos x="T22" y="T23"/>
                </a:cxn>
                <a:cxn ang="T76">
                  <a:pos x="T24" y="T25"/>
                </a:cxn>
                <a:cxn ang="T77">
                  <a:pos x="T26" y="T27"/>
                </a:cxn>
                <a:cxn ang="T78">
                  <a:pos x="T28" y="T29"/>
                </a:cxn>
                <a:cxn ang="T79">
                  <a:pos x="T30" y="T31"/>
                </a:cxn>
                <a:cxn ang="T80">
                  <a:pos x="T32" y="T33"/>
                </a:cxn>
                <a:cxn ang="T81">
                  <a:pos x="T34" y="T35"/>
                </a:cxn>
                <a:cxn ang="T82">
                  <a:pos x="T36" y="T37"/>
                </a:cxn>
                <a:cxn ang="T83">
                  <a:pos x="T38" y="T39"/>
                </a:cxn>
                <a:cxn ang="T84">
                  <a:pos x="T40" y="T41"/>
                </a:cxn>
                <a:cxn ang="T85">
                  <a:pos x="T42" y="T43"/>
                </a:cxn>
                <a:cxn ang="T86">
                  <a:pos x="T44" y="T45"/>
                </a:cxn>
                <a:cxn ang="T87">
                  <a:pos x="T46" y="T47"/>
                </a:cxn>
                <a:cxn ang="T88">
                  <a:pos x="T48" y="T49"/>
                </a:cxn>
                <a:cxn ang="T89">
                  <a:pos x="T50" y="T51"/>
                </a:cxn>
                <a:cxn ang="T90">
                  <a:pos x="T52" y="T53"/>
                </a:cxn>
                <a:cxn ang="T91">
                  <a:pos x="T54" y="T55"/>
                </a:cxn>
                <a:cxn ang="T92">
                  <a:pos x="T56" y="T57"/>
                </a:cxn>
                <a:cxn ang="T93">
                  <a:pos x="T58" y="T59"/>
                </a:cxn>
                <a:cxn ang="T94">
                  <a:pos x="T60" y="T61"/>
                </a:cxn>
                <a:cxn ang="T95">
                  <a:pos x="T62" y="T63"/>
                </a:cxn>
              </a:cxnLst>
              <a:rect l="T96" t="T97" r="T98" b="T99"/>
              <a:pathLst>
                <a:path w="371" h="364">
                  <a:moveTo>
                    <a:pt x="0" y="320"/>
                  </a:moveTo>
                  <a:lnTo>
                    <a:pt x="9" y="322"/>
                  </a:lnTo>
                  <a:lnTo>
                    <a:pt x="18" y="325"/>
                  </a:lnTo>
                  <a:lnTo>
                    <a:pt x="25" y="331"/>
                  </a:lnTo>
                  <a:lnTo>
                    <a:pt x="31" y="336"/>
                  </a:lnTo>
                  <a:lnTo>
                    <a:pt x="36" y="342"/>
                  </a:lnTo>
                  <a:lnTo>
                    <a:pt x="40" y="350"/>
                  </a:lnTo>
                  <a:lnTo>
                    <a:pt x="44" y="357"/>
                  </a:lnTo>
                  <a:lnTo>
                    <a:pt x="47" y="363"/>
                  </a:lnTo>
                  <a:lnTo>
                    <a:pt x="46" y="350"/>
                  </a:lnTo>
                  <a:lnTo>
                    <a:pt x="48" y="345"/>
                  </a:lnTo>
                  <a:lnTo>
                    <a:pt x="50" y="338"/>
                  </a:lnTo>
                  <a:lnTo>
                    <a:pt x="53" y="330"/>
                  </a:lnTo>
                  <a:lnTo>
                    <a:pt x="56" y="324"/>
                  </a:lnTo>
                  <a:lnTo>
                    <a:pt x="60" y="319"/>
                  </a:lnTo>
                  <a:lnTo>
                    <a:pt x="71" y="308"/>
                  </a:lnTo>
                  <a:lnTo>
                    <a:pt x="156" y="228"/>
                  </a:lnTo>
                  <a:lnTo>
                    <a:pt x="194" y="193"/>
                  </a:lnTo>
                  <a:lnTo>
                    <a:pt x="216" y="176"/>
                  </a:lnTo>
                  <a:lnTo>
                    <a:pt x="232" y="163"/>
                  </a:lnTo>
                  <a:lnTo>
                    <a:pt x="250" y="149"/>
                  </a:lnTo>
                  <a:lnTo>
                    <a:pt x="260" y="143"/>
                  </a:lnTo>
                  <a:lnTo>
                    <a:pt x="273" y="134"/>
                  </a:lnTo>
                  <a:lnTo>
                    <a:pt x="287" y="126"/>
                  </a:lnTo>
                  <a:lnTo>
                    <a:pt x="298" y="119"/>
                  </a:lnTo>
                  <a:lnTo>
                    <a:pt x="306" y="114"/>
                  </a:lnTo>
                  <a:lnTo>
                    <a:pt x="324" y="102"/>
                  </a:lnTo>
                  <a:lnTo>
                    <a:pt x="337" y="93"/>
                  </a:lnTo>
                  <a:lnTo>
                    <a:pt x="346" y="84"/>
                  </a:lnTo>
                  <a:lnTo>
                    <a:pt x="355" y="74"/>
                  </a:lnTo>
                  <a:lnTo>
                    <a:pt x="361" y="63"/>
                  </a:lnTo>
                  <a:lnTo>
                    <a:pt x="367" y="50"/>
                  </a:lnTo>
                  <a:lnTo>
                    <a:pt x="370" y="38"/>
                  </a:lnTo>
                  <a:lnTo>
                    <a:pt x="369" y="27"/>
                  </a:lnTo>
                  <a:lnTo>
                    <a:pt x="364" y="16"/>
                  </a:lnTo>
                  <a:lnTo>
                    <a:pt x="357" y="8"/>
                  </a:lnTo>
                  <a:lnTo>
                    <a:pt x="349" y="3"/>
                  </a:lnTo>
                  <a:lnTo>
                    <a:pt x="339" y="0"/>
                  </a:lnTo>
                  <a:lnTo>
                    <a:pt x="329" y="0"/>
                  </a:lnTo>
                  <a:lnTo>
                    <a:pt x="317" y="3"/>
                  </a:lnTo>
                  <a:lnTo>
                    <a:pt x="304" y="10"/>
                  </a:lnTo>
                  <a:lnTo>
                    <a:pt x="290" y="19"/>
                  </a:lnTo>
                  <a:lnTo>
                    <a:pt x="279" y="32"/>
                  </a:lnTo>
                  <a:lnTo>
                    <a:pt x="270" y="44"/>
                  </a:lnTo>
                  <a:lnTo>
                    <a:pt x="261" y="59"/>
                  </a:lnTo>
                  <a:lnTo>
                    <a:pt x="253" y="72"/>
                  </a:lnTo>
                  <a:lnTo>
                    <a:pt x="243" y="88"/>
                  </a:lnTo>
                  <a:lnTo>
                    <a:pt x="236" y="97"/>
                  </a:lnTo>
                  <a:lnTo>
                    <a:pt x="229" y="107"/>
                  </a:lnTo>
                  <a:lnTo>
                    <a:pt x="219" y="120"/>
                  </a:lnTo>
                  <a:lnTo>
                    <a:pt x="204" y="137"/>
                  </a:lnTo>
                  <a:lnTo>
                    <a:pt x="194" y="149"/>
                  </a:lnTo>
                  <a:lnTo>
                    <a:pt x="182" y="162"/>
                  </a:lnTo>
                  <a:lnTo>
                    <a:pt x="169" y="176"/>
                  </a:lnTo>
                  <a:lnTo>
                    <a:pt x="139" y="210"/>
                  </a:lnTo>
                  <a:lnTo>
                    <a:pt x="60" y="295"/>
                  </a:lnTo>
                  <a:lnTo>
                    <a:pt x="49" y="306"/>
                  </a:lnTo>
                  <a:lnTo>
                    <a:pt x="42" y="311"/>
                  </a:lnTo>
                  <a:lnTo>
                    <a:pt x="36" y="314"/>
                  </a:lnTo>
                  <a:lnTo>
                    <a:pt x="30" y="317"/>
                  </a:lnTo>
                  <a:lnTo>
                    <a:pt x="24" y="319"/>
                  </a:lnTo>
                  <a:lnTo>
                    <a:pt x="16" y="319"/>
                  </a:lnTo>
                  <a:lnTo>
                    <a:pt x="7" y="319"/>
                  </a:lnTo>
                  <a:lnTo>
                    <a:pt x="0" y="320"/>
                  </a:lnTo>
                </a:path>
              </a:pathLst>
            </a:custGeom>
            <a:solidFill>
              <a:srgbClr val="C06000"/>
            </a:solidFill>
            <a:ln w="12700" cap="rnd">
              <a:solidFill>
                <a:srgbClr val="C06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405" name="Freeform 9"/>
            <p:cNvSpPr>
              <a:spLocks/>
            </p:cNvSpPr>
            <p:nvPr/>
          </p:nvSpPr>
          <p:spPr bwMode="auto">
            <a:xfrm>
              <a:off x="3084" y="378"/>
              <a:ext cx="56" cy="47"/>
            </a:xfrm>
            <a:custGeom>
              <a:avLst/>
              <a:gdLst>
                <a:gd name="T0" fmla="*/ 0 w 56"/>
                <a:gd name="T1" fmla="*/ 0 h 47"/>
                <a:gd name="T2" fmla="*/ 10 w 56"/>
                <a:gd name="T3" fmla="*/ 3 h 47"/>
                <a:gd name="T4" fmla="*/ 19 w 56"/>
                <a:gd name="T5" fmla="*/ 7 h 47"/>
                <a:gd name="T6" fmla="*/ 28 w 56"/>
                <a:gd name="T7" fmla="*/ 13 h 47"/>
                <a:gd name="T8" fmla="*/ 35 w 56"/>
                <a:gd name="T9" fmla="*/ 17 h 47"/>
                <a:gd name="T10" fmla="*/ 42 w 56"/>
                <a:gd name="T11" fmla="*/ 24 h 47"/>
                <a:gd name="T12" fmla="*/ 48 w 56"/>
                <a:gd name="T13" fmla="*/ 32 h 47"/>
                <a:gd name="T14" fmla="*/ 51 w 56"/>
                <a:gd name="T15" fmla="*/ 38 h 47"/>
                <a:gd name="T16" fmla="*/ 55 w 56"/>
                <a:gd name="T17" fmla="*/ 46 h 47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w 56"/>
                <a:gd name="T28" fmla="*/ 0 h 47"/>
                <a:gd name="T29" fmla="*/ 56 w 56"/>
                <a:gd name="T30" fmla="*/ 47 h 47"/>
              </a:gdLst>
              <a:ahLst/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T27" t="T28" r="T29" b="T30"/>
              <a:pathLst>
                <a:path w="56" h="47">
                  <a:moveTo>
                    <a:pt x="0" y="0"/>
                  </a:moveTo>
                  <a:lnTo>
                    <a:pt x="10" y="3"/>
                  </a:lnTo>
                  <a:lnTo>
                    <a:pt x="19" y="7"/>
                  </a:lnTo>
                  <a:lnTo>
                    <a:pt x="28" y="13"/>
                  </a:lnTo>
                  <a:lnTo>
                    <a:pt x="35" y="17"/>
                  </a:lnTo>
                  <a:lnTo>
                    <a:pt x="42" y="24"/>
                  </a:lnTo>
                  <a:lnTo>
                    <a:pt x="48" y="32"/>
                  </a:lnTo>
                  <a:lnTo>
                    <a:pt x="51" y="38"/>
                  </a:lnTo>
                  <a:lnTo>
                    <a:pt x="55" y="46"/>
                  </a:lnTo>
                </a:path>
              </a:pathLst>
            </a:custGeom>
            <a:noFill/>
            <a:ln w="12700" cap="rnd">
              <a:solidFill>
                <a:srgbClr val="603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grpSp>
          <p:nvGrpSpPr>
            <p:cNvPr id="16406" name="Group 10"/>
            <p:cNvGrpSpPr>
              <a:grpSpLocks/>
            </p:cNvGrpSpPr>
            <p:nvPr/>
          </p:nvGrpSpPr>
          <p:grpSpPr bwMode="auto">
            <a:xfrm>
              <a:off x="2744" y="413"/>
              <a:ext cx="115" cy="104"/>
              <a:chOff x="2744" y="413"/>
              <a:chExt cx="115" cy="104"/>
            </a:xfrm>
          </p:grpSpPr>
          <p:sp>
            <p:nvSpPr>
              <p:cNvPr id="16417" name="Arc 11"/>
              <p:cNvSpPr>
                <a:spLocks/>
              </p:cNvSpPr>
              <p:nvPr/>
            </p:nvSpPr>
            <p:spPr bwMode="auto">
              <a:xfrm>
                <a:off x="2776" y="438"/>
                <a:ext cx="83" cy="79"/>
              </a:xfrm>
              <a:custGeom>
                <a:avLst/>
                <a:gdLst>
                  <a:gd name="T0" fmla="*/ 0 w 21600"/>
                  <a:gd name="T1" fmla="*/ 0 h 22171"/>
                  <a:gd name="T2" fmla="*/ 0 w 21600"/>
                  <a:gd name="T3" fmla="*/ 0 h 22171"/>
                  <a:gd name="T4" fmla="*/ 0 w 21600"/>
                  <a:gd name="T5" fmla="*/ 0 h 22171"/>
                  <a:gd name="T6" fmla="*/ 0 60000 65536"/>
                  <a:gd name="T7" fmla="*/ 0 60000 65536"/>
                  <a:gd name="T8" fmla="*/ 0 60000 65536"/>
                  <a:gd name="T9" fmla="*/ 0 w 21600"/>
                  <a:gd name="T10" fmla="*/ 0 h 22171"/>
                  <a:gd name="T11" fmla="*/ 21600 w 21600"/>
                  <a:gd name="T12" fmla="*/ 22171 h 22171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T9" t="T10" r="T11" b="T12"/>
                <a:pathLst>
                  <a:path w="21600" h="22171" fill="none" extrusionOk="0">
                    <a:moveTo>
                      <a:pt x="21592" y="-1"/>
                    </a:moveTo>
                    <a:cubicBezTo>
                      <a:pt x="21597" y="190"/>
                      <a:pt x="21600" y="380"/>
                      <a:pt x="21600" y="571"/>
                    </a:cubicBezTo>
                    <a:cubicBezTo>
                      <a:pt x="21600" y="12500"/>
                      <a:pt x="11929" y="22170"/>
                      <a:pt x="0" y="22171"/>
                    </a:cubicBezTo>
                  </a:path>
                  <a:path w="21600" h="22171" stroke="0" extrusionOk="0">
                    <a:moveTo>
                      <a:pt x="21592" y="-1"/>
                    </a:moveTo>
                    <a:cubicBezTo>
                      <a:pt x="21597" y="190"/>
                      <a:pt x="21600" y="380"/>
                      <a:pt x="21600" y="571"/>
                    </a:cubicBezTo>
                    <a:cubicBezTo>
                      <a:pt x="21600" y="12500"/>
                      <a:pt x="11929" y="22170"/>
                      <a:pt x="0" y="22171"/>
                    </a:cubicBezTo>
                    <a:lnTo>
                      <a:pt x="0" y="571"/>
                    </a:lnTo>
                    <a:close/>
                  </a:path>
                </a:pathLst>
              </a:custGeom>
              <a:noFill/>
              <a:ln w="12700" cap="rnd">
                <a:solidFill>
                  <a:srgbClr val="C0C0C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6418" name="Arc 12"/>
              <p:cNvSpPr>
                <a:spLocks/>
              </p:cNvSpPr>
              <p:nvPr/>
            </p:nvSpPr>
            <p:spPr bwMode="auto">
              <a:xfrm>
                <a:off x="2744" y="413"/>
                <a:ext cx="83" cy="77"/>
              </a:xfrm>
              <a:custGeom>
                <a:avLst/>
                <a:gdLst>
                  <a:gd name="T0" fmla="*/ 0 w 21600"/>
                  <a:gd name="T1" fmla="*/ 0 h 21882"/>
                  <a:gd name="T2" fmla="*/ 0 w 21600"/>
                  <a:gd name="T3" fmla="*/ 0 h 21882"/>
                  <a:gd name="T4" fmla="*/ 0 w 21600"/>
                  <a:gd name="T5" fmla="*/ 0 h 21882"/>
                  <a:gd name="T6" fmla="*/ 0 60000 65536"/>
                  <a:gd name="T7" fmla="*/ 0 60000 65536"/>
                  <a:gd name="T8" fmla="*/ 0 60000 65536"/>
                  <a:gd name="T9" fmla="*/ 0 w 21600"/>
                  <a:gd name="T10" fmla="*/ 0 h 21882"/>
                  <a:gd name="T11" fmla="*/ 21600 w 21600"/>
                  <a:gd name="T12" fmla="*/ 21882 h 21882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T9" t="T10" r="T11" b="T12"/>
                <a:pathLst>
                  <a:path w="21600" h="21882" fill="none" extrusionOk="0">
                    <a:moveTo>
                      <a:pt x="21598" y="-1"/>
                    </a:moveTo>
                    <a:cubicBezTo>
                      <a:pt x="21599" y="93"/>
                      <a:pt x="21600" y="187"/>
                      <a:pt x="21600" y="282"/>
                    </a:cubicBezTo>
                    <a:cubicBezTo>
                      <a:pt x="21600" y="12211"/>
                      <a:pt x="11929" y="21881"/>
                      <a:pt x="0" y="21882"/>
                    </a:cubicBezTo>
                  </a:path>
                  <a:path w="21600" h="21882" stroke="0" extrusionOk="0">
                    <a:moveTo>
                      <a:pt x="21598" y="-1"/>
                    </a:moveTo>
                    <a:cubicBezTo>
                      <a:pt x="21599" y="93"/>
                      <a:pt x="21600" y="187"/>
                      <a:pt x="21600" y="282"/>
                    </a:cubicBezTo>
                    <a:cubicBezTo>
                      <a:pt x="21600" y="12211"/>
                      <a:pt x="11929" y="21881"/>
                      <a:pt x="0" y="21882"/>
                    </a:cubicBezTo>
                    <a:lnTo>
                      <a:pt x="0" y="282"/>
                    </a:lnTo>
                    <a:close/>
                  </a:path>
                </a:pathLst>
              </a:custGeom>
              <a:noFill/>
              <a:ln w="12700" cap="rnd">
                <a:solidFill>
                  <a:srgbClr val="C0C0C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6419" name="Arc 13"/>
              <p:cNvSpPr>
                <a:spLocks/>
              </p:cNvSpPr>
              <p:nvPr/>
            </p:nvSpPr>
            <p:spPr bwMode="auto">
              <a:xfrm>
                <a:off x="2760" y="427"/>
                <a:ext cx="83" cy="77"/>
              </a:xfrm>
              <a:custGeom>
                <a:avLst/>
                <a:gdLst>
                  <a:gd name="T0" fmla="*/ 0 w 21600"/>
                  <a:gd name="T1" fmla="*/ 0 h 21882"/>
                  <a:gd name="T2" fmla="*/ 0 w 21600"/>
                  <a:gd name="T3" fmla="*/ 0 h 21882"/>
                  <a:gd name="T4" fmla="*/ 0 w 21600"/>
                  <a:gd name="T5" fmla="*/ 0 h 21882"/>
                  <a:gd name="T6" fmla="*/ 0 60000 65536"/>
                  <a:gd name="T7" fmla="*/ 0 60000 65536"/>
                  <a:gd name="T8" fmla="*/ 0 60000 65536"/>
                  <a:gd name="T9" fmla="*/ 0 w 21600"/>
                  <a:gd name="T10" fmla="*/ 0 h 21882"/>
                  <a:gd name="T11" fmla="*/ 21600 w 21600"/>
                  <a:gd name="T12" fmla="*/ 21882 h 21882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T9" t="T10" r="T11" b="T12"/>
                <a:pathLst>
                  <a:path w="21600" h="21882" fill="none" extrusionOk="0">
                    <a:moveTo>
                      <a:pt x="21598" y="-1"/>
                    </a:moveTo>
                    <a:cubicBezTo>
                      <a:pt x="21599" y="93"/>
                      <a:pt x="21600" y="187"/>
                      <a:pt x="21600" y="282"/>
                    </a:cubicBezTo>
                    <a:cubicBezTo>
                      <a:pt x="21600" y="12211"/>
                      <a:pt x="11929" y="21881"/>
                      <a:pt x="0" y="21882"/>
                    </a:cubicBezTo>
                  </a:path>
                  <a:path w="21600" h="21882" stroke="0" extrusionOk="0">
                    <a:moveTo>
                      <a:pt x="21598" y="-1"/>
                    </a:moveTo>
                    <a:cubicBezTo>
                      <a:pt x="21599" y="93"/>
                      <a:pt x="21600" y="187"/>
                      <a:pt x="21600" y="282"/>
                    </a:cubicBezTo>
                    <a:cubicBezTo>
                      <a:pt x="21600" y="12211"/>
                      <a:pt x="11929" y="21881"/>
                      <a:pt x="0" y="21882"/>
                    </a:cubicBezTo>
                    <a:lnTo>
                      <a:pt x="0" y="282"/>
                    </a:lnTo>
                    <a:close/>
                  </a:path>
                </a:pathLst>
              </a:custGeom>
              <a:noFill/>
              <a:ln w="12700" cap="rnd">
                <a:solidFill>
                  <a:srgbClr val="C0C0C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16407" name="Group 14"/>
            <p:cNvGrpSpPr>
              <a:grpSpLocks/>
            </p:cNvGrpSpPr>
            <p:nvPr/>
          </p:nvGrpSpPr>
          <p:grpSpPr bwMode="auto">
            <a:xfrm>
              <a:off x="3093" y="490"/>
              <a:ext cx="150" cy="185"/>
              <a:chOff x="3093" y="490"/>
              <a:chExt cx="150" cy="185"/>
            </a:xfrm>
          </p:grpSpPr>
          <p:sp>
            <p:nvSpPr>
              <p:cNvPr id="16414" name="Arc 15"/>
              <p:cNvSpPr>
                <a:spLocks/>
              </p:cNvSpPr>
              <p:nvPr/>
            </p:nvSpPr>
            <p:spPr bwMode="auto">
              <a:xfrm>
                <a:off x="3134" y="537"/>
                <a:ext cx="109" cy="138"/>
              </a:xfrm>
              <a:custGeom>
                <a:avLst/>
                <a:gdLst>
                  <a:gd name="T0" fmla="*/ 1 w 21600"/>
                  <a:gd name="T1" fmla="*/ 0 h 22086"/>
                  <a:gd name="T2" fmla="*/ 0 w 21600"/>
                  <a:gd name="T3" fmla="*/ 1 h 22086"/>
                  <a:gd name="T4" fmla="*/ 0 w 21600"/>
                  <a:gd name="T5" fmla="*/ 0 h 22086"/>
                  <a:gd name="T6" fmla="*/ 0 60000 65536"/>
                  <a:gd name="T7" fmla="*/ 0 60000 65536"/>
                  <a:gd name="T8" fmla="*/ 0 60000 65536"/>
                  <a:gd name="T9" fmla="*/ 0 w 21600"/>
                  <a:gd name="T10" fmla="*/ 0 h 22086"/>
                  <a:gd name="T11" fmla="*/ 21600 w 21600"/>
                  <a:gd name="T12" fmla="*/ 22086 h 22086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T9" t="T10" r="T11" b="T12"/>
                <a:pathLst>
                  <a:path w="21600" h="22086" fill="none" extrusionOk="0">
                    <a:moveTo>
                      <a:pt x="21594" y="0"/>
                    </a:moveTo>
                    <a:cubicBezTo>
                      <a:pt x="21598" y="161"/>
                      <a:pt x="21600" y="323"/>
                      <a:pt x="21600" y="486"/>
                    </a:cubicBezTo>
                    <a:cubicBezTo>
                      <a:pt x="21600" y="12415"/>
                      <a:pt x="11929" y="22085"/>
                      <a:pt x="0" y="22086"/>
                    </a:cubicBezTo>
                  </a:path>
                  <a:path w="21600" h="22086" stroke="0" extrusionOk="0">
                    <a:moveTo>
                      <a:pt x="21594" y="0"/>
                    </a:moveTo>
                    <a:cubicBezTo>
                      <a:pt x="21598" y="161"/>
                      <a:pt x="21600" y="323"/>
                      <a:pt x="21600" y="486"/>
                    </a:cubicBezTo>
                    <a:cubicBezTo>
                      <a:pt x="21600" y="12415"/>
                      <a:pt x="11929" y="22085"/>
                      <a:pt x="0" y="22086"/>
                    </a:cubicBezTo>
                    <a:lnTo>
                      <a:pt x="0" y="486"/>
                    </a:lnTo>
                    <a:close/>
                  </a:path>
                </a:pathLst>
              </a:custGeom>
              <a:noFill/>
              <a:ln w="12700" cap="rnd">
                <a:solidFill>
                  <a:srgbClr val="C0C0C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6415" name="Arc 16"/>
              <p:cNvSpPr>
                <a:spLocks/>
              </p:cNvSpPr>
              <p:nvPr/>
            </p:nvSpPr>
            <p:spPr bwMode="auto">
              <a:xfrm>
                <a:off x="3093" y="490"/>
                <a:ext cx="109" cy="136"/>
              </a:xfrm>
              <a:custGeom>
                <a:avLst/>
                <a:gdLst>
                  <a:gd name="T0" fmla="*/ 1 w 21600"/>
                  <a:gd name="T1" fmla="*/ 0 h 21761"/>
                  <a:gd name="T2" fmla="*/ 0 w 21600"/>
                  <a:gd name="T3" fmla="*/ 1 h 21761"/>
                  <a:gd name="T4" fmla="*/ 0 w 21600"/>
                  <a:gd name="T5" fmla="*/ 0 h 21761"/>
                  <a:gd name="T6" fmla="*/ 0 60000 65536"/>
                  <a:gd name="T7" fmla="*/ 0 60000 65536"/>
                  <a:gd name="T8" fmla="*/ 0 60000 65536"/>
                  <a:gd name="T9" fmla="*/ 0 w 21600"/>
                  <a:gd name="T10" fmla="*/ 0 h 21761"/>
                  <a:gd name="T11" fmla="*/ 21600 w 21600"/>
                  <a:gd name="T12" fmla="*/ 21761 h 21761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T9" t="T10" r="T11" b="T12"/>
                <a:pathLst>
                  <a:path w="21600" h="21761" fill="none" extrusionOk="0">
                    <a:moveTo>
                      <a:pt x="21599" y="-1"/>
                    </a:moveTo>
                    <a:cubicBezTo>
                      <a:pt x="21599" y="53"/>
                      <a:pt x="21600" y="107"/>
                      <a:pt x="21600" y="161"/>
                    </a:cubicBezTo>
                    <a:cubicBezTo>
                      <a:pt x="21600" y="12090"/>
                      <a:pt x="11929" y="21760"/>
                      <a:pt x="0" y="21761"/>
                    </a:cubicBezTo>
                  </a:path>
                  <a:path w="21600" h="21761" stroke="0" extrusionOk="0">
                    <a:moveTo>
                      <a:pt x="21599" y="-1"/>
                    </a:moveTo>
                    <a:cubicBezTo>
                      <a:pt x="21599" y="53"/>
                      <a:pt x="21600" y="107"/>
                      <a:pt x="21600" y="161"/>
                    </a:cubicBezTo>
                    <a:cubicBezTo>
                      <a:pt x="21600" y="12090"/>
                      <a:pt x="11929" y="21760"/>
                      <a:pt x="0" y="21761"/>
                    </a:cubicBezTo>
                    <a:lnTo>
                      <a:pt x="0" y="161"/>
                    </a:lnTo>
                    <a:close/>
                  </a:path>
                </a:pathLst>
              </a:custGeom>
              <a:noFill/>
              <a:ln w="12700" cap="rnd">
                <a:solidFill>
                  <a:srgbClr val="C0C0C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6416" name="Arc 17"/>
              <p:cNvSpPr>
                <a:spLocks/>
              </p:cNvSpPr>
              <p:nvPr/>
            </p:nvSpPr>
            <p:spPr bwMode="auto">
              <a:xfrm>
                <a:off x="3113" y="515"/>
                <a:ext cx="109" cy="138"/>
              </a:xfrm>
              <a:custGeom>
                <a:avLst/>
                <a:gdLst>
                  <a:gd name="T0" fmla="*/ 1 w 21600"/>
                  <a:gd name="T1" fmla="*/ 0 h 22086"/>
                  <a:gd name="T2" fmla="*/ 0 w 21600"/>
                  <a:gd name="T3" fmla="*/ 1 h 22086"/>
                  <a:gd name="T4" fmla="*/ 0 w 21600"/>
                  <a:gd name="T5" fmla="*/ 0 h 22086"/>
                  <a:gd name="T6" fmla="*/ 0 60000 65536"/>
                  <a:gd name="T7" fmla="*/ 0 60000 65536"/>
                  <a:gd name="T8" fmla="*/ 0 60000 65536"/>
                  <a:gd name="T9" fmla="*/ 0 w 21600"/>
                  <a:gd name="T10" fmla="*/ 0 h 22086"/>
                  <a:gd name="T11" fmla="*/ 21600 w 21600"/>
                  <a:gd name="T12" fmla="*/ 22086 h 22086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T9" t="T10" r="T11" b="T12"/>
                <a:pathLst>
                  <a:path w="21600" h="22086" fill="none" extrusionOk="0">
                    <a:moveTo>
                      <a:pt x="21594" y="0"/>
                    </a:moveTo>
                    <a:cubicBezTo>
                      <a:pt x="21598" y="161"/>
                      <a:pt x="21600" y="323"/>
                      <a:pt x="21600" y="486"/>
                    </a:cubicBezTo>
                    <a:cubicBezTo>
                      <a:pt x="21600" y="12415"/>
                      <a:pt x="11929" y="22085"/>
                      <a:pt x="0" y="22086"/>
                    </a:cubicBezTo>
                  </a:path>
                  <a:path w="21600" h="22086" stroke="0" extrusionOk="0">
                    <a:moveTo>
                      <a:pt x="21594" y="0"/>
                    </a:moveTo>
                    <a:cubicBezTo>
                      <a:pt x="21598" y="161"/>
                      <a:pt x="21600" y="323"/>
                      <a:pt x="21600" y="486"/>
                    </a:cubicBezTo>
                    <a:cubicBezTo>
                      <a:pt x="21600" y="12415"/>
                      <a:pt x="11929" y="22085"/>
                      <a:pt x="0" y="22086"/>
                    </a:cubicBezTo>
                    <a:lnTo>
                      <a:pt x="0" y="486"/>
                    </a:lnTo>
                    <a:close/>
                  </a:path>
                </a:pathLst>
              </a:custGeom>
              <a:noFill/>
              <a:ln w="12700" cap="rnd">
                <a:solidFill>
                  <a:srgbClr val="C0C0C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16408" name="Freeform 18"/>
            <p:cNvSpPr>
              <a:spLocks/>
            </p:cNvSpPr>
            <p:nvPr/>
          </p:nvSpPr>
          <p:spPr bwMode="auto">
            <a:xfrm>
              <a:off x="2833" y="541"/>
              <a:ext cx="37" cy="31"/>
            </a:xfrm>
            <a:custGeom>
              <a:avLst/>
              <a:gdLst>
                <a:gd name="T0" fmla="*/ 21 w 37"/>
                <a:gd name="T1" fmla="*/ 7 h 31"/>
                <a:gd name="T2" fmla="*/ 15 w 37"/>
                <a:gd name="T3" fmla="*/ 3 h 31"/>
                <a:gd name="T4" fmla="*/ 8 w 37"/>
                <a:gd name="T5" fmla="*/ 0 h 31"/>
                <a:gd name="T6" fmla="*/ 4 w 37"/>
                <a:gd name="T7" fmla="*/ 2 h 31"/>
                <a:gd name="T8" fmla="*/ 2 w 37"/>
                <a:gd name="T9" fmla="*/ 5 h 31"/>
                <a:gd name="T10" fmla="*/ 0 w 37"/>
                <a:gd name="T11" fmla="*/ 8 h 31"/>
                <a:gd name="T12" fmla="*/ 0 w 37"/>
                <a:gd name="T13" fmla="*/ 12 h 31"/>
                <a:gd name="T14" fmla="*/ 0 w 37"/>
                <a:gd name="T15" fmla="*/ 15 h 31"/>
                <a:gd name="T16" fmla="*/ 1 w 37"/>
                <a:gd name="T17" fmla="*/ 18 h 31"/>
                <a:gd name="T18" fmla="*/ 3 w 37"/>
                <a:gd name="T19" fmla="*/ 22 h 31"/>
                <a:gd name="T20" fmla="*/ 4 w 37"/>
                <a:gd name="T21" fmla="*/ 24 h 31"/>
                <a:gd name="T22" fmla="*/ 7 w 37"/>
                <a:gd name="T23" fmla="*/ 27 h 31"/>
                <a:gd name="T24" fmla="*/ 11 w 37"/>
                <a:gd name="T25" fmla="*/ 28 h 31"/>
                <a:gd name="T26" fmla="*/ 14 w 37"/>
                <a:gd name="T27" fmla="*/ 29 h 31"/>
                <a:gd name="T28" fmla="*/ 20 w 37"/>
                <a:gd name="T29" fmla="*/ 30 h 31"/>
                <a:gd name="T30" fmla="*/ 23 w 37"/>
                <a:gd name="T31" fmla="*/ 29 h 31"/>
                <a:gd name="T32" fmla="*/ 28 w 37"/>
                <a:gd name="T33" fmla="*/ 28 h 31"/>
                <a:gd name="T34" fmla="*/ 31 w 37"/>
                <a:gd name="T35" fmla="*/ 26 h 31"/>
                <a:gd name="T36" fmla="*/ 33 w 37"/>
                <a:gd name="T37" fmla="*/ 23 h 31"/>
                <a:gd name="T38" fmla="*/ 35 w 37"/>
                <a:gd name="T39" fmla="*/ 20 h 31"/>
                <a:gd name="T40" fmla="*/ 36 w 37"/>
                <a:gd name="T41" fmla="*/ 18 h 31"/>
                <a:gd name="T42" fmla="*/ 36 w 37"/>
                <a:gd name="T43" fmla="*/ 15 h 31"/>
                <a:gd name="T44" fmla="*/ 29 w 37"/>
                <a:gd name="T45" fmla="*/ 11 h 31"/>
                <a:gd name="T46" fmla="*/ 21 w 37"/>
                <a:gd name="T47" fmla="*/ 7 h 31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w 37"/>
                <a:gd name="T73" fmla="*/ 0 h 31"/>
                <a:gd name="T74" fmla="*/ 37 w 37"/>
                <a:gd name="T75" fmla="*/ 31 h 31"/>
              </a:gdLst>
              <a:ahLst/>
              <a:cxnLst>
                <a:cxn ang="T48">
                  <a:pos x="T0" y="T1"/>
                </a:cxn>
                <a:cxn ang="T49">
                  <a:pos x="T2" y="T3"/>
                </a:cxn>
                <a:cxn ang="T50">
                  <a:pos x="T4" y="T5"/>
                </a:cxn>
                <a:cxn ang="T51">
                  <a:pos x="T6" y="T7"/>
                </a:cxn>
                <a:cxn ang="T52">
                  <a:pos x="T8" y="T9"/>
                </a:cxn>
                <a:cxn ang="T53">
                  <a:pos x="T10" y="T11"/>
                </a:cxn>
                <a:cxn ang="T54">
                  <a:pos x="T12" y="T13"/>
                </a:cxn>
                <a:cxn ang="T55">
                  <a:pos x="T14" y="T15"/>
                </a:cxn>
                <a:cxn ang="T56">
                  <a:pos x="T16" y="T17"/>
                </a:cxn>
                <a:cxn ang="T57">
                  <a:pos x="T18" y="T19"/>
                </a:cxn>
                <a:cxn ang="T58">
                  <a:pos x="T20" y="T21"/>
                </a:cxn>
                <a:cxn ang="T59">
                  <a:pos x="T22" y="T23"/>
                </a:cxn>
                <a:cxn ang="T60">
                  <a:pos x="T24" y="T25"/>
                </a:cxn>
                <a:cxn ang="T61">
                  <a:pos x="T26" y="T27"/>
                </a:cxn>
                <a:cxn ang="T62">
                  <a:pos x="T28" y="T29"/>
                </a:cxn>
                <a:cxn ang="T63">
                  <a:pos x="T30" y="T31"/>
                </a:cxn>
                <a:cxn ang="T64">
                  <a:pos x="T32" y="T33"/>
                </a:cxn>
                <a:cxn ang="T65">
                  <a:pos x="T34" y="T35"/>
                </a:cxn>
                <a:cxn ang="T66">
                  <a:pos x="T36" y="T37"/>
                </a:cxn>
                <a:cxn ang="T67">
                  <a:pos x="T38" y="T39"/>
                </a:cxn>
                <a:cxn ang="T68">
                  <a:pos x="T40" y="T41"/>
                </a:cxn>
                <a:cxn ang="T69">
                  <a:pos x="T42" y="T43"/>
                </a:cxn>
                <a:cxn ang="T70">
                  <a:pos x="T44" y="T45"/>
                </a:cxn>
                <a:cxn ang="T71">
                  <a:pos x="T46" y="T47"/>
                </a:cxn>
              </a:cxnLst>
              <a:rect l="T72" t="T73" r="T74" b="T75"/>
              <a:pathLst>
                <a:path w="37" h="31">
                  <a:moveTo>
                    <a:pt x="21" y="7"/>
                  </a:moveTo>
                  <a:lnTo>
                    <a:pt x="15" y="3"/>
                  </a:lnTo>
                  <a:lnTo>
                    <a:pt x="8" y="0"/>
                  </a:lnTo>
                  <a:lnTo>
                    <a:pt x="4" y="2"/>
                  </a:lnTo>
                  <a:lnTo>
                    <a:pt x="2" y="5"/>
                  </a:lnTo>
                  <a:lnTo>
                    <a:pt x="0" y="8"/>
                  </a:lnTo>
                  <a:lnTo>
                    <a:pt x="0" y="12"/>
                  </a:lnTo>
                  <a:lnTo>
                    <a:pt x="0" y="15"/>
                  </a:lnTo>
                  <a:lnTo>
                    <a:pt x="1" y="18"/>
                  </a:lnTo>
                  <a:lnTo>
                    <a:pt x="3" y="22"/>
                  </a:lnTo>
                  <a:lnTo>
                    <a:pt x="4" y="24"/>
                  </a:lnTo>
                  <a:lnTo>
                    <a:pt x="7" y="27"/>
                  </a:lnTo>
                  <a:lnTo>
                    <a:pt x="11" y="28"/>
                  </a:lnTo>
                  <a:lnTo>
                    <a:pt x="14" y="29"/>
                  </a:lnTo>
                  <a:lnTo>
                    <a:pt x="20" y="30"/>
                  </a:lnTo>
                  <a:lnTo>
                    <a:pt x="23" y="29"/>
                  </a:lnTo>
                  <a:lnTo>
                    <a:pt x="28" y="28"/>
                  </a:lnTo>
                  <a:lnTo>
                    <a:pt x="31" y="26"/>
                  </a:lnTo>
                  <a:lnTo>
                    <a:pt x="33" y="23"/>
                  </a:lnTo>
                  <a:lnTo>
                    <a:pt x="35" y="20"/>
                  </a:lnTo>
                  <a:lnTo>
                    <a:pt x="36" y="18"/>
                  </a:lnTo>
                  <a:lnTo>
                    <a:pt x="36" y="15"/>
                  </a:lnTo>
                  <a:lnTo>
                    <a:pt x="29" y="11"/>
                  </a:lnTo>
                  <a:lnTo>
                    <a:pt x="21" y="7"/>
                  </a:lnTo>
                </a:path>
              </a:pathLst>
            </a:custGeom>
            <a:solidFill>
              <a:srgbClr val="8080FF"/>
            </a:solidFill>
            <a:ln w="12700" cap="rnd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grpSp>
          <p:nvGrpSpPr>
            <p:cNvPr id="16409" name="Group 19"/>
            <p:cNvGrpSpPr>
              <a:grpSpLocks/>
            </p:cNvGrpSpPr>
            <p:nvPr/>
          </p:nvGrpSpPr>
          <p:grpSpPr bwMode="auto">
            <a:xfrm>
              <a:off x="2772" y="554"/>
              <a:ext cx="60" cy="47"/>
              <a:chOff x="2772" y="554"/>
              <a:chExt cx="60" cy="47"/>
            </a:xfrm>
          </p:grpSpPr>
          <p:sp>
            <p:nvSpPr>
              <p:cNvPr id="16410" name="Arc 20"/>
              <p:cNvSpPr>
                <a:spLocks/>
              </p:cNvSpPr>
              <p:nvPr/>
            </p:nvSpPr>
            <p:spPr bwMode="auto">
              <a:xfrm>
                <a:off x="2802" y="554"/>
                <a:ext cx="30" cy="34"/>
              </a:xfrm>
              <a:custGeom>
                <a:avLst/>
                <a:gdLst>
                  <a:gd name="T0" fmla="*/ 0 w 21600"/>
                  <a:gd name="T1" fmla="*/ 0 h 22892"/>
                  <a:gd name="T2" fmla="*/ 0 w 21600"/>
                  <a:gd name="T3" fmla="*/ 0 h 22892"/>
                  <a:gd name="T4" fmla="*/ 0 w 21600"/>
                  <a:gd name="T5" fmla="*/ 0 h 22892"/>
                  <a:gd name="T6" fmla="*/ 0 60000 65536"/>
                  <a:gd name="T7" fmla="*/ 0 60000 65536"/>
                  <a:gd name="T8" fmla="*/ 0 60000 65536"/>
                  <a:gd name="T9" fmla="*/ 0 w 21600"/>
                  <a:gd name="T10" fmla="*/ 0 h 22892"/>
                  <a:gd name="T11" fmla="*/ 21600 w 21600"/>
                  <a:gd name="T12" fmla="*/ 22892 h 22892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T9" t="T10" r="T11" b="T12"/>
                <a:pathLst>
                  <a:path w="21600" h="22892" fill="none" extrusionOk="0">
                    <a:moveTo>
                      <a:pt x="20856" y="22892"/>
                    </a:moveTo>
                    <a:cubicBezTo>
                      <a:pt x="9223" y="22491"/>
                      <a:pt x="0" y="12945"/>
                      <a:pt x="0" y="1305"/>
                    </a:cubicBezTo>
                    <a:cubicBezTo>
                      <a:pt x="-1" y="869"/>
                      <a:pt x="13" y="434"/>
                      <a:pt x="39" y="0"/>
                    </a:cubicBezTo>
                  </a:path>
                  <a:path w="21600" h="22892" stroke="0" extrusionOk="0">
                    <a:moveTo>
                      <a:pt x="20856" y="22892"/>
                    </a:moveTo>
                    <a:cubicBezTo>
                      <a:pt x="9223" y="22491"/>
                      <a:pt x="0" y="12945"/>
                      <a:pt x="0" y="1305"/>
                    </a:cubicBezTo>
                    <a:cubicBezTo>
                      <a:pt x="-1" y="869"/>
                      <a:pt x="13" y="434"/>
                      <a:pt x="39" y="0"/>
                    </a:cubicBezTo>
                    <a:lnTo>
                      <a:pt x="21600" y="1305"/>
                    </a:lnTo>
                    <a:close/>
                  </a:path>
                </a:pathLst>
              </a:custGeom>
              <a:noFill/>
              <a:ln w="12700" cap="rnd">
                <a:solidFill>
                  <a:srgbClr val="C0C0C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grpSp>
            <p:nvGrpSpPr>
              <p:cNvPr id="16411" name="Group 21"/>
              <p:cNvGrpSpPr>
                <a:grpSpLocks/>
              </p:cNvGrpSpPr>
              <p:nvPr/>
            </p:nvGrpSpPr>
            <p:grpSpPr bwMode="auto">
              <a:xfrm>
                <a:off x="2772" y="568"/>
                <a:ext cx="34" cy="33"/>
                <a:chOff x="2772" y="568"/>
                <a:chExt cx="34" cy="33"/>
              </a:xfrm>
            </p:grpSpPr>
            <p:sp>
              <p:nvSpPr>
                <p:cNvPr id="16412" name="Arc 22"/>
                <p:cNvSpPr>
                  <a:spLocks/>
                </p:cNvSpPr>
                <p:nvPr/>
              </p:nvSpPr>
              <p:spPr bwMode="auto">
                <a:xfrm>
                  <a:off x="2787" y="568"/>
                  <a:ext cx="19" cy="27"/>
                </a:xfrm>
                <a:custGeom>
                  <a:avLst/>
                  <a:gdLst>
                    <a:gd name="T0" fmla="*/ 0 w 21600"/>
                    <a:gd name="T1" fmla="*/ 0 h 23289"/>
                    <a:gd name="T2" fmla="*/ 0 w 21600"/>
                    <a:gd name="T3" fmla="*/ 0 h 23289"/>
                    <a:gd name="T4" fmla="*/ 0 w 21600"/>
                    <a:gd name="T5" fmla="*/ 0 h 23289"/>
                    <a:gd name="T6" fmla="*/ 0 60000 65536"/>
                    <a:gd name="T7" fmla="*/ 0 60000 65536"/>
                    <a:gd name="T8" fmla="*/ 0 60000 65536"/>
                    <a:gd name="T9" fmla="*/ 0 w 21600"/>
                    <a:gd name="T10" fmla="*/ 0 h 23289"/>
                    <a:gd name="T11" fmla="*/ 21600 w 21600"/>
                    <a:gd name="T12" fmla="*/ 23289 h 23289"/>
                  </a:gdLst>
                  <a:ahLst/>
                  <a:cxnLst>
                    <a:cxn ang="T6">
                      <a:pos x="T0" y="T1"/>
                    </a:cxn>
                    <a:cxn ang="T7">
                      <a:pos x="T2" y="T3"/>
                    </a:cxn>
                    <a:cxn ang="T8">
                      <a:pos x="T4" y="T5"/>
                    </a:cxn>
                  </a:cxnLst>
                  <a:rect l="T9" t="T10" r="T11" b="T12"/>
                  <a:pathLst>
                    <a:path w="21600" h="23289" fill="none" extrusionOk="0">
                      <a:moveTo>
                        <a:pt x="21600" y="23289"/>
                      </a:moveTo>
                      <a:cubicBezTo>
                        <a:pt x="9670" y="23289"/>
                        <a:pt x="0" y="13618"/>
                        <a:pt x="0" y="1689"/>
                      </a:cubicBezTo>
                      <a:cubicBezTo>
                        <a:pt x="-1" y="1125"/>
                        <a:pt x="22" y="561"/>
                        <a:pt x="66" y="0"/>
                      </a:cubicBezTo>
                    </a:path>
                    <a:path w="21600" h="23289" stroke="0" extrusionOk="0">
                      <a:moveTo>
                        <a:pt x="21600" y="23289"/>
                      </a:moveTo>
                      <a:cubicBezTo>
                        <a:pt x="9670" y="23289"/>
                        <a:pt x="0" y="13618"/>
                        <a:pt x="0" y="1689"/>
                      </a:cubicBezTo>
                      <a:cubicBezTo>
                        <a:pt x="-1" y="1125"/>
                        <a:pt x="22" y="561"/>
                        <a:pt x="66" y="0"/>
                      </a:cubicBezTo>
                      <a:lnTo>
                        <a:pt x="21600" y="1689"/>
                      </a:lnTo>
                      <a:close/>
                    </a:path>
                  </a:pathLst>
                </a:custGeom>
                <a:noFill/>
                <a:ln w="12700" cap="rnd">
                  <a:solidFill>
                    <a:srgbClr val="C0C0C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16413" name="Arc 23"/>
                <p:cNvSpPr>
                  <a:spLocks/>
                </p:cNvSpPr>
                <p:nvPr/>
              </p:nvSpPr>
              <p:spPr bwMode="auto">
                <a:xfrm>
                  <a:off x="2772" y="579"/>
                  <a:ext cx="13" cy="22"/>
                </a:xfrm>
                <a:custGeom>
                  <a:avLst/>
                  <a:gdLst>
                    <a:gd name="T0" fmla="*/ 0 w 21600"/>
                    <a:gd name="T1" fmla="*/ 0 h 23697"/>
                    <a:gd name="T2" fmla="*/ 0 w 21600"/>
                    <a:gd name="T3" fmla="*/ 0 h 23697"/>
                    <a:gd name="T4" fmla="*/ 0 w 21600"/>
                    <a:gd name="T5" fmla="*/ 0 h 23697"/>
                    <a:gd name="T6" fmla="*/ 0 60000 65536"/>
                    <a:gd name="T7" fmla="*/ 0 60000 65536"/>
                    <a:gd name="T8" fmla="*/ 0 60000 65536"/>
                    <a:gd name="T9" fmla="*/ 0 w 21600"/>
                    <a:gd name="T10" fmla="*/ 0 h 23697"/>
                    <a:gd name="T11" fmla="*/ 21600 w 21600"/>
                    <a:gd name="T12" fmla="*/ 23697 h 23697"/>
                  </a:gdLst>
                  <a:ahLst/>
                  <a:cxnLst>
                    <a:cxn ang="T6">
                      <a:pos x="T0" y="T1"/>
                    </a:cxn>
                    <a:cxn ang="T7">
                      <a:pos x="T2" y="T3"/>
                    </a:cxn>
                    <a:cxn ang="T8">
                      <a:pos x="T4" y="T5"/>
                    </a:cxn>
                  </a:cxnLst>
                  <a:rect l="T9" t="T10" r="T11" b="T12"/>
                  <a:pathLst>
                    <a:path w="21600" h="23697" fill="none" extrusionOk="0">
                      <a:moveTo>
                        <a:pt x="21600" y="23697"/>
                      </a:moveTo>
                      <a:cubicBezTo>
                        <a:pt x="9670" y="23697"/>
                        <a:pt x="0" y="14026"/>
                        <a:pt x="0" y="2097"/>
                      </a:cubicBezTo>
                      <a:cubicBezTo>
                        <a:pt x="-1" y="1396"/>
                        <a:pt x="34" y="696"/>
                        <a:pt x="102" y="0"/>
                      </a:cubicBezTo>
                    </a:path>
                    <a:path w="21600" h="23697" stroke="0" extrusionOk="0">
                      <a:moveTo>
                        <a:pt x="21600" y="23697"/>
                      </a:moveTo>
                      <a:cubicBezTo>
                        <a:pt x="9670" y="23697"/>
                        <a:pt x="0" y="14026"/>
                        <a:pt x="0" y="2097"/>
                      </a:cubicBezTo>
                      <a:cubicBezTo>
                        <a:pt x="-1" y="1396"/>
                        <a:pt x="34" y="696"/>
                        <a:pt x="102" y="0"/>
                      </a:cubicBezTo>
                      <a:lnTo>
                        <a:pt x="21600" y="2097"/>
                      </a:lnTo>
                      <a:close/>
                    </a:path>
                  </a:pathLst>
                </a:custGeom>
                <a:noFill/>
                <a:ln w="12700" cap="rnd">
                  <a:solidFill>
                    <a:srgbClr val="C0C0C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GB"/>
                </a:p>
              </p:txBody>
            </p:sp>
          </p:grpSp>
        </p:grpSp>
      </p:grpSp>
      <p:sp>
        <p:nvSpPr>
          <p:cNvPr id="16390" name="Freeform 24"/>
          <p:cNvSpPr>
            <a:spLocks/>
          </p:cNvSpPr>
          <p:nvPr/>
        </p:nvSpPr>
        <p:spPr bwMode="auto">
          <a:xfrm>
            <a:off x="141288" y="4044950"/>
            <a:ext cx="1603375" cy="966788"/>
          </a:xfrm>
          <a:custGeom>
            <a:avLst/>
            <a:gdLst>
              <a:gd name="T0" fmla="*/ 0 w 1010"/>
              <a:gd name="T1" fmla="*/ 931863 h 609"/>
              <a:gd name="T2" fmla="*/ 73025 w 1010"/>
              <a:gd name="T3" fmla="*/ 925513 h 609"/>
              <a:gd name="T4" fmla="*/ 146050 w 1010"/>
              <a:gd name="T5" fmla="*/ 898525 h 609"/>
              <a:gd name="T6" fmla="*/ 219075 w 1010"/>
              <a:gd name="T7" fmla="*/ 847725 h 609"/>
              <a:gd name="T8" fmla="*/ 290513 w 1010"/>
              <a:gd name="T9" fmla="*/ 798513 h 609"/>
              <a:gd name="T10" fmla="*/ 365125 w 1010"/>
              <a:gd name="T11" fmla="*/ 712788 h 609"/>
              <a:gd name="T12" fmla="*/ 436563 w 1010"/>
              <a:gd name="T13" fmla="*/ 576263 h 609"/>
              <a:gd name="T14" fmla="*/ 511175 w 1010"/>
              <a:gd name="T15" fmla="*/ 363538 h 609"/>
              <a:gd name="T16" fmla="*/ 582613 w 1010"/>
              <a:gd name="T17" fmla="*/ 214313 h 609"/>
              <a:gd name="T18" fmla="*/ 655638 w 1010"/>
              <a:gd name="T19" fmla="*/ 100013 h 609"/>
              <a:gd name="T20" fmla="*/ 728663 w 1010"/>
              <a:gd name="T21" fmla="*/ 19050 h 609"/>
              <a:gd name="T22" fmla="*/ 801688 w 1010"/>
              <a:gd name="T23" fmla="*/ 0 h 609"/>
              <a:gd name="T24" fmla="*/ 873125 w 1010"/>
              <a:gd name="T25" fmla="*/ 19050 h 609"/>
              <a:gd name="T26" fmla="*/ 947738 w 1010"/>
              <a:gd name="T27" fmla="*/ 100013 h 609"/>
              <a:gd name="T28" fmla="*/ 1019175 w 1010"/>
              <a:gd name="T29" fmla="*/ 214313 h 609"/>
              <a:gd name="T30" fmla="*/ 1092200 w 1010"/>
              <a:gd name="T31" fmla="*/ 363538 h 609"/>
              <a:gd name="T32" fmla="*/ 1165225 w 1010"/>
              <a:gd name="T33" fmla="*/ 576263 h 609"/>
              <a:gd name="T34" fmla="*/ 1238250 w 1010"/>
              <a:gd name="T35" fmla="*/ 712788 h 609"/>
              <a:gd name="T36" fmla="*/ 1311275 w 1010"/>
              <a:gd name="T37" fmla="*/ 798513 h 609"/>
              <a:gd name="T38" fmla="*/ 1384300 w 1010"/>
              <a:gd name="T39" fmla="*/ 847725 h 609"/>
              <a:gd name="T40" fmla="*/ 1455738 w 1010"/>
              <a:gd name="T41" fmla="*/ 898525 h 609"/>
              <a:gd name="T42" fmla="*/ 1530350 w 1010"/>
              <a:gd name="T43" fmla="*/ 925513 h 609"/>
              <a:gd name="T44" fmla="*/ 1601788 w 1010"/>
              <a:gd name="T45" fmla="*/ 931863 h 609"/>
              <a:gd name="T46" fmla="*/ 1601788 w 1010"/>
              <a:gd name="T47" fmla="*/ 965200 h 609"/>
              <a:gd name="T48" fmla="*/ 1530350 w 1010"/>
              <a:gd name="T49" fmla="*/ 965200 h 609"/>
              <a:gd name="T50" fmla="*/ 1455738 w 1010"/>
              <a:gd name="T51" fmla="*/ 965200 h 609"/>
              <a:gd name="T52" fmla="*/ 1384300 w 1010"/>
              <a:gd name="T53" fmla="*/ 965200 h 609"/>
              <a:gd name="T54" fmla="*/ 1311275 w 1010"/>
              <a:gd name="T55" fmla="*/ 965200 h 609"/>
              <a:gd name="T56" fmla="*/ 1238250 w 1010"/>
              <a:gd name="T57" fmla="*/ 965200 h 609"/>
              <a:gd name="T58" fmla="*/ 1165225 w 1010"/>
              <a:gd name="T59" fmla="*/ 965200 h 609"/>
              <a:gd name="T60" fmla="*/ 1092200 w 1010"/>
              <a:gd name="T61" fmla="*/ 965200 h 609"/>
              <a:gd name="T62" fmla="*/ 1019175 w 1010"/>
              <a:gd name="T63" fmla="*/ 965200 h 609"/>
              <a:gd name="T64" fmla="*/ 947738 w 1010"/>
              <a:gd name="T65" fmla="*/ 965200 h 609"/>
              <a:gd name="T66" fmla="*/ 873125 w 1010"/>
              <a:gd name="T67" fmla="*/ 965200 h 609"/>
              <a:gd name="T68" fmla="*/ 801688 w 1010"/>
              <a:gd name="T69" fmla="*/ 965200 h 609"/>
              <a:gd name="T70" fmla="*/ 728663 w 1010"/>
              <a:gd name="T71" fmla="*/ 965200 h 609"/>
              <a:gd name="T72" fmla="*/ 655638 w 1010"/>
              <a:gd name="T73" fmla="*/ 965200 h 609"/>
              <a:gd name="T74" fmla="*/ 582613 w 1010"/>
              <a:gd name="T75" fmla="*/ 965200 h 609"/>
              <a:gd name="T76" fmla="*/ 511175 w 1010"/>
              <a:gd name="T77" fmla="*/ 965200 h 609"/>
              <a:gd name="T78" fmla="*/ 436563 w 1010"/>
              <a:gd name="T79" fmla="*/ 965200 h 609"/>
              <a:gd name="T80" fmla="*/ 365125 w 1010"/>
              <a:gd name="T81" fmla="*/ 965200 h 609"/>
              <a:gd name="T82" fmla="*/ 290513 w 1010"/>
              <a:gd name="T83" fmla="*/ 965200 h 609"/>
              <a:gd name="T84" fmla="*/ 219075 w 1010"/>
              <a:gd name="T85" fmla="*/ 965200 h 609"/>
              <a:gd name="T86" fmla="*/ 146050 w 1010"/>
              <a:gd name="T87" fmla="*/ 965200 h 609"/>
              <a:gd name="T88" fmla="*/ 73025 w 1010"/>
              <a:gd name="T89" fmla="*/ 965200 h 609"/>
              <a:gd name="T90" fmla="*/ 0 w 1010"/>
              <a:gd name="T91" fmla="*/ 965200 h 609"/>
              <a:gd name="T92" fmla="*/ 0 w 1010"/>
              <a:gd name="T93" fmla="*/ 931863 h 609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w 1010"/>
              <a:gd name="T142" fmla="*/ 0 h 609"/>
              <a:gd name="T143" fmla="*/ 1010 w 1010"/>
              <a:gd name="T144" fmla="*/ 609 h 609"/>
            </a:gdLst>
            <a:ahLst/>
            <a:cxnLst>
              <a:cxn ang="T94">
                <a:pos x="T0" y="T1"/>
              </a:cxn>
              <a:cxn ang="T95">
                <a:pos x="T2" y="T3"/>
              </a:cxn>
              <a:cxn ang="T96">
                <a:pos x="T4" y="T5"/>
              </a:cxn>
              <a:cxn ang="T97">
                <a:pos x="T6" y="T7"/>
              </a:cxn>
              <a:cxn ang="T98">
                <a:pos x="T8" y="T9"/>
              </a:cxn>
              <a:cxn ang="T99">
                <a:pos x="T10" y="T11"/>
              </a:cxn>
              <a:cxn ang="T100">
                <a:pos x="T12" y="T13"/>
              </a:cxn>
              <a:cxn ang="T101">
                <a:pos x="T14" y="T15"/>
              </a:cxn>
              <a:cxn ang="T102">
                <a:pos x="T16" y="T17"/>
              </a:cxn>
              <a:cxn ang="T103">
                <a:pos x="T18" y="T19"/>
              </a:cxn>
              <a:cxn ang="T104">
                <a:pos x="T20" y="T21"/>
              </a:cxn>
              <a:cxn ang="T105">
                <a:pos x="T22" y="T23"/>
              </a:cxn>
              <a:cxn ang="T106">
                <a:pos x="T24" y="T25"/>
              </a:cxn>
              <a:cxn ang="T107">
                <a:pos x="T26" y="T27"/>
              </a:cxn>
              <a:cxn ang="T108">
                <a:pos x="T28" y="T29"/>
              </a:cxn>
              <a:cxn ang="T109">
                <a:pos x="T30" y="T31"/>
              </a:cxn>
              <a:cxn ang="T110">
                <a:pos x="T32" y="T33"/>
              </a:cxn>
              <a:cxn ang="T111">
                <a:pos x="T34" y="T35"/>
              </a:cxn>
              <a:cxn ang="T112">
                <a:pos x="T36" y="T37"/>
              </a:cxn>
              <a:cxn ang="T113">
                <a:pos x="T38" y="T39"/>
              </a:cxn>
              <a:cxn ang="T114">
                <a:pos x="T40" y="T41"/>
              </a:cxn>
              <a:cxn ang="T115">
                <a:pos x="T42" y="T43"/>
              </a:cxn>
              <a:cxn ang="T116">
                <a:pos x="T44" y="T45"/>
              </a:cxn>
              <a:cxn ang="T117">
                <a:pos x="T46" y="T47"/>
              </a:cxn>
              <a:cxn ang="T118">
                <a:pos x="T48" y="T49"/>
              </a:cxn>
              <a:cxn ang="T119">
                <a:pos x="T50" y="T51"/>
              </a:cxn>
              <a:cxn ang="T120">
                <a:pos x="T52" y="T53"/>
              </a:cxn>
              <a:cxn ang="T121">
                <a:pos x="T54" y="T55"/>
              </a:cxn>
              <a:cxn ang="T122">
                <a:pos x="T56" y="T57"/>
              </a:cxn>
              <a:cxn ang="T123">
                <a:pos x="T58" y="T59"/>
              </a:cxn>
              <a:cxn ang="T124">
                <a:pos x="T60" y="T61"/>
              </a:cxn>
              <a:cxn ang="T125">
                <a:pos x="T62" y="T63"/>
              </a:cxn>
              <a:cxn ang="T126">
                <a:pos x="T64" y="T65"/>
              </a:cxn>
              <a:cxn ang="T127">
                <a:pos x="T66" y="T67"/>
              </a:cxn>
              <a:cxn ang="T128">
                <a:pos x="T68" y="T69"/>
              </a:cxn>
              <a:cxn ang="T129">
                <a:pos x="T70" y="T71"/>
              </a:cxn>
              <a:cxn ang="T130">
                <a:pos x="T72" y="T73"/>
              </a:cxn>
              <a:cxn ang="T131">
                <a:pos x="T74" y="T75"/>
              </a:cxn>
              <a:cxn ang="T132">
                <a:pos x="T76" y="T77"/>
              </a:cxn>
              <a:cxn ang="T133">
                <a:pos x="T78" y="T79"/>
              </a:cxn>
              <a:cxn ang="T134">
                <a:pos x="T80" y="T81"/>
              </a:cxn>
              <a:cxn ang="T135">
                <a:pos x="T82" y="T83"/>
              </a:cxn>
              <a:cxn ang="T136">
                <a:pos x="T84" y="T85"/>
              </a:cxn>
              <a:cxn ang="T137">
                <a:pos x="T86" y="T87"/>
              </a:cxn>
              <a:cxn ang="T138">
                <a:pos x="T88" y="T89"/>
              </a:cxn>
              <a:cxn ang="T139">
                <a:pos x="T90" y="T91"/>
              </a:cxn>
              <a:cxn ang="T140">
                <a:pos x="T92" y="T93"/>
              </a:cxn>
            </a:cxnLst>
            <a:rect l="T141" t="T142" r="T143" b="T144"/>
            <a:pathLst>
              <a:path w="1010" h="609">
                <a:moveTo>
                  <a:pt x="0" y="587"/>
                </a:moveTo>
                <a:lnTo>
                  <a:pt x="46" y="583"/>
                </a:lnTo>
                <a:lnTo>
                  <a:pt x="92" y="566"/>
                </a:lnTo>
                <a:lnTo>
                  <a:pt x="138" y="534"/>
                </a:lnTo>
                <a:lnTo>
                  <a:pt x="183" y="503"/>
                </a:lnTo>
                <a:lnTo>
                  <a:pt x="230" y="449"/>
                </a:lnTo>
                <a:lnTo>
                  <a:pt x="275" y="363"/>
                </a:lnTo>
                <a:lnTo>
                  <a:pt x="322" y="229"/>
                </a:lnTo>
                <a:lnTo>
                  <a:pt x="367" y="135"/>
                </a:lnTo>
                <a:lnTo>
                  <a:pt x="413" y="63"/>
                </a:lnTo>
                <a:lnTo>
                  <a:pt x="459" y="12"/>
                </a:lnTo>
                <a:lnTo>
                  <a:pt x="505" y="0"/>
                </a:lnTo>
                <a:lnTo>
                  <a:pt x="550" y="12"/>
                </a:lnTo>
                <a:lnTo>
                  <a:pt x="597" y="63"/>
                </a:lnTo>
                <a:lnTo>
                  <a:pt x="642" y="135"/>
                </a:lnTo>
                <a:lnTo>
                  <a:pt x="688" y="229"/>
                </a:lnTo>
                <a:lnTo>
                  <a:pt x="734" y="363"/>
                </a:lnTo>
                <a:lnTo>
                  <a:pt x="780" y="449"/>
                </a:lnTo>
                <a:lnTo>
                  <a:pt x="826" y="503"/>
                </a:lnTo>
                <a:lnTo>
                  <a:pt x="872" y="534"/>
                </a:lnTo>
                <a:lnTo>
                  <a:pt x="917" y="566"/>
                </a:lnTo>
                <a:lnTo>
                  <a:pt x="964" y="583"/>
                </a:lnTo>
                <a:lnTo>
                  <a:pt x="1009" y="587"/>
                </a:lnTo>
                <a:lnTo>
                  <a:pt x="1009" y="608"/>
                </a:lnTo>
                <a:lnTo>
                  <a:pt x="964" y="608"/>
                </a:lnTo>
                <a:lnTo>
                  <a:pt x="917" y="608"/>
                </a:lnTo>
                <a:lnTo>
                  <a:pt x="872" y="608"/>
                </a:lnTo>
                <a:lnTo>
                  <a:pt x="826" y="608"/>
                </a:lnTo>
                <a:lnTo>
                  <a:pt x="780" y="608"/>
                </a:lnTo>
                <a:lnTo>
                  <a:pt x="734" y="608"/>
                </a:lnTo>
                <a:lnTo>
                  <a:pt x="688" y="608"/>
                </a:lnTo>
                <a:lnTo>
                  <a:pt x="642" y="608"/>
                </a:lnTo>
                <a:lnTo>
                  <a:pt x="597" y="608"/>
                </a:lnTo>
                <a:lnTo>
                  <a:pt x="550" y="608"/>
                </a:lnTo>
                <a:lnTo>
                  <a:pt x="505" y="608"/>
                </a:lnTo>
                <a:lnTo>
                  <a:pt x="459" y="608"/>
                </a:lnTo>
                <a:lnTo>
                  <a:pt x="413" y="608"/>
                </a:lnTo>
                <a:lnTo>
                  <a:pt x="367" y="608"/>
                </a:lnTo>
                <a:lnTo>
                  <a:pt x="322" y="608"/>
                </a:lnTo>
                <a:lnTo>
                  <a:pt x="275" y="608"/>
                </a:lnTo>
                <a:lnTo>
                  <a:pt x="230" y="608"/>
                </a:lnTo>
                <a:lnTo>
                  <a:pt x="183" y="608"/>
                </a:lnTo>
                <a:lnTo>
                  <a:pt x="138" y="608"/>
                </a:lnTo>
                <a:lnTo>
                  <a:pt x="92" y="608"/>
                </a:lnTo>
                <a:lnTo>
                  <a:pt x="46" y="608"/>
                </a:lnTo>
                <a:lnTo>
                  <a:pt x="0" y="608"/>
                </a:lnTo>
                <a:lnTo>
                  <a:pt x="0" y="587"/>
                </a:lnTo>
              </a:path>
            </a:pathLst>
          </a:custGeom>
          <a:solidFill>
            <a:srgbClr val="618FFD"/>
          </a:solidFill>
          <a:ln w="12700" cap="rnd">
            <a:noFill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16391" name="Line 25"/>
          <p:cNvSpPr>
            <a:spLocks noChangeShapeType="1"/>
          </p:cNvSpPr>
          <p:nvPr/>
        </p:nvSpPr>
        <p:spPr bwMode="auto">
          <a:xfrm flipV="1">
            <a:off x="141288" y="4976813"/>
            <a:ext cx="0" cy="33337"/>
          </a:xfrm>
          <a:prstGeom prst="line">
            <a:avLst/>
          </a:prstGeom>
          <a:noFill/>
          <a:ln w="12700">
            <a:solidFill>
              <a:srgbClr val="0000FF"/>
            </a:solidFill>
            <a:round/>
            <a:headEnd/>
            <a:tailEnd/>
          </a:ln>
        </p:spPr>
        <p:txBody>
          <a:bodyPr/>
          <a:lstStyle/>
          <a:p>
            <a:endParaRPr lang="en-US"/>
          </a:p>
        </p:txBody>
      </p:sp>
      <p:sp>
        <p:nvSpPr>
          <p:cNvPr id="16392" name="Freeform 26"/>
          <p:cNvSpPr>
            <a:spLocks/>
          </p:cNvSpPr>
          <p:nvPr/>
        </p:nvSpPr>
        <p:spPr bwMode="auto">
          <a:xfrm>
            <a:off x="141288" y="4044950"/>
            <a:ext cx="1603375" cy="966788"/>
          </a:xfrm>
          <a:custGeom>
            <a:avLst/>
            <a:gdLst>
              <a:gd name="T0" fmla="*/ 0 w 1010"/>
              <a:gd name="T1" fmla="*/ 931863 h 609"/>
              <a:gd name="T2" fmla="*/ 73025 w 1010"/>
              <a:gd name="T3" fmla="*/ 925513 h 609"/>
              <a:gd name="T4" fmla="*/ 146050 w 1010"/>
              <a:gd name="T5" fmla="*/ 898525 h 609"/>
              <a:gd name="T6" fmla="*/ 219075 w 1010"/>
              <a:gd name="T7" fmla="*/ 847725 h 609"/>
              <a:gd name="T8" fmla="*/ 290513 w 1010"/>
              <a:gd name="T9" fmla="*/ 798513 h 609"/>
              <a:gd name="T10" fmla="*/ 365125 w 1010"/>
              <a:gd name="T11" fmla="*/ 712788 h 609"/>
              <a:gd name="T12" fmla="*/ 436563 w 1010"/>
              <a:gd name="T13" fmla="*/ 576263 h 609"/>
              <a:gd name="T14" fmla="*/ 511175 w 1010"/>
              <a:gd name="T15" fmla="*/ 363538 h 609"/>
              <a:gd name="T16" fmla="*/ 582613 w 1010"/>
              <a:gd name="T17" fmla="*/ 214313 h 609"/>
              <a:gd name="T18" fmla="*/ 655638 w 1010"/>
              <a:gd name="T19" fmla="*/ 100013 h 609"/>
              <a:gd name="T20" fmla="*/ 728663 w 1010"/>
              <a:gd name="T21" fmla="*/ 19050 h 609"/>
              <a:gd name="T22" fmla="*/ 801688 w 1010"/>
              <a:gd name="T23" fmla="*/ 0 h 609"/>
              <a:gd name="T24" fmla="*/ 873125 w 1010"/>
              <a:gd name="T25" fmla="*/ 19050 h 609"/>
              <a:gd name="T26" fmla="*/ 947738 w 1010"/>
              <a:gd name="T27" fmla="*/ 100013 h 609"/>
              <a:gd name="T28" fmla="*/ 1019175 w 1010"/>
              <a:gd name="T29" fmla="*/ 214313 h 609"/>
              <a:gd name="T30" fmla="*/ 1092200 w 1010"/>
              <a:gd name="T31" fmla="*/ 363538 h 609"/>
              <a:gd name="T32" fmla="*/ 1165225 w 1010"/>
              <a:gd name="T33" fmla="*/ 576263 h 609"/>
              <a:gd name="T34" fmla="*/ 1238250 w 1010"/>
              <a:gd name="T35" fmla="*/ 712788 h 609"/>
              <a:gd name="T36" fmla="*/ 1311275 w 1010"/>
              <a:gd name="T37" fmla="*/ 798513 h 609"/>
              <a:gd name="T38" fmla="*/ 1384300 w 1010"/>
              <a:gd name="T39" fmla="*/ 847725 h 609"/>
              <a:gd name="T40" fmla="*/ 1455738 w 1010"/>
              <a:gd name="T41" fmla="*/ 898525 h 609"/>
              <a:gd name="T42" fmla="*/ 1530350 w 1010"/>
              <a:gd name="T43" fmla="*/ 925513 h 609"/>
              <a:gd name="T44" fmla="*/ 1601788 w 1010"/>
              <a:gd name="T45" fmla="*/ 931863 h 609"/>
              <a:gd name="T46" fmla="*/ 1601788 w 1010"/>
              <a:gd name="T47" fmla="*/ 965200 h 609"/>
              <a:gd name="T48" fmla="*/ 1530350 w 1010"/>
              <a:gd name="T49" fmla="*/ 965200 h 609"/>
              <a:gd name="T50" fmla="*/ 1455738 w 1010"/>
              <a:gd name="T51" fmla="*/ 965200 h 609"/>
              <a:gd name="T52" fmla="*/ 1384300 w 1010"/>
              <a:gd name="T53" fmla="*/ 965200 h 609"/>
              <a:gd name="T54" fmla="*/ 1311275 w 1010"/>
              <a:gd name="T55" fmla="*/ 965200 h 609"/>
              <a:gd name="T56" fmla="*/ 1238250 w 1010"/>
              <a:gd name="T57" fmla="*/ 965200 h 609"/>
              <a:gd name="T58" fmla="*/ 1165225 w 1010"/>
              <a:gd name="T59" fmla="*/ 965200 h 609"/>
              <a:gd name="T60" fmla="*/ 1092200 w 1010"/>
              <a:gd name="T61" fmla="*/ 965200 h 609"/>
              <a:gd name="T62" fmla="*/ 1019175 w 1010"/>
              <a:gd name="T63" fmla="*/ 965200 h 609"/>
              <a:gd name="T64" fmla="*/ 947738 w 1010"/>
              <a:gd name="T65" fmla="*/ 965200 h 609"/>
              <a:gd name="T66" fmla="*/ 873125 w 1010"/>
              <a:gd name="T67" fmla="*/ 965200 h 609"/>
              <a:gd name="T68" fmla="*/ 801688 w 1010"/>
              <a:gd name="T69" fmla="*/ 965200 h 609"/>
              <a:gd name="T70" fmla="*/ 728663 w 1010"/>
              <a:gd name="T71" fmla="*/ 965200 h 609"/>
              <a:gd name="T72" fmla="*/ 655638 w 1010"/>
              <a:gd name="T73" fmla="*/ 965200 h 609"/>
              <a:gd name="T74" fmla="*/ 582613 w 1010"/>
              <a:gd name="T75" fmla="*/ 965200 h 609"/>
              <a:gd name="T76" fmla="*/ 511175 w 1010"/>
              <a:gd name="T77" fmla="*/ 965200 h 609"/>
              <a:gd name="T78" fmla="*/ 436563 w 1010"/>
              <a:gd name="T79" fmla="*/ 965200 h 609"/>
              <a:gd name="T80" fmla="*/ 365125 w 1010"/>
              <a:gd name="T81" fmla="*/ 965200 h 609"/>
              <a:gd name="T82" fmla="*/ 290513 w 1010"/>
              <a:gd name="T83" fmla="*/ 965200 h 609"/>
              <a:gd name="T84" fmla="*/ 219075 w 1010"/>
              <a:gd name="T85" fmla="*/ 965200 h 609"/>
              <a:gd name="T86" fmla="*/ 146050 w 1010"/>
              <a:gd name="T87" fmla="*/ 965200 h 609"/>
              <a:gd name="T88" fmla="*/ 73025 w 1010"/>
              <a:gd name="T89" fmla="*/ 965200 h 609"/>
              <a:gd name="T90" fmla="*/ 0 w 1010"/>
              <a:gd name="T91" fmla="*/ 965200 h 609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w 1010"/>
              <a:gd name="T139" fmla="*/ 0 h 609"/>
              <a:gd name="T140" fmla="*/ 1010 w 1010"/>
              <a:gd name="T141" fmla="*/ 609 h 609"/>
            </a:gdLst>
            <a:ahLst/>
            <a:cxnLst>
              <a:cxn ang="T92">
                <a:pos x="T0" y="T1"/>
              </a:cxn>
              <a:cxn ang="T93">
                <a:pos x="T2" y="T3"/>
              </a:cxn>
              <a:cxn ang="T94">
                <a:pos x="T4" y="T5"/>
              </a:cxn>
              <a:cxn ang="T95">
                <a:pos x="T6" y="T7"/>
              </a:cxn>
              <a:cxn ang="T96">
                <a:pos x="T8" y="T9"/>
              </a:cxn>
              <a:cxn ang="T97">
                <a:pos x="T10" y="T11"/>
              </a:cxn>
              <a:cxn ang="T98">
                <a:pos x="T12" y="T13"/>
              </a:cxn>
              <a:cxn ang="T99">
                <a:pos x="T14" y="T15"/>
              </a:cxn>
              <a:cxn ang="T100">
                <a:pos x="T16" y="T17"/>
              </a:cxn>
              <a:cxn ang="T101">
                <a:pos x="T18" y="T19"/>
              </a:cxn>
              <a:cxn ang="T102">
                <a:pos x="T20" y="T21"/>
              </a:cxn>
              <a:cxn ang="T103">
                <a:pos x="T22" y="T23"/>
              </a:cxn>
              <a:cxn ang="T104">
                <a:pos x="T24" y="T25"/>
              </a:cxn>
              <a:cxn ang="T105">
                <a:pos x="T26" y="T27"/>
              </a:cxn>
              <a:cxn ang="T106">
                <a:pos x="T28" y="T29"/>
              </a:cxn>
              <a:cxn ang="T107">
                <a:pos x="T30" y="T31"/>
              </a:cxn>
              <a:cxn ang="T108">
                <a:pos x="T32" y="T33"/>
              </a:cxn>
              <a:cxn ang="T109">
                <a:pos x="T34" y="T35"/>
              </a:cxn>
              <a:cxn ang="T110">
                <a:pos x="T36" y="T37"/>
              </a:cxn>
              <a:cxn ang="T111">
                <a:pos x="T38" y="T39"/>
              </a:cxn>
              <a:cxn ang="T112">
                <a:pos x="T40" y="T41"/>
              </a:cxn>
              <a:cxn ang="T113">
                <a:pos x="T42" y="T43"/>
              </a:cxn>
              <a:cxn ang="T114">
                <a:pos x="T44" y="T45"/>
              </a:cxn>
              <a:cxn ang="T115">
                <a:pos x="T46" y="T47"/>
              </a:cxn>
              <a:cxn ang="T116">
                <a:pos x="T48" y="T49"/>
              </a:cxn>
              <a:cxn ang="T117">
                <a:pos x="T50" y="T51"/>
              </a:cxn>
              <a:cxn ang="T118">
                <a:pos x="T52" y="T53"/>
              </a:cxn>
              <a:cxn ang="T119">
                <a:pos x="T54" y="T55"/>
              </a:cxn>
              <a:cxn ang="T120">
                <a:pos x="T56" y="T57"/>
              </a:cxn>
              <a:cxn ang="T121">
                <a:pos x="T58" y="T59"/>
              </a:cxn>
              <a:cxn ang="T122">
                <a:pos x="T60" y="T61"/>
              </a:cxn>
              <a:cxn ang="T123">
                <a:pos x="T62" y="T63"/>
              </a:cxn>
              <a:cxn ang="T124">
                <a:pos x="T64" y="T65"/>
              </a:cxn>
              <a:cxn ang="T125">
                <a:pos x="T66" y="T67"/>
              </a:cxn>
              <a:cxn ang="T126">
                <a:pos x="T68" y="T69"/>
              </a:cxn>
              <a:cxn ang="T127">
                <a:pos x="T70" y="T71"/>
              </a:cxn>
              <a:cxn ang="T128">
                <a:pos x="T72" y="T73"/>
              </a:cxn>
              <a:cxn ang="T129">
                <a:pos x="T74" y="T75"/>
              </a:cxn>
              <a:cxn ang="T130">
                <a:pos x="T76" y="T77"/>
              </a:cxn>
              <a:cxn ang="T131">
                <a:pos x="T78" y="T79"/>
              </a:cxn>
              <a:cxn ang="T132">
                <a:pos x="T80" y="T81"/>
              </a:cxn>
              <a:cxn ang="T133">
                <a:pos x="T82" y="T83"/>
              </a:cxn>
              <a:cxn ang="T134">
                <a:pos x="T84" y="T85"/>
              </a:cxn>
              <a:cxn ang="T135">
                <a:pos x="T86" y="T87"/>
              </a:cxn>
              <a:cxn ang="T136">
                <a:pos x="T88" y="T89"/>
              </a:cxn>
              <a:cxn ang="T137">
                <a:pos x="T90" y="T91"/>
              </a:cxn>
            </a:cxnLst>
            <a:rect l="T138" t="T139" r="T140" b="T141"/>
            <a:pathLst>
              <a:path w="1010" h="609">
                <a:moveTo>
                  <a:pt x="0" y="587"/>
                </a:moveTo>
                <a:lnTo>
                  <a:pt x="46" y="583"/>
                </a:lnTo>
                <a:lnTo>
                  <a:pt x="92" y="566"/>
                </a:lnTo>
                <a:lnTo>
                  <a:pt x="138" y="534"/>
                </a:lnTo>
                <a:lnTo>
                  <a:pt x="183" y="503"/>
                </a:lnTo>
                <a:lnTo>
                  <a:pt x="230" y="449"/>
                </a:lnTo>
                <a:lnTo>
                  <a:pt x="275" y="363"/>
                </a:lnTo>
                <a:lnTo>
                  <a:pt x="322" y="229"/>
                </a:lnTo>
                <a:lnTo>
                  <a:pt x="367" y="135"/>
                </a:lnTo>
                <a:lnTo>
                  <a:pt x="413" y="63"/>
                </a:lnTo>
                <a:lnTo>
                  <a:pt x="459" y="12"/>
                </a:lnTo>
                <a:lnTo>
                  <a:pt x="505" y="0"/>
                </a:lnTo>
                <a:lnTo>
                  <a:pt x="550" y="12"/>
                </a:lnTo>
                <a:lnTo>
                  <a:pt x="597" y="63"/>
                </a:lnTo>
                <a:lnTo>
                  <a:pt x="642" y="135"/>
                </a:lnTo>
                <a:lnTo>
                  <a:pt x="688" y="229"/>
                </a:lnTo>
                <a:lnTo>
                  <a:pt x="734" y="363"/>
                </a:lnTo>
                <a:lnTo>
                  <a:pt x="780" y="449"/>
                </a:lnTo>
                <a:lnTo>
                  <a:pt x="826" y="503"/>
                </a:lnTo>
                <a:lnTo>
                  <a:pt x="872" y="534"/>
                </a:lnTo>
                <a:lnTo>
                  <a:pt x="917" y="566"/>
                </a:lnTo>
                <a:lnTo>
                  <a:pt x="964" y="583"/>
                </a:lnTo>
                <a:lnTo>
                  <a:pt x="1009" y="587"/>
                </a:lnTo>
                <a:lnTo>
                  <a:pt x="1009" y="608"/>
                </a:lnTo>
                <a:lnTo>
                  <a:pt x="964" y="608"/>
                </a:lnTo>
                <a:lnTo>
                  <a:pt x="917" y="608"/>
                </a:lnTo>
                <a:lnTo>
                  <a:pt x="872" y="608"/>
                </a:lnTo>
                <a:lnTo>
                  <a:pt x="826" y="608"/>
                </a:lnTo>
                <a:lnTo>
                  <a:pt x="780" y="608"/>
                </a:lnTo>
                <a:lnTo>
                  <a:pt x="734" y="608"/>
                </a:lnTo>
                <a:lnTo>
                  <a:pt x="688" y="608"/>
                </a:lnTo>
                <a:lnTo>
                  <a:pt x="642" y="608"/>
                </a:lnTo>
                <a:lnTo>
                  <a:pt x="597" y="608"/>
                </a:lnTo>
                <a:lnTo>
                  <a:pt x="550" y="608"/>
                </a:lnTo>
                <a:lnTo>
                  <a:pt x="505" y="608"/>
                </a:lnTo>
                <a:lnTo>
                  <a:pt x="459" y="608"/>
                </a:lnTo>
                <a:lnTo>
                  <a:pt x="413" y="608"/>
                </a:lnTo>
                <a:lnTo>
                  <a:pt x="367" y="608"/>
                </a:lnTo>
                <a:lnTo>
                  <a:pt x="322" y="608"/>
                </a:lnTo>
                <a:lnTo>
                  <a:pt x="275" y="608"/>
                </a:lnTo>
                <a:lnTo>
                  <a:pt x="230" y="608"/>
                </a:lnTo>
                <a:lnTo>
                  <a:pt x="183" y="608"/>
                </a:lnTo>
                <a:lnTo>
                  <a:pt x="138" y="608"/>
                </a:lnTo>
                <a:lnTo>
                  <a:pt x="92" y="608"/>
                </a:lnTo>
                <a:lnTo>
                  <a:pt x="46" y="608"/>
                </a:lnTo>
                <a:lnTo>
                  <a:pt x="0" y="608"/>
                </a:lnTo>
              </a:path>
            </a:pathLst>
          </a:custGeom>
          <a:noFill/>
          <a:ln w="12700" cap="rnd">
            <a:solidFill>
              <a:srgbClr val="0000FF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16393" name="Freeform 27"/>
          <p:cNvSpPr>
            <a:spLocks/>
          </p:cNvSpPr>
          <p:nvPr/>
        </p:nvSpPr>
        <p:spPr bwMode="auto">
          <a:xfrm>
            <a:off x="471488" y="2670175"/>
            <a:ext cx="896937" cy="969963"/>
          </a:xfrm>
          <a:custGeom>
            <a:avLst/>
            <a:gdLst>
              <a:gd name="T0" fmla="*/ 0 w 565"/>
              <a:gd name="T1" fmla="*/ 936625 h 611"/>
              <a:gd name="T2" fmla="*/ 39687 w 565"/>
              <a:gd name="T3" fmla="*/ 928688 h 611"/>
              <a:gd name="T4" fmla="*/ 80962 w 565"/>
              <a:gd name="T5" fmla="*/ 901700 h 611"/>
              <a:gd name="T6" fmla="*/ 120650 w 565"/>
              <a:gd name="T7" fmla="*/ 852488 h 611"/>
              <a:gd name="T8" fmla="*/ 161925 w 565"/>
              <a:gd name="T9" fmla="*/ 801688 h 611"/>
              <a:gd name="T10" fmla="*/ 203200 w 565"/>
              <a:gd name="T11" fmla="*/ 715963 h 611"/>
              <a:gd name="T12" fmla="*/ 244475 w 565"/>
              <a:gd name="T13" fmla="*/ 577850 h 611"/>
              <a:gd name="T14" fmla="*/ 284162 w 565"/>
              <a:gd name="T15" fmla="*/ 365125 h 611"/>
              <a:gd name="T16" fmla="*/ 325437 w 565"/>
              <a:gd name="T17" fmla="*/ 215900 h 611"/>
              <a:gd name="T18" fmla="*/ 366712 w 565"/>
              <a:gd name="T19" fmla="*/ 101600 h 611"/>
              <a:gd name="T20" fmla="*/ 406400 w 565"/>
              <a:gd name="T21" fmla="*/ 20638 h 611"/>
              <a:gd name="T22" fmla="*/ 447675 w 565"/>
              <a:gd name="T23" fmla="*/ 0 h 611"/>
              <a:gd name="T24" fmla="*/ 487362 w 565"/>
              <a:gd name="T25" fmla="*/ 20638 h 611"/>
              <a:gd name="T26" fmla="*/ 528637 w 565"/>
              <a:gd name="T27" fmla="*/ 101600 h 611"/>
              <a:gd name="T28" fmla="*/ 569912 w 565"/>
              <a:gd name="T29" fmla="*/ 215900 h 611"/>
              <a:gd name="T30" fmla="*/ 609600 w 565"/>
              <a:gd name="T31" fmla="*/ 365125 h 611"/>
              <a:gd name="T32" fmla="*/ 650875 w 565"/>
              <a:gd name="T33" fmla="*/ 577850 h 611"/>
              <a:gd name="T34" fmla="*/ 692150 w 565"/>
              <a:gd name="T35" fmla="*/ 715963 h 611"/>
              <a:gd name="T36" fmla="*/ 733424 w 565"/>
              <a:gd name="T37" fmla="*/ 801688 h 611"/>
              <a:gd name="T38" fmla="*/ 773112 w 565"/>
              <a:gd name="T39" fmla="*/ 852488 h 611"/>
              <a:gd name="T40" fmla="*/ 814387 w 565"/>
              <a:gd name="T41" fmla="*/ 901700 h 611"/>
              <a:gd name="T42" fmla="*/ 854075 w 565"/>
              <a:gd name="T43" fmla="*/ 928688 h 611"/>
              <a:gd name="T44" fmla="*/ 895350 w 565"/>
              <a:gd name="T45" fmla="*/ 936625 h 611"/>
              <a:gd name="T46" fmla="*/ 895350 w 565"/>
              <a:gd name="T47" fmla="*/ 968375 h 611"/>
              <a:gd name="T48" fmla="*/ 854075 w 565"/>
              <a:gd name="T49" fmla="*/ 968375 h 611"/>
              <a:gd name="T50" fmla="*/ 814387 w 565"/>
              <a:gd name="T51" fmla="*/ 968375 h 611"/>
              <a:gd name="T52" fmla="*/ 773112 w 565"/>
              <a:gd name="T53" fmla="*/ 968375 h 611"/>
              <a:gd name="T54" fmla="*/ 733424 w 565"/>
              <a:gd name="T55" fmla="*/ 968375 h 611"/>
              <a:gd name="T56" fmla="*/ 692150 w 565"/>
              <a:gd name="T57" fmla="*/ 968375 h 611"/>
              <a:gd name="T58" fmla="*/ 650875 w 565"/>
              <a:gd name="T59" fmla="*/ 968375 h 611"/>
              <a:gd name="T60" fmla="*/ 609600 w 565"/>
              <a:gd name="T61" fmla="*/ 968375 h 611"/>
              <a:gd name="T62" fmla="*/ 569912 w 565"/>
              <a:gd name="T63" fmla="*/ 968375 h 611"/>
              <a:gd name="T64" fmla="*/ 528637 w 565"/>
              <a:gd name="T65" fmla="*/ 968375 h 611"/>
              <a:gd name="T66" fmla="*/ 487362 w 565"/>
              <a:gd name="T67" fmla="*/ 968375 h 611"/>
              <a:gd name="T68" fmla="*/ 447675 w 565"/>
              <a:gd name="T69" fmla="*/ 968375 h 611"/>
              <a:gd name="T70" fmla="*/ 406400 w 565"/>
              <a:gd name="T71" fmla="*/ 968375 h 611"/>
              <a:gd name="T72" fmla="*/ 366712 w 565"/>
              <a:gd name="T73" fmla="*/ 968375 h 611"/>
              <a:gd name="T74" fmla="*/ 325437 w 565"/>
              <a:gd name="T75" fmla="*/ 968375 h 611"/>
              <a:gd name="T76" fmla="*/ 284162 w 565"/>
              <a:gd name="T77" fmla="*/ 968375 h 611"/>
              <a:gd name="T78" fmla="*/ 244475 w 565"/>
              <a:gd name="T79" fmla="*/ 968375 h 611"/>
              <a:gd name="T80" fmla="*/ 203200 w 565"/>
              <a:gd name="T81" fmla="*/ 968375 h 611"/>
              <a:gd name="T82" fmla="*/ 161925 w 565"/>
              <a:gd name="T83" fmla="*/ 968375 h 611"/>
              <a:gd name="T84" fmla="*/ 120650 w 565"/>
              <a:gd name="T85" fmla="*/ 968375 h 611"/>
              <a:gd name="T86" fmla="*/ 80962 w 565"/>
              <a:gd name="T87" fmla="*/ 968375 h 611"/>
              <a:gd name="T88" fmla="*/ 39687 w 565"/>
              <a:gd name="T89" fmla="*/ 968375 h 611"/>
              <a:gd name="T90" fmla="*/ 0 w 565"/>
              <a:gd name="T91" fmla="*/ 968375 h 611"/>
              <a:gd name="T92" fmla="*/ 0 w 565"/>
              <a:gd name="T93" fmla="*/ 936625 h 611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w 565"/>
              <a:gd name="T142" fmla="*/ 0 h 611"/>
              <a:gd name="T143" fmla="*/ 565 w 565"/>
              <a:gd name="T144" fmla="*/ 611 h 611"/>
            </a:gdLst>
            <a:ahLst/>
            <a:cxnLst>
              <a:cxn ang="T94">
                <a:pos x="T0" y="T1"/>
              </a:cxn>
              <a:cxn ang="T95">
                <a:pos x="T2" y="T3"/>
              </a:cxn>
              <a:cxn ang="T96">
                <a:pos x="T4" y="T5"/>
              </a:cxn>
              <a:cxn ang="T97">
                <a:pos x="T6" y="T7"/>
              </a:cxn>
              <a:cxn ang="T98">
                <a:pos x="T8" y="T9"/>
              </a:cxn>
              <a:cxn ang="T99">
                <a:pos x="T10" y="T11"/>
              </a:cxn>
              <a:cxn ang="T100">
                <a:pos x="T12" y="T13"/>
              </a:cxn>
              <a:cxn ang="T101">
                <a:pos x="T14" y="T15"/>
              </a:cxn>
              <a:cxn ang="T102">
                <a:pos x="T16" y="T17"/>
              </a:cxn>
              <a:cxn ang="T103">
                <a:pos x="T18" y="T19"/>
              </a:cxn>
              <a:cxn ang="T104">
                <a:pos x="T20" y="T21"/>
              </a:cxn>
              <a:cxn ang="T105">
                <a:pos x="T22" y="T23"/>
              </a:cxn>
              <a:cxn ang="T106">
                <a:pos x="T24" y="T25"/>
              </a:cxn>
              <a:cxn ang="T107">
                <a:pos x="T26" y="T27"/>
              </a:cxn>
              <a:cxn ang="T108">
                <a:pos x="T28" y="T29"/>
              </a:cxn>
              <a:cxn ang="T109">
                <a:pos x="T30" y="T31"/>
              </a:cxn>
              <a:cxn ang="T110">
                <a:pos x="T32" y="T33"/>
              </a:cxn>
              <a:cxn ang="T111">
                <a:pos x="T34" y="T35"/>
              </a:cxn>
              <a:cxn ang="T112">
                <a:pos x="T36" y="T37"/>
              </a:cxn>
              <a:cxn ang="T113">
                <a:pos x="T38" y="T39"/>
              </a:cxn>
              <a:cxn ang="T114">
                <a:pos x="T40" y="T41"/>
              </a:cxn>
              <a:cxn ang="T115">
                <a:pos x="T42" y="T43"/>
              </a:cxn>
              <a:cxn ang="T116">
                <a:pos x="T44" y="T45"/>
              </a:cxn>
              <a:cxn ang="T117">
                <a:pos x="T46" y="T47"/>
              </a:cxn>
              <a:cxn ang="T118">
                <a:pos x="T48" y="T49"/>
              </a:cxn>
              <a:cxn ang="T119">
                <a:pos x="T50" y="T51"/>
              </a:cxn>
              <a:cxn ang="T120">
                <a:pos x="T52" y="T53"/>
              </a:cxn>
              <a:cxn ang="T121">
                <a:pos x="T54" y="T55"/>
              </a:cxn>
              <a:cxn ang="T122">
                <a:pos x="T56" y="T57"/>
              </a:cxn>
              <a:cxn ang="T123">
                <a:pos x="T58" y="T59"/>
              </a:cxn>
              <a:cxn ang="T124">
                <a:pos x="T60" y="T61"/>
              </a:cxn>
              <a:cxn ang="T125">
                <a:pos x="T62" y="T63"/>
              </a:cxn>
              <a:cxn ang="T126">
                <a:pos x="T64" y="T65"/>
              </a:cxn>
              <a:cxn ang="T127">
                <a:pos x="T66" y="T67"/>
              </a:cxn>
              <a:cxn ang="T128">
                <a:pos x="T68" y="T69"/>
              </a:cxn>
              <a:cxn ang="T129">
                <a:pos x="T70" y="T71"/>
              </a:cxn>
              <a:cxn ang="T130">
                <a:pos x="T72" y="T73"/>
              </a:cxn>
              <a:cxn ang="T131">
                <a:pos x="T74" y="T75"/>
              </a:cxn>
              <a:cxn ang="T132">
                <a:pos x="T76" y="T77"/>
              </a:cxn>
              <a:cxn ang="T133">
                <a:pos x="T78" y="T79"/>
              </a:cxn>
              <a:cxn ang="T134">
                <a:pos x="T80" y="T81"/>
              </a:cxn>
              <a:cxn ang="T135">
                <a:pos x="T82" y="T83"/>
              </a:cxn>
              <a:cxn ang="T136">
                <a:pos x="T84" y="T85"/>
              </a:cxn>
              <a:cxn ang="T137">
                <a:pos x="T86" y="T87"/>
              </a:cxn>
              <a:cxn ang="T138">
                <a:pos x="T88" y="T89"/>
              </a:cxn>
              <a:cxn ang="T139">
                <a:pos x="T90" y="T91"/>
              </a:cxn>
              <a:cxn ang="T140">
                <a:pos x="T92" y="T93"/>
              </a:cxn>
            </a:cxnLst>
            <a:rect l="T141" t="T142" r="T143" b="T144"/>
            <a:pathLst>
              <a:path w="565" h="611">
                <a:moveTo>
                  <a:pt x="0" y="590"/>
                </a:moveTo>
                <a:lnTo>
                  <a:pt x="25" y="585"/>
                </a:lnTo>
                <a:lnTo>
                  <a:pt x="51" y="568"/>
                </a:lnTo>
                <a:lnTo>
                  <a:pt x="76" y="537"/>
                </a:lnTo>
                <a:lnTo>
                  <a:pt x="102" y="505"/>
                </a:lnTo>
                <a:lnTo>
                  <a:pt x="128" y="451"/>
                </a:lnTo>
                <a:lnTo>
                  <a:pt x="154" y="364"/>
                </a:lnTo>
                <a:lnTo>
                  <a:pt x="179" y="230"/>
                </a:lnTo>
                <a:lnTo>
                  <a:pt x="205" y="136"/>
                </a:lnTo>
                <a:lnTo>
                  <a:pt x="231" y="64"/>
                </a:lnTo>
                <a:lnTo>
                  <a:pt x="256" y="13"/>
                </a:lnTo>
                <a:lnTo>
                  <a:pt x="282" y="0"/>
                </a:lnTo>
                <a:lnTo>
                  <a:pt x="307" y="13"/>
                </a:lnTo>
                <a:lnTo>
                  <a:pt x="333" y="64"/>
                </a:lnTo>
                <a:lnTo>
                  <a:pt x="359" y="136"/>
                </a:lnTo>
                <a:lnTo>
                  <a:pt x="384" y="230"/>
                </a:lnTo>
                <a:lnTo>
                  <a:pt x="410" y="364"/>
                </a:lnTo>
                <a:lnTo>
                  <a:pt x="436" y="451"/>
                </a:lnTo>
                <a:lnTo>
                  <a:pt x="462" y="505"/>
                </a:lnTo>
                <a:lnTo>
                  <a:pt x="487" y="537"/>
                </a:lnTo>
                <a:lnTo>
                  <a:pt x="513" y="568"/>
                </a:lnTo>
                <a:lnTo>
                  <a:pt x="538" y="585"/>
                </a:lnTo>
                <a:lnTo>
                  <a:pt x="564" y="590"/>
                </a:lnTo>
                <a:lnTo>
                  <a:pt x="564" y="610"/>
                </a:lnTo>
                <a:lnTo>
                  <a:pt x="538" y="610"/>
                </a:lnTo>
                <a:lnTo>
                  <a:pt x="513" y="610"/>
                </a:lnTo>
                <a:lnTo>
                  <a:pt x="487" y="610"/>
                </a:lnTo>
                <a:lnTo>
                  <a:pt x="462" y="610"/>
                </a:lnTo>
                <a:lnTo>
                  <a:pt x="436" y="610"/>
                </a:lnTo>
                <a:lnTo>
                  <a:pt x="410" y="610"/>
                </a:lnTo>
                <a:lnTo>
                  <a:pt x="384" y="610"/>
                </a:lnTo>
                <a:lnTo>
                  <a:pt x="359" y="610"/>
                </a:lnTo>
                <a:lnTo>
                  <a:pt x="333" y="610"/>
                </a:lnTo>
                <a:lnTo>
                  <a:pt x="307" y="610"/>
                </a:lnTo>
                <a:lnTo>
                  <a:pt x="282" y="610"/>
                </a:lnTo>
                <a:lnTo>
                  <a:pt x="256" y="610"/>
                </a:lnTo>
                <a:lnTo>
                  <a:pt x="231" y="610"/>
                </a:lnTo>
                <a:lnTo>
                  <a:pt x="205" y="610"/>
                </a:lnTo>
                <a:lnTo>
                  <a:pt x="179" y="610"/>
                </a:lnTo>
                <a:lnTo>
                  <a:pt x="154" y="610"/>
                </a:lnTo>
                <a:lnTo>
                  <a:pt x="128" y="610"/>
                </a:lnTo>
                <a:lnTo>
                  <a:pt x="102" y="610"/>
                </a:lnTo>
                <a:lnTo>
                  <a:pt x="76" y="610"/>
                </a:lnTo>
                <a:lnTo>
                  <a:pt x="51" y="610"/>
                </a:lnTo>
                <a:lnTo>
                  <a:pt x="25" y="610"/>
                </a:lnTo>
                <a:lnTo>
                  <a:pt x="0" y="610"/>
                </a:lnTo>
                <a:lnTo>
                  <a:pt x="0" y="590"/>
                </a:lnTo>
              </a:path>
            </a:pathLst>
          </a:custGeom>
          <a:solidFill>
            <a:srgbClr val="00FF00"/>
          </a:solidFill>
          <a:ln w="12700" cap="rnd">
            <a:noFill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16394" name="Line 28"/>
          <p:cNvSpPr>
            <a:spLocks noChangeShapeType="1"/>
          </p:cNvSpPr>
          <p:nvPr/>
        </p:nvSpPr>
        <p:spPr bwMode="auto">
          <a:xfrm flipV="1">
            <a:off x="471488" y="3606800"/>
            <a:ext cx="0" cy="31750"/>
          </a:xfrm>
          <a:prstGeom prst="line">
            <a:avLst/>
          </a:prstGeom>
          <a:noFill/>
          <a:ln w="12700">
            <a:solidFill>
              <a:srgbClr val="00FF00"/>
            </a:solidFill>
            <a:round/>
            <a:headEnd/>
            <a:tailEnd/>
          </a:ln>
        </p:spPr>
        <p:txBody>
          <a:bodyPr/>
          <a:lstStyle/>
          <a:p>
            <a:endParaRPr lang="en-US"/>
          </a:p>
        </p:txBody>
      </p:sp>
      <p:sp>
        <p:nvSpPr>
          <p:cNvPr id="16395" name="Freeform 29"/>
          <p:cNvSpPr>
            <a:spLocks/>
          </p:cNvSpPr>
          <p:nvPr/>
        </p:nvSpPr>
        <p:spPr bwMode="auto">
          <a:xfrm>
            <a:off x="471488" y="2670175"/>
            <a:ext cx="896937" cy="969963"/>
          </a:xfrm>
          <a:custGeom>
            <a:avLst/>
            <a:gdLst>
              <a:gd name="T0" fmla="*/ 0 w 565"/>
              <a:gd name="T1" fmla="*/ 936625 h 611"/>
              <a:gd name="T2" fmla="*/ 39687 w 565"/>
              <a:gd name="T3" fmla="*/ 928688 h 611"/>
              <a:gd name="T4" fmla="*/ 80962 w 565"/>
              <a:gd name="T5" fmla="*/ 901700 h 611"/>
              <a:gd name="T6" fmla="*/ 120650 w 565"/>
              <a:gd name="T7" fmla="*/ 852488 h 611"/>
              <a:gd name="T8" fmla="*/ 161925 w 565"/>
              <a:gd name="T9" fmla="*/ 801688 h 611"/>
              <a:gd name="T10" fmla="*/ 203200 w 565"/>
              <a:gd name="T11" fmla="*/ 715963 h 611"/>
              <a:gd name="T12" fmla="*/ 244475 w 565"/>
              <a:gd name="T13" fmla="*/ 577850 h 611"/>
              <a:gd name="T14" fmla="*/ 284162 w 565"/>
              <a:gd name="T15" fmla="*/ 365125 h 611"/>
              <a:gd name="T16" fmla="*/ 325437 w 565"/>
              <a:gd name="T17" fmla="*/ 215900 h 611"/>
              <a:gd name="T18" fmla="*/ 366712 w 565"/>
              <a:gd name="T19" fmla="*/ 101600 h 611"/>
              <a:gd name="T20" fmla="*/ 406400 w 565"/>
              <a:gd name="T21" fmla="*/ 20638 h 611"/>
              <a:gd name="T22" fmla="*/ 447675 w 565"/>
              <a:gd name="T23" fmla="*/ 0 h 611"/>
              <a:gd name="T24" fmla="*/ 487362 w 565"/>
              <a:gd name="T25" fmla="*/ 20638 h 611"/>
              <a:gd name="T26" fmla="*/ 528637 w 565"/>
              <a:gd name="T27" fmla="*/ 101600 h 611"/>
              <a:gd name="T28" fmla="*/ 569912 w 565"/>
              <a:gd name="T29" fmla="*/ 215900 h 611"/>
              <a:gd name="T30" fmla="*/ 609600 w 565"/>
              <a:gd name="T31" fmla="*/ 365125 h 611"/>
              <a:gd name="T32" fmla="*/ 650875 w 565"/>
              <a:gd name="T33" fmla="*/ 577850 h 611"/>
              <a:gd name="T34" fmla="*/ 692150 w 565"/>
              <a:gd name="T35" fmla="*/ 715963 h 611"/>
              <a:gd name="T36" fmla="*/ 733424 w 565"/>
              <a:gd name="T37" fmla="*/ 801688 h 611"/>
              <a:gd name="T38" fmla="*/ 773112 w 565"/>
              <a:gd name="T39" fmla="*/ 852488 h 611"/>
              <a:gd name="T40" fmla="*/ 814387 w 565"/>
              <a:gd name="T41" fmla="*/ 901700 h 611"/>
              <a:gd name="T42" fmla="*/ 854075 w 565"/>
              <a:gd name="T43" fmla="*/ 928688 h 611"/>
              <a:gd name="T44" fmla="*/ 895350 w 565"/>
              <a:gd name="T45" fmla="*/ 936625 h 611"/>
              <a:gd name="T46" fmla="*/ 895350 w 565"/>
              <a:gd name="T47" fmla="*/ 968375 h 611"/>
              <a:gd name="T48" fmla="*/ 854075 w 565"/>
              <a:gd name="T49" fmla="*/ 968375 h 611"/>
              <a:gd name="T50" fmla="*/ 814387 w 565"/>
              <a:gd name="T51" fmla="*/ 968375 h 611"/>
              <a:gd name="T52" fmla="*/ 773112 w 565"/>
              <a:gd name="T53" fmla="*/ 968375 h 611"/>
              <a:gd name="T54" fmla="*/ 733424 w 565"/>
              <a:gd name="T55" fmla="*/ 968375 h 611"/>
              <a:gd name="T56" fmla="*/ 692150 w 565"/>
              <a:gd name="T57" fmla="*/ 968375 h 611"/>
              <a:gd name="T58" fmla="*/ 650875 w 565"/>
              <a:gd name="T59" fmla="*/ 968375 h 611"/>
              <a:gd name="T60" fmla="*/ 609600 w 565"/>
              <a:gd name="T61" fmla="*/ 968375 h 611"/>
              <a:gd name="T62" fmla="*/ 569912 w 565"/>
              <a:gd name="T63" fmla="*/ 968375 h 611"/>
              <a:gd name="T64" fmla="*/ 528637 w 565"/>
              <a:gd name="T65" fmla="*/ 968375 h 611"/>
              <a:gd name="T66" fmla="*/ 487362 w 565"/>
              <a:gd name="T67" fmla="*/ 968375 h 611"/>
              <a:gd name="T68" fmla="*/ 447675 w 565"/>
              <a:gd name="T69" fmla="*/ 968375 h 611"/>
              <a:gd name="T70" fmla="*/ 406400 w 565"/>
              <a:gd name="T71" fmla="*/ 968375 h 611"/>
              <a:gd name="T72" fmla="*/ 366712 w 565"/>
              <a:gd name="T73" fmla="*/ 968375 h 611"/>
              <a:gd name="T74" fmla="*/ 325437 w 565"/>
              <a:gd name="T75" fmla="*/ 968375 h 611"/>
              <a:gd name="T76" fmla="*/ 284162 w 565"/>
              <a:gd name="T77" fmla="*/ 968375 h 611"/>
              <a:gd name="T78" fmla="*/ 244475 w 565"/>
              <a:gd name="T79" fmla="*/ 968375 h 611"/>
              <a:gd name="T80" fmla="*/ 203200 w 565"/>
              <a:gd name="T81" fmla="*/ 968375 h 611"/>
              <a:gd name="T82" fmla="*/ 161925 w 565"/>
              <a:gd name="T83" fmla="*/ 968375 h 611"/>
              <a:gd name="T84" fmla="*/ 120650 w 565"/>
              <a:gd name="T85" fmla="*/ 968375 h 611"/>
              <a:gd name="T86" fmla="*/ 80962 w 565"/>
              <a:gd name="T87" fmla="*/ 968375 h 611"/>
              <a:gd name="T88" fmla="*/ 39687 w 565"/>
              <a:gd name="T89" fmla="*/ 968375 h 611"/>
              <a:gd name="T90" fmla="*/ 0 w 565"/>
              <a:gd name="T91" fmla="*/ 968375 h 611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w 565"/>
              <a:gd name="T139" fmla="*/ 0 h 611"/>
              <a:gd name="T140" fmla="*/ 565 w 565"/>
              <a:gd name="T141" fmla="*/ 611 h 611"/>
            </a:gdLst>
            <a:ahLst/>
            <a:cxnLst>
              <a:cxn ang="T92">
                <a:pos x="T0" y="T1"/>
              </a:cxn>
              <a:cxn ang="T93">
                <a:pos x="T2" y="T3"/>
              </a:cxn>
              <a:cxn ang="T94">
                <a:pos x="T4" y="T5"/>
              </a:cxn>
              <a:cxn ang="T95">
                <a:pos x="T6" y="T7"/>
              </a:cxn>
              <a:cxn ang="T96">
                <a:pos x="T8" y="T9"/>
              </a:cxn>
              <a:cxn ang="T97">
                <a:pos x="T10" y="T11"/>
              </a:cxn>
              <a:cxn ang="T98">
                <a:pos x="T12" y="T13"/>
              </a:cxn>
              <a:cxn ang="T99">
                <a:pos x="T14" y="T15"/>
              </a:cxn>
              <a:cxn ang="T100">
                <a:pos x="T16" y="T17"/>
              </a:cxn>
              <a:cxn ang="T101">
                <a:pos x="T18" y="T19"/>
              </a:cxn>
              <a:cxn ang="T102">
                <a:pos x="T20" y="T21"/>
              </a:cxn>
              <a:cxn ang="T103">
                <a:pos x="T22" y="T23"/>
              </a:cxn>
              <a:cxn ang="T104">
                <a:pos x="T24" y="T25"/>
              </a:cxn>
              <a:cxn ang="T105">
                <a:pos x="T26" y="T27"/>
              </a:cxn>
              <a:cxn ang="T106">
                <a:pos x="T28" y="T29"/>
              </a:cxn>
              <a:cxn ang="T107">
                <a:pos x="T30" y="T31"/>
              </a:cxn>
              <a:cxn ang="T108">
                <a:pos x="T32" y="T33"/>
              </a:cxn>
              <a:cxn ang="T109">
                <a:pos x="T34" y="T35"/>
              </a:cxn>
              <a:cxn ang="T110">
                <a:pos x="T36" y="T37"/>
              </a:cxn>
              <a:cxn ang="T111">
                <a:pos x="T38" y="T39"/>
              </a:cxn>
              <a:cxn ang="T112">
                <a:pos x="T40" y="T41"/>
              </a:cxn>
              <a:cxn ang="T113">
                <a:pos x="T42" y="T43"/>
              </a:cxn>
              <a:cxn ang="T114">
                <a:pos x="T44" y="T45"/>
              </a:cxn>
              <a:cxn ang="T115">
                <a:pos x="T46" y="T47"/>
              </a:cxn>
              <a:cxn ang="T116">
                <a:pos x="T48" y="T49"/>
              </a:cxn>
              <a:cxn ang="T117">
                <a:pos x="T50" y="T51"/>
              </a:cxn>
              <a:cxn ang="T118">
                <a:pos x="T52" y="T53"/>
              </a:cxn>
              <a:cxn ang="T119">
                <a:pos x="T54" y="T55"/>
              </a:cxn>
              <a:cxn ang="T120">
                <a:pos x="T56" y="T57"/>
              </a:cxn>
              <a:cxn ang="T121">
                <a:pos x="T58" y="T59"/>
              </a:cxn>
              <a:cxn ang="T122">
                <a:pos x="T60" y="T61"/>
              </a:cxn>
              <a:cxn ang="T123">
                <a:pos x="T62" y="T63"/>
              </a:cxn>
              <a:cxn ang="T124">
                <a:pos x="T64" y="T65"/>
              </a:cxn>
              <a:cxn ang="T125">
                <a:pos x="T66" y="T67"/>
              </a:cxn>
              <a:cxn ang="T126">
                <a:pos x="T68" y="T69"/>
              </a:cxn>
              <a:cxn ang="T127">
                <a:pos x="T70" y="T71"/>
              </a:cxn>
              <a:cxn ang="T128">
                <a:pos x="T72" y="T73"/>
              </a:cxn>
              <a:cxn ang="T129">
                <a:pos x="T74" y="T75"/>
              </a:cxn>
              <a:cxn ang="T130">
                <a:pos x="T76" y="T77"/>
              </a:cxn>
              <a:cxn ang="T131">
                <a:pos x="T78" y="T79"/>
              </a:cxn>
              <a:cxn ang="T132">
                <a:pos x="T80" y="T81"/>
              </a:cxn>
              <a:cxn ang="T133">
                <a:pos x="T82" y="T83"/>
              </a:cxn>
              <a:cxn ang="T134">
                <a:pos x="T84" y="T85"/>
              </a:cxn>
              <a:cxn ang="T135">
                <a:pos x="T86" y="T87"/>
              </a:cxn>
              <a:cxn ang="T136">
                <a:pos x="T88" y="T89"/>
              </a:cxn>
              <a:cxn ang="T137">
                <a:pos x="T90" y="T91"/>
              </a:cxn>
            </a:cxnLst>
            <a:rect l="T138" t="T139" r="T140" b="T141"/>
            <a:pathLst>
              <a:path w="565" h="611">
                <a:moveTo>
                  <a:pt x="0" y="590"/>
                </a:moveTo>
                <a:lnTo>
                  <a:pt x="25" y="585"/>
                </a:lnTo>
                <a:lnTo>
                  <a:pt x="51" y="568"/>
                </a:lnTo>
                <a:lnTo>
                  <a:pt x="76" y="537"/>
                </a:lnTo>
                <a:lnTo>
                  <a:pt x="102" y="505"/>
                </a:lnTo>
                <a:lnTo>
                  <a:pt x="128" y="451"/>
                </a:lnTo>
                <a:lnTo>
                  <a:pt x="154" y="364"/>
                </a:lnTo>
                <a:lnTo>
                  <a:pt x="179" y="230"/>
                </a:lnTo>
                <a:lnTo>
                  <a:pt x="205" y="136"/>
                </a:lnTo>
                <a:lnTo>
                  <a:pt x="231" y="64"/>
                </a:lnTo>
                <a:lnTo>
                  <a:pt x="256" y="13"/>
                </a:lnTo>
                <a:lnTo>
                  <a:pt x="282" y="0"/>
                </a:lnTo>
                <a:lnTo>
                  <a:pt x="307" y="13"/>
                </a:lnTo>
                <a:lnTo>
                  <a:pt x="333" y="64"/>
                </a:lnTo>
                <a:lnTo>
                  <a:pt x="359" y="136"/>
                </a:lnTo>
                <a:lnTo>
                  <a:pt x="384" y="230"/>
                </a:lnTo>
                <a:lnTo>
                  <a:pt x="410" y="364"/>
                </a:lnTo>
                <a:lnTo>
                  <a:pt x="436" y="451"/>
                </a:lnTo>
                <a:lnTo>
                  <a:pt x="462" y="505"/>
                </a:lnTo>
                <a:lnTo>
                  <a:pt x="487" y="537"/>
                </a:lnTo>
                <a:lnTo>
                  <a:pt x="513" y="568"/>
                </a:lnTo>
                <a:lnTo>
                  <a:pt x="538" y="585"/>
                </a:lnTo>
                <a:lnTo>
                  <a:pt x="564" y="590"/>
                </a:lnTo>
                <a:lnTo>
                  <a:pt x="564" y="610"/>
                </a:lnTo>
                <a:lnTo>
                  <a:pt x="538" y="610"/>
                </a:lnTo>
                <a:lnTo>
                  <a:pt x="513" y="610"/>
                </a:lnTo>
                <a:lnTo>
                  <a:pt x="487" y="610"/>
                </a:lnTo>
                <a:lnTo>
                  <a:pt x="462" y="610"/>
                </a:lnTo>
                <a:lnTo>
                  <a:pt x="436" y="610"/>
                </a:lnTo>
                <a:lnTo>
                  <a:pt x="410" y="610"/>
                </a:lnTo>
                <a:lnTo>
                  <a:pt x="384" y="610"/>
                </a:lnTo>
                <a:lnTo>
                  <a:pt x="359" y="610"/>
                </a:lnTo>
                <a:lnTo>
                  <a:pt x="333" y="610"/>
                </a:lnTo>
                <a:lnTo>
                  <a:pt x="307" y="610"/>
                </a:lnTo>
                <a:lnTo>
                  <a:pt x="282" y="610"/>
                </a:lnTo>
                <a:lnTo>
                  <a:pt x="256" y="610"/>
                </a:lnTo>
                <a:lnTo>
                  <a:pt x="231" y="610"/>
                </a:lnTo>
                <a:lnTo>
                  <a:pt x="205" y="610"/>
                </a:lnTo>
                <a:lnTo>
                  <a:pt x="179" y="610"/>
                </a:lnTo>
                <a:lnTo>
                  <a:pt x="154" y="610"/>
                </a:lnTo>
                <a:lnTo>
                  <a:pt x="128" y="610"/>
                </a:lnTo>
                <a:lnTo>
                  <a:pt x="102" y="610"/>
                </a:lnTo>
                <a:lnTo>
                  <a:pt x="76" y="610"/>
                </a:lnTo>
                <a:lnTo>
                  <a:pt x="51" y="610"/>
                </a:lnTo>
                <a:lnTo>
                  <a:pt x="25" y="610"/>
                </a:lnTo>
                <a:lnTo>
                  <a:pt x="0" y="610"/>
                </a:lnTo>
              </a:path>
            </a:pathLst>
          </a:custGeom>
          <a:noFill/>
          <a:ln w="12700" cap="rnd">
            <a:solidFill>
              <a:srgbClr val="00FF00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16396" name="Freeform 30"/>
          <p:cNvSpPr>
            <a:spLocks/>
          </p:cNvSpPr>
          <p:nvPr/>
        </p:nvSpPr>
        <p:spPr bwMode="auto">
          <a:xfrm>
            <a:off x="204788" y="5573713"/>
            <a:ext cx="1568450" cy="255587"/>
          </a:xfrm>
          <a:custGeom>
            <a:avLst/>
            <a:gdLst>
              <a:gd name="T0" fmla="*/ 0 w 988"/>
              <a:gd name="T1" fmla="*/ 246062 h 161"/>
              <a:gd name="T2" fmla="*/ 69850 w 988"/>
              <a:gd name="T3" fmla="*/ 244475 h 161"/>
              <a:gd name="T4" fmla="*/ 142875 w 988"/>
              <a:gd name="T5" fmla="*/ 236537 h 161"/>
              <a:gd name="T6" fmla="*/ 212725 w 988"/>
              <a:gd name="T7" fmla="*/ 223837 h 161"/>
              <a:gd name="T8" fmla="*/ 284163 w 988"/>
              <a:gd name="T9" fmla="*/ 211137 h 161"/>
              <a:gd name="T10" fmla="*/ 355600 w 988"/>
              <a:gd name="T11" fmla="*/ 188912 h 161"/>
              <a:gd name="T12" fmla="*/ 427038 w 988"/>
              <a:gd name="T13" fmla="*/ 152400 h 161"/>
              <a:gd name="T14" fmla="*/ 498475 w 988"/>
              <a:gd name="T15" fmla="*/ 96837 h 161"/>
              <a:gd name="T16" fmla="*/ 569913 w 988"/>
              <a:gd name="T17" fmla="*/ 57150 h 161"/>
              <a:gd name="T18" fmla="*/ 639763 w 988"/>
              <a:gd name="T19" fmla="*/ 26987 h 161"/>
              <a:gd name="T20" fmla="*/ 712788 w 988"/>
              <a:gd name="T21" fmla="*/ 4762 h 161"/>
              <a:gd name="T22" fmla="*/ 782638 w 988"/>
              <a:gd name="T23" fmla="*/ 0 h 161"/>
              <a:gd name="T24" fmla="*/ 854075 w 988"/>
              <a:gd name="T25" fmla="*/ 4762 h 161"/>
              <a:gd name="T26" fmla="*/ 925513 w 988"/>
              <a:gd name="T27" fmla="*/ 26987 h 161"/>
              <a:gd name="T28" fmla="*/ 996950 w 988"/>
              <a:gd name="T29" fmla="*/ 57150 h 161"/>
              <a:gd name="T30" fmla="*/ 1066800 w 988"/>
              <a:gd name="T31" fmla="*/ 96837 h 161"/>
              <a:gd name="T32" fmla="*/ 1139825 w 988"/>
              <a:gd name="T33" fmla="*/ 152400 h 161"/>
              <a:gd name="T34" fmla="*/ 1211263 w 988"/>
              <a:gd name="T35" fmla="*/ 188912 h 161"/>
              <a:gd name="T36" fmla="*/ 1282700 w 988"/>
              <a:gd name="T37" fmla="*/ 211137 h 161"/>
              <a:gd name="T38" fmla="*/ 1354138 w 988"/>
              <a:gd name="T39" fmla="*/ 223837 h 161"/>
              <a:gd name="T40" fmla="*/ 1423988 w 988"/>
              <a:gd name="T41" fmla="*/ 236537 h 161"/>
              <a:gd name="T42" fmla="*/ 1497013 w 988"/>
              <a:gd name="T43" fmla="*/ 244475 h 161"/>
              <a:gd name="T44" fmla="*/ 1566863 w 988"/>
              <a:gd name="T45" fmla="*/ 246062 h 161"/>
              <a:gd name="T46" fmla="*/ 1566863 w 988"/>
              <a:gd name="T47" fmla="*/ 254000 h 161"/>
              <a:gd name="T48" fmla="*/ 1497013 w 988"/>
              <a:gd name="T49" fmla="*/ 254000 h 161"/>
              <a:gd name="T50" fmla="*/ 1423988 w 988"/>
              <a:gd name="T51" fmla="*/ 254000 h 161"/>
              <a:gd name="T52" fmla="*/ 1354138 w 988"/>
              <a:gd name="T53" fmla="*/ 254000 h 161"/>
              <a:gd name="T54" fmla="*/ 1282700 w 988"/>
              <a:gd name="T55" fmla="*/ 254000 h 161"/>
              <a:gd name="T56" fmla="*/ 1211263 w 988"/>
              <a:gd name="T57" fmla="*/ 254000 h 161"/>
              <a:gd name="T58" fmla="*/ 1139825 w 988"/>
              <a:gd name="T59" fmla="*/ 254000 h 161"/>
              <a:gd name="T60" fmla="*/ 1066800 w 988"/>
              <a:gd name="T61" fmla="*/ 254000 h 161"/>
              <a:gd name="T62" fmla="*/ 996950 w 988"/>
              <a:gd name="T63" fmla="*/ 254000 h 161"/>
              <a:gd name="T64" fmla="*/ 925513 w 988"/>
              <a:gd name="T65" fmla="*/ 254000 h 161"/>
              <a:gd name="T66" fmla="*/ 854075 w 988"/>
              <a:gd name="T67" fmla="*/ 254000 h 161"/>
              <a:gd name="T68" fmla="*/ 782638 w 988"/>
              <a:gd name="T69" fmla="*/ 254000 h 161"/>
              <a:gd name="T70" fmla="*/ 712788 w 988"/>
              <a:gd name="T71" fmla="*/ 254000 h 161"/>
              <a:gd name="T72" fmla="*/ 639763 w 988"/>
              <a:gd name="T73" fmla="*/ 254000 h 161"/>
              <a:gd name="T74" fmla="*/ 569913 w 988"/>
              <a:gd name="T75" fmla="*/ 254000 h 161"/>
              <a:gd name="T76" fmla="*/ 498475 w 988"/>
              <a:gd name="T77" fmla="*/ 254000 h 161"/>
              <a:gd name="T78" fmla="*/ 427038 w 988"/>
              <a:gd name="T79" fmla="*/ 254000 h 161"/>
              <a:gd name="T80" fmla="*/ 355600 w 988"/>
              <a:gd name="T81" fmla="*/ 254000 h 161"/>
              <a:gd name="T82" fmla="*/ 284163 w 988"/>
              <a:gd name="T83" fmla="*/ 254000 h 161"/>
              <a:gd name="T84" fmla="*/ 212725 w 988"/>
              <a:gd name="T85" fmla="*/ 254000 h 161"/>
              <a:gd name="T86" fmla="*/ 142875 w 988"/>
              <a:gd name="T87" fmla="*/ 254000 h 161"/>
              <a:gd name="T88" fmla="*/ 69850 w 988"/>
              <a:gd name="T89" fmla="*/ 254000 h 161"/>
              <a:gd name="T90" fmla="*/ 0 w 988"/>
              <a:gd name="T91" fmla="*/ 254000 h 161"/>
              <a:gd name="T92" fmla="*/ 0 w 988"/>
              <a:gd name="T93" fmla="*/ 246062 h 161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w 988"/>
              <a:gd name="T142" fmla="*/ 0 h 161"/>
              <a:gd name="T143" fmla="*/ 988 w 988"/>
              <a:gd name="T144" fmla="*/ 161 h 161"/>
            </a:gdLst>
            <a:ahLst/>
            <a:cxnLst>
              <a:cxn ang="T94">
                <a:pos x="T0" y="T1"/>
              </a:cxn>
              <a:cxn ang="T95">
                <a:pos x="T2" y="T3"/>
              </a:cxn>
              <a:cxn ang="T96">
                <a:pos x="T4" y="T5"/>
              </a:cxn>
              <a:cxn ang="T97">
                <a:pos x="T6" y="T7"/>
              </a:cxn>
              <a:cxn ang="T98">
                <a:pos x="T8" y="T9"/>
              </a:cxn>
              <a:cxn ang="T99">
                <a:pos x="T10" y="T11"/>
              </a:cxn>
              <a:cxn ang="T100">
                <a:pos x="T12" y="T13"/>
              </a:cxn>
              <a:cxn ang="T101">
                <a:pos x="T14" y="T15"/>
              </a:cxn>
              <a:cxn ang="T102">
                <a:pos x="T16" y="T17"/>
              </a:cxn>
              <a:cxn ang="T103">
                <a:pos x="T18" y="T19"/>
              </a:cxn>
              <a:cxn ang="T104">
                <a:pos x="T20" y="T21"/>
              </a:cxn>
              <a:cxn ang="T105">
                <a:pos x="T22" y="T23"/>
              </a:cxn>
              <a:cxn ang="T106">
                <a:pos x="T24" y="T25"/>
              </a:cxn>
              <a:cxn ang="T107">
                <a:pos x="T26" y="T27"/>
              </a:cxn>
              <a:cxn ang="T108">
                <a:pos x="T28" y="T29"/>
              </a:cxn>
              <a:cxn ang="T109">
                <a:pos x="T30" y="T31"/>
              </a:cxn>
              <a:cxn ang="T110">
                <a:pos x="T32" y="T33"/>
              </a:cxn>
              <a:cxn ang="T111">
                <a:pos x="T34" y="T35"/>
              </a:cxn>
              <a:cxn ang="T112">
                <a:pos x="T36" y="T37"/>
              </a:cxn>
              <a:cxn ang="T113">
                <a:pos x="T38" y="T39"/>
              </a:cxn>
              <a:cxn ang="T114">
                <a:pos x="T40" y="T41"/>
              </a:cxn>
              <a:cxn ang="T115">
                <a:pos x="T42" y="T43"/>
              </a:cxn>
              <a:cxn ang="T116">
                <a:pos x="T44" y="T45"/>
              </a:cxn>
              <a:cxn ang="T117">
                <a:pos x="T46" y="T47"/>
              </a:cxn>
              <a:cxn ang="T118">
                <a:pos x="T48" y="T49"/>
              </a:cxn>
              <a:cxn ang="T119">
                <a:pos x="T50" y="T51"/>
              </a:cxn>
              <a:cxn ang="T120">
                <a:pos x="T52" y="T53"/>
              </a:cxn>
              <a:cxn ang="T121">
                <a:pos x="T54" y="T55"/>
              </a:cxn>
              <a:cxn ang="T122">
                <a:pos x="T56" y="T57"/>
              </a:cxn>
              <a:cxn ang="T123">
                <a:pos x="T58" y="T59"/>
              </a:cxn>
              <a:cxn ang="T124">
                <a:pos x="T60" y="T61"/>
              </a:cxn>
              <a:cxn ang="T125">
                <a:pos x="T62" y="T63"/>
              </a:cxn>
              <a:cxn ang="T126">
                <a:pos x="T64" y="T65"/>
              </a:cxn>
              <a:cxn ang="T127">
                <a:pos x="T66" y="T67"/>
              </a:cxn>
              <a:cxn ang="T128">
                <a:pos x="T68" y="T69"/>
              </a:cxn>
              <a:cxn ang="T129">
                <a:pos x="T70" y="T71"/>
              </a:cxn>
              <a:cxn ang="T130">
                <a:pos x="T72" y="T73"/>
              </a:cxn>
              <a:cxn ang="T131">
                <a:pos x="T74" y="T75"/>
              </a:cxn>
              <a:cxn ang="T132">
                <a:pos x="T76" y="T77"/>
              </a:cxn>
              <a:cxn ang="T133">
                <a:pos x="T78" y="T79"/>
              </a:cxn>
              <a:cxn ang="T134">
                <a:pos x="T80" y="T81"/>
              </a:cxn>
              <a:cxn ang="T135">
                <a:pos x="T82" y="T83"/>
              </a:cxn>
              <a:cxn ang="T136">
                <a:pos x="T84" y="T85"/>
              </a:cxn>
              <a:cxn ang="T137">
                <a:pos x="T86" y="T87"/>
              </a:cxn>
              <a:cxn ang="T138">
                <a:pos x="T88" y="T89"/>
              </a:cxn>
              <a:cxn ang="T139">
                <a:pos x="T90" y="T91"/>
              </a:cxn>
              <a:cxn ang="T140">
                <a:pos x="T92" y="T93"/>
              </a:cxn>
            </a:cxnLst>
            <a:rect l="T141" t="T142" r="T143" b="T144"/>
            <a:pathLst>
              <a:path w="988" h="161">
                <a:moveTo>
                  <a:pt x="0" y="155"/>
                </a:moveTo>
                <a:lnTo>
                  <a:pt x="44" y="154"/>
                </a:lnTo>
                <a:lnTo>
                  <a:pt x="90" y="149"/>
                </a:lnTo>
                <a:lnTo>
                  <a:pt x="134" y="141"/>
                </a:lnTo>
                <a:lnTo>
                  <a:pt x="179" y="133"/>
                </a:lnTo>
                <a:lnTo>
                  <a:pt x="224" y="119"/>
                </a:lnTo>
                <a:lnTo>
                  <a:pt x="269" y="96"/>
                </a:lnTo>
                <a:lnTo>
                  <a:pt x="314" y="61"/>
                </a:lnTo>
                <a:lnTo>
                  <a:pt x="359" y="36"/>
                </a:lnTo>
                <a:lnTo>
                  <a:pt x="403" y="17"/>
                </a:lnTo>
                <a:lnTo>
                  <a:pt x="449" y="3"/>
                </a:lnTo>
                <a:lnTo>
                  <a:pt x="493" y="0"/>
                </a:lnTo>
                <a:lnTo>
                  <a:pt x="538" y="3"/>
                </a:lnTo>
                <a:lnTo>
                  <a:pt x="583" y="17"/>
                </a:lnTo>
                <a:lnTo>
                  <a:pt x="628" y="36"/>
                </a:lnTo>
                <a:lnTo>
                  <a:pt x="672" y="61"/>
                </a:lnTo>
                <a:lnTo>
                  <a:pt x="718" y="96"/>
                </a:lnTo>
                <a:lnTo>
                  <a:pt x="763" y="119"/>
                </a:lnTo>
                <a:lnTo>
                  <a:pt x="808" y="133"/>
                </a:lnTo>
                <a:lnTo>
                  <a:pt x="853" y="141"/>
                </a:lnTo>
                <a:lnTo>
                  <a:pt x="897" y="149"/>
                </a:lnTo>
                <a:lnTo>
                  <a:pt x="943" y="154"/>
                </a:lnTo>
                <a:lnTo>
                  <a:pt x="987" y="155"/>
                </a:lnTo>
                <a:lnTo>
                  <a:pt x="987" y="160"/>
                </a:lnTo>
                <a:lnTo>
                  <a:pt x="943" y="160"/>
                </a:lnTo>
                <a:lnTo>
                  <a:pt x="897" y="160"/>
                </a:lnTo>
                <a:lnTo>
                  <a:pt x="853" y="160"/>
                </a:lnTo>
                <a:lnTo>
                  <a:pt x="808" y="160"/>
                </a:lnTo>
                <a:lnTo>
                  <a:pt x="763" y="160"/>
                </a:lnTo>
                <a:lnTo>
                  <a:pt x="718" y="160"/>
                </a:lnTo>
                <a:lnTo>
                  <a:pt x="672" y="160"/>
                </a:lnTo>
                <a:lnTo>
                  <a:pt x="628" y="160"/>
                </a:lnTo>
                <a:lnTo>
                  <a:pt x="583" y="160"/>
                </a:lnTo>
                <a:lnTo>
                  <a:pt x="538" y="160"/>
                </a:lnTo>
                <a:lnTo>
                  <a:pt x="493" y="160"/>
                </a:lnTo>
                <a:lnTo>
                  <a:pt x="449" y="160"/>
                </a:lnTo>
                <a:lnTo>
                  <a:pt x="403" y="160"/>
                </a:lnTo>
                <a:lnTo>
                  <a:pt x="359" y="160"/>
                </a:lnTo>
                <a:lnTo>
                  <a:pt x="314" y="160"/>
                </a:lnTo>
                <a:lnTo>
                  <a:pt x="269" y="160"/>
                </a:lnTo>
                <a:lnTo>
                  <a:pt x="224" y="160"/>
                </a:lnTo>
                <a:lnTo>
                  <a:pt x="179" y="160"/>
                </a:lnTo>
                <a:lnTo>
                  <a:pt x="134" y="160"/>
                </a:lnTo>
                <a:lnTo>
                  <a:pt x="90" y="160"/>
                </a:lnTo>
                <a:lnTo>
                  <a:pt x="44" y="160"/>
                </a:lnTo>
                <a:lnTo>
                  <a:pt x="0" y="160"/>
                </a:lnTo>
                <a:lnTo>
                  <a:pt x="0" y="155"/>
                </a:lnTo>
              </a:path>
            </a:pathLst>
          </a:custGeom>
          <a:solidFill>
            <a:srgbClr val="FF0000"/>
          </a:solidFill>
          <a:ln w="12700" cap="rnd">
            <a:noFill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16397" name="Line 31"/>
          <p:cNvSpPr>
            <a:spLocks noChangeShapeType="1"/>
          </p:cNvSpPr>
          <p:nvPr/>
        </p:nvSpPr>
        <p:spPr bwMode="auto">
          <a:xfrm flipV="1">
            <a:off x="204788" y="5819775"/>
            <a:ext cx="0" cy="7938"/>
          </a:xfrm>
          <a:prstGeom prst="line">
            <a:avLst/>
          </a:prstGeom>
          <a:noFill/>
          <a:ln w="12700">
            <a:solidFill>
              <a:srgbClr val="FF0000"/>
            </a:solidFill>
            <a:round/>
            <a:headEnd/>
            <a:tailEnd/>
          </a:ln>
        </p:spPr>
        <p:txBody>
          <a:bodyPr/>
          <a:lstStyle/>
          <a:p>
            <a:endParaRPr lang="en-US"/>
          </a:p>
        </p:txBody>
      </p:sp>
      <p:sp>
        <p:nvSpPr>
          <p:cNvPr id="16398" name="Freeform 32"/>
          <p:cNvSpPr>
            <a:spLocks/>
          </p:cNvSpPr>
          <p:nvPr/>
        </p:nvSpPr>
        <p:spPr bwMode="auto">
          <a:xfrm>
            <a:off x="204788" y="5573713"/>
            <a:ext cx="1568450" cy="255587"/>
          </a:xfrm>
          <a:custGeom>
            <a:avLst/>
            <a:gdLst>
              <a:gd name="T0" fmla="*/ 0 w 988"/>
              <a:gd name="T1" fmla="*/ 246062 h 161"/>
              <a:gd name="T2" fmla="*/ 69850 w 988"/>
              <a:gd name="T3" fmla="*/ 244475 h 161"/>
              <a:gd name="T4" fmla="*/ 142875 w 988"/>
              <a:gd name="T5" fmla="*/ 236537 h 161"/>
              <a:gd name="T6" fmla="*/ 212725 w 988"/>
              <a:gd name="T7" fmla="*/ 223837 h 161"/>
              <a:gd name="T8" fmla="*/ 284163 w 988"/>
              <a:gd name="T9" fmla="*/ 211137 h 161"/>
              <a:gd name="T10" fmla="*/ 355600 w 988"/>
              <a:gd name="T11" fmla="*/ 188912 h 161"/>
              <a:gd name="T12" fmla="*/ 427038 w 988"/>
              <a:gd name="T13" fmla="*/ 152400 h 161"/>
              <a:gd name="T14" fmla="*/ 498475 w 988"/>
              <a:gd name="T15" fmla="*/ 96837 h 161"/>
              <a:gd name="T16" fmla="*/ 569913 w 988"/>
              <a:gd name="T17" fmla="*/ 57150 h 161"/>
              <a:gd name="T18" fmla="*/ 639763 w 988"/>
              <a:gd name="T19" fmla="*/ 26987 h 161"/>
              <a:gd name="T20" fmla="*/ 712788 w 988"/>
              <a:gd name="T21" fmla="*/ 4762 h 161"/>
              <a:gd name="T22" fmla="*/ 782638 w 988"/>
              <a:gd name="T23" fmla="*/ 0 h 161"/>
              <a:gd name="T24" fmla="*/ 854075 w 988"/>
              <a:gd name="T25" fmla="*/ 4762 h 161"/>
              <a:gd name="T26" fmla="*/ 925513 w 988"/>
              <a:gd name="T27" fmla="*/ 26987 h 161"/>
              <a:gd name="T28" fmla="*/ 996950 w 988"/>
              <a:gd name="T29" fmla="*/ 57150 h 161"/>
              <a:gd name="T30" fmla="*/ 1066800 w 988"/>
              <a:gd name="T31" fmla="*/ 96837 h 161"/>
              <a:gd name="T32" fmla="*/ 1139825 w 988"/>
              <a:gd name="T33" fmla="*/ 152400 h 161"/>
              <a:gd name="T34" fmla="*/ 1211263 w 988"/>
              <a:gd name="T35" fmla="*/ 188912 h 161"/>
              <a:gd name="T36" fmla="*/ 1282700 w 988"/>
              <a:gd name="T37" fmla="*/ 211137 h 161"/>
              <a:gd name="T38" fmla="*/ 1354138 w 988"/>
              <a:gd name="T39" fmla="*/ 223837 h 161"/>
              <a:gd name="T40" fmla="*/ 1423988 w 988"/>
              <a:gd name="T41" fmla="*/ 236537 h 161"/>
              <a:gd name="T42" fmla="*/ 1497013 w 988"/>
              <a:gd name="T43" fmla="*/ 244475 h 161"/>
              <a:gd name="T44" fmla="*/ 1566863 w 988"/>
              <a:gd name="T45" fmla="*/ 246062 h 161"/>
              <a:gd name="T46" fmla="*/ 1566863 w 988"/>
              <a:gd name="T47" fmla="*/ 254000 h 161"/>
              <a:gd name="T48" fmla="*/ 1497013 w 988"/>
              <a:gd name="T49" fmla="*/ 254000 h 161"/>
              <a:gd name="T50" fmla="*/ 1423988 w 988"/>
              <a:gd name="T51" fmla="*/ 254000 h 161"/>
              <a:gd name="T52" fmla="*/ 1354138 w 988"/>
              <a:gd name="T53" fmla="*/ 254000 h 161"/>
              <a:gd name="T54" fmla="*/ 1282700 w 988"/>
              <a:gd name="T55" fmla="*/ 254000 h 161"/>
              <a:gd name="T56" fmla="*/ 1211263 w 988"/>
              <a:gd name="T57" fmla="*/ 254000 h 161"/>
              <a:gd name="T58" fmla="*/ 1139825 w 988"/>
              <a:gd name="T59" fmla="*/ 254000 h 161"/>
              <a:gd name="T60" fmla="*/ 1066800 w 988"/>
              <a:gd name="T61" fmla="*/ 254000 h 161"/>
              <a:gd name="T62" fmla="*/ 996950 w 988"/>
              <a:gd name="T63" fmla="*/ 254000 h 161"/>
              <a:gd name="T64" fmla="*/ 925513 w 988"/>
              <a:gd name="T65" fmla="*/ 254000 h 161"/>
              <a:gd name="T66" fmla="*/ 854075 w 988"/>
              <a:gd name="T67" fmla="*/ 254000 h 161"/>
              <a:gd name="T68" fmla="*/ 782638 w 988"/>
              <a:gd name="T69" fmla="*/ 254000 h 161"/>
              <a:gd name="T70" fmla="*/ 712788 w 988"/>
              <a:gd name="T71" fmla="*/ 254000 h 161"/>
              <a:gd name="T72" fmla="*/ 639763 w 988"/>
              <a:gd name="T73" fmla="*/ 254000 h 161"/>
              <a:gd name="T74" fmla="*/ 569913 w 988"/>
              <a:gd name="T75" fmla="*/ 254000 h 161"/>
              <a:gd name="T76" fmla="*/ 498475 w 988"/>
              <a:gd name="T77" fmla="*/ 254000 h 161"/>
              <a:gd name="T78" fmla="*/ 427038 w 988"/>
              <a:gd name="T79" fmla="*/ 254000 h 161"/>
              <a:gd name="T80" fmla="*/ 355600 w 988"/>
              <a:gd name="T81" fmla="*/ 254000 h 161"/>
              <a:gd name="T82" fmla="*/ 284163 w 988"/>
              <a:gd name="T83" fmla="*/ 254000 h 161"/>
              <a:gd name="T84" fmla="*/ 212725 w 988"/>
              <a:gd name="T85" fmla="*/ 254000 h 161"/>
              <a:gd name="T86" fmla="*/ 142875 w 988"/>
              <a:gd name="T87" fmla="*/ 254000 h 161"/>
              <a:gd name="T88" fmla="*/ 69850 w 988"/>
              <a:gd name="T89" fmla="*/ 254000 h 161"/>
              <a:gd name="T90" fmla="*/ 0 w 988"/>
              <a:gd name="T91" fmla="*/ 254000 h 161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w 988"/>
              <a:gd name="T139" fmla="*/ 0 h 161"/>
              <a:gd name="T140" fmla="*/ 988 w 988"/>
              <a:gd name="T141" fmla="*/ 161 h 161"/>
            </a:gdLst>
            <a:ahLst/>
            <a:cxnLst>
              <a:cxn ang="T92">
                <a:pos x="T0" y="T1"/>
              </a:cxn>
              <a:cxn ang="T93">
                <a:pos x="T2" y="T3"/>
              </a:cxn>
              <a:cxn ang="T94">
                <a:pos x="T4" y="T5"/>
              </a:cxn>
              <a:cxn ang="T95">
                <a:pos x="T6" y="T7"/>
              </a:cxn>
              <a:cxn ang="T96">
                <a:pos x="T8" y="T9"/>
              </a:cxn>
              <a:cxn ang="T97">
                <a:pos x="T10" y="T11"/>
              </a:cxn>
              <a:cxn ang="T98">
                <a:pos x="T12" y="T13"/>
              </a:cxn>
              <a:cxn ang="T99">
                <a:pos x="T14" y="T15"/>
              </a:cxn>
              <a:cxn ang="T100">
                <a:pos x="T16" y="T17"/>
              </a:cxn>
              <a:cxn ang="T101">
                <a:pos x="T18" y="T19"/>
              </a:cxn>
              <a:cxn ang="T102">
                <a:pos x="T20" y="T21"/>
              </a:cxn>
              <a:cxn ang="T103">
                <a:pos x="T22" y="T23"/>
              </a:cxn>
              <a:cxn ang="T104">
                <a:pos x="T24" y="T25"/>
              </a:cxn>
              <a:cxn ang="T105">
                <a:pos x="T26" y="T27"/>
              </a:cxn>
              <a:cxn ang="T106">
                <a:pos x="T28" y="T29"/>
              </a:cxn>
              <a:cxn ang="T107">
                <a:pos x="T30" y="T31"/>
              </a:cxn>
              <a:cxn ang="T108">
                <a:pos x="T32" y="T33"/>
              </a:cxn>
              <a:cxn ang="T109">
                <a:pos x="T34" y="T35"/>
              </a:cxn>
              <a:cxn ang="T110">
                <a:pos x="T36" y="T37"/>
              </a:cxn>
              <a:cxn ang="T111">
                <a:pos x="T38" y="T39"/>
              </a:cxn>
              <a:cxn ang="T112">
                <a:pos x="T40" y="T41"/>
              </a:cxn>
              <a:cxn ang="T113">
                <a:pos x="T42" y="T43"/>
              </a:cxn>
              <a:cxn ang="T114">
                <a:pos x="T44" y="T45"/>
              </a:cxn>
              <a:cxn ang="T115">
                <a:pos x="T46" y="T47"/>
              </a:cxn>
              <a:cxn ang="T116">
                <a:pos x="T48" y="T49"/>
              </a:cxn>
              <a:cxn ang="T117">
                <a:pos x="T50" y="T51"/>
              </a:cxn>
              <a:cxn ang="T118">
                <a:pos x="T52" y="T53"/>
              </a:cxn>
              <a:cxn ang="T119">
                <a:pos x="T54" y="T55"/>
              </a:cxn>
              <a:cxn ang="T120">
                <a:pos x="T56" y="T57"/>
              </a:cxn>
              <a:cxn ang="T121">
                <a:pos x="T58" y="T59"/>
              </a:cxn>
              <a:cxn ang="T122">
                <a:pos x="T60" y="T61"/>
              </a:cxn>
              <a:cxn ang="T123">
                <a:pos x="T62" y="T63"/>
              </a:cxn>
              <a:cxn ang="T124">
                <a:pos x="T64" y="T65"/>
              </a:cxn>
              <a:cxn ang="T125">
                <a:pos x="T66" y="T67"/>
              </a:cxn>
              <a:cxn ang="T126">
                <a:pos x="T68" y="T69"/>
              </a:cxn>
              <a:cxn ang="T127">
                <a:pos x="T70" y="T71"/>
              </a:cxn>
              <a:cxn ang="T128">
                <a:pos x="T72" y="T73"/>
              </a:cxn>
              <a:cxn ang="T129">
                <a:pos x="T74" y="T75"/>
              </a:cxn>
              <a:cxn ang="T130">
                <a:pos x="T76" y="T77"/>
              </a:cxn>
              <a:cxn ang="T131">
                <a:pos x="T78" y="T79"/>
              </a:cxn>
              <a:cxn ang="T132">
                <a:pos x="T80" y="T81"/>
              </a:cxn>
              <a:cxn ang="T133">
                <a:pos x="T82" y="T83"/>
              </a:cxn>
              <a:cxn ang="T134">
                <a:pos x="T84" y="T85"/>
              </a:cxn>
              <a:cxn ang="T135">
                <a:pos x="T86" y="T87"/>
              </a:cxn>
              <a:cxn ang="T136">
                <a:pos x="T88" y="T89"/>
              </a:cxn>
              <a:cxn ang="T137">
                <a:pos x="T90" y="T91"/>
              </a:cxn>
            </a:cxnLst>
            <a:rect l="T138" t="T139" r="T140" b="T141"/>
            <a:pathLst>
              <a:path w="988" h="161">
                <a:moveTo>
                  <a:pt x="0" y="155"/>
                </a:moveTo>
                <a:lnTo>
                  <a:pt x="44" y="154"/>
                </a:lnTo>
                <a:lnTo>
                  <a:pt x="90" y="149"/>
                </a:lnTo>
                <a:lnTo>
                  <a:pt x="134" y="141"/>
                </a:lnTo>
                <a:lnTo>
                  <a:pt x="179" y="133"/>
                </a:lnTo>
                <a:lnTo>
                  <a:pt x="224" y="119"/>
                </a:lnTo>
                <a:lnTo>
                  <a:pt x="269" y="96"/>
                </a:lnTo>
                <a:lnTo>
                  <a:pt x="314" y="61"/>
                </a:lnTo>
                <a:lnTo>
                  <a:pt x="359" y="36"/>
                </a:lnTo>
                <a:lnTo>
                  <a:pt x="403" y="17"/>
                </a:lnTo>
                <a:lnTo>
                  <a:pt x="449" y="3"/>
                </a:lnTo>
                <a:lnTo>
                  <a:pt x="493" y="0"/>
                </a:lnTo>
                <a:lnTo>
                  <a:pt x="538" y="3"/>
                </a:lnTo>
                <a:lnTo>
                  <a:pt x="583" y="17"/>
                </a:lnTo>
                <a:lnTo>
                  <a:pt x="628" y="36"/>
                </a:lnTo>
                <a:lnTo>
                  <a:pt x="672" y="61"/>
                </a:lnTo>
                <a:lnTo>
                  <a:pt x="718" y="96"/>
                </a:lnTo>
                <a:lnTo>
                  <a:pt x="763" y="119"/>
                </a:lnTo>
                <a:lnTo>
                  <a:pt x="808" y="133"/>
                </a:lnTo>
                <a:lnTo>
                  <a:pt x="853" y="141"/>
                </a:lnTo>
                <a:lnTo>
                  <a:pt x="897" y="149"/>
                </a:lnTo>
                <a:lnTo>
                  <a:pt x="943" y="154"/>
                </a:lnTo>
                <a:lnTo>
                  <a:pt x="987" y="155"/>
                </a:lnTo>
                <a:lnTo>
                  <a:pt x="987" y="160"/>
                </a:lnTo>
                <a:lnTo>
                  <a:pt x="943" y="160"/>
                </a:lnTo>
                <a:lnTo>
                  <a:pt x="897" y="160"/>
                </a:lnTo>
                <a:lnTo>
                  <a:pt x="853" y="160"/>
                </a:lnTo>
                <a:lnTo>
                  <a:pt x="808" y="160"/>
                </a:lnTo>
                <a:lnTo>
                  <a:pt x="763" y="160"/>
                </a:lnTo>
                <a:lnTo>
                  <a:pt x="718" y="160"/>
                </a:lnTo>
                <a:lnTo>
                  <a:pt x="672" y="160"/>
                </a:lnTo>
                <a:lnTo>
                  <a:pt x="628" y="160"/>
                </a:lnTo>
                <a:lnTo>
                  <a:pt x="583" y="160"/>
                </a:lnTo>
                <a:lnTo>
                  <a:pt x="538" y="160"/>
                </a:lnTo>
                <a:lnTo>
                  <a:pt x="493" y="160"/>
                </a:lnTo>
                <a:lnTo>
                  <a:pt x="449" y="160"/>
                </a:lnTo>
                <a:lnTo>
                  <a:pt x="403" y="160"/>
                </a:lnTo>
                <a:lnTo>
                  <a:pt x="359" y="160"/>
                </a:lnTo>
                <a:lnTo>
                  <a:pt x="314" y="160"/>
                </a:lnTo>
                <a:lnTo>
                  <a:pt x="269" y="160"/>
                </a:lnTo>
                <a:lnTo>
                  <a:pt x="224" y="160"/>
                </a:lnTo>
                <a:lnTo>
                  <a:pt x="179" y="160"/>
                </a:lnTo>
                <a:lnTo>
                  <a:pt x="134" y="160"/>
                </a:lnTo>
                <a:lnTo>
                  <a:pt x="90" y="160"/>
                </a:lnTo>
                <a:lnTo>
                  <a:pt x="44" y="160"/>
                </a:lnTo>
                <a:lnTo>
                  <a:pt x="0" y="160"/>
                </a:lnTo>
              </a:path>
            </a:pathLst>
          </a:custGeom>
          <a:noFill/>
          <a:ln w="12700" cap="rnd">
            <a:solidFill>
              <a:srgbClr val="FF0000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16399" name="Rectangle 33"/>
          <p:cNvSpPr>
            <a:spLocks noGrp="1" noChangeArrowheads="1"/>
          </p:cNvSpPr>
          <p:nvPr>
            <p:ph type="title"/>
          </p:nvPr>
        </p:nvSpPr>
        <p:spPr>
          <a:xfrm>
            <a:off x="609600" y="152400"/>
            <a:ext cx="7772400" cy="1143000"/>
          </a:xfrm>
          <a:noFill/>
        </p:spPr>
        <p:txBody>
          <a:bodyPr lIns="90488" tIns="44450" rIns="90488" bIns="44450" anchor="ctr"/>
          <a:lstStyle/>
          <a:p>
            <a:pPr eaLnBrk="1" hangingPunct="1"/>
            <a:r>
              <a:rPr lang="en-US" smtClean="0">
                <a:solidFill>
                  <a:schemeClr val="tx1"/>
                </a:solidFill>
              </a:rPr>
              <a:t>Distributions -  Symmetry</a:t>
            </a:r>
          </a:p>
        </p:txBody>
      </p:sp>
      <p:sp>
        <p:nvSpPr>
          <p:cNvPr id="66594" name="Rectangle 34"/>
          <p:cNvSpPr>
            <a:spLocks noGrp="1" noChangeArrowheads="1"/>
          </p:cNvSpPr>
          <p:nvPr>
            <p:ph type="body" idx="1"/>
          </p:nvPr>
        </p:nvSpPr>
        <p:spPr>
          <a:xfrm>
            <a:off x="1116013" y="1989138"/>
            <a:ext cx="7772400" cy="4114800"/>
          </a:xfrm>
          <a:noFill/>
        </p:spPr>
        <p:txBody>
          <a:bodyPr lIns="90488" tIns="44450" rIns="90488" bIns="44450"/>
          <a:lstStyle/>
          <a:p>
            <a:pPr eaLnBrk="1" hangingPunct="1"/>
            <a:r>
              <a:rPr lang="en-US" sz="2800" smtClean="0"/>
              <a:t>Bell-shaped curves = describe in terms of its kurtosis (curvature) </a:t>
            </a:r>
          </a:p>
          <a:p>
            <a:pPr lvl="2" eaLnBrk="1" hangingPunct="1">
              <a:buFont typeface="Wingdings" pitchFamily="2" charset="2"/>
              <a:buNone/>
            </a:pPr>
            <a:r>
              <a:rPr lang="en-US" sz="2800" smtClean="0"/>
              <a:t>1. Leptokurtic = thin distribution                    (concentrated at midpoint)</a:t>
            </a:r>
          </a:p>
          <a:p>
            <a:pPr lvl="2" eaLnBrk="1" hangingPunct="1">
              <a:lnSpc>
                <a:spcPct val="160000"/>
              </a:lnSpc>
              <a:buFont typeface="Wingdings" pitchFamily="2" charset="2"/>
              <a:buNone/>
            </a:pPr>
            <a:r>
              <a:rPr lang="en-US" sz="2800" smtClean="0"/>
              <a:t>2. Mesokurtic = normal distribution</a:t>
            </a:r>
          </a:p>
          <a:p>
            <a:pPr lvl="2" eaLnBrk="1" hangingPunct="1">
              <a:lnSpc>
                <a:spcPct val="160000"/>
              </a:lnSpc>
              <a:buFont typeface="Wingdings" pitchFamily="2" charset="2"/>
              <a:buNone/>
            </a:pPr>
            <a:r>
              <a:rPr lang="en-US" sz="2800" smtClean="0"/>
              <a:t>3. Platykurtic = flat</a:t>
            </a:r>
            <a:r>
              <a:rPr lang="en-US" sz="3500" smtClean="0"/>
              <a:t> distribution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9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659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659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6659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</p:subTnLst>
                                </p:cTn>
                              </p:par>
                              <p:par>
                                <p:cTn id="9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9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659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659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6659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</p:subTnLst>
                                </p:cTn>
                              </p:par>
                              <p:par>
                                <p:cTn id="13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9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6659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6659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6659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</p:subTnLst>
                                </p:cTn>
                              </p:par>
                              <p:par>
                                <p:cTn id="17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9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659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659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6659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6594" grpId="0" build="p" autoUpdateAnimBg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C42B79B1-08F6-428F-8E0C-07AACF9B5C44}" type="slidenum">
              <a:rPr lang="en-US" smtClean="0"/>
              <a:pPr/>
              <a:t>12</a:t>
            </a:fld>
            <a:endParaRPr lang="en-US" smtClean="0"/>
          </a:p>
        </p:txBody>
      </p:sp>
      <p:sp>
        <p:nvSpPr>
          <p:cNvPr id="17411" name="Rectangle 2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7412" name="Rectangle 3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7413" name="Rectangle 4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7414" name="Rectangle 5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7415" name="Freeform 6"/>
          <p:cNvSpPr>
            <a:spLocks/>
          </p:cNvSpPr>
          <p:nvPr/>
        </p:nvSpPr>
        <p:spPr bwMode="auto">
          <a:xfrm>
            <a:off x="4038600" y="2133600"/>
            <a:ext cx="2744788" cy="1525588"/>
          </a:xfrm>
          <a:custGeom>
            <a:avLst/>
            <a:gdLst>
              <a:gd name="T0" fmla="*/ 46038 w 1729"/>
              <a:gd name="T1" fmla="*/ 1416050 h 961"/>
              <a:gd name="T2" fmla="*/ 187325 w 1729"/>
              <a:gd name="T3" fmla="*/ 1373188 h 961"/>
              <a:gd name="T4" fmla="*/ 257175 w 1729"/>
              <a:gd name="T5" fmla="*/ 1244600 h 961"/>
              <a:gd name="T6" fmla="*/ 303213 w 1729"/>
              <a:gd name="T7" fmla="*/ 1116013 h 961"/>
              <a:gd name="T8" fmla="*/ 338138 w 1729"/>
              <a:gd name="T9" fmla="*/ 987425 h 961"/>
              <a:gd name="T10" fmla="*/ 385763 w 1729"/>
              <a:gd name="T11" fmla="*/ 858838 h 961"/>
              <a:gd name="T12" fmla="*/ 442913 w 1729"/>
              <a:gd name="T13" fmla="*/ 708025 h 961"/>
              <a:gd name="T14" fmla="*/ 490538 w 1729"/>
              <a:gd name="T15" fmla="*/ 579438 h 961"/>
              <a:gd name="T16" fmla="*/ 549275 w 1729"/>
              <a:gd name="T17" fmla="*/ 428625 h 961"/>
              <a:gd name="T18" fmla="*/ 619125 w 1729"/>
              <a:gd name="T19" fmla="*/ 322263 h 961"/>
              <a:gd name="T20" fmla="*/ 676275 w 1729"/>
              <a:gd name="T21" fmla="*/ 214313 h 961"/>
              <a:gd name="T22" fmla="*/ 735013 w 1729"/>
              <a:gd name="T23" fmla="*/ 107950 h 961"/>
              <a:gd name="T24" fmla="*/ 804863 w 1729"/>
              <a:gd name="T25" fmla="*/ 42863 h 961"/>
              <a:gd name="T26" fmla="*/ 887413 w 1729"/>
              <a:gd name="T27" fmla="*/ 0 h 961"/>
              <a:gd name="T28" fmla="*/ 1073150 w 1729"/>
              <a:gd name="T29" fmla="*/ 0 h 961"/>
              <a:gd name="T30" fmla="*/ 1144588 w 1729"/>
              <a:gd name="T31" fmla="*/ 42863 h 961"/>
              <a:gd name="T32" fmla="*/ 1225550 w 1729"/>
              <a:gd name="T33" fmla="*/ 107950 h 961"/>
              <a:gd name="T34" fmla="*/ 1295400 w 1729"/>
              <a:gd name="T35" fmla="*/ 214313 h 961"/>
              <a:gd name="T36" fmla="*/ 1354138 w 1729"/>
              <a:gd name="T37" fmla="*/ 342900 h 961"/>
              <a:gd name="T38" fmla="*/ 1412875 w 1729"/>
              <a:gd name="T39" fmla="*/ 471488 h 961"/>
              <a:gd name="T40" fmla="*/ 1471613 w 1729"/>
              <a:gd name="T41" fmla="*/ 601663 h 961"/>
              <a:gd name="T42" fmla="*/ 1528763 w 1729"/>
              <a:gd name="T43" fmla="*/ 730250 h 961"/>
              <a:gd name="T44" fmla="*/ 1587500 w 1729"/>
              <a:gd name="T45" fmla="*/ 858838 h 961"/>
              <a:gd name="T46" fmla="*/ 1646238 w 1729"/>
              <a:gd name="T47" fmla="*/ 987425 h 961"/>
              <a:gd name="T48" fmla="*/ 1727201 w 1729"/>
              <a:gd name="T49" fmla="*/ 1073150 h 961"/>
              <a:gd name="T50" fmla="*/ 1831976 w 1729"/>
              <a:gd name="T51" fmla="*/ 1158875 h 961"/>
              <a:gd name="T52" fmla="*/ 1903413 w 1729"/>
              <a:gd name="T53" fmla="*/ 1223963 h 961"/>
              <a:gd name="T54" fmla="*/ 1984376 w 1729"/>
              <a:gd name="T55" fmla="*/ 1287463 h 961"/>
              <a:gd name="T56" fmla="*/ 2124076 w 1729"/>
              <a:gd name="T57" fmla="*/ 1352550 h 961"/>
              <a:gd name="T58" fmla="*/ 2206626 w 1729"/>
              <a:gd name="T59" fmla="*/ 1395413 h 961"/>
              <a:gd name="T60" fmla="*/ 2276476 w 1729"/>
              <a:gd name="T61" fmla="*/ 1416050 h 961"/>
              <a:gd name="T62" fmla="*/ 2357438 w 1729"/>
              <a:gd name="T63" fmla="*/ 1458913 h 961"/>
              <a:gd name="T64" fmla="*/ 2439988 w 1729"/>
              <a:gd name="T65" fmla="*/ 1481138 h 961"/>
              <a:gd name="T66" fmla="*/ 2509838 w 1729"/>
              <a:gd name="T67" fmla="*/ 1501775 h 961"/>
              <a:gd name="T68" fmla="*/ 2579688 w 1729"/>
              <a:gd name="T69" fmla="*/ 1524000 h 961"/>
              <a:gd name="T70" fmla="*/ 2662238 w 1729"/>
              <a:gd name="T71" fmla="*/ 1524000 h 961"/>
              <a:gd name="T72" fmla="*/ 2743201 w 1729"/>
              <a:gd name="T73" fmla="*/ 1524000 h 961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w 1729"/>
              <a:gd name="T112" fmla="*/ 0 h 961"/>
              <a:gd name="T113" fmla="*/ 1729 w 1729"/>
              <a:gd name="T114" fmla="*/ 961 h 961"/>
            </a:gdLst>
            <a:ahLst/>
            <a:cxnLst>
              <a:cxn ang="T74">
                <a:pos x="T0" y="T1"/>
              </a:cxn>
              <a:cxn ang="T75">
                <a:pos x="T2" y="T3"/>
              </a:cxn>
              <a:cxn ang="T76">
                <a:pos x="T4" y="T5"/>
              </a:cxn>
              <a:cxn ang="T77">
                <a:pos x="T6" y="T7"/>
              </a:cxn>
              <a:cxn ang="T78">
                <a:pos x="T8" y="T9"/>
              </a:cxn>
              <a:cxn ang="T79">
                <a:pos x="T10" y="T11"/>
              </a:cxn>
              <a:cxn ang="T80">
                <a:pos x="T12" y="T13"/>
              </a:cxn>
              <a:cxn ang="T81">
                <a:pos x="T14" y="T15"/>
              </a:cxn>
              <a:cxn ang="T82">
                <a:pos x="T16" y="T17"/>
              </a:cxn>
              <a:cxn ang="T83">
                <a:pos x="T18" y="T19"/>
              </a:cxn>
              <a:cxn ang="T84">
                <a:pos x="T20" y="T21"/>
              </a:cxn>
              <a:cxn ang="T85">
                <a:pos x="T22" y="T23"/>
              </a:cxn>
              <a:cxn ang="T86">
                <a:pos x="T24" y="T25"/>
              </a:cxn>
              <a:cxn ang="T87">
                <a:pos x="T26" y="T27"/>
              </a:cxn>
              <a:cxn ang="T88">
                <a:pos x="T28" y="T29"/>
              </a:cxn>
              <a:cxn ang="T89">
                <a:pos x="T30" y="T31"/>
              </a:cxn>
              <a:cxn ang="T90">
                <a:pos x="T32" y="T33"/>
              </a:cxn>
              <a:cxn ang="T91">
                <a:pos x="T34" y="T35"/>
              </a:cxn>
              <a:cxn ang="T92">
                <a:pos x="T36" y="T37"/>
              </a:cxn>
              <a:cxn ang="T93">
                <a:pos x="T38" y="T39"/>
              </a:cxn>
              <a:cxn ang="T94">
                <a:pos x="T40" y="T41"/>
              </a:cxn>
              <a:cxn ang="T95">
                <a:pos x="T42" y="T43"/>
              </a:cxn>
              <a:cxn ang="T96">
                <a:pos x="T44" y="T45"/>
              </a:cxn>
              <a:cxn ang="T97">
                <a:pos x="T46" y="T47"/>
              </a:cxn>
              <a:cxn ang="T98">
                <a:pos x="T48" y="T49"/>
              </a:cxn>
              <a:cxn ang="T99">
                <a:pos x="T50" y="T51"/>
              </a:cxn>
              <a:cxn ang="T100">
                <a:pos x="T52" y="T53"/>
              </a:cxn>
              <a:cxn ang="T101">
                <a:pos x="T54" y="T55"/>
              </a:cxn>
              <a:cxn ang="T102">
                <a:pos x="T56" y="T57"/>
              </a:cxn>
              <a:cxn ang="T103">
                <a:pos x="T58" y="T59"/>
              </a:cxn>
              <a:cxn ang="T104">
                <a:pos x="T60" y="T61"/>
              </a:cxn>
              <a:cxn ang="T105">
                <a:pos x="T62" y="T63"/>
              </a:cxn>
              <a:cxn ang="T106">
                <a:pos x="T64" y="T65"/>
              </a:cxn>
              <a:cxn ang="T107">
                <a:pos x="T66" y="T67"/>
              </a:cxn>
              <a:cxn ang="T108">
                <a:pos x="T68" y="T69"/>
              </a:cxn>
              <a:cxn ang="T109">
                <a:pos x="T70" y="T71"/>
              </a:cxn>
              <a:cxn ang="T110">
                <a:pos x="T72" y="T73"/>
              </a:cxn>
            </a:cxnLst>
            <a:rect l="T111" t="T112" r="T113" b="T114"/>
            <a:pathLst>
              <a:path w="1729" h="961">
                <a:moveTo>
                  <a:pt x="0" y="960"/>
                </a:moveTo>
                <a:lnTo>
                  <a:pt x="29" y="892"/>
                </a:lnTo>
                <a:lnTo>
                  <a:pt x="74" y="879"/>
                </a:lnTo>
                <a:lnTo>
                  <a:pt x="118" y="865"/>
                </a:lnTo>
                <a:lnTo>
                  <a:pt x="140" y="825"/>
                </a:lnTo>
                <a:lnTo>
                  <a:pt x="162" y="784"/>
                </a:lnTo>
                <a:lnTo>
                  <a:pt x="176" y="744"/>
                </a:lnTo>
                <a:lnTo>
                  <a:pt x="191" y="703"/>
                </a:lnTo>
                <a:lnTo>
                  <a:pt x="199" y="663"/>
                </a:lnTo>
                <a:lnTo>
                  <a:pt x="213" y="622"/>
                </a:lnTo>
                <a:lnTo>
                  <a:pt x="228" y="581"/>
                </a:lnTo>
                <a:lnTo>
                  <a:pt x="243" y="541"/>
                </a:lnTo>
                <a:lnTo>
                  <a:pt x="265" y="500"/>
                </a:lnTo>
                <a:lnTo>
                  <a:pt x="279" y="446"/>
                </a:lnTo>
                <a:lnTo>
                  <a:pt x="294" y="406"/>
                </a:lnTo>
                <a:lnTo>
                  <a:pt x="309" y="365"/>
                </a:lnTo>
                <a:lnTo>
                  <a:pt x="324" y="311"/>
                </a:lnTo>
                <a:lnTo>
                  <a:pt x="346" y="270"/>
                </a:lnTo>
                <a:lnTo>
                  <a:pt x="368" y="230"/>
                </a:lnTo>
                <a:lnTo>
                  <a:pt x="390" y="203"/>
                </a:lnTo>
                <a:lnTo>
                  <a:pt x="404" y="162"/>
                </a:lnTo>
                <a:lnTo>
                  <a:pt x="426" y="135"/>
                </a:lnTo>
                <a:lnTo>
                  <a:pt x="441" y="95"/>
                </a:lnTo>
                <a:lnTo>
                  <a:pt x="463" y="68"/>
                </a:lnTo>
                <a:lnTo>
                  <a:pt x="485" y="41"/>
                </a:lnTo>
                <a:lnTo>
                  <a:pt x="507" y="27"/>
                </a:lnTo>
                <a:lnTo>
                  <a:pt x="537" y="0"/>
                </a:lnTo>
                <a:lnTo>
                  <a:pt x="559" y="0"/>
                </a:lnTo>
                <a:lnTo>
                  <a:pt x="618" y="0"/>
                </a:lnTo>
                <a:lnTo>
                  <a:pt x="676" y="0"/>
                </a:lnTo>
                <a:lnTo>
                  <a:pt x="699" y="14"/>
                </a:lnTo>
                <a:lnTo>
                  <a:pt x="721" y="27"/>
                </a:lnTo>
                <a:lnTo>
                  <a:pt x="743" y="41"/>
                </a:lnTo>
                <a:lnTo>
                  <a:pt x="772" y="68"/>
                </a:lnTo>
                <a:lnTo>
                  <a:pt x="794" y="95"/>
                </a:lnTo>
                <a:lnTo>
                  <a:pt x="816" y="135"/>
                </a:lnTo>
                <a:lnTo>
                  <a:pt x="838" y="176"/>
                </a:lnTo>
                <a:lnTo>
                  <a:pt x="853" y="216"/>
                </a:lnTo>
                <a:lnTo>
                  <a:pt x="875" y="257"/>
                </a:lnTo>
                <a:lnTo>
                  <a:pt x="890" y="297"/>
                </a:lnTo>
                <a:lnTo>
                  <a:pt x="904" y="338"/>
                </a:lnTo>
                <a:lnTo>
                  <a:pt x="927" y="379"/>
                </a:lnTo>
                <a:lnTo>
                  <a:pt x="941" y="419"/>
                </a:lnTo>
                <a:lnTo>
                  <a:pt x="963" y="460"/>
                </a:lnTo>
                <a:lnTo>
                  <a:pt x="978" y="500"/>
                </a:lnTo>
                <a:lnTo>
                  <a:pt x="1000" y="541"/>
                </a:lnTo>
                <a:lnTo>
                  <a:pt x="1015" y="581"/>
                </a:lnTo>
                <a:lnTo>
                  <a:pt x="1037" y="622"/>
                </a:lnTo>
                <a:lnTo>
                  <a:pt x="1059" y="635"/>
                </a:lnTo>
                <a:lnTo>
                  <a:pt x="1088" y="676"/>
                </a:lnTo>
                <a:lnTo>
                  <a:pt x="1110" y="703"/>
                </a:lnTo>
                <a:lnTo>
                  <a:pt x="1154" y="730"/>
                </a:lnTo>
                <a:lnTo>
                  <a:pt x="1177" y="757"/>
                </a:lnTo>
                <a:lnTo>
                  <a:pt x="1199" y="771"/>
                </a:lnTo>
                <a:lnTo>
                  <a:pt x="1228" y="798"/>
                </a:lnTo>
                <a:lnTo>
                  <a:pt x="1250" y="811"/>
                </a:lnTo>
                <a:lnTo>
                  <a:pt x="1279" y="825"/>
                </a:lnTo>
                <a:lnTo>
                  <a:pt x="1338" y="852"/>
                </a:lnTo>
                <a:lnTo>
                  <a:pt x="1368" y="865"/>
                </a:lnTo>
                <a:lnTo>
                  <a:pt x="1390" y="879"/>
                </a:lnTo>
                <a:lnTo>
                  <a:pt x="1412" y="892"/>
                </a:lnTo>
                <a:lnTo>
                  <a:pt x="1434" y="892"/>
                </a:lnTo>
                <a:lnTo>
                  <a:pt x="1456" y="906"/>
                </a:lnTo>
                <a:lnTo>
                  <a:pt x="1485" y="919"/>
                </a:lnTo>
                <a:lnTo>
                  <a:pt x="1507" y="933"/>
                </a:lnTo>
                <a:lnTo>
                  <a:pt x="1537" y="933"/>
                </a:lnTo>
                <a:lnTo>
                  <a:pt x="1559" y="946"/>
                </a:lnTo>
                <a:lnTo>
                  <a:pt x="1581" y="946"/>
                </a:lnTo>
                <a:lnTo>
                  <a:pt x="1603" y="960"/>
                </a:lnTo>
                <a:lnTo>
                  <a:pt x="1625" y="960"/>
                </a:lnTo>
                <a:lnTo>
                  <a:pt x="1654" y="960"/>
                </a:lnTo>
                <a:lnTo>
                  <a:pt x="1677" y="960"/>
                </a:lnTo>
                <a:lnTo>
                  <a:pt x="1699" y="960"/>
                </a:lnTo>
                <a:lnTo>
                  <a:pt x="1728" y="960"/>
                </a:lnTo>
                <a:lnTo>
                  <a:pt x="0" y="960"/>
                </a:lnTo>
              </a:path>
            </a:pathLst>
          </a:custGeom>
          <a:solidFill>
            <a:schemeClr val="accent1"/>
          </a:solidFill>
          <a:ln w="12700" cap="rnd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17416" name="Freeform 7"/>
          <p:cNvSpPr>
            <a:spLocks/>
          </p:cNvSpPr>
          <p:nvPr/>
        </p:nvSpPr>
        <p:spPr bwMode="auto">
          <a:xfrm>
            <a:off x="4343400" y="4724400"/>
            <a:ext cx="2744788" cy="1525588"/>
          </a:xfrm>
          <a:custGeom>
            <a:avLst/>
            <a:gdLst>
              <a:gd name="T0" fmla="*/ 2697163 w 1729"/>
              <a:gd name="T1" fmla="*/ 1416050 h 961"/>
              <a:gd name="T2" fmla="*/ 2555876 w 1729"/>
              <a:gd name="T3" fmla="*/ 1373188 h 961"/>
              <a:gd name="T4" fmla="*/ 2486026 w 1729"/>
              <a:gd name="T5" fmla="*/ 1244600 h 961"/>
              <a:gd name="T6" fmla="*/ 2439988 w 1729"/>
              <a:gd name="T7" fmla="*/ 1116013 h 961"/>
              <a:gd name="T8" fmla="*/ 2405063 w 1729"/>
              <a:gd name="T9" fmla="*/ 987425 h 961"/>
              <a:gd name="T10" fmla="*/ 2357438 w 1729"/>
              <a:gd name="T11" fmla="*/ 858838 h 961"/>
              <a:gd name="T12" fmla="*/ 2300288 w 1729"/>
              <a:gd name="T13" fmla="*/ 708025 h 961"/>
              <a:gd name="T14" fmla="*/ 2252663 w 1729"/>
              <a:gd name="T15" fmla="*/ 579438 h 961"/>
              <a:gd name="T16" fmla="*/ 2193926 w 1729"/>
              <a:gd name="T17" fmla="*/ 428625 h 961"/>
              <a:gd name="T18" fmla="*/ 2124076 w 1729"/>
              <a:gd name="T19" fmla="*/ 322263 h 961"/>
              <a:gd name="T20" fmla="*/ 2066926 w 1729"/>
              <a:gd name="T21" fmla="*/ 214313 h 961"/>
              <a:gd name="T22" fmla="*/ 2008188 w 1729"/>
              <a:gd name="T23" fmla="*/ 107950 h 961"/>
              <a:gd name="T24" fmla="*/ 1938338 w 1729"/>
              <a:gd name="T25" fmla="*/ 42863 h 961"/>
              <a:gd name="T26" fmla="*/ 1855788 w 1729"/>
              <a:gd name="T27" fmla="*/ 0 h 961"/>
              <a:gd name="T28" fmla="*/ 1670051 w 1729"/>
              <a:gd name="T29" fmla="*/ 0 h 961"/>
              <a:gd name="T30" fmla="*/ 1598613 w 1729"/>
              <a:gd name="T31" fmla="*/ 42863 h 961"/>
              <a:gd name="T32" fmla="*/ 1517650 w 1729"/>
              <a:gd name="T33" fmla="*/ 107950 h 961"/>
              <a:gd name="T34" fmla="*/ 1447800 w 1729"/>
              <a:gd name="T35" fmla="*/ 214313 h 961"/>
              <a:gd name="T36" fmla="*/ 1389063 w 1729"/>
              <a:gd name="T37" fmla="*/ 342900 h 961"/>
              <a:gd name="T38" fmla="*/ 1330325 w 1729"/>
              <a:gd name="T39" fmla="*/ 471488 h 961"/>
              <a:gd name="T40" fmla="*/ 1271588 w 1729"/>
              <a:gd name="T41" fmla="*/ 601663 h 961"/>
              <a:gd name="T42" fmla="*/ 1214438 w 1729"/>
              <a:gd name="T43" fmla="*/ 730250 h 961"/>
              <a:gd name="T44" fmla="*/ 1155700 w 1729"/>
              <a:gd name="T45" fmla="*/ 858838 h 961"/>
              <a:gd name="T46" fmla="*/ 1096963 w 1729"/>
              <a:gd name="T47" fmla="*/ 987425 h 961"/>
              <a:gd name="T48" fmla="*/ 1016000 w 1729"/>
              <a:gd name="T49" fmla="*/ 1073150 h 961"/>
              <a:gd name="T50" fmla="*/ 911225 w 1729"/>
              <a:gd name="T51" fmla="*/ 1158875 h 961"/>
              <a:gd name="T52" fmla="*/ 839788 w 1729"/>
              <a:gd name="T53" fmla="*/ 1223963 h 961"/>
              <a:gd name="T54" fmla="*/ 758825 w 1729"/>
              <a:gd name="T55" fmla="*/ 1287463 h 961"/>
              <a:gd name="T56" fmla="*/ 619125 w 1729"/>
              <a:gd name="T57" fmla="*/ 1352550 h 961"/>
              <a:gd name="T58" fmla="*/ 536575 w 1729"/>
              <a:gd name="T59" fmla="*/ 1395413 h 961"/>
              <a:gd name="T60" fmla="*/ 466725 w 1729"/>
              <a:gd name="T61" fmla="*/ 1416050 h 961"/>
              <a:gd name="T62" fmla="*/ 385763 w 1729"/>
              <a:gd name="T63" fmla="*/ 1458913 h 961"/>
              <a:gd name="T64" fmla="*/ 303213 w 1729"/>
              <a:gd name="T65" fmla="*/ 1481138 h 961"/>
              <a:gd name="T66" fmla="*/ 233363 w 1729"/>
              <a:gd name="T67" fmla="*/ 1501775 h 961"/>
              <a:gd name="T68" fmla="*/ 163513 w 1729"/>
              <a:gd name="T69" fmla="*/ 1524000 h 961"/>
              <a:gd name="T70" fmla="*/ 80963 w 1729"/>
              <a:gd name="T71" fmla="*/ 1524000 h 961"/>
              <a:gd name="T72" fmla="*/ 0 w 1729"/>
              <a:gd name="T73" fmla="*/ 1524000 h 961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w 1729"/>
              <a:gd name="T112" fmla="*/ 0 h 961"/>
              <a:gd name="T113" fmla="*/ 1729 w 1729"/>
              <a:gd name="T114" fmla="*/ 961 h 961"/>
            </a:gdLst>
            <a:ahLst/>
            <a:cxnLst>
              <a:cxn ang="T74">
                <a:pos x="T0" y="T1"/>
              </a:cxn>
              <a:cxn ang="T75">
                <a:pos x="T2" y="T3"/>
              </a:cxn>
              <a:cxn ang="T76">
                <a:pos x="T4" y="T5"/>
              </a:cxn>
              <a:cxn ang="T77">
                <a:pos x="T6" y="T7"/>
              </a:cxn>
              <a:cxn ang="T78">
                <a:pos x="T8" y="T9"/>
              </a:cxn>
              <a:cxn ang="T79">
                <a:pos x="T10" y="T11"/>
              </a:cxn>
              <a:cxn ang="T80">
                <a:pos x="T12" y="T13"/>
              </a:cxn>
              <a:cxn ang="T81">
                <a:pos x="T14" y="T15"/>
              </a:cxn>
              <a:cxn ang="T82">
                <a:pos x="T16" y="T17"/>
              </a:cxn>
              <a:cxn ang="T83">
                <a:pos x="T18" y="T19"/>
              </a:cxn>
              <a:cxn ang="T84">
                <a:pos x="T20" y="T21"/>
              </a:cxn>
              <a:cxn ang="T85">
                <a:pos x="T22" y="T23"/>
              </a:cxn>
              <a:cxn ang="T86">
                <a:pos x="T24" y="T25"/>
              </a:cxn>
              <a:cxn ang="T87">
                <a:pos x="T26" y="T27"/>
              </a:cxn>
              <a:cxn ang="T88">
                <a:pos x="T28" y="T29"/>
              </a:cxn>
              <a:cxn ang="T89">
                <a:pos x="T30" y="T31"/>
              </a:cxn>
              <a:cxn ang="T90">
                <a:pos x="T32" y="T33"/>
              </a:cxn>
              <a:cxn ang="T91">
                <a:pos x="T34" y="T35"/>
              </a:cxn>
              <a:cxn ang="T92">
                <a:pos x="T36" y="T37"/>
              </a:cxn>
              <a:cxn ang="T93">
                <a:pos x="T38" y="T39"/>
              </a:cxn>
              <a:cxn ang="T94">
                <a:pos x="T40" y="T41"/>
              </a:cxn>
              <a:cxn ang="T95">
                <a:pos x="T42" y="T43"/>
              </a:cxn>
              <a:cxn ang="T96">
                <a:pos x="T44" y="T45"/>
              </a:cxn>
              <a:cxn ang="T97">
                <a:pos x="T46" y="T47"/>
              </a:cxn>
              <a:cxn ang="T98">
                <a:pos x="T48" y="T49"/>
              </a:cxn>
              <a:cxn ang="T99">
                <a:pos x="T50" y="T51"/>
              </a:cxn>
              <a:cxn ang="T100">
                <a:pos x="T52" y="T53"/>
              </a:cxn>
              <a:cxn ang="T101">
                <a:pos x="T54" y="T55"/>
              </a:cxn>
              <a:cxn ang="T102">
                <a:pos x="T56" y="T57"/>
              </a:cxn>
              <a:cxn ang="T103">
                <a:pos x="T58" y="T59"/>
              </a:cxn>
              <a:cxn ang="T104">
                <a:pos x="T60" y="T61"/>
              </a:cxn>
              <a:cxn ang="T105">
                <a:pos x="T62" y="T63"/>
              </a:cxn>
              <a:cxn ang="T106">
                <a:pos x="T64" y="T65"/>
              </a:cxn>
              <a:cxn ang="T107">
                <a:pos x="T66" y="T67"/>
              </a:cxn>
              <a:cxn ang="T108">
                <a:pos x="T68" y="T69"/>
              </a:cxn>
              <a:cxn ang="T109">
                <a:pos x="T70" y="T71"/>
              </a:cxn>
              <a:cxn ang="T110">
                <a:pos x="T72" y="T73"/>
              </a:cxn>
            </a:cxnLst>
            <a:rect l="T111" t="T112" r="T113" b="T114"/>
            <a:pathLst>
              <a:path w="1729" h="961">
                <a:moveTo>
                  <a:pt x="1728" y="960"/>
                </a:moveTo>
                <a:lnTo>
                  <a:pt x="1699" y="892"/>
                </a:lnTo>
                <a:lnTo>
                  <a:pt x="1654" y="879"/>
                </a:lnTo>
                <a:lnTo>
                  <a:pt x="1610" y="865"/>
                </a:lnTo>
                <a:lnTo>
                  <a:pt x="1588" y="825"/>
                </a:lnTo>
                <a:lnTo>
                  <a:pt x="1566" y="784"/>
                </a:lnTo>
                <a:lnTo>
                  <a:pt x="1552" y="744"/>
                </a:lnTo>
                <a:lnTo>
                  <a:pt x="1537" y="703"/>
                </a:lnTo>
                <a:lnTo>
                  <a:pt x="1529" y="663"/>
                </a:lnTo>
                <a:lnTo>
                  <a:pt x="1515" y="622"/>
                </a:lnTo>
                <a:lnTo>
                  <a:pt x="1500" y="581"/>
                </a:lnTo>
                <a:lnTo>
                  <a:pt x="1485" y="541"/>
                </a:lnTo>
                <a:lnTo>
                  <a:pt x="1463" y="500"/>
                </a:lnTo>
                <a:lnTo>
                  <a:pt x="1449" y="446"/>
                </a:lnTo>
                <a:lnTo>
                  <a:pt x="1434" y="406"/>
                </a:lnTo>
                <a:lnTo>
                  <a:pt x="1419" y="365"/>
                </a:lnTo>
                <a:lnTo>
                  <a:pt x="1404" y="311"/>
                </a:lnTo>
                <a:lnTo>
                  <a:pt x="1382" y="270"/>
                </a:lnTo>
                <a:lnTo>
                  <a:pt x="1360" y="230"/>
                </a:lnTo>
                <a:lnTo>
                  <a:pt x="1338" y="203"/>
                </a:lnTo>
                <a:lnTo>
                  <a:pt x="1324" y="162"/>
                </a:lnTo>
                <a:lnTo>
                  <a:pt x="1302" y="135"/>
                </a:lnTo>
                <a:lnTo>
                  <a:pt x="1287" y="95"/>
                </a:lnTo>
                <a:lnTo>
                  <a:pt x="1265" y="68"/>
                </a:lnTo>
                <a:lnTo>
                  <a:pt x="1243" y="41"/>
                </a:lnTo>
                <a:lnTo>
                  <a:pt x="1221" y="27"/>
                </a:lnTo>
                <a:lnTo>
                  <a:pt x="1191" y="0"/>
                </a:lnTo>
                <a:lnTo>
                  <a:pt x="1169" y="0"/>
                </a:lnTo>
                <a:lnTo>
                  <a:pt x="1110" y="0"/>
                </a:lnTo>
                <a:lnTo>
                  <a:pt x="1052" y="0"/>
                </a:lnTo>
                <a:lnTo>
                  <a:pt x="1029" y="14"/>
                </a:lnTo>
                <a:lnTo>
                  <a:pt x="1007" y="27"/>
                </a:lnTo>
                <a:lnTo>
                  <a:pt x="985" y="41"/>
                </a:lnTo>
                <a:lnTo>
                  <a:pt x="956" y="68"/>
                </a:lnTo>
                <a:lnTo>
                  <a:pt x="934" y="95"/>
                </a:lnTo>
                <a:lnTo>
                  <a:pt x="912" y="135"/>
                </a:lnTo>
                <a:lnTo>
                  <a:pt x="890" y="176"/>
                </a:lnTo>
                <a:lnTo>
                  <a:pt x="875" y="216"/>
                </a:lnTo>
                <a:lnTo>
                  <a:pt x="853" y="257"/>
                </a:lnTo>
                <a:lnTo>
                  <a:pt x="838" y="297"/>
                </a:lnTo>
                <a:lnTo>
                  <a:pt x="824" y="338"/>
                </a:lnTo>
                <a:lnTo>
                  <a:pt x="801" y="379"/>
                </a:lnTo>
                <a:lnTo>
                  <a:pt x="787" y="419"/>
                </a:lnTo>
                <a:lnTo>
                  <a:pt x="765" y="460"/>
                </a:lnTo>
                <a:lnTo>
                  <a:pt x="750" y="500"/>
                </a:lnTo>
                <a:lnTo>
                  <a:pt x="728" y="541"/>
                </a:lnTo>
                <a:lnTo>
                  <a:pt x="713" y="581"/>
                </a:lnTo>
                <a:lnTo>
                  <a:pt x="691" y="622"/>
                </a:lnTo>
                <a:lnTo>
                  <a:pt x="669" y="635"/>
                </a:lnTo>
                <a:lnTo>
                  <a:pt x="640" y="676"/>
                </a:lnTo>
                <a:lnTo>
                  <a:pt x="618" y="703"/>
                </a:lnTo>
                <a:lnTo>
                  <a:pt x="574" y="730"/>
                </a:lnTo>
                <a:lnTo>
                  <a:pt x="551" y="757"/>
                </a:lnTo>
                <a:lnTo>
                  <a:pt x="529" y="771"/>
                </a:lnTo>
                <a:lnTo>
                  <a:pt x="500" y="798"/>
                </a:lnTo>
                <a:lnTo>
                  <a:pt x="478" y="811"/>
                </a:lnTo>
                <a:lnTo>
                  <a:pt x="449" y="825"/>
                </a:lnTo>
                <a:lnTo>
                  <a:pt x="390" y="852"/>
                </a:lnTo>
                <a:lnTo>
                  <a:pt x="360" y="865"/>
                </a:lnTo>
                <a:lnTo>
                  <a:pt x="338" y="879"/>
                </a:lnTo>
                <a:lnTo>
                  <a:pt x="316" y="892"/>
                </a:lnTo>
                <a:lnTo>
                  <a:pt x="294" y="892"/>
                </a:lnTo>
                <a:lnTo>
                  <a:pt x="272" y="906"/>
                </a:lnTo>
                <a:lnTo>
                  <a:pt x="243" y="919"/>
                </a:lnTo>
                <a:lnTo>
                  <a:pt x="221" y="933"/>
                </a:lnTo>
                <a:lnTo>
                  <a:pt x="191" y="933"/>
                </a:lnTo>
                <a:lnTo>
                  <a:pt x="169" y="946"/>
                </a:lnTo>
                <a:lnTo>
                  <a:pt x="147" y="946"/>
                </a:lnTo>
                <a:lnTo>
                  <a:pt x="125" y="960"/>
                </a:lnTo>
                <a:lnTo>
                  <a:pt x="103" y="960"/>
                </a:lnTo>
                <a:lnTo>
                  <a:pt x="74" y="960"/>
                </a:lnTo>
                <a:lnTo>
                  <a:pt x="51" y="960"/>
                </a:lnTo>
                <a:lnTo>
                  <a:pt x="29" y="960"/>
                </a:lnTo>
                <a:lnTo>
                  <a:pt x="0" y="960"/>
                </a:lnTo>
                <a:lnTo>
                  <a:pt x="1728" y="960"/>
                </a:lnTo>
              </a:path>
            </a:pathLst>
          </a:custGeom>
          <a:solidFill>
            <a:schemeClr val="accent1"/>
          </a:solidFill>
          <a:ln w="12700" cap="rnd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17417" name="Rectangle 8"/>
          <p:cNvSpPr>
            <a:spLocks noGrp="1" noChangeArrowheads="1"/>
          </p:cNvSpPr>
          <p:nvPr>
            <p:ph type="title"/>
          </p:nvPr>
        </p:nvSpPr>
        <p:spPr>
          <a:xfrm>
            <a:off x="457200" y="228600"/>
            <a:ext cx="7772400" cy="1143000"/>
          </a:xfrm>
          <a:noFill/>
        </p:spPr>
        <p:txBody>
          <a:bodyPr lIns="90488" tIns="44450" rIns="90488" bIns="44450" anchor="ctr"/>
          <a:lstStyle/>
          <a:p>
            <a:pPr eaLnBrk="1" hangingPunct="1">
              <a:buFontTx/>
              <a:buChar char="•"/>
            </a:pPr>
            <a:r>
              <a:rPr lang="en-US" smtClean="0"/>
              <a:t>Non-symmetrical</a:t>
            </a:r>
          </a:p>
        </p:txBody>
      </p:sp>
      <p:sp>
        <p:nvSpPr>
          <p:cNvPr id="17418" name="Rectangle 9"/>
          <p:cNvSpPr>
            <a:spLocks noGrp="1" noChangeArrowheads="1"/>
          </p:cNvSpPr>
          <p:nvPr>
            <p:ph type="body" idx="1"/>
          </p:nvPr>
        </p:nvSpPr>
        <p:spPr>
          <a:xfrm>
            <a:off x="609600" y="1295400"/>
            <a:ext cx="7772400" cy="4114800"/>
          </a:xfrm>
          <a:noFill/>
        </p:spPr>
        <p:txBody>
          <a:bodyPr lIns="90488" tIns="44450" rIns="90488" bIns="44450"/>
          <a:lstStyle/>
          <a:p>
            <a:pPr eaLnBrk="1" hangingPunct="1">
              <a:buFont typeface="Wingdings" pitchFamily="2" charset="2"/>
              <a:buNone/>
            </a:pPr>
            <a:r>
              <a:rPr lang="en-US" sz="3300" smtClean="0"/>
              <a:t>1. Positive Skew = high number of low</a:t>
            </a:r>
          </a:p>
          <a:p>
            <a:pPr eaLnBrk="1" hangingPunct="1">
              <a:buFont typeface="Wingdings" pitchFamily="2" charset="2"/>
              <a:buNone/>
            </a:pPr>
            <a:r>
              <a:rPr lang="en-US" sz="3300" smtClean="0"/>
              <a:t>    scores</a:t>
            </a:r>
          </a:p>
          <a:p>
            <a:pPr lvl="1" eaLnBrk="1" hangingPunct="1">
              <a:buFont typeface="Wingdings" pitchFamily="2" charset="2"/>
              <a:buNone/>
            </a:pPr>
            <a:endParaRPr lang="en-US" sz="3300" smtClean="0"/>
          </a:p>
          <a:p>
            <a:pPr eaLnBrk="1" hangingPunct="1">
              <a:buFont typeface="Wingdings" pitchFamily="2" charset="2"/>
              <a:buNone/>
            </a:pPr>
            <a:endParaRPr lang="en-US" sz="3300" smtClean="0"/>
          </a:p>
          <a:p>
            <a:pPr eaLnBrk="1" hangingPunct="1">
              <a:buFont typeface="Wingdings" pitchFamily="2" charset="2"/>
              <a:buNone/>
            </a:pPr>
            <a:r>
              <a:rPr lang="en-US" sz="3300" smtClean="0"/>
              <a:t>2. Negative Skew = high number of high</a:t>
            </a:r>
          </a:p>
          <a:p>
            <a:pPr eaLnBrk="1" hangingPunct="1">
              <a:buFont typeface="Wingdings" pitchFamily="2" charset="2"/>
              <a:buNone/>
            </a:pPr>
            <a:r>
              <a:rPr lang="en-US" sz="3300" smtClean="0"/>
              <a:t>    scores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7FD88419-D013-442F-84CD-A5D82B1DA71D}" type="slidenum">
              <a:rPr lang="en-US" smtClean="0"/>
              <a:pPr/>
              <a:t>13</a:t>
            </a:fld>
            <a:endParaRPr lang="en-US" smtClean="0"/>
          </a:p>
        </p:txBody>
      </p:sp>
      <p:sp>
        <p:nvSpPr>
          <p:cNvPr id="18435" name="Rectangle 2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8436" name="Rectangle 3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8437" name="Rectangle 4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8438" name="Rectangle 5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8439" name="Freeform 6"/>
          <p:cNvSpPr>
            <a:spLocks/>
          </p:cNvSpPr>
          <p:nvPr/>
        </p:nvSpPr>
        <p:spPr bwMode="auto">
          <a:xfrm>
            <a:off x="6097588" y="2054225"/>
            <a:ext cx="2643187" cy="1414463"/>
          </a:xfrm>
          <a:custGeom>
            <a:avLst/>
            <a:gdLst>
              <a:gd name="T0" fmla="*/ 0 w 1665"/>
              <a:gd name="T1" fmla="*/ 1366838 h 891"/>
              <a:gd name="T2" fmla="*/ 119062 w 1665"/>
              <a:gd name="T3" fmla="*/ 1355725 h 891"/>
              <a:gd name="T4" fmla="*/ 239712 w 1665"/>
              <a:gd name="T5" fmla="*/ 1312863 h 891"/>
              <a:gd name="T6" fmla="*/ 358775 w 1665"/>
              <a:gd name="T7" fmla="*/ 1241425 h 891"/>
              <a:gd name="T8" fmla="*/ 481012 w 1665"/>
              <a:gd name="T9" fmla="*/ 1173163 h 891"/>
              <a:gd name="T10" fmla="*/ 600075 w 1665"/>
              <a:gd name="T11" fmla="*/ 1044575 h 891"/>
              <a:gd name="T12" fmla="*/ 720725 w 1665"/>
              <a:gd name="T13" fmla="*/ 846138 h 891"/>
              <a:gd name="T14" fmla="*/ 839787 w 1665"/>
              <a:gd name="T15" fmla="*/ 530225 h 891"/>
              <a:gd name="T16" fmla="*/ 962025 w 1665"/>
              <a:gd name="T17" fmla="*/ 315913 h 891"/>
              <a:gd name="T18" fmla="*/ 1081087 w 1665"/>
              <a:gd name="T19" fmla="*/ 150813 h 891"/>
              <a:gd name="T20" fmla="*/ 1201737 w 1665"/>
              <a:gd name="T21" fmla="*/ 28575 h 891"/>
              <a:gd name="T22" fmla="*/ 1320800 w 1665"/>
              <a:gd name="T23" fmla="*/ 0 h 891"/>
              <a:gd name="T24" fmla="*/ 1439862 w 1665"/>
              <a:gd name="T25" fmla="*/ 28575 h 891"/>
              <a:gd name="T26" fmla="*/ 1562100 w 1665"/>
              <a:gd name="T27" fmla="*/ 150813 h 891"/>
              <a:gd name="T28" fmla="*/ 1679575 w 1665"/>
              <a:gd name="T29" fmla="*/ 315913 h 891"/>
              <a:gd name="T30" fmla="*/ 1801812 w 1665"/>
              <a:gd name="T31" fmla="*/ 530225 h 891"/>
              <a:gd name="T32" fmla="*/ 1920875 w 1665"/>
              <a:gd name="T33" fmla="*/ 846138 h 891"/>
              <a:gd name="T34" fmla="*/ 2043112 w 1665"/>
              <a:gd name="T35" fmla="*/ 1044575 h 891"/>
              <a:gd name="T36" fmla="*/ 2160587 w 1665"/>
              <a:gd name="T37" fmla="*/ 1173163 h 891"/>
              <a:gd name="T38" fmla="*/ 2282825 w 1665"/>
              <a:gd name="T39" fmla="*/ 1241425 h 891"/>
              <a:gd name="T40" fmla="*/ 2401887 w 1665"/>
              <a:gd name="T41" fmla="*/ 1312863 h 891"/>
              <a:gd name="T42" fmla="*/ 2524125 w 1665"/>
              <a:gd name="T43" fmla="*/ 1355725 h 891"/>
              <a:gd name="T44" fmla="*/ 2641600 w 1665"/>
              <a:gd name="T45" fmla="*/ 1366838 h 891"/>
              <a:gd name="T46" fmla="*/ 2641600 w 1665"/>
              <a:gd name="T47" fmla="*/ 1412875 h 891"/>
              <a:gd name="T48" fmla="*/ 2524125 w 1665"/>
              <a:gd name="T49" fmla="*/ 1412875 h 891"/>
              <a:gd name="T50" fmla="*/ 2401887 w 1665"/>
              <a:gd name="T51" fmla="*/ 1412875 h 891"/>
              <a:gd name="T52" fmla="*/ 2282825 w 1665"/>
              <a:gd name="T53" fmla="*/ 1412875 h 891"/>
              <a:gd name="T54" fmla="*/ 2160587 w 1665"/>
              <a:gd name="T55" fmla="*/ 1412875 h 891"/>
              <a:gd name="T56" fmla="*/ 2043112 w 1665"/>
              <a:gd name="T57" fmla="*/ 1412875 h 891"/>
              <a:gd name="T58" fmla="*/ 1920875 w 1665"/>
              <a:gd name="T59" fmla="*/ 1412875 h 891"/>
              <a:gd name="T60" fmla="*/ 1801812 w 1665"/>
              <a:gd name="T61" fmla="*/ 1412875 h 891"/>
              <a:gd name="T62" fmla="*/ 1679575 w 1665"/>
              <a:gd name="T63" fmla="*/ 1412875 h 891"/>
              <a:gd name="T64" fmla="*/ 1562100 w 1665"/>
              <a:gd name="T65" fmla="*/ 1412875 h 891"/>
              <a:gd name="T66" fmla="*/ 1439862 w 1665"/>
              <a:gd name="T67" fmla="*/ 1412875 h 891"/>
              <a:gd name="T68" fmla="*/ 1320800 w 1665"/>
              <a:gd name="T69" fmla="*/ 1412875 h 891"/>
              <a:gd name="T70" fmla="*/ 1201737 w 1665"/>
              <a:gd name="T71" fmla="*/ 1412875 h 891"/>
              <a:gd name="T72" fmla="*/ 1081087 w 1665"/>
              <a:gd name="T73" fmla="*/ 1412875 h 891"/>
              <a:gd name="T74" fmla="*/ 962025 w 1665"/>
              <a:gd name="T75" fmla="*/ 1412875 h 891"/>
              <a:gd name="T76" fmla="*/ 839787 w 1665"/>
              <a:gd name="T77" fmla="*/ 1412875 h 891"/>
              <a:gd name="T78" fmla="*/ 720725 w 1665"/>
              <a:gd name="T79" fmla="*/ 1412875 h 891"/>
              <a:gd name="T80" fmla="*/ 600075 w 1665"/>
              <a:gd name="T81" fmla="*/ 1412875 h 891"/>
              <a:gd name="T82" fmla="*/ 481012 w 1665"/>
              <a:gd name="T83" fmla="*/ 1412875 h 891"/>
              <a:gd name="T84" fmla="*/ 358775 w 1665"/>
              <a:gd name="T85" fmla="*/ 1412875 h 891"/>
              <a:gd name="T86" fmla="*/ 239712 w 1665"/>
              <a:gd name="T87" fmla="*/ 1412875 h 891"/>
              <a:gd name="T88" fmla="*/ 119062 w 1665"/>
              <a:gd name="T89" fmla="*/ 1412875 h 891"/>
              <a:gd name="T90" fmla="*/ 0 w 1665"/>
              <a:gd name="T91" fmla="*/ 1412875 h 891"/>
              <a:gd name="T92" fmla="*/ 0 w 1665"/>
              <a:gd name="T93" fmla="*/ 1366838 h 891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w 1665"/>
              <a:gd name="T142" fmla="*/ 0 h 891"/>
              <a:gd name="T143" fmla="*/ 1665 w 1665"/>
              <a:gd name="T144" fmla="*/ 891 h 891"/>
            </a:gdLst>
            <a:ahLst/>
            <a:cxnLst>
              <a:cxn ang="T94">
                <a:pos x="T0" y="T1"/>
              </a:cxn>
              <a:cxn ang="T95">
                <a:pos x="T2" y="T3"/>
              </a:cxn>
              <a:cxn ang="T96">
                <a:pos x="T4" y="T5"/>
              </a:cxn>
              <a:cxn ang="T97">
                <a:pos x="T6" y="T7"/>
              </a:cxn>
              <a:cxn ang="T98">
                <a:pos x="T8" y="T9"/>
              </a:cxn>
              <a:cxn ang="T99">
                <a:pos x="T10" y="T11"/>
              </a:cxn>
              <a:cxn ang="T100">
                <a:pos x="T12" y="T13"/>
              </a:cxn>
              <a:cxn ang="T101">
                <a:pos x="T14" y="T15"/>
              </a:cxn>
              <a:cxn ang="T102">
                <a:pos x="T16" y="T17"/>
              </a:cxn>
              <a:cxn ang="T103">
                <a:pos x="T18" y="T19"/>
              </a:cxn>
              <a:cxn ang="T104">
                <a:pos x="T20" y="T21"/>
              </a:cxn>
              <a:cxn ang="T105">
                <a:pos x="T22" y="T23"/>
              </a:cxn>
              <a:cxn ang="T106">
                <a:pos x="T24" y="T25"/>
              </a:cxn>
              <a:cxn ang="T107">
                <a:pos x="T26" y="T27"/>
              </a:cxn>
              <a:cxn ang="T108">
                <a:pos x="T28" y="T29"/>
              </a:cxn>
              <a:cxn ang="T109">
                <a:pos x="T30" y="T31"/>
              </a:cxn>
              <a:cxn ang="T110">
                <a:pos x="T32" y="T33"/>
              </a:cxn>
              <a:cxn ang="T111">
                <a:pos x="T34" y="T35"/>
              </a:cxn>
              <a:cxn ang="T112">
                <a:pos x="T36" y="T37"/>
              </a:cxn>
              <a:cxn ang="T113">
                <a:pos x="T38" y="T39"/>
              </a:cxn>
              <a:cxn ang="T114">
                <a:pos x="T40" y="T41"/>
              </a:cxn>
              <a:cxn ang="T115">
                <a:pos x="T42" y="T43"/>
              </a:cxn>
              <a:cxn ang="T116">
                <a:pos x="T44" y="T45"/>
              </a:cxn>
              <a:cxn ang="T117">
                <a:pos x="T46" y="T47"/>
              </a:cxn>
              <a:cxn ang="T118">
                <a:pos x="T48" y="T49"/>
              </a:cxn>
              <a:cxn ang="T119">
                <a:pos x="T50" y="T51"/>
              </a:cxn>
              <a:cxn ang="T120">
                <a:pos x="T52" y="T53"/>
              </a:cxn>
              <a:cxn ang="T121">
                <a:pos x="T54" y="T55"/>
              </a:cxn>
              <a:cxn ang="T122">
                <a:pos x="T56" y="T57"/>
              </a:cxn>
              <a:cxn ang="T123">
                <a:pos x="T58" y="T59"/>
              </a:cxn>
              <a:cxn ang="T124">
                <a:pos x="T60" y="T61"/>
              </a:cxn>
              <a:cxn ang="T125">
                <a:pos x="T62" y="T63"/>
              </a:cxn>
              <a:cxn ang="T126">
                <a:pos x="T64" y="T65"/>
              </a:cxn>
              <a:cxn ang="T127">
                <a:pos x="T66" y="T67"/>
              </a:cxn>
              <a:cxn ang="T128">
                <a:pos x="T68" y="T69"/>
              </a:cxn>
              <a:cxn ang="T129">
                <a:pos x="T70" y="T71"/>
              </a:cxn>
              <a:cxn ang="T130">
                <a:pos x="T72" y="T73"/>
              </a:cxn>
              <a:cxn ang="T131">
                <a:pos x="T74" y="T75"/>
              </a:cxn>
              <a:cxn ang="T132">
                <a:pos x="T76" y="T77"/>
              </a:cxn>
              <a:cxn ang="T133">
                <a:pos x="T78" y="T79"/>
              </a:cxn>
              <a:cxn ang="T134">
                <a:pos x="T80" y="T81"/>
              </a:cxn>
              <a:cxn ang="T135">
                <a:pos x="T82" y="T83"/>
              </a:cxn>
              <a:cxn ang="T136">
                <a:pos x="T84" y="T85"/>
              </a:cxn>
              <a:cxn ang="T137">
                <a:pos x="T86" y="T87"/>
              </a:cxn>
              <a:cxn ang="T138">
                <a:pos x="T88" y="T89"/>
              </a:cxn>
              <a:cxn ang="T139">
                <a:pos x="T90" y="T91"/>
              </a:cxn>
              <a:cxn ang="T140">
                <a:pos x="T92" y="T93"/>
              </a:cxn>
            </a:cxnLst>
            <a:rect l="T141" t="T142" r="T143" b="T144"/>
            <a:pathLst>
              <a:path w="1665" h="891">
                <a:moveTo>
                  <a:pt x="0" y="861"/>
                </a:moveTo>
                <a:lnTo>
                  <a:pt x="75" y="854"/>
                </a:lnTo>
                <a:lnTo>
                  <a:pt x="151" y="827"/>
                </a:lnTo>
                <a:lnTo>
                  <a:pt x="226" y="782"/>
                </a:lnTo>
                <a:lnTo>
                  <a:pt x="303" y="739"/>
                </a:lnTo>
                <a:lnTo>
                  <a:pt x="378" y="658"/>
                </a:lnTo>
                <a:lnTo>
                  <a:pt x="454" y="533"/>
                </a:lnTo>
                <a:lnTo>
                  <a:pt x="529" y="334"/>
                </a:lnTo>
                <a:lnTo>
                  <a:pt x="606" y="199"/>
                </a:lnTo>
                <a:lnTo>
                  <a:pt x="681" y="95"/>
                </a:lnTo>
                <a:lnTo>
                  <a:pt x="757" y="18"/>
                </a:lnTo>
                <a:lnTo>
                  <a:pt x="832" y="0"/>
                </a:lnTo>
                <a:lnTo>
                  <a:pt x="907" y="18"/>
                </a:lnTo>
                <a:lnTo>
                  <a:pt x="984" y="95"/>
                </a:lnTo>
                <a:lnTo>
                  <a:pt x="1058" y="199"/>
                </a:lnTo>
                <a:lnTo>
                  <a:pt x="1135" y="334"/>
                </a:lnTo>
                <a:lnTo>
                  <a:pt x="1210" y="533"/>
                </a:lnTo>
                <a:lnTo>
                  <a:pt x="1287" y="658"/>
                </a:lnTo>
                <a:lnTo>
                  <a:pt x="1361" y="739"/>
                </a:lnTo>
                <a:lnTo>
                  <a:pt x="1438" y="782"/>
                </a:lnTo>
                <a:lnTo>
                  <a:pt x="1513" y="827"/>
                </a:lnTo>
                <a:lnTo>
                  <a:pt x="1590" y="854"/>
                </a:lnTo>
                <a:lnTo>
                  <a:pt x="1664" y="861"/>
                </a:lnTo>
                <a:lnTo>
                  <a:pt x="1664" y="890"/>
                </a:lnTo>
                <a:lnTo>
                  <a:pt x="1590" y="890"/>
                </a:lnTo>
                <a:lnTo>
                  <a:pt x="1513" y="890"/>
                </a:lnTo>
                <a:lnTo>
                  <a:pt x="1438" y="890"/>
                </a:lnTo>
                <a:lnTo>
                  <a:pt x="1361" y="890"/>
                </a:lnTo>
                <a:lnTo>
                  <a:pt x="1287" y="890"/>
                </a:lnTo>
                <a:lnTo>
                  <a:pt x="1210" y="890"/>
                </a:lnTo>
                <a:lnTo>
                  <a:pt x="1135" y="890"/>
                </a:lnTo>
                <a:lnTo>
                  <a:pt x="1058" y="890"/>
                </a:lnTo>
                <a:lnTo>
                  <a:pt x="984" y="890"/>
                </a:lnTo>
                <a:lnTo>
                  <a:pt x="907" y="890"/>
                </a:lnTo>
                <a:lnTo>
                  <a:pt x="832" y="890"/>
                </a:lnTo>
                <a:lnTo>
                  <a:pt x="757" y="890"/>
                </a:lnTo>
                <a:lnTo>
                  <a:pt x="681" y="890"/>
                </a:lnTo>
                <a:lnTo>
                  <a:pt x="606" y="890"/>
                </a:lnTo>
                <a:lnTo>
                  <a:pt x="529" y="890"/>
                </a:lnTo>
                <a:lnTo>
                  <a:pt x="454" y="890"/>
                </a:lnTo>
                <a:lnTo>
                  <a:pt x="378" y="890"/>
                </a:lnTo>
                <a:lnTo>
                  <a:pt x="303" y="890"/>
                </a:lnTo>
                <a:lnTo>
                  <a:pt x="226" y="890"/>
                </a:lnTo>
                <a:lnTo>
                  <a:pt x="151" y="890"/>
                </a:lnTo>
                <a:lnTo>
                  <a:pt x="75" y="890"/>
                </a:lnTo>
                <a:lnTo>
                  <a:pt x="0" y="890"/>
                </a:lnTo>
                <a:lnTo>
                  <a:pt x="0" y="861"/>
                </a:lnTo>
              </a:path>
            </a:pathLst>
          </a:custGeom>
          <a:solidFill>
            <a:srgbClr val="618FFD"/>
          </a:solidFill>
          <a:ln w="12700" cap="rnd">
            <a:noFill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18440" name="Line 7"/>
          <p:cNvSpPr>
            <a:spLocks noChangeShapeType="1"/>
          </p:cNvSpPr>
          <p:nvPr/>
        </p:nvSpPr>
        <p:spPr bwMode="auto">
          <a:xfrm flipV="1">
            <a:off x="6097588" y="3421063"/>
            <a:ext cx="0" cy="46037"/>
          </a:xfrm>
          <a:prstGeom prst="line">
            <a:avLst/>
          </a:prstGeom>
          <a:noFill/>
          <a:ln w="12700">
            <a:solidFill>
              <a:srgbClr val="0000FF"/>
            </a:solidFill>
            <a:round/>
            <a:headEnd/>
            <a:tailEnd/>
          </a:ln>
        </p:spPr>
        <p:txBody>
          <a:bodyPr/>
          <a:lstStyle/>
          <a:p>
            <a:endParaRPr lang="en-US"/>
          </a:p>
        </p:txBody>
      </p:sp>
      <p:sp>
        <p:nvSpPr>
          <p:cNvPr id="18441" name="Freeform 8"/>
          <p:cNvSpPr>
            <a:spLocks/>
          </p:cNvSpPr>
          <p:nvPr/>
        </p:nvSpPr>
        <p:spPr bwMode="auto">
          <a:xfrm>
            <a:off x="6097588" y="2054225"/>
            <a:ext cx="2643187" cy="1414463"/>
          </a:xfrm>
          <a:custGeom>
            <a:avLst/>
            <a:gdLst>
              <a:gd name="T0" fmla="*/ 0 w 1665"/>
              <a:gd name="T1" fmla="*/ 1366838 h 891"/>
              <a:gd name="T2" fmla="*/ 119062 w 1665"/>
              <a:gd name="T3" fmla="*/ 1355725 h 891"/>
              <a:gd name="T4" fmla="*/ 239712 w 1665"/>
              <a:gd name="T5" fmla="*/ 1312863 h 891"/>
              <a:gd name="T6" fmla="*/ 358775 w 1665"/>
              <a:gd name="T7" fmla="*/ 1241425 h 891"/>
              <a:gd name="T8" fmla="*/ 481012 w 1665"/>
              <a:gd name="T9" fmla="*/ 1173163 h 891"/>
              <a:gd name="T10" fmla="*/ 600075 w 1665"/>
              <a:gd name="T11" fmla="*/ 1044575 h 891"/>
              <a:gd name="T12" fmla="*/ 720725 w 1665"/>
              <a:gd name="T13" fmla="*/ 846138 h 891"/>
              <a:gd name="T14" fmla="*/ 839787 w 1665"/>
              <a:gd name="T15" fmla="*/ 530225 h 891"/>
              <a:gd name="T16" fmla="*/ 962025 w 1665"/>
              <a:gd name="T17" fmla="*/ 315913 h 891"/>
              <a:gd name="T18" fmla="*/ 1081087 w 1665"/>
              <a:gd name="T19" fmla="*/ 150813 h 891"/>
              <a:gd name="T20" fmla="*/ 1201737 w 1665"/>
              <a:gd name="T21" fmla="*/ 28575 h 891"/>
              <a:gd name="T22" fmla="*/ 1320800 w 1665"/>
              <a:gd name="T23" fmla="*/ 0 h 891"/>
              <a:gd name="T24" fmla="*/ 1439862 w 1665"/>
              <a:gd name="T25" fmla="*/ 28575 h 891"/>
              <a:gd name="T26" fmla="*/ 1562100 w 1665"/>
              <a:gd name="T27" fmla="*/ 150813 h 891"/>
              <a:gd name="T28" fmla="*/ 1679575 w 1665"/>
              <a:gd name="T29" fmla="*/ 315913 h 891"/>
              <a:gd name="T30" fmla="*/ 1801812 w 1665"/>
              <a:gd name="T31" fmla="*/ 530225 h 891"/>
              <a:gd name="T32" fmla="*/ 1920875 w 1665"/>
              <a:gd name="T33" fmla="*/ 846138 h 891"/>
              <a:gd name="T34" fmla="*/ 2043112 w 1665"/>
              <a:gd name="T35" fmla="*/ 1044575 h 891"/>
              <a:gd name="T36" fmla="*/ 2160587 w 1665"/>
              <a:gd name="T37" fmla="*/ 1173163 h 891"/>
              <a:gd name="T38" fmla="*/ 2282825 w 1665"/>
              <a:gd name="T39" fmla="*/ 1241425 h 891"/>
              <a:gd name="T40" fmla="*/ 2401887 w 1665"/>
              <a:gd name="T41" fmla="*/ 1312863 h 891"/>
              <a:gd name="T42" fmla="*/ 2524125 w 1665"/>
              <a:gd name="T43" fmla="*/ 1355725 h 891"/>
              <a:gd name="T44" fmla="*/ 2641600 w 1665"/>
              <a:gd name="T45" fmla="*/ 1366838 h 891"/>
              <a:gd name="T46" fmla="*/ 2641600 w 1665"/>
              <a:gd name="T47" fmla="*/ 1412875 h 891"/>
              <a:gd name="T48" fmla="*/ 2524125 w 1665"/>
              <a:gd name="T49" fmla="*/ 1412875 h 891"/>
              <a:gd name="T50" fmla="*/ 2401887 w 1665"/>
              <a:gd name="T51" fmla="*/ 1412875 h 891"/>
              <a:gd name="T52" fmla="*/ 2282825 w 1665"/>
              <a:gd name="T53" fmla="*/ 1412875 h 891"/>
              <a:gd name="T54" fmla="*/ 2160587 w 1665"/>
              <a:gd name="T55" fmla="*/ 1412875 h 891"/>
              <a:gd name="T56" fmla="*/ 2043112 w 1665"/>
              <a:gd name="T57" fmla="*/ 1412875 h 891"/>
              <a:gd name="T58" fmla="*/ 1920875 w 1665"/>
              <a:gd name="T59" fmla="*/ 1412875 h 891"/>
              <a:gd name="T60" fmla="*/ 1801812 w 1665"/>
              <a:gd name="T61" fmla="*/ 1412875 h 891"/>
              <a:gd name="T62" fmla="*/ 1679575 w 1665"/>
              <a:gd name="T63" fmla="*/ 1412875 h 891"/>
              <a:gd name="T64" fmla="*/ 1562100 w 1665"/>
              <a:gd name="T65" fmla="*/ 1412875 h 891"/>
              <a:gd name="T66" fmla="*/ 1439862 w 1665"/>
              <a:gd name="T67" fmla="*/ 1412875 h 891"/>
              <a:gd name="T68" fmla="*/ 1320800 w 1665"/>
              <a:gd name="T69" fmla="*/ 1412875 h 891"/>
              <a:gd name="T70" fmla="*/ 1201737 w 1665"/>
              <a:gd name="T71" fmla="*/ 1412875 h 891"/>
              <a:gd name="T72" fmla="*/ 1081087 w 1665"/>
              <a:gd name="T73" fmla="*/ 1412875 h 891"/>
              <a:gd name="T74" fmla="*/ 962025 w 1665"/>
              <a:gd name="T75" fmla="*/ 1412875 h 891"/>
              <a:gd name="T76" fmla="*/ 839787 w 1665"/>
              <a:gd name="T77" fmla="*/ 1412875 h 891"/>
              <a:gd name="T78" fmla="*/ 720725 w 1665"/>
              <a:gd name="T79" fmla="*/ 1412875 h 891"/>
              <a:gd name="T80" fmla="*/ 600075 w 1665"/>
              <a:gd name="T81" fmla="*/ 1412875 h 891"/>
              <a:gd name="T82" fmla="*/ 481012 w 1665"/>
              <a:gd name="T83" fmla="*/ 1412875 h 891"/>
              <a:gd name="T84" fmla="*/ 358775 w 1665"/>
              <a:gd name="T85" fmla="*/ 1412875 h 891"/>
              <a:gd name="T86" fmla="*/ 239712 w 1665"/>
              <a:gd name="T87" fmla="*/ 1412875 h 891"/>
              <a:gd name="T88" fmla="*/ 119062 w 1665"/>
              <a:gd name="T89" fmla="*/ 1412875 h 891"/>
              <a:gd name="T90" fmla="*/ 0 w 1665"/>
              <a:gd name="T91" fmla="*/ 1412875 h 891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w 1665"/>
              <a:gd name="T139" fmla="*/ 0 h 891"/>
              <a:gd name="T140" fmla="*/ 1665 w 1665"/>
              <a:gd name="T141" fmla="*/ 891 h 891"/>
            </a:gdLst>
            <a:ahLst/>
            <a:cxnLst>
              <a:cxn ang="T92">
                <a:pos x="T0" y="T1"/>
              </a:cxn>
              <a:cxn ang="T93">
                <a:pos x="T2" y="T3"/>
              </a:cxn>
              <a:cxn ang="T94">
                <a:pos x="T4" y="T5"/>
              </a:cxn>
              <a:cxn ang="T95">
                <a:pos x="T6" y="T7"/>
              </a:cxn>
              <a:cxn ang="T96">
                <a:pos x="T8" y="T9"/>
              </a:cxn>
              <a:cxn ang="T97">
                <a:pos x="T10" y="T11"/>
              </a:cxn>
              <a:cxn ang="T98">
                <a:pos x="T12" y="T13"/>
              </a:cxn>
              <a:cxn ang="T99">
                <a:pos x="T14" y="T15"/>
              </a:cxn>
              <a:cxn ang="T100">
                <a:pos x="T16" y="T17"/>
              </a:cxn>
              <a:cxn ang="T101">
                <a:pos x="T18" y="T19"/>
              </a:cxn>
              <a:cxn ang="T102">
                <a:pos x="T20" y="T21"/>
              </a:cxn>
              <a:cxn ang="T103">
                <a:pos x="T22" y="T23"/>
              </a:cxn>
              <a:cxn ang="T104">
                <a:pos x="T24" y="T25"/>
              </a:cxn>
              <a:cxn ang="T105">
                <a:pos x="T26" y="T27"/>
              </a:cxn>
              <a:cxn ang="T106">
                <a:pos x="T28" y="T29"/>
              </a:cxn>
              <a:cxn ang="T107">
                <a:pos x="T30" y="T31"/>
              </a:cxn>
              <a:cxn ang="T108">
                <a:pos x="T32" y="T33"/>
              </a:cxn>
              <a:cxn ang="T109">
                <a:pos x="T34" y="T35"/>
              </a:cxn>
              <a:cxn ang="T110">
                <a:pos x="T36" y="T37"/>
              </a:cxn>
              <a:cxn ang="T111">
                <a:pos x="T38" y="T39"/>
              </a:cxn>
              <a:cxn ang="T112">
                <a:pos x="T40" y="T41"/>
              </a:cxn>
              <a:cxn ang="T113">
                <a:pos x="T42" y="T43"/>
              </a:cxn>
              <a:cxn ang="T114">
                <a:pos x="T44" y="T45"/>
              </a:cxn>
              <a:cxn ang="T115">
                <a:pos x="T46" y="T47"/>
              </a:cxn>
              <a:cxn ang="T116">
                <a:pos x="T48" y="T49"/>
              </a:cxn>
              <a:cxn ang="T117">
                <a:pos x="T50" y="T51"/>
              </a:cxn>
              <a:cxn ang="T118">
                <a:pos x="T52" y="T53"/>
              </a:cxn>
              <a:cxn ang="T119">
                <a:pos x="T54" y="T55"/>
              </a:cxn>
              <a:cxn ang="T120">
                <a:pos x="T56" y="T57"/>
              </a:cxn>
              <a:cxn ang="T121">
                <a:pos x="T58" y="T59"/>
              </a:cxn>
              <a:cxn ang="T122">
                <a:pos x="T60" y="T61"/>
              </a:cxn>
              <a:cxn ang="T123">
                <a:pos x="T62" y="T63"/>
              </a:cxn>
              <a:cxn ang="T124">
                <a:pos x="T64" y="T65"/>
              </a:cxn>
              <a:cxn ang="T125">
                <a:pos x="T66" y="T67"/>
              </a:cxn>
              <a:cxn ang="T126">
                <a:pos x="T68" y="T69"/>
              </a:cxn>
              <a:cxn ang="T127">
                <a:pos x="T70" y="T71"/>
              </a:cxn>
              <a:cxn ang="T128">
                <a:pos x="T72" y="T73"/>
              </a:cxn>
              <a:cxn ang="T129">
                <a:pos x="T74" y="T75"/>
              </a:cxn>
              <a:cxn ang="T130">
                <a:pos x="T76" y="T77"/>
              </a:cxn>
              <a:cxn ang="T131">
                <a:pos x="T78" y="T79"/>
              </a:cxn>
              <a:cxn ang="T132">
                <a:pos x="T80" y="T81"/>
              </a:cxn>
              <a:cxn ang="T133">
                <a:pos x="T82" y="T83"/>
              </a:cxn>
              <a:cxn ang="T134">
                <a:pos x="T84" y="T85"/>
              </a:cxn>
              <a:cxn ang="T135">
                <a:pos x="T86" y="T87"/>
              </a:cxn>
              <a:cxn ang="T136">
                <a:pos x="T88" y="T89"/>
              </a:cxn>
              <a:cxn ang="T137">
                <a:pos x="T90" y="T91"/>
              </a:cxn>
            </a:cxnLst>
            <a:rect l="T138" t="T139" r="T140" b="T141"/>
            <a:pathLst>
              <a:path w="1665" h="891">
                <a:moveTo>
                  <a:pt x="0" y="861"/>
                </a:moveTo>
                <a:lnTo>
                  <a:pt x="75" y="854"/>
                </a:lnTo>
                <a:lnTo>
                  <a:pt x="151" y="827"/>
                </a:lnTo>
                <a:lnTo>
                  <a:pt x="226" y="782"/>
                </a:lnTo>
                <a:lnTo>
                  <a:pt x="303" y="739"/>
                </a:lnTo>
                <a:lnTo>
                  <a:pt x="378" y="658"/>
                </a:lnTo>
                <a:lnTo>
                  <a:pt x="454" y="533"/>
                </a:lnTo>
                <a:lnTo>
                  <a:pt x="529" y="334"/>
                </a:lnTo>
                <a:lnTo>
                  <a:pt x="606" y="199"/>
                </a:lnTo>
                <a:lnTo>
                  <a:pt x="681" y="95"/>
                </a:lnTo>
                <a:lnTo>
                  <a:pt x="757" y="18"/>
                </a:lnTo>
                <a:lnTo>
                  <a:pt x="832" y="0"/>
                </a:lnTo>
                <a:lnTo>
                  <a:pt x="907" y="18"/>
                </a:lnTo>
                <a:lnTo>
                  <a:pt x="984" y="95"/>
                </a:lnTo>
                <a:lnTo>
                  <a:pt x="1058" y="199"/>
                </a:lnTo>
                <a:lnTo>
                  <a:pt x="1135" y="334"/>
                </a:lnTo>
                <a:lnTo>
                  <a:pt x="1210" y="533"/>
                </a:lnTo>
                <a:lnTo>
                  <a:pt x="1287" y="658"/>
                </a:lnTo>
                <a:lnTo>
                  <a:pt x="1361" y="739"/>
                </a:lnTo>
                <a:lnTo>
                  <a:pt x="1438" y="782"/>
                </a:lnTo>
                <a:lnTo>
                  <a:pt x="1513" y="827"/>
                </a:lnTo>
                <a:lnTo>
                  <a:pt x="1590" y="854"/>
                </a:lnTo>
                <a:lnTo>
                  <a:pt x="1664" y="861"/>
                </a:lnTo>
                <a:lnTo>
                  <a:pt x="1664" y="890"/>
                </a:lnTo>
                <a:lnTo>
                  <a:pt x="1590" y="890"/>
                </a:lnTo>
                <a:lnTo>
                  <a:pt x="1513" y="890"/>
                </a:lnTo>
                <a:lnTo>
                  <a:pt x="1438" y="890"/>
                </a:lnTo>
                <a:lnTo>
                  <a:pt x="1361" y="890"/>
                </a:lnTo>
                <a:lnTo>
                  <a:pt x="1287" y="890"/>
                </a:lnTo>
                <a:lnTo>
                  <a:pt x="1210" y="890"/>
                </a:lnTo>
                <a:lnTo>
                  <a:pt x="1135" y="890"/>
                </a:lnTo>
                <a:lnTo>
                  <a:pt x="1058" y="890"/>
                </a:lnTo>
                <a:lnTo>
                  <a:pt x="984" y="890"/>
                </a:lnTo>
                <a:lnTo>
                  <a:pt x="907" y="890"/>
                </a:lnTo>
                <a:lnTo>
                  <a:pt x="832" y="890"/>
                </a:lnTo>
                <a:lnTo>
                  <a:pt x="757" y="890"/>
                </a:lnTo>
                <a:lnTo>
                  <a:pt x="681" y="890"/>
                </a:lnTo>
                <a:lnTo>
                  <a:pt x="606" y="890"/>
                </a:lnTo>
                <a:lnTo>
                  <a:pt x="529" y="890"/>
                </a:lnTo>
                <a:lnTo>
                  <a:pt x="454" y="890"/>
                </a:lnTo>
                <a:lnTo>
                  <a:pt x="378" y="890"/>
                </a:lnTo>
                <a:lnTo>
                  <a:pt x="303" y="890"/>
                </a:lnTo>
                <a:lnTo>
                  <a:pt x="226" y="890"/>
                </a:lnTo>
                <a:lnTo>
                  <a:pt x="151" y="890"/>
                </a:lnTo>
                <a:lnTo>
                  <a:pt x="75" y="890"/>
                </a:lnTo>
                <a:lnTo>
                  <a:pt x="0" y="890"/>
                </a:lnTo>
              </a:path>
            </a:pathLst>
          </a:custGeom>
          <a:noFill/>
          <a:ln w="12700" cap="rnd">
            <a:solidFill>
              <a:srgbClr val="0000FF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18442" name="Rectangle 9"/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 lIns="90488" tIns="44450" rIns="90488" bIns="44450" anchor="ctr"/>
          <a:lstStyle/>
          <a:p>
            <a:pPr eaLnBrk="1" hangingPunct="1"/>
            <a:r>
              <a:rPr lang="en-US" smtClean="0">
                <a:solidFill>
                  <a:schemeClr val="tx1"/>
                </a:solidFill>
              </a:rPr>
              <a:t>B. Mode</a:t>
            </a:r>
          </a:p>
        </p:txBody>
      </p:sp>
      <p:sp>
        <p:nvSpPr>
          <p:cNvPr id="18443" name="Rectangle 10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 lIns="90488" tIns="44450" rIns="90488" bIns="44450"/>
          <a:lstStyle/>
          <a:p>
            <a:pPr eaLnBrk="1" hangingPunct="1">
              <a:buFont typeface="Wingdings" pitchFamily="2" charset="2"/>
              <a:buNone/>
            </a:pPr>
            <a:r>
              <a:rPr lang="en-US" sz="3300" smtClean="0"/>
              <a:t>1. Unimodal = single peak</a:t>
            </a:r>
          </a:p>
          <a:p>
            <a:pPr lvl="1" eaLnBrk="1" hangingPunct="1">
              <a:buFont typeface="Wingdings" pitchFamily="2" charset="2"/>
              <a:buNone/>
            </a:pPr>
            <a:endParaRPr lang="en-US" sz="3300" smtClean="0"/>
          </a:p>
          <a:p>
            <a:pPr lvl="1" eaLnBrk="1" hangingPunct="1">
              <a:buFont typeface="Wingdings" pitchFamily="2" charset="2"/>
              <a:buNone/>
            </a:pPr>
            <a:endParaRPr lang="en-US" sz="3300" smtClean="0"/>
          </a:p>
          <a:p>
            <a:pPr eaLnBrk="1" hangingPunct="1">
              <a:buFont typeface="Wingdings" pitchFamily="2" charset="2"/>
              <a:buNone/>
            </a:pPr>
            <a:r>
              <a:rPr lang="en-US" sz="3300" smtClean="0"/>
              <a:t> 2. Bimodal = double peak</a:t>
            </a:r>
          </a:p>
        </p:txBody>
      </p:sp>
      <p:grpSp>
        <p:nvGrpSpPr>
          <p:cNvPr id="18444" name="Group 11"/>
          <p:cNvGrpSpPr>
            <a:grpSpLocks/>
          </p:cNvGrpSpPr>
          <p:nvPr/>
        </p:nvGrpSpPr>
        <p:grpSpPr bwMode="auto">
          <a:xfrm>
            <a:off x="4192588" y="4797425"/>
            <a:ext cx="4014787" cy="1414463"/>
            <a:chOff x="2641" y="3022"/>
            <a:chExt cx="2529" cy="891"/>
          </a:xfrm>
        </p:grpSpPr>
        <p:sp>
          <p:nvSpPr>
            <p:cNvPr id="18445" name="Freeform 12"/>
            <p:cNvSpPr>
              <a:spLocks/>
            </p:cNvSpPr>
            <p:nvPr/>
          </p:nvSpPr>
          <p:spPr bwMode="auto">
            <a:xfrm>
              <a:off x="2641" y="3022"/>
              <a:ext cx="1665" cy="891"/>
            </a:xfrm>
            <a:custGeom>
              <a:avLst/>
              <a:gdLst>
                <a:gd name="T0" fmla="*/ 0 w 1665"/>
                <a:gd name="T1" fmla="*/ 861 h 891"/>
                <a:gd name="T2" fmla="*/ 75 w 1665"/>
                <a:gd name="T3" fmla="*/ 854 h 891"/>
                <a:gd name="T4" fmla="*/ 151 w 1665"/>
                <a:gd name="T5" fmla="*/ 827 h 891"/>
                <a:gd name="T6" fmla="*/ 226 w 1665"/>
                <a:gd name="T7" fmla="*/ 782 h 891"/>
                <a:gd name="T8" fmla="*/ 303 w 1665"/>
                <a:gd name="T9" fmla="*/ 739 h 891"/>
                <a:gd name="T10" fmla="*/ 378 w 1665"/>
                <a:gd name="T11" fmla="*/ 658 h 891"/>
                <a:gd name="T12" fmla="*/ 454 w 1665"/>
                <a:gd name="T13" fmla="*/ 533 h 891"/>
                <a:gd name="T14" fmla="*/ 529 w 1665"/>
                <a:gd name="T15" fmla="*/ 334 h 891"/>
                <a:gd name="T16" fmla="*/ 606 w 1665"/>
                <a:gd name="T17" fmla="*/ 199 h 891"/>
                <a:gd name="T18" fmla="*/ 681 w 1665"/>
                <a:gd name="T19" fmla="*/ 95 h 891"/>
                <a:gd name="T20" fmla="*/ 757 w 1665"/>
                <a:gd name="T21" fmla="*/ 18 h 891"/>
                <a:gd name="T22" fmla="*/ 832 w 1665"/>
                <a:gd name="T23" fmla="*/ 0 h 891"/>
                <a:gd name="T24" fmla="*/ 907 w 1665"/>
                <a:gd name="T25" fmla="*/ 18 h 891"/>
                <a:gd name="T26" fmla="*/ 984 w 1665"/>
                <a:gd name="T27" fmla="*/ 95 h 891"/>
                <a:gd name="T28" fmla="*/ 1058 w 1665"/>
                <a:gd name="T29" fmla="*/ 199 h 891"/>
                <a:gd name="T30" fmla="*/ 1135 w 1665"/>
                <a:gd name="T31" fmla="*/ 334 h 891"/>
                <a:gd name="T32" fmla="*/ 1210 w 1665"/>
                <a:gd name="T33" fmla="*/ 533 h 891"/>
                <a:gd name="T34" fmla="*/ 1287 w 1665"/>
                <a:gd name="T35" fmla="*/ 658 h 891"/>
                <a:gd name="T36" fmla="*/ 1361 w 1665"/>
                <a:gd name="T37" fmla="*/ 739 h 891"/>
                <a:gd name="T38" fmla="*/ 1438 w 1665"/>
                <a:gd name="T39" fmla="*/ 782 h 891"/>
                <a:gd name="T40" fmla="*/ 1513 w 1665"/>
                <a:gd name="T41" fmla="*/ 827 h 891"/>
                <a:gd name="T42" fmla="*/ 1590 w 1665"/>
                <a:gd name="T43" fmla="*/ 854 h 891"/>
                <a:gd name="T44" fmla="*/ 1664 w 1665"/>
                <a:gd name="T45" fmla="*/ 861 h 891"/>
                <a:gd name="T46" fmla="*/ 1664 w 1665"/>
                <a:gd name="T47" fmla="*/ 890 h 891"/>
                <a:gd name="T48" fmla="*/ 1590 w 1665"/>
                <a:gd name="T49" fmla="*/ 890 h 891"/>
                <a:gd name="T50" fmla="*/ 1513 w 1665"/>
                <a:gd name="T51" fmla="*/ 890 h 891"/>
                <a:gd name="T52" fmla="*/ 1438 w 1665"/>
                <a:gd name="T53" fmla="*/ 890 h 891"/>
                <a:gd name="T54" fmla="*/ 1361 w 1665"/>
                <a:gd name="T55" fmla="*/ 890 h 891"/>
                <a:gd name="T56" fmla="*/ 1287 w 1665"/>
                <a:gd name="T57" fmla="*/ 890 h 891"/>
                <a:gd name="T58" fmla="*/ 1210 w 1665"/>
                <a:gd name="T59" fmla="*/ 890 h 891"/>
                <a:gd name="T60" fmla="*/ 1135 w 1665"/>
                <a:gd name="T61" fmla="*/ 890 h 891"/>
                <a:gd name="T62" fmla="*/ 1058 w 1665"/>
                <a:gd name="T63" fmla="*/ 890 h 891"/>
                <a:gd name="T64" fmla="*/ 984 w 1665"/>
                <a:gd name="T65" fmla="*/ 890 h 891"/>
                <a:gd name="T66" fmla="*/ 907 w 1665"/>
                <a:gd name="T67" fmla="*/ 890 h 891"/>
                <a:gd name="T68" fmla="*/ 832 w 1665"/>
                <a:gd name="T69" fmla="*/ 890 h 891"/>
                <a:gd name="T70" fmla="*/ 757 w 1665"/>
                <a:gd name="T71" fmla="*/ 890 h 891"/>
                <a:gd name="T72" fmla="*/ 681 w 1665"/>
                <a:gd name="T73" fmla="*/ 890 h 891"/>
                <a:gd name="T74" fmla="*/ 606 w 1665"/>
                <a:gd name="T75" fmla="*/ 890 h 891"/>
                <a:gd name="T76" fmla="*/ 529 w 1665"/>
                <a:gd name="T77" fmla="*/ 890 h 891"/>
                <a:gd name="T78" fmla="*/ 454 w 1665"/>
                <a:gd name="T79" fmla="*/ 890 h 891"/>
                <a:gd name="T80" fmla="*/ 378 w 1665"/>
                <a:gd name="T81" fmla="*/ 890 h 891"/>
                <a:gd name="T82" fmla="*/ 303 w 1665"/>
                <a:gd name="T83" fmla="*/ 890 h 891"/>
                <a:gd name="T84" fmla="*/ 226 w 1665"/>
                <a:gd name="T85" fmla="*/ 890 h 891"/>
                <a:gd name="T86" fmla="*/ 151 w 1665"/>
                <a:gd name="T87" fmla="*/ 890 h 891"/>
                <a:gd name="T88" fmla="*/ 75 w 1665"/>
                <a:gd name="T89" fmla="*/ 890 h 891"/>
                <a:gd name="T90" fmla="*/ 0 w 1665"/>
                <a:gd name="T91" fmla="*/ 890 h 891"/>
                <a:gd name="T92" fmla="*/ 0 w 1665"/>
                <a:gd name="T93" fmla="*/ 861 h 891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w 1665"/>
                <a:gd name="T142" fmla="*/ 0 h 891"/>
                <a:gd name="T143" fmla="*/ 1665 w 1665"/>
                <a:gd name="T144" fmla="*/ 891 h 891"/>
              </a:gdLst>
              <a:ahLst/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T141" t="T142" r="T143" b="T144"/>
              <a:pathLst>
                <a:path w="1665" h="891">
                  <a:moveTo>
                    <a:pt x="0" y="861"/>
                  </a:moveTo>
                  <a:lnTo>
                    <a:pt x="75" y="854"/>
                  </a:lnTo>
                  <a:lnTo>
                    <a:pt x="151" y="827"/>
                  </a:lnTo>
                  <a:lnTo>
                    <a:pt x="226" y="782"/>
                  </a:lnTo>
                  <a:lnTo>
                    <a:pt x="303" y="739"/>
                  </a:lnTo>
                  <a:lnTo>
                    <a:pt x="378" y="658"/>
                  </a:lnTo>
                  <a:lnTo>
                    <a:pt x="454" y="533"/>
                  </a:lnTo>
                  <a:lnTo>
                    <a:pt x="529" y="334"/>
                  </a:lnTo>
                  <a:lnTo>
                    <a:pt x="606" y="199"/>
                  </a:lnTo>
                  <a:lnTo>
                    <a:pt x="681" y="95"/>
                  </a:lnTo>
                  <a:lnTo>
                    <a:pt x="757" y="18"/>
                  </a:lnTo>
                  <a:lnTo>
                    <a:pt x="832" y="0"/>
                  </a:lnTo>
                  <a:lnTo>
                    <a:pt x="907" y="18"/>
                  </a:lnTo>
                  <a:lnTo>
                    <a:pt x="984" y="95"/>
                  </a:lnTo>
                  <a:lnTo>
                    <a:pt x="1058" y="199"/>
                  </a:lnTo>
                  <a:lnTo>
                    <a:pt x="1135" y="334"/>
                  </a:lnTo>
                  <a:lnTo>
                    <a:pt x="1210" y="533"/>
                  </a:lnTo>
                  <a:lnTo>
                    <a:pt x="1287" y="658"/>
                  </a:lnTo>
                  <a:lnTo>
                    <a:pt x="1361" y="739"/>
                  </a:lnTo>
                  <a:lnTo>
                    <a:pt x="1438" y="782"/>
                  </a:lnTo>
                  <a:lnTo>
                    <a:pt x="1513" y="827"/>
                  </a:lnTo>
                  <a:lnTo>
                    <a:pt x="1590" y="854"/>
                  </a:lnTo>
                  <a:lnTo>
                    <a:pt x="1664" y="861"/>
                  </a:lnTo>
                  <a:lnTo>
                    <a:pt x="1664" y="890"/>
                  </a:lnTo>
                  <a:lnTo>
                    <a:pt x="1590" y="890"/>
                  </a:lnTo>
                  <a:lnTo>
                    <a:pt x="1513" y="890"/>
                  </a:lnTo>
                  <a:lnTo>
                    <a:pt x="1438" y="890"/>
                  </a:lnTo>
                  <a:lnTo>
                    <a:pt x="1361" y="890"/>
                  </a:lnTo>
                  <a:lnTo>
                    <a:pt x="1287" y="890"/>
                  </a:lnTo>
                  <a:lnTo>
                    <a:pt x="1210" y="890"/>
                  </a:lnTo>
                  <a:lnTo>
                    <a:pt x="1135" y="890"/>
                  </a:lnTo>
                  <a:lnTo>
                    <a:pt x="1058" y="890"/>
                  </a:lnTo>
                  <a:lnTo>
                    <a:pt x="984" y="890"/>
                  </a:lnTo>
                  <a:lnTo>
                    <a:pt x="907" y="890"/>
                  </a:lnTo>
                  <a:lnTo>
                    <a:pt x="832" y="890"/>
                  </a:lnTo>
                  <a:lnTo>
                    <a:pt x="757" y="890"/>
                  </a:lnTo>
                  <a:lnTo>
                    <a:pt x="681" y="890"/>
                  </a:lnTo>
                  <a:lnTo>
                    <a:pt x="606" y="890"/>
                  </a:lnTo>
                  <a:lnTo>
                    <a:pt x="529" y="890"/>
                  </a:lnTo>
                  <a:lnTo>
                    <a:pt x="454" y="890"/>
                  </a:lnTo>
                  <a:lnTo>
                    <a:pt x="378" y="890"/>
                  </a:lnTo>
                  <a:lnTo>
                    <a:pt x="303" y="890"/>
                  </a:lnTo>
                  <a:lnTo>
                    <a:pt x="226" y="890"/>
                  </a:lnTo>
                  <a:lnTo>
                    <a:pt x="151" y="890"/>
                  </a:lnTo>
                  <a:lnTo>
                    <a:pt x="75" y="890"/>
                  </a:lnTo>
                  <a:lnTo>
                    <a:pt x="0" y="890"/>
                  </a:lnTo>
                  <a:lnTo>
                    <a:pt x="0" y="861"/>
                  </a:lnTo>
                </a:path>
              </a:pathLst>
            </a:custGeom>
            <a:solidFill>
              <a:srgbClr val="618FFD"/>
            </a:solidFill>
            <a:ln w="12700" cap="rnd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446" name="Freeform 13"/>
            <p:cNvSpPr>
              <a:spLocks/>
            </p:cNvSpPr>
            <p:nvPr/>
          </p:nvSpPr>
          <p:spPr bwMode="auto">
            <a:xfrm>
              <a:off x="3505" y="3022"/>
              <a:ext cx="1665" cy="891"/>
            </a:xfrm>
            <a:custGeom>
              <a:avLst/>
              <a:gdLst>
                <a:gd name="T0" fmla="*/ 0 w 1665"/>
                <a:gd name="T1" fmla="*/ 861 h 891"/>
                <a:gd name="T2" fmla="*/ 75 w 1665"/>
                <a:gd name="T3" fmla="*/ 854 h 891"/>
                <a:gd name="T4" fmla="*/ 151 w 1665"/>
                <a:gd name="T5" fmla="*/ 827 h 891"/>
                <a:gd name="T6" fmla="*/ 226 w 1665"/>
                <a:gd name="T7" fmla="*/ 782 h 891"/>
                <a:gd name="T8" fmla="*/ 303 w 1665"/>
                <a:gd name="T9" fmla="*/ 739 h 891"/>
                <a:gd name="T10" fmla="*/ 378 w 1665"/>
                <a:gd name="T11" fmla="*/ 658 h 891"/>
                <a:gd name="T12" fmla="*/ 454 w 1665"/>
                <a:gd name="T13" fmla="*/ 533 h 891"/>
                <a:gd name="T14" fmla="*/ 529 w 1665"/>
                <a:gd name="T15" fmla="*/ 334 h 891"/>
                <a:gd name="T16" fmla="*/ 606 w 1665"/>
                <a:gd name="T17" fmla="*/ 199 h 891"/>
                <a:gd name="T18" fmla="*/ 681 w 1665"/>
                <a:gd name="T19" fmla="*/ 95 h 891"/>
                <a:gd name="T20" fmla="*/ 757 w 1665"/>
                <a:gd name="T21" fmla="*/ 18 h 891"/>
                <a:gd name="T22" fmla="*/ 832 w 1665"/>
                <a:gd name="T23" fmla="*/ 0 h 891"/>
                <a:gd name="T24" fmla="*/ 907 w 1665"/>
                <a:gd name="T25" fmla="*/ 18 h 891"/>
                <a:gd name="T26" fmla="*/ 984 w 1665"/>
                <a:gd name="T27" fmla="*/ 95 h 891"/>
                <a:gd name="T28" fmla="*/ 1058 w 1665"/>
                <a:gd name="T29" fmla="*/ 199 h 891"/>
                <a:gd name="T30" fmla="*/ 1135 w 1665"/>
                <a:gd name="T31" fmla="*/ 334 h 891"/>
                <a:gd name="T32" fmla="*/ 1210 w 1665"/>
                <a:gd name="T33" fmla="*/ 533 h 891"/>
                <a:gd name="T34" fmla="*/ 1287 w 1665"/>
                <a:gd name="T35" fmla="*/ 658 h 891"/>
                <a:gd name="T36" fmla="*/ 1361 w 1665"/>
                <a:gd name="T37" fmla="*/ 739 h 891"/>
                <a:gd name="T38" fmla="*/ 1438 w 1665"/>
                <a:gd name="T39" fmla="*/ 782 h 891"/>
                <a:gd name="T40" fmla="*/ 1513 w 1665"/>
                <a:gd name="T41" fmla="*/ 827 h 891"/>
                <a:gd name="T42" fmla="*/ 1590 w 1665"/>
                <a:gd name="T43" fmla="*/ 854 h 891"/>
                <a:gd name="T44" fmla="*/ 1664 w 1665"/>
                <a:gd name="T45" fmla="*/ 861 h 891"/>
                <a:gd name="T46" fmla="*/ 1664 w 1665"/>
                <a:gd name="T47" fmla="*/ 890 h 891"/>
                <a:gd name="T48" fmla="*/ 1590 w 1665"/>
                <a:gd name="T49" fmla="*/ 890 h 891"/>
                <a:gd name="T50" fmla="*/ 1513 w 1665"/>
                <a:gd name="T51" fmla="*/ 890 h 891"/>
                <a:gd name="T52" fmla="*/ 1438 w 1665"/>
                <a:gd name="T53" fmla="*/ 890 h 891"/>
                <a:gd name="T54" fmla="*/ 1361 w 1665"/>
                <a:gd name="T55" fmla="*/ 890 h 891"/>
                <a:gd name="T56" fmla="*/ 1287 w 1665"/>
                <a:gd name="T57" fmla="*/ 890 h 891"/>
                <a:gd name="T58" fmla="*/ 1210 w 1665"/>
                <a:gd name="T59" fmla="*/ 890 h 891"/>
                <a:gd name="T60" fmla="*/ 1135 w 1665"/>
                <a:gd name="T61" fmla="*/ 890 h 891"/>
                <a:gd name="T62" fmla="*/ 1058 w 1665"/>
                <a:gd name="T63" fmla="*/ 890 h 891"/>
                <a:gd name="T64" fmla="*/ 984 w 1665"/>
                <a:gd name="T65" fmla="*/ 890 h 891"/>
                <a:gd name="T66" fmla="*/ 907 w 1665"/>
                <a:gd name="T67" fmla="*/ 890 h 891"/>
                <a:gd name="T68" fmla="*/ 832 w 1665"/>
                <a:gd name="T69" fmla="*/ 890 h 891"/>
                <a:gd name="T70" fmla="*/ 757 w 1665"/>
                <a:gd name="T71" fmla="*/ 890 h 891"/>
                <a:gd name="T72" fmla="*/ 681 w 1665"/>
                <a:gd name="T73" fmla="*/ 890 h 891"/>
                <a:gd name="T74" fmla="*/ 606 w 1665"/>
                <a:gd name="T75" fmla="*/ 890 h 891"/>
                <a:gd name="T76" fmla="*/ 529 w 1665"/>
                <a:gd name="T77" fmla="*/ 890 h 891"/>
                <a:gd name="T78" fmla="*/ 454 w 1665"/>
                <a:gd name="T79" fmla="*/ 890 h 891"/>
                <a:gd name="T80" fmla="*/ 378 w 1665"/>
                <a:gd name="T81" fmla="*/ 890 h 891"/>
                <a:gd name="T82" fmla="*/ 303 w 1665"/>
                <a:gd name="T83" fmla="*/ 890 h 891"/>
                <a:gd name="T84" fmla="*/ 226 w 1665"/>
                <a:gd name="T85" fmla="*/ 890 h 891"/>
                <a:gd name="T86" fmla="*/ 151 w 1665"/>
                <a:gd name="T87" fmla="*/ 890 h 891"/>
                <a:gd name="T88" fmla="*/ 75 w 1665"/>
                <a:gd name="T89" fmla="*/ 890 h 891"/>
                <a:gd name="T90" fmla="*/ 0 w 1665"/>
                <a:gd name="T91" fmla="*/ 890 h 891"/>
                <a:gd name="T92" fmla="*/ 0 w 1665"/>
                <a:gd name="T93" fmla="*/ 861 h 891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w 1665"/>
                <a:gd name="T142" fmla="*/ 0 h 891"/>
                <a:gd name="T143" fmla="*/ 1665 w 1665"/>
                <a:gd name="T144" fmla="*/ 891 h 891"/>
              </a:gdLst>
              <a:ahLst/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T141" t="T142" r="T143" b="T144"/>
              <a:pathLst>
                <a:path w="1665" h="891">
                  <a:moveTo>
                    <a:pt x="0" y="861"/>
                  </a:moveTo>
                  <a:lnTo>
                    <a:pt x="75" y="854"/>
                  </a:lnTo>
                  <a:lnTo>
                    <a:pt x="151" y="827"/>
                  </a:lnTo>
                  <a:lnTo>
                    <a:pt x="226" y="782"/>
                  </a:lnTo>
                  <a:lnTo>
                    <a:pt x="303" y="739"/>
                  </a:lnTo>
                  <a:lnTo>
                    <a:pt x="378" y="658"/>
                  </a:lnTo>
                  <a:lnTo>
                    <a:pt x="454" y="533"/>
                  </a:lnTo>
                  <a:lnTo>
                    <a:pt x="529" y="334"/>
                  </a:lnTo>
                  <a:lnTo>
                    <a:pt x="606" y="199"/>
                  </a:lnTo>
                  <a:lnTo>
                    <a:pt x="681" y="95"/>
                  </a:lnTo>
                  <a:lnTo>
                    <a:pt x="757" y="18"/>
                  </a:lnTo>
                  <a:lnTo>
                    <a:pt x="832" y="0"/>
                  </a:lnTo>
                  <a:lnTo>
                    <a:pt x="907" y="18"/>
                  </a:lnTo>
                  <a:lnTo>
                    <a:pt x="984" y="95"/>
                  </a:lnTo>
                  <a:lnTo>
                    <a:pt x="1058" y="199"/>
                  </a:lnTo>
                  <a:lnTo>
                    <a:pt x="1135" y="334"/>
                  </a:lnTo>
                  <a:lnTo>
                    <a:pt x="1210" y="533"/>
                  </a:lnTo>
                  <a:lnTo>
                    <a:pt x="1287" y="658"/>
                  </a:lnTo>
                  <a:lnTo>
                    <a:pt x="1361" y="739"/>
                  </a:lnTo>
                  <a:lnTo>
                    <a:pt x="1438" y="782"/>
                  </a:lnTo>
                  <a:lnTo>
                    <a:pt x="1513" y="827"/>
                  </a:lnTo>
                  <a:lnTo>
                    <a:pt x="1590" y="854"/>
                  </a:lnTo>
                  <a:lnTo>
                    <a:pt x="1664" y="861"/>
                  </a:lnTo>
                  <a:lnTo>
                    <a:pt x="1664" y="890"/>
                  </a:lnTo>
                  <a:lnTo>
                    <a:pt x="1590" y="890"/>
                  </a:lnTo>
                  <a:lnTo>
                    <a:pt x="1513" y="890"/>
                  </a:lnTo>
                  <a:lnTo>
                    <a:pt x="1438" y="890"/>
                  </a:lnTo>
                  <a:lnTo>
                    <a:pt x="1361" y="890"/>
                  </a:lnTo>
                  <a:lnTo>
                    <a:pt x="1287" y="890"/>
                  </a:lnTo>
                  <a:lnTo>
                    <a:pt x="1210" y="890"/>
                  </a:lnTo>
                  <a:lnTo>
                    <a:pt x="1135" y="890"/>
                  </a:lnTo>
                  <a:lnTo>
                    <a:pt x="1058" y="890"/>
                  </a:lnTo>
                  <a:lnTo>
                    <a:pt x="984" y="890"/>
                  </a:lnTo>
                  <a:lnTo>
                    <a:pt x="907" y="890"/>
                  </a:lnTo>
                  <a:lnTo>
                    <a:pt x="832" y="890"/>
                  </a:lnTo>
                  <a:lnTo>
                    <a:pt x="757" y="890"/>
                  </a:lnTo>
                  <a:lnTo>
                    <a:pt x="681" y="890"/>
                  </a:lnTo>
                  <a:lnTo>
                    <a:pt x="606" y="890"/>
                  </a:lnTo>
                  <a:lnTo>
                    <a:pt x="529" y="890"/>
                  </a:lnTo>
                  <a:lnTo>
                    <a:pt x="454" y="890"/>
                  </a:lnTo>
                  <a:lnTo>
                    <a:pt x="378" y="890"/>
                  </a:lnTo>
                  <a:lnTo>
                    <a:pt x="303" y="890"/>
                  </a:lnTo>
                  <a:lnTo>
                    <a:pt x="226" y="890"/>
                  </a:lnTo>
                  <a:lnTo>
                    <a:pt x="151" y="890"/>
                  </a:lnTo>
                  <a:lnTo>
                    <a:pt x="75" y="890"/>
                  </a:lnTo>
                  <a:lnTo>
                    <a:pt x="0" y="890"/>
                  </a:lnTo>
                  <a:lnTo>
                    <a:pt x="0" y="861"/>
                  </a:lnTo>
                </a:path>
              </a:pathLst>
            </a:custGeom>
            <a:solidFill>
              <a:srgbClr val="618FFD"/>
            </a:solidFill>
            <a:ln w="12700" cap="rnd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0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E7840F04-E148-4B39-AF09-F6A3D2C8010A}" type="slidenum">
              <a:rPr lang="en-US" smtClean="0"/>
              <a:pPr/>
              <a:t>14</a:t>
            </a:fld>
            <a:endParaRPr lang="en-US" smtClean="0"/>
          </a:p>
        </p:txBody>
      </p:sp>
      <p:sp>
        <p:nvSpPr>
          <p:cNvPr id="4101" name="Rectangle 2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4102" name="Rectangle 3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4103" name="Rectangle 4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4104" name="Rectangle 5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graphicFrame>
        <p:nvGraphicFramePr>
          <p:cNvPr id="4098" name="Object 6"/>
          <p:cNvGraphicFramePr>
            <a:graphicFrameLocks/>
          </p:cNvGraphicFramePr>
          <p:nvPr/>
        </p:nvGraphicFramePr>
        <p:xfrm>
          <a:off x="895350" y="2989263"/>
          <a:ext cx="3343275" cy="1739900"/>
        </p:xfrm>
        <a:graphic>
          <a:graphicData uri="http://schemas.openxmlformats.org/presentationml/2006/ole">
            <p:oleObj spid="_x0000_s4098" name="Equation" r:id="rId4" imgW="2431800" imgH="1269720" progId="Equation.2">
              <p:embed/>
            </p:oleObj>
          </a:graphicData>
        </a:graphic>
      </p:graphicFrame>
      <p:graphicFrame>
        <p:nvGraphicFramePr>
          <p:cNvPr id="4099" name="Object 7"/>
          <p:cNvGraphicFramePr>
            <a:graphicFrameLocks/>
          </p:cNvGraphicFramePr>
          <p:nvPr/>
        </p:nvGraphicFramePr>
        <p:xfrm>
          <a:off x="5035550" y="3001963"/>
          <a:ext cx="4032250" cy="1817687"/>
        </p:xfrm>
        <a:graphic>
          <a:graphicData uri="http://schemas.openxmlformats.org/presentationml/2006/ole">
            <p:oleObj spid="_x0000_s4099" name="Equation" r:id="rId5" imgW="3001680" imgH="1360440" progId="Equation.2">
              <p:embed/>
            </p:oleObj>
          </a:graphicData>
        </a:graphic>
      </p:graphicFrame>
      <p:sp>
        <p:nvSpPr>
          <p:cNvPr id="4105" name="Rectangle 8"/>
          <p:cNvSpPr>
            <a:spLocks noGrp="1" noChangeArrowheads="1"/>
          </p:cNvSpPr>
          <p:nvPr>
            <p:ph type="title"/>
          </p:nvPr>
        </p:nvSpPr>
        <p:spPr>
          <a:xfrm>
            <a:off x="533400" y="152400"/>
            <a:ext cx="7772400" cy="1143000"/>
          </a:xfrm>
          <a:noFill/>
        </p:spPr>
        <p:txBody>
          <a:bodyPr lIns="90488" tIns="44450" rIns="90488" bIns="44450" anchor="ctr"/>
          <a:lstStyle/>
          <a:p>
            <a:pPr eaLnBrk="1" hangingPunct="1"/>
            <a:r>
              <a:rPr lang="en-US" b="1" smtClean="0">
                <a:solidFill>
                  <a:schemeClr val="tx1"/>
                </a:solidFill>
              </a:rPr>
              <a:t> Mean (average)</a:t>
            </a:r>
          </a:p>
        </p:txBody>
      </p:sp>
      <p:sp>
        <p:nvSpPr>
          <p:cNvPr id="80905" name="Rectangle 9"/>
          <p:cNvSpPr>
            <a:spLocks noGrp="1" noChangeArrowheads="1"/>
          </p:cNvSpPr>
          <p:nvPr>
            <p:ph type="body" idx="1"/>
          </p:nvPr>
        </p:nvSpPr>
        <p:spPr>
          <a:xfrm>
            <a:off x="609600" y="1143000"/>
            <a:ext cx="7772400" cy="4114800"/>
          </a:xfrm>
          <a:noFill/>
        </p:spPr>
        <p:txBody>
          <a:bodyPr lIns="90488" tIns="44450" rIns="90488" bIns="44450"/>
          <a:lstStyle/>
          <a:p>
            <a:pPr eaLnBrk="1" hangingPunct="1"/>
            <a:r>
              <a:rPr lang="en-US" sz="3300" smtClean="0"/>
              <a:t>arithmetic sum of scores in distribution divided by total number of scores</a:t>
            </a:r>
          </a:p>
          <a:p>
            <a:pPr eaLnBrk="1" hangingPunct="1">
              <a:buFont typeface="Wingdings" pitchFamily="2" charset="2"/>
              <a:buNone/>
            </a:pPr>
            <a:endParaRPr lang="en-US" sz="3300" smtClean="0"/>
          </a:p>
          <a:p>
            <a:pPr eaLnBrk="1" hangingPunct="1">
              <a:buFont typeface="Wingdings" pitchFamily="2" charset="2"/>
              <a:buNone/>
            </a:pPr>
            <a:endParaRPr lang="en-US" sz="3300" smtClean="0"/>
          </a:p>
          <a:p>
            <a:pPr eaLnBrk="1" hangingPunct="1">
              <a:buFont typeface="Wingdings" pitchFamily="2" charset="2"/>
              <a:buNone/>
            </a:pPr>
            <a:endParaRPr lang="en-US" sz="3300" smtClean="0"/>
          </a:p>
          <a:p>
            <a:pPr eaLnBrk="1" hangingPunct="1">
              <a:buFont typeface="Wingdings" pitchFamily="2" charset="2"/>
              <a:buNone/>
            </a:pPr>
            <a:endParaRPr lang="en-US" sz="3300" smtClean="0"/>
          </a:p>
          <a:p>
            <a:pPr eaLnBrk="1" hangingPunct="1"/>
            <a:r>
              <a:rPr lang="en-US" sz="3300" smtClean="0"/>
              <a:t>Requires at least interval level of measurement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09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09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809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0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090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090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8090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0905" grpId="0" build="p" autoUpdateAnimBg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AE3D6FD5-52FA-4F02-85DD-F444B9AFC1C8}" type="slidenum">
              <a:rPr lang="en-US" smtClean="0"/>
              <a:pPr/>
              <a:t>15</a:t>
            </a:fld>
            <a:endParaRPr lang="en-US" smtClean="0"/>
          </a:p>
        </p:txBody>
      </p:sp>
      <p:sp>
        <p:nvSpPr>
          <p:cNvPr id="19459" name="Rectangle 2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9460" name="Rectangle 3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9461" name="Rectangle 4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9462" name="Rectangle 5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9463" name="Freeform 6"/>
          <p:cNvSpPr>
            <a:spLocks/>
          </p:cNvSpPr>
          <p:nvPr/>
        </p:nvSpPr>
        <p:spPr bwMode="auto">
          <a:xfrm>
            <a:off x="6097588" y="1216025"/>
            <a:ext cx="2643187" cy="1414463"/>
          </a:xfrm>
          <a:custGeom>
            <a:avLst/>
            <a:gdLst>
              <a:gd name="T0" fmla="*/ 0 w 1665"/>
              <a:gd name="T1" fmla="*/ 1366838 h 891"/>
              <a:gd name="T2" fmla="*/ 119062 w 1665"/>
              <a:gd name="T3" fmla="*/ 1355725 h 891"/>
              <a:gd name="T4" fmla="*/ 239712 w 1665"/>
              <a:gd name="T5" fmla="*/ 1312863 h 891"/>
              <a:gd name="T6" fmla="*/ 358775 w 1665"/>
              <a:gd name="T7" fmla="*/ 1241425 h 891"/>
              <a:gd name="T8" fmla="*/ 481012 w 1665"/>
              <a:gd name="T9" fmla="*/ 1173163 h 891"/>
              <a:gd name="T10" fmla="*/ 600075 w 1665"/>
              <a:gd name="T11" fmla="*/ 1044575 h 891"/>
              <a:gd name="T12" fmla="*/ 720725 w 1665"/>
              <a:gd name="T13" fmla="*/ 846138 h 891"/>
              <a:gd name="T14" fmla="*/ 839787 w 1665"/>
              <a:gd name="T15" fmla="*/ 530225 h 891"/>
              <a:gd name="T16" fmla="*/ 962025 w 1665"/>
              <a:gd name="T17" fmla="*/ 315913 h 891"/>
              <a:gd name="T18" fmla="*/ 1081087 w 1665"/>
              <a:gd name="T19" fmla="*/ 150813 h 891"/>
              <a:gd name="T20" fmla="*/ 1201737 w 1665"/>
              <a:gd name="T21" fmla="*/ 28575 h 891"/>
              <a:gd name="T22" fmla="*/ 1320800 w 1665"/>
              <a:gd name="T23" fmla="*/ 0 h 891"/>
              <a:gd name="T24" fmla="*/ 1439862 w 1665"/>
              <a:gd name="T25" fmla="*/ 28575 h 891"/>
              <a:gd name="T26" fmla="*/ 1562100 w 1665"/>
              <a:gd name="T27" fmla="*/ 150813 h 891"/>
              <a:gd name="T28" fmla="*/ 1679575 w 1665"/>
              <a:gd name="T29" fmla="*/ 315913 h 891"/>
              <a:gd name="T30" fmla="*/ 1801812 w 1665"/>
              <a:gd name="T31" fmla="*/ 530225 h 891"/>
              <a:gd name="T32" fmla="*/ 1920875 w 1665"/>
              <a:gd name="T33" fmla="*/ 846138 h 891"/>
              <a:gd name="T34" fmla="*/ 2043112 w 1665"/>
              <a:gd name="T35" fmla="*/ 1044575 h 891"/>
              <a:gd name="T36" fmla="*/ 2160587 w 1665"/>
              <a:gd name="T37" fmla="*/ 1173163 h 891"/>
              <a:gd name="T38" fmla="*/ 2282825 w 1665"/>
              <a:gd name="T39" fmla="*/ 1241425 h 891"/>
              <a:gd name="T40" fmla="*/ 2401887 w 1665"/>
              <a:gd name="T41" fmla="*/ 1312863 h 891"/>
              <a:gd name="T42" fmla="*/ 2524125 w 1665"/>
              <a:gd name="T43" fmla="*/ 1355725 h 891"/>
              <a:gd name="T44" fmla="*/ 2641600 w 1665"/>
              <a:gd name="T45" fmla="*/ 1366838 h 891"/>
              <a:gd name="T46" fmla="*/ 2641600 w 1665"/>
              <a:gd name="T47" fmla="*/ 1412875 h 891"/>
              <a:gd name="T48" fmla="*/ 2524125 w 1665"/>
              <a:gd name="T49" fmla="*/ 1412875 h 891"/>
              <a:gd name="T50" fmla="*/ 2401887 w 1665"/>
              <a:gd name="T51" fmla="*/ 1412875 h 891"/>
              <a:gd name="T52" fmla="*/ 2282825 w 1665"/>
              <a:gd name="T53" fmla="*/ 1412875 h 891"/>
              <a:gd name="T54" fmla="*/ 2160587 w 1665"/>
              <a:gd name="T55" fmla="*/ 1412875 h 891"/>
              <a:gd name="T56" fmla="*/ 2043112 w 1665"/>
              <a:gd name="T57" fmla="*/ 1412875 h 891"/>
              <a:gd name="T58" fmla="*/ 1920875 w 1665"/>
              <a:gd name="T59" fmla="*/ 1412875 h 891"/>
              <a:gd name="T60" fmla="*/ 1801812 w 1665"/>
              <a:gd name="T61" fmla="*/ 1412875 h 891"/>
              <a:gd name="T62" fmla="*/ 1679575 w 1665"/>
              <a:gd name="T63" fmla="*/ 1412875 h 891"/>
              <a:gd name="T64" fmla="*/ 1562100 w 1665"/>
              <a:gd name="T65" fmla="*/ 1412875 h 891"/>
              <a:gd name="T66" fmla="*/ 1439862 w 1665"/>
              <a:gd name="T67" fmla="*/ 1412875 h 891"/>
              <a:gd name="T68" fmla="*/ 1320800 w 1665"/>
              <a:gd name="T69" fmla="*/ 1412875 h 891"/>
              <a:gd name="T70" fmla="*/ 1201737 w 1665"/>
              <a:gd name="T71" fmla="*/ 1412875 h 891"/>
              <a:gd name="T72" fmla="*/ 1081087 w 1665"/>
              <a:gd name="T73" fmla="*/ 1412875 h 891"/>
              <a:gd name="T74" fmla="*/ 962025 w 1665"/>
              <a:gd name="T75" fmla="*/ 1412875 h 891"/>
              <a:gd name="T76" fmla="*/ 839787 w 1665"/>
              <a:gd name="T77" fmla="*/ 1412875 h 891"/>
              <a:gd name="T78" fmla="*/ 720725 w 1665"/>
              <a:gd name="T79" fmla="*/ 1412875 h 891"/>
              <a:gd name="T80" fmla="*/ 600075 w 1665"/>
              <a:gd name="T81" fmla="*/ 1412875 h 891"/>
              <a:gd name="T82" fmla="*/ 481012 w 1665"/>
              <a:gd name="T83" fmla="*/ 1412875 h 891"/>
              <a:gd name="T84" fmla="*/ 358775 w 1665"/>
              <a:gd name="T85" fmla="*/ 1412875 h 891"/>
              <a:gd name="T86" fmla="*/ 239712 w 1665"/>
              <a:gd name="T87" fmla="*/ 1412875 h 891"/>
              <a:gd name="T88" fmla="*/ 119062 w 1665"/>
              <a:gd name="T89" fmla="*/ 1412875 h 891"/>
              <a:gd name="T90" fmla="*/ 0 w 1665"/>
              <a:gd name="T91" fmla="*/ 1412875 h 891"/>
              <a:gd name="T92" fmla="*/ 0 w 1665"/>
              <a:gd name="T93" fmla="*/ 1366838 h 891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w 1665"/>
              <a:gd name="T142" fmla="*/ 0 h 891"/>
              <a:gd name="T143" fmla="*/ 1665 w 1665"/>
              <a:gd name="T144" fmla="*/ 891 h 891"/>
            </a:gdLst>
            <a:ahLst/>
            <a:cxnLst>
              <a:cxn ang="T94">
                <a:pos x="T0" y="T1"/>
              </a:cxn>
              <a:cxn ang="T95">
                <a:pos x="T2" y="T3"/>
              </a:cxn>
              <a:cxn ang="T96">
                <a:pos x="T4" y="T5"/>
              </a:cxn>
              <a:cxn ang="T97">
                <a:pos x="T6" y="T7"/>
              </a:cxn>
              <a:cxn ang="T98">
                <a:pos x="T8" y="T9"/>
              </a:cxn>
              <a:cxn ang="T99">
                <a:pos x="T10" y="T11"/>
              </a:cxn>
              <a:cxn ang="T100">
                <a:pos x="T12" y="T13"/>
              </a:cxn>
              <a:cxn ang="T101">
                <a:pos x="T14" y="T15"/>
              </a:cxn>
              <a:cxn ang="T102">
                <a:pos x="T16" y="T17"/>
              </a:cxn>
              <a:cxn ang="T103">
                <a:pos x="T18" y="T19"/>
              </a:cxn>
              <a:cxn ang="T104">
                <a:pos x="T20" y="T21"/>
              </a:cxn>
              <a:cxn ang="T105">
                <a:pos x="T22" y="T23"/>
              </a:cxn>
              <a:cxn ang="T106">
                <a:pos x="T24" y="T25"/>
              </a:cxn>
              <a:cxn ang="T107">
                <a:pos x="T26" y="T27"/>
              </a:cxn>
              <a:cxn ang="T108">
                <a:pos x="T28" y="T29"/>
              </a:cxn>
              <a:cxn ang="T109">
                <a:pos x="T30" y="T31"/>
              </a:cxn>
              <a:cxn ang="T110">
                <a:pos x="T32" y="T33"/>
              </a:cxn>
              <a:cxn ang="T111">
                <a:pos x="T34" y="T35"/>
              </a:cxn>
              <a:cxn ang="T112">
                <a:pos x="T36" y="T37"/>
              </a:cxn>
              <a:cxn ang="T113">
                <a:pos x="T38" y="T39"/>
              </a:cxn>
              <a:cxn ang="T114">
                <a:pos x="T40" y="T41"/>
              </a:cxn>
              <a:cxn ang="T115">
                <a:pos x="T42" y="T43"/>
              </a:cxn>
              <a:cxn ang="T116">
                <a:pos x="T44" y="T45"/>
              </a:cxn>
              <a:cxn ang="T117">
                <a:pos x="T46" y="T47"/>
              </a:cxn>
              <a:cxn ang="T118">
                <a:pos x="T48" y="T49"/>
              </a:cxn>
              <a:cxn ang="T119">
                <a:pos x="T50" y="T51"/>
              </a:cxn>
              <a:cxn ang="T120">
                <a:pos x="T52" y="T53"/>
              </a:cxn>
              <a:cxn ang="T121">
                <a:pos x="T54" y="T55"/>
              </a:cxn>
              <a:cxn ang="T122">
                <a:pos x="T56" y="T57"/>
              </a:cxn>
              <a:cxn ang="T123">
                <a:pos x="T58" y="T59"/>
              </a:cxn>
              <a:cxn ang="T124">
                <a:pos x="T60" y="T61"/>
              </a:cxn>
              <a:cxn ang="T125">
                <a:pos x="T62" y="T63"/>
              </a:cxn>
              <a:cxn ang="T126">
                <a:pos x="T64" y="T65"/>
              </a:cxn>
              <a:cxn ang="T127">
                <a:pos x="T66" y="T67"/>
              </a:cxn>
              <a:cxn ang="T128">
                <a:pos x="T68" y="T69"/>
              </a:cxn>
              <a:cxn ang="T129">
                <a:pos x="T70" y="T71"/>
              </a:cxn>
              <a:cxn ang="T130">
                <a:pos x="T72" y="T73"/>
              </a:cxn>
              <a:cxn ang="T131">
                <a:pos x="T74" y="T75"/>
              </a:cxn>
              <a:cxn ang="T132">
                <a:pos x="T76" y="T77"/>
              </a:cxn>
              <a:cxn ang="T133">
                <a:pos x="T78" y="T79"/>
              </a:cxn>
              <a:cxn ang="T134">
                <a:pos x="T80" y="T81"/>
              </a:cxn>
              <a:cxn ang="T135">
                <a:pos x="T82" y="T83"/>
              </a:cxn>
              <a:cxn ang="T136">
                <a:pos x="T84" y="T85"/>
              </a:cxn>
              <a:cxn ang="T137">
                <a:pos x="T86" y="T87"/>
              </a:cxn>
              <a:cxn ang="T138">
                <a:pos x="T88" y="T89"/>
              </a:cxn>
              <a:cxn ang="T139">
                <a:pos x="T90" y="T91"/>
              </a:cxn>
              <a:cxn ang="T140">
                <a:pos x="T92" y="T93"/>
              </a:cxn>
            </a:cxnLst>
            <a:rect l="T141" t="T142" r="T143" b="T144"/>
            <a:pathLst>
              <a:path w="1665" h="891">
                <a:moveTo>
                  <a:pt x="0" y="861"/>
                </a:moveTo>
                <a:lnTo>
                  <a:pt x="75" y="854"/>
                </a:lnTo>
                <a:lnTo>
                  <a:pt x="151" y="827"/>
                </a:lnTo>
                <a:lnTo>
                  <a:pt x="226" y="782"/>
                </a:lnTo>
                <a:lnTo>
                  <a:pt x="303" y="739"/>
                </a:lnTo>
                <a:lnTo>
                  <a:pt x="378" y="658"/>
                </a:lnTo>
                <a:lnTo>
                  <a:pt x="454" y="533"/>
                </a:lnTo>
                <a:lnTo>
                  <a:pt x="529" y="334"/>
                </a:lnTo>
                <a:lnTo>
                  <a:pt x="606" y="199"/>
                </a:lnTo>
                <a:lnTo>
                  <a:pt x="681" y="95"/>
                </a:lnTo>
                <a:lnTo>
                  <a:pt x="757" y="18"/>
                </a:lnTo>
                <a:lnTo>
                  <a:pt x="832" y="0"/>
                </a:lnTo>
                <a:lnTo>
                  <a:pt x="907" y="18"/>
                </a:lnTo>
                <a:lnTo>
                  <a:pt x="984" y="95"/>
                </a:lnTo>
                <a:lnTo>
                  <a:pt x="1058" y="199"/>
                </a:lnTo>
                <a:lnTo>
                  <a:pt x="1135" y="334"/>
                </a:lnTo>
                <a:lnTo>
                  <a:pt x="1210" y="533"/>
                </a:lnTo>
                <a:lnTo>
                  <a:pt x="1287" y="658"/>
                </a:lnTo>
                <a:lnTo>
                  <a:pt x="1361" y="739"/>
                </a:lnTo>
                <a:lnTo>
                  <a:pt x="1438" y="782"/>
                </a:lnTo>
                <a:lnTo>
                  <a:pt x="1513" y="827"/>
                </a:lnTo>
                <a:lnTo>
                  <a:pt x="1590" y="854"/>
                </a:lnTo>
                <a:lnTo>
                  <a:pt x="1664" y="861"/>
                </a:lnTo>
                <a:lnTo>
                  <a:pt x="1664" y="890"/>
                </a:lnTo>
                <a:lnTo>
                  <a:pt x="1590" y="890"/>
                </a:lnTo>
                <a:lnTo>
                  <a:pt x="1513" y="890"/>
                </a:lnTo>
                <a:lnTo>
                  <a:pt x="1438" y="890"/>
                </a:lnTo>
                <a:lnTo>
                  <a:pt x="1361" y="890"/>
                </a:lnTo>
                <a:lnTo>
                  <a:pt x="1287" y="890"/>
                </a:lnTo>
                <a:lnTo>
                  <a:pt x="1210" y="890"/>
                </a:lnTo>
                <a:lnTo>
                  <a:pt x="1135" y="890"/>
                </a:lnTo>
                <a:lnTo>
                  <a:pt x="1058" y="890"/>
                </a:lnTo>
                <a:lnTo>
                  <a:pt x="984" y="890"/>
                </a:lnTo>
                <a:lnTo>
                  <a:pt x="907" y="890"/>
                </a:lnTo>
                <a:lnTo>
                  <a:pt x="832" y="890"/>
                </a:lnTo>
                <a:lnTo>
                  <a:pt x="757" y="890"/>
                </a:lnTo>
                <a:lnTo>
                  <a:pt x="681" y="890"/>
                </a:lnTo>
                <a:lnTo>
                  <a:pt x="606" y="890"/>
                </a:lnTo>
                <a:lnTo>
                  <a:pt x="529" y="890"/>
                </a:lnTo>
                <a:lnTo>
                  <a:pt x="454" y="890"/>
                </a:lnTo>
                <a:lnTo>
                  <a:pt x="378" y="890"/>
                </a:lnTo>
                <a:lnTo>
                  <a:pt x="303" y="890"/>
                </a:lnTo>
                <a:lnTo>
                  <a:pt x="226" y="890"/>
                </a:lnTo>
                <a:lnTo>
                  <a:pt x="151" y="890"/>
                </a:lnTo>
                <a:lnTo>
                  <a:pt x="75" y="890"/>
                </a:lnTo>
                <a:lnTo>
                  <a:pt x="0" y="890"/>
                </a:lnTo>
                <a:lnTo>
                  <a:pt x="0" y="861"/>
                </a:lnTo>
              </a:path>
            </a:pathLst>
          </a:custGeom>
          <a:solidFill>
            <a:srgbClr val="618FFD"/>
          </a:solidFill>
          <a:ln w="12700" cap="rnd">
            <a:noFill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19464" name="Line 7"/>
          <p:cNvSpPr>
            <a:spLocks noChangeShapeType="1"/>
          </p:cNvSpPr>
          <p:nvPr/>
        </p:nvSpPr>
        <p:spPr bwMode="auto">
          <a:xfrm flipV="1">
            <a:off x="6097588" y="2582863"/>
            <a:ext cx="0" cy="46037"/>
          </a:xfrm>
          <a:prstGeom prst="line">
            <a:avLst/>
          </a:prstGeom>
          <a:noFill/>
          <a:ln w="12700">
            <a:solidFill>
              <a:srgbClr val="0000FF"/>
            </a:solidFill>
            <a:round/>
            <a:headEnd/>
            <a:tailEnd/>
          </a:ln>
        </p:spPr>
        <p:txBody>
          <a:bodyPr/>
          <a:lstStyle/>
          <a:p>
            <a:endParaRPr lang="en-US"/>
          </a:p>
        </p:txBody>
      </p:sp>
      <p:sp>
        <p:nvSpPr>
          <p:cNvPr id="19465" name="Freeform 8"/>
          <p:cNvSpPr>
            <a:spLocks/>
          </p:cNvSpPr>
          <p:nvPr/>
        </p:nvSpPr>
        <p:spPr bwMode="auto">
          <a:xfrm>
            <a:off x="6097588" y="1216025"/>
            <a:ext cx="2643187" cy="1414463"/>
          </a:xfrm>
          <a:custGeom>
            <a:avLst/>
            <a:gdLst>
              <a:gd name="T0" fmla="*/ 0 w 1665"/>
              <a:gd name="T1" fmla="*/ 1366838 h 891"/>
              <a:gd name="T2" fmla="*/ 119062 w 1665"/>
              <a:gd name="T3" fmla="*/ 1355725 h 891"/>
              <a:gd name="T4" fmla="*/ 239712 w 1665"/>
              <a:gd name="T5" fmla="*/ 1312863 h 891"/>
              <a:gd name="T6" fmla="*/ 358775 w 1665"/>
              <a:gd name="T7" fmla="*/ 1241425 h 891"/>
              <a:gd name="T8" fmla="*/ 481012 w 1665"/>
              <a:gd name="T9" fmla="*/ 1173163 h 891"/>
              <a:gd name="T10" fmla="*/ 600075 w 1665"/>
              <a:gd name="T11" fmla="*/ 1044575 h 891"/>
              <a:gd name="T12" fmla="*/ 720725 w 1665"/>
              <a:gd name="T13" fmla="*/ 846138 h 891"/>
              <a:gd name="T14" fmla="*/ 839787 w 1665"/>
              <a:gd name="T15" fmla="*/ 530225 h 891"/>
              <a:gd name="T16" fmla="*/ 962025 w 1665"/>
              <a:gd name="T17" fmla="*/ 315913 h 891"/>
              <a:gd name="T18" fmla="*/ 1081087 w 1665"/>
              <a:gd name="T19" fmla="*/ 150813 h 891"/>
              <a:gd name="T20" fmla="*/ 1201737 w 1665"/>
              <a:gd name="T21" fmla="*/ 28575 h 891"/>
              <a:gd name="T22" fmla="*/ 1320800 w 1665"/>
              <a:gd name="T23" fmla="*/ 0 h 891"/>
              <a:gd name="T24" fmla="*/ 1439862 w 1665"/>
              <a:gd name="T25" fmla="*/ 28575 h 891"/>
              <a:gd name="T26" fmla="*/ 1562100 w 1665"/>
              <a:gd name="T27" fmla="*/ 150813 h 891"/>
              <a:gd name="T28" fmla="*/ 1679575 w 1665"/>
              <a:gd name="T29" fmla="*/ 315913 h 891"/>
              <a:gd name="T30" fmla="*/ 1801812 w 1665"/>
              <a:gd name="T31" fmla="*/ 530225 h 891"/>
              <a:gd name="T32" fmla="*/ 1920875 w 1665"/>
              <a:gd name="T33" fmla="*/ 846138 h 891"/>
              <a:gd name="T34" fmla="*/ 2043112 w 1665"/>
              <a:gd name="T35" fmla="*/ 1044575 h 891"/>
              <a:gd name="T36" fmla="*/ 2160587 w 1665"/>
              <a:gd name="T37" fmla="*/ 1173163 h 891"/>
              <a:gd name="T38" fmla="*/ 2282825 w 1665"/>
              <a:gd name="T39" fmla="*/ 1241425 h 891"/>
              <a:gd name="T40" fmla="*/ 2401887 w 1665"/>
              <a:gd name="T41" fmla="*/ 1312863 h 891"/>
              <a:gd name="T42" fmla="*/ 2524125 w 1665"/>
              <a:gd name="T43" fmla="*/ 1355725 h 891"/>
              <a:gd name="T44" fmla="*/ 2641600 w 1665"/>
              <a:gd name="T45" fmla="*/ 1366838 h 891"/>
              <a:gd name="T46" fmla="*/ 2641600 w 1665"/>
              <a:gd name="T47" fmla="*/ 1412875 h 891"/>
              <a:gd name="T48" fmla="*/ 2524125 w 1665"/>
              <a:gd name="T49" fmla="*/ 1412875 h 891"/>
              <a:gd name="T50" fmla="*/ 2401887 w 1665"/>
              <a:gd name="T51" fmla="*/ 1412875 h 891"/>
              <a:gd name="T52" fmla="*/ 2282825 w 1665"/>
              <a:gd name="T53" fmla="*/ 1412875 h 891"/>
              <a:gd name="T54" fmla="*/ 2160587 w 1665"/>
              <a:gd name="T55" fmla="*/ 1412875 h 891"/>
              <a:gd name="T56" fmla="*/ 2043112 w 1665"/>
              <a:gd name="T57" fmla="*/ 1412875 h 891"/>
              <a:gd name="T58" fmla="*/ 1920875 w 1665"/>
              <a:gd name="T59" fmla="*/ 1412875 h 891"/>
              <a:gd name="T60" fmla="*/ 1801812 w 1665"/>
              <a:gd name="T61" fmla="*/ 1412875 h 891"/>
              <a:gd name="T62" fmla="*/ 1679575 w 1665"/>
              <a:gd name="T63" fmla="*/ 1412875 h 891"/>
              <a:gd name="T64" fmla="*/ 1562100 w 1665"/>
              <a:gd name="T65" fmla="*/ 1412875 h 891"/>
              <a:gd name="T66" fmla="*/ 1439862 w 1665"/>
              <a:gd name="T67" fmla="*/ 1412875 h 891"/>
              <a:gd name="T68" fmla="*/ 1320800 w 1665"/>
              <a:gd name="T69" fmla="*/ 1412875 h 891"/>
              <a:gd name="T70" fmla="*/ 1201737 w 1665"/>
              <a:gd name="T71" fmla="*/ 1412875 h 891"/>
              <a:gd name="T72" fmla="*/ 1081087 w 1665"/>
              <a:gd name="T73" fmla="*/ 1412875 h 891"/>
              <a:gd name="T74" fmla="*/ 962025 w 1665"/>
              <a:gd name="T75" fmla="*/ 1412875 h 891"/>
              <a:gd name="T76" fmla="*/ 839787 w 1665"/>
              <a:gd name="T77" fmla="*/ 1412875 h 891"/>
              <a:gd name="T78" fmla="*/ 720725 w 1665"/>
              <a:gd name="T79" fmla="*/ 1412875 h 891"/>
              <a:gd name="T80" fmla="*/ 600075 w 1665"/>
              <a:gd name="T81" fmla="*/ 1412875 h 891"/>
              <a:gd name="T82" fmla="*/ 481012 w 1665"/>
              <a:gd name="T83" fmla="*/ 1412875 h 891"/>
              <a:gd name="T84" fmla="*/ 358775 w 1665"/>
              <a:gd name="T85" fmla="*/ 1412875 h 891"/>
              <a:gd name="T86" fmla="*/ 239712 w 1665"/>
              <a:gd name="T87" fmla="*/ 1412875 h 891"/>
              <a:gd name="T88" fmla="*/ 119062 w 1665"/>
              <a:gd name="T89" fmla="*/ 1412875 h 891"/>
              <a:gd name="T90" fmla="*/ 0 w 1665"/>
              <a:gd name="T91" fmla="*/ 1412875 h 891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w 1665"/>
              <a:gd name="T139" fmla="*/ 0 h 891"/>
              <a:gd name="T140" fmla="*/ 1665 w 1665"/>
              <a:gd name="T141" fmla="*/ 891 h 891"/>
            </a:gdLst>
            <a:ahLst/>
            <a:cxnLst>
              <a:cxn ang="T92">
                <a:pos x="T0" y="T1"/>
              </a:cxn>
              <a:cxn ang="T93">
                <a:pos x="T2" y="T3"/>
              </a:cxn>
              <a:cxn ang="T94">
                <a:pos x="T4" y="T5"/>
              </a:cxn>
              <a:cxn ang="T95">
                <a:pos x="T6" y="T7"/>
              </a:cxn>
              <a:cxn ang="T96">
                <a:pos x="T8" y="T9"/>
              </a:cxn>
              <a:cxn ang="T97">
                <a:pos x="T10" y="T11"/>
              </a:cxn>
              <a:cxn ang="T98">
                <a:pos x="T12" y="T13"/>
              </a:cxn>
              <a:cxn ang="T99">
                <a:pos x="T14" y="T15"/>
              </a:cxn>
              <a:cxn ang="T100">
                <a:pos x="T16" y="T17"/>
              </a:cxn>
              <a:cxn ang="T101">
                <a:pos x="T18" y="T19"/>
              </a:cxn>
              <a:cxn ang="T102">
                <a:pos x="T20" y="T21"/>
              </a:cxn>
              <a:cxn ang="T103">
                <a:pos x="T22" y="T23"/>
              </a:cxn>
              <a:cxn ang="T104">
                <a:pos x="T24" y="T25"/>
              </a:cxn>
              <a:cxn ang="T105">
                <a:pos x="T26" y="T27"/>
              </a:cxn>
              <a:cxn ang="T106">
                <a:pos x="T28" y="T29"/>
              </a:cxn>
              <a:cxn ang="T107">
                <a:pos x="T30" y="T31"/>
              </a:cxn>
              <a:cxn ang="T108">
                <a:pos x="T32" y="T33"/>
              </a:cxn>
              <a:cxn ang="T109">
                <a:pos x="T34" y="T35"/>
              </a:cxn>
              <a:cxn ang="T110">
                <a:pos x="T36" y="T37"/>
              </a:cxn>
              <a:cxn ang="T111">
                <a:pos x="T38" y="T39"/>
              </a:cxn>
              <a:cxn ang="T112">
                <a:pos x="T40" y="T41"/>
              </a:cxn>
              <a:cxn ang="T113">
                <a:pos x="T42" y="T43"/>
              </a:cxn>
              <a:cxn ang="T114">
                <a:pos x="T44" y="T45"/>
              </a:cxn>
              <a:cxn ang="T115">
                <a:pos x="T46" y="T47"/>
              </a:cxn>
              <a:cxn ang="T116">
                <a:pos x="T48" y="T49"/>
              </a:cxn>
              <a:cxn ang="T117">
                <a:pos x="T50" y="T51"/>
              </a:cxn>
              <a:cxn ang="T118">
                <a:pos x="T52" y="T53"/>
              </a:cxn>
              <a:cxn ang="T119">
                <a:pos x="T54" y="T55"/>
              </a:cxn>
              <a:cxn ang="T120">
                <a:pos x="T56" y="T57"/>
              </a:cxn>
              <a:cxn ang="T121">
                <a:pos x="T58" y="T59"/>
              </a:cxn>
              <a:cxn ang="T122">
                <a:pos x="T60" y="T61"/>
              </a:cxn>
              <a:cxn ang="T123">
                <a:pos x="T62" y="T63"/>
              </a:cxn>
              <a:cxn ang="T124">
                <a:pos x="T64" y="T65"/>
              </a:cxn>
              <a:cxn ang="T125">
                <a:pos x="T66" y="T67"/>
              </a:cxn>
              <a:cxn ang="T126">
                <a:pos x="T68" y="T69"/>
              </a:cxn>
              <a:cxn ang="T127">
                <a:pos x="T70" y="T71"/>
              </a:cxn>
              <a:cxn ang="T128">
                <a:pos x="T72" y="T73"/>
              </a:cxn>
              <a:cxn ang="T129">
                <a:pos x="T74" y="T75"/>
              </a:cxn>
              <a:cxn ang="T130">
                <a:pos x="T76" y="T77"/>
              </a:cxn>
              <a:cxn ang="T131">
                <a:pos x="T78" y="T79"/>
              </a:cxn>
              <a:cxn ang="T132">
                <a:pos x="T80" y="T81"/>
              </a:cxn>
              <a:cxn ang="T133">
                <a:pos x="T82" y="T83"/>
              </a:cxn>
              <a:cxn ang="T134">
                <a:pos x="T84" y="T85"/>
              </a:cxn>
              <a:cxn ang="T135">
                <a:pos x="T86" y="T87"/>
              </a:cxn>
              <a:cxn ang="T136">
                <a:pos x="T88" y="T89"/>
              </a:cxn>
              <a:cxn ang="T137">
                <a:pos x="T90" y="T91"/>
              </a:cxn>
            </a:cxnLst>
            <a:rect l="T138" t="T139" r="T140" b="T141"/>
            <a:pathLst>
              <a:path w="1665" h="891">
                <a:moveTo>
                  <a:pt x="0" y="861"/>
                </a:moveTo>
                <a:lnTo>
                  <a:pt x="75" y="854"/>
                </a:lnTo>
                <a:lnTo>
                  <a:pt x="151" y="827"/>
                </a:lnTo>
                <a:lnTo>
                  <a:pt x="226" y="782"/>
                </a:lnTo>
                <a:lnTo>
                  <a:pt x="303" y="739"/>
                </a:lnTo>
                <a:lnTo>
                  <a:pt x="378" y="658"/>
                </a:lnTo>
                <a:lnTo>
                  <a:pt x="454" y="533"/>
                </a:lnTo>
                <a:lnTo>
                  <a:pt x="529" y="334"/>
                </a:lnTo>
                <a:lnTo>
                  <a:pt x="606" y="199"/>
                </a:lnTo>
                <a:lnTo>
                  <a:pt x="681" y="95"/>
                </a:lnTo>
                <a:lnTo>
                  <a:pt x="757" y="18"/>
                </a:lnTo>
                <a:lnTo>
                  <a:pt x="832" y="0"/>
                </a:lnTo>
                <a:lnTo>
                  <a:pt x="907" y="18"/>
                </a:lnTo>
                <a:lnTo>
                  <a:pt x="984" y="95"/>
                </a:lnTo>
                <a:lnTo>
                  <a:pt x="1058" y="199"/>
                </a:lnTo>
                <a:lnTo>
                  <a:pt x="1135" y="334"/>
                </a:lnTo>
                <a:lnTo>
                  <a:pt x="1210" y="533"/>
                </a:lnTo>
                <a:lnTo>
                  <a:pt x="1287" y="658"/>
                </a:lnTo>
                <a:lnTo>
                  <a:pt x="1361" y="739"/>
                </a:lnTo>
                <a:lnTo>
                  <a:pt x="1438" y="782"/>
                </a:lnTo>
                <a:lnTo>
                  <a:pt x="1513" y="827"/>
                </a:lnTo>
                <a:lnTo>
                  <a:pt x="1590" y="854"/>
                </a:lnTo>
                <a:lnTo>
                  <a:pt x="1664" y="861"/>
                </a:lnTo>
                <a:lnTo>
                  <a:pt x="1664" y="890"/>
                </a:lnTo>
                <a:lnTo>
                  <a:pt x="1590" y="890"/>
                </a:lnTo>
                <a:lnTo>
                  <a:pt x="1513" y="890"/>
                </a:lnTo>
                <a:lnTo>
                  <a:pt x="1438" y="890"/>
                </a:lnTo>
                <a:lnTo>
                  <a:pt x="1361" y="890"/>
                </a:lnTo>
                <a:lnTo>
                  <a:pt x="1287" y="890"/>
                </a:lnTo>
                <a:lnTo>
                  <a:pt x="1210" y="890"/>
                </a:lnTo>
                <a:lnTo>
                  <a:pt x="1135" y="890"/>
                </a:lnTo>
                <a:lnTo>
                  <a:pt x="1058" y="890"/>
                </a:lnTo>
                <a:lnTo>
                  <a:pt x="984" y="890"/>
                </a:lnTo>
                <a:lnTo>
                  <a:pt x="907" y="890"/>
                </a:lnTo>
                <a:lnTo>
                  <a:pt x="832" y="890"/>
                </a:lnTo>
                <a:lnTo>
                  <a:pt x="757" y="890"/>
                </a:lnTo>
                <a:lnTo>
                  <a:pt x="681" y="890"/>
                </a:lnTo>
                <a:lnTo>
                  <a:pt x="606" y="890"/>
                </a:lnTo>
                <a:lnTo>
                  <a:pt x="529" y="890"/>
                </a:lnTo>
                <a:lnTo>
                  <a:pt x="454" y="890"/>
                </a:lnTo>
                <a:lnTo>
                  <a:pt x="378" y="890"/>
                </a:lnTo>
                <a:lnTo>
                  <a:pt x="303" y="890"/>
                </a:lnTo>
                <a:lnTo>
                  <a:pt x="226" y="890"/>
                </a:lnTo>
                <a:lnTo>
                  <a:pt x="151" y="890"/>
                </a:lnTo>
                <a:lnTo>
                  <a:pt x="75" y="890"/>
                </a:lnTo>
                <a:lnTo>
                  <a:pt x="0" y="890"/>
                </a:lnTo>
              </a:path>
            </a:pathLst>
          </a:custGeom>
          <a:noFill/>
          <a:ln w="12700" cap="rnd">
            <a:solidFill>
              <a:srgbClr val="0000FF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19466" name="Rectangle 9"/>
          <p:cNvSpPr>
            <a:spLocks noGrp="1" noChangeArrowheads="1"/>
          </p:cNvSpPr>
          <p:nvPr>
            <p:ph type="title"/>
          </p:nvPr>
        </p:nvSpPr>
        <p:spPr>
          <a:xfrm>
            <a:off x="457200" y="76200"/>
            <a:ext cx="7772400" cy="1143000"/>
          </a:xfrm>
          <a:noFill/>
        </p:spPr>
        <p:txBody>
          <a:bodyPr lIns="90488" tIns="44450" rIns="90488" bIns="44450" anchor="ctr"/>
          <a:lstStyle/>
          <a:p>
            <a:pPr eaLnBrk="1" hangingPunct="1"/>
            <a:r>
              <a:rPr lang="en-US" b="1" smtClean="0">
                <a:solidFill>
                  <a:schemeClr val="tx1"/>
                </a:solidFill>
              </a:rPr>
              <a:t> Mode</a:t>
            </a:r>
          </a:p>
        </p:txBody>
      </p:sp>
      <p:sp>
        <p:nvSpPr>
          <p:cNvPr id="72714" name="Rectangle 10"/>
          <p:cNvSpPr>
            <a:spLocks noGrp="1" noChangeArrowheads="1"/>
          </p:cNvSpPr>
          <p:nvPr>
            <p:ph type="body" idx="1"/>
          </p:nvPr>
        </p:nvSpPr>
        <p:spPr>
          <a:xfrm>
            <a:off x="609600" y="914400"/>
            <a:ext cx="7772400" cy="4114800"/>
          </a:xfrm>
          <a:noFill/>
        </p:spPr>
        <p:txBody>
          <a:bodyPr lIns="90488" tIns="44450" rIns="90488" bIns="44450"/>
          <a:lstStyle/>
          <a:p>
            <a:pPr eaLnBrk="1" hangingPunct="1"/>
            <a:r>
              <a:rPr lang="en-US" sz="2800" smtClean="0"/>
              <a:t>most frequently occurring                   value (peak)</a:t>
            </a:r>
          </a:p>
          <a:p>
            <a:pPr eaLnBrk="1" hangingPunct="1">
              <a:buFont typeface="Wingdings" pitchFamily="2" charset="2"/>
              <a:buNone/>
            </a:pPr>
            <a:endParaRPr lang="en-US" sz="2800" smtClean="0"/>
          </a:p>
          <a:p>
            <a:pPr eaLnBrk="1" hangingPunct="1"/>
            <a:r>
              <a:rPr lang="en-US" sz="2800" u="sng" smtClean="0"/>
              <a:t>Advantages</a:t>
            </a:r>
            <a:endParaRPr lang="en-US" sz="2800" smtClean="0"/>
          </a:p>
          <a:p>
            <a:pPr lvl="1" eaLnBrk="1" hangingPunct="1">
              <a:buFontTx/>
              <a:buChar char="•"/>
            </a:pPr>
            <a:r>
              <a:rPr lang="en-US" sz="2800" smtClean="0"/>
              <a:t>Requires no difficult arithmetic  computations</a:t>
            </a:r>
          </a:p>
          <a:p>
            <a:pPr lvl="1" eaLnBrk="1" hangingPunct="1">
              <a:buFontTx/>
              <a:buChar char="•"/>
            </a:pPr>
            <a:r>
              <a:rPr lang="en-US" sz="2800" smtClean="0"/>
              <a:t>Readily identifiable on polygon   distribution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27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27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727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27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27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727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</p:subTnLst>
                                </p:cTn>
                              </p:par>
                              <p:par>
                                <p:cTn id="15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27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27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727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</p:subTnLst>
                                </p:cTn>
                              </p:par>
                              <p:par>
                                <p:cTn id="19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727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727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727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2714" grpId="0" build="p" autoUpdateAnimBg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038E62CD-A7CA-4B48-BB2D-E1A142E8E76C}" type="slidenum">
              <a:rPr lang="en-US" smtClean="0"/>
              <a:pPr/>
              <a:t>16</a:t>
            </a:fld>
            <a:endParaRPr lang="en-US" smtClean="0"/>
          </a:p>
        </p:txBody>
      </p:sp>
      <p:sp>
        <p:nvSpPr>
          <p:cNvPr id="20483" name="Rectangle 2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0484" name="Rectangle 3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grpSp>
        <p:nvGrpSpPr>
          <p:cNvPr id="20485" name="Group 4"/>
          <p:cNvGrpSpPr>
            <a:grpSpLocks/>
          </p:cNvGrpSpPr>
          <p:nvPr/>
        </p:nvGrpSpPr>
        <p:grpSpPr bwMode="auto">
          <a:xfrm>
            <a:off x="685800" y="4648200"/>
            <a:ext cx="7405688" cy="1752600"/>
            <a:chOff x="432" y="2928"/>
            <a:chExt cx="4665" cy="1104"/>
          </a:xfrm>
        </p:grpSpPr>
        <p:sp>
          <p:nvSpPr>
            <p:cNvPr id="20488" name="Rectangle 5"/>
            <p:cNvSpPr>
              <a:spLocks noChangeArrowheads="1"/>
            </p:cNvSpPr>
            <p:nvPr/>
          </p:nvSpPr>
          <p:spPr bwMode="auto">
            <a:xfrm>
              <a:off x="432" y="3744"/>
              <a:ext cx="1200" cy="288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0489" name="Rectangle 6"/>
            <p:cNvSpPr>
              <a:spLocks noChangeArrowheads="1"/>
            </p:cNvSpPr>
            <p:nvPr/>
          </p:nvSpPr>
          <p:spPr bwMode="auto">
            <a:xfrm>
              <a:off x="1968" y="3744"/>
              <a:ext cx="1824" cy="288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20490" name="Group 7"/>
            <p:cNvGrpSpPr>
              <a:grpSpLocks/>
            </p:cNvGrpSpPr>
            <p:nvPr/>
          </p:nvGrpSpPr>
          <p:grpSpPr bwMode="auto">
            <a:xfrm>
              <a:off x="568" y="3437"/>
              <a:ext cx="4529" cy="507"/>
              <a:chOff x="568" y="3437"/>
              <a:chExt cx="4529" cy="507"/>
            </a:xfrm>
          </p:grpSpPr>
          <p:grpSp>
            <p:nvGrpSpPr>
              <p:cNvPr id="20492" name="Group 8"/>
              <p:cNvGrpSpPr>
                <a:grpSpLocks/>
              </p:cNvGrpSpPr>
              <p:nvPr/>
            </p:nvGrpSpPr>
            <p:grpSpPr bwMode="auto">
              <a:xfrm>
                <a:off x="568" y="3437"/>
                <a:ext cx="4529" cy="507"/>
                <a:chOff x="568" y="3437"/>
                <a:chExt cx="4529" cy="507"/>
              </a:xfrm>
            </p:grpSpPr>
            <p:sp>
              <p:nvSpPr>
                <p:cNvPr id="20571" name="Freeform 9"/>
                <p:cNvSpPr>
                  <a:spLocks/>
                </p:cNvSpPr>
                <p:nvPr/>
              </p:nvSpPr>
              <p:spPr bwMode="auto">
                <a:xfrm>
                  <a:off x="568" y="3437"/>
                  <a:ext cx="4528" cy="17"/>
                </a:xfrm>
                <a:custGeom>
                  <a:avLst/>
                  <a:gdLst>
                    <a:gd name="T0" fmla="*/ 0 w 4528"/>
                    <a:gd name="T1" fmla="*/ 0 h 17"/>
                    <a:gd name="T2" fmla="*/ 4527 w 4528"/>
                    <a:gd name="T3" fmla="*/ 0 h 17"/>
                    <a:gd name="T4" fmla="*/ 4527 w 4528"/>
                    <a:gd name="T5" fmla="*/ 16 h 17"/>
                    <a:gd name="T6" fmla="*/ 0 w 4528"/>
                    <a:gd name="T7" fmla="*/ 16 h 17"/>
                    <a:gd name="T8" fmla="*/ 0 w 4528"/>
                    <a:gd name="T9" fmla="*/ 0 h 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  <a:gd name="T15" fmla="*/ 0 w 4528"/>
                    <a:gd name="T16" fmla="*/ 0 h 17"/>
                    <a:gd name="T17" fmla="*/ 4528 w 4528"/>
                    <a:gd name="T18" fmla="*/ 17 h 17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T15" t="T16" r="T17" b="T18"/>
                  <a:pathLst>
                    <a:path w="4528" h="17">
                      <a:moveTo>
                        <a:pt x="0" y="0"/>
                      </a:moveTo>
                      <a:lnTo>
                        <a:pt x="4527" y="0"/>
                      </a:lnTo>
                      <a:lnTo>
                        <a:pt x="4527" y="16"/>
                      </a:lnTo>
                      <a:lnTo>
                        <a:pt x="0" y="16"/>
                      </a:lnTo>
                      <a:lnTo>
                        <a:pt x="0" y="0"/>
                      </a:lnTo>
                    </a:path>
                  </a:pathLst>
                </a:custGeom>
                <a:solidFill>
                  <a:srgbClr val="A0A0A0"/>
                </a:solidFill>
                <a:ln w="12700" cap="rnd">
                  <a:solidFill>
                    <a:srgbClr val="60606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20572" name="Freeform 10"/>
                <p:cNvSpPr>
                  <a:spLocks/>
                </p:cNvSpPr>
                <p:nvPr/>
              </p:nvSpPr>
              <p:spPr bwMode="auto">
                <a:xfrm>
                  <a:off x="569" y="3453"/>
                  <a:ext cx="4528" cy="491"/>
                </a:xfrm>
                <a:custGeom>
                  <a:avLst/>
                  <a:gdLst>
                    <a:gd name="T0" fmla="*/ 0 w 4528"/>
                    <a:gd name="T1" fmla="*/ 0 h 491"/>
                    <a:gd name="T2" fmla="*/ 4527 w 4528"/>
                    <a:gd name="T3" fmla="*/ 0 h 491"/>
                    <a:gd name="T4" fmla="*/ 4527 w 4528"/>
                    <a:gd name="T5" fmla="*/ 490 h 491"/>
                    <a:gd name="T6" fmla="*/ 0 w 4528"/>
                    <a:gd name="T7" fmla="*/ 490 h 491"/>
                    <a:gd name="T8" fmla="*/ 0 w 4528"/>
                    <a:gd name="T9" fmla="*/ 0 h 491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  <a:gd name="T15" fmla="*/ 0 w 4528"/>
                    <a:gd name="T16" fmla="*/ 0 h 491"/>
                    <a:gd name="T17" fmla="*/ 4528 w 4528"/>
                    <a:gd name="T18" fmla="*/ 491 h 491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T15" t="T16" r="T17" b="T18"/>
                  <a:pathLst>
                    <a:path w="4528" h="491">
                      <a:moveTo>
                        <a:pt x="0" y="0"/>
                      </a:moveTo>
                      <a:lnTo>
                        <a:pt x="4527" y="0"/>
                      </a:lnTo>
                      <a:lnTo>
                        <a:pt x="4527" y="490"/>
                      </a:lnTo>
                      <a:lnTo>
                        <a:pt x="0" y="490"/>
                      </a:lnTo>
                      <a:lnTo>
                        <a:pt x="0" y="0"/>
                      </a:lnTo>
                    </a:path>
                  </a:pathLst>
                </a:custGeom>
                <a:solidFill>
                  <a:srgbClr val="FFA040"/>
                </a:solidFill>
                <a:ln w="12700" cap="rnd">
                  <a:solidFill>
                    <a:srgbClr val="FFA04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20573" name="Freeform 11"/>
                <p:cNvSpPr>
                  <a:spLocks/>
                </p:cNvSpPr>
                <p:nvPr/>
              </p:nvSpPr>
              <p:spPr bwMode="auto">
                <a:xfrm>
                  <a:off x="568" y="3759"/>
                  <a:ext cx="4528" cy="185"/>
                </a:xfrm>
                <a:custGeom>
                  <a:avLst/>
                  <a:gdLst>
                    <a:gd name="T0" fmla="*/ 0 w 4528"/>
                    <a:gd name="T1" fmla="*/ 0 h 185"/>
                    <a:gd name="T2" fmla="*/ 4527 w 4528"/>
                    <a:gd name="T3" fmla="*/ 0 h 185"/>
                    <a:gd name="T4" fmla="*/ 4527 w 4528"/>
                    <a:gd name="T5" fmla="*/ 184 h 185"/>
                    <a:gd name="T6" fmla="*/ 0 w 4528"/>
                    <a:gd name="T7" fmla="*/ 184 h 185"/>
                    <a:gd name="T8" fmla="*/ 0 w 4528"/>
                    <a:gd name="T9" fmla="*/ 0 h 185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  <a:gd name="T15" fmla="*/ 0 w 4528"/>
                    <a:gd name="T16" fmla="*/ 0 h 185"/>
                    <a:gd name="T17" fmla="*/ 4528 w 4528"/>
                    <a:gd name="T18" fmla="*/ 185 h 185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T15" t="T16" r="T17" b="T18"/>
                  <a:pathLst>
                    <a:path w="4528" h="185">
                      <a:moveTo>
                        <a:pt x="0" y="0"/>
                      </a:moveTo>
                      <a:lnTo>
                        <a:pt x="4527" y="0"/>
                      </a:lnTo>
                      <a:lnTo>
                        <a:pt x="4527" y="184"/>
                      </a:lnTo>
                      <a:lnTo>
                        <a:pt x="0" y="184"/>
                      </a:lnTo>
                      <a:lnTo>
                        <a:pt x="0" y="0"/>
                      </a:lnTo>
                    </a:path>
                  </a:pathLst>
                </a:custGeom>
                <a:solidFill>
                  <a:srgbClr val="C06000"/>
                </a:solidFill>
                <a:ln w="12700" cap="rnd">
                  <a:solidFill>
                    <a:srgbClr val="FFA04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GB"/>
                </a:p>
              </p:txBody>
            </p:sp>
          </p:grpSp>
          <p:grpSp>
            <p:nvGrpSpPr>
              <p:cNvPr id="20493" name="Group 12"/>
              <p:cNvGrpSpPr>
                <a:grpSpLocks/>
              </p:cNvGrpSpPr>
              <p:nvPr/>
            </p:nvGrpSpPr>
            <p:grpSpPr bwMode="auto">
              <a:xfrm>
                <a:off x="737" y="3453"/>
                <a:ext cx="4200" cy="236"/>
                <a:chOff x="737" y="3453"/>
                <a:chExt cx="4200" cy="236"/>
              </a:xfrm>
            </p:grpSpPr>
            <p:sp>
              <p:nvSpPr>
                <p:cNvPr id="20510" name="Line 13"/>
                <p:cNvSpPr>
                  <a:spLocks noChangeShapeType="1"/>
                </p:cNvSpPr>
                <p:nvPr/>
              </p:nvSpPr>
              <p:spPr bwMode="auto">
                <a:xfrm>
                  <a:off x="1437" y="3453"/>
                  <a:ext cx="0" cy="233"/>
                </a:xfrm>
                <a:prstGeom prst="line">
                  <a:avLst/>
                </a:prstGeom>
                <a:noFill/>
                <a:ln w="12700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20511" name="Line 14"/>
                <p:cNvSpPr>
                  <a:spLocks noChangeShapeType="1"/>
                </p:cNvSpPr>
                <p:nvPr/>
              </p:nvSpPr>
              <p:spPr bwMode="auto">
                <a:xfrm>
                  <a:off x="737" y="3453"/>
                  <a:ext cx="0" cy="233"/>
                </a:xfrm>
                <a:prstGeom prst="line">
                  <a:avLst/>
                </a:prstGeom>
                <a:noFill/>
                <a:ln w="12700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20512" name="Line 15"/>
                <p:cNvSpPr>
                  <a:spLocks noChangeShapeType="1"/>
                </p:cNvSpPr>
                <p:nvPr/>
              </p:nvSpPr>
              <p:spPr bwMode="auto">
                <a:xfrm flipV="1">
                  <a:off x="912" y="3453"/>
                  <a:ext cx="0" cy="142"/>
                </a:xfrm>
                <a:prstGeom prst="line">
                  <a:avLst/>
                </a:prstGeom>
                <a:noFill/>
                <a:ln w="12700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20513" name="Line 16"/>
                <p:cNvSpPr>
                  <a:spLocks noChangeShapeType="1"/>
                </p:cNvSpPr>
                <p:nvPr/>
              </p:nvSpPr>
              <p:spPr bwMode="auto">
                <a:xfrm>
                  <a:off x="1086" y="3453"/>
                  <a:ext cx="0" cy="233"/>
                </a:xfrm>
                <a:prstGeom prst="line">
                  <a:avLst/>
                </a:prstGeom>
                <a:noFill/>
                <a:ln w="12700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20514" name="Line 17"/>
                <p:cNvSpPr>
                  <a:spLocks noChangeShapeType="1"/>
                </p:cNvSpPr>
                <p:nvPr/>
              </p:nvSpPr>
              <p:spPr bwMode="auto">
                <a:xfrm flipV="1">
                  <a:off x="1262" y="3453"/>
                  <a:ext cx="0" cy="142"/>
                </a:xfrm>
                <a:prstGeom prst="line">
                  <a:avLst/>
                </a:prstGeom>
                <a:noFill/>
                <a:ln w="12700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20515" name="Line 18"/>
                <p:cNvSpPr>
                  <a:spLocks noChangeShapeType="1"/>
                </p:cNvSpPr>
                <p:nvPr/>
              </p:nvSpPr>
              <p:spPr bwMode="auto">
                <a:xfrm flipV="1">
                  <a:off x="1611" y="3454"/>
                  <a:ext cx="0" cy="141"/>
                </a:xfrm>
                <a:prstGeom prst="line">
                  <a:avLst/>
                </a:prstGeom>
                <a:noFill/>
                <a:ln w="12700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20516" name="Line 19"/>
                <p:cNvSpPr>
                  <a:spLocks noChangeShapeType="1"/>
                </p:cNvSpPr>
                <p:nvPr/>
              </p:nvSpPr>
              <p:spPr bwMode="auto">
                <a:xfrm>
                  <a:off x="1787" y="3453"/>
                  <a:ext cx="0" cy="233"/>
                </a:xfrm>
                <a:prstGeom prst="line">
                  <a:avLst/>
                </a:prstGeom>
                <a:noFill/>
                <a:ln w="12700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20517" name="Line 20"/>
                <p:cNvSpPr>
                  <a:spLocks noChangeShapeType="1"/>
                </p:cNvSpPr>
                <p:nvPr/>
              </p:nvSpPr>
              <p:spPr bwMode="auto">
                <a:xfrm flipV="1">
                  <a:off x="1962" y="3453"/>
                  <a:ext cx="0" cy="142"/>
                </a:xfrm>
                <a:prstGeom prst="line">
                  <a:avLst/>
                </a:prstGeom>
                <a:noFill/>
                <a:ln w="12700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20518" name="Line 21"/>
                <p:cNvSpPr>
                  <a:spLocks noChangeShapeType="1"/>
                </p:cNvSpPr>
                <p:nvPr/>
              </p:nvSpPr>
              <p:spPr bwMode="auto">
                <a:xfrm>
                  <a:off x="2138" y="3453"/>
                  <a:ext cx="0" cy="233"/>
                </a:xfrm>
                <a:prstGeom prst="line">
                  <a:avLst/>
                </a:prstGeom>
                <a:noFill/>
                <a:ln w="12700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20519" name="Line 22"/>
                <p:cNvSpPr>
                  <a:spLocks noChangeShapeType="1"/>
                </p:cNvSpPr>
                <p:nvPr/>
              </p:nvSpPr>
              <p:spPr bwMode="auto">
                <a:xfrm flipV="1">
                  <a:off x="2305" y="3453"/>
                  <a:ext cx="0" cy="142"/>
                </a:xfrm>
                <a:prstGeom prst="line">
                  <a:avLst/>
                </a:prstGeom>
                <a:noFill/>
                <a:ln w="12700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20520" name="Line 23"/>
                <p:cNvSpPr>
                  <a:spLocks noChangeShapeType="1"/>
                </p:cNvSpPr>
                <p:nvPr/>
              </p:nvSpPr>
              <p:spPr bwMode="auto">
                <a:xfrm>
                  <a:off x="3186" y="3453"/>
                  <a:ext cx="0" cy="227"/>
                </a:xfrm>
                <a:prstGeom prst="line">
                  <a:avLst/>
                </a:prstGeom>
                <a:noFill/>
                <a:ln w="12700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20521" name="Line 24"/>
                <p:cNvSpPr>
                  <a:spLocks noChangeShapeType="1"/>
                </p:cNvSpPr>
                <p:nvPr/>
              </p:nvSpPr>
              <p:spPr bwMode="auto">
                <a:xfrm>
                  <a:off x="3536" y="3453"/>
                  <a:ext cx="0" cy="227"/>
                </a:xfrm>
                <a:prstGeom prst="line">
                  <a:avLst/>
                </a:prstGeom>
                <a:noFill/>
                <a:ln w="12700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20522" name="Line 25"/>
                <p:cNvSpPr>
                  <a:spLocks noChangeShapeType="1"/>
                </p:cNvSpPr>
                <p:nvPr/>
              </p:nvSpPr>
              <p:spPr bwMode="auto">
                <a:xfrm flipV="1">
                  <a:off x="3362" y="3453"/>
                  <a:ext cx="0" cy="142"/>
                </a:xfrm>
                <a:prstGeom prst="line">
                  <a:avLst/>
                </a:prstGeom>
                <a:noFill/>
                <a:ln w="12700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20523" name="Line 26"/>
                <p:cNvSpPr>
                  <a:spLocks noChangeShapeType="1"/>
                </p:cNvSpPr>
                <p:nvPr/>
              </p:nvSpPr>
              <p:spPr bwMode="auto">
                <a:xfrm flipV="1">
                  <a:off x="3011" y="3453"/>
                  <a:ext cx="0" cy="142"/>
                </a:xfrm>
                <a:prstGeom prst="line">
                  <a:avLst/>
                </a:prstGeom>
                <a:noFill/>
                <a:ln w="12700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20524" name="Line 27"/>
                <p:cNvSpPr>
                  <a:spLocks noChangeShapeType="1"/>
                </p:cNvSpPr>
                <p:nvPr/>
              </p:nvSpPr>
              <p:spPr bwMode="auto">
                <a:xfrm>
                  <a:off x="2837" y="3453"/>
                  <a:ext cx="0" cy="227"/>
                </a:xfrm>
                <a:prstGeom prst="line">
                  <a:avLst/>
                </a:prstGeom>
                <a:noFill/>
                <a:ln w="12700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20525" name="Line 28"/>
                <p:cNvSpPr>
                  <a:spLocks noChangeShapeType="1"/>
                </p:cNvSpPr>
                <p:nvPr/>
              </p:nvSpPr>
              <p:spPr bwMode="auto">
                <a:xfrm flipV="1">
                  <a:off x="2662" y="3453"/>
                  <a:ext cx="0" cy="142"/>
                </a:xfrm>
                <a:prstGeom prst="line">
                  <a:avLst/>
                </a:prstGeom>
                <a:noFill/>
                <a:ln w="12700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20526" name="Line 29"/>
                <p:cNvSpPr>
                  <a:spLocks noChangeShapeType="1"/>
                </p:cNvSpPr>
                <p:nvPr/>
              </p:nvSpPr>
              <p:spPr bwMode="auto">
                <a:xfrm>
                  <a:off x="2486" y="3453"/>
                  <a:ext cx="0" cy="227"/>
                </a:xfrm>
                <a:prstGeom prst="line">
                  <a:avLst/>
                </a:prstGeom>
                <a:noFill/>
                <a:ln w="12700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grpSp>
              <p:nvGrpSpPr>
                <p:cNvPr id="20527" name="Group 30"/>
                <p:cNvGrpSpPr>
                  <a:grpSpLocks/>
                </p:cNvGrpSpPr>
                <p:nvPr/>
              </p:nvGrpSpPr>
              <p:grpSpPr bwMode="auto">
                <a:xfrm>
                  <a:off x="828" y="3453"/>
                  <a:ext cx="173" cy="61"/>
                  <a:chOff x="828" y="3453"/>
                  <a:chExt cx="173" cy="61"/>
                </a:xfrm>
              </p:grpSpPr>
              <p:sp>
                <p:nvSpPr>
                  <p:cNvPr id="20569" name="Line 31"/>
                  <p:cNvSpPr>
                    <a:spLocks noChangeShapeType="1"/>
                  </p:cNvSpPr>
                  <p:nvPr/>
                </p:nvSpPr>
                <p:spPr bwMode="auto">
                  <a:xfrm>
                    <a:off x="828" y="3453"/>
                    <a:ext cx="0" cy="61"/>
                  </a:xfrm>
                  <a:prstGeom prst="line">
                    <a:avLst/>
                  </a:prstGeom>
                  <a:noFill/>
                  <a:ln w="12700">
                    <a:solidFill>
                      <a:srgbClr val="000000"/>
                    </a:solidFill>
                    <a:round/>
                    <a:headEnd/>
                    <a:tailEnd/>
                  </a:ln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20570" name="Line 32"/>
                  <p:cNvSpPr>
                    <a:spLocks noChangeShapeType="1"/>
                  </p:cNvSpPr>
                  <p:nvPr/>
                </p:nvSpPr>
                <p:spPr bwMode="auto">
                  <a:xfrm>
                    <a:off x="1001" y="3453"/>
                    <a:ext cx="0" cy="61"/>
                  </a:xfrm>
                  <a:prstGeom prst="line">
                    <a:avLst/>
                  </a:prstGeom>
                  <a:noFill/>
                  <a:ln w="12700">
                    <a:solidFill>
                      <a:srgbClr val="000000"/>
                    </a:solidFill>
                    <a:round/>
                    <a:headEnd/>
                    <a:tailEnd/>
                  </a:ln>
                </p:spPr>
                <p:txBody>
                  <a:bodyPr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20528" name="Group 33"/>
                <p:cNvGrpSpPr>
                  <a:grpSpLocks/>
                </p:cNvGrpSpPr>
                <p:nvPr/>
              </p:nvGrpSpPr>
              <p:grpSpPr bwMode="auto">
                <a:xfrm>
                  <a:off x="1179" y="3453"/>
                  <a:ext cx="174" cy="65"/>
                  <a:chOff x="1179" y="3453"/>
                  <a:chExt cx="174" cy="65"/>
                </a:xfrm>
              </p:grpSpPr>
              <p:sp>
                <p:nvSpPr>
                  <p:cNvPr id="20567" name="Line 34"/>
                  <p:cNvSpPr>
                    <a:spLocks noChangeShapeType="1"/>
                  </p:cNvSpPr>
                  <p:nvPr/>
                </p:nvSpPr>
                <p:spPr bwMode="auto">
                  <a:xfrm>
                    <a:off x="1179" y="3453"/>
                    <a:ext cx="0" cy="65"/>
                  </a:xfrm>
                  <a:prstGeom prst="line">
                    <a:avLst/>
                  </a:prstGeom>
                  <a:noFill/>
                  <a:ln w="12700">
                    <a:solidFill>
                      <a:srgbClr val="000000"/>
                    </a:solidFill>
                    <a:round/>
                    <a:headEnd/>
                    <a:tailEnd/>
                  </a:ln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20568" name="Line 35"/>
                  <p:cNvSpPr>
                    <a:spLocks noChangeShapeType="1"/>
                  </p:cNvSpPr>
                  <p:nvPr/>
                </p:nvSpPr>
                <p:spPr bwMode="auto">
                  <a:xfrm>
                    <a:off x="1353" y="3453"/>
                    <a:ext cx="0" cy="65"/>
                  </a:xfrm>
                  <a:prstGeom prst="line">
                    <a:avLst/>
                  </a:prstGeom>
                  <a:noFill/>
                  <a:ln w="12700">
                    <a:solidFill>
                      <a:srgbClr val="000000"/>
                    </a:solidFill>
                    <a:round/>
                    <a:headEnd/>
                    <a:tailEnd/>
                  </a:ln>
                </p:spPr>
                <p:txBody>
                  <a:bodyPr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20529" name="Group 36"/>
                <p:cNvGrpSpPr>
                  <a:grpSpLocks/>
                </p:cNvGrpSpPr>
                <p:nvPr/>
              </p:nvGrpSpPr>
              <p:grpSpPr bwMode="auto">
                <a:xfrm>
                  <a:off x="1520" y="3453"/>
                  <a:ext cx="172" cy="65"/>
                  <a:chOff x="1520" y="3453"/>
                  <a:chExt cx="172" cy="65"/>
                </a:xfrm>
              </p:grpSpPr>
              <p:sp>
                <p:nvSpPr>
                  <p:cNvPr id="20565" name="Line 37"/>
                  <p:cNvSpPr>
                    <a:spLocks noChangeShapeType="1"/>
                  </p:cNvSpPr>
                  <p:nvPr/>
                </p:nvSpPr>
                <p:spPr bwMode="auto">
                  <a:xfrm>
                    <a:off x="1520" y="3453"/>
                    <a:ext cx="0" cy="65"/>
                  </a:xfrm>
                  <a:prstGeom prst="line">
                    <a:avLst/>
                  </a:prstGeom>
                  <a:noFill/>
                  <a:ln w="12700">
                    <a:solidFill>
                      <a:srgbClr val="000000"/>
                    </a:solidFill>
                    <a:round/>
                    <a:headEnd/>
                    <a:tailEnd/>
                  </a:ln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20566" name="Line 38"/>
                  <p:cNvSpPr>
                    <a:spLocks noChangeShapeType="1"/>
                  </p:cNvSpPr>
                  <p:nvPr/>
                </p:nvSpPr>
                <p:spPr bwMode="auto">
                  <a:xfrm>
                    <a:off x="1692" y="3453"/>
                    <a:ext cx="0" cy="65"/>
                  </a:xfrm>
                  <a:prstGeom prst="line">
                    <a:avLst/>
                  </a:prstGeom>
                  <a:noFill/>
                  <a:ln w="12700">
                    <a:solidFill>
                      <a:srgbClr val="000000"/>
                    </a:solidFill>
                    <a:round/>
                    <a:headEnd/>
                    <a:tailEnd/>
                  </a:ln>
                </p:spPr>
                <p:txBody>
                  <a:bodyPr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20530" name="Group 39"/>
                <p:cNvGrpSpPr>
                  <a:grpSpLocks/>
                </p:cNvGrpSpPr>
                <p:nvPr/>
              </p:nvGrpSpPr>
              <p:grpSpPr bwMode="auto">
                <a:xfrm>
                  <a:off x="1878" y="3453"/>
                  <a:ext cx="173" cy="65"/>
                  <a:chOff x="1878" y="3453"/>
                  <a:chExt cx="173" cy="65"/>
                </a:xfrm>
              </p:grpSpPr>
              <p:sp>
                <p:nvSpPr>
                  <p:cNvPr id="20563" name="Line 40"/>
                  <p:cNvSpPr>
                    <a:spLocks noChangeShapeType="1"/>
                  </p:cNvSpPr>
                  <p:nvPr/>
                </p:nvSpPr>
                <p:spPr bwMode="auto">
                  <a:xfrm>
                    <a:off x="1878" y="3453"/>
                    <a:ext cx="0" cy="65"/>
                  </a:xfrm>
                  <a:prstGeom prst="line">
                    <a:avLst/>
                  </a:prstGeom>
                  <a:noFill/>
                  <a:ln w="12700">
                    <a:solidFill>
                      <a:srgbClr val="000000"/>
                    </a:solidFill>
                    <a:round/>
                    <a:headEnd/>
                    <a:tailEnd/>
                  </a:ln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20564" name="Line 41"/>
                  <p:cNvSpPr>
                    <a:spLocks noChangeShapeType="1"/>
                  </p:cNvSpPr>
                  <p:nvPr/>
                </p:nvSpPr>
                <p:spPr bwMode="auto">
                  <a:xfrm>
                    <a:off x="2051" y="3453"/>
                    <a:ext cx="0" cy="65"/>
                  </a:xfrm>
                  <a:prstGeom prst="line">
                    <a:avLst/>
                  </a:prstGeom>
                  <a:noFill/>
                  <a:ln w="12700">
                    <a:solidFill>
                      <a:srgbClr val="000000"/>
                    </a:solidFill>
                    <a:round/>
                    <a:headEnd/>
                    <a:tailEnd/>
                  </a:ln>
                </p:spPr>
                <p:txBody>
                  <a:bodyPr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20531" name="Group 42"/>
                <p:cNvGrpSpPr>
                  <a:grpSpLocks/>
                </p:cNvGrpSpPr>
                <p:nvPr/>
              </p:nvGrpSpPr>
              <p:grpSpPr bwMode="auto">
                <a:xfrm>
                  <a:off x="2219" y="3457"/>
                  <a:ext cx="174" cy="65"/>
                  <a:chOff x="2219" y="3457"/>
                  <a:chExt cx="174" cy="65"/>
                </a:xfrm>
              </p:grpSpPr>
              <p:sp>
                <p:nvSpPr>
                  <p:cNvPr id="20561" name="Line 43"/>
                  <p:cNvSpPr>
                    <a:spLocks noChangeShapeType="1"/>
                  </p:cNvSpPr>
                  <p:nvPr/>
                </p:nvSpPr>
                <p:spPr bwMode="auto">
                  <a:xfrm>
                    <a:off x="2219" y="3457"/>
                    <a:ext cx="0" cy="65"/>
                  </a:xfrm>
                  <a:prstGeom prst="line">
                    <a:avLst/>
                  </a:prstGeom>
                  <a:noFill/>
                  <a:ln w="12700">
                    <a:solidFill>
                      <a:srgbClr val="000000"/>
                    </a:solidFill>
                    <a:round/>
                    <a:headEnd/>
                    <a:tailEnd/>
                  </a:ln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20562" name="Line 44"/>
                  <p:cNvSpPr>
                    <a:spLocks noChangeShapeType="1"/>
                  </p:cNvSpPr>
                  <p:nvPr/>
                </p:nvSpPr>
                <p:spPr bwMode="auto">
                  <a:xfrm>
                    <a:off x="2393" y="3457"/>
                    <a:ext cx="0" cy="65"/>
                  </a:xfrm>
                  <a:prstGeom prst="line">
                    <a:avLst/>
                  </a:prstGeom>
                  <a:noFill/>
                  <a:ln w="12700">
                    <a:solidFill>
                      <a:srgbClr val="000000"/>
                    </a:solidFill>
                    <a:round/>
                    <a:headEnd/>
                    <a:tailEnd/>
                  </a:ln>
                </p:spPr>
                <p:txBody>
                  <a:bodyPr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20532" name="Group 45"/>
                <p:cNvGrpSpPr>
                  <a:grpSpLocks/>
                </p:cNvGrpSpPr>
                <p:nvPr/>
              </p:nvGrpSpPr>
              <p:grpSpPr bwMode="auto">
                <a:xfrm>
                  <a:off x="2576" y="3453"/>
                  <a:ext cx="174" cy="65"/>
                  <a:chOff x="2576" y="3453"/>
                  <a:chExt cx="174" cy="65"/>
                </a:xfrm>
              </p:grpSpPr>
              <p:sp>
                <p:nvSpPr>
                  <p:cNvPr id="20559" name="Line 46"/>
                  <p:cNvSpPr>
                    <a:spLocks noChangeShapeType="1"/>
                  </p:cNvSpPr>
                  <p:nvPr/>
                </p:nvSpPr>
                <p:spPr bwMode="auto">
                  <a:xfrm>
                    <a:off x="2576" y="3453"/>
                    <a:ext cx="0" cy="65"/>
                  </a:xfrm>
                  <a:prstGeom prst="line">
                    <a:avLst/>
                  </a:prstGeom>
                  <a:noFill/>
                  <a:ln w="12700">
                    <a:solidFill>
                      <a:srgbClr val="000000"/>
                    </a:solidFill>
                    <a:round/>
                    <a:headEnd/>
                    <a:tailEnd/>
                  </a:ln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20560" name="Line 47"/>
                  <p:cNvSpPr>
                    <a:spLocks noChangeShapeType="1"/>
                  </p:cNvSpPr>
                  <p:nvPr/>
                </p:nvSpPr>
                <p:spPr bwMode="auto">
                  <a:xfrm>
                    <a:off x="2750" y="3453"/>
                    <a:ext cx="0" cy="65"/>
                  </a:xfrm>
                  <a:prstGeom prst="line">
                    <a:avLst/>
                  </a:prstGeom>
                  <a:noFill/>
                  <a:ln w="12700">
                    <a:solidFill>
                      <a:srgbClr val="000000"/>
                    </a:solidFill>
                    <a:round/>
                    <a:headEnd/>
                    <a:tailEnd/>
                  </a:ln>
                </p:spPr>
                <p:txBody>
                  <a:bodyPr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20533" name="Group 48"/>
                <p:cNvGrpSpPr>
                  <a:grpSpLocks/>
                </p:cNvGrpSpPr>
                <p:nvPr/>
              </p:nvGrpSpPr>
              <p:grpSpPr bwMode="auto">
                <a:xfrm>
                  <a:off x="2928" y="3453"/>
                  <a:ext cx="172" cy="65"/>
                  <a:chOff x="2928" y="3453"/>
                  <a:chExt cx="172" cy="65"/>
                </a:xfrm>
              </p:grpSpPr>
              <p:sp>
                <p:nvSpPr>
                  <p:cNvPr id="20557" name="Line 49"/>
                  <p:cNvSpPr>
                    <a:spLocks noChangeShapeType="1"/>
                  </p:cNvSpPr>
                  <p:nvPr/>
                </p:nvSpPr>
                <p:spPr bwMode="auto">
                  <a:xfrm>
                    <a:off x="2928" y="3453"/>
                    <a:ext cx="0" cy="65"/>
                  </a:xfrm>
                  <a:prstGeom prst="line">
                    <a:avLst/>
                  </a:prstGeom>
                  <a:noFill/>
                  <a:ln w="12700">
                    <a:solidFill>
                      <a:srgbClr val="000000"/>
                    </a:solidFill>
                    <a:round/>
                    <a:headEnd/>
                    <a:tailEnd/>
                  </a:ln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20558" name="Line 50"/>
                  <p:cNvSpPr>
                    <a:spLocks noChangeShapeType="1"/>
                  </p:cNvSpPr>
                  <p:nvPr/>
                </p:nvSpPr>
                <p:spPr bwMode="auto">
                  <a:xfrm>
                    <a:off x="3100" y="3453"/>
                    <a:ext cx="0" cy="65"/>
                  </a:xfrm>
                  <a:prstGeom prst="line">
                    <a:avLst/>
                  </a:prstGeom>
                  <a:noFill/>
                  <a:ln w="12700">
                    <a:solidFill>
                      <a:srgbClr val="000000"/>
                    </a:solidFill>
                    <a:round/>
                    <a:headEnd/>
                    <a:tailEnd/>
                  </a:ln>
                </p:spPr>
                <p:txBody>
                  <a:bodyPr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20534" name="Group 51"/>
                <p:cNvGrpSpPr>
                  <a:grpSpLocks/>
                </p:cNvGrpSpPr>
                <p:nvPr/>
              </p:nvGrpSpPr>
              <p:grpSpPr bwMode="auto">
                <a:xfrm>
                  <a:off x="3280" y="3453"/>
                  <a:ext cx="173" cy="65"/>
                  <a:chOff x="3280" y="3453"/>
                  <a:chExt cx="173" cy="65"/>
                </a:xfrm>
              </p:grpSpPr>
              <p:sp>
                <p:nvSpPr>
                  <p:cNvPr id="20555" name="Line 52"/>
                  <p:cNvSpPr>
                    <a:spLocks noChangeShapeType="1"/>
                  </p:cNvSpPr>
                  <p:nvPr/>
                </p:nvSpPr>
                <p:spPr bwMode="auto">
                  <a:xfrm>
                    <a:off x="3280" y="3453"/>
                    <a:ext cx="0" cy="65"/>
                  </a:xfrm>
                  <a:prstGeom prst="line">
                    <a:avLst/>
                  </a:prstGeom>
                  <a:noFill/>
                  <a:ln w="12700">
                    <a:solidFill>
                      <a:srgbClr val="000000"/>
                    </a:solidFill>
                    <a:round/>
                    <a:headEnd/>
                    <a:tailEnd/>
                  </a:ln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20556" name="Line 53"/>
                  <p:cNvSpPr>
                    <a:spLocks noChangeShapeType="1"/>
                  </p:cNvSpPr>
                  <p:nvPr/>
                </p:nvSpPr>
                <p:spPr bwMode="auto">
                  <a:xfrm>
                    <a:off x="3453" y="3453"/>
                    <a:ext cx="0" cy="65"/>
                  </a:xfrm>
                  <a:prstGeom prst="line">
                    <a:avLst/>
                  </a:prstGeom>
                  <a:noFill/>
                  <a:ln w="12700">
                    <a:solidFill>
                      <a:srgbClr val="000000"/>
                    </a:solidFill>
                    <a:round/>
                    <a:headEnd/>
                    <a:tailEnd/>
                  </a:ln>
                </p:spPr>
                <p:txBody>
                  <a:bodyPr/>
                  <a:lstStyle/>
                  <a:p>
                    <a:endParaRPr lang="en-US"/>
                  </a:p>
                </p:txBody>
              </p:sp>
            </p:grpSp>
            <p:sp>
              <p:nvSpPr>
                <p:cNvPr id="20535" name="Line 54"/>
                <p:cNvSpPr>
                  <a:spLocks noChangeShapeType="1"/>
                </p:cNvSpPr>
                <p:nvPr/>
              </p:nvSpPr>
              <p:spPr bwMode="auto">
                <a:xfrm>
                  <a:off x="4236" y="3456"/>
                  <a:ext cx="0" cy="233"/>
                </a:xfrm>
                <a:prstGeom prst="line">
                  <a:avLst/>
                </a:prstGeom>
                <a:noFill/>
                <a:ln w="12700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20536" name="Line 55"/>
                <p:cNvSpPr>
                  <a:spLocks noChangeShapeType="1"/>
                </p:cNvSpPr>
                <p:nvPr/>
              </p:nvSpPr>
              <p:spPr bwMode="auto">
                <a:xfrm flipV="1">
                  <a:off x="3710" y="3456"/>
                  <a:ext cx="0" cy="139"/>
                </a:xfrm>
                <a:prstGeom prst="line">
                  <a:avLst/>
                </a:prstGeom>
                <a:noFill/>
                <a:ln w="12700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20537" name="Line 56"/>
                <p:cNvSpPr>
                  <a:spLocks noChangeShapeType="1"/>
                </p:cNvSpPr>
                <p:nvPr/>
              </p:nvSpPr>
              <p:spPr bwMode="auto">
                <a:xfrm>
                  <a:off x="3886" y="3456"/>
                  <a:ext cx="0" cy="233"/>
                </a:xfrm>
                <a:prstGeom prst="line">
                  <a:avLst/>
                </a:prstGeom>
                <a:noFill/>
                <a:ln w="12700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20538" name="Line 57"/>
                <p:cNvSpPr>
                  <a:spLocks noChangeShapeType="1"/>
                </p:cNvSpPr>
                <p:nvPr/>
              </p:nvSpPr>
              <p:spPr bwMode="auto">
                <a:xfrm flipV="1">
                  <a:off x="4060" y="3456"/>
                  <a:ext cx="0" cy="139"/>
                </a:xfrm>
                <a:prstGeom prst="line">
                  <a:avLst/>
                </a:prstGeom>
                <a:noFill/>
                <a:ln w="12700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20539" name="Line 58"/>
                <p:cNvSpPr>
                  <a:spLocks noChangeShapeType="1"/>
                </p:cNvSpPr>
                <p:nvPr/>
              </p:nvSpPr>
              <p:spPr bwMode="auto">
                <a:xfrm flipV="1">
                  <a:off x="4409" y="3454"/>
                  <a:ext cx="0" cy="141"/>
                </a:xfrm>
                <a:prstGeom prst="line">
                  <a:avLst/>
                </a:prstGeom>
                <a:noFill/>
                <a:ln w="12700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20540" name="Line 59"/>
                <p:cNvSpPr>
                  <a:spLocks noChangeShapeType="1"/>
                </p:cNvSpPr>
                <p:nvPr/>
              </p:nvSpPr>
              <p:spPr bwMode="auto">
                <a:xfrm>
                  <a:off x="4585" y="3456"/>
                  <a:ext cx="0" cy="233"/>
                </a:xfrm>
                <a:prstGeom prst="line">
                  <a:avLst/>
                </a:prstGeom>
                <a:noFill/>
                <a:ln w="12700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20541" name="Line 60"/>
                <p:cNvSpPr>
                  <a:spLocks noChangeShapeType="1"/>
                </p:cNvSpPr>
                <p:nvPr/>
              </p:nvSpPr>
              <p:spPr bwMode="auto">
                <a:xfrm flipV="1">
                  <a:off x="4761" y="3453"/>
                  <a:ext cx="0" cy="142"/>
                </a:xfrm>
                <a:prstGeom prst="line">
                  <a:avLst/>
                </a:prstGeom>
                <a:noFill/>
                <a:ln w="12700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20542" name="Line 61"/>
                <p:cNvSpPr>
                  <a:spLocks noChangeShapeType="1"/>
                </p:cNvSpPr>
                <p:nvPr/>
              </p:nvSpPr>
              <p:spPr bwMode="auto">
                <a:xfrm>
                  <a:off x="4937" y="3453"/>
                  <a:ext cx="0" cy="233"/>
                </a:xfrm>
                <a:prstGeom prst="line">
                  <a:avLst/>
                </a:prstGeom>
                <a:noFill/>
                <a:ln w="12700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grpSp>
              <p:nvGrpSpPr>
                <p:cNvPr id="20543" name="Group 62"/>
                <p:cNvGrpSpPr>
                  <a:grpSpLocks/>
                </p:cNvGrpSpPr>
                <p:nvPr/>
              </p:nvGrpSpPr>
              <p:grpSpPr bwMode="auto">
                <a:xfrm>
                  <a:off x="3627" y="3454"/>
                  <a:ext cx="172" cy="64"/>
                  <a:chOff x="3627" y="3454"/>
                  <a:chExt cx="172" cy="64"/>
                </a:xfrm>
              </p:grpSpPr>
              <p:sp>
                <p:nvSpPr>
                  <p:cNvPr id="20553" name="Line 63"/>
                  <p:cNvSpPr>
                    <a:spLocks noChangeShapeType="1"/>
                  </p:cNvSpPr>
                  <p:nvPr/>
                </p:nvSpPr>
                <p:spPr bwMode="auto">
                  <a:xfrm>
                    <a:off x="3627" y="3454"/>
                    <a:ext cx="0" cy="64"/>
                  </a:xfrm>
                  <a:prstGeom prst="line">
                    <a:avLst/>
                  </a:prstGeom>
                  <a:noFill/>
                  <a:ln w="12700">
                    <a:solidFill>
                      <a:srgbClr val="000000"/>
                    </a:solidFill>
                    <a:round/>
                    <a:headEnd/>
                    <a:tailEnd/>
                  </a:ln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20554" name="Line 64"/>
                  <p:cNvSpPr>
                    <a:spLocks noChangeShapeType="1"/>
                  </p:cNvSpPr>
                  <p:nvPr/>
                </p:nvSpPr>
                <p:spPr bwMode="auto">
                  <a:xfrm>
                    <a:off x="3799" y="3454"/>
                    <a:ext cx="0" cy="64"/>
                  </a:xfrm>
                  <a:prstGeom prst="line">
                    <a:avLst/>
                  </a:prstGeom>
                  <a:noFill/>
                  <a:ln w="12700">
                    <a:solidFill>
                      <a:srgbClr val="000000"/>
                    </a:solidFill>
                    <a:round/>
                    <a:headEnd/>
                    <a:tailEnd/>
                  </a:ln>
                </p:spPr>
                <p:txBody>
                  <a:bodyPr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20544" name="Group 65"/>
                <p:cNvGrpSpPr>
                  <a:grpSpLocks/>
                </p:cNvGrpSpPr>
                <p:nvPr/>
              </p:nvGrpSpPr>
              <p:grpSpPr bwMode="auto">
                <a:xfrm>
                  <a:off x="3979" y="3456"/>
                  <a:ext cx="173" cy="62"/>
                  <a:chOff x="3979" y="3456"/>
                  <a:chExt cx="173" cy="62"/>
                </a:xfrm>
              </p:grpSpPr>
              <p:sp>
                <p:nvSpPr>
                  <p:cNvPr id="20551" name="Line 66"/>
                  <p:cNvSpPr>
                    <a:spLocks noChangeShapeType="1"/>
                  </p:cNvSpPr>
                  <p:nvPr/>
                </p:nvSpPr>
                <p:spPr bwMode="auto">
                  <a:xfrm>
                    <a:off x="3979" y="3456"/>
                    <a:ext cx="0" cy="62"/>
                  </a:xfrm>
                  <a:prstGeom prst="line">
                    <a:avLst/>
                  </a:prstGeom>
                  <a:noFill/>
                  <a:ln w="12700">
                    <a:solidFill>
                      <a:srgbClr val="000000"/>
                    </a:solidFill>
                    <a:round/>
                    <a:headEnd/>
                    <a:tailEnd/>
                  </a:ln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20552" name="Line 67"/>
                  <p:cNvSpPr>
                    <a:spLocks noChangeShapeType="1"/>
                  </p:cNvSpPr>
                  <p:nvPr/>
                </p:nvSpPr>
                <p:spPr bwMode="auto">
                  <a:xfrm>
                    <a:off x="4152" y="3456"/>
                    <a:ext cx="0" cy="62"/>
                  </a:xfrm>
                  <a:prstGeom prst="line">
                    <a:avLst/>
                  </a:prstGeom>
                  <a:noFill/>
                  <a:ln w="12700">
                    <a:solidFill>
                      <a:srgbClr val="000000"/>
                    </a:solidFill>
                    <a:round/>
                    <a:headEnd/>
                    <a:tailEnd/>
                  </a:ln>
                </p:spPr>
                <p:txBody>
                  <a:bodyPr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20545" name="Group 68"/>
                <p:cNvGrpSpPr>
                  <a:grpSpLocks/>
                </p:cNvGrpSpPr>
                <p:nvPr/>
              </p:nvGrpSpPr>
              <p:grpSpPr bwMode="auto">
                <a:xfrm>
                  <a:off x="4318" y="3456"/>
                  <a:ext cx="173" cy="62"/>
                  <a:chOff x="4318" y="3456"/>
                  <a:chExt cx="173" cy="62"/>
                </a:xfrm>
              </p:grpSpPr>
              <p:sp>
                <p:nvSpPr>
                  <p:cNvPr id="20549" name="Line 69"/>
                  <p:cNvSpPr>
                    <a:spLocks noChangeShapeType="1"/>
                  </p:cNvSpPr>
                  <p:nvPr/>
                </p:nvSpPr>
                <p:spPr bwMode="auto">
                  <a:xfrm>
                    <a:off x="4318" y="3456"/>
                    <a:ext cx="0" cy="62"/>
                  </a:xfrm>
                  <a:prstGeom prst="line">
                    <a:avLst/>
                  </a:prstGeom>
                  <a:noFill/>
                  <a:ln w="12700">
                    <a:solidFill>
                      <a:srgbClr val="000000"/>
                    </a:solidFill>
                    <a:round/>
                    <a:headEnd/>
                    <a:tailEnd/>
                  </a:ln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20550" name="Line 70"/>
                  <p:cNvSpPr>
                    <a:spLocks noChangeShapeType="1"/>
                  </p:cNvSpPr>
                  <p:nvPr/>
                </p:nvSpPr>
                <p:spPr bwMode="auto">
                  <a:xfrm>
                    <a:off x="4491" y="3456"/>
                    <a:ext cx="0" cy="62"/>
                  </a:xfrm>
                  <a:prstGeom prst="line">
                    <a:avLst/>
                  </a:prstGeom>
                  <a:noFill/>
                  <a:ln w="12700">
                    <a:solidFill>
                      <a:srgbClr val="000000"/>
                    </a:solidFill>
                    <a:round/>
                    <a:headEnd/>
                    <a:tailEnd/>
                  </a:ln>
                </p:spPr>
                <p:txBody>
                  <a:bodyPr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20546" name="Group 71"/>
                <p:cNvGrpSpPr>
                  <a:grpSpLocks/>
                </p:cNvGrpSpPr>
                <p:nvPr/>
              </p:nvGrpSpPr>
              <p:grpSpPr bwMode="auto">
                <a:xfrm>
                  <a:off x="4677" y="3456"/>
                  <a:ext cx="173" cy="62"/>
                  <a:chOff x="4677" y="3456"/>
                  <a:chExt cx="173" cy="62"/>
                </a:xfrm>
              </p:grpSpPr>
              <p:sp>
                <p:nvSpPr>
                  <p:cNvPr id="20547" name="Line 72"/>
                  <p:cNvSpPr>
                    <a:spLocks noChangeShapeType="1"/>
                  </p:cNvSpPr>
                  <p:nvPr/>
                </p:nvSpPr>
                <p:spPr bwMode="auto">
                  <a:xfrm>
                    <a:off x="4677" y="3456"/>
                    <a:ext cx="0" cy="62"/>
                  </a:xfrm>
                  <a:prstGeom prst="line">
                    <a:avLst/>
                  </a:prstGeom>
                  <a:noFill/>
                  <a:ln w="12700">
                    <a:solidFill>
                      <a:srgbClr val="000000"/>
                    </a:solidFill>
                    <a:round/>
                    <a:headEnd/>
                    <a:tailEnd/>
                  </a:ln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20548" name="Line 73"/>
                  <p:cNvSpPr>
                    <a:spLocks noChangeShapeType="1"/>
                  </p:cNvSpPr>
                  <p:nvPr/>
                </p:nvSpPr>
                <p:spPr bwMode="auto">
                  <a:xfrm>
                    <a:off x="4850" y="3456"/>
                    <a:ext cx="0" cy="62"/>
                  </a:xfrm>
                  <a:prstGeom prst="line">
                    <a:avLst/>
                  </a:prstGeom>
                  <a:noFill/>
                  <a:ln w="12700">
                    <a:solidFill>
                      <a:srgbClr val="000000"/>
                    </a:solidFill>
                    <a:round/>
                    <a:headEnd/>
                    <a:tailEnd/>
                  </a:ln>
                </p:spPr>
                <p:txBody>
                  <a:bodyPr/>
                  <a:lstStyle/>
                  <a:p>
                    <a:endParaRPr lang="en-US"/>
                  </a:p>
                </p:txBody>
              </p:sp>
            </p:grpSp>
          </p:grpSp>
          <p:grpSp>
            <p:nvGrpSpPr>
              <p:cNvPr id="20494" name="Group 74"/>
              <p:cNvGrpSpPr>
                <a:grpSpLocks/>
              </p:cNvGrpSpPr>
              <p:nvPr/>
            </p:nvGrpSpPr>
            <p:grpSpPr bwMode="auto">
              <a:xfrm>
                <a:off x="1009" y="3648"/>
                <a:ext cx="3903" cy="91"/>
                <a:chOff x="1009" y="3648"/>
                <a:chExt cx="3903" cy="91"/>
              </a:xfrm>
            </p:grpSpPr>
            <p:sp>
              <p:nvSpPr>
                <p:cNvPr id="20495" name="Freeform 75"/>
                <p:cNvSpPr>
                  <a:spLocks/>
                </p:cNvSpPr>
                <p:nvPr/>
              </p:nvSpPr>
              <p:spPr bwMode="auto">
                <a:xfrm>
                  <a:off x="2049" y="3648"/>
                  <a:ext cx="55" cy="91"/>
                </a:xfrm>
                <a:custGeom>
                  <a:avLst/>
                  <a:gdLst>
                    <a:gd name="T0" fmla="*/ 31 w 55"/>
                    <a:gd name="T1" fmla="*/ 0 h 91"/>
                    <a:gd name="T2" fmla="*/ 49 w 55"/>
                    <a:gd name="T3" fmla="*/ 0 h 91"/>
                    <a:gd name="T4" fmla="*/ 49 w 55"/>
                    <a:gd name="T5" fmla="*/ 54 h 91"/>
                    <a:gd name="T6" fmla="*/ 54 w 55"/>
                    <a:gd name="T7" fmla="*/ 54 h 91"/>
                    <a:gd name="T8" fmla="*/ 54 w 55"/>
                    <a:gd name="T9" fmla="*/ 73 h 91"/>
                    <a:gd name="T10" fmla="*/ 49 w 55"/>
                    <a:gd name="T11" fmla="*/ 73 h 91"/>
                    <a:gd name="T12" fmla="*/ 49 w 55"/>
                    <a:gd name="T13" fmla="*/ 90 h 91"/>
                    <a:gd name="T14" fmla="*/ 31 w 55"/>
                    <a:gd name="T15" fmla="*/ 90 h 91"/>
                    <a:gd name="T16" fmla="*/ 31 w 55"/>
                    <a:gd name="T17" fmla="*/ 73 h 91"/>
                    <a:gd name="T18" fmla="*/ 31 w 55"/>
                    <a:gd name="T19" fmla="*/ 54 h 91"/>
                    <a:gd name="T20" fmla="*/ 19 w 55"/>
                    <a:gd name="T21" fmla="*/ 54 h 91"/>
                    <a:gd name="T22" fmla="*/ 31 w 55"/>
                    <a:gd name="T23" fmla="*/ 34 h 91"/>
                    <a:gd name="T24" fmla="*/ 31 w 55"/>
                    <a:gd name="T25" fmla="*/ 54 h 91"/>
                    <a:gd name="T26" fmla="*/ 31 w 55"/>
                    <a:gd name="T27" fmla="*/ 73 h 91"/>
                    <a:gd name="T28" fmla="*/ 0 w 55"/>
                    <a:gd name="T29" fmla="*/ 73 h 91"/>
                    <a:gd name="T30" fmla="*/ 0 w 55"/>
                    <a:gd name="T31" fmla="*/ 54 h 91"/>
                    <a:gd name="T32" fmla="*/ 31 w 55"/>
                    <a:gd name="T33" fmla="*/ 0 h 91"/>
                    <a:gd name="T34" fmla="*/ 0 60000 65536"/>
                    <a:gd name="T35" fmla="*/ 0 60000 65536"/>
                    <a:gd name="T36" fmla="*/ 0 60000 65536"/>
                    <a:gd name="T37" fmla="*/ 0 60000 65536"/>
                    <a:gd name="T38" fmla="*/ 0 60000 65536"/>
                    <a:gd name="T39" fmla="*/ 0 60000 65536"/>
                    <a:gd name="T40" fmla="*/ 0 60000 65536"/>
                    <a:gd name="T41" fmla="*/ 0 60000 65536"/>
                    <a:gd name="T42" fmla="*/ 0 60000 65536"/>
                    <a:gd name="T43" fmla="*/ 0 60000 65536"/>
                    <a:gd name="T44" fmla="*/ 0 60000 65536"/>
                    <a:gd name="T45" fmla="*/ 0 60000 65536"/>
                    <a:gd name="T46" fmla="*/ 0 60000 65536"/>
                    <a:gd name="T47" fmla="*/ 0 60000 65536"/>
                    <a:gd name="T48" fmla="*/ 0 60000 65536"/>
                    <a:gd name="T49" fmla="*/ 0 60000 65536"/>
                    <a:gd name="T50" fmla="*/ 0 60000 65536"/>
                    <a:gd name="T51" fmla="*/ 0 w 55"/>
                    <a:gd name="T52" fmla="*/ 0 h 91"/>
                    <a:gd name="T53" fmla="*/ 55 w 55"/>
                    <a:gd name="T54" fmla="*/ 91 h 91"/>
                  </a:gdLst>
                  <a:ahLst/>
                  <a:cxnLst>
                    <a:cxn ang="T34">
                      <a:pos x="T0" y="T1"/>
                    </a:cxn>
                    <a:cxn ang="T35">
                      <a:pos x="T2" y="T3"/>
                    </a:cxn>
                    <a:cxn ang="T36">
                      <a:pos x="T4" y="T5"/>
                    </a:cxn>
                    <a:cxn ang="T37">
                      <a:pos x="T6" y="T7"/>
                    </a:cxn>
                    <a:cxn ang="T38">
                      <a:pos x="T8" y="T9"/>
                    </a:cxn>
                    <a:cxn ang="T39">
                      <a:pos x="T10" y="T11"/>
                    </a:cxn>
                    <a:cxn ang="T40">
                      <a:pos x="T12" y="T13"/>
                    </a:cxn>
                    <a:cxn ang="T41">
                      <a:pos x="T14" y="T15"/>
                    </a:cxn>
                    <a:cxn ang="T42">
                      <a:pos x="T16" y="T17"/>
                    </a:cxn>
                    <a:cxn ang="T43">
                      <a:pos x="T18" y="T19"/>
                    </a:cxn>
                    <a:cxn ang="T44">
                      <a:pos x="T20" y="T21"/>
                    </a:cxn>
                    <a:cxn ang="T45">
                      <a:pos x="T22" y="T23"/>
                    </a:cxn>
                    <a:cxn ang="T46">
                      <a:pos x="T24" y="T25"/>
                    </a:cxn>
                    <a:cxn ang="T47">
                      <a:pos x="T26" y="T27"/>
                    </a:cxn>
                    <a:cxn ang="T48">
                      <a:pos x="T28" y="T29"/>
                    </a:cxn>
                    <a:cxn ang="T49">
                      <a:pos x="T30" y="T31"/>
                    </a:cxn>
                    <a:cxn ang="T50">
                      <a:pos x="T32" y="T33"/>
                    </a:cxn>
                  </a:cxnLst>
                  <a:rect l="T51" t="T52" r="T53" b="T54"/>
                  <a:pathLst>
                    <a:path w="55" h="91">
                      <a:moveTo>
                        <a:pt x="31" y="0"/>
                      </a:moveTo>
                      <a:lnTo>
                        <a:pt x="49" y="0"/>
                      </a:lnTo>
                      <a:lnTo>
                        <a:pt x="49" y="54"/>
                      </a:lnTo>
                      <a:lnTo>
                        <a:pt x="54" y="54"/>
                      </a:lnTo>
                      <a:lnTo>
                        <a:pt x="54" y="73"/>
                      </a:lnTo>
                      <a:lnTo>
                        <a:pt x="49" y="73"/>
                      </a:lnTo>
                      <a:lnTo>
                        <a:pt x="49" y="90"/>
                      </a:lnTo>
                      <a:lnTo>
                        <a:pt x="31" y="90"/>
                      </a:lnTo>
                      <a:lnTo>
                        <a:pt x="31" y="73"/>
                      </a:lnTo>
                      <a:lnTo>
                        <a:pt x="31" y="54"/>
                      </a:lnTo>
                      <a:lnTo>
                        <a:pt x="19" y="54"/>
                      </a:lnTo>
                      <a:lnTo>
                        <a:pt x="31" y="34"/>
                      </a:lnTo>
                      <a:lnTo>
                        <a:pt x="31" y="54"/>
                      </a:lnTo>
                      <a:lnTo>
                        <a:pt x="31" y="73"/>
                      </a:lnTo>
                      <a:lnTo>
                        <a:pt x="0" y="73"/>
                      </a:lnTo>
                      <a:lnTo>
                        <a:pt x="0" y="54"/>
                      </a:lnTo>
                      <a:lnTo>
                        <a:pt x="31" y="0"/>
                      </a:lnTo>
                    </a:path>
                  </a:pathLst>
                </a:custGeom>
                <a:solidFill>
                  <a:srgbClr val="000000"/>
                </a:solidFill>
                <a:ln w="12700" cap="rnd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20496" name="Freeform 76"/>
                <p:cNvSpPr>
                  <a:spLocks/>
                </p:cNvSpPr>
                <p:nvPr/>
              </p:nvSpPr>
              <p:spPr bwMode="auto">
                <a:xfrm>
                  <a:off x="2752" y="3648"/>
                  <a:ext cx="49" cy="91"/>
                </a:xfrm>
                <a:custGeom>
                  <a:avLst/>
                  <a:gdLst>
                    <a:gd name="T0" fmla="*/ 13 w 49"/>
                    <a:gd name="T1" fmla="*/ 0 h 91"/>
                    <a:gd name="T2" fmla="*/ 34 w 49"/>
                    <a:gd name="T3" fmla="*/ 0 h 91"/>
                    <a:gd name="T4" fmla="*/ 48 w 49"/>
                    <a:gd name="T5" fmla="*/ 12 h 91"/>
                    <a:gd name="T6" fmla="*/ 48 w 49"/>
                    <a:gd name="T7" fmla="*/ 26 h 91"/>
                    <a:gd name="T8" fmla="*/ 29 w 49"/>
                    <a:gd name="T9" fmla="*/ 26 h 91"/>
                    <a:gd name="T10" fmla="*/ 29 w 49"/>
                    <a:gd name="T11" fmla="*/ 20 h 91"/>
                    <a:gd name="T12" fmla="*/ 19 w 49"/>
                    <a:gd name="T13" fmla="*/ 20 h 91"/>
                    <a:gd name="T14" fmla="*/ 19 w 49"/>
                    <a:gd name="T15" fmla="*/ 34 h 91"/>
                    <a:gd name="T16" fmla="*/ 19 w 49"/>
                    <a:gd name="T17" fmla="*/ 52 h 91"/>
                    <a:gd name="T18" fmla="*/ 29 w 49"/>
                    <a:gd name="T19" fmla="*/ 52 h 91"/>
                    <a:gd name="T20" fmla="*/ 29 w 49"/>
                    <a:gd name="T21" fmla="*/ 73 h 91"/>
                    <a:gd name="T22" fmla="*/ 19 w 49"/>
                    <a:gd name="T23" fmla="*/ 73 h 91"/>
                    <a:gd name="T24" fmla="*/ 19 w 49"/>
                    <a:gd name="T25" fmla="*/ 52 h 91"/>
                    <a:gd name="T26" fmla="*/ 19 w 49"/>
                    <a:gd name="T27" fmla="*/ 34 h 91"/>
                    <a:gd name="T28" fmla="*/ 34 w 49"/>
                    <a:gd name="T29" fmla="*/ 34 h 91"/>
                    <a:gd name="T30" fmla="*/ 48 w 49"/>
                    <a:gd name="T31" fmla="*/ 44 h 91"/>
                    <a:gd name="T32" fmla="*/ 48 w 49"/>
                    <a:gd name="T33" fmla="*/ 78 h 91"/>
                    <a:gd name="T34" fmla="*/ 34 w 49"/>
                    <a:gd name="T35" fmla="*/ 90 h 91"/>
                    <a:gd name="T36" fmla="*/ 13 w 49"/>
                    <a:gd name="T37" fmla="*/ 90 h 91"/>
                    <a:gd name="T38" fmla="*/ 0 w 49"/>
                    <a:gd name="T39" fmla="*/ 78 h 91"/>
                    <a:gd name="T40" fmla="*/ 0 w 49"/>
                    <a:gd name="T41" fmla="*/ 12 h 91"/>
                    <a:gd name="T42" fmla="*/ 13 w 49"/>
                    <a:gd name="T43" fmla="*/ 0 h 91"/>
                    <a:gd name="T44" fmla="*/ 0 60000 65536"/>
                    <a:gd name="T45" fmla="*/ 0 60000 65536"/>
                    <a:gd name="T46" fmla="*/ 0 60000 65536"/>
                    <a:gd name="T47" fmla="*/ 0 60000 65536"/>
                    <a:gd name="T48" fmla="*/ 0 60000 65536"/>
                    <a:gd name="T49" fmla="*/ 0 60000 65536"/>
                    <a:gd name="T50" fmla="*/ 0 60000 65536"/>
                    <a:gd name="T51" fmla="*/ 0 60000 65536"/>
                    <a:gd name="T52" fmla="*/ 0 60000 65536"/>
                    <a:gd name="T53" fmla="*/ 0 60000 65536"/>
                    <a:gd name="T54" fmla="*/ 0 60000 65536"/>
                    <a:gd name="T55" fmla="*/ 0 60000 65536"/>
                    <a:gd name="T56" fmla="*/ 0 60000 65536"/>
                    <a:gd name="T57" fmla="*/ 0 60000 65536"/>
                    <a:gd name="T58" fmla="*/ 0 60000 65536"/>
                    <a:gd name="T59" fmla="*/ 0 60000 65536"/>
                    <a:gd name="T60" fmla="*/ 0 60000 65536"/>
                    <a:gd name="T61" fmla="*/ 0 60000 65536"/>
                    <a:gd name="T62" fmla="*/ 0 60000 65536"/>
                    <a:gd name="T63" fmla="*/ 0 60000 65536"/>
                    <a:gd name="T64" fmla="*/ 0 60000 65536"/>
                    <a:gd name="T65" fmla="*/ 0 60000 65536"/>
                    <a:gd name="T66" fmla="*/ 0 w 49"/>
                    <a:gd name="T67" fmla="*/ 0 h 91"/>
                    <a:gd name="T68" fmla="*/ 49 w 49"/>
                    <a:gd name="T69" fmla="*/ 91 h 91"/>
                  </a:gdLst>
                  <a:ahLst/>
                  <a:cxnLst>
                    <a:cxn ang="T44">
                      <a:pos x="T0" y="T1"/>
                    </a:cxn>
                    <a:cxn ang="T45">
                      <a:pos x="T2" y="T3"/>
                    </a:cxn>
                    <a:cxn ang="T46">
                      <a:pos x="T4" y="T5"/>
                    </a:cxn>
                    <a:cxn ang="T47">
                      <a:pos x="T6" y="T7"/>
                    </a:cxn>
                    <a:cxn ang="T48">
                      <a:pos x="T8" y="T9"/>
                    </a:cxn>
                    <a:cxn ang="T49">
                      <a:pos x="T10" y="T11"/>
                    </a:cxn>
                    <a:cxn ang="T50">
                      <a:pos x="T12" y="T13"/>
                    </a:cxn>
                    <a:cxn ang="T51">
                      <a:pos x="T14" y="T15"/>
                    </a:cxn>
                    <a:cxn ang="T52">
                      <a:pos x="T16" y="T17"/>
                    </a:cxn>
                    <a:cxn ang="T53">
                      <a:pos x="T18" y="T19"/>
                    </a:cxn>
                    <a:cxn ang="T54">
                      <a:pos x="T20" y="T21"/>
                    </a:cxn>
                    <a:cxn ang="T55">
                      <a:pos x="T22" y="T23"/>
                    </a:cxn>
                    <a:cxn ang="T56">
                      <a:pos x="T24" y="T25"/>
                    </a:cxn>
                    <a:cxn ang="T57">
                      <a:pos x="T26" y="T27"/>
                    </a:cxn>
                    <a:cxn ang="T58">
                      <a:pos x="T28" y="T29"/>
                    </a:cxn>
                    <a:cxn ang="T59">
                      <a:pos x="T30" y="T31"/>
                    </a:cxn>
                    <a:cxn ang="T60">
                      <a:pos x="T32" y="T33"/>
                    </a:cxn>
                    <a:cxn ang="T61">
                      <a:pos x="T34" y="T35"/>
                    </a:cxn>
                    <a:cxn ang="T62">
                      <a:pos x="T36" y="T37"/>
                    </a:cxn>
                    <a:cxn ang="T63">
                      <a:pos x="T38" y="T39"/>
                    </a:cxn>
                    <a:cxn ang="T64">
                      <a:pos x="T40" y="T41"/>
                    </a:cxn>
                    <a:cxn ang="T65">
                      <a:pos x="T42" y="T43"/>
                    </a:cxn>
                  </a:cxnLst>
                  <a:rect l="T66" t="T67" r="T68" b="T69"/>
                  <a:pathLst>
                    <a:path w="49" h="91">
                      <a:moveTo>
                        <a:pt x="13" y="0"/>
                      </a:moveTo>
                      <a:lnTo>
                        <a:pt x="34" y="0"/>
                      </a:lnTo>
                      <a:lnTo>
                        <a:pt x="48" y="12"/>
                      </a:lnTo>
                      <a:lnTo>
                        <a:pt x="48" y="26"/>
                      </a:lnTo>
                      <a:lnTo>
                        <a:pt x="29" y="26"/>
                      </a:lnTo>
                      <a:lnTo>
                        <a:pt x="29" y="20"/>
                      </a:lnTo>
                      <a:lnTo>
                        <a:pt x="19" y="20"/>
                      </a:lnTo>
                      <a:lnTo>
                        <a:pt x="19" y="34"/>
                      </a:lnTo>
                      <a:lnTo>
                        <a:pt x="19" y="52"/>
                      </a:lnTo>
                      <a:lnTo>
                        <a:pt x="29" y="52"/>
                      </a:lnTo>
                      <a:lnTo>
                        <a:pt x="29" y="73"/>
                      </a:lnTo>
                      <a:lnTo>
                        <a:pt x="19" y="73"/>
                      </a:lnTo>
                      <a:lnTo>
                        <a:pt x="19" y="52"/>
                      </a:lnTo>
                      <a:lnTo>
                        <a:pt x="19" y="34"/>
                      </a:lnTo>
                      <a:lnTo>
                        <a:pt x="34" y="34"/>
                      </a:lnTo>
                      <a:lnTo>
                        <a:pt x="48" y="44"/>
                      </a:lnTo>
                      <a:lnTo>
                        <a:pt x="48" y="78"/>
                      </a:lnTo>
                      <a:lnTo>
                        <a:pt x="34" y="90"/>
                      </a:lnTo>
                      <a:lnTo>
                        <a:pt x="13" y="90"/>
                      </a:lnTo>
                      <a:lnTo>
                        <a:pt x="0" y="78"/>
                      </a:lnTo>
                      <a:lnTo>
                        <a:pt x="0" y="12"/>
                      </a:lnTo>
                      <a:lnTo>
                        <a:pt x="13" y="0"/>
                      </a:lnTo>
                    </a:path>
                  </a:pathLst>
                </a:custGeom>
                <a:solidFill>
                  <a:srgbClr val="000000"/>
                </a:solidFill>
                <a:ln w="12700" cap="rnd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20497" name="Freeform 77"/>
                <p:cNvSpPr>
                  <a:spLocks/>
                </p:cNvSpPr>
                <p:nvPr/>
              </p:nvSpPr>
              <p:spPr bwMode="auto">
                <a:xfrm>
                  <a:off x="3456" y="3648"/>
                  <a:ext cx="49" cy="91"/>
                </a:xfrm>
                <a:custGeom>
                  <a:avLst/>
                  <a:gdLst>
                    <a:gd name="T0" fmla="*/ 12 w 49"/>
                    <a:gd name="T1" fmla="*/ 0 h 91"/>
                    <a:gd name="T2" fmla="*/ 36 w 49"/>
                    <a:gd name="T3" fmla="*/ 0 h 91"/>
                    <a:gd name="T4" fmla="*/ 48 w 49"/>
                    <a:gd name="T5" fmla="*/ 12 h 91"/>
                    <a:gd name="T6" fmla="*/ 48 w 49"/>
                    <a:gd name="T7" fmla="*/ 35 h 91"/>
                    <a:gd name="T8" fmla="*/ 41 w 49"/>
                    <a:gd name="T9" fmla="*/ 44 h 91"/>
                    <a:gd name="T10" fmla="*/ 48 w 49"/>
                    <a:gd name="T11" fmla="*/ 54 h 91"/>
                    <a:gd name="T12" fmla="*/ 48 w 49"/>
                    <a:gd name="T13" fmla="*/ 56 h 91"/>
                    <a:gd name="T14" fmla="*/ 29 w 49"/>
                    <a:gd name="T15" fmla="*/ 56 h 91"/>
                    <a:gd name="T16" fmla="*/ 29 w 49"/>
                    <a:gd name="T17" fmla="*/ 31 h 91"/>
                    <a:gd name="T18" fmla="*/ 29 w 49"/>
                    <a:gd name="T19" fmla="*/ 14 h 91"/>
                    <a:gd name="T20" fmla="*/ 18 w 49"/>
                    <a:gd name="T21" fmla="*/ 14 h 91"/>
                    <a:gd name="T22" fmla="*/ 18 w 49"/>
                    <a:gd name="T23" fmla="*/ 31 h 91"/>
                    <a:gd name="T24" fmla="*/ 29 w 49"/>
                    <a:gd name="T25" fmla="*/ 31 h 91"/>
                    <a:gd name="T26" fmla="*/ 29 w 49"/>
                    <a:gd name="T27" fmla="*/ 73 h 91"/>
                    <a:gd name="T28" fmla="*/ 18 w 49"/>
                    <a:gd name="T29" fmla="*/ 73 h 91"/>
                    <a:gd name="T30" fmla="*/ 18 w 49"/>
                    <a:gd name="T31" fmla="*/ 56 h 91"/>
                    <a:gd name="T32" fmla="*/ 29 w 49"/>
                    <a:gd name="T33" fmla="*/ 56 h 91"/>
                    <a:gd name="T34" fmla="*/ 48 w 49"/>
                    <a:gd name="T35" fmla="*/ 56 h 91"/>
                    <a:gd name="T36" fmla="*/ 48 w 49"/>
                    <a:gd name="T37" fmla="*/ 78 h 91"/>
                    <a:gd name="T38" fmla="*/ 36 w 49"/>
                    <a:gd name="T39" fmla="*/ 90 h 91"/>
                    <a:gd name="T40" fmla="*/ 12 w 49"/>
                    <a:gd name="T41" fmla="*/ 90 h 91"/>
                    <a:gd name="T42" fmla="*/ 0 w 49"/>
                    <a:gd name="T43" fmla="*/ 78 h 91"/>
                    <a:gd name="T44" fmla="*/ 0 w 49"/>
                    <a:gd name="T45" fmla="*/ 54 h 91"/>
                    <a:gd name="T46" fmla="*/ 7 w 49"/>
                    <a:gd name="T47" fmla="*/ 44 h 91"/>
                    <a:gd name="T48" fmla="*/ 0 w 49"/>
                    <a:gd name="T49" fmla="*/ 35 h 91"/>
                    <a:gd name="T50" fmla="*/ 0 w 49"/>
                    <a:gd name="T51" fmla="*/ 12 h 91"/>
                    <a:gd name="T52" fmla="*/ 12 w 49"/>
                    <a:gd name="T53" fmla="*/ 0 h 91"/>
                    <a:gd name="T54" fmla="*/ 0 60000 65536"/>
                    <a:gd name="T55" fmla="*/ 0 60000 65536"/>
                    <a:gd name="T56" fmla="*/ 0 60000 65536"/>
                    <a:gd name="T57" fmla="*/ 0 60000 65536"/>
                    <a:gd name="T58" fmla="*/ 0 60000 65536"/>
                    <a:gd name="T59" fmla="*/ 0 60000 65536"/>
                    <a:gd name="T60" fmla="*/ 0 60000 65536"/>
                    <a:gd name="T61" fmla="*/ 0 60000 65536"/>
                    <a:gd name="T62" fmla="*/ 0 60000 65536"/>
                    <a:gd name="T63" fmla="*/ 0 60000 65536"/>
                    <a:gd name="T64" fmla="*/ 0 60000 65536"/>
                    <a:gd name="T65" fmla="*/ 0 60000 65536"/>
                    <a:gd name="T66" fmla="*/ 0 60000 65536"/>
                    <a:gd name="T67" fmla="*/ 0 60000 65536"/>
                    <a:gd name="T68" fmla="*/ 0 60000 65536"/>
                    <a:gd name="T69" fmla="*/ 0 60000 65536"/>
                    <a:gd name="T70" fmla="*/ 0 60000 65536"/>
                    <a:gd name="T71" fmla="*/ 0 60000 65536"/>
                    <a:gd name="T72" fmla="*/ 0 60000 65536"/>
                    <a:gd name="T73" fmla="*/ 0 60000 65536"/>
                    <a:gd name="T74" fmla="*/ 0 60000 65536"/>
                    <a:gd name="T75" fmla="*/ 0 60000 65536"/>
                    <a:gd name="T76" fmla="*/ 0 60000 65536"/>
                    <a:gd name="T77" fmla="*/ 0 60000 65536"/>
                    <a:gd name="T78" fmla="*/ 0 60000 65536"/>
                    <a:gd name="T79" fmla="*/ 0 60000 65536"/>
                    <a:gd name="T80" fmla="*/ 0 60000 65536"/>
                    <a:gd name="T81" fmla="*/ 0 w 49"/>
                    <a:gd name="T82" fmla="*/ 0 h 91"/>
                    <a:gd name="T83" fmla="*/ 49 w 49"/>
                    <a:gd name="T84" fmla="*/ 91 h 91"/>
                  </a:gdLst>
                  <a:ahLst/>
                  <a:cxnLst>
                    <a:cxn ang="T54">
                      <a:pos x="T0" y="T1"/>
                    </a:cxn>
                    <a:cxn ang="T55">
                      <a:pos x="T2" y="T3"/>
                    </a:cxn>
                    <a:cxn ang="T56">
                      <a:pos x="T4" y="T5"/>
                    </a:cxn>
                    <a:cxn ang="T57">
                      <a:pos x="T6" y="T7"/>
                    </a:cxn>
                    <a:cxn ang="T58">
                      <a:pos x="T8" y="T9"/>
                    </a:cxn>
                    <a:cxn ang="T59">
                      <a:pos x="T10" y="T11"/>
                    </a:cxn>
                    <a:cxn ang="T60">
                      <a:pos x="T12" y="T13"/>
                    </a:cxn>
                    <a:cxn ang="T61">
                      <a:pos x="T14" y="T15"/>
                    </a:cxn>
                    <a:cxn ang="T62">
                      <a:pos x="T16" y="T17"/>
                    </a:cxn>
                    <a:cxn ang="T63">
                      <a:pos x="T18" y="T19"/>
                    </a:cxn>
                    <a:cxn ang="T64">
                      <a:pos x="T20" y="T21"/>
                    </a:cxn>
                    <a:cxn ang="T65">
                      <a:pos x="T22" y="T23"/>
                    </a:cxn>
                    <a:cxn ang="T66">
                      <a:pos x="T24" y="T25"/>
                    </a:cxn>
                    <a:cxn ang="T67">
                      <a:pos x="T26" y="T27"/>
                    </a:cxn>
                    <a:cxn ang="T68">
                      <a:pos x="T28" y="T29"/>
                    </a:cxn>
                    <a:cxn ang="T69">
                      <a:pos x="T30" y="T31"/>
                    </a:cxn>
                    <a:cxn ang="T70">
                      <a:pos x="T32" y="T33"/>
                    </a:cxn>
                    <a:cxn ang="T71">
                      <a:pos x="T34" y="T35"/>
                    </a:cxn>
                    <a:cxn ang="T72">
                      <a:pos x="T36" y="T37"/>
                    </a:cxn>
                    <a:cxn ang="T73">
                      <a:pos x="T38" y="T39"/>
                    </a:cxn>
                    <a:cxn ang="T74">
                      <a:pos x="T40" y="T41"/>
                    </a:cxn>
                    <a:cxn ang="T75">
                      <a:pos x="T42" y="T43"/>
                    </a:cxn>
                    <a:cxn ang="T76">
                      <a:pos x="T44" y="T45"/>
                    </a:cxn>
                    <a:cxn ang="T77">
                      <a:pos x="T46" y="T47"/>
                    </a:cxn>
                    <a:cxn ang="T78">
                      <a:pos x="T48" y="T49"/>
                    </a:cxn>
                    <a:cxn ang="T79">
                      <a:pos x="T50" y="T51"/>
                    </a:cxn>
                    <a:cxn ang="T80">
                      <a:pos x="T52" y="T53"/>
                    </a:cxn>
                  </a:cxnLst>
                  <a:rect l="T81" t="T82" r="T83" b="T84"/>
                  <a:pathLst>
                    <a:path w="49" h="91">
                      <a:moveTo>
                        <a:pt x="12" y="0"/>
                      </a:moveTo>
                      <a:lnTo>
                        <a:pt x="36" y="0"/>
                      </a:lnTo>
                      <a:lnTo>
                        <a:pt x="48" y="12"/>
                      </a:lnTo>
                      <a:lnTo>
                        <a:pt x="48" y="35"/>
                      </a:lnTo>
                      <a:lnTo>
                        <a:pt x="41" y="44"/>
                      </a:lnTo>
                      <a:lnTo>
                        <a:pt x="48" y="54"/>
                      </a:lnTo>
                      <a:lnTo>
                        <a:pt x="48" y="56"/>
                      </a:lnTo>
                      <a:lnTo>
                        <a:pt x="29" y="56"/>
                      </a:lnTo>
                      <a:lnTo>
                        <a:pt x="29" y="31"/>
                      </a:lnTo>
                      <a:lnTo>
                        <a:pt x="29" y="14"/>
                      </a:lnTo>
                      <a:lnTo>
                        <a:pt x="18" y="14"/>
                      </a:lnTo>
                      <a:lnTo>
                        <a:pt x="18" y="31"/>
                      </a:lnTo>
                      <a:lnTo>
                        <a:pt x="29" y="31"/>
                      </a:lnTo>
                      <a:lnTo>
                        <a:pt x="29" y="73"/>
                      </a:lnTo>
                      <a:lnTo>
                        <a:pt x="18" y="73"/>
                      </a:lnTo>
                      <a:lnTo>
                        <a:pt x="18" y="56"/>
                      </a:lnTo>
                      <a:lnTo>
                        <a:pt x="29" y="56"/>
                      </a:lnTo>
                      <a:lnTo>
                        <a:pt x="48" y="56"/>
                      </a:lnTo>
                      <a:lnTo>
                        <a:pt x="48" y="78"/>
                      </a:lnTo>
                      <a:lnTo>
                        <a:pt x="36" y="90"/>
                      </a:lnTo>
                      <a:lnTo>
                        <a:pt x="12" y="90"/>
                      </a:lnTo>
                      <a:lnTo>
                        <a:pt x="0" y="78"/>
                      </a:lnTo>
                      <a:lnTo>
                        <a:pt x="0" y="54"/>
                      </a:lnTo>
                      <a:lnTo>
                        <a:pt x="7" y="44"/>
                      </a:lnTo>
                      <a:lnTo>
                        <a:pt x="0" y="35"/>
                      </a:lnTo>
                      <a:lnTo>
                        <a:pt x="0" y="12"/>
                      </a:lnTo>
                      <a:lnTo>
                        <a:pt x="12" y="0"/>
                      </a:lnTo>
                    </a:path>
                  </a:pathLst>
                </a:custGeom>
                <a:solidFill>
                  <a:srgbClr val="000000"/>
                </a:solidFill>
                <a:ln w="12700" cap="rnd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20498" name="Freeform 78"/>
                <p:cNvSpPr>
                  <a:spLocks/>
                </p:cNvSpPr>
                <p:nvPr/>
              </p:nvSpPr>
              <p:spPr bwMode="auto">
                <a:xfrm>
                  <a:off x="3801" y="3648"/>
                  <a:ext cx="48" cy="91"/>
                </a:xfrm>
                <a:custGeom>
                  <a:avLst/>
                  <a:gdLst>
                    <a:gd name="T0" fmla="*/ 35 w 48"/>
                    <a:gd name="T1" fmla="*/ 0 h 91"/>
                    <a:gd name="T2" fmla="*/ 47 w 48"/>
                    <a:gd name="T3" fmla="*/ 12 h 91"/>
                    <a:gd name="T4" fmla="*/ 47 w 48"/>
                    <a:gd name="T5" fmla="*/ 78 h 91"/>
                    <a:gd name="T6" fmla="*/ 35 w 48"/>
                    <a:gd name="T7" fmla="*/ 90 h 91"/>
                    <a:gd name="T8" fmla="*/ 14 w 48"/>
                    <a:gd name="T9" fmla="*/ 90 h 91"/>
                    <a:gd name="T10" fmla="*/ 0 w 48"/>
                    <a:gd name="T11" fmla="*/ 78 h 91"/>
                    <a:gd name="T12" fmla="*/ 0 w 48"/>
                    <a:gd name="T13" fmla="*/ 64 h 91"/>
                    <a:gd name="T14" fmla="*/ 19 w 48"/>
                    <a:gd name="T15" fmla="*/ 64 h 91"/>
                    <a:gd name="T16" fmla="*/ 19 w 48"/>
                    <a:gd name="T17" fmla="*/ 70 h 91"/>
                    <a:gd name="T18" fmla="*/ 30 w 48"/>
                    <a:gd name="T19" fmla="*/ 70 h 91"/>
                    <a:gd name="T20" fmla="*/ 30 w 48"/>
                    <a:gd name="T21" fmla="*/ 56 h 91"/>
                    <a:gd name="T22" fmla="*/ 30 w 48"/>
                    <a:gd name="T23" fmla="*/ 38 h 91"/>
                    <a:gd name="T24" fmla="*/ 19 w 48"/>
                    <a:gd name="T25" fmla="*/ 38 h 91"/>
                    <a:gd name="T26" fmla="*/ 19 w 48"/>
                    <a:gd name="T27" fmla="*/ 17 h 91"/>
                    <a:gd name="T28" fmla="*/ 30 w 48"/>
                    <a:gd name="T29" fmla="*/ 17 h 91"/>
                    <a:gd name="T30" fmla="*/ 30 w 48"/>
                    <a:gd name="T31" fmla="*/ 38 h 91"/>
                    <a:gd name="T32" fmla="*/ 30 w 48"/>
                    <a:gd name="T33" fmla="*/ 56 h 91"/>
                    <a:gd name="T34" fmla="*/ 14 w 48"/>
                    <a:gd name="T35" fmla="*/ 56 h 91"/>
                    <a:gd name="T36" fmla="*/ 0 w 48"/>
                    <a:gd name="T37" fmla="*/ 44 h 91"/>
                    <a:gd name="T38" fmla="*/ 0 w 48"/>
                    <a:gd name="T39" fmla="*/ 12 h 91"/>
                    <a:gd name="T40" fmla="*/ 14 w 48"/>
                    <a:gd name="T41" fmla="*/ 0 h 91"/>
                    <a:gd name="T42" fmla="*/ 35 w 48"/>
                    <a:gd name="T43" fmla="*/ 0 h 91"/>
                    <a:gd name="T44" fmla="*/ 0 60000 65536"/>
                    <a:gd name="T45" fmla="*/ 0 60000 65536"/>
                    <a:gd name="T46" fmla="*/ 0 60000 65536"/>
                    <a:gd name="T47" fmla="*/ 0 60000 65536"/>
                    <a:gd name="T48" fmla="*/ 0 60000 65536"/>
                    <a:gd name="T49" fmla="*/ 0 60000 65536"/>
                    <a:gd name="T50" fmla="*/ 0 60000 65536"/>
                    <a:gd name="T51" fmla="*/ 0 60000 65536"/>
                    <a:gd name="T52" fmla="*/ 0 60000 65536"/>
                    <a:gd name="T53" fmla="*/ 0 60000 65536"/>
                    <a:gd name="T54" fmla="*/ 0 60000 65536"/>
                    <a:gd name="T55" fmla="*/ 0 60000 65536"/>
                    <a:gd name="T56" fmla="*/ 0 60000 65536"/>
                    <a:gd name="T57" fmla="*/ 0 60000 65536"/>
                    <a:gd name="T58" fmla="*/ 0 60000 65536"/>
                    <a:gd name="T59" fmla="*/ 0 60000 65536"/>
                    <a:gd name="T60" fmla="*/ 0 60000 65536"/>
                    <a:gd name="T61" fmla="*/ 0 60000 65536"/>
                    <a:gd name="T62" fmla="*/ 0 60000 65536"/>
                    <a:gd name="T63" fmla="*/ 0 60000 65536"/>
                    <a:gd name="T64" fmla="*/ 0 60000 65536"/>
                    <a:gd name="T65" fmla="*/ 0 60000 65536"/>
                    <a:gd name="T66" fmla="*/ 0 w 48"/>
                    <a:gd name="T67" fmla="*/ 0 h 91"/>
                    <a:gd name="T68" fmla="*/ 48 w 48"/>
                    <a:gd name="T69" fmla="*/ 91 h 91"/>
                  </a:gdLst>
                  <a:ahLst/>
                  <a:cxnLst>
                    <a:cxn ang="T44">
                      <a:pos x="T0" y="T1"/>
                    </a:cxn>
                    <a:cxn ang="T45">
                      <a:pos x="T2" y="T3"/>
                    </a:cxn>
                    <a:cxn ang="T46">
                      <a:pos x="T4" y="T5"/>
                    </a:cxn>
                    <a:cxn ang="T47">
                      <a:pos x="T6" y="T7"/>
                    </a:cxn>
                    <a:cxn ang="T48">
                      <a:pos x="T8" y="T9"/>
                    </a:cxn>
                    <a:cxn ang="T49">
                      <a:pos x="T10" y="T11"/>
                    </a:cxn>
                    <a:cxn ang="T50">
                      <a:pos x="T12" y="T13"/>
                    </a:cxn>
                    <a:cxn ang="T51">
                      <a:pos x="T14" y="T15"/>
                    </a:cxn>
                    <a:cxn ang="T52">
                      <a:pos x="T16" y="T17"/>
                    </a:cxn>
                    <a:cxn ang="T53">
                      <a:pos x="T18" y="T19"/>
                    </a:cxn>
                    <a:cxn ang="T54">
                      <a:pos x="T20" y="T21"/>
                    </a:cxn>
                    <a:cxn ang="T55">
                      <a:pos x="T22" y="T23"/>
                    </a:cxn>
                    <a:cxn ang="T56">
                      <a:pos x="T24" y="T25"/>
                    </a:cxn>
                    <a:cxn ang="T57">
                      <a:pos x="T26" y="T27"/>
                    </a:cxn>
                    <a:cxn ang="T58">
                      <a:pos x="T28" y="T29"/>
                    </a:cxn>
                    <a:cxn ang="T59">
                      <a:pos x="T30" y="T31"/>
                    </a:cxn>
                    <a:cxn ang="T60">
                      <a:pos x="T32" y="T33"/>
                    </a:cxn>
                    <a:cxn ang="T61">
                      <a:pos x="T34" y="T35"/>
                    </a:cxn>
                    <a:cxn ang="T62">
                      <a:pos x="T36" y="T37"/>
                    </a:cxn>
                    <a:cxn ang="T63">
                      <a:pos x="T38" y="T39"/>
                    </a:cxn>
                    <a:cxn ang="T64">
                      <a:pos x="T40" y="T41"/>
                    </a:cxn>
                    <a:cxn ang="T65">
                      <a:pos x="T42" y="T43"/>
                    </a:cxn>
                  </a:cxnLst>
                  <a:rect l="T66" t="T67" r="T68" b="T69"/>
                  <a:pathLst>
                    <a:path w="48" h="91">
                      <a:moveTo>
                        <a:pt x="35" y="0"/>
                      </a:moveTo>
                      <a:lnTo>
                        <a:pt x="47" y="12"/>
                      </a:lnTo>
                      <a:lnTo>
                        <a:pt x="47" y="78"/>
                      </a:lnTo>
                      <a:lnTo>
                        <a:pt x="35" y="90"/>
                      </a:lnTo>
                      <a:lnTo>
                        <a:pt x="14" y="90"/>
                      </a:lnTo>
                      <a:lnTo>
                        <a:pt x="0" y="78"/>
                      </a:lnTo>
                      <a:lnTo>
                        <a:pt x="0" y="64"/>
                      </a:lnTo>
                      <a:lnTo>
                        <a:pt x="19" y="64"/>
                      </a:lnTo>
                      <a:lnTo>
                        <a:pt x="19" y="70"/>
                      </a:lnTo>
                      <a:lnTo>
                        <a:pt x="30" y="70"/>
                      </a:lnTo>
                      <a:lnTo>
                        <a:pt x="30" y="56"/>
                      </a:lnTo>
                      <a:lnTo>
                        <a:pt x="30" y="38"/>
                      </a:lnTo>
                      <a:lnTo>
                        <a:pt x="19" y="38"/>
                      </a:lnTo>
                      <a:lnTo>
                        <a:pt x="19" y="17"/>
                      </a:lnTo>
                      <a:lnTo>
                        <a:pt x="30" y="17"/>
                      </a:lnTo>
                      <a:lnTo>
                        <a:pt x="30" y="38"/>
                      </a:lnTo>
                      <a:lnTo>
                        <a:pt x="30" y="56"/>
                      </a:lnTo>
                      <a:lnTo>
                        <a:pt x="14" y="56"/>
                      </a:lnTo>
                      <a:lnTo>
                        <a:pt x="0" y="44"/>
                      </a:lnTo>
                      <a:lnTo>
                        <a:pt x="0" y="12"/>
                      </a:lnTo>
                      <a:lnTo>
                        <a:pt x="14" y="0"/>
                      </a:lnTo>
                      <a:lnTo>
                        <a:pt x="35" y="0"/>
                      </a:lnTo>
                    </a:path>
                  </a:pathLst>
                </a:custGeom>
                <a:solidFill>
                  <a:srgbClr val="000000"/>
                </a:solidFill>
                <a:ln w="12700" cap="rnd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20499" name="Freeform 79"/>
                <p:cNvSpPr>
                  <a:spLocks/>
                </p:cNvSpPr>
                <p:nvPr/>
              </p:nvSpPr>
              <p:spPr bwMode="auto">
                <a:xfrm>
                  <a:off x="4161" y="3648"/>
                  <a:ext cx="47" cy="91"/>
                </a:xfrm>
                <a:custGeom>
                  <a:avLst/>
                  <a:gdLst>
                    <a:gd name="T0" fmla="*/ 13 w 47"/>
                    <a:gd name="T1" fmla="*/ 0 h 91"/>
                    <a:gd name="T2" fmla="*/ 33 w 47"/>
                    <a:gd name="T3" fmla="*/ 0 h 91"/>
                    <a:gd name="T4" fmla="*/ 46 w 47"/>
                    <a:gd name="T5" fmla="*/ 14 h 91"/>
                    <a:gd name="T6" fmla="*/ 46 w 47"/>
                    <a:gd name="T7" fmla="*/ 76 h 91"/>
                    <a:gd name="T8" fmla="*/ 33 w 47"/>
                    <a:gd name="T9" fmla="*/ 90 h 91"/>
                    <a:gd name="T10" fmla="*/ 13 w 47"/>
                    <a:gd name="T11" fmla="*/ 90 h 91"/>
                    <a:gd name="T12" fmla="*/ 0 w 47"/>
                    <a:gd name="T13" fmla="*/ 76 h 91"/>
                    <a:gd name="T14" fmla="*/ 0 w 47"/>
                    <a:gd name="T15" fmla="*/ 70 h 91"/>
                    <a:gd name="T16" fmla="*/ 18 w 47"/>
                    <a:gd name="T17" fmla="*/ 70 h 91"/>
                    <a:gd name="T18" fmla="*/ 18 w 47"/>
                    <a:gd name="T19" fmla="*/ 20 h 91"/>
                    <a:gd name="T20" fmla="*/ 28 w 47"/>
                    <a:gd name="T21" fmla="*/ 20 h 91"/>
                    <a:gd name="T22" fmla="*/ 28 w 47"/>
                    <a:gd name="T23" fmla="*/ 70 h 91"/>
                    <a:gd name="T24" fmla="*/ 18 w 47"/>
                    <a:gd name="T25" fmla="*/ 70 h 91"/>
                    <a:gd name="T26" fmla="*/ 0 w 47"/>
                    <a:gd name="T27" fmla="*/ 70 h 91"/>
                    <a:gd name="T28" fmla="*/ 0 w 47"/>
                    <a:gd name="T29" fmla="*/ 14 h 91"/>
                    <a:gd name="T30" fmla="*/ 13 w 47"/>
                    <a:gd name="T31" fmla="*/ 0 h 91"/>
                    <a:gd name="T32" fmla="*/ 0 60000 65536"/>
                    <a:gd name="T33" fmla="*/ 0 60000 65536"/>
                    <a:gd name="T34" fmla="*/ 0 60000 65536"/>
                    <a:gd name="T35" fmla="*/ 0 60000 65536"/>
                    <a:gd name="T36" fmla="*/ 0 60000 65536"/>
                    <a:gd name="T37" fmla="*/ 0 60000 65536"/>
                    <a:gd name="T38" fmla="*/ 0 60000 65536"/>
                    <a:gd name="T39" fmla="*/ 0 60000 65536"/>
                    <a:gd name="T40" fmla="*/ 0 60000 65536"/>
                    <a:gd name="T41" fmla="*/ 0 60000 65536"/>
                    <a:gd name="T42" fmla="*/ 0 60000 65536"/>
                    <a:gd name="T43" fmla="*/ 0 60000 65536"/>
                    <a:gd name="T44" fmla="*/ 0 60000 65536"/>
                    <a:gd name="T45" fmla="*/ 0 60000 65536"/>
                    <a:gd name="T46" fmla="*/ 0 60000 65536"/>
                    <a:gd name="T47" fmla="*/ 0 60000 65536"/>
                    <a:gd name="T48" fmla="*/ 0 w 47"/>
                    <a:gd name="T49" fmla="*/ 0 h 91"/>
                    <a:gd name="T50" fmla="*/ 47 w 47"/>
                    <a:gd name="T51" fmla="*/ 91 h 91"/>
                  </a:gdLst>
                  <a:ahLst/>
                  <a:cxnLst>
                    <a:cxn ang="T32">
                      <a:pos x="T0" y="T1"/>
                    </a:cxn>
                    <a:cxn ang="T33">
                      <a:pos x="T2" y="T3"/>
                    </a:cxn>
                    <a:cxn ang="T34">
                      <a:pos x="T4" y="T5"/>
                    </a:cxn>
                    <a:cxn ang="T35">
                      <a:pos x="T6" y="T7"/>
                    </a:cxn>
                    <a:cxn ang="T36">
                      <a:pos x="T8" y="T9"/>
                    </a:cxn>
                    <a:cxn ang="T37">
                      <a:pos x="T10" y="T11"/>
                    </a:cxn>
                    <a:cxn ang="T38">
                      <a:pos x="T12" y="T13"/>
                    </a:cxn>
                    <a:cxn ang="T39">
                      <a:pos x="T14" y="T15"/>
                    </a:cxn>
                    <a:cxn ang="T40">
                      <a:pos x="T16" y="T17"/>
                    </a:cxn>
                    <a:cxn ang="T41">
                      <a:pos x="T18" y="T19"/>
                    </a:cxn>
                    <a:cxn ang="T42">
                      <a:pos x="T20" y="T21"/>
                    </a:cxn>
                    <a:cxn ang="T43">
                      <a:pos x="T22" y="T23"/>
                    </a:cxn>
                    <a:cxn ang="T44">
                      <a:pos x="T24" y="T25"/>
                    </a:cxn>
                    <a:cxn ang="T45">
                      <a:pos x="T26" y="T27"/>
                    </a:cxn>
                    <a:cxn ang="T46">
                      <a:pos x="T28" y="T29"/>
                    </a:cxn>
                    <a:cxn ang="T47">
                      <a:pos x="T30" y="T31"/>
                    </a:cxn>
                  </a:cxnLst>
                  <a:rect l="T48" t="T49" r="T50" b="T51"/>
                  <a:pathLst>
                    <a:path w="47" h="91">
                      <a:moveTo>
                        <a:pt x="13" y="0"/>
                      </a:moveTo>
                      <a:lnTo>
                        <a:pt x="33" y="0"/>
                      </a:lnTo>
                      <a:lnTo>
                        <a:pt x="46" y="14"/>
                      </a:lnTo>
                      <a:lnTo>
                        <a:pt x="46" y="76"/>
                      </a:lnTo>
                      <a:lnTo>
                        <a:pt x="33" y="90"/>
                      </a:lnTo>
                      <a:lnTo>
                        <a:pt x="13" y="90"/>
                      </a:lnTo>
                      <a:lnTo>
                        <a:pt x="0" y="76"/>
                      </a:lnTo>
                      <a:lnTo>
                        <a:pt x="0" y="70"/>
                      </a:lnTo>
                      <a:lnTo>
                        <a:pt x="18" y="70"/>
                      </a:lnTo>
                      <a:lnTo>
                        <a:pt x="18" y="20"/>
                      </a:lnTo>
                      <a:lnTo>
                        <a:pt x="28" y="20"/>
                      </a:lnTo>
                      <a:lnTo>
                        <a:pt x="28" y="70"/>
                      </a:lnTo>
                      <a:lnTo>
                        <a:pt x="18" y="70"/>
                      </a:lnTo>
                      <a:lnTo>
                        <a:pt x="0" y="70"/>
                      </a:lnTo>
                      <a:lnTo>
                        <a:pt x="0" y="14"/>
                      </a:lnTo>
                      <a:lnTo>
                        <a:pt x="13" y="0"/>
                      </a:lnTo>
                    </a:path>
                  </a:pathLst>
                </a:custGeom>
                <a:solidFill>
                  <a:srgbClr val="000000"/>
                </a:solidFill>
                <a:ln w="12700" cap="rnd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20500" name="Freeform 80"/>
                <p:cNvSpPr>
                  <a:spLocks/>
                </p:cNvSpPr>
                <p:nvPr/>
              </p:nvSpPr>
              <p:spPr bwMode="auto">
                <a:xfrm>
                  <a:off x="1009" y="3649"/>
                  <a:ext cx="25" cy="90"/>
                </a:xfrm>
                <a:custGeom>
                  <a:avLst/>
                  <a:gdLst>
                    <a:gd name="T0" fmla="*/ 8 w 25"/>
                    <a:gd name="T1" fmla="*/ 89 h 90"/>
                    <a:gd name="T2" fmla="*/ 24 w 25"/>
                    <a:gd name="T3" fmla="*/ 89 h 90"/>
                    <a:gd name="T4" fmla="*/ 24 w 25"/>
                    <a:gd name="T5" fmla="*/ 0 h 90"/>
                    <a:gd name="T6" fmla="*/ 4 w 25"/>
                    <a:gd name="T7" fmla="*/ 0 h 90"/>
                    <a:gd name="T8" fmla="*/ 0 w 25"/>
                    <a:gd name="T9" fmla="*/ 19 h 90"/>
                    <a:gd name="T10" fmla="*/ 8 w 25"/>
                    <a:gd name="T11" fmla="*/ 19 h 90"/>
                    <a:gd name="T12" fmla="*/ 8 w 25"/>
                    <a:gd name="T13" fmla="*/ 89 h 90"/>
                    <a:gd name="T14" fmla="*/ 0 60000 65536"/>
                    <a:gd name="T15" fmla="*/ 0 60000 65536"/>
                    <a:gd name="T16" fmla="*/ 0 60000 65536"/>
                    <a:gd name="T17" fmla="*/ 0 60000 65536"/>
                    <a:gd name="T18" fmla="*/ 0 60000 65536"/>
                    <a:gd name="T19" fmla="*/ 0 60000 65536"/>
                    <a:gd name="T20" fmla="*/ 0 60000 65536"/>
                    <a:gd name="T21" fmla="*/ 0 w 25"/>
                    <a:gd name="T22" fmla="*/ 0 h 90"/>
                    <a:gd name="T23" fmla="*/ 25 w 25"/>
                    <a:gd name="T24" fmla="*/ 90 h 90"/>
                  </a:gdLst>
                  <a:ahLst/>
                  <a:cxnLst>
                    <a:cxn ang="T14">
                      <a:pos x="T0" y="T1"/>
                    </a:cxn>
                    <a:cxn ang="T15">
                      <a:pos x="T2" y="T3"/>
                    </a:cxn>
                    <a:cxn ang="T16">
                      <a:pos x="T4" y="T5"/>
                    </a:cxn>
                    <a:cxn ang="T17">
                      <a:pos x="T6" y="T7"/>
                    </a:cxn>
                    <a:cxn ang="T18">
                      <a:pos x="T8" y="T9"/>
                    </a:cxn>
                    <a:cxn ang="T19">
                      <a:pos x="T10" y="T11"/>
                    </a:cxn>
                    <a:cxn ang="T20">
                      <a:pos x="T12" y="T13"/>
                    </a:cxn>
                  </a:cxnLst>
                  <a:rect l="T21" t="T22" r="T23" b="T24"/>
                  <a:pathLst>
                    <a:path w="25" h="90">
                      <a:moveTo>
                        <a:pt x="8" y="89"/>
                      </a:moveTo>
                      <a:lnTo>
                        <a:pt x="24" y="89"/>
                      </a:lnTo>
                      <a:lnTo>
                        <a:pt x="24" y="0"/>
                      </a:lnTo>
                      <a:lnTo>
                        <a:pt x="4" y="0"/>
                      </a:lnTo>
                      <a:lnTo>
                        <a:pt x="0" y="19"/>
                      </a:lnTo>
                      <a:lnTo>
                        <a:pt x="8" y="19"/>
                      </a:lnTo>
                      <a:lnTo>
                        <a:pt x="8" y="89"/>
                      </a:lnTo>
                    </a:path>
                  </a:pathLst>
                </a:custGeom>
                <a:solidFill>
                  <a:srgbClr val="000000"/>
                </a:solidFill>
                <a:ln w="12700" cap="rnd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20501" name="Freeform 81"/>
                <p:cNvSpPr>
                  <a:spLocks/>
                </p:cNvSpPr>
                <p:nvPr/>
              </p:nvSpPr>
              <p:spPr bwMode="auto">
                <a:xfrm>
                  <a:off x="1354" y="3648"/>
                  <a:ext cx="47" cy="91"/>
                </a:xfrm>
                <a:custGeom>
                  <a:avLst/>
                  <a:gdLst>
                    <a:gd name="T0" fmla="*/ 0 w 47"/>
                    <a:gd name="T1" fmla="*/ 26 h 91"/>
                    <a:gd name="T2" fmla="*/ 18 w 47"/>
                    <a:gd name="T3" fmla="*/ 26 h 91"/>
                    <a:gd name="T4" fmla="*/ 18 w 47"/>
                    <a:gd name="T5" fmla="*/ 20 h 91"/>
                    <a:gd name="T6" fmla="*/ 29 w 47"/>
                    <a:gd name="T7" fmla="*/ 20 h 91"/>
                    <a:gd name="T8" fmla="*/ 29 w 47"/>
                    <a:gd name="T9" fmla="*/ 31 h 91"/>
                    <a:gd name="T10" fmla="*/ 0 w 47"/>
                    <a:gd name="T11" fmla="*/ 73 h 91"/>
                    <a:gd name="T12" fmla="*/ 0 w 47"/>
                    <a:gd name="T13" fmla="*/ 90 h 91"/>
                    <a:gd name="T14" fmla="*/ 46 w 47"/>
                    <a:gd name="T15" fmla="*/ 90 h 91"/>
                    <a:gd name="T16" fmla="*/ 46 w 47"/>
                    <a:gd name="T17" fmla="*/ 73 h 91"/>
                    <a:gd name="T18" fmla="*/ 20 w 47"/>
                    <a:gd name="T19" fmla="*/ 73 h 91"/>
                    <a:gd name="T20" fmla="*/ 46 w 47"/>
                    <a:gd name="T21" fmla="*/ 35 h 91"/>
                    <a:gd name="T22" fmla="*/ 46 w 47"/>
                    <a:gd name="T23" fmla="*/ 12 h 91"/>
                    <a:gd name="T24" fmla="*/ 33 w 47"/>
                    <a:gd name="T25" fmla="*/ 0 h 91"/>
                    <a:gd name="T26" fmla="*/ 13 w 47"/>
                    <a:gd name="T27" fmla="*/ 0 h 91"/>
                    <a:gd name="T28" fmla="*/ 0 w 47"/>
                    <a:gd name="T29" fmla="*/ 12 h 91"/>
                    <a:gd name="T30" fmla="*/ 0 w 47"/>
                    <a:gd name="T31" fmla="*/ 26 h 91"/>
                    <a:gd name="T32" fmla="*/ 0 60000 65536"/>
                    <a:gd name="T33" fmla="*/ 0 60000 65536"/>
                    <a:gd name="T34" fmla="*/ 0 60000 65536"/>
                    <a:gd name="T35" fmla="*/ 0 60000 65536"/>
                    <a:gd name="T36" fmla="*/ 0 60000 65536"/>
                    <a:gd name="T37" fmla="*/ 0 60000 65536"/>
                    <a:gd name="T38" fmla="*/ 0 60000 65536"/>
                    <a:gd name="T39" fmla="*/ 0 60000 65536"/>
                    <a:gd name="T40" fmla="*/ 0 60000 65536"/>
                    <a:gd name="T41" fmla="*/ 0 60000 65536"/>
                    <a:gd name="T42" fmla="*/ 0 60000 65536"/>
                    <a:gd name="T43" fmla="*/ 0 60000 65536"/>
                    <a:gd name="T44" fmla="*/ 0 60000 65536"/>
                    <a:gd name="T45" fmla="*/ 0 60000 65536"/>
                    <a:gd name="T46" fmla="*/ 0 60000 65536"/>
                    <a:gd name="T47" fmla="*/ 0 60000 65536"/>
                    <a:gd name="T48" fmla="*/ 0 w 47"/>
                    <a:gd name="T49" fmla="*/ 0 h 91"/>
                    <a:gd name="T50" fmla="*/ 47 w 47"/>
                    <a:gd name="T51" fmla="*/ 91 h 91"/>
                  </a:gdLst>
                  <a:ahLst/>
                  <a:cxnLst>
                    <a:cxn ang="T32">
                      <a:pos x="T0" y="T1"/>
                    </a:cxn>
                    <a:cxn ang="T33">
                      <a:pos x="T2" y="T3"/>
                    </a:cxn>
                    <a:cxn ang="T34">
                      <a:pos x="T4" y="T5"/>
                    </a:cxn>
                    <a:cxn ang="T35">
                      <a:pos x="T6" y="T7"/>
                    </a:cxn>
                    <a:cxn ang="T36">
                      <a:pos x="T8" y="T9"/>
                    </a:cxn>
                    <a:cxn ang="T37">
                      <a:pos x="T10" y="T11"/>
                    </a:cxn>
                    <a:cxn ang="T38">
                      <a:pos x="T12" y="T13"/>
                    </a:cxn>
                    <a:cxn ang="T39">
                      <a:pos x="T14" y="T15"/>
                    </a:cxn>
                    <a:cxn ang="T40">
                      <a:pos x="T16" y="T17"/>
                    </a:cxn>
                    <a:cxn ang="T41">
                      <a:pos x="T18" y="T19"/>
                    </a:cxn>
                    <a:cxn ang="T42">
                      <a:pos x="T20" y="T21"/>
                    </a:cxn>
                    <a:cxn ang="T43">
                      <a:pos x="T22" y="T23"/>
                    </a:cxn>
                    <a:cxn ang="T44">
                      <a:pos x="T24" y="T25"/>
                    </a:cxn>
                    <a:cxn ang="T45">
                      <a:pos x="T26" y="T27"/>
                    </a:cxn>
                    <a:cxn ang="T46">
                      <a:pos x="T28" y="T29"/>
                    </a:cxn>
                    <a:cxn ang="T47">
                      <a:pos x="T30" y="T31"/>
                    </a:cxn>
                  </a:cxnLst>
                  <a:rect l="T48" t="T49" r="T50" b="T51"/>
                  <a:pathLst>
                    <a:path w="47" h="91">
                      <a:moveTo>
                        <a:pt x="0" y="26"/>
                      </a:moveTo>
                      <a:lnTo>
                        <a:pt x="18" y="26"/>
                      </a:lnTo>
                      <a:lnTo>
                        <a:pt x="18" y="20"/>
                      </a:lnTo>
                      <a:lnTo>
                        <a:pt x="29" y="20"/>
                      </a:lnTo>
                      <a:lnTo>
                        <a:pt x="29" y="31"/>
                      </a:lnTo>
                      <a:lnTo>
                        <a:pt x="0" y="73"/>
                      </a:lnTo>
                      <a:lnTo>
                        <a:pt x="0" y="90"/>
                      </a:lnTo>
                      <a:lnTo>
                        <a:pt x="46" y="90"/>
                      </a:lnTo>
                      <a:lnTo>
                        <a:pt x="46" y="73"/>
                      </a:lnTo>
                      <a:lnTo>
                        <a:pt x="20" y="73"/>
                      </a:lnTo>
                      <a:lnTo>
                        <a:pt x="46" y="35"/>
                      </a:lnTo>
                      <a:lnTo>
                        <a:pt x="46" y="12"/>
                      </a:lnTo>
                      <a:lnTo>
                        <a:pt x="33" y="0"/>
                      </a:lnTo>
                      <a:lnTo>
                        <a:pt x="13" y="0"/>
                      </a:lnTo>
                      <a:lnTo>
                        <a:pt x="0" y="12"/>
                      </a:lnTo>
                      <a:lnTo>
                        <a:pt x="0" y="26"/>
                      </a:lnTo>
                    </a:path>
                  </a:pathLst>
                </a:custGeom>
                <a:solidFill>
                  <a:srgbClr val="000000"/>
                </a:solidFill>
                <a:ln w="12700" cap="rnd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20502" name="Freeform 82"/>
                <p:cNvSpPr>
                  <a:spLocks/>
                </p:cNvSpPr>
                <p:nvPr/>
              </p:nvSpPr>
              <p:spPr bwMode="auto">
                <a:xfrm>
                  <a:off x="1703" y="3648"/>
                  <a:ext cx="51" cy="91"/>
                </a:xfrm>
                <a:custGeom>
                  <a:avLst/>
                  <a:gdLst>
                    <a:gd name="T0" fmla="*/ 13 w 51"/>
                    <a:gd name="T1" fmla="*/ 0 h 91"/>
                    <a:gd name="T2" fmla="*/ 37 w 51"/>
                    <a:gd name="T3" fmla="*/ 0 h 91"/>
                    <a:gd name="T4" fmla="*/ 50 w 51"/>
                    <a:gd name="T5" fmla="*/ 12 h 91"/>
                    <a:gd name="T6" fmla="*/ 50 w 51"/>
                    <a:gd name="T7" fmla="*/ 35 h 91"/>
                    <a:gd name="T8" fmla="*/ 41 w 51"/>
                    <a:gd name="T9" fmla="*/ 44 h 91"/>
                    <a:gd name="T10" fmla="*/ 50 w 51"/>
                    <a:gd name="T11" fmla="*/ 54 h 91"/>
                    <a:gd name="T12" fmla="*/ 50 w 51"/>
                    <a:gd name="T13" fmla="*/ 78 h 91"/>
                    <a:gd name="T14" fmla="*/ 37 w 51"/>
                    <a:gd name="T15" fmla="*/ 90 h 91"/>
                    <a:gd name="T16" fmla="*/ 13 w 51"/>
                    <a:gd name="T17" fmla="*/ 90 h 91"/>
                    <a:gd name="T18" fmla="*/ 0 w 51"/>
                    <a:gd name="T19" fmla="*/ 78 h 91"/>
                    <a:gd name="T20" fmla="*/ 0 w 51"/>
                    <a:gd name="T21" fmla="*/ 66 h 91"/>
                    <a:gd name="T22" fmla="*/ 19 w 51"/>
                    <a:gd name="T23" fmla="*/ 66 h 91"/>
                    <a:gd name="T24" fmla="*/ 19 w 51"/>
                    <a:gd name="T25" fmla="*/ 73 h 91"/>
                    <a:gd name="T26" fmla="*/ 32 w 51"/>
                    <a:gd name="T27" fmla="*/ 73 h 91"/>
                    <a:gd name="T28" fmla="*/ 32 w 51"/>
                    <a:gd name="T29" fmla="*/ 54 h 91"/>
                    <a:gd name="T30" fmla="*/ 19 w 51"/>
                    <a:gd name="T31" fmla="*/ 54 h 91"/>
                    <a:gd name="T32" fmla="*/ 19 w 51"/>
                    <a:gd name="T33" fmla="*/ 35 h 91"/>
                    <a:gd name="T34" fmla="*/ 32 w 51"/>
                    <a:gd name="T35" fmla="*/ 35 h 91"/>
                    <a:gd name="T36" fmla="*/ 32 w 51"/>
                    <a:gd name="T37" fmla="*/ 17 h 91"/>
                    <a:gd name="T38" fmla="*/ 19 w 51"/>
                    <a:gd name="T39" fmla="*/ 17 h 91"/>
                    <a:gd name="T40" fmla="*/ 19 w 51"/>
                    <a:gd name="T41" fmla="*/ 24 h 91"/>
                    <a:gd name="T42" fmla="*/ 0 w 51"/>
                    <a:gd name="T43" fmla="*/ 24 h 91"/>
                    <a:gd name="T44" fmla="*/ 0 w 51"/>
                    <a:gd name="T45" fmla="*/ 12 h 91"/>
                    <a:gd name="T46" fmla="*/ 13 w 51"/>
                    <a:gd name="T47" fmla="*/ 0 h 91"/>
                    <a:gd name="T48" fmla="*/ 0 60000 65536"/>
                    <a:gd name="T49" fmla="*/ 0 60000 65536"/>
                    <a:gd name="T50" fmla="*/ 0 60000 65536"/>
                    <a:gd name="T51" fmla="*/ 0 60000 65536"/>
                    <a:gd name="T52" fmla="*/ 0 60000 65536"/>
                    <a:gd name="T53" fmla="*/ 0 60000 65536"/>
                    <a:gd name="T54" fmla="*/ 0 60000 65536"/>
                    <a:gd name="T55" fmla="*/ 0 60000 65536"/>
                    <a:gd name="T56" fmla="*/ 0 60000 65536"/>
                    <a:gd name="T57" fmla="*/ 0 60000 65536"/>
                    <a:gd name="T58" fmla="*/ 0 60000 65536"/>
                    <a:gd name="T59" fmla="*/ 0 60000 65536"/>
                    <a:gd name="T60" fmla="*/ 0 60000 65536"/>
                    <a:gd name="T61" fmla="*/ 0 60000 65536"/>
                    <a:gd name="T62" fmla="*/ 0 60000 65536"/>
                    <a:gd name="T63" fmla="*/ 0 60000 65536"/>
                    <a:gd name="T64" fmla="*/ 0 60000 65536"/>
                    <a:gd name="T65" fmla="*/ 0 60000 65536"/>
                    <a:gd name="T66" fmla="*/ 0 60000 65536"/>
                    <a:gd name="T67" fmla="*/ 0 60000 65536"/>
                    <a:gd name="T68" fmla="*/ 0 60000 65536"/>
                    <a:gd name="T69" fmla="*/ 0 60000 65536"/>
                    <a:gd name="T70" fmla="*/ 0 60000 65536"/>
                    <a:gd name="T71" fmla="*/ 0 60000 65536"/>
                    <a:gd name="T72" fmla="*/ 0 w 51"/>
                    <a:gd name="T73" fmla="*/ 0 h 91"/>
                    <a:gd name="T74" fmla="*/ 51 w 51"/>
                    <a:gd name="T75" fmla="*/ 91 h 91"/>
                  </a:gdLst>
                  <a:ahLst/>
                  <a:cxnLst>
                    <a:cxn ang="T48">
                      <a:pos x="T0" y="T1"/>
                    </a:cxn>
                    <a:cxn ang="T49">
                      <a:pos x="T2" y="T3"/>
                    </a:cxn>
                    <a:cxn ang="T50">
                      <a:pos x="T4" y="T5"/>
                    </a:cxn>
                    <a:cxn ang="T51">
                      <a:pos x="T6" y="T7"/>
                    </a:cxn>
                    <a:cxn ang="T52">
                      <a:pos x="T8" y="T9"/>
                    </a:cxn>
                    <a:cxn ang="T53">
                      <a:pos x="T10" y="T11"/>
                    </a:cxn>
                    <a:cxn ang="T54">
                      <a:pos x="T12" y="T13"/>
                    </a:cxn>
                    <a:cxn ang="T55">
                      <a:pos x="T14" y="T15"/>
                    </a:cxn>
                    <a:cxn ang="T56">
                      <a:pos x="T16" y="T17"/>
                    </a:cxn>
                    <a:cxn ang="T57">
                      <a:pos x="T18" y="T19"/>
                    </a:cxn>
                    <a:cxn ang="T58">
                      <a:pos x="T20" y="T21"/>
                    </a:cxn>
                    <a:cxn ang="T59">
                      <a:pos x="T22" y="T23"/>
                    </a:cxn>
                    <a:cxn ang="T60">
                      <a:pos x="T24" y="T25"/>
                    </a:cxn>
                    <a:cxn ang="T61">
                      <a:pos x="T26" y="T27"/>
                    </a:cxn>
                    <a:cxn ang="T62">
                      <a:pos x="T28" y="T29"/>
                    </a:cxn>
                    <a:cxn ang="T63">
                      <a:pos x="T30" y="T31"/>
                    </a:cxn>
                    <a:cxn ang="T64">
                      <a:pos x="T32" y="T33"/>
                    </a:cxn>
                    <a:cxn ang="T65">
                      <a:pos x="T34" y="T35"/>
                    </a:cxn>
                    <a:cxn ang="T66">
                      <a:pos x="T36" y="T37"/>
                    </a:cxn>
                    <a:cxn ang="T67">
                      <a:pos x="T38" y="T39"/>
                    </a:cxn>
                    <a:cxn ang="T68">
                      <a:pos x="T40" y="T41"/>
                    </a:cxn>
                    <a:cxn ang="T69">
                      <a:pos x="T42" y="T43"/>
                    </a:cxn>
                    <a:cxn ang="T70">
                      <a:pos x="T44" y="T45"/>
                    </a:cxn>
                    <a:cxn ang="T71">
                      <a:pos x="T46" y="T47"/>
                    </a:cxn>
                  </a:cxnLst>
                  <a:rect l="T72" t="T73" r="T74" b="T75"/>
                  <a:pathLst>
                    <a:path w="51" h="91">
                      <a:moveTo>
                        <a:pt x="13" y="0"/>
                      </a:moveTo>
                      <a:lnTo>
                        <a:pt x="37" y="0"/>
                      </a:lnTo>
                      <a:lnTo>
                        <a:pt x="50" y="12"/>
                      </a:lnTo>
                      <a:lnTo>
                        <a:pt x="50" y="35"/>
                      </a:lnTo>
                      <a:lnTo>
                        <a:pt x="41" y="44"/>
                      </a:lnTo>
                      <a:lnTo>
                        <a:pt x="50" y="54"/>
                      </a:lnTo>
                      <a:lnTo>
                        <a:pt x="50" y="78"/>
                      </a:lnTo>
                      <a:lnTo>
                        <a:pt x="37" y="90"/>
                      </a:lnTo>
                      <a:lnTo>
                        <a:pt x="13" y="90"/>
                      </a:lnTo>
                      <a:lnTo>
                        <a:pt x="0" y="78"/>
                      </a:lnTo>
                      <a:lnTo>
                        <a:pt x="0" y="66"/>
                      </a:lnTo>
                      <a:lnTo>
                        <a:pt x="19" y="66"/>
                      </a:lnTo>
                      <a:lnTo>
                        <a:pt x="19" y="73"/>
                      </a:lnTo>
                      <a:lnTo>
                        <a:pt x="32" y="73"/>
                      </a:lnTo>
                      <a:lnTo>
                        <a:pt x="32" y="54"/>
                      </a:lnTo>
                      <a:lnTo>
                        <a:pt x="19" y="54"/>
                      </a:lnTo>
                      <a:lnTo>
                        <a:pt x="19" y="35"/>
                      </a:lnTo>
                      <a:lnTo>
                        <a:pt x="32" y="35"/>
                      </a:lnTo>
                      <a:lnTo>
                        <a:pt x="32" y="17"/>
                      </a:lnTo>
                      <a:lnTo>
                        <a:pt x="19" y="17"/>
                      </a:lnTo>
                      <a:lnTo>
                        <a:pt x="19" y="24"/>
                      </a:lnTo>
                      <a:lnTo>
                        <a:pt x="0" y="24"/>
                      </a:lnTo>
                      <a:lnTo>
                        <a:pt x="0" y="12"/>
                      </a:lnTo>
                      <a:lnTo>
                        <a:pt x="13" y="0"/>
                      </a:lnTo>
                    </a:path>
                  </a:pathLst>
                </a:custGeom>
                <a:solidFill>
                  <a:srgbClr val="000000"/>
                </a:solidFill>
                <a:ln w="12700" cap="rnd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20503" name="Freeform 83"/>
                <p:cNvSpPr>
                  <a:spLocks/>
                </p:cNvSpPr>
                <p:nvPr/>
              </p:nvSpPr>
              <p:spPr bwMode="auto">
                <a:xfrm>
                  <a:off x="2408" y="3648"/>
                  <a:ext cx="50" cy="91"/>
                </a:xfrm>
                <a:custGeom>
                  <a:avLst/>
                  <a:gdLst>
                    <a:gd name="T0" fmla="*/ 0 w 50"/>
                    <a:gd name="T1" fmla="*/ 0 h 91"/>
                    <a:gd name="T2" fmla="*/ 46 w 50"/>
                    <a:gd name="T3" fmla="*/ 0 h 91"/>
                    <a:gd name="T4" fmla="*/ 46 w 50"/>
                    <a:gd name="T5" fmla="*/ 20 h 91"/>
                    <a:gd name="T6" fmla="*/ 17 w 50"/>
                    <a:gd name="T7" fmla="*/ 20 h 91"/>
                    <a:gd name="T8" fmla="*/ 17 w 50"/>
                    <a:gd name="T9" fmla="*/ 31 h 91"/>
                    <a:gd name="T10" fmla="*/ 36 w 50"/>
                    <a:gd name="T11" fmla="*/ 31 h 91"/>
                    <a:gd name="T12" fmla="*/ 49 w 50"/>
                    <a:gd name="T13" fmla="*/ 44 h 91"/>
                    <a:gd name="T14" fmla="*/ 49 w 50"/>
                    <a:gd name="T15" fmla="*/ 76 h 91"/>
                    <a:gd name="T16" fmla="*/ 36 w 50"/>
                    <a:gd name="T17" fmla="*/ 90 h 91"/>
                    <a:gd name="T18" fmla="*/ 12 w 50"/>
                    <a:gd name="T19" fmla="*/ 90 h 91"/>
                    <a:gd name="T20" fmla="*/ 0 w 50"/>
                    <a:gd name="T21" fmla="*/ 76 h 91"/>
                    <a:gd name="T22" fmla="*/ 0 w 50"/>
                    <a:gd name="T23" fmla="*/ 61 h 91"/>
                    <a:gd name="T24" fmla="*/ 17 w 50"/>
                    <a:gd name="T25" fmla="*/ 61 h 91"/>
                    <a:gd name="T26" fmla="*/ 17 w 50"/>
                    <a:gd name="T27" fmla="*/ 73 h 91"/>
                    <a:gd name="T28" fmla="*/ 30 w 50"/>
                    <a:gd name="T29" fmla="*/ 73 h 91"/>
                    <a:gd name="T30" fmla="*/ 30 w 50"/>
                    <a:gd name="T31" fmla="*/ 47 h 91"/>
                    <a:gd name="T32" fmla="*/ 12 w 50"/>
                    <a:gd name="T33" fmla="*/ 47 h 91"/>
                    <a:gd name="T34" fmla="*/ 0 w 50"/>
                    <a:gd name="T35" fmla="*/ 34 h 91"/>
                    <a:gd name="T36" fmla="*/ 0 w 50"/>
                    <a:gd name="T37" fmla="*/ 0 h 91"/>
                    <a:gd name="T38" fmla="*/ 0 60000 65536"/>
                    <a:gd name="T39" fmla="*/ 0 60000 65536"/>
                    <a:gd name="T40" fmla="*/ 0 60000 65536"/>
                    <a:gd name="T41" fmla="*/ 0 60000 65536"/>
                    <a:gd name="T42" fmla="*/ 0 60000 65536"/>
                    <a:gd name="T43" fmla="*/ 0 60000 65536"/>
                    <a:gd name="T44" fmla="*/ 0 60000 65536"/>
                    <a:gd name="T45" fmla="*/ 0 60000 65536"/>
                    <a:gd name="T46" fmla="*/ 0 60000 65536"/>
                    <a:gd name="T47" fmla="*/ 0 60000 65536"/>
                    <a:gd name="T48" fmla="*/ 0 60000 65536"/>
                    <a:gd name="T49" fmla="*/ 0 60000 65536"/>
                    <a:gd name="T50" fmla="*/ 0 60000 65536"/>
                    <a:gd name="T51" fmla="*/ 0 60000 65536"/>
                    <a:gd name="T52" fmla="*/ 0 60000 65536"/>
                    <a:gd name="T53" fmla="*/ 0 60000 65536"/>
                    <a:gd name="T54" fmla="*/ 0 60000 65536"/>
                    <a:gd name="T55" fmla="*/ 0 60000 65536"/>
                    <a:gd name="T56" fmla="*/ 0 60000 65536"/>
                    <a:gd name="T57" fmla="*/ 0 w 50"/>
                    <a:gd name="T58" fmla="*/ 0 h 91"/>
                    <a:gd name="T59" fmla="*/ 50 w 50"/>
                    <a:gd name="T60" fmla="*/ 91 h 91"/>
                  </a:gdLst>
                  <a:ahLst/>
                  <a:cxnLst>
                    <a:cxn ang="T38">
                      <a:pos x="T0" y="T1"/>
                    </a:cxn>
                    <a:cxn ang="T39">
                      <a:pos x="T2" y="T3"/>
                    </a:cxn>
                    <a:cxn ang="T40">
                      <a:pos x="T4" y="T5"/>
                    </a:cxn>
                    <a:cxn ang="T41">
                      <a:pos x="T6" y="T7"/>
                    </a:cxn>
                    <a:cxn ang="T42">
                      <a:pos x="T8" y="T9"/>
                    </a:cxn>
                    <a:cxn ang="T43">
                      <a:pos x="T10" y="T11"/>
                    </a:cxn>
                    <a:cxn ang="T44">
                      <a:pos x="T12" y="T13"/>
                    </a:cxn>
                    <a:cxn ang="T45">
                      <a:pos x="T14" y="T15"/>
                    </a:cxn>
                    <a:cxn ang="T46">
                      <a:pos x="T16" y="T17"/>
                    </a:cxn>
                    <a:cxn ang="T47">
                      <a:pos x="T18" y="T19"/>
                    </a:cxn>
                    <a:cxn ang="T48">
                      <a:pos x="T20" y="T21"/>
                    </a:cxn>
                    <a:cxn ang="T49">
                      <a:pos x="T22" y="T23"/>
                    </a:cxn>
                    <a:cxn ang="T50">
                      <a:pos x="T24" y="T25"/>
                    </a:cxn>
                    <a:cxn ang="T51">
                      <a:pos x="T26" y="T27"/>
                    </a:cxn>
                    <a:cxn ang="T52">
                      <a:pos x="T28" y="T29"/>
                    </a:cxn>
                    <a:cxn ang="T53">
                      <a:pos x="T30" y="T31"/>
                    </a:cxn>
                    <a:cxn ang="T54">
                      <a:pos x="T32" y="T33"/>
                    </a:cxn>
                    <a:cxn ang="T55">
                      <a:pos x="T34" y="T35"/>
                    </a:cxn>
                    <a:cxn ang="T56">
                      <a:pos x="T36" y="T37"/>
                    </a:cxn>
                  </a:cxnLst>
                  <a:rect l="T57" t="T58" r="T59" b="T60"/>
                  <a:pathLst>
                    <a:path w="50" h="91">
                      <a:moveTo>
                        <a:pt x="0" y="0"/>
                      </a:moveTo>
                      <a:lnTo>
                        <a:pt x="46" y="0"/>
                      </a:lnTo>
                      <a:lnTo>
                        <a:pt x="46" y="20"/>
                      </a:lnTo>
                      <a:lnTo>
                        <a:pt x="17" y="20"/>
                      </a:lnTo>
                      <a:lnTo>
                        <a:pt x="17" y="31"/>
                      </a:lnTo>
                      <a:lnTo>
                        <a:pt x="36" y="31"/>
                      </a:lnTo>
                      <a:lnTo>
                        <a:pt x="49" y="44"/>
                      </a:lnTo>
                      <a:lnTo>
                        <a:pt x="49" y="76"/>
                      </a:lnTo>
                      <a:lnTo>
                        <a:pt x="36" y="90"/>
                      </a:lnTo>
                      <a:lnTo>
                        <a:pt x="12" y="90"/>
                      </a:lnTo>
                      <a:lnTo>
                        <a:pt x="0" y="76"/>
                      </a:lnTo>
                      <a:lnTo>
                        <a:pt x="0" y="61"/>
                      </a:lnTo>
                      <a:lnTo>
                        <a:pt x="17" y="61"/>
                      </a:lnTo>
                      <a:lnTo>
                        <a:pt x="17" y="73"/>
                      </a:lnTo>
                      <a:lnTo>
                        <a:pt x="30" y="73"/>
                      </a:lnTo>
                      <a:lnTo>
                        <a:pt x="30" y="47"/>
                      </a:lnTo>
                      <a:lnTo>
                        <a:pt x="12" y="47"/>
                      </a:lnTo>
                      <a:lnTo>
                        <a:pt x="0" y="34"/>
                      </a:lnTo>
                      <a:lnTo>
                        <a:pt x="0" y="0"/>
                      </a:lnTo>
                    </a:path>
                  </a:pathLst>
                </a:custGeom>
                <a:solidFill>
                  <a:srgbClr val="000000"/>
                </a:solidFill>
                <a:ln w="12700" cap="rnd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20504" name="Freeform 84"/>
                <p:cNvSpPr>
                  <a:spLocks/>
                </p:cNvSpPr>
                <p:nvPr/>
              </p:nvSpPr>
              <p:spPr bwMode="auto">
                <a:xfrm>
                  <a:off x="3099" y="3648"/>
                  <a:ext cx="50" cy="91"/>
                </a:xfrm>
                <a:custGeom>
                  <a:avLst/>
                  <a:gdLst>
                    <a:gd name="T0" fmla="*/ 0 w 50"/>
                    <a:gd name="T1" fmla="*/ 0 h 91"/>
                    <a:gd name="T2" fmla="*/ 49 w 50"/>
                    <a:gd name="T3" fmla="*/ 0 h 91"/>
                    <a:gd name="T4" fmla="*/ 49 w 50"/>
                    <a:gd name="T5" fmla="*/ 20 h 91"/>
                    <a:gd name="T6" fmla="*/ 20 w 50"/>
                    <a:gd name="T7" fmla="*/ 90 h 91"/>
                    <a:gd name="T8" fmla="*/ 0 w 50"/>
                    <a:gd name="T9" fmla="*/ 90 h 91"/>
                    <a:gd name="T10" fmla="*/ 29 w 50"/>
                    <a:gd name="T11" fmla="*/ 20 h 91"/>
                    <a:gd name="T12" fmla="*/ 0 w 50"/>
                    <a:gd name="T13" fmla="*/ 20 h 91"/>
                    <a:gd name="T14" fmla="*/ 0 w 50"/>
                    <a:gd name="T15" fmla="*/ 0 h 91"/>
                    <a:gd name="T16" fmla="*/ 0 60000 65536"/>
                    <a:gd name="T17" fmla="*/ 0 60000 65536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w 50"/>
                    <a:gd name="T25" fmla="*/ 0 h 91"/>
                    <a:gd name="T26" fmla="*/ 50 w 50"/>
                    <a:gd name="T27" fmla="*/ 91 h 91"/>
                  </a:gdLst>
                  <a:ahLst/>
                  <a:cxnLst>
                    <a:cxn ang="T16">
                      <a:pos x="T0" y="T1"/>
                    </a:cxn>
                    <a:cxn ang="T17">
                      <a:pos x="T2" y="T3"/>
                    </a:cxn>
                    <a:cxn ang="T18">
                      <a:pos x="T4" y="T5"/>
                    </a:cxn>
                    <a:cxn ang="T19">
                      <a:pos x="T6" y="T7"/>
                    </a:cxn>
                    <a:cxn ang="T20">
                      <a:pos x="T8" y="T9"/>
                    </a:cxn>
                    <a:cxn ang="T21">
                      <a:pos x="T10" y="T11"/>
                    </a:cxn>
                    <a:cxn ang="T22">
                      <a:pos x="T12" y="T13"/>
                    </a:cxn>
                    <a:cxn ang="T23">
                      <a:pos x="T14" y="T15"/>
                    </a:cxn>
                  </a:cxnLst>
                  <a:rect l="T24" t="T25" r="T26" b="T27"/>
                  <a:pathLst>
                    <a:path w="50" h="91">
                      <a:moveTo>
                        <a:pt x="0" y="0"/>
                      </a:moveTo>
                      <a:lnTo>
                        <a:pt x="49" y="0"/>
                      </a:lnTo>
                      <a:lnTo>
                        <a:pt x="49" y="20"/>
                      </a:lnTo>
                      <a:lnTo>
                        <a:pt x="20" y="90"/>
                      </a:lnTo>
                      <a:lnTo>
                        <a:pt x="0" y="90"/>
                      </a:lnTo>
                      <a:lnTo>
                        <a:pt x="29" y="20"/>
                      </a:lnTo>
                      <a:lnTo>
                        <a:pt x="0" y="20"/>
                      </a:lnTo>
                      <a:lnTo>
                        <a:pt x="0" y="0"/>
                      </a:lnTo>
                    </a:path>
                  </a:pathLst>
                </a:custGeom>
                <a:solidFill>
                  <a:srgbClr val="000000"/>
                </a:solidFill>
                <a:ln w="12700" cap="rnd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20505" name="Freeform 85"/>
                <p:cNvSpPr>
                  <a:spLocks/>
                </p:cNvSpPr>
                <p:nvPr/>
              </p:nvSpPr>
              <p:spPr bwMode="auto">
                <a:xfrm>
                  <a:off x="4864" y="3648"/>
                  <a:ext cx="48" cy="91"/>
                </a:xfrm>
                <a:custGeom>
                  <a:avLst/>
                  <a:gdLst>
                    <a:gd name="T0" fmla="*/ 0 w 48"/>
                    <a:gd name="T1" fmla="*/ 26 h 91"/>
                    <a:gd name="T2" fmla="*/ 19 w 48"/>
                    <a:gd name="T3" fmla="*/ 26 h 91"/>
                    <a:gd name="T4" fmla="*/ 19 w 48"/>
                    <a:gd name="T5" fmla="*/ 20 h 91"/>
                    <a:gd name="T6" fmla="*/ 30 w 48"/>
                    <a:gd name="T7" fmla="*/ 20 h 91"/>
                    <a:gd name="T8" fmla="*/ 30 w 48"/>
                    <a:gd name="T9" fmla="*/ 31 h 91"/>
                    <a:gd name="T10" fmla="*/ 0 w 48"/>
                    <a:gd name="T11" fmla="*/ 73 h 91"/>
                    <a:gd name="T12" fmla="*/ 0 w 48"/>
                    <a:gd name="T13" fmla="*/ 90 h 91"/>
                    <a:gd name="T14" fmla="*/ 47 w 48"/>
                    <a:gd name="T15" fmla="*/ 90 h 91"/>
                    <a:gd name="T16" fmla="*/ 47 w 48"/>
                    <a:gd name="T17" fmla="*/ 73 h 91"/>
                    <a:gd name="T18" fmla="*/ 20 w 48"/>
                    <a:gd name="T19" fmla="*/ 73 h 91"/>
                    <a:gd name="T20" fmla="*/ 47 w 48"/>
                    <a:gd name="T21" fmla="*/ 35 h 91"/>
                    <a:gd name="T22" fmla="*/ 47 w 48"/>
                    <a:gd name="T23" fmla="*/ 12 h 91"/>
                    <a:gd name="T24" fmla="*/ 33 w 48"/>
                    <a:gd name="T25" fmla="*/ 0 h 91"/>
                    <a:gd name="T26" fmla="*/ 14 w 48"/>
                    <a:gd name="T27" fmla="*/ 0 h 91"/>
                    <a:gd name="T28" fmla="*/ 0 w 48"/>
                    <a:gd name="T29" fmla="*/ 12 h 91"/>
                    <a:gd name="T30" fmla="*/ 0 w 48"/>
                    <a:gd name="T31" fmla="*/ 26 h 91"/>
                    <a:gd name="T32" fmla="*/ 0 60000 65536"/>
                    <a:gd name="T33" fmla="*/ 0 60000 65536"/>
                    <a:gd name="T34" fmla="*/ 0 60000 65536"/>
                    <a:gd name="T35" fmla="*/ 0 60000 65536"/>
                    <a:gd name="T36" fmla="*/ 0 60000 65536"/>
                    <a:gd name="T37" fmla="*/ 0 60000 65536"/>
                    <a:gd name="T38" fmla="*/ 0 60000 65536"/>
                    <a:gd name="T39" fmla="*/ 0 60000 65536"/>
                    <a:gd name="T40" fmla="*/ 0 60000 65536"/>
                    <a:gd name="T41" fmla="*/ 0 60000 65536"/>
                    <a:gd name="T42" fmla="*/ 0 60000 65536"/>
                    <a:gd name="T43" fmla="*/ 0 60000 65536"/>
                    <a:gd name="T44" fmla="*/ 0 60000 65536"/>
                    <a:gd name="T45" fmla="*/ 0 60000 65536"/>
                    <a:gd name="T46" fmla="*/ 0 60000 65536"/>
                    <a:gd name="T47" fmla="*/ 0 60000 65536"/>
                    <a:gd name="T48" fmla="*/ 0 w 48"/>
                    <a:gd name="T49" fmla="*/ 0 h 91"/>
                    <a:gd name="T50" fmla="*/ 48 w 48"/>
                    <a:gd name="T51" fmla="*/ 91 h 91"/>
                  </a:gdLst>
                  <a:ahLst/>
                  <a:cxnLst>
                    <a:cxn ang="T32">
                      <a:pos x="T0" y="T1"/>
                    </a:cxn>
                    <a:cxn ang="T33">
                      <a:pos x="T2" y="T3"/>
                    </a:cxn>
                    <a:cxn ang="T34">
                      <a:pos x="T4" y="T5"/>
                    </a:cxn>
                    <a:cxn ang="T35">
                      <a:pos x="T6" y="T7"/>
                    </a:cxn>
                    <a:cxn ang="T36">
                      <a:pos x="T8" y="T9"/>
                    </a:cxn>
                    <a:cxn ang="T37">
                      <a:pos x="T10" y="T11"/>
                    </a:cxn>
                    <a:cxn ang="T38">
                      <a:pos x="T12" y="T13"/>
                    </a:cxn>
                    <a:cxn ang="T39">
                      <a:pos x="T14" y="T15"/>
                    </a:cxn>
                    <a:cxn ang="T40">
                      <a:pos x="T16" y="T17"/>
                    </a:cxn>
                    <a:cxn ang="T41">
                      <a:pos x="T18" y="T19"/>
                    </a:cxn>
                    <a:cxn ang="T42">
                      <a:pos x="T20" y="T21"/>
                    </a:cxn>
                    <a:cxn ang="T43">
                      <a:pos x="T22" y="T23"/>
                    </a:cxn>
                    <a:cxn ang="T44">
                      <a:pos x="T24" y="T25"/>
                    </a:cxn>
                    <a:cxn ang="T45">
                      <a:pos x="T26" y="T27"/>
                    </a:cxn>
                    <a:cxn ang="T46">
                      <a:pos x="T28" y="T29"/>
                    </a:cxn>
                    <a:cxn ang="T47">
                      <a:pos x="T30" y="T31"/>
                    </a:cxn>
                  </a:cxnLst>
                  <a:rect l="T48" t="T49" r="T50" b="T51"/>
                  <a:pathLst>
                    <a:path w="48" h="91">
                      <a:moveTo>
                        <a:pt x="0" y="26"/>
                      </a:moveTo>
                      <a:lnTo>
                        <a:pt x="19" y="26"/>
                      </a:lnTo>
                      <a:lnTo>
                        <a:pt x="19" y="20"/>
                      </a:lnTo>
                      <a:lnTo>
                        <a:pt x="30" y="20"/>
                      </a:lnTo>
                      <a:lnTo>
                        <a:pt x="30" y="31"/>
                      </a:lnTo>
                      <a:lnTo>
                        <a:pt x="0" y="73"/>
                      </a:lnTo>
                      <a:lnTo>
                        <a:pt x="0" y="90"/>
                      </a:lnTo>
                      <a:lnTo>
                        <a:pt x="47" y="90"/>
                      </a:lnTo>
                      <a:lnTo>
                        <a:pt x="47" y="73"/>
                      </a:lnTo>
                      <a:lnTo>
                        <a:pt x="20" y="73"/>
                      </a:lnTo>
                      <a:lnTo>
                        <a:pt x="47" y="35"/>
                      </a:lnTo>
                      <a:lnTo>
                        <a:pt x="47" y="12"/>
                      </a:lnTo>
                      <a:lnTo>
                        <a:pt x="33" y="0"/>
                      </a:lnTo>
                      <a:lnTo>
                        <a:pt x="14" y="0"/>
                      </a:lnTo>
                      <a:lnTo>
                        <a:pt x="0" y="12"/>
                      </a:lnTo>
                      <a:lnTo>
                        <a:pt x="0" y="26"/>
                      </a:lnTo>
                    </a:path>
                  </a:pathLst>
                </a:custGeom>
                <a:solidFill>
                  <a:srgbClr val="000000"/>
                </a:solidFill>
                <a:ln w="12700" cap="rnd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20506" name="Freeform 86"/>
                <p:cNvSpPr>
                  <a:spLocks/>
                </p:cNvSpPr>
                <p:nvPr/>
              </p:nvSpPr>
              <p:spPr bwMode="auto">
                <a:xfrm>
                  <a:off x="4111" y="3648"/>
                  <a:ext cx="25" cy="91"/>
                </a:xfrm>
                <a:custGeom>
                  <a:avLst/>
                  <a:gdLst>
                    <a:gd name="T0" fmla="*/ 7 w 25"/>
                    <a:gd name="T1" fmla="*/ 90 h 91"/>
                    <a:gd name="T2" fmla="*/ 24 w 25"/>
                    <a:gd name="T3" fmla="*/ 90 h 91"/>
                    <a:gd name="T4" fmla="*/ 24 w 25"/>
                    <a:gd name="T5" fmla="*/ 0 h 91"/>
                    <a:gd name="T6" fmla="*/ 3 w 25"/>
                    <a:gd name="T7" fmla="*/ 0 h 91"/>
                    <a:gd name="T8" fmla="*/ 0 w 25"/>
                    <a:gd name="T9" fmla="*/ 20 h 91"/>
                    <a:gd name="T10" fmla="*/ 7 w 25"/>
                    <a:gd name="T11" fmla="*/ 20 h 91"/>
                    <a:gd name="T12" fmla="*/ 7 w 25"/>
                    <a:gd name="T13" fmla="*/ 90 h 91"/>
                    <a:gd name="T14" fmla="*/ 0 60000 65536"/>
                    <a:gd name="T15" fmla="*/ 0 60000 65536"/>
                    <a:gd name="T16" fmla="*/ 0 60000 65536"/>
                    <a:gd name="T17" fmla="*/ 0 60000 65536"/>
                    <a:gd name="T18" fmla="*/ 0 60000 65536"/>
                    <a:gd name="T19" fmla="*/ 0 60000 65536"/>
                    <a:gd name="T20" fmla="*/ 0 60000 65536"/>
                    <a:gd name="T21" fmla="*/ 0 w 25"/>
                    <a:gd name="T22" fmla="*/ 0 h 91"/>
                    <a:gd name="T23" fmla="*/ 25 w 25"/>
                    <a:gd name="T24" fmla="*/ 91 h 91"/>
                  </a:gdLst>
                  <a:ahLst/>
                  <a:cxnLst>
                    <a:cxn ang="T14">
                      <a:pos x="T0" y="T1"/>
                    </a:cxn>
                    <a:cxn ang="T15">
                      <a:pos x="T2" y="T3"/>
                    </a:cxn>
                    <a:cxn ang="T16">
                      <a:pos x="T4" y="T5"/>
                    </a:cxn>
                    <a:cxn ang="T17">
                      <a:pos x="T6" y="T7"/>
                    </a:cxn>
                    <a:cxn ang="T18">
                      <a:pos x="T8" y="T9"/>
                    </a:cxn>
                    <a:cxn ang="T19">
                      <a:pos x="T10" y="T11"/>
                    </a:cxn>
                    <a:cxn ang="T20">
                      <a:pos x="T12" y="T13"/>
                    </a:cxn>
                  </a:cxnLst>
                  <a:rect l="T21" t="T22" r="T23" b="T24"/>
                  <a:pathLst>
                    <a:path w="25" h="91">
                      <a:moveTo>
                        <a:pt x="7" y="90"/>
                      </a:moveTo>
                      <a:lnTo>
                        <a:pt x="24" y="90"/>
                      </a:lnTo>
                      <a:lnTo>
                        <a:pt x="24" y="0"/>
                      </a:lnTo>
                      <a:lnTo>
                        <a:pt x="3" y="0"/>
                      </a:lnTo>
                      <a:lnTo>
                        <a:pt x="0" y="20"/>
                      </a:lnTo>
                      <a:lnTo>
                        <a:pt x="7" y="20"/>
                      </a:lnTo>
                      <a:lnTo>
                        <a:pt x="7" y="90"/>
                      </a:lnTo>
                    </a:path>
                  </a:pathLst>
                </a:custGeom>
                <a:solidFill>
                  <a:srgbClr val="000000"/>
                </a:solidFill>
                <a:ln w="12700" cap="rnd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20507" name="Freeform 87"/>
                <p:cNvSpPr>
                  <a:spLocks/>
                </p:cNvSpPr>
                <p:nvPr/>
              </p:nvSpPr>
              <p:spPr bwMode="auto">
                <a:xfrm>
                  <a:off x="4534" y="3648"/>
                  <a:ext cx="25" cy="91"/>
                </a:xfrm>
                <a:custGeom>
                  <a:avLst/>
                  <a:gdLst>
                    <a:gd name="T0" fmla="*/ 7 w 25"/>
                    <a:gd name="T1" fmla="*/ 90 h 91"/>
                    <a:gd name="T2" fmla="*/ 24 w 25"/>
                    <a:gd name="T3" fmla="*/ 90 h 91"/>
                    <a:gd name="T4" fmla="*/ 24 w 25"/>
                    <a:gd name="T5" fmla="*/ 0 h 91"/>
                    <a:gd name="T6" fmla="*/ 3 w 25"/>
                    <a:gd name="T7" fmla="*/ 0 h 91"/>
                    <a:gd name="T8" fmla="*/ 0 w 25"/>
                    <a:gd name="T9" fmla="*/ 20 h 91"/>
                    <a:gd name="T10" fmla="*/ 7 w 25"/>
                    <a:gd name="T11" fmla="*/ 20 h 91"/>
                    <a:gd name="T12" fmla="*/ 7 w 25"/>
                    <a:gd name="T13" fmla="*/ 90 h 91"/>
                    <a:gd name="T14" fmla="*/ 0 60000 65536"/>
                    <a:gd name="T15" fmla="*/ 0 60000 65536"/>
                    <a:gd name="T16" fmla="*/ 0 60000 65536"/>
                    <a:gd name="T17" fmla="*/ 0 60000 65536"/>
                    <a:gd name="T18" fmla="*/ 0 60000 65536"/>
                    <a:gd name="T19" fmla="*/ 0 60000 65536"/>
                    <a:gd name="T20" fmla="*/ 0 60000 65536"/>
                    <a:gd name="T21" fmla="*/ 0 w 25"/>
                    <a:gd name="T22" fmla="*/ 0 h 91"/>
                    <a:gd name="T23" fmla="*/ 25 w 25"/>
                    <a:gd name="T24" fmla="*/ 91 h 91"/>
                  </a:gdLst>
                  <a:ahLst/>
                  <a:cxnLst>
                    <a:cxn ang="T14">
                      <a:pos x="T0" y="T1"/>
                    </a:cxn>
                    <a:cxn ang="T15">
                      <a:pos x="T2" y="T3"/>
                    </a:cxn>
                    <a:cxn ang="T16">
                      <a:pos x="T4" y="T5"/>
                    </a:cxn>
                    <a:cxn ang="T17">
                      <a:pos x="T6" y="T7"/>
                    </a:cxn>
                    <a:cxn ang="T18">
                      <a:pos x="T8" y="T9"/>
                    </a:cxn>
                    <a:cxn ang="T19">
                      <a:pos x="T10" y="T11"/>
                    </a:cxn>
                    <a:cxn ang="T20">
                      <a:pos x="T12" y="T13"/>
                    </a:cxn>
                  </a:cxnLst>
                  <a:rect l="T21" t="T22" r="T23" b="T24"/>
                  <a:pathLst>
                    <a:path w="25" h="91">
                      <a:moveTo>
                        <a:pt x="7" y="90"/>
                      </a:moveTo>
                      <a:lnTo>
                        <a:pt x="24" y="90"/>
                      </a:lnTo>
                      <a:lnTo>
                        <a:pt x="24" y="0"/>
                      </a:lnTo>
                      <a:lnTo>
                        <a:pt x="3" y="0"/>
                      </a:lnTo>
                      <a:lnTo>
                        <a:pt x="0" y="20"/>
                      </a:lnTo>
                      <a:lnTo>
                        <a:pt x="7" y="20"/>
                      </a:lnTo>
                      <a:lnTo>
                        <a:pt x="7" y="90"/>
                      </a:lnTo>
                    </a:path>
                  </a:pathLst>
                </a:custGeom>
                <a:solidFill>
                  <a:srgbClr val="000000"/>
                </a:solidFill>
                <a:ln w="12700" cap="rnd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20508" name="Freeform 88"/>
                <p:cNvSpPr>
                  <a:spLocks/>
                </p:cNvSpPr>
                <p:nvPr/>
              </p:nvSpPr>
              <p:spPr bwMode="auto">
                <a:xfrm>
                  <a:off x="4810" y="3648"/>
                  <a:ext cx="25" cy="91"/>
                </a:xfrm>
                <a:custGeom>
                  <a:avLst/>
                  <a:gdLst>
                    <a:gd name="T0" fmla="*/ 8 w 25"/>
                    <a:gd name="T1" fmla="*/ 90 h 91"/>
                    <a:gd name="T2" fmla="*/ 24 w 25"/>
                    <a:gd name="T3" fmla="*/ 90 h 91"/>
                    <a:gd name="T4" fmla="*/ 24 w 25"/>
                    <a:gd name="T5" fmla="*/ 0 h 91"/>
                    <a:gd name="T6" fmla="*/ 4 w 25"/>
                    <a:gd name="T7" fmla="*/ 0 h 91"/>
                    <a:gd name="T8" fmla="*/ 0 w 25"/>
                    <a:gd name="T9" fmla="*/ 20 h 91"/>
                    <a:gd name="T10" fmla="*/ 8 w 25"/>
                    <a:gd name="T11" fmla="*/ 20 h 91"/>
                    <a:gd name="T12" fmla="*/ 8 w 25"/>
                    <a:gd name="T13" fmla="*/ 90 h 91"/>
                    <a:gd name="T14" fmla="*/ 0 60000 65536"/>
                    <a:gd name="T15" fmla="*/ 0 60000 65536"/>
                    <a:gd name="T16" fmla="*/ 0 60000 65536"/>
                    <a:gd name="T17" fmla="*/ 0 60000 65536"/>
                    <a:gd name="T18" fmla="*/ 0 60000 65536"/>
                    <a:gd name="T19" fmla="*/ 0 60000 65536"/>
                    <a:gd name="T20" fmla="*/ 0 60000 65536"/>
                    <a:gd name="T21" fmla="*/ 0 w 25"/>
                    <a:gd name="T22" fmla="*/ 0 h 91"/>
                    <a:gd name="T23" fmla="*/ 25 w 25"/>
                    <a:gd name="T24" fmla="*/ 91 h 91"/>
                  </a:gdLst>
                  <a:ahLst/>
                  <a:cxnLst>
                    <a:cxn ang="T14">
                      <a:pos x="T0" y="T1"/>
                    </a:cxn>
                    <a:cxn ang="T15">
                      <a:pos x="T2" y="T3"/>
                    </a:cxn>
                    <a:cxn ang="T16">
                      <a:pos x="T4" y="T5"/>
                    </a:cxn>
                    <a:cxn ang="T17">
                      <a:pos x="T6" y="T7"/>
                    </a:cxn>
                    <a:cxn ang="T18">
                      <a:pos x="T8" y="T9"/>
                    </a:cxn>
                    <a:cxn ang="T19">
                      <a:pos x="T10" y="T11"/>
                    </a:cxn>
                    <a:cxn ang="T20">
                      <a:pos x="T12" y="T13"/>
                    </a:cxn>
                  </a:cxnLst>
                  <a:rect l="T21" t="T22" r="T23" b="T24"/>
                  <a:pathLst>
                    <a:path w="25" h="91">
                      <a:moveTo>
                        <a:pt x="8" y="90"/>
                      </a:moveTo>
                      <a:lnTo>
                        <a:pt x="24" y="90"/>
                      </a:lnTo>
                      <a:lnTo>
                        <a:pt x="24" y="0"/>
                      </a:lnTo>
                      <a:lnTo>
                        <a:pt x="4" y="0"/>
                      </a:lnTo>
                      <a:lnTo>
                        <a:pt x="0" y="20"/>
                      </a:lnTo>
                      <a:lnTo>
                        <a:pt x="8" y="20"/>
                      </a:lnTo>
                      <a:lnTo>
                        <a:pt x="8" y="90"/>
                      </a:lnTo>
                    </a:path>
                  </a:pathLst>
                </a:custGeom>
                <a:solidFill>
                  <a:srgbClr val="000000"/>
                </a:solidFill>
                <a:ln w="12700" cap="rnd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20509" name="Freeform 89"/>
                <p:cNvSpPr>
                  <a:spLocks/>
                </p:cNvSpPr>
                <p:nvPr/>
              </p:nvSpPr>
              <p:spPr bwMode="auto">
                <a:xfrm>
                  <a:off x="4478" y="3648"/>
                  <a:ext cx="25" cy="91"/>
                </a:xfrm>
                <a:custGeom>
                  <a:avLst/>
                  <a:gdLst>
                    <a:gd name="T0" fmla="*/ 7 w 25"/>
                    <a:gd name="T1" fmla="*/ 90 h 91"/>
                    <a:gd name="T2" fmla="*/ 24 w 25"/>
                    <a:gd name="T3" fmla="*/ 90 h 91"/>
                    <a:gd name="T4" fmla="*/ 24 w 25"/>
                    <a:gd name="T5" fmla="*/ 0 h 91"/>
                    <a:gd name="T6" fmla="*/ 3 w 25"/>
                    <a:gd name="T7" fmla="*/ 0 h 91"/>
                    <a:gd name="T8" fmla="*/ 0 w 25"/>
                    <a:gd name="T9" fmla="*/ 20 h 91"/>
                    <a:gd name="T10" fmla="*/ 7 w 25"/>
                    <a:gd name="T11" fmla="*/ 20 h 91"/>
                    <a:gd name="T12" fmla="*/ 7 w 25"/>
                    <a:gd name="T13" fmla="*/ 90 h 91"/>
                    <a:gd name="T14" fmla="*/ 0 60000 65536"/>
                    <a:gd name="T15" fmla="*/ 0 60000 65536"/>
                    <a:gd name="T16" fmla="*/ 0 60000 65536"/>
                    <a:gd name="T17" fmla="*/ 0 60000 65536"/>
                    <a:gd name="T18" fmla="*/ 0 60000 65536"/>
                    <a:gd name="T19" fmla="*/ 0 60000 65536"/>
                    <a:gd name="T20" fmla="*/ 0 60000 65536"/>
                    <a:gd name="T21" fmla="*/ 0 w 25"/>
                    <a:gd name="T22" fmla="*/ 0 h 91"/>
                    <a:gd name="T23" fmla="*/ 25 w 25"/>
                    <a:gd name="T24" fmla="*/ 91 h 91"/>
                  </a:gdLst>
                  <a:ahLst/>
                  <a:cxnLst>
                    <a:cxn ang="T14">
                      <a:pos x="T0" y="T1"/>
                    </a:cxn>
                    <a:cxn ang="T15">
                      <a:pos x="T2" y="T3"/>
                    </a:cxn>
                    <a:cxn ang="T16">
                      <a:pos x="T4" y="T5"/>
                    </a:cxn>
                    <a:cxn ang="T17">
                      <a:pos x="T6" y="T7"/>
                    </a:cxn>
                    <a:cxn ang="T18">
                      <a:pos x="T8" y="T9"/>
                    </a:cxn>
                    <a:cxn ang="T19">
                      <a:pos x="T10" y="T11"/>
                    </a:cxn>
                    <a:cxn ang="T20">
                      <a:pos x="T12" y="T13"/>
                    </a:cxn>
                  </a:cxnLst>
                  <a:rect l="T21" t="T22" r="T23" b="T24"/>
                  <a:pathLst>
                    <a:path w="25" h="91">
                      <a:moveTo>
                        <a:pt x="7" y="90"/>
                      </a:moveTo>
                      <a:lnTo>
                        <a:pt x="24" y="90"/>
                      </a:lnTo>
                      <a:lnTo>
                        <a:pt x="24" y="0"/>
                      </a:lnTo>
                      <a:lnTo>
                        <a:pt x="3" y="0"/>
                      </a:lnTo>
                      <a:lnTo>
                        <a:pt x="0" y="20"/>
                      </a:lnTo>
                      <a:lnTo>
                        <a:pt x="7" y="20"/>
                      </a:lnTo>
                      <a:lnTo>
                        <a:pt x="7" y="90"/>
                      </a:lnTo>
                    </a:path>
                  </a:pathLst>
                </a:custGeom>
                <a:solidFill>
                  <a:srgbClr val="000000"/>
                </a:solidFill>
                <a:ln w="12700" cap="rnd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GB"/>
                </a:p>
              </p:txBody>
            </p:sp>
          </p:grpSp>
        </p:grpSp>
        <p:sp>
          <p:nvSpPr>
            <p:cNvPr id="20491" name="Line 90"/>
            <p:cNvSpPr>
              <a:spLocks noChangeShapeType="1"/>
            </p:cNvSpPr>
            <p:nvPr/>
          </p:nvSpPr>
          <p:spPr bwMode="auto">
            <a:xfrm>
              <a:off x="2832" y="2928"/>
              <a:ext cx="0" cy="528"/>
            </a:xfrm>
            <a:prstGeom prst="line">
              <a:avLst/>
            </a:prstGeom>
            <a:noFill/>
            <a:ln w="101600">
              <a:solidFill>
                <a:schemeClr val="tx1"/>
              </a:solidFill>
              <a:round/>
              <a:headEnd/>
              <a:tailEnd type="triangle" w="med" len="med"/>
            </a:ln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20486" name="Rectangle 91"/>
          <p:cNvSpPr>
            <a:spLocks noGrp="1" noChangeArrowheads="1"/>
          </p:cNvSpPr>
          <p:nvPr>
            <p:ph type="title"/>
          </p:nvPr>
        </p:nvSpPr>
        <p:spPr>
          <a:xfrm>
            <a:off x="381000" y="228600"/>
            <a:ext cx="7772400" cy="1143000"/>
          </a:xfrm>
          <a:noFill/>
        </p:spPr>
        <p:txBody>
          <a:bodyPr lIns="90488" tIns="44450" rIns="90488" bIns="44450" anchor="ctr"/>
          <a:lstStyle/>
          <a:p>
            <a:pPr eaLnBrk="1" hangingPunct="1"/>
            <a:r>
              <a:rPr lang="en-US" b="1" smtClean="0">
                <a:solidFill>
                  <a:schemeClr val="tx1"/>
                </a:solidFill>
              </a:rPr>
              <a:t> Median</a:t>
            </a:r>
          </a:p>
        </p:txBody>
      </p:sp>
      <p:sp>
        <p:nvSpPr>
          <p:cNvPr id="74844" name="Rectangle 92"/>
          <p:cNvSpPr>
            <a:spLocks noGrp="1" noChangeArrowheads="1"/>
          </p:cNvSpPr>
          <p:nvPr>
            <p:ph type="body" idx="1"/>
          </p:nvPr>
        </p:nvSpPr>
        <p:spPr>
          <a:xfrm>
            <a:off x="685800" y="1447800"/>
            <a:ext cx="7772400" cy="4114800"/>
          </a:xfrm>
          <a:noFill/>
        </p:spPr>
        <p:txBody>
          <a:bodyPr lIns="90488" tIns="44450" rIns="90488" bIns="44450"/>
          <a:lstStyle/>
          <a:p>
            <a:pPr eaLnBrk="1" hangingPunct="1"/>
            <a:r>
              <a:rPr lang="en-US" sz="2800" smtClean="0"/>
              <a:t>50th percentile or that point at which exactly 50% of the score values are above or below</a:t>
            </a:r>
          </a:p>
          <a:p>
            <a:pPr eaLnBrk="1" hangingPunct="1"/>
            <a:r>
              <a:rPr lang="en-US" sz="2800" smtClean="0"/>
              <a:t>Requires at least ordinal level, better if interval level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8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48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48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748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84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484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484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7484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4844" grpId="0" build="p" autoUpdateAnimBg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A606DA68-6CB8-4CFA-A124-7C3FC1507758}" type="slidenum">
              <a:rPr lang="en-US" smtClean="0"/>
              <a:pPr/>
              <a:t>17</a:t>
            </a:fld>
            <a:endParaRPr lang="en-US" smtClean="0"/>
          </a:p>
        </p:txBody>
      </p:sp>
      <p:sp>
        <p:nvSpPr>
          <p:cNvPr id="21507" name="Rectangle 2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1508" name="Rectangle 3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1509" name="Rectangle 4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1510" name="Rectangle 5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1511" name="Freeform 6"/>
          <p:cNvSpPr>
            <a:spLocks/>
          </p:cNvSpPr>
          <p:nvPr/>
        </p:nvSpPr>
        <p:spPr bwMode="auto">
          <a:xfrm>
            <a:off x="2089150" y="3997325"/>
            <a:ext cx="3786188" cy="2003425"/>
          </a:xfrm>
          <a:custGeom>
            <a:avLst/>
            <a:gdLst>
              <a:gd name="T0" fmla="*/ 0 w 2385"/>
              <a:gd name="T1" fmla="*/ 1939925 h 1262"/>
              <a:gd name="T2" fmla="*/ 171450 w 2385"/>
              <a:gd name="T3" fmla="*/ 1919288 h 1262"/>
              <a:gd name="T4" fmla="*/ 346075 w 2385"/>
              <a:gd name="T5" fmla="*/ 1862138 h 1262"/>
              <a:gd name="T6" fmla="*/ 515938 w 2385"/>
              <a:gd name="T7" fmla="*/ 1758950 h 1262"/>
              <a:gd name="T8" fmla="*/ 687388 w 2385"/>
              <a:gd name="T9" fmla="*/ 1662113 h 1262"/>
              <a:gd name="T10" fmla="*/ 862013 w 2385"/>
              <a:gd name="T11" fmla="*/ 1481137 h 1262"/>
              <a:gd name="T12" fmla="*/ 1033463 w 2385"/>
              <a:gd name="T13" fmla="*/ 1196975 h 1262"/>
              <a:gd name="T14" fmla="*/ 1203325 w 2385"/>
              <a:gd name="T15" fmla="*/ 754062 h 1262"/>
              <a:gd name="T16" fmla="*/ 1377950 w 2385"/>
              <a:gd name="T17" fmla="*/ 449263 h 1262"/>
              <a:gd name="T18" fmla="*/ 1549400 w 2385"/>
              <a:gd name="T19" fmla="*/ 212725 h 1262"/>
              <a:gd name="T20" fmla="*/ 1719263 w 2385"/>
              <a:gd name="T21" fmla="*/ 41275 h 1262"/>
              <a:gd name="T22" fmla="*/ 1895475 w 2385"/>
              <a:gd name="T23" fmla="*/ 0 h 1262"/>
              <a:gd name="T24" fmla="*/ 2065338 w 2385"/>
              <a:gd name="T25" fmla="*/ 41275 h 1262"/>
              <a:gd name="T26" fmla="*/ 2236788 w 2385"/>
              <a:gd name="T27" fmla="*/ 212725 h 1262"/>
              <a:gd name="T28" fmla="*/ 2406650 w 2385"/>
              <a:gd name="T29" fmla="*/ 449263 h 1262"/>
              <a:gd name="T30" fmla="*/ 2581275 w 2385"/>
              <a:gd name="T31" fmla="*/ 754062 h 1262"/>
              <a:gd name="T32" fmla="*/ 2752725 w 2385"/>
              <a:gd name="T33" fmla="*/ 1196975 h 1262"/>
              <a:gd name="T34" fmla="*/ 2922587 w 2385"/>
              <a:gd name="T35" fmla="*/ 1481137 h 1262"/>
              <a:gd name="T36" fmla="*/ 3097212 w 2385"/>
              <a:gd name="T37" fmla="*/ 1662113 h 1262"/>
              <a:gd name="T38" fmla="*/ 3268663 w 2385"/>
              <a:gd name="T39" fmla="*/ 1758950 h 1262"/>
              <a:gd name="T40" fmla="*/ 3438526 w 2385"/>
              <a:gd name="T41" fmla="*/ 1862138 h 1262"/>
              <a:gd name="T42" fmla="*/ 3614738 w 2385"/>
              <a:gd name="T43" fmla="*/ 1919288 h 1262"/>
              <a:gd name="T44" fmla="*/ 3784601 w 2385"/>
              <a:gd name="T45" fmla="*/ 1939925 h 1262"/>
              <a:gd name="T46" fmla="*/ 3784601 w 2385"/>
              <a:gd name="T47" fmla="*/ 2001838 h 1262"/>
              <a:gd name="T48" fmla="*/ 3614738 w 2385"/>
              <a:gd name="T49" fmla="*/ 2001838 h 1262"/>
              <a:gd name="T50" fmla="*/ 3438526 w 2385"/>
              <a:gd name="T51" fmla="*/ 2001838 h 1262"/>
              <a:gd name="T52" fmla="*/ 3268663 w 2385"/>
              <a:gd name="T53" fmla="*/ 2001838 h 1262"/>
              <a:gd name="T54" fmla="*/ 3097212 w 2385"/>
              <a:gd name="T55" fmla="*/ 2001838 h 1262"/>
              <a:gd name="T56" fmla="*/ 2922587 w 2385"/>
              <a:gd name="T57" fmla="*/ 2001838 h 1262"/>
              <a:gd name="T58" fmla="*/ 2752725 w 2385"/>
              <a:gd name="T59" fmla="*/ 2001838 h 1262"/>
              <a:gd name="T60" fmla="*/ 2581275 w 2385"/>
              <a:gd name="T61" fmla="*/ 2001838 h 1262"/>
              <a:gd name="T62" fmla="*/ 2406650 w 2385"/>
              <a:gd name="T63" fmla="*/ 2001838 h 1262"/>
              <a:gd name="T64" fmla="*/ 2236788 w 2385"/>
              <a:gd name="T65" fmla="*/ 2001838 h 1262"/>
              <a:gd name="T66" fmla="*/ 2065338 w 2385"/>
              <a:gd name="T67" fmla="*/ 2001838 h 1262"/>
              <a:gd name="T68" fmla="*/ 1895475 w 2385"/>
              <a:gd name="T69" fmla="*/ 2001838 h 1262"/>
              <a:gd name="T70" fmla="*/ 1719263 w 2385"/>
              <a:gd name="T71" fmla="*/ 2001838 h 1262"/>
              <a:gd name="T72" fmla="*/ 1549400 w 2385"/>
              <a:gd name="T73" fmla="*/ 2001838 h 1262"/>
              <a:gd name="T74" fmla="*/ 1377950 w 2385"/>
              <a:gd name="T75" fmla="*/ 2001838 h 1262"/>
              <a:gd name="T76" fmla="*/ 1203325 w 2385"/>
              <a:gd name="T77" fmla="*/ 2001838 h 1262"/>
              <a:gd name="T78" fmla="*/ 1033463 w 2385"/>
              <a:gd name="T79" fmla="*/ 2001838 h 1262"/>
              <a:gd name="T80" fmla="*/ 862013 w 2385"/>
              <a:gd name="T81" fmla="*/ 2001838 h 1262"/>
              <a:gd name="T82" fmla="*/ 687388 w 2385"/>
              <a:gd name="T83" fmla="*/ 2001838 h 1262"/>
              <a:gd name="T84" fmla="*/ 515938 w 2385"/>
              <a:gd name="T85" fmla="*/ 2001838 h 1262"/>
              <a:gd name="T86" fmla="*/ 346075 w 2385"/>
              <a:gd name="T87" fmla="*/ 2001838 h 1262"/>
              <a:gd name="T88" fmla="*/ 171450 w 2385"/>
              <a:gd name="T89" fmla="*/ 2001838 h 1262"/>
              <a:gd name="T90" fmla="*/ 0 w 2385"/>
              <a:gd name="T91" fmla="*/ 2001838 h 1262"/>
              <a:gd name="T92" fmla="*/ 0 w 2385"/>
              <a:gd name="T93" fmla="*/ 1939925 h 1262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w 2385"/>
              <a:gd name="T142" fmla="*/ 0 h 1262"/>
              <a:gd name="T143" fmla="*/ 2385 w 2385"/>
              <a:gd name="T144" fmla="*/ 1262 h 1262"/>
            </a:gdLst>
            <a:ahLst/>
            <a:cxnLst>
              <a:cxn ang="T94">
                <a:pos x="T0" y="T1"/>
              </a:cxn>
              <a:cxn ang="T95">
                <a:pos x="T2" y="T3"/>
              </a:cxn>
              <a:cxn ang="T96">
                <a:pos x="T4" y="T5"/>
              </a:cxn>
              <a:cxn ang="T97">
                <a:pos x="T6" y="T7"/>
              </a:cxn>
              <a:cxn ang="T98">
                <a:pos x="T8" y="T9"/>
              </a:cxn>
              <a:cxn ang="T99">
                <a:pos x="T10" y="T11"/>
              </a:cxn>
              <a:cxn ang="T100">
                <a:pos x="T12" y="T13"/>
              </a:cxn>
              <a:cxn ang="T101">
                <a:pos x="T14" y="T15"/>
              </a:cxn>
              <a:cxn ang="T102">
                <a:pos x="T16" y="T17"/>
              </a:cxn>
              <a:cxn ang="T103">
                <a:pos x="T18" y="T19"/>
              </a:cxn>
              <a:cxn ang="T104">
                <a:pos x="T20" y="T21"/>
              </a:cxn>
              <a:cxn ang="T105">
                <a:pos x="T22" y="T23"/>
              </a:cxn>
              <a:cxn ang="T106">
                <a:pos x="T24" y="T25"/>
              </a:cxn>
              <a:cxn ang="T107">
                <a:pos x="T26" y="T27"/>
              </a:cxn>
              <a:cxn ang="T108">
                <a:pos x="T28" y="T29"/>
              </a:cxn>
              <a:cxn ang="T109">
                <a:pos x="T30" y="T31"/>
              </a:cxn>
              <a:cxn ang="T110">
                <a:pos x="T32" y="T33"/>
              </a:cxn>
              <a:cxn ang="T111">
                <a:pos x="T34" y="T35"/>
              </a:cxn>
              <a:cxn ang="T112">
                <a:pos x="T36" y="T37"/>
              </a:cxn>
              <a:cxn ang="T113">
                <a:pos x="T38" y="T39"/>
              </a:cxn>
              <a:cxn ang="T114">
                <a:pos x="T40" y="T41"/>
              </a:cxn>
              <a:cxn ang="T115">
                <a:pos x="T42" y="T43"/>
              </a:cxn>
              <a:cxn ang="T116">
                <a:pos x="T44" y="T45"/>
              </a:cxn>
              <a:cxn ang="T117">
                <a:pos x="T46" y="T47"/>
              </a:cxn>
              <a:cxn ang="T118">
                <a:pos x="T48" y="T49"/>
              </a:cxn>
              <a:cxn ang="T119">
                <a:pos x="T50" y="T51"/>
              </a:cxn>
              <a:cxn ang="T120">
                <a:pos x="T52" y="T53"/>
              </a:cxn>
              <a:cxn ang="T121">
                <a:pos x="T54" y="T55"/>
              </a:cxn>
              <a:cxn ang="T122">
                <a:pos x="T56" y="T57"/>
              </a:cxn>
              <a:cxn ang="T123">
                <a:pos x="T58" y="T59"/>
              </a:cxn>
              <a:cxn ang="T124">
                <a:pos x="T60" y="T61"/>
              </a:cxn>
              <a:cxn ang="T125">
                <a:pos x="T62" y="T63"/>
              </a:cxn>
              <a:cxn ang="T126">
                <a:pos x="T64" y="T65"/>
              </a:cxn>
              <a:cxn ang="T127">
                <a:pos x="T66" y="T67"/>
              </a:cxn>
              <a:cxn ang="T128">
                <a:pos x="T68" y="T69"/>
              </a:cxn>
              <a:cxn ang="T129">
                <a:pos x="T70" y="T71"/>
              </a:cxn>
              <a:cxn ang="T130">
                <a:pos x="T72" y="T73"/>
              </a:cxn>
              <a:cxn ang="T131">
                <a:pos x="T74" y="T75"/>
              </a:cxn>
              <a:cxn ang="T132">
                <a:pos x="T76" y="T77"/>
              </a:cxn>
              <a:cxn ang="T133">
                <a:pos x="T78" y="T79"/>
              </a:cxn>
              <a:cxn ang="T134">
                <a:pos x="T80" y="T81"/>
              </a:cxn>
              <a:cxn ang="T135">
                <a:pos x="T82" y="T83"/>
              </a:cxn>
              <a:cxn ang="T136">
                <a:pos x="T84" y="T85"/>
              </a:cxn>
              <a:cxn ang="T137">
                <a:pos x="T86" y="T87"/>
              </a:cxn>
              <a:cxn ang="T138">
                <a:pos x="T88" y="T89"/>
              </a:cxn>
              <a:cxn ang="T139">
                <a:pos x="T90" y="T91"/>
              </a:cxn>
              <a:cxn ang="T140">
                <a:pos x="T92" y="T93"/>
              </a:cxn>
            </a:cxnLst>
            <a:rect l="T141" t="T142" r="T143" b="T144"/>
            <a:pathLst>
              <a:path w="2385" h="1262">
                <a:moveTo>
                  <a:pt x="0" y="1222"/>
                </a:moveTo>
                <a:lnTo>
                  <a:pt x="108" y="1209"/>
                </a:lnTo>
                <a:lnTo>
                  <a:pt x="218" y="1173"/>
                </a:lnTo>
                <a:lnTo>
                  <a:pt x="325" y="1108"/>
                </a:lnTo>
                <a:lnTo>
                  <a:pt x="433" y="1047"/>
                </a:lnTo>
                <a:lnTo>
                  <a:pt x="543" y="933"/>
                </a:lnTo>
                <a:lnTo>
                  <a:pt x="651" y="754"/>
                </a:lnTo>
                <a:lnTo>
                  <a:pt x="758" y="475"/>
                </a:lnTo>
                <a:lnTo>
                  <a:pt x="868" y="283"/>
                </a:lnTo>
                <a:lnTo>
                  <a:pt x="976" y="134"/>
                </a:lnTo>
                <a:lnTo>
                  <a:pt x="1083" y="26"/>
                </a:lnTo>
                <a:lnTo>
                  <a:pt x="1194" y="0"/>
                </a:lnTo>
                <a:lnTo>
                  <a:pt x="1301" y="26"/>
                </a:lnTo>
                <a:lnTo>
                  <a:pt x="1409" y="134"/>
                </a:lnTo>
                <a:lnTo>
                  <a:pt x="1516" y="283"/>
                </a:lnTo>
                <a:lnTo>
                  <a:pt x="1626" y="475"/>
                </a:lnTo>
                <a:lnTo>
                  <a:pt x="1734" y="754"/>
                </a:lnTo>
                <a:lnTo>
                  <a:pt x="1841" y="933"/>
                </a:lnTo>
                <a:lnTo>
                  <a:pt x="1951" y="1047"/>
                </a:lnTo>
                <a:lnTo>
                  <a:pt x="2059" y="1108"/>
                </a:lnTo>
                <a:lnTo>
                  <a:pt x="2166" y="1173"/>
                </a:lnTo>
                <a:lnTo>
                  <a:pt x="2277" y="1209"/>
                </a:lnTo>
                <a:lnTo>
                  <a:pt x="2384" y="1222"/>
                </a:lnTo>
                <a:lnTo>
                  <a:pt x="2384" y="1261"/>
                </a:lnTo>
                <a:lnTo>
                  <a:pt x="2277" y="1261"/>
                </a:lnTo>
                <a:lnTo>
                  <a:pt x="2166" y="1261"/>
                </a:lnTo>
                <a:lnTo>
                  <a:pt x="2059" y="1261"/>
                </a:lnTo>
                <a:lnTo>
                  <a:pt x="1951" y="1261"/>
                </a:lnTo>
                <a:lnTo>
                  <a:pt x="1841" y="1261"/>
                </a:lnTo>
                <a:lnTo>
                  <a:pt x="1734" y="1261"/>
                </a:lnTo>
                <a:lnTo>
                  <a:pt x="1626" y="1261"/>
                </a:lnTo>
                <a:lnTo>
                  <a:pt x="1516" y="1261"/>
                </a:lnTo>
                <a:lnTo>
                  <a:pt x="1409" y="1261"/>
                </a:lnTo>
                <a:lnTo>
                  <a:pt x="1301" y="1261"/>
                </a:lnTo>
                <a:lnTo>
                  <a:pt x="1194" y="1261"/>
                </a:lnTo>
                <a:lnTo>
                  <a:pt x="1083" y="1261"/>
                </a:lnTo>
                <a:lnTo>
                  <a:pt x="976" y="1261"/>
                </a:lnTo>
                <a:lnTo>
                  <a:pt x="868" y="1261"/>
                </a:lnTo>
                <a:lnTo>
                  <a:pt x="758" y="1261"/>
                </a:lnTo>
                <a:lnTo>
                  <a:pt x="651" y="1261"/>
                </a:lnTo>
                <a:lnTo>
                  <a:pt x="543" y="1261"/>
                </a:lnTo>
                <a:lnTo>
                  <a:pt x="433" y="1261"/>
                </a:lnTo>
                <a:lnTo>
                  <a:pt x="325" y="1261"/>
                </a:lnTo>
                <a:lnTo>
                  <a:pt x="218" y="1261"/>
                </a:lnTo>
                <a:lnTo>
                  <a:pt x="108" y="1261"/>
                </a:lnTo>
                <a:lnTo>
                  <a:pt x="0" y="1261"/>
                </a:lnTo>
                <a:lnTo>
                  <a:pt x="0" y="1222"/>
                </a:lnTo>
              </a:path>
            </a:pathLst>
          </a:custGeom>
          <a:solidFill>
            <a:srgbClr val="618FFD"/>
          </a:solidFill>
          <a:ln w="12700" cap="rnd">
            <a:noFill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21512" name="Line 7"/>
          <p:cNvSpPr>
            <a:spLocks noChangeShapeType="1"/>
          </p:cNvSpPr>
          <p:nvPr/>
        </p:nvSpPr>
        <p:spPr bwMode="auto">
          <a:xfrm flipV="1">
            <a:off x="2089150" y="5937250"/>
            <a:ext cx="0" cy="61913"/>
          </a:xfrm>
          <a:prstGeom prst="line">
            <a:avLst/>
          </a:prstGeom>
          <a:noFill/>
          <a:ln w="12700">
            <a:solidFill>
              <a:srgbClr val="0000FF"/>
            </a:solidFill>
            <a:round/>
            <a:headEnd/>
            <a:tailEnd/>
          </a:ln>
        </p:spPr>
        <p:txBody>
          <a:bodyPr/>
          <a:lstStyle/>
          <a:p>
            <a:endParaRPr lang="en-US"/>
          </a:p>
        </p:txBody>
      </p:sp>
      <p:sp>
        <p:nvSpPr>
          <p:cNvPr id="21513" name="Freeform 8"/>
          <p:cNvSpPr>
            <a:spLocks/>
          </p:cNvSpPr>
          <p:nvPr/>
        </p:nvSpPr>
        <p:spPr bwMode="auto">
          <a:xfrm>
            <a:off x="2089150" y="3997325"/>
            <a:ext cx="3786188" cy="2003425"/>
          </a:xfrm>
          <a:custGeom>
            <a:avLst/>
            <a:gdLst>
              <a:gd name="T0" fmla="*/ 0 w 2385"/>
              <a:gd name="T1" fmla="*/ 1939925 h 1262"/>
              <a:gd name="T2" fmla="*/ 171450 w 2385"/>
              <a:gd name="T3" fmla="*/ 1919288 h 1262"/>
              <a:gd name="T4" fmla="*/ 346075 w 2385"/>
              <a:gd name="T5" fmla="*/ 1862138 h 1262"/>
              <a:gd name="T6" fmla="*/ 515938 w 2385"/>
              <a:gd name="T7" fmla="*/ 1758950 h 1262"/>
              <a:gd name="T8" fmla="*/ 687388 w 2385"/>
              <a:gd name="T9" fmla="*/ 1662113 h 1262"/>
              <a:gd name="T10" fmla="*/ 862013 w 2385"/>
              <a:gd name="T11" fmla="*/ 1481137 h 1262"/>
              <a:gd name="T12" fmla="*/ 1033463 w 2385"/>
              <a:gd name="T13" fmla="*/ 1196975 h 1262"/>
              <a:gd name="T14" fmla="*/ 1203325 w 2385"/>
              <a:gd name="T15" fmla="*/ 754062 h 1262"/>
              <a:gd name="T16" fmla="*/ 1377950 w 2385"/>
              <a:gd name="T17" fmla="*/ 449263 h 1262"/>
              <a:gd name="T18" fmla="*/ 1549400 w 2385"/>
              <a:gd name="T19" fmla="*/ 212725 h 1262"/>
              <a:gd name="T20" fmla="*/ 1719263 w 2385"/>
              <a:gd name="T21" fmla="*/ 41275 h 1262"/>
              <a:gd name="T22" fmla="*/ 1895475 w 2385"/>
              <a:gd name="T23" fmla="*/ 0 h 1262"/>
              <a:gd name="T24" fmla="*/ 2065338 w 2385"/>
              <a:gd name="T25" fmla="*/ 41275 h 1262"/>
              <a:gd name="T26" fmla="*/ 2236788 w 2385"/>
              <a:gd name="T27" fmla="*/ 212725 h 1262"/>
              <a:gd name="T28" fmla="*/ 2406650 w 2385"/>
              <a:gd name="T29" fmla="*/ 449263 h 1262"/>
              <a:gd name="T30" fmla="*/ 2581275 w 2385"/>
              <a:gd name="T31" fmla="*/ 754062 h 1262"/>
              <a:gd name="T32" fmla="*/ 2752725 w 2385"/>
              <a:gd name="T33" fmla="*/ 1196975 h 1262"/>
              <a:gd name="T34" fmla="*/ 2922587 w 2385"/>
              <a:gd name="T35" fmla="*/ 1481137 h 1262"/>
              <a:gd name="T36" fmla="*/ 3097212 w 2385"/>
              <a:gd name="T37" fmla="*/ 1662113 h 1262"/>
              <a:gd name="T38" fmla="*/ 3268663 w 2385"/>
              <a:gd name="T39" fmla="*/ 1758950 h 1262"/>
              <a:gd name="T40" fmla="*/ 3438526 w 2385"/>
              <a:gd name="T41" fmla="*/ 1862138 h 1262"/>
              <a:gd name="T42" fmla="*/ 3614738 w 2385"/>
              <a:gd name="T43" fmla="*/ 1919288 h 1262"/>
              <a:gd name="T44" fmla="*/ 3784601 w 2385"/>
              <a:gd name="T45" fmla="*/ 1939925 h 1262"/>
              <a:gd name="T46" fmla="*/ 3784601 w 2385"/>
              <a:gd name="T47" fmla="*/ 2001838 h 1262"/>
              <a:gd name="T48" fmla="*/ 3614738 w 2385"/>
              <a:gd name="T49" fmla="*/ 2001838 h 1262"/>
              <a:gd name="T50" fmla="*/ 3438526 w 2385"/>
              <a:gd name="T51" fmla="*/ 2001838 h 1262"/>
              <a:gd name="T52" fmla="*/ 3268663 w 2385"/>
              <a:gd name="T53" fmla="*/ 2001838 h 1262"/>
              <a:gd name="T54" fmla="*/ 3097212 w 2385"/>
              <a:gd name="T55" fmla="*/ 2001838 h 1262"/>
              <a:gd name="T56" fmla="*/ 2922587 w 2385"/>
              <a:gd name="T57" fmla="*/ 2001838 h 1262"/>
              <a:gd name="T58" fmla="*/ 2752725 w 2385"/>
              <a:gd name="T59" fmla="*/ 2001838 h 1262"/>
              <a:gd name="T60" fmla="*/ 2581275 w 2385"/>
              <a:gd name="T61" fmla="*/ 2001838 h 1262"/>
              <a:gd name="T62" fmla="*/ 2406650 w 2385"/>
              <a:gd name="T63" fmla="*/ 2001838 h 1262"/>
              <a:gd name="T64" fmla="*/ 2236788 w 2385"/>
              <a:gd name="T65" fmla="*/ 2001838 h 1262"/>
              <a:gd name="T66" fmla="*/ 2065338 w 2385"/>
              <a:gd name="T67" fmla="*/ 2001838 h 1262"/>
              <a:gd name="T68" fmla="*/ 1895475 w 2385"/>
              <a:gd name="T69" fmla="*/ 2001838 h 1262"/>
              <a:gd name="T70" fmla="*/ 1719263 w 2385"/>
              <a:gd name="T71" fmla="*/ 2001838 h 1262"/>
              <a:gd name="T72" fmla="*/ 1549400 w 2385"/>
              <a:gd name="T73" fmla="*/ 2001838 h 1262"/>
              <a:gd name="T74" fmla="*/ 1377950 w 2385"/>
              <a:gd name="T75" fmla="*/ 2001838 h 1262"/>
              <a:gd name="T76" fmla="*/ 1203325 w 2385"/>
              <a:gd name="T77" fmla="*/ 2001838 h 1262"/>
              <a:gd name="T78" fmla="*/ 1033463 w 2385"/>
              <a:gd name="T79" fmla="*/ 2001838 h 1262"/>
              <a:gd name="T80" fmla="*/ 862013 w 2385"/>
              <a:gd name="T81" fmla="*/ 2001838 h 1262"/>
              <a:gd name="T82" fmla="*/ 687388 w 2385"/>
              <a:gd name="T83" fmla="*/ 2001838 h 1262"/>
              <a:gd name="T84" fmla="*/ 515938 w 2385"/>
              <a:gd name="T85" fmla="*/ 2001838 h 1262"/>
              <a:gd name="T86" fmla="*/ 346075 w 2385"/>
              <a:gd name="T87" fmla="*/ 2001838 h 1262"/>
              <a:gd name="T88" fmla="*/ 171450 w 2385"/>
              <a:gd name="T89" fmla="*/ 2001838 h 1262"/>
              <a:gd name="T90" fmla="*/ 0 w 2385"/>
              <a:gd name="T91" fmla="*/ 2001838 h 1262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w 2385"/>
              <a:gd name="T139" fmla="*/ 0 h 1262"/>
              <a:gd name="T140" fmla="*/ 2385 w 2385"/>
              <a:gd name="T141" fmla="*/ 1262 h 1262"/>
            </a:gdLst>
            <a:ahLst/>
            <a:cxnLst>
              <a:cxn ang="T92">
                <a:pos x="T0" y="T1"/>
              </a:cxn>
              <a:cxn ang="T93">
                <a:pos x="T2" y="T3"/>
              </a:cxn>
              <a:cxn ang="T94">
                <a:pos x="T4" y="T5"/>
              </a:cxn>
              <a:cxn ang="T95">
                <a:pos x="T6" y="T7"/>
              </a:cxn>
              <a:cxn ang="T96">
                <a:pos x="T8" y="T9"/>
              </a:cxn>
              <a:cxn ang="T97">
                <a:pos x="T10" y="T11"/>
              </a:cxn>
              <a:cxn ang="T98">
                <a:pos x="T12" y="T13"/>
              </a:cxn>
              <a:cxn ang="T99">
                <a:pos x="T14" y="T15"/>
              </a:cxn>
              <a:cxn ang="T100">
                <a:pos x="T16" y="T17"/>
              </a:cxn>
              <a:cxn ang="T101">
                <a:pos x="T18" y="T19"/>
              </a:cxn>
              <a:cxn ang="T102">
                <a:pos x="T20" y="T21"/>
              </a:cxn>
              <a:cxn ang="T103">
                <a:pos x="T22" y="T23"/>
              </a:cxn>
              <a:cxn ang="T104">
                <a:pos x="T24" y="T25"/>
              </a:cxn>
              <a:cxn ang="T105">
                <a:pos x="T26" y="T27"/>
              </a:cxn>
              <a:cxn ang="T106">
                <a:pos x="T28" y="T29"/>
              </a:cxn>
              <a:cxn ang="T107">
                <a:pos x="T30" y="T31"/>
              </a:cxn>
              <a:cxn ang="T108">
                <a:pos x="T32" y="T33"/>
              </a:cxn>
              <a:cxn ang="T109">
                <a:pos x="T34" y="T35"/>
              </a:cxn>
              <a:cxn ang="T110">
                <a:pos x="T36" y="T37"/>
              </a:cxn>
              <a:cxn ang="T111">
                <a:pos x="T38" y="T39"/>
              </a:cxn>
              <a:cxn ang="T112">
                <a:pos x="T40" y="T41"/>
              </a:cxn>
              <a:cxn ang="T113">
                <a:pos x="T42" y="T43"/>
              </a:cxn>
              <a:cxn ang="T114">
                <a:pos x="T44" y="T45"/>
              </a:cxn>
              <a:cxn ang="T115">
                <a:pos x="T46" y="T47"/>
              </a:cxn>
              <a:cxn ang="T116">
                <a:pos x="T48" y="T49"/>
              </a:cxn>
              <a:cxn ang="T117">
                <a:pos x="T50" y="T51"/>
              </a:cxn>
              <a:cxn ang="T118">
                <a:pos x="T52" y="T53"/>
              </a:cxn>
              <a:cxn ang="T119">
                <a:pos x="T54" y="T55"/>
              </a:cxn>
              <a:cxn ang="T120">
                <a:pos x="T56" y="T57"/>
              </a:cxn>
              <a:cxn ang="T121">
                <a:pos x="T58" y="T59"/>
              </a:cxn>
              <a:cxn ang="T122">
                <a:pos x="T60" y="T61"/>
              </a:cxn>
              <a:cxn ang="T123">
                <a:pos x="T62" y="T63"/>
              </a:cxn>
              <a:cxn ang="T124">
                <a:pos x="T64" y="T65"/>
              </a:cxn>
              <a:cxn ang="T125">
                <a:pos x="T66" y="T67"/>
              </a:cxn>
              <a:cxn ang="T126">
                <a:pos x="T68" y="T69"/>
              </a:cxn>
              <a:cxn ang="T127">
                <a:pos x="T70" y="T71"/>
              </a:cxn>
              <a:cxn ang="T128">
                <a:pos x="T72" y="T73"/>
              </a:cxn>
              <a:cxn ang="T129">
                <a:pos x="T74" y="T75"/>
              </a:cxn>
              <a:cxn ang="T130">
                <a:pos x="T76" y="T77"/>
              </a:cxn>
              <a:cxn ang="T131">
                <a:pos x="T78" y="T79"/>
              </a:cxn>
              <a:cxn ang="T132">
                <a:pos x="T80" y="T81"/>
              </a:cxn>
              <a:cxn ang="T133">
                <a:pos x="T82" y="T83"/>
              </a:cxn>
              <a:cxn ang="T134">
                <a:pos x="T84" y="T85"/>
              </a:cxn>
              <a:cxn ang="T135">
                <a:pos x="T86" y="T87"/>
              </a:cxn>
              <a:cxn ang="T136">
                <a:pos x="T88" y="T89"/>
              </a:cxn>
              <a:cxn ang="T137">
                <a:pos x="T90" y="T91"/>
              </a:cxn>
            </a:cxnLst>
            <a:rect l="T138" t="T139" r="T140" b="T141"/>
            <a:pathLst>
              <a:path w="2385" h="1262">
                <a:moveTo>
                  <a:pt x="0" y="1222"/>
                </a:moveTo>
                <a:lnTo>
                  <a:pt x="108" y="1209"/>
                </a:lnTo>
                <a:lnTo>
                  <a:pt x="218" y="1173"/>
                </a:lnTo>
                <a:lnTo>
                  <a:pt x="325" y="1108"/>
                </a:lnTo>
                <a:lnTo>
                  <a:pt x="433" y="1047"/>
                </a:lnTo>
                <a:lnTo>
                  <a:pt x="543" y="933"/>
                </a:lnTo>
                <a:lnTo>
                  <a:pt x="651" y="754"/>
                </a:lnTo>
                <a:lnTo>
                  <a:pt x="758" y="475"/>
                </a:lnTo>
                <a:lnTo>
                  <a:pt x="868" y="283"/>
                </a:lnTo>
                <a:lnTo>
                  <a:pt x="976" y="134"/>
                </a:lnTo>
                <a:lnTo>
                  <a:pt x="1083" y="26"/>
                </a:lnTo>
                <a:lnTo>
                  <a:pt x="1194" y="0"/>
                </a:lnTo>
                <a:lnTo>
                  <a:pt x="1301" y="26"/>
                </a:lnTo>
                <a:lnTo>
                  <a:pt x="1409" y="134"/>
                </a:lnTo>
                <a:lnTo>
                  <a:pt x="1516" y="283"/>
                </a:lnTo>
                <a:lnTo>
                  <a:pt x="1626" y="475"/>
                </a:lnTo>
                <a:lnTo>
                  <a:pt x="1734" y="754"/>
                </a:lnTo>
                <a:lnTo>
                  <a:pt x="1841" y="933"/>
                </a:lnTo>
                <a:lnTo>
                  <a:pt x="1951" y="1047"/>
                </a:lnTo>
                <a:lnTo>
                  <a:pt x="2059" y="1108"/>
                </a:lnTo>
                <a:lnTo>
                  <a:pt x="2166" y="1173"/>
                </a:lnTo>
                <a:lnTo>
                  <a:pt x="2277" y="1209"/>
                </a:lnTo>
                <a:lnTo>
                  <a:pt x="2384" y="1222"/>
                </a:lnTo>
                <a:lnTo>
                  <a:pt x="2384" y="1261"/>
                </a:lnTo>
                <a:lnTo>
                  <a:pt x="2277" y="1261"/>
                </a:lnTo>
                <a:lnTo>
                  <a:pt x="2166" y="1261"/>
                </a:lnTo>
                <a:lnTo>
                  <a:pt x="2059" y="1261"/>
                </a:lnTo>
                <a:lnTo>
                  <a:pt x="1951" y="1261"/>
                </a:lnTo>
                <a:lnTo>
                  <a:pt x="1841" y="1261"/>
                </a:lnTo>
                <a:lnTo>
                  <a:pt x="1734" y="1261"/>
                </a:lnTo>
                <a:lnTo>
                  <a:pt x="1626" y="1261"/>
                </a:lnTo>
                <a:lnTo>
                  <a:pt x="1516" y="1261"/>
                </a:lnTo>
                <a:lnTo>
                  <a:pt x="1409" y="1261"/>
                </a:lnTo>
                <a:lnTo>
                  <a:pt x="1301" y="1261"/>
                </a:lnTo>
                <a:lnTo>
                  <a:pt x="1194" y="1261"/>
                </a:lnTo>
                <a:lnTo>
                  <a:pt x="1083" y="1261"/>
                </a:lnTo>
                <a:lnTo>
                  <a:pt x="976" y="1261"/>
                </a:lnTo>
                <a:lnTo>
                  <a:pt x="868" y="1261"/>
                </a:lnTo>
                <a:lnTo>
                  <a:pt x="758" y="1261"/>
                </a:lnTo>
                <a:lnTo>
                  <a:pt x="651" y="1261"/>
                </a:lnTo>
                <a:lnTo>
                  <a:pt x="543" y="1261"/>
                </a:lnTo>
                <a:lnTo>
                  <a:pt x="433" y="1261"/>
                </a:lnTo>
                <a:lnTo>
                  <a:pt x="325" y="1261"/>
                </a:lnTo>
                <a:lnTo>
                  <a:pt x="218" y="1261"/>
                </a:lnTo>
                <a:lnTo>
                  <a:pt x="108" y="1261"/>
                </a:lnTo>
                <a:lnTo>
                  <a:pt x="0" y="1261"/>
                </a:lnTo>
              </a:path>
            </a:pathLst>
          </a:custGeom>
          <a:noFill/>
          <a:ln w="12700" cap="rnd">
            <a:solidFill>
              <a:srgbClr val="0000FF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21514" name="Line 9"/>
          <p:cNvSpPr>
            <a:spLocks noChangeShapeType="1"/>
          </p:cNvSpPr>
          <p:nvPr/>
        </p:nvSpPr>
        <p:spPr bwMode="auto">
          <a:xfrm>
            <a:off x="3962400" y="3810000"/>
            <a:ext cx="0" cy="22098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US"/>
          </a:p>
        </p:txBody>
      </p:sp>
      <p:sp>
        <p:nvSpPr>
          <p:cNvPr id="21515" name="Rectangle 10"/>
          <p:cNvSpPr>
            <a:spLocks noChangeArrowheads="1"/>
          </p:cNvSpPr>
          <p:nvPr/>
        </p:nvSpPr>
        <p:spPr bwMode="auto">
          <a:xfrm>
            <a:off x="3870325" y="3459163"/>
            <a:ext cx="2724150" cy="39687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lIns="90488" tIns="44450" rIns="90488" bIns="44450">
            <a:spAutoFit/>
          </a:bodyPr>
          <a:lstStyle/>
          <a:p>
            <a:pPr eaLnBrk="0" hangingPunct="0"/>
            <a:r>
              <a:rPr lang="en-US" sz="2000" b="1">
                <a:latin typeface="Times New Roman" pitchFamily="18" charset="0"/>
              </a:rPr>
              <a:t>Mean. Mode &amp; Median</a:t>
            </a:r>
          </a:p>
        </p:txBody>
      </p:sp>
      <p:sp>
        <p:nvSpPr>
          <p:cNvPr id="21516" name="Rectangle 11"/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 lIns="90488" tIns="44450" rIns="90488" bIns="44450" anchor="ctr"/>
          <a:lstStyle/>
          <a:p>
            <a:pPr eaLnBrk="1" hangingPunct="1"/>
            <a:r>
              <a:rPr lang="en-US" sz="3200" smtClean="0">
                <a:solidFill>
                  <a:schemeClr val="tx1"/>
                </a:solidFill>
              </a:rPr>
              <a:t>Relationship between measures of Central Tendency</a:t>
            </a:r>
          </a:p>
        </p:txBody>
      </p:sp>
      <p:sp>
        <p:nvSpPr>
          <p:cNvPr id="76812" name="Rectangle 12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 lIns="90488" tIns="44450" rIns="90488" bIns="44450"/>
          <a:lstStyle/>
          <a:p>
            <a:pPr eaLnBrk="1" hangingPunct="1"/>
            <a:r>
              <a:rPr lang="en-US" sz="2800" smtClean="0"/>
              <a:t>Normal Curve = Mean, mode, and median  are same score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68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68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768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6812" grpId="0" build="p" autoUpdateAnimBg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312855B0-9D54-412E-9E1F-AABCAC8B4A5A}" type="slidenum">
              <a:rPr lang="en-US" smtClean="0"/>
              <a:pPr/>
              <a:t>18</a:t>
            </a:fld>
            <a:endParaRPr lang="en-US" smtClean="0"/>
          </a:p>
        </p:txBody>
      </p:sp>
      <p:sp>
        <p:nvSpPr>
          <p:cNvPr id="22531" name="Rectangle 2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2532" name="Rectangle 3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2533" name="Rectangle 4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2534" name="Rectangle 5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2535" name="Freeform 6"/>
          <p:cNvSpPr>
            <a:spLocks/>
          </p:cNvSpPr>
          <p:nvPr/>
        </p:nvSpPr>
        <p:spPr bwMode="auto">
          <a:xfrm>
            <a:off x="1143000" y="838200"/>
            <a:ext cx="2744788" cy="1525588"/>
          </a:xfrm>
          <a:custGeom>
            <a:avLst/>
            <a:gdLst>
              <a:gd name="T0" fmla="*/ 2697163 w 1729"/>
              <a:gd name="T1" fmla="*/ 1416050 h 961"/>
              <a:gd name="T2" fmla="*/ 2555876 w 1729"/>
              <a:gd name="T3" fmla="*/ 1373188 h 961"/>
              <a:gd name="T4" fmla="*/ 2486026 w 1729"/>
              <a:gd name="T5" fmla="*/ 1244600 h 961"/>
              <a:gd name="T6" fmla="*/ 2439988 w 1729"/>
              <a:gd name="T7" fmla="*/ 1116013 h 961"/>
              <a:gd name="T8" fmla="*/ 2405063 w 1729"/>
              <a:gd name="T9" fmla="*/ 987425 h 961"/>
              <a:gd name="T10" fmla="*/ 2357438 w 1729"/>
              <a:gd name="T11" fmla="*/ 858838 h 961"/>
              <a:gd name="T12" fmla="*/ 2300288 w 1729"/>
              <a:gd name="T13" fmla="*/ 708025 h 961"/>
              <a:gd name="T14" fmla="*/ 2252663 w 1729"/>
              <a:gd name="T15" fmla="*/ 579438 h 961"/>
              <a:gd name="T16" fmla="*/ 2193926 w 1729"/>
              <a:gd name="T17" fmla="*/ 428625 h 961"/>
              <a:gd name="T18" fmla="*/ 2124076 w 1729"/>
              <a:gd name="T19" fmla="*/ 322263 h 961"/>
              <a:gd name="T20" fmla="*/ 2066926 w 1729"/>
              <a:gd name="T21" fmla="*/ 214313 h 961"/>
              <a:gd name="T22" fmla="*/ 2008188 w 1729"/>
              <a:gd name="T23" fmla="*/ 107950 h 961"/>
              <a:gd name="T24" fmla="*/ 1938338 w 1729"/>
              <a:gd name="T25" fmla="*/ 42863 h 961"/>
              <a:gd name="T26" fmla="*/ 1855788 w 1729"/>
              <a:gd name="T27" fmla="*/ 0 h 961"/>
              <a:gd name="T28" fmla="*/ 1670051 w 1729"/>
              <a:gd name="T29" fmla="*/ 0 h 961"/>
              <a:gd name="T30" fmla="*/ 1598613 w 1729"/>
              <a:gd name="T31" fmla="*/ 42863 h 961"/>
              <a:gd name="T32" fmla="*/ 1517650 w 1729"/>
              <a:gd name="T33" fmla="*/ 107950 h 961"/>
              <a:gd name="T34" fmla="*/ 1447800 w 1729"/>
              <a:gd name="T35" fmla="*/ 214313 h 961"/>
              <a:gd name="T36" fmla="*/ 1389063 w 1729"/>
              <a:gd name="T37" fmla="*/ 342900 h 961"/>
              <a:gd name="T38" fmla="*/ 1330325 w 1729"/>
              <a:gd name="T39" fmla="*/ 471488 h 961"/>
              <a:gd name="T40" fmla="*/ 1271588 w 1729"/>
              <a:gd name="T41" fmla="*/ 601663 h 961"/>
              <a:gd name="T42" fmla="*/ 1214438 w 1729"/>
              <a:gd name="T43" fmla="*/ 730250 h 961"/>
              <a:gd name="T44" fmla="*/ 1155700 w 1729"/>
              <a:gd name="T45" fmla="*/ 858838 h 961"/>
              <a:gd name="T46" fmla="*/ 1096963 w 1729"/>
              <a:gd name="T47" fmla="*/ 987425 h 961"/>
              <a:gd name="T48" fmla="*/ 1016000 w 1729"/>
              <a:gd name="T49" fmla="*/ 1073150 h 961"/>
              <a:gd name="T50" fmla="*/ 911225 w 1729"/>
              <a:gd name="T51" fmla="*/ 1158875 h 961"/>
              <a:gd name="T52" fmla="*/ 839788 w 1729"/>
              <a:gd name="T53" fmla="*/ 1223963 h 961"/>
              <a:gd name="T54" fmla="*/ 758825 w 1729"/>
              <a:gd name="T55" fmla="*/ 1287463 h 961"/>
              <a:gd name="T56" fmla="*/ 619125 w 1729"/>
              <a:gd name="T57" fmla="*/ 1352550 h 961"/>
              <a:gd name="T58" fmla="*/ 536575 w 1729"/>
              <a:gd name="T59" fmla="*/ 1395413 h 961"/>
              <a:gd name="T60" fmla="*/ 466725 w 1729"/>
              <a:gd name="T61" fmla="*/ 1416050 h 961"/>
              <a:gd name="T62" fmla="*/ 385763 w 1729"/>
              <a:gd name="T63" fmla="*/ 1458913 h 961"/>
              <a:gd name="T64" fmla="*/ 303213 w 1729"/>
              <a:gd name="T65" fmla="*/ 1481138 h 961"/>
              <a:gd name="T66" fmla="*/ 233363 w 1729"/>
              <a:gd name="T67" fmla="*/ 1501775 h 961"/>
              <a:gd name="T68" fmla="*/ 163513 w 1729"/>
              <a:gd name="T69" fmla="*/ 1524000 h 961"/>
              <a:gd name="T70" fmla="*/ 80963 w 1729"/>
              <a:gd name="T71" fmla="*/ 1524000 h 961"/>
              <a:gd name="T72" fmla="*/ 0 w 1729"/>
              <a:gd name="T73" fmla="*/ 1524000 h 961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w 1729"/>
              <a:gd name="T112" fmla="*/ 0 h 961"/>
              <a:gd name="T113" fmla="*/ 1729 w 1729"/>
              <a:gd name="T114" fmla="*/ 961 h 961"/>
            </a:gdLst>
            <a:ahLst/>
            <a:cxnLst>
              <a:cxn ang="T74">
                <a:pos x="T0" y="T1"/>
              </a:cxn>
              <a:cxn ang="T75">
                <a:pos x="T2" y="T3"/>
              </a:cxn>
              <a:cxn ang="T76">
                <a:pos x="T4" y="T5"/>
              </a:cxn>
              <a:cxn ang="T77">
                <a:pos x="T6" y="T7"/>
              </a:cxn>
              <a:cxn ang="T78">
                <a:pos x="T8" y="T9"/>
              </a:cxn>
              <a:cxn ang="T79">
                <a:pos x="T10" y="T11"/>
              </a:cxn>
              <a:cxn ang="T80">
                <a:pos x="T12" y="T13"/>
              </a:cxn>
              <a:cxn ang="T81">
                <a:pos x="T14" y="T15"/>
              </a:cxn>
              <a:cxn ang="T82">
                <a:pos x="T16" y="T17"/>
              </a:cxn>
              <a:cxn ang="T83">
                <a:pos x="T18" y="T19"/>
              </a:cxn>
              <a:cxn ang="T84">
                <a:pos x="T20" y="T21"/>
              </a:cxn>
              <a:cxn ang="T85">
                <a:pos x="T22" y="T23"/>
              </a:cxn>
              <a:cxn ang="T86">
                <a:pos x="T24" y="T25"/>
              </a:cxn>
              <a:cxn ang="T87">
                <a:pos x="T26" y="T27"/>
              </a:cxn>
              <a:cxn ang="T88">
                <a:pos x="T28" y="T29"/>
              </a:cxn>
              <a:cxn ang="T89">
                <a:pos x="T30" y="T31"/>
              </a:cxn>
              <a:cxn ang="T90">
                <a:pos x="T32" y="T33"/>
              </a:cxn>
              <a:cxn ang="T91">
                <a:pos x="T34" y="T35"/>
              </a:cxn>
              <a:cxn ang="T92">
                <a:pos x="T36" y="T37"/>
              </a:cxn>
              <a:cxn ang="T93">
                <a:pos x="T38" y="T39"/>
              </a:cxn>
              <a:cxn ang="T94">
                <a:pos x="T40" y="T41"/>
              </a:cxn>
              <a:cxn ang="T95">
                <a:pos x="T42" y="T43"/>
              </a:cxn>
              <a:cxn ang="T96">
                <a:pos x="T44" y="T45"/>
              </a:cxn>
              <a:cxn ang="T97">
                <a:pos x="T46" y="T47"/>
              </a:cxn>
              <a:cxn ang="T98">
                <a:pos x="T48" y="T49"/>
              </a:cxn>
              <a:cxn ang="T99">
                <a:pos x="T50" y="T51"/>
              </a:cxn>
              <a:cxn ang="T100">
                <a:pos x="T52" y="T53"/>
              </a:cxn>
              <a:cxn ang="T101">
                <a:pos x="T54" y="T55"/>
              </a:cxn>
              <a:cxn ang="T102">
                <a:pos x="T56" y="T57"/>
              </a:cxn>
              <a:cxn ang="T103">
                <a:pos x="T58" y="T59"/>
              </a:cxn>
              <a:cxn ang="T104">
                <a:pos x="T60" y="T61"/>
              </a:cxn>
              <a:cxn ang="T105">
                <a:pos x="T62" y="T63"/>
              </a:cxn>
              <a:cxn ang="T106">
                <a:pos x="T64" y="T65"/>
              </a:cxn>
              <a:cxn ang="T107">
                <a:pos x="T66" y="T67"/>
              </a:cxn>
              <a:cxn ang="T108">
                <a:pos x="T68" y="T69"/>
              </a:cxn>
              <a:cxn ang="T109">
                <a:pos x="T70" y="T71"/>
              </a:cxn>
              <a:cxn ang="T110">
                <a:pos x="T72" y="T73"/>
              </a:cxn>
            </a:cxnLst>
            <a:rect l="T111" t="T112" r="T113" b="T114"/>
            <a:pathLst>
              <a:path w="1729" h="961">
                <a:moveTo>
                  <a:pt x="1728" y="960"/>
                </a:moveTo>
                <a:lnTo>
                  <a:pt x="1699" y="892"/>
                </a:lnTo>
                <a:lnTo>
                  <a:pt x="1654" y="879"/>
                </a:lnTo>
                <a:lnTo>
                  <a:pt x="1610" y="865"/>
                </a:lnTo>
                <a:lnTo>
                  <a:pt x="1588" y="825"/>
                </a:lnTo>
                <a:lnTo>
                  <a:pt x="1566" y="784"/>
                </a:lnTo>
                <a:lnTo>
                  <a:pt x="1552" y="744"/>
                </a:lnTo>
                <a:lnTo>
                  <a:pt x="1537" y="703"/>
                </a:lnTo>
                <a:lnTo>
                  <a:pt x="1529" y="663"/>
                </a:lnTo>
                <a:lnTo>
                  <a:pt x="1515" y="622"/>
                </a:lnTo>
                <a:lnTo>
                  <a:pt x="1500" y="581"/>
                </a:lnTo>
                <a:lnTo>
                  <a:pt x="1485" y="541"/>
                </a:lnTo>
                <a:lnTo>
                  <a:pt x="1463" y="500"/>
                </a:lnTo>
                <a:lnTo>
                  <a:pt x="1449" y="446"/>
                </a:lnTo>
                <a:lnTo>
                  <a:pt x="1434" y="406"/>
                </a:lnTo>
                <a:lnTo>
                  <a:pt x="1419" y="365"/>
                </a:lnTo>
                <a:lnTo>
                  <a:pt x="1404" y="311"/>
                </a:lnTo>
                <a:lnTo>
                  <a:pt x="1382" y="270"/>
                </a:lnTo>
                <a:lnTo>
                  <a:pt x="1360" y="230"/>
                </a:lnTo>
                <a:lnTo>
                  <a:pt x="1338" y="203"/>
                </a:lnTo>
                <a:lnTo>
                  <a:pt x="1324" y="162"/>
                </a:lnTo>
                <a:lnTo>
                  <a:pt x="1302" y="135"/>
                </a:lnTo>
                <a:lnTo>
                  <a:pt x="1287" y="95"/>
                </a:lnTo>
                <a:lnTo>
                  <a:pt x="1265" y="68"/>
                </a:lnTo>
                <a:lnTo>
                  <a:pt x="1243" y="41"/>
                </a:lnTo>
                <a:lnTo>
                  <a:pt x="1221" y="27"/>
                </a:lnTo>
                <a:lnTo>
                  <a:pt x="1191" y="0"/>
                </a:lnTo>
                <a:lnTo>
                  <a:pt x="1169" y="0"/>
                </a:lnTo>
                <a:lnTo>
                  <a:pt x="1110" y="0"/>
                </a:lnTo>
                <a:lnTo>
                  <a:pt x="1052" y="0"/>
                </a:lnTo>
                <a:lnTo>
                  <a:pt x="1029" y="14"/>
                </a:lnTo>
                <a:lnTo>
                  <a:pt x="1007" y="27"/>
                </a:lnTo>
                <a:lnTo>
                  <a:pt x="985" y="41"/>
                </a:lnTo>
                <a:lnTo>
                  <a:pt x="956" y="68"/>
                </a:lnTo>
                <a:lnTo>
                  <a:pt x="934" y="95"/>
                </a:lnTo>
                <a:lnTo>
                  <a:pt x="912" y="135"/>
                </a:lnTo>
                <a:lnTo>
                  <a:pt x="890" y="176"/>
                </a:lnTo>
                <a:lnTo>
                  <a:pt x="875" y="216"/>
                </a:lnTo>
                <a:lnTo>
                  <a:pt x="853" y="257"/>
                </a:lnTo>
                <a:lnTo>
                  <a:pt x="838" y="297"/>
                </a:lnTo>
                <a:lnTo>
                  <a:pt x="824" y="338"/>
                </a:lnTo>
                <a:lnTo>
                  <a:pt x="801" y="379"/>
                </a:lnTo>
                <a:lnTo>
                  <a:pt x="787" y="419"/>
                </a:lnTo>
                <a:lnTo>
                  <a:pt x="765" y="460"/>
                </a:lnTo>
                <a:lnTo>
                  <a:pt x="750" y="500"/>
                </a:lnTo>
                <a:lnTo>
                  <a:pt x="728" y="541"/>
                </a:lnTo>
                <a:lnTo>
                  <a:pt x="713" y="581"/>
                </a:lnTo>
                <a:lnTo>
                  <a:pt x="691" y="622"/>
                </a:lnTo>
                <a:lnTo>
                  <a:pt x="669" y="635"/>
                </a:lnTo>
                <a:lnTo>
                  <a:pt x="640" y="676"/>
                </a:lnTo>
                <a:lnTo>
                  <a:pt x="618" y="703"/>
                </a:lnTo>
                <a:lnTo>
                  <a:pt x="574" y="730"/>
                </a:lnTo>
                <a:lnTo>
                  <a:pt x="551" y="757"/>
                </a:lnTo>
                <a:lnTo>
                  <a:pt x="529" y="771"/>
                </a:lnTo>
                <a:lnTo>
                  <a:pt x="500" y="798"/>
                </a:lnTo>
                <a:lnTo>
                  <a:pt x="478" y="811"/>
                </a:lnTo>
                <a:lnTo>
                  <a:pt x="449" y="825"/>
                </a:lnTo>
                <a:lnTo>
                  <a:pt x="390" y="852"/>
                </a:lnTo>
                <a:lnTo>
                  <a:pt x="360" y="865"/>
                </a:lnTo>
                <a:lnTo>
                  <a:pt x="338" y="879"/>
                </a:lnTo>
                <a:lnTo>
                  <a:pt x="316" y="892"/>
                </a:lnTo>
                <a:lnTo>
                  <a:pt x="294" y="892"/>
                </a:lnTo>
                <a:lnTo>
                  <a:pt x="272" y="906"/>
                </a:lnTo>
                <a:lnTo>
                  <a:pt x="243" y="919"/>
                </a:lnTo>
                <a:lnTo>
                  <a:pt x="221" y="933"/>
                </a:lnTo>
                <a:lnTo>
                  <a:pt x="191" y="933"/>
                </a:lnTo>
                <a:lnTo>
                  <a:pt x="169" y="946"/>
                </a:lnTo>
                <a:lnTo>
                  <a:pt x="147" y="946"/>
                </a:lnTo>
                <a:lnTo>
                  <a:pt x="125" y="960"/>
                </a:lnTo>
                <a:lnTo>
                  <a:pt x="103" y="960"/>
                </a:lnTo>
                <a:lnTo>
                  <a:pt x="74" y="960"/>
                </a:lnTo>
                <a:lnTo>
                  <a:pt x="51" y="960"/>
                </a:lnTo>
                <a:lnTo>
                  <a:pt x="29" y="960"/>
                </a:lnTo>
                <a:lnTo>
                  <a:pt x="0" y="960"/>
                </a:lnTo>
                <a:lnTo>
                  <a:pt x="1728" y="960"/>
                </a:lnTo>
              </a:path>
            </a:pathLst>
          </a:custGeom>
          <a:solidFill>
            <a:schemeClr val="accent1"/>
          </a:solidFill>
          <a:ln w="12700" cap="rnd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22536" name="Line 7"/>
          <p:cNvSpPr>
            <a:spLocks noChangeShapeType="1"/>
          </p:cNvSpPr>
          <p:nvPr/>
        </p:nvSpPr>
        <p:spPr bwMode="auto">
          <a:xfrm flipV="1">
            <a:off x="2895600" y="533400"/>
            <a:ext cx="0" cy="18288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US"/>
          </a:p>
        </p:txBody>
      </p:sp>
      <p:sp>
        <p:nvSpPr>
          <p:cNvPr id="22537" name="Line 8"/>
          <p:cNvSpPr>
            <a:spLocks noChangeShapeType="1"/>
          </p:cNvSpPr>
          <p:nvPr/>
        </p:nvSpPr>
        <p:spPr bwMode="auto">
          <a:xfrm flipV="1">
            <a:off x="2438400" y="1143000"/>
            <a:ext cx="0" cy="12192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US"/>
          </a:p>
        </p:txBody>
      </p:sp>
      <p:sp>
        <p:nvSpPr>
          <p:cNvPr id="22538" name="Line 9"/>
          <p:cNvSpPr>
            <a:spLocks noChangeShapeType="1"/>
          </p:cNvSpPr>
          <p:nvPr/>
        </p:nvSpPr>
        <p:spPr bwMode="auto">
          <a:xfrm flipV="1">
            <a:off x="2667000" y="533400"/>
            <a:ext cx="0" cy="18288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US"/>
          </a:p>
        </p:txBody>
      </p:sp>
      <p:sp>
        <p:nvSpPr>
          <p:cNvPr id="22539" name="Rectangle 10"/>
          <p:cNvSpPr>
            <a:spLocks noChangeArrowheads="1"/>
          </p:cNvSpPr>
          <p:nvPr/>
        </p:nvSpPr>
        <p:spPr bwMode="auto">
          <a:xfrm>
            <a:off x="1587500" y="947738"/>
            <a:ext cx="804863" cy="39687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lIns="90488" tIns="44450" rIns="90488" bIns="44450">
            <a:spAutoFit/>
          </a:bodyPr>
          <a:lstStyle/>
          <a:p>
            <a:pPr eaLnBrk="0" hangingPunct="0"/>
            <a:r>
              <a:rPr lang="en-US" sz="2000" b="1">
                <a:latin typeface="Times New Roman" pitchFamily="18" charset="0"/>
              </a:rPr>
              <a:t>Mean</a:t>
            </a:r>
          </a:p>
        </p:txBody>
      </p:sp>
      <p:sp>
        <p:nvSpPr>
          <p:cNvPr id="22540" name="Rectangle 11"/>
          <p:cNvSpPr>
            <a:spLocks noChangeArrowheads="1"/>
          </p:cNvSpPr>
          <p:nvPr/>
        </p:nvSpPr>
        <p:spPr bwMode="auto">
          <a:xfrm>
            <a:off x="2730500" y="223838"/>
            <a:ext cx="804863" cy="39687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lIns="90488" tIns="44450" rIns="90488" bIns="44450">
            <a:spAutoFit/>
          </a:bodyPr>
          <a:lstStyle/>
          <a:p>
            <a:pPr eaLnBrk="0" hangingPunct="0"/>
            <a:r>
              <a:rPr lang="en-US" sz="2000" b="1">
                <a:latin typeface="Times New Roman" pitchFamily="18" charset="0"/>
              </a:rPr>
              <a:t>Mode</a:t>
            </a:r>
          </a:p>
        </p:txBody>
      </p:sp>
      <p:sp>
        <p:nvSpPr>
          <p:cNvPr id="22541" name="Rectangle 12"/>
          <p:cNvSpPr>
            <a:spLocks noChangeArrowheads="1"/>
          </p:cNvSpPr>
          <p:nvPr/>
        </p:nvSpPr>
        <p:spPr bwMode="auto">
          <a:xfrm>
            <a:off x="1739900" y="223838"/>
            <a:ext cx="1016000" cy="39687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lIns="90488" tIns="44450" rIns="90488" bIns="44450">
            <a:spAutoFit/>
          </a:bodyPr>
          <a:lstStyle/>
          <a:p>
            <a:pPr eaLnBrk="0" hangingPunct="0"/>
            <a:r>
              <a:rPr lang="en-US" sz="2000" b="1">
                <a:latin typeface="Times New Roman" pitchFamily="18" charset="0"/>
              </a:rPr>
              <a:t>Median</a:t>
            </a:r>
          </a:p>
        </p:txBody>
      </p:sp>
      <p:sp>
        <p:nvSpPr>
          <p:cNvPr id="22542" name="Freeform 13"/>
          <p:cNvSpPr>
            <a:spLocks/>
          </p:cNvSpPr>
          <p:nvPr/>
        </p:nvSpPr>
        <p:spPr bwMode="auto">
          <a:xfrm>
            <a:off x="4953000" y="838200"/>
            <a:ext cx="2744788" cy="1525588"/>
          </a:xfrm>
          <a:custGeom>
            <a:avLst/>
            <a:gdLst>
              <a:gd name="T0" fmla="*/ 46038 w 1729"/>
              <a:gd name="T1" fmla="*/ 1416050 h 961"/>
              <a:gd name="T2" fmla="*/ 187325 w 1729"/>
              <a:gd name="T3" fmla="*/ 1373188 h 961"/>
              <a:gd name="T4" fmla="*/ 257175 w 1729"/>
              <a:gd name="T5" fmla="*/ 1244600 h 961"/>
              <a:gd name="T6" fmla="*/ 303213 w 1729"/>
              <a:gd name="T7" fmla="*/ 1116013 h 961"/>
              <a:gd name="T8" fmla="*/ 338138 w 1729"/>
              <a:gd name="T9" fmla="*/ 987425 h 961"/>
              <a:gd name="T10" fmla="*/ 385763 w 1729"/>
              <a:gd name="T11" fmla="*/ 858838 h 961"/>
              <a:gd name="T12" fmla="*/ 442913 w 1729"/>
              <a:gd name="T13" fmla="*/ 708025 h 961"/>
              <a:gd name="T14" fmla="*/ 490538 w 1729"/>
              <a:gd name="T15" fmla="*/ 579438 h 961"/>
              <a:gd name="T16" fmla="*/ 549275 w 1729"/>
              <a:gd name="T17" fmla="*/ 428625 h 961"/>
              <a:gd name="T18" fmla="*/ 619125 w 1729"/>
              <a:gd name="T19" fmla="*/ 322263 h 961"/>
              <a:gd name="T20" fmla="*/ 676275 w 1729"/>
              <a:gd name="T21" fmla="*/ 214313 h 961"/>
              <a:gd name="T22" fmla="*/ 735013 w 1729"/>
              <a:gd name="T23" fmla="*/ 107950 h 961"/>
              <a:gd name="T24" fmla="*/ 804863 w 1729"/>
              <a:gd name="T25" fmla="*/ 42863 h 961"/>
              <a:gd name="T26" fmla="*/ 887413 w 1729"/>
              <a:gd name="T27" fmla="*/ 0 h 961"/>
              <a:gd name="T28" fmla="*/ 1073150 w 1729"/>
              <a:gd name="T29" fmla="*/ 0 h 961"/>
              <a:gd name="T30" fmla="*/ 1144588 w 1729"/>
              <a:gd name="T31" fmla="*/ 42863 h 961"/>
              <a:gd name="T32" fmla="*/ 1225550 w 1729"/>
              <a:gd name="T33" fmla="*/ 107950 h 961"/>
              <a:gd name="T34" fmla="*/ 1295400 w 1729"/>
              <a:gd name="T35" fmla="*/ 214313 h 961"/>
              <a:gd name="T36" fmla="*/ 1354138 w 1729"/>
              <a:gd name="T37" fmla="*/ 342900 h 961"/>
              <a:gd name="T38" fmla="*/ 1412875 w 1729"/>
              <a:gd name="T39" fmla="*/ 471488 h 961"/>
              <a:gd name="T40" fmla="*/ 1471613 w 1729"/>
              <a:gd name="T41" fmla="*/ 601663 h 961"/>
              <a:gd name="T42" fmla="*/ 1528763 w 1729"/>
              <a:gd name="T43" fmla="*/ 730250 h 961"/>
              <a:gd name="T44" fmla="*/ 1587500 w 1729"/>
              <a:gd name="T45" fmla="*/ 858838 h 961"/>
              <a:gd name="T46" fmla="*/ 1646238 w 1729"/>
              <a:gd name="T47" fmla="*/ 987425 h 961"/>
              <a:gd name="T48" fmla="*/ 1727201 w 1729"/>
              <a:gd name="T49" fmla="*/ 1073150 h 961"/>
              <a:gd name="T50" fmla="*/ 1831976 w 1729"/>
              <a:gd name="T51" fmla="*/ 1158875 h 961"/>
              <a:gd name="T52" fmla="*/ 1903413 w 1729"/>
              <a:gd name="T53" fmla="*/ 1223963 h 961"/>
              <a:gd name="T54" fmla="*/ 1984376 w 1729"/>
              <a:gd name="T55" fmla="*/ 1287463 h 961"/>
              <a:gd name="T56" fmla="*/ 2124076 w 1729"/>
              <a:gd name="T57" fmla="*/ 1352550 h 961"/>
              <a:gd name="T58" fmla="*/ 2206626 w 1729"/>
              <a:gd name="T59" fmla="*/ 1395413 h 961"/>
              <a:gd name="T60" fmla="*/ 2276476 w 1729"/>
              <a:gd name="T61" fmla="*/ 1416050 h 961"/>
              <a:gd name="T62" fmla="*/ 2357438 w 1729"/>
              <a:gd name="T63" fmla="*/ 1458913 h 961"/>
              <a:gd name="T64" fmla="*/ 2439988 w 1729"/>
              <a:gd name="T65" fmla="*/ 1481138 h 961"/>
              <a:gd name="T66" fmla="*/ 2509838 w 1729"/>
              <a:gd name="T67" fmla="*/ 1501775 h 961"/>
              <a:gd name="T68" fmla="*/ 2579688 w 1729"/>
              <a:gd name="T69" fmla="*/ 1524000 h 961"/>
              <a:gd name="T70" fmla="*/ 2662238 w 1729"/>
              <a:gd name="T71" fmla="*/ 1524000 h 961"/>
              <a:gd name="T72" fmla="*/ 2743201 w 1729"/>
              <a:gd name="T73" fmla="*/ 1524000 h 961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w 1729"/>
              <a:gd name="T112" fmla="*/ 0 h 961"/>
              <a:gd name="T113" fmla="*/ 1729 w 1729"/>
              <a:gd name="T114" fmla="*/ 961 h 961"/>
            </a:gdLst>
            <a:ahLst/>
            <a:cxnLst>
              <a:cxn ang="T74">
                <a:pos x="T0" y="T1"/>
              </a:cxn>
              <a:cxn ang="T75">
                <a:pos x="T2" y="T3"/>
              </a:cxn>
              <a:cxn ang="T76">
                <a:pos x="T4" y="T5"/>
              </a:cxn>
              <a:cxn ang="T77">
                <a:pos x="T6" y="T7"/>
              </a:cxn>
              <a:cxn ang="T78">
                <a:pos x="T8" y="T9"/>
              </a:cxn>
              <a:cxn ang="T79">
                <a:pos x="T10" y="T11"/>
              </a:cxn>
              <a:cxn ang="T80">
                <a:pos x="T12" y="T13"/>
              </a:cxn>
              <a:cxn ang="T81">
                <a:pos x="T14" y="T15"/>
              </a:cxn>
              <a:cxn ang="T82">
                <a:pos x="T16" y="T17"/>
              </a:cxn>
              <a:cxn ang="T83">
                <a:pos x="T18" y="T19"/>
              </a:cxn>
              <a:cxn ang="T84">
                <a:pos x="T20" y="T21"/>
              </a:cxn>
              <a:cxn ang="T85">
                <a:pos x="T22" y="T23"/>
              </a:cxn>
              <a:cxn ang="T86">
                <a:pos x="T24" y="T25"/>
              </a:cxn>
              <a:cxn ang="T87">
                <a:pos x="T26" y="T27"/>
              </a:cxn>
              <a:cxn ang="T88">
                <a:pos x="T28" y="T29"/>
              </a:cxn>
              <a:cxn ang="T89">
                <a:pos x="T30" y="T31"/>
              </a:cxn>
              <a:cxn ang="T90">
                <a:pos x="T32" y="T33"/>
              </a:cxn>
              <a:cxn ang="T91">
                <a:pos x="T34" y="T35"/>
              </a:cxn>
              <a:cxn ang="T92">
                <a:pos x="T36" y="T37"/>
              </a:cxn>
              <a:cxn ang="T93">
                <a:pos x="T38" y="T39"/>
              </a:cxn>
              <a:cxn ang="T94">
                <a:pos x="T40" y="T41"/>
              </a:cxn>
              <a:cxn ang="T95">
                <a:pos x="T42" y="T43"/>
              </a:cxn>
              <a:cxn ang="T96">
                <a:pos x="T44" y="T45"/>
              </a:cxn>
              <a:cxn ang="T97">
                <a:pos x="T46" y="T47"/>
              </a:cxn>
              <a:cxn ang="T98">
                <a:pos x="T48" y="T49"/>
              </a:cxn>
              <a:cxn ang="T99">
                <a:pos x="T50" y="T51"/>
              </a:cxn>
              <a:cxn ang="T100">
                <a:pos x="T52" y="T53"/>
              </a:cxn>
              <a:cxn ang="T101">
                <a:pos x="T54" y="T55"/>
              </a:cxn>
              <a:cxn ang="T102">
                <a:pos x="T56" y="T57"/>
              </a:cxn>
              <a:cxn ang="T103">
                <a:pos x="T58" y="T59"/>
              </a:cxn>
              <a:cxn ang="T104">
                <a:pos x="T60" y="T61"/>
              </a:cxn>
              <a:cxn ang="T105">
                <a:pos x="T62" y="T63"/>
              </a:cxn>
              <a:cxn ang="T106">
                <a:pos x="T64" y="T65"/>
              </a:cxn>
              <a:cxn ang="T107">
                <a:pos x="T66" y="T67"/>
              </a:cxn>
              <a:cxn ang="T108">
                <a:pos x="T68" y="T69"/>
              </a:cxn>
              <a:cxn ang="T109">
                <a:pos x="T70" y="T71"/>
              </a:cxn>
              <a:cxn ang="T110">
                <a:pos x="T72" y="T73"/>
              </a:cxn>
            </a:cxnLst>
            <a:rect l="T111" t="T112" r="T113" b="T114"/>
            <a:pathLst>
              <a:path w="1729" h="961">
                <a:moveTo>
                  <a:pt x="0" y="960"/>
                </a:moveTo>
                <a:lnTo>
                  <a:pt x="29" y="892"/>
                </a:lnTo>
                <a:lnTo>
                  <a:pt x="74" y="879"/>
                </a:lnTo>
                <a:lnTo>
                  <a:pt x="118" y="865"/>
                </a:lnTo>
                <a:lnTo>
                  <a:pt x="140" y="825"/>
                </a:lnTo>
                <a:lnTo>
                  <a:pt x="162" y="784"/>
                </a:lnTo>
                <a:lnTo>
                  <a:pt x="176" y="744"/>
                </a:lnTo>
                <a:lnTo>
                  <a:pt x="191" y="703"/>
                </a:lnTo>
                <a:lnTo>
                  <a:pt x="199" y="663"/>
                </a:lnTo>
                <a:lnTo>
                  <a:pt x="213" y="622"/>
                </a:lnTo>
                <a:lnTo>
                  <a:pt x="228" y="581"/>
                </a:lnTo>
                <a:lnTo>
                  <a:pt x="243" y="541"/>
                </a:lnTo>
                <a:lnTo>
                  <a:pt x="265" y="500"/>
                </a:lnTo>
                <a:lnTo>
                  <a:pt x="279" y="446"/>
                </a:lnTo>
                <a:lnTo>
                  <a:pt x="294" y="406"/>
                </a:lnTo>
                <a:lnTo>
                  <a:pt x="309" y="365"/>
                </a:lnTo>
                <a:lnTo>
                  <a:pt x="324" y="311"/>
                </a:lnTo>
                <a:lnTo>
                  <a:pt x="346" y="270"/>
                </a:lnTo>
                <a:lnTo>
                  <a:pt x="368" y="230"/>
                </a:lnTo>
                <a:lnTo>
                  <a:pt x="390" y="203"/>
                </a:lnTo>
                <a:lnTo>
                  <a:pt x="404" y="162"/>
                </a:lnTo>
                <a:lnTo>
                  <a:pt x="426" y="135"/>
                </a:lnTo>
                <a:lnTo>
                  <a:pt x="441" y="95"/>
                </a:lnTo>
                <a:lnTo>
                  <a:pt x="463" y="68"/>
                </a:lnTo>
                <a:lnTo>
                  <a:pt x="485" y="41"/>
                </a:lnTo>
                <a:lnTo>
                  <a:pt x="507" y="27"/>
                </a:lnTo>
                <a:lnTo>
                  <a:pt x="537" y="0"/>
                </a:lnTo>
                <a:lnTo>
                  <a:pt x="559" y="0"/>
                </a:lnTo>
                <a:lnTo>
                  <a:pt x="618" y="0"/>
                </a:lnTo>
                <a:lnTo>
                  <a:pt x="676" y="0"/>
                </a:lnTo>
                <a:lnTo>
                  <a:pt x="699" y="14"/>
                </a:lnTo>
                <a:lnTo>
                  <a:pt x="721" y="27"/>
                </a:lnTo>
                <a:lnTo>
                  <a:pt x="743" y="41"/>
                </a:lnTo>
                <a:lnTo>
                  <a:pt x="772" y="68"/>
                </a:lnTo>
                <a:lnTo>
                  <a:pt x="794" y="95"/>
                </a:lnTo>
                <a:lnTo>
                  <a:pt x="816" y="135"/>
                </a:lnTo>
                <a:lnTo>
                  <a:pt x="838" y="176"/>
                </a:lnTo>
                <a:lnTo>
                  <a:pt x="853" y="216"/>
                </a:lnTo>
                <a:lnTo>
                  <a:pt x="875" y="257"/>
                </a:lnTo>
                <a:lnTo>
                  <a:pt x="890" y="297"/>
                </a:lnTo>
                <a:lnTo>
                  <a:pt x="904" y="338"/>
                </a:lnTo>
                <a:lnTo>
                  <a:pt x="927" y="379"/>
                </a:lnTo>
                <a:lnTo>
                  <a:pt x="941" y="419"/>
                </a:lnTo>
                <a:lnTo>
                  <a:pt x="963" y="460"/>
                </a:lnTo>
                <a:lnTo>
                  <a:pt x="978" y="500"/>
                </a:lnTo>
                <a:lnTo>
                  <a:pt x="1000" y="541"/>
                </a:lnTo>
                <a:lnTo>
                  <a:pt x="1015" y="581"/>
                </a:lnTo>
                <a:lnTo>
                  <a:pt x="1037" y="622"/>
                </a:lnTo>
                <a:lnTo>
                  <a:pt x="1059" y="635"/>
                </a:lnTo>
                <a:lnTo>
                  <a:pt x="1088" y="676"/>
                </a:lnTo>
                <a:lnTo>
                  <a:pt x="1110" y="703"/>
                </a:lnTo>
                <a:lnTo>
                  <a:pt x="1154" y="730"/>
                </a:lnTo>
                <a:lnTo>
                  <a:pt x="1177" y="757"/>
                </a:lnTo>
                <a:lnTo>
                  <a:pt x="1199" y="771"/>
                </a:lnTo>
                <a:lnTo>
                  <a:pt x="1228" y="798"/>
                </a:lnTo>
                <a:lnTo>
                  <a:pt x="1250" y="811"/>
                </a:lnTo>
                <a:lnTo>
                  <a:pt x="1279" y="825"/>
                </a:lnTo>
                <a:lnTo>
                  <a:pt x="1338" y="852"/>
                </a:lnTo>
                <a:lnTo>
                  <a:pt x="1368" y="865"/>
                </a:lnTo>
                <a:lnTo>
                  <a:pt x="1390" y="879"/>
                </a:lnTo>
                <a:lnTo>
                  <a:pt x="1412" y="892"/>
                </a:lnTo>
                <a:lnTo>
                  <a:pt x="1434" y="892"/>
                </a:lnTo>
                <a:lnTo>
                  <a:pt x="1456" y="906"/>
                </a:lnTo>
                <a:lnTo>
                  <a:pt x="1485" y="919"/>
                </a:lnTo>
                <a:lnTo>
                  <a:pt x="1507" y="933"/>
                </a:lnTo>
                <a:lnTo>
                  <a:pt x="1537" y="933"/>
                </a:lnTo>
                <a:lnTo>
                  <a:pt x="1559" y="946"/>
                </a:lnTo>
                <a:lnTo>
                  <a:pt x="1581" y="946"/>
                </a:lnTo>
                <a:lnTo>
                  <a:pt x="1603" y="960"/>
                </a:lnTo>
                <a:lnTo>
                  <a:pt x="1625" y="960"/>
                </a:lnTo>
                <a:lnTo>
                  <a:pt x="1654" y="960"/>
                </a:lnTo>
                <a:lnTo>
                  <a:pt x="1677" y="960"/>
                </a:lnTo>
                <a:lnTo>
                  <a:pt x="1699" y="960"/>
                </a:lnTo>
                <a:lnTo>
                  <a:pt x="1728" y="960"/>
                </a:lnTo>
                <a:lnTo>
                  <a:pt x="0" y="960"/>
                </a:lnTo>
              </a:path>
            </a:pathLst>
          </a:custGeom>
          <a:solidFill>
            <a:schemeClr val="accent1"/>
          </a:solidFill>
          <a:ln w="12700" cap="rnd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22543" name="Line 14"/>
          <p:cNvSpPr>
            <a:spLocks noChangeShapeType="1"/>
          </p:cNvSpPr>
          <p:nvPr/>
        </p:nvSpPr>
        <p:spPr bwMode="auto">
          <a:xfrm flipV="1">
            <a:off x="5943600" y="533400"/>
            <a:ext cx="0" cy="18288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US"/>
          </a:p>
        </p:txBody>
      </p:sp>
      <p:sp>
        <p:nvSpPr>
          <p:cNvPr id="22544" name="Line 15"/>
          <p:cNvSpPr>
            <a:spLocks noChangeShapeType="1"/>
          </p:cNvSpPr>
          <p:nvPr/>
        </p:nvSpPr>
        <p:spPr bwMode="auto">
          <a:xfrm flipV="1">
            <a:off x="6400800" y="1066800"/>
            <a:ext cx="0" cy="12954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US"/>
          </a:p>
        </p:txBody>
      </p:sp>
      <p:sp>
        <p:nvSpPr>
          <p:cNvPr id="22545" name="Line 16"/>
          <p:cNvSpPr>
            <a:spLocks noChangeShapeType="1"/>
          </p:cNvSpPr>
          <p:nvPr/>
        </p:nvSpPr>
        <p:spPr bwMode="auto">
          <a:xfrm flipV="1">
            <a:off x="6172200" y="533400"/>
            <a:ext cx="0" cy="18288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US"/>
          </a:p>
        </p:txBody>
      </p:sp>
      <p:sp>
        <p:nvSpPr>
          <p:cNvPr id="22546" name="Rectangle 17"/>
          <p:cNvSpPr>
            <a:spLocks noChangeArrowheads="1"/>
          </p:cNvSpPr>
          <p:nvPr/>
        </p:nvSpPr>
        <p:spPr bwMode="auto">
          <a:xfrm flipH="1">
            <a:off x="6383338" y="868363"/>
            <a:ext cx="814387" cy="39687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/>
          <a:p>
            <a:pPr eaLnBrk="0" hangingPunct="0"/>
            <a:r>
              <a:rPr lang="en-US" sz="2000" b="1">
                <a:latin typeface="Times New Roman" pitchFamily="18" charset="0"/>
              </a:rPr>
              <a:t>Mean</a:t>
            </a:r>
          </a:p>
        </p:txBody>
      </p:sp>
      <p:sp>
        <p:nvSpPr>
          <p:cNvPr id="22547" name="Rectangle 18"/>
          <p:cNvSpPr>
            <a:spLocks noChangeArrowheads="1"/>
          </p:cNvSpPr>
          <p:nvPr/>
        </p:nvSpPr>
        <p:spPr bwMode="auto">
          <a:xfrm flipH="1">
            <a:off x="5240338" y="220663"/>
            <a:ext cx="804862" cy="39687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lIns="90488" tIns="44450" rIns="90488" bIns="44450">
            <a:spAutoFit/>
          </a:bodyPr>
          <a:lstStyle/>
          <a:p>
            <a:pPr eaLnBrk="0" hangingPunct="0"/>
            <a:r>
              <a:rPr lang="en-US" sz="2000" b="1">
                <a:latin typeface="Times New Roman" pitchFamily="18" charset="0"/>
              </a:rPr>
              <a:t>Mode</a:t>
            </a:r>
          </a:p>
        </p:txBody>
      </p:sp>
      <p:sp>
        <p:nvSpPr>
          <p:cNvPr id="22548" name="Rectangle 19"/>
          <p:cNvSpPr>
            <a:spLocks noChangeArrowheads="1"/>
          </p:cNvSpPr>
          <p:nvPr/>
        </p:nvSpPr>
        <p:spPr bwMode="auto">
          <a:xfrm flipH="1">
            <a:off x="6080125" y="220663"/>
            <a:ext cx="1016000" cy="39687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lIns="90488" tIns="44450" rIns="90488" bIns="44450">
            <a:spAutoFit/>
          </a:bodyPr>
          <a:lstStyle/>
          <a:p>
            <a:pPr eaLnBrk="0" hangingPunct="0"/>
            <a:r>
              <a:rPr lang="en-US" sz="2000" b="1">
                <a:latin typeface="Times New Roman" pitchFamily="18" charset="0"/>
              </a:rPr>
              <a:t>Median</a:t>
            </a:r>
          </a:p>
        </p:txBody>
      </p:sp>
      <p:sp>
        <p:nvSpPr>
          <p:cNvPr id="78868" name="Rectangle 20"/>
          <p:cNvSpPr>
            <a:spLocks noGrp="1" noChangeArrowheads="1"/>
          </p:cNvSpPr>
          <p:nvPr>
            <p:ph type="body" idx="1"/>
          </p:nvPr>
        </p:nvSpPr>
        <p:spPr>
          <a:xfrm>
            <a:off x="609600" y="2741613"/>
            <a:ext cx="7772400" cy="4114800"/>
          </a:xfrm>
          <a:noFill/>
        </p:spPr>
        <p:txBody>
          <a:bodyPr lIns="90488" tIns="44450" rIns="90488" bIns="44450"/>
          <a:lstStyle/>
          <a:p>
            <a:pPr eaLnBrk="1" hangingPunct="1"/>
            <a:r>
              <a:rPr lang="en-US" sz="2800" smtClean="0"/>
              <a:t>EXAMPLES: skewed Curve = </a:t>
            </a:r>
          </a:p>
          <a:p>
            <a:pPr lvl="1" eaLnBrk="1" hangingPunct="1">
              <a:buFontTx/>
              <a:buChar char="•"/>
            </a:pPr>
            <a:r>
              <a:rPr lang="en-US" sz="2800" smtClean="0"/>
              <a:t>Mode = peak of distribution </a:t>
            </a:r>
            <a:r>
              <a:rPr lang="en-US" sz="2800" smtClean="0">
                <a:solidFill>
                  <a:srgbClr val="FF3300"/>
                </a:solidFill>
              </a:rPr>
              <a:t>most frequently occurring value</a:t>
            </a:r>
          </a:p>
          <a:p>
            <a:pPr lvl="1" eaLnBrk="1" hangingPunct="1">
              <a:buFontTx/>
              <a:buChar char="•"/>
            </a:pPr>
            <a:r>
              <a:rPr lang="en-US" sz="2800" smtClean="0"/>
              <a:t>Median = in middle </a:t>
            </a:r>
            <a:r>
              <a:rPr lang="en-US" sz="2800" smtClean="0">
                <a:solidFill>
                  <a:srgbClr val="FF3300"/>
                </a:solidFill>
              </a:rPr>
              <a:t>central value</a:t>
            </a:r>
          </a:p>
          <a:p>
            <a:pPr lvl="1" eaLnBrk="1" hangingPunct="1">
              <a:buFontTx/>
              <a:buChar char="•"/>
            </a:pPr>
            <a:r>
              <a:rPr lang="en-US" sz="2800" smtClean="0"/>
              <a:t>Mean = closest to tail of distribution </a:t>
            </a:r>
            <a:r>
              <a:rPr lang="en-US" sz="2800" smtClean="0">
                <a:solidFill>
                  <a:srgbClr val="FF3300"/>
                </a:solidFill>
              </a:rPr>
              <a:t>average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6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886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886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7886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</p:subTnLst>
                                </p:cTn>
                              </p:par>
                              <p:par>
                                <p:cTn id="9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6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7886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886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7886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</p:subTnLst>
                                </p:cTn>
                              </p:par>
                              <p:par>
                                <p:cTn id="13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6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7886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7886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7886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</p:subTnLst>
                                </p:cTn>
                              </p:par>
                              <p:par>
                                <p:cTn id="17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6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886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886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7886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8868" grpId="0" build="p" autoUpdateAnimBg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795B596D-26E4-435B-94ED-BA86C085AEDA}" type="slidenum">
              <a:rPr lang="en-US" smtClean="0"/>
              <a:pPr/>
              <a:t>19</a:t>
            </a:fld>
            <a:endParaRPr lang="en-US" smtClean="0"/>
          </a:p>
        </p:txBody>
      </p:sp>
      <p:sp>
        <p:nvSpPr>
          <p:cNvPr id="23555" name="Rectangle 2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3556" name="Rectangle 3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3557" name="Rectangle 4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3558" name="Rectangle 5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3559" name="Rectangle 6"/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 lIns="90488" tIns="44450" rIns="90488" bIns="44450" anchor="ctr"/>
          <a:lstStyle/>
          <a:p>
            <a:pPr eaLnBrk="1" hangingPunct="1">
              <a:buFontTx/>
              <a:buChar char="•"/>
            </a:pPr>
            <a:r>
              <a:rPr lang="en-US" b="1" smtClean="0">
                <a:solidFill>
                  <a:schemeClr val="tx1"/>
                </a:solidFill>
              </a:rPr>
              <a:t>Standard Deviation</a:t>
            </a:r>
          </a:p>
        </p:txBody>
      </p:sp>
      <p:sp>
        <p:nvSpPr>
          <p:cNvPr id="82951" name="Rectangle 7"/>
          <p:cNvSpPr>
            <a:spLocks noGrp="1" noChangeArrowheads="1"/>
          </p:cNvSpPr>
          <p:nvPr>
            <p:ph type="body" idx="1"/>
          </p:nvPr>
        </p:nvSpPr>
        <p:spPr>
          <a:xfrm>
            <a:off x="1187450" y="1773238"/>
            <a:ext cx="7313613" cy="4114800"/>
          </a:xfrm>
          <a:noFill/>
        </p:spPr>
        <p:txBody>
          <a:bodyPr lIns="90488" tIns="44450" rIns="90488" bIns="44450"/>
          <a:lstStyle/>
          <a:p>
            <a:pPr eaLnBrk="1" hangingPunct="1"/>
            <a:r>
              <a:rPr lang="en-US" sz="2800" smtClean="0"/>
              <a:t>Average distance of mean and scores in original units of measure</a:t>
            </a:r>
          </a:p>
          <a:p>
            <a:pPr eaLnBrk="1" hangingPunct="1"/>
            <a:r>
              <a:rPr lang="en-US" sz="2800" smtClean="0"/>
              <a:t>Accurate measure of dispersion</a:t>
            </a:r>
          </a:p>
        </p:txBody>
      </p:sp>
      <p:pic>
        <p:nvPicPr>
          <p:cNvPr id="23561" name="Picture 8"/>
          <p:cNvPicPr>
            <a:picLocks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273300" y="4114800"/>
            <a:ext cx="4321175" cy="263842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29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29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829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29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29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829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2951" grpId="0" build="p" autoUpdateAnimBg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6C52282D-19FF-4744-B22D-28F742880116}" type="slidenum">
              <a:rPr lang="en-US" smtClean="0"/>
              <a:pPr/>
              <a:t>20</a:t>
            </a:fld>
            <a:endParaRPr lang="en-US" smtClean="0"/>
          </a:p>
        </p:txBody>
      </p:sp>
      <p:sp>
        <p:nvSpPr>
          <p:cNvPr id="24579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2400" smtClean="0"/>
              <a:t>Quantitative Methods</a:t>
            </a:r>
            <a:r>
              <a:rPr lang="en-US" smtClean="0"/>
              <a:t/>
            </a:r>
            <a:br>
              <a:rPr lang="en-US" smtClean="0"/>
            </a:br>
            <a:r>
              <a:rPr lang="en-US" sz="2400" smtClean="0"/>
              <a:t>Research Analysis</a:t>
            </a:r>
            <a:br>
              <a:rPr lang="en-US" sz="2400" smtClean="0"/>
            </a:br>
            <a:r>
              <a:rPr lang="en-US" sz="1800" smtClean="0"/>
              <a:t>analysing and testing data</a:t>
            </a:r>
          </a:p>
        </p:txBody>
      </p:sp>
      <p:sp>
        <p:nvSpPr>
          <p:cNvPr id="24580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en-US" sz="3300" b="1" smtClean="0"/>
              <a:t>Frequency Analysis</a:t>
            </a:r>
          </a:p>
          <a:p>
            <a:pPr eaLnBrk="1" hangingPunct="1">
              <a:buFont typeface="Wingdings" pitchFamily="2" charset="2"/>
              <a:buNone/>
            </a:pPr>
            <a:endParaRPr lang="en-US" sz="3300" b="1" smtClean="0"/>
          </a:p>
        </p:txBody>
      </p:sp>
      <p:pic>
        <p:nvPicPr>
          <p:cNvPr id="24581" name="Picture 4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08175" y="2847975"/>
            <a:ext cx="4248150" cy="3398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C6922212-EFD8-4A89-B0C5-84ADBFECBA3C}" type="slidenum">
              <a:rPr lang="en-US" smtClean="0"/>
              <a:pPr/>
              <a:t>21</a:t>
            </a:fld>
            <a:endParaRPr lang="en-US" smtClean="0"/>
          </a:p>
        </p:txBody>
      </p:sp>
      <p:sp>
        <p:nvSpPr>
          <p:cNvPr id="25603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2400" smtClean="0"/>
              <a:t>Quantitative Methods</a:t>
            </a:r>
            <a:r>
              <a:rPr lang="en-US" smtClean="0"/>
              <a:t/>
            </a:r>
            <a:br>
              <a:rPr lang="en-US" smtClean="0"/>
            </a:br>
            <a:r>
              <a:rPr lang="en-US" sz="2400" smtClean="0"/>
              <a:t>Research Analysis</a:t>
            </a:r>
            <a:br>
              <a:rPr lang="en-US" sz="2400" smtClean="0"/>
            </a:br>
            <a:r>
              <a:rPr lang="en-US" sz="1800" smtClean="0"/>
              <a:t>analysing and testing data</a:t>
            </a:r>
          </a:p>
        </p:txBody>
      </p:sp>
      <p:sp>
        <p:nvSpPr>
          <p:cNvPr id="25604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en-US" sz="3300" b="1" smtClean="0"/>
              <a:t>Frequency Analysis</a:t>
            </a:r>
          </a:p>
          <a:p>
            <a:pPr eaLnBrk="1" hangingPunct="1">
              <a:buFont typeface="Wingdings" pitchFamily="2" charset="2"/>
              <a:buNone/>
            </a:pPr>
            <a:endParaRPr lang="en-US" sz="3300" b="1" smtClean="0"/>
          </a:p>
        </p:txBody>
      </p:sp>
      <p:pic>
        <p:nvPicPr>
          <p:cNvPr id="25605" name="Picture 5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409825" y="2627313"/>
            <a:ext cx="4324350" cy="1609725"/>
          </a:xfrm>
          <a:prstGeom prst="rect">
            <a:avLst/>
          </a:prstGeom>
          <a:noFill/>
          <a:ln w="12700" cap="sq">
            <a:noFill/>
            <a:miter lim="800000"/>
            <a:headEnd type="none" w="sm" len="sm"/>
            <a:tailEnd type="none" w="sm" len="sm"/>
          </a:ln>
        </p:spPr>
      </p:pic>
      <p:pic>
        <p:nvPicPr>
          <p:cNvPr id="25606" name="Picture 6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132138" y="4365625"/>
            <a:ext cx="2643187" cy="1636713"/>
          </a:xfrm>
          <a:prstGeom prst="rect">
            <a:avLst/>
          </a:prstGeom>
          <a:noFill/>
          <a:ln w="12700" cap="sq">
            <a:noFill/>
            <a:miter lim="800000"/>
            <a:headEnd type="none" w="sm" len="sm"/>
            <a:tailEnd type="none" w="sm" len="sm"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86CB85B5-6365-4FE8-B6D5-B145BDB9F43F}" type="slidenum">
              <a:rPr lang="en-US" smtClean="0"/>
              <a:pPr/>
              <a:t>22</a:t>
            </a:fld>
            <a:endParaRPr lang="en-US" smtClean="0"/>
          </a:p>
        </p:txBody>
      </p:sp>
      <p:sp>
        <p:nvSpPr>
          <p:cNvPr id="2662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2400" smtClean="0"/>
              <a:t/>
            </a:r>
            <a:br>
              <a:rPr lang="en-US" sz="2400" smtClean="0"/>
            </a:br>
            <a:r>
              <a:rPr lang="en-US" sz="2400" smtClean="0"/>
              <a:t>Quantitative Methods</a:t>
            </a:r>
            <a:r>
              <a:rPr lang="en-US" sz="1800" smtClean="0"/>
              <a:t> </a:t>
            </a:r>
            <a:br>
              <a:rPr lang="en-US" sz="1800" smtClean="0"/>
            </a:br>
            <a:r>
              <a:rPr lang="en-US" sz="1800" smtClean="0"/>
              <a:t> </a:t>
            </a:r>
            <a:r>
              <a:rPr lang="en-US" sz="2400" smtClean="0"/>
              <a:t>Research Analysis</a:t>
            </a:r>
            <a:r>
              <a:rPr lang="en-US" sz="1800" smtClean="0"/>
              <a:t> </a:t>
            </a:r>
            <a:br>
              <a:rPr lang="en-US" sz="1800" smtClean="0"/>
            </a:br>
            <a:r>
              <a:rPr lang="en-US" sz="1800" smtClean="0"/>
              <a:t>analysing and testing data </a:t>
            </a:r>
          </a:p>
        </p:txBody>
      </p:sp>
      <p:sp>
        <p:nvSpPr>
          <p:cNvPr id="26628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US" b="1" smtClean="0"/>
              <a:t>Explore relationships between two or more variables</a:t>
            </a:r>
          </a:p>
          <a:p>
            <a:pPr eaLnBrk="1" hangingPunct="1">
              <a:lnSpc>
                <a:spcPct val="90000"/>
              </a:lnSpc>
            </a:pPr>
            <a:r>
              <a:rPr lang="en-US" sz="2100" smtClean="0"/>
              <a:t>cross tabulation</a:t>
            </a:r>
          </a:p>
          <a:p>
            <a:pPr eaLnBrk="1" hangingPunct="1">
              <a:lnSpc>
                <a:spcPct val="90000"/>
              </a:lnSpc>
            </a:pPr>
            <a:r>
              <a:rPr lang="en-US" sz="2100" smtClean="0"/>
              <a:t>contingency tests</a:t>
            </a:r>
          </a:p>
          <a:p>
            <a:pPr eaLnBrk="1" hangingPunct="1">
              <a:lnSpc>
                <a:spcPct val="90000"/>
              </a:lnSpc>
            </a:pPr>
            <a:r>
              <a:rPr lang="en-US" sz="2100" smtClean="0"/>
              <a:t>testing significant relationships</a:t>
            </a:r>
          </a:p>
          <a:p>
            <a:pPr eaLnBrk="1" hangingPunct="1">
              <a:lnSpc>
                <a:spcPct val="90000"/>
              </a:lnSpc>
            </a:pPr>
            <a:r>
              <a:rPr lang="en-US" sz="2100" smtClean="0"/>
              <a:t>Pearson chi-square test</a:t>
            </a:r>
          </a:p>
          <a:p>
            <a:pPr eaLnBrk="1" hangingPunct="1">
              <a:lnSpc>
                <a:spcPct val="90000"/>
              </a:lnSpc>
            </a:pPr>
            <a:r>
              <a:rPr lang="en-US" sz="2100" smtClean="0"/>
              <a:t>Levels of confidence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US" sz="1700" smtClean="0"/>
              <a:t>0.05= 95% confidence (1 in 20)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US" sz="1700" smtClean="0"/>
              <a:t>0.01= 99% confidence (1 in 100)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US" sz="1700" smtClean="0"/>
              <a:t>0.001= 99.9 confidence (1 in 1000)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US" sz="1700" smtClean="0"/>
              <a:t>0.000= Greater than 99.9%</a:t>
            </a:r>
            <a:r>
              <a:rPr lang="en-US" sz="2100" smtClean="0"/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0A599AF2-9758-42A0-B73B-B20EE4584B4E}" type="slidenum">
              <a:rPr lang="en-US" smtClean="0"/>
              <a:pPr/>
              <a:t>23</a:t>
            </a:fld>
            <a:endParaRPr lang="en-US" smtClean="0"/>
          </a:p>
        </p:txBody>
      </p:sp>
      <p:sp>
        <p:nvSpPr>
          <p:cNvPr id="2765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2400" smtClean="0"/>
              <a:t/>
            </a:r>
            <a:br>
              <a:rPr lang="en-US" sz="2400" smtClean="0"/>
            </a:br>
            <a:r>
              <a:rPr lang="en-US" sz="2400" smtClean="0"/>
              <a:t>Quantitative Methods</a:t>
            </a:r>
            <a:r>
              <a:rPr lang="en-US" sz="1800" smtClean="0"/>
              <a:t> </a:t>
            </a:r>
            <a:br>
              <a:rPr lang="en-US" sz="1800" smtClean="0"/>
            </a:br>
            <a:r>
              <a:rPr lang="en-US" sz="1800" smtClean="0"/>
              <a:t> </a:t>
            </a:r>
            <a:r>
              <a:rPr lang="en-US" sz="2400" smtClean="0"/>
              <a:t>Research Analysis</a:t>
            </a:r>
            <a:r>
              <a:rPr lang="en-US" sz="1800" smtClean="0"/>
              <a:t> </a:t>
            </a:r>
            <a:br>
              <a:rPr lang="en-US" sz="1800" smtClean="0"/>
            </a:br>
            <a:r>
              <a:rPr lang="en-US" sz="1800" smtClean="0"/>
              <a:t>analysing and testing data </a:t>
            </a:r>
          </a:p>
        </p:txBody>
      </p:sp>
      <p:pic>
        <p:nvPicPr>
          <p:cNvPr id="27652" name="Picture 5"/>
          <p:cNvPicPr>
            <a:picLocks noChangeAspect="1" noChangeArrowheads="1"/>
          </p:cNvPicPr>
          <p:nvPr>
            <p:ph type="body"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5003800" y="1628775"/>
            <a:ext cx="3835400" cy="4114800"/>
          </a:xfrm>
          <a:noFill/>
        </p:spPr>
      </p:pic>
      <p:pic>
        <p:nvPicPr>
          <p:cNvPr id="27653" name="Picture 6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116013" y="2997200"/>
            <a:ext cx="3657600" cy="1928813"/>
          </a:xfrm>
          <a:prstGeom prst="rect">
            <a:avLst/>
          </a:prstGeom>
          <a:noFill/>
          <a:ln w="12700" cap="sq">
            <a:noFill/>
            <a:miter lim="800000"/>
            <a:headEnd type="none" w="sm" len="sm"/>
            <a:tailEnd type="none" w="sm" len="sm"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76E759D2-6EBF-4B22-9E31-B0B03EC74340}" type="slidenum">
              <a:rPr lang="en-US" smtClean="0"/>
              <a:pPr/>
              <a:t>24</a:t>
            </a:fld>
            <a:endParaRPr lang="en-US" smtClean="0"/>
          </a:p>
        </p:txBody>
      </p:sp>
      <p:sp>
        <p:nvSpPr>
          <p:cNvPr id="2867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2400" smtClean="0"/>
              <a:t>WHAT IS QUALITATIVE DATA?</a:t>
            </a:r>
            <a:r>
              <a:rPr lang="en-US" smtClean="0"/>
              <a:t> </a:t>
            </a:r>
          </a:p>
        </p:txBody>
      </p:sp>
      <p:sp>
        <p:nvSpPr>
          <p:cNvPr id="28676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US" sz="2100" b="1" smtClean="0"/>
              <a:t>Mainly verbal data</a:t>
            </a:r>
          </a:p>
          <a:p>
            <a:pPr eaLnBrk="1" hangingPunct="1"/>
            <a:r>
              <a:rPr lang="en-US" sz="2100" b="1" smtClean="0"/>
              <a:t>Descriptive data</a:t>
            </a:r>
          </a:p>
          <a:p>
            <a:pPr eaLnBrk="1" hangingPunct="1"/>
            <a:r>
              <a:rPr lang="en-US" sz="2100" b="1" smtClean="0"/>
              <a:t>interview led</a:t>
            </a:r>
          </a:p>
          <a:p>
            <a:pPr eaLnBrk="1" hangingPunct="1"/>
            <a:r>
              <a:rPr lang="en-US" sz="2100" b="1" smtClean="0"/>
              <a:t>discursive in nature</a:t>
            </a:r>
          </a:p>
          <a:p>
            <a:pPr eaLnBrk="1" hangingPunct="1"/>
            <a:r>
              <a:rPr lang="en-US" sz="2100" b="1" smtClean="0"/>
              <a:t>exploratory</a:t>
            </a:r>
          </a:p>
          <a:p>
            <a:pPr eaLnBrk="1" hangingPunct="1">
              <a:buFont typeface="Wingdings" pitchFamily="2" charset="2"/>
              <a:buNone/>
            </a:pPr>
            <a:r>
              <a:rPr lang="en-US" sz="2100" b="1" i="1" smtClean="0"/>
              <a:t>Qualitative research is empirical research where the data is not in the form of numbers</a:t>
            </a:r>
            <a:endParaRPr lang="en-US" sz="2100" smtClean="0"/>
          </a:p>
          <a:p>
            <a:pPr eaLnBrk="1" hangingPunct="1">
              <a:buFont typeface="Wingdings" pitchFamily="2" charset="2"/>
              <a:buNone/>
            </a:pPr>
            <a:r>
              <a:rPr lang="en-US" sz="2100" b="1" smtClean="0"/>
              <a:t>(Punch, 2000:3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BFA8D3EB-8731-4BE2-B851-56D8B654A32B}" type="slidenum">
              <a:rPr lang="en-US" smtClean="0"/>
              <a:pPr/>
              <a:t>25</a:t>
            </a:fld>
            <a:endParaRPr lang="en-US" smtClean="0"/>
          </a:p>
        </p:txBody>
      </p:sp>
      <p:sp>
        <p:nvSpPr>
          <p:cNvPr id="29699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2400" smtClean="0"/>
              <a:t>Qualitative Methods- Data Analysis</a:t>
            </a:r>
            <a:br>
              <a:rPr lang="en-US" sz="2400" smtClean="0"/>
            </a:br>
            <a:endParaRPr lang="en-US" smtClean="0"/>
          </a:p>
        </p:txBody>
      </p:sp>
      <p:sp>
        <p:nvSpPr>
          <p:cNvPr id="29700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US" sz="2100" smtClean="0"/>
              <a:t>Set up Matrix interview/question number</a:t>
            </a:r>
          </a:p>
          <a:p>
            <a:pPr eaLnBrk="1" hangingPunct="1"/>
            <a:r>
              <a:rPr lang="en-US" sz="2100" smtClean="0"/>
              <a:t>Précis interviews into key points</a:t>
            </a:r>
          </a:p>
          <a:p>
            <a:pPr eaLnBrk="1" hangingPunct="1"/>
            <a:r>
              <a:rPr lang="en-US" sz="2100" smtClean="0"/>
              <a:t>input key points into matrix</a:t>
            </a:r>
          </a:p>
          <a:p>
            <a:pPr eaLnBrk="1" hangingPunct="1"/>
            <a:r>
              <a:rPr lang="en-US" sz="2100" smtClean="0"/>
              <a:t>Highlight any significant quotes</a:t>
            </a:r>
          </a:p>
          <a:p>
            <a:pPr eaLnBrk="1" hangingPunct="1"/>
            <a:r>
              <a:rPr lang="en-US" sz="2100" smtClean="0"/>
              <a:t>For each question look for common themes or issues discussed</a:t>
            </a:r>
          </a:p>
          <a:p>
            <a:pPr eaLnBrk="1" hangingPunct="1"/>
            <a:r>
              <a:rPr lang="en-US" sz="2100" smtClean="0"/>
              <a:t>Make a summary list of common issues for each question</a:t>
            </a:r>
            <a:r>
              <a:rPr lang="en-US" smtClean="0"/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5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BC3FA805-59C9-4A96-90C1-EA7C698F9B68}" type="slidenum">
              <a:rPr lang="en-US" smtClean="0"/>
              <a:pPr/>
              <a:t>26</a:t>
            </a:fld>
            <a:endParaRPr lang="en-US" smtClean="0"/>
          </a:p>
        </p:txBody>
      </p:sp>
      <p:sp>
        <p:nvSpPr>
          <p:cNvPr id="51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mtClean="0"/>
              <a:t>USING MATRIX ANALYSIS</a:t>
            </a:r>
            <a:br>
              <a:rPr lang="en-US" smtClean="0"/>
            </a:br>
            <a:r>
              <a:rPr lang="en-US" sz="1600" smtClean="0"/>
              <a:t>Qualitative data</a:t>
            </a:r>
            <a:endParaRPr lang="en-US" smtClean="0"/>
          </a:p>
        </p:txBody>
      </p:sp>
      <p:sp>
        <p:nvSpPr>
          <p:cNvPr id="51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en-US" smtClean="0"/>
          </a:p>
          <a:p>
            <a:pPr eaLnBrk="1" hangingPunct="1"/>
            <a:endParaRPr lang="en-US" smtClean="0"/>
          </a:p>
        </p:txBody>
      </p:sp>
      <p:graphicFrame>
        <p:nvGraphicFramePr>
          <p:cNvPr id="5122" name="Object 4"/>
          <p:cNvGraphicFramePr>
            <a:graphicFrameLocks noChangeAspect="1"/>
          </p:cNvGraphicFramePr>
          <p:nvPr/>
        </p:nvGraphicFramePr>
        <p:xfrm>
          <a:off x="2185988" y="1735138"/>
          <a:ext cx="6105525" cy="4071937"/>
        </p:xfrm>
        <a:graphic>
          <a:graphicData uri="http://schemas.openxmlformats.org/presentationml/2006/ole">
            <p:oleObj spid="_x0000_s5122" name="Document" r:id="rId3" imgW="6104160" imgH="4070880" progId="Word.Document.8">
              <p:embed/>
            </p:oleObj>
          </a:graphicData>
        </a:graphic>
      </p:graphicFrame>
      <p:graphicFrame>
        <p:nvGraphicFramePr>
          <p:cNvPr id="5123" name="Object 5"/>
          <p:cNvGraphicFramePr>
            <a:graphicFrameLocks noChangeAspect="1"/>
          </p:cNvGraphicFramePr>
          <p:nvPr/>
        </p:nvGraphicFramePr>
        <p:xfrm>
          <a:off x="1782763" y="2185988"/>
          <a:ext cx="6235700" cy="3665537"/>
        </p:xfrm>
        <a:graphic>
          <a:graphicData uri="http://schemas.openxmlformats.org/presentationml/2006/ole">
            <p:oleObj spid="_x0000_s5123" name="Document" r:id="rId4" imgW="6235200" imgH="3665880" progId="Word.Document.8">
              <p:embed/>
            </p:oleObj>
          </a:graphicData>
        </a:graphic>
      </p:graphicFrame>
      <p:graphicFrame>
        <p:nvGraphicFramePr>
          <p:cNvPr id="5124" name="Object 6"/>
          <p:cNvGraphicFramePr>
            <a:graphicFrameLocks noChangeAspect="1"/>
          </p:cNvGraphicFramePr>
          <p:nvPr/>
        </p:nvGraphicFramePr>
        <p:xfrm>
          <a:off x="1520825" y="1668463"/>
          <a:ext cx="6045200" cy="4664075"/>
        </p:xfrm>
        <a:graphic>
          <a:graphicData uri="http://schemas.openxmlformats.org/presentationml/2006/ole">
            <p:oleObj spid="_x0000_s5124" name="Document" r:id="rId5" imgW="6068589" imgH="4691757" progId="Word.Document.8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3397DF50-2EC6-40FF-8352-37384D16897B}" type="slidenum">
              <a:rPr lang="en-US" smtClean="0"/>
              <a:pPr/>
              <a:t>27</a:t>
            </a:fld>
            <a:endParaRPr lang="en-US" smtClean="0"/>
          </a:p>
        </p:txBody>
      </p:sp>
      <p:sp>
        <p:nvSpPr>
          <p:cNvPr id="30723" name="Rectangle 2"/>
          <p:cNvSpPr>
            <a:spLocks noGrp="1" noChangeArrowheads="1"/>
          </p:cNvSpPr>
          <p:nvPr>
            <p:ph type="title"/>
          </p:nvPr>
        </p:nvSpPr>
        <p:spPr>
          <a:xfrm>
            <a:off x="1187450" y="765175"/>
            <a:ext cx="7772400" cy="1143000"/>
          </a:xfrm>
        </p:spPr>
        <p:txBody>
          <a:bodyPr/>
          <a:lstStyle/>
          <a:p>
            <a:pPr eaLnBrk="1" hangingPunct="1"/>
            <a:r>
              <a:rPr lang="en-US" sz="2400" smtClean="0"/>
              <a:t>WRITING UP RESULTS</a:t>
            </a:r>
            <a:br>
              <a:rPr lang="en-US" sz="2400" smtClean="0"/>
            </a:br>
            <a:r>
              <a:rPr lang="en-US" sz="2400" smtClean="0"/>
              <a:t> </a:t>
            </a:r>
            <a:r>
              <a:rPr lang="en-US" sz="1800" smtClean="0"/>
              <a:t>getting the structure right</a:t>
            </a:r>
            <a:r>
              <a:rPr lang="en-US" sz="2400" smtClean="0"/>
              <a:t/>
            </a:r>
            <a:br>
              <a:rPr lang="en-US" sz="2400" smtClean="0"/>
            </a:br>
            <a:r>
              <a:rPr lang="en-US" sz="2400" smtClean="0"/>
              <a:t/>
            </a:r>
            <a:br>
              <a:rPr lang="en-US" sz="2400" smtClean="0"/>
            </a:br>
            <a:endParaRPr lang="en-US" smtClean="0"/>
          </a:p>
        </p:txBody>
      </p:sp>
      <p:sp>
        <p:nvSpPr>
          <p:cNvPr id="30724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US" sz="2100" smtClean="0"/>
              <a:t>Present results by objectives or themes i.e. </a:t>
            </a:r>
            <a:r>
              <a:rPr lang="en-US" sz="1700" smtClean="0"/>
              <a:t>SWOT or e.g.current perceptions: contemporary problems: future needs</a:t>
            </a:r>
          </a:p>
          <a:p>
            <a:pPr eaLnBrk="1" hangingPunct="1"/>
            <a:r>
              <a:rPr lang="en-US" sz="2100" smtClean="0"/>
              <a:t>Avoid presenting results question by question</a:t>
            </a:r>
          </a:p>
          <a:p>
            <a:pPr eaLnBrk="1" hangingPunct="1"/>
            <a:r>
              <a:rPr lang="en-US" sz="2100" smtClean="0"/>
              <a:t>Introduce each theme by relating it to your stated objectives</a:t>
            </a:r>
          </a:p>
          <a:p>
            <a:pPr eaLnBrk="1" hangingPunct="1"/>
            <a:r>
              <a:rPr lang="en-US" sz="2100" smtClean="0"/>
              <a:t>State question numbers  that cover each objective/theme</a:t>
            </a:r>
            <a:endParaRPr lang="en-US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7B5A7B50-15A4-4C72-B867-D6E2D5380AC9}" type="slidenum">
              <a:rPr lang="en-US" smtClean="0"/>
              <a:pPr/>
              <a:t>28</a:t>
            </a:fld>
            <a:endParaRPr lang="en-US" smtClean="0"/>
          </a:p>
        </p:txBody>
      </p:sp>
      <p:sp>
        <p:nvSpPr>
          <p:cNvPr id="3174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mtClean="0"/>
              <a:t>Writing up results 5 important steps </a:t>
            </a:r>
            <a:br>
              <a:rPr lang="en-US" smtClean="0"/>
            </a:br>
            <a:r>
              <a:rPr lang="en-US" sz="1800" smtClean="0"/>
              <a:t>data synthesis</a:t>
            </a:r>
          </a:p>
        </p:txBody>
      </p:sp>
      <p:sp>
        <p:nvSpPr>
          <p:cNvPr id="31748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609600" indent="-609600" eaLnBrk="1" hangingPunct="1">
              <a:lnSpc>
                <a:spcPct val="90000"/>
              </a:lnSpc>
              <a:buFont typeface="Monotype Sorts" pitchFamily="2" charset="2"/>
              <a:buAutoNum type="arabicPeriod"/>
            </a:pPr>
            <a:endParaRPr lang="en-US" sz="2000" b="1" smtClean="0"/>
          </a:p>
          <a:p>
            <a:pPr marL="609600" indent="-609600" eaLnBrk="1" hangingPunct="1">
              <a:lnSpc>
                <a:spcPct val="90000"/>
              </a:lnSpc>
              <a:buFont typeface="Monotype Sorts" pitchFamily="2" charset="2"/>
              <a:buAutoNum type="arabicPeriod"/>
            </a:pPr>
            <a:r>
              <a:rPr lang="en-US" sz="2000" b="1" smtClean="0"/>
              <a:t>Introduce results by each key objective set by the research and provide summary of literature issues relating to these </a:t>
            </a:r>
          </a:p>
          <a:p>
            <a:pPr marL="609600" indent="-609600" eaLnBrk="1" hangingPunct="1">
              <a:lnSpc>
                <a:spcPct val="90000"/>
              </a:lnSpc>
              <a:buFont typeface="Monotype Sorts" pitchFamily="2" charset="2"/>
              <a:buAutoNum type="arabicPeriod"/>
            </a:pPr>
            <a:r>
              <a:rPr lang="en-US" sz="2000" b="1" smtClean="0"/>
              <a:t>Present results of survey- the primary data by each objective set</a:t>
            </a:r>
          </a:p>
          <a:p>
            <a:pPr marL="609600" indent="-609600" eaLnBrk="1" hangingPunct="1">
              <a:lnSpc>
                <a:spcPct val="90000"/>
              </a:lnSpc>
              <a:buFont typeface="Monotype Sorts" pitchFamily="2" charset="2"/>
              <a:buAutoNum type="arabicPeriod"/>
            </a:pPr>
            <a:r>
              <a:rPr lang="en-US" sz="2000" b="1" smtClean="0"/>
              <a:t>Discuss results linked to literature review and contextual issues by each objective set</a:t>
            </a:r>
          </a:p>
          <a:p>
            <a:pPr marL="609600" indent="-609600" eaLnBrk="1" hangingPunct="1">
              <a:lnSpc>
                <a:spcPct val="90000"/>
              </a:lnSpc>
              <a:buFont typeface="Monotype Sorts" pitchFamily="2" charset="2"/>
              <a:buAutoNum type="arabicPeriod"/>
            </a:pPr>
            <a:r>
              <a:rPr lang="en-US" sz="2000" b="1" smtClean="0"/>
              <a:t>Discuss critical issues, implications and themes  from 1. and 2. By each objective set</a:t>
            </a:r>
          </a:p>
          <a:p>
            <a:pPr marL="609600" indent="-609600" eaLnBrk="1" hangingPunct="1">
              <a:lnSpc>
                <a:spcPct val="90000"/>
              </a:lnSpc>
              <a:buFont typeface="Monotype Sorts" pitchFamily="2" charset="2"/>
              <a:buAutoNum type="arabicPeriod"/>
            </a:pPr>
            <a:r>
              <a:rPr lang="en-US" sz="2000" b="1" smtClean="0"/>
              <a:t>Summarise / list key findings by each objective set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6A5A603E-0BFF-405D-A403-C1B097FE972C}" type="slidenum">
              <a:rPr lang="en-US" smtClean="0"/>
              <a:pPr/>
              <a:t>29</a:t>
            </a:fld>
            <a:endParaRPr lang="en-US" smtClean="0"/>
          </a:p>
        </p:txBody>
      </p:sp>
      <p:sp>
        <p:nvSpPr>
          <p:cNvPr id="32771" name="Rectangle 2"/>
          <p:cNvSpPr>
            <a:spLocks noGrp="1" noChangeArrowheads="1"/>
          </p:cNvSpPr>
          <p:nvPr>
            <p:ph type="title"/>
          </p:nvPr>
        </p:nvSpPr>
        <p:spPr>
          <a:xfrm>
            <a:off x="838200" y="152400"/>
            <a:ext cx="7772400" cy="1143000"/>
          </a:xfrm>
        </p:spPr>
        <p:txBody>
          <a:bodyPr/>
          <a:lstStyle/>
          <a:p>
            <a:pPr eaLnBrk="1" hangingPunct="1"/>
            <a:r>
              <a:rPr lang="en-US" sz="2400" smtClean="0"/>
              <a:t/>
            </a:r>
            <a:br>
              <a:rPr lang="en-US" sz="2400" smtClean="0"/>
            </a:br>
            <a:r>
              <a:rPr lang="en-US" sz="2400" smtClean="0"/>
              <a:t/>
            </a:r>
            <a:br>
              <a:rPr lang="en-US" sz="2400" smtClean="0"/>
            </a:br>
            <a:r>
              <a:rPr lang="en-US" sz="2400" smtClean="0"/>
              <a:t> WRITING UP RESULTS an example </a:t>
            </a:r>
            <a:br>
              <a:rPr lang="en-US" sz="2400" smtClean="0"/>
            </a:br>
            <a:r>
              <a:rPr lang="en-US" sz="2400" smtClean="0"/>
              <a:t>An evaluation of Business needs in Swansea/Helsinki</a:t>
            </a:r>
          </a:p>
        </p:txBody>
      </p:sp>
      <p:sp>
        <p:nvSpPr>
          <p:cNvPr id="32772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en-US" sz="1700" b="1" smtClean="0"/>
              <a:t>OBJECTIVES SET:</a:t>
            </a:r>
          </a:p>
          <a:p>
            <a:pPr eaLnBrk="1" hangingPunct="1"/>
            <a:r>
              <a:rPr lang="en-US" sz="1700" b="1" smtClean="0"/>
              <a:t>Objective 1</a:t>
            </a:r>
            <a:br>
              <a:rPr lang="en-US" sz="1700" b="1" smtClean="0"/>
            </a:br>
            <a:r>
              <a:rPr lang="en-US" sz="1700" b="1" smtClean="0"/>
              <a:t>Analysing Current perceptions of business development needs</a:t>
            </a:r>
          </a:p>
          <a:p>
            <a:pPr eaLnBrk="1" hangingPunct="1">
              <a:buFont typeface="Wingdings" pitchFamily="2" charset="2"/>
              <a:buNone/>
            </a:pPr>
            <a:endParaRPr lang="en-US" sz="1700" b="1" smtClean="0"/>
          </a:p>
          <a:p>
            <a:pPr eaLnBrk="1" hangingPunct="1"/>
            <a:r>
              <a:rPr lang="en-US" sz="1700" b="1" smtClean="0"/>
              <a:t>Objective 2  </a:t>
            </a:r>
            <a:br>
              <a:rPr lang="en-US" sz="1700" b="1" smtClean="0"/>
            </a:br>
            <a:r>
              <a:rPr lang="en-US" sz="1700" b="1" smtClean="0"/>
              <a:t>Assessing contemporary problems for business development</a:t>
            </a:r>
          </a:p>
          <a:p>
            <a:pPr eaLnBrk="1" hangingPunct="1">
              <a:buFont typeface="Wingdings" pitchFamily="2" charset="2"/>
              <a:buNone/>
            </a:pPr>
            <a:endParaRPr lang="en-US" sz="1700" b="1" smtClean="0"/>
          </a:p>
          <a:p>
            <a:pPr eaLnBrk="1" hangingPunct="1"/>
            <a:r>
              <a:rPr lang="en-US" sz="1700" b="1" smtClean="0"/>
              <a:t>Objective 3  </a:t>
            </a:r>
            <a:br>
              <a:rPr lang="en-US" sz="1700" b="1" smtClean="0"/>
            </a:br>
            <a:r>
              <a:rPr lang="en-US" sz="1700" b="1" smtClean="0"/>
              <a:t>Evaluating future policy and management needs for business</a:t>
            </a:r>
          </a:p>
          <a:p>
            <a:pPr eaLnBrk="1" hangingPunct="1"/>
            <a:endParaRPr lang="en-US" sz="1700" b="1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B171FD03-1A94-4BF2-96E9-733142238D11}" type="slidenum">
              <a:rPr lang="en-US" smtClean="0"/>
              <a:pPr/>
              <a:t>30</a:t>
            </a:fld>
            <a:endParaRPr lang="en-US" smtClean="0"/>
          </a:p>
        </p:txBody>
      </p:sp>
      <p:sp>
        <p:nvSpPr>
          <p:cNvPr id="3379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2400" smtClean="0"/>
              <a:t/>
            </a:r>
            <a:br>
              <a:rPr lang="en-US" sz="2400" smtClean="0"/>
            </a:br>
            <a:r>
              <a:rPr lang="en-US" sz="2400" smtClean="0"/>
              <a:t>WRITING UP RESULTS an example </a:t>
            </a:r>
            <a:br>
              <a:rPr lang="en-US" sz="2400" smtClean="0"/>
            </a:br>
            <a:r>
              <a:rPr lang="en-US" sz="2400" smtClean="0"/>
              <a:t>objective 1</a:t>
            </a:r>
            <a:r>
              <a:rPr lang="en-US" sz="1800" b="1" smtClean="0"/>
              <a:t/>
            </a:r>
            <a:br>
              <a:rPr lang="en-US" sz="1800" b="1" smtClean="0"/>
            </a:br>
            <a:r>
              <a:rPr lang="en-US" sz="1800" smtClean="0"/>
              <a:t>Analysing</a:t>
            </a:r>
            <a:r>
              <a:rPr lang="en-US" sz="1800" b="1" smtClean="0"/>
              <a:t> c</a:t>
            </a:r>
            <a:r>
              <a:rPr lang="en-US" sz="1800" smtClean="0"/>
              <a:t>urrent perceptions of business development needs in Swansea/Helsinki</a:t>
            </a:r>
            <a:endParaRPr lang="en-US" sz="2400" smtClean="0"/>
          </a:p>
        </p:txBody>
      </p:sp>
      <p:sp>
        <p:nvSpPr>
          <p:cNvPr id="33796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en-US" sz="2500" smtClean="0"/>
          </a:p>
          <a:p>
            <a:pPr eaLnBrk="1" hangingPunct="1">
              <a:lnSpc>
                <a:spcPct val="90000"/>
              </a:lnSpc>
            </a:pPr>
            <a:r>
              <a:rPr lang="en-US" sz="1900" smtClean="0"/>
              <a:t>state objectives of research related to objective 1 and question numbers of survey</a:t>
            </a:r>
          </a:p>
          <a:p>
            <a:pPr eaLnBrk="1" hangingPunct="1">
              <a:lnSpc>
                <a:spcPct val="90000"/>
              </a:lnSpc>
            </a:pPr>
            <a:r>
              <a:rPr lang="en-US" sz="1900" smtClean="0"/>
              <a:t>Summarise key points made in literature review relating to theme 1 </a:t>
            </a:r>
            <a:r>
              <a:rPr lang="en-US" sz="1900" i="1" smtClean="0"/>
              <a:t>i.e. what did the literature say on the issue?</a:t>
            </a:r>
          </a:p>
          <a:p>
            <a:pPr eaLnBrk="1" hangingPunct="1">
              <a:lnSpc>
                <a:spcPct val="90000"/>
              </a:lnSpc>
            </a:pPr>
            <a:r>
              <a:rPr lang="en-US" sz="1900" smtClean="0"/>
              <a:t>summarise key results from your matrix relating to objective 1 </a:t>
            </a:r>
            <a:r>
              <a:rPr lang="en-US" sz="1900" i="1" smtClean="0"/>
              <a:t>i.e. what are your results?</a:t>
            </a:r>
          </a:p>
          <a:p>
            <a:pPr eaLnBrk="1" hangingPunct="1">
              <a:lnSpc>
                <a:spcPct val="90000"/>
              </a:lnSpc>
            </a:pPr>
            <a:r>
              <a:rPr lang="en-US" sz="1900" smtClean="0"/>
              <a:t>Synthesise and develop a discussion of your results related to the literature </a:t>
            </a:r>
            <a:r>
              <a:rPr lang="en-US" sz="1900" i="1" smtClean="0"/>
              <a:t>i.e. how do your results ‘fit’ with the literature you have identified or what is the relationship?</a:t>
            </a:r>
          </a:p>
          <a:p>
            <a:pPr eaLnBrk="1" hangingPunct="1">
              <a:lnSpc>
                <a:spcPct val="90000"/>
              </a:lnSpc>
            </a:pPr>
            <a:r>
              <a:rPr lang="en-US" sz="1900" smtClean="0"/>
              <a:t>Highlight implications of your results for future policy, management, or implementation strategies </a:t>
            </a:r>
            <a:r>
              <a:rPr lang="en-US" sz="1900" i="1" smtClean="0"/>
              <a:t>i.e. what do your results mean?</a:t>
            </a:r>
          </a:p>
          <a:p>
            <a:pPr eaLnBrk="1" hangingPunct="1">
              <a:lnSpc>
                <a:spcPct val="90000"/>
              </a:lnSpc>
            </a:pPr>
            <a:endParaRPr lang="en-US" smtClean="0"/>
          </a:p>
          <a:p>
            <a:pPr eaLnBrk="1" hangingPunct="1">
              <a:lnSpc>
                <a:spcPct val="90000"/>
              </a:lnSpc>
            </a:pPr>
            <a:endParaRPr lang="en-US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693C73F7-48DA-4382-B937-EA97D79FE701}" type="slidenum">
              <a:rPr lang="en-US" smtClean="0"/>
              <a:pPr/>
              <a:t>31</a:t>
            </a:fld>
            <a:endParaRPr lang="en-US" smtClean="0"/>
          </a:p>
        </p:txBody>
      </p:sp>
      <p:sp>
        <p:nvSpPr>
          <p:cNvPr id="34819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2400" smtClean="0"/>
              <a:t>MAKING CONCLUSIONS &amp; RECOMMENDATIONS</a:t>
            </a:r>
            <a:endParaRPr lang="en-US" smtClean="0"/>
          </a:p>
        </p:txBody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US" smtClean="0"/>
              <a:t>Summarise key results</a:t>
            </a:r>
          </a:p>
          <a:p>
            <a:pPr eaLnBrk="1" hangingPunct="1"/>
            <a:r>
              <a:rPr lang="en-US" smtClean="0"/>
              <a:t>Summarise how key results link with the literature</a:t>
            </a:r>
          </a:p>
          <a:p>
            <a:pPr eaLnBrk="1" hangingPunct="1"/>
            <a:r>
              <a:rPr lang="en-US" smtClean="0"/>
              <a:t>Summarise implications of key results</a:t>
            </a:r>
          </a:p>
          <a:p>
            <a:pPr eaLnBrk="1" hangingPunct="1"/>
            <a:r>
              <a:rPr lang="en-US" smtClean="0"/>
              <a:t>Make recommendations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C84FC48B-135B-4A1F-9FD4-7B79EADCF7FD}" type="slidenum">
              <a:rPr lang="en-US" smtClean="0"/>
              <a:pPr/>
              <a:t>32</a:t>
            </a:fld>
            <a:endParaRPr lang="en-US" smtClean="0"/>
          </a:p>
        </p:txBody>
      </p:sp>
      <p:sp>
        <p:nvSpPr>
          <p:cNvPr id="35843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KEY COGNITIVE CRITERIA</a:t>
            </a:r>
          </a:p>
        </p:txBody>
      </p:sp>
      <p:sp>
        <p:nvSpPr>
          <p:cNvPr id="35844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smtClean="0"/>
              <a:t>EVALUATION</a:t>
            </a:r>
          </a:p>
          <a:p>
            <a:pPr eaLnBrk="1" hangingPunct="1"/>
            <a:r>
              <a:rPr lang="en-GB" smtClean="0"/>
              <a:t>SYNTHESIS</a:t>
            </a:r>
          </a:p>
          <a:p>
            <a:pPr eaLnBrk="1" hangingPunct="1"/>
            <a:r>
              <a:rPr lang="en-GB" smtClean="0"/>
              <a:t>CRITICAL ANALYSIS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3B7107F2-C624-417A-A194-C614B159549B}" type="slidenum">
              <a:rPr lang="en-US" smtClean="0"/>
              <a:pPr/>
              <a:t>33</a:t>
            </a:fld>
            <a:endParaRPr lang="en-US" smtClean="0"/>
          </a:p>
        </p:txBody>
      </p:sp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2800" b="1" smtClean="0"/>
              <a:t>RESEARCH INGREDIENTS</a:t>
            </a:r>
            <a:br>
              <a:rPr lang="en-US" sz="2800" b="1" smtClean="0"/>
            </a:br>
            <a:r>
              <a:rPr lang="en-US" sz="2800" b="1" smtClean="0"/>
              <a:t>Check list</a:t>
            </a:r>
            <a:endParaRPr lang="en-US" smtClean="0"/>
          </a:p>
        </p:txBody>
      </p:sp>
      <p:sp>
        <p:nvSpPr>
          <p:cNvPr id="2457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143000" y="1752600"/>
            <a:ext cx="7772400" cy="4114800"/>
          </a:xfrm>
        </p:spPr>
        <p:txBody>
          <a:bodyPr/>
          <a:lstStyle/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US" sz="2500" b="1" i="1" smtClean="0"/>
              <a:t>1. Develop Hypothesis or Question - aims and objectives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US" sz="2500" b="1" i="1" smtClean="0"/>
              <a:t>2. Formulate Survey method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US" sz="2500" b="1" i="1" smtClean="0"/>
              <a:t>3. Research Literature review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US" sz="2500" b="1" i="1" smtClean="0"/>
              <a:t>4. Develop survey-sample framework: check validity &amp; reliability 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US" sz="2500" b="1" i="1" smtClean="0"/>
              <a:t>5. Data input, &amp; manipulation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US" sz="2500" b="1" i="1" smtClean="0"/>
              <a:t>6. Data analysis  intellect &amp; synthesis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US" sz="2500" b="1" i="1" smtClean="0"/>
              <a:t>7. Results and conclusions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US" sz="2500" b="1" i="1" smtClean="0"/>
              <a:t>8. Research ethics</a:t>
            </a:r>
            <a:endParaRPr lang="en-US" sz="3300" b="1" i="1" smtClean="0">
              <a:solidFill>
                <a:srgbClr val="00FFFF"/>
              </a:solidFill>
            </a:endParaRP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endParaRPr lang="en-US" sz="3300" smtClean="0"/>
          </a:p>
        </p:txBody>
      </p:sp>
      <p:graphicFrame>
        <p:nvGraphicFramePr>
          <p:cNvPr id="24580" name="Object 4"/>
          <p:cNvGraphicFramePr>
            <a:graphicFrameLocks noChangeAspect="1"/>
          </p:cNvGraphicFramePr>
          <p:nvPr/>
        </p:nvGraphicFramePr>
        <p:xfrm>
          <a:off x="6172200" y="4572000"/>
          <a:ext cx="2286000" cy="1893888"/>
        </p:xfrm>
        <a:graphic>
          <a:graphicData uri="http://schemas.openxmlformats.org/presentationml/2006/ole">
            <p:oleObj spid="_x0000_s6146" name="Clip" r:id="rId3" imgW="3452400" imgH="3458520" progId="MS_ClipArt_Gallery.2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5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45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45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45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45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45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45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45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45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457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457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457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457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457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457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2457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2457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9" dur="500"/>
                                        <p:tgtEl>
                                          <p:spTgt spid="245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578" grpId="0" autoUpdateAnimBg="0"/>
      <p:bldP spid="24579" grpId="0" build="p" autoUpdateAnimBg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4EEE49CB-DEDE-449F-B2ED-AFA5DC23CCF6}" type="slidenum">
              <a:rPr lang="en-US" smtClean="0"/>
              <a:pPr/>
              <a:t>34</a:t>
            </a:fld>
            <a:endParaRPr lang="en-US" smtClean="0"/>
          </a:p>
        </p:txBody>
      </p:sp>
      <p:sp>
        <p:nvSpPr>
          <p:cNvPr id="3686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mtClean="0"/>
              <a:t>Research Analysis</a:t>
            </a:r>
            <a:br>
              <a:rPr lang="en-US" smtClean="0"/>
            </a:br>
            <a:r>
              <a:rPr lang="en-US" sz="1800" smtClean="0"/>
              <a:t>research ethics</a:t>
            </a:r>
            <a:endParaRPr lang="en-US" smtClean="0"/>
          </a:p>
        </p:txBody>
      </p:sp>
      <p:sp>
        <p:nvSpPr>
          <p:cNvPr id="36868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0" indent="0" eaLnBrk="1" hangingPunct="1">
              <a:buFont typeface="Wingdings" pitchFamily="2" charset="2"/>
              <a:buNone/>
            </a:pPr>
            <a:r>
              <a:rPr lang="en-US" b="1" smtClean="0"/>
              <a:t>ENSURE:</a:t>
            </a:r>
          </a:p>
          <a:p>
            <a:pPr marL="0" indent="0" eaLnBrk="1" hangingPunct="1"/>
            <a:r>
              <a:rPr lang="en-US" sz="2500" b="1" smtClean="0"/>
              <a:t>scientific objectivity validity and reliability</a:t>
            </a:r>
          </a:p>
          <a:p>
            <a:pPr marL="0" indent="0" eaLnBrk="1" hangingPunct="1"/>
            <a:r>
              <a:rPr lang="en-US" sz="2500" b="1" smtClean="0"/>
              <a:t>privacy &amp; confidentiality</a:t>
            </a:r>
          </a:p>
          <a:p>
            <a:pPr marL="0" indent="0" eaLnBrk="1" hangingPunct="1"/>
            <a:r>
              <a:rPr lang="en-US" sz="2500" b="1" smtClean="0"/>
              <a:t>fair interpretation of results</a:t>
            </a:r>
          </a:p>
          <a:p>
            <a:pPr marL="0" indent="0" eaLnBrk="1" hangingPunct="1"/>
            <a:r>
              <a:rPr lang="en-US" sz="2500" b="1" smtClean="0"/>
              <a:t>information from research only</a:t>
            </a:r>
          </a:p>
          <a:p>
            <a:pPr marL="0" indent="0" eaLnBrk="1" hangingPunct="1"/>
            <a:r>
              <a:rPr lang="en-US" sz="2500" b="1" smtClean="0"/>
              <a:t>acknowledge support and help- maintain independence</a:t>
            </a:r>
          </a:p>
          <a:p>
            <a:pPr marL="0" indent="0" eaLnBrk="1" hangingPunct="1"/>
            <a:endParaRPr lang="en-US" b="1" smtClean="0"/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8EC0C054-00BE-4657-97F7-0DE3CBE88747}" type="slidenum">
              <a:rPr lang="en-US" smtClean="0"/>
              <a:pPr/>
              <a:t>35</a:t>
            </a:fld>
            <a:endParaRPr lang="en-US" smtClean="0"/>
          </a:p>
        </p:txBody>
      </p:sp>
      <p:sp>
        <p:nvSpPr>
          <p:cNvPr id="3789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mtClean="0"/>
              <a:t>Summary Check list for Results-analysis</a:t>
            </a:r>
          </a:p>
        </p:txBody>
      </p:sp>
      <p:sp>
        <p:nvSpPr>
          <p:cNvPr id="37892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US" sz="1900" smtClean="0"/>
              <a:t>Ensure appropriate &amp; representative sample</a:t>
            </a:r>
          </a:p>
          <a:p>
            <a:pPr eaLnBrk="1" hangingPunct="1">
              <a:lnSpc>
                <a:spcPct val="80000"/>
              </a:lnSpc>
            </a:pPr>
            <a:r>
              <a:rPr lang="en-US" sz="1900" smtClean="0"/>
              <a:t>Avoid over fragmentation of questions in questionnaire</a:t>
            </a:r>
          </a:p>
          <a:p>
            <a:pPr eaLnBrk="1" hangingPunct="1">
              <a:lnSpc>
                <a:spcPct val="80000"/>
              </a:lnSpc>
            </a:pPr>
            <a:r>
              <a:rPr lang="en-US" sz="1900" smtClean="0"/>
              <a:t>Use appropriate synthesis of data</a:t>
            </a:r>
          </a:p>
          <a:p>
            <a:pPr eaLnBrk="1" hangingPunct="1">
              <a:lnSpc>
                <a:spcPct val="80000"/>
              </a:lnSpc>
            </a:pPr>
            <a:r>
              <a:rPr lang="en-US" sz="1900" smtClean="0"/>
              <a:t>Ensure realistic and sensible  statistical tests</a:t>
            </a:r>
          </a:p>
          <a:p>
            <a:pPr eaLnBrk="1" hangingPunct="1">
              <a:lnSpc>
                <a:spcPct val="80000"/>
              </a:lnSpc>
            </a:pPr>
            <a:r>
              <a:rPr lang="en-US" sz="1900" smtClean="0"/>
              <a:t>Avoid wild or prescriptive assumptions</a:t>
            </a:r>
          </a:p>
          <a:p>
            <a:pPr eaLnBrk="1" hangingPunct="1">
              <a:lnSpc>
                <a:spcPct val="80000"/>
              </a:lnSpc>
            </a:pPr>
            <a:r>
              <a:rPr lang="en-US" sz="1900" smtClean="0"/>
              <a:t>Ensure that contextual issues are synthesized with results</a:t>
            </a:r>
          </a:p>
          <a:p>
            <a:pPr eaLnBrk="1" hangingPunct="1">
              <a:lnSpc>
                <a:spcPct val="80000"/>
              </a:lnSpc>
            </a:pPr>
            <a:r>
              <a:rPr lang="en-US" sz="1900" smtClean="0"/>
              <a:t>Ensure links are made with broader academic studies and works published</a:t>
            </a:r>
          </a:p>
          <a:p>
            <a:pPr eaLnBrk="1" hangingPunct="1">
              <a:lnSpc>
                <a:spcPct val="80000"/>
              </a:lnSpc>
            </a:pPr>
            <a:r>
              <a:rPr lang="en-US" sz="1900" smtClean="0"/>
              <a:t>Make sure your questions and results reflect the aims and objectives of the research</a:t>
            </a:r>
          </a:p>
          <a:p>
            <a:pPr eaLnBrk="1" hangingPunct="1">
              <a:lnSpc>
                <a:spcPct val="80000"/>
              </a:lnSpc>
            </a:pPr>
            <a:r>
              <a:rPr lang="en-GB" sz="1900" smtClean="0"/>
              <a:t>Discuss broader academic implications of your results i.e. against existing theories, policies and strategies  and organisational frameworks and issues etc.</a:t>
            </a:r>
            <a:endParaRPr lang="en-US" sz="1900" smtClean="0"/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6233465D-DD51-4809-A8F5-657B7A4F3398}" type="slidenum">
              <a:rPr lang="en-US" smtClean="0"/>
              <a:pPr/>
              <a:t>36</a:t>
            </a:fld>
            <a:endParaRPr lang="en-US" smtClean="0"/>
          </a:p>
        </p:txBody>
      </p:sp>
      <p:sp>
        <p:nvSpPr>
          <p:cNvPr id="3891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Constructively criticising research..</a:t>
            </a:r>
            <a:endParaRPr lang="en-US" smtClean="0"/>
          </a:p>
        </p:txBody>
      </p:sp>
      <p:sp>
        <p:nvSpPr>
          <p:cNvPr id="38916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</a:pPr>
            <a:endParaRPr lang="en-GB" sz="1900" smtClean="0"/>
          </a:p>
          <a:p>
            <a:pPr eaLnBrk="1" hangingPunct="1">
              <a:lnSpc>
                <a:spcPct val="90000"/>
              </a:lnSpc>
            </a:pPr>
            <a:r>
              <a:rPr lang="en-GB" sz="1900" smtClean="0"/>
              <a:t>Researchers have a vested interest in making a piece of work appear significant and worthy of publication</a:t>
            </a:r>
          </a:p>
          <a:p>
            <a:pPr eaLnBrk="1" hangingPunct="1">
              <a:lnSpc>
                <a:spcPct val="90000"/>
              </a:lnSpc>
            </a:pPr>
            <a:r>
              <a:rPr lang="en-GB" sz="1900" smtClean="0"/>
              <a:t>They may not be as forthcoming about the limitations of the work as about the benefits</a:t>
            </a:r>
          </a:p>
          <a:p>
            <a:pPr eaLnBrk="1" hangingPunct="1">
              <a:lnSpc>
                <a:spcPct val="90000"/>
              </a:lnSpc>
            </a:pPr>
            <a:r>
              <a:rPr lang="en-GB" sz="1900" smtClean="0"/>
              <a:t>Results should be reported in sufficient detail to enable the reader to draw his/her own conclusions and thereby judge the validity of the conclusions drawn by the author</a:t>
            </a:r>
          </a:p>
          <a:p>
            <a:pPr eaLnBrk="1" hangingPunct="1">
              <a:lnSpc>
                <a:spcPct val="90000"/>
              </a:lnSpc>
            </a:pPr>
            <a:r>
              <a:rPr lang="en-GB" sz="1900" smtClean="0"/>
              <a:t>Are the conclusions drawn justified by the evidence provided?</a:t>
            </a:r>
          </a:p>
          <a:p>
            <a:pPr eaLnBrk="1" hangingPunct="1">
              <a:lnSpc>
                <a:spcPct val="90000"/>
              </a:lnSpc>
            </a:pPr>
            <a:r>
              <a:rPr lang="en-GB" sz="1900" smtClean="0"/>
              <a:t>Is the method of investigation appropriate or flawed?</a:t>
            </a:r>
          </a:p>
          <a:p>
            <a:pPr eaLnBrk="1" hangingPunct="1">
              <a:lnSpc>
                <a:spcPct val="90000"/>
              </a:lnSpc>
            </a:pPr>
            <a:r>
              <a:rPr lang="en-GB" sz="1900" smtClean="0"/>
              <a:t>Are the investigators aware of other similar contributions in the field?</a:t>
            </a:r>
          </a:p>
          <a:p>
            <a:pPr eaLnBrk="1" hangingPunct="1">
              <a:lnSpc>
                <a:spcPct val="80000"/>
              </a:lnSpc>
            </a:pPr>
            <a:endParaRPr lang="en-US" sz="1900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Eclipse">
  <a:themeElements>
    <a:clrScheme name="Eclipse 1">
      <a:dk1>
        <a:srgbClr val="000000"/>
      </a:dk1>
      <a:lt1>
        <a:srgbClr val="FFFFFF"/>
      </a:lt1>
      <a:dk2>
        <a:srgbClr val="006666"/>
      </a:dk2>
      <a:lt2>
        <a:srgbClr val="5F5F5F"/>
      </a:lt2>
      <a:accent1>
        <a:srgbClr val="33CCCC"/>
      </a:accent1>
      <a:accent2>
        <a:srgbClr val="99CCCC"/>
      </a:accent2>
      <a:accent3>
        <a:srgbClr val="FFFFFF"/>
      </a:accent3>
      <a:accent4>
        <a:srgbClr val="000000"/>
      </a:accent4>
      <a:accent5>
        <a:srgbClr val="ADE2E2"/>
      </a:accent5>
      <a:accent6>
        <a:srgbClr val="8AB9B9"/>
      </a:accent6>
      <a:hlink>
        <a:srgbClr val="006666"/>
      </a:hlink>
      <a:folHlink>
        <a:srgbClr val="B2B2B2"/>
      </a:folHlink>
    </a:clrScheme>
    <a:fontScheme name="Eclipse">
      <a:majorFont>
        <a:latin typeface="Arial"/>
        <a:ea typeface=""/>
        <a:cs typeface="Arial"/>
      </a:majorFont>
      <a:minorFont>
        <a:latin typeface="Verdana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Eclipse 1">
        <a:dk1>
          <a:srgbClr val="000000"/>
        </a:dk1>
        <a:lt1>
          <a:srgbClr val="FFFFFF"/>
        </a:lt1>
        <a:dk2>
          <a:srgbClr val="006666"/>
        </a:dk2>
        <a:lt2>
          <a:srgbClr val="5F5F5F"/>
        </a:lt2>
        <a:accent1>
          <a:srgbClr val="33CCCC"/>
        </a:accent1>
        <a:accent2>
          <a:srgbClr val="99CCCC"/>
        </a:accent2>
        <a:accent3>
          <a:srgbClr val="FFFFFF"/>
        </a:accent3>
        <a:accent4>
          <a:srgbClr val="000000"/>
        </a:accent4>
        <a:accent5>
          <a:srgbClr val="ADE2E2"/>
        </a:accent5>
        <a:accent6>
          <a:srgbClr val="8AB9B9"/>
        </a:accent6>
        <a:hlink>
          <a:srgbClr val="006666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Eclipse 2">
        <a:dk1>
          <a:srgbClr val="000000"/>
        </a:dk1>
        <a:lt1>
          <a:srgbClr val="FFFFFF"/>
        </a:lt1>
        <a:dk2>
          <a:srgbClr val="333366"/>
        </a:dk2>
        <a:lt2>
          <a:srgbClr val="5F5F5F"/>
        </a:lt2>
        <a:accent1>
          <a:srgbClr val="CC99FF"/>
        </a:accent1>
        <a:accent2>
          <a:srgbClr val="99CCCC"/>
        </a:accent2>
        <a:accent3>
          <a:srgbClr val="FFFFFF"/>
        </a:accent3>
        <a:accent4>
          <a:srgbClr val="000000"/>
        </a:accent4>
        <a:accent5>
          <a:srgbClr val="E2CAFF"/>
        </a:accent5>
        <a:accent6>
          <a:srgbClr val="8AB9B9"/>
        </a:accent6>
        <a:hlink>
          <a:srgbClr val="666699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Eclipse 3">
        <a:dk1>
          <a:srgbClr val="000000"/>
        </a:dk1>
        <a:lt1>
          <a:srgbClr val="FFFFFF"/>
        </a:lt1>
        <a:dk2>
          <a:srgbClr val="0000CC"/>
        </a:dk2>
        <a:lt2>
          <a:srgbClr val="434343"/>
        </a:lt2>
        <a:accent1>
          <a:srgbClr val="99CC00"/>
        </a:accent1>
        <a:accent2>
          <a:srgbClr val="FFCC00"/>
        </a:accent2>
        <a:accent3>
          <a:srgbClr val="FFFFFF"/>
        </a:accent3>
        <a:accent4>
          <a:srgbClr val="000000"/>
        </a:accent4>
        <a:accent5>
          <a:srgbClr val="CAE2AA"/>
        </a:accent5>
        <a:accent6>
          <a:srgbClr val="E7B900"/>
        </a:accent6>
        <a:hlink>
          <a:srgbClr val="FF0000"/>
        </a:hlink>
        <a:folHlink>
          <a:srgbClr val="8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Eclipse 4">
        <a:dk1>
          <a:srgbClr val="000000"/>
        </a:dk1>
        <a:lt1>
          <a:srgbClr val="64AAAE"/>
        </a:lt1>
        <a:dk2>
          <a:srgbClr val="FFFFCC"/>
        </a:dk2>
        <a:lt2>
          <a:srgbClr val="5F5F5F"/>
        </a:lt2>
        <a:accent1>
          <a:srgbClr val="B4B1DB"/>
        </a:accent1>
        <a:accent2>
          <a:srgbClr val="61C1D7"/>
        </a:accent2>
        <a:accent3>
          <a:srgbClr val="B8D2D3"/>
        </a:accent3>
        <a:accent4>
          <a:srgbClr val="000000"/>
        </a:accent4>
        <a:accent5>
          <a:srgbClr val="D6D5EA"/>
        </a:accent5>
        <a:accent6>
          <a:srgbClr val="57AFC3"/>
        </a:accent6>
        <a:hlink>
          <a:srgbClr val="257177"/>
        </a:hlink>
        <a:folHlink>
          <a:srgbClr val="CCCC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Eclipse 5">
        <a:dk1>
          <a:srgbClr val="5F5F5F"/>
        </a:dk1>
        <a:lt1>
          <a:srgbClr val="F8F8F8"/>
        </a:lt1>
        <a:dk2>
          <a:srgbClr val="2A285A"/>
        </a:dk2>
        <a:lt2>
          <a:srgbClr val="FFFFFF"/>
        </a:lt2>
        <a:accent1>
          <a:srgbClr val="999966"/>
        </a:accent1>
        <a:accent2>
          <a:srgbClr val="8C8B9D"/>
        </a:accent2>
        <a:accent3>
          <a:srgbClr val="ACACB5"/>
        </a:accent3>
        <a:accent4>
          <a:srgbClr val="D4D4D4"/>
        </a:accent4>
        <a:accent5>
          <a:srgbClr val="CACAB8"/>
        </a:accent5>
        <a:accent6>
          <a:srgbClr val="7E7D8E"/>
        </a:accent6>
        <a:hlink>
          <a:srgbClr val="465174"/>
        </a:hlink>
        <a:folHlink>
          <a:srgbClr val="C0C0C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clipse 6">
        <a:dk1>
          <a:srgbClr val="434343"/>
        </a:dk1>
        <a:lt1>
          <a:srgbClr val="FFFFFF"/>
        </a:lt1>
        <a:dk2>
          <a:srgbClr val="360404"/>
        </a:dk2>
        <a:lt2>
          <a:srgbClr val="FFFFFF"/>
        </a:lt2>
        <a:accent1>
          <a:srgbClr val="669900"/>
        </a:accent1>
        <a:accent2>
          <a:srgbClr val="CC6600"/>
        </a:accent2>
        <a:accent3>
          <a:srgbClr val="AEAAAA"/>
        </a:accent3>
        <a:accent4>
          <a:srgbClr val="DADADA"/>
        </a:accent4>
        <a:accent5>
          <a:srgbClr val="B8CAAA"/>
        </a:accent5>
        <a:accent6>
          <a:srgbClr val="B95C00"/>
        </a:accent6>
        <a:hlink>
          <a:srgbClr val="CC3300"/>
        </a:hlink>
        <a:folHlink>
          <a:srgbClr val="80808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clipse 7">
        <a:dk1>
          <a:srgbClr val="434343"/>
        </a:dk1>
        <a:lt1>
          <a:srgbClr val="FFFFFF"/>
        </a:lt1>
        <a:dk2>
          <a:srgbClr val="000000"/>
        </a:dk2>
        <a:lt2>
          <a:srgbClr val="8285FE"/>
        </a:lt2>
        <a:accent1>
          <a:srgbClr val="669900"/>
        </a:accent1>
        <a:accent2>
          <a:srgbClr val="9900FF"/>
        </a:accent2>
        <a:accent3>
          <a:srgbClr val="AAAAAA"/>
        </a:accent3>
        <a:accent4>
          <a:srgbClr val="DADADA"/>
        </a:accent4>
        <a:accent5>
          <a:srgbClr val="B8CAAA"/>
        </a:accent5>
        <a:accent6>
          <a:srgbClr val="8A00E7"/>
        </a:accent6>
        <a:hlink>
          <a:srgbClr val="6600CC"/>
        </a:hlink>
        <a:folHlink>
          <a:srgbClr val="80808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clipse 8">
        <a:dk1>
          <a:srgbClr val="434343"/>
        </a:dk1>
        <a:lt1>
          <a:srgbClr val="FFFFFF"/>
        </a:lt1>
        <a:dk2>
          <a:srgbClr val="000000"/>
        </a:dk2>
        <a:lt2>
          <a:srgbClr val="0066FF"/>
        </a:lt2>
        <a:accent1>
          <a:srgbClr val="339966"/>
        </a:accent1>
        <a:accent2>
          <a:srgbClr val="FFCC00"/>
        </a:accent2>
        <a:accent3>
          <a:srgbClr val="AAAAAA"/>
        </a:accent3>
        <a:accent4>
          <a:srgbClr val="DADADA"/>
        </a:accent4>
        <a:accent5>
          <a:srgbClr val="ADCAB8"/>
        </a:accent5>
        <a:accent6>
          <a:srgbClr val="E7B900"/>
        </a:accent6>
        <a:hlink>
          <a:srgbClr val="CC0000"/>
        </a:hlink>
        <a:folHlink>
          <a:srgbClr val="80808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clipse 9">
        <a:dk1>
          <a:srgbClr val="333300"/>
        </a:dk1>
        <a:lt1>
          <a:srgbClr val="FFFFFF"/>
        </a:lt1>
        <a:dk2>
          <a:srgbClr val="669900"/>
        </a:dk2>
        <a:lt2>
          <a:srgbClr val="FFFFCC"/>
        </a:lt2>
        <a:accent1>
          <a:srgbClr val="CCCC00"/>
        </a:accent1>
        <a:accent2>
          <a:srgbClr val="99CC00"/>
        </a:accent2>
        <a:accent3>
          <a:srgbClr val="B8CAAA"/>
        </a:accent3>
        <a:accent4>
          <a:srgbClr val="DADADA"/>
        </a:accent4>
        <a:accent5>
          <a:srgbClr val="E2E2AA"/>
        </a:accent5>
        <a:accent6>
          <a:srgbClr val="8AB900"/>
        </a:accent6>
        <a:hlink>
          <a:srgbClr val="336600"/>
        </a:hlink>
        <a:folHlink>
          <a:srgbClr val="FFFF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clipse 10">
        <a:dk1>
          <a:srgbClr val="333333"/>
        </a:dk1>
        <a:lt1>
          <a:srgbClr val="FFFFCC"/>
        </a:lt1>
        <a:dk2>
          <a:srgbClr val="660000"/>
        </a:dk2>
        <a:lt2>
          <a:srgbClr val="CCCCCC"/>
        </a:lt2>
        <a:accent1>
          <a:srgbClr val="FF6600"/>
        </a:accent1>
        <a:accent2>
          <a:srgbClr val="CC3300"/>
        </a:accent2>
        <a:accent3>
          <a:srgbClr val="B8AAAA"/>
        </a:accent3>
        <a:accent4>
          <a:srgbClr val="DADAAE"/>
        </a:accent4>
        <a:accent5>
          <a:srgbClr val="FFB8AA"/>
        </a:accent5>
        <a:accent6>
          <a:srgbClr val="B92D00"/>
        </a:accent6>
        <a:hlink>
          <a:srgbClr val="990000"/>
        </a:hlink>
        <a:folHlink>
          <a:srgbClr val="CC990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Eclipse</Template>
  <TotalTime>238</TotalTime>
  <Words>1183</Words>
  <Application>Microsoft Office PowerPoint</Application>
  <PresentationFormat>On-screen Show (4:3)</PresentationFormat>
  <Paragraphs>273</Paragraphs>
  <Slides>36</Slides>
  <Notes>14</Notes>
  <HiddenSlides>0</HiddenSlides>
  <MMClips>0</MMClips>
  <ScaleCrop>false</ScaleCrop>
  <HeadingPairs>
    <vt:vector size="8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4</vt:i4>
      </vt:variant>
      <vt:variant>
        <vt:lpstr>Slide Titles</vt:lpstr>
      </vt:variant>
      <vt:variant>
        <vt:i4>36</vt:i4>
      </vt:variant>
    </vt:vector>
  </HeadingPairs>
  <TitlesOfParts>
    <vt:vector size="46" baseType="lpstr">
      <vt:lpstr>Verdana</vt:lpstr>
      <vt:lpstr>Arial</vt:lpstr>
      <vt:lpstr>Wingdings</vt:lpstr>
      <vt:lpstr>Times New Roman</vt:lpstr>
      <vt:lpstr>Monotype Sorts</vt:lpstr>
      <vt:lpstr>Eclipse</vt:lpstr>
      <vt:lpstr>ClipArt</vt:lpstr>
      <vt:lpstr>Equation</vt:lpstr>
      <vt:lpstr>Microsoft Word Document</vt:lpstr>
      <vt:lpstr>Microsoft Clip Gallery</vt:lpstr>
      <vt:lpstr>MBA Session 3 Introduction to data analysis techniques-Writing up results</vt:lpstr>
      <vt:lpstr>DATA COLLECTION AND ANALYSIS</vt:lpstr>
      <vt:lpstr>Major Issues of Data Collection</vt:lpstr>
      <vt:lpstr>1. Sources of Data</vt:lpstr>
      <vt:lpstr>Advantages of Primary data collection include:</vt:lpstr>
      <vt:lpstr>Advantages of Secondary data collection include:</vt:lpstr>
      <vt:lpstr>Research Analysis data input</vt:lpstr>
      <vt:lpstr>Quantitative methods - Using SPSS  (Statistical Package for the Social Sciences) </vt:lpstr>
      <vt:lpstr>Quantitative Methods Research Analysis analysing and testing data</vt:lpstr>
      <vt:lpstr> 1. Shape of Distribution</vt:lpstr>
      <vt:lpstr>Distributions -  Symmetry</vt:lpstr>
      <vt:lpstr>Non-symmetrical</vt:lpstr>
      <vt:lpstr>B. Mode</vt:lpstr>
      <vt:lpstr> Mean (average)</vt:lpstr>
      <vt:lpstr> Mode</vt:lpstr>
      <vt:lpstr> Median</vt:lpstr>
      <vt:lpstr>Relationship between measures of Central Tendency</vt:lpstr>
      <vt:lpstr>Slide 18</vt:lpstr>
      <vt:lpstr>Standard Deviation</vt:lpstr>
      <vt:lpstr>Quantitative Methods Research Analysis analysing and testing data</vt:lpstr>
      <vt:lpstr>Quantitative Methods Research Analysis analysing and testing data</vt:lpstr>
      <vt:lpstr> Quantitative Methods   Research Analysis  analysing and testing data </vt:lpstr>
      <vt:lpstr> Quantitative Methods   Research Analysis  analysing and testing data </vt:lpstr>
      <vt:lpstr>WHAT IS QUALITATIVE DATA? </vt:lpstr>
      <vt:lpstr>Qualitative Methods- Data Analysis </vt:lpstr>
      <vt:lpstr>USING MATRIX ANALYSIS Qualitative data</vt:lpstr>
      <vt:lpstr>WRITING UP RESULTS  getting the structure right  </vt:lpstr>
      <vt:lpstr>Writing up results 5 important steps  data synthesis</vt:lpstr>
      <vt:lpstr>   WRITING UP RESULTS an example  An evaluation of Business needs in Swansea/Helsinki</vt:lpstr>
      <vt:lpstr> WRITING UP RESULTS an example  objective 1 Analysing current perceptions of business development needs in Swansea/Helsinki</vt:lpstr>
      <vt:lpstr>MAKING CONCLUSIONS &amp; RECOMMENDATIONS</vt:lpstr>
      <vt:lpstr>KEY COGNITIVE CRITERIA</vt:lpstr>
      <vt:lpstr>RESEARCH INGREDIENTS Check list</vt:lpstr>
      <vt:lpstr>Research Analysis research ethics</vt:lpstr>
      <vt:lpstr>Summary Check list for Results-analysis</vt:lpstr>
      <vt:lpstr>Constructively criticising research..</vt:lpstr>
    </vt:vector>
  </TitlesOfParts>
  <Company>SIHE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Session 3 Intoduction to data analysis techniques</dc:title>
  <dc:creator>Andrew Jones</dc:creator>
  <cp:lastModifiedBy>Andy</cp:lastModifiedBy>
  <cp:revision>30</cp:revision>
  <cp:lastPrinted>2003-01-14T16:21:12Z</cp:lastPrinted>
  <dcterms:created xsi:type="dcterms:W3CDTF">2003-01-14T16:00:47Z</dcterms:created>
  <dcterms:modified xsi:type="dcterms:W3CDTF">2009-11-11T20:28:21Z</dcterms:modified>
</cp:coreProperties>
</file>