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4"/>
  </p:notesMasterIdLst>
  <p:sldIdLst>
    <p:sldId id="256" r:id="rId2"/>
    <p:sldId id="257" r:id="rId3"/>
    <p:sldId id="260" r:id="rId4"/>
    <p:sldId id="259" r:id="rId5"/>
    <p:sldId id="274" r:id="rId6"/>
    <p:sldId id="258" r:id="rId7"/>
    <p:sldId id="275" r:id="rId8"/>
    <p:sldId id="281" r:id="rId9"/>
    <p:sldId id="283" r:id="rId10"/>
    <p:sldId id="262" r:id="rId11"/>
    <p:sldId id="276" r:id="rId12"/>
    <p:sldId id="280" r:id="rId13"/>
    <p:sldId id="279" r:id="rId14"/>
    <p:sldId id="263" r:id="rId15"/>
    <p:sldId id="285" r:id="rId16"/>
    <p:sldId id="284" r:id="rId17"/>
    <p:sldId id="288" r:id="rId18"/>
    <p:sldId id="286" r:id="rId19"/>
    <p:sldId id="289" r:id="rId20"/>
    <p:sldId id="269" r:id="rId21"/>
    <p:sldId id="271" r:id="rId22"/>
    <p:sldId id="270" r:id="rId23"/>
    <p:sldId id="272" r:id="rId24"/>
    <p:sldId id="297" r:id="rId25"/>
    <p:sldId id="287" r:id="rId26"/>
    <p:sldId id="268" r:id="rId27"/>
    <p:sldId id="273" r:id="rId28"/>
    <p:sldId id="296" r:id="rId29"/>
    <p:sldId id="294" r:id="rId30"/>
    <p:sldId id="295" r:id="rId31"/>
    <p:sldId id="290" r:id="rId32"/>
    <p:sldId id="264"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ssica Pitman" initials="JP" lastIdx="1" clrIdx="0">
    <p:extLst>
      <p:ext uri="{19B8F6BF-5375-455C-9EA6-DF929625EA0E}">
        <p15:presenceInfo xmlns:p15="http://schemas.microsoft.com/office/powerpoint/2012/main" userId="S::j.pitman@uwtsd.ac.uk::32810b54-0e4c-4b23-98da-f3c8604117a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2" autoAdjust="0"/>
    <p:restoredTop sz="62718" autoAdjust="0"/>
  </p:normalViewPr>
  <p:slideViewPr>
    <p:cSldViewPr snapToGrid="0">
      <p:cViewPr varScale="1">
        <p:scale>
          <a:sx n="46" d="100"/>
          <a:sy n="46" d="100"/>
        </p:scale>
        <p:origin x="168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9AD4576B-FB79-474D-88D4-F4DC2EF20AE9}"/>
    <pc:docChg chg="modSld">
      <pc:chgData name="Jessica Pitman" userId="32810b54-0e4c-4b23-98da-f3c8604117a1" providerId="ADAL" clId="{9AD4576B-FB79-474D-88D4-F4DC2EF20AE9}" dt="2021-11-10T17:03:22.530" v="0" actId="20577"/>
      <pc:docMkLst>
        <pc:docMk/>
      </pc:docMkLst>
      <pc:sldChg chg="modNotesTx">
        <pc:chgData name="Jessica Pitman" userId="32810b54-0e4c-4b23-98da-f3c8604117a1" providerId="ADAL" clId="{9AD4576B-FB79-474D-88D4-F4DC2EF20AE9}" dt="2021-11-10T17:03:22.530" v="0" actId="20577"/>
        <pc:sldMkLst>
          <pc:docMk/>
          <pc:sldMk cId="1166426866" sldId="2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D9AE043E-EE89-448A-8B82-89D74332A1A2}" type="datetimeFigureOut">
              <a:rPr lang="en-GB" smtClean="0"/>
              <a:t>07/11/2024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507A2F6E-9C07-4634-9E56-CEE0E34C61C0}" type="slidenum">
              <a:rPr lang="en-GB" smtClean="0"/>
              <a:t>‹#›</a:t>
            </a:fld>
            <a:endParaRPr lang="en-GB" dirty="0"/>
          </a:p>
        </p:txBody>
      </p:sp>
    </p:spTree>
    <p:extLst>
      <p:ext uri="{BB962C8B-B14F-4D97-AF65-F5344CB8AC3E}">
        <p14:creationId xmlns:p14="http://schemas.microsoft.com/office/powerpoint/2010/main" val="3453222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3</a:t>
            </a:fld>
            <a:endParaRPr lang="en-GB" dirty="0"/>
          </a:p>
        </p:txBody>
      </p:sp>
    </p:spTree>
    <p:extLst>
      <p:ext uri="{BB962C8B-B14F-4D97-AF65-F5344CB8AC3E}">
        <p14:creationId xmlns:p14="http://schemas.microsoft.com/office/powerpoint/2010/main" val="865210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4</a:t>
            </a:fld>
            <a:endParaRPr lang="en-GB" dirty="0"/>
          </a:p>
        </p:txBody>
      </p:sp>
    </p:spTree>
    <p:extLst>
      <p:ext uri="{BB962C8B-B14F-4D97-AF65-F5344CB8AC3E}">
        <p14:creationId xmlns:p14="http://schemas.microsoft.com/office/powerpoint/2010/main" val="1765909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possible stereotypes would this child be subject to in the EY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would you best support a child who likes dressing up?</a:t>
            </a:r>
          </a:p>
          <a:p>
            <a:r>
              <a:rPr lang="en-GB" dirty="0"/>
              <a:t>What if the family are uncomfortable with this?</a:t>
            </a:r>
          </a:p>
          <a:p>
            <a:endParaRPr lang="en-GB" dirty="0"/>
          </a:p>
          <a:p>
            <a:endParaRPr lang="en-GB" dirty="0"/>
          </a:p>
          <a:p>
            <a:r>
              <a:rPr lang="en-GB" dirty="0"/>
              <a:t>Pa ystrydebau posibl y gallai'r plentyn hwn ddod ar eu traws yn amgylchedd yr EY?</a:t>
            </a:r>
          </a:p>
          <a:p>
            <a:r>
              <a:rPr lang="en-GB" dirty="0"/>
              <a:t>Sut fyddech chi'n cefnogi plentyn sy'n hoffi gwisgo i fyny orau?</a:t>
            </a:r>
          </a:p>
          <a:p>
            <a:r>
              <a:rPr lang="en-GB" dirty="0"/>
              <a:t>Beth os yw'r teulu'n anghyffyrddus â hyn?</a:t>
            </a:r>
          </a:p>
        </p:txBody>
      </p:sp>
      <p:sp>
        <p:nvSpPr>
          <p:cNvPr id="4" name="Slide Number Placeholder 3"/>
          <p:cNvSpPr>
            <a:spLocks noGrp="1"/>
          </p:cNvSpPr>
          <p:nvPr>
            <p:ph type="sldNum" sz="quarter" idx="5"/>
          </p:nvPr>
        </p:nvSpPr>
        <p:spPr/>
        <p:txBody>
          <a:bodyPr/>
          <a:lstStyle/>
          <a:p>
            <a:fld id="{507A2F6E-9C07-4634-9E56-CEE0E34C61C0}" type="slidenum">
              <a:rPr lang="en-GB" smtClean="0"/>
              <a:t>6</a:t>
            </a:fld>
            <a:endParaRPr lang="en-GB" dirty="0"/>
          </a:p>
        </p:txBody>
      </p:sp>
    </p:spTree>
    <p:extLst>
      <p:ext uri="{BB962C8B-B14F-4D97-AF65-F5344CB8AC3E}">
        <p14:creationId xmlns:p14="http://schemas.microsoft.com/office/powerpoint/2010/main" val="2109055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endParaRPr lang="en-GB" dirty="0"/>
          </a:p>
          <a:p>
            <a:r>
              <a:rPr lang="en-GB" dirty="0"/>
              <a:t>The chapter itself talks about the study and how difficult it is for EY practitioners and change the opinions of children in the study. #</a:t>
            </a:r>
          </a:p>
          <a:p>
            <a:endParaRPr lang="en-GB" dirty="0"/>
          </a:p>
          <a:p>
            <a:endParaRPr lang="en-GB" dirty="0"/>
          </a:p>
          <a:p>
            <a:r>
              <a:rPr lang="en-GB" dirty="0"/>
              <a:t>“Boys and girls don't want to play with the opposite sex. They say, ‘I don't want to play with her ‘cos she is a girl’. We talk about this with the children. We say that, ‘We are all friends, you don't have to play with someone you don't like. It doesn't mean because she/he is a girl/boy that you cannot be friends’. But, it doesn't seem to make a difference.”</a:t>
            </a:r>
          </a:p>
          <a:p>
            <a:endParaRPr lang="en-GB" dirty="0"/>
          </a:p>
          <a:p>
            <a:endParaRPr lang="en-GB" dirty="0"/>
          </a:p>
          <a:p>
            <a:endParaRPr lang="en-GB" dirty="0"/>
          </a:p>
          <a:p>
            <a:r>
              <a:rPr lang="en-GB" dirty="0"/>
              <a:t>Beth mae hyn yn ei ddweud am ein diwylliannau? Beth yw eich profiad?</a:t>
            </a:r>
          </a:p>
          <a:p>
            <a:endParaRPr lang="en-GB" dirty="0"/>
          </a:p>
          <a:p>
            <a:r>
              <a:rPr lang="en-GB" dirty="0"/>
              <a:t>Mae ganddo ystyriaethau pendant i'r rhai sy'n diffinio'u hunain fel rhywiau eraill a ffyrdd y mae ein byd yn ystyried rolau benywaidd a gwrywaidd - mae rhyw yn adeiladwaith cymdeithasol.</a:t>
            </a:r>
          </a:p>
          <a:p>
            <a:endParaRPr lang="en-GB" dirty="0"/>
          </a:p>
          <a:p>
            <a:r>
              <a:rPr lang="en-GB" dirty="0"/>
              <a:t>--------------------------------------------------------------------------------------------------------------</a:t>
            </a:r>
          </a:p>
          <a:p>
            <a:endParaRPr lang="en-GB" dirty="0"/>
          </a:p>
          <a:p>
            <a:endParaRPr lang="en-GB" dirty="0"/>
          </a:p>
          <a:p>
            <a:r>
              <a:rPr lang="en-GB" dirty="0"/>
              <a:t>What does this say about our cultures? What is your experience?</a:t>
            </a:r>
          </a:p>
          <a:p>
            <a:endParaRPr lang="en-GB" dirty="0"/>
          </a:p>
          <a:p>
            <a:r>
              <a:rPr lang="en-GB" dirty="0"/>
              <a:t>It has definite considerations for those who define themselves as other genders and ways in which our world views female and male roles – gender is a social construction.</a:t>
            </a:r>
          </a:p>
        </p:txBody>
      </p:sp>
      <p:sp>
        <p:nvSpPr>
          <p:cNvPr id="4" name="Slide Number Placeholder 3"/>
          <p:cNvSpPr>
            <a:spLocks noGrp="1"/>
          </p:cNvSpPr>
          <p:nvPr>
            <p:ph type="sldNum" sz="quarter" idx="5"/>
          </p:nvPr>
        </p:nvSpPr>
        <p:spPr/>
        <p:txBody>
          <a:bodyPr/>
          <a:lstStyle/>
          <a:p>
            <a:fld id="{507A2F6E-9C07-4634-9E56-CEE0E34C61C0}" type="slidenum">
              <a:rPr lang="en-GB" smtClean="0"/>
              <a:t>7</a:t>
            </a:fld>
            <a:endParaRPr lang="en-GB" dirty="0"/>
          </a:p>
        </p:txBody>
      </p:sp>
    </p:spTree>
    <p:extLst>
      <p:ext uri="{BB962C8B-B14F-4D97-AF65-F5344CB8AC3E}">
        <p14:creationId xmlns:p14="http://schemas.microsoft.com/office/powerpoint/2010/main" val="2936770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Especially when the home environment may reinforce them!</a:t>
            </a:r>
          </a:p>
          <a:p>
            <a:endParaRPr lang="en-GB" dirty="0"/>
          </a:p>
          <a:p>
            <a:r>
              <a:rPr lang="en-GB" dirty="0"/>
              <a:t>How would we handle children who are saying nasty things about others and using words like “gay” in a derogatory way?</a:t>
            </a:r>
          </a:p>
          <a:p>
            <a:endParaRPr lang="en-GB" dirty="0"/>
          </a:p>
          <a:p>
            <a:r>
              <a:rPr lang="en-GB" dirty="0"/>
              <a:t>The magazine is on Moodle under this session.</a:t>
            </a:r>
          </a:p>
          <a:p>
            <a:endParaRPr lang="en-GB" dirty="0"/>
          </a:p>
          <a:p>
            <a:endParaRPr lang="en-GB" dirty="0"/>
          </a:p>
          <a:p>
            <a:r>
              <a:rPr lang="en-GB" dirty="0"/>
              <a:t>--------------------------------------------------------------------------------</a:t>
            </a:r>
          </a:p>
          <a:p>
            <a:endParaRPr lang="en-GB" dirty="0"/>
          </a:p>
          <a:p>
            <a:r>
              <a:rPr lang="en-GB" dirty="0"/>
              <a:t>Yn enwedig pan fydd amgylchedd y cartref yn eu hatgyfnerthu!</a:t>
            </a:r>
          </a:p>
          <a:p>
            <a:endParaRPr lang="en-GB" dirty="0"/>
          </a:p>
          <a:p>
            <a:r>
              <a:rPr lang="en-GB" dirty="0"/>
              <a:t>Sut fyddem ni'n trin plant sy'n dweud pethau cas am eraill ac yn defnyddio geiriau fel “hoyw” mewn ffordd ddifrïol?</a:t>
            </a:r>
          </a:p>
          <a:p>
            <a:endParaRPr lang="en-GB" dirty="0"/>
          </a:p>
          <a:p>
            <a:r>
              <a:rPr lang="en-GB" dirty="0"/>
              <a:t>Mae'r cylchgrawn ar Moodle o dan y sesiwn hon.</a:t>
            </a:r>
          </a:p>
        </p:txBody>
      </p:sp>
      <p:sp>
        <p:nvSpPr>
          <p:cNvPr id="4" name="Slide Number Placeholder 3"/>
          <p:cNvSpPr>
            <a:spLocks noGrp="1"/>
          </p:cNvSpPr>
          <p:nvPr>
            <p:ph type="sldNum" sz="quarter" idx="5"/>
          </p:nvPr>
        </p:nvSpPr>
        <p:spPr/>
        <p:txBody>
          <a:bodyPr/>
          <a:lstStyle/>
          <a:p>
            <a:fld id="{507A2F6E-9C07-4634-9E56-CEE0E34C61C0}" type="slidenum">
              <a:rPr lang="en-GB" smtClean="0"/>
              <a:t>8</a:t>
            </a:fld>
            <a:endParaRPr lang="en-GB" dirty="0"/>
          </a:p>
        </p:txBody>
      </p:sp>
    </p:spTree>
    <p:extLst>
      <p:ext uri="{BB962C8B-B14F-4D97-AF65-F5344CB8AC3E}">
        <p14:creationId xmlns:p14="http://schemas.microsoft.com/office/powerpoint/2010/main" val="1733398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god of cultural studies. Stuart Hall was a post Gramscian thinker who really considered identity and culture and what it meant. </a:t>
            </a:r>
          </a:p>
          <a:p>
            <a:endParaRPr lang="en-GB" dirty="0"/>
          </a:p>
          <a:p>
            <a:r>
              <a:rPr lang="en-GB" dirty="0"/>
              <a:t>I have included this for some of the students who would like to look at his work as one of the most influential thinkers on the subject (and the father of Cultural Studies). He considered power and looked at the way people classify each other – especially during colonial times. </a:t>
            </a:r>
          </a:p>
          <a:p>
            <a:endParaRPr lang="en-GB" dirty="0"/>
          </a:p>
          <a:p>
            <a:r>
              <a:rPr lang="en-GB" dirty="0"/>
              <a:t>Maybe drop this in for students to look up YouTube rather than going in to detail a good one for a dog walk with earphones - it is a bit mind-blowing but if people are interested it is there especially his work talk in Goldsmiths college in 1993 Race is a Floating Signifier </a:t>
            </a:r>
          </a:p>
        </p:txBody>
      </p:sp>
      <p:sp>
        <p:nvSpPr>
          <p:cNvPr id="4" name="Slide Number Placeholder 3"/>
          <p:cNvSpPr>
            <a:spLocks noGrp="1"/>
          </p:cNvSpPr>
          <p:nvPr>
            <p:ph type="sldNum" sz="quarter" idx="5"/>
          </p:nvPr>
        </p:nvSpPr>
        <p:spPr/>
        <p:txBody>
          <a:bodyPr/>
          <a:lstStyle/>
          <a:p>
            <a:fld id="{507A2F6E-9C07-4634-9E56-CEE0E34C61C0}" type="slidenum">
              <a:rPr lang="en-GB" smtClean="0"/>
              <a:t>9</a:t>
            </a:fld>
            <a:endParaRPr lang="en-GB" dirty="0"/>
          </a:p>
        </p:txBody>
      </p:sp>
    </p:spTree>
    <p:extLst>
      <p:ext uri="{BB962C8B-B14F-4D97-AF65-F5344CB8AC3E}">
        <p14:creationId xmlns:p14="http://schemas.microsoft.com/office/powerpoint/2010/main" val="3942192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stories Liz Pemberton talks about on the study day was that of a nursery in Manchester where white members of staff dressed up as rappers (chains./ hat/ glasses baggy clothes) and did a school leavers rap. She was offended by this as this too she felt was cultural appropriation – of black culture and taking the mickey out of it where rap is a massive part of black culture. </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10</a:t>
            </a:fld>
            <a:endParaRPr lang="en-GB" dirty="0"/>
          </a:p>
        </p:txBody>
      </p:sp>
    </p:spTree>
    <p:extLst>
      <p:ext uri="{BB962C8B-B14F-4D97-AF65-F5344CB8AC3E}">
        <p14:creationId xmlns:p14="http://schemas.microsoft.com/office/powerpoint/2010/main" val="3768636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what ways could we be using cultural appropriation in the early years setting?</a:t>
            </a:r>
          </a:p>
          <a:p>
            <a:r>
              <a:rPr lang="en-GB" dirty="0"/>
              <a:t>Ym mha ffyrdd y gallem fod yn defnyddio neulltuo diwylliannol yn y lleoliad blynyddoedd cynnar?</a:t>
            </a:r>
          </a:p>
          <a:p>
            <a:endParaRPr lang="en-GB" dirty="0"/>
          </a:p>
          <a:p>
            <a:endParaRPr lang="en-GB" dirty="0"/>
          </a:p>
          <a:p>
            <a:r>
              <a:rPr lang="en-GB" dirty="0"/>
              <a:t>Hair braiding</a:t>
            </a:r>
          </a:p>
        </p:txBody>
      </p:sp>
      <p:sp>
        <p:nvSpPr>
          <p:cNvPr id="4" name="Slide Number Placeholder 3"/>
          <p:cNvSpPr>
            <a:spLocks noGrp="1"/>
          </p:cNvSpPr>
          <p:nvPr>
            <p:ph type="sldNum" sz="quarter" idx="5"/>
          </p:nvPr>
        </p:nvSpPr>
        <p:spPr/>
        <p:txBody>
          <a:bodyPr/>
          <a:lstStyle/>
          <a:p>
            <a:fld id="{507A2F6E-9C07-4634-9E56-CEE0E34C61C0}" type="slidenum">
              <a:rPr lang="en-GB" smtClean="0"/>
              <a:t>11</a:t>
            </a:fld>
            <a:endParaRPr lang="en-GB" dirty="0"/>
          </a:p>
        </p:txBody>
      </p:sp>
    </p:spTree>
    <p:extLst>
      <p:ext uri="{BB962C8B-B14F-4D97-AF65-F5344CB8AC3E}">
        <p14:creationId xmlns:p14="http://schemas.microsoft.com/office/powerpoint/2010/main" val="943844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can lead to hate and discrimination!</a:t>
            </a:r>
          </a:p>
          <a:p>
            <a:endParaRPr lang="en-GB" dirty="0"/>
          </a:p>
          <a:p>
            <a:r>
              <a:rPr lang="en-GB" dirty="0"/>
              <a:t>Look at children’s literature for example – Asian baddies – James Bond usually has a Russian accented baddie!</a:t>
            </a:r>
          </a:p>
          <a:p>
            <a:r>
              <a:rPr lang="en-GB" dirty="0"/>
              <a:t>This can be unconscious but is part of the aspect of cultural appropriation. </a:t>
            </a:r>
          </a:p>
          <a:p>
            <a:endParaRPr lang="en-GB" dirty="0"/>
          </a:p>
          <a:p>
            <a:endParaRPr lang="en-GB" dirty="0"/>
          </a:p>
          <a:p>
            <a:r>
              <a:rPr lang="en-GB" dirty="0"/>
              <a:t>Worth looking and signing in to Instagram to play the clip as it shows some of the EY books that looks at the ESEA community without this type of appropriation</a:t>
            </a:r>
          </a:p>
          <a:p>
            <a:endParaRPr lang="en-GB" dirty="0"/>
          </a:p>
          <a:p>
            <a:endParaRPr lang="en-GB" dirty="0"/>
          </a:p>
          <a:p>
            <a:r>
              <a:rPr lang="en-GB" dirty="0"/>
              <a:t>ESEA – East Asian and South East Asian Communities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H Guardian Headline"/>
              </a:rPr>
              <a:t>Anti-Asian hate crimes up 21% in UK during coronavirus crisis</a:t>
            </a:r>
          </a:p>
          <a:p>
            <a:endParaRPr lang="en-GB" dirty="0"/>
          </a:p>
          <a:p>
            <a:r>
              <a:rPr lang="en-GB" dirty="0"/>
              <a:t>------------------------------------------------------------------------------</a:t>
            </a:r>
          </a:p>
          <a:p>
            <a:endParaRPr lang="en-GB" dirty="0"/>
          </a:p>
          <a:p>
            <a:r>
              <a:rPr lang="en-GB" dirty="0"/>
              <a:t>A gall arwain at gasineb a gwahaniaethu!</a:t>
            </a:r>
          </a:p>
          <a:p>
            <a:endParaRPr lang="en-GB" dirty="0"/>
          </a:p>
          <a:p>
            <a:r>
              <a:rPr lang="en-GB" dirty="0"/>
              <a:t>Edrychwch ar lenyddiaeth plant er enghraifft - baddies Asiaidd - fel rheol mae gan James Bond baddie acennog Rwsiaidd!</a:t>
            </a:r>
          </a:p>
          <a:p>
            <a:r>
              <a:rPr lang="en-GB" dirty="0"/>
              <a:t>Gall hyn fod yn anymwybodol ond mae'n rhan o'r agwedd ar briodoldeb diwylliannol.</a:t>
            </a:r>
          </a:p>
          <a:p>
            <a:endParaRPr lang="en-GB" dirty="0"/>
          </a:p>
          <a:p>
            <a:endParaRPr lang="en-GB" dirty="0"/>
          </a:p>
          <a:p>
            <a:r>
              <a:rPr lang="en-GB" dirty="0"/>
              <a:t>Mae'n werth edrych a mewngofnodi i Instagram i chwarae'r clip gan ei fod yn dangos rhai o'r llyfrau EY sy'n edrych ar gymuned ESEA heb y math hwn o briodoldeb</a:t>
            </a:r>
          </a:p>
          <a:p>
            <a:endParaRPr lang="en-GB" dirty="0"/>
          </a:p>
          <a:p>
            <a:endParaRPr lang="en-GB" dirty="0"/>
          </a:p>
          <a:p>
            <a:r>
              <a:rPr lang="en-GB" dirty="0"/>
              <a:t>DaDdA / ESEA - Cymunedau Dwyrain Asia a De Ddwyrain Asia</a:t>
            </a:r>
          </a:p>
          <a:p>
            <a:endParaRPr lang="en-GB" dirty="0"/>
          </a:p>
          <a:p>
            <a:r>
              <a:rPr lang="en-GB" dirty="0"/>
              <a:t>Troseddau casineb gwrth-Asiaidd i fyny 21% yn y DU yn ystod argyfwng coronafirws</a:t>
            </a:r>
          </a:p>
        </p:txBody>
      </p:sp>
      <p:sp>
        <p:nvSpPr>
          <p:cNvPr id="4" name="Slide Number Placeholder 3"/>
          <p:cNvSpPr>
            <a:spLocks noGrp="1"/>
          </p:cNvSpPr>
          <p:nvPr>
            <p:ph type="sldNum" sz="quarter" idx="5"/>
          </p:nvPr>
        </p:nvSpPr>
        <p:spPr/>
        <p:txBody>
          <a:bodyPr/>
          <a:lstStyle/>
          <a:p>
            <a:fld id="{507A2F6E-9C07-4634-9E56-CEE0E34C61C0}" type="slidenum">
              <a:rPr lang="en-GB" smtClean="0"/>
              <a:t>12</a:t>
            </a:fld>
            <a:endParaRPr lang="en-GB" dirty="0"/>
          </a:p>
        </p:txBody>
      </p:sp>
    </p:spTree>
    <p:extLst>
      <p:ext uri="{BB962C8B-B14F-4D97-AF65-F5344CB8AC3E}">
        <p14:creationId xmlns:p14="http://schemas.microsoft.com/office/powerpoint/2010/main" val="18789899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14</a:t>
            </a:fld>
            <a:endParaRPr lang="en-GB" dirty="0"/>
          </a:p>
        </p:txBody>
      </p:sp>
    </p:spTree>
    <p:extLst>
      <p:ext uri="{BB962C8B-B14F-4D97-AF65-F5344CB8AC3E}">
        <p14:creationId xmlns:p14="http://schemas.microsoft.com/office/powerpoint/2010/main" val="13719010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Sadaqh – voluntary giving of arms a=or charity</a:t>
            </a:r>
          </a:p>
          <a:p>
            <a:r>
              <a:rPr lang="en-GB" dirty="0"/>
              <a:t>Dawah – the act of giving </a:t>
            </a:r>
          </a:p>
          <a:p>
            <a:r>
              <a:rPr lang="en-GB" dirty="0"/>
              <a:t>Jammat – a place of gathering – fr prayers</a:t>
            </a:r>
          </a:p>
          <a:p>
            <a:r>
              <a:rPr lang="en-GB" dirty="0"/>
              <a:t>Iftar – the sunset fast in Ramadan</a:t>
            </a:r>
          </a:p>
          <a:p>
            <a:r>
              <a:rPr lang="en-GB" dirty="0"/>
              <a:t>Khtbahs – a sermon</a:t>
            </a:r>
          </a:p>
          <a:p>
            <a:endParaRPr lang="en-GB" dirty="0"/>
          </a:p>
          <a:p>
            <a:r>
              <a:rPr lang="en-GB" dirty="0"/>
              <a:t>These are Muslim Bengali traditions during Ramadan.</a:t>
            </a:r>
          </a:p>
          <a:p>
            <a:endParaRPr lang="en-GB" dirty="0"/>
          </a:p>
          <a:p>
            <a:r>
              <a:rPr lang="en-GB" dirty="0"/>
              <a:t>Would you know how to respond? </a:t>
            </a:r>
          </a:p>
          <a:p>
            <a:r>
              <a:rPr lang="en-GB" dirty="0"/>
              <a:t>How important do you think this situation is for this child?</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15</a:t>
            </a:fld>
            <a:endParaRPr lang="en-GB" dirty="0"/>
          </a:p>
        </p:txBody>
      </p:sp>
    </p:spTree>
    <p:extLst>
      <p:ext uri="{BB962C8B-B14F-4D97-AF65-F5344CB8AC3E}">
        <p14:creationId xmlns:p14="http://schemas.microsoft.com/office/powerpoint/2010/main" val="14097890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16</a:t>
            </a:fld>
            <a:endParaRPr lang="en-GB" dirty="0"/>
          </a:p>
        </p:txBody>
      </p:sp>
    </p:spTree>
    <p:extLst>
      <p:ext uri="{BB962C8B-B14F-4D97-AF65-F5344CB8AC3E}">
        <p14:creationId xmlns:p14="http://schemas.microsoft.com/office/powerpoint/2010/main" val="30588026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17</a:t>
            </a:fld>
            <a:endParaRPr lang="en-GB" dirty="0"/>
          </a:p>
        </p:txBody>
      </p:sp>
    </p:spTree>
    <p:extLst>
      <p:ext uri="{BB962C8B-B14F-4D97-AF65-F5344CB8AC3E}">
        <p14:creationId xmlns:p14="http://schemas.microsoft.com/office/powerpoint/2010/main" val="2545708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19</a:t>
            </a:fld>
            <a:endParaRPr lang="en-GB" dirty="0"/>
          </a:p>
        </p:txBody>
      </p:sp>
    </p:spTree>
    <p:extLst>
      <p:ext uri="{BB962C8B-B14F-4D97-AF65-F5344CB8AC3E}">
        <p14:creationId xmlns:p14="http://schemas.microsoft.com/office/powerpoint/2010/main" val="5722175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discussed Latina educators (of colour) talk about their experiences as children in America as young children of immigrant. Its worth noting that there are a number of inferences to class in the study as well as culture</a:t>
            </a:r>
          </a:p>
        </p:txBody>
      </p:sp>
      <p:sp>
        <p:nvSpPr>
          <p:cNvPr id="4" name="Slide Number Placeholder 3"/>
          <p:cNvSpPr>
            <a:spLocks noGrp="1"/>
          </p:cNvSpPr>
          <p:nvPr>
            <p:ph type="sldNum" sz="quarter" idx="5"/>
          </p:nvPr>
        </p:nvSpPr>
        <p:spPr/>
        <p:txBody>
          <a:bodyPr/>
          <a:lstStyle/>
          <a:p>
            <a:fld id="{507A2F6E-9C07-4634-9E56-CEE0E34C61C0}" type="slidenum">
              <a:rPr lang="en-GB" smtClean="0"/>
              <a:t>23</a:t>
            </a:fld>
            <a:endParaRPr lang="en-GB" dirty="0"/>
          </a:p>
        </p:txBody>
      </p:sp>
    </p:spTree>
    <p:extLst>
      <p:ext uri="{BB962C8B-B14F-4D97-AF65-F5344CB8AC3E}">
        <p14:creationId xmlns:p14="http://schemas.microsoft.com/office/powerpoint/2010/main" val="33076569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24</a:t>
            </a:fld>
            <a:endParaRPr lang="en-GB" dirty="0"/>
          </a:p>
        </p:txBody>
      </p:sp>
    </p:spTree>
    <p:extLst>
      <p:ext uri="{BB962C8B-B14F-4D97-AF65-F5344CB8AC3E}">
        <p14:creationId xmlns:p14="http://schemas.microsoft.com/office/powerpoint/2010/main" val="148035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in can we get children to talk about their culture without them having to perform it for us. Can they just naturally talk about it?</a:t>
            </a:r>
          </a:p>
        </p:txBody>
      </p:sp>
      <p:sp>
        <p:nvSpPr>
          <p:cNvPr id="4" name="Slide Number Placeholder 3"/>
          <p:cNvSpPr>
            <a:spLocks noGrp="1"/>
          </p:cNvSpPr>
          <p:nvPr>
            <p:ph type="sldNum" sz="quarter" idx="5"/>
          </p:nvPr>
        </p:nvSpPr>
        <p:spPr/>
        <p:txBody>
          <a:bodyPr/>
          <a:lstStyle/>
          <a:p>
            <a:fld id="{507A2F6E-9C07-4634-9E56-CEE0E34C61C0}" type="slidenum">
              <a:rPr lang="en-GB" smtClean="0"/>
              <a:t>25</a:t>
            </a:fld>
            <a:endParaRPr lang="en-GB" dirty="0"/>
          </a:p>
        </p:txBody>
      </p:sp>
    </p:spTree>
    <p:extLst>
      <p:ext uri="{BB962C8B-B14F-4D97-AF65-F5344CB8AC3E}">
        <p14:creationId xmlns:p14="http://schemas.microsoft.com/office/powerpoint/2010/main" val="14920464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26</a:t>
            </a:fld>
            <a:endParaRPr lang="en-GB" dirty="0"/>
          </a:p>
        </p:txBody>
      </p:sp>
    </p:spTree>
    <p:extLst>
      <p:ext uri="{BB962C8B-B14F-4D97-AF65-F5344CB8AC3E}">
        <p14:creationId xmlns:p14="http://schemas.microsoft.com/office/powerpoint/2010/main" val="169753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Almost one third of children in Wales live in poverty (Joseph Rowntree Foundation, 2018)</a:t>
            </a:r>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29</a:t>
            </a:fld>
            <a:endParaRPr lang="en-GB" dirty="0"/>
          </a:p>
        </p:txBody>
      </p:sp>
    </p:spTree>
    <p:extLst>
      <p:ext uri="{BB962C8B-B14F-4D97-AF65-F5344CB8AC3E}">
        <p14:creationId xmlns:p14="http://schemas.microsoft.com/office/powerpoint/2010/main" val="14877395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Flying Start here – lot of info on poverty and children for them to find. </a:t>
            </a:r>
          </a:p>
        </p:txBody>
      </p:sp>
      <p:sp>
        <p:nvSpPr>
          <p:cNvPr id="4" name="Slide Number Placeholder 3"/>
          <p:cNvSpPr>
            <a:spLocks noGrp="1"/>
          </p:cNvSpPr>
          <p:nvPr>
            <p:ph type="sldNum" sz="quarter" idx="5"/>
          </p:nvPr>
        </p:nvSpPr>
        <p:spPr/>
        <p:txBody>
          <a:bodyPr/>
          <a:lstStyle/>
          <a:p>
            <a:fld id="{507A2F6E-9C07-4634-9E56-CEE0E34C61C0}" type="slidenum">
              <a:rPr lang="en-GB" smtClean="0"/>
              <a:t>31</a:t>
            </a:fld>
            <a:endParaRPr lang="en-GB" dirty="0"/>
          </a:p>
        </p:txBody>
      </p:sp>
    </p:spTree>
    <p:extLst>
      <p:ext uri="{BB962C8B-B14F-4D97-AF65-F5344CB8AC3E}">
        <p14:creationId xmlns:p14="http://schemas.microsoft.com/office/powerpoint/2010/main" val="22263448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32</a:t>
            </a:fld>
            <a:endParaRPr lang="en-GB" dirty="0"/>
          </a:p>
        </p:txBody>
      </p:sp>
    </p:spTree>
    <p:extLst>
      <p:ext uri="{BB962C8B-B14F-4D97-AF65-F5344CB8AC3E}">
        <p14:creationId xmlns:p14="http://schemas.microsoft.com/office/powerpoint/2010/main" val="31871984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11/7/2024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93CdjuZzWi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ceinternational1892.org/article/an-experts-insight-dr-fawzia-reza-on-diversity-and-inclusion-in-early-education/"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TbUjZbMu7DI" TargetMode="External"/><Relationship Id="rId2" Type="http://schemas.openxmlformats.org/officeDocument/2006/relationships/hyperlink" Target="https://youtu.be/VIVVAcXG1Lw" TargetMode="Externa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zSV7Hi2eYLQ"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s://preemptivelove.org/blog/what-is-cultural-appreci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8151DC-25EE-4474-A864-39E6596364D6}"/>
              </a:ext>
            </a:extLst>
          </p:cNvPr>
          <p:cNvSpPr txBox="1"/>
          <p:nvPr/>
        </p:nvSpPr>
        <p:spPr>
          <a:xfrm>
            <a:off x="2745921" y="4142014"/>
            <a:ext cx="6123215" cy="923330"/>
          </a:xfrm>
          <a:prstGeom prst="rect">
            <a:avLst/>
          </a:prstGeom>
          <a:noFill/>
        </p:spPr>
        <p:txBody>
          <a:bodyPr wrap="square" rtlCol="0">
            <a:spAutoFit/>
          </a:bodyPr>
          <a:lstStyle/>
          <a:p>
            <a:r>
              <a:rPr lang="en-GB" dirty="0">
                <a:solidFill>
                  <a:schemeClr val="bg1"/>
                </a:solidFill>
              </a:rPr>
              <a:t>Darlith 3: Arweinyddiaeth Gynhwysol: Plant</a:t>
            </a:r>
          </a:p>
          <a:p>
            <a:endParaRPr lang="en-GB" dirty="0">
              <a:solidFill>
                <a:schemeClr val="bg1"/>
              </a:solidFill>
            </a:endParaRPr>
          </a:p>
          <a:p>
            <a:r>
              <a:rPr lang="en-GB" dirty="0">
                <a:solidFill>
                  <a:schemeClr val="bg1"/>
                </a:solidFill>
              </a:rPr>
              <a:t>Lecture 3: Inclusive Leadership: Children</a:t>
            </a:r>
          </a:p>
        </p:txBody>
      </p:sp>
    </p:spTree>
    <p:extLst>
      <p:ext uri="{BB962C8B-B14F-4D97-AF65-F5344CB8AC3E}">
        <p14:creationId xmlns:p14="http://schemas.microsoft.com/office/powerpoint/2010/main" val="2944754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BEF04C-29E6-4593-924C-1BA1586F649B}"/>
              </a:ext>
            </a:extLst>
          </p:cNvPr>
          <p:cNvSpPr>
            <a:spLocks noGrp="1"/>
          </p:cNvSpPr>
          <p:nvPr>
            <p:ph sz="half" idx="1"/>
          </p:nvPr>
        </p:nvSpPr>
        <p:spPr>
          <a:xfrm>
            <a:off x="4985657" y="507439"/>
            <a:ext cx="3886200" cy="5609317"/>
          </a:xfrm>
        </p:spPr>
        <p:txBody>
          <a:bodyPr>
            <a:normAutofit/>
          </a:bodyPr>
          <a:lstStyle/>
          <a:p>
            <a:r>
              <a:rPr lang="en-GB" sz="1800" dirty="0">
                <a:solidFill>
                  <a:schemeClr val="accent1">
                    <a:lumMod val="75000"/>
                  </a:schemeClr>
                </a:solidFill>
                <a:latin typeface="Arial" panose="020B0604020202020204" pitchFamily="34" charset="0"/>
                <a:cs typeface="Arial" panose="020B0604020202020204" pitchFamily="34" charset="0"/>
              </a:rPr>
              <a:t>Each section (child, family, professionals, community) will be linked therefore there is no specific cut-off to what to include in each section. It will be inter-relational</a:t>
            </a:r>
          </a:p>
          <a:p>
            <a:pPr marL="0" indent="0">
              <a:buNone/>
            </a:pPr>
            <a:endParaRPr lang="en-GB" sz="1800" dirty="0">
              <a:solidFill>
                <a:schemeClr val="accent1">
                  <a:lumMod val="75000"/>
                </a:schemeClr>
              </a:solidFill>
              <a:latin typeface="Arial" panose="020B0604020202020204" pitchFamily="34" charset="0"/>
              <a:cs typeface="Arial" panose="020B0604020202020204" pitchFamily="34" charset="0"/>
            </a:endParaRPr>
          </a:p>
          <a:p>
            <a:r>
              <a:rPr lang="en-GB" sz="1800" dirty="0">
                <a:solidFill>
                  <a:schemeClr val="accent1">
                    <a:lumMod val="75000"/>
                  </a:schemeClr>
                </a:solidFill>
                <a:latin typeface="Arial" panose="020B0604020202020204" pitchFamily="34" charset="0"/>
                <a:cs typeface="Arial" panose="020B0604020202020204" pitchFamily="34" charset="0"/>
              </a:rPr>
              <a:t> Remember to check resources outside of inclusive leadership domain for more information on each section</a:t>
            </a:r>
          </a:p>
          <a:p>
            <a:pPr marL="0" indent="0">
              <a:buNone/>
            </a:pPr>
            <a:endParaRPr lang="en-GB" sz="1800" dirty="0">
              <a:solidFill>
                <a:schemeClr val="accent1">
                  <a:lumMod val="75000"/>
                </a:schemeClr>
              </a:solidFill>
              <a:latin typeface="Arial" panose="020B0604020202020204" pitchFamily="34" charset="0"/>
              <a:cs typeface="Arial" panose="020B0604020202020204" pitchFamily="34" charset="0"/>
            </a:endParaRPr>
          </a:p>
          <a:p>
            <a:r>
              <a:rPr lang="en-GB" sz="1800" dirty="0">
                <a:solidFill>
                  <a:schemeClr val="accent1">
                    <a:lumMod val="75000"/>
                  </a:schemeClr>
                </a:solidFill>
                <a:latin typeface="Arial" panose="020B0604020202020204" pitchFamily="34" charset="0"/>
                <a:cs typeface="Arial" panose="020B0604020202020204" pitchFamily="34" charset="0"/>
              </a:rPr>
              <a:t>Your choice of scenario will lead your to your own information – these slides will just give you general information to consider</a:t>
            </a:r>
            <a:r>
              <a:rPr lang="en-GB" sz="2000" dirty="0">
                <a:solidFill>
                  <a:schemeClr val="accent1">
                    <a:lumMod val="75000"/>
                  </a:schemeClr>
                </a:solidFill>
              </a:rPr>
              <a:t>.</a:t>
            </a:r>
          </a:p>
          <a:p>
            <a:pPr marL="0" indent="0">
              <a:buNone/>
            </a:pPr>
            <a:endParaRPr lang="en-GB" dirty="0"/>
          </a:p>
          <a:p>
            <a:endParaRPr lang="en-GB" dirty="0"/>
          </a:p>
          <a:p>
            <a:endParaRPr lang="en-GB" dirty="0"/>
          </a:p>
        </p:txBody>
      </p:sp>
      <p:sp>
        <p:nvSpPr>
          <p:cNvPr id="7" name="TextBox 6">
            <a:extLst>
              <a:ext uri="{FF2B5EF4-FFF2-40B4-BE49-F238E27FC236}">
                <a16:creationId xmlns:a16="http://schemas.microsoft.com/office/drawing/2014/main" id="{37773438-4FBE-465F-9DCA-4731DD6F1B96}"/>
              </a:ext>
            </a:extLst>
          </p:cNvPr>
          <p:cNvSpPr txBox="1"/>
          <p:nvPr/>
        </p:nvSpPr>
        <p:spPr>
          <a:xfrm>
            <a:off x="413657" y="62059"/>
            <a:ext cx="4572000" cy="5434758"/>
          </a:xfrm>
          <a:prstGeom prst="rect">
            <a:avLst/>
          </a:prstGeom>
          <a:noFill/>
        </p:spPr>
        <p:txBody>
          <a:bodyPr wrap="square">
            <a:spAutoFit/>
          </a:bodyPr>
          <a:lstStyle/>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Bydd pob adran (plentyn, teulu, gweithwyr proffesiynol, y gymuned) yn gysylltiedig felly nid oes torbwynt penodol i'r hyn i'w gynnwys ym mhob adran. Bydd hyn yn rhyngberthnasol.</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Cofiwch wirio adnoddau y tu allan i'r pwnc ‘arweinyddiaeth gynhwysol’ er mwyn cael mwy o wybodaeth am bob adran.</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Bydd eich dewis o senario yn arwain eich gwybodaeth eich hun - bydd y sleidiau hyn yn rhoi gwybodaeth gyffredinol i chi ei hystyried.</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097069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771F4-8630-40B1-8923-AD0245568568}"/>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B0C448A7-8A26-4679-904F-C0D6F717477F}"/>
              </a:ext>
            </a:extLst>
          </p:cNvPr>
          <p:cNvSpPr>
            <a:spLocks noGrp="1"/>
          </p:cNvSpPr>
          <p:nvPr>
            <p:ph sz="half" idx="1"/>
          </p:nvPr>
        </p:nvSpPr>
        <p:spPr/>
        <p:txBody>
          <a:bodyPr/>
          <a:lstStyle/>
          <a:p>
            <a:r>
              <a:rPr lang="en-GB" dirty="0"/>
              <a:t>Sut mae plant yn gwybod eu bod yn perthyn yn y blynyddoedd cynnar?</a:t>
            </a:r>
          </a:p>
        </p:txBody>
      </p:sp>
      <p:sp>
        <p:nvSpPr>
          <p:cNvPr id="4" name="Content Placeholder 3">
            <a:extLst>
              <a:ext uri="{FF2B5EF4-FFF2-40B4-BE49-F238E27FC236}">
                <a16:creationId xmlns:a16="http://schemas.microsoft.com/office/drawing/2014/main" id="{25EDD312-BD54-4D6D-8B00-312AFA35EDE0}"/>
              </a:ext>
            </a:extLst>
          </p:cNvPr>
          <p:cNvSpPr>
            <a:spLocks noGrp="1"/>
          </p:cNvSpPr>
          <p:nvPr>
            <p:ph sz="half" idx="2"/>
          </p:nvPr>
        </p:nvSpPr>
        <p:spPr/>
        <p:txBody>
          <a:bodyPr/>
          <a:lstStyle/>
          <a:p>
            <a:r>
              <a:rPr lang="en-GB" dirty="0">
                <a:solidFill>
                  <a:schemeClr val="accent1">
                    <a:lumMod val="75000"/>
                  </a:schemeClr>
                </a:solidFill>
              </a:rPr>
              <a:t>How do children know they belong in the early years environment?</a:t>
            </a:r>
          </a:p>
        </p:txBody>
      </p:sp>
    </p:spTree>
    <p:extLst>
      <p:ext uri="{BB962C8B-B14F-4D97-AF65-F5344CB8AC3E}">
        <p14:creationId xmlns:p14="http://schemas.microsoft.com/office/powerpoint/2010/main" val="1166426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0626F0-3E1F-4FED-9294-6C64E4B54342}"/>
              </a:ext>
            </a:extLst>
          </p:cNvPr>
          <p:cNvSpPr txBox="1"/>
          <p:nvPr/>
        </p:nvSpPr>
        <p:spPr>
          <a:xfrm>
            <a:off x="232348" y="539568"/>
            <a:ext cx="8709285" cy="5355312"/>
          </a:xfrm>
          <a:prstGeom prst="rect">
            <a:avLst/>
          </a:prstGeom>
          <a:noFill/>
        </p:spPr>
        <p:txBody>
          <a:bodyPr wrap="square">
            <a:spAutoFit/>
          </a:bodyPr>
          <a:lstStyle/>
          <a:p>
            <a:r>
              <a:rPr lang="en-GB" dirty="0"/>
              <a:t>“Belonging is [also] a key concept in the early years; it impacts young children’s cognitive and socioemotional development in paramount ways, affecting attachment, transitions, and young children’s beliefs in their potential and capacity” (Bowlby, 1969; Kalkman &amp; Clark, 2017; Tillett &amp; Wong, 2018)</a:t>
            </a:r>
          </a:p>
          <a:p>
            <a:pPr algn="r"/>
            <a:r>
              <a:rPr lang="en-GB" dirty="0"/>
              <a:t>(</a:t>
            </a:r>
            <a:r>
              <a:rPr lang="it-IT" dirty="0"/>
              <a:t>Souto‑Manning </a:t>
            </a:r>
            <a:r>
              <a:rPr lang="it-IT" i="1" dirty="0"/>
              <a:t>et al., 2021, t/p: 104)</a:t>
            </a:r>
          </a:p>
          <a:p>
            <a:pPr algn="r"/>
            <a:endParaRPr lang="it-IT" i="1" dirty="0"/>
          </a:p>
          <a:p>
            <a:pPr algn="r"/>
            <a:endParaRPr lang="it-IT" i="1" dirty="0"/>
          </a:p>
          <a:p>
            <a:pPr algn="r"/>
            <a:endParaRPr lang="en-GB" dirty="0"/>
          </a:p>
          <a:p>
            <a:endParaRPr lang="en-GB" dirty="0"/>
          </a:p>
          <a:p>
            <a:r>
              <a:rPr lang="en-GB" dirty="0"/>
              <a:t>“being accepted, included, or welcomed leads to a variety of positive emotions (e.g., happiness, elation, contentment, and calm), whereas being rejected, excluded, or ignored leads to potent negative feelings (e.g., anxiety, depression, grief, jealousy, and loneliness)”</a:t>
            </a:r>
          </a:p>
          <a:p>
            <a:endParaRPr lang="en-GB" dirty="0"/>
          </a:p>
          <a:p>
            <a:pPr algn="r"/>
            <a:endParaRPr lang="en-GB" dirty="0"/>
          </a:p>
          <a:p>
            <a:pPr algn="r"/>
            <a:r>
              <a:rPr lang="en-GB" dirty="0"/>
              <a:t>(Baumeister and Leary, 1995 t/p.508 dyfynnwyd yn/ cited in</a:t>
            </a:r>
            <a:r>
              <a:rPr lang="it-IT" dirty="0"/>
              <a:t> Souto‑Manning </a:t>
            </a:r>
            <a:r>
              <a:rPr lang="it-IT" i="1" dirty="0"/>
              <a:t>et al., 2021 t/p: 104</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1899365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B3AB8-733F-4C51-85E6-5582DEC5874F}"/>
              </a:ext>
            </a:extLst>
          </p:cNvPr>
          <p:cNvSpPr>
            <a:spLocks noGrp="1"/>
          </p:cNvSpPr>
          <p:nvPr>
            <p:ph type="title"/>
          </p:nvPr>
        </p:nvSpPr>
        <p:spPr>
          <a:xfrm>
            <a:off x="629841" y="457200"/>
            <a:ext cx="2949178" cy="3964898"/>
          </a:xfrm>
        </p:spPr>
        <p:txBody>
          <a:bodyPr anchor="b">
            <a:normAutofit/>
          </a:bodyPr>
          <a:lstStyle/>
          <a:p>
            <a:r>
              <a:rPr lang="en-GB" sz="2800" dirty="0"/>
              <a:t>Beth yw ystrydeb a sut mae’n edrych yn yr amgylchedd blynyddoedd cynnar / </a:t>
            </a:r>
            <a:r>
              <a:rPr lang="en-GB" sz="2800" dirty="0">
                <a:solidFill>
                  <a:schemeClr val="accent1">
                    <a:lumMod val="75000"/>
                  </a:schemeClr>
                </a:solidFill>
              </a:rPr>
              <a:t>What is a stereotype and what does it look like in the early years environment?</a:t>
            </a:r>
          </a:p>
        </p:txBody>
      </p:sp>
      <p:sp>
        <p:nvSpPr>
          <p:cNvPr id="11" name="Picture Placeholder 2">
            <a:extLst>
              <a:ext uri="{FF2B5EF4-FFF2-40B4-BE49-F238E27FC236}">
                <a16:creationId xmlns:a16="http://schemas.microsoft.com/office/drawing/2014/main" id="{3CF412D0-A35F-464A-B80F-67FF154E0B53}"/>
              </a:ext>
            </a:extLst>
          </p:cNvPr>
          <p:cNvSpPr>
            <a:spLocks noGrp="1"/>
          </p:cNvSpPr>
          <p:nvPr>
            <p:ph type="pic" idx="1"/>
          </p:nvPr>
        </p:nvSpPr>
        <p:spPr>
          <a:xfrm>
            <a:off x="3887391" y="987426"/>
            <a:ext cx="4629150" cy="4873625"/>
          </a:xfrm>
        </p:spPr>
        <p:txBody>
          <a:bodyPr/>
          <a:lstStyle/>
          <a:p>
            <a:endParaRPr lang="en-GB"/>
          </a:p>
        </p:txBody>
      </p:sp>
      <p:pic>
        <p:nvPicPr>
          <p:cNvPr id="8" name="Picture 7">
            <a:extLst>
              <a:ext uri="{FF2B5EF4-FFF2-40B4-BE49-F238E27FC236}">
                <a16:creationId xmlns:a16="http://schemas.microsoft.com/office/drawing/2014/main" id="{76505339-900E-45A7-8802-0DAC646DF836}"/>
              </a:ext>
            </a:extLst>
          </p:cNvPr>
          <p:cNvPicPr>
            <a:picLocks noChangeAspect="1"/>
          </p:cNvPicPr>
          <p:nvPr/>
        </p:nvPicPr>
        <p:blipFill>
          <a:blip r:embed="rId2"/>
          <a:stretch>
            <a:fillRect/>
          </a:stretch>
        </p:blipFill>
        <p:spPr>
          <a:xfrm>
            <a:off x="4105334" y="682054"/>
            <a:ext cx="4193264" cy="4484010"/>
          </a:xfrm>
          <a:prstGeom prst="rect">
            <a:avLst/>
          </a:prstGeom>
        </p:spPr>
      </p:pic>
    </p:spTree>
    <p:extLst>
      <p:ext uri="{BB962C8B-B14F-4D97-AF65-F5344CB8AC3E}">
        <p14:creationId xmlns:p14="http://schemas.microsoft.com/office/powerpoint/2010/main" val="1183090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508FC-5D37-40A5-BFC9-7ED2353DCC68}"/>
              </a:ext>
            </a:extLst>
          </p:cNvPr>
          <p:cNvSpPr txBox="1"/>
          <p:nvPr/>
        </p:nvSpPr>
        <p:spPr>
          <a:xfrm>
            <a:off x="4299857" y="4776792"/>
            <a:ext cx="4572000" cy="369332"/>
          </a:xfrm>
          <a:prstGeom prst="rect">
            <a:avLst/>
          </a:prstGeom>
          <a:noFill/>
        </p:spPr>
        <p:txBody>
          <a:bodyPr wrap="square">
            <a:spAutoFit/>
          </a:bodyPr>
          <a:lstStyle/>
          <a:p>
            <a:r>
              <a:rPr lang="en-GB" dirty="0">
                <a:hlinkClick r:id="rId3"/>
              </a:rPr>
              <a:t>Wix Creation 2.0 V1 Ho 60 sec</a:t>
            </a:r>
            <a:endParaRPr lang="en-GB" dirty="0"/>
          </a:p>
        </p:txBody>
      </p:sp>
      <p:pic>
        <p:nvPicPr>
          <p:cNvPr id="5" name="Picture 4">
            <a:extLst>
              <a:ext uri="{FF2B5EF4-FFF2-40B4-BE49-F238E27FC236}">
                <a16:creationId xmlns:a16="http://schemas.microsoft.com/office/drawing/2014/main" id="{3E645DCC-11DF-4169-83C4-47D09D0BBCDE}"/>
              </a:ext>
            </a:extLst>
          </p:cNvPr>
          <p:cNvPicPr>
            <a:picLocks noChangeAspect="1"/>
          </p:cNvPicPr>
          <p:nvPr/>
        </p:nvPicPr>
        <p:blipFill>
          <a:blip r:embed="rId4"/>
          <a:stretch>
            <a:fillRect/>
          </a:stretch>
        </p:blipFill>
        <p:spPr>
          <a:xfrm>
            <a:off x="0" y="0"/>
            <a:ext cx="9144000" cy="4439737"/>
          </a:xfrm>
          <a:prstGeom prst="rect">
            <a:avLst/>
          </a:prstGeom>
        </p:spPr>
      </p:pic>
    </p:spTree>
    <p:extLst>
      <p:ext uri="{BB962C8B-B14F-4D97-AF65-F5344CB8AC3E}">
        <p14:creationId xmlns:p14="http://schemas.microsoft.com/office/powerpoint/2010/main" val="174125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9F20F7-E588-4FF2-BA5D-50E950A2CF3B}"/>
              </a:ext>
            </a:extLst>
          </p:cNvPr>
          <p:cNvSpPr txBox="1"/>
          <p:nvPr/>
        </p:nvSpPr>
        <p:spPr>
          <a:xfrm>
            <a:off x="206114" y="0"/>
            <a:ext cx="8072205" cy="5724644"/>
          </a:xfrm>
          <a:prstGeom prst="rect">
            <a:avLst/>
          </a:prstGeom>
          <a:noFill/>
        </p:spPr>
        <p:txBody>
          <a:bodyPr wrap="square">
            <a:spAutoFit/>
          </a:bodyPr>
          <a:lstStyle/>
          <a:p>
            <a:r>
              <a:rPr lang="en-GB" i="1" dirty="0">
                <a:solidFill>
                  <a:srgbClr val="0070C0"/>
                </a:solidFill>
                <a:effectLst/>
              </a:rPr>
              <a:t>Boy: </a:t>
            </a:r>
            <a:r>
              <a:rPr lang="en-GB" dirty="0">
                <a:solidFill>
                  <a:srgbClr val="0070C0"/>
                </a:solidFill>
                <a:effectLst/>
              </a:rPr>
              <a:t>I like playing in the sandpit, it's fun, you make sandcastles. In the home corner there is babies there, we play baby games.</a:t>
            </a:r>
          </a:p>
          <a:p>
            <a:r>
              <a:rPr lang="en-GB" i="1" dirty="0">
                <a:effectLst/>
              </a:rPr>
              <a:t>Teacher: </a:t>
            </a:r>
            <a:r>
              <a:rPr lang="en-GB" dirty="0">
                <a:effectLst/>
              </a:rPr>
              <a:t>What else do you play?</a:t>
            </a:r>
          </a:p>
          <a:p>
            <a:r>
              <a:rPr lang="en-GB" i="1" dirty="0">
                <a:solidFill>
                  <a:srgbClr val="0070C0"/>
                </a:solidFill>
                <a:effectLst/>
              </a:rPr>
              <a:t>Boy: </a:t>
            </a:r>
            <a:r>
              <a:rPr lang="en-GB" dirty="0">
                <a:solidFill>
                  <a:srgbClr val="0070C0"/>
                </a:solidFill>
                <a:effectLst/>
              </a:rPr>
              <a:t>We play mum and dad.</a:t>
            </a:r>
          </a:p>
          <a:p>
            <a:r>
              <a:rPr lang="en-GB" i="1" dirty="0">
                <a:effectLst/>
              </a:rPr>
              <a:t>Teacher: </a:t>
            </a:r>
            <a:r>
              <a:rPr lang="en-GB" dirty="0">
                <a:effectLst/>
              </a:rPr>
              <a:t>Who are you in the game?</a:t>
            </a:r>
          </a:p>
          <a:p>
            <a:r>
              <a:rPr lang="en-GB" i="1" dirty="0">
                <a:solidFill>
                  <a:srgbClr val="0070C0"/>
                </a:solidFill>
                <a:effectLst/>
              </a:rPr>
              <a:t>Boy: </a:t>
            </a:r>
            <a:r>
              <a:rPr lang="en-GB" dirty="0">
                <a:solidFill>
                  <a:srgbClr val="0070C0"/>
                </a:solidFill>
                <a:effectLst/>
              </a:rPr>
              <a:t>I'm the dad.</a:t>
            </a:r>
          </a:p>
          <a:p>
            <a:r>
              <a:rPr lang="en-GB" i="1" dirty="0">
                <a:effectLst/>
              </a:rPr>
              <a:t>Teacher: </a:t>
            </a:r>
            <a:r>
              <a:rPr lang="en-GB" dirty="0">
                <a:effectLst/>
              </a:rPr>
              <a:t>Can you be the mum?</a:t>
            </a:r>
          </a:p>
          <a:p>
            <a:r>
              <a:rPr lang="en-GB" i="1" dirty="0">
                <a:solidFill>
                  <a:srgbClr val="0070C0"/>
                </a:solidFill>
                <a:effectLst/>
              </a:rPr>
              <a:t>Boy: </a:t>
            </a:r>
            <a:r>
              <a:rPr lang="en-GB" dirty="0">
                <a:solidFill>
                  <a:srgbClr val="0070C0"/>
                </a:solidFill>
                <a:effectLst/>
              </a:rPr>
              <a:t>No. I'm a boy. The girls say ‘You are the dad’.</a:t>
            </a:r>
          </a:p>
          <a:p>
            <a:r>
              <a:rPr lang="en-GB" i="1" dirty="0">
                <a:effectLst/>
              </a:rPr>
              <a:t>Teacher: </a:t>
            </a:r>
            <a:r>
              <a:rPr lang="en-GB" dirty="0">
                <a:effectLst/>
              </a:rPr>
              <a:t>Would you like to play the mum?</a:t>
            </a:r>
          </a:p>
          <a:p>
            <a:r>
              <a:rPr lang="en-GB" i="1" dirty="0">
                <a:solidFill>
                  <a:srgbClr val="0070C0"/>
                </a:solidFill>
                <a:effectLst/>
              </a:rPr>
              <a:t>Boy: </a:t>
            </a:r>
            <a:r>
              <a:rPr lang="en-GB" dirty="0">
                <a:solidFill>
                  <a:srgbClr val="0070C0"/>
                </a:solidFill>
                <a:effectLst/>
              </a:rPr>
              <a:t>Yes, but the girls won't let me play mum. I like drawing, because you can draw stuff and the climbing. I like the doll's house.</a:t>
            </a:r>
          </a:p>
          <a:p>
            <a:r>
              <a:rPr lang="en-GB" i="1" dirty="0">
                <a:effectLst/>
              </a:rPr>
              <a:t>Teacher: </a:t>
            </a:r>
            <a:r>
              <a:rPr lang="en-GB" dirty="0">
                <a:effectLst/>
              </a:rPr>
              <a:t>What do you play at the doll's house?</a:t>
            </a:r>
          </a:p>
          <a:p>
            <a:r>
              <a:rPr lang="en-GB" i="1" dirty="0">
                <a:solidFill>
                  <a:srgbClr val="0070C0"/>
                </a:solidFill>
                <a:effectLst/>
              </a:rPr>
              <a:t>Boy: </a:t>
            </a:r>
            <a:r>
              <a:rPr lang="en-GB" dirty="0">
                <a:solidFill>
                  <a:srgbClr val="0070C0"/>
                </a:solidFill>
                <a:effectLst/>
              </a:rPr>
              <a:t>Girl game</a:t>
            </a:r>
            <a:r>
              <a:rPr lang="en-GB" dirty="0">
                <a:effectLst/>
              </a:rPr>
              <a:t>.</a:t>
            </a:r>
          </a:p>
          <a:p>
            <a:r>
              <a:rPr lang="en-GB" i="1" dirty="0">
                <a:effectLst/>
              </a:rPr>
              <a:t>Teacher: </a:t>
            </a:r>
            <a:r>
              <a:rPr lang="en-GB" dirty="0">
                <a:effectLst/>
              </a:rPr>
              <a:t>What's a girl game?</a:t>
            </a:r>
          </a:p>
          <a:p>
            <a:r>
              <a:rPr lang="en-GB" i="1" dirty="0">
                <a:solidFill>
                  <a:srgbClr val="0070C0"/>
                </a:solidFill>
                <a:effectLst/>
              </a:rPr>
              <a:t>Boy: </a:t>
            </a:r>
            <a:r>
              <a:rPr lang="en-GB" dirty="0">
                <a:solidFill>
                  <a:srgbClr val="0070C0"/>
                </a:solidFill>
                <a:effectLst/>
              </a:rPr>
              <a:t>I don't know</a:t>
            </a:r>
            <a:r>
              <a:rPr lang="en-GB" dirty="0">
                <a:effectLst/>
              </a:rPr>
              <a:t>.</a:t>
            </a:r>
          </a:p>
          <a:p>
            <a:r>
              <a:rPr lang="en-GB" i="1" dirty="0">
                <a:effectLst/>
              </a:rPr>
              <a:t>Teacher: </a:t>
            </a:r>
            <a:r>
              <a:rPr lang="en-GB" dirty="0">
                <a:effectLst/>
              </a:rPr>
              <a:t>Can you play boy games at the doll's house?</a:t>
            </a:r>
          </a:p>
          <a:p>
            <a:r>
              <a:rPr lang="en-GB" i="1" dirty="0">
                <a:solidFill>
                  <a:srgbClr val="0070C0"/>
                </a:solidFill>
                <a:effectLst/>
              </a:rPr>
              <a:t>Boy: </a:t>
            </a:r>
            <a:r>
              <a:rPr lang="en-GB" dirty="0">
                <a:solidFill>
                  <a:srgbClr val="0070C0"/>
                </a:solidFill>
                <a:effectLst/>
              </a:rPr>
              <a:t>No, because it's a girl game</a:t>
            </a:r>
            <a:r>
              <a:rPr lang="en-GB" dirty="0">
                <a:effectLst/>
              </a:rPr>
              <a:t>. </a:t>
            </a:r>
          </a:p>
          <a:p>
            <a:endParaRPr lang="en-GB" dirty="0"/>
          </a:p>
          <a:p>
            <a:pPr algn="r"/>
            <a:r>
              <a:rPr lang="en-GB" sz="1400" dirty="0"/>
              <a:t>(Including Young Children's Voices: Early Years Gender Policy (IYCV), 2004 , dyfynnwyd yn/cited in   Skelton, Francis a/and Smulyan, 2006, t/p: 129)</a:t>
            </a:r>
            <a:br>
              <a:rPr lang="en-GB" sz="1400" dirty="0"/>
            </a:br>
            <a:endParaRPr lang="en-GB" sz="1400" dirty="0"/>
          </a:p>
        </p:txBody>
      </p:sp>
    </p:spTree>
    <p:extLst>
      <p:ext uri="{BB962C8B-B14F-4D97-AF65-F5344CB8AC3E}">
        <p14:creationId xmlns:p14="http://schemas.microsoft.com/office/powerpoint/2010/main" val="1067923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AA7E-BC0F-47FC-9955-2504591B0B06}"/>
              </a:ext>
            </a:extLst>
          </p:cNvPr>
          <p:cNvSpPr>
            <a:spLocks noGrp="1"/>
          </p:cNvSpPr>
          <p:nvPr>
            <p:ph type="title"/>
          </p:nvPr>
        </p:nvSpPr>
        <p:spPr>
          <a:xfrm>
            <a:off x="553699" y="2103437"/>
            <a:ext cx="3291278" cy="1325563"/>
          </a:xfrm>
        </p:spPr>
        <p:txBody>
          <a:bodyPr>
            <a:normAutofit fontScale="90000"/>
          </a:bodyPr>
          <a:lstStyle/>
          <a:p>
            <a:r>
              <a:rPr lang="cy-GB" sz="2700" dirty="0">
                <a:effectLst/>
                <a:latin typeface="Arial" panose="020B0604020202020204" pitchFamily="34" charset="0"/>
                <a:ea typeface="DengXian" panose="02010600030101010101" pitchFamily="2" charset="-122"/>
                <a:cs typeface="Arial" panose="020B0604020202020204" pitchFamily="34" charset="0"/>
              </a:rPr>
              <a:t>Sut allwn ni ddelio â'r math hwn o stereoteip mewn amgylchedd blynyddoedd cynnar?</a:t>
            </a:r>
            <a:br>
              <a:rPr lang="en-GB" sz="2700" dirty="0">
                <a:latin typeface="Arial" panose="020B0604020202020204" pitchFamily="34" charset="0"/>
                <a:cs typeface="Arial" panose="020B0604020202020204" pitchFamily="34" charset="0"/>
              </a:rPr>
            </a:br>
            <a:br>
              <a:rPr lang="en-GB" sz="3100" dirty="0"/>
            </a:br>
            <a:br>
              <a:rPr lang="en-GB" sz="3100" dirty="0"/>
            </a:br>
            <a:r>
              <a:rPr lang="en-GB" sz="3100" dirty="0">
                <a:solidFill>
                  <a:schemeClr val="accent1">
                    <a:lumMod val="75000"/>
                  </a:schemeClr>
                </a:solidFill>
              </a:rPr>
              <a:t>How can we deal with these types of scenarios in the early years?</a:t>
            </a:r>
            <a:endParaRPr lang="en-GB" dirty="0">
              <a:solidFill>
                <a:schemeClr val="accent1">
                  <a:lumMod val="75000"/>
                </a:schemeClr>
              </a:solidFill>
            </a:endParaRPr>
          </a:p>
        </p:txBody>
      </p:sp>
      <p:pic>
        <p:nvPicPr>
          <p:cNvPr id="6" name="Picture 5">
            <a:extLst>
              <a:ext uri="{FF2B5EF4-FFF2-40B4-BE49-F238E27FC236}">
                <a16:creationId xmlns:a16="http://schemas.microsoft.com/office/drawing/2014/main" id="{0040B072-9885-42FE-B289-9A1EA949FF2B}"/>
              </a:ext>
            </a:extLst>
          </p:cNvPr>
          <p:cNvPicPr>
            <a:picLocks noChangeAspect="1"/>
          </p:cNvPicPr>
          <p:nvPr/>
        </p:nvPicPr>
        <p:blipFill>
          <a:blip r:embed="rId3"/>
          <a:stretch>
            <a:fillRect/>
          </a:stretch>
        </p:blipFill>
        <p:spPr>
          <a:xfrm>
            <a:off x="4304141" y="0"/>
            <a:ext cx="4839859" cy="6858000"/>
          </a:xfrm>
          <a:prstGeom prst="rect">
            <a:avLst/>
          </a:prstGeom>
        </p:spPr>
      </p:pic>
    </p:spTree>
    <p:extLst>
      <p:ext uri="{BB962C8B-B14F-4D97-AF65-F5344CB8AC3E}">
        <p14:creationId xmlns:p14="http://schemas.microsoft.com/office/powerpoint/2010/main" val="1363426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438E6-8FA1-4BB1-A058-3DD532740941}"/>
              </a:ext>
            </a:extLst>
          </p:cNvPr>
          <p:cNvSpPr>
            <a:spLocks noGrp="1"/>
          </p:cNvSpPr>
          <p:nvPr>
            <p:ph type="title"/>
          </p:nvPr>
        </p:nvSpPr>
        <p:spPr>
          <a:xfrm>
            <a:off x="0" y="18255"/>
            <a:ext cx="7886700" cy="1325563"/>
          </a:xfrm>
        </p:spPr>
        <p:txBody>
          <a:bodyPr/>
          <a:lstStyle/>
          <a:p>
            <a:r>
              <a:rPr lang="en-GB" dirty="0"/>
              <a:t>Diwylliant / </a:t>
            </a:r>
            <a:r>
              <a:rPr lang="en-GB" dirty="0">
                <a:solidFill>
                  <a:schemeClr val="accent1">
                    <a:lumMod val="75000"/>
                  </a:schemeClr>
                </a:solidFill>
              </a:rPr>
              <a:t>Culture</a:t>
            </a:r>
          </a:p>
        </p:txBody>
      </p:sp>
      <p:sp>
        <p:nvSpPr>
          <p:cNvPr id="3" name="Content Placeholder 2">
            <a:extLst>
              <a:ext uri="{FF2B5EF4-FFF2-40B4-BE49-F238E27FC236}">
                <a16:creationId xmlns:a16="http://schemas.microsoft.com/office/drawing/2014/main" id="{4DAB8B45-DA36-45A2-A509-3A73785CF3BF}"/>
              </a:ext>
            </a:extLst>
          </p:cNvPr>
          <p:cNvSpPr>
            <a:spLocks noGrp="1"/>
          </p:cNvSpPr>
          <p:nvPr>
            <p:ph sz="half" idx="1"/>
          </p:nvPr>
        </p:nvSpPr>
        <p:spPr>
          <a:xfrm>
            <a:off x="276380" y="1525821"/>
            <a:ext cx="4160709" cy="4351338"/>
          </a:xfrm>
        </p:spPr>
        <p:txBody>
          <a:bodyPr>
            <a:normAutofit fontScale="92500" lnSpcReduction="20000"/>
          </a:bodyPr>
          <a:lstStyle/>
          <a:p>
            <a:pPr marL="0" indent="0">
              <a:buNone/>
            </a:pPr>
            <a:r>
              <a:rPr lang="en-GB" b="0" i="0" dirty="0">
                <a:solidFill>
                  <a:srgbClr val="212529"/>
                </a:solidFill>
                <a:effectLst/>
                <a:latin typeface="helvetica neue"/>
              </a:rPr>
              <a:t>Identity is never singular but is multiply constructed across intersecting and antagonistic discourses, practices and positions              </a:t>
            </a:r>
          </a:p>
          <a:p>
            <a:pPr marL="0" indent="0">
              <a:buNone/>
            </a:pPr>
            <a:endParaRPr lang="en-GB" b="0" i="0" dirty="0">
              <a:solidFill>
                <a:srgbClr val="212529"/>
              </a:solidFill>
              <a:effectLst/>
              <a:latin typeface="helvetica neue"/>
            </a:endParaRPr>
          </a:p>
          <a:p>
            <a:pPr marL="0" indent="0" algn="r">
              <a:buNone/>
            </a:pPr>
            <a:r>
              <a:rPr lang="en-GB" b="0" i="0" dirty="0">
                <a:solidFill>
                  <a:srgbClr val="212529"/>
                </a:solidFill>
                <a:effectLst/>
                <a:latin typeface="helvetica neue"/>
              </a:rPr>
              <a:t>Stuart Hall</a:t>
            </a:r>
          </a:p>
          <a:p>
            <a:pPr marL="0" indent="0" algn="r">
              <a:buNone/>
            </a:pPr>
            <a:r>
              <a:rPr lang="en-GB" b="0" i="0" dirty="0">
                <a:solidFill>
                  <a:srgbClr val="202122"/>
                </a:solidFill>
                <a:effectLst/>
                <a:latin typeface="Arial" panose="020B0604020202020204" pitchFamily="34" charset="0"/>
              </a:rPr>
              <a:t>(1932–2014)</a:t>
            </a:r>
            <a:endParaRPr lang="en-GB" b="0" i="0" dirty="0">
              <a:solidFill>
                <a:srgbClr val="212529"/>
              </a:solidFill>
              <a:effectLst/>
              <a:latin typeface="helvetica neue"/>
            </a:endParaRPr>
          </a:p>
          <a:p>
            <a:pPr marL="0" indent="0">
              <a:buNone/>
            </a:pPr>
            <a:endParaRPr lang="en-GB" dirty="0">
              <a:solidFill>
                <a:srgbClr val="212529"/>
              </a:solidFill>
              <a:latin typeface="helvetica neue"/>
            </a:endParaRPr>
          </a:p>
          <a:p>
            <a:pPr marL="0" indent="0">
              <a:buNone/>
            </a:pPr>
            <a:endParaRPr lang="en-GB" dirty="0">
              <a:solidFill>
                <a:srgbClr val="212529"/>
              </a:solidFill>
              <a:latin typeface="helvetica neue"/>
            </a:endParaRPr>
          </a:p>
          <a:p>
            <a:pPr marL="0" indent="0">
              <a:buNone/>
            </a:pPr>
            <a:br>
              <a:rPr lang="en-GB" dirty="0"/>
            </a:br>
            <a:endParaRPr lang="en-GB" dirty="0"/>
          </a:p>
        </p:txBody>
      </p:sp>
      <p:pic>
        <p:nvPicPr>
          <p:cNvPr id="1026" name="Picture 2" descr="The archipelago of Stuart Hall : New Frame">
            <a:extLst>
              <a:ext uri="{FF2B5EF4-FFF2-40B4-BE49-F238E27FC236}">
                <a16:creationId xmlns:a16="http://schemas.microsoft.com/office/drawing/2014/main" id="{D0986A89-BDE6-4266-98F7-E37F1EFB3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7089" y="1714824"/>
            <a:ext cx="4407107" cy="3543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102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hinese Costume in Girls&amp;#39; Fancy Dress for sale | eBay">
            <a:extLst>
              <a:ext uri="{FF2B5EF4-FFF2-40B4-BE49-F238E27FC236}">
                <a16:creationId xmlns:a16="http://schemas.microsoft.com/office/drawing/2014/main" id="{987F2B68-3514-4711-8E54-B528063A9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68" y="434714"/>
            <a:ext cx="4741576" cy="47293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B5261D9-39E5-4D49-8625-4C34DF89D54B}"/>
              </a:ext>
            </a:extLst>
          </p:cNvPr>
          <p:cNvSpPr txBox="1"/>
          <p:nvPr/>
        </p:nvSpPr>
        <p:spPr>
          <a:xfrm>
            <a:off x="4891703" y="1120676"/>
            <a:ext cx="4032129" cy="2308324"/>
          </a:xfrm>
          <a:prstGeom prst="rect">
            <a:avLst/>
          </a:prstGeom>
          <a:noFill/>
        </p:spPr>
        <p:txBody>
          <a:bodyPr wrap="none" rtlCol="0">
            <a:spAutoFit/>
          </a:bodyPr>
          <a:lstStyle/>
          <a:p>
            <a:r>
              <a:rPr lang="en-GB" sz="2400" dirty="0"/>
              <a:t>Neilltuo diwylliannol neu </a:t>
            </a:r>
          </a:p>
          <a:p>
            <a:r>
              <a:rPr lang="en-GB" sz="2400" dirty="0"/>
              <a:t>werthfawrogiad diwylliannol?</a:t>
            </a:r>
          </a:p>
          <a:p>
            <a:endParaRPr lang="en-GB" sz="2400" dirty="0"/>
          </a:p>
          <a:p>
            <a:endParaRPr lang="en-GB" sz="2400" dirty="0"/>
          </a:p>
          <a:p>
            <a:r>
              <a:rPr lang="en-GB" sz="2400" dirty="0">
                <a:solidFill>
                  <a:srgbClr val="0070C0"/>
                </a:solidFill>
              </a:rPr>
              <a:t>Cultural appropriation</a:t>
            </a:r>
          </a:p>
          <a:p>
            <a:r>
              <a:rPr lang="en-GB" sz="2400" dirty="0">
                <a:solidFill>
                  <a:srgbClr val="0070C0"/>
                </a:solidFill>
              </a:rPr>
              <a:t> or cultural appreciation?</a:t>
            </a:r>
          </a:p>
        </p:txBody>
      </p:sp>
    </p:spTree>
    <p:extLst>
      <p:ext uri="{BB962C8B-B14F-4D97-AF65-F5344CB8AC3E}">
        <p14:creationId xmlns:p14="http://schemas.microsoft.com/office/powerpoint/2010/main" val="1565371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F0D752-D8B6-42A3-BC23-FFE34D0C7CA4}"/>
              </a:ext>
            </a:extLst>
          </p:cNvPr>
          <p:cNvSpPr txBox="1"/>
          <p:nvPr/>
        </p:nvSpPr>
        <p:spPr>
          <a:xfrm>
            <a:off x="382249" y="1305341"/>
            <a:ext cx="8379502" cy="4524315"/>
          </a:xfrm>
          <a:prstGeom prst="rect">
            <a:avLst/>
          </a:prstGeom>
          <a:noFill/>
        </p:spPr>
        <p:txBody>
          <a:bodyPr wrap="square">
            <a:spAutoFit/>
          </a:bodyPr>
          <a:lstStyle/>
          <a:p>
            <a:pPr algn="just"/>
            <a:r>
              <a:rPr lang="en-GB" b="0" i="1" dirty="0">
                <a:solidFill>
                  <a:srgbClr val="252628"/>
                </a:solidFill>
                <a:effectLst/>
                <a:latin typeface="Crimson Pro"/>
              </a:rPr>
              <a:t>“The unacknowledged or inappropriate adoption of the practices, customs, or aesthetics of one social or ethnic group by members of another (typically dominant) community or society.”  (Oxford English </a:t>
            </a:r>
            <a:r>
              <a:rPr lang="en-GB" i="1" dirty="0">
                <a:solidFill>
                  <a:srgbClr val="252628"/>
                </a:solidFill>
                <a:latin typeface="Crimson Pro"/>
              </a:rPr>
              <a:t>D</a:t>
            </a:r>
            <a:r>
              <a:rPr lang="en-GB" b="0" i="1" dirty="0">
                <a:solidFill>
                  <a:srgbClr val="252628"/>
                </a:solidFill>
                <a:effectLst/>
                <a:latin typeface="Crimson Pro"/>
              </a:rPr>
              <a:t>ictionary, 2017)</a:t>
            </a:r>
            <a:endParaRPr lang="en-GB" b="0" i="0" dirty="0">
              <a:solidFill>
                <a:srgbClr val="000000"/>
              </a:solidFill>
              <a:effectLst/>
              <a:latin typeface="ff1"/>
            </a:endParaRPr>
          </a:p>
          <a:p>
            <a:pPr algn="just"/>
            <a:endParaRPr lang="en-GB" dirty="0">
              <a:solidFill>
                <a:srgbClr val="000000"/>
              </a:solidFill>
              <a:latin typeface="ff1"/>
            </a:endParaRPr>
          </a:p>
          <a:p>
            <a:pPr algn="just"/>
            <a:r>
              <a:rPr lang="en-GB" b="0" i="0" dirty="0">
                <a:solidFill>
                  <a:srgbClr val="000000"/>
                </a:solidFill>
                <a:effectLst/>
                <a:latin typeface="ff1"/>
              </a:rPr>
              <a:t>“Cultural appropriation takes many forms, covers a range of types of action, and has many consequences. The types of things that can be appropriated include artistic styles and representations, land, artefacts, intellectual property, folklore and religious symbols. Susan Scafidi stresses the sense of the unauthorised in the taking: cultural appropriation involves ‘taking—from a culture that is not one's own—of intellectual property, cultural expressions or artifacts, history, and ways of knowledge’ (</a:t>
            </a:r>
            <a:r>
              <a:rPr lang="en-GB" b="0" i="0" dirty="0">
                <a:solidFill>
                  <a:srgbClr val="2564AF"/>
                </a:solidFill>
                <a:effectLst/>
                <a:latin typeface="ff1"/>
              </a:rPr>
              <a:t>2005</a:t>
            </a:r>
            <a:r>
              <a:rPr lang="en-GB" b="0" i="0" dirty="0">
                <a:solidFill>
                  <a:srgbClr val="000000"/>
                </a:solidFill>
                <a:effectLst/>
                <a:latin typeface="ff1"/>
              </a:rPr>
              <a:t>, p. 9)…</a:t>
            </a:r>
            <a:endParaRPr lang="en-GB" dirty="0">
              <a:solidFill>
                <a:srgbClr val="000000"/>
              </a:solidFill>
              <a:latin typeface="ff1"/>
            </a:endParaRPr>
          </a:p>
          <a:p>
            <a:pPr algn="l"/>
            <a:r>
              <a:rPr lang="en-GB" b="0" i="0" dirty="0">
                <a:solidFill>
                  <a:srgbClr val="000000"/>
                </a:solidFill>
                <a:effectLst/>
                <a:latin typeface="ff1"/>
              </a:rPr>
              <a:t>… Integral to the definition of cultural appropriation is an asymmetry of power between two cultures that involves  the majority/dominant culture taking from the marginalised culture. This aspect of the more powerful taking from </a:t>
            </a:r>
          </a:p>
          <a:p>
            <a:pPr algn="l"/>
            <a:r>
              <a:rPr lang="en-GB" b="0" i="0" dirty="0">
                <a:solidFill>
                  <a:srgbClr val="000000"/>
                </a:solidFill>
                <a:effectLst/>
                <a:latin typeface="ff1"/>
              </a:rPr>
              <a:t>the less powerful is not emphasised enough. Many definitions emphasise the taking from a culture that is not one's own</a:t>
            </a:r>
            <a:r>
              <a:rPr lang="en-GB" dirty="0">
                <a:solidFill>
                  <a:srgbClr val="000000"/>
                </a:solidFill>
                <a:latin typeface="ff1"/>
              </a:rPr>
              <a:t>”                                              </a:t>
            </a:r>
            <a:r>
              <a:rPr lang="en-GB" b="0" i="0" dirty="0">
                <a:solidFill>
                  <a:srgbClr val="000000"/>
                </a:solidFill>
                <a:effectLst/>
                <a:latin typeface="ff1"/>
              </a:rPr>
              <a:t>(Arya, 2021  p.2)</a:t>
            </a:r>
          </a:p>
          <a:p>
            <a:pPr algn="just"/>
            <a:endParaRPr lang="en-GB" b="0" i="0" dirty="0">
              <a:solidFill>
                <a:srgbClr val="000000"/>
              </a:solidFill>
              <a:effectLst/>
              <a:latin typeface="ff1"/>
            </a:endParaRPr>
          </a:p>
        </p:txBody>
      </p:sp>
      <p:sp>
        <p:nvSpPr>
          <p:cNvPr id="2" name="Title 1">
            <a:extLst>
              <a:ext uri="{FF2B5EF4-FFF2-40B4-BE49-F238E27FC236}">
                <a16:creationId xmlns:a16="http://schemas.microsoft.com/office/drawing/2014/main" id="{545BBED9-0DC3-497D-AF0E-4A6C358637EA}"/>
              </a:ext>
            </a:extLst>
          </p:cNvPr>
          <p:cNvSpPr>
            <a:spLocks noGrp="1"/>
          </p:cNvSpPr>
          <p:nvPr>
            <p:ph type="title"/>
          </p:nvPr>
        </p:nvSpPr>
        <p:spPr>
          <a:xfrm>
            <a:off x="628650" y="155264"/>
            <a:ext cx="7886700" cy="1325563"/>
          </a:xfrm>
        </p:spPr>
        <p:txBody>
          <a:bodyPr>
            <a:normAutofit/>
          </a:bodyPr>
          <a:lstStyle/>
          <a:p>
            <a:r>
              <a:rPr lang="en-GB" sz="2400" dirty="0"/>
              <a:t>Neulltuo diwylliannol / </a:t>
            </a:r>
            <a:r>
              <a:rPr lang="en-GB" sz="2400" i="1" dirty="0">
                <a:solidFill>
                  <a:schemeClr val="accent1">
                    <a:lumMod val="75000"/>
                  </a:schemeClr>
                </a:solidFill>
              </a:rPr>
              <a:t>Cultural appropriation</a:t>
            </a:r>
          </a:p>
        </p:txBody>
      </p:sp>
    </p:spTree>
    <p:extLst>
      <p:ext uri="{BB962C8B-B14F-4D97-AF65-F5344CB8AC3E}">
        <p14:creationId xmlns:p14="http://schemas.microsoft.com/office/powerpoint/2010/main" val="617630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F643D-4756-4477-BA8B-A5788372FE82}"/>
              </a:ext>
            </a:extLst>
          </p:cNvPr>
          <p:cNvSpPr>
            <a:spLocks noGrp="1"/>
          </p:cNvSpPr>
          <p:nvPr>
            <p:ph type="title"/>
          </p:nvPr>
        </p:nvSpPr>
        <p:spPr>
          <a:xfrm>
            <a:off x="352269" y="-3200"/>
            <a:ext cx="8686800" cy="1622138"/>
          </a:xfrm>
        </p:spPr>
        <p:txBody>
          <a:bodyPr>
            <a:normAutofit/>
          </a:bodyPr>
          <a:lstStyle/>
          <a:p>
            <a:r>
              <a:rPr lang="en-GB" sz="2400" dirty="0"/>
              <a:t>Mae neulltuo diwylliannol yn atgyfnerthu ystrydebau a hiliaeth achlysurol!/ </a:t>
            </a:r>
            <a:r>
              <a:rPr lang="en-GB" sz="2400" dirty="0">
                <a:solidFill>
                  <a:schemeClr val="accent1">
                    <a:lumMod val="75000"/>
                  </a:schemeClr>
                </a:solidFill>
              </a:rPr>
              <a:t>Cultural appropriation reinforces stereotypes and casual racism!    </a:t>
            </a:r>
            <a:br>
              <a:rPr lang="en-GB" sz="2400" dirty="0">
                <a:solidFill>
                  <a:schemeClr val="accent1">
                    <a:lumMod val="75000"/>
                  </a:schemeClr>
                </a:solidFill>
              </a:rPr>
            </a:br>
            <a:r>
              <a:rPr lang="en-GB" sz="2400" dirty="0">
                <a:solidFill>
                  <a:schemeClr val="accent1">
                    <a:lumMod val="75000"/>
                  </a:schemeClr>
                </a:solidFill>
              </a:rPr>
              <a:t>                                                      </a:t>
            </a:r>
            <a:r>
              <a:rPr lang="en-GB" sz="1300" dirty="0">
                <a:solidFill>
                  <a:schemeClr val="accent1">
                    <a:lumMod val="75000"/>
                  </a:schemeClr>
                </a:solidFill>
              </a:rPr>
              <a:t>https://www.instagram.com/stories/highlights/17858743433402977/</a:t>
            </a:r>
          </a:p>
        </p:txBody>
      </p:sp>
      <p:sp>
        <p:nvSpPr>
          <p:cNvPr id="3" name="Content Placeholder 2">
            <a:extLst>
              <a:ext uri="{FF2B5EF4-FFF2-40B4-BE49-F238E27FC236}">
                <a16:creationId xmlns:a16="http://schemas.microsoft.com/office/drawing/2014/main" id="{9607AB7C-6D8A-45F1-BA32-422F0021358F}"/>
              </a:ext>
            </a:extLst>
          </p:cNvPr>
          <p:cNvSpPr>
            <a:spLocks noGrp="1"/>
          </p:cNvSpPr>
          <p:nvPr>
            <p:ph sz="half" idx="1"/>
          </p:nvPr>
        </p:nvSpPr>
        <p:spPr>
          <a:xfrm>
            <a:off x="-25765" y="5056006"/>
            <a:ext cx="8672747" cy="4351338"/>
          </a:xfrm>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r">
              <a:buNone/>
            </a:pPr>
            <a:endParaRPr lang="en-GB" dirty="0"/>
          </a:p>
          <a:p>
            <a:pPr marL="0" indent="0" algn="r">
              <a:buNone/>
            </a:pPr>
            <a:r>
              <a:rPr lang="en-GB" sz="1200" dirty="0"/>
              <a:t>https://www.instagram.com/stories/highlights/17858743433402977/</a:t>
            </a:r>
          </a:p>
        </p:txBody>
      </p:sp>
      <p:pic>
        <p:nvPicPr>
          <p:cNvPr id="8" name="Picture 7">
            <a:extLst>
              <a:ext uri="{FF2B5EF4-FFF2-40B4-BE49-F238E27FC236}">
                <a16:creationId xmlns:a16="http://schemas.microsoft.com/office/drawing/2014/main" id="{91BC6BDC-4AD5-4016-86A9-530E6387281D}"/>
              </a:ext>
            </a:extLst>
          </p:cNvPr>
          <p:cNvPicPr>
            <a:picLocks noChangeAspect="1"/>
          </p:cNvPicPr>
          <p:nvPr/>
        </p:nvPicPr>
        <p:blipFill>
          <a:blip r:embed="rId3"/>
          <a:stretch>
            <a:fillRect/>
          </a:stretch>
        </p:blipFill>
        <p:spPr>
          <a:xfrm>
            <a:off x="-25765" y="1871649"/>
            <a:ext cx="9144000" cy="5254493"/>
          </a:xfrm>
          <a:prstGeom prst="rect">
            <a:avLst/>
          </a:prstGeom>
        </p:spPr>
      </p:pic>
      <p:pic>
        <p:nvPicPr>
          <p:cNvPr id="10" name="Picture 9">
            <a:extLst>
              <a:ext uri="{FF2B5EF4-FFF2-40B4-BE49-F238E27FC236}">
                <a16:creationId xmlns:a16="http://schemas.microsoft.com/office/drawing/2014/main" id="{A9F4059B-776C-4244-83E2-142E77350DC0}"/>
              </a:ext>
            </a:extLst>
          </p:cNvPr>
          <p:cNvPicPr>
            <a:picLocks noChangeAspect="1"/>
          </p:cNvPicPr>
          <p:nvPr/>
        </p:nvPicPr>
        <p:blipFill>
          <a:blip r:embed="rId4"/>
          <a:stretch>
            <a:fillRect/>
          </a:stretch>
        </p:blipFill>
        <p:spPr>
          <a:xfrm>
            <a:off x="248977" y="1387555"/>
            <a:ext cx="2200275" cy="971550"/>
          </a:xfrm>
          <a:prstGeom prst="rect">
            <a:avLst/>
          </a:prstGeom>
        </p:spPr>
      </p:pic>
    </p:spTree>
    <p:extLst>
      <p:ext uri="{BB962C8B-B14F-4D97-AF65-F5344CB8AC3E}">
        <p14:creationId xmlns:p14="http://schemas.microsoft.com/office/powerpoint/2010/main" val="3735182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1D62-2474-44BB-ADCF-6FB4ACA5A6FD}"/>
              </a:ext>
            </a:extLst>
          </p:cNvPr>
          <p:cNvSpPr>
            <a:spLocks noGrp="1"/>
          </p:cNvSpPr>
          <p:nvPr>
            <p:ph type="title"/>
          </p:nvPr>
        </p:nvSpPr>
        <p:spPr>
          <a:xfrm>
            <a:off x="111489" y="18255"/>
            <a:ext cx="7886700" cy="1325563"/>
          </a:xfrm>
        </p:spPr>
        <p:txBody>
          <a:bodyPr/>
          <a:lstStyle/>
          <a:p>
            <a:r>
              <a:rPr lang="en-GB" dirty="0"/>
              <a:t>Cultural appreciation </a:t>
            </a:r>
          </a:p>
        </p:txBody>
      </p:sp>
      <p:sp>
        <p:nvSpPr>
          <p:cNvPr id="3" name="Content Placeholder 2">
            <a:extLst>
              <a:ext uri="{FF2B5EF4-FFF2-40B4-BE49-F238E27FC236}">
                <a16:creationId xmlns:a16="http://schemas.microsoft.com/office/drawing/2014/main" id="{AB385BCA-6B69-4F49-992C-51FA240FD499}"/>
              </a:ext>
            </a:extLst>
          </p:cNvPr>
          <p:cNvSpPr>
            <a:spLocks noGrp="1"/>
          </p:cNvSpPr>
          <p:nvPr>
            <p:ph sz="half" idx="1"/>
          </p:nvPr>
        </p:nvSpPr>
        <p:spPr>
          <a:xfrm>
            <a:off x="628650" y="1825625"/>
            <a:ext cx="7600950" cy="4351338"/>
          </a:xfrm>
        </p:spPr>
        <p:txBody>
          <a:bodyPr>
            <a:normAutofit/>
          </a:bodyPr>
          <a:lstStyle/>
          <a:p>
            <a:pPr algn="l"/>
            <a:r>
              <a:rPr lang="en-GB" b="0" i="0" dirty="0">
                <a:solidFill>
                  <a:srgbClr val="252628"/>
                </a:solidFill>
                <a:effectLst/>
                <a:latin typeface="Crimson Pro"/>
              </a:rPr>
              <a:t>Cultural appreciation is when you earnestly seek to learn about or explore a different culture. You learn. You listen. You strive to understand. You seek to honor its beliefs and traditions. Not for your own personal gain… </a:t>
            </a:r>
            <a:r>
              <a:rPr lang="en-GB" dirty="0">
                <a:solidFill>
                  <a:srgbClr val="252628"/>
                </a:solidFill>
                <a:latin typeface="Crimson Pro"/>
              </a:rPr>
              <a:t>b</a:t>
            </a:r>
            <a:r>
              <a:rPr lang="en-GB" b="0" i="0" dirty="0">
                <a:solidFill>
                  <a:srgbClr val="252628"/>
                </a:solidFill>
                <a:effectLst/>
                <a:latin typeface="Crimson Pro"/>
              </a:rPr>
              <a:t>ut to simply honor the culture and its people.</a:t>
            </a:r>
          </a:p>
          <a:p>
            <a:pPr algn="l"/>
            <a:endParaRPr lang="en-GB" dirty="0">
              <a:solidFill>
                <a:srgbClr val="252628"/>
              </a:solidFill>
              <a:latin typeface="Crimson Pro"/>
            </a:endParaRPr>
          </a:p>
          <a:p>
            <a:pPr marL="0" indent="0" algn="r">
              <a:buNone/>
            </a:pPr>
            <a:r>
              <a:rPr lang="en-GB" b="0" i="0" dirty="0">
                <a:solidFill>
                  <a:srgbClr val="252628"/>
                </a:solidFill>
                <a:effectLst/>
                <a:latin typeface="Crimson Pro"/>
              </a:rPr>
              <a:t>Preemptivelove (2021)</a:t>
            </a:r>
          </a:p>
          <a:p>
            <a:endParaRPr lang="en-GB" dirty="0"/>
          </a:p>
        </p:txBody>
      </p:sp>
    </p:spTree>
    <p:extLst>
      <p:ext uri="{BB962C8B-B14F-4D97-AF65-F5344CB8AC3E}">
        <p14:creationId xmlns:p14="http://schemas.microsoft.com/office/powerpoint/2010/main" val="3573006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5CB-847F-41A6-BB0C-A29241B18692}"/>
              </a:ext>
            </a:extLst>
          </p:cNvPr>
          <p:cNvSpPr>
            <a:spLocks noGrp="1"/>
          </p:cNvSpPr>
          <p:nvPr>
            <p:ph type="title"/>
          </p:nvPr>
        </p:nvSpPr>
        <p:spPr/>
        <p:txBody>
          <a:bodyPr/>
          <a:lstStyle/>
          <a:p>
            <a:r>
              <a:rPr lang="en-GB" dirty="0"/>
              <a:t>Iaith a pherthyn</a:t>
            </a:r>
            <a:br>
              <a:rPr lang="en-GB" dirty="0"/>
            </a:br>
            <a:endParaRPr lang="en-GB" dirty="0"/>
          </a:p>
        </p:txBody>
      </p:sp>
      <p:pic>
        <p:nvPicPr>
          <p:cNvPr id="8" name="Picture 7">
            <a:extLst>
              <a:ext uri="{FF2B5EF4-FFF2-40B4-BE49-F238E27FC236}">
                <a16:creationId xmlns:a16="http://schemas.microsoft.com/office/drawing/2014/main" id="{8A62A2A5-3E9D-4746-8695-A34BCFE23D9C}"/>
              </a:ext>
            </a:extLst>
          </p:cNvPr>
          <p:cNvPicPr>
            <a:picLocks noChangeAspect="1"/>
          </p:cNvPicPr>
          <p:nvPr/>
        </p:nvPicPr>
        <p:blipFill>
          <a:blip r:embed="rId3"/>
          <a:stretch>
            <a:fillRect/>
          </a:stretch>
        </p:blipFill>
        <p:spPr>
          <a:xfrm>
            <a:off x="0" y="1873256"/>
            <a:ext cx="1951128" cy="1951128"/>
          </a:xfrm>
          <a:prstGeom prst="rect">
            <a:avLst/>
          </a:prstGeom>
        </p:spPr>
      </p:pic>
      <p:pic>
        <p:nvPicPr>
          <p:cNvPr id="10" name="Picture 9">
            <a:extLst>
              <a:ext uri="{FF2B5EF4-FFF2-40B4-BE49-F238E27FC236}">
                <a16:creationId xmlns:a16="http://schemas.microsoft.com/office/drawing/2014/main" id="{13326374-A134-4B2A-9CBF-6E9E6B007601}"/>
              </a:ext>
            </a:extLst>
          </p:cNvPr>
          <p:cNvPicPr>
            <a:picLocks noChangeAspect="1"/>
          </p:cNvPicPr>
          <p:nvPr/>
        </p:nvPicPr>
        <p:blipFill>
          <a:blip r:embed="rId4"/>
          <a:stretch>
            <a:fillRect/>
          </a:stretch>
        </p:blipFill>
        <p:spPr>
          <a:xfrm>
            <a:off x="7165038" y="422243"/>
            <a:ext cx="1581228" cy="1581228"/>
          </a:xfrm>
          <a:prstGeom prst="rect">
            <a:avLst/>
          </a:prstGeom>
        </p:spPr>
      </p:pic>
      <p:sp>
        <p:nvSpPr>
          <p:cNvPr id="11" name="TextBox 10">
            <a:extLst>
              <a:ext uri="{FF2B5EF4-FFF2-40B4-BE49-F238E27FC236}">
                <a16:creationId xmlns:a16="http://schemas.microsoft.com/office/drawing/2014/main" id="{0B40E89D-4C43-46AD-A16E-AC93669279E4}"/>
              </a:ext>
            </a:extLst>
          </p:cNvPr>
          <p:cNvSpPr txBox="1"/>
          <p:nvPr/>
        </p:nvSpPr>
        <p:spPr>
          <a:xfrm>
            <a:off x="1588443" y="1511508"/>
            <a:ext cx="2398426" cy="3693319"/>
          </a:xfrm>
          <a:prstGeom prst="rect">
            <a:avLst/>
          </a:prstGeom>
          <a:noFill/>
        </p:spPr>
        <p:txBody>
          <a:bodyPr wrap="square" rtlCol="0">
            <a:spAutoFit/>
          </a:bodyPr>
          <a:lstStyle/>
          <a:p>
            <a:r>
              <a:rPr lang="cy-GB" sz="1800" dirty="0">
                <a:effectLst/>
                <a:latin typeface="Arial" panose="020B0604020202020204" pitchFamily="34" charset="0"/>
                <a:ea typeface="DengXian" panose="02010600030101010101" pitchFamily="2" charset="-122"/>
                <a:cs typeface="Times New Roman" panose="02020603050405020304" pitchFamily="18" charset="0"/>
              </a:rPr>
              <a:t>Fe wnaethon ni Sadaqh ddoe a rhoi ffrwythau mas yn ein dawah stryd ac roedd y tywydd yn iawn felly cawsom Jammat y tu allan ac yna cawsom Iftar. Dwi mor flinedig! Roedd y khtbahs yn hir ond gwelais fy nheulu i gyd roedd yn wych!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14" name="TextBox 13">
            <a:extLst>
              <a:ext uri="{FF2B5EF4-FFF2-40B4-BE49-F238E27FC236}">
                <a16:creationId xmlns:a16="http://schemas.microsoft.com/office/drawing/2014/main" id="{6CC1155A-570B-4B2E-A658-26A1A0B1CF60}"/>
              </a:ext>
            </a:extLst>
          </p:cNvPr>
          <p:cNvSpPr txBox="1"/>
          <p:nvPr/>
        </p:nvSpPr>
        <p:spPr>
          <a:xfrm>
            <a:off x="5688767" y="854439"/>
            <a:ext cx="1387111" cy="369332"/>
          </a:xfrm>
          <a:prstGeom prst="rect">
            <a:avLst/>
          </a:prstGeom>
          <a:noFill/>
        </p:spPr>
        <p:txBody>
          <a:bodyPr wrap="none" rtlCol="0">
            <a:spAutoFit/>
          </a:bodyPr>
          <a:lstStyle/>
          <a:p>
            <a:r>
              <a:rPr lang="en-GB" dirty="0"/>
              <a:t>Sh’wm mae?</a:t>
            </a:r>
          </a:p>
        </p:txBody>
      </p:sp>
      <p:pic>
        <p:nvPicPr>
          <p:cNvPr id="15" name="Picture 14">
            <a:extLst>
              <a:ext uri="{FF2B5EF4-FFF2-40B4-BE49-F238E27FC236}">
                <a16:creationId xmlns:a16="http://schemas.microsoft.com/office/drawing/2014/main" id="{4318AFEA-1CCC-44A7-BA95-667532044142}"/>
              </a:ext>
            </a:extLst>
          </p:cNvPr>
          <p:cNvPicPr>
            <a:picLocks noChangeAspect="1"/>
          </p:cNvPicPr>
          <p:nvPr/>
        </p:nvPicPr>
        <p:blipFill>
          <a:blip r:embed="rId4"/>
          <a:stretch>
            <a:fillRect/>
          </a:stretch>
        </p:blipFill>
        <p:spPr>
          <a:xfrm>
            <a:off x="7257478" y="3627867"/>
            <a:ext cx="1581228" cy="1581228"/>
          </a:xfrm>
          <a:prstGeom prst="rect">
            <a:avLst/>
          </a:prstGeom>
        </p:spPr>
      </p:pic>
      <p:sp>
        <p:nvSpPr>
          <p:cNvPr id="16" name="TextBox 15">
            <a:extLst>
              <a:ext uri="{FF2B5EF4-FFF2-40B4-BE49-F238E27FC236}">
                <a16:creationId xmlns:a16="http://schemas.microsoft.com/office/drawing/2014/main" id="{6CFF2148-F1D7-4F14-A027-9F3B58FEEF7A}"/>
              </a:ext>
            </a:extLst>
          </p:cNvPr>
          <p:cNvSpPr txBox="1"/>
          <p:nvPr/>
        </p:nvSpPr>
        <p:spPr>
          <a:xfrm>
            <a:off x="5456420" y="3824384"/>
            <a:ext cx="2209451" cy="646331"/>
          </a:xfrm>
          <a:prstGeom prst="rect">
            <a:avLst/>
          </a:prstGeom>
          <a:noFill/>
        </p:spPr>
        <p:txBody>
          <a:bodyPr wrap="none" rtlCol="0">
            <a:spAutoFit/>
          </a:bodyPr>
          <a:lstStyle/>
          <a:p>
            <a:r>
              <a:rPr lang="en-GB" dirty="0"/>
              <a:t>Wow! Rwy’t ti </a:t>
            </a:r>
          </a:p>
          <a:p>
            <a:r>
              <a:rPr lang="en-GB" dirty="0"/>
              <a:t>Wedi bod yn brysur!..</a:t>
            </a:r>
          </a:p>
        </p:txBody>
      </p:sp>
    </p:spTree>
    <p:extLst>
      <p:ext uri="{BB962C8B-B14F-4D97-AF65-F5344CB8AC3E}">
        <p14:creationId xmlns:p14="http://schemas.microsoft.com/office/powerpoint/2010/main" val="3937786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5CB-847F-41A6-BB0C-A29241B18692}"/>
              </a:ext>
            </a:extLst>
          </p:cNvPr>
          <p:cNvSpPr>
            <a:spLocks noGrp="1"/>
          </p:cNvSpPr>
          <p:nvPr>
            <p:ph type="title"/>
          </p:nvPr>
        </p:nvSpPr>
        <p:spPr/>
        <p:txBody>
          <a:bodyPr/>
          <a:lstStyle/>
          <a:p>
            <a:r>
              <a:rPr lang="en-GB" sz="3200" dirty="0"/>
              <a:t>Language and belonging</a:t>
            </a:r>
            <a:br>
              <a:rPr lang="en-GB" dirty="0"/>
            </a:br>
            <a:endParaRPr lang="en-GB" dirty="0"/>
          </a:p>
        </p:txBody>
      </p:sp>
      <p:pic>
        <p:nvPicPr>
          <p:cNvPr id="8" name="Picture 7">
            <a:extLst>
              <a:ext uri="{FF2B5EF4-FFF2-40B4-BE49-F238E27FC236}">
                <a16:creationId xmlns:a16="http://schemas.microsoft.com/office/drawing/2014/main" id="{8A62A2A5-3E9D-4746-8695-A34BCFE23D9C}"/>
              </a:ext>
            </a:extLst>
          </p:cNvPr>
          <p:cNvPicPr>
            <a:picLocks noChangeAspect="1"/>
          </p:cNvPicPr>
          <p:nvPr/>
        </p:nvPicPr>
        <p:blipFill>
          <a:blip r:embed="rId3"/>
          <a:stretch>
            <a:fillRect/>
          </a:stretch>
        </p:blipFill>
        <p:spPr>
          <a:xfrm>
            <a:off x="228600" y="1690689"/>
            <a:ext cx="1951128" cy="1951128"/>
          </a:xfrm>
          <a:prstGeom prst="rect">
            <a:avLst/>
          </a:prstGeom>
        </p:spPr>
      </p:pic>
      <p:pic>
        <p:nvPicPr>
          <p:cNvPr id="10" name="Picture 9">
            <a:extLst>
              <a:ext uri="{FF2B5EF4-FFF2-40B4-BE49-F238E27FC236}">
                <a16:creationId xmlns:a16="http://schemas.microsoft.com/office/drawing/2014/main" id="{13326374-A134-4B2A-9CBF-6E9E6B007601}"/>
              </a:ext>
            </a:extLst>
          </p:cNvPr>
          <p:cNvPicPr>
            <a:picLocks noChangeAspect="1"/>
          </p:cNvPicPr>
          <p:nvPr/>
        </p:nvPicPr>
        <p:blipFill>
          <a:blip r:embed="rId4"/>
          <a:stretch>
            <a:fillRect/>
          </a:stretch>
        </p:blipFill>
        <p:spPr>
          <a:xfrm>
            <a:off x="7172351" y="365126"/>
            <a:ext cx="1581228" cy="1581228"/>
          </a:xfrm>
          <a:prstGeom prst="rect">
            <a:avLst/>
          </a:prstGeom>
        </p:spPr>
      </p:pic>
      <p:sp>
        <p:nvSpPr>
          <p:cNvPr id="4" name="TextBox 3">
            <a:extLst>
              <a:ext uri="{FF2B5EF4-FFF2-40B4-BE49-F238E27FC236}">
                <a16:creationId xmlns:a16="http://schemas.microsoft.com/office/drawing/2014/main" id="{CB49911C-B3CE-4863-8DE2-3A14F9F1E87C}"/>
              </a:ext>
            </a:extLst>
          </p:cNvPr>
          <p:cNvSpPr txBox="1"/>
          <p:nvPr/>
        </p:nvSpPr>
        <p:spPr>
          <a:xfrm>
            <a:off x="5061196" y="365126"/>
            <a:ext cx="2111155" cy="369332"/>
          </a:xfrm>
          <a:prstGeom prst="rect">
            <a:avLst/>
          </a:prstGeom>
          <a:noFill/>
        </p:spPr>
        <p:txBody>
          <a:bodyPr wrap="none" rtlCol="0">
            <a:spAutoFit/>
          </a:bodyPr>
          <a:lstStyle/>
          <a:p>
            <a:r>
              <a:rPr lang="en-GB" dirty="0"/>
              <a:t>How are you today? </a:t>
            </a:r>
          </a:p>
        </p:txBody>
      </p:sp>
      <p:sp>
        <p:nvSpPr>
          <p:cNvPr id="5" name="TextBox 4">
            <a:extLst>
              <a:ext uri="{FF2B5EF4-FFF2-40B4-BE49-F238E27FC236}">
                <a16:creationId xmlns:a16="http://schemas.microsoft.com/office/drawing/2014/main" id="{22F9AD3F-6A89-478D-8519-106EA7521A10}"/>
              </a:ext>
            </a:extLst>
          </p:cNvPr>
          <p:cNvSpPr txBox="1"/>
          <p:nvPr/>
        </p:nvSpPr>
        <p:spPr>
          <a:xfrm>
            <a:off x="1856538" y="1542950"/>
            <a:ext cx="2473377" cy="3139321"/>
          </a:xfrm>
          <a:prstGeom prst="rect">
            <a:avLst/>
          </a:prstGeom>
          <a:noFill/>
        </p:spPr>
        <p:txBody>
          <a:bodyPr wrap="square" rtlCol="0">
            <a:spAutoFit/>
          </a:bodyPr>
          <a:lstStyle/>
          <a:p>
            <a:r>
              <a:rPr lang="en-GB" dirty="0"/>
              <a:t>We did Sadaqh yesterday and gave out fruit in our street. Mum said it was a nice dawah and the weather was ok so we had Jammat outside and then we had Iftar. I am so tired!  The khtbahs were long but I saw all of my family it was great!</a:t>
            </a:r>
          </a:p>
        </p:txBody>
      </p:sp>
      <p:pic>
        <p:nvPicPr>
          <p:cNvPr id="11" name="Picture 10">
            <a:extLst>
              <a:ext uri="{FF2B5EF4-FFF2-40B4-BE49-F238E27FC236}">
                <a16:creationId xmlns:a16="http://schemas.microsoft.com/office/drawing/2014/main" id="{7FD89CB4-4527-4A49-9F3C-B7D659A9E799}"/>
              </a:ext>
            </a:extLst>
          </p:cNvPr>
          <p:cNvPicPr>
            <a:picLocks noChangeAspect="1"/>
          </p:cNvPicPr>
          <p:nvPr/>
        </p:nvPicPr>
        <p:blipFill>
          <a:blip r:embed="rId4"/>
          <a:stretch>
            <a:fillRect/>
          </a:stretch>
        </p:blipFill>
        <p:spPr>
          <a:xfrm>
            <a:off x="7162019" y="440077"/>
            <a:ext cx="1581228" cy="1581228"/>
          </a:xfrm>
          <a:prstGeom prst="rect">
            <a:avLst/>
          </a:prstGeom>
        </p:spPr>
      </p:pic>
      <p:pic>
        <p:nvPicPr>
          <p:cNvPr id="12" name="Picture 11">
            <a:extLst>
              <a:ext uri="{FF2B5EF4-FFF2-40B4-BE49-F238E27FC236}">
                <a16:creationId xmlns:a16="http://schemas.microsoft.com/office/drawing/2014/main" id="{5090769D-5417-43A9-9675-DA329E8359B3}"/>
              </a:ext>
            </a:extLst>
          </p:cNvPr>
          <p:cNvPicPr>
            <a:picLocks noChangeAspect="1"/>
          </p:cNvPicPr>
          <p:nvPr/>
        </p:nvPicPr>
        <p:blipFill>
          <a:blip r:embed="rId4"/>
          <a:stretch>
            <a:fillRect/>
          </a:stretch>
        </p:blipFill>
        <p:spPr>
          <a:xfrm>
            <a:off x="7457164" y="3833734"/>
            <a:ext cx="1581228" cy="1581228"/>
          </a:xfrm>
          <a:prstGeom prst="rect">
            <a:avLst/>
          </a:prstGeom>
        </p:spPr>
      </p:pic>
      <p:sp>
        <p:nvSpPr>
          <p:cNvPr id="15" name="TextBox 14">
            <a:extLst>
              <a:ext uri="{FF2B5EF4-FFF2-40B4-BE49-F238E27FC236}">
                <a16:creationId xmlns:a16="http://schemas.microsoft.com/office/drawing/2014/main" id="{5803300A-F529-497D-AA5D-42326B0867FC}"/>
              </a:ext>
            </a:extLst>
          </p:cNvPr>
          <p:cNvSpPr txBox="1"/>
          <p:nvPr/>
        </p:nvSpPr>
        <p:spPr>
          <a:xfrm>
            <a:off x="5385493" y="4405272"/>
            <a:ext cx="1631922" cy="646331"/>
          </a:xfrm>
          <a:prstGeom prst="rect">
            <a:avLst/>
          </a:prstGeom>
          <a:noFill/>
        </p:spPr>
        <p:txBody>
          <a:bodyPr wrap="none" rtlCol="0">
            <a:spAutoFit/>
          </a:bodyPr>
          <a:lstStyle/>
          <a:p>
            <a:r>
              <a:rPr lang="en-GB" dirty="0"/>
              <a:t>Wow! You have</a:t>
            </a:r>
          </a:p>
          <a:p>
            <a:r>
              <a:rPr lang="en-GB" dirty="0"/>
              <a:t>Been busy!…</a:t>
            </a:r>
          </a:p>
        </p:txBody>
      </p:sp>
    </p:spTree>
    <p:extLst>
      <p:ext uri="{BB962C8B-B14F-4D97-AF65-F5344CB8AC3E}">
        <p14:creationId xmlns:p14="http://schemas.microsoft.com/office/powerpoint/2010/main" val="1059239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tree, outdoor, person&#10;&#10;Description automatically generated">
            <a:extLst>
              <a:ext uri="{FF2B5EF4-FFF2-40B4-BE49-F238E27FC236}">
                <a16:creationId xmlns:a16="http://schemas.microsoft.com/office/drawing/2014/main" id="{AE6E0CE5-7E2B-41C2-A450-48EA63FBDBEE}"/>
              </a:ext>
            </a:extLst>
          </p:cNvPr>
          <p:cNvPicPr>
            <a:picLocks noChangeAspect="1"/>
          </p:cNvPicPr>
          <p:nvPr/>
        </p:nvPicPr>
        <p:blipFill>
          <a:blip r:embed="rId3"/>
          <a:stretch>
            <a:fillRect/>
          </a:stretch>
        </p:blipFill>
        <p:spPr>
          <a:xfrm>
            <a:off x="868493" y="322289"/>
            <a:ext cx="4030481" cy="5373974"/>
          </a:xfrm>
          <a:prstGeom prst="rect">
            <a:avLst/>
          </a:prstGeom>
        </p:spPr>
      </p:pic>
      <p:sp>
        <p:nvSpPr>
          <p:cNvPr id="7" name="TextBox 6">
            <a:extLst>
              <a:ext uri="{FF2B5EF4-FFF2-40B4-BE49-F238E27FC236}">
                <a16:creationId xmlns:a16="http://schemas.microsoft.com/office/drawing/2014/main" id="{89EF30AB-2036-4023-99EF-90C257B8DDFE}"/>
              </a:ext>
            </a:extLst>
          </p:cNvPr>
          <p:cNvSpPr txBox="1"/>
          <p:nvPr/>
        </p:nvSpPr>
        <p:spPr>
          <a:xfrm>
            <a:off x="5441429" y="1573967"/>
            <a:ext cx="2713219" cy="1200329"/>
          </a:xfrm>
          <a:prstGeom prst="rect">
            <a:avLst/>
          </a:prstGeom>
          <a:noFill/>
        </p:spPr>
        <p:txBody>
          <a:bodyPr wrap="square" rtlCol="0">
            <a:spAutoFit/>
          </a:bodyPr>
          <a:lstStyle/>
          <a:p>
            <a:r>
              <a:rPr lang="en-GB" sz="2400" dirty="0"/>
              <a:t>Sadaqh a rhoi/ and giving</a:t>
            </a:r>
          </a:p>
          <a:p>
            <a:r>
              <a:rPr lang="en-GB" sz="2400" dirty="0"/>
              <a:t>Darwah</a:t>
            </a:r>
          </a:p>
        </p:txBody>
      </p:sp>
      <p:sp>
        <p:nvSpPr>
          <p:cNvPr id="8" name="TextBox 7">
            <a:extLst>
              <a:ext uri="{FF2B5EF4-FFF2-40B4-BE49-F238E27FC236}">
                <a16:creationId xmlns:a16="http://schemas.microsoft.com/office/drawing/2014/main" id="{F4353FDA-DA00-468F-B1BD-091118D199E1}"/>
              </a:ext>
            </a:extLst>
          </p:cNvPr>
          <p:cNvSpPr txBox="1"/>
          <p:nvPr/>
        </p:nvSpPr>
        <p:spPr>
          <a:xfrm>
            <a:off x="5224072" y="4822368"/>
            <a:ext cx="3650105" cy="923330"/>
          </a:xfrm>
          <a:prstGeom prst="rect">
            <a:avLst/>
          </a:prstGeom>
          <a:noFill/>
        </p:spPr>
        <p:txBody>
          <a:bodyPr wrap="square" rtlCol="0">
            <a:spAutoFit/>
          </a:bodyPr>
          <a:lstStyle/>
          <a:p>
            <a:r>
              <a:rPr lang="en-GB" dirty="0"/>
              <a:t>Diolch i Tamara Hussein am y lluniau</a:t>
            </a:r>
          </a:p>
          <a:p>
            <a:r>
              <a:rPr lang="en-GB" dirty="0"/>
              <a:t>Thanks to Tamara Hussein for the photographs</a:t>
            </a:r>
          </a:p>
        </p:txBody>
      </p:sp>
    </p:spTree>
    <p:extLst>
      <p:ext uri="{BB962C8B-B14F-4D97-AF65-F5344CB8AC3E}">
        <p14:creationId xmlns:p14="http://schemas.microsoft.com/office/powerpoint/2010/main" val="268387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o description available.">
            <a:extLst>
              <a:ext uri="{FF2B5EF4-FFF2-40B4-BE49-F238E27FC236}">
                <a16:creationId xmlns:a16="http://schemas.microsoft.com/office/drawing/2014/main" id="{2FB047DA-CA8B-43CB-A48E-13F718B2CA0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531214" y="1068843"/>
            <a:ext cx="3886200" cy="38862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87654AE2-34E9-43B4-8B91-674EE91EF0B8}"/>
              </a:ext>
            </a:extLst>
          </p:cNvPr>
          <p:cNvSpPr>
            <a:spLocks noGrp="1"/>
          </p:cNvSpPr>
          <p:nvPr>
            <p:ph sz="half" idx="2"/>
          </p:nvPr>
        </p:nvSpPr>
        <p:spPr>
          <a:xfrm>
            <a:off x="4572000" y="1068843"/>
            <a:ext cx="3886200" cy="4351338"/>
          </a:xfrm>
        </p:spPr>
        <p:txBody>
          <a:bodyPr/>
          <a:lstStyle/>
          <a:p>
            <a:r>
              <a:rPr lang="en-GB" dirty="0"/>
              <a:t>Yn cysgu yn ystod khtbah - gall plant flino yn ystod Ramadan</a:t>
            </a:r>
          </a:p>
          <a:p>
            <a:pPr marL="0" indent="0">
              <a:buNone/>
            </a:pPr>
            <a:endParaRPr lang="en-GB" dirty="0"/>
          </a:p>
          <a:p>
            <a:endParaRPr lang="en-GB" dirty="0"/>
          </a:p>
          <a:p>
            <a:r>
              <a:rPr lang="en-GB" dirty="0"/>
              <a:t>Alseep during a khtbah – children can get tired during Ramadan</a:t>
            </a:r>
          </a:p>
          <a:p>
            <a:pPr marL="0" indent="0">
              <a:buNone/>
            </a:pPr>
            <a:endParaRPr lang="en-GB" dirty="0"/>
          </a:p>
          <a:p>
            <a:endParaRPr lang="en-GB" dirty="0"/>
          </a:p>
        </p:txBody>
      </p:sp>
      <p:sp>
        <p:nvSpPr>
          <p:cNvPr id="8" name="TextBox 7">
            <a:extLst>
              <a:ext uri="{FF2B5EF4-FFF2-40B4-BE49-F238E27FC236}">
                <a16:creationId xmlns:a16="http://schemas.microsoft.com/office/drawing/2014/main" id="{D4CE3B00-4FED-4C12-A2A4-39296F4383A7}"/>
              </a:ext>
            </a:extLst>
          </p:cNvPr>
          <p:cNvSpPr txBox="1"/>
          <p:nvPr/>
        </p:nvSpPr>
        <p:spPr>
          <a:xfrm>
            <a:off x="5224072" y="4822368"/>
            <a:ext cx="3650105" cy="923330"/>
          </a:xfrm>
          <a:prstGeom prst="rect">
            <a:avLst/>
          </a:prstGeom>
          <a:noFill/>
        </p:spPr>
        <p:txBody>
          <a:bodyPr wrap="square" rtlCol="0">
            <a:spAutoFit/>
          </a:bodyPr>
          <a:lstStyle/>
          <a:p>
            <a:r>
              <a:rPr lang="en-GB" dirty="0"/>
              <a:t>Diolch i Tamara Hussein am y lluniau</a:t>
            </a:r>
          </a:p>
          <a:p>
            <a:r>
              <a:rPr lang="en-GB" dirty="0"/>
              <a:t>Thanks to Tamara Hussein for the photographs</a:t>
            </a:r>
          </a:p>
        </p:txBody>
      </p:sp>
    </p:spTree>
    <p:extLst>
      <p:ext uri="{BB962C8B-B14F-4D97-AF65-F5344CB8AC3E}">
        <p14:creationId xmlns:p14="http://schemas.microsoft.com/office/powerpoint/2010/main" val="1945253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o description available.">
            <a:extLst>
              <a:ext uri="{FF2B5EF4-FFF2-40B4-BE49-F238E27FC236}">
                <a16:creationId xmlns:a16="http://schemas.microsoft.com/office/drawing/2014/main" id="{086424D6-C171-4DCE-82E8-998A462E74B8}"/>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786416" y="0"/>
            <a:ext cx="4827400" cy="5563508"/>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1B54407D-23C2-4C20-A5B8-DA8BA7E09853}"/>
              </a:ext>
            </a:extLst>
          </p:cNvPr>
          <p:cNvSpPr txBox="1">
            <a:spLocks noGrp="1"/>
          </p:cNvSpPr>
          <p:nvPr>
            <p:ph sz="half" idx="2"/>
          </p:nvPr>
        </p:nvSpPr>
        <p:spPr>
          <a:xfrm>
            <a:off x="6153463" y="4246536"/>
            <a:ext cx="2406858" cy="996170"/>
          </a:xfrm>
          <a:prstGeom prst="rect">
            <a:avLst/>
          </a:prstGeom>
          <a:noFill/>
        </p:spPr>
        <p:txBody>
          <a:bodyPr wrap="square" rtlCol="0">
            <a:spAutoFit/>
          </a:bodyPr>
          <a:lstStyle/>
          <a:p>
            <a:r>
              <a:rPr lang="en-GB" sz="1400" dirty="0"/>
              <a:t>Diolch i Tamara Hussein am y lluniau</a:t>
            </a:r>
          </a:p>
          <a:p>
            <a:r>
              <a:rPr lang="en-GB" sz="1400" dirty="0"/>
              <a:t>Thanks to Tamara Hussein for the photographs</a:t>
            </a:r>
          </a:p>
        </p:txBody>
      </p:sp>
    </p:spTree>
    <p:extLst>
      <p:ext uri="{BB962C8B-B14F-4D97-AF65-F5344CB8AC3E}">
        <p14:creationId xmlns:p14="http://schemas.microsoft.com/office/powerpoint/2010/main" val="20636416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643AE12-2F86-46AD-ABA0-CBCBFB3005A1}"/>
              </a:ext>
            </a:extLst>
          </p:cNvPr>
          <p:cNvSpPr>
            <a:spLocks noGrp="1"/>
          </p:cNvSpPr>
          <p:nvPr>
            <p:ph sz="half" idx="2"/>
          </p:nvPr>
        </p:nvSpPr>
        <p:spPr>
          <a:xfrm>
            <a:off x="5257800" y="4918426"/>
            <a:ext cx="3886200" cy="515508"/>
          </a:xfrm>
        </p:spPr>
        <p:txBody>
          <a:bodyPr/>
          <a:lstStyle/>
          <a:p>
            <a:r>
              <a:rPr lang="en-GB" dirty="0"/>
              <a:t>Iftar – Mmmmm!</a:t>
            </a:r>
          </a:p>
        </p:txBody>
      </p:sp>
      <p:pic>
        <p:nvPicPr>
          <p:cNvPr id="4098" name="Picture 2" descr="No description available.">
            <a:extLst>
              <a:ext uri="{FF2B5EF4-FFF2-40B4-BE49-F238E27FC236}">
                <a16:creationId xmlns:a16="http://schemas.microsoft.com/office/drawing/2014/main" id="{E9F5DA22-D940-4BB5-AF66-BC99EC4D19A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36145" y="54118"/>
            <a:ext cx="4265639" cy="53798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0819670-ED24-4BB9-851E-BA38E747C0F2}"/>
              </a:ext>
            </a:extLst>
          </p:cNvPr>
          <p:cNvSpPr txBox="1"/>
          <p:nvPr/>
        </p:nvSpPr>
        <p:spPr>
          <a:xfrm>
            <a:off x="5179101" y="407765"/>
            <a:ext cx="3650105" cy="923330"/>
          </a:xfrm>
          <a:prstGeom prst="rect">
            <a:avLst/>
          </a:prstGeom>
          <a:noFill/>
        </p:spPr>
        <p:txBody>
          <a:bodyPr wrap="square" rtlCol="0">
            <a:spAutoFit/>
          </a:bodyPr>
          <a:lstStyle/>
          <a:p>
            <a:r>
              <a:rPr lang="en-GB" dirty="0"/>
              <a:t>Diolch i Tamara Hussein am y lluniau</a:t>
            </a:r>
          </a:p>
          <a:p>
            <a:r>
              <a:rPr lang="en-GB" dirty="0"/>
              <a:t>Thanks to Tamara Hussein for the photographs</a:t>
            </a:r>
          </a:p>
        </p:txBody>
      </p:sp>
    </p:spTree>
    <p:extLst>
      <p:ext uri="{BB962C8B-B14F-4D97-AF65-F5344CB8AC3E}">
        <p14:creationId xmlns:p14="http://schemas.microsoft.com/office/powerpoint/2010/main" val="37711127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59009-3DE4-415C-8074-0FFE6874F8DE}"/>
              </a:ext>
            </a:extLst>
          </p:cNvPr>
          <p:cNvSpPr>
            <a:spLocks noGrp="1"/>
          </p:cNvSpPr>
          <p:nvPr>
            <p:ph type="title"/>
          </p:nvPr>
        </p:nvSpPr>
        <p:spPr>
          <a:xfrm>
            <a:off x="333062" y="-334014"/>
            <a:ext cx="7886700" cy="1325563"/>
          </a:xfrm>
        </p:spPr>
        <p:txBody>
          <a:bodyPr>
            <a:normAutofit/>
          </a:bodyPr>
          <a:lstStyle/>
          <a:p>
            <a:br>
              <a:rPr lang="en-GB" sz="1600" b="1" i="0" dirty="0">
                <a:solidFill>
                  <a:srgbClr val="444444"/>
                </a:solidFill>
                <a:effectLst/>
                <a:latin typeface="Helvetica Neue"/>
              </a:rPr>
            </a:br>
            <a:r>
              <a:rPr lang="en-GB" sz="1600" b="1" i="0" dirty="0">
                <a:solidFill>
                  <a:srgbClr val="444444"/>
                </a:solidFill>
                <a:effectLst/>
                <a:latin typeface="Helvetica Neue"/>
              </a:rPr>
              <a:t>My Name Is Hiwot</a:t>
            </a:r>
            <a:br>
              <a:rPr lang="en-GB" sz="1600" b="1" i="0" dirty="0">
                <a:solidFill>
                  <a:srgbClr val="444444"/>
                </a:solidFill>
                <a:effectLst/>
                <a:latin typeface="Helvetica Neue"/>
              </a:rPr>
            </a:br>
            <a:endParaRPr lang="en-GB" sz="1400" dirty="0"/>
          </a:p>
        </p:txBody>
      </p:sp>
      <p:sp>
        <p:nvSpPr>
          <p:cNvPr id="3" name="Content Placeholder 2">
            <a:extLst>
              <a:ext uri="{FF2B5EF4-FFF2-40B4-BE49-F238E27FC236}">
                <a16:creationId xmlns:a16="http://schemas.microsoft.com/office/drawing/2014/main" id="{75D997AD-6D10-4957-B5D5-EC1B738E9EE2}"/>
              </a:ext>
            </a:extLst>
          </p:cNvPr>
          <p:cNvSpPr>
            <a:spLocks noGrp="1"/>
          </p:cNvSpPr>
          <p:nvPr>
            <p:ph sz="half" idx="1"/>
          </p:nvPr>
        </p:nvSpPr>
        <p:spPr>
          <a:xfrm>
            <a:off x="333062" y="936885"/>
            <a:ext cx="7563475" cy="4767888"/>
          </a:xfrm>
        </p:spPr>
        <p:txBody>
          <a:bodyPr>
            <a:normAutofit fontScale="55000" lnSpcReduction="20000"/>
          </a:bodyPr>
          <a:lstStyle/>
          <a:p>
            <a:pPr marL="0" indent="0" algn="l" fontAlgn="base">
              <a:buNone/>
            </a:pPr>
            <a:r>
              <a:rPr lang="en-GB" sz="3200" b="0" i="0" dirty="0">
                <a:solidFill>
                  <a:srgbClr val="444444"/>
                </a:solidFill>
                <a:effectLst/>
                <a:latin typeface="Helvetica Neue"/>
              </a:rPr>
              <a:t>I’m tired of people asking me to smooth my name out for them.</a:t>
            </a:r>
            <a:br>
              <a:rPr lang="en-GB" sz="3200" b="0" i="0" dirty="0">
                <a:solidFill>
                  <a:srgbClr val="444444"/>
                </a:solidFill>
                <a:effectLst/>
                <a:latin typeface="Helvetica Neue"/>
              </a:rPr>
            </a:br>
            <a:r>
              <a:rPr lang="en-GB" sz="3200" b="0" i="0" dirty="0">
                <a:solidFill>
                  <a:srgbClr val="444444"/>
                </a:solidFill>
                <a:effectLst/>
                <a:latin typeface="Helvetica Neue"/>
              </a:rPr>
              <a:t>They want me to bury it in the English</a:t>
            </a:r>
            <a:br>
              <a:rPr lang="en-GB" sz="3200" b="0" i="0" dirty="0">
                <a:solidFill>
                  <a:srgbClr val="444444"/>
                </a:solidFill>
                <a:effectLst/>
                <a:latin typeface="Helvetica Neue"/>
              </a:rPr>
            </a:br>
            <a:r>
              <a:rPr lang="en-GB" sz="3200" b="0" i="0" dirty="0">
                <a:solidFill>
                  <a:srgbClr val="444444"/>
                </a:solidFill>
                <a:effectLst/>
                <a:latin typeface="Helvetica Neue"/>
              </a:rPr>
              <a:t>so that they can understand.</a:t>
            </a:r>
            <a:br>
              <a:rPr lang="en-GB" sz="3200" b="0" i="0" dirty="0">
                <a:solidFill>
                  <a:srgbClr val="444444"/>
                </a:solidFill>
                <a:effectLst/>
                <a:latin typeface="Helvetica Neue"/>
              </a:rPr>
            </a:br>
            <a:r>
              <a:rPr lang="en-GB" sz="3200" b="0" i="0" dirty="0">
                <a:solidFill>
                  <a:srgbClr val="444444"/>
                </a:solidFill>
                <a:effectLst/>
                <a:latin typeface="Helvetica Neue"/>
              </a:rPr>
              <a:t>I will not accommodate the word for mouth.</a:t>
            </a:r>
            <a:br>
              <a:rPr lang="en-GB" sz="3200" b="0" i="0" dirty="0">
                <a:solidFill>
                  <a:srgbClr val="444444"/>
                </a:solidFill>
                <a:effectLst/>
                <a:latin typeface="Helvetica Neue"/>
              </a:rPr>
            </a:br>
            <a:r>
              <a:rPr lang="en-GB" sz="3200" b="0" i="0" dirty="0">
                <a:solidFill>
                  <a:srgbClr val="444444"/>
                </a:solidFill>
                <a:effectLst/>
                <a:latin typeface="Helvetica Neue"/>
              </a:rPr>
              <a:t>I will not break my name</a:t>
            </a:r>
            <a:br>
              <a:rPr lang="en-GB" sz="3200" b="0" i="0" dirty="0">
                <a:solidFill>
                  <a:srgbClr val="444444"/>
                </a:solidFill>
                <a:effectLst/>
                <a:latin typeface="Helvetica Neue"/>
              </a:rPr>
            </a:br>
            <a:r>
              <a:rPr lang="en-GB" sz="3200" b="0" i="0" dirty="0">
                <a:solidFill>
                  <a:srgbClr val="444444"/>
                </a:solidFill>
                <a:effectLst/>
                <a:latin typeface="Helvetica Neue"/>
              </a:rPr>
              <a:t>so your lazy English can sleep its tongue on top.</a:t>
            </a:r>
            <a:br>
              <a:rPr lang="en-GB" sz="3200" b="0" i="0" dirty="0">
                <a:solidFill>
                  <a:srgbClr val="444444"/>
                </a:solidFill>
                <a:effectLst/>
                <a:latin typeface="Helvetica Neue"/>
              </a:rPr>
            </a:br>
            <a:r>
              <a:rPr lang="en-GB" sz="3200" b="0" i="0" dirty="0">
                <a:solidFill>
                  <a:srgbClr val="444444"/>
                </a:solidFill>
                <a:effectLst/>
                <a:latin typeface="Helvetica Neue"/>
              </a:rPr>
              <a:t>Fix your lips around it.</a:t>
            </a:r>
          </a:p>
          <a:p>
            <a:pPr marL="0" indent="0" algn="l" fontAlgn="base">
              <a:buNone/>
            </a:pPr>
            <a:r>
              <a:rPr lang="en-GB" sz="3200" b="0" i="0" dirty="0">
                <a:solidFill>
                  <a:srgbClr val="444444"/>
                </a:solidFill>
                <a:effectLst/>
                <a:latin typeface="Helvetica Neue"/>
              </a:rPr>
              <a:t>No, you can’t give me a stupid nickname to replace this gift of five letters.</a:t>
            </a:r>
            <a:br>
              <a:rPr lang="en-GB" sz="3200" b="0" i="0" dirty="0">
                <a:solidFill>
                  <a:srgbClr val="444444"/>
                </a:solidFill>
                <a:effectLst/>
                <a:latin typeface="Helvetica Neue"/>
              </a:rPr>
            </a:br>
            <a:r>
              <a:rPr lang="en-GB" sz="3200" b="0" i="0" dirty="0">
                <a:solidFill>
                  <a:srgbClr val="444444"/>
                </a:solidFill>
                <a:effectLst/>
                <a:latin typeface="Helvetica Neue"/>
              </a:rPr>
              <a:t>Try to pronounce it</a:t>
            </a:r>
            <a:br>
              <a:rPr lang="en-GB" sz="3200" b="0" i="0" dirty="0">
                <a:solidFill>
                  <a:srgbClr val="444444"/>
                </a:solidFill>
                <a:effectLst/>
                <a:latin typeface="Helvetica Neue"/>
              </a:rPr>
            </a:br>
            <a:r>
              <a:rPr lang="en-GB" sz="3200" b="0" i="0" dirty="0">
                <a:solidFill>
                  <a:srgbClr val="444444"/>
                </a:solidFill>
                <a:effectLst/>
                <a:latin typeface="Helvetica Neue"/>
              </a:rPr>
              <a:t>before you write me off as</a:t>
            </a:r>
            <a:br>
              <a:rPr lang="en-GB" sz="3200" b="0" i="0" dirty="0">
                <a:solidFill>
                  <a:srgbClr val="444444"/>
                </a:solidFill>
                <a:effectLst/>
                <a:latin typeface="Helvetica Neue"/>
              </a:rPr>
            </a:br>
            <a:r>
              <a:rPr lang="en-GB" sz="3200" b="0" i="0" dirty="0">
                <a:solidFill>
                  <a:srgbClr val="444444"/>
                </a:solidFill>
                <a:effectLst/>
                <a:latin typeface="Helvetica Neue"/>
              </a:rPr>
              <a:t>‘Little One’,</a:t>
            </a:r>
            <a:br>
              <a:rPr lang="en-GB" sz="3200" b="0" i="0" dirty="0">
                <a:solidFill>
                  <a:srgbClr val="444444"/>
                </a:solidFill>
                <a:effectLst/>
                <a:latin typeface="Helvetica Neue"/>
              </a:rPr>
            </a:br>
            <a:r>
              <a:rPr lang="en-GB" sz="3200" b="0" i="0" dirty="0">
                <a:solidFill>
                  <a:srgbClr val="444444"/>
                </a:solidFill>
                <a:effectLst/>
                <a:latin typeface="Helvetica Neue"/>
              </a:rPr>
              <a:t>‘Afro’,</a:t>
            </a:r>
            <a:br>
              <a:rPr lang="en-GB" sz="3200" b="0" i="0" dirty="0">
                <a:solidFill>
                  <a:srgbClr val="444444"/>
                </a:solidFill>
                <a:effectLst/>
                <a:latin typeface="Helvetica Neue"/>
              </a:rPr>
            </a:br>
            <a:r>
              <a:rPr lang="en-GB" sz="3200" b="0" i="0" dirty="0">
                <a:solidFill>
                  <a:srgbClr val="444444"/>
                </a:solidFill>
                <a:effectLst/>
                <a:latin typeface="Helvetica Neue"/>
              </a:rPr>
              <a:t>‘The Ethiopian girl’</a:t>
            </a:r>
            <a:br>
              <a:rPr lang="en-GB" sz="3200" b="0" i="0" dirty="0">
                <a:solidFill>
                  <a:srgbClr val="444444"/>
                </a:solidFill>
                <a:effectLst/>
                <a:latin typeface="Helvetica Neue"/>
              </a:rPr>
            </a:br>
            <a:r>
              <a:rPr lang="en-GB" sz="3200" b="0" i="0" dirty="0">
                <a:solidFill>
                  <a:srgbClr val="444444"/>
                </a:solidFill>
                <a:effectLst/>
                <a:latin typeface="Helvetica Neue"/>
              </a:rPr>
              <a:t>or any other poor excuse for a name you baptise me with</a:t>
            </a:r>
            <a:br>
              <a:rPr lang="en-GB" sz="3200" b="0" i="0" dirty="0">
                <a:solidFill>
                  <a:srgbClr val="444444"/>
                </a:solidFill>
                <a:effectLst/>
                <a:latin typeface="Helvetica Neue"/>
              </a:rPr>
            </a:br>
            <a:r>
              <a:rPr lang="en-GB" sz="3200" b="0" i="0" dirty="0">
                <a:solidFill>
                  <a:srgbClr val="444444"/>
                </a:solidFill>
                <a:effectLst/>
                <a:latin typeface="Helvetica Neue"/>
              </a:rPr>
              <a:t>in your weakness.</a:t>
            </a:r>
          </a:p>
          <a:p>
            <a:pPr marL="0" indent="0" algn="l" fontAlgn="base">
              <a:buNone/>
            </a:pPr>
            <a:r>
              <a:rPr lang="en-GB" sz="3200" b="0" i="0" dirty="0">
                <a:solidFill>
                  <a:srgbClr val="444444"/>
                </a:solidFill>
                <a:effectLst/>
                <a:latin typeface="Helvetica Neue"/>
              </a:rPr>
              <a:t>My name is insulted that you won’t speak it.</a:t>
            </a:r>
            <a:br>
              <a:rPr lang="en-GB" sz="3200" b="0" i="0" dirty="0">
                <a:solidFill>
                  <a:srgbClr val="444444"/>
                </a:solidFill>
                <a:effectLst/>
                <a:latin typeface="Helvetica Neue"/>
              </a:rPr>
            </a:br>
            <a:r>
              <a:rPr lang="en-GB" sz="3200" b="0" i="0" dirty="0">
                <a:solidFill>
                  <a:srgbClr val="444444"/>
                </a:solidFill>
                <a:effectLst/>
                <a:latin typeface="Helvetica Neue"/>
              </a:rPr>
              <a:t>My name is a jealous god.</a:t>
            </a:r>
            <a:br>
              <a:rPr lang="en-GB" sz="3200" b="0" i="0" dirty="0">
                <a:solidFill>
                  <a:srgbClr val="444444"/>
                </a:solidFill>
                <a:effectLst/>
                <a:latin typeface="Helvetica Neue"/>
              </a:rPr>
            </a:br>
            <a:r>
              <a:rPr lang="en-GB" sz="3200" b="0" i="0" dirty="0">
                <a:solidFill>
                  <a:srgbClr val="444444"/>
                </a:solidFill>
                <a:effectLst/>
                <a:latin typeface="Helvetica Neue"/>
              </a:rPr>
              <a:t>I kneel my English down every day</a:t>
            </a:r>
            <a:br>
              <a:rPr lang="en-GB" sz="3200" b="0" i="0" dirty="0">
                <a:solidFill>
                  <a:srgbClr val="444444"/>
                </a:solidFill>
                <a:effectLst/>
                <a:latin typeface="Helvetica Neue"/>
              </a:rPr>
            </a:br>
            <a:r>
              <a:rPr lang="en-GB" sz="3200" b="0" i="0" dirty="0">
                <a:solidFill>
                  <a:srgbClr val="444444"/>
                </a:solidFill>
                <a:effectLst/>
                <a:latin typeface="Helvetica Neue"/>
              </a:rPr>
              <a:t>and offer my begging and broken Amharic</a:t>
            </a:r>
            <a:br>
              <a:rPr lang="en-GB" sz="3200" b="0" i="0" dirty="0">
                <a:solidFill>
                  <a:srgbClr val="444444"/>
                </a:solidFill>
                <a:effectLst/>
                <a:latin typeface="Helvetica Neue"/>
              </a:rPr>
            </a:br>
            <a:r>
              <a:rPr lang="en-GB" sz="3200" b="0" i="0" dirty="0">
                <a:solidFill>
                  <a:srgbClr val="444444"/>
                </a:solidFill>
                <a:effectLst/>
                <a:latin typeface="Helvetica Neue"/>
              </a:rPr>
              <a:t>to be accepted by this lord from my parents’ country.</a:t>
            </a:r>
            <a:br>
              <a:rPr lang="en-GB" sz="3200" b="0" i="0" dirty="0">
                <a:solidFill>
                  <a:srgbClr val="444444"/>
                </a:solidFill>
                <a:effectLst/>
                <a:latin typeface="Helvetica Neue"/>
              </a:rPr>
            </a:br>
            <a:r>
              <a:rPr lang="en-GB" sz="3200" b="0" i="0" dirty="0">
                <a:solidFill>
                  <a:srgbClr val="444444"/>
                </a:solidFill>
                <a:effectLst/>
                <a:latin typeface="Helvetica Neue"/>
              </a:rPr>
              <a:t>This is my religion.</a:t>
            </a:r>
            <a:br>
              <a:rPr lang="en-GB" sz="3200" b="0" i="0" dirty="0">
                <a:solidFill>
                  <a:srgbClr val="444444"/>
                </a:solidFill>
                <a:effectLst/>
                <a:latin typeface="Helvetica Neue"/>
              </a:rPr>
            </a:br>
            <a:r>
              <a:rPr lang="en-GB" sz="3200" b="0" i="0" dirty="0">
                <a:solidFill>
                  <a:srgbClr val="444444"/>
                </a:solidFill>
                <a:effectLst/>
                <a:latin typeface="Helvetica Neue"/>
              </a:rPr>
              <a:t>You are tainting it.</a:t>
            </a:r>
          </a:p>
          <a:p>
            <a:pPr marL="0" indent="0">
              <a:buNone/>
            </a:pPr>
            <a:endParaRPr lang="en-GB" dirty="0"/>
          </a:p>
        </p:txBody>
      </p:sp>
    </p:spTree>
    <p:extLst>
      <p:ext uri="{BB962C8B-B14F-4D97-AF65-F5344CB8AC3E}">
        <p14:creationId xmlns:p14="http://schemas.microsoft.com/office/powerpoint/2010/main" val="10312438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4C215-2BBD-4B92-A8CE-E34365CC816E}"/>
              </a:ext>
            </a:extLst>
          </p:cNvPr>
          <p:cNvSpPr>
            <a:spLocks noGrp="1"/>
          </p:cNvSpPr>
          <p:nvPr>
            <p:ph sz="half" idx="1"/>
          </p:nvPr>
        </p:nvSpPr>
        <p:spPr>
          <a:xfrm>
            <a:off x="508729" y="524656"/>
            <a:ext cx="5472346" cy="4925284"/>
          </a:xfrm>
        </p:spPr>
        <p:txBody>
          <a:bodyPr>
            <a:normAutofit fontScale="70000" lnSpcReduction="20000"/>
          </a:bodyPr>
          <a:lstStyle/>
          <a:p>
            <a:pPr marL="0" indent="0" algn="l" fontAlgn="base">
              <a:buNone/>
            </a:pPr>
            <a:r>
              <a:rPr lang="en-GB" sz="2800" b="0" i="0" dirty="0">
                <a:solidFill>
                  <a:srgbClr val="444444"/>
                </a:solidFill>
                <a:effectLst/>
                <a:latin typeface="Helvetica Neue"/>
              </a:rPr>
              <a:t>Every time you call me something else</a:t>
            </a:r>
            <a:br>
              <a:rPr lang="en-GB" sz="2800" b="0" i="0" dirty="0">
                <a:solidFill>
                  <a:srgbClr val="444444"/>
                </a:solidFill>
                <a:effectLst/>
                <a:latin typeface="Helvetica Neue"/>
              </a:rPr>
            </a:br>
            <a:r>
              <a:rPr lang="en-GB" sz="2800" b="0" i="0" dirty="0">
                <a:solidFill>
                  <a:srgbClr val="444444"/>
                </a:solidFill>
                <a:effectLst/>
                <a:latin typeface="Helvetica Neue"/>
              </a:rPr>
              <a:t>you break it and kick it.</a:t>
            </a:r>
            <a:br>
              <a:rPr lang="en-GB" sz="2800" b="0" i="0" dirty="0">
                <a:solidFill>
                  <a:srgbClr val="444444"/>
                </a:solidFill>
                <a:effectLst/>
                <a:latin typeface="Helvetica Neue"/>
              </a:rPr>
            </a:br>
            <a:r>
              <a:rPr lang="en-GB" sz="2800" b="0" i="0" dirty="0">
                <a:solidFill>
                  <a:srgbClr val="444444"/>
                </a:solidFill>
                <a:effectLst/>
                <a:latin typeface="Helvetica Neue"/>
              </a:rPr>
              <a:t>You really think that you’re being clever by turning my name into a cackle?</a:t>
            </a:r>
            <a:br>
              <a:rPr lang="en-GB" sz="2800" b="0" i="0" dirty="0">
                <a:solidFill>
                  <a:srgbClr val="444444"/>
                </a:solidFill>
                <a:effectLst/>
                <a:latin typeface="Helvetica Neue"/>
              </a:rPr>
            </a:br>
            <a:r>
              <a:rPr lang="en-GB" sz="2800" b="0" i="0" dirty="0">
                <a:solidFill>
                  <a:srgbClr val="444444"/>
                </a:solidFill>
                <a:effectLst/>
                <a:latin typeface="Helvetica Neue"/>
              </a:rPr>
              <a:t>He-what?</a:t>
            </a:r>
            <a:br>
              <a:rPr lang="en-GB" sz="2800" b="0" i="0" dirty="0">
                <a:solidFill>
                  <a:srgbClr val="444444"/>
                </a:solidFill>
                <a:effectLst/>
                <a:latin typeface="Helvetica Neue"/>
              </a:rPr>
            </a:br>
            <a:r>
              <a:rPr lang="en-GB" sz="2800" b="0" i="0" dirty="0">
                <a:solidFill>
                  <a:srgbClr val="444444"/>
                </a:solidFill>
                <a:effectLst/>
                <a:latin typeface="Helvetica Neue"/>
              </a:rPr>
              <a:t>He-why?</a:t>
            </a:r>
            <a:br>
              <a:rPr lang="en-GB" sz="2800" b="0" i="0" dirty="0">
                <a:solidFill>
                  <a:srgbClr val="444444"/>
                </a:solidFill>
                <a:effectLst/>
                <a:latin typeface="Helvetica Neue"/>
              </a:rPr>
            </a:br>
            <a:r>
              <a:rPr lang="en-GB" sz="2800" b="0" i="0" dirty="0">
                <a:solidFill>
                  <a:srgbClr val="444444"/>
                </a:solidFill>
                <a:effectLst/>
                <a:latin typeface="Helvetica Neue"/>
              </a:rPr>
              <a:t>He-when-how?</a:t>
            </a:r>
            <a:br>
              <a:rPr lang="en-GB" sz="2800" b="0" i="0" dirty="0">
                <a:solidFill>
                  <a:srgbClr val="444444"/>
                </a:solidFill>
                <a:effectLst/>
                <a:latin typeface="Helvetica Neue"/>
              </a:rPr>
            </a:br>
            <a:r>
              <a:rPr lang="en-GB" sz="2800" b="0" i="0" dirty="0">
                <a:solidFill>
                  <a:srgbClr val="444444"/>
                </a:solidFill>
                <a:effectLst/>
                <a:latin typeface="Helvetica Neue"/>
              </a:rPr>
              <a:t>He-when-who?</a:t>
            </a:r>
            <a:br>
              <a:rPr lang="en-GB" sz="2800" b="0" i="0" dirty="0">
                <a:solidFill>
                  <a:srgbClr val="444444"/>
                </a:solidFill>
                <a:effectLst/>
                <a:latin typeface="Helvetica Neue"/>
              </a:rPr>
            </a:br>
            <a:r>
              <a:rPr lang="en-GB" sz="2800" b="0" i="0" dirty="0">
                <a:solidFill>
                  <a:srgbClr val="444444"/>
                </a:solidFill>
                <a:effectLst/>
                <a:latin typeface="Helvetica Neue"/>
              </a:rPr>
              <a:t>He-get-what?</a:t>
            </a:r>
            <a:br>
              <a:rPr lang="en-GB" sz="2800" b="0" i="0" dirty="0">
                <a:solidFill>
                  <a:srgbClr val="444444"/>
                </a:solidFill>
                <a:effectLst/>
                <a:latin typeface="Helvetica Neue"/>
              </a:rPr>
            </a:br>
            <a:r>
              <a:rPr lang="en-GB" sz="2800" b="0" i="0" dirty="0">
                <a:solidFill>
                  <a:srgbClr val="444444"/>
                </a:solidFill>
                <a:effectLst/>
                <a:latin typeface="Helvetica Neue"/>
              </a:rPr>
              <a:t>My name is not a joke</a:t>
            </a:r>
          </a:p>
          <a:p>
            <a:pPr marL="0" indent="0" algn="l" fontAlgn="base">
              <a:buNone/>
            </a:pPr>
            <a:r>
              <a:rPr lang="en-GB" sz="2800" b="0" i="0" dirty="0">
                <a:solidFill>
                  <a:srgbClr val="444444"/>
                </a:solidFill>
                <a:effectLst/>
                <a:latin typeface="Helvetica Neue"/>
              </a:rPr>
              <a:t>This is more than wind and the clap of a consonant.</a:t>
            </a:r>
            <a:br>
              <a:rPr lang="en-GB" sz="2800" b="0" i="0" dirty="0">
                <a:solidFill>
                  <a:srgbClr val="444444"/>
                </a:solidFill>
                <a:effectLst/>
                <a:latin typeface="Helvetica Neue"/>
              </a:rPr>
            </a:br>
            <a:r>
              <a:rPr lang="en-GB" sz="2800" b="0" i="0" dirty="0">
                <a:solidFill>
                  <a:srgbClr val="444444"/>
                </a:solidFill>
                <a:effectLst/>
                <a:latin typeface="Helvetica Neue"/>
              </a:rPr>
              <a:t>My father handed me this heavy burden of five letters</a:t>
            </a:r>
            <a:br>
              <a:rPr lang="en-GB" sz="2800" b="0" i="0" dirty="0">
                <a:solidFill>
                  <a:srgbClr val="444444"/>
                </a:solidFill>
                <a:effectLst/>
                <a:latin typeface="Helvetica Neue"/>
              </a:rPr>
            </a:br>
            <a:r>
              <a:rPr lang="en-GB" sz="2800" b="0" i="0" dirty="0">
                <a:solidFill>
                  <a:srgbClr val="444444"/>
                </a:solidFill>
                <a:effectLst/>
                <a:latin typeface="Helvetica Neue"/>
              </a:rPr>
              <a:t>decades before I was born.</a:t>
            </a:r>
            <a:br>
              <a:rPr lang="en-GB" sz="2800" b="0" i="0" dirty="0">
                <a:solidFill>
                  <a:srgbClr val="444444"/>
                </a:solidFill>
                <a:effectLst/>
                <a:latin typeface="Helvetica Neue"/>
              </a:rPr>
            </a:br>
            <a:r>
              <a:rPr lang="en-GB" sz="2800" b="0" i="0" dirty="0">
                <a:solidFill>
                  <a:srgbClr val="444444"/>
                </a:solidFill>
                <a:effectLst/>
                <a:latin typeface="Helvetica Neue"/>
              </a:rPr>
              <a:t>With letters,</a:t>
            </a:r>
            <a:br>
              <a:rPr lang="en-GB" sz="2800" b="0" i="0" dirty="0">
                <a:solidFill>
                  <a:srgbClr val="444444"/>
                </a:solidFill>
                <a:effectLst/>
                <a:latin typeface="Helvetica Neue"/>
              </a:rPr>
            </a:br>
            <a:r>
              <a:rPr lang="en-GB" sz="2800" b="0" i="0" dirty="0">
                <a:solidFill>
                  <a:srgbClr val="444444"/>
                </a:solidFill>
                <a:effectLst/>
                <a:latin typeface="Helvetica Neue"/>
              </a:rPr>
              <a:t>he tried to snatch his Ethiopia back from the middle of a red terror.</a:t>
            </a:r>
            <a:br>
              <a:rPr lang="en-GB" sz="2800" b="0" i="0" dirty="0">
                <a:solidFill>
                  <a:srgbClr val="444444"/>
                </a:solidFill>
                <a:effectLst/>
                <a:latin typeface="Helvetica Neue"/>
              </a:rPr>
            </a:br>
            <a:r>
              <a:rPr lang="en-GB" sz="2800" b="0" i="0" dirty="0">
                <a:solidFill>
                  <a:srgbClr val="444444"/>
                </a:solidFill>
                <a:effectLst/>
                <a:latin typeface="Helvetica Neue"/>
              </a:rPr>
              <a:t>He tried to overthrow a fascist.</a:t>
            </a:r>
            <a:br>
              <a:rPr lang="en-GB" sz="2800" b="0" i="0" dirty="0">
                <a:solidFill>
                  <a:srgbClr val="444444"/>
                </a:solidFill>
                <a:effectLst/>
                <a:latin typeface="Helvetica Neue"/>
              </a:rPr>
            </a:br>
            <a:r>
              <a:rPr lang="en-GB" sz="2800" b="0" i="0" dirty="0">
                <a:solidFill>
                  <a:srgbClr val="444444"/>
                </a:solidFill>
                <a:effectLst/>
                <a:latin typeface="Helvetica Neue"/>
              </a:rPr>
              <a:t>He was thrown into prison, ran out of his home.</a:t>
            </a:r>
          </a:p>
        </p:txBody>
      </p:sp>
      <p:pic>
        <p:nvPicPr>
          <p:cNvPr id="2050" name="Picture 2">
            <a:extLst>
              <a:ext uri="{FF2B5EF4-FFF2-40B4-BE49-F238E27FC236}">
                <a16:creationId xmlns:a16="http://schemas.microsoft.com/office/drawing/2014/main" id="{C6A7A991-654A-45C0-9B2B-4759C7B9345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385811" y="1533538"/>
            <a:ext cx="2309421" cy="3158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8788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75E17D-BFCC-4C8F-BA7A-1E482E00182C}"/>
              </a:ext>
            </a:extLst>
          </p:cNvPr>
          <p:cNvSpPr>
            <a:spLocks noGrp="1"/>
          </p:cNvSpPr>
          <p:nvPr>
            <p:ph sz="half" idx="1"/>
          </p:nvPr>
        </p:nvSpPr>
        <p:spPr>
          <a:xfrm>
            <a:off x="268885" y="337278"/>
            <a:ext cx="7773339" cy="5861155"/>
          </a:xfrm>
        </p:spPr>
        <p:txBody>
          <a:bodyPr>
            <a:normAutofit fontScale="40000" lnSpcReduction="20000"/>
          </a:bodyPr>
          <a:lstStyle/>
          <a:p>
            <a:pPr marL="0" indent="0" algn="l" fontAlgn="base">
              <a:buNone/>
            </a:pPr>
            <a:r>
              <a:rPr lang="en-GB" sz="3800" b="0" i="0" dirty="0">
                <a:solidFill>
                  <a:srgbClr val="444444"/>
                </a:solidFill>
                <a:effectLst/>
                <a:latin typeface="Helvetica Neue"/>
              </a:rPr>
              <a:t>My name is a frantic attempt to save a country</a:t>
            </a:r>
            <a:br>
              <a:rPr lang="en-GB" sz="3800" b="0" i="0" dirty="0">
                <a:solidFill>
                  <a:srgbClr val="444444"/>
                </a:solidFill>
                <a:effectLst/>
                <a:latin typeface="Helvetica Neue"/>
              </a:rPr>
            </a:br>
            <a:r>
              <a:rPr lang="en-GB" sz="3800" b="0" i="0" dirty="0">
                <a:solidFill>
                  <a:srgbClr val="444444"/>
                </a:solidFill>
                <a:effectLst/>
                <a:latin typeface="Helvetica Neue"/>
              </a:rPr>
              <a:t>To preserve a legend</a:t>
            </a:r>
            <a:br>
              <a:rPr lang="en-GB" sz="3800" b="0" i="0" dirty="0">
                <a:solidFill>
                  <a:srgbClr val="444444"/>
                </a:solidFill>
                <a:effectLst/>
                <a:latin typeface="Helvetica Neue"/>
              </a:rPr>
            </a:br>
            <a:r>
              <a:rPr lang="en-GB" sz="3800" b="0" i="0" dirty="0">
                <a:solidFill>
                  <a:srgbClr val="444444"/>
                </a:solidFill>
                <a:effectLst/>
                <a:latin typeface="Helvetica Neue"/>
              </a:rPr>
              <a:t>The only line I have leading me to a place</a:t>
            </a:r>
            <a:br>
              <a:rPr lang="en-GB" sz="3800" b="0" i="0" dirty="0">
                <a:solidFill>
                  <a:srgbClr val="444444"/>
                </a:solidFill>
                <a:effectLst/>
                <a:latin typeface="Helvetica Neue"/>
              </a:rPr>
            </a:br>
            <a:r>
              <a:rPr lang="en-GB" sz="3800" b="0" i="0" dirty="0">
                <a:solidFill>
                  <a:srgbClr val="444444"/>
                </a:solidFill>
                <a:effectLst/>
                <a:latin typeface="Helvetica Neue"/>
              </a:rPr>
              <a:t>I’ve never been</a:t>
            </a:r>
            <a:br>
              <a:rPr lang="en-GB" sz="3800" b="0" i="0" dirty="0">
                <a:solidFill>
                  <a:srgbClr val="444444"/>
                </a:solidFill>
                <a:effectLst/>
                <a:latin typeface="Helvetica Neue"/>
              </a:rPr>
            </a:br>
            <a:r>
              <a:rPr lang="en-GB" sz="3800" b="0" i="0" dirty="0">
                <a:solidFill>
                  <a:srgbClr val="444444"/>
                </a:solidFill>
                <a:effectLst/>
                <a:latin typeface="Helvetica Neue"/>
              </a:rPr>
              <a:t>It’s a boat,</a:t>
            </a:r>
            <a:br>
              <a:rPr lang="en-GB" sz="3800" b="0" i="0" dirty="0">
                <a:solidFill>
                  <a:srgbClr val="444444"/>
                </a:solidFill>
                <a:effectLst/>
                <a:latin typeface="Helvetica Neue"/>
              </a:rPr>
            </a:br>
            <a:r>
              <a:rPr lang="en-GB" sz="3800" b="0" i="0" dirty="0">
                <a:solidFill>
                  <a:srgbClr val="444444"/>
                </a:solidFill>
                <a:effectLst/>
                <a:latin typeface="Helvetica Neue"/>
              </a:rPr>
              <a:t>a plane,</a:t>
            </a:r>
            <a:br>
              <a:rPr lang="en-GB" sz="3800" b="0" i="0" dirty="0">
                <a:solidFill>
                  <a:srgbClr val="444444"/>
                </a:solidFill>
                <a:effectLst/>
                <a:latin typeface="Helvetica Neue"/>
              </a:rPr>
            </a:br>
            <a:r>
              <a:rPr lang="en-GB" sz="3800" b="0" i="0" dirty="0">
                <a:solidFill>
                  <a:srgbClr val="444444"/>
                </a:solidFill>
                <a:effectLst/>
                <a:latin typeface="Helvetica Neue"/>
              </a:rPr>
              <a:t>a vessel carrying me to an Earth I’ve never felt.</a:t>
            </a:r>
            <a:br>
              <a:rPr lang="en-GB" sz="3800" b="0" i="0" dirty="0">
                <a:solidFill>
                  <a:srgbClr val="444444"/>
                </a:solidFill>
                <a:effectLst/>
                <a:latin typeface="Helvetica Neue"/>
              </a:rPr>
            </a:br>
            <a:r>
              <a:rPr lang="en-GB" sz="3800" b="0" i="0" dirty="0">
                <a:solidFill>
                  <a:srgbClr val="444444"/>
                </a:solidFill>
                <a:effectLst/>
                <a:latin typeface="Helvetica Neue"/>
              </a:rPr>
              <a:t>I steep myself closer and closer to Ethiopia</a:t>
            </a:r>
            <a:br>
              <a:rPr lang="en-GB" sz="3800" b="0" i="0" dirty="0">
                <a:solidFill>
                  <a:srgbClr val="444444"/>
                </a:solidFill>
                <a:effectLst/>
                <a:latin typeface="Helvetica Neue"/>
              </a:rPr>
            </a:br>
            <a:r>
              <a:rPr lang="en-GB" sz="3800" b="0" i="0" dirty="0">
                <a:solidFill>
                  <a:srgbClr val="444444"/>
                </a:solidFill>
                <a:effectLst/>
                <a:latin typeface="Helvetica Neue"/>
              </a:rPr>
              <a:t>by wrapping myself in this name.</a:t>
            </a:r>
            <a:br>
              <a:rPr lang="en-GB" sz="3800" b="0" i="0" dirty="0">
                <a:solidFill>
                  <a:srgbClr val="444444"/>
                </a:solidFill>
                <a:effectLst/>
                <a:latin typeface="Helvetica Neue"/>
              </a:rPr>
            </a:br>
            <a:r>
              <a:rPr lang="en-GB" sz="3800" b="0" i="0" dirty="0">
                <a:solidFill>
                  <a:srgbClr val="444444"/>
                </a:solidFill>
                <a:effectLst/>
                <a:latin typeface="Helvetica Neue"/>
              </a:rPr>
              <a:t>This is my country in ink.</a:t>
            </a:r>
          </a:p>
          <a:p>
            <a:pPr marL="0" indent="0" algn="l" fontAlgn="base">
              <a:buNone/>
            </a:pPr>
            <a:r>
              <a:rPr lang="en-GB" sz="3800" b="0" i="0" dirty="0">
                <a:solidFill>
                  <a:srgbClr val="444444"/>
                </a:solidFill>
                <a:effectLst/>
                <a:latin typeface="Helvetica Neue"/>
              </a:rPr>
              <a:t>My name is a signature at the end of the last letter before the army comes.</a:t>
            </a:r>
            <a:br>
              <a:rPr lang="en-GB" sz="3800" b="0" i="0" dirty="0">
                <a:solidFill>
                  <a:srgbClr val="444444"/>
                </a:solidFill>
                <a:effectLst/>
                <a:latin typeface="Helvetica Neue"/>
              </a:rPr>
            </a:br>
            <a:r>
              <a:rPr lang="en-GB" sz="3800" b="0" i="0" dirty="0">
                <a:solidFill>
                  <a:srgbClr val="444444"/>
                </a:solidFill>
                <a:effectLst/>
                <a:latin typeface="Helvetica Neue"/>
              </a:rPr>
              <a:t>It’s the only music left in the midst of torture and fear.</a:t>
            </a:r>
            <a:br>
              <a:rPr lang="en-GB" sz="3800" b="0" i="0" dirty="0">
                <a:solidFill>
                  <a:srgbClr val="444444"/>
                </a:solidFill>
                <a:effectLst/>
                <a:latin typeface="Helvetica Neue"/>
              </a:rPr>
            </a:br>
            <a:r>
              <a:rPr lang="en-GB" sz="3800" b="0" i="0" dirty="0">
                <a:solidFill>
                  <a:srgbClr val="444444"/>
                </a:solidFill>
                <a:effectLst/>
                <a:latin typeface="Helvetica Neue"/>
              </a:rPr>
              <a:t>It’s the air that filled my father’s lungs when he was released from prison.</a:t>
            </a:r>
            <a:br>
              <a:rPr lang="en-GB" sz="3800" b="0" i="0" dirty="0">
                <a:solidFill>
                  <a:srgbClr val="444444"/>
                </a:solidFill>
                <a:effectLst/>
                <a:latin typeface="Helvetica Neue"/>
              </a:rPr>
            </a:br>
            <a:r>
              <a:rPr lang="en-GB" sz="3800" b="0" i="0" dirty="0">
                <a:solidFill>
                  <a:srgbClr val="444444"/>
                </a:solidFill>
                <a:effectLst/>
                <a:latin typeface="Helvetica Neue"/>
              </a:rPr>
              <a:t>The inhale that ushers in a new beginning.</a:t>
            </a:r>
          </a:p>
          <a:p>
            <a:pPr marL="0" indent="0" algn="l" fontAlgn="base">
              <a:buNone/>
            </a:pPr>
            <a:r>
              <a:rPr lang="en-GB" sz="3800" b="0" i="0" dirty="0">
                <a:solidFill>
                  <a:srgbClr val="444444"/>
                </a:solidFill>
                <a:effectLst/>
                <a:latin typeface="Helvetica Neue"/>
              </a:rPr>
              <a:t>My name is a poem</a:t>
            </a:r>
            <a:br>
              <a:rPr lang="en-GB" sz="3800" b="0" i="0" dirty="0">
                <a:solidFill>
                  <a:srgbClr val="444444"/>
                </a:solidFill>
                <a:effectLst/>
                <a:latin typeface="Helvetica Neue"/>
              </a:rPr>
            </a:br>
            <a:r>
              <a:rPr lang="en-GB" sz="3800" b="0" i="0" dirty="0">
                <a:solidFill>
                  <a:srgbClr val="444444"/>
                </a:solidFill>
                <a:effectLst/>
                <a:latin typeface="Helvetica Neue"/>
              </a:rPr>
              <a:t>My father wrote it over</a:t>
            </a:r>
            <a:br>
              <a:rPr lang="en-GB" sz="3800" b="0" i="0" dirty="0">
                <a:solidFill>
                  <a:srgbClr val="444444"/>
                </a:solidFill>
                <a:effectLst/>
                <a:latin typeface="Helvetica Neue"/>
              </a:rPr>
            </a:br>
            <a:r>
              <a:rPr lang="en-GB" sz="3800" b="0" i="0" dirty="0">
                <a:solidFill>
                  <a:srgbClr val="444444"/>
                </a:solidFill>
                <a:effectLst/>
                <a:latin typeface="Helvetica Neue"/>
              </a:rPr>
              <a:t>and over</a:t>
            </a:r>
            <a:br>
              <a:rPr lang="en-GB" sz="3800" b="0" i="0" dirty="0">
                <a:solidFill>
                  <a:srgbClr val="444444"/>
                </a:solidFill>
                <a:effectLst/>
                <a:latin typeface="Helvetica Neue"/>
              </a:rPr>
            </a:br>
            <a:r>
              <a:rPr lang="en-GB" sz="3800" b="0" i="0" dirty="0">
                <a:solidFill>
                  <a:srgbClr val="444444"/>
                </a:solidFill>
                <a:effectLst/>
                <a:latin typeface="Helvetica Neue"/>
              </a:rPr>
              <a:t>and over again.</a:t>
            </a:r>
            <a:br>
              <a:rPr lang="en-GB" sz="3800" b="0" i="0" dirty="0">
                <a:solidFill>
                  <a:srgbClr val="444444"/>
                </a:solidFill>
                <a:effectLst/>
                <a:latin typeface="Helvetica Neue"/>
              </a:rPr>
            </a:br>
            <a:r>
              <a:rPr lang="en-GB" sz="3800" b="0" i="0" dirty="0">
                <a:solidFill>
                  <a:srgbClr val="444444"/>
                </a:solidFill>
                <a:effectLst/>
                <a:latin typeface="Helvetica Neue"/>
              </a:rPr>
              <a:t>It’s the lullaby that sends his home-sickness to bed.</a:t>
            </a:r>
          </a:p>
          <a:p>
            <a:pPr marL="0" indent="0" algn="l" fontAlgn="base">
              <a:buNone/>
            </a:pPr>
            <a:r>
              <a:rPr lang="en-GB" sz="3800" b="0" i="0" dirty="0">
                <a:solidFill>
                  <a:srgbClr val="444444"/>
                </a:solidFill>
                <a:effectLst/>
                <a:latin typeface="Helvetica Neue"/>
              </a:rPr>
              <a:t>I refuse to break myself into dust</a:t>
            </a:r>
            <a:br>
              <a:rPr lang="en-GB" sz="3800" b="0" i="0" dirty="0">
                <a:solidFill>
                  <a:srgbClr val="444444"/>
                </a:solidFill>
                <a:effectLst/>
                <a:latin typeface="Helvetica Neue"/>
              </a:rPr>
            </a:br>
            <a:r>
              <a:rPr lang="en-GB" sz="3800" b="0" i="0" dirty="0">
                <a:solidFill>
                  <a:srgbClr val="444444"/>
                </a:solidFill>
                <a:effectLst/>
                <a:latin typeface="Helvetica Neue"/>
              </a:rPr>
              <a:t>For people too weak to carry my name in their mouths</a:t>
            </a:r>
            <a:br>
              <a:rPr lang="en-GB" sz="3800" b="0" i="0" dirty="0">
                <a:solidFill>
                  <a:srgbClr val="444444"/>
                </a:solidFill>
                <a:effectLst/>
                <a:latin typeface="Helvetica Neue"/>
              </a:rPr>
            </a:br>
            <a:r>
              <a:rPr lang="en-GB" sz="3800" b="0" i="0" dirty="0">
                <a:solidFill>
                  <a:srgbClr val="444444"/>
                </a:solidFill>
                <a:effectLst/>
                <a:latin typeface="Helvetica Neue"/>
              </a:rPr>
              <a:t>Take two syllables of your time to pronounce this song of mine</a:t>
            </a:r>
            <a:br>
              <a:rPr lang="en-GB" sz="3800" b="0" i="0" dirty="0">
                <a:solidFill>
                  <a:srgbClr val="444444"/>
                </a:solidFill>
                <a:effectLst/>
                <a:latin typeface="Helvetica Neue"/>
              </a:rPr>
            </a:br>
            <a:r>
              <a:rPr lang="en-GB" sz="3800" dirty="0">
                <a:solidFill>
                  <a:srgbClr val="444444"/>
                </a:solidFill>
                <a:latin typeface="Helvetica Neue"/>
              </a:rPr>
              <a:t>-</a:t>
            </a:r>
            <a:r>
              <a:rPr lang="en-GB" sz="3800" b="0" i="0" dirty="0">
                <a:solidFill>
                  <a:srgbClr val="444444"/>
                </a:solidFill>
                <a:effectLst/>
                <a:latin typeface="Helvetica Neue"/>
              </a:rPr>
              <a:t>It means life.</a:t>
            </a:r>
          </a:p>
          <a:p>
            <a:pPr marL="0" indent="0" algn="l" fontAlgn="base">
              <a:buNone/>
            </a:pPr>
            <a:r>
              <a:rPr lang="en-GB" sz="3800" b="0" i="0" dirty="0">
                <a:solidFill>
                  <a:srgbClr val="444444"/>
                </a:solidFill>
                <a:effectLst/>
                <a:latin typeface="Helvetica Neue"/>
              </a:rPr>
              <a:t>You shouldn’t treat a breath as carelessly as this.</a:t>
            </a:r>
            <a:br>
              <a:rPr lang="en-GB" sz="3800" b="0" i="0" dirty="0">
                <a:solidFill>
                  <a:srgbClr val="444444"/>
                </a:solidFill>
                <a:effectLst/>
                <a:latin typeface="Helvetica Neue"/>
              </a:rPr>
            </a:br>
            <a:r>
              <a:rPr lang="en-GB" sz="3800" b="0" i="0" dirty="0">
                <a:solidFill>
                  <a:srgbClr val="444444"/>
                </a:solidFill>
                <a:effectLst/>
                <a:latin typeface="Helvetica Neue"/>
              </a:rPr>
              <a:t>Cradle my name between your lips</a:t>
            </a:r>
            <a:br>
              <a:rPr lang="en-GB" sz="3800" b="0" i="0" dirty="0">
                <a:solidFill>
                  <a:srgbClr val="444444"/>
                </a:solidFill>
                <a:effectLst/>
                <a:latin typeface="Helvetica Neue"/>
              </a:rPr>
            </a:br>
            <a:r>
              <a:rPr lang="en-GB" sz="3800" b="0" i="0" dirty="0">
                <a:solidFill>
                  <a:srgbClr val="444444"/>
                </a:solidFill>
                <a:effectLst/>
                <a:latin typeface="Helvetica Neue"/>
              </a:rPr>
              <a:t>as delicately as it deserves.</a:t>
            </a:r>
          </a:p>
          <a:p>
            <a:pPr marL="0" indent="0" algn="l" fontAlgn="base">
              <a:buNone/>
            </a:pPr>
            <a:r>
              <a:rPr lang="en-GB" sz="3800" b="0" i="0" dirty="0">
                <a:solidFill>
                  <a:srgbClr val="444444"/>
                </a:solidFill>
                <a:effectLst/>
                <a:latin typeface="Helvetica Neue"/>
              </a:rPr>
              <a:t>It’s Hiwot. Say it right. </a:t>
            </a:r>
            <a:r>
              <a:rPr lang="en-GB" sz="3800" dirty="0">
                <a:solidFill>
                  <a:srgbClr val="444444"/>
                </a:solidFill>
                <a:latin typeface="Helvetica Neue"/>
              </a:rPr>
              <a:t>                                                                                       </a:t>
            </a:r>
            <a:r>
              <a:rPr lang="en-GB" sz="3400" b="0" i="0" dirty="0">
                <a:solidFill>
                  <a:srgbClr val="4D5156"/>
                </a:solidFill>
                <a:effectLst/>
                <a:latin typeface="arial" panose="020B0604020202020204" pitchFamily="34" charset="0"/>
              </a:rPr>
              <a:t>Hiwot Adilow</a:t>
            </a:r>
            <a:endParaRPr lang="en-GB" sz="3400" b="0" i="0" dirty="0">
              <a:solidFill>
                <a:srgbClr val="444444"/>
              </a:solidFill>
              <a:effectLst/>
              <a:latin typeface="Helvetica Neue"/>
            </a:endParaRPr>
          </a:p>
          <a:p>
            <a:r>
              <a:rPr lang="en-GB" sz="2800" b="1" i="0" dirty="0">
                <a:solidFill>
                  <a:srgbClr val="444444"/>
                </a:solidFill>
                <a:effectLst/>
                <a:latin typeface="Helvetica Neue"/>
              </a:rPr>
              <a:t>https://www.youtube.com/watch?v=_v8qMU4wX3M</a:t>
            </a:r>
            <a:endParaRPr lang="en-GB" dirty="0"/>
          </a:p>
        </p:txBody>
      </p:sp>
    </p:spTree>
    <p:extLst>
      <p:ext uri="{BB962C8B-B14F-4D97-AF65-F5344CB8AC3E}">
        <p14:creationId xmlns:p14="http://schemas.microsoft.com/office/powerpoint/2010/main" val="1590582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B77C82-F6E7-4E3E-B8C5-AAE16FDE9120}"/>
              </a:ext>
            </a:extLst>
          </p:cNvPr>
          <p:cNvSpPr>
            <a:spLocks noGrp="1"/>
          </p:cNvSpPr>
          <p:nvPr>
            <p:ph sz="half" idx="1"/>
          </p:nvPr>
        </p:nvSpPr>
        <p:spPr>
          <a:xfrm>
            <a:off x="260122" y="641517"/>
            <a:ext cx="7675901" cy="4351338"/>
          </a:xfrm>
        </p:spPr>
        <p:txBody>
          <a:bodyPr>
            <a:normAutofit fontScale="47500" lnSpcReduction="20000"/>
          </a:bodyPr>
          <a:lstStyle/>
          <a:p>
            <a:pPr marL="0" indent="0">
              <a:lnSpc>
                <a:spcPct val="170000"/>
              </a:lnSpc>
              <a:buNone/>
            </a:pPr>
            <a:r>
              <a:rPr lang="en-GB" sz="3300" b="0" i="0" dirty="0">
                <a:solidFill>
                  <a:schemeClr val="accent1">
                    <a:lumMod val="75000"/>
                  </a:schemeClr>
                </a:solidFill>
                <a:effectLst/>
                <a:latin typeface="Arial" panose="020B0604020202020204" pitchFamily="34" charset="0"/>
                <a:cs typeface="Arial" panose="020B0604020202020204" pitchFamily="34" charset="0"/>
              </a:rPr>
              <a:t>That same year, at the beginning of the year when I was referred [to special education], my second-grade teacher was in the middle of doing a read aloud. We were all sitting on the floor and I was playing with one of my friend’s hair on the rug. I loved playing with hair because my mom was a hairdresser, so it was like my thing, like, I used to braid hair, still braid hair, like, I love it. And the teacher turned around and literally screamed at me. She was like, “you’re not in a hair salon. Where do you think you are? You don't even know how to read and you’re focused on like other people’s hair.” </a:t>
            </a:r>
            <a:endParaRPr lang="it-IT" sz="3300" b="0" i="0" dirty="0">
              <a:solidFill>
                <a:schemeClr val="accent1">
                  <a:lumMod val="75000"/>
                </a:schemeClr>
              </a:solidFill>
              <a:effectLst/>
              <a:latin typeface="Arial" panose="020B0604020202020204" pitchFamily="34" charset="0"/>
              <a:cs typeface="Arial" panose="020B0604020202020204" pitchFamily="34" charset="0"/>
            </a:endParaRPr>
          </a:p>
          <a:p>
            <a:endParaRPr lang="it-IT" dirty="0"/>
          </a:p>
          <a:p>
            <a:pPr marL="0" indent="0">
              <a:buNone/>
            </a:pPr>
            <a:r>
              <a:rPr lang="it-IT" dirty="0"/>
              <a:t>(Souto‑Manning </a:t>
            </a:r>
            <a:r>
              <a:rPr lang="it-IT" i="1" dirty="0"/>
              <a:t>et al., 2021, online)</a:t>
            </a:r>
            <a:endParaRPr lang="en-GB" i="1" dirty="0"/>
          </a:p>
        </p:txBody>
      </p:sp>
    </p:spTree>
    <p:extLst>
      <p:ext uri="{BB962C8B-B14F-4D97-AF65-F5344CB8AC3E}">
        <p14:creationId xmlns:p14="http://schemas.microsoft.com/office/powerpoint/2010/main" val="2389218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BD256C-7D5F-4FBA-8162-9C0571074813}"/>
              </a:ext>
            </a:extLst>
          </p:cNvPr>
          <p:cNvSpPr>
            <a:spLocks noGrp="1"/>
          </p:cNvSpPr>
          <p:nvPr>
            <p:ph type="title"/>
          </p:nvPr>
        </p:nvSpPr>
        <p:spPr>
          <a:xfrm>
            <a:off x="0" y="18255"/>
            <a:ext cx="7886700" cy="1325563"/>
          </a:xfrm>
        </p:spPr>
        <p:txBody>
          <a:bodyPr/>
          <a:lstStyle/>
          <a:p>
            <a:r>
              <a:rPr lang="en-GB" dirty="0"/>
              <a:t>cwestiynau myfyriol</a:t>
            </a:r>
          </a:p>
        </p:txBody>
      </p:sp>
      <p:sp>
        <p:nvSpPr>
          <p:cNvPr id="3" name="Content Placeholder 2">
            <a:extLst>
              <a:ext uri="{FF2B5EF4-FFF2-40B4-BE49-F238E27FC236}">
                <a16:creationId xmlns:a16="http://schemas.microsoft.com/office/drawing/2014/main" id="{27CF06B9-73FE-4E87-B14F-CD7AB54C44C0}"/>
              </a:ext>
            </a:extLst>
          </p:cNvPr>
          <p:cNvSpPr>
            <a:spLocks noGrp="1"/>
          </p:cNvSpPr>
          <p:nvPr>
            <p:ph sz="half" idx="1"/>
          </p:nvPr>
        </p:nvSpPr>
        <p:spPr>
          <a:xfrm>
            <a:off x="136281" y="1253331"/>
            <a:ext cx="7886700" cy="4351338"/>
          </a:xfrm>
        </p:spPr>
        <p:txBody>
          <a:bodyPr>
            <a:normAutofit/>
          </a:bodyPr>
          <a:lstStyle/>
          <a:p>
            <a:pPr>
              <a:lnSpc>
                <a:spcPct val="107000"/>
              </a:lnSpc>
              <a:spcAft>
                <a:spcPts val="800"/>
              </a:spcAft>
            </a:pPr>
            <a:r>
              <a:rPr lang="cy-GB" sz="2000" dirty="0">
                <a:effectLst/>
                <a:latin typeface="Arial" panose="020B0604020202020204" pitchFamily="34" charset="0"/>
                <a:ea typeface="DengXian" panose="02010600030101010101" pitchFamily="2" charset="-122"/>
                <a:cs typeface="Arial" panose="020B0604020202020204" pitchFamily="34" charset="0"/>
              </a:rPr>
              <a:t>Sut allwch chi sicrhau bod plant yn gallu siarad am eu profiadau bywyd heb ddisgwyl iddynt berfformio eu diwylliant? (Pemberton, 2021)</a:t>
            </a:r>
          </a:p>
          <a:p>
            <a:pPr marL="0" indent="0">
              <a:lnSpc>
                <a:spcPct val="107000"/>
              </a:lnSpc>
              <a:spcAft>
                <a:spcPts val="800"/>
              </a:spcAft>
              <a:buNone/>
            </a:pP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sz="2000" dirty="0">
                <a:effectLst/>
                <a:latin typeface="Arial" panose="020B0604020202020204" pitchFamily="34" charset="0"/>
                <a:ea typeface="DengXian" panose="02010600030101010101" pitchFamily="2" charset="-122"/>
                <a:cs typeface="Arial" panose="020B0604020202020204" pitchFamily="34" charset="0"/>
              </a:rPr>
              <a:t>• A yw eich amgylchedd blynyddoedd cynnar chi yn adlewyrchu diwylliannau a chymunedau'r plant y maent yn byw ynddynt?</a:t>
            </a:r>
          </a:p>
          <a:p>
            <a:pPr marL="0" indent="0">
              <a:lnSpc>
                <a:spcPct val="107000"/>
              </a:lnSpc>
              <a:spcAft>
                <a:spcPts val="800"/>
              </a:spcAft>
              <a:buNone/>
            </a:pP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sz="2000" dirty="0">
                <a:effectLst/>
                <a:latin typeface="Arial" panose="020B0604020202020204" pitchFamily="34" charset="0"/>
                <a:ea typeface="DengXian" panose="02010600030101010101" pitchFamily="2" charset="-122"/>
                <a:cs typeface="Arial" panose="020B0604020202020204" pitchFamily="34" charset="0"/>
              </a:rPr>
              <a:t>• Sut allwn ni sicrhau bod plant yn teimlo eu bod yn cael eu cynnwys yn fwy mewn amgylchedd blynyddoedd cynnar?</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883508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480B2-F17F-4A12-8E38-C0B8BC9F581F}"/>
              </a:ext>
            </a:extLst>
          </p:cNvPr>
          <p:cNvSpPr>
            <a:spLocks noGrp="1"/>
          </p:cNvSpPr>
          <p:nvPr>
            <p:ph type="title"/>
          </p:nvPr>
        </p:nvSpPr>
        <p:spPr>
          <a:xfrm>
            <a:off x="141470" y="170254"/>
            <a:ext cx="7886700" cy="1325563"/>
          </a:xfrm>
        </p:spPr>
        <p:txBody>
          <a:bodyPr/>
          <a:lstStyle/>
          <a:p>
            <a:r>
              <a:rPr lang="en-GB" dirty="0"/>
              <a:t>Reflective questions:</a:t>
            </a:r>
          </a:p>
        </p:txBody>
      </p:sp>
      <p:sp>
        <p:nvSpPr>
          <p:cNvPr id="3" name="Content Placeholder 2">
            <a:extLst>
              <a:ext uri="{FF2B5EF4-FFF2-40B4-BE49-F238E27FC236}">
                <a16:creationId xmlns:a16="http://schemas.microsoft.com/office/drawing/2014/main" id="{817AD733-12A6-4835-B3E0-4989B0146B23}"/>
              </a:ext>
            </a:extLst>
          </p:cNvPr>
          <p:cNvSpPr>
            <a:spLocks noGrp="1"/>
          </p:cNvSpPr>
          <p:nvPr>
            <p:ph sz="half" idx="1"/>
          </p:nvPr>
        </p:nvSpPr>
        <p:spPr>
          <a:xfrm>
            <a:off x="381311" y="1495817"/>
            <a:ext cx="7886699" cy="4351338"/>
          </a:xfrm>
        </p:spPr>
        <p:txBody>
          <a:bodyPr>
            <a:normAutofit/>
          </a:bodyPr>
          <a:lstStyle/>
          <a:p>
            <a:pPr marL="0" indent="0">
              <a:buNone/>
            </a:pPr>
            <a:r>
              <a:rPr lang="en-GB" dirty="0">
                <a:solidFill>
                  <a:schemeClr val="accent1">
                    <a:lumMod val="50000"/>
                  </a:schemeClr>
                </a:solidFill>
              </a:rPr>
              <a:t>How can you make sure that children can talk about their life experiences without expecting them to perform their culture? (Pemberton, 2021)</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Does your early years environment reflect the children’s cultures and communities they live in?</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How can we make children feel more included in the early years environment?</a:t>
            </a:r>
          </a:p>
        </p:txBody>
      </p:sp>
    </p:spTree>
    <p:extLst>
      <p:ext uri="{BB962C8B-B14F-4D97-AF65-F5344CB8AC3E}">
        <p14:creationId xmlns:p14="http://schemas.microsoft.com/office/powerpoint/2010/main" val="3008822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4A70B6B-2470-4961-B856-C779C1CAFFFF}"/>
              </a:ext>
            </a:extLst>
          </p:cNvPr>
          <p:cNvSpPr>
            <a:spLocks noGrp="1"/>
          </p:cNvSpPr>
          <p:nvPr>
            <p:ph sz="half" idx="1"/>
          </p:nvPr>
        </p:nvSpPr>
        <p:spPr/>
        <p:txBody>
          <a:bodyPr/>
          <a:lstStyle/>
          <a:p>
            <a:r>
              <a:rPr lang="en-GB" dirty="0">
                <a:hlinkClick r:id="rId3"/>
              </a:rPr>
              <a:t>https://ceinternational1892.org/article/an-experts-insight-dr-fawzia-reza-on-diversity-and-inclusion-in-early-education/</a:t>
            </a:r>
            <a:endParaRPr lang="en-GB" dirty="0"/>
          </a:p>
          <a:p>
            <a:endParaRPr lang="en-GB" dirty="0"/>
          </a:p>
          <a:p>
            <a:r>
              <a:rPr lang="en-GB" dirty="0"/>
              <a:t>o/from: 13:20-</a:t>
            </a:r>
          </a:p>
        </p:txBody>
      </p:sp>
      <p:pic>
        <p:nvPicPr>
          <p:cNvPr id="7" name="Content Placeholder 6">
            <a:extLst>
              <a:ext uri="{FF2B5EF4-FFF2-40B4-BE49-F238E27FC236}">
                <a16:creationId xmlns:a16="http://schemas.microsoft.com/office/drawing/2014/main" id="{A534EC8E-F772-48C6-BD6B-5BA508DAAFC7}"/>
              </a:ext>
            </a:extLst>
          </p:cNvPr>
          <p:cNvPicPr>
            <a:picLocks noGrp="1" noChangeAspect="1"/>
          </p:cNvPicPr>
          <p:nvPr>
            <p:ph sz="half" idx="2"/>
          </p:nvPr>
        </p:nvPicPr>
        <p:blipFill>
          <a:blip r:embed="rId4"/>
          <a:stretch>
            <a:fillRect/>
          </a:stretch>
        </p:blipFill>
        <p:spPr>
          <a:xfrm>
            <a:off x="4741576" y="2073637"/>
            <a:ext cx="3886200" cy="2191406"/>
          </a:xfrm>
        </p:spPr>
      </p:pic>
      <p:pic>
        <p:nvPicPr>
          <p:cNvPr id="9" name="Picture 8">
            <a:extLst>
              <a:ext uri="{FF2B5EF4-FFF2-40B4-BE49-F238E27FC236}">
                <a16:creationId xmlns:a16="http://schemas.microsoft.com/office/drawing/2014/main" id="{95D2083E-2E43-47DE-9FF2-714CCAE4701C}"/>
              </a:ext>
            </a:extLst>
          </p:cNvPr>
          <p:cNvPicPr>
            <a:picLocks noChangeAspect="1"/>
          </p:cNvPicPr>
          <p:nvPr/>
        </p:nvPicPr>
        <p:blipFill>
          <a:blip r:embed="rId5"/>
          <a:stretch>
            <a:fillRect/>
          </a:stretch>
        </p:blipFill>
        <p:spPr>
          <a:xfrm>
            <a:off x="2219325" y="227443"/>
            <a:ext cx="5044502" cy="1403298"/>
          </a:xfrm>
          <a:prstGeom prst="rect">
            <a:avLst/>
          </a:prstGeom>
        </p:spPr>
      </p:pic>
    </p:spTree>
    <p:extLst>
      <p:ext uri="{BB962C8B-B14F-4D97-AF65-F5344CB8AC3E}">
        <p14:creationId xmlns:p14="http://schemas.microsoft.com/office/powerpoint/2010/main" val="10726335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8E436-5F35-4B7C-A152-34F700C0FEDB}"/>
              </a:ext>
            </a:extLst>
          </p:cNvPr>
          <p:cNvSpPr>
            <a:spLocks noGrp="1"/>
          </p:cNvSpPr>
          <p:nvPr>
            <p:ph type="title"/>
          </p:nvPr>
        </p:nvSpPr>
        <p:spPr/>
        <p:txBody>
          <a:bodyPr>
            <a:normAutofit fontScale="90000"/>
          </a:bodyPr>
          <a:lstStyle/>
          <a:p>
            <a:br>
              <a:rPr lang="en-GB" dirty="0"/>
            </a:br>
            <a:br>
              <a:rPr lang="en-GB" dirty="0"/>
            </a:br>
            <a:br>
              <a:rPr lang="en-GB" dirty="0"/>
            </a:br>
            <a:br>
              <a:rPr lang="en-GB" dirty="0"/>
            </a:br>
            <a:r>
              <a:rPr lang="en-GB" dirty="0"/>
              <a:t>Sut mae tlodi yn fater am arweinyddiaeth gynhwysol? </a:t>
            </a:r>
            <a:br>
              <a:rPr lang="en-GB" dirty="0"/>
            </a:br>
            <a:br>
              <a:rPr lang="en-GB" dirty="0"/>
            </a:br>
            <a:r>
              <a:rPr lang="en-GB" dirty="0">
                <a:solidFill>
                  <a:schemeClr val="accent1">
                    <a:lumMod val="75000"/>
                  </a:schemeClr>
                </a:solidFill>
              </a:rPr>
              <a:t>How is poverty an inclusive leadership issue?</a:t>
            </a:r>
          </a:p>
        </p:txBody>
      </p:sp>
    </p:spTree>
    <p:extLst>
      <p:ext uri="{BB962C8B-B14F-4D97-AF65-F5344CB8AC3E}">
        <p14:creationId xmlns:p14="http://schemas.microsoft.com/office/powerpoint/2010/main" val="11085562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D6E15B8-7F75-480D-9196-7928E810DCD5}"/>
              </a:ext>
            </a:extLst>
          </p:cNvPr>
          <p:cNvSpPr>
            <a:spLocks noGrp="1"/>
          </p:cNvSpPr>
          <p:nvPr>
            <p:ph sz="half" idx="1"/>
          </p:nvPr>
        </p:nvSpPr>
        <p:spPr>
          <a:xfrm>
            <a:off x="403567" y="348517"/>
            <a:ext cx="3886200" cy="5531778"/>
          </a:xfrm>
        </p:spPr>
        <p:txBody>
          <a:bodyPr>
            <a:normAutofit/>
          </a:bodyPr>
          <a:lstStyle/>
          <a:p>
            <a:r>
              <a:rPr lang="en-GB" dirty="0">
                <a:hlinkClick r:id="rId2"/>
              </a:rPr>
              <a:t>https://youtu.be/VIVVAcXG1Lw</a:t>
            </a:r>
            <a:endParaRPr lang="en-GB" dirty="0"/>
          </a:p>
          <a:p>
            <a:endParaRPr lang="en-GB" dirty="0"/>
          </a:p>
          <a:p>
            <a:endParaRPr lang="en-GB" dirty="0"/>
          </a:p>
          <a:p>
            <a:endParaRPr lang="en-GB" dirty="0"/>
          </a:p>
          <a:p>
            <a:pPr marL="0" indent="0">
              <a:buNone/>
            </a:pPr>
            <a:endParaRPr lang="en-GB" dirty="0"/>
          </a:p>
          <a:p>
            <a:r>
              <a:rPr lang="en-GB" dirty="0">
                <a:hlinkClick r:id="rId3"/>
              </a:rPr>
              <a:t>https://www.youtube.com/watch?v=TbUjZbMu7DI</a:t>
            </a:r>
            <a:endParaRPr lang="en-GB" dirty="0"/>
          </a:p>
          <a:p>
            <a:pPr marL="0" indent="0">
              <a:buNone/>
            </a:pPr>
            <a:endParaRPr lang="en-GB" dirty="0"/>
          </a:p>
        </p:txBody>
      </p:sp>
      <p:pic>
        <p:nvPicPr>
          <p:cNvPr id="7" name="Picture 6">
            <a:extLst>
              <a:ext uri="{FF2B5EF4-FFF2-40B4-BE49-F238E27FC236}">
                <a16:creationId xmlns:a16="http://schemas.microsoft.com/office/drawing/2014/main" id="{D889E2B8-86D2-4241-9291-5ADF02735450}"/>
              </a:ext>
            </a:extLst>
          </p:cNvPr>
          <p:cNvPicPr>
            <a:picLocks noChangeAspect="1"/>
          </p:cNvPicPr>
          <p:nvPr/>
        </p:nvPicPr>
        <p:blipFill>
          <a:blip r:embed="rId4"/>
          <a:stretch>
            <a:fillRect/>
          </a:stretch>
        </p:blipFill>
        <p:spPr>
          <a:xfrm>
            <a:off x="4459459" y="348517"/>
            <a:ext cx="4397242" cy="2566283"/>
          </a:xfrm>
          <a:prstGeom prst="rect">
            <a:avLst/>
          </a:prstGeom>
        </p:spPr>
      </p:pic>
      <p:pic>
        <p:nvPicPr>
          <p:cNvPr id="9" name="Picture 8">
            <a:extLst>
              <a:ext uri="{FF2B5EF4-FFF2-40B4-BE49-F238E27FC236}">
                <a16:creationId xmlns:a16="http://schemas.microsoft.com/office/drawing/2014/main" id="{C0061867-0BD4-4B55-BC9F-1CA494960849}"/>
              </a:ext>
            </a:extLst>
          </p:cNvPr>
          <p:cNvPicPr>
            <a:picLocks noChangeAspect="1"/>
          </p:cNvPicPr>
          <p:nvPr/>
        </p:nvPicPr>
        <p:blipFill>
          <a:blip r:embed="rId5"/>
          <a:stretch>
            <a:fillRect/>
          </a:stretch>
        </p:blipFill>
        <p:spPr>
          <a:xfrm>
            <a:off x="4572000" y="3114406"/>
            <a:ext cx="4549320" cy="2566283"/>
          </a:xfrm>
          <a:prstGeom prst="rect">
            <a:avLst/>
          </a:prstGeom>
        </p:spPr>
      </p:pic>
    </p:spTree>
    <p:extLst>
      <p:ext uri="{BB962C8B-B14F-4D97-AF65-F5344CB8AC3E}">
        <p14:creationId xmlns:p14="http://schemas.microsoft.com/office/powerpoint/2010/main" val="185564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502A971-F702-4441-82F1-6B10501FBE64}"/>
              </a:ext>
            </a:extLst>
          </p:cNvPr>
          <p:cNvSpPr>
            <a:spLocks noGrp="1"/>
          </p:cNvSpPr>
          <p:nvPr>
            <p:ph sz="half" idx="1"/>
          </p:nvPr>
        </p:nvSpPr>
        <p:spPr>
          <a:xfrm>
            <a:off x="419644" y="87086"/>
            <a:ext cx="8663395" cy="5349649"/>
          </a:xfrm>
        </p:spPr>
        <p:txBody>
          <a:bodyPr>
            <a:normAutofit fontScale="25000" lnSpcReduction="20000"/>
          </a:bodyPr>
          <a:lstStyle/>
          <a:p>
            <a:pPr marL="0" indent="0">
              <a:lnSpc>
                <a:spcPct val="170000"/>
              </a:lnSpc>
              <a:buNone/>
            </a:pPr>
            <a:r>
              <a:rPr lang="en-GB" sz="6200" dirty="0"/>
              <a:t>“Childhood poverty is highly significant because it can have a major and permanent impact on the lives of individuals in ways which are different to those of adults. A child brought up in poverty is more likely to suffer from the effects of malnutrition, poor quality housing, overcrowding, poorer health, family tensions, stigma (due to visible signs of poverty) and have less access to a wide range of social and cultural activities (Ridge, 2014). Childhood poverty can have negative effects on social development. Through the effects of poverty and inadequate space and resources, poorer children can often find it difficult to sustain friendship and engage in social interaction and can, therefore, be exposed to bullying and experience exclusion (Pahl, 2000). Bullying can often occur when children ‘do not belong to the proper race, religion, social class, or, even do not wear ‘appropriate clothing’, do not belong to the ‘in’ groups and do not share in the values and pastimes of their peers’ (Ambert, 1995: 186). It has also been reported that children from deprived backgrounds have much worse levels of health and wellbeing than other children (Roberts and Bell, 2015). They are also significantly more likely to be overweight or obese and there is also a strong link between deprivation and childhood mortality (Royal College of Paediatrics and Child Health (RCPCH), 2017)                Hughes and Davies (2019 p.26) </a:t>
            </a:r>
            <a:endParaRPr lang="en-GB" dirty="0"/>
          </a:p>
        </p:txBody>
      </p:sp>
    </p:spTree>
    <p:extLst>
      <p:ext uri="{BB962C8B-B14F-4D97-AF65-F5344CB8AC3E}">
        <p14:creationId xmlns:p14="http://schemas.microsoft.com/office/powerpoint/2010/main" val="25063781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2FAF17-9EA1-4944-BA8D-575686E1CB80}"/>
              </a:ext>
            </a:extLst>
          </p:cNvPr>
          <p:cNvSpPr>
            <a:spLocks noGrp="1"/>
          </p:cNvSpPr>
          <p:nvPr>
            <p:ph sz="half" idx="1"/>
          </p:nvPr>
        </p:nvSpPr>
        <p:spPr>
          <a:xfrm>
            <a:off x="602525" y="1076688"/>
            <a:ext cx="7452904" cy="4351338"/>
          </a:xfrm>
        </p:spPr>
        <p:txBody>
          <a:bodyPr>
            <a:normAutofit/>
          </a:bodyPr>
          <a:lstStyle/>
          <a:p>
            <a:r>
              <a:rPr lang="en-GB" dirty="0"/>
              <a:t>Nid yw tlodi (neu ddosbarth) yn nodwedd warchodedig yn y gyfraith (Deddf Cydraddoldeb 2010), ond mae'n cael effaith niweidiol ar blant gan gynnwys triniaeth anghyfartal, mynediad at wasanaethau, addysg, cyfleoedd bywyd, iechyd a sefyllfaoedd cyflogaeth yn y dyfodol</a:t>
            </a:r>
          </a:p>
          <a:p>
            <a:endParaRPr lang="en-GB" dirty="0"/>
          </a:p>
          <a:p>
            <a:r>
              <a:rPr lang="en-GB" dirty="0"/>
              <a:t>Mae tlodi a dosbarth yn rhan o ddamcaniaethau chroestoriadoldeb</a:t>
            </a:r>
          </a:p>
        </p:txBody>
      </p:sp>
    </p:spTree>
    <p:extLst>
      <p:ext uri="{BB962C8B-B14F-4D97-AF65-F5344CB8AC3E}">
        <p14:creationId xmlns:p14="http://schemas.microsoft.com/office/powerpoint/2010/main" val="40156770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4E43E1-C34F-4167-87CA-7939C059D23A}"/>
              </a:ext>
            </a:extLst>
          </p:cNvPr>
          <p:cNvSpPr>
            <a:spLocks noGrp="1"/>
          </p:cNvSpPr>
          <p:nvPr>
            <p:ph sz="half" idx="1"/>
          </p:nvPr>
        </p:nvSpPr>
        <p:spPr>
          <a:xfrm>
            <a:off x="553698" y="701363"/>
            <a:ext cx="8245527" cy="4351338"/>
          </a:xfrm>
        </p:spPr>
        <p:txBody>
          <a:bodyPr/>
          <a:lstStyle/>
          <a:p>
            <a:r>
              <a:rPr lang="en-GB" dirty="0"/>
              <a:t>Poverty (or class) is not a protected characteristic in law (Equalities Act 2010), but it does have a detrimental effect on children including unequal treatment, access to services, education, life chances, health and future employment situations</a:t>
            </a:r>
          </a:p>
          <a:p>
            <a:endParaRPr lang="en-GB" dirty="0"/>
          </a:p>
          <a:p>
            <a:r>
              <a:rPr lang="en-GB" dirty="0"/>
              <a:t>Poverty and class are part of theories of intersectionality</a:t>
            </a:r>
          </a:p>
          <a:p>
            <a:endParaRPr lang="en-GB" dirty="0"/>
          </a:p>
          <a:p>
            <a:endParaRPr lang="en-GB" dirty="0"/>
          </a:p>
        </p:txBody>
      </p:sp>
    </p:spTree>
    <p:extLst>
      <p:ext uri="{BB962C8B-B14F-4D97-AF65-F5344CB8AC3E}">
        <p14:creationId xmlns:p14="http://schemas.microsoft.com/office/powerpoint/2010/main" val="19988713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7BF4AE-0FC0-4942-B236-48E3F1D3267F}"/>
              </a:ext>
            </a:extLst>
          </p:cNvPr>
          <p:cNvSpPr>
            <a:spLocks noGrp="1"/>
          </p:cNvSpPr>
          <p:nvPr>
            <p:ph sz="half" idx="1"/>
          </p:nvPr>
        </p:nvSpPr>
        <p:spPr>
          <a:xfrm>
            <a:off x="108210" y="296628"/>
            <a:ext cx="8927580" cy="4351338"/>
          </a:xfrm>
        </p:spPr>
        <p:txBody>
          <a:bodyPr>
            <a:normAutofit fontScale="55000" lnSpcReduction="20000"/>
          </a:bodyPr>
          <a:lstStyle/>
          <a:p>
            <a:endParaRPr lang="en-GB" dirty="0"/>
          </a:p>
          <a:p>
            <a:r>
              <a:rPr lang="en-GB" dirty="0"/>
              <a:t>Arya, R. (2021) ‘Cultural appropriation: What is it and why it matters?’ </a:t>
            </a:r>
            <a:r>
              <a:rPr lang="en-GB" i="1" dirty="0"/>
              <a:t>Sociology Compass </a:t>
            </a:r>
            <a:r>
              <a:rPr lang="en-GB" dirty="0"/>
              <a:t>DOI: </a:t>
            </a:r>
            <a:r>
              <a:rPr lang="en-GB" b="0" i="0" dirty="0">
                <a:solidFill>
                  <a:srgbClr val="000000"/>
                </a:solidFill>
                <a:effectLst/>
                <a:latin typeface="ff1"/>
              </a:rPr>
              <a:t>10.1111/soc4.12923</a:t>
            </a:r>
          </a:p>
          <a:p>
            <a:endParaRPr lang="en-GB" i="1" dirty="0"/>
          </a:p>
          <a:p>
            <a:r>
              <a:rPr lang="en-GB" dirty="0"/>
              <a:t>Hughes, S. and Davies, G.(2019)  Childhood poverty in Wales and its implications for schools - a survey of trainee teachers’ perceptions</a:t>
            </a:r>
            <a:r>
              <a:rPr lang="en-GB" i="1" dirty="0"/>
              <a:t>. Teacher Education Advancement Network Journal</a:t>
            </a:r>
          </a:p>
          <a:p>
            <a:pPr marL="0" indent="0">
              <a:buNone/>
            </a:pPr>
            <a:endParaRPr lang="en-GB" dirty="0"/>
          </a:p>
          <a:p>
            <a:r>
              <a:rPr lang="en-GB" dirty="0"/>
              <a:t>Jihad, A (2014) Cultural appropriation why your Pochaontas costume is not okay. TedxYouth Available at: </a:t>
            </a:r>
            <a:r>
              <a:rPr lang="en-GB" dirty="0">
                <a:hlinkClick r:id="rId3"/>
              </a:rPr>
              <a:t>https://www.youtube.com/watch?v=zSV7Hi2eYLQ</a:t>
            </a:r>
            <a:r>
              <a:rPr lang="en-GB" dirty="0"/>
              <a:t> (Accessed: 4/11/2021)</a:t>
            </a:r>
          </a:p>
          <a:p>
            <a:pPr marL="0" indent="0">
              <a:buNone/>
            </a:pPr>
            <a:endParaRPr lang="en-GB" dirty="0"/>
          </a:p>
          <a:p>
            <a:r>
              <a:rPr lang="en-GB" dirty="0"/>
              <a:t>Pemberton, L (2021) ‘Working towards anti-racist practice in the early years’ Online training October 2021. </a:t>
            </a:r>
          </a:p>
          <a:p>
            <a:endParaRPr lang="en-GB" dirty="0"/>
          </a:p>
          <a:p>
            <a:r>
              <a:rPr lang="en-GB" dirty="0"/>
              <a:t>Preemptivelove (2021) </a:t>
            </a:r>
            <a:r>
              <a:rPr lang="en-GB" i="1" dirty="0">
                <a:solidFill>
                  <a:srgbClr val="252628"/>
                </a:solidFill>
                <a:effectLst/>
                <a:latin typeface="Ringside Regular SSm A"/>
              </a:rPr>
              <a:t>What Is Cultural Appreciation (And How It’s Different From Cultural Appropriation)?  </a:t>
            </a:r>
            <a:r>
              <a:rPr lang="en-GB" dirty="0">
                <a:solidFill>
                  <a:srgbClr val="252628"/>
                </a:solidFill>
                <a:effectLst/>
                <a:latin typeface="Ringside Regular SSm A"/>
              </a:rPr>
              <a:t>[blog] </a:t>
            </a:r>
            <a:r>
              <a:rPr lang="en-GB" dirty="0"/>
              <a:t>Available at: </a:t>
            </a:r>
            <a:r>
              <a:rPr lang="en-GB" dirty="0">
                <a:hlinkClick r:id="rId4"/>
              </a:rPr>
              <a:t>https://preemptivelove.org/blog/what-is-cultural-appreciation/</a:t>
            </a:r>
            <a:r>
              <a:rPr lang="en-GB" dirty="0"/>
              <a:t>. Accessed: 07/11/2021</a:t>
            </a:r>
          </a:p>
          <a:p>
            <a:pPr marL="0" indent="0">
              <a:buNone/>
            </a:pPr>
            <a:endParaRPr lang="en-GB" dirty="0"/>
          </a:p>
          <a:p>
            <a:r>
              <a:rPr lang="en-GB" dirty="0"/>
              <a:t>Skelton, C., Francis, B., and Smulyan, L (eds.) (2006) </a:t>
            </a:r>
            <a:r>
              <a:rPr lang="en-GB" i="1" dirty="0"/>
              <a:t>The Sage handbook of gender and education</a:t>
            </a:r>
            <a:r>
              <a:rPr lang="en-GB" dirty="0"/>
              <a:t>. London. SAGE</a:t>
            </a:r>
          </a:p>
        </p:txBody>
      </p:sp>
    </p:spTree>
    <p:extLst>
      <p:ext uri="{BB962C8B-B14F-4D97-AF65-F5344CB8AC3E}">
        <p14:creationId xmlns:p14="http://schemas.microsoft.com/office/powerpoint/2010/main" val="2862208995"/>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683</TotalTime>
  <Words>3665</Words>
  <Application>Microsoft Office PowerPoint</Application>
  <PresentationFormat>On-screen Show (4:3)</PresentationFormat>
  <Paragraphs>279</Paragraphs>
  <Slides>32</Slides>
  <Notes>21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Crimson Pro</vt:lpstr>
      <vt:lpstr>ff1</vt:lpstr>
      <vt:lpstr>GH Guardian Headline</vt:lpstr>
      <vt:lpstr>helvetica neue</vt:lpstr>
      <vt:lpstr>helvetica neue</vt:lpstr>
      <vt:lpstr>Ringside Regular SSm A</vt:lpstr>
      <vt:lpstr>Arial</vt:lpstr>
      <vt:lpstr>Arial</vt:lpstr>
      <vt:lpstr>Calibri</vt:lpstr>
      <vt:lpstr>Calibri Light</vt:lpstr>
      <vt:lpstr>Theme1</vt:lpstr>
      <vt:lpstr>PowerPoint Presentation</vt:lpstr>
      <vt:lpstr>PowerPoint Presentation</vt:lpstr>
      <vt:lpstr>Group task</vt:lpstr>
      <vt:lpstr>PowerPoint Presentation</vt:lpstr>
      <vt:lpstr>Beth yw ystrydeb a sut mae’n edrych yn yr amgylchedd blynyddoedd cynnar / What is a stereotype and what does it look like in the early years environment?</vt:lpstr>
      <vt:lpstr>PowerPoint Presentation</vt:lpstr>
      <vt:lpstr>PowerPoint Presentation</vt:lpstr>
      <vt:lpstr>Sut allwn ni ddelio â'r math hwn o stereoteip mewn amgylchedd blynyddoedd cynnar?   How can we deal with these types of scenarios in the early years?</vt:lpstr>
      <vt:lpstr>Diwylliant / Culture</vt:lpstr>
      <vt:lpstr>PowerPoint Presentation</vt:lpstr>
      <vt:lpstr>Neulltuo diwylliannol / Cultural appropriation</vt:lpstr>
      <vt:lpstr>Mae neulltuo diwylliannol yn atgyfnerthu ystrydebau a hiliaeth achlysurol!/ Cultural appropriation reinforces stereotypes and casual racism!                                                           https://www.instagram.com/stories/highlights/17858743433402977/</vt:lpstr>
      <vt:lpstr>Cultural appreciation </vt:lpstr>
      <vt:lpstr>Iaith a pherthyn </vt:lpstr>
      <vt:lpstr>Language and belonging </vt:lpstr>
      <vt:lpstr>PowerPoint Presentation</vt:lpstr>
      <vt:lpstr>PowerPoint Presentation</vt:lpstr>
      <vt:lpstr>PowerPoint Presentation</vt:lpstr>
      <vt:lpstr>PowerPoint Presentation</vt:lpstr>
      <vt:lpstr> My Name Is Hiwot </vt:lpstr>
      <vt:lpstr>PowerPoint Presentation</vt:lpstr>
      <vt:lpstr>PowerPoint Presentation</vt:lpstr>
      <vt:lpstr>PowerPoint Presentation</vt:lpstr>
      <vt:lpstr>cwestiynau myfyriol</vt:lpstr>
      <vt:lpstr>Reflective questions:</vt:lpstr>
      <vt:lpstr>PowerPoint Presentation</vt:lpstr>
      <vt:lpstr>    Sut mae tlodi yn fater am arweinyddiaeth gynhwysol?   How is poverty an inclusive leadership issue?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4</cp:revision>
  <dcterms:created xsi:type="dcterms:W3CDTF">2021-11-07T09:55:37Z</dcterms:created>
  <dcterms:modified xsi:type="dcterms:W3CDTF">2024-11-07T11:58:06Z</dcterms:modified>
</cp:coreProperties>
</file>