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3" r:id="rId1"/>
  </p:sldMasterIdLst>
  <p:notesMasterIdLst>
    <p:notesMasterId r:id="rId106"/>
  </p:notesMasterIdLst>
  <p:sldIdLst>
    <p:sldId id="256" r:id="rId2"/>
    <p:sldId id="840" r:id="rId3"/>
    <p:sldId id="841" r:id="rId4"/>
    <p:sldId id="504" r:id="rId5"/>
    <p:sldId id="842" r:id="rId6"/>
    <p:sldId id="843" r:id="rId7"/>
    <p:sldId id="855" r:id="rId8"/>
    <p:sldId id="748" r:id="rId9"/>
    <p:sldId id="746" r:id="rId10"/>
    <p:sldId id="747" r:id="rId11"/>
    <p:sldId id="789" r:id="rId12"/>
    <p:sldId id="791" r:id="rId13"/>
    <p:sldId id="829" r:id="rId14"/>
    <p:sldId id="830" r:id="rId15"/>
    <p:sldId id="831" r:id="rId16"/>
    <p:sldId id="832" r:id="rId17"/>
    <p:sldId id="833" r:id="rId18"/>
    <p:sldId id="834" r:id="rId19"/>
    <p:sldId id="835" r:id="rId20"/>
    <p:sldId id="836" r:id="rId21"/>
    <p:sldId id="837" r:id="rId22"/>
    <p:sldId id="838" r:id="rId23"/>
    <p:sldId id="839" r:id="rId24"/>
    <p:sldId id="828" r:id="rId25"/>
    <p:sldId id="850" r:id="rId26"/>
    <p:sldId id="851" r:id="rId27"/>
    <p:sldId id="852" r:id="rId28"/>
    <p:sldId id="853" r:id="rId29"/>
    <p:sldId id="854" r:id="rId30"/>
    <p:sldId id="794" r:id="rId31"/>
    <p:sldId id="795" r:id="rId32"/>
    <p:sldId id="796" r:id="rId33"/>
    <p:sldId id="797" r:id="rId34"/>
    <p:sldId id="798" r:id="rId35"/>
    <p:sldId id="799" r:id="rId36"/>
    <p:sldId id="800" r:id="rId37"/>
    <p:sldId id="801" r:id="rId38"/>
    <p:sldId id="802" r:id="rId39"/>
    <p:sldId id="803" r:id="rId40"/>
    <p:sldId id="804" r:id="rId41"/>
    <p:sldId id="805" r:id="rId42"/>
    <p:sldId id="806" r:id="rId43"/>
    <p:sldId id="807" r:id="rId44"/>
    <p:sldId id="808" r:id="rId45"/>
    <p:sldId id="809" r:id="rId46"/>
    <p:sldId id="810" r:id="rId47"/>
    <p:sldId id="811" r:id="rId48"/>
    <p:sldId id="812" r:id="rId49"/>
    <p:sldId id="813" r:id="rId50"/>
    <p:sldId id="820" r:id="rId51"/>
    <p:sldId id="821" r:id="rId52"/>
    <p:sldId id="822" r:id="rId53"/>
    <p:sldId id="823" r:id="rId54"/>
    <p:sldId id="753" r:id="rId55"/>
    <p:sldId id="754" r:id="rId56"/>
    <p:sldId id="755" r:id="rId57"/>
    <p:sldId id="844" r:id="rId58"/>
    <p:sldId id="845" r:id="rId59"/>
    <p:sldId id="846" r:id="rId60"/>
    <p:sldId id="847" r:id="rId61"/>
    <p:sldId id="848" r:id="rId62"/>
    <p:sldId id="849" r:id="rId63"/>
    <p:sldId id="756" r:id="rId64"/>
    <p:sldId id="757" r:id="rId65"/>
    <p:sldId id="758" r:id="rId66"/>
    <p:sldId id="759" r:id="rId67"/>
    <p:sldId id="751" r:id="rId68"/>
    <p:sldId id="750" r:id="rId69"/>
    <p:sldId id="752" r:id="rId70"/>
    <p:sldId id="749" r:id="rId71"/>
    <p:sldId id="505" r:id="rId72"/>
    <p:sldId id="767" r:id="rId73"/>
    <p:sldId id="768" r:id="rId74"/>
    <p:sldId id="769" r:id="rId75"/>
    <p:sldId id="770" r:id="rId76"/>
    <p:sldId id="771" r:id="rId77"/>
    <p:sldId id="772" r:id="rId78"/>
    <p:sldId id="777" r:id="rId79"/>
    <p:sldId id="778" r:id="rId80"/>
    <p:sldId id="779" r:id="rId81"/>
    <p:sldId id="781" r:id="rId82"/>
    <p:sldId id="780" r:id="rId83"/>
    <p:sldId id="776" r:id="rId84"/>
    <p:sldId id="775" r:id="rId85"/>
    <p:sldId id="783" r:id="rId86"/>
    <p:sldId id="782" r:id="rId87"/>
    <p:sldId id="774" r:id="rId88"/>
    <p:sldId id="506" r:id="rId89"/>
    <p:sldId id="761" r:id="rId90"/>
    <p:sldId id="762" r:id="rId91"/>
    <p:sldId id="763" r:id="rId92"/>
    <p:sldId id="764" r:id="rId93"/>
    <p:sldId id="765" r:id="rId94"/>
    <p:sldId id="766" r:id="rId95"/>
    <p:sldId id="512" r:id="rId96"/>
    <p:sldId id="514" r:id="rId97"/>
    <p:sldId id="516" r:id="rId98"/>
    <p:sldId id="785" r:id="rId99"/>
    <p:sldId id="784" r:id="rId100"/>
    <p:sldId id="786" r:id="rId101"/>
    <p:sldId id="824" r:id="rId102"/>
    <p:sldId id="825" r:id="rId103"/>
    <p:sldId id="826" r:id="rId104"/>
    <p:sldId id="827" r:id="rId10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19"/>
    <p:restoredTop sz="79947" autoAdjust="0"/>
  </p:normalViewPr>
  <p:slideViewPr>
    <p:cSldViewPr snapToGrid="0" snapToObjects="1">
      <p:cViewPr varScale="1">
        <p:scale>
          <a:sx n="72" d="100"/>
          <a:sy n="72" d="100"/>
        </p:scale>
        <p:origin x="78"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presProps" Target="presProp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heme" Target="theme/theme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10.svg"/><Relationship Id="rId1" Type="http://schemas.openxmlformats.org/officeDocument/2006/relationships/image" Target="../media/image41.png"/><Relationship Id="rId6" Type="http://schemas.openxmlformats.org/officeDocument/2006/relationships/image" Target="../media/image14.svg"/><Relationship Id="rId5" Type="http://schemas.openxmlformats.org/officeDocument/2006/relationships/image" Target="../media/image4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45.png"/></Relationships>
</file>

<file path=ppt/diagrams/_rels/data8.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60.png"/><Relationship Id="rId7" Type="http://schemas.openxmlformats.org/officeDocument/2006/relationships/image" Target="../media/image62.png"/><Relationship Id="rId2" Type="http://schemas.openxmlformats.org/officeDocument/2006/relationships/image" Target="../media/image38.svg"/><Relationship Id="rId1" Type="http://schemas.openxmlformats.org/officeDocument/2006/relationships/image" Target="../media/image59.png"/><Relationship Id="rId6" Type="http://schemas.openxmlformats.org/officeDocument/2006/relationships/image" Target="../media/image42.svg"/><Relationship Id="rId5" Type="http://schemas.openxmlformats.org/officeDocument/2006/relationships/image" Target="../media/image6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6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10.svg"/><Relationship Id="rId1" Type="http://schemas.openxmlformats.org/officeDocument/2006/relationships/image" Target="../media/image41.png"/><Relationship Id="rId6" Type="http://schemas.openxmlformats.org/officeDocument/2006/relationships/image" Target="../media/image14.svg"/><Relationship Id="rId5" Type="http://schemas.openxmlformats.org/officeDocument/2006/relationships/image" Target="../media/image4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45.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60.png"/><Relationship Id="rId7" Type="http://schemas.openxmlformats.org/officeDocument/2006/relationships/image" Target="../media/image62.png"/><Relationship Id="rId2" Type="http://schemas.openxmlformats.org/officeDocument/2006/relationships/image" Target="../media/image38.svg"/><Relationship Id="rId1" Type="http://schemas.openxmlformats.org/officeDocument/2006/relationships/image" Target="../media/image59.png"/><Relationship Id="rId6" Type="http://schemas.openxmlformats.org/officeDocument/2006/relationships/image" Target="../media/image42.svg"/><Relationship Id="rId5" Type="http://schemas.openxmlformats.org/officeDocument/2006/relationships/image" Target="../media/image6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6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D8B9D0B-6B09-4700-B0C7-96E15129558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CC65733-7EE5-463A-B161-FFECF496D644}">
      <dgm:prSet/>
      <dgm:spPr/>
      <dgm:t>
        <a:bodyPr/>
        <a:lstStyle/>
        <a:p>
          <a:r>
            <a:rPr lang="en-GB"/>
            <a:t>Following Enron and other ethics scandals in business, government, sports, non-profits, and even religious organizations, people are asking, what is wrong with our leaders?</a:t>
          </a:r>
          <a:endParaRPr lang="en-US"/>
        </a:p>
      </dgm:t>
    </dgm:pt>
    <dgm:pt modelId="{D8AF4531-2880-4662-8115-4BD28C39613C}" type="parTrans" cxnId="{E6A20A18-AAC7-40D4-A599-93007A0E6F6E}">
      <dgm:prSet/>
      <dgm:spPr/>
      <dgm:t>
        <a:bodyPr/>
        <a:lstStyle/>
        <a:p>
          <a:endParaRPr lang="en-US"/>
        </a:p>
      </dgm:t>
    </dgm:pt>
    <dgm:pt modelId="{3548DEFB-1BA2-4E08-99CA-D32D1D6FEE3B}" type="sibTrans" cxnId="{E6A20A18-AAC7-40D4-A599-93007A0E6F6E}">
      <dgm:prSet/>
      <dgm:spPr/>
      <dgm:t>
        <a:bodyPr/>
        <a:lstStyle/>
        <a:p>
          <a:endParaRPr lang="en-US"/>
        </a:p>
      </dgm:t>
    </dgm:pt>
    <dgm:pt modelId="{EDB49AB1-A1B7-4CDF-BFF2-674FECAA2745}">
      <dgm:prSet/>
      <dgm:spPr/>
      <dgm:t>
        <a:bodyPr/>
        <a:lstStyle/>
        <a:p>
          <a:r>
            <a:rPr lang="en-GB"/>
            <a:t>In a post-Enron world, practitioners have strong incentives to select for and develop ethical leadership in their organizations and researchers want to study ethical leadership in order to understand its origins and outcomes.</a:t>
          </a:r>
          <a:endParaRPr lang="en-US"/>
        </a:p>
      </dgm:t>
    </dgm:pt>
    <dgm:pt modelId="{F35601EA-9DA7-4F04-9B45-5637A8E4EA81}" type="parTrans" cxnId="{434BAC3B-2E2B-46E1-8669-6964C995C268}">
      <dgm:prSet/>
      <dgm:spPr/>
      <dgm:t>
        <a:bodyPr/>
        <a:lstStyle/>
        <a:p>
          <a:endParaRPr lang="en-US"/>
        </a:p>
      </dgm:t>
    </dgm:pt>
    <dgm:pt modelId="{6999C3F0-5096-4024-9FCA-8A8327D5B18C}" type="sibTrans" cxnId="{434BAC3B-2E2B-46E1-8669-6964C995C268}">
      <dgm:prSet/>
      <dgm:spPr/>
      <dgm:t>
        <a:bodyPr/>
        <a:lstStyle/>
        <a:p>
          <a:endParaRPr lang="en-US"/>
        </a:p>
      </dgm:t>
    </dgm:pt>
    <dgm:pt modelId="{92DA2DAC-800E-AB47-91BC-9D54291975E6}" type="pres">
      <dgm:prSet presAssocID="{8D8B9D0B-6B09-4700-B0C7-96E151295583}" presName="linear" presStyleCnt="0">
        <dgm:presLayoutVars>
          <dgm:animLvl val="lvl"/>
          <dgm:resizeHandles val="exact"/>
        </dgm:presLayoutVars>
      </dgm:prSet>
      <dgm:spPr/>
      <dgm:t>
        <a:bodyPr/>
        <a:lstStyle/>
        <a:p>
          <a:endParaRPr lang="en-GB"/>
        </a:p>
      </dgm:t>
    </dgm:pt>
    <dgm:pt modelId="{C9A0B1E3-4D87-E742-8245-3376C344DB18}" type="pres">
      <dgm:prSet presAssocID="{1CC65733-7EE5-463A-B161-FFECF496D644}" presName="parentText" presStyleLbl="node1" presStyleIdx="0" presStyleCnt="2">
        <dgm:presLayoutVars>
          <dgm:chMax val="0"/>
          <dgm:bulletEnabled val="1"/>
        </dgm:presLayoutVars>
      </dgm:prSet>
      <dgm:spPr/>
      <dgm:t>
        <a:bodyPr/>
        <a:lstStyle/>
        <a:p>
          <a:endParaRPr lang="en-GB"/>
        </a:p>
      </dgm:t>
    </dgm:pt>
    <dgm:pt modelId="{36B40C08-6D84-6F43-9EA9-01A974DADF64}" type="pres">
      <dgm:prSet presAssocID="{3548DEFB-1BA2-4E08-99CA-D32D1D6FEE3B}" presName="spacer" presStyleCnt="0"/>
      <dgm:spPr/>
    </dgm:pt>
    <dgm:pt modelId="{E94DACED-CFD6-9547-8FF0-9CA47DF29F3A}" type="pres">
      <dgm:prSet presAssocID="{EDB49AB1-A1B7-4CDF-BFF2-674FECAA2745}" presName="parentText" presStyleLbl="node1" presStyleIdx="1" presStyleCnt="2">
        <dgm:presLayoutVars>
          <dgm:chMax val="0"/>
          <dgm:bulletEnabled val="1"/>
        </dgm:presLayoutVars>
      </dgm:prSet>
      <dgm:spPr/>
      <dgm:t>
        <a:bodyPr/>
        <a:lstStyle/>
        <a:p>
          <a:endParaRPr lang="en-GB"/>
        </a:p>
      </dgm:t>
    </dgm:pt>
  </dgm:ptLst>
  <dgm:cxnLst>
    <dgm:cxn modelId="{E6A20A18-AAC7-40D4-A599-93007A0E6F6E}" srcId="{8D8B9D0B-6B09-4700-B0C7-96E151295583}" destId="{1CC65733-7EE5-463A-B161-FFECF496D644}" srcOrd="0" destOrd="0" parTransId="{D8AF4531-2880-4662-8115-4BD28C39613C}" sibTransId="{3548DEFB-1BA2-4E08-99CA-D32D1D6FEE3B}"/>
    <dgm:cxn modelId="{AA9B5ACF-C171-C649-9B7E-D4993922B289}" type="presOf" srcId="{8D8B9D0B-6B09-4700-B0C7-96E151295583}" destId="{92DA2DAC-800E-AB47-91BC-9D54291975E6}" srcOrd="0" destOrd="0" presId="urn:microsoft.com/office/officeart/2005/8/layout/vList2"/>
    <dgm:cxn modelId="{149F510F-EEA8-C543-826C-D387BA8C65B5}" type="presOf" srcId="{EDB49AB1-A1B7-4CDF-BFF2-674FECAA2745}" destId="{E94DACED-CFD6-9547-8FF0-9CA47DF29F3A}" srcOrd="0" destOrd="0" presId="urn:microsoft.com/office/officeart/2005/8/layout/vList2"/>
    <dgm:cxn modelId="{434BAC3B-2E2B-46E1-8669-6964C995C268}" srcId="{8D8B9D0B-6B09-4700-B0C7-96E151295583}" destId="{EDB49AB1-A1B7-4CDF-BFF2-674FECAA2745}" srcOrd="1" destOrd="0" parTransId="{F35601EA-9DA7-4F04-9B45-5637A8E4EA81}" sibTransId="{6999C3F0-5096-4024-9FCA-8A8327D5B18C}"/>
    <dgm:cxn modelId="{B65CE8EE-9AAF-4E40-AC1A-0DE6D3FE863B}" type="presOf" srcId="{1CC65733-7EE5-463A-B161-FFECF496D644}" destId="{C9A0B1E3-4D87-E742-8245-3376C344DB18}" srcOrd="0" destOrd="0" presId="urn:microsoft.com/office/officeart/2005/8/layout/vList2"/>
    <dgm:cxn modelId="{141EFF9C-A197-DC4F-9A29-BF47CFE4EFB8}" type="presParOf" srcId="{92DA2DAC-800E-AB47-91BC-9D54291975E6}" destId="{C9A0B1E3-4D87-E742-8245-3376C344DB18}" srcOrd="0" destOrd="0" presId="urn:microsoft.com/office/officeart/2005/8/layout/vList2"/>
    <dgm:cxn modelId="{D96AD5FF-FD48-8048-A0CA-79F374D8ED2F}" type="presParOf" srcId="{92DA2DAC-800E-AB47-91BC-9D54291975E6}" destId="{36B40C08-6D84-6F43-9EA9-01A974DADF64}" srcOrd="1" destOrd="0" presId="urn:microsoft.com/office/officeart/2005/8/layout/vList2"/>
    <dgm:cxn modelId="{B7A16CDE-0E96-EC4A-9A3B-E94A2058F36C}" type="presParOf" srcId="{92DA2DAC-800E-AB47-91BC-9D54291975E6}" destId="{E94DACED-CFD6-9547-8FF0-9CA47DF29F3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56718B-4CED-4C1C-9ADD-30DEF604CE9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FD52D4E-92FF-4EC5-B10B-2DD1E10E7550}">
      <dgm:prSet/>
      <dgm:spPr/>
      <dgm:t>
        <a:bodyPr/>
        <a:lstStyle/>
        <a:p>
          <a:r>
            <a:rPr lang="en-GB"/>
            <a:t>Influence dimension of leadership requires the leader to have an impact on the lives of followers</a:t>
          </a:r>
          <a:endParaRPr lang="en-US"/>
        </a:p>
      </dgm:t>
    </dgm:pt>
    <dgm:pt modelId="{BEB21E02-48BB-4388-9A4C-EC5073BE317B}" type="parTrans" cxnId="{1DD80C26-78FE-4834-96A2-5AA90382F480}">
      <dgm:prSet/>
      <dgm:spPr/>
      <dgm:t>
        <a:bodyPr/>
        <a:lstStyle/>
        <a:p>
          <a:endParaRPr lang="en-US"/>
        </a:p>
      </dgm:t>
    </dgm:pt>
    <dgm:pt modelId="{2796AF5C-E159-403F-B9FD-CD5F8B0B914A}" type="sibTrans" cxnId="{1DD80C26-78FE-4834-96A2-5AA90382F480}">
      <dgm:prSet/>
      <dgm:spPr/>
      <dgm:t>
        <a:bodyPr/>
        <a:lstStyle/>
        <a:p>
          <a:endParaRPr lang="en-US"/>
        </a:p>
      </dgm:t>
    </dgm:pt>
    <dgm:pt modelId="{0A51CFF7-315B-4D13-8A99-BCB44038B1BF}">
      <dgm:prSet/>
      <dgm:spPr/>
      <dgm:t>
        <a:bodyPr/>
        <a:lstStyle/>
        <a:p>
          <a:r>
            <a:rPr lang="en-GB"/>
            <a:t>Power and control differences create enormous ethical responsibility for leaders</a:t>
          </a:r>
          <a:endParaRPr lang="en-US"/>
        </a:p>
      </dgm:t>
    </dgm:pt>
    <dgm:pt modelId="{A52D5BDD-FA8C-4DBB-B845-2032F5F8A55D}" type="parTrans" cxnId="{8C433DB0-BC08-4F64-B0DE-9B1DA37F499F}">
      <dgm:prSet/>
      <dgm:spPr/>
      <dgm:t>
        <a:bodyPr/>
        <a:lstStyle/>
        <a:p>
          <a:endParaRPr lang="en-US"/>
        </a:p>
      </dgm:t>
    </dgm:pt>
    <dgm:pt modelId="{11236E07-8CAA-4792-8BAF-30FD335F4E64}" type="sibTrans" cxnId="{8C433DB0-BC08-4F64-B0DE-9B1DA37F499F}">
      <dgm:prSet/>
      <dgm:spPr/>
      <dgm:t>
        <a:bodyPr/>
        <a:lstStyle/>
        <a:p>
          <a:endParaRPr lang="en-US"/>
        </a:p>
      </dgm:t>
    </dgm:pt>
    <dgm:pt modelId="{161BFC2B-DA50-4F46-98FD-B73B484A18F7}">
      <dgm:prSet/>
      <dgm:spPr/>
      <dgm:t>
        <a:bodyPr/>
        <a:lstStyle/>
        <a:p>
          <a:r>
            <a:rPr lang="en-GB"/>
            <a:t>Respect for persons – sensitive to followers’ own interests, and needs</a:t>
          </a:r>
          <a:endParaRPr lang="en-US"/>
        </a:p>
      </dgm:t>
    </dgm:pt>
    <dgm:pt modelId="{15B44731-CB43-4AE7-9D94-B0394DD01F3B}" type="parTrans" cxnId="{34B0E223-6018-4274-BF47-760EE8F38A0C}">
      <dgm:prSet/>
      <dgm:spPr/>
      <dgm:t>
        <a:bodyPr/>
        <a:lstStyle/>
        <a:p>
          <a:endParaRPr lang="en-US"/>
        </a:p>
      </dgm:t>
    </dgm:pt>
    <dgm:pt modelId="{98622034-7A72-4590-B257-6359321654C7}" type="sibTrans" cxnId="{34B0E223-6018-4274-BF47-760EE8F38A0C}">
      <dgm:prSet/>
      <dgm:spPr/>
      <dgm:t>
        <a:bodyPr/>
        <a:lstStyle/>
        <a:p>
          <a:endParaRPr lang="en-US"/>
        </a:p>
      </dgm:t>
    </dgm:pt>
    <dgm:pt modelId="{19A3CA7A-8AF8-4241-B47E-8E8D31EFAE4A}">
      <dgm:prSet/>
      <dgm:spPr/>
      <dgm:t>
        <a:bodyPr/>
        <a:lstStyle/>
        <a:p>
          <a:r>
            <a:rPr lang="en-GB"/>
            <a:t>Leaders help to establish and reinforce organizational values – an ethical climate</a:t>
          </a:r>
          <a:endParaRPr lang="en-US"/>
        </a:p>
      </dgm:t>
    </dgm:pt>
    <dgm:pt modelId="{A5A5DCEB-D0AF-42CD-A14F-F894FAFCD89E}" type="parTrans" cxnId="{53C79480-F85F-437F-9858-E327F7196E20}">
      <dgm:prSet/>
      <dgm:spPr/>
      <dgm:t>
        <a:bodyPr/>
        <a:lstStyle/>
        <a:p>
          <a:endParaRPr lang="en-US"/>
        </a:p>
      </dgm:t>
    </dgm:pt>
    <dgm:pt modelId="{12FCE02D-7596-4CFE-817C-12B9F964F0B5}" type="sibTrans" cxnId="{53C79480-F85F-437F-9858-E327F7196E20}">
      <dgm:prSet/>
      <dgm:spPr/>
      <dgm:t>
        <a:bodyPr/>
        <a:lstStyle/>
        <a:p>
          <a:endParaRPr lang="en-US"/>
        </a:p>
      </dgm:t>
    </dgm:pt>
    <dgm:pt modelId="{C9EFE182-D816-41A6-B59C-50C437598587}">
      <dgm:prSet/>
      <dgm:spPr/>
      <dgm:t>
        <a:bodyPr/>
        <a:lstStyle/>
        <a:p>
          <a:r>
            <a:rPr lang="en-GB"/>
            <a:t>Ethics plays a central role in the leadership process.</a:t>
          </a:r>
          <a:endParaRPr lang="en-US"/>
        </a:p>
      </dgm:t>
    </dgm:pt>
    <dgm:pt modelId="{C9968205-5540-4563-9A7B-135F4CC810D8}" type="parTrans" cxnId="{0A55DC58-EB2D-4512-B5B8-6664044B843F}">
      <dgm:prSet/>
      <dgm:spPr/>
      <dgm:t>
        <a:bodyPr/>
        <a:lstStyle/>
        <a:p>
          <a:endParaRPr lang="en-US"/>
        </a:p>
      </dgm:t>
    </dgm:pt>
    <dgm:pt modelId="{3601B5B8-A283-49A3-B45E-CCDD2F630D4E}" type="sibTrans" cxnId="{0A55DC58-EB2D-4512-B5B8-6664044B843F}">
      <dgm:prSet/>
      <dgm:spPr/>
      <dgm:t>
        <a:bodyPr/>
        <a:lstStyle/>
        <a:p>
          <a:endParaRPr lang="en-US"/>
        </a:p>
      </dgm:t>
    </dgm:pt>
    <dgm:pt modelId="{EA25A86B-8A21-4020-877D-865EB0A233DB}" type="pres">
      <dgm:prSet presAssocID="{2756718B-4CED-4C1C-9ADD-30DEF604CE9A}" presName="root" presStyleCnt="0">
        <dgm:presLayoutVars>
          <dgm:dir/>
          <dgm:resizeHandles val="exact"/>
        </dgm:presLayoutVars>
      </dgm:prSet>
      <dgm:spPr/>
      <dgm:t>
        <a:bodyPr/>
        <a:lstStyle/>
        <a:p>
          <a:endParaRPr lang="en-GB"/>
        </a:p>
      </dgm:t>
    </dgm:pt>
    <dgm:pt modelId="{CFB64133-6827-4D92-92DB-79093CACF6A1}" type="pres">
      <dgm:prSet presAssocID="{FFD52D4E-92FF-4EC5-B10B-2DD1E10E7550}" presName="compNode" presStyleCnt="0"/>
      <dgm:spPr/>
    </dgm:pt>
    <dgm:pt modelId="{9B9151BC-04E5-4DD4-8A77-7D94BBED0CF4}" type="pres">
      <dgm:prSet presAssocID="{FFD52D4E-92FF-4EC5-B10B-2DD1E10E7550}" presName="bgRect" presStyleLbl="bgShp" presStyleIdx="0" presStyleCnt="5"/>
      <dgm:spPr/>
    </dgm:pt>
    <dgm:pt modelId="{C5482A09-AE0D-4C5E-A028-6BA897B0E517}" type="pres">
      <dgm:prSet presAssocID="{FFD52D4E-92FF-4EC5-B10B-2DD1E10E755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F6F77433-49EC-42B6-B6D5-BE5642675A07}" type="pres">
      <dgm:prSet presAssocID="{FFD52D4E-92FF-4EC5-B10B-2DD1E10E7550}" presName="spaceRect" presStyleCnt="0"/>
      <dgm:spPr/>
    </dgm:pt>
    <dgm:pt modelId="{10833557-17A0-42C7-8650-19C31DFB2CCA}" type="pres">
      <dgm:prSet presAssocID="{FFD52D4E-92FF-4EC5-B10B-2DD1E10E7550}" presName="parTx" presStyleLbl="revTx" presStyleIdx="0" presStyleCnt="5">
        <dgm:presLayoutVars>
          <dgm:chMax val="0"/>
          <dgm:chPref val="0"/>
        </dgm:presLayoutVars>
      </dgm:prSet>
      <dgm:spPr/>
      <dgm:t>
        <a:bodyPr/>
        <a:lstStyle/>
        <a:p>
          <a:endParaRPr lang="en-GB"/>
        </a:p>
      </dgm:t>
    </dgm:pt>
    <dgm:pt modelId="{AFA9FB6A-F21A-46D9-94E3-9F852F411BFC}" type="pres">
      <dgm:prSet presAssocID="{2796AF5C-E159-403F-B9FD-CD5F8B0B914A}" presName="sibTrans" presStyleCnt="0"/>
      <dgm:spPr/>
    </dgm:pt>
    <dgm:pt modelId="{8D216186-0C8E-4616-A594-35BA70791332}" type="pres">
      <dgm:prSet presAssocID="{0A51CFF7-315B-4D13-8A99-BCB44038B1BF}" presName="compNode" presStyleCnt="0"/>
      <dgm:spPr/>
    </dgm:pt>
    <dgm:pt modelId="{4B3A68A9-EE1B-47A6-9B9A-0D71B10CEDE9}" type="pres">
      <dgm:prSet presAssocID="{0A51CFF7-315B-4D13-8A99-BCB44038B1BF}" presName="bgRect" presStyleLbl="bgShp" presStyleIdx="1" presStyleCnt="5"/>
      <dgm:spPr/>
    </dgm:pt>
    <dgm:pt modelId="{0B158238-A1F7-4088-82D6-04669D4066D0}" type="pres">
      <dgm:prSet presAssocID="{0A51CFF7-315B-4D13-8A99-BCB44038B1B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A93D3628-D6CA-4760-A3AC-DA0296DA4D60}" type="pres">
      <dgm:prSet presAssocID="{0A51CFF7-315B-4D13-8A99-BCB44038B1BF}" presName="spaceRect" presStyleCnt="0"/>
      <dgm:spPr/>
    </dgm:pt>
    <dgm:pt modelId="{E13F0554-9E3B-4D2C-852E-63782E181DA0}" type="pres">
      <dgm:prSet presAssocID="{0A51CFF7-315B-4D13-8A99-BCB44038B1BF}" presName="parTx" presStyleLbl="revTx" presStyleIdx="1" presStyleCnt="5">
        <dgm:presLayoutVars>
          <dgm:chMax val="0"/>
          <dgm:chPref val="0"/>
        </dgm:presLayoutVars>
      </dgm:prSet>
      <dgm:spPr/>
      <dgm:t>
        <a:bodyPr/>
        <a:lstStyle/>
        <a:p>
          <a:endParaRPr lang="en-GB"/>
        </a:p>
      </dgm:t>
    </dgm:pt>
    <dgm:pt modelId="{77FD6031-BA3A-433E-819A-E50EAEECF895}" type="pres">
      <dgm:prSet presAssocID="{11236E07-8CAA-4792-8BAF-30FD335F4E64}" presName="sibTrans" presStyleCnt="0"/>
      <dgm:spPr/>
    </dgm:pt>
    <dgm:pt modelId="{4465B65B-5B96-4E20-9A1A-73B83D4492A0}" type="pres">
      <dgm:prSet presAssocID="{161BFC2B-DA50-4F46-98FD-B73B484A18F7}" presName="compNode" presStyleCnt="0"/>
      <dgm:spPr/>
    </dgm:pt>
    <dgm:pt modelId="{9BC4A70B-F401-4DC5-9236-198160588187}" type="pres">
      <dgm:prSet presAssocID="{161BFC2B-DA50-4F46-98FD-B73B484A18F7}" presName="bgRect" presStyleLbl="bgShp" presStyleIdx="2" presStyleCnt="5"/>
      <dgm:spPr/>
    </dgm:pt>
    <dgm:pt modelId="{C05865F7-B838-4A80-917A-52CA16C98B22}" type="pres">
      <dgm:prSet presAssocID="{161BFC2B-DA50-4F46-98FD-B73B484A18F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4DADD0FE-B5BF-4C7D-9D26-955A91679072}" type="pres">
      <dgm:prSet presAssocID="{161BFC2B-DA50-4F46-98FD-B73B484A18F7}" presName="spaceRect" presStyleCnt="0"/>
      <dgm:spPr/>
    </dgm:pt>
    <dgm:pt modelId="{7C8A3353-29CE-4A0E-9553-CA5BA7C38F0A}" type="pres">
      <dgm:prSet presAssocID="{161BFC2B-DA50-4F46-98FD-B73B484A18F7}" presName="parTx" presStyleLbl="revTx" presStyleIdx="2" presStyleCnt="5">
        <dgm:presLayoutVars>
          <dgm:chMax val="0"/>
          <dgm:chPref val="0"/>
        </dgm:presLayoutVars>
      </dgm:prSet>
      <dgm:spPr/>
      <dgm:t>
        <a:bodyPr/>
        <a:lstStyle/>
        <a:p>
          <a:endParaRPr lang="en-GB"/>
        </a:p>
      </dgm:t>
    </dgm:pt>
    <dgm:pt modelId="{CE9F298A-BD65-4D06-B0BF-891BD726F05B}" type="pres">
      <dgm:prSet presAssocID="{98622034-7A72-4590-B257-6359321654C7}" presName="sibTrans" presStyleCnt="0"/>
      <dgm:spPr/>
    </dgm:pt>
    <dgm:pt modelId="{AF176FB6-091D-47CC-B212-0BE82AB4601B}" type="pres">
      <dgm:prSet presAssocID="{19A3CA7A-8AF8-4241-B47E-8E8D31EFAE4A}" presName="compNode" presStyleCnt="0"/>
      <dgm:spPr/>
    </dgm:pt>
    <dgm:pt modelId="{B4723CE4-F5DD-4A23-9EF5-440317DB4E68}" type="pres">
      <dgm:prSet presAssocID="{19A3CA7A-8AF8-4241-B47E-8E8D31EFAE4A}" presName="bgRect" presStyleLbl="bgShp" presStyleIdx="3" presStyleCnt="5"/>
      <dgm:spPr/>
    </dgm:pt>
    <dgm:pt modelId="{679026A8-1BCB-4794-9A69-0FB3F5FF6700}" type="pres">
      <dgm:prSet presAssocID="{19A3CA7A-8AF8-4241-B47E-8E8D31EFAE4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9092F68B-9EAD-497E-8F64-1FD10EC2A17D}" type="pres">
      <dgm:prSet presAssocID="{19A3CA7A-8AF8-4241-B47E-8E8D31EFAE4A}" presName="spaceRect" presStyleCnt="0"/>
      <dgm:spPr/>
    </dgm:pt>
    <dgm:pt modelId="{D6EF34CA-6C4A-4879-82A7-173B6E9AB85E}" type="pres">
      <dgm:prSet presAssocID="{19A3CA7A-8AF8-4241-B47E-8E8D31EFAE4A}" presName="parTx" presStyleLbl="revTx" presStyleIdx="3" presStyleCnt="5">
        <dgm:presLayoutVars>
          <dgm:chMax val="0"/>
          <dgm:chPref val="0"/>
        </dgm:presLayoutVars>
      </dgm:prSet>
      <dgm:spPr/>
      <dgm:t>
        <a:bodyPr/>
        <a:lstStyle/>
        <a:p>
          <a:endParaRPr lang="en-GB"/>
        </a:p>
      </dgm:t>
    </dgm:pt>
    <dgm:pt modelId="{D4D6A204-7CE3-4B5A-8E1A-0EA6DA71E2E2}" type="pres">
      <dgm:prSet presAssocID="{12FCE02D-7596-4CFE-817C-12B9F964F0B5}" presName="sibTrans" presStyleCnt="0"/>
      <dgm:spPr/>
    </dgm:pt>
    <dgm:pt modelId="{B1499641-2025-4E84-AC37-C54E02EEA34E}" type="pres">
      <dgm:prSet presAssocID="{C9EFE182-D816-41A6-B59C-50C437598587}" presName="compNode" presStyleCnt="0"/>
      <dgm:spPr/>
    </dgm:pt>
    <dgm:pt modelId="{4C03B5F6-019B-4D88-906D-09395B9FDDFB}" type="pres">
      <dgm:prSet presAssocID="{C9EFE182-D816-41A6-B59C-50C437598587}" presName="bgRect" presStyleLbl="bgShp" presStyleIdx="4" presStyleCnt="5"/>
      <dgm:spPr/>
    </dgm:pt>
    <dgm:pt modelId="{6CE17992-4E72-4BAA-B55B-C631E9464FE6}" type="pres">
      <dgm:prSet presAssocID="{C9EFE182-D816-41A6-B59C-50C43759858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33EC4DA8-BDC0-44A7-8C3B-1834DEA6ADAE}" type="pres">
      <dgm:prSet presAssocID="{C9EFE182-D816-41A6-B59C-50C437598587}" presName="spaceRect" presStyleCnt="0"/>
      <dgm:spPr/>
    </dgm:pt>
    <dgm:pt modelId="{C36BE44F-4127-4F42-8301-3104D3897716}" type="pres">
      <dgm:prSet presAssocID="{C9EFE182-D816-41A6-B59C-50C437598587}" presName="parTx" presStyleLbl="revTx" presStyleIdx="4" presStyleCnt="5">
        <dgm:presLayoutVars>
          <dgm:chMax val="0"/>
          <dgm:chPref val="0"/>
        </dgm:presLayoutVars>
      </dgm:prSet>
      <dgm:spPr/>
      <dgm:t>
        <a:bodyPr/>
        <a:lstStyle/>
        <a:p>
          <a:endParaRPr lang="en-GB"/>
        </a:p>
      </dgm:t>
    </dgm:pt>
  </dgm:ptLst>
  <dgm:cxnLst>
    <dgm:cxn modelId="{34B0E223-6018-4274-BF47-760EE8F38A0C}" srcId="{2756718B-4CED-4C1C-9ADD-30DEF604CE9A}" destId="{161BFC2B-DA50-4F46-98FD-B73B484A18F7}" srcOrd="2" destOrd="0" parTransId="{15B44731-CB43-4AE7-9D94-B0394DD01F3B}" sibTransId="{98622034-7A72-4590-B257-6359321654C7}"/>
    <dgm:cxn modelId="{1DD80C26-78FE-4834-96A2-5AA90382F480}" srcId="{2756718B-4CED-4C1C-9ADD-30DEF604CE9A}" destId="{FFD52D4E-92FF-4EC5-B10B-2DD1E10E7550}" srcOrd="0" destOrd="0" parTransId="{BEB21E02-48BB-4388-9A4C-EC5073BE317B}" sibTransId="{2796AF5C-E159-403F-B9FD-CD5F8B0B914A}"/>
    <dgm:cxn modelId="{53C79480-F85F-437F-9858-E327F7196E20}" srcId="{2756718B-4CED-4C1C-9ADD-30DEF604CE9A}" destId="{19A3CA7A-8AF8-4241-B47E-8E8D31EFAE4A}" srcOrd="3" destOrd="0" parTransId="{A5A5DCEB-D0AF-42CD-A14F-F894FAFCD89E}" sibTransId="{12FCE02D-7596-4CFE-817C-12B9F964F0B5}"/>
    <dgm:cxn modelId="{E5857AB8-6503-43FB-8F2B-EBEDD5758DA5}" type="presOf" srcId="{19A3CA7A-8AF8-4241-B47E-8E8D31EFAE4A}" destId="{D6EF34CA-6C4A-4879-82A7-173B6E9AB85E}" srcOrd="0" destOrd="0" presId="urn:microsoft.com/office/officeart/2018/2/layout/IconVerticalSolidList"/>
    <dgm:cxn modelId="{2737C2F0-3385-40BD-A975-A608A2CD0B33}" type="presOf" srcId="{FFD52D4E-92FF-4EC5-B10B-2DD1E10E7550}" destId="{10833557-17A0-42C7-8650-19C31DFB2CCA}" srcOrd="0" destOrd="0" presId="urn:microsoft.com/office/officeart/2018/2/layout/IconVerticalSolidList"/>
    <dgm:cxn modelId="{8C433DB0-BC08-4F64-B0DE-9B1DA37F499F}" srcId="{2756718B-4CED-4C1C-9ADD-30DEF604CE9A}" destId="{0A51CFF7-315B-4D13-8A99-BCB44038B1BF}" srcOrd="1" destOrd="0" parTransId="{A52D5BDD-FA8C-4DBB-B845-2032F5F8A55D}" sibTransId="{11236E07-8CAA-4792-8BAF-30FD335F4E64}"/>
    <dgm:cxn modelId="{29456237-18BB-4975-BF51-C92D770312F6}" type="presOf" srcId="{0A51CFF7-315B-4D13-8A99-BCB44038B1BF}" destId="{E13F0554-9E3B-4D2C-852E-63782E181DA0}" srcOrd="0" destOrd="0" presId="urn:microsoft.com/office/officeart/2018/2/layout/IconVerticalSolidList"/>
    <dgm:cxn modelId="{D6D24730-BCD2-4408-8A2D-D0EDC61BF51D}" type="presOf" srcId="{C9EFE182-D816-41A6-B59C-50C437598587}" destId="{C36BE44F-4127-4F42-8301-3104D3897716}" srcOrd="0" destOrd="0" presId="urn:microsoft.com/office/officeart/2018/2/layout/IconVerticalSolidList"/>
    <dgm:cxn modelId="{38A1AC85-CD22-4356-BCF1-6C190367266D}" type="presOf" srcId="{161BFC2B-DA50-4F46-98FD-B73B484A18F7}" destId="{7C8A3353-29CE-4A0E-9553-CA5BA7C38F0A}" srcOrd="0" destOrd="0" presId="urn:microsoft.com/office/officeart/2018/2/layout/IconVerticalSolidList"/>
    <dgm:cxn modelId="{0A55DC58-EB2D-4512-B5B8-6664044B843F}" srcId="{2756718B-4CED-4C1C-9ADD-30DEF604CE9A}" destId="{C9EFE182-D816-41A6-B59C-50C437598587}" srcOrd="4" destOrd="0" parTransId="{C9968205-5540-4563-9A7B-135F4CC810D8}" sibTransId="{3601B5B8-A283-49A3-B45E-CCDD2F630D4E}"/>
    <dgm:cxn modelId="{EA1C86AF-B311-48BD-8DAC-6A5DC1175481}" type="presOf" srcId="{2756718B-4CED-4C1C-9ADD-30DEF604CE9A}" destId="{EA25A86B-8A21-4020-877D-865EB0A233DB}" srcOrd="0" destOrd="0" presId="urn:microsoft.com/office/officeart/2018/2/layout/IconVerticalSolidList"/>
    <dgm:cxn modelId="{91586F24-4402-4063-B5AF-FEBE6055378C}" type="presParOf" srcId="{EA25A86B-8A21-4020-877D-865EB0A233DB}" destId="{CFB64133-6827-4D92-92DB-79093CACF6A1}" srcOrd="0" destOrd="0" presId="urn:microsoft.com/office/officeart/2018/2/layout/IconVerticalSolidList"/>
    <dgm:cxn modelId="{63D8DC6F-1BE3-430D-A15A-FBA71CF0283C}" type="presParOf" srcId="{CFB64133-6827-4D92-92DB-79093CACF6A1}" destId="{9B9151BC-04E5-4DD4-8A77-7D94BBED0CF4}" srcOrd="0" destOrd="0" presId="urn:microsoft.com/office/officeart/2018/2/layout/IconVerticalSolidList"/>
    <dgm:cxn modelId="{B79039DE-E9B7-4868-AA35-7D920381DDA0}" type="presParOf" srcId="{CFB64133-6827-4D92-92DB-79093CACF6A1}" destId="{C5482A09-AE0D-4C5E-A028-6BA897B0E517}" srcOrd="1" destOrd="0" presId="urn:microsoft.com/office/officeart/2018/2/layout/IconVerticalSolidList"/>
    <dgm:cxn modelId="{55172CE0-2AF8-47AF-B009-7AB39B0B0C60}" type="presParOf" srcId="{CFB64133-6827-4D92-92DB-79093CACF6A1}" destId="{F6F77433-49EC-42B6-B6D5-BE5642675A07}" srcOrd="2" destOrd="0" presId="urn:microsoft.com/office/officeart/2018/2/layout/IconVerticalSolidList"/>
    <dgm:cxn modelId="{E097DB98-3322-46BA-8998-EF205E3D920C}" type="presParOf" srcId="{CFB64133-6827-4D92-92DB-79093CACF6A1}" destId="{10833557-17A0-42C7-8650-19C31DFB2CCA}" srcOrd="3" destOrd="0" presId="urn:microsoft.com/office/officeart/2018/2/layout/IconVerticalSolidList"/>
    <dgm:cxn modelId="{1FC8DF22-3A18-4F08-89D7-0A8FAF6FA8FD}" type="presParOf" srcId="{EA25A86B-8A21-4020-877D-865EB0A233DB}" destId="{AFA9FB6A-F21A-46D9-94E3-9F852F411BFC}" srcOrd="1" destOrd="0" presId="urn:microsoft.com/office/officeart/2018/2/layout/IconVerticalSolidList"/>
    <dgm:cxn modelId="{FE053D95-CCAB-4217-850A-744A1DA0A5ED}" type="presParOf" srcId="{EA25A86B-8A21-4020-877D-865EB0A233DB}" destId="{8D216186-0C8E-4616-A594-35BA70791332}" srcOrd="2" destOrd="0" presId="urn:microsoft.com/office/officeart/2018/2/layout/IconVerticalSolidList"/>
    <dgm:cxn modelId="{EE9E4D11-89E7-4F9F-82BC-D6AA0654F267}" type="presParOf" srcId="{8D216186-0C8E-4616-A594-35BA70791332}" destId="{4B3A68A9-EE1B-47A6-9B9A-0D71B10CEDE9}" srcOrd="0" destOrd="0" presId="urn:microsoft.com/office/officeart/2018/2/layout/IconVerticalSolidList"/>
    <dgm:cxn modelId="{E2F89AEA-2092-43A9-BD59-F53DC79A84D9}" type="presParOf" srcId="{8D216186-0C8E-4616-A594-35BA70791332}" destId="{0B158238-A1F7-4088-82D6-04669D4066D0}" srcOrd="1" destOrd="0" presId="urn:microsoft.com/office/officeart/2018/2/layout/IconVerticalSolidList"/>
    <dgm:cxn modelId="{C0474E47-FB8A-4D71-804D-E1ED8F02A457}" type="presParOf" srcId="{8D216186-0C8E-4616-A594-35BA70791332}" destId="{A93D3628-D6CA-4760-A3AC-DA0296DA4D60}" srcOrd="2" destOrd="0" presId="urn:microsoft.com/office/officeart/2018/2/layout/IconVerticalSolidList"/>
    <dgm:cxn modelId="{31C8C1CA-0E0B-4FAF-A54B-A7C742106DBB}" type="presParOf" srcId="{8D216186-0C8E-4616-A594-35BA70791332}" destId="{E13F0554-9E3B-4D2C-852E-63782E181DA0}" srcOrd="3" destOrd="0" presId="urn:microsoft.com/office/officeart/2018/2/layout/IconVerticalSolidList"/>
    <dgm:cxn modelId="{4A7B9910-CC14-4D0A-A61E-B3BF2F12DE3B}" type="presParOf" srcId="{EA25A86B-8A21-4020-877D-865EB0A233DB}" destId="{77FD6031-BA3A-433E-819A-E50EAEECF895}" srcOrd="3" destOrd="0" presId="urn:microsoft.com/office/officeart/2018/2/layout/IconVerticalSolidList"/>
    <dgm:cxn modelId="{C37677E9-B184-43E4-93A6-9642207FC7F5}" type="presParOf" srcId="{EA25A86B-8A21-4020-877D-865EB0A233DB}" destId="{4465B65B-5B96-4E20-9A1A-73B83D4492A0}" srcOrd="4" destOrd="0" presId="urn:microsoft.com/office/officeart/2018/2/layout/IconVerticalSolidList"/>
    <dgm:cxn modelId="{35A87D44-25A3-4C4C-AF99-DD15A7BD54A1}" type="presParOf" srcId="{4465B65B-5B96-4E20-9A1A-73B83D4492A0}" destId="{9BC4A70B-F401-4DC5-9236-198160588187}" srcOrd="0" destOrd="0" presId="urn:microsoft.com/office/officeart/2018/2/layout/IconVerticalSolidList"/>
    <dgm:cxn modelId="{233636C5-AB0D-406A-960D-1CFBB75BDE50}" type="presParOf" srcId="{4465B65B-5B96-4E20-9A1A-73B83D4492A0}" destId="{C05865F7-B838-4A80-917A-52CA16C98B22}" srcOrd="1" destOrd="0" presId="urn:microsoft.com/office/officeart/2018/2/layout/IconVerticalSolidList"/>
    <dgm:cxn modelId="{2E456EC6-3F5C-45D4-ABD1-2F66C3DED29D}" type="presParOf" srcId="{4465B65B-5B96-4E20-9A1A-73B83D4492A0}" destId="{4DADD0FE-B5BF-4C7D-9D26-955A91679072}" srcOrd="2" destOrd="0" presId="urn:microsoft.com/office/officeart/2018/2/layout/IconVerticalSolidList"/>
    <dgm:cxn modelId="{5E5F15E2-6396-486F-BA28-79D5ED51B35F}" type="presParOf" srcId="{4465B65B-5B96-4E20-9A1A-73B83D4492A0}" destId="{7C8A3353-29CE-4A0E-9553-CA5BA7C38F0A}" srcOrd="3" destOrd="0" presId="urn:microsoft.com/office/officeart/2018/2/layout/IconVerticalSolidList"/>
    <dgm:cxn modelId="{D8FD05F5-E207-42B9-99A8-87F4CEFB6399}" type="presParOf" srcId="{EA25A86B-8A21-4020-877D-865EB0A233DB}" destId="{CE9F298A-BD65-4D06-B0BF-891BD726F05B}" srcOrd="5" destOrd="0" presId="urn:microsoft.com/office/officeart/2018/2/layout/IconVerticalSolidList"/>
    <dgm:cxn modelId="{67F119E9-234C-4B29-AA16-C5F61F622DA5}" type="presParOf" srcId="{EA25A86B-8A21-4020-877D-865EB0A233DB}" destId="{AF176FB6-091D-47CC-B212-0BE82AB4601B}" srcOrd="6" destOrd="0" presId="urn:microsoft.com/office/officeart/2018/2/layout/IconVerticalSolidList"/>
    <dgm:cxn modelId="{D07F4187-5C68-4A5F-BE84-1A9AE94D4125}" type="presParOf" srcId="{AF176FB6-091D-47CC-B212-0BE82AB4601B}" destId="{B4723CE4-F5DD-4A23-9EF5-440317DB4E68}" srcOrd="0" destOrd="0" presId="urn:microsoft.com/office/officeart/2018/2/layout/IconVerticalSolidList"/>
    <dgm:cxn modelId="{95ACF4DC-7525-4AE5-AC84-87088CAB3E59}" type="presParOf" srcId="{AF176FB6-091D-47CC-B212-0BE82AB4601B}" destId="{679026A8-1BCB-4794-9A69-0FB3F5FF6700}" srcOrd="1" destOrd="0" presId="urn:microsoft.com/office/officeart/2018/2/layout/IconVerticalSolidList"/>
    <dgm:cxn modelId="{93227DAE-E052-4C26-A53F-1E1AEBDEB7D6}" type="presParOf" srcId="{AF176FB6-091D-47CC-B212-0BE82AB4601B}" destId="{9092F68B-9EAD-497E-8F64-1FD10EC2A17D}" srcOrd="2" destOrd="0" presId="urn:microsoft.com/office/officeart/2018/2/layout/IconVerticalSolidList"/>
    <dgm:cxn modelId="{70189F75-DC67-4878-83C4-FE1645C927D6}" type="presParOf" srcId="{AF176FB6-091D-47CC-B212-0BE82AB4601B}" destId="{D6EF34CA-6C4A-4879-82A7-173B6E9AB85E}" srcOrd="3" destOrd="0" presId="urn:microsoft.com/office/officeart/2018/2/layout/IconVerticalSolidList"/>
    <dgm:cxn modelId="{CDA6ADEB-1B73-467B-AB0C-84277B638832}" type="presParOf" srcId="{EA25A86B-8A21-4020-877D-865EB0A233DB}" destId="{D4D6A204-7CE3-4B5A-8E1A-0EA6DA71E2E2}" srcOrd="7" destOrd="0" presId="urn:microsoft.com/office/officeart/2018/2/layout/IconVerticalSolidList"/>
    <dgm:cxn modelId="{20C2AAD9-A7B8-4707-B09A-32CD4F960D15}" type="presParOf" srcId="{EA25A86B-8A21-4020-877D-865EB0A233DB}" destId="{B1499641-2025-4E84-AC37-C54E02EEA34E}" srcOrd="8" destOrd="0" presId="urn:microsoft.com/office/officeart/2018/2/layout/IconVerticalSolidList"/>
    <dgm:cxn modelId="{7F26440F-698F-4EF9-BD05-44943CBFA101}" type="presParOf" srcId="{B1499641-2025-4E84-AC37-C54E02EEA34E}" destId="{4C03B5F6-019B-4D88-906D-09395B9FDDFB}" srcOrd="0" destOrd="0" presId="urn:microsoft.com/office/officeart/2018/2/layout/IconVerticalSolidList"/>
    <dgm:cxn modelId="{521C2047-5946-4ACC-9EE9-7885A066EF78}" type="presParOf" srcId="{B1499641-2025-4E84-AC37-C54E02EEA34E}" destId="{6CE17992-4E72-4BAA-B55B-C631E9464FE6}" srcOrd="1" destOrd="0" presId="urn:microsoft.com/office/officeart/2018/2/layout/IconVerticalSolidList"/>
    <dgm:cxn modelId="{4021407E-4DA4-4D56-AB1A-CE0EAE29DB1A}" type="presParOf" srcId="{B1499641-2025-4E84-AC37-C54E02EEA34E}" destId="{33EC4DA8-BDC0-44A7-8C3B-1834DEA6ADAE}" srcOrd="2" destOrd="0" presId="urn:microsoft.com/office/officeart/2018/2/layout/IconVerticalSolidList"/>
    <dgm:cxn modelId="{5C161C0B-4A5B-43C4-AB7F-F081829B2957}" type="presParOf" srcId="{B1499641-2025-4E84-AC37-C54E02EEA34E}" destId="{C36BE44F-4127-4F42-8301-3104D38977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B053E7-C3C6-4A10-A6D8-2F7513A6FBE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FEC68EE-661B-4A79-8012-C28E342242CF}">
      <dgm:prSet/>
      <dgm:spPr/>
      <dgm:t>
        <a:bodyPr/>
        <a:lstStyle/>
        <a:p>
          <a:r>
            <a:rPr lang="en-US"/>
            <a:t>It’s about </a:t>
          </a:r>
          <a:r>
            <a:rPr lang="en-US" u="sng"/>
            <a:t>reputation</a:t>
          </a:r>
          <a:r>
            <a:rPr lang="en-US"/>
            <a:t> - </a:t>
          </a:r>
          <a:r>
            <a:rPr lang="en-US" i="1"/>
            <a:t>perceptions from a distance</a:t>
          </a:r>
          <a:r>
            <a:rPr lang="en-US"/>
            <a:t> of two dimensions (</a:t>
          </a:r>
          <a:r>
            <a:rPr lang="en-US" u="sng"/>
            <a:t>moral person</a:t>
          </a:r>
          <a:r>
            <a:rPr lang="en-US"/>
            <a:t> and </a:t>
          </a:r>
          <a:r>
            <a:rPr lang="en-US" u="sng"/>
            <a:t>moral manager</a:t>
          </a:r>
          <a:r>
            <a:rPr lang="en-US"/>
            <a:t>) that result in four types of reputation possible</a:t>
          </a:r>
        </a:p>
      </dgm:t>
    </dgm:pt>
    <dgm:pt modelId="{F8FB3960-B3F1-49DC-9EE9-8DF0468F82FD}" type="parTrans" cxnId="{79F0B6B5-B398-4D61-BA60-68FFD3A09C38}">
      <dgm:prSet/>
      <dgm:spPr/>
      <dgm:t>
        <a:bodyPr/>
        <a:lstStyle/>
        <a:p>
          <a:endParaRPr lang="en-US"/>
        </a:p>
      </dgm:t>
    </dgm:pt>
    <dgm:pt modelId="{A9862327-3312-4981-AA63-630757D256D7}" type="sibTrans" cxnId="{79F0B6B5-B398-4D61-BA60-68FFD3A09C38}">
      <dgm:prSet/>
      <dgm:spPr/>
      <dgm:t>
        <a:bodyPr/>
        <a:lstStyle/>
        <a:p>
          <a:endParaRPr lang="en-US"/>
        </a:p>
      </dgm:t>
    </dgm:pt>
    <dgm:pt modelId="{4BCD491B-22B4-4DF9-90F8-270FBB32FE66}">
      <dgm:prSet/>
      <dgm:spPr/>
      <dgm:t>
        <a:bodyPr/>
        <a:lstStyle/>
        <a:p>
          <a:r>
            <a:rPr lang="en-US"/>
            <a:t>Executives must stand out from a (generally) ethically neutral background in order to be perceived by employees as “ethical leaders”</a:t>
          </a:r>
        </a:p>
      </dgm:t>
    </dgm:pt>
    <dgm:pt modelId="{F314B00F-63AB-4F3D-A310-179310FBA03C}" type="parTrans" cxnId="{82613644-AD4B-4F11-BFBA-21F965C0B09D}">
      <dgm:prSet/>
      <dgm:spPr/>
      <dgm:t>
        <a:bodyPr/>
        <a:lstStyle/>
        <a:p>
          <a:endParaRPr lang="en-US"/>
        </a:p>
      </dgm:t>
    </dgm:pt>
    <dgm:pt modelId="{57A631E8-24A0-455E-95E0-70C9228163D9}" type="sibTrans" cxnId="{82613644-AD4B-4F11-BFBA-21F965C0B09D}">
      <dgm:prSet/>
      <dgm:spPr/>
      <dgm:t>
        <a:bodyPr/>
        <a:lstStyle/>
        <a:p>
          <a:endParaRPr lang="en-US"/>
        </a:p>
      </dgm:t>
    </dgm:pt>
    <dgm:pt modelId="{BAD408E0-040B-DD40-B5F4-028E529E39F2}" type="pres">
      <dgm:prSet presAssocID="{69B053E7-C3C6-4A10-A6D8-2F7513A6FBE6}" presName="linear" presStyleCnt="0">
        <dgm:presLayoutVars>
          <dgm:animLvl val="lvl"/>
          <dgm:resizeHandles val="exact"/>
        </dgm:presLayoutVars>
      </dgm:prSet>
      <dgm:spPr/>
      <dgm:t>
        <a:bodyPr/>
        <a:lstStyle/>
        <a:p>
          <a:endParaRPr lang="en-GB"/>
        </a:p>
      </dgm:t>
    </dgm:pt>
    <dgm:pt modelId="{D703B661-CC5C-344B-9634-5663AEC3D0AE}" type="pres">
      <dgm:prSet presAssocID="{3FEC68EE-661B-4A79-8012-C28E342242CF}" presName="parentText" presStyleLbl="node1" presStyleIdx="0" presStyleCnt="2">
        <dgm:presLayoutVars>
          <dgm:chMax val="0"/>
          <dgm:bulletEnabled val="1"/>
        </dgm:presLayoutVars>
      </dgm:prSet>
      <dgm:spPr/>
      <dgm:t>
        <a:bodyPr/>
        <a:lstStyle/>
        <a:p>
          <a:endParaRPr lang="en-GB"/>
        </a:p>
      </dgm:t>
    </dgm:pt>
    <dgm:pt modelId="{198B3AB3-EF1B-2642-8E70-32BCF66A5DC1}" type="pres">
      <dgm:prSet presAssocID="{A9862327-3312-4981-AA63-630757D256D7}" presName="spacer" presStyleCnt="0"/>
      <dgm:spPr/>
    </dgm:pt>
    <dgm:pt modelId="{20CA7DE3-79DA-7E40-A8C5-907E1B038CF3}" type="pres">
      <dgm:prSet presAssocID="{4BCD491B-22B4-4DF9-90F8-270FBB32FE66}" presName="parentText" presStyleLbl="node1" presStyleIdx="1" presStyleCnt="2">
        <dgm:presLayoutVars>
          <dgm:chMax val="0"/>
          <dgm:bulletEnabled val="1"/>
        </dgm:presLayoutVars>
      </dgm:prSet>
      <dgm:spPr/>
      <dgm:t>
        <a:bodyPr/>
        <a:lstStyle/>
        <a:p>
          <a:endParaRPr lang="en-GB"/>
        </a:p>
      </dgm:t>
    </dgm:pt>
  </dgm:ptLst>
  <dgm:cxnLst>
    <dgm:cxn modelId="{3A93C22A-D7CF-9B45-B87B-EED271999007}" type="presOf" srcId="{69B053E7-C3C6-4A10-A6D8-2F7513A6FBE6}" destId="{BAD408E0-040B-DD40-B5F4-028E529E39F2}" srcOrd="0" destOrd="0" presId="urn:microsoft.com/office/officeart/2005/8/layout/vList2"/>
    <dgm:cxn modelId="{396AC095-3C80-344B-BB74-D936FBAECBD6}" type="presOf" srcId="{3FEC68EE-661B-4A79-8012-C28E342242CF}" destId="{D703B661-CC5C-344B-9634-5663AEC3D0AE}" srcOrd="0" destOrd="0" presId="urn:microsoft.com/office/officeart/2005/8/layout/vList2"/>
    <dgm:cxn modelId="{79F0B6B5-B398-4D61-BA60-68FFD3A09C38}" srcId="{69B053E7-C3C6-4A10-A6D8-2F7513A6FBE6}" destId="{3FEC68EE-661B-4A79-8012-C28E342242CF}" srcOrd="0" destOrd="0" parTransId="{F8FB3960-B3F1-49DC-9EE9-8DF0468F82FD}" sibTransId="{A9862327-3312-4981-AA63-630757D256D7}"/>
    <dgm:cxn modelId="{82613644-AD4B-4F11-BFBA-21F965C0B09D}" srcId="{69B053E7-C3C6-4A10-A6D8-2F7513A6FBE6}" destId="{4BCD491B-22B4-4DF9-90F8-270FBB32FE66}" srcOrd="1" destOrd="0" parTransId="{F314B00F-63AB-4F3D-A310-179310FBA03C}" sibTransId="{57A631E8-24A0-455E-95E0-70C9228163D9}"/>
    <dgm:cxn modelId="{8B118B83-595F-6F47-85DE-BD167DDA5196}" type="presOf" srcId="{4BCD491B-22B4-4DF9-90F8-270FBB32FE66}" destId="{20CA7DE3-79DA-7E40-A8C5-907E1B038CF3}" srcOrd="0" destOrd="0" presId="urn:microsoft.com/office/officeart/2005/8/layout/vList2"/>
    <dgm:cxn modelId="{34F04ECE-166A-D54D-B46A-D78FDD50FB72}" type="presParOf" srcId="{BAD408E0-040B-DD40-B5F4-028E529E39F2}" destId="{D703B661-CC5C-344B-9634-5663AEC3D0AE}" srcOrd="0" destOrd="0" presId="urn:microsoft.com/office/officeart/2005/8/layout/vList2"/>
    <dgm:cxn modelId="{9EF674DD-CAFC-AC4E-8F77-1642B7C334E6}" type="presParOf" srcId="{BAD408E0-040B-DD40-B5F4-028E529E39F2}" destId="{198B3AB3-EF1B-2642-8E70-32BCF66A5DC1}" srcOrd="1" destOrd="0" presId="urn:microsoft.com/office/officeart/2005/8/layout/vList2"/>
    <dgm:cxn modelId="{98AB8904-F8CA-9948-8A00-50763662FF19}" type="presParOf" srcId="{BAD408E0-040B-DD40-B5F4-028E529E39F2}" destId="{20CA7DE3-79DA-7E40-A8C5-907E1B038CF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3EF977-E33B-4561-A03D-9A717D0BFC5E}"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0F4F57BD-370D-430E-A778-DAAA1D4CEF9C}">
      <dgm:prSet/>
      <dgm:spPr/>
      <dgm:t>
        <a:bodyPr/>
        <a:lstStyle/>
        <a:p>
          <a:r>
            <a:rPr lang="en-GB"/>
            <a:t>Heifetz’s Perspective</a:t>
          </a:r>
          <a:endParaRPr lang="en-US"/>
        </a:p>
      </dgm:t>
    </dgm:pt>
    <dgm:pt modelId="{D6D63446-8663-42B8-BA99-5DDB16DB4AB5}" type="parTrans" cxnId="{6D40F431-F6F7-4343-B57F-EB31345DBA90}">
      <dgm:prSet/>
      <dgm:spPr/>
      <dgm:t>
        <a:bodyPr/>
        <a:lstStyle/>
        <a:p>
          <a:endParaRPr lang="en-US"/>
        </a:p>
      </dgm:t>
    </dgm:pt>
    <dgm:pt modelId="{A9836D7A-9695-4F3F-951D-82347F46C207}" type="sibTrans" cxnId="{6D40F431-F6F7-4343-B57F-EB31345DBA90}">
      <dgm:prSet/>
      <dgm:spPr/>
      <dgm:t>
        <a:bodyPr/>
        <a:lstStyle/>
        <a:p>
          <a:endParaRPr lang="en-US"/>
        </a:p>
      </dgm:t>
    </dgm:pt>
    <dgm:pt modelId="{9A030E39-FC9D-4B5E-A681-D71E143DBDA2}">
      <dgm:prSet/>
      <dgm:spPr/>
      <dgm:t>
        <a:bodyPr/>
        <a:lstStyle/>
        <a:p>
          <a:r>
            <a:rPr lang="en-GB"/>
            <a:t>Emphasizes how leaders help followers to confront conflicting values &amp; to effect change from conflict</a:t>
          </a:r>
          <a:endParaRPr lang="en-US"/>
        </a:p>
      </dgm:t>
    </dgm:pt>
    <dgm:pt modelId="{8FBA3064-0FDB-44D8-810C-041358B84993}" type="parTrans" cxnId="{D8D0EFFB-EA42-4B98-B27F-4E46697462ED}">
      <dgm:prSet/>
      <dgm:spPr/>
      <dgm:t>
        <a:bodyPr/>
        <a:lstStyle/>
        <a:p>
          <a:endParaRPr lang="en-US"/>
        </a:p>
      </dgm:t>
    </dgm:pt>
    <dgm:pt modelId="{FA682B2D-86E8-49F0-AAAE-D596431370B2}" type="sibTrans" cxnId="{D8D0EFFB-EA42-4B98-B27F-4E46697462ED}">
      <dgm:prSet/>
      <dgm:spPr/>
      <dgm:t>
        <a:bodyPr/>
        <a:lstStyle/>
        <a:p>
          <a:endParaRPr lang="en-US"/>
        </a:p>
      </dgm:t>
    </dgm:pt>
    <dgm:pt modelId="{A7E530F0-4145-4001-A5DF-7D119F670BC1}">
      <dgm:prSet/>
      <dgm:spPr/>
      <dgm:t>
        <a:bodyPr/>
        <a:lstStyle/>
        <a:p>
          <a:r>
            <a:rPr lang="en-GB"/>
            <a:t>Ethical perspective that speaks directly to </a:t>
          </a:r>
          <a:endParaRPr lang="en-US"/>
        </a:p>
      </dgm:t>
    </dgm:pt>
    <dgm:pt modelId="{5FB854C7-B13A-4280-B390-4AD5C66AC16B}" type="parTrans" cxnId="{D6E0C2A1-3222-4B42-A844-DB51C52901AD}">
      <dgm:prSet/>
      <dgm:spPr/>
      <dgm:t>
        <a:bodyPr/>
        <a:lstStyle/>
        <a:p>
          <a:endParaRPr lang="en-US"/>
        </a:p>
      </dgm:t>
    </dgm:pt>
    <dgm:pt modelId="{C44646B5-A944-406D-836F-8B6D4540A975}" type="sibTrans" cxnId="{D6E0C2A1-3222-4B42-A844-DB51C52901AD}">
      <dgm:prSet/>
      <dgm:spPr/>
      <dgm:t>
        <a:bodyPr/>
        <a:lstStyle/>
        <a:p>
          <a:endParaRPr lang="en-US"/>
        </a:p>
      </dgm:t>
    </dgm:pt>
    <dgm:pt modelId="{81E00785-6B5E-4DF8-A37A-5E06BE1CD573}">
      <dgm:prSet/>
      <dgm:spPr/>
      <dgm:t>
        <a:bodyPr/>
        <a:lstStyle/>
        <a:p>
          <a:r>
            <a:rPr lang="en-GB"/>
            <a:t>Values of workers</a:t>
          </a:r>
          <a:endParaRPr lang="en-US"/>
        </a:p>
      </dgm:t>
    </dgm:pt>
    <dgm:pt modelId="{24CD4826-C958-4CD5-82C2-63D74C7804FC}" type="parTrans" cxnId="{06F289AB-DFA0-4330-877D-EAAA232080ED}">
      <dgm:prSet/>
      <dgm:spPr/>
      <dgm:t>
        <a:bodyPr/>
        <a:lstStyle/>
        <a:p>
          <a:endParaRPr lang="en-US"/>
        </a:p>
      </dgm:t>
    </dgm:pt>
    <dgm:pt modelId="{851D0D7F-ED78-4310-8CF8-610B9EC0CE2E}" type="sibTrans" cxnId="{06F289AB-DFA0-4330-877D-EAAA232080ED}">
      <dgm:prSet/>
      <dgm:spPr/>
      <dgm:t>
        <a:bodyPr/>
        <a:lstStyle/>
        <a:p>
          <a:endParaRPr lang="en-US"/>
        </a:p>
      </dgm:t>
    </dgm:pt>
    <dgm:pt modelId="{2592AC7D-4D65-4709-9D37-1F0A2B976D25}">
      <dgm:prSet/>
      <dgm:spPr/>
      <dgm:t>
        <a:bodyPr/>
        <a:lstStyle/>
        <a:p>
          <a:r>
            <a:rPr lang="en-GB"/>
            <a:t>Values of organizations and the communities in which they work</a:t>
          </a:r>
          <a:endParaRPr lang="en-US"/>
        </a:p>
      </dgm:t>
    </dgm:pt>
    <dgm:pt modelId="{B2E19C9A-537B-4AC3-B9DD-4863DA66B07F}" type="parTrans" cxnId="{9E85B0FD-52E1-4F67-BFE5-824F637FE991}">
      <dgm:prSet/>
      <dgm:spPr/>
      <dgm:t>
        <a:bodyPr/>
        <a:lstStyle/>
        <a:p>
          <a:endParaRPr lang="en-US"/>
        </a:p>
      </dgm:t>
    </dgm:pt>
    <dgm:pt modelId="{0D521E9C-4D6F-4B47-BCD3-A448A0894BBC}" type="sibTrans" cxnId="{9E85B0FD-52E1-4F67-BFE5-824F637FE991}">
      <dgm:prSet/>
      <dgm:spPr/>
      <dgm:t>
        <a:bodyPr/>
        <a:lstStyle/>
        <a:p>
          <a:endParaRPr lang="en-US"/>
        </a:p>
      </dgm:t>
    </dgm:pt>
    <dgm:pt modelId="{4B30E759-5A58-4CE4-B41C-32D7BF4C2809}">
      <dgm:prSet/>
      <dgm:spPr/>
      <dgm:t>
        <a:bodyPr/>
        <a:lstStyle/>
        <a:p>
          <a:r>
            <a:rPr lang="en-GB"/>
            <a:t>Several prominent scholars – Heifetz, Burns and Greenleaf – they’ve made unique contributions to our understanding of ethical leadership –The theme that is common to all 3 – is an ethic of caring - which pays attention to followers needs and the importance of leader-follower relationships.</a:t>
          </a:r>
          <a:endParaRPr lang="en-US"/>
        </a:p>
      </dgm:t>
    </dgm:pt>
    <dgm:pt modelId="{65D31D23-D7F6-49D1-9A43-BF405B9B83B0}" type="parTrans" cxnId="{3F7781E6-28AF-47AA-8A5B-93C31D7BE4C0}">
      <dgm:prSet/>
      <dgm:spPr/>
      <dgm:t>
        <a:bodyPr/>
        <a:lstStyle/>
        <a:p>
          <a:endParaRPr lang="en-US"/>
        </a:p>
      </dgm:t>
    </dgm:pt>
    <dgm:pt modelId="{DB3104A6-7BB8-49FC-BBA5-FE9C91B43F55}" type="sibTrans" cxnId="{3F7781E6-28AF-47AA-8A5B-93C31D7BE4C0}">
      <dgm:prSet/>
      <dgm:spPr/>
      <dgm:t>
        <a:bodyPr/>
        <a:lstStyle/>
        <a:p>
          <a:endParaRPr lang="en-US"/>
        </a:p>
      </dgm:t>
    </dgm:pt>
    <dgm:pt modelId="{86E663DD-F6CD-0A45-B109-67A480344826}" type="pres">
      <dgm:prSet presAssocID="{1E3EF977-E33B-4561-A03D-9A717D0BFC5E}" presName="Name0" presStyleCnt="0">
        <dgm:presLayoutVars>
          <dgm:dir/>
          <dgm:animLvl val="lvl"/>
          <dgm:resizeHandles val="exact"/>
        </dgm:presLayoutVars>
      </dgm:prSet>
      <dgm:spPr/>
      <dgm:t>
        <a:bodyPr/>
        <a:lstStyle/>
        <a:p>
          <a:endParaRPr lang="en-GB"/>
        </a:p>
      </dgm:t>
    </dgm:pt>
    <dgm:pt modelId="{6D3B7C30-F37A-7641-AB66-3C7496B89E5F}" type="pres">
      <dgm:prSet presAssocID="{4B30E759-5A58-4CE4-B41C-32D7BF4C2809}" presName="boxAndChildren" presStyleCnt="0"/>
      <dgm:spPr/>
    </dgm:pt>
    <dgm:pt modelId="{938DD9B4-BA86-4B40-9BF7-F0A16A40A033}" type="pres">
      <dgm:prSet presAssocID="{4B30E759-5A58-4CE4-B41C-32D7BF4C2809}" presName="parentTextBox" presStyleLbl="node1" presStyleIdx="0" presStyleCnt="4"/>
      <dgm:spPr/>
      <dgm:t>
        <a:bodyPr/>
        <a:lstStyle/>
        <a:p>
          <a:endParaRPr lang="en-GB"/>
        </a:p>
      </dgm:t>
    </dgm:pt>
    <dgm:pt modelId="{74D01930-7E05-E64C-80C4-54D3A1A83FF8}" type="pres">
      <dgm:prSet presAssocID="{C44646B5-A944-406D-836F-8B6D4540A975}" presName="sp" presStyleCnt="0"/>
      <dgm:spPr/>
    </dgm:pt>
    <dgm:pt modelId="{73AA24D4-08B8-1D4D-A3F6-8613F6DE3CC7}" type="pres">
      <dgm:prSet presAssocID="{A7E530F0-4145-4001-A5DF-7D119F670BC1}" presName="arrowAndChildren" presStyleCnt="0"/>
      <dgm:spPr/>
    </dgm:pt>
    <dgm:pt modelId="{97EFFBB4-EBF6-A747-B6C0-9A91DAE47506}" type="pres">
      <dgm:prSet presAssocID="{A7E530F0-4145-4001-A5DF-7D119F670BC1}" presName="parentTextArrow" presStyleLbl="node1" presStyleIdx="0" presStyleCnt="4"/>
      <dgm:spPr/>
      <dgm:t>
        <a:bodyPr/>
        <a:lstStyle/>
        <a:p>
          <a:endParaRPr lang="en-GB"/>
        </a:p>
      </dgm:t>
    </dgm:pt>
    <dgm:pt modelId="{3A4B6C6E-3959-EF4F-B122-E4F448C7C11B}" type="pres">
      <dgm:prSet presAssocID="{A7E530F0-4145-4001-A5DF-7D119F670BC1}" presName="arrow" presStyleLbl="node1" presStyleIdx="1" presStyleCnt="4"/>
      <dgm:spPr/>
      <dgm:t>
        <a:bodyPr/>
        <a:lstStyle/>
        <a:p>
          <a:endParaRPr lang="en-GB"/>
        </a:p>
      </dgm:t>
    </dgm:pt>
    <dgm:pt modelId="{1507A691-3303-B54D-B9A5-A48C752B0988}" type="pres">
      <dgm:prSet presAssocID="{A7E530F0-4145-4001-A5DF-7D119F670BC1}" presName="descendantArrow" presStyleCnt="0"/>
      <dgm:spPr/>
    </dgm:pt>
    <dgm:pt modelId="{DDD12770-0500-924B-B55D-477AAF3D63EC}" type="pres">
      <dgm:prSet presAssocID="{81E00785-6B5E-4DF8-A37A-5E06BE1CD573}" presName="childTextArrow" presStyleLbl="fgAccFollowNode1" presStyleIdx="0" presStyleCnt="2">
        <dgm:presLayoutVars>
          <dgm:bulletEnabled val="1"/>
        </dgm:presLayoutVars>
      </dgm:prSet>
      <dgm:spPr/>
      <dgm:t>
        <a:bodyPr/>
        <a:lstStyle/>
        <a:p>
          <a:endParaRPr lang="en-GB"/>
        </a:p>
      </dgm:t>
    </dgm:pt>
    <dgm:pt modelId="{DFA32808-015D-7D4A-A8B6-FAECAC1C60AF}" type="pres">
      <dgm:prSet presAssocID="{2592AC7D-4D65-4709-9D37-1F0A2B976D25}" presName="childTextArrow" presStyleLbl="fgAccFollowNode1" presStyleIdx="1" presStyleCnt="2">
        <dgm:presLayoutVars>
          <dgm:bulletEnabled val="1"/>
        </dgm:presLayoutVars>
      </dgm:prSet>
      <dgm:spPr/>
      <dgm:t>
        <a:bodyPr/>
        <a:lstStyle/>
        <a:p>
          <a:endParaRPr lang="en-GB"/>
        </a:p>
      </dgm:t>
    </dgm:pt>
    <dgm:pt modelId="{467F0A20-7C78-7E4E-B26D-CCDF8338D74C}" type="pres">
      <dgm:prSet presAssocID="{FA682B2D-86E8-49F0-AAAE-D596431370B2}" presName="sp" presStyleCnt="0"/>
      <dgm:spPr/>
    </dgm:pt>
    <dgm:pt modelId="{FFE03820-902F-3E43-AF6D-8921F89ABC38}" type="pres">
      <dgm:prSet presAssocID="{9A030E39-FC9D-4B5E-A681-D71E143DBDA2}" presName="arrowAndChildren" presStyleCnt="0"/>
      <dgm:spPr/>
    </dgm:pt>
    <dgm:pt modelId="{07B7535A-AB16-134C-B774-AB1864BA26AF}" type="pres">
      <dgm:prSet presAssocID="{9A030E39-FC9D-4B5E-A681-D71E143DBDA2}" presName="parentTextArrow" presStyleLbl="node1" presStyleIdx="2" presStyleCnt="4"/>
      <dgm:spPr/>
      <dgm:t>
        <a:bodyPr/>
        <a:lstStyle/>
        <a:p>
          <a:endParaRPr lang="en-GB"/>
        </a:p>
      </dgm:t>
    </dgm:pt>
    <dgm:pt modelId="{CE18CB11-911B-BF43-B0FF-4D056005039A}" type="pres">
      <dgm:prSet presAssocID="{A9836D7A-9695-4F3F-951D-82347F46C207}" presName="sp" presStyleCnt="0"/>
      <dgm:spPr/>
    </dgm:pt>
    <dgm:pt modelId="{FA614C99-7791-B542-9B63-1F8D9CDD43FA}" type="pres">
      <dgm:prSet presAssocID="{0F4F57BD-370D-430E-A778-DAAA1D4CEF9C}" presName="arrowAndChildren" presStyleCnt="0"/>
      <dgm:spPr/>
    </dgm:pt>
    <dgm:pt modelId="{80E51C86-47E7-B244-8830-7DFE9FF2B288}" type="pres">
      <dgm:prSet presAssocID="{0F4F57BD-370D-430E-A778-DAAA1D4CEF9C}" presName="parentTextArrow" presStyleLbl="node1" presStyleIdx="3" presStyleCnt="4"/>
      <dgm:spPr/>
      <dgm:t>
        <a:bodyPr/>
        <a:lstStyle/>
        <a:p>
          <a:endParaRPr lang="en-GB"/>
        </a:p>
      </dgm:t>
    </dgm:pt>
  </dgm:ptLst>
  <dgm:cxnLst>
    <dgm:cxn modelId="{06F289AB-DFA0-4330-877D-EAAA232080ED}" srcId="{A7E530F0-4145-4001-A5DF-7D119F670BC1}" destId="{81E00785-6B5E-4DF8-A37A-5E06BE1CD573}" srcOrd="0" destOrd="0" parTransId="{24CD4826-C958-4CD5-82C2-63D74C7804FC}" sibTransId="{851D0D7F-ED78-4310-8CF8-610B9EC0CE2E}"/>
    <dgm:cxn modelId="{4D29FD92-6D47-E84F-8953-736852DAC9E4}" type="presOf" srcId="{81E00785-6B5E-4DF8-A37A-5E06BE1CD573}" destId="{DDD12770-0500-924B-B55D-477AAF3D63EC}" srcOrd="0" destOrd="0" presId="urn:microsoft.com/office/officeart/2005/8/layout/process4"/>
    <dgm:cxn modelId="{1FB185F6-F183-C04F-AC7E-3B1FBEF66582}" type="presOf" srcId="{A7E530F0-4145-4001-A5DF-7D119F670BC1}" destId="{97EFFBB4-EBF6-A747-B6C0-9A91DAE47506}" srcOrd="0" destOrd="0" presId="urn:microsoft.com/office/officeart/2005/8/layout/process4"/>
    <dgm:cxn modelId="{B0290FFD-6FE3-F64A-A98A-F4D141D28369}" type="presOf" srcId="{A7E530F0-4145-4001-A5DF-7D119F670BC1}" destId="{3A4B6C6E-3959-EF4F-B122-E4F448C7C11B}" srcOrd="1" destOrd="0" presId="urn:microsoft.com/office/officeart/2005/8/layout/process4"/>
    <dgm:cxn modelId="{6D40F431-F6F7-4343-B57F-EB31345DBA90}" srcId="{1E3EF977-E33B-4561-A03D-9A717D0BFC5E}" destId="{0F4F57BD-370D-430E-A778-DAAA1D4CEF9C}" srcOrd="0" destOrd="0" parTransId="{D6D63446-8663-42B8-BA99-5DDB16DB4AB5}" sibTransId="{A9836D7A-9695-4F3F-951D-82347F46C207}"/>
    <dgm:cxn modelId="{9E85B0FD-52E1-4F67-BFE5-824F637FE991}" srcId="{A7E530F0-4145-4001-A5DF-7D119F670BC1}" destId="{2592AC7D-4D65-4709-9D37-1F0A2B976D25}" srcOrd="1" destOrd="0" parTransId="{B2E19C9A-537B-4AC3-B9DD-4863DA66B07F}" sibTransId="{0D521E9C-4D6F-4B47-BCD3-A448A0894BBC}"/>
    <dgm:cxn modelId="{787AED9F-671B-8942-8D33-227DD683F7BD}" type="presOf" srcId="{0F4F57BD-370D-430E-A778-DAAA1D4CEF9C}" destId="{80E51C86-47E7-B244-8830-7DFE9FF2B288}" srcOrd="0" destOrd="0" presId="urn:microsoft.com/office/officeart/2005/8/layout/process4"/>
    <dgm:cxn modelId="{3F7781E6-28AF-47AA-8A5B-93C31D7BE4C0}" srcId="{1E3EF977-E33B-4561-A03D-9A717D0BFC5E}" destId="{4B30E759-5A58-4CE4-B41C-32D7BF4C2809}" srcOrd="3" destOrd="0" parTransId="{65D31D23-D7F6-49D1-9A43-BF405B9B83B0}" sibTransId="{DB3104A6-7BB8-49FC-BBA5-FE9C91B43F55}"/>
    <dgm:cxn modelId="{24131E02-0824-3944-9137-56190300FCF7}" type="presOf" srcId="{1E3EF977-E33B-4561-A03D-9A717D0BFC5E}" destId="{86E663DD-F6CD-0A45-B109-67A480344826}" srcOrd="0" destOrd="0" presId="urn:microsoft.com/office/officeart/2005/8/layout/process4"/>
    <dgm:cxn modelId="{D6E0C2A1-3222-4B42-A844-DB51C52901AD}" srcId="{1E3EF977-E33B-4561-A03D-9A717D0BFC5E}" destId="{A7E530F0-4145-4001-A5DF-7D119F670BC1}" srcOrd="2" destOrd="0" parTransId="{5FB854C7-B13A-4280-B390-4AD5C66AC16B}" sibTransId="{C44646B5-A944-406D-836F-8B6D4540A975}"/>
    <dgm:cxn modelId="{54219434-4EA3-3241-9E02-675D4F5A7ECD}" type="presOf" srcId="{9A030E39-FC9D-4B5E-A681-D71E143DBDA2}" destId="{07B7535A-AB16-134C-B774-AB1864BA26AF}" srcOrd="0" destOrd="0" presId="urn:microsoft.com/office/officeart/2005/8/layout/process4"/>
    <dgm:cxn modelId="{69743A38-EA0D-734D-BD9C-8DB26A5DA668}" type="presOf" srcId="{4B30E759-5A58-4CE4-B41C-32D7BF4C2809}" destId="{938DD9B4-BA86-4B40-9BF7-F0A16A40A033}" srcOrd="0" destOrd="0" presId="urn:microsoft.com/office/officeart/2005/8/layout/process4"/>
    <dgm:cxn modelId="{D8D0EFFB-EA42-4B98-B27F-4E46697462ED}" srcId="{1E3EF977-E33B-4561-A03D-9A717D0BFC5E}" destId="{9A030E39-FC9D-4B5E-A681-D71E143DBDA2}" srcOrd="1" destOrd="0" parTransId="{8FBA3064-0FDB-44D8-810C-041358B84993}" sibTransId="{FA682B2D-86E8-49F0-AAAE-D596431370B2}"/>
    <dgm:cxn modelId="{3268EC6C-E380-9E4A-9685-AF69180FA19C}" type="presOf" srcId="{2592AC7D-4D65-4709-9D37-1F0A2B976D25}" destId="{DFA32808-015D-7D4A-A8B6-FAECAC1C60AF}" srcOrd="0" destOrd="0" presId="urn:microsoft.com/office/officeart/2005/8/layout/process4"/>
    <dgm:cxn modelId="{3A27013C-4CC3-AD4B-A332-64CC835F5711}" type="presParOf" srcId="{86E663DD-F6CD-0A45-B109-67A480344826}" destId="{6D3B7C30-F37A-7641-AB66-3C7496B89E5F}" srcOrd="0" destOrd="0" presId="urn:microsoft.com/office/officeart/2005/8/layout/process4"/>
    <dgm:cxn modelId="{853B41BE-EB29-9E4D-ACFE-0A7B77607BB9}" type="presParOf" srcId="{6D3B7C30-F37A-7641-AB66-3C7496B89E5F}" destId="{938DD9B4-BA86-4B40-9BF7-F0A16A40A033}" srcOrd="0" destOrd="0" presId="urn:microsoft.com/office/officeart/2005/8/layout/process4"/>
    <dgm:cxn modelId="{AD3AE3AB-EF30-0245-AE7E-C92E36FD447B}" type="presParOf" srcId="{86E663DD-F6CD-0A45-B109-67A480344826}" destId="{74D01930-7E05-E64C-80C4-54D3A1A83FF8}" srcOrd="1" destOrd="0" presId="urn:microsoft.com/office/officeart/2005/8/layout/process4"/>
    <dgm:cxn modelId="{AB4D9D29-9C55-394C-85BB-AF4B521AA17C}" type="presParOf" srcId="{86E663DD-F6CD-0A45-B109-67A480344826}" destId="{73AA24D4-08B8-1D4D-A3F6-8613F6DE3CC7}" srcOrd="2" destOrd="0" presId="urn:microsoft.com/office/officeart/2005/8/layout/process4"/>
    <dgm:cxn modelId="{22E31715-6CE4-F14F-8836-5593008AE780}" type="presParOf" srcId="{73AA24D4-08B8-1D4D-A3F6-8613F6DE3CC7}" destId="{97EFFBB4-EBF6-A747-B6C0-9A91DAE47506}" srcOrd="0" destOrd="0" presId="urn:microsoft.com/office/officeart/2005/8/layout/process4"/>
    <dgm:cxn modelId="{B652D74E-50A9-1840-8EF7-0FB01B4D4D82}" type="presParOf" srcId="{73AA24D4-08B8-1D4D-A3F6-8613F6DE3CC7}" destId="{3A4B6C6E-3959-EF4F-B122-E4F448C7C11B}" srcOrd="1" destOrd="0" presId="urn:microsoft.com/office/officeart/2005/8/layout/process4"/>
    <dgm:cxn modelId="{83056A50-2396-A544-ABE9-7E7640B18A95}" type="presParOf" srcId="{73AA24D4-08B8-1D4D-A3F6-8613F6DE3CC7}" destId="{1507A691-3303-B54D-B9A5-A48C752B0988}" srcOrd="2" destOrd="0" presId="urn:microsoft.com/office/officeart/2005/8/layout/process4"/>
    <dgm:cxn modelId="{AFFCC7FB-3324-284A-86F9-A4C449C2B8BE}" type="presParOf" srcId="{1507A691-3303-B54D-B9A5-A48C752B0988}" destId="{DDD12770-0500-924B-B55D-477AAF3D63EC}" srcOrd="0" destOrd="0" presId="urn:microsoft.com/office/officeart/2005/8/layout/process4"/>
    <dgm:cxn modelId="{672699FE-B2A0-DE4E-A1D1-BB0AEEC8D60C}" type="presParOf" srcId="{1507A691-3303-B54D-B9A5-A48C752B0988}" destId="{DFA32808-015D-7D4A-A8B6-FAECAC1C60AF}" srcOrd="1" destOrd="0" presId="urn:microsoft.com/office/officeart/2005/8/layout/process4"/>
    <dgm:cxn modelId="{EFEB03A2-AC45-1740-8213-B6154FA6F5FF}" type="presParOf" srcId="{86E663DD-F6CD-0A45-B109-67A480344826}" destId="{467F0A20-7C78-7E4E-B26D-CCDF8338D74C}" srcOrd="3" destOrd="0" presId="urn:microsoft.com/office/officeart/2005/8/layout/process4"/>
    <dgm:cxn modelId="{F57C8BCB-2ECD-7A41-A9FB-BF01A55353FB}" type="presParOf" srcId="{86E663DD-F6CD-0A45-B109-67A480344826}" destId="{FFE03820-902F-3E43-AF6D-8921F89ABC38}" srcOrd="4" destOrd="0" presId="urn:microsoft.com/office/officeart/2005/8/layout/process4"/>
    <dgm:cxn modelId="{3022BCF5-F678-FB42-B56E-684B66E02D40}" type="presParOf" srcId="{FFE03820-902F-3E43-AF6D-8921F89ABC38}" destId="{07B7535A-AB16-134C-B774-AB1864BA26AF}" srcOrd="0" destOrd="0" presId="urn:microsoft.com/office/officeart/2005/8/layout/process4"/>
    <dgm:cxn modelId="{CDF07472-4EBD-6441-AF0B-570AC38CF380}" type="presParOf" srcId="{86E663DD-F6CD-0A45-B109-67A480344826}" destId="{CE18CB11-911B-BF43-B0FF-4D056005039A}" srcOrd="5" destOrd="0" presId="urn:microsoft.com/office/officeart/2005/8/layout/process4"/>
    <dgm:cxn modelId="{CAFCBE44-213E-DB48-AFA7-6C0D17EAF738}" type="presParOf" srcId="{86E663DD-F6CD-0A45-B109-67A480344826}" destId="{FA614C99-7791-B542-9B63-1F8D9CDD43FA}" srcOrd="6" destOrd="0" presId="urn:microsoft.com/office/officeart/2005/8/layout/process4"/>
    <dgm:cxn modelId="{5CC7D02A-D857-534F-9744-A4BF321E5E1F}" type="presParOf" srcId="{FA614C99-7791-B542-9B63-1F8D9CDD43FA}" destId="{80E51C86-47E7-B244-8830-7DFE9FF2B28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AF074A-97BC-4F12-BE0E-F94C03704FD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6709D57B-E4EA-4235-9166-8F037F2DAB61}">
      <dgm:prSet/>
      <dgm:spPr/>
      <dgm:t>
        <a:bodyPr/>
        <a:lstStyle/>
        <a:p>
          <a:r>
            <a:rPr lang="en-GB" dirty="0"/>
            <a:t>LEADERS USE AUTHORITY TO MOBILIZE FOLLOWERS TO</a:t>
          </a:r>
          <a:endParaRPr lang="en-US" dirty="0"/>
        </a:p>
      </dgm:t>
    </dgm:pt>
    <dgm:pt modelId="{6685D249-1B6F-4DC6-B73E-130F6CBE0F59}" type="parTrans" cxnId="{8459AAC2-B8B2-4B07-86E5-BA82E7F65D5D}">
      <dgm:prSet/>
      <dgm:spPr/>
      <dgm:t>
        <a:bodyPr/>
        <a:lstStyle/>
        <a:p>
          <a:endParaRPr lang="en-US"/>
        </a:p>
      </dgm:t>
    </dgm:pt>
    <dgm:pt modelId="{E7FCBA0F-B566-4D89-BC38-A50C666D1E74}" type="sibTrans" cxnId="{8459AAC2-B8B2-4B07-86E5-BA82E7F65D5D}">
      <dgm:prSet/>
      <dgm:spPr/>
      <dgm:t>
        <a:bodyPr/>
        <a:lstStyle/>
        <a:p>
          <a:endParaRPr lang="en-US"/>
        </a:p>
      </dgm:t>
    </dgm:pt>
    <dgm:pt modelId="{CA1908F4-320C-4C93-854F-B35829BA52FF}">
      <dgm:prSet/>
      <dgm:spPr/>
      <dgm:t>
        <a:bodyPr/>
        <a:lstStyle/>
        <a:p>
          <a:r>
            <a:rPr lang="en-GB"/>
            <a:t>Get people focused on issues</a:t>
          </a:r>
          <a:endParaRPr lang="en-US"/>
        </a:p>
      </dgm:t>
    </dgm:pt>
    <dgm:pt modelId="{E0D9673D-EA77-43D4-8EEA-D6A52BC0F73D}" type="parTrans" cxnId="{EC0A63B4-70AD-4E04-886F-9335EC071D4C}">
      <dgm:prSet/>
      <dgm:spPr/>
      <dgm:t>
        <a:bodyPr/>
        <a:lstStyle/>
        <a:p>
          <a:endParaRPr lang="en-US"/>
        </a:p>
      </dgm:t>
    </dgm:pt>
    <dgm:pt modelId="{6F800D4B-B5A9-4C0E-803D-57706141788F}" type="sibTrans" cxnId="{EC0A63B4-70AD-4E04-886F-9335EC071D4C}">
      <dgm:prSet/>
      <dgm:spPr/>
      <dgm:t>
        <a:bodyPr/>
        <a:lstStyle/>
        <a:p>
          <a:endParaRPr lang="en-US"/>
        </a:p>
      </dgm:t>
    </dgm:pt>
    <dgm:pt modelId="{B868C199-910E-45EE-86F7-B7B682FAF754}">
      <dgm:prSet/>
      <dgm:spPr/>
      <dgm:t>
        <a:bodyPr/>
        <a:lstStyle/>
        <a:p>
          <a:r>
            <a:rPr lang="en-GB"/>
            <a:t>Act as a reality test regarding information</a:t>
          </a:r>
          <a:endParaRPr lang="en-US"/>
        </a:p>
      </dgm:t>
    </dgm:pt>
    <dgm:pt modelId="{84F67CB2-61DD-4F5A-A000-36C9393158BE}" type="parTrans" cxnId="{7D1F5050-0812-4F2F-BE34-04403CE58D48}">
      <dgm:prSet/>
      <dgm:spPr/>
      <dgm:t>
        <a:bodyPr/>
        <a:lstStyle/>
        <a:p>
          <a:endParaRPr lang="en-US"/>
        </a:p>
      </dgm:t>
    </dgm:pt>
    <dgm:pt modelId="{06B45CE5-55F6-488C-B989-A71D02D0F90C}" type="sibTrans" cxnId="{7D1F5050-0812-4F2F-BE34-04403CE58D48}">
      <dgm:prSet/>
      <dgm:spPr/>
      <dgm:t>
        <a:bodyPr/>
        <a:lstStyle/>
        <a:p>
          <a:endParaRPr lang="en-US"/>
        </a:p>
      </dgm:t>
    </dgm:pt>
    <dgm:pt modelId="{FDE3F221-CC63-47F9-9EE0-53C0ACAA7A08}">
      <dgm:prSet/>
      <dgm:spPr/>
      <dgm:t>
        <a:bodyPr/>
        <a:lstStyle/>
        <a:p>
          <a:r>
            <a:rPr lang="en-GB"/>
            <a:t>Manage and frame issues</a:t>
          </a:r>
          <a:endParaRPr lang="en-US"/>
        </a:p>
      </dgm:t>
    </dgm:pt>
    <dgm:pt modelId="{0135EC33-E72E-468D-B6A6-D051FBAD9706}" type="parTrans" cxnId="{E04FA448-8A7B-453F-93AD-CE7D7FA94AA2}">
      <dgm:prSet/>
      <dgm:spPr/>
      <dgm:t>
        <a:bodyPr/>
        <a:lstStyle/>
        <a:p>
          <a:endParaRPr lang="en-US"/>
        </a:p>
      </dgm:t>
    </dgm:pt>
    <dgm:pt modelId="{504291B8-5FA5-4378-BF37-F95A9B1FF1F2}" type="sibTrans" cxnId="{E04FA448-8A7B-453F-93AD-CE7D7FA94AA2}">
      <dgm:prSet/>
      <dgm:spPr/>
      <dgm:t>
        <a:bodyPr/>
        <a:lstStyle/>
        <a:p>
          <a:endParaRPr lang="en-US"/>
        </a:p>
      </dgm:t>
    </dgm:pt>
    <dgm:pt modelId="{623434A8-37A1-4C01-B60A-1371C7533B08}">
      <dgm:prSet/>
      <dgm:spPr/>
      <dgm:t>
        <a:bodyPr/>
        <a:lstStyle/>
        <a:p>
          <a:r>
            <a:rPr lang="en-GB"/>
            <a:t>Orchestrate conflicting perspectives</a:t>
          </a:r>
          <a:endParaRPr lang="en-US"/>
        </a:p>
      </dgm:t>
    </dgm:pt>
    <dgm:pt modelId="{876BD5EA-2669-4002-B29E-B9E17052389B}" type="parTrans" cxnId="{60C46245-AF35-4ACB-BA8E-F6853B1FDF1B}">
      <dgm:prSet/>
      <dgm:spPr/>
      <dgm:t>
        <a:bodyPr/>
        <a:lstStyle/>
        <a:p>
          <a:endParaRPr lang="en-US"/>
        </a:p>
      </dgm:t>
    </dgm:pt>
    <dgm:pt modelId="{D9282A4C-59FA-4FCE-8AB4-47876926C0A5}" type="sibTrans" cxnId="{60C46245-AF35-4ACB-BA8E-F6853B1FDF1B}">
      <dgm:prSet/>
      <dgm:spPr/>
      <dgm:t>
        <a:bodyPr/>
        <a:lstStyle/>
        <a:p>
          <a:endParaRPr lang="en-US"/>
        </a:p>
      </dgm:t>
    </dgm:pt>
    <dgm:pt modelId="{D59ECA00-5903-4BE1-A5A4-2210004CC407}">
      <dgm:prSet/>
      <dgm:spPr/>
      <dgm:t>
        <a:bodyPr/>
        <a:lstStyle/>
        <a:p>
          <a:r>
            <a:rPr lang="en-GB"/>
            <a:t>Facilitate the decision-making process</a:t>
          </a:r>
          <a:endParaRPr lang="en-US"/>
        </a:p>
      </dgm:t>
    </dgm:pt>
    <dgm:pt modelId="{44C8A336-D413-4158-A4C2-183CA3531724}" type="parTrans" cxnId="{8486888E-D8EC-42A3-BE67-0BBDF64CF2E3}">
      <dgm:prSet/>
      <dgm:spPr/>
      <dgm:t>
        <a:bodyPr/>
        <a:lstStyle/>
        <a:p>
          <a:endParaRPr lang="en-US"/>
        </a:p>
      </dgm:t>
    </dgm:pt>
    <dgm:pt modelId="{8063F903-7B4F-4705-934B-40EC9DA0352B}" type="sibTrans" cxnId="{8486888E-D8EC-42A3-BE67-0BBDF64CF2E3}">
      <dgm:prSet/>
      <dgm:spPr/>
      <dgm:t>
        <a:bodyPr/>
        <a:lstStyle/>
        <a:p>
          <a:endParaRPr lang="en-US"/>
        </a:p>
      </dgm:t>
    </dgm:pt>
    <dgm:pt modelId="{AE77ABE8-2393-514B-A2E2-0C4133FCFFA6}" type="pres">
      <dgm:prSet presAssocID="{ADAF074A-97BC-4F12-BE0E-F94C03704FD1}" presName="diagram" presStyleCnt="0">
        <dgm:presLayoutVars>
          <dgm:dir/>
          <dgm:resizeHandles val="exact"/>
        </dgm:presLayoutVars>
      </dgm:prSet>
      <dgm:spPr/>
      <dgm:t>
        <a:bodyPr/>
        <a:lstStyle/>
        <a:p>
          <a:endParaRPr lang="en-GB"/>
        </a:p>
      </dgm:t>
    </dgm:pt>
    <dgm:pt modelId="{6E3C4202-294F-8241-B1FE-73E96AE725C0}" type="pres">
      <dgm:prSet presAssocID="{6709D57B-E4EA-4235-9166-8F037F2DAB61}" presName="node" presStyleLbl="node1" presStyleIdx="0" presStyleCnt="6">
        <dgm:presLayoutVars>
          <dgm:bulletEnabled val="1"/>
        </dgm:presLayoutVars>
      </dgm:prSet>
      <dgm:spPr/>
      <dgm:t>
        <a:bodyPr/>
        <a:lstStyle/>
        <a:p>
          <a:endParaRPr lang="en-GB"/>
        </a:p>
      </dgm:t>
    </dgm:pt>
    <dgm:pt modelId="{C9CE45DB-EC2E-B44C-83AA-047417B6781F}" type="pres">
      <dgm:prSet presAssocID="{E7FCBA0F-B566-4D89-BC38-A50C666D1E74}" presName="sibTrans" presStyleCnt="0"/>
      <dgm:spPr/>
    </dgm:pt>
    <dgm:pt modelId="{7F90FAB0-C785-1A41-813A-E1B4F289668C}" type="pres">
      <dgm:prSet presAssocID="{CA1908F4-320C-4C93-854F-B35829BA52FF}" presName="node" presStyleLbl="node1" presStyleIdx="1" presStyleCnt="6">
        <dgm:presLayoutVars>
          <dgm:bulletEnabled val="1"/>
        </dgm:presLayoutVars>
      </dgm:prSet>
      <dgm:spPr/>
      <dgm:t>
        <a:bodyPr/>
        <a:lstStyle/>
        <a:p>
          <a:endParaRPr lang="en-GB"/>
        </a:p>
      </dgm:t>
    </dgm:pt>
    <dgm:pt modelId="{A5A92E4A-EA9A-4848-83D2-5BF99D375DC8}" type="pres">
      <dgm:prSet presAssocID="{6F800D4B-B5A9-4C0E-803D-57706141788F}" presName="sibTrans" presStyleCnt="0"/>
      <dgm:spPr/>
    </dgm:pt>
    <dgm:pt modelId="{07A983F3-08A0-E543-BDF1-50E04433D7EB}" type="pres">
      <dgm:prSet presAssocID="{B868C199-910E-45EE-86F7-B7B682FAF754}" presName="node" presStyleLbl="node1" presStyleIdx="2" presStyleCnt="6">
        <dgm:presLayoutVars>
          <dgm:bulletEnabled val="1"/>
        </dgm:presLayoutVars>
      </dgm:prSet>
      <dgm:spPr/>
      <dgm:t>
        <a:bodyPr/>
        <a:lstStyle/>
        <a:p>
          <a:endParaRPr lang="en-GB"/>
        </a:p>
      </dgm:t>
    </dgm:pt>
    <dgm:pt modelId="{80AE3371-CD4F-FF4E-8EC9-C26A8463B9EC}" type="pres">
      <dgm:prSet presAssocID="{06B45CE5-55F6-488C-B989-A71D02D0F90C}" presName="sibTrans" presStyleCnt="0"/>
      <dgm:spPr/>
    </dgm:pt>
    <dgm:pt modelId="{17C4F736-4ADB-9D42-ACAE-7BD9CD4D7F08}" type="pres">
      <dgm:prSet presAssocID="{FDE3F221-CC63-47F9-9EE0-53C0ACAA7A08}" presName="node" presStyleLbl="node1" presStyleIdx="3" presStyleCnt="6">
        <dgm:presLayoutVars>
          <dgm:bulletEnabled val="1"/>
        </dgm:presLayoutVars>
      </dgm:prSet>
      <dgm:spPr/>
      <dgm:t>
        <a:bodyPr/>
        <a:lstStyle/>
        <a:p>
          <a:endParaRPr lang="en-GB"/>
        </a:p>
      </dgm:t>
    </dgm:pt>
    <dgm:pt modelId="{C136CAE4-1C14-574E-BB55-5091B2721120}" type="pres">
      <dgm:prSet presAssocID="{504291B8-5FA5-4378-BF37-F95A9B1FF1F2}" presName="sibTrans" presStyleCnt="0"/>
      <dgm:spPr/>
    </dgm:pt>
    <dgm:pt modelId="{8E7E0C52-4604-014A-B8FD-37AA33355251}" type="pres">
      <dgm:prSet presAssocID="{623434A8-37A1-4C01-B60A-1371C7533B08}" presName="node" presStyleLbl="node1" presStyleIdx="4" presStyleCnt="6">
        <dgm:presLayoutVars>
          <dgm:bulletEnabled val="1"/>
        </dgm:presLayoutVars>
      </dgm:prSet>
      <dgm:spPr/>
      <dgm:t>
        <a:bodyPr/>
        <a:lstStyle/>
        <a:p>
          <a:endParaRPr lang="en-GB"/>
        </a:p>
      </dgm:t>
    </dgm:pt>
    <dgm:pt modelId="{F4740DD9-DDD6-D249-B73E-235F3B1096FC}" type="pres">
      <dgm:prSet presAssocID="{D9282A4C-59FA-4FCE-8AB4-47876926C0A5}" presName="sibTrans" presStyleCnt="0"/>
      <dgm:spPr/>
    </dgm:pt>
    <dgm:pt modelId="{CDE90CB4-CA96-E141-8755-B38C00AADBCC}" type="pres">
      <dgm:prSet presAssocID="{D59ECA00-5903-4BE1-A5A4-2210004CC407}" presName="node" presStyleLbl="node1" presStyleIdx="5" presStyleCnt="6">
        <dgm:presLayoutVars>
          <dgm:bulletEnabled val="1"/>
        </dgm:presLayoutVars>
      </dgm:prSet>
      <dgm:spPr/>
      <dgm:t>
        <a:bodyPr/>
        <a:lstStyle/>
        <a:p>
          <a:endParaRPr lang="en-GB"/>
        </a:p>
      </dgm:t>
    </dgm:pt>
  </dgm:ptLst>
  <dgm:cxnLst>
    <dgm:cxn modelId="{C52E327C-9561-C645-8C9B-955280E7BADB}" type="presOf" srcId="{D59ECA00-5903-4BE1-A5A4-2210004CC407}" destId="{CDE90CB4-CA96-E141-8755-B38C00AADBCC}" srcOrd="0" destOrd="0" presId="urn:microsoft.com/office/officeart/2005/8/layout/default"/>
    <dgm:cxn modelId="{E5DBE8B8-13C0-554B-B606-7C0D4490569A}" type="presOf" srcId="{FDE3F221-CC63-47F9-9EE0-53C0ACAA7A08}" destId="{17C4F736-4ADB-9D42-ACAE-7BD9CD4D7F08}" srcOrd="0" destOrd="0" presId="urn:microsoft.com/office/officeart/2005/8/layout/default"/>
    <dgm:cxn modelId="{8459AAC2-B8B2-4B07-86E5-BA82E7F65D5D}" srcId="{ADAF074A-97BC-4F12-BE0E-F94C03704FD1}" destId="{6709D57B-E4EA-4235-9166-8F037F2DAB61}" srcOrd="0" destOrd="0" parTransId="{6685D249-1B6F-4DC6-B73E-130F6CBE0F59}" sibTransId="{E7FCBA0F-B566-4D89-BC38-A50C666D1E74}"/>
    <dgm:cxn modelId="{60C46245-AF35-4ACB-BA8E-F6853B1FDF1B}" srcId="{ADAF074A-97BC-4F12-BE0E-F94C03704FD1}" destId="{623434A8-37A1-4C01-B60A-1371C7533B08}" srcOrd="4" destOrd="0" parTransId="{876BD5EA-2669-4002-B29E-B9E17052389B}" sibTransId="{D9282A4C-59FA-4FCE-8AB4-47876926C0A5}"/>
    <dgm:cxn modelId="{3362DA2D-9683-D343-8B21-2009B3EB5D96}" type="presOf" srcId="{6709D57B-E4EA-4235-9166-8F037F2DAB61}" destId="{6E3C4202-294F-8241-B1FE-73E96AE725C0}" srcOrd="0" destOrd="0" presId="urn:microsoft.com/office/officeart/2005/8/layout/default"/>
    <dgm:cxn modelId="{EC0A63B4-70AD-4E04-886F-9335EC071D4C}" srcId="{ADAF074A-97BC-4F12-BE0E-F94C03704FD1}" destId="{CA1908F4-320C-4C93-854F-B35829BA52FF}" srcOrd="1" destOrd="0" parTransId="{E0D9673D-EA77-43D4-8EEA-D6A52BC0F73D}" sibTransId="{6F800D4B-B5A9-4C0E-803D-57706141788F}"/>
    <dgm:cxn modelId="{091205D1-9C8C-5D45-90D2-82E99309CD2A}" type="presOf" srcId="{ADAF074A-97BC-4F12-BE0E-F94C03704FD1}" destId="{AE77ABE8-2393-514B-A2E2-0C4133FCFFA6}" srcOrd="0" destOrd="0" presId="urn:microsoft.com/office/officeart/2005/8/layout/default"/>
    <dgm:cxn modelId="{E04FA448-8A7B-453F-93AD-CE7D7FA94AA2}" srcId="{ADAF074A-97BC-4F12-BE0E-F94C03704FD1}" destId="{FDE3F221-CC63-47F9-9EE0-53C0ACAA7A08}" srcOrd="3" destOrd="0" parTransId="{0135EC33-E72E-468D-B6A6-D051FBAD9706}" sibTransId="{504291B8-5FA5-4378-BF37-F95A9B1FF1F2}"/>
    <dgm:cxn modelId="{7D1F5050-0812-4F2F-BE34-04403CE58D48}" srcId="{ADAF074A-97BC-4F12-BE0E-F94C03704FD1}" destId="{B868C199-910E-45EE-86F7-B7B682FAF754}" srcOrd="2" destOrd="0" parTransId="{84F67CB2-61DD-4F5A-A000-36C9393158BE}" sibTransId="{06B45CE5-55F6-488C-B989-A71D02D0F90C}"/>
    <dgm:cxn modelId="{56A1427B-6D7A-E248-B433-A32640F73DC9}" type="presOf" srcId="{623434A8-37A1-4C01-B60A-1371C7533B08}" destId="{8E7E0C52-4604-014A-B8FD-37AA33355251}" srcOrd="0" destOrd="0" presId="urn:microsoft.com/office/officeart/2005/8/layout/default"/>
    <dgm:cxn modelId="{BF974C23-F69C-3042-84FD-DD5A553D1948}" type="presOf" srcId="{B868C199-910E-45EE-86F7-B7B682FAF754}" destId="{07A983F3-08A0-E543-BDF1-50E04433D7EB}" srcOrd="0" destOrd="0" presId="urn:microsoft.com/office/officeart/2005/8/layout/default"/>
    <dgm:cxn modelId="{8486888E-D8EC-42A3-BE67-0BBDF64CF2E3}" srcId="{ADAF074A-97BC-4F12-BE0E-F94C03704FD1}" destId="{D59ECA00-5903-4BE1-A5A4-2210004CC407}" srcOrd="5" destOrd="0" parTransId="{44C8A336-D413-4158-A4C2-183CA3531724}" sibTransId="{8063F903-7B4F-4705-934B-40EC9DA0352B}"/>
    <dgm:cxn modelId="{E2B9FB93-6EC6-0547-882A-57940F05AD37}" type="presOf" srcId="{CA1908F4-320C-4C93-854F-B35829BA52FF}" destId="{7F90FAB0-C785-1A41-813A-E1B4F289668C}" srcOrd="0" destOrd="0" presId="urn:microsoft.com/office/officeart/2005/8/layout/default"/>
    <dgm:cxn modelId="{FA3A7118-58A9-594A-B68D-4A4EA7326812}" type="presParOf" srcId="{AE77ABE8-2393-514B-A2E2-0C4133FCFFA6}" destId="{6E3C4202-294F-8241-B1FE-73E96AE725C0}" srcOrd="0" destOrd="0" presId="urn:microsoft.com/office/officeart/2005/8/layout/default"/>
    <dgm:cxn modelId="{0DE3643A-179A-4246-AE0B-126672190EB2}" type="presParOf" srcId="{AE77ABE8-2393-514B-A2E2-0C4133FCFFA6}" destId="{C9CE45DB-EC2E-B44C-83AA-047417B6781F}" srcOrd="1" destOrd="0" presId="urn:microsoft.com/office/officeart/2005/8/layout/default"/>
    <dgm:cxn modelId="{73D08F52-72F3-DE4E-A205-AAB7ACBB0ACA}" type="presParOf" srcId="{AE77ABE8-2393-514B-A2E2-0C4133FCFFA6}" destId="{7F90FAB0-C785-1A41-813A-E1B4F289668C}" srcOrd="2" destOrd="0" presId="urn:microsoft.com/office/officeart/2005/8/layout/default"/>
    <dgm:cxn modelId="{5F7B761D-3D23-7D43-99DB-82ECA41EB164}" type="presParOf" srcId="{AE77ABE8-2393-514B-A2E2-0C4133FCFFA6}" destId="{A5A92E4A-EA9A-4848-83D2-5BF99D375DC8}" srcOrd="3" destOrd="0" presId="urn:microsoft.com/office/officeart/2005/8/layout/default"/>
    <dgm:cxn modelId="{4F1DF65D-8889-8241-A9B0-ABBAF1FC4E0F}" type="presParOf" srcId="{AE77ABE8-2393-514B-A2E2-0C4133FCFFA6}" destId="{07A983F3-08A0-E543-BDF1-50E04433D7EB}" srcOrd="4" destOrd="0" presId="urn:microsoft.com/office/officeart/2005/8/layout/default"/>
    <dgm:cxn modelId="{FD25F876-EE03-FC49-9B37-F6EAB781149F}" type="presParOf" srcId="{AE77ABE8-2393-514B-A2E2-0C4133FCFFA6}" destId="{80AE3371-CD4F-FF4E-8EC9-C26A8463B9EC}" srcOrd="5" destOrd="0" presId="urn:microsoft.com/office/officeart/2005/8/layout/default"/>
    <dgm:cxn modelId="{93610FD2-6C63-414E-B26A-8E221FDC9A71}" type="presParOf" srcId="{AE77ABE8-2393-514B-A2E2-0C4133FCFFA6}" destId="{17C4F736-4ADB-9D42-ACAE-7BD9CD4D7F08}" srcOrd="6" destOrd="0" presId="urn:microsoft.com/office/officeart/2005/8/layout/default"/>
    <dgm:cxn modelId="{738B0B87-755C-E440-BFB3-276697270754}" type="presParOf" srcId="{AE77ABE8-2393-514B-A2E2-0C4133FCFFA6}" destId="{C136CAE4-1C14-574E-BB55-5091B2721120}" srcOrd="7" destOrd="0" presId="urn:microsoft.com/office/officeart/2005/8/layout/default"/>
    <dgm:cxn modelId="{32FCC2E3-0422-5E4D-8B04-43A9540C87AA}" type="presParOf" srcId="{AE77ABE8-2393-514B-A2E2-0C4133FCFFA6}" destId="{8E7E0C52-4604-014A-B8FD-37AA33355251}" srcOrd="8" destOrd="0" presId="urn:microsoft.com/office/officeart/2005/8/layout/default"/>
    <dgm:cxn modelId="{F2BB0C19-581E-A34B-AA92-28EA437C7654}" type="presParOf" srcId="{AE77ABE8-2393-514B-A2E2-0C4133FCFFA6}" destId="{F4740DD9-DDD6-D249-B73E-235F3B1096FC}" srcOrd="9" destOrd="0" presId="urn:microsoft.com/office/officeart/2005/8/layout/default"/>
    <dgm:cxn modelId="{916A165C-8A45-B741-8046-24351D1801E4}" type="presParOf" srcId="{AE77ABE8-2393-514B-A2E2-0C4133FCFFA6}" destId="{CDE90CB4-CA96-E141-8755-B38C00AADBC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CFFCED1-FBC9-4EFC-A6B6-E42E0AC42CE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A3778B1-393F-44C1-BB4E-0DD81DCA13F9}">
      <dgm:prSet/>
      <dgm:spPr/>
      <dgm:t>
        <a:bodyPr/>
        <a:lstStyle/>
        <a:p>
          <a:r>
            <a:rPr lang="en-GB"/>
            <a:t>Leaders use authority to mobilize followers to</a:t>
          </a:r>
          <a:endParaRPr lang="en-US"/>
        </a:p>
      </dgm:t>
    </dgm:pt>
    <dgm:pt modelId="{9CA4764C-C065-4121-86BF-8BA5341C63E6}" type="parTrans" cxnId="{3E5FB0E4-43D5-4FDE-B4BC-E21142530C95}">
      <dgm:prSet/>
      <dgm:spPr/>
      <dgm:t>
        <a:bodyPr/>
        <a:lstStyle/>
        <a:p>
          <a:endParaRPr lang="en-US"/>
        </a:p>
      </dgm:t>
    </dgm:pt>
    <dgm:pt modelId="{BBD4B263-2E20-40A7-9C03-4BE0A7400956}" type="sibTrans" cxnId="{3E5FB0E4-43D5-4FDE-B4BC-E21142530C95}">
      <dgm:prSet/>
      <dgm:spPr/>
      <dgm:t>
        <a:bodyPr/>
        <a:lstStyle/>
        <a:p>
          <a:endParaRPr lang="en-US"/>
        </a:p>
      </dgm:t>
    </dgm:pt>
    <dgm:pt modelId="{10EFF1E6-FAA6-431A-B424-739AFB90D6BC}">
      <dgm:prSet/>
      <dgm:spPr/>
      <dgm:t>
        <a:bodyPr/>
        <a:lstStyle/>
        <a:p>
          <a:r>
            <a:rPr lang="en-GB"/>
            <a:t>Get people focused on issues</a:t>
          </a:r>
          <a:endParaRPr lang="en-US"/>
        </a:p>
      </dgm:t>
    </dgm:pt>
    <dgm:pt modelId="{471727F3-8B7E-4EB7-8773-7D26CABFBF2D}" type="parTrans" cxnId="{456A3D99-C610-4196-9E72-5DBB563A1FBC}">
      <dgm:prSet/>
      <dgm:spPr/>
      <dgm:t>
        <a:bodyPr/>
        <a:lstStyle/>
        <a:p>
          <a:endParaRPr lang="en-US"/>
        </a:p>
      </dgm:t>
    </dgm:pt>
    <dgm:pt modelId="{EBE64255-3264-4287-8CEC-C7C180F4E14E}" type="sibTrans" cxnId="{456A3D99-C610-4196-9E72-5DBB563A1FBC}">
      <dgm:prSet/>
      <dgm:spPr/>
      <dgm:t>
        <a:bodyPr/>
        <a:lstStyle/>
        <a:p>
          <a:endParaRPr lang="en-US"/>
        </a:p>
      </dgm:t>
    </dgm:pt>
    <dgm:pt modelId="{328D7FD7-9023-4823-97CE-68F6B90CB902}">
      <dgm:prSet/>
      <dgm:spPr/>
      <dgm:t>
        <a:bodyPr/>
        <a:lstStyle/>
        <a:p>
          <a:r>
            <a:rPr lang="en-GB"/>
            <a:t>Act as a reality test regarding information</a:t>
          </a:r>
          <a:endParaRPr lang="en-US"/>
        </a:p>
      </dgm:t>
    </dgm:pt>
    <dgm:pt modelId="{237FBFB8-60FF-4876-9420-131F32C3E583}" type="parTrans" cxnId="{9A222482-2A18-4721-9CE1-CA2148AB02AD}">
      <dgm:prSet/>
      <dgm:spPr/>
      <dgm:t>
        <a:bodyPr/>
        <a:lstStyle/>
        <a:p>
          <a:endParaRPr lang="en-US"/>
        </a:p>
      </dgm:t>
    </dgm:pt>
    <dgm:pt modelId="{C38C19B8-903D-45D8-9CD4-F581B731241D}" type="sibTrans" cxnId="{9A222482-2A18-4721-9CE1-CA2148AB02AD}">
      <dgm:prSet/>
      <dgm:spPr/>
      <dgm:t>
        <a:bodyPr/>
        <a:lstStyle/>
        <a:p>
          <a:endParaRPr lang="en-US"/>
        </a:p>
      </dgm:t>
    </dgm:pt>
    <dgm:pt modelId="{DC5FB008-427F-4292-B3D4-6A039D32E5FA}">
      <dgm:prSet/>
      <dgm:spPr/>
      <dgm:t>
        <a:bodyPr/>
        <a:lstStyle/>
        <a:p>
          <a:r>
            <a:rPr lang="en-GB"/>
            <a:t>Manage and frame issues</a:t>
          </a:r>
          <a:endParaRPr lang="en-US"/>
        </a:p>
      </dgm:t>
    </dgm:pt>
    <dgm:pt modelId="{8C29D9DD-5D85-434C-9221-B1528890C948}" type="parTrans" cxnId="{84F20BEA-684E-4859-989E-FA10D855E6AC}">
      <dgm:prSet/>
      <dgm:spPr/>
      <dgm:t>
        <a:bodyPr/>
        <a:lstStyle/>
        <a:p>
          <a:endParaRPr lang="en-US"/>
        </a:p>
      </dgm:t>
    </dgm:pt>
    <dgm:pt modelId="{8FB2A4B1-9CB3-45EA-9F3D-87DB61C389BD}" type="sibTrans" cxnId="{84F20BEA-684E-4859-989E-FA10D855E6AC}">
      <dgm:prSet/>
      <dgm:spPr/>
      <dgm:t>
        <a:bodyPr/>
        <a:lstStyle/>
        <a:p>
          <a:endParaRPr lang="en-US"/>
        </a:p>
      </dgm:t>
    </dgm:pt>
    <dgm:pt modelId="{3E93B6A8-1AE0-454F-AD91-CE9A0AC2CECA}">
      <dgm:prSet/>
      <dgm:spPr/>
      <dgm:t>
        <a:bodyPr/>
        <a:lstStyle/>
        <a:p>
          <a:r>
            <a:rPr lang="en-GB"/>
            <a:t>Orchestrate conflicting perspectives</a:t>
          </a:r>
          <a:endParaRPr lang="en-US"/>
        </a:p>
      </dgm:t>
    </dgm:pt>
    <dgm:pt modelId="{DFF70E80-B08D-4ED5-8AD0-99B4798574F5}" type="parTrans" cxnId="{BFFDFB4E-53C3-48EC-99D2-055F0161F731}">
      <dgm:prSet/>
      <dgm:spPr/>
      <dgm:t>
        <a:bodyPr/>
        <a:lstStyle/>
        <a:p>
          <a:endParaRPr lang="en-US"/>
        </a:p>
      </dgm:t>
    </dgm:pt>
    <dgm:pt modelId="{02EA4377-0B8A-4E23-8354-A5110CC82CDF}" type="sibTrans" cxnId="{BFFDFB4E-53C3-48EC-99D2-055F0161F731}">
      <dgm:prSet/>
      <dgm:spPr/>
      <dgm:t>
        <a:bodyPr/>
        <a:lstStyle/>
        <a:p>
          <a:endParaRPr lang="en-US"/>
        </a:p>
      </dgm:t>
    </dgm:pt>
    <dgm:pt modelId="{B98E88BB-6925-48F3-A1F3-A68C9AA8DE7B}">
      <dgm:prSet/>
      <dgm:spPr/>
      <dgm:t>
        <a:bodyPr/>
        <a:lstStyle/>
        <a:p>
          <a:r>
            <a:rPr lang="en-GB"/>
            <a:t>Facilitate the decision-making process</a:t>
          </a:r>
          <a:endParaRPr lang="en-US"/>
        </a:p>
      </dgm:t>
    </dgm:pt>
    <dgm:pt modelId="{B4F02C79-66AD-4BD5-BC09-216B410618F2}" type="parTrans" cxnId="{D62C3623-2D86-451F-9F86-99F6D5ACEAC4}">
      <dgm:prSet/>
      <dgm:spPr/>
      <dgm:t>
        <a:bodyPr/>
        <a:lstStyle/>
        <a:p>
          <a:endParaRPr lang="en-US"/>
        </a:p>
      </dgm:t>
    </dgm:pt>
    <dgm:pt modelId="{0AD3FA01-1729-448A-B755-18AEFDDD84CF}" type="sibTrans" cxnId="{D62C3623-2D86-451F-9F86-99F6D5ACEAC4}">
      <dgm:prSet/>
      <dgm:spPr/>
      <dgm:t>
        <a:bodyPr/>
        <a:lstStyle/>
        <a:p>
          <a:endParaRPr lang="en-US"/>
        </a:p>
      </dgm:t>
    </dgm:pt>
    <dgm:pt modelId="{C8682888-E0F4-42C5-B7F0-838FF8F02B5D}">
      <dgm:prSet/>
      <dgm:spPr/>
      <dgm:t>
        <a:bodyPr/>
        <a:lstStyle/>
        <a:p>
          <a:r>
            <a:rPr lang="en-GB"/>
            <a:t>Leader provides a holding environment, a supportive context in which there is </a:t>
          </a:r>
          <a:endParaRPr lang="en-US"/>
        </a:p>
      </dgm:t>
    </dgm:pt>
    <dgm:pt modelId="{C5DF3563-5F6D-475C-863D-38F868651B24}" type="parTrans" cxnId="{706C2D93-3B0E-46BE-ACDB-BE5ADA6B39C7}">
      <dgm:prSet/>
      <dgm:spPr/>
      <dgm:t>
        <a:bodyPr/>
        <a:lstStyle/>
        <a:p>
          <a:endParaRPr lang="en-US"/>
        </a:p>
      </dgm:t>
    </dgm:pt>
    <dgm:pt modelId="{6ED12CC8-2B19-4B74-AB5C-4522E75D3245}" type="sibTrans" cxnId="{706C2D93-3B0E-46BE-ACDB-BE5ADA6B39C7}">
      <dgm:prSet/>
      <dgm:spPr/>
      <dgm:t>
        <a:bodyPr/>
        <a:lstStyle/>
        <a:p>
          <a:endParaRPr lang="en-US"/>
        </a:p>
      </dgm:t>
    </dgm:pt>
    <dgm:pt modelId="{524442E2-C323-4F58-A194-C24FEF466267}">
      <dgm:prSet/>
      <dgm:spPr/>
      <dgm:t>
        <a:bodyPr/>
        <a:lstStyle/>
        <a:p>
          <a:r>
            <a:rPr lang="en-GB"/>
            <a:t>Trust, nurturance, &amp; empathy</a:t>
          </a:r>
          <a:endParaRPr lang="en-US"/>
        </a:p>
      </dgm:t>
    </dgm:pt>
    <dgm:pt modelId="{272F9F5E-D099-4D4B-8FEE-AFB250530F00}" type="parTrans" cxnId="{D23BC5C1-BFF8-4C85-A279-F8F2ECBF5E20}">
      <dgm:prSet/>
      <dgm:spPr/>
      <dgm:t>
        <a:bodyPr/>
        <a:lstStyle/>
        <a:p>
          <a:endParaRPr lang="en-US"/>
        </a:p>
      </dgm:t>
    </dgm:pt>
    <dgm:pt modelId="{BFAA65CD-3261-4848-A740-FDC70FF40713}" type="sibTrans" cxnId="{D23BC5C1-BFF8-4C85-A279-F8F2ECBF5E20}">
      <dgm:prSet/>
      <dgm:spPr/>
      <dgm:t>
        <a:bodyPr/>
        <a:lstStyle/>
        <a:p>
          <a:endParaRPr lang="en-US"/>
        </a:p>
      </dgm:t>
    </dgm:pt>
    <dgm:pt modelId="{18A7C0B8-1D86-40DD-8BA1-D0D78D3FE1E7}">
      <dgm:prSet/>
      <dgm:spPr/>
      <dgm:t>
        <a:bodyPr/>
        <a:lstStyle/>
        <a:p>
          <a:r>
            <a:rPr lang="en-GB"/>
            <a:t>Leader’s duties </a:t>
          </a:r>
          <a:endParaRPr lang="en-US"/>
        </a:p>
      </dgm:t>
    </dgm:pt>
    <dgm:pt modelId="{66BF9CBE-046C-4709-ABD8-7153B15B76E9}" type="parTrans" cxnId="{AF86CF61-6C48-4BA5-AAB9-708BF381988A}">
      <dgm:prSet/>
      <dgm:spPr/>
      <dgm:t>
        <a:bodyPr/>
        <a:lstStyle/>
        <a:p>
          <a:endParaRPr lang="en-US"/>
        </a:p>
      </dgm:t>
    </dgm:pt>
    <dgm:pt modelId="{B702F6FC-82F5-4B1A-98E7-38A5CC1685A6}" type="sibTrans" cxnId="{AF86CF61-6C48-4BA5-AAB9-708BF381988A}">
      <dgm:prSet/>
      <dgm:spPr/>
      <dgm:t>
        <a:bodyPr/>
        <a:lstStyle/>
        <a:p>
          <a:endParaRPr lang="en-US"/>
        </a:p>
      </dgm:t>
    </dgm:pt>
    <dgm:pt modelId="{6B08798F-CADF-4839-AA12-6843CC255E93}">
      <dgm:prSet/>
      <dgm:spPr/>
      <dgm:t>
        <a:bodyPr/>
        <a:lstStyle/>
        <a:p>
          <a:r>
            <a:rPr lang="en-GB"/>
            <a:t>Assist the follower in struggling with change and personal growth</a:t>
          </a:r>
          <a:endParaRPr lang="en-US"/>
        </a:p>
      </dgm:t>
    </dgm:pt>
    <dgm:pt modelId="{364F8A6F-FC06-4FDB-B3DB-ABE5B743E5D6}" type="parTrans" cxnId="{837EA4F9-5E95-4190-942D-907F057E62C2}">
      <dgm:prSet/>
      <dgm:spPr/>
      <dgm:t>
        <a:bodyPr/>
        <a:lstStyle/>
        <a:p>
          <a:endParaRPr lang="en-US"/>
        </a:p>
      </dgm:t>
    </dgm:pt>
    <dgm:pt modelId="{E0EE3AC3-FACD-4156-A680-7821CB0CD892}" type="sibTrans" cxnId="{837EA4F9-5E95-4190-942D-907F057E62C2}">
      <dgm:prSet/>
      <dgm:spPr/>
      <dgm:t>
        <a:bodyPr/>
        <a:lstStyle/>
        <a:p>
          <a:endParaRPr lang="en-US"/>
        </a:p>
      </dgm:t>
    </dgm:pt>
    <dgm:pt modelId="{3CBF4D1E-C75A-FD48-9981-D48E07A425D6}" type="pres">
      <dgm:prSet presAssocID="{FCFFCED1-FBC9-4EFC-A6B6-E42E0AC42CE2}" presName="linear" presStyleCnt="0">
        <dgm:presLayoutVars>
          <dgm:animLvl val="lvl"/>
          <dgm:resizeHandles val="exact"/>
        </dgm:presLayoutVars>
      </dgm:prSet>
      <dgm:spPr/>
      <dgm:t>
        <a:bodyPr/>
        <a:lstStyle/>
        <a:p>
          <a:endParaRPr lang="en-GB"/>
        </a:p>
      </dgm:t>
    </dgm:pt>
    <dgm:pt modelId="{11832CCD-76B3-2945-BF1B-67EDD3A5180B}" type="pres">
      <dgm:prSet presAssocID="{FA3778B1-393F-44C1-BB4E-0DD81DCA13F9}" presName="parentText" presStyleLbl="node1" presStyleIdx="0" presStyleCnt="3">
        <dgm:presLayoutVars>
          <dgm:chMax val="0"/>
          <dgm:bulletEnabled val="1"/>
        </dgm:presLayoutVars>
      </dgm:prSet>
      <dgm:spPr/>
      <dgm:t>
        <a:bodyPr/>
        <a:lstStyle/>
        <a:p>
          <a:endParaRPr lang="en-GB"/>
        </a:p>
      </dgm:t>
    </dgm:pt>
    <dgm:pt modelId="{6294ED9A-27DD-0A48-8A52-E3B1C41DC41F}" type="pres">
      <dgm:prSet presAssocID="{FA3778B1-393F-44C1-BB4E-0DD81DCA13F9}" presName="childText" presStyleLbl="revTx" presStyleIdx="0" presStyleCnt="3">
        <dgm:presLayoutVars>
          <dgm:bulletEnabled val="1"/>
        </dgm:presLayoutVars>
      </dgm:prSet>
      <dgm:spPr/>
      <dgm:t>
        <a:bodyPr/>
        <a:lstStyle/>
        <a:p>
          <a:endParaRPr lang="en-GB"/>
        </a:p>
      </dgm:t>
    </dgm:pt>
    <dgm:pt modelId="{DD756FF2-E4B7-A743-8192-EFA3EB8FF6E6}" type="pres">
      <dgm:prSet presAssocID="{C8682888-E0F4-42C5-B7F0-838FF8F02B5D}" presName="parentText" presStyleLbl="node1" presStyleIdx="1" presStyleCnt="3">
        <dgm:presLayoutVars>
          <dgm:chMax val="0"/>
          <dgm:bulletEnabled val="1"/>
        </dgm:presLayoutVars>
      </dgm:prSet>
      <dgm:spPr/>
      <dgm:t>
        <a:bodyPr/>
        <a:lstStyle/>
        <a:p>
          <a:endParaRPr lang="en-GB"/>
        </a:p>
      </dgm:t>
    </dgm:pt>
    <dgm:pt modelId="{2E3973AC-1C00-C64D-A74F-2D61116DE121}" type="pres">
      <dgm:prSet presAssocID="{C8682888-E0F4-42C5-B7F0-838FF8F02B5D}" presName="childText" presStyleLbl="revTx" presStyleIdx="1" presStyleCnt="3">
        <dgm:presLayoutVars>
          <dgm:bulletEnabled val="1"/>
        </dgm:presLayoutVars>
      </dgm:prSet>
      <dgm:spPr/>
      <dgm:t>
        <a:bodyPr/>
        <a:lstStyle/>
        <a:p>
          <a:endParaRPr lang="en-GB"/>
        </a:p>
      </dgm:t>
    </dgm:pt>
    <dgm:pt modelId="{9495CB78-22FF-A54E-B544-4D3B6FCBCB6D}" type="pres">
      <dgm:prSet presAssocID="{18A7C0B8-1D86-40DD-8BA1-D0D78D3FE1E7}" presName="parentText" presStyleLbl="node1" presStyleIdx="2" presStyleCnt="3">
        <dgm:presLayoutVars>
          <dgm:chMax val="0"/>
          <dgm:bulletEnabled val="1"/>
        </dgm:presLayoutVars>
      </dgm:prSet>
      <dgm:spPr/>
      <dgm:t>
        <a:bodyPr/>
        <a:lstStyle/>
        <a:p>
          <a:endParaRPr lang="en-GB"/>
        </a:p>
      </dgm:t>
    </dgm:pt>
    <dgm:pt modelId="{CB03F9BD-973C-3441-9CF9-BA1F2D266CD4}" type="pres">
      <dgm:prSet presAssocID="{18A7C0B8-1D86-40DD-8BA1-D0D78D3FE1E7}" presName="childText" presStyleLbl="revTx" presStyleIdx="2" presStyleCnt="3">
        <dgm:presLayoutVars>
          <dgm:bulletEnabled val="1"/>
        </dgm:presLayoutVars>
      </dgm:prSet>
      <dgm:spPr/>
      <dgm:t>
        <a:bodyPr/>
        <a:lstStyle/>
        <a:p>
          <a:endParaRPr lang="en-GB"/>
        </a:p>
      </dgm:t>
    </dgm:pt>
  </dgm:ptLst>
  <dgm:cxnLst>
    <dgm:cxn modelId="{93345395-E9DD-D248-B4F0-2C93A19D258B}" type="presOf" srcId="{3E93B6A8-1AE0-454F-AD91-CE9A0AC2CECA}" destId="{6294ED9A-27DD-0A48-8A52-E3B1C41DC41F}" srcOrd="0" destOrd="3" presId="urn:microsoft.com/office/officeart/2005/8/layout/vList2"/>
    <dgm:cxn modelId="{BFFDFB4E-53C3-48EC-99D2-055F0161F731}" srcId="{FA3778B1-393F-44C1-BB4E-0DD81DCA13F9}" destId="{3E93B6A8-1AE0-454F-AD91-CE9A0AC2CECA}" srcOrd="3" destOrd="0" parTransId="{DFF70E80-B08D-4ED5-8AD0-99B4798574F5}" sibTransId="{02EA4377-0B8A-4E23-8354-A5110CC82CDF}"/>
    <dgm:cxn modelId="{6DF294CF-7EBC-1A46-8FC5-80F9815526EE}" type="presOf" srcId="{328D7FD7-9023-4823-97CE-68F6B90CB902}" destId="{6294ED9A-27DD-0A48-8A52-E3B1C41DC41F}" srcOrd="0" destOrd="1" presId="urn:microsoft.com/office/officeart/2005/8/layout/vList2"/>
    <dgm:cxn modelId="{5679A545-B312-B84B-910E-EBBD98D79F2E}" type="presOf" srcId="{6B08798F-CADF-4839-AA12-6843CC255E93}" destId="{CB03F9BD-973C-3441-9CF9-BA1F2D266CD4}" srcOrd="0" destOrd="0" presId="urn:microsoft.com/office/officeart/2005/8/layout/vList2"/>
    <dgm:cxn modelId="{002723BC-8DF0-8245-A8FD-26D49E09FC60}" type="presOf" srcId="{FCFFCED1-FBC9-4EFC-A6B6-E42E0AC42CE2}" destId="{3CBF4D1E-C75A-FD48-9981-D48E07A425D6}" srcOrd="0" destOrd="0" presId="urn:microsoft.com/office/officeart/2005/8/layout/vList2"/>
    <dgm:cxn modelId="{3E5FB0E4-43D5-4FDE-B4BC-E21142530C95}" srcId="{FCFFCED1-FBC9-4EFC-A6B6-E42E0AC42CE2}" destId="{FA3778B1-393F-44C1-BB4E-0DD81DCA13F9}" srcOrd="0" destOrd="0" parTransId="{9CA4764C-C065-4121-86BF-8BA5341C63E6}" sibTransId="{BBD4B263-2E20-40A7-9C03-4BE0A7400956}"/>
    <dgm:cxn modelId="{06BB89ED-F970-C04B-9478-D2E5707AA929}" type="presOf" srcId="{C8682888-E0F4-42C5-B7F0-838FF8F02B5D}" destId="{DD756FF2-E4B7-A743-8192-EFA3EB8FF6E6}" srcOrd="0" destOrd="0" presId="urn:microsoft.com/office/officeart/2005/8/layout/vList2"/>
    <dgm:cxn modelId="{09BCC3A0-9474-504C-B4A8-2D19C8DBAAEE}" type="presOf" srcId="{FA3778B1-393F-44C1-BB4E-0DD81DCA13F9}" destId="{11832CCD-76B3-2945-BF1B-67EDD3A5180B}" srcOrd="0" destOrd="0" presId="urn:microsoft.com/office/officeart/2005/8/layout/vList2"/>
    <dgm:cxn modelId="{23DA732E-CAD5-EF44-95B3-06E2C490B9DA}" type="presOf" srcId="{B98E88BB-6925-48F3-A1F3-A68C9AA8DE7B}" destId="{6294ED9A-27DD-0A48-8A52-E3B1C41DC41F}" srcOrd="0" destOrd="4" presId="urn:microsoft.com/office/officeart/2005/8/layout/vList2"/>
    <dgm:cxn modelId="{837EA4F9-5E95-4190-942D-907F057E62C2}" srcId="{18A7C0B8-1D86-40DD-8BA1-D0D78D3FE1E7}" destId="{6B08798F-CADF-4839-AA12-6843CC255E93}" srcOrd="0" destOrd="0" parTransId="{364F8A6F-FC06-4FDB-B3DB-ABE5B743E5D6}" sibTransId="{E0EE3AC3-FACD-4156-A680-7821CB0CD892}"/>
    <dgm:cxn modelId="{706C2D93-3B0E-46BE-ACDB-BE5ADA6B39C7}" srcId="{FCFFCED1-FBC9-4EFC-A6B6-E42E0AC42CE2}" destId="{C8682888-E0F4-42C5-B7F0-838FF8F02B5D}" srcOrd="1" destOrd="0" parTransId="{C5DF3563-5F6D-475C-863D-38F868651B24}" sibTransId="{6ED12CC8-2B19-4B74-AB5C-4522E75D3245}"/>
    <dgm:cxn modelId="{AF86CF61-6C48-4BA5-AAB9-708BF381988A}" srcId="{FCFFCED1-FBC9-4EFC-A6B6-E42E0AC42CE2}" destId="{18A7C0B8-1D86-40DD-8BA1-D0D78D3FE1E7}" srcOrd="2" destOrd="0" parTransId="{66BF9CBE-046C-4709-ABD8-7153B15B76E9}" sibTransId="{B702F6FC-82F5-4B1A-98E7-38A5CC1685A6}"/>
    <dgm:cxn modelId="{D62C3623-2D86-451F-9F86-99F6D5ACEAC4}" srcId="{FA3778B1-393F-44C1-BB4E-0DD81DCA13F9}" destId="{B98E88BB-6925-48F3-A1F3-A68C9AA8DE7B}" srcOrd="4" destOrd="0" parTransId="{B4F02C79-66AD-4BD5-BC09-216B410618F2}" sibTransId="{0AD3FA01-1729-448A-B755-18AEFDDD84CF}"/>
    <dgm:cxn modelId="{796E70DA-4DC0-0549-BA83-253D2D33816A}" type="presOf" srcId="{10EFF1E6-FAA6-431A-B424-739AFB90D6BC}" destId="{6294ED9A-27DD-0A48-8A52-E3B1C41DC41F}" srcOrd="0" destOrd="0" presId="urn:microsoft.com/office/officeart/2005/8/layout/vList2"/>
    <dgm:cxn modelId="{8EB5EF0E-22CC-FA4F-B0E7-8DA8E8332851}" type="presOf" srcId="{18A7C0B8-1D86-40DD-8BA1-D0D78D3FE1E7}" destId="{9495CB78-22FF-A54E-B544-4D3B6FCBCB6D}" srcOrd="0" destOrd="0" presId="urn:microsoft.com/office/officeart/2005/8/layout/vList2"/>
    <dgm:cxn modelId="{E63CB185-592B-EF48-B5E2-6A1A61CD5690}" type="presOf" srcId="{DC5FB008-427F-4292-B3D4-6A039D32E5FA}" destId="{6294ED9A-27DD-0A48-8A52-E3B1C41DC41F}" srcOrd="0" destOrd="2" presId="urn:microsoft.com/office/officeart/2005/8/layout/vList2"/>
    <dgm:cxn modelId="{D23BC5C1-BFF8-4C85-A279-F8F2ECBF5E20}" srcId="{C8682888-E0F4-42C5-B7F0-838FF8F02B5D}" destId="{524442E2-C323-4F58-A194-C24FEF466267}" srcOrd="0" destOrd="0" parTransId="{272F9F5E-D099-4D4B-8FEE-AFB250530F00}" sibTransId="{BFAA65CD-3261-4848-A740-FDC70FF40713}"/>
    <dgm:cxn modelId="{456A3D99-C610-4196-9E72-5DBB563A1FBC}" srcId="{FA3778B1-393F-44C1-BB4E-0DD81DCA13F9}" destId="{10EFF1E6-FAA6-431A-B424-739AFB90D6BC}" srcOrd="0" destOrd="0" parTransId="{471727F3-8B7E-4EB7-8773-7D26CABFBF2D}" sibTransId="{EBE64255-3264-4287-8CEC-C7C180F4E14E}"/>
    <dgm:cxn modelId="{2AB6E8ED-F737-5547-B275-811261F83A78}" type="presOf" srcId="{524442E2-C323-4F58-A194-C24FEF466267}" destId="{2E3973AC-1C00-C64D-A74F-2D61116DE121}" srcOrd="0" destOrd="0" presId="urn:microsoft.com/office/officeart/2005/8/layout/vList2"/>
    <dgm:cxn modelId="{9A222482-2A18-4721-9CE1-CA2148AB02AD}" srcId="{FA3778B1-393F-44C1-BB4E-0DD81DCA13F9}" destId="{328D7FD7-9023-4823-97CE-68F6B90CB902}" srcOrd="1" destOrd="0" parTransId="{237FBFB8-60FF-4876-9420-131F32C3E583}" sibTransId="{C38C19B8-903D-45D8-9CD4-F581B731241D}"/>
    <dgm:cxn modelId="{84F20BEA-684E-4859-989E-FA10D855E6AC}" srcId="{FA3778B1-393F-44C1-BB4E-0DD81DCA13F9}" destId="{DC5FB008-427F-4292-B3D4-6A039D32E5FA}" srcOrd="2" destOrd="0" parTransId="{8C29D9DD-5D85-434C-9221-B1528890C948}" sibTransId="{8FB2A4B1-9CB3-45EA-9F3D-87DB61C389BD}"/>
    <dgm:cxn modelId="{B077F2C9-894E-F842-9D18-B477B1FA9941}" type="presParOf" srcId="{3CBF4D1E-C75A-FD48-9981-D48E07A425D6}" destId="{11832CCD-76B3-2945-BF1B-67EDD3A5180B}" srcOrd="0" destOrd="0" presId="urn:microsoft.com/office/officeart/2005/8/layout/vList2"/>
    <dgm:cxn modelId="{B7762E00-9CD7-A94F-9AD4-DFE704795A8E}" type="presParOf" srcId="{3CBF4D1E-C75A-FD48-9981-D48E07A425D6}" destId="{6294ED9A-27DD-0A48-8A52-E3B1C41DC41F}" srcOrd="1" destOrd="0" presId="urn:microsoft.com/office/officeart/2005/8/layout/vList2"/>
    <dgm:cxn modelId="{00F2F47A-83AE-B34E-BBD6-CF5A38BC085A}" type="presParOf" srcId="{3CBF4D1E-C75A-FD48-9981-D48E07A425D6}" destId="{DD756FF2-E4B7-A743-8192-EFA3EB8FF6E6}" srcOrd="2" destOrd="0" presId="urn:microsoft.com/office/officeart/2005/8/layout/vList2"/>
    <dgm:cxn modelId="{C0084AE7-233A-2146-8EE5-279980B4A087}" type="presParOf" srcId="{3CBF4D1E-C75A-FD48-9981-D48E07A425D6}" destId="{2E3973AC-1C00-C64D-A74F-2D61116DE121}" srcOrd="3" destOrd="0" presId="urn:microsoft.com/office/officeart/2005/8/layout/vList2"/>
    <dgm:cxn modelId="{5E12FFC2-4AC5-214C-B0DC-4D5163AD07F6}" type="presParOf" srcId="{3CBF4D1E-C75A-FD48-9981-D48E07A425D6}" destId="{9495CB78-22FF-A54E-B544-4D3B6FCBCB6D}" srcOrd="4" destOrd="0" presId="urn:microsoft.com/office/officeart/2005/8/layout/vList2"/>
    <dgm:cxn modelId="{E4E6DED8-84DA-6840-9F33-FBF7D8F25B6D}" type="presParOf" srcId="{3CBF4D1E-C75A-FD48-9981-D48E07A425D6}" destId="{CB03F9BD-973C-3441-9CF9-BA1F2D266CD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C50C0D2-86FC-41BC-AD1E-C23F498A403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7102AD4-6F8F-4F31-9D4B-4E2E5DA2E240}">
      <dgm:prSet/>
      <dgm:spPr/>
      <dgm:t>
        <a:bodyPr/>
        <a:lstStyle/>
        <a:p>
          <a:r>
            <a:rPr lang="en-GB"/>
            <a:t>Theory of Transformational Leadership</a:t>
          </a:r>
          <a:endParaRPr lang="en-US"/>
        </a:p>
      </dgm:t>
    </dgm:pt>
    <dgm:pt modelId="{EE8A3DBA-C0BE-4031-B616-4D210BD81E08}" type="parTrans" cxnId="{08085A26-86CF-4E6C-B2C4-BEAC05ABBF97}">
      <dgm:prSet/>
      <dgm:spPr/>
      <dgm:t>
        <a:bodyPr/>
        <a:lstStyle/>
        <a:p>
          <a:endParaRPr lang="en-US"/>
        </a:p>
      </dgm:t>
    </dgm:pt>
    <dgm:pt modelId="{33A3C64E-B65E-45A0-BA71-E2D7981F2C8B}" type="sibTrans" cxnId="{08085A26-86CF-4E6C-B2C4-BEAC05ABBF97}">
      <dgm:prSet/>
      <dgm:spPr/>
      <dgm:t>
        <a:bodyPr/>
        <a:lstStyle/>
        <a:p>
          <a:endParaRPr lang="en-US"/>
        </a:p>
      </dgm:t>
    </dgm:pt>
    <dgm:pt modelId="{7307F8CA-8D1B-4A63-AA3C-9D532D7C0FA4}">
      <dgm:prSet/>
      <dgm:spPr/>
      <dgm:t>
        <a:bodyPr/>
        <a:lstStyle/>
        <a:p>
          <a:r>
            <a:rPr lang="en-GB"/>
            <a:t>Strong emphasis on followers’ needs, values, &amp; morals</a:t>
          </a:r>
          <a:endParaRPr lang="en-US"/>
        </a:p>
      </dgm:t>
    </dgm:pt>
    <dgm:pt modelId="{1B5A2CB3-8D30-4749-9823-BAC35CE12BBE}" type="parTrans" cxnId="{4B15FAE5-4F0E-4F63-88A4-210CC3B0C139}">
      <dgm:prSet/>
      <dgm:spPr/>
      <dgm:t>
        <a:bodyPr/>
        <a:lstStyle/>
        <a:p>
          <a:endParaRPr lang="en-US"/>
        </a:p>
      </dgm:t>
    </dgm:pt>
    <dgm:pt modelId="{902E2F07-2762-4B5A-A7AB-8B2EEBF7F5AB}" type="sibTrans" cxnId="{4B15FAE5-4F0E-4F63-88A4-210CC3B0C139}">
      <dgm:prSet/>
      <dgm:spPr/>
      <dgm:t>
        <a:bodyPr/>
        <a:lstStyle/>
        <a:p>
          <a:endParaRPr lang="en-US"/>
        </a:p>
      </dgm:t>
    </dgm:pt>
    <dgm:pt modelId="{6CDD50E7-61EA-4C05-9CEE-43C36A5C9BA6}">
      <dgm:prSet/>
      <dgm:spPr/>
      <dgm:t>
        <a:bodyPr/>
        <a:lstStyle/>
        <a:p>
          <a:r>
            <a:rPr lang="en-GB"/>
            <a:t>Leaders help followers in their personal struggles concerning conflicting values</a:t>
          </a:r>
          <a:endParaRPr lang="en-US"/>
        </a:p>
      </dgm:t>
    </dgm:pt>
    <dgm:pt modelId="{EEFC382B-2E6B-48DA-B2E3-434DCB127E1C}" type="parTrans" cxnId="{C437B2A9-C8EB-433A-B5C0-A3A26E1B5A67}">
      <dgm:prSet/>
      <dgm:spPr/>
      <dgm:t>
        <a:bodyPr/>
        <a:lstStyle/>
        <a:p>
          <a:endParaRPr lang="en-US"/>
        </a:p>
      </dgm:t>
    </dgm:pt>
    <dgm:pt modelId="{A5182852-725A-44AA-82AB-DCC6BCAC1EE5}" type="sibTrans" cxnId="{C437B2A9-C8EB-433A-B5C0-A3A26E1B5A67}">
      <dgm:prSet/>
      <dgm:spPr/>
      <dgm:t>
        <a:bodyPr/>
        <a:lstStyle/>
        <a:p>
          <a:endParaRPr lang="en-US"/>
        </a:p>
      </dgm:t>
    </dgm:pt>
    <dgm:pt modelId="{66AD0E9C-80C3-41F8-8C0E-D3140D49496E}">
      <dgm:prSet/>
      <dgm:spPr/>
      <dgm:t>
        <a:bodyPr/>
        <a:lstStyle/>
        <a:p>
          <a:r>
            <a:rPr lang="en-GB"/>
            <a:t>Stressing values such as liberty, justice, equality</a:t>
          </a:r>
          <a:endParaRPr lang="en-US"/>
        </a:p>
      </dgm:t>
    </dgm:pt>
    <dgm:pt modelId="{99DAAA47-4775-4A2F-95C9-E97A43F1B1E4}" type="parTrans" cxnId="{BDDB4978-0949-4A12-B2FB-DE7C349261F0}">
      <dgm:prSet/>
      <dgm:spPr/>
      <dgm:t>
        <a:bodyPr/>
        <a:lstStyle/>
        <a:p>
          <a:endParaRPr lang="en-US"/>
        </a:p>
      </dgm:t>
    </dgm:pt>
    <dgm:pt modelId="{11D05E4F-50C0-4A2D-A118-3C4604AF56A7}" type="sibTrans" cxnId="{BDDB4978-0949-4A12-B2FB-DE7C349261F0}">
      <dgm:prSet/>
      <dgm:spPr/>
      <dgm:t>
        <a:bodyPr/>
        <a:lstStyle/>
        <a:p>
          <a:endParaRPr lang="en-US"/>
        </a:p>
      </dgm:t>
    </dgm:pt>
    <dgm:pt modelId="{DAE7FB65-E511-4F4F-8240-BF16E108745D}">
      <dgm:prSet/>
      <dgm:spPr/>
      <dgm:t>
        <a:bodyPr/>
        <a:lstStyle/>
        <a:p>
          <a:r>
            <a:rPr lang="en-GB"/>
            <a:t>Connection between leader &amp; follower</a:t>
          </a:r>
          <a:endParaRPr lang="en-US"/>
        </a:p>
      </dgm:t>
    </dgm:pt>
    <dgm:pt modelId="{0A797186-9827-4551-9C26-EE9C715D33AF}" type="parTrans" cxnId="{93FEA684-6531-4C67-8AD1-2C2D63517367}">
      <dgm:prSet/>
      <dgm:spPr/>
      <dgm:t>
        <a:bodyPr/>
        <a:lstStyle/>
        <a:p>
          <a:endParaRPr lang="en-US"/>
        </a:p>
      </dgm:t>
    </dgm:pt>
    <dgm:pt modelId="{5106FEE2-CB65-4A45-B5A8-2A63E13028EA}" type="sibTrans" cxnId="{93FEA684-6531-4C67-8AD1-2C2D63517367}">
      <dgm:prSet/>
      <dgm:spPr/>
      <dgm:t>
        <a:bodyPr/>
        <a:lstStyle/>
        <a:p>
          <a:endParaRPr lang="en-US"/>
        </a:p>
      </dgm:t>
    </dgm:pt>
    <dgm:pt modelId="{A298A9B9-0201-4CE2-80F5-A69E4A3D778B}">
      <dgm:prSet/>
      <dgm:spPr/>
      <dgm:t>
        <a:bodyPr/>
        <a:lstStyle/>
        <a:p>
          <a:r>
            <a:rPr lang="en-GB"/>
            <a:t>Raises level of morality of both</a:t>
          </a:r>
          <a:endParaRPr lang="en-US"/>
        </a:p>
      </dgm:t>
    </dgm:pt>
    <dgm:pt modelId="{23FD37CA-8663-4D82-B5D8-1EF2F48D8376}" type="parTrans" cxnId="{FD97BA55-164B-441D-8E3A-06E3A8A3B5C6}">
      <dgm:prSet/>
      <dgm:spPr/>
      <dgm:t>
        <a:bodyPr/>
        <a:lstStyle/>
        <a:p>
          <a:endParaRPr lang="en-US"/>
        </a:p>
      </dgm:t>
    </dgm:pt>
    <dgm:pt modelId="{D0D49498-7A23-4A13-A608-7C4AACFA7095}" type="sibTrans" cxnId="{FD97BA55-164B-441D-8E3A-06E3A8A3B5C6}">
      <dgm:prSet/>
      <dgm:spPr/>
      <dgm:t>
        <a:bodyPr/>
        <a:lstStyle/>
        <a:p>
          <a:endParaRPr lang="en-US"/>
        </a:p>
      </dgm:t>
    </dgm:pt>
    <dgm:pt modelId="{AD860693-C30F-4F60-B9CD-A6229FA3FFF6}">
      <dgm:prSet/>
      <dgm:spPr/>
      <dgm:t>
        <a:bodyPr/>
        <a:lstStyle/>
        <a:p>
          <a:r>
            <a:rPr lang="en-GB"/>
            <a:t>Leader’s Role</a:t>
          </a:r>
          <a:endParaRPr lang="en-US"/>
        </a:p>
      </dgm:t>
    </dgm:pt>
    <dgm:pt modelId="{7BE284C9-BCEF-48A0-B7C5-F40C5A489114}" type="parTrans" cxnId="{7E70D29E-65A4-4E2A-9C02-7A191B3241C8}">
      <dgm:prSet/>
      <dgm:spPr/>
      <dgm:t>
        <a:bodyPr/>
        <a:lstStyle/>
        <a:p>
          <a:endParaRPr lang="en-US"/>
        </a:p>
      </dgm:t>
    </dgm:pt>
    <dgm:pt modelId="{9F6ABF3C-A518-44AD-9039-8DC990FAD253}" type="sibTrans" cxnId="{7E70D29E-65A4-4E2A-9C02-7A191B3241C8}">
      <dgm:prSet/>
      <dgm:spPr/>
      <dgm:t>
        <a:bodyPr/>
        <a:lstStyle/>
        <a:p>
          <a:endParaRPr lang="en-US"/>
        </a:p>
      </dgm:t>
    </dgm:pt>
    <dgm:pt modelId="{32FE14F0-DA2A-4CC6-BF57-660AE50048B2}">
      <dgm:prSet/>
      <dgm:spPr/>
      <dgm:t>
        <a:bodyPr/>
        <a:lstStyle/>
        <a:p>
          <a:r>
            <a:rPr lang="en-GB"/>
            <a:t>Assist followers in assessing their values &amp; needs</a:t>
          </a:r>
          <a:endParaRPr lang="en-US"/>
        </a:p>
      </dgm:t>
    </dgm:pt>
    <dgm:pt modelId="{9C666CDB-8AB2-4DBE-974B-37D6D98878A6}" type="parTrans" cxnId="{47534817-014E-45EE-8B18-E5B5E250C1B6}">
      <dgm:prSet/>
      <dgm:spPr/>
      <dgm:t>
        <a:bodyPr/>
        <a:lstStyle/>
        <a:p>
          <a:endParaRPr lang="en-US"/>
        </a:p>
      </dgm:t>
    </dgm:pt>
    <dgm:pt modelId="{062C37A0-5FD9-4284-BED5-D34756B07179}" type="sibTrans" cxnId="{47534817-014E-45EE-8B18-E5B5E250C1B6}">
      <dgm:prSet/>
      <dgm:spPr/>
      <dgm:t>
        <a:bodyPr/>
        <a:lstStyle/>
        <a:p>
          <a:endParaRPr lang="en-US"/>
        </a:p>
      </dgm:t>
    </dgm:pt>
    <dgm:pt modelId="{275AED1B-73F3-4882-AECF-A346C04546EC}">
      <dgm:prSet/>
      <dgm:spPr/>
      <dgm:t>
        <a:bodyPr/>
        <a:lstStyle/>
        <a:p>
          <a:r>
            <a:rPr lang="en-GB"/>
            <a:t>Help followers to rise to a higher level of functioning</a:t>
          </a:r>
          <a:endParaRPr lang="en-US"/>
        </a:p>
      </dgm:t>
    </dgm:pt>
    <dgm:pt modelId="{4603054F-0529-4C23-8D01-39977A45B11E}" type="parTrans" cxnId="{6B8BD153-1685-4D04-A0FE-97D3C75E1451}">
      <dgm:prSet/>
      <dgm:spPr/>
      <dgm:t>
        <a:bodyPr/>
        <a:lstStyle/>
        <a:p>
          <a:endParaRPr lang="en-US"/>
        </a:p>
      </dgm:t>
    </dgm:pt>
    <dgm:pt modelId="{EE5DDD7B-DDB1-4D3D-A1FE-7CC8223EB99C}" type="sibTrans" cxnId="{6B8BD153-1685-4D04-A0FE-97D3C75E1451}">
      <dgm:prSet/>
      <dgm:spPr/>
      <dgm:t>
        <a:bodyPr/>
        <a:lstStyle/>
        <a:p>
          <a:endParaRPr lang="en-US"/>
        </a:p>
      </dgm:t>
    </dgm:pt>
    <dgm:pt modelId="{2B0DA0A9-FCEB-D043-AF4B-0BB49B1B4DFE}" type="pres">
      <dgm:prSet presAssocID="{5C50C0D2-86FC-41BC-AD1E-C23F498A4039}" presName="linear" presStyleCnt="0">
        <dgm:presLayoutVars>
          <dgm:animLvl val="lvl"/>
          <dgm:resizeHandles val="exact"/>
        </dgm:presLayoutVars>
      </dgm:prSet>
      <dgm:spPr/>
      <dgm:t>
        <a:bodyPr/>
        <a:lstStyle/>
        <a:p>
          <a:endParaRPr lang="en-GB"/>
        </a:p>
      </dgm:t>
    </dgm:pt>
    <dgm:pt modelId="{ADF81BEE-BDD3-9C49-A44F-4321E5BA2EEA}" type="pres">
      <dgm:prSet presAssocID="{A7102AD4-6F8F-4F31-9D4B-4E2E5DA2E240}" presName="parentText" presStyleLbl="node1" presStyleIdx="0" presStyleCnt="2">
        <dgm:presLayoutVars>
          <dgm:chMax val="0"/>
          <dgm:bulletEnabled val="1"/>
        </dgm:presLayoutVars>
      </dgm:prSet>
      <dgm:spPr/>
      <dgm:t>
        <a:bodyPr/>
        <a:lstStyle/>
        <a:p>
          <a:endParaRPr lang="en-GB"/>
        </a:p>
      </dgm:t>
    </dgm:pt>
    <dgm:pt modelId="{75E995FF-BBE1-614B-B0C3-CAE08A74EE8E}" type="pres">
      <dgm:prSet presAssocID="{A7102AD4-6F8F-4F31-9D4B-4E2E5DA2E240}" presName="childText" presStyleLbl="revTx" presStyleIdx="0" presStyleCnt="2">
        <dgm:presLayoutVars>
          <dgm:bulletEnabled val="1"/>
        </dgm:presLayoutVars>
      </dgm:prSet>
      <dgm:spPr/>
      <dgm:t>
        <a:bodyPr/>
        <a:lstStyle/>
        <a:p>
          <a:endParaRPr lang="en-GB"/>
        </a:p>
      </dgm:t>
    </dgm:pt>
    <dgm:pt modelId="{4531E7CC-C527-3041-B467-CCAEAAB4FFEA}" type="pres">
      <dgm:prSet presAssocID="{AD860693-C30F-4F60-B9CD-A6229FA3FFF6}" presName="parentText" presStyleLbl="node1" presStyleIdx="1" presStyleCnt="2">
        <dgm:presLayoutVars>
          <dgm:chMax val="0"/>
          <dgm:bulletEnabled val="1"/>
        </dgm:presLayoutVars>
      </dgm:prSet>
      <dgm:spPr/>
      <dgm:t>
        <a:bodyPr/>
        <a:lstStyle/>
        <a:p>
          <a:endParaRPr lang="en-GB"/>
        </a:p>
      </dgm:t>
    </dgm:pt>
    <dgm:pt modelId="{E130B205-4B70-0244-BCA4-574DB3E09594}" type="pres">
      <dgm:prSet presAssocID="{AD860693-C30F-4F60-B9CD-A6229FA3FFF6}" presName="childText" presStyleLbl="revTx" presStyleIdx="1" presStyleCnt="2">
        <dgm:presLayoutVars>
          <dgm:bulletEnabled val="1"/>
        </dgm:presLayoutVars>
      </dgm:prSet>
      <dgm:spPr/>
      <dgm:t>
        <a:bodyPr/>
        <a:lstStyle/>
        <a:p>
          <a:endParaRPr lang="en-GB"/>
        </a:p>
      </dgm:t>
    </dgm:pt>
  </dgm:ptLst>
  <dgm:cxnLst>
    <dgm:cxn modelId="{D77AB965-9528-7D44-9154-94F1724E1510}" type="presOf" srcId="{32FE14F0-DA2A-4CC6-BF57-660AE50048B2}" destId="{E130B205-4B70-0244-BCA4-574DB3E09594}" srcOrd="0" destOrd="0" presId="urn:microsoft.com/office/officeart/2005/8/layout/vList2"/>
    <dgm:cxn modelId="{618B56B5-0C00-224C-8144-00408C5A3DF0}" type="presOf" srcId="{AD860693-C30F-4F60-B9CD-A6229FA3FFF6}" destId="{4531E7CC-C527-3041-B467-CCAEAAB4FFEA}" srcOrd="0" destOrd="0" presId="urn:microsoft.com/office/officeart/2005/8/layout/vList2"/>
    <dgm:cxn modelId="{563D7987-C072-DB4A-8FED-8CEFFB5A9B44}" type="presOf" srcId="{7307F8CA-8D1B-4A63-AA3C-9D532D7C0FA4}" destId="{75E995FF-BBE1-614B-B0C3-CAE08A74EE8E}" srcOrd="0" destOrd="0" presId="urn:microsoft.com/office/officeart/2005/8/layout/vList2"/>
    <dgm:cxn modelId="{6B8BD153-1685-4D04-A0FE-97D3C75E1451}" srcId="{AD860693-C30F-4F60-B9CD-A6229FA3FFF6}" destId="{275AED1B-73F3-4882-AECF-A346C04546EC}" srcOrd="1" destOrd="0" parTransId="{4603054F-0529-4C23-8D01-39977A45B11E}" sibTransId="{EE5DDD7B-DDB1-4D3D-A1FE-7CC8223EB99C}"/>
    <dgm:cxn modelId="{FD97BA55-164B-441D-8E3A-06E3A8A3B5C6}" srcId="{A7102AD4-6F8F-4F31-9D4B-4E2E5DA2E240}" destId="{A298A9B9-0201-4CE2-80F5-A69E4A3D778B}" srcOrd="4" destOrd="0" parTransId="{23FD37CA-8663-4D82-B5D8-1EF2F48D8376}" sibTransId="{D0D49498-7A23-4A13-A608-7C4AACFA7095}"/>
    <dgm:cxn modelId="{C437B2A9-C8EB-433A-B5C0-A3A26E1B5A67}" srcId="{A7102AD4-6F8F-4F31-9D4B-4E2E5DA2E240}" destId="{6CDD50E7-61EA-4C05-9CEE-43C36A5C9BA6}" srcOrd="1" destOrd="0" parTransId="{EEFC382B-2E6B-48DA-B2E3-434DCB127E1C}" sibTransId="{A5182852-725A-44AA-82AB-DCC6BCAC1EE5}"/>
    <dgm:cxn modelId="{9038880A-1FEF-474B-9199-789EF844D53D}" type="presOf" srcId="{A298A9B9-0201-4CE2-80F5-A69E4A3D778B}" destId="{75E995FF-BBE1-614B-B0C3-CAE08A74EE8E}" srcOrd="0" destOrd="4" presId="urn:microsoft.com/office/officeart/2005/8/layout/vList2"/>
    <dgm:cxn modelId="{6580408C-E6BF-A040-9150-74BDF44B8C7F}" type="presOf" srcId="{DAE7FB65-E511-4F4F-8240-BF16E108745D}" destId="{75E995FF-BBE1-614B-B0C3-CAE08A74EE8E}" srcOrd="0" destOrd="3" presId="urn:microsoft.com/office/officeart/2005/8/layout/vList2"/>
    <dgm:cxn modelId="{BDDB4978-0949-4A12-B2FB-DE7C349261F0}" srcId="{A7102AD4-6F8F-4F31-9D4B-4E2E5DA2E240}" destId="{66AD0E9C-80C3-41F8-8C0E-D3140D49496E}" srcOrd="2" destOrd="0" parTransId="{99DAAA47-4775-4A2F-95C9-E97A43F1B1E4}" sibTransId="{11D05E4F-50C0-4A2D-A118-3C4604AF56A7}"/>
    <dgm:cxn modelId="{93FEA684-6531-4C67-8AD1-2C2D63517367}" srcId="{A7102AD4-6F8F-4F31-9D4B-4E2E5DA2E240}" destId="{DAE7FB65-E511-4F4F-8240-BF16E108745D}" srcOrd="3" destOrd="0" parTransId="{0A797186-9827-4551-9C26-EE9C715D33AF}" sibTransId="{5106FEE2-CB65-4A45-B5A8-2A63E13028EA}"/>
    <dgm:cxn modelId="{4B15FAE5-4F0E-4F63-88A4-210CC3B0C139}" srcId="{A7102AD4-6F8F-4F31-9D4B-4E2E5DA2E240}" destId="{7307F8CA-8D1B-4A63-AA3C-9D532D7C0FA4}" srcOrd="0" destOrd="0" parTransId="{1B5A2CB3-8D30-4749-9823-BAC35CE12BBE}" sibTransId="{902E2F07-2762-4B5A-A7AB-8B2EEBF7F5AB}"/>
    <dgm:cxn modelId="{47534817-014E-45EE-8B18-E5B5E250C1B6}" srcId="{AD860693-C30F-4F60-B9CD-A6229FA3FFF6}" destId="{32FE14F0-DA2A-4CC6-BF57-660AE50048B2}" srcOrd="0" destOrd="0" parTransId="{9C666CDB-8AB2-4DBE-974B-37D6D98878A6}" sibTransId="{062C37A0-5FD9-4284-BED5-D34756B07179}"/>
    <dgm:cxn modelId="{1DB8893B-0772-FD44-87C4-F4D359FA7C56}" type="presOf" srcId="{66AD0E9C-80C3-41F8-8C0E-D3140D49496E}" destId="{75E995FF-BBE1-614B-B0C3-CAE08A74EE8E}" srcOrd="0" destOrd="2" presId="urn:microsoft.com/office/officeart/2005/8/layout/vList2"/>
    <dgm:cxn modelId="{351BEF36-F819-C146-9F2F-24A7ED153C9B}" type="presOf" srcId="{A7102AD4-6F8F-4F31-9D4B-4E2E5DA2E240}" destId="{ADF81BEE-BDD3-9C49-A44F-4321E5BA2EEA}" srcOrd="0" destOrd="0" presId="urn:microsoft.com/office/officeart/2005/8/layout/vList2"/>
    <dgm:cxn modelId="{7EDBCCBB-553A-2A47-BF16-3AE7D3F62CB3}" type="presOf" srcId="{6CDD50E7-61EA-4C05-9CEE-43C36A5C9BA6}" destId="{75E995FF-BBE1-614B-B0C3-CAE08A74EE8E}" srcOrd="0" destOrd="1" presId="urn:microsoft.com/office/officeart/2005/8/layout/vList2"/>
    <dgm:cxn modelId="{CE6A6EBF-9427-2D42-A620-DBE37576DD75}" type="presOf" srcId="{5C50C0D2-86FC-41BC-AD1E-C23F498A4039}" destId="{2B0DA0A9-FCEB-D043-AF4B-0BB49B1B4DFE}" srcOrd="0" destOrd="0" presId="urn:microsoft.com/office/officeart/2005/8/layout/vList2"/>
    <dgm:cxn modelId="{438D183A-402F-C840-AD15-D019B3A2998A}" type="presOf" srcId="{275AED1B-73F3-4882-AECF-A346C04546EC}" destId="{E130B205-4B70-0244-BCA4-574DB3E09594}" srcOrd="0" destOrd="1" presId="urn:microsoft.com/office/officeart/2005/8/layout/vList2"/>
    <dgm:cxn modelId="{7E70D29E-65A4-4E2A-9C02-7A191B3241C8}" srcId="{5C50C0D2-86FC-41BC-AD1E-C23F498A4039}" destId="{AD860693-C30F-4F60-B9CD-A6229FA3FFF6}" srcOrd="1" destOrd="0" parTransId="{7BE284C9-BCEF-48A0-B7C5-F40C5A489114}" sibTransId="{9F6ABF3C-A518-44AD-9039-8DC990FAD253}"/>
    <dgm:cxn modelId="{08085A26-86CF-4E6C-B2C4-BEAC05ABBF97}" srcId="{5C50C0D2-86FC-41BC-AD1E-C23F498A4039}" destId="{A7102AD4-6F8F-4F31-9D4B-4E2E5DA2E240}" srcOrd="0" destOrd="0" parTransId="{EE8A3DBA-C0BE-4031-B616-4D210BD81E08}" sibTransId="{33A3C64E-B65E-45A0-BA71-E2D7981F2C8B}"/>
    <dgm:cxn modelId="{3E11C96A-4908-6349-8E78-DB0D2E1F417B}" type="presParOf" srcId="{2B0DA0A9-FCEB-D043-AF4B-0BB49B1B4DFE}" destId="{ADF81BEE-BDD3-9C49-A44F-4321E5BA2EEA}" srcOrd="0" destOrd="0" presId="urn:microsoft.com/office/officeart/2005/8/layout/vList2"/>
    <dgm:cxn modelId="{C6B68E0C-CFFA-DF43-B477-E3114FDDC75E}" type="presParOf" srcId="{2B0DA0A9-FCEB-D043-AF4B-0BB49B1B4DFE}" destId="{75E995FF-BBE1-614B-B0C3-CAE08A74EE8E}" srcOrd="1" destOrd="0" presId="urn:microsoft.com/office/officeart/2005/8/layout/vList2"/>
    <dgm:cxn modelId="{F6965732-D04E-114F-96C9-049D4B649DB4}" type="presParOf" srcId="{2B0DA0A9-FCEB-D043-AF4B-0BB49B1B4DFE}" destId="{4531E7CC-C527-3041-B467-CCAEAAB4FFEA}" srcOrd="2" destOrd="0" presId="urn:microsoft.com/office/officeart/2005/8/layout/vList2"/>
    <dgm:cxn modelId="{FAB3D20E-8E4A-5F4C-AFF0-0D8C7CCA3486}" type="presParOf" srcId="{2B0DA0A9-FCEB-D043-AF4B-0BB49B1B4DFE}" destId="{E130B205-4B70-0244-BCA4-574DB3E0959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0F70452-35FE-40F1-942B-A785294131D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DD30F8C-148C-4AC9-BFF3-C33916CDAFFC}">
      <dgm:prSet/>
      <dgm:spPr/>
      <dgm:t>
        <a:bodyPr/>
        <a:lstStyle/>
        <a:p>
          <a:r>
            <a:rPr lang="en-GB"/>
            <a:t>Can be applied to individuals at all levels of organization and in all walks of life</a:t>
          </a:r>
          <a:endParaRPr lang="en-US"/>
        </a:p>
      </dgm:t>
    </dgm:pt>
    <dgm:pt modelId="{239C1CF4-2C6A-4D4D-AECC-85F8B0DCD39B}" type="parTrans" cxnId="{7E8B0E77-0340-4120-8838-7EDD7125AE2E}">
      <dgm:prSet/>
      <dgm:spPr/>
      <dgm:t>
        <a:bodyPr/>
        <a:lstStyle/>
        <a:p>
          <a:endParaRPr lang="en-US"/>
        </a:p>
      </dgm:t>
    </dgm:pt>
    <dgm:pt modelId="{7F3CBCCE-BD73-4DCB-9007-0D1EB8B7C2DA}" type="sibTrans" cxnId="{7E8B0E77-0340-4120-8838-7EDD7125AE2E}">
      <dgm:prSet/>
      <dgm:spPr/>
      <dgm:t>
        <a:bodyPr/>
        <a:lstStyle/>
        <a:p>
          <a:endParaRPr lang="en-US"/>
        </a:p>
      </dgm:t>
    </dgm:pt>
    <dgm:pt modelId="{13141A73-2B53-48AB-AA45-F237E2DF6B36}">
      <dgm:prSet/>
      <dgm:spPr/>
      <dgm:t>
        <a:bodyPr/>
        <a:lstStyle/>
        <a:p>
          <a:r>
            <a:rPr lang="en-GB"/>
            <a:t>Because leadership has a moral dimension, being a leader demands awareness on our part of the way our ethics defines our leadership</a:t>
          </a:r>
          <a:endParaRPr lang="en-US"/>
        </a:p>
      </dgm:t>
    </dgm:pt>
    <dgm:pt modelId="{1B67586F-7C26-4DE6-996F-BC4D07BDF778}" type="parTrans" cxnId="{14360820-686D-4F6B-8772-BDAAABD935F3}">
      <dgm:prSet/>
      <dgm:spPr/>
      <dgm:t>
        <a:bodyPr/>
        <a:lstStyle/>
        <a:p>
          <a:endParaRPr lang="en-US"/>
        </a:p>
      </dgm:t>
    </dgm:pt>
    <dgm:pt modelId="{446E4114-6038-47F8-BA01-050FC08E719B}" type="sibTrans" cxnId="{14360820-686D-4F6B-8772-BDAAABD935F3}">
      <dgm:prSet/>
      <dgm:spPr/>
      <dgm:t>
        <a:bodyPr/>
        <a:lstStyle/>
        <a:p>
          <a:endParaRPr lang="en-US"/>
        </a:p>
      </dgm:t>
    </dgm:pt>
    <dgm:pt modelId="{8E7251F5-8DC3-46CE-8F7B-8F472217E146}">
      <dgm:prSet/>
      <dgm:spPr/>
      <dgm:t>
        <a:bodyPr/>
        <a:lstStyle/>
        <a:p>
          <a:r>
            <a:rPr lang="en-GB"/>
            <a:t>Managers and leaders can use information on ethics to understand themselves and strengthen their own leadership</a:t>
          </a:r>
          <a:endParaRPr lang="en-US"/>
        </a:p>
      </dgm:t>
    </dgm:pt>
    <dgm:pt modelId="{3658BFA7-CF19-4247-9E85-2A30F9B24927}" type="parTrans" cxnId="{BEE88EFA-4A9E-4EB2-9C0A-044349A52E57}">
      <dgm:prSet/>
      <dgm:spPr/>
      <dgm:t>
        <a:bodyPr/>
        <a:lstStyle/>
        <a:p>
          <a:endParaRPr lang="en-US"/>
        </a:p>
      </dgm:t>
    </dgm:pt>
    <dgm:pt modelId="{5977A29C-3EBB-4952-99F5-CCD6E6FEC7BD}" type="sibTrans" cxnId="{BEE88EFA-4A9E-4EB2-9C0A-044349A52E57}">
      <dgm:prSet/>
      <dgm:spPr/>
      <dgm:t>
        <a:bodyPr/>
        <a:lstStyle/>
        <a:p>
          <a:endParaRPr lang="en-US"/>
        </a:p>
      </dgm:t>
    </dgm:pt>
    <dgm:pt modelId="{64B4A7E5-11BA-4603-96C0-A60830D7422F}">
      <dgm:prSet/>
      <dgm:spPr/>
      <dgm:t>
        <a:bodyPr/>
        <a:lstStyle/>
        <a:p>
          <a:r>
            <a:rPr lang="en-GB"/>
            <a:t>Leaders can use ethical principles as benchmarks for their own behaviour</a:t>
          </a:r>
          <a:endParaRPr lang="en-US"/>
        </a:p>
      </dgm:t>
    </dgm:pt>
    <dgm:pt modelId="{7132DEAA-A022-4C98-97F6-6DEE4D203BAC}" type="parTrans" cxnId="{EE4D02B3-4AF7-40E1-8D40-B167FDC33A4F}">
      <dgm:prSet/>
      <dgm:spPr/>
      <dgm:t>
        <a:bodyPr/>
        <a:lstStyle/>
        <a:p>
          <a:endParaRPr lang="en-US"/>
        </a:p>
      </dgm:t>
    </dgm:pt>
    <dgm:pt modelId="{B011AB84-D997-41E5-8D66-4384D1D1B937}" type="sibTrans" cxnId="{EE4D02B3-4AF7-40E1-8D40-B167FDC33A4F}">
      <dgm:prSet/>
      <dgm:spPr/>
      <dgm:t>
        <a:bodyPr/>
        <a:lstStyle/>
        <a:p>
          <a:endParaRPr lang="en-US"/>
        </a:p>
      </dgm:t>
    </dgm:pt>
    <dgm:pt modelId="{7C5B13A6-4231-4B05-A04C-3280B8B557F3}">
      <dgm:prSet/>
      <dgm:spPr/>
      <dgm:t>
        <a:bodyPr/>
        <a:lstStyle/>
        <a:p>
          <a:r>
            <a:rPr lang="en-GB"/>
            <a:t>Leaders can learn that leader-follower relationship is central to ethical leadership</a:t>
          </a:r>
          <a:endParaRPr lang="en-US"/>
        </a:p>
      </dgm:t>
    </dgm:pt>
    <dgm:pt modelId="{DC5F6045-A1D9-4224-8BF8-1E61B21486AD}" type="parTrans" cxnId="{56FD15D5-734F-4810-A41B-8D6B079A2BDC}">
      <dgm:prSet/>
      <dgm:spPr/>
      <dgm:t>
        <a:bodyPr/>
        <a:lstStyle/>
        <a:p>
          <a:endParaRPr lang="en-US"/>
        </a:p>
      </dgm:t>
    </dgm:pt>
    <dgm:pt modelId="{DE2C3EDC-3F87-4D40-BD7F-FC85C34ED5BE}" type="sibTrans" cxnId="{56FD15D5-734F-4810-A41B-8D6B079A2BDC}">
      <dgm:prSet/>
      <dgm:spPr/>
      <dgm:t>
        <a:bodyPr/>
        <a:lstStyle/>
        <a:p>
          <a:endParaRPr lang="en-US"/>
        </a:p>
      </dgm:t>
    </dgm:pt>
    <dgm:pt modelId="{45C93417-E0D2-4F60-B942-076E7D8E5F6A}" type="pres">
      <dgm:prSet presAssocID="{80F70452-35FE-40F1-942B-A785294131D6}" presName="root" presStyleCnt="0">
        <dgm:presLayoutVars>
          <dgm:dir/>
          <dgm:resizeHandles val="exact"/>
        </dgm:presLayoutVars>
      </dgm:prSet>
      <dgm:spPr/>
      <dgm:t>
        <a:bodyPr/>
        <a:lstStyle/>
        <a:p>
          <a:endParaRPr lang="en-GB"/>
        </a:p>
      </dgm:t>
    </dgm:pt>
    <dgm:pt modelId="{2F0C391B-FD60-481B-B12E-8980B9DDE0C9}" type="pres">
      <dgm:prSet presAssocID="{5DD30F8C-148C-4AC9-BFF3-C33916CDAFFC}" presName="compNode" presStyleCnt="0"/>
      <dgm:spPr/>
    </dgm:pt>
    <dgm:pt modelId="{03595113-389D-4EE1-B642-31220F381997}" type="pres">
      <dgm:prSet presAssocID="{5DD30F8C-148C-4AC9-BFF3-C33916CDAFFC}" presName="bgRect" presStyleLbl="bgShp" presStyleIdx="0" presStyleCnt="5"/>
      <dgm:spPr/>
    </dgm:pt>
    <dgm:pt modelId="{D456344E-8045-406F-AC2C-ADE9D17339DA}" type="pres">
      <dgm:prSet presAssocID="{5DD30F8C-148C-4AC9-BFF3-C33916CDAFF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eelchair Access"/>
        </a:ext>
      </dgm:extLst>
    </dgm:pt>
    <dgm:pt modelId="{4731D114-7EA5-43C1-8475-F76DBB14FC16}" type="pres">
      <dgm:prSet presAssocID="{5DD30F8C-148C-4AC9-BFF3-C33916CDAFFC}" presName="spaceRect" presStyleCnt="0"/>
      <dgm:spPr/>
    </dgm:pt>
    <dgm:pt modelId="{B15D8CA1-FAE0-44C8-9CF3-F53810FE49E0}" type="pres">
      <dgm:prSet presAssocID="{5DD30F8C-148C-4AC9-BFF3-C33916CDAFFC}" presName="parTx" presStyleLbl="revTx" presStyleIdx="0" presStyleCnt="5">
        <dgm:presLayoutVars>
          <dgm:chMax val="0"/>
          <dgm:chPref val="0"/>
        </dgm:presLayoutVars>
      </dgm:prSet>
      <dgm:spPr/>
      <dgm:t>
        <a:bodyPr/>
        <a:lstStyle/>
        <a:p>
          <a:endParaRPr lang="en-GB"/>
        </a:p>
      </dgm:t>
    </dgm:pt>
    <dgm:pt modelId="{69B3A85F-8C7F-40EC-980C-F649BCAE4AB0}" type="pres">
      <dgm:prSet presAssocID="{7F3CBCCE-BD73-4DCB-9007-0D1EB8B7C2DA}" presName="sibTrans" presStyleCnt="0"/>
      <dgm:spPr/>
    </dgm:pt>
    <dgm:pt modelId="{EBC12C91-AAC9-4E83-8956-20524C869F1E}" type="pres">
      <dgm:prSet presAssocID="{13141A73-2B53-48AB-AA45-F237E2DF6B36}" presName="compNode" presStyleCnt="0"/>
      <dgm:spPr/>
    </dgm:pt>
    <dgm:pt modelId="{5F34C93F-D959-4D78-9467-90DBCA7DE1CD}" type="pres">
      <dgm:prSet presAssocID="{13141A73-2B53-48AB-AA45-F237E2DF6B36}" presName="bgRect" presStyleLbl="bgShp" presStyleIdx="1" presStyleCnt="5"/>
      <dgm:spPr/>
    </dgm:pt>
    <dgm:pt modelId="{420336E4-0EF5-4769-907F-8129AAD5ABC4}" type="pres">
      <dgm:prSet presAssocID="{13141A73-2B53-48AB-AA45-F237E2DF6B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D1B40219-DB6C-47A3-B939-A4D8B568F57E}" type="pres">
      <dgm:prSet presAssocID="{13141A73-2B53-48AB-AA45-F237E2DF6B36}" presName="spaceRect" presStyleCnt="0"/>
      <dgm:spPr/>
    </dgm:pt>
    <dgm:pt modelId="{A51C0051-BF29-4085-9270-2F6DBC8CEE2B}" type="pres">
      <dgm:prSet presAssocID="{13141A73-2B53-48AB-AA45-F237E2DF6B36}" presName="parTx" presStyleLbl="revTx" presStyleIdx="1" presStyleCnt="5">
        <dgm:presLayoutVars>
          <dgm:chMax val="0"/>
          <dgm:chPref val="0"/>
        </dgm:presLayoutVars>
      </dgm:prSet>
      <dgm:spPr/>
      <dgm:t>
        <a:bodyPr/>
        <a:lstStyle/>
        <a:p>
          <a:endParaRPr lang="en-GB"/>
        </a:p>
      </dgm:t>
    </dgm:pt>
    <dgm:pt modelId="{5134A09A-EABD-4193-B3C2-FC4E5C3B6BC0}" type="pres">
      <dgm:prSet presAssocID="{446E4114-6038-47F8-BA01-050FC08E719B}" presName="sibTrans" presStyleCnt="0"/>
      <dgm:spPr/>
    </dgm:pt>
    <dgm:pt modelId="{343CA123-A095-48CD-B4C8-002B0927A332}" type="pres">
      <dgm:prSet presAssocID="{8E7251F5-8DC3-46CE-8F7B-8F472217E146}" presName="compNode" presStyleCnt="0"/>
      <dgm:spPr/>
    </dgm:pt>
    <dgm:pt modelId="{EF986A7A-35B9-45A8-843E-108AAAF7193F}" type="pres">
      <dgm:prSet presAssocID="{8E7251F5-8DC3-46CE-8F7B-8F472217E146}" presName="bgRect" presStyleLbl="bgShp" presStyleIdx="2" presStyleCnt="5"/>
      <dgm:spPr/>
    </dgm:pt>
    <dgm:pt modelId="{A31076FE-E84C-4E8F-BE8C-1B8849638877}" type="pres">
      <dgm:prSet presAssocID="{8E7251F5-8DC3-46CE-8F7B-8F472217E14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D48C43F8-7041-429E-9E67-D43B1C9ADE04}" type="pres">
      <dgm:prSet presAssocID="{8E7251F5-8DC3-46CE-8F7B-8F472217E146}" presName="spaceRect" presStyleCnt="0"/>
      <dgm:spPr/>
    </dgm:pt>
    <dgm:pt modelId="{496DFAB2-6175-45CF-9F0E-0A5DCAE5CF24}" type="pres">
      <dgm:prSet presAssocID="{8E7251F5-8DC3-46CE-8F7B-8F472217E146}" presName="parTx" presStyleLbl="revTx" presStyleIdx="2" presStyleCnt="5">
        <dgm:presLayoutVars>
          <dgm:chMax val="0"/>
          <dgm:chPref val="0"/>
        </dgm:presLayoutVars>
      </dgm:prSet>
      <dgm:spPr/>
      <dgm:t>
        <a:bodyPr/>
        <a:lstStyle/>
        <a:p>
          <a:endParaRPr lang="en-GB"/>
        </a:p>
      </dgm:t>
    </dgm:pt>
    <dgm:pt modelId="{F96147F9-4E87-43ED-97DA-EBC49F2D250F}" type="pres">
      <dgm:prSet presAssocID="{5977A29C-3EBB-4952-99F5-CCD6E6FEC7BD}" presName="sibTrans" presStyleCnt="0"/>
      <dgm:spPr/>
    </dgm:pt>
    <dgm:pt modelId="{F532724D-7A7C-4877-BBF0-6C3391936137}" type="pres">
      <dgm:prSet presAssocID="{64B4A7E5-11BA-4603-96C0-A60830D7422F}" presName="compNode" presStyleCnt="0"/>
      <dgm:spPr/>
    </dgm:pt>
    <dgm:pt modelId="{BD3A10D8-88C4-4938-9D75-BC952DE13B4B}" type="pres">
      <dgm:prSet presAssocID="{64B4A7E5-11BA-4603-96C0-A60830D7422F}" presName="bgRect" presStyleLbl="bgShp" presStyleIdx="3" presStyleCnt="5"/>
      <dgm:spPr/>
    </dgm:pt>
    <dgm:pt modelId="{483EB294-4BCB-4270-8ED0-AA0BD95BB2F1}" type="pres">
      <dgm:prSet presAssocID="{64B4A7E5-11BA-4603-96C0-A60830D7422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C40F2567-F0A4-4956-AA44-CF47D26E3A07}" type="pres">
      <dgm:prSet presAssocID="{64B4A7E5-11BA-4603-96C0-A60830D7422F}" presName="spaceRect" presStyleCnt="0"/>
      <dgm:spPr/>
    </dgm:pt>
    <dgm:pt modelId="{5C41CF87-A923-4389-A822-32F3F2BD9384}" type="pres">
      <dgm:prSet presAssocID="{64B4A7E5-11BA-4603-96C0-A60830D7422F}" presName="parTx" presStyleLbl="revTx" presStyleIdx="3" presStyleCnt="5">
        <dgm:presLayoutVars>
          <dgm:chMax val="0"/>
          <dgm:chPref val="0"/>
        </dgm:presLayoutVars>
      </dgm:prSet>
      <dgm:spPr/>
      <dgm:t>
        <a:bodyPr/>
        <a:lstStyle/>
        <a:p>
          <a:endParaRPr lang="en-GB"/>
        </a:p>
      </dgm:t>
    </dgm:pt>
    <dgm:pt modelId="{0041B1F4-C31B-4F51-8A07-CCFB4256D4D9}" type="pres">
      <dgm:prSet presAssocID="{B011AB84-D997-41E5-8D66-4384D1D1B937}" presName="sibTrans" presStyleCnt="0"/>
      <dgm:spPr/>
    </dgm:pt>
    <dgm:pt modelId="{2D13EFFA-405A-474F-91D0-CD2BD79969AE}" type="pres">
      <dgm:prSet presAssocID="{7C5B13A6-4231-4B05-A04C-3280B8B557F3}" presName="compNode" presStyleCnt="0"/>
      <dgm:spPr/>
    </dgm:pt>
    <dgm:pt modelId="{2DC05DA1-19EF-4580-92FE-B89D2521FD7E}" type="pres">
      <dgm:prSet presAssocID="{7C5B13A6-4231-4B05-A04C-3280B8B557F3}" presName="bgRect" presStyleLbl="bgShp" presStyleIdx="4" presStyleCnt="5"/>
      <dgm:spPr/>
    </dgm:pt>
    <dgm:pt modelId="{4B49DFCB-8B93-4DF6-8A5C-1E73CC375A2E}" type="pres">
      <dgm:prSet presAssocID="{7C5B13A6-4231-4B05-A04C-3280B8B557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B8CCD1FC-A727-4261-AE18-615D590BCCA2}" type="pres">
      <dgm:prSet presAssocID="{7C5B13A6-4231-4B05-A04C-3280B8B557F3}" presName="spaceRect" presStyleCnt="0"/>
      <dgm:spPr/>
    </dgm:pt>
    <dgm:pt modelId="{37F3987A-DA77-4B6C-9569-71F8C271392A}" type="pres">
      <dgm:prSet presAssocID="{7C5B13A6-4231-4B05-A04C-3280B8B557F3}" presName="parTx" presStyleLbl="revTx" presStyleIdx="4" presStyleCnt="5">
        <dgm:presLayoutVars>
          <dgm:chMax val="0"/>
          <dgm:chPref val="0"/>
        </dgm:presLayoutVars>
      </dgm:prSet>
      <dgm:spPr/>
      <dgm:t>
        <a:bodyPr/>
        <a:lstStyle/>
        <a:p>
          <a:endParaRPr lang="en-GB"/>
        </a:p>
      </dgm:t>
    </dgm:pt>
  </dgm:ptLst>
  <dgm:cxnLst>
    <dgm:cxn modelId="{0A1F783E-09CD-44D2-BE32-61C3A76B8CCA}" type="presOf" srcId="{64B4A7E5-11BA-4603-96C0-A60830D7422F}" destId="{5C41CF87-A923-4389-A822-32F3F2BD9384}" srcOrd="0" destOrd="0" presId="urn:microsoft.com/office/officeart/2018/2/layout/IconVerticalSolidList"/>
    <dgm:cxn modelId="{BFB56F56-5B95-4C09-A587-F9CCE1FD02AC}" type="presOf" srcId="{5DD30F8C-148C-4AC9-BFF3-C33916CDAFFC}" destId="{B15D8CA1-FAE0-44C8-9CF3-F53810FE49E0}" srcOrd="0" destOrd="0" presId="urn:microsoft.com/office/officeart/2018/2/layout/IconVerticalSolidList"/>
    <dgm:cxn modelId="{1A548EEF-AB0B-4873-9B8A-09A1739F8988}" type="presOf" srcId="{13141A73-2B53-48AB-AA45-F237E2DF6B36}" destId="{A51C0051-BF29-4085-9270-2F6DBC8CEE2B}" srcOrd="0" destOrd="0" presId="urn:microsoft.com/office/officeart/2018/2/layout/IconVerticalSolidList"/>
    <dgm:cxn modelId="{EE4D02B3-4AF7-40E1-8D40-B167FDC33A4F}" srcId="{80F70452-35FE-40F1-942B-A785294131D6}" destId="{64B4A7E5-11BA-4603-96C0-A60830D7422F}" srcOrd="3" destOrd="0" parTransId="{7132DEAA-A022-4C98-97F6-6DEE4D203BAC}" sibTransId="{B011AB84-D997-41E5-8D66-4384D1D1B937}"/>
    <dgm:cxn modelId="{052780E2-3B0D-4318-9E5B-302CD7A4BCEC}" type="presOf" srcId="{80F70452-35FE-40F1-942B-A785294131D6}" destId="{45C93417-E0D2-4F60-B942-076E7D8E5F6A}" srcOrd="0" destOrd="0" presId="urn:microsoft.com/office/officeart/2018/2/layout/IconVerticalSolidList"/>
    <dgm:cxn modelId="{BEE88EFA-4A9E-4EB2-9C0A-044349A52E57}" srcId="{80F70452-35FE-40F1-942B-A785294131D6}" destId="{8E7251F5-8DC3-46CE-8F7B-8F472217E146}" srcOrd="2" destOrd="0" parTransId="{3658BFA7-CF19-4247-9E85-2A30F9B24927}" sibTransId="{5977A29C-3EBB-4952-99F5-CCD6E6FEC7BD}"/>
    <dgm:cxn modelId="{56FD15D5-734F-4810-A41B-8D6B079A2BDC}" srcId="{80F70452-35FE-40F1-942B-A785294131D6}" destId="{7C5B13A6-4231-4B05-A04C-3280B8B557F3}" srcOrd="4" destOrd="0" parTransId="{DC5F6045-A1D9-4224-8BF8-1E61B21486AD}" sibTransId="{DE2C3EDC-3F87-4D40-BD7F-FC85C34ED5BE}"/>
    <dgm:cxn modelId="{A9AC49EB-78B2-40F6-9048-090DBDF3675E}" type="presOf" srcId="{7C5B13A6-4231-4B05-A04C-3280B8B557F3}" destId="{37F3987A-DA77-4B6C-9569-71F8C271392A}" srcOrd="0" destOrd="0" presId="urn:microsoft.com/office/officeart/2018/2/layout/IconVerticalSolidList"/>
    <dgm:cxn modelId="{14360820-686D-4F6B-8772-BDAAABD935F3}" srcId="{80F70452-35FE-40F1-942B-A785294131D6}" destId="{13141A73-2B53-48AB-AA45-F237E2DF6B36}" srcOrd="1" destOrd="0" parTransId="{1B67586F-7C26-4DE6-996F-BC4D07BDF778}" sibTransId="{446E4114-6038-47F8-BA01-050FC08E719B}"/>
    <dgm:cxn modelId="{7E8B0E77-0340-4120-8838-7EDD7125AE2E}" srcId="{80F70452-35FE-40F1-942B-A785294131D6}" destId="{5DD30F8C-148C-4AC9-BFF3-C33916CDAFFC}" srcOrd="0" destOrd="0" parTransId="{239C1CF4-2C6A-4D4D-AECC-85F8B0DCD39B}" sibTransId="{7F3CBCCE-BD73-4DCB-9007-0D1EB8B7C2DA}"/>
    <dgm:cxn modelId="{A6230613-4A1B-49F4-AC02-AD533D60BC5D}" type="presOf" srcId="{8E7251F5-8DC3-46CE-8F7B-8F472217E146}" destId="{496DFAB2-6175-45CF-9F0E-0A5DCAE5CF24}" srcOrd="0" destOrd="0" presId="urn:microsoft.com/office/officeart/2018/2/layout/IconVerticalSolidList"/>
    <dgm:cxn modelId="{8B4B3B0C-BC81-4A6A-A206-21B27FEE4EE9}" type="presParOf" srcId="{45C93417-E0D2-4F60-B942-076E7D8E5F6A}" destId="{2F0C391B-FD60-481B-B12E-8980B9DDE0C9}" srcOrd="0" destOrd="0" presId="urn:microsoft.com/office/officeart/2018/2/layout/IconVerticalSolidList"/>
    <dgm:cxn modelId="{9F030F2C-E83E-4E67-A175-0E1EA21198E6}" type="presParOf" srcId="{2F0C391B-FD60-481B-B12E-8980B9DDE0C9}" destId="{03595113-389D-4EE1-B642-31220F381997}" srcOrd="0" destOrd="0" presId="urn:microsoft.com/office/officeart/2018/2/layout/IconVerticalSolidList"/>
    <dgm:cxn modelId="{D3E973F1-184E-434F-B4C5-FB5D04AE9388}" type="presParOf" srcId="{2F0C391B-FD60-481B-B12E-8980B9DDE0C9}" destId="{D456344E-8045-406F-AC2C-ADE9D17339DA}" srcOrd="1" destOrd="0" presId="urn:microsoft.com/office/officeart/2018/2/layout/IconVerticalSolidList"/>
    <dgm:cxn modelId="{0F645EC7-1699-48FD-BADE-E054BF50EDE4}" type="presParOf" srcId="{2F0C391B-FD60-481B-B12E-8980B9DDE0C9}" destId="{4731D114-7EA5-43C1-8475-F76DBB14FC16}" srcOrd="2" destOrd="0" presId="urn:microsoft.com/office/officeart/2018/2/layout/IconVerticalSolidList"/>
    <dgm:cxn modelId="{B52F16C7-2B0C-49F1-A48B-AA80165DA9FE}" type="presParOf" srcId="{2F0C391B-FD60-481B-B12E-8980B9DDE0C9}" destId="{B15D8CA1-FAE0-44C8-9CF3-F53810FE49E0}" srcOrd="3" destOrd="0" presId="urn:microsoft.com/office/officeart/2018/2/layout/IconVerticalSolidList"/>
    <dgm:cxn modelId="{F9339819-5791-4B86-8324-3988263E850E}" type="presParOf" srcId="{45C93417-E0D2-4F60-B942-076E7D8E5F6A}" destId="{69B3A85F-8C7F-40EC-980C-F649BCAE4AB0}" srcOrd="1" destOrd="0" presId="urn:microsoft.com/office/officeart/2018/2/layout/IconVerticalSolidList"/>
    <dgm:cxn modelId="{68360771-9EE5-4DBA-8399-D030E52F136A}" type="presParOf" srcId="{45C93417-E0D2-4F60-B942-076E7D8E5F6A}" destId="{EBC12C91-AAC9-4E83-8956-20524C869F1E}" srcOrd="2" destOrd="0" presId="urn:microsoft.com/office/officeart/2018/2/layout/IconVerticalSolidList"/>
    <dgm:cxn modelId="{D07F5606-EEF0-4116-8E9C-59DD348F2D7D}" type="presParOf" srcId="{EBC12C91-AAC9-4E83-8956-20524C869F1E}" destId="{5F34C93F-D959-4D78-9467-90DBCA7DE1CD}" srcOrd="0" destOrd="0" presId="urn:microsoft.com/office/officeart/2018/2/layout/IconVerticalSolidList"/>
    <dgm:cxn modelId="{9910CFDD-C4F7-475D-AF99-02D1FA30BD8E}" type="presParOf" srcId="{EBC12C91-AAC9-4E83-8956-20524C869F1E}" destId="{420336E4-0EF5-4769-907F-8129AAD5ABC4}" srcOrd="1" destOrd="0" presId="urn:microsoft.com/office/officeart/2018/2/layout/IconVerticalSolidList"/>
    <dgm:cxn modelId="{7B5C423E-5D5F-4181-A52A-1308DCA1B760}" type="presParOf" srcId="{EBC12C91-AAC9-4E83-8956-20524C869F1E}" destId="{D1B40219-DB6C-47A3-B939-A4D8B568F57E}" srcOrd="2" destOrd="0" presId="urn:microsoft.com/office/officeart/2018/2/layout/IconVerticalSolidList"/>
    <dgm:cxn modelId="{F777FB6F-C3C6-40EA-AFA2-AEA3200BF8E7}" type="presParOf" srcId="{EBC12C91-AAC9-4E83-8956-20524C869F1E}" destId="{A51C0051-BF29-4085-9270-2F6DBC8CEE2B}" srcOrd="3" destOrd="0" presId="urn:microsoft.com/office/officeart/2018/2/layout/IconVerticalSolidList"/>
    <dgm:cxn modelId="{74F4B512-191F-4DA9-85CA-D07D8BA9DF99}" type="presParOf" srcId="{45C93417-E0D2-4F60-B942-076E7D8E5F6A}" destId="{5134A09A-EABD-4193-B3C2-FC4E5C3B6BC0}" srcOrd="3" destOrd="0" presId="urn:microsoft.com/office/officeart/2018/2/layout/IconVerticalSolidList"/>
    <dgm:cxn modelId="{4E1E8547-1192-4283-BC25-93E3AC4C86AC}" type="presParOf" srcId="{45C93417-E0D2-4F60-B942-076E7D8E5F6A}" destId="{343CA123-A095-48CD-B4C8-002B0927A332}" srcOrd="4" destOrd="0" presId="urn:microsoft.com/office/officeart/2018/2/layout/IconVerticalSolidList"/>
    <dgm:cxn modelId="{954DAC34-25DE-48F5-A537-828CE1F648C8}" type="presParOf" srcId="{343CA123-A095-48CD-B4C8-002B0927A332}" destId="{EF986A7A-35B9-45A8-843E-108AAAF7193F}" srcOrd="0" destOrd="0" presId="urn:microsoft.com/office/officeart/2018/2/layout/IconVerticalSolidList"/>
    <dgm:cxn modelId="{32A4F484-17FC-4BB8-8049-BC092E6B8A67}" type="presParOf" srcId="{343CA123-A095-48CD-B4C8-002B0927A332}" destId="{A31076FE-E84C-4E8F-BE8C-1B8849638877}" srcOrd="1" destOrd="0" presId="urn:microsoft.com/office/officeart/2018/2/layout/IconVerticalSolidList"/>
    <dgm:cxn modelId="{6B9F7C1C-B5EC-4319-A6EB-E36022F40B09}" type="presParOf" srcId="{343CA123-A095-48CD-B4C8-002B0927A332}" destId="{D48C43F8-7041-429E-9E67-D43B1C9ADE04}" srcOrd="2" destOrd="0" presId="urn:microsoft.com/office/officeart/2018/2/layout/IconVerticalSolidList"/>
    <dgm:cxn modelId="{A9192462-56A2-469C-8A0D-81C10A8800A2}" type="presParOf" srcId="{343CA123-A095-48CD-B4C8-002B0927A332}" destId="{496DFAB2-6175-45CF-9F0E-0A5DCAE5CF24}" srcOrd="3" destOrd="0" presId="urn:microsoft.com/office/officeart/2018/2/layout/IconVerticalSolidList"/>
    <dgm:cxn modelId="{15099CCD-AF02-4455-97D8-7D1813955983}" type="presParOf" srcId="{45C93417-E0D2-4F60-B942-076E7D8E5F6A}" destId="{F96147F9-4E87-43ED-97DA-EBC49F2D250F}" srcOrd="5" destOrd="0" presId="urn:microsoft.com/office/officeart/2018/2/layout/IconVerticalSolidList"/>
    <dgm:cxn modelId="{4D2B8A38-32BC-4EF3-A851-A08C04F94E32}" type="presParOf" srcId="{45C93417-E0D2-4F60-B942-076E7D8E5F6A}" destId="{F532724D-7A7C-4877-BBF0-6C3391936137}" srcOrd="6" destOrd="0" presId="urn:microsoft.com/office/officeart/2018/2/layout/IconVerticalSolidList"/>
    <dgm:cxn modelId="{D2F9B46F-DFA4-40C6-BFCF-58076E1158B3}" type="presParOf" srcId="{F532724D-7A7C-4877-BBF0-6C3391936137}" destId="{BD3A10D8-88C4-4938-9D75-BC952DE13B4B}" srcOrd="0" destOrd="0" presId="urn:microsoft.com/office/officeart/2018/2/layout/IconVerticalSolidList"/>
    <dgm:cxn modelId="{36D22E73-11FB-410D-B08A-B2B38CF8DFF8}" type="presParOf" srcId="{F532724D-7A7C-4877-BBF0-6C3391936137}" destId="{483EB294-4BCB-4270-8ED0-AA0BD95BB2F1}" srcOrd="1" destOrd="0" presId="urn:microsoft.com/office/officeart/2018/2/layout/IconVerticalSolidList"/>
    <dgm:cxn modelId="{6CDA87D7-3320-4A47-BCBC-944376A57F28}" type="presParOf" srcId="{F532724D-7A7C-4877-BBF0-6C3391936137}" destId="{C40F2567-F0A4-4956-AA44-CF47D26E3A07}" srcOrd="2" destOrd="0" presId="urn:microsoft.com/office/officeart/2018/2/layout/IconVerticalSolidList"/>
    <dgm:cxn modelId="{499284E3-9927-4084-8FF5-B65FC4A0DA24}" type="presParOf" srcId="{F532724D-7A7C-4877-BBF0-6C3391936137}" destId="{5C41CF87-A923-4389-A822-32F3F2BD9384}" srcOrd="3" destOrd="0" presId="urn:microsoft.com/office/officeart/2018/2/layout/IconVerticalSolidList"/>
    <dgm:cxn modelId="{A1F030A4-D590-44F6-B26F-233C04BA9F59}" type="presParOf" srcId="{45C93417-E0D2-4F60-B942-076E7D8E5F6A}" destId="{0041B1F4-C31B-4F51-8A07-CCFB4256D4D9}" srcOrd="7" destOrd="0" presId="urn:microsoft.com/office/officeart/2018/2/layout/IconVerticalSolidList"/>
    <dgm:cxn modelId="{EB225137-6426-41A9-BF1C-53DA84D5F1F5}" type="presParOf" srcId="{45C93417-E0D2-4F60-B942-076E7D8E5F6A}" destId="{2D13EFFA-405A-474F-91D0-CD2BD79969AE}" srcOrd="8" destOrd="0" presId="urn:microsoft.com/office/officeart/2018/2/layout/IconVerticalSolidList"/>
    <dgm:cxn modelId="{DC3A6C84-6DF8-4296-B4A1-8FE814CABE19}" type="presParOf" srcId="{2D13EFFA-405A-474F-91D0-CD2BD79969AE}" destId="{2DC05DA1-19EF-4580-92FE-B89D2521FD7E}" srcOrd="0" destOrd="0" presId="urn:microsoft.com/office/officeart/2018/2/layout/IconVerticalSolidList"/>
    <dgm:cxn modelId="{71942062-D568-425B-AE9D-CAE3A4BC824B}" type="presParOf" srcId="{2D13EFFA-405A-474F-91D0-CD2BD79969AE}" destId="{4B49DFCB-8B93-4DF6-8A5C-1E73CC375A2E}" srcOrd="1" destOrd="0" presId="urn:microsoft.com/office/officeart/2018/2/layout/IconVerticalSolidList"/>
    <dgm:cxn modelId="{9FA36684-4B36-444B-8EE3-85540144CC56}" type="presParOf" srcId="{2D13EFFA-405A-474F-91D0-CD2BD79969AE}" destId="{B8CCD1FC-A727-4261-AE18-615D590BCCA2}" srcOrd="2" destOrd="0" presId="urn:microsoft.com/office/officeart/2018/2/layout/IconVerticalSolidList"/>
    <dgm:cxn modelId="{9831B780-6EAC-46A9-AED2-A436E3F35FE5}" type="presParOf" srcId="{2D13EFFA-405A-474F-91D0-CD2BD79969AE}" destId="{37F3987A-DA77-4B6C-9569-71F8C27139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0B1E3-4D87-E742-8245-3376C344DB18}">
      <dsp:nvSpPr>
        <dsp:cNvPr id="0" name=""/>
        <dsp:cNvSpPr/>
      </dsp:nvSpPr>
      <dsp:spPr>
        <a:xfrm>
          <a:off x="0" y="118301"/>
          <a:ext cx="7012370" cy="2195943"/>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a:t>Following Enron and other ethics scandals in business, government, sports, non-profits, and even religious organizations, people are asking, what is wrong with our leaders?</a:t>
          </a:r>
          <a:endParaRPr lang="en-US" sz="2800" kern="1200"/>
        </a:p>
      </dsp:txBody>
      <dsp:txXfrm>
        <a:off x="107197" y="225498"/>
        <a:ext cx="6797976" cy="1981549"/>
      </dsp:txXfrm>
    </dsp:sp>
    <dsp:sp modelId="{E94DACED-CFD6-9547-8FF0-9CA47DF29F3A}">
      <dsp:nvSpPr>
        <dsp:cNvPr id="0" name=""/>
        <dsp:cNvSpPr/>
      </dsp:nvSpPr>
      <dsp:spPr>
        <a:xfrm>
          <a:off x="0" y="2394885"/>
          <a:ext cx="7012370" cy="2195943"/>
        </a:xfrm>
        <a:prstGeom prst="roundRect">
          <a:avLst/>
        </a:prstGeom>
        <a:gradFill rotWithShape="0">
          <a:gsLst>
            <a:gs pos="0">
              <a:schemeClr val="accent2">
                <a:hueOff val="-1455363"/>
                <a:satOff val="-83928"/>
                <a:lumOff val="7843"/>
                <a:alphaOff val="0"/>
                <a:tint val="98000"/>
                <a:lumMod val="110000"/>
              </a:schemeClr>
            </a:gs>
            <a:gs pos="84000">
              <a:schemeClr val="accent2">
                <a:hueOff val="-1455363"/>
                <a:satOff val="-83928"/>
                <a:lumOff val="784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a:t>In a post-Enron world, practitioners have strong incentives to select for and develop ethical leadership in their organizations and researchers want to study ethical leadership in order to understand its origins and outcomes.</a:t>
          </a:r>
          <a:endParaRPr lang="en-US" sz="2800" kern="1200"/>
        </a:p>
      </dsp:txBody>
      <dsp:txXfrm>
        <a:off x="107197" y="2502082"/>
        <a:ext cx="6797976" cy="19815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9151BC-04E5-4DD4-8A77-7D94BBED0CF4}">
      <dsp:nvSpPr>
        <dsp:cNvPr id="0" name=""/>
        <dsp:cNvSpPr/>
      </dsp:nvSpPr>
      <dsp:spPr>
        <a:xfrm>
          <a:off x="0" y="3679"/>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82A09-AE0D-4C5E-A028-6BA897B0E517}">
      <dsp:nvSpPr>
        <dsp:cNvPr id="0" name=""/>
        <dsp:cNvSpPr/>
      </dsp:nvSpPr>
      <dsp:spPr>
        <a:xfrm>
          <a:off x="237047" y="179995"/>
          <a:ext cx="430995" cy="430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833557-17A0-42C7-8650-19C31DFB2CCA}">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Influence dimension of leadership requires the leader to have an impact on the lives of followers</a:t>
          </a:r>
          <a:endParaRPr lang="en-US" sz="1900" kern="1200"/>
        </a:p>
      </dsp:txBody>
      <dsp:txXfrm>
        <a:off x="905091" y="3679"/>
        <a:ext cx="6107278" cy="783628"/>
      </dsp:txXfrm>
    </dsp:sp>
    <dsp:sp modelId="{4B3A68A9-EE1B-47A6-9B9A-0D71B10CEDE9}">
      <dsp:nvSpPr>
        <dsp:cNvPr id="0" name=""/>
        <dsp:cNvSpPr/>
      </dsp:nvSpPr>
      <dsp:spPr>
        <a:xfrm>
          <a:off x="0" y="983215"/>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58238-A1F7-4088-82D6-04669D4066D0}">
      <dsp:nvSpPr>
        <dsp:cNvPr id="0" name=""/>
        <dsp:cNvSpPr/>
      </dsp:nvSpPr>
      <dsp:spPr>
        <a:xfrm>
          <a:off x="237047" y="1159531"/>
          <a:ext cx="430995" cy="430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3F0554-9E3B-4D2C-852E-63782E181DA0}">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Power and control differences create enormous ethical responsibility for leaders</a:t>
          </a:r>
          <a:endParaRPr lang="en-US" sz="1900" kern="1200"/>
        </a:p>
      </dsp:txBody>
      <dsp:txXfrm>
        <a:off x="905091" y="983215"/>
        <a:ext cx="6107278" cy="783628"/>
      </dsp:txXfrm>
    </dsp:sp>
    <dsp:sp modelId="{9BC4A70B-F401-4DC5-9236-198160588187}">
      <dsp:nvSpPr>
        <dsp:cNvPr id="0" name=""/>
        <dsp:cNvSpPr/>
      </dsp:nvSpPr>
      <dsp:spPr>
        <a:xfrm>
          <a:off x="0" y="1962751"/>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865F7-B838-4A80-917A-52CA16C98B22}">
      <dsp:nvSpPr>
        <dsp:cNvPr id="0" name=""/>
        <dsp:cNvSpPr/>
      </dsp:nvSpPr>
      <dsp:spPr>
        <a:xfrm>
          <a:off x="237047" y="2139067"/>
          <a:ext cx="430995" cy="430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8A3353-29CE-4A0E-9553-CA5BA7C38F0A}">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Respect for persons – sensitive to followers’ own interests, and needs</a:t>
          </a:r>
          <a:endParaRPr lang="en-US" sz="1900" kern="1200"/>
        </a:p>
      </dsp:txBody>
      <dsp:txXfrm>
        <a:off x="905091" y="1962751"/>
        <a:ext cx="6107278" cy="783628"/>
      </dsp:txXfrm>
    </dsp:sp>
    <dsp:sp modelId="{B4723CE4-F5DD-4A23-9EF5-440317DB4E68}">
      <dsp:nvSpPr>
        <dsp:cNvPr id="0" name=""/>
        <dsp:cNvSpPr/>
      </dsp:nvSpPr>
      <dsp:spPr>
        <a:xfrm>
          <a:off x="0" y="2942287"/>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9026A8-1BCB-4794-9A69-0FB3F5FF6700}">
      <dsp:nvSpPr>
        <dsp:cNvPr id="0" name=""/>
        <dsp:cNvSpPr/>
      </dsp:nvSpPr>
      <dsp:spPr>
        <a:xfrm>
          <a:off x="237047" y="3118603"/>
          <a:ext cx="430995" cy="430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EF34CA-6C4A-4879-82A7-173B6E9AB85E}">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Leaders help to establish and reinforce organizational values – an ethical climate</a:t>
          </a:r>
          <a:endParaRPr lang="en-US" sz="1900" kern="1200"/>
        </a:p>
      </dsp:txBody>
      <dsp:txXfrm>
        <a:off x="905091" y="2942287"/>
        <a:ext cx="6107278" cy="783628"/>
      </dsp:txXfrm>
    </dsp:sp>
    <dsp:sp modelId="{4C03B5F6-019B-4D88-906D-09395B9FDDFB}">
      <dsp:nvSpPr>
        <dsp:cNvPr id="0" name=""/>
        <dsp:cNvSpPr/>
      </dsp:nvSpPr>
      <dsp:spPr>
        <a:xfrm>
          <a:off x="0" y="3921823"/>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E17992-4E72-4BAA-B55B-C631E9464FE6}">
      <dsp:nvSpPr>
        <dsp:cNvPr id="0" name=""/>
        <dsp:cNvSpPr/>
      </dsp:nvSpPr>
      <dsp:spPr>
        <a:xfrm>
          <a:off x="237047" y="4098139"/>
          <a:ext cx="430995" cy="4309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6BE44F-4127-4F42-8301-3104D3897716}">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Ethics plays a central role in the leadership process.</a:t>
          </a:r>
          <a:endParaRPr lang="en-US" sz="1900" kern="1200"/>
        </a:p>
      </dsp:txBody>
      <dsp:txXfrm>
        <a:off x="905091" y="3921823"/>
        <a:ext cx="6107278" cy="783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3B661-CC5C-344B-9634-5663AEC3D0AE}">
      <dsp:nvSpPr>
        <dsp:cNvPr id="0" name=""/>
        <dsp:cNvSpPr/>
      </dsp:nvSpPr>
      <dsp:spPr>
        <a:xfrm>
          <a:off x="0" y="183495"/>
          <a:ext cx="7012370" cy="212355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It’s about </a:t>
          </a:r>
          <a:r>
            <a:rPr lang="en-US" sz="3300" u="sng" kern="1200"/>
            <a:t>reputation</a:t>
          </a:r>
          <a:r>
            <a:rPr lang="en-US" sz="3300" kern="1200"/>
            <a:t> - </a:t>
          </a:r>
          <a:r>
            <a:rPr lang="en-US" sz="3300" i="1" kern="1200"/>
            <a:t>perceptions from a distance</a:t>
          </a:r>
          <a:r>
            <a:rPr lang="en-US" sz="3300" kern="1200"/>
            <a:t> of two dimensions (</a:t>
          </a:r>
          <a:r>
            <a:rPr lang="en-US" sz="3300" u="sng" kern="1200"/>
            <a:t>moral person</a:t>
          </a:r>
          <a:r>
            <a:rPr lang="en-US" sz="3300" kern="1200"/>
            <a:t> and </a:t>
          </a:r>
          <a:r>
            <a:rPr lang="en-US" sz="3300" u="sng" kern="1200"/>
            <a:t>moral manager</a:t>
          </a:r>
          <a:r>
            <a:rPr lang="en-US" sz="3300" kern="1200"/>
            <a:t>) that result in four types of reputation possible</a:t>
          </a:r>
        </a:p>
      </dsp:txBody>
      <dsp:txXfrm>
        <a:off x="103663" y="287158"/>
        <a:ext cx="6805044" cy="1916224"/>
      </dsp:txXfrm>
    </dsp:sp>
    <dsp:sp modelId="{20CA7DE3-79DA-7E40-A8C5-907E1B038CF3}">
      <dsp:nvSpPr>
        <dsp:cNvPr id="0" name=""/>
        <dsp:cNvSpPr/>
      </dsp:nvSpPr>
      <dsp:spPr>
        <a:xfrm>
          <a:off x="0" y="2402085"/>
          <a:ext cx="7012370" cy="2123550"/>
        </a:xfrm>
        <a:prstGeom prst="roundRect">
          <a:avLst/>
        </a:prstGeom>
        <a:gradFill rotWithShape="0">
          <a:gsLst>
            <a:gs pos="0">
              <a:schemeClr val="accent2">
                <a:hueOff val="-1455363"/>
                <a:satOff val="-83928"/>
                <a:lumOff val="7843"/>
                <a:alphaOff val="0"/>
                <a:tint val="98000"/>
                <a:lumMod val="110000"/>
              </a:schemeClr>
            </a:gs>
            <a:gs pos="84000">
              <a:schemeClr val="accent2">
                <a:hueOff val="-1455363"/>
                <a:satOff val="-83928"/>
                <a:lumOff val="784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US" sz="3300" kern="1200"/>
            <a:t>Executives must stand out from a (generally) ethically neutral background in order to be perceived by employees as “ethical leaders”</a:t>
          </a:r>
        </a:p>
      </dsp:txBody>
      <dsp:txXfrm>
        <a:off x="103663" y="2505748"/>
        <a:ext cx="6805044" cy="1916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8DD9B4-BA86-4B40-9BF7-F0A16A40A033}">
      <dsp:nvSpPr>
        <dsp:cNvPr id="0" name=""/>
        <dsp:cNvSpPr/>
      </dsp:nvSpPr>
      <dsp:spPr>
        <a:xfrm>
          <a:off x="0" y="3862507"/>
          <a:ext cx="7012370" cy="845022"/>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ctr" defTabSz="577850">
            <a:lnSpc>
              <a:spcPct val="90000"/>
            </a:lnSpc>
            <a:spcBef>
              <a:spcPct val="0"/>
            </a:spcBef>
            <a:spcAft>
              <a:spcPct val="35000"/>
            </a:spcAft>
          </a:pPr>
          <a:r>
            <a:rPr lang="en-GB" sz="1300" kern="1200"/>
            <a:t>Several prominent scholars – Heifetz, Burns and Greenleaf – they’ve made unique contributions to our understanding of ethical leadership –The theme that is common to all 3 – is an ethic of caring - which pays attention to followers needs and the importance of leader-follower relationships.</a:t>
          </a:r>
          <a:endParaRPr lang="en-US" sz="1300" kern="1200"/>
        </a:p>
      </dsp:txBody>
      <dsp:txXfrm>
        <a:off x="0" y="3862507"/>
        <a:ext cx="7012370" cy="845022"/>
      </dsp:txXfrm>
    </dsp:sp>
    <dsp:sp modelId="{3A4B6C6E-3959-EF4F-B122-E4F448C7C11B}">
      <dsp:nvSpPr>
        <dsp:cNvPr id="0" name=""/>
        <dsp:cNvSpPr/>
      </dsp:nvSpPr>
      <dsp:spPr>
        <a:xfrm rot="10800000">
          <a:off x="0" y="2575538"/>
          <a:ext cx="7012370" cy="1299644"/>
        </a:xfrm>
        <a:prstGeom prst="upArrowCallout">
          <a:avLst/>
        </a:prstGeom>
        <a:gradFill rotWithShape="0">
          <a:gsLst>
            <a:gs pos="0">
              <a:schemeClr val="accent2">
                <a:hueOff val="-485121"/>
                <a:satOff val="-27976"/>
                <a:lumOff val="2614"/>
                <a:alphaOff val="0"/>
                <a:tint val="98000"/>
                <a:lumMod val="110000"/>
              </a:schemeClr>
            </a:gs>
            <a:gs pos="84000">
              <a:schemeClr val="accent2">
                <a:hueOff val="-485121"/>
                <a:satOff val="-27976"/>
                <a:lumOff val="261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ctr" defTabSz="577850">
            <a:lnSpc>
              <a:spcPct val="90000"/>
            </a:lnSpc>
            <a:spcBef>
              <a:spcPct val="0"/>
            </a:spcBef>
            <a:spcAft>
              <a:spcPct val="35000"/>
            </a:spcAft>
          </a:pPr>
          <a:r>
            <a:rPr lang="en-GB" sz="1300" kern="1200"/>
            <a:t>Ethical perspective that speaks directly to </a:t>
          </a:r>
          <a:endParaRPr lang="en-US" sz="1300" kern="1200"/>
        </a:p>
      </dsp:txBody>
      <dsp:txXfrm rot="-10800000">
        <a:off x="0" y="2575538"/>
        <a:ext cx="7012370" cy="456175"/>
      </dsp:txXfrm>
    </dsp:sp>
    <dsp:sp modelId="{DDD12770-0500-924B-B55D-477AAF3D63EC}">
      <dsp:nvSpPr>
        <dsp:cNvPr id="0" name=""/>
        <dsp:cNvSpPr/>
      </dsp:nvSpPr>
      <dsp:spPr>
        <a:xfrm>
          <a:off x="0" y="3031713"/>
          <a:ext cx="3506184" cy="388593"/>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lvl="0" algn="ctr" defTabSz="622300">
            <a:lnSpc>
              <a:spcPct val="90000"/>
            </a:lnSpc>
            <a:spcBef>
              <a:spcPct val="0"/>
            </a:spcBef>
            <a:spcAft>
              <a:spcPct val="35000"/>
            </a:spcAft>
          </a:pPr>
          <a:r>
            <a:rPr lang="en-GB" sz="1400" kern="1200"/>
            <a:t>Values of workers</a:t>
          </a:r>
          <a:endParaRPr lang="en-US" sz="1400" kern="1200"/>
        </a:p>
      </dsp:txBody>
      <dsp:txXfrm>
        <a:off x="0" y="3031713"/>
        <a:ext cx="3506184" cy="388593"/>
      </dsp:txXfrm>
    </dsp:sp>
    <dsp:sp modelId="{DFA32808-015D-7D4A-A8B6-FAECAC1C60AF}">
      <dsp:nvSpPr>
        <dsp:cNvPr id="0" name=""/>
        <dsp:cNvSpPr/>
      </dsp:nvSpPr>
      <dsp:spPr>
        <a:xfrm>
          <a:off x="3506185" y="3031713"/>
          <a:ext cx="3506184" cy="388593"/>
        </a:xfrm>
        <a:prstGeom prst="rect">
          <a:avLst/>
        </a:prstGeom>
        <a:solidFill>
          <a:schemeClr val="accent2">
            <a:tint val="40000"/>
            <a:alpha val="90000"/>
            <a:hueOff val="-849226"/>
            <a:satOff val="-75346"/>
            <a:lumOff val="-977"/>
            <a:alphaOff val="0"/>
          </a:schemeClr>
        </a:solidFill>
        <a:ln w="12700" cap="rnd" cmpd="sng" algn="ctr">
          <a:solidFill>
            <a:schemeClr val="accent2">
              <a:tint val="40000"/>
              <a:alpha val="90000"/>
              <a:hueOff val="-849226"/>
              <a:satOff val="-75346"/>
              <a:lumOff val="-9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lvl="0" algn="ctr" defTabSz="622300">
            <a:lnSpc>
              <a:spcPct val="90000"/>
            </a:lnSpc>
            <a:spcBef>
              <a:spcPct val="0"/>
            </a:spcBef>
            <a:spcAft>
              <a:spcPct val="35000"/>
            </a:spcAft>
          </a:pPr>
          <a:r>
            <a:rPr lang="en-GB" sz="1400" kern="1200"/>
            <a:t>Values of organizations and the communities in which they work</a:t>
          </a:r>
          <a:endParaRPr lang="en-US" sz="1400" kern="1200"/>
        </a:p>
      </dsp:txBody>
      <dsp:txXfrm>
        <a:off x="3506185" y="3031713"/>
        <a:ext cx="3506184" cy="388593"/>
      </dsp:txXfrm>
    </dsp:sp>
    <dsp:sp modelId="{07B7535A-AB16-134C-B774-AB1864BA26AF}">
      <dsp:nvSpPr>
        <dsp:cNvPr id="0" name=""/>
        <dsp:cNvSpPr/>
      </dsp:nvSpPr>
      <dsp:spPr>
        <a:xfrm rot="10800000">
          <a:off x="0" y="1288569"/>
          <a:ext cx="7012370" cy="1299644"/>
        </a:xfrm>
        <a:prstGeom prst="upArrowCallout">
          <a:avLst/>
        </a:prstGeom>
        <a:gradFill rotWithShape="0">
          <a:gsLst>
            <a:gs pos="0">
              <a:schemeClr val="accent2">
                <a:hueOff val="-970242"/>
                <a:satOff val="-55952"/>
                <a:lumOff val="5229"/>
                <a:alphaOff val="0"/>
                <a:tint val="98000"/>
                <a:lumMod val="110000"/>
              </a:schemeClr>
            </a:gs>
            <a:gs pos="84000">
              <a:schemeClr val="accent2">
                <a:hueOff val="-970242"/>
                <a:satOff val="-55952"/>
                <a:lumOff val="522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ctr" defTabSz="577850">
            <a:lnSpc>
              <a:spcPct val="90000"/>
            </a:lnSpc>
            <a:spcBef>
              <a:spcPct val="0"/>
            </a:spcBef>
            <a:spcAft>
              <a:spcPct val="35000"/>
            </a:spcAft>
          </a:pPr>
          <a:r>
            <a:rPr lang="en-GB" sz="1300" kern="1200"/>
            <a:t>Emphasizes how leaders help followers to confront conflicting values &amp; to effect change from conflict</a:t>
          </a:r>
          <a:endParaRPr lang="en-US" sz="1300" kern="1200"/>
        </a:p>
      </dsp:txBody>
      <dsp:txXfrm rot="10800000">
        <a:off x="0" y="1288569"/>
        <a:ext cx="7012370" cy="844470"/>
      </dsp:txXfrm>
    </dsp:sp>
    <dsp:sp modelId="{80E51C86-47E7-B244-8830-7DFE9FF2B288}">
      <dsp:nvSpPr>
        <dsp:cNvPr id="0" name=""/>
        <dsp:cNvSpPr/>
      </dsp:nvSpPr>
      <dsp:spPr>
        <a:xfrm rot="10800000">
          <a:off x="0" y="1600"/>
          <a:ext cx="7012370" cy="1299644"/>
        </a:xfrm>
        <a:prstGeom prst="upArrowCallout">
          <a:avLst/>
        </a:prstGeom>
        <a:gradFill rotWithShape="0">
          <a:gsLst>
            <a:gs pos="0">
              <a:schemeClr val="accent2">
                <a:hueOff val="-1455363"/>
                <a:satOff val="-83928"/>
                <a:lumOff val="7843"/>
                <a:alphaOff val="0"/>
                <a:tint val="98000"/>
                <a:lumMod val="110000"/>
              </a:schemeClr>
            </a:gs>
            <a:gs pos="84000">
              <a:schemeClr val="accent2">
                <a:hueOff val="-1455363"/>
                <a:satOff val="-83928"/>
                <a:lumOff val="784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456" tIns="92456" rIns="92456" bIns="92456" numCol="1" spcCol="1270" anchor="ctr" anchorCtr="0">
          <a:noAutofit/>
        </a:bodyPr>
        <a:lstStyle/>
        <a:p>
          <a:pPr lvl="0" algn="ctr" defTabSz="577850">
            <a:lnSpc>
              <a:spcPct val="90000"/>
            </a:lnSpc>
            <a:spcBef>
              <a:spcPct val="0"/>
            </a:spcBef>
            <a:spcAft>
              <a:spcPct val="35000"/>
            </a:spcAft>
          </a:pPr>
          <a:r>
            <a:rPr lang="en-GB" sz="1300" kern="1200"/>
            <a:t>Heifetz’s Perspective</a:t>
          </a:r>
          <a:endParaRPr lang="en-US" sz="1300" kern="1200"/>
        </a:p>
      </dsp:txBody>
      <dsp:txXfrm rot="10800000">
        <a:off x="0" y="1600"/>
        <a:ext cx="7012370" cy="8444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C4202-294F-8241-B1FE-73E96AE725C0}">
      <dsp:nvSpPr>
        <dsp:cNvPr id="0" name=""/>
        <dsp:cNvSpPr/>
      </dsp:nvSpPr>
      <dsp:spPr>
        <a:xfrm>
          <a:off x="827246" y="2750"/>
          <a:ext cx="2929830" cy="1757898"/>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dirty="0"/>
            <a:t>LEADERS USE AUTHORITY TO MOBILIZE FOLLOWERS TO</a:t>
          </a:r>
          <a:endParaRPr lang="en-US" sz="3000" kern="1200" dirty="0"/>
        </a:p>
      </dsp:txBody>
      <dsp:txXfrm>
        <a:off x="827246" y="2750"/>
        <a:ext cx="2929830" cy="1757898"/>
      </dsp:txXfrm>
    </dsp:sp>
    <dsp:sp modelId="{7F90FAB0-C785-1A41-813A-E1B4F289668C}">
      <dsp:nvSpPr>
        <dsp:cNvPr id="0" name=""/>
        <dsp:cNvSpPr/>
      </dsp:nvSpPr>
      <dsp:spPr>
        <a:xfrm>
          <a:off x="4050059" y="2750"/>
          <a:ext cx="2929830" cy="1757898"/>
        </a:xfrm>
        <a:prstGeom prst="rect">
          <a:avLst/>
        </a:prstGeom>
        <a:solidFill>
          <a:schemeClr val="accent2">
            <a:hueOff val="-291073"/>
            <a:satOff val="-16786"/>
            <a:lumOff val="156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a:t>Get people focused on issues</a:t>
          </a:r>
          <a:endParaRPr lang="en-US" sz="3000" kern="1200"/>
        </a:p>
      </dsp:txBody>
      <dsp:txXfrm>
        <a:off x="4050059" y="2750"/>
        <a:ext cx="2929830" cy="1757898"/>
      </dsp:txXfrm>
    </dsp:sp>
    <dsp:sp modelId="{07A983F3-08A0-E543-BDF1-50E04433D7EB}">
      <dsp:nvSpPr>
        <dsp:cNvPr id="0" name=""/>
        <dsp:cNvSpPr/>
      </dsp:nvSpPr>
      <dsp:spPr>
        <a:xfrm>
          <a:off x="7272873" y="2750"/>
          <a:ext cx="2929830" cy="1757898"/>
        </a:xfrm>
        <a:prstGeom prst="rect">
          <a:avLst/>
        </a:prstGeom>
        <a:solidFill>
          <a:schemeClr val="accent2">
            <a:hueOff val="-582145"/>
            <a:satOff val="-33571"/>
            <a:lumOff val="313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a:t>Act as a reality test regarding information</a:t>
          </a:r>
          <a:endParaRPr lang="en-US" sz="3000" kern="1200"/>
        </a:p>
      </dsp:txBody>
      <dsp:txXfrm>
        <a:off x="7272873" y="2750"/>
        <a:ext cx="2929830" cy="1757898"/>
      </dsp:txXfrm>
    </dsp:sp>
    <dsp:sp modelId="{17C4F736-4ADB-9D42-ACAE-7BD9CD4D7F08}">
      <dsp:nvSpPr>
        <dsp:cNvPr id="0" name=""/>
        <dsp:cNvSpPr/>
      </dsp:nvSpPr>
      <dsp:spPr>
        <a:xfrm>
          <a:off x="827246" y="2053632"/>
          <a:ext cx="2929830" cy="1757898"/>
        </a:xfrm>
        <a:prstGeom prst="rect">
          <a:avLst/>
        </a:prstGeom>
        <a:solidFill>
          <a:schemeClr val="accent2">
            <a:hueOff val="-873218"/>
            <a:satOff val="-50357"/>
            <a:lumOff val="470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a:t>Manage and frame issues</a:t>
          </a:r>
          <a:endParaRPr lang="en-US" sz="3000" kern="1200"/>
        </a:p>
      </dsp:txBody>
      <dsp:txXfrm>
        <a:off x="827246" y="2053632"/>
        <a:ext cx="2929830" cy="1757898"/>
      </dsp:txXfrm>
    </dsp:sp>
    <dsp:sp modelId="{8E7E0C52-4604-014A-B8FD-37AA33355251}">
      <dsp:nvSpPr>
        <dsp:cNvPr id="0" name=""/>
        <dsp:cNvSpPr/>
      </dsp:nvSpPr>
      <dsp:spPr>
        <a:xfrm>
          <a:off x="4050059" y="2053632"/>
          <a:ext cx="2929830" cy="1757898"/>
        </a:xfrm>
        <a:prstGeom prst="rect">
          <a:avLst/>
        </a:prstGeom>
        <a:solidFill>
          <a:schemeClr val="accent2">
            <a:hueOff val="-1164290"/>
            <a:satOff val="-67142"/>
            <a:lumOff val="627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a:t>Orchestrate conflicting perspectives</a:t>
          </a:r>
          <a:endParaRPr lang="en-US" sz="3000" kern="1200"/>
        </a:p>
      </dsp:txBody>
      <dsp:txXfrm>
        <a:off x="4050059" y="2053632"/>
        <a:ext cx="2929830" cy="1757898"/>
      </dsp:txXfrm>
    </dsp:sp>
    <dsp:sp modelId="{CDE90CB4-CA96-E141-8755-B38C00AADBCC}">
      <dsp:nvSpPr>
        <dsp:cNvPr id="0" name=""/>
        <dsp:cNvSpPr/>
      </dsp:nvSpPr>
      <dsp:spPr>
        <a:xfrm>
          <a:off x="7272873" y="2053632"/>
          <a:ext cx="2929830" cy="1757898"/>
        </a:xfrm>
        <a:prstGeom prst="rect">
          <a:avLst/>
        </a:prstGeom>
        <a:solidFill>
          <a:schemeClr val="accent2">
            <a:hueOff val="-1455363"/>
            <a:satOff val="-83928"/>
            <a:lumOff val="784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GB" sz="3000" kern="1200"/>
            <a:t>Facilitate the decision-making process</a:t>
          </a:r>
          <a:endParaRPr lang="en-US" sz="3000" kern="1200"/>
        </a:p>
      </dsp:txBody>
      <dsp:txXfrm>
        <a:off x="7272873" y="2053632"/>
        <a:ext cx="2929830" cy="17578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32CCD-76B3-2945-BF1B-67EDD3A5180B}">
      <dsp:nvSpPr>
        <dsp:cNvPr id="0" name=""/>
        <dsp:cNvSpPr/>
      </dsp:nvSpPr>
      <dsp:spPr>
        <a:xfrm>
          <a:off x="0" y="28871"/>
          <a:ext cx="7012370" cy="836312"/>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Leaders use authority to mobilize followers to</a:t>
          </a:r>
          <a:endParaRPr lang="en-US" sz="2300" kern="1200"/>
        </a:p>
      </dsp:txBody>
      <dsp:txXfrm>
        <a:off x="40825" y="69696"/>
        <a:ext cx="6930720" cy="754662"/>
      </dsp:txXfrm>
    </dsp:sp>
    <dsp:sp modelId="{6294ED9A-27DD-0A48-8A52-E3B1C41DC41F}">
      <dsp:nvSpPr>
        <dsp:cNvPr id="0" name=""/>
        <dsp:cNvSpPr/>
      </dsp:nvSpPr>
      <dsp:spPr>
        <a:xfrm>
          <a:off x="0" y="865184"/>
          <a:ext cx="7012370" cy="1380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Get people focused on issues</a:t>
          </a:r>
          <a:endParaRPr lang="en-US" sz="1800" kern="1200"/>
        </a:p>
        <a:p>
          <a:pPr marL="171450" lvl="1" indent="-171450" algn="l" defTabSz="800100">
            <a:lnSpc>
              <a:spcPct val="90000"/>
            </a:lnSpc>
            <a:spcBef>
              <a:spcPct val="0"/>
            </a:spcBef>
            <a:spcAft>
              <a:spcPct val="20000"/>
            </a:spcAft>
            <a:buChar char="••"/>
          </a:pPr>
          <a:r>
            <a:rPr lang="en-GB" sz="1800" kern="1200"/>
            <a:t>Act as a reality test regarding information</a:t>
          </a:r>
          <a:endParaRPr lang="en-US" sz="1800" kern="1200"/>
        </a:p>
        <a:p>
          <a:pPr marL="171450" lvl="1" indent="-171450" algn="l" defTabSz="800100">
            <a:lnSpc>
              <a:spcPct val="90000"/>
            </a:lnSpc>
            <a:spcBef>
              <a:spcPct val="0"/>
            </a:spcBef>
            <a:spcAft>
              <a:spcPct val="20000"/>
            </a:spcAft>
            <a:buChar char="••"/>
          </a:pPr>
          <a:r>
            <a:rPr lang="en-GB" sz="1800" kern="1200"/>
            <a:t>Manage and frame issues</a:t>
          </a:r>
          <a:endParaRPr lang="en-US" sz="1800" kern="1200"/>
        </a:p>
        <a:p>
          <a:pPr marL="171450" lvl="1" indent="-171450" algn="l" defTabSz="800100">
            <a:lnSpc>
              <a:spcPct val="90000"/>
            </a:lnSpc>
            <a:spcBef>
              <a:spcPct val="0"/>
            </a:spcBef>
            <a:spcAft>
              <a:spcPct val="20000"/>
            </a:spcAft>
            <a:buChar char="••"/>
          </a:pPr>
          <a:r>
            <a:rPr lang="en-GB" sz="1800" kern="1200"/>
            <a:t>Orchestrate conflicting perspectives</a:t>
          </a:r>
          <a:endParaRPr lang="en-US" sz="1800" kern="1200"/>
        </a:p>
        <a:p>
          <a:pPr marL="171450" lvl="1" indent="-171450" algn="l" defTabSz="800100">
            <a:lnSpc>
              <a:spcPct val="90000"/>
            </a:lnSpc>
            <a:spcBef>
              <a:spcPct val="0"/>
            </a:spcBef>
            <a:spcAft>
              <a:spcPct val="20000"/>
            </a:spcAft>
            <a:buChar char="••"/>
          </a:pPr>
          <a:r>
            <a:rPr lang="en-GB" sz="1800" kern="1200"/>
            <a:t>Facilitate the decision-making process</a:t>
          </a:r>
          <a:endParaRPr lang="en-US" sz="1800" kern="1200"/>
        </a:p>
      </dsp:txBody>
      <dsp:txXfrm>
        <a:off x="0" y="865184"/>
        <a:ext cx="7012370" cy="1380690"/>
      </dsp:txXfrm>
    </dsp:sp>
    <dsp:sp modelId="{DD756FF2-E4B7-A743-8192-EFA3EB8FF6E6}">
      <dsp:nvSpPr>
        <dsp:cNvPr id="0" name=""/>
        <dsp:cNvSpPr/>
      </dsp:nvSpPr>
      <dsp:spPr>
        <a:xfrm>
          <a:off x="0" y="2245874"/>
          <a:ext cx="7012370" cy="836312"/>
        </a:xfrm>
        <a:prstGeom prst="roundRect">
          <a:avLst/>
        </a:prstGeom>
        <a:gradFill rotWithShape="0">
          <a:gsLst>
            <a:gs pos="0">
              <a:schemeClr val="accent2">
                <a:hueOff val="-727682"/>
                <a:satOff val="-41964"/>
                <a:lumOff val="3921"/>
                <a:alphaOff val="0"/>
                <a:tint val="98000"/>
                <a:lumMod val="110000"/>
              </a:schemeClr>
            </a:gs>
            <a:gs pos="84000">
              <a:schemeClr val="accent2">
                <a:hueOff val="-727682"/>
                <a:satOff val="-41964"/>
                <a:lumOff val="392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Leader provides a holding environment, a supportive context in which there is </a:t>
          </a:r>
          <a:endParaRPr lang="en-US" sz="2300" kern="1200"/>
        </a:p>
      </dsp:txBody>
      <dsp:txXfrm>
        <a:off x="40825" y="2286699"/>
        <a:ext cx="6930720" cy="754662"/>
      </dsp:txXfrm>
    </dsp:sp>
    <dsp:sp modelId="{2E3973AC-1C00-C64D-A74F-2D61116DE121}">
      <dsp:nvSpPr>
        <dsp:cNvPr id="0" name=""/>
        <dsp:cNvSpPr/>
      </dsp:nvSpPr>
      <dsp:spPr>
        <a:xfrm>
          <a:off x="0" y="3082186"/>
          <a:ext cx="7012370"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Trust, nurturance, &amp; empathy</a:t>
          </a:r>
          <a:endParaRPr lang="en-US" sz="1800" kern="1200"/>
        </a:p>
      </dsp:txBody>
      <dsp:txXfrm>
        <a:off x="0" y="3082186"/>
        <a:ext cx="7012370" cy="380880"/>
      </dsp:txXfrm>
    </dsp:sp>
    <dsp:sp modelId="{9495CB78-22FF-A54E-B544-4D3B6FCBCB6D}">
      <dsp:nvSpPr>
        <dsp:cNvPr id="0" name=""/>
        <dsp:cNvSpPr/>
      </dsp:nvSpPr>
      <dsp:spPr>
        <a:xfrm>
          <a:off x="0" y="3463066"/>
          <a:ext cx="7012370" cy="836312"/>
        </a:xfrm>
        <a:prstGeom prst="roundRect">
          <a:avLst/>
        </a:prstGeom>
        <a:gradFill rotWithShape="0">
          <a:gsLst>
            <a:gs pos="0">
              <a:schemeClr val="accent2">
                <a:hueOff val="-1455363"/>
                <a:satOff val="-83928"/>
                <a:lumOff val="7843"/>
                <a:alphaOff val="0"/>
                <a:tint val="98000"/>
                <a:lumMod val="110000"/>
              </a:schemeClr>
            </a:gs>
            <a:gs pos="84000">
              <a:schemeClr val="accent2">
                <a:hueOff val="-1455363"/>
                <a:satOff val="-83928"/>
                <a:lumOff val="784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Leader’s duties </a:t>
          </a:r>
          <a:endParaRPr lang="en-US" sz="2300" kern="1200"/>
        </a:p>
      </dsp:txBody>
      <dsp:txXfrm>
        <a:off x="40825" y="3503891"/>
        <a:ext cx="6930720" cy="754662"/>
      </dsp:txXfrm>
    </dsp:sp>
    <dsp:sp modelId="{CB03F9BD-973C-3441-9CF9-BA1F2D266CD4}">
      <dsp:nvSpPr>
        <dsp:cNvPr id="0" name=""/>
        <dsp:cNvSpPr/>
      </dsp:nvSpPr>
      <dsp:spPr>
        <a:xfrm>
          <a:off x="0" y="4299379"/>
          <a:ext cx="7012370"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kern="1200"/>
            <a:t>Assist the follower in struggling with change and personal growth</a:t>
          </a:r>
          <a:endParaRPr lang="en-US" sz="1800" kern="1200"/>
        </a:p>
      </dsp:txBody>
      <dsp:txXfrm>
        <a:off x="0" y="4299379"/>
        <a:ext cx="7012370" cy="3808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F81BEE-BDD3-9C49-A44F-4321E5BA2EEA}">
      <dsp:nvSpPr>
        <dsp:cNvPr id="0" name=""/>
        <dsp:cNvSpPr/>
      </dsp:nvSpPr>
      <dsp:spPr>
        <a:xfrm>
          <a:off x="0" y="51071"/>
          <a:ext cx="7012370" cy="707264"/>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GB" sz="3100" kern="1200"/>
            <a:t>Theory of Transformational Leadership</a:t>
          </a:r>
          <a:endParaRPr lang="en-US" sz="3100" kern="1200"/>
        </a:p>
      </dsp:txBody>
      <dsp:txXfrm>
        <a:off x="34526" y="85597"/>
        <a:ext cx="6943318" cy="638212"/>
      </dsp:txXfrm>
    </dsp:sp>
    <dsp:sp modelId="{75E995FF-BBE1-614B-B0C3-CAE08A74EE8E}">
      <dsp:nvSpPr>
        <dsp:cNvPr id="0" name=""/>
        <dsp:cNvSpPr/>
      </dsp:nvSpPr>
      <dsp:spPr>
        <a:xfrm>
          <a:off x="0" y="758336"/>
          <a:ext cx="7012370" cy="2438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Strong emphasis on followers’ needs, values, &amp; morals</a:t>
          </a:r>
          <a:endParaRPr lang="en-US" sz="2400" kern="1200"/>
        </a:p>
        <a:p>
          <a:pPr marL="228600" lvl="1" indent="-228600" algn="l" defTabSz="1066800">
            <a:lnSpc>
              <a:spcPct val="90000"/>
            </a:lnSpc>
            <a:spcBef>
              <a:spcPct val="0"/>
            </a:spcBef>
            <a:spcAft>
              <a:spcPct val="20000"/>
            </a:spcAft>
            <a:buChar char="••"/>
          </a:pPr>
          <a:r>
            <a:rPr lang="en-GB" sz="2400" kern="1200"/>
            <a:t>Leaders help followers in their personal struggles concerning conflicting values</a:t>
          </a:r>
          <a:endParaRPr lang="en-US" sz="2400" kern="1200"/>
        </a:p>
        <a:p>
          <a:pPr marL="228600" lvl="1" indent="-228600" algn="l" defTabSz="1066800">
            <a:lnSpc>
              <a:spcPct val="90000"/>
            </a:lnSpc>
            <a:spcBef>
              <a:spcPct val="0"/>
            </a:spcBef>
            <a:spcAft>
              <a:spcPct val="20000"/>
            </a:spcAft>
            <a:buChar char="••"/>
          </a:pPr>
          <a:r>
            <a:rPr lang="en-GB" sz="2400" kern="1200"/>
            <a:t>Stressing values such as liberty, justice, equality</a:t>
          </a:r>
          <a:endParaRPr lang="en-US" sz="2400" kern="1200"/>
        </a:p>
        <a:p>
          <a:pPr marL="228600" lvl="1" indent="-228600" algn="l" defTabSz="1066800">
            <a:lnSpc>
              <a:spcPct val="90000"/>
            </a:lnSpc>
            <a:spcBef>
              <a:spcPct val="0"/>
            </a:spcBef>
            <a:spcAft>
              <a:spcPct val="20000"/>
            </a:spcAft>
            <a:buChar char="••"/>
          </a:pPr>
          <a:r>
            <a:rPr lang="en-GB" sz="2400" kern="1200"/>
            <a:t>Connection between leader &amp; follower</a:t>
          </a:r>
          <a:endParaRPr lang="en-US" sz="2400" kern="1200"/>
        </a:p>
        <a:p>
          <a:pPr marL="228600" lvl="1" indent="-228600" algn="l" defTabSz="1066800">
            <a:lnSpc>
              <a:spcPct val="90000"/>
            </a:lnSpc>
            <a:spcBef>
              <a:spcPct val="0"/>
            </a:spcBef>
            <a:spcAft>
              <a:spcPct val="20000"/>
            </a:spcAft>
            <a:buChar char="••"/>
          </a:pPr>
          <a:r>
            <a:rPr lang="en-GB" sz="2400" kern="1200"/>
            <a:t>Raises level of morality of both</a:t>
          </a:r>
          <a:endParaRPr lang="en-US" sz="2400" kern="1200"/>
        </a:p>
      </dsp:txBody>
      <dsp:txXfrm>
        <a:off x="0" y="758336"/>
        <a:ext cx="7012370" cy="2438460"/>
      </dsp:txXfrm>
    </dsp:sp>
    <dsp:sp modelId="{4531E7CC-C527-3041-B467-CCAEAAB4FFEA}">
      <dsp:nvSpPr>
        <dsp:cNvPr id="0" name=""/>
        <dsp:cNvSpPr/>
      </dsp:nvSpPr>
      <dsp:spPr>
        <a:xfrm>
          <a:off x="0" y="3196796"/>
          <a:ext cx="7012370" cy="707264"/>
        </a:xfrm>
        <a:prstGeom prst="roundRect">
          <a:avLst/>
        </a:prstGeom>
        <a:gradFill rotWithShape="0">
          <a:gsLst>
            <a:gs pos="0">
              <a:schemeClr val="accent2">
                <a:hueOff val="-1455363"/>
                <a:satOff val="-83928"/>
                <a:lumOff val="7843"/>
                <a:alphaOff val="0"/>
                <a:tint val="98000"/>
                <a:lumMod val="110000"/>
              </a:schemeClr>
            </a:gs>
            <a:gs pos="84000">
              <a:schemeClr val="accent2">
                <a:hueOff val="-1455363"/>
                <a:satOff val="-83928"/>
                <a:lumOff val="784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r>
            <a:rPr lang="en-GB" sz="3100" kern="1200"/>
            <a:t>Leader’s Role</a:t>
          </a:r>
          <a:endParaRPr lang="en-US" sz="3100" kern="1200"/>
        </a:p>
      </dsp:txBody>
      <dsp:txXfrm>
        <a:off x="34526" y="3231322"/>
        <a:ext cx="6943318" cy="638212"/>
      </dsp:txXfrm>
    </dsp:sp>
    <dsp:sp modelId="{E130B205-4B70-0244-BCA4-574DB3E09594}">
      <dsp:nvSpPr>
        <dsp:cNvPr id="0" name=""/>
        <dsp:cNvSpPr/>
      </dsp:nvSpPr>
      <dsp:spPr>
        <a:xfrm>
          <a:off x="0" y="3904061"/>
          <a:ext cx="7012370"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Assist followers in assessing their values &amp; needs</a:t>
          </a:r>
          <a:endParaRPr lang="en-US" sz="2400" kern="1200"/>
        </a:p>
        <a:p>
          <a:pPr marL="228600" lvl="1" indent="-228600" algn="l" defTabSz="1066800">
            <a:lnSpc>
              <a:spcPct val="90000"/>
            </a:lnSpc>
            <a:spcBef>
              <a:spcPct val="0"/>
            </a:spcBef>
            <a:spcAft>
              <a:spcPct val="20000"/>
            </a:spcAft>
            <a:buChar char="••"/>
          </a:pPr>
          <a:r>
            <a:rPr lang="en-GB" sz="2400" kern="1200"/>
            <a:t>Help followers to rise to a higher level of functioning</a:t>
          </a:r>
          <a:endParaRPr lang="en-US" sz="2400" kern="1200"/>
        </a:p>
      </dsp:txBody>
      <dsp:txXfrm>
        <a:off x="0" y="3904061"/>
        <a:ext cx="7012370" cy="7539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95113-389D-4EE1-B642-31220F381997}">
      <dsp:nvSpPr>
        <dsp:cNvPr id="0" name=""/>
        <dsp:cNvSpPr/>
      </dsp:nvSpPr>
      <dsp:spPr>
        <a:xfrm>
          <a:off x="0" y="3679"/>
          <a:ext cx="7012370" cy="7836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56344E-8045-406F-AC2C-ADE9D17339DA}">
      <dsp:nvSpPr>
        <dsp:cNvPr id="0" name=""/>
        <dsp:cNvSpPr/>
      </dsp:nvSpPr>
      <dsp:spPr>
        <a:xfrm>
          <a:off x="237047" y="179995"/>
          <a:ext cx="430995" cy="430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5D8CA1-FAE0-44C8-9CF3-F53810FE49E0}">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Can be applied to individuals at all levels of organization and in all walks of life</a:t>
          </a:r>
          <a:endParaRPr lang="en-US" sz="1700" kern="1200"/>
        </a:p>
      </dsp:txBody>
      <dsp:txXfrm>
        <a:off x="905091" y="3679"/>
        <a:ext cx="6107278" cy="783628"/>
      </dsp:txXfrm>
    </dsp:sp>
    <dsp:sp modelId="{5F34C93F-D959-4D78-9467-90DBCA7DE1CD}">
      <dsp:nvSpPr>
        <dsp:cNvPr id="0" name=""/>
        <dsp:cNvSpPr/>
      </dsp:nvSpPr>
      <dsp:spPr>
        <a:xfrm>
          <a:off x="0" y="983215"/>
          <a:ext cx="7012370" cy="7836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0336E4-0EF5-4769-907F-8129AAD5ABC4}">
      <dsp:nvSpPr>
        <dsp:cNvPr id="0" name=""/>
        <dsp:cNvSpPr/>
      </dsp:nvSpPr>
      <dsp:spPr>
        <a:xfrm>
          <a:off x="237047" y="1159531"/>
          <a:ext cx="430995" cy="430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1C0051-BF29-4085-9270-2F6DBC8CEE2B}">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Because leadership has a moral dimension, being a leader demands awareness on our part of the way our ethics defines our leadership</a:t>
          </a:r>
          <a:endParaRPr lang="en-US" sz="1700" kern="1200"/>
        </a:p>
      </dsp:txBody>
      <dsp:txXfrm>
        <a:off x="905091" y="983215"/>
        <a:ext cx="6107278" cy="783628"/>
      </dsp:txXfrm>
    </dsp:sp>
    <dsp:sp modelId="{EF986A7A-35B9-45A8-843E-108AAAF7193F}">
      <dsp:nvSpPr>
        <dsp:cNvPr id="0" name=""/>
        <dsp:cNvSpPr/>
      </dsp:nvSpPr>
      <dsp:spPr>
        <a:xfrm>
          <a:off x="0" y="1962751"/>
          <a:ext cx="7012370" cy="7836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1076FE-E84C-4E8F-BE8C-1B8849638877}">
      <dsp:nvSpPr>
        <dsp:cNvPr id="0" name=""/>
        <dsp:cNvSpPr/>
      </dsp:nvSpPr>
      <dsp:spPr>
        <a:xfrm>
          <a:off x="237047" y="2139067"/>
          <a:ext cx="430995" cy="430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6DFAB2-6175-45CF-9F0E-0A5DCAE5CF24}">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Managers and leaders can use information on ethics to understand themselves and strengthen their own leadership</a:t>
          </a:r>
          <a:endParaRPr lang="en-US" sz="1700" kern="1200"/>
        </a:p>
      </dsp:txBody>
      <dsp:txXfrm>
        <a:off x="905091" y="1962751"/>
        <a:ext cx="6107278" cy="783628"/>
      </dsp:txXfrm>
    </dsp:sp>
    <dsp:sp modelId="{BD3A10D8-88C4-4938-9D75-BC952DE13B4B}">
      <dsp:nvSpPr>
        <dsp:cNvPr id="0" name=""/>
        <dsp:cNvSpPr/>
      </dsp:nvSpPr>
      <dsp:spPr>
        <a:xfrm>
          <a:off x="0" y="2942287"/>
          <a:ext cx="7012370" cy="7836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3EB294-4BCB-4270-8ED0-AA0BD95BB2F1}">
      <dsp:nvSpPr>
        <dsp:cNvPr id="0" name=""/>
        <dsp:cNvSpPr/>
      </dsp:nvSpPr>
      <dsp:spPr>
        <a:xfrm>
          <a:off x="237047" y="3118603"/>
          <a:ext cx="430995" cy="430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41CF87-A923-4389-A822-32F3F2BD9384}">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Leaders can use ethical principles as benchmarks for their own behaviour</a:t>
          </a:r>
          <a:endParaRPr lang="en-US" sz="1700" kern="1200"/>
        </a:p>
      </dsp:txBody>
      <dsp:txXfrm>
        <a:off x="905091" y="2942287"/>
        <a:ext cx="6107278" cy="783628"/>
      </dsp:txXfrm>
    </dsp:sp>
    <dsp:sp modelId="{2DC05DA1-19EF-4580-92FE-B89D2521FD7E}">
      <dsp:nvSpPr>
        <dsp:cNvPr id="0" name=""/>
        <dsp:cNvSpPr/>
      </dsp:nvSpPr>
      <dsp:spPr>
        <a:xfrm>
          <a:off x="0" y="3921823"/>
          <a:ext cx="7012370" cy="78362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9DFCB-8B93-4DF6-8A5C-1E73CC375A2E}">
      <dsp:nvSpPr>
        <dsp:cNvPr id="0" name=""/>
        <dsp:cNvSpPr/>
      </dsp:nvSpPr>
      <dsp:spPr>
        <a:xfrm>
          <a:off x="237047" y="4098139"/>
          <a:ext cx="430995" cy="4309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F3987A-DA77-4B6C-9569-71F8C271392A}">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755650">
            <a:lnSpc>
              <a:spcPct val="90000"/>
            </a:lnSpc>
            <a:spcBef>
              <a:spcPct val="0"/>
            </a:spcBef>
            <a:spcAft>
              <a:spcPct val="35000"/>
            </a:spcAft>
          </a:pPr>
          <a:r>
            <a:rPr lang="en-GB" sz="1700" kern="1200"/>
            <a:t>Leaders can learn that leader-follower relationship is central to ethical leadership</a:t>
          </a:r>
          <a:endParaRPr lang="en-US" sz="1700" kern="1200"/>
        </a:p>
      </dsp:txBody>
      <dsp:txXfrm>
        <a:off x="905091" y="3921823"/>
        <a:ext cx="6107278" cy="7836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970170-83BE-B941-85C8-3E829156DA3B}" type="datetimeFigureOut">
              <a:rPr lang="en-US" smtClean="0"/>
              <a:t>11/14/2019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3059D-AE41-6C41-9C9F-E76468E3F310}" type="slidenum">
              <a:rPr lang="en-US" smtClean="0"/>
              <a:t>‹#›</a:t>
            </a:fld>
            <a:endParaRPr lang="en-US"/>
          </a:p>
        </p:txBody>
      </p:sp>
    </p:spTree>
    <p:extLst>
      <p:ext uri="{BB962C8B-B14F-4D97-AF65-F5344CB8AC3E}">
        <p14:creationId xmlns:p14="http://schemas.microsoft.com/office/powerpoint/2010/main" val="206570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researchgate.net/publication/317983673_Ethical_Leadership_Behaviours_of_School_Administrators_from_Teachers'_Point_of_View" TargetMode="External"/><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Calibri Light" pitchFamily="34" charset="0"/>
                <a:ea typeface="ＭＳ Ｐゴシック" pitchFamily="34" charset="-128"/>
              </a:defRPr>
            </a:lvl1pPr>
            <a:lvl2pPr marL="732326" indent="-281664">
              <a:defRPr sz="2400">
                <a:solidFill>
                  <a:schemeClr val="tx1"/>
                </a:solidFill>
                <a:latin typeface="Calibri Light" pitchFamily="34" charset="0"/>
                <a:ea typeface="ＭＳ Ｐゴシック" pitchFamily="34" charset="-128"/>
              </a:defRPr>
            </a:lvl2pPr>
            <a:lvl3pPr marL="1126655" indent="-225331">
              <a:defRPr sz="2400">
                <a:solidFill>
                  <a:schemeClr val="tx1"/>
                </a:solidFill>
                <a:latin typeface="Calibri Light" pitchFamily="34" charset="0"/>
                <a:ea typeface="ＭＳ Ｐゴシック" pitchFamily="34" charset="-128"/>
              </a:defRPr>
            </a:lvl3pPr>
            <a:lvl4pPr marL="1577317" indent="-225331">
              <a:defRPr sz="2400">
                <a:solidFill>
                  <a:schemeClr val="tx1"/>
                </a:solidFill>
                <a:latin typeface="Calibri Light" pitchFamily="34" charset="0"/>
                <a:ea typeface="ＭＳ Ｐゴシック" pitchFamily="34" charset="-128"/>
              </a:defRPr>
            </a:lvl4pPr>
            <a:lvl5pPr marL="2027979" indent="-225331">
              <a:defRPr sz="2400">
                <a:solidFill>
                  <a:schemeClr val="tx1"/>
                </a:solidFill>
                <a:latin typeface="Calibri Light" pitchFamily="34" charset="0"/>
                <a:ea typeface="ＭＳ Ｐゴシック" pitchFamily="34" charset="-128"/>
              </a:defRPr>
            </a:lvl5pPr>
            <a:lvl6pPr marL="2478641"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6pPr>
            <a:lvl7pPr marL="2929303"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7pPr>
            <a:lvl8pPr marL="3379965"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8pPr>
            <a:lvl9pPr marL="3830627"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9pPr>
          </a:lstStyle>
          <a:p>
            <a:fld id="{1261291A-D19B-47E4-8BFF-5E8FA5219ECE}" type="slidenum">
              <a:rPr lang="en-US" altLang="en-US" sz="1200">
                <a:latin typeface="Calibri" pitchFamily="34" charset="0"/>
              </a:rPr>
              <a:pPr/>
              <a:t>39</a:t>
            </a:fld>
            <a:endParaRPr lang="en-US" altLang="en-US" sz="1200">
              <a:latin typeface="Calibri" pitchFamily="34" charset="0"/>
            </a:endParaRPr>
          </a:p>
        </p:txBody>
      </p:sp>
    </p:spTree>
    <p:extLst>
      <p:ext uri="{BB962C8B-B14F-4D97-AF65-F5344CB8AC3E}">
        <p14:creationId xmlns:p14="http://schemas.microsoft.com/office/powerpoint/2010/main" val="3005676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921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Calibri Light" pitchFamily="34" charset="0"/>
                <a:ea typeface="ＭＳ Ｐゴシック" pitchFamily="34" charset="-128"/>
              </a:defRPr>
            </a:lvl1pPr>
            <a:lvl2pPr marL="732326" indent="-281664">
              <a:defRPr sz="2400">
                <a:solidFill>
                  <a:schemeClr val="tx1"/>
                </a:solidFill>
                <a:latin typeface="Calibri Light" pitchFamily="34" charset="0"/>
                <a:ea typeface="ＭＳ Ｐゴシック" pitchFamily="34" charset="-128"/>
              </a:defRPr>
            </a:lvl2pPr>
            <a:lvl3pPr marL="1126655" indent="-225331">
              <a:defRPr sz="2400">
                <a:solidFill>
                  <a:schemeClr val="tx1"/>
                </a:solidFill>
                <a:latin typeface="Calibri Light" pitchFamily="34" charset="0"/>
                <a:ea typeface="ＭＳ Ｐゴシック" pitchFamily="34" charset="-128"/>
              </a:defRPr>
            </a:lvl3pPr>
            <a:lvl4pPr marL="1577317" indent="-225331">
              <a:defRPr sz="2400">
                <a:solidFill>
                  <a:schemeClr val="tx1"/>
                </a:solidFill>
                <a:latin typeface="Calibri Light" pitchFamily="34" charset="0"/>
                <a:ea typeface="ＭＳ Ｐゴシック" pitchFamily="34" charset="-128"/>
              </a:defRPr>
            </a:lvl4pPr>
            <a:lvl5pPr marL="2027979" indent="-225331">
              <a:defRPr sz="2400">
                <a:solidFill>
                  <a:schemeClr val="tx1"/>
                </a:solidFill>
                <a:latin typeface="Calibri Light" pitchFamily="34" charset="0"/>
                <a:ea typeface="ＭＳ Ｐゴシック" pitchFamily="34" charset="-128"/>
              </a:defRPr>
            </a:lvl5pPr>
            <a:lvl6pPr marL="2478641"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6pPr>
            <a:lvl7pPr marL="2929303"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7pPr>
            <a:lvl8pPr marL="3379965"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8pPr>
            <a:lvl9pPr marL="3830627" indent="-225331" eaLnBrk="0" fontAlgn="base" hangingPunct="0">
              <a:spcBef>
                <a:spcPct val="0"/>
              </a:spcBef>
              <a:spcAft>
                <a:spcPct val="0"/>
              </a:spcAft>
              <a:defRPr sz="2400">
                <a:solidFill>
                  <a:schemeClr val="tx1"/>
                </a:solidFill>
                <a:latin typeface="Calibri Light" pitchFamily="34" charset="0"/>
                <a:ea typeface="ＭＳ Ｐゴシック" pitchFamily="34" charset="-128"/>
              </a:defRPr>
            </a:lvl9pPr>
          </a:lstStyle>
          <a:p>
            <a:fld id="{90A22E84-0445-4F2E-94E3-2D7BEA8F2C71}" type="slidenum">
              <a:rPr lang="en-US" altLang="en-US" sz="1200">
                <a:latin typeface="Calibri" pitchFamily="34" charset="0"/>
              </a:rPr>
              <a:pPr/>
              <a:t>41</a:t>
            </a:fld>
            <a:endParaRPr lang="en-US" altLang="en-US" sz="1200">
              <a:latin typeface="Calibri" pitchFamily="34" charset="0"/>
            </a:endParaRPr>
          </a:p>
        </p:txBody>
      </p:sp>
    </p:spTree>
    <p:extLst>
      <p:ext uri="{BB962C8B-B14F-4D97-AF65-F5344CB8AC3E}">
        <p14:creationId xmlns:p14="http://schemas.microsoft.com/office/powerpoint/2010/main" val="2269786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What are the ethical dimensions of power and authority in the military? This includes formal command authority, giving rewards and punishments, informal power/influence and personal power (friendship, loyalty, and expertise.) What is the ethical power or temptation of self-interest? Does power magnify moral characteristics that are already there? Or does it corrupt moral character?</a:t>
            </a:r>
          </a:p>
          <a:p>
            <a:r>
              <a:rPr lang="en-GB" dirty="0" smtClean="0">
                <a:effectLst/>
              </a:rPr>
              <a:t>Is the morality of the leader a matter of what they do in their public role or also their private life when not in that role? Is it possible for these to be separate or different, or must they be in harmony and alignment? Can a good leader have immoral or bad private morality? Is it important that the leader serve as an ethical role model?</a:t>
            </a:r>
          </a:p>
          <a:p>
            <a:r>
              <a:rPr lang="en-GB" dirty="0" smtClean="0">
                <a:effectLst/>
              </a:rPr>
              <a:t>What are the duties of the leader to her followers? Is it permissible to use followers merely as a means to another end, or must they always be viewed as ends in themselves? Are the duties of leaders and followers two sides of the same coin or are they fundamentally different? Do followers have ethical duties to the leader beyond obedience?</a:t>
            </a:r>
          </a:p>
          <a:p>
            <a:r>
              <a:rPr lang="en-GB" dirty="0" smtClean="0">
                <a:effectLst/>
              </a:rPr>
              <a:t>How should leaders think about the Big Picture (Mission) or the Greater Good? How does a leader decide what is best for the Greater Good (Mission)? What if some of their followers (or others) must suffer for this to be achieved? Is that ethically permissible? What are the leader’s obligations to those who suffer? What happens if these actions lead to guilt and/or moral injury in leaders and followers?</a:t>
            </a:r>
          </a:p>
          <a:p>
            <a:r>
              <a:rPr lang="en-GB" dirty="0" smtClean="0">
                <a:effectLst/>
              </a:rPr>
              <a:t>How important is charisma or personal power (The Great Man/Woman) in contemporary military leadership? What are the ethical implications of charisma in leading? Do leaders need an emotional connection or appeal with followers to be effective? What kinds of connections make good, ethical leaders? Trust? Servant Leaders? Transformative Leaders? Relational Leadership?</a:t>
            </a:r>
          </a:p>
          <a:p>
            <a:r>
              <a:rPr lang="en-GB" dirty="0" smtClean="0">
                <a:effectLst/>
              </a:rPr>
              <a:t>How do cultural and moral differences (ethical relativism) impact the intersection of leadership and ethics? How ought a good leader navigate moral disagreements, tensions and conflicts? Ought the leader’s view of what is ‘right’ prevail? Must one have ethical agreement to work together and achieve the mission?</a:t>
            </a:r>
          </a:p>
          <a:p>
            <a:endParaRPr lang="en-GB" dirty="0"/>
          </a:p>
        </p:txBody>
      </p:sp>
      <p:sp>
        <p:nvSpPr>
          <p:cNvPr id="4" name="Slide Number Placeholder 3"/>
          <p:cNvSpPr>
            <a:spLocks noGrp="1"/>
          </p:cNvSpPr>
          <p:nvPr>
            <p:ph type="sldNum" sz="quarter" idx="10"/>
          </p:nvPr>
        </p:nvSpPr>
        <p:spPr/>
        <p:txBody>
          <a:bodyPr/>
          <a:lstStyle/>
          <a:p>
            <a:fld id="{9393059D-AE41-6C41-9C9F-E76468E3F310}" type="slidenum">
              <a:rPr lang="en-US" smtClean="0"/>
              <a:t>57</a:t>
            </a:fld>
            <a:endParaRPr lang="en-US"/>
          </a:p>
        </p:txBody>
      </p:sp>
    </p:spTree>
    <p:extLst>
      <p:ext uri="{BB962C8B-B14F-4D97-AF65-F5344CB8AC3E}">
        <p14:creationId xmlns:p14="http://schemas.microsoft.com/office/powerpoint/2010/main" val="2868934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What are the duties of the leader to her followers? Is it permissible to use followers merely as a means to another end, or must they always be viewed as ends in themselves? Are the duties of leaders and followers two sides of the same coin or are they fundamentally different? Do followers have ethical duties to the leader beyond obedience?</a:t>
            </a:r>
          </a:p>
          <a:p>
            <a:r>
              <a:rPr lang="en-GB" dirty="0" smtClean="0">
                <a:effectLst/>
              </a:rPr>
              <a:t>How should leaders think about the Big Picture (Mission) or the Greater Good? How does a leader decide what is best for the Greater Good (Mission)? What if some of their followers (or others) must suffer for this to be achieved? Is that ethically permissible? What are the leader’s obligations to those who suffer? What happens if these actions lead to guilt and/or moral injury in leaders and followers?</a:t>
            </a:r>
          </a:p>
          <a:p>
            <a:r>
              <a:rPr lang="en-GB" dirty="0" smtClean="0">
                <a:effectLst/>
              </a:rPr>
              <a:t>How important is charisma or personal power (The Great Man/Woman) in contemporary military leadership? What are the ethical implications of charisma in leading? Do leaders need an emotional connection or appeal with followers to be effective? What kinds of connections make good, ethical leaders? Trust? Servant Leaders? Transformative Leaders? Relational Leadership?</a:t>
            </a:r>
          </a:p>
          <a:p>
            <a:r>
              <a:rPr lang="en-GB" dirty="0" smtClean="0">
                <a:effectLst/>
              </a:rPr>
              <a:t>How do cultural and moral differences (ethical relativism) impact the intersection of leadership and ethics? How ought a good leader navigate moral disagreements, tensions and conflicts? Ought the leader’s view of what is ‘right’ prevail? Must one have ethical agreement to work together and achieve the mission?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3059D-AE41-6C41-9C9F-E76468E3F310}" type="slidenum">
              <a:rPr lang="en-US" smtClean="0"/>
              <a:t>59</a:t>
            </a:fld>
            <a:endParaRPr lang="en-US"/>
          </a:p>
        </p:txBody>
      </p:sp>
    </p:spTree>
    <p:extLst>
      <p:ext uri="{BB962C8B-B14F-4D97-AF65-F5344CB8AC3E}">
        <p14:creationId xmlns:p14="http://schemas.microsoft.com/office/powerpoint/2010/main" val="2355481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https://www.researchgate.net/publication/317983673_Ethical_Leadership_Behaviours_of_School_Administrators_from_Teachers'_Point_of_View</a:t>
            </a:r>
            <a:endParaRPr lang="en-US" dirty="0"/>
          </a:p>
        </p:txBody>
      </p:sp>
      <p:sp>
        <p:nvSpPr>
          <p:cNvPr id="4" name="Slide Number Placeholder 3"/>
          <p:cNvSpPr>
            <a:spLocks noGrp="1"/>
          </p:cNvSpPr>
          <p:nvPr>
            <p:ph type="sldNum" sz="quarter" idx="5"/>
          </p:nvPr>
        </p:nvSpPr>
        <p:spPr/>
        <p:txBody>
          <a:bodyPr/>
          <a:lstStyle/>
          <a:p>
            <a:pPr>
              <a:defRPr/>
            </a:pPr>
            <a:fld id="{77646014-717B-DF46-9DFC-C84BD5075A74}" type="slidenum">
              <a:rPr lang="en-US" altLang="en-US" smtClean="0"/>
              <a:pPr>
                <a:defRPr/>
              </a:pPr>
              <a:t>70</a:t>
            </a:fld>
            <a:endParaRPr lang="en-US" altLang="en-US"/>
          </a:p>
        </p:txBody>
      </p:sp>
    </p:spTree>
    <p:extLst>
      <p:ext uri="{BB962C8B-B14F-4D97-AF65-F5344CB8AC3E}">
        <p14:creationId xmlns:p14="http://schemas.microsoft.com/office/powerpoint/2010/main" val="207336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11/14/2019</a:t>
            </a:fld>
            <a:endParaRPr lang="en-US" dirty="0"/>
          </a:p>
        </p:txBody>
      </p:sp>
      <p:sp>
        <p:nvSpPr>
          <p:cNvPr id="9" name="Footer Placeholder 8">
            <a:extLst>
              <a:ext uri="{FF2B5EF4-FFF2-40B4-BE49-F238E27FC236}">
                <a16:creationId xmlns=""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6700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11/14/2019</a:t>
            </a:fld>
            <a:endParaRPr lang="en-US" dirty="0"/>
          </a:p>
        </p:txBody>
      </p:sp>
      <p:sp>
        <p:nvSpPr>
          <p:cNvPr id="9" name="Footer Placeholder 8">
            <a:extLst>
              <a:ext uri="{FF2B5EF4-FFF2-40B4-BE49-F238E27FC236}">
                <a16:creationId xmlns=""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9010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11/14/2019</a:t>
            </a:fld>
            <a:endParaRPr lang="en-US" dirty="0"/>
          </a:p>
        </p:txBody>
      </p:sp>
      <p:sp>
        <p:nvSpPr>
          <p:cNvPr id="9" name="Footer Placeholder 8">
            <a:extLst>
              <a:ext uri="{FF2B5EF4-FFF2-40B4-BE49-F238E27FC236}">
                <a16:creationId xmlns=""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7497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5535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0030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1419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4842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11/14/2019</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15700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11/14/2019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9607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06090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11/14/2019</a:t>
            </a:fld>
            <a:endParaRPr lang="en-US" dirty="0"/>
          </a:p>
        </p:txBody>
      </p:sp>
      <p:sp>
        <p:nvSpPr>
          <p:cNvPr id="12" name="Footer Placeholder 11">
            <a:extLst>
              <a:ext uri="{FF2B5EF4-FFF2-40B4-BE49-F238E27FC236}">
                <a16:creationId xmlns=""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0939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Only">
    <p:spTree>
      <p:nvGrpSpPr>
        <p:cNvPr id="1" name=""/>
        <p:cNvGrpSpPr/>
        <p:nvPr/>
      </p:nvGrpSpPr>
      <p:grpSpPr>
        <a:xfrm>
          <a:off x="0" y="0"/>
          <a:ext cx="0" cy="0"/>
          <a:chOff x="0" y="0"/>
          <a:chExt cx="0" cy="0"/>
        </a:xfrm>
      </p:grpSpPr>
      <p:grpSp>
        <p:nvGrpSpPr>
          <p:cNvPr id="3" name="Group 2"/>
          <p:cNvGrpSpPr/>
          <p:nvPr userDrawn="1"/>
        </p:nvGrpSpPr>
        <p:grpSpPr>
          <a:xfrm>
            <a:off x="-62383" y="-55348"/>
            <a:ext cx="12316772" cy="6968699"/>
            <a:chOff x="-46789" y="-55349"/>
            <a:chExt cx="9237579" cy="6968699"/>
          </a:xfrm>
        </p:grpSpPr>
        <p:pic>
          <p:nvPicPr>
            <p:cNvPr id="7" name="Picture 6" descr="fbground1-15-14.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6789" y="-55349"/>
              <a:ext cx="9237579" cy="6968699"/>
            </a:xfrm>
            <a:prstGeom prst="rect">
              <a:avLst/>
            </a:prstGeom>
          </p:spPr>
        </p:pic>
        <p:pic>
          <p:nvPicPr>
            <p:cNvPr id="4" name="Picture 3" descr="fbground1-15-14.jpg"/>
            <p:cNvPicPr>
              <a:picLocks noChangeAspect="1"/>
            </p:cNvPicPr>
            <p:nvPr userDrawn="1"/>
          </p:nvPicPr>
          <p:blipFill rotWithShape="1">
            <a:blip r:embed="rId2">
              <a:extLst>
                <a:ext uri="{28A0092B-C50C-407E-A947-70E740481C1C}">
                  <a14:useLocalDpi xmlns:a14="http://schemas.microsoft.com/office/drawing/2010/main" val="0"/>
                </a:ext>
              </a:extLst>
            </a:blip>
            <a:srcRect l="25296" t="81821" r="43254" b="6054"/>
            <a:stretch/>
          </p:blipFill>
          <p:spPr>
            <a:xfrm>
              <a:off x="5324354" y="5781554"/>
              <a:ext cx="2905246" cy="844952"/>
            </a:xfrm>
            <a:prstGeom prst="rect">
              <a:avLst/>
            </a:prstGeom>
          </p:spPr>
        </p:pic>
      </p:grpSp>
      <p:sp>
        <p:nvSpPr>
          <p:cNvPr id="2" name="Rectangle 1"/>
          <p:cNvSpPr/>
          <p:nvPr userDrawn="1"/>
        </p:nvSpPr>
        <p:spPr>
          <a:xfrm>
            <a:off x="-60960" y="6556248"/>
            <a:ext cx="12313920" cy="320040"/>
          </a:xfrm>
          <a:prstGeom prst="rect">
            <a:avLst/>
          </a:prstGeom>
          <a:solidFill>
            <a:srgbClr val="102640"/>
          </a:solidFill>
          <a:ln>
            <a:solidFill>
              <a:srgbClr val="004568"/>
            </a:solidFill>
          </a:ln>
        </p:spPr>
        <p:style>
          <a:lnRef idx="1">
            <a:schemeClr val="accent1"/>
          </a:lnRef>
          <a:fillRef idx="1001">
            <a:schemeClr val="dk2"/>
          </a:fillRef>
          <a:effectRef idx="2">
            <a:schemeClr val="accent1"/>
          </a:effectRef>
          <a:fontRef idx="minor">
            <a:schemeClr val="lt1"/>
          </a:fontRef>
        </p:style>
        <p:txBody>
          <a:bodyPr rtlCol="0" anchor="ctr"/>
          <a:lstStyle/>
          <a:p>
            <a:pPr algn="ctr" defTabSz="457200" fontAlgn="base">
              <a:spcBef>
                <a:spcPct val="0"/>
              </a:spcBef>
              <a:spcAft>
                <a:spcPct val="0"/>
              </a:spcAft>
            </a:pPr>
            <a:endParaRPr lang="en-US" sz="1800">
              <a:solidFill>
                <a:prstClr val="white"/>
              </a:solidFill>
            </a:endParaRPr>
          </a:p>
        </p:txBody>
      </p:sp>
      <p:sp>
        <p:nvSpPr>
          <p:cNvPr id="9" name="Text Box 4"/>
          <p:cNvSpPr txBox="1">
            <a:spLocks noChangeArrowheads="1"/>
          </p:cNvSpPr>
          <p:nvPr userDrawn="1"/>
        </p:nvSpPr>
        <p:spPr bwMode="auto">
          <a:xfrm>
            <a:off x="11277600" y="6537326"/>
            <a:ext cx="914400" cy="338554"/>
          </a:xfrm>
          <a:prstGeom prst="rect">
            <a:avLst/>
          </a:prstGeom>
          <a:noFill/>
          <a:ln w="9525">
            <a:noFill/>
            <a:miter lim="800000"/>
            <a:headEnd/>
            <a:tailEnd/>
          </a:ln>
          <a:effectLst/>
        </p:spPr>
        <p:txBody>
          <a:bodyPr>
            <a:spAutoFit/>
          </a:bodyPr>
          <a:lstStyle/>
          <a:p>
            <a:pPr algn="r" fontAlgn="base">
              <a:spcBef>
                <a:spcPct val="50000"/>
              </a:spcBef>
              <a:spcAft>
                <a:spcPct val="0"/>
              </a:spcAft>
            </a:pPr>
            <a:fld id="{12608FEE-4CD5-4797-BDDD-32D96B881D6F}" type="slidenum">
              <a:rPr lang="en-US" sz="1600" b="1">
                <a:solidFill>
                  <a:srgbClr val="FFFFFF"/>
                </a:solidFill>
                <a:latin typeface="Arial"/>
              </a:rPr>
              <a:pPr algn="r" fontAlgn="base">
                <a:spcBef>
                  <a:spcPct val="50000"/>
                </a:spcBef>
                <a:spcAft>
                  <a:spcPct val="0"/>
                </a:spcAft>
              </a:pPr>
              <a:t>‹#›</a:t>
            </a:fld>
            <a:endParaRPr lang="en-US" sz="1600" b="1" dirty="0">
              <a:solidFill>
                <a:srgbClr val="FFFFFF"/>
              </a:solidFill>
              <a:latin typeface="Arial"/>
            </a:endParaRPr>
          </a:p>
        </p:txBody>
      </p:sp>
    </p:spTree>
    <p:extLst>
      <p:ext uri="{BB962C8B-B14F-4D97-AF65-F5344CB8AC3E}">
        <p14:creationId xmlns:p14="http://schemas.microsoft.com/office/powerpoint/2010/main" val="1775453654"/>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Section Header">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3" y="4"/>
            <a:ext cx="12191999" cy="6857999"/>
          </a:xfrm>
          <a:prstGeom prst="rect">
            <a:avLst/>
          </a:prstGeom>
        </p:spPr>
      </p:pic>
      <p:sp>
        <p:nvSpPr>
          <p:cNvPr id="3" name="Title 2"/>
          <p:cNvSpPr>
            <a:spLocks noGrp="1"/>
          </p:cNvSpPr>
          <p:nvPr>
            <p:ph type="title"/>
          </p:nvPr>
        </p:nvSpPr>
        <p:spPr/>
        <p:txBody>
          <a:bodyPr/>
          <a:lstStyle/>
          <a:p>
            <a:r>
              <a:rPr lang="en-US" smtClean="0"/>
              <a:t>Click to edit Master title style</a:t>
            </a:r>
            <a:endParaRPr lang="en-US"/>
          </a:p>
        </p:txBody>
      </p:sp>
      <p:sp>
        <p:nvSpPr>
          <p:cNvPr id="7" name="Date Placeholder 6"/>
          <p:cNvSpPr>
            <a:spLocks noGrp="1"/>
          </p:cNvSpPr>
          <p:nvPr>
            <p:ph type="dt" sz="half" idx="10"/>
          </p:nvPr>
        </p:nvSpPr>
        <p:spPr/>
        <p:txBody>
          <a:bodyPr/>
          <a:lstStyle/>
          <a:p>
            <a:pPr fontAlgn="base">
              <a:spcBef>
                <a:spcPct val="0"/>
              </a:spcBef>
              <a:spcAft>
                <a:spcPct val="0"/>
              </a:spcAft>
            </a:pPr>
            <a:fld id="{90432636-FD03-7942-A8E4-D1FF1DFA33B1}" type="datetimeFigureOut">
              <a:rPr lang="en-US" smtClean="0">
                <a:solidFill>
                  <a:prstClr val="black">
                    <a:tint val="75000"/>
                  </a:prstClr>
                </a:solidFill>
                <a:latin typeface="Arial" charset="0"/>
              </a:rPr>
              <a:pPr fontAlgn="base">
                <a:spcBef>
                  <a:spcPct val="0"/>
                </a:spcBef>
                <a:spcAft>
                  <a:spcPct val="0"/>
                </a:spcAft>
              </a:pPr>
              <a:t>11/14/2019</a:t>
            </a:fld>
            <a:endParaRPr lang="en-US" dirty="0">
              <a:solidFill>
                <a:prstClr val="black">
                  <a:tint val="75000"/>
                </a:prstClr>
              </a:solidFill>
              <a:latin typeface="Arial" charset="0"/>
            </a:endParaRPr>
          </a:p>
        </p:txBody>
      </p:sp>
      <p:sp>
        <p:nvSpPr>
          <p:cNvPr id="8" name="Footer Placeholder 7"/>
          <p:cNvSpPr>
            <a:spLocks noGrp="1"/>
          </p:cNvSpPr>
          <p:nvPr>
            <p:ph type="ftr" sz="quarter" idx="11"/>
          </p:nvPr>
        </p:nvSpPr>
        <p:spPr/>
        <p:txBody>
          <a:bodyPr/>
          <a:lstStyle/>
          <a:p>
            <a:pPr fontAlgn="base">
              <a:spcBef>
                <a:spcPct val="0"/>
              </a:spcBef>
              <a:spcAft>
                <a:spcPct val="0"/>
              </a:spcAft>
            </a:pPr>
            <a:endParaRPr lang="en-US" dirty="0">
              <a:solidFill>
                <a:prstClr val="black">
                  <a:tint val="75000"/>
                </a:prstClr>
              </a:solidFill>
              <a:latin typeface="Arial" charset="0"/>
            </a:endParaRPr>
          </a:p>
        </p:txBody>
      </p:sp>
      <p:sp>
        <p:nvSpPr>
          <p:cNvPr id="9" name="Slide Number Placeholder 8"/>
          <p:cNvSpPr>
            <a:spLocks noGrp="1"/>
          </p:cNvSpPr>
          <p:nvPr>
            <p:ph type="sldNum" sz="quarter" idx="12"/>
          </p:nvPr>
        </p:nvSpPr>
        <p:spPr/>
        <p:txBody>
          <a:bodyPr/>
          <a:lstStyle/>
          <a:p>
            <a:pPr fontAlgn="base">
              <a:spcBef>
                <a:spcPct val="0"/>
              </a:spcBef>
              <a:spcAft>
                <a:spcPct val="0"/>
              </a:spcAft>
            </a:pPr>
            <a:fld id="{B174722B-864C-1E45-AEEB-471596DCFF2C}" type="slidenum">
              <a:rPr lang="en-US" smtClean="0">
                <a:solidFill>
                  <a:prstClr val="black">
                    <a:tint val="75000"/>
                  </a:prstClr>
                </a:solidFill>
                <a:latin typeface="Arial" charset="0"/>
              </a:rPr>
              <a:pPr fontAlgn="base">
                <a:spcBef>
                  <a:spcPct val="0"/>
                </a:spcBef>
                <a:spcAft>
                  <a:spcPct val="0"/>
                </a:spcAft>
              </a:pPr>
              <a:t>‹#›</a:t>
            </a:fld>
            <a:endParaRPr lang="en-US" dirty="0">
              <a:solidFill>
                <a:prstClr val="black">
                  <a:tint val="75000"/>
                </a:prstClr>
              </a:solidFill>
              <a:latin typeface="Arial" charset="0"/>
            </a:endParaRPr>
          </a:p>
        </p:txBody>
      </p:sp>
    </p:spTree>
    <p:extLst>
      <p:ext uri="{BB962C8B-B14F-4D97-AF65-F5344CB8AC3E}">
        <p14:creationId xmlns:p14="http://schemas.microsoft.com/office/powerpoint/2010/main" val="3544024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ombstones">
    <p:spTree>
      <p:nvGrpSpPr>
        <p:cNvPr id="1" name=""/>
        <p:cNvGrpSpPr/>
        <p:nvPr/>
      </p:nvGrpSpPr>
      <p:grpSpPr>
        <a:xfrm>
          <a:off x="0" y="0"/>
          <a:ext cx="0" cy="0"/>
          <a:chOff x="0" y="0"/>
          <a:chExt cx="0" cy="0"/>
        </a:xfrm>
      </p:grpSpPr>
      <p:sp>
        <p:nvSpPr>
          <p:cNvPr id="31" name="Entity Name Placeholder"/>
          <p:cNvSpPr>
            <a:spLocks noGrp="1"/>
          </p:cNvSpPr>
          <p:nvPr>
            <p:ph type="ftr" sz="quarter" idx="3"/>
          </p:nvPr>
        </p:nvSpPr>
        <p:spPr>
          <a:xfrm>
            <a:off x="7686721" y="6449387"/>
            <a:ext cx="3860800" cy="288000"/>
          </a:xfrm>
          <a:prstGeom prst="rect">
            <a:avLst/>
          </a:prstGeom>
        </p:spPr>
        <p:txBody>
          <a:bodyPr vert="horz" lIns="0" tIns="45720" rIns="0" bIns="45720" rtlCol="0" anchor="ctr"/>
          <a:lstStyle>
            <a:lvl1pPr algn="ctr">
              <a:defRPr sz="800">
                <a:solidFill>
                  <a:schemeClr val="accent1"/>
                </a:solidFill>
                <a:latin typeface="Calibri" panose="020F0502020204030204" pitchFamily="34" charset="0"/>
              </a:defRPr>
            </a:lvl1pPr>
          </a:lstStyle>
          <a:p>
            <a:pPr algn="r"/>
            <a:r>
              <a:rPr lang="de-DE" smtClean="0">
                <a:solidFill>
                  <a:srgbClr val="58A618"/>
                </a:solidFill>
              </a:rPr>
              <a:t>Hogan Lovells</a:t>
            </a:r>
          </a:p>
        </p:txBody>
      </p:sp>
      <p:sp>
        <p:nvSpPr>
          <p:cNvPr id="30" name="Slide Number"/>
          <p:cNvSpPr>
            <a:spLocks noGrp="1"/>
          </p:cNvSpPr>
          <p:nvPr>
            <p:ph type="sldNum" sz="quarter" idx="4"/>
          </p:nvPr>
        </p:nvSpPr>
        <p:spPr>
          <a:xfrm>
            <a:off x="11670566" y="6482519"/>
            <a:ext cx="305533" cy="215444"/>
          </a:xfrm>
          <a:prstGeom prst="rect">
            <a:avLst/>
          </a:prstGeom>
        </p:spPr>
        <p:txBody>
          <a:bodyPr vert="horz" wrap="none" lIns="0" tIns="45720" rIns="91440" bIns="45720" rtlCol="0" anchor="ctr">
            <a:spAutoFit/>
          </a:bodyPr>
          <a:lstStyle>
            <a:lvl1pPr algn="r">
              <a:defRPr sz="800">
                <a:solidFill>
                  <a:schemeClr val="accent1"/>
                </a:solidFill>
                <a:latin typeface="Calibri" panose="020F0502020204030204" pitchFamily="34" charset="0"/>
              </a:defRPr>
            </a:lvl1pPr>
          </a:lstStyle>
          <a:p>
            <a:r>
              <a:rPr lang="en-GB" smtClean="0">
                <a:solidFill>
                  <a:srgbClr val="58A618"/>
                </a:solidFill>
              </a:rPr>
              <a:t>|  </a:t>
            </a:r>
            <a:fld id="{6967D197-2218-4700-B211-63EF06F51A7E}" type="slidenum">
              <a:rPr lang="en-GB" smtClean="0">
                <a:solidFill>
                  <a:srgbClr val="58A618"/>
                </a:solidFill>
              </a:rPr>
              <a:pPr/>
              <a:t>‹#›</a:t>
            </a:fld>
            <a:endParaRPr lang="en-GB">
              <a:solidFill>
                <a:srgbClr val="58A618"/>
              </a:solidFill>
            </a:endParaRPr>
          </a:p>
        </p:txBody>
      </p:sp>
      <p:cxnSp>
        <p:nvCxnSpPr>
          <p:cNvPr id="8" name="Line under Title"/>
          <p:cNvCxnSpPr/>
          <p:nvPr userDrawn="1"/>
        </p:nvCxnSpPr>
        <p:spPr>
          <a:xfrm flipH="1">
            <a:off x="384000" y="980303"/>
            <a:ext cx="11424000"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4" name="Tombstone Content 8"/>
          <p:cNvSpPr>
            <a:spLocks noGrp="1"/>
          </p:cNvSpPr>
          <p:nvPr>
            <p:ph sz="quarter" idx="52"/>
          </p:nvPr>
        </p:nvSpPr>
        <p:spPr>
          <a:xfrm>
            <a:off x="9127750" y="5034180"/>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5" name="Tombstone Title 8"/>
          <p:cNvSpPr>
            <a:spLocks noGrp="1"/>
          </p:cNvSpPr>
          <p:nvPr>
            <p:ph type="body" sz="quarter" idx="53"/>
          </p:nvPr>
        </p:nvSpPr>
        <p:spPr>
          <a:xfrm>
            <a:off x="9127750" y="477885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79" name="Tombstone Picture 8"/>
          <p:cNvSpPr>
            <a:spLocks noGrp="1"/>
          </p:cNvSpPr>
          <p:nvPr>
            <p:ph type="pic" sz="quarter" idx="56"/>
          </p:nvPr>
        </p:nvSpPr>
        <p:spPr>
          <a:xfrm>
            <a:off x="9127750" y="4181951"/>
            <a:ext cx="520700" cy="520700"/>
          </a:xfrm>
        </p:spPr>
        <p:txBody>
          <a:bodyPr>
            <a:normAutofit/>
          </a:bodyPr>
          <a:lstStyle>
            <a:lvl1pPr>
              <a:defRPr sz="1000"/>
            </a:lvl1pPr>
          </a:lstStyle>
          <a:p>
            <a:r>
              <a:rPr lang="en-US" smtClean="0"/>
              <a:t>Click icon to add picture</a:t>
            </a:r>
            <a:endParaRPr lang="en-GB"/>
          </a:p>
        </p:txBody>
      </p:sp>
      <p:sp>
        <p:nvSpPr>
          <p:cNvPr id="71" name="Tombstone Content 7"/>
          <p:cNvSpPr>
            <a:spLocks noGrp="1"/>
          </p:cNvSpPr>
          <p:nvPr>
            <p:ph sz="quarter" idx="50"/>
          </p:nvPr>
        </p:nvSpPr>
        <p:spPr>
          <a:xfrm>
            <a:off x="6213501" y="5034180"/>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2" name="Tombstone Title 7"/>
          <p:cNvSpPr>
            <a:spLocks noGrp="1"/>
          </p:cNvSpPr>
          <p:nvPr>
            <p:ph type="body" sz="quarter" idx="51"/>
          </p:nvPr>
        </p:nvSpPr>
        <p:spPr>
          <a:xfrm>
            <a:off x="6213501" y="477885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78" name="Tombstone Picture 7"/>
          <p:cNvSpPr>
            <a:spLocks noGrp="1"/>
          </p:cNvSpPr>
          <p:nvPr>
            <p:ph type="pic" sz="quarter" idx="55"/>
          </p:nvPr>
        </p:nvSpPr>
        <p:spPr>
          <a:xfrm>
            <a:off x="6213167" y="4181951"/>
            <a:ext cx="520700" cy="520700"/>
          </a:xfrm>
        </p:spPr>
        <p:txBody>
          <a:bodyPr>
            <a:normAutofit/>
          </a:bodyPr>
          <a:lstStyle>
            <a:lvl1pPr>
              <a:defRPr sz="1000"/>
            </a:lvl1pPr>
          </a:lstStyle>
          <a:p>
            <a:r>
              <a:rPr lang="en-US" smtClean="0"/>
              <a:t>Click icon to add picture</a:t>
            </a:r>
            <a:endParaRPr lang="en-GB"/>
          </a:p>
        </p:txBody>
      </p:sp>
      <p:sp>
        <p:nvSpPr>
          <p:cNvPr id="68" name="Tombstone Content 6"/>
          <p:cNvSpPr>
            <a:spLocks noGrp="1"/>
          </p:cNvSpPr>
          <p:nvPr>
            <p:ph sz="quarter" idx="48"/>
          </p:nvPr>
        </p:nvSpPr>
        <p:spPr>
          <a:xfrm>
            <a:off x="3299251" y="5034180"/>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9" name="Tombstone Title 6"/>
          <p:cNvSpPr>
            <a:spLocks noGrp="1"/>
          </p:cNvSpPr>
          <p:nvPr>
            <p:ph type="body" sz="quarter" idx="49"/>
          </p:nvPr>
        </p:nvSpPr>
        <p:spPr>
          <a:xfrm>
            <a:off x="3299251" y="477885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77" name="Tombstone Picture 6"/>
          <p:cNvSpPr>
            <a:spLocks noGrp="1"/>
          </p:cNvSpPr>
          <p:nvPr>
            <p:ph type="pic" sz="quarter" idx="54"/>
          </p:nvPr>
        </p:nvSpPr>
        <p:spPr>
          <a:xfrm>
            <a:off x="3298585" y="4181951"/>
            <a:ext cx="520700" cy="520700"/>
          </a:xfrm>
        </p:spPr>
        <p:txBody>
          <a:bodyPr>
            <a:normAutofit/>
          </a:bodyPr>
          <a:lstStyle>
            <a:lvl1pPr>
              <a:defRPr sz="1000"/>
            </a:lvl1pPr>
          </a:lstStyle>
          <a:p>
            <a:r>
              <a:rPr lang="en-US" smtClean="0"/>
              <a:t>Click icon to add picture</a:t>
            </a:r>
            <a:endParaRPr lang="en-GB"/>
          </a:p>
        </p:txBody>
      </p:sp>
      <p:sp>
        <p:nvSpPr>
          <p:cNvPr id="64" name="Tombstone Content 5"/>
          <p:cNvSpPr>
            <a:spLocks noGrp="1"/>
          </p:cNvSpPr>
          <p:nvPr>
            <p:ph sz="quarter" idx="45"/>
          </p:nvPr>
        </p:nvSpPr>
        <p:spPr>
          <a:xfrm>
            <a:off x="378886" y="5034180"/>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5" name="Tombstone Title 5"/>
          <p:cNvSpPr>
            <a:spLocks noGrp="1"/>
          </p:cNvSpPr>
          <p:nvPr>
            <p:ph type="body" sz="quarter" idx="46"/>
          </p:nvPr>
        </p:nvSpPr>
        <p:spPr>
          <a:xfrm>
            <a:off x="378886" y="477885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66" name="Tombstone Picture 5"/>
          <p:cNvSpPr>
            <a:spLocks noGrp="1"/>
          </p:cNvSpPr>
          <p:nvPr>
            <p:ph type="pic" sz="quarter" idx="47"/>
          </p:nvPr>
        </p:nvSpPr>
        <p:spPr>
          <a:xfrm>
            <a:off x="384002" y="4181951"/>
            <a:ext cx="520700" cy="520700"/>
          </a:xfrm>
        </p:spPr>
        <p:txBody>
          <a:bodyPr>
            <a:normAutofit/>
          </a:bodyPr>
          <a:lstStyle>
            <a:lvl1pPr>
              <a:defRPr sz="1000"/>
            </a:lvl1pPr>
          </a:lstStyle>
          <a:p>
            <a:r>
              <a:rPr lang="en-US" smtClean="0"/>
              <a:t>Click icon to add picture</a:t>
            </a:r>
            <a:endParaRPr lang="en-GB"/>
          </a:p>
        </p:txBody>
      </p:sp>
      <p:sp>
        <p:nvSpPr>
          <p:cNvPr id="54" name="Tombstone Content 4"/>
          <p:cNvSpPr>
            <a:spLocks noGrp="1"/>
          </p:cNvSpPr>
          <p:nvPr>
            <p:ph sz="quarter" idx="38"/>
          </p:nvPr>
        </p:nvSpPr>
        <p:spPr>
          <a:xfrm>
            <a:off x="9127750" y="2515929"/>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5" name="Tombstone Ttle 4"/>
          <p:cNvSpPr>
            <a:spLocks noGrp="1"/>
          </p:cNvSpPr>
          <p:nvPr>
            <p:ph type="body" sz="quarter" idx="39"/>
          </p:nvPr>
        </p:nvSpPr>
        <p:spPr>
          <a:xfrm>
            <a:off x="9127750" y="226060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63" name="Tombstone Picture 4"/>
          <p:cNvSpPr>
            <a:spLocks noGrp="1"/>
          </p:cNvSpPr>
          <p:nvPr>
            <p:ph type="pic" sz="quarter" idx="44"/>
          </p:nvPr>
        </p:nvSpPr>
        <p:spPr>
          <a:xfrm>
            <a:off x="9127750" y="1663701"/>
            <a:ext cx="520700" cy="520700"/>
          </a:xfrm>
        </p:spPr>
        <p:txBody>
          <a:bodyPr>
            <a:normAutofit/>
          </a:bodyPr>
          <a:lstStyle>
            <a:lvl1pPr>
              <a:defRPr sz="1000"/>
            </a:lvl1pPr>
          </a:lstStyle>
          <a:p>
            <a:r>
              <a:rPr lang="en-US" smtClean="0"/>
              <a:t>Click icon to add picture</a:t>
            </a:r>
            <a:endParaRPr lang="en-GB"/>
          </a:p>
        </p:txBody>
      </p:sp>
      <p:sp>
        <p:nvSpPr>
          <p:cNvPr id="48" name="Tombstone Content 3"/>
          <p:cNvSpPr>
            <a:spLocks noGrp="1"/>
          </p:cNvSpPr>
          <p:nvPr>
            <p:ph sz="quarter" idx="34"/>
          </p:nvPr>
        </p:nvSpPr>
        <p:spPr>
          <a:xfrm>
            <a:off x="6213501" y="2515929"/>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9" name="Tombstone Title 3"/>
          <p:cNvSpPr>
            <a:spLocks noGrp="1"/>
          </p:cNvSpPr>
          <p:nvPr>
            <p:ph type="body" sz="quarter" idx="35"/>
          </p:nvPr>
        </p:nvSpPr>
        <p:spPr>
          <a:xfrm>
            <a:off x="6213501" y="226060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62" name="Tombstone Picture 3"/>
          <p:cNvSpPr>
            <a:spLocks noGrp="1"/>
          </p:cNvSpPr>
          <p:nvPr>
            <p:ph type="pic" sz="quarter" idx="43"/>
          </p:nvPr>
        </p:nvSpPr>
        <p:spPr>
          <a:xfrm>
            <a:off x="6213167" y="1663701"/>
            <a:ext cx="520700" cy="520700"/>
          </a:xfrm>
        </p:spPr>
        <p:txBody>
          <a:bodyPr>
            <a:normAutofit/>
          </a:bodyPr>
          <a:lstStyle>
            <a:lvl1pPr>
              <a:defRPr sz="1000"/>
            </a:lvl1pPr>
          </a:lstStyle>
          <a:p>
            <a:r>
              <a:rPr lang="en-US" smtClean="0"/>
              <a:t>Click icon to add picture</a:t>
            </a:r>
            <a:endParaRPr lang="en-GB"/>
          </a:p>
        </p:txBody>
      </p:sp>
      <p:sp>
        <p:nvSpPr>
          <p:cNvPr id="42" name="Tombstone Content 2"/>
          <p:cNvSpPr>
            <a:spLocks noGrp="1"/>
          </p:cNvSpPr>
          <p:nvPr>
            <p:ph sz="quarter" idx="30"/>
          </p:nvPr>
        </p:nvSpPr>
        <p:spPr>
          <a:xfrm>
            <a:off x="3299251" y="2515929"/>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3" name="Tombstone Title 2"/>
          <p:cNvSpPr>
            <a:spLocks noGrp="1"/>
          </p:cNvSpPr>
          <p:nvPr>
            <p:ph type="body" sz="quarter" idx="31"/>
          </p:nvPr>
        </p:nvSpPr>
        <p:spPr>
          <a:xfrm>
            <a:off x="3299251" y="226060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60" name="Tombstone Picture 2"/>
          <p:cNvSpPr>
            <a:spLocks noGrp="1"/>
          </p:cNvSpPr>
          <p:nvPr>
            <p:ph type="pic" sz="quarter" idx="42"/>
          </p:nvPr>
        </p:nvSpPr>
        <p:spPr>
          <a:xfrm>
            <a:off x="3298585" y="1663701"/>
            <a:ext cx="520700" cy="520700"/>
          </a:xfrm>
        </p:spPr>
        <p:txBody>
          <a:bodyPr>
            <a:normAutofit/>
          </a:bodyPr>
          <a:lstStyle>
            <a:lvl1pPr>
              <a:defRPr sz="1000"/>
            </a:lvl1pPr>
          </a:lstStyle>
          <a:p>
            <a:r>
              <a:rPr lang="en-US" smtClean="0"/>
              <a:t>Click icon to add picture</a:t>
            </a:r>
            <a:endParaRPr lang="en-GB"/>
          </a:p>
        </p:txBody>
      </p:sp>
      <p:sp>
        <p:nvSpPr>
          <p:cNvPr id="14" name="Tombstone Content 1"/>
          <p:cNvSpPr>
            <a:spLocks noGrp="1"/>
          </p:cNvSpPr>
          <p:nvPr>
            <p:ph sz="quarter" idx="18"/>
          </p:nvPr>
        </p:nvSpPr>
        <p:spPr>
          <a:xfrm>
            <a:off x="378886" y="2515929"/>
            <a:ext cx="2676903" cy="1535373"/>
          </a:xfrm>
        </p:spPr>
        <p:txBody>
          <a:bodyPr>
            <a:noAutofit/>
          </a:bodyPr>
          <a:lstStyle>
            <a:lvl1pPr marL="0" indent="0">
              <a:lnSpc>
                <a:spcPct val="110000"/>
              </a:lnSpc>
              <a:buNone/>
              <a:defRPr sz="1000"/>
            </a:lvl1pPr>
            <a:lvl2pPr marL="273050" indent="0">
              <a:lnSpc>
                <a:spcPct val="110000"/>
              </a:lnSpc>
              <a:buNone/>
              <a:defRPr sz="1000"/>
            </a:lvl2pPr>
            <a:lvl3pPr marL="544512" indent="0">
              <a:lnSpc>
                <a:spcPct val="110000"/>
              </a:lnSpc>
              <a:buNone/>
              <a:defRPr sz="1000"/>
            </a:lvl3pPr>
            <a:lvl4pPr marL="809625" indent="0">
              <a:lnSpc>
                <a:spcPct val="110000"/>
              </a:lnSpc>
              <a:buNone/>
              <a:defRPr sz="1000"/>
            </a:lvl4pPr>
            <a:lvl5pPr marL="1081087" indent="0">
              <a:lnSpc>
                <a:spcPct val="110000"/>
              </a:lnSpc>
              <a:buNone/>
              <a:defRPr sz="1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5" name="Tombstone Title 1"/>
          <p:cNvSpPr>
            <a:spLocks noGrp="1"/>
          </p:cNvSpPr>
          <p:nvPr>
            <p:ph type="body" sz="quarter" idx="19"/>
          </p:nvPr>
        </p:nvSpPr>
        <p:spPr>
          <a:xfrm>
            <a:off x="378886" y="2260601"/>
            <a:ext cx="2676903" cy="241300"/>
          </a:xfrm>
        </p:spPr>
        <p:txBody>
          <a:bodyPr anchor="ctr" anchorCtr="0">
            <a:noAutofit/>
          </a:bodyPr>
          <a:lstStyle>
            <a:lvl1pPr marL="0" indent="0">
              <a:buNone/>
              <a:defRPr sz="1200" b="1">
                <a:solidFill>
                  <a:schemeClr val="tx1"/>
                </a:solidFill>
                <a:latin typeface="+mj-lt"/>
              </a:defRPr>
            </a:lvl1pPr>
          </a:lstStyle>
          <a:p>
            <a:pPr lvl="0"/>
            <a:r>
              <a:rPr lang="en-US" smtClean="0"/>
              <a:t>Click to edit Master text styles</a:t>
            </a:r>
          </a:p>
        </p:txBody>
      </p:sp>
      <p:sp>
        <p:nvSpPr>
          <p:cNvPr id="7" name="Tombstone Picture 1"/>
          <p:cNvSpPr>
            <a:spLocks noGrp="1"/>
          </p:cNvSpPr>
          <p:nvPr>
            <p:ph type="pic" sz="quarter" idx="26"/>
          </p:nvPr>
        </p:nvSpPr>
        <p:spPr>
          <a:xfrm>
            <a:off x="384002" y="1663701"/>
            <a:ext cx="520700" cy="520700"/>
          </a:xfrm>
        </p:spPr>
        <p:txBody>
          <a:bodyPr>
            <a:normAutofit/>
          </a:bodyPr>
          <a:lstStyle>
            <a:lvl1pPr>
              <a:defRPr sz="1000"/>
            </a:lvl1pPr>
          </a:lstStyle>
          <a:p>
            <a:r>
              <a:rPr lang="en-US" smtClean="0"/>
              <a:t>Click icon to add picture</a:t>
            </a:r>
            <a:endParaRPr lang="en-GB"/>
          </a:p>
        </p:txBody>
      </p:sp>
      <p:sp>
        <p:nvSpPr>
          <p:cNvPr id="5" name="Slide Subtitle"/>
          <p:cNvSpPr>
            <a:spLocks noGrp="1"/>
          </p:cNvSpPr>
          <p:nvPr>
            <p:ph type="body" sz="quarter" idx="13"/>
          </p:nvPr>
        </p:nvSpPr>
        <p:spPr>
          <a:xfrm>
            <a:off x="378885" y="980017"/>
            <a:ext cx="11425767" cy="595200"/>
          </a:xfrm>
        </p:spPr>
        <p:txBody>
          <a:bodyPr>
            <a:normAutofit/>
          </a:bodyPr>
          <a:lstStyle>
            <a:lvl1pPr marL="0" indent="0">
              <a:buNone/>
              <a:defRPr sz="2400">
                <a:solidFill>
                  <a:schemeClr val="accent1"/>
                </a:solidFill>
                <a:latin typeface="+mj-lt"/>
              </a:defRPr>
            </a:lvl1pPr>
            <a:lvl2pPr marL="273050" indent="0">
              <a:buNone/>
              <a:defRPr/>
            </a:lvl2pPr>
            <a:lvl3pPr marL="544512" indent="0">
              <a:buNone/>
              <a:defRPr/>
            </a:lvl3pPr>
            <a:lvl4pPr marL="809625" indent="0">
              <a:buNone/>
              <a:defRPr/>
            </a:lvl4pPr>
            <a:lvl5pPr marL="1081087" indent="0">
              <a:buNone/>
              <a:defRPr/>
            </a:lvl5pPr>
          </a:lstStyle>
          <a:p>
            <a:pPr lvl="0"/>
            <a:r>
              <a:rPr lang="en-US" smtClean="0"/>
              <a:t>Click to edit Master text styles</a:t>
            </a:r>
          </a:p>
        </p:txBody>
      </p:sp>
      <p:sp>
        <p:nvSpPr>
          <p:cNvPr id="2" name="Slide Title"/>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961904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11/14/2019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82414502"/>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62" r:id="rId6"/>
    <p:sldLayoutId id="2147483757" r:id="rId7"/>
    <p:sldLayoutId id="2147483758" r:id="rId8"/>
    <p:sldLayoutId id="2147483759" r:id="rId9"/>
    <p:sldLayoutId id="2147483761" r:id="rId10"/>
    <p:sldLayoutId id="2147483760" r:id="rId11"/>
    <p:sldLayoutId id="2147483764" r:id="rId12"/>
    <p:sldLayoutId id="2147483765" r:id="rId13"/>
    <p:sldLayoutId id="2147483766" r:id="rId14"/>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plato.stanford.edu/entries/baudrillard/" TargetMode="External"/><Relationship Id="rId2" Type="http://schemas.openxmlformats.org/officeDocument/2006/relationships/hyperlink" Target="https://plato.stanford.edu/entries/money-finance/" TargetMode="External"/><Relationship Id="rId1" Type="http://schemas.openxmlformats.org/officeDocument/2006/relationships/slideLayout" Target="../slideLayouts/slideLayout2.xml"/><Relationship Id="rId4" Type="http://schemas.openxmlformats.org/officeDocument/2006/relationships/hyperlink" Target="https://plato.stanford.edu/entries/collective-responsibility/"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7.xml"/><Relationship Id="rId5" Type="http://schemas.openxmlformats.org/officeDocument/2006/relationships/image" Target="../media/image8.tiff"/><Relationship Id="rId4" Type="http://schemas.openxmlformats.org/officeDocument/2006/relationships/image" Target="../media/image7.tiff"/></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vlxmiFF85yU" TargetMode="External"/><Relationship Id="rId2" Type="http://schemas.openxmlformats.org/officeDocument/2006/relationships/hyperlink" Target="https://www.youtube.com/watch?v=S65jqrHQi_c" TargetMode="External"/><Relationship Id="rId1" Type="http://schemas.openxmlformats.org/officeDocument/2006/relationships/slideLayout" Target="../slideLayouts/slideLayout2.xml"/><Relationship Id="rId4" Type="http://schemas.openxmlformats.org/officeDocument/2006/relationships/hyperlink" Target="https://www.youtube.com/watch?v=xlNT2BQaWR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4.png"/><Relationship Id="rId4" Type="http://schemas.openxmlformats.org/officeDocument/2006/relationships/image" Target="../media/image33.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image" Target="../media/image40.tiff"/><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www.sciencedirect.com/science/article/pii/S104898430600110X#bib28"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7.xml.rels><?xml version="1.0" encoding="UTF-8" standalone="yes"?>
<Relationships xmlns="http://schemas.openxmlformats.org/package/2006/relationships"><Relationship Id="rId2" Type="http://schemas.openxmlformats.org/officeDocument/2006/relationships/hyperlink" Target="https://www.semanticscholar.org/paper/Ethical-leadership:-A-review-and-future-directions.-Brown-Trevi%C3%B1o/12500aa966ebb11dceba86a6535f152539c22c36"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3.xml.rels><?xml version="1.0" encoding="UTF-8" standalone="yes"?>
<Relationships xmlns="http://schemas.openxmlformats.org/package/2006/relationships"><Relationship Id="rId2" Type="http://schemas.openxmlformats.org/officeDocument/2006/relationships/hyperlink" Target="http://transformingcorrections.com/wp-content/uploads/2011/11/Heifetz-The-Work-of-Leadership.pdf"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77.xml.rels><?xml version="1.0" encoding="UTF-8" standalone="yes"?>
<Relationships xmlns="http://schemas.openxmlformats.org/package/2006/relationships"><Relationship Id="rId2" Type="http://schemas.openxmlformats.org/officeDocument/2006/relationships/image" Target="../media/image49.tiff"/><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50.tiff"/><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53.tiff"/><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54.tiff"/><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55.tiff"/><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56.tiff"/><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57.tiff"/><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58.tiff"/><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image" Target="../media/image64.tiff"/><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65.tiff"/><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3" Type="http://schemas.openxmlformats.org/officeDocument/2006/relationships/image" Target="../media/image67.tiff"/><Relationship Id="rId2" Type="http://schemas.openxmlformats.org/officeDocument/2006/relationships/image" Target="../media/image66.tiff"/><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68.tiff"/><Relationship Id="rId1" Type="http://schemas.openxmlformats.org/officeDocument/2006/relationships/slideLayout" Target="../slideLayouts/slideLayout6.xml"/></Relationships>
</file>

<file path=ppt/slides/_rels/slide93.xml.rels><?xml version="1.0" encoding="UTF-8" standalone="yes"?>
<Relationships xmlns="http://schemas.openxmlformats.org/package/2006/relationships"><Relationship Id="rId2" Type="http://schemas.openxmlformats.org/officeDocument/2006/relationships/image" Target="../media/image69.tiff"/><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2" Type="http://schemas.openxmlformats.org/officeDocument/2006/relationships/image" Target="../media/image70.tiff"/><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8.xml.rels><?xml version="1.0" encoding="UTF-8" standalone="yes"?>
<Relationships xmlns="http://schemas.openxmlformats.org/package/2006/relationships"><Relationship Id="rId2" Type="http://schemas.openxmlformats.org/officeDocument/2006/relationships/image" Target="../media/image71.tiff"/><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hyperlink" Target="https://www.irishtimes.com/business/retail-and-services/starbucks-to-close-8-000-us-cafes-for-racial-bias-training-1.3464951" TargetMode="External"/><Relationship Id="rId2" Type="http://schemas.openxmlformats.org/officeDocument/2006/relationships/hyperlink" Target="https://www.youtube.com/watch?v=fog4C4Z9JEc" TargetMode="Externa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DA7E76D5-E05A-4E73-85A5-138328AE03A7}"/>
              </a:ext>
            </a:extLst>
          </p:cNvPr>
          <p:cNvPicPr>
            <a:picLocks noChangeAspect="1"/>
          </p:cNvPicPr>
          <p:nvPr/>
        </p:nvPicPr>
        <p:blipFill rotWithShape="1">
          <a:blip r:embed="rId2"/>
          <a:srcRect/>
          <a:stretch/>
        </p:blipFill>
        <p:spPr>
          <a:xfrm>
            <a:off x="20" y="10"/>
            <a:ext cx="12191980" cy="6857990"/>
          </a:xfrm>
          <a:prstGeom prst="rect">
            <a:avLst/>
          </a:prstGeom>
        </p:spPr>
      </p:pic>
      <p:sp>
        <p:nvSpPr>
          <p:cNvPr id="11" name="Rectangle 10">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734797"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735983" y="1812471"/>
            <a:ext cx="3702134" cy="3383831"/>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A770226A-F288-9845-8F13-C88E896E5427}"/>
              </a:ext>
            </a:extLst>
          </p:cNvPr>
          <p:cNvSpPr>
            <a:spLocks noGrp="1"/>
          </p:cNvSpPr>
          <p:nvPr>
            <p:ph type="ctrTitle"/>
          </p:nvPr>
        </p:nvSpPr>
        <p:spPr>
          <a:xfrm>
            <a:off x="7889065" y="2324906"/>
            <a:ext cx="3403426" cy="1588698"/>
          </a:xfrm>
        </p:spPr>
        <p:txBody>
          <a:bodyPr>
            <a:normAutofit fontScale="90000"/>
          </a:bodyPr>
          <a:lstStyle/>
          <a:p>
            <a:r>
              <a:rPr lang="en-US" dirty="0">
                <a:solidFill>
                  <a:schemeClr val="tx1"/>
                </a:solidFill>
              </a:rPr>
              <a:t>DBA 21</a:t>
            </a:r>
            <a:r>
              <a:rPr lang="en-US" baseline="30000" dirty="0">
                <a:solidFill>
                  <a:schemeClr val="tx1"/>
                </a:solidFill>
              </a:rPr>
              <a:t>st</a:t>
            </a:r>
            <a:r>
              <a:rPr lang="en-US" dirty="0">
                <a:solidFill>
                  <a:schemeClr val="tx1"/>
                </a:solidFill>
              </a:rPr>
              <a:t> century business and societal ethics</a:t>
            </a:r>
          </a:p>
        </p:txBody>
      </p:sp>
      <p:sp>
        <p:nvSpPr>
          <p:cNvPr id="3" name="Subtitle 2">
            <a:extLst>
              <a:ext uri="{FF2B5EF4-FFF2-40B4-BE49-F238E27FC236}">
                <a16:creationId xmlns="" xmlns:a16="http://schemas.microsoft.com/office/drawing/2014/main" id="{295DC51A-7AAE-AC4E-B1C1-C1314DB32C98}"/>
              </a:ext>
            </a:extLst>
          </p:cNvPr>
          <p:cNvSpPr>
            <a:spLocks noGrp="1"/>
          </p:cNvSpPr>
          <p:nvPr>
            <p:ph type="subTitle" idx="1"/>
          </p:nvPr>
        </p:nvSpPr>
        <p:spPr>
          <a:xfrm>
            <a:off x="7889065" y="3945249"/>
            <a:ext cx="3403426" cy="738820"/>
          </a:xfrm>
        </p:spPr>
        <p:txBody>
          <a:bodyPr>
            <a:normAutofit/>
          </a:bodyPr>
          <a:lstStyle/>
          <a:p>
            <a:r>
              <a:rPr lang="en-US" dirty="0"/>
              <a:t>Dr caroline jawad 2019</a:t>
            </a:r>
          </a:p>
          <a:p>
            <a:endParaRPr lang="en-US" dirty="0"/>
          </a:p>
        </p:txBody>
      </p:sp>
    </p:spTree>
    <p:extLst>
      <p:ext uri="{BB962C8B-B14F-4D97-AF65-F5344CB8AC3E}">
        <p14:creationId xmlns:p14="http://schemas.microsoft.com/office/powerpoint/2010/main" val="291447116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5 SECONDS TO ANSWER</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Name someone you admire</a:t>
            </a:r>
          </a:p>
          <a:p>
            <a:r>
              <a:rPr lang="en-GB" dirty="0" smtClean="0"/>
              <a:t>Name your favourite celebrity</a:t>
            </a:r>
          </a:p>
          <a:p>
            <a:r>
              <a:rPr lang="en-GB" dirty="0" smtClean="0"/>
              <a:t>Choose a moral leader</a:t>
            </a:r>
          </a:p>
          <a:p>
            <a:r>
              <a:rPr lang="en-GB" dirty="0" smtClean="0"/>
              <a:t>Choose an immoral leader</a:t>
            </a:r>
            <a:endParaRPr lang="en-GB" dirty="0"/>
          </a:p>
        </p:txBody>
      </p:sp>
    </p:spTree>
    <p:extLst>
      <p:ext uri="{BB962C8B-B14F-4D97-AF65-F5344CB8AC3E}">
        <p14:creationId xmlns:p14="http://schemas.microsoft.com/office/powerpoint/2010/main" val="1864232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10-15 minutes</a:t>
            </a:r>
            <a:endParaRPr lang="en-GB" dirty="0"/>
          </a:p>
        </p:txBody>
      </p:sp>
      <p:sp>
        <p:nvSpPr>
          <p:cNvPr id="3" name="Content Placeholder 2"/>
          <p:cNvSpPr>
            <a:spLocks noGrp="1"/>
          </p:cNvSpPr>
          <p:nvPr>
            <p:ph idx="1"/>
          </p:nvPr>
        </p:nvSpPr>
        <p:spPr/>
        <p:txBody>
          <a:bodyPr/>
          <a:lstStyle/>
          <a:p>
            <a:r>
              <a:rPr lang="en-GB" dirty="0" smtClean="0"/>
              <a:t>Based on your answers, what qualities does each person possess?</a:t>
            </a:r>
            <a:endParaRPr lang="en-GB" dirty="0"/>
          </a:p>
        </p:txBody>
      </p:sp>
    </p:spTree>
    <p:extLst>
      <p:ext uri="{BB962C8B-B14F-4D97-AF65-F5344CB8AC3E}">
        <p14:creationId xmlns:p14="http://schemas.microsoft.com/office/powerpoint/2010/main" val="1369777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7539E646-A625-4A26-86ED-BD90EDD329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0" name="Rectangle 79">
            <a:extLst>
              <a:ext uri="{FF2B5EF4-FFF2-40B4-BE49-F238E27FC236}">
                <a16:creationId xmlns="" xmlns:a16="http://schemas.microsoft.com/office/drawing/2014/main" id="{39171204-6A50-40E1-B631-84CEDFC9396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 xmlns:a16="http://schemas.microsoft.com/office/drawing/2014/main" id="{06C973F6-5187-412F-AACC-6E3FF8A6A12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 xmlns:a16="http://schemas.microsoft.com/office/drawing/2014/main" id="{D11AE14F-1B7E-41E6-B579-2F71D13503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1538" name="Rectangle 2">
            <a:extLst>
              <a:ext uri="{FF2B5EF4-FFF2-40B4-BE49-F238E27FC236}">
                <a16:creationId xmlns="" xmlns:a16="http://schemas.microsoft.com/office/drawing/2014/main" id="{92EB48D6-A576-C94C-8956-B5710C8AF11E}"/>
              </a:ext>
            </a:extLst>
          </p:cNvPr>
          <p:cNvSpPr>
            <a:spLocks noGrp="1" noChangeArrowheads="1"/>
          </p:cNvSpPr>
          <p:nvPr>
            <p:ph type="title"/>
          </p:nvPr>
        </p:nvSpPr>
        <p:spPr>
          <a:xfrm>
            <a:off x="1893715" y="708498"/>
            <a:ext cx="7574507" cy="3330055"/>
          </a:xfrm>
        </p:spPr>
        <p:txBody>
          <a:bodyPr vert="horz" lIns="91440" tIns="45720" rIns="91440" bIns="45720" rtlCol="0" anchor="ctr">
            <a:normAutofit/>
          </a:bodyPr>
          <a:lstStyle/>
          <a:p>
            <a:r>
              <a:rPr lang="en-US" altLang="en-US" sz="6000">
                <a:solidFill>
                  <a:srgbClr val="FFFFFF"/>
                </a:solidFill>
              </a:rPr>
              <a:t>Ethical Leadership</a:t>
            </a:r>
          </a:p>
        </p:txBody>
      </p:sp>
      <p:sp>
        <p:nvSpPr>
          <p:cNvPr id="86" name="Rectangle 85">
            <a:extLst>
              <a:ext uri="{FF2B5EF4-FFF2-40B4-BE49-F238E27FC236}">
                <a16:creationId xmlns="" xmlns:a16="http://schemas.microsoft.com/office/drawing/2014/main" id="{752BB805-F7B7-4B80-A1C5-385D4DAF74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321539" name="Rectangle 3">
            <a:extLst>
              <a:ext uri="{FF2B5EF4-FFF2-40B4-BE49-F238E27FC236}">
                <a16:creationId xmlns="" xmlns:a16="http://schemas.microsoft.com/office/drawing/2014/main" id="{D94477C6-AB02-7349-B667-ACAA9BDD830D}"/>
              </a:ext>
            </a:extLst>
          </p:cNvPr>
          <p:cNvSpPr>
            <a:spLocks noGrp="1" noChangeArrowheads="1"/>
          </p:cNvSpPr>
          <p:nvPr>
            <p:ph type="body" idx="1"/>
          </p:nvPr>
        </p:nvSpPr>
        <p:spPr>
          <a:xfrm>
            <a:off x="1893715" y="4502576"/>
            <a:ext cx="7574507" cy="1640983"/>
          </a:xfrm>
        </p:spPr>
        <p:txBody>
          <a:bodyPr vert="horz" lIns="91440" tIns="45720" rIns="91440" bIns="45720" rtlCol="0" anchor="t">
            <a:normAutofit/>
          </a:bodyPr>
          <a:lstStyle/>
          <a:p>
            <a:r>
              <a:rPr lang="en-US" altLang="en-US" sz="3200">
                <a:solidFill>
                  <a:srgbClr val="FFFFFF"/>
                </a:solidFill>
              </a:rPr>
              <a:t>Please identify examples of </a:t>
            </a:r>
          </a:p>
          <a:p>
            <a:r>
              <a:rPr lang="en-US" altLang="en-US" sz="3200">
                <a:solidFill>
                  <a:srgbClr val="FFFFFF"/>
                </a:solidFill>
              </a:rPr>
              <a:t>ethical leaders</a:t>
            </a:r>
          </a:p>
        </p:txBody>
      </p:sp>
    </p:spTree>
    <p:extLst>
      <p:ext uri="{BB962C8B-B14F-4D97-AF65-F5344CB8AC3E}">
        <p14:creationId xmlns:p14="http://schemas.microsoft.com/office/powerpoint/2010/main" val="2948172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https://plato.stanford.edu/entries/weber</a:t>
            </a:r>
            <a:r>
              <a:rPr lang="en-GB" dirty="0" smtClean="0"/>
              <a:t>/</a:t>
            </a:r>
            <a:br>
              <a:rPr lang="en-GB" dirty="0" smtClean="0"/>
            </a:br>
            <a:endParaRPr lang="en-GB" dirty="0"/>
          </a:p>
        </p:txBody>
      </p:sp>
      <p:sp>
        <p:nvSpPr>
          <p:cNvPr id="3" name="Text Placeholder 2"/>
          <p:cNvSpPr>
            <a:spLocks noGrp="1"/>
          </p:cNvSpPr>
          <p:nvPr>
            <p:ph type="body" idx="1"/>
          </p:nvPr>
        </p:nvSpPr>
        <p:spPr/>
        <p:txBody>
          <a:bodyPr/>
          <a:lstStyle/>
          <a:p>
            <a:r>
              <a:rPr lang="en-GB" dirty="0" smtClean="0"/>
              <a:t>Key reading</a:t>
            </a:r>
            <a:endParaRPr lang="en-GB" dirty="0"/>
          </a:p>
        </p:txBody>
      </p:sp>
    </p:spTree>
    <p:extLst>
      <p:ext uri="{BB962C8B-B14F-4D97-AF65-F5344CB8AC3E}">
        <p14:creationId xmlns:p14="http://schemas.microsoft.com/office/powerpoint/2010/main" val="30128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5" name="Content Placeholder 4"/>
          <p:cNvSpPr>
            <a:spLocks noGrp="1"/>
          </p:cNvSpPr>
          <p:nvPr>
            <p:ph idx="1"/>
          </p:nvPr>
        </p:nvSpPr>
        <p:spPr/>
        <p:txBody>
          <a:bodyPr/>
          <a:lstStyle/>
          <a:p>
            <a:r>
              <a:rPr lang="en-GB" dirty="0" smtClean="0"/>
              <a:t>Philosophy of Money and Finance</a:t>
            </a:r>
          </a:p>
          <a:p>
            <a:r>
              <a:rPr lang="en-GB" dirty="0">
                <a:hlinkClick r:id="rId2"/>
              </a:rPr>
              <a:t>https://plato.stanford.edu/entries/money-finance</a:t>
            </a:r>
            <a:r>
              <a:rPr lang="en-GB" dirty="0" smtClean="0">
                <a:hlinkClick r:id="rId2"/>
              </a:rPr>
              <a:t>/</a:t>
            </a:r>
            <a:endParaRPr lang="en-GB" dirty="0" smtClean="0"/>
          </a:p>
          <a:p>
            <a:r>
              <a:rPr lang="en-GB" dirty="0" smtClean="0"/>
              <a:t>Clinton Sex Scandal and </a:t>
            </a:r>
            <a:r>
              <a:rPr lang="en-GB" dirty="0" err="1" smtClean="0"/>
              <a:t>Baudrillard</a:t>
            </a:r>
            <a:endParaRPr lang="en-GB" dirty="0" smtClean="0"/>
          </a:p>
          <a:p>
            <a:r>
              <a:rPr lang="en-GB" dirty="0">
                <a:hlinkClick r:id="rId3"/>
              </a:rPr>
              <a:t>https://plato.stanford.edu/entries/baudrillard</a:t>
            </a:r>
            <a:r>
              <a:rPr lang="en-GB" dirty="0" smtClean="0">
                <a:hlinkClick r:id="rId3"/>
              </a:rPr>
              <a:t>/</a:t>
            </a:r>
            <a:endParaRPr lang="en-GB" dirty="0" smtClean="0"/>
          </a:p>
          <a:p>
            <a:r>
              <a:rPr lang="en-GB" dirty="0" smtClean="0"/>
              <a:t>Collective responsibility</a:t>
            </a:r>
          </a:p>
          <a:p>
            <a:r>
              <a:rPr lang="en-GB" dirty="0">
                <a:hlinkClick r:id="rId4"/>
              </a:rPr>
              <a:t>https://plato.stanford.edu/entries/collective-responsibility</a:t>
            </a:r>
            <a:r>
              <a:rPr lang="en-GB" dirty="0" smtClean="0">
                <a:hlinkClick r:id="rId4"/>
              </a:rPr>
              <a:t>/</a:t>
            </a:r>
            <a:endParaRPr lang="en-GB" dirty="0" smtClean="0"/>
          </a:p>
          <a:p>
            <a:pPr marL="0" indent="0">
              <a:buNone/>
            </a:pPr>
            <a:endParaRPr lang="en-GB" dirty="0"/>
          </a:p>
        </p:txBody>
      </p:sp>
    </p:spTree>
    <p:extLst>
      <p:ext uri="{BB962C8B-B14F-4D97-AF65-F5344CB8AC3E}">
        <p14:creationId xmlns:p14="http://schemas.microsoft.com/office/powerpoint/2010/main" val="665916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lstStyle/>
          <a:p>
            <a:r>
              <a:rPr lang="en-GB" dirty="0"/>
              <a:t>https://www.researchgate.net/topic/Ethical-Leadership</a:t>
            </a:r>
          </a:p>
        </p:txBody>
      </p:sp>
    </p:spTree>
    <p:extLst>
      <p:ext uri="{BB962C8B-B14F-4D97-AF65-F5344CB8AC3E}">
        <p14:creationId xmlns:p14="http://schemas.microsoft.com/office/powerpoint/2010/main" val="2296981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 xmlns:a16="http://schemas.microsoft.com/office/drawing/2014/main" id="{65D9C196-56A3-4D2B-B250-2501F51B4C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5" name="Rectangle 10">
            <a:extLst>
              <a:ext uri="{FF2B5EF4-FFF2-40B4-BE49-F238E27FC236}">
                <a16:creationId xmlns="" xmlns:a16="http://schemas.microsoft.com/office/drawing/2014/main" id="{3A6EBF77-A535-4798-83D5-C5D9C36BFA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3" y="457202"/>
            <a:ext cx="7592567" cy="5856457"/>
          </a:xfrm>
          <a:prstGeom prst="rect">
            <a:avLst/>
          </a:prstGeom>
          <a:no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017117FD-929A-D64C-BD32-ECE790C0CA0F}"/>
              </a:ext>
            </a:extLst>
          </p:cNvPr>
          <p:cNvPicPr>
            <a:picLocks noChangeAspect="1"/>
          </p:cNvPicPr>
          <p:nvPr/>
        </p:nvPicPr>
        <p:blipFill>
          <a:blip r:embed="rId2"/>
          <a:stretch>
            <a:fillRect/>
          </a:stretch>
        </p:blipFill>
        <p:spPr>
          <a:xfrm>
            <a:off x="1458669" y="778935"/>
            <a:ext cx="5581836" cy="5209714"/>
          </a:xfrm>
          <a:prstGeom prst="rect">
            <a:avLst/>
          </a:prstGeom>
          <a:ln>
            <a:noFill/>
          </a:ln>
        </p:spPr>
      </p:pic>
      <p:sp>
        <p:nvSpPr>
          <p:cNvPr id="13" name="Rectangle 12">
            <a:extLst>
              <a:ext uri="{FF2B5EF4-FFF2-40B4-BE49-F238E27FC236}">
                <a16:creationId xmlns="" xmlns:a16="http://schemas.microsoft.com/office/drawing/2014/main" id="{DDB2DB23-D2D0-4E56-A97D-E9B80FD3E4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129873" y="457202"/>
            <a:ext cx="3615593" cy="585973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82410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 xmlns:a16="http://schemas.microsoft.com/office/drawing/2014/main" id="{401BE602-287B-3D47-95DD-48338E2541F3}"/>
              </a:ext>
            </a:extLst>
          </p:cNvPr>
          <p:cNvPicPr>
            <a:picLocks noChangeAspect="1"/>
          </p:cNvPicPr>
          <p:nvPr/>
        </p:nvPicPr>
        <p:blipFill rotWithShape="1">
          <a:blip r:embed="rId2"/>
          <a:srcRect t="39999" r="1" b="6250"/>
          <a:stretch/>
        </p:blipFill>
        <p:spPr>
          <a:xfrm>
            <a:off x="321731" y="321731"/>
            <a:ext cx="5728548" cy="3079194"/>
          </a:xfrm>
          <a:prstGeom prst="rect">
            <a:avLst/>
          </a:prstGeom>
        </p:spPr>
      </p:pic>
      <p:pic>
        <p:nvPicPr>
          <p:cNvPr id="8" name="Picture 7">
            <a:extLst>
              <a:ext uri="{FF2B5EF4-FFF2-40B4-BE49-F238E27FC236}">
                <a16:creationId xmlns="" xmlns:a16="http://schemas.microsoft.com/office/drawing/2014/main" id="{ECB42F59-4E06-E945-BE78-14006533D384}"/>
              </a:ext>
            </a:extLst>
          </p:cNvPr>
          <p:cNvPicPr>
            <a:picLocks noChangeAspect="1"/>
          </p:cNvPicPr>
          <p:nvPr/>
        </p:nvPicPr>
        <p:blipFill rotWithShape="1">
          <a:blip r:embed="rId3"/>
          <a:srcRect r="-3" b="4439"/>
          <a:stretch/>
        </p:blipFill>
        <p:spPr>
          <a:xfrm>
            <a:off x="6141719" y="321731"/>
            <a:ext cx="5728547" cy="3079194"/>
          </a:xfrm>
          <a:prstGeom prst="rect">
            <a:avLst/>
          </a:prstGeom>
        </p:spPr>
      </p:pic>
      <p:pic>
        <p:nvPicPr>
          <p:cNvPr id="9" name="Picture 8">
            <a:extLst>
              <a:ext uri="{FF2B5EF4-FFF2-40B4-BE49-F238E27FC236}">
                <a16:creationId xmlns="" xmlns:a16="http://schemas.microsoft.com/office/drawing/2014/main" id="{95AE4A1E-460D-BA40-8A28-FE6369F38BD8}"/>
              </a:ext>
            </a:extLst>
          </p:cNvPr>
          <p:cNvPicPr>
            <a:picLocks noChangeAspect="1"/>
          </p:cNvPicPr>
          <p:nvPr/>
        </p:nvPicPr>
        <p:blipFill rotWithShape="1">
          <a:blip r:embed="rId4"/>
          <a:srcRect r="-3" b="27629"/>
          <a:stretch/>
        </p:blipFill>
        <p:spPr>
          <a:xfrm>
            <a:off x="321730" y="3489159"/>
            <a:ext cx="5728548" cy="3047107"/>
          </a:xfrm>
          <a:prstGeom prst="rect">
            <a:avLst/>
          </a:prstGeom>
        </p:spPr>
      </p:pic>
      <p:pic>
        <p:nvPicPr>
          <p:cNvPr id="7" name="Picture 6">
            <a:extLst>
              <a:ext uri="{FF2B5EF4-FFF2-40B4-BE49-F238E27FC236}">
                <a16:creationId xmlns="" xmlns:a16="http://schemas.microsoft.com/office/drawing/2014/main" id="{FDADDF52-6CB3-0545-ACF8-A5E92579FFEF}"/>
              </a:ext>
            </a:extLst>
          </p:cNvPr>
          <p:cNvPicPr>
            <a:picLocks noChangeAspect="1"/>
          </p:cNvPicPr>
          <p:nvPr/>
        </p:nvPicPr>
        <p:blipFill rotWithShape="1">
          <a:blip r:embed="rId5"/>
          <a:srcRect t="5437" r="-3" b="-3"/>
          <a:stretch/>
        </p:blipFill>
        <p:spPr>
          <a:xfrm>
            <a:off x="6141718" y="3489159"/>
            <a:ext cx="5728547" cy="3047107"/>
          </a:xfrm>
          <a:prstGeom prst="rect">
            <a:avLst/>
          </a:prstGeom>
        </p:spPr>
      </p:pic>
    </p:spTree>
    <p:extLst>
      <p:ext uri="{BB962C8B-B14F-4D97-AF65-F5344CB8AC3E}">
        <p14:creationId xmlns:p14="http://schemas.microsoft.com/office/powerpoint/2010/main" val="668922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0E0DA224-936A-8842-878E-1513D5C361CA}"/>
              </a:ext>
            </a:extLst>
          </p:cNvPr>
          <p:cNvPicPr>
            <a:picLocks noChangeAspect="1"/>
          </p:cNvPicPr>
          <p:nvPr/>
        </p:nvPicPr>
        <p:blipFill>
          <a:blip r:embed="rId2"/>
          <a:stretch>
            <a:fillRect/>
          </a:stretch>
        </p:blipFill>
        <p:spPr>
          <a:xfrm>
            <a:off x="3962400" y="4031973"/>
            <a:ext cx="3810000" cy="2133600"/>
          </a:xfrm>
          <a:prstGeom prst="rect">
            <a:avLst/>
          </a:prstGeom>
        </p:spPr>
      </p:pic>
      <p:sp>
        <p:nvSpPr>
          <p:cNvPr id="2" name="Title 1"/>
          <p:cNvSpPr>
            <a:spLocks noGrp="1"/>
          </p:cNvSpPr>
          <p:nvPr>
            <p:ph type="title"/>
          </p:nvPr>
        </p:nvSpPr>
        <p:spPr>
          <a:xfrm>
            <a:off x="575894" y="2871717"/>
            <a:ext cx="11029616" cy="988332"/>
          </a:xfrm>
        </p:spPr>
        <p:txBody>
          <a:bodyPr>
            <a:normAutofit fontScale="90000"/>
          </a:bodyPr>
          <a:lstStyle/>
          <a:p>
            <a:r>
              <a:rPr lang="en-GB" dirty="0"/>
              <a:t>https://www.aspeninstitute.org/blog-posts/how-angela-merkel-leads-with-her-moral-compass/</a:t>
            </a:r>
            <a:br>
              <a:rPr lang="en-GB" dirty="0"/>
            </a:br>
            <a:r>
              <a:rPr lang="en-GB" dirty="0"/>
              <a:t>https://edition.cnn.com/interactive/2017/politics/state/angela-merkel-german-election/</a:t>
            </a:r>
            <a:br>
              <a:rPr lang="en-GB" dirty="0"/>
            </a:br>
            <a:r>
              <a:rPr lang="en-GB" dirty="0"/>
              <a:t>https://time.com/time-person-of-the-year-2015-angela-merkel-choice/</a:t>
            </a:r>
          </a:p>
        </p:txBody>
      </p:sp>
    </p:spTree>
    <p:extLst>
      <p:ext uri="{BB962C8B-B14F-4D97-AF65-F5344CB8AC3E}">
        <p14:creationId xmlns:p14="http://schemas.microsoft.com/office/powerpoint/2010/main" val="3195680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85925" y="490538"/>
            <a:ext cx="8820150" cy="5876925"/>
          </a:xfrm>
          <a:prstGeom prst="rect">
            <a:avLst/>
          </a:prstGeom>
        </p:spPr>
      </p:pic>
    </p:spTree>
    <p:extLst>
      <p:ext uri="{BB962C8B-B14F-4D97-AF65-F5344CB8AC3E}">
        <p14:creationId xmlns:p14="http://schemas.microsoft.com/office/powerpoint/2010/main" val="2051399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822477" y="457200"/>
            <a:ext cx="5905500" cy="3543300"/>
          </a:xfrm>
          <a:prstGeom prst="rect">
            <a:avLst/>
          </a:prstGeom>
        </p:spPr>
      </p:pic>
      <p:pic>
        <p:nvPicPr>
          <p:cNvPr id="4" name="Picture 3"/>
          <p:cNvPicPr>
            <a:picLocks noChangeAspect="1"/>
          </p:cNvPicPr>
          <p:nvPr/>
        </p:nvPicPr>
        <p:blipFill>
          <a:blip r:embed="rId3"/>
          <a:stretch>
            <a:fillRect/>
          </a:stretch>
        </p:blipFill>
        <p:spPr>
          <a:xfrm>
            <a:off x="2743200" y="3657600"/>
            <a:ext cx="6400800" cy="3072384"/>
          </a:xfrm>
          <a:prstGeom prst="rect">
            <a:avLst/>
          </a:prstGeom>
        </p:spPr>
      </p:pic>
      <p:pic>
        <p:nvPicPr>
          <p:cNvPr id="5" name="Picture 4"/>
          <p:cNvPicPr>
            <a:picLocks noChangeAspect="1"/>
          </p:cNvPicPr>
          <p:nvPr/>
        </p:nvPicPr>
        <p:blipFill>
          <a:blip r:embed="rId4"/>
          <a:stretch>
            <a:fillRect/>
          </a:stretch>
        </p:blipFill>
        <p:spPr>
          <a:xfrm>
            <a:off x="7414401" y="784030"/>
            <a:ext cx="3265792" cy="2035370"/>
          </a:xfrm>
          <a:prstGeom prst="rect">
            <a:avLst/>
          </a:prstGeom>
        </p:spPr>
      </p:pic>
    </p:spTree>
    <p:extLst>
      <p:ext uri="{BB962C8B-B14F-4D97-AF65-F5344CB8AC3E}">
        <p14:creationId xmlns:p14="http://schemas.microsoft.com/office/powerpoint/2010/main" val="20800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819400" y="76200"/>
            <a:ext cx="6172200" cy="6172200"/>
          </a:xfrm>
          <a:prstGeom prst="rect">
            <a:avLst/>
          </a:prstGeom>
        </p:spPr>
      </p:pic>
    </p:spTree>
    <p:extLst>
      <p:ext uri="{BB962C8B-B14F-4D97-AF65-F5344CB8AC3E}">
        <p14:creationId xmlns:p14="http://schemas.microsoft.com/office/powerpoint/2010/main" val="3515530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381000"/>
            <a:ext cx="9144000" cy="6096000"/>
          </a:xfrm>
          <a:prstGeom prst="rect">
            <a:avLst/>
          </a:prstGeom>
        </p:spPr>
      </p:pic>
    </p:spTree>
    <p:extLst>
      <p:ext uri="{BB962C8B-B14F-4D97-AF65-F5344CB8AC3E}">
        <p14:creationId xmlns:p14="http://schemas.microsoft.com/office/powerpoint/2010/main" val="3323906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18691" y="948152"/>
            <a:ext cx="7239000" cy="4829175"/>
          </a:xfrm>
          <a:prstGeom prst="rect">
            <a:avLst/>
          </a:prstGeom>
        </p:spPr>
      </p:pic>
    </p:spTree>
    <p:extLst>
      <p:ext uri="{BB962C8B-B14F-4D97-AF65-F5344CB8AC3E}">
        <p14:creationId xmlns:p14="http://schemas.microsoft.com/office/powerpoint/2010/main" val="2830017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05" y="0"/>
            <a:ext cx="12188389" cy="6858000"/>
          </a:xfrm>
          <a:prstGeom prst="rect">
            <a:avLst/>
          </a:prstGeom>
        </p:spPr>
      </p:pic>
    </p:spTree>
    <p:extLst>
      <p:ext uri="{BB962C8B-B14F-4D97-AF65-F5344CB8AC3E}">
        <p14:creationId xmlns:p14="http://schemas.microsoft.com/office/powerpoint/2010/main" val="3334630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13443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46922" y="647366"/>
            <a:ext cx="9289774" cy="5231935"/>
          </a:xfrm>
          <a:prstGeom prst="rect">
            <a:avLst/>
          </a:prstGeom>
        </p:spPr>
      </p:pic>
    </p:spTree>
    <p:extLst>
      <p:ext uri="{BB962C8B-B14F-4D97-AF65-F5344CB8AC3E}">
        <p14:creationId xmlns:p14="http://schemas.microsoft.com/office/powerpoint/2010/main" val="492841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02296" y="714849"/>
            <a:ext cx="7683776" cy="5118386"/>
          </a:xfrm>
          <a:prstGeom prst="rect">
            <a:avLst/>
          </a:prstGeom>
        </p:spPr>
      </p:pic>
    </p:spTree>
    <p:extLst>
      <p:ext uri="{BB962C8B-B14F-4D97-AF65-F5344CB8AC3E}">
        <p14:creationId xmlns:p14="http://schemas.microsoft.com/office/powerpoint/2010/main" val="32507424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84122" y="559904"/>
            <a:ext cx="7887529" cy="5915647"/>
          </a:xfrm>
          <a:prstGeom prst="rect">
            <a:avLst/>
          </a:prstGeom>
        </p:spPr>
      </p:pic>
    </p:spTree>
    <p:extLst>
      <p:ext uri="{BB962C8B-B14F-4D97-AF65-F5344CB8AC3E}">
        <p14:creationId xmlns:p14="http://schemas.microsoft.com/office/powerpoint/2010/main" val="2468377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68487" y="208721"/>
            <a:ext cx="6162261" cy="6162261"/>
          </a:xfrm>
          <a:prstGeom prst="rect">
            <a:avLst/>
          </a:prstGeom>
        </p:spPr>
      </p:pic>
    </p:spTree>
    <p:extLst>
      <p:ext uri="{BB962C8B-B14F-4D97-AF65-F5344CB8AC3E}">
        <p14:creationId xmlns:p14="http://schemas.microsoft.com/office/powerpoint/2010/main" val="3721822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46921" y="356023"/>
            <a:ext cx="9965635" cy="5910175"/>
          </a:xfrm>
          <a:prstGeom prst="rect">
            <a:avLst/>
          </a:prstGeom>
        </p:spPr>
      </p:pic>
    </p:spTree>
    <p:extLst>
      <p:ext uri="{BB962C8B-B14F-4D97-AF65-F5344CB8AC3E}">
        <p14:creationId xmlns:p14="http://schemas.microsoft.com/office/powerpoint/2010/main" val="546893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47725" y="147637"/>
            <a:ext cx="10496550" cy="6562725"/>
          </a:xfrm>
          <a:prstGeom prst="rect">
            <a:avLst/>
          </a:prstGeom>
        </p:spPr>
      </p:pic>
    </p:spTree>
    <p:extLst>
      <p:ext uri="{BB962C8B-B14F-4D97-AF65-F5344CB8AC3E}">
        <p14:creationId xmlns:p14="http://schemas.microsoft.com/office/powerpoint/2010/main" val="936382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www.youtube.com/watch?v=S65jqrHQi_c</a:t>
            </a:r>
            <a:endParaRPr lang="en-GB" dirty="0" smtClean="0"/>
          </a:p>
          <a:p>
            <a:r>
              <a:rPr lang="en-GB" dirty="0">
                <a:hlinkClick r:id="rId3"/>
              </a:rPr>
              <a:t>https://</a:t>
            </a:r>
            <a:r>
              <a:rPr lang="en-GB" dirty="0" smtClean="0">
                <a:hlinkClick r:id="rId3"/>
              </a:rPr>
              <a:t>www.youtube.com/watch?v=vlxmiFF85yU</a:t>
            </a:r>
            <a:endParaRPr lang="en-GB" dirty="0" smtClean="0"/>
          </a:p>
          <a:p>
            <a:r>
              <a:rPr lang="en-GB" dirty="0">
                <a:hlinkClick r:id="rId4"/>
              </a:rPr>
              <a:t>https://</a:t>
            </a:r>
            <a:r>
              <a:rPr lang="en-GB" dirty="0" smtClean="0">
                <a:hlinkClick r:id="rId4"/>
              </a:rPr>
              <a:t>www.youtube.com/watch?v=xlNT2BQaWRg</a:t>
            </a:r>
            <a:endParaRPr lang="en-GB" dirty="0" smtClean="0"/>
          </a:p>
        </p:txBody>
      </p:sp>
    </p:spTree>
    <p:extLst>
      <p:ext uri="{BB962C8B-B14F-4D97-AF65-F5344CB8AC3E}">
        <p14:creationId xmlns:p14="http://schemas.microsoft.com/office/powerpoint/2010/main" val="39661450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p:txBody>
          <a:bodyPr>
            <a:normAutofit fontScale="90000"/>
          </a:bodyPr>
          <a:lstStyle/>
          <a:p>
            <a:r>
              <a:rPr lang="en-US" altLang="en-US" dirty="0" smtClean="0">
                <a:latin typeface="Arial Black" panose="020B0A04020102020204" pitchFamily="34" charset="0"/>
              </a:rPr>
              <a:t>Since 2012 </a:t>
            </a:r>
            <a:r>
              <a:rPr lang="en-US" altLang="en-US" dirty="0"/>
              <a:t>Xi Jinping</a:t>
            </a:r>
            <a:br>
              <a:rPr lang="en-US" altLang="en-US" dirty="0"/>
            </a:br>
            <a:endParaRPr lang="en-US" altLang="en-US" dirty="0" smtClean="0">
              <a:latin typeface="Arial Black" panose="020B0A04020102020204" pitchFamily="34" charset="0"/>
            </a:endParaRPr>
          </a:p>
        </p:txBody>
      </p:sp>
      <p:pic>
        <p:nvPicPr>
          <p:cNvPr id="14339" name="Content Placeholder 6"/>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232452" y="1381677"/>
            <a:ext cx="4744486" cy="4744486"/>
          </a:xfrm>
        </p:spPr>
      </p:pic>
      <p:pic>
        <p:nvPicPr>
          <p:cNvPr id="14341" name="Content Placeholder 7"/>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6894512" y="1574553"/>
            <a:ext cx="3442183" cy="4551612"/>
          </a:xfrm>
        </p:spPr>
      </p:pic>
    </p:spTree>
    <p:extLst>
      <p:ext uri="{BB962C8B-B14F-4D97-AF65-F5344CB8AC3E}">
        <p14:creationId xmlns:p14="http://schemas.microsoft.com/office/powerpoint/2010/main" val="1820412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6"/>
          <p:cNvSpPr>
            <a:spLocks noGrp="1"/>
          </p:cNvSpPr>
          <p:nvPr>
            <p:ph type="title"/>
          </p:nvPr>
        </p:nvSpPr>
        <p:spPr/>
        <p:txBody>
          <a:bodyPr/>
          <a:lstStyle/>
          <a:p>
            <a:r>
              <a:rPr lang="en-US" altLang="en-US" b="1" smtClean="0"/>
              <a:t>Xi Jinping (2012-?)</a:t>
            </a:r>
            <a:br>
              <a:rPr lang="en-US" altLang="en-US" b="1" smtClean="0"/>
            </a:br>
            <a:r>
              <a:rPr lang="en-US" altLang="en-US" sz="3600" b="1"/>
              <a:t>(His Leadership)</a:t>
            </a:r>
            <a:endParaRPr lang="en-US" altLang="en-US" b="1" smtClean="0"/>
          </a:p>
        </p:txBody>
      </p:sp>
      <p:sp>
        <p:nvSpPr>
          <p:cNvPr id="14339" name="Content Placeholder 7">
            <a:extLst>
              <a:ext uri="{FF2B5EF4-FFF2-40B4-BE49-F238E27FC236}">
                <a16:creationId xmlns:a16="http://schemas.microsoft.com/office/drawing/2014/main" xmlns="" id="{6B367BD2-BBE3-4D5A-BA21-07B0AA1F9E44}"/>
              </a:ext>
            </a:extLst>
          </p:cNvPr>
          <p:cNvSpPr>
            <a:spLocks noGrp="1"/>
          </p:cNvSpPr>
          <p:nvPr>
            <p:ph idx="1"/>
          </p:nvPr>
        </p:nvSpPr>
        <p:spPr>
          <a:xfrm>
            <a:off x="627575" y="1890876"/>
            <a:ext cx="8229600" cy="4449763"/>
          </a:xfrm>
        </p:spPr>
        <p:txBody>
          <a:bodyPr/>
          <a:lstStyle/>
          <a:p>
            <a:pPr>
              <a:defRPr/>
            </a:pPr>
            <a:r>
              <a:rPr lang="en-US" altLang="en-US" b="1" dirty="0"/>
              <a:t>The most powerful leader since Deng?</a:t>
            </a:r>
          </a:p>
          <a:p>
            <a:pPr>
              <a:defRPr/>
            </a:pPr>
            <a:r>
              <a:rPr lang="en-US" altLang="en-US" b="1" dirty="0"/>
              <a:t>Consensus </a:t>
            </a:r>
            <a:r>
              <a:rPr lang="en-US" altLang="en-US" b="1" dirty="0" smtClean="0"/>
              <a:t>choice as </a:t>
            </a:r>
            <a:r>
              <a:rPr lang="en-US" altLang="en-US" b="1" dirty="0"/>
              <a:t>the core leader</a:t>
            </a:r>
          </a:p>
          <a:p>
            <a:pPr>
              <a:defRPr/>
            </a:pPr>
            <a:r>
              <a:rPr lang="en-US" altLang="en-US" b="1" dirty="0" smtClean="0"/>
              <a:t>Anti-corruption</a:t>
            </a:r>
            <a:endParaRPr lang="en-US" altLang="en-US" b="1" dirty="0"/>
          </a:p>
          <a:p>
            <a:pPr>
              <a:defRPr/>
            </a:pPr>
            <a:r>
              <a:rPr lang="en-US" altLang="en-US" b="1" dirty="0"/>
              <a:t>Patriotic loyalty</a:t>
            </a:r>
          </a:p>
          <a:p>
            <a:pPr>
              <a:defRPr/>
            </a:pPr>
            <a:r>
              <a:rPr lang="en-US" altLang="en-US" b="1" dirty="0"/>
              <a:t>Crackdown on dissent </a:t>
            </a:r>
            <a:r>
              <a:rPr lang="en-US" altLang="en-US" b="1" dirty="0" smtClean="0"/>
              <a:t>and </a:t>
            </a:r>
            <a:r>
              <a:rPr lang="en-US" altLang="en-US" b="1" dirty="0"/>
              <a:t>alternative ideas</a:t>
            </a:r>
          </a:p>
        </p:txBody>
      </p:sp>
      <p:pic>
        <p:nvPicPr>
          <p:cNvPr id="15363"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45426" y="2127510"/>
            <a:ext cx="5853420" cy="3976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766740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US" altLang="en-US" smtClean="0">
                <a:latin typeface="Arial Black" panose="020B0A04020102020204" pitchFamily="34" charset="0"/>
              </a:rPr>
              <a:t>Xi’s Priorities</a:t>
            </a:r>
            <a:br>
              <a:rPr lang="en-US" altLang="en-US" smtClean="0">
                <a:latin typeface="Arial Black" panose="020B0A04020102020204" pitchFamily="34" charset="0"/>
              </a:rPr>
            </a:br>
            <a:r>
              <a:rPr lang="en-US" altLang="en-US">
                <a:latin typeface="Arial Black" panose="020B0A04020102020204" pitchFamily="34" charset="0"/>
              </a:rPr>
              <a:t>(another look)</a:t>
            </a:r>
            <a:endParaRPr lang="en-US" altLang="en-US" smtClean="0">
              <a:latin typeface="Arial Black" panose="020B0A04020102020204" pitchFamily="34" charset="0"/>
            </a:endParaRPr>
          </a:p>
        </p:txBody>
      </p:sp>
      <p:sp>
        <p:nvSpPr>
          <p:cNvPr id="3" name="Content Placeholder 2">
            <a:extLst>
              <a:ext uri="{FF2B5EF4-FFF2-40B4-BE49-F238E27FC236}">
                <a16:creationId xmlns:a16="http://schemas.microsoft.com/office/drawing/2014/main" xmlns="" id="{DAD82605-B584-4FC5-8803-6EB6C436BBA1}"/>
              </a:ext>
            </a:extLst>
          </p:cNvPr>
          <p:cNvSpPr>
            <a:spLocks noGrp="1"/>
          </p:cNvSpPr>
          <p:nvPr>
            <p:ph idx="1"/>
          </p:nvPr>
        </p:nvSpPr>
        <p:spPr/>
        <p:txBody>
          <a:bodyPr/>
          <a:lstStyle/>
          <a:p>
            <a:pPr marL="514350" indent="-514350">
              <a:buFont typeface="+mj-lt"/>
              <a:buAutoNum type="arabicPeriod"/>
              <a:defRPr/>
            </a:pPr>
            <a:r>
              <a:rPr lang="en-US" dirty="0">
                <a:latin typeface="Arial Black" panose="020B0A04020102020204" pitchFamily="34" charset="0"/>
              </a:rPr>
              <a:t>Anti-corruption </a:t>
            </a:r>
          </a:p>
          <a:p>
            <a:pPr marL="914400" lvl="1" indent="-514350">
              <a:defRPr/>
            </a:pPr>
            <a:r>
              <a:rPr lang="en-US" dirty="0">
                <a:latin typeface="Arial Black" panose="020B0A04020102020204" pitchFamily="34" charset="0"/>
              </a:rPr>
              <a:t>to maintain legitimacy</a:t>
            </a:r>
          </a:p>
          <a:p>
            <a:pPr marL="514350" indent="-514350">
              <a:buFont typeface="+mj-lt"/>
              <a:buAutoNum type="arabicPeriod"/>
              <a:defRPr/>
            </a:pPr>
            <a:r>
              <a:rPr lang="en-US" dirty="0">
                <a:latin typeface="Arial Black" panose="020B0A04020102020204" pitchFamily="34" charset="0"/>
              </a:rPr>
              <a:t>Anti-Western ideas </a:t>
            </a:r>
          </a:p>
          <a:p>
            <a:pPr marL="914400" lvl="1" indent="-514350">
              <a:defRPr/>
            </a:pPr>
            <a:r>
              <a:rPr lang="en-US" dirty="0">
                <a:latin typeface="Arial Black" panose="020B0A04020102020204" pitchFamily="34" charset="0"/>
              </a:rPr>
              <a:t>Confucianism for legitimacy</a:t>
            </a:r>
          </a:p>
          <a:p>
            <a:pPr marL="914400" lvl="1" indent="-514350">
              <a:defRPr/>
            </a:pPr>
            <a:r>
              <a:rPr lang="en-US" dirty="0">
                <a:latin typeface="Arial Black" panose="020B0A04020102020204" pitchFamily="34" charset="0"/>
              </a:rPr>
              <a:t>Confucianism as global alternative</a:t>
            </a:r>
          </a:p>
          <a:p>
            <a:pPr marL="514350" indent="-514350">
              <a:buFont typeface="+mj-lt"/>
              <a:buAutoNum type="arabicPeriod"/>
              <a:defRPr/>
            </a:pPr>
            <a:r>
              <a:rPr lang="en-US" dirty="0">
                <a:latin typeface="Arial Black" panose="020B0A04020102020204" pitchFamily="34" charset="0"/>
              </a:rPr>
              <a:t>Mao-like campaigns to mobilize</a:t>
            </a:r>
          </a:p>
          <a:p>
            <a:pPr>
              <a:defRPr/>
            </a:pPr>
            <a:endParaRPr lang="en-US" dirty="0"/>
          </a:p>
        </p:txBody>
      </p:sp>
    </p:spTree>
    <p:extLst>
      <p:ext uri="{BB962C8B-B14F-4D97-AF65-F5344CB8AC3E}">
        <p14:creationId xmlns:p14="http://schemas.microsoft.com/office/powerpoint/2010/main" val="2329737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p:txBody>
          <a:bodyPr/>
          <a:lstStyle/>
          <a:p>
            <a:r>
              <a:rPr lang="en-US" altLang="en-US" b="1" smtClean="0">
                <a:latin typeface="Arial Black" panose="020B0A04020102020204" pitchFamily="34" charset="0"/>
              </a:rPr>
              <a:t>Foreign Policy</a:t>
            </a:r>
            <a:br>
              <a:rPr lang="en-US" altLang="en-US" b="1" smtClean="0">
                <a:latin typeface="Arial Black" panose="020B0A04020102020204" pitchFamily="34" charset="0"/>
              </a:rPr>
            </a:br>
            <a:r>
              <a:rPr lang="en-US" altLang="en-US" sz="2400" b="1">
                <a:latin typeface="Arial Black" panose="020B0A04020102020204" pitchFamily="34" charset="0"/>
              </a:rPr>
              <a:t>An Important Part of Xi’s Legitimacy</a:t>
            </a:r>
          </a:p>
        </p:txBody>
      </p:sp>
      <p:sp>
        <p:nvSpPr>
          <p:cNvPr id="17410" name="Content Placeholder 2"/>
          <p:cNvSpPr>
            <a:spLocks noGrp="1"/>
          </p:cNvSpPr>
          <p:nvPr>
            <p:ph idx="1"/>
          </p:nvPr>
        </p:nvSpPr>
        <p:spPr/>
        <p:txBody>
          <a:bodyPr/>
          <a:lstStyle/>
          <a:p>
            <a:r>
              <a:rPr lang="en-US" altLang="en-US" b="1" smtClean="0">
                <a:latin typeface="Arial Black" panose="020B0A04020102020204" pitchFamily="34" charset="0"/>
              </a:rPr>
              <a:t>Deng: keeping a low profile</a:t>
            </a:r>
          </a:p>
          <a:p>
            <a:r>
              <a:rPr lang="en-US" altLang="en-US" b="1" smtClean="0">
                <a:latin typeface="Arial Black" panose="020B0A04020102020204" pitchFamily="34" charset="0"/>
              </a:rPr>
              <a:t>Xi: The Chinese Dream</a:t>
            </a:r>
          </a:p>
          <a:p>
            <a:r>
              <a:rPr lang="en-US" altLang="en-US" b="1" smtClean="0">
                <a:latin typeface="Arial Black" panose="020B0A04020102020204" pitchFamily="34" charset="0"/>
              </a:rPr>
              <a:t>The Dilemma</a:t>
            </a:r>
          </a:p>
        </p:txBody>
      </p:sp>
      <p:pic>
        <p:nvPicPr>
          <p:cNvPr id="17411" name="Picture 3"/>
          <p:cNvPicPr>
            <a:picLocks noChangeAspect="1"/>
          </p:cNvPicPr>
          <p:nvPr/>
        </p:nvPicPr>
        <p:blipFill>
          <a:blip r:embed="rId2">
            <a:extLst>
              <a:ext uri="{28A0092B-C50C-407E-A947-70E740481C1C}">
                <a14:useLocalDpi xmlns:a14="http://schemas.microsoft.com/office/drawing/2010/main" val="0"/>
              </a:ext>
            </a:extLst>
          </a:blip>
          <a:srcRect l="22485" t="1137" r="1085" b="12500"/>
          <a:stretch>
            <a:fillRect/>
          </a:stretch>
        </p:blipFill>
        <p:spPr bwMode="auto">
          <a:xfrm>
            <a:off x="5029200" y="3200400"/>
            <a:ext cx="5334000" cy="339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88426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a:xfrm>
            <a:off x="1981200" y="274638"/>
            <a:ext cx="8229600" cy="944562"/>
          </a:xfrm>
        </p:spPr>
        <p:txBody>
          <a:bodyPr/>
          <a:lstStyle/>
          <a:p>
            <a:r>
              <a:rPr lang="en-US" altLang="en-US" b="1" smtClean="0">
                <a:latin typeface="Arial Black" panose="020B0A04020102020204" pitchFamily="34" charset="0"/>
              </a:rPr>
              <a:t>Xi’s Chinese Dream</a:t>
            </a:r>
          </a:p>
        </p:txBody>
      </p:sp>
      <p:sp>
        <p:nvSpPr>
          <p:cNvPr id="18434" name="Content Placeholder 2"/>
          <p:cNvSpPr>
            <a:spLocks noGrp="1"/>
          </p:cNvSpPr>
          <p:nvPr>
            <p:ph idx="1"/>
          </p:nvPr>
        </p:nvSpPr>
        <p:spPr>
          <a:xfrm>
            <a:off x="1981200" y="1371601"/>
            <a:ext cx="8229600" cy="4754563"/>
          </a:xfrm>
        </p:spPr>
        <p:txBody>
          <a:bodyPr/>
          <a:lstStyle/>
          <a:p>
            <a:r>
              <a:rPr lang="en-US" altLang="en-US" smtClean="0">
                <a:latin typeface="Arial Black" panose="020B0A04020102020204" pitchFamily="34" charset="0"/>
              </a:rPr>
              <a:t>Belt and Road Initiative</a:t>
            </a:r>
          </a:p>
        </p:txBody>
      </p:sp>
      <p:pic>
        <p:nvPicPr>
          <p:cNvPr id="1843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38400" y="2133601"/>
            <a:ext cx="7391400" cy="417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87898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a:t>
            </a:r>
            <a:endParaRPr lang="en-GB" dirty="0"/>
          </a:p>
        </p:txBody>
      </p:sp>
      <p:sp>
        <p:nvSpPr>
          <p:cNvPr id="3" name="Content Placeholder 2"/>
          <p:cNvSpPr>
            <a:spLocks noGrp="1"/>
          </p:cNvSpPr>
          <p:nvPr>
            <p:ph idx="1"/>
          </p:nvPr>
        </p:nvSpPr>
        <p:spPr/>
        <p:txBody>
          <a:bodyPr>
            <a:normAutofit/>
          </a:bodyPr>
          <a:lstStyle/>
          <a:p>
            <a:r>
              <a:rPr lang="en-GB" sz="2400" dirty="0"/>
              <a:t>From the moment he entered the Oval Office, Trump has produced daily proof of his unfitness for the job. </a:t>
            </a:r>
            <a:endParaRPr lang="en-GB" sz="2400" dirty="0" smtClean="0"/>
          </a:p>
          <a:p>
            <a:r>
              <a:rPr lang="en-GB" sz="2400" dirty="0" smtClean="0"/>
              <a:t>He </a:t>
            </a:r>
            <a:r>
              <a:rPr lang="en-GB" sz="2400" dirty="0"/>
              <a:t>evidently dislikes the hard work, duties and responsibilities it entails. </a:t>
            </a:r>
            <a:endParaRPr lang="en-GB" sz="2400" dirty="0" smtClean="0"/>
          </a:p>
          <a:p>
            <a:r>
              <a:rPr lang="en-GB" sz="2400" dirty="0" smtClean="0"/>
              <a:t>He </a:t>
            </a:r>
            <a:r>
              <a:rPr lang="en-GB" sz="2400" dirty="0"/>
              <a:t>spends more time away from the White House, at his private resorts and golf courses, than any recent predecessor. </a:t>
            </a:r>
            <a:endParaRPr lang="en-GB" sz="2400" dirty="0" smtClean="0"/>
          </a:p>
          <a:p>
            <a:r>
              <a:rPr lang="en-GB" sz="2400" dirty="0" smtClean="0"/>
              <a:t>And </a:t>
            </a:r>
            <a:r>
              <a:rPr lang="en-GB" sz="2400" dirty="0"/>
              <a:t>despite potential conflicts of interest, he continues to oversee his business empire.</a:t>
            </a:r>
          </a:p>
        </p:txBody>
      </p:sp>
    </p:spTree>
    <p:extLst>
      <p:ext uri="{BB962C8B-B14F-4D97-AF65-F5344CB8AC3E}">
        <p14:creationId xmlns:p14="http://schemas.microsoft.com/office/powerpoint/2010/main" val="31182558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400" dirty="0"/>
              <a:t>He struggles with facts, truth and real-world choices. </a:t>
            </a:r>
            <a:endParaRPr lang="en-GB" sz="2400" dirty="0" smtClean="0"/>
          </a:p>
          <a:p>
            <a:r>
              <a:rPr lang="en-GB" sz="2400" dirty="0" smtClean="0"/>
              <a:t>He </a:t>
            </a:r>
            <a:r>
              <a:rPr lang="en-GB" sz="2400" dirty="0"/>
              <a:t>has no discernible moral principles. </a:t>
            </a:r>
            <a:endParaRPr lang="en-GB" sz="2400" dirty="0" smtClean="0"/>
          </a:p>
          <a:p>
            <a:r>
              <a:rPr lang="en-GB" sz="2400" dirty="0" smtClean="0"/>
              <a:t>His </a:t>
            </a:r>
            <a:r>
              <a:rPr lang="en-GB" sz="2400" dirty="0"/>
              <a:t>instincts, which govern his decisions, are mostly all wrong. </a:t>
            </a:r>
            <a:endParaRPr lang="en-GB" sz="2400" dirty="0" smtClean="0"/>
          </a:p>
          <a:p>
            <a:r>
              <a:rPr lang="en-GB" sz="2400" dirty="0" smtClean="0"/>
              <a:t>His </a:t>
            </a:r>
            <a:r>
              <a:rPr lang="en-GB" sz="2400" dirty="0"/>
              <a:t>political views tend towards the ignorant, racist, white nationalist far right. </a:t>
            </a:r>
            <a:endParaRPr lang="en-GB" sz="2400" dirty="0" smtClean="0"/>
          </a:p>
          <a:p>
            <a:r>
              <a:rPr lang="en-GB" sz="2400" dirty="0" smtClean="0"/>
              <a:t>The New </a:t>
            </a:r>
            <a:r>
              <a:rPr lang="en-GB" sz="2400" dirty="0"/>
              <a:t>York Times has declared America’s president an “autocrat”. </a:t>
            </a:r>
            <a:endParaRPr lang="en-GB" sz="2400" dirty="0" smtClean="0"/>
          </a:p>
          <a:p>
            <a:endParaRPr lang="en-GB" dirty="0"/>
          </a:p>
        </p:txBody>
      </p:sp>
    </p:spTree>
    <p:extLst>
      <p:ext uri="{BB962C8B-B14F-4D97-AF65-F5344CB8AC3E}">
        <p14:creationId xmlns:p14="http://schemas.microsoft.com/office/powerpoint/2010/main" val="3303995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400" dirty="0"/>
              <a:t>Trump is happier on a stage, playing to a crowd – and making it up as he goes along. </a:t>
            </a:r>
            <a:endParaRPr lang="en-GB" sz="2400" dirty="0" smtClean="0"/>
          </a:p>
          <a:p>
            <a:r>
              <a:rPr lang="en-GB" sz="2400" dirty="0" smtClean="0"/>
              <a:t>He recycles </a:t>
            </a:r>
            <a:r>
              <a:rPr lang="en-GB" sz="2400" dirty="0"/>
              <a:t>some old Hillary Clinton jokes and attacked critics who say he is not presidential enough. </a:t>
            </a:r>
            <a:endParaRPr lang="en-GB" sz="2400" dirty="0" smtClean="0"/>
          </a:p>
          <a:p>
            <a:r>
              <a:rPr lang="en-GB" sz="2400" dirty="0" smtClean="0"/>
              <a:t>“</a:t>
            </a:r>
            <a:r>
              <a:rPr lang="en-GB" sz="2400" dirty="0"/>
              <a:t>It’s much easier being presidential,” he scoffed. “All you have to do is act like a stiff!”</a:t>
            </a:r>
          </a:p>
        </p:txBody>
      </p:sp>
    </p:spTree>
    <p:extLst>
      <p:ext uri="{BB962C8B-B14F-4D97-AF65-F5344CB8AC3E}">
        <p14:creationId xmlns:p14="http://schemas.microsoft.com/office/powerpoint/2010/main" val="10261137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sz="2400" dirty="0" smtClean="0"/>
              <a:t>A </a:t>
            </a:r>
            <a:r>
              <a:rPr lang="en-GB" sz="2400" dirty="0"/>
              <a:t>sense of dignity, along with good judgment, honesty and basic human awareness, is what is lacking in this half-real, half-fake impresario president. </a:t>
            </a:r>
            <a:endParaRPr lang="en-GB" sz="2400" dirty="0" smtClean="0"/>
          </a:p>
          <a:p>
            <a:r>
              <a:rPr lang="en-GB" sz="2400" dirty="0" smtClean="0"/>
              <a:t>These are gaping </a:t>
            </a:r>
            <a:r>
              <a:rPr lang="en-GB" sz="2400" dirty="0"/>
              <a:t>deficits were painfully apparent over the past week as disaster was heaped upon disaster and only Trump appeared oblivious to what Steve Bannon, his disgraced adviser, once presciently termed “American carnage”.</a:t>
            </a:r>
          </a:p>
        </p:txBody>
      </p:sp>
    </p:spTree>
    <p:extLst>
      <p:ext uri="{BB962C8B-B14F-4D97-AF65-F5344CB8AC3E}">
        <p14:creationId xmlns:p14="http://schemas.microsoft.com/office/powerpoint/2010/main" val="35922257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51000" y="762000"/>
            <a:ext cx="8788400" cy="5273040"/>
          </a:xfrm>
          <a:prstGeom prst="rect">
            <a:avLst/>
          </a:prstGeom>
        </p:spPr>
      </p:pic>
    </p:spTree>
    <p:extLst>
      <p:ext uri="{BB962C8B-B14F-4D97-AF65-F5344CB8AC3E}">
        <p14:creationId xmlns:p14="http://schemas.microsoft.com/office/powerpoint/2010/main" val="2367844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800" dirty="0"/>
              <a:t>Look at the bodies strewn across the dusty plains of north-east Syria following Turkey’s invasion. </a:t>
            </a:r>
            <a:endParaRPr lang="en-GB" sz="2800" dirty="0" smtClean="0"/>
          </a:p>
          <a:p>
            <a:r>
              <a:rPr lang="en-GB" sz="2800" dirty="0" smtClean="0"/>
              <a:t>Trump </a:t>
            </a:r>
            <a:r>
              <a:rPr lang="en-GB" sz="2800" dirty="0"/>
              <a:t>did that. </a:t>
            </a:r>
            <a:endParaRPr lang="en-GB" sz="2800" dirty="0" smtClean="0"/>
          </a:p>
          <a:p>
            <a:r>
              <a:rPr lang="en-GB" sz="2800" dirty="0" smtClean="0"/>
              <a:t>Lying </a:t>
            </a:r>
            <a:r>
              <a:rPr lang="en-GB" sz="2800" dirty="0"/>
              <a:t>through his teeth, he said he did not give a green light. </a:t>
            </a:r>
            <a:endParaRPr lang="en-GB" sz="2800" dirty="0" smtClean="0"/>
          </a:p>
          <a:p>
            <a:r>
              <a:rPr lang="en-GB" sz="2800" dirty="0" smtClean="0"/>
              <a:t>He is </a:t>
            </a:r>
            <a:r>
              <a:rPr lang="en-GB" sz="2800" dirty="0"/>
              <a:t>claiming credit for a ceasefire that rewards aggression. </a:t>
            </a:r>
            <a:endParaRPr lang="en-GB" sz="2800" dirty="0" smtClean="0"/>
          </a:p>
          <a:p>
            <a:r>
              <a:rPr lang="en-GB" sz="2800" dirty="0" smtClean="0"/>
              <a:t>His </a:t>
            </a:r>
            <a:r>
              <a:rPr lang="en-GB" sz="2800" dirty="0"/>
              <a:t>schoolboy letter urging </a:t>
            </a:r>
            <a:r>
              <a:rPr lang="en-GB" sz="2800" dirty="0" err="1"/>
              <a:t>Recep</a:t>
            </a:r>
            <a:r>
              <a:rPr lang="en-GB" sz="2800" dirty="0"/>
              <a:t> </a:t>
            </a:r>
            <a:r>
              <a:rPr lang="en-GB" sz="2800" dirty="0" err="1"/>
              <a:t>Tayyip</a:t>
            </a:r>
            <a:r>
              <a:rPr lang="en-GB" sz="2800" dirty="0"/>
              <a:t> </a:t>
            </a:r>
            <a:r>
              <a:rPr lang="en-GB" sz="2800" dirty="0" err="1"/>
              <a:t>Erdoğan</a:t>
            </a:r>
            <a:r>
              <a:rPr lang="en-GB" sz="2800" dirty="0"/>
              <a:t>, Turkey’s president, to back down, full of threats and indiscretions, is damning proof of lethal incompetence.</a:t>
            </a:r>
          </a:p>
        </p:txBody>
      </p:sp>
    </p:spTree>
    <p:extLst>
      <p:ext uri="{BB962C8B-B14F-4D97-AF65-F5344CB8AC3E}">
        <p14:creationId xmlns:p14="http://schemas.microsoft.com/office/powerpoint/2010/main" val="22767288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Military men turned on Trump</a:t>
            </a:r>
            <a:endParaRPr lang="en-GB" dirty="0"/>
          </a:p>
        </p:txBody>
      </p:sp>
      <p:pic>
        <p:nvPicPr>
          <p:cNvPr id="4" name="Content Placeholder 3"/>
          <p:cNvPicPr>
            <a:picLocks noGrp="1" noChangeAspect="1"/>
          </p:cNvPicPr>
          <p:nvPr>
            <p:ph idx="1"/>
          </p:nvPr>
        </p:nvPicPr>
        <p:blipFill>
          <a:blip r:embed="rId2"/>
          <a:stretch>
            <a:fillRect/>
          </a:stretch>
        </p:blipFill>
        <p:spPr>
          <a:xfrm>
            <a:off x="3143250" y="2091531"/>
            <a:ext cx="5905500" cy="3543300"/>
          </a:xfrm>
          <a:prstGeom prst="rect">
            <a:avLst/>
          </a:prstGeom>
        </p:spPr>
      </p:pic>
    </p:spTree>
    <p:extLst>
      <p:ext uri="{BB962C8B-B14F-4D97-AF65-F5344CB8AC3E}">
        <p14:creationId xmlns:p14="http://schemas.microsoft.com/office/powerpoint/2010/main" val="25653087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000" dirty="0" smtClean="0"/>
              <a:t>Gen </a:t>
            </a:r>
            <a:r>
              <a:rPr lang="en-GB" sz="2000" dirty="0"/>
              <a:t>James </a:t>
            </a:r>
            <a:r>
              <a:rPr lang="en-GB" sz="2000" dirty="0" err="1"/>
              <a:t>Mattis</a:t>
            </a:r>
            <a:r>
              <a:rPr lang="en-GB" sz="2000" dirty="0"/>
              <a:t>, a former defence secretary, </a:t>
            </a:r>
            <a:r>
              <a:rPr lang="en-GB" sz="2000" dirty="0" smtClean="0"/>
              <a:t>Gen </a:t>
            </a:r>
            <a:r>
              <a:rPr lang="en-GB" sz="2000" dirty="0"/>
              <a:t>William </a:t>
            </a:r>
            <a:r>
              <a:rPr lang="en-GB" sz="2000" dirty="0" err="1"/>
              <a:t>McRaven</a:t>
            </a:r>
            <a:r>
              <a:rPr lang="en-GB" sz="2000" dirty="0"/>
              <a:t>, a </a:t>
            </a:r>
            <a:r>
              <a:rPr lang="en-GB" sz="2000" dirty="0" smtClean="0"/>
              <a:t>former special forces </a:t>
            </a:r>
            <a:r>
              <a:rPr lang="en-GB" sz="2000" dirty="0"/>
              <a:t>commander, </a:t>
            </a:r>
            <a:r>
              <a:rPr lang="en-GB" sz="2000" dirty="0" err="1"/>
              <a:t>Adm</a:t>
            </a:r>
            <a:r>
              <a:rPr lang="en-GB" sz="2000" dirty="0"/>
              <a:t> James </a:t>
            </a:r>
            <a:r>
              <a:rPr lang="en-GB" sz="2000" dirty="0" err="1"/>
              <a:t>Stavridis</a:t>
            </a:r>
            <a:r>
              <a:rPr lang="en-GB" sz="2000" dirty="0"/>
              <a:t>, a former </a:t>
            </a:r>
            <a:r>
              <a:rPr lang="en-GB" sz="2000" dirty="0" err="1"/>
              <a:t>Nato</a:t>
            </a:r>
            <a:r>
              <a:rPr lang="en-GB" sz="2000" dirty="0"/>
              <a:t> chief, and others </a:t>
            </a:r>
            <a:r>
              <a:rPr lang="en-GB" sz="2000" dirty="0" smtClean="0"/>
              <a:t>condemned </a:t>
            </a:r>
            <a:r>
              <a:rPr lang="en-GB" sz="2000" dirty="0"/>
              <a:t>the Syria withdrawal as a “geopolitical mistake of near epic proportions”. </a:t>
            </a:r>
            <a:endParaRPr lang="en-GB" sz="2000" dirty="0" smtClean="0"/>
          </a:p>
          <a:p>
            <a:r>
              <a:rPr lang="en-GB" sz="2000" dirty="0" smtClean="0"/>
              <a:t>Mitch </a:t>
            </a:r>
            <a:r>
              <a:rPr lang="en-GB" sz="2000" dirty="0"/>
              <a:t>McConnell, the Senate Republican leader, said Trump had caused a “strategic nightmare</a:t>
            </a:r>
            <a:r>
              <a:rPr lang="en-GB" sz="2000" dirty="0" smtClean="0"/>
              <a:t>”.</a:t>
            </a:r>
          </a:p>
          <a:p>
            <a:r>
              <a:rPr lang="en-GB" sz="2000" dirty="0" smtClean="0"/>
              <a:t>Or </a:t>
            </a:r>
            <a:r>
              <a:rPr lang="en-GB" sz="2000" dirty="0"/>
              <a:t>look at the latest testimony in Congress’s impeachment inquiry</a:t>
            </a:r>
            <a:r>
              <a:rPr lang="en-GB" sz="2000" dirty="0" smtClean="0"/>
              <a:t>.</a:t>
            </a:r>
          </a:p>
          <a:p>
            <a:r>
              <a:rPr lang="en-GB" sz="2000" dirty="0" smtClean="0"/>
              <a:t>Mick </a:t>
            </a:r>
            <a:r>
              <a:rPr lang="en-GB" sz="2000" dirty="0" err="1"/>
              <a:t>Mulvaney</a:t>
            </a:r>
            <a:r>
              <a:rPr lang="en-GB" sz="2000" dirty="0"/>
              <a:t>, Trump’s Oval Office gatekeeper, inadvertently confirmed the president used US financial aid to Ukraine to dig up dirt on his Democrat rival, Joe Biden</a:t>
            </a:r>
            <a:r>
              <a:rPr lang="en-GB" sz="2000" dirty="0" smtClean="0"/>
              <a:t>.</a:t>
            </a:r>
          </a:p>
          <a:p>
            <a:r>
              <a:rPr lang="en-GB" sz="2000" dirty="0" smtClean="0"/>
              <a:t>He </a:t>
            </a:r>
            <a:r>
              <a:rPr lang="en-GB" sz="2000" dirty="0"/>
              <a:t>later said he didn’t say what he </a:t>
            </a:r>
            <a:r>
              <a:rPr lang="en-GB" sz="2000" dirty="0" smtClean="0"/>
              <a:t>said. He </a:t>
            </a:r>
            <a:r>
              <a:rPr lang="en-GB" sz="2000" dirty="0"/>
              <a:t>must have learned that wacky routine from his boss. </a:t>
            </a:r>
            <a:endParaRPr lang="en-GB" sz="2000" dirty="0" smtClean="0"/>
          </a:p>
        </p:txBody>
      </p:sp>
    </p:spTree>
    <p:extLst>
      <p:ext uri="{BB962C8B-B14F-4D97-AF65-F5344CB8AC3E}">
        <p14:creationId xmlns:p14="http://schemas.microsoft.com/office/powerpoint/2010/main" val="3149415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400" dirty="0"/>
              <a:t>E</a:t>
            </a:r>
            <a:r>
              <a:rPr lang="en-GB" sz="2400" dirty="0" smtClean="0"/>
              <a:t>xcruciating </a:t>
            </a:r>
            <a:r>
              <a:rPr lang="en-GB" sz="2400" dirty="0" smtClean="0"/>
              <a:t>enormities</a:t>
            </a:r>
            <a:r>
              <a:rPr lang="en-GB" sz="2400" dirty="0"/>
              <a:t>, in purely human terms, was Trump’s </a:t>
            </a:r>
            <a:r>
              <a:rPr lang="en-GB" sz="2400" dirty="0" smtClean="0"/>
              <a:t>ambush </a:t>
            </a:r>
            <a:r>
              <a:rPr lang="en-GB" sz="2400" dirty="0"/>
              <a:t>of the grieving parents of British teenager Harry Dunn. </a:t>
            </a:r>
            <a:endParaRPr lang="en-GB" sz="2400" dirty="0" smtClean="0"/>
          </a:p>
          <a:p>
            <a:r>
              <a:rPr lang="en-GB" sz="2400" dirty="0" smtClean="0"/>
              <a:t>The </a:t>
            </a:r>
            <a:r>
              <a:rPr lang="en-GB" sz="2400" dirty="0"/>
              <a:t>US authorities, including the US embassy in London, acted improperly, and perhaps illegally, in facilitating the return to the US of an American, Anne </a:t>
            </a:r>
            <a:r>
              <a:rPr lang="en-GB" sz="2400" dirty="0" err="1"/>
              <a:t>Sacoolas</a:t>
            </a:r>
            <a:r>
              <a:rPr lang="en-GB" sz="2400" dirty="0"/>
              <a:t>, who allegedly drove the car that killed Dunn. </a:t>
            </a:r>
            <a:endParaRPr lang="en-GB" sz="2400" dirty="0" smtClean="0"/>
          </a:p>
          <a:p>
            <a:r>
              <a:rPr lang="en-GB" sz="2400" dirty="0" smtClean="0"/>
              <a:t>Trump’s </a:t>
            </a:r>
            <a:r>
              <a:rPr lang="en-GB" sz="2400" dirty="0" err="1"/>
              <a:t>shmaltzy</a:t>
            </a:r>
            <a:r>
              <a:rPr lang="en-GB" sz="2400" dirty="0"/>
              <a:t>, made-for-TV attempt to force a surprise, face-to-face reconciliation was sickening</a:t>
            </a:r>
            <a:r>
              <a:rPr lang="en-GB" sz="2400" dirty="0" smtClean="0"/>
              <a:t>.</a:t>
            </a:r>
          </a:p>
          <a:p>
            <a:r>
              <a:rPr lang="en-GB" sz="2400" dirty="0"/>
              <a:t>Trump’s dangerous, dishonest and undignified behaviour, in these and many other instances, demeans his office.</a:t>
            </a:r>
          </a:p>
        </p:txBody>
      </p:sp>
    </p:spTree>
    <p:extLst>
      <p:ext uri="{BB962C8B-B14F-4D97-AF65-F5344CB8AC3E}">
        <p14:creationId xmlns:p14="http://schemas.microsoft.com/office/powerpoint/2010/main" val="39993932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 name="Picture 2" descr="http://a4.files.biography.com/image/upload/c_fill,cs_srgb,dpr_1.0,g_face,h_300,q_80,w_300/MTE4MDAzNDEwMDU4NTc3NDIy.jpg"/>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t="-683"/>
          <a:stretch/>
        </p:blipFill>
        <p:spPr bwMode="auto">
          <a:xfrm>
            <a:off x="7772400" y="3309246"/>
            <a:ext cx="680138" cy="680139"/>
          </a:xfrm>
          <a:prstGeom prst="flowChartConnector">
            <a:avLst/>
          </a:prstGeom>
          <a:noFill/>
          <a:ln w="38100">
            <a:solidFill>
              <a:schemeClr val="accent1"/>
            </a:solidFill>
          </a:ln>
          <a:extLst/>
        </p:spPr>
      </p:pic>
      <p:pic>
        <p:nvPicPr>
          <p:cNvPr id="128" name="Picture 5" descr="http://www.alternet.org/files/story_images/donald_trump_august_19_2015_cropped_1.jpg"/>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a:stretch/>
        </p:blipFill>
        <p:spPr bwMode="auto">
          <a:xfrm>
            <a:off x="7772400" y="4512664"/>
            <a:ext cx="676656" cy="676656"/>
          </a:xfrm>
          <a:prstGeom prst="flowChartConnector">
            <a:avLst/>
          </a:prstGeom>
          <a:noFill/>
          <a:ln w="38100">
            <a:solidFill>
              <a:srgbClr val="D27770"/>
            </a:solidFill>
          </a:ln>
          <a:extLst/>
        </p:spPr>
      </p:pic>
      <p:sp>
        <p:nvSpPr>
          <p:cNvPr id="53" name="Rectangle 14"/>
          <p:cNvSpPr>
            <a:spLocks noChangeArrowheads="1"/>
          </p:cNvSpPr>
          <p:nvPr/>
        </p:nvSpPr>
        <p:spPr bwMode="auto">
          <a:xfrm>
            <a:off x="1991519" y="1500188"/>
            <a:ext cx="8229600" cy="338554"/>
          </a:xfrm>
          <a:prstGeom prst="rect">
            <a:avLst/>
          </a:prstGeom>
          <a:noFill/>
          <a:ln>
            <a:noFill/>
          </a:ln>
          <a:extLst/>
        </p:spPr>
        <p:txBody>
          <a:bodyPr>
            <a:spAutoFit/>
          </a:bodyPr>
          <a:lstStyle>
            <a:lvl1pPr defTabSz="811213">
              <a:lnSpc>
                <a:spcPct val="90000"/>
              </a:lnSpc>
              <a:spcBef>
                <a:spcPts val="1000"/>
              </a:spcBef>
              <a:buFont typeface="Arial" panose="020B0604020202020204" pitchFamily="34" charset="0"/>
              <a:buChar char="•"/>
              <a:defRPr sz="2800">
                <a:solidFill>
                  <a:schemeClr val="tx1"/>
                </a:solidFill>
                <a:latin typeface="Georgia" panose="02040502050405020303" pitchFamily="18" charset="0"/>
                <a:ea typeface="ＭＳ Ｐゴシック" panose="020B0600070205080204" pitchFamily="34" charset="-128"/>
              </a:defRPr>
            </a:lvl1pPr>
            <a:lvl2pPr marL="742950" indent="-285750" defTabSz="811213">
              <a:lnSpc>
                <a:spcPct val="90000"/>
              </a:lnSpc>
              <a:spcBef>
                <a:spcPts val="500"/>
              </a:spcBef>
              <a:buFont typeface="Arial" panose="020B0604020202020204" pitchFamily="34" charset="0"/>
              <a:buChar char="•"/>
              <a:defRPr sz="2400">
                <a:solidFill>
                  <a:schemeClr val="tx1"/>
                </a:solidFill>
                <a:latin typeface="Georgia" panose="02040502050405020303" pitchFamily="18" charset="0"/>
                <a:ea typeface="ＭＳ Ｐゴシック" panose="020B0600070205080204" pitchFamily="34" charset="-128"/>
              </a:defRPr>
            </a:lvl2pPr>
            <a:lvl3pPr marL="1143000" indent="-228600" defTabSz="811213">
              <a:lnSpc>
                <a:spcPct val="90000"/>
              </a:lnSpc>
              <a:spcBef>
                <a:spcPts val="500"/>
              </a:spcBef>
              <a:buFont typeface="Arial" panose="020B0604020202020204" pitchFamily="34" charset="0"/>
              <a:buChar char="•"/>
              <a:defRPr sz="2000">
                <a:solidFill>
                  <a:schemeClr val="tx1"/>
                </a:solidFill>
                <a:latin typeface="Georgia" panose="02040502050405020303" pitchFamily="18" charset="0"/>
                <a:ea typeface="ＭＳ Ｐゴシック" panose="020B0600070205080204" pitchFamily="34" charset="-128"/>
              </a:defRPr>
            </a:lvl3pPr>
            <a:lvl4pPr marL="1600200" indent="-228600" defTabSz="811213">
              <a:lnSpc>
                <a:spcPct val="90000"/>
              </a:lnSpc>
              <a:spcBef>
                <a:spcPts val="500"/>
              </a:spcBef>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4pPr>
            <a:lvl5pPr marL="2057400" indent="-228600" defTabSz="811213">
              <a:lnSpc>
                <a:spcPct val="90000"/>
              </a:lnSpc>
              <a:spcBef>
                <a:spcPts val="500"/>
              </a:spcBef>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5pPr>
            <a:lvl6pPr marL="25146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6pPr>
            <a:lvl7pPr marL="29718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7pPr>
            <a:lvl8pPr marL="34290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8pPr>
            <a:lvl9pPr marL="38862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9pPr>
          </a:lstStyle>
          <a:p>
            <a:pPr>
              <a:lnSpc>
                <a:spcPct val="100000"/>
              </a:lnSpc>
              <a:spcBef>
                <a:spcPct val="0"/>
              </a:spcBef>
              <a:buFontTx/>
              <a:buNone/>
              <a:defRPr/>
            </a:pPr>
            <a:r>
              <a:rPr lang="en-US" altLang="en-US" sz="1600" b="1" dirty="0">
                <a:solidFill>
                  <a:srgbClr val="7F7F7F"/>
                </a:solidFill>
                <a:latin typeface="+mj-lt"/>
              </a:rPr>
              <a:t>2016 Electoral College Map  </a:t>
            </a:r>
            <a:r>
              <a:rPr lang="en-US" altLang="en-US" sz="1050" b="1" i="1" dirty="0">
                <a:solidFill>
                  <a:srgbClr val="7F7F7F"/>
                </a:solidFill>
                <a:latin typeface="+mj-lt"/>
              </a:rPr>
              <a:t>(As of Nov.16, 2016)</a:t>
            </a:r>
          </a:p>
        </p:txBody>
      </p:sp>
      <p:sp>
        <p:nvSpPr>
          <p:cNvPr id="160" name="Rectangle 159"/>
          <p:cNvSpPr/>
          <p:nvPr/>
        </p:nvSpPr>
        <p:spPr>
          <a:xfrm>
            <a:off x="8534401" y="3232154"/>
            <a:ext cx="1673225" cy="8159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spcAft>
                <a:spcPts val="50"/>
              </a:spcAft>
              <a:defRPr/>
            </a:pPr>
            <a:r>
              <a:rPr lang="en-US" sz="1100" b="1" dirty="0">
                <a:solidFill>
                  <a:srgbClr val="000000"/>
                </a:solidFill>
                <a:latin typeface="Georgia" charset="0"/>
                <a:ea typeface="MS PGothic" charset="0"/>
                <a:cs typeface="MS PGothic" charset="0"/>
              </a:rPr>
              <a:t>Hillary Clinton (D)</a:t>
            </a:r>
          </a:p>
          <a:p>
            <a:pPr>
              <a:spcAft>
                <a:spcPts val="50"/>
              </a:spcAft>
              <a:defRPr/>
            </a:pPr>
            <a:r>
              <a:rPr lang="en-US" sz="1100" dirty="0">
                <a:solidFill>
                  <a:srgbClr val="000000"/>
                </a:solidFill>
                <a:ea typeface="MS PGothic" charset="0"/>
                <a:cs typeface="MS PGothic" charset="0"/>
              </a:rPr>
              <a:t>Running Mate: Tim </a:t>
            </a:r>
            <a:r>
              <a:rPr lang="en-US" sz="1100" dirty="0" err="1">
                <a:solidFill>
                  <a:srgbClr val="000000"/>
                </a:solidFill>
                <a:ea typeface="MS PGothic" charset="0"/>
                <a:cs typeface="MS PGothic" charset="0"/>
              </a:rPr>
              <a:t>Kaine</a:t>
            </a:r>
            <a:r>
              <a:rPr lang="en-US" sz="1100" dirty="0">
                <a:solidFill>
                  <a:srgbClr val="000000"/>
                </a:solidFill>
                <a:ea typeface="MS PGothic" charset="0"/>
                <a:cs typeface="MS PGothic" charset="0"/>
              </a:rPr>
              <a:t> Popular Vote: 47.7%</a:t>
            </a:r>
          </a:p>
          <a:p>
            <a:pPr>
              <a:spcAft>
                <a:spcPts val="50"/>
              </a:spcAft>
              <a:defRPr/>
            </a:pPr>
            <a:r>
              <a:rPr lang="en-US" sz="1100" dirty="0">
                <a:solidFill>
                  <a:srgbClr val="000000"/>
                </a:solidFill>
                <a:ea typeface="MS PGothic" charset="0"/>
                <a:cs typeface="MS PGothic" charset="0"/>
              </a:rPr>
              <a:t>States Carried: 20 + DC</a:t>
            </a:r>
          </a:p>
          <a:p>
            <a:pPr>
              <a:spcAft>
                <a:spcPts val="50"/>
              </a:spcAft>
              <a:defRPr/>
            </a:pPr>
            <a:endParaRPr lang="en-US" sz="1100" dirty="0">
              <a:solidFill>
                <a:schemeClr val="tx1"/>
              </a:solidFill>
              <a:ea typeface="MS PGothic" charset="0"/>
              <a:cs typeface="MS PGothic" charset="0"/>
            </a:endParaRPr>
          </a:p>
          <a:p>
            <a:pPr>
              <a:spcAft>
                <a:spcPts val="50"/>
              </a:spcAft>
              <a:defRPr/>
            </a:pPr>
            <a:endParaRPr lang="en-US" sz="1100" dirty="0">
              <a:solidFill>
                <a:schemeClr val="tx1"/>
              </a:solidFill>
              <a:ea typeface="MS PGothic" charset="0"/>
              <a:cs typeface="MS PGothic" charset="0"/>
            </a:endParaRPr>
          </a:p>
        </p:txBody>
      </p:sp>
      <p:sp>
        <p:nvSpPr>
          <p:cNvPr id="199" name="Rectangle 198"/>
          <p:cNvSpPr/>
          <p:nvPr/>
        </p:nvSpPr>
        <p:spPr>
          <a:xfrm>
            <a:off x="8534401" y="4483102"/>
            <a:ext cx="1808163" cy="8175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spcAft>
                <a:spcPts val="50"/>
              </a:spcAft>
              <a:defRPr/>
            </a:pPr>
            <a:r>
              <a:rPr lang="en-US" sz="1100" b="1" dirty="0">
                <a:solidFill>
                  <a:srgbClr val="000000"/>
                </a:solidFill>
                <a:latin typeface="Georgia" charset="0"/>
                <a:ea typeface="MS PGothic" charset="0"/>
                <a:cs typeface="MS PGothic" charset="0"/>
              </a:rPr>
              <a:t>Donald Trump (R)</a:t>
            </a:r>
          </a:p>
          <a:p>
            <a:pPr>
              <a:spcAft>
                <a:spcPts val="50"/>
              </a:spcAft>
              <a:defRPr/>
            </a:pPr>
            <a:r>
              <a:rPr lang="en-US" sz="1100" dirty="0">
                <a:solidFill>
                  <a:srgbClr val="000000"/>
                </a:solidFill>
                <a:ea typeface="MS PGothic" charset="0"/>
                <a:cs typeface="MS PGothic" charset="0"/>
              </a:rPr>
              <a:t>Running Mate: Mike Pence</a:t>
            </a:r>
          </a:p>
          <a:p>
            <a:pPr>
              <a:spcAft>
                <a:spcPts val="50"/>
              </a:spcAft>
              <a:defRPr/>
            </a:pPr>
            <a:r>
              <a:rPr lang="en-US" sz="1100" dirty="0">
                <a:solidFill>
                  <a:srgbClr val="000000"/>
                </a:solidFill>
                <a:ea typeface="MS PGothic" charset="0"/>
                <a:cs typeface="MS PGothic" charset="0"/>
              </a:rPr>
              <a:t>Popular Vote: 47.5%</a:t>
            </a:r>
          </a:p>
          <a:p>
            <a:pPr>
              <a:spcAft>
                <a:spcPts val="50"/>
              </a:spcAft>
              <a:defRPr/>
            </a:pPr>
            <a:r>
              <a:rPr lang="en-US" sz="1100" dirty="0">
                <a:solidFill>
                  <a:srgbClr val="000000"/>
                </a:solidFill>
                <a:ea typeface="MS PGothic" charset="0"/>
                <a:cs typeface="MS PGothic" charset="0"/>
              </a:rPr>
              <a:t>States Carried: 30</a:t>
            </a:r>
          </a:p>
          <a:p>
            <a:pPr>
              <a:spcAft>
                <a:spcPts val="50"/>
              </a:spcAft>
              <a:defRPr/>
            </a:pPr>
            <a:endParaRPr lang="en-US" sz="1100" dirty="0">
              <a:solidFill>
                <a:srgbClr val="000000"/>
              </a:solidFill>
              <a:ea typeface="MS PGothic" charset="0"/>
              <a:cs typeface="MS PGothic" charset="0"/>
            </a:endParaRPr>
          </a:p>
          <a:p>
            <a:pPr>
              <a:spcAft>
                <a:spcPts val="50"/>
              </a:spcAft>
              <a:defRPr/>
            </a:pPr>
            <a:endParaRPr lang="en-US" sz="1100" dirty="0">
              <a:solidFill>
                <a:srgbClr val="000000"/>
              </a:solidFill>
              <a:ea typeface="MS PGothic" charset="0"/>
              <a:cs typeface="MS PGothic" charset="0"/>
            </a:endParaRPr>
          </a:p>
          <a:p>
            <a:pPr>
              <a:spcAft>
                <a:spcPts val="50"/>
              </a:spcAft>
              <a:defRPr/>
            </a:pPr>
            <a:endParaRPr lang="en-US" sz="1100" dirty="0">
              <a:solidFill>
                <a:schemeClr val="tx1"/>
              </a:solidFill>
              <a:ea typeface="MS PGothic" charset="0"/>
              <a:cs typeface="MS PGothic" charset="0"/>
            </a:endParaRPr>
          </a:p>
          <a:p>
            <a:pPr>
              <a:spcAft>
                <a:spcPts val="50"/>
              </a:spcAft>
              <a:defRPr/>
            </a:pPr>
            <a:endParaRPr lang="en-US" sz="1100" dirty="0">
              <a:solidFill>
                <a:schemeClr val="tx1"/>
              </a:solidFill>
              <a:ea typeface="MS PGothic" charset="0"/>
              <a:cs typeface="MS PGothic" charset="0"/>
            </a:endParaRPr>
          </a:p>
        </p:txBody>
      </p:sp>
      <p:sp>
        <p:nvSpPr>
          <p:cNvPr id="402" name="TextBox 153"/>
          <p:cNvSpPr txBox="1">
            <a:spLocks noChangeArrowheads="1"/>
          </p:cNvSpPr>
          <p:nvPr/>
        </p:nvSpPr>
        <p:spPr bwMode="auto">
          <a:xfrm>
            <a:off x="3287815" y="5645150"/>
            <a:ext cx="274434" cy="338554"/>
          </a:xfrm>
          <a:prstGeom prst="rect">
            <a:avLst/>
          </a:prstGeom>
          <a:noFill/>
          <a:ln>
            <a:noFill/>
          </a:ln>
          <a:extLst/>
        </p:spPr>
        <p:txBody>
          <a:bodyPr wrap="none">
            <a:spAutoFit/>
          </a:bodyPr>
          <a:lstStyle>
            <a:lvl1pPr>
              <a:spcBef>
                <a:spcPct val="20000"/>
              </a:spcBef>
              <a:buClr>
                <a:srgbClr val="005596"/>
              </a:buClr>
              <a:buFont typeface="Arial" panose="020B0604020202020204" pitchFamily="34" charset="0"/>
              <a:buChar char="•"/>
              <a:defRPr sz="24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1pPr>
            <a:lvl2pPr marL="742950" indent="-285750">
              <a:spcBef>
                <a:spcPct val="20000"/>
              </a:spcBef>
              <a:buClr>
                <a:srgbClr val="005596"/>
              </a:buClr>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2pPr>
            <a:lvl3pPr marL="1143000" indent="-228600">
              <a:spcBef>
                <a:spcPct val="20000"/>
              </a:spcBef>
              <a:buClr>
                <a:schemeClr val="accent1"/>
              </a:buClr>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3pPr>
            <a:lvl4pPr marL="1600200" indent="-228600">
              <a:spcBef>
                <a:spcPct val="20000"/>
              </a:spcBef>
              <a:buClr>
                <a:schemeClr val="accent1"/>
              </a:buClr>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4pPr>
            <a:lvl5pPr marL="2057400" indent="-228600">
              <a:spcBef>
                <a:spcPct val="20000"/>
              </a:spcBef>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ea typeface="MS PGothic" panose="020B0600070205080204" pitchFamily="34" charset="-128"/>
                <a:cs typeface="Gill Sans MT" panose="020B0502020104020203" pitchFamily="34" charset="0"/>
              </a:defRPr>
            </a:lvl9pPr>
          </a:lstStyle>
          <a:p>
            <a:pPr algn="ctr">
              <a:spcBef>
                <a:spcPct val="0"/>
              </a:spcBef>
              <a:buClrTx/>
              <a:buFontTx/>
              <a:buNone/>
              <a:defRPr/>
            </a:pPr>
            <a:r>
              <a:rPr lang="en-US" altLang="en-US" sz="800" dirty="0">
                <a:latin typeface="+mj-lt"/>
                <a:cs typeface="Tahoma" panose="020B0604030504040204" pitchFamily="34" charset="0"/>
              </a:rPr>
              <a:t>HI</a:t>
            </a:r>
          </a:p>
          <a:p>
            <a:pPr algn="ctr">
              <a:spcBef>
                <a:spcPct val="0"/>
              </a:spcBef>
              <a:buClrTx/>
              <a:buFontTx/>
              <a:buNone/>
              <a:defRPr/>
            </a:pPr>
            <a:r>
              <a:rPr lang="en-US" altLang="en-US" sz="800" dirty="0">
                <a:latin typeface="+mj-lt"/>
                <a:cs typeface="Tahoma" panose="020B0604030504040204" pitchFamily="34" charset="0"/>
              </a:rPr>
              <a:t>4</a:t>
            </a:r>
          </a:p>
        </p:txBody>
      </p:sp>
      <p:sp>
        <p:nvSpPr>
          <p:cNvPr id="12315" name="TextBox 1"/>
          <p:cNvSpPr txBox="1">
            <a:spLocks noChangeArrowheads="1"/>
          </p:cNvSpPr>
          <p:nvPr/>
        </p:nvSpPr>
        <p:spPr bwMode="auto">
          <a:xfrm>
            <a:off x="6097592" y="6300788"/>
            <a:ext cx="4485523"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eaLnBrk="1" hangingPunct="1">
              <a:lnSpc>
                <a:spcPct val="100000"/>
              </a:lnSpc>
              <a:spcBef>
                <a:spcPct val="0"/>
              </a:spcBef>
              <a:buFontTx/>
              <a:buNone/>
            </a:pPr>
            <a:r>
              <a:rPr lang="en-US" altLang="en-US" sz="1100">
                <a:latin typeface="Calibri Light" pitchFamily="34" charset="0"/>
              </a:rPr>
              <a:t>*States not officially called but leaning towards shade indicated on the map </a:t>
            </a:r>
          </a:p>
        </p:txBody>
      </p:sp>
      <p:sp>
        <p:nvSpPr>
          <p:cNvPr id="3" name="Rectangle 2"/>
          <p:cNvSpPr/>
          <p:nvPr/>
        </p:nvSpPr>
        <p:spPr>
          <a:xfrm>
            <a:off x="1595804" y="176752"/>
            <a:ext cx="9013108" cy="1077218"/>
          </a:xfrm>
          <a:prstGeom prst="rect">
            <a:avLst/>
          </a:prstGeom>
        </p:spPr>
        <p:txBody>
          <a:bodyPr wrap="none">
            <a:spAutoFit/>
          </a:bodyPr>
          <a:lstStyle/>
          <a:p>
            <a:pPr algn="ctr"/>
            <a:r>
              <a:rPr lang="en-US" altLang="en-US" sz="3200" dirty="0"/>
              <a:t>Donald Trump Wins The Presidency With 306 </a:t>
            </a:r>
          </a:p>
          <a:p>
            <a:pPr algn="ctr"/>
            <a:r>
              <a:rPr lang="en-US" altLang="en-US" sz="3200" dirty="0"/>
              <a:t>Electoral Votes-Hillary Clinton Wins The Popular Vote</a:t>
            </a:r>
            <a:endParaRPr lang="en-US" sz="3200" dirty="0"/>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38578" y="1981200"/>
            <a:ext cx="5666895" cy="4214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029200" y="5725004"/>
            <a:ext cx="1219200" cy="517401"/>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370824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2090738" y="228600"/>
            <a:ext cx="8229600" cy="1143000"/>
          </a:xfrm>
        </p:spPr>
        <p:txBody>
          <a:bodyPr>
            <a:normAutofit/>
          </a:bodyPr>
          <a:lstStyle/>
          <a:p>
            <a:r>
              <a:rPr lang="en-US" altLang="en-US" dirty="0" smtClean="0"/>
              <a:t>Republican Party Retains A </a:t>
            </a:r>
            <a:r>
              <a:rPr lang="en-US" altLang="en-US" dirty="0"/>
              <a:t>M</a:t>
            </a:r>
            <a:r>
              <a:rPr lang="en-US" altLang="en-US" dirty="0" smtClean="0"/>
              <a:t>ajority </a:t>
            </a:r>
            <a:r>
              <a:rPr lang="en-US" altLang="en-US" dirty="0"/>
              <a:t>I</a:t>
            </a:r>
            <a:r>
              <a:rPr lang="en-US" altLang="en-US" dirty="0" smtClean="0"/>
              <a:t>n </a:t>
            </a:r>
            <a:r>
              <a:rPr lang="en-US" altLang="en-US" dirty="0"/>
              <a:t>T</a:t>
            </a:r>
            <a:r>
              <a:rPr lang="en-US" altLang="en-US" dirty="0" smtClean="0"/>
              <a:t>he Senate</a:t>
            </a:r>
          </a:p>
        </p:txBody>
      </p:sp>
      <p:sp>
        <p:nvSpPr>
          <p:cNvPr id="18" name="Content Placeholder 17"/>
          <p:cNvSpPr>
            <a:spLocks noGrp="1"/>
          </p:cNvSpPr>
          <p:nvPr>
            <p:ph sz="quarter" idx="4294967295"/>
          </p:nvPr>
        </p:nvSpPr>
        <p:spPr>
          <a:xfrm>
            <a:off x="1524000" y="6626228"/>
            <a:ext cx="4572000" cy="231775"/>
          </a:xfrm>
        </p:spPr>
        <p:txBody>
          <a:bodyPr>
            <a:normAutofit fontScale="92500" lnSpcReduction="10000"/>
          </a:bodyPr>
          <a:lstStyle/>
          <a:p>
            <a:pPr marL="0" indent="0">
              <a:buNone/>
              <a:defRPr/>
            </a:pPr>
            <a:r>
              <a:rPr lang="en-US" sz="1000" dirty="0">
                <a:solidFill>
                  <a:schemeClr val="tx1">
                    <a:lumMod val="65000"/>
                    <a:lumOff val="35000"/>
                  </a:schemeClr>
                </a:solidFill>
                <a:ea typeface="MS PGothic" panose="020B0600070205080204" pitchFamily="34" charset="-128"/>
              </a:rPr>
              <a:t>November 9, 2016  |  Madelaine Pisani</a:t>
            </a:r>
          </a:p>
        </p:txBody>
      </p:sp>
      <p:sp>
        <p:nvSpPr>
          <p:cNvPr id="19460" name="Text Placeholder 18"/>
          <p:cNvSpPr>
            <a:spLocks noGrp="1"/>
          </p:cNvSpPr>
          <p:nvPr>
            <p:ph type="body" sz="quarter" idx="4294967295"/>
          </p:nvPr>
        </p:nvSpPr>
        <p:spPr>
          <a:xfrm>
            <a:off x="1524000" y="6207126"/>
            <a:ext cx="9144000" cy="374651"/>
          </a:xfrm>
          <a:solidFill>
            <a:schemeClr val="bg1"/>
          </a:solidFill>
        </p:spPr>
        <p:txBody>
          <a:bodyPr>
            <a:normAutofit fontScale="77500" lnSpcReduction="20000"/>
          </a:bodyPr>
          <a:lstStyle/>
          <a:p>
            <a:pPr marL="0" indent="0">
              <a:lnSpc>
                <a:spcPct val="100000"/>
              </a:lnSpc>
              <a:spcBef>
                <a:spcPct val="0"/>
              </a:spcBef>
              <a:buNone/>
            </a:pPr>
            <a:endParaRPr lang="en-US" altLang="en-US" sz="1000" i="1">
              <a:solidFill>
                <a:srgbClr val="595959"/>
              </a:solidFill>
              <a:latin typeface="Calibri Light" pitchFamily="34" charset="0"/>
            </a:endParaRPr>
          </a:p>
          <a:p>
            <a:pPr marL="0" indent="0">
              <a:lnSpc>
                <a:spcPct val="100000"/>
              </a:lnSpc>
              <a:spcBef>
                <a:spcPct val="0"/>
              </a:spcBef>
              <a:buNone/>
            </a:pPr>
            <a:r>
              <a:rPr lang="en-US" altLang="en-US" sz="1000" i="1">
                <a:solidFill>
                  <a:srgbClr val="595959"/>
                </a:solidFill>
                <a:latin typeface="Calibri Light" pitchFamily="34" charset="0"/>
              </a:rPr>
              <a:t>Source: National Journal research, 2016.</a:t>
            </a:r>
          </a:p>
        </p:txBody>
      </p:sp>
      <p:sp>
        <p:nvSpPr>
          <p:cNvPr id="19462" name="TextBox 13"/>
          <p:cNvSpPr txBox="1">
            <a:spLocks noChangeArrowheads="1"/>
          </p:cNvSpPr>
          <p:nvPr/>
        </p:nvSpPr>
        <p:spPr bwMode="auto">
          <a:xfrm>
            <a:off x="1981201" y="2266950"/>
            <a:ext cx="4235455"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100" b="1">
                <a:solidFill>
                  <a:srgbClr val="5B9BD5"/>
                </a:solidFill>
                <a:latin typeface="Calibri Light" pitchFamily="34" charset="0"/>
              </a:rPr>
              <a:t>■ </a:t>
            </a:r>
            <a:r>
              <a:rPr lang="en-US" altLang="en-US" sz="1100">
                <a:solidFill>
                  <a:srgbClr val="000000"/>
                </a:solidFill>
                <a:latin typeface="Calibri Light" pitchFamily="34" charset="0"/>
              </a:rPr>
              <a:t>Democrats     </a:t>
            </a:r>
            <a:r>
              <a:rPr lang="en-US" altLang="en-US" sz="1100" b="1">
                <a:solidFill>
                  <a:srgbClr val="D27770"/>
                </a:solidFill>
                <a:latin typeface="Calibri Light" pitchFamily="34" charset="0"/>
              </a:rPr>
              <a:t>■ </a:t>
            </a:r>
            <a:r>
              <a:rPr lang="en-US" altLang="en-US" sz="1100">
                <a:solidFill>
                  <a:srgbClr val="000000"/>
                </a:solidFill>
                <a:latin typeface="Calibri Light" pitchFamily="34" charset="0"/>
              </a:rPr>
              <a:t>Republicans    </a:t>
            </a:r>
            <a:r>
              <a:rPr lang="en-US" altLang="en-US" sz="1100">
                <a:solidFill>
                  <a:srgbClr val="D9C58B"/>
                </a:solidFill>
                <a:latin typeface="Calibri Light" pitchFamily="34" charset="0"/>
              </a:rPr>
              <a:t> </a:t>
            </a:r>
            <a:r>
              <a:rPr lang="en-US" altLang="en-US" sz="1100" b="1">
                <a:solidFill>
                  <a:srgbClr val="D9C58B"/>
                </a:solidFill>
                <a:latin typeface="Calibri Light" pitchFamily="34" charset="0"/>
              </a:rPr>
              <a:t>■ </a:t>
            </a:r>
            <a:r>
              <a:rPr lang="en-US" altLang="en-US" sz="1100">
                <a:solidFill>
                  <a:srgbClr val="000000"/>
                </a:solidFill>
                <a:latin typeface="Calibri Light" pitchFamily="34" charset="0"/>
              </a:rPr>
              <a:t>Independents           Not yet called</a:t>
            </a:r>
            <a:endParaRPr lang="en-US" altLang="en-US" sz="1100">
              <a:solidFill>
                <a:schemeClr val="bg1"/>
              </a:solidFill>
              <a:latin typeface="Calibri Light" pitchFamily="34" charset="0"/>
            </a:endParaRPr>
          </a:p>
        </p:txBody>
      </p:sp>
      <p:sp>
        <p:nvSpPr>
          <p:cNvPr id="19463" name="Rectangle 14"/>
          <p:cNvSpPr>
            <a:spLocks noChangeArrowheads="1"/>
          </p:cNvSpPr>
          <p:nvPr/>
        </p:nvSpPr>
        <p:spPr bwMode="auto">
          <a:xfrm>
            <a:off x="1943100" y="1500188"/>
            <a:ext cx="8229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11213">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defTabSz="811213">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defTabSz="811213">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defTabSz="811213">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defTabSz="811213">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defTabSz="811213"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defTabSz="811213"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defTabSz="811213"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defTabSz="811213"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600" b="1" dirty="0">
                <a:solidFill>
                  <a:srgbClr val="7F7F7F"/>
                </a:solidFill>
              </a:rPr>
              <a:t>Control of the 114</a:t>
            </a:r>
            <a:r>
              <a:rPr lang="en-US" altLang="en-US" sz="1600" b="1" baseline="30000" dirty="0">
                <a:solidFill>
                  <a:srgbClr val="7F7F7F"/>
                </a:solidFill>
              </a:rPr>
              <a:t>th</a:t>
            </a:r>
            <a:r>
              <a:rPr lang="en-US" altLang="en-US" sz="1600" b="1" dirty="0">
                <a:solidFill>
                  <a:srgbClr val="7F7F7F"/>
                </a:solidFill>
              </a:rPr>
              <a:t> vs. 115</a:t>
            </a:r>
            <a:r>
              <a:rPr lang="en-US" altLang="en-US" sz="1600" b="1" baseline="30000" dirty="0">
                <a:solidFill>
                  <a:srgbClr val="7F7F7F"/>
                </a:solidFill>
              </a:rPr>
              <a:t>th</a:t>
            </a:r>
            <a:r>
              <a:rPr lang="en-US" altLang="en-US" sz="1600" b="1" dirty="0">
                <a:solidFill>
                  <a:srgbClr val="7F7F7F"/>
                </a:solidFill>
              </a:rPr>
              <a:t> Senate</a:t>
            </a:r>
          </a:p>
        </p:txBody>
      </p:sp>
      <p:grpSp>
        <p:nvGrpSpPr>
          <p:cNvPr id="19465" name="Group 3"/>
          <p:cNvGrpSpPr>
            <a:grpSpLocks/>
          </p:cNvGrpSpPr>
          <p:nvPr/>
        </p:nvGrpSpPr>
        <p:grpSpPr bwMode="auto">
          <a:xfrm>
            <a:off x="1981200" y="3463929"/>
            <a:ext cx="3735388" cy="1890713"/>
            <a:chOff x="475006" y="2261978"/>
            <a:chExt cx="3735554" cy="1890868"/>
          </a:xfrm>
        </p:grpSpPr>
        <p:grpSp>
          <p:nvGrpSpPr>
            <p:cNvPr id="19579" name="Group 2"/>
            <p:cNvGrpSpPr>
              <a:grpSpLocks/>
            </p:cNvGrpSpPr>
            <p:nvPr/>
          </p:nvGrpSpPr>
          <p:grpSpPr bwMode="auto">
            <a:xfrm>
              <a:off x="475006" y="2261978"/>
              <a:ext cx="3735554" cy="1890868"/>
              <a:chOff x="2686984" y="2575487"/>
              <a:chExt cx="3735554" cy="1890868"/>
            </a:xfrm>
          </p:grpSpPr>
          <p:sp>
            <p:nvSpPr>
              <p:cNvPr id="28" name="Oval 27"/>
              <p:cNvSpPr/>
              <p:nvPr/>
            </p:nvSpPr>
            <p:spPr>
              <a:xfrm rot="19023228">
                <a:off x="4360283" y="3353426"/>
                <a:ext cx="158757" cy="158763"/>
              </a:xfrm>
              <a:prstGeom prst="ellipse">
                <a:avLst/>
              </a:prstGeom>
              <a:solidFill>
                <a:srgbClr val="D9C58B"/>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 name="Oval 28"/>
              <p:cNvSpPr/>
              <p:nvPr/>
            </p:nvSpPr>
            <p:spPr>
              <a:xfrm rot="19023228">
                <a:off x="4165013" y="3397879"/>
                <a:ext cx="158757" cy="158763"/>
              </a:xfrm>
              <a:prstGeom prst="ellipse">
                <a:avLst/>
              </a:prstGeom>
              <a:solidFill>
                <a:srgbClr val="D9C58B"/>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 name="Oval 29"/>
              <p:cNvSpPr/>
              <p:nvPr/>
            </p:nvSpPr>
            <p:spPr>
              <a:xfrm rot="19023228">
                <a:off x="3980854" y="348202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 name="Oval 30"/>
              <p:cNvSpPr/>
              <p:nvPr/>
            </p:nvSpPr>
            <p:spPr>
              <a:xfrm rot="19023228">
                <a:off x="3817334" y="359633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 name="Oval 31"/>
              <p:cNvSpPr/>
              <p:nvPr/>
            </p:nvSpPr>
            <p:spPr>
              <a:xfrm rot="19023228">
                <a:off x="3674453" y="373604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 name="Oval 32"/>
              <p:cNvSpPr/>
              <p:nvPr/>
            </p:nvSpPr>
            <p:spPr>
              <a:xfrm rot="19023228">
                <a:off x="3564911" y="390750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 name="Oval 33"/>
              <p:cNvSpPr/>
              <p:nvPr/>
            </p:nvSpPr>
            <p:spPr>
              <a:xfrm rot="19023228">
                <a:off x="3483944" y="4098025"/>
                <a:ext cx="160345"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 name="Oval 34"/>
              <p:cNvSpPr/>
              <p:nvPr/>
            </p:nvSpPr>
            <p:spPr>
              <a:xfrm rot="19023228">
                <a:off x="3445843" y="430441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 name="Oval 35"/>
              <p:cNvSpPr/>
              <p:nvPr/>
            </p:nvSpPr>
            <p:spPr>
              <a:xfrm rot="19023228">
                <a:off x="3260097" y="430759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 name="Oval 36"/>
              <p:cNvSpPr/>
              <p:nvPr/>
            </p:nvSpPr>
            <p:spPr>
              <a:xfrm rot="19023228">
                <a:off x="3295024" y="4086911"/>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 name="Oval 37"/>
              <p:cNvSpPr/>
              <p:nvPr/>
            </p:nvSpPr>
            <p:spPr>
              <a:xfrm rot="19023228">
                <a:off x="3368052" y="387893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 name="Oval 38"/>
              <p:cNvSpPr/>
              <p:nvPr/>
            </p:nvSpPr>
            <p:spPr>
              <a:xfrm rot="19023228">
                <a:off x="4582543" y="2575487"/>
                <a:ext cx="160345"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 name="Oval 39"/>
              <p:cNvSpPr/>
              <p:nvPr/>
            </p:nvSpPr>
            <p:spPr>
              <a:xfrm rot="19023228">
                <a:off x="4366634" y="257548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 name="Oval 40"/>
              <p:cNvSpPr/>
              <p:nvPr/>
            </p:nvSpPr>
            <p:spPr>
              <a:xfrm rot="19023228">
                <a:off x="4125323" y="260882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 name="Oval 41"/>
              <p:cNvSpPr/>
              <p:nvPr/>
            </p:nvSpPr>
            <p:spPr>
              <a:xfrm rot="19023228">
                <a:off x="2686984" y="430759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 name="Oval 42"/>
              <p:cNvSpPr/>
              <p:nvPr/>
            </p:nvSpPr>
            <p:spPr>
              <a:xfrm rot="19023228">
                <a:off x="2717148" y="4056746"/>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 name="Oval 43"/>
              <p:cNvSpPr/>
              <p:nvPr/>
            </p:nvSpPr>
            <p:spPr>
              <a:xfrm rot="19023228">
                <a:off x="2779063" y="3818602"/>
                <a:ext cx="160345"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 name="Oval 44"/>
              <p:cNvSpPr/>
              <p:nvPr/>
            </p:nvSpPr>
            <p:spPr>
              <a:xfrm rot="19023228">
                <a:off x="2869555" y="359633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 name="Oval 45"/>
              <p:cNvSpPr/>
              <p:nvPr/>
            </p:nvSpPr>
            <p:spPr>
              <a:xfrm rot="19023228">
                <a:off x="2985447" y="338994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 name="Oval 46"/>
              <p:cNvSpPr/>
              <p:nvPr/>
            </p:nvSpPr>
            <p:spPr>
              <a:xfrm rot="19023228">
                <a:off x="3128329" y="3202601"/>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 name="Oval 47"/>
              <p:cNvSpPr/>
              <p:nvPr/>
            </p:nvSpPr>
            <p:spPr>
              <a:xfrm rot="19023228">
                <a:off x="3291849" y="303272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 name="Oval 48"/>
              <p:cNvSpPr/>
              <p:nvPr/>
            </p:nvSpPr>
            <p:spPr>
              <a:xfrm rot="19023228">
                <a:off x="3476007" y="2886663"/>
                <a:ext cx="160344"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 name="Oval 49"/>
              <p:cNvSpPr/>
              <p:nvPr/>
            </p:nvSpPr>
            <p:spPr>
              <a:xfrm rot="19023228">
                <a:off x="3676041" y="276441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 name="Oval 50"/>
              <p:cNvSpPr/>
              <p:nvPr/>
            </p:nvSpPr>
            <p:spPr>
              <a:xfrm rot="19023228">
                <a:off x="3890362" y="267550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 name="Oval 51"/>
              <p:cNvSpPr/>
              <p:nvPr/>
            </p:nvSpPr>
            <p:spPr>
              <a:xfrm rot="19023228">
                <a:off x="4587306" y="27723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3" name="Oval 52"/>
              <p:cNvSpPr/>
              <p:nvPr/>
            </p:nvSpPr>
            <p:spPr>
              <a:xfrm rot="19023228">
                <a:off x="4357108" y="276917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4" name="Oval 53"/>
              <p:cNvSpPr/>
              <p:nvPr/>
            </p:nvSpPr>
            <p:spPr>
              <a:xfrm rot="19023228">
                <a:off x="4131673" y="280886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5" name="Oval 54"/>
              <p:cNvSpPr/>
              <p:nvPr/>
            </p:nvSpPr>
            <p:spPr>
              <a:xfrm rot="19023228">
                <a:off x="3907826" y="287713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6" name="Oval 55"/>
              <p:cNvSpPr/>
              <p:nvPr/>
            </p:nvSpPr>
            <p:spPr>
              <a:xfrm rot="19023228">
                <a:off x="3699854" y="297239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7" name="Oval 56"/>
              <p:cNvSpPr/>
              <p:nvPr/>
            </p:nvSpPr>
            <p:spPr>
              <a:xfrm rot="19023228">
                <a:off x="3509346" y="309781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8" name="Oval 57"/>
              <p:cNvSpPr/>
              <p:nvPr/>
            </p:nvSpPr>
            <p:spPr>
              <a:xfrm rot="19023228">
                <a:off x="3339476" y="3253406"/>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9" name="Oval 58"/>
              <p:cNvSpPr/>
              <p:nvPr/>
            </p:nvSpPr>
            <p:spPr>
              <a:xfrm rot="19023228">
                <a:off x="3193420" y="342645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0" name="Oval 59"/>
              <p:cNvSpPr/>
              <p:nvPr/>
            </p:nvSpPr>
            <p:spPr>
              <a:xfrm rot="19023228">
                <a:off x="3071176" y="3621736"/>
                <a:ext cx="158757" cy="160350"/>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1" name="Oval 60"/>
              <p:cNvSpPr/>
              <p:nvPr/>
            </p:nvSpPr>
            <p:spPr>
              <a:xfrm rot="19023228">
                <a:off x="2982272" y="383447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2" name="Oval 61"/>
              <p:cNvSpPr/>
              <p:nvPr/>
            </p:nvSpPr>
            <p:spPr>
              <a:xfrm rot="19023228">
                <a:off x="3069589" y="430441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3" name="Oval 62"/>
              <p:cNvSpPr/>
              <p:nvPr/>
            </p:nvSpPr>
            <p:spPr>
              <a:xfrm rot="19023228">
                <a:off x="2910832" y="406627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4" name="Oval 63"/>
              <p:cNvSpPr/>
              <p:nvPr/>
            </p:nvSpPr>
            <p:spPr>
              <a:xfrm rot="19023228">
                <a:off x="2882256" y="430282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5" name="Oval 64"/>
              <p:cNvSpPr/>
              <p:nvPr/>
            </p:nvSpPr>
            <p:spPr>
              <a:xfrm rot="19023228">
                <a:off x="3099752" y="4072623"/>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6" name="Oval 65"/>
              <p:cNvSpPr/>
              <p:nvPr/>
            </p:nvSpPr>
            <p:spPr>
              <a:xfrm rot="19023228">
                <a:off x="3168018" y="385670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7" name="Oval 66"/>
              <p:cNvSpPr/>
              <p:nvPr/>
            </p:nvSpPr>
            <p:spPr>
              <a:xfrm rot="19023228">
                <a:off x="3272798" y="3651900"/>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8" name="Oval 67"/>
              <p:cNvSpPr/>
              <p:nvPr/>
            </p:nvSpPr>
            <p:spPr>
              <a:xfrm rot="19023228">
                <a:off x="3472832" y="369317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9" name="Oval 68"/>
              <p:cNvSpPr/>
              <p:nvPr/>
            </p:nvSpPr>
            <p:spPr>
              <a:xfrm rot="19023228">
                <a:off x="3607775" y="3529653"/>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0" name="Oval 69"/>
              <p:cNvSpPr/>
              <p:nvPr/>
            </p:nvSpPr>
            <p:spPr>
              <a:xfrm rot="19023228">
                <a:off x="3404566" y="347249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1" name="Oval 70"/>
              <p:cNvSpPr/>
              <p:nvPr/>
            </p:nvSpPr>
            <p:spPr>
              <a:xfrm rot="19023228">
                <a:off x="3553798" y="3315323"/>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2" name="Oval 71"/>
              <p:cNvSpPr/>
              <p:nvPr/>
            </p:nvSpPr>
            <p:spPr>
              <a:xfrm rot="19023228">
                <a:off x="3769707" y="338517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3" name="Oval 72"/>
              <p:cNvSpPr/>
              <p:nvPr/>
            </p:nvSpPr>
            <p:spPr>
              <a:xfrm rot="19023228">
                <a:off x="3728430" y="318037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4" name="Oval 73"/>
              <p:cNvSpPr/>
              <p:nvPr/>
            </p:nvSpPr>
            <p:spPr>
              <a:xfrm rot="19023228">
                <a:off x="3955453" y="327880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5" name="Oval 74"/>
              <p:cNvSpPr/>
              <p:nvPr/>
            </p:nvSpPr>
            <p:spPr>
              <a:xfrm rot="19023228">
                <a:off x="3928464" y="3075591"/>
                <a:ext cx="158757" cy="160350"/>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6" name="Oval 75"/>
              <p:cNvSpPr/>
              <p:nvPr/>
            </p:nvSpPr>
            <p:spPr>
              <a:xfrm rot="19023228">
                <a:off x="4134848" y="3002560"/>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7" name="Oval 76"/>
              <p:cNvSpPr/>
              <p:nvPr/>
            </p:nvSpPr>
            <p:spPr>
              <a:xfrm rot="19023228">
                <a:off x="4152312" y="3202601"/>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8" name="Oval 77"/>
              <p:cNvSpPr/>
              <p:nvPr/>
            </p:nvSpPr>
            <p:spPr>
              <a:xfrm rot="19023228">
                <a:off x="4358696" y="316449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9" name="Oval 78"/>
              <p:cNvSpPr/>
              <p:nvPr/>
            </p:nvSpPr>
            <p:spPr>
              <a:xfrm rot="19023228">
                <a:off x="4365047" y="297080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0" name="Oval 79"/>
              <p:cNvSpPr/>
              <p:nvPr/>
            </p:nvSpPr>
            <p:spPr>
              <a:xfrm rot="19023228">
                <a:off x="4588894" y="297239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1" name="Oval 80"/>
              <p:cNvSpPr/>
              <p:nvPr/>
            </p:nvSpPr>
            <p:spPr>
              <a:xfrm rot="19023228">
                <a:off x="4584131" y="316291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2" name="Oval 81"/>
              <p:cNvSpPr/>
              <p:nvPr/>
            </p:nvSpPr>
            <p:spPr>
              <a:xfrm rot="19023228">
                <a:off x="4584131" y="335342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3" name="Oval 82"/>
              <p:cNvSpPr/>
              <p:nvPr/>
            </p:nvSpPr>
            <p:spPr>
              <a:xfrm rot="19023228">
                <a:off x="4782577" y="3397879"/>
                <a:ext cx="160345"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4" name="Oval 83"/>
              <p:cNvSpPr/>
              <p:nvPr/>
            </p:nvSpPr>
            <p:spPr>
              <a:xfrm rot="19023228">
                <a:off x="4801628" y="3204189"/>
                <a:ext cx="158757" cy="160351"/>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5" name="Oval 84"/>
              <p:cNvSpPr/>
              <p:nvPr/>
            </p:nvSpPr>
            <p:spPr>
              <a:xfrm rot="19023228">
                <a:off x="4811153" y="300891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6" name="Oval 85"/>
              <p:cNvSpPr/>
              <p:nvPr/>
            </p:nvSpPr>
            <p:spPr>
              <a:xfrm rot="19023228">
                <a:off x="4820679" y="280728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7" name="Oval 86"/>
              <p:cNvSpPr/>
              <p:nvPr/>
            </p:nvSpPr>
            <p:spPr>
              <a:xfrm rot="19023228">
                <a:off x="4820679" y="260724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8" name="Oval 87"/>
              <p:cNvSpPr/>
              <p:nvPr/>
            </p:nvSpPr>
            <p:spPr>
              <a:xfrm rot="19023228">
                <a:off x="5054052" y="267709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9" name="Oval 88"/>
              <p:cNvSpPr/>
              <p:nvPr/>
            </p:nvSpPr>
            <p:spPr>
              <a:xfrm rot="19023228">
                <a:off x="5039764" y="287396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0" name="Oval 89"/>
              <p:cNvSpPr/>
              <p:nvPr/>
            </p:nvSpPr>
            <p:spPr>
              <a:xfrm rot="19023228">
                <a:off x="5019126" y="30803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1" name="Oval 90"/>
              <p:cNvSpPr/>
              <p:nvPr/>
            </p:nvSpPr>
            <p:spPr>
              <a:xfrm rot="19023228">
                <a:off x="5001662" y="328039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2" name="Oval 91"/>
              <p:cNvSpPr/>
              <p:nvPr/>
            </p:nvSpPr>
            <p:spPr>
              <a:xfrm rot="19023228">
                <a:off x="4966735" y="347726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3" name="Oval 92"/>
              <p:cNvSpPr/>
              <p:nvPr/>
            </p:nvSpPr>
            <p:spPr>
              <a:xfrm rot="19023228">
                <a:off x="5133431" y="359315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4" name="Oval 93"/>
              <p:cNvSpPr/>
              <p:nvPr/>
            </p:nvSpPr>
            <p:spPr>
              <a:xfrm rot="19023228">
                <a:off x="5277899" y="3737632"/>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5" name="Oval 94"/>
              <p:cNvSpPr/>
              <p:nvPr/>
            </p:nvSpPr>
            <p:spPr>
              <a:xfrm rot="19023228">
                <a:off x="5387442" y="391068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6" name="Oval 95"/>
              <p:cNvSpPr/>
              <p:nvPr/>
            </p:nvSpPr>
            <p:spPr>
              <a:xfrm rot="19023228">
                <a:off x="5465232" y="4094850"/>
                <a:ext cx="160345"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7" name="Oval 96"/>
              <p:cNvSpPr/>
              <p:nvPr/>
            </p:nvSpPr>
            <p:spPr>
              <a:xfrm rot="19023228">
                <a:off x="5508097"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8" name="Oval 97"/>
              <p:cNvSpPr/>
              <p:nvPr/>
            </p:nvSpPr>
            <p:spPr>
              <a:xfrm rot="19023228">
                <a:off x="5693843"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9" name="Oval 98"/>
              <p:cNvSpPr/>
              <p:nvPr/>
            </p:nvSpPr>
            <p:spPr>
              <a:xfrm rot="19023228">
                <a:off x="5655741" y="4082149"/>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0" name="Oval 99"/>
              <p:cNvSpPr/>
              <p:nvPr/>
            </p:nvSpPr>
            <p:spPr>
              <a:xfrm rot="19023228">
                <a:off x="5581126" y="3880519"/>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1" name="Oval 100"/>
              <p:cNvSpPr/>
              <p:nvPr/>
            </p:nvSpPr>
            <p:spPr>
              <a:xfrm rot="19023228">
                <a:off x="5474758" y="369000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2" name="Oval 101"/>
              <p:cNvSpPr/>
              <p:nvPr/>
            </p:nvSpPr>
            <p:spPr>
              <a:xfrm rot="19023228">
                <a:off x="5344577" y="35296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3" name="Oval 102"/>
              <p:cNvSpPr/>
              <p:nvPr/>
            </p:nvSpPr>
            <p:spPr>
              <a:xfrm rot="19023228">
                <a:off x="5184233" y="3389942"/>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4" name="Oval 103"/>
              <p:cNvSpPr/>
              <p:nvPr/>
            </p:nvSpPr>
            <p:spPr>
              <a:xfrm rot="19023228">
                <a:off x="5222335" y="318513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5" name="Oval 104"/>
              <p:cNvSpPr/>
              <p:nvPr/>
            </p:nvSpPr>
            <p:spPr>
              <a:xfrm rot="19023228">
                <a:off x="5395379" y="331373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6" name="Oval 105"/>
              <p:cNvSpPr/>
              <p:nvPr/>
            </p:nvSpPr>
            <p:spPr>
              <a:xfrm rot="19023228">
                <a:off x="5547786" y="347408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 name="Oval 106"/>
              <p:cNvSpPr/>
              <p:nvPr/>
            </p:nvSpPr>
            <p:spPr>
              <a:xfrm rot="19023228">
                <a:off x="5679555" y="365666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 name="Oval 107"/>
              <p:cNvSpPr/>
              <p:nvPr/>
            </p:nvSpPr>
            <p:spPr>
              <a:xfrm rot="19023228">
                <a:off x="5777984" y="385670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 name="Oval 108"/>
              <p:cNvSpPr/>
              <p:nvPr/>
            </p:nvSpPr>
            <p:spPr>
              <a:xfrm rot="19023228">
                <a:off x="5844662" y="407421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 name="Oval 109"/>
              <p:cNvSpPr/>
              <p:nvPr/>
            </p:nvSpPr>
            <p:spPr>
              <a:xfrm rot="19023228">
                <a:off x="5882764"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 name="Oval 110"/>
              <p:cNvSpPr/>
              <p:nvPr/>
            </p:nvSpPr>
            <p:spPr>
              <a:xfrm rot="19023228">
                <a:off x="6068509"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 name="Oval 111"/>
              <p:cNvSpPr/>
              <p:nvPr/>
            </p:nvSpPr>
            <p:spPr>
              <a:xfrm rot="19023228">
                <a:off x="5247736" y="297398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 name="Oval 112"/>
              <p:cNvSpPr/>
              <p:nvPr/>
            </p:nvSpPr>
            <p:spPr>
              <a:xfrm rot="19023228">
                <a:off x="5435069" y="309940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 name="Oval 113"/>
              <p:cNvSpPr/>
              <p:nvPr/>
            </p:nvSpPr>
            <p:spPr>
              <a:xfrm rot="19023228">
                <a:off x="5608114" y="32518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 name="Oval 114"/>
              <p:cNvSpPr/>
              <p:nvPr/>
            </p:nvSpPr>
            <p:spPr>
              <a:xfrm rot="19023228">
                <a:off x="5754170" y="342487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 name="Oval 115"/>
              <p:cNvSpPr/>
              <p:nvPr/>
            </p:nvSpPr>
            <p:spPr>
              <a:xfrm rot="19023228">
                <a:off x="5876414" y="362173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 name="Oval 116"/>
              <p:cNvSpPr/>
              <p:nvPr/>
            </p:nvSpPr>
            <p:spPr>
              <a:xfrm rot="19023228">
                <a:off x="5973255" y="38376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 name="Oval 117"/>
              <p:cNvSpPr/>
              <p:nvPr/>
            </p:nvSpPr>
            <p:spPr>
              <a:xfrm rot="19023228">
                <a:off x="6035171" y="4061509"/>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 name="Oval 118"/>
              <p:cNvSpPr/>
              <p:nvPr/>
            </p:nvSpPr>
            <p:spPr>
              <a:xfrm rot="19023228">
                <a:off x="5279487" y="276917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 name="Oval 119"/>
              <p:cNvSpPr/>
              <p:nvPr/>
            </p:nvSpPr>
            <p:spPr>
              <a:xfrm rot="19023228">
                <a:off x="5471583" y="288507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 name="Oval 120"/>
              <p:cNvSpPr/>
              <p:nvPr/>
            </p:nvSpPr>
            <p:spPr>
              <a:xfrm rot="19023228">
                <a:off x="5652566" y="303113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 name="Oval 121"/>
              <p:cNvSpPr/>
              <p:nvPr/>
            </p:nvSpPr>
            <p:spPr>
              <a:xfrm rot="19023228">
                <a:off x="5824023" y="3204189"/>
                <a:ext cx="158757" cy="160351"/>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 name="Oval 122"/>
              <p:cNvSpPr/>
              <p:nvPr/>
            </p:nvSpPr>
            <p:spPr>
              <a:xfrm rot="19023228">
                <a:off x="5966905" y="338676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 name="Oval 123"/>
              <p:cNvSpPr/>
              <p:nvPr/>
            </p:nvSpPr>
            <p:spPr>
              <a:xfrm rot="19023228">
                <a:off x="6081210" y="359633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 name="Oval 124"/>
              <p:cNvSpPr/>
              <p:nvPr/>
            </p:nvSpPr>
            <p:spPr>
              <a:xfrm rot="19023228">
                <a:off x="6173289" y="382336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 name="Oval 125"/>
              <p:cNvSpPr/>
              <p:nvPr/>
            </p:nvSpPr>
            <p:spPr>
              <a:xfrm rot="19023228">
                <a:off x="6233617" y="405515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 name="Oval 126"/>
              <p:cNvSpPr/>
              <p:nvPr/>
            </p:nvSpPr>
            <p:spPr>
              <a:xfrm rot="19023228">
                <a:off x="6263781" y="430600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grpSp>
        <p:sp>
          <p:nvSpPr>
            <p:cNvPr id="19580" name="TextBox 1442"/>
            <p:cNvSpPr txBox="1">
              <a:spLocks noChangeArrowheads="1"/>
            </p:cNvSpPr>
            <p:nvPr/>
          </p:nvSpPr>
          <p:spPr bwMode="auto">
            <a:xfrm>
              <a:off x="478971" y="2847693"/>
              <a:ext cx="328951" cy="261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100">
                  <a:solidFill>
                    <a:srgbClr val="000000"/>
                  </a:solidFill>
                  <a:latin typeface="Calibri Light" pitchFamily="34" charset="0"/>
                </a:rPr>
                <a:t>44</a:t>
              </a:r>
              <a:endParaRPr lang="en-US" altLang="en-US" sz="1200">
                <a:solidFill>
                  <a:srgbClr val="000000"/>
                </a:solidFill>
                <a:latin typeface="Calibri Light" pitchFamily="34" charset="0"/>
              </a:endParaRPr>
            </a:p>
          </p:txBody>
        </p:sp>
        <p:sp>
          <p:nvSpPr>
            <p:cNvPr id="19581" name="TextBox 1443"/>
            <p:cNvSpPr txBox="1">
              <a:spLocks noChangeArrowheads="1"/>
            </p:cNvSpPr>
            <p:nvPr/>
          </p:nvSpPr>
          <p:spPr bwMode="auto">
            <a:xfrm>
              <a:off x="3827429" y="2843339"/>
              <a:ext cx="328951" cy="261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100">
                  <a:solidFill>
                    <a:srgbClr val="000000"/>
                  </a:solidFill>
                  <a:latin typeface="Calibri Light" pitchFamily="34" charset="0"/>
                </a:rPr>
                <a:t>54</a:t>
              </a:r>
            </a:p>
          </p:txBody>
        </p:sp>
      </p:grpSp>
      <p:sp>
        <p:nvSpPr>
          <p:cNvPr id="16394" name="Rectangle 14"/>
          <p:cNvSpPr>
            <a:spLocks noChangeArrowheads="1"/>
          </p:cNvSpPr>
          <p:nvPr/>
        </p:nvSpPr>
        <p:spPr bwMode="auto">
          <a:xfrm>
            <a:off x="1930400" y="3008314"/>
            <a:ext cx="3759200" cy="261610"/>
          </a:xfrm>
          <a:prstGeom prst="rect">
            <a:avLst/>
          </a:prstGeom>
          <a:noFill/>
          <a:ln>
            <a:noFill/>
          </a:ln>
          <a:extLst/>
        </p:spPr>
        <p:txBody>
          <a:bodyPr>
            <a:spAutoFit/>
          </a:bodyPr>
          <a:lstStyle/>
          <a:p>
            <a:pPr algn="ctr" defTabSz="811213">
              <a:defRPr/>
            </a:pPr>
            <a:r>
              <a:rPr lang="en-US" sz="1100" b="1" dirty="0">
                <a:solidFill>
                  <a:srgbClr val="8E744A"/>
                </a:solidFill>
                <a:latin typeface="+mj-lt"/>
                <a:ea typeface="MS PGothic" charset="0"/>
                <a:cs typeface="MS PGothic" charset="0"/>
              </a:rPr>
              <a:t>Control of the 114</a:t>
            </a:r>
            <a:r>
              <a:rPr lang="en-US" sz="1100" b="1" baseline="30000" dirty="0">
                <a:solidFill>
                  <a:srgbClr val="8E744A"/>
                </a:solidFill>
                <a:latin typeface="+mj-lt"/>
                <a:ea typeface="MS PGothic" charset="0"/>
                <a:cs typeface="MS PGothic" charset="0"/>
              </a:rPr>
              <a:t>th</a:t>
            </a:r>
            <a:r>
              <a:rPr lang="en-US" sz="1100" b="1" dirty="0">
                <a:solidFill>
                  <a:srgbClr val="8E744A"/>
                </a:solidFill>
                <a:latin typeface="+mj-lt"/>
                <a:ea typeface="MS PGothic" charset="0"/>
                <a:cs typeface="MS PGothic" charset="0"/>
              </a:rPr>
              <a:t> Senate (2014-2016)</a:t>
            </a:r>
          </a:p>
        </p:txBody>
      </p:sp>
      <p:sp>
        <p:nvSpPr>
          <p:cNvPr id="16395" name="Rectangle 14"/>
          <p:cNvSpPr>
            <a:spLocks noChangeArrowheads="1"/>
          </p:cNvSpPr>
          <p:nvPr/>
        </p:nvSpPr>
        <p:spPr bwMode="auto">
          <a:xfrm>
            <a:off x="6442075" y="3011488"/>
            <a:ext cx="3676650" cy="261610"/>
          </a:xfrm>
          <a:prstGeom prst="rect">
            <a:avLst/>
          </a:prstGeom>
          <a:noFill/>
          <a:ln>
            <a:noFill/>
          </a:ln>
          <a:extLst/>
        </p:spPr>
        <p:txBody>
          <a:bodyPr>
            <a:spAutoFit/>
          </a:bodyPr>
          <a:lstStyle/>
          <a:p>
            <a:pPr algn="ctr" defTabSz="811213">
              <a:defRPr/>
            </a:pPr>
            <a:r>
              <a:rPr lang="en-US" sz="1100" b="1" dirty="0">
                <a:solidFill>
                  <a:srgbClr val="8E744A"/>
                </a:solidFill>
                <a:latin typeface="+mj-lt"/>
                <a:ea typeface="MS PGothic" charset="0"/>
                <a:cs typeface="MS PGothic" charset="0"/>
              </a:rPr>
              <a:t>Control of the 115</a:t>
            </a:r>
            <a:r>
              <a:rPr lang="en-US" sz="1100" b="1" baseline="30000" dirty="0">
                <a:solidFill>
                  <a:srgbClr val="8E744A"/>
                </a:solidFill>
                <a:latin typeface="+mj-lt"/>
                <a:ea typeface="MS PGothic" charset="0"/>
                <a:cs typeface="MS PGothic" charset="0"/>
              </a:rPr>
              <a:t>th</a:t>
            </a:r>
            <a:r>
              <a:rPr lang="en-US" sz="1100" b="1" dirty="0">
                <a:solidFill>
                  <a:srgbClr val="8E744A"/>
                </a:solidFill>
                <a:latin typeface="+mj-lt"/>
                <a:ea typeface="MS PGothic" charset="0"/>
                <a:cs typeface="MS PGothic" charset="0"/>
              </a:rPr>
              <a:t> Senate (2016-2018)</a:t>
            </a:r>
          </a:p>
        </p:txBody>
      </p:sp>
      <p:grpSp>
        <p:nvGrpSpPr>
          <p:cNvPr id="19468" name="Group 3"/>
          <p:cNvGrpSpPr>
            <a:grpSpLocks/>
          </p:cNvGrpSpPr>
          <p:nvPr/>
        </p:nvGrpSpPr>
        <p:grpSpPr bwMode="auto">
          <a:xfrm>
            <a:off x="6437318" y="3467103"/>
            <a:ext cx="3735387" cy="1890713"/>
            <a:chOff x="475006" y="2261978"/>
            <a:chExt cx="3735554" cy="1890868"/>
          </a:xfrm>
        </p:grpSpPr>
        <p:grpSp>
          <p:nvGrpSpPr>
            <p:cNvPr id="19476" name="Group 2"/>
            <p:cNvGrpSpPr>
              <a:grpSpLocks/>
            </p:cNvGrpSpPr>
            <p:nvPr/>
          </p:nvGrpSpPr>
          <p:grpSpPr bwMode="auto">
            <a:xfrm>
              <a:off x="475006" y="2261978"/>
              <a:ext cx="3735554" cy="1890868"/>
              <a:chOff x="2686984" y="2575487"/>
              <a:chExt cx="3735554" cy="1890868"/>
            </a:xfrm>
          </p:grpSpPr>
          <p:sp>
            <p:nvSpPr>
              <p:cNvPr id="240" name="Oval 239"/>
              <p:cNvSpPr/>
              <p:nvPr/>
            </p:nvSpPr>
            <p:spPr>
              <a:xfrm rot="19023228">
                <a:off x="4360284" y="3353426"/>
                <a:ext cx="158757" cy="158763"/>
              </a:xfrm>
              <a:prstGeom prst="ellipse">
                <a:avLst/>
              </a:prstGeom>
              <a:solidFill>
                <a:srgbClr val="D9C58B"/>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1" name="Oval 240"/>
              <p:cNvSpPr/>
              <p:nvPr/>
            </p:nvSpPr>
            <p:spPr>
              <a:xfrm rot="19023228">
                <a:off x="4165012" y="3397879"/>
                <a:ext cx="158757" cy="158763"/>
              </a:xfrm>
              <a:prstGeom prst="ellipse">
                <a:avLst/>
              </a:prstGeom>
              <a:solidFill>
                <a:srgbClr val="D9C58B"/>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2" name="Oval 241"/>
              <p:cNvSpPr/>
              <p:nvPr/>
            </p:nvSpPr>
            <p:spPr>
              <a:xfrm rot="19023228">
                <a:off x="3980854" y="348202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3" name="Oval 242"/>
              <p:cNvSpPr/>
              <p:nvPr/>
            </p:nvSpPr>
            <p:spPr>
              <a:xfrm rot="19023228">
                <a:off x="3817335" y="359633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4" name="Oval 243"/>
              <p:cNvSpPr/>
              <p:nvPr/>
            </p:nvSpPr>
            <p:spPr>
              <a:xfrm rot="19023228">
                <a:off x="3674453" y="373604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5" name="Oval 244"/>
              <p:cNvSpPr/>
              <p:nvPr/>
            </p:nvSpPr>
            <p:spPr>
              <a:xfrm rot="19023228">
                <a:off x="3564910" y="390750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6" name="Oval 245"/>
              <p:cNvSpPr/>
              <p:nvPr/>
            </p:nvSpPr>
            <p:spPr>
              <a:xfrm rot="19023228">
                <a:off x="3483945" y="4098025"/>
                <a:ext cx="160344"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7" name="Oval 246"/>
              <p:cNvSpPr/>
              <p:nvPr/>
            </p:nvSpPr>
            <p:spPr>
              <a:xfrm rot="19023228">
                <a:off x="3445843" y="430441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8" name="Oval 247"/>
              <p:cNvSpPr/>
              <p:nvPr/>
            </p:nvSpPr>
            <p:spPr>
              <a:xfrm rot="19023228">
                <a:off x="3260097" y="430759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9" name="Oval 248"/>
              <p:cNvSpPr/>
              <p:nvPr/>
            </p:nvSpPr>
            <p:spPr>
              <a:xfrm rot="19023228">
                <a:off x="3295023" y="4086911"/>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0" name="Oval 249"/>
              <p:cNvSpPr/>
              <p:nvPr/>
            </p:nvSpPr>
            <p:spPr>
              <a:xfrm rot="19023228">
                <a:off x="3368051" y="387893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1" name="Oval 250"/>
              <p:cNvSpPr/>
              <p:nvPr/>
            </p:nvSpPr>
            <p:spPr>
              <a:xfrm rot="19023228">
                <a:off x="4582544" y="2575487"/>
                <a:ext cx="160344"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2" name="Oval 251"/>
              <p:cNvSpPr/>
              <p:nvPr/>
            </p:nvSpPr>
            <p:spPr>
              <a:xfrm rot="19023228">
                <a:off x="4366634" y="257548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3" name="Oval 252"/>
              <p:cNvSpPr/>
              <p:nvPr/>
            </p:nvSpPr>
            <p:spPr>
              <a:xfrm rot="19023228">
                <a:off x="4125323" y="260882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4" name="Oval 253"/>
              <p:cNvSpPr/>
              <p:nvPr/>
            </p:nvSpPr>
            <p:spPr>
              <a:xfrm rot="19023228">
                <a:off x="2686984" y="430759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5" name="Oval 254"/>
              <p:cNvSpPr/>
              <p:nvPr/>
            </p:nvSpPr>
            <p:spPr>
              <a:xfrm rot="19023228">
                <a:off x="2717147" y="4056746"/>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6" name="Oval 255"/>
              <p:cNvSpPr/>
              <p:nvPr/>
            </p:nvSpPr>
            <p:spPr>
              <a:xfrm rot="19023228">
                <a:off x="2779063" y="3818602"/>
                <a:ext cx="160344"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7" name="Oval 256"/>
              <p:cNvSpPr/>
              <p:nvPr/>
            </p:nvSpPr>
            <p:spPr>
              <a:xfrm rot="19023228">
                <a:off x="2869554" y="359633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8" name="Oval 257"/>
              <p:cNvSpPr/>
              <p:nvPr/>
            </p:nvSpPr>
            <p:spPr>
              <a:xfrm rot="19023228">
                <a:off x="2985447" y="338994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9" name="Oval 258"/>
              <p:cNvSpPr/>
              <p:nvPr/>
            </p:nvSpPr>
            <p:spPr>
              <a:xfrm rot="19023228">
                <a:off x="3128329" y="3202601"/>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0" name="Oval 259"/>
              <p:cNvSpPr/>
              <p:nvPr/>
            </p:nvSpPr>
            <p:spPr>
              <a:xfrm rot="19023228">
                <a:off x="3291848" y="3032724"/>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1" name="Oval 260"/>
              <p:cNvSpPr/>
              <p:nvPr/>
            </p:nvSpPr>
            <p:spPr>
              <a:xfrm rot="19023228">
                <a:off x="3476006" y="2886663"/>
                <a:ext cx="160345"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2" name="Oval 261"/>
              <p:cNvSpPr/>
              <p:nvPr/>
            </p:nvSpPr>
            <p:spPr>
              <a:xfrm rot="19023228">
                <a:off x="3676040" y="276441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3" name="Oval 262"/>
              <p:cNvSpPr/>
              <p:nvPr/>
            </p:nvSpPr>
            <p:spPr>
              <a:xfrm rot="19023228">
                <a:off x="3890363" y="267550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4" name="Oval 263"/>
              <p:cNvSpPr/>
              <p:nvPr/>
            </p:nvSpPr>
            <p:spPr>
              <a:xfrm rot="19023228">
                <a:off x="4587306" y="27723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5" name="Oval 264"/>
              <p:cNvSpPr/>
              <p:nvPr/>
            </p:nvSpPr>
            <p:spPr>
              <a:xfrm rot="19023228">
                <a:off x="4357109" y="2769178"/>
                <a:ext cx="158757" cy="158763"/>
              </a:xfrm>
              <a:prstGeom prst="ellipse">
                <a:avLst/>
              </a:prstGeom>
              <a:solidFill>
                <a:srgbClr val="70ADE3"/>
              </a:solidFill>
              <a:ln>
                <a:solidFill>
                  <a:srgbClr val="70ADE3"/>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6" name="Oval 265"/>
              <p:cNvSpPr/>
              <p:nvPr/>
            </p:nvSpPr>
            <p:spPr>
              <a:xfrm rot="19023228">
                <a:off x="4131674" y="280886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7" name="Oval 266"/>
              <p:cNvSpPr/>
              <p:nvPr/>
            </p:nvSpPr>
            <p:spPr>
              <a:xfrm rot="19023228">
                <a:off x="3907826" y="287713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8" name="Oval 267"/>
              <p:cNvSpPr/>
              <p:nvPr/>
            </p:nvSpPr>
            <p:spPr>
              <a:xfrm rot="19023228">
                <a:off x="3699854" y="297239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9" name="Oval 268"/>
              <p:cNvSpPr/>
              <p:nvPr/>
            </p:nvSpPr>
            <p:spPr>
              <a:xfrm rot="19023228">
                <a:off x="3509346" y="309781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0" name="Oval 269"/>
              <p:cNvSpPr/>
              <p:nvPr/>
            </p:nvSpPr>
            <p:spPr>
              <a:xfrm rot="19023228">
                <a:off x="3339475" y="3253406"/>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1" name="Oval 270"/>
              <p:cNvSpPr/>
              <p:nvPr/>
            </p:nvSpPr>
            <p:spPr>
              <a:xfrm rot="19023228">
                <a:off x="3193419" y="342645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2" name="Oval 271"/>
              <p:cNvSpPr/>
              <p:nvPr/>
            </p:nvSpPr>
            <p:spPr>
              <a:xfrm rot="19023228">
                <a:off x="3071176" y="3621736"/>
                <a:ext cx="158757" cy="160350"/>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3" name="Oval 272"/>
              <p:cNvSpPr/>
              <p:nvPr/>
            </p:nvSpPr>
            <p:spPr>
              <a:xfrm rot="19023228">
                <a:off x="2982272" y="383447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4" name="Oval 273"/>
              <p:cNvSpPr/>
              <p:nvPr/>
            </p:nvSpPr>
            <p:spPr>
              <a:xfrm rot="19023228">
                <a:off x="3069588" y="4304417"/>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5" name="Oval 274"/>
              <p:cNvSpPr/>
              <p:nvPr/>
            </p:nvSpPr>
            <p:spPr>
              <a:xfrm rot="19023228">
                <a:off x="2910831" y="4066272"/>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6" name="Oval 275"/>
              <p:cNvSpPr/>
              <p:nvPr/>
            </p:nvSpPr>
            <p:spPr>
              <a:xfrm rot="19023228">
                <a:off x="2882255" y="430282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7" name="Oval 276"/>
              <p:cNvSpPr/>
              <p:nvPr/>
            </p:nvSpPr>
            <p:spPr>
              <a:xfrm rot="19023228">
                <a:off x="3099752" y="4072623"/>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8" name="Oval 277"/>
              <p:cNvSpPr/>
              <p:nvPr/>
            </p:nvSpPr>
            <p:spPr>
              <a:xfrm rot="19023228">
                <a:off x="3168018" y="385670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9" name="Oval 278"/>
              <p:cNvSpPr/>
              <p:nvPr/>
            </p:nvSpPr>
            <p:spPr>
              <a:xfrm rot="19023228">
                <a:off x="3272797" y="3651900"/>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0" name="Oval 279"/>
              <p:cNvSpPr/>
              <p:nvPr/>
            </p:nvSpPr>
            <p:spPr>
              <a:xfrm rot="19023228">
                <a:off x="3472831" y="369317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1" name="Oval 280"/>
              <p:cNvSpPr/>
              <p:nvPr/>
            </p:nvSpPr>
            <p:spPr>
              <a:xfrm rot="19023228">
                <a:off x="3607775" y="3529653"/>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2" name="Oval 281"/>
              <p:cNvSpPr/>
              <p:nvPr/>
            </p:nvSpPr>
            <p:spPr>
              <a:xfrm rot="19023228">
                <a:off x="3404566" y="3472499"/>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3" name="Oval 282"/>
              <p:cNvSpPr/>
              <p:nvPr/>
            </p:nvSpPr>
            <p:spPr>
              <a:xfrm rot="19023228">
                <a:off x="3553798" y="3315323"/>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4" name="Oval 283"/>
              <p:cNvSpPr/>
              <p:nvPr/>
            </p:nvSpPr>
            <p:spPr>
              <a:xfrm rot="19023228">
                <a:off x="3769707" y="338517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5" name="Oval 284"/>
              <p:cNvSpPr/>
              <p:nvPr/>
            </p:nvSpPr>
            <p:spPr>
              <a:xfrm rot="19023228">
                <a:off x="3728431" y="3180375"/>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6" name="Oval 285"/>
              <p:cNvSpPr/>
              <p:nvPr/>
            </p:nvSpPr>
            <p:spPr>
              <a:xfrm rot="19023228">
                <a:off x="3955453" y="327880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7" name="Oval 286"/>
              <p:cNvSpPr/>
              <p:nvPr/>
            </p:nvSpPr>
            <p:spPr>
              <a:xfrm rot="19023228">
                <a:off x="3928465" y="3075591"/>
                <a:ext cx="158757" cy="160350"/>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8" name="Oval 287"/>
              <p:cNvSpPr/>
              <p:nvPr/>
            </p:nvSpPr>
            <p:spPr>
              <a:xfrm rot="19023228">
                <a:off x="4134849" y="3002560"/>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9" name="Oval 288"/>
              <p:cNvSpPr/>
              <p:nvPr/>
            </p:nvSpPr>
            <p:spPr>
              <a:xfrm rot="19023228">
                <a:off x="4152312" y="3202601"/>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0" name="Oval 289"/>
              <p:cNvSpPr/>
              <p:nvPr/>
            </p:nvSpPr>
            <p:spPr>
              <a:xfrm rot="19023228">
                <a:off x="4358696" y="3164498"/>
                <a:ext cx="158757" cy="158763"/>
              </a:xfrm>
              <a:prstGeom prst="ellipse">
                <a:avLst/>
              </a:prstGeom>
              <a:solidFill>
                <a:srgbClr val="5B9BD5"/>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1" name="Oval 290"/>
              <p:cNvSpPr/>
              <p:nvPr/>
            </p:nvSpPr>
            <p:spPr>
              <a:xfrm rot="19023228">
                <a:off x="4365046" y="2970807"/>
                <a:ext cx="158757" cy="158763"/>
              </a:xfrm>
              <a:prstGeom prst="ellipse">
                <a:avLst/>
              </a:prstGeom>
              <a:solidFill>
                <a:schemeClr val="bg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2" name="Oval 291"/>
              <p:cNvSpPr/>
              <p:nvPr/>
            </p:nvSpPr>
            <p:spPr>
              <a:xfrm rot="19023228">
                <a:off x="4588894" y="297239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3" name="Oval 292"/>
              <p:cNvSpPr/>
              <p:nvPr/>
            </p:nvSpPr>
            <p:spPr>
              <a:xfrm rot="19023228">
                <a:off x="4584131" y="316291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4" name="Oval 293"/>
              <p:cNvSpPr/>
              <p:nvPr/>
            </p:nvSpPr>
            <p:spPr>
              <a:xfrm rot="19023228">
                <a:off x="4584131" y="335342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5" name="Oval 294"/>
              <p:cNvSpPr/>
              <p:nvPr/>
            </p:nvSpPr>
            <p:spPr>
              <a:xfrm rot="19023228">
                <a:off x="4782578" y="3397879"/>
                <a:ext cx="160344"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6" name="Oval 295"/>
              <p:cNvSpPr/>
              <p:nvPr/>
            </p:nvSpPr>
            <p:spPr>
              <a:xfrm rot="19023228">
                <a:off x="4801629" y="3204189"/>
                <a:ext cx="158757" cy="160351"/>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7" name="Oval 296"/>
              <p:cNvSpPr/>
              <p:nvPr/>
            </p:nvSpPr>
            <p:spPr>
              <a:xfrm rot="19023228">
                <a:off x="4811154" y="300891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8" name="Oval 297"/>
              <p:cNvSpPr/>
              <p:nvPr/>
            </p:nvSpPr>
            <p:spPr>
              <a:xfrm rot="19023228">
                <a:off x="4820679" y="280728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9" name="Oval 298"/>
              <p:cNvSpPr/>
              <p:nvPr/>
            </p:nvSpPr>
            <p:spPr>
              <a:xfrm rot="19023228">
                <a:off x="4820679" y="260724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0" name="Oval 299"/>
              <p:cNvSpPr/>
              <p:nvPr/>
            </p:nvSpPr>
            <p:spPr>
              <a:xfrm rot="19023228">
                <a:off x="5054052" y="267709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1" name="Oval 300"/>
              <p:cNvSpPr/>
              <p:nvPr/>
            </p:nvSpPr>
            <p:spPr>
              <a:xfrm rot="19023228">
                <a:off x="5039764" y="287396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2" name="Oval 301"/>
              <p:cNvSpPr/>
              <p:nvPr/>
            </p:nvSpPr>
            <p:spPr>
              <a:xfrm rot="19023228">
                <a:off x="5019125" y="30803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3" name="Oval 302"/>
              <p:cNvSpPr/>
              <p:nvPr/>
            </p:nvSpPr>
            <p:spPr>
              <a:xfrm rot="19023228">
                <a:off x="5001662" y="328039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4" name="Oval 303"/>
              <p:cNvSpPr/>
              <p:nvPr/>
            </p:nvSpPr>
            <p:spPr>
              <a:xfrm rot="19023228">
                <a:off x="4966736" y="3477261"/>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5" name="Oval 304"/>
              <p:cNvSpPr/>
              <p:nvPr/>
            </p:nvSpPr>
            <p:spPr>
              <a:xfrm rot="19023228">
                <a:off x="5133430" y="359315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6" name="Oval 305"/>
              <p:cNvSpPr/>
              <p:nvPr/>
            </p:nvSpPr>
            <p:spPr>
              <a:xfrm rot="19023228">
                <a:off x="5277900" y="3737632"/>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7" name="Oval 306"/>
              <p:cNvSpPr/>
              <p:nvPr/>
            </p:nvSpPr>
            <p:spPr>
              <a:xfrm rot="19023228">
                <a:off x="5387442" y="391068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8" name="Oval 307"/>
              <p:cNvSpPr/>
              <p:nvPr/>
            </p:nvSpPr>
            <p:spPr>
              <a:xfrm rot="19023228">
                <a:off x="5465233" y="4094850"/>
                <a:ext cx="160344"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9" name="Oval 308"/>
              <p:cNvSpPr/>
              <p:nvPr/>
            </p:nvSpPr>
            <p:spPr>
              <a:xfrm rot="19023228">
                <a:off x="5508097"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0" name="Oval 309"/>
              <p:cNvSpPr/>
              <p:nvPr/>
            </p:nvSpPr>
            <p:spPr>
              <a:xfrm rot="19023228">
                <a:off x="5693843"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1" name="Oval 310"/>
              <p:cNvSpPr/>
              <p:nvPr/>
            </p:nvSpPr>
            <p:spPr>
              <a:xfrm rot="19023228">
                <a:off x="5655742" y="4082149"/>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2" name="Oval 311"/>
              <p:cNvSpPr/>
              <p:nvPr/>
            </p:nvSpPr>
            <p:spPr>
              <a:xfrm rot="19023228">
                <a:off x="5581125" y="3880519"/>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3" name="Oval 312"/>
              <p:cNvSpPr/>
              <p:nvPr/>
            </p:nvSpPr>
            <p:spPr>
              <a:xfrm rot="19023228">
                <a:off x="5474759" y="369000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4" name="Oval 313"/>
              <p:cNvSpPr/>
              <p:nvPr/>
            </p:nvSpPr>
            <p:spPr>
              <a:xfrm rot="19023228">
                <a:off x="5344578" y="35296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5" name="Oval 314"/>
              <p:cNvSpPr/>
              <p:nvPr/>
            </p:nvSpPr>
            <p:spPr>
              <a:xfrm rot="19023228">
                <a:off x="5184233" y="3389942"/>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6" name="Oval 315"/>
              <p:cNvSpPr/>
              <p:nvPr/>
            </p:nvSpPr>
            <p:spPr>
              <a:xfrm rot="19023228">
                <a:off x="5222334" y="318513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7" name="Oval 316"/>
              <p:cNvSpPr/>
              <p:nvPr/>
            </p:nvSpPr>
            <p:spPr>
              <a:xfrm rot="19023228">
                <a:off x="5395380" y="331373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8" name="Oval 317"/>
              <p:cNvSpPr/>
              <p:nvPr/>
            </p:nvSpPr>
            <p:spPr>
              <a:xfrm rot="19023228">
                <a:off x="5547787" y="347408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9" name="Oval 318"/>
              <p:cNvSpPr/>
              <p:nvPr/>
            </p:nvSpPr>
            <p:spPr>
              <a:xfrm rot="19023228">
                <a:off x="5679555" y="365666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0" name="Oval 319"/>
              <p:cNvSpPr/>
              <p:nvPr/>
            </p:nvSpPr>
            <p:spPr>
              <a:xfrm rot="19023228">
                <a:off x="5777984" y="385670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1" name="Oval 320"/>
              <p:cNvSpPr/>
              <p:nvPr/>
            </p:nvSpPr>
            <p:spPr>
              <a:xfrm rot="19023228">
                <a:off x="5844662" y="407421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2" name="Oval 321"/>
              <p:cNvSpPr/>
              <p:nvPr/>
            </p:nvSpPr>
            <p:spPr>
              <a:xfrm rot="19023228">
                <a:off x="5882764"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3" name="Oval 322"/>
              <p:cNvSpPr/>
              <p:nvPr/>
            </p:nvSpPr>
            <p:spPr>
              <a:xfrm rot="19023228">
                <a:off x="6068510" y="43044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4" name="Oval 323"/>
              <p:cNvSpPr/>
              <p:nvPr/>
            </p:nvSpPr>
            <p:spPr>
              <a:xfrm rot="19023228">
                <a:off x="5247735" y="297398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5" name="Oval 324"/>
              <p:cNvSpPr/>
              <p:nvPr/>
            </p:nvSpPr>
            <p:spPr>
              <a:xfrm rot="19023228">
                <a:off x="5435069" y="309940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6" name="Oval 325"/>
              <p:cNvSpPr/>
              <p:nvPr/>
            </p:nvSpPr>
            <p:spPr>
              <a:xfrm rot="19023228">
                <a:off x="5608115" y="325181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7" name="Oval 326"/>
              <p:cNvSpPr/>
              <p:nvPr/>
            </p:nvSpPr>
            <p:spPr>
              <a:xfrm rot="19023228">
                <a:off x="5754171" y="3424870"/>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8" name="Oval 327"/>
              <p:cNvSpPr/>
              <p:nvPr/>
            </p:nvSpPr>
            <p:spPr>
              <a:xfrm rot="19023228">
                <a:off x="5876414" y="3621736"/>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9" name="Oval 328"/>
              <p:cNvSpPr/>
              <p:nvPr/>
            </p:nvSpPr>
            <p:spPr>
              <a:xfrm rot="19023228">
                <a:off x="5973256" y="3837653"/>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0" name="Oval 329"/>
              <p:cNvSpPr/>
              <p:nvPr/>
            </p:nvSpPr>
            <p:spPr>
              <a:xfrm rot="19023228">
                <a:off x="6035171" y="4061509"/>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1" name="Oval 330"/>
              <p:cNvSpPr/>
              <p:nvPr/>
            </p:nvSpPr>
            <p:spPr>
              <a:xfrm rot="19023228">
                <a:off x="5279487" y="276917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2" name="Oval 331"/>
              <p:cNvSpPr/>
              <p:nvPr/>
            </p:nvSpPr>
            <p:spPr>
              <a:xfrm rot="19023228">
                <a:off x="5471583" y="2885075"/>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3" name="Oval 332"/>
              <p:cNvSpPr/>
              <p:nvPr/>
            </p:nvSpPr>
            <p:spPr>
              <a:xfrm rot="19023228">
                <a:off x="5652567" y="303113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4" name="Oval 333"/>
              <p:cNvSpPr/>
              <p:nvPr/>
            </p:nvSpPr>
            <p:spPr>
              <a:xfrm rot="19023228">
                <a:off x="5824024" y="3204189"/>
                <a:ext cx="158757" cy="160351"/>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5" name="Oval 334"/>
              <p:cNvSpPr/>
              <p:nvPr/>
            </p:nvSpPr>
            <p:spPr>
              <a:xfrm rot="19023228">
                <a:off x="5966906" y="3386767"/>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6" name="Oval 335"/>
              <p:cNvSpPr/>
              <p:nvPr/>
            </p:nvSpPr>
            <p:spPr>
              <a:xfrm rot="19023228">
                <a:off x="6081211" y="359633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7" name="Oval 336"/>
              <p:cNvSpPr/>
              <p:nvPr/>
            </p:nvSpPr>
            <p:spPr>
              <a:xfrm rot="19023228">
                <a:off x="6173290" y="382336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8" name="Oval 337"/>
              <p:cNvSpPr/>
              <p:nvPr/>
            </p:nvSpPr>
            <p:spPr>
              <a:xfrm rot="19023228">
                <a:off x="6233618" y="4055158"/>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9" name="Oval 338"/>
              <p:cNvSpPr/>
              <p:nvPr/>
            </p:nvSpPr>
            <p:spPr>
              <a:xfrm rot="19023228">
                <a:off x="6263781" y="4306004"/>
                <a:ext cx="158757" cy="158763"/>
              </a:xfrm>
              <a:prstGeom prst="ellipse">
                <a:avLst/>
              </a:prstGeom>
              <a:solidFill>
                <a:srgbClr val="D2777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grpSp>
        <p:sp>
          <p:nvSpPr>
            <p:cNvPr id="19477" name="TextBox 1442"/>
            <p:cNvSpPr txBox="1">
              <a:spLocks noChangeArrowheads="1"/>
            </p:cNvSpPr>
            <p:nvPr/>
          </p:nvSpPr>
          <p:spPr bwMode="auto">
            <a:xfrm>
              <a:off x="478971" y="2847693"/>
              <a:ext cx="328951" cy="261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100">
                  <a:solidFill>
                    <a:srgbClr val="000000"/>
                  </a:solidFill>
                  <a:latin typeface="Calibri Light" pitchFamily="34" charset="0"/>
                </a:rPr>
                <a:t>46</a:t>
              </a:r>
              <a:endParaRPr lang="en-US" altLang="en-US" sz="1200">
                <a:solidFill>
                  <a:srgbClr val="000000"/>
                </a:solidFill>
                <a:latin typeface="Calibri Light" pitchFamily="34" charset="0"/>
              </a:endParaRPr>
            </a:p>
          </p:txBody>
        </p:sp>
        <p:sp>
          <p:nvSpPr>
            <p:cNvPr id="19478" name="TextBox 1443"/>
            <p:cNvSpPr txBox="1">
              <a:spLocks noChangeArrowheads="1"/>
            </p:cNvSpPr>
            <p:nvPr/>
          </p:nvSpPr>
          <p:spPr bwMode="auto">
            <a:xfrm>
              <a:off x="3827429" y="2843339"/>
              <a:ext cx="328951" cy="261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100">
                  <a:solidFill>
                    <a:srgbClr val="000000"/>
                  </a:solidFill>
                  <a:latin typeface="Calibri Light" pitchFamily="34" charset="0"/>
                </a:rPr>
                <a:t>51</a:t>
              </a:r>
            </a:p>
          </p:txBody>
        </p:sp>
      </p:grpSp>
      <p:sp>
        <p:nvSpPr>
          <p:cNvPr id="356" name="Rectangle 355"/>
          <p:cNvSpPr/>
          <p:nvPr/>
        </p:nvSpPr>
        <p:spPr>
          <a:xfrm>
            <a:off x="2659063" y="5534029"/>
            <a:ext cx="2303462" cy="301625"/>
          </a:xfrm>
          <a:prstGeom prst="rect">
            <a:avLst/>
          </a:prstGeom>
          <a:solidFill>
            <a:srgbClr val="D1777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a:spcAft>
                <a:spcPts val="50"/>
              </a:spcAft>
              <a:defRPr/>
            </a:pPr>
            <a:r>
              <a:rPr lang="en-US" sz="1100" b="1">
                <a:solidFill>
                  <a:schemeClr val="bg1"/>
                </a:solidFill>
                <a:latin typeface="Georgia" charset="0"/>
                <a:ea typeface="MS PGothic" charset="0"/>
                <a:cs typeface="MS PGothic" charset="0"/>
              </a:rPr>
              <a:t>Republican Senate Majority</a:t>
            </a:r>
            <a:endParaRPr lang="en-US" sz="1100">
              <a:solidFill>
                <a:schemeClr val="bg1"/>
              </a:solidFill>
              <a:ea typeface="MS PGothic" charset="0"/>
              <a:cs typeface="MS PGothic" charset="0"/>
            </a:endParaRPr>
          </a:p>
        </p:txBody>
      </p:sp>
      <p:sp>
        <p:nvSpPr>
          <p:cNvPr id="357" name="Rectangle 356"/>
          <p:cNvSpPr/>
          <p:nvPr/>
        </p:nvSpPr>
        <p:spPr>
          <a:xfrm>
            <a:off x="7178680" y="5530853"/>
            <a:ext cx="2301875" cy="303213"/>
          </a:xfrm>
          <a:prstGeom prst="rect">
            <a:avLst/>
          </a:prstGeom>
          <a:solidFill>
            <a:srgbClr val="D1777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a:spcAft>
                <a:spcPts val="50"/>
              </a:spcAft>
              <a:defRPr/>
            </a:pPr>
            <a:r>
              <a:rPr lang="en-US" sz="1100" b="1">
                <a:solidFill>
                  <a:schemeClr val="bg1"/>
                </a:solidFill>
                <a:latin typeface="Georgia" charset="0"/>
                <a:ea typeface="MS PGothic" charset="0"/>
                <a:cs typeface="MS PGothic" charset="0"/>
              </a:rPr>
              <a:t>Republican Senate Majority</a:t>
            </a:r>
            <a:endParaRPr lang="en-US" sz="1100">
              <a:solidFill>
                <a:schemeClr val="bg1"/>
              </a:solidFill>
              <a:ea typeface="MS PGothic" charset="0"/>
              <a:cs typeface="MS PGothic" charset="0"/>
            </a:endParaRPr>
          </a:p>
        </p:txBody>
      </p:sp>
      <p:sp>
        <p:nvSpPr>
          <p:cNvPr id="19472" name="Rectangle 357"/>
          <p:cNvSpPr>
            <a:spLocks noChangeArrowheads="1"/>
          </p:cNvSpPr>
          <p:nvPr/>
        </p:nvSpPr>
        <p:spPr bwMode="auto">
          <a:xfrm>
            <a:off x="3271838" y="4994275"/>
            <a:ext cx="109517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800" b="1">
                <a:solidFill>
                  <a:srgbClr val="7F7F7F"/>
                </a:solidFill>
              </a:rPr>
              <a:t>44-2-54</a:t>
            </a:r>
            <a:endParaRPr lang="en-US" altLang="en-US" sz="1800"/>
          </a:p>
        </p:txBody>
      </p:sp>
      <p:sp>
        <p:nvSpPr>
          <p:cNvPr id="19473" name="Rectangle 358"/>
          <p:cNvSpPr>
            <a:spLocks noChangeArrowheads="1"/>
          </p:cNvSpPr>
          <p:nvPr/>
        </p:nvSpPr>
        <p:spPr bwMode="auto">
          <a:xfrm>
            <a:off x="7770814" y="4992689"/>
            <a:ext cx="10567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800" b="1">
                <a:solidFill>
                  <a:srgbClr val="7F7F7F"/>
                </a:solidFill>
              </a:rPr>
              <a:t>46-2-51</a:t>
            </a:r>
            <a:endParaRPr lang="en-US" altLang="en-US" sz="1800"/>
          </a:p>
        </p:txBody>
      </p:sp>
      <p:sp>
        <p:nvSpPr>
          <p:cNvPr id="19474" name="TextBox 2"/>
          <p:cNvSpPr txBox="1">
            <a:spLocks noChangeArrowheads="1"/>
          </p:cNvSpPr>
          <p:nvPr/>
        </p:nvSpPr>
        <p:spPr bwMode="auto">
          <a:xfrm>
            <a:off x="7162800" y="5900739"/>
            <a:ext cx="2355850"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eaLnBrk="1" hangingPunct="1">
              <a:lnSpc>
                <a:spcPct val="100000"/>
              </a:lnSpc>
              <a:spcBef>
                <a:spcPct val="0"/>
              </a:spcBef>
              <a:buFontTx/>
              <a:buNone/>
            </a:pPr>
            <a:r>
              <a:rPr lang="en-US" altLang="en-US" sz="1100" i="1">
                <a:latin typeface="Calibri Light" pitchFamily="34" charset="0"/>
              </a:rPr>
              <a:t>*Louisiana Senate race not yet called</a:t>
            </a:r>
          </a:p>
        </p:txBody>
      </p:sp>
      <p:sp>
        <p:nvSpPr>
          <p:cNvPr id="5" name="Rectangle 4"/>
          <p:cNvSpPr/>
          <p:nvPr/>
        </p:nvSpPr>
        <p:spPr>
          <a:xfrm flipH="1">
            <a:off x="5119693" y="2314577"/>
            <a:ext cx="136525" cy="13652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Tree>
    <p:extLst>
      <p:ext uri="{BB962C8B-B14F-4D97-AF65-F5344CB8AC3E}">
        <p14:creationId xmlns:p14="http://schemas.microsoft.com/office/powerpoint/2010/main" val="196046682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Rectangle 14"/>
          <p:cNvSpPr>
            <a:spLocks noChangeArrowheads="1"/>
          </p:cNvSpPr>
          <p:nvPr/>
        </p:nvSpPr>
        <p:spPr bwMode="auto">
          <a:xfrm>
            <a:off x="1943100" y="1500188"/>
            <a:ext cx="8229600" cy="338554"/>
          </a:xfrm>
          <a:prstGeom prst="rect">
            <a:avLst/>
          </a:prstGeom>
          <a:noFill/>
          <a:ln>
            <a:noFill/>
          </a:ln>
          <a:extLst/>
        </p:spPr>
        <p:txBody>
          <a:bodyPr>
            <a:spAutoFit/>
          </a:bodyPr>
          <a:lstStyle>
            <a:lvl1pPr defTabSz="811213">
              <a:lnSpc>
                <a:spcPct val="90000"/>
              </a:lnSpc>
              <a:spcBef>
                <a:spcPts val="1000"/>
              </a:spcBef>
              <a:buFont typeface="Arial" panose="020B0604020202020204" pitchFamily="34" charset="0"/>
              <a:buChar char="•"/>
              <a:defRPr sz="2800">
                <a:solidFill>
                  <a:schemeClr val="tx1"/>
                </a:solidFill>
                <a:latin typeface="Georgia" panose="02040502050405020303" pitchFamily="18" charset="0"/>
                <a:ea typeface="ＭＳ Ｐゴシック" panose="020B0600070205080204" pitchFamily="34" charset="-128"/>
              </a:defRPr>
            </a:lvl1pPr>
            <a:lvl2pPr marL="742950" indent="-285750" defTabSz="811213">
              <a:lnSpc>
                <a:spcPct val="90000"/>
              </a:lnSpc>
              <a:spcBef>
                <a:spcPts val="500"/>
              </a:spcBef>
              <a:buFont typeface="Arial" panose="020B0604020202020204" pitchFamily="34" charset="0"/>
              <a:buChar char="•"/>
              <a:defRPr sz="2400">
                <a:solidFill>
                  <a:schemeClr val="tx1"/>
                </a:solidFill>
                <a:latin typeface="Georgia" panose="02040502050405020303" pitchFamily="18" charset="0"/>
                <a:ea typeface="ＭＳ Ｐゴシック" panose="020B0600070205080204" pitchFamily="34" charset="-128"/>
              </a:defRPr>
            </a:lvl2pPr>
            <a:lvl3pPr marL="1143000" indent="-228600" defTabSz="811213">
              <a:lnSpc>
                <a:spcPct val="90000"/>
              </a:lnSpc>
              <a:spcBef>
                <a:spcPts val="500"/>
              </a:spcBef>
              <a:buFont typeface="Arial" panose="020B0604020202020204" pitchFamily="34" charset="0"/>
              <a:buChar char="•"/>
              <a:defRPr sz="2000">
                <a:solidFill>
                  <a:schemeClr val="tx1"/>
                </a:solidFill>
                <a:latin typeface="Georgia" panose="02040502050405020303" pitchFamily="18" charset="0"/>
                <a:ea typeface="ＭＳ Ｐゴシック" panose="020B0600070205080204" pitchFamily="34" charset="-128"/>
              </a:defRPr>
            </a:lvl3pPr>
            <a:lvl4pPr marL="1600200" indent="-228600" defTabSz="811213">
              <a:lnSpc>
                <a:spcPct val="90000"/>
              </a:lnSpc>
              <a:spcBef>
                <a:spcPts val="500"/>
              </a:spcBef>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4pPr>
            <a:lvl5pPr marL="2057400" indent="-228600" defTabSz="811213">
              <a:lnSpc>
                <a:spcPct val="90000"/>
              </a:lnSpc>
              <a:spcBef>
                <a:spcPts val="500"/>
              </a:spcBef>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5pPr>
            <a:lvl6pPr marL="25146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6pPr>
            <a:lvl7pPr marL="29718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7pPr>
            <a:lvl8pPr marL="34290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8pPr>
            <a:lvl9pPr marL="3886200" indent="-228600" defTabSz="811213" eaLnBrk="0" fontAlgn="base" hangingPunct="0">
              <a:lnSpc>
                <a:spcPct val="90000"/>
              </a:lnSpc>
              <a:spcBef>
                <a:spcPts val="500"/>
              </a:spcBef>
              <a:spcAft>
                <a:spcPct val="0"/>
              </a:spcAft>
              <a:buFont typeface="Arial" panose="020B0604020202020204" pitchFamily="34" charset="0"/>
              <a:buChar char="•"/>
              <a:defRPr>
                <a:solidFill>
                  <a:schemeClr val="tx1"/>
                </a:solidFill>
                <a:latin typeface="Georgia" panose="02040502050405020303" pitchFamily="18" charset="0"/>
                <a:ea typeface="ＭＳ Ｐゴシック" panose="020B0600070205080204" pitchFamily="34" charset="-128"/>
              </a:defRPr>
            </a:lvl9pPr>
          </a:lstStyle>
          <a:p>
            <a:pPr>
              <a:lnSpc>
                <a:spcPct val="100000"/>
              </a:lnSpc>
              <a:spcBef>
                <a:spcPct val="0"/>
              </a:spcBef>
              <a:buFontTx/>
              <a:buNone/>
              <a:defRPr/>
            </a:pPr>
            <a:r>
              <a:rPr lang="en-US" altLang="en-US" sz="1600" b="1" dirty="0">
                <a:solidFill>
                  <a:srgbClr val="7F7F7F"/>
                </a:solidFill>
                <a:latin typeface="+mj-lt"/>
              </a:rPr>
              <a:t>Control of the 114</a:t>
            </a:r>
            <a:r>
              <a:rPr lang="en-US" altLang="en-US" sz="1600" b="1" baseline="30000" dirty="0">
                <a:solidFill>
                  <a:srgbClr val="7F7F7F"/>
                </a:solidFill>
                <a:latin typeface="+mj-lt"/>
              </a:rPr>
              <a:t>th</a:t>
            </a:r>
            <a:r>
              <a:rPr lang="en-US" altLang="en-US" sz="1600" b="1" dirty="0">
                <a:solidFill>
                  <a:srgbClr val="7F7F7F"/>
                </a:solidFill>
                <a:latin typeface="+mj-lt"/>
              </a:rPr>
              <a:t> vs. 115</a:t>
            </a:r>
            <a:r>
              <a:rPr lang="en-US" altLang="en-US" sz="1600" b="1" baseline="30000" dirty="0">
                <a:solidFill>
                  <a:srgbClr val="7F7F7F"/>
                </a:solidFill>
                <a:latin typeface="+mj-lt"/>
              </a:rPr>
              <a:t>th</a:t>
            </a:r>
            <a:r>
              <a:rPr lang="en-US" altLang="en-US" sz="1600" b="1" dirty="0">
                <a:solidFill>
                  <a:srgbClr val="7F7F7F"/>
                </a:solidFill>
                <a:latin typeface="+mj-lt"/>
              </a:rPr>
              <a:t> House</a:t>
            </a:r>
          </a:p>
        </p:txBody>
      </p:sp>
      <p:sp>
        <p:nvSpPr>
          <p:cNvPr id="90118" name="Rectangle 7"/>
          <p:cNvSpPr>
            <a:spLocks noChangeArrowheads="1"/>
          </p:cNvSpPr>
          <p:nvPr/>
        </p:nvSpPr>
        <p:spPr bwMode="auto">
          <a:xfrm>
            <a:off x="3284542" y="5095875"/>
            <a:ext cx="113524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800" b="1">
                <a:solidFill>
                  <a:srgbClr val="7F7F7F"/>
                </a:solidFill>
              </a:rPr>
              <a:t>186-246</a:t>
            </a:r>
            <a:endParaRPr lang="en-US" altLang="en-US" sz="1800"/>
          </a:p>
        </p:txBody>
      </p:sp>
      <p:sp>
        <p:nvSpPr>
          <p:cNvPr id="90119" name="Text Placeholder 18"/>
          <p:cNvSpPr txBox="1">
            <a:spLocks/>
          </p:cNvSpPr>
          <p:nvPr/>
        </p:nvSpPr>
        <p:spPr bwMode="auto">
          <a:xfrm>
            <a:off x="1524000" y="6369051"/>
            <a:ext cx="9144000" cy="203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spcBef>
                <a:spcPct val="0"/>
              </a:spcBef>
              <a:buFont typeface="Arial" charset="0"/>
              <a:buNone/>
            </a:pPr>
            <a:r>
              <a:rPr lang="en-US" altLang="en-US" sz="1000" i="1">
                <a:solidFill>
                  <a:srgbClr val="595959"/>
                </a:solidFill>
                <a:latin typeface="Calibri Light" pitchFamily="34" charset="0"/>
              </a:rPr>
              <a:t>Sources: National Journal research, 2016. </a:t>
            </a:r>
          </a:p>
        </p:txBody>
      </p:sp>
      <p:sp>
        <p:nvSpPr>
          <p:cNvPr id="90121" name="Rectangle 18"/>
          <p:cNvSpPr>
            <a:spLocks noChangeArrowheads="1"/>
          </p:cNvSpPr>
          <p:nvPr/>
        </p:nvSpPr>
        <p:spPr bwMode="auto">
          <a:xfrm>
            <a:off x="7689850" y="5095875"/>
            <a:ext cx="11240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800" b="1">
                <a:solidFill>
                  <a:srgbClr val="7F7F7F"/>
                </a:solidFill>
              </a:rPr>
              <a:t>193-238</a:t>
            </a:r>
            <a:endParaRPr lang="en-US" altLang="en-US" sz="1800"/>
          </a:p>
        </p:txBody>
      </p:sp>
      <p:sp>
        <p:nvSpPr>
          <p:cNvPr id="20" name="Content Placeholder 17"/>
          <p:cNvSpPr txBox="1">
            <a:spLocks/>
          </p:cNvSpPr>
          <p:nvPr/>
        </p:nvSpPr>
        <p:spPr bwMode="auto">
          <a:xfrm>
            <a:off x="1524000" y="6626228"/>
            <a:ext cx="4572000" cy="231775"/>
          </a:xfrm>
          <a:prstGeom prst="rect">
            <a:avLst/>
          </a:prstGeom>
          <a:noFill/>
          <a:ln>
            <a:noFill/>
          </a:ln>
          <a:extLst>
            <a:ext uri="{FAA26D3D-D897-4be2-8F04-BA451C77F1D7}"/>
          </a:extLst>
        </p:spPr>
        <p:txBody>
          <a:bodyPr/>
          <a:lstStyle>
            <a:lvl1pPr marL="228600" indent="-228600" algn="l" rtl="0" eaLnBrk="0" fontAlgn="base" hangingPunct="0">
              <a:lnSpc>
                <a:spcPct val="90000"/>
              </a:lnSpc>
              <a:spcBef>
                <a:spcPts val="1000"/>
              </a:spcBef>
              <a:spcAft>
                <a:spcPct val="0"/>
              </a:spcAft>
              <a:buFont typeface="Arial" charset="0"/>
              <a:buChar char="•"/>
              <a:defRPr sz="2800" kern="1200">
                <a:solidFill>
                  <a:schemeClr val="tx1"/>
                </a:solidFill>
                <a:latin typeface="Georgia" panose="02040502050405020303" pitchFamily="18" charset="0"/>
                <a:ea typeface="MS PGothic" panose="020B0600070205080204" pitchFamily="34" charset="-128"/>
                <a:cs typeface="MS PGothic" panose="020B0600070205080204" pitchFamily="34" charset="-128"/>
              </a:defRPr>
            </a:lvl1pPr>
            <a:lvl2pPr marL="685800" indent="-228600" algn="l" rtl="0" eaLnBrk="0" fontAlgn="base" hangingPunct="0">
              <a:lnSpc>
                <a:spcPct val="90000"/>
              </a:lnSpc>
              <a:spcBef>
                <a:spcPts val="500"/>
              </a:spcBef>
              <a:spcAft>
                <a:spcPct val="0"/>
              </a:spcAft>
              <a:buFont typeface="Arial" charset="0"/>
              <a:buChar char="•"/>
              <a:defRPr sz="2400" kern="1200">
                <a:solidFill>
                  <a:schemeClr val="tx1"/>
                </a:solidFill>
                <a:latin typeface="Georgia" panose="02040502050405020303" pitchFamily="18" charset="0"/>
                <a:ea typeface="MS PGothic" panose="020B0600070205080204" pitchFamily="34" charset="-128"/>
                <a:cs typeface="MS PGothic" charset="0"/>
              </a:defRPr>
            </a:lvl2pPr>
            <a:lvl3pPr marL="1143000" indent="-228600" algn="l" rtl="0" eaLnBrk="0" fontAlgn="base" hangingPunct="0">
              <a:lnSpc>
                <a:spcPct val="90000"/>
              </a:lnSpc>
              <a:spcBef>
                <a:spcPts val="500"/>
              </a:spcBef>
              <a:spcAft>
                <a:spcPct val="0"/>
              </a:spcAft>
              <a:buFont typeface="Arial" charset="0"/>
              <a:buChar char="•"/>
              <a:defRPr sz="2000" kern="1200">
                <a:solidFill>
                  <a:schemeClr val="tx1"/>
                </a:solidFill>
                <a:latin typeface="Georgia" panose="02040502050405020303" pitchFamily="18" charset="0"/>
                <a:ea typeface="MS PGothic" panose="020B0600070205080204" pitchFamily="34" charset="-128"/>
                <a:cs typeface="MS PGothic" charset="0"/>
              </a:defRPr>
            </a:lvl3pPr>
            <a:lvl4pPr marL="1600200" indent="-228600" algn="l" rtl="0" eaLnBrk="0" fontAlgn="base" hangingPunct="0">
              <a:lnSpc>
                <a:spcPct val="90000"/>
              </a:lnSpc>
              <a:spcBef>
                <a:spcPts val="500"/>
              </a:spcBef>
              <a:spcAft>
                <a:spcPct val="0"/>
              </a:spcAft>
              <a:buFont typeface="Arial" charset="0"/>
              <a:buChar char="•"/>
              <a:defRPr kern="1200">
                <a:solidFill>
                  <a:schemeClr val="tx1"/>
                </a:solidFill>
                <a:latin typeface="Georgia" panose="02040502050405020303" pitchFamily="18" charset="0"/>
                <a:ea typeface="MS PGothic" panose="020B0600070205080204" pitchFamily="34" charset="-128"/>
                <a:cs typeface="MS PGothic" charset="0"/>
              </a:defRPr>
            </a:lvl4pPr>
            <a:lvl5pPr marL="2057400" indent="-228600" algn="l" rtl="0" eaLnBrk="0" fontAlgn="base" hangingPunct="0">
              <a:lnSpc>
                <a:spcPct val="90000"/>
              </a:lnSpc>
              <a:spcBef>
                <a:spcPts val="500"/>
              </a:spcBef>
              <a:spcAft>
                <a:spcPct val="0"/>
              </a:spcAft>
              <a:buFont typeface="Arial" charset="0"/>
              <a:buChar char="•"/>
              <a:defRPr kern="1200">
                <a:solidFill>
                  <a:schemeClr val="tx1"/>
                </a:solidFill>
                <a:latin typeface="Georgia" panose="02040502050405020303" pitchFamily="18" charset="0"/>
                <a:ea typeface="MS PGothic" panose="020B0600070205080204" pitchFamily="34" charset="-128"/>
                <a:cs typeface="MS PGothic"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US" sz="1000" dirty="0">
                <a:solidFill>
                  <a:schemeClr val="tx1">
                    <a:lumMod val="65000"/>
                    <a:lumOff val="35000"/>
                  </a:schemeClr>
                </a:solidFill>
                <a:latin typeface="+mn-lt"/>
              </a:rPr>
              <a:t>November 9, 2016  |  Justin C. Brown and Alexander Perry</a:t>
            </a:r>
          </a:p>
        </p:txBody>
      </p:sp>
      <p:sp>
        <p:nvSpPr>
          <p:cNvPr id="90123" name="TextBox 13"/>
          <p:cNvSpPr txBox="1">
            <a:spLocks noChangeArrowheads="1"/>
          </p:cNvSpPr>
          <p:nvPr/>
        </p:nvSpPr>
        <p:spPr bwMode="auto">
          <a:xfrm>
            <a:off x="1981201" y="2266954"/>
            <a:ext cx="5054589"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a:lnSpc>
                <a:spcPct val="100000"/>
              </a:lnSpc>
              <a:spcBef>
                <a:spcPct val="0"/>
              </a:spcBef>
              <a:buFontTx/>
              <a:buNone/>
            </a:pPr>
            <a:r>
              <a:rPr lang="en-US" altLang="en-US" sz="1100" b="1">
                <a:solidFill>
                  <a:srgbClr val="5B9BD5"/>
                </a:solidFill>
                <a:latin typeface="Calibri Light" pitchFamily="34" charset="0"/>
              </a:rPr>
              <a:t>■ </a:t>
            </a:r>
            <a:r>
              <a:rPr lang="en-US" altLang="en-US" sz="1100">
                <a:solidFill>
                  <a:srgbClr val="000000"/>
                </a:solidFill>
                <a:latin typeface="Calibri Light" pitchFamily="34" charset="0"/>
              </a:rPr>
              <a:t>Democrats     </a:t>
            </a:r>
            <a:r>
              <a:rPr lang="en-US" altLang="en-US" sz="1100" b="1">
                <a:solidFill>
                  <a:srgbClr val="D27770"/>
                </a:solidFill>
                <a:latin typeface="Calibri Light" pitchFamily="34" charset="0"/>
              </a:rPr>
              <a:t>■ </a:t>
            </a:r>
            <a:r>
              <a:rPr lang="en-US" altLang="en-US" sz="1100">
                <a:solidFill>
                  <a:srgbClr val="000000"/>
                </a:solidFill>
                <a:latin typeface="Calibri Light" pitchFamily="34" charset="0"/>
              </a:rPr>
              <a:t>Republicans    </a:t>
            </a:r>
            <a:r>
              <a:rPr lang="en-US" altLang="en-US" sz="1100">
                <a:solidFill>
                  <a:srgbClr val="D9C58B"/>
                </a:solidFill>
                <a:latin typeface="Calibri Light" pitchFamily="34" charset="0"/>
              </a:rPr>
              <a:t> </a:t>
            </a:r>
            <a:r>
              <a:rPr lang="en-US" altLang="en-US" sz="1100" b="1">
                <a:solidFill>
                  <a:srgbClr val="D9C58B"/>
                </a:solidFill>
                <a:latin typeface="Calibri Light" pitchFamily="34" charset="0"/>
              </a:rPr>
              <a:t>■ </a:t>
            </a:r>
            <a:r>
              <a:rPr lang="en-US" altLang="en-US" sz="1100">
                <a:solidFill>
                  <a:srgbClr val="000000"/>
                </a:solidFill>
                <a:latin typeface="Calibri Light" pitchFamily="34" charset="0"/>
              </a:rPr>
              <a:t>Independents      </a:t>
            </a:r>
            <a:r>
              <a:rPr lang="en-US" altLang="en-US" sz="1100" b="1">
                <a:solidFill>
                  <a:srgbClr val="7F7F7F"/>
                </a:solidFill>
                <a:latin typeface="Calibri Light" pitchFamily="34" charset="0"/>
              </a:rPr>
              <a:t>■</a:t>
            </a:r>
            <a:r>
              <a:rPr lang="en-US" altLang="en-US" sz="1100" b="1">
                <a:solidFill>
                  <a:srgbClr val="D9C58B"/>
                </a:solidFill>
                <a:latin typeface="Calibri Light" pitchFamily="34" charset="0"/>
              </a:rPr>
              <a:t> </a:t>
            </a:r>
            <a:r>
              <a:rPr lang="en-US" altLang="en-US" sz="1100">
                <a:solidFill>
                  <a:srgbClr val="000000"/>
                </a:solidFill>
                <a:latin typeface="Calibri Light" pitchFamily="34" charset="0"/>
              </a:rPr>
              <a:t>Not yet called         Vacant    </a:t>
            </a:r>
          </a:p>
          <a:p>
            <a:pPr>
              <a:lnSpc>
                <a:spcPct val="100000"/>
              </a:lnSpc>
              <a:spcBef>
                <a:spcPct val="0"/>
              </a:spcBef>
              <a:buFontTx/>
              <a:buNone/>
            </a:pPr>
            <a:endParaRPr lang="en-US" altLang="en-US" sz="1100">
              <a:solidFill>
                <a:srgbClr val="000000"/>
              </a:solidFill>
              <a:latin typeface="Calibri Light" pitchFamily="34" charset="0"/>
            </a:endParaRPr>
          </a:p>
        </p:txBody>
      </p:sp>
      <p:sp>
        <p:nvSpPr>
          <p:cNvPr id="27" name="Rectangle 14"/>
          <p:cNvSpPr>
            <a:spLocks noChangeArrowheads="1"/>
          </p:cNvSpPr>
          <p:nvPr/>
        </p:nvSpPr>
        <p:spPr bwMode="auto">
          <a:xfrm>
            <a:off x="1930400" y="2657475"/>
            <a:ext cx="3759200" cy="261610"/>
          </a:xfrm>
          <a:prstGeom prst="rect">
            <a:avLst/>
          </a:prstGeom>
          <a:noFill/>
          <a:ln>
            <a:noFill/>
          </a:ln>
          <a:extLst/>
        </p:spPr>
        <p:txBody>
          <a:bodyPr>
            <a:spAutoFit/>
          </a:bodyPr>
          <a:lstStyle/>
          <a:p>
            <a:pPr algn="ctr" defTabSz="811213">
              <a:defRPr/>
            </a:pPr>
            <a:r>
              <a:rPr lang="en-US" sz="1100" b="1" dirty="0">
                <a:solidFill>
                  <a:srgbClr val="8E744A"/>
                </a:solidFill>
                <a:latin typeface="+mj-lt"/>
                <a:ea typeface="MS PGothic" charset="-128"/>
              </a:rPr>
              <a:t>Control of the 114</a:t>
            </a:r>
            <a:r>
              <a:rPr lang="en-US" sz="1100" b="1" baseline="30000" dirty="0">
                <a:solidFill>
                  <a:srgbClr val="8E744A"/>
                </a:solidFill>
                <a:latin typeface="+mj-lt"/>
                <a:ea typeface="MS PGothic" charset="-128"/>
              </a:rPr>
              <a:t>th</a:t>
            </a:r>
            <a:r>
              <a:rPr lang="en-US" sz="1100" b="1" dirty="0">
                <a:solidFill>
                  <a:srgbClr val="8E744A"/>
                </a:solidFill>
                <a:latin typeface="+mj-lt"/>
                <a:ea typeface="MS PGothic" charset="-128"/>
              </a:rPr>
              <a:t> House (2014-2016)</a:t>
            </a:r>
          </a:p>
        </p:txBody>
      </p:sp>
      <p:sp>
        <p:nvSpPr>
          <p:cNvPr id="28" name="Rectangle 14"/>
          <p:cNvSpPr>
            <a:spLocks noChangeArrowheads="1"/>
          </p:cNvSpPr>
          <p:nvPr/>
        </p:nvSpPr>
        <p:spPr bwMode="auto">
          <a:xfrm>
            <a:off x="6442075" y="2660650"/>
            <a:ext cx="3676650" cy="261610"/>
          </a:xfrm>
          <a:prstGeom prst="rect">
            <a:avLst/>
          </a:prstGeom>
          <a:noFill/>
          <a:ln>
            <a:noFill/>
          </a:ln>
          <a:extLst/>
        </p:spPr>
        <p:txBody>
          <a:bodyPr>
            <a:spAutoFit/>
          </a:bodyPr>
          <a:lstStyle/>
          <a:p>
            <a:pPr algn="ctr" defTabSz="811213">
              <a:defRPr/>
            </a:pPr>
            <a:r>
              <a:rPr lang="en-US" sz="1100" b="1" dirty="0">
                <a:solidFill>
                  <a:srgbClr val="8E744A"/>
                </a:solidFill>
                <a:latin typeface="+mj-lt"/>
                <a:ea typeface="MS PGothic" charset="-128"/>
              </a:rPr>
              <a:t>Control of the 115</a:t>
            </a:r>
            <a:r>
              <a:rPr lang="en-US" sz="1100" b="1" baseline="30000" dirty="0">
                <a:solidFill>
                  <a:srgbClr val="8E744A"/>
                </a:solidFill>
                <a:latin typeface="+mj-lt"/>
                <a:ea typeface="MS PGothic" charset="-128"/>
              </a:rPr>
              <a:t>th</a:t>
            </a:r>
            <a:r>
              <a:rPr lang="en-US" sz="1100" b="1" dirty="0">
                <a:solidFill>
                  <a:srgbClr val="8E744A"/>
                </a:solidFill>
                <a:latin typeface="+mj-lt"/>
                <a:ea typeface="MS PGothic" charset="-128"/>
              </a:rPr>
              <a:t> House (2016-2018)</a:t>
            </a:r>
          </a:p>
        </p:txBody>
      </p:sp>
      <p:sp>
        <p:nvSpPr>
          <p:cNvPr id="29" name="Rectangle 28"/>
          <p:cNvSpPr/>
          <p:nvPr/>
        </p:nvSpPr>
        <p:spPr>
          <a:xfrm>
            <a:off x="2751138" y="5518154"/>
            <a:ext cx="2303462" cy="301625"/>
          </a:xfrm>
          <a:prstGeom prst="rect">
            <a:avLst/>
          </a:prstGeom>
          <a:solidFill>
            <a:srgbClr val="D1777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a:spcAft>
                <a:spcPts val="50"/>
              </a:spcAft>
              <a:defRPr/>
            </a:pPr>
            <a:r>
              <a:rPr lang="en-US" sz="1100" b="1">
                <a:solidFill>
                  <a:schemeClr val="bg1"/>
                </a:solidFill>
                <a:latin typeface="Georgia" charset="0"/>
                <a:ea typeface="MS PGothic" charset="0"/>
                <a:cs typeface="MS PGothic" charset="0"/>
              </a:rPr>
              <a:t>Republican House Majority</a:t>
            </a:r>
            <a:endParaRPr lang="en-US" sz="1100">
              <a:solidFill>
                <a:schemeClr val="bg1"/>
              </a:solidFill>
              <a:ea typeface="MS PGothic" charset="0"/>
              <a:cs typeface="MS PGothic" charset="0"/>
            </a:endParaRPr>
          </a:p>
        </p:txBody>
      </p:sp>
      <p:sp>
        <p:nvSpPr>
          <p:cNvPr id="30" name="Rectangle 29"/>
          <p:cNvSpPr/>
          <p:nvPr/>
        </p:nvSpPr>
        <p:spPr>
          <a:xfrm>
            <a:off x="7158043" y="5516563"/>
            <a:ext cx="2301875" cy="303212"/>
          </a:xfrm>
          <a:prstGeom prst="rect">
            <a:avLst/>
          </a:prstGeom>
          <a:solidFill>
            <a:srgbClr val="D2777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lgn="ctr">
              <a:spcAft>
                <a:spcPts val="50"/>
              </a:spcAft>
              <a:defRPr/>
            </a:pPr>
            <a:r>
              <a:rPr lang="en-US" sz="1100" b="1">
                <a:solidFill>
                  <a:schemeClr val="bg1"/>
                </a:solidFill>
                <a:latin typeface="Georgia" charset="0"/>
                <a:ea typeface="MS PGothic" charset="0"/>
                <a:cs typeface="MS PGothic" charset="0"/>
              </a:rPr>
              <a:t>Republican House Majority</a:t>
            </a:r>
            <a:endParaRPr lang="en-US" sz="1100">
              <a:solidFill>
                <a:schemeClr val="bg1"/>
              </a:solidFill>
              <a:ea typeface="MS PGothic" charset="0"/>
              <a:cs typeface="MS PGothic" charset="0"/>
            </a:endParaRPr>
          </a:p>
        </p:txBody>
      </p:sp>
      <p:grpSp>
        <p:nvGrpSpPr>
          <p:cNvPr id="90128" name="Group 1"/>
          <p:cNvGrpSpPr>
            <a:grpSpLocks/>
          </p:cNvGrpSpPr>
          <p:nvPr/>
        </p:nvGrpSpPr>
        <p:grpSpPr bwMode="auto">
          <a:xfrm>
            <a:off x="6223005" y="2935290"/>
            <a:ext cx="4175125" cy="2214563"/>
            <a:chOff x="4698707" y="3286417"/>
            <a:chExt cx="4175125" cy="2214562"/>
          </a:xfrm>
        </p:grpSpPr>
        <p:cxnSp>
          <p:nvCxnSpPr>
            <p:cNvPr id="19" name="Straight Connector 18"/>
            <p:cNvCxnSpPr/>
            <p:nvPr/>
          </p:nvCxnSpPr>
          <p:spPr bwMode="auto">
            <a:xfrm flipV="1">
              <a:off x="4813007" y="4916779"/>
              <a:ext cx="6350" cy="1588"/>
            </a:xfrm>
            <a:prstGeom prst="line">
              <a:avLst/>
            </a:prstGeom>
            <a:ln w="19050" cap="flat" cmpd="sng" algn="ctr">
              <a:solidFill>
                <a:schemeClr val="bg1">
                  <a:lumMod val="50000"/>
                </a:schemeClr>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22" name="TextBox 726"/>
            <p:cNvSpPr txBox="1">
              <a:spLocks noChangeArrowheads="1"/>
            </p:cNvSpPr>
            <p:nvPr/>
          </p:nvSpPr>
          <p:spPr bwMode="auto">
            <a:xfrm>
              <a:off x="6276682" y="4777079"/>
              <a:ext cx="1036638" cy="430887"/>
            </a:xfrm>
            <a:prstGeom prst="rect">
              <a:avLst/>
            </a:prstGeom>
            <a:noFill/>
            <a:ln>
              <a:noFill/>
            </a:ln>
            <a:extLst/>
          </p:spPr>
          <p:txBody>
            <a:bodyPr>
              <a:spAutoFit/>
            </a:bodyPr>
            <a:lstStyle>
              <a:lvl1pPr>
                <a:defRPr sz="2400">
                  <a:solidFill>
                    <a:schemeClr val="tx1"/>
                  </a:solidFill>
                  <a:latin typeface="Gill Sans MT" charset="0"/>
                  <a:ea typeface="MS PGothic" charset="0"/>
                  <a:cs typeface="Gill Sans MT" charset="0"/>
                </a:defRPr>
              </a:lvl1pPr>
              <a:lvl2pPr>
                <a:defRPr sz="2000">
                  <a:solidFill>
                    <a:schemeClr val="tx1"/>
                  </a:solidFill>
                  <a:latin typeface="Gill Sans MT" charset="0"/>
                  <a:ea typeface="MS PGothic" charset="0"/>
                  <a:cs typeface="Gill Sans MT" charset="0"/>
                </a:defRPr>
              </a:lvl2pPr>
              <a:lvl3pPr>
                <a:defRPr sz="2000">
                  <a:solidFill>
                    <a:schemeClr val="tx1"/>
                  </a:solidFill>
                  <a:latin typeface="Gill Sans MT" charset="0"/>
                  <a:ea typeface="MS PGothic" charset="0"/>
                  <a:cs typeface="Gill Sans MT" charset="0"/>
                </a:defRPr>
              </a:lvl3pPr>
              <a:lvl4pPr>
                <a:defRPr sz="2000">
                  <a:solidFill>
                    <a:schemeClr val="tx1"/>
                  </a:solidFill>
                  <a:latin typeface="Gill Sans MT" charset="0"/>
                  <a:ea typeface="MS PGothic" charset="0"/>
                  <a:cs typeface="Gill Sans MT" charset="0"/>
                </a:defRPr>
              </a:lvl4pPr>
              <a:lvl5pPr>
                <a:defRPr sz="2000">
                  <a:solidFill>
                    <a:schemeClr val="tx1"/>
                  </a:solidFill>
                  <a:latin typeface="Gill Sans MT" charset="0"/>
                  <a:ea typeface="MS PGothic" charset="0"/>
                  <a:cs typeface="Gill Sans MT" charset="0"/>
                </a:defRPr>
              </a:lvl5pPr>
              <a:lvl6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6pPr>
              <a:lvl7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7pPr>
              <a:lvl8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8pPr>
              <a:lvl9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9pPr>
            </a:lstStyle>
            <a:p>
              <a:pPr algn="ctr">
                <a:defRPr/>
              </a:pPr>
              <a:r>
                <a:rPr lang="en-US" sz="1100" dirty="0">
                  <a:solidFill>
                    <a:srgbClr val="7F7F7F"/>
                  </a:solidFill>
                  <a:latin typeface="+mj-lt"/>
                </a:rPr>
                <a:t>218 Needed for Majority</a:t>
              </a:r>
            </a:p>
          </p:txBody>
        </p:sp>
        <p:sp>
          <p:nvSpPr>
            <p:cNvPr id="23" name="Oval 22"/>
            <p:cNvSpPr/>
            <p:nvPr/>
          </p:nvSpPr>
          <p:spPr bwMode="auto">
            <a:xfrm rot="19848198">
              <a:off x="6002045" y="483422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 name="Oval 23"/>
            <p:cNvSpPr/>
            <p:nvPr/>
          </p:nvSpPr>
          <p:spPr bwMode="auto">
            <a:xfrm rot="19848198">
              <a:off x="5932195" y="4932654"/>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 name="Oval 24"/>
            <p:cNvSpPr/>
            <p:nvPr/>
          </p:nvSpPr>
          <p:spPr bwMode="auto">
            <a:xfrm rot="14405035">
              <a:off x="5873457" y="5042192"/>
              <a:ext cx="92075"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 name="Oval 25"/>
            <p:cNvSpPr/>
            <p:nvPr/>
          </p:nvSpPr>
          <p:spPr bwMode="auto">
            <a:xfrm rot="14405035">
              <a:off x="5832182" y="5162842"/>
              <a:ext cx="90488"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 name="Oval 30"/>
            <p:cNvSpPr/>
            <p:nvPr/>
          </p:nvSpPr>
          <p:spPr bwMode="auto">
            <a:xfrm rot="14405035">
              <a:off x="5805195" y="5285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 name="Oval 31"/>
            <p:cNvSpPr/>
            <p:nvPr/>
          </p:nvSpPr>
          <p:spPr bwMode="auto">
            <a:xfrm rot="14405035">
              <a:off x="5791701" y="5406523"/>
              <a:ext cx="88900"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 name="Oval 32"/>
            <p:cNvSpPr/>
            <p:nvPr/>
          </p:nvSpPr>
          <p:spPr bwMode="auto">
            <a:xfrm>
              <a:off x="6864057" y="4477042"/>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 name="Oval 33"/>
            <p:cNvSpPr/>
            <p:nvPr/>
          </p:nvSpPr>
          <p:spPr bwMode="auto">
            <a:xfrm>
              <a:off x="6986295" y="44992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 name="Oval 34"/>
            <p:cNvSpPr/>
            <p:nvPr/>
          </p:nvSpPr>
          <p:spPr bwMode="auto">
            <a:xfrm>
              <a:off x="7099007" y="4538954"/>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 name="Oval 35"/>
            <p:cNvSpPr/>
            <p:nvPr/>
          </p:nvSpPr>
          <p:spPr bwMode="auto">
            <a:xfrm>
              <a:off x="7205370" y="45913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 name="Oval 36"/>
            <p:cNvSpPr/>
            <p:nvPr/>
          </p:nvSpPr>
          <p:spPr bwMode="auto">
            <a:xfrm rot="1996807">
              <a:off x="7308557" y="46611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 name="Oval 37"/>
            <p:cNvSpPr/>
            <p:nvPr/>
          </p:nvSpPr>
          <p:spPr bwMode="auto">
            <a:xfrm rot="1996807">
              <a:off x="7400632" y="4743742"/>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 name="Oval 38"/>
            <p:cNvSpPr/>
            <p:nvPr/>
          </p:nvSpPr>
          <p:spPr bwMode="auto">
            <a:xfrm rot="1996807">
              <a:off x="7484770" y="4834229"/>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 name="Oval 39"/>
            <p:cNvSpPr/>
            <p:nvPr/>
          </p:nvSpPr>
          <p:spPr bwMode="auto">
            <a:xfrm rot="1996807">
              <a:off x="7553032" y="493265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 name="Oval 40"/>
            <p:cNvSpPr/>
            <p:nvPr/>
          </p:nvSpPr>
          <p:spPr bwMode="auto">
            <a:xfrm rot="1996807">
              <a:off x="7613357" y="50406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 name="Oval 41"/>
            <p:cNvSpPr/>
            <p:nvPr/>
          </p:nvSpPr>
          <p:spPr bwMode="auto">
            <a:xfrm rot="1996807">
              <a:off x="7654632" y="5162842"/>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 name="Oval 42"/>
            <p:cNvSpPr/>
            <p:nvPr/>
          </p:nvSpPr>
          <p:spPr bwMode="auto">
            <a:xfrm rot="1996807">
              <a:off x="7683207" y="52819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 name="Oval 43"/>
            <p:cNvSpPr/>
            <p:nvPr/>
          </p:nvSpPr>
          <p:spPr bwMode="auto">
            <a:xfrm rot="1996807">
              <a:off x="7692732" y="53914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 name="Oval 44"/>
            <p:cNvSpPr/>
            <p:nvPr/>
          </p:nvSpPr>
          <p:spPr bwMode="auto">
            <a:xfrm rot="14405035">
              <a:off x="5680576" y="5406523"/>
              <a:ext cx="88900"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 name="Oval 45"/>
            <p:cNvSpPr/>
            <p:nvPr/>
          </p:nvSpPr>
          <p:spPr bwMode="auto">
            <a:xfrm rot="14405035">
              <a:off x="5692482" y="5285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 name="Oval 46"/>
            <p:cNvSpPr/>
            <p:nvPr/>
          </p:nvSpPr>
          <p:spPr bwMode="auto">
            <a:xfrm rot="14405035">
              <a:off x="5714708" y="5166016"/>
              <a:ext cx="93662"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 name="Oval 47"/>
            <p:cNvSpPr/>
            <p:nvPr/>
          </p:nvSpPr>
          <p:spPr bwMode="auto">
            <a:xfrm rot="14405035">
              <a:off x="5757570" y="5045366"/>
              <a:ext cx="90488"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 name="Oval 48"/>
            <p:cNvSpPr/>
            <p:nvPr/>
          </p:nvSpPr>
          <p:spPr bwMode="auto">
            <a:xfrm rot="14405035">
              <a:off x="5808370" y="4931066"/>
              <a:ext cx="90488"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 name="Oval 49"/>
            <p:cNvSpPr/>
            <p:nvPr/>
          </p:nvSpPr>
          <p:spPr bwMode="auto">
            <a:xfrm rot="14405035">
              <a:off x="5871076" y="4823911"/>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 name="Oval 50"/>
            <p:cNvSpPr/>
            <p:nvPr/>
          </p:nvSpPr>
          <p:spPr bwMode="auto">
            <a:xfrm>
              <a:off x="6683082" y="43548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 name="Oval 51"/>
            <p:cNvSpPr/>
            <p:nvPr/>
          </p:nvSpPr>
          <p:spPr bwMode="auto">
            <a:xfrm>
              <a:off x="6802145" y="43579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4" name="Oval 53"/>
            <p:cNvSpPr/>
            <p:nvPr/>
          </p:nvSpPr>
          <p:spPr bwMode="auto">
            <a:xfrm>
              <a:off x="6924382" y="43706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5" name="Oval 54"/>
            <p:cNvSpPr/>
            <p:nvPr/>
          </p:nvSpPr>
          <p:spPr bwMode="auto">
            <a:xfrm>
              <a:off x="7037095" y="43960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6" name="Oval 55"/>
            <p:cNvSpPr/>
            <p:nvPr/>
          </p:nvSpPr>
          <p:spPr bwMode="auto">
            <a:xfrm>
              <a:off x="7151395" y="4438942"/>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7" name="Oval 56"/>
            <p:cNvSpPr/>
            <p:nvPr/>
          </p:nvSpPr>
          <p:spPr bwMode="auto">
            <a:xfrm>
              <a:off x="7257757" y="44945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8" name="Oval 57"/>
            <p:cNvSpPr/>
            <p:nvPr/>
          </p:nvSpPr>
          <p:spPr bwMode="auto">
            <a:xfrm>
              <a:off x="7362532" y="45580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9" name="Oval 58"/>
            <p:cNvSpPr/>
            <p:nvPr/>
          </p:nvSpPr>
          <p:spPr bwMode="auto">
            <a:xfrm>
              <a:off x="7454607" y="46326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0" name="Oval 59"/>
            <p:cNvSpPr/>
            <p:nvPr/>
          </p:nvSpPr>
          <p:spPr bwMode="auto">
            <a:xfrm>
              <a:off x="7538745" y="47262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1" name="Oval 60"/>
            <p:cNvSpPr/>
            <p:nvPr/>
          </p:nvSpPr>
          <p:spPr bwMode="auto">
            <a:xfrm>
              <a:off x="7611770" y="4823117"/>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2" name="Oval 61"/>
            <p:cNvSpPr/>
            <p:nvPr/>
          </p:nvSpPr>
          <p:spPr bwMode="auto">
            <a:xfrm>
              <a:off x="7678445" y="4929479"/>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3" name="Oval 62"/>
            <p:cNvSpPr/>
            <p:nvPr/>
          </p:nvSpPr>
          <p:spPr bwMode="auto">
            <a:xfrm>
              <a:off x="7727657" y="5039017"/>
              <a:ext cx="87313" cy="9366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4" name="Oval 63"/>
            <p:cNvSpPr/>
            <p:nvPr/>
          </p:nvSpPr>
          <p:spPr bwMode="auto">
            <a:xfrm>
              <a:off x="7768932" y="51612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5" name="Oval 64"/>
            <p:cNvSpPr/>
            <p:nvPr/>
          </p:nvSpPr>
          <p:spPr bwMode="auto">
            <a:xfrm>
              <a:off x="7791157"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6" name="Oval 65"/>
            <p:cNvSpPr/>
            <p:nvPr/>
          </p:nvSpPr>
          <p:spPr bwMode="auto">
            <a:xfrm>
              <a:off x="7802270" y="53866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7" name="Oval 66"/>
            <p:cNvSpPr/>
            <p:nvPr/>
          </p:nvSpPr>
          <p:spPr bwMode="auto">
            <a:xfrm rot="14405035">
              <a:off x="5571832" y="54104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8" name="Oval 67"/>
            <p:cNvSpPr/>
            <p:nvPr/>
          </p:nvSpPr>
          <p:spPr bwMode="auto">
            <a:xfrm rot="14405035">
              <a:off x="5583738" y="5287461"/>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69" name="Oval 68"/>
            <p:cNvSpPr/>
            <p:nvPr/>
          </p:nvSpPr>
          <p:spPr bwMode="auto">
            <a:xfrm rot="14405035">
              <a:off x="5608345" y="5162841"/>
              <a:ext cx="90488"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0" name="Oval 69"/>
            <p:cNvSpPr/>
            <p:nvPr/>
          </p:nvSpPr>
          <p:spPr bwMode="auto">
            <a:xfrm rot="14405035">
              <a:off x="5640888" y="5041398"/>
              <a:ext cx="92075"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1" name="Oval 70"/>
            <p:cNvSpPr/>
            <p:nvPr/>
          </p:nvSpPr>
          <p:spPr bwMode="auto">
            <a:xfrm rot="14405035">
              <a:off x="5688513" y="4935036"/>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2" name="Oval 71"/>
            <p:cNvSpPr/>
            <p:nvPr/>
          </p:nvSpPr>
          <p:spPr bwMode="auto">
            <a:xfrm rot="14405035">
              <a:off x="5744076" y="4823911"/>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3" name="Oval 72"/>
            <p:cNvSpPr/>
            <p:nvPr/>
          </p:nvSpPr>
          <p:spPr bwMode="auto">
            <a:xfrm>
              <a:off x="6744995" y="424526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4" name="Oval 73"/>
            <p:cNvSpPr/>
            <p:nvPr/>
          </p:nvSpPr>
          <p:spPr bwMode="auto">
            <a:xfrm>
              <a:off x="6864057" y="425320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5" name="Oval 74"/>
            <p:cNvSpPr/>
            <p:nvPr/>
          </p:nvSpPr>
          <p:spPr bwMode="auto">
            <a:xfrm>
              <a:off x="6978357" y="42659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6" name="Oval 75"/>
            <p:cNvSpPr/>
            <p:nvPr/>
          </p:nvSpPr>
          <p:spPr bwMode="auto">
            <a:xfrm>
              <a:off x="7099007" y="430241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7" name="Oval 76"/>
            <p:cNvSpPr/>
            <p:nvPr/>
          </p:nvSpPr>
          <p:spPr bwMode="auto">
            <a:xfrm>
              <a:off x="7208545" y="43452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8" name="Oval 77"/>
            <p:cNvSpPr/>
            <p:nvPr/>
          </p:nvSpPr>
          <p:spPr bwMode="auto">
            <a:xfrm>
              <a:off x="7316495" y="4396079"/>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79" name="Oval 78"/>
            <p:cNvSpPr/>
            <p:nvPr/>
          </p:nvSpPr>
          <p:spPr bwMode="auto">
            <a:xfrm>
              <a:off x="7416507" y="4462754"/>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0" name="Oval 79"/>
            <p:cNvSpPr/>
            <p:nvPr/>
          </p:nvSpPr>
          <p:spPr bwMode="auto">
            <a:xfrm>
              <a:off x="7511757" y="45389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1" name="Oval 80"/>
            <p:cNvSpPr/>
            <p:nvPr/>
          </p:nvSpPr>
          <p:spPr bwMode="auto">
            <a:xfrm>
              <a:off x="7597482" y="4624679"/>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2" name="Oval 81"/>
            <p:cNvSpPr/>
            <p:nvPr/>
          </p:nvSpPr>
          <p:spPr bwMode="auto">
            <a:xfrm>
              <a:off x="7678445" y="47215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3" name="Oval 82"/>
            <p:cNvSpPr/>
            <p:nvPr/>
          </p:nvSpPr>
          <p:spPr bwMode="auto">
            <a:xfrm>
              <a:off x="7740357" y="48231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4" name="Oval 83"/>
            <p:cNvSpPr/>
            <p:nvPr/>
          </p:nvSpPr>
          <p:spPr bwMode="auto">
            <a:xfrm>
              <a:off x="7800682" y="4926304"/>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5" name="Oval 84"/>
            <p:cNvSpPr/>
            <p:nvPr/>
          </p:nvSpPr>
          <p:spPr bwMode="auto">
            <a:xfrm>
              <a:off x="7846720" y="504536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6" name="Oval 85"/>
            <p:cNvSpPr/>
            <p:nvPr/>
          </p:nvSpPr>
          <p:spPr bwMode="auto">
            <a:xfrm>
              <a:off x="7880057" y="51612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7" name="Oval 86"/>
            <p:cNvSpPr/>
            <p:nvPr/>
          </p:nvSpPr>
          <p:spPr bwMode="auto">
            <a:xfrm>
              <a:off x="7902282"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8" name="Oval 87"/>
            <p:cNvSpPr/>
            <p:nvPr/>
          </p:nvSpPr>
          <p:spPr bwMode="auto">
            <a:xfrm>
              <a:off x="7911807" y="53866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89" name="Oval 88"/>
            <p:cNvSpPr/>
            <p:nvPr/>
          </p:nvSpPr>
          <p:spPr bwMode="auto">
            <a:xfrm>
              <a:off x="8022932" y="5386679"/>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0" name="Oval 89"/>
            <p:cNvSpPr/>
            <p:nvPr/>
          </p:nvSpPr>
          <p:spPr bwMode="auto">
            <a:xfrm>
              <a:off x="8011820"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1" name="Oval 90"/>
            <p:cNvSpPr/>
            <p:nvPr/>
          </p:nvSpPr>
          <p:spPr bwMode="auto">
            <a:xfrm>
              <a:off x="7989595" y="5162842"/>
              <a:ext cx="90487"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2" name="Oval 91"/>
            <p:cNvSpPr/>
            <p:nvPr/>
          </p:nvSpPr>
          <p:spPr bwMode="auto">
            <a:xfrm>
              <a:off x="7957845" y="5042192"/>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3" name="Oval 92"/>
            <p:cNvSpPr/>
            <p:nvPr/>
          </p:nvSpPr>
          <p:spPr bwMode="auto">
            <a:xfrm>
              <a:off x="7916570" y="49263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4" name="Oval 93"/>
            <p:cNvSpPr/>
            <p:nvPr/>
          </p:nvSpPr>
          <p:spPr bwMode="auto">
            <a:xfrm>
              <a:off x="7865770" y="48183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5" name="Oval 94"/>
            <p:cNvSpPr/>
            <p:nvPr/>
          </p:nvSpPr>
          <p:spPr bwMode="auto">
            <a:xfrm>
              <a:off x="7805445" y="4713579"/>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6" name="Oval 95"/>
            <p:cNvSpPr/>
            <p:nvPr/>
          </p:nvSpPr>
          <p:spPr bwMode="auto">
            <a:xfrm>
              <a:off x="7734007" y="46167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7" name="Oval 96"/>
            <p:cNvSpPr/>
            <p:nvPr/>
          </p:nvSpPr>
          <p:spPr bwMode="auto">
            <a:xfrm>
              <a:off x="7653045" y="4521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8" name="Oval 97"/>
            <p:cNvSpPr/>
            <p:nvPr/>
          </p:nvSpPr>
          <p:spPr bwMode="auto">
            <a:xfrm>
              <a:off x="7562557" y="44389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99" name="Oval 98"/>
            <p:cNvSpPr/>
            <p:nvPr/>
          </p:nvSpPr>
          <p:spPr bwMode="auto">
            <a:xfrm>
              <a:off x="7470482" y="4361154"/>
              <a:ext cx="87313"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0" name="Oval 99"/>
            <p:cNvSpPr/>
            <p:nvPr/>
          </p:nvSpPr>
          <p:spPr bwMode="auto">
            <a:xfrm>
              <a:off x="7370470" y="430241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1" name="Oval 100"/>
            <p:cNvSpPr/>
            <p:nvPr/>
          </p:nvSpPr>
          <p:spPr bwMode="auto">
            <a:xfrm>
              <a:off x="7264107" y="42452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2" name="Oval 101"/>
            <p:cNvSpPr/>
            <p:nvPr/>
          </p:nvSpPr>
          <p:spPr bwMode="auto">
            <a:xfrm>
              <a:off x="7151395" y="4202404"/>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3" name="Oval 102"/>
            <p:cNvSpPr/>
            <p:nvPr/>
          </p:nvSpPr>
          <p:spPr bwMode="auto">
            <a:xfrm>
              <a:off x="7037095" y="41690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4" name="Oval 103"/>
            <p:cNvSpPr/>
            <p:nvPr/>
          </p:nvSpPr>
          <p:spPr bwMode="auto">
            <a:xfrm>
              <a:off x="6919620" y="41468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5" name="Oval 104"/>
            <p:cNvSpPr/>
            <p:nvPr/>
          </p:nvSpPr>
          <p:spPr bwMode="auto">
            <a:xfrm>
              <a:off x="6805320" y="41293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6" name="Oval 105"/>
            <p:cNvSpPr/>
            <p:nvPr/>
          </p:nvSpPr>
          <p:spPr bwMode="auto">
            <a:xfrm>
              <a:off x="6686257" y="4134142"/>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 name="Oval 106"/>
            <p:cNvSpPr/>
            <p:nvPr/>
          </p:nvSpPr>
          <p:spPr bwMode="auto">
            <a:xfrm rot="14405035">
              <a:off x="6564020" y="4146841"/>
              <a:ext cx="90488"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 name="Oval 107"/>
            <p:cNvSpPr/>
            <p:nvPr/>
          </p:nvSpPr>
          <p:spPr bwMode="auto">
            <a:xfrm rot="11904008">
              <a:off x="5616282" y="48183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 name="Oval 108"/>
            <p:cNvSpPr/>
            <p:nvPr/>
          </p:nvSpPr>
          <p:spPr bwMode="auto">
            <a:xfrm rot="11904008">
              <a:off x="5565482" y="493106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 name="Oval 109"/>
            <p:cNvSpPr/>
            <p:nvPr/>
          </p:nvSpPr>
          <p:spPr bwMode="auto">
            <a:xfrm rot="10618562">
              <a:off x="5524207" y="5043779"/>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 name="Oval 110"/>
            <p:cNvSpPr/>
            <p:nvPr/>
          </p:nvSpPr>
          <p:spPr bwMode="auto">
            <a:xfrm rot="10618562">
              <a:off x="5492457" y="51612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 name="Oval 111"/>
            <p:cNvSpPr/>
            <p:nvPr/>
          </p:nvSpPr>
          <p:spPr bwMode="auto">
            <a:xfrm rot="10618562">
              <a:off x="5470232" y="52866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 name="Oval 112"/>
            <p:cNvSpPr/>
            <p:nvPr/>
          </p:nvSpPr>
          <p:spPr bwMode="auto">
            <a:xfrm rot="10618562">
              <a:off x="5460707" y="5412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 name="Oval 113"/>
            <p:cNvSpPr/>
            <p:nvPr/>
          </p:nvSpPr>
          <p:spPr bwMode="auto">
            <a:xfrm rot="14405035">
              <a:off x="6624345" y="42516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 name="Oval 114"/>
            <p:cNvSpPr/>
            <p:nvPr/>
          </p:nvSpPr>
          <p:spPr bwMode="auto">
            <a:xfrm rot="14405035">
              <a:off x="6564020" y="3919829"/>
              <a:ext cx="90487" cy="87313"/>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 name="Oval 115"/>
            <p:cNvSpPr/>
            <p:nvPr/>
          </p:nvSpPr>
          <p:spPr bwMode="auto">
            <a:xfrm rot="14405035">
              <a:off x="6562432" y="3803942"/>
              <a:ext cx="92075"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 name="Oval 116"/>
            <p:cNvSpPr/>
            <p:nvPr/>
          </p:nvSpPr>
          <p:spPr bwMode="auto">
            <a:xfrm>
              <a:off x="6505282" y="4037304"/>
              <a:ext cx="88900"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 name="Oval 117"/>
            <p:cNvSpPr/>
            <p:nvPr/>
          </p:nvSpPr>
          <p:spPr bwMode="auto">
            <a:xfrm rot="19023228">
              <a:off x="5495632" y="4816767"/>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 name="Oval 118"/>
            <p:cNvSpPr/>
            <p:nvPr/>
          </p:nvSpPr>
          <p:spPr bwMode="auto">
            <a:xfrm rot="19023228">
              <a:off x="5449595" y="49263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 name="Oval 119"/>
            <p:cNvSpPr/>
            <p:nvPr/>
          </p:nvSpPr>
          <p:spPr bwMode="auto">
            <a:xfrm rot="19023228">
              <a:off x="5411495" y="5043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 name="Oval 120"/>
            <p:cNvSpPr/>
            <p:nvPr/>
          </p:nvSpPr>
          <p:spPr bwMode="auto">
            <a:xfrm rot="19023228">
              <a:off x="5381332" y="5158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 name="Oval 121"/>
            <p:cNvSpPr/>
            <p:nvPr/>
          </p:nvSpPr>
          <p:spPr bwMode="auto">
            <a:xfrm rot="19023228">
              <a:off x="5365457" y="5283492"/>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 name="Oval 122"/>
            <p:cNvSpPr/>
            <p:nvPr/>
          </p:nvSpPr>
          <p:spPr bwMode="auto">
            <a:xfrm rot="19023228">
              <a:off x="5355932" y="54073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 name="Oval 123"/>
            <p:cNvSpPr/>
            <p:nvPr/>
          </p:nvSpPr>
          <p:spPr bwMode="auto">
            <a:xfrm rot="19023228">
              <a:off x="5244807" y="54041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 name="Oval 124"/>
            <p:cNvSpPr/>
            <p:nvPr/>
          </p:nvSpPr>
          <p:spPr bwMode="auto">
            <a:xfrm rot="19023228">
              <a:off x="5255920" y="5278729"/>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 name="Oval 125"/>
            <p:cNvSpPr/>
            <p:nvPr/>
          </p:nvSpPr>
          <p:spPr bwMode="auto">
            <a:xfrm rot="19023228">
              <a:off x="5270207" y="51612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 name="Oval 126"/>
            <p:cNvSpPr/>
            <p:nvPr/>
          </p:nvSpPr>
          <p:spPr bwMode="auto">
            <a:xfrm rot="19023228">
              <a:off x="5298782" y="5043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 name="Oval 127"/>
            <p:cNvSpPr/>
            <p:nvPr/>
          </p:nvSpPr>
          <p:spPr bwMode="auto">
            <a:xfrm rot="19023228">
              <a:off x="5335295" y="49263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 name="Oval 128"/>
            <p:cNvSpPr/>
            <p:nvPr/>
          </p:nvSpPr>
          <p:spPr bwMode="auto">
            <a:xfrm rot="19023228">
              <a:off x="5378157" y="48167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 name="Oval 129"/>
            <p:cNvSpPr/>
            <p:nvPr/>
          </p:nvSpPr>
          <p:spPr bwMode="auto">
            <a:xfrm rot="19023228">
              <a:off x="6446545" y="3935704"/>
              <a:ext cx="88900"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 name="Oval 130"/>
            <p:cNvSpPr/>
            <p:nvPr/>
          </p:nvSpPr>
          <p:spPr bwMode="auto">
            <a:xfrm rot="19023228">
              <a:off x="5135270" y="54073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 name="Oval 131"/>
            <p:cNvSpPr/>
            <p:nvPr/>
          </p:nvSpPr>
          <p:spPr bwMode="auto">
            <a:xfrm rot="19023228">
              <a:off x="5144795" y="52803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 name="Oval 132"/>
            <p:cNvSpPr/>
            <p:nvPr/>
          </p:nvSpPr>
          <p:spPr bwMode="auto">
            <a:xfrm rot="19023228">
              <a:off x="5162257" y="5158079"/>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 name="Oval 133"/>
            <p:cNvSpPr/>
            <p:nvPr/>
          </p:nvSpPr>
          <p:spPr bwMode="auto">
            <a:xfrm rot="19023228">
              <a:off x="5189245" y="503425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 name="Oval 134"/>
            <p:cNvSpPr/>
            <p:nvPr/>
          </p:nvSpPr>
          <p:spPr bwMode="auto">
            <a:xfrm rot="19023228">
              <a:off x="5220995" y="4916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 name="Oval 135"/>
            <p:cNvSpPr/>
            <p:nvPr/>
          </p:nvSpPr>
          <p:spPr bwMode="auto">
            <a:xfrm rot="19023228">
              <a:off x="5265445" y="4800892"/>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 name="Oval 136"/>
            <p:cNvSpPr/>
            <p:nvPr/>
          </p:nvSpPr>
          <p:spPr bwMode="auto">
            <a:xfrm rot="19023228">
              <a:off x="6324307" y="3848392"/>
              <a:ext cx="90488"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 name="Oval 137"/>
            <p:cNvSpPr/>
            <p:nvPr/>
          </p:nvSpPr>
          <p:spPr bwMode="auto">
            <a:xfrm rot="19023228">
              <a:off x="6444957" y="3824579"/>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 name="Oval 138"/>
            <p:cNvSpPr/>
            <p:nvPr/>
          </p:nvSpPr>
          <p:spPr bwMode="auto">
            <a:xfrm rot="19023228">
              <a:off x="6502107" y="37023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 name="Oval 139"/>
            <p:cNvSpPr/>
            <p:nvPr/>
          </p:nvSpPr>
          <p:spPr bwMode="auto">
            <a:xfrm rot="19023228">
              <a:off x="6384632" y="3719804"/>
              <a:ext cx="87313"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 name="Oval 140"/>
            <p:cNvSpPr/>
            <p:nvPr/>
          </p:nvSpPr>
          <p:spPr bwMode="auto">
            <a:xfrm rot="19023228">
              <a:off x="6267157" y="3751554"/>
              <a:ext cx="87313"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 name="Oval 141"/>
            <p:cNvSpPr/>
            <p:nvPr/>
          </p:nvSpPr>
          <p:spPr bwMode="auto">
            <a:xfrm rot="19023228">
              <a:off x="5147970" y="4800892"/>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 name="Oval 142"/>
            <p:cNvSpPr/>
            <p:nvPr/>
          </p:nvSpPr>
          <p:spPr bwMode="auto">
            <a:xfrm rot="19023228">
              <a:off x="5111457" y="4915192"/>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 name="Oval 143"/>
            <p:cNvSpPr/>
            <p:nvPr/>
          </p:nvSpPr>
          <p:spPr bwMode="auto">
            <a:xfrm rot="19023228">
              <a:off x="5073357" y="50342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 name="Oval 144"/>
            <p:cNvSpPr/>
            <p:nvPr/>
          </p:nvSpPr>
          <p:spPr bwMode="auto">
            <a:xfrm rot="19023228">
              <a:off x="5051132" y="5156492"/>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 name="Oval 145"/>
            <p:cNvSpPr/>
            <p:nvPr/>
          </p:nvSpPr>
          <p:spPr bwMode="auto">
            <a:xfrm rot="19023228">
              <a:off x="5038432" y="528031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 name="Oval 146"/>
            <p:cNvSpPr/>
            <p:nvPr/>
          </p:nvSpPr>
          <p:spPr bwMode="auto">
            <a:xfrm rot="19023228">
              <a:off x="5027320" y="54073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 name="Oval 147"/>
            <p:cNvSpPr/>
            <p:nvPr/>
          </p:nvSpPr>
          <p:spPr bwMode="auto">
            <a:xfrm rot="19023228">
              <a:off x="4916195" y="5407317"/>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 name="Oval 148"/>
            <p:cNvSpPr/>
            <p:nvPr/>
          </p:nvSpPr>
          <p:spPr bwMode="auto">
            <a:xfrm rot="19023228">
              <a:off x="4927307"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 name="Oval 149"/>
            <p:cNvSpPr/>
            <p:nvPr/>
          </p:nvSpPr>
          <p:spPr bwMode="auto">
            <a:xfrm rot="19023228">
              <a:off x="4938420" y="5161254"/>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 name="Oval 150"/>
            <p:cNvSpPr/>
            <p:nvPr/>
          </p:nvSpPr>
          <p:spPr bwMode="auto">
            <a:xfrm rot="19023228">
              <a:off x="4962232" y="5037429"/>
              <a:ext cx="90488"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 name="Oval 151"/>
            <p:cNvSpPr/>
            <p:nvPr/>
          </p:nvSpPr>
          <p:spPr bwMode="auto">
            <a:xfrm rot="19023228">
              <a:off x="4992395" y="49136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 name="Oval 152"/>
            <p:cNvSpPr/>
            <p:nvPr/>
          </p:nvSpPr>
          <p:spPr bwMode="auto">
            <a:xfrm rot="19023228">
              <a:off x="5028907" y="48024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 name="Oval 153"/>
            <p:cNvSpPr/>
            <p:nvPr/>
          </p:nvSpPr>
          <p:spPr bwMode="auto">
            <a:xfrm rot="19023228">
              <a:off x="6324307" y="3622967"/>
              <a:ext cx="90488"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 name="Oval 154"/>
            <p:cNvSpPr/>
            <p:nvPr/>
          </p:nvSpPr>
          <p:spPr bwMode="auto">
            <a:xfrm rot="19023228">
              <a:off x="6444957" y="3592804"/>
              <a:ext cx="88900"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 name="Oval 155"/>
            <p:cNvSpPr/>
            <p:nvPr/>
          </p:nvSpPr>
          <p:spPr bwMode="auto">
            <a:xfrm rot="19023228">
              <a:off x="6503695" y="34753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7" name="Oval 156"/>
            <p:cNvSpPr/>
            <p:nvPr/>
          </p:nvSpPr>
          <p:spPr bwMode="auto">
            <a:xfrm rot="19023228">
              <a:off x="6384632" y="3492792"/>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8" name="Oval 157"/>
            <p:cNvSpPr/>
            <p:nvPr/>
          </p:nvSpPr>
          <p:spPr bwMode="auto">
            <a:xfrm rot="19023228">
              <a:off x="6267157" y="3522954"/>
              <a:ext cx="87313"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9" name="Oval 158"/>
            <p:cNvSpPr/>
            <p:nvPr/>
          </p:nvSpPr>
          <p:spPr bwMode="auto">
            <a:xfrm rot="19023228">
              <a:off x="4957470" y="468341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0" name="Oval 159"/>
            <p:cNvSpPr/>
            <p:nvPr/>
          </p:nvSpPr>
          <p:spPr bwMode="auto">
            <a:xfrm rot="19023228">
              <a:off x="4913020" y="4800892"/>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1" name="Oval 160"/>
            <p:cNvSpPr/>
            <p:nvPr/>
          </p:nvSpPr>
          <p:spPr bwMode="auto">
            <a:xfrm rot="19023228">
              <a:off x="4882857" y="4913604"/>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2" name="Oval 161"/>
            <p:cNvSpPr/>
            <p:nvPr/>
          </p:nvSpPr>
          <p:spPr bwMode="auto">
            <a:xfrm rot="19023228">
              <a:off x="4852695" y="5040604"/>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3" name="Oval 162"/>
            <p:cNvSpPr/>
            <p:nvPr/>
          </p:nvSpPr>
          <p:spPr bwMode="auto">
            <a:xfrm rot="19023228">
              <a:off x="4830470" y="5161254"/>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4" name="Oval 163"/>
            <p:cNvSpPr/>
            <p:nvPr/>
          </p:nvSpPr>
          <p:spPr bwMode="auto">
            <a:xfrm rot="19023228">
              <a:off x="4817770" y="5283492"/>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5" name="Oval 164"/>
            <p:cNvSpPr/>
            <p:nvPr/>
          </p:nvSpPr>
          <p:spPr bwMode="auto">
            <a:xfrm rot="19023228">
              <a:off x="4811420" y="540572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6" name="Oval 165"/>
            <p:cNvSpPr/>
            <p:nvPr/>
          </p:nvSpPr>
          <p:spPr bwMode="auto">
            <a:xfrm rot="19023228">
              <a:off x="4698707" y="54073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7" name="Oval 166"/>
            <p:cNvSpPr/>
            <p:nvPr/>
          </p:nvSpPr>
          <p:spPr bwMode="auto">
            <a:xfrm rot="19023228">
              <a:off x="4711407" y="5277142"/>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8" name="Oval 167"/>
            <p:cNvSpPr/>
            <p:nvPr/>
          </p:nvSpPr>
          <p:spPr bwMode="auto">
            <a:xfrm rot="19023228">
              <a:off x="4716170" y="5158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69" name="Oval 168"/>
            <p:cNvSpPr/>
            <p:nvPr/>
          </p:nvSpPr>
          <p:spPr bwMode="auto">
            <a:xfrm rot="19023228">
              <a:off x="4739982" y="5034254"/>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0" name="Oval 169"/>
            <p:cNvSpPr/>
            <p:nvPr/>
          </p:nvSpPr>
          <p:spPr bwMode="auto">
            <a:xfrm rot="19023228">
              <a:off x="4765382" y="49183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1" name="Oval 170"/>
            <p:cNvSpPr/>
            <p:nvPr/>
          </p:nvSpPr>
          <p:spPr bwMode="auto">
            <a:xfrm rot="19023228">
              <a:off x="4798720" y="48008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2" name="Oval 171"/>
            <p:cNvSpPr/>
            <p:nvPr/>
          </p:nvSpPr>
          <p:spPr bwMode="auto">
            <a:xfrm rot="19023228">
              <a:off x="4836820" y="468659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3" name="Oval 172"/>
            <p:cNvSpPr/>
            <p:nvPr/>
          </p:nvSpPr>
          <p:spPr bwMode="auto">
            <a:xfrm rot="19023228">
              <a:off x="6210007" y="3416592"/>
              <a:ext cx="87313" cy="88900"/>
            </a:xfrm>
            <a:prstGeom prst="ellipse">
              <a:avLst/>
            </a:prstGeom>
            <a:solidFill>
              <a:srgbClr val="7F7F7F"/>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4" name="Oval 173"/>
            <p:cNvSpPr/>
            <p:nvPr/>
          </p:nvSpPr>
          <p:spPr bwMode="auto">
            <a:xfrm rot="19023228">
              <a:off x="6324307" y="3392779"/>
              <a:ext cx="90488" cy="88900"/>
            </a:xfrm>
            <a:prstGeom prst="ellipse">
              <a:avLst/>
            </a:prstGeom>
            <a:solidFill>
              <a:srgbClr val="7F7F7F"/>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5" name="Oval 174"/>
            <p:cNvSpPr/>
            <p:nvPr/>
          </p:nvSpPr>
          <p:spPr bwMode="auto">
            <a:xfrm>
              <a:off x="8130882" y="54073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6" name="Oval 175"/>
            <p:cNvSpPr/>
            <p:nvPr/>
          </p:nvSpPr>
          <p:spPr bwMode="auto">
            <a:xfrm>
              <a:off x="8124532" y="5283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7" name="Oval 176"/>
            <p:cNvSpPr/>
            <p:nvPr/>
          </p:nvSpPr>
          <p:spPr bwMode="auto">
            <a:xfrm>
              <a:off x="8103895" y="51628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8" name="Oval 177"/>
            <p:cNvSpPr/>
            <p:nvPr/>
          </p:nvSpPr>
          <p:spPr bwMode="auto">
            <a:xfrm>
              <a:off x="8076907" y="5037429"/>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79" name="Oval 178"/>
            <p:cNvSpPr/>
            <p:nvPr/>
          </p:nvSpPr>
          <p:spPr bwMode="auto">
            <a:xfrm>
              <a:off x="8037220" y="49263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0" name="Oval 179"/>
            <p:cNvSpPr/>
            <p:nvPr/>
          </p:nvSpPr>
          <p:spPr bwMode="auto">
            <a:xfrm>
              <a:off x="7989595" y="4812004"/>
              <a:ext cx="90487"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1" name="Oval 180"/>
            <p:cNvSpPr/>
            <p:nvPr/>
          </p:nvSpPr>
          <p:spPr bwMode="auto">
            <a:xfrm>
              <a:off x="7934032" y="47104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2" name="Oval 181"/>
            <p:cNvSpPr/>
            <p:nvPr/>
          </p:nvSpPr>
          <p:spPr bwMode="auto">
            <a:xfrm>
              <a:off x="7865770" y="46072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3" name="Oval 182"/>
            <p:cNvSpPr/>
            <p:nvPr/>
          </p:nvSpPr>
          <p:spPr bwMode="auto">
            <a:xfrm>
              <a:off x="7791157" y="45151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4" name="Oval 183"/>
            <p:cNvSpPr/>
            <p:nvPr/>
          </p:nvSpPr>
          <p:spPr bwMode="auto">
            <a:xfrm>
              <a:off x="7708607" y="4426242"/>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5" name="Oval 184"/>
            <p:cNvSpPr/>
            <p:nvPr/>
          </p:nvSpPr>
          <p:spPr bwMode="auto">
            <a:xfrm>
              <a:off x="7619707" y="434210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6" name="Oval 185"/>
            <p:cNvSpPr/>
            <p:nvPr/>
          </p:nvSpPr>
          <p:spPr bwMode="auto">
            <a:xfrm>
              <a:off x="7522870" y="42659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7" name="Oval 186"/>
            <p:cNvSpPr/>
            <p:nvPr/>
          </p:nvSpPr>
          <p:spPr bwMode="auto">
            <a:xfrm>
              <a:off x="7424445" y="4205579"/>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8" name="Oval 187"/>
            <p:cNvSpPr/>
            <p:nvPr/>
          </p:nvSpPr>
          <p:spPr bwMode="auto">
            <a:xfrm>
              <a:off x="7318082" y="41516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89" name="Oval 188"/>
            <p:cNvSpPr/>
            <p:nvPr/>
          </p:nvSpPr>
          <p:spPr bwMode="auto">
            <a:xfrm>
              <a:off x="7205370" y="41039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0" name="Oval 189"/>
            <p:cNvSpPr/>
            <p:nvPr/>
          </p:nvSpPr>
          <p:spPr bwMode="auto">
            <a:xfrm>
              <a:off x="7099007" y="406905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1" name="Oval 190"/>
            <p:cNvSpPr/>
            <p:nvPr/>
          </p:nvSpPr>
          <p:spPr bwMode="auto">
            <a:xfrm>
              <a:off x="6978357" y="40404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2" name="Oval 191"/>
            <p:cNvSpPr/>
            <p:nvPr/>
          </p:nvSpPr>
          <p:spPr bwMode="auto">
            <a:xfrm>
              <a:off x="6859295" y="402936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3" name="Oval 192"/>
            <p:cNvSpPr/>
            <p:nvPr/>
          </p:nvSpPr>
          <p:spPr bwMode="auto">
            <a:xfrm>
              <a:off x="6741820" y="40182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4" name="Oval 193"/>
            <p:cNvSpPr/>
            <p:nvPr/>
          </p:nvSpPr>
          <p:spPr bwMode="auto">
            <a:xfrm>
              <a:off x="6622757" y="4029367"/>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5" name="Oval 194"/>
            <p:cNvSpPr/>
            <p:nvPr/>
          </p:nvSpPr>
          <p:spPr bwMode="auto">
            <a:xfrm>
              <a:off x="6687845" y="3908717"/>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6" name="Oval 195"/>
            <p:cNvSpPr/>
            <p:nvPr/>
          </p:nvSpPr>
          <p:spPr bwMode="auto">
            <a:xfrm>
              <a:off x="6802145" y="390871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7" name="Oval 196"/>
            <p:cNvSpPr/>
            <p:nvPr/>
          </p:nvSpPr>
          <p:spPr bwMode="auto">
            <a:xfrm>
              <a:off x="6919620" y="39198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8" name="Oval 197"/>
            <p:cNvSpPr/>
            <p:nvPr/>
          </p:nvSpPr>
          <p:spPr bwMode="auto">
            <a:xfrm>
              <a:off x="7032332" y="3935704"/>
              <a:ext cx="90488"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99" name="Oval 198"/>
            <p:cNvSpPr/>
            <p:nvPr/>
          </p:nvSpPr>
          <p:spPr bwMode="auto">
            <a:xfrm>
              <a:off x="7151395" y="3962692"/>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0" name="Oval 199"/>
            <p:cNvSpPr/>
            <p:nvPr/>
          </p:nvSpPr>
          <p:spPr bwMode="auto">
            <a:xfrm>
              <a:off x="7264107" y="40039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1" name="Oval 200"/>
            <p:cNvSpPr/>
            <p:nvPr/>
          </p:nvSpPr>
          <p:spPr bwMode="auto">
            <a:xfrm>
              <a:off x="7370470" y="4053179"/>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2" name="Oval 201"/>
            <p:cNvSpPr/>
            <p:nvPr/>
          </p:nvSpPr>
          <p:spPr bwMode="auto">
            <a:xfrm>
              <a:off x="7478420" y="4105567"/>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3" name="Oval 202"/>
            <p:cNvSpPr/>
            <p:nvPr/>
          </p:nvSpPr>
          <p:spPr bwMode="auto">
            <a:xfrm>
              <a:off x="7581607" y="41690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4" name="Oval 203"/>
            <p:cNvSpPr/>
            <p:nvPr/>
          </p:nvSpPr>
          <p:spPr bwMode="auto">
            <a:xfrm>
              <a:off x="7678445" y="4240504"/>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5" name="Oval 204"/>
            <p:cNvSpPr/>
            <p:nvPr/>
          </p:nvSpPr>
          <p:spPr bwMode="auto">
            <a:xfrm>
              <a:off x="7765757" y="43246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6" name="Oval 205"/>
            <p:cNvSpPr/>
            <p:nvPr/>
          </p:nvSpPr>
          <p:spPr bwMode="auto">
            <a:xfrm>
              <a:off x="7848307" y="4408779"/>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7" name="Oval 206"/>
            <p:cNvSpPr/>
            <p:nvPr/>
          </p:nvSpPr>
          <p:spPr bwMode="auto">
            <a:xfrm>
              <a:off x="7924507" y="4502442"/>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8" name="Oval 207"/>
            <p:cNvSpPr/>
            <p:nvPr/>
          </p:nvSpPr>
          <p:spPr bwMode="auto">
            <a:xfrm>
              <a:off x="7992770" y="45976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09" name="Oval 208"/>
            <p:cNvSpPr/>
            <p:nvPr/>
          </p:nvSpPr>
          <p:spPr bwMode="auto">
            <a:xfrm>
              <a:off x="8056270" y="47040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0" name="Oval 209"/>
            <p:cNvSpPr/>
            <p:nvPr/>
          </p:nvSpPr>
          <p:spPr bwMode="auto">
            <a:xfrm>
              <a:off x="8110245" y="48183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1" name="Oval 210"/>
            <p:cNvSpPr/>
            <p:nvPr/>
          </p:nvSpPr>
          <p:spPr bwMode="auto">
            <a:xfrm>
              <a:off x="8153107" y="49247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2" name="Oval 211"/>
            <p:cNvSpPr/>
            <p:nvPr/>
          </p:nvSpPr>
          <p:spPr bwMode="auto">
            <a:xfrm>
              <a:off x="8189620" y="5046954"/>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3" name="Oval 212"/>
            <p:cNvSpPr/>
            <p:nvPr/>
          </p:nvSpPr>
          <p:spPr bwMode="auto">
            <a:xfrm>
              <a:off x="8215020" y="51612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4" name="Oval 213"/>
            <p:cNvSpPr/>
            <p:nvPr/>
          </p:nvSpPr>
          <p:spPr bwMode="auto">
            <a:xfrm>
              <a:off x="8234070" y="5283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5" name="Oval 214"/>
            <p:cNvSpPr/>
            <p:nvPr/>
          </p:nvSpPr>
          <p:spPr bwMode="auto">
            <a:xfrm>
              <a:off x="8240420" y="54041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6" name="Oval 215"/>
            <p:cNvSpPr/>
            <p:nvPr/>
          </p:nvSpPr>
          <p:spPr bwMode="auto">
            <a:xfrm>
              <a:off x="8349957" y="54073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7" name="Oval 216"/>
            <p:cNvSpPr/>
            <p:nvPr/>
          </p:nvSpPr>
          <p:spPr bwMode="auto">
            <a:xfrm>
              <a:off x="8338845" y="5288254"/>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8" name="Oval 217"/>
            <p:cNvSpPr/>
            <p:nvPr/>
          </p:nvSpPr>
          <p:spPr bwMode="auto">
            <a:xfrm>
              <a:off x="8322970" y="5158079"/>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19" name="Oval 218"/>
            <p:cNvSpPr/>
            <p:nvPr/>
          </p:nvSpPr>
          <p:spPr bwMode="auto">
            <a:xfrm>
              <a:off x="8299157" y="5037429"/>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0" name="Oval 219"/>
            <p:cNvSpPr/>
            <p:nvPr/>
          </p:nvSpPr>
          <p:spPr bwMode="auto">
            <a:xfrm>
              <a:off x="8261057" y="49167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1" name="Oval 220"/>
            <p:cNvSpPr/>
            <p:nvPr/>
          </p:nvSpPr>
          <p:spPr bwMode="auto">
            <a:xfrm>
              <a:off x="8222957" y="4800892"/>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2" name="Oval 221"/>
            <p:cNvSpPr/>
            <p:nvPr/>
          </p:nvSpPr>
          <p:spPr bwMode="auto">
            <a:xfrm>
              <a:off x="8170570" y="468659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3" name="Oval 222"/>
            <p:cNvSpPr/>
            <p:nvPr/>
          </p:nvSpPr>
          <p:spPr bwMode="auto">
            <a:xfrm>
              <a:off x="8107070" y="4581817"/>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4" name="Oval 223"/>
            <p:cNvSpPr/>
            <p:nvPr/>
          </p:nvSpPr>
          <p:spPr bwMode="auto">
            <a:xfrm>
              <a:off x="8038807" y="44722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5" name="Oval 224"/>
            <p:cNvSpPr/>
            <p:nvPr/>
          </p:nvSpPr>
          <p:spPr bwMode="auto">
            <a:xfrm>
              <a:off x="7968957" y="43786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6" name="Oval 225"/>
            <p:cNvSpPr/>
            <p:nvPr/>
          </p:nvSpPr>
          <p:spPr bwMode="auto">
            <a:xfrm>
              <a:off x="7883232" y="42833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7" name="Oval 226"/>
            <p:cNvSpPr/>
            <p:nvPr/>
          </p:nvSpPr>
          <p:spPr bwMode="auto">
            <a:xfrm>
              <a:off x="7795920" y="420240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8" name="Oval 227"/>
            <p:cNvSpPr/>
            <p:nvPr/>
          </p:nvSpPr>
          <p:spPr bwMode="auto">
            <a:xfrm>
              <a:off x="7703845" y="4123029"/>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29" name="Oval 228"/>
            <p:cNvSpPr/>
            <p:nvPr/>
          </p:nvSpPr>
          <p:spPr bwMode="auto">
            <a:xfrm>
              <a:off x="7603832" y="40531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0" name="Oval 229"/>
            <p:cNvSpPr/>
            <p:nvPr/>
          </p:nvSpPr>
          <p:spPr bwMode="auto">
            <a:xfrm>
              <a:off x="7499057" y="39865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1" name="Oval 230"/>
            <p:cNvSpPr/>
            <p:nvPr/>
          </p:nvSpPr>
          <p:spPr bwMode="auto">
            <a:xfrm>
              <a:off x="7389520" y="39341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2" name="Oval 231"/>
            <p:cNvSpPr/>
            <p:nvPr/>
          </p:nvSpPr>
          <p:spPr bwMode="auto">
            <a:xfrm>
              <a:off x="7276807" y="38880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3" name="Oval 232"/>
            <p:cNvSpPr/>
            <p:nvPr/>
          </p:nvSpPr>
          <p:spPr bwMode="auto">
            <a:xfrm>
              <a:off x="7159332" y="38531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4" name="Oval 233"/>
            <p:cNvSpPr/>
            <p:nvPr/>
          </p:nvSpPr>
          <p:spPr bwMode="auto">
            <a:xfrm>
              <a:off x="7043445" y="382616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5" name="Oval 234"/>
            <p:cNvSpPr/>
            <p:nvPr/>
          </p:nvSpPr>
          <p:spPr bwMode="auto">
            <a:xfrm>
              <a:off x="6927557" y="38023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6" name="Oval 235"/>
            <p:cNvSpPr/>
            <p:nvPr/>
          </p:nvSpPr>
          <p:spPr bwMode="auto">
            <a:xfrm>
              <a:off x="6805320" y="37991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7" name="Oval 236"/>
            <p:cNvSpPr/>
            <p:nvPr/>
          </p:nvSpPr>
          <p:spPr bwMode="auto">
            <a:xfrm>
              <a:off x="6683082" y="37975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8" name="Oval 237"/>
            <p:cNvSpPr/>
            <p:nvPr/>
          </p:nvSpPr>
          <p:spPr bwMode="auto">
            <a:xfrm>
              <a:off x="6625932" y="36880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39" name="Oval 238"/>
            <p:cNvSpPr/>
            <p:nvPr/>
          </p:nvSpPr>
          <p:spPr bwMode="auto">
            <a:xfrm>
              <a:off x="6741820" y="36848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0" name="Oval 239"/>
            <p:cNvSpPr/>
            <p:nvPr/>
          </p:nvSpPr>
          <p:spPr bwMode="auto">
            <a:xfrm>
              <a:off x="6864057" y="3672179"/>
              <a:ext cx="87313"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1" name="Oval 240"/>
            <p:cNvSpPr/>
            <p:nvPr/>
          </p:nvSpPr>
          <p:spPr bwMode="auto">
            <a:xfrm>
              <a:off x="6986295" y="36832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2" name="Oval 241"/>
            <p:cNvSpPr/>
            <p:nvPr/>
          </p:nvSpPr>
          <p:spPr bwMode="auto">
            <a:xfrm>
              <a:off x="7100595" y="37261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3" name="Oval 242"/>
            <p:cNvSpPr/>
            <p:nvPr/>
          </p:nvSpPr>
          <p:spPr bwMode="auto">
            <a:xfrm>
              <a:off x="7218070" y="37531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4" name="Oval 243"/>
            <p:cNvSpPr/>
            <p:nvPr/>
          </p:nvSpPr>
          <p:spPr bwMode="auto">
            <a:xfrm>
              <a:off x="7330782" y="37896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5" name="Oval 244"/>
            <p:cNvSpPr/>
            <p:nvPr/>
          </p:nvSpPr>
          <p:spPr bwMode="auto">
            <a:xfrm>
              <a:off x="7446670" y="3834104"/>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6" name="Oval 245"/>
            <p:cNvSpPr/>
            <p:nvPr/>
          </p:nvSpPr>
          <p:spPr bwMode="auto">
            <a:xfrm>
              <a:off x="7554620" y="3891254"/>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7" name="Oval 246"/>
            <p:cNvSpPr/>
            <p:nvPr/>
          </p:nvSpPr>
          <p:spPr bwMode="auto">
            <a:xfrm>
              <a:off x="7656220" y="395792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8" name="Oval 247"/>
            <p:cNvSpPr/>
            <p:nvPr/>
          </p:nvSpPr>
          <p:spPr bwMode="auto">
            <a:xfrm>
              <a:off x="7754645" y="4024604"/>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49" name="Oval 248"/>
            <p:cNvSpPr/>
            <p:nvPr/>
          </p:nvSpPr>
          <p:spPr bwMode="auto">
            <a:xfrm>
              <a:off x="7854657" y="410080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0" name="Oval 249"/>
            <p:cNvSpPr/>
            <p:nvPr/>
          </p:nvSpPr>
          <p:spPr bwMode="auto">
            <a:xfrm>
              <a:off x="7941970" y="41817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1" name="Oval 250"/>
            <p:cNvSpPr/>
            <p:nvPr/>
          </p:nvSpPr>
          <p:spPr bwMode="auto">
            <a:xfrm>
              <a:off x="8027695" y="4275429"/>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2" name="Oval 251"/>
            <p:cNvSpPr/>
            <p:nvPr/>
          </p:nvSpPr>
          <p:spPr bwMode="auto">
            <a:xfrm>
              <a:off x="8100720" y="436591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3" name="Oval 252"/>
            <p:cNvSpPr/>
            <p:nvPr/>
          </p:nvSpPr>
          <p:spPr bwMode="auto">
            <a:xfrm>
              <a:off x="8170570" y="4467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4" name="Oval 253"/>
            <p:cNvSpPr/>
            <p:nvPr/>
          </p:nvSpPr>
          <p:spPr bwMode="auto">
            <a:xfrm>
              <a:off x="8234070" y="45770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5" name="Oval 254"/>
            <p:cNvSpPr/>
            <p:nvPr/>
          </p:nvSpPr>
          <p:spPr bwMode="auto">
            <a:xfrm>
              <a:off x="6564020" y="3583279"/>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6" name="Oval 255"/>
            <p:cNvSpPr/>
            <p:nvPr/>
          </p:nvSpPr>
          <p:spPr bwMode="auto">
            <a:xfrm>
              <a:off x="6679907" y="3572167"/>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7" name="Oval 256"/>
            <p:cNvSpPr/>
            <p:nvPr/>
          </p:nvSpPr>
          <p:spPr bwMode="auto">
            <a:xfrm>
              <a:off x="6924382" y="35642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8" name="Oval 257"/>
            <p:cNvSpPr/>
            <p:nvPr/>
          </p:nvSpPr>
          <p:spPr bwMode="auto">
            <a:xfrm>
              <a:off x="7043445" y="359915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59" name="Oval 258"/>
            <p:cNvSpPr/>
            <p:nvPr/>
          </p:nvSpPr>
          <p:spPr bwMode="auto">
            <a:xfrm>
              <a:off x="7159332" y="36245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0" name="Oval 259"/>
            <p:cNvSpPr/>
            <p:nvPr/>
          </p:nvSpPr>
          <p:spPr bwMode="auto">
            <a:xfrm>
              <a:off x="7276807" y="36531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1" name="Oval 260"/>
            <p:cNvSpPr/>
            <p:nvPr/>
          </p:nvSpPr>
          <p:spPr bwMode="auto">
            <a:xfrm>
              <a:off x="7389520" y="36959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2" name="Oval 261"/>
            <p:cNvSpPr/>
            <p:nvPr/>
          </p:nvSpPr>
          <p:spPr bwMode="auto">
            <a:xfrm>
              <a:off x="7499057" y="37436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3" name="Oval 262"/>
            <p:cNvSpPr/>
            <p:nvPr/>
          </p:nvSpPr>
          <p:spPr bwMode="auto">
            <a:xfrm>
              <a:off x="7603832" y="37912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4" name="Oval 263"/>
            <p:cNvSpPr/>
            <p:nvPr/>
          </p:nvSpPr>
          <p:spPr bwMode="auto">
            <a:xfrm>
              <a:off x="7708607" y="3859504"/>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5" name="Oval 264"/>
            <p:cNvSpPr/>
            <p:nvPr/>
          </p:nvSpPr>
          <p:spPr bwMode="auto">
            <a:xfrm>
              <a:off x="7811795" y="39277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6" name="Oval 265"/>
            <p:cNvSpPr/>
            <p:nvPr/>
          </p:nvSpPr>
          <p:spPr bwMode="auto">
            <a:xfrm>
              <a:off x="7907045" y="40055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7" name="Oval 266"/>
            <p:cNvSpPr/>
            <p:nvPr/>
          </p:nvSpPr>
          <p:spPr bwMode="auto">
            <a:xfrm>
              <a:off x="7992770" y="4086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8" name="Oval 267"/>
            <p:cNvSpPr/>
            <p:nvPr/>
          </p:nvSpPr>
          <p:spPr bwMode="auto">
            <a:xfrm>
              <a:off x="8078495" y="41706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69" name="Oval 268"/>
            <p:cNvSpPr/>
            <p:nvPr/>
          </p:nvSpPr>
          <p:spPr bwMode="auto">
            <a:xfrm>
              <a:off x="8156282" y="42611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0" name="Oval 269"/>
            <p:cNvSpPr/>
            <p:nvPr/>
          </p:nvSpPr>
          <p:spPr bwMode="auto">
            <a:xfrm>
              <a:off x="8230895" y="4361154"/>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1" name="Oval 270"/>
            <p:cNvSpPr/>
            <p:nvPr/>
          </p:nvSpPr>
          <p:spPr bwMode="auto">
            <a:xfrm>
              <a:off x="8299157" y="446751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2" name="Oval 271"/>
            <p:cNvSpPr/>
            <p:nvPr/>
          </p:nvSpPr>
          <p:spPr bwMode="auto">
            <a:xfrm>
              <a:off x="8354720" y="45691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3" name="Oval 272"/>
            <p:cNvSpPr/>
            <p:nvPr/>
          </p:nvSpPr>
          <p:spPr bwMode="auto">
            <a:xfrm>
              <a:off x="8288045" y="4683417"/>
              <a:ext cx="90487"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4" name="Oval 273"/>
            <p:cNvSpPr/>
            <p:nvPr/>
          </p:nvSpPr>
          <p:spPr bwMode="auto">
            <a:xfrm>
              <a:off x="8415045" y="468341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5" name="Oval 274"/>
            <p:cNvSpPr/>
            <p:nvPr/>
          </p:nvSpPr>
          <p:spPr bwMode="auto">
            <a:xfrm>
              <a:off x="8457907" y="4800892"/>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6" name="Oval 275"/>
            <p:cNvSpPr/>
            <p:nvPr/>
          </p:nvSpPr>
          <p:spPr bwMode="auto">
            <a:xfrm>
              <a:off x="8337257" y="48008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7" name="Oval 276"/>
            <p:cNvSpPr/>
            <p:nvPr/>
          </p:nvSpPr>
          <p:spPr bwMode="auto">
            <a:xfrm>
              <a:off x="8380120" y="4913604"/>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8" name="Oval 277"/>
            <p:cNvSpPr/>
            <p:nvPr/>
          </p:nvSpPr>
          <p:spPr bwMode="auto">
            <a:xfrm>
              <a:off x="8491245" y="49136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79" name="Oval 278"/>
            <p:cNvSpPr/>
            <p:nvPr/>
          </p:nvSpPr>
          <p:spPr bwMode="auto">
            <a:xfrm>
              <a:off x="8522995" y="5035842"/>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0" name="Oval 279"/>
            <p:cNvSpPr/>
            <p:nvPr/>
          </p:nvSpPr>
          <p:spPr bwMode="auto">
            <a:xfrm>
              <a:off x="8410282" y="50358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1" name="Oval 280"/>
            <p:cNvSpPr/>
            <p:nvPr/>
          </p:nvSpPr>
          <p:spPr bwMode="auto">
            <a:xfrm>
              <a:off x="8437270" y="51580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2" name="Oval 281"/>
            <p:cNvSpPr/>
            <p:nvPr/>
          </p:nvSpPr>
          <p:spPr bwMode="auto">
            <a:xfrm>
              <a:off x="8542045" y="51580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3" name="Oval 282"/>
            <p:cNvSpPr/>
            <p:nvPr/>
          </p:nvSpPr>
          <p:spPr bwMode="auto">
            <a:xfrm>
              <a:off x="8453145" y="528190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4" name="Oval 283"/>
            <p:cNvSpPr/>
            <p:nvPr/>
          </p:nvSpPr>
          <p:spPr bwMode="auto">
            <a:xfrm>
              <a:off x="8559507"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5" name="Oval 284"/>
            <p:cNvSpPr/>
            <p:nvPr/>
          </p:nvSpPr>
          <p:spPr bwMode="auto">
            <a:xfrm>
              <a:off x="8459495" y="54041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6" name="Oval 285"/>
            <p:cNvSpPr/>
            <p:nvPr/>
          </p:nvSpPr>
          <p:spPr bwMode="auto">
            <a:xfrm>
              <a:off x="6625932" y="346262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7" name="Oval 286"/>
            <p:cNvSpPr/>
            <p:nvPr/>
          </p:nvSpPr>
          <p:spPr bwMode="auto">
            <a:xfrm>
              <a:off x="6741820" y="34578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8" name="Oval 287"/>
            <p:cNvSpPr/>
            <p:nvPr/>
          </p:nvSpPr>
          <p:spPr bwMode="auto">
            <a:xfrm>
              <a:off x="6864057" y="344516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89" name="Oval 288"/>
            <p:cNvSpPr/>
            <p:nvPr/>
          </p:nvSpPr>
          <p:spPr bwMode="auto">
            <a:xfrm>
              <a:off x="6978357" y="34594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0" name="Oval 289"/>
            <p:cNvSpPr/>
            <p:nvPr/>
          </p:nvSpPr>
          <p:spPr bwMode="auto">
            <a:xfrm>
              <a:off x="7100595" y="34943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1" name="Oval 290"/>
            <p:cNvSpPr/>
            <p:nvPr/>
          </p:nvSpPr>
          <p:spPr bwMode="auto">
            <a:xfrm>
              <a:off x="7218070" y="35261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2" name="Oval 291"/>
            <p:cNvSpPr/>
            <p:nvPr/>
          </p:nvSpPr>
          <p:spPr bwMode="auto">
            <a:xfrm>
              <a:off x="7330782" y="35594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3" name="Oval 292"/>
            <p:cNvSpPr/>
            <p:nvPr/>
          </p:nvSpPr>
          <p:spPr bwMode="auto">
            <a:xfrm>
              <a:off x="7446670" y="359915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4" name="Oval 293"/>
            <p:cNvSpPr/>
            <p:nvPr/>
          </p:nvSpPr>
          <p:spPr bwMode="auto">
            <a:xfrm>
              <a:off x="7554620" y="36467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5" name="Oval 294"/>
            <p:cNvSpPr/>
            <p:nvPr/>
          </p:nvSpPr>
          <p:spPr bwMode="auto">
            <a:xfrm>
              <a:off x="7657807" y="3702342"/>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6" name="Oval 295"/>
            <p:cNvSpPr/>
            <p:nvPr/>
          </p:nvSpPr>
          <p:spPr bwMode="auto">
            <a:xfrm>
              <a:off x="7765757" y="375949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7" name="Oval 296"/>
            <p:cNvSpPr/>
            <p:nvPr/>
          </p:nvSpPr>
          <p:spPr bwMode="auto">
            <a:xfrm>
              <a:off x="7864182" y="3832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8" name="Oval 297"/>
            <p:cNvSpPr/>
            <p:nvPr/>
          </p:nvSpPr>
          <p:spPr bwMode="auto">
            <a:xfrm>
              <a:off x="7962607" y="3902367"/>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99" name="Oval 298"/>
            <p:cNvSpPr/>
            <p:nvPr/>
          </p:nvSpPr>
          <p:spPr bwMode="auto">
            <a:xfrm>
              <a:off x="8056270" y="39801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0" name="Oval 299"/>
            <p:cNvSpPr/>
            <p:nvPr/>
          </p:nvSpPr>
          <p:spPr bwMode="auto">
            <a:xfrm>
              <a:off x="8132470" y="40754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1" name="Oval 300"/>
            <p:cNvSpPr/>
            <p:nvPr/>
          </p:nvSpPr>
          <p:spPr bwMode="auto">
            <a:xfrm>
              <a:off x="8215020" y="4162717"/>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2" name="Oval 301"/>
            <p:cNvSpPr/>
            <p:nvPr/>
          </p:nvSpPr>
          <p:spPr bwMode="auto">
            <a:xfrm>
              <a:off x="8292807" y="4256379"/>
              <a:ext cx="90488"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3" name="Oval 302"/>
            <p:cNvSpPr/>
            <p:nvPr/>
          </p:nvSpPr>
          <p:spPr bwMode="auto">
            <a:xfrm>
              <a:off x="8361070" y="43579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4" name="Oval 303"/>
            <p:cNvSpPr/>
            <p:nvPr/>
          </p:nvSpPr>
          <p:spPr bwMode="auto">
            <a:xfrm>
              <a:off x="8426157" y="4459579"/>
              <a:ext cx="87313"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5" name="Oval 304"/>
            <p:cNvSpPr/>
            <p:nvPr/>
          </p:nvSpPr>
          <p:spPr bwMode="auto">
            <a:xfrm>
              <a:off x="8480132" y="45691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6" name="Oval 305"/>
            <p:cNvSpPr/>
            <p:nvPr/>
          </p:nvSpPr>
          <p:spPr bwMode="auto">
            <a:xfrm>
              <a:off x="8527757" y="468341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7" name="Oval 306"/>
            <p:cNvSpPr/>
            <p:nvPr/>
          </p:nvSpPr>
          <p:spPr bwMode="auto">
            <a:xfrm>
              <a:off x="8572207" y="4800892"/>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8" name="Oval 307"/>
            <p:cNvSpPr/>
            <p:nvPr/>
          </p:nvSpPr>
          <p:spPr bwMode="auto">
            <a:xfrm>
              <a:off x="8607132" y="4918367"/>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09" name="Oval 308"/>
            <p:cNvSpPr/>
            <p:nvPr/>
          </p:nvSpPr>
          <p:spPr bwMode="auto">
            <a:xfrm>
              <a:off x="8634120" y="5035842"/>
              <a:ext cx="90487"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0" name="Oval 309"/>
            <p:cNvSpPr/>
            <p:nvPr/>
          </p:nvSpPr>
          <p:spPr bwMode="auto">
            <a:xfrm>
              <a:off x="8659520" y="51580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1" name="Oval 310"/>
            <p:cNvSpPr/>
            <p:nvPr/>
          </p:nvSpPr>
          <p:spPr bwMode="auto">
            <a:xfrm>
              <a:off x="8664282" y="5288254"/>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2" name="Oval 311"/>
            <p:cNvSpPr/>
            <p:nvPr/>
          </p:nvSpPr>
          <p:spPr bwMode="auto">
            <a:xfrm>
              <a:off x="8672220" y="54073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3" name="Oval 312"/>
            <p:cNvSpPr/>
            <p:nvPr/>
          </p:nvSpPr>
          <p:spPr bwMode="auto">
            <a:xfrm>
              <a:off x="8784932" y="54041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4" name="Oval 313"/>
            <p:cNvSpPr/>
            <p:nvPr/>
          </p:nvSpPr>
          <p:spPr bwMode="auto">
            <a:xfrm>
              <a:off x="8780170" y="5283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5" name="Oval 314"/>
            <p:cNvSpPr/>
            <p:nvPr/>
          </p:nvSpPr>
          <p:spPr bwMode="auto">
            <a:xfrm>
              <a:off x="6451307" y="3370554"/>
              <a:ext cx="90488" cy="90488"/>
            </a:xfrm>
            <a:prstGeom prst="ellipse">
              <a:avLst/>
            </a:prstGeom>
            <a:solidFill>
              <a:srgbClr val="7F7F7F"/>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6" name="Oval 315"/>
            <p:cNvSpPr/>
            <p:nvPr/>
          </p:nvSpPr>
          <p:spPr bwMode="auto">
            <a:xfrm>
              <a:off x="6564020" y="335626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7" name="Oval 316"/>
            <p:cNvSpPr/>
            <p:nvPr/>
          </p:nvSpPr>
          <p:spPr bwMode="auto">
            <a:xfrm>
              <a:off x="6683082" y="33499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8" name="Oval 317"/>
            <p:cNvSpPr/>
            <p:nvPr/>
          </p:nvSpPr>
          <p:spPr bwMode="auto">
            <a:xfrm>
              <a:off x="6805320" y="33451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19" name="Oval 318"/>
            <p:cNvSpPr/>
            <p:nvPr/>
          </p:nvSpPr>
          <p:spPr bwMode="auto">
            <a:xfrm>
              <a:off x="6924382" y="334991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0" name="Oval 319"/>
            <p:cNvSpPr/>
            <p:nvPr/>
          </p:nvSpPr>
          <p:spPr bwMode="auto">
            <a:xfrm>
              <a:off x="7043445" y="3365792"/>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1" name="Oval 320"/>
            <p:cNvSpPr/>
            <p:nvPr/>
          </p:nvSpPr>
          <p:spPr bwMode="auto">
            <a:xfrm>
              <a:off x="7159332" y="3392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2" name="Oval 321"/>
            <p:cNvSpPr/>
            <p:nvPr/>
          </p:nvSpPr>
          <p:spPr bwMode="auto">
            <a:xfrm>
              <a:off x="7276807" y="34229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3" name="Oval 322"/>
            <p:cNvSpPr/>
            <p:nvPr/>
          </p:nvSpPr>
          <p:spPr bwMode="auto">
            <a:xfrm>
              <a:off x="7386345" y="3449929"/>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4" name="Oval 323"/>
            <p:cNvSpPr/>
            <p:nvPr/>
          </p:nvSpPr>
          <p:spPr bwMode="auto">
            <a:xfrm>
              <a:off x="7499057" y="35007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5" name="Oval 324"/>
            <p:cNvSpPr/>
            <p:nvPr/>
          </p:nvSpPr>
          <p:spPr bwMode="auto">
            <a:xfrm>
              <a:off x="7614945" y="35483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6" name="Oval 325"/>
            <p:cNvSpPr/>
            <p:nvPr/>
          </p:nvSpPr>
          <p:spPr bwMode="auto">
            <a:xfrm>
              <a:off x="7714957" y="36007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7" name="Oval 326"/>
            <p:cNvSpPr/>
            <p:nvPr/>
          </p:nvSpPr>
          <p:spPr bwMode="auto">
            <a:xfrm>
              <a:off x="7822907" y="3659479"/>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8" name="Oval 327"/>
            <p:cNvSpPr/>
            <p:nvPr/>
          </p:nvSpPr>
          <p:spPr bwMode="auto">
            <a:xfrm>
              <a:off x="7924507" y="3734092"/>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29" name="Oval 328"/>
            <p:cNvSpPr/>
            <p:nvPr/>
          </p:nvSpPr>
          <p:spPr bwMode="auto">
            <a:xfrm>
              <a:off x="8014995" y="38023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0" name="Oval 329"/>
            <p:cNvSpPr/>
            <p:nvPr/>
          </p:nvSpPr>
          <p:spPr bwMode="auto">
            <a:xfrm>
              <a:off x="8107070" y="38880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1" name="Oval 330"/>
            <p:cNvSpPr/>
            <p:nvPr/>
          </p:nvSpPr>
          <p:spPr bwMode="auto">
            <a:xfrm>
              <a:off x="8189620" y="3970629"/>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2" name="Oval 331"/>
            <p:cNvSpPr/>
            <p:nvPr/>
          </p:nvSpPr>
          <p:spPr bwMode="auto">
            <a:xfrm>
              <a:off x="8272170" y="4056354"/>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3" name="Oval 332"/>
            <p:cNvSpPr/>
            <p:nvPr/>
          </p:nvSpPr>
          <p:spPr bwMode="auto">
            <a:xfrm>
              <a:off x="8349957" y="4154779"/>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4" name="Oval 333"/>
            <p:cNvSpPr/>
            <p:nvPr/>
          </p:nvSpPr>
          <p:spPr bwMode="auto">
            <a:xfrm>
              <a:off x="8421395" y="425320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5" name="Oval 334"/>
            <p:cNvSpPr/>
            <p:nvPr/>
          </p:nvSpPr>
          <p:spPr bwMode="auto">
            <a:xfrm>
              <a:off x="8483307" y="43563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6" name="Oval 335"/>
            <p:cNvSpPr/>
            <p:nvPr/>
          </p:nvSpPr>
          <p:spPr bwMode="auto">
            <a:xfrm>
              <a:off x="8545220" y="4459579"/>
              <a:ext cx="88900"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7" name="Oval 336"/>
            <p:cNvSpPr/>
            <p:nvPr/>
          </p:nvSpPr>
          <p:spPr bwMode="auto">
            <a:xfrm>
              <a:off x="8599195" y="45691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8" name="Oval 337"/>
            <p:cNvSpPr/>
            <p:nvPr/>
          </p:nvSpPr>
          <p:spPr bwMode="auto">
            <a:xfrm>
              <a:off x="8648407" y="46834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39" name="Oval 338"/>
            <p:cNvSpPr/>
            <p:nvPr/>
          </p:nvSpPr>
          <p:spPr bwMode="auto">
            <a:xfrm>
              <a:off x="8686507" y="48008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0" name="Oval 339"/>
            <p:cNvSpPr/>
            <p:nvPr/>
          </p:nvSpPr>
          <p:spPr bwMode="auto">
            <a:xfrm>
              <a:off x="8718257" y="49136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1" name="Oval 340"/>
            <p:cNvSpPr/>
            <p:nvPr/>
          </p:nvSpPr>
          <p:spPr bwMode="auto">
            <a:xfrm>
              <a:off x="8748420" y="5035842"/>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2" name="Oval 341"/>
            <p:cNvSpPr/>
            <p:nvPr/>
          </p:nvSpPr>
          <p:spPr bwMode="auto">
            <a:xfrm>
              <a:off x="8764295" y="51580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3" name="Oval 342"/>
            <p:cNvSpPr/>
            <p:nvPr/>
          </p:nvSpPr>
          <p:spPr bwMode="auto">
            <a:xfrm>
              <a:off x="6622757" y="4477042"/>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4" name="Oval 343"/>
            <p:cNvSpPr/>
            <p:nvPr/>
          </p:nvSpPr>
          <p:spPr bwMode="auto">
            <a:xfrm>
              <a:off x="6505282" y="4497679"/>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5" name="Oval 344"/>
            <p:cNvSpPr/>
            <p:nvPr/>
          </p:nvSpPr>
          <p:spPr bwMode="auto">
            <a:xfrm>
              <a:off x="6405270" y="4538954"/>
              <a:ext cx="87312" cy="92075"/>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6" name="Oval 345"/>
            <p:cNvSpPr/>
            <p:nvPr/>
          </p:nvSpPr>
          <p:spPr bwMode="auto">
            <a:xfrm>
              <a:off x="6294145" y="459134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7" name="Oval 346"/>
            <p:cNvSpPr/>
            <p:nvPr/>
          </p:nvSpPr>
          <p:spPr bwMode="auto">
            <a:xfrm rot="19848198">
              <a:off x="6192545" y="465642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8" name="Oval 347"/>
            <p:cNvSpPr/>
            <p:nvPr/>
          </p:nvSpPr>
          <p:spPr bwMode="auto">
            <a:xfrm rot="19848198">
              <a:off x="6086182" y="4735804"/>
              <a:ext cx="87313"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49" name="Oval 348"/>
            <p:cNvSpPr/>
            <p:nvPr/>
          </p:nvSpPr>
          <p:spPr bwMode="auto">
            <a:xfrm rot="19848198">
              <a:off x="6002045" y="4834229"/>
              <a:ext cx="90487"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0" name="Oval 349"/>
            <p:cNvSpPr/>
            <p:nvPr/>
          </p:nvSpPr>
          <p:spPr bwMode="auto">
            <a:xfrm rot="19848198">
              <a:off x="5932195" y="4932654"/>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1" name="Oval 350"/>
            <p:cNvSpPr/>
            <p:nvPr/>
          </p:nvSpPr>
          <p:spPr bwMode="auto">
            <a:xfrm rot="14405035">
              <a:off x="5873457" y="5042192"/>
              <a:ext cx="92075"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2" name="Oval 351"/>
            <p:cNvSpPr/>
            <p:nvPr/>
          </p:nvSpPr>
          <p:spPr bwMode="auto">
            <a:xfrm rot="14405035">
              <a:off x="5832182" y="5162842"/>
              <a:ext cx="90488"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3" name="Oval 352"/>
            <p:cNvSpPr/>
            <p:nvPr/>
          </p:nvSpPr>
          <p:spPr bwMode="auto">
            <a:xfrm rot="14405035">
              <a:off x="5805195" y="5285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4" name="Oval 353"/>
            <p:cNvSpPr/>
            <p:nvPr/>
          </p:nvSpPr>
          <p:spPr bwMode="auto">
            <a:xfrm rot="14405035">
              <a:off x="5791701" y="5406523"/>
              <a:ext cx="88900"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5" name="Oval 354"/>
            <p:cNvSpPr/>
            <p:nvPr/>
          </p:nvSpPr>
          <p:spPr bwMode="auto">
            <a:xfrm rot="14405035">
              <a:off x="5680576" y="5406523"/>
              <a:ext cx="88900"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6" name="Oval 355"/>
            <p:cNvSpPr/>
            <p:nvPr/>
          </p:nvSpPr>
          <p:spPr bwMode="auto">
            <a:xfrm rot="14405035">
              <a:off x="5692482" y="5285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7" name="Oval 356"/>
            <p:cNvSpPr/>
            <p:nvPr/>
          </p:nvSpPr>
          <p:spPr bwMode="auto">
            <a:xfrm rot="14405035">
              <a:off x="5714708" y="5166016"/>
              <a:ext cx="93662"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8" name="Oval 357"/>
            <p:cNvSpPr/>
            <p:nvPr/>
          </p:nvSpPr>
          <p:spPr bwMode="auto">
            <a:xfrm rot="14405035">
              <a:off x="5757570" y="5045366"/>
              <a:ext cx="90488"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59" name="Oval 358"/>
            <p:cNvSpPr/>
            <p:nvPr/>
          </p:nvSpPr>
          <p:spPr bwMode="auto">
            <a:xfrm rot="14405035">
              <a:off x="5808370" y="4931066"/>
              <a:ext cx="90488"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0" name="Oval 359"/>
            <p:cNvSpPr/>
            <p:nvPr/>
          </p:nvSpPr>
          <p:spPr bwMode="auto">
            <a:xfrm rot="14405035">
              <a:off x="5871076" y="4823911"/>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1" name="Oval 360"/>
            <p:cNvSpPr/>
            <p:nvPr/>
          </p:nvSpPr>
          <p:spPr bwMode="auto">
            <a:xfrm rot="14405035">
              <a:off x="5946482" y="4726279"/>
              <a:ext cx="90488"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2" name="Oval 361"/>
            <p:cNvSpPr/>
            <p:nvPr/>
          </p:nvSpPr>
          <p:spPr bwMode="auto">
            <a:xfrm rot="14405035">
              <a:off x="6026651" y="4641348"/>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3" name="Oval 362"/>
            <p:cNvSpPr/>
            <p:nvPr/>
          </p:nvSpPr>
          <p:spPr bwMode="auto">
            <a:xfrm rot="14405035">
              <a:off x="6135394" y="4561180"/>
              <a:ext cx="92075"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4" name="Oval 363"/>
            <p:cNvSpPr/>
            <p:nvPr/>
          </p:nvSpPr>
          <p:spPr bwMode="auto">
            <a:xfrm rot="14405035">
              <a:off x="6240964" y="4495298"/>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5" name="Oval 364"/>
            <p:cNvSpPr/>
            <p:nvPr/>
          </p:nvSpPr>
          <p:spPr bwMode="auto">
            <a:xfrm rot="14405035">
              <a:off x="6348120" y="4443704"/>
              <a:ext cx="90488"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6" name="Oval 365"/>
            <p:cNvSpPr/>
            <p:nvPr/>
          </p:nvSpPr>
          <p:spPr bwMode="auto">
            <a:xfrm rot="14405035">
              <a:off x="6448132" y="4399254"/>
              <a:ext cx="90488"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7" name="Oval 366"/>
            <p:cNvSpPr/>
            <p:nvPr/>
          </p:nvSpPr>
          <p:spPr bwMode="auto">
            <a:xfrm rot="14405035">
              <a:off x="6564814" y="4373060"/>
              <a:ext cx="88900"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8" name="Oval 367"/>
            <p:cNvSpPr/>
            <p:nvPr/>
          </p:nvSpPr>
          <p:spPr bwMode="auto">
            <a:xfrm rot="14405035">
              <a:off x="5571832" y="541049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69" name="Oval 368"/>
            <p:cNvSpPr/>
            <p:nvPr/>
          </p:nvSpPr>
          <p:spPr bwMode="auto">
            <a:xfrm rot="14405035">
              <a:off x="5583738" y="5287461"/>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0" name="Oval 369"/>
            <p:cNvSpPr/>
            <p:nvPr/>
          </p:nvSpPr>
          <p:spPr bwMode="auto">
            <a:xfrm rot="14405035">
              <a:off x="5608345" y="5162841"/>
              <a:ext cx="90488"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1" name="Oval 370"/>
            <p:cNvSpPr/>
            <p:nvPr/>
          </p:nvSpPr>
          <p:spPr bwMode="auto">
            <a:xfrm rot="14405035">
              <a:off x="5640888" y="5041398"/>
              <a:ext cx="92075"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2" name="Oval 371"/>
            <p:cNvSpPr/>
            <p:nvPr/>
          </p:nvSpPr>
          <p:spPr bwMode="auto">
            <a:xfrm rot="14405035">
              <a:off x="5688513" y="4935036"/>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3" name="Oval 372"/>
            <p:cNvSpPr/>
            <p:nvPr/>
          </p:nvSpPr>
          <p:spPr bwMode="auto">
            <a:xfrm rot="14405035">
              <a:off x="5744076" y="4823911"/>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4" name="Oval 373"/>
            <p:cNvSpPr/>
            <p:nvPr/>
          </p:nvSpPr>
          <p:spPr bwMode="auto">
            <a:xfrm rot="14405035">
              <a:off x="5808370" y="4721516"/>
              <a:ext cx="90488"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5" name="Oval 374"/>
            <p:cNvSpPr/>
            <p:nvPr/>
          </p:nvSpPr>
          <p:spPr bwMode="auto">
            <a:xfrm rot="14405035">
              <a:off x="5886157" y="4627855"/>
              <a:ext cx="90487"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6" name="Oval 375"/>
            <p:cNvSpPr/>
            <p:nvPr/>
          </p:nvSpPr>
          <p:spPr bwMode="auto">
            <a:xfrm rot="14405035">
              <a:off x="5975851" y="4541336"/>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7" name="Oval 376"/>
            <p:cNvSpPr/>
            <p:nvPr/>
          </p:nvSpPr>
          <p:spPr bwMode="auto">
            <a:xfrm rot="14405035">
              <a:off x="6081420" y="4461167"/>
              <a:ext cx="93662"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8" name="Oval 377"/>
            <p:cNvSpPr/>
            <p:nvPr/>
          </p:nvSpPr>
          <p:spPr bwMode="auto">
            <a:xfrm rot="14405035">
              <a:off x="6186195" y="4397666"/>
              <a:ext cx="90488"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79" name="Oval 378"/>
            <p:cNvSpPr/>
            <p:nvPr/>
          </p:nvSpPr>
          <p:spPr bwMode="auto">
            <a:xfrm rot="14405035">
              <a:off x="6291763" y="4341311"/>
              <a:ext cx="90487"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0" name="Oval 379"/>
            <p:cNvSpPr/>
            <p:nvPr/>
          </p:nvSpPr>
          <p:spPr bwMode="auto">
            <a:xfrm rot="14405035">
              <a:off x="6404476" y="4298448"/>
              <a:ext cx="90488"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1" name="Oval 380"/>
            <p:cNvSpPr/>
            <p:nvPr/>
          </p:nvSpPr>
          <p:spPr bwMode="auto">
            <a:xfrm rot="14405035">
              <a:off x="6505282" y="4269079"/>
              <a:ext cx="90488"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2" name="Oval 381"/>
            <p:cNvSpPr/>
            <p:nvPr/>
          </p:nvSpPr>
          <p:spPr bwMode="auto">
            <a:xfrm rot="14405035">
              <a:off x="6464801" y="4168273"/>
              <a:ext cx="90488"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3" name="Oval 382"/>
            <p:cNvSpPr/>
            <p:nvPr/>
          </p:nvSpPr>
          <p:spPr bwMode="auto">
            <a:xfrm rot="14405035">
              <a:off x="6348120" y="4203992"/>
              <a:ext cx="90487"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4" name="Oval 383"/>
            <p:cNvSpPr/>
            <p:nvPr/>
          </p:nvSpPr>
          <p:spPr bwMode="auto">
            <a:xfrm rot="14405035">
              <a:off x="6239376" y="4247648"/>
              <a:ext cx="88900" cy="87312"/>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5" name="Oval 384"/>
            <p:cNvSpPr/>
            <p:nvPr/>
          </p:nvSpPr>
          <p:spPr bwMode="auto">
            <a:xfrm rot="13119589">
              <a:off x="6125870" y="42976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6" name="Oval 385"/>
            <p:cNvSpPr/>
            <p:nvPr/>
          </p:nvSpPr>
          <p:spPr bwMode="auto">
            <a:xfrm rot="13119589">
              <a:off x="6027445" y="4361154"/>
              <a:ext cx="87312" cy="9366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7" name="Oval 386"/>
            <p:cNvSpPr/>
            <p:nvPr/>
          </p:nvSpPr>
          <p:spPr bwMode="auto">
            <a:xfrm rot="13119589">
              <a:off x="5914732" y="443894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8" name="Oval 387"/>
            <p:cNvSpPr/>
            <p:nvPr/>
          </p:nvSpPr>
          <p:spPr bwMode="auto">
            <a:xfrm rot="13119589">
              <a:off x="5827420" y="45246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89" name="Oval 388"/>
            <p:cNvSpPr/>
            <p:nvPr/>
          </p:nvSpPr>
          <p:spPr bwMode="auto">
            <a:xfrm rot="11904008">
              <a:off x="5748045" y="4618329"/>
              <a:ext cx="90487"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0" name="Oval 389"/>
            <p:cNvSpPr/>
            <p:nvPr/>
          </p:nvSpPr>
          <p:spPr bwMode="auto">
            <a:xfrm rot="11904008">
              <a:off x="5679782" y="4713579"/>
              <a:ext cx="87313"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1" name="Oval 390"/>
            <p:cNvSpPr/>
            <p:nvPr/>
          </p:nvSpPr>
          <p:spPr bwMode="auto">
            <a:xfrm rot="11904008">
              <a:off x="5616282" y="48183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2" name="Oval 391"/>
            <p:cNvSpPr/>
            <p:nvPr/>
          </p:nvSpPr>
          <p:spPr bwMode="auto">
            <a:xfrm rot="11904008">
              <a:off x="5565482" y="493106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3" name="Oval 392"/>
            <p:cNvSpPr/>
            <p:nvPr/>
          </p:nvSpPr>
          <p:spPr bwMode="auto">
            <a:xfrm rot="10618562">
              <a:off x="5524207" y="50437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4" name="Oval 393"/>
            <p:cNvSpPr/>
            <p:nvPr/>
          </p:nvSpPr>
          <p:spPr bwMode="auto">
            <a:xfrm rot="10618562">
              <a:off x="5492457" y="51612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5" name="Oval 394"/>
            <p:cNvSpPr/>
            <p:nvPr/>
          </p:nvSpPr>
          <p:spPr bwMode="auto">
            <a:xfrm rot="10618562">
              <a:off x="5470232" y="52866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6" name="Oval 395"/>
            <p:cNvSpPr/>
            <p:nvPr/>
          </p:nvSpPr>
          <p:spPr bwMode="auto">
            <a:xfrm rot="10618562">
              <a:off x="5460707" y="5412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7" name="Oval 396"/>
            <p:cNvSpPr/>
            <p:nvPr/>
          </p:nvSpPr>
          <p:spPr bwMode="auto">
            <a:xfrm>
              <a:off x="6406857" y="4065879"/>
              <a:ext cx="88900"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8" name="Oval 397"/>
            <p:cNvSpPr/>
            <p:nvPr/>
          </p:nvSpPr>
          <p:spPr bwMode="auto">
            <a:xfrm>
              <a:off x="6290970" y="4103979"/>
              <a:ext cx="90487"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399" name="Oval 398"/>
            <p:cNvSpPr/>
            <p:nvPr/>
          </p:nvSpPr>
          <p:spPr bwMode="auto">
            <a:xfrm rot="20755409">
              <a:off x="6183020" y="4143667"/>
              <a:ext cx="87312"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0" name="Oval 399"/>
            <p:cNvSpPr/>
            <p:nvPr/>
          </p:nvSpPr>
          <p:spPr bwMode="auto">
            <a:xfrm rot="20755409">
              <a:off x="6079832" y="4202404"/>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1" name="Oval 400"/>
            <p:cNvSpPr/>
            <p:nvPr/>
          </p:nvSpPr>
          <p:spPr bwMode="auto">
            <a:xfrm rot="20755409">
              <a:off x="5975057" y="42643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2" name="Oval 401"/>
            <p:cNvSpPr/>
            <p:nvPr/>
          </p:nvSpPr>
          <p:spPr bwMode="auto">
            <a:xfrm rot="19867819">
              <a:off x="5867107" y="4338929"/>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3" name="Oval 402"/>
            <p:cNvSpPr/>
            <p:nvPr/>
          </p:nvSpPr>
          <p:spPr bwMode="auto">
            <a:xfrm rot="19867819">
              <a:off x="5778207" y="44230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4" name="Oval 403"/>
            <p:cNvSpPr/>
            <p:nvPr/>
          </p:nvSpPr>
          <p:spPr bwMode="auto">
            <a:xfrm rot="19867819">
              <a:off x="5692482" y="45103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5" name="Oval 404"/>
            <p:cNvSpPr/>
            <p:nvPr/>
          </p:nvSpPr>
          <p:spPr bwMode="auto">
            <a:xfrm rot="19023228">
              <a:off x="5617870" y="460721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6" name="Oval 405"/>
            <p:cNvSpPr/>
            <p:nvPr/>
          </p:nvSpPr>
          <p:spPr bwMode="auto">
            <a:xfrm rot="19023228">
              <a:off x="5552782" y="47088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7" name="Oval 406"/>
            <p:cNvSpPr/>
            <p:nvPr/>
          </p:nvSpPr>
          <p:spPr bwMode="auto">
            <a:xfrm rot="19023228">
              <a:off x="5495632" y="4816767"/>
              <a:ext cx="90488"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8" name="Oval 407"/>
            <p:cNvSpPr/>
            <p:nvPr/>
          </p:nvSpPr>
          <p:spPr bwMode="auto">
            <a:xfrm rot="19023228">
              <a:off x="5449595" y="49263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09" name="Oval 408"/>
            <p:cNvSpPr/>
            <p:nvPr/>
          </p:nvSpPr>
          <p:spPr bwMode="auto">
            <a:xfrm rot="19023228">
              <a:off x="5411495" y="50437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0" name="Oval 409"/>
            <p:cNvSpPr/>
            <p:nvPr/>
          </p:nvSpPr>
          <p:spPr bwMode="auto">
            <a:xfrm rot="19023228">
              <a:off x="5381332" y="5158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1" name="Oval 410"/>
            <p:cNvSpPr/>
            <p:nvPr/>
          </p:nvSpPr>
          <p:spPr bwMode="auto">
            <a:xfrm rot="19023228">
              <a:off x="5365457" y="5283492"/>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2" name="Oval 411"/>
            <p:cNvSpPr/>
            <p:nvPr/>
          </p:nvSpPr>
          <p:spPr bwMode="auto">
            <a:xfrm rot="19023228">
              <a:off x="5355932" y="540731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3" name="Oval 412"/>
            <p:cNvSpPr/>
            <p:nvPr/>
          </p:nvSpPr>
          <p:spPr bwMode="auto">
            <a:xfrm rot="19023228">
              <a:off x="5244807" y="540414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4" name="Oval 413"/>
            <p:cNvSpPr/>
            <p:nvPr/>
          </p:nvSpPr>
          <p:spPr bwMode="auto">
            <a:xfrm rot="19023228">
              <a:off x="5255920" y="5278729"/>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5" name="Oval 414"/>
            <p:cNvSpPr/>
            <p:nvPr/>
          </p:nvSpPr>
          <p:spPr bwMode="auto">
            <a:xfrm rot="19023228">
              <a:off x="5270207" y="51612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6" name="Oval 415"/>
            <p:cNvSpPr/>
            <p:nvPr/>
          </p:nvSpPr>
          <p:spPr bwMode="auto">
            <a:xfrm rot="19023228">
              <a:off x="5298782" y="50437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7" name="Oval 416"/>
            <p:cNvSpPr/>
            <p:nvPr/>
          </p:nvSpPr>
          <p:spPr bwMode="auto">
            <a:xfrm rot="19023228">
              <a:off x="5335295" y="49263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8" name="Oval 417"/>
            <p:cNvSpPr/>
            <p:nvPr/>
          </p:nvSpPr>
          <p:spPr bwMode="auto">
            <a:xfrm rot="19023228">
              <a:off x="5378157" y="48167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19" name="Oval 418"/>
            <p:cNvSpPr/>
            <p:nvPr/>
          </p:nvSpPr>
          <p:spPr bwMode="auto">
            <a:xfrm rot="19023228">
              <a:off x="5433720" y="4707229"/>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0" name="Oval 419"/>
            <p:cNvSpPr/>
            <p:nvPr/>
          </p:nvSpPr>
          <p:spPr bwMode="auto">
            <a:xfrm rot="19023228">
              <a:off x="5494045" y="459769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1" name="Oval 420"/>
            <p:cNvSpPr/>
            <p:nvPr/>
          </p:nvSpPr>
          <p:spPr bwMode="auto">
            <a:xfrm rot="19023228">
              <a:off x="5562307" y="4497679"/>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2" name="Oval 421"/>
            <p:cNvSpPr/>
            <p:nvPr/>
          </p:nvSpPr>
          <p:spPr bwMode="auto">
            <a:xfrm rot="19023228">
              <a:off x="5640095" y="440719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3" name="Oval 422"/>
            <p:cNvSpPr/>
            <p:nvPr/>
          </p:nvSpPr>
          <p:spPr bwMode="auto">
            <a:xfrm rot="19023228">
              <a:off x="5721057" y="432146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4" name="Oval 423"/>
            <p:cNvSpPr/>
            <p:nvPr/>
          </p:nvSpPr>
          <p:spPr bwMode="auto">
            <a:xfrm rot="19023228">
              <a:off x="5809957" y="4242092"/>
              <a:ext cx="87313"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5" name="Oval 424"/>
            <p:cNvSpPr/>
            <p:nvPr/>
          </p:nvSpPr>
          <p:spPr bwMode="auto">
            <a:xfrm rot="19023228">
              <a:off x="5924257" y="41690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6" name="Oval 425"/>
            <p:cNvSpPr/>
            <p:nvPr/>
          </p:nvSpPr>
          <p:spPr bwMode="auto">
            <a:xfrm rot="19023228">
              <a:off x="6005220" y="4103979"/>
              <a:ext cx="88900" cy="9366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7" name="Oval 426"/>
            <p:cNvSpPr/>
            <p:nvPr/>
          </p:nvSpPr>
          <p:spPr bwMode="auto">
            <a:xfrm rot="19023228">
              <a:off x="6114757" y="4050004"/>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8" name="Oval 427"/>
            <p:cNvSpPr/>
            <p:nvPr/>
          </p:nvSpPr>
          <p:spPr bwMode="auto">
            <a:xfrm rot="19023228">
              <a:off x="6217945" y="4002379"/>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29" name="Oval 428"/>
            <p:cNvSpPr/>
            <p:nvPr/>
          </p:nvSpPr>
          <p:spPr bwMode="auto">
            <a:xfrm rot="19023228">
              <a:off x="6332245" y="3959517"/>
              <a:ext cx="88900"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0" name="Oval 429"/>
            <p:cNvSpPr/>
            <p:nvPr/>
          </p:nvSpPr>
          <p:spPr bwMode="auto">
            <a:xfrm rot="19023228">
              <a:off x="5135270" y="5407317"/>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1" name="Oval 430"/>
            <p:cNvSpPr/>
            <p:nvPr/>
          </p:nvSpPr>
          <p:spPr bwMode="auto">
            <a:xfrm rot="19023228">
              <a:off x="5144795" y="52803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2" name="Oval 431"/>
            <p:cNvSpPr/>
            <p:nvPr/>
          </p:nvSpPr>
          <p:spPr bwMode="auto">
            <a:xfrm rot="19023228">
              <a:off x="5162257" y="5158079"/>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3" name="Oval 432"/>
            <p:cNvSpPr/>
            <p:nvPr/>
          </p:nvSpPr>
          <p:spPr bwMode="auto">
            <a:xfrm rot="19023228">
              <a:off x="5189245" y="5034254"/>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4" name="Oval 433"/>
            <p:cNvSpPr/>
            <p:nvPr/>
          </p:nvSpPr>
          <p:spPr bwMode="auto">
            <a:xfrm rot="19023228">
              <a:off x="5220995" y="49167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5" name="Oval 434"/>
            <p:cNvSpPr/>
            <p:nvPr/>
          </p:nvSpPr>
          <p:spPr bwMode="auto">
            <a:xfrm rot="19023228">
              <a:off x="5265445" y="4800892"/>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6" name="Oval 435"/>
            <p:cNvSpPr/>
            <p:nvPr/>
          </p:nvSpPr>
          <p:spPr bwMode="auto">
            <a:xfrm rot="19023228">
              <a:off x="5317832" y="46881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7" name="Oval 436"/>
            <p:cNvSpPr/>
            <p:nvPr/>
          </p:nvSpPr>
          <p:spPr bwMode="auto">
            <a:xfrm rot="19023228">
              <a:off x="5378157" y="45770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8" name="Oval 437"/>
            <p:cNvSpPr/>
            <p:nvPr/>
          </p:nvSpPr>
          <p:spPr bwMode="auto">
            <a:xfrm rot="19023228">
              <a:off x="5444832" y="44722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39" name="Oval 438"/>
            <p:cNvSpPr/>
            <p:nvPr/>
          </p:nvSpPr>
          <p:spPr bwMode="auto">
            <a:xfrm rot="19023228">
              <a:off x="5519445" y="4378617"/>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0" name="Oval 439"/>
            <p:cNvSpPr/>
            <p:nvPr/>
          </p:nvSpPr>
          <p:spPr bwMode="auto">
            <a:xfrm rot="19023228">
              <a:off x="5600407" y="42833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1" name="Oval 440"/>
            <p:cNvSpPr/>
            <p:nvPr/>
          </p:nvSpPr>
          <p:spPr bwMode="auto">
            <a:xfrm rot="19023228">
              <a:off x="5686132" y="42024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2" name="Oval 441"/>
            <p:cNvSpPr/>
            <p:nvPr/>
          </p:nvSpPr>
          <p:spPr bwMode="auto">
            <a:xfrm rot="19023228">
              <a:off x="5782970" y="4119854"/>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3" name="Oval 442"/>
            <p:cNvSpPr/>
            <p:nvPr/>
          </p:nvSpPr>
          <p:spPr bwMode="auto">
            <a:xfrm rot="19023228">
              <a:off x="5894095" y="40531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4" name="Oval 443"/>
            <p:cNvSpPr/>
            <p:nvPr/>
          </p:nvSpPr>
          <p:spPr bwMode="auto">
            <a:xfrm rot="19023228">
              <a:off x="5989345" y="3983329"/>
              <a:ext cx="87312"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5" name="Oval 444"/>
            <p:cNvSpPr/>
            <p:nvPr/>
          </p:nvSpPr>
          <p:spPr bwMode="auto">
            <a:xfrm rot="19023228">
              <a:off x="6094120" y="3932529"/>
              <a:ext cx="88900"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6" name="Oval 445"/>
            <p:cNvSpPr/>
            <p:nvPr/>
          </p:nvSpPr>
          <p:spPr bwMode="auto">
            <a:xfrm rot="19023228">
              <a:off x="6206832" y="3888079"/>
              <a:ext cx="88900"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7" name="Oval 446"/>
            <p:cNvSpPr/>
            <p:nvPr/>
          </p:nvSpPr>
          <p:spPr bwMode="auto">
            <a:xfrm rot="19023228">
              <a:off x="6154445" y="3786479"/>
              <a:ext cx="88900" cy="92075"/>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8" name="Oval 447"/>
            <p:cNvSpPr/>
            <p:nvPr/>
          </p:nvSpPr>
          <p:spPr bwMode="auto">
            <a:xfrm rot="19023228">
              <a:off x="6041732" y="38356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49" name="Oval 448"/>
            <p:cNvSpPr/>
            <p:nvPr/>
          </p:nvSpPr>
          <p:spPr bwMode="auto">
            <a:xfrm rot="19023228">
              <a:off x="5932195" y="3888079"/>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0" name="Oval 449"/>
            <p:cNvSpPr/>
            <p:nvPr/>
          </p:nvSpPr>
          <p:spPr bwMode="auto">
            <a:xfrm rot="19023228">
              <a:off x="5843295" y="39499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1" name="Oval 450"/>
            <p:cNvSpPr/>
            <p:nvPr/>
          </p:nvSpPr>
          <p:spPr bwMode="auto">
            <a:xfrm rot="19023228">
              <a:off x="5728995" y="401984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2" name="Oval 451"/>
            <p:cNvSpPr/>
            <p:nvPr/>
          </p:nvSpPr>
          <p:spPr bwMode="auto">
            <a:xfrm rot="19023228">
              <a:off x="5633745" y="41039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3" name="Oval 452"/>
            <p:cNvSpPr/>
            <p:nvPr/>
          </p:nvSpPr>
          <p:spPr bwMode="auto">
            <a:xfrm rot="19023228">
              <a:off x="5544845" y="41817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4" name="Oval 453"/>
            <p:cNvSpPr/>
            <p:nvPr/>
          </p:nvSpPr>
          <p:spPr bwMode="auto">
            <a:xfrm rot="19023228">
              <a:off x="5462295" y="427384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5" name="Oval 454"/>
            <p:cNvSpPr/>
            <p:nvPr/>
          </p:nvSpPr>
          <p:spPr bwMode="auto">
            <a:xfrm rot="19023228">
              <a:off x="5386095" y="43659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6" name="Oval 455"/>
            <p:cNvSpPr/>
            <p:nvPr/>
          </p:nvSpPr>
          <p:spPr bwMode="auto">
            <a:xfrm rot="19023228">
              <a:off x="5313070" y="44675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7" name="Oval 456"/>
            <p:cNvSpPr/>
            <p:nvPr/>
          </p:nvSpPr>
          <p:spPr bwMode="auto">
            <a:xfrm rot="19023228">
              <a:off x="5255920" y="4578642"/>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8" name="Oval 457"/>
            <p:cNvSpPr/>
            <p:nvPr/>
          </p:nvSpPr>
          <p:spPr bwMode="auto">
            <a:xfrm rot="19023228">
              <a:off x="5195595" y="468659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59" name="Oval 458"/>
            <p:cNvSpPr/>
            <p:nvPr/>
          </p:nvSpPr>
          <p:spPr bwMode="auto">
            <a:xfrm rot="19023228">
              <a:off x="5147970" y="4800892"/>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0" name="Oval 459"/>
            <p:cNvSpPr/>
            <p:nvPr/>
          </p:nvSpPr>
          <p:spPr bwMode="auto">
            <a:xfrm rot="19023228">
              <a:off x="5111457" y="4915192"/>
              <a:ext cx="87313"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1" name="Oval 460"/>
            <p:cNvSpPr/>
            <p:nvPr/>
          </p:nvSpPr>
          <p:spPr bwMode="auto">
            <a:xfrm rot="19023228">
              <a:off x="5073357" y="503425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2" name="Oval 461"/>
            <p:cNvSpPr/>
            <p:nvPr/>
          </p:nvSpPr>
          <p:spPr bwMode="auto">
            <a:xfrm rot="19023228">
              <a:off x="5051132" y="5156492"/>
              <a:ext cx="87313"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3" name="Oval 462"/>
            <p:cNvSpPr/>
            <p:nvPr/>
          </p:nvSpPr>
          <p:spPr bwMode="auto">
            <a:xfrm rot="19023228">
              <a:off x="5038432" y="5280317"/>
              <a:ext cx="87313"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4" name="Oval 463"/>
            <p:cNvSpPr/>
            <p:nvPr/>
          </p:nvSpPr>
          <p:spPr bwMode="auto">
            <a:xfrm rot="19023228">
              <a:off x="5027320" y="5407317"/>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5" name="Oval 464"/>
            <p:cNvSpPr/>
            <p:nvPr/>
          </p:nvSpPr>
          <p:spPr bwMode="auto">
            <a:xfrm rot="19023228">
              <a:off x="4916195" y="5407317"/>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6" name="Oval 465"/>
            <p:cNvSpPr/>
            <p:nvPr/>
          </p:nvSpPr>
          <p:spPr bwMode="auto">
            <a:xfrm rot="19023228">
              <a:off x="4927307" y="52819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7" name="Oval 466"/>
            <p:cNvSpPr/>
            <p:nvPr/>
          </p:nvSpPr>
          <p:spPr bwMode="auto">
            <a:xfrm rot="19023228">
              <a:off x="4938420" y="5161254"/>
              <a:ext cx="90487"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8" name="Oval 467"/>
            <p:cNvSpPr/>
            <p:nvPr/>
          </p:nvSpPr>
          <p:spPr bwMode="auto">
            <a:xfrm rot="19023228">
              <a:off x="4962232" y="5037429"/>
              <a:ext cx="90488"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69" name="Oval 468"/>
            <p:cNvSpPr/>
            <p:nvPr/>
          </p:nvSpPr>
          <p:spPr bwMode="auto">
            <a:xfrm rot="19023228">
              <a:off x="4992395" y="491360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0" name="Oval 469"/>
            <p:cNvSpPr/>
            <p:nvPr/>
          </p:nvSpPr>
          <p:spPr bwMode="auto">
            <a:xfrm rot="19023228">
              <a:off x="5028907" y="48024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1" name="Oval 470"/>
            <p:cNvSpPr/>
            <p:nvPr/>
          </p:nvSpPr>
          <p:spPr bwMode="auto">
            <a:xfrm rot="19023228">
              <a:off x="5073357" y="468182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2" name="Oval 471"/>
            <p:cNvSpPr/>
            <p:nvPr/>
          </p:nvSpPr>
          <p:spPr bwMode="auto">
            <a:xfrm rot="19023228">
              <a:off x="5130507" y="4573879"/>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3" name="Oval 472"/>
            <p:cNvSpPr/>
            <p:nvPr/>
          </p:nvSpPr>
          <p:spPr bwMode="auto">
            <a:xfrm rot="19023228">
              <a:off x="5189245" y="4461167"/>
              <a:ext cx="90487" cy="9366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4" name="Oval 473"/>
            <p:cNvSpPr/>
            <p:nvPr/>
          </p:nvSpPr>
          <p:spPr bwMode="auto">
            <a:xfrm rot="19023228">
              <a:off x="5254332" y="4361154"/>
              <a:ext cx="88900" cy="9366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5" name="Oval 474"/>
            <p:cNvSpPr/>
            <p:nvPr/>
          </p:nvSpPr>
          <p:spPr bwMode="auto">
            <a:xfrm rot="19023228">
              <a:off x="5325770" y="426272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6" name="Oval 475"/>
            <p:cNvSpPr/>
            <p:nvPr/>
          </p:nvSpPr>
          <p:spPr bwMode="auto">
            <a:xfrm rot="19023228">
              <a:off x="5406732" y="4170654"/>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7" name="Oval 476"/>
            <p:cNvSpPr/>
            <p:nvPr/>
          </p:nvSpPr>
          <p:spPr bwMode="auto">
            <a:xfrm rot="19023228">
              <a:off x="5489282" y="4081754"/>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8" name="Oval 477"/>
            <p:cNvSpPr/>
            <p:nvPr/>
          </p:nvSpPr>
          <p:spPr bwMode="auto">
            <a:xfrm rot="19023228">
              <a:off x="5581357" y="4003967"/>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79" name="Oval 478"/>
            <p:cNvSpPr/>
            <p:nvPr/>
          </p:nvSpPr>
          <p:spPr bwMode="auto">
            <a:xfrm rot="19023228">
              <a:off x="5675020" y="39214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0" name="Oval 479"/>
            <p:cNvSpPr/>
            <p:nvPr/>
          </p:nvSpPr>
          <p:spPr bwMode="auto">
            <a:xfrm rot="19023228">
              <a:off x="5787732" y="3856329"/>
              <a:ext cx="90488"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1" name="Oval 480"/>
            <p:cNvSpPr/>
            <p:nvPr/>
          </p:nvSpPr>
          <p:spPr bwMode="auto">
            <a:xfrm rot="19023228">
              <a:off x="5879807" y="379124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2" name="Oval 481"/>
            <p:cNvSpPr/>
            <p:nvPr/>
          </p:nvSpPr>
          <p:spPr bwMode="auto">
            <a:xfrm rot="19023228">
              <a:off x="5982995" y="37372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3" name="Oval 482"/>
            <p:cNvSpPr/>
            <p:nvPr/>
          </p:nvSpPr>
          <p:spPr bwMode="auto">
            <a:xfrm rot="19023228">
              <a:off x="6094120" y="3689642"/>
              <a:ext cx="88900"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4" name="Oval 483"/>
            <p:cNvSpPr/>
            <p:nvPr/>
          </p:nvSpPr>
          <p:spPr bwMode="auto">
            <a:xfrm rot="19023228">
              <a:off x="6210007" y="3651542"/>
              <a:ext cx="87313"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5" name="Oval 484"/>
            <p:cNvSpPr/>
            <p:nvPr/>
          </p:nvSpPr>
          <p:spPr bwMode="auto">
            <a:xfrm rot="19023228">
              <a:off x="6152857" y="3553117"/>
              <a:ext cx="88900" cy="92075"/>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6" name="Oval 485"/>
            <p:cNvSpPr/>
            <p:nvPr/>
          </p:nvSpPr>
          <p:spPr bwMode="auto">
            <a:xfrm rot="19023228">
              <a:off x="6040145" y="3592804"/>
              <a:ext cx="87312" cy="92075"/>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7" name="Oval 486"/>
            <p:cNvSpPr/>
            <p:nvPr/>
          </p:nvSpPr>
          <p:spPr bwMode="auto">
            <a:xfrm rot="19023228">
              <a:off x="5929020" y="36436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8" name="Oval 487"/>
            <p:cNvSpPr/>
            <p:nvPr/>
          </p:nvSpPr>
          <p:spPr bwMode="auto">
            <a:xfrm rot="19023228">
              <a:off x="5821070" y="369599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89" name="Oval 488"/>
            <p:cNvSpPr/>
            <p:nvPr/>
          </p:nvSpPr>
          <p:spPr bwMode="auto">
            <a:xfrm rot="19023228">
              <a:off x="5736932" y="37594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0" name="Oval 489"/>
            <p:cNvSpPr/>
            <p:nvPr/>
          </p:nvSpPr>
          <p:spPr bwMode="auto">
            <a:xfrm rot="19023228">
              <a:off x="5622632" y="382775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1" name="Oval 490"/>
            <p:cNvSpPr/>
            <p:nvPr/>
          </p:nvSpPr>
          <p:spPr bwMode="auto">
            <a:xfrm rot="19023228">
              <a:off x="5525795" y="39039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2" name="Oval 491"/>
            <p:cNvSpPr/>
            <p:nvPr/>
          </p:nvSpPr>
          <p:spPr bwMode="auto">
            <a:xfrm rot="19023228">
              <a:off x="5432132" y="39785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3" name="Oval 492"/>
            <p:cNvSpPr/>
            <p:nvPr/>
          </p:nvSpPr>
          <p:spPr bwMode="auto">
            <a:xfrm rot="19023228">
              <a:off x="5352757" y="4070642"/>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4" name="Oval 493"/>
            <p:cNvSpPr/>
            <p:nvPr/>
          </p:nvSpPr>
          <p:spPr bwMode="auto">
            <a:xfrm rot="19023228">
              <a:off x="5268620" y="415954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5" name="Oval 494"/>
            <p:cNvSpPr/>
            <p:nvPr/>
          </p:nvSpPr>
          <p:spPr bwMode="auto">
            <a:xfrm rot="19023228">
              <a:off x="5195595" y="42547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6" name="Oval 495"/>
            <p:cNvSpPr/>
            <p:nvPr/>
          </p:nvSpPr>
          <p:spPr bwMode="auto">
            <a:xfrm rot="19023228">
              <a:off x="5122570" y="43563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7" name="Oval 496"/>
            <p:cNvSpPr/>
            <p:nvPr/>
          </p:nvSpPr>
          <p:spPr bwMode="auto">
            <a:xfrm rot="19023228">
              <a:off x="5065420" y="44595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8" name="Oval 497"/>
            <p:cNvSpPr/>
            <p:nvPr/>
          </p:nvSpPr>
          <p:spPr bwMode="auto">
            <a:xfrm rot="19023228">
              <a:off x="5003507" y="4569117"/>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499" name="Oval 498"/>
            <p:cNvSpPr/>
            <p:nvPr/>
          </p:nvSpPr>
          <p:spPr bwMode="auto">
            <a:xfrm rot="19023228">
              <a:off x="4957470" y="4683417"/>
              <a:ext cx="87312"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0" name="Oval 499"/>
            <p:cNvSpPr/>
            <p:nvPr/>
          </p:nvSpPr>
          <p:spPr bwMode="auto">
            <a:xfrm rot="19023228">
              <a:off x="4913020" y="4800892"/>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1" name="Oval 500"/>
            <p:cNvSpPr/>
            <p:nvPr/>
          </p:nvSpPr>
          <p:spPr bwMode="auto">
            <a:xfrm rot="19023228">
              <a:off x="4882857" y="4913604"/>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2" name="Oval 501"/>
            <p:cNvSpPr/>
            <p:nvPr/>
          </p:nvSpPr>
          <p:spPr bwMode="auto">
            <a:xfrm rot="19023228">
              <a:off x="4852695" y="5040604"/>
              <a:ext cx="87312"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3" name="Oval 502"/>
            <p:cNvSpPr/>
            <p:nvPr/>
          </p:nvSpPr>
          <p:spPr bwMode="auto">
            <a:xfrm rot="19023228">
              <a:off x="4830470" y="5161254"/>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4" name="Oval 503"/>
            <p:cNvSpPr/>
            <p:nvPr/>
          </p:nvSpPr>
          <p:spPr bwMode="auto">
            <a:xfrm rot="19023228">
              <a:off x="4817770" y="5283492"/>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5" name="Oval 504"/>
            <p:cNvSpPr/>
            <p:nvPr/>
          </p:nvSpPr>
          <p:spPr bwMode="auto">
            <a:xfrm rot="19023228">
              <a:off x="4811420" y="540572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6" name="Oval 505"/>
            <p:cNvSpPr/>
            <p:nvPr/>
          </p:nvSpPr>
          <p:spPr bwMode="auto">
            <a:xfrm rot="19023228">
              <a:off x="4698707" y="540731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7" name="Oval 506"/>
            <p:cNvSpPr/>
            <p:nvPr/>
          </p:nvSpPr>
          <p:spPr bwMode="auto">
            <a:xfrm rot="19023228">
              <a:off x="4711407" y="5277142"/>
              <a:ext cx="87313"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8" name="Oval 507"/>
            <p:cNvSpPr/>
            <p:nvPr/>
          </p:nvSpPr>
          <p:spPr bwMode="auto">
            <a:xfrm rot="19023228">
              <a:off x="4716170" y="5158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09" name="Oval 508"/>
            <p:cNvSpPr/>
            <p:nvPr/>
          </p:nvSpPr>
          <p:spPr bwMode="auto">
            <a:xfrm rot="19023228">
              <a:off x="4739982" y="5034254"/>
              <a:ext cx="90488"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0" name="Oval 509"/>
            <p:cNvSpPr/>
            <p:nvPr/>
          </p:nvSpPr>
          <p:spPr bwMode="auto">
            <a:xfrm rot="19023228">
              <a:off x="4765382" y="49183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1" name="Oval 510"/>
            <p:cNvSpPr/>
            <p:nvPr/>
          </p:nvSpPr>
          <p:spPr bwMode="auto">
            <a:xfrm rot="19023228">
              <a:off x="4798720" y="480089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2" name="Oval 511"/>
            <p:cNvSpPr/>
            <p:nvPr/>
          </p:nvSpPr>
          <p:spPr bwMode="auto">
            <a:xfrm rot="19023228">
              <a:off x="4836820" y="468659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3" name="Oval 512"/>
            <p:cNvSpPr/>
            <p:nvPr/>
          </p:nvSpPr>
          <p:spPr bwMode="auto">
            <a:xfrm rot="19023228">
              <a:off x="4887620" y="4567529"/>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4" name="Oval 513"/>
            <p:cNvSpPr/>
            <p:nvPr/>
          </p:nvSpPr>
          <p:spPr bwMode="auto">
            <a:xfrm rot="19023228">
              <a:off x="4936832" y="44595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5" name="Oval 514"/>
            <p:cNvSpPr/>
            <p:nvPr/>
          </p:nvSpPr>
          <p:spPr bwMode="auto">
            <a:xfrm rot="19023228">
              <a:off x="4998745" y="4356392"/>
              <a:ext cx="90487"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6" name="Oval 515"/>
            <p:cNvSpPr/>
            <p:nvPr/>
          </p:nvSpPr>
          <p:spPr bwMode="auto">
            <a:xfrm rot="19023228">
              <a:off x="5063832" y="42532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7" name="Oval 516"/>
            <p:cNvSpPr/>
            <p:nvPr/>
          </p:nvSpPr>
          <p:spPr bwMode="auto">
            <a:xfrm rot="19023228">
              <a:off x="5135270" y="4145254"/>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8" name="Oval 517"/>
            <p:cNvSpPr/>
            <p:nvPr/>
          </p:nvSpPr>
          <p:spPr bwMode="auto">
            <a:xfrm rot="19023228">
              <a:off x="5213057" y="4057942"/>
              <a:ext cx="87313"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19" name="Oval 518"/>
            <p:cNvSpPr/>
            <p:nvPr/>
          </p:nvSpPr>
          <p:spPr bwMode="auto">
            <a:xfrm rot="19023228">
              <a:off x="5292432" y="3962692"/>
              <a:ext cx="90488"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0" name="Oval 519"/>
            <p:cNvSpPr/>
            <p:nvPr/>
          </p:nvSpPr>
          <p:spPr bwMode="auto">
            <a:xfrm rot="19023228">
              <a:off x="5378157" y="3878554"/>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1" name="Oval 520"/>
            <p:cNvSpPr/>
            <p:nvPr/>
          </p:nvSpPr>
          <p:spPr bwMode="auto">
            <a:xfrm rot="19023228">
              <a:off x="5470232" y="380076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2" name="Oval 521"/>
            <p:cNvSpPr/>
            <p:nvPr/>
          </p:nvSpPr>
          <p:spPr bwMode="auto">
            <a:xfrm rot="19023228">
              <a:off x="5565482" y="3730917"/>
              <a:ext cx="87313"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3" name="Oval 522"/>
            <p:cNvSpPr/>
            <p:nvPr/>
          </p:nvSpPr>
          <p:spPr bwMode="auto">
            <a:xfrm rot="19023228">
              <a:off x="5667082" y="3657892"/>
              <a:ext cx="87313"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4" name="Oval 523"/>
            <p:cNvSpPr/>
            <p:nvPr/>
          </p:nvSpPr>
          <p:spPr bwMode="auto">
            <a:xfrm rot="19023228">
              <a:off x="5767095" y="3599154"/>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5" name="Oval 524"/>
            <p:cNvSpPr/>
            <p:nvPr/>
          </p:nvSpPr>
          <p:spPr bwMode="auto">
            <a:xfrm rot="19023228">
              <a:off x="5875045" y="3542004"/>
              <a:ext cx="90487"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6" name="Oval 525"/>
            <p:cNvSpPr/>
            <p:nvPr/>
          </p:nvSpPr>
          <p:spPr bwMode="auto">
            <a:xfrm rot="19023228">
              <a:off x="5984582" y="3494379"/>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7" name="Oval 526"/>
            <p:cNvSpPr/>
            <p:nvPr/>
          </p:nvSpPr>
          <p:spPr bwMode="auto">
            <a:xfrm rot="19023228">
              <a:off x="6097295" y="3449929"/>
              <a:ext cx="88900" cy="90488"/>
            </a:xfrm>
            <a:prstGeom prst="ellipse">
              <a:avLst/>
            </a:prstGeom>
            <a:solidFill>
              <a:srgbClr val="7F7F7F"/>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28" name="Oval 527"/>
            <p:cNvSpPr/>
            <p:nvPr/>
          </p:nvSpPr>
          <p:spPr bwMode="auto">
            <a:xfrm>
              <a:off x="6741820" y="4467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grpSp>
          <p:nvGrpSpPr>
            <p:cNvPr id="91152" name="Group 10"/>
            <p:cNvGrpSpPr>
              <a:grpSpLocks/>
            </p:cNvGrpSpPr>
            <p:nvPr/>
          </p:nvGrpSpPr>
          <p:grpSpPr bwMode="auto">
            <a:xfrm>
              <a:off x="6642917" y="3286417"/>
              <a:ext cx="285210" cy="1388768"/>
              <a:chOff x="4495799" y="1802633"/>
              <a:chExt cx="323407" cy="1545405"/>
            </a:xfrm>
          </p:grpSpPr>
          <p:cxnSp>
            <p:nvCxnSpPr>
              <p:cNvPr id="532" name="Straight Connector 531"/>
              <p:cNvCxnSpPr/>
              <p:nvPr/>
            </p:nvCxnSpPr>
            <p:spPr>
              <a:xfrm flipH="1">
                <a:off x="4661951" y="1802633"/>
                <a:ext cx="0" cy="173122"/>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33" name="Straight Connector 532"/>
              <p:cNvCxnSpPr/>
              <p:nvPr/>
            </p:nvCxnSpPr>
            <p:spPr>
              <a:xfrm flipH="1">
                <a:off x="4661951" y="2115312"/>
                <a:ext cx="0" cy="118360"/>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34" name="Straight Connector 533"/>
              <p:cNvCxnSpPr/>
              <p:nvPr/>
            </p:nvCxnSpPr>
            <p:spPr>
              <a:xfrm flipH="1">
                <a:off x="4661951" y="2367930"/>
                <a:ext cx="0" cy="229652"/>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35" name="Straight Connector 534"/>
              <p:cNvCxnSpPr/>
              <p:nvPr/>
            </p:nvCxnSpPr>
            <p:spPr>
              <a:xfrm flipH="1">
                <a:off x="4661951" y="2730072"/>
                <a:ext cx="0" cy="120126"/>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36" name="Straight Connector 535"/>
              <p:cNvCxnSpPr/>
              <p:nvPr/>
            </p:nvCxnSpPr>
            <p:spPr>
              <a:xfrm flipH="1">
                <a:off x="4661951" y="2991522"/>
                <a:ext cx="0" cy="109526"/>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537" name="Straight Connector 536"/>
              <p:cNvCxnSpPr/>
              <p:nvPr/>
            </p:nvCxnSpPr>
            <p:spPr>
              <a:xfrm flipH="1">
                <a:off x="4660150" y="3240606"/>
                <a:ext cx="1801" cy="107759"/>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538" name="Arc 537"/>
              <p:cNvSpPr/>
              <p:nvPr/>
            </p:nvSpPr>
            <p:spPr>
              <a:xfrm rot="10800000">
                <a:off x="4588146" y="1956322"/>
                <a:ext cx="230414" cy="176655"/>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539" name="Arc 538"/>
              <p:cNvSpPr/>
              <p:nvPr/>
            </p:nvSpPr>
            <p:spPr>
              <a:xfrm rot="10800000">
                <a:off x="4588146" y="2212473"/>
                <a:ext cx="230414" cy="174888"/>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540" name="Arc 539"/>
              <p:cNvSpPr/>
              <p:nvPr/>
            </p:nvSpPr>
            <p:spPr>
              <a:xfrm>
                <a:off x="4496341" y="2579916"/>
                <a:ext cx="230414" cy="174888"/>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541" name="Arc 540"/>
              <p:cNvSpPr/>
              <p:nvPr/>
            </p:nvSpPr>
            <p:spPr>
              <a:xfrm>
                <a:off x="4496341" y="2832532"/>
                <a:ext cx="230414" cy="174889"/>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542" name="Arc 541"/>
              <p:cNvSpPr/>
              <p:nvPr/>
            </p:nvSpPr>
            <p:spPr>
              <a:xfrm>
                <a:off x="4496341" y="3083382"/>
                <a:ext cx="230414" cy="174889"/>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grpSp>
        <p:sp>
          <p:nvSpPr>
            <p:cNvPr id="530" name="Oval 529"/>
            <p:cNvSpPr/>
            <p:nvPr/>
          </p:nvSpPr>
          <p:spPr bwMode="auto">
            <a:xfrm>
              <a:off x="6821195" y="357375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531" name="Oval 530"/>
            <p:cNvSpPr/>
            <p:nvPr/>
          </p:nvSpPr>
          <p:spPr bwMode="auto">
            <a:xfrm>
              <a:off x="8564270" y="5399379"/>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grpSp>
      <p:sp>
        <p:nvSpPr>
          <p:cNvPr id="90129" name="TextBox 542"/>
          <p:cNvSpPr txBox="1">
            <a:spLocks noChangeArrowheads="1"/>
          </p:cNvSpPr>
          <p:nvPr/>
        </p:nvSpPr>
        <p:spPr bwMode="auto">
          <a:xfrm>
            <a:off x="7165975" y="5799142"/>
            <a:ext cx="2274888"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Georgia" pitchFamily="18" charset="0"/>
                <a:ea typeface="ＭＳ Ｐゴシック" pitchFamily="34" charset="-128"/>
              </a:defRPr>
            </a:lvl1pPr>
            <a:lvl2pPr marL="742950" indent="-285750">
              <a:lnSpc>
                <a:spcPct val="90000"/>
              </a:lnSpc>
              <a:spcBef>
                <a:spcPts val="500"/>
              </a:spcBef>
              <a:buFont typeface="Arial" charset="0"/>
              <a:buChar char="•"/>
              <a:defRPr sz="2400">
                <a:solidFill>
                  <a:schemeClr val="tx1"/>
                </a:solidFill>
                <a:latin typeface="Georgia" pitchFamily="18" charset="0"/>
                <a:ea typeface="ＭＳ Ｐゴシック" pitchFamily="34" charset="-128"/>
              </a:defRPr>
            </a:lvl2pPr>
            <a:lvl3pPr marL="1143000" indent="-228600">
              <a:lnSpc>
                <a:spcPct val="90000"/>
              </a:lnSpc>
              <a:spcBef>
                <a:spcPts val="500"/>
              </a:spcBef>
              <a:buFont typeface="Arial" charset="0"/>
              <a:buChar char="•"/>
              <a:defRPr sz="2000">
                <a:solidFill>
                  <a:schemeClr val="tx1"/>
                </a:solidFill>
                <a:latin typeface="Georgia" pitchFamily="18" charset="0"/>
                <a:ea typeface="ＭＳ Ｐゴシック" pitchFamily="34" charset="-128"/>
              </a:defRPr>
            </a:lvl3pPr>
            <a:lvl4pPr marL="16002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4pPr>
            <a:lvl5pPr marL="2057400" indent="-228600">
              <a:lnSpc>
                <a:spcPct val="90000"/>
              </a:lnSpc>
              <a:spcBef>
                <a:spcPts val="500"/>
              </a:spcBef>
              <a:buFont typeface="Arial" charset="0"/>
              <a:buChar char="•"/>
              <a:defRPr>
                <a:solidFill>
                  <a:schemeClr val="tx1"/>
                </a:solidFill>
                <a:latin typeface="Georgia" pitchFamily="18" charset="0"/>
                <a:ea typeface="ＭＳ Ｐゴシック" pitchFamily="34" charset="-128"/>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Georgia" pitchFamily="18" charset="0"/>
                <a:ea typeface="ＭＳ Ｐゴシック" pitchFamily="34" charset="-128"/>
              </a:defRPr>
            </a:lvl9pPr>
          </a:lstStyle>
          <a:p>
            <a:pPr eaLnBrk="1" hangingPunct="1">
              <a:lnSpc>
                <a:spcPct val="100000"/>
              </a:lnSpc>
              <a:spcBef>
                <a:spcPct val="0"/>
              </a:spcBef>
              <a:buFontTx/>
              <a:buNone/>
            </a:pPr>
            <a:r>
              <a:rPr lang="en-US" altLang="en-US" sz="1100" i="1">
                <a:latin typeface="Calibri Light" pitchFamily="34" charset="0"/>
              </a:rPr>
              <a:t>*As of 12:00 PM on Nov. 10, four House races have yet to be called</a:t>
            </a:r>
          </a:p>
        </p:txBody>
      </p:sp>
      <p:grpSp>
        <p:nvGrpSpPr>
          <p:cNvPr id="90130" name="Group 1061"/>
          <p:cNvGrpSpPr>
            <a:grpSpLocks/>
          </p:cNvGrpSpPr>
          <p:nvPr/>
        </p:nvGrpSpPr>
        <p:grpSpPr bwMode="auto">
          <a:xfrm>
            <a:off x="1789117" y="2935290"/>
            <a:ext cx="4175125" cy="2214563"/>
            <a:chOff x="4698707" y="3286417"/>
            <a:chExt cx="4175125" cy="2214562"/>
          </a:xfrm>
        </p:grpSpPr>
        <p:cxnSp>
          <p:nvCxnSpPr>
            <p:cNvPr id="1063" name="Straight Connector 1062"/>
            <p:cNvCxnSpPr/>
            <p:nvPr/>
          </p:nvCxnSpPr>
          <p:spPr bwMode="auto">
            <a:xfrm flipV="1">
              <a:off x="4813007" y="4916779"/>
              <a:ext cx="6350" cy="1588"/>
            </a:xfrm>
            <a:prstGeom prst="line">
              <a:avLst/>
            </a:prstGeom>
            <a:ln w="19050" cap="flat" cmpd="sng" algn="ctr">
              <a:solidFill>
                <a:schemeClr val="bg1">
                  <a:lumMod val="50000"/>
                </a:schemeClr>
              </a:solidFill>
              <a:prstDash val="solid"/>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1064" name="TextBox 726"/>
            <p:cNvSpPr txBox="1">
              <a:spLocks noChangeArrowheads="1"/>
            </p:cNvSpPr>
            <p:nvPr/>
          </p:nvSpPr>
          <p:spPr bwMode="auto">
            <a:xfrm>
              <a:off x="6276682" y="4777079"/>
              <a:ext cx="1036637" cy="430887"/>
            </a:xfrm>
            <a:prstGeom prst="rect">
              <a:avLst/>
            </a:prstGeom>
            <a:noFill/>
            <a:ln>
              <a:noFill/>
            </a:ln>
            <a:extLst/>
          </p:spPr>
          <p:txBody>
            <a:bodyPr>
              <a:spAutoFit/>
            </a:bodyPr>
            <a:lstStyle>
              <a:lvl1pPr>
                <a:defRPr sz="2400">
                  <a:solidFill>
                    <a:schemeClr val="tx1"/>
                  </a:solidFill>
                  <a:latin typeface="Gill Sans MT" charset="0"/>
                  <a:ea typeface="MS PGothic" charset="0"/>
                  <a:cs typeface="Gill Sans MT" charset="0"/>
                </a:defRPr>
              </a:lvl1pPr>
              <a:lvl2pPr>
                <a:defRPr sz="2000">
                  <a:solidFill>
                    <a:schemeClr val="tx1"/>
                  </a:solidFill>
                  <a:latin typeface="Gill Sans MT" charset="0"/>
                  <a:ea typeface="MS PGothic" charset="0"/>
                  <a:cs typeface="Gill Sans MT" charset="0"/>
                </a:defRPr>
              </a:lvl2pPr>
              <a:lvl3pPr>
                <a:defRPr sz="2000">
                  <a:solidFill>
                    <a:schemeClr val="tx1"/>
                  </a:solidFill>
                  <a:latin typeface="Gill Sans MT" charset="0"/>
                  <a:ea typeface="MS PGothic" charset="0"/>
                  <a:cs typeface="Gill Sans MT" charset="0"/>
                </a:defRPr>
              </a:lvl3pPr>
              <a:lvl4pPr>
                <a:defRPr sz="2000">
                  <a:solidFill>
                    <a:schemeClr val="tx1"/>
                  </a:solidFill>
                  <a:latin typeface="Gill Sans MT" charset="0"/>
                  <a:ea typeface="MS PGothic" charset="0"/>
                  <a:cs typeface="Gill Sans MT" charset="0"/>
                </a:defRPr>
              </a:lvl4pPr>
              <a:lvl5pPr>
                <a:defRPr sz="2000">
                  <a:solidFill>
                    <a:schemeClr val="tx1"/>
                  </a:solidFill>
                  <a:latin typeface="Gill Sans MT" charset="0"/>
                  <a:ea typeface="MS PGothic" charset="0"/>
                  <a:cs typeface="Gill Sans MT" charset="0"/>
                </a:defRPr>
              </a:lvl5pPr>
              <a:lvl6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6pPr>
              <a:lvl7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7pPr>
              <a:lvl8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8pPr>
              <a:lvl9pPr eaLnBrk="0" fontAlgn="base" hangingPunct="0">
                <a:spcAft>
                  <a:spcPct val="0"/>
                </a:spcAft>
                <a:buFont typeface="Arial" charset="0"/>
                <a:buChar char="»"/>
                <a:defRPr sz="2000">
                  <a:solidFill>
                    <a:schemeClr val="tx1"/>
                  </a:solidFill>
                  <a:latin typeface="Gill Sans MT" charset="0"/>
                  <a:ea typeface="MS PGothic" charset="0"/>
                  <a:cs typeface="Gill Sans MT" charset="0"/>
                </a:defRPr>
              </a:lvl9pPr>
            </a:lstStyle>
            <a:p>
              <a:pPr algn="ctr">
                <a:defRPr/>
              </a:pPr>
              <a:r>
                <a:rPr lang="en-US" sz="1100" dirty="0">
                  <a:solidFill>
                    <a:srgbClr val="7F7F7F"/>
                  </a:solidFill>
                  <a:latin typeface="+mj-lt"/>
                </a:rPr>
                <a:t>218 Needed for Majority</a:t>
              </a:r>
            </a:p>
          </p:txBody>
        </p:sp>
        <p:sp>
          <p:nvSpPr>
            <p:cNvPr id="1065" name="Oval 1064"/>
            <p:cNvSpPr/>
            <p:nvPr/>
          </p:nvSpPr>
          <p:spPr bwMode="auto">
            <a:xfrm rot="19848198">
              <a:off x="6002044" y="483422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66" name="Oval 1065"/>
            <p:cNvSpPr/>
            <p:nvPr/>
          </p:nvSpPr>
          <p:spPr bwMode="auto">
            <a:xfrm rot="19848198">
              <a:off x="5932194" y="4932654"/>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67" name="Oval 1066"/>
            <p:cNvSpPr/>
            <p:nvPr/>
          </p:nvSpPr>
          <p:spPr bwMode="auto">
            <a:xfrm rot="14405035">
              <a:off x="5873456" y="5042192"/>
              <a:ext cx="92075"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68" name="Oval 1067"/>
            <p:cNvSpPr/>
            <p:nvPr/>
          </p:nvSpPr>
          <p:spPr bwMode="auto">
            <a:xfrm rot="14405035">
              <a:off x="5832182" y="5162841"/>
              <a:ext cx="90488"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69" name="Oval 1068"/>
            <p:cNvSpPr/>
            <p:nvPr/>
          </p:nvSpPr>
          <p:spPr bwMode="auto">
            <a:xfrm rot="14405035">
              <a:off x="5805194" y="5285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0" name="Oval 1069"/>
            <p:cNvSpPr/>
            <p:nvPr/>
          </p:nvSpPr>
          <p:spPr bwMode="auto">
            <a:xfrm rot="14405035">
              <a:off x="5791701" y="5406522"/>
              <a:ext cx="88900"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1" name="Oval 1070"/>
            <p:cNvSpPr/>
            <p:nvPr/>
          </p:nvSpPr>
          <p:spPr bwMode="auto">
            <a:xfrm>
              <a:off x="6864057" y="4477042"/>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2" name="Oval 1071"/>
            <p:cNvSpPr/>
            <p:nvPr/>
          </p:nvSpPr>
          <p:spPr bwMode="auto">
            <a:xfrm>
              <a:off x="6986294" y="44992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3" name="Oval 1072"/>
            <p:cNvSpPr/>
            <p:nvPr/>
          </p:nvSpPr>
          <p:spPr bwMode="auto">
            <a:xfrm>
              <a:off x="7099007" y="4538954"/>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4" name="Oval 1073"/>
            <p:cNvSpPr/>
            <p:nvPr/>
          </p:nvSpPr>
          <p:spPr bwMode="auto">
            <a:xfrm>
              <a:off x="7205369" y="45913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5" name="Oval 1074"/>
            <p:cNvSpPr/>
            <p:nvPr/>
          </p:nvSpPr>
          <p:spPr bwMode="auto">
            <a:xfrm rot="1996807">
              <a:off x="7308557" y="46611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6" name="Oval 1075"/>
            <p:cNvSpPr/>
            <p:nvPr/>
          </p:nvSpPr>
          <p:spPr bwMode="auto">
            <a:xfrm rot="1996807">
              <a:off x="7400632" y="4743742"/>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7" name="Oval 1076"/>
            <p:cNvSpPr/>
            <p:nvPr/>
          </p:nvSpPr>
          <p:spPr bwMode="auto">
            <a:xfrm rot="1996807">
              <a:off x="7484769" y="4834229"/>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8" name="Oval 1077"/>
            <p:cNvSpPr/>
            <p:nvPr/>
          </p:nvSpPr>
          <p:spPr bwMode="auto">
            <a:xfrm rot="1996807">
              <a:off x="7553032" y="493265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79" name="Oval 1078"/>
            <p:cNvSpPr/>
            <p:nvPr/>
          </p:nvSpPr>
          <p:spPr bwMode="auto">
            <a:xfrm rot="1996807">
              <a:off x="7613357" y="50406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0" name="Oval 1079"/>
            <p:cNvSpPr/>
            <p:nvPr/>
          </p:nvSpPr>
          <p:spPr bwMode="auto">
            <a:xfrm rot="1996807">
              <a:off x="7654632" y="5162842"/>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1" name="Oval 1080"/>
            <p:cNvSpPr/>
            <p:nvPr/>
          </p:nvSpPr>
          <p:spPr bwMode="auto">
            <a:xfrm rot="1996807">
              <a:off x="7683207" y="52819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2" name="Oval 1081"/>
            <p:cNvSpPr/>
            <p:nvPr/>
          </p:nvSpPr>
          <p:spPr bwMode="auto">
            <a:xfrm rot="1996807">
              <a:off x="7692732" y="53914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3" name="Oval 1082"/>
            <p:cNvSpPr/>
            <p:nvPr/>
          </p:nvSpPr>
          <p:spPr bwMode="auto">
            <a:xfrm rot="14405035">
              <a:off x="5680576" y="5406522"/>
              <a:ext cx="88900" cy="8731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4" name="Oval 1083"/>
            <p:cNvSpPr/>
            <p:nvPr/>
          </p:nvSpPr>
          <p:spPr bwMode="auto">
            <a:xfrm rot="14405035">
              <a:off x="5692482" y="5285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5" name="Oval 1084"/>
            <p:cNvSpPr/>
            <p:nvPr/>
          </p:nvSpPr>
          <p:spPr bwMode="auto">
            <a:xfrm rot="14405035">
              <a:off x="5714707" y="5166017"/>
              <a:ext cx="93662"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6" name="Oval 1085"/>
            <p:cNvSpPr/>
            <p:nvPr/>
          </p:nvSpPr>
          <p:spPr bwMode="auto">
            <a:xfrm rot="14405035">
              <a:off x="5757569" y="5045367"/>
              <a:ext cx="90488"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7" name="Oval 1086"/>
            <p:cNvSpPr/>
            <p:nvPr/>
          </p:nvSpPr>
          <p:spPr bwMode="auto">
            <a:xfrm rot="14405035">
              <a:off x="5808369" y="4931067"/>
              <a:ext cx="90488"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8" name="Oval 1087"/>
            <p:cNvSpPr/>
            <p:nvPr/>
          </p:nvSpPr>
          <p:spPr bwMode="auto">
            <a:xfrm rot="14405035">
              <a:off x="5871075" y="4823911"/>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89" name="Oval 1088"/>
            <p:cNvSpPr/>
            <p:nvPr/>
          </p:nvSpPr>
          <p:spPr bwMode="auto">
            <a:xfrm>
              <a:off x="6683082" y="43548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0" name="Oval 1089"/>
            <p:cNvSpPr/>
            <p:nvPr/>
          </p:nvSpPr>
          <p:spPr bwMode="auto">
            <a:xfrm>
              <a:off x="6802144" y="43579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1" name="Oval 1090"/>
            <p:cNvSpPr/>
            <p:nvPr/>
          </p:nvSpPr>
          <p:spPr bwMode="auto">
            <a:xfrm>
              <a:off x="6924382" y="43706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2" name="Oval 1091"/>
            <p:cNvSpPr/>
            <p:nvPr/>
          </p:nvSpPr>
          <p:spPr bwMode="auto">
            <a:xfrm>
              <a:off x="7037094" y="43960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3" name="Oval 1092"/>
            <p:cNvSpPr/>
            <p:nvPr/>
          </p:nvSpPr>
          <p:spPr bwMode="auto">
            <a:xfrm>
              <a:off x="7151394" y="4438942"/>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4" name="Oval 1093"/>
            <p:cNvSpPr/>
            <p:nvPr/>
          </p:nvSpPr>
          <p:spPr bwMode="auto">
            <a:xfrm>
              <a:off x="7257757" y="44945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5" name="Oval 1094"/>
            <p:cNvSpPr/>
            <p:nvPr/>
          </p:nvSpPr>
          <p:spPr bwMode="auto">
            <a:xfrm>
              <a:off x="7362532" y="45580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6" name="Oval 1095"/>
            <p:cNvSpPr/>
            <p:nvPr/>
          </p:nvSpPr>
          <p:spPr bwMode="auto">
            <a:xfrm>
              <a:off x="7454607" y="46326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7" name="Oval 1096"/>
            <p:cNvSpPr/>
            <p:nvPr/>
          </p:nvSpPr>
          <p:spPr bwMode="auto">
            <a:xfrm>
              <a:off x="7538744" y="47262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8" name="Oval 1097"/>
            <p:cNvSpPr/>
            <p:nvPr/>
          </p:nvSpPr>
          <p:spPr bwMode="auto">
            <a:xfrm>
              <a:off x="7611769" y="4823117"/>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099" name="Oval 1098"/>
            <p:cNvSpPr/>
            <p:nvPr/>
          </p:nvSpPr>
          <p:spPr bwMode="auto">
            <a:xfrm>
              <a:off x="7678444" y="4929479"/>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0" name="Oval 1099"/>
            <p:cNvSpPr/>
            <p:nvPr/>
          </p:nvSpPr>
          <p:spPr bwMode="auto">
            <a:xfrm>
              <a:off x="7727657" y="5039017"/>
              <a:ext cx="87312" cy="9366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1" name="Oval 1100"/>
            <p:cNvSpPr/>
            <p:nvPr/>
          </p:nvSpPr>
          <p:spPr bwMode="auto">
            <a:xfrm>
              <a:off x="7768932" y="51612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2" name="Oval 1101"/>
            <p:cNvSpPr/>
            <p:nvPr/>
          </p:nvSpPr>
          <p:spPr bwMode="auto">
            <a:xfrm>
              <a:off x="7791157"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3" name="Oval 1102"/>
            <p:cNvSpPr/>
            <p:nvPr/>
          </p:nvSpPr>
          <p:spPr bwMode="auto">
            <a:xfrm>
              <a:off x="7802269" y="53866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4" name="Oval 1103"/>
            <p:cNvSpPr/>
            <p:nvPr/>
          </p:nvSpPr>
          <p:spPr bwMode="auto">
            <a:xfrm rot="14405035">
              <a:off x="5571832" y="54104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5" name="Oval 1104"/>
            <p:cNvSpPr/>
            <p:nvPr/>
          </p:nvSpPr>
          <p:spPr bwMode="auto">
            <a:xfrm rot="14405035">
              <a:off x="5583738" y="5287461"/>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6" name="Oval 1105"/>
            <p:cNvSpPr/>
            <p:nvPr/>
          </p:nvSpPr>
          <p:spPr bwMode="auto">
            <a:xfrm rot="14405035">
              <a:off x="5608344" y="5162842"/>
              <a:ext cx="90488"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7" name="Oval 1106"/>
            <p:cNvSpPr/>
            <p:nvPr/>
          </p:nvSpPr>
          <p:spPr bwMode="auto">
            <a:xfrm rot="14405035">
              <a:off x="5640888" y="5041398"/>
              <a:ext cx="92075"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8" name="Oval 1107"/>
            <p:cNvSpPr/>
            <p:nvPr/>
          </p:nvSpPr>
          <p:spPr bwMode="auto">
            <a:xfrm rot="14405035">
              <a:off x="5688513" y="4935036"/>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09" name="Oval 1108"/>
            <p:cNvSpPr/>
            <p:nvPr/>
          </p:nvSpPr>
          <p:spPr bwMode="auto">
            <a:xfrm rot="14405035">
              <a:off x="5744075" y="4823911"/>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0" name="Oval 1109"/>
            <p:cNvSpPr/>
            <p:nvPr/>
          </p:nvSpPr>
          <p:spPr bwMode="auto">
            <a:xfrm>
              <a:off x="6744994" y="424526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1" name="Oval 1110"/>
            <p:cNvSpPr/>
            <p:nvPr/>
          </p:nvSpPr>
          <p:spPr bwMode="auto">
            <a:xfrm>
              <a:off x="6864057" y="425320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2" name="Oval 1111"/>
            <p:cNvSpPr/>
            <p:nvPr/>
          </p:nvSpPr>
          <p:spPr bwMode="auto">
            <a:xfrm>
              <a:off x="6978357" y="42659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3" name="Oval 1112"/>
            <p:cNvSpPr/>
            <p:nvPr/>
          </p:nvSpPr>
          <p:spPr bwMode="auto">
            <a:xfrm>
              <a:off x="7099007" y="430241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4" name="Oval 1113"/>
            <p:cNvSpPr/>
            <p:nvPr/>
          </p:nvSpPr>
          <p:spPr bwMode="auto">
            <a:xfrm>
              <a:off x="7208544" y="43452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5" name="Oval 1114"/>
            <p:cNvSpPr/>
            <p:nvPr/>
          </p:nvSpPr>
          <p:spPr bwMode="auto">
            <a:xfrm>
              <a:off x="7316494" y="4396079"/>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6" name="Oval 1115"/>
            <p:cNvSpPr/>
            <p:nvPr/>
          </p:nvSpPr>
          <p:spPr bwMode="auto">
            <a:xfrm>
              <a:off x="7416507" y="4462754"/>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7" name="Oval 1116"/>
            <p:cNvSpPr/>
            <p:nvPr/>
          </p:nvSpPr>
          <p:spPr bwMode="auto">
            <a:xfrm>
              <a:off x="7511757" y="45389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8" name="Oval 1117"/>
            <p:cNvSpPr/>
            <p:nvPr/>
          </p:nvSpPr>
          <p:spPr bwMode="auto">
            <a:xfrm>
              <a:off x="7597482" y="4624679"/>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19" name="Oval 1118"/>
            <p:cNvSpPr/>
            <p:nvPr/>
          </p:nvSpPr>
          <p:spPr bwMode="auto">
            <a:xfrm>
              <a:off x="7678444" y="47215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0" name="Oval 1119"/>
            <p:cNvSpPr/>
            <p:nvPr/>
          </p:nvSpPr>
          <p:spPr bwMode="auto">
            <a:xfrm>
              <a:off x="7740357" y="48231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1" name="Oval 1120"/>
            <p:cNvSpPr/>
            <p:nvPr/>
          </p:nvSpPr>
          <p:spPr bwMode="auto">
            <a:xfrm>
              <a:off x="7800682" y="4926304"/>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2" name="Oval 1121"/>
            <p:cNvSpPr/>
            <p:nvPr/>
          </p:nvSpPr>
          <p:spPr bwMode="auto">
            <a:xfrm>
              <a:off x="7846719" y="504536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3" name="Oval 1122"/>
            <p:cNvSpPr/>
            <p:nvPr/>
          </p:nvSpPr>
          <p:spPr bwMode="auto">
            <a:xfrm>
              <a:off x="7880057" y="51612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4" name="Oval 1123"/>
            <p:cNvSpPr/>
            <p:nvPr/>
          </p:nvSpPr>
          <p:spPr bwMode="auto">
            <a:xfrm>
              <a:off x="7902282"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5" name="Oval 1124"/>
            <p:cNvSpPr/>
            <p:nvPr/>
          </p:nvSpPr>
          <p:spPr bwMode="auto">
            <a:xfrm>
              <a:off x="7911807" y="53866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6" name="Oval 1125"/>
            <p:cNvSpPr/>
            <p:nvPr/>
          </p:nvSpPr>
          <p:spPr bwMode="auto">
            <a:xfrm>
              <a:off x="8022932" y="5386679"/>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7" name="Oval 1126"/>
            <p:cNvSpPr/>
            <p:nvPr/>
          </p:nvSpPr>
          <p:spPr bwMode="auto">
            <a:xfrm>
              <a:off x="8011819"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8" name="Oval 1127"/>
            <p:cNvSpPr/>
            <p:nvPr/>
          </p:nvSpPr>
          <p:spPr bwMode="auto">
            <a:xfrm>
              <a:off x="7989594" y="5162842"/>
              <a:ext cx="90488"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29" name="Oval 1128"/>
            <p:cNvSpPr/>
            <p:nvPr/>
          </p:nvSpPr>
          <p:spPr bwMode="auto">
            <a:xfrm>
              <a:off x="7957844" y="5042192"/>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0" name="Oval 1129"/>
            <p:cNvSpPr/>
            <p:nvPr/>
          </p:nvSpPr>
          <p:spPr bwMode="auto">
            <a:xfrm>
              <a:off x="7916569" y="49263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1" name="Oval 1130"/>
            <p:cNvSpPr/>
            <p:nvPr/>
          </p:nvSpPr>
          <p:spPr bwMode="auto">
            <a:xfrm>
              <a:off x="7865769" y="48183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2" name="Oval 1131"/>
            <p:cNvSpPr/>
            <p:nvPr/>
          </p:nvSpPr>
          <p:spPr bwMode="auto">
            <a:xfrm>
              <a:off x="7805444" y="4713579"/>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3" name="Oval 1132"/>
            <p:cNvSpPr/>
            <p:nvPr/>
          </p:nvSpPr>
          <p:spPr bwMode="auto">
            <a:xfrm>
              <a:off x="7734007" y="46167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4" name="Oval 1133"/>
            <p:cNvSpPr/>
            <p:nvPr/>
          </p:nvSpPr>
          <p:spPr bwMode="auto">
            <a:xfrm>
              <a:off x="7653044" y="4521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5" name="Oval 1134"/>
            <p:cNvSpPr/>
            <p:nvPr/>
          </p:nvSpPr>
          <p:spPr bwMode="auto">
            <a:xfrm>
              <a:off x="7562557" y="44389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6" name="Oval 1135"/>
            <p:cNvSpPr/>
            <p:nvPr/>
          </p:nvSpPr>
          <p:spPr bwMode="auto">
            <a:xfrm>
              <a:off x="7470482" y="4361154"/>
              <a:ext cx="87312"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7" name="Oval 1136"/>
            <p:cNvSpPr/>
            <p:nvPr/>
          </p:nvSpPr>
          <p:spPr bwMode="auto">
            <a:xfrm>
              <a:off x="7370469" y="430241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8" name="Oval 1137"/>
            <p:cNvSpPr/>
            <p:nvPr/>
          </p:nvSpPr>
          <p:spPr bwMode="auto">
            <a:xfrm>
              <a:off x="7264107" y="42452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39" name="Oval 1138"/>
            <p:cNvSpPr/>
            <p:nvPr/>
          </p:nvSpPr>
          <p:spPr bwMode="auto">
            <a:xfrm>
              <a:off x="7151394" y="4202404"/>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0" name="Oval 1139"/>
            <p:cNvSpPr/>
            <p:nvPr/>
          </p:nvSpPr>
          <p:spPr bwMode="auto">
            <a:xfrm>
              <a:off x="7037094" y="41690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1" name="Oval 1140"/>
            <p:cNvSpPr/>
            <p:nvPr/>
          </p:nvSpPr>
          <p:spPr bwMode="auto">
            <a:xfrm>
              <a:off x="6919619" y="41468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2" name="Oval 1141"/>
            <p:cNvSpPr/>
            <p:nvPr/>
          </p:nvSpPr>
          <p:spPr bwMode="auto">
            <a:xfrm>
              <a:off x="6805319" y="41293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3" name="Oval 1142"/>
            <p:cNvSpPr/>
            <p:nvPr/>
          </p:nvSpPr>
          <p:spPr bwMode="auto">
            <a:xfrm>
              <a:off x="6686257" y="4134142"/>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4" name="Oval 1143"/>
            <p:cNvSpPr/>
            <p:nvPr/>
          </p:nvSpPr>
          <p:spPr bwMode="auto">
            <a:xfrm rot="14405035">
              <a:off x="6564019" y="4146842"/>
              <a:ext cx="90488"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5" name="Oval 1144"/>
            <p:cNvSpPr/>
            <p:nvPr/>
          </p:nvSpPr>
          <p:spPr bwMode="auto">
            <a:xfrm rot="11904008">
              <a:off x="5616282" y="48183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6" name="Oval 1145"/>
            <p:cNvSpPr/>
            <p:nvPr/>
          </p:nvSpPr>
          <p:spPr bwMode="auto">
            <a:xfrm rot="11904008">
              <a:off x="5565482" y="493106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7" name="Oval 1146"/>
            <p:cNvSpPr/>
            <p:nvPr/>
          </p:nvSpPr>
          <p:spPr bwMode="auto">
            <a:xfrm rot="10618562">
              <a:off x="5524207" y="5043779"/>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8" name="Oval 1147"/>
            <p:cNvSpPr/>
            <p:nvPr/>
          </p:nvSpPr>
          <p:spPr bwMode="auto">
            <a:xfrm rot="10618562">
              <a:off x="5492457" y="51612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49" name="Oval 1148"/>
            <p:cNvSpPr/>
            <p:nvPr/>
          </p:nvSpPr>
          <p:spPr bwMode="auto">
            <a:xfrm rot="10618562">
              <a:off x="5470232" y="52866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0" name="Oval 1149"/>
            <p:cNvSpPr/>
            <p:nvPr/>
          </p:nvSpPr>
          <p:spPr bwMode="auto">
            <a:xfrm rot="10618562">
              <a:off x="5460707" y="5412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1" name="Oval 1150"/>
            <p:cNvSpPr/>
            <p:nvPr/>
          </p:nvSpPr>
          <p:spPr bwMode="auto">
            <a:xfrm rot="14405035">
              <a:off x="6624344" y="42516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2" name="Oval 1151"/>
            <p:cNvSpPr/>
            <p:nvPr/>
          </p:nvSpPr>
          <p:spPr bwMode="auto">
            <a:xfrm rot="14405035">
              <a:off x="6564019" y="3919830"/>
              <a:ext cx="90487"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3" name="Oval 1152"/>
            <p:cNvSpPr/>
            <p:nvPr/>
          </p:nvSpPr>
          <p:spPr bwMode="auto">
            <a:xfrm rot="14405035">
              <a:off x="6562431" y="3803942"/>
              <a:ext cx="92075"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4" name="Oval 1153"/>
            <p:cNvSpPr/>
            <p:nvPr/>
          </p:nvSpPr>
          <p:spPr bwMode="auto">
            <a:xfrm>
              <a:off x="6505282" y="40373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5" name="Oval 1154"/>
            <p:cNvSpPr/>
            <p:nvPr/>
          </p:nvSpPr>
          <p:spPr bwMode="auto">
            <a:xfrm rot="19023228">
              <a:off x="5495632" y="4816767"/>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6" name="Oval 1155"/>
            <p:cNvSpPr/>
            <p:nvPr/>
          </p:nvSpPr>
          <p:spPr bwMode="auto">
            <a:xfrm rot="19023228">
              <a:off x="5449594" y="49263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7" name="Oval 1156"/>
            <p:cNvSpPr/>
            <p:nvPr/>
          </p:nvSpPr>
          <p:spPr bwMode="auto">
            <a:xfrm rot="19023228">
              <a:off x="5411494" y="5043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8" name="Oval 1157"/>
            <p:cNvSpPr/>
            <p:nvPr/>
          </p:nvSpPr>
          <p:spPr bwMode="auto">
            <a:xfrm rot="19023228">
              <a:off x="5381332" y="5158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59" name="Oval 1158"/>
            <p:cNvSpPr/>
            <p:nvPr/>
          </p:nvSpPr>
          <p:spPr bwMode="auto">
            <a:xfrm rot="19023228">
              <a:off x="5365457" y="5283492"/>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0" name="Oval 1159"/>
            <p:cNvSpPr/>
            <p:nvPr/>
          </p:nvSpPr>
          <p:spPr bwMode="auto">
            <a:xfrm rot="19023228">
              <a:off x="5355932" y="54073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1" name="Oval 1160"/>
            <p:cNvSpPr/>
            <p:nvPr/>
          </p:nvSpPr>
          <p:spPr bwMode="auto">
            <a:xfrm rot="19023228">
              <a:off x="5244807" y="54041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2" name="Oval 1161"/>
            <p:cNvSpPr/>
            <p:nvPr/>
          </p:nvSpPr>
          <p:spPr bwMode="auto">
            <a:xfrm rot="19023228">
              <a:off x="5255919" y="5278729"/>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3" name="Oval 1162"/>
            <p:cNvSpPr/>
            <p:nvPr/>
          </p:nvSpPr>
          <p:spPr bwMode="auto">
            <a:xfrm rot="19023228">
              <a:off x="5270207" y="51612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4" name="Oval 1163"/>
            <p:cNvSpPr/>
            <p:nvPr/>
          </p:nvSpPr>
          <p:spPr bwMode="auto">
            <a:xfrm rot="19023228">
              <a:off x="5298782" y="5043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5" name="Oval 1164"/>
            <p:cNvSpPr/>
            <p:nvPr/>
          </p:nvSpPr>
          <p:spPr bwMode="auto">
            <a:xfrm rot="19023228">
              <a:off x="5335294" y="49263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6" name="Oval 1165"/>
            <p:cNvSpPr/>
            <p:nvPr/>
          </p:nvSpPr>
          <p:spPr bwMode="auto">
            <a:xfrm rot="19023228">
              <a:off x="5378157" y="48167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7" name="Oval 1166"/>
            <p:cNvSpPr/>
            <p:nvPr/>
          </p:nvSpPr>
          <p:spPr bwMode="auto">
            <a:xfrm rot="19023228">
              <a:off x="6446544" y="3935704"/>
              <a:ext cx="88900"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8" name="Oval 1167"/>
            <p:cNvSpPr/>
            <p:nvPr/>
          </p:nvSpPr>
          <p:spPr bwMode="auto">
            <a:xfrm rot="19023228">
              <a:off x="5135269" y="54073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69" name="Oval 1168"/>
            <p:cNvSpPr/>
            <p:nvPr/>
          </p:nvSpPr>
          <p:spPr bwMode="auto">
            <a:xfrm rot="19023228">
              <a:off x="5144794" y="52803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0" name="Oval 1169"/>
            <p:cNvSpPr/>
            <p:nvPr/>
          </p:nvSpPr>
          <p:spPr bwMode="auto">
            <a:xfrm rot="19023228">
              <a:off x="5162257" y="5158079"/>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1" name="Oval 1170"/>
            <p:cNvSpPr/>
            <p:nvPr/>
          </p:nvSpPr>
          <p:spPr bwMode="auto">
            <a:xfrm rot="19023228">
              <a:off x="5189244" y="503425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2" name="Oval 1171"/>
            <p:cNvSpPr/>
            <p:nvPr/>
          </p:nvSpPr>
          <p:spPr bwMode="auto">
            <a:xfrm rot="19023228">
              <a:off x="5220994" y="4916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3" name="Oval 1172"/>
            <p:cNvSpPr/>
            <p:nvPr/>
          </p:nvSpPr>
          <p:spPr bwMode="auto">
            <a:xfrm rot="19023228">
              <a:off x="5265444" y="4800892"/>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4" name="Oval 1173"/>
            <p:cNvSpPr/>
            <p:nvPr/>
          </p:nvSpPr>
          <p:spPr bwMode="auto">
            <a:xfrm rot="19023228">
              <a:off x="6324307" y="3848392"/>
              <a:ext cx="90487"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5" name="Oval 1174"/>
            <p:cNvSpPr/>
            <p:nvPr/>
          </p:nvSpPr>
          <p:spPr bwMode="auto">
            <a:xfrm rot="19023228">
              <a:off x="6444957" y="38245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6" name="Oval 1175"/>
            <p:cNvSpPr/>
            <p:nvPr/>
          </p:nvSpPr>
          <p:spPr bwMode="auto">
            <a:xfrm rot="19023228">
              <a:off x="6502107" y="37023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7" name="Oval 1176"/>
            <p:cNvSpPr/>
            <p:nvPr/>
          </p:nvSpPr>
          <p:spPr bwMode="auto">
            <a:xfrm rot="19023228">
              <a:off x="6384632" y="3719804"/>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8" name="Oval 1177"/>
            <p:cNvSpPr/>
            <p:nvPr/>
          </p:nvSpPr>
          <p:spPr bwMode="auto">
            <a:xfrm rot="19023228">
              <a:off x="6267157" y="3751554"/>
              <a:ext cx="87312"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79" name="Oval 1178"/>
            <p:cNvSpPr/>
            <p:nvPr/>
          </p:nvSpPr>
          <p:spPr bwMode="auto">
            <a:xfrm rot="19023228">
              <a:off x="5147969" y="4800892"/>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0" name="Oval 1179"/>
            <p:cNvSpPr/>
            <p:nvPr/>
          </p:nvSpPr>
          <p:spPr bwMode="auto">
            <a:xfrm rot="19023228">
              <a:off x="5111457" y="4915192"/>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1" name="Oval 1180"/>
            <p:cNvSpPr/>
            <p:nvPr/>
          </p:nvSpPr>
          <p:spPr bwMode="auto">
            <a:xfrm rot="19023228">
              <a:off x="5073357" y="50342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2" name="Oval 1181"/>
            <p:cNvSpPr/>
            <p:nvPr/>
          </p:nvSpPr>
          <p:spPr bwMode="auto">
            <a:xfrm rot="19023228">
              <a:off x="5051132" y="5156492"/>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3" name="Oval 1182"/>
            <p:cNvSpPr/>
            <p:nvPr/>
          </p:nvSpPr>
          <p:spPr bwMode="auto">
            <a:xfrm rot="19023228">
              <a:off x="5038432" y="528031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4" name="Oval 1183"/>
            <p:cNvSpPr/>
            <p:nvPr/>
          </p:nvSpPr>
          <p:spPr bwMode="auto">
            <a:xfrm rot="19023228">
              <a:off x="5027319" y="540731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5" name="Oval 1184"/>
            <p:cNvSpPr/>
            <p:nvPr/>
          </p:nvSpPr>
          <p:spPr bwMode="auto">
            <a:xfrm rot="19023228">
              <a:off x="4916194" y="5407317"/>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6" name="Oval 1185"/>
            <p:cNvSpPr/>
            <p:nvPr/>
          </p:nvSpPr>
          <p:spPr bwMode="auto">
            <a:xfrm rot="19023228">
              <a:off x="4927307"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7" name="Oval 1186"/>
            <p:cNvSpPr/>
            <p:nvPr/>
          </p:nvSpPr>
          <p:spPr bwMode="auto">
            <a:xfrm rot="19023228">
              <a:off x="4938419" y="5161254"/>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8" name="Oval 1187"/>
            <p:cNvSpPr/>
            <p:nvPr/>
          </p:nvSpPr>
          <p:spPr bwMode="auto">
            <a:xfrm rot="19023228">
              <a:off x="4962232" y="5037429"/>
              <a:ext cx="90487"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89" name="Oval 1188"/>
            <p:cNvSpPr/>
            <p:nvPr/>
          </p:nvSpPr>
          <p:spPr bwMode="auto">
            <a:xfrm rot="19023228">
              <a:off x="4992394" y="49136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0" name="Oval 1189"/>
            <p:cNvSpPr/>
            <p:nvPr/>
          </p:nvSpPr>
          <p:spPr bwMode="auto">
            <a:xfrm rot="19023228">
              <a:off x="5028907" y="48024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1" name="Oval 1190"/>
            <p:cNvSpPr/>
            <p:nvPr/>
          </p:nvSpPr>
          <p:spPr bwMode="auto">
            <a:xfrm rot="19023228">
              <a:off x="6324307" y="3622967"/>
              <a:ext cx="90487" cy="90487"/>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2" name="Oval 1191"/>
            <p:cNvSpPr/>
            <p:nvPr/>
          </p:nvSpPr>
          <p:spPr bwMode="auto">
            <a:xfrm rot="19023228">
              <a:off x="6444957" y="35928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3" name="Oval 1192"/>
            <p:cNvSpPr/>
            <p:nvPr/>
          </p:nvSpPr>
          <p:spPr bwMode="auto">
            <a:xfrm rot="19023228">
              <a:off x="6503694" y="34753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4" name="Oval 1193"/>
            <p:cNvSpPr/>
            <p:nvPr/>
          </p:nvSpPr>
          <p:spPr bwMode="auto">
            <a:xfrm rot="19023228">
              <a:off x="6384632" y="34927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5" name="Oval 1194"/>
            <p:cNvSpPr/>
            <p:nvPr/>
          </p:nvSpPr>
          <p:spPr bwMode="auto">
            <a:xfrm rot="19023228">
              <a:off x="6267157" y="3522954"/>
              <a:ext cx="87312"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6" name="Oval 1195"/>
            <p:cNvSpPr/>
            <p:nvPr/>
          </p:nvSpPr>
          <p:spPr bwMode="auto">
            <a:xfrm rot="19023228">
              <a:off x="4957469" y="468341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7" name="Oval 1196"/>
            <p:cNvSpPr/>
            <p:nvPr/>
          </p:nvSpPr>
          <p:spPr bwMode="auto">
            <a:xfrm rot="19023228">
              <a:off x="4913019" y="4800892"/>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8" name="Oval 1197"/>
            <p:cNvSpPr/>
            <p:nvPr/>
          </p:nvSpPr>
          <p:spPr bwMode="auto">
            <a:xfrm rot="19023228">
              <a:off x="4882857" y="4913604"/>
              <a:ext cx="87312"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199" name="Oval 1198"/>
            <p:cNvSpPr/>
            <p:nvPr/>
          </p:nvSpPr>
          <p:spPr bwMode="auto">
            <a:xfrm rot="19023228">
              <a:off x="4852694" y="5040604"/>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0" name="Oval 1199"/>
            <p:cNvSpPr/>
            <p:nvPr/>
          </p:nvSpPr>
          <p:spPr bwMode="auto">
            <a:xfrm rot="19023228">
              <a:off x="4830469" y="5161254"/>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1" name="Oval 1200"/>
            <p:cNvSpPr/>
            <p:nvPr/>
          </p:nvSpPr>
          <p:spPr bwMode="auto">
            <a:xfrm rot="19023228">
              <a:off x="4817769" y="5283492"/>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2" name="Oval 1201"/>
            <p:cNvSpPr/>
            <p:nvPr/>
          </p:nvSpPr>
          <p:spPr bwMode="auto">
            <a:xfrm rot="19023228">
              <a:off x="4811419" y="540572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3" name="Oval 1202"/>
            <p:cNvSpPr/>
            <p:nvPr/>
          </p:nvSpPr>
          <p:spPr bwMode="auto">
            <a:xfrm rot="19023228">
              <a:off x="4698707" y="54073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4" name="Oval 1203"/>
            <p:cNvSpPr/>
            <p:nvPr/>
          </p:nvSpPr>
          <p:spPr bwMode="auto">
            <a:xfrm rot="19023228">
              <a:off x="4711407" y="5277142"/>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5" name="Oval 1204"/>
            <p:cNvSpPr/>
            <p:nvPr/>
          </p:nvSpPr>
          <p:spPr bwMode="auto">
            <a:xfrm rot="19023228">
              <a:off x="4716169" y="51580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6" name="Oval 1205"/>
            <p:cNvSpPr/>
            <p:nvPr/>
          </p:nvSpPr>
          <p:spPr bwMode="auto">
            <a:xfrm rot="19023228">
              <a:off x="4739982" y="5034254"/>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7" name="Oval 1206"/>
            <p:cNvSpPr/>
            <p:nvPr/>
          </p:nvSpPr>
          <p:spPr bwMode="auto">
            <a:xfrm rot="19023228">
              <a:off x="4765382" y="49183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8" name="Oval 1207"/>
            <p:cNvSpPr/>
            <p:nvPr/>
          </p:nvSpPr>
          <p:spPr bwMode="auto">
            <a:xfrm rot="19023228">
              <a:off x="4798719" y="48008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09" name="Oval 1208"/>
            <p:cNvSpPr/>
            <p:nvPr/>
          </p:nvSpPr>
          <p:spPr bwMode="auto">
            <a:xfrm rot="19023228">
              <a:off x="4836819" y="468659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0" name="Oval 1209"/>
            <p:cNvSpPr/>
            <p:nvPr/>
          </p:nvSpPr>
          <p:spPr bwMode="auto">
            <a:xfrm rot="19023228">
              <a:off x="6210007" y="3416592"/>
              <a:ext cx="87312"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1" name="Oval 1210"/>
            <p:cNvSpPr/>
            <p:nvPr/>
          </p:nvSpPr>
          <p:spPr bwMode="auto">
            <a:xfrm rot="19023228">
              <a:off x="6324307" y="3392779"/>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2" name="Oval 1211"/>
            <p:cNvSpPr/>
            <p:nvPr/>
          </p:nvSpPr>
          <p:spPr bwMode="auto">
            <a:xfrm>
              <a:off x="8130882" y="54073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3" name="Oval 1212"/>
            <p:cNvSpPr/>
            <p:nvPr/>
          </p:nvSpPr>
          <p:spPr bwMode="auto">
            <a:xfrm>
              <a:off x="8124532" y="5283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4" name="Oval 1213"/>
            <p:cNvSpPr/>
            <p:nvPr/>
          </p:nvSpPr>
          <p:spPr bwMode="auto">
            <a:xfrm>
              <a:off x="8103894" y="51628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5" name="Oval 1214"/>
            <p:cNvSpPr/>
            <p:nvPr/>
          </p:nvSpPr>
          <p:spPr bwMode="auto">
            <a:xfrm>
              <a:off x="8076907" y="5037429"/>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6" name="Oval 1215"/>
            <p:cNvSpPr/>
            <p:nvPr/>
          </p:nvSpPr>
          <p:spPr bwMode="auto">
            <a:xfrm>
              <a:off x="8037219" y="49263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7" name="Oval 1216"/>
            <p:cNvSpPr/>
            <p:nvPr/>
          </p:nvSpPr>
          <p:spPr bwMode="auto">
            <a:xfrm>
              <a:off x="7989594" y="4812004"/>
              <a:ext cx="90488"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8" name="Oval 1217"/>
            <p:cNvSpPr/>
            <p:nvPr/>
          </p:nvSpPr>
          <p:spPr bwMode="auto">
            <a:xfrm>
              <a:off x="7934032" y="47104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19" name="Oval 1218"/>
            <p:cNvSpPr/>
            <p:nvPr/>
          </p:nvSpPr>
          <p:spPr bwMode="auto">
            <a:xfrm>
              <a:off x="7865769" y="46072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0" name="Oval 1219"/>
            <p:cNvSpPr/>
            <p:nvPr/>
          </p:nvSpPr>
          <p:spPr bwMode="auto">
            <a:xfrm>
              <a:off x="7791157" y="45151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1" name="Oval 1220"/>
            <p:cNvSpPr/>
            <p:nvPr/>
          </p:nvSpPr>
          <p:spPr bwMode="auto">
            <a:xfrm>
              <a:off x="7708607" y="4426242"/>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2" name="Oval 1221"/>
            <p:cNvSpPr/>
            <p:nvPr/>
          </p:nvSpPr>
          <p:spPr bwMode="auto">
            <a:xfrm>
              <a:off x="7619707" y="434210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3" name="Oval 1222"/>
            <p:cNvSpPr/>
            <p:nvPr/>
          </p:nvSpPr>
          <p:spPr bwMode="auto">
            <a:xfrm>
              <a:off x="7522869" y="42659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4" name="Oval 1223"/>
            <p:cNvSpPr/>
            <p:nvPr/>
          </p:nvSpPr>
          <p:spPr bwMode="auto">
            <a:xfrm>
              <a:off x="7424444" y="4205579"/>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5" name="Oval 1224"/>
            <p:cNvSpPr/>
            <p:nvPr/>
          </p:nvSpPr>
          <p:spPr bwMode="auto">
            <a:xfrm>
              <a:off x="7318082" y="41516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6" name="Oval 1225"/>
            <p:cNvSpPr/>
            <p:nvPr/>
          </p:nvSpPr>
          <p:spPr bwMode="auto">
            <a:xfrm>
              <a:off x="7205369" y="41039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7" name="Oval 1226"/>
            <p:cNvSpPr/>
            <p:nvPr/>
          </p:nvSpPr>
          <p:spPr bwMode="auto">
            <a:xfrm>
              <a:off x="7099007" y="406905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8" name="Oval 1227"/>
            <p:cNvSpPr/>
            <p:nvPr/>
          </p:nvSpPr>
          <p:spPr bwMode="auto">
            <a:xfrm>
              <a:off x="6978357" y="40404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29" name="Oval 1228"/>
            <p:cNvSpPr/>
            <p:nvPr/>
          </p:nvSpPr>
          <p:spPr bwMode="auto">
            <a:xfrm>
              <a:off x="6859294" y="402936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0" name="Oval 1229"/>
            <p:cNvSpPr/>
            <p:nvPr/>
          </p:nvSpPr>
          <p:spPr bwMode="auto">
            <a:xfrm>
              <a:off x="6741819" y="40182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1" name="Oval 1230"/>
            <p:cNvSpPr/>
            <p:nvPr/>
          </p:nvSpPr>
          <p:spPr bwMode="auto">
            <a:xfrm>
              <a:off x="6622757" y="4029367"/>
              <a:ext cx="90487"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2" name="Oval 1231"/>
            <p:cNvSpPr/>
            <p:nvPr/>
          </p:nvSpPr>
          <p:spPr bwMode="auto">
            <a:xfrm>
              <a:off x="6687844" y="3908717"/>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3" name="Oval 1232"/>
            <p:cNvSpPr/>
            <p:nvPr/>
          </p:nvSpPr>
          <p:spPr bwMode="auto">
            <a:xfrm>
              <a:off x="6802144" y="390871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4" name="Oval 1233"/>
            <p:cNvSpPr/>
            <p:nvPr/>
          </p:nvSpPr>
          <p:spPr bwMode="auto">
            <a:xfrm>
              <a:off x="6919619" y="39198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5" name="Oval 1234"/>
            <p:cNvSpPr/>
            <p:nvPr/>
          </p:nvSpPr>
          <p:spPr bwMode="auto">
            <a:xfrm>
              <a:off x="7032332" y="3935704"/>
              <a:ext cx="90487"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6" name="Oval 1235"/>
            <p:cNvSpPr/>
            <p:nvPr/>
          </p:nvSpPr>
          <p:spPr bwMode="auto">
            <a:xfrm>
              <a:off x="7151394" y="3962692"/>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7" name="Oval 1236"/>
            <p:cNvSpPr/>
            <p:nvPr/>
          </p:nvSpPr>
          <p:spPr bwMode="auto">
            <a:xfrm>
              <a:off x="7264107" y="40039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8" name="Oval 1237"/>
            <p:cNvSpPr/>
            <p:nvPr/>
          </p:nvSpPr>
          <p:spPr bwMode="auto">
            <a:xfrm>
              <a:off x="7370469" y="4053179"/>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39" name="Oval 1238"/>
            <p:cNvSpPr/>
            <p:nvPr/>
          </p:nvSpPr>
          <p:spPr bwMode="auto">
            <a:xfrm>
              <a:off x="7478419" y="4105567"/>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0" name="Oval 1239"/>
            <p:cNvSpPr/>
            <p:nvPr/>
          </p:nvSpPr>
          <p:spPr bwMode="auto">
            <a:xfrm>
              <a:off x="7581607" y="41690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1" name="Oval 1240"/>
            <p:cNvSpPr/>
            <p:nvPr/>
          </p:nvSpPr>
          <p:spPr bwMode="auto">
            <a:xfrm>
              <a:off x="7678444" y="4240504"/>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2" name="Oval 1241"/>
            <p:cNvSpPr/>
            <p:nvPr/>
          </p:nvSpPr>
          <p:spPr bwMode="auto">
            <a:xfrm>
              <a:off x="7765757" y="43246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3" name="Oval 1242"/>
            <p:cNvSpPr/>
            <p:nvPr/>
          </p:nvSpPr>
          <p:spPr bwMode="auto">
            <a:xfrm>
              <a:off x="7848307" y="4408779"/>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4" name="Oval 1243"/>
            <p:cNvSpPr/>
            <p:nvPr/>
          </p:nvSpPr>
          <p:spPr bwMode="auto">
            <a:xfrm>
              <a:off x="7924507" y="4502442"/>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5" name="Oval 1244"/>
            <p:cNvSpPr/>
            <p:nvPr/>
          </p:nvSpPr>
          <p:spPr bwMode="auto">
            <a:xfrm>
              <a:off x="7992769" y="45976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6" name="Oval 1245"/>
            <p:cNvSpPr/>
            <p:nvPr/>
          </p:nvSpPr>
          <p:spPr bwMode="auto">
            <a:xfrm>
              <a:off x="8056269" y="47040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7" name="Oval 1246"/>
            <p:cNvSpPr/>
            <p:nvPr/>
          </p:nvSpPr>
          <p:spPr bwMode="auto">
            <a:xfrm>
              <a:off x="8110244" y="48183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8" name="Oval 1247"/>
            <p:cNvSpPr/>
            <p:nvPr/>
          </p:nvSpPr>
          <p:spPr bwMode="auto">
            <a:xfrm>
              <a:off x="8153107" y="49247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49" name="Oval 1248"/>
            <p:cNvSpPr/>
            <p:nvPr/>
          </p:nvSpPr>
          <p:spPr bwMode="auto">
            <a:xfrm>
              <a:off x="8189619" y="5046954"/>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0" name="Oval 1249"/>
            <p:cNvSpPr/>
            <p:nvPr/>
          </p:nvSpPr>
          <p:spPr bwMode="auto">
            <a:xfrm>
              <a:off x="8215019" y="51612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1" name="Oval 1250"/>
            <p:cNvSpPr/>
            <p:nvPr/>
          </p:nvSpPr>
          <p:spPr bwMode="auto">
            <a:xfrm>
              <a:off x="8234069" y="5283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2" name="Oval 1251"/>
            <p:cNvSpPr/>
            <p:nvPr/>
          </p:nvSpPr>
          <p:spPr bwMode="auto">
            <a:xfrm>
              <a:off x="8240419" y="54041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3" name="Oval 1252"/>
            <p:cNvSpPr/>
            <p:nvPr/>
          </p:nvSpPr>
          <p:spPr bwMode="auto">
            <a:xfrm>
              <a:off x="8349957" y="54073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4" name="Oval 1253"/>
            <p:cNvSpPr/>
            <p:nvPr/>
          </p:nvSpPr>
          <p:spPr bwMode="auto">
            <a:xfrm>
              <a:off x="8338844" y="5288254"/>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5" name="Oval 1254"/>
            <p:cNvSpPr/>
            <p:nvPr/>
          </p:nvSpPr>
          <p:spPr bwMode="auto">
            <a:xfrm>
              <a:off x="8322969" y="5158079"/>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6" name="Oval 1255"/>
            <p:cNvSpPr/>
            <p:nvPr/>
          </p:nvSpPr>
          <p:spPr bwMode="auto">
            <a:xfrm>
              <a:off x="8299157" y="5037429"/>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7" name="Oval 1256"/>
            <p:cNvSpPr/>
            <p:nvPr/>
          </p:nvSpPr>
          <p:spPr bwMode="auto">
            <a:xfrm>
              <a:off x="8261057" y="49167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8" name="Oval 1257"/>
            <p:cNvSpPr/>
            <p:nvPr/>
          </p:nvSpPr>
          <p:spPr bwMode="auto">
            <a:xfrm>
              <a:off x="8222957" y="4800892"/>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59" name="Oval 1258"/>
            <p:cNvSpPr/>
            <p:nvPr/>
          </p:nvSpPr>
          <p:spPr bwMode="auto">
            <a:xfrm>
              <a:off x="8170569" y="468659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0" name="Oval 1259"/>
            <p:cNvSpPr/>
            <p:nvPr/>
          </p:nvSpPr>
          <p:spPr bwMode="auto">
            <a:xfrm>
              <a:off x="8107069" y="4581817"/>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1" name="Oval 1260"/>
            <p:cNvSpPr/>
            <p:nvPr/>
          </p:nvSpPr>
          <p:spPr bwMode="auto">
            <a:xfrm>
              <a:off x="8038807" y="44722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2" name="Oval 1261"/>
            <p:cNvSpPr/>
            <p:nvPr/>
          </p:nvSpPr>
          <p:spPr bwMode="auto">
            <a:xfrm>
              <a:off x="7968957" y="43786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3" name="Oval 1262"/>
            <p:cNvSpPr/>
            <p:nvPr/>
          </p:nvSpPr>
          <p:spPr bwMode="auto">
            <a:xfrm>
              <a:off x="7883232" y="42833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4" name="Oval 1263"/>
            <p:cNvSpPr/>
            <p:nvPr/>
          </p:nvSpPr>
          <p:spPr bwMode="auto">
            <a:xfrm>
              <a:off x="7795919" y="420240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5" name="Oval 1264"/>
            <p:cNvSpPr/>
            <p:nvPr/>
          </p:nvSpPr>
          <p:spPr bwMode="auto">
            <a:xfrm>
              <a:off x="7703844" y="4123029"/>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6" name="Oval 1265"/>
            <p:cNvSpPr/>
            <p:nvPr/>
          </p:nvSpPr>
          <p:spPr bwMode="auto">
            <a:xfrm>
              <a:off x="7603832" y="40531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7" name="Oval 1266"/>
            <p:cNvSpPr/>
            <p:nvPr/>
          </p:nvSpPr>
          <p:spPr bwMode="auto">
            <a:xfrm>
              <a:off x="7499057" y="39865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8" name="Oval 1267"/>
            <p:cNvSpPr/>
            <p:nvPr/>
          </p:nvSpPr>
          <p:spPr bwMode="auto">
            <a:xfrm>
              <a:off x="7389519" y="39341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69" name="Oval 1268"/>
            <p:cNvSpPr/>
            <p:nvPr/>
          </p:nvSpPr>
          <p:spPr bwMode="auto">
            <a:xfrm>
              <a:off x="7276807" y="3888079"/>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0" name="Oval 1269"/>
            <p:cNvSpPr/>
            <p:nvPr/>
          </p:nvSpPr>
          <p:spPr bwMode="auto">
            <a:xfrm>
              <a:off x="7159332" y="38531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1" name="Oval 1270"/>
            <p:cNvSpPr/>
            <p:nvPr/>
          </p:nvSpPr>
          <p:spPr bwMode="auto">
            <a:xfrm>
              <a:off x="7043444" y="3826167"/>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2" name="Oval 1271"/>
            <p:cNvSpPr/>
            <p:nvPr/>
          </p:nvSpPr>
          <p:spPr bwMode="auto">
            <a:xfrm>
              <a:off x="6927557" y="38023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3" name="Oval 1272"/>
            <p:cNvSpPr/>
            <p:nvPr/>
          </p:nvSpPr>
          <p:spPr bwMode="auto">
            <a:xfrm>
              <a:off x="6805319" y="37991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4" name="Oval 1273"/>
            <p:cNvSpPr/>
            <p:nvPr/>
          </p:nvSpPr>
          <p:spPr bwMode="auto">
            <a:xfrm>
              <a:off x="6683082" y="37975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5" name="Oval 1274"/>
            <p:cNvSpPr/>
            <p:nvPr/>
          </p:nvSpPr>
          <p:spPr bwMode="auto">
            <a:xfrm>
              <a:off x="6625932" y="36880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6" name="Oval 1275"/>
            <p:cNvSpPr/>
            <p:nvPr/>
          </p:nvSpPr>
          <p:spPr bwMode="auto">
            <a:xfrm>
              <a:off x="6741819" y="36848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7" name="Oval 1276"/>
            <p:cNvSpPr/>
            <p:nvPr/>
          </p:nvSpPr>
          <p:spPr bwMode="auto">
            <a:xfrm>
              <a:off x="6864057" y="3672179"/>
              <a:ext cx="87312"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8" name="Oval 1277"/>
            <p:cNvSpPr/>
            <p:nvPr/>
          </p:nvSpPr>
          <p:spPr bwMode="auto">
            <a:xfrm>
              <a:off x="6986294" y="36832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79" name="Oval 1278"/>
            <p:cNvSpPr/>
            <p:nvPr/>
          </p:nvSpPr>
          <p:spPr bwMode="auto">
            <a:xfrm>
              <a:off x="7100594" y="37261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0" name="Oval 1279"/>
            <p:cNvSpPr/>
            <p:nvPr/>
          </p:nvSpPr>
          <p:spPr bwMode="auto">
            <a:xfrm>
              <a:off x="7218069" y="37531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1" name="Oval 1280"/>
            <p:cNvSpPr/>
            <p:nvPr/>
          </p:nvSpPr>
          <p:spPr bwMode="auto">
            <a:xfrm>
              <a:off x="7330782" y="37896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2" name="Oval 1281"/>
            <p:cNvSpPr/>
            <p:nvPr/>
          </p:nvSpPr>
          <p:spPr bwMode="auto">
            <a:xfrm>
              <a:off x="7446669" y="3834104"/>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3" name="Oval 1282"/>
            <p:cNvSpPr/>
            <p:nvPr/>
          </p:nvSpPr>
          <p:spPr bwMode="auto">
            <a:xfrm>
              <a:off x="7554619" y="3891254"/>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4" name="Oval 1283"/>
            <p:cNvSpPr/>
            <p:nvPr/>
          </p:nvSpPr>
          <p:spPr bwMode="auto">
            <a:xfrm>
              <a:off x="7656219" y="395792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5" name="Oval 1284"/>
            <p:cNvSpPr/>
            <p:nvPr/>
          </p:nvSpPr>
          <p:spPr bwMode="auto">
            <a:xfrm>
              <a:off x="7754644" y="4024604"/>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6" name="Oval 1285"/>
            <p:cNvSpPr/>
            <p:nvPr/>
          </p:nvSpPr>
          <p:spPr bwMode="auto">
            <a:xfrm>
              <a:off x="7854657" y="4100804"/>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7" name="Oval 1286"/>
            <p:cNvSpPr/>
            <p:nvPr/>
          </p:nvSpPr>
          <p:spPr bwMode="auto">
            <a:xfrm>
              <a:off x="7941969" y="41817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8" name="Oval 1287"/>
            <p:cNvSpPr/>
            <p:nvPr/>
          </p:nvSpPr>
          <p:spPr bwMode="auto">
            <a:xfrm>
              <a:off x="8027694" y="4275429"/>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89" name="Oval 1288"/>
            <p:cNvSpPr/>
            <p:nvPr/>
          </p:nvSpPr>
          <p:spPr bwMode="auto">
            <a:xfrm>
              <a:off x="8100719" y="436591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0" name="Oval 1289"/>
            <p:cNvSpPr/>
            <p:nvPr/>
          </p:nvSpPr>
          <p:spPr bwMode="auto">
            <a:xfrm>
              <a:off x="8170569" y="4467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1" name="Oval 1290"/>
            <p:cNvSpPr/>
            <p:nvPr/>
          </p:nvSpPr>
          <p:spPr bwMode="auto">
            <a:xfrm>
              <a:off x="8234069" y="45770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2" name="Oval 1291"/>
            <p:cNvSpPr/>
            <p:nvPr/>
          </p:nvSpPr>
          <p:spPr bwMode="auto">
            <a:xfrm>
              <a:off x="6564019" y="3583279"/>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3" name="Oval 1292"/>
            <p:cNvSpPr/>
            <p:nvPr/>
          </p:nvSpPr>
          <p:spPr bwMode="auto">
            <a:xfrm>
              <a:off x="6679907" y="3572167"/>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4" name="Oval 1293"/>
            <p:cNvSpPr/>
            <p:nvPr/>
          </p:nvSpPr>
          <p:spPr bwMode="auto">
            <a:xfrm>
              <a:off x="6924382" y="35642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5" name="Oval 1294"/>
            <p:cNvSpPr/>
            <p:nvPr/>
          </p:nvSpPr>
          <p:spPr bwMode="auto">
            <a:xfrm>
              <a:off x="7043444" y="359915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6" name="Oval 1295"/>
            <p:cNvSpPr/>
            <p:nvPr/>
          </p:nvSpPr>
          <p:spPr bwMode="auto">
            <a:xfrm>
              <a:off x="7159332" y="36245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7" name="Oval 1296"/>
            <p:cNvSpPr/>
            <p:nvPr/>
          </p:nvSpPr>
          <p:spPr bwMode="auto">
            <a:xfrm>
              <a:off x="7276807" y="36531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8" name="Oval 1297"/>
            <p:cNvSpPr/>
            <p:nvPr/>
          </p:nvSpPr>
          <p:spPr bwMode="auto">
            <a:xfrm>
              <a:off x="7389519" y="36959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299" name="Oval 1298"/>
            <p:cNvSpPr/>
            <p:nvPr/>
          </p:nvSpPr>
          <p:spPr bwMode="auto">
            <a:xfrm>
              <a:off x="7499057" y="37436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0" name="Oval 1299"/>
            <p:cNvSpPr/>
            <p:nvPr/>
          </p:nvSpPr>
          <p:spPr bwMode="auto">
            <a:xfrm>
              <a:off x="7603832" y="37912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1" name="Oval 1300"/>
            <p:cNvSpPr/>
            <p:nvPr/>
          </p:nvSpPr>
          <p:spPr bwMode="auto">
            <a:xfrm>
              <a:off x="7708607" y="3859504"/>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2" name="Oval 1301"/>
            <p:cNvSpPr/>
            <p:nvPr/>
          </p:nvSpPr>
          <p:spPr bwMode="auto">
            <a:xfrm>
              <a:off x="7811794" y="392776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3" name="Oval 1302"/>
            <p:cNvSpPr/>
            <p:nvPr/>
          </p:nvSpPr>
          <p:spPr bwMode="auto">
            <a:xfrm>
              <a:off x="7907044" y="40055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4" name="Oval 1303"/>
            <p:cNvSpPr/>
            <p:nvPr/>
          </p:nvSpPr>
          <p:spPr bwMode="auto">
            <a:xfrm>
              <a:off x="7992769" y="4086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5" name="Oval 1304"/>
            <p:cNvSpPr/>
            <p:nvPr/>
          </p:nvSpPr>
          <p:spPr bwMode="auto">
            <a:xfrm>
              <a:off x="8078494" y="41706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6" name="Oval 1305"/>
            <p:cNvSpPr/>
            <p:nvPr/>
          </p:nvSpPr>
          <p:spPr bwMode="auto">
            <a:xfrm>
              <a:off x="8156282" y="42611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7" name="Oval 1306"/>
            <p:cNvSpPr/>
            <p:nvPr/>
          </p:nvSpPr>
          <p:spPr bwMode="auto">
            <a:xfrm>
              <a:off x="8230894" y="4361154"/>
              <a:ext cx="87313"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8" name="Oval 1307"/>
            <p:cNvSpPr/>
            <p:nvPr/>
          </p:nvSpPr>
          <p:spPr bwMode="auto">
            <a:xfrm>
              <a:off x="8299157" y="446751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09" name="Oval 1308"/>
            <p:cNvSpPr/>
            <p:nvPr/>
          </p:nvSpPr>
          <p:spPr bwMode="auto">
            <a:xfrm>
              <a:off x="8354719" y="45691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0" name="Oval 1309"/>
            <p:cNvSpPr/>
            <p:nvPr/>
          </p:nvSpPr>
          <p:spPr bwMode="auto">
            <a:xfrm>
              <a:off x="8288044" y="4683417"/>
              <a:ext cx="90488"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1" name="Oval 1310"/>
            <p:cNvSpPr/>
            <p:nvPr/>
          </p:nvSpPr>
          <p:spPr bwMode="auto">
            <a:xfrm>
              <a:off x="8415044" y="468341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2" name="Oval 1311"/>
            <p:cNvSpPr/>
            <p:nvPr/>
          </p:nvSpPr>
          <p:spPr bwMode="auto">
            <a:xfrm>
              <a:off x="8457907" y="4800892"/>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3" name="Oval 1312"/>
            <p:cNvSpPr/>
            <p:nvPr/>
          </p:nvSpPr>
          <p:spPr bwMode="auto">
            <a:xfrm>
              <a:off x="8337257" y="48008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4" name="Oval 1313"/>
            <p:cNvSpPr/>
            <p:nvPr/>
          </p:nvSpPr>
          <p:spPr bwMode="auto">
            <a:xfrm>
              <a:off x="8380119" y="4913604"/>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5" name="Oval 1314"/>
            <p:cNvSpPr/>
            <p:nvPr/>
          </p:nvSpPr>
          <p:spPr bwMode="auto">
            <a:xfrm>
              <a:off x="8491244" y="49136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6" name="Oval 1315"/>
            <p:cNvSpPr/>
            <p:nvPr/>
          </p:nvSpPr>
          <p:spPr bwMode="auto">
            <a:xfrm>
              <a:off x="8522994" y="5035842"/>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7" name="Oval 1316"/>
            <p:cNvSpPr/>
            <p:nvPr/>
          </p:nvSpPr>
          <p:spPr bwMode="auto">
            <a:xfrm>
              <a:off x="8410282" y="503584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8" name="Oval 1317"/>
            <p:cNvSpPr/>
            <p:nvPr/>
          </p:nvSpPr>
          <p:spPr bwMode="auto">
            <a:xfrm>
              <a:off x="8437269" y="51580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19" name="Oval 1318"/>
            <p:cNvSpPr/>
            <p:nvPr/>
          </p:nvSpPr>
          <p:spPr bwMode="auto">
            <a:xfrm>
              <a:off x="8542044" y="51580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0" name="Oval 1319"/>
            <p:cNvSpPr/>
            <p:nvPr/>
          </p:nvSpPr>
          <p:spPr bwMode="auto">
            <a:xfrm>
              <a:off x="8453144" y="528190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1" name="Oval 1320"/>
            <p:cNvSpPr/>
            <p:nvPr/>
          </p:nvSpPr>
          <p:spPr bwMode="auto">
            <a:xfrm>
              <a:off x="8559507" y="528190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2" name="Oval 1321"/>
            <p:cNvSpPr/>
            <p:nvPr/>
          </p:nvSpPr>
          <p:spPr bwMode="auto">
            <a:xfrm>
              <a:off x="8459494" y="54041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3" name="Oval 1322"/>
            <p:cNvSpPr/>
            <p:nvPr/>
          </p:nvSpPr>
          <p:spPr bwMode="auto">
            <a:xfrm>
              <a:off x="6625932" y="346262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4" name="Oval 1323"/>
            <p:cNvSpPr/>
            <p:nvPr/>
          </p:nvSpPr>
          <p:spPr bwMode="auto">
            <a:xfrm>
              <a:off x="6741819" y="34578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5" name="Oval 1324"/>
            <p:cNvSpPr/>
            <p:nvPr/>
          </p:nvSpPr>
          <p:spPr bwMode="auto">
            <a:xfrm>
              <a:off x="6864057" y="344516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6" name="Oval 1325"/>
            <p:cNvSpPr/>
            <p:nvPr/>
          </p:nvSpPr>
          <p:spPr bwMode="auto">
            <a:xfrm>
              <a:off x="6978357" y="34594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7" name="Oval 1326"/>
            <p:cNvSpPr/>
            <p:nvPr/>
          </p:nvSpPr>
          <p:spPr bwMode="auto">
            <a:xfrm>
              <a:off x="7100594" y="3494379"/>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8" name="Oval 1327"/>
            <p:cNvSpPr/>
            <p:nvPr/>
          </p:nvSpPr>
          <p:spPr bwMode="auto">
            <a:xfrm>
              <a:off x="7218069" y="35261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29" name="Oval 1328"/>
            <p:cNvSpPr/>
            <p:nvPr/>
          </p:nvSpPr>
          <p:spPr bwMode="auto">
            <a:xfrm>
              <a:off x="7330782" y="355946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0" name="Oval 1329"/>
            <p:cNvSpPr/>
            <p:nvPr/>
          </p:nvSpPr>
          <p:spPr bwMode="auto">
            <a:xfrm>
              <a:off x="7446669" y="359915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1" name="Oval 1330"/>
            <p:cNvSpPr/>
            <p:nvPr/>
          </p:nvSpPr>
          <p:spPr bwMode="auto">
            <a:xfrm>
              <a:off x="7554619" y="36467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2" name="Oval 1331"/>
            <p:cNvSpPr/>
            <p:nvPr/>
          </p:nvSpPr>
          <p:spPr bwMode="auto">
            <a:xfrm>
              <a:off x="7657807" y="3702342"/>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3" name="Oval 1332"/>
            <p:cNvSpPr/>
            <p:nvPr/>
          </p:nvSpPr>
          <p:spPr bwMode="auto">
            <a:xfrm>
              <a:off x="7765757" y="3759492"/>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4" name="Oval 1333"/>
            <p:cNvSpPr/>
            <p:nvPr/>
          </p:nvSpPr>
          <p:spPr bwMode="auto">
            <a:xfrm>
              <a:off x="7864182" y="3832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5" name="Oval 1334"/>
            <p:cNvSpPr/>
            <p:nvPr/>
          </p:nvSpPr>
          <p:spPr bwMode="auto">
            <a:xfrm>
              <a:off x="7962607" y="3902367"/>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6" name="Oval 1335"/>
            <p:cNvSpPr/>
            <p:nvPr/>
          </p:nvSpPr>
          <p:spPr bwMode="auto">
            <a:xfrm>
              <a:off x="8056269" y="39801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7" name="Oval 1336"/>
            <p:cNvSpPr/>
            <p:nvPr/>
          </p:nvSpPr>
          <p:spPr bwMode="auto">
            <a:xfrm>
              <a:off x="8132469" y="407540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8" name="Oval 1337"/>
            <p:cNvSpPr/>
            <p:nvPr/>
          </p:nvSpPr>
          <p:spPr bwMode="auto">
            <a:xfrm>
              <a:off x="8215019" y="4162717"/>
              <a:ext cx="90488"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39" name="Oval 1338"/>
            <p:cNvSpPr/>
            <p:nvPr/>
          </p:nvSpPr>
          <p:spPr bwMode="auto">
            <a:xfrm>
              <a:off x="8292807" y="4256379"/>
              <a:ext cx="90487"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0" name="Oval 1339"/>
            <p:cNvSpPr/>
            <p:nvPr/>
          </p:nvSpPr>
          <p:spPr bwMode="auto">
            <a:xfrm>
              <a:off x="8361069" y="43579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1" name="Oval 1340"/>
            <p:cNvSpPr/>
            <p:nvPr/>
          </p:nvSpPr>
          <p:spPr bwMode="auto">
            <a:xfrm>
              <a:off x="8426157" y="4459579"/>
              <a:ext cx="87312"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2" name="Oval 1341"/>
            <p:cNvSpPr/>
            <p:nvPr/>
          </p:nvSpPr>
          <p:spPr bwMode="auto">
            <a:xfrm>
              <a:off x="8480132" y="45691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3" name="Oval 1342"/>
            <p:cNvSpPr/>
            <p:nvPr/>
          </p:nvSpPr>
          <p:spPr bwMode="auto">
            <a:xfrm>
              <a:off x="8527757" y="4683417"/>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4" name="Oval 1343"/>
            <p:cNvSpPr/>
            <p:nvPr/>
          </p:nvSpPr>
          <p:spPr bwMode="auto">
            <a:xfrm>
              <a:off x="8572207" y="4800892"/>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5" name="Oval 1344"/>
            <p:cNvSpPr/>
            <p:nvPr/>
          </p:nvSpPr>
          <p:spPr bwMode="auto">
            <a:xfrm>
              <a:off x="8607132" y="4918367"/>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6" name="Oval 1345"/>
            <p:cNvSpPr/>
            <p:nvPr/>
          </p:nvSpPr>
          <p:spPr bwMode="auto">
            <a:xfrm>
              <a:off x="8634119" y="5035842"/>
              <a:ext cx="90488"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7" name="Oval 1346"/>
            <p:cNvSpPr/>
            <p:nvPr/>
          </p:nvSpPr>
          <p:spPr bwMode="auto">
            <a:xfrm>
              <a:off x="8659519" y="51580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8" name="Oval 1347"/>
            <p:cNvSpPr/>
            <p:nvPr/>
          </p:nvSpPr>
          <p:spPr bwMode="auto">
            <a:xfrm>
              <a:off x="8664282" y="5288254"/>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49" name="Oval 1348"/>
            <p:cNvSpPr/>
            <p:nvPr/>
          </p:nvSpPr>
          <p:spPr bwMode="auto">
            <a:xfrm>
              <a:off x="8672219" y="54073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0" name="Oval 1349"/>
            <p:cNvSpPr/>
            <p:nvPr/>
          </p:nvSpPr>
          <p:spPr bwMode="auto">
            <a:xfrm>
              <a:off x="8784932" y="54041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1" name="Oval 1350"/>
            <p:cNvSpPr/>
            <p:nvPr/>
          </p:nvSpPr>
          <p:spPr bwMode="auto">
            <a:xfrm>
              <a:off x="8780169" y="52834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2" name="Oval 1351"/>
            <p:cNvSpPr/>
            <p:nvPr/>
          </p:nvSpPr>
          <p:spPr bwMode="auto">
            <a:xfrm>
              <a:off x="6451307" y="3370554"/>
              <a:ext cx="90487"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3" name="Oval 1352"/>
            <p:cNvSpPr/>
            <p:nvPr/>
          </p:nvSpPr>
          <p:spPr bwMode="auto">
            <a:xfrm>
              <a:off x="6564019" y="3356267"/>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4" name="Oval 1353"/>
            <p:cNvSpPr/>
            <p:nvPr/>
          </p:nvSpPr>
          <p:spPr bwMode="auto">
            <a:xfrm>
              <a:off x="6683082" y="33499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5" name="Oval 1354"/>
            <p:cNvSpPr/>
            <p:nvPr/>
          </p:nvSpPr>
          <p:spPr bwMode="auto">
            <a:xfrm>
              <a:off x="6805319" y="3345154"/>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6" name="Oval 1355"/>
            <p:cNvSpPr/>
            <p:nvPr/>
          </p:nvSpPr>
          <p:spPr bwMode="auto">
            <a:xfrm>
              <a:off x="6924382" y="3349917"/>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7" name="Oval 1356"/>
            <p:cNvSpPr/>
            <p:nvPr/>
          </p:nvSpPr>
          <p:spPr bwMode="auto">
            <a:xfrm>
              <a:off x="7043444" y="3365792"/>
              <a:ext cx="87313"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8" name="Oval 1357"/>
            <p:cNvSpPr/>
            <p:nvPr/>
          </p:nvSpPr>
          <p:spPr bwMode="auto">
            <a:xfrm>
              <a:off x="7159332" y="339277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59" name="Oval 1358"/>
            <p:cNvSpPr/>
            <p:nvPr/>
          </p:nvSpPr>
          <p:spPr bwMode="auto">
            <a:xfrm>
              <a:off x="7276807" y="342294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0" name="Oval 1359"/>
            <p:cNvSpPr/>
            <p:nvPr/>
          </p:nvSpPr>
          <p:spPr bwMode="auto">
            <a:xfrm>
              <a:off x="7386344" y="3449929"/>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1" name="Oval 1360"/>
            <p:cNvSpPr/>
            <p:nvPr/>
          </p:nvSpPr>
          <p:spPr bwMode="auto">
            <a:xfrm>
              <a:off x="7499057" y="3500729"/>
              <a:ext cx="88900"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2" name="Oval 1361"/>
            <p:cNvSpPr/>
            <p:nvPr/>
          </p:nvSpPr>
          <p:spPr bwMode="auto">
            <a:xfrm>
              <a:off x="7614944" y="3548354"/>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3" name="Oval 1362"/>
            <p:cNvSpPr/>
            <p:nvPr/>
          </p:nvSpPr>
          <p:spPr bwMode="auto">
            <a:xfrm>
              <a:off x="7714957" y="360074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4" name="Oval 1363"/>
            <p:cNvSpPr/>
            <p:nvPr/>
          </p:nvSpPr>
          <p:spPr bwMode="auto">
            <a:xfrm>
              <a:off x="7822907" y="3659479"/>
              <a:ext cx="87312"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5" name="Oval 1364"/>
            <p:cNvSpPr/>
            <p:nvPr/>
          </p:nvSpPr>
          <p:spPr bwMode="auto">
            <a:xfrm>
              <a:off x="7924507" y="3734092"/>
              <a:ext cx="87312"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6" name="Oval 1365"/>
            <p:cNvSpPr/>
            <p:nvPr/>
          </p:nvSpPr>
          <p:spPr bwMode="auto">
            <a:xfrm>
              <a:off x="8014994" y="380235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7" name="Oval 1366"/>
            <p:cNvSpPr/>
            <p:nvPr/>
          </p:nvSpPr>
          <p:spPr bwMode="auto">
            <a:xfrm>
              <a:off x="8107069" y="38880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8" name="Oval 1367"/>
            <p:cNvSpPr/>
            <p:nvPr/>
          </p:nvSpPr>
          <p:spPr bwMode="auto">
            <a:xfrm>
              <a:off x="8189619" y="3970629"/>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69" name="Oval 1368"/>
            <p:cNvSpPr/>
            <p:nvPr/>
          </p:nvSpPr>
          <p:spPr bwMode="auto">
            <a:xfrm>
              <a:off x="8272169" y="4056354"/>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0" name="Oval 1369"/>
            <p:cNvSpPr/>
            <p:nvPr/>
          </p:nvSpPr>
          <p:spPr bwMode="auto">
            <a:xfrm>
              <a:off x="8349957" y="4154779"/>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1" name="Oval 1370"/>
            <p:cNvSpPr/>
            <p:nvPr/>
          </p:nvSpPr>
          <p:spPr bwMode="auto">
            <a:xfrm>
              <a:off x="8421394" y="425320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2" name="Oval 1371"/>
            <p:cNvSpPr/>
            <p:nvPr/>
          </p:nvSpPr>
          <p:spPr bwMode="auto">
            <a:xfrm>
              <a:off x="8483307" y="4356392"/>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3" name="Oval 1372"/>
            <p:cNvSpPr/>
            <p:nvPr/>
          </p:nvSpPr>
          <p:spPr bwMode="auto">
            <a:xfrm>
              <a:off x="8545219" y="4459579"/>
              <a:ext cx="88900" cy="93663"/>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4" name="Oval 1373"/>
            <p:cNvSpPr/>
            <p:nvPr/>
          </p:nvSpPr>
          <p:spPr bwMode="auto">
            <a:xfrm>
              <a:off x="8599194" y="4569117"/>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5" name="Oval 1374"/>
            <p:cNvSpPr/>
            <p:nvPr/>
          </p:nvSpPr>
          <p:spPr bwMode="auto">
            <a:xfrm>
              <a:off x="8648407" y="4683417"/>
              <a:ext cx="87312"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6" name="Oval 1375"/>
            <p:cNvSpPr/>
            <p:nvPr/>
          </p:nvSpPr>
          <p:spPr bwMode="auto">
            <a:xfrm>
              <a:off x="8686507" y="4800892"/>
              <a:ext cx="88900"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7" name="Oval 1376"/>
            <p:cNvSpPr/>
            <p:nvPr/>
          </p:nvSpPr>
          <p:spPr bwMode="auto">
            <a:xfrm>
              <a:off x="8718257" y="4913604"/>
              <a:ext cx="88900"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8" name="Oval 1377"/>
            <p:cNvSpPr/>
            <p:nvPr/>
          </p:nvSpPr>
          <p:spPr bwMode="auto">
            <a:xfrm>
              <a:off x="8748419" y="5035842"/>
              <a:ext cx="87313" cy="92075"/>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79" name="Oval 1378"/>
            <p:cNvSpPr/>
            <p:nvPr/>
          </p:nvSpPr>
          <p:spPr bwMode="auto">
            <a:xfrm>
              <a:off x="8764294" y="5158079"/>
              <a:ext cx="90488" cy="90488"/>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0" name="Oval 1379"/>
            <p:cNvSpPr/>
            <p:nvPr/>
          </p:nvSpPr>
          <p:spPr bwMode="auto">
            <a:xfrm>
              <a:off x="6622757" y="4477042"/>
              <a:ext cx="90487"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1" name="Oval 1380"/>
            <p:cNvSpPr/>
            <p:nvPr/>
          </p:nvSpPr>
          <p:spPr bwMode="auto">
            <a:xfrm>
              <a:off x="6505282" y="4497679"/>
              <a:ext cx="88900"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2" name="Oval 1381"/>
            <p:cNvSpPr/>
            <p:nvPr/>
          </p:nvSpPr>
          <p:spPr bwMode="auto">
            <a:xfrm>
              <a:off x="6405269" y="4538954"/>
              <a:ext cx="87313" cy="92075"/>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3" name="Oval 1382"/>
            <p:cNvSpPr/>
            <p:nvPr/>
          </p:nvSpPr>
          <p:spPr bwMode="auto">
            <a:xfrm>
              <a:off x="6294144" y="459134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4" name="Oval 1383"/>
            <p:cNvSpPr/>
            <p:nvPr/>
          </p:nvSpPr>
          <p:spPr bwMode="auto">
            <a:xfrm rot="19848198">
              <a:off x="6192544" y="465642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5" name="Oval 1384"/>
            <p:cNvSpPr/>
            <p:nvPr/>
          </p:nvSpPr>
          <p:spPr bwMode="auto">
            <a:xfrm rot="19848198">
              <a:off x="6086182" y="4735804"/>
              <a:ext cx="87312"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6" name="Oval 1385"/>
            <p:cNvSpPr/>
            <p:nvPr/>
          </p:nvSpPr>
          <p:spPr bwMode="auto">
            <a:xfrm rot="19848198">
              <a:off x="6002044" y="4834229"/>
              <a:ext cx="90488"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7" name="Oval 1386"/>
            <p:cNvSpPr/>
            <p:nvPr/>
          </p:nvSpPr>
          <p:spPr bwMode="auto">
            <a:xfrm rot="19848198">
              <a:off x="5932194" y="4932654"/>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8" name="Oval 1387"/>
            <p:cNvSpPr/>
            <p:nvPr/>
          </p:nvSpPr>
          <p:spPr bwMode="auto">
            <a:xfrm rot="14405035">
              <a:off x="5873456" y="5042192"/>
              <a:ext cx="92075"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89" name="Oval 1388"/>
            <p:cNvSpPr/>
            <p:nvPr/>
          </p:nvSpPr>
          <p:spPr bwMode="auto">
            <a:xfrm rot="14405035">
              <a:off x="5832182" y="5162841"/>
              <a:ext cx="90488"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0" name="Oval 1389"/>
            <p:cNvSpPr/>
            <p:nvPr/>
          </p:nvSpPr>
          <p:spPr bwMode="auto">
            <a:xfrm rot="14405035">
              <a:off x="5805194" y="5285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1" name="Oval 1390"/>
            <p:cNvSpPr/>
            <p:nvPr/>
          </p:nvSpPr>
          <p:spPr bwMode="auto">
            <a:xfrm rot="14405035">
              <a:off x="5791701" y="5406522"/>
              <a:ext cx="88900" cy="87313"/>
            </a:xfrm>
            <a:prstGeom prst="ellipse">
              <a:avLst/>
            </a:prstGeom>
            <a:solidFill>
              <a:schemeClr val="bg1"/>
            </a:solidFill>
            <a:ln w="9525">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2" name="Oval 1391"/>
            <p:cNvSpPr/>
            <p:nvPr/>
          </p:nvSpPr>
          <p:spPr bwMode="auto">
            <a:xfrm rot="14405035">
              <a:off x="5680576" y="5406522"/>
              <a:ext cx="88900" cy="87313"/>
            </a:xfrm>
            <a:prstGeom prst="ellipse">
              <a:avLst/>
            </a:prstGeom>
            <a:solidFill>
              <a:schemeClr val="bg1"/>
            </a:solidFill>
            <a:ln w="9525">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3" name="Oval 1392"/>
            <p:cNvSpPr/>
            <p:nvPr/>
          </p:nvSpPr>
          <p:spPr bwMode="auto">
            <a:xfrm rot="14405035">
              <a:off x="5692482" y="5285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4" name="Oval 1393"/>
            <p:cNvSpPr/>
            <p:nvPr/>
          </p:nvSpPr>
          <p:spPr bwMode="auto">
            <a:xfrm rot="14405035">
              <a:off x="5714707" y="5166017"/>
              <a:ext cx="93662"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5" name="Oval 1394"/>
            <p:cNvSpPr/>
            <p:nvPr/>
          </p:nvSpPr>
          <p:spPr bwMode="auto">
            <a:xfrm rot="14405035">
              <a:off x="5757569" y="5045367"/>
              <a:ext cx="90488"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6" name="Oval 1395"/>
            <p:cNvSpPr/>
            <p:nvPr/>
          </p:nvSpPr>
          <p:spPr bwMode="auto">
            <a:xfrm rot="14405035">
              <a:off x="5808369" y="4931067"/>
              <a:ext cx="90488"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7" name="Oval 1396"/>
            <p:cNvSpPr/>
            <p:nvPr/>
          </p:nvSpPr>
          <p:spPr bwMode="auto">
            <a:xfrm rot="14405035">
              <a:off x="5871075" y="4823911"/>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8" name="Oval 1397"/>
            <p:cNvSpPr/>
            <p:nvPr/>
          </p:nvSpPr>
          <p:spPr bwMode="auto">
            <a:xfrm rot="14405035">
              <a:off x="5946482" y="4726279"/>
              <a:ext cx="90488"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399" name="Oval 1398"/>
            <p:cNvSpPr/>
            <p:nvPr/>
          </p:nvSpPr>
          <p:spPr bwMode="auto">
            <a:xfrm rot="14405035">
              <a:off x="6026650" y="4641348"/>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0" name="Oval 1399"/>
            <p:cNvSpPr/>
            <p:nvPr/>
          </p:nvSpPr>
          <p:spPr bwMode="auto">
            <a:xfrm rot="14405035">
              <a:off x="6135394" y="4561180"/>
              <a:ext cx="92075"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1" name="Oval 1400"/>
            <p:cNvSpPr/>
            <p:nvPr/>
          </p:nvSpPr>
          <p:spPr bwMode="auto">
            <a:xfrm rot="14405035">
              <a:off x="6240963" y="4495298"/>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2" name="Oval 1401"/>
            <p:cNvSpPr/>
            <p:nvPr/>
          </p:nvSpPr>
          <p:spPr bwMode="auto">
            <a:xfrm rot="14405035">
              <a:off x="6348119" y="4443704"/>
              <a:ext cx="90488"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3" name="Oval 1402"/>
            <p:cNvSpPr/>
            <p:nvPr/>
          </p:nvSpPr>
          <p:spPr bwMode="auto">
            <a:xfrm rot="14405035">
              <a:off x="6448132" y="4399254"/>
              <a:ext cx="90488" cy="90487"/>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4" name="Oval 1403"/>
            <p:cNvSpPr/>
            <p:nvPr/>
          </p:nvSpPr>
          <p:spPr bwMode="auto">
            <a:xfrm rot="14405035">
              <a:off x="6564813" y="4373061"/>
              <a:ext cx="88900" cy="87312"/>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5" name="Oval 1404"/>
            <p:cNvSpPr/>
            <p:nvPr/>
          </p:nvSpPr>
          <p:spPr bwMode="auto">
            <a:xfrm rot="14405035">
              <a:off x="5571832" y="5410492"/>
              <a:ext cx="88900" cy="88900"/>
            </a:xfrm>
            <a:prstGeom prst="ellipse">
              <a:avLst/>
            </a:prstGeom>
            <a:solidFill>
              <a:schemeClr val="bg1"/>
            </a:solidFill>
            <a:ln w="9525">
              <a:solidFill>
                <a:schemeClr val="tx1"/>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6" name="Oval 1405"/>
            <p:cNvSpPr/>
            <p:nvPr/>
          </p:nvSpPr>
          <p:spPr bwMode="auto">
            <a:xfrm rot="14405035">
              <a:off x="5583738" y="5287461"/>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7" name="Oval 1406"/>
            <p:cNvSpPr/>
            <p:nvPr/>
          </p:nvSpPr>
          <p:spPr bwMode="auto">
            <a:xfrm rot="14405035">
              <a:off x="5608344" y="5162842"/>
              <a:ext cx="90488"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8" name="Oval 1407"/>
            <p:cNvSpPr/>
            <p:nvPr/>
          </p:nvSpPr>
          <p:spPr bwMode="auto">
            <a:xfrm rot="14405035">
              <a:off x="5640888" y="5041398"/>
              <a:ext cx="92075"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09" name="Oval 1408"/>
            <p:cNvSpPr/>
            <p:nvPr/>
          </p:nvSpPr>
          <p:spPr bwMode="auto">
            <a:xfrm rot="14405035">
              <a:off x="5688513" y="4935036"/>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0" name="Oval 1409"/>
            <p:cNvSpPr/>
            <p:nvPr/>
          </p:nvSpPr>
          <p:spPr bwMode="auto">
            <a:xfrm rot="14405035">
              <a:off x="5744075" y="4823911"/>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1" name="Oval 1410"/>
            <p:cNvSpPr/>
            <p:nvPr/>
          </p:nvSpPr>
          <p:spPr bwMode="auto">
            <a:xfrm rot="14405035">
              <a:off x="5808369" y="4721517"/>
              <a:ext cx="90488"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2" name="Oval 1411"/>
            <p:cNvSpPr/>
            <p:nvPr/>
          </p:nvSpPr>
          <p:spPr bwMode="auto">
            <a:xfrm rot="14405035">
              <a:off x="5886157" y="4627854"/>
              <a:ext cx="90487"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3" name="Oval 1412"/>
            <p:cNvSpPr/>
            <p:nvPr/>
          </p:nvSpPr>
          <p:spPr bwMode="auto">
            <a:xfrm rot="14405035">
              <a:off x="5975850" y="4541336"/>
              <a:ext cx="90487"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4" name="Oval 1413"/>
            <p:cNvSpPr/>
            <p:nvPr/>
          </p:nvSpPr>
          <p:spPr bwMode="auto">
            <a:xfrm rot="14405035">
              <a:off x="6081420" y="4461166"/>
              <a:ext cx="93662" cy="8731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5" name="Oval 1414"/>
            <p:cNvSpPr/>
            <p:nvPr/>
          </p:nvSpPr>
          <p:spPr bwMode="auto">
            <a:xfrm rot="14405035">
              <a:off x="6186194" y="4397667"/>
              <a:ext cx="90488" cy="8731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6" name="Oval 1415"/>
            <p:cNvSpPr/>
            <p:nvPr/>
          </p:nvSpPr>
          <p:spPr bwMode="auto">
            <a:xfrm rot="14405035">
              <a:off x="6291763" y="4341311"/>
              <a:ext cx="90487"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7" name="Oval 1416"/>
            <p:cNvSpPr/>
            <p:nvPr/>
          </p:nvSpPr>
          <p:spPr bwMode="auto">
            <a:xfrm rot="14405035">
              <a:off x="6404475" y="4298448"/>
              <a:ext cx="90488"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8" name="Oval 1417"/>
            <p:cNvSpPr/>
            <p:nvPr/>
          </p:nvSpPr>
          <p:spPr bwMode="auto">
            <a:xfrm rot="14405035">
              <a:off x="6505282" y="4269079"/>
              <a:ext cx="90488" cy="90487"/>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19" name="Oval 1418"/>
            <p:cNvSpPr/>
            <p:nvPr/>
          </p:nvSpPr>
          <p:spPr bwMode="auto">
            <a:xfrm rot="14405035">
              <a:off x="6464800" y="4168273"/>
              <a:ext cx="90488"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0" name="Oval 1419"/>
            <p:cNvSpPr/>
            <p:nvPr/>
          </p:nvSpPr>
          <p:spPr bwMode="auto">
            <a:xfrm rot="14405035">
              <a:off x="6348119" y="4203992"/>
              <a:ext cx="90487"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1" name="Oval 1420"/>
            <p:cNvSpPr/>
            <p:nvPr/>
          </p:nvSpPr>
          <p:spPr bwMode="auto">
            <a:xfrm rot="14405035">
              <a:off x="6239376" y="4247647"/>
              <a:ext cx="88900" cy="87313"/>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2" name="Oval 1421"/>
            <p:cNvSpPr/>
            <p:nvPr/>
          </p:nvSpPr>
          <p:spPr bwMode="auto">
            <a:xfrm rot="13119589">
              <a:off x="6125869" y="42976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3" name="Oval 1422"/>
            <p:cNvSpPr/>
            <p:nvPr/>
          </p:nvSpPr>
          <p:spPr bwMode="auto">
            <a:xfrm rot="13119589">
              <a:off x="6027444" y="4361154"/>
              <a:ext cx="87313" cy="9366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4" name="Oval 1423"/>
            <p:cNvSpPr/>
            <p:nvPr/>
          </p:nvSpPr>
          <p:spPr bwMode="auto">
            <a:xfrm rot="13119589">
              <a:off x="5914732" y="443894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5" name="Oval 1424"/>
            <p:cNvSpPr/>
            <p:nvPr/>
          </p:nvSpPr>
          <p:spPr bwMode="auto">
            <a:xfrm rot="13119589">
              <a:off x="5827419" y="45246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6" name="Oval 1425"/>
            <p:cNvSpPr/>
            <p:nvPr/>
          </p:nvSpPr>
          <p:spPr bwMode="auto">
            <a:xfrm rot="11904008">
              <a:off x="5748044" y="4618329"/>
              <a:ext cx="90488"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7" name="Oval 1426"/>
            <p:cNvSpPr/>
            <p:nvPr/>
          </p:nvSpPr>
          <p:spPr bwMode="auto">
            <a:xfrm rot="11904008">
              <a:off x="5679782" y="4713579"/>
              <a:ext cx="87312"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8" name="Oval 1427"/>
            <p:cNvSpPr/>
            <p:nvPr/>
          </p:nvSpPr>
          <p:spPr bwMode="auto">
            <a:xfrm rot="11904008">
              <a:off x="5616282" y="48183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29" name="Oval 1428"/>
            <p:cNvSpPr/>
            <p:nvPr/>
          </p:nvSpPr>
          <p:spPr bwMode="auto">
            <a:xfrm rot="11904008">
              <a:off x="5565482" y="493106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0" name="Oval 1429"/>
            <p:cNvSpPr/>
            <p:nvPr/>
          </p:nvSpPr>
          <p:spPr bwMode="auto">
            <a:xfrm rot="10618562">
              <a:off x="5524207" y="50437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1" name="Oval 1430"/>
            <p:cNvSpPr/>
            <p:nvPr/>
          </p:nvSpPr>
          <p:spPr bwMode="auto">
            <a:xfrm rot="10618562">
              <a:off x="5492457" y="51612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2" name="Oval 1431"/>
            <p:cNvSpPr/>
            <p:nvPr/>
          </p:nvSpPr>
          <p:spPr bwMode="auto">
            <a:xfrm rot="10618562">
              <a:off x="5470232" y="52866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3" name="Oval 1432"/>
            <p:cNvSpPr/>
            <p:nvPr/>
          </p:nvSpPr>
          <p:spPr bwMode="auto">
            <a:xfrm rot="10618562">
              <a:off x="5460707" y="5412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4" name="Oval 1433"/>
            <p:cNvSpPr/>
            <p:nvPr/>
          </p:nvSpPr>
          <p:spPr bwMode="auto">
            <a:xfrm>
              <a:off x="6406857" y="4065879"/>
              <a:ext cx="88900"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5" name="Oval 1434"/>
            <p:cNvSpPr/>
            <p:nvPr/>
          </p:nvSpPr>
          <p:spPr bwMode="auto">
            <a:xfrm>
              <a:off x="6290969" y="4103979"/>
              <a:ext cx="90488"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6" name="Oval 1435"/>
            <p:cNvSpPr/>
            <p:nvPr/>
          </p:nvSpPr>
          <p:spPr bwMode="auto">
            <a:xfrm rot="20755409">
              <a:off x="6183019" y="4143667"/>
              <a:ext cx="87313" cy="90487"/>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7" name="Oval 1436"/>
            <p:cNvSpPr/>
            <p:nvPr/>
          </p:nvSpPr>
          <p:spPr bwMode="auto">
            <a:xfrm rot="20755409">
              <a:off x="6079832" y="4202404"/>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8" name="Oval 1437"/>
            <p:cNvSpPr/>
            <p:nvPr/>
          </p:nvSpPr>
          <p:spPr bwMode="auto">
            <a:xfrm rot="20755409">
              <a:off x="5975057" y="42643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39" name="Oval 1438"/>
            <p:cNvSpPr/>
            <p:nvPr/>
          </p:nvSpPr>
          <p:spPr bwMode="auto">
            <a:xfrm rot="19867819">
              <a:off x="5867107" y="4338929"/>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0" name="Oval 1439"/>
            <p:cNvSpPr/>
            <p:nvPr/>
          </p:nvSpPr>
          <p:spPr bwMode="auto">
            <a:xfrm rot="19867819">
              <a:off x="5778207" y="44230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1" name="Oval 1440"/>
            <p:cNvSpPr/>
            <p:nvPr/>
          </p:nvSpPr>
          <p:spPr bwMode="auto">
            <a:xfrm rot="19867819">
              <a:off x="5692482" y="45103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2" name="Oval 1441"/>
            <p:cNvSpPr/>
            <p:nvPr/>
          </p:nvSpPr>
          <p:spPr bwMode="auto">
            <a:xfrm rot="19023228">
              <a:off x="5617869" y="460721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3" name="Oval 1442"/>
            <p:cNvSpPr/>
            <p:nvPr/>
          </p:nvSpPr>
          <p:spPr bwMode="auto">
            <a:xfrm rot="19023228">
              <a:off x="5552782" y="47088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4" name="Oval 1443"/>
            <p:cNvSpPr/>
            <p:nvPr/>
          </p:nvSpPr>
          <p:spPr bwMode="auto">
            <a:xfrm rot="19023228">
              <a:off x="5495632" y="4816767"/>
              <a:ext cx="90487"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5" name="Oval 1444"/>
            <p:cNvSpPr/>
            <p:nvPr/>
          </p:nvSpPr>
          <p:spPr bwMode="auto">
            <a:xfrm rot="19023228">
              <a:off x="5449594" y="49263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6" name="Oval 1445"/>
            <p:cNvSpPr/>
            <p:nvPr/>
          </p:nvSpPr>
          <p:spPr bwMode="auto">
            <a:xfrm rot="19023228">
              <a:off x="5411494" y="50437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7" name="Oval 1446"/>
            <p:cNvSpPr/>
            <p:nvPr/>
          </p:nvSpPr>
          <p:spPr bwMode="auto">
            <a:xfrm rot="19023228">
              <a:off x="5381332" y="5158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8" name="Oval 1447"/>
            <p:cNvSpPr/>
            <p:nvPr/>
          </p:nvSpPr>
          <p:spPr bwMode="auto">
            <a:xfrm rot="19023228">
              <a:off x="5365457" y="5283492"/>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49" name="Oval 1448"/>
            <p:cNvSpPr/>
            <p:nvPr/>
          </p:nvSpPr>
          <p:spPr bwMode="auto">
            <a:xfrm rot="19023228">
              <a:off x="5355932" y="540731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0" name="Oval 1449"/>
            <p:cNvSpPr/>
            <p:nvPr/>
          </p:nvSpPr>
          <p:spPr bwMode="auto">
            <a:xfrm rot="19023228">
              <a:off x="5244807" y="540414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1" name="Oval 1450"/>
            <p:cNvSpPr/>
            <p:nvPr/>
          </p:nvSpPr>
          <p:spPr bwMode="auto">
            <a:xfrm rot="19023228">
              <a:off x="5255919" y="5278729"/>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2" name="Oval 1451"/>
            <p:cNvSpPr/>
            <p:nvPr/>
          </p:nvSpPr>
          <p:spPr bwMode="auto">
            <a:xfrm rot="19023228">
              <a:off x="5270207" y="51612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3" name="Oval 1452"/>
            <p:cNvSpPr/>
            <p:nvPr/>
          </p:nvSpPr>
          <p:spPr bwMode="auto">
            <a:xfrm rot="19023228">
              <a:off x="5298782" y="50437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4" name="Oval 1453"/>
            <p:cNvSpPr/>
            <p:nvPr/>
          </p:nvSpPr>
          <p:spPr bwMode="auto">
            <a:xfrm rot="19023228">
              <a:off x="5335294" y="49263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5" name="Oval 1454"/>
            <p:cNvSpPr/>
            <p:nvPr/>
          </p:nvSpPr>
          <p:spPr bwMode="auto">
            <a:xfrm rot="19023228">
              <a:off x="5378157" y="48167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6" name="Oval 1455"/>
            <p:cNvSpPr/>
            <p:nvPr/>
          </p:nvSpPr>
          <p:spPr bwMode="auto">
            <a:xfrm rot="19023228">
              <a:off x="5433719" y="4707229"/>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7" name="Oval 1456"/>
            <p:cNvSpPr/>
            <p:nvPr/>
          </p:nvSpPr>
          <p:spPr bwMode="auto">
            <a:xfrm rot="19023228">
              <a:off x="5494044" y="459769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8" name="Oval 1457"/>
            <p:cNvSpPr/>
            <p:nvPr/>
          </p:nvSpPr>
          <p:spPr bwMode="auto">
            <a:xfrm rot="19023228">
              <a:off x="5562307" y="4497679"/>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59" name="Oval 1458"/>
            <p:cNvSpPr/>
            <p:nvPr/>
          </p:nvSpPr>
          <p:spPr bwMode="auto">
            <a:xfrm rot="19023228">
              <a:off x="5640094" y="440719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0" name="Oval 1459"/>
            <p:cNvSpPr/>
            <p:nvPr/>
          </p:nvSpPr>
          <p:spPr bwMode="auto">
            <a:xfrm rot="19023228">
              <a:off x="5721057" y="432146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1" name="Oval 1460"/>
            <p:cNvSpPr/>
            <p:nvPr/>
          </p:nvSpPr>
          <p:spPr bwMode="auto">
            <a:xfrm rot="19023228">
              <a:off x="5809957" y="4242092"/>
              <a:ext cx="87312"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2" name="Oval 1461"/>
            <p:cNvSpPr/>
            <p:nvPr/>
          </p:nvSpPr>
          <p:spPr bwMode="auto">
            <a:xfrm rot="19023228">
              <a:off x="5924257" y="41690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3" name="Oval 1462"/>
            <p:cNvSpPr/>
            <p:nvPr/>
          </p:nvSpPr>
          <p:spPr bwMode="auto">
            <a:xfrm rot="19023228">
              <a:off x="6005219" y="4103979"/>
              <a:ext cx="88900" cy="9366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4" name="Oval 1463"/>
            <p:cNvSpPr/>
            <p:nvPr/>
          </p:nvSpPr>
          <p:spPr bwMode="auto">
            <a:xfrm rot="19023228">
              <a:off x="6114757" y="4050004"/>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5" name="Oval 1464"/>
            <p:cNvSpPr/>
            <p:nvPr/>
          </p:nvSpPr>
          <p:spPr bwMode="auto">
            <a:xfrm rot="19023228">
              <a:off x="6217944" y="4002379"/>
              <a:ext cx="88900" cy="88900"/>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6" name="Oval 1465"/>
            <p:cNvSpPr/>
            <p:nvPr/>
          </p:nvSpPr>
          <p:spPr bwMode="auto">
            <a:xfrm rot="19023228">
              <a:off x="6332244" y="3959517"/>
              <a:ext cx="88900" cy="90487"/>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7" name="Oval 1466"/>
            <p:cNvSpPr/>
            <p:nvPr/>
          </p:nvSpPr>
          <p:spPr bwMode="auto">
            <a:xfrm rot="19023228">
              <a:off x="5135269" y="5407317"/>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8" name="Oval 1467"/>
            <p:cNvSpPr/>
            <p:nvPr/>
          </p:nvSpPr>
          <p:spPr bwMode="auto">
            <a:xfrm rot="19023228">
              <a:off x="5144794" y="52803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69" name="Oval 1468"/>
            <p:cNvSpPr/>
            <p:nvPr/>
          </p:nvSpPr>
          <p:spPr bwMode="auto">
            <a:xfrm rot="19023228">
              <a:off x="5162257" y="5158079"/>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0" name="Oval 1469"/>
            <p:cNvSpPr/>
            <p:nvPr/>
          </p:nvSpPr>
          <p:spPr bwMode="auto">
            <a:xfrm rot="19023228">
              <a:off x="5189244" y="5034254"/>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1" name="Oval 1470"/>
            <p:cNvSpPr/>
            <p:nvPr/>
          </p:nvSpPr>
          <p:spPr bwMode="auto">
            <a:xfrm rot="19023228">
              <a:off x="5220994" y="49167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2" name="Oval 1471"/>
            <p:cNvSpPr/>
            <p:nvPr/>
          </p:nvSpPr>
          <p:spPr bwMode="auto">
            <a:xfrm rot="19023228">
              <a:off x="5265444" y="4800892"/>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3" name="Oval 1472"/>
            <p:cNvSpPr/>
            <p:nvPr/>
          </p:nvSpPr>
          <p:spPr bwMode="auto">
            <a:xfrm rot="19023228">
              <a:off x="5317832" y="46881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4" name="Oval 1473"/>
            <p:cNvSpPr/>
            <p:nvPr/>
          </p:nvSpPr>
          <p:spPr bwMode="auto">
            <a:xfrm rot="19023228">
              <a:off x="5378157" y="45770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5" name="Oval 1474"/>
            <p:cNvSpPr/>
            <p:nvPr/>
          </p:nvSpPr>
          <p:spPr bwMode="auto">
            <a:xfrm rot="19023228">
              <a:off x="5444832" y="44722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6" name="Oval 1475"/>
            <p:cNvSpPr/>
            <p:nvPr/>
          </p:nvSpPr>
          <p:spPr bwMode="auto">
            <a:xfrm rot="19023228">
              <a:off x="5519444" y="4378617"/>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7" name="Oval 1476"/>
            <p:cNvSpPr/>
            <p:nvPr/>
          </p:nvSpPr>
          <p:spPr bwMode="auto">
            <a:xfrm rot="19023228">
              <a:off x="5600407" y="42833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8" name="Oval 1477"/>
            <p:cNvSpPr/>
            <p:nvPr/>
          </p:nvSpPr>
          <p:spPr bwMode="auto">
            <a:xfrm rot="19023228">
              <a:off x="5686132" y="42024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79" name="Oval 1478"/>
            <p:cNvSpPr/>
            <p:nvPr/>
          </p:nvSpPr>
          <p:spPr bwMode="auto">
            <a:xfrm rot="19023228">
              <a:off x="5782969" y="4119854"/>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0" name="Oval 1479"/>
            <p:cNvSpPr/>
            <p:nvPr/>
          </p:nvSpPr>
          <p:spPr bwMode="auto">
            <a:xfrm rot="19023228">
              <a:off x="5894094" y="40531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1" name="Oval 1480"/>
            <p:cNvSpPr/>
            <p:nvPr/>
          </p:nvSpPr>
          <p:spPr bwMode="auto">
            <a:xfrm rot="19023228">
              <a:off x="5989344" y="3983329"/>
              <a:ext cx="87313"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2" name="Oval 1481"/>
            <p:cNvSpPr/>
            <p:nvPr/>
          </p:nvSpPr>
          <p:spPr bwMode="auto">
            <a:xfrm rot="19023228">
              <a:off x="6094119" y="3932529"/>
              <a:ext cx="88900" cy="90488"/>
            </a:xfrm>
            <a:prstGeom prst="ellipse">
              <a:avLst/>
            </a:prstGeom>
            <a:solidFill>
              <a:srgbClr val="247BD7"/>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3" name="Oval 1482"/>
            <p:cNvSpPr/>
            <p:nvPr/>
          </p:nvSpPr>
          <p:spPr bwMode="auto">
            <a:xfrm rot="19023228">
              <a:off x="6206832" y="3888079"/>
              <a:ext cx="88900"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4" name="Oval 1483"/>
            <p:cNvSpPr/>
            <p:nvPr/>
          </p:nvSpPr>
          <p:spPr bwMode="auto">
            <a:xfrm rot="19023228">
              <a:off x="6154444" y="3786479"/>
              <a:ext cx="88900" cy="92075"/>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5" name="Oval 1484"/>
            <p:cNvSpPr/>
            <p:nvPr/>
          </p:nvSpPr>
          <p:spPr bwMode="auto">
            <a:xfrm rot="19023228">
              <a:off x="6041732" y="38356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6" name="Oval 1485"/>
            <p:cNvSpPr/>
            <p:nvPr/>
          </p:nvSpPr>
          <p:spPr bwMode="auto">
            <a:xfrm rot="19023228">
              <a:off x="5932194" y="3888079"/>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7" name="Oval 1486"/>
            <p:cNvSpPr/>
            <p:nvPr/>
          </p:nvSpPr>
          <p:spPr bwMode="auto">
            <a:xfrm rot="19023228">
              <a:off x="5843294" y="39499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8" name="Oval 1487"/>
            <p:cNvSpPr/>
            <p:nvPr/>
          </p:nvSpPr>
          <p:spPr bwMode="auto">
            <a:xfrm rot="19023228">
              <a:off x="5728994" y="401984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89" name="Oval 1488"/>
            <p:cNvSpPr/>
            <p:nvPr/>
          </p:nvSpPr>
          <p:spPr bwMode="auto">
            <a:xfrm rot="19023228">
              <a:off x="5633744" y="41039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0" name="Oval 1489"/>
            <p:cNvSpPr/>
            <p:nvPr/>
          </p:nvSpPr>
          <p:spPr bwMode="auto">
            <a:xfrm rot="19023228">
              <a:off x="5544844" y="41817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1" name="Oval 1490"/>
            <p:cNvSpPr/>
            <p:nvPr/>
          </p:nvSpPr>
          <p:spPr bwMode="auto">
            <a:xfrm rot="19023228">
              <a:off x="5462294" y="427384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2" name="Oval 1491"/>
            <p:cNvSpPr/>
            <p:nvPr/>
          </p:nvSpPr>
          <p:spPr bwMode="auto">
            <a:xfrm rot="19023228">
              <a:off x="5386094" y="43659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3" name="Oval 1492"/>
            <p:cNvSpPr/>
            <p:nvPr/>
          </p:nvSpPr>
          <p:spPr bwMode="auto">
            <a:xfrm rot="19023228">
              <a:off x="5313069" y="44675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4" name="Oval 1493"/>
            <p:cNvSpPr/>
            <p:nvPr/>
          </p:nvSpPr>
          <p:spPr bwMode="auto">
            <a:xfrm rot="19023228">
              <a:off x="5255919" y="4578642"/>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5" name="Oval 1494"/>
            <p:cNvSpPr/>
            <p:nvPr/>
          </p:nvSpPr>
          <p:spPr bwMode="auto">
            <a:xfrm rot="19023228">
              <a:off x="5195594" y="468659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6" name="Oval 1495"/>
            <p:cNvSpPr/>
            <p:nvPr/>
          </p:nvSpPr>
          <p:spPr bwMode="auto">
            <a:xfrm rot="19023228">
              <a:off x="5147969" y="4800892"/>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7" name="Oval 1496"/>
            <p:cNvSpPr/>
            <p:nvPr/>
          </p:nvSpPr>
          <p:spPr bwMode="auto">
            <a:xfrm rot="19023228">
              <a:off x="5111457" y="4915192"/>
              <a:ext cx="87312"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8" name="Oval 1497"/>
            <p:cNvSpPr/>
            <p:nvPr/>
          </p:nvSpPr>
          <p:spPr bwMode="auto">
            <a:xfrm rot="19023228">
              <a:off x="5073357" y="503425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499" name="Oval 1498"/>
            <p:cNvSpPr/>
            <p:nvPr/>
          </p:nvSpPr>
          <p:spPr bwMode="auto">
            <a:xfrm rot="19023228">
              <a:off x="5051132" y="5156492"/>
              <a:ext cx="87312"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0" name="Oval 1499"/>
            <p:cNvSpPr/>
            <p:nvPr/>
          </p:nvSpPr>
          <p:spPr bwMode="auto">
            <a:xfrm rot="19023228">
              <a:off x="5038432" y="5280317"/>
              <a:ext cx="87312"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1" name="Oval 1500"/>
            <p:cNvSpPr/>
            <p:nvPr/>
          </p:nvSpPr>
          <p:spPr bwMode="auto">
            <a:xfrm rot="19023228">
              <a:off x="5027319" y="5407317"/>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2" name="Oval 1501"/>
            <p:cNvSpPr/>
            <p:nvPr/>
          </p:nvSpPr>
          <p:spPr bwMode="auto">
            <a:xfrm rot="19023228">
              <a:off x="4916194" y="5407317"/>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3" name="Oval 1502"/>
            <p:cNvSpPr/>
            <p:nvPr/>
          </p:nvSpPr>
          <p:spPr bwMode="auto">
            <a:xfrm rot="19023228">
              <a:off x="4927307" y="52819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4" name="Oval 1503"/>
            <p:cNvSpPr/>
            <p:nvPr/>
          </p:nvSpPr>
          <p:spPr bwMode="auto">
            <a:xfrm rot="19023228">
              <a:off x="4938419" y="5161254"/>
              <a:ext cx="90488"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5" name="Oval 1504"/>
            <p:cNvSpPr/>
            <p:nvPr/>
          </p:nvSpPr>
          <p:spPr bwMode="auto">
            <a:xfrm rot="19023228">
              <a:off x="4962232" y="5037429"/>
              <a:ext cx="90487"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6" name="Oval 1505"/>
            <p:cNvSpPr/>
            <p:nvPr/>
          </p:nvSpPr>
          <p:spPr bwMode="auto">
            <a:xfrm rot="19023228">
              <a:off x="4992394" y="491360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7" name="Oval 1506"/>
            <p:cNvSpPr/>
            <p:nvPr/>
          </p:nvSpPr>
          <p:spPr bwMode="auto">
            <a:xfrm rot="19023228">
              <a:off x="5028907" y="480247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8" name="Oval 1507"/>
            <p:cNvSpPr/>
            <p:nvPr/>
          </p:nvSpPr>
          <p:spPr bwMode="auto">
            <a:xfrm rot="19023228">
              <a:off x="5073357" y="4681829"/>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09" name="Oval 1508"/>
            <p:cNvSpPr/>
            <p:nvPr/>
          </p:nvSpPr>
          <p:spPr bwMode="auto">
            <a:xfrm rot="19023228">
              <a:off x="5130507" y="4573879"/>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0" name="Oval 1509"/>
            <p:cNvSpPr/>
            <p:nvPr/>
          </p:nvSpPr>
          <p:spPr bwMode="auto">
            <a:xfrm rot="19023228">
              <a:off x="5189244" y="4461167"/>
              <a:ext cx="90488" cy="93662"/>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1" name="Oval 1510"/>
            <p:cNvSpPr/>
            <p:nvPr/>
          </p:nvSpPr>
          <p:spPr bwMode="auto">
            <a:xfrm rot="19023228">
              <a:off x="5254332" y="4361154"/>
              <a:ext cx="88900" cy="93663"/>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2" name="Oval 1511"/>
            <p:cNvSpPr/>
            <p:nvPr/>
          </p:nvSpPr>
          <p:spPr bwMode="auto">
            <a:xfrm rot="19023228">
              <a:off x="5325769" y="426272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3" name="Oval 1512"/>
            <p:cNvSpPr/>
            <p:nvPr/>
          </p:nvSpPr>
          <p:spPr bwMode="auto">
            <a:xfrm rot="19023228">
              <a:off x="5406732" y="4170654"/>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4" name="Oval 1513"/>
            <p:cNvSpPr/>
            <p:nvPr/>
          </p:nvSpPr>
          <p:spPr bwMode="auto">
            <a:xfrm rot="19023228">
              <a:off x="5489282" y="4081754"/>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5" name="Oval 1514"/>
            <p:cNvSpPr/>
            <p:nvPr/>
          </p:nvSpPr>
          <p:spPr bwMode="auto">
            <a:xfrm rot="19023228">
              <a:off x="5581357" y="4003967"/>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6" name="Oval 1515"/>
            <p:cNvSpPr/>
            <p:nvPr/>
          </p:nvSpPr>
          <p:spPr bwMode="auto">
            <a:xfrm rot="19023228">
              <a:off x="5675019" y="392141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7" name="Oval 1516"/>
            <p:cNvSpPr/>
            <p:nvPr/>
          </p:nvSpPr>
          <p:spPr bwMode="auto">
            <a:xfrm rot="19023228">
              <a:off x="5787732" y="3856329"/>
              <a:ext cx="90487"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8" name="Oval 1517"/>
            <p:cNvSpPr/>
            <p:nvPr/>
          </p:nvSpPr>
          <p:spPr bwMode="auto">
            <a:xfrm rot="19023228">
              <a:off x="5879807" y="379124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19" name="Oval 1518"/>
            <p:cNvSpPr/>
            <p:nvPr/>
          </p:nvSpPr>
          <p:spPr bwMode="auto">
            <a:xfrm rot="19023228">
              <a:off x="5982994" y="3737267"/>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0" name="Oval 1519"/>
            <p:cNvSpPr/>
            <p:nvPr/>
          </p:nvSpPr>
          <p:spPr bwMode="auto">
            <a:xfrm rot="19023228">
              <a:off x="6094119" y="3689642"/>
              <a:ext cx="88900" cy="90487"/>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1" name="Oval 1520"/>
            <p:cNvSpPr/>
            <p:nvPr/>
          </p:nvSpPr>
          <p:spPr bwMode="auto">
            <a:xfrm rot="19023228">
              <a:off x="6210007" y="3651542"/>
              <a:ext cx="87312" cy="90487"/>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2" name="Oval 1521"/>
            <p:cNvSpPr/>
            <p:nvPr/>
          </p:nvSpPr>
          <p:spPr bwMode="auto">
            <a:xfrm rot="19023228">
              <a:off x="6152857" y="3553117"/>
              <a:ext cx="88900" cy="92075"/>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3" name="Oval 1522"/>
            <p:cNvSpPr/>
            <p:nvPr/>
          </p:nvSpPr>
          <p:spPr bwMode="auto">
            <a:xfrm rot="19023228">
              <a:off x="6040144" y="3592804"/>
              <a:ext cx="87313" cy="92075"/>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4" name="Oval 1523"/>
            <p:cNvSpPr/>
            <p:nvPr/>
          </p:nvSpPr>
          <p:spPr bwMode="auto">
            <a:xfrm rot="19023228">
              <a:off x="5929019" y="36436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5" name="Oval 1524"/>
            <p:cNvSpPr/>
            <p:nvPr/>
          </p:nvSpPr>
          <p:spPr bwMode="auto">
            <a:xfrm rot="19023228">
              <a:off x="5821069" y="369599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6" name="Oval 1525"/>
            <p:cNvSpPr/>
            <p:nvPr/>
          </p:nvSpPr>
          <p:spPr bwMode="auto">
            <a:xfrm rot="19023228">
              <a:off x="5736932" y="37594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7" name="Oval 1526"/>
            <p:cNvSpPr/>
            <p:nvPr/>
          </p:nvSpPr>
          <p:spPr bwMode="auto">
            <a:xfrm rot="19023228">
              <a:off x="5622632" y="382775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8" name="Oval 1527"/>
            <p:cNvSpPr/>
            <p:nvPr/>
          </p:nvSpPr>
          <p:spPr bwMode="auto">
            <a:xfrm rot="19023228">
              <a:off x="5525794" y="3903954"/>
              <a:ext cx="88900"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29" name="Oval 1528"/>
            <p:cNvSpPr/>
            <p:nvPr/>
          </p:nvSpPr>
          <p:spPr bwMode="auto">
            <a:xfrm rot="19023228">
              <a:off x="5432132" y="39785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0" name="Oval 1529"/>
            <p:cNvSpPr/>
            <p:nvPr/>
          </p:nvSpPr>
          <p:spPr bwMode="auto">
            <a:xfrm rot="19023228">
              <a:off x="5352757" y="4070642"/>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1" name="Oval 1530"/>
            <p:cNvSpPr/>
            <p:nvPr/>
          </p:nvSpPr>
          <p:spPr bwMode="auto">
            <a:xfrm rot="19023228">
              <a:off x="5268619" y="415954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2" name="Oval 1531"/>
            <p:cNvSpPr/>
            <p:nvPr/>
          </p:nvSpPr>
          <p:spPr bwMode="auto">
            <a:xfrm rot="19023228">
              <a:off x="5195594" y="42547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3" name="Oval 1532"/>
            <p:cNvSpPr/>
            <p:nvPr/>
          </p:nvSpPr>
          <p:spPr bwMode="auto">
            <a:xfrm rot="19023228">
              <a:off x="5122569" y="4356392"/>
              <a:ext cx="88900"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4" name="Oval 1533"/>
            <p:cNvSpPr/>
            <p:nvPr/>
          </p:nvSpPr>
          <p:spPr bwMode="auto">
            <a:xfrm rot="19023228">
              <a:off x="5065419" y="44595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5" name="Oval 1534"/>
            <p:cNvSpPr/>
            <p:nvPr/>
          </p:nvSpPr>
          <p:spPr bwMode="auto">
            <a:xfrm rot="19023228">
              <a:off x="5003507" y="4569117"/>
              <a:ext cx="87312"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6" name="Oval 1535"/>
            <p:cNvSpPr/>
            <p:nvPr/>
          </p:nvSpPr>
          <p:spPr bwMode="auto">
            <a:xfrm rot="19023228">
              <a:off x="4957469" y="4683417"/>
              <a:ext cx="87313"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7" name="Oval 1536"/>
            <p:cNvSpPr/>
            <p:nvPr/>
          </p:nvSpPr>
          <p:spPr bwMode="auto">
            <a:xfrm rot="19023228">
              <a:off x="4913019" y="4800892"/>
              <a:ext cx="87313"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8" name="Oval 1537"/>
            <p:cNvSpPr/>
            <p:nvPr/>
          </p:nvSpPr>
          <p:spPr bwMode="auto">
            <a:xfrm rot="19023228">
              <a:off x="4882857" y="4913604"/>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39" name="Oval 1538"/>
            <p:cNvSpPr/>
            <p:nvPr/>
          </p:nvSpPr>
          <p:spPr bwMode="auto">
            <a:xfrm rot="19023228">
              <a:off x="4852694" y="5040604"/>
              <a:ext cx="87313"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0" name="Oval 1539"/>
            <p:cNvSpPr/>
            <p:nvPr/>
          </p:nvSpPr>
          <p:spPr bwMode="auto">
            <a:xfrm rot="19023228">
              <a:off x="4830469" y="5161254"/>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1" name="Oval 1540"/>
            <p:cNvSpPr/>
            <p:nvPr/>
          </p:nvSpPr>
          <p:spPr bwMode="auto">
            <a:xfrm rot="19023228">
              <a:off x="4817769" y="5283492"/>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2" name="Oval 1541"/>
            <p:cNvSpPr/>
            <p:nvPr/>
          </p:nvSpPr>
          <p:spPr bwMode="auto">
            <a:xfrm rot="19023228">
              <a:off x="4811419" y="540572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3" name="Oval 1542"/>
            <p:cNvSpPr/>
            <p:nvPr/>
          </p:nvSpPr>
          <p:spPr bwMode="auto">
            <a:xfrm rot="19023228">
              <a:off x="4698707" y="540731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4" name="Oval 1543"/>
            <p:cNvSpPr/>
            <p:nvPr/>
          </p:nvSpPr>
          <p:spPr bwMode="auto">
            <a:xfrm rot="19023228">
              <a:off x="4711407" y="5277142"/>
              <a:ext cx="87312"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5" name="Oval 1544"/>
            <p:cNvSpPr/>
            <p:nvPr/>
          </p:nvSpPr>
          <p:spPr bwMode="auto">
            <a:xfrm rot="19023228">
              <a:off x="4716169" y="5158079"/>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6" name="Oval 1545"/>
            <p:cNvSpPr/>
            <p:nvPr/>
          </p:nvSpPr>
          <p:spPr bwMode="auto">
            <a:xfrm rot="19023228">
              <a:off x="4739982" y="5034254"/>
              <a:ext cx="90487"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7" name="Oval 1546"/>
            <p:cNvSpPr/>
            <p:nvPr/>
          </p:nvSpPr>
          <p:spPr bwMode="auto">
            <a:xfrm rot="19023228">
              <a:off x="4765382" y="4918367"/>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8" name="Oval 1547"/>
            <p:cNvSpPr/>
            <p:nvPr/>
          </p:nvSpPr>
          <p:spPr bwMode="auto">
            <a:xfrm rot="19023228">
              <a:off x="4798719" y="4800892"/>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49" name="Oval 1548"/>
            <p:cNvSpPr/>
            <p:nvPr/>
          </p:nvSpPr>
          <p:spPr bwMode="auto">
            <a:xfrm rot="19023228">
              <a:off x="4836819" y="4686592"/>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0" name="Oval 1549"/>
            <p:cNvSpPr/>
            <p:nvPr/>
          </p:nvSpPr>
          <p:spPr bwMode="auto">
            <a:xfrm rot="19023228">
              <a:off x="4887619" y="4567529"/>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1" name="Oval 1550"/>
            <p:cNvSpPr/>
            <p:nvPr/>
          </p:nvSpPr>
          <p:spPr bwMode="auto">
            <a:xfrm rot="19023228">
              <a:off x="4936832" y="4459579"/>
              <a:ext cx="88900"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2" name="Oval 1551"/>
            <p:cNvSpPr/>
            <p:nvPr/>
          </p:nvSpPr>
          <p:spPr bwMode="auto">
            <a:xfrm rot="19023228">
              <a:off x="4998744" y="4356392"/>
              <a:ext cx="90488"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3" name="Oval 1552"/>
            <p:cNvSpPr/>
            <p:nvPr/>
          </p:nvSpPr>
          <p:spPr bwMode="auto">
            <a:xfrm rot="19023228">
              <a:off x="5063832" y="4253204"/>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4" name="Oval 1553"/>
            <p:cNvSpPr/>
            <p:nvPr/>
          </p:nvSpPr>
          <p:spPr bwMode="auto">
            <a:xfrm rot="19023228">
              <a:off x="5135269" y="4145254"/>
              <a:ext cx="87313"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5" name="Oval 1554"/>
            <p:cNvSpPr/>
            <p:nvPr/>
          </p:nvSpPr>
          <p:spPr bwMode="auto">
            <a:xfrm rot="19023228">
              <a:off x="5213057" y="4057942"/>
              <a:ext cx="87312"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6" name="Oval 1555"/>
            <p:cNvSpPr/>
            <p:nvPr/>
          </p:nvSpPr>
          <p:spPr bwMode="auto">
            <a:xfrm rot="19023228">
              <a:off x="5292432" y="3962692"/>
              <a:ext cx="90487"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7" name="Oval 1556"/>
            <p:cNvSpPr/>
            <p:nvPr/>
          </p:nvSpPr>
          <p:spPr bwMode="auto">
            <a:xfrm rot="19023228">
              <a:off x="5378157" y="3878554"/>
              <a:ext cx="87312"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8" name="Oval 1557"/>
            <p:cNvSpPr/>
            <p:nvPr/>
          </p:nvSpPr>
          <p:spPr bwMode="auto">
            <a:xfrm rot="19023228">
              <a:off x="5470232" y="3800767"/>
              <a:ext cx="88900"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59" name="Oval 1558"/>
            <p:cNvSpPr/>
            <p:nvPr/>
          </p:nvSpPr>
          <p:spPr bwMode="auto">
            <a:xfrm rot="19023228">
              <a:off x="5565482" y="3730917"/>
              <a:ext cx="87312" cy="90487"/>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0" name="Oval 1559"/>
            <p:cNvSpPr/>
            <p:nvPr/>
          </p:nvSpPr>
          <p:spPr bwMode="auto">
            <a:xfrm rot="19023228">
              <a:off x="5667082" y="3657892"/>
              <a:ext cx="87312" cy="92075"/>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1" name="Oval 1560"/>
            <p:cNvSpPr/>
            <p:nvPr/>
          </p:nvSpPr>
          <p:spPr bwMode="auto">
            <a:xfrm rot="19023228">
              <a:off x="5767094" y="3599154"/>
              <a:ext cx="90488" cy="88900"/>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2" name="Oval 1561"/>
            <p:cNvSpPr/>
            <p:nvPr/>
          </p:nvSpPr>
          <p:spPr bwMode="auto">
            <a:xfrm rot="19023228">
              <a:off x="5875044" y="3542004"/>
              <a:ext cx="90488" cy="90488"/>
            </a:xfrm>
            <a:prstGeom prst="ellipse">
              <a:avLst/>
            </a:prstGeom>
            <a:solidFill>
              <a:srgbClr val="007AD6"/>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3" name="Oval 1562"/>
            <p:cNvSpPr/>
            <p:nvPr/>
          </p:nvSpPr>
          <p:spPr bwMode="auto">
            <a:xfrm rot="19023228">
              <a:off x="5984582" y="3494379"/>
              <a:ext cx="88900" cy="88900"/>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4" name="Oval 1563"/>
            <p:cNvSpPr/>
            <p:nvPr/>
          </p:nvSpPr>
          <p:spPr bwMode="auto">
            <a:xfrm rot="19023228">
              <a:off x="6097294" y="3449929"/>
              <a:ext cx="88900" cy="90488"/>
            </a:xfrm>
            <a:prstGeom prst="ellipse">
              <a:avLst/>
            </a:prstGeom>
            <a:solidFill>
              <a:srgbClr val="247AD5"/>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5" name="Oval 1564"/>
            <p:cNvSpPr/>
            <p:nvPr/>
          </p:nvSpPr>
          <p:spPr bwMode="auto">
            <a:xfrm>
              <a:off x="6741819" y="4467517"/>
              <a:ext cx="88900" cy="90487"/>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grpSp>
          <p:nvGrpSpPr>
            <p:cNvPr id="90635" name="Group 10"/>
            <p:cNvGrpSpPr>
              <a:grpSpLocks/>
            </p:cNvGrpSpPr>
            <p:nvPr/>
          </p:nvGrpSpPr>
          <p:grpSpPr bwMode="auto">
            <a:xfrm>
              <a:off x="6642917" y="3286417"/>
              <a:ext cx="285210" cy="1388768"/>
              <a:chOff x="4495799" y="1802633"/>
              <a:chExt cx="323407" cy="1545405"/>
            </a:xfrm>
          </p:grpSpPr>
          <p:cxnSp>
            <p:nvCxnSpPr>
              <p:cNvPr id="1569" name="Straight Connector 1568"/>
              <p:cNvCxnSpPr/>
              <p:nvPr/>
            </p:nvCxnSpPr>
            <p:spPr>
              <a:xfrm flipH="1">
                <a:off x="4661950" y="1802633"/>
                <a:ext cx="0" cy="173122"/>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570" name="Straight Connector 1569"/>
              <p:cNvCxnSpPr/>
              <p:nvPr/>
            </p:nvCxnSpPr>
            <p:spPr>
              <a:xfrm flipH="1">
                <a:off x="4661950" y="2115312"/>
                <a:ext cx="0" cy="118360"/>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571" name="Straight Connector 1570"/>
              <p:cNvCxnSpPr/>
              <p:nvPr/>
            </p:nvCxnSpPr>
            <p:spPr>
              <a:xfrm flipH="1">
                <a:off x="4661950" y="2367930"/>
                <a:ext cx="0" cy="229652"/>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572" name="Straight Connector 1571"/>
              <p:cNvCxnSpPr/>
              <p:nvPr/>
            </p:nvCxnSpPr>
            <p:spPr>
              <a:xfrm flipH="1">
                <a:off x="4661950" y="2730072"/>
                <a:ext cx="0" cy="120126"/>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573" name="Straight Connector 1572"/>
              <p:cNvCxnSpPr/>
              <p:nvPr/>
            </p:nvCxnSpPr>
            <p:spPr>
              <a:xfrm flipH="1">
                <a:off x="4661950" y="2991522"/>
                <a:ext cx="0" cy="109526"/>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cxnSp>
            <p:nvCxnSpPr>
              <p:cNvPr id="1574" name="Straight Connector 1573"/>
              <p:cNvCxnSpPr/>
              <p:nvPr/>
            </p:nvCxnSpPr>
            <p:spPr>
              <a:xfrm flipH="1">
                <a:off x="4660150" y="3240606"/>
                <a:ext cx="1800" cy="107759"/>
              </a:xfrm>
              <a:prstGeom prst="line">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cxnSp>
          <p:sp>
            <p:nvSpPr>
              <p:cNvPr id="1575" name="Arc 1574"/>
              <p:cNvSpPr/>
              <p:nvPr/>
            </p:nvSpPr>
            <p:spPr>
              <a:xfrm rot="10800000">
                <a:off x="4588146" y="1956322"/>
                <a:ext cx="230414" cy="176655"/>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1576" name="Arc 1575"/>
              <p:cNvSpPr/>
              <p:nvPr/>
            </p:nvSpPr>
            <p:spPr>
              <a:xfrm rot="10800000">
                <a:off x="4588146" y="2212473"/>
                <a:ext cx="230414" cy="174888"/>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1577" name="Arc 1576"/>
              <p:cNvSpPr/>
              <p:nvPr/>
            </p:nvSpPr>
            <p:spPr>
              <a:xfrm>
                <a:off x="4496340" y="2579916"/>
                <a:ext cx="230414" cy="174888"/>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1578" name="Arc 1577"/>
              <p:cNvSpPr/>
              <p:nvPr/>
            </p:nvSpPr>
            <p:spPr>
              <a:xfrm>
                <a:off x="4496340" y="2832532"/>
                <a:ext cx="230414" cy="174889"/>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sp>
            <p:nvSpPr>
              <p:cNvPr id="1579" name="Arc 1578"/>
              <p:cNvSpPr/>
              <p:nvPr/>
            </p:nvSpPr>
            <p:spPr>
              <a:xfrm>
                <a:off x="4496340" y="3083382"/>
                <a:ext cx="230414" cy="174889"/>
              </a:xfrm>
              <a:prstGeom prst="arc">
                <a:avLst>
                  <a:gd name="adj1" fmla="val 17762610"/>
                  <a:gd name="adj2" fmla="val 3772334"/>
                </a:avLst>
              </a:prstGeom>
              <a:ln w="19050">
                <a:solidFill>
                  <a:schemeClr val="tx1">
                    <a:lumMod val="50000"/>
                    <a:lumOff val="50000"/>
                  </a:schemeClr>
                </a:solidFill>
              </a:ln>
              <a:effectLst/>
            </p:spPr>
            <p:style>
              <a:lnRef idx="2">
                <a:schemeClr val="accent1"/>
              </a:lnRef>
              <a:fillRef idx="0">
                <a:schemeClr val="accent1"/>
              </a:fillRef>
              <a:effectRef idx="1">
                <a:schemeClr val="accent1"/>
              </a:effectRef>
              <a:fontRef idx="minor">
                <a:schemeClr val="tx1"/>
              </a:fontRef>
            </p:style>
            <p:txBody>
              <a:bodyPr anchor="ctr"/>
              <a:lstStyle/>
              <a:p>
                <a:pPr algn="ctr">
                  <a:defRPr/>
                </a:pPr>
                <a:endParaRPr lang="en-US"/>
              </a:p>
            </p:txBody>
          </p:sp>
        </p:grpSp>
        <p:sp>
          <p:nvSpPr>
            <p:cNvPr id="1567" name="Oval 1566"/>
            <p:cNvSpPr/>
            <p:nvPr/>
          </p:nvSpPr>
          <p:spPr bwMode="auto">
            <a:xfrm>
              <a:off x="6821194" y="3573754"/>
              <a:ext cx="87313"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1568" name="Oval 1567"/>
            <p:cNvSpPr/>
            <p:nvPr/>
          </p:nvSpPr>
          <p:spPr bwMode="auto">
            <a:xfrm>
              <a:off x="8564269" y="5399379"/>
              <a:ext cx="90488" cy="88900"/>
            </a:xfrm>
            <a:prstGeom prst="ellipse">
              <a:avLst/>
            </a:prstGeom>
            <a:solidFill>
              <a:srgbClr val="E21E1E"/>
            </a:solidFill>
            <a:ln w="9525">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grpSp>
      <p:sp>
        <p:nvSpPr>
          <p:cNvPr id="1580" name="Rectangle 1579"/>
          <p:cNvSpPr/>
          <p:nvPr/>
        </p:nvSpPr>
        <p:spPr>
          <a:xfrm flipH="1">
            <a:off x="6194430" y="2325689"/>
            <a:ext cx="136525" cy="13652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ea typeface="MS PGothic" charset="0"/>
              <a:cs typeface="MS PGothic" charset="0"/>
            </a:endParaRPr>
          </a:p>
        </p:txBody>
      </p:sp>
      <p:sp>
        <p:nvSpPr>
          <p:cNvPr id="2" name="Rectangle 1"/>
          <p:cNvSpPr/>
          <p:nvPr/>
        </p:nvSpPr>
        <p:spPr>
          <a:xfrm>
            <a:off x="1866900" y="53639"/>
            <a:ext cx="8458201" cy="1200329"/>
          </a:xfrm>
          <a:prstGeom prst="rect">
            <a:avLst/>
          </a:prstGeom>
        </p:spPr>
        <p:txBody>
          <a:bodyPr wrap="square">
            <a:spAutoFit/>
          </a:bodyPr>
          <a:lstStyle/>
          <a:p>
            <a:pPr algn="ctr">
              <a:defRPr/>
            </a:pPr>
            <a:r>
              <a:rPr lang="en-US" altLang="en-US" sz="3600" kern="0" dirty="0">
                <a:solidFill>
                  <a:prstClr val="black"/>
                </a:solidFill>
                <a:ea typeface="+mj-ea"/>
                <a:cs typeface="+mj-cs"/>
              </a:rPr>
              <a:t>Republicans  Retain Control Of House; Limit Democratic Gains In 2016 Elections</a:t>
            </a:r>
            <a:endParaRPr lang="en-US" sz="1400" kern="0" dirty="0">
              <a:solidFill>
                <a:sysClr val="windowText" lastClr="000000"/>
              </a:solidFill>
            </a:endParaRPr>
          </a:p>
        </p:txBody>
      </p:sp>
    </p:spTree>
    <p:extLst>
      <p:ext uri="{BB962C8B-B14F-4D97-AF65-F5344CB8AC3E}">
        <p14:creationId xmlns:p14="http://schemas.microsoft.com/office/powerpoint/2010/main" val="8065913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33803" y="3200404"/>
            <a:ext cx="6791325" cy="1384995"/>
          </a:xfrm>
          <a:prstGeom prst="rect">
            <a:avLst/>
          </a:prstGeom>
        </p:spPr>
        <p:txBody>
          <a:bodyPr wrap="square">
            <a:spAutoFit/>
          </a:bodyPr>
          <a:lstStyle/>
          <a:p>
            <a:pPr algn="ctr"/>
            <a:r>
              <a:rPr lang="en-US" sz="2800" dirty="0">
                <a:latin typeface="Cooper Black" panose="0208090404030B020404" pitchFamily="18" charset="0"/>
              </a:rPr>
              <a:t>Analysis Of Election Results: </a:t>
            </a:r>
          </a:p>
          <a:p>
            <a:pPr algn="ctr"/>
            <a:r>
              <a:rPr lang="en-US" sz="2800" dirty="0">
                <a:latin typeface="Cooper Black" panose="0208090404030B020404" pitchFamily="18" charset="0"/>
              </a:rPr>
              <a:t>What Really Happened?</a:t>
            </a:r>
          </a:p>
          <a:p>
            <a:r>
              <a:rPr lang="en-US" sz="2800" dirty="0">
                <a:latin typeface="Cooper Black" panose="0208090404030B020404" pitchFamily="18" charset="0"/>
              </a:rPr>
              <a:t>                      </a:t>
            </a:r>
          </a:p>
        </p:txBody>
      </p:sp>
    </p:spTree>
    <p:extLst>
      <p:ext uri="{BB962C8B-B14F-4D97-AF65-F5344CB8AC3E}">
        <p14:creationId xmlns:p14="http://schemas.microsoft.com/office/powerpoint/2010/main" val="275552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7617" y="1735922"/>
            <a:ext cx="4676775" cy="4302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1"/>
          <p:cNvSpPr txBox="1">
            <a:spLocks/>
          </p:cNvSpPr>
          <p:nvPr/>
        </p:nvSpPr>
        <p:spPr>
          <a:xfrm>
            <a:off x="1981200" y="273049"/>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Trump Voters Clearly Valued Change Over Experience . . . </a:t>
            </a:r>
          </a:p>
        </p:txBody>
      </p:sp>
      <p:sp>
        <p:nvSpPr>
          <p:cNvPr id="2" name="TextBox 1"/>
          <p:cNvSpPr txBox="1"/>
          <p:nvPr/>
        </p:nvSpPr>
        <p:spPr>
          <a:xfrm>
            <a:off x="8639175" y="6276291"/>
            <a:ext cx="1295400" cy="215444"/>
          </a:xfrm>
          <a:prstGeom prst="rect">
            <a:avLst/>
          </a:prstGeom>
          <a:noFill/>
        </p:spPr>
        <p:txBody>
          <a:bodyPr wrap="square" rtlCol="0">
            <a:spAutoFit/>
          </a:bodyPr>
          <a:lstStyle/>
          <a:p>
            <a:r>
              <a:rPr lang="en-US" sz="800" dirty="0"/>
              <a:t>Source:  CNN</a:t>
            </a:r>
          </a:p>
        </p:txBody>
      </p:sp>
    </p:spTree>
    <p:extLst>
      <p:ext uri="{BB962C8B-B14F-4D97-AF65-F5344CB8AC3E}">
        <p14:creationId xmlns:p14="http://schemas.microsoft.com/office/powerpoint/2010/main" val="351263792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2057400"/>
            <a:ext cx="9144000" cy="6096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4294967295"/>
          </p:nvPr>
        </p:nvSpPr>
        <p:spPr>
          <a:xfrm>
            <a:off x="1524000" y="2324101"/>
            <a:ext cx="8229600" cy="609600"/>
          </a:xfrm>
          <a:prstGeom prst="rect">
            <a:avLst/>
          </a:prstGeom>
        </p:spPr>
        <p:txBody>
          <a:bodyPr>
            <a:normAutofit lnSpcReduction="10000"/>
          </a:bodyPr>
          <a:lstStyle/>
          <a:p>
            <a:pPr marL="0" indent="0">
              <a:buNone/>
            </a:pPr>
            <a:r>
              <a:rPr lang="en-US" sz="2800" dirty="0">
                <a:solidFill>
                  <a:schemeClr val="bg1"/>
                </a:solidFill>
              </a:rPr>
              <a:t>Voter Views of Donald Trump:</a:t>
            </a:r>
          </a:p>
          <a:p>
            <a:pPr marL="0" indent="0">
              <a:buNone/>
            </a:pPr>
            <a:endParaRPr lang="en-US" sz="2800" dirty="0"/>
          </a:p>
        </p:txBody>
      </p:sp>
      <p:sp>
        <p:nvSpPr>
          <p:cNvPr id="6" name="Rectangle 5"/>
          <p:cNvSpPr/>
          <p:nvPr/>
        </p:nvSpPr>
        <p:spPr>
          <a:xfrm>
            <a:off x="2743200" y="3200401"/>
            <a:ext cx="7162800" cy="2505301"/>
          </a:xfrm>
          <a:prstGeom prst="rect">
            <a:avLst/>
          </a:prstGeom>
        </p:spPr>
        <p:txBody>
          <a:bodyPr wrap="square">
            <a:spAutoFit/>
          </a:bodyPr>
          <a:lstStyle/>
          <a:p>
            <a:pPr marL="342900" indent="-342900">
              <a:spcBef>
                <a:spcPct val="20000"/>
              </a:spcBef>
              <a:buFont typeface="Arial" pitchFamily="34" charset="0"/>
              <a:buChar char="•"/>
            </a:pPr>
            <a:r>
              <a:rPr lang="en-US" sz="2800" dirty="0">
                <a:solidFill>
                  <a:schemeClr val="accent1">
                    <a:lumMod val="50000"/>
                  </a:schemeClr>
                </a:solidFill>
              </a:rPr>
              <a:t>Had a favorable opinion of him:  38%</a:t>
            </a:r>
          </a:p>
          <a:p>
            <a:pPr marL="342900" indent="-342900">
              <a:spcBef>
                <a:spcPct val="20000"/>
              </a:spcBef>
              <a:buFont typeface="Arial" pitchFamily="34" charset="0"/>
              <a:buChar char="•"/>
            </a:pPr>
            <a:r>
              <a:rPr lang="en-US" sz="2800" dirty="0">
                <a:solidFill>
                  <a:schemeClr val="accent1">
                    <a:lumMod val="50000"/>
                  </a:schemeClr>
                </a:solidFill>
              </a:rPr>
              <a:t>Is honest and trustworthy:  33%</a:t>
            </a:r>
          </a:p>
          <a:p>
            <a:pPr marL="342900" indent="-342900">
              <a:spcBef>
                <a:spcPct val="20000"/>
              </a:spcBef>
              <a:buFont typeface="Arial" pitchFamily="34" charset="0"/>
              <a:buChar char="•"/>
            </a:pPr>
            <a:r>
              <a:rPr lang="en-US" sz="2800" dirty="0">
                <a:solidFill>
                  <a:schemeClr val="accent1">
                    <a:lumMod val="50000"/>
                  </a:schemeClr>
                </a:solidFill>
              </a:rPr>
              <a:t>Qualified to be President:  38%</a:t>
            </a:r>
          </a:p>
          <a:p>
            <a:pPr marL="342900" indent="-342900">
              <a:spcBef>
                <a:spcPct val="20000"/>
              </a:spcBef>
              <a:buFont typeface="Arial" pitchFamily="34" charset="0"/>
              <a:buChar char="•"/>
            </a:pPr>
            <a:r>
              <a:rPr lang="en-US" sz="2800" dirty="0">
                <a:solidFill>
                  <a:schemeClr val="accent1">
                    <a:lumMod val="50000"/>
                  </a:schemeClr>
                </a:solidFill>
              </a:rPr>
              <a:t>Temperament to Serve Effectively as President:  35%</a:t>
            </a:r>
          </a:p>
        </p:txBody>
      </p:sp>
      <p:sp>
        <p:nvSpPr>
          <p:cNvPr id="7" name="Rectangle 6"/>
          <p:cNvSpPr/>
          <p:nvPr/>
        </p:nvSpPr>
        <p:spPr>
          <a:xfrm>
            <a:off x="1819275" y="228601"/>
            <a:ext cx="8686800" cy="1323439"/>
          </a:xfrm>
          <a:prstGeom prst="rect">
            <a:avLst/>
          </a:prstGeom>
        </p:spPr>
        <p:txBody>
          <a:bodyPr wrap="square">
            <a:spAutoFit/>
          </a:bodyPr>
          <a:lstStyle/>
          <a:p>
            <a:r>
              <a:rPr lang="en-US" sz="4000" dirty="0">
                <a:latin typeface="Calibri" panose="020F0502020204030204" pitchFamily="34" charset="0"/>
              </a:rPr>
              <a:t>. . . Even Though They Had Reservations About Trump Personally</a:t>
            </a:r>
            <a:endParaRPr lang="en-US" sz="4000" dirty="0"/>
          </a:p>
        </p:txBody>
      </p:sp>
    </p:spTree>
    <p:extLst>
      <p:ext uri="{BB962C8B-B14F-4D97-AF65-F5344CB8AC3E}">
        <p14:creationId xmlns:p14="http://schemas.microsoft.com/office/powerpoint/2010/main" val="293192015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1" y="1981204"/>
            <a:ext cx="7880249" cy="369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p:cNvSpPr txBox="1">
            <a:spLocks/>
          </p:cNvSpPr>
          <p:nvPr/>
        </p:nvSpPr>
        <p:spPr>
          <a:xfrm>
            <a:off x="1905000" y="228600"/>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t>Clinton Underperformed Obama With  Key Democratic Groups</a:t>
            </a:r>
          </a:p>
        </p:txBody>
      </p:sp>
    </p:spTree>
    <p:extLst>
      <p:ext uri="{BB962C8B-B14F-4D97-AF65-F5344CB8AC3E}">
        <p14:creationId xmlns:p14="http://schemas.microsoft.com/office/powerpoint/2010/main" val="250282755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33803" y="3200404"/>
            <a:ext cx="6791325" cy="1384995"/>
          </a:xfrm>
          <a:prstGeom prst="rect">
            <a:avLst/>
          </a:prstGeom>
        </p:spPr>
        <p:txBody>
          <a:bodyPr wrap="square">
            <a:spAutoFit/>
          </a:bodyPr>
          <a:lstStyle/>
          <a:p>
            <a:pPr algn="ctr"/>
            <a:r>
              <a:rPr lang="en-US" sz="2800" dirty="0">
                <a:latin typeface="Cooper Black" panose="0208090404030B020404" pitchFamily="18" charset="0"/>
              </a:rPr>
              <a:t>How Did The Pundits Get </a:t>
            </a:r>
          </a:p>
          <a:p>
            <a:pPr algn="ctr"/>
            <a:r>
              <a:rPr lang="en-US" sz="2800" dirty="0">
                <a:latin typeface="Cooper Black" panose="0208090404030B020404" pitchFamily="18" charset="0"/>
              </a:rPr>
              <a:t>It So Wrong?</a:t>
            </a:r>
          </a:p>
          <a:p>
            <a:r>
              <a:rPr lang="en-US" sz="2800" dirty="0">
                <a:latin typeface="Cooper Black" panose="0208090404030B020404" pitchFamily="18" charset="0"/>
              </a:rPr>
              <a:t>                      </a:t>
            </a:r>
          </a:p>
        </p:txBody>
      </p:sp>
    </p:spTree>
    <p:extLst>
      <p:ext uri="{BB962C8B-B14F-4D97-AF65-F5344CB8AC3E}">
        <p14:creationId xmlns:p14="http://schemas.microsoft.com/office/powerpoint/2010/main" val="17854300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0" dirty="0" smtClean="0"/>
              <a:t>How Did Pundits Miss The Trump Voters?</a:t>
            </a:r>
            <a:endParaRPr lang="en-US" b="0" dirty="0"/>
          </a:p>
        </p:txBody>
      </p:sp>
      <p:sp>
        <p:nvSpPr>
          <p:cNvPr id="3" name="Content Placeholder 2"/>
          <p:cNvSpPr>
            <a:spLocks noGrp="1"/>
          </p:cNvSpPr>
          <p:nvPr>
            <p:ph idx="1"/>
          </p:nvPr>
        </p:nvSpPr>
        <p:spPr>
          <a:prstGeom prst="rect">
            <a:avLst/>
          </a:prstGeom>
        </p:spPr>
        <p:txBody>
          <a:bodyPr>
            <a:normAutofit/>
          </a:bodyPr>
          <a:lstStyle/>
          <a:p>
            <a:r>
              <a:rPr lang="en-US" sz="2800" dirty="0"/>
              <a:t>Polls may not have been as inaccurate as reported</a:t>
            </a:r>
          </a:p>
          <a:p>
            <a:r>
              <a:rPr lang="en-US" sz="2800" dirty="0"/>
              <a:t>Lower educated voters under-weighted in polling</a:t>
            </a:r>
          </a:p>
          <a:p>
            <a:r>
              <a:rPr lang="en-US" sz="2800" dirty="0"/>
              <a:t>Faith in massive ground game, fundraising advantage and paid media-and “Big Blue Wall” overrated</a:t>
            </a:r>
          </a:p>
          <a:p>
            <a:r>
              <a:rPr lang="en-US" sz="2800" dirty="0"/>
              <a:t>Polls didn’t accurately gauge intensity and depth of voter anger</a:t>
            </a:r>
          </a:p>
        </p:txBody>
      </p:sp>
    </p:spTree>
    <p:extLst>
      <p:ext uri="{BB962C8B-B14F-4D97-AF65-F5344CB8AC3E}">
        <p14:creationId xmlns:p14="http://schemas.microsoft.com/office/powerpoint/2010/main" val="373898019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362200" y="28575"/>
            <a:ext cx="7924800" cy="1077218"/>
          </a:xfrm>
          <a:prstGeom prst="rect">
            <a:avLst/>
          </a:prstGeom>
        </p:spPr>
        <p:txBody>
          <a:bodyPr wrap="square">
            <a:spAutoFit/>
          </a:bodyPr>
          <a:lstStyle/>
          <a:p>
            <a:pPr lvl="0"/>
            <a:r>
              <a:rPr lang="en-US" sz="3200" dirty="0">
                <a:solidFill>
                  <a:schemeClr val="bg1"/>
                </a:solidFill>
              </a:rPr>
              <a:t>What’s Behind The Anger That Powered Trump’s Victory?</a:t>
            </a:r>
            <a:endParaRPr lang="en-US" kern="0" dirty="0">
              <a:solidFill>
                <a:schemeClr val="bg1"/>
              </a:solidFill>
            </a:endParaRPr>
          </a:p>
        </p:txBody>
      </p:sp>
      <p:sp>
        <p:nvSpPr>
          <p:cNvPr id="4" name="Rectangle 3"/>
          <p:cNvSpPr/>
          <p:nvPr/>
        </p:nvSpPr>
        <p:spPr>
          <a:xfrm>
            <a:off x="397565" y="1105793"/>
            <a:ext cx="9717985" cy="824841"/>
          </a:xfrm>
          <a:prstGeom prst="rect">
            <a:avLst/>
          </a:prstGeom>
        </p:spPr>
        <p:txBody>
          <a:bodyPr wrap="square">
            <a:spAutoFit/>
          </a:bodyPr>
          <a:lstStyle/>
          <a:p>
            <a:pPr marL="342900" indent="-342900">
              <a:spcBef>
                <a:spcPct val="20000"/>
              </a:spcBef>
              <a:buFont typeface="Arial" pitchFamily="34" charset="0"/>
              <a:buChar char="•"/>
            </a:pPr>
            <a:endParaRPr lang="en-US" sz="1400" kern="0" dirty="0">
              <a:solidFill>
                <a:prstClr val="black"/>
              </a:solidFill>
            </a:endParaRPr>
          </a:p>
          <a:p>
            <a:pPr marL="342900" indent="-342900">
              <a:spcBef>
                <a:spcPct val="20000"/>
              </a:spcBef>
              <a:buFont typeface="Arial" pitchFamily="34" charset="0"/>
              <a:buChar char="•"/>
              <a:defRPr/>
            </a:pPr>
            <a:endParaRPr lang="en-US" sz="2800" kern="0" dirty="0">
              <a:solidFill>
                <a:prstClr val="black"/>
              </a:solidFill>
            </a:endParaRPr>
          </a:p>
        </p:txBody>
      </p:sp>
      <p:sp>
        <p:nvSpPr>
          <p:cNvPr id="6" name="Title 5"/>
          <p:cNvSpPr>
            <a:spLocks noGrp="1"/>
          </p:cNvSpPr>
          <p:nvPr>
            <p:ph type="title"/>
          </p:nvPr>
        </p:nvSpPr>
        <p:spPr/>
        <p:txBody>
          <a:bodyPr/>
          <a:lstStyle/>
          <a:p>
            <a:r>
              <a:rPr lang="en-GB" dirty="0" smtClean="0"/>
              <a:t>ISSUES</a:t>
            </a:r>
            <a:endParaRPr lang="en-GB" dirty="0"/>
          </a:p>
        </p:txBody>
      </p:sp>
      <p:sp>
        <p:nvSpPr>
          <p:cNvPr id="7" name="Content Placeholder 6"/>
          <p:cNvSpPr>
            <a:spLocks noGrp="1"/>
          </p:cNvSpPr>
          <p:nvPr>
            <p:ph idx="1"/>
          </p:nvPr>
        </p:nvSpPr>
        <p:spPr/>
        <p:txBody>
          <a:bodyPr>
            <a:normAutofit fontScale="92500" lnSpcReduction="20000"/>
          </a:bodyPr>
          <a:lstStyle/>
          <a:p>
            <a:r>
              <a:rPr lang="en-GB" dirty="0"/>
              <a:t>Wage Stagnation:  </a:t>
            </a:r>
          </a:p>
          <a:p>
            <a:r>
              <a:rPr lang="en-GB" dirty="0"/>
              <a:t>Productivity growing strongly (64.9% from 1979 to 2013); hourly compensation grew 8% in same period</a:t>
            </a:r>
          </a:p>
          <a:p>
            <a:r>
              <a:rPr lang="en-GB" dirty="0"/>
              <a:t>76% of Americans live </a:t>
            </a:r>
            <a:r>
              <a:rPr lang="en-GB" dirty="0" err="1"/>
              <a:t>paycheck</a:t>
            </a:r>
            <a:r>
              <a:rPr lang="en-GB" dirty="0"/>
              <a:t> to </a:t>
            </a:r>
            <a:r>
              <a:rPr lang="en-GB" dirty="0" err="1"/>
              <a:t>paycheck</a:t>
            </a:r>
            <a:r>
              <a:rPr lang="en-GB" dirty="0"/>
              <a:t> (CNN Money). More than ½ of all Americans can’t come up with $400 in emergency cash</a:t>
            </a:r>
          </a:p>
          <a:p>
            <a:r>
              <a:rPr lang="en-GB" dirty="0"/>
              <a:t>Obamacare:  Insurance rates rising and average of 22% in 2017.</a:t>
            </a:r>
          </a:p>
          <a:p>
            <a:r>
              <a:rPr lang="en-GB" dirty="0"/>
              <a:t>Immigration:  The estimated 11.4 million undocumented workers in America heighten employment and racial tensions.</a:t>
            </a:r>
          </a:p>
          <a:p>
            <a:r>
              <a:rPr lang="en-GB" dirty="0"/>
              <a:t>Student Debt: Millennials are drowning in red ink; Total student loan debt has grown more than 150% since 2005.</a:t>
            </a:r>
          </a:p>
          <a:p>
            <a:r>
              <a:rPr lang="en-GB" dirty="0"/>
              <a:t>Downward Mobility Is The New Reality:  Middle class death watch; 1/3 of Americans who were middle class as teenagers in the 1970s flatten out as adults.</a:t>
            </a:r>
          </a:p>
          <a:p>
            <a:endParaRPr lang="en-GB" dirty="0"/>
          </a:p>
          <a:p>
            <a:endParaRPr lang="en-GB" dirty="0"/>
          </a:p>
        </p:txBody>
      </p:sp>
    </p:spTree>
    <p:extLst>
      <p:ext uri="{BB962C8B-B14F-4D97-AF65-F5344CB8AC3E}">
        <p14:creationId xmlns:p14="http://schemas.microsoft.com/office/powerpoint/2010/main" val="153211674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57602" y="3360844"/>
            <a:ext cx="6791325" cy="523220"/>
          </a:xfrm>
          <a:prstGeom prst="rect">
            <a:avLst/>
          </a:prstGeom>
        </p:spPr>
        <p:txBody>
          <a:bodyPr wrap="square">
            <a:spAutoFit/>
          </a:bodyPr>
          <a:lstStyle/>
          <a:p>
            <a:pPr algn="ctr"/>
            <a:r>
              <a:rPr lang="en-US" sz="2800" dirty="0">
                <a:solidFill>
                  <a:srgbClr val="000000"/>
                </a:solidFill>
                <a:latin typeface="Cooper Black" panose="0208090404030B020404" pitchFamily="18" charset="0"/>
              </a:rPr>
              <a:t>     Governing:  Specific Issue Areas</a:t>
            </a:r>
          </a:p>
        </p:txBody>
      </p:sp>
    </p:spTree>
    <p:extLst>
      <p:ext uri="{BB962C8B-B14F-4D97-AF65-F5344CB8AC3E}">
        <p14:creationId xmlns:p14="http://schemas.microsoft.com/office/powerpoint/2010/main" val="11476244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ombstone Content 3"/>
          <p:cNvSpPr>
            <a:spLocks noGrp="1"/>
          </p:cNvSpPr>
          <p:nvPr>
            <p:ph sz="quarter" idx="34"/>
          </p:nvPr>
        </p:nvSpPr>
        <p:spPr>
          <a:xfrm>
            <a:off x="6315076" y="2377540"/>
            <a:ext cx="2200274" cy="2423061"/>
          </a:xfrm>
        </p:spPr>
        <p:txBody>
          <a:bodyPr/>
          <a:lstStyle/>
          <a:p>
            <a:pPr>
              <a:spcAft>
                <a:spcPts val="0"/>
              </a:spcAft>
            </a:pPr>
            <a:r>
              <a:rPr lang="en-US" sz="2000" dirty="0">
                <a:latin typeface="+mj-lt"/>
              </a:rPr>
              <a:t>I believe an easing of tensions, and improved relations with</a:t>
            </a:r>
          </a:p>
          <a:p>
            <a:pPr>
              <a:spcAft>
                <a:spcPts val="0"/>
              </a:spcAft>
            </a:pPr>
            <a:r>
              <a:rPr lang="en-US" sz="2000" dirty="0">
                <a:latin typeface="+mj-lt"/>
              </a:rPr>
              <a:t>Russia—from a position of strength only—is possible, </a:t>
            </a:r>
          </a:p>
          <a:p>
            <a:pPr>
              <a:spcAft>
                <a:spcPts val="0"/>
              </a:spcAft>
            </a:pPr>
            <a:r>
              <a:rPr lang="en-US" sz="2000" dirty="0">
                <a:latin typeface="+mj-lt"/>
              </a:rPr>
              <a:t>Absolutely possible. Some say the Russians won’t be </a:t>
            </a:r>
          </a:p>
          <a:p>
            <a:pPr>
              <a:spcAft>
                <a:spcPts val="0"/>
              </a:spcAft>
            </a:pPr>
            <a:r>
              <a:rPr lang="en-US" sz="2000" dirty="0">
                <a:latin typeface="+mj-lt"/>
              </a:rPr>
              <a:t>reasonable.  I intend </a:t>
            </a:r>
          </a:p>
          <a:p>
            <a:pPr>
              <a:spcAft>
                <a:spcPts val="0"/>
              </a:spcAft>
            </a:pPr>
            <a:r>
              <a:rPr lang="en-US" sz="2000" dirty="0">
                <a:latin typeface="+mj-lt"/>
              </a:rPr>
              <a:t>to find out.”</a:t>
            </a:r>
          </a:p>
          <a:p>
            <a:pPr>
              <a:lnSpc>
                <a:spcPct val="150000"/>
              </a:lnSpc>
            </a:pPr>
            <a:endParaRPr lang="en-US" sz="1200" b="1" dirty="0"/>
          </a:p>
          <a:p>
            <a:pPr>
              <a:lnSpc>
                <a:spcPct val="150000"/>
              </a:lnSpc>
            </a:pPr>
            <a:endParaRPr lang="en-US" sz="1200" dirty="0"/>
          </a:p>
        </p:txBody>
      </p:sp>
      <p:sp>
        <p:nvSpPr>
          <p:cNvPr id="18" name="Tombstone Title 3"/>
          <p:cNvSpPr>
            <a:spLocks noGrp="1"/>
          </p:cNvSpPr>
          <p:nvPr>
            <p:ph type="body" sz="quarter" idx="35"/>
          </p:nvPr>
        </p:nvSpPr>
        <p:spPr>
          <a:xfrm>
            <a:off x="8360742" y="1012887"/>
            <a:ext cx="2235203" cy="386031"/>
          </a:xfrm>
        </p:spPr>
        <p:txBody>
          <a:bodyPr/>
          <a:lstStyle/>
          <a:p>
            <a:r>
              <a:rPr lang="en-US" sz="1400" dirty="0">
                <a:solidFill>
                  <a:srgbClr val="C00000"/>
                </a:solidFill>
                <a:latin typeface="+mn-lt"/>
              </a:rPr>
              <a:t>Russia</a:t>
            </a:r>
          </a:p>
        </p:txBody>
      </p:sp>
      <p:sp>
        <p:nvSpPr>
          <p:cNvPr id="11" name="Tombstone Content 2"/>
          <p:cNvSpPr>
            <a:spLocks noGrp="1"/>
          </p:cNvSpPr>
          <p:nvPr>
            <p:ph sz="quarter" idx="30"/>
          </p:nvPr>
        </p:nvSpPr>
        <p:spPr>
          <a:xfrm>
            <a:off x="3968448" y="2115872"/>
            <a:ext cx="2073426" cy="3822701"/>
          </a:xfrm>
        </p:spPr>
        <p:txBody>
          <a:bodyPr/>
          <a:lstStyle/>
          <a:p>
            <a:pPr>
              <a:spcAft>
                <a:spcPts val="0"/>
              </a:spcAft>
            </a:pPr>
            <a:r>
              <a:rPr lang="en-US" sz="2000" dirty="0">
                <a:latin typeface="+mj-lt"/>
              </a:rPr>
              <a:t>Additionally, I will be respectfully asking countries such as Germany, Japan, South Korea and Saudi Arabia to pay more for the tremendous security we provide them.</a:t>
            </a:r>
          </a:p>
          <a:p>
            <a:pPr>
              <a:spcAft>
                <a:spcPts val="0"/>
              </a:spcAft>
            </a:pPr>
            <a:endParaRPr lang="en-US" sz="1100" dirty="0"/>
          </a:p>
          <a:p>
            <a:pPr>
              <a:lnSpc>
                <a:spcPct val="150000"/>
              </a:lnSpc>
            </a:pPr>
            <a:endParaRPr lang="en-US" sz="1100" b="1" i="1" dirty="0">
              <a:solidFill>
                <a:schemeClr val="accent1"/>
              </a:solidFill>
              <a:latin typeface="+mj-lt"/>
            </a:endParaRPr>
          </a:p>
        </p:txBody>
      </p:sp>
      <p:sp>
        <p:nvSpPr>
          <p:cNvPr id="15" name="Tombstone Title 2"/>
          <p:cNvSpPr>
            <a:spLocks noGrp="1"/>
          </p:cNvSpPr>
          <p:nvPr>
            <p:ph type="body" sz="quarter" idx="31"/>
          </p:nvPr>
        </p:nvSpPr>
        <p:spPr>
          <a:xfrm>
            <a:off x="4038604" y="1557070"/>
            <a:ext cx="2219325" cy="373331"/>
          </a:xfrm>
        </p:spPr>
        <p:txBody>
          <a:bodyPr/>
          <a:lstStyle/>
          <a:p>
            <a:r>
              <a:rPr lang="en-US" sz="1400" dirty="0">
                <a:solidFill>
                  <a:srgbClr val="C00000"/>
                </a:solidFill>
                <a:latin typeface="+mn-lt"/>
              </a:rPr>
              <a:t>Allies</a:t>
            </a:r>
          </a:p>
        </p:txBody>
      </p:sp>
      <p:cxnSp>
        <p:nvCxnSpPr>
          <p:cNvPr id="56" name="Tombstone Line 2"/>
          <p:cNvCxnSpPr/>
          <p:nvPr/>
        </p:nvCxnSpPr>
        <p:spPr>
          <a:xfrm>
            <a:off x="3968450" y="1976169"/>
            <a:ext cx="1922613"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ombstone Content 1"/>
          <p:cNvSpPr>
            <a:spLocks noGrp="1"/>
          </p:cNvSpPr>
          <p:nvPr>
            <p:ph sz="quarter" idx="18"/>
          </p:nvPr>
        </p:nvSpPr>
        <p:spPr>
          <a:xfrm>
            <a:off x="1754700" y="1743735"/>
            <a:ext cx="2007677" cy="2311401"/>
          </a:xfrm>
        </p:spPr>
        <p:txBody>
          <a:bodyPr/>
          <a:lstStyle/>
          <a:p>
            <a:pPr>
              <a:lnSpc>
                <a:spcPct val="150000"/>
              </a:lnSpc>
            </a:pPr>
            <a:endParaRPr lang="en-US" sz="1100" b="1" i="1" dirty="0">
              <a:solidFill>
                <a:schemeClr val="accent1"/>
              </a:solidFill>
              <a:latin typeface="+mj-lt"/>
            </a:endParaRPr>
          </a:p>
          <a:p>
            <a:r>
              <a:rPr lang="en-US" dirty="0"/>
              <a:t> </a:t>
            </a:r>
          </a:p>
          <a:p>
            <a:endParaRPr lang="en-US" dirty="0"/>
          </a:p>
        </p:txBody>
      </p:sp>
      <p:sp>
        <p:nvSpPr>
          <p:cNvPr id="9" name="Tombstone Title 1"/>
          <p:cNvSpPr>
            <a:spLocks noGrp="1"/>
          </p:cNvSpPr>
          <p:nvPr>
            <p:ph type="body" sz="quarter" idx="19"/>
          </p:nvPr>
        </p:nvSpPr>
        <p:spPr>
          <a:xfrm>
            <a:off x="485746" y="1355038"/>
            <a:ext cx="2007677" cy="355599"/>
          </a:xfrm>
        </p:spPr>
        <p:txBody>
          <a:bodyPr/>
          <a:lstStyle/>
          <a:p>
            <a:r>
              <a:rPr lang="en-US" sz="1400" dirty="0">
                <a:solidFill>
                  <a:srgbClr val="C00000"/>
                </a:solidFill>
                <a:latin typeface="+mn-lt"/>
              </a:rPr>
              <a:t>NATO</a:t>
            </a:r>
          </a:p>
        </p:txBody>
      </p:sp>
      <p:sp>
        <p:nvSpPr>
          <p:cNvPr id="6" name="Slide Title"/>
          <p:cNvSpPr>
            <a:spLocks noGrp="1"/>
          </p:cNvSpPr>
          <p:nvPr>
            <p:ph type="title"/>
          </p:nvPr>
        </p:nvSpPr>
        <p:spPr>
          <a:xfrm>
            <a:off x="1179443" y="81232"/>
            <a:ext cx="9272919" cy="833170"/>
          </a:xfrm>
        </p:spPr>
        <p:txBody>
          <a:bodyPr>
            <a:normAutofit/>
          </a:bodyPr>
          <a:lstStyle/>
          <a:p>
            <a:r>
              <a:rPr lang="en-US" b="1" dirty="0" smtClean="0">
                <a:solidFill>
                  <a:schemeClr val="tx1">
                    <a:lumMod val="50000"/>
                  </a:schemeClr>
                </a:solidFill>
              </a:rPr>
              <a:t>Trump </a:t>
            </a:r>
            <a:r>
              <a:rPr lang="en-US" b="1" dirty="0" smtClean="0">
                <a:solidFill>
                  <a:schemeClr val="tx1"/>
                </a:solidFill>
              </a:rPr>
              <a:t>Foreign</a:t>
            </a:r>
            <a:r>
              <a:rPr lang="en-US" b="1" dirty="0" smtClean="0">
                <a:solidFill>
                  <a:schemeClr val="tx1">
                    <a:lumMod val="50000"/>
                  </a:schemeClr>
                </a:solidFill>
              </a:rPr>
              <a:t> Policy…. In His Own Words</a:t>
            </a:r>
            <a:endParaRPr lang="en-US" b="1" dirty="0">
              <a:solidFill>
                <a:schemeClr val="tx1">
                  <a:lumMod val="50000"/>
                </a:schemeClr>
              </a:solidFill>
            </a:endParaRPr>
          </a:p>
        </p:txBody>
      </p:sp>
      <p:cxnSp>
        <p:nvCxnSpPr>
          <p:cNvPr id="68" name="Tombstone Line 2"/>
          <p:cNvCxnSpPr/>
          <p:nvPr/>
        </p:nvCxnSpPr>
        <p:spPr>
          <a:xfrm>
            <a:off x="6280151" y="2392877"/>
            <a:ext cx="1922613"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Rectangle 6"/>
          <p:cNvSpPr/>
          <p:nvPr/>
        </p:nvSpPr>
        <p:spPr>
          <a:xfrm>
            <a:off x="198783" y="1821073"/>
            <a:ext cx="2862469" cy="4093428"/>
          </a:xfrm>
          <a:prstGeom prst="rect">
            <a:avLst/>
          </a:prstGeom>
        </p:spPr>
        <p:txBody>
          <a:bodyPr wrap="square">
            <a:spAutoFit/>
          </a:bodyPr>
          <a:lstStyle/>
          <a:p>
            <a:r>
              <a:rPr lang="en-US" sz="2000" dirty="0">
                <a:solidFill>
                  <a:srgbClr val="4D5357"/>
                </a:solidFill>
                <a:latin typeface="+mj-lt"/>
              </a:rPr>
              <a:t>Early in my term, I will also be requesting that all NATO nations promptly </a:t>
            </a:r>
          </a:p>
          <a:p>
            <a:r>
              <a:rPr lang="en-US" sz="2000" dirty="0">
                <a:solidFill>
                  <a:srgbClr val="4D5357"/>
                </a:solidFill>
                <a:latin typeface="+mj-lt"/>
              </a:rPr>
              <a:t>pay their bills, which many are not doing right now. Only five NATO </a:t>
            </a:r>
          </a:p>
          <a:p>
            <a:r>
              <a:rPr lang="en-US" sz="2000" dirty="0">
                <a:solidFill>
                  <a:srgbClr val="4D5357"/>
                </a:solidFill>
                <a:latin typeface="+mj-lt"/>
              </a:rPr>
              <a:t>countries, including the United States, are currently meeting the</a:t>
            </a:r>
          </a:p>
          <a:p>
            <a:r>
              <a:rPr lang="en-US" sz="2000" dirty="0">
                <a:solidFill>
                  <a:srgbClr val="4D5357"/>
                </a:solidFill>
                <a:latin typeface="+mj-lt"/>
              </a:rPr>
              <a:t>minimum requirement to spend 2% of GDP on defense.</a:t>
            </a:r>
          </a:p>
          <a:p>
            <a:endParaRPr lang="en-US" sz="2000" dirty="0">
              <a:solidFill>
                <a:srgbClr val="4D5357"/>
              </a:solidFill>
            </a:endParaRPr>
          </a:p>
        </p:txBody>
      </p:sp>
      <p:pic>
        <p:nvPicPr>
          <p:cNvPr id="1026" name="Picture 2"/>
          <p:cNvPicPr>
            <a:picLocks noChangeAspect="1" noChangeArrowheads="1"/>
          </p:cNvPicPr>
          <p:nvPr/>
        </p:nvPicPr>
        <p:blipFill>
          <a:blip r:embed="rId2">
            <a:duotone>
              <a:prstClr val="black"/>
              <a:srgbClr val="C00000">
                <a:tint val="45000"/>
                <a:satMod val="400000"/>
              </a:srgbClr>
            </a:duotone>
            <a:extLst>
              <a:ext uri="{28A0092B-C50C-407E-A947-70E740481C1C}">
                <a14:useLocalDpi xmlns:a14="http://schemas.microsoft.com/office/drawing/2010/main" val="0"/>
              </a:ext>
            </a:extLst>
          </a:blip>
          <a:srcRect/>
          <a:stretch>
            <a:fillRect/>
          </a:stretch>
        </p:blipFill>
        <p:spPr bwMode="auto">
          <a:xfrm>
            <a:off x="8876179" y="2203669"/>
            <a:ext cx="3024188" cy="4032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 name="Quote Text"/>
          <p:cNvSpPr>
            <a:spLocks noGrp="1"/>
          </p:cNvSpPr>
          <p:nvPr>
            <p:ph type="body" sz="quarter" idx="13"/>
          </p:nvPr>
        </p:nvSpPr>
        <p:spPr>
          <a:xfrm>
            <a:off x="9268951" y="3421822"/>
            <a:ext cx="2207551" cy="1803400"/>
          </a:xfrm>
        </p:spPr>
        <p:txBody>
          <a:bodyPr>
            <a:normAutofit fontScale="25000" lnSpcReduction="20000"/>
          </a:bodyPr>
          <a:lstStyle/>
          <a:p>
            <a:r>
              <a:rPr lang="en-US" sz="7200" dirty="0">
                <a:solidFill>
                  <a:srgbClr val="000000"/>
                </a:solidFill>
              </a:rPr>
              <a:t>“</a:t>
            </a:r>
            <a:r>
              <a:rPr lang="en-US" sz="7200" b="1" dirty="0">
                <a:solidFill>
                  <a:srgbClr val="000000"/>
                </a:solidFill>
              </a:rPr>
              <a:t>Peace </a:t>
            </a:r>
          </a:p>
          <a:p>
            <a:r>
              <a:rPr lang="en-US" sz="7200" b="1" dirty="0">
                <a:solidFill>
                  <a:srgbClr val="000000"/>
                </a:solidFill>
              </a:rPr>
              <a:t>         Through</a:t>
            </a:r>
          </a:p>
          <a:p>
            <a:r>
              <a:rPr lang="en-US" sz="7200" b="1" dirty="0">
                <a:solidFill>
                  <a:srgbClr val="000000"/>
                </a:solidFill>
              </a:rPr>
              <a:t>               Strength”</a:t>
            </a:r>
          </a:p>
          <a:p>
            <a:r>
              <a:rPr lang="en-US" sz="4800" b="1" dirty="0">
                <a:solidFill>
                  <a:srgbClr val="000000"/>
                </a:solidFill>
              </a:rPr>
              <a:t>                   </a:t>
            </a:r>
            <a:r>
              <a:rPr lang="en-US" sz="4800" b="1" i="1" dirty="0">
                <a:solidFill>
                  <a:srgbClr val="000000"/>
                </a:solidFill>
              </a:rPr>
              <a:t>Trump Speech, </a:t>
            </a:r>
            <a:r>
              <a:rPr lang="en-US" sz="4800" b="1" dirty="0">
                <a:solidFill>
                  <a:srgbClr val="000000"/>
                </a:solidFill>
              </a:rPr>
              <a:t>4/27/16       </a:t>
            </a:r>
            <a:r>
              <a:rPr lang="en-US" dirty="0" smtClean="0"/>
              <a:t>                    </a:t>
            </a:r>
            <a:br>
              <a:rPr lang="en-US" dirty="0" smtClean="0"/>
            </a:br>
            <a:r>
              <a:rPr lang="en-US" dirty="0" smtClean="0"/>
              <a:t/>
            </a:r>
            <a:br>
              <a:rPr lang="en-US" dirty="0" smtClean="0"/>
            </a:br>
            <a:r>
              <a:rPr lang="en-US" dirty="0" smtClean="0"/>
              <a:t/>
            </a:r>
            <a:br>
              <a:rPr lang="en-US" dirty="0" smtClean="0"/>
            </a:br>
            <a:endParaRPr lang="en-US" dirty="0" smtClean="0"/>
          </a:p>
          <a:p>
            <a:endParaRPr lang="en-US" dirty="0" smtClean="0"/>
          </a:p>
          <a:p>
            <a:endParaRPr lang="en-US" dirty="0" smtClean="0"/>
          </a:p>
          <a:p>
            <a:endParaRPr lang="en-US" dirty="0"/>
          </a:p>
        </p:txBody>
      </p:sp>
      <p:cxnSp>
        <p:nvCxnSpPr>
          <p:cNvPr id="3" name="Straight Connector 2"/>
          <p:cNvCxnSpPr/>
          <p:nvPr/>
        </p:nvCxnSpPr>
        <p:spPr>
          <a:xfrm>
            <a:off x="1884362" y="914402"/>
            <a:ext cx="8574088" cy="12700"/>
          </a:xfrm>
          <a:prstGeom prst="line">
            <a:avLst/>
          </a:prstGeom>
          <a:ln w="6350">
            <a:solidFill>
              <a:srgbClr val="C00000"/>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1789114" y="939802"/>
            <a:ext cx="8583613" cy="11430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FFFFFF"/>
              </a:solidFill>
            </a:endParaRPr>
          </a:p>
        </p:txBody>
      </p:sp>
    </p:spTree>
    <p:extLst>
      <p:ext uri="{BB962C8B-B14F-4D97-AF65-F5344CB8AC3E}">
        <p14:creationId xmlns:p14="http://schemas.microsoft.com/office/powerpoint/2010/main" val="293848874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ombstone Content 4"/>
          <p:cNvSpPr>
            <a:spLocks noGrp="1"/>
          </p:cNvSpPr>
          <p:nvPr>
            <p:ph sz="quarter" idx="38"/>
          </p:nvPr>
        </p:nvSpPr>
        <p:spPr>
          <a:xfrm>
            <a:off x="9996279" y="2680131"/>
            <a:ext cx="2100264" cy="3708400"/>
          </a:xfrm>
        </p:spPr>
        <p:txBody>
          <a:bodyPr/>
          <a:lstStyle/>
          <a:p>
            <a:pPr>
              <a:lnSpc>
                <a:spcPct val="150000"/>
              </a:lnSpc>
            </a:pPr>
            <a:r>
              <a:rPr lang="en-US" sz="1200" dirty="0">
                <a:latin typeface="+mj-lt"/>
              </a:rPr>
              <a:t>“I want to tell the world community that while we will always put America’s interests first, we will deal fairly with everyone, with everyone — all people and all other nations. We will seek common ground, not hostility; partnership, not conflict.”</a:t>
            </a:r>
          </a:p>
          <a:p>
            <a:r>
              <a:rPr lang="en-US" dirty="0" smtClean="0">
                <a:solidFill>
                  <a:srgbClr val="C00000"/>
                </a:solidFill>
              </a:rPr>
              <a:t>                     </a:t>
            </a:r>
            <a:r>
              <a:rPr lang="en-US" sz="1100" b="1" i="1" dirty="0">
                <a:solidFill>
                  <a:srgbClr val="C00000"/>
                </a:solidFill>
                <a:latin typeface="+mj-lt"/>
              </a:rPr>
              <a:t>Trump Speech, 11.9.16</a:t>
            </a:r>
          </a:p>
        </p:txBody>
      </p:sp>
      <p:sp>
        <p:nvSpPr>
          <p:cNvPr id="21" name="Tombstone Title 4"/>
          <p:cNvSpPr>
            <a:spLocks noGrp="1"/>
          </p:cNvSpPr>
          <p:nvPr>
            <p:ph type="body" sz="quarter" idx="39"/>
          </p:nvPr>
        </p:nvSpPr>
        <p:spPr>
          <a:xfrm>
            <a:off x="10042572" y="2249629"/>
            <a:ext cx="2007677" cy="393700"/>
          </a:xfrm>
        </p:spPr>
        <p:txBody>
          <a:bodyPr/>
          <a:lstStyle/>
          <a:p>
            <a:r>
              <a:rPr lang="en-US" dirty="0" smtClean="0">
                <a:solidFill>
                  <a:srgbClr val="C00000"/>
                </a:solidFill>
                <a:latin typeface="+mn-lt"/>
              </a:rPr>
              <a:t>Victory Remarks</a:t>
            </a:r>
            <a:endParaRPr lang="en-US" dirty="0">
              <a:solidFill>
                <a:srgbClr val="C00000"/>
              </a:solidFill>
              <a:latin typeface="+mn-lt"/>
            </a:endParaRPr>
          </a:p>
        </p:txBody>
      </p:sp>
      <p:sp>
        <p:nvSpPr>
          <p:cNvPr id="14" name="Tombstone Content 3"/>
          <p:cNvSpPr>
            <a:spLocks noGrp="1"/>
          </p:cNvSpPr>
          <p:nvPr>
            <p:ph sz="quarter" idx="34"/>
          </p:nvPr>
        </p:nvSpPr>
        <p:spPr>
          <a:xfrm>
            <a:off x="7622699" y="3226906"/>
            <a:ext cx="1922613" cy="1993899"/>
          </a:xfrm>
        </p:spPr>
        <p:txBody>
          <a:bodyPr/>
          <a:lstStyle/>
          <a:p>
            <a:pPr>
              <a:lnSpc>
                <a:spcPct val="150000"/>
              </a:lnSpc>
            </a:pPr>
            <a:r>
              <a:rPr lang="en-US" sz="1600" dirty="0">
                <a:latin typeface="+mj-lt"/>
              </a:rPr>
              <a:t>“When I become president, the days of treating Israel like a second-class citizen will end on day one.”</a:t>
            </a:r>
          </a:p>
          <a:p>
            <a:pPr>
              <a:lnSpc>
                <a:spcPct val="150000"/>
              </a:lnSpc>
            </a:pPr>
            <a:r>
              <a:rPr lang="en-US" sz="1600" dirty="0">
                <a:solidFill>
                  <a:srgbClr val="C00000"/>
                </a:solidFill>
              </a:rPr>
              <a:t>                </a:t>
            </a:r>
            <a:r>
              <a:rPr lang="en-US" sz="1600" b="1" i="1" dirty="0">
                <a:solidFill>
                  <a:srgbClr val="C00000"/>
                </a:solidFill>
                <a:latin typeface="+mj-lt"/>
              </a:rPr>
              <a:t>Trump Speech, 3.21.16</a:t>
            </a:r>
            <a:endParaRPr lang="en-US" sz="1600" b="1" dirty="0">
              <a:solidFill>
                <a:srgbClr val="C00000"/>
              </a:solidFill>
            </a:endParaRPr>
          </a:p>
          <a:p>
            <a:pPr>
              <a:lnSpc>
                <a:spcPct val="150000"/>
              </a:lnSpc>
            </a:pPr>
            <a:endParaRPr lang="en-US" sz="1200" dirty="0"/>
          </a:p>
        </p:txBody>
      </p:sp>
      <p:sp>
        <p:nvSpPr>
          <p:cNvPr id="18" name="Tombstone Title 3"/>
          <p:cNvSpPr>
            <a:spLocks noGrp="1"/>
          </p:cNvSpPr>
          <p:nvPr>
            <p:ph type="body" sz="quarter" idx="35"/>
          </p:nvPr>
        </p:nvSpPr>
        <p:spPr>
          <a:xfrm>
            <a:off x="7391400" y="2292317"/>
            <a:ext cx="2007677" cy="368300"/>
          </a:xfrm>
        </p:spPr>
        <p:txBody>
          <a:bodyPr/>
          <a:lstStyle/>
          <a:p>
            <a:r>
              <a:rPr lang="en-US" dirty="0" smtClean="0">
                <a:solidFill>
                  <a:srgbClr val="C00000"/>
                </a:solidFill>
                <a:latin typeface="+mn-lt"/>
              </a:rPr>
              <a:t>Israel</a:t>
            </a:r>
            <a:endParaRPr lang="en-US" dirty="0">
              <a:solidFill>
                <a:srgbClr val="C00000"/>
              </a:solidFill>
              <a:latin typeface="+mn-lt"/>
            </a:endParaRPr>
          </a:p>
        </p:txBody>
      </p:sp>
      <p:sp>
        <p:nvSpPr>
          <p:cNvPr id="11" name="Tombstone Content 2"/>
          <p:cNvSpPr>
            <a:spLocks noGrp="1"/>
          </p:cNvSpPr>
          <p:nvPr>
            <p:ph sz="quarter" idx="30"/>
          </p:nvPr>
        </p:nvSpPr>
        <p:spPr>
          <a:xfrm>
            <a:off x="3971450" y="1993901"/>
            <a:ext cx="2776455" cy="3822701"/>
          </a:xfrm>
        </p:spPr>
        <p:txBody>
          <a:bodyPr/>
          <a:lstStyle/>
          <a:p>
            <a:pPr>
              <a:lnSpc>
                <a:spcPct val="150000"/>
              </a:lnSpc>
            </a:pPr>
            <a:r>
              <a:rPr lang="en-US" sz="1800" dirty="0">
                <a:latin typeface="+mj-lt"/>
              </a:rPr>
              <a:t>“My number one priority is to dismantle the disastrous deal with Iran. I have been in business a long time. I know deal-making and let me tell you, this deal is catastrophic - for America, for Israel, and for the whole Middle East.”</a:t>
            </a:r>
            <a:r>
              <a:rPr lang="en-US" sz="1800" u="sng" dirty="0">
                <a:latin typeface="+mj-lt"/>
              </a:rPr>
              <a:t> </a:t>
            </a:r>
          </a:p>
          <a:p>
            <a:r>
              <a:rPr lang="en-US" sz="1800" dirty="0">
                <a:solidFill>
                  <a:srgbClr val="C00000"/>
                </a:solidFill>
                <a:latin typeface="+mj-lt"/>
              </a:rPr>
              <a:t>                </a:t>
            </a:r>
            <a:r>
              <a:rPr lang="en-US" sz="1800" b="1" i="1" dirty="0">
                <a:solidFill>
                  <a:srgbClr val="C00000"/>
                </a:solidFill>
                <a:latin typeface="+mj-lt"/>
              </a:rPr>
              <a:t>Trump Speech, </a:t>
            </a:r>
            <a:r>
              <a:rPr lang="en-US" sz="1100" b="1" i="1" dirty="0">
                <a:solidFill>
                  <a:srgbClr val="C00000"/>
                </a:solidFill>
                <a:latin typeface="+mj-lt"/>
              </a:rPr>
              <a:t>3.21.16</a:t>
            </a:r>
          </a:p>
        </p:txBody>
      </p:sp>
      <p:sp>
        <p:nvSpPr>
          <p:cNvPr id="15" name="Tombstone Title 2"/>
          <p:cNvSpPr>
            <a:spLocks noGrp="1"/>
          </p:cNvSpPr>
          <p:nvPr>
            <p:ph type="body" sz="quarter" idx="31"/>
          </p:nvPr>
        </p:nvSpPr>
        <p:spPr>
          <a:xfrm>
            <a:off x="4230725" y="1266176"/>
            <a:ext cx="2257904" cy="373331"/>
          </a:xfrm>
        </p:spPr>
        <p:txBody>
          <a:bodyPr/>
          <a:lstStyle/>
          <a:p>
            <a:r>
              <a:rPr lang="en-US" sz="1400" dirty="0">
                <a:solidFill>
                  <a:srgbClr val="C00000"/>
                </a:solidFill>
                <a:latin typeface="+mn-lt"/>
              </a:rPr>
              <a:t>Iran</a:t>
            </a:r>
          </a:p>
        </p:txBody>
      </p:sp>
      <p:sp>
        <p:nvSpPr>
          <p:cNvPr id="8" name="Tombstone Content 1"/>
          <p:cNvSpPr>
            <a:spLocks noGrp="1"/>
          </p:cNvSpPr>
          <p:nvPr>
            <p:ph sz="quarter" idx="18"/>
          </p:nvPr>
        </p:nvSpPr>
        <p:spPr>
          <a:xfrm>
            <a:off x="437322" y="1739903"/>
            <a:ext cx="3378521" cy="2844796"/>
          </a:xfrm>
        </p:spPr>
        <p:txBody>
          <a:bodyPr/>
          <a:lstStyle/>
          <a:p>
            <a:pPr>
              <a:lnSpc>
                <a:spcPct val="150000"/>
              </a:lnSpc>
            </a:pPr>
            <a:r>
              <a:rPr lang="en-US" sz="1800" dirty="0">
                <a:latin typeface="+mj-lt"/>
              </a:rPr>
              <a:t>“China’s entrance into the World Trade Organization has enabled  the greatest jobs theft in history.”</a:t>
            </a:r>
          </a:p>
          <a:p>
            <a:pPr>
              <a:lnSpc>
                <a:spcPct val="150000"/>
              </a:lnSpc>
            </a:pPr>
            <a:r>
              <a:rPr lang="en-US" sz="1800" dirty="0">
                <a:solidFill>
                  <a:srgbClr val="C00000"/>
                </a:solidFill>
              </a:rPr>
              <a:t> </a:t>
            </a:r>
            <a:r>
              <a:rPr lang="en-US" sz="1800" dirty="0" smtClean="0">
                <a:solidFill>
                  <a:srgbClr val="C00000"/>
                </a:solidFill>
              </a:rPr>
              <a:t>      </a:t>
            </a:r>
            <a:r>
              <a:rPr lang="en-US" sz="1800" dirty="0">
                <a:solidFill>
                  <a:srgbClr val="C00000"/>
                </a:solidFill>
              </a:rPr>
              <a:t>   </a:t>
            </a:r>
            <a:r>
              <a:rPr lang="en-US" sz="1800" b="1" i="1" dirty="0">
                <a:solidFill>
                  <a:srgbClr val="C00000"/>
                </a:solidFill>
                <a:latin typeface="+mj-lt"/>
              </a:rPr>
              <a:t>Trump Speech, 6.28.16</a:t>
            </a:r>
          </a:p>
          <a:p>
            <a:r>
              <a:rPr lang="en-US" dirty="0"/>
              <a:t> </a:t>
            </a:r>
          </a:p>
          <a:p>
            <a:endParaRPr lang="en-US" dirty="0"/>
          </a:p>
        </p:txBody>
      </p:sp>
      <p:sp>
        <p:nvSpPr>
          <p:cNvPr id="9" name="Tombstone Title 1"/>
          <p:cNvSpPr>
            <a:spLocks noGrp="1"/>
          </p:cNvSpPr>
          <p:nvPr>
            <p:ph type="body" sz="quarter" idx="19"/>
          </p:nvPr>
        </p:nvSpPr>
        <p:spPr>
          <a:xfrm>
            <a:off x="297262" y="1652470"/>
            <a:ext cx="2007677" cy="355599"/>
          </a:xfrm>
        </p:spPr>
        <p:txBody>
          <a:bodyPr/>
          <a:lstStyle/>
          <a:p>
            <a:r>
              <a:rPr lang="en-US" sz="1400" dirty="0">
                <a:solidFill>
                  <a:srgbClr val="C00000"/>
                </a:solidFill>
                <a:latin typeface="+mn-lt"/>
              </a:rPr>
              <a:t>China</a:t>
            </a:r>
          </a:p>
        </p:txBody>
      </p:sp>
      <p:sp>
        <p:nvSpPr>
          <p:cNvPr id="6" name="Slide Title"/>
          <p:cNvSpPr>
            <a:spLocks noGrp="1"/>
          </p:cNvSpPr>
          <p:nvPr>
            <p:ph type="title"/>
          </p:nvPr>
        </p:nvSpPr>
        <p:spPr>
          <a:xfrm>
            <a:off x="1808162" y="117300"/>
            <a:ext cx="8568000" cy="595200"/>
          </a:xfrm>
        </p:spPr>
        <p:txBody>
          <a:bodyPr/>
          <a:lstStyle/>
          <a:p>
            <a:r>
              <a:rPr lang="en-US" b="1" dirty="0" smtClean="0">
                <a:solidFill>
                  <a:schemeClr val="tx1"/>
                </a:solidFill>
              </a:rPr>
              <a:t>Trump Foreign Policy...In his own words</a:t>
            </a:r>
            <a:endParaRPr lang="en-US" b="1" dirty="0">
              <a:solidFill>
                <a:schemeClr val="tx1"/>
              </a:solidFill>
            </a:endParaRPr>
          </a:p>
        </p:txBody>
      </p:sp>
      <p:sp>
        <p:nvSpPr>
          <p:cNvPr id="5" name="Rectangle 4"/>
          <p:cNvSpPr/>
          <p:nvPr/>
        </p:nvSpPr>
        <p:spPr>
          <a:xfrm>
            <a:off x="1808162" y="901702"/>
            <a:ext cx="8650288" cy="24130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FFFFFF"/>
              </a:solidFill>
            </a:endParaRPr>
          </a:p>
        </p:txBody>
      </p:sp>
      <p:cxnSp>
        <p:nvCxnSpPr>
          <p:cNvPr id="4" name="Straight Connector 3"/>
          <p:cNvCxnSpPr/>
          <p:nvPr/>
        </p:nvCxnSpPr>
        <p:spPr>
          <a:xfrm>
            <a:off x="1808162" y="901700"/>
            <a:ext cx="8555038" cy="25400"/>
          </a:xfrm>
          <a:prstGeom prst="line">
            <a:avLst/>
          </a:prstGeom>
          <a:ln w="6350">
            <a:solidFill>
              <a:srgbClr val="C00000"/>
            </a:solidFill>
          </a:ln>
        </p:spPr>
        <p:style>
          <a:lnRef idx="1">
            <a:schemeClr val="accent1"/>
          </a:lnRef>
          <a:fillRef idx="0">
            <a:schemeClr val="accent1"/>
          </a:fillRef>
          <a:effectRef idx="0">
            <a:schemeClr val="accent1"/>
          </a:effectRef>
          <a:fontRef idx="minor">
            <a:schemeClr val="tx1"/>
          </a:fontRef>
        </p:style>
      </p:cxnSp>
      <p:sp>
        <p:nvSpPr>
          <p:cNvPr id="3" name="Trapezoid 2"/>
          <p:cNvSpPr/>
          <p:nvPr/>
        </p:nvSpPr>
        <p:spPr>
          <a:xfrm>
            <a:off x="2247900" y="5029200"/>
            <a:ext cx="5143500" cy="1828800"/>
          </a:xfrm>
          <a:prstGeom prst="trapezoid">
            <a:avLst>
              <a:gd name="adj" fmla="val 60938"/>
            </a:avLst>
          </a:prstGeom>
          <a:blipFill dpi="0" rotWithShape="1">
            <a:blip r:embed="rId2">
              <a:extLst>
                <a:ext uri="{28A0092B-C50C-407E-A947-70E740481C1C}">
                  <a14:useLocalDpi xmlns:a14="http://schemas.microsoft.com/office/drawing/2010/main" val="0"/>
                </a:ext>
              </a:extLst>
            </a:blip>
            <a:srcRect/>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chemeClr val="bg1"/>
              </a:solidFill>
            </a:endParaRPr>
          </a:p>
        </p:txBody>
      </p:sp>
    </p:spTree>
    <p:extLst>
      <p:ext uri="{BB962C8B-B14F-4D97-AF65-F5344CB8AC3E}">
        <p14:creationId xmlns:p14="http://schemas.microsoft.com/office/powerpoint/2010/main" val="16717725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normAutofit/>
          </a:bodyPr>
          <a:lstStyle/>
          <a:p>
            <a:r>
              <a:rPr lang="en-US" altLang="en-US" sz="4800" dirty="0"/>
              <a:t>Ethics and Leadership</a:t>
            </a:r>
          </a:p>
        </p:txBody>
      </p:sp>
      <p:sp>
        <p:nvSpPr>
          <p:cNvPr id="2051" name="Rectangle 3"/>
          <p:cNvSpPr>
            <a:spLocks noGrp="1" noChangeArrowheads="1"/>
          </p:cNvSpPr>
          <p:nvPr>
            <p:ph idx="1"/>
          </p:nvPr>
        </p:nvSpPr>
        <p:spPr/>
        <p:txBody>
          <a:bodyPr>
            <a:normAutofit/>
          </a:bodyPr>
          <a:lstStyle/>
          <a:p>
            <a:r>
              <a:rPr lang="en-US" altLang="en-US" sz="3600" dirty="0"/>
              <a:t>The Challenge of the 21</a:t>
            </a:r>
            <a:r>
              <a:rPr lang="en-US" altLang="en-US" sz="3600" baseline="30000" dirty="0"/>
              <a:t>st</a:t>
            </a:r>
            <a:r>
              <a:rPr lang="en-US" altLang="en-US" sz="3600" dirty="0"/>
              <a:t> Century</a:t>
            </a:r>
          </a:p>
        </p:txBody>
      </p:sp>
    </p:spTree>
    <p:extLst>
      <p:ext uri="{BB962C8B-B14F-4D97-AF65-F5344CB8AC3E}">
        <p14:creationId xmlns:p14="http://schemas.microsoft.com/office/powerpoint/2010/main" val="14916782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62201" y="609600"/>
            <a:ext cx="7489075" cy="5622676"/>
          </a:xfrm>
          <a:prstGeom prst="rect">
            <a:avLst/>
          </a:prstGeom>
        </p:spPr>
      </p:pic>
    </p:spTree>
    <p:extLst>
      <p:ext uri="{BB962C8B-B14F-4D97-AF65-F5344CB8AC3E}">
        <p14:creationId xmlns:p14="http://schemas.microsoft.com/office/powerpoint/2010/main" val="21994016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 xmlns:a16="http://schemas.microsoft.com/office/drawing/2014/main" id="{7C427EA3-1645-4B27-A5C2-55E8E24C66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 xmlns:a16="http://schemas.microsoft.com/office/drawing/2014/main" id="{885CDBF6-7B87-4A58-92CA-E887CA36AF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 xmlns:a16="http://schemas.microsoft.com/office/drawing/2014/main" id="{6BFF2B2E-1CF1-403F-BB44-3F9C3E7F67F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 xmlns:a16="http://schemas.microsoft.com/office/drawing/2014/main" id="{9D8B4D3C-0DE0-43B9-B032-32B536B96D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2" name="Picture 1">
            <a:extLst>
              <a:ext uri="{FF2B5EF4-FFF2-40B4-BE49-F238E27FC236}">
                <a16:creationId xmlns="" xmlns:a16="http://schemas.microsoft.com/office/drawing/2014/main" id="{D4721646-7DE7-064E-BFEE-FBF76B8FC1BD}"/>
              </a:ext>
            </a:extLst>
          </p:cNvPr>
          <p:cNvPicPr>
            <a:picLocks noChangeAspect="1"/>
          </p:cNvPicPr>
          <p:nvPr/>
        </p:nvPicPr>
        <p:blipFill>
          <a:blip r:embed="rId2"/>
          <a:stretch>
            <a:fillRect/>
          </a:stretch>
        </p:blipFill>
        <p:spPr>
          <a:xfrm>
            <a:off x="931166" y="1677465"/>
            <a:ext cx="6518800" cy="3797201"/>
          </a:xfrm>
          <a:prstGeom prst="rect">
            <a:avLst/>
          </a:prstGeom>
        </p:spPr>
      </p:pic>
      <p:sp>
        <p:nvSpPr>
          <p:cNvPr id="26" name="Rectangle 25">
            <a:extLst>
              <a:ext uri="{FF2B5EF4-FFF2-40B4-BE49-F238E27FC236}">
                <a16:creationId xmlns="" xmlns:a16="http://schemas.microsoft.com/office/drawing/2014/main" id="{707788D3-E467-4E25-A5E9-FD41795BD55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 xmlns:a16="http://schemas.microsoft.com/office/drawing/2014/main" id="{2D66A7F5-EBB2-D84C-9BFD-F1E6A0883E00}"/>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100">
                <a:solidFill>
                  <a:srgbClr val="FFFFFF"/>
                </a:solidFill>
              </a:rPr>
              <a:t>characteristics</a:t>
            </a:r>
          </a:p>
        </p:txBody>
      </p:sp>
    </p:spTree>
    <p:extLst>
      <p:ext uri="{BB962C8B-B14F-4D97-AF65-F5344CB8AC3E}">
        <p14:creationId xmlns:p14="http://schemas.microsoft.com/office/powerpoint/2010/main" val="21192181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C221AF47-AAD8-DA42-9A1D-4571BF7A15B4}"/>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Ethical leadership</a:t>
            </a:r>
          </a:p>
        </p:txBody>
      </p:sp>
      <p:sp>
        <p:nvSpPr>
          <p:cNvPr id="19" name="Rectangle 11">
            <a:extLst>
              <a:ext uri="{FF2B5EF4-FFF2-40B4-BE49-F238E27FC236}">
                <a16:creationId xmlns="" xmlns:a16="http://schemas.microsoft.com/office/drawing/2014/main" id="{2987D6F4-EC95-4EF1-A8AD-4B70386CEE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3">
            <a:extLst>
              <a:ext uri="{FF2B5EF4-FFF2-40B4-BE49-F238E27FC236}">
                <a16:creationId xmlns="" xmlns:a16="http://schemas.microsoft.com/office/drawing/2014/main" id="{F5F792DF-9D0A-4DB6-9A9E-7312F5A7E8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3EAF9C04-6B9E-4C05-8EF5-1EF06C8B11BE}"/>
              </a:ext>
            </a:extLst>
          </p:cNvPr>
          <p:cNvGraphicFramePr>
            <a:graphicFrameLocks noGrp="1"/>
          </p:cNvGraphicFramePr>
          <p:nvPr>
            <p:ph idx="1"/>
            <p:extLst>
              <p:ext uri="{D42A27DB-BD31-4B8C-83A1-F6EECF244321}">
                <p14:modId xmlns:p14="http://schemas.microsoft.com/office/powerpoint/2010/main" val="102313693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3000730"/>
      </p:ext>
    </p:extLst>
  </p:cSld>
  <p:clrMapOvr>
    <a:overrideClrMapping bg1="dk1" tx1="lt1" bg2="dk2" tx2="lt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7539E646-A625-4A26-86ED-BD90EDD329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8E019540-1104-4B12-9F83-45F58674186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 xmlns:a16="http://schemas.microsoft.com/office/drawing/2014/main" id="{FE2D97C3-4DF6-E841-894B-6E2C81DBD625}"/>
              </a:ext>
            </a:extLst>
          </p:cNvPr>
          <p:cNvSpPr>
            <a:spLocks noGrp="1"/>
          </p:cNvSpPr>
          <p:nvPr>
            <p:ph type="title"/>
          </p:nvPr>
        </p:nvSpPr>
        <p:spPr>
          <a:xfrm>
            <a:off x="1555733" y="1577340"/>
            <a:ext cx="4955798" cy="3703320"/>
          </a:xfrm>
        </p:spPr>
        <p:txBody>
          <a:bodyPr vert="horz" lIns="91440" tIns="45720" rIns="91440" bIns="45720" rtlCol="0" anchor="ctr">
            <a:normAutofit/>
          </a:bodyPr>
          <a:lstStyle/>
          <a:p>
            <a:pPr algn="r"/>
            <a:r>
              <a:rPr lang="en-US" sz="7200">
                <a:solidFill>
                  <a:srgbClr val="FFFFFF">
                    <a:alpha val="90000"/>
                  </a:srgbClr>
                </a:solidFill>
              </a:rPr>
              <a:t>But what is ethical leadership? </a:t>
            </a:r>
          </a:p>
        </p:txBody>
      </p:sp>
      <p:sp>
        <p:nvSpPr>
          <p:cNvPr id="19" name="Rectangle 18">
            <a:extLst>
              <a:ext uri="{FF2B5EF4-FFF2-40B4-BE49-F238E27FC236}">
                <a16:creationId xmlns="" xmlns:a16="http://schemas.microsoft.com/office/drawing/2014/main" id="{3580CFD6-E44A-486A-9E73-D8D948F78A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36403854"/>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Questions 1 of 6</a:t>
            </a:r>
            <a:endParaRPr lang="en-GB" dirty="0"/>
          </a:p>
        </p:txBody>
      </p:sp>
      <p:sp>
        <p:nvSpPr>
          <p:cNvPr id="4" name="Content Placeholder 3"/>
          <p:cNvSpPr>
            <a:spLocks noGrp="1"/>
          </p:cNvSpPr>
          <p:nvPr>
            <p:ph idx="1"/>
          </p:nvPr>
        </p:nvSpPr>
        <p:spPr/>
        <p:txBody>
          <a:bodyPr/>
          <a:lstStyle/>
          <a:p>
            <a:r>
              <a:rPr lang="en-GB" sz="2800" dirty="0"/>
              <a:t>What are the ethical dimensions of power and authority in </a:t>
            </a:r>
            <a:r>
              <a:rPr lang="en-GB" sz="2800" dirty="0" smtClean="0"/>
              <a:t>business? </a:t>
            </a:r>
            <a:r>
              <a:rPr lang="en-GB" sz="2800" dirty="0"/>
              <a:t>This includes formal command authority, giving rewards and punishments, informal power/influence and personal power (friendship, loyalty, and expertise.) What is the ethical power or temptation of self-interest? Does power magnify moral characteristics that are already there? Or does it corrupt moral character?</a:t>
            </a:r>
          </a:p>
          <a:p>
            <a:endParaRPr lang="en-GB" dirty="0"/>
          </a:p>
        </p:txBody>
      </p:sp>
    </p:spTree>
    <p:extLst>
      <p:ext uri="{BB962C8B-B14F-4D97-AF65-F5344CB8AC3E}">
        <p14:creationId xmlns:p14="http://schemas.microsoft.com/office/powerpoint/2010/main" val="36286766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a:t>
            </a:r>
            <a:endParaRPr lang="en-GB" dirty="0"/>
          </a:p>
        </p:txBody>
      </p:sp>
      <p:sp>
        <p:nvSpPr>
          <p:cNvPr id="3" name="Content Placeholder 2"/>
          <p:cNvSpPr>
            <a:spLocks noGrp="1"/>
          </p:cNvSpPr>
          <p:nvPr>
            <p:ph idx="1"/>
          </p:nvPr>
        </p:nvSpPr>
        <p:spPr/>
        <p:txBody>
          <a:bodyPr/>
          <a:lstStyle/>
          <a:p>
            <a:r>
              <a:rPr lang="en-GB" sz="2800" dirty="0"/>
              <a:t>Is the morality of the leader a matter of what they do in their public role or also their private life when not in that role? Is it possible for these to be separate or different, or must they be in harmony and alignment? Can a good leader have immoral or bad private morality? Is it important that the leader serve as an ethical role model?</a:t>
            </a:r>
          </a:p>
          <a:p>
            <a:endParaRPr lang="en-GB" dirty="0"/>
          </a:p>
        </p:txBody>
      </p:sp>
    </p:spTree>
    <p:extLst>
      <p:ext uri="{BB962C8B-B14F-4D97-AF65-F5344CB8AC3E}">
        <p14:creationId xmlns:p14="http://schemas.microsoft.com/office/powerpoint/2010/main" val="2451505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endParaRPr lang="en-GB" dirty="0"/>
          </a:p>
        </p:txBody>
      </p:sp>
      <p:sp>
        <p:nvSpPr>
          <p:cNvPr id="3" name="Content Placeholder 2"/>
          <p:cNvSpPr>
            <a:spLocks noGrp="1"/>
          </p:cNvSpPr>
          <p:nvPr>
            <p:ph idx="1"/>
          </p:nvPr>
        </p:nvSpPr>
        <p:spPr/>
        <p:txBody>
          <a:bodyPr/>
          <a:lstStyle/>
          <a:p>
            <a:r>
              <a:rPr lang="en-GB" sz="3200" dirty="0"/>
              <a:t>What are the duties of the leader to her followers? Is it permissible to use followers merely as a means to another end, or must they always be viewed as ends in themselves? Are the duties of leaders and followers two sides of the same coin or are they fundamentally different? Do followers have ethical duties to the leader beyond obedience?</a:t>
            </a:r>
          </a:p>
          <a:p>
            <a:endParaRPr lang="en-GB" dirty="0"/>
          </a:p>
        </p:txBody>
      </p:sp>
    </p:spTree>
    <p:extLst>
      <p:ext uri="{BB962C8B-B14F-4D97-AF65-F5344CB8AC3E}">
        <p14:creationId xmlns:p14="http://schemas.microsoft.com/office/powerpoint/2010/main" val="404914503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endParaRPr lang="en-GB" dirty="0"/>
          </a:p>
        </p:txBody>
      </p:sp>
      <p:sp>
        <p:nvSpPr>
          <p:cNvPr id="3" name="Content Placeholder 2"/>
          <p:cNvSpPr>
            <a:spLocks noGrp="1"/>
          </p:cNvSpPr>
          <p:nvPr>
            <p:ph idx="1"/>
          </p:nvPr>
        </p:nvSpPr>
        <p:spPr/>
        <p:txBody>
          <a:bodyPr/>
          <a:lstStyle/>
          <a:p>
            <a:r>
              <a:rPr lang="en-GB" sz="2800" dirty="0"/>
              <a:t>How should leaders think about the Big Picture (Mission) or the Greater Good? How does a leader decide what is best for the Greater Good (Mission)? What if some of their followers (or others) must suffer for this to be achieved? Is that ethically permissible? What are the leader’s obligations to those who suffer? What happens if these actions lead to guilt and/or moral injury in leaders and followers?</a:t>
            </a:r>
          </a:p>
          <a:p>
            <a:pPr marL="0" indent="0">
              <a:buNone/>
            </a:pPr>
            <a:endParaRPr lang="en-GB" dirty="0"/>
          </a:p>
        </p:txBody>
      </p:sp>
    </p:spTree>
    <p:extLst>
      <p:ext uri="{BB962C8B-B14F-4D97-AF65-F5344CB8AC3E}">
        <p14:creationId xmlns:p14="http://schemas.microsoft.com/office/powerpoint/2010/main" val="12470818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a:t>
            </a:r>
            <a:endParaRPr lang="en-GB" dirty="0"/>
          </a:p>
        </p:txBody>
      </p:sp>
      <p:sp>
        <p:nvSpPr>
          <p:cNvPr id="3" name="Content Placeholder 2"/>
          <p:cNvSpPr>
            <a:spLocks noGrp="1"/>
          </p:cNvSpPr>
          <p:nvPr>
            <p:ph idx="1"/>
          </p:nvPr>
        </p:nvSpPr>
        <p:spPr/>
        <p:txBody>
          <a:bodyPr>
            <a:normAutofit/>
          </a:bodyPr>
          <a:lstStyle/>
          <a:p>
            <a:r>
              <a:rPr lang="en-GB" sz="2800" dirty="0" smtClean="0"/>
              <a:t>How important is charisma or personal power (The Great Man/Woman) in contemporary military leadership? What are the ethical implications of charisma in leading? Do leaders need an emotional connection or appeal with followers to be effective? What kinds of connections make good, ethical leaders? Trust? Servant Leaders? Transformative Leaders? Relational Leadership?</a:t>
            </a:r>
            <a:endParaRPr lang="en-GB" sz="2800" dirty="0"/>
          </a:p>
        </p:txBody>
      </p:sp>
    </p:spTree>
    <p:extLst>
      <p:ext uri="{BB962C8B-B14F-4D97-AF65-F5344CB8AC3E}">
        <p14:creationId xmlns:p14="http://schemas.microsoft.com/office/powerpoint/2010/main" val="37990424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a:t>
            </a:r>
            <a:endParaRPr lang="en-GB" dirty="0"/>
          </a:p>
        </p:txBody>
      </p:sp>
      <p:sp>
        <p:nvSpPr>
          <p:cNvPr id="3" name="Content Placeholder 2"/>
          <p:cNvSpPr>
            <a:spLocks noGrp="1"/>
          </p:cNvSpPr>
          <p:nvPr>
            <p:ph idx="1"/>
          </p:nvPr>
        </p:nvSpPr>
        <p:spPr/>
        <p:txBody>
          <a:bodyPr>
            <a:normAutofit/>
          </a:bodyPr>
          <a:lstStyle/>
          <a:p>
            <a:r>
              <a:rPr lang="en-GB" sz="2800" dirty="0"/>
              <a:t>How do cultural and moral differences (ethical relativism) impact the intersection of leadership and ethics? How ought a good leader navigate moral disagreements, tensions and conflicts? Ought the leader’s view of what is ‘right’ prevail? Must one have ethical agreement to work together and achieve the mission?</a:t>
            </a:r>
          </a:p>
        </p:txBody>
      </p:sp>
    </p:spTree>
    <p:extLst>
      <p:ext uri="{BB962C8B-B14F-4D97-AF65-F5344CB8AC3E}">
        <p14:creationId xmlns:p14="http://schemas.microsoft.com/office/powerpoint/2010/main" val="15843427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A43B05A4-157F-403C-939A-ED1B6A0A02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 xmlns:a16="http://schemas.microsoft.com/office/drawing/2014/main" id="{1601E821-66CD-DA4E-AC35-07244FE6D2EE}"/>
              </a:ext>
            </a:extLst>
          </p:cNvPr>
          <p:cNvSpPr>
            <a:spLocks noGrp="1"/>
          </p:cNvSpPr>
          <p:nvPr>
            <p:ph type="title"/>
          </p:nvPr>
        </p:nvSpPr>
        <p:spPr>
          <a:xfrm>
            <a:off x="581192" y="1507414"/>
            <a:ext cx="5120255" cy="3903332"/>
          </a:xfrm>
        </p:spPr>
        <p:txBody>
          <a:bodyPr anchor="t">
            <a:normAutofit/>
          </a:bodyPr>
          <a:lstStyle/>
          <a:p>
            <a:r>
              <a:rPr lang="en-US" sz="4000">
                <a:solidFill>
                  <a:schemeClr val="tx1">
                    <a:lumMod val="85000"/>
                    <a:lumOff val="15000"/>
                  </a:schemeClr>
                </a:solidFill>
              </a:rPr>
              <a:t>It is </a:t>
            </a:r>
          </a:p>
        </p:txBody>
      </p:sp>
      <p:sp>
        <p:nvSpPr>
          <p:cNvPr id="11" name="Rectangle 10">
            <a:extLst>
              <a:ext uri="{FF2B5EF4-FFF2-40B4-BE49-F238E27FC236}">
                <a16:creationId xmlns="" xmlns:a16="http://schemas.microsoft.com/office/drawing/2014/main" id="{E8CCE107-A70B-4916-9A0B-751C70B9B5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9A925BC7-7CC5-4A0C-9B3D-8829EBF281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 xmlns:a16="http://schemas.microsoft.com/office/drawing/2014/main" id="{E7883027-E4FF-5D4D-9256-FE9811319E1F}"/>
              </a:ext>
            </a:extLst>
          </p:cNvPr>
          <p:cNvSpPr>
            <a:spLocks noGrp="1"/>
          </p:cNvSpPr>
          <p:nvPr>
            <p:ph idx="1"/>
          </p:nvPr>
        </p:nvSpPr>
        <p:spPr>
          <a:xfrm>
            <a:off x="6441743" y="1507415"/>
            <a:ext cx="5169064" cy="3903331"/>
          </a:xfrm>
          <a:ln w="57150">
            <a:noFill/>
          </a:ln>
        </p:spPr>
        <p:txBody>
          <a:bodyPr anchor="t">
            <a:normAutofit/>
          </a:bodyPr>
          <a:lstStyle/>
          <a:p>
            <a:r>
              <a:rPr lang="en-GB" sz="2000"/>
              <a:t>“The demonstration of normatively appropriate conduct through personal actions and interpersonal relationships, and the promotion of such conduct to followers through two-way communication, reinforcement, and decision-making” (</a:t>
            </a:r>
            <a:r>
              <a:rPr lang="en-GB" sz="2000">
                <a:hlinkClick r:id="rId2"/>
              </a:rPr>
              <a:t>Brown et al., 2005</a:t>
            </a:r>
            <a:r>
              <a:rPr lang="en-GB" sz="2000"/>
              <a:t>: 120). </a:t>
            </a:r>
            <a:endParaRPr lang="en-US" sz="2000"/>
          </a:p>
        </p:txBody>
      </p:sp>
      <p:sp>
        <p:nvSpPr>
          <p:cNvPr id="15" name="Rectangle 14">
            <a:extLst>
              <a:ext uri="{FF2B5EF4-FFF2-40B4-BE49-F238E27FC236}">
                <a16:creationId xmlns="" xmlns:a16="http://schemas.microsoft.com/office/drawing/2014/main" id="{6E67D916-28C7-4965-BA3C-287FB85797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186412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9EBD34A-32ED-8C4F-9E54-4FE49052B9A9}"/>
              </a:ext>
            </a:extLst>
          </p:cNvPr>
          <p:cNvSpPr>
            <a:spLocks noGrp="1"/>
          </p:cNvSpPr>
          <p:nvPr>
            <p:ph type="title"/>
          </p:nvPr>
        </p:nvSpPr>
        <p:spPr>
          <a:xfrm>
            <a:off x="581192" y="702156"/>
            <a:ext cx="11029616" cy="1188720"/>
          </a:xfrm>
        </p:spPr>
        <p:txBody>
          <a:bodyPr/>
          <a:lstStyle/>
          <a:p>
            <a:r>
              <a:rPr lang="en-US"/>
              <a:t>Also </a:t>
            </a:r>
            <a:r>
              <a:rPr lang="en-GB"/>
              <a:t>Northouse - Leadership Theory and Practice, Sixth Edition 2012 SAGE Publications, Inc.</a:t>
            </a:r>
            <a:endParaRPr lang="en-US" dirty="0"/>
          </a:p>
        </p:txBody>
      </p:sp>
      <p:sp>
        <p:nvSpPr>
          <p:cNvPr id="3" name="Content Placeholder 2">
            <a:extLst>
              <a:ext uri="{FF2B5EF4-FFF2-40B4-BE49-F238E27FC236}">
                <a16:creationId xmlns="" xmlns:a16="http://schemas.microsoft.com/office/drawing/2014/main" id="{833F9CE9-BEA8-044F-9480-47CF5219C022}"/>
              </a:ext>
            </a:extLst>
          </p:cNvPr>
          <p:cNvSpPr>
            <a:spLocks noGrp="1"/>
          </p:cNvSpPr>
          <p:nvPr>
            <p:ph idx="1"/>
          </p:nvPr>
        </p:nvSpPr>
        <p:spPr>
          <a:xfrm>
            <a:off x="581192" y="2180496"/>
            <a:ext cx="11029615" cy="4753704"/>
          </a:xfrm>
        </p:spPr>
        <p:txBody>
          <a:bodyPr>
            <a:normAutofit fontScale="85000" lnSpcReduction="10000"/>
          </a:bodyPr>
          <a:lstStyle/>
          <a:p>
            <a:pPr>
              <a:spcBef>
                <a:spcPts val="0"/>
              </a:spcBef>
              <a:spcAft>
                <a:spcPts val="0"/>
              </a:spcAft>
            </a:pPr>
            <a:r>
              <a:rPr lang="en-GB" sz="2800" dirty="0"/>
              <a:t>Teleological Theories: focus on consequences of leaders’ actions, results</a:t>
            </a:r>
          </a:p>
          <a:p>
            <a:pPr>
              <a:spcBef>
                <a:spcPts val="0"/>
              </a:spcBef>
              <a:spcAft>
                <a:spcPts val="0"/>
              </a:spcAft>
            </a:pPr>
            <a:r>
              <a:rPr lang="en-GB" sz="2800" dirty="0"/>
              <a:t>Ethical egoism (create greatest good for the leader) Closely related to transactional leadership theories.</a:t>
            </a:r>
          </a:p>
          <a:p>
            <a:pPr lvl="1">
              <a:spcBef>
                <a:spcPts val="0"/>
              </a:spcBef>
              <a:spcAft>
                <a:spcPts val="0"/>
              </a:spcAft>
            </a:pPr>
            <a:r>
              <a:rPr lang="en-GB" sz="2800" dirty="0"/>
              <a:t>Example: leader takes a political stand on an issue for no other reason than to get re-elected</a:t>
            </a:r>
          </a:p>
          <a:p>
            <a:pPr>
              <a:spcBef>
                <a:spcPts val="0"/>
              </a:spcBef>
              <a:spcAft>
                <a:spcPts val="0"/>
              </a:spcAft>
            </a:pPr>
            <a:r>
              <a:rPr lang="en-GB" sz="2800" dirty="0"/>
              <a:t>Utilitarianism (create greatest good for greatest number)</a:t>
            </a:r>
          </a:p>
          <a:p>
            <a:pPr lvl="1">
              <a:spcBef>
                <a:spcPts val="0"/>
              </a:spcBef>
              <a:spcAft>
                <a:spcPts val="0"/>
              </a:spcAft>
            </a:pPr>
            <a:r>
              <a:rPr lang="en-GB" sz="2800" dirty="0"/>
              <a:t>Example: leader distributes scarce resources so as to maximize benefit to everyone, while hurting the fewest; preventive healthcare vs. catastrophic illnesses</a:t>
            </a:r>
          </a:p>
          <a:p>
            <a:pPr>
              <a:spcBef>
                <a:spcPts val="0"/>
              </a:spcBef>
              <a:spcAft>
                <a:spcPts val="0"/>
              </a:spcAft>
            </a:pPr>
            <a:r>
              <a:rPr lang="en-GB" sz="2800" dirty="0"/>
              <a:t>Altruism (show concern for best interests of others)Authentic transformational leadership is based on altruistic principles</a:t>
            </a:r>
          </a:p>
          <a:p>
            <a:pPr lvl="1">
              <a:spcBef>
                <a:spcPts val="0"/>
              </a:spcBef>
              <a:spcAft>
                <a:spcPts val="0"/>
              </a:spcAft>
            </a:pPr>
            <a:r>
              <a:rPr lang="en-GB" sz="2800" dirty="0"/>
              <a:t>Example: the work of Mother Theresa, who gave her entire life to help the poor</a:t>
            </a:r>
          </a:p>
          <a:p>
            <a:pPr marL="0" indent="0">
              <a:spcBef>
                <a:spcPts val="0"/>
              </a:spcBef>
              <a:spcAft>
                <a:spcPts val="0"/>
              </a:spcAft>
              <a:buNone/>
            </a:pPr>
            <a:r>
              <a:rPr lang="en-GB" dirty="0"/>
              <a:t/>
            </a:r>
            <a:br>
              <a:rPr lang="en-GB" dirty="0"/>
            </a:br>
            <a:endParaRPr lang="en-US" dirty="0"/>
          </a:p>
        </p:txBody>
      </p:sp>
    </p:spTree>
    <p:extLst>
      <p:ext uri="{BB962C8B-B14F-4D97-AF65-F5344CB8AC3E}">
        <p14:creationId xmlns:p14="http://schemas.microsoft.com/office/powerpoint/2010/main" val="1020969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A390C8-E4D6-6D4A-8B2E-A8A4F439AEDA}"/>
              </a:ext>
            </a:extLst>
          </p:cNvPr>
          <p:cNvSpPr>
            <a:spLocks noGrp="1"/>
          </p:cNvSpPr>
          <p:nvPr>
            <p:ph type="title"/>
          </p:nvPr>
        </p:nvSpPr>
        <p:spPr>
          <a:xfrm>
            <a:off x="581192" y="702156"/>
            <a:ext cx="11029616" cy="1188720"/>
          </a:xfrm>
        </p:spPr>
        <p:txBody>
          <a:bodyPr/>
          <a:lstStyle/>
          <a:p>
            <a:r>
              <a:rPr lang="en-US"/>
              <a:t>continued</a:t>
            </a:r>
            <a:endParaRPr lang="en-US" dirty="0"/>
          </a:p>
        </p:txBody>
      </p:sp>
      <p:sp>
        <p:nvSpPr>
          <p:cNvPr id="3" name="Content Placeholder 2">
            <a:extLst>
              <a:ext uri="{FF2B5EF4-FFF2-40B4-BE49-F238E27FC236}">
                <a16:creationId xmlns="" xmlns:a16="http://schemas.microsoft.com/office/drawing/2014/main" id="{E3C29539-09A7-E442-8D8F-FF872A1860E7}"/>
              </a:ext>
            </a:extLst>
          </p:cNvPr>
          <p:cNvSpPr>
            <a:spLocks noGrp="1"/>
          </p:cNvSpPr>
          <p:nvPr>
            <p:ph idx="1"/>
          </p:nvPr>
        </p:nvSpPr>
        <p:spPr>
          <a:xfrm>
            <a:off x="581192" y="2340864"/>
            <a:ext cx="11029615" cy="3634486"/>
          </a:xfrm>
        </p:spPr>
        <p:txBody>
          <a:bodyPr>
            <a:noAutofit/>
          </a:bodyPr>
          <a:lstStyle/>
          <a:p>
            <a:pPr>
              <a:spcBef>
                <a:spcPts val="0"/>
              </a:spcBef>
              <a:spcAft>
                <a:spcPts val="0"/>
              </a:spcAft>
            </a:pPr>
            <a:r>
              <a:rPr lang="en-GB" sz="2400" dirty="0"/>
              <a:t>Deontological Theories: duty driven, for example, relates not only to consequences but also to whether action itself is good. Focuses on the actions of the leader and his/her moral obligation and responsibilities to do the right thing</a:t>
            </a:r>
          </a:p>
          <a:p>
            <a:pPr lvl="1">
              <a:spcBef>
                <a:spcPts val="0"/>
              </a:spcBef>
              <a:spcAft>
                <a:spcPts val="0"/>
              </a:spcAft>
            </a:pPr>
            <a:r>
              <a:rPr lang="en-GB" sz="2200" dirty="0"/>
              <a:t>Example: telling the truth, keeping promises, being fair</a:t>
            </a:r>
          </a:p>
          <a:p>
            <a:pPr>
              <a:spcBef>
                <a:spcPts val="0"/>
              </a:spcBef>
              <a:spcAft>
                <a:spcPts val="0"/>
              </a:spcAft>
            </a:pPr>
            <a:r>
              <a:rPr lang="en-GB" sz="2400" dirty="0"/>
              <a:t>Teleological – consequences of</a:t>
            </a:r>
          </a:p>
          <a:p>
            <a:r>
              <a:rPr lang="en-GB" sz="2400" dirty="0"/>
              <a:t>Virtue-based Theories: about leader’s </a:t>
            </a:r>
            <a:r>
              <a:rPr lang="en-GB" sz="2400" dirty="0" smtClean="0"/>
              <a:t>character. Focus </a:t>
            </a:r>
            <a:r>
              <a:rPr lang="en-GB" sz="2400" dirty="0"/>
              <a:t>on who people are as people, Rather than tell people what to do, tell people what to be. Help people become more virtuous through training and development. Virtues are present within person’s disposition; practice makes good values habitual.</a:t>
            </a:r>
          </a:p>
          <a:p>
            <a:pPr lvl="1"/>
            <a:r>
              <a:rPr lang="en-GB" sz="2200" dirty="0"/>
              <a:t>Examples: courage, honesty, fairness, justice, integrity, humility</a:t>
            </a:r>
            <a:endParaRPr lang="en-US" sz="2200" dirty="0"/>
          </a:p>
        </p:txBody>
      </p:sp>
    </p:spTree>
    <p:extLst>
      <p:ext uri="{BB962C8B-B14F-4D97-AF65-F5344CB8AC3E}">
        <p14:creationId xmlns:p14="http://schemas.microsoft.com/office/powerpoint/2010/main" val="65312465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647700"/>
            <a:ext cx="3703320" cy="57428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C5ADC820-AC97-0047-BC64-212B35B97CEE}"/>
              </a:ext>
            </a:extLst>
          </p:cNvPr>
          <p:cNvSpPr>
            <a:spLocks noGrp="1"/>
          </p:cNvSpPr>
          <p:nvPr>
            <p:ph type="title"/>
          </p:nvPr>
        </p:nvSpPr>
        <p:spPr>
          <a:xfrm>
            <a:off x="8369643" y="1037967"/>
            <a:ext cx="3054091" cy="4709131"/>
          </a:xfrm>
        </p:spPr>
        <p:txBody>
          <a:bodyPr anchor="ctr">
            <a:normAutofit/>
          </a:bodyPr>
          <a:lstStyle/>
          <a:p>
            <a:r>
              <a:rPr lang="en-US">
                <a:solidFill>
                  <a:srgbClr val="FFFEFF"/>
                </a:solidFill>
              </a:rPr>
              <a:t>Centrality of ethics to leadership</a:t>
            </a:r>
          </a:p>
        </p:txBody>
      </p:sp>
      <p:sp>
        <p:nvSpPr>
          <p:cNvPr id="14" name="Rectangle 13">
            <a:extLst>
              <a:ext uri="{FF2B5EF4-FFF2-40B4-BE49-F238E27FC236}">
                <a16:creationId xmlns="" xmlns:a16="http://schemas.microsoft.com/office/drawing/2014/main" id="{EC930E8B-CABB-49C6-9609-F872BC0437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AFD211A8-7186-46C6-AC78-73F89CAA5E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88062204-EE69-489C-87C1-C1958C334A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4EA66B13-23D4-4D28-915F-67CEF8CA94B1}"/>
              </a:ext>
            </a:extLst>
          </p:cNvPr>
          <p:cNvGraphicFramePr>
            <a:graphicFrameLocks noGrp="1"/>
          </p:cNvGraphicFramePr>
          <p:nvPr>
            <p:ph idx="1"/>
            <p:extLst>
              <p:ext uri="{D42A27DB-BD31-4B8C-83A1-F6EECF244321}">
                <p14:modId xmlns:p14="http://schemas.microsoft.com/office/powerpoint/2010/main" val="3134557076"/>
              </p:ext>
            </p:extLst>
          </p:nvPr>
        </p:nvGraphicFramePr>
        <p:xfrm>
          <a:off x="486033"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95507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B373F125-DEF3-41D6-9918-AB21A2ACC3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1E9F226-EB6E-48C9-ADDA-636DE4BF4E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 xmlns:a16="http://schemas.microsoft.com/office/drawing/2014/main" id="{2AD4CA04-098F-BD48-A58B-A5D87295A07F}"/>
              </a:ext>
            </a:extLst>
          </p:cNvPr>
          <p:cNvSpPr>
            <a:spLocks noGrp="1"/>
          </p:cNvSpPr>
          <p:nvPr>
            <p:ph type="title"/>
          </p:nvPr>
        </p:nvSpPr>
        <p:spPr>
          <a:xfrm>
            <a:off x="959157" y="1113764"/>
            <a:ext cx="3269749" cy="4624327"/>
          </a:xfrm>
        </p:spPr>
        <p:txBody>
          <a:bodyPr anchor="ctr">
            <a:normAutofit/>
          </a:bodyPr>
          <a:lstStyle/>
          <a:p>
            <a:pPr>
              <a:lnSpc>
                <a:spcPct val="90000"/>
              </a:lnSpc>
            </a:pPr>
            <a:r>
              <a:rPr lang="en-GB">
                <a:solidFill>
                  <a:srgbClr val="FFFFFF"/>
                </a:solidFill>
              </a:rPr>
              <a:t/>
            </a:r>
            <a:br>
              <a:rPr lang="en-GB">
                <a:solidFill>
                  <a:srgbClr val="FFFFFF"/>
                </a:solidFill>
              </a:rPr>
            </a:br>
            <a:r>
              <a:rPr lang="en-GB">
                <a:solidFill>
                  <a:srgbClr val="FFFFFF"/>
                </a:solidFill>
                <a:hlinkClick r:id="rId2">
                  <a:extLst>
                    <a:ext uri="{A12FA001-AC4F-418D-AE19-62706E023703}">
                      <ahyp:hlinkClr xmlns="" xmlns:ahyp="http://schemas.microsoft.com/office/drawing/2018/hyperlinkcolor" val="tx"/>
                    </a:ext>
                  </a:extLst>
                </a:hlinkClick>
              </a:rPr>
              <a:t>Ethical leadership: A review and future directions.</a:t>
            </a:r>
            <a:r>
              <a:rPr lang="en-GB">
                <a:solidFill>
                  <a:srgbClr val="FFFFFF"/>
                </a:solidFill>
              </a:rPr>
              <a:t> Michael Edward Brown, Linda Klebe Treviño (2006)</a:t>
            </a:r>
            <a:endParaRPr lang="en-US">
              <a:solidFill>
                <a:srgbClr val="FFFFFF"/>
              </a:solidFill>
            </a:endParaRPr>
          </a:p>
        </p:txBody>
      </p:sp>
      <p:sp>
        <p:nvSpPr>
          <p:cNvPr id="5" name="Content Placeholder 4">
            <a:extLst>
              <a:ext uri="{FF2B5EF4-FFF2-40B4-BE49-F238E27FC236}">
                <a16:creationId xmlns="" xmlns:a16="http://schemas.microsoft.com/office/drawing/2014/main" id="{6954FB26-9C1F-5141-985C-C47DBD322C7D}"/>
              </a:ext>
            </a:extLst>
          </p:cNvPr>
          <p:cNvSpPr>
            <a:spLocks noGrp="1"/>
          </p:cNvSpPr>
          <p:nvPr>
            <p:ph idx="1"/>
          </p:nvPr>
        </p:nvSpPr>
        <p:spPr>
          <a:xfrm>
            <a:off x="5155905" y="1113764"/>
            <a:ext cx="6108179" cy="4624327"/>
          </a:xfrm>
        </p:spPr>
        <p:txBody>
          <a:bodyPr anchor="ctr">
            <a:normAutofit/>
          </a:bodyPr>
          <a:lstStyle/>
          <a:p>
            <a:r>
              <a:rPr lang="en-GB" dirty="0"/>
              <a:t>The</a:t>
            </a:r>
            <a:r>
              <a:rPr lang="en-GB" b="1" dirty="0"/>
              <a:t> </a:t>
            </a:r>
            <a:r>
              <a:rPr lang="en-GB" dirty="0"/>
              <a:t>literature review focuses on the emerging construct of ethical leadership and compares this construct with related concepts that share a common concern for a moral dimension of leadership (e.g., spiritual, authentic, and transformational leadership). Drawing broadly from the intersection of the ethics and leadership literatures, we offer propositions about the antecedents and outcomes of ethical leadership. We also identify issues and questions to be addressed in the future and discuss their implications for research and practice. Our review indicates that ethical leadership remains largely unexplored, offering researchers opportunities for new discoveries and leaders opportunities to improve their effectiveness. </a:t>
            </a:r>
          </a:p>
          <a:p>
            <a:endParaRPr lang="en-US" dirty="0"/>
          </a:p>
        </p:txBody>
      </p:sp>
    </p:spTree>
    <p:extLst>
      <p:ext uri="{BB962C8B-B14F-4D97-AF65-F5344CB8AC3E}">
        <p14:creationId xmlns:p14="http://schemas.microsoft.com/office/powerpoint/2010/main" val="49057418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48E2E82F-D8E5-964F-BB3C-F526EB69910E}"/>
              </a:ext>
            </a:extLst>
          </p:cNvPr>
          <p:cNvPicPr>
            <a:picLocks noChangeAspect="1"/>
          </p:cNvPicPr>
          <p:nvPr/>
        </p:nvPicPr>
        <p:blipFill>
          <a:blip r:embed="rId2"/>
          <a:stretch>
            <a:fillRect/>
          </a:stretch>
        </p:blipFill>
        <p:spPr>
          <a:xfrm>
            <a:off x="643467" y="743627"/>
            <a:ext cx="10905066" cy="5370745"/>
          </a:xfrm>
          <a:prstGeom prst="rect">
            <a:avLst/>
          </a:prstGeom>
        </p:spPr>
      </p:pic>
    </p:spTree>
    <p:extLst>
      <p:ext uri="{BB962C8B-B14F-4D97-AF65-F5344CB8AC3E}">
        <p14:creationId xmlns:p14="http://schemas.microsoft.com/office/powerpoint/2010/main" val="120993176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CF2A9750-F8DF-8F41-BA14-2A93F6877220}"/>
              </a:ext>
            </a:extLst>
          </p:cNvPr>
          <p:cNvPicPr>
            <a:picLocks noChangeAspect="1"/>
          </p:cNvPicPr>
          <p:nvPr/>
        </p:nvPicPr>
        <p:blipFill>
          <a:blip r:embed="rId2"/>
          <a:stretch>
            <a:fillRect/>
          </a:stretch>
        </p:blipFill>
        <p:spPr>
          <a:xfrm>
            <a:off x="643467" y="1479719"/>
            <a:ext cx="10905066" cy="3898561"/>
          </a:xfrm>
          <a:prstGeom prst="rect">
            <a:avLst/>
          </a:prstGeom>
        </p:spPr>
      </p:pic>
    </p:spTree>
    <p:extLst>
      <p:ext uri="{BB962C8B-B14F-4D97-AF65-F5344CB8AC3E}">
        <p14:creationId xmlns:p14="http://schemas.microsoft.com/office/powerpoint/2010/main" val="29017214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7E45EC6F-C6E6-D144-BFCB-2DF480308FC0}"/>
              </a:ext>
            </a:extLst>
          </p:cNvPr>
          <p:cNvPicPr>
            <a:picLocks noChangeAspect="1"/>
          </p:cNvPicPr>
          <p:nvPr/>
        </p:nvPicPr>
        <p:blipFill>
          <a:blip r:embed="rId3"/>
          <a:stretch>
            <a:fillRect/>
          </a:stretch>
        </p:blipFill>
        <p:spPr>
          <a:xfrm>
            <a:off x="643467" y="1029885"/>
            <a:ext cx="10905066" cy="4798229"/>
          </a:xfrm>
          <a:prstGeom prst="rect">
            <a:avLst/>
          </a:prstGeom>
        </p:spPr>
      </p:pic>
    </p:spTree>
    <p:extLst>
      <p:ext uri="{BB962C8B-B14F-4D97-AF65-F5344CB8AC3E}">
        <p14:creationId xmlns:p14="http://schemas.microsoft.com/office/powerpoint/2010/main" val="151487178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2562" name="Rectangle 2">
            <a:extLst>
              <a:ext uri="{FF2B5EF4-FFF2-40B4-BE49-F238E27FC236}">
                <a16:creationId xmlns="" xmlns:a16="http://schemas.microsoft.com/office/drawing/2014/main" id="{D5E7FCDE-84E9-2847-9798-2EE49227E73A}"/>
              </a:ext>
            </a:extLst>
          </p:cNvPr>
          <p:cNvSpPr>
            <a:spLocks noGrp="1" noChangeArrowheads="1"/>
          </p:cNvSpPr>
          <p:nvPr>
            <p:ph type="title"/>
          </p:nvPr>
        </p:nvSpPr>
        <p:spPr>
          <a:xfrm>
            <a:off x="746228" y="1037967"/>
            <a:ext cx="3054091" cy="4709131"/>
          </a:xfrm>
        </p:spPr>
        <p:txBody>
          <a:bodyPr anchor="ctr">
            <a:normAutofit/>
          </a:bodyPr>
          <a:lstStyle/>
          <a:p>
            <a:pPr eaLnBrk="1" hangingPunct="1"/>
            <a:r>
              <a:rPr lang="en-US" altLang="en-US" dirty="0">
                <a:solidFill>
                  <a:schemeClr val="bg1">
                    <a:lumMod val="85000"/>
                    <a:lumOff val="15000"/>
                  </a:schemeClr>
                </a:solidFill>
              </a:rPr>
              <a:t>Ethical Leadership</a:t>
            </a:r>
          </a:p>
        </p:txBody>
      </p:sp>
      <p:sp>
        <p:nvSpPr>
          <p:cNvPr id="76" name="Rectangle 75">
            <a:extLst>
              <a:ext uri="{FF2B5EF4-FFF2-40B4-BE49-F238E27FC236}">
                <a16:creationId xmlns="" xmlns:a16="http://schemas.microsoft.com/office/drawing/2014/main" id="{2987D6F4-EC95-4EF1-A8AD-4B70386CEE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F5F792DF-9D0A-4DB6-9A9E-7312F5A7E8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22565" name="Rectangle 3">
            <a:extLst>
              <a:ext uri="{FF2B5EF4-FFF2-40B4-BE49-F238E27FC236}">
                <a16:creationId xmlns="" xmlns:a16="http://schemas.microsoft.com/office/drawing/2014/main" id="{A000E9D1-ACE1-4471-8EDD-1D621E452142}"/>
              </a:ext>
            </a:extLst>
          </p:cNvPr>
          <p:cNvGraphicFramePr>
            <a:graphicFrameLocks noGrp="1"/>
          </p:cNvGraphicFramePr>
          <p:nvPr>
            <p:ph idx="1"/>
            <p:extLst>
              <p:ext uri="{D42A27DB-BD31-4B8C-83A1-F6EECF244321}">
                <p14:modId xmlns:p14="http://schemas.microsoft.com/office/powerpoint/2010/main" val="25052769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3653120"/>
      </p:ext>
    </p:extLst>
  </p:cSld>
  <p:clrMapOvr>
    <a:overrideClrMapping bg1="dk1" tx1="lt1" bg2="dk2" tx2="lt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6B92D21E-768E-1247-9BC4-EC3BD9E15F1E}"/>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Diverse perspectives of leadership</a:t>
            </a:r>
          </a:p>
        </p:txBody>
      </p:sp>
      <p:sp>
        <p:nvSpPr>
          <p:cNvPr id="12" name="Rectangle 11">
            <a:extLst>
              <a:ext uri="{FF2B5EF4-FFF2-40B4-BE49-F238E27FC236}">
                <a16:creationId xmlns="" xmlns:a16="http://schemas.microsoft.com/office/drawing/2014/main" id="{2987D6F4-EC95-4EF1-A8AD-4B70386CEE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F5F792DF-9D0A-4DB6-9A9E-7312F5A7E8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A4B51D85-C9E5-4C77-A024-B07E6A568E1D}"/>
              </a:ext>
            </a:extLst>
          </p:cNvPr>
          <p:cNvGraphicFramePr>
            <a:graphicFrameLocks noGrp="1"/>
          </p:cNvGraphicFramePr>
          <p:nvPr>
            <p:ph idx="1"/>
            <p:extLst>
              <p:ext uri="{D42A27DB-BD31-4B8C-83A1-F6EECF244321}">
                <p14:modId xmlns:p14="http://schemas.microsoft.com/office/powerpoint/2010/main" val="75395376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8590751"/>
      </p:ext>
    </p:extLst>
  </p:cSld>
  <p:clrMapOvr>
    <a:overrideClrMapping bg1="dk1" tx1="lt1" bg2="dk2" tx2="lt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A43B05A4-157F-403C-939A-ED1B6A0A02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C30E2C51-FB31-BA45-9D31-A353543C2F81}"/>
              </a:ext>
            </a:extLst>
          </p:cNvPr>
          <p:cNvSpPr>
            <a:spLocks noGrp="1"/>
          </p:cNvSpPr>
          <p:nvPr>
            <p:ph type="title"/>
          </p:nvPr>
        </p:nvSpPr>
        <p:spPr>
          <a:xfrm>
            <a:off x="581192" y="1507414"/>
            <a:ext cx="5120255" cy="3903332"/>
          </a:xfrm>
        </p:spPr>
        <p:txBody>
          <a:bodyPr anchor="t">
            <a:normAutofit fontScale="90000"/>
          </a:bodyPr>
          <a:lstStyle/>
          <a:p>
            <a:r>
              <a:rPr lang="en-GB" sz="4000" dirty="0">
                <a:solidFill>
                  <a:schemeClr val="tx1">
                    <a:lumMod val="85000"/>
                    <a:lumOff val="15000"/>
                  </a:schemeClr>
                </a:solidFill>
              </a:rPr>
              <a:t>Heifetz’s Perspective</a:t>
            </a:r>
            <a:br>
              <a:rPr lang="en-GB" sz="4000" dirty="0">
                <a:solidFill>
                  <a:schemeClr val="tx1">
                    <a:lumMod val="85000"/>
                    <a:lumOff val="15000"/>
                  </a:schemeClr>
                </a:solidFill>
              </a:rPr>
            </a:br>
            <a:r>
              <a:rPr lang="en-GB" sz="4000" dirty="0">
                <a:hlinkClick r:id="rId2"/>
              </a:rPr>
              <a:t>http://transformingcorrections.com/wp-content/uploads/2011/11/Heifetz-The-Work-of-Leadership.pdf</a:t>
            </a:r>
            <a:r>
              <a:rPr lang="en-GB" sz="4000" dirty="0">
                <a:solidFill>
                  <a:schemeClr val="tx1">
                    <a:lumMod val="85000"/>
                    <a:lumOff val="15000"/>
                  </a:schemeClr>
                </a:solidFill>
              </a:rPr>
              <a:t/>
            </a:r>
            <a:br>
              <a:rPr lang="en-GB" sz="4000" dirty="0">
                <a:solidFill>
                  <a:schemeClr val="tx1">
                    <a:lumMod val="85000"/>
                    <a:lumOff val="15000"/>
                  </a:schemeClr>
                </a:solidFill>
              </a:rPr>
            </a:br>
            <a:endParaRPr lang="en-US" sz="4000" dirty="0">
              <a:solidFill>
                <a:schemeClr val="tx1">
                  <a:lumMod val="85000"/>
                  <a:lumOff val="15000"/>
                </a:schemeClr>
              </a:solidFill>
            </a:endParaRPr>
          </a:p>
        </p:txBody>
      </p:sp>
      <p:sp>
        <p:nvSpPr>
          <p:cNvPr id="10" name="Rectangle 9">
            <a:extLst>
              <a:ext uri="{FF2B5EF4-FFF2-40B4-BE49-F238E27FC236}">
                <a16:creationId xmlns="" xmlns:a16="http://schemas.microsoft.com/office/drawing/2014/main" id="{E8CCE107-A70B-4916-9A0B-751C70B9B5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9A925BC7-7CC5-4A0C-9B3D-8829EBF281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7ABD3ED0-E358-094C-95E0-0C2F8813C331}"/>
              </a:ext>
            </a:extLst>
          </p:cNvPr>
          <p:cNvSpPr>
            <a:spLocks noGrp="1"/>
          </p:cNvSpPr>
          <p:nvPr>
            <p:ph idx="1"/>
          </p:nvPr>
        </p:nvSpPr>
        <p:spPr>
          <a:xfrm>
            <a:off x="6441743" y="1507415"/>
            <a:ext cx="5169064" cy="3903331"/>
          </a:xfrm>
          <a:ln w="57150">
            <a:noFill/>
          </a:ln>
        </p:spPr>
        <p:txBody>
          <a:bodyPr anchor="t">
            <a:normAutofit/>
          </a:bodyPr>
          <a:lstStyle/>
          <a:p>
            <a:r>
              <a:rPr lang="en-GB" sz="2000"/>
              <a:t>Leaders use authority to mobilize followers to</a:t>
            </a:r>
          </a:p>
          <a:p>
            <a:pPr lvl="1"/>
            <a:r>
              <a:rPr lang="en-GB" sz="2000"/>
              <a:t>Get people focused on issues</a:t>
            </a:r>
          </a:p>
          <a:p>
            <a:pPr lvl="1"/>
            <a:r>
              <a:rPr lang="en-GB" sz="2000"/>
              <a:t>Act as a reality test regarding information</a:t>
            </a:r>
          </a:p>
          <a:p>
            <a:pPr lvl="1"/>
            <a:r>
              <a:rPr lang="en-GB" sz="2000"/>
              <a:t>Manage and frame issues</a:t>
            </a:r>
          </a:p>
          <a:p>
            <a:pPr lvl="1"/>
            <a:r>
              <a:rPr lang="en-GB" sz="2000"/>
              <a:t>Orchestrate conflicting perspectives</a:t>
            </a:r>
          </a:p>
          <a:p>
            <a:pPr lvl="1"/>
            <a:r>
              <a:rPr lang="en-GB" sz="2000"/>
              <a:t>Facilitate the decision-making process</a:t>
            </a:r>
            <a:endParaRPr lang="en-US" sz="2000"/>
          </a:p>
        </p:txBody>
      </p:sp>
      <p:sp>
        <p:nvSpPr>
          <p:cNvPr id="14" name="Rectangle 13">
            <a:extLst>
              <a:ext uri="{FF2B5EF4-FFF2-40B4-BE49-F238E27FC236}">
                <a16:creationId xmlns="" xmlns:a16="http://schemas.microsoft.com/office/drawing/2014/main" id="{6E67D916-28C7-4965-BA3C-287FB85797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05270815"/>
      </p:ext>
    </p:extLst>
  </p:cSld>
  <p:clrMapOvr>
    <a:overrideClrMapping bg1="dk1" tx1="lt1" bg2="dk2" tx2="lt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5698400-BA3A-8845-B53C-747C324223F6}"/>
              </a:ext>
            </a:extLst>
          </p:cNvPr>
          <p:cNvSpPr>
            <a:spLocks noGrp="1"/>
          </p:cNvSpPr>
          <p:nvPr>
            <p:ph type="title"/>
          </p:nvPr>
        </p:nvSpPr>
        <p:spPr>
          <a:xfrm>
            <a:off x="581192" y="702156"/>
            <a:ext cx="11029616" cy="1188720"/>
          </a:xfrm>
        </p:spPr>
        <p:txBody>
          <a:bodyPr>
            <a:normAutofit/>
          </a:bodyPr>
          <a:lstStyle/>
          <a:p>
            <a:r>
              <a:rPr lang="en-GB" dirty="0">
                <a:solidFill>
                  <a:schemeClr val="tx1">
                    <a:lumMod val="85000"/>
                    <a:lumOff val="15000"/>
                  </a:schemeClr>
                </a:solidFill>
              </a:rPr>
              <a:t>Heifetz’s Perspective</a:t>
            </a:r>
            <a:br>
              <a:rPr lang="en-GB" dirty="0">
                <a:solidFill>
                  <a:schemeClr val="tx1">
                    <a:lumMod val="85000"/>
                    <a:lumOff val="15000"/>
                  </a:schemeClr>
                </a:solidFill>
              </a:rPr>
            </a:br>
            <a:endParaRPr lang="en-US" dirty="0">
              <a:solidFill>
                <a:schemeClr val="tx1">
                  <a:lumMod val="85000"/>
                  <a:lumOff val="15000"/>
                </a:schemeClr>
              </a:solidFill>
            </a:endParaRPr>
          </a:p>
        </p:txBody>
      </p:sp>
      <p:graphicFrame>
        <p:nvGraphicFramePr>
          <p:cNvPr id="5" name="Content Placeholder 2">
            <a:extLst>
              <a:ext uri="{FF2B5EF4-FFF2-40B4-BE49-F238E27FC236}">
                <a16:creationId xmlns="" xmlns:a16="http://schemas.microsoft.com/office/drawing/2014/main" id="{D30D6F74-991F-41E1-8E0F-A56F62C46990}"/>
              </a:ext>
            </a:extLst>
          </p:cNvPr>
          <p:cNvGraphicFramePr>
            <a:graphicFrameLocks noGrp="1"/>
          </p:cNvGraphicFramePr>
          <p:nvPr>
            <p:ph idx="1"/>
            <p:extLst>
              <p:ext uri="{D42A27DB-BD31-4B8C-83A1-F6EECF244321}">
                <p14:modId xmlns:p14="http://schemas.microsoft.com/office/powerpoint/2010/main" val="401703787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320662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A0CB86D-D632-0B4F-BD70-4743F066D4E9}"/>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Heifetz’s Perspective</a:t>
            </a:r>
            <a:endParaRPr lang="en-US" dirty="0">
              <a:solidFill>
                <a:schemeClr val="bg1">
                  <a:lumMod val="85000"/>
                  <a:lumOff val="15000"/>
                </a:schemeClr>
              </a:solidFill>
            </a:endParaRPr>
          </a:p>
        </p:txBody>
      </p:sp>
      <p:sp>
        <p:nvSpPr>
          <p:cNvPr id="12" name="Rectangle 11">
            <a:extLst>
              <a:ext uri="{FF2B5EF4-FFF2-40B4-BE49-F238E27FC236}">
                <a16:creationId xmlns="" xmlns:a16="http://schemas.microsoft.com/office/drawing/2014/main" id="{2987D6F4-EC95-4EF1-A8AD-4B70386CEE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F5F792DF-9D0A-4DB6-9A9E-7312F5A7E8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39C1EB59-5C2E-4B4D-9D04-6B03FF721340}"/>
              </a:ext>
            </a:extLst>
          </p:cNvPr>
          <p:cNvGraphicFramePr>
            <a:graphicFrameLocks noGrp="1"/>
          </p:cNvGraphicFramePr>
          <p:nvPr>
            <p:ph idx="1"/>
            <p:extLst>
              <p:ext uri="{D42A27DB-BD31-4B8C-83A1-F6EECF244321}">
                <p14:modId xmlns:p14="http://schemas.microsoft.com/office/powerpoint/2010/main" val="146587071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8416076"/>
      </p:ext>
    </p:extLst>
  </p:cSld>
  <p:clrMapOvr>
    <a:overrideClrMapping bg1="dk1" tx1="lt1" bg2="dk2" tx2="lt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D809376-D174-E54E-BBB9-1C24E5960099}"/>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Burns’ perspective</a:t>
            </a:r>
          </a:p>
        </p:txBody>
      </p:sp>
      <p:sp>
        <p:nvSpPr>
          <p:cNvPr id="12" name="Rectangle 11">
            <a:extLst>
              <a:ext uri="{FF2B5EF4-FFF2-40B4-BE49-F238E27FC236}">
                <a16:creationId xmlns="" xmlns:a16="http://schemas.microsoft.com/office/drawing/2014/main" id="{2987D6F4-EC95-4EF1-A8AD-4B70386CEE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F5F792DF-9D0A-4DB6-9A9E-7312F5A7E8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353422AA-10B0-44A9-919B-B3CB166B36FC}"/>
              </a:ext>
            </a:extLst>
          </p:cNvPr>
          <p:cNvGraphicFramePr>
            <a:graphicFrameLocks noGrp="1"/>
          </p:cNvGraphicFramePr>
          <p:nvPr>
            <p:ph idx="1"/>
            <p:extLst>
              <p:ext uri="{D42A27DB-BD31-4B8C-83A1-F6EECF244321}">
                <p14:modId xmlns:p14="http://schemas.microsoft.com/office/powerpoint/2010/main" val="417070794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81536"/>
      </p:ext>
    </p:extLst>
  </p:cSld>
  <p:clrMapOvr>
    <a:overrideClrMapping bg1="dk1" tx1="lt1" bg2="dk2" tx2="lt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06B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6024919E-2298-3747-AD60-0517A9301081}"/>
              </a:ext>
            </a:extLst>
          </p:cNvPr>
          <p:cNvPicPr>
            <a:picLocks noChangeAspect="1"/>
          </p:cNvPicPr>
          <p:nvPr/>
        </p:nvPicPr>
        <p:blipFill rotWithShape="1">
          <a:blip r:embed="rId2"/>
          <a:srcRect l="3327" t="10971"/>
          <a:stretch/>
        </p:blipFill>
        <p:spPr>
          <a:xfrm>
            <a:off x="2063069" y="643467"/>
            <a:ext cx="8065861" cy="5571066"/>
          </a:xfrm>
          <a:prstGeom prst="rect">
            <a:avLst/>
          </a:prstGeom>
        </p:spPr>
      </p:pic>
    </p:spTree>
    <p:extLst>
      <p:ext uri="{BB962C8B-B14F-4D97-AF65-F5344CB8AC3E}">
        <p14:creationId xmlns:p14="http://schemas.microsoft.com/office/powerpoint/2010/main" val="124423560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51C78CFA-FBDA-AE4E-9646-7840F89AFAA0}"/>
              </a:ext>
            </a:extLst>
          </p:cNvPr>
          <p:cNvPicPr>
            <a:picLocks noChangeAspect="1"/>
          </p:cNvPicPr>
          <p:nvPr/>
        </p:nvPicPr>
        <p:blipFill rotWithShape="1">
          <a:blip r:embed="rId2"/>
          <a:srcRect t="7475"/>
          <a:stretch/>
        </p:blipFill>
        <p:spPr>
          <a:xfrm>
            <a:off x="2081903" y="643467"/>
            <a:ext cx="8028194" cy="5571066"/>
          </a:xfrm>
          <a:prstGeom prst="rect">
            <a:avLst/>
          </a:prstGeom>
        </p:spPr>
      </p:pic>
    </p:spTree>
    <p:extLst>
      <p:ext uri="{BB962C8B-B14F-4D97-AF65-F5344CB8AC3E}">
        <p14:creationId xmlns:p14="http://schemas.microsoft.com/office/powerpoint/2010/main" val="127968380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F79922BF-EBE7-5E45-995B-07F6B743E6EE}"/>
              </a:ext>
            </a:extLst>
          </p:cNvPr>
          <p:cNvPicPr>
            <a:picLocks noChangeAspect="1"/>
          </p:cNvPicPr>
          <p:nvPr/>
        </p:nvPicPr>
        <p:blipFill rotWithShape="1">
          <a:blip r:embed="rId2"/>
          <a:srcRect t="8889"/>
          <a:stretch/>
        </p:blipFill>
        <p:spPr>
          <a:xfrm>
            <a:off x="2019606" y="643467"/>
            <a:ext cx="8152787" cy="5571066"/>
          </a:xfrm>
          <a:prstGeom prst="rect">
            <a:avLst/>
          </a:prstGeom>
        </p:spPr>
      </p:pic>
    </p:spTree>
    <p:extLst>
      <p:ext uri="{BB962C8B-B14F-4D97-AF65-F5344CB8AC3E}">
        <p14:creationId xmlns:p14="http://schemas.microsoft.com/office/powerpoint/2010/main" val="209598355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F1D0CA69-67BA-0042-9F54-F0C05EAE1CDD}"/>
              </a:ext>
            </a:extLst>
          </p:cNvPr>
          <p:cNvPicPr>
            <a:picLocks noChangeAspect="1"/>
          </p:cNvPicPr>
          <p:nvPr/>
        </p:nvPicPr>
        <p:blipFill rotWithShape="1">
          <a:blip r:embed="rId2"/>
          <a:srcRect t="8081"/>
          <a:stretch/>
        </p:blipFill>
        <p:spPr>
          <a:xfrm>
            <a:off x="2055438" y="643467"/>
            <a:ext cx="8081123" cy="5571066"/>
          </a:xfrm>
          <a:prstGeom prst="rect">
            <a:avLst/>
          </a:prstGeom>
        </p:spPr>
      </p:pic>
    </p:spTree>
    <p:extLst>
      <p:ext uri="{BB962C8B-B14F-4D97-AF65-F5344CB8AC3E}">
        <p14:creationId xmlns:p14="http://schemas.microsoft.com/office/powerpoint/2010/main" val="143823631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5301B886-FA9C-6C4B-97DE-18CC096795EC}"/>
              </a:ext>
            </a:extLst>
          </p:cNvPr>
          <p:cNvPicPr>
            <a:picLocks noChangeAspect="1"/>
          </p:cNvPicPr>
          <p:nvPr/>
        </p:nvPicPr>
        <p:blipFill rotWithShape="1">
          <a:blip r:embed="rId2"/>
          <a:srcRect t="8081"/>
          <a:stretch/>
        </p:blipFill>
        <p:spPr>
          <a:xfrm>
            <a:off x="1524000" y="554182"/>
            <a:ext cx="9144000" cy="6303818"/>
          </a:xfrm>
          <a:prstGeom prst="rect">
            <a:avLst/>
          </a:prstGeom>
        </p:spPr>
      </p:pic>
    </p:spTree>
    <p:extLst>
      <p:ext uri="{BB962C8B-B14F-4D97-AF65-F5344CB8AC3E}">
        <p14:creationId xmlns:p14="http://schemas.microsoft.com/office/powerpoint/2010/main" val="43881152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48C3E08B-38A1-9849-86F3-2BF98BF339D7}"/>
              </a:ext>
            </a:extLst>
          </p:cNvPr>
          <p:cNvPicPr>
            <a:picLocks noChangeAspect="1"/>
          </p:cNvPicPr>
          <p:nvPr/>
        </p:nvPicPr>
        <p:blipFill rotWithShape="1">
          <a:blip r:embed="rId2"/>
          <a:srcRect t="7475"/>
          <a:stretch/>
        </p:blipFill>
        <p:spPr>
          <a:xfrm>
            <a:off x="2081903" y="643467"/>
            <a:ext cx="8028194" cy="5571066"/>
          </a:xfrm>
          <a:prstGeom prst="rect">
            <a:avLst/>
          </a:prstGeom>
        </p:spPr>
      </p:pic>
    </p:spTree>
    <p:extLst>
      <p:ext uri="{BB962C8B-B14F-4D97-AF65-F5344CB8AC3E}">
        <p14:creationId xmlns:p14="http://schemas.microsoft.com/office/powerpoint/2010/main" val="233149654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 xmlns:a16="http://schemas.microsoft.com/office/drawing/2014/main" id="{0FB0DCEC-95AE-3D4F-8B6A-CCF51CF288A5}"/>
              </a:ext>
            </a:extLst>
          </p:cNvPr>
          <p:cNvPicPr>
            <a:picLocks noChangeAspect="1"/>
          </p:cNvPicPr>
          <p:nvPr/>
        </p:nvPicPr>
        <p:blipFill rotWithShape="1">
          <a:blip r:embed="rId2"/>
          <a:srcRect t="7273"/>
          <a:stretch/>
        </p:blipFill>
        <p:spPr>
          <a:xfrm>
            <a:off x="2090647" y="643467"/>
            <a:ext cx="8010706" cy="5571066"/>
          </a:xfrm>
          <a:prstGeom prst="rect">
            <a:avLst/>
          </a:prstGeom>
        </p:spPr>
      </p:pic>
    </p:spTree>
    <p:extLst>
      <p:ext uri="{BB962C8B-B14F-4D97-AF65-F5344CB8AC3E}">
        <p14:creationId xmlns:p14="http://schemas.microsoft.com/office/powerpoint/2010/main" val="82698586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D748F6D1-EE0F-9F45-AAF8-ED0E8094FF4E}"/>
              </a:ext>
            </a:extLst>
          </p:cNvPr>
          <p:cNvPicPr>
            <a:picLocks noChangeAspect="1"/>
          </p:cNvPicPr>
          <p:nvPr/>
        </p:nvPicPr>
        <p:blipFill rotWithShape="1">
          <a:blip r:embed="rId2"/>
          <a:srcRect t="9495"/>
          <a:stretch/>
        </p:blipFill>
        <p:spPr>
          <a:xfrm>
            <a:off x="1992311" y="643467"/>
            <a:ext cx="8207377" cy="5571066"/>
          </a:xfrm>
          <a:prstGeom prst="rect">
            <a:avLst/>
          </a:prstGeom>
        </p:spPr>
      </p:pic>
    </p:spTree>
    <p:extLst>
      <p:ext uri="{BB962C8B-B14F-4D97-AF65-F5344CB8AC3E}">
        <p14:creationId xmlns:p14="http://schemas.microsoft.com/office/powerpoint/2010/main" val="249191218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F5E75059-94D2-0445-AABC-D67C48CBA383}"/>
              </a:ext>
            </a:extLst>
          </p:cNvPr>
          <p:cNvPicPr>
            <a:picLocks noChangeAspect="1"/>
          </p:cNvPicPr>
          <p:nvPr/>
        </p:nvPicPr>
        <p:blipFill rotWithShape="1">
          <a:blip r:embed="rId2"/>
          <a:srcRect t="8283"/>
          <a:stretch/>
        </p:blipFill>
        <p:spPr>
          <a:xfrm>
            <a:off x="2046540" y="643467"/>
            <a:ext cx="8098920" cy="5571066"/>
          </a:xfrm>
          <a:prstGeom prst="rect">
            <a:avLst/>
          </a:prstGeom>
        </p:spPr>
      </p:pic>
    </p:spTree>
    <p:extLst>
      <p:ext uri="{BB962C8B-B14F-4D97-AF65-F5344CB8AC3E}">
        <p14:creationId xmlns:p14="http://schemas.microsoft.com/office/powerpoint/2010/main" val="164329943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1259A422-0023-4292-8200-E080556F3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 xmlns:a16="http://schemas.microsoft.com/office/drawing/2014/main" id="{A2413CA5-4739-4BC9-8BB3-B0A4928D31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 xmlns:a16="http://schemas.microsoft.com/office/drawing/2014/main" id="{644FE4FA-7EE9-7D48-AF79-42A6BCFB906E}"/>
              </a:ext>
            </a:extLst>
          </p:cNvPr>
          <p:cNvPicPr>
            <a:picLocks noChangeAspect="1"/>
          </p:cNvPicPr>
          <p:nvPr/>
        </p:nvPicPr>
        <p:blipFill rotWithShape="1">
          <a:blip r:embed="rId2"/>
          <a:srcRect t="8889"/>
          <a:stretch/>
        </p:blipFill>
        <p:spPr>
          <a:xfrm>
            <a:off x="2019606" y="643467"/>
            <a:ext cx="8152787" cy="5571066"/>
          </a:xfrm>
          <a:prstGeom prst="rect">
            <a:avLst/>
          </a:prstGeom>
        </p:spPr>
      </p:pic>
    </p:spTree>
    <p:extLst>
      <p:ext uri="{BB962C8B-B14F-4D97-AF65-F5344CB8AC3E}">
        <p14:creationId xmlns:p14="http://schemas.microsoft.com/office/powerpoint/2010/main" val="338150449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647700"/>
            <a:ext cx="3703320" cy="57428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FFE7FE47-4A9A-4B40-B5F9-FC4242D5B155}"/>
              </a:ext>
            </a:extLst>
          </p:cNvPr>
          <p:cNvSpPr>
            <a:spLocks noGrp="1"/>
          </p:cNvSpPr>
          <p:nvPr>
            <p:ph type="title"/>
          </p:nvPr>
        </p:nvSpPr>
        <p:spPr>
          <a:xfrm>
            <a:off x="8369643" y="1037967"/>
            <a:ext cx="3054091" cy="4709131"/>
          </a:xfrm>
        </p:spPr>
        <p:txBody>
          <a:bodyPr anchor="ctr">
            <a:normAutofit/>
          </a:bodyPr>
          <a:lstStyle/>
          <a:p>
            <a:r>
              <a:rPr lang="en-US">
                <a:solidFill>
                  <a:srgbClr val="FFFEFF"/>
                </a:solidFill>
              </a:rPr>
              <a:t>applications</a:t>
            </a:r>
          </a:p>
        </p:txBody>
      </p:sp>
      <p:sp>
        <p:nvSpPr>
          <p:cNvPr id="14" name="Rectangle 13">
            <a:extLst>
              <a:ext uri="{FF2B5EF4-FFF2-40B4-BE49-F238E27FC236}">
                <a16:creationId xmlns="" xmlns:a16="http://schemas.microsoft.com/office/drawing/2014/main" id="{EC930E8B-CABB-49C6-9609-F872BC0437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AFD211A8-7186-46C6-AC78-73F89CAA5E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88062204-EE69-489C-87C1-C1958C334A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162671DA-E482-40D1-9963-9D15FEEE9162}"/>
              </a:ext>
            </a:extLst>
          </p:cNvPr>
          <p:cNvGraphicFramePr>
            <a:graphicFrameLocks noGrp="1"/>
          </p:cNvGraphicFramePr>
          <p:nvPr>
            <p:ph idx="1"/>
            <p:extLst>
              <p:ext uri="{D42A27DB-BD31-4B8C-83A1-F6EECF244321}">
                <p14:modId xmlns:p14="http://schemas.microsoft.com/office/powerpoint/2010/main" val="3805652406"/>
              </p:ext>
            </p:extLst>
          </p:nvPr>
        </p:nvGraphicFramePr>
        <p:xfrm>
          <a:off x="486033"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020171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Rectangle 2">
            <a:extLst>
              <a:ext uri="{FF2B5EF4-FFF2-40B4-BE49-F238E27FC236}">
                <a16:creationId xmlns="" xmlns:a16="http://schemas.microsoft.com/office/drawing/2014/main" id="{DEBF47C1-08DC-4748-9B69-79D9DF349963}"/>
              </a:ext>
            </a:extLst>
          </p:cNvPr>
          <p:cNvSpPr>
            <a:spLocks noGrp="1" noChangeArrowheads="1"/>
          </p:cNvSpPr>
          <p:nvPr>
            <p:ph type="title"/>
          </p:nvPr>
        </p:nvSpPr>
        <p:spPr/>
        <p:txBody>
          <a:bodyPr>
            <a:normAutofit fontScale="90000"/>
          </a:bodyPr>
          <a:lstStyle/>
          <a:p>
            <a:pPr eaLnBrk="1" hangingPunct="1"/>
            <a:r>
              <a:rPr lang="en-US" altLang="en-US" sz="4000"/>
              <a:t>Dimensions of </a:t>
            </a:r>
            <a:br>
              <a:rPr lang="en-US" altLang="en-US" sz="4000"/>
            </a:br>
            <a:r>
              <a:rPr lang="en-US" altLang="en-US" sz="4000"/>
              <a:t>Executive Ethical Leadership</a:t>
            </a:r>
            <a:endParaRPr lang="en-US" altLang="en-US"/>
          </a:p>
        </p:txBody>
      </p:sp>
      <p:sp>
        <p:nvSpPr>
          <p:cNvPr id="2" name="Content Placeholder 1">
            <a:extLst>
              <a:ext uri="{FF2B5EF4-FFF2-40B4-BE49-F238E27FC236}">
                <a16:creationId xmlns="" xmlns:a16="http://schemas.microsoft.com/office/drawing/2014/main" id="{43733953-56DF-364C-91C4-251446A34B06}"/>
              </a:ext>
            </a:extLst>
          </p:cNvPr>
          <p:cNvSpPr>
            <a:spLocks noGrp="1"/>
          </p:cNvSpPr>
          <p:nvPr>
            <p:ph sz="half" idx="2"/>
          </p:nvPr>
        </p:nvSpPr>
        <p:spPr/>
        <p:txBody>
          <a:bodyPr>
            <a:normAutofit/>
          </a:bodyPr>
          <a:lstStyle/>
          <a:p>
            <a:r>
              <a:rPr lang="en-US" dirty="0"/>
              <a:t>Moral Manager</a:t>
            </a:r>
          </a:p>
          <a:p>
            <a:r>
              <a:rPr lang="en-US" dirty="0"/>
              <a:t>Directors followers’ </a:t>
            </a:r>
            <a:r>
              <a:rPr lang="en-US" dirty="0" err="1"/>
              <a:t>behaviour</a:t>
            </a:r>
            <a:endParaRPr lang="en-US" dirty="0"/>
          </a:p>
          <a:p>
            <a:r>
              <a:rPr lang="en-US" dirty="0"/>
              <a:t>Role-modelling</a:t>
            </a:r>
          </a:p>
          <a:p>
            <a:pPr lvl="1"/>
            <a:r>
              <a:rPr lang="en-US" dirty="0"/>
              <a:t>Visible ethical action</a:t>
            </a:r>
          </a:p>
          <a:p>
            <a:r>
              <a:rPr lang="en-US" dirty="0"/>
              <a:t>Rewards/discipline</a:t>
            </a:r>
          </a:p>
          <a:p>
            <a:pPr lvl="1"/>
            <a:r>
              <a:rPr lang="en-US" dirty="0"/>
              <a:t>Holds people accountable for ethical conduct</a:t>
            </a:r>
          </a:p>
          <a:p>
            <a:r>
              <a:rPr lang="en-US" dirty="0"/>
              <a:t>Communicating – conveys an ethics/values message</a:t>
            </a:r>
          </a:p>
        </p:txBody>
      </p:sp>
      <p:sp>
        <p:nvSpPr>
          <p:cNvPr id="323588" name="Line 5">
            <a:extLst>
              <a:ext uri="{FF2B5EF4-FFF2-40B4-BE49-F238E27FC236}">
                <a16:creationId xmlns="" xmlns:a16="http://schemas.microsoft.com/office/drawing/2014/main" id="{C78B2D53-0DF6-E149-9F8B-136E181689BD}"/>
              </a:ext>
            </a:extLst>
          </p:cNvPr>
          <p:cNvSpPr>
            <a:spLocks noChangeShapeType="1"/>
          </p:cNvSpPr>
          <p:nvPr/>
        </p:nvSpPr>
        <p:spPr bwMode="auto">
          <a:xfrm>
            <a:off x="5638800" y="2209800"/>
            <a:ext cx="0" cy="4648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 name="Content Placeholder 2">
            <a:extLst>
              <a:ext uri="{FF2B5EF4-FFF2-40B4-BE49-F238E27FC236}">
                <a16:creationId xmlns="" xmlns:a16="http://schemas.microsoft.com/office/drawing/2014/main" id="{41024E1A-7483-B346-B167-B2042FF0BEDD}"/>
              </a:ext>
            </a:extLst>
          </p:cNvPr>
          <p:cNvSpPr>
            <a:spLocks noGrp="1"/>
          </p:cNvSpPr>
          <p:nvPr>
            <p:ph sz="half" idx="1"/>
          </p:nvPr>
        </p:nvSpPr>
        <p:spPr/>
        <p:txBody>
          <a:bodyPr/>
          <a:lstStyle/>
          <a:p>
            <a:r>
              <a:rPr lang="en-US" dirty="0"/>
              <a:t>Moral Person</a:t>
            </a:r>
          </a:p>
          <a:p>
            <a:r>
              <a:rPr lang="en-US" dirty="0"/>
              <a:t>Leaders’ </a:t>
            </a:r>
            <a:r>
              <a:rPr lang="en-US" dirty="0" err="1"/>
              <a:t>behaviour</a:t>
            </a:r>
            <a:endParaRPr lang="en-US" dirty="0"/>
          </a:p>
          <a:p>
            <a:r>
              <a:rPr lang="en-US" dirty="0"/>
              <a:t>Traits – honesty, integrity, trust</a:t>
            </a:r>
          </a:p>
          <a:p>
            <a:r>
              <a:rPr lang="en-US" dirty="0" err="1"/>
              <a:t>Behaviours</a:t>
            </a:r>
            <a:r>
              <a:rPr lang="en-US" dirty="0"/>
              <a:t> – openness concern for people, personal morality</a:t>
            </a:r>
          </a:p>
          <a:p>
            <a:r>
              <a:rPr lang="en-US" dirty="0"/>
              <a:t>Decision-making – values based, fair</a:t>
            </a:r>
          </a:p>
          <a:p>
            <a:endParaRPr lang="en-US" dirty="0"/>
          </a:p>
        </p:txBody>
      </p:sp>
    </p:spTree>
    <p:extLst>
      <p:ext uri="{BB962C8B-B14F-4D97-AF65-F5344CB8AC3E}">
        <p14:creationId xmlns:p14="http://schemas.microsoft.com/office/powerpoint/2010/main" val="123233440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587D26DA-9773-4A0E-B213-DDF20A1F1F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41B79010-A936-4348-814D-BA0E044B69B7}"/>
              </a:ext>
            </a:extLst>
          </p:cNvPr>
          <p:cNvPicPr>
            <a:picLocks noChangeAspect="1"/>
          </p:cNvPicPr>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7931653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 xmlns:a16="http://schemas.microsoft.com/office/drawing/2014/main" id="{7C427EA3-1645-4B27-A5C2-55E8E24C66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 xmlns:a16="http://schemas.microsoft.com/office/drawing/2014/main" id="{885CDBF6-7B87-4A58-92CA-E887CA36AF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6BFF2B2E-1CF1-403F-BB44-3F9C3E7F67F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 xmlns:a16="http://schemas.microsoft.com/office/drawing/2014/main" id="{9D8B4D3C-0DE0-43B9-B032-32B536B96D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2" name="Picture 1">
            <a:extLst>
              <a:ext uri="{FF2B5EF4-FFF2-40B4-BE49-F238E27FC236}">
                <a16:creationId xmlns="" xmlns:a16="http://schemas.microsoft.com/office/drawing/2014/main" id="{7365495B-54CB-5B43-8133-52A4BFBD25AA}"/>
              </a:ext>
            </a:extLst>
          </p:cNvPr>
          <p:cNvPicPr>
            <a:picLocks noChangeAspect="1"/>
          </p:cNvPicPr>
          <p:nvPr/>
        </p:nvPicPr>
        <p:blipFill rotWithShape="1">
          <a:blip r:embed="rId2"/>
          <a:srcRect t="27778"/>
          <a:stretch/>
        </p:blipFill>
        <p:spPr>
          <a:xfrm>
            <a:off x="931166" y="1810562"/>
            <a:ext cx="6518800" cy="3531006"/>
          </a:xfrm>
          <a:prstGeom prst="rect">
            <a:avLst/>
          </a:prstGeom>
        </p:spPr>
      </p:pic>
      <p:sp>
        <p:nvSpPr>
          <p:cNvPr id="24" name="Rectangle 23">
            <a:extLst>
              <a:ext uri="{FF2B5EF4-FFF2-40B4-BE49-F238E27FC236}">
                <a16:creationId xmlns="" xmlns:a16="http://schemas.microsoft.com/office/drawing/2014/main" id="{707788D3-E467-4E25-A5E9-FD41795BD55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Title 2">
            <a:extLst>
              <a:ext uri="{FF2B5EF4-FFF2-40B4-BE49-F238E27FC236}">
                <a16:creationId xmlns="" xmlns:a16="http://schemas.microsoft.com/office/drawing/2014/main" id="{2BB015EB-8B20-1F42-B5B6-214E04DCF2FA}"/>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600">
                <a:solidFill>
                  <a:srgbClr val="FFFFFF"/>
                </a:solidFill>
              </a:rPr>
              <a:t>Ethical leader example</a:t>
            </a:r>
          </a:p>
        </p:txBody>
      </p:sp>
    </p:spTree>
    <p:extLst>
      <p:ext uri="{BB962C8B-B14F-4D97-AF65-F5344CB8AC3E}">
        <p14:creationId xmlns:p14="http://schemas.microsoft.com/office/powerpoint/2010/main" val="22760946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9871FB50-0611-45F2-8BF2-739990C2B92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FA9C932-1785-4A1F-B97A-5248EE0DC56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7882" y="482556"/>
            <a:ext cx="5297251" cy="5897880"/>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2E490B7E-8308-49C9-9C90-6752EE1304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336" y="645964"/>
            <a:ext cx="4993699"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 xmlns:a16="http://schemas.microsoft.com/office/drawing/2014/main" id="{7B503177-FE05-1348-9C09-D2075A31341B}"/>
              </a:ext>
            </a:extLst>
          </p:cNvPr>
          <p:cNvPicPr>
            <a:picLocks noChangeAspect="1"/>
          </p:cNvPicPr>
          <p:nvPr/>
        </p:nvPicPr>
        <p:blipFill>
          <a:blip r:embed="rId2"/>
          <a:stretch>
            <a:fillRect/>
          </a:stretch>
        </p:blipFill>
        <p:spPr>
          <a:xfrm>
            <a:off x="1281348" y="1922633"/>
            <a:ext cx="4010318" cy="3011579"/>
          </a:xfrm>
          <a:prstGeom prst="rect">
            <a:avLst/>
          </a:prstGeom>
        </p:spPr>
      </p:pic>
      <p:sp>
        <p:nvSpPr>
          <p:cNvPr id="15" name="Rectangle 14">
            <a:extLst>
              <a:ext uri="{FF2B5EF4-FFF2-40B4-BE49-F238E27FC236}">
                <a16:creationId xmlns="" xmlns:a16="http://schemas.microsoft.com/office/drawing/2014/main" id="{C7765C21-6EFA-4B34-9F54-9CCD8B9533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06883" y="663258"/>
            <a:ext cx="4993699"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E26B8CCE-6B07-4893-AAA1-800EDAEF119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251275" y="486882"/>
            <a:ext cx="5297251" cy="5897880"/>
          </a:xfrm>
          <a:prstGeom prst="rect">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D77C80E2-90D4-0241-AAB3-C9392625DE7C}"/>
              </a:ext>
            </a:extLst>
          </p:cNvPr>
          <p:cNvPicPr>
            <a:picLocks noChangeAspect="1"/>
          </p:cNvPicPr>
          <p:nvPr/>
        </p:nvPicPr>
        <p:blipFill>
          <a:blip r:embed="rId3"/>
          <a:stretch>
            <a:fillRect/>
          </a:stretch>
        </p:blipFill>
        <p:spPr>
          <a:xfrm>
            <a:off x="6894741" y="2094305"/>
            <a:ext cx="4010318" cy="2676887"/>
          </a:xfrm>
          <a:prstGeom prst="rect">
            <a:avLst/>
          </a:prstGeom>
        </p:spPr>
      </p:pic>
    </p:spTree>
    <p:extLst>
      <p:ext uri="{BB962C8B-B14F-4D97-AF65-F5344CB8AC3E}">
        <p14:creationId xmlns:p14="http://schemas.microsoft.com/office/powerpoint/2010/main" val="2538553397"/>
      </p:ext>
    </p:extLst>
  </p:cSld>
  <p:clrMapOvr>
    <a:overrideClrMapping bg1="dk1" tx1="lt1" bg2="dk2" tx2="lt2" accent1="accent1" accent2="accent2" accent3="accent3" accent4="accent4" accent5="accent5" accent6="accent6" hlink="hlink" folHlink="folHlink"/>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 xmlns:a16="http://schemas.microsoft.com/office/drawing/2014/main" id="{79394E1F-0B5F-497D-B2A6-8383A2A5483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6" name="Title 5">
            <a:extLst>
              <a:ext uri="{FF2B5EF4-FFF2-40B4-BE49-F238E27FC236}">
                <a16:creationId xmlns="" xmlns:a16="http://schemas.microsoft.com/office/drawing/2014/main" id="{FDACFFE4-4145-094F-88F2-75D97318ED8C}"/>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Unethical leadership example</a:t>
            </a:r>
          </a:p>
        </p:txBody>
      </p:sp>
      <p:pic>
        <p:nvPicPr>
          <p:cNvPr id="2" name="Picture 1">
            <a:extLst>
              <a:ext uri="{FF2B5EF4-FFF2-40B4-BE49-F238E27FC236}">
                <a16:creationId xmlns="" xmlns:a16="http://schemas.microsoft.com/office/drawing/2014/main" id="{ED256059-C4A3-A340-A7C6-B7621CB69F98}"/>
              </a:ext>
            </a:extLst>
          </p:cNvPr>
          <p:cNvPicPr>
            <a:picLocks noChangeAspect="1"/>
          </p:cNvPicPr>
          <p:nvPr/>
        </p:nvPicPr>
        <p:blipFill rotWithShape="1">
          <a:blip r:embed="rId2"/>
          <a:srcRect t="27586"/>
          <a:stretch/>
        </p:blipFill>
        <p:spPr>
          <a:xfrm>
            <a:off x="4765053" y="1580129"/>
            <a:ext cx="6764864" cy="3674032"/>
          </a:xfrm>
          <a:prstGeom prst="rect">
            <a:avLst/>
          </a:prstGeom>
        </p:spPr>
      </p:pic>
    </p:spTree>
    <p:extLst>
      <p:ext uri="{BB962C8B-B14F-4D97-AF65-F5344CB8AC3E}">
        <p14:creationId xmlns:p14="http://schemas.microsoft.com/office/powerpoint/2010/main" val="426482131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41" name="Rectangle 40">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 xmlns:a16="http://schemas.microsoft.com/office/drawing/2014/main" id="{79394E1F-0B5F-497D-B2A6-8383A2A5483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38068" y="457200"/>
            <a:ext cx="3703320" cy="5935133"/>
            <a:chOff x="438068" y="457200"/>
            <a:chExt cx="3703320" cy="5935133"/>
          </a:xfrm>
        </p:grpSpPr>
        <p:sp>
          <p:nvSpPr>
            <p:cNvPr id="44" name="Rectangle 43">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 xmlns:a16="http://schemas.microsoft.com/office/drawing/2014/main" id="{DF5F01A4-84F6-7A46-AF76-5195909FDF08}"/>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altLang="en-US" sz="3600">
                <a:solidFill>
                  <a:srgbClr val="FFFFFF"/>
                </a:solidFill>
              </a:rPr>
              <a:t>Hypocritical Leadership Example</a:t>
            </a:r>
            <a:endParaRPr lang="en-US" sz="3600">
              <a:solidFill>
                <a:srgbClr val="FFFFFF"/>
              </a:solidFill>
            </a:endParaRPr>
          </a:p>
        </p:txBody>
      </p:sp>
      <p:pic>
        <p:nvPicPr>
          <p:cNvPr id="3" name="Picture 2">
            <a:extLst>
              <a:ext uri="{FF2B5EF4-FFF2-40B4-BE49-F238E27FC236}">
                <a16:creationId xmlns="" xmlns:a16="http://schemas.microsoft.com/office/drawing/2014/main" id="{84BC109E-163F-D240-AC15-0295C5D9AAE8}"/>
              </a:ext>
            </a:extLst>
          </p:cNvPr>
          <p:cNvPicPr>
            <a:picLocks noChangeAspect="1"/>
          </p:cNvPicPr>
          <p:nvPr/>
        </p:nvPicPr>
        <p:blipFill rotWithShape="1">
          <a:blip r:embed="rId2"/>
          <a:srcRect t="26667"/>
          <a:stretch/>
        </p:blipFill>
        <p:spPr>
          <a:xfrm>
            <a:off x="4765053" y="1556816"/>
            <a:ext cx="6764864" cy="3720659"/>
          </a:xfrm>
          <a:prstGeom prst="rect">
            <a:avLst/>
          </a:prstGeom>
        </p:spPr>
      </p:pic>
    </p:spTree>
    <p:extLst>
      <p:ext uri="{BB962C8B-B14F-4D97-AF65-F5344CB8AC3E}">
        <p14:creationId xmlns:p14="http://schemas.microsoft.com/office/powerpoint/2010/main" val="179910842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 xmlns:a16="http://schemas.microsoft.com/office/drawing/2014/main" id="{79394E1F-0B5F-497D-B2A6-8383A2A5483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 xmlns:a16="http://schemas.microsoft.com/office/drawing/2014/main" id="{E18A44FE-9413-A240-AFE7-D6E4DE5EDAD5}"/>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altLang="en-US" sz="3600" u="sng">
                <a:solidFill>
                  <a:srgbClr val="FFFFFF"/>
                </a:solidFill>
              </a:rPr>
              <a:t>Ethically Neutral</a:t>
            </a:r>
            <a:r>
              <a:rPr lang="en-US" altLang="en-US" sz="3600">
                <a:solidFill>
                  <a:srgbClr val="FFFFFF"/>
                </a:solidFill>
              </a:rPr>
              <a:t> Leadership Example</a:t>
            </a:r>
            <a:endParaRPr lang="en-US" sz="3600">
              <a:solidFill>
                <a:srgbClr val="FFFFFF"/>
              </a:solidFill>
            </a:endParaRPr>
          </a:p>
        </p:txBody>
      </p:sp>
      <p:pic>
        <p:nvPicPr>
          <p:cNvPr id="3" name="Picture 2">
            <a:extLst>
              <a:ext uri="{FF2B5EF4-FFF2-40B4-BE49-F238E27FC236}">
                <a16:creationId xmlns="" xmlns:a16="http://schemas.microsoft.com/office/drawing/2014/main" id="{8FA7085D-D1CB-5842-A775-266099DA3335}"/>
              </a:ext>
            </a:extLst>
          </p:cNvPr>
          <p:cNvPicPr>
            <a:picLocks noChangeAspect="1"/>
          </p:cNvPicPr>
          <p:nvPr/>
        </p:nvPicPr>
        <p:blipFill rotWithShape="1">
          <a:blip r:embed="rId2"/>
          <a:srcRect t="27778"/>
          <a:stretch/>
        </p:blipFill>
        <p:spPr>
          <a:xfrm>
            <a:off x="4765053" y="1585000"/>
            <a:ext cx="6764864" cy="3664291"/>
          </a:xfrm>
          <a:prstGeom prst="rect">
            <a:avLst/>
          </a:prstGeom>
        </p:spPr>
      </p:pic>
    </p:spTree>
    <p:extLst>
      <p:ext uri="{BB962C8B-B14F-4D97-AF65-F5344CB8AC3E}">
        <p14:creationId xmlns:p14="http://schemas.microsoft.com/office/powerpoint/2010/main" val="428137856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9730" name="Rectangle 2">
            <a:extLst>
              <a:ext uri="{FF2B5EF4-FFF2-40B4-BE49-F238E27FC236}">
                <a16:creationId xmlns="" xmlns:a16="http://schemas.microsoft.com/office/drawing/2014/main" id="{9C88D2CD-E309-4B48-885D-34C1319639B6}"/>
              </a:ext>
            </a:extLst>
          </p:cNvPr>
          <p:cNvSpPr>
            <a:spLocks noGrp="1" noChangeArrowheads="1"/>
          </p:cNvSpPr>
          <p:nvPr>
            <p:ph type="title"/>
          </p:nvPr>
        </p:nvSpPr>
        <p:spPr>
          <a:xfrm>
            <a:off x="771148" y="1037967"/>
            <a:ext cx="3054091" cy="4709131"/>
          </a:xfrm>
        </p:spPr>
        <p:txBody>
          <a:bodyPr anchor="ctr">
            <a:normAutofit/>
          </a:bodyPr>
          <a:lstStyle/>
          <a:p>
            <a:pPr eaLnBrk="1" hangingPunct="1"/>
            <a:r>
              <a:rPr lang="en-US" altLang="en-US">
                <a:solidFill>
                  <a:srgbClr val="FFFEFF"/>
                </a:solidFill>
              </a:rPr>
              <a:t>Conclusions About Ethical Leadership </a:t>
            </a:r>
          </a:p>
        </p:txBody>
      </p:sp>
      <p:sp>
        <p:nvSpPr>
          <p:cNvPr id="329731" name="Rectangle 4">
            <a:extLst>
              <a:ext uri="{FF2B5EF4-FFF2-40B4-BE49-F238E27FC236}">
                <a16:creationId xmlns="" xmlns:a16="http://schemas.microsoft.com/office/drawing/2014/main" id="{7FFBBE8A-E79B-E24E-8D78-AE12B6FB7DB7}"/>
              </a:ext>
            </a:extLst>
          </p:cNvPr>
          <p:cNvSpPr>
            <a:spLocks noGrp="1" noChangeArrowheads="1"/>
          </p:cNvSpPr>
          <p:nvPr>
            <p:ph idx="1"/>
          </p:nvPr>
        </p:nvSpPr>
        <p:spPr>
          <a:xfrm>
            <a:off x="4534935" y="1037968"/>
            <a:ext cx="7014423" cy="4820832"/>
          </a:xfrm>
        </p:spPr>
        <p:txBody>
          <a:bodyPr>
            <a:normAutofit/>
          </a:bodyPr>
          <a:lstStyle/>
          <a:p>
            <a:pPr eaLnBrk="1" hangingPunct="1"/>
            <a:r>
              <a:rPr lang="en-US" altLang="en-US" sz="2000"/>
              <a:t>To be perceived as an ethical leader, must be a </a:t>
            </a:r>
            <a:r>
              <a:rPr lang="en-US" altLang="en-US" sz="2000" u="sng"/>
              <a:t>visibly</a:t>
            </a:r>
            <a:r>
              <a:rPr lang="en-US" altLang="en-US" sz="2000"/>
              <a:t> ethical PERSON </a:t>
            </a:r>
            <a:r>
              <a:rPr lang="en-US" altLang="en-US" sz="2000" u="sng"/>
              <a:t>and</a:t>
            </a:r>
            <a:r>
              <a:rPr lang="en-US" altLang="en-US" sz="2000"/>
              <a:t> an ethical MANAGER with a consistent message</a:t>
            </a:r>
          </a:p>
          <a:p>
            <a:pPr lvl="2" eaLnBrk="1" hangingPunct="1"/>
            <a:r>
              <a:rPr lang="en-US" altLang="en-US" sz="2000" u="sng"/>
              <a:t>Being a moral person alone is insufficient</a:t>
            </a:r>
            <a:r>
              <a:rPr lang="en-US" altLang="en-US" sz="2000"/>
              <a:t> </a:t>
            </a:r>
          </a:p>
          <a:p>
            <a:pPr lvl="3" eaLnBrk="1" hangingPunct="1"/>
            <a:r>
              <a:rPr lang="en-US" altLang="en-US" sz="2000"/>
              <a:t>Executives are distant from most employees and, without “moral management,” bottom line messages can overwhelm all others. </a:t>
            </a:r>
          </a:p>
          <a:p>
            <a:pPr lvl="2" eaLnBrk="1" hangingPunct="1"/>
            <a:r>
              <a:rPr lang="en-US" altLang="en-US" sz="2000" u="sng"/>
              <a:t>Being a moral manager is insufficient</a:t>
            </a:r>
            <a:r>
              <a:rPr lang="en-US" altLang="en-US" sz="2000"/>
              <a:t> </a:t>
            </a:r>
          </a:p>
          <a:p>
            <a:pPr lvl="3" eaLnBrk="1" hangingPunct="1"/>
            <a:r>
              <a:rPr lang="en-US" altLang="en-US" sz="2000"/>
              <a:t>Moral management (proactive words and actions) gain legitimacy only if employees believe the exec is a  principled, caring person who means what s/he says (counters cynicism)</a:t>
            </a:r>
          </a:p>
        </p:txBody>
      </p:sp>
    </p:spTree>
    <p:extLst>
      <p:ext uri="{BB962C8B-B14F-4D97-AF65-F5344CB8AC3E}">
        <p14:creationId xmlns:p14="http://schemas.microsoft.com/office/powerpoint/2010/main" val="170668565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31778" name="Rectangle 2">
            <a:extLst>
              <a:ext uri="{FF2B5EF4-FFF2-40B4-BE49-F238E27FC236}">
                <a16:creationId xmlns="" xmlns:a16="http://schemas.microsoft.com/office/drawing/2014/main" id="{D2BA64C7-FF7F-3344-968C-A4F5F92122C8}"/>
              </a:ext>
            </a:extLst>
          </p:cNvPr>
          <p:cNvSpPr>
            <a:spLocks noGrp="1" noChangeArrowheads="1"/>
          </p:cNvSpPr>
          <p:nvPr>
            <p:ph type="title"/>
          </p:nvPr>
        </p:nvSpPr>
        <p:spPr>
          <a:xfrm>
            <a:off x="771148" y="1037967"/>
            <a:ext cx="3054091" cy="4709131"/>
          </a:xfrm>
        </p:spPr>
        <p:txBody>
          <a:bodyPr anchor="ctr">
            <a:normAutofit/>
          </a:bodyPr>
          <a:lstStyle/>
          <a:p>
            <a:pPr eaLnBrk="1" hangingPunct="1"/>
            <a:r>
              <a:rPr lang="en-US" altLang="en-US">
                <a:solidFill>
                  <a:srgbClr val="FFFEFF"/>
                </a:solidFill>
              </a:rPr>
              <a:t>Conclusions </a:t>
            </a:r>
          </a:p>
        </p:txBody>
      </p:sp>
      <p:sp>
        <p:nvSpPr>
          <p:cNvPr id="331779" name="Rectangle 3">
            <a:extLst>
              <a:ext uri="{FF2B5EF4-FFF2-40B4-BE49-F238E27FC236}">
                <a16:creationId xmlns="" xmlns:a16="http://schemas.microsoft.com/office/drawing/2014/main" id="{89D12825-D982-C944-A664-1D92F9E9FD10}"/>
              </a:ext>
            </a:extLst>
          </p:cNvPr>
          <p:cNvSpPr>
            <a:spLocks noGrp="1" noChangeArrowheads="1"/>
          </p:cNvSpPr>
          <p:nvPr>
            <p:ph idx="1"/>
          </p:nvPr>
        </p:nvSpPr>
        <p:spPr>
          <a:xfrm>
            <a:off x="4534935" y="1037968"/>
            <a:ext cx="7014423" cy="4820832"/>
          </a:xfrm>
        </p:spPr>
        <p:txBody>
          <a:bodyPr>
            <a:normAutofit/>
          </a:bodyPr>
          <a:lstStyle/>
          <a:p>
            <a:pPr lvl="1" eaLnBrk="1" hangingPunct="1"/>
            <a:endParaRPr lang="en-US" altLang="en-US" sz="2000"/>
          </a:p>
          <a:p>
            <a:pPr eaLnBrk="1" hangingPunct="1"/>
            <a:r>
              <a:rPr lang="en-US" altLang="en-US" sz="2000"/>
              <a:t>Executive ethical leadership is</a:t>
            </a:r>
          </a:p>
          <a:p>
            <a:pPr lvl="1" eaLnBrk="1" hangingPunct="1"/>
            <a:r>
              <a:rPr lang="en-US" altLang="en-US" sz="2000"/>
              <a:t> Much more than traits (e.g., integrity)</a:t>
            </a:r>
          </a:p>
          <a:p>
            <a:pPr lvl="1" eaLnBrk="1" hangingPunct="1"/>
            <a:r>
              <a:rPr lang="en-US" altLang="en-US" sz="2000"/>
              <a:t> Requires great care to create and sustain an ethical culture that sends a consistent  message that is at least as powerful as the “bottom line” drumbeat (via real attention to ethics in multiple cultural systems).</a:t>
            </a:r>
          </a:p>
        </p:txBody>
      </p:sp>
    </p:spTree>
    <p:extLst>
      <p:ext uri="{BB962C8B-B14F-4D97-AF65-F5344CB8AC3E}">
        <p14:creationId xmlns:p14="http://schemas.microsoft.com/office/powerpoint/2010/main" val="124187870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5" name="Text Box 3">
            <a:extLst>
              <a:ext uri="{FF2B5EF4-FFF2-40B4-BE49-F238E27FC236}">
                <a16:creationId xmlns="" xmlns:a16="http://schemas.microsoft.com/office/drawing/2014/main" id="{D64E6BAA-8FBA-794E-9695-7D439DE75FEC}"/>
              </a:ext>
            </a:extLst>
          </p:cNvPr>
          <p:cNvSpPr txBox="1">
            <a:spLocks noChangeArrowheads="1"/>
          </p:cNvSpPr>
          <p:nvPr/>
        </p:nvSpPr>
        <p:spPr bwMode="auto">
          <a:xfrm>
            <a:off x="2286000" y="2514601"/>
            <a:ext cx="3048000" cy="396875"/>
          </a:xfrm>
          <a:prstGeom prst="rect">
            <a:avLst/>
          </a:prstGeom>
          <a:noFill/>
          <a:ln>
            <a:noFill/>
          </a:ln>
          <a:effectLst/>
          <a:extLst>
            <a:ext uri="{909E8E84-426E-40DD-AFC4-6F175D3DCCD1}">
              <a14:hiddenFill xmlns:a14="http://schemas.microsoft.com/office/drawing/2010/main">
                <a:solidFill>
                  <a:srgbClr val="66CC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en-US" sz="2000">
                <a:effectLst>
                  <a:outerShdw blurRad="38100" dist="38100" dir="2700000" algn="tl">
                    <a:srgbClr val="C0C0C0"/>
                  </a:outerShdw>
                </a:effectLst>
                <a:latin typeface="Arial" panose="020B0604020202020204" pitchFamily="34" charset="0"/>
              </a:rPr>
              <a:t>FORMAL SYSTEMS</a:t>
            </a:r>
          </a:p>
        </p:txBody>
      </p:sp>
      <p:sp>
        <p:nvSpPr>
          <p:cNvPr id="218116" name="Text Box 4">
            <a:extLst>
              <a:ext uri="{FF2B5EF4-FFF2-40B4-BE49-F238E27FC236}">
                <a16:creationId xmlns="" xmlns:a16="http://schemas.microsoft.com/office/drawing/2014/main" id="{DB01D395-6755-EF4D-9A35-3D8EC3373A8D}"/>
              </a:ext>
            </a:extLst>
          </p:cNvPr>
          <p:cNvSpPr txBox="1">
            <a:spLocks noChangeArrowheads="1"/>
          </p:cNvSpPr>
          <p:nvPr/>
        </p:nvSpPr>
        <p:spPr bwMode="auto">
          <a:xfrm rot="10800000" flipV="1">
            <a:off x="6781800" y="2498726"/>
            <a:ext cx="3581400" cy="396875"/>
          </a:xfrm>
          <a:prstGeom prst="rect">
            <a:avLst/>
          </a:prstGeom>
          <a:noFill/>
          <a:ln>
            <a:noFill/>
          </a:ln>
          <a:effectLst/>
          <a:extLst>
            <a:ext uri="{909E8E84-426E-40DD-AFC4-6F175D3DCCD1}">
              <a14:hiddenFill xmlns:a14="http://schemas.microsoft.com/office/drawing/2010/main">
                <a:solidFill>
                  <a:srgbClr val="66CC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en-US" sz="2000">
                <a:effectLst>
                  <a:outerShdw blurRad="38100" dist="38100" dir="2700000" algn="tl">
                    <a:srgbClr val="C0C0C0"/>
                  </a:outerShdw>
                </a:effectLst>
                <a:latin typeface="Arial" panose="020B0604020202020204" pitchFamily="34" charset="0"/>
              </a:rPr>
              <a:t>    INFORMAL SYSTEMS</a:t>
            </a:r>
          </a:p>
        </p:txBody>
      </p:sp>
      <p:sp>
        <p:nvSpPr>
          <p:cNvPr id="218117" name="Text Box 5">
            <a:extLst>
              <a:ext uri="{FF2B5EF4-FFF2-40B4-BE49-F238E27FC236}">
                <a16:creationId xmlns="" xmlns:a16="http://schemas.microsoft.com/office/drawing/2014/main" id="{8B7C9B6B-F23B-544A-AF95-4EA13BD24D29}"/>
              </a:ext>
            </a:extLst>
          </p:cNvPr>
          <p:cNvSpPr txBox="1">
            <a:spLocks noChangeArrowheads="1"/>
          </p:cNvSpPr>
          <p:nvPr/>
        </p:nvSpPr>
        <p:spPr bwMode="auto">
          <a:xfrm>
            <a:off x="2362200" y="2819401"/>
            <a:ext cx="2819400" cy="325596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en-US">
                <a:solidFill>
                  <a:srgbClr val="FF0066"/>
                </a:solidFill>
                <a:effectLst>
                  <a:outerShdw blurRad="38100" dist="38100" dir="2700000" algn="tl">
                    <a:srgbClr val="C0C0C0"/>
                  </a:outerShdw>
                </a:effectLst>
                <a:latin typeface="Arial" panose="020B0604020202020204" pitchFamily="34" charset="0"/>
              </a:rPr>
              <a:t>    </a:t>
            </a:r>
          </a:p>
          <a:p>
            <a:pPr eaLnBrk="1" hangingPunct="1">
              <a:spcBef>
                <a:spcPct val="50000"/>
              </a:spcBef>
              <a:defRPr/>
            </a:pPr>
            <a:r>
              <a:rPr lang="en-US" altLang="en-US">
                <a:solidFill>
                  <a:srgbClr val="FF0066"/>
                </a:solidFill>
                <a:effectLst>
                  <a:outerShdw blurRad="38100" dist="38100" dir="2700000" algn="tl">
                    <a:srgbClr val="C0C0C0"/>
                  </a:outerShdw>
                </a:effectLst>
                <a:latin typeface="Arial" panose="020B0604020202020204" pitchFamily="34" charset="0"/>
              </a:rPr>
              <a:t>    Exec Leadership</a:t>
            </a:r>
          </a:p>
          <a:p>
            <a:pPr eaLnBrk="1" hangingPunct="1">
              <a:spcBef>
                <a:spcPct val="50000"/>
              </a:spcBef>
              <a:defRPr/>
            </a:pPr>
            <a:r>
              <a:rPr lang="en-US" altLang="en-US">
                <a:effectLst>
                  <a:outerShdw blurRad="38100" dist="38100" dir="2700000" algn="tl">
                    <a:srgbClr val="C0C0C0"/>
                  </a:outerShdw>
                </a:effectLst>
                <a:latin typeface="Arial" panose="020B0604020202020204" pitchFamily="34" charset="0"/>
              </a:rPr>
              <a:t>    Rules/Policies</a:t>
            </a:r>
          </a:p>
          <a:p>
            <a:pPr eaLnBrk="1" hangingPunct="1">
              <a:spcBef>
                <a:spcPct val="50000"/>
              </a:spcBef>
              <a:defRPr/>
            </a:pPr>
            <a:r>
              <a:rPr lang="en-US" altLang="en-US">
                <a:effectLst>
                  <a:outerShdw blurRad="38100" dist="38100" dir="2700000" algn="tl">
                    <a:srgbClr val="C0C0C0"/>
                  </a:outerShdw>
                </a:effectLst>
                <a:latin typeface="Arial" panose="020B0604020202020204" pitchFamily="34" charset="0"/>
              </a:rPr>
              <a:t>    Reward System</a:t>
            </a:r>
          </a:p>
          <a:p>
            <a:pPr eaLnBrk="1" hangingPunct="1">
              <a:spcBef>
                <a:spcPct val="50000"/>
              </a:spcBef>
              <a:defRPr/>
            </a:pPr>
            <a:r>
              <a:rPr lang="en-US" altLang="en-US">
                <a:effectLst>
                  <a:outerShdw blurRad="38100" dist="38100" dir="2700000" algn="tl">
                    <a:srgbClr val="C0C0C0"/>
                  </a:outerShdw>
                </a:effectLst>
                <a:latin typeface="Arial" panose="020B0604020202020204" pitchFamily="34" charset="0"/>
              </a:rPr>
              <a:t>    Selection System</a:t>
            </a:r>
          </a:p>
          <a:p>
            <a:pPr eaLnBrk="1" hangingPunct="1">
              <a:spcBef>
                <a:spcPct val="50000"/>
              </a:spcBef>
              <a:defRPr/>
            </a:pPr>
            <a:r>
              <a:rPr lang="en-US" altLang="en-US">
                <a:effectLst>
                  <a:outerShdw blurRad="38100" dist="38100" dir="2700000" algn="tl">
                    <a:srgbClr val="C0C0C0"/>
                  </a:outerShdw>
                </a:effectLst>
                <a:latin typeface="Arial" panose="020B0604020202020204" pitchFamily="34" charset="0"/>
              </a:rPr>
              <a:t>    Orientation/Training</a:t>
            </a:r>
          </a:p>
          <a:p>
            <a:pPr eaLnBrk="1" hangingPunct="1">
              <a:spcBef>
                <a:spcPct val="50000"/>
              </a:spcBef>
              <a:defRPr/>
            </a:pPr>
            <a:r>
              <a:rPr lang="en-US" altLang="en-US">
                <a:effectLst>
                  <a:outerShdw blurRad="38100" dist="38100" dir="2700000" algn="tl">
                    <a:srgbClr val="C0C0C0"/>
                  </a:outerShdw>
                </a:effectLst>
                <a:latin typeface="Arial" panose="020B0604020202020204" pitchFamily="34" charset="0"/>
              </a:rPr>
              <a:t>    Decision Processes</a:t>
            </a:r>
          </a:p>
          <a:p>
            <a:pPr eaLnBrk="1" hangingPunct="1">
              <a:spcBef>
                <a:spcPct val="50000"/>
              </a:spcBef>
              <a:defRPr/>
            </a:pPr>
            <a:r>
              <a:rPr lang="en-US" altLang="en-US">
                <a:effectLst>
                  <a:outerShdw blurRad="38100" dist="38100" dir="2700000" algn="tl">
                    <a:srgbClr val="C0C0C0"/>
                  </a:outerShdw>
                </a:effectLst>
                <a:latin typeface="Arial" panose="020B0604020202020204" pitchFamily="34" charset="0"/>
              </a:rPr>
              <a:t>   </a:t>
            </a:r>
          </a:p>
        </p:txBody>
      </p:sp>
      <p:sp>
        <p:nvSpPr>
          <p:cNvPr id="218118" name="Text Box 6">
            <a:extLst>
              <a:ext uri="{FF2B5EF4-FFF2-40B4-BE49-F238E27FC236}">
                <a16:creationId xmlns="" xmlns:a16="http://schemas.microsoft.com/office/drawing/2014/main" id="{FE643741-2F7A-1340-B1BE-43BFCF430B0C}"/>
              </a:ext>
            </a:extLst>
          </p:cNvPr>
          <p:cNvSpPr txBox="1">
            <a:spLocks noChangeArrowheads="1"/>
          </p:cNvSpPr>
          <p:nvPr/>
        </p:nvSpPr>
        <p:spPr bwMode="auto">
          <a:xfrm>
            <a:off x="7239000" y="3048001"/>
            <a:ext cx="2743200" cy="272382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en-US" dirty="0">
                <a:solidFill>
                  <a:srgbClr val="FF0066"/>
                </a:solidFill>
                <a:effectLst>
                  <a:outerShdw blurRad="38100" dist="38100" dir="2700000" algn="tl">
                    <a:srgbClr val="C0C0C0"/>
                  </a:outerShdw>
                </a:effectLst>
                <a:latin typeface="Arial" panose="020B0604020202020204" pitchFamily="34" charset="0"/>
              </a:rPr>
              <a:t>Daily Leader </a:t>
            </a:r>
            <a:r>
              <a:rPr lang="en-US" altLang="en-US" dirty="0" err="1">
                <a:solidFill>
                  <a:srgbClr val="FF0066"/>
                </a:solidFill>
                <a:effectLst>
                  <a:outerShdw blurRad="38100" dist="38100" dir="2700000" algn="tl">
                    <a:srgbClr val="C0C0C0"/>
                  </a:outerShdw>
                </a:effectLst>
                <a:latin typeface="Arial" panose="020B0604020202020204" pitchFamily="34" charset="0"/>
              </a:rPr>
              <a:t>behaviour</a:t>
            </a:r>
            <a:r>
              <a:rPr lang="en-US" altLang="en-US" dirty="0">
                <a:solidFill>
                  <a:srgbClr val="FF0066"/>
                </a:solidFill>
                <a:effectLst>
                  <a:outerShdw blurRad="38100" dist="38100" dir="2700000" algn="tl">
                    <a:srgbClr val="C0C0C0"/>
                  </a:outerShdw>
                </a:effectLst>
                <a:latin typeface="Arial" panose="020B0604020202020204" pitchFamily="34" charset="0"/>
              </a:rPr>
              <a:t> /Heroes</a:t>
            </a:r>
          </a:p>
          <a:p>
            <a:pPr eaLnBrk="1" hangingPunct="1">
              <a:spcBef>
                <a:spcPct val="50000"/>
              </a:spcBef>
              <a:defRPr/>
            </a:pPr>
            <a:r>
              <a:rPr lang="en-US" altLang="en-US" dirty="0">
                <a:effectLst>
                  <a:outerShdw blurRad="38100" dist="38100" dir="2700000" algn="tl">
                    <a:srgbClr val="C0C0C0"/>
                  </a:outerShdw>
                </a:effectLst>
                <a:latin typeface="Arial" panose="020B0604020202020204" pitchFamily="34" charset="0"/>
              </a:rPr>
              <a:t>Informal Norms</a:t>
            </a:r>
          </a:p>
          <a:p>
            <a:pPr eaLnBrk="1" hangingPunct="1">
              <a:spcBef>
                <a:spcPct val="50000"/>
              </a:spcBef>
              <a:defRPr/>
            </a:pPr>
            <a:r>
              <a:rPr lang="en-US" altLang="en-US" dirty="0">
                <a:effectLst>
                  <a:outerShdw blurRad="38100" dist="38100" dir="2700000" algn="tl">
                    <a:srgbClr val="C0C0C0"/>
                  </a:outerShdw>
                </a:effectLst>
                <a:latin typeface="Arial" panose="020B0604020202020204" pitchFamily="34" charset="0"/>
              </a:rPr>
              <a:t>Fair Treatment</a:t>
            </a:r>
          </a:p>
          <a:p>
            <a:pPr eaLnBrk="1" hangingPunct="1">
              <a:spcBef>
                <a:spcPct val="50000"/>
              </a:spcBef>
              <a:defRPr/>
            </a:pPr>
            <a:r>
              <a:rPr lang="en-US" altLang="en-US" dirty="0">
                <a:effectLst>
                  <a:outerShdw blurRad="38100" dist="38100" dir="2700000" algn="tl">
                    <a:srgbClr val="C0C0C0"/>
                  </a:outerShdw>
                </a:effectLst>
                <a:latin typeface="Arial" panose="020B0604020202020204" pitchFamily="34" charset="0"/>
              </a:rPr>
              <a:t>Rituals</a:t>
            </a:r>
          </a:p>
          <a:p>
            <a:pPr eaLnBrk="1" hangingPunct="1">
              <a:spcBef>
                <a:spcPct val="50000"/>
              </a:spcBef>
              <a:defRPr/>
            </a:pPr>
            <a:r>
              <a:rPr lang="en-US" altLang="en-US" dirty="0">
                <a:effectLst>
                  <a:outerShdw blurRad="38100" dist="38100" dir="2700000" algn="tl">
                    <a:srgbClr val="C0C0C0"/>
                  </a:outerShdw>
                </a:effectLst>
                <a:latin typeface="Arial" panose="020B0604020202020204" pitchFamily="34" charset="0"/>
              </a:rPr>
              <a:t>Myths/Stories</a:t>
            </a:r>
          </a:p>
          <a:p>
            <a:pPr eaLnBrk="1" hangingPunct="1">
              <a:spcBef>
                <a:spcPct val="50000"/>
              </a:spcBef>
              <a:defRPr/>
            </a:pPr>
            <a:r>
              <a:rPr lang="en-US" altLang="en-US" dirty="0">
                <a:effectLst>
                  <a:outerShdw blurRad="38100" dist="38100" dir="2700000" algn="tl">
                    <a:srgbClr val="C0C0C0"/>
                  </a:outerShdw>
                </a:effectLst>
                <a:latin typeface="Arial" panose="020B0604020202020204" pitchFamily="34" charset="0"/>
              </a:rPr>
              <a:t>Language</a:t>
            </a:r>
          </a:p>
        </p:txBody>
      </p:sp>
      <p:sp>
        <p:nvSpPr>
          <p:cNvPr id="218119" name="Text Box 7">
            <a:extLst>
              <a:ext uri="{FF2B5EF4-FFF2-40B4-BE49-F238E27FC236}">
                <a16:creationId xmlns="" xmlns:a16="http://schemas.microsoft.com/office/drawing/2014/main" id="{708D6B0A-C00B-5949-8AE1-8278BDA9DB0E}"/>
              </a:ext>
            </a:extLst>
          </p:cNvPr>
          <p:cNvSpPr txBox="1">
            <a:spLocks noChangeArrowheads="1"/>
          </p:cNvSpPr>
          <p:nvPr/>
        </p:nvSpPr>
        <p:spPr bwMode="auto">
          <a:xfrm>
            <a:off x="5257800" y="3657600"/>
            <a:ext cx="1447800" cy="825500"/>
          </a:xfrm>
          <a:prstGeom prst="rect">
            <a:avLst/>
          </a:prstGeom>
          <a:solidFill>
            <a:srgbClr val="66C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en-US" sz="1600" dirty="0">
                <a:effectLst>
                  <a:outerShdw blurRad="38100" dist="38100" dir="2700000" algn="tl">
                    <a:srgbClr val="FFFFFF"/>
                  </a:outerShdw>
                </a:effectLst>
                <a:latin typeface="Arial" panose="020B0604020202020204" pitchFamily="34" charset="0"/>
              </a:rPr>
              <a:t>Ethical and Unethical </a:t>
            </a:r>
            <a:r>
              <a:rPr lang="en-US" altLang="en-US" sz="1600" dirty="0" err="1">
                <a:effectLst>
                  <a:outerShdw blurRad="38100" dist="38100" dir="2700000" algn="tl">
                    <a:srgbClr val="FFFFFF"/>
                  </a:outerShdw>
                </a:effectLst>
                <a:latin typeface="Arial" panose="020B0604020202020204" pitchFamily="34" charset="0"/>
              </a:rPr>
              <a:t>behaviour</a:t>
            </a:r>
            <a:endParaRPr lang="en-US" altLang="en-US" sz="1600" dirty="0">
              <a:effectLst>
                <a:outerShdw blurRad="38100" dist="38100" dir="2700000" algn="tl">
                  <a:srgbClr val="FFFFFF"/>
                </a:outerShdw>
              </a:effectLst>
              <a:latin typeface="Arial" panose="020B0604020202020204" pitchFamily="34" charset="0"/>
            </a:endParaRPr>
          </a:p>
        </p:txBody>
      </p:sp>
      <p:sp>
        <p:nvSpPr>
          <p:cNvPr id="333832" name="AutoShape 8">
            <a:extLst>
              <a:ext uri="{FF2B5EF4-FFF2-40B4-BE49-F238E27FC236}">
                <a16:creationId xmlns="" xmlns:a16="http://schemas.microsoft.com/office/drawing/2014/main" id="{96278495-01CE-7C44-BD11-F63B20D14825}"/>
              </a:ext>
            </a:extLst>
          </p:cNvPr>
          <p:cNvSpPr>
            <a:spLocks noChangeArrowheads="1"/>
          </p:cNvSpPr>
          <p:nvPr/>
        </p:nvSpPr>
        <p:spPr bwMode="auto">
          <a:xfrm rot="10800000">
            <a:off x="4648200" y="3962400"/>
            <a:ext cx="381000" cy="76200"/>
          </a:xfrm>
          <a:prstGeom prst="leftArrow">
            <a:avLst>
              <a:gd name="adj1" fmla="val 50000"/>
              <a:gd name="adj2" fmla="val 125000"/>
            </a:avLst>
          </a:prstGeom>
          <a:solidFill>
            <a:schemeClr val="accent1"/>
          </a:solidFill>
          <a:ln w="317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itchFamily="2" charset="2"/>
              <a:buChar char=""/>
              <a:defRPr>
                <a:solidFill>
                  <a:srgbClr val="404040"/>
                </a:solidFill>
                <a:latin typeface="Trebuchet MS" panose="020B0703020202090204" pitchFamily="34" charset="0"/>
              </a:defRPr>
            </a:lvl1pPr>
            <a:lvl2pPr marL="742950" indent="-285750">
              <a:spcBef>
                <a:spcPts val="1000"/>
              </a:spcBef>
              <a:buClr>
                <a:schemeClr val="accent1"/>
              </a:buClr>
              <a:buSzPct val="80000"/>
              <a:buFont typeface="Wingdings 3" pitchFamily="2" charset="2"/>
              <a:buChar char=""/>
              <a:defRPr sz="1600">
                <a:solidFill>
                  <a:srgbClr val="404040"/>
                </a:solidFill>
                <a:latin typeface="Trebuchet MS" panose="020B0703020202090204" pitchFamily="34" charset="0"/>
              </a:defRPr>
            </a:lvl2pPr>
            <a:lvl3pPr marL="1143000" indent="-228600">
              <a:spcBef>
                <a:spcPts val="1000"/>
              </a:spcBef>
              <a:buClr>
                <a:schemeClr val="accent1"/>
              </a:buClr>
              <a:buSzPct val="80000"/>
              <a:buFont typeface="Wingdings 3" pitchFamily="2" charset="2"/>
              <a:buChar char=""/>
              <a:defRPr sz="1400">
                <a:solidFill>
                  <a:srgbClr val="404040"/>
                </a:solidFill>
                <a:latin typeface="Trebuchet MS" panose="020B0703020202090204" pitchFamily="34" charset="0"/>
              </a:defRPr>
            </a:lvl3pPr>
            <a:lvl4pPr marL="1600200" indent="-228600">
              <a:spcBef>
                <a:spcPts val="1000"/>
              </a:spcBef>
              <a:buClr>
                <a:schemeClr val="accent1"/>
              </a:buClr>
              <a:buSzPct val="80000"/>
              <a:buFont typeface="Wingdings 3" pitchFamily="2" charset="2"/>
              <a:buChar char=""/>
              <a:defRPr sz="1200">
                <a:solidFill>
                  <a:srgbClr val="404040"/>
                </a:solidFill>
                <a:latin typeface="Trebuchet MS" panose="020B0703020202090204" pitchFamily="34" charset="0"/>
              </a:defRPr>
            </a:lvl4pPr>
            <a:lvl5pPr marL="2057400" indent="-228600">
              <a:spcBef>
                <a:spcPts val="1000"/>
              </a:spcBef>
              <a:buClr>
                <a:schemeClr val="accent1"/>
              </a:buClr>
              <a:buSzPct val="80000"/>
              <a:buFont typeface="Wingdings 3" pitchFamily="2" charset="2"/>
              <a:buChar char=""/>
              <a:defRPr sz="1200">
                <a:solidFill>
                  <a:srgbClr val="404040"/>
                </a:solidFill>
                <a:latin typeface="Trebuchet MS" panose="020B0703020202090204" pitchFamily="34" charset="0"/>
              </a:defRPr>
            </a:lvl5pPr>
            <a:lvl6pPr marL="25146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6pPr>
            <a:lvl7pPr marL="29718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7pPr>
            <a:lvl8pPr marL="34290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8pPr>
            <a:lvl9pPr marL="38862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9pPr>
          </a:lstStyle>
          <a:p>
            <a:pPr>
              <a:spcBef>
                <a:spcPct val="0"/>
              </a:spcBef>
              <a:buClrTx/>
              <a:buSzTx/>
              <a:buFontTx/>
              <a:buNone/>
            </a:pPr>
            <a:endParaRPr lang="en-GB" altLang="en-US">
              <a:solidFill>
                <a:schemeClr val="tx1"/>
              </a:solidFill>
              <a:latin typeface="Times New Roman" panose="02020603050405020304" pitchFamily="18" charset="0"/>
            </a:endParaRPr>
          </a:p>
        </p:txBody>
      </p:sp>
      <p:sp>
        <p:nvSpPr>
          <p:cNvPr id="333833" name="AutoShape 9">
            <a:extLst>
              <a:ext uri="{FF2B5EF4-FFF2-40B4-BE49-F238E27FC236}">
                <a16:creationId xmlns="" xmlns:a16="http://schemas.microsoft.com/office/drawing/2014/main" id="{C7F00FCA-297C-F244-B8A8-44B229A4EBC5}"/>
              </a:ext>
            </a:extLst>
          </p:cNvPr>
          <p:cNvSpPr>
            <a:spLocks noChangeArrowheads="1"/>
          </p:cNvSpPr>
          <p:nvPr/>
        </p:nvSpPr>
        <p:spPr bwMode="auto">
          <a:xfrm rot="10800000">
            <a:off x="6781800" y="3962400"/>
            <a:ext cx="381000" cy="76200"/>
          </a:xfrm>
          <a:prstGeom prst="rightArrow">
            <a:avLst>
              <a:gd name="adj1" fmla="val 50000"/>
              <a:gd name="adj2" fmla="val 125000"/>
            </a:avLst>
          </a:prstGeom>
          <a:solidFill>
            <a:schemeClr val="accent1"/>
          </a:solidFill>
          <a:ln w="3175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itchFamily="2" charset="2"/>
              <a:buChar char=""/>
              <a:defRPr>
                <a:solidFill>
                  <a:srgbClr val="404040"/>
                </a:solidFill>
                <a:latin typeface="Trebuchet MS" panose="020B0703020202090204" pitchFamily="34" charset="0"/>
              </a:defRPr>
            </a:lvl1pPr>
            <a:lvl2pPr marL="742950" indent="-285750">
              <a:spcBef>
                <a:spcPts val="1000"/>
              </a:spcBef>
              <a:buClr>
                <a:schemeClr val="accent1"/>
              </a:buClr>
              <a:buSzPct val="80000"/>
              <a:buFont typeface="Wingdings 3" pitchFamily="2" charset="2"/>
              <a:buChar char=""/>
              <a:defRPr sz="1600">
                <a:solidFill>
                  <a:srgbClr val="404040"/>
                </a:solidFill>
                <a:latin typeface="Trebuchet MS" panose="020B0703020202090204" pitchFamily="34" charset="0"/>
              </a:defRPr>
            </a:lvl2pPr>
            <a:lvl3pPr marL="1143000" indent="-228600">
              <a:spcBef>
                <a:spcPts val="1000"/>
              </a:spcBef>
              <a:buClr>
                <a:schemeClr val="accent1"/>
              </a:buClr>
              <a:buSzPct val="80000"/>
              <a:buFont typeface="Wingdings 3" pitchFamily="2" charset="2"/>
              <a:buChar char=""/>
              <a:defRPr sz="1400">
                <a:solidFill>
                  <a:srgbClr val="404040"/>
                </a:solidFill>
                <a:latin typeface="Trebuchet MS" panose="020B0703020202090204" pitchFamily="34" charset="0"/>
              </a:defRPr>
            </a:lvl3pPr>
            <a:lvl4pPr marL="1600200" indent="-228600">
              <a:spcBef>
                <a:spcPts val="1000"/>
              </a:spcBef>
              <a:buClr>
                <a:schemeClr val="accent1"/>
              </a:buClr>
              <a:buSzPct val="80000"/>
              <a:buFont typeface="Wingdings 3" pitchFamily="2" charset="2"/>
              <a:buChar char=""/>
              <a:defRPr sz="1200">
                <a:solidFill>
                  <a:srgbClr val="404040"/>
                </a:solidFill>
                <a:latin typeface="Trebuchet MS" panose="020B0703020202090204" pitchFamily="34" charset="0"/>
              </a:defRPr>
            </a:lvl4pPr>
            <a:lvl5pPr marL="2057400" indent="-228600">
              <a:spcBef>
                <a:spcPts val="1000"/>
              </a:spcBef>
              <a:buClr>
                <a:schemeClr val="accent1"/>
              </a:buClr>
              <a:buSzPct val="80000"/>
              <a:buFont typeface="Wingdings 3" pitchFamily="2" charset="2"/>
              <a:buChar char=""/>
              <a:defRPr sz="1200">
                <a:solidFill>
                  <a:srgbClr val="404040"/>
                </a:solidFill>
                <a:latin typeface="Trebuchet MS" panose="020B0703020202090204" pitchFamily="34" charset="0"/>
              </a:defRPr>
            </a:lvl5pPr>
            <a:lvl6pPr marL="25146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6pPr>
            <a:lvl7pPr marL="29718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7pPr>
            <a:lvl8pPr marL="34290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8pPr>
            <a:lvl9pPr marL="38862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9pPr>
          </a:lstStyle>
          <a:p>
            <a:pPr>
              <a:spcBef>
                <a:spcPct val="0"/>
              </a:spcBef>
              <a:buClrTx/>
              <a:buSzTx/>
              <a:buFontTx/>
              <a:buNone/>
            </a:pPr>
            <a:endParaRPr lang="en-GB" altLang="en-US">
              <a:solidFill>
                <a:schemeClr val="tx1"/>
              </a:solidFill>
              <a:latin typeface="Times New Roman" panose="02020603050405020304" pitchFamily="18" charset="0"/>
            </a:endParaRPr>
          </a:p>
        </p:txBody>
      </p:sp>
      <p:sp>
        <p:nvSpPr>
          <p:cNvPr id="333834" name="Line 10">
            <a:extLst>
              <a:ext uri="{FF2B5EF4-FFF2-40B4-BE49-F238E27FC236}">
                <a16:creationId xmlns="" xmlns:a16="http://schemas.microsoft.com/office/drawing/2014/main" id="{2987EE44-5463-D448-B779-162A3AEF6276}"/>
              </a:ext>
            </a:extLst>
          </p:cNvPr>
          <p:cNvSpPr>
            <a:spLocks noChangeShapeType="1"/>
          </p:cNvSpPr>
          <p:nvPr/>
        </p:nvSpPr>
        <p:spPr bwMode="auto">
          <a:xfrm>
            <a:off x="3581400" y="6172200"/>
            <a:ext cx="46482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33835" name="Line 11">
            <a:extLst>
              <a:ext uri="{FF2B5EF4-FFF2-40B4-BE49-F238E27FC236}">
                <a16:creationId xmlns="" xmlns:a16="http://schemas.microsoft.com/office/drawing/2014/main" id="{3F103A83-8504-6F41-A7C5-DBB5063A101D}"/>
              </a:ext>
            </a:extLst>
          </p:cNvPr>
          <p:cNvSpPr>
            <a:spLocks noChangeShapeType="1"/>
          </p:cNvSpPr>
          <p:nvPr/>
        </p:nvSpPr>
        <p:spPr bwMode="auto">
          <a:xfrm flipV="1">
            <a:off x="3581400" y="5715000"/>
            <a:ext cx="0" cy="4572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33836" name="Line 12">
            <a:extLst>
              <a:ext uri="{FF2B5EF4-FFF2-40B4-BE49-F238E27FC236}">
                <a16:creationId xmlns="" xmlns:a16="http://schemas.microsoft.com/office/drawing/2014/main" id="{304DF496-A2B6-6D44-8D6D-067539E62D6A}"/>
              </a:ext>
            </a:extLst>
          </p:cNvPr>
          <p:cNvSpPr>
            <a:spLocks noChangeShapeType="1"/>
          </p:cNvSpPr>
          <p:nvPr/>
        </p:nvSpPr>
        <p:spPr bwMode="auto">
          <a:xfrm flipV="1">
            <a:off x="8229600" y="5791200"/>
            <a:ext cx="0" cy="3810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33837" name="Text Box 13">
            <a:extLst>
              <a:ext uri="{FF2B5EF4-FFF2-40B4-BE49-F238E27FC236}">
                <a16:creationId xmlns="" xmlns:a16="http://schemas.microsoft.com/office/drawing/2014/main" id="{21F5B49B-7B97-4747-B3D6-7850DCAB550E}"/>
              </a:ext>
            </a:extLst>
          </p:cNvPr>
          <p:cNvSpPr txBox="1">
            <a:spLocks noChangeArrowheads="1"/>
          </p:cNvSpPr>
          <p:nvPr/>
        </p:nvSpPr>
        <p:spPr bwMode="auto">
          <a:xfrm>
            <a:off x="5181601" y="1905001"/>
            <a:ext cx="215741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ts val="1000"/>
              </a:spcBef>
              <a:buClr>
                <a:schemeClr val="accent1"/>
              </a:buClr>
              <a:buSzPct val="80000"/>
              <a:buFont typeface="Wingdings 3" pitchFamily="2" charset="2"/>
              <a:buChar char=""/>
              <a:defRPr>
                <a:solidFill>
                  <a:srgbClr val="404040"/>
                </a:solidFill>
                <a:latin typeface="Trebuchet MS" panose="020B0703020202090204" pitchFamily="34" charset="0"/>
              </a:defRPr>
            </a:lvl1pPr>
            <a:lvl2pPr marL="742950" indent="-285750">
              <a:spcBef>
                <a:spcPts val="1000"/>
              </a:spcBef>
              <a:buClr>
                <a:schemeClr val="accent1"/>
              </a:buClr>
              <a:buSzPct val="80000"/>
              <a:buFont typeface="Wingdings 3" pitchFamily="2" charset="2"/>
              <a:buChar char=""/>
              <a:defRPr sz="1600">
                <a:solidFill>
                  <a:srgbClr val="404040"/>
                </a:solidFill>
                <a:latin typeface="Trebuchet MS" panose="020B0703020202090204" pitchFamily="34" charset="0"/>
              </a:defRPr>
            </a:lvl2pPr>
            <a:lvl3pPr marL="1143000" indent="-228600">
              <a:spcBef>
                <a:spcPts val="1000"/>
              </a:spcBef>
              <a:buClr>
                <a:schemeClr val="accent1"/>
              </a:buClr>
              <a:buSzPct val="80000"/>
              <a:buFont typeface="Wingdings 3" pitchFamily="2" charset="2"/>
              <a:buChar char=""/>
              <a:defRPr sz="1400">
                <a:solidFill>
                  <a:srgbClr val="404040"/>
                </a:solidFill>
                <a:latin typeface="Trebuchet MS" panose="020B0703020202090204" pitchFamily="34" charset="0"/>
              </a:defRPr>
            </a:lvl3pPr>
            <a:lvl4pPr marL="1600200" indent="-228600">
              <a:spcBef>
                <a:spcPts val="1000"/>
              </a:spcBef>
              <a:buClr>
                <a:schemeClr val="accent1"/>
              </a:buClr>
              <a:buSzPct val="80000"/>
              <a:buFont typeface="Wingdings 3" pitchFamily="2" charset="2"/>
              <a:buChar char=""/>
              <a:defRPr sz="1200">
                <a:solidFill>
                  <a:srgbClr val="404040"/>
                </a:solidFill>
                <a:latin typeface="Trebuchet MS" panose="020B0703020202090204" pitchFamily="34" charset="0"/>
              </a:defRPr>
            </a:lvl4pPr>
            <a:lvl5pPr marL="2057400" indent="-228600">
              <a:spcBef>
                <a:spcPts val="1000"/>
              </a:spcBef>
              <a:buClr>
                <a:schemeClr val="accent1"/>
              </a:buClr>
              <a:buSzPct val="80000"/>
              <a:buFont typeface="Wingdings 3" pitchFamily="2" charset="2"/>
              <a:buChar char=""/>
              <a:defRPr sz="1200">
                <a:solidFill>
                  <a:srgbClr val="404040"/>
                </a:solidFill>
                <a:latin typeface="Trebuchet MS" panose="020B0703020202090204" pitchFamily="34" charset="0"/>
              </a:defRPr>
            </a:lvl5pPr>
            <a:lvl6pPr marL="25146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6pPr>
            <a:lvl7pPr marL="29718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7pPr>
            <a:lvl8pPr marL="34290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8pPr>
            <a:lvl9pPr marL="3886200" indent="-228600" eaLnBrk="0" fontAlgn="base" hangingPunct="0">
              <a:spcBef>
                <a:spcPts val="1000"/>
              </a:spcBef>
              <a:spcAft>
                <a:spcPct val="0"/>
              </a:spcAft>
              <a:buClr>
                <a:schemeClr val="accent1"/>
              </a:buClr>
              <a:buSzPct val="80000"/>
              <a:buFont typeface="Wingdings 3" pitchFamily="2" charset="2"/>
              <a:buChar char=""/>
              <a:defRPr sz="1200">
                <a:solidFill>
                  <a:srgbClr val="404040"/>
                </a:solidFill>
                <a:latin typeface="Trebuchet MS" panose="020B0703020202090204" pitchFamily="34" charset="0"/>
              </a:defRPr>
            </a:lvl9pPr>
          </a:lstStyle>
          <a:p>
            <a:pPr>
              <a:spcBef>
                <a:spcPct val="0"/>
              </a:spcBef>
              <a:buClrTx/>
              <a:buSzTx/>
              <a:buFontTx/>
              <a:buNone/>
            </a:pPr>
            <a:r>
              <a:rPr lang="en-US" altLang="en-US" sz="2000" u="sng">
                <a:solidFill>
                  <a:schemeClr val="tx1"/>
                </a:solidFill>
                <a:latin typeface="Times New Roman" panose="02020603050405020304" pitchFamily="18" charset="0"/>
              </a:rPr>
              <a:t>ETHICAL CULTURE</a:t>
            </a:r>
          </a:p>
        </p:txBody>
      </p:sp>
      <p:sp>
        <p:nvSpPr>
          <p:cNvPr id="333838" name="Line 14">
            <a:extLst>
              <a:ext uri="{FF2B5EF4-FFF2-40B4-BE49-F238E27FC236}">
                <a16:creationId xmlns="" xmlns:a16="http://schemas.microsoft.com/office/drawing/2014/main" id="{52A17C1E-9874-2E47-A275-CBA2186F3162}"/>
              </a:ext>
            </a:extLst>
          </p:cNvPr>
          <p:cNvSpPr>
            <a:spLocks noChangeShapeType="1"/>
          </p:cNvSpPr>
          <p:nvPr/>
        </p:nvSpPr>
        <p:spPr bwMode="auto">
          <a:xfrm>
            <a:off x="2438400" y="3657600"/>
            <a:ext cx="0" cy="1828800"/>
          </a:xfrm>
          <a:prstGeom prst="line">
            <a:avLst/>
          </a:prstGeom>
          <a:noFill/>
          <a:ln w="38100">
            <a:solidFill>
              <a:srgbClr val="FF0066"/>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333839" name="Line 15">
            <a:extLst>
              <a:ext uri="{FF2B5EF4-FFF2-40B4-BE49-F238E27FC236}">
                <a16:creationId xmlns="" xmlns:a16="http://schemas.microsoft.com/office/drawing/2014/main" id="{4E2DFBC9-8F68-A04C-BCC2-C4F5170D7D40}"/>
              </a:ext>
            </a:extLst>
          </p:cNvPr>
          <p:cNvSpPr>
            <a:spLocks noChangeShapeType="1"/>
          </p:cNvSpPr>
          <p:nvPr/>
        </p:nvSpPr>
        <p:spPr bwMode="auto">
          <a:xfrm>
            <a:off x="9220200" y="3657600"/>
            <a:ext cx="0" cy="1828800"/>
          </a:xfrm>
          <a:prstGeom prst="line">
            <a:avLst/>
          </a:prstGeom>
          <a:noFill/>
          <a:ln w="38100">
            <a:solidFill>
              <a:srgbClr val="FF0066"/>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333840" name="Line 16">
            <a:extLst>
              <a:ext uri="{FF2B5EF4-FFF2-40B4-BE49-F238E27FC236}">
                <a16:creationId xmlns="" xmlns:a16="http://schemas.microsoft.com/office/drawing/2014/main" id="{7B7C9328-1D1B-3340-8656-49A81E1775DB}"/>
              </a:ext>
            </a:extLst>
          </p:cNvPr>
          <p:cNvSpPr>
            <a:spLocks noChangeShapeType="1"/>
          </p:cNvSpPr>
          <p:nvPr/>
        </p:nvSpPr>
        <p:spPr bwMode="auto">
          <a:xfrm>
            <a:off x="4724400" y="3429000"/>
            <a:ext cx="2438400" cy="0"/>
          </a:xfrm>
          <a:prstGeom prst="line">
            <a:avLst/>
          </a:prstGeom>
          <a:noFill/>
          <a:ln w="38100">
            <a:solidFill>
              <a:srgbClr val="FF0066"/>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US"/>
          </a:p>
        </p:txBody>
      </p:sp>
      <p:sp>
        <p:nvSpPr>
          <p:cNvPr id="3" name="Title 2">
            <a:extLst>
              <a:ext uri="{FF2B5EF4-FFF2-40B4-BE49-F238E27FC236}">
                <a16:creationId xmlns="" xmlns:a16="http://schemas.microsoft.com/office/drawing/2014/main" id="{BC9340ED-A069-6E4B-95AB-2CDDFCF124B4}"/>
              </a:ext>
            </a:extLst>
          </p:cNvPr>
          <p:cNvSpPr>
            <a:spLocks noGrp="1"/>
          </p:cNvSpPr>
          <p:nvPr>
            <p:ph type="title"/>
          </p:nvPr>
        </p:nvSpPr>
        <p:spPr>
          <a:xfrm>
            <a:off x="581192" y="1059380"/>
            <a:ext cx="11029616" cy="988332"/>
          </a:xfrm>
        </p:spPr>
        <p:txBody>
          <a:bodyPr>
            <a:normAutofit fontScale="90000"/>
          </a:bodyPr>
          <a:lstStyle/>
          <a:p>
            <a:r>
              <a:rPr lang="en-US" altLang="en-US" dirty="0">
                <a:latin typeface="Tahoma" panose="020B0604030504040204" pitchFamily="34" charset="0"/>
              </a:rPr>
              <a:t>How Can You Change Ethical Culture?</a:t>
            </a:r>
            <a:r>
              <a:rPr lang="en-US" altLang="en-US" dirty="0">
                <a:solidFill>
                  <a:schemeClr val="tx2"/>
                </a:solidFill>
                <a:latin typeface="Tahoma" panose="020B0604030504040204" pitchFamily="34" charset="0"/>
              </a:rPr>
              <a:t/>
            </a:r>
            <a:br>
              <a:rPr lang="en-US" altLang="en-US" dirty="0">
                <a:solidFill>
                  <a:schemeClr val="tx2"/>
                </a:solidFill>
                <a:latin typeface="Tahoma" panose="020B0604030504040204" pitchFamily="34" charset="0"/>
              </a:rPr>
            </a:br>
            <a:endParaRPr lang="en-US" dirty="0"/>
          </a:p>
        </p:txBody>
      </p:sp>
    </p:spTree>
    <p:extLst>
      <p:ext uri="{BB962C8B-B14F-4D97-AF65-F5344CB8AC3E}">
        <p14:creationId xmlns:p14="http://schemas.microsoft.com/office/powerpoint/2010/main" val="193556942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D739E8C7-6FFE-E643-84F4-A9C4B90AD370}"/>
              </a:ext>
            </a:extLst>
          </p:cNvPr>
          <p:cNvPicPr>
            <a:picLocks noChangeAspect="1"/>
          </p:cNvPicPr>
          <p:nvPr/>
        </p:nvPicPr>
        <p:blipFill rotWithShape="1">
          <a:blip r:embed="rId2"/>
          <a:srcRect t="20531" b="37281"/>
          <a:stretch/>
        </p:blipFill>
        <p:spPr>
          <a:xfrm>
            <a:off x="20" y="10"/>
            <a:ext cx="12191980" cy="6857990"/>
          </a:xfrm>
          <a:prstGeom prst="rect">
            <a:avLst/>
          </a:prstGeom>
        </p:spPr>
      </p:pic>
    </p:spTree>
    <p:extLst>
      <p:ext uri="{BB962C8B-B14F-4D97-AF65-F5344CB8AC3E}">
        <p14:creationId xmlns:p14="http://schemas.microsoft.com/office/powerpoint/2010/main" val="107482509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B373F125-DEF3-41D6-9918-AB21A2ACC3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1E9F226-EB6E-48C9-ADDA-636DE4BF4E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 xmlns:a16="http://schemas.microsoft.com/office/drawing/2014/main" id="{993F0D47-0031-CF49-884D-4667DC2DA5B5}"/>
              </a:ext>
            </a:extLst>
          </p:cNvPr>
          <p:cNvSpPr>
            <a:spLocks noGrp="1"/>
          </p:cNvSpPr>
          <p:nvPr>
            <p:ph type="title"/>
          </p:nvPr>
        </p:nvSpPr>
        <p:spPr>
          <a:xfrm>
            <a:off x="959157" y="1113764"/>
            <a:ext cx="3269749" cy="4624327"/>
          </a:xfrm>
        </p:spPr>
        <p:txBody>
          <a:bodyPr anchor="ctr">
            <a:normAutofit/>
          </a:bodyPr>
          <a:lstStyle/>
          <a:p>
            <a:r>
              <a:rPr lang="en-US">
                <a:solidFill>
                  <a:srgbClr val="FFFFFF"/>
                </a:solidFill>
              </a:rPr>
              <a:t>narcissism</a:t>
            </a:r>
          </a:p>
        </p:txBody>
      </p:sp>
      <p:sp>
        <p:nvSpPr>
          <p:cNvPr id="4" name="Content Placeholder 3">
            <a:extLst>
              <a:ext uri="{FF2B5EF4-FFF2-40B4-BE49-F238E27FC236}">
                <a16:creationId xmlns="" xmlns:a16="http://schemas.microsoft.com/office/drawing/2014/main" id="{72F27758-B07B-2546-B078-7B9FD261FFCC}"/>
              </a:ext>
            </a:extLst>
          </p:cNvPr>
          <p:cNvSpPr>
            <a:spLocks noGrp="1"/>
          </p:cNvSpPr>
          <p:nvPr>
            <p:ph idx="1"/>
          </p:nvPr>
        </p:nvSpPr>
        <p:spPr>
          <a:xfrm>
            <a:off x="5155905" y="1113764"/>
            <a:ext cx="6108179" cy="4624327"/>
          </a:xfrm>
        </p:spPr>
        <p:txBody>
          <a:bodyPr anchor="ctr">
            <a:normAutofit/>
          </a:bodyPr>
          <a:lstStyle/>
          <a:p>
            <a:pPr>
              <a:lnSpc>
                <a:spcPct val="100000"/>
              </a:lnSpc>
            </a:pPr>
            <a:r>
              <a:rPr lang="en-GB" sz="1600" dirty="0"/>
              <a:t>Narcissism—a personality trait encompassing grandiosity, arrogance, self-absorption, entitlement, fragile self-esteem, and hostility—is an attribute of many powerful leaders. Narcissistic leaders have grandiose belief systems and leadership styles, and are generally motivated by their needs for power and admiration rather than empathetic concern for the constituents and institutions they lead. However, narcissists also possess the charisma and grand vision that are vital to effective leadership. We review and critically assess the theoretical and research literature on narcissistic leaders in order to understand the potential positive and negative consequences of their leadership, the trajectories of their leadership, and the relationship of narcissism to established models of leadership. We conclude that the study of narcissistic leaders is inherently limited in scope, and propose a new definition of narcissistic leader</a:t>
            </a:r>
            <a:r>
              <a:rPr lang="en-GB" sz="1600" i="1" dirty="0"/>
              <a:t>ship</a:t>
            </a:r>
            <a:r>
              <a:rPr lang="en-GB" sz="1600" dirty="0"/>
              <a:t> in order to reframe the discussion and better incorporate the topic of narcissism into the field of leadership studies.</a:t>
            </a:r>
            <a:endParaRPr lang="en-US" sz="1600" dirty="0"/>
          </a:p>
        </p:txBody>
      </p:sp>
    </p:spTree>
    <p:extLst>
      <p:ext uri="{BB962C8B-B14F-4D97-AF65-F5344CB8AC3E}">
        <p14:creationId xmlns:p14="http://schemas.microsoft.com/office/powerpoint/2010/main" val="358155472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7539E646-A625-4A26-86ED-BD90EDD329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 xmlns:a16="http://schemas.microsoft.com/office/drawing/2014/main" id="{39171204-6A50-40E1-B631-84CEDFC9396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 xmlns:a16="http://schemas.microsoft.com/office/drawing/2014/main" id="{06C973F6-5187-412F-AACC-6E3FF8A6A12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 xmlns:a16="http://schemas.microsoft.com/office/drawing/2014/main" id="{D11AE14F-1B7E-41E6-B579-2F71D13503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2979D652-44FF-4640-9981-15D1A44BC057}"/>
              </a:ext>
            </a:extLst>
          </p:cNvPr>
          <p:cNvSpPr>
            <a:spLocks noGrp="1"/>
          </p:cNvSpPr>
          <p:nvPr>
            <p:ph type="title"/>
          </p:nvPr>
        </p:nvSpPr>
        <p:spPr>
          <a:xfrm>
            <a:off x="1893715" y="708498"/>
            <a:ext cx="7574507" cy="3330055"/>
          </a:xfrm>
        </p:spPr>
        <p:txBody>
          <a:bodyPr vert="horz" lIns="91440" tIns="45720" rIns="91440" bIns="45720" rtlCol="0" anchor="ctr">
            <a:normAutofit/>
          </a:bodyPr>
          <a:lstStyle/>
          <a:p>
            <a:r>
              <a:rPr lang="en-US" sz="6000" dirty="0">
                <a:solidFill>
                  <a:srgbClr val="FFFFFF"/>
                </a:solidFill>
              </a:rPr>
              <a:t>Others??</a:t>
            </a:r>
          </a:p>
        </p:txBody>
      </p:sp>
      <p:sp>
        <p:nvSpPr>
          <p:cNvPr id="21" name="Rectangle 20">
            <a:extLst>
              <a:ext uri="{FF2B5EF4-FFF2-40B4-BE49-F238E27FC236}">
                <a16:creationId xmlns="" xmlns:a16="http://schemas.microsoft.com/office/drawing/2014/main" id="{752BB805-F7B7-4B80-A1C5-385D4DAF74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5230643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https://edition.cnn.com/videos/us/2018/04/16/starbucks-philadelphia-arrests-sandoval-dnt-nr.cnn</a:t>
            </a:r>
          </a:p>
        </p:txBody>
      </p:sp>
      <p:pic>
        <p:nvPicPr>
          <p:cNvPr id="3" name="Picture 2"/>
          <p:cNvPicPr>
            <a:picLocks noChangeAspect="1"/>
          </p:cNvPicPr>
          <p:nvPr/>
        </p:nvPicPr>
        <p:blipFill>
          <a:blip r:embed="rId2"/>
          <a:stretch>
            <a:fillRect/>
          </a:stretch>
        </p:blipFill>
        <p:spPr>
          <a:xfrm>
            <a:off x="2822591" y="2313953"/>
            <a:ext cx="5953125" cy="3952875"/>
          </a:xfrm>
          <a:prstGeom prst="rect">
            <a:avLst/>
          </a:prstGeom>
        </p:spPr>
      </p:pic>
    </p:spTree>
    <p:extLst>
      <p:ext uri="{BB962C8B-B14F-4D97-AF65-F5344CB8AC3E}">
        <p14:creationId xmlns:p14="http://schemas.microsoft.com/office/powerpoint/2010/main" val="192881558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Handout</a:t>
            </a:r>
            <a:endParaRPr lang="en-GB" dirty="0"/>
          </a:p>
        </p:txBody>
      </p:sp>
      <p:sp>
        <p:nvSpPr>
          <p:cNvPr id="3" name="Content Placeholder 2"/>
          <p:cNvSpPr>
            <a:spLocks noGrp="1"/>
          </p:cNvSpPr>
          <p:nvPr>
            <p:ph idx="1"/>
          </p:nvPr>
        </p:nvSpPr>
        <p:spPr/>
        <p:txBody>
          <a:bodyPr/>
          <a:lstStyle/>
          <a:p>
            <a:r>
              <a:rPr lang="en-GB" dirty="0" smtClean="0"/>
              <a:t>Based on the short video, 2 questions;</a:t>
            </a:r>
          </a:p>
          <a:p>
            <a:r>
              <a:rPr lang="en-GB" dirty="0" smtClean="0"/>
              <a:t>Identify </a:t>
            </a:r>
            <a:r>
              <a:rPr lang="en-GB" dirty="0"/>
              <a:t>the ethical issues in the case </a:t>
            </a:r>
          </a:p>
          <a:p>
            <a:r>
              <a:rPr lang="en-GB" dirty="0" smtClean="0"/>
              <a:t>Who </a:t>
            </a:r>
            <a:r>
              <a:rPr lang="en-GB" dirty="0"/>
              <a:t>was affected by the actions of these </a:t>
            </a:r>
            <a:r>
              <a:rPr lang="en-GB" dirty="0" smtClean="0"/>
              <a:t>persons?</a:t>
            </a:r>
            <a:endParaRPr lang="en-GB" dirty="0"/>
          </a:p>
        </p:txBody>
      </p:sp>
    </p:spTree>
    <p:extLst>
      <p:ext uri="{BB962C8B-B14F-4D97-AF65-F5344CB8AC3E}">
        <p14:creationId xmlns:p14="http://schemas.microsoft.com/office/powerpoint/2010/main" val="345656227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Links</a:t>
            </a:r>
            <a:endParaRPr lang="en-GB" dirty="0"/>
          </a:p>
        </p:txBody>
      </p:sp>
      <p:sp>
        <p:nvSpPr>
          <p:cNvPr id="3" name="Content Placeholder 2"/>
          <p:cNvSpPr>
            <a:spLocks noGrp="1"/>
          </p:cNvSpPr>
          <p:nvPr>
            <p:ph idx="1"/>
          </p:nvPr>
        </p:nvSpPr>
        <p:spPr/>
        <p:txBody>
          <a:bodyPr/>
          <a:lstStyle/>
          <a:p>
            <a:r>
              <a:rPr lang="en-GB" dirty="0"/>
              <a:t>Apology </a:t>
            </a:r>
            <a:r>
              <a:rPr lang="en-GB" dirty="0">
                <a:hlinkClick r:id="rId2"/>
              </a:rPr>
              <a:t>https://</a:t>
            </a:r>
            <a:r>
              <a:rPr lang="en-GB" dirty="0" smtClean="0">
                <a:hlinkClick r:id="rId2"/>
              </a:rPr>
              <a:t>www.youtube.com/watch?v=fog4C4Z9JEc</a:t>
            </a:r>
            <a:endParaRPr lang="en-GB" dirty="0" smtClean="0"/>
          </a:p>
          <a:p>
            <a:r>
              <a:rPr lang="en-GB" dirty="0"/>
              <a:t>Racial bias </a:t>
            </a:r>
            <a:r>
              <a:rPr lang="en-GB" dirty="0">
                <a:hlinkClick r:id="rId3"/>
              </a:rPr>
              <a:t>https://</a:t>
            </a:r>
            <a:r>
              <a:rPr lang="en-GB" dirty="0" smtClean="0">
                <a:hlinkClick r:id="rId3"/>
              </a:rPr>
              <a:t>www.irishtimes.com/business/retail-and-services/starbucks-to-close-8-000-us-cafes-for-racial-bias-training-1.3464951</a:t>
            </a:r>
            <a:endParaRPr lang="en-GB" dirty="0" smtClean="0"/>
          </a:p>
        </p:txBody>
      </p:sp>
    </p:spTree>
    <p:extLst>
      <p:ext uri="{BB962C8B-B14F-4D97-AF65-F5344CB8AC3E}">
        <p14:creationId xmlns:p14="http://schemas.microsoft.com/office/powerpoint/2010/main" val="352107998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a:t>What are the relevant facts in this case? </a:t>
            </a:r>
          </a:p>
          <a:p>
            <a:r>
              <a:rPr lang="en-GB" dirty="0" smtClean="0"/>
              <a:t>Who </a:t>
            </a:r>
            <a:r>
              <a:rPr lang="en-GB" dirty="0"/>
              <a:t>is involved? </a:t>
            </a:r>
            <a:r>
              <a:rPr lang="en-GB" dirty="0" smtClean="0"/>
              <a:t>*</a:t>
            </a:r>
            <a:endParaRPr lang="en-GB" dirty="0"/>
          </a:p>
          <a:p>
            <a:r>
              <a:rPr lang="en-GB" dirty="0" smtClean="0"/>
              <a:t>Did </a:t>
            </a:r>
            <a:r>
              <a:rPr lang="en-GB" dirty="0"/>
              <a:t>the manger violate Starbucks policy? </a:t>
            </a:r>
          </a:p>
          <a:p>
            <a:r>
              <a:rPr lang="en-GB" dirty="0" smtClean="0"/>
              <a:t>What </a:t>
            </a:r>
            <a:r>
              <a:rPr lang="en-GB" dirty="0"/>
              <a:t>the </a:t>
            </a:r>
            <a:r>
              <a:rPr lang="en-GB" dirty="0" smtClean="0"/>
              <a:t>manager </a:t>
            </a:r>
            <a:r>
              <a:rPr lang="en-GB" dirty="0"/>
              <a:t>should have done differently? </a:t>
            </a:r>
          </a:p>
          <a:p>
            <a:r>
              <a:rPr lang="en-GB" dirty="0" smtClean="0"/>
              <a:t>Why </a:t>
            </a:r>
            <a:r>
              <a:rPr lang="en-GB" dirty="0"/>
              <a:t>both men did not leave peacefully? </a:t>
            </a:r>
          </a:p>
          <a:p>
            <a:r>
              <a:rPr lang="en-GB" dirty="0" smtClean="0"/>
              <a:t>Was </a:t>
            </a:r>
            <a:r>
              <a:rPr lang="en-GB" dirty="0"/>
              <a:t>it really a racist case or bad judgement? </a:t>
            </a:r>
          </a:p>
          <a:p>
            <a:r>
              <a:rPr lang="en-GB" dirty="0" smtClean="0"/>
              <a:t>How </a:t>
            </a:r>
            <a:r>
              <a:rPr lang="en-GB" dirty="0"/>
              <a:t>was the reaction of CEO? </a:t>
            </a:r>
          </a:p>
          <a:p>
            <a:r>
              <a:rPr lang="en-GB" dirty="0" smtClean="0"/>
              <a:t>Was </a:t>
            </a:r>
            <a:r>
              <a:rPr lang="en-GB" dirty="0"/>
              <a:t>the CEO genuine in his reaction or it was public relations move? </a:t>
            </a:r>
          </a:p>
          <a:p>
            <a:r>
              <a:rPr lang="en-GB" dirty="0" smtClean="0"/>
              <a:t>What </a:t>
            </a:r>
            <a:r>
              <a:rPr lang="en-GB" dirty="0"/>
              <a:t>are the ethical issues in this case</a:t>
            </a:r>
            <a:r>
              <a:rPr lang="en-GB" dirty="0" smtClean="0"/>
              <a:t>? *</a:t>
            </a:r>
            <a:endParaRPr lang="en-GB" dirty="0"/>
          </a:p>
        </p:txBody>
      </p:sp>
    </p:spTree>
    <p:extLst>
      <p:ext uri="{BB962C8B-B14F-4D97-AF65-F5344CB8AC3E}">
        <p14:creationId xmlns:p14="http://schemas.microsoft.com/office/powerpoint/2010/main" val="208128396"/>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8115</TotalTime>
  <Words>4151</Words>
  <Application>Microsoft Office PowerPoint</Application>
  <PresentationFormat>Widescreen</PresentationFormat>
  <Paragraphs>374</Paragraphs>
  <Slides>104</Slides>
  <Notes>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104</vt:i4>
      </vt:variant>
    </vt:vector>
  </HeadingPairs>
  <TitlesOfParts>
    <vt:vector size="118" baseType="lpstr">
      <vt:lpstr>ＭＳ Ｐゴシック</vt:lpstr>
      <vt:lpstr>ＭＳ Ｐゴシック</vt:lpstr>
      <vt:lpstr>Arial</vt:lpstr>
      <vt:lpstr>Arial Black</vt:lpstr>
      <vt:lpstr>Calibri</vt:lpstr>
      <vt:lpstr>Calibri Light</vt:lpstr>
      <vt:lpstr>Cooper Black</vt:lpstr>
      <vt:lpstr>Georgia</vt:lpstr>
      <vt:lpstr>Gill Sans MT</vt:lpstr>
      <vt:lpstr>Tahoma</vt:lpstr>
      <vt:lpstr>Times New Roman</vt:lpstr>
      <vt:lpstr>Tw Cen MT</vt:lpstr>
      <vt:lpstr>Wingdings 2</vt:lpstr>
      <vt:lpstr>DividendVTI</vt:lpstr>
      <vt:lpstr>DBA 21st century business and societal ethics</vt:lpstr>
      <vt:lpstr>5 SECONDS TO ANSWER</vt:lpstr>
      <vt:lpstr>10-15 minutes</vt:lpstr>
      <vt:lpstr>Ethical Leadership</vt:lpstr>
      <vt:lpstr>https://plato.stanford.edu/entries/weber/ </vt:lpstr>
      <vt:lpstr>continued</vt:lpstr>
      <vt:lpstr>Resources</vt:lpstr>
      <vt:lpstr>PowerPoint Presentation</vt:lpstr>
      <vt:lpstr>PowerPoint Presentation</vt:lpstr>
      <vt:lpstr>https://www.aspeninstitute.org/blog-posts/how-angela-merkel-leads-with-her-moral-compass/ https://edition.cnn.com/interactive/2017/politics/state/angela-merkel-german-election/ https://time.com/time-person-of-the-year-2015-angela-merkel-choice/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Links</vt:lpstr>
      <vt:lpstr>Since 2012 Xi Jinping </vt:lpstr>
      <vt:lpstr>Xi Jinping (2012-?) (His Leadership)</vt:lpstr>
      <vt:lpstr>Xi’s Priorities (another look)</vt:lpstr>
      <vt:lpstr>Foreign Policy An Important Part of Xi’s Legitimacy</vt:lpstr>
      <vt:lpstr>Xi’s Chinese Dream</vt:lpstr>
      <vt:lpstr>Reasons</vt:lpstr>
      <vt:lpstr>Continued</vt:lpstr>
      <vt:lpstr>Continued</vt:lpstr>
      <vt:lpstr>Continued</vt:lpstr>
      <vt:lpstr>PowerPoint Presentation</vt:lpstr>
      <vt:lpstr>Continued</vt:lpstr>
      <vt:lpstr>Military men turned on Trump</vt:lpstr>
      <vt:lpstr>Continued</vt:lpstr>
      <vt:lpstr>Continued</vt:lpstr>
      <vt:lpstr>PowerPoint Presentation</vt:lpstr>
      <vt:lpstr>Republican Party Retains A Majority In The Senate</vt:lpstr>
      <vt:lpstr>PowerPoint Presentation</vt:lpstr>
      <vt:lpstr>PowerPoint Presentation</vt:lpstr>
      <vt:lpstr>PowerPoint Presentation</vt:lpstr>
      <vt:lpstr>PowerPoint Presentation</vt:lpstr>
      <vt:lpstr>PowerPoint Presentation</vt:lpstr>
      <vt:lpstr>PowerPoint Presentation</vt:lpstr>
      <vt:lpstr>How Did Pundits Miss The Trump Voters?</vt:lpstr>
      <vt:lpstr>ISSUES</vt:lpstr>
      <vt:lpstr>PowerPoint Presentation</vt:lpstr>
      <vt:lpstr>Trump Foreign Policy…. In His Own Words</vt:lpstr>
      <vt:lpstr>Trump Foreign Policy...In his own words</vt:lpstr>
      <vt:lpstr>Ethics and Leadership</vt:lpstr>
      <vt:lpstr>PowerPoint Presentation</vt:lpstr>
      <vt:lpstr>characteristics</vt:lpstr>
      <vt:lpstr>Ethical leadership</vt:lpstr>
      <vt:lpstr>But what is ethical leadership? </vt:lpstr>
      <vt:lpstr>Questions 1 of 6</vt:lpstr>
      <vt:lpstr>2</vt:lpstr>
      <vt:lpstr>3</vt:lpstr>
      <vt:lpstr>4</vt:lpstr>
      <vt:lpstr>5</vt:lpstr>
      <vt:lpstr>6</vt:lpstr>
      <vt:lpstr>It is </vt:lpstr>
      <vt:lpstr>Also Northouse - Leadership Theory and Practice, Sixth Edition 2012 SAGE Publications, Inc.</vt:lpstr>
      <vt:lpstr>continued</vt:lpstr>
      <vt:lpstr>Centrality of ethics to leadership</vt:lpstr>
      <vt:lpstr> Ethical leadership: A review and future directions. Michael Edward Brown, Linda Klebe Treviño (2006)</vt:lpstr>
      <vt:lpstr>PowerPoint Presentation</vt:lpstr>
      <vt:lpstr>PowerPoint Presentation</vt:lpstr>
      <vt:lpstr>PowerPoint Presentation</vt:lpstr>
      <vt:lpstr>Ethical Leadership</vt:lpstr>
      <vt:lpstr>Diverse perspectives of leadership</vt:lpstr>
      <vt:lpstr>Heifetz’s Perspective http://transformingcorrections.com/wp-content/uploads/2011/11/Heifetz-The-Work-of-Leadership.pdf </vt:lpstr>
      <vt:lpstr>Heifetz’s Perspective </vt:lpstr>
      <vt:lpstr>Heifetz’s Perspective</vt:lpstr>
      <vt:lpstr>Burns’ perspective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applications</vt:lpstr>
      <vt:lpstr>Dimensions of  Executive Ethical Leadership</vt:lpstr>
      <vt:lpstr>PowerPoint Presentation</vt:lpstr>
      <vt:lpstr>Ethical leader example</vt:lpstr>
      <vt:lpstr>PowerPoint Presentation</vt:lpstr>
      <vt:lpstr>Unethical leadership example</vt:lpstr>
      <vt:lpstr>Hypocritical Leadership Example</vt:lpstr>
      <vt:lpstr>Ethically Neutral Leadership Example</vt:lpstr>
      <vt:lpstr>Conclusions About Ethical Leadership </vt:lpstr>
      <vt:lpstr>Conclusions </vt:lpstr>
      <vt:lpstr>How Can You Change Ethical Culture? </vt:lpstr>
      <vt:lpstr>PowerPoint Presentation</vt:lpstr>
      <vt:lpstr>narcissism</vt:lpstr>
      <vt:lpstr>Others??</vt:lpstr>
      <vt:lpstr>https://edition.cnn.com/videos/us/2018/04/16/starbucks-philadelphia-arrests-sandoval-dnt-nr.cnn</vt:lpstr>
      <vt:lpstr>Handout</vt:lpstr>
      <vt:lpstr>Links</vt:lpstr>
      <vt:lpstr>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21st century business and societal ethics</dc:title>
  <dc:creator>caroline jawad</dc:creator>
  <cp:lastModifiedBy>Administrator</cp:lastModifiedBy>
  <cp:revision>10</cp:revision>
  <dcterms:created xsi:type="dcterms:W3CDTF">2019-11-06T20:43:20Z</dcterms:created>
  <dcterms:modified xsi:type="dcterms:W3CDTF">2019-11-19T09:53:14Z</dcterms:modified>
</cp:coreProperties>
</file>