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4" r:id="rId3"/>
    <p:sldId id="283" r:id="rId4"/>
    <p:sldId id="257" r:id="rId5"/>
    <p:sldId id="262" r:id="rId6"/>
    <p:sldId id="284" r:id="rId7"/>
    <p:sldId id="263" r:id="rId8"/>
    <p:sldId id="258" r:id="rId9"/>
    <p:sldId id="259" r:id="rId10"/>
    <p:sldId id="287" r:id="rId11"/>
    <p:sldId id="288" r:id="rId12"/>
    <p:sldId id="289" r:id="rId13"/>
    <p:sldId id="260" r:id="rId14"/>
    <p:sldId id="273" r:id="rId15"/>
    <p:sldId id="261" r:id="rId16"/>
    <p:sldId id="271" r:id="rId17"/>
    <p:sldId id="272" r:id="rId18"/>
    <p:sldId id="267" r:id="rId19"/>
    <p:sldId id="269" r:id="rId20"/>
    <p:sldId id="270" r:id="rId21"/>
    <p:sldId id="266" r:id="rId22"/>
    <p:sldId id="264" r:id="rId23"/>
    <p:sldId id="290" r:id="rId24"/>
    <p:sldId id="291" r:id="rId25"/>
    <p:sldId id="292" r:id="rId26"/>
    <p:sldId id="293" r:id="rId27"/>
    <p:sldId id="294" r:id="rId28"/>
    <p:sldId id="296" r:id="rId29"/>
    <p:sldId id="295" r:id="rId30"/>
    <p:sldId id="276" r:id="rId31"/>
    <p:sldId id="278" r:id="rId32"/>
    <p:sldId id="282" r:id="rId33"/>
    <p:sldId id="279" r:id="rId34"/>
    <p:sldId id="280" r:id="rId35"/>
    <p:sldId id="281" r:id="rId36"/>
    <p:sldId id="265" r:id="rId37"/>
    <p:sldId id="285"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C8A0C5-D595-43B6-B098-1FBFF2D858E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6272882-A59C-40A3-830A-00E6A89035F3}">
      <dgm:prSet/>
      <dgm:spPr/>
      <dgm:t>
        <a:bodyPr/>
        <a:lstStyle/>
        <a:p>
          <a:pPr>
            <a:lnSpc>
              <a:spcPct val="100000"/>
            </a:lnSpc>
          </a:pPr>
          <a:r>
            <a:rPr lang="en-GB" dirty="0"/>
            <a:t>The nervous system is responsible for controlling and coordinating thousands of activities. </a:t>
          </a:r>
          <a:endParaRPr lang="en-US" dirty="0"/>
        </a:p>
      </dgm:t>
    </dgm:pt>
    <dgm:pt modelId="{EC6AAA3B-C578-4C7F-A775-E0D930F77102}" type="parTrans" cxnId="{11CFEF97-4640-4FA3-92CA-8B4CDF8D7C1B}">
      <dgm:prSet/>
      <dgm:spPr/>
      <dgm:t>
        <a:bodyPr/>
        <a:lstStyle/>
        <a:p>
          <a:endParaRPr lang="en-US"/>
        </a:p>
      </dgm:t>
    </dgm:pt>
    <dgm:pt modelId="{AA245171-BD23-4550-9EB5-7F1DC8D08253}" type="sibTrans" cxnId="{11CFEF97-4640-4FA3-92CA-8B4CDF8D7C1B}">
      <dgm:prSet/>
      <dgm:spPr/>
      <dgm:t>
        <a:bodyPr/>
        <a:lstStyle/>
        <a:p>
          <a:pPr>
            <a:lnSpc>
              <a:spcPct val="100000"/>
            </a:lnSpc>
          </a:pPr>
          <a:endParaRPr lang="en-US"/>
        </a:p>
      </dgm:t>
    </dgm:pt>
    <dgm:pt modelId="{E58C3E85-9A65-48FE-9263-0F3C0EB6D0E6}">
      <dgm:prSet/>
      <dgm:spPr/>
      <dgm:t>
        <a:bodyPr/>
        <a:lstStyle/>
        <a:p>
          <a:pPr>
            <a:lnSpc>
              <a:spcPct val="100000"/>
            </a:lnSpc>
          </a:pPr>
          <a:r>
            <a:rPr lang="en-GB"/>
            <a:t>It contains many distinct components, with specialised roles and functions.</a:t>
          </a:r>
          <a:endParaRPr lang="en-US"/>
        </a:p>
      </dgm:t>
    </dgm:pt>
    <dgm:pt modelId="{76B50C3A-694E-4EC2-AC2C-DCD542FCC1C3}" type="parTrans" cxnId="{7679060C-A22C-4B61-8F08-0197F279E79D}">
      <dgm:prSet/>
      <dgm:spPr/>
      <dgm:t>
        <a:bodyPr/>
        <a:lstStyle/>
        <a:p>
          <a:endParaRPr lang="en-US"/>
        </a:p>
      </dgm:t>
    </dgm:pt>
    <dgm:pt modelId="{1DAC46D3-5E2D-4CB8-8142-1807707B485F}" type="sibTrans" cxnId="{7679060C-A22C-4B61-8F08-0197F279E79D}">
      <dgm:prSet/>
      <dgm:spPr/>
      <dgm:t>
        <a:bodyPr/>
        <a:lstStyle/>
        <a:p>
          <a:pPr>
            <a:lnSpc>
              <a:spcPct val="100000"/>
            </a:lnSpc>
          </a:pPr>
          <a:endParaRPr lang="en-US"/>
        </a:p>
      </dgm:t>
    </dgm:pt>
    <dgm:pt modelId="{0F00179A-789C-4113-A2EB-059DE257A20F}">
      <dgm:prSet/>
      <dgm:spPr/>
      <dgm:t>
        <a:bodyPr/>
        <a:lstStyle/>
        <a:p>
          <a:pPr>
            <a:lnSpc>
              <a:spcPct val="100000"/>
            </a:lnSpc>
          </a:pPr>
          <a:r>
            <a:rPr lang="en-GB" dirty="0"/>
            <a:t>It is also constantly changing and adapting to its environment.</a:t>
          </a:r>
          <a:endParaRPr lang="en-US" dirty="0"/>
        </a:p>
      </dgm:t>
    </dgm:pt>
    <dgm:pt modelId="{51B5B744-AF15-46B0-8BFF-C2E6F0D15D2E}" type="parTrans" cxnId="{F5E3247E-4DE9-4640-99E9-7B77FE42ACD3}">
      <dgm:prSet/>
      <dgm:spPr/>
      <dgm:t>
        <a:bodyPr/>
        <a:lstStyle/>
        <a:p>
          <a:endParaRPr lang="en-US"/>
        </a:p>
      </dgm:t>
    </dgm:pt>
    <dgm:pt modelId="{DE99D96B-DF22-4089-BE2F-3AF5A6AEB1D6}" type="sibTrans" cxnId="{F5E3247E-4DE9-4640-99E9-7B77FE42ACD3}">
      <dgm:prSet/>
      <dgm:spPr/>
      <dgm:t>
        <a:bodyPr/>
        <a:lstStyle/>
        <a:p>
          <a:pPr>
            <a:lnSpc>
              <a:spcPct val="100000"/>
            </a:lnSpc>
          </a:pPr>
          <a:endParaRPr lang="en-US"/>
        </a:p>
      </dgm:t>
    </dgm:pt>
    <dgm:pt modelId="{930A93F2-8AB9-40BF-9B83-421184FD1D8E}">
      <dgm:prSet/>
      <dgm:spPr/>
      <dgm:t>
        <a:bodyPr/>
        <a:lstStyle/>
        <a:p>
          <a:pPr>
            <a:lnSpc>
              <a:spcPct val="100000"/>
            </a:lnSpc>
          </a:pPr>
          <a:r>
            <a:rPr lang="en-GB"/>
            <a:t>By understanding the basics of the nervous system, we can gain a better appreciation of how our bodies work.</a:t>
          </a:r>
          <a:endParaRPr lang="en-US"/>
        </a:p>
      </dgm:t>
    </dgm:pt>
    <dgm:pt modelId="{14A84D55-A0CC-46B9-92F1-6C1D0749E3BE}" type="parTrans" cxnId="{2F8A725B-04DD-4C85-9574-3C1B77062564}">
      <dgm:prSet/>
      <dgm:spPr/>
      <dgm:t>
        <a:bodyPr/>
        <a:lstStyle/>
        <a:p>
          <a:endParaRPr lang="en-US"/>
        </a:p>
      </dgm:t>
    </dgm:pt>
    <dgm:pt modelId="{44CD6398-FD86-4963-B3BC-A1AE4FE446E9}" type="sibTrans" cxnId="{2F8A725B-04DD-4C85-9574-3C1B77062564}">
      <dgm:prSet/>
      <dgm:spPr/>
      <dgm:t>
        <a:bodyPr/>
        <a:lstStyle/>
        <a:p>
          <a:endParaRPr lang="en-US"/>
        </a:p>
      </dgm:t>
    </dgm:pt>
    <dgm:pt modelId="{EC6327D1-9BA5-4BDA-BE4E-73FF7963E288}" type="pres">
      <dgm:prSet presAssocID="{61C8A0C5-D595-43B6-B098-1FBFF2D858EE}" presName="root" presStyleCnt="0">
        <dgm:presLayoutVars>
          <dgm:dir/>
          <dgm:resizeHandles val="exact"/>
        </dgm:presLayoutVars>
      </dgm:prSet>
      <dgm:spPr/>
    </dgm:pt>
    <dgm:pt modelId="{5845B865-4937-49D5-9BF6-F81688A196A9}" type="pres">
      <dgm:prSet presAssocID="{61C8A0C5-D595-43B6-B098-1FBFF2D858EE}" presName="container" presStyleCnt="0">
        <dgm:presLayoutVars>
          <dgm:dir/>
          <dgm:resizeHandles val="exact"/>
        </dgm:presLayoutVars>
      </dgm:prSet>
      <dgm:spPr/>
    </dgm:pt>
    <dgm:pt modelId="{019A1E6B-84D6-448D-A8A1-31618C6794DC}" type="pres">
      <dgm:prSet presAssocID="{16272882-A59C-40A3-830A-00E6A89035F3}" presName="compNode" presStyleCnt="0"/>
      <dgm:spPr/>
    </dgm:pt>
    <dgm:pt modelId="{8F9EA786-DB68-409F-BEDC-1EAEC6EC0536}" type="pres">
      <dgm:prSet presAssocID="{16272882-A59C-40A3-830A-00E6A89035F3}" presName="iconBgRect" presStyleLbl="bgShp" presStyleIdx="0" presStyleCnt="4"/>
      <dgm:spPr/>
    </dgm:pt>
    <dgm:pt modelId="{EA4C505E-77D1-4241-8375-4D001C62A83F}" type="pres">
      <dgm:prSet presAssocID="{16272882-A59C-40A3-830A-00E6A89035F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2DC2851B-64C5-4C23-B443-E8119A401DC2}" type="pres">
      <dgm:prSet presAssocID="{16272882-A59C-40A3-830A-00E6A89035F3}" presName="spaceRect" presStyleCnt="0"/>
      <dgm:spPr/>
    </dgm:pt>
    <dgm:pt modelId="{8A0315E4-8261-4035-BFF1-6034C49AFD28}" type="pres">
      <dgm:prSet presAssocID="{16272882-A59C-40A3-830A-00E6A89035F3}" presName="textRect" presStyleLbl="revTx" presStyleIdx="0" presStyleCnt="4">
        <dgm:presLayoutVars>
          <dgm:chMax val="1"/>
          <dgm:chPref val="1"/>
        </dgm:presLayoutVars>
      </dgm:prSet>
      <dgm:spPr/>
    </dgm:pt>
    <dgm:pt modelId="{748C0415-CD55-4E05-B01D-4AC22DC8C2A4}" type="pres">
      <dgm:prSet presAssocID="{AA245171-BD23-4550-9EB5-7F1DC8D08253}" presName="sibTrans" presStyleLbl="sibTrans2D1" presStyleIdx="0" presStyleCnt="0"/>
      <dgm:spPr/>
    </dgm:pt>
    <dgm:pt modelId="{76A37502-0F14-4839-811A-87B10CCCD9A2}" type="pres">
      <dgm:prSet presAssocID="{E58C3E85-9A65-48FE-9263-0F3C0EB6D0E6}" presName="compNode" presStyleCnt="0"/>
      <dgm:spPr/>
    </dgm:pt>
    <dgm:pt modelId="{8D4E1F19-9E12-44F4-8C22-081634513101}" type="pres">
      <dgm:prSet presAssocID="{E58C3E85-9A65-48FE-9263-0F3C0EB6D0E6}" presName="iconBgRect" presStyleLbl="bgShp" presStyleIdx="1" presStyleCnt="4"/>
      <dgm:spPr/>
    </dgm:pt>
    <dgm:pt modelId="{9CC073F9-E9CE-4512-86EB-CA03E1961B2E}" type="pres">
      <dgm:prSet presAssocID="{E58C3E85-9A65-48FE-9263-0F3C0EB6D0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0226C841-B1F9-4AE5-8DB5-3876851D49B9}" type="pres">
      <dgm:prSet presAssocID="{E58C3E85-9A65-48FE-9263-0F3C0EB6D0E6}" presName="spaceRect" presStyleCnt="0"/>
      <dgm:spPr/>
    </dgm:pt>
    <dgm:pt modelId="{009F1AC6-FE6C-408E-AC51-D6B5F6FC6985}" type="pres">
      <dgm:prSet presAssocID="{E58C3E85-9A65-48FE-9263-0F3C0EB6D0E6}" presName="textRect" presStyleLbl="revTx" presStyleIdx="1" presStyleCnt="4">
        <dgm:presLayoutVars>
          <dgm:chMax val="1"/>
          <dgm:chPref val="1"/>
        </dgm:presLayoutVars>
      </dgm:prSet>
      <dgm:spPr/>
    </dgm:pt>
    <dgm:pt modelId="{1F943646-9E56-451D-9D26-F632E4A9A1CF}" type="pres">
      <dgm:prSet presAssocID="{1DAC46D3-5E2D-4CB8-8142-1807707B485F}" presName="sibTrans" presStyleLbl="sibTrans2D1" presStyleIdx="0" presStyleCnt="0"/>
      <dgm:spPr/>
    </dgm:pt>
    <dgm:pt modelId="{00B8E3D0-2C54-49C9-A126-06B79ECE7E84}" type="pres">
      <dgm:prSet presAssocID="{0F00179A-789C-4113-A2EB-059DE257A20F}" presName="compNode" presStyleCnt="0"/>
      <dgm:spPr/>
    </dgm:pt>
    <dgm:pt modelId="{BD040741-83A5-4475-8F9E-D463A8335150}" type="pres">
      <dgm:prSet presAssocID="{0F00179A-789C-4113-A2EB-059DE257A20F}" presName="iconBgRect" presStyleLbl="bgShp" presStyleIdx="2" presStyleCnt="4"/>
      <dgm:spPr/>
    </dgm:pt>
    <dgm:pt modelId="{394E3DB9-CD88-4328-B3EE-95166AFE797F}" type="pres">
      <dgm:prSet presAssocID="{0F00179A-789C-4113-A2EB-059DE257A2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est scene"/>
        </a:ext>
      </dgm:extLst>
    </dgm:pt>
    <dgm:pt modelId="{1D8DFBC3-8439-43F6-A0C5-B91C99B38634}" type="pres">
      <dgm:prSet presAssocID="{0F00179A-789C-4113-A2EB-059DE257A20F}" presName="spaceRect" presStyleCnt="0"/>
      <dgm:spPr/>
    </dgm:pt>
    <dgm:pt modelId="{DA0B76C1-FDDA-4432-A3DE-8B5394EFFC5F}" type="pres">
      <dgm:prSet presAssocID="{0F00179A-789C-4113-A2EB-059DE257A20F}" presName="textRect" presStyleLbl="revTx" presStyleIdx="2" presStyleCnt="4">
        <dgm:presLayoutVars>
          <dgm:chMax val="1"/>
          <dgm:chPref val="1"/>
        </dgm:presLayoutVars>
      </dgm:prSet>
      <dgm:spPr/>
    </dgm:pt>
    <dgm:pt modelId="{F75CF0FF-0E13-4FA9-82E6-CDDAF93C9BFC}" type="pres">
      <dgm:prSet presAssocID="{DE99D96B-DF22-4089-BE2F-3AF5A6AEB1D6}" presName="sibTrans" presStyleLbl="sibTrans2D1" presStyleIdx="0" presStyleCnt="0"/>
      <dgm:spPr/>
    </dgm:pt>
    <dgm:pt modelId="{8888178A-D6A6-4471-94AB-1D70619D9FAA}" type="pres">
      <dgm:prSet presAssocID="{930A93F2-8AB9-40BF-9B83-421184FD1D8E}" presName="compNode" presStyleCnt="0"/>
      <dgm:spPr/>
    </dgm:pt>
    <dgm:pt modelId="{F5FF1CBE-2382-4E3A-A2F0-29147D5A7113}" type="pres">
      <dgm:prSet presAssocID="{930A93F2-8AB9-40BF-9B83-421184FD1D8E}" presName="iconBgRect" presStyleLbl="bgShp" presStyleIdx="3" presStyleCnt="4"/>
      <dgm:spPr/>
    </dgm:pt>
    <dgm:pt modelId="{0CCD4748-0408-4F9B-BD5D-6FCA137B802E}" type="pres">
      <dgm:prSet presAssocID="{930A93F2-8AB9-40BF-9B83-421184FD1D8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ervous Face with Solid Fill"/>
        </a:ext>
      </dgm:extLst>
    </dgm:pt>
    <dgm:pt modelId="{2BDD6DF0-5BB2-4659-B23D-47486750A87C}" type="pres">
      <dgm:prSet presAssocID="{930A93F2-8AB9-40BF-9B83-421184FD1D8E}" presName="spaceRect" presStyleCnt="0"/>
      <dgm:spPr/>
    </dgm:pt>
    <dgm:pt modelId="{BB291026-2F93-4899-AB43-68A233BBC74B}" type="pres">
      <dgm:prSet presAssocID="{930A93F2-8AB9-40BF-9B83-421184FD1D8E}" presName="textRect" presStyleLbl="revTx" presStyleIdx="3" presStyleCnt="4">
        <dgm:presLayoutVars>
          <dgm:chMax val="1"/>
          <dgm:chPref val="1"/>
        </dgm:presLayoutVars>
      </dgm:prSet>
      <dgm:spPr/>
    </dgm:pt>
  </dgm:ptLst>
  <dgm:cxnLst>
    <dgm:cxn modelId="{7679060C-A22C-4B61-8F08-0197F279E79D}" srcId="{61C8A0C5-D595-43B6-B098-1FBFF2D858EE}" destId="{E58C3E85-9A65-48FE-9263-0F3C0EB6D0E6}" srcOrd="1" destOrd="0" parTransId="{76B50C3A-694E-4EC2-AC2C-DCD542FCC1C3}" sibTransId="{1DAC46D3-5E2D-4CB8-8142-1807707B485F}"/>
    <dgm:cxn modelId="{2F8A725B-04DD-4C85-9574-3C1B77062564}" srcId="{61C8A0C5-D595-43B6-B098-1FBFF2D858EE}" destId="{930A93F2-8AB9-40BF-9B83-421184FD1D8E}" srcOrd="3" destOrd="0" parTransId="{14A84D55-A0CC-46B9-92F1-6C1D0749E3BE}" sibTransId="{44CD6398-FD86-4963-B3BC-A1AE4FE446E9}"/>
    <dgm:cxn modelId="{8CB94E60-71D2-41DC-B71F-5F2AF03CAE08}" type="presOf" srcId="{16272882-A59C-40A3-830A-00E6A89035F3}" destId="{8A0315E4-8261-4035-BFF1-6034C49AFD28}" srcOrd="0" destOrd="0" presId="urn:microsoft.com/office/officeart/2018/2/layout/IconCircleList"/>
    <dgm:cxn modelId="{6DBBB247-E45E-44FD-AF95-D5839AC8C9FF}" type="presOf" srcId="{0F00179A-789C-4113-A2EB-059DE257A20F}" destId="{DA0B76C1-FDDA-4432-A3DE-8B5394EFFC5F}" srcOrd="0" destOrd="0" presId="urn:microsoft.com/office/officeart/2018/2/layout/IconCircleList"/>
    <dgm:cxn modelId="{D98C287A-6F5D-401E-A0EF-84CC365AFD7E}" type="presOf" srcId="{AA245171-BD23-4550-9EB5-7F1DC8D08253}" destId="{748C0415-CD55-4E05-B01D-4AC22DC8C2A4}" srcOrd="0" destOrd="0" presId="urn:microsoft.com/office/officeart/2018/2/layout/IconCircleList"/>
    <dgm:cxn modelId="{F5E3247E-4DE9-4640-99E9-7B77FE42ACD3}" srcId="{61C8A0C5-D595-43B6-B098-1FBFF2D858EE}" destId="{0F00179A-789C-4113-A2EB-059DE257A20F}" srcOrd="2" destOrd="0" parTransId="{51B5B744-AF15-46B0-8BFF-C2E6F0D15D2E}" sibTransId="{DE99D96B-DF22-4089-BE2F-3AF5A6AEB1D6}"/>
    <dgm:cxn modelId="{1A44BD8D-0BF2-4E7E-AE7B-10F2DE376C9B}" type="presOf" srcId="{61C8A0C5-D595-43B6-B098-1FBFF2D858EE}" destId="{EC6327D1-9BA5-4BDA-BE4E-73FF7963E288}" srcOrd="0" destOrd="0" presId="urn:microsoft.com/office/officeart/2018/2/layout/IconCircleList"/>
    <dgm:cxn modelId="{11CFEF97-4640-4FA3-92CA-8B4CDF8D7C1B}" srcId="{61C8A0C5-D595-43B6-B098-1FBFF2D858EE}" destId="{16272882-A59C-40A3-830A-00E6A89035F3}" srcOrd="0" destOrd="0" parTransId="{EC6AAA3B-C578-4C7F-A775-E0D930F77102}" sibTransId="{AA245171-BD23-4550-9EB5-7F1DC8D08253}"/>
    <dgm:cxn modelId="{0E32E89C-68D5-4A30-BC95-2604E00812D8}" type="presOf" srcId="{1DAC46D3-5E2D-4CB8-8142-1807707B485F}" destId="{1F943646-9E56-451D-9D26-F632E4A9A1CF}" srcOrd="0" destOrd="0" presId="urn:microsoft.com/office/officeart/2018/2/layout/IconCircleList"/>
    <dgm:cxn modelId="{F6E142A7-BD3F-4ABF-BEAA-5D24747EF91E}" type="presOf" srcId="{E58C3E85-9A65-48FE-9263-0F3C0EB6D0E6}" destId="{009F1AC6-FE6C-408E-AC51-D6B5F6FC6985}" srcOrd="0" destOrd="0" presId="urn:microsoft.com/office/officeart/2018/2/layout/IconCircleList"/>
    <dgm:cxn modelId="{EABF9CC4-729D-40C0-89E0-265E7CB57972}" type="presOf" srcId="{DE99D96B-DF22-4089-BE2F-3AF5A6AEB1D6}" destId="{F75CF0FF-0E13-4FA9-82E6-CDDAF93C9BFC}" srcOrd="0" destOrd="0" presId="urn:microsoft.com/office/officeart/2018/2/layout/IconCircleList"/>
    <dgm:cxn modelId="{249E76D3-04EE-4E73-9B5F-2271EBC42263}" type="presOf" srcId="{930A93F2-8AB9-40BF-9B83-421184FD1D8E}" destId="{BB291026-2F93-4899-AB43-68A233BBC74B}" srcOrd="0" destOrd="0" presId="urn:microsoft.com/office/officeart/2018/2/layout/IconCircleList"/>
    <dgm:cxn modelId="{13158EF0-0516-47E6-90F2-1B2EA9016712}" type="presParOf" srcId="{EC6327D1-9BA5-4BDA-BE4E-73FF7963E288}" destId="{5845B865-4937-49D5-9BF6-F81688A196A9}" srcOrd="0" destOrd="0" presId="urn:microsoft.com/office/officeart/2018/2/layout/IconCircleList"/>
    <dgm:cxn modelId="{A69E268A-E6F4-4C60-891D-4A8D7FFDA519}" type="presParOf" srcId="{5845B865-4937-49D5-9BF6-F81688A196A9}" destId="{019A1E6B-84D6-448D-A8A1-31618C6794DC}" srcOrd="0" destOrd="0" presId="urn:microsoft.com/office/officeart/2018/2/layout/IconCircleList"/>
    <dgm:cxn modelId="{F9C4D386-CE42-4083-8659-95C5224B57D1}" type="presParOf" srcId="{019A1E6B-84D6-448D-A8A1-31618C6794DC}" destId="{8F9EA786-DB68-409F-BEDC-1EAEC6EC0536}" srcOrd="0" destOrd="0" presId="urn:microsoft.com/office/officeart/2018/2/layout/IconCircleList"/>
    <dgm:cxn modelId="{59BB93A6-8168-40CC-9377-AF5625AF59DD}" type="presParOf" srcId="{019A1E6B-84D6-448D-A8A1-31618C6794DC}" destId="{EA4C505E-77D1-4241-8375-4D001C62A83F}" srcOrd="1" destOrd="0" presId="urn:microsoft.com/office/officeart/2018/2/layout/IconCircleList"/>
    <dgm:cxn modelId="{7626DA5B-B3C0-4C12-9DD9-52777C73E513}" type="presParOf" srcId="{019A1E6B-84D6-448D-A8A1-31618C6794DC}" destId="{2DC2851B-64C5-4C23-B443-E8119A401DC2}" srcOrd="2" destOrd="0" presId="urn:microsoft.com/office/officeart/2018/2/layout/IconCircleList"/>
    <dgm:cxn modelId="{561AD128-05E9-4C16-9F7A-1939750D9FC2}" type="presParOf" srcId="{019A1E6B-84D6-448D-A8A1-31618C6794DC}" destId="{8A0315E4-8261-4035-BFF1-6034C49AFD28}" srcOrd="3" destOrd="0" presId="urn:microsoft.com/office/officeart/2018/2/layout/IconCircleList"/>
    <dgm:cxn modelId="{2CCC39B6-2732-47A0-93CE-BDA8BBA5602E}" type="presParOf" srcId="{5845B865-4937-49D5-9BF6-F81688A196A9}" destId="{748C0415-CD55-4E05-B01D-4AC22DC8C2A4}" srcOrd="1" destOrd="0" presId="urn:microsoft.com/office/officeart/2018/2/layout/IconCircleList"/>
    <dgm:cxn modelId="{07E2AD1F-6063-41D5-84A9-01D1E5DAC14F}" type="presParOf" srcId="{5845B865-4937-49D5-9BF6-F81688A196A9}" destId="{76A37502-0F14-4839-811A-87B10CCCD9A2}" srcOrd="2" destOrd="0" presId="urn:microsoft.com/office/officeart/2018/2/layout/IconCircleList"/>
    <dgm:cxn modelId="{EE02D898-7AEF-40B2-9877-26F0D728BCE8}" type="presParOf" srcId="{76A37502-0F14-4839-811A-87B10CCCD9A2}" destId="{8D4E1F19-9E12-44F4-8C22-081634513101}" srcOrd="0" destOrd="0" presId="urn:microsoft.com/office/officeart/2018/2/layout/IconCircleList"/>
    <dgm:cxn modelId="{322F30DC-B576-45C3-8816-2B190925C40F}" type="presParOf" srcId="{76A37502-0F14-4839-811A-87B10CCCD9A2}" destId="{9CC073F9-E9CE-4512-86EB-CA03E1961B2E}" srcOrd="1" destOrd="0" presId="urn:microsoft.com/office/officeart/2018/2/layout/IconCircleList"/>
    <dgm:cxn modelId="{CD482E6E-B8D8-45FD-9C33-917221C8E8AF}" type="presParOf" srcId="{76A37502-0F14-4839-811A-87B10CCCD9A2}" destId="{0226C841-B1F9-4AE5-8DB5-3876851D49B9}" srcOrd="2" destOrd="0" presId="urn:microsoft.com/office/officeart/2018/2/layout/IconCircleList"/>
    <dgm:cxn modelId="{736DC1B3-2ACB-4B9E-B062-94EEEAD173BA}" type="presParOf" srcId="{76A37502-0F14-4839-811A-87B10CCCD9A2}" destId="{009F1AC6-FE6C-408E-AC51-D6B5F6FC6985}" srcOrd="3" destOrd="0" presId="urn:microsoft.com/office/officeart/2018/2/layout/IconCircleList"/>
    <dgm:cxn modelId="{A1270A96-5503-4D1E-9317-A98F659C5966}" type="presParOf" srcId="{5845B865-4937-49D5-9BF6-F81688A196A9}" destId="{1F943646-9E56-451D-9D26-F632E4A9A1CF}" srcOrd="3" destOrd="0" presId="urn:microsoft.com/office/officeart/2018/2/layout/IconCircleList"/>
    <dgm:cxn modelId="{739C2343-5600-4E83-B0B1-E9394B3332D2}" type="presParOf" srcId="{5845B865-4937-49D5-9BF6-F81688A196A9}" destId="{00B8E3D0-2C54-49C9-A126-06B79ECE7E84}" srcOrd="4" destOrd="0" presId="urn:microsoft.com/office/officeart/2018/2/layout/IconCircleList"/>
    <dgm:cxn modelId="{1053602D-9C7E-4890-A694-39F6ED65BD8E}" type="presParOf" srcId="{00B8E3D0-2C54-49C9-A126-06B79ECE7E84}" destId="{BD040741-83A5-4475-8F9E-D463A8335150}" srcOrd="0" destOrd="0" presId="urn:microsoft.com/office/officeart/2018/2/layout/IconCircleList"/>
    <dgm:cxn modelId="{3C889A60-FF41-40D2-B7F9-4251668FE86F}" type="presParOf" srcId="{00B8E3D0-2C54-49C9-A126-06B79ECE7E84}" destId="{394E3DB9-CD88-4328-B3EE-95166AFE797F}" srcOrd="1" destOrd="0" presId="urn:microsoft.com/office/officeart/2018/2/layout/IconCircleList"/>
    <dgm:cxn modelId="{292632DD-86E5-4832-A5F8-930B4A76FDB7}" type="presParOf" srcId="{00B8E3D0-2C54-49C9-A126-06B79ECE7E84}" destId="{1D8DFBC3-8439-43F6-A0C5-B91C99B38634}" srcOrd="2" destOrd="0" presId="urn:microsoft.com/office/officeart/2018/2/layout/IconCircleList"/>
    <dgm:cxn modelId="{6EF48883-D7F4-4417-ADD5-EC8DB962A197}" type="presParOf" srcId="{00B8E3D0-2C54-49C9-A126-06B79ECE7E84}" destId="{DA0B76C1-FDDA-4432-A3DE-8B5394EFFC5F}" srcOrd="3" destOrd="0" presId="urn:microsoft.com/office/officeart/2018/2/layout/IconCircleList"/>
    <dgm:cxn modelId="{0B7F677F-CCD6-42DE-A371-C40B2C56B19F}" type="presParOf" srcId="{5845B865-4937-49D5-9BF6-F81688A196A9}" destId="{F75CF0FF-0E13-4FA9-82E6-CDDAF93C9BFC}" srcOrd="5" destOrd="0" presId="urn:microsoft.com/office/officeart/2018/2/layout/IconCircleList"/>
    <dgm:cxn modelId="{D8C08F88-C358-4CB8-A90F-4B4753E822B3}" type="presParOf" srcId="{5845B865-4937-49D5-9BF6-F81688A196A9}" destId="{8888178A-D6A6-4471-94AB-1D70619D9FAA}" srcOrd="6" destOrd="0" presId="urn:microsoft.com/office/officeart/2018/2/layout/IconCircleList"/>
    <dgm:cxn modelId="{23DDF91C-D78C-4BB1-AA38-88F84A2E921B}" type="presParOf" srcId="{8888178A-D6A6-4471-94AB-1D70619D9FAA}" destId="{F5FF1CBE-2382-4E3A-A2F0-29147D5A7113}" srcOrd="0" destOrd="0" presId="urn:microsoft.com/office/officeart/2018/2/layout/IconCircleList"/>
    <dgm:cxn modelId="{4DC5C23C-B80B-408B-9DC7-2C095F77BA85}" type="presParOf" srcId="{8888178A-D6A6-4471-94AB-1D70619D9FAA}" destId="{0CCD4748-0408-4F9B-BD5D-6FCA137B802E}" srcOrd="1" destOrd="0" presId="urn:microsoft.com/office/officeart/2018/2/layout/IconCircleList"/>
    <dgm:cxn modelId="{4C789D07-EB92-42EB-A7C1-B2C70EBFE6ED}" type="presParOf" srcId="{8888178A-D6A6-4471-94AB-1D70619D9FAA}" destId="{2BDD6DF0-5BB2-4659-B23D-47486750A87C}" srcOrd="2" destOrd="0" presId="urn:microsoft.com/office/officeart/2018/2/layout/IconCircleList"/>
    <dgm:cxn modelId="{1D942F35-BAD8-41D3-8E1F-F6C15497E724}" type="presParOf" srcId="{8888178A-D6A6-4471-94AB-1D70619D9FAA}" destId="{BB291026-2F93-4899-AB43-68A233BBC74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EA786-DB68-409F-BEDC-1EAEC6EC0536}">
      <dsp:nvSpPr>
        <dsp:cNvPr id="0" name=""/>
        <dsp:cNvSpPr/>
      </dsp:nvSpPr>
      <dsp:spPr>
        <a:xfrm>
          <a:off x="233004" y="459222"/>
          <a:ext cx="1346582" cy="13465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C505E-77D1-4241-8375-4D001C62A83F}">
      <dsp:nvSpPr>
        <dsp:cNvPr id="0" name=""/>
        <dsp:cNvSpPr/>
      </dsp:nvSpPr>
      <dsp:spPr>
        <a:xfrm>
          <a:off x="515786" y="742004"/>
          <a:ext cx="781018" cy="7810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315E4-8261-4035-BFF1-6034C49AFD28}">
      <dsp:nvSpPr>
        <dsp:cNvPr id="0" name=""/>
        <dsp:cNvSpPr/>
      </dsp:nvSpPr>
      <dsp:spPr>
        <a:xfrm>
          <a:off x="1868140" y="459222"/>
          <a:ext cx="3174088" cy="134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The nervous system is responsible for controlling and coordinating thousands of activities. </a:t>
          </a:r>
          <a:endParaRPr lang="en-US" sz="2000" kern="1200" dirty="0"/>
        </a:p>
      </dsp:txBody>
      <dsp:txXfrm>
        <a:off x="1868140" y="459222"/>
        <a:ext cx="3174088" cy="1346582"/>
      </dsp:txXfrm>
    </dsp:sp>
    <dsp:sp modelId="{8D4E1F19-9E12-44F4-8C22-081634513101}">
      <dsp:nvSpPr>
        <dsp:cNvPr id="0" name=""/>
        <dsp:cNvSpPr/>
      </dsp:nvSpPr>
      <dsp:spPr>
        <a:xfrm>
          <a:off x="5595289" y="459222"/>
          <a:ext cx="1346582" cy="13465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073F9-E9CE-4512-86EB-CA03E1961B2E}">
      <dsp:nvSpPr>
        <dsp:cNvPr id="0" name=""/>
        <dsp:cNvSpPr/>
      </dsp:nvSpPr>
      <dsp:spPr>
        <a:xfrm>
          <a:off x="5878071" y="742004"/>
          <a:ext cx="781018" cy="7810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F1AC6-FE6C-408E-AC51-D6B5F6FC6985}">
      <dsp:nvSpPr>
        <dsp:cNvPr id="0" name=""/>
        <dsp:cNvSpPr/>
      </dsp:nvSpPr>
      <dsp:spPr>
        <a:xfrm>
          <a:off x="7230425" y="459222"/>
          <a:ext cx="3174088" cy="134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It contains many distinct components, with specialised roles and functions.</a:t>
          </a:r>
          <a:endParaRPr lang="en-US" sz="2000" kern="1200"/>
        </a:p>
      </dsp:txBody>
      <dsp:txXfrm>
        <a:off x="7230425" y="459222"/>
        <a:ext cx="3174088" cy="1346582"/>
      </dsp:txXfrm>
    </dsp:sp>
    <dsp:sp modelId="{BD040741-83A5-4475-8F9E-D463A8335150}">
      <dsp:nvSpPr>
        <dsp:cNvPr id="0" name=""/>
        <dsp:cNvSpPr/>
      </dsp:nvSpPr>
      <dsp:spPr>
        <a:xfrm>
          <a:off x="233004" y="2545532"/>
          <a:ext cx="1346582" cy="13465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E3DB9-CD88-4328-B3EE-95166AFE797F}">
      <dsp:nvSpPr>
        <dsp:cNvPr id="0" name=""/>
        <dsp:cNvSpPr/>
      </dsp:nvSpPr>
      <dsp:spPr>
        <a:xfrm>
          <a:off x="515786" y="2828315"/>
          <a:ext cx="781018" cy="7810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0B76C1-FDDA-4432-A3DE-8B5394EFFC5F}">
      <dsp:nvSpPr>
        <dsp:cNvPr id="0" name=""/>
        <dsp:cNvSpPr/>
      </dsp:nvSpPr>
      <dsp:spPr>
        <a:xfrm>
          <a:off x="1868140" y="2545532"/>
          <a:ext cx="3174088" cy="134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It is also constantly changing and adapting to its environment.</a:t>
          </a:r>
          <a:endParaRPr lang="en-US" sz="2000" kern="1200" dirty="0"/>
        </a:p>
      </dsp:txBody>
      <dsp:txXfrm>
        <a:off x="1868140" y="2545532"/>
        <a:ext cx="3174088" cy="1346582"/>
      </dsp:txXfrm>
    </dsp:sp>
    <dsp:sp modelId="{F5FF1CBE-2382-4E3A-A2F0-29147D5A7113}">
      <dsp:nvSpPr>
        <dsp:cNvPr id="0" name=""/>
        <dsp:cNvSpPr/>
      </dsp:nvSpPr>
      <dsp:spPr>
        <a:xfrm>
          <a:off x="5595289" y="2545532"/>
          <a:ext cx="1346582" cy="13465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CD4748-0408-4F9B-BD5D-6FCA137B802E}">
      <dsp:nvSpPr>
        <dsp:cNvPr id="0" name=""/>
        <dsp:cNvSpPr/>
      </dsp:nvSpPr>
      <dsp:spPr>
        <a:xfrm>
          <a:off x="5878071" y="2828315"/>
          <a:ext cx="781018" cy="7810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291026-2F93-4899-AB43-68A233BBC74B}">
      <dsp:nvSpPr>
        <dsp:cNvPr id="0" name=""/>
        <dsp:cNvSpPr/>
      </dsp:nvSpPr>
      <dsp:spPr>
        <a:xfrm>
          <a:off x="7230425" y="2545532"/>
          <a:ext cx="3174088" cy="134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By understanding the basics of the nervous system, we can gain a better appreciation of how our bodies work.</a:t>
          </a:r>
          <a:endParaRPr lang="en-US" sz="2000" kern="1200"/>
        </a:p>
      </dsp:txBody>
      <dsp:txXfrm>
        <a:off x="7230425" y="2545532"/>
        <a:ext cx="3174088" cy="134658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21334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48756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3258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66336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01539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5593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70547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8500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29397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91431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9/6/2023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45979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9/6/2023</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93393641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molfletesblog.blogspot.com/p/natural-science-6th.html" TargetMode="External"/><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boundless-psychology/chapter/structure-and-function-of-the-brai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open-psychology/chapter/the-endocrine-system/" TargetMode="External"/><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hvcc-abnormalpsychology/chapter/2-2-the-psychological-perspective/" TargetMode="External"/><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youtu.be/yT9Ad01oUgc"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Natural_History_Museum,_London" TargetMode="Externa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vbH3yg2Vo1I" TargetMode="External"/><Relationship Id="rId2" Type="http://schemas.openxmlformats.org/officeDocument/2006/relationships/hyperlink" Target="https://youtu.be/BIdBznDpwk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descr="3D Rendering Of The Brain">
            <a:extLst>
              <a:ext uri="{FF2B5EF4-FFF2-40B4-BE49-F238E27FC236}">
                <a16:creationId xmlns:a16="http://schemas.microsoft.com/office/drawing/2014/main" id="{306A77EF-4FCF-C090-73C7-3682F3A674A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59" r="1" b="1"/>
          <a:stretch/>
        </p:blipFill>
        <p:spPr>
          <a:xfrm>
            <a:off x="3048" y="10"/>
            <a:ext cx="12188952" cy="6857990"/>
          </a:xfrm>
          <a:prstGeom prst="rect">
            <a:avLst/>
          </a:prstGeom>
        </p:spPr>
      </p:pic>
      <p:sp>
        <p:nvSpPr>
          <p:cNvPr id="11" name="Rectangle 10">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8"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DC63DA-8592-6390-2553-D8732976336D}"/>
              </a:ext>
            </a:extLst>
          </p:cNvPr>
          <p:cNvSpPr>
            <a:spLocks noGrp="1"/>
          </p:cNvSpPr>
          <p:nvPr>
            <p:ph type="ctrTitle"/>
          </p:nvPr>
        </p:nvSpPr>
        <p:spPr>
          <a:xfrm>
            <a:off x="777240" y="565846"/>
            <a:ext cx="4887458" cy="3610622"/>
          </a:xfrm>
        </p:spPr>
        <p:txBody>
          <a:bodyPr anchor="b">
            <a:normAutofit/>
          </a:bodyPr>
          <a:lstStyle/>
          <a:p>
            <a:pPr algn="l"/>
            <a:r>
              <a:rPr lang="en-GB" sz="6000" dirty="0">
                <a:solidFill>
                  <a:srgbClr val="FFFFFF"/>
                </a:solidFill>
              </a:rPr>
              <a:t>The nervous system </a:t>
            </a:r>
          </a:p>
        </p:txBody>
      </p:sp>
      <p:sp>
        <p:nvSpPr>
          <p:cNvPr id="3" name="Subtitle 2">
            <a:extLst>
              <a:ext uri="{FF2B5EF4-FFF2-40B4-BE49-F238E27FC236}">
                <a16:creationId xmlns:a16="http://schemas.microsoft.com/office/drawing/2014/main" id="{C25FE3FD-5CBE-05CF-CC37-85C0838A1B8C}"/>
              </a:ext>
            </a:extLst>
          </p:cNvPr>
          <p:cNvSpPr>
            <a:spLocks noGrp="1"/>
          </p:cNvSpPr>
          <p:nvPr>
            <p:ph type="subTitle" idx="1"/>
          </p:nvPr>
        </p:nvSpPr>
        <p:spPr>
          <a:xfrm>
            <a:off x="777240" y="4456143"/>
            <a:ext cx="4887458" cy="1327421"/>
          </a:xfrm>
        </p:spPr>
        <p:txBody>
          <a:bodyPr anchor="t">
            <a:normAutofit/>
          </a:bodyPr>
          <a:lstStyle/>
          <a:p>
            <a:pPr algn="l"/>
            <a:r>
              <a:rPr lang="en-GB" sz="2200" dirty="0">
                <a:solidFill>
                  <a:srgbClr val="FFFFFF"/>
                </a:solidFill>
              </a:rPr>
              <a:t>Introduction to physiology L5 </a:t>
            </a:r>
          </a:p>
        </p:txBody>
      </p:sp>
    </p:spTree>
    <p:extLst>
      <p:ext uri="{BB962C8B-B14F-4D97-AF65-F5344CB8AC3E}">
        <p14:creationId xmlns:p14="http://schemas.microsoft.com/office/powerpoint/2010/main" val="187678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4E3F1-E31F-5B4B-2E38-4F82CA216A77}"/>
              </a:ext>
            </a:extLst>
          </p:cNvPr>
          <p:cNvSpPr>
            <a:spLocks noGrp="1"/>
          </p:cNvSpPr>
          <p:nvPr>
            <p:ph type="title"/>
          </p:nvPr>
        </p:nvSpPr>
        <p:spPr/>
        <p:txBody>
          <a:bodyPr>
            <a:normAutofit/>
          </a:bodyPr>
          <a:lstStyle/>
          <a:p>
            <a:pPr algn="ctr"/>
            <a:r>
              <a:rPr lang="en-GB" sz="3600" dirty="0"/>
              <a:t>Contents </a:t>
            </a:r>
          </a:p>
        </p:txBody>
      </p:sp>
      <p:sp>
        <p:nvSpPr>
          <p:cNvPr id="3" name="Content Placeholder 2">
            <a:extLst>
              <a:ext uri="{FF2B5EF4-FFF2-40B4-BE49-F238E27FC236}">
                <a16:creationId xmlns:a16="http://schemas.microsoft.com/office/drawing/2014/main" id="{8829FEFB-3D2C-459C-6072-3AD475CF4D32}"/>
              </a:ext>
            </a:extLst>
          </p:cNvPr>
          <p:cNvSpPr>
            <a:spLocks noGrp="1"/>
          </p:cNvSpPr>
          <p:nvPr>
            <p:ph idx="1"/>
          </p:nvPr>
        </p:nvSpPr>
        <p:spPr>
          <a:xfrm>
            <a:off x="450166" y="1420837"/>
            <a:ext cx="10964594" cy="5072038"/>
          </a:xfrm>
        </p:spPr>
        <p:txBody>
          <a:bodyPr>
            <a:normAutofit fontScale="85000" lnSpcReduction="10000"/>
          </a:bodyPr>
          <a:lstStyle/>
          <a:p>
            <a:pPr>
              <a:lnSpc>
                <a:spcPct val="200000"/>
              </a:lnSpc>
            </a:pPr>
            <a:r>
              <a:rPr lang="en-GB" sz="2400" dirty="0"/>
              <a:t>Development of the nervous system</a:t>
            </a:r>
          </a:p>
          <a:p>
            <a:pPr>
              <a:lnSpc>
                <a:spcPct val="200000"/>
              </a:lnSpc>
            </a:pPr>
            <a:r>
              <a:rPr lang="en-GB" sz="2400" dirty="0"/>
              <a:t>Structure of the nervous system </a:t>
            </a:r>
          </a:p>
          <a:p>
            <a:pPr>
              <a:lnSpc>
                <a:spcPct val="200000"/>
              </a:lnSpc>
            </a:pPr>
            <a:r>
              <a:rPr lang="en-GB" sz="2400" dirty="0"/>
              <a:t>Components of the nervous system </a:t>
            </a:r>
          </a:p>
          <a:p>
            <a:pPr>
              <a:lnSpc>
                <a:spcPct val="200000"/>
              </a:lnSpc>
            </a:pPr>
            <a:r>
              <a:rPr lang="en-GB" sz="2400" dirty="0"/>
              <a:t>Functions of the nervous system  </a:t>
            </a:r>
          </a:p>
          <a:p>
            <a:pPr>
              <a:lnSpc>
                <a:spcPct val="200000"/>
              </a:lnSpc>
            </a:pPr>
            <a:r>
              <a:rPr lang="en-GB" sz="2400" dirty="0"/>
              <a:t>Health issues related to the nervous system</a:t>
            </a:r>
          </a:p>
          <a:p>
            <a:pPr>
              <a:lnSpc>
                <a:spcPct val="200000"/>
              </a:lnSpc>
            </a:pPr>
            <a:r>
              <a:rPr lang="en-GB" sz="2400" dirty="0"/>
              <a:t>Stroke  </a:t>
            </a:r>
          </a:p>
          <a:p>
            <a:pPr>
              <a:lnSpc>
                <a:spcPct val="200000"/>
              </a:lnSpc>
            </a:pPr>
            <a:r>
              <a:rPr lang="en-GB" sz="2400" dirty="0"/>
              <a:t>Protecting the nervous system </a:t>
            </a:r>
          </a:p>
          <a:p>
            <a:endParaRPr lang="en-GB" dirty="0"/>
          </a:p>
        </p:txBody>
      </p:sp>
    </p:spTree>
    <p:extLst>
      <p:ext uri="{BB962C8B-B14F-4D97-AF65-F5344CB8AC3E}">
        <p14:creationId xmlns:p14="http://schemas.microsoft.com/office/powerpoint/2010/main" val="2834995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33" name="Rectangle 27">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3" name="Content Placeholder 2">
            <a:extLst>
              <a:ext uri="{FF2B5EF4-FFF2-40B4-BE49-F238E27FC236}">
                <a16:creationId xmlns:a16="http://schemas.microsoft.com/office/drawing/2014/main" id="{B6553330-15A8-DB79-5DA8-B19D8A89FDF8}"/>
              </a:ext>
            </a:extLst>
          </p:cNvPr>
          <p:cNvSpPr>
            <a:spLocks noGrp="1"/>
          </p:cNvSpPr>
          <p:nvPr>
            <p:ph idx="1"/>
          </p:nvPr>
        </p:nvSpPr>
        <p:spPr>
          <a:xfrm>
            <a:off x="706902" y="1674055"/>
            <a:ext cx="4793566" cy="4924938"/>
          </a:xfrm>
        </p:spPr>
        <p:txBody>
          <a:bodyPr anchor="t">
            <a:normAutofit/>
          </a:bodyPr>
          <a:lstStyle/>
          <a:p>
            <a:r>
              <a:rPr lang="en-GB" sz="2800" dirty="0"/>
              <a:t>What do you know about the nervous system?</a:t>
            </a:r>
          </a:p>
        </p:txBody>
      </p:sp>
      <p:sp>
        <p:nvSpPr>
          <p:cNvPr id="34" name="Rectangle 29">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an of a human brain in a neurology clinic">
            <a:extLst>
              <a:ext uri="{FF2B5EF4-FFF2-40B4-BE49-F238E27FC236}">
                <a16:creationId xmlns:a16="http://schemas.microsoft.com/office/drawing/2014/main" id="{B512F566-8939-C2BB-B431-0F9A969C122A}"/>
              </a:ext>
            </a:extLst>
          </p:cNvPr>
          <p:cNvPicPr>
            <a:picLocks noChangeAspect="1"/>
          </p:cNvPicPr>
          <p:nvPr/>
        </p:nvPicPr>
        <p:blipFill rotWithShape="1">
          <a:blip r:embed="rId2"/>
          <a:srcRect t="20095" r="-2" b="13278"/>
          <a:stretch/>
        </p:blipFill>
        <p:spPr>
          <a:xfrm>
            <a:off x="5821119" y="1967132"/>
            <a:ext cx="5888959" cy="2942669"/>
          </a:xfrm>
          <a:prstGeom prst="rect">
            <a:avLst/>
          </a:prstGeom>
        </p:spPr>
      </p:pic>
    </p:spTree>
    <p:extLst>
      <p:ext uri="{BB962C8B-B14F-4D97-AF65-F5344CB8AC3E}">
        <p14:creationId xmlns:p14="http://schemas.microsoft.com/office/powerpoint/2010/main" val="299075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B8C794F-19B6-3F12-FD80-3200CAF1D5C4}"/>
              </a:ext>
            </a:extLst>
          </p:cNvPr>
          <p:cNvSpPr>
            <a:spLocks noGrp="1"/>
          </p:cNvSpPr>
          <p:nvPr>
            <p:ph type="body" sz="half" idx="2"/>
          </p:nvPr>
        </p:nvSpPr>
        <p:spPr>
          <a:xfrm>
            <a:off x="211015" y="450166"/>
            <a:ext cx="6940411" cy="6203852"/>
          </a:xfrm>
        </p:spPr>
        <p:txBody>
          <a:bodyPr>
            <a:normAutofit fontScale="77500" lnSpcReduction="20000"/>
          </a:bodyPr>
          <a:lstStyle/>
          <a:p>
            <a:pPr>
              <a:lnSpc>
                <a:spcPct val="200000"/>
              </a:lnSpc>
            </a:pPr>
            <a:r>
              <a:rPr lang="en-GB" sz="2900" b="1" kern="100" dirty="0">
                <a:effectLst/>
                <a:latin typeface="Arial" panose="020B0604020202020204" pitchFamily="34" charset="0"/>
                <a:ea typeface="DengXian" panose="02010600030101010101" pitchFamily="2" charset="-122"/>
                <a:cs typeface="Times New Roman" panose="02020603050405020304" pitchFamily="18" charset="0"/>
              </a:rPr>
              <a:t>The nervous system </a:t>
            </a:r>
            <a:r>
              <a:rPr lang="en-GB" sz="2900" kern="100" dirty="0">
                <a:effectLst/>
                <a:latin typeface="Arial" panose="020B0604020202020204" pitchFamily="34" charset="0"/>
                <a:ea typeface="DengXian" panose="02010600030101010101" pitchFamily="2" charset="-122"/>
                <a:cs typeface="Times New Roman" panose="02020603050405020304" pitchFamily="18" charset="0"/>
              </a:rPr>
              <a:t>is an incredibly complex and varied system in the body, responsible for controlling and coordinating how the body functions.</a:t>
            </a:r>
          </a:p>
          <a:p>
            <a:pPr>
              <a:lnSpc>
                <a:spcPct val="200000"/>
              </a:lnSpc>
            </a:pPr>
            <a:endParaRPr lang="en-GB" sz="2900" kern="1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200000"/>
              </a:lnSpc>
            </a:pPr>
            <a:endParaRPr lang="en-GB" sz="2900" kern="100" dirty="0">
              <a:latin typeface="Arial" panose="020B0604020202020204" pitchFamily="34" charset="0"/>
              <a:ea typeface="DengXian" panose="02010600030101010101" pitchFamily="2" charset="-122"/>
              <a:cs typeface="Times New Roman" panose="02020603050405020304" pitchFamily="18" charset="0"/>
            </a:endParaRPr>
          </a:p>
          <a:p>
            <a:pPr>
              <a:lnSpc>
                <a:spcPct val="200000"/>
              </a:lnSpc>
            </a:pPr>
            <a:r>
              <a:rPr lang="en-GB" sz="2900" kern="100" dirty="0">
                <a:effectLst/>
                <a:latin typeface="Arial" panose="020B0604020202020204" pitchFamily="34" charset="0"/>
                <a:ea typeface="DengXian" panose="02010600030101010101" pitchFamily="2" charset="-122"/>
                <a:cs typeface="Times New Roman" panose="02020603050405020304" pitchFamily="18" charset="0"/>
              </a:rPr>
              <a:t> It is composed of numerous parts and processes working together to ensure proper operation, including </a:t>
            </a:r>
            <a:r>
              <a:rPr lang="en-GB" sz="2900" b="1" kern="100" dirty="0">
                <a:effectLst/>
                <a:latin typeface="Arial" panose="020B0604020202020204" pitchFamily="34" charset="0"/>
                <a:ea typeface="DengXian" panose="02010600030101010101" pitchFamily="2" charset="-122"/>
                <a:cs typeface="Times New Roman" panose="02020603050405020304" pitchFamily="18" charset="0"/>
              </a:rPr>
              <a:t>the brain, spinal cord, neurons and cells.</a:t>
            </a:r>
          </a:p>
          <a:p>
            <a:endParaRPr lang="en-GB" kern="100" dirty="0">
              <a:latin typeface="Arial" panose="020B0604020202020204" pitchFamily="34" charset="0"/>
              <a:ea typeface="DengXian" panose="02010600030101010101" pitchFamily="2" charset="-122"/>
              <a:cs typeface="Times New Roman" panose="02020603050405020304" pitchFamily="18" charset="0"/>
            </a:endParaRPr>
          </a:p>
          <a:p>
            <a:endParaRPr lang="en-GB" dirty="0"/>
          </a:p>
        </p:txBody>
      </p:sp>
      <p:pic>
        <p:nvPicPr>
          <p:cNvPr id="17" name="Picture 16" descr="A side view of a human body&#10;&#10;Description automatically generated">
            <a:extLst>
              <a:ext uri="{FF2B5EF4-FFF2-40B4-BE49-F238E27FC236}">
                <a16:creationId xmlns:a16="http://schemas.microsoft.com/office/drawing/2014/main" id="{BAC413C7-34B2-887B-31E0-CACEE910A1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12030" y="973351"/>
            <a:ext cx="3861021" cy="4145268"/>
          </a:xfrm>
          <a:prstGeom prst="rect">
            <a:avLst/>
          </a:prstGeom>
        </p:spPr>
      </p:pic>
    </p:spTree>
    <p:extLst>
      <p:ext uri="{BB962C8B-B14F-4D97-AF65-F5344CB8AC3E}">
        <p14:creationId xmlns:p14="http://schemas.microsoft.com/office/powerpoint/2010/main" val="87045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07" name="Rectangle 106">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E367902-4B6E-EB88-7977-E91E67E1A0F2}"/>
              </a:ext>
            </a:extLst>
          </p:cNvPr>
          <p:cNvSpPr>
            <a:spLocks noGrp="1"/>
          </p:cNvSpPr>
          <p:nvPr>
            <p:ph type="title"/>
          </p:nvPr>
        </p:nvSpPr>
        <p:spPr>
          <a:xfrm>
            <a:off x="478874" y="172577"/>
            <a:ext cx="4369731" cy="380488"/>
          </a:xfrm>
        </p:spPr>
        <p:txBody>
          <a:bodyPr anchor="b">
            <a:noAutofit/>
          </a:bodyPr>
          <a:lstStyle/>
          <a:p>
            <a:r>
              <a:rPr lang="en-GB" sz="2000" b="1" dirty="0"/>
              <a:t>Structure of the nervous system </a:t>
            </a:r>
          </a:p>
        </p:txBody>
      </p:sp>
      <p:sp>
        <p:nvSpPr>
          <p:cNvPr id="91" name="Content Placeholder 2">
            <a:extLst>
              <a:ext uri="{FF2B5EF4-FFF2-40B4-BE49-F238E27FC236}">
                <a16:creationId xmlns:a16="http://schemas.microsoft.com/office/drawing/2014/main" id="{AA4236D9-6A86-1ADA-9C33-2EFFBCAEDFBB}"/>
              </a:ext>
            </a:extLst>
          </p:cNvPr>
          <p:cNvSpPr>
            <a:spLocks noGrp="1"/>
          </p:cNvSpPr>
          <p:nvPr>
            <p:ph idx="1"/>
          </p:nvPr>
        </p:nvSpPr>
        <p:spPr>
          <a:xfrm>
            <a:off x="0" y="476600"/>
            <a:ext cx="5821117" cy="6381400"/>
          </a:xfrm>
        </p:spPr>
        <p:txBody>
          <a:bodyPr anchor="t">
            <a:normAutofit fontScale="92500" lnSpcReduction="20000"/>
          </a:bodyPr>
          <a:lstStyle/>
          <a:p>
            <a:pPr marL="0" indent="0">
              <a:lnSpc>
                <a:spcPct val="150000"/>
              </a:lnSpc>
              <a:spcAft>
                <a:spcPts val="800"/>
              </a:spcAft>
              <a:buNone/>
            </a:pPr>
            <a:r>
              <a:rPr lang="en-GB" sz="1900" b="1" kern="100" dirty="0">
                <a:effectLst/>
                <a:latin typeface="Arial" panose="020B0604020202020204" pitchFamily="34" charset="0"/>
                <a:ea typeface="DengXian" panose="02010600030101010101" pitchFamily="2" charset="-122"/>
                <a:cs typeface="Times New Roman" panose="02020603050405020304" pitchFamily="18" charset="0"/>
              </a:rPr>
              <a:t>Brain</a:t>
            </a:r>
            <a:endParaRPr lang="en-GB" sz="1900" b="1"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1. The brain is composed of numerous interconnected areas that are responsible for various functions such as vision, hearing, movement, and decision making.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2. It is responsible for particular activities.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50000"/>
              </a:lnSpc>
              <a:spcAft>
                <a:spcPts val="800"/>
              </a:spcAft>
              <a:buNone/>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900" b="1" kern="100" dirty="0">
                <a:effectLst/>
                <a:latin typeface="Arial" panose="020B0604020202020204" pitchFamily="34" charset="0"/>
                <a:ea typeface="DengXian" panose="02010600030101010101" pitchFamily="2" charset="-122"/>
                <a:cs typeface="Times New Roman" panose="02020603050405020304" pitchFamily="18" charset="0"/>
              </a:rPr>
              <a:t>Spinal Cord </a:t>
            </a:r>
            <a:r>
              <a:rPr lang="en-GB" sz="1900" kern="100" dirty="0">
                <a:latin typeface="Arial" panose="020B0604020202020204" pitchFamily="34" charset="0"/>
                <a:ea typeface="DengXian" panose="02010600030101010101" pitchFamily="2" charset="-122"/>
                <a:cs typeface="Times New Roman" panose="02020603050405020304" pitchFamily="18" charset="0"/>
              </a:rPr>
              <a:t>cerebrum, cerebellum, and brainstem, which are divided further into specific regions </a:t>
            </a:r>
            <a:endParaRPr lang="en-GB" sz="1900" b="1"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1. The spinal cord is a long bundle of nerves connecting the brain to the rest of the body. It is responsible for relaying signals between the body and the brain.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2. The spinal cord consists of a series of segments, each with its own distinct function</a:t>
            </a: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a:t>
            </a:r>
            <a:endParaRPr lang="en-GB" sz="12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100" dirty="0"/>
          </a:p>
        </p:txBody>
      </p:sp>
      <p:sp>
        <p:nvSpPr>
          <p:cNvPr id="109" name="Rectangle 108">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 diagram of a human brain&#10;&#10;Description automatically generated">
            <a:extLst>
              <a:ext uri="{FF2B5EF4-FFF2-40B4-BE49-F238E27FC236}">
                <a16:creationId xmlns:a16="http://schemas.microsoft.com/office/drawing/2014/main" id="{A4674DB8-984D-A0ED-73B3-D1E3637B19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991" r="3511" b="2"/>
          <a:stretch/>
        </p:blipFill>
        <p:spPr>
          <a:xfrm>
            <a:off x="5824167" y="0"/>
            <a:ext cx="5888959" cy="5888959"/>
          </a:xfrm>
          <a:prstGeom prst="rect">
            <a:avLst/>
          </a:prstGeom>
        </p:spPr>
      </p:pic>
      <p:sp>
        <p:nvSpPr>
          <p:cNvPr id="32" name="TextBox 31">
            <a:extLst>
              <a:ext uri="{FF2B5EF4-FFF2-40B4-BE49-F238E27FC236}">
                <a16:creationId xmlns:a16="http://schemas.microsoft.com/office/drawing/2014/main" id="{813112E8-3EA3-84B2-F11C-6E077B2F8844}"/>
              </a:ext>
            </a:extLst>
          </p:cNvPr>
          <p:cNvSpPr txBox="1"/>
          <p:nvPr/>
        </p:nvSpPr>
        <p:spPr>
          <a:xfrm>
            <a:off x="6096000" y="5982064"/>
            <a:ext cx="6864521" cy="307777"/>
          </a:xfrm>
          <a:prstGeom prst="rect">
            <a:avLst/>
          </a:prstGeom>
          <a:noFill/>
        </p:spPr>
        <p:txBody>
          <a:bodyPr wrap="square" rtlCol="0">
            <a:spAutoFit/>
          </a:bodyPr>
          <a:lstStyle/>
          <a:p>
            <a:r>
              <a:rPr lang="en-GB" sz="1400" dirty="0"/>
              <a:t>(Waugh &amp; Grant, 2009)</a:t>
            </a:r>
          </a:p>
        </p:txBody>
      </p:sp>
    </p:spTree>
    <p:extLst>
      <p:ext uri="{BB962C8B-B14F-4D97-AF65-F5344CB8AC3E}">
        <p14:creationId xmlns:p14="http://schemas.microsoft.com/office/powerpoint/2010/main" val="327343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6662F-DE4D-5DBD-465E-813401D185B8}"/>
              </a:ext>
            </a:extLst>
          </p:cNvPr>
          <p:cNvSpPr>
            <a:spLocks noGrp="1"/>
          </p:cNvSpPr>
          <p:nvPr>
            <p:ph idx="1"/>
          </p:nvPr>
        </p:nvSpPr>
        <p:spPr/>
        <p:txBody>
          <a:bodyPr>
            <a:normAutofit/>
          </a:bodyPr>
          <a:lstStyle/>
          <a:p>
            <a:r>
              <a:rPr lang="en-GB" sz="3600" dirty="0"/>
              <a:t>When do you think the nervous system is formed?</a:t>
            </a:r>
          </a:p>
          <a:p>
            <a:endParaRPr lang="en-GB" sz="3600" dirty="0"/>
          </a:p>
          <a:p>
            <a:endParaRPr lang="en-GB" sz="3600" dirty="0"/>
          </a:p>
          <a:p>
            <a:r>
              <a:rPr lang="en-GB" sz="3600" dirty="0"/>
              <a:t>Do you think it needs time to grow and </a:t>
            </a:r>
            <a:r>
              <a:rPr lang="en-GB" sz="3600" dirty="0" err="1"/>
              <a:t>develop?..why</a:t>
            </a:r>
            <a:r>
              <a:rPr lang="en-GB" sz="3600" dirty="0"/>
              <a:t>?</a:t>
            </a:r>
          </a:p>
        </p:txBody>
      </p:sp>
    </p:spTree>
    <p:extLst>
      <p:ext uri="{BB962C8B-B14F-4D97-AF65-F5344CB8AC3E}">
        <p14:creationId xmlns:p14="http://schemas.microsoft.com/office/powerpoint/2010/main" val="977109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A8BF-C931-A874-A211-33F432010745}"/>
              </a:ext>
            </a:extLst>
          </p:cNvPr>
          <p:cNvSpPr>
            <a:spLocks noGrp="1"/>
          </p:cNvSpPr>
          <p:nvPr>
            <p:ph type="title"/>
          </p:nvPr>
        </p:nvSpPr>
        <p:spPr>
          <a:xfrm>
            <a:off x="777241" y="247138"/>
            <a:ext cx="10637518" cy="668545"/>
          </a:xfrm>
        </p:spPr>
        <p:txBody>
          <a:bodyPr>
            <a:normAutofit/>
          </a:bodyPr>
          <a:lstStyle/>
          <a:p>
            <a:r>
              <a:rPr lang="en-GB" sz="2400" dirty="0"/>
              <a:t>                                   </a:t>
            </a:r>
            <a:r>
              <a:rPr lang="en-GB" sz="2400" b="1" dirty="0"/>
              <a:t>Development of the nervous system </a:t>
            </a:r>
          </a:p>
        </p:txBody>
      </p:sp>
      <p:sp>
        <p:nvSpPr>
          <p:cNvPr id="3" name="Content Placeholder 2">
            <a:extLst>
              <a:ext uri="{FF2B5EF4-FFF2-40B4-BE49-F238E27FC236}">
                <a16:creationId xmlns:a16="http://schemas.microsoft.com/office/drawing/2014/main" id="{9D57573B-180D-1B76-9EDD-C441A048B720}"/>
              </a:ext>
            </a:extLst>
          </p:cNvPr>
          <p:cNvSpPr>
            <a:spLocks noGrp="1"/>
          </p:cNvSpPr>
          <p:nvPr>
            <p:ph idx="1"/>
          </p:nvPr>
        </p:nvSpPr>
        <p:spPr>
          <a:xfrm>
            <a:off x="117987" y="766916"/>
            <a:ext cx="11946194" cy="6091084"/>
          </a:xfrm>
        </p:spPr>
        <p:txBody>
          <a:bodyPr>
            <a:normAutofit fontScale="92500" lnSpcReduction="20000"/>
          </a:bodyPr>
          <a:lstStyle/>
          <a:p>
            <a:pPr marL="0" indent="0">
              <a:lnSpc>
                <a:spcPct val="150000"/>
              </a:lnSpc>
              <a:spcAft>
                <a:spcPts val="800"/>
              </a:spcAft>
              <a:buNone/>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Embryonic Development </a:t>
            </a:r>
            <a:endParaRPr lang="en-GB" sz="1900" b="1"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1. The formation of the nervous system begins early in the embryonic process, with the formation of the neural tube. This tube develops, eventually forming the vertebral column and the nervous system within it.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2. As the nervous system develops, it continues to grow and differentiate, forming the distinct areas of the brain and spinal cord, as well as the neurons and glia cells.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50000"/>
              </a:lnSpc>
              <a:spcAft>
                <a:spcPts val="800"/>
              </a:spcAft>
              <a:buNone/>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Postnatal Development </a:t>
            </a:r>
            <a:endParaRPr lang="en-GB" sz="1900" b="1"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1. The nervous system continues to develop after birth, as the newborn is exposed to its environment. Connections between neurons and the environment become more complex as the child begins to learn and gain new skills.</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2. Neural networks form within the brain and spinal cord, allowing for coordinated and complex activity.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135289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BEBDF5F-BF5A-5EF3-5A66-0C278CE5CB58}"/>
              </a:ext>
            </a:extLst>
          </p:cNvPr>
          <p:cNvSpPr>
            <a:spLocks noGrp="1"/>
          </p:cNvSpPr>
          <p:nvPr>
            <p:ph type="body" sz="half" idx="2"/>
          </p:nvPr>
        </p:nvSpPr>
        <p:spPr>
          <a:xfrm>
            <a:off x="109181" y="457201"/>
            <a:ext cx="5469791" cy="6400799"/>
          </a:xfrm>
        </p:spPr>
        <p:txBody>
          <a:bodyPr>
            <a:normAutofit fontScale="92500"/>
          </a:bodyPr>
          <a:lstStyle/>
          <a:p>
            <a:r>
              <a:rPr lang="en-GB" sz="2600" b="1" dirty="0"/>
              <a:t>Components of the Nervous System</a:t>
            </a:r>
          </a:p>
          <a:p>
            <a:endParaRPr lang="en-GB" dirty="0"/>
          </a:p>
          <a:p>
            <a:r>
              <a:rPr lang="en-GB" dirty="0"/>
              <a:t> </a:t>
            </a:r>
            <a:r>
              <a:rPr lang="en-GB" sz="2600" dirty="0"/>
              <a:t>Central (CNS) and Peripheral (PNS)</a:t>
            </a:r>
          </a:p>
          <a:p>
            <a:pPr>
              <a:lnSpc>
                <a:spcPct val="150000"/>
              </a:lnSpc>
            </a:pPr>
            <a:endParaRPr lang="en-GB" sz="2200" dirty="0"/>
          </a:p>
          <a:p>
            <a:pPr>
              <a:lnSpc>
                <a:spcPct val="150000"/>
              </a:lnSpc>
            </a:pPr>
            <a:r>
              <a:rPr lang="en-GB" sz="2200" dirty="0"/>
              <a:t>1- </a:t>
            </a:r>
            <a:r>
              <a:rPr lang="en-GB" sz="2200" b="1" dirty="0"/>
              <a:t>The central nervous system </a:t>
            </a:r>
            <a:r>
              <a:rPr lang="en-GB" sz="2200" dirty="0"/>
              <a:t>(CNS) consists of the brain and the spinal cord, and is responsible for analysing and coordinating information sent by the sense organs. </a:t>
            </a:r>
          </a:p>
          <a:p>
            <a:pPr>
              <a:lnSpc>
                <a:spcPct val="150000"/>
              </a:lnSpc>
            </a:pPr>
            <a:endParaRPr lang="en-GB" sz="2200" dirty="0"/>
          </a:p>
          <a:p>
            <a:pPr>
              <a:lnSpc>
                <a:spcPct val="150000"/>
              </a:lnSpc>
            </a:pPr>
            <a:r>
              <a:rPr lang="en-GB" sz="2200" dirty="0"/>
              <a:t>2. </a:t>
            </a:r>
            <a:r>
              <a:rPr lang="en-GB" sz="2200" b="1" dirty="0"/>
              <a:t>The peripheral nervous system </a:t>
            </a:r>
            <a:r>
              <a:rPr lang="en-GB" sz="2200" dirty="0"/>
              <a:t>(PNS) is composed of all the nerves in the body outside the CNS. It is responsible for relaying signals between the CNS and the different parts of the body. </a:t>
            </a:r>
          </a:p>
          <a:p>
            <a:endParaRPr lang="en-GB" dirty="0"/>
          </a:p>
        </p:txBody>
      </p:sp>
      <p:pic>
        <p:nvPicPr>
          <p:cNvPr id="5" name="Picture Placeholder 13" descr="A transparent human body with nervous system">
            <a:extLst>
              <a:ext uri="{FF2B5EF4-FFF2-40B4-BE49-F238E27FC236}">
                <a16:creationId xmlns:a16="http://schemas.microsoft.com/office/drawing/2014/main" id="{0A292F60-656F-5237-962E-2E61B639DCC4}"/>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168" b="17168"/>
          <a:stretch>
            <a:fillRect/>
          </a:stretch>
        </p:blipFill>
        <p:spPr>
          <a:xfrm>
            <a:off x="5578973" y="457201"/>
            <a:ext cx="6172200" cy="5403850"/>
          </a:xfrm>
        </p:spPr>
      </p:pic>
      <p:sp>
        <p:nvSpPr>
          <p:cNvPr id="6" name="TextBox 5">
            <a:extLst>
              <a:ext uri="{FF2B5EF4-FFF2-40B4-BE49-F238E27FC236}">
                <a16:creationId xmlns:a16="http://schemas.microsoft.com/office/drawing/2014/main" id="{21EBFBBC-C183-B8BD-9B73-EC4822C9C952}"/>
              </a:ext>
            </a:extLst>
          </p:cNvPr>
          <p:cNvSpPr txBox="1"/>
          <p:nvPr/>
        </p:nvSpPr>
        <p:spPr>
          <a:xfrm>
            <a:off x="5977719" y="5990193"/>
            <a:ext cx="4626592" cy="307777"/>
          </a:xfrm>
          <a:prstGeom prst="rect">
            <a:avLst/>
          </a:prstGeom>
          <a:noFill/>
        </p:spPr>
        <p:txBody>
          <a:bodyPr wrap="square" rtlCol="0">
            <a:spAutoFit/>
          </a:bodyPr>
          <a:lstStyle/>
          <a:p>
            <a:r>
              <a:rPr kumimoji="0" lang="en-GB" sz="1400" b="0" i="0" u="none" strike="noStrike" kern="1200" cap="none" spc="0" normalizeH="0" baseline="0" noProof="0" dirty="0">
                <a:ln>
                  <a:noFill/>
                </a:ln>
                <a:solidFill>
                  <a:srgbClr val="FFFFFF"/>
                </a:solidFill>
                <a:effectLst/>
                <a:uLnTx/>
                <a:uFillTx/>
                <a:latin typeface="Calibri"/>
                <a:ea typeface="+mn-ea"/>
                <a:cs typeface="+mn-cs"/>
              </a:rPr>
              <a:t>(Waugh&amp; Grant, 2009)</a:t>
            </a:r>
            <a:endParaRPr lang="en-GB" dirty="0"/>
          </a:p>
        </p:txBody>
      </p:sp>
    </p:spTree>
    <p:extLst>
      <p:ext uri="{BB962C8B-B14F-4D97-AF65-F5344CB8AC3E}">
        <p14:creationId xmlns:p14="http://schemas.microsoft.com/office/powerpoint/2010/main" val="1989999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971F268-E94C-8F2F-DBEE-F2366F6D5AA8}"/>
              </a:ext>
            </a:extLst>
          </p:cNvPr>
          <p:cNvSpPr>
            <a:spLocks noGrp="1"/>
          </p:cNvSpPr>
          <p:nvPr>
            <p:ph type="body" sz="half" idx="2"/>
          </p:nvPr>
        </p:nvSpPr>
        <p:spPr>
          <a:xfrm>
            <a:off x="163773" y="232013"/>
            <a:ext cx="5831167" cy="6288058"/>
          </a:xfrm>
        </p:spPr>
        <p:txBody>
          <a:bodyPr>
            <a:normAutofit fontScale="55000" lnSpcReduction="20000"/>
          </a:bodyPr>
          <a:lstStyle/>
          <a:p>
            <a:pPr>
              <a:lnSpc>
                <a:spcPct val="150000"/>
              </a:lnSpc>
              <a:spcAft>
                <a:spcPts val="800"/>
              </a:spcAft>
            </a:pPr>
            <a:r>
              <a:rPr lang="en-GB" sz="3600" b="1" kern="100" dirty="0">
                <a:effectLst/>
                <a:latin typeface="Arial" panose="020B0604020202020204" pitchFamily="34" charset="0"/>
                <a:ea typeface="DengXian" panose="02010600030101010101" pitchFamily="2" charset="-122"/>
                <a:cs typeface="Times New Roman" panose="02020603050405020304" pitchFamily="18" charset="0"/>
              </a:rPr>
              <a:t>                   Components of the nervous system</a:t>
            </a:r>
          </a:p>
          <a:p>
            <a:pPr>
              <a:lnSpc>
                <a:spcPct val="150000"/>
              </a:lnSpc>
              <a:spcAft>
                <a:spcPts val="800"/>
              </a:spcAft>
            </a:pP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3600" kern="100" dirty="0">
                <a:effectLst/>
                <a:latin typeface="Arial" panose="020B0604020202020204" pitchFamily="34" charset="0"/>
                <a:ea typeface="DengXian" panose="02010600030101010101" pitchFamily="2" charset="-122"/>
                <a:cs typeface="Times New Roman" panose="02020603050405020304" pitchFamily="18" charset="0"/>
              </a:rPr>
              <a:t>Neurons and Glia Cells </a:t>
            </a:r>
            <a:endParaRPr lang="en-GB" sz="36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33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1. </a:t>
            </a:r>
            <a:r>
              <a:rPr lang="en-GB" sz="3300" b="1" kern="100" dirty="0">
                <a:effectLst/>
                <a:latin typeface="Arial" panose="020B0604020202020204" pitchFamily="34" charset="0"/>
                <a:ea typeface="DengXian" panose="02010600030101010101" pitchFamily="2" charset="-122"/>
                <a:cs typeface="Times New Roman" panose="02020603050405020304" pitchFamily="18" charset="0"/>
              </a:rPr>
              <a:t>Neurons </a:t>
            </a: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are the basic cells of the nervous system, responsible for the transmission of all signals. They consist of a cell body, dendrites, and an axon. </a:t>
            </a:r>
            <a:endParaRPr lang="en-GB" sz="33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33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2. </a:t>
            </a:r>
            <a:r>
              <a:rPr lang="en-GB" sz="3300" b="1" kern="100" dirty="0">
                <a:effectLst/>
                <a:latin typeface="Arial" panose="020B0604020202020204" pitchFamily="34" charset="0"/>
                <a:ea typeface="DengXian" panose="02010600030101010101" pitchFamily="2" charset="-122"/>
                <a:cs typeface="Times New Roman" panose="02020603050405020304" pitchFamily="18" charset="0"/>
              </a:rPr>
              <a:t>Glia cells </a:t>
            </a:r>
            <a:r>
              <a:rPr lang="en-GB" sz="3300" kern="100" dirty="0">
                <a:effectLst/>
                <a:latin typeface="Arial" panose="020B0604020202020204" pitchFamily="34" charset="0"/>
                <a:ea typeface="DengXian" panose="02010600030101010101" pitchFamily="2" charset="-122"/>
                <a:cs typeface="Times New Roman" panose="02020603050405020304" pitchFamily="18" charset="0"/>
              </a:rPr>
              <a:t>are the support cells of the nervous system, responsible for providing nutrition and myelination (the creation of the protective sheath around axons).</a:t>
            </a:r>
            <a:endParaRPr lang="en-GB" sz="33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t>(Waugh &amp; Grant, 2009)</a:t>
            </a:r>
            <a:endParaRPr lang="en-GB" dirty="0"/>
          </a:p>
        </p:txBody>
      </p:sp>
      <p:pic>
        <p:nvPicPr>
          <p:cNvPr id="11" name="Picture Placeholder 10" descr="A transparent brain with glowing spots">
            <a:extLst>
              <a:ext uri="{FF2B5EF4-FFF2-40B4-BE49-F238E27FC236}">
                <a16:creationId xmlns:a16="http://schemas.microsoft.com/office/drawing/2014/main" id="{45DC0797-9ABF-FF92-CA38-D2E53A3B9687}"/>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169" b="6169"/>
          <a:stretch>
            <a:fillRect/>
          </a:stretch>
        </p:blipFill>
        <p:spPr>
          <a:xfrm>
            <a:off x="6197061" y="1241946"/>
            <a:ext cx="5584121" cy="4888978"/>
          </a:xfrm>
        </p:spPr>
      </p:pic>
    </p:spTree>
    <p:extLst>
      <p:ext uri="{BB962C8B-B14F-4D97-AF65-F5344CB8AC3E}">
        <p14:creationId xmlns:p14="http://schemas.microsoft.com/office/powerpoint/2010/main" val="2453150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32" name="Rectangle 31">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E55DB6B6-1211-9083-B344-C7C4170FDA86}"/>
              </a:ext>
            </a:extLst>
          </p:cNvPr>
          <p:cNvSpPr>
            <a:spLocks noGrp="1"/>
          </p:cNvSpPr>
          <p:nvPr>
            <p:ph type="title"/>
          </p:nvPr>
        </p:nvSpPr>
        <p:spPr>
          <a:xfrm>
            <a:off x="524064" y="293169"/>
            <a:ext cx="3948953" cy="1812537"/>
          </a:xfrm>
        </p:spPr>
        <p:txBody>
          <a:bodyPr anchor="b">
            <a:normAutofit/>
          </a:bodyPr>
          <a:lstStyle/>
          <a:p>
            <a:r>
              <a:rPr lang="en-GB" sz="2800" dirty="0"/>
              <a:t>Nervous system Neurons and Glia </a:t>
            </a:r>
          </a:p>
        </p:txBody>
      </p:sp>
      <p:sp>
        <p:nvSpPr>
          <p:cNvPr id="3" name="Content Placeholder 2">
            <a:extLst>
              <a:ext uri="{FF2B5EF4-FFF2-40B4-BE49-F238E27FC236}">
                <a16:creationId xmlns:a16="http://schemas.microsoft.com/office/drawing/2014/main" id="{42CBEAFD-5930-554A-EC94-7D4F08FB3D64}"/>
              </a:ext>
            </a:extLst>
          </p:cNvPr>
          <p:cNvSpPr>
            <a:spLocks noGrp="1"/>
          </p:cNvSpPr>
          <p:nvPr>
            <p:ph idx="1"/>
          </p:nvPr>
        </p:nvSpPr>
        <p:spPr>
          <a:xfrm>
            <a:off x="384314" y="2398875"/>
            <a:ext cx="4341880" cy="3778088"/>
          </a:xfrm>
        </p:spPr>
        <p:txBody>
          <a:bodyPr anchor="t">
            <a:normAutofit/>
          </a:bodyPr>
          <a:lstStyle/>
          <a:p>
            <a:pPr marL="0" indent="0">
              <a:buNone/>
            </a:pPr>
            <a:r>
              <a:rPr lang="en-GB" dirty="0">
                <a:hlinkClick r:id="rId2">
                  <a:extLst>
                    <a:ext uri="{A12FA001-AC4F-418D-AE19-62706E023703}">
                      <ahyp:hlinkClr xmlns:ahyp="http://schemas.microsoft.com/office/drawing/2018/hyperlinkcolor" val="tx"/>
                    </a:ext>
                  </a:extLst>
                </a:hlinkClick>
              </a:rPr>
              <a:t>Watch the video by clicking on link below (or copy and paste link)</a:t>
            </a:r>
          </a:p>
          <a:p>
            <a:pPr marL="0" indent="0">
              <a:buNone/>
            </a:pPr>
            <a:endParaRPr lang="en-GB" dirty="0">
              <a:hlinkClick r:id="rId2">
                <a:extLst>
                  <a:ext uri="{A12FA001-AC4F-418D-AE19-62706E023703}">
                    <ahyp:hlinkClr xmlns:ahyp="http://schemas.microsoft.com/office/drawing/2018/hyperlinkcolor" val="tx"/>
                  </a:ext>
                </a:extLst>
              </a:hlinkClick>
            </a:endParaRPr>
          </a:p>
          <a:p>
            <a:pPr marL="0" indent="0">
              <a:buNone/>
            </a:pPr>
            <a:r>
              <a:rPr lang="en-GB" dirty="0">
                <a:hlinkClick r:id="rId2">
                  <a:extLst>
                    <a:ext uri="{A12FA001-AC4F-418D-AE19-62706E023703}">
                      <ahyp:hlinkClr xmlns:ahyp="http://schemas.microsoft.com/office/drawing/2018/hyperlinkcolor" val="tx"/>
                    </a:ext>
                  </a:extLst>
                </a:hlinkClick>
              </a:rPr>
              <a:t>The video helps understand the function and structure of neurons and Glia,</a:t>
            </a:r>
          </a:p>
          <a:p>
            <a:endParaRPr lang="en-GB" dirty="0">
              <a:solidFill>
                <a:srgbClr val="00B0F0"/>
              </a:solidFill>
              <a:hlinkClick r:id="rId2">
                <a:extLst>
                  <a:ext uri="{A12FA001-AC4F-418D-AE19-62706E023703}">
                    <ahyp:hlinkClr xmlns:ahyp="http://schemas.microsoft.com/office/drawing/2018/hyperlinkcolor" val="tx"/>
                  </a:ext>
                </a:extLst>
              </a:hlinkClick>
            </a:endParaRPr>
          </a:p>
          <a:p>
            <a:r>
              <a:rPr lang="en-GB" sz="3200" dirty="0">
                <a:solidFill>
                  <a:srgbClr val="00B0F0"/>
                </a:solidFill>
                <a:hlinkClick r:id="rId2">
                  <a:extLst>
                    <a:ext uri="{A12FA001-AC4F-418D-AE19-62706E023703}">
                      <ahyp:hlinkClr xmlns:ahyp="http://schemas.microsoft.com/office/drawing/2018/hyperlinkcolor" val="tx"/>
                    </a:ext>
                  </a:extLst>
                </a:hlinkClick>
              </a:rPr>
              <a:t>https://youtu.be/yT9Ad01oUgc</a:t>
            </a:r>
            <a:endParaRPr lang="en-GB" sz="3200" dirty="0">
              <a:solidFill>
                <a:srgbClr val="00B0F0"/>
              </a:solidFill>
            </a:endParaRPr>
          </a:p>
          <a:p>
            <a:endParaRPr lang="en-GB" dirty="0"/>
          </a:p>
        </p:txBody>
      </p:sp>
      <p:sp>
        <p:nvSpPr>
          <p:cNvPr id="34" name="Rectangle 33">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uron system in yellow and light blue">
            <a:extLst>
              <a:ext uri="{FF2B5EF4-FFF2-40B4-BE49-F238E27FC236}">
                <a16:creationId xmlns:a16="http://schemas.microsoft.com/office/drawing/2014/main" id="{8446C9E5-BA15-CBE0-385A-D2C371050B59}"/>
              </a:ext>
            </a:extLst>
          </p:cNvPr>
          <p:cNvPicPr>
            <a:picLocks noChangeAspect="1"/>
          </p:cNvPicPr>
          <p:nvPr/>
        </p:nvPicPr>
        <p:blipFill rotWithShape="1">
          <a:blip r:embed="rId3"/>
          <a:srcRect l="15868" r="15847" b="2"/>
          <a:stretch/>
        </p:blipFill>
        <p:spPr>
          <a:xfrm>
            <a:off x="4994031" y="495557"/>
            <a:ext cx="6716048" cy="5885819"/>
          </a:xfrm>
          <a:prstGeom prst="rect">
            <a:avLst/>
          </a:prstGeom>
        </p:spPr>
      </p:pic>
    </p:spTree>
    <p:extLst>
      <p:ext uri="{BB962C8B-B14F-4D97-AF65-F5344CB8AC3E}">
        <p14:creationId xmlns:p14="http://schemas.microsoft.com/office/powerpoint/2010/main" val="808913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FA574-A1FE-989D-4B67-B4B0BE42D5E8}"/>
              </a:ext>
            </a:extLst>
          </p:cNvPr>
          <p:cNvSpPr>
            <a:spLocks noGrp="1"/>
          </p:cNvSpPr>
          <p:nvPr>
            <p:ph type="title"/>
          </p:nvPr>
        </p:nvSpPr>
        <p:spPr>
          <a:xfrm>
            <a:off x="777242" y="365126"/>
            <a:ext cx="10637518" cy="713048"/>
          </a:xfrm>
        </p:spPr>
        <p:txBody>
          <a:bodyPr>
            <a:noAutofit/>
          </a:bodyPr>
          <a:lstStyle/>
          <a:p>
            <a:r>
              <a:rPr lang="en-GB" sz="4000" dirty="0">
                <a:solidFill>
                  <a:srgbClr val="00B0F0"/>
                </a:solidFill>
              </a:rPr>
              <a:t>Activity- Quick fire round- fill in the blanks</a:t>
            </a:r>
          </a:p>
        </p:txBody>
      </p:sp>
      <p:sp>
        <p:nvSpPr>
          <p:cNvPr id="3" name="Content Placeholder 2">
            <a:extLst>
              <a:ext uri="{FF2B5EF4-FFF2-40B4-BE49-F238E27FC236}">
                <a16:creationId xmlns:a16="http://schemas.microsoft.com/office/drawing/2014/main" id="{F773D667-A6EF-66C3-8A3F-3089C2A476FB}"/>
              </a:ext>
            </a:extLst>
          </p:cNvPr>
          <p:cNvSpPr>
            <a:spLocks noGrp="1"/>
          </p:cNvSpPr>
          <p:nvPr>
            <p:ph idx="1"/>
          </p:nvPr>
        </p:nvSpPr>
        <p:spPr>
          <a:xfrm>
            <a:off x="382137" y="1078174"/>
            <a:ext cx="11032623" cy="5581933"/>
          </a:xfrm>
        </p:spPr>
        <p:txBody>
          <a:bodyPr>
            <a:normAutofit lnSpcReduction="10000"/>
          </a:bodyPr>
          <a:lstStyle/>
          <a:p>
            <a:pPr>
              <a:lnSpc>
                <a:spcPct val="150000"/>
              </a:lnSpc>
            </a:pPr>
            <a:r>
              <a:rPr lang="en-GB" dirty="0"/>
              <a:t>How could we divide the nervous system = C……. And P…….</a:t>
            </a:r>
          </a:p>
          <a:p>
            <a:pPr>
              <a:lnSpc>
                <a:spcPct val="150000"/>
              </a:lnSpc>
            </a:pPr>
            <a:r>
              <a:rPr lang="en-GB" dirty="0"/>
              <a:t> central nervous system includes the = B….. B….. S… and S…. C…</a:t>
            </a:r>
          </a:p>
          <a:p>
            <a:pPr>
              <a:lnSpc>
                <a:spcPct val="150000"/>
              </a:lnSpc>
            </a:pPr>
            <a:r>
              <a:rPr lang="en-GB" dirty="0"/>
              <a:t>Where are neurons found?= E……..</a:t>
            </a:r>
          </a:p>
          <a:p>
            <a:pPr>
              <a:lnSpc>
                <a:spcPct val="150000"/>
              </a:lnSpc>
            </a:pPr>
            <a:r>
              <a:rPr lang="en-GB" dirty="0"/>
              <a:t>How many neurons may be found in the brain?= ……. Million </a:t>
            </a:r>
          </a:p>
          <a:p>
            <a:pPr>
              <a:lnSpc>
                <a:spcPct val="150000"/>
              </a:lnSpc>
            </a:pPr>
            <a:r>
              <a:rPr lang="en-GB" dirty="0"/>
              <a:t>How many neurons may be found in the brain?= Up to … million </a:t>
            </a:r>
          </a:p>
          <a:p>
            <a:pPr>
              <a:lnSpc>
                <a:spcPct val="150000"/>
              </a:lnSpc>
            </a:pPr>
            <a:r>
              <a:rPr lang="en-GB" dirty="0"/>
              <a:t>When neurons become ‘</a:t>
            </a:r>
            <a:r>
              <a:rPr lang="en-GB" dirty="0" err="1"/>
              <a:t>exitible</a:t>
            </a:r>
            <a:r>
              <a:rPr lang="en-GB" dirty="0"/>
              <a:t>’ what happens?= they send ………… to …………….</a:t>
            </a:r>
          </a:p>
          <a:p>
            <a:pPr>
              <a:lnSpc>
                <a:spcPct val="150000"/>
              </a:lnSpc>
            </a:pPr>
            <a:r>
              <a:rPr lang="en-GB" dirty="0"/>
              <a:t>How do they communicate?= with other N………, M…………. , g…………</a:t>
            </a:r>
          </a:p>
          <a:p>
            <a:pPr>
              <a:lnSpc>
                <a:spcPct val="150000"/>
              </a:lnSpc>
            </a:pPr>
            <a:r>
              <a:rPr lang="en-GB" dirty="0"/>
              <a:t>Glia is Greek for g…., they help Maintain the I…… e……………and overall support the neurons.</a:t>
            </a:r>
          </a:p>
          <a:p>
            <a:pPr>
              <a:lnSpc>
                <a:spcPct val="150000"/>
              </a:lnSpc>
            </a:pPr>
            <a:r>
              <a:rPr lang="en-GB" dirty="0"/>
              <a:t>Glia in the CNC are called A…......, O………………, M…......., E…………cells</a:t>
            </a:r>
          </a:p>
          <a:p>
            <a:pPr>
              <a:lnSpc>
                <a:spcPct val="150000"/>
              </a:lnSpc>
            </a:pPr>
            <a:r>
              <a:rPr lang="en-GB" dirty="0"/>
              <a:t>E………….. cells produce </a:t>
            </a:r>
            <a:r>
              <a:rPr lang="en-GB" dirty="0" err="1"/>
              <a:t>Celebral</a:t>
            </a:r>
            <a:r>
              <a:rPr lang="en-GB" dirty="0"/>
              <a:t> Spinal Fluid, whilst Microglia play an immune role.</a:t>
            </a:r>
          </a:p>
          <a:p>
            <a:endParaRPr lang="en-GB" dirty="0"/>
          </a:p>
        </p:txBody>
      </p:sp>
    </p:spTree>
    <p:extLst>
      <p:ext uri="{BB962C8B-B14F-4D97-AF65-F5344CB8AC3E}">
        <p14:creationId xmlns:p14="http://schemas.microsoft.com/office/powerpoint/2010/main" val="4108286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995C-CF23-1100-CE54-8963CEA6E368}"/>
              </a:ext>
            </a:extLst>
          </p:cNvPr>
          <p:cNvSpPr>
            <a:spLocks noGrp="1"/>
          </p:cNvSpPr>
          <p:nvPr>
            <p:ph type="title"/>
          </p:nvPr>
        </p:nvSpPr>
        <p:spPr>
          <a:xfrm>
            <a:off x="777242" y="63144"/>
            <a:ext cx="10637518" cy="1325563"/>
          </a:xfrm>
        </p:spPr>
        <p:txBody>
          <a:bodyPr/>
          <a:lstStyle/>
          <a:p>
            <a:r>
              <a:rPr lang="en-GB" dirty="0">
                <a:solidFill>
                  <a:srgbClr val="00B0F0"/>
                </a:solidFill>
              </a:rPr>
              <a:t>Answers</a:t>
            </a:r>
            <a:r>
              <a:rPr lang="en-GB" dirty="0"/>
              <a:t> </a:t>
            </a:r>
          </a:p>
        </p:txBody>
      </p:sp>
      <p:sp>
        <p:nvSpPr>
          <p:cNvPr id="3" name="Content Placeholder 2">
            <a:extLst>
              <a:ext uri="{FF2B5EF4-FFF2-40B4-BE49-F238E27FC236}">
                <a16:creationId xmlns:a16="http://schemas.microsoft.com/office/drawing/2014/main" id="{5C9CE57F-FFB4-ED74-7EC8-475AC8591E4A}"/>
              </a:ext>
            </a:extLst>
          </p:cNvPr>
          <p:cNvSpPr>
            <a:spLocks noGrp="1"/>
          </p:cNvSpPr>
          <p:nvPr>
            <p:ph idx="1"/>
          </p:nvPr>
        </p:nvSpPr>
        <p:spPr>
          <a:xfrm>
            <a:off x="204716" y="1105469"/>
            <a:ext cx="11210044" cy="5387406"/>
          </a:xfrm>
        </p:spPr>
        <p:txBody>
          <a:bodyPr>
            <a:normAutofit fontScale="92500"/>
          </a:bodyPr>
          <a:lstStyle/>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How could we divide the nervous system = Central And Peripheral</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 central nervous system includes the = Brain, Brain Stem and Spinal Cord</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Where are neurons found?= Everywhere</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How many neurons may be found in the brain?= 100 Million </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How many neurons may be found in the spinal cord?= Up to 200 million </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When neurons become ‘</a:t>
            </a:r>
            <a:r>
              <a:rPr kumimoji="0" lang="en-GB" sz="1900" b="0" i="0" u="none" strike="noStrike" kern="1200" cap="none" spc="0" normalizeH="0" baseline="0" noProof="0" dirty="0" err="1">
                <a:ln>
                  <a:noFill/>
                </a:ln>
                <a:solidFill>
                  <a:srgbClr val="FFFFFF"/>
                </a:solidFill>
                <a:effectLst/>
                <a:uLnTx/>
                <a:uFillTx/>
                <a:latin typeface="Calibri"/>
                <a:ea typeface="+mn-ea"/>
                <a:cs typeface="+mn-cs"/>
              </a:rPr>
              <a:t>exitible</a:t>
            </a:r>
            <a:r>
              <a:rPr kumimoji="0" lang="en-GB" sz="1900" b="0" i="0" u="none" strike="noStrike" kern="1200" cap="none" spc="0" normalizeH="0" baseline="0" noProof="0" dirty="0">
                <a:ln>
                  <a:noFill/>
                </a:ln>
                <a:solidFill>
                  <a:srgbClr val="FFFFFF"/>
                </a:solidFill>
                <a:effectLst/>
                <a:uLnTx/>
                <a:uFillTx/>
                <a:latin typeface="Calibri"/>
                <a:ea typeface="+mn-ea"/>
                <a:cs typeface="+mn-cs"/>
              </a:rPr>
              <a:t>’ what happens?= they send signals to communicate through electrical impulses.</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How do they communicate?= with other Neurons, Muscles , glands</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Glia is Greek for glue, they help maintain the </a:t>
            </a:r>
            <a:r>
              <a:rPr lang="en-GB" sz="1900" dirty="0">
                <a:solidFill>
                  <a:srgbClr val="FFFFFF"/>
                </a:solidFill>
                <a:latin typeface="Calibri"/>
              </a:rPr>
              <a:t>i</a:t>
            </a:r>
            <a:r>
              <a:rPr kumimoji="0" lang="en-GB" sz="1900" b="0" i="0" u="none" strike="noStrike" kern="1200" cap="none" spc="0" normalizeH="0" baseline="0" noProof="0" dirty="0" err="1">
                <a:ln>
                  <a:noFill/>
                </a:ln>
                <a:solidFill>
                  <a:srgbClr val="FFFFFF"/>
                </a:solidFill>
                <a:effectLst/>
                <a:uLnTx/>
                <a:uFillTx/>
                <a:latin typeface="Calibri"/>
                <a:ea typeface="+mn-ea"/>
                <a:cs typeface="+mn-cs"/>
              </a:rPr>
              <a:t>nternal</a:t>
            </a:r>
            <a:r>
              <a:rPr kumimoji="0" lang="en-GB" sz="1900" b="0" i="0" u="none" strike="noStrike" kern="1200" cap="none" spc="0" normalizeH="0" baseline="0" noProof="0" dirty="0">
                <a:ln>
                  <a:noFill/>
                </a:ln>
                <a:solidFill>
                  <a:srgbClr val="FFFFFF"/>
                </a:solidFill>
                <a:effectLst/>
                <a:uLnTx/>
                <a:uFillTx/>
                <a:latin typeface="Calibri"/>
                <a:ea typeface="+mn-ea"/>
                <a:cs typeface="+mn-cs"/>
              </a:rPr>
              <a:t> environment and overall support the neurons.</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Glia in the CNC are called A</a:t>
            </a:r>
            <a:r>
              <a:rPr lang="en-GB" sz="1800" dirty="0" err="1"/>
              <a:t>strocytes</a:t>
            </a:r>
            <a:r>
              <a:rPr kumimoji="0" lang="en-GB" sz="1900" b="0" i="0" u="none" strike="noStrike" kern="1200" cap="none" spc="0" normalizeH="0" baseline="0" noProof="0" dirty="0">
                <a:ln>
                  <a:noFill/>
                </a:ln>
                <a:solidFill>
                  <a:srgbClr val="FFFFFF"/>
                </a:solidFill>
                <a:effectLst/>
                <a:uLnTx/>
                <a:uFillTx/>
                <a:latin typeface="Calibri"/>
                <a:ea typeface="+mn-ea"/>
                <a:cs typeface="+mn-cs"/>
              </a:rPr>
              <a:t>  O</a:t>
            </a:r>
            <a:r>
              <a:rPr lang="en-GB" sz="1800" dirty="0" err="1"/>
              <a:t>ligodendrocytes</a:t>
            </a:r>
            <a:r>
              <a:rPr kumimoji="0" lang="en-GB" sz="1900" b="0" i="0" u="none" strike="noStrike" kern="1200" cap="none" spc="0" normalizeH="0" baseline="0" noProof="0" dirty="0">
                <a:ln>
                  <a:noFill/>
                </a:ln>
                <a:solidFill>
                  <a:srgbClr val="FFFFFF"/>
                </a:solidFill>
                <a:effectLst/>
                <a:uLnTx/>
                <a:uFillTx/>
                <a:latin typeface="Calibri"/>
                <a:ea typeface="+mn-ea"/>
                <a:cs typeface="+mn-cs"/>
              </a:rPr>
              <a:t>, M</a:t>
            </a:r>
            <a:r>
              <a:rPr lang="en-GB" sz="1800" dirty="0" err="1"/>
              <a:t>icroglia</a:t>
            </a:r>
            <a:r>
              <a:rPr kumimoji="0" lang="en-GB" sz="1900" b="0" i="0" u="none" strike="noStrike" kern="1200" cap="none" spc="0" normalizeH="0" baseline="0" noProof="0" dirty="0">
                <a:ln>
                  <a:noFill/>
                </a:ln>
                <a:solidFill>
                  <a:srgbClr val="FFFFFF"/>
                </a:solidFill>
                <a:effectLst/>
                <a:uLnTx/>
                <a:uFillTx/>
                <a:latin typeface="Calibri"/>
                <a:ea typeface="+mn-ea"/>
                <a:cs typeface="+mn-cs"/>
              </a:rPr>
              <a:t> , E</a:t>
            </a:r>
            <a:r>
              <a:rPr lang="en-GB" sz="1800" dirty="0" err="1"/>
              <a:t>pendymal</a:t>
            </a:r>
            <a:r>
              <a:rPr lang="en-GB" sz="1800" dirty="0"/>
              <a:t> </a:t>
            </a:r>
            <a:r>
              <a:rPr kumimoji="0" lang="en-GB" sz="1900" b="0" i="0" u="none" strike="noStrike" kern="1200" cap="none" spc="0" normalizeH="0" baseline="0" noProof="0" dirty="0">
                <a:ln>
                  <a:noFill/>
                </a:ln>
                <a:solidFill>
                  <a:srgbClr val="FFFFFF"/>
                </a:solidFill>
                <a:effectLst/>
                <a:uLnTx/>
                <a:uFillTx/>
                <a:latin typeface="Calibri"/>
                <a:ea typeface="+mn-ea"/>
                <a:cs typeface="+mn-cs"/>
              </a:rPr>
              <a:t> Cells</a:t>
            </a:r>
          </a:p>
          <a:p>
            <a:pPr marL="228600" marR="0" lvl="0" indent="-228600" algn="l" defTabSz="914400" rtl="0" eaLnBrk="1" fontAlgn="auto" latinLnBrk="0" hangingPunct="1">
              <a:lnSpc>
                <a:spcPct val="150000"/>
              </a:lnSpc>
              <a:spcBef>
                <a:spcPts val="1000"/>
              </a:spcBef>
              <a:spcAft>
                <a:spcPts val="0"/>
              </a:spcAft>
              <a:buClr>
                <a:srgbClr val="C79950">
                  <a:lumMod val="60000"/>
                  <a:lumOff val="40000"/>
                </a:srgbClr>
              </a:buClr>
              <a:buSzTx/>
              <a:buFont typeface="Arial" panose="020B0604020202020204" pitchFamily="34" charset="0"/>
              <a:buChar char="•"/>
              <a:tabLst/>
              <a:defRPr/>
            </a:pPr>
            <a:r>
              <a:rPr kumimoji="0" lang="en-GB" sz="1900" b="0" i="0" u="none" strike="noStrike" kern="1200" cap="none" spc="0" normalizeH="0" baseline="0" noProof="0" dirty="0">
                <a:ln>
                  <a:noFill/>
                </a:ln>
                <a:solidFill>
                  <a:srgbClr val="FFFFFF"/>
                </a:solidFill>
                <a:effectLst/>
                <a:uLnTx/>
                <a:uFillTx/>
                <a:latin typeface="Calibri"/>
                <a:ea typeface="+mn-ea"/>
                <a:cs typeface="+mn-cs"/>
              </a:rPr>
              <a:t>E</a:t>
            </a:r>
            <a:r>
              <a:rPr lang="en-GB" sz="1800" dirty="0" err="1"/>
              <a:t>pendymal</a:t>
            </a:r>
            <a:r>
              <a:rPr kumimoji="0" lang="en-GB" sz="1900" b="0" i="0" u="none" strike="noStrike" kern="1200" cap="none" spc="0" normalizeH="0" baseline="0" noProof="0" dirty="0">
                <a:ln>
                  <a:noFill/>
                </a:ln>
                <a:solidFill>
                  <a:srgbClr val="FFFFFF"/>
                </a:solidFill>
                <a:effectLst/>
                <a:uLnTx/>
                <a:uFillTx/>
                <a:latin typeface="Calibri"/>
                <a:ea typeface="+mn-ea"/>
                <a:cs typeface="+mn-cs"/>
              </a:rPr>
              <a:t> Cells produce </a:t>
            </a:r>
            <a:r>
              <a:rPr kumimoji="0" lang="en-GB" sz="1900" b="0" i="0" u="none" strike="noStrike" kern="1200" cap="none" spc="0" normalizeH="0" baseline="0" noProof="0" dirty="0" err="1">
                <a:ln>
                  <a:noFill/>
                </a:ln>
                <a:solidFill>
                  <a:srgbClr val="FFFFFF"/>
                </a:solidFill>
                <a:effectLst/>
                <a:uLnTx/>
                <a:uFillTx/>
                <a:latin typeface="Calibri"/>
                <a:ea typeface="+mn-ea"/>
                <a:cs typeface="+mn-cs"/>
              </a:rPr>
              <a:t>Celebral</a:t>
            </a:r>
            <a:r>
              <a:rPr kumimoji="0" lang="en-GB" sz="1900" b="0" i="0" u="none" strike="noStrike" kern="1200" cap="none" spc="0" normalizeH="0" baseline="0" noProof="0" dirty="0">
                <a:ln>
                  <a:noFill/>
                </a:ln>
                <a:solidFill>
                  <a:srgbClr val="FFFFFF"/>
                </a:solidFill>
                <a:effectLst/>
                <a:uLnTx/>
                <a:uFillTx/>
                <a:latin typeface="Calibri"/>
                <a:ea typeface="+mn-ea"/>
                <a:cs typeface="+mn-cs"/>
              </a:rPr>
              <a:t> Spinal Fluid, whilst Microglia play an immune role.</a:t>
            </a:r>
          </a:p>
          <a:p>
            <a:endParaRPr lang="en-GB" dirty="0"/>
          </a:p>
        </p:txBody>
      </p:sp>
    </p:spTree>
    <p:extLst>
      <p:ext uri="{BB962C8B-B14F-4D97-AF65-F5344CB8AC3E}">
        <p14:creationId xmlns:p14="http://schemas.microsoft.com/office/powerpoint/2010/main" val="2772487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49266F6-6179-CDBD-A952-C6398E04F145}"/>
              </a:ext>
            </a:extLst>
          </p:cNvPr>
          <p:cNvSpPr>
            <a:spLocks noGrp="1"/>
          </p:cNvSpPr>
          <p:nvPr>
            <p:ph type="body" sz="half" idx="2"/>
          </p:nvPr>
        </p:nvSpPr>
        <p:spPr>
          <a:xfrm>
            <a:off x="384313" y="457202"/>
            <a:ext cx="11571126" cy="5943598"/>
          </a:xfrm>
        </p:spPr>
        <p:txBody>
          <a:bodyPr>
            <a:normAutofit fontScale="92500" lnSpcReduction="10000"/>
          </a:bodyPr>
          <a:lstStyle/>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2400" b="1" kern="100" dirty="0">
                <a:effectLst/>
                <a:latin typeface="Arial" panose="020B0604020202020204" pitchFamily="34" charset="0"/>
                <a:ea typeface="DengXian" panose="02010600030101010101" pitchFamily="2" charset="-122"/>
                <a:cs typeface="Times New Roman" panose="02020603050405020304" pitchFamily="18" charset="0"/>
              </a:rPr>
              <a:t>Functions of the Nervous System</a:t>
            </a:r>
            <a:endParaRPr lang="en-GB" sz="21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Motor Function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1. Motor functions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are the activities of the nervous system that cause physical movements. They involve the activation of motor neurons in the CNS to send signals to the muscles and other parts of the body to cause movement.  </a:t>
            </a: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2. Motor function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can be voluntary (controlled by conscious effort), or involuntary (involving no conscious control).</a:t>
            </a:r>
          </a:p>
          <a:p>
            <a:pPr>
              <a:lnSpc>
                <a:spcPct val="150000"/>
              </a:lnSpc>
              <a:spcAft>
                <a:spcPts val="800"/>
              </a:spcAft>
            </a:pPr>
            <a:r>
              <a:rPr lang="en-GB" sz="2800" i="1" kern="100" dirty="0">
                <a:solidFill>
                  <a:srgbClr val="00B0F0"/>
                </a:solidFill>
                <a:latin typeface="Arial" panose="020B0604020202020204" pitchFamily="34" charset="0"/>
                <a:ea typeface="DengXian" panose="02010600030101010101" pitchFamily="2" charset="-122"/>
                <a:cs typeface="Times New Roman" panose="02020603050405020304" pitchFamily="18" charset="0"/>
              </a:rPr>
              <a:t>Lets discuss this, what body parts do you think this includes?  Think about your movements today, or right now?</a:t>
            </a:r>
            <a:endParaRPr lang="en-GB" sz="2400" i="1" kern="100" dirty="0">
              <a:solidFill>
                <a:srgbClr val="00B0F0"/>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648629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75909-85BC-1195-AEAA-FF9E0179F821}"/>
              </a:ext>
            </a:extLst>
          </p:cNvPr>
          <p:cNvSpPr>
            <a:spLocks noGrp="1"/>
          </p:cNvSpPr>
          <p:nvPr>
            <p:ph type="title"/>
          </p:nvPr>
        </p:nvSpPr>
        <p:spPr>
          <a:xfrm>
            <a:off x="777242" y="365125"/>
            <a:ext cx="10637518" cy="562923"/>
          </a:xfrm>
        </p:spPr>
        <p:txBody>
          <a:bodyPr>
            <a:noAutofit/>
          </a:bodyPr>
          <a:lstStyle/>
          <a:p>
            <a:pPr algn="ctr"/>
            <a:r>
              <a:rPr lang="en-GB" sz="2800" dirty="0">
                <a:solidFill>
                  <a:srgbClr val="00B0F0"/>
                </a:solidFill>
              </a:rPr>
              <a:t>Motor functions </a:t>
            </a:r>
          </a:p>
        </p:txBody>
      </p:sp>
      <p:sp>
        <p:nvSpPr>
          <p:cNvPr id="3" name="Content Placeholder 2">
            <a:extLst>
              <a:ext uri="{FF2B5EF4-FFF2-40B4-BE49-F238E27FC236}">
                <a16:creationId xmlns:a16="http://schemas.microsoft.com/office/drawing/2014/main" id="{A0E7B690-7FE0-EE86-D7F6-41E987F38BB9}"/>
              </a:ext>
            </a:extLst>
          </p:cNvPr>
          <p:cNvSpPr>
            <a:spLocks noGrp="1"/>
          </p:cNvSpPr>
          <p:nvPr>
            <p:ph idx="1"/>
          </p:nvPr>
        </p:nvSpPr>
        <p:spPr>
          <a:xfrm>
            <a:off x="109181" y="723331"/>
            <a:ext cx="11955439" cy="5769544"/>
          </a:xfrm>
        </p:spPr>
        <p:txBody>
          <a:bodyPr>
            <a:normAutofit fontScale="92500" lnSpcReduction="20000"/>
          </a:bodyPr>
          <a:lstStyle/>
          <a:p>
            <a:pPr marL="0" indent="0">
              <a:buNone/>
            </a:pPr>
            <a:endParaRPr lang="en-GB" dirty="0"/>
          </a:p>
          <a:p>
            <a:r>
              <a:rPr lang="en-GB" dirty="0"/>
              <a:t>Voluntary Muscle Control: The primary motor cortex, located in the frontal lobe, controls voluntary muscle movements in various parts of the body.</a:t>
            </a:r>
          </a:p>
          <a:p>
            <a:endParaRPr lang="en-GB" dirty="0"/>
          </a:p>
          <a:p>
            <a:r>
              <a:rPr lang="en-GB" dirty="0"/>
              <a:t>Coordination: The cerebellum plays a crucial role in coordinating fine motor movements, balance, and posture.</a:t>
            </a:r>
          </a:p>
          <a:p>
            <a:endParaRPr lang="en-GB" dirty="0"/>
          </a:p>
          <a:p>
            <a:r>
              <a:rPr lang="en-GB" dirty="0"/>
              <a:t>Planning and Execution: Motor planning and execution involve various brain regions, including the premotor cortex and basal ganglia, to plan and execute complex movements.</a:t>
            </a:r>
          </a:p>
          <a:p>
            <a:endParaRPr lang="en-GB" dirty="0"/>
          </a:p>
          <a:p>
            <a:r>
              <a:rPr lang="en-GB" dirty="0"/>
              <a:t>Speech Production: The motor cortex in the left hemisphere (Broca's area) is responsible for the production of speech.</a:t>
            </a:r>
          </a:p>
          <a:p>
            <a:endParaRPr lang="en-GB" dirty="0"/>
          </a:p>
          <a:p>
            <a:r>
              <a:rPr lang="en-GB" dirty="0"/>
              <a:t>Eye Movement: Motor </a:t>
            </a:r>
            <a:r>
              <a:rPr lang="en-GB" dirty="0" err="1"/>
              <a:t>center’s</a:t>
            </a:r>
            <a:r>
              <a:rPr lang="en-GB" dirty="0"/>
              <a:t> in the brainstem control eye movement, including saccades, which are rapid eye movements during visual scanning.</a:t>
            </a:r>
          </a:p>
          <a:p>
            <a:endParaRPr lang="en-GB" dirty="0"/>
          </a:p>
          <a:p>
            <a:r>
              <a:rPr lang="en-GB" dirty="0"/>
              <a:t>Reflexes: The brainstem and spinal cord govern simple reflex actions, like the knee-jerk reflex.</a:t>
            </a:r>
          </a:p>
          <a:p>
            <a:endParaRPr lang="en-GB" dirty="0"/>
          </a:p>
          <a:p>
            <a:r>
              <a:rPr lang="en-GB" dirty="0"/>
              <a:t>Gross Motor Skills: The brainstem and spinal cord also manage basic motor functions such as walking, running, and standing.</a:t>
            </a:r>
          </a:p>
        </p:txBody>
      </p:sp>
    </p:spTree>
    <p:extLst>
      <p:ext uri="{BB962C8B-B14F-4D97-AF65-F5344CB8AC3E}">
        <p14:creationId xmlns:p14="http://schemas.microsoft.com/office/powerpoint/2010/main" val="3798816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D0513A8-3A2E-F5FD-3717-800EC0BC3A07}"/>
              </a:ext>
            </a:extLst>
          </p:cNvPr>
          <p:cNvSpPr>
            <a:spLocks noGrp="1"/>
          </p:cNvSpPr>
          <p:nvPr>
            <p:ph type="body" sz="half" idx="2"/>
          </p:nvPr>
        </p:nvSpPr>
        <p:spPr>
          <a:xfrm>
            <a:off x="371060" y="465138"/>
            <a:ext cx="11543436" cy="6140378"/>
          </a:xfrm>
        </p:spPr>
        <p:txBody>
          <a:bodyPr>
            <a:normAutofit fontScale="85000" lnSpcReduction="10000"/>
          </a:bodyPr>
          <a:lstStyle/>
          <a:p>
            <a:pPr>
              <a:lnSpc>
                <a:spcPct val="150000"/>
              </a:lnSpc>
              <a:spcAft>
                <a:spcPts val="800"/>
              </a:spcAf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                                          Functions of the nervous system </a:t>
            </a: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Sensory Function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1. </a:t>
            </a: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Sensory functions </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are the activities of the nervous system that involve receiving external stimulus and other information from the environment.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2. Sensory functions involve the transmission of afferent neurons, which are neurons that carry signals to the CNS.</a:t>
            </a:r>
          </a:p>
          <a:p>
            <a:pPr>
              <a:lnSpc>
                <a:spcPct val="150000"/>
              </a:lnSpc>
              <a:spcAft>
                <a:spcPts val="800"/>
              </a:spcAft>
            </a:pPr>
            <a:r>
              <a:rPr lang="en-GB" sz="2800" i="1" kern="100" dirty="0">
                <a:solidFill>
                  <a:srgbClr val="00B0F0"/>
                </a:solidFill>
                <a:latin typeface="Arial" panose="020B0604020202020204" pitchFamily="34" charset="0"/>
                <a:ea typeface="DengXian" panose="02010600030101010101" pitchFamily="2" charset="-122"/>
                <a:cs typeface="Times New Roman" panose="02020603050405020304" pitchFamily="18" charset="0"/>
              </a:rPr>
              <a:t>Lets discuss this, what types of external stimulus do you think this may include? Think about your environment now? How has this impacted upon your response?</a:t>
            </a:r>
            <a:endParaRPr lang="en-GB" sz="2400" i="1" kern="100" dirty="0">
              <a:solidFill>
                <a:srgbClr val="00B0F0"/>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302839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422A-79C3-CCFA-DE38-B3A3906D8CCD}"/>
              </a:ext>
            </a:extLst>
          </p:cNvPr>
          <p:cNvSpPr>
            <a:spLocks noGrp="1"/>
          </p:cNvSpPr>
          <p:nvPr>
            <p:ph type="title"/>
          </p:nvPr>
        </p:nvSpPr>
        <p:spPr>
          <a:xfrm>
            <a:off x="777242" y="365126"/>
            <a:ext cx="10637518" cy="494684"/>
          </a:xfrm>
        </p:spPr>
        <p:txBody>
          <a:bodyPr>
            <a:noAutofit/>
          </a:bodyPr>
          <a:lstStyle/>
          <a:p>
            <a:pPr algn="ctr"/>
            <a:r>
              <a:rPr lang="en-GB" sz="2800" dirty="0">
                <a:solidFill>
                  <a:srgbClr val="00B0F0"/>
                </a:solidFill>
              </a:rPr>
              <a:t>Sensory functions </a:t>
            </a:r>
          </a:p>
        </p:txBody>
      </p:sp>
      <p:sp>
        <p:nvSpPr>
          <p:cNvPr id="3" name="Content Placeholder 2">
            <a:extLst>
              <a:ext uri="{FF2B5EF4-FFF2-40B4-BE49-F238E27FC236}">
                <a16:creationId xmlns:a16="http://schemas.microsoft.com/office/drawing/2014/main" id="{E60491A1-B1D2-022A-6A1B-5C8183F2C7EA}"/>
              </a:ext>
            </a:extLst>
          </p:cNvPr>
          <p:cNvSpPr>
            <a:spLocks noGrp="1"/>
          </p:cNvSpPr>
          <p:nvPr>
            <p:ph idx="1"/>
          </p:nvPr>
        </p:nvSpPr>
        <p:spPr>
          <a:xfrm>
            <a:off x="368490" y="682388"/>
            <a:ext cx="11532358" cy="5810485"/>
          </a:xfrm>
        </p:spPr>
        <p:txBody>
          <a:bodyPr>
            <a:normAutofit/>
          </a:bodyPr>
          <a:lstStyle/>
          <a:p>
            <a:pPr marL="0" indent="0">
              <a:buNone/>
            </a:pPr>
            <a:endParaRPr lang="en-GB" dirty="0"/>
          </a:p>
          <a:p>
            <a:endParaRPr lang="en-GB" dirty="0"/>
          </a:p>
          <a:p>
            <a:r>
              <a:rPr lang="en-GB" dirty="0"/>
              <a:t>Visual Perception: The occipital lobe processes visual information, allowing us to see and interpret our surroundings.</a:t>
            </a:r>
          </a:p>
          <a:p>
            <a:endParaRPr lang="en-GB" dirty="0"/>
          </a:p>
          <a:p>
            <a:r>
              <a:rPr lang="en-GB" dirty="0"/>
              <a:t>Auditory Perception: The temporal lobe is responsible for processing auditory information, enabling us to hear and understand sounds.</a:t>
            </a:r>
          </a:p>
          <a:p>
            <a:endParaRPr lang="en-GB" dirty="0"/>
          </a:p>
          <a:p>
            <a:r>
              <a:rPr lang="en-GB" dirty="0"/>
              <a:t>Tactile Sensation: Sensory receptors in the skin send tactile information to the parietal lobe, allowing us to feel pressure, temperature, and pain.</a:t>
            </a:r>
          </a:p>
          <a:p>
            <a:endParaRPr lang="en-GB" dirty="0"/>
          </a:p>
          <a:p>
            <a:r>
              <a:rPr lang="en-GB" dirty="0"/>
              <a:t>Gustatory (Taste) Sensation: The gustatory cortex, located in the parietal lobe, is responsible for processing taste sensations.</a:t>
            </a:r>
          </a:p>
          <a:p>
            <a:endParaRPr lang="en-GB" dirty="0"/>
          </a:p>
          <a:p>
            <a:r>
              <a:rPr lang="en-GB" dirty="0"/>
              <a:t>Olfactory (Smell) Perception: The olfactory bulb and limbic system play a key role in processing smell and its emotional associations.</a:t>
            </a:r>
          </a:p>
          <a:p>
            <a:endParaRPr lang="en-GB" dirty="0"/>
          </a:p>
        </p:txBody>
      </p:sp>
    </p:spTree>
    <p:extLst>
      <p:ext uri="{BB962C8B-B14F-4D97-AF65-F5344CB8AC3E}">
        <p14:creationId xmlns:p14="http://schemas.microsoft.com/office/powerpoint/2010/main" val="1519732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5F605A-75A6-9242-3BFB-18709FBE63A5}"/>
              </a:ext>
            </a:extLst>
          </p:cNvPr>
          <p:cNvSpPr>
            <a:spLocks noGrp="1"/>
          </p:cNvSpPr>
          <p:nvPr>
            <p:ph idx="1"/>
          </p:nvPr>
        </p:nvSpPr>
        <p:spPr>
          <a:xfrm>
            <a:off x="0" y="656195"/>
            <a:ext cx="12191999" cy="5932472"/>
          </a:xfrm>
        </p:spPr>
        <p:txBody>
          <a:bodyPr>
            <a:normAutofit/>
          </a:bodyPr>
          <a:lstStyle/>
          <a:p>
            <a:r>
              <a:rPr lang="en-GB" dirty="0"/>
              <a:t>Proprioception: Proprioceptors in muscles and joints send feedback to the brain, enabling us to sense the position and movement of our limbs and body.</a:t>
            </a:r>
          </a:p>
          <a:p>
            <a:endParaRPr lang="en-GB" dirty="0"/>
          </a:p>
          <a:p>
            <a:r>
              <a:rPr lang="en-GB" dirty="0"/>
              <a:t>Vestibular Function: The inner ear and brainstem work together to maintain balance and spatial orientation.</a:t>
            </a:r>
          </a:p>
          <a:p>
            <a:endParaRPr lang="en-GB" dirty="0"/>
          </a:p>
          <a:p>
            <a:r>
              <a:rPr lang="en-GB" dirty="0"/>
              <a:t>Pain Perception: Various brain regions, including the thalamus and somatosensory cortex, process pain signals, allowing us to perceive and respond to pain.</a:t>
            </a:r>
          </a:p>
          <a:p>
            <a:endParaRPr lang="en-GB" dirty="0"/>
          </a:p>
          <a:p>
            <a:r>
              <a:rPr lang="en-GB" dirty="0"/>
              <a:t>Temperature Sensation: Sensory receptors in the skin transmit temperature information to the brain, helping us sense hot and cold stimuli.</a:t>
            </a:r>
          </a:p>
          <a:p>
            <a:endParaRPr lang="en-GB" dirty="0"/>
          </a:p>
          <a:p>
            <a:r>
              <a:rPr lang="en-GB" dirty="0" err="1"/>
              <a:t>Interoception</a:t>
            </a:r>
            <a:r>
              <a:rPr lang="en-GB" dirty="0"/>
              <a:t>: The brain processes internal sensations such as hunger, thirst, and visceral sensations related to organ function.</a:t>
            </a:r>
          </a:p>
          <a:p>
            <a:endParaRPr lang="en-GB" dirty="0"/>
          </a:p>
          <a:p>
            <a:r>
              <a:rPr lang="en-GB" dirty="0"/>
              <a:t>These motor and sensory functions are interconnected and rely on complex neural networks and feedback mechanisms within the brain and the nervous system to function effectively.</a:t>
            </a:r>
          </a:p>
          <a:p>
            <a:endParaRPr lang="en-GB" dirty="0"/>
          </a:p>
        </p:txBody>
      </p:sp>
      <p:sp>
        <p:nvSpPr>
          <p:cNvPr id="4" name="TextBox 3">
            <a:extLst>
              <a:ext uri="{FF2B5EF4-FFF2-40B4-BE49-F238E27FC236}">
                <a16:creationId xmlns:a16="http://schemas.microsoft.com/office/drawing/2014/main" id="{D2B222A0-E66D-CC45-701E-C82A0CA6747E}"/>
              </a:ext>
            </a:extLst>
          </p:cNvPr>
          <p:cNvSpPr txBox="1"/>
          <p:nvPr/>
        </p:nvSpPr>
        <p:spPr>
          <a:xfrm>
            <a:off x="4544044" y="132975"/>
            <a:ext cx="3575714" cy="523220"/>
          </a:xfrm>
          <a:prstGeom prst="rect">
            <a:avLst/>
          </a:prstGeom>
          <a:noFill/>
        </p:spPr>
        <p:txBody>
          <a:bodyPr wrap="square" rtlCol="0">
            <a:spAutoFit/>
          </a:bodyPr>
          <a:lstStyle/>
          <a:p>
            <a:r>
              <a:rPr lang="en-GB" sz="2800" dirty="0">
                <a:solidFill>
                  <a:srgbClr val="00B0F0"/>
                </a:solidFill>
              </a:rPr>
              <a:t>Sensory functions </a:t>
            </a:r>
          </a:p>
        </p:txBody>
      </p:sp>
    </p:spTree>
    <p:extLst>
      <p:ext uri="{BB962C8B-B14F-4D97-AF65-F5344CB8AC3E}">
        <p14:creationId xmlns:p14="http://schemas.microsoft.com/office/powerpoint/2010/main" val="2091482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4C984-6493-A161-17B8-1BCCD26AD17A}"/>
              </a:ext>
            </a:extLst>
          </p:cNvPr>
          <p:cNvSpPr>
            <a:spLocks noGrp="1"/>
          </p:cNvSpPr>
          <p:nvPr>
            <p:ph idx="1"/>
          </p:nvPr>
        </p:nvSpPr>
        <p:spPr>
          <a:xfrm>
            <a:off x="0" y="0"/>
            <a:ext cx="12050973" cy="6858000"/>
          </a:xfrm>
        </p:spPr>
        <p:txBody>
          <a:bodyPr>
            <a:normAutofit fontScale="47500" lnSpcReduction="20000"/>
          </a:bodyPr>
          <a:lstStyle/>
          <a:p>
            <a:pPr marL="0" indent="0">
              <a:lnSpc>
                <a:spcPct val="150000"/>
              </a:lnSpc>
              <a:buNone/>
            </a:pPr>
            <a:r>
              <a:rPr lang="en-GB" sz="2000" b="1" dirty="0"/>
              <a:t>                                                 </a:t>
            </a:r>
          </a:p>
          <a:p>
            <a:pPr marL="0" indent="0">
              <a:lnSpc>
                <a:spcPct val="150000"/>
              </a:lnSpc>
              <a:buNone/>
            </a:pPr>
            <a:r>
              <a:rPr lang="en-GB" b="1" dirty="0"/>
              <a:t>                                                                                   </a:t>
            </a:r>
            <a:r>
              <a:rPr lang="en-GB" sz="2000" b="1" dirty="0"/>
              <a:t> </a:t>
            </a:r>
            <a:r>
              <a:rPr lang="en-GB" sz="5100" b="1" dirty="0"/>
              <a:t>Functions of the nervous system : </a:t>
            </a:r>
            <a:r>
              <a:rPr lang="en-GB" sz="5100" b="1" dirty="0" err="1"/>
              <a:t>Humunculi</a:t>
            </a:r>
            <a:r>
              <a:rPr lang="en-GB" sz="5100" b="1" dirty="0"/>
              <a:t> </a:t>
            </a:r>
          </a:p>
          <a:p>
            <a:pPr marL="0" indent="0">
              <a:lnSpc>
                <a:spcPct val="150000"/>
              </a:lnSpc>
              <a:buNone/>
            </a:pPr>
            <a:endParaRPr lang="en-GB" sz="2800" b="1" dirty="0"/>
          </a:p>
          <a:p>
            <a:pPr>
              <a:lnSpc>
                <a:spcPct val="150000"/>
              </a:lnSpc>
            </a:pPr>
            <a:r>
              <a:rPr lang="en-GB" sz="4400" dirty="0"/>
              <a:t>Wilder Penfield, along with his colleagues Edwin </a:t>
            </a:r>
            <a:r>
              <a:rPr lang="en-GB" sz="4400" dirty="0" err="1"/>
              <a:t>Boldrey</a:t>
            </a:r>
            <a:r>
              <a:rPr lang="en-GB" sz="4400" dirty="0"/>
              <a:t> and Theodore Rasmussen, are widely recognised as the pioneers behind the development of sensory and motor homunculi (Latin for “little person”).</a:t>
            </a:r>
          </a:p>
          <a:p>
            <a:pPr>
              <a:lnSpc>
                <a:spcPct val="150000"/>
              </a:lnSpc>
            </a:pPr>
            <a:r>
              <a:rPr lang="en-GB" sz="4400" dirty="0"/>
              <a:t> It's important to note that they were not the initial scientists to venture into the realm of elucidating human brain function using the concept of a homunculus. </a:t>
            </a:r>
          </a:p>
          <a:p>
            <a:pPr>
              <a:lnSpc>
                <a:spcPct val="150000"/>
              </a:lnSpc>
            </a:pPr>
            <a:r>
              <a:rPr lang="en-GB" sz="4400" dirty="0"/>
              <a:t>Nevertheless, their significant contribution lies in </a:t>
            </a:r>
            <a:r>
              <a:rPr lang="en-GB" sz="4400" b="1" dirty="0"/>
              <a:t>their groundbreaking distinction between sensory and motor functions </a:t>
            </a:r>
            <a:r>
              <a:rPr lang="en-GB" sz="4400" dirty="0"/>
              <a:t>and their subsequent independent mapping of these functions throughout the brain. </a:t>
            </a:r>
          </a:p>
          <a:p>
            <a:pPr>
              <a:lnSpc>
                <a:spcPct val="150000"/>
              </a:lnSpc>
            </a:pPr>
            <a:r>
              <a:rPr lang="en-GB" sz="4400" dirty="0"/>
              <a:t>This groundbreaking approach resulted in the creation of </a:t>
            </a:r>
            <a:r>
              <a:rPr lang="en-GB" sz="4400" b="1" dirty="0"/>
              <a:t>two distinct homunculi</a:t>
            </a:r>
            <a:r>
              <a:rPr lang="en-GB" sz="4400" dirty="0"/>
              <a:t>. Furthermore, their original illustrations and subsequent adaptations thereof have emerged as some of the most renowned conceptual maps in modern neuroscience. </a:t>
            </a:r>
          </a:p>
          <a:p>
            <a:pPr>
              <a:lnSpc>
                <a:spcPct val="150000"/>
              </a:lnSpc>
            </a:pPr>
            <a:r>
              <a:rPr lang="en-GB" sz="4400" b="1" dirty="0"/>
              <a:t>These visuals  offer an extraordinarily clear and compelling means of conveying complex data at a single glance.</a:t>
            </a:r>
          </a:p>
          <a:p>
            <a:endParaRPr lang="en-GB" sz="29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62569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5D04D-6DF1-9863-1A7F-58B9299A03F7}"/>
              </a:ext>
            </a:extLst>
          </p:cNvPr>
          <p:cNvSpPr>
            <a:spLocks noGrp="1"/>
          </p:cNvSpPr>
          <p:nvPr>
            <p:ph type="title"/>
          </p:nvPr>
        </p:nvSpPr>
        <p:spPr>
          <a:xfrm>
            <a:off x="777242" y="365125"/>
            <a:ext cx="10637518" cy="623017"/>
          </a:xfrm>
        </p:spPr>
        <p:txBody>
          <a:bodyPr>
            <a:normAutofit/>
          </a:bodyPr>
          <a:lstStyle/>
          <a:p>
            <a:pPr algn="ctr"/>
            <a:r>
              <a:rPr lang="en-GB" sz="2800" dirty="0"/>
              <a:t>Functions of the nervous system : </a:t>
            </a:r>
            <a:r>
              <a:rPr lang="en-GB" sz="2800" dirty="0" err="1"/>
              <a:t>Humunculi</a:t>
            </a:r>
            <a:r>
              <a:rPr lang="en-GB" sz="2800" dirty="0"/>
              <a:t> </a:t>
            </a:r>
          </a:p>
        </p:txBody>
      </p:sp>
      <p:sp>
        <p:nvSpPr>
          <p:cNvPr id="3" name="Content Placeholder 2">
            <a:extLst>
              <a:ext uri="{FF2B5EF4-FFF2-40B4-BE49-F238E27FC236}">
                <a16:creationId xmlns:a16="http://schemas.microsoft.com/office/drawing/2014/main" id="{4F72DB14-EA19-E7EF-8397-53491EEAC8DB}"/>
              </a:ext>
            </a:extLst>
          </p:cNvPr>
          <p:cNvSpPr>
            <a:spLocks noGrp="1"/>
          </p:cNvSpPr>
          <p:nvPr>
            <p:ph idx="1"/>
          </p:nvPr>
        </p:nvSpPr>
        <p:spPr>
          <a:xfrm>
            <a:off x="368710" y="1165123"/>
            <a:ext cx="11680722" cy="5011840"/>
          </a:xfrm>
        </p:spPr>
        <p:txBody>
          <a:bodyPr>
            <a:normAutofit/>
          </a:bodyPr>
          <a:lstStyle/>
          <a:p>
            <a:r>
              <a:rPr lang="en-GB" dirty="0"/>
              <a:t>Th</a:t>
            </a:r>
            <a:r>
              <a:rPr lang="en-GB" sz="2400" dirty="0"/>
              <a:t>e primary distinction between the motor and sensory homunculi lies in the nature of the neurological processing they represent during mapping. </a:t>
            </a:r>
          </a:p>
          <a:p>
            <a:r>
              <a:rPr lang="en-GB" sz="2400" b="1" dirty="0"/>
              <a:t>The motor homunculus </a:t>
            </a:r>
            <a:r>
              <a:rPr lang="en-GB" sz="2400" dirty="0"/>
              <a:t>is a representation  that illustrates the neural processing associated with various anatomical regions of the body responsible for motor functions.</a:t>
            </a:r>
          </a:p>
          <a:p>
            <a:r>
              <a:rPr lang="en-GB" sz="2400" dirty="0"/>
              <a:t> Conversely, </a:t>
            </a:r>
            <a:r>
              <a:rPr lang="en-GB" sz="2400" b="1" dirty="0"/>
              <a:t>the sensory homunculus </a:t>
            </a:r>
            <a:r>
              <a:rPr lang="en-GB" sz="2400" dirty="0"/>
              <a:t>is a representation that delineates the neural processing related to different anatomical areas of the body responsible for sensory functions.</a:t>
            </a:r>
          </a:p>
          <a:p>
            <a:endParaRPr lang="en-GB" sz="2400" dirty="0"/>
          </a:p>
          <a:p>
            <a:r>
              <a:rPr lang="en-GB" sz="2400" dirty="0"/>
              <a:t>The concept of a homunculus involves the creation of an abstract (imaginary) map based on available data regarding neurological connections. This map predominantly encompasses functions within the brain, encompassing both sensory and motor processing. Additionally, the generation of the homunculus is reliant on the involvement of nerves and the spinal cord, which contribute significantly to its development</a:t>
            </a:r>
          </a:p>
        </p:txBody>
      </p:sp>
    </p:spTree>
    <p:extLst>
      <p:ext uri="{BB962C8B-B14F-4D97-AF65-F5344CB8AC3E}">
        <p14:creationId xmlns:p14="http://schemas.microsoft.com/office/powerpoint/2010/main" val="132538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27F5D-5DAE-4B94-7720-5FB2A458974B}"/>
              </a:ext>
            </a:extLst>
          </p:cNvPr>
          <p:cNvSpPr>
            <a:spLocks noGrp="1"/>
          </p:cNvSpPr>
          <p:nvPr>
            <p:ph type="title"/>
          </p:nvPr>
        </p:nvSpPr>
        <p:spPr>
          <a:xfrm>
            <a:off x="777242" y="98994"/>
            <a:ext cx="10637518" cy="945060"/>
          </a:xfrm>
        </p:spPr>
        <p:txBody>
          <a:bodyPr>
            <a:normAutofit/>
          </a:bodyPr>
          <a:lstStyle/>
          <a:p>
            <a:pPr algn="ctr"/>
            <a:r>
              <a:rPr lang="en-GB" sz="3200" dirty="0"/>
              <a:t>Cortical </a:t>
            </a:r>
            <a:r>
              <a:rPr lang="en-GB" sz="3200" dirty="0" err="1"/>
              <a:t>Humunculus</a:t>
            </a:r>
            <a:r>
              <a:rPr lang="en-GB" sz="3200" dirty="0"/>
              <a:t> illustration </a:t>
            </a:r>
          </a:p>
        </p:txBody>
      </p:sp>
      <p:pic>
        <p:nvPicPr>
          <p:cNvPr id="2050" name="Picture 2" descr="Cortical Homunculus Illustration">
            <a:extLst>
              <a:ext uri="{FF2B5EF4-FFF2-40B4-BE49-F238E27FC236}">
                <a16:creationId xmlns:a16="http://schemas.microsoft.com/office/drawing/2014/main" id="{C02C4C6F-E2F0-801B-A12E-045D26C2FA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60310" y="873457"/>
            <a:ext cx="9954450" cy="5732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3176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D683F57-FE2F-061C-ADA6-D8E17D05F5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5964" y="360785"/>
            <a:ext cx="8181905" cy="61364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E4308D0-4E37-5AA4-3440-705A6384A851}"/>
              </a:ext>
            </a:extLst>
          </p:cNvPr>
          <p:cNvSpPr txBox="1"/>
          <p:nvPr/>
        </p:nvSpPr>
        <p:spPr>
          <a:xfrm>
            <a:off x="259307" y="1061884"/>
            <a:ext cx="2920621" cy="1477328"/>
          </a:xfrm>
          <a:prstGeom prst="rect">
            <a:avLst/>
          </a:prstGeom>
          <a:noFill/>
        </p:spPr>
        <p:txBody>
          <a:bodyPr wrap="square" rtlCol="0">
            <a:spAutoFit/>
          </a:bodyPr>
          <a:lstStyle/>
          <a:p>
            <a:r>
              <a:rPr lang="en-GB" b="0" i="0" dirty="0">
                <a:solidFill>
                  <a:srgbClr val="202122"/>
                </a:solidFill>
                <a:effectLst/>
                <a:highlight>
                  <a:srgbClr val="00FFFF"/>
                </a:highlight>
                <a:latin typeface="Arial" panose="020B0604020202020204" pitchFamily="34" charset="0"/>
              </a:rPr>
              <a:t>This3-D sensory and motor homunculus model is a </a:t>
            </a:r>
            <a:r>
              <a:rPr lang="en-GB" b="0" i="0" dirty="0" err="1">
                <a:solidFill>
                  <a:srgbClr val="202122"/>
                </a:solidFill>
                <a:effectLst/>
                <a:highlight>
                  <a:srgbClr val="00FFFF"/>
                </a:highlight>
                <a:latin typeface="Arial" panose="020B0604020202020204" pitchFamily="34" charset="0"/>
              </a:rPr>
              <a:t>vailable</a:t>
            </a:r>
            <a:r>
              <a:rPr lang="en-GB" b="0" i="0" dirty="0">
                <a:solidFill>
                  <a:srgbClr val="202122"/>
                </a:solidFill>
                <a:effectLst/>
                <a:highlight>
                  <a:srgbClr val="00FFFF"/>
                </a:highlight>
                <a:latin typeface="Arial" panose="020B0604020202020204" pitchFamily="34" charset="0"/>
              </a:rPr>
              <a:t> for viewing at the </a:t>
            </a:r>
            <a:r>
              <a:rPr lang="en-GB" b="0" i="0" u="none" strike="noStrike" dirty="0">
                <a:solidFill>
                  <a:srgbClr val="3366CC"/>
                </a:solidFill>
                <a:effectLst/>
                <a:highlight>
                  <a:srgbClr val="00FFFF"/>
                </a:highlight>
                <a:latin typeface="Arial" panose="020B0604020202020204" pitchFamily="34" charset="0"/>
                <a:hlinkClick r:id="rId3" tooltip="Natural History Museum, London"/>
              </a:rPr>
              <a:t>Natural History Museum, London</a:t>
            </a:r>
            <a:endParaRPr lang="en-GB" dirty="0">
              <a:highlight>
                <a:srgbClr val="00FFFF"/>
              </a:highlight>
            </a:endParaRPr>
          </a:p>
        </p:txBody>
      </p:sp>
    </p:spTree>
    <p:extLst>
      <p:ext uri="{BB962C8B-B14F-4D97-AF65-F5344CB8AC3E}">
        <p14:creationId xmlns:p14="http://schemas.microsoft.com/office/powerpoint/2010/main" val="1831598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019F-FDC5-CEDA-7F18-EC75C512920C}"/>
              </a:ext>
            </a:extLst>
          </p:cNvPr>
          <p:cNvSpPr>
            <a:spLocks noGrp="1"/>
          </p:cNvSpPr>
          <p:nvPr>
            <p:ph type="title"/>
          </p:nvPr>
        </p:nvSpPr>
        <p:spPr/>
        <p:txBody>
          <a:bodyPr/>
          <a:lstStyle/>
          <a:p>
            <a:r>
              <a:rPr lang="en-GB" sz="4400" dirty="0"/>
              <a:t>recap</a:t>
            </a:r>
            <a:r>
              <a:rPr lang="en-GB" dirty="0"/>
              <a:t> </a:t>
            </a:r>
          </a:p>
        </p:txBody>
      </p:sp>
      <p:graphicFrame>
        <p:nvGraphicFramePr>
          <p:cNvPr id="5" name="Content Placeholder 2">
            <a:extLst>
              <a:ext uri="{FF2B5EF4-FFF2-40B4-BE49-F238E27FC236}">
                <a16:creationId xmlns:a16="http://schemas.microsoft.com/office/drawing/2014/main" id="{E865978B-C361-B4E7-E5FF-94226AE2FEFB}"/>
              </a:ext>
            </a:extLst>
          </p:cNvPr>
          <p:cNvGraphicFramePr>
            <a:graphicFrameLocks noGrp="1"/>
          </p:cNvGraphicFramePr>
          <p:nvPr>
            <p:ph idx="1"/>
          </p:nvPr>
        </p:nvGraphicFramePr>
        <p:xfrm>
          <a:off x="777242" y="1825625"/>
          <a:ext cx="1063751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244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58705-FAF5-2275-FC23-2C0E848FFCAC}"/>
              </a:ext>
            </a:extLst>
          </p:cNvPr>
          <p:cNvSpPr>
            <a:spLocks noGrp="1"/>
          </p:cNvSpPr>
          <p:nvPr>
            <p:ph type="title"/>
          </p:nvPr>
        </p:nvSpPr>
        <p:spPr/>
        <p:txBody>
          <a:bodyPr>
            <a:normAutofit/>
          </a:bodyPr>
          <a:lstStyle/>
          <a:p>
            <a:pPr algn="ctr"/>
            <a:r>
              <a:rPr lang="en-GB" sz="3600" dirty="0"/>
              <a:t>Health and the nervous system</a:t>
            </a:r>
          </a:p>
        </p:txBody>
      </p:sp>
      <p:sp>
        <p:nvSpPr>
          <p:cNvPr id="3" name="Content Placeholder 2">
            <a:extLst>
              <a:ext uri="{FF2B5EF4-FFF2-40B4-BE49-F238E27FC236}">
                <a16:creationId xmlns:a16="http://schemas.microsoft.com/office/drawing/2014/main" id="{8404184D-37CA-4624-897B-C9E44FE17E9E}"/>
              </a:ext>
            </a:extLst>
          </p:cNvPr>
          <p:cNvSpPr>
            <a:spLocks noGrp="1"/>
          </p:cNvSpPr>
          <p:nvPr>
            <p:ph idx="1"/>
          </p:nvPr>
        </p:nvSpPr>
        <p:spPr>
          <a:xfrm>
            <a:off x="191069" y="1501254"/>
            <a:ext cx="11682483" cy="4991621"/>
          </a:xfrm>
        </p:spPr>
        <p:txBody>
          <a:bodyPr>
            <a:normAutofit/>
          </a:bodyPr>
          <a:lstStyle/>
          <a:p>
            <a:r>
              <a:rPr lang="en-GB" sz="2800" dirty="0"/>
              <a:t>Health issues associated with the nervous system can be divided into two main categories: </a:t>
            </a:r>
            <a:r>
              <a:rPr lang="en-GB" sz="2800" dirty="0">
                <a:solidFill>
                  <a:srgbClr val="00B0F0"/>
                </a:solidFill>
              </a:rPr>
              <a:t>physical and psychological.</a:t>
            </a:r>
          </a:p>
          <a:p>
            <a:endParaRPr lang="en-GB" sz="2800" dirty="0"/>
          </a:p>
          <a:p>
            <a:r>
              <a:rPr lang="en-GB" sz="2800" dirty="0"/>
              <a:t> </a:t>
            </a:r>
            <a:r>
              <a:rPr lang="en-GB" sz="2800" b="1" dirty="0">
                <a:solidFill>
                  <a:srgbClr val="00B0F0"/>
                </a:solidFill>
              </a:rPr>
              <a:t>Physical issues </a:t>
            </a:r>
            <a:r>
              <a:rPr lang="en-GB" sz="2800" dirty="0"/>
              <a:t>can include sleep disorders, movement disorders, neurodegenerative diseases, stroke, memory loss, seizure disorders, motor neuron diseases, multiple sclerosis, peripheral neuropathy, spinal cord injury, meningitis, and even diabetes. </a:t>
            </a:r>
          </a:p>
          <a:p>
            <a:endParaRPr lang="en-GB" sz="2800" dirty="0"/>
          </a:p>
          <a:p>
            <a:r>
              <a:rPr lang="en-GB" sz="2800" b="1" dirty="0">
                <a:solidFill>
                  <a:srgbClr val="00B0F0"/>
                </a:solidFill>
              </a:rPr>
              <a:t>Psychological issues </a:t>
            </a:r>
            <a:r>
              <a:rPr lang="en-GB" sz="2800" dirty="0"/>
              <a:t>can include depression, anxiety, schizophrenia, bipolar disorder, and other neuropsychiatric disorders.</a:t>
            </a:r>
          </a:p>
        </p:txBody>
      </p:sp>
    </p:spTree>
    <p:extLst>
      <p:ext uri="{BB962C8B-B14F-4D97-AF65-F5344CB8AC3E}">
        <p14:creationId xmlns:p14="http://schemas.microsoft.com/office/powerpoint/2010/main" val="2438525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06DD-2009-61E3-04C3-3DAE8315ED7F}"/>
              </a:ext>
            </a:extLst>
          </p:cNvPr>
          <p:cNvSpPr>
            <a:spLocks noGrp="1"/>
          </p:cNvSpPr>
          <p:nvPr>
            <p:ph type="title"/>
          </p:nvPr>
        </p:nvSpPr>
        <p:spPr>
          <a:xfrm>
            <a:off x="777242" y="365125"/>
            <a:ext cx="10637518" cy="890469"/>
          </a:xfrm>
        </p:spPr>
        <p:txBody>
          <a:bodyPr/>
          <a:lstStyle/>
          <a:p>
            <a:r>
              <a:rPr lang="en-GB" dirty="0"/>
              <a:t>                     Stroke </a:t>
            </a:r>
          </a:p>
        </p:txBody>
      </p:sp>
      <p:sp>
        <p:nvSpPr>
          <p:cNvPr id="3" name="Content Placeholder 2">
            <a:extLst>
              <a:ext uri="{FF2B5EF4-FFF2-40B4-BE49-F238E27FC236}">
                <a16:creationId xmlns:a16="http://schemas.microsoft.com/office/drawing/2014/main" id="{224025A3-E0EB-4DE3-7292-01CAF20E6A84}"/>
              </a:ext>
            </a:extLst>
          </p:cNvPr>
          <p:cNvSpPr>
            <a:spLocks noGrp="1"/>
          </p:cNvSpPr>
          <p:nvPr>
            <p:ph idx="1"/>
          </p:nvPr>
        </p:nvSpPr>
        <p:spPr>
          <a:xfrm>
            <a:off x="382137" y="1392072"/>
            <a:ext cx="11561334" cy="5100803"/>
          </a:xfrm>
        </p:spPr>
        <p:txBody>
          <a:bodyPr>
            <a:normAutofit fontScale="92500" lnSpcReduction="20000"/>
          </a:bodyPr>
          <a:lstStyle/>
          <a:p>
            <a:pPr>
              <a:lnSpc>
                <a:spcPct val="200000"/>
              </a:lnSpc>
            </a:pPr>
            <a:r>
              <a:rPr lang="en-GB" sz="2400" dirty="0">
                <a:effectLst/>
                <a:latin typeface="Arial" panose="020B0604020202020204" pitchFamily="34" charset="0"/>
                <a:ea typeface="DengXian" panose="02010600030101010101" pitchFamily="2" charset="-122"/>
              </a:rPr>
              <a:t>A stroke is intimately related to the nervous system because it directly affects the brain, which is the central control centre of the nervous system. A stroke is a medical emergency that occurs when there is a sudden interruption of blood flow to the brain or when a blood vessel within the brain ruptures. This disruption in blood flow deprives brain cells of oxygen and nutrients, leading to damage or death of brain tissue.</a:t>
            </a:r>
          </a:p>
          <a:p>
            <a:pPr>
              <a:lnSpc>
                <a:spcPct val="200000"/>
              </a:lnSpc>
            </a:pPr>
            <a:endParaRPr lang="en-GB" sz="2400" dirty="0">
              <a:effectLst/>
              <a:latin typeface="Arial" panose="020B0604020202020204" pitchFamily="34" charset="0"/>
              <a:ea typeface="DengXian" panose="02010600030101010101" pitchFamily="2" charset="-122"/>
            </a:endParaRPr>
          </a:p>
          <a:p>
            <a:pPr>
              <a:lnSpc>
                <a:spcPct val="200000"/>
              </a:lnSpc>
            </a:pPr>
            <a:r>
              <a:rPr lang="en-GB" sz="2400" dirty="0">
                <a:solidFill>
                  <a:srgbClr val="00B0F0"/>
                </a:solidFill>
                <a:latin typeface="Arial" panose="020B0604020202020204" pitchFamily="34" charset="0"/>
                <a:ea typeface="DengXian" panose="02010600030101010101" pitchFamily="2" charset="-122"/>
              </a:rPr>
              <a:t>  consider the impact on the nervous system, what impact could a Stroke have on a person?</a:t>
            </a:r>
          </a:p>
        </p:txBody>
      </p:sp>
    </p:spTree>
    <p:extLst>
      <p:ext uri="{BB962C8B-B14F-4D97-AF65-F5344CB8AC3E}">
        <p14:creationId xmlns:p14="http://schemas.microsoft.com/office/powerpoint/2010/main" val="2482700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2295-19DF-49E2-89D4-2F47CDB2F0E8}"/>
              </a:ext>
            </a:extLst>
          </p:cNvPr>
          <p:cNvSpPr>
            <a:spLocks noGrp="1"/>
          </p:cNvSpPr>
          <p:nvPr>
            <p:ph idx="1"/>
          </p:nvPr>
        </p:nvSpPr>
        <p:spPr>
          <a:xfrm>
            <a:off x="245659" y="232012"/>
            <a:ext cx="11818961" cy="6496334"/>
          </a:xfrm>
        </p:spPr>
        <p:txBody>
          <a:bodyPr/>
          <a:lstStyle/>
          <a:p>
            <a:pPr>
              <a:lnSpc>
                <a:spcPct val="150000"/>
              </a:lnSpc>
              <a:spcAft>
                <a:spcPts val="800"/>
              </a:spcAf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Here's how a stroke is connected to the nervous system:</a:t>
            </a:r>
            <a:endParaRPr lang="en-GB" sz="1800" b="1"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b="1"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Brain Damage</a:t>
            </a:r>
            <a:r>
              <a:rPr lang="en-GB" b="1" kern="100" dirty="0">
                <a:effectLst/>
                <a:latin typeface="Arial" panose="020B0604020202020204" pitchFamily="34" charset="0"/>
                <a:ea typeface="DengXian" panose="02010600030101010101" pitchFamily="2" charset="-122"/>
                <a:cs typeface="Times New Roman" panose="02020603050405020304" pitchFamily="18" charset="0"/>
              </a:rPr>
              <a:t>:</a:t>
            </a:r>
            <a:r>
              <a:rPr lang="en-GB" kern="100" dirty="0">
                <a:effectLst/>
                <a:latin typeface="Arial" panose="020B0604020202020204" pitchFamily="34" charset="0"/>
                <a:ea typeface="DengXian" panose="02010600030101010101" pitchFamily="2" charset="-122"/>
                <a:cs typeface="Times New Roman" panose="02020603050405020304" pitchFamily="18" charset="0"/>
              </a:rPr>
              <a:t> A stroke leads to immediate damage to brain tissue. Brain cells begin to die within minutes of reduced blood flow. The extent of brain damage and its location in the brain determine the specific neurological symptoms and deficits experienced by the individual.</a:t>
            </a:r>
          </a:p>
          <a:p>
            <a:pPr marL="0" lvl="0" indent="0">
              <a:lnSpc>
                <a:spcPct val="150000"/>
              </a:lnSpc>
              <a:spcAft>
                <a:spcPts val="800"/>
              </a:spcAft>
              <a:buNone/>
              <a:tabLst>
                <a:tab pos="457200" algn="l"/>
              </a:tabLs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b="1"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Neurological Deficits</a:t>
            </a:r>
            <a:r>
              <a:rPr lang="en-GB" b="1" kern="100" dirty="0">
                <a:effectLst/>
                <a:latin typeface="Arial" panose="020B0604020202020204" pitchFamily="34" charset="0"/>
                <a:ea typeface="DengXian" panose="02010600030101010101" pitchFamily="2" charset="-122"/>
                <a:cs typeface="Times New Roman" panose="02020603050405020304" pitchFamily="18" charset="0"/>
              </a:rPr>
              <a:t>:</a:t>
            </a:r>
            <a:r>
              <a:rPr lang="en-GB" kern="100" dirty="0">
                <a:effectLst/>
                <a:latin typeface="Arial" panose="020B0604020202020204" pitchFamily="34" charset="0"/>
                <a:ea typeface="DengXian" panose="02010600030101010101" pitchFamily="2" charset="-122"/>
                <a:cs typeface="Times New Roman" panose="02020603050405020304" pitchFamily="18" charset="0"/>
              </a:rPr>
              <a:t> Stroke can result in a wide range of neurological deficits, including:</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Motor Deficits: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Weakness or paralysis in specific body parts, often on one side of the body. This can affect a person's ability to move, walk, or perform daily tasks.</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Sensory Changes: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Altered sensation, such as numbness, tingling, or loss of sensation in limbs, as well as vision problems or difficulty with spatial awareness.</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226552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C33F62-D7D3-B210-1D25-9539AED50705}"/>
              </a:ext>
            </a:extLst>
          </p:cNvPr>
          <p:cNvSpPr>
            <a:spLocks noGrp="1"/>
          </p:cNvSpPr>
          <p:nvPr>
            <p:ph idx="1"/>
          </p:nvPr>
        </p:nvSpPr>
        <p:spPr>
          <a:xfrm>
            <a:off x="191069" y="204716"/>
            <a:ext cx="11873552" cy="6653284"/>
          </a:xfrm>
        </p:spPr>
        <p:txBody>
          <a:bodyPr>
            <a:normAutofit/>
          </a:bodyPr>
          <a:lstStyle/>
          <a:p>
            <a:endParaRPr lang="en-GB" dirty="0">
              <a:effectLst/>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Speech and Language Impairments: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Stroke can cause aphasia, a condition where individuals may have difficulty speaking, understanding language, or both.</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Cognitive Impairments: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Changes in cognitive function, including memory problems, difficulty with problem-solving, and altered thinking and reasoning abilities.</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Emotional and </a:t>
            </a:r>
            <a:r>
              <a:rPr lang="en-GB" sz="2000" b="1" kern="100" dirty="0" err="1">
                <a:effectLst/>
                <a:latin typeface="Arial" panose="020B0604020202020204" pitchFamily="34" charset="0"/>
                <a:ea typeface="DengXian" panose="02010600030101010101" pitchFamily="2" charset="-122"/>
                <a:cs typeface="Times New Roman" panose="02020603050405020304" pitchFamily="18" charset="0"/>
              </a:rPr>
              <a:t>Behavioral</a:t>
            </a: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 Changes: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Stroke survivors may experience mood swings, depression, anxiety, or changes in personality.</a:t>
            </a:r>
          </a:p>
          <a:p>
            <a:pPr marL="457200" lvl="1" indent="0">
              <a:lnSpc>
                <a:spcPct val="150000"/>
              </a:lnSpc>
              <a:spcAft>
                <a:spcPts val="800"/>
              </a:spcAft>
              <a:buSzPts val="1000"/>
              <a:buNone/>
              <a:tabLst>
                <a:tab pos="914400" algn="l"/>
              </a:tabLst>
            </a:pPr>
            <a:endParaRPr lang="en-GB" sz="2000" kern="100" dirty="0">
              <a:effectLst/>
              <a:latin typeface="Arial" panose="020B060402020202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b="1"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Brain Function Disruption</a:t>
            </a:r>
            <a:r>
              <a:rPr lang="en-GB" b="1" kern="100" dirty="0">
                <a:effectLst/>
                <a:latin typeface="Arial" panose="020B0604020202020204" pitchFamily="34" charset="0"/>
                <a:ea typeface="DengXian" panose="02010600030101010101" pitchFamily="2" charset="-122"/>
                <a:cs typeface="Times New Roman" panose="02020603050405020304" pitchFamily="18" charset="0"/>
              </a:rPr>
              <a:t>:</a:t>
            </a:r>
            <a:r>
              <a:rPr lang="en-GB" kern="100" dirty="0">
                <a:effectLst/>
                <a:latin typeface="Arial" panose="020B0604020202020204" pitchFamily="34" charset="0"/>
                <a:ea typeface="DengXian" panose="02010600030101010101" pitchFamily="2" charset="-122"/>
                <a:cs typeface="Times New Roman" panose="02020603050405020304" pitchFamily="18" charset="0"/>
              </a:rPr>
              <a:t> A stroke disrupts normal brain function, including the processing of sensory information, coordination of motor movements, and cognitive functions such as memory and decision-making.</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endParaRPr lang="en-GB" sz="11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14498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BD78C0-3A33-29BA-D3C6-354CC9A5A1D4}"/>
              </a:ext>
            </a:extLst>
          </p:cNvPr>
          <p:cNvSpPr>
            <a:spLocks noGrp="1"/>
          </p:cNvSpPr>
          <p:nvPr>
            <p:ph idx="1"/>
          </p:nvPr>
        </p:nvSpPr>
        <p:spPr>
          <a:xfrm>
            <a:off x="313899" y="163773"/>
            <a:ext cx="11546005" cy="6400800"/>
          </a:xfrm>
        </p:spPr>
        <p:txBody>
          <a:bodyPr>
            <a:normAutofit/>
          </a:bodyPr>
          <a:lstStyle/>
          <a:p>
            <a:pPr marL="0" lvl="0" indent="0">
              <a:lnSpc>
                <a:spcPct val="150000"/>
              </a:lnSpc>
              <a:spcAft>
                <a:spcPts val="800"/>
              </a:spcAft>
              <a:buNone/>
              <a:tabLst>
                <a:tab pos="4572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Recovery and Rehabilitation:</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The nervous system has a remarkable ability to adapt and recover after a stroke, a process known as neuroplasticity. Rehabilitation programs, including physical therapy, occupational therapy, and speech therapy, are crucial in helping individuals regain lost functions and improve their quality of life.</a:t>
            </a:r>
          </a:p>
          <a:p>
            <a:pPr marL="342900" lvl="0" indent="-342900">
              <a:lnSpc>
                <a:spcPct val="150000"/>
              </a:lnSpc>
              <a:spcAft>
                <a:spcPts val="800"/>
              </a:spcAft>
              <a:buFont typeface="+mj-lt"/>
              <a:buAutoNum type="arabicPeriod"/>
              <a:tabLst>
                <a:tab pos="457200" algn="l"/>
              </a:tabLs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Secondary Complications:</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Stroke survivors may be at risk of developing secondary complications related to the nervous system, such as blood clots, seizures, and pressure sores.</a:t>
            </a:r>
          </a:p>
          <a:p>
            <a:pPr marL="0" lvl="0" indent="0">
              <a:lnSpc>
                <a:spcPct val="150000"/>
              </a:lnSpc>
              <a:spcAft>
                <a:spcPts val="800"/>
              </a:spcAft>
              <a:buNone/>
              <a:tabLst>
                <a:tab pos="457200" algn="l"/>
              </a:tabLs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Long-Term Impact:</a:t>
            </a: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The long-term impact of a stroke on the nervous system can vary widely from person to person, depending on factors such as the type of stroke, its severity, and the individual's overall health.</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095557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A364-571D-65E1-41DA-3EAB781435DD}"/>
              </a:ext>
            </a:extLst>
          </p:cNvPr>
          <p:cNvSpPr>
            <a:spLocks noGrp="1"/>
          </p:cNvSpPr>
          <p:nvPr>
            <p:ph type="title"/>
          </p:nvPr>
        </p:nvSpPr>
        <p:spPr/>
        <p:txBody>
          <a:bodyPr>
            <a:noAutofit/>
          </a:bodyPr>
          <a:lstStyle/>
          <a:p>
            <a:r>
              <a:rPr lang="en-GB" sz="3200" dirty="0"/>
              <a:t>2 major categories of Stroke: Ischaemic and </a:t>
            </a:r>
            <a:r>
              <a:rPr lang="en-GB" sz="3200" dirty="0" err="1"/>
              <a:t>hemorrhagic</a:t>
            </a:r>
            <a:endParaRPr lang="en-GB" sz="3200" dirty="0"/>
          </a:p>
        </p:txBody>
      </p:sp>
      <p:sp>
        <p:nvSpPr>
          <p:cNvPr id="3" name="Content Placeholder 2">
            <a:extLst>
              <a:ext uri="{FF2B5EF4-FFF2-40B4-BE49-F238E27FC236}">
                <a16:creationId xmlns:a16="http://schemas.microsoft.com/office/drawing/2014/main" id="{C19248A8-40AF-70F4-540C-F73E3A0C9B23}"/>
              </a:ext>
            </a:extLst>
          </p:cNvPr>
          <p:cNvSpPr>
            <a:spLocks noGrp="1"/>
          </p:cNvSpPr>
          <p:nvPr>
            <p:ph idx="1"/>
          </p:nvPr>
        </p:nvSpPr>
        <p:spPr>
          <a:xfrm>
            <a:off x="309489" y="1825625"/>
            <a:ext cx="11105271" cy="4351338"/>
          </a:xfrm>
        </p:spPr>
        <p:txBody>
          <a:bodyPr>
            <a:normAutofit/>
          </a:bodyPr>
          <a:lstStyle/>
          <a:p>
            <a:pPr algn="l"/>
            <a:r>
              <a:rPr lang="en-GB" sz="2400" b="1" i="0" dirty="0">
                <a:solidFill>
                  <a:srgbClr val="0F0F0F"/>
                </a:solidFill>
                <a:effectLst/>
                <a:latin typeface="YouTube Sans"/>
              </a:rPr>
              <a:t>2-Minute Neuroscience: Stroke</a:t>
            </a:r>
          </a:p>
          <a:p>
            <a:endParaRPr lang="en-GB" sz="2800" dirty="0">
              <a:solidFill>
                <a:srgbClr val="00B0F0"/>
              </a:solidFill>
            </a:endParaRPr>
          </a:p>
          <a:p>
            <a:r>
              <a:rPr lang="en-GB" sz="2800" dirty="0">
                <a:solidFill>
                  <a:srgbClr val="00B0F0"/>
                </a:solidFill>
                <a:hlinkClick r:id="rId2">
                  <a:extLst>
                    <a:ext uri="{A12FA001-AC4F-418D-AE19-62706E023703}">
                      <ahyp:hlinkClr xmlns:ahyp="http://schemas.microsoft.com/office/drawing/2018/hyperlinkcolor" val="tx"/>
                    </a:ext>
                  </a:extLst>
                </a:hlinkClick>
              </a:rPr>
              <a:t>https://youtu.be/BIdBznDpwkg</a:t>
            </a:r>
            <a:endParaRPr lang="en-GB" sz="2800" dirty="0">
              <a:solidFill>
                <a:srgbClr val="00B0F0"/>
              </a:solidFill>
            </a:endParaRPr>
          </a:p>
          <a:p>
            <a:endParaRPr lang="en-GB" sz="2800" dirty="0">
              <a:solidFill>
                <a:srgbClr val="00B0F0"/>
              </a:solidFill>
            </a:endParaRPr>
          </a:p>
          <a:p>
            <a:pPr marL="0" indent="0">
              <a:buNone/>
            </a:pPr>
            <a:endParaRPr lang="en-GB" sz="2800" dirty="0">
              <a:solidFill>
                <a:srgbClr val="00B0F0"/>
              </a:solidFill>
            </a:endParaRPr>
          </a:p>
          <a:p>
            <a:endParaRPr lang="en-GB" sz="2800" dirty="0">
              <a:solidFill>
                <a:srgbClr val="00B0F0"/>
              </a:solidFill>
            </a:endParaRPr>
          </a:p>
          <a:p>
            <a:r>
              <a:rPr lang="en-GB" sz="2400" dirty="0">
                <a:solidFill>
                  <a:srgbClr val="00B0F0"/>
                </a:solidFill>
                <a:hlinkClick r:id="rId3">
                  <a:extLst>
                    <a:ext uri="{A12FA001-AC4F-418D-AE19-62706E023703}">
                      <ahyp:hlinkClr xmlns:ahyp="http://schemas.microsoft.com/office/drawing/2018/hyperlinkcolor" val="tx"/>
                    </a:ext>
                  </a:extLst>
                </a:hlinkClick>
              </a:rPr>
              <a:t>Acute Ischemic Stroke - Signs and Symptoms (Stroke Syndromes) | Causes &amp; Mechanisms | Treatment – YouTube</a:t>
            </a:r>
            <a:r>
              <a:rPr lang="en-GB" sz="2400" dirty="0">
                <a:solidFill>
                  <a:srgbClr val="00B0F0"/>
                </a:solidFill>
              </a:rPr>
              <a:t>  </a:t>
            </a:r>
            <a:r>
              <a:rPr lang="en-GB" sz="2800" dirty="0">
                <a:solidFill>
                  <a:schemeClr val="bg1"/>
                </a:solidFill>
              </a:rPr>
              <a:t>(11minutes)</a:t>
            </a:r>
          </a:p>
        </p:txBody>
      </p:sp>
    </p:spTree>
    <p:extLst>
      <p:ext uri="{BB962C8B-B14F-4D97-AF65-F5344CB8AC3E}">
        <p14:creationId xmlns:p14="http://schemas.microsoft.com/office/powerpoint/2010/main" val="1957485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FFD5-649A-D154-5F47-DE0154DAC3CC}"/>
              </a:ext>
            </a:extLst>
          </p:cNvPr>
          <p:cNvSpPr>
            <a:spLocks noGrp="1"/>
          </p:cNvSpPr>
          <p:nvPr>
            <p:ph type="title"/>
          </p:nvPr>
        </p:nvSpPr>
        <p:spPr>
          <a:xfrm>
            <a:off x="777242" y="365125"/>
            <a:ext cx="10637518" cy="644809"/>
          </a:xfrm>
        </p:spPr>
        <p:txBody>
          <a:bodyPr>
            <a:normAutofit/>
          </a:bodyPr>
          <a:lstStyle/>
          <a:p>
            <a:r>
              <a:rPr lang="en-GB" sz="4000" dirty="0"/>
              <a:t>Recap </a:t>
            </a:r>
          </a:p>
        </p:txBody>
      </p:sp>
      <p:sp>
        <p:nvSpPr>
          <p:cNvPr id="3" name="Content Placeholder 2">
            <a:extLst>
              <a:ext uri="{FF2B5EF4-FFF2-40B4-BE49-F238E27FC236}">
                <a16:creationId xmlns:a16="http://schemas.microsoft.com/office/drawing/2014/main" id="{84143DB8-3F14-21A3-DE54-E393F36F1C40}"/>
              </a:ext>
            </a:extLst>
          </p:cNvPr>
          <p:cNvSpPr>
            <a:spLocks noGrp="1"/>
          </p:cNvSpPr>
          <p:nvPr>
            <p:ph idx="1"/>
          </p:nvPr>
        </p:nvSpPr>
        <p:spPr>
          <a:xfrm>
            <a:off x="0" y="1378425"/>
            <a:ext cx="11414760" cy="4798538"/>
          </a:xfrm>
        </p:spPr>
        <p:txBody>
          <a:bodyPr>
            <a:normAutofit/>
          </a:bodyPr>
          <a:lstStyle/>
          <a:p>
            <a:pPr>
              <a:lnSpc>
                <a:spcPct val="150000"/>
              </a:lnSpc>
              <a:spcAft>
                <a:spcPts val="800"/>
              </a:spcAft>
            </a:pPr>
            <a:r>
              <a:rPr lang="en-GB" sz="2000" b="1" kern="100" dirty="0">
                <a:effectLst/>
                <a:latin typeface="Arial" panose="020B0604020202020204" pitchFamily="34" charset="0"/>
                <a:ea typeface="DengXian" panose="02010600030101010101" pitchFamily="2" charset="-122"/>
                <a:cs typeface="Times New Roman" panose="02020603050405020304" pitchFamily="18" charset="0"/>
              </a:rPr>
              <a:t>In summary, a stroke is a neurological event that directly impacts the brain and, by extension, the entire nervous system. </a:t>
            </a: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It can lead to a range of neurological deficits and challenges, highlighting the interconnectedness of the circulatory system (vascular system) and the nervous system in the human body.</a:t>
            </a: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 Early recognition of stroke symptoms and prompt medical intervention are critical for minimizing brain damage and improving outcomes. </a:t>
            </a:r>
          </a:p>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Stroke rehabilitation and ongoing medical care play a significant role in helping individuals recover and adapt to life after a stroke.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794841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A7CDB-D8EC-080A-ECA5-E9F1B5DA0BF7}"/>
              </a:ext>
            </a:extLst>
          </p:cNvPr>
          <p:cNvSpPr>
            <a:spLocks noGrp="1"/>
          </p:cNvSpPr>
          <p:nvPr>
            <p:ph type="title"/>
          </p:nvPr>
        </p:nvSpPr>
        <p:spPr/>
        <p:txBody>
          <a:bodyPr>
            <a:normAutofit/>
          </a:bodyPr>
          <a:lstStyle/>
          <a:p>
            <a:pPr algn="ctr"/>
            <a:r>
              <a:rPr lang="en-GB" sz="3600" dirty="0"/>
              <a:t>Protecting the nervous system </a:t>
            </a:r>
          </a:p>
        </p:txBody>
      </p:sp>
      <p:sp>
        <p:nvSpPr>
          <p:cNvPr id="3" name="Content Placeholder 2">
            <a:extLst>
              <a:ext uri="{FF2B5EF4-FFF2-40B4-BE49-F238E27FC236}">
                <a16:creationId xmlns:a16="http://schemas.microsoft.com/office/drawing/2014/main" id="{21824F41-8809-3861-EC13-79140B68119A}"/>
              </a:ext>
            </a:extLst>
          </p:cNvPr>
          <p:cNvSpPr>
            <a:spLocks noGrp="1"/>
          </p:cNvSpPr>
          <p:nvPr>
            <p:ph idx="1"/>
          </p:nvPr>
        </p:nvSpPr>
        <p:spPr>
          <a:xfrm>
            <a:off x="245660" y="1690688"/>
            <a:ext cx="11169100" cy="4802187"/>
          </a:xfrm>
        </p:spPr>
        <p:txBody>
          <a:bodyPr/>
          <a:lstStyle/>
          <a:p>
            <a:pPr>
              <a:lnSpc>
                <a:spcPct val="150000"/>
              </a:lnSpc>
              <a:spcAft>
                <a:spcPts val="800"/>
              </a:spcAf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Taking care of your nervous system is essential for overall health and well-being. A healthy nervous system supports cognitive function, motor skills, and emotional balance. </a:t>
            </a:r>
          </a:p>
          <a:p>
            <a:r>
              <a:rPr lang="en-GB" sz="2800" dirty="0">
                <a:solidFill>
                  <a:srgbClr val="00B0F0"/>
                </a:solidFill>
              </a:rPr>
              <a:t>Work together for 15 minutes on your table and note down what could you do to protect your nervous system?</a:t>
            </a:r>
          </a:p>
          <a:p>
            <a:endParaRPr lang="en-GB" sz="2400" dirty="0"/>
          </a:p>
          <a:p>
            <a:endParaRPr lang="en-GB" sz="2400" dirty="0"/>
          </a:p>
          <a:p>
            <a:r>
              <a:rPr lang="en-GB" sz="2400" b="1" dirty="0"/>
              <a:t>We will discuss your findings with the class.</a:t>
            </a:r>
          </a:p>
          <a:p>
            <a:pPr marL="0" indent="0">
              <a:buNone/>
            </a:pPr>
            <a:endParaRPr lang="en-GB" sz="1800" dirty="0"/>
          </a:p>
          <a:p>
            <a:r>
              <a:rPr lang="en-GB" dirty="0">
                <a:effectLst/>
                <a:latin typeface="Arial" panose="020B0604020202020204" pitchFamily="34" charset="0"/>
                <a:ea typeface="DengXian" panose="02010600030101010101" pitchFamily="2" charset="-122"/>
              </a:rPr>
              <a:t>lifestyle choices and preventive measures play a significant role in maintaining a healthy nervous system, consider these in your response.</a:t>
            </a:r>
            <a:endParaRPr lang="en-GB" dirty="0"/>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034612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E655-BC24-7DB6-0645-7E9981D0523B}"/>
              </a:ext>
            </a:extLst>
          </p:cNvPr>
          <p:cNvSpPr>
            <a:spLocks noGrp="1"/>
          </p:cNvSpPr>
          <p:nvPr>
            <p:ph type="title"/>
          </p:nvPr>
        </p:nvSpPr>
        <p:spPr>
          <a:xfrm>
            <a:off x="777242" y="365125"/>
            <a:ext cx="10637518" cy="685753"/>
          </a:xfrm>
        </p:spPr>
        <p:txBody>
          <a:bodyPr>
            <a:noAutofit/>
          </a:bodyPr>
          <a:lstStyle/>
          <a:p>
            <a:pPr algn="ctr"/>
            <a:r>
              <a:rPr lang="en-GB" sz="2400" dirty="0">
                <a:solidFill>
                  <a:srgbClr val="00B0F0"/>
                </a:solidFill>
              </a:rPr>
              <a:t>Protecting the nervous system </a:t>
            </a:r>
          </a:p>
        </p:txBody>
      </p:sp>
      <p:sp>
        <p:nvSpPr>
          <p:cNvPr id="3" name="Content Placeholder 2">
            <a:extLst>
              <a:ext uri="{FF2B5EF4-FFF2-40B4-BE49-F238E27FC236}">
                <a16:creationId xmlns:a16="http://schemas.microsoft.com/office/drawing/2014/main" id="{8B270C9A-3C1D-5FD5-36AE-E14738A495F8}"/>
              </a:ext>
            </a:extLst>
          </p:cNvPr>
          <p:cNvSpPr>
            <a:spLocks noGrp="1"/>
          </p:cNvSpPr>
          <p:nvPr>
            <p:ph idx="1"/>
          </p:nvPr>
        </p:nvSpPr>
        <p:spPr>
          <a:xfrm>
            <a:off x="191069" y="1187354"/>
            <a:ext cx="11818961" cy="5431809"/>
          </a:xfrm>
        </p:spPr>
        <p:txBody>
          <a:bodyPr/>
          <a:lstStyle/>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Eat a Balanced Diet:</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Consume a diet rich in fruits, vegetables, whole grains, lean proteins, and healthy fats. Nutrients like omega-3 fatty acids, antioxidants, and vitamins are beneficial for brain health.</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Stay Hydrated:</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Proper hydration is crucial for maintaining healthy brain function. Drink an adequate amount of water throughout the day.</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Exercise Regularly:</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Physical activity improves blood flow to the brain and helps reduce stress. Aim for at least 150 minutes of moderate-intensity exercise per week.</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5319620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34C1C-670F-2168-629E-839405F50CBE}"/>
              </a:ext>
            </a:extLst>
          </p:cNvPr>
          <p:cNvSpPr>
            <a:spLocks noGrp="1"/>
          </p:cNvSpPr>
          <p:nvPr>
            <p:ph type="title"/>
          </p:nvPr>
        </p:nvSpPr>
        <p:spPr>
          <a:xfrm>
            <a:off x="777242" y="365126"/>
            <a:ext cx="10637518" cy="726696"/>
          </a:xfrm>
        </p:spPr>
        <p:txBody>
          <a:bodyPr>
            <a:normAutofit/>
          </a:bodyPr>
          <a:lstStyle/>
          <a:p>
            <a:pPr algn="ctr"/>
            <a:r>
              <a:rPr lang="en-GB" sz="2400" dirty="0">
                <a:solidFill>
                  <a:srgbClr val="00B0F0"/>
                </a:solidFill>
              </a:rPr>
              <a:t>Protecting the nervous system </a:t>
            </a:r>
          </a:p>
        </p:txBody>
      </p:sp>
      <p:sp>
        <p:nvSpPr>
          <p:cNvPr id="3" name="Content Placeholder 2">
            <a:extLst>
              <a:ext uri="{FF2B5EF4-FFF2-40B4-BE49-F238E27FC236}">
                <a16:creationId xmlns:a16="http://schemas.microsoft.com/office/drawing/2014/main" id="{51A3FFD7-677A-5D9B-B695-B77E36CF01DE}"/>
              </a:ext>
            </a:extLst>
          </p:cNvPr>
          <p:cNvSpPr>
            <a:spLocks noGrp="1"/>
          </p:cNvSpPr>
          <p:nvPr>
            <p:ph idx="1"/>
          </p:nvPr>
        </p:nvSpPr>
        <p:spPr>
          <a:xfrm>
            <a:off x="327546" y="968991"/>
            <a:ext cx="11087214" cy="5207972"/>
          </a:xfrm>
        </p:spPr>
        <p:txBody>
          <a:bodyPr>
            <a:normAutofit fontScale="92500" lnSpcReduction="10000"/>
          </a:bodyPr>
          <a:lstStyle/>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Follow Medical Advice:</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If you have a neurological condition or are taking medications that affect the nervous system, follow your healthcare provider's advice and treatment plan.</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Regular Check-Ups:</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Schedule regular check-ups with your healthcare provider to monitor your overall health, including neurological health.</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Stay Positive:</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Maintain a positive outlook on life, as a positive attitude can have a beneficial impact on mental health and the nervous system.</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2310853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933C1-50BE-4871-8D8E-D0CFC1CFCD6A}"/>
              </a:ext>
            </a:extLst>
          </p:cNvPr>
          <p:cNvSpPr>
            <a:spLocks noGrp="1"/>
          </p:cNvSpPr>
          <p:nvPr>
            <p:ph type="title"/>
          </p:nvPr>
        </p:nvSpPr>
        <p:spPr>
          <a:xfrm>
            <a:off x="777242" y="365126"/>
            <a:ext cx="10637518" cy="590218"/>
          </a:xfrm>
        </p:spPr>
        <p:txBody>
          <a:bodyPr>
            <a:normAutofit/>
          </a:bodyPr>
          <a:lstStyle/>
          <a:p>
            <a:pPr algn="ctr"/>
            <a:r>
              <a:rPr lang="en-GB" sz="2400" dirty="0">
                <a:solidFill>
                  <a:srgbClr val="00B0F0"/>
                </a:solidFill>
              </a:rPr>
              <a:t>Protecting the nervous system </a:t>
            </a:r>
          </a:p>
        </p:txBody>
      </p:sp>
      <p:sp>
        <p:nvSpPr>
          <p:cNvPr id="3" name="Content Placeholder 2">
            <a:extLst>
              <a:ext uri="{FF2B5EF4-FFF2-40B4-BE49-F238E27FC236}">
                <a16:creationId xmlns:a16="http://schemas.microsoft.com/office/drawing/2014/main" id="{B99BCB80-2F70-DCF0-4CA9-901FAB30418D}"/>
              </a:ext>
            </a:extLst>
          </p:cNvPr>
          <p:cNvSpPr>
            <a:spLocks noGrp="1"/>
          </p:cNvSpPr>
          <p:nvPr>
            <p:ph idx="1"/>
          </p:nvPr>
        </p:nvSpPr>
        <p:spPr>
          <a:xfrm>
            <a:off x="395785" y="955344"/>
            <a:ext cx="11018975" cy="5221619"/>
          </a:xfrm>
        </p:spPr>
        <p:txBody>
          <a:bodyPr>
            <a:normAutofit lnSpcReduction="10000"/>
          </a:bodyPr>
          <a:lstStyle/>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Get Quality Sleep:</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Adequate sleep is essential for brain and nervous system health. Aim for 7-9 hours of quality sleep per night.</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Manage Stress: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Chronic stress can have a negative impact on the nervous system. Practice stress management techniques like mindfulness, meditation, deep breathing exercises, or yoga.</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Stay Socially Active: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Engaging in social activities and maintaining strong social connections can support emotional well-being and cognitive health.</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338290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A444-EB74-299C-A73E-C00FF45E2C44}"/>
              </a:ext>
            </a:extLst>
          </p:cNvPr>
          <p:cNvSpPr>
            <a:spLocks noGrp="1"/>
          </p:cNvSpPr>
          <p:nvPr>
            <p:ph type="title"/>
          </p:nvPr>
        </p:nvSpPr>
        <p:spPr>
          <a:xfrm>
            <a:off x="777242" y="365126"/>
            <a:ext cx="10637518" cy="603866"/>
          </a:xfrm>
        </p:spPr>
        <p:txBody>
          <a:bodyPr>
            <a:normAutofit/>
          </a:bodyPr>
          <a:lstStyle/>
          <a:p>
            <a:pPr algn="ctr"/>
            <a:r>
              <a:rPr lang="en-GB" sz="2400" dirty="0">
                <a:solidFill>
                  <a:srgbClr val="00B0F0"/>
                </a:solidFill>
              </a:rPr>
              <a:t>Protecting the nervous system </a:t>
            </a:r>
          </a:p>
        </p:txBody>
      </p:sp>
      <p:sp>
        <p:nvSpPr>
          <p:cNvPr id="3" name="Content Placeholder 2">
            <a:extLst>
              <a:ext uri="{FF2B5EF4-FFF2-40B4-BE49-F238E27FC236}">
                <a16:creationId xmlns:a16="http://schemas.microsoft.com/office/drawing/2014/main" id="{629CF8E8-9473-9464-D78D-0750AD313C45}"/>
              </a:ext>
            </a:extLst>
          </p:cNvPr>
          <p:cNvSpPr>
            <a:spLocks noGrp="1"/>
          </p:cNvSpPr>
          <p:nvPr>
            <p:ph idx="1"/>
          </p:nvPr>
        </p:nvSpPr>
        <p:spPr>
          <a:xfrm>
            <a:off x="245660" y="968992"/>
            <a:ext cx="11169100" cy="5207971"/>
          </a:xfrm>
        </p:spPr>
        <p:txBody>
          <a:bodyPr>
            <a:normAutofit/>
          </a:bodyPr>
          <a:lstStyle/>
          <a:p>
            <a:pPr>
              <a:lnSpc>
                <a:spcPct val="150000"/>
              </a:lnSpc>
              <a:spcAft>
                <a:spcPts val="800"/>
              </a:spcAft>
              <a:tabLst>
                <a:tab pos="457200" algn="l"/>
              </a:tabLst>
            </a:pPr>
            <a:r>
              <a:rPr lang="en-GB" sz="1900" b="1" kern="100" dirty="0">
                <a:effectLst/>
                <a:latin typeface="Arial" panose="020B0604020202020204" pitchFamily="34" charset="0"/>
                <a:ea typeface="DengXian" panose="02010600030101010101" pitchFamily="2" charset="-122"/>
                <a:cs typeface="Times New Roman" panose="02020603050405020304" pitchFamily="18" charset="0"/>
              </a:rPr>
              <a:t>Protect Your Head:</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Wear helmets and protective gear during activities with a risk of head injury, such as biking or sports. Traumatic brain injuries can damage the nervous system.</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spcAft>
                <a:spcPts val="800"/>
              </a:spcAft>
              <a:tabLst>
                <a:tab pos="457200" algn="l"/>
              </a:tabLst>
            </a:pPr>
            <a:r>
              <a:rPr lang="en-GB" sz="1900" b="1" kern="100" dirty="0">
                <a:effectLst/>
                <a:latin typeface="Arial" panose="020B0604020202020204" pitchFamily="34" charset="0"/>
                <a:ea typeface="DengXian" panose="02010600030101010101" pitchFamily="2" charset="-122"/>
                <a:cs typeface="Times New Roman" panose="02020603050405020304" pitchFamily="18" charset="0"/>
              </a:rPr>
              <a:t>Limit Alcohol and Avoid Smoking:</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Excessive alcohol consumption and smoking can harm the nervous system. Limit alcohol intake and avoid smoking to protect your brain and nerves.</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pPr marL="228600">
              <a:lnSpc>
                <a:spcPct val="150000"/>
              </a:lnSpc>
              <a:spcAft>
                <a:spcPts val="800"/>
              </a:spcAft>
            </a:pPr>
            <a:r>
              <a:rPr lang="en-GB" sz="1900" b="1" kern="100" dirty="0">
                <a:effectLst/>
                <a:latin typeface="Arial" panose="020B0604020202020204" pitchFamily="34" charset="0"/>
                <a:ea typeface="DengXian" panose="02010600030101010101" pitchFamily="2" charset="-122"/>
                <a:cs typeface="Times New Roman" panose="02020603050405020304" pitchFamily="18" charset="0"/>
              </a:rPr>
              <a:t>Stay Mentally Active:</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1900" kern="100" dirty="0">
                <a:effectLst/>
                <a:latin typeface="Arial" panose="020B0604020202020204" pitchFamily="34" charset="0"/>
                <a:ea typeface="DengXian" panose="02010600030101010101" pitchFamily="2" charset="-122"/>
                <a:cs typeface="Times New Roman" panose="02020603050405020304" pitchFamily="18" charset="0"/>
              </a:rPr>
              <a:t>Challenge your brain regularly with activities like puzzles, reading, learning new skills, or taking up a new hobby. Mental stimulation can help maintain cognitive function.</a:t>
            </a:r>
            <a:endParaRPr lang="en-GB" sz="17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115235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B8F3-BDF0-D77E-AAD5-B9FB85F861D0}"/>
              </a:ext>
            </a:extLst>
          </p:cNvPr>
          <p:cNvSpPr>
            <a:spLocks noGrp="1"/>
          </p:cNvSpPr>
          <p:nvPr>
            <p:ph type="title"/>
          </p:nvPr>
        </p:nvSpPr>
        <p:spPr>
          <a:xfrm>
            <a:off x="777242" y="365126"/>
            <a:ext cx="10637518" cy="699400"/>
          </a:xfrm>
        </p:spPr>
        <p:txBody>
          <a:bodyPr>
            <a:normAutofit/>
          </a:bodyPr>
          <a:lstStyle/>
          <a:p>
            <a:pPr algn="ctr"/>
            <a:r>
              <a:rPr lang="en-GB" sz="2400" dirty="0">
                <a:solidFill>
                  <a:srgbClr val="00B0F0"/>
                </a:solidFill>
              </a:rPr>
              <a:t>Protecting the nervous system </a:t>
            </a:r>
          </a:p>
        </p:txBody>
      </p:sp>
      <p:sp>
        <p:nvSpPr>
          <p:cNvPr id="3" name="Content Placeholder 2">
            <a:extLst>
              <a:ext uri="{FF2B5EF4-FFF2-40B4-BE49-F238E27FC236}">
                <a16:creationId xmlns:a16="http://schemas.microsoft.com/office/drawing/2014/main" id="{9ED00962-CE34-BDA4-7752-7969C955F30E}"/>
              </a:ext>
            </a:extLst>
          </p:cNvPr>
          <p:cNvSpPr>
            <a:spLocks noGrp="1"/>
          </p:cNvSpPr>
          <p:nvPr>
            <p:ph idx="1"/>
          </p:nvPr>
        </p:nvSpPr>
        <p:spPr>
          <a:xfrm>
            <a:off x="436728" y="1228299"/>
            <a:ext cx="10978032" cy="5363570"/>
          </a:xfrm>
        </p:spPr>
        <p:txBody>
          <a:bodyPr>
            <a:normAutofit fontScale="70000" lnSpcReduction="20000"/>
          </a:bodyPr>
          <a:lstStyle/>
          <a:p>
            <a:pPr marL="342900" lvl="0" indent="-342900">
              <a:lnSpc>
                <a:spcPct val="150000"/>
              </a:lnSpc>
              <a:spcAft>
                <a:spcPts val="800"/>
              </a:spcAft>
              <a:buFont typeface="+mj-lt"/>
              <a:buAutoNum type="arabicPeriod"/>
              <a:tabLst>
                <a:tab pos="457200" algn="l"/>
              </a:tabLst>
            </a:pPr>
            <a:r>
              <a:rPr lang="en-GB" sz="2900" b="1" kern="100" dirty="0">
                <a:effectLst/>
                <a:latin typeface="Arial" panose="020B0604020202020204" pitchFamily="34" charset="0"/>
                <a:ea typeface="DengXian" panose="02010600030101010101" pitchFamily="2" charset="-122"/>
                <a:cs typeface="Times New Roman" panose="02020603050405020304" pitchFamily="18" charset="0"/>
              </a:rPr>
              <a:t>Manage Chronic Health Conditions:</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900" kern="100" dirty="0">
                <a:effectLst/>
                <a:latin typeface="Arial" panose="020B0604020202020204" pitchFamily="34" charset="0"/>
                <a:ea typeface="DengXian" panose="02010600030101010101" pitchFamily="2" charset="-122"/>
                <a:cs typeface="Times New Roman" panose="02020603050405020304" pitchFamily="18" charset="0"/>
              </a:rPr>
              <a:t>If you have chronic health conditions like diabetes or high blood pressure, work with your healthcare provider to manage them effectively. These conditions can impact the nervous system if left uncontrolled.</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900" b="1" kern="100" dirty="0">
                <a:effectLst/>
                <a:latin typeface="Arial" panose="020B0604020202020204" pitchFamily="34" charset="0"/>
                <a:ea typeface="DengXian" panose="02010600030101010101" pitchFamily="2" charset="-122"/>
                <a:cs typeface="Times New Roman" panose="02020603050405020304" pitchFamily="18" charset="0"/>
              </a:rPr>
              <a:t>Protect Against Toxins:</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900" kern="100" dirty="0">
                <a:effectLst/>
                <a:latin typeface="Arial" panose="020B0604020202020204" pitchFamily="34" charset="0"/>
                <a:ea typeface="DengXian" panose="02010600030101010101" pitchFamily="2" charset="-122"/>
                <a:cs typeface="Times New Roman" panose="02020603050405020304" pitchFamily="18" charset="0"/>
              </a:rPr>
              <a:t>Minimise exposure to environmental toxins, such as pesticides and heavy metals, which can harm the nervous system.</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900" b="1" kern="100" dirty="0">
                <a:effectLst/>
                <a:latin typeface="Arial" panose="020B0604020202020204" pitchFamily="34" charset="0"/>
                <a:ea typeface="DengXian" panose="02010600030101010101" pitchFamily="2" charset="-122"/>
                <a:cs typeface="Times New Roman" panose="02020603050405020304" pitchFamily="18" charset="0"/>
              </a:rPr>
              <a:t>Stay Informed:</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900" kern="100" dirty="0">
                <a:effectLst/>
                <a:latin typeface="Arial" panose="020B0604020202020204" pitchFamily="34" charset="0"/>
                <a:ea typeface="DengXian" panose="02010600030101010101" pitchFamily="2" charset="-122"/>
                <a:cs typeface="Times New Roman" panose="02020603050405020304" pitchFamily="18" charset="0"/>
              </a:rPr>
              <a:t>Be aware of potential neurological symptoms, and seek medical attention if you notice any sudden or persistent changes in cognitive or motor function.</a:t>
            </a:r>
            <a:endParaRPr lang="en-GB" sz="2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240541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451FC-C860-D121-E310-6F102E7FF808}"/>
              </a:ext>
            </a:extLst>
          </p:cNvPr>
          <p:cNvSpPr>
            <a:spLocks noGrp="1"/>
          </p:cNvSpPr>
          <p:nvPr>
            <p:ph type="title"/>
          </p:nvPr>
        </p:nvSpPr>
        <p:spPr/>
        <p:txBody>
          <a:bodyPr>
            <a:normAutofit/>
          </a:bodyPr>
          <a:lstStyle/>
          <a:p>
            <a:r>
              <a:rPr lang="en-GB" sz="3200" dirty="0"/>
              <a:t>                                    References </a:t>
            </a:r>
          </a:p>
        </p:txBody>
      </p:sp>
      <p:sp>
        <p:nvSpPr>
          <p:cNvPr id="3" name="Content Placeholder 2">
            <a:extLst>
              <a:ext uri="{FF2B5EF4-FFF2-40B4-BE49-F238E27FC236}">
                <a16:creationId xmlns:a16="http://schemas.microsoft.com/office/drawing/2014/main" id="{2FB8B0E2-638F-F230-5A16-81F3158B9D0E}"/>
              </a:ext>
            </a:extLst>
          </p:cNvPr>
          <p:cNvSpPr>
            <a:spLocks noGrp="1"/>
          </p:cNvSpPr>
          <p:nvPr>
            <p:ph idx="1"/>
          </p:nvPr>
        </p:nvSpPr>
        <p:spPr/>
        <p:txBody>
          <a:bodyPr/>
          <a:lstStyle/>
          <a:p>
            <a:pPr marL="0" indent="0" algn="l">
              <a:lnSpc>
                <a:spcPct val="150000"/>
              </a:lnSpc>
              <a:buNone/>
            </a:pPr>
            <a:r>
              <a:rPr lang="en-GB" b="0" i="0" dirty="0">
                <a:effectLst/>
                <a:latin typeface="Söhne"/>
              </a:rPr>
              <a:t>Kalat, J. (2013). </a:t>
            </a:r>
            <a:r>
              <a:rPr lang="en-GB" b="0" i="1" dirty="0">
                <a:effectLst/>
                <a:latin typeface="Söhne"/>
              </a:rPr>
              <a:t>Biological Psychology</a:t>
            </a:r>
            <a:r>
              <a:rPr lang="en-GB" b="0" i="0" dirty="0">
                <a:effectLst/>
                <a:latin typeface="Söhne"/>
              </a:rPr>
              <a:t> (12th ed.). Cengage Learning.</a:t>
            </a:r>
          </a:p>
          <a:p>
            <a:pPr marL="0" indent="0" algn="l">
              <a:lnSpc>
                <a:spcPct val="150000"/>
              </a:lnSpc>
              <a:buNone/>
            </a:pPr>
            <a:r>
              <a:rPr lang="en-GB" b="0" i="0" dirty="0">
                <a:effectLst/>
                <a:latin typeface="Söhne"/>
              </a:rPr>
              <a:t>Kandel, E. R., Schwartz, J. H., &amp; </a:t>
            </a:r>
            <a:r>
              <a:rPr lang="en-GB" b="0" i="0" dirty="0" err="1">
                <a:effectLst/>
                <a:latin typeface="Söhne"/>
              </a:rPr>
              <a:t>Jessell</a:t>
            </a:r>
            <a:r>
              <a:rPr lang="en-GB" b="0" i="0" dirty="0">
                <a:effectLst/>
                <a:latin typeface="Söhne"/>
              </a:rPr>
              <a:t>, T. M. (2000). </a:t>
            </a:r>
            <a:r>
              <a:rPr lang="en-GB" b="0" i="1" dirty="0">
                <a:effectLst/>
                <a:latin typeface="Söhne"/>
              </a:rPr>
              <a:t>Principles of Neural Science</a:t>
            </a:r>
            <a:r>
              <a:rPr lang="en-GB" b="0" i="0" dirty="0">
                <a:effectLst/>
                <a:latin typeface="Söhne"/>
              </a:rPr>
              <a:t> (4th ed.). McGraw-Hill Medical.</a:t>
            </a:r>
          </a:p>
          <a:p>
            <a:pPr marL="0" indent="0" algn="l">
              <a:lnSpc>
                <a:spcPct val="150000"/>
              </a:lnSpc>
              <a:buNone/>
            </a:pPr>
            <a:r>
              <a:rPr lang="en-GB" sz="2000" dirty="0"/>
              <a:t>Waugh, A., &amp; Grant, A. (2009). Ross and Wilson: Anatomy and Physiology in Health and Illness. (11th edition). Churchill Livingstone)</a:t>
            </a:r>
          </a:p>
          <a:p>
            <a:pPr algn="l">
              <a:lnSpc>
                <a:spcPct val="150000"/>
              </a:lnSpc>
              <a:buFont typeface="+mj-lt"/>
              <a:buAutoNum type="arabicPeriod"/>
            </a:pPr>
            <a:endParaRPr lang="en-GB" sz="2000" dirty="0"/>
          </a:p>
          <a:p>
            <a:pPr algn="l">
              <a:lnSpc>
                <a:spcPct val="150000"/>
              </a:lnSpc>
              <a:buFont typeface="+mj-lt"/>
              <a:buAutoNum type="arabicPeriod"/>
            </a:pPr>
            <a:endParaRPr lang="en-GB" b="0" i="0" dirty="0">
              <a:effectLst/>
              <a:latin typeface="Söhne"/>
            </a:endParaRPr>
          </a:p>
          <a:p>
            <a:endParaRPr lang="en-GB" dirty="0"/>
          </a:p>
        </p:txBody>
      </p:sp>
      <p:sp>
        <p:nvSpPr>
          <p:cNvPr id="5" name="Rectangle 1">
            <a:extLst>
              <a:ext uri="{FF2B5EF4-FFF2-40B4-BE49-F238E27FC236}">
                <a16:creationId xmlns:a16="http://schemas.microsoft.com/office/drawing/2014/main" id="{DB303558-AFC8-8AA1-BEC0-28D010A90A6A}"/>
              </a:ext>
            </a:extLst>
          </p:cNvPr>
          <p:cNvSpPr>
            <a:spLocks noChangeArrowheads="1"/>
          </p:cNvSpPr>
          <p:nvPr/>
        </p:nvSpPr>
        <p:spPr bwMode="auto">
          <a:xfrm>
            <a:off x="777240" y="4741127"/>
            <a:ext cx="11273733"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latin typeface="Calibri" panose="020F0502020204030204" pitchFamily="34" charset="0"/>
                <a:ea typeface="DengXian" panose="02010600030101010101" pitchFamily="2" charset="-122"/>
                <a:cs typeface="Times New Roman" panose="02020603050405020304" pitchFamily="18" charset="0"/>
              </a:rPr>
              <a:t> National Health Service</a:t>
            </a:r>
            <a:r>
              <a:rPr kumimoji="0" lang="en-US" altLang="en-US" sz="200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t>
            </a:r>
            <a:r>
              <a:rPr lang="en-US" altLang="en-US" sz="4000" dirty="0">
                <a:latin typeface="Calibri" panose="020F0502020204030204" pitchFamily="34" charset="0"/>
                <a:ea typeface="DengXian" panose="02010600030101010101" pitchFamily="2" charset="-122"/>
                <a:cs typeface="Times New Roman" panose="02020603050405020304" pitchFamily="18" charset="0"/>
              </a:rPr>
              <a:t> </a:t>
            </a:r>
            <a:r>
              <a:rPr kumimoji="0" lang="en-US" altLang="en-US" sz="20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2023. </a:t>
            </a:r>
            <a:r>
              <a:rPr kumimoji="0" lang="en-US" altLang="en-US" sz="2000" b="0" i="1"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Stroke. </a:t>
            </a:r>
            <a:r>
              <a:rPr kumimoji="0" lang="en-US" altLang="en-US" sz="20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[Online] Available at: </a:t>
            </a:r>
            <a:r>
              <a:rPr kumimoji="0" lang="en-US" altLang="en-US" sz="2000" b="0" i="0" u="sng"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https://www.nhs.uk/conditions/stroke</a:t>
            </a:r>
            <a:br>
              <a:rPr kumimoji="0" lang="en-US" altLang="en-US" sz="20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20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[Accessed 06/19/23 August 2023].</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660100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C3C2D-1D69-A9CC-8DB5-20CBA277A3E0}"/>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53729FC6-93C9-9EC1-5D12-746307EBC34C}"/>
              </a:ext>
            </a:extLst>
          </p:cNvPr>
          <p:cNvSpPr>
            <a:spLocks noGrp="1"/>
          </p:cNvSpPr>
          <p:nvPr>
            <p:ph idx="1"/>
          </p:nvPr>
        </p:nvSpPr>
        <p:spPr/>
        <p:txBody>
          <a:bodyPr/>
          <a:lstStyle/>
          <a:p>
            <a:pPr marL="0" indent="0">
              <a:lnSpc>
                <a:spcPct val="150000"/>
              </a:lnSpc>
              <a:spcAft>
                <a:spcPts val="800"/>
              </a:spcAft>
              <a:buNone/>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      "</a:t>
            </a:r>
            <a:r>
              <a:rPr lang="en-GB" b="1" kern="100" dirty="0">
                <a:effectLst/>
                <a:latin typeface="Arial" panose="020B0604020202020204" pitchFamily="34" charset="0"/>
                <a:ea typeface="DengXian" panose="02010600030101010101" pitchFamily="2" charset="-122"/>
                <a:cs typeface="Times New Roman" panose="02020603050405020304" pitchFamily="18" charset="0"/>
              </a:rPr>
              <a:t>Principles of Anatomy and Physiology"</a:t>
            </a:r>
            <a:r>
              <a:rPr lang="en-GB" kern="100" dirty="0">
                <a:effectLst/>
                <a:latin typeface="Arial" panose="020B0604020202020204" pitchFamily="34" charset="0"/>
                <a:ea typeface="DengXian" panose="02010600030101010101" pitchFamily="2" charset="-122"/>
                <a:cs typeface="Times New Roman" panose="02020603050405020304" pitchFamily="18" charset="0"/>
              </a:rPr>
              <a:t> by Gerard J. Tortora and Bryan H. Derrickson</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This textbook provides a comprehensive overview of human anatomy and physiology, covering all major systems in the body. It's widely used in undergraduate courses.</a:t>
            </a:r>
          </a:p>
          <a:p>
            <a:pPr marL="457200" lvl="1" indent="0">
              <a:lnSpc>
                <a:spcPct val="150000"/>
              </a:lnSpc>
              <a:spcAft>
                <a:spcPts val="800"/>
              </a:spcAft>
              <a:buSzPts val="1000"/>
              <a:buNone/>
              <a:tabLst>
                <a:tab pos="914400" algn="l"/>
              </a:tabLst>
            </a:pP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50000"/>
              </a:lnSpc>
              <a:spcAft>
                <a:spcPts val="800"/>
              </a:spcAft>
              <a:buNone/>
              <a:tabLst>
                <a:tab pos="457200" algn="l"/>
              </a:tabLst>
            </a:pPr>
            <a:r>
              <a:rPr lang="en-GB" b="1" kern="100" dirty="0">
                <a:effectLst/>
                <a:latin typeface="Arial" panose="020B0604020202020204" pitchFamily="34" charset="0"/>
                <a:ea typeface="DengXian" panose="02010600030101010101" pitchFamily="2" charset="-122"/>
                <a:cs typeface="Times New Roman" panose="02020603050405020304" pitchFamily="18" charset="0"/>
              </a:rPr>
              <a:t>"Essentials of Human Anatomy and Physiology"</a:t>
            </a:r>
            <a:r>
              <a:rPr lang="en-GB" kern="100" dirty="0">
                <a:effectLst/>
                <a:latin typeface="Arial" panose="020B0604020202020204" pitchFamily="34" charset="0"/>
                <a:ea typeface="DengXian" panose="02010600030101010101" pitchFamily="2" charset="-122"/>
                <a:cs typeface="Times New Roman" panose="02020603050405020304" pitchFamily="18" charset="0"/>
              </a:rPr>
              <a:t> by Elaine N. </a:t>
            </a:r>
            <a:r>
              <a:rPr lang="en-GB" kern="100" dirty="0" err="1">
                <a:effectLst/>
                <a:latin typeface="Arial" panose="020B0604020202020204" pitchFamily="34" charset="0"/>
                <a:ea typeface="DengXian" panose="02010600030101010101" pitchFamily="2" charset="-122"/>
                <a:cs typeface="Times New Roman" panose="02020603050405020304" pitchFamily="18" charset="0"/>
              </a:rPr>
              <a:t>Marieb</a:t>
            </a:r>
            <a:r>
              <a:rPr lang="en-GB" kern="100" dirty="0">
                <a:effectLst/>
                <a:latin typeface="Arial" panose="020B0604020202020204" pitchFamily="34" charset="0"/>
                <a:ea typeface="DengXian" panose="02010600030101010101" pitchFamily="2" charset="-122"/>
                <a:cs typeface="Times New Roman" panose="02020603050405020304" pitchFamily="18" charset="0"/>
              </a:rPr>
              <a:t> and Suzanne M. Keller</a:t>
            </a:r>
            <a:endParaRPr lang="en-GB" sz="1600" kern="100" dirty="0">
              <a:latin typeface="Calibri" panose="020F0502020204030204" pitchFamily="34" charset="0"/>
              <a:ea typeface="DengXian" panose="02010600030101010101" pitchFamily="2" charset="-122"/>
              <a:cs typeface="Times New Roman" panose="02020603050405020304" pitchFamily="18" charset="0"/>
            </a:endParaRPr>
          </a:p>
          <a:p>
            <a:pPr lvl="1">
              <a:lnSpc>
                <a:spcPct val="150000"/>
              </a:lnSpc>
              <a:spcAft>
                <a:spcPts val="800"/>
              </a:spcAft>
              <a:tabLst>
                <a:tab pos="457200" algn="l"/>
              </a:tabLst>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This is a concise and user-friendly textbook that covers the fundamentals of anatomy and physiology. It's suitable for students new to the subject.</a:t>
            </a:r>
            <a:endParaRPr lang="en-GB"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2776745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830E-7238-FE79-1CAD-81466633A55D}"/>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C5559088-4328-0FA7-D939-2010A25DB438}"/>
              </a:ext>
            </a:extLst>
          </p:cNvPr>
          <p:cNvSpPr>
            <a:spLocks noGrp="1"/>
          </p:cNvSpPr>
          <p:nvPr>
            <p:ph idx="1"/>
          </p:nvPr>
        </p:nvSpPr>
        <p:spPr>
          <a:xfrm>
            <a:off x="272955" y="1473958"/>
            <a:ext cx="11141805" cy="4703005"/>
          </a:xfrm>
        </p:spPr>
        <p:txBody>
          <a:bodyPr>
            <a:normAutofit lnSpcReduction="10000"/>
          </a:bodyPr>
          <a:lstStyle/>
          <a:p>
            <a:pPr marL="0" lvl="0" indent="0">
              <a:lnSpc>
                <a:spcPct val="150000"/>
              </a:lnSpc>
              <a:spcAft>
                <a:spcPts val="800"/>
              </a:spcAft>
              <a:buNone/>
              <a:tabLst>
                <a:tab pos="457200" algn="l"/>
              </a:tabLs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"Human Anatomy &amp; Physiology"</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by Erin C. </a:t>
            </a:r>
            <a:r>
              <a:rPr lang="en-GB" sz="1800" kern="100" dirty="0" err="1">
                <a:effectLst/>
                <a:latin typeface="Arial" panose="020B0604020202020204" pitchFamily="34" charset="0"/>
                <a:ea typeface="DengXian" panose="02010600030101010101" pitchFamily="2" charset="-122"/>
                <a:cs typeface="Times New Roman" panose="02020603050405020304" pitchFamily="18" charset="0"/>
              </a:rPr>
              <a:t>Amerman</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kern="100" dirty="0">
                <a:effectLst/>
                <a:latin typeface="Arial" panose="020B0604020202020204" pitchFamily="34" charset="0"/>
                <a:ea typeface="DengXian" panose="02010600030101010101" pitchFamily="2" charset="-122"/>
                <a:cs typeface="Times New Roman" panose="02020603050405020304" pitchFamily="18" charset="0"/>
              </a:rPr>
              <a:t>This textbook emphasizes clinical applications and real-world scenarios to help students understand the relevance of anatomy and physiology in healthcare.</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"Anatomy &amp; Physiology: The Unity of Form and Function"</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by Kenneth S. Saladin</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kern="100" dirty="0">
                <a:effectLst/>
                <a:latin typeface="Arial" panose="020B0604020202020204" pitchFamily="34" charset="0"/>
                <a:ea typeface="DengXian" panose="02010600030101010101" pitchFamily="2" charset="-122"/>
                <a:cs typeface="Times New Roman" panose="02020603050405020304" pitchFamily="18" charset="0"/>
              </a:rPr>
              <a:t>Saladin's textbook focuses on the interconnectedness of form and function in the human body, providing a holistic approach to anatomy and physiology.</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50000"/>
              </a:lnSpc>
              <a:spcAft>
                <a:spcPts val="800"/>
              </a:spcAft>
              <a:buNone/>
              <a:tabLst>
                <a:tab pos="457200" algn="l"/>
              </a:tabLst>
            </a:pPr>
            <a:r>
              <a:rPr lang="en-GB" sz="1800" b="1" kern="100" dirty="0">
                <a:effectLst/>
                <a:latin typeface="Arial" panose="020B0604020202020204" pitchFamily="34" charset="0"/>
                <a:ea typeface="DengXian" panose="02010600030101010101" pitchFamily="2" charset="-122"/>
                <a:cs typeface="Times New Roman" panose="02020603050405020304" pitchFamily="18" charset="0"/>
              </a:rPr>
              <a:t>"Human Anatomy and Physiology"</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by Elaine N. </a:t>
            </a:r>
            <a:r>
              <a:rPr lang="en-GB" sz="1800" kern="100" dirty="0" err="1">
                <a:effectLst/>
                <a:latin typeface="Arial" panose="020B0604020202020204" pitchFamily="34" charset="0"/>
                <a:ea typeface="DengXian" panose="02010600030101010101" pitchFamily="2" charset="-122"/>
                <a:cs typeface="Times New Roman" panose="02020603050405020304" pitchFamily="18" charset="0"/>
              </a:rPr>
              <a:t>Marieb</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Katja N. Hoehn</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kern="100" dirty="0">
                <a:effectLst/>
                <a:latin typeface="Arial" panose="020B0604020202020204" pitchFamily="34" charset="0"/>
                <a:ea typeface="DengXian" panose="02010600030101010101" pitchFamily="2" charset="-122"/>
                <a:cs typeface="Times New Roman" panose="02020603050405020304" pitchFamily="18" charset="0"/>
              </a:rPr>
              <a:t>This textbook is known for its clear explanations and engaging visuals. It covers both anatomy and physiology in-depth.</a:t>
            </a:r>
            <a:endParaRPr lang="en-GB" sz="16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178639271"/>
      </p:ext>
    </p:extLst>
  </p:cSld>
  <p:clrMapOvr>
    <a:masterClrMapping/>
  </p:clrMapOvr>
</p:sld>
</file>

<file path=ppt/theme/theme1.xml><?xml version="1.0" encoding="utf-8"?>
<a:theme xmlns:a="http://schemas.openxmlformats.org/drawingml/2006/main" name="CelebrationVTI">
  <a:themeElements>
    <a:clrScheme name="AnalogousFromLightSeedRightStep">
      <a:dk1>
        <a:srgbClr val="000000"/>
      </a:dk1>
      <a:lt1>
        <a:srgbClr val="FFFFFF"/>
      </a:lt1>
      <a:dk2>
        <a:srgbClr val="36371F"/>
      </a:dk2>
      <a:lt2>
        <a:srgbClr val="E2E4E8"/>
      </a:lt2>
      <a:accent1>
        <a:srgbClr val="C79950"/>
      </a:accent1>
      <a:accent2>
        <a:srgbClr val="A5A74E"/>
      </a:accent2>
      <a:accent3>
        <a:srgbClr val="8CAC64"/>
      </a:accent3>
      <a:accent4>
        <a:srgbClr val="61B454"/>
      </a:accent4>
      <a:accent5>
        <a:srgbClr val="59B372"/>
      </a:accent5>
      <a:accent6>
        <a:srgbClr val="53B194"/>
      </a:accent6>
      <a:hlink>
        <a:srgbClr val="6682AD"/>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otalTime>479</TotalTime>
  <Words>3403</Words>
  <Application>Microsoft Office PowerPoint</Application>
  <PresentationFormat>Widescreen</PresentationFormat>
  <Paragraphs>257</Paragraphs>
  <Slides>38</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AvenirNext LT Pro Medium</vt:lpstr>
      <vt:lpstr>Söhne</vt:lpstr>
      <vt:lpstr>YouTube Sans</vt:lpstr>
      <vt:lpstr>Arial</vt:lpstr>
      <vt:lpstr>Calibri</vt:lpstr>
      <vt:lpstr>Gill Sans Nova</vt:lpstr>
      <vt:lpstr>Symbol</vt:lpstr>
      <vt:lpstr>CelebrationVTI</vt:lpstr>
      <vt:lpstr>The nervous system </vt:lpstr>
      <vt:lpstr>Contents </vt:lpstr>
      <vt:lpstr>PowerPoint Presentation</vt:lpstr>
      <vt:lpstr>PowerPoint Presentation</vt:lpstr>
      <vt:lpstr>Structure of the nervous system </vt:lpstr>
      <vt:lpstr>PowerPoint Presentation</vt:lpstr>
      <vt:lpstr>                                   Development of the nervous system </vt:lpstr>
      <vt:lpstr>PowerPoint Presentation</vt:lpstr>
      <vt:lpstr>PowerPoint Presentation</vt:lpstr>
      <vt:lpstr>Nervous system Neurons and Glia </vt:lpstr>
      <vt:lpstr>Activity- Quick fire round- fill in the blanks</vt:lpstr>
      <vt:lpstr>Answers </vt:lpstr>
      <vt:lpstr>PowerPoint Presentation</vt:lpstr>
      <vt:lpstr>Motor functions </vt:lpstr>
      <vt:lpstr>PowerPoint Presentation</vt:lpstr>
      <vt:lpstr>Sensory functions </vt:lpstr>
      <vt:lpstr>PowerPoint Presentation</vt:lpstr>
      <vt:lpstr>PowerPoint Presentation</vt:lpstr>
      <vt:lpstr>Functions of the nervous system : Humunculi </vt:lpstr>
      <vt:lpstr>Cortical Humunculus illustration </vt:lpstr>
      <vt:lpstr>PowerPoint Presentation</vt:lpstr>
      <vt:lpstr>recap </vt:lpstr>
      <vt:lpstr>Health and the nervous system</vt:lpstr>
      <vt:lpstr>                     Stroke </vt:lpstr>
      <vt:lpstr>PowerPoint Presentation</vt:lpstr>
      <vt:lpstr>PowerPoint Presentation</vt:lpstr>
      <vt:lpstr>PowerPoint Presentation</vt:lpstr>
      <vt:lpstr>2 major categories of Stroke: Ischaemic and hemorrhagic</vt:lpstr>
      <vt:lpstr>Recap </vt:lpstr>
      <vt:lpstr>Protecting the nervous system </vt:lpstr>
      <vt:lpstr>Protecting the nervous system </vt:lpstr>
      <vt:lpstr>Protecting the nervous system </vt:lpstr>
      <vt:lpstr>Protecting the nervous system </vt:lpstr>
      <vt:lpstr>Protecting the nervous system </vt:lpstr>
      <vt:lpstr>Protecting the nervous system </vt:lpstr>
      <vt:lpstr>                                    References </vt:lpstr>
      <vt:lpstr>Further reading </vt:lpstr>
      <vt:lpstr>Further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nervous system </dc:title>
  <dc:creator>Rachael Rivers</dc:creator>
  <cp:lastModifiedBy>Rachael Rivers</cp:lastModifiedBy>
  <cp:revision>6</cp:revision>
  <dcterms:created xsi:type="dcterms:W3CDTF">2023-09-06T09:00:52Z</dcterms:created>
  <dcterms:modified xsi:type="dcterms:W3CDTF">2023-09-06T17:00:25Z</dcterms:modified>
</cp:coreProperties>
</file>