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317" r:id="rId5"/>
    <p:sldId id="325" r:id="rId6"/>
    <p:sldId id="307" r:id="rId7"/>
    <p:sldId id="320" r:id="rId8"/>
    <p:sldId id="321" r:id="rId9"/>
    <p:sldId id="326" r:id="rId10"/>
    <p:sldId id="318" r:id="rId11"/>
    <p:sldId id="322" r:id="rId12"/>
    <p:sldId id="323" r:id="rId13"/>
    <p:sldId id="310" r:id="rId14"/>
    <p:sldId id="32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5405" autoAdjust="0"/>
  </p:normalViewPr>
  <p:slideViewPr>
    <p:cSldViewPr snapToGrid="0">
      <p:cViewPr varScale="1">
        <p:scale>
          <a:sx n="116" d="100"/>
          <a:sy n="116" d="100"/>
        </p:scale>
        <p:origin x="102" y="17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2/10/2026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2/10/2026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1026281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US"/>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US"/>
              <a:t>Click icon to add table</a:t>
            </a:r>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US" sz="6600" dirty="0">
                <a:latin typeface="Arial" panose="020B0604020202020204" pitchFamily="34" charset="0"/>
                <a:cs typeface="Arial" panose="020B0604020202020204" pitchFamily="34" charset="0"/>
              </a:rPr>
              <a:t>Taxation</a:t>
            </a:r>
            <a:br>
              <a:rPr lang="en-US" sz="66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BMMB5019</a:t>
            </a:r>
            <a:br>
              <a:rPr lang="en-US" sz="2400" dirty="0">
                <a:latin typeface="Arial" panose="020B0604020202020204" pitchFamily="34" charset="0"/>
                <a:cs typeface="Arial" panose="020B0604020202020204" pitchFamily="34" charset="0"/>
              </a:rPr>
            </a:b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BA Accounting – Level 5</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Institute of Management and Health</a:t>
            </a:r>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89E66-1190-F2EE-BEC2-E41C3141FD00}"/>
              </a:ext>
            </a:extLst>
          </p:cNvPr>
          <p:cNvSpPr>
            <a:spLocks noGrp="1"/>
          </p:cNvSpPr>
          <p:nvPr>
            <p:ph type="ctrTitle"/>
          </p:nvPr>
        </p:nvSpPr>
        <p:spPr/>
        <p:txBody>
          <a:bodyPr/>
          <a:lstStyle/>
          <a:p>
            <a:pPr algn="l"/>
            <a:r>
              <a:rPr lang="en-GB" sz="2400" dirty="0">
                <a:latin typeface="Arial" panose="020B0604020202020204" pitchFamily="34" charset="0"/>
                <a:cs typeface="Arial" panose="020B0604020202020204" pitchFamily="34" charset="0"/>
              </a:rPr>
              <a:t>Previously we have:</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Looked at the structure of the UK Tax System</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Looked at the sources of Tax Law</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Looked at the concepts related to Savings income and taxation</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Completed Computations relating to Savings income</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5791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1001467" y="914400"/>
            <a:ext cx="5641848" cy="5029200"/>
          </a:xfrm>
        </p:spPr>
        <p:txBody>
          <a:bodyPr/>
          <a:lstStyle/>
          <a:p>
            <a:r>
              <a:rPr lang="en-US" dirty="0">
                <a:latin typeface="Arial" panose="020B0604020202020204" pitchFamily="34" charset="0"/>
                <a:cs typeface="Arial" panose="020B0604020202020204" pitchFamily="34" charset="0"/>
              </a:rPr>
              <a:t>Lecture 3</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994794345"/>
              </p:ext>
            </p:extLst>
          </p:nvPr>
        </p:nvGraphicFramePr>
        <p:xfrm>
          <a:off x="6818313" y="248919"/>
          <a:ext cx="4190999" cy="5304804"/>
        </p:xfrm>
        <a:graphic>
          <a:graphicData uri="http://schemas.openxmlformats.org/drawingml/2006/table">
            <a:tbl>
              <a:tblPr firstRow="1" bandRow="1"/>
              <a:tblGrid>
                <a:gridCol w="4190999">
                  <a:extLst>
                    <a:ext uri="{9D8B030D-6E8A-4147-A177-3AD203B41FA5}">
                      <a16:colId xmlns:a16="http://schemas.microsoft.com/office/drawing/2014/main" val="1563570424"/>
                    </a:ext>
                  </a:extLst>
                </a:gridCol>
              </a:tblGrid>
              <a:tr h="789525">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150858">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Calculations from previous lecture</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07574">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Personal Allowance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967271">
                <a:tc>
                  <a:txBody>
                    <a:bodyPr/>
                    <a:lstStyle/>
                    <a:p>
                      <a:pPr algn="r"/>
                      <a:r>
                        <a:rPr lang="en-US" sz="2000" b="0" dirty="0">
                          <a:latin typeface="Arial" panose="020B0604020202020204" pitchFamily="34" charset="0"/>
                          <a:cs typeface="Arial" panose="020B0604020202020204" pitchFamily="34" charset="0"/>
                        </a:rPr>
                        <a:t>Transferable Amount of Personal Allowance </a:t>
                      </a:r>
                      <a:endParaRPr lang="en-US" sz="2000" b="0" kern="1200" dirty="0">
                        <a:solidFill>
                          <a:schemeClr val="tx1"/>
                        </a:solidFill>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endParaRPr lang="en-US" sz="2000" b="0" kern="1200" dirty="0">
                        <a:solidFill>
                          <a:schemeClr val="tx1"/>
                        </a:solidFill>
                        <a:latin typeface="Arial" panose="020B0604020202020204" pitchFamily="34" charset="0"/>
                        <a:ea typeface="+mn-ea"/>
                        <a:cs typeface="Arial" panose="020B0604020202020204" pitchFamily="34" charset="0"/>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1351007">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Deductions from Total Income </a:t>
                      </a:r>
                      <a:endParaRPr lang="en-US" sz="2000" b="0" kern="1200" dirty="0">
                        <a:solidFill>
                          <a:schemeClr val="tx1"/>
                        </a:solidFill>
                        <a:latin typeface="Arial" panose="020B0604020202020204" pitchFamily="34" charset="0"/>
                        <a:ea typeface="+mn-ea"/>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a:pPr>
                      <a:r>
                        <a:rPr lang="en-US" sz="2000" b="0" dirty="0">
                          <a:latin typeface="Arial" panose="020B0604020202020204" pitchFamily="34" charset="0"/>
                          <a:cs typeface="Arial" panose="020B0604020202020204" pitchFamily="34" charset="0"/>
                        </a:rPr>
                        <a:t> </a:t>
                      </a:r>
                    </a:p>
                    <a:p>
                      <a:pPr marL="0" algn="r" defTabSz="914400" rtl="0" eaLnBrk="1" latinLnBrk="0" hangingPunct="1"/>
                      <a:r>
                        <a:rPr lang="en-US" sz="2000" b="0" kern="1200" dirty="0">
                          <a:solidFill>
                            <a:schemeClr val="tx1"/>
                          </a:solidFill>
                          <a:latin typeface="Arial" panose="020B0604020202020204" pitchFamily="34" charset="0"/>
                          <a:ea typeface="+mn-ea"/>
                          <a:cs typeface="Arial" panose="020B0604020202020204" pitchFamily="34" charset="0"/>
                        </a:rPr>
                        <a:t>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66B93-868C-39A2-53C3-C4796315F90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Personal Allowance</a:t>
            </a:r>
          </a:p>
        </p:txBody>
      </p:sp>
      <p:sp>
        <p:nvSpPr>
          <p:cNvPr id="3" name="Content Placeholder 2">
            <a:extLst>
              <a:ext uri="{FF2B5EF4-FFF2-40B4-BE49-F238E27FC236}">
                <a16:creationId xmlns:a16="http://schemas.microsoft.com/office/drawing/2014/main" id="{5CDCCBAB-053D-095E-0C6B-42CC4AD5715C}"/>
              </a:ext>
            </a:extLst>
          </p:cNvPr>
          <p:cNvSpPr>
            <a:spLocks noGrp="1"/>
          </p:cNvSpPr>
          <p:nvPr>
            <p:ph sz="quarter" idx="11"/>
          </p:nvPr>
        </p:nvSpPr>
        <p:spPr>
          <a:xfrm>
            <a:off x="914400" y="2039112"/>
            <a:ext cx="4576953" cy="4223665"/>
          </a:xfrm>
        </p:spPr>
        <p:txBody>
          <a:bodyPr>
            <a:normAutofit lnSpcReduction="10000"/>
          </a:bodyPr>
          <a:lstStyle/>
          <a:p>
            <a:r>
              <a:rPr lang="en-GB" sz="2400" dirty="0">
                <a:latin typeface="Arial" panose="020B0604020202020204" pitchFamily="34" charset="0"/>
                <a:cs typeface="Arial" panose="020B0604020202020204" pitchFamily="34" charset="0"/>
              </a:rPr>
              <a:t>The personal allowance (PA) is a level of tax-free income available to UK taxpayers and is deducted from Net Income to derive Taxable Income on the Income Tax computation.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PA is deducted from the analysis columns in order of first non-savings income, savings income and finally dividend income. </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85C8190-5ECB-6B18-0D31-7CEA79DFA4A4}"/>
              </a:ext>
            </a:extLst>
          </p:cNvPr>
          <p:cNvSpPr>
            <a:spLocks noGrp="1"/>
          </p:cNvSpPr>
          <p:nvPr>
            <p:ph sz="quarter" idx="12"/>
          </p:nvPr>
        </p:nvSpPr>
        <p:spPr/>
        <p:txBody>
          <a:bodyPr/>
          <a:lstStyle/>
          <a:p>
            <a:r>
              <a:rPr lang="en-GB" sz="2400" dirty="0">
                <a:latin typeface="Arial" panose="020B0604020202020204" pitchFamily="34" charset="0"/>
                <a:cs typeface="Arial" panose="020B0604020202020204" pitchFamily="34" charset="0"/>
              </a:rPr>
              <a:t>The normal PA for 2025/26 is £12,570.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However, if an individuals Adjusted Net Income (ANI) exceeds £100,000 then the PA is reduced by:</a:t>
            </a:r>
          </a:p>
          <a:p>
            <a:r>
              <a:rPr lang="en-GB" sz="2400" dirty="0">
                <a:latin typeface="Arial" panose="020B0604020202020204" pitchFamily="34" charset="0"/>
                <a:cs typeface="Arial" panose="020B0604020202020204" pitchFamily="34" charset="0"/>
              </a:rPr>
              <a:t>½ x [ANI - £100,000)</a:t>
            </a:r>
            <a:endParaRPr lang="en-GB"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F463FC71-478A-0D60-55AC-2BB0AE449785}"/>
              </a:ext>
            </a:extLst>
          </p:cNvPr>
          <p:cNvSpPr>
            <a:spLocks noGrp="1"/>
          </p:cNvSpPr>
          <p:nvPr>
            <p:ph type="sldNum" sz="quarter" idx="4"/>
          </p:nvPr>
        </p:nvSpPr>
        <p:spPr/>
        <p:txBody>
          <a:bodyPr/>
          <a:lstStyle/>
          <a:p>
            <a:fld id="{58FB4751-880F-D840-AAA9-3A15815CC996}" type="slidenum">
              <a:rPr lang="en-US" smtClean="0"/>
              <a:pPr/>
              <a:t>4</a:t>
            </a:fld>
            <a:endParaRPr lang="en-US" dirty="0"/>
          </a:p>
        </p:txBody>
      </p:sp>
    </p:spTree>
    <p:extLst>
      <p:ext uri="{BB962C8B-B14F-4D97-AF65-F5344CB8AC3E}">
        <p14:creationId xmlns:p14="http://schemas.microsoft.com/office/powerpoint/2010/main" val="3080458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515B8-6631-1D85-7ABE-498B27728A5C}"/>
              </a:ext>
            </a:extLst>
          </p:cNvPr>
          <p:cNvSpPr>
            <a:spLocks noGrp="1"/>
          </p:cNvSpPr>
          <p:nvPr>
            <p:ph type="title"/>
          </p:nvPr>
        </p:nvSpPr>
        <p:spPr>
          <a:xfrm>
            <a:off x="914399" y="962507"/>
            <a:ext cx="7534656" cy="440724"/>
          </a:xfrm>
        </p:spPr>
        <p:txBody>
          <a:bodyPr/>
          <a:lstStyle/>
          <a:p>
            <a:r>
              <a:rPr lang="en-GB" dirty="0">
                <a:latin typeface="Arial" panose="020B0604020202020204" pitchFamily="34" charset="0"/>
                <a:cs typeface="Arial" panose="020B0604020202020204" pitchFamily="34" charset="0"/>
              </a:rPr>
              <a:t>Personal Allowance</a:t>
            </a:r>
          </a:p>
        </p:txBody>
      </p:sp>
      <p:sp>
        <p:nvSpPr>
          <p:cNvPr id="3" name="Content Placeholder 2">
            <a:extLst>
              <a:ext uri="{FF2B5EF4-FFF2-40B4-BE49-F238E27FC236}">
                <a16:creationId xmlns:a16="http://schemas.microsoft.com/office/drawing/2014/main" id="{4A49ED35-935A-B11D-5473-0E40C5A1BAFE}"/>
              </a:ext>
            </a:extLst>
          </p:cNvPr>
          <p:cNvSpPr>
            <a:spLocks noGrp="1"/>
          </p:cNvSpPr>
          <p:nvPr>
            <p:ph sz="quarter" idx="10"/>
          </p:nvPr>
        </p:nvSpPr>
        <p:spPr>
          <a:xfrm>
            <a:off x="914399" y="2127849"/>
            <a:ext cx="8707395" cy="3589210"/>
          </a:xfrm>
        </p:spPr>
        <p:txBody>
          <a:bodyPr>
            <a:normAutofit/>
          </a:bodyPr>
          <a:lstStyle/>
          <a:p>
            <a:pPr marL="0" indent="0">
              <a:buNone/>
            </a:pPr>
            <a:r>
              <a:rPr lang="en-GB" sz="2400" dirty="0">
                <a:latin typeface="Arial" panose="020B0604020202020204" pitchFamily="34" charset="0"/>
                <a:cs typeface="Arial" panose="020B0604020202020204" pitchFamily="34" charset="0"/>
              </a:rPr>
              <a:t>Once adjusted, net income is therefore </a:t>
            </a:r>
            <a:r>
              <a:rPr lang="en-GB" sz="2400" u="sng" dirty="0">
                <a:latin typeface="Arial" panose="020B0604020202020204" pitchFamily="34" charset="0"/>
                <a:cs typeface="Arial" panose="020B0604020202020204" pitchFamily="34" charset="0"/>
              </a:rPr>
              <a:t>&gt;</a:t>
            </a:r>
            <a:r>
              <a:rPr lang="en-GB" sz="2400" dirty="0">
                <a:latin typeface="Arial" panose="020B0604020202020204" pitchFamily="34" charset="0"/>
                <a:cs typeface="Arial" panose="020B0604020202020204" pitchFamily="34" charset="0"/>
              </a:rPr>
              <a:t> £125,140, the PA is reduced to nil (information provided on Moodle)</a:t>
            </a:r>
          </a:p>
          <a:p>
            <a:pPr marL="0" indent="0">
              <a:buNone/>
            </a:pPr>
            <a:r>
              <a:rPr lang="en-GB" sz="2400" dirty="0">
                <a:latin typeface="Arial" panose="020B0604020202020204" pitchFamily="34" charset="0"/>
                <a:cs typeface="Arial" panose="020B0604020202020204" pitchFamily="34" charset="0"/>
              </a:rPr>
              <a:t>Net income is total income less qualifying interest payments and trading loss reliefs</a:t>
            </a:r>
          </a:p>
          <a:p>
            <a:pPr marL="0" indent="0">
              <a:buNone/>
            </a:pPr>
            <a:r>
              <a:rPr lang="en-GB" sz="2400" dirty="0">
                <a:latin typeface="Arial" panose="020B0604020202020204" pitchFamily="34" charset="0"/>
                <a:cs typeface="Arial" panose="020B0604020202020204" pitchFamily="34" charset="0"/>
              </a:rPr>
              <a:t>ANI is net income less gross personal pension contributions and less gross gift aid payments</a:t>
            </a:r>
          </a:p>
        </p:txBody>
      </p:sp>
      <p:sp>
        <p:nvSpPr>
          <p:cNvPr id="4" name="Slide Number Placeholder 3">
            <a:extLst>
              <a:ext uri="{FF2B5EF4-FFF2-40B4-BE49-F238E27FC236}">
                <a16:creationId xmlns:a16="http://schemas.microsoft.com/office/drawing/2014/main" id="{C6E8A570-0C37-6F5D-3339-D81E1DEA0D6A}"/>
              </a:ext>
            </a:extLst>
          </p:cNvPr>
          <p:cNvSpPr>
            <a:spLocks noGrp="1"/>
          </p:cNvSpPr>
          <p:nvPr>
            <p:ph type="sldNum" sz="quarter" idx="4"/>
          </p:nvPr>
        </p:nvSpPr>
        <p:spPr/>
        <p:txBody>
          <a:bodyPr/>
          <a:lstStyle/>
          <a:p>
            <a:fld id="{58FB4751-880F-D840-AAA9-3A15815CC996}" type="slidenum">
              <a:rPr lang="en-US" smtClean="0"/>
              <a:pPr/>
              <a:t>5</a:t>
            </a:fld>
            <a:endParaRPr lang="en-US" dirty="0"/>
          </a:p>
        </p:txBody>
      </p:sp>
    </p:spTree>
    <p:extLst>
      <p:ext uri="{BB962C8B-B14F-4D97-AF65-F5344CB8AC3E}">
        <p14:creationId xmlns:p14="http://schemas.microsoft.com/office/powerpoint/2010/main" val="2033294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DB637-69E0-E586-59A5-D15B70BAE4F4}"/>
              </a:ext>
            </a:extLst>
          </p:cNvPr>
          <p:cNvSpPr>
            <a:spLocks noGrp="1"/>
          </p:cNvSpPr>
          <p:nvPr>
            <p:ph type="title"/>
          </p:nvPr>
        </p:nvSpPr>
        <p:spPr>
          <a:xfrm>
            <a:off x="972065" y="321275"/>
            <a:ext cx="7534656" cy="914400"/>
          </a:xfrm>
        </p:spPr>
        <p:txBody>
          <a:bodyPr/>
          <a:lstStyle/>
          <a:p>
            <a:r>
              <a:rPr lang="en-GB"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C9CB157C-C7FB-3055-FF53-91E061DA9EE3}"/>
              </a:ext>
            </a:extLst>
          </p:cNvPr>
          <p:cNvSpPr>
            <a:spLocks noGrp="1"/>
          </p:cNvSpPr>
          <p:nvPr>
            <p:ph sz="quarter" idx="10"/>
          </p:nvPr>
        </p:nvSpPr>
        <p:spPr>
          <a:xfrm>
            <a:off x="914399" y="1408669"/>
            <a:ext cx="9712411" cy="4349579"/>
          </a:xfrm>
        </p:spPr>
        <p:txBody>
          <a:bodyPr>
            <a:normAutofit/>
          </a:bodyPr>
          <a:lstStyle/>
          <a:p>
            <a:r>
              <a:rPr lang="en-GB" dirty="0">
                <a:latin typeface="Arial" panose="020B0604020202020204" pitchFamily="34" charset="0"/>
                <a:cs typeface="Arial" panose="020B0604020202020204" pitchFamily="34" charset="0"/>
              </a:rPr>
              <a:t>Mike received gross employment income of £108,000 in 2021/22 on which £32,000 was deducted at source under PAYE in 2021/22</a:t>
            </a:r>
          </a:p>
          <a:p>
            <a:pPr marL="0" indent="0">
              <a:buNone/>
            </a:pPr>
            <a:r>
              <a:rPr lang="en-GB" b="1" dirty="0">
                <a:latin typeface="Arial" panose="020B0604020202020204" pitchFamily="34" charset="0"/>
                <a:cs typeface="Arial" panose="020B0604020202020204" pitchFamily="34" charset="0"/>
              </a:rPr>
              <a:t>Calculate Mike’s income tax payable for 2021/22</a:t>
            </a:r>
          </a:p>
          <a:p>
            <a:pPr marL="0" indent="0">
              <a:buNone/>
            </a:pP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Ken made a trading income of £130,000, received bank interest of £40,000 and dividend income of £36,000 in 2021/22</a:t>
            </a:r>
          </a:p>
          <a:p>
            <a:pPr marL="0" indent="0">
              <a:buNone/>
            </a:pPr>
            <a:r>
              <a:rPr lang="en-GB" b="1" dirty="0">
                <a:latin typeface="Arial" panose="020B0604020202020204" pitchFamily="34" charset="0"/>
                <a:cs typeface="Arial" panose="020B0604020202020204" pitchFamily="34" charset="0"/>
              </a:rPr>
              <a:t>Calculate Ken’s income tax liability for 2021/22</a:t>
            </a:r>
          </a:p>
          <a:p>
            <a:pPr marL="0" indent="0">
              <a:buNone/>
            </a:pP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James has a trading income assessment in 2021/22 of £102,000 and received bank interest of £4,000</a:t>
            </a:r>
          </a:p>
          <a:p>
            <a:pPr marL="0" indent="0">
              <a:buNone/>
            </a:pPr>
            <a:r>
              <a:rPr lang="en-GB" b="1" dirty="0">
                <a:latin typeface="Arial" panose="020B0604020202020204" pitchFamily="34" charset="0"/>
                <a:cs typeface="Arial" panose="020B0604020202020204" pitchFamily="34" charset="0"/>
              </a:rPr>
              <a:t>Calculate the income tax liability of James for 2021/22</a:t>
            </a:r>
          </a:p>
        </p:txBody>
      </p:sp>
      <p:sp>
        <p:nvSpPr>
          <p:cNvPr id="4" name="Slide Number Placeholder 3">
            <a:extLst>
              <a:ext uri="{FF2B5EF4-FFF2-40B4-BE49-F238E27FC236}">
                <a16:creationId xmlns:a16="http://schemas.microsoft.com/office/drawing/2014/main" id="{3A862EB1-4D08-FE29-E2AD-ECE61F701620}"/>
              </a:ext>
            </a:extLst>
          </p:cNvPr>
          <p:cNvSpPr>
            <a:spLocks noGrp="1"/>
          </p:cNvSpPr>
          <p:nvPr>
            <p:ph type="sldNum" sz="quarter" idx="4"/>
          </p:nvPr>
        </p:nvSpPr>
        <p:spPr/>
        <p:txBody>
          <a:bodyPr/>
          <a:lstStyle/>
          <a:p>
            <a:fld id="{58FB4751-880F-D840-AAA9-3A15815CC996}" type="slidenum">
              <a:rPr lang="en-US" smtClean="0"/>
              <a:pPr/>
              <a:t>6</a:t>
            </a:fld>
            <a:endParaRPr lang="en-US" dirty="0"/>
          </a:p>
        </p:txBody>
      </p:sp>
    </p:spTree>
    <p:extLst>
      <p:ext uri="{BB962C8B-B14F-4D97-AF65-F5344CB8AC3E}">
        <p14:creationId xmlns:p14="http://schemas.microsoft.com/office/powerpoint/2010/main" val="2801009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72FF3-87F7-EC1F-83B7-42C9B15042C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Transferable Amount of Personal Allowance – Marriage Allowance</a:t>
            </a:r>
          </a:p>
        </p:txBody>
      </p:sp>
      <p:sp>
        <p:nvSpPr>
          <p:cNvPr id="3" name="Content Placeholder 2">
            <a:extLst>
              <a:ext uri="{FF2B5EF4-FFF2-40B4-BE49-F238E27FC236}">
                <a16:creationId xmlns:a16="http://schemas.microsoft.com/office/drawing/2014/main" id="{DA4B86A6-7000-40EA-C1DD-EE812E7D82CE}"/>
              </a:ext>
            </a:extLst>
          </p:cNvPr>
          <p:cNvSpPr>
            <a:spLocks noGrp="1"/>
          </p:cNvSpPr>
          <p:nvPr>
            <p:ph sz="quarter" idx="10"/>
          </p:nvPr>
        </p:nvSpPr>
        <p:spPr>
          <a:xfrm>
            <a:off x="914400" y="2039112"/>
            <a:ext cx="8373374" cy="3840692"/>
          </a:xfrm>
        </p:spPr>
        <p:txBody>
          <a:bodyPr/>
          <a:lstStyle/>
          <a:p>
            <a:r>
              <a:rPr lang="en-GB" dirty="0">
                <a:latin typeface="Arial" panose="020B0604020202020204" pitchFamily="34" charset="0"/>
                <a:cs typeface="Arial" panose="020B0604020202020204" pitchFamily="34" charset="0"/>
              </a:rPr>
              <a:t>In the UK tax system, it is permissible (referred to as an election) to transfer a fixed amount of their Personal Allowance to their spouse/civil partner</a:t>
            </a:r>
          </a:p>
          <a:p>
            <a:r>
              <a:rPr lang="en-GB" dirty="0">
                <a:latin typeface="Arial" panose="020B0604020202020204" pitchFamily="34" charset="0"/>
                <a:cs typeface="Arial" panose="020B0604020202020204" pitchFamily="34" charset="0"/>
              </a:rPr>
              <a:t>The amount is fixed at £1,260</a:t>
            </a:r>
          </a:p>
          <a:p>
            <a:r>
              <a:rPr lang="en-GB" dirty="0">
                <a:latin typeface="Arial" panose="020B0604020202020204" pitchFamily="34" charset="0"/>
                <a:cs typeface="Arial" panose="020B0604020202020204" pitchFamily="34" charset="0"/>
              </a:rPr>
              <a:t>The election is only available when both taxpayers are either just basic rate taxpayers or non-taxpayers</a:t>
            </a:r>
          </a:p>
          <a:p>
            <a:r>
              <a:rPr lang="en-GB" dirty="0">
                <a:latin typeface="Arial" panose="020B0604020202020204" pitchFamily="34" charset="0"/>
                <a:cs typeface="Arial" panose="020B0604020202020204" pitchFamily="34" charset="0"/>
              </a:rPr>
              <a:t>The election is only likely to be made when one spouse is a non taxpayer and has an amount of unused PA that would otherwise by wasted (only applicable if the other spouse is a basic rate taxpayer)</a:t>
            </a:r>
          </a:p>
        </p:txBody>
      </p:sp>
      <p:sp>
        <p:nvSpPr>
          <p:cNvPr id="4" name="Slide Number Placeholder 3">
            <a:extLst>
              <a:ext uri="{FF2B5EF4-FFF2-40B4-BE49-F238E27FC236}">
                <a16:creationId xmlns:a16="http://schemas.microsoft.com/office/drawing/2014/main" id="{4078ED35-D199-2537-B0E2-CCAE68303FD6}"/>
              </a:ext>
            </a:extLst>
          </p:cNvPr>
          <p:cNvSpPr>
            <a:spLocks noGrp="1"/>
          </p:cNvSpPr>
          <p:nvPr>
            <p:ph type="sldNum" sz="quarter" idx="4"/>
          </p:nvPr>
        </p:nvSpPr>
        <p:spPr/>
        <p:txBody>
          <a:bodyPr/>
          <a:lstStyle/>
          <a:p>
            <a:fld id="{58FB4751-880F-D840-AAA9-3A15815CC996}" type="slidenum">
              <a:rPr lang="en-US" smtClean="0"/>
              <a:pPr/>
              <a:t>7</a:t>
            </a:fld>
            <a:endParaRPr lang="en-US" dirty="0"/>
          </a:p>
        </p:txBody>
      </p:sp>
    </p:spTree>
    <p:extLst>
      <p:ext uri="{BB962C8B-B14F-4D97-AF65-F5344CB8AC3E}">
        <p14:creationId xmlns:p14="http://schemas.microsoft.com/office/powerpoint/2010/main" val="11776927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E3327-0058-75AA-FCC3-9FF2B4BC63E1}"/>
              </a:ext>
            </a:extLst>
          </p:cNvPr>
          <p:cNvSpPr>
            <a:spLocks noGrp="1"/>
          </p:cNvSpPr>
          <p:nvPr>
            <p:ph type="title"/>
          </p:nvPr>
        </p:nvSpPr>
        <p:spPr>
          <a:xfrm>
            <a:off x="914400" y="321276"/>
            <a:ext cx="10069902" cy="914400"/>
          </a:xfrm>
        </p:spPr>
        <p:txBody>
          <a:bodyPr/>
          <a:lstStyle/>
          <a:p>
            <a:r>
              <a:rPr lang="en-GB" dirty="0">
                <a:latin typeface="Arial" panose="020B0604020202020204" pitchFamily="34" charset="0"/>
                <a:cs typeface="Arial" panose="020B0604020202020204" pitchFamily="34" charset="0"/>
              </a:rPr>
              <a:t>Transferable Amount of Personal Allowance – Marriage Allowance</a:t>
            </a:r>
          </a:p>
        </p:txBody>
      </p:sp>
      <p:sp>
        <p:nvSpPr>
          <p:cNvPr id="3" name="Content Placeholder 2">
            <a:extLst>
              <a:ext uri="{FF2B5EF4-FFF2-40B4-BE49-F238E27FC236}">
                <a16:creationId xmlns:a16="http://schemas.microsoft.com/office/drawing/2014/main" id="{AE932E41-1249-B86F-7C27-73D3C9E61AF8}"/>
              </a:ext>
            </a:extLst>
          </p:cNvPr>
          <p:cNvSpPr>
            <a:spLocks noGrp="1"/>
          </p:cNvSpPr>
          <p:nvPr>
            <p:ph sz="quarter" idx="10"/>
          </p:nvPr>
        </p:nvSpPr>
        <p:spPr>
          <a:xfrm>
            <a:off x="914399" y="1392195"/>
            <a:ext cx="9627079" cy="4675050"/>
          </a:xfrm>
        </p:spPr>
        <p:txBody>
          <a:bodyPr/>
          <a:lstStyle/>
          <a:p>
            <a:pPr marL="0" indent="0">
              <a:buNone/>
            </a:pPr>
            <a:r>
              <a:rPr lang="en-GB" sz="2400" b="1" dirty="0">
                <a:latin typeface="Arial" panose="020B0604020202020204" pitchFamily="34" charset="0"/>
                <a:cs typeface="Arial" panose="020B0604020202020204" pitchFamily="34" charset="0"/>
              </a:rPr>
              <a:t>Example</a:t>
            </a:r>
          </a:p>
          <a:p>
            <a:pPr marL="0" indent="0">
              <a:buNone/>
            </a:pPr>
            <a:r>
              <a:rPr lang="en-GB" dirty="0">
                <a:latin typeface="Arial" panose="020B0604020202020204" pitchFamily="34" charset="0"/>
                <a:cs typeface="Arial" panose="020B0604020202020204" pitchFamily="34" charset="0"/>
              </a:rPr>
              <a:t>Your income is £11,500 and your Personal Allowance is £12,570, so you do not pay tax</a:t>
            </a:r>
          </a:p>
          <a:p>
            <a:pPr marL="0" indent="0">
              <a:buNone/>
            </a:pPr>
            <a:r>
              <a:rPr lang="en-GB" dirty="0">
                <a:latin typeface="Arial" panose="020B0604020202020204" pitchFamily="34" charset="0"/>
                <a:cs typeface="Arial" panose="020B0604020202020204" pitchFamily="34" charset="0"/>
              </a:rPr>
              <a:t>Your partner’s income is £20,000 and their Personal Allowance is £12.570, so they pay tax on £7,430 (their taxable income).  This means that as a couple you are paying Income Tax on £7,430</a:t>
            </a:r>
          </a:p>
          <a:p>
            <a:pPr marL="0" indent="0">
              <a:buNone/>
            </a:pPr>
            <a:r>
              <a:rPr lang="en-GB" dirty="0">
                <a:latin typeface="Arial" panose="020B0604020202020204" pitchFamily="34" charset="0"/>
                <a:cs typeface="Arial" panose="020B0604020202020204" pitchFamily="34" charset="0"/>
              </a:rPr>
              <a:t>When you claim Marriage Allowance you transfer £1,260 of your Personal Allowance to your partner.  Your Personal Allowance becomes £11,310 and your partner gets a reduction of £1,260 on their taxable income.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means that you will now pay tax on £190 (due to your reduced allowance), but your partner will only pay tax on £6,170. As a couple you benefit, as you are only paying Income Tax on £6,360 rather than £7,430, which saves you £214 in tax. </a:t>
            </a:r>
          </a:p>
        </p:txBody>
      </p:sp>
      <p:sp>
        <p:nvSpPr>
          <p:cNvPr id="4" name="Slide Number Placeholder 3">
            <a:extLst>
              <a:ext uri="{FF2B5EF4-FFF2-40B4-BE49-F238E27FC236}">
                <a16:creationId xmlns:a16="http://schemas.microsoft.com/office/drawing/2014/main" id="{B0B6AF41-F4C2-CD3E-57B2-CD50455B8AE1}"/>
              </a:ext>
            </a:extLst>
          </p:cNvPr>
          <p:cNvSpPr>
            <a:spLocks noGrp="1"/>
          </p:cNvSpPr>
          <p:nvPr>
            <p:ph type="sldNum" sz="quarter" idx="4"/>
          </p:nvPr>
        </p:nvSpPr>
        <p:spPr/>
        <p:txBody>
          <a:bodyPr/>
          <a:lstStyle/>
          <a:p>
            <a:fld id="{58FB4751-880F-D840-AAA9-3A15815CC996}" type="slidenum">
              <a:rPr lang="en-US" smtClean="0"/>
              <a:pPr/>
              <a:t>8</a:t>
            </a:fld>
            <a:endParaRPr lang="en-US" dirty="0"/>
          </a:p>
        </p:txBody>
      </p:sp>
    </p:spTree>
    <p:extLst>
      <p:ext uri="{BB962C8B-B14F-4D97-AF65-F5344CB8AC3E}">
        <p14:creationId xmlns:p14="http://schemas.microsoft.com/office/powerpoint/2010/main" val="4001581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A13B4-26C2-CEAD-B69F-E392D629CF6C}"/>
              </a:ext>
            </a:extLst>
          </p:cNvPr>
          <p:cNvSpPr>
            <a:spLocks noGrp="1"/>
          </p:cNvSpPr>
          <p:nvPr>
            <p:ph type="title"/>
          </p:nvPr>
        </p:nvSpPr>
        <p:spPr>
          <a:xfrm>
            <a:off x="914400" y="321276"/>
            <a:ext cx="7534656" cy="914400"/>
          </a:xfrm>
        </p:spPr>
        <p:txBody>
          <a:bodyPr/>
          <a:lstStyle/>
          <a:p>
            <a:r>
              <a:rPr lang="en-GB" dirty="0">
                <a:latin typeface="Arial" panose="020B0604020202020204" pitchFamily="34" charset="0"/>
                <a:cs typeface="Arial" panose="020B0604020202020204" pitchFamily="34" charset="0"/>
              </a:rPr>
              <a:t>Who Can Apply</a:t>
            </a:r>
          </a:p>
        </p:txBody>
      </p:sp>
      <p:sp>
        <p:nvSpPr>
          <p:cNvPr id="3" name="Content Placeholder 2">
            <a:extLst>
              <a:ext uri="{FF2B5EF4-FFF2-40B4-BE49-F238E27FC236}">
                <a16:creationId xmlns:a16="http://schemas.microsoft.com/office/drawing/2014/main" id="{D52C8C1C-CF1F-AB44-0494-020E79E10471}"/>
              </a:ext>
            </a:extLst>
          </p:cNvPr>
          <p:cNvSpPr>
            <a:spLocks noGrp="1"/>
          </p:cNvSpPr>
          <p:nvPr>
            <p:ph sz="quarter" idx="10"/>
          </p:nvPr>
        </p:nvSpPr>
        <p:spPr>
          <a:xfrm>
            <a:off x="914400" y="1342768"/>
            <a:ext cx="9432324" cy="4052920"/>
          </a:xfrm>
        </p:spPr>
        <p:txBody>
          <a:bodyPr/>
          <a:lstStyle/>
          <a:p>
            <a:pPr marL="0" indent="0">
              <a:buNone/>
            </a:pPr>
            <a:r>
              <a:rPr lang="en-GB" dirty="0">
                <a:latin typeface="Arial" panose="020B0604020202020204" pitchFamily="34" charset="0"/>
                <a:cs typeface="Arial" panose="020B0604020202020204" pitchFamily="34" charset="0"/>
              </a:rPr>
              <a:t>UK Taxpayers can benefit from Marriage Allowance if </a:t>
            </a:r>
            <a:r>
              <a:rPr lang="en-GB" b="1" dirty="0">
                <a:latin typeface="Arial" panose="020B0604020202020204" pitchFamily="34" charset="0"/>
                <a:cs typeface="Arial" panose="020B0604020202020204" pitchFamily="34" charset="0"/>
              </a:rPr>
              <a:t>all </a:t>
            </a:r>
            <a:r>
              <a:rPr lang="en-GB" dirty="0">
                <a:latin typeface="Arial" panose="020B0604020202020204" pitchFamily="34" charset="0"/>
                <a:cs typeface="Arial" panose="020B0604020202020204" pitchFamily="34" charset="0"/>
              </a:rPr>
              <a:t>the following apply:</a:t>
            </a:r>
          </a:p>
          <a:p>
            <a:r>
              <a:rPr lang="en-GB" dirty="0">
                <a:latin typeface="Arial" panose="020B0604020202020204" pitchFamily="34" charset="0"/>
                <a:cs typeface="Arial" panose="020B0604020202020204" pitchFamily="34" charset="0"/>
              </a:rPr>
              <a:t>They are married or in a civil partnership</a:t>
            </a:r>
          </a:p>
          <a:p>
            <a:r>
              <a:rPr lang="en-GB" dirty="0">
                <a:latin typeface="Arial" panose="020B0604020202020204" pitchFamily="34" charset="0"/>
                <a:cs typeface="Arial" panose="020B0604020202020204" pitchFamily="34" charset="0"/>
              </a:rPr>
              <a:t>One of them does not pay Income Tax or their income is below the Personal Allowance </a:t>
            </a:r>
          </a:p>
          <a:p>
            <a:r>
              <a:rPr lang="en-GB" dirty="0">
                <a:latin typeface="Arial" panose="020B0604020202020204" pitchFamily="34" charset="0"/>
                <a:cs typeface="Arial" panose="020B0604020202020204" pitchFamily="34" charset="0"/>
              </a:rPr>
              <a:t>The higher earner of the couple pays Income Tax at the basic rate, which usually means their income is between £12,571 and £50,270 before they receive Marriage Allowance</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Marriage Allowance cannot be claimed if two people are living together but they are not married or in a civil relationship</a:t>
            </a:r>
          </a:p>
        </p:txBody>
      </p:sp>
      <p:sp>
        <p:nvSpPr>
          <p:cNvPr id="4" name="Slide Number Placeholder 3">
            <a:extLst>
              <a:ext uri="{FF2B5EF4-FFF2-40B4-BE49-F238E27FC236}">
                <a16:creationId xmlns:a16="http://schemas.microsoft.com/office/drawing/2014/main" id="{E52DD1AF-62BB-74F1-6752-C49F58F70708}"/>
              </a:ext>
            </a:extLst>
          </p:cNvPr>
          <p:cNvSpPr>
            <a:spLocks noGrp="1"/>
          </p:cNvSpPr>
          <p:nvPr>
            <p:ph type="sldNum" sz="quarter" idx="4"/>
          </p:nvPr>
        </p:nvSpPr>
        <p:spPr/>
        <p:txBody>
          <a:bodyPr/>
          <a:lstStyle/>
          <a:p>
            <a:fld id="{58FB4751-880F-D840-AAA9-3A15815CC996}" type="slidenum">
              <a:rPr lang="en-US" smtClean="0"/>
              <a:pPr/>
              <a:t>9</a:t>
            </a:fld>
            <a:endParaRPr lang="en-US" dirty="0"/>
          </a:p>
        </p:txBody>
      </p:sp>
    </p:spTree>
    <p:extLst>
      <p:ext uri="{BB962C8B-B14F-4D97-AF65-F5344CB8AC3E}">
        <p14:creationId xmlns:p14="http://schemas.microsoft.com/office/powerpoint/2010/main" val="16841834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a:xfrm>
            <a:off x="311277" y="238897"/>
            <a:ext cx="10360152" cy="914400"/>
          </a:xfrm>
        </p:spPr>
        <p:txBody>
          <a:bodyPr/>
          <a:lstStyle/>
          <a:p>
            <a:r>
              <a:rPr lang="en-US" sz="3200" dirty="0">
                <a:latin typeface="Arial" panose="020B0604020202020204" pitchFamily="34" charset="0"/>
                <a:cs typeface="Arial" panose="020B0604020202020204" pitchFamily="34" charset="0"/>
              </a:rPr>
              <a:t>Other Factors – Marriage Allowance</a:t>
            </a:r>
            <a:endParaRPr lang="en-US" dirty="0">
              <a:latin typeface="Arial" panose="020B0604020202020204" pitchFamily="34" charset="0"/>
              <a:cs typeface="Arial" panose="020B0604020202020204" pitchFamily="34" charset="0"/>
            </a:endParaRPr>
          </a:p>
        </p:txBody>
      </p:sp>
      <p:sp>
        <p:nvSpPr>
          <p:cNvPr id="14" name="Content Placeholder 13">
            <a:extLst>
              <a:ext uri="{FF2B5EF4-FFF2-40B4-BE49-F238E27FC236}">
                <a16:creationId xmlns:a16="http://schemas.microsoft.com/office/drawing/2014/main" id="{F4A3718F-D67C-255A-4B64-BA379609FCD0}"/>
              </a:ext>
            </a:extLst>
          </p:cNvPr>
          <p:cNvSpPr>
            <a:spLocks noGrp="1"/>
          </p:cNvSpPr>
          <p:nvPr>
            <p:ph sz="quarter" idx="11"/>
          </p:nvPr>
        </p:nvSpPr>
        <p:spPr>
          <a:xfrm>
            <a:off x="914400" y="1326292"/>
            <a:ext cx="4576953" cy="4967416"/>
          </a:xfrm>
        </p:spPr>
        <p:txBody>
          <a:bodyPr>
            <a:normAutofit/>
          </a:bodyPr>
          <a:lstStyle/>
          <a:p>
            <a:r>
              <a:rPr lang="en-US" sz="2600" b="1" dirty="0">
                <a:latin typeface="Arial" panose="020B0604020202020204" pitchFamily="34" charset="0"/>
                <a:cs typeface="Arial" panose="020B0604020202020204" pitchFamily="34" charset="0"/>
              </a:rPr>
              <a:t>Scotland</a:t>
            </a:r>
          </a:p>
          <a:p>
            <a:pPr lvl="1"/>
            <a:r>
              <a:rPr lang="en-US" dirty="0">
                <a:latin typeface="Arial" panose="020B0604020202020204" pitchFamily="34" charset="0"/>
                <a:cs typeface="Arial" panose="020B0604020202020204" pitchFamily="34" charset="0"/>
              </a:rPr>
              <a:t>If you are in Scotland, your partner must pay the starter, basic or intermediate rate, which usually means their income is between £12, 571 and £43,662</a:t>
            </a:r>
          </a:p>
          <a:p>
            <a:pPr lvl="1"/>
            <a:endParaRPr lang="en-US" dirty="0">
              <a:latin typeface="Arial" panose="020B0604020202020204" pitchFamily="34" charset="0"/>
              <a:cs typeface="Arial" panose="020B0604020202020204" pitchFamily="34" charset="0"/>
            </a:endParaRPr>
          </a:p>
          <a:p>
            <a:pPr marL="0" lvl="1" indent="0">
              <a:buNone/>
            </a:pPr>
            <a:r>
              <a:rPr lang="en-US" dirty="0">
                <a:latin typeface="Arial" panose="020B0604020202020204" pitchFamily="34" charset="0"/>
                <a:cs typeface="Arial" panose="020B0604020202020204" pitchFamily="34" charset="0"/>
              </a:rPr>
              <a:t>Wales and England share the same Tax laws. </a:t>
            </a:r>
          </a:p>
          <a:p>
            <a:pPr lvl="1"/>
            <a:endParaRPr lang="en-US" dirty="0">
              <a:latin typeface="Arial" panose="020B0604020202020204" pitchFamily="34" charset="0"/>
              <a:cs typeface="Arial" panose="020B0604020202020204" pitchFamily="34" charset="0"/>
            </a:endParaRPr>
          </a:p>
          <a:p>
            <a:pPr lvl="1"/>
            <a:endParaRPr lang="en-US" dirty="0">
              <a:latin typeface="Arial" panose="020B0604020202020204" pitchFamily="34" charset="0"/>
              <a:cs typeface="Arial" panose="020B0604020202020204" pitchFamily="34" charset="0"/>
            </a:endParaRPr>
          </a:p>
        </p:txBody>
      </p:sp>
      <p:sp>
        <p:nvSpPr>
          <p:cNvPr id="17" name="Content Placeholder 16">
            <a:extLst>
              <a:ext uri="{FF2B5EF4-FFF2-40B4-BE49-F238E27FC236}">
                <a16:creationId xmlns:a16="http://schemas.microsoft.com/office/drawing/2014/main" id="{2F3CEF66-C6D7-C765-24E7-1DCFB38FE51A}"/>
              </a:ext>
            </a:extLst>
          </p:cNvPr>
          <p:cNvSpPr>
            <a:spLocks noGrp="1"/>
          </p:cNvSpPr>
          <p:nvPr>
            <p:ph sz="quarter" idx="12"/>
          </p:nvPr>
        </p:nvSpPr>
        <p:spPr>
          <a:xfrm>
            <a:off x="6357747" y="1326292"/>
            <a:ext cx="4576953" cy="4835611"/>
          </a:xfrm>
        </p:spPr>
        <p:txBody>
          <a:bodyPr>
            <a:normAutofit lnSpcReduction="10000"/>
          </a:bodyPr>
          <a:lstStyle/>
          <a:p>
            <a:r>
              <a:rPr lang="en-US" sz="2600" b="1" dirty="0">
                <a:latin typeface="Arial" panose="020B0604020202020204" pitchFamily="34" charset="0"/>
                <a:cs typeface="Arial" panose="020B0604020202020204" pitchFamily="34" charset="0"/>
              </a:rPr>
              <a:t>It will not affect your application if:</a:t>
            </a:r>
          </a:p>
          <a:p>
            <a:pPr lvl="1"/>
            <a:r>
              <a:rPr lang="en-US" dirty="0">
                <a:latin typeface="Arial" panose="020B0604020202020204" pitchFamily="34" charset="0"/>
                <a:cs typeface="Arial" panose="020B0604020202020204" pitchFamily="34" charset="0"/>
              </a:rPr>
              <a:t>You or your partner are currently receiving a pension</a:t>
            </a:r>
          </a:p>
          <a:p>
            <a:pPr lvl="1"/>
            <a:r>
              <a:rPr lang="en-US" dirty="0">
                <a:latin typeface="Arial" panose="020B0604020202020204" pitchFamily="34" charset="0"/>
                <a:cs typeface="Arial" panose="020B0604020202020204" pitchFamily="34" charset="0"/>
              </a:rPr>
              <a:t>Live abroad – as long as you get a personal allowance</a:t>
            </a:r>
          </a:p>
          <a:p>
            <a:pPr lvl="1"/>
            <a:endParaRPr lang="en-US" dirty="0">
              <a:latin typeface="Arial" panose="020B0604020202020204" pitchFamily="34" charset="0"/>
              <a:cs typeface="Arial" panose="020B0604020202020204" pitchFamily="34" charset="0"/>
            </a:endParaRPr>
          </a:p>
          <a:p>
            <a:pPr lvl="1"/>
            <a:endParaRPr lang="en-US" dirty="0">
              <a:latin typeface="Arial" panose="020B0604020202020204" pitchFamily="34" charset="0"/>
              <a:cs typeface="Arial" panose="020B0604020202020204" pitchFamily="34" charset="0"/>
            </a:endParaRPr>
          </a:p>
          <a:p>
            <a:pPr marL="0" lvl="1" indent="0">
              <a:buNone/>
            </a:pPr>
            <a:r>
              <a:rPr lang="en-US" dirty="0">
                <a:latin typeface="Arial" panose="020B0604020202020204" pitchFamily="34" charset="0"/>
                <a:cs typeface="Arial" panose="020B0604020202020204" pitchFamily="34" charset="0"/>
              </a:rPr>
              <a:t>Claims can be backdated to 6</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April 2021 (as of February 2025)</a:t>
            </a:r>
          </a:p>
          <a:p>
            <a:pPr marL="0" lvl="1" indent="0">
              <a:buNone/>
            </a:pPr>
            <a:endParaRPr lang="en-US" dirty="0">
              <a:latin typeface="Arial" panose="020B0604020202020204" pitchFamily="34" charset="0"/>
              <a:cs typeface="Arial" panose="020B0604020202020204" pitchFamily="34" charset="0"/>
            </a:endParaRPr>
          </a:p>
          <a:p>
            <a:pPr marL="0" lvl="1" indent="0">
              <a:buNone/>
            </a:pPr>
            <a:r>
              <a:rPr lang="en-US" b="1" i="1" dirty="0">
                <a:latin typeface="Arial" panose="020B0604020202020204" pitchFamily="34" charset="0"/>
                <a:cs typeface="Arial" panose="020B0604020202020204" pitchFamily="34" charset="0"/>
              </a:rPr>
              <a:t>It is up to the Taxpayer to notify HMRC of any changes in their circumstance i.e. change of income, change of relationship status. </a:t>
            </a:r>
          </a:p>
        </p:txBody>
      </p:sp>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10</a:t>
            </a:fld>
            <a:endParaRPr lang="en-US" dirty="0"/>
          </a:p>
        </p:txBody>
      </p:sp>
    </p:spTree>
    <p:extLst>
      <p:ext uri="{BB962C8B-B14F-4D97-AF65-F5344CB8AC3E}">
        <p14:creationId xmlns:p14="http://schemas.microsoft.com/office/powerpoint/2010/main" val="4230106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6A341-8830-4181-10F9-17A8C5211E9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Afternoon Session</a:t>
            </a:r>
          </a:p>
        </p:txBody>
      </p:sp>
      <p:sp>
        <p:nvSpPr>
          <p:cNvPr id="3" name="Content Placeholder 2">
            <a:extLst>
              <a:ext uri="{FF2B5EF4-FFF2-40B4-BE49-F238E27FC236}">
                <a16:creationId xmlns:a16="http://schemas.microsoft.com/office/drawing/2014/main" id="{8A74FCEB-A9F4-7A25-6786-6C2810880400}"/>
              </a:ext>
            </a:extLst>
          </p:cNvPr>
          <p:cNvSpPr>
            <a:spLocks noGrp="1"/>
          </p:cNvSpPr>
          <p:nvPr>
            <p:ph sz="quarter" idx="10"/>
          </p:nvPr>
        </p:nvSpPr>
        <p:spPr/>
        <p:txBody>
          <a:bodyPr/>
          <a:lstStyle/>
          <a:p>
            <a:pPr marL="0" indent="0">
              <a:buNone/>
            </a:pPr>
            <a:r>
              <a:rPr lang="en-GB" dirty="0">
                <a:latin typeface="Arial" panose="020B0604020202020204" pitchFamily="34" charset="0"/>
                <a:cs typeface="Arial" panose="020B0604020202020204" pitchFamily="34" charset="0"/>
              </a:rPr>
              <a:t> Computations </a:t>
            </a:r>
          </a:p>
        </p:txBody>
      </p:sp>
      <p:sp>
        <p:nvSpPr>
          <p:cNvPr id="4" name="Slide Number Placeholder 3">
            <a:extLst>
              <a:ext uri="{FF2B5EF4-FFF2-40B4-BE49-F238E27FC236}">
                <a16:creationId xmlns:a16="http://schemas.microsoft.com/office/drawing/2014/main" id="{38240ACF-8A0D-FC34-05BF-7DDA496428C6}"/>
              </a:ext>
            </a:extLst>
          </p:cNvPr>
          <p:cNvSpPr>
            <a:spLocks noGrp="1"/>
          </p:cNvSpPr>
          <p:nvPr>
            <p:ph type="sldNum" sz="quarter" idx="4"/>
          </p:nvPr>
        </p:nvSpPr>
        <p:spPr/>
        <p:txBody>
          <a:bodyPr/>
          <a:lstStyle/>
          <a:p>
            <a:fld id="{58FB4751-880F-D840-AAA9-3A15815CC996}" type="slidenum">
              <a:rPr lang="en-US" smtClean="0"/>
              <a:pPr/>
              <a:t>11</a:t>
            </a:fld>
            <a:endParaRPr lang="en-US" dirty="0"/>
          </a:p>
        </p:txBody>
      </p:sp>
    </p:spTree>
    <p:extLst>
      <p:ext uri="{BB962C8B-B14F-4D97-AF65-F5344CB8AC3E}">
        <p14:creationId xmlns:p14="http://schemas.microsoft.com/office/powerpoint/2010/main" val="2250444773"/>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1249AD37-9510-4A2D-B790-12C439A83F9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{74948851-79E0-4B38-8080-35F4ABCDDF5B}TF1ed9553b-00c4-4092-846a-c8f7f2908f3beecd942f_win32-8e33096c3cfc</Template>
  <TotalTime>0</TotalTime>
  <Words>805</Words>
  <Application>Microsoft Office PowerPoint</Application>
  <PresentationFormat>Widescreen</PresentationFormat>
  <Paragraphs>77</Paragraphs>
  <Slides>11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Courier New</vt:lpstr>
      <vt:lpstr>Gill Sans Nova Light</vt:lpstr>
      <vt:lpstr>Sagona Book</vt:lpstr>
      <vt:lpstr>Custom</vt:lpstr>
      <vt:lpstr>Taxation BMMB5019  BA Accounting – Level 5 Institute of Management and Health</vt:lpstr>
      <vt:lpstr>Previously we have:  Looked at the structure of the UK Tax System  Looked at the sources of Tax Law  Looked at the concepts related to Savings income and taxation  Completed Computations relating to Savings income  </vt:lpstr>
      <vt:lpstr>Lecture 3</vt:lpstr>
      <vt:lpstr>Personal Allowance</vt:lpstr>
      <vt:lpstr>Personal Allowance</vt:lpstr>
      <vt:lpstr>Activity</vt:lpstr>
      <vt:lpstr>Transferable Amount of Personal Allowance – Marriage Allowance</vt:lpstr>
      <vt:lpstr>Transferable Amount of Personal Allowance – Marriage Allowance</vt:lpstr>
      <vt:lpstr>Who Can Apply</vt:lpstr>
      <vt:lpstr>Other Factors – Marriage Allowance</vt:lpstr>
      <vt:lpstr>Afternoon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 Pitson</dc:creator>
  <cp:lastModifiedBy>Marie Pitson</cp:lastModifiedBy>
  <cp:revision>3</cp:revision>
  <dcterms:created xsi:type="dcterms:W3CDTF">2026-01-27T08:41:58Z</dcterms:created>
  <dcterms:modified xsi:type="dcterms:W3CDTF">2026-02-10T09:56:24Z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