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32"/>
  </p:notesMasterIdLst>
  <p:handoutMasterIdLst>
    <p:handoutMasterId r:id="rId33"/>
  </p:handoutMasterIdLst>
  <p:sldIdLst>
    <p:sldId id="257" r:id="rId5"/>
    <p:sldId id="264" r:id="rId6"/>
    <p:sldId id="287" r:id="rId7"/>
    <p:sldId id="288" r:id="rId8"/>
    <p:sldId id="289" r:id="rId9"/>
    <p:sldId id="279" r:id="rId10"/>
    <p:sldId id="268" r:id="rId11"/>
    <p:sldId id="299" r:id="rId12"/>
    <p:sldId id="298" r:id="rId13"/>
    <p:sldId id="300" r:id="rId14"/>
    <p:sldId id="284" r:id="rId15"/>
    <p:sldId id="258" r:id="rId16"/>
    <p:sldId id="290" r:id="rId17"/>
    <p:sldId id="296" r:id="rId18"/>
    <p:sldId id="292" r:id="rId19"/>
    <p:sldId id="291" r:id="rId20"/>
    <p:sldId id="274" r:id="rId21"/>
    <p:sldId id="281" r:id="rId22"/>
    <p:sldId id="295" r:id="rId23"/>
    <p:sldId id="293" r:id="rId24"/>
    <p:sldId id="301" r:id="rId25"/>
    <p:sldId id="294" r:id="rId26"/>
    <p:sldId id="302" r:id="rId27"/>
    <p:sldId id="277" r:id="rId28"/>
    <p:sldId id="303" r:id="rId29"/>
    <p:sldId id="304" r:id="rId30"/>
    <p:sldId id="297" r:id="rId31"/>
  </p:sldIdLst>
  <p:sldSz cx="12188825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orient="horz" pos="1008">
          <p15:clr>
            <a:srgbClr val="A4A3A4"/>
          </p15:clr>
        </p15:guide>
        <p15:guide id="3" orient="horz" pos="3792">
          <p15:clr>
            <a:srgbClr val="A4A3A4"/>
          </p15:clr>
        </p15:guide>
        <p15:guide id="4" orient="horz" pos="336">
          <p15:clr>
            <a:srgbClr val="A4A3A4"/>
          </p15:clr>
        </p15:guide>
        <p15:guide id="5" orient="horz" pos="1920">
          <p15:clr>
            <a:srgbClr val="A4A3A4"/>
          </p15:clr>
        </p15:guide>
        <p15:guide id="6" orient="horz" pos="3984">
          <p15:clr>
            <a:srgbClr val="A4A3A4"/>
          </p15:clr>
        </p15:guide>
        <p15:guide id="7" orient="horz" pos="1152">
          <p15:clr>
            <a:srgbClr val="A4A3A4"/>
          </p15:clr>
        </p15:guide>
        <p15:guide id="8" pos="3839">
          <p15:clr>
            <a:srgbClr val="A4A3A4"/>
          </p15:clr>
        </p15:guide>
        <p15:guide id="9" pos="671">
          <p15:clr>
            <a:srgbClr val="A4A3A4"/>
          </p15:clr>
        </p15:guide>
        <p15:guide id="10" pos="7007">
          <p15:clr>
            <a:srgbClr val="A4A3A4"/>
          </p15:clr>
        </p15:guide>
        <p15:guide id="11" pos="6143">
          <p15:clr>
            <a:srgbClr val="A4A3A4"/>
          </p15:clr>
        </p15:guide>
        <p15:guide id="12" pos="3263">
          <p15:clr>
            <a:srgbClr val="A4A3A4"/>
          </p15:clr>
        </p15:guide>
        <p15:guide id="13" pos="7391">
          <p15:clr>
            <a:srgbClr val="A4A3A4"/>
          </p15:clr>
        </p15:guide>
        <p15:guide id="14" pos="3695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BC89EF96-8CEA-46FF-86C4-4CE0E7609802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879" autoAdjust="0"/>
  </p:normalViewPr>
  <p:slideViewPr>
    <p:cSldViewPr showGuides="1">
      <p:cViewPr varScale="1">
        <p:scale>
          <a:sx n="57" d="100"/>
          <a:sy n="57" d="100"/>
        </p:scale>
        <p:origin x="48" y="108"/>
      </p:cViewPr>
      <p:guideLst>
        <p:guide orient="horz" pos="2160"/>
        <p:guide orient="horz" pos="1008"/>
        <p:guide orient="horz" pos="3792"/>
        <p:guide orient="horz" pos="336"/>
        <p:guide orient="horz" pos="1920"/>
        <p:guide orient="horz" pos="3984"/>
        <p:guide orient="horz" pos="1152"/>
        <p:guide pos="3839"/>
        <p:guide pos="671"/>
        <p:guide pos="7007"/>
        <p:guide pos="6143"/>
        <p:guide pos="3263"/>
        <p:guide pos="7391"/>
        <p:guide pos="3695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howGuides="1">
      <p:cViewPr varScale="1">
        <p:scale>
          <a:sx n="73" d="100"/>
          <a:sy n="73" d="100"/>
        </p:scale>
        <p:origin x="2126" y="29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handoutMaster" Target="handoutMasters/handoutMaster1.xml"/><Relationship Id="rId38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anie John" userId="e6694ea556e16cdf" providerId="LiveId" clId="{CB183380-A334-4632-9A39-F86B70A90F4E}"/>
    <pc:docChg chg="custSel modSld">
      <pc:chgData name="Stephanie John" userId="e6694ea556e16cdf" providerId="LiveId" clId="{CB183380-A334-4632-9A39-F86B70A90F4E}" dt="2026-09-29T12:43:25.778" v="6" actId="14100"/>
      <pc:docMkLst>
        <pc:docMk/>
      </pc:docMkLst>
      <pc:sldChg chg="addSp delSp modSp mod">
        <pc:chgData name="Stephanie John" userId="e6694ea556e16cdf" providerId="LiveId" clId="{CB183380-A334-4632-9A39-F86B70A90F4E}" dt="2026-09-29T12:43:25.778" v="6" actId="14100"/>
        <pc:sldMkLst>
          <pc:docMk/>
          <pc:sldMk cId="3945204369" sldId="304"/>
        </pc:sldMkLst>
        <pc:picChg chg="del">
          <ac:chgData name="Stephanie John" userId="e6694ea556e16cdf" providerId="LiveId" clId="{CB183380-A334-4632-9A39-F86B70A90F4E}" dt="2026-09-29T12:43:14.285" v="0" actId="478"/>
          <ac:picMkLst>
            <pc:docMk/>
            <pc:sldMk cId="3945204369" sldId="304"/>
            <ac:picMk id="4" creationId="{8D81959A-9BD5-6AC6-5064-609359EE589F}"/>
          </ac:picMkLst>
        </pc:picChg>
        <pc:picChg chg="add mod">
          <ac:chgData name="Stephanie John" userId="e6694ea556e16cdf" providerId="LiveId" clId="{CB183380-A334-4632-9A39-F86B70A90F4E}" dt="2026-09-29T12:43:25.778" v="6" actId="14100"/>
          <ac:picMkLst>
            <pc:docMk/>
            <pc:sldMk cId="3945204369" sldId="304"/>
            <ac:picMk id="5" creationId="{A8937D97-F35D-A76F-19CA-8403510E5B09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gov.wales/health-board-allocations-2026-2027-whc2025055?utm_source=chatgpt.com" TargetMode="Externa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gov.wales/health-board-allocations-2026-2027-whc2025055?utm_source=chatgpt.com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>
      <a:schemeClr val="accent3"/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>
      <a:schemeClr val="accent3">
        <a:tint val="75000"/>
      </a:schemeClr>
      <a:schemeClr val="accent4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>
      <a:schemeClr val="accent4"/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>
      <a:schemeClr val="accent4">
        <a:tint val="75000"/>
      </a:schemeClr>
      <a:schemeClr val="accent5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 meth="repeat">
      <a:schemeClr val="accent2">
        <a:tint val="75000"/>
      </a:schemeClr>
      <a:schemeClr val="accent3">
        <a:tint val="75000"/>
      </a:schemeClr>
      <a:schemeClr val="accent4">
        <a:tint val="75000"/>
      </a:schemeClr>
      <a:schemeClr val="accent5">
        <a:tint val="75000"/>
      </a:schemeClr>
      <a:schemeClr val="accent6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 meth="repeat">
      <a:schemeClr val="accent2">
        <a:tint val="75000"/>
      </a:schemeClr>
      <a:schemeClr val="accent3">
        <a:tint val="75000"/>
      </a:schemeClr>
      <a:schemeClr val="accent4">
        <a:tint val="75000"/>
      </a:schemeClr>
      <a:schemeClr val="accent5">
        <a:tint val="75000"/>
      </a:schemeClr>
      <a:schemeClr val="accent6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 meth="repeat">
      <a:schemeClr val="accent2">
        <a:tint val="75000"/>
      </a:schemeClr>
      <a:schemeClr val="accent3">
        <a:tint val="75000"/>
      </a:schemeClr>
      <a:schemeClr val="accent4">
        <a:tint val="75000"/>
      </a:schemeClr>
      <a:schemeClr val="accent5">
        <a:tint val="75000"/>
      </a:schemeClr>
      <a:schemeClr val="accent6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82EF322-2B48-4148-8B1E-09F995BAACF9}" type="doc">
      <dgm:prSet loTypeId="urn:microsoft.com/office/officeart/2005/8/layout/process1" loCatId="process" qsTypeId="urn:microsoft.com/office/officeart/2005/8/quickstyle/3d3" qsCatId="3D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C03065E4-C48E-41DE-A0A3-C436FD3D76F4}">
      <dgm:prSet custT="1"/>
      <dgm:spPr/>
      <dgm:t>
        <a:bodyPr/>
        <a:lstStyle/>
        <a:p>
          <a:r>
            <a:rPr lang="en-GB" sz="1800" b="1" dirty="0">
              <a:solidFill>
                <a:schemeClr val="tx1"/>
              </a:solidFill>
            </a:rPr>
            <a:t>Health care: NHS Wales</a:t>
          </a:r>
          <a:br>
            <a:rPr lang="en-GB" sz="1800" dirty="0">
              <a:solidFill>
                <a:schemeClr val="tx1"/>
              </a:solidFill>
            </a:rPr>
          </a:br>
          <a:r>
            <a:rPr lang="en-GB" sz="1800" dirty="0">
              <a:solidFill>
                <a:schemeClr val="tx1"/>
              </a:solidFill>
            </a:rPr>
            <a:t>Most NHS healthcare is funded by the Welsh Government from public taxation.</a:t>
          </a:r>
        </a:p>
        <a:p>
          <a:r>
            <a:rPr lang="en-GB" sz="1800" dirty="0">
              <a:solidFill>
                <a:schemeClr val="tx1"/>
              </a:solidFill>
            </a:rPr>
            <a:t> The Welsh Government  allocates funding to Wales's Local Health Boards to plan and provide services such as hospitals, community healthcare, GP services and mental-health care. Health boards receive annual allocations and are plan services within those resources. </a:t>
          </a:r>
          <a:r>
            <a:rPr lang="en-GB" sz="1800" dirty="0">
              <a:solidFill>
                <a:schemeClr val="tx1"/>
              </a:solidFill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GOV.WALES</a:t>
          </a:r>
          <a:endParaRPr lang="en-US" sz="1800" dirty="0">
            <a:solidFill>
              <a:schemeClr val="tx1"/>
            </a:solidFill>
          </a:endParaRPr>
        </a:p>
      </dgm:t>
    </dgm:pt>
    <dgm:pt modelId="{07C05834-55F1-4991-8B4C-ACAC3502C436}" type="parTrans" cxnId="{92529BD7-2056-4191-8809-288BC7D449E8}">
      <dgm:prSet/>
      <dgm:spPr/>
      <dgm:t>
        <a:bodyPr/>
        <a:lstStyle/>
        <a:p>
          <a:endParaRPr lang="en-US"/>
        </a:p>
      </dgm:t>
    </dgm:pt>
    <dgm:pt modelId="{3501C090-B618-4299-B357-F9B1354514F8}" type="sibTrans" cxnId="{92529BD7-2056-4191-8809-288BC7D449E8}">
      <dgm:prSet custT="1"/>
      <dgm:spPr/>
      <dgm:t>
        <a:bodyPr/>
        <a:lstStyle/>
        <a:p>
          <a:endParaRPr lang="en-US" sz="1600">
            <a:solidFill>
              <a:schemeClr val="tx1"/>
            </a:solidFill>
          </a:endParaRPr>
        </a:p>
      </dgm:t>
    </dgm:pt>
    <dgm:pt modelId="{6BD58EFD-BC60-4C73-A2E6-EC771E9811FE}">
      <dgm:prSet custT="1"/>
      <dgm:spPr/>
      <dgm:t>
        <a:bodyPr/>
        <a:lstStyle/>
        <a:p>
          <a:r>
            <a:rPr lang="en-GB" sz="2000" b="1" dirty="0">
              <a:solidFill>
                <a:schemeClr val="tx1"/>
              </a:solidFill>
            </a:rPr>
            <a:t> Social care: Local authorities</a:t>
          </a:r>
          <a:br>
            <a:rPr lang="en-GB" sz="2000" dirty="0">
              <a:solidFill>
                <a:schemeClr val="tx1"/>
              </a:solidFill>
            </a:rPr>
          </a:br>
          <a:r>
            <a:rPr lang="en-GB" sz="2000" dirty="0">
              <a:solidFill>
                <a:schemeClr val="tx1"/>
              </a:solidFill>
            </a:rPr>
            <a:t>Social care is different. Local authorities (councils) have major responsibility for arranging social care. Their funding comes from a mixture of Welsh Government support, locally raised income such as council tax, and in some circumstances, contributions from people receiving care.</a:t>
          </a:r>
          <a:endParaRPr lang="en-US" sz="2000" dirty="0">
            <a:solidFill>
              <a:schemeClr val="tx1"/>
            </a:solidFill>
          </a:endParaRPr>
        </a:p>
      </dgm:t>
    </dgm:pt>
    <dgm:pt modelId="{E9729C73-654A-44F5-B396-FC0A71C61944}" type="parTrans" cxnId="{06D87EB4-798B-4BF7-9A80-C0A1D36B4437}">
      <dgm:prSet/>
      <dgm:spPr/>
      <dgm:t>
        <a:bodyPr/>
        <a:lstStyle/>
        <a:p>
          <a:endParaRPr lang="en-US"/>
        </a:p>
      </dgm:t>
    </dgm:pt>
    <dgm:pt modelId="{AA3998EE-C922-4366-8C2A-95C4DFA2701C}" type="sibTrans" cxnId="{06D87EB4-798B-4BF7-9A80-C0A1D36B4437}">
      <dgm:prSet custT="1"/>
      <dgm:spPr/>
      <dgm:t>
        <a:bodyPr/>
        <a:lstStyle/>
        <a:p>
          <a:endParaRPr lang="en-US" sz="1600">
            <a:solidFill>
              <a:schemeClr val="tx1"/>
            </a:solidFill>
          </a:endParaRPr>
        </a:p>
      </dgm:t>
    </dgm:pt>
    <dgm:pt modelId="{BF98EF48-2ED8-4083-9BF9-5E1C57977671}">
      <dgm:prSet custT="1"/>
      <dgm:spPr/>
      <dgm:t>
        <a:bodyPr/>
        <a:lstStyle/>
        <a:p>
          <a:r>
            <a:rPr lang="en-GB" sz="2000" b="1" dirty="0">
              <a:solidFill>
                <a:schemeClr val="tx1"/>
              </a:solidFill>
            </a:rPr>
            <a:t>Social care is not automatically free at the point of use. </a:t>
          </a:r>
        </a:p>
        <a:p>
          <a:r>
            <a:rPr lang="en-GB" sz="2000" dirty="0">
              <a:solidFill>
                <a:schemeClr val="tx1"/>
              </a:solidFill>
            </a:rPr>
            <a:t>A person's financial circumstances may affect how much they contribute towards their care. Welsh rules require councils to carry out financial assessments when determining charges. </a:t>
          </a:r>
          <a:endParaRPr lang="en-US" sz="2000" dirty="0">
            <a:solidFill>
              <a:schemeClr val="tx1"/>
            </a:solidFill>
          </a:endParaRPr>
        </a:p>
      </dgm:t>
    </dgm:pt>
    <dgm:pt modelId="{D4452C1F-6666-4EF7-9249-E9F1BEEC85B4}" type="parTrans" cxnId="{BB8C0A0C-CE2D-4E75-9047-32EAC9951765}">
      <dgm:prSet/>
      <dgm:spPr/>
      <dgm:t>
        <a:bodyPr/>
        <a:lstStyle/>
        <a:p>
          <a:endParaRPr lang="en-US"/>
        </a:p>
      </dgm:t>
    </dgm:pt>
    <dgm:pt modelId="{FC6193FF-3761-4F75-8A2E-85CBB380F3E8}" type="sibTrans" cxnId="{BB8C0A0C-CE2D-4E75-9047-32EAC9951765}">
      <dgm:prSet/>
      <dgm:spPr/>
      <dgm:t>
        <a:bodyPr/>
        <a:lstStyle/>
        <a:p>
          <a:endParaRPr lang="en-US"/>
        </a:p>
      </dgm:t>
    </dgm:pt>
    <dgm:pt modelId="{DAFA1971-2269-4146-8478-C272BD9E52BB}" type="pres">
      <dgm:prSet presAssocID="{A82EF322-2B48-4148-8B1E-09F995BAACF9}" presName="Name0" presStyleCnt="0">
        <dgm:presLayoutVars>
          <dgm:dir/>
          <dgm:resizeHandles val="exact"/>
        </dgm:presLayoutVars>
      </dgm:prSet>
      <dgm:spPr/>
    </dgm:pt>
    <dgm:pt modelId="{6E9D5387-0F6D-424E-A580-C6A1C653ADDB}" type="pres">
      <dgm:prSet presAssocID="{C03065E4-C48E-41DE-A0A3-C436FD3D76F4}" presName="node" presStyleLbl="node1" presStyleIdx="0" presStyleCnt="3">
        <dgm:presLayoutVars>
          <dgm:bulletEnabled val="1"/>
        </dgm:presLayoutVars>
      </dgm:prSet>
      <dgm:spPr/>
    </dgm:pt>
    <dgm:pt modelId="{3E528C85-7A08-429A-812F-94471328D3DF}" type="pres">
      <dgm:prSet presAssocID="{3501C090-B618-4299-B357-F9B1354514F8}" presName="sibTrans" presStyleLbl="sibTrans2D1" presStyleIdx="0" presStyleCnt="2"/>
      <dgm:spPr/>
    </dgm:pt>
    <dgm:pt modelId="{8C1DA985-20F5-4EF1-8E11-AEC22C937D2D}" type="pres">
      <dgm:prSet presAssocID="{3501C090-B618-4299-B357-F9B1354514F8}" presName="connectorText" presStyleLbl="sibTrans2D1" presStyleIdx="0" presStyleCnt="2"/>
      <dgm:spPr/>
    </dgm:pt>
    <dgm:pt modelId="{E27A6FEC-EE3C-4B4E-B2C7-E5514D12590E}" type="pres">
      <dgm:prSet presAssocID="{6BD58EFD-BC60-4C73-A2E6-EC771E9811FE}" presName="node" presStyleLbl="node1" presStyleIdx="1" presStyleCnt="3">
        <dgm:presLayoutVars>
          <dgm:bulletEnabled val="1"/>
        </dgm:presLayoutVars>
      </dgm:prSet>
      <dgm:spPr/>
    </dgm:pt>
    <dgm:pt modelId="{C4B80C55-FC82-481A-8226-A440D35F6934}" type="pres">
      <dgm:prSet presAssocID="{AA3998EE-C922-4366-8C2A-95C4DFA2701C}" presName="sibTrans" presStyleLbl="sibTrans2D1" presStyleIdx="1" presStyleCnt="2"/>
      <dgm:spPr/>
    </dgm:pt>
    <dgm:pt modelId="{AE93FB2A-4F74-4F93-AC18-232271BA421E}" type="pres">
      <dgm:prSet presAssocID="{AA3998EE-C922-4366-8C2A-95C4DFA2701C}" presName="connectorText" presStyleLbl="sibTrans2D1" presStyleIdx="1" presStyleCnt="2"/>
      <dgm:spPr/>
    </dgm:pt>
    <dgm:pt modelId="{D67149C6-1CDF-4599-8EEA-59F1088E2606}" type="pres">
      <dgm:prSet presAssocID="{BF98EF48-2ED8-4083-9BF9-5E1C57977671}" presName="node" presStyleLbl="node1" presStyleIdx="2" presStyleCnt="3">
        <dgm:presLayoutVars>
          <dgm:bulletEnabled val="1"/>
        </dgm:presLayoutVars>
      </dgm:prSet>
      <dgm:spPr/>
    </dgm:pt>
  </dgm:ptLst>
  <dgm:cxnLst>
    <dgm:cxn modelId="{F3F27106-7AE7-4723-ADE0-B20E2C32017A}" type="presOf" srcId="{A82EF322-2B48-4148-8B1E-09F995BAACF9}" destId="{DAFA1971-2269-4146-8478-C272BD9E52BB}" srcOrd="0" destOrd="0" presId="urn:microsoft.com/office/officeart/2005/8/layout/process1"/>
    <dgm:cxn modelId="{BB8C0A0C-CE2D-4E75-9047-32EAC9951765}" srcId="{A82EF322-2B48-4148-8B1E-09F995BAACF9}" destId="{BF98EF48-2ED8-4083-9BF9-5E1C57977671}" srcOrd="2" destOrd="0" parTransId="{D4452C1F-6666-4EF7-9249-E9F1BEEC85B4}" sibTransId="{FC6193FF-3761-4F75-8A2E-85CBB380F3E8}"/>
    <dgm:cxn modelId="{64762528-5266-473B-8BB8-69740AE6BC80}" type="presOf" srcId="{C03065E4-C48E-41DE-A0A3-C436FD3D76F4}" destId="{6E9D5387-0F6D-424E-A580-C6A1C653ADDB}" srcOrd="0" destOrd="0" presId="urn:microsoft.com/office/officeart/2005/8/layout/process1"/>
    <dgm:cxn modelId="{F2A01541-410C-4253-95F4-AA7DB56DAA77}" type="presOf" srcId="{AA3998EE-C922-4366-8C2A-95C4DFA2701C}" destId="{C4B80C55-FC82-481A-8226-A440D35F6934}" srcOrd="0" destOrd="0" presId="urn:microsoft.com/office/officeart/2005/8/layout/process1"/>
    <dgm:cxn modelId="{4397E055-7DC1-4F6B-9E48-370AF601A19D}" type="presOf" srcId="{AA3998EE-C922-4366-8C2A-95C4DFA2701C}" destId="{AE93FB2A-4F74-4F93-AC18-232271BA421E}" srcOrd="1" destOrd="0" presId="urn:microsoft.com/office/officeart/2005/8/layout/process1"/>
    <dgm:cxn modelId="{6F4D315A-8EAF-457D-BA24-FA8CE6ED139A}" type="presOf" srcId="{3501C090-B618-4299-B357-F9B1354514F8}" destId="{3E528C85-7A08-429A-812F-94471328D3DF}" srcOrd="0" destOrd="0" presId="urn:microsoft.com/office/officeart/2005/8/layout/process1"/>
    <dgm:cxn modelId="{F747CA84-33D7-4F0B-8449-999BA849733C}" type="presOf" srcId="{6BD58EFD-BC60-4C73-A2E6-EC771E9811FE}" destId="{E27A6FEC-EE3C-4B4E-B2C7-E5514D12590E}" srcOrd="0" destOrd="0" presId="urn:microsoft.com/office/officeart/2005/8/layout/process1"/>
    <dgm:cxn modelId="{97BDEA84-54B9-43C0-A0CB-CF5F53982309}" type="presOf" srcId="{BF98EF48-2ED8-4083-9BF9-5E1C57977671}" destId="{D67149C6-1CDF-4599-8EEA-59F1088E2606}" srcOrd="0" destOrd="0" presId="urn:microsoft.com/office/officeart/2005/8/layout/process1"/>
    <dgm:cxn modelId="{06D87EB4-798B-4BF7-9A80-C0A1D36B4437}" srcId="{A82EF322-2B48-4148-8B1E-09F995BAACF9}" destId="{6BD58EFD-BC60-4C73-A2E6-EC771E9811FE}" srcOrd="1" destOrd="0" parTransId="{E9729C73-654A-44F5-B396-FC0A71C61944}" sibTransId="{AA3998EE-C922-4366-8C2A-95C4DFA2701C}"/>
    <dgm:cxn modelId="{92529BD7-2056-4191-8809-288BC7D449E8}" srcId="{A82EF322-2B48-4148-8B1E-09F995BAACF9}" destId="{C03065E4-C48E-41DE-A0A3-C436FD3D76F4}" srcOrd="0" destOrd="0" parTransId="{07C05834-55F1-4991-8B4C-ACAC3502C436}" sibTransId="{3501C090-B618-4299-B357-F9B1354514F8}"/>
    <dgm:cxn modelId="{722203FA-DEDF-43EC-86A3-A0AA91D3483C}" type="presOf" srcId="{3501C090-B618-4299-B357-F9B1354514F8}" destId="{8C1DA985-20F5-4EF1-8E11-AEC22C937D2D}" srcOrd="1" destOrd="0" presId="urn:microsoft.com/office/officeart/2005/8/layout/process1"/>
    <dgm:cxn modelId="{CA2B1B89-16A2-4556-90AA-EC06116130BF}" type="presParOf" srcId="{DAFA1971-2269-4146-8478-C272BD9E52BB}" destId="{6E9D5387-0F6D-424E-A580-C6A1C653ADDB}" srcOrd="0" destOrd="0" presId="urn:microsoft.com/office/officeart/2005/8/layout/process1"/>
    <dgm:cxn modelId="{C42B808F-BAF1-4747-955E-B3B63D7B4E36}" type="presParOf" srcId="{DAFA1971-2269-4146-8478-C272BD9E52BB}" destId="{3E528C85-7A08-429A-812F-94471328D3DF}" srcOrd="1" destOrd="0" presId="urn:microsoft.com/office/officeart/2005/8/layout/process1"/>
    <dgm:cxn modelId="{690039B8-E49C-487B-84A1-9B95842242D8}" type="presParOf" srcId="{3E528C85-7A08-429A-812F-94471328D3DF}" destId="{8C1DA985-20F5-4EF1-8E11-AEC22C937D2D}" srcOrd="0" destOrd="0" presId="urn:microsoft.com/office/officeart/2005/8/layout/process1"/>
    <dgm:cxn modelId="{72DB4BDB-3FCB-47B3-9843-8B53769AE6D1}" type="presParOf" srcId="{DAFA1971-2269-4146-8478-C272BD9E52BB}" destId="{E27A6FEC-EE3C-4B4E-B2C7-E5514D12590E}" srcOrd="2" destOrd="0" presId="urn:microsoft.com/office/officeart/2005/8/layout/process1"/>
    <dgm:cxn modelId="{6EEC7A1A-922B-47AC-86E9-FD560D6487CE}" type="presParOf" srcId="{DAFA1971-2269-4146-8478-C272BD9E52BB}" destId="{C4B80C55-FC82-481A-8226-A440D35F6934}" srcOrd="3" destOrd="0" presId="urn:microsoft.com/office/officeart/2005/8/layout/process1"/>
    <dgm:cxn modelId="{E2B342B8-1286-47AE-AD53-82ED5ABDF7A8}" type="presParOf" srcId="{C4B80C55-FC82-481A-8226-A440D35F6934}" destId="{AE93FB2A-4F74-4F93-AC18-232271BA421E}" srcOrd="0" destOrd="0" presId="urn:microsoft.com/office/officeart/2005/8/layout/process1"/>
    <dgm:cxn modelId="{2037F548-563C-4BEB-9655-4CD04F8DBE1B}" type="presParOf" srcId="{DAFA1971-2269-4146-8478-C272BD9E52BB}" destId="{D67149C6-1CDF-4599-8EEA-59F1088E2606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AB6B111-1A0D-4781-8122-990AE3449A60}" type="doc">
      <dgm:prSet loTypeId="urn:microsoft.com/office/officeart/2024/layout/NumberedTitleList" loCatId="textcard" qsTypeId="urn:microsoft.com/office/officeart/2005/8/quickstyle/3d3" qsCatId="3D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F3403EDD-4622-4867-947F-D68D9B266D00}">
      <dgm:prSet phldrT="[Text]"/>
      <dgm:spPr/>
      <dgm:t>
        <a:bodyPr/>
        <a:lstStyle/>
        <a:p>
          <a:r>
            <a:rPr lang="en-GB" dirty="0"/>
            <a:t>The person receiving support—and, where appropriate, family members or unpaid carers.</a:t>
          </a:r>
        </a:p>
      </dgm:t>
    </dgm:pt>
    <dgm:pt modelId="{F96A57D7-5737-41AA-B4E0-5C6F07EC16EB}" type="parTrans" cxnId="{14E3A396-053A-4894-9B58-AB0D9BAC82D6}">
      <dgm:prSet/>
      <dgm:spPr/>
      <dgm:t>
        <a:bodyPr/>
        <a:lstStyle/>
        <a:p>
          <a:endParaRPr lang="en-GB"/>
        </a:p>
      </dgm:t>
    </dgm:pt>
    <dgm:pt modelId="{A6996B30-E23B-457B-AFF7-45C813EE4CCE}" type="sibTrans" cxnId="{14E3A396-053A-4894-9B58-AB0D9BAC82D6}">
      <dgm:prSet phldrT="1" phldr="0"/>
      <dgm:spPr/>
      <dgm:t>
        <a:bodyPr/>
        <a:lstStyle/>
        <a:p>
          <a:r>
            <a:t>1</a:t>
          </a:r>
        </a:p>
      </dgm:t>
    </dgm:pt>
    <dgm:pt modelId="{E65B93D4-9459-45C4-9ADA-BEE73A4ABA87}">
      <dgm:prSet phldrT="[Text]"/>
      <dgm:spPr/>
      <dgm:t>
        <a:bodyPr/>
        <a:lstStyle/>
        <a:p>
          <a:r>
            <a:rPr lang="en-GB" dirty="0"/>
            <a:t>Health professionals: GP, nurse, pharmacist, therapist, mental health practitioner or hospital team.</a:t>
          </a:r>
        </a:p>
      </dgm:t>
    </dgm:pt>
    <dgm:pt modelId="{D4515E09-611C-4470-A9EE-9FC3540BB3DC}" type="parTrans" cxnId="{01BC6D49-8F18-453A-8C95-2E230CF20E6B}">
      <dgm:prSet/>
      <dgm:spPr/>
      <dgm:t>
        <a:bodyPr/>
        <a:lstStyle/>
        <a:p>
          <a:endParaRPr lang="en-GB"/>
        </a:p>
      </dgm:t>
    </dgm:pt>
    <dgm:pt modelId="{6CA4FC04-0597-466C-A4BE-41A34F1CD7D5}" type="sibTrans" cxnId="{01BC6D49-8F18-453A-8C95-2E230CF20E6B}">
      <dgm:prSet phldrT="2" phldr="0"/>
      <dgm:spPr/>
      <dgm:t>
        <a:bodyPr/>
        <a:lstStyle/>
        <a:p>
          <a:r>
            <a:t>2</a:t>
          </a:r>
        </a:p>
      </dgm:t>
    </dgm:pt>
    <dgm:pt modelId="{6DC5D653-8847-4B38-9BDB-B884A29981CA}">
      <dgm:prSet phldrT="[Text]"/>
      <dgm:spPr/>
      <dgm:t>
        <a:bodyPr/>
        <a:lstStyle/>
        <a:p>
          <a:r>
            <a:rPr lang="en-GB" dirty="0"/>
            <a:t>Social care professionals: social worker, care worker, occupational therapist or social services team.</a:t>
          </a:r>
        </a:p>
      </dgm:t>
    </dgm:pt>
    <dgm:pt modelId="{783871AC-C156-4296-B939-F79563072469}" type="parTrans" cxnId="{CC0BE508-AEB1-4B5F-A8F2-0193037D1DA5}">
      <dgm:prSet/>
      <dgm:spPr/>
      <dgm:t>
        <a:bodyPr/>
        <a:lstStyle/>
        <a:p>
          <a:endParaRPr lang="en-GB"/>
        </a:p>
      </dgm:t>
    </dgm:pt>
    <dgm:pt modelId="{71D72272-1098-4CEF-BC1C-73A03E6D7452}" type="sibTrans" cxnId="{CC0BE508-AEB1-4B5F-A8F2-0193037D1DA5}">
      <dgm:prSet phldrT="3" phldr="0"/>
      <dgm:spPr/>
      <dgm:t>
        <a:bodyPr/>
        <a:lstStyle/>
        <a:p>
          <a:r>
            <a:t>3</a:t>
          </a:r>
        </a:p>
      </dgm:t>
    </dgm:pt>
    <dgm:pt modelId="{E9E59F72-754B-4680-9AFB-3D97A0C7BD70}">
      <dgm:prSet phldrT="[Text]"/>
      <dgm:spPr/>
      <dgm:t>
        <a:bodyPr/>
        <a:lstStyle/>
        <a:p>
          <a:r>
            <a:rPr lang="en-GB" dirty="0"/>
            <a:t>Other partners: housing, education, employment support, advocacy, community groups and voluntary organisations</a:t>
          </a:r>
        </a:p>
      </dgm:t>
    </dgm:pt>
    <dgm:pt modelId="{B7FBF881-6A06-416D-9059-CFB3DBF87685}" type="parTrans" cxnId="{6B160A7A-A378-4862-AAC1-5FB3AC88E550}">
      <dgm:prSet/>
      <dgm:spPr/>
      <dgm:t>
        <a:bodyPr/>
        <a:lstStyle/>
        <a:p>
          <a:endParaRPr lang="en-GB"/>
        </a:p>
      </dgm:t>
    </dgm:pt>
    <dgm:pt modelId="{52D4B254-BC18-4539-8072-16C3422E52C5}" type="sibTrans" cxnId="{6B160A7A-A378-4862-AAC1-5FB3AC88E550}">
      <dgm:prSet phldrT="4" phldr="0"/>
      <dgm:spPr/>
      <dgm:t>
        <a:bodyPr/>
        <a:lstStyle/>
        <a:p>
          <a:r>
            <a:rPr lang="en-GB"/>
            <a:t>4</a:t>
          </a:r>
        </a:p>
      </dgm:t>
    </dgm:pt>
    <dgm:pt modelId="{52B4EC63-C886-40F2-BE48-CE81A20BEE84}" type="pres">
      <dgm:prSet presAssocID="{4AB6B111-1A0D-4781-8122-990AE3449A60}" presName="Name0" presStyleCnt="0">
        <dgm:presLayoutVars>
          <dgm:dir/>
          <dgm:animLvl val="lvl"/>
          <dgm:resizeHandles val="exact"/>
        </dgm:presLayoutVars>
      </dgm:prSet>
      <dgm:spPr/>
    </dgm:pt>
    <dgm:pt modelId="{80367E9C-CC8D-4FF0-A8A3-24410FE26722}" type="pres">
      <dgm:prSet presAssocID="{F3403EDD-4622-4867-947F-D68D9B266D00}" presName="compositeNode" presStyleCnt="0">
        <dgm:presLayoutVars>
          <dgm:bulletEnabled val="1"/>
        </dgm:presLayoutVars>
      </dgm:prSet>
      <dgm:spPr/>
    </dgm:pt>
    <dgm:pt modelId="{F8C5BE4D-D12D-4B30-AB4A-EE07FEB6D4D5}" type="pres">
      <dgm:prSet presAssocID="{F3403EDD-4622-4867-947F-D68D9B266D00}" presName="bgRect" presStyleLbl="fgAcc1" presStyleIdx="0" presStyleCnt="4"/>
      <dgm:spPr/>
    </dgm:pt>
    <dgm:pt modelId="{D6080D5E-C1E5-4D3A-8017-7BE342593D97}" type="pres">
      <dgm:prSet presAssocID="{A6996B30-E23B-457B-AFF7-45C813EE4CCE}" presName="sibTransNodeCircle" presStyleLbl="alignNode1" presStyleIdx="0" presStyleCnt="4">
        <dgm:presLayoutVars>
          <dgm:chMax val="0"/>
          <dgm:bulletEnabled/>
        </dgm:presLayoutVars>
      </dgm:prSet>
      <dgm:spPr/>
    </dgm:pt>
    <dgm:pt modelId="{D206F279-5D4A-4E5C-9B77-DC672F9C43FC}" type="pres">
      <dgm:prSet presAssocID="{F3403EDD-4622-4867-947F-D68D9B266D00}" presName="nodeText" presStyleLbl="bgAccFollowNode1" presStyleIdx="0" presStyleCnt="0">
        <dgm:presLayoutVars>
          <dgm:bulletEnabled val="1"/>
        </dgm:presLayoutVars>
      </dgm:prSet>
      <dgm:spPr/>
    </dgm:pt>
    <dgm:pt modelId="{634EF80F-7A34-457C-B663-F368A2AD5143}" type="pres">
      <dgm:prSet presAssocID="{A6996B30-E23B-457B-AFF7-45C813EE4CCE}" presName="sibTrans" presStyleCnt="0"/>
      <dgm:spPr/>
    </dgm:pt>
    <dgm:pt modelId="{2016D42A-B9FD-450B-B7E5-71EB5AC9CCD4}" type="pres">
      <dgm:prSet presAssocID="{E65B93D4-9459-45C4-9ADA-BEE73A4ABA87}" presName="compositeNode" presStyleCnt="0">
        <dgm:presLayoutVars>
          <dgm:bulletEnabled val="1"/>
        </dgm:presLayoutVars>
      </dgm:prSet>
      <dgm:spPr/>
    </dgm:pt>
    <dgm:pt modelId="{2940CF18-EB45-431F-8E49-5E2727D34BAD}" type="pres">
      <dgm:prSet presAssocID="{E65B93D4-9459-45C4-9ADA-BEE73A4ABA87}" presName="bgRect" presStyleLbl="fgAcc1" presStyleIdx="1" presStyleCnt="4"/>
      <dgm:spPr/>
    </dgm:pt>
    <dgm:pt modelId="{3F22802E-8983-4A57-9DB2-10D79A0FA460}" type="pres">
      <dgm:prSet presAssocID="{6CA4FC04-0597-466C-A4BE-41A34F1CD7D5}" presName="sibTransNodeCircle" presStyleLbl="alignNode1" presStyleIdx="1" presStyleCnt="4">
        <dgm:presLayoutVars>
          <dgm:chMax val="0"/>
          <dgm:bulletEnabled/>
        </dgm:presLayoutVars>
      </dgm:prSet>
      <dgm:spPr/>
    </dgm:pt>
    <dgm:pt modelId="{5555E04E-C3B8-4589-B881-47193A58B8D8}" type="pres">
      <dgm:prSet presAssocID="{E65B93D4-9459-45C4-9ADA-BEE73A4ABA87}" presName="nodeText" presStyleLbl="bgAccFollowNode1" presStyleIdx="0" presStyleCnt="0">
        <dgm:presLayoutVars>
          <dgm:bulletEnabled val="1"/>
        </dgm:presLayoutVars>
      </dgm:prSet>
      <dgm:spPr/>
    </dgm:pt>
    <dgm:pt modelId="{80E53E28-C88E-47EC-B937-6D9E57462297}" type="pres">
      <dgm:prSet presAssocID="{6CA4FC04-0597-466C-A4BE-41A34F1CD7D5}" presName="sibTrans" presStyleCnt="0"/>
      <dgm:spPr/>
    </dgm:pt>
    <dgm:pt modelId="{C27F1A8C-607C-4A53-959B-7FFE4ACE7B48}" type="pres">
      <dgm:prSet presAssocID="{6DC5D653-8847-4B38-9BDB-B884A29981CA}" presName="compositeNode" presStyleCnt="0">
        <dgm:presLayoutVars>
          <dgm:bulletEnabled val="1"/>
        </dgm:presLayoutVars>
      </dgm:prSet>
      <dgm:spPr/>
    </dgm:pt>
    <dgm:pt modelId="{4C069714-8752-42DB-BD82-DCFDB75BBA4D}" type="pres">
      <dgm:prSet presAssocID="{6DC5D653-8847-4B38-9BDB-B884A29981CA}" presName="bgRect" presStyleLbl="fgAcc1" presStyleIdx="2" presStyleCnt="4"/>
      <dgm:spPr/>
    </dgm:pt>
    <dgm:pt modelId="{75111F1C-E41C-467F-BCEA-D2FECB8CB456}" type="pres">
      <dgm:prSet presAssocID="{71D72272-1098-4CEF-BC1C-73A03E6D7452}" presName="sibTransNodeCircle" presStyleLbl="alignNode1" presStyleIdx="2" presStyleCnt="4">
        <dgm:presLayoutVars>
          <dgm:chMax val="0"/>
          <dgm:bulletEnabled/>
        </dgm:presLayoutVars>
      </dgm:prSet>
      <dgm:spPr/>
    </dgm:pt>
    <dgm:pt modelId="{4D77A899-9097-4AF6-AB77-A33AB50B9913}" type="pres">
      <dgm:prSet presAssocID="{6DC5D653-8847-4B38-9BDB-B884A29981CA}" presName="nodeText" presStyleLbl="bgAccFollowNode1" presStyleIdx="0" presStyleCnt="0">
        <dgm:presLayoutVars>
          <dgm:bulletEnabled val="1"/>
        </dgm:presLayoutVars>
      </dgm:prSet>
      <dgm:spPr/>
    </dgm:pt>
    <dgm:pt modelId="{C08F36D9-9F3D-4846-86A1-7F1CC84724FA}" type="pres">
      <dgm:prSet presAssocID="{71D72272-1098-4CEF-BC1C-73A03E6D7452}" presName="sibTrans" presStyleCnt="0"/>
      <dgm:spPr/>
    </dgm:pt>
    <dgm:pt modelId="{11C06667-61DB-409E-A6D1-B7E81EB71178}" type="pres">
      <dgm:prSet presAssocID="{E9E59F72-754B-4680-9AFB-3D97A0C7BD70}" presName="compositeNode" presStyleCnt="0">
        <dgm:presLayoutVars>
          <dgm:bulletEnabled val="1"/>
        </dgm:presLayoutVars>
      </dgm:prSet>
      <dgm:spPr/>
    </dgm:pt>
    <dgm:pt modelId="{DDE632B3-E73C-4E10-A26B-CAA92F939231}" type="pres">
      <dgm:prSet presAssocID="{E9E59F72-754B-4680-9AFB-3D97A0C7BD70}" presName="bgRect" presStyleLbl="fgAcc1" presStyleIdx="3" presStyleCnt="4"/>
      <dgm:spPr/>
    </dgm:pt>
    <dgm:pt modelId="{A866AB31-57FB-4E95-9665-37C70A1FDF64}" type="pres">
      <dgm:prSet presAssocID="{52D4B254-BC18-4539-8072-16C3422E52C5}" presName="sibTransNodeCircle" presStyleLbl="alignNode1" presStyleIdx="3" presStyleCnt="4">
        <dgm:presLayoutVars>
          <dgm:chMax val="0"/>
          <dgm:bulletEnabled/>
        </dgm:presLayoutVars>
      </dgm:prSet>
      <dgm:spPr/>
    </dgm:pt>
    <dgm:pt modelId="{36CEE4B0-DDEF-492C-A9E1-4CD075FD15A8}" type="pres">
      <dgm:prSet presAssocID="{E9E59F72-754B-4680-9AFB-3D97A0C7BD70}" presName="nodeText" presStyleLbl="bgAccFollowNode1" presStyleIdx="0" presStyleCnt="0">
        <dgm:presLayoutVars>
          <dgm:bulletEnabled val="1"/>
        </dgm:presLayoutVars>
      </dgm:prSet>
      <dgm:spPr/>
    </dgm:pt>
  </dgm:ptLst>
  <dgm:cxnLst>
    <dgm:cxn modelId="{4A9ED408-09F9-4DAF-93D0-7F8534BE3D6C}" type="presOf" srcId="{A6996B30-E23B-457B-AFF7-45C813EE4CCE}" destId="{D6080D5E-C1E5-4D3A-8017-7BE342593D97}" srcOrd="0" destOrd="0" presId="urn:microsoft.com/office/officeart/2024/layout/NumberedTitleList"/>
    <dgm:cxn modelId="{CC0BE508-AEB1-4B5F-A8F2-0193037D1DA5}" srcId="{4AB6B111-1A0D-4781-8122-990AE3449A60}" destId="{6DC5D653-8847-4B38-9BDB-B884A29981CA}" srcOrd="2" destOrd="0" parTransId="{783871AC-C156-4296-B939-F79563072469}" sibTransId="{71D72272-1098-4CEF-BC1C-73A03E6D7452}"/>
    <dgm:cxn modelId="{438B4524-8B86-466B-A460-AF32F02E2260}" type="presOf" srcId="{F3403EDD-4622-4867-947F-D68D9B266D00}" destId="{D206F279-5D4A-4E5C-9B77-DC672F9C43FC}" srcOrd="1" destOrd="0" presId="urn:microsoft.com/office/officeart/2024/layout/NumberedTitleList"/>
    <dgm:cxn modelId="{EA902945-DA10-4D7E-9A84-F9B300570004}" type="presOf" srcId="{6DC5D653-8847-4B38-9BDB-B884A29981CA}" destId="{4D77A899-9097-4AF6-AB77-A33AB50B9913}" srcOrd="1" destOrd="0" presId="urn:microsoft.com/office/officeart/2024/layout/NumberedTitleList"/>
    <dgm:cxn modelId="{E7C79265-8D6B-447E-AB8E-683B12800C31}" type="presOf" srcId="{E65B93D4-9459-45C4-9ADA-BEE73A4ABA87}" destId="{5555E04E-C3B8-4589-B881-47193A58B8D8}" srcOrd="1" destOrd="0" presId="urn:microsoft.com/office/officeart/2024/layout/NumberedTitleList"/>
    <dgm:cxn modelId="{01BC6D49-8F18-453A-8C95-2E230CF20E6B}" srcId="{4AB6B111-1A0D-4781-8122-990AE3449A60}" destId="{E65B93D4-9459-45C4-9ADA-BEE73A4ABA87}" srcOrd="1" destOrd="0" parTransId="{D4515E09-611C-4470-A9EE-9FC3540BB3DC}" sibTransId="{6CA4FC04-0597-466C-A4BE-41A34F1CD7D5}"/>
    <dgm:cxn modelId="{6B160A7A-A378-4862-AAC1-5FB3AC88E550}" srcId="{4AB6B111-1A0D-4781-8122-990AE3449A60}" destId="{E9E59F72-754B-4680-9AFB-3D97A0C7BD70}" srcOrd="3" destOrd="0" parTransId="{B7FBF881-6A06-416D-9059-CFB3DBF87685}" sibTransId="{52D4B254-BC18-4539-8072-16C3422E52C5}"/>
    <dgm:cxn modelId="{1289405A-88AA-43D6-8C9D-B72C8E90DF4E}" type="presOf" srcId="{E9E59F72-754B-4680-9AFB-3D97A0C7BD70}" destId="{DDE632B3-E73C-4E10-A26B-CAA92F939231}" srcOrd="0" destOrd="0" presId="urn:microsoft.com/office/officeart/2024/layout/NumberedTitleList"/>
    <dgm:cxn modelId="{01B9AA88-8BE0-465B-8F20-B7381DA5C593}" type="presOf" srcId="{4AB6B111-1A0D-4781-8122-990AE3449A60}" destId="{52B4EC63-C886-40F2-BE48-CE81A20BEE84}" srcOrd="0" destOrd="0" presId="urn:microsoft.com/office/officeart/2024/layout/NumberedTitleList"/>
    <dgm:cxn modelId="{14E3A396-053A-4894-9B58-AB0D9BAC82D6}" srcId="{4AB6B111-1A0D-4781-8122-990AE3449A60}" destId="{F3403EDD-4622-4867-947F-D68D9B266D00}" srcOrd="0" destOrd="0" parTransId="{F96A57D7-5737-41AA-B4E0-5C6F07EC16EB}" sibTransId="{A6996B30-E23B-457B-AFF7-45C813EE4CCE}"/>
    <dgm:cxn modelId="{BD49FF96-3954-40A8-BF80-2DDD87FEC5AE}" type="presOf" srcId="{6DC5D653-8847-4B38-9BDB-B884A29981CA}" destId="{4C069714-8752-42DB-BD82-DCFDB75BBA4D}" srcOrd="0" destOrd="0" presId="urn:microsoft.com/office/officeart/2024/layout/NumberedTitleList"/>
    <dgm:cxn modelId="{87E589AB-D5B3-4126-B243-655E28D2D812}" type="presOf" srcId="{52D4B254-BC18-4539-8072-16C3422E52C5}" destId="{A866AB31-57FB-4E95-9665-37C70A1FDF64}" srcOrd="0" destOrd="0" presId="urn:microsoft.com/office/officeart/2024/layout/NumberedTitleList"/>
    <dgm:cxn modelId="{DD0C85AC-ABE4-45D7-9E87-12036D556138}" type="presOf" srcId="{71D72272-1098-4CEF-BC1C-73A03E6D7452}" destId="{75111F1C-E41C-467F-BCEA-D2FECB8CB456}" srcOrd="0" destOrd="0" presId="urn:microsoft.com/office/officeart/2024/layout/NumberedTitleList"/>
    <dgm:cxn modelId="{4DA5F4C4-D89D-4C5B-A12A-30882677B1A7}" type="presOf" srcId="{E9E59F72-754B-4680-9AFB-3D97A0C7BD70}" destId="{36CEE4B0-DDEF-492C-A9E1-4CD075FD15A8}" srcOrd="1" destOrd="0" presId="urn:microsoft.com/office/officeart/2024/layout/NumberedTitleList"/>
    <dgm:cxn modelId="{DA188AD9-249A-4814-AC8A-281A67774011}" type="presOf" srcId="{E65B93D4-9459-45C4-9ADA-BEE73A4ABA87}" destId="{2940CF18-EB45-431F-8E49-5E2727D34BAD}" srcOrd="0" destOrd="0" presId="urn:microsoft.com/office/officeart/2024/layout/NumberedTitleList"/>
    <dgm:cxn modelId="{D9B521DC-38D0-479A-B143-77E9815CF4F9}" type="presOf" srcId="{6CA4FC04-0597-466C-A4BE-41A34F1CD7D5}" destId="{3F22802E-8983-4A57-9DB2-10D79A0FA460}" srcOrd="0" destOrd="0" presId="urn:microsoft.com/office/officeart/2024/layout/NumberedTitleList"/>
    <dgm:cxn modelId="{A958B2E4-E9E1-46EB-B607-DA2517F18222}" type="presOf" srcId="{F3403EDD-4622-4867-947F-D68D9B266D00}" destId="{F8C5BE4D-D12D-4B30-AB4A-EE07FEB6D4D5}" srcOrd="0" destOrd="0" presId="urn:microsoft.com/office/officeart/2024/layout/NumberedTitleList"/>
    <dgm:cxn modelId="{86D52F61-7EAB-4AE9-A3E4-2C599C93341E}" type="presParOf" srcId="{52B4EC63-C886-40F2-BE48-CE81A20BEE84}" destId="{80367E9C-CC8D-4FF0-A8A3-24410FE26722}" srcOrd="0" destOrd="0" presId="urn:microsoft.com/office/officeart/2024/layout/NumberedTitleList"/>
    <dgm:cxn modelId="{F41CB98D-D024-47C5-81B6-32550EC0D835}" type="presParOf" srcId="{80367E9C-CC8D-4FF0-A8A3-24410FE26722}" destId="{F8C5BE4D-D12D-4B30-AB4A-EE07FEB6D4D5}" srcOrd="0" destOrd="0" presId="urn:microsoft.com/office/officeart/2024/layout/NumberedTitleList"/>
    <dgm:cxn modelId="{1226CEF9-1022-4114-A42C-807A4EE03058}" type="presParOf" srcId="{80367E9C-CC8D-4FF0-A8A3-24410FE26722}" destId="{D6080D5E-C1E5-4D3A-8017-7BE342593D97}" srcOrd="1" destOrd="0" presId="urn:microsoft.com/office/officeart/2024/layout/NumberedTitleList"/>
    <dgm:cxn modelId="{562A6161-0F7C-4388-8B33-B9CCCE0952C8}" type="presParOf" srcId="{80367E9C-CC8D-4FF0-A8A3-24410FE26722}" destId="{D206F279-5D4A-4E5C-9B77-DC672F9C43FC}" srcOrd="2" destOrd="0" presId="urn:microsoft.com/office/officeart/2024/layout/NumberedTitleList"/>
    <dgm:cxn modelId="{53648329-0237-4F65-87C0-6C0FB37D0635}" type="presParOf" srcId="{52B4EC63-C886-40F2-BE48-CE81A20BEE84}" destId="{634EF80F-7A34-457C-B663-F368A2AD5143}" srcOrd="1" destOrd="0" presId="urn:microsoft.com/office/officeart/2024/layout/NumberedTitleList"/>
    <dgm:cxn modelId="{E3CE0065-524C-4C0A-8AAF-6DB3A00E54BC}" type="presParOf" srcId="{52B4EC63-C886-40F2-BE48-CE81A20BEE84}" destId="{2016D42A-B9FD-450B-B7E5-71EB5AC9CCD4}" srcOrd="2" destOrd="0" presId="urn:microsoft.com/office/officeart/2024/layout/NumberedTitleList"/>
    <dgm:cxn modelId="{1F888481-9A88-4F27-A000-679B6B15D75B}" type="presParOf" srcId="{2016D42A-B9FD-450B-B7E5-71EB5AC9CCD4}" destId="{2940CF18-EB45-431F-8E49-5E2727D34BAD}" srcOrd="0" destOrd="0" presId="urn:microsoft.com/office/officeart/2024/layout/NumberedTitleList"/>
    <dgm:cxn modelId="{4DDA4835-1689-42E9-B789-06AD04963B06}" type="presParOf" srcId="{2016D42A-B9FD-450B-B7E5-71EB5AC9CCD4}" destId="{3F22802E-8983-4A57-9DB2-10D79A0FA460}" srcOrd="1" destOrd="0" presId="urn:microsoft.com/office/officeart/2024/layout/NumberedTitleList"/>
    <dgm:cxn modelId="{C449DF95-D11F-45BF-AFEE-3913A7279612}" type="presParOf" srcId="{2016D42A-B9FD-450B-B7E5-71EB5AC9CCD4}" destId="{5555E04E-C3B8-4589-B881-47193A58B8D8}" srcOrd="2" destOrd="0" presId="urn:microsoft.com/office/officeart/2024/layout/NumberedTitleList"/>
    <dgm:cxn modelId="{F92191B6-5F96-4D9D-B00C-D386E6550EA2}" type="presParOf" srcId="{52B4EC63-C886-40F2-BE48-CE81A20BEE84}" destId="{80E53E28-C88E-47EC-B937-6D9E57462297}" srcOrd="3" destOrd="0" presId="urn:microsoft.com/office/officeart/2024/layout/NumberedTitleList"/>
    <dgm:cxn modelId="{A2C5F4B4-8094-49E4-861C-79BC2EEADEB9}" type="presParOf" srcId="{52B4EC63-C886-40F2-BE48-CE81A20BEE84}" destId="{C27F1A8C-607C-4A53-959B-7FFE4ACE7B48}" srcOrd="4" destOrd="0" presId="urn:microsoft.com/office/officeart/2024/layout/NumberedTitleList"/>
    <dgm:cxn modelId="{5E65DCBF-24F9-48DF-B57F-28BBA50863DF}" type="presParOf" srcId="{C27F1A8C-607C-4A53-959B-7FFE4ACE7B48}" destId="{4C069714-8752-42DB-BD82-DCFDB75BBA4D}" srcOrd="0" destOrd="0" presId="urn:microsoft.com/office/officeart/2024/layout/NumberedTitleList"/>
    <dgm:cxn modelId="{8CEAEDE9-1168-45FE-8EC8-704435A72C13}" type="presParOf" srcId="{C27F1A8C-607C-4A53-959B-7FFE4ACE7B48}" destId="{75111F1C-E41C-467F-BCEA-D2FECB8CB456}" srcOrd="1" destOrd="0" presId="urn:microsoft.com/office/officeart/2024/layout/NumberedTitleList"/>
    <dgm:cxn modelId="{4585251D-B89A-4DD7-AF03-B6A1F5588E01}" type="presParOf" srcId="{C27F1A8C-607C-4A53-959B-7FFE4ACE7B48}" destId="{4D77A899-9097-4AF6-AB77-A33AB50B9913}" srcOrd="2" destOrd="0" presId="urn:microsoft.com/office/officeart/2024/layout/NumberedTitleList"/>
    <dgm:cxn modelId="{BBD6E4A3-C4E4-42B1-91B6-84AFB355A3C5}" type="presParOf" srcId="{52B4EC63-C886-40F2-BE48-CE81A20BEE84}" destId="{C08F36D9-9F3D-4846-86A1-7F1CC84724FA}" srcOrd="5" destOrd="0" presId="urn:microsoft.com/office/officeart/2024/layout/NumberedTitleList"/>
    <dgm:cxn modelId="{97BDBE6F-CF0F-4ACF-B781-D3CE222425BE}" type="presParOf" srcId="{52B4EC63-C886-40F2-BE48-CE81A20BEE84}" destId="{11C06667-61DB-409E-A6D1-B7E81EB71178}" srcOrd="6" destOrd="0" presId="urn:microsoft.com/office/officeart/2024/layout/NumberedTitleList"/>
    <dgm:cxn modelId="{C724D67B-9D50-4DB9-984C-74773F28C281}" type="presParOf" srcId="{11C06667-61DB-409E-A6D1-B7E81EB71178}" destId="{DDE632B3-E73C-4E10-A26B-CAA92F939231}" srcOrd="0" destOrd="0" presId="urn:microsoft.com/office/officeart/2024/layout/NumberedTitleList"/>
    <dgm:cxn modelId="{BA4B4865-F10B-42DA-BE7C-117F77EC503D}" type="presParOf" srcId="{11C06667-61DB-409E-A6D1-B7E81EB71178}" destId="{A866AB31-57FB-4E95-9665-37C70A1FDF64}" srcOrd="1" destOrd="0" presId="urn:microsoft.com/office/officeart/2024/layout/NumberedTitleList"/>
    <dgm:cxn modelId="{ADF950E1-1DFA-450B-8A76-D5256F1DDCEA}" type="presParOf" srcId="{11C06667-61DB-409E-A6D1-B7E81EB71178}" destId="{36CEE4B0-DDEF-492C-A9E1-4CD075FD15A8}" srcOrd="2" destOrd="0" presId="urn:microsoft.com/office/officeart/2024/layout/NumberedTit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04196F6-4CE2-4A4D-AF1A-7AE5D45BFF8E}" type="doc">
      <dgm:prSet loTypeId="urn:microsoft.com/office/officeart/2005/8/layout/pyramid1" loCatId="pyramid" qsTypeId="urn:microsoft.com/office/officeart/2005/8/quickstyle/3d2" qsCatId="3D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837625C6-E7CA-4066-A79E-4CE102CA81FD}">
      <dgm:prSet phldrT="[Text]" custT="1"/>
      <dgm:spPr/>
      <dgm:t>
        <a:bodyPr/>
        <a:lstStyle/>
        <a:p>
          <a:endParaRPr lang="en-GB" sz="2400" b="1" u="sng" dirty="0"/>
        </a:p>
        <a:p>
          <a:endParaRPr lang="en-GB" sz="2400" b="1" u="sng" dirty="0"/>
        </a:p>
        <a:p>
          <a:r>
            <a:rPr lang="en-GB" sz="2400" b="1" u="sng" dirty="0"/>
            <a:t>Micro level</a:t>
          </a:r>
          <a:r>
            <a:rPr lang="en-GB" sz="2000" b="1" u="sng" dirty="0"/>
            <a:t>:</a:t>
          </a:r>
        </a:p>
        <a:p>
          <a:r>
            <a:rPr lang="en-GB" sz="1600" dirty="0"/>
            <a:t> </a:t>
          </a:r>
          <a:r>
            <a:rPr lang="en-GB" sz="2000" dirty="0"/>
            <a:t>The person’s </a:t>
          </a:r>
        </a:p>
        <a:p>
          <a:r>
            <a:rPr lang="en-GB" sz="2000" dirty="0"/>
            <a:t>experience, </a:t>
          </a:r>
        </a:p>
        <a:p>
          <a:r>
            <a:rPr lang="en-GB" sz="2000" dirty="0"/>
            <a:t>care plan and </a:t>
          </a:r>
        </a:p>
        <a:p>
          <a:r>
            <a:rPr lang="en-GB" sz="2000" dirty="0"/>
            <a:t>day-to-day interactions</a:t>
          </a:r>
        </a:p>
      </dgm:t>
    </dgm:pt>
    <dgm:pt modelId="{5D9978B1-1868-4E94-89F7-3DEE69D527D7}" type="parTrans" cxnId="{7A6C0BB7-2E8E-43D6-AFD2-C54E6209861A}">
      <dgm:prSet/>
      <dgm:spPr/>
      <dgm:t>
        <a:bodyPr/>
        <a:lstStyle/>
        <a:p>
          <a:endParaRPr lang="en-GB"/>
        </a:p>
      </dgm:t>
    </dgm:pt>
    <dgm:pt modelId="{DB752EB3-1F0F-4AC4-BDB0-F48C394391AC}" type="sibTrans" cxnId="{7A6C0BB7-2E8E-43D6-AFD2-C54E6209861A}">
      <dgm:prSet/>
      <dgm:spPr/>
      <dgm:t>
        <a:bodyPr/>
        <a:lstStyle/>
        <a:p>
          <a:endParaRPr lang="en-GB"/>
        </a:p>
      </dgm:t>
    </dgm:pt>
    <dgm:pt modelId="{B67AF7F4-26AB-4EF5-BE80-1425EAD806DF}">
      <dgm:prSet phldrT="[Text]" custT="1"/>
      <dgm:spPr/>
      <dgm:t>
        <a:bodyPr/>
        <a:lstStyle/>
        <a:p>
          <a:r>
            <a:rPr lang="en-GB" sz="2400" b="1" dirty="0" err="1"/>
            <a:t>Meso</a:t>
          </a:r>
          <a:r>
            <a:rPr lang="en-GB" sz="2400" b="1" dirty="0"/>
            <a:t> level: </a:t>
          </a:r>
          <a:r>
            <a:rPr lang="en-GB" sz="2400" dirty="0"/>
            <a:t>collaboration between teams, services and organisations in a locality or pathway.</a:t>
          </a:r>
        </a:p>
      </dgm:t>
    </dgm:pt>
    <dgm:pt modelId="{2F61FE7D-2570-436B-A1B2-ABBE882B433B}" type="parTrans" cxnId="{74C99BD0-8231-432C-B6DB-290C95F57851}">
      <dgm:prSet/>
      <dgm:spPr/>
      <dgm:t>
        <a:bodyPr/>
        <a:lstStyle/>
        <a:p>
          <a:endParaRPr lang="en-GB"/>
        </a:p>
      </dgm:t>
    </dgm:pt>
    <dgm:pt modelId="{B87D86CC-5109-4DEA-AA86-0D71ADFFEBE4}" type="sibTrans" cxnId="{74C99BD0-8231-432C-B6DB-290C95F57851}">
      <dgm:prSet/>
      <dgm:spPr/>
      <dgm:t>
        <a:bodyPr/>
        <a:lstStyle/>
        <a:p>
          <a:endParaRPr lang="en-GB"/>
        </a:p>
      </dgm:t>
    </dgm:pt>
    <dgm:pt modelId="{808C207C-272C-4510-818F-4B60D007E3DB}">
      <dgm:prSet custT="1"/>
      <dgm:spPr/>
      <dgm:t>
        <a:bodyPr/>
        <a:lstStyle/>
        <a:p>
          <a:r>
            <a:rPr lang="en-GB" sz="2800" b="1" dirty="0"/>
            <a:t>Macro level: </a:t>
          </a:r>
          <a:r>
            <a:rPr lang="en-GB" sz="2800" dirty="0"/>
            <a:t>system-wide policy, planning, funding, governance and accountability</a:t>
          </a:r>
        </a:p>
      </dgm:t>
    </dgm:pt>
    <dgm:pt modelId="{9476E311-58DD-473D-8402-330969667B3B}" type="parTrans" cxnId="{3FBA2C27-9E9A-4313-822C-7B0144FB50D7}">
      <dgm:prSet/>
      <dgm:spPr/>
      <dgm:t>
        <a:bodyPr/>
        <a:lstStyle/>
        <a:p>
          <a:endParaRPr lang="en-GB"/>
        </a:p>
      </dgm:t>
    </dgm:pt>
    <dgm:pt modelId="{49C89B56-07A1-48B9-8678-794A76D969A2}" type="sibTrans" cxnId="{3FBA2C27-9E9A-4313-822C-7B0144FB50D7}">
      <dgm:prSet/>
      <dgm:spPr/>
      <dgm:t>
        <a:bodyPr/>
        <a:lstStyle/>
        <a:p>
          <a:endParaRPr lang="en-GB"/>
        </a:p>
      </dgm:t>
    </dgm:pt>
    <dgm:pt modelId="{047AC853-AA14-4821-AA2F-F3B5153D0882}" type="pres">
      <dgm:prSet presAssocID="{D04196F6-4CE2-4A4D-AF1A-7AE5D45BFF8E}" presName="Name0" presStyleCnt="0">
        <dgm:presLayoutVars>
          <dgm:dir/>
          <dgm:animLvl val="lvl"/>
          <dgm:resizeHandles val="exact"/>
        </dgm:presLayoutVars>
      </dgm:prSet>
      <dgm:spPr/>
    </dgm:pt>
    <dgm:pt modelId="{0E2FD127-4470-4D97-9D1F-65EFBEDDFE40}" type="pres">
      <dgm:prSet presAssocID="{837625C6-E7CA-4066-A79E-4CE102CA81FD}" presName="Name8" presStyleCnt="0"/>
      <dgm:spPr/>
    </dgm:pt>
    <dgm:pt modelId="{9C20863A-0F15-4DF7-A2CF-793A75B8A041}" type="pres">
      <dgm:prSet presAssocID="{837625C6-E7CA-4066-A79E-4CE102CA81FD}" presName="level" presStyleLbl="node1" presStyleIdx="0" presStyleCnt="3" custLinFactNeighborX="-13756" custLinFactNeighborY="4223">
        <dgm:presLayoutVars>
          <dgm:chMax val="1"/>
          <dgm:bulletEnabled val="1"/>
        </dgm:presLayoutVars>
      </dgm:prSet>
      <dgm:spPr/>
    </dgm:pt>
    <dgm:pt modelId="{E19C8536-2081-4261-87FB-7C99349F3E0C}" type="pres">
      <dgm:prSet presAssocID="{837625C6-E7CA-4066-A79E-4CE102CA81FD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7CF6EBED-3ED9-4941-B7AF-8829B5466E95}" type="pres">
      <dgm:prSet presAssocID="{B67AF7F4-26AB-4EF5-BE80-1425EAD806DF}" presName="Name8" presStyleCnt="0"/>
      <dgm:spPr/>
    </dgm:pt>
    <dgm:pt modelId="{EF81E9B0-AEC0-42D8-A1D9-A2EBFD57C290}" type="pres">
      <dgm:prSet presAssocID="{B67AF7F4-26AB-4EF5-BE80-1425EAD806DF}" presName="level" presStyleLbl="node1" presStyleIdx="1" presStyleCnt="3" custScaleX="85873" custScaleY="56752" custLinFactNeighborX="-9437" custLinFactNeighborY="2606">
        <dgm:presLayoutVars>
          <dgm:chMax val="1"/>
          <dgm:bulletEnabled val="1"/>
        </dgm:presLayoutVars>
      </dgm:prSet>
      <dgm:spPr/>
    </dgm:pt>
    <dgm:pt modelId="{2777E666-D75A-4D10-BB90-C8A4A90A080D}" type="pres">
      <dgm:prSet presAssocID="{B67AF7F4-26AB-4EF5-BE80-1425EAD806DF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F338FD91-09ED-4D7E-B6F3-3556D8AFBF5E}" type="pres">
      <dgm:prSet presAssocID="{808C207C-272C-4510-818F-4B60D007E3DB}" presName="Name8" presStyleCnt="0"/>
      <dgm:spPr/>
    </dgm:pt>
    <dgm:pt modelId="{698E228A-42F3-4435-82B4-628F8BB58B83}" type="pres">
      <dgm:prSet presAssocID="{808C207C-272C-4510-818F-4B60D007E3DB}" presName="level" presStyleLbl="node1" presStyleIdx="2" presStyleCnt="3" custScaleX="85039" custScaleY="57201" custLinFactNeighborX="-14519" custLinFactNeighborY="669">
        <dgm:presLayoutVars>
          <dgm:chMax val="1"/>
          <dgm:bulletEnabled val="1"/>
        </dgm:presLayoutVars>
      </dgm:prSet>
      <dgm:spPr/>
    </dgm:pt>
    <dgm:pt modelId="{94768627-24D8-4F0E-B0D1-BB6DEBD2A5D0}" type="pres">
      <dgm:prSet presAssocID="{808C207C-272C-4510-818F-4B60D007E3DB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ACB55324-9825-497F-BE90-92C9F6A671AA}" type="presOf" srcId="{837625C6-E7CA-4066-A79E-4CE102CA81FD}" destId="{E19C8536-2081-4261-87FB-7C99349F3E0C}" srcOrd="1" destOrd="0" presId="urn:microsoft.com/office/officeart/2005/8/layout/pyramid1"/>
    <dgm:cxn modelId="{3FBA2C27-9E9A-4313-822C-7B0144FB50D7}" srcId="{D04196F6-4CE2-4A4D-AF1A-7AE5D45BFF8E}" destId="{808C207C-272C-4510-818F-4B60D007E3DB}" srcOrd="2" destOrd="0" parTransId="{9476E311-58DD-473D-8402-330969667B3B}" sibTransId="{49C89B56-07A1-48B9-8678-794A76D969A2}"/>
    <dgm:cxn modelId="{820CD836-C74F-47CC-A8B7-FE300228D601}" type="presOf" srcId="{D04196F6-4CE2-4A4D-AF1A-7AE5D45BFF8E}" destId="{047AC853-AA14-4821-AA2F-F3B5153D0882}" srcOrd="0" destOrd="0" presId="urn:microsoft.com/office/officeart/2005/8/layout/pyramid1"/>
    <dgm:cxn modelId="{70AB3B60-EC21-40FA-B6A4-4C405BA3928A}" type="presOf" srcId="{B67AF7F4-26AB-4EF5-BE80-1425EAD806DF}" destId="{2777E666-D75A-4D10-BB90-C8A4A90A080D}" srcOrd="1" destOrd="0" presId="urn:microsoft.com/office/officeart/2005/8/layout/pyramid1"/>
    <dgm:cxn modelId="{5131696C-89AF-4EF7-8A11-E1DC73675CB4}" type="presOf" srcId="{B67AF7F4-26AB-4EF5-BE80-1425EAD806DF}" destId="{EF81E9B0-AEC0-42D8-A1D9-A2EBFD57C290}" srcOrd="0" destOrd="0" presId="urn:microsoft.com/office/officeart/2005/8/layout/pyramid1"/>
    <dgm:cxn modelId="{51BADEAA-BBA7-4AF3-BACF-92ADBDD56EE7}" type="presOf" srcId="{808C207C-272C-4510-818F-4B60D007E3DB}" destId="{698E228A-42F3-4435-82B4-628F8BB58B83}" srcOrd="0" destOrd="0" presId="urn:microsoft.com/office/officeart/2005/8/layout/pyramid1"/>
    <dgm:cxn modelId="{F46997B1-FF9F-4A60-A4A9-1B5F23E9F28B}" type="presOf" srcId="{837625C6-E7CA-4066-A79E-4CE102CA81FD}" destId="{9C20863A-0F15-4DF7-A2CF-793A75B8A041}" srcOrd="0" destOrd="0" presId="urn:microsoft.com/office/officeart/2005/8/layout/pyramid1"/>
    <dgm:cxn modelId="{7A6C0BB7-2E8E-43D6-AFD2-C54E6209861A}" srcId="{D04196F6-4CE2-4A4D-AF1A-7AE5D45BFF8E}" destId="{837625C6-E7CA-4066-A79E-4CE102CA81FD}" srcOrd="0" destOrd="0" parTransId="{5D9978B1-1868-4E94-89F7-3DEE69D527D7}" sibTransId="{DB752EB3-1F0F-4AC4-BDB0-F48C394391AC}"/>
    <dgm:cxn modelId="{74C99BD0-8231-432C-B6DB-290C95F57851}" srcId="{D04196F6-4CE2-4A4D-AF1A-7AE5D45BFF8E}" destId="{B67AF7F4-26AB-4EF5-BE80-1425EAD806DF}" srcOrd="1" destOrd="0" parTransId="{2F61FE7D-2570-436B-A1B2-ABBE882B433B}" sibTransId="{B87D86CC-5109-4DEA-AA86-0D71ADFFEBE4}"/>
    <dgm:cxn modelId="{B93637D1-363C-4E22-8E4D-611FC3E84295}" type="presOf" srcId="{808C207C-272C-4510-818F-4B60D007E3DB}" destId="{94768627-24D8-4F0E-B0D1-BB6DEBD2A5D0}" srcOrd="1" destOrd="0" presId="urn:microsoft.com/office/officeart/2005/8/layout/pyramid1"/>
    <dgm:cxn modelId="{01CED0BF-E8B8-4692-BBCE-256491470727}" type="presParOf" srcId="{047AC853-AA14-4821-AA2F-F3B5153D0882}" destId="{0E2FD127-4470-4D97-9D1F-65EFBEDDFE40}" srcOrd="0" destOrd="0" presId="urn:microsoft.com/office/officeart/2005/8/layout/pyramid1"/>
    <dgm:cxn modelId="{F003620C-FFC8-46F8-88ED-7BF011469BFB}" type="presParOf" srcId="{0E2FD127-4470-4D97-9D1F-65EFBEDDFE40}" destId="{9C20863A-0F15-4DF7-A2CF-793A75B8A041}" srcOrd="0" destOrd="0" presId="urn:microsoft.com/office/officeart/2005/8/layout/pyramid1"/>
    <dgm:cxn modelId="{C2881F3E-2838-4002-A0AA-7A8DB4743917}" type="presParOf" srcId="{0E2FD127-4470-4D97-9D1F-65EFBEDDFE40}" destId="{E19C8536-2081-4261-87FB-7C99349F3E0C}" srcOrd="1" destOrd="0" presId="urn:microsoft.com/office/officeart/2005/8/layout/pyramid1"/>
    <dgm:cxn modelId="{CA942075-4984-4BE9-BD85-05B075A023DC}" type="presParOf" srcId="{047AC853-AA14-4821-AA2F-F3B5153D0882}" destId="{7CF6EBED-3ED9-4941-B7AF-8829B5466E95}" srcOrd="1" destOrd="0" presId="urn:microsoft.com/office/officeart/2005/8/layout/pyramid1"/>
    <dgm:cxn modelId="{3D3EF25B-20C4-4643-A0CF-E8F2B1B9A354}" type="presParOf" srcId="{7CF6EBED-3ED9-4941-B7AF-8829B5466E95}" destId="{EF81E9B0-AEC0-42D8-A1D9-A2EBFD57C290}" srcOrd="0" destOrd="0" presId="urn:microsoft.com/office/officeart/2005/8/layout/pyramid1"/>
    <dgm:cxn modelId="{4C34A4A2-BE9B-4D3F-B729-7146C4BDFA6B}" type="presParOf" srcId="{7CF6EBED-3ED9-4941-B7AF-8829B5466E95}" destId="{2777E666-D75A-4D10-BB90-C8A4A90A080D}" srcOrd="1" destOrd="0" presId="urn:microsoft.com/office/officeart/2005/8/layout/pyramid1"/>
    <dgm:cxn modelId="{41F1DE31-5A97-4C0C-9D86-6C665C48D0F3}" type="presParOf" srcId="{047AC853-AA14-4821-AA2F-F3B5153D0882}" destId="{F338FD91-09ED-4D7E-B6F3-3556D8AFBF5E}" srcOrd="2" destOrd="0" presId="urn:microsoft.com/office/officeart/2005/8/layout/pyramid1"/>
    <dgm:cxn modelId="{78236441-3D01-48D5-9C63-D5971CEC4560}" type="presParOf" srcId="{F338FD91-09ED-4D7E-B6F3-3556D8AFBF5E}" destId="{698E228A-42F3-4435-82B4-628F8BB58B83}" srcOrd="0" destOrd="0" presId="urn:microsoft.com/office/officeart/2005/8/layout/pyramid1"/>
    <dgm:cxn modelId="{70EC98A4-8FF6-432B-A79C-91E6A64215D6}" type="presParOf" srcId="{F338FD91-09ED-4D7E-B6F3-3556D8AFBF5E}" destId="{94768627-24D8-4F0E-B0D1-BB6DEBD2A5D0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BEBE659-8A52-4B28-A77B-4F1E0DC8ED61}" type="doc">
      <dgm:prSet loTypeId="urn:microsoft.com/office/officeart/2005/8/layout/default" loCatId="list" qsTypeId="urn:microsoft.com/office/officeart/2005/8/quickstyle/3d3" qsCatId="3D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99D4FE22-33D1-4A76-9D9C-CFB1056552CC}">
      <dgm:prSet phldrT="[Text]" phldr="0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For People?</a:t>
          </a:r>
        </a:p>
      </dgm:t>
    </dgm:pt>
    <dgm:pt modelId="{DD2B7E83-5ECB-4606-8048-44D43F4BC375}" type="parTrans" cxnId="{3E676805-3842-4FFC-B824-635DBE3DF58B}">
      <dgm:prSet/>
      <dgm:spPr/>
      <dgm:t>
        <a:bodyPr/>
        <a:lstStyle/>
        <a:p>
          <a:endParaRPr lang="en-GB"/>
        </a:p>
      </dgm:t>
    </dgm:pt>
    <dgm:pt modelId="{8830BB39-C45F-42C5-BF10-F2A1831C2977}" type="sibTrans" cxnId="{3E676805-3842-4FFC-B824-635DBE3DF58B}">
      <dgm:prSet/>
      <dgm:spPr/>
      <dgm:t>
        <a:bodyPr/>
        <a:lstStyle/>
        <a:p>
          <a:endParaRPr lang="en-GB"/>
        </a:p>
      </dgm:t>
    </dgm:pt>
    <dgm:pt modelId="{0C8B8990-B791-4941-B4F8-D73650AD9C40}">
      <dgm:prSet phldrT="[Text]" phldr="0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For carers and families?</a:t>
          </a:r>
        </a:p>
      </dgm:t>
    </dgm:pt>
    <dgm:pt modelId="{320D1E88-58D8-4EB0-9790-3ADB94D3636F}" type="parTrans" cxnId="{580C0D21-C4EB-4AF7-9049-57B7282111FC}">
      <dgm:prSet/>
      <dgm:spPr/>
      <dgm:t>
        <a:bodyPr/>
        <a:lstStyle/>
        <a:p>
          <a:endParaRPr lang="en-GB"/>
        </a:p>
      </dgm:t>
    </dgm:pt>
    <dgm:pt modelId="{4FE950D5-D8F7-462A-B4E0-E1890DA7EE87}" type="sibTrans" cxnId="{580C0D21-C4EB-4AF7-9049-57B7282111FC}">
      <dgm:prSet/>
      <dgm:spPr/>
      <dgm:t>
        <a:bodyPr/>
        <a:lstStyle/>
        <a:p>
          <a:endParaRPr lang="en-GB"/>
        </a:p>
      </dgm:t>
    </dgm:pt>
    <dgm:pt modelId="{55AB3806-6286-43D4-917B-4FF3AFB9D81E}">
      <dgm:prSet phldrT="[Text]" phldr="0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For professionals?</a:t>
          </a:r>
        </a:p>
      </dgm:t>
    </dgm:pt>
    <dgm:pt modelId="{49BCDB8C-48A9-412F-9267-1B7AD092AB8F}" type="parTrans" cxnId="{B1F354DC-2516-4428-BBEE-C24827D465B5}">
      <dgm:prSet/>
      <dgm:spPr/>
      <dgm:t>
        <a:bodyPr/>
        <a:lstStyle/>
        <a:p>
          <a:endParaRPr lang="en-GB"/>
        </a:p>
      </dgm:t>
    </dgm:pt>
    <dgm:pt modelId="{139230D3-E184-4657-8103-713E09F07945}" type="sibTrans" cxnId="{B1F354DC-2516-4428-BBEE-C24827D465B5}">
      <dgm:prSet/>
      <dgm:spPr/>
      <dgm:t>
        <a:bodyPr/>
        <a:lstStyle/>
        <a:p>
          <a:endParaRPr lang="en-GB"/>
        </a:p>
      </dgm:t>
    </dgm:pt>
    <dgm:pt modelId="{F9B8422E-0DC3-46D1-86F9-5CFFEA539EF5}">
      <dgm:prSet phldrT="[Text]" phldr="0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For services?</a:t>
          </a:r>
        </a:p>
      </dgm:t>
    </dgm:pt>
    <dgm:pt modelId="{279F71BA-BD5F-445A-AFFF-DBA0620F144B}" type="parTrans" cxnId="{2423056B-5F08-402C-8926-9CA9A504E7EF}">
      <dgm:prSet/>
      <dgm:spPr/>
      <dgm:t>
        <a:bodyPr/>
        <a:lstStyle/>
        <a:p>
          <a:endParaRPr lang="en-GB"/>
        </a:p>
      </dgm:t>
    </dgm:pt>
    <dgm:pt modelId="{92AA3B4F-A19E-40BF-AC7A-A46D384CD120}" type="sibTrans" cxnId="{2423056B-5F08-402C-8926-9CA9A504E7EF}">
      <dgm:prSet/>
      <dgm:spPr/>
      <dgm:t>
        <a:bodyPr/>
        <a:lstStyle/>
        <a:p>
          <a:endParaRPr lang="en-GB"/>
        </a:p>
      </dgm:t>
    </dgm:pt>
    <dgm:pt modelId="{8D1C65F5-1FC6-408F-B8CD-75DE2249B38D}" type="pres">
      <dgm:prSet presAssocID="{FBEBE659-8A52-4B28-A77B-4F1E0DC8ED61}" presName="diagram" presStyleCnt="0">
        <dgm:presLayoutVars>
          <dgm:dir/>
          <dgm:resizeHandles val="exact"/>
        </dgm:presLayoutVars>
      </dgm:prSet>
      <dgm:spPr/>
    </dgm:pt>
    <dgm:pt modelId="{D7E394E3-C859-4590-80D1-A63437BC6F4A}" type="pres">
      <dgm:prSet presAssocID="{99D4FE22-33D1-4A76-9D9C-CFB1056552CC}" presName="node" presStyleLbl="node1" presStyleIdx="0" presStyleCnt="4">
        <dgm:presLayoutVars>
          <dgm:bulletEnabled val="1"/>
        </dgm:presLayoutVars>
      </dgm:prSet>
      <dgm:spPr/>
    </dgm:pt>
    <dgm:pt modelId="{F437CDC6-3342-4ED7-B89E-B0F7CECB5BC0}" type="pres">
      <dgm:prSet presAssocID="{8830BB39-C45F-42C5-BF10-F2A1831C2977}" presName="sibTrans" presStyleCnt="0"/>
      <dgm:spPr/>
    </dgm:pt>
    <dgm:pt modelId="{3DEC6C6F-1FF3-4EF9-908B-B160FC171ABF}" type="pres">
      <dgm:prSet presAssocID="{0C8B8990-B791-4941-B4F8-D73650AD9C40}" presName="node" presStyleLbl="node1" presStyleIdx="1" presStyleCnt="4">
        <dgm:presLayoutVars>
          <dgm:bulletEnabled val="1"/>
        </dgm:presLayoutVars>
      </dgm:prSet>
      <dgm:spPr/>
    </dgm:pt>
    <dgm:pt modelId="{D480D844-C506-4CDC-A561-61B65C212ADC}" type="pres">
      <dgm:prSet presAssocID="{4FE950D5-D8F7-462A-B4E0-E1890DA7EE87}" presName="sibTrans" presStyleCnt="0"/>
      <dgm:spPr/>
    </dgm:pt>
    <dgm:pt modelId="{54F0DD82-0BBB-44D6-9DF7-9E3EE60DC96D}" type="pres">
      <dgm:prSet presAssocID="{55AB3806-6286-43D4-917B-4FF3AFB9D81E}" presName="node" presStyleLbl="node1" presStyleIdx="2" presStyleCnt="4">
        <dgm:presLayoutVars>
          <dgm:bulletEnabled val="1"/>
        </dgm:presLayoutVars>
      </dgm:prSet>
      <dgm:spPr/>
    </dgm:pt>
    <dgm:pt modelId="{9C066C87-0706-4041-BDD9-F83AF926B93C}" type="pres">
      <dgm:prSet presAssocID="{139230D3-E184-4657-8103-713E09F07945}" presName="sibTrans" presStyleCnt="0"/>
      <dgm:spPr/>
    </dgm:pt>
    <dgm:pt modelId="{9D9E4893-387A-41C3-BA1A-D20C1585B452}" type="pres">
      <dgm:prSet presAssocID="{F9B8422E-0DC3-46D1-86F9-5CFFEA539EF5}" presName="node" presStyleLbl="node1" presStyleIdx="3" presStyleCnt="4">
        <dgm:presLayoutVars>
          <dgm:bulletEnabled val="1"/>
        </dgm:presLayoutVars>
      </dgm:prSet>
      <dgm:spPr/>
    </dgm:pt>
  </dgm:ptLst>
  <dgm:cxnLst>
    <dgm:cxn modelId="{3E676805-3842-4FFC-B824-635DBE3DF58B}" srcId="{FBEBE659-8A52-4B28-A77B-4F1E0DC8ED61}" destId="{99D4FE22-33D1-4A76-9D9C-CFB1056552CC}" srcOrd="0" destOrd="0" parTransId="{DD2B7E83-5ECB-4606-8048-44D43F4BC375}" sibTransId="{8830BB39-C45F-42C5-BF10-F2A1831C2977}"/>
    <dgm:cxn modelId="{580C0D21-C4EB-4AF7-9049-57B7282111FC}" srcId="{FBEBE659-8A52-4B28-A77B-4F1E0DC8ED61}" destId="{0C8B8990-B791-4941-B4F8-D73650AD9C40}" srcOrd="1" destOrd="0" parTransId="{320D1E88-58D8-4EB0-9790-3ADB94D3636F}" sibTransId="{4FE950D5-D8F7-462A-B4E0-E1890DA7EE87}"/>
    <dgm:cxn modelId="{6778532E-CE9E-4D2C-995E-CC13506A0DC3}" type="presOf" srcId="{FBEBE659-8A52-4B28-A77B-4F1E0DC8ED61}" destId="{8D1C65F5-1FC6-408F-B8CD-75DE2249B38D}" srcOrd="0" destOrd="0" presId="urn:microsoft.com/office/officeart/2005/8/layout/default"/>
    <dgm:cxn modelId="{32544F34-B50B-4ACB-8B80-DD3754BADC37}" type="presOf" srcId="{0C8B8990-B791-4941-B4F8-D73650AD9C40}" destId="{3DEC6C6F-1FF3-4EF9-908B-B160FC171ABF}" srcOrd="0" destOrd="0" presId="urn:microsoft.com/office/officeart/2005/8/layout/default"/>
    <dgm:cxn modelId="{E18A2B62-1B1E-4C87-BD40-41DAE74C4558}" type="presOf" srcId="{99D4FE22-33D1-4A76-9D9C-CFB1056552CC}" destId="{D7E394E3-C859-4590-80D1-A63437BC6F4A}" srcOrd="0" destOrd="0" presId="urn:microsoft.com/office/officeart/2005/8/layout/default"/>
    <dgm:cxn modelId="{09445B43-50A4-46B8-A1E2-7AF6689930E0}" type="presOf" srcId="{F9B8422E-0DC3-46D1-86F9-5CFFEA539EF5}" destId="{9D9E4893-387A-41C3-BA1A-D20C1585B452}" srcOrd="0" destOrd="0" presId="urn:microsoft.com/office/officeart/2005/8/layout/default"/>
    <dgm:cxn modelId="{2423056B-5F08-402C-8926-9CA9A504E7EF}" srcId="{FBEBE659-8A52-4B28-A77B-4F1E0DC8ED61}" destId="{F9B8422E-0DC3-46D1-86F9-5CFFEA539EF5}" srcOrd="3" destOrd="0" parTransId="{279F71BA-BD5F-445A-AFFF-DBA0620F144B}" sibTransId="{92AA3B4F-A19E-40BF-AC7A-A46D384CD120}"/>
    <dgm:cxn modelId="{B1F354DC-2516-4428-BBEE-C24827D465B5}" srcId="{FBEBE659-8A52-4B28-A77B-4F1E0DC8ED61}" destId="{55AB3806-6286-43D4-917B-4FF3AFB9D81E}" srcOrd="2" destOrd="0" parTransId="{49BCDB8C-48A9-412F-9267-1B7AD092AB8F}" sibTransId="{139230D3-E184-4657-8103-713E09F07945}"/>
    <dgm:cxn modelId="{2F9A68FB-CA97-4783-BD32-295CA5067C69}" type="presOf" srcId="{55AB3806-6286-43D4-917B-4FF3AFB9D81E}" destId="{54F0DD82-0BBB-44D6-9DF7-9E3EE60DC96D}" srcOrd="0" destOrd="0" presId="urn:microsoft.com/office/officeart/2005/8/layout/default"/>
    <dgm:cxn modelId="{49502C6F-45B7-4B36-8531-253E90B03A41}" type="presParOf" srcId="{8D1C65F5-1FC6-408F-B8CD-75DE2249B38D}" destId="{D7E394E3-C859-4590-80D1-A63437BC6F4A}" srcOrd="0" destOrd="0" presId="urn:microsoft.com/office/officeart/2005/8/layout/default"/>
    <dgm:cxn modelId="{20D7286F-3672-4370-B235-1A85CD0A71A5}" type="presParOf" srcId="{8D1C65F5-1FC6-408F-B8CD-75DE2249B38D}" destId="{F437CDC6-3342-4ED7-B89E-B0F7CECB5BC0}" srcOrd="1" destOrd="0" presId="urn:microsoft.com/office/officeart/2005/8/layout/default"/>
    <dgm:cxn modelId="{F577E806-F70A-4386-9E6A-E41C03E1DE96}" type="presParOf" srcId="{8D1C65F5-1FC6-408F-B8CD-75DE2249B38D}" destId="{3DEC6C6F-1FF3-4EF9-908B-B160FC171ABF}" srcOrd="2" destOrd="0" presId="urn:microsoft.com/office/officeart/2005/8/layout/default"/>
    <dgm:cxn modelId="{699A57B3-C39B-4FE9-AEE0-7E0F9C8F3353}" type="presParOf" srcId="{8D1C65F5-1FC6-408F-B8CD-75DE2249B38D}" destId="{D480D844-C506-4CDC-A561-61B65C212ADC}" srcOrd="3" destOrd="0" presId="urn:microsoft.com/office/officeart/2005/8/layout/default"/>
    <dgm:cxn modelId="{0343F7B8-4BA2-4479-8124-5F8D93C283B1}" type="presParOf" srcId="{8D1C65F5-1FC6-408F-B8CD-75DE2249B38D}" destId="{54F0DD82-0BBB-44D6-9DF7-9E3EE60DC96D}" srcOrd="4" destOrd="0" presId="urn:microsoft.com/office/officeart/2005/8/layout/default"/>
    <dgm:cxn modelId="{AD3AE439-9092-47B4-9A0B-95D16B3E09D3}" type="presParOf" srcId="{8D1C65F5-1FC6-408F-B8CD-75DE2249B38D}" destId="{9C066C87-0706-4041-BDD9-F83AF926B93C}" srcOrd="5" destOrd="0" presId="urn:microsoft.com/office/officeart/2005/8/layout/default"/>
    <dgm:cxn modelId="{615C4BEA-7CE2-4253-BB8E-0134AF20482D}" type="presParOf" srcId="{8D1C65F5-1FC6-408F-B8CD-75DE2249B38D}" destId="{9D9E4893-387A-41C3-BA1A-D20C1585B452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BEBE659-8A52-4B28-A77B-4F1E0DC8ED61}" type="doc">
      <dgm:prSet loTypeId="urn:microsoft.com/office/officeart/2005/8/layout/default" loCatId="list" qsTypeId="urn:microsoft.com/office/officeart/2005/8/quickstyle/3d3" qsCatId="3D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99D4FE22-33D1-4A76-9D9C-CFB1056552CC}">
      <dgm:prSet phldrT="[Text]" phldr="0"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For People? </a:t>
          </a:r>
          <a:r>
            <a:rPr lang="en-GB" dirty="0">
              <a:solidFill>
                <a:schemeClr val="tx1"/>
              </a:solidFill>
            </a:rPr>
            <a:t>More coherent support, clearer communication and greater involvement in decisions</a:t>
          </a:r>
        </a:p>
      </dgm:t>
    </dgm:pt>
    <dgm:pt modelId="{DD2B7E83-5ECB-4606-8048-44D43F4BC375}" type="parTrans" cxnId="{3E676805-3842-4FFC-B824-635DBE3DF58B}">
      <dgm:prSet/>
      <dgm:spPr/>
      <dgm:t>
        <a:bodyPr/>
        <a:lstStyle/>
        <a:p>
          <a:endParaRPr lang="en-GB"/>
        </a:p>
      </dgm:t>
    </dgm:pt>
    <dgm:pt modelId="{8830BB39-C45F-42C5-BF10-F2A1831C2977}" type="sibTrans" cxnId="{3E676805-3842-4FFC-B824-635DBE3DF58B}">
      <dgm:prSet/>
      <dgm:spPr/>
      <dgm:t>
        <a:bodyPr/>
        <a:lstStyle/>
        <a:p>
          <a:endParaRPr lang="en-GB"/>
        </a:p>
      </dgm:t>
    </dgm:pt>
    <dgm:pt modelId="{0C8B8990-B791-4941-B4F8-D73650AD9C40}">
      <dgm:prSet phldrT="[Text]" phldr="0"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For carers and families? </a:t>
          </a:r>
          <a:r>
            <a:rPr lang="en-GB" dirty="0">
              <a:solidFill>
                <a:schemeClr val="tx1"/>
              </a:solidFill>
            </a:rPr>
            <a:t>Clearer contacts, better coordination and recognition of caring roles</a:t>
          </a:r>
        </a:p>
      </dgm:t>
    </dgm:pt>
    <dgm:pt modelId="{320D1E88-58D8-4EB0-9790-3ADB94D3636F}" type="parTrans" cxnId="{580C0D21-C4EB-4AF7-9049-57B7282111FC}">
      <dgm:prSet/>
      <dgm:spPr/>
      <dgm:t>
        <a:bodyPr/>
        <a:lstStyle/>
        <a:p>
          <a:endParaRPr lang="en-GB"/>
        </a:p>
      </dgm:t>
    </dgm:pt>
    <dgm:pt modelId="{4FE950D5-D8F7-462A-B4E0-E1890DA7EE87}" type="sibTrans" cxnId="{580C0D21-C4EB-4AF7-9049-57B7282111FC}">
      <dgm:prSet/>
      <dgm:spPr/>
      <dgm:t>
        <a:bodyPr/>
        <a:lstStyle/>
        <a:p>
          <a:endParaRPr lang="en-GB"/>
        </a:p>
      </dgm:t>
    </dgm:pt>
    <dgm:pt modelId="{55AB3806-6286-43D4-917B-4FF3AFB9D81E}">
      <dgm:prSet phldrT="[Text]" phldr="0"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For professionals? </a:t>
          </a:r>
          <a:r>
            <a:rPr lang="en-GB" dirty="0">
              <a:solidFill>
                <a:schemeClr val="tx1"/>
              </a:solidFill>
            </a:rPr>
            <a:t>Shared understanding, clearer plans and opportunities to learn across disciplines</a:t>
          </a:r>
        </a:p>
      </dgm:t>
    </dgm:pt>
    <dgm:pt modelId="{49BCDB8C-48A9-412F-9267-1B7AD092AB8F}" type="parTrans" cxnId="{B1F354DC-2516-4428-BBEE-C24827D465B5}">
      <dgm:prSet/>
      <dgm:spPr/>
      <dgm:t>
        <a:bodyPr/>
        <a:lstStyle/>
        <a:p>
          <a:endParaRPr lang="en-GB"/>
        </a:p>
      </dgm:t>
    </dgm:pt>
    <dgm:pt modelId="{139230D3-E184-4657-8103-713E09F07945}" type="sibTrans" cxnId="{B1F354DC-2516-4428-BBEE-C24827D465B5}">
      <dgm:prSet/>
      <dgm:spPr/>
      <dgm:t>
        <a:bodyPr/>
        <a:lstStyle/>
        <a:p>
          <a:endParaRPr lang="en-GB"/>
        </a:p>
      </dgm:t>
    </dgm:pt>
    <dgm:pt modelId="{F9B8422E-0DC3-46D1-86F9-5CFFEA539EF5}">
      <dgm:prSet phldrT="[Text]" phldr="0"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For services? </a:t>
          </a:r>
          <a:r>
            <a:rPr lang="en-GB" dirty="0">
              <a:solidFill>
                <a:schemeClr val="tx1"/>
              </a:solidFill>
            </a:rPr>
            <a:t>Better coordination of pathways and potential to reduce avoidable duplication</a:t>
          </a:r>
        </a:p>
      </dgm:t>
    </dgm:pt>
    <dgm:pt modelId="{279F71BA-BD5F-445A-AFFF-DBA0620F144B}" type="parTrans" cxnId="{2423056B-5F08-402C-8926-9CA9A504E7EF}">
      <dgm:prSet/>
      <dgm:spPr/>
      <dgm:t>
        <a:bodyPr/>
        <a:lstStyle/>
        <a:p>
          <a:endParaRPr lang="en-GB"/>
        </a:p>
      </dgm:t>
    </dgm:pt>
    <dgm:pt modelId="{92AA3B4F-A19E-40BF-AC7A-A46D384CD120}" type="sibTrans" cxnId="{2423056B-5F08-402C-8926-9CA9A504E7EF}">
      <dgm:prSet/>
      <dgm:spPr/>
      <dgm:t>
        <a:bodyPr/>
        <a:lstStyle/>
        <a:p>
          <a:endParaRPr lang="en-GB"/>
        </a:p>
      </dgm:t>
    </dgm:pt>
    <dgm:pt modelId="{8D1C65F5-1FC6-408F-B8CD-75DE2249B38D}" type="pres">
      <dgm:prSet presAssocID="{FBEBE659-8A52-4B28-A77B-4F1E0DC8ED61}" presName="diagram" presStyleCnt="0">
        <dgm:presLayoutVars>
          <dgm:dir/>
          <dgm:resizeHandles val="exact"/>
        </dgm:presLayoutVars>
      </dgm:prSet>
      <dgm:spPr/>
    </dgm:pt>
    <dgm:pt modelId="{D7E394E3-C859-4590-80D1-A63437BC6F4A}" type="pres">
      <dgm:prSet presAssocID="{99D4FE22-33D1-4A76-9D9C-CFB1056552CC}" presName="node" presStyleLbl="node1" presStyleIdx="0" presStyleCnt="4">
        <dgm:presLayoutVars>
          <dgm:bulletEnabled val="1"/>
        </dgm:presLayoutVars>
      </dgm:prSet>
      <dgm:spPr/>
    </dgm:pt>
    <dgm:pt modelId="{F437CDC6-3342-4ED7-B89E-B0F7CECB5BC0}" type="pres">
      <dgm:prSet presAssocID="{8830BB39-C45F-42C5-BF10-F2A1831C2977}" presName="sibTrans" presStyleCnt="0"/>
      <dgm:spPr/>
    </dgm:pt>
    <dgm:pt modelId="{3DEC6C6F-1FF3-4EF9-908B-B160FC171ABF}" type="pres">
      <dgm:prSet presAssocID="{0C8B8990-B791-4941-B4F8-D73650AD9C40}" presName="node" presStyleLbl="node1" presStyleIdx="1" presStyleCnt="4">
        <dgm:presLayoutVars>
          <dgm:bulletEnabled val="1"/>
        </dgm:presLayoutVars>
      </dgm:prSet>
      <dgm:spPr/>
    </dgm:pt>
    <dgm:pt modelId="{D480D844-C506-4CDC-A561-61B65C212ADC}" type="pres">
      <dgm:prSet presAssocID="{4FE950D5-D8F7-462A-B4E0-E1890DA7EE87}" presName="sibTrans" presStyleCnt="0"/>
      <dgm:spPr/>
    </dgm:pt>
    <dgm:pt modelId="{54F0DD82-0BBB-44D6-9DF7-9E3EE60DC96D}" type="pres">
      <dgm:prSet presAssocID="{55AB3806-6286-43D4-917B-4FF3AFB9D81E}" presName="node" presStyleLbl="node1" presStyleIdx="2" presStyleCnt="4">
        <dgm:presLayoutVars>
          <dgm:bulletEnabled val="1"/>
        </dgm:presLayoutVars>
      </dgm:prSet>
      <dgm:spPr/>
    </dgm:pt>
    <dgm:pt modelId="{9C066C87-0706-4041-BDD9-F83AF926B93C}" type="pres">
      <dgm:prSet presAssocID="{139230D3-E184-4657-8103-713E09F07945}" presName="sibTrans" presStyleCnt="0"/>
      <dgm:spPr/>
    </dgm:pt>
    <dgm:pt modelId="{9D9E4893-387A-41C3-BA1A-D20C1585B452}" type="pres">
      <dgm:prSet presAssocID="{F9B8422E-0DC3-46D1-86F9-5CFFEA539EF5}" presName="node" presStyleLbl="node1" presStyleIdx="3" presStyleCnt="4">
        <dgm:presLayoutVars>
          <dgm:bulletEnabled val="1"/>
        </dgm:presLayoutVars>
      </dgm:prSet>
      <dgm:spPr/>
    </dgm:pt>
  </dgm:ptLst>
  <dgm:cxnLst>
    <dgm:cxn modelId="{3E676805-3842-4FFC-B824-635DBE3DF58B}" srcId="{FBEBE659-8A52-4B28-A77B-4F1E0DC8ED61}" destId="{99D4FE22-33D1-4A76-9D9C-CFB1056552CC}" srcOrd="0" destOrd="0" parTransId="{DD2B7E83-5ECB-4606-8048-44D43F4BC375}" sibTransId="{8830BB39-C45F-42C5-BF10-F2A1831C2977}"/>
    <dgm:cxn modelId="{580C0D21-C4EB-4AF7-9049-57B7282111FC}" srcId="{FBEBE659-8A52-4B28-A77B-4F1E0DC8ED61}" destId="{0C8B8990-B791-4941-B4F8-D73650AD9C40}" srcOrd="1" destOrd="0" parTransId="{320D1E88-58D8-4EB0-9790-3ADB94D3636F}" sibTransId="{4FE950D5-D8F7-462A-B4E0-E1890DA7EE87}"/>
    <dgm:cxn modelId="{6778532E-CE9E-4D2C-995E-CC13506A0DC3}" type="presOf" srcId="{FBEBE659-8A52-4B28-A77B-4F1E0DC8ED61}" destId="{8D1C65F5-1FC6-408F-B8CD-75DE2249B38D}" srcOrd="0" destOrd="0" presId="urn:microsoft.com/office/officeart/2005/8/layout/default"/>
    <dgm:cxn modelId="{32544F34-B50B-4ACB-8B80-DD3754BADC37}" type="presOf" srcId="{0C8B8990-B791-4941-B4F8-D73650AD9C40}" destId="{3DEC6C6F-1FF3-4EF9-908B-B160FC171ABF}" srcOrd="0" destOrd="0" presId="urn:microsoft.com/office/officeart/2005/8/layout/default"/>
    <dgm:cxn modelId="{E18A2B62-1B1E-4C87-BD40-41DAE74C4558}" type="presOf" srcId="{99D4FE22-33D1-4A76-9D9C-CFB1056552CC}" destId="{D7E394E3-C859-4590-80D1-A63437BC6F4A}" srcOrd="0" destOrd="0" presId="urn:microsoft.com/office/officeart/2005/8/layout/default"/>
    <dgm:cxn modelId="{09445B43-50A4-46B8-A1E2-7AF6689930E0}" type="presOf" srcId="{F9B8422E-0DC3-46D1-86F9-5CFFEA539EF5}" destId="{9D9E4893-387A-41C3-BA1A-D20C1585B452}" srcOrd="0" destOrd="0" presId="urn:microsoft.com/office/officeart/2005/8/layout/default"/>
    <dgm:cxn modelId="{2423056B-5F08-402C-8926-9CA9A504E7EF}" srcId="{FBEBE659-8A52-4B28-A77B-4F1E0DC8ED61}" destId="{F9B8422E-0DC3-46D1-86F9-5CFFEA539EF5}" srcOrd="3" destOrd="0" parTransId="{279F71BA-BD5F-445A-AFFF-DBA0620F144B}" sibTransId="{92AA3B4F-A19E-40BF-AC7A-A46D384CD120}"/>
    <dgm:cxn modelId="{B1F354DC-2516-4428-BBEE-C24827D465B5}" srcId="{FBEBE659-8A52-4B28-A77B-4F1E0DC8ED61}" destId="{55AB3806-6286-43D4-917B-4FF3AFB9D81E}" srcOrd="2" destOrd="0" parTransId="{49BCDB8C-48A9-412F-9267-1B7AD092AB8F}" sibTransId="{139230D3-E184-4657-8103-713E09F07945}"/>
    <dgm:cxn modelId="{2F9A68FB-CA97-4783-BD32-295CA5067C69}" type="presOf" srcId="{55AB3806-6286-43D4-917B-4FF3AFB9D81E}" destId="{54F0DD82-0BBB-44D6-9DF7-9E3EE60DC96D}" srcOrd="0" destOrd="0" presId="urn:microsoft.com/office/officeart/2005/8/layout/default"/>
    <dgm:cxn modelId="{49502C6F-45B7-4B36-8531-253E90B03A41}" type="presParOf" srcId="{8D1C65F5-1FC6-408F-B8CD-75DE2249B38D}" destId="{D7E394E3-C859-4590-80D1-A63437BC6F4A}" srcOrd="0" destOrd="0" presId="urn:microsoft.com/office/officeart/2005/8/layout/default"/>
    <dgm:cxn modelId="{20D7286F-3672-4370-B235-1A85CD0A71A5}" type="presParOf" srcId="{8D1C65F5-1FC6-408F-B8CD-75DE2249B38D}" destId="{F437CDC6-3342-4ED7-B89E-B0F7CECB5BC0}" srcOrd="1" destOrd="0" presId="urn:microsoft.com/office/officeart/2005/8/layout/default"/>
    <dgm:cxn modelId="{F577E806-F70A-4386-9E6A-E41C03E1DE96}" type="presParOf" srcId="{8D1C65F5-1FC6-408F-B8CD-75DE2249B38D}" destId="{3DEC6C6F-1FF3-4EF9-908B-B160FC171ABF}" srcOrd="2" destOrd="0" presId="urn:microsoft.com/office/officeart/2005/8/layout/default"/>
    <dgm:cxn modelId="{699A57B3-C39B-4FE9-AEE0-7E0F9C8F3353}" type="presParOf" srcId="{8D1C65F5-1FC6-408F-B8CD-75DE2249B38D}" destId="{D480D844-C506-4CDC-A561-61B65C212ADC}" srcOrd="3" destOrd="0" presId="urn:microsoft.com/office/officeart/2005/8/layout/default"/>
    <dgm:cxn modelId="{0343F7B8-4BA2-4479-8124-5F8D93C283B1}" type="presParOf" srcId="{8D1C65F5-1FC6-408F-B8CD-75DE2249B38D}" destId="{54F0DD82-0BBB-44D6-9DF7-9E3EE60DC96D}" srcOrd="4" destOrd="0" presId="urn:microsoft.com/office/officeart/2005/8/layout/default"/>
    <dgm:cxn modelId="{AD3AE439-9092-47B4-9A0B-95D16B3E09D3}" type="presParOf" srcId="{8D1C65F5-1FC6-408F-B8CD-75DE2249B38D}" destId="{9C066C87-0706-4041-BDD9-F83AF926B93C}" srcOrd="5" destOrd="0" presId="urn:microsoft.com/office/officeart/2005/8/layout/default"/>
    <dgm:cxn modelId="{615C4BEA-7CE2-4253-BB8E-0134AF20482D}" type="presParOf" srcId="{8D1C65F5-1FC6-408F-B8CD-75DE2249B38D}" destId="{9D9E4893-387A-41C3-BA1A-D20C1585B452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9D5387-0F6D-424E-A580-C6A1C653ADDB}">
      <dsp:nvSpPr>
        <dsp:cNvPr id="0" name=""/>
        <dsp:cNvSpPr/>
      </dsp:nvSpPr>
      <dsp:spPr>
        <a:xfrm>
          <a:off x="10315" y="222312"/>
          <a:ext cx="3083334" cy="538802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tx1"/>
              </a:solidFill>
            </a:rPr>
            <a:t>Health care: NHS Wales</a:t>
          </a:r>
          <a:br>
            <a:rPr lang="en-GB" sz="1800" kern="1200" dirty="0">
              <a:solidFill>
                <a:schemeClr val="tx1"/>
              </a:solidFill>
            </a:rPr>
          </a:br>
          <a:r>
            <a:rPr lang="en-GB" sz="1800" kern="1200" dirty="0">
              <a:solidFill>
                <a:schemeClr val="tx1"/>
              </a:solidFill>
            </a:rPr>
            <a:t>Most NHS healthcare is funded by the Welsh Government from public taxation.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</a:rPr>
            <a:t> The Welsh Government  allocates funding to Wales's Local Health Boards to plan and provide services such as hospitals, community healthcare, GP services and mental-health care. Health boards receive annual allocations and are plan services within those resources. </a:t>
          </a:r>
          <a:r>
            <a:rPr lang="en-GB" sz="1800" kern="1200" dirty="0">
              <a:solidFill>
                <a:schemeClr val="tx1"/>
              </a:solidFill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GOV.WALES</a:t>
          </a:r>
          <a:endParaRPr lang="en-US" sz="1800" kern="1200" dirty="0">
            <a:solidFill>
              <a:schemeClr val="tx1"/>
            </a:solidFill>
          </a:endParaRPr>
        </a:p>
      </dsp:txBody>
      <dsp:txXfrm>
        <a:off x="100623" y="312620"/>
        <a:ext cx="2902718" cy="5207407"/>
      </dsp:txXfrm>
    </dsp:sp>
    <dsp:sp modelId="{3E528C85-7A08-429A-812F-94471328D3DF}">
      <dsp:nvSpPr>
        <dsp:cNvPr id="0" name=""/>
        <dsp:cNvSpPr/>
      </dsp:nvSpPr>
      <dsp:spPr>
        <a:xfrm>
          <a:off x="3401983" y="2533990"/>
          <a:ext cx="653666" cy="764666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>
            <a:solidFill>
              <a:schemeClr val="tx1"/>
            </a:solidFill>
          </a:endParaRPr>
        </a:p>
      </dsp:txBody>
      <dsp:txXfrm>
        <a:off x="3401983" y="2686923"/>
        <a:ext cx="457566" cy="458800"/>
      </dsp:txXfrm>
    </dsp:sp>
    <dsp:sp modelId="{E27A6FEC-EE3C-4B4E-B2C7-E5514D12590E}">
      <dsp:nvSpPr>
        <dsp:cNvPr id="0" name=""/>
        <dsp:cNvSpPr/>
      </dsp:nvSpPr>
      <dsp:spPr>
        <a:xfrm>
          <a:off x="4326984" y="222312"/>
          <a:ext cx="3083334" cy="5388023"/>
        </a:xfrm>
        <a:prstGeom prst="roundRect">
          <a:avLst>
            <a:gd name="adj" fmla="val 10000"/>
          </a:avLst>
        </a:prstGeom>
        <a:solidFill>
          <a:schemeClr val="accent3">
            <a:hueOff val="214284"/>
            <a:satOff val="-24046"/>
            <a:lumOff val="4118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</a:rPr>
            <a:t> Social care: Local authorities</a:t>
          </a:r>
          <a:br>
            <a:rPr lang="en-GB" sz="2000" kern="1200" dirty="0">
              <a:solidFill>
                <a:schemeClr val="tx1"/>
              </a:solidFill>
            </a:rPr>
          </a:br>
          <a:r>
            <a:rPr lang="en-GB" sz="2000" kern="1200" dirty="0">
              <a:solidFill>
                <a:schemeClr val="tx1"/>
              </a:solidFill>
            </a:rPr>
            <a:t>Social care is different. Local authorities (councils) have major responsibility for arranging social care. Their funding comes from a mixture of Welsh Government support, locally raised income such as council tax, and in some circumstances, contributions from people receiving care.</a:t>
          </a:r>
          <a:endParaRPr lang="en-US" sz="2000" kern="1200" dirty="0">
            <a:solidFill>
              <a:schemeClr val="tx1"/>
            </a:solidFill>
          </a:endParaRPr>
        </a:p>
      </dsp:txBody>
      <dsp:txXfrm>
        <a:off x="4417292" y="312620"/>
        <a:ext cx="2902718" cy="5207407"/>
      </dsp:txXfrm>
    </dsp:sp>
    <dsp:sp modelId="{C4B80C55-FC82-481A-8226-A440D35F6934}">
      <dsp:nvSpPr>
        <dsp:cNvPr id="0" name=""/>
        <dsp:cNvSpPr/>
      </dsp:nvSpPr>
      <dsp:spPr>
        <a:xfrm>
          <a:off x="7718652" y="2533990"/>
          <a:ext cx="653666" cy="764666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428568"/>
            <a:satOff val="-48092"/>
            <a:lumOff val="8236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>
            <a:solidFill>
              <a:schemeClr val="tx1"/>
            </a:solidFill>
          </a:endParaRPr>
        </a:p>
      </dsp:txBody>
      <dsp:txXfrm>
        <a:off x="7718652" y="2686923"/>
        <a:ext cx="457566" cy="458800"/>
      </dsp:txXfrm>
    </dsp:sp>
    <dsp:sp modelId="{D67149C6-1CDF-4599-8EEA-59F1088E2606}">
      <dsp:nvSpPr>
        <dsp:cNvPr id="0" name=""/>
        <dsp:cNvSpPr/>
      </dsp:nvSpPr>
      <dsp:spPr>
        <a:xfrm>
          <a:off x="8643652" y="222312"/>
          <a:ext cx="3083334" cy="5388023"/>
        </a:xfrm>
        <a:prstGeom prst="roundRect">
          <a:avLst>
            <a:gd name="adj" fmla="val 10000"/>
          </a:avLst>
        </a:prstGeom>
        <a:solidFill>
          <a:schemeClr val="accent3">
            <a:hueOff val="428568"/>
            <a:satOff val="-48092"/>
            <a:lumOff val="8236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</a:rPr>
            <a:t>Social care is not automatically free at the point of use. 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</a:rPr>
            <a:t>A person's financial circumstances may affect how much they contribute towards their care. Welsh rules require councils to carry out financial assessments when determining charges. </a:t>
          </a:r>
          <a:endParaRPr lang="en-US" sz="2000" kern="1200" dirty="0">
            <a:solidFill>
              <a:schemeClr val="tx1"/>
            </a:solidFill>
          </a:endParaRPr>
        </a:p>
      </dsp:txBody>
      <dsp:txXfrm>
        <a:off x="8733960" y="312620"/>
        <a:ext cx="2902718" cy="520740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C5BE4D-D12D-4B30-AB4A-EE07FEB6D4D5}">
      <dsp:nvSpPr>
        <dsp:cNvPr id="0" name=""/>
        <dsp:cNvSpPr/>
      </dsp:nvSpPr>
      <dsp:spPr>
        <a:xfrm>
          <a:off x="3164" y="1015003"/>
          <a:ext cx="2510435" cy="351460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2844" tIns="330200" rIns="132844" bIns="33020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The person receiving support—and, where appropriate, family members or unpaid carers.</a:t>
          </a:r>
        </a:p>
      </dsp:txBody>
      <dsp:txXfrm>
        <a:off x="3164" y="2702015"/>
        <a:ext cx="2510435" cy="1827596"/>
      </dsp:txXfrm>
    </dsp:sp>
    <dsp:sp modelId="{D6080D5E-C1E5-4D3A-8017-7BE342593D97}">
      <dsp:nvSpPr>
        <dsp:cNvPr id="0" name=""/>
        <dsp:cNvSpPr/>
      </dsp:nvSpPr>
      <dsp:spPr>
        <a:xfrm>
          <a:off x="555460" y="1278599"/>
          <a:ext cx="1405843" cy="140584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4393" tIns="12700" rIns="74393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sz="4800" kern="1200"/>
            <a:t>1</a:t>
          </a:r>
        </a:p>
      </dsp:txBody>
      <dsp:txXfrm>
        <a:off x="761341" y="1484480"/>
        <a:ext cx="994081" cy="994081"/>
      </dsp:txXfrm>
    </dsp:sp>
    <dsp:sp modelId="{2940CF18-EB45-431F-8E49-5E2727D34BAD}">
      <dsp:nvSpPr>
        <dsp:cNvPr id="0" name=""/>
        <dsp:cNvSpPr/>
      </dsp:nvSpPr>
      <dsp:spPr>
        <a:xfrm>
          <a:off x="2764643" y="1015003"/>
          <a:ext cx="2510435" cy="351460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2844" tIns="330200" rIns="132844" bIns="33020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Health professionals: GP, nurse, pharmacist, therapist, mental health practitioner or hospital team.</a:t>
          </a:r>
        </a:p>
      </dsp:txBody>
      <dsp:txXfrm>
        <a:off x="2764643" y="2702015"/>
        <a:ext cx="2510435" cy="1827596"/>
      </dsp:txXfrm>
    </dsp:sp>
    <dsp:sp modelId="{3F22802E-8983-4A57-9DB2-10D79A0FA460}">
      <dsp:nvSpPr>
        <dsp:cNvPr id="0" name=""/>
        <dsp:cNvSpPr/>
      </dsp:nvSpPr>
      <dsp:spPr>
        <a:xfrm>
          <a:off x="3316938" y="1278599"/>
          <a:ext cx="1405843" cy="1405843"/>
        </a:xfrm>
        <a:prstGeom prst="ellipse">
          <a:avLst/>
        </a:prstGeom>
        <a:solidFill>
          <a:schemeClr val="accent4">
            <a:hueOff val="-571422"/>
            <a:satOff val="4840"/>
            <a:lumOff val="-2091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4393" tIns="12700" rIns="74393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sz="4800" kern="1200"/>
            <a:t>2</a:t>
          </a:r>
        </a:p>
      </dsp:txBody>
      <dsp:txXfrm>
        <a:off x="3522819" y="1484480"/>
        <a:ext cx="994081" cy="994081"/>
      </dsp:txXfrm>
    </dsp:sp>
    <dsp:sp modelId="{4C069714-8752-42DB-BD82-DCFDB75BBA4D}">
      <dsp:nvSpPr>
        <dsp:cNvPr id="0" name=""/>
        <dsp:cNvSpPr/>
      </dsp:nvSpPr>
      <dsp:spPr>
        <a:xfrm>
          <a:off x="5526121" y="1015003"/>
          <a:ext cx="2510435" cy="351460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2844" tIns="330200" rIns="132844" bIns="33020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Social care professionals: social worker, care worker, occupational therapist or social services team.</a:t>
          </a:r>
        </a:p>
      </dsp:txBody>
      <dsp:txXfrm>
        <a:off x="5526121" y="2702015"/>
        <a:ext cx="2510435" cy="1827596"/>
      </dsp:txXfrm>
    </dsp:sp>
    <dsp:sp modelId="{75111F1C-E41C-467F-BCEA-D2FECB8CB456}">
      <dsp:nvSpPr>
        <dsp:cNvPr id="0" name=""/>
        <dsp:cNvSpPr/>
      </dsp:nvSpPr>
      <dsp:spPr>
        <a:xfrm>
          <a:off x="6078417" y="1278599"/>
          <a:ext cx="1405843" cy="1405843"/>
        </a:xfrm>
        <a:prstGeom prst="ellipse">
          <a:avLst/>
        </a:prstGeom>
        <a:solidFill>
          <a:schemeClr val="accent4">
            <a:hueOff val="-1142844"/>
            <a:satOff val="9680"/>
            <a:lumOff val="-4183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4393" tIns="12700" rIns="74393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sz="4800" kern="1200"/>
            <a:t>3</a:t>
          </a:r>
        </a:p>
      </dsp:txBody>
      <dsp:txXfrm>
        <a:off x="6284298" y="1484480"/>
        <a:ext cx="994081" cy="994081"/>
      </dsp:txXfrm>
    </dsp:sp>
    <dsp:sp modelId="{DDE632B3-E73C-4E10-A26B-CAA92F939231}">
      <dsp:nvSpPr>
        <dsp:cNvPr id="0" name=""/>
        <dsp:cNvSpPr/>
      </dsp:nvSpPr>
      <dsp:spPr>
        <a:xfrm>
          <a:off x="8287600" y="1015003"/>
          <a:ext cx="2510435" cy="351460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2844" tIns="330200" rIns="132844" bIns="33020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Other partners: housing, education, employment support, advocacy, community groups and voluntary organisations</a:t>
          </a:r>
        </a:p>
      </dsp:txBody>
      <dsp:txXfrm>
        <a:off x="8287600" y="2702015"/>
        <a:ext cx="2510435" cy="1827596"/>
      </dsp:txXfrm>
    </dsp:sp>
    <dsp:sp modelId="{A866AB31-57FB-4E95-9665-37C70A1FDF64}">
      <dsp:nvSpPr>
        <dsp:cNvPr id="0" name=""/>
        <dsp:cNvSpPr/>
      </dsp:nvSpPr>
      <dsp:spPr>
        <a:xfrm>
          <a:off x="8839896" y="1278599"/>
          <a:ext cx="1405843" cy="1405843"/>
        </a:xfrm>
        <a:prstGeom prst="ellipse">
          <a:avLst/>
        </a:prstGeom>
        <a:solidFill>
          <a:schemeClr val="accent4">
            <a:hueOff val="-1714266"/>
            <a:satOff val="14520"/>
            <a:lumOff val="-6274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4393" tIns="12700" rIns="74393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/>
            <a:t>4</a:t>
          </a:r>
        </a:p>
      </dsp:txBody>
      <dsp:txXfrm>
        <a:off x="9045777" y="1484480"/>
        <a:ext cx="994081" cy="99408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20863A-0F15-4DF7-A2CF-793A75B8A041}">
      <dsp:nvSpPr>
        <dsp:cNvPr id="0" name=""/>
        <dsp:cNvSpPr/>
      </dsp:nvSpPr>
      <dsp:spPr>
        <a:xfrm>
          <a:off x="2103905" y="130993"/>
          <a:ext cx="4867841" cy="3101916"/>
        </a:xfrm>
        <a:prstGeom prst="trapezoid">
          <a:avLst>
            <a:gd name="adj" fmla="val 78465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b="1" u="sng" kern="1200" dirty="0"/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b="1" u="sng" kern="1200" dirty="0"/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u="sng" kern="1200" dirty="0"/>
            <a:t>Micro level</a:t>
          </a:r>
          <a:r>
            <a:rPr lang="en-GB" sz="2000" b="1" u="sng" kern="1200" dirty="0"/>
            <a:t>: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 </a:t>
          </a:r>
          <a:r>
            <a:rPr lang="en-GB" sz="2000" kern="1200" dirty="0"/>
            <a:t>The person’s 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experience, 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care plan and 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day-to-day interactions</a:t>
          </a:r>
        </a:p>
      </dsp:txBody>
      <dsp:txXfrm>
        <a:off x="2103905" y="130993"/>
        <a:ext cx="4867841" cy="3101916"/>
      </dsp:txXfrm>
    </dsp:sp>
    <dsp:sp modelId="{EF81E9B0-AEC0-42D8-A1D9-A2EBFD57C290}">
      <dsp:nvSpPr>
        <dsp:cNvPr id="0" name=""/>
        <dsp:cNvSpPr/>
      </dsp:nvSpPr>
      <dsp:spPr>
        <a:xfrm>
          <a:off x="1211118" y="3182752"/>
          <a:ext cx="6552486" cy="1760399"/>
        </a:xfrm>
        <a:prstGeom prst="trapezoid">
          <a:avLst>
            <a:gd name="adj" fmla="val 78465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 err="1"/>
            <a:t>Meso</a:t>
          </a:r>
          <a:r>
            <a:rPr lang="en-GB" sz="2400" b="1" kern="1200" dirty="0"/>
            <a:t> level: </a:t>
          </a:r>
          <a:r>
            <a:rPr lang="en-GB" sz="2400" kern="1200" dirty="0"/>
            <a:t>collaboration between teams, services and organisations in a locality or pathway.</a:t>
          </a:r>
        </a:p>
      </dsp:txBody>
      <dsp:txXfrm>
        <a:off x="2357803" y="3182752"/>
        <a:ext cx="4259116" cy="1760399"/>
      </dsp:txXfrm>
    </dsp:sp>
    <dsp:sp modelId="{698E228A-42F3-4435-82B4-628F8BB58B83}">
      <dsp:nvSpPr>
        <dsp:cNvPr id="0" name=""/>
        <dsp:cNvSpPr/>
      </dsp:nvSpPr>
      <dsp:spPr>
        <a:xfrm>
          <a:off x="0" y="4862316"/>
          <a:ext cx="8856720" cy="1774327"/>
        </a:xfrm>
        <a:prstGeom prst="trapezoid">
          <a:avLst>
            <a:gd name="adj" fmla="val 78465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Macro level: </a:t>
          </a:r>
          <a:r>
            <a:rPr lang="en-GB" sz="2800" kern="1200" dirty="0"/>
            <a:t>system-wide policy, planning, funding, governance and accountability</a:t>
          </a:r>
        </a:p>
      </dsp:txBody>
      <dsp:txXfrm>
        <a:off x="1549926" y="4862316"/>
        <a:ext cx="5756868" cy="177432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E394E3-C859-4590-80D1-A63437BC6F4A}">
      <dsp:nvSpPr>
        <dsp:cNvPr id="0" name=""/>
        <dsp:cNvSpPr/>
      </dsp:nvSpPr>
      <dsp:spPr>
        <a:xfrm>
          <a:off x="991" y="194087"/>
          <a:ext cx="3868523" cy="232111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 dirty="0">
              <a:solidFill>
                <a:schemeClr val="tx1"/>
              </a:solidFill>
            </a:rPr>
            <a:t>For People?</a:t>
          </a:r>
        </a:p>
      </dsp:txBody>
      <dsp:txXfrm>
        <a:off x="991" y="194087"/>
        <a:ext cx="3868523" cy="2321114"/>
      </dsp:txXfrm>
    </dsp:sp>
    <dsp:sp modelId="{3DEC6C6F-1FF3-4EF9-908B-B160FC171ABF}">
      <dsp:nvSpPr>
        <dsp:cNvPr id="0" name=""/>
        <dsp:cNvSpPr/>
      </dsp:nvSpPr>
      <dsp:spPr>
        <a:xfrm>
          <a:off x="4256367" y="194087"/>
          <a:ext cx="3868523" cy="232111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 dirty="0">
              <a:solidFill>
                <a:schemeClr val="tx1"/>
              </a:solidFill>
            </a:rPr>
            <a:t>For carers and families?</a:t>
          </a:r>
        </a:p>
      </dsp:txBody>
      <dsp:txXfrm>
        <a:off x="4256367" y="194087"/>
        <a:ext cx="3868523" cy="2321114"/>
      </dsp:txXfrm>
    </dsp:sp>
    <dsp:sp modelId="{54F0DD82-0BBB-44D6-9DF7-9E3EE60DC96D}">
      <dsp:nvSpPr>
        <dsp:cNvPr id="0" name=""/>
        <dsp:cNvSpPr/>
      </dsp:nvSpPr>
      <dsp:spPr>
        <a:xfrm>
          <a:off x="991" y="2902054"/>
          <a:ext cx="3868523" cy="232111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 dirty="0">
              <a:solidFill>
                <a:schemeClr val="tx1"/>
              </a:solidFill>
            </a:rPr>
            <a:t>For professionals?</a:t>
          </a:r>
        </a:p>
      </dsp:txBody>
      <dsp:txXfrm>
        <a:off x="991" y="2902054"/>
        <a:ext cx="3868523" cy="2321114"/>
      </dsp:txXfrm>
    </dsp:sp>
    <dsp:sp modelId="{9D9E4893-387A-41C3-BA1A-D20C1585B452}">
      <dsp:nvSpPr>
        <dsp:cNvPr id="0" name=""/>
        <dsp:cNvSpPr/>
      </dsp:nvSpPr>
      <dsp:spPr>
        <a:xfrm>
          <a:off x="4256367" y="2902054"/>
          <a:ext cx="3868523" cy="232111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 dirty="0">
              <a:solidFill>
                <a:schemeClr val="tx1"/>
              </a:solidFill>
            </a:rPr>
            <a:t>For services?</a:t>
          </a:r>
        </a:p>
      </dsp:txBody>
      <dsp:txXfrm>
        <a:off x="4256367" y="2902054"/>
        <a:ext cx="3868523" cy="232111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E394E3-C859-4590-80D1-A63437BC6F4A}">
      <dsp:nvSpPr>
        <dsp:cNvPr id="0" name=""/>
        <dsp:cNvSpPr/>
      </dsp:nvSpPr>
      <dsp:spPr>
        <a:xfrm>
          <a:off x="38774" y="2564"/>
          <a:ext cx="4938645" cy="296318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solidFill>
                <a:schemeClr val="tx1"/>
              </a:solidFill>
            </a:rPr>
            <a:t>For People? </a:t>
          </a:r>
          <a:r>
            <a:rPr lang="en-GB" sz="3200" kern="1200" dirty="0">
              <a:solidFill>
                <a:schemeClr val="tx1"/>
              </a:solidFill>
            </a:rPr>
            <a:t>More coherent support, clearer communication and greater involvement in decisions</a:t>
          </a:r>
        </a:p>
      </dsp:txBody>
      <dsp:txXfrm>
        <a:off x="38774" y="2564"/>
        <a:ext cx="4938645" cy="2963187"/>
      </dsp:txXfrm>
    </dsp:sp>
    <dsp:sp modelId="{3DEC6C6F-1FF3-4EF9-908B-B160FC171ABF}">
      <dsp:nvSpPr>
        <dsp:cNvPr id="0" name=""/>
        <dsp:cNvSpPr/>
      </dsp:nvSpPr>
      <dsp:spPr>
        <a:xfrm>
          <a:off x="5471284" y="2564"/>
          <a:ext cx="4938645" cy="296318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solidFill>
                <a:schemeClr val="tx1"/>
              </a:solidFill>
            </a:rPr>
            <a:t>For carers and families? </a:t>
          </a:r>
          <a:r>
            <a:rPr lang="en-GB" sz="3200" kern="1200" dirty="0">
              <a:solidFill>
                <a:schemeClr val="tx1"/>
              </a:solidFill>
            </a:rPr>
            <a:t>Clearer contacts, better coordination and recognition of caring roles</a:t>
          </a:r>
        </a:p>
      </dsp:txBody>
      <dsp:txXfrm>
        <a:off x="5471284" y="2564"/>
        <a:ext cx="4938645" cy="2963187"/>
      </dsp:txXfrm>
    </dsp:sp>
    <dsp:sp modelId="{54F0DD82-0BBB-44D6-9DF7-9E3EE60DC96D}">
      <dsp:nvSpPr>
        <dsp:cNvPr id="0" name=""/>
        <dsp:cNvSpPr/>
      </dsp:nvSpPr>
      <dsp:spPr>
        <a:xfrm>
          <a:off x="38774" y="3459616"/>
          <a:ext cx="4938645" cy="296318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solidFill>
                <a:schemeClr val="tx1"/>
              </a:solidFill>
            </a:rPr>
            <a:t>For professionals? </a:t>
          </a:r>
          <a:r>
            <a:rPr lang="en-GB" sz="3200" kern="1200" dirty="0">
              <a:solidFill>
                <a:schemeClr val="tx1"/>
              </a:solidFill>
            </a:rPr>
            <a:t>Shared understanding, clearer plans and opportunities to learn across disciplines</a:t>
          </a:r>
        </a:p>
      </dsp:txBody>
      <dsp:txXfrm>
        <a:off x="38774" y="3459616"/>
        <a:ext cx="4938645" cy="2963187"/>
      </dsp:txXfrm>
    </dsp:sp>
    <dsp:sp modelId="{9D9E4893-387A-41C3-BA1A-D20C1585B452}">
      <dsp:nvSpPr>
        <dsp:cNvPr id="0" name=""/>
        <dsp:cNvSpPr/>
      </dsp:nvSpPr>
      <dsp:spPr>
        <a:xfrm>
          <a:off x="5471284" y="3459616"/>
          <a:ext cx="4938645" cy="296318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solidFill>
                <a:schemeClr val="tx1"/>
              </a:solidFill>
            </a:rPr>
            <a:t>For services? </a:t>
          </a:r>
          <a:r>
            <a:rPr lang="en-GB" sz="3200" kern="1200" dirty="0">
              <a:solidFill>
                <a:schemeClr val="tx1"/>
              </a:solidFill>
            </a:rPr>
            <a:t>Better coordination of pathways and potential to reduce avoidable duplication</a:t>
          </a:r>
        </a:p>
      </dsp:txBody>
      <dsp:txXfrm>
        <a:off x="5471284" y="3459616"/>
        <a:ext cx="4938645" cy="29631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24/layout/NumberedTitleList">
  <dgm:title val=""/>
  <dgm:desc val=""/>
  <dgm:catLst>
    <dgm:cat type="textcard" pri="202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101" type="sibTrans" cxnId="{E460407A-3031-44B1-8E44-43ADCF9D00B6}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{A6F183B1-59C9-41B6-A1BE-8E870B6ACE2A}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{9FFD4C22-3612-45E6-99D2-2C37205661FB}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dirChoose">
      <dgm:if name="dirNorm" func="var" arg="dir" op="equ" val="norm">
        <dgm:alg type="lin">
          <dgm:param type="linDir" val="fromL"/>
          <dgm:param type="nodeVertAlign" val="t"/>
        </dgm:alg>
      </dgm:if>
      <dgm:else name="dirRev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4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75"/>
          <dgm:constr type="r" for="ch" forName="nodeText" refType="r" refFor="ch" refForName="bgRect"/>
          <dgm:constr type="h" for="ch" forName="nodeText" refType="h" refFor="ch" refForName="bgRect" fact="0.52"/>
          <dgm:constr type="t" for="ch" forName="nodeText" refType="h" refFor="ch" refForName="bgRect" fact="0.48"/>
        </dgm:constrLst>
        <dgm:ruleLst/>
        <dgm:layoutNode name="bgRect" styleLbl="fgAcc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15"/>
              <dgm:constr type="rMarg" refType="w" fact="0.15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nodeText" styleLbl="bgAccFollowNode1" moveWith="bgRect">
          <dgm:varLst>
            <dgm:bulletEnabled val="1"/>
          </dgm:varLst>
          <dgm:alg type="tx">
            <dgm:param type="parTxLTRAlign" val="ctr"/>
            <dgm:param type="parTxRTLAlign" val="r"/>
            <dgm:param type="txAnchorVert" val="mid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32"/>
            <dgm:constr type="tMarg" val="26"/>
            <dgm:constr type="lMarg" refType="w" fact="0.15"/>
            <dgm:constr type="rMarg" refType="w" fact="0.15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0NoLn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NoLn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tNode1NoLn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NoLn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NoLn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NoLn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0NoLn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NoLn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tNode1NoLn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NoLn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NoLn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NoLn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0NoLn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NoLn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tNode1NoLn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NoLn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NoLn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NoLn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0NoLn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NoLn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tNode1NoLn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NoLn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NoLn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NoLn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CE221E-83ED-4F6C-BA5F-3F9E6FDB6953}" type="datetimeFigureOut">
              <a:rPr lang="en-US"/>
              <a:t>9/29/2026</a:t>
            </a:fld>
            <a:endParaRPr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4CBEF8-5CDE-472B-839B-B8BB0C881006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26328929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862901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B98AFB-CB0D-4DFE-87B9-B4B0D0DE73CD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40147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16536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37767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 ">
    <p:bg>
      <p:bgPr>
        <a:gradFill>
          <a:gsLst>
            <a:gs pos="0">
              <a:schemeClr val="accent2">
                <a:lumMod val="110000"/>
                <a:satMod val="105000"/>
                <a:tint val="67000"/>
                <a:alpha val="0"/>
              </a:schemeClr>
            </a:gs>
            <a:gs pos="100000">
              <a:schemeClr val="bg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white circles on a black background&#10;&#10;Description automatically generated">
            <a:extLst>
              <a:ext uri="{FF2B5EF4-FFF2-40B4-BE49-F238E27FC236}">
                <a16:creationId xmlns:a16="http://schemas.microsoft.com/office/drawing/2014/main" id="{05185B01-840C-72E0-FF30-8EE18CFC550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504" r="4105" b="14441"/>
          <a:stretch/>
        </p:blipFill>
        <p:spPr>
          <a:xfrm>
            <a:off x="3275012" y="0"/>
            <a:ext cx="8913812" cy="686745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1295400"/>
            <a:ext cx="10287000" cy="3886200"/>
          </a:xfrm>
        </p:spPr>
        <p:txBody>
          <a:bodyPr anchor="b">
            <a:normAutofit/>
          </a:bodyPr>
          <a:lstStyle>
            <a:lvl1pPr marL="0" indent="0" algn="l">
              <a:lnSpc>
                <a:spcPct val="100000"/>
              </a:lnSpc>
              <a:defRPr sz="660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695FDDB8-B25B-0452-0EE6-99D1F02803F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84212" y="5600700"/>
            <a:ext cx="10287000" cy="533400"/>
          </a:xfrm>
        </p:spPr>
        <p:txBody>
          <a:bodyPr anchor="t">
            <a:normAutofit/>
          </a:bodyPr>
          <a:lstStyle>
            <a:lvl1pPr marL="45720" indent="0" algn="l"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ross 2">
            <a:extLst>
              <a:ext uri="{FF2B5EF4-FFF2-40B4-BE49-F238E27FC236}">
                <a16:creationId xmlns:a16="http://schemas.microsoft.com/office/drawing/2014/main" id="{29F0C076-A364-A8D3-F322-AC2A18341617}"/>
              </a:ext>
            </a:extLst>
          </p:cNvPr>
          <p:cNvSpPr/>
          <p:nvPr userDrawn="1"/>
        </p:nvSpPr>
        <p:spPr>
          <a:xfrm>
            <a:off x="10975566" y="4987103"/>
            <a:ext cx="685800" cy="685800"/>
          </a:xfrm>
          <a:prstGeom prst="plus">
            <a:avLst>
              <a:gd name="adj" fmla="val 39796"/>
            </a:avLst>
          </a:prstGeom>
          <a:gradFill>
            <a:gsLst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Cross 3">
            <a:extLst>
              <a:ext uri="{FF2B5EF4-FFF2-40B4-BE49-F238E27FC236}">
                <a16:creationId xmlns:a16="http://schemas.microsoft.com/office/drawing/2014/main" id="{921F5FF9-DFA3-CF00-B31A-21C261392B15}"/>
              </a:ext>
            </a:extLst>
          </p:cNvPr>
          <p:cNvSpPr/>
          <p:nvPr userDrawn="1"/>
        </p:nvSpPr>
        <p:spPr>
          <a:xfrm>
            <a:off x="10118724" y="3581400"/>
            <a:ext cx="685800" cy="685800"/>
          </a:xfrm>
          <a:prstGeom prst="plus">
            <a:avLst>
              <a:gd name="adj" fmla="val 39796"/>
            </a:avLst>
          </a:prstGeom>
          <a:gradFill>
            <a:gsLst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02412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67777CD-9A1F-DEEA-2595-9E892C952556}"/>
              </a:ext>
            </a:extLst>
          </p:cNvPr>
          <p:cNvSpPr/>
          <p:nvPr userDrawn="1"/>
        </p:nvSpPr>
        <p:spPr>
          <a:xfrm>
            <a:off x="-1" y="0"/>
            <a:ext cx="12188825" cy="6858000"/>
          </a:xfrm>
          <a:prstGeom prst="rect">
            <a:avLst/>
          </a:prstGeom>
          <a:gradFill>
            <a:gsLst>
              <a:gs pos="0">
                <a:schemeClr val="accent2">
                  <a:lumMod val="110000"/>
                  <a:satMod val="105000"/>
                  <a:tint val="67000"/>
                  <a:alpha val="0"/>
                </a:schemeClr>
              </a:gs>
              <a:gs pos="100000">
                <a:schemeClr val="bg2"/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F4D3028-A414-148B-F10C-466ED585BCD9}"/>
              </a:ext>
            </a:extLst>
          </p:cNvPr>
          <p:cNvSpPr/>
          <p:nvPr userDrawn="1"/>
        </p:nvSpPr>
        <p:spPr>
          <a:xfrm>
            <a:off x="-1" y="1586"/>
            <a:ext cx="3428208" cy="6856414"/>
          </a:xfrm>
          <a:custGeom>
            <a:avLst/>
            <a:gdLst>
              <a:gd name="connsiteX0" fmla="*/ 1 w 3428208"/>
              <a:gd name="connsiteY0" fmla="*/ 0 h 6856414"/>
              <a:gd name="connsiteX1" fmla="*/ 3428208 w 3428208"/>
              <a:gd name="connsiteY1" fmla="*/ 3428207 h 6856414"/>
              <a:gd name="connsiteX2" fmla="*/ 1 w 3428208"/>
              <a:gd name="connsiteY2" fmla="*/ 6856414 h 6856414"/>
              <a:gd name="connsiteX3" fmla="*/ 0 w 3428208"/>
              <a:gd name="connsiteY3" fmla="*/ 6856414 h 6856414"/>
              <a:gd name="connsiteX4" fmla="*/ 0 w 3428208"/>
              <a:gd name="connsiteY4" fmla="*/ 0 h 6856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28208" h="6856414">
                <a:moveTo>
                  <a:pt x="1" y="0"/>
                </a:moveTo>
                <a:cubicBezTo>
                  <a:pt x="1893347" y="0"/>
                  <a:pt x="3428208" y="1534861"/>
                  <a:pt x="3428208" y="3428207"/>
                </a:cubicBezTo>
                <a:cubicBezTo>
                  <a:pt x="3428208" y="5321553"/>
                  <a:pt x="1893347" y="6856414"/>
                  <a:pt x="1" y="6856414"/>
                </a:cubicBezTo>
                <a:lnTo>
                  <a:pt x="0" y="6856414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bg1">
                  <a:alpha val="0"/>
                </a:schemeClr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0EB111F7-2027-1E41-1C02-BA5AA37EA2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012" y="723900"/>
            <a:ext cx="4114800" cy="5295900"/>
          </a:xfrm>
        </p:spPr>
        <p:txBody>
          <a:bodyPr anchor="ctr">
            <a:normAutofit/>
          </a:bodyPr>
          <a:lstStyle>
            <a:lvl1pPr algn="r">
              <a:lnSpc>
                <a:spcPct val="100000"/>
              </a:lnSpc>
              <a:defRPr sz="4800" b="1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32612" y="1981200"/>
            <a:ext cx="4114800" cy="2854781"/>
          </a:xfrm>
        </p:spPr>
        <p:txBody>
          <a:bodyPr anchor="ctr"/>
          <a:lstStyle>
            <a:lvl1pPr marL="45720" indent="0">
              <a:buNone/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365760" indent="0">
              <a:buNone/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2pPr>
            <a:lvl3pPr marL="594360" indent="0">
              <a:buNone/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3pPr>
            <a:lvl4pPr marL="777240" indent="0">
              <a:buNone/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4pPr>
            <a:lvl5pPr marL="960120" indent="0">
              <a:buNone/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14" name="Cross 13">
            <a:extLst>
              <a:ext uri="{FF2B5EF4-FFF2-40B4-BE49-F238E27FC236}">
                <a16:creationId xmlns:a16="http://schemas.microsoft.com/office/drawing/2014/main" id="{02A1E7CF-4DB4-D31C-D6AA-D368DA17CD5F}"/>
              </a:ext>
            </a:extLst>
          </p:cNvPr>
          <p:cNvSpPr/>
          <p:nvPr userDrawn="1"/>
        </p:nvSpPr>
        <p:spPr>
          <a:xfrm>
            <a:off x="4837509" y="914400"/>
            <a:ext cx="685800" cy="685800"/>
          </a:xfrm>
          <a:prstGeom prst="plus">
            <a:avLst>
              <a:gd name="adj" fmla="val 39796"/>
            </a:avLst>
          </a:prstGeom>
          <a:gradFill>
            <a:gsLst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Cross 14">
            <a:extLst>
              <a:ext uri="{FF2B5EF4-FFF2-40B4-BE49-F238E27FC236}">
                <a16:creationId xmlns:a16="http://schemas.microsoft.com/office/drawing/2014/main" id="{E47E8503-C2AB-07F1-FD1F-A529E414E168}"/>
              </a:ext>
            </a:extLst>
          </p:cNvPr>
          <p:cNvSpPr/>
          <p:nvPr userDrawn="1"/>
        </p:nvSpPr>
        <p:spPr>
          <a:xfrm>
            <a:off x="3085307" y="5695950"/>
            <a:ext cx="685800" cy="685800"/>
          </a:xfrm>
          <a:prstGeom prst="plus">
            <a:avLst>
              <a:gd name="adj" fmla="val 39796"/>
            </a:avLst>
          </a:prstGeom>
          <a:gradFill>
            <a:gsLst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Left Brace 1">
            <a:extLst>
              <a:ext uri="{FF2B5EF4-FFF2-40B4-BE49-F238E27FC236}">
                <a16:creationId xmlns:a16="http://schemas.microsoft.com/office/drawing/2014/main" id="{8020F553-E264-0059-F1EB-47039048DC67}"/>
              </a:ext>
            </a:extLst>
          </p:cNvPr>
          <p:cNvSpPr/>
          <p:nvPr userDrawn="1"/>
        </p:nvSpPr>
        <p:spPr>
          <a:xfrm>
            <a:off x="5561012" y="2022021"/>
            <a:ext cx="838200" cy="2813960"/>
          </a:xfrm>
          <a:prstGeom prst="leftBrace">
            <a:avLst>
              <a:gd name="adj1" fmla="val 34932"/>
              <a:gd name="adj2" fmla="val 50000"/>
            </a:avLst>
          </a:prstGeom>
          <a:ln w="28575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898435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ing with Phone imag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al 6">
            <a:extLst>
              <a:ext uri="{FF2B5EF4-FFF2-40B4-BE49-F238E27FC236}">
                <a16:creationId xmlns:a16="http://schemas.microsoft.com/office/drawing/2014/main" id="{45C0889D-74A2-974C-BB02-FA1F7BE369E2}"/>
              </a:ext>
            </a:extLst>
          </p:cNvPr>
          <p:cNvSpPr/>
          <p:nvPr userDrawn="1"/>
        </p:nvSpPr>
        <p:spPr>
          <a:xfrm>
            <a:off x="6704012" y="1148418"/>
            <a:ext cx="4561165" cy="4561165"/>
          </a:xfrm>
          <a:prstGeom prst="ellipse">
            <a:avLst/>
          </a:prstGeom>
          <a:gradFill>
            <a:gsLst>
              <a:gs pos="0">
                <a:schemeClr val="accent2">
                  <a:lumMod val="110000"/>
                  <a:satMod val="105000"/>
                  <a:tint val="67000"/>
                  <a:alpha val="0"/>
                </a:schemeClr>
              </a:gs>
              <a:gs pos="100000">
                <a:schemeClr val="bg2"/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2DAE856D-3749-4D3B-9F33-A46528589FE5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432079" y="598170"/>
            <a:ext cx="3096221" cy="5661660"/>
          </a:xfrm>
          <a:prstGeom prst="rect">
            <a:avLst/>
          </a:prstGeom>
        </p:spPr>
      </p:pic>
      <p:sp>
        <p:nvSpPr>
          <p:cNvPr id="9" name="Cross 8">
            <a:extLst>
              <a:ext uri="{FF2B5EF4-FFF2-40B4-BE49-F238E27FC236}">
                <a16:creationId xmlns:a16="http://schemas.microsoft.com/office/drawing/2014/main" id="{7A96460A-640C-6025-AAB5-344AB2A405D1}"/>
              </a:ext>
            </a:extLst>
          </p:cNvPr>
          <p:cNvSpPr/>
          <p:nvPr userDrawn="1"/>
        </p:nvSpPr>
        <p:spPr>
          <a:xfrm>
            <a:off x="10818812" y="5353077"/>
            <a:ext cx="685800" cy="685800"/>
          </a:xfrm>
          <a:prstGeom prst="plus">
            <a:avLst>
              <a:gd name="adj" fmla="val 39796"/>
            </a:avLst>
          </a:prstGeom>
          <a:gradFill>
            <a:gsLst>
              <a:gs pos="0">
                <a:schemeClr val="accent2">
                  <a:lumMod val="110000"/>
                  <a:satMod val="105000"/>
                  <a:tint val="67000"/>
                  <a:alpha val="0"/>
                </a:schemeClr>
              </a:gs>
              <a:gs pos="100000">
                <a:schemeClr val="bg2"/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/>
            <a:endParaRPr lang="en-US" dirty="0"/>
          </a:p>
        </p:txBody>
      </p:sp>
      <p:sp>
        <p:nvSpPr>
          <p:cNvPr id="11" name="Cross 10">
            <a:extLst>
              <a:ext uri="{FF2B5EF4-FFF2-40B4-BE49-F238E27FC236}">
                <a16:creationId xmlns:a16="http://schemas.microsoft.com/office/drawing/2014/main" id="{471314FF-EA0B-8DDE-B558-885A876FB0D5}"/>
              </a:ext>
            </a:extLst>
          </p:cNvPr>
          <p:cNvSpPr/>
          <p:nvPr userDrawn="1"/>
        </p:nvSpPr>
        <p:spPr>
          <a:xfrm>
            <a:off x="6335910" y="805517"/>
            <a:ext cx="685800" cy="685800"/>
          </a:xfrm>
          <a:prstGeom prst="plus">
            <a:avLst>
              <a:gd name="adj" fmla="val 39796"/>
            </a:avLst>
          </a:prstGeom>
          <a:gradFill>
            <a:gsLst>
              <a:gs pos="0">
                <a:schemeClr val="accent2">
                  <a:lumMod val="110000"/>
                  <a:satMod val="105000"/>
                  <a:tint val="67000"/>
                  <a:alpha val="0"/>
                </a:schemeClr>
              </a:gs>
              <a:gs pos="100000">
                <a:schemeClr val="bg2"/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94761B-B29B-1C47-FAE9-6E0FA1543E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8012" y="685800"/>
            <a:ext cx="6372818" cy="4038600"/>
          </a:xfrm>
        </p:spPr>
        <p:txBody>
          <a:bodyPr anchor="b">
            <a:normAutofit/>
          </a:bodyPr>
          <a:lstStyle>
            <a:lvl1pPr marL="0" indent="0" algn="l">
              <a:lnSpc>
                <a:spcPct val="100000"/>
              </a:lnSpc>
              <a:defRPr sz="480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5" name="Text Placeholder 9">
            <a:extLst>
              <a:ext uri="{FF2B5EF4-FFF2-40B4-BE49-F238E27FC236}">
                <a16:creationId xmlns:a16="http://schemas.microsoft.com/office/drawing/2014/main" id="{EEFF6782-6ABD-DEB0-6FD1-1263A5469A24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08012" y="4876800"/>
            <a:ext cx="6372817" cy="1104898"/>
          </a:xfrm>
        </p:spPr>
        <p:txBody>
          <a:bodyPr anchor="t">
            <a:normAutofit/>
          </a:bodyPr>
          <a:lstStyle>
            <a:lvl1pPr marL="45720" indent="0" algn="l"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5BA3F629-2405-DC90-C212-6F3D52B95D9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765046" y="883471"/>
            <a:ext cx="2439096" cy="5091059"/>
          </a:xfrm>
          <a:custGeom>
            <a:avLst/>
            <a:gdLst>
              <a:gd name="connsiteX0" fmla="*/ 340815 w 2439096"/>
              <a:gd name="connsiteY0" fmla="*/ 0 h 5091059"/>
              <a:gd name="connsiteX1" fmla="*/ 2098281 w 2439096"/>
              <a:gd name="connsiteY1" fmla="*/ 0 h 5091059"/>
              <a:gd name="connsiteX2" fmla="*/ 2439096 w 2439096"/>
              <a:gd name="connsiteY2" fmla="*/ 340815 h 5091059"/>
              <a:gd name="connsiteX3" fmla="*/ 2439096 w 2439096"/>
              <a:gd name="connsiteY3" fmla="*/ 495300 h 5091059"/>
              <a:gd name="connsiteX4" fmla="*/ 2439096 w 2439096"/>
              <a:gd name="connsiteY4" fmla="*/ 4750244 h 5091059"/>
              <a:gd name="connsiteX5" fmla="*/ 2098281 w 2439096"/>
              <a:gd name="connsiteY5" fmla="*/ 5091059 h 5091059"/>
              <a:gd name="connsiteX6" fmla="*/ 340815 w 2439096"/>
              <a:gd name="connsiteY6" fmla="*/ 5091059 h 5091059"/>
              <a:gd name="connsiteX7" fmla="*/ 0 w 2439096"/>
              <a:gd name="connsiteY7" fmla="*/ 4750244 h 5091059"/>
              <a:gd name="connsiteX8" fmla="*/ 0 w 2439096"/>
              <a:gd name="connsiteY8" fmla="*/ 495300 h 5091059"/>
              <a:gd name="connsiteX9" fmla="*/ 0 w 2439096"/>
              <a:gd name="connsiteY9" fmla="*/ 340815 h 5091059"/>
              <a:gd name="connsiteX10" fmla="*/ 340815 w 2439096"/>
              <a:gd name="connsiteY10" fmla="*/ 0 h 50910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439096" h="5091059">
                <a:moveTo>
                  <a:pt x="340815" y="0"/>
                </a:moveTo>
                <a:lnTo>
                  <a:pt x="2098281" y="0"/>
                </a:lnTo>
                <a:cubicBezTo>
                  <a:pt x="2286508" y="0"/>
                  <a:pt x="2439096" y="152588"/>
                  <a:pt x="2439096" y="340815"/>
                </a:cubicBezTo>
                <a:lnTo>
                  <a:pt x="2439096" y="495300"/>
                </a:lnTo>
                <a:lnTo>
                  <a:pt x="2439096" y="4750244"/>
                </a:lnTo>
                <a:cubicBezTo>
                  <a:pt x="2439096" y="4938471"/>
                  <a:pt x="2286508" y="5091059"/>
                  <a:pt x="2098281" y="5091059"/>
                </a:cubicBezTo>
                <a:lnTo>
                  <a:pt x="340815" y="5091059"/>
                </a:lnTo>
                <a:cubicBezTo>
                  <a:pt x="152588" y="5091059"/>
                  <a:pt x="0" y="4938471"/>
                  <a:pt x="0" y="4750244"/>
                </a:cubicBezTo>
                <a:lnTo>
                  <a:pt x="0" y="495300"/>
                </a:lnTo>
                <a:lnTo>
                  <a:pt x="0" y="340815"/>
                </a:lnTo>
                <a:cubicBezTo>
                  <a:pt x="0" y="152588"/>
                  <a:pt x="152588" y="0"/>
                  <a:pt x="340815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 marL="45720" indent="0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04737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Subtitle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al 4">
            <a:extLst>
              <a:ext uri="{FF2B5EF4-FFF2-40B4-BE49-F238E27FC236}">
                <a16:creationId xmlns:a16="http://schemas.microsoft.com/office/drawing/2014/main" id="{1C3968AF-EB74-3889-A3BA-E759CFD47B12}"/>
              </a:ext>
            </a:extLst>
          </p:cNvPr>
          <p:cNvSpPr/>
          <p:nvPr userDrawn="1"/>
        </p:nvSpPr>
        <p:spPr>
          <a:xfrm>
            <a:off x="3275012" y="609600"/>
            <a:ext cx="5638800" cy="5638800"/>
          </a:xfrm>
          <a:prstGeom prst="ellipse">
            <a:avLst/>
          </a:prstGeom>
          <a:gradFill>
            <a:gsLst>
              <a:gs pos="0">
                <a:schemeClr val="accent2">
                  <a:lumMod val="110000"/>
                  <a:satMod val="105000"/>
                  <a:tint val="67000"/>
                  <a:alpha val="0"/>
                </a:schemeClr>
              </a:gs>
              <a:gs pos="100000">
                <a:schemeClr val="bg2"/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Left Brace 7">
            <a:extLst>
              <a:ext uri="{FF2B5EF4-FFF2-40B4-BE49-F238E27FC236}">
                <a16:creationId xmlns:a16="http://schemas.microsoft.com/office/drawing/2014/main" id="{6A409372-199C-2F3B-65CD-ADC2E45B43B7}"/>
              </a:ext>
            </a:extLst>
          </p:cNvPr>
          <p:cNvSpPr/>
          <p:nvPr userDrawn="1"/>
        </p:nvSpPr>
        <p:spPr>
          <a:xfrm>
            <a:off x="5561012" y="2022021"/>
            <a:ext cx="838200" cy="2813960"/>
          </a:xfrm>
          <a:prstGeom prst="leftBrace">
            <a:avLst>
              <a:gd name="adj1" fmla="val 34932"/>
              <a:gd name="adj2" fmla="val 50000"/>
            </a:avLst>
          </a:prstGeom>
          <a:ln w="28575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266838CB-A9BC-715A-18FE-06CCE4A9CA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1812" y="495300"/>
            <a:ext cx="4572000" cy="58674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10000"/>
              </a:lnSpc>
              <a:defRPr sz="480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10">
            <a:extLst>
              <a:ext uri="{FF2B5EF4-FFF2-40B4-BE49-F238E27FC236}">
                <a16:creationId xmlns:a16="http://schemas.microsoft.com/office/drawing/2014/main" id="{454B8043-D1DD-E2EA-772B-D8D38CD37D1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768305" y="2022021"/>
            <a:ext cx="4443413" cy="2813960"/>
          </a:xfrm>
        </p:spPr>
        <p:txBody>
          <a:bodyPr anchor="ctr">
            <a:normAutofit/>
          </a:bodyPr>
          <a:lstStyle>
            <a:lvl1pPr marL="45720" indent="0" algn="l" defTabSz="914400" rtl="0" eaLnBrk="1" latinLnBrk="0" hangingPunct="1">
              <a:lnSpc>
                <a:spcPct val="110000"/>
              </a:lnSpc>
              <a:spcBef>
                <a:spcPts val="1800"/>
              </a:spcBef>
              <a:buClr>
                <a:schemeClr val="tx1">
                  <a:lumMod val="65000"/>
                  <a:lumOff val="35000"/>
                </a:schemeClr>
              </a:buClr>
              <a:buSzPct val="80000"/>
              <a:buFont typeface="Arial" pitchFamily="34" charset="0"/>
              <a:buNone/>
              <a:defRPr lang="en-US" sz="2000" kern="1200" spc="3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274320" indent="-228600" algn="l" defTabSz="914400" rtl="0" eaLnBrk="1" latinLnBrk="0" hangingPunct="1">
              <a:lnSpc>
                <a:spcPct val="110000"/>
              </a:lnSpc>
              <a:spcBef>
                <a:spcPts val="1800"/>
              </a:spcBef>
              <a:buClr>
                <a:schemeClr val="tx1">
                  <a:lumMod val="65000"/>
                  <a:lumOff val="35000"/>
                </a:schemeClr>
              </a:buClr>
              <a:buSzPct val="80000"/>
              <a:buFont typeface="Arial" panose="020B0604020202020204" pitchFamily="34" charset="0"/>
              <a:buChar char="•"/>
              <a:defRPr lang="en-US" sz="2000" kern="1200" spc="3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94360" indent="-228600" algn="l" defTabSz="914400" rtl="0" eaLnBrk="1" latinLnBrk="0" hangingPunct="1">
              <a:lnSpc>
                <a:spcPct val="110000"/>
              </a:lnSpc>
              <a:spcBef>
                <a:spcPts val="1800"/>
              </a:spcBef>
              <a:buClr>
                <a:schemeClr val="tx1">
                  <a:lumMod val="65000"/>
                  <a:lumOff val="35000"/>
                </a:schemeClr>
              </a:buClr>
              <a:buSzPct val="80000"/>
              <a:buFont typeface="Arial" panose="020B0604020202020204" pitchFamily="34" charset="0"/>
              <a:buChar char="•"/>
              <a:defRPr lang="en-US" sz="2000" kern="1200" spc="3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77240" indent="-228600" algn="l" defTabSz="914400" rtl="0" eaLnBrk="1" latinLnBrk="0" hangingPunct="1">
              <a:lnSpc>
                <a:spcPct val="110000"/>
              </a:lnSpc>
              <a:spcBef>
                <a:spcPts val="1800"/>
              </a:spcBef>
              <a:buClr>
                <a:schemeClr val="tx1">
                  <a:lumMod val="65000"/>
                  <a:lumOff val="35000"/>
                </a:schemeClr>
              </a:buClr>
              <a:buSzPct val="80000"/>
              <a:buFont typeface="Arial" panose="020B0604020202020204" pitchFamily="34" charset="0"/>
              <a:buChar char="•"/>
              <a:defRPr lang="en-US" sz="2000" kern="1200" spc="3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60120" indent="-228600" algn="l" defTabSz="914400" rtl="0" eaLnBrk="1" latinLnBrk="0" hangingPunct="1">
              <a:lnSpc>
                <a:spcPct val="110000"/>
              </a:lnSpc>
              <a:spcBef>
                <a:spcPts val="1800"/>
              </a:spcBef>
              <a:buClr>
                <a:schemeClr val="tx1">
                  <a:lumMod val="65000"/>
                  <a:lumOff val="35000"/>
                </a:schemeClr>
              </a:buClr>
              <a:buSzPct val="80000"/>
              <a:buFont typeface="Arial" panose="020B0604020202020204" pitchFamily="34" charset="0"/>
              <a:buChar char="•"/>
              <a:defRPr lang="en-US" sz="2000" kern="1200" spc="3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24224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F4264E2-719A-1CB0-CD0C-B90AD51C2384}"/>
              </a:ext>
            </a:extLst>
          </p:cNvPr>
          <p:cNvSpPr/>
          <p:nvPr userDrawn="1"/>
        </p:nvSpPr>
        <p:spPr>
          <a:xfrm>
            <a:off x="0" y="0"/>
            <a:ext cx="760412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27000" sx="102000" sy="102000" algn="ctr" rotWithShape="0">
              <a:prstClr val="black">
                <a:alpha val="10000"/>
              </a:prst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Cross 8">
            <a:extLst>
              <a:ext uri="{FF2B5EF4-FFF2-40B4-BE49-F238E27FC236}">
                <a16:creationId xmlns:a16="http://schemas.microsoft.com/office/drawing/2014/main" id="{7A96460A-640C-6025-AAB5-344AB2A405D1}"/>
              </a:ext>
            </a:extLst>
          </p:cNvPr>
          <p:cNvSpPr/>
          <p:nvPr userDrawn="1"/>
        </p:nvSpPr>
        <p:spPr>
          <a:xfrm>
            <a:off x="8151812" y="5670550"/>
            <a:ext cx="685800" cy="685800"/>
          </a:xfrm>
          <a:prstGeom prst="plus">
            <a:avLst>
              <a:gd name="adj" fmla="val 39796"/>
            </a:avLst>
          </a:prstGeom>
          <a:gradFill>
            <a:gsLst>
              <a:gs pos="0">
                <a:schemeClr val="accent2">
                  <a:lumMod val="110000"/>
                  <a:satMod val="105000"/>
                  <a:tint val="67000"/>
                  <a:alpha val="0"/>
                </a:schemeClr>
              </a:gs>
              <a:gs pos="100000">
                <a:schemeClr val="bg2"/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/>
            <a:endParaRPr lang="en-US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FC60D2C4-E19C-088F-24AA-92F4628799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3812" y="609600"/>
            <a:ext cx="4914900" cy="1447800"/>
          </a:xfrm>
        </p:spPr>
        <p:txBody>
          <a:bodyPr anchor="t">
            <a:normAutofit/>
          </a:bodyPr>
          <a:lstStyle>
            <a:lvl1pPr>
              <a:defRPr sz="3200" b="1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908F9375-0CED-7A7E-FAD2-5469CE00A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" y="609600"/>
            <a:ext cx="760412" cy="381000"/>
          </a:xfrm>
        </p:spPr>
        <p:txBody>
          <a:bodyPr/>
          <a:lstStyle>
            <a:lvl1pPr algn="ctr">
              <a:defRPr sz="2400" b="1"/>
            </a:lvl1pPr>
          </a:lstStyle>
          <a:p>
            <a:fld id="{AAEAE4A8-A6E5-453E-B946-FB774B73F48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3" name="Footer Placeholder 4">
            <a:extLst>
              <a:ext uri="{FF2B5EF4-FFF2-40B4-BE49-F238E27FC236}">
                <a16:creationId xmlns:a16="http://schemas.microsoft.com/office/drawing/2014/main" id="{C1791A8D-D5A1-DB56-D6C5-A82DB0F2673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>
            <a:off x="-1829595" y="2591593"/>
            <a:ext cx="4419600" cy="7604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1400" b="0" kern="1200" spc="100" baseline="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14" name="Date Placeholder 3">
            <a:extLst>
              <a:ext uri="{FF2B5EF4-FFF2-40B4-BE49-F238E27FC236}">
                <a16:creationId xmlns:a16="http://schemas.microsoft.com/office/drawing/2014/main" id="{BE9D901E-58D4-3C47-262B-EA276B7F1D6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16200000">
            <a:off x="-229393" y="5258593"/>
            <a:ext cx="1219200" cy="7604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spc="1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11274" y="2286000"/>
            <a:ext cx="4572000" cy="4267200"/>
          </a:xfrm>
        </p:spPr>
        <p:txBody>
          <a:bodyPr>
            <a:normAutofit/>
          </a:bodyPr>
          <a:lstStyle>
            <a:lvl1pPr marL="45720" indent="0">
              <a:lnSpc>
                <a:spcPct val="110000"/>
              </a:lnSpc>
              <a:buNone/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1pPr>
            <a:lvl2pPr marL="365760" indent="0">
              <a:lnSpc>
                <a:spcPct val="110000"/>
              </a:lnSpc>
              <a:buFont typeface="Arial" panose="020B0604020202020204" pitchFamily="34" charset="0"/>
              <a:buNone/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2pPr>
            <a:lvl3pPr marL="594360" indent="0">
              <a:lnSpc>
                <a:spcPct val="110000"/>
              </a:lnSpc>
              <a:buNone/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3pPr>
            <a:lvl4pPr marL="777240" indent="0">
              <a:lnSpc>
                <a:spcPct val="110000"/>
              </a:lnSpc>
              <a:buNone/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4pPr>
            <a:lvl5pPr marL="960120" indent="0">
              <a:lnSpc>
                <a:spcPct val="110000"/>
              </a:lnSpc>
              <a:buNone/>
              <a:defRPr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15" name="Cross 14">
            <a:extLst>
              <a:ext uri="{FF2B5EF4-FFF2-40B4-BE49-F238E27FC236}">
                <a16:creationId xmlns:a16="http://schemas.microsoft.com/office/drawing/2014/main" id="{86C1A7B9-E319-130B-0CC8-DCB01B51A087}"/>
              </a:ext>
            </a:extLst>
          </p:cNvPr>
          <p:cNvSpPr/>
          <p:nvPr userDrawn="1"/>
        </p:nvSpPr>
        <p:spPr>
          <a:xfrm>
            <a:off x="7351712" y="4419600"/>
            <a:ext cx="685800" cy="685800"/>
          </a:xfrm>
          <a:prstGeom prst="plus">
            <a:avLst>
              <a:gd name="adj" fmla="val 39796"/>
            </a:avLst>
          </a:prstGeom>
          <a:gradFill>
            <a:gsLst>
              <a:gs pos="0">
                <a:schemeClr val="accent2">
                  <a:lumMod val="110000"/>
                  <a:satMod val="105000"/>
                  <a:tint val="67000"/>
                  <a:alpha val="0"/>
                </a:schemeClr>
              </a:gs>
              <a:gs pos="100000">
                <a:schemeClr val="bg2"/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/>
            <a:endParaRPr lang="en-US" dirty="0"/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20652475-9C37-D778-F6B2-DE9F50F8571A}"/>
              </a:ext>
            </a:extLst>
          </p:cNvPr>
          <p:cNvSpPr/>
          <p:nvPr userDrawn="1"/>
        </p:nvSpPr>
        <p:spPr>
          <a:xfrm>
            <a:off x="8609012" y="-21999"/>
            <a:ext cx="3579812" cy="6901998"/>
          </a:xfrm>
          <a:custGeom>
            <a:avLst/>
            <a:gdLst>
              <a:gd name="connsiteX0" fmla="*/ 3450999 w 3579812"/>
              <a:gd name="connsiteY0" fmla="*/ 0 h 6901998"/>
              <a:gd name="connsiteX1" fmla="*/ 3579812 w 3579812"/>
              <a:gd name="connsiteY1" fmla="*/ 3257 h 6901998"/>
              <a:gd name="connsiteX2" fmla="*/ 3579812 w 3579812"/>
              <a:gd name="connsiteY2" fmla="*/ 6898741 h 6901998"/>
              <a:gd name="connsiteX3" fmla="*/ 3450999 w 3579812"/>
              <a:gd name="connsiteY3" fmla="*/ 6901998 h 6901998"/>
              <a:gd name="connsiteX4" fmla="*/ 0 w 3579812"/>
              <a:gd name="connsiteY4" fmla="*/ 3450999 h 6901998"/>
              <a:gd name="connsiteX5" fmla="*/ 3450999 w 3579812"/>
              <a:gd name="connsiteY5" fmla="*/ 0 h 6901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79812" h="6901998">
                <a:moveTo>
                  <a:pt x="3450999" y="0"/>
                </a:moveTo>
                <a:lnTo>
                  <a:pt x="3579812" y="3257"/>
                </a:lnTo>
                <a:lnTo>
                  <a:pt x="3579812" y="6898741"/>
                </a:lnTo>
                <a:lnTo>
                  <a:pt x="3450999" y="6901998"/>
                </a:lnTo>
                <a:cubicBezTo>
                  <a:pt x="1545065" y="6901998"/>
                  <a:pt x="0" y="5356933"/>
                  <a:pt x="0" y="3450999"/>
                </a:cubicBezTo>
                <a:cubicBezTo>
                  <a:pt x="0" y="1545065"/>
                  <a:pt x="1545065" y="0"/>
                  <a:pt x="3450999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110000"/>
                  <a:satMod val="105000"/>
                  <a:tint val="67000"/>
                  <a:alpha val="0"/>
                </a:schemeClr>
              </a:gs>
              <a:gs pos="100000">
                <a:schemeClr val="bg2"/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6741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Computer Monito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al 4">
            <a:extLst>
              <a:ext uri="{FF2B5EF4-FFF2-40B4-BE49-F238E27FC236}">
                <a16:creationId xmlns:a16="http://schemas.microsoft.com/office/drawing/2014/main" id="{7D5A8CDC-7BE6-361B-2965-88F977B1F050}"/>
              </a:ext>
            </a:extLst>
          </p:cNvPr>
          <p:cNvSpPr/>
          <p:nvPr userDrawn="1"/>
        </p:nvSpPr>
        <p:spPr>
          <a:xfrm>
            <a:off x="6704012" y="838202"/>
            <a:ext cx="5029198" cy="5029198"/>
          </a:xfrm>
          <a:prstGeom prst="ellipse">
            <a:avLst/>
          </a:prstGeom>
          <a:gradFill>
            <a:gsLst>
              <a:gs pos="0">
                <a:schemeClr val="accent2">
                  <a:lumMod val="110000"/>
                  <a:satMod val="105000"/>
                  <a:tint val="67000"/>
                  <a:alpha val="0"/>
                </a:schemeClr>
              </a:gs>
              <a:gs pos="100000">
                <a:schemeClr val="bg2"/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C13E5D-0B96-580C-032F-0323F5B935D3}"/>
              </a:ext>
            </a:extLst>
          </p:cNvPr>
          <p:cNvSpPr/>
          <p:nvPr userDrawn="1"/>
        </p:nvSpPr>
        <p:spPr>
          <a:xfrm>
            <a:off x="0" y="0"/>
            <a:ext cx="760412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27000" sx="102000" sy="102000" algn="ctr" rotWithShape="0">
              <a:prstClr val="black">
                <a:alpha val="10000"/>
              </a:prst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5" name="Graphic 14">
            <a:extLst>
              <a:ext uri="{FF2B5EF4-FFF2-40B4-BE49-F238E27FC236}">
                <a16:creationId xmlns:a16="http://schemas.microsoft.com/office/drawing/2014/main" id="{97F2A9A7-1093-A563-8A0E-4C8DB0E669AE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742112" y="1752600"/>
            <a:ext cx="4951066" cy="38100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E33374C0-ECC0-0DB1-D167-0EF643B5A1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3812" y="609600"/>
            <a:ext cx="4914900" cy="1447800"/>
          </a:xfrm>
        </p:spPr>
        <p:txBody>
          <a:bodyPr anchor="t">
            <a:normAutofit/>
          </a:bodyPr>
          <a:lstStyle>
            <a:lvl1pPr>
              <a:defRPr sz="3200" b="1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FC465CD4-231A-6C85-3D9B-E21738DB5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" y="609600"/>
            <a:ext cx="760412" cy="381000"/>
          </a:xfrm>
        </p:spPr>
        <p:txBody>
          <a:bodyPr/>
          <a:lstStyle>
            <a:lvl1pPr algn="ctr">
              <a:defRPr sz="2400" b="1"/>
            </a:lvl1pPr>
          </a:lstStyle>
          <a:p>
            <a:fld id="{AAEAE4A8-A6E5-453E-B946-FB774B73F48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Footer Placeholder 4">
            <a:extLst>
              <a:ext uri="{FF2B5EF4-FFF2-40B4-BE49-F238E27FC236}">
                <a16:creationId xmlns:a16="http://schemas.microsoft.com/office/drawing/2014/main" id="{A583352B-64D3-C6FC-B554-91866CBEBC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>
            <a:off x="-1829595" y="2591593"/>
            <a:ext cx="4419600" cy="7604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1400" b="0" kern="1200" spc="100" baseline="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647C9D80-85BC-5E0B-E24A-6217CFE72A9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16200000">
            <a:off x="-229393" y="5258593"/>
            <a:ext cx="1219200" cy="7604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spc="1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20038AE2-F2EF-FEA5-D6B4-5C539A2522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11274" y="2286000"/>
            <a:ext cx="4572000" cy="3962400"/>
          </a:xfrm>
        </p:spPr>
        <p:txBody>
          <a:bodyPr>
            <a:normAutofit/>
          </a:bodyPr>
          <a:lstStyle>
            <a:lvl1pPr marL="45720" indent="0">
              <a:lnSpc>
                <a:spcPct val="110000"/>
              </a:lnSpc>
              <a:buNone/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1pPr>
            <a:lvl2pPr marL="365760" indent="0">
              <a:lnSpc>
                <a:spcPct val="110000"/>
              </a:lnSpc>
              <a:buNone/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2pPr>
            <a:lvl3pPr marL="594360" indent="0">
              <a:lnSpc>
                <a:spcPct val="110000"/>
              </a:lnSpc>
              <a:buNone/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3pPr>
            <a:lvl4pPr marL="777240" indent="0">
              <a:lnSpc>
                <a:spcPct val="110000"/>
              </a:lnSpc>
              <a:buNone/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4pPr>
            <a:lvl5pPr marL="960120" indent="0">
              <a:lnSpc>
                <a:spcPct val="110000"/>
              </a:lnSpc>
              <a:buNone/>
              <a:defRPr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51F5E297-E771-7AE4-7311-0874043A4B38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045945" y="2057400"/>
            <a:ext cx="4343400" cy="2688336"/>
          </a:xfrm>
          <a:custGeom>
            <a:avLst/>
            <a:gdLst>
              <a:gd name="connsiteX0" fmla="*/ 25620 w 4343400"/>
              <a:gd name="connsiteY0" fmla="*/ 0 h 2688336"/>
              <a:gd name="connsiteX1" fmla="*/ 4317780 w 4343400"/>
              <a:gd name="connsiteY1" fmla="*/ 0 h 2688336"/>
              <a:gd name="connsiteX2" fmla="*/ 4343400 w 4343400"/>
              <a:gd name="connsiteY2" fmla="*/ 25620 h 2688336"/>
              <a:gd name="connsiteX3" fmla="*/ 4343400 w 4343400"/>
              <a:gd name="connsiteY3" fmla="*/ 2662716 h 2688336"/>
              <a:gd name="connsiteX4" fmla="*/ 4317780 w 4343400"/>
              <a:gd name="connsiteY4" fmla="*/ 2688336 h 2688336"/>
              <a:gd name="connsiteX5" fmla="*/ 25620 w 4343400"/>
              <a:gd name="connsiteY5" fmla="*/ 2688336 h 2688336"/>
              <a:gd name="connsiteX6" fmla="*/ 0 w 4343400"/>
              <a:gd name="connsiteY6" fmla="*/ 2662716 h 2688336"/>
              <a:gd name="connsiteX7" fmla="*/ 0 w 4343400"/>
              <a:gd name="connsiteY7" fmla="*/ 25620 h 2688336"/>
              <a:gd name="connsiteX8" fmla="*/ 25620 w 4343400"/>
              <a:gd name="connsiteY8" fmla="*/ 0 h 26883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343400" h="2688336">
                <a:moveTo>
                  <a:pt x="25620" y="0"/>
                </a:moveTo>
                <a:lnTo>
                  <a:pt x="4317780" y="0"/>
                </a:lnTo>
                <a:cubicBezTo>
                  <a:pt x="4331930" y="0"/>
                  <a:pt x="4343400" y="11470"/>
                  <a:pt x="4343400" y="25620"/>
                </a:cubicBezTo>
                <a:lnTo>
                  <a:pt x="4343400" y="2662716"/>
                </a:lnTo>
                <a:cubicBezTo>
                  <a:pt x="4343400" y="2676866"/>
                  <a:pt x="4331930" y="2688336"/>
                  <a:pt x="4317780" y="2688336"/>
                </a:cubicBezTo>
                <a:lnTo>
                  <a:pt x="25620" y="2688336"/>
                </a:lnTo>
                <a:cubicBezTo>
                  <a:pt x="11470" y="2688336"/>
                  <a:pt x="0" y="2676866"/>
                  <a:pt x="0" y="2662716"/>
                </a:cubicBezTo>
                <a:lnTo>
                  <a:pt x="0" y="25620"/>
                </a:lnTo>
                <a:cubicBezTo>
                  <a:pt x="0" y="11470"/>
                  <a:pt x="11470" y="0"/>
                  <a:pt x="25620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 marL="45720" indent="0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972884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94761B-B29B-1C47-FAE9-6E0FA1543E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8012" y="685800"/>
            <a:ext cx="5687336" cy="5288730"/>
          </a:xfrm>
        </p:spPr>
        <p:txBody>
          <a:bodyPr anchor="b">
            <a:normAutofit/>
          </a:bodyPr>
          <a:lstStyle>
            <a:lvl1pPr marL="0" indent="0" algn="l">
              <a:lnSpc>
                <a:spcPct val="100000"/>
              </a:lnSpc>
              <a:defRPr sz="480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Cross 2">
            <a:extLst>
              <a:ext uri="{FF2B5EF4-FFF2-40B4-BE49-F238E27FC236}">
                <a16:creationId xmlns:a16="http://schemas.microsoft.com/office/drawing/2014/main" id="{9D098DB9-0987-4850-3A4E-90EECD01BFED}"/>
              </a:ext>
            </a:extLst>
          </p:cNvPr>
          <p:cNvSpPr/>
          <p:nvPr userDrawn="1"/>
        </p:nvSpPr>
        <p:spPr>
          <a:xfrm>
            <a:off x="7130149" y="3969437"/>
            <a:ext cx="640662" cy="640662"/>
          </a:xfrm>
          <a:prstGeom prst="plus">
            <a:avLst>
              <a:gd name="adj" fmla="val 39796"/>
            </a:avLst>
          </a:prstGeom>
          <a:gradFill>
            <a:gsLst>
              <a:gs pos="0">
                <a:schemeClr val="accent2">
                  <a:lumMod val="110000"/>
                  <a:satMod val="105000"/>
                  <a:tint val="67000"/>
                  <a:alpha val="0"/>
                </a:schemeClr>
              </a:gs>
              <a:gs pos="100000">
                <a:schemeClr val="bg2"/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/>
            <a:endParaRPr lang="en-US" dirty="0"/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0320F41B-7946-84A8-649E-B8D2394410B0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l="2" r="42412"/>
          <a:stretch/>
        </p:blipFill>
        <p:spPr>
          <a:xfrm>
            <a:off x="7134779" y="533400"/>
            <a:ext cx="5054045" cy="5588000"/>
          </a:xfrm>
          <a:prstGeom prst="rect">
            <a:avLst/>
          </a:prstGeom>
        </p:spPr>
      </p:pic>
      <p:sp>
        <p:nvSpPr>
          <p:cNvPr id="6" name="Cross 5">
            <a:extLst>
              <a:ext uri="{FF2B5EF4-FFF2-40B4-BE49-F238E27FC236}">
                <a16:creationId xmlns:a16="http://schemas.microsoft.com/office/drawing/2014/main" id="{D3F324A7-F228-C486-182B-84D6C27A93B8}"/>
              </a:ext>
            </a:extLst>
          </p:cNvPr>
          <p:cNvSpPr/>
          <p:nvPr userDrawn="1"/>
        </p:nvSpPr>
        <p:spPr>
          <a:xfrm>
            <a:off x="6368151" y="2407337"/>
            <a:ext cx="640662" cy="640662"/>
          </a:xfrm>
          <a:prstGeom prst="plus">
            <a:avLst>
              <a:gd name="adj" fmla="val 39796"/>
            </a:avLst>
          </a:prstGeom>
          <a:gradFill>
            <a:gsLst>
              <a:gs pos="0">
                <a:schemeClr val="accent2">
                  <a:lumMod val="110000"/>
                  <a:satMod val="105000"/>
                  <a:tint val="67000"/>
                  <a:alpha val="0"/>
                </a:schemeClr>
              </a:gs>
              <a:gs pos="100000">
                <a:schemeClr val="bg2"/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/>
            <a:endParaRPr lang="en-US" dirty="0"/>
          </a:p>
        </p:txBody>
      </p:sp>
      <p:sp>
        <p:nvSpPr>
          <p:cNvPr id="10" name="Picture Placeholder 20">
            <a:extLst>
              <a:ext uri="{FF2B5EF4-FFF2-40B4-BE49-F238E27FC236}">
                <a16:creationId xmlns:a16="http://schemas.microsoft.com/office/drawing/2014/main" id="{0EE33DD4-E993-7039-2B48-6FAFAE32A9F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119745" y="990600"/>
            <a:ext cx="4069080" cy="4384979"/>
          </a:xfrm>
          <a:custGeom>
            <a:avLst/>
            <a:gdLst>
              <a:gd name="connsiteX0" fmla="*/ 3553733 w 4390346"/>
              <a:gd name="connsiteY0" fmla="*/ 0 h 4693920"/>
              <a:gd name="connsiteX1" fmla="*/ 4390346 w 4390346"/>
              <a:gd name="connsiteY1" fmla="*/ 0 h 4693920"/>
              <a:gd name="connsiteX2" fmla="*/ 4390346 w 4390346"/>
              <a:gd name="connsiteY2" fmla="*/ 4690872 h 4693920"/>
              <a:gd name="connsiteX3" fmla="*/ 3721482 w 4390346"/>
              <a:gd name="connsiteY3" fmla="*/ 4690872 h 4693920"/>
              <a:gd name="connsiteX4" fmla="*/ 3721482 w 4390346"/>
              <a:gd name="connsiteY4" fmla="*/ 4693920 h 4693920"/>
              <a:gd name="connsiteX5" fmla="*/ 197252 w 4390346"/>
              <a:gd name="connsiteY5" fmla="*/ 4693920 h 4693920"/>
              <a:gd name="connsiteX6" fmla="*/ 167017 w 4390346"/>
              <a:gd name="connsiteY6" fmla="*/ 4690872 h 4693920"/>
              <a:gd name="connsiteX7" fmla="*/ 0 w 4390346"/>
              <a:gd name="connsiteY7" fmla="*/ 4690872 h 4693920"/>
              <a:gd name="connsiteX8" fmla="*/ 0 w 4390346"/>
              <a:gd name="connsiteY8" fmla="*/ 4232970 h 4693920"/>
              <a:gd name="connsiteX9" fmla="*/ 1 w 4390346"/>
              <a:gd name="connsiteY9" fmla="*/ 4232970 h 4693920"/>
              <a:gd name="connsiteX10" fmla="*/ 1 w 4390346"/>
              <a:gd name="connsiteY10" fmla="*/ 200299 h 4693920"/>
              <a:gd name="connsiteX11" fmla="*/ 197252 w 4390346"/>
              <a:gd name="connsiteY11" fmla="*/ 3048 h 4693920"/>
              <a:gd name="connsiteX12" fmla="*/ 3553733 w 4390346"/>
              <a:gd name="connsiteY12" fmla="*/ 3048 h 4693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390346" h="4693920">
                <a:moveTo>
                  <a:pt x="3553733" y="0"/>
                </a:moveTo>
                <a:lnTo>
                  <a:pt x="4390346" y="0"/>
                </a:lnTo>
                <a:lnTo>
                  <a:pt x="4390346" y="4690872"/>
                </a:lnTo>
                <a:lnTo>
                  <a:pt x="3721482" y="4690872"/>
                </a:lnTo>
                <a:lnTo>
                  <a:pt x="3721482" y="4693920"/>
                </a:lnTo>
                <a:lnTo>
                  <a:pt x="197252" y="4693920"/>
                </a:lnTo>
                <a:lnTo>
                  <a:pt x="167017" y="4690872"/>
                </a:lnTo>
                <a:lnTo>
                  <a:pt x="0" y="4690872"/>
                </a:lnTo>
                <a:lnTo>
                  <a:pt x="0" y="4232970"/>
                </a:lnTo>
                <a:lnTo>
                  <a:pt x="1" y="4232970"/>
                </a:lnTo>
                <a:lnTo>
                  <a:pt x="1" y="200299"/>
                </a:lnTo>
                <a:cubicBezTo>
                  <a:pt x="1" y="91360"/>
                  <a:pt x="88313" y="3048"/>
                  <a:pt x="197252" y="3048"/>
                </a:cubicBezTo>
                <a:lnTo>
                  <a:pt x="3553733" y="3048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45720" indent="0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76470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with Accen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al 4">
            <a:extLst>
              <a:ext uri="{FF2B5EF4-FFF2-40B4-BE49-F238E27FC236}">
                <a16:creationId xmlns:a16="http://schemas.microsoft.com/office/drawing/2014/main" id="{7D5A8CDC-7BE6-361B-2965-88F977B1F050}"/>
              </a:ext>
            </a:extLst>
          </p:cNvPr>
          <p:cNvSpPr/>
          <p:nvPr userDrawn="1"/>
        </p:nvSpPr>
        <p:spPr>
          <a:xfrm>
            <a:off x="6361114" y="1317171"/>
            <a:ext cx="5029198" cy="5029198"/>
          </a:xfrm>
          <a:prstGeom prst="ellipse">
            <a:avLst/>
          </a:prstGeom>
          <a:gradFill>
            <a:gsLst>
              <a:gs pos="0">
                <a:schemeClr val="accent2">
                  <a:lumMod val="110000"/>
                  <a:satMod val="105000"/>
                  <a:tint val="67000"/>
                  <a:alpha val="0"/>
                </a:schemeClr>
              </a:gs>
              <a:gs pos="100000">
                <a:schemeClr val="bg2"/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C13E5D-0B96-580C-032F-0323F5B935D3}"/>
              </a:ext>
            </a:extLst>
          </p:cNvPr>
          <p:cNvSpPr/>
          <p:nvPr userDrawn="1"/>
        </p:nvSpPr>
        <p:spPr>
          <a:xfrm>
            <a:off x="0" y="0"/>
            <a:ext cx="760412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27000" sx="102000" sy="102000" algn="ctr" rotWithShape="0">
              <a:prstClr val="black">
                <a:alpha val="10000"/>
              </a:prst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33374C0-ECC0-0DB1-D167-0EF643B5A1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3812" y="609600"/>
            <a:ext cx="4914900" cy="1447800"/>
          </a:xfrm>
        </p:spPr>
        <p:txBody>
          <a:bodyPr anchor="t">
            <a:normAutofit/>
          </a:bodyPr>
          <a:lstStyle>
            <a:lvl1pPr>
              <a:defRPr sz="3200" b="1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FC465CD4-231A-6C85-3D9B-E21738DB5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" y="609600"/>
            <a:ext cx="760412" cy="381000"/>
          </a:xfrm>
        </p:spPr>
        <p:txBody>
          <a:bodyPr/>
          <a:lstStyle>
            <a:lvl1pPr algn="ctr">
              <a:defRPr sz="2400" b="1"/>
            </a:lvl1pPr>
          </a:lstStyle>
          <a:p>
            <a:fld id="{AAEAE4A8-A6E5-453E-B946-FB774B73F48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Footer Placeholder 4">
            <a:extLst>
              <a:ext uri="{FF2B5EF4-FFF2-40B4-BE49-F238E27FC236}">
                <a16:creationId xmlns:a16="http://schemas.microsoft.com/office/drawing/2014/main" id="{A583352B-64D3-C6FC-B554-91866CBEBC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>
            <a:off x="-1829595" y="2591593"/>
            <a:ext cx="4419600" cy="7604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1400" b="0" kern="1200" spc="100" baseline="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647C9D80-85BC-5E0B-E24A-6217CFE72A9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16200000">
            <a:off x="-229393" y="5258593"/>
            <a:ext cx="1219200" cy="7604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spc="1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20038AE2-F2EF-FEA5-D6B4-5C539A2522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11274" y="2286000"/>
            <a:ext cx="4572000" cy="3962400"/>
          </a:xfrm>
        </p:spPr>
        <p:txBody>
          <a:bodyPr>
            <a:normAutofit/>
          </a:bodyPr>
          <a:lstStyle>
            <a:lvl1pPr marL="331470" indent="-285750">
              <a:lnSpc>
                <a:spcPct val="110000"/>
              </a:lnSpc>
              <a:buFont typeface="Arial" panose="020B0604020202020204" pitchFamily="34" charset="0"/>
              <a:buChar char="•"/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1pPr>
            <a:lvl2pPr marL="651510" indent="-285750">
              <a:lnSpc>
                <a:spcPct val="110000"/>
              </a:lnSpc>
              <a:buFont typeface="Arial" panose="020B0604020202020204" pitchFamily="34" charset="0"/>
              <a:buChar char="•"/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2pPr>
            <a:lvl3pPr marL="880110" indent="-285750">
              <a:lnSpc>
                <a:spcPct val="110000"/>
              </a:lnSpc>
              <a:buFont typeface="Arial" panose="020B0604020202020204" pitchFamily="34" charset="0"/>
              <a:buChar char="•"/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3pPr>
            <a:lvl4pPr marL="1062990" indent="-285750">
              <a:lnSpc>
                <a:spcPct val="110000"/>
              </a:lnSpc>
              <a:buFont typeface="Arial" panose="020B0604020202020204" pitchFamily="34" charset="0"/>
              <a:buChar char="•"/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4pPr>
            <a:lvl5pPr marL="1245870" indent="-285750">
              <a:lnSpc>
                <a:spcPct val="110000"/>
              </a:lnSpc>
              <a:buFont typeface="Arial" panose="020B0604020202020204" pitchFamily="34" charset="0"/>
              <a:buChar char="•"/>
              <a:defRPr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120B2A3A-FF4C-298C-0165-DB61E8935F6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094413" y="2286000"/>
            <a:ext cx="5562600" cy="3962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893288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and Tabl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6C13E5D-0B96-580C-032F-0323F5B935D3}"/>
              </a:ext>
            </a:extLst>
          </p:cNvPr>
          <p:cNvSpPr/>
          <p:nvPr userDrawn="1"/>
        </p:nvSpPr>
        <p:spPr>
          <a:xfrm>
            <a:off x="0" y="0"/>
            <a:ext cx="760412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27000" sx="102000" sy="102000" algn="ctr" rotWithShape="0">
              <a:prstClr val="black">
                <a:alpha val="10000"/>
              </a:prst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33374C0-ECC0-0DB1-D167-0EF643B5A1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3812" y="609600"/>
            <a:ext cx="4914900" cy="1447800"/>
          </a:xfrm>
        </p:spPr>
        <p:txBody>
          <a:bodyPr anchor="t">
            <a:normAutofit/>
          </a:bodyPr>
          <a:lstStyle>
            <a:lvl1pPr>
              <a:defRPr sz="3200" b="1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FC465CD4-231A-6C85-3D9B-E21738DB5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" y="609600"/>
            <a:ext cx="760412" cy="381000"/>
          </a:xfrm>
        </p:spPr>
        <p:txBody>
          <a:bodyPr/>
          <a:lstStyle>
            <a:lvl1pPr algn="ctr">
              <a:defRPr sz="2400" b="1"/>
            </a:lvl1pPr>
          </a:lstStyle>
          <a:p>
            <a:fld id="{AAEAE4A8-A6E5-453E-B946-FB774B73F48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Footer Placeholder 4">
            <a:extLst>
              <a:ext uri="{FF2B5EF4-FFF2-40B4-BE49-F238E27FC236}">
                <a16:creationId xmlns:a16="http://schemas.microsoft.com/office/drawing/2014/main" id="{A583352B-64D3-C6FC-B554-91866CBEBC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>
            <a:off x="-1829595" y="2591593"/>
            <a:ext cx="4419600" cy="7604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1400" b="0" kern="1200" spc="100" baseline="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647C9D80-85BC-5E0B-E24A-6217CFE72A9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16200000">
            <a:off x="-229393" y="5258593"/>
            <a:ext cx="1219200" cy="7604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spc="1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20038AE2-F2EF-FEA5-D6B4-5C539A2522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11274" y="2286000"/>
            <a:ext cx="4572000" cy="3962400"/>
          </a:xfrm>
        </p:spPr>
        <p:txBody>
          <a:bodyPr>
            <a:normAutofit/>
          </a:bodyPr>
          <a:lstStyle>
            <a:lvl1pPr marL="45720" indent="0">
              <a:lnSpc>
                <a:spcPct val="110000"/>
              </a:lnSpc>
              <a:buNone/>
              <a:defRPr lang="en-US" sz="1800" b="1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1pPr>
            <a:lvl2pPr marL="331470" indent="-285750">
              <a:lnSpc>
                <a:spcPct val="110000"/>
              </a:lnSpc>
              <a:spcBef>
                <a:spcPts val="1800"/>
              </a:spcBef>
              <a:buFont typeface="Arial" panose="020B0604020202020204" pitchFamily="34" charset="0"/>
              <a:buChar char="•"/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2pPr>
            <a:lvl3pPr marL="594360" indent="-228600">
              <a:lnSpc>
                <a:spcPct val="110000"/>
              </a:lnSpc>
              <a:buFont typeface="Arial" panose="020B0604020202020204" pitchFamily="34" charset="0"/>
              <a:buChar char="•"/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3pPr>
            <a:lvl4pPr marL="777240" indent="-228600">
              <a:lnSpc>
                <a:spcPct val="110000"/>
              </a:lnSpc>
              <a:buFont typeface="Arial" panose="020B0604020202020204" pitchFamily="34" charset="0"/>
              <a:buChar char="•"/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4pPr>
            <a:lvl5pPr marL="960120" indent="-228600">
              <a:lnSpc>
                <a:spcPct val="110000"/>
              </a:lnSpc>
              <a:buFont typeface="Arial" panose="020B0604020202020204" pitchFamily="34" charset="0"/>
              <a:buChar char="•"/>
              <a:defRPr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9" name="Table Placeholder 8">
            <a:extLst>
              <a:ext uri="{FF2B5EF4-FFF2-40B4-BE49-F238E27FC236}">
                <a16:creationId xmlns:a16="http://schemas.microsoft.com/office/drawing/2014/main" id="{6EA47FDD-142D-1BE6-8057-A6CC1A71222C}"/>
              </a:ext>
            </a:extLst>
          </p:cNvPr>
          <p:cNvSpPr>
            <a:spLocks noGrp="1"/>
          </p:cNvSpPr>
          <p:nvPr>
            <p:ph type="tbl" sz="quarter" idx="13"/>
          </p:nvPr>
        </p:nvSpPr>
        <p:spPr>
          <a:xfrm>
            <a:off x="6094413" y="2286000"/>
            <a:ext cx="5558794" cy="3962400"/>
          </a:xfrm>
        </p:spPr>
        <p:txBody>
          <a:bodyPr/>
          <a:lstStyle>
            <a:lvl1pPr marL="45720" indent="0">
              <a:buNone/>
              <a:defRPr/>
            </a:lvl1pPr>
          </a:lstStyle>
          <a:p>
            <a:r>
              <a:rPr lang="en-US"/>
              <a:t>Click icon to add table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03946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E2E1990-ECE7-FA08-4966-BE3109399672}"/>
              </a:ext>
            </a:extLst>
          </p:cNvPr>
          <p:cNvSpPr/>
          <p:nvPr userDrawn="1"/>
        </p:nvSpPr>
        <p:spPr>
          <a:xfrm>
            <a:off x="7026044" y="0"/>
            <a:ext cx="4461334" cy="1981200"/>
          </a:xfrm>
          <a:custGeom>
            <a:avLst/>
            <a:gdLst>
              <a:gd name="connsiteX0" fmla="*/ 0 w 4461334"/>
              <a:gd name="connsiteY0" fmla="*/ 0 h 1981200"/>
              <a:gd name="connsiteX1" fmla="*/ 4461334 w 4461334"/>
              <a:gd name="connsiteY1" fmla="*/ 0 h 1981200"/>
              <a:gd name="connsiteX2" fmla="*/ 4432897 w 4461334"/>
              <a:gd name="connsiteY2" fmla="*/ 186331 h 1981200"/>
              <a:gd name="connsiteX3" fmla="*/ 2230667 w 4461334"/>
              <a:gd name="connsiteY3" fmla="*/ 1981200 h 1981200"/>
              <a:gd name="connsiteX4" fmla="*/ 28437 w 4461334"/>
              <a:gd name="connsiteY4" fmla="*/ 186331 h 1981200"/>
              <a:gd name="connsiteX5" fmla="*/ 0 w 4461334"/>
              <a:gd name="connsiteY5" fmla="*/ 0 h 1981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61334" h="1981200">
                <a:moveTo>
                  <a:pt x="0" y="0"/>
                </a:moveTo>
                <a:lnTo>
                  <a:pt x="4461334" y="0"/>
                </a:lnTo>
                <a:lnTo>
                  <a:pt x="4432897" y="186331"/>
                </a:lnTo>
                <a:cubicBezTo>
                  <a:pt x="4223288" y="1210661"/>
                  <a:pt x="3316962" y="1981200"/>
                  <a:pt x="2230667" y="1981200"/>
                </a:cubicBezTo>
                <a:cubicBezTo>
                  <a:pt x="1144372" y="1981200"/>
                  <a:pt x="238046" y="1210661"/>
                  <a:pt x="28437" y="186331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110000"/>
                  <a:satMod val="105000"/>
                  <a:tint val="67000"/>
                  <a:alpha val="0"/>
                </a:schemeClr>
              </a:gs>
              <a:gs pos="100000">
                <a:schemeClr val="bg2"/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/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E1D9EB0-EE8E-A9E8-9583-2D924EFA65AF}"/>
              </a:ext>
            </a:extLst>
          </p:cNvPr>
          <p:cNvSpPr/>
          <p:nvPr userDrawn="1"/>
        </p:nvSpPr>
        <p:spPr>
          <a:xfrm>
            <a:off x="0" y="0"/>
            <a:ext cx="760412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27000" sx="102000" sy="102000" algn="ctr" rotWithShape="0">
              <a:prstClr val="black">
                <a:alpha val="10000"/>
              </a:prst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FAC00260-F255-D312-3E7C-329EECDFDE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3812" y="609600"/>
            <a:ext cx="4914900" cy="1447800"/>
          </a:xfrm>
        </p:spPr>
        <p:txBody>
          <a:bodyPr anchor="t">
            <a:normAutofit/>
          </a:bodyPr>
          <a:lstStyle>
            <a:lvl1pPr>
              <a:defRPr sz="3200" b="1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C7904-6373-06D6-713A-79D78DD615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" y="609600"/>
            <a:ext cx="760412" cy="381000"/>
          </a:xfrm>
        </p:spPr>
        <p:txBody>
          <a:bodyPr/>
          <a:lstStyle>
            <a:lvl1pPr algn="ctr">
              <a:defRPr sz="2400" b="1"/>
            </a:lvl1pPr>
          </a:lstStyle>
          <a:p>
            <a:fld id="{AAEAE4A8-A6E5-453E-B946-FB774B73F48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6" name="Footer Placeholder 4">
            <a:extLst>
              <a:ext uri="{FF2B5EF4-FFF2-40B4-BE49-F238E27FC236}">
                <a16:creationId xmlns:a16="http://schemas.microsoft.com/office/drawing/2014/main" id="{0583D396-7FDF-332F-BEA4-791452AB13E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>
            <a:off x="-1829595" y="2591593"/>
            <a:ext cx="4419600" cy="7604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1400" b="0" kern="1200" spc="100" baseline="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157FA249-0BE5-21BF-D816-85FBE6C4BD1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16200000">
            <a:off x="-229393" y="5258593"/>
            <a:ext cx="1219200" cy="7604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spc="1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Table Placeholder 3">
            <a:extLst>
              <a:ext uri="{FF2B5EF4-FFF2-40B4-BE49-F238E27FC236}">
                <a16:creationId xmlns:a16="http://schemas.microsoft.com/office/drawing/2014/main" id="{FD06F443-9595-7420-13F2-7AF883FDE5E1}"/>
              </a:ext>
            </a:extLst>
          </p:cNvPr>
          <p:cNvSpPr>
            <a:spLocks noGrp="1"/>
          </p:cNvSpPr>
          <p:nvPr>
            <p:ph type="tbl" sz="quarter" idx="14"/>
          </p:nvPr>
        </p:nvSpPr>
        <p:spPr>
          <a:xfrm>
            <a:off x="1293811" y="2743200"/>
            <a:ext cx="10134601" cy="35052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icon to add table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09171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1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B6A45E1A-7551-6F54-D038-074B58A3B73E}"/>
              </a:ext>
            </a:extLst>
          </p:cNvPr>
          <p:cNvSpPr/>
          <p:nvPr userDrawn="1"/>
        </p:nvSpPr>
        <p:spPr>
          <a:xfrm>
            <a:off x="7026044" y="0"/>
            <a:ext cx="4461334" cy="1981200"/>
          </a:xfrm>
          <a:custGeom>
            <a:avLst/>
            <a:gdLst>
              <a:gd name="connsiteX0" fmla="*/ 0 w 4461334"/>
              <a:gd name="connsiteY0" fmla="*/ 0 h 1981200"/>
              <a:gd name="connsiteX1" fmla="*/ 4461334 w 4461334"/>
              <a:gd name="connsiteY1" fmla="*/ 0 h 1981200"/>
              <a:gd name="connsiteX2" fmla="*/ 4432897 w 4461334"/>
              <a:gd name="connsiteY2" fmla="*/ 186331 h 1981200"/>
              <a:gd name="connsiteX3" fmla="*/ 2230667 w 4461334"/>
              <a:gd name="connsiteY3" fmla="*/ 1981200 h 1981200"/>
              <a:gd name="connsiteX4" fmla="*/ 28437 w 4461334"/>
              <a:gd name="connsiteY4" fmla="*/ 186331 h 1981200"/>
              <a:gd name="connsiteX5" fmla="*/ 0 w 4461334"/>
              <a:gd name="connsiteY5" fmla="*/ 0 h 1981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61334" h="1981200">
                <a:moveTo>
                  <a:pt x="0" y="0"/>
                </a:moveTo>
                <a:lnTo>
                  <a:pt x="4461334" y="0"/>
                </a:lnTo>
                <a:lnTo>
                  <a:pt x="4432897" y="186331"/>
                </a:lnTo>
                <a:cubicBezTo>
                  <a:pt x="4223288" y="1210661"/>
                  <a:pt x="3316962" y="1981200"/>
                  <a:pt x="2230667" y="1981200"/>
                </a:cubicBezTo>
                <a:cubicBezTo>
                  <a:pt x="1144372" y="1981200"/>
                  <a:pt x="238046" y="1210661"/>
                  <a:pt x="28437" y="186331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110000"/>
                  <a:satMod val="105000"/>
                  <a:tint val="67000"/>
                  <a:alpha val="0"/>
                </a:schemeClr>
              </a:gs>
              <a:gs pos="100000">
                <a:schemeClr val="bg2"/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/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75C97BE-6AF8-5928-B560-739552D148BA}"/>
              </a:ext>
            </a:extLst>
          </p:cNvPr>
          <p:cNvSpPr/>
          <p:nvPr userDrawn="1"/>
        </p:nvSpPr>
        <p:spPr>
          <a:xfrm>
            <a:off x="0" y="0"/>
            <a:ext cx="760412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27000" sx="102000" sy="102000" algn="ctr" rotWithShape="0">
              <a:prstClr val="black">
                <a:alpha val="10000"/>
              </a:prst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Cross 5">
            <a:extLst>
              <a:ext uri="{FF2B5EF4-FFF2-40B4-BE49-F238E27FC236}">
                <a16:creationId xmlns:a16="http://schemas.microsoft.com/office/drawing/2014/main" id="{049F4FA0-ECA1-9CE1-60CD-491656F225D3}"/>
              </a:ext>
            </a:extLst>
          </p:cNvPr>
          <p:cNvSpPr/>
          <p:nvPr userDrawn="1"/>
        </p:nvSpPr>
        <p:spPr>
          <a:xfrm>
            <a:off x="6683143" y="1397000"/>
            <a:ext cx="685800" cy="685800"/>
          </a:xfrm>
          <a:prstGeom prst="plus">
            <a:avLst>
              <a:gd name="adj" fmla="val 39796"/>
            </a:avLst>
          </a:prstGeom>
          <a:gradFill>
            <a:gsLst>
              <a:gs pos="0">
                <a:schemeClr val="accent2">
                  <a:lumMod val="110000"/>
                  <a:satMod val="105000"/>
                  <a:tint val="67000"/>
                  <a:alpha val="0"/>
                </a:schemeClr>
              </a:gs>
              <a:gs pos="100000">
                <a:schemeClr val="bg2"/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/>
            <a:endParaRPr lang="en-US" dirty="0"/>
          </a:p>
        </p:txBody>
      </p:sp>
      <p:sp>
        <p:nvSpPr>
          <p:cNvPr id="7" name="Cross 6">
            <a:extLst>
              <a:ext uri="{FF2B5EF4-FFF2-40B4-BE49-F238E27FC236}">
                <a16:creationId xmlns:a16="http://schemas.microsoft.com/office/drawing/2014/main" id="{E0F6845B-3635-28EA-BA6E-5535FE48E8B0}"/>
              </a:ext>
            </a:extLst>
          </p:cNvPr>
          <p:cNvSpPr/>
          <p:nvPr userDrawn="1"/>
        </p:nvSpPr>
        <p:spPr>
          <a:xfrm>
            <a:off x="11085513" y="5638800"/>
            <a:ext cx="685800" cy="685800"/>
          </a:xfrm>
          <a:prstGeom prst="plus">
            <a:avLst>
              <a:gd name="adj" fmla="val 39796"/>
            </a:avLst>
          </a:prstGeom>
          <a:gradFill>
            <a:gsLst>
              <a:gs pos="0">
                <a:schemeClr val="accent2">
                  <a:lumMod val="110000"/>
                  <a:satMod val="105000"/>
                  <a:tint val="67000"/>
                  <a:alpha val="0"/>
                </a:schemeClr>
              </a:gs>
              <a:gs pos="100000">
                <a:schemeClr val="bg2"/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/>
            <a:endParaRPr lang="en-US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D1B5BD44-F42D-3B65-BB68-E5C76C4E06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3812" y="609600"/>
            <a:ext cx="4914900" cy="1447800"/>
          </a:xfrm>
        </p:spPr>
        <p:txBody>
          <a:bodyPr anchor="t">
            <a:normAutofit/>
          </a:bodyPr>
          <a:lstStyle>
            <a:lvl1pPr>
              <a:defRPr sz="3200" b="1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E6F22956-4B4B-B972-CE6C-282D1D5918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" y="609600"/>
            <a:ext cx="760412" cy="381000"/>
          </a:xfrm>
        </p:spPr>
        <p:txBody>
          <a:bodyPr/>
          <a:lstStyle>
            <a:lvl1pPr algn="ctr">
              <a:defRPr sz="2400" b="1"/>
            </a:lvl1pPr>
          </a:lstStyle>
          <a:p>
            <a:fld id="{AAEAE4A8-A6E5-453E-B946-FB774B73F48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Footer Placeholder 4">
            <a:extLst>
              <a:ext uri="{FF2B5EF4-FFF2-40B4-BE49-F238E27FC236}">
                <a16:creationId xmlns:a16="http://schemas.microsoft.com/office/drawing/2014/main" id="{C319E7A6-A7BC-1FD9-6936-D83244A4083E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 rot="16200000">
            <a:off x="-1829595" y="2591593"/>
            <a:ext cx="4419600" cy="7604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1400" b="0" kern="1200" spc="100" baseline="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14" name="Date Placeholder 3">
            <a:extLst>
              <a:ext uri="{FF2B5EF4-FFF2-40B4-BE49-F238E27FC236}">
                <a16:creationId xmlns:a16="http://schemas.microsoft.com/office/drawing/2014/main" id="{2180FD49-43D5-4D47-7DA7-BF05B579F24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16200000">
            <a:off x="-229393" y="5258593"/>
            <a:ext cx="1219200" cy="7604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spc="1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F11B92F8-C070-2CE8-09EC-DAB8F879C213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1293812" y="2438400"/>
            <a:ext cx="4911725" cy="4114799"/>
          </a:xfrm>
        </p:spPr>
        <p:txBody>
          <a:bodyPr>
            <a:normAutofit/>
          </a:bodyPr>
          <a:lstStyle>
            <a:lvl1pPr>
              <a:lnSpc>
                <a:spcPct val="110000"/>
              </a:lnSpc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1pPr>
            <a:lvl2pPr>
              <a:lnSpc>
                <a:spcPct val="110000"/>
              </a:lnSpc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2pPr>
            <a:lvl3pPr>
              <a:lnSpc>
                <a:spcPct val="110000"/>
              </a:lnSpc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3pPr>
            <a:lvl4pPr>
              <a:lnSpc>
                <a:spcPct val="110000"/>
              </a:lnSpc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4pPr>
            <a:lvl5pPr>
              <a:lnSpc>
                <a:spcPct val="110000"/>
              </a:lnSpc>
              <a:defRPr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7A79808F-B1FF-C536-B44F-59CEA545BFD5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6516689" y="2438400"/>
            <a:ext cx="4911725" cy="4114799"/>
          </a:xfrm>
        </p:spPr>
        <p:txBody>
          <a:bodyPr>
            <a:normAutofit/>
          </a:bodyPr>
          <a:lstStyle>
            <a:lvl1pPr>
              <a:lnSpc>
                <a:spcPct val="110000"/>
              </a:lnSpc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1pPr>
            <a:lvl2pPr>
              <a:lnSpc>
                <a:spcPct val="110000"/>
              </a:lnSpc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2pPr>
            <a:lvl3pPr>
              <a:lnSpc>
                <a:spcPct val="110000"/>
              </a:lnSpc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3pPr>
            <a:lvl4pPr>
              <a:lnSpc>
                <a:spcPct val="110000"/>
              </a:lnSpc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4pPr>
            <a:lvl5pPr>
              <a:lnSpc>
                <a:spcPct val="110000"/>
              </a:lnSpc>
              <a:defRPr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3015491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B09E2F69-D76D-62CD-4B4B-52AB2F720DE4}"/>
              </a:ext>
            </a:extLst>
          </p:cNvPr>
          <p:cNvSpPr/>
          <p:nvPr userDrawn="1"/>
        </p:nvSpPr>
        <p:spPr>
          <a:xfrm>
            <a:off x="9958158" y="0"/>
            <a:ext cx="2230666" cy="1981200"/>
          </a:xfrm>
          <a:custGeom>
            <a:avLst/>
            <a:gdLst>
              <a:gd name="connsiteX0" fmla="*/ 0 w 2230666"/>
              <a:gd name="connsiteY0" fmla="*/ 0 h 1981200"/>
              <a:gd name="connsiteX1" fmla="*/ 2230666 w 2230666"/>
              <a:gd name="connsiteY1" fmla="*/ 0 h 1981200"/>
              <a:gd name="connsiteX2" fmla="*/ 2230666 w 2230666"/>
              <a:gd name="connsiteY2" fmla="*/ 1981200 h 1981200"/>
              <a:gd name="connsiteX3" fmla="*/ 2029222 w 2230666"/>
              <a:gd name="connsiteY3" fmla="*/ 1972296 h 1981200"/>
              <a:gd name="connsiteX4" fmla="*/ 28437 w 2230666"/>
              <a:gd name="connsiteY4" fmla="*/ 186331 h 1981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30666" h="1981200">
                <a:moveTo>
                  <a:pt x="0" y="0"/>
                </a:moveTo>
                <a:lnTo>
                  <a:pt x="2230666" y="0"/>
                </a:lnTo>
                <a:lnTo>
                  <a:pt x="2230666" y="1981200"/>
                </a:lnTo>
                <a:lnTo>
                  <a:pt x="2029222" y="1972296"/>
                </a:lnTo>
                <a:cubicBezTo>
                  <a:pt x="1033803" y="1883891"/>
                  <a:pt x="224946" y="1146640"/>
                  <a:pt x="28437" y="18633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110000"/>
                  <a:satMod val="105000"/>
                  <a:tint val="67000"/>
                  <a:alpha val="0"/>
                </a:schemeClr>
              </a:gs>
              <a:gs pos="100000">
                <a:schemeClr val="bg2"/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75C97BE-6AF8-5928-B560-739552D148BA}"/>
              </a:ext>
            </a:extLst>
          </p:cNvPr>
          <p:cNvSpPr/>
          <p:nvPr userDrawn="1"/>
        </p:nvSpPr>
        <p:spPr>
          <a:xfrm>
            <a:off x="0" y="0"/>
            <a:ext cx="760412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27000" sx="102000" sy="102000" algn="ctr" rotWithShape="0">
              <a:prstClr val="black">
                <a:alpha val="10000"/>
              </a:prst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ross 2">
            <a:extLst>
              <a:ext uri="{FF2B5EF4-FFF2-40B4-BE49-F238E27FC236}">
                <a16:creationId xmlns:a16="http://schemas.microsoft.com/office/drawing/2014/main" id="{A0041296-BAB4-9340-D4A7-59FD619AC52B}"/>
              </a:ext>
            </a:extLst>
          </p:cNvPr>
          <p:cNvSpPr/>
          <p:nvPr userDrawn="1"/>
        </p:nvSpPr>
        <p:spPr>
          <a:xfrm>
            <a:off x="7847012" y="381000"/>
            <a:ext cx="685800" cy="685800"/>
          </a:xfrm>
          <a:prstGeom prst="plus">
            <a:avLst>
              <a:gd name="adj" fmla="val 39796"/>
            </a:avLst>
          </a:prstGeom>
          <a:gradFill>
            <a:gsLst>
              <a:gs pos="0">
                <a:schemeClr val="accent2">
                  <a:lumMod val="110000"/>
                  <a:satMod val="105000"/>
                  <a:tint val="67000"/>
                  <a:alpha val="0"/>
                </a:schemeClr>
              </a:gs>
              <a:gs pos="100000">
                <a:schemeClr val="bg2"/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/>
            <a:endParaRPr lang="en-US" dirty="0"/>
          </a:p>
        </p:txBody>
      </p:sp>
      <p:sp>
        <p:nvSpPr>
          <p:cNvPr id="5" name="Cross 4">
            <a:extLst>
              <a:ext uri="{FF2B5EF4-FFF2-40B4-BE49-F238E27FC236}">
                <a16:creationId xmlns:a16="http://schemas.microsoft.com/office/drawing/2014/main" id="{FFABB0BB-C379-786D-46F1-DEB6A507EA80}"/>
              </a:ext>
            </a:extLst>
          </p:cNvPr>
          <p:cNvSpPr/>
          <p:nvPr userDrawn="1"/>
        </p:nvSpPr>
        <p:spPr>
          <a:xfrm>
            <a:off x="8559685" y="1066800"/>
            <a:ext cx="685800" cy="685800"/>
          </a:xfrm>
          <a:prstGeom prst="plus">
            <a:avLst>
              <a:gd name="adj" fmla="val 39796"/>
            </a:avLst>
          </a:prstGeom>
          <a:gradFill>
            <a:gsLst>
              <a:gs pos="0">
                <a:schemeClr val="accent2">
                  <a:lumMod val="110000"/>
                  <a:satMod val="105000"/>
                  <a:tint val="67000"/>
                  <a:alpha val="0"/>
                </a:schemeClr>
              </a:gs>
              <a:gs pos="100000">
                <a:schemeClr val="bg2"/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/>
            <a:endParaRPr lang="en-US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20BDC478-129E-9690-F10A-A1F679ABD6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3812" y="609600"/>
            <a:ext cx="4914900" cy="1447800"/>
          </a:xfrm>
        </p:spPr>
        <p:txBody>
          <a:bodyPr anchor="t">
            <a:normAutofit/>
          </a:bodyPr>
          <a:lstStyle>
            <a:lvl1pPr>
              <a:defRPr sz="3200" b="1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7BD29393-4996-16FE-FC38-2447AE812A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" y="609600"/>
            <a:ext cx="760412" cy="381000"/>
          </a:xfrm>
        </p:spPr>
        <p:txBody>
          <a:bodyPr/>
          <a:lstStyle>
            <a:lvl1pPr algn="ctr">
              <a:defRPr sz="2400" b="1"/>
            </a:lvl1pPr>
          </a:lstStyle>
          <a:p>
            <a:fld id="{AAEAE4A8-A6E5-453E-B946-FB774B73F48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5" name="Footer Placeholder 4">
            <a:extLst>
              <a:ext uri="{FF2B5EF4-FFF2-40B4-BE49-F238E27FC236}">
                <a16:creationId xmlns:a16="http://schemas.microsoft.com/office/drawing/2014/main" id="{2FB2C37F-01F4-8BDA-35AA-8F8EBC5540A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>
            <a:off x="-1829595" y="2591593"/>
            <a:ext cx="4419600" cy="7604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1400" b="0" kern="1200" spc="100" baseline="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14" name="Date Placeholder 3">
            <a:extLst>
              <a:ext uri="{FF2B5EF4-FFF2-40B4-BE49-F238E27FC236}">
                <a16:creationId xmlns:a16="http://schemas.microsoft.com/office/drawing/2014/main" id="{EF45931A-8732-7A9F-4CEE-22AA3831A48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16200000">
            <a:off x="-229393" y="5258593"/>
            <a:ext cx="1219200" cy="7604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spc="1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F11B92F8-C070-2CE8-09EC-DAB8F879C213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1293812" y="2286000"/>
            <a:ext cx="4911725" cy="4267200"/>
          </a:xfrm>
        </p:spPr>
        <p:txBody>
          <a:bodyPr>
            <a:normAutofit/>
          </a:bodyPr>
          <a:lstStyle>
            <a:lvl1pPr marL="45720" indent="0">
              <a:lnSpc>
                <a:spcPct val="110000"/>
              </a:lnSpc>
              <a:buNone/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1pPr>
            <a:lvl2pPr marL="365760" indent="0">
              <a:lnSpc>
                <a:spcPct val="110000"/>
              </a:lnSpc>
              <a:buNone/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2pPr>
            <a:lvl3pPr marL="594360" indent="0">
              <a:lnSpc>
                <a:spcPct val="110000"/>
              </a:lnSpc>
              <a:buNone/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3pPr>
            <a:lvl4pPr marL="777240" indent="0">
              <a:lnSpc>
                <a:spcPct val="110000"/>
              </a:lnSpc>
              <a:buNone/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4pPr>
            <a:lvl5pPr marL="960120" indent="0">
              <a:lnSpc>
                <a:spcPct val="110000"/>
              </a:lnSpc>
              <a:buNone/>
              <a:defRPr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7A79808F-B1FF-C536-B44F-59CEA545BFD5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6516689" y="2286000"/>
            <a:ext cx="4911725" cy="4267200"/>
          </a:xfrm>
        </p:spPr>
        <p:txBody>
          <a:bodyPr>
            <a:normAutofit/>
          </a:bodyPr>
          <a:lstStyle>
            <a:lvl1pPr>
              <a:lnSpc>
                <a:spcPct val="110000"/>
              </a:lnSpc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1pPr>
            <a:lvl2pPr>
              <a:lnSpc>
                <a:spcPct val="110000"/>
              </a:lnSpc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2pPr>
            <a:lvl3pPr>
              <a:lnSpc>
                <a:spcPct val="110000"/>
              </a:lnSpc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3pPr>
            <a:lvl4pPr>
              <a:lnSpc>
                <a:spcPct val="110000"/>
              </a:lnSpc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4pPr>
            <a:lvl5pPr>
              <a:lnSpc>
                <a:spcPct val="110000"/>
              </a:lnSpc>
              <a:defRPr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3254294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bg>
      <p:bgPr>
        <a:gradFill>
          <a:gsLst>
            <a:gs pos="0">
              <a:schemeClr val="accent2">
                <a:lumMod val="110000"/>
                <a:satMod val="105000"/>
                <a:tint val="67000"/>
                <a:alpha val="0"/>
              </a:schemeClr>
            </a:gs>
            <a:gs pos="100000">
              <a:schemeClr val="bg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55FB068A-9EE1-FCD9-54F9-D1322A68868B}"/>
              </a:ext>
            </a:extLst>
          </p:cNvPr>
          <p:cNvSpPr/>
          <p:nvPr userDrawn="1"/>
        </p:nvSpPr>
        <p:spPr>
          <a:xfrm>
            <a:off x="2132012" y="0"/>
            <a:ext cx="7924800" cy="6858000"/>
          </a:xfrm>
          <a:custGeom>
            <a:avLst/>
            <a:gdLst>
              <a:gd name="connsiteX0" fmla="*/ 1982890 w 7924800"/>
              <a:gd name="connsiteY0" fmla="*/ 0 h 6858000"/>
              <a:gd name="connsiteX1" fmla="*/ 5941911 w 7924800"/>
              <a:gd name="connsiteY1" fmla="*/ 0 h 6858000"/>
              <a:gd name="connsiteX2" fmla="*/ 6177816 w 7924800"/>
              <a:gd name="connsiteY2" fmla="*/ 143316 h 6858000"/>
              <a:gd name="connsiteX3" fmla="*/ 7924800 w 7924800"/>
              <a:gd name="connsiteY3" fmla="*/ 3429000 h 6858000"/>
              <a:gd name="connsiteX4" fmla="*/ 6017049 w 7924800"/>
              <a:gd name="connsiteY4" fmla="*/ 6817750 h 6858000"/>
              <a:gd name="connsiteX5" fmla="*/ 5947047 w 7924800"/>
              <a:gd name="connsiteY5" fmla="*/ 6858000 h 6858000"/>
              <a:gd name="connsiteX6" fmla="*/ 1977753 w 7924800"/>
              <a:gd name="connsiteY6" fmla="*/ 6858000 h 6858000"/>
              <a:gd name="connsiteX7" fmla="*/ 1907752 w 7924800"/>
              <a:gd name="connsiteY7" fmla="*/ 6817750 h 6858000"/>
              <a:gd name="connsiteX8" fmla="*/ 0 w 7924800"/>
              <a:gd name="connsiteY8" fmla="*/ 3429000 h 6858000"/>
              <a:gd name="connsiteX9" fmla="*/ 1746985 w 7924800"/>
              <a:gd name="connsiteY9" fmla="*/ 1433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24800" h="6858000">
                <a:moveTo>
                  <a:pt x="1982890" y="0"/>
                </a:moveTo>
                <a:lnTo>
                  <a:pt x="5941911" y="0"/>
                </a:lnTo>
                <a:lnTo>
                  <a:pt x="6177816" y="143316"/>
                </a:lnTo>
                <a:cubicBezTo>
                  <a:pt x="7231821" y="855388"/>
                  <a:pt x="7924800" y="2061267"/>
                  <a:pt x="7924800" y="3429000"/>
                </a:cubicBezTo>
                <a:cubicBezTo>
                  <a:pt x="7924800" y="4865120"/>
                  <a:pt x="7160790" y="6122796"/>
                  <a:pt x="6017049" y="6817750"/>
                </a:cubicBezTo>
                <a:lnTo>
                  <a:pt x="5947047" y="6858000"/>
                </a:lnTo>
                <a:lnTo>
                  <a:pt x="1977753" y="6858000"/>
                </a:lnTo>
                <a:lnTo>
                  <a:pt x="1907752" y="6817750"/>
                </a:lnTo>
                <a:cubicBezTo>
                  <a:pt x="764010" y="6122796"/>
                  <a:pt x="0" y="4865120"/>
                  <a:pt x="0" y="3429000"/>
                </a:cubicBezTo>
                <a:cubicBezTo>
                  <a:pt x="0" y="2061267"/>
                  <a:pt x="692980" y="855388"/>
                  <a:pt x="1746985" y="143316"/>
                </a:cubicBezTo>
                <a:close/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bg1">
                  <a:alpha val="0"/>
                </a:schemeClr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" name="Left Brace 7">
            <a:extLst>
              <a:ext uri="{FF2B5EF4-FFF2-40B4-BE49-F238E27FC236}">
                <a16:creationId xmlns:a16="http://schemas.microsoft.com/office/drawing/2014/main" id="{6A409372-199C-2F3B-65CD-ADC2E45B43B7}"/>
              </a:ext>
            </a:extLst>
          </p:cNvPr>
          <p:cNvSpPr/>
          <p:nvPr userDrawn="1"/>
        </p:nvSpPr>
        <p:spPr>
          <a:xfrm>
            <a:off x="5561012" y="2022021"/>
            <a:ext cx="838200" cy="2813960"/>
          </a:xfrm>
          <a:prstGeom prst="leftBrace">
            <a:avLst>
              <a:gd name="adj1" fmla="val 34932"/>
              <a:gd name="adj2" fmla="val 50000"/>
            </a:avLst>
          </a:prstGeom>
          <a:ln w="28575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C47599E9-7877-89FF-8C57-FEF4C3C864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1812" y="495300"/>
            <a:ext cx="4572000" cy="58674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10000"/>
              </a:lnSpc>
              <a:defRPr sz="480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4" name="Text Placeholder 10">
            <a:extLst>
              <a:ext uri="{FF2B5EF4-FFF2-40B4-BE49-F238E27FC236}">
                <a16:creationId xmlns:a16="http://schemas.microsoft.com/office/drawing/2014/main" id="{22A2F27B-8DDF-057C-B969-50B4B8C3D2A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768305" y="2247900"/>
            <a:ext cx="4443413" cy="2400300"/>
          </a:xfrm>
        </p:spPr>
        <p:txBody>
          <a:bodyPr anchor="ctr">
            <a:normAutofit/>
          </a:bodyPr>
          <a:lstStyle>
            <a:lvl1pPr marL="45720" indent="0" algn="l" defTabSz="914400" rtl="0" eaLnBrk="1" latinLnBrk="0" hangingPunct="1">
              <a:lnSpc>
                <a:spcPct val="110000"/>
              </a:lnSpc>
              <a:spcBef>
                <a:spcPts val="1800"/>
              </a:spcBef>
              <a:buClr>
                <a:schemeClr val="tx1">
                  <a:lumMod val="65000"/>
                  <a:lumOff val="35000"/>
                </a:schemeClr>
              </a:buClr>
              <a:buSzPct val="80000"/>
              <a:buFont typeface="Arial" pitchFamily="34" charset="0"/>
              <a:buNone/>
              <a:defRPr lang="en-US" sz="2000" kern="1200" spc="3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" indent="0" algn="l" defTabSz="914400" rtl="0" eaLnBrk="1" latinLnBrk="0" hangingPunct="1">
              <a:lnSpc>
                <a:spcPct val="110000"/>
              </a:lnSpc>
              <a:spcBef>
                <a:spcPts val="1800"/>
              </a:spcBef>
              <a:buClr>
                <a:schemeClr val="tx1">
                  <a:lumMod val="65000"/>
                  <a:lumOff val="35000"/>
                </a:schemeClr>
              </a:buClr>
              <a:buSzPct val="80000"/>
              <a:buFont typeface="Arial" pitchFamily="34" charset="0"/>
              <a:buNone/>
              <a:defRPr lang="en-US" sz="2000" kern="1200" spc="3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45720" indent="0" algn="l" defTabSz="914400" rtl="0" eaLnBrk="1" latinLnBrk="0" hangingPunct="1">
              <a:lnSpc>
                <a:spcPct val="110000"/>
              </a:lnSpc>
              <a:spcBef>
                <a:spcPts val="1800"/>
              </a:spcBef>
              <a:buClr>
                <a:schemeClr val="tx1">
                  <a:lumMod val="65000"/>
                  <a:lumOff val="35000"/>
                </a:schemeClr>
              </a:buClr>
              <a:buSzPct val="80000"/>
              <a:buFont typeface="Arial" pitchFamily="34" charset="0"/>
              <a:buNone/>
              <a:defRPr lang="en-US" sz="2000" kern="1200" spc="3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45720" indent="0" algn="l" defTabSz="914400" rtl="0" eaLnBrk="1" latinLnBrk="0" hangingPunct="1">
              <a:lnSpc>
                <a:spcPct val="110000"/>
              </a:lnSpc>
              <a:spcBef>
                <a:spcPts val="1800"/>
              </a:spcBef>
              <a:buClr>
                <a:schemeClr val="tx1">
                  <a:lumMod val="65000"/>
                  <a:lumOff val="35000"/>
                </a:schemeClr>
              </a:buClr>
              <a:buSzPct val="80000"/>
              <a:buFont typeface="Arial" pitchFamily="34" charset="0"/>
              <a:buNone/>
              <a:defRPr lang="en-US" sz="2000" kern="1200" spc="3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45720" indent="0" algn="l" defTabSz="914400" rtl="0" eaLnBrk="1" latinLnBrk="0" hangingPunct="1">
              <a:lnSpc>
                <a:spcPct val="110000"/>
              </a:lnSpc>
              <a:spcBef>
                <a:spcPts val="1800"/>
              </a:spcBef>
              <a:buClr>
                <a:schemeClr val="tx1">
                  <a:lumMod val="65000"/>
                  <a:lumOff val="35000"/>
                </a:schemeClr>
              </a:buClr>
              <a:buSzPct val="80000"/>
              <a:buFont typeface="Arial" pitchFamily="34" charset="0"/>
              <a:buNone/>
              <a:defRPr lang="en-US" sz="2000" kern="1200" spc="3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33672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gray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auto">
          <a:xfrm>
            <a:off x="1065212" y="533400"/>
            <a:ext cx="8686801" cy="10668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5212" y="1828800"/>
            <a:ext cx="8686801" cy="4191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5213" y="6155267"/>
            <a:ext cx="5653087" cy="27304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932612" y="6155267"/>
            <a:ext cx="1371600" cy="27304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2812" y="6155267"/>
            <a:ext cx="1219201" cy="27304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AAEAE4A8-A6E5-453E-B946-FB774B73F48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76704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2" r:id="rId2"/>
    <p:sldLayoutId id="2147483695" r:id="rId3"/>
    <p:sldLayoutId id="2147483685" r:id="rId4"/>
    <p:sldLayoutId id="2147483662" r:id="rId5"/>
    <p:sldLayoutId id="2147483682" r:id="rId6"/>
    <p:sldLayoutId id="2147483696" r:id="rId7"/>
    <p:sldLayoutId id="2147483693" r:id="rId8"/>
    <p:sldLayoutId id="2147483692" r:id="rId9"/>
    <p:sldLayoutId id="2147483676" r:id="rId10"/>
    <p:sldLayoutId id="2147483665" r:id="rId11"/>
    <p:sldLayoutId id="2147483688" r:id="rId12"/>
    <p:sldLayoutId id="2147483686" r:id="rId13"/>
  </p:sldLayoutIdLst>
  <p:hf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3600" b="1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Clr>
          <a:schemeClr val="tx1">
            <a:lumMod val="65000"/>
            <a:lumOff val="35000"/>
          </a:schemeClr>
        </a:buClr>
        <a:buSzPct val="80000"/>
        <a:buFont typeface="Arial" pitchFamily="34" charset="0"/>
        <a:buChar char="•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tx1">
            <a:lumMod val="65000"/>
            <a:lumOff val="35000"/>
          </a:schemeClr>
        </a:buClr>
        <a:buSzPct val="80000"/>
        <a:buFont typeface="Arial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77240" indent="-182880" algn="l" defTabSz="914400" rtl="0" eaLnBrk="1" latinLnBrk="0" hangingPunct="1">
        <a:lnSpc>
          <a:spcPct val="90000"/>
        </a:lnSpc>
        <a:spcBef>
          <a:spcPts val="600"/>
        </a:spcBef>
        <a:buClr>
          <a:schemeClr val="tx1">
            <a:lumMod val="65000"/>
            <a:lumOff val="35000"/>
          </a:schemeClr>
        </a:buClr>
        <a:buSzPct val="80000"/>
        <a:buFont typeface="Arial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60120" indent="-182880" algn="l" defTabSz="914400" rtl="0" eaLnBrk="1" latinLnBrk="0" hangingPunct="1">
        <a:lnSpc>
          <a:spcPct val="90000"/>
        </a:lnSpc>
        <a:spcBef>
          <a:spcPts val="600"/>
        </a:spcBef>
        <a:buClr>
          <a:schemeClr val="tx1">
            <a:lumMod val="65000"/>
            <a:lumOff val="35000"/>
          </a:schemeClr>
        </a:buClr>
        <a:buSzPct val="80000"/>
        <a:buFont typeface="Arial" pitchFamily="34" charset="0"/>
        <a:buChar char="•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37160" algn="l" defTabSz="914400" rtl="0" eaLnBrk="1" latinLnBrk="0" hangingPunct="1">
        <a:lnSpc>
          <a:spcPct val="90000"/>
        </a:lnSpc>
        <a:spcBef>
          <a:spcPts val="600"/>
        </a:spcBef>
        <a:buClr>
          <a:schemeClr val="tx1">
            <a:lumMod val="65000"/>
            <a:lumOff val="35000"/>
          </a:schemeClr>
        </a:buClr>
        <a:buSzPct val="80000"/>
        <a:buFont typeface="Arial" pitchFamily="34" charset="0"/>
        <a:buChar char="•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34440" indent="-13716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371600" indent="-13716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1508760" indent="-13716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1645920" indent="-13716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>
                <a:lumMod val="110000"/>
                <a:satMod val="105000"/>
                <a:tint val="67000"/>
                <a:alpha val="0"/>
              </a:schemeClr>
            </a:gs>
            <a:gs pos="100000">
              <a:schemeClr val="bg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49796" y="-941047"/>
            <a:ext cx="10287000" cy="3886200"/>
          </a:xfrm>
        </p:spPr>
        <p:txBody>
          <a:bodyPr anchor="b">
            <a:normAutofit fontScale="90000"/>
          </a:bodyPr>
          <a:lstStyle/>
          <a:p>
            <a:r>
              <a:rPr lang="en-US" dirty="0"/>
              <a:t>WEEK 1: </a:t>
            </a:r>
            <a:br>
              <a:rPr lang="en-US" dirty="0"/>
            </a:br>
            <a:r>
              <a:rPr lang="en-US" dirty="0"/>
              <a:t>WHAT IS INTEGRATED HEALTH AND SOCIAL CARE.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0"/>
          </p:nvPr>
        </p:nvSpPr>
        <p:spPr>
          <a:xfrm>
            <a:off x="684212" y="5600700"/>
            <a:ext cx="10287000" cy="533400"/>
          </a:xfrm>
        </p:spPr>
        <p:txBody>
          <a:bodyPr>
            <a:normAutofit/>
          </a:bodyPr>
          <a:lstStyle/>
          <a:p>
            <a:r>
              <a:rPr lang="en-US" dirty="0"/>
              <a:t>Stephanie John</a:t>
            </a:r>
          </a:p>
        </p:txBody>
      </p:sp>
      <p:pic>
        <p:nvPicPr>
          <p:cNvPr id="2" name="Picture 1" descr="About Integration - Health and social care integration">
            <a:extLst>
              <a:ext uri="{FF2B5EF4-FFF2-40B4-BE49-F238E27FC236}">
                <a16:creationId xmlns:a16="http://schemas.microsoft.com/office/drawing/2014/main" id="{9196294B-09F4-AE04-D9A3-B7A28D2209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90556" y="3212976"/>
            <a:ext cx="3846984" cy="3188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81281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D8B68A17-565E-5F07-D76E-981C2E3273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012" y="723900"/>
            <a:ext cx="4114800" cy="5295900"/>
          </a:xfrm>
        </p:spPr>
        <p:txBody>
          <a:bodyPr/>
          <a:lstStyle/>
          <a:p>
            <a:r>
              <a:rPr lang="en-US" dirty="0"/>
              <a:t>Learning outcomes.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88C46-D0BC-4307-AE55-7601A139E7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82443" y="404664"/>
            <a:ext cx="5806381" cy="6336704"/>
          </a:xfrm>
        </p:spPr>
        <p:txBody>
          <a:bodyPr vert="horz" lIns="91416" tIns="45708" rIns="91416" bIns="45708" rtlCol="0" anchor="ctr">
            <a:normAutofit/>
          </a:bodyPr>
          <a:lstStyle/>
          <a:p>
            <a:pPr>
              <a:spcAft>
                <a:spcPts val="1200"/>
              </a:spcAft>
              <a:defRPr sz="1900">
                <a:solidFill>
                  <a:srgbClr val="283038"/>
                </a:solidFill>
                <a:latin typeface="Aptos"/>
              </a:defRPr>
            </a:pPr>
            <a:r>
              <a:rPr lang="en-GB" dirty="0"/>
              <a:t>Explain the terms health care, social care and integrated care.</a:t>
            </a:r>
          </a:p>
          <a:p>
            <a:pPr>
              <a:spcAft>
                <a:spcPts val="1200"/>
              </a:spcAft>
              <a:defRPr sz="1900">
                <a:solidFill>
                  <a:srgbClr val="283038"/>
                </a:solidFill>
                <a:latin typeface="Aptos"/>
              </a:defRPr>
            </a:pPr>
            <a:r>
              <a:rPr lang="en-GB" dirty="0"/>
              <a:t>Describe why integration has become an important aim in care delivery.</a:t>
            </a:r>
          </a:p>
          <a:p>
            <a:pPr>
              <a:spcAft>
                <a:spcPts val="1200"/>
              </a:spcAft>
              <a:defRPr sz="1900">
                <a:solidFill>
                  <a:srgbClr val="283038"/>
                </a:solidFill>
                <a:latin typeface="Aptos"/>
              </a:defRPr>
            </a:pPr>
            <a:r>
              <a:rPr lang="en-GB" dirty="0"/>
              <a:t>Identify potential benefits for people using services, carers and organisations.</a:t>
            </a:r>
          </a:p>
          <a:p>
            <a:pPr>
              <a:spcAft>
                <a:spcPts val="1200"/>
              </a:spcAft>
              <a:defRPr sz="1900">
                <a:solidFill>
                  <a:srgbClr val="283038"/>
                </a:solidFill>
                <a:latin typeface="Aptos"/>
              </a:defRPr>
            </a:pPr>
            <a:r>
              <a:rPr lang="en-GB" dirty="0"/>
              <a:t>Recognise common barriers and understand why integration is not automatically successful.</a:t>
            </a:r>
          </a:p>
          <a:p>
            <a:pPr>
              <a:spcAft>
                <a:spcPts val="1200"/>
              </a:spcAft>
              <a:defRPr sz="1900">
                <a:solidFill>
                  <a:srgbClr val="283038"/>
                </a:solidFill>
                <a:latin typeface="Aptos"/>
              </a:defRPr>
            </a:pPr>
            <a:r>
              <a:rPr lang="en-GB" dirty="0"/>
              <a:t>Use a Wales-informed lens when thinking about integrated care.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29030B1-7D06-0947-8424-E33C1AB2A4A9}"/>
              </a:ext>
            </a:extLst>
          </p:cNvPr>
          <p:cNvSpPr txBox="1"/>
          <p:nvPr/>
        </p:nvSpPr>
        <p:spPr>
          <a:xfrm>
            <a:off x="5752214" y="3164590"/>
            <a:ext cx="184731" cy="369332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none" rtlCol="0" anchor="ctr" anchorCtr="1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56085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59EC2B-16AF-86F4-EEB2-6E932233C2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1884" y="-2691680"/>
            <a:ext cx="10287000" cy="3886200"/>
          </a:xfrm>
        </p:spPr>
        <p:txBody>
          <a:bodyPr/>
          <a:lstStyle/>
          <a:p>
            <a:r>
              <a:rPr lang="en-GB" dirty="0"/>
              <a:t>What is healthcare?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363B41-70A2-869F-9EC1-98CE6AE9A4A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7788" y="1772816"/>
            <a:ext cx="6768752" cy="5546848"/>
          </a:xfrm>
        </p:spPr>
        <p:txBody>
          <a:bodyPr>
            <a:noAutofit/>
          </a:bodyPr>
          <a:lstStyle/>
          <a:p>
            <a:pPr marL="388620" indent="-342900">
              <a:spcAft>
                <a:spcPts val="1200"/>
              </a:spcAft>
              <a:buFont typeface="Arial" panose="020B0604020202020204" pitchFamily="34" charset="0"/>
              <a:buChar char="•"/>
              <a:defRPr sz="1900">
                <a:solidFill>
                  <a:srgbClr val="283038"/>
                </a:solidFill>
                <a:latin typeface="Aptos"/>
              </a:defRPr>
            </a:pPr>
            <a:r>
              <a:rPr lang="en-GB" sz="2000" dirty="0"/>
              <a:t>Health care includes services that promote health, prevent illness, diagnose and treat conditions, and support recovery or ongoing management.</a:t>
            </a:r>
          </a:p>
          <a:p>
            <a:pPr marL="388620" indent="-342900">
              <a:spcAft>
                <a:spcPts val="1200"/>
              </a:spcAft>
              <a:buFont typeface="Arial" panose="020B0604020202020204" pitchFamily="34" charset="0"/>
              <a:buChar char="•"/>
              <a:defRPr sz="1900">
                <a:solidFill>
                  <a:srgbClr val="283038"/>
                </a:solidFill>
                <a:latin typeface="Aptos"/>
              </a:defRPr>
            </a:pPr>
            <a:r>
              <a:rPr lang="en-GB" sz="2000" dirty="0"/>
              <a:t>Examples include general practice, community nursing, hospital care, mental health services, rehabilitation and specialist clinics.</a:t>
            </a:r>
          </a:p>
          <a:p>
            <a:pPr marL="388620" indent="-342900">
              <a:spcAft>
                <a:spcPts val="1200"/>
              </a:spcAft>
              <a:buFont typeface="Arial" panose="020B0604020202020204" pitchFamily="34" charset="0"/>
              <a:buChar char="•"/>
              <a:defRPr sz="1900">
                <a:solidFill>
                  <a:srgbClr val="283038"/>
                </a:solidFill>
                <a:latin typeface="Aptos"/>
              </a:defRPr>
            </a:pPr>
            <a:r>
              <a:rPr lang="en-GB" sz="2000" dirty="0"/>
              <a:t>Health care may be delivered in hospitals, clinics, community settings or people’s homes.</a:t>
            </a:r>
          </a:p>
          <a:p>
            <a:pPr marL="388620" indent="-342900">
              <a:spcAft>
                <a:spcPts val="1200"/>
              </a:spcAft>
              <a:buFont typeface="Arial" panose="020B0604020202020204" pitchFamily="34" charset="0"/>
              <a:buChar char="•"/>
              <a:defRPr sz="1900">
                <a:solidFill>
                  <a:srgbClr val="283038"/>
                </a:solidFill>
                <a:latin typeface="Aptos"/>
              </a:defRPr>
            </a:pPr>
            <a:r>
              <a:rPr lang="en-GB" sz="2000" dirty="0"/>
              <a:t>Health services are delivered by multiple professions and organisations, with different responsibilities and pathways.</a:t>
            </a:r>
          </a:p>
        </p:txBody>
      </p:sp>
      <p:pic>
        <p:nvPicPr>
          <p:cNvPr id="4" name="Picture 3" descr="Human Rights Heart GIF by INTO ACT!ON">
            <a:extLst>
              <a:ext uri="{FF2B5EF4-FFF2-40B4-BE49-F238E27FC236}">
                <a16:creationId xmlns:a16="http://schemas.microsoft.com/office/drawing/2014/main" id="{B9428319-0EBC-89D8-4C45-8ACF804A27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90556" y="1484784"/>
            <a:ext cx="4572000" cy="4572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66C5F5B-5251-30B4-A64B-062EB4A824D1}"/>
              </a:ext>
            </a:extLst>
          </p:cNvPr>
          <p:cNvSpPr txBox="1"/>
          <p:nvPr/>
        </p:nvSpPr>
        <p:spPr>
          <a:xfrm>
            <a:off x="494188" y="6381328"/>
            <a:ext cx="6092456" cy="215444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GB" sz="800" b="0" i="0" dirty="0">
                <a:solidFill>
                  <a:srgbClr val="5F6C78"/>
                </a:solidFill>
                <a:latin typeface="Aptos"/>
              </a:rPr>
              <a:t>WHO (2016); NHS England (n.d.).</a:t>
            </a:r>
          </a:p>
        </p:txBody>
      </p:sp>
    </p:spTree>
    <p:extLst>
      <p:ext uri="{BB962C8B-B14F-4D97-AF65-F5344CB8AC3E}">
        <p14:creationId xmlns:p14="http://schemas.microsoft.com/office/powerpoint/2010/main" val="1381841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159DB-6766-75A9-2B32-DB3F122C84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social care?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89BDB-323B-C1C3-C795-4B50B1340C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56177" y="9203"/>
            <a:ext cx="5832648" cy="6858000"/>
          </a:xfrm>
        </p:spPr>
        <p:txBody>
          <a:bodyPr>
            <a:normAutofit/>
          </a:bodyPr>
          <a:lstStyle/>
          <a:p>
            <a:pPr algn="ctr"/>
            <a:r>
              <a:rPr lang="en-GB" sz="3200" dirty="0"/>
              <a:t>Social care is the range of personal care and practical support provided to children, young people, and adults who need extra help due to age, disability, illness, or life challenges. </a:t>
            </a:r>
          </a:p>
          <a:p>
            <a:pPr algn="ctr"/>
            <a:endParaRPr lang="en-GB" sz="3200" dirty="0"/>
          </a:p>
          <a:p>
            <a:pPr algn="ctr"/>
            <a:r>
              <a:rPr lang="en-GB" sz="3200" b="1" dirty="0"/>
              <a:t>What do you this social Care Includes?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3AA4930-3A33-A6F3-9B5F-2FABEE67978A}"/>
              </a:ext>
            </a:extLst>
          </p:cNvPr>
          <p:cNvSpPr txBox="1"/>
          <p:nvPr/>
        </p:nvSpPr>
        <p:spPr>
          <a:xfrm>
            <a:off x="8182644" y="6525344"/>
            <a:ext cx="6214730" cy="215444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GB" sz="800" b="0" i="0" dirty="0">
                <a:solidFill>
                  <a:srgbClr val="5F6C78"/>
                </a:solidFill>
                <a:latin typeface="Aptos"/>
              </a:rPr>
              <a:t>Welsh Government (2014); Social Care Wales (n.d.).</a:t>
            </a:r>
          </a:p>
        </p:txBody>
      </p:sp>
    </p:spTree>
    <p:extLst>
      <p:ext uri="{BB962C8B-B14F-4D97-AF65-F5344CB8AC3E}">
        <p14:creationId xmlns:p14="http://schemas.microsoft.com/office/powerpoint/2010/main" val="13527778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F68B7767-319A-12C1-D678-7E200F319058}"/>
              </a:ext>
            </a:extLst>
          </p:cNvPr>
          <p:cNvSpPr txBox="1"/>
          <p:nvPr/>
        </p:nvSpPr>
        <p:spPr>
          <a:xfrm>
            <a:off x="909836" y="366623"/>
            <a:ext cx="6552727" cy="6124754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square">
            <a:spAutoFit/>
          </a:bodyPr>
          <a:lstStyle/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GB" sz="2800" b="1" dirty="0"/>
              <a:t>Personal care:</a:t>
            </a:r>
            <a:r>
              <a:rPr lang="en-GB" sz="2800" dirty="0"/>
              <a:t> Help with daily tasks like washing, dressing, eating, and getting out of bed. 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GB" sz="2800" b="1" dirty="0"/>
              <a:t>Practical assistance:</a:t>
            </a:r>
            <a:r>
              <a:rPr lang="en-GB" sz="2800" dirty="0"/>
              <a:t> Help with housework, shopping, managing finances, and preparing meals. 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GB" sz="2800" b="1" dirty="0"/>
              <a:t>Living arrangements:</a:t>
            </a:r>
            <a:r>
              <a:rPr lang="en-GB" sz="2800" dirty="0"/>
              <a:t> Support in a person's own home (domiciliary care), day centres, or residential and nursing homes. 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GB" sz="2800" b="1" dirty="0"/>
              <a:t>Specialist support:</a:t>
            </a:r>
            <a:r>
              <a:rPr lang="en-GB" sz="2800" dirty="0"/>
              <a:t> Home adaptations, equipment, and community activities to promote independence</a:t>
            </a:r>
          </a:p>
        </p:txBody>
      </p:sp>
      <p:pic>
        <p:nvPicPr>
          <p:cNvPr id="7" name="Picture 6" descr="The National Care Service – Where Now? - Health and Social Care Alliance Scotland">
            <a:extLst>
              <a:ext uri="{FF2B5EF4-FFF2-40B4-BE49-F238E27FC236}">
                <a16:creationId xmlns:a16="http://schemas.microsoft.com/office/drawing/2014/main" id="{F285629F-D2A0-3194-27EF-214A32563A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62563" y="2636912"/>
            <a:ext cx="4666852" cy="23334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37865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812" y="495300"/>
            <a:ext cx="4572000" cy="5867400"/>
          </a:xfrm>
        </p:spPr>
        <p:txBody>
          <a:bodyPr anchor="ctr">
            <a:normAutofit/>
          </a:bodyPr>
          <a:lstStyle/>
          <a:p>
            <a:r>
              <a:rPr lang="en-US" dirty="0"/>
              <a:t>What is integration?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4"/>
          </p:nvPr>
        </p:nvSpPr>
        <p:spPr>
          <a:xfrm>
            <a:off x="6310436" y="477644"/>
            <a:ext cx="5688631" cy="6102052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algn="ctr"/>
            <a:r>
              <a:rPr lang="en-GB" sz="2800" dirty="0"/>
              <a:t>“Combining separate parts, groups, or ideas into a single, unified whole”.</a:t>
            </a:r>
          </a:p>
          <a:p>
            <a:endParaRPr lang="en-GB" sz="2800" dirty="0"/>
          </a:p>
          <a:p>
            <a:pPr algn="ctr"/>
            <a:r>
              <a:rPr lang="en-GB" sz="2800" b="1" dirty="0"/>
              <a:t>In Health and social care terms: </a:t>
            </a:r>
            <a:r>
              <a:rPr lang="en-GB" sz="2800" dirty="0"/>
              <a:t>Joining up care services to better outcomes for people. </a:t>
            </a:r>
          </a:p>
          <a:p>
            <a:pPr algn="ctr"/>
            <a:r>
              <a:rPr lang="en-GB" sz="2800" dirty="0"/>
              <a:t>When local partners IE: the NHS, councils, voluntary sector and others work together, they can create better services based on local need.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5464130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C2BE2E8F-7564-F90B-D649-1640EA92EFD0}"/>
              </a:ext>
            </a:extLst>
          </p:cNvPr>
          <p:cNvSpPr txBox="1"/>
          <p:nvPr/>
        </p:nvSpPr>
        <p:spPr>
          <a:xfrm>
            <a:off x="1413892" y="332656"/>
            <a:ext cx="9653347" cy="5878532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square">
            <a:spAutoFit/>
          </a:bodyPr>
          <a:lstStyle/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  <a:defRPr sz="1900">
                <a:solidFill>
                  <a:srgbClr val="283038"/>
                </a:solidFill>
                <a:latin typeface="Aptos"/>
              </a:defRPr>
            </a:pPr>
            <a:r>
              <a:rPr lang="en-GB" sz="2800" dirty="0"/>
              <a:t>Integrated care is a broad term for care and support that is coordinated across professional, organisational or service boundaries.</a:t>
            </a:r>
          </a:p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  <a:defRPr sz="1900">
                <a:solidFill>
                  <a:srgbClr val="283038"/>
                </a:solidFill>
                <a:latin typeface="Aptos"/>
              </a:defRPr>
            </a:pPr>
            <a:r>
              <a:rPr lang="en-GB" sz="2800" dirty="0"/>
              <a:t>It can include shared assessment, care planning, timely referrals, coordinated discharge and communication between teams.</a:t>
            </a:r>
          </a:p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  <a:defRPr sz="1900">
                <a:solidFill>
                  <a:srgbClr val="283038"/>
                </a:solidFill>
                <a:latin typeface="Aptos"/>
              </a:defRPr>
            </a:pPr>
            <a:r>
              <a:rPr lang="en-GB" sz="2800" dirty="0"/>
              <a:t>Integration may be experienced at the level of an individual’s care, between organisations, or across wider systems.</a:t>
            </a:r>
          </a:p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  <a:defRPr sz="1900">
                <a:solidFill>
                  <a:srgbClr val="283038"/>
                </a:solidFill>
                <a:latin typeface="Aptos"/>
              </a:defRPr>
            </a:pPr>
            <a:r>
              <a:rPr lang="en-GB" sz="2800" dirty="0"/>
              <a:t>The aim is to provide more joined-up, person-centred support across the life course.</a:t>
            </a:r>
          </a:p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  <a:defRPr sz="1900">
                <a:solidFill>
                  <a:srgbClr val="283038"/>
                </a:solidFill>
                <a:latin typeface="Aptos"/>
              </a:defRPr>
            </a:pPr>
            <a:endParaRPr lang="en-GB" sz="28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8424472-8017-00F5-C2AB-CCE26CD82B47}"/>
              </a:ext>
            </a:extLst>
          </p:cNvPr>
          <p:cNvSpPr txBox="1"/>
          <p:nvPr/>
        </p:nvSpPr>
        <p:spPr>
          <a:xfrm>
            <a:off x="837828" y="6571228"/>
            <a:ext cx="6161566" cy="215444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GB" sz="800" b="0" i="0" dirty="0">
                <a:solidFill>
                  <a:srgbClr val="5F6C78"/>
                </a:solidFill>
                <a:latin typeface="Aptos"/>
              </a:rPr>
              <a:t>WHO (2016); NHS England (n.d.).</a:t>
            </a:r>
          </a:p>
        </p:txBody>
      </p:sp>
    </p:spTree>
    <p:extLst>
      <p:ext uri="{BB962C8B-B14F-4D97-AF65-F5344CB8AC3E}">
        <p14:creationId xmlns:p14="http://schemas.microsoft.com/office/powerpoint/2010/main" val="42129174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E0F0EA-3A9C-D02A-9B6E-89BE7BC03B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566" y="2312680"/>
            <a:ext cx="2421446" cy="905500"/>
          </a:xfrm>
        </p:spPr>
        <p:txBody>
          <a:bodyPr anchor="t">
            <a:normAutofit fontScale="90000"/>
          </a:bodyPr>
          <a:lstStyle/>
          <a:p>
            <a:r>
              <a:rPr lang="en-GB" sz="4900" dirty="0"/>
              <a:t>The Welsh context</a:t>
            </a:r>
            <a:br>
              <a:rPr lang="en-GB" dirty="0"/>
            </a:b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725FC85-8D5C-F320-054B-45D63A881A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9024" y="0"/>
            <a:ext cx="9829801" cy="6858000"/>
          </a:xfrm>
          <a:prstGeom prst="rect">
            <a:avLst/>
          </a:prstGeom>
          <a:noFill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3CD8DEE-CC9E-6620-706B-B3ACDF7FAD1C}"/>
              </a:ext>
            </a:extLst>
          </p:cNvPr>
          <p:cNvSpPr txBox="1"/>
          <p:nvPr/>
        </p:nvSpPr>
        <p:spPr>
          <a:xfrm>
            <a:off x="2494012" y="2765430"/>
            <a:ext cx="184731" cy="369332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none" rtlCol="0" anchor="ctr" anchorCtr="1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13677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9F21B2-33A8-B436-58FB-E3FF6C40B1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7868" y="404664"/>
            <a:ext cx="9793088" cy="1940768"/>
          </a:xfrm>
        </p:spPr>
        <p:txBody>
          <a:bodyPr anchor="t">
            <a:normAutofit fontScale="90000"/>
          </a:bodyPr>
          <a:lstStyle/>
          <a:p>
            <a:r>
              <a:rPr lang="en-GB" dirty="0"/>
              <a:t>How are health and social care funded in Wales?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graphicFrame>
        <p:nvGraphicFramePr>
          <p:cNvPr id="12" name="Content Placeholder 3">
            <a:extLst>
              <a:ext uri="{FF2B5EF4-FFF2-40B4-BE49-F238E27FC236}">
                <a16:creationId xmlns:a16="http://schemas.microsoft.com/office/drawing/2014/main" id="{90E8D4AD-134C-18F8-AEA5-45E6EBF8C482}"/>
              </a:ext>
            </a:extLst>
          </p:cNvPr>
          <p:cNvGraphicFramePr>
            <a:graphicFrameLocks noGrp="1"/>
          </p:cNvGraphicFramePr>
          <p:nvPr>
            <p:ph type="tbl" sz="quarter" idx="14"/>
            <p:extLst>
              <p:ext uri="{D42A27DB-BD31-4B8C-83A1-F6EECF244321}">
                <p14:modId xmlns:p14="http://schemas.microsoft.com/office/powerpoint/2010/main" val="3130934422"/>
              </p:ext>
            </p:extLst>
          </p:nvPr>
        </p:nvGraphicFramePr>
        <p:xfrm>
          <a:off x="189756" y="908720"/>
          <a:ext cx="11737303" cy="58326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284736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4314E5-313D-5296-E252-A4802D7D76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9876" y="266700"/>
            <a:ext cx="5736704" cy="144780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 dirty="0"/>
              <a:t>Health and social care may support the same person, but they can be funded through different organisations and different budgets.</a:t>
            </a:r>
            <a:br>
              <a:rPr lang="en-GB" sz="2400" dirty="0"/>
            </a:br>
            <a:endParaRPr lang="en-GB" sz="240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A2044A1-BF50-B6BB-B2DE-A82354FFBA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" y="609600"/>
            <a:ext cx="760412" cy="3810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AAEAE4A8-A6E5-453E-B946-FB774B73F48C}" type="slidenum">
              <a:rPr lang="en-US" sz="2000" smtClean="0"/>
              <a:pPr>
                <a:lnSpc>
                  <a:spcPct val="90000"/>
                </a:lnSpc>
                <a:spcAft>
                  <a:spcPts val="600"/>
                </a:spcAft>
              </a:pPr>
              <a:t>10</a:t>
            </a:fld>
            <a:endParaRPr lang="en-US" sz="20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AF1260-4C4A-0192-B8E5-C3BD7EAAEB09}"/>
              </a:ext>
            </a:extLst>
          </p:cNvPr>
          <p:cNvSpPr txBox="1"/>
          <p:nvPr/>
        </p:nvSpPr>
        <p:spPr>
          <a:xfrm>
            <a:off x="1053852" y="1844824"/>
            <a:ext cx="5151685" cy="470837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/>
          <a:p>
            <a:pPr marL="274320" indent="-228600">
              <a:lnSpc>
                <a:spcPct val="110000"/>
              </a:lnSpc>
              <a:spcBef>
                <a:spcPts val="1800"/>
              </a:spcBef>
              <a:buClr>
                <a:schemeClr val="tx1">
                  <a:lumMod val="65000"/>
                  <a:lumOff val="35000"/>
                </a:schemeClr>
              </a:buClr>
              <a:buSzPct val="80000"/>
              <a:buFont typeface="Arial" pitchFamily="34" charset="0"/>
              <a:buChar char="•"/>
            </a:pPr>
            <a: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  <a:ea typeface="+mn-lt"/>
                <a:cs typeface="+mn-lt"/>
              </a:rPr>
              <a:t>Imagine an older person leaving hospital who needs district nursing, rehabilitation and help with washing, dressing and meals. Their NHS healthcare and council-arranged social care may involve different funding routes, eligibility rules and </a:t>
            </a:r>
            <a:r>
              <a:rPr lang="en-US" sz="2400" dirty="0" err="1">
                <a:solidFill>
                  <a:schemeClr val="tx1">
                    <a:lumMod val="85000"/>
                    <a:lumOff val="15000"/>
                  </a:schemeClr>
                </a:solidFill>
                <a:ea typeface="+mn-lt"/>
                <a:cs typeface="+mn-lt"/>
              </a:rPr>
              <a:t>organisations</a:t>
            </a:r>
            <a: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  <a:ea typeface="+mn-lt"/>
                <a:cs typeface="+mn-lt"/>
              </a:rPr>
              <a:t>. Getting these services to work together is therefore an important part of integrated care.</a:t>
            </a:r>
          </a:p>
        </p:txBody>
      </p:sp>
      <p:sp>
        <p:nvSpPr>
          <p:cNvPr id="11" name="Content Placeholder 4">
            <a:extLst>
              <a:ext uri="{FF2B5EF4-FFF2-40B4-BE49-F238E27FC236}">
                <a16:creationId xmlns:a16="http://schemas.microsoft.com/office/drawing/2014/main" id="{32A4A2CB-0C8A-4B24-B7E6-E6DD36470D9B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6516689" y="2438400"/>
            <a:ext cx="4911725" cy="4114799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57853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BC3D4DC9-7AF3-B6AB-7E35-A9300696AB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820" y="888204"/>
            <a:ext cx="10657184" cy="5969796"/>
          </a:xfrm>
          <a:prstGeom prst="rect">
            <a:avLst/>
          </a:prstGeom>
          <a:noFill/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6DAB82A-29F4-92CD-CE79-2C9D42A9A4FA}"/>
              </a:ext>
            </a:extLst>
          </p:cNvPr>
          <p:cNvSpPr txBox="1"/>
          <p:nvPr/>
        </p:nvSpPr>
        <p:spPr>
          <a:xfrm>
            <a:off x="5564458" y="2971800"/>
            <a:ext cx="914400" cy="914400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square" rtlCol="0" anchor="ctr" anchorCtr="1">
            <a:spAutoFit/>
          </a:bodyPr>
          <a:lstStyle/>
          <a:p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5B85DF4-FA8B-C487-188A-9ABDCF2F1264}"/>
              </a:ext>
            </a:extLst>
          </p:cNvPr>
          <p:cNvSpPr txBox="1"/>
          <p:nvPr/>
        </p:nvSpPr>
        <p:spPr>
          <a:xfrm>
            <a:off x="1917948" y="28874"/>
            <a:ext cx="8640959" cy="1077218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square" rtlCol="0" anchor="ctr" anchorCtr="1">
            <a:spAutoFit/>
          </a:bodyPr>
          <a:lstStyle/>
          <a:p>
            <a:pPr algn="ctr"/>
            <a:r>
              <a:rPr lang="en-GB" sz="3200" b="1" dirty="0"/>
              <a:t>A whole person/ person centred view of need</a:t>
            </a:r>
          </a:p>
        </p:txBody>
      </p:sp>
    </p:spTree>
    <p:extLst>
      <p:ext uri="{BB962C8B-B14F-4D97-AF65-F5344CB8AC3E}">
        <p14:creationId xmlns:p14="http://schemas.microsoft.com/office/powerpoint/2010/main" val="5709576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9756" y="609600"/>
            <a:ext cx="6840760" cy="624840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388620" indent="-342900">
              <a:spcAft>
                <a:spcPts val="1200"/>
              </a:spcAft>
              <a:buFont typeface="Arial" panose="020B0604020202020204" pitchFamily="34" charset="0"/>
              <a:buChar char="•"/>
              <a:defRPr sz="1900">
                <a:solidFill>
                  <a:srgbClr val="283038"/>
                </a:solidFill>
                <a:latin typeface="Aptos"/>
              </a:defRPr>
            </a:pPr>
            <a:r>
              <a:rPr lang="en-GB" sz="2400" dirty="0"/>
              <a:t>People experience needs as connected: physical health, emotional wellbeing, housing, income, relationships and daily living.</a:t>
            </a:r>
          </a:p>
          <a:p>
            <a:pPr marL="388620" indent="-342900">
              <a:spcAft>
                <a:spcPts val="1200"/>
              </a:spcAft>
              <a:buFont typeface="Arial" panose="020B0604020202020204" pitchFamily="34" charset="0"/>
              <a:buChar char="•"/>
              <a:defRPr sz="1900">
                <a:solidFill>
                  <a:srgbClr val="283038"/>
                </a:solidFill>
                <a:latin typeface="Aptos"/>
              </a:defRPr>
            </a:pPr>
            <a:r>
              <a:rPr lang="en-GB" sz="2400" dirty="0"/>
              <a:t>Services are often organised into separate teams, budgets, eligibility rules and information systems.</a:t>
            </a:r>
          </a:p>
          <a:p>
            <a:pPr marL="388620" indent="-342900">
              <a:spcAft>
                <a:spcPts val="1200"/>
              </a:spcAft>
              <a:buFont typeface="Arial" panose="020B0604020202020204" pitchFamily="34" charset="0"/>
              <a:buChar char="•"/>
              <a:defRPr sz="1900">
                <a:solidFill>
                  <a:srgbClr val="283038"/>
                </a:solidFill>
                <a:latin typeface="Aptos"/>
              </a:defRPr>
            </a:pPr>
            <a:r>
              <a:rPr lang="en-GB" sz="2400" dirty="0"/>
              <a:t>Integration aims to reduce the gap between the way services are organised and the way people experience their lives.</a:t>
            </a:r>
          </a:p>
          <a:p>
            <a:pPr algn="ctr">
              <a:spcAft>
                <a:spcPts val="1200"/>
              </a:spcAft>
              <a:defRPr sz="1900">
                <a:solidFill>
                  <a:srgbClr val="283038"/>
                </a:solidFill>
                <a:latin typeface="Aptos"/>
              </a:defRPr>
            </a:pPr>
            <a:r>
              <a:rPr lang="en-GB" sz="3600" b="1" dirty="0"/>
              <a:t>Key Question: Does the support make sense and work together for the person?</a:t>
            </a:r>
          </a:p>
        </p:txBody>
      </p:sp>
      <p:pic>
        <p:nvPicPr>
          <p:cNvPr id="4" name="Picture 3" descr="The Importance of Holistic Care in the ICU">
            <a:extLst>
              <a:ext uri="{FF2B5EF4-FFF2-40B4-BE49-F238E27FC236}">
                <a16:creationId xmlns:a16="http://schemas.microsoft.com/office/drawing/2014/main" id="{35E60040-E9EE-F7A4-588C-521D07FA3B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522" y="1412776"/>
            <a:ext cx="4983303" cy="35238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73106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E975D8-DB29-0358-EE71-D85DE016FC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0912" y="-2940360"/>
            <a:ext cx="10287000" cy="3886200"/>
          </a:xfrm>
        </p:spPr>
        <p:txBody>
          <a:bodyPr>
            <a:normAutofit/>
          </a:bodyPr>
          <a:lstStyle/>
          <a:p>
            <a:r>
              <a:rPr lang="en-GB" sz="4800" dirty="0"/>
              <a:t>Why is integration so important?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38E4A8-7988-CAF6-096A-59F672F73C8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125860" y="1196752"/>
            <a:ext cx="10287000" cy="4104456"/>
          </a:xfrm>
        </p:spPr>
        <p:txBody>
          <a:bodyPr>
            <a:normAutofit/>
          </a:bodyPr>
          <a:lstStyle/>
          <a:p>
            <a:pPr>
              <a:spcAft>
                <a:spcPts val="1200"/>
              </a:spcAft>
              <a:defRPr sz="1900">
                <a:solidFill>
                  <a:srgbClr val="283038"/>
                </a:solidFill>
                <a:latin typeface="Aptos"/>
              </a:defRPr>
            </a:pPr>
            <a:r>
              <a:rPr lang="en-GB" sz="2000" dirty="0"/>
              <a:t>People may have several needs at the same time and  may need or receive support from more than one service.</a:t>
            </a:r>
          </a:p>
          <a:p>
            <a:pPr>
              <a:spcAft>
                <a:spcPts val="1200"/>
              </a:spcAft>
              <a:defRPr sz="1900">
                <a:solidFill>
                  <a:srgbClr val="283038"/>
                </a:solidFill>
                <a:latin typeface="Aptos"/>
              </a:defRPr>
            </a:pPr>
            <a:r>
              <a:rPr lang="en-GB" sz="2000" dirty="0"/>
              <a:t>Without coordination, people can face repeated assessments, inconsistent advice, delays or unclear responsibility.</a:t>
            </a:r>
          </a:p>
          <a:p>
            <a:pPr>
              <a:spcAft>
                <a:spcPts val="1200"/>
              </a:spcAft>
              <a:defRPr sz="1900">
                <a:solidFill>
                  <a:srgbClr val="283038"/>
                </a:solidFill>
                <a:latin typeface="Aptos"/>
              </a:defRPr>
            </a:pPr>
            <a:r>
              <a:rPr lang="en-GB" sz="2000" dirty="0"/>
              <a:t>Transitions such as leaving hospital or moving between children’s and adult services can expose gaps.</a:t>
            </a:r>
          </a:p>
          <a:p>
            <a:pPr algn="ctr">
              <a:spcAft>
                <a:spcPts val="1200"/>
              </a:spcAft>
              <a:defRPr sz="1900">
                <a:solidFill>
                  <a:srgbClr val="283038"/>
                </a:solidFill>
                <a:latin typeface="Aptos"/>
              </a:defRPr>
            </a:pPr>
            <a:r>
              <a:rPr lang="en-GB" sz="3600" dirty="0"/>
              <a:t>Can you think of any examples of this?</a:t>
            </a:r>
          </a:p>
          <a:p>
            <a:endParaRPr lang="en-GB" dirty="0"/>
          </a:p>
        </p:txBody>
      </p:sp>
      <p:pic>
        <p:nvPicPr>
          <p:cNvPr id="5" name="Picture 4" descr="New report explores priorities for health and social care integration - Health and Social Care Alliance Scotland">
            <a:extLst>
              <a:ext uri="{FF2B5EF4-FFF2-40B4-BE49-F238E27FC236}">
                <a16:creationId xmlns:a16="http://schemas.microsoft.com/office/drawing/2014/main" id="{699543CF-2C52-CD06-C759-4AD1D4C055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21243" y="4581128"/>
            <a:ext cx="5746337" cy="2424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76932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CCD7E9-7F67-1A34-834D-9BCC0380D8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7868" y="-2475656"/>
            <a:ext cx="10287000" cy="3886200"/>
          </a:xfrm>
        </p:spPr>
        <p:txBody>
          <a:bodyPr/>
          <a:lstStyle/>
          <a:p>
            <a:r>
              <a:rPr lang="en-GB" dirty="0"/>
              <a:t>Who may be involved?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7CC162-E9EE-1F08-78EE-DB2DEFEA2AE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909836" y="5373216"/>
            <a:ext cx="10287000" cy="1296144"/>
          </a:xfrm>
        </p:spPr>
        <p:txBody>
          <a:bodyPr>
            <a:noAutofit/>
          </a:bodyPr>
          <a:lstStyle/>
          <a:p>
            <a:pPr algn="ctr">
              <a:spcAft>
                <a:spcPts val="1200"/>
              </a:spcAft>
              <a:defRPr sz="1800">
                <a:solidFill>
                  <a:srgbClr val="283038"/>
                </a:solidFill>
                <a:latin typeface="Aptos"/>
              </a:defRPr>
            </a:pPr>
            <a:r>
              <a:rPr lang="en-GB" sz="2000" b="1" dirty="0"/>
              <a:t>The right combination depends on the person’s circumstances, wishes, eligibility and </a:t>
            </a:r>
            <a:r>
              <a:rPr lang="en-GB" b="1" dirty="0"/>
              <a:t>assessed</a:t>
            </a:r>
            <a:r>
              <a:rPr lang="en-GB" sz="2000" b="1" dirty="0"/>
              <a:t> needs.</a:t>
            </a:r>
          </a:p>
          <a:p>
            <a:pPr algn="ctr"/>
            <a:endParaRPr lang="en-GB" sz="7200" b="1" dirty="0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2F5A9B0B-125F-F085-A194-AFC27B3F0FB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79846109"/>
              </p:ext>
            </p:extLst>
          </p:nvPr>
        </p:nvGraphicFramePr>
        <p:xfrm>
          <a:off x="703957" y="656692"/>
          <a:ext cx="10801200" cy="55446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DCE3BCC6-C578-32E0-D61C-BE5DA6E6F1D9}"/>
              </a:ext>
            </a:extLst>
          </p:cNvPr>
          <p:cNvSpPr txBox="1"/>
          <p:nvPr/>
        </p:nvSpPr>
        <p:spPr>
          <a:xfrm>
            <a:off x="405780" y="6561638"/>
            <a:ext cx="6094140" cy="215444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GB" sz="800" b="0" i="0" dirty="0">
                <a:solidFill>
                  <a:srgbClr val="5F6C78"/>
                </a:solidFill>
                <a:latin typeface="Aptos"/>
              </a:rPr>
              <a:t>Welsh Government (2014); Social Care Wales (n.d.).</a:t>
            </a:r>
          </a:p>
        </p:txBody>
      </p:sp>
    </p:spTree>
    <p:extLst>
      <p:ext uri="{BB962C8B-B14F-4D97-AF65-F5344CB8AC3E}">
        <p14:creationId xmlns:p14="http://schemas.microsoft.com/office/powerpoint/2010/main" val="18258399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6CFE6428-912E-2811-B786-2971605F65B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18983516"/>
              </p:ext>
            </p:extLst>
          </p:nvPr>
        </p:nvGraphicFramePr>
        <p:xfrm>
          <a:off x="-13255" y="196080"/>
          <a:ext cx="10414893" cy="66366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Cloud 4">
            <a:extLst>
              <a:ext uri="{FF2B5EF4-FFF2-40B4-BE49-F238E27FC236}">
                <a16:creationId xmlns:a16="http://schemas.microsoft.com/office/drawing/2014/main" id="{4A449629-445A-BC33-93FF-D6B32101E958}"/>
              </a:ext>
            </a:extLst>
          </p:cNvPr>
          <p:cNvSpPr/>
          <p:nvPr/>
        </p:nvSpPr>
        <p:spPr>
          <a:xfrm>
            <a:off x="7102524" y="332656"/>
            <a:ext cx="4968552" cy="5079484"/>
          </a:xfrm>
          <a:prstGeom prst="cloud">
            <a:avLst/>
          </a:prstGeom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spcAft>
                <a:spcPts val="1200"/>
              </a:spcAft>
              <a:defRPr sz="1800">
                <a:solidFill>
                  <a:srgbClr val="283038"/>
                </a:solidFill>
                <a:latin typeface="Aptos"/>
              </a:defRPr>
            </a:pPr>
            <a:r>
              <a:rPr lang="en-GB" sz="2000" dirty="0"/>
              <a:t>Change at one level may be limited if the other levels do not support it.</a:t>
            </a:r>
          </a:p>
          <a:p>
            <a:pPr algn="ctr">
              <a:spcAft>
                <a:spcPts val="1200"/>
              </a:spcAft>
              <a:defRPr sz="1800">
                <a:solidFill>
                  <a:srgbClr val="283038"/>
                </a:solidFill>
                <a:latin typeface="Aptos"/>
              </a:defRPr>
            </a:pPr>
            <a:r>
              <a:rPr lang="en-GB" sz="2000" b="1" dirty="0"/>
              <a:t>Example: </a:t>
            </a:r>
            <a:r>
              <a:rPr lang="en-GB" sz="2000" dirty="0"/>
              <a:t>a shared discharge plan (micro) may rely on hospital-community coordination (</a:t>
            </a:r>
            <a:r>
              <a:rPr lang="en-GB" sz="2000" dirty="0" err="1"/>
              <a:t>meso</a:t>
            </a:r>
            <a:r>
              <a:rPr lang="en-GB" sz="2000" dirty="0"/>
              <a:t>) and suitable community capacity and funding (macro).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64271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719543C-0F1B-A967-B302-B33EF4A53C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AE4A8-A6E5-453E-B946-FB774B73F48C}" type="slidenum">
              <a:rPr lang="en-US" smtClean="0"/>
              <a:pPr/>
              <a:t>16</a:t>
            </a:fld>
            <a:endParaRPr lang="en-US" dirty="0"/>
          </a:p>
        </p:txBody>
      </p:sp>
      <p:sp>
        <p:nvSpPr>
          <p:cNvPr id="4" name="Table Placeholder 3">
            <a:extLst>
              <a:ext uri="{FF2B5EF4-FFF2-40B4-BE49-F238E27FC236}">
                <a16:creationId xmlns:a16="http://schemas.microsoft.com/office/drawing/2014/main" id="{BABBB0E7-8ADA-DE08-448A-D846B330E46D}"/>
              </a:ext>
            </a:extLst>
          </p:cNvPr>
          <p:cNvSpPr>
            <a:spLocks noGrp="1"/>
          </p:cNvSpPr>
          <p:nvPr>
            <p:ph type="tbl" sz="quarter" idx="14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Progression from co-location to integration"/>
          <p:cNvSpPr/>
          <p:nvPr/>
        </p:nvSpPr>
        <p:spPr>
          <a:xfrm>
            <a:off x="1417320" y="2313432"/>
            <a:ext cx="9400032" cy="310896"/>
          </a:xfrm>
          <a:prstGeom prst="rightArrow">
            <a:avLst/>
          </a:prstGeom>
          <a:solidFill>
            <a:schemeClr val="accent1">
              <a:lumMod val="28000"/>
              <a:lumOff val="72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Stage 1 marker"/>
          <p:cNvSpPr/>
          <p:nvPr/>
        </p:nvSpPr>
        <p:spPr>
          <a:xfrm>
            <a:off x="1815084" y="2112264"/>
            <a:ext cx="713232" cy="713232"/>
          </a:xfrm>
          <a:prstGeom prst="ellipse">
            <a:avLst/>
          </a:prstGeom>
          <a:solidFill>
            <a:schemeClr val="accent1">
              <a:lumMod val="66000"/>
              <a:lumOff val="34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/>
            <a:r>
              <a:rPr sz="2000" b="1">
                <a:solidFill>
                  <a:schemeClr val="lt1"/>
                </a:solidFill>
                <a:latin typeface="+mj-lt"/>
              </a:rPr>
              <a:t>1</a:t>
            </a:r>
          </a:p>
        </p:txBody>
      </p:sp>
      <p:sp>
        <p:nvSpPr>
          <p:cNvPr id="7" name="Stage 1 heading"/>
          <p:cNvSpPr txBox="1"/>
          <p:nvPr/>
        </p:nvSpPr>
        <p:spPr>
          <a:xfrm>
            <a:off x="1097280" y="2999232"/>
            <a:ext cx="2148840" cy="384048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sz="1600" b="1">
                <a:solidFill>
                  <a:schemeClr val="dk1"/>
                </a:solidFill>
                <a:latin typeface="+mj-lt"/>
              </a:rPr>
              <a:t>CO-LOCATION</a:t>
            </a:r>
          </a:p>
        </p:txBody>
      </p:sp>
      <p:sp>
        <p:nvSpPr>
          <p:cNvPr id="8" name="Stage 1 definition"/>
          <p:cNvSpPr txBox="1"/>
          <p:nvPr/>
        </p:nvSpPr>
        <p:spPr>
          <a:xfrm>
            <a:off x="1097280" y="3456432"/>
            <a:ext cx="2148840" cy="109728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 algn="ctr">
              <a:lnSpc>
                <a:spcPct val="100000"/>
              </a:lnSpc>
            </a:pPr>
            <a:r>
              <a:rPr sz="1400">
                <a:solidFill>
                  <a:schemeClr val="dk1"/>
                </a:solidFill>
                <a:latin typeface="+mn-lt"/>
              </a:rPr>
              <a:t>Professionals work in the same place.</a:t>
            </a:r>
          </a:p>
        </p:txBody>
      </p:sp>
      <p:sp>
        <p:nvSpPr>
          <p:cNvPr id="9" name="Stage 2 marker"/>
          <p:cNvSpPr/>
          <p:nvPr/>
        </p:nvSpPr>
        <p:spPr>
          <a:xfrm>
            <a:off x="4466844" y="2112264"/>
            <a:ext cx="713232" cy="713232"/>
          </a:xfrm>
          <a:prstGeom prst="ellipse">
            <a:avLst/>
          </a:prstGeom>
          <a:solidFill>
            <a:schemeClr val="accent1">
              <a:lumMod val="77000"/>
              <a:lumOff val="23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/>
            <a:r>
              <a:rPr sz="2000" b="1">
                <a:solidFill>
                  <a:schemeClr val="lt1"/>
                </a:solidFill>
                <a:latin typeface="+mj-lt"/>
              </a:rPr>
              <a:t>2</a:t>
            </a:r>
          </a:p>
        </p:txBody>
      </p:sp>
      <p:sp>
        <p:nvSpPr>
          <p:cNvPr id="10" name="Stage 2 heading"/>
          <p:cNvSpPr txBox="1"/>
          <p:nvPr/>
        </p:nvSpPr>
        <p:spPr>
          <a:xfrm>
            <a:off x="3749039" y="2999232"/>
            <a:ext cx="2148840" cy="384048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sz="1600" b="1">
                <a:solidFill>
                  <a:schemeClr val="dk1"/>
                </a:solidFill>
                <a:latin typeface="+mj-lt"/>
              </a:rPr>
              <a:t>COORDINATION</a:t>
            </a:r>
          </a:p>
        </p:txBody>
      </p:sp>
      <p:sp>
        <p:nvSpPr>
          <p:cNvPr id="11" name="Stage 2 definition"/>
          <p:cNvSpPr txBox="1"/>
          <p:nvPr/>
        </p:nvSpPr>
        <p:spPr>
          <a:xfrm>
            <a:off x="3749039" y="3456432"/>
            <a:ext cx="2148840" cy="109728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 algn="ctr">
              <a:lnSpc>
                <a:spcPct val="100000"/>
              </a:lnSpc>
            </a:pPr>
            <a:r>
              <a:rPr sz="1400">
                <a:solidFill>
                  <a:schemeClr val="dk1"/>
                </a:solidFill>
                <a:latin typeface="+mn-lt"/>
              </a:rPr>
              <a:t>Services communicate and align actions around a person.</a:t>
            </a:r>
          </a:p>
        </p:txBody>
      </p:sp>
      <p:sp>
        <p:nvSpPr>
          <p:cNvPr id="12" name="Stage 3 marker"/>
          <p:cNvSpPr/>
          <p:nvPr/>
        </p:nvSpPr>
        <p:spPr>
          <a:xfrm>
            <a:off x="7118604" y="2112264"/>
            <a:ext cx="713232" cy="713232"/>
          </a:xfrm>
          <a:prstGeom prst="ellipse">
            <a:avLst/>
          </a:prstGeom>
          <a:solidFill>
            <a:schemeClr val="accent1">
              <a:lumMod val="89000"/>
              <a:lumOff val="11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/>
            <a:r>
              <a:rPr sz="2000" b="1">
                <a:solidFill>
                  <a:schemeClr val="lt1"/>
                </a:solidFill>
                <a:latin typeface="+mj-lt"/>
              </a:rPr>
              <a:t>3</a:t>
            </a:r>
          </a:p>
        </p:txBody>
      </p:sp>
      <p:sp>
        <p:nvSpPr>
          <p:cNvPr id="13" name="Stage 3 heading"/>
          <p:cNvSpPr txBox="1"/>
          <p:nvPr/>
        </p:nvSpPr>
        <p:spPr>
          <a:xfrm>
            <a:off x="6400800" y="2999232"/>
            <a:ext cx="2148840" cy="384048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sz="1600" b="1">
                <a:solidFill>
                  <a:schemeClr val="dk1"/>
                </a:solidFill>
                <a:latin typeface="+mj-lt"/>
              </a:rPr>
              <a:t>COLLABORATION</a:t>
            </a:r>
          </a:p>
        </p:txBody>
      </p:sp>
      <p:sp>
        <p:nvSpPr>
          <p:cNvPr id="14" name="Stage 3 definition"/>
          <p:cNvSpPr txBox="1"/>
          <p:nvPr/>
        </p:nvSpPr>
        <p:spPr>
          <a:xfrm>
            <a:off x="6400800" y="3456432"/>
            <a:ext cx="2148840" cy="109728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 algn="ctr">
              <a:lnSpc>
                <a:spcPct val="100000"/>
              </a:lnSpc>
            </a:pPr>
            <a:r>
              <a:rPr sz="1400">
                <a:solidFill>
                  <a:schemeClr val="dk1"/>
                </a:solidFill>
                <a:latin typeface="+mn-lt"/>
              </a:rPr>
              <a:t>Professionals jointly contribute to assessment, planning and delivery.</a:t>
            </a:r>
          </a:p>
        </p:txBody>
      </p:sp>
      <p:sp>
        <p:nvSpPr>
          <p:cNvPr id="15" name="Stage 4 marker"/>
          <p:cNvSpPr/>
          <p:nvPr/>
        </p:nvSpPr>
        <p:spPr>
          <a:xfrm>
            <a:off x="9770364" y="2112264"/>
            <a:ext cx="713232" cy="713232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/>
            <a:r>
              <a:rPr sz="2000" b="1">
                <a:solidFill>
                  <a:schemeClr val="lt1"/>
                </a:solidFill>
                <a:latin typeface="+mj-lt"/>
              </a:rPr>
              <a:t>4</a:t>
            </a:r>
          </a:p>
        </p:txBody>
      </p:sp>
      <p:sp>
        <p:nvSpPr>
          <p:cNvPr id="16" name="Stage 4 heading"/>
          <p:cNvSpPr txBox="1"/>
          <p:nvPr/>
        </p:nvSpPr>
        <p:spPr>
          <a:xfrm>
            <a:off x="9052560" y="2999232"/>
            <a:ext cx="2148840" cy="384048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sz="1600" b="1">
                <a:solidFill>
                  <a:schemeClr val="dk1"/>
                </a:solidFill>
                <a:latin typeface="+mj-lt"/>
              </a:rPr>
              <a:t>INTEGRATION</a:t>
            </a:r>
          </a:p>
        </p:txBody>
      </p:sp>
      <p:sp>
        <p:nvSpPr>
          <p:cNvPr id="17" name="Stage 4 definition"/>
          <p:cNvSpPr txBox="1"/>
          <p:nvPr/>
        </p:nvSpPr>
        <p:spPr>
          <a:xfrm>
            <a:off x="9052560" y="3456432"/>
            <a:ext cx="2148840" cy="109728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 algn="ctr">
              <a:lnSpc>
                <a:spcPct val="100000"/>
              </a:lnSpc>
            </a:pPr>
            <a:r>
              <a:rPr sz="1400">
                <a:solidFill>
                  <a:schemeClr val="dk1"/>
                </a:solidFill>
                <a:latin typeface="+mn-lt"/>
              </a:rPr>
              <a:t>Structures, processes and relationships connect services more systematically.</a:t>
            </a:r>
          </a:p>
        </p:txBody>
      </p:sp>
      <p:sp>
        <p:nvSpPr>
          <p:cNvPr id="18" name="Integration approaches caveat"/>
          <p:cNvSpPr txBox="1"/>
          <p:nvPr/>
        </p:nvSpPr>
        <p:spPr>
          <a:xfrm>
            <a:off x="1691640" y="4773168"/>
            <a:ext cx="8796528" cy="502920"/>
          </a:xfrm>
          <a:prstGeom prst="rect">
            <a:avLst/>
          </a:prstGeom>
          <a:noFill/>
        </p:spPr>
        <p:txBody>
          <a:bodyPr wrap="square" lIns="54864" tIns="18288" rIns="54864" bIns="18288" anchor="ctr">
            <a:spAutoFit/>
          </a:bodyPr>
          <a:lstStyle/>
          <a:p>
            <a:pPr algn="ctr"/>
            <a:r>
              <a:rPr sz="1500" i="1">
                <a:solidFill>
                  <a:schemeClr val="dk1"/>
                </a:solidFill>
                <a:latin typeface="+mn-lt"/>
              </a:rPr>
              <a:t>These approaches can overlap — co-location alone does not guarantee coordinated care.</a:t>
            </a:r>
          </a:p>
        </p:txBody>
      </p:sp>
    </p:spTree>
    <p:extLst>
      <p:ext uri="{BB962C8B-B14F-4D97-AF65-F5344CB8AC3E}">
        <p14:creationId xmlns:p14="http://schemas.microsoft.com/office/powerpoint/2010/main" val="53244657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256B7E-1633-44AB-8584-82DF5B7268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5860" y="188640"/>
            <a:ext cx="10598621" cy="1447800"/>
          </a:xfrm>
        </p:spPr>
        <p:txBody>
          <a:bodyPr anchor="t"/>
          <a:lstStyle/>
          <a:p>
            <a:r>
              <a:rPr lang="en-US" dirty="0"/>
              <a:t>A quick activity: What are the benefits of integration?</a:t>
            </a: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F1B65641-8D5E-F123-8A0C-59ADDF3B436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62900066"/>
              </p:ext>
            </p:extLst>
          </p:nvPr>
        </p:nvGraphicFramePr>
        <p:xfrm>
          <a:off x="2031471" y="720372"/>
          <a:ext cx="8125883" cy="54172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63119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861EB6C5-28B8-7104-8D0A-5ABA797598F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07019543"/>
              </p:ext>
            </p:extLst>
          </p:nvPr>
        </p:nvGraphicFramePr>
        <p:xfrm>
          <a:off x="1053852" y="216316"/>
          <a:ext cx="10448704" cy="64253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66262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>
        <p:bldAsOne/>
      </p:bldGraphic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10D5A-A4A7-D895-7A69-9DA2B048C8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764" y="260648"/>
            <a:ext cx="4842048" cy="5759152"/>
          </a:xfrm>
        </p:spPr>
        <p:txBody>
          <a:bodyPr anchor="ctr">
            <a:normAutofit/>
          </a:bodyPr>
          <a:lstStyle/>
          <a:p>
            <a:r>
              <a:rPr lang="en-GB" dirty="0"/>
              <a:t>What do you think the barriers are to lined-up care?</a:t>
            </a:r>
          </a:p>
        </p:txBody>
      </p:sp>
      <p:pic>
        <p:nvPicPr>
          <p:cNvPr id="4" name="Picture 3" descr="woman fail GIF">
            <a:extLst>
              <a:ext uri="{FF2B5EF4-FFF2-40B4-BE49-F238E27FC236}">
                <a16:creationId xmlns:a16="http://schemas.microsoft.com/office/drawing/2014/main" id="{2737E39B-AB80-17B3-AC80-F200001683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4493" y="1233072"/>
            <a:ext cx="4284160" cy="428416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44222237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B26952CD-597B-6954-324A-DDA64FFA05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3852" y="68627"/>
            <a:ext cx="10184060" cy="67893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026586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348134-3345-E6FD-2CBF-1B25EE05AE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2133" y="-727813"/>
            <a:ext cx="10287000" cy="3886200"/>
          </a:xfrm>
        </p:spPr>
        <p:txBody>
          <a:bodyPr/>
          <a:lstStyle/>
          <a:p>
            <a:r>
              <a:rPr lang="en-GB" dirty="0"/>
              <a:t>Any suggestions on overcoming the barriers?</a:t>
            </a:r>
          </a:p>
        </p:txBody>
      </p:sp>
      <p:pic>
        <p:nvPicPr>
          <p:cNvPr id="5" name="Picture 4" descr="rabbit course GIF">
            <a:extLst>
              <a:ext uri="{FF2B5EF4-FFF2-40B4-BE49-F238E27FC236}">
                <a16:creationId xmlns:a16="http://schemas.microsoft.com/office/drawing/2014/main" id="{76D73A15-BA87-4D83-1904-79E1A6C3DD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90356" y="2060848"/>
            <a:ext cx="6130281" cy="4557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718706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4CD19AB5-4AFD-B846-FE08-E532D065144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03801355"/>
              </p:ext>
            </p:extLst>
          </p:nvPr>
        </p:nvGraphicFramePr>
        <p:xfrm>
          <a:off x="-1" y="0"/>
          <a:ext cx="12188825" cy="7022673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3502125">
                  <a:extLst>
                    <a:ext uri="{9D8B030D-6E8A-4147-A177-3AD203B41FA5}">
                      <a16:colId xmlns:a16="http://schemas.microsoft.com/office/drawing/2014/main" val="2801955667"/>
                    </a:ext>
                  </a:extLst>
                </a:gridCol>
                <a:gridCol w="8686700">
                  <a:extLst>
                    <a:ext uri="{9D8B030D-6E8A-4147-A177-3AD203B41FA5}">
                      <a16:colId xmlns:a16="http://schemas.microsoft.com/office/drawing/2014/main" val="2207809550"/>
                    </a:ext>
                  </a:extLst>
                </a:gridCol>
              </a:tblGrid>
              <a:tr h="24506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/>
                        <a:t>Barrier</a:t>
                      </a:r>
                    </a:p>
                  </a:txBody>
                  <a:tcPr marL="30591" marR="30591" marT="15296" marB="1529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dirty="0"/>
                        <a:t>How it can be overcome</a:t>
                      </a:r>
                    </a:p>
                  </a:txBody>
                  <a:tcPr marL="30591" marR="30591" marT="15296" marB="15296" anchor="ctr"/>
                </a:tc>
                <a:extLst>
                  <a:ext uri="{0D108BD9-81ED-4DB2-BD59-A6C34878D82A}">
                    <a16:rowId xmlns:a16="http://schemas.microsoft.com/office/drawing/2014/main" val="135743161"/>
                  </a:ext>
                </a:extLst>
              </a:tr>
              <a:tr h="66872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/>
                        <a:t>🗣️ Poor communication</a:t>
                      </a:r>
                    </a:p>
                  </a:txBody>
                  <a:tcPr marL="30591" marR="30591" marT="15296" marB="1529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Regular multidisciplinary meetings, clear referral pathways and named contacts help professionals communicate effectively.</a:t>
                      </a:r>
                    </a:p>
                  </a:txBody>
                  <a:tcPr marL="30591" marR="30591" marT="15296" marB="15296" anchor="ctr"/>
                </a:tc>
                <a:extLst>
                  <a:ext uri="{0D108BD9-81ED-4DB2-BD59-A6C34878D82A}">
                    <a16:rowId xmlns:a16="http://schemas.microsoft.com/office/drawing/2014/main" val="3849315468"/>
                  </a:ext>
                </a:extLst>
              </a:tr>
              <a:tr h="66872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 dirty="0"/>
                        <a:t>💻 Different IT systems</a:t>
                      </a:r>
                    </a:p>
                  </a:txBody>
                  <a:tcPr marL="30591" marR="30591" marT="15296" marB="1529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Shared digital records and agreed information-sharing procedures allow professionals to access appropriate information safely.</a:t>
                      </a:r>
                    </a:p>
                  </a:txBody>
                  <a:tcPr marL="30591" marR="30591" marT="15296" marB="15296" anchor="ctr"/>
                </a:tc>
                <a:extLst>
                  <a:ext uri="{0D108BD9-81ED-4DB2-BD59-A6C34878D82A}">
                    <a16:rowId xmlns:a16="http://schemas.microsoft.com/office/drawing/2014/main" val="106025799"/>
                  </a:ext>
                </a:extLst>
              </a:tr>
              <a:tr h="66872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/>
                        <a:t>💷 Separate funding and budgets</a:t>
                      </a:r>
                    </a:p>
                  </a:txBody>
                  <a:tcPr marL="30591" marR="30591" marT="15296" marB="1529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Pooled or jointly planned resources can encourage organisations to focus on shared outcomes rather than individual budgets.</a:t>
                      </a:r>
                    </a:p>
                  </a:txBody>
                  <a:tcPr marL="30591" marR="30591" marT="15296" marB="15296" anchor="ctr"/>
                </a:tc>
                <a:extLst>
                  <a:ext uri="{0D108BD9-81ED-4DB2-BD59-A6C34878D82A}">
                    <a16:rowId xmlns:a16="http://schemas.microsoft.com/office/drawing/2014/main" val="1854821538"/>
                  </a:ext>
                </a:extLst>
              </a:tr>
              <a:tr h="66872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/>
                        <a:t>👥 Different professional cultures</a:t>
                      </a:r>
                    </a:p>
                  </a:txBody>
                  <a:tcPr marL="30591" marR="30591" marT="15296" marB="1529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Joint training and multidisciplinary working help staff understand each other's roles, responsibilities and expertise.</a:t>
                      </a:r>
                    </a:p>
                  </a:txBody>
                  <a:tcPr marL="30591" marR="30591" marT="15296" marB="15296" anchor="ctr"/>
                </a:tc>
                <a:extLst>
                  <a:ext uri="{0D108BD9-81ED-4DB2-BD59-A6C34878D82A}">
                    <a16:rowId xmlns:a16="http://schemas.microsoft.com/office/drawing/2014/main" val="1702472804"/>
                  </a:ext>
                </a:extLst>
              </a:tr>
              <a:tr h="66872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/>
                        <a:t>📋 Different eligibility criteria</a:t>
                      </a:r>
                    </a:p>
                  </a:txBody>
                  <a:tcPr marL="30591" marR="30591" marT="15296" marB="1529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Clear assessment and referral processes help professionals and individuals understand which services are available and who is responsible.</a:t>
                      </a:r>
                    </a:p>
                  </a:txBody>
                  <a:tcPr marL="30591" marR="30591" marT="15296" marB="15296" anchor="ctr"/>
                </a:tc>
                <a:extLst>
                  <a:ext uri="{0D108BD9-81ED-4DB2-BD59-A6C34878D82A}">
                    <a16:rowId xmlns:a16="http://schemas.microsoft.com/office/drawing/2014/main" val="2425966532"/>
                  </a:ext>
                </a:extLst>
              </a:tr>
              <a:tr h="66872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/>
                        <a:t>👩‍⚕️ Workforce pressures</a:t>
                      </a:r>
                    </a:p>
                  </a:txBody>
                  <a:tcPr marL="30591" marR="30591" marT="15296" marB="1529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Recruitment, retention, workforce planning, training and appropriate skill-sharing can improve capacity across services.</a:t>
                      </a:r>
                    </a:p>
                  </a:txBody>
                  <a:tcPr marL="30591" marR="30591" marT="15296" marB="15296" anchor="ctr"/>
                </a:tc>
                <a:extLst>
                  <a:ext uri="{0D108BD9-81ED-4DB2-BD59-A6C34878D82A}">
                    <a16:rowId xmlns:a16="http://schemas.microsoft.com/office/drawing/2014/main" val="1290124849"/>
                  </a:ext>
                </a:extLst>
              </a:tr>
              <a:tr h="66872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/>
                        <a:t>🧭 Different organisational boundaries</a:t>
                      </a:r>
                    </a:p>
                  </a:txBody>
                  <a:tcPr marL="30591" marR="30591" marT="15296" marB="1529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Regional planning can bring health boards, local authorities and other organisations together around the needs of the population.</a:t>
                      </a:r>
                    </a:p>
                  </a:txBody>
                  <a:tcPr marL="30591" marR="30591" marT="15296" marB="15296" anchor="ctr"/>
                </a:tc>
                <a:extLst>
                  <a:ext uri="{0D108BD9-81ED-4DB2-BD59-A6C34878D82A}">
                    <a16:rowId xmlns:a16="http://schemas.microsoft.com/office/drawing/2014/main" val="2629321492"/>
                  </a:ext>
                </a:extLst>
              </a:tr>
              <a:tr h="66872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/>
                        <a:t>📊 Different priorities and targets</a:t>
                      </a:r>
                    </a:p>
                  </a:txBody>
                  <a:tcPr marL="30591" marR="30591" marT="15296" marB="1529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Organisations can agree shared outcomes, such as preventing hospital admission or helping people remain independent at home.</a:t>
                      </a:r>
                    </a:p>
                  </a:txBody>
                  <a:tcPr marL="30591" marR="30591" marT="15296" marB="15296" anchor="ctr"/>
                </a:tc>
                <a:extLst>
                  <a:ext uri="{0D108BD9-81ED-4DB2-BD59-A6C34878D82A}">
                    <a16:rowId xmlns:a16="http://schemas.microsoft.com/office/drawing/2014/main" val="2946785238"/>
                  </a:ext>
                </a:extLst>
              </a:tr>
              <a:tr h="5379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/>
                        <a:t>👩‍💼 Weak leadership</a:t>
                      </a:r>
                    </a:p>
                  </a:txBody>
                  <a:tcPr marL="30591" marR="30591" marT="15296" marB="1529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Strong joint leadership, clear accountability and a shared vision can establish integration as everyone's responsibility.</a:t>
                      </a:r>
                    </a:p>
                  </a:txBody>
                  <a:tcPr marL="30591" marR="30591" marT="15296" marB="15296" anchor="ctr"/>
                </a:tc>
                <a:extLst>
                  <a:ext uri="{0D108BD9-81ED-4DB2-BD59-A6C34878D82A}">
                    <a16:rowId xmlns:a16="http://schemas.microsoft.com/office/drawing/2014/main" val="2896750916"/>
                  </a:ext>
                </a:extLst>
              </a:tr>
              <a:tr h="79955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 dirty="0"/>
                        <a:t>⚖️ Organisational/legal differences</a:t>
                      </a:r>
                    </a:p>
                  </a:txBody>
                  <a:tcPr marL="30591" marR="30591" marT="15296" marB="1529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Partnership agreements and clear governance arrangements can establish how organisations work together while meeting their respective legal duties.</a:t>
                      </a:r>
                    </a:p>
                  </a:txBody>
                  <a:tcPr marL="30591" marR="30591" marT="15296" marB="15296" anchor="ctr"/>
                </a:tc>
                <a:extLst>
                  <a:ext uri="{0D108BD9-81ED-4DB2-BD59-A6C34878D82A}">
                    <a16:rowId xmlns:a16="http://schemas.microsoft.com/office/drawing/2014/main" val="20222657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4470823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5EC03E-47FF-56D5-58DC-4AF18656D5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simple message: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142A260-AE51-3A0E-8B72-3C44663908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AE4A8-A6E5-453E-B946-FB774B73F48C}" type="slidenum">
              <a:rPr lang="en-US" smtClean="0"/>
              <a:pPr/>
              <a:t>23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D4D72D-F0EF-D233-EDA2-36377D71EF8E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1293812" y="1268760"/>
            <a:ext cx="9985176" cy="5284440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b="1" dirty="0"/>
              <a:t>Integration improves when services stop working in isolation and start sharing information, planning, resources and responsibility.</a:t>
            </a:r>
          </a:p>
          <a:p>
            <a:endParaRPr lang="en-GB" b="1" dirty="0"/>
          </a:p>
          <a:p>
            <a:pPr algn="ctr"/>
            <a:r>
              <a:rPr lang="en-GB" b="1" dirty="0"/>
              <a:t>The aim is to put the person at the centre, so they experience one coordinated journey rather than having to navigate separate services themselves.</a:t>
            </a:r>
          </a:p>
          <a:p>
            <a:pPr algn="ctr"/>
            <a:endParaRPr lang="en-GB" b="1" dirty="0"/>
          </a:p>
          <a:p>
            <a:r>
              <a:rPr lang="en-GB" i="1" dirty="0"/>
              <a:t>Example: An older person leaving hospital may need a nurse, physiotherapist, social worker, home-care worker and support from their family. Instead of each working separately, an integrated approach involves joint assessment, shared planning, good communication and coordinated support.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958696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FAE308-3076-43DB-B834-DA0B0AE19A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1812" y="495300"/>
            <a:ext cx="4572000" cy="5867400"/>
          </a:xfrm>
        </p:spPr>
        <p:txBody>
          <a:bodyPr>
            <a:normAutofit/>
          </a:bodyPr>
          <a:lstStyle/>
          <a:p>
            <a:r>
              <a:rPr lang="en-US" dirty="0"/>
              <a:t>In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BC2CE0-8806-4B2A-A10A-32984D31743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382444" y="495300"/>
            <a:ext cx="5688631" cy="6246068"/>
          </a:xfrm>
        </p:spPr>
        <p:txBody>
          <a:bodyPr anchor="ctr">
            <a:normAutofit/>
          </a:bodyPr>
          <a:lstStyle/>
          <a:p>
            <a:pPr>
              <a:spcAft>
                <a:spcPts val="1200"/>
              </a:spcAft>
              <a:defRPr sz="1900">
                <a:solidFill>
                  <a:srgbClr val="283038"/>
                </a:solidFill>
                <a:latin typeface="Aptos"/>
              </a:defRPr>
            </a:pPr>
            <a:r>
              <a:rPr lang="en-GB" dirty="0"/>
              <a:t>Health care and social care have related but distinct roles.</a:t>
            </a:r>
          </a:p>
          <a:p>
            <a:pPr>
              <a:spcAft>
                <a:spcPts val="1200"/>
              </a:spcAft>
              <a:defRPr sz="1900">
                <a:solidFill>
                  <a:srgbClr val="283038"/>
                </a:solidFill>
                <a:latin typeface="Aptos"/>
              </a:defRPr>
            </a:pPr>
            <a:r>
              <a:rPr lang="en-GB" dirty="0"/>
              <a:t>Integrated care connects services across boundaries so support is more coherent around the person.</a:t>
            </a:r>
          </a:p>
          <a:p>
            <a:pPr>
              <a:spcAft>
                <a:spcPts val="1200"/>
              </a:spcAft>
              <a:defRPr sz="1900">
                <a:solidFill>
                  <a:srgbClr val="283038"/>
                </a:solidFill>
                <a:latin typeface="Aptos"/>
              </a:defRPr>
            </a:pPr>
            <a:r>
              <a:rPr lang="en-GB" dirty="0"/>
              <a:t>Integration matters because people’s needs often span health, daily living and social circumstances.</a:t>
            </a:r>
          </a:p>
          <a:p>
            <a:pPr>
              <a:spcAft>
                <a:spcPts val="1200"/>
              </a:spcAft>
              <a:defRPr sz="1900">
                <a:solidFill>
                  <a:srgbClr val="283038"/>
                </a:solidFill>
                <a:latin typeface="Aptos"/>
              </a:defRPr>
            </a:pPr>
            <a:r>
              <a:rPr lang="en-GB" dirty="0"/>
              <a:t>Potential benefits are not automatic: capacity, funding, communication, culture and accountability matter.</a:t>
            </a:r>
          </a:p>
          <a:p>
            <a:pPr>
              <a:spcAft>
                <a:spcPts val="1200"/>
              </a:spcAft>
              <a:defRPr sz="1900">
                <a:solidFill>
                  <a:srgbClr val="283038"/>
                </a:solidFill>
                <a:latin typeface="Aptos"/>
              </a:defRPr>
            </a:pPr>
            <a:r>
              <a:rPr lang="en-GB" dirty="0"/>
              <a:t>In Wales, integration must be understood alongside Welsh legislation, policy and local service arrangements.</a:t>
            </a:r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10368368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D9B187-765F-DDFC-E9E2-4223A9654C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Any thoughts?</a:t>
            </a:r>
            <a:br>
              <a:rPr lang="en-GB" dirty="0"/>
            </a:br>
            <a:r>
              <a:rPr lang="en-GB" dirty="0"/>
              <a:t>Questions?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1FEBA3-AC91-C55B-13B9-39E57F89F4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Happy Art GIF by commotion.tv">
            <a:extLst>
              <a:ext uri="{FF2B5EF4-FFF2-40B4-BE49-F238E27FC236}">
                <a16:creationId xmlns:a16="http://schemas.microsoft.com/office/drawing/2014/main" id="{691AB358-DF4A-EB79-545D-B4995406AF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4492" y="1143000"/>
            <a:ext cx="4572000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96429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offee Latte GIF by All The Coffees">
            <a:extLst>
              <a:ext uri="{FF2B5EF4-FFF2-40B4-BE49-F238E27FC236}">
                <a16:creationId xmlns:a16="http://schemas.microsoft.com/office/drawing/2014/main" id="{A8937D97-F35D-A76F-19CA-8403510E5B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2084" y="328779"/>
            <a:ext cx="6264696" cy="6332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520436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978DE6-4C5F-811C-B193-847F881AFB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5F1D0F-74F3-CCDA-7A29-D32F45CD67E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310436" y="801960"/>
            <a:ext cx="5760639" cy="5867400"/>
          </a:xfrm>
        </p:spPr>
        <p:txBody>
          <a:bodyPr>
            <a:normAutofit fontScale="92500" lnSpcReduction="10000"/>
          </a:bodyPr>
          <a:lstStyle/>
          <a:p>
            <a:pPr>
              <a:spcAft>
                <a:spcPts val="1200"/>
              </a:spcAft>
              <a:defRPr sz="1600">
                <a:solidFill>
                  <a:srgbClr val="283038"/>
                </a:solidFill>
                <a:latin typeface="Aptos"/>
              </a:defRPr>
            </a:pPr>
            <a:r>
              <a:rPr lang="en-GB" dirty="0"/>
              <a:t>NHS England (n.d.) Integrated care. Available at: https://www.england.nhs.uk/integratedcare/ (Accessed: 29 September 2026).</a:t>
            </a:r>
          </a:p>
          <a:p>
            <a:pPr>
              <a:spcAft>
                <a:spcPts val="1200"/>
              </a:spcAft>
              <a:defRPr sz="1600">
                <a:solidFill>
                  <a:srgbClr val="283038"/>
                </a:solidFill>
                <a:latin typeface="Aptos"/>
              </a:defRPr>
            </a:pPr>
            <a:r>
              <a:rPr lang="en-GB" dirty="0"/>
              <a:t>Social Care Wales (n.d.) Social care and social work resources. Available at: https://socialcare.wales/ (Accessed: 29 September 2026).</a:t>
            </a:r>
          </a:p>
          <a:p>
            <a:pPr>
              <a:spcAft>
                <a:spcPts val="1200"/>
              </a:spcAft>
              <a:defRPr sz="1600">
                <a:solidFill>
                  <a:srgbClr val="283038"/>
                </a:solidFill>
                <a:latin typeface="Aptos"/>
              </a:defRPr>
            </a:pPr>
            <a:r>
              <a:rPr lang="en-GB" dirty="0"/>
              <a:t>Welsh Government (2014) Social Services and Well-being (Wales) Act 2014. Available at: https://www.legislation.gov.uk/anaw/2014/4/contents (Accessed: 29 September 2026).</a:t>
            </a:r>
          </a:p>
          <a:p>
            <a:pPr>
              <a:spcAft>
                <a:spcPts val="1200"/>
              </a:spcAft>
              <a:defRPr sz="1500">
                <a:solidFill>
                  <a:srgbClr val="283038"/>
                </a:solidFill>
                <a:latin typeface="Aptos"/>
              </a:defRPr>
            </a:pPr>
            <a:r>
              <a:rPr lang="en-GB" dirty="0"/>
              <a:t>Welsh Government (n.d.) Health and social care policy and services. Available at: https://www.gov.wales/health-and-social-care (Accessed: 29 September 2026).</a:t>
            </a:r>
          </a:p>
          <a:p>
            <a:pPr>
              <a:spcAft>
                <a:spcPts val="1200"/>
              </a:spcAft>
              <a:defRPr sz="1500">
                <a:solidFill>
                  <a:srgbClr val="283038"/>
                </a:solidFill>
                <a:latin typeface="Aptos"/>
              </a:defRPr>
            </a:pPr>
            <a:r>
              <a:rPr lang="en-GB" dirty="0"/>
              <a:t>World Health Organization (2016) Framework on integrated, people-centred health services. Available at: https://www.who.int/teams/integrated-health-services/clinical-services-and-systems/service-organizations-integrated-people-centred-health-services (Accessed: 29 September 2026).</a:t>
            </a:r>
          </a:p>
          <a:p>
            <a:pPr>
              <a:spcAft>
                <a:spcPts val="1200"/>
              </a:spcAft>
              <a:defRPr sz="1600">
                <a:solidFill>
                  <a:srgbClr val="283038"/>
                </a:solidFill>
                <a:latin typeface="Aptos"/>
              </a:defRPr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5836058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Custom 174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E1EAED"/>
      </a:accent6>
      <a:hlink>
        <a:srgbClr val="9454C3"/>
      </a:hlink>
      <a:folHlink>
        <a:srgbClr val="3EBBF0"/>
      </a:folHlink>
    </a:clrScheme>
    <a:fontScheme name="Custom 30">
      <a:majorFont>
        <a:latin typeface="Century Gothic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 dirty="0"/>
        </a:defPPr>
      </a:lstStyle>
      <a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  <a:ln>
          <a:solidFill>
            <a:schemeClr val="bg2"/>
          </a:solidFill>
        </a:ln>
      </a:spPr>
      <a:bodyPr wrap="square" rtlCol="0" anchor="ctr" anchorCtr="1">
        <a:spAutoFit/>
      </a:bodyPr>
      <a:lstStyle>
        <a:defPPr>
          <a:defRPr dirty="0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TM03460663_win32_LW_V7.potx" id="{B4376E67-A46A-4922-AE0D-3354FC109E20}" vid="{F49CC2A7-BC98-4F28-8A83-D1D23E8024B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Blue Red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Century Gothic-Palatino Linotyp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 panose="0204050205050503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20C06458-EC9A-428C-9123-A760B9587A6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C37B52A-9EC8-4B7A-85C4-31F7EAFE403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F050606-E255-48B6-AE23-CE03A589EB22}">
  <ds:schemaRefs>
    <ds:schemaRef ds:uri="http://schemas.microsoft.com/office/infopath/2007/PartnerControls"/>
    <ds:schemaRef ds:uri="http://schemas.microsoft.com/office/2006/metadata/properties"/>
    <ds:schemaRef ds:uri="http://purl.org/dc/dcmitype/"/>
    <ds:schemaRef ds:uri="http://schemas.microsoft.com/office/2006/documentManagement/types"/>
    <ds:schemaRef ds:uri="http://purl.org/dc/elements/1.1/"/>
    <ds:schemaRef ds:uri="http://schemas.openxmlformats.org/package/2006/metadata/core-properties"/>
    <ds:schemaRef ds:uri="230e9df3-be65-4c73-a93b-d1236ebd677e"/>
    <ds:schemaRef ds:uri="16c05727-aa75-4e4a-9b5f-8a80a1165891"/>
    <ds:schemaRef ds:uri="http://schemas.microsoft.com/sharepoint/v3"/>
    <ds:schemaRef ds:uri="71af3243-3dd4-4a8d-8c0d-dd76da1f02a5"/>
    <ds:schemaRef ds:uri="http://www.w3.org/XML/1998/namespace"/>
    <ds:schemaRef ds:uri="http://purl.org/dc/terms/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{D2BEC4E2-E44A-4C56-810B-70A28B13381F}TFf1460845-8e07-4b92-9183-e15be13008a218dbe6a5_win32-cc1095971745</Template>
  <TotalTime>105</TotalTime>
  <Words>1775</Words>
  <Application>Microsoft Office PowerPoint</Application>
  <PresentationFormat>Custom</PresentationFormat>
  <Paragraphs>141</Paragraphs>
  <Slides>27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Aptos</vt:lpstr>
      <vt:lpstr>Arial</vt:lpstr>
      <vt:lpstr>Century Gothic</vt:lpstr>
      <vt:lpstr>Palatino Linotype</vt:lpstr>
      <vt:lpstr>Custom</vt:lpstr>
      <vt:lpstr>WEEK 1:  WHAT IS INTEGRATED HEALTH AND SOCIAL CARE.</vt:lpstr>
      <vt:lpstr>Learning outcomes.</vt:lpstr>
      <vt:lpstr>What is healthcare?</vt:lpstr>
      <vt:lpstr>What is social care?</vt:lpstr>
      <vt:lpstr>PowerPoint Presentation</vt:lpstr>
      <vt:lpstr>What is integration?</vt:lpstr>
      <vt:lpstr>PowerPoint Presentation</vt:lpstr>
      <vt:lpstr>The Welsh context </vt:lpstr>
      <vt:lpstr>How are health and social care funded in Wales?   </vt:lpstr>
      <vt:lpstr>Health and social care may support the same person, but they can be funded through different organisations and different budgets. </vt:lpstr>
      <vt:lpstr>PowerPoint Presentation</vt:lpstr>
      <vt:lpstr>PowerPoint Presentation</vt:lpstr>
      <vt:lpstr>Why is integration so important?</vt:lpstr>
      <vt:lpstr>Who may be involved?</vt:lpstr>
      <vt:lpstr>PowerPoint Presentation</vt:lpstr>
      <vt:lpstr>PowerPoint Presentation</vt:lpstr>
      <vt:lpstr>A quick activity: What are the benefits of integration?</vt:lpstr>
      <vt:lpstr>PowerPoint Presentation</vt:lpstr>
      <vt:lpstr>What do you think the barriers are to lined-up care?</vt:lpstr>
      <vt:lpstr>PowerPoint Presentation</vt:lpstr>
      <vt:lpstr>Any suggestions on overcoming the barriers?</vt:lpstr>
      <vt:lpstr>PowerPoint Presentation</vt:lpstr>
      <vt:lpstr>A simple message:</vt:lpstr>
      <vt:lpstr>In summary</vt:lpstr>
      <vt:lpstr>Any thoughts? Questions?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Stephanie John</dc:creator>
  <cp:lastModifiedBy>Stephanie John</cp:lastModifiedBy>
  <cp:revision>1</cp:revision>
  <dcterms:created xsi:type="dcterms:W3CDTF">2026-09-29T10:58:17Z</dcterms:created>
  <dcterms:modified xsi:type="dcterms:W3CDTF">2026-09-29T12:43:28Z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Order">
    <vt:r8>74069400</vt:r8>
  </property>
  <property fmtid="{D5CDD505-2E9C-101B-9397-08002B2CF9AE}" pid="4" name="HiddenCategoryTags">
    <vt:lpwstr/>
  </property>
  <property fmtid="{D5CDD505-2E9C-101B-9397-08002B2CF9AE}" pid="5" name="InternalTags">
    <vt:lpwstr/>
  </property>
  <property fmtid="{D5CDD505-2E9C-101B-9397-08002B2CF9AE}" pid="6" name="FeatureTags">
    <vt:lpwstr/>
  </property>
  <property fmtid="{D5CDD505-2E9C-101B-9397-08002B2CF9AE}" pid="7" name="LocalizationTags">
    <vt:lpwstr/>
  </property>
  <property fmtid="{D5CDD505-2E9C-101B-9397-08002B2CF9AE}" pid="8" name="CategoryTags">
    <vt:lpwstr/>
  </property>
  <property fmtid="{D5CDD505-2E9C-101B-9397-08002B2CF9AE}" pid="9" name="Applications">
    <vt:lpwstr/>
  </property>
  <property fmtid="{D5CDD505-2E9C-101B-9397-08002B2CF9AE}" pid="10" name="CampaignTags">
    <vt:lpwstr/>
  </property>
  <property fmtid="{D5CDD505-2E9C-101B-9397-08002B2CF9AE}" pid="11" name="ScenarioTags">
    <vt:lpwstr/>
  </property>
  <property fmtid="{D5CDD505-2E9C-101B-9397-08002B2CF9AE}" pid="12" name="MediaServiceImageTags">
    <vt:lpwstr/>
  </property>
</Properties>
</file>