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B9DA5C-0DA8-41B4-93B0-84C87AE8A17E}" type="datetimeFigureOut">
              <a:rPr lang="en-US" smtClean="0"/>
              <a:t>11/11/2023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9B3F2B-906A-4DF4-A67D-099323A82938}" type="slidenum">
              <a:rPr lang="en-US" smtClean="0"/>
              <a:t>‹#›</a:t>
            </a:fld>
            <a:endParaRPr lang="en-US"/>
          </a:p>
        </p:txBody>
      </p:sp>
    </p:spTree>
    <p:extLst>
      <p:ext uri="{BB962C8B-B14F-4D97-AF65-F5344CB8AC3E}">
        <p14:creationId xmlns:p14="http://schemas.microsoft.com/office/powerpoint/2010/main" val="2061235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Introduction </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Unilever is well-known for its constant commitment to sustainable living and for combining business skills with an interpersonal approach (binti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Tsuraya</a:t>
            </a:r>
            <a:r>
              <a:rPr lang="en-US" sz="1800" dirty="0">
                <a:effectLst/>
                <a:latin typeface="Arial" panose="020B0604020202020204" pitchFamily="34" charset="0"/>
                <a:ea typeface="Calibri" panose="020F0502020204030204" pitchFamily="34" charset="0"/>
                <a:cs typeface="Times New Roman" panose="02020603050405020304" pitchFamily="18" charset="0"/>
              </a:rPr>
              <a:t>, et al., 2023). Unilever is considering a critical step in its quest for strategic excellence: opening a management office in Germany. This initiative has the potential to completely transform its global operational environment. With a constant dedication to development, its choice aims to strengthen the position inside the European Union as well as the capacity for international trade. Unilever, a company known for its inventiveness and moral leadership, considers this German management office as a pillar of its growth.  This presentation will discuss the cultural profile of the UK and Germany as well as the similarities and differences between these two countries. In addition, it will provide recommendations how Unilever can successfully open management office in Germany.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2</a:t>
            </a:fld>
            <a:endParaRPr lang="en-US"/>
          </a:p>
        </p:txBody>
      </p:sp>
    </p:spTree>
    <p:extLst>
      <p:ext uri="{BB962C8B-B14F-4D97-AF65-F5344CB8AC3E}">
        <p14:creationId xmlns:p14="http://schemas.microsoft.com/office/powerpoint/2010/main" val="3750604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Culture Profile of the UK and Germany</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investigation explores these countries' unique cultural characteristics, highlighting small distinctions that affect organizational dynamics and economic interactions.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United Kingdom</a:t>
            </a:r>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Language and Communication: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The majority language is English, which makes it easier for the varied people to communicate clearly. British people typically communicate in a courteous manner by using indirect language and emphasizing subtlety.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Ethnic Diversity:</a:t>
            </a:r>
            <a:r>
              <a:rPr lang="en-US" sz="1800" dirty="0">
                <a:effectLst/>
                <a:latin typeface="Arial" panose="020B0604020202020204" pitchFamily="34" charset="0"/>
                <a:ea typeface="Calibri" panose="020F0502020204030204" pitchFamily="34" charset="0"/>
                <a:cs typeface="Times New Roman" panose="02020603050405020304" pitchFamily="18" charset="0"/>
              </a:rPr>
              <a:t> With a fusion of many nationalities, faiths, and cultural backgrounds, the UK is home to a multicultural society. Social structures encourage inclusivity, variety, and a vibrant social framework (Vora, et al., 2019).</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Social Etiquette:</a:t>
            </a:r>
            <a:r>
              <a:rPr lang="en-US" sz="1800" dirty="0">
                <a:effectLst/>
                <a:latin typeface="Arial" panose="020B0604020202020204" pitchFamily="34" charset="0"/>
                <a:ea typeface="Calibri" panose="020F0502020204030204" pitchFamily="34" charset="0"/>
                <a:cs typeface="Times New Roman" panose="02020603050405020304" pitchFamily="18" charset="0"/>
              </a:rPr>
              <a:t> In both professional and social settings, timeliness and professionalism are highly regarded. A sense of humor is valued and frequently permeates both social and professional contexts.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Religious Values:</a:t>
            </a:r>
            <a:r>
              <a:rPr lang="en-US" sz="1800" dirty="0">
                <a:effectLst/>
                <a:latin typeface="Arial" panose="020B0604020202020204" pitchFamily="34" charset="0"/>
                <a:ea typeface="Calibri" panose="020F0502020204030204" pitchFamily="34" charset="0"/>
                <a:cs typeface="Times New Roman" panose="02020603050405020304" pitchFamily="18" charset="0"/>
              </a:rPr>
              <a:t> There is a wide range of religions practiced in the UK, with a sizable percentage identifying as secular (Vora, et al., 2019). Respect and tolerance for different religious beliefs are essential components of the social structure.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Business Culture:</a:t>
            </a:r>
            <a:r>
              <a:rPr lang="en-US" sz="1800" dirty="0">
                <a:effectLst/>
                <a:latin typeface="Arial" panose="020B0604020202020204" pitchFamily="34" charset="0"/>
                <a:ea typeface="Calibri" panose="020F0502020204030204" pitchFamily="34" charset="0"/>
                <a:cs typeface="Times New Roman" panose="02020603050405020304" pitchFamily="18" charset="0"/>
              </a:rPr>
              <a:t> Adaptability, creativity, and a vibrant spirit of entrepreneurship define the business climate in the United Kingdom. Although they do exist, hierarchical structures are typically more adaptable, encouraging candid communication and teamwork. British business contacts are distinguished by their punctuality, professionalism, and politeness. Although there is respect for hierarchical systems, there is an openness to cooperation and communication (Adnan, et al., 2018).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3</a:t>
            </a:fld>
            <a:endParaRPr lang="en-US"/>
          </a:p>
        </p:txBody>
      </p:sp>
    </p:spTree>
    <p:extLst>
      <p:ext uri="{BB962C8B-B14F-4D97-AF65-F5344CB8AC3E}">
        <p14:creationId xmlns:p14="http://schemas.microsoft.com/office/powerpoint/2010/main" val="340908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Germany</a:t>
            </a:r>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Language &amp; Communication: </a:t>
            </a:r>
            <a:r>
              <a:rPr lang="en-US" sz="1800" dirty="0">
                <a:effectLst/>
                <a:latin typeface="Arial" panose="020B0604020202020204" pitchFamily="34" charset="0"/>
                <a:ea typeface="Calibri" panose="020F0502020204030204" pitchFamily="34" charset="0"/>
                <a:cs typeface="Times New Roman" panose="02020603050405020304" pitchFamily="18" charset="0"/>
              </a:rPr>
              <a:t>The official language is German, which places a strong emphasis on communication clarity and precision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Piller</a:t>
            </a:r>
            <a:r>
              <a:rPr lang="en-US" sz="1800" dirty="0">
                <a:effectLst/>
                <a:latin typeface="Arial" panose="020B0604020202020204" pitchFamily="34" charset="0"/>
                <a:ea typeface="Calibri" panose="020F0502020204030204" pitchFamily="34" charset="0"/>
                <a:cs typeface="Times New Roman" panose="02020603050405020304" pitchFamily="18" charset="0"/>
              </a:rPr>
              <a:t>, 2021).  Germans appreciate clear-cut, concise language and are direct in their speaking.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Ethnic variety:</a:t>
            </a:r>
            <a:r>
              <a:rPr lang="en-US" sz="1800" dirty="0">
                <a:effectLst/>
                <a:latin typeface="Arial" panose="020B0604020202020204" pitchFamily="34" charset="0"/>
                <a:ea typeface="Calibri" panose="020F0502020204030204" pitchFamily="34" charset="0"/>
                <a:cs typeface="Times New Roman" panose="02020603050405020304" pitchFamily="18" charset="0"/>
              </a:rPr>
              <a:t> The population of Germany has historically been relatively homogeneous, but variety is higher in metropolitan areas. Traditional values may have a greater influence on social systems, particularly in smaller towns.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Social Etiquette:</a:t>
            </a:r>
            <a:r>
              <a:rPr lang="en-US" sz="1800" dirty="0">
                <a:effectLst/>
                <a:latin typeface="Arial" panose="020B0604020202020204" pitchFamily="34" charset="0"/>
                <a:ea typeface="Calibri" panose="020F0502020204030204" pitchFamily="34" charset="0"/>
                <a:cs typeface="Times New Roman" panose="02020603050405020304" pitchFamily="18" charset="0"/>
              </a:rPr>
              <a:t> Being on time is very important in German culture since it shows that one respects timetables and time limits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Piller</a:t>
            </a:r>
            <a:r>
              <a:rPr lang="en-US" sz="1800" dirty="0">
                <a:effectLst/>
                <a:latin typeface="Arial" panose="020B0604020202020204" pitchFamily="34" charset="0"/>
                <a:ea typeface="Calibri" panose="020F0502020204030204" pitchFamily="34" charset="0"/>
                <a:cs typeface="Times New Roman" panose="02020603050405020304" pitchFamily="18" charset="0"/>
              </a:rPr>
              <a:t>, 2021). Germans prioritize professionalism in social and professional contexts and have a tendency to be reticent at first.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Religious Values</a:t>
            </a:r>
            <a:r>
              <a:rPr lang="en-US" sz="1800" dirty="0">
                <a:effectLst/>
                <a:latin typeface="Arial" panose="020B0604020202020204" pitchFamily="34" charset="0"/>
                <a:ea typeface="Calibri" panose="020F0502020204030204" pitchFamily="34" charset="0"/>
                <a:cs typeface="Times New Roman" panose="02020603050405020304" pitchFamily="18" charset="0"/>
              </a:rPr>
              <a:t>: Germany has historically been a Protestant and Catholic country, although its religious observance has declined. The emphasis on the separation of church and state is growing, and secularism is becoming more prevalent.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Business Culture:</a:t>
            </a:r>
            <a:r>
              <a:rPr lang="en-US" sz="1800" dirty="0">
                <a:effectLst/>
                <a:latin typeface="Arial" panose="020B0604020202020204" pitchFamily="34" charset="0"/>
                <a:ea typeface="Calibri" panose="020F0502020204030204" pitchFamily="34" charset="0"/>
                <a:cs typeface="Times New Roman" panose="02020603050405020304" pitchFamily="18" charset="0"/>
              </a:rPr>
              <a:t> Meticulousness, dependability, and accuracy are valued in German business culture. Informed and collaborative in nature, decision-making typically follows a hierarchical framework that prioritizes stability. German work ethics are known for their strictness, dedication to perfection, and value of thoroughness. German enterprises have more evident hierarchical structures and a strong sense of deference to authority.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4</a:t>
            </a:fld>
            <a:endParaRPr lang="en-US"/>
          </a:p>
        </p:txBody>
      </p:sp>
    </p:spTree>
    <p:extLst>
      <p:ext uri="{BB962C8B-B14F-4D97-AF65-F5344CB8AC3E}">
        <p14:creationId xmlns:p14="http://schemas.microsoft.com/office/powerpoint/2010/main" val="3056790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Evaluating Cultural Similarities and Differences Between the UK and Germany</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Making use of appropriate theories of culture, especially Hofstede's cultural dimensions, a comparison is presented below:</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Hofstede's Cultural Dimensions</a:t>
            </a:r>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theory of Hofstede's cultural dimensions provides a framework for understanding cultural variations among diverse nations (Minkov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Kaasa</a:t>
            </a:r>
            <a:r>
              <a:rPr lang="en-US" sz="1800" dirty="0">
                <a:effectLst/>
                <a:latin typeface="Arial" panose="020B0604020202020204" pitchFamily="34" charset="0"/>
                <a:ea typeface="Calibri" panose="020F0502020204030204" pitchFamily="34" charset="0"/>
                <a:cs typeface="Times New Roman" panose="02020603050405020304" pitchFamily="18" charset="0"/>
              </a:rPr>
              <a:t>, 2021). This theory, which was created by Dutch social psychologist Geert Hofstede, aids in the comparison and explanation of cultural behaviors and beliefs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Beugelsdijk</a:t>
            </a:r>
            <a:r>
              <a:rPr lang="en-US" sz="1800" dirty="0">
                <a:effectLst/>
                <a:latin typeface="Arial" panose="020B0604020202020204" pitchFamily="34" charset="0"/>
                <a:ea typeface="Calibri" panose="020F0502020204030204" pitchFamily="34" charset="0"/>
                <a:cs typeface="Times New Roman" panose="02020603050405020304" pitchFamily="18" charset="0"/>
              </a:rPr>
              <a:t>, et al., 2006).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Power Distance:</a:t>
            </a:r>
            <a:r>
              <a:rPr lang="en-US" sz="1800" dirty="0">
                <a:effectLst/>
                <a:latin typeface="Arial" panose="020B0604020202020204" pitchFamily="34" charset="0"/>
                <a:ea typeface="Calibri" panose="020F0502020204030204" pitchFamily="34" charset="0"/>
                <a:cs typeface="Times New Roman" panose="02020603050405020304" pitchFamily="18" charset="0"/>
              </a:rPr>
              <a:t> Based on Hofstede's model, both the UK and Germany have relatively low Power Distance Index (PDI) ratings, suggesting a preference for flatter organizational structures. Nonetheless, Germany often has a somewhat higher PDI, which is indicative of a little more hierarchical corporate environment.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Individualism vs. Collectivism:</a:t>
            </a:r>
            <a:r>
              <a:rPr lang="en-US" sz="1800" dirty="0">
                <a:effectLst/>
                <a:latin typeface="Arial" panose="020B0604020202020204" pitchFamily="34" charset="0"/>
                <a:ea typeface="Calibri" panose="020F0502020204030204" pitchFamily="34" charset="0"/>
                <a:cs typeface="Times New Roman" panose="02020603050405020304" pitchFamily="18" charset="0"/>
              </a:rPr>
              <a:t> With an emphasis on autonomy and personal success, the UK tends to be more individualistic. Germany, on the other hand, exhibits a balanced individual-collective attitude that values both individual contributions and teamwork. While promoting a cooperative company culture, Unilever needs to take these small details into account.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Masculinity vs. Femininity:</a:t>
            </a:r>
            <a:r>
              <a:rPr lang="en-US" sz="1800" dirty="0">
                <a:effectLst/>
                <a:latin typeface="Arial" panose="020B0604020202020204" pitchFamily="34" charset="0"/>
                <a:ea typeface="Calibri" panose="020F0502020204030204" pitchFamily="34" charset="0"/>
                <a:cs typeface="Times New Roman" panose="02020603050405020304" pitchFamily="18" charset="0"/>
              </a:rPr>
              <a:t> Germany seems to show a somewhat higher desire for achievement and authority, even though both countries score quite high on masculinity (Minkov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Kaasa</a:t>
            </a:r>
            <a:r>
              <a:rPr lang="en-US" sz="1800" dirty="0">
                <a:effectLst/>
                <a:latin typeface="Arial" panose="020B0604020202020204" pitchFamily="34" charset="0"/>
                <a:ea typeface="Calibri" panose="020F0502020204030204" pitchFamily="34" charset="0"/>
                <a:cs typeface="Times New Roman" panose="02020603050405020304" pitchFamily="18" charset="0"/>
              </a:rPr>
              <a:t>, 2021).  Despite its competitiveness, the UK emphasizes work-life balance and more traditional values.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Uncertainty Avoidance:</a:t>
            </a:r>
            <a:r>
              <a:rPr lang="en-US" sz="1800" dirty="0">
                <a:effectLst/>
                <a:latin typeface="Arial" panose="020B0604020202020204" pitchFamily="34" charset="0"/>
                <a:ea typeface="Calibri" panose="020F0502020204030204" pitchFamily="34" charset="0"/>
                <a:cs typeface="Times New Roman" panose="02020603050405020304" pitchFamily="18" charset="0"/>
              </a:rPr>
              <a:t> In comparison to the UK, Germany often has a higher Uncertainty Avoidance Index (UAI), showing a desire for structure and rules as well as a lower threshold for ambiguity. For a successful integration, Unilever should modify its communication and decision-making procedures to reflect these preferences.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Long-Term Orientation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According to Hofstede, the UK and Germany both have a comparatively short-term orientation that emphasizes pragmatism and flexibility. Germany, on the other hand, might have a little longer view, appreciating customs and environmentally friendly corporate methods.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5</a:t>
            </a:fld>
            <a:endParaRPr lang="en-US"/>
          </a:p>
        </p:txBody>
      </p:sp>
    </p:spTree>
    <p:extLst>
      <p:ext uri="{BB962C8B-B14F-4D97-AF65-F5344CB8AC3E}">
        <p14:creationId xmlns:p14="http://schemas.microsoft.com/office/powerpoint/2010/main" val="3197960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Cultural Comparison</a:t>
            </a:r>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Language and Communication: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Since English is widely spoken in the UK, it is easier for Unilever's English-speaking employees to communicate. Because German is widely spoken in Germany, business communications must take a careful approach to linguistic accessibility and diversity.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Social Structures and Ethnic Makeup:</a:t>
            </a:r>
            <a:r>
              <a:rPr lang="en-US" sz="1800" dirty="0">
                <a:effectLst/>
                <a:latin typeface="Arial" panose="020B0604020202020204" pitchFamily="34" charset="0"/>
                <a:ea typeface="Calibri" panose="020F0502020204030204" pitchFamily="34" charset="0"/>
                <a:cs typeface="Times New Roman" panose="02020603050405020304" pitchFamily="18" charset="0"/>
              </a:rPr>
              <a:t> Although both countries have a diverse ethnic population, the UK has a stronger diversity. Even in Germany, which has always been more homogeneous, variety has grown. Embracing diversity and utilizing its strengths, Unilever can better serve its two workforces (Metcalf and Bird, 2004).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Religious Values:</a:t>
            </a:r>
            <a:r>
              <a:rPr lang="en-US" sz="1800" dirty="0">
                <a:effectLst/>
                <a:latin typeface="Arial" panose="020B0604020202020204" pitchFamily="34" charset="0"/>
                <a:ea typeface="Calibri" panose="020F0502020204030204" pitchFamily="34" charset="0"/>
                <a:cs typeface="Times New Roman" panose="02020603050405020304" pitchFamily="18" charset="0"/>
              </a:rPr>
              <a:t> A sizable fraction of the UK's population identifies as secular, despite the country's religious diversity. Germany, which has traditionally been Catholic and Protestant, is showing signs of a shift toward secularism. In order to respect other faiths and values, Unilever's inclusive policies should be in line with these secular approaches.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Business and Work-Related Attitudes:</a:t>
            </a:r>
            <a:r>
              <a:rPr lang="en-US" sz="1800" dirty="0">
                <a:effectLst/>
                <a:latin typeface="Arial" panose="020B0604020202020204" pitchFamily="34" charset="0"/>
                <a:ea typeface="Calibri" panose="020F0502020204030204" pitchFamily="34" charset="0"/>
                <a:cs typeface="Times New Roman" panose="02020603050405020304" pitchFamily="18" charset="0"/>
              </a:rPr>
              <a:t> The corporate culture of the United Kingdom is frequently distinguished by adaptation, flexibility, and a pragmatic attitude. Germany prioritizes stability and reliability and has a company ethos that is precise and detail-oriented (Metcalf and Bird, 2004). The management methods employed by Unilever ought to be in harmony with these divergent perspectives, guaranteeing a smooth integration of business procedures.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6</a:t>
            </a:fld>
            <a:endParaRPr lang="en-US"/>
          </a:p>
        </p:txBody>
      </p:sp>
    </p:spTree>
    <p:extLst>
      <p:ext uri="{BB962C8B-B14F-4D97-AF65-F5344CB8AC3E}">
        <p14:creationId xmlns:p14="http://schemas.microsoft.com/office/powerpoint/2010/main" val="2777804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Cultural Similarities</a:t>
            </a:r>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Low power distance is a cultural preference shared by the UK and Germany, suggesting a preference for egalitarian systems in professional contexts. Nonetheless, both countries recognize the importance of both individual and group efforts, offering a common basis for cooperation.  In commercial dealings, professionalism is highly valued in both cultures. In the professional sectors of the UK and Germany, punctuality, respect, and etiquette are highly valued traits. Secularism has increased while religious affiliation has decreased in both countries. Germany and the UK are both seeing increases in ethnic and cultural diversity, despite their differing histories.  Considering their status as major economic powers and global participants, the UK and Germany have a similar outlook on the world.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7</a:t>
            </a:fld>
            <a:endParaRPr lang="en-US"/>
          </a:p>
        </p:txBody>
      </p:sp>
    </p:spTree>
    <p:extLst>
      <p:ext uri="{BB962C8B-B14F-4D97-AF65-F5344CB8AC3E}">
        <p14:creationId xmlns:p14="http://schemas.microsoft.com/office/powerpoint/2010/main" val="4262881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Recommendations </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In order to succeed in Germany, Unilever must adopt a deliberate and culturally sensitive strategy. Here are some important suggestions: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Cultural Integration and Sensitivity:</a:t>
            </a:r>
            <a:r>
              <a:rPr lang="en-US" sz="1800" dirty="0">
                <a:effectLst/>
                <a:latin typeface="Arial" panose="020B0604020202020204" pitchFamily="34" charset="0"/>
                <a:ea typeface="Calibri" panose="020F0502020204030204" pitchFamily="34" charset="0"/>
                <a:cs typeface="Times New Roman" panose="02020603050405020304" pitchFamily="18" charset="0"/>
              </a:rPr>
              <a:t> By honoring and incorporating German cultural values into its organizational procedures, Unilever should place a high priority on cultural integration. It is essential to comprehend the German emphasis on accuracy, dependability, and thoroughness (Metcalf and Bird, 2004).  A constructive cross-cultural interchange will be facilitated by encouraging open lines of communication that complement German directness while balancing it with Unilever's worldwide collaborative attitude.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Localized Marketing Tactics:</a:t>
            </a:r>
            <a:r>
              <a:rPr lang="en-US" sz="1800" dirty="0">
                <a:effectLst/>
                <a:latin typeface="Arial" panose="020B0604020202020204" pitchFamily="34" charset="0"/>
                <a:ea typeface="Calibri" panose="020F0502020204030204" pitchFamily="34" charset="0"/>
                <a:cs typeface="Times New Roman" panose="02020603050405020304" pitchFamily="18" charset="0"/>
              </a:rPr>
              <a:t> It is critical to design marketing tactics that appeal to German consumers. Emphasizing Unilever's dedication to sustainability, quality, and innovation values that correspond with the preferences of German consumers will increase the brand's attractiveness. Product development and marketing strategies that use local insights show a dedication to understanding and satisfying the unique needs of the German market.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Investing in Sustainability:</a:t>
            </a:r>
            <a:r>
              <a:rPr lang="en-US" sz="1800" dirty="0">
                <a:effectLst/>
                <a:latin typeface="Arial" panose="020B0604020202020204" pitchFamily="34" charset="0"/>
                <a:ea typeface="Calibri" panose="020F0502020204030204" pitchFamily="34" charset="0"/>
                <a:cs typeface="Times New Roman" panose="02020603050405020304" pitchFamily="18" charset="0"/>
              </a:rPr>
              <a:t> Environmental responsibility and sustainability are highly valued in Germany. Complying with German environmental priorities in Unilever's sustainability initiatives will not only boost the company's performance but also improve its standing. Putting money into environmentally friendly packaging, cutting carbon emissions, and stressing sustainable sourcing are all in line with Unilever's global commitment to ethical business practices and German values.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Local Partnerships and Talent Development:</a:t>
            </a:r>
            <a:r>
              <a:rPr lang="en-US" sz="1800" dirty="0">
                <a:effectLst/>
                <a:latin typeface="Arial" panose="020B0604020202020204" pitchFamily="34" charset="0"/>
                <a:ea typeface="Calibri" panose="020F0502020204030204" pitchFamily="34" charset="0"/>
                <a:cs typeface="Times New Roman" panose="02020603050405020304" pitchFamily="18" charset="0"/>
              </a:rPr>
              <a:t> Unilever's credibility and awareness of the German market are improved by forming strategic alliances with regional companies and suppliers. Engaging in collaboration with German stakeholders can yield significant insights into the preferences and behavior of consumers. Furthermore, Unilever can be certain that it has the cultural intelligence required for successful operations in Germany by funding talent development initiatives that support local leadership.</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Work Culture Adaptation: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For operations to be effective, Unilever's worldwide work culture must be adjusted to conform to German work standards. A happy and effective work environment will result from valuing work-life balance, encouraging employee wellbeing, and upholding German work ethics, which include thoroughness and timeliness (Minkov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Kaasa</a:t>
            </a:r>
            <a:r>
              <a:rPr lang="en-US" sz="1800" dirty="0">
                <a:effectLst/>
                <a:latin typeface="Arial" panose="020B0604020202020204" pitchFamily="34" charset="0"/>
                <a:ea typeface="Calibri" panose="020F0502020204030204" pitchFamily="34" charset="0"/>
                <a:cs typeface="Times New Roman" panose="02020603050405020304" pitchFamily="18" charset="0"/>
              </a:rPr>
              <a:t>, 2021).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8</a:t>
            </a:fld>
            <a:endParaRPr lang="en-US"/>
          </a:p>
        </p:txBody>
      </p:sp>
    </p:spTree>
    <p:extLst>
      <p:ext uri="{BB962C8B-B14F-4D97-AF65-F5344CB8AC3E}">
        <p14:creationId xmlns:p14="http://schemas.microsoft.com/office/powerpoint/2010/main" val="3836006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Unilever's ability to succeed in Germany depends on its ability to strategically combine its global identity with a keen awareness of cultural variations unique to the German market. Unilever may connect with German values by adopting sustainability, dependability, and accuracy. The company's position will be strengthened through modifying work culture, building local alliances, and customizing marketing techniques. Unilever is able to not only effectively access the German market but also make a positive impact on the country's changing consumer landscape. Unilever has the chance to prosper within the rich cultural framework of Germany in this delicate move between global authority and local connection.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9</a:t>
            </a:fld>
            <a:endParaRPr lang="en-US"/>
          </a:p>
        </p:txBody>
      </p:sp>
    </p:spTree>
    <p:extLst>
      <p:ext uri="{BB962C8B-B14F-4D97-AF65-F5344CB8AC3E}">
        <p14:creationId xmlns:p14="http://schemas.microsoft.com/office/powerpoint/2010/main" val="3621979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References</a:t>
            </a: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algn="just">
              <a:lnSpc>
                <a:spcPct val="150000"/>
              </a:lnSpc>
              <a:spcBef>
                <a:spcPts val="0"/>
              </a:spcBef>
              <a:spcAft>
                <a:spcPts val="80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Adnan, S.M., Hay, D. and van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Staden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C.J., 2018. The influence of culture and corporate governance on corporate social responsibility disclosure: A cross country analysis.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Cleaner Production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198</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pp.820-832.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Beugelsdijk</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Kostova</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 and Roth, K., 2017. An overview of Hofstede-inspired country-level culture research in international business since 2006.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International business studies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48</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pp.30-47.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binti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Tsuraya</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Endayani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Zahda</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F.M., Utami, I.S. and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Jayadi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U., 2023. Unilever Company Work Model.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Economics, Management and Accounting (IJEMA)</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pp.7-14.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Minkov, M. and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Kaasa</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2021. A test of Hofstede's model of culture following his own approach.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Cross Cultural &amp; Strategic Management</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28</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pp.384-406.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Metcalf, L. and Bird, A., 2004. Integrating the Hofstede dimensions and twelve aspects of negotiating behavior: A six country comparison. In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Comparing Cultures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251-269). Brill.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Piller</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E.M., 2021. The Transatlantic Dynamics of European Cultural Diplomacy: Germany, France and the Battle for US Affections in the 1920s.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Contemporary European History</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30</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pp.248-264.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Vora, D., Martin, L., Fitzsimmons, S.R.,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Pekerti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A.A., Lakshman, C. and Raheem, S., 2019. Multiculturalism within individuals: A review, critique, and agenda for future research.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International Business Studies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50</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pp.499-524.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4B9B3F2B-906A-4DF4-A67D-099323A82938}" type="slidenum">
              <a:rPr lang="en-US" smtClean="0"/>
              <a:t>10</a:t>
            </a:fld>
            <a:endParaRPr lang="en-US"/>
          </a:p>
        </p:txBody>
      </p:sp>
    </p:spTree>
    <p:extLst>
      <p:ext uri="{BB962C8B-B14F-4D97-AF65-F5344CB8AC3E}">
        <p14:creationId xmlns:p14="http://schemas.microsoft.com/office/powerpoint/2010/main" val="1745403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B05CABA-913E-4ED0-88D0-B3DE21A3783B}" type="datetimeFigureOut">
              <a:rPr lang="en-US" smtClean="0"/>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1019731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05CABA-913E-4ED0-88D0-B3DE21A3783B}" type="datetimeFigureOut">
              <a:rPr lang="en-US" smtClean="0"/>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3228474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BB05CABA-913E-4ED0-88D0-B3DE21A3783B}" type="datetimeFigureOut">
              <a:rPr lang="en-US" smtClean="0"/>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32119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B05CABA-913E-4ED0-88D0-B3DE21A3783B}" type="datetimeFigureOut">
              <a:rPr lang="en-US" smtClean="0"/>
              <a:t>11/11/2023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656526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BB05CABA-913E-4ED0-88D0-B3DE21A3783B}" type="datetimeFigureOut">
              <a:rPr lang="en-US" smtClean="0"/>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1DFFB7-B23E-4C3B-A458-AAC719DF3310}"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859358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05CABA-913E-4ED0-88D0-B3DE21A3783B}" type="datetimeFigureOut">
              <a:rPr lang="en-US" smtClean="0"/>
              <a:t>11/11/2023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4047654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5CABA-913E-4ED0-88D0-B3DE21A3783B}" type="datetimeFigureOut">
              <a:rPr lang="en-US" smtClean="0"/>
              <a:t>11/11/2023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4194597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BB05CABA-913E-4ED0-88D0-B3DE21A3783B}" type="datetimeFigureOut">
              <a:rPr lang="en-US" smtClean="0"/>
              <a:t>11/11/2023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2235661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B05CABA-913E-4ED0-88D0-B3DE21A3783B}" type="datetimeFigureOut">
              <a:rPr lang="en-US" smtClean="0"/>
              <a:t>11/11/2023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3273534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5CABA-913E-4ED0-88D0-B3DE21A3783B}"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3477084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5CABA-913E-4ED0-88D0-B3DE21A3783B}"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1DFFB7-B23E-4C3B-A458-AAC719DF3310}" type="slidenum">
              <a:rPr lang="en-US" smtClean="0"/>
              <a:t>‹#›</a:t>
            </a:fld>
            <a:endParaRPr lang="en-US"/>
          </a:p>
        </p:txBody>
      </p:sp>
    </p:spTree>
    <p:extLst>
      <p:ext uri="{BB962C8B-B14F-4D97-AF65-F5344CB8AC3E}">
        <p14:creationId xmlns:p14="http://schemas.microsoft.com/office/powerpoint/2010/main" val="4154633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B05CABA-913E-4ED0-88D0-B3DE21A3783B}" type="datetimeFigureOut">
              <a:rPr lang="en-US" smtClean="0"/>
              <a:t>11/11/2023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21DFFB7-B23E-4C3B-A458-AAC719DF3310}" type="slidenum">
              <a:rPr lang="en-US" smtClean="0"/>
              <a:t>‹#›</a:t>
            </a:fld>
            <a:endParaRPr lang="en-US"/>
          </a:p>
        </p:txBody>
      </p:sp>
    </p:spTree>
    <p:extLst>
      <p:ext uri="{BB962C8B-B14F-4D97-AF65-F5344CB8AC3E}">
        <p14:creationId xmlns:p14="http://schemas.microsoft.com/office/powerpoint/2010/main" val="16962195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F4588-2B34-AABA-9E47-BDCD54784609}"/>
              </a:ext>
            </a:extLst>
          </p:cNvPr>
          <p:cNvSpPr>
            <a:spLocks noGrp="1"/>
          </p:cNvSpPr>
          <p:nvPr>
            <p:ph type="ctrTitle"/>
          </p:nvPr>
        </p:nvSpPr>
        <p:spPr/>
        <p:txBody>
          <a:bodyPr>
            <a:normAutofit fontScale="90000"/>
          </a:bodyPr>
          <a:lstStyle/>
          <a:p>
            <a:pPr marL="0" marR="0">
              <a:lnSpc>
                <a:spcPct val="150000"/>
              </a:lnSpc>
              <a:spcBef>
                <a:spcPts val="0"/>
              </a:spcBef>
              <a:spcAft>
                <a:spcPts val="800"/>
              </a:spcAft>
            </a:pPr>
            <a:r>
              <a:rPr lang="en-US" sz="2200" b="1" dirty="0">
                <a:effectLst/>
                <a:latin typeface="Arial" panose="020B0604020202020204" pitchFamily="34" charset="0"/>
                <a:ea typeface="Calibri" panose="020F0502020204030204" pitchFamily="34" charset="0"/>
                <a:cs typeface="Arial" panose="020B0604020202020204" pitchFamily="34" charset="0"/>
              </a:rPr>
              <a:t>BA Business Management</a:t>
            </a:r>
            <a:br>
              <a:rPr lang="en-US" sz="2200" dirty="0">
                <a:effectLst/>
                <a:latin typeface="Arial" panose="020B0604020202020204" pitchFamily="34" charset="0"/>
                <a:ea typeface="Calibri" panose="020F0502020204030204" pitchFamily="34" charset="0"/>
                <a:cs typeface="Arial" panose="020B0604020202020204" pitchFamily="34" charset="0"/>
              </a:rPr>
            </a:br>
            <a:r>
              <a:rPr lang="en-US" sz="2200" b="1" dirty="0">
                <a:effectLst/>
                <a:latin typeface="Arial" panose="020B0604020202020204" pitchFamily="34" charset="0"/>
                <a:ea typeface="Calibri" panose="020F0502020204030204" pitchFamily="34" charset="0"/>
                <a:cs typeface="Arial" panose="020B0604020202020204" pitchFamily="34" charset="0"/>
              </a:rPr>
              <a:t>LCBB6001 International Business Communications</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D22A0CC8-6EB0-FCC0-88B0-F96BB2898DCE}"/>
              </a:ext>
            </a:extLst>
          </p:cNvPr>
          <p:cNvSpPr>
            <a:spLocks noGrp="1"/>
          </p:cNvSpPr>
          <p:nvPr>
            <p:ph type="subTitle" idx="1"/>
          </p:nvPr>
        </p:nvSpPr>
        <p:spPr/>
        <p:txBody>
          <a:bodyPr>
            <a:normAutofit/>
          </a:bodyPr>
          <a:lstStyle/>
          <a:p>
            <a:r>
              <a:rPr lang="en-US" sz="3600" dirty="0">
                <a:latin typeface="Arial" panose="020B0604020202020204" pitchFamily="34" charset="0"/>
                <a:cs typeface="Arial" panose="020B0604020202020204" pitchFamily="34" charset="0"/>
              </a:rPr>
              <a:t>Individual Presentation</a:t>
            </a:r>
          </a:p>
        </p:txBody>
      </p:sp>
    </p:spTree>
    <p:extLst>
      <p:ext uri="{BB962C8B-B14F-4D97-AF65-F5344CB8AC3E}">
        <p14:creationId xmlns:p14="http://schemas.microsoft.com/office/powerpoint/2010/main" val="1650490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C338B-2D37-FAA9-CD1F-187FA3D062E4}"/>
              </a:ext>
            </a:extLst>
          </p:cNvPr>
          <p:cNvSpPr>
            <a:spLocks noGrp="1"/>
          </p:cNvSpPr>
          <p:nvPr>
            <p:ph type="title"/>
          </p:nvPr>
        </p:nvSpPr>
        <p:spPr>
          <a:xfrm>
            <a:off x="2360445" y="161128"/>
            <a:ext cx="7729728" cy="790217"/>
          </a:xfrm>
        </p:spPr>
        <p:txBody>
          <a:bodyPr/>
          <a:lstStyle/>
          <a:p>
            <a:r>
              <a:rPr lang="en-US"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703CA6E8-7C7D-B570-1637-4A4366F23AA2}"/>
              </a:ext>
            </a:extLst>
          </p:cNvPr>
          <p:cNvSpPr>
            <a:spLocks noGrp="1"/>
          </p:cNvSpPr>
          <p:nvPr>
            <p:ph idx="1"/>
          </p:nvPr>
        </p:nvSpPr>
        <p:spPr>
          <a:xfrm>
            <a:off x="286328" y="1126836"/>
            <a:ext cx="6991928" cy="5394037"/>
          </a:xfrm>
        </p:spPr>
        <p:txBody>
          <a:bodyPr>
            <a:normAutofit fontScale="92500" lnSpcReduction="20000"/>
          </a:bodyPr>
          <a:lstStyle/>
          <a:p>
            <a:pPr marR="0" algn="just">
              <a:lnSpc>
                <a:spcPct val="150000"/>
              </a:lnSpc>
              <a:spcBef>
                <a:spcPts val="1200"/>
              </a:spcBef>
              <a:spcAft>
                <a:spcPts val="0"/>
              </a:spcAft>
              <a:buFont typeface="Wingdings" panose="05000000000000000000" pitchFamily="2" charset="2"/>
              <a:buChar char="q"/>
            </a:pPr>
            <a:r>
              <a:rPr lang="en-US" sz="1800" dirty="0">
                <a:effectLst/>
                <a:latin typeface="Arial" panose="020B0604020202020204" pitchFamily="34" charset="0"/>
                <a:ea typeface="Calibri" panose="020F0502020204030204" pitchFamily="34" charset="0"/>
                <a:cs typeface="Times New Roman" panose="02020603050405020304" pitchFamily="18" charset="0"/>
              </a:rPr>
              <a:t>Unilever is well-known for its constant commitment to sustainable living and for combining business skills with an interpersonal approach (binti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Tsuraya</a:t>
            </a:r>
            <a:r>
              <a:rPr lang="en-US" sz="1800" dirty="0">
                <a:effectLst/>
                <a:latin typeface="Arial" panose="020B0604020202020204" pitchFamily="34" charset="0"/>
                <a:ea typeface="Calibri" panose="020F0502020204030204" pitchFamily="34" charset="0"/>
                <a:cs typeface="Times New Roman" panose="02020603050405020304" pitchFamily="18" charset="0"/>
              </a:rPr>
              <a:t>, et al., 2023). </a:t>
            </a:r>
          </a:p>
          <a:p>
            <a:pPr marR="0" algn="just">
              <a:lnSpc>
                <a:spcPct val="150000"/>
              </a:lnSpc>
              <a:spcBef>
                <a:spcPts val="1200"/>
              </a:spcBef>
              <a:spcAft>
                <a:spcPts val="0"/>
              </a:spcAft>
              <a:buFont typeface="Wingdings" panose="05000000000000000000" pitchFamily="2" charset="2"/>
              <a:buChar char="q"/>
            </a:pPr>
            <a:r>
              <a:rPr lang="en-US" sz="1800" dirty="0">
                <a:effectLst/>
                <a:latin typeface="Arial" panose="020B0604020202020204" pitchFamily="34" charset="0"/>
                <a:ea typeface="Calibri" panose="020F0502020204030204" pitchFamily="34" charset="0"/>
                <a:cs typeface="Times New Roman" panose="02020603050405020304" pitchFamily="18" charset="0"/>
              </a:rPr>
              <a:t>Unilever is considering a critical step </a:t>
            </a:r>
            <a:r>
              <a:rPr lang="en-US" dirty="0">
                <a:latin typeface="Arial" panose="020B0604020202020204" pitchFamily="34" charset="0"/>
                <a:ea typeface="Calibri" panose="020F0502020204030204" pitchFamily="34" charset="0"/>
                <a:cs typeface="Times New Roman" panose="02020603050405020304" pitchFamily="18" charset="0"/>
              </a:rPr>
              <a:t>that is </a:t>
            </a:r>
            <a:r>
              <a:rPr lang="en-US" sz="1800" dirty="0">
                <a:effectLst/>
                <a:latin typeface="Arial" panose="020B0604020202020204" pitchFamily="34" charset="0"/>
                <a:ea typeface="Calibri" panose="020F0502020204030204" pitchFamily="34" charset="0"/>
                <a:cs typeface="Times New Roman" panose="02020603050405020304" pitchFamily="18" charset="0"/>
              </a:rPr>
              <a:t>opening a management office in Germany. </a:t>
            </a:r>
          </a:p>
          <a:p>
            <a:pPr marR="0" algn="just">
              <a:lnSpc>
                <a:spcPct val="150000"/>
              </a:lnSpc>
              <a:spcBef>
                <a:spcPts val="1200"/>
              </a:spcBef>
              <a:spcAft>
                <a:spcPts val="0"/>
              </a:spcAft>
              <a:buFont typeface="Wingdings" panose="05000000000000000000" pitchFamily="2" charset="2"/>
              <a:buChar char="q"/>
            </a:pPr>
            <a:r>
              <a:rPr lang="en-US" sz="1800" dirty="0">
                <a:effectLst/>
                <a:latin typeface="Arial" panose="020B0604020202020204" pitchFamily="34" charset="0"/>
                <a:ea typeface="Calibri" panose="020F0502020204030204" pitchFamily="34" charset="0"/>
                <a:cs typeface="Times New Roman" panose="02020603050405020304" pitchFamily="18" charset="0"/>
              </a:rPr>
              <a:t>With a constant dedication to development, its choice aims to strengthen the position inside the European Union as well as the capacity for international trade. </a:t>
            </a:r>
          </a:p>
          <a:p>
            <a:pPr marR="0" algn="just">
              <a:lnSpc>
                <a:spcPct val="150000"/>
              </a:lnSpc>
              <a:spcBef>
                <a:spcPts val="1200"/>
              </a:spcBef>
              <a:spcAft>
                <a:spcPts val="0"/>
              </a:spcAft>
              <a:buFont typeface="Wingdings" panose="05000000000000000000" pitchFamily="2" charset="2"/>
              <a:buChar char="q"/>
            </a:pPr>
            <a:r>
              <a:rPr lang="en-US" sz="1800" dirty="0">
                <a:effectLst/>
                <a:latin typeface="Arial" panose="020B0604020202020204" pitchFamily="34" charset="0"/>
                <a:ea typeface="Calibri" panose="020F0502020204030204" pitchFamily="34" charset="0"/>
                <a:cs typeface="Times New Roman" panose="02020603050405020304" pitchFamily="18" charset="0"/>
              </a:rPr>
              <a:t>This presentation will discuss the cultural profile of the UK and Germany as well as the similarities and differences between these two countries. </a:t>
            </a:r>
          </a:p>
          <a:p>
            <a:pPr marR="0" algn="just">
              <a:lnSpc>
                <a:spcPct val="150000"/>
              </a:lnSpc>
              <a:spcBef>
                <a:spcPts val="1200"/>
              </a:spcBef>
              <a:spcAft>
                <a:spcPts val="0"/>
              </a:spcAft>
              <a:buFont typeface="Wingdings" panose="05000000000000000000" pitchFamily="2" charset="2"/>
              <a:buChar char="q"/>
            </a:pPr>
            <a:r>
              <a:rPr lang="en-US" sz="1800" dirty="0">
                <a:effectLst/>
                <a:latin typeface="Arial" panose="020B0604020202020204" pitchFamily="34" charset="0"/>
                <a:ea typeface="Calibri" panose="020F0502020204030204" pitchFamily="34" charset="0"/>
                <a:cs typeface="Times New Roman" panose="02020603050405020304" pitchFamily="18" charset="0"/>
              </a:rPr>
              <a:t>In addition, it will provide recommendations how Unilever can successfully open management office in Germany.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1028" name="Picture 4" descr="5,293 Unilever Stock Photos, High-Res Pictures, and Images - Getty Images">
            <a:extLst>
              <a:ext uri="{FF2B5EF4-FFF2-40B4-BE49-F238E27FC236}">
                <a16:creationId xmlns:a16="http://schemas.microsoft.com/office/drawing/2014/main" id="{E8A6A86E-67D9-F724-7B82-4761E620B5D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7414138" y="1603887"/>
            <a:ext cx="4629150" cy="30861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175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4E38-9179-FA46-1187-FFD42D188729}"/>
              </a:ext>
            </a:extLst>
          </p:cNvPr>
          <p:cNvSpPr>
            <a:spLocks noGrp="1"/>
          </p:cNvSpPr>
          <p:nvPr>
            <p:ph type="title"/>
          </p:nvPr>
        </p:nvSpPr>
        <p:spPr>
          <a:xfrm>
            <a:off x="2231136" y="168279"/>
            <a:ext cx="7729728" cy="795282"/>
          </a:xfrm>
        </p:spPr>
        <p:txBody>
          <a:bodyPr>
            <a:normAutofit fontScale="90000"/>
          </a:bodyPr>
          <a:lstStyle/>
          <a:p>
            <a:r>
              <a:rPr lang="en-US" dirty="0">
                <a:latin typeface="Arial" panose="020B0604020202020204" pitchFamily="34" charset="0"/>
                <a:cs typeface="Arial" panose="020B0604020202020204" pitchFamily="34" charset="0"/>
              </a:rPr>
              <a:t>Culture profile of the UK AND GERMANY</a:t>
            </a:r>
          </a:p>
        </p:txBody>
      </p:sp>
      <p:sp>
        <p:nvSpPr>
          <p:cNvPr id="3" name="Content Placeholder 2">
            <a:extLst>
              <a:ext uri="{FF2B5EF4-FFF2-40B4-BE49-F238E27FC236}">
                <a16:creationId xmlns:a16="http://schemas.microsoft.com/office/drawing/2014/main" id="{399A1EF1-8EAF-2E34-CE13-90F662E8C597}"/>
              </a:ext>
            </a:extLst>
          </p:cNvPr>
          <p:cNvSpPr>
            <a:spLocks noGrp="1"/>
          </p:cNvSpPr>
          <p:nvPr>
            <p:ph idx="1"/>
          </p:nvPr>
        </p:nvSpPr>
        <p:spPr>
          <a:xfrm>
            <a:off x="334297" y="1248697"/>
            <a:ext cx="7423355" cy="5260257"/>
          </a:xfrm>
        </p:spPr>
        <p:txBody>
          <a:bodyPr>
            <a:normAutofit fontScale="85000" lnSpcReduction="10000"/>
          </a:bodyPr>
          <a:lstStyle/>
          <a:p>
            <a:pPr marL="0" marR="0" indent="0" algn="just">
              <a:lnSpc>
                <a:spcPct val="150000"/>
              </a:lnSpc>
              <a:spcBef>
                <a:spcPts val="200"/>
              </a:spcBef>
              <a:spcAft>
                <a:spcPts val="0"/>
              </a:spcAft>
              <a:buNone/>
            </a:pPr>
            <a:r>
              <a:rPr lang="en-US" sz="2300" b="1" u="sng"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United Kingdom</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Language and Communication: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The majority language is English, which makes it easier for the varied people to communicate clearly.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Ethnic Diversity:</a:t>
            </a:r>
            <a:r>
              <a:rPr lang="en-US" sz="1800" dirty="0">
                <a:effectLst/>
                <a:latin typeface="Arial" panose="020B0604020202020204" pitchFamily="34" charset="0"/>
                <a:ea typeface="Calibri" panose="020F0502020204030204" pitchFamily="34" charset="0"/>
                <a:cs typeface="Times New Roman" panose="02020603050405020304" pitchFamily="18" charset="0"/>
              </a:rPr>
              <a:t> With a fusion of many nationalities, faiths, and cultural backgrounds, the UK is home to a multicultural society. Social structures encourage inclusivity, variety, and a vibrant social framework (Vora, et al., 2019).</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Social Etiquette:</a:t>
            </a:r>
            <a:r>
              <a:rPr lang="en-US" sz="1800" dirty="0">
                <a:effectLst/>
                <a:latin typeface="Arial" panose="020B0604020202020204" pitchFamily="34" charset="0"/>
                <a:ea typeface="Calibri" panose="020F0502020204030204" pitchFamily="34" charset="0"/>
                <a:cs typeface="Times New Roman" panose="02020603050405020304" pitchFamily="18" charset="0"/>
              </a:rPr>
              <a:t> In both professional and social settings, timeliness and professionalism are highly regarded.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Religious Values:</a:t>
            </a:r>
            <a:r>
              <a:rPr lang="en-US" sz="1800" dirty="0">
                <a:effectLst/>
                <a:latin typeface="Arial" panose="020B0604020202020204" pitchFamily="34" charset="0"/>
                <a:ea typeface="Calibri" panose="020F0502020204030204" pitchFamily="34" charset="0"/>
                <a:cs typeface="Times New Roman" panose="02020603050405020304" pitchFamily="18" charset="0"/>
              </a:rPr>
              <a:t> There is a wide range of religions practiced in the UK, with a sizable percentage identifying as secular (Vora, et al., 2019). </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Business Culture:</a:t>
            </a:r>
            <a:r>
              <a:rPr lang="en-US" sz="1800" dirty="0">
                <a:effectLst/>
                <a:latin typeface="Arial" panose="020B0604020202020204" pitchFamily="34" charset="0"/>
                <a:ea typeface="Calibri" panose="020F0502020204030204" pitchFamily="34" charset="0"/>
                <a:cs typeface="Times New Roman" panose="02020603050405020304" pitchFamily="18" charset="0"/>
              </a:rPr>
              <a:t> Adaptability, creativity, and a vibrant spirit of entrepreneurship define the business climate in the United Kingdom. Although there is respect for hierarchical systems, there is an openness to cooperation and communication (Adnan, et al., 2018).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2050" name="Picture 2" descr="Calaméo - British culture">
            <a:extLst>
              <a:ext uri="{FF2B5EF4-FFF2-40B4-BE49-F238E27FC236}">
                <a16:creationId xmlns:a16="http://schemas.microsoft.com/office/drawing/2014/main" id="{02FC6AEF-E14B-EBD3-42FA-323EF459F1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7066" y="1917290"/>
            <a:ext cx="4177618" cy="23499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950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6494E-10F0-AB99-2BC1-43B20F2FAF63}"/>
              </a:ext>
            </a:extLst>
          </p:cNvPr>
          <p:cNvSpPr>
            <a:spLocks noGrp="1"/>
          </p:cNvSpPr>
          <p:nvPr>
            <p:ph type="title"/>
          </p:nvPr>
        </p:nvSpPr>
        <p:spPr>
          <a:xfrm>
            <a:off x="2388452" y="148615"/>
            <a:ext cx="7729728" cy="755953"/>
          </a:xfrm>
        </p:spPr>
        <p:txBody>
          <a:bodyPr>
            <a:normAutofit fontScale="90000"/>
          </a:bodyPr>
          <a:lstStyle/>
          <a:p>
            <a:r>
              <a:rPr lang="en-US" dirty="0">
                <a:latin typeface="Arial" panose="020B0604020202020204" pitchFamily="34" charset="0"/>
                <a:cs typeface="Arial" panose="020B0604020202020204" pitchFamily="34" charset="0"/>
              </a:rPr>
              <a:t>Culture profile of the UK AND GERMANY</a:t>
            </a:r>
            <a:endParaRPr lang="en-US" dirty="0"/>
          </a:p>
        </p:txBody>
      </p:sp>
      <p:sp>
        <p:nvSpPr>
          <p:cNvPr id="3" name="Content Placeholder 2">
            <a:extLst>
              <a:ext uri="{FF2B5EF4-FFF2-40B4-BE49-F238E27FC236}">
                <a16:creationId xmlns:a16="http://schemas.microsoft.com/office/drawing/2014/main" id="{E2F26687-4843-565B-5303-9585BE226CD2}"/>
              </a:ext>
            </a:extLst>
          </p:cNvPr>
          <p:cNvSpPr>
            <a:spLocks noGrp="1"/>
          </p:cNvSpPr>
          <p:nvPr>
            <p:ph idx="1"/>
          </p:nvPr>
        </p:nvSpPr>
        <p:spPr>
          <a:xfrm>
            <a:off x="255640" y="1209368"/>
            <a:ext cx="7187379" cy="5407742"/>
          </a:xfrm>
        </p:spPr>
        <p:txBody>
          <a:bodyPr>
            <a:normAutofit fontScale="92500" lnSpcReduction="10000"/>
          </a:bodyPr>
          <a:lstStyle/>
          <a:p>
            <a:pPr marL="0" marR="0" indent="0" algn="just">
              <a:lnSpc>
                <a:spcPct val="150000"/>
              </a:lnSpc>
              <a:spcBef>
                <a:spcPts val="200"/>
              </a:spcBef>
              <a:spcAft>
                <a:spcPts val="0"/>
              </a:spcAft>
              <a:buNone/>
            </a:pPr>
            <a:r>
              <a:rPr lang="en-US" sz="23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Germany</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Language &amp; Communication: </a:t>
            </a:r>
            <a:r>
              <a:rPr lang="en-US" sz="1800" dirty="0">
                <a:effectLst/>
                <a:latin typeface="Arial" panose="020B0604020202020204" pitchFamily="34" charset="0"/>
                <a:ea typeface="Calibri" panose="020F0502020204030204" pitchFamily="34" charset="0"/>
                <a:cs typeface="Times New Roman" panose="02020603050405020304" pitchFamily="18" charset="0"/>
              </a:rPr>
              <a:t>The official language is German, which places a strong emphasis on communication clarity and precision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Piller</a:t>
            </a:r>
            <a:r>
              <a:rPr lang="en-US" sz="1800" dirty="0">
                <a:effectLst/>
                <a:latin typeface="Arial" panose="020B0604020202020204" pitchFamily="34" charset="0"/>
                <a:ea typeface="Calibri" panose="020F0502020204030204" pitchFamily="34" charset="0"/>
                <a:cs typeface="Times New Roman" panose="02020603050405020304" pitchFamily="18" charset="0"/>
              </a:rPr>
              <a:t>, 2021). </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Ethnic variety:</a:t>
            </a:r>
            <a:r>
              <a:rPr lang="en-US" sz="1800" dirty="0">
                <a:effectLst/>
                <a:latin typeface="Arial" panose="020B0604020202020204" pitchFamily="34" charset="0"/>
                <a:ea typeface="Calibri" panose="020F0502020204030204" pitchFamily="34" charset="0"/>
                <a:cs typeface="Times New Roman" panose="02020603050405020304" pitchFamily="18" charset="0"/>
              </a:rPr>
              <a:t> The population of Germany has historically been relatively homogeneous, but variety is higher in metropolitan areas. </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Social Etiquette:</a:t>
            </a:r>
            <a:r>
              <a:rPr lang="en-US" sz="1800" dirty="0">
                <a:effectLst/>
                <a:latin typeface="Arial" panose="020B0604020202020204" pitchFamily="34" charset="0"/>
                <a:ea typeface="Calibri" panose="020F0502020204030204" pitchFamily="34" charset="0"/>
                <a:cs typeface="Times New Roman" panose="02020603050405020304" pitchFamily="18" charset="0"/>
              </a:rPr>
              <a:t> Being on time is very important in German culture since it shows that one respects timetables and time limits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Piller</a:t>
            </a:r>
            <a:r>
              <a:rPr lang="en-US" sz="1800" dirty="0">
                <a:effectLst/>
                <a:latin typeface="Arial" panose="020B0604020202020204" pitchFamily="34" charset="0"/>
                <a:ea typeface="Calibri" panose="020F0502020204030204" pitchFamily="34" charset="0"/>
                <a:cs typeface="Times New Roman" panose="02020603050405020304" pitchFamily="18" charset="0"/>
              </a:rPr>
              <a:t>, 2021). </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Religious Values</a:t>
            </a:r>
            <a:r>
              <a:rPr lang="en-US" sz="1800" dirty="0">
                <a:effectLst/>
                <a:latin typeface="Arial" panose="020B0604020202020204" pitchFamily="34" charset="0"/>
                <a:ea typeface="Calibri" panose="020F0502020204030204" pitchFamily="34" charset="0"/>
                <a:cs typeface="Times New Roman" panose="02020603050405020304" pitchFamily="18" charset="0"/>
              </a:rPr>
              <a:t>: Germany has historically been a Protestant and Catholic country, although its religious observance has declined.</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Business Culture:</a:t>
            </a:r>
            <a:r>
              <a:rPr lang="en-US" sz="1800" dirty="0">
                <a:effectLst/>
                <a:latin typeface="Arial" panose="020B0604020202020204" pitchFamily="34" charset="0"/>
                <a:ea typeface="Calibri" panose="020F0502020204030204" pitchFamily="34" charset="0"/>
                <a:cs typeface="Times New Roman" panose="02020603050405020304" pitchFamily="18" charset="0"/>
              </a:rPr>
              <a:t> Meticulousness, dependability, and accuracy are valued in German business culture. German work ethics are known for their strictness, dedication to perfection, and value of thoroughness.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3074" name="Picture 2" descr="German culture - online presentation">
            <a:extLst>
              <a:ext uri="{FF2B5EF4-FFF2-40B4-BE49-F238E27FC236}">
                <a16:creationId xmlns:a16="http://schemas.microsoft.com/office/drawing/2014/main" id="{012864AF-141F-39C0-E5EB-10A9EC7893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8054" y="2071842"/>
            <a:ext cx="4565455" cy="25591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5785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09A3-1D74-9F65-6A12-A8810BB3FAF9}"/>
              </a:ext>
            </a:extLst>
          </p:cNvPr>
          <p:cNvSpPr>
            <a:spLocks noGrp="1"/>
          </p:cNvSpPr>
          <p:nvPr>
            <p:ph type="title"/>
          </p:nvPr>
        </p:nvSpPr>
        <p:spPr>
          <a:xfrm>
            <a:off x="2368788" y="119117"/>
            <a:ext cx="7729728" cy="1188720"/>
          </a:xfrm>
        </p:spPr>
        <p:txBody>
          <a:bodyPr>
            <a:normAutofit fontScale="90000"/>
          </a:bodyPr>
          <a:lstStyle/>
          <a:p>
            <a:r>
              <a:rPr lang="en-US" dirty="0">
                <a:latin typeface="Arial" panose="020B0604020202020204" pitchFamily="34" charset="0"/>
                <a:cs typeface="Arial" panose="020B0604020202020204" pitchFamily="34" charset="0"/>
              </a:rPr>
              <a:t>Evaluating cultural similarities and differences between the </a:t>
            </a:r>
            <a:r>
              <a:rPr lang="en-US" dirty="0" err="1">
                <a:latin typeface="Arial" panose="020B0604020202020204" pitchFamily="34" charset="0"/>
                <a:cs typeface="Arial" panose="020B0604020202020204" pitchFamily="34" charset="0"/>
              </a:rPr>
              <a:t>uk</a:t>
            </a:r>
            <a:r>
              <a:rPr lang="en-US" dirty="0">
                <a:latin typeface="Arial" panose="020B0604020202020204" pitchFamily="34" charset="0"/>
                <a:cs typeface="Arial" panose="020B0604020202020204" pitchFamily="34" charset="0"/>
              </a:rPr>
              <a:t> and Germany</a:t>
            </a:r>
          </a:p>
        </p:txBody>
      </p:sp>
      <p:sp>
        <p:nvSpPr>
          <p:cNvPr id="3" name="Content Placeholder 2">
            <a:extLst>
              <a:ext uri="{FF2B5EF4-FFF2-40B4-BE49-F238E27FC236}">
                <a16:creationId xmlns:a16="http://schemas.microsoft.com/office/drawing/2014/main" id="{C6F8979A-494E-19C2-9705-8B2ABA2ED2C2}"/>
              </a:ext>
            </a:extLst>
          </p:cNvPr>
          <p:cNvSpPr>
            <a:spLocks noGrp="1"/>
          </p:cNvSpPr>
          <p:nvPr>
            <p:ph idx="1"/>
          </p:nvPr>
        </p:nvSpPr>
        <p:spPr>
          <a:xfrm>
            <a:off x="245805" y="1425677"/>
            <a:ext cx="8406582" cy="5313205"/>
          </a:xfrm>
        </p:spPr>
        <p:txBody>
          <a:bodyPr>
            <a:normAutofit fontScale="25000" lnSpcReduction="20000"/>
          </a:bodyPr>
          <a:lstStyle/>
          <a:p>
            <a:pPr marL="0" marR="0" indent="0" algn="just">
              <a:lnSpc>
                <a:spcPct val="150000"/>
              </a:lnSpc>
              <a:spcBef>
                <a:spcPts val="200"/>
              </a:spcBef>
              <a:spcAft>
                <a:spcPts val="0"/>
              </a:spcAft>
              <a:buNone/>
            </a:pPr>
            <a:r>
              <a:rPr lang="en-US" sz="64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Hofstede's Cultural Dimensions</a:t>
            </a:r>
          </a:p>
          <a:p>
            <a:pPr marL="457200" marR="0" indent="-685800" algn="just">
              <a:lnSpc>
                <a:spcPct val="150000"/>
              </a:lnSpc>
              <a:spcBef>
                <a:spcPts val="0"/>
              </a:spcBef>
              <a:spcAft>
                <a:spcPts val="800"/>
              </a:spcAft>
              <a:buFont typeface="Wingdings" panose="05000000000000000000" pitchFamily="2" charset="2"/>
              <a:buChar char="Ø"/>
            </a:pPr>
            <a:r>
              <a:rPr lang="en-US" sz="5600" dirty="0">
                <a:effectLst/>
                <a:latin typeface="Arial" panose="020B0604020202020204" pitchFamily="34" charset="0"/>
                <a:ea typeface="Calibri" panose="020F0502020204030204" pitchFamily="34" charset="0"/>
                <a:cs typeface="Arial" panose="020B0604020202020204" pitchFamily="34" charset="0"/>
              </a:rPr>
              <a:t>The theory of Hofstede's cultural dimensions provides a framework for understanding cultural variations among diverse nations (Minkov and </a:t>
            </a:r>
            <a:r>
              <a:rPr lang="en-US" sz="5600" dirty="0" err="1">
                <a:effectLst/>
                <a:latin typeface="Arial" panose="020B0604020202020204" pitchFamily="34" charset="0"/>
                <a:ea typeface="Calibri" panose="020F0502020204030204" pitchFamily="34" charset="0"/>
                <a:cs typeface="Arial" panose="020B0604020202020204" pitchFamily="34" charset="0"/>
              </a:rPr>
              <a:t>Kaasa</a:t>
            </a:r>
            <a:r>
              <a:rPr lang="en-US" sz="5600" dirty="0">
                <a:effectLst/>
                <a:latin typeface="Arial" panose="020B0604020202020204" pitchFamily="34" charset="0"/>
                <a:ea typeface="Calibri" panose="020F0502020204030204" pitchFamily="34" charset="0"/>
                <a:cs typeface="Arial" panose="020B0604020202020204" pitchFamily="34" charset="0"/>
              </a:rPr>
              <a:t>, 2021). This theory, which was created by Dutch social psychologist Geert Hofstede, aids in the comparison and explanation of cultural behaviors and beliefs (</a:t>
            </a:r>
            <a:r>
              <a:rPr lang="en-US" sz="5600" dirty="0" err="1">
                <a:effectLst/>
                <a:latin typeface="Arial" panose="020B0604020202020204" pitchFamily="34" charset="0"/>
                <a:ea typeface="Calibri" panose="020F0502020204030204" pitchFamily="34" charset="0"/>
                <a:cs typeface="Arial" panose="020B0604020202020204" pitchFamily="34" charset="0"/>
              </a:rPr>
              <a:t>Beugelsdijk</a:t>
            </a:r>
            <a:r>
              <a:rPr lang="en-US" sz="5600" dirty="0">
                <a:effectLst/>
                <a:latin typeface="Arial" panose="020B0604020202020204" pitchFamily="34" charset="0"/>
                <a:ea typeface="Calibri" panose="020F0502020204030204" pitchFamily="34" charset="0"/>
                <a:cs typeface="Arial" panose="020B0604020202020204" pitchFamily="34" charset="0"/>
              </a:rPr>
              <a:t>, et al., 2006).</a:t>
            </a:r>
          </a:p>
          <a:p>
            <a:pPr marL="457200" marR="0" indent="-685800" algn="just">
              <a:lnSpc>
                <a:spcPct val="150000"/>
              </a:lnSpc>
              <a:spcBef>
                <a:spcPts val="0"/>
              </a:spcBef>
              <a:spcAft>
                <a:spcPts val="800"/>
              </a:spcAft>
              <a:buFont typeface="Wingdings" panose="05000000000000000000" pitchFamily="2" charset="2"/>
              <a:buChar char="Ø"/>
            </a:pPr>
            <a:r>
              <a:rPr lang="en-US" sz="5600" b="1" dirty="0">
                <a:effectLst/>
                <a:latin typeface="Arial" panose="020B0604020202020204" pitchFamily="34" charset="0"/>
                <a:ea typeface="Calibri" panose="020F0502020204030204" pitchFamily="34" charset="0"/>
                <a:cs typeface="Arial" panose="020B0604020202020204" pitchFamily="34" charset="0"/>
              </a:rPr>
              <a:t>Power Distance:</a:t>
            </a:r>
            <a:r>
              <a:rPr lang="en-US" sz="5600" dirty="0">
                <a:effectLst/>
                <a:latin typeface="Arial" panose="020B0604020202020204" pitchFamily="34" charset="0"/>
                <a:ea typeface="Calibri" panose="020F0502020204030204" pitchFamily="34" charset="0"/>
                <a:cs typeface="Arial" panose="020B0604020202020204" pitchFamily="34" charset="0"/>
              </a:rPr>
              <a:t> Based on Hofstede's model, both the UK and Germany have relatively low Power Distance Index (PDI) ratings, nonetheless, Germany often has a somewhat higher PDI, </a:t>
            </a:r>
          </a:p>
          <a:p>
            <a:pPr marL="457200" marR="0" indent="-685800" algn="just">
              <a:lnSpc>
                <a:spcPct val="150000"/>
              </a:lnSpc>
              <a:spcBef>
                <a:spcPts val="0"/>
              </a:spcBef>
              <a:spcAft>
                <a:spcPts val="800"/>
              </a:spcAft>
              <a:buFont typeface="Wingdings" panose="05000000000000000000" pitchFamily="2" charset="2"/>
              <a:buChar char="Ø"/>
            </a:pPr>
            <a:r>
              <a:rPr lang="en-US" sz="5600" b="1" dirty="0">
                <a:effectLst/>
                <a:latin typeface="Arial" panose="020B0604020202020204" pitchFamily="34" charset="0"/>
                <a:ea typeface="Calibri" panose="020F0502020204030204" pitchFamily="34" charset="0"/>
                <a:cs typeface="Arial" panose="020B0604020202020204" pitchFamily="34" charset="0"/>
              </a:rPr>
              <a:t>Individualism vs. Collectivism:</a:t>
            </a:r>
            <a:r>
              <a:rPr lang="en-US" sz="5600" dirty="0">
                <a:effectLst/>
                <a:latin typeface="Arial" panose="020B0604020202020204" pitchFamily="34" charset="0"/>
                <a:ea typeface="Calibri" panose="020F0502020204030204" pitchFamily="34" charset="0"/>
                <a:cs typeface="Arial" panose="020B0604020202020204" pitchFamily="34" charset="0"/>
              </a:rPr>
              <a:t> </a:t>
            </a:r>
            <a:r>
              <a:rPr lang="en-US" sz="5600" dirty="0">
                <a:latin typeface="Arial" panose="020B0604020202020204" pitchFamily="34" charset="0"/>
                <a:ea typeface="Calibri" panose="020F0502020204030204" pitchFamily="34" charset="0"/>
                <a:cs typeface="Arial" panose="020B0604020202020204" pitchFamily="34" charset="0"/>
              </a:rPr>
              <a:t>T</a:t>
            </a:r>
            <a:r>
              <a:rPr lang="en-US" sz="5600" dirty="0">
                <a:effectLst/>
                <a:latin typeface="Arial" panose="020B0604020202020204" pitchFamily="34" charset="0"/>
                <a:ea typeface="Calibri" panose="020F0502020204030204" pitchFamily="34" charset="0"/>
                <a:cs typeface="Arial" panose="020B0604020202020204" pitchFamily="34" charset="0"/>
              </a:rPr>
              <a:t>he UK tends to be more individualistic. Germany, on the other hand, exhibits a balanced individual-collective attitude that values both individual contributions and teamwork. </a:t>
            </a:r>
          </a:p>
          <a:p>
            <a:pPr marL="457200" marR="0" indent="-685800" algn="just">
              <a:lnSpc>
                <a:spcPct val="150000"/>
              </a:lnSpc>
              <a:spcBef>
                <a:spcPts val="0"/>
              </a:spcBef>
              <a:spcAft>
                <a:spcPts val="800"/>
              </a:spcAft>
              <a:buFont typeface="Wingdings" panose="05000000000000000000" pitchFamily="2" charset="2"/>
              <a:buChar char="Ø"/>
            </a:pPr>
            <a:r>
              <a:rPr lang="en-US" sz="5600" b="1" dirty="0">
                <a:effectLst/>
                <a:latin typeface="Arial" panose="020B0604020202020204" pitchFamily="34" charset="0"/>
                <a:ea typeface="Calibri" panose="020F0502020204030204" pitchFamily="34" charset="0"/>
                <a:cs typeface="Arial" panose="020B0604020202020204" pitchFamily="34" charset="0"/>
              </a:rPr>
              <a:t>Masculinity vs. Femininity:</a:t>
            </a:r>
            <a:r>
              <a:rPr lang="en-US" sz="5600" dirty="0">
                <a:effectLst/>
                <a:latin typeface="Arial" panose="020B0604020202020204" pitchFamily="34" charset="0"/>
                <a:ea typeface="Calibri" panose="020F0502020204030204" pitchFamily="34" charset="0"/>
                <a:cs typeface="Arial" panose="020B0604020202020204" pitchFamily="34" charset="0"/>
              </a:rPr>
              <a:t> Germany seems to show a somewhat higher desire for achievement and authority, even though both countries score quite high on masculinity (Minkov and </a:t>
            </a:r>
            <a:r>
              <a:rPr lang="en-US" sz="5600" dirty="0" err="1">
                <a:effectLst/>
                <a:latin typeface="Arial" panose="020B0604020202020204" pitchFamily="34" charset="0"/>
                <a:ea typeface="Calibri" panose="020F0502020204030204" pitchFamily="34" charset="0"/>
                <a:cs typeface="Arial" panose="020B0604020202020204" pitchFamily="34" charset="0"/>
              </a:rPr>
              <a:t>Kaasa</a:t>
            </a:r>
            <a:r>
              <a:rPr lang="en-US" sz="5600" dirty="0">
                <a:effectLst/>
                <a:latin typeface="Arial" panose="020B0604020202020204" pitchFamily="34" charset="0"/>
                <a:ea typeface="Calibri" panose="020F0502020204030204" pitchFamily="34" charset="0"/>
                <a:cs typeface="Arial" panose="020B0604020202020204" pitchFamily="34" charset="0"/>
              </a:rPr>
              <a:t>, 2021).  </a:t>
            </a:r>
          </a:p>
          <a:p>
            <a:pPr marL="457200" marR="0" indent="-685800" algn="just">
              <a:lnSpc>
                <a:spcPct val="150000"/>
              </a:lnSpc>
              <a:spcBef>
                <a:spcPts val="0"/>
              </a:spcBef>
              <a:spcAft>
                <a:spcPts val="800"/>
              </a:spcAft>
              <a:buFont typeface="Wingdings" panose="05000000000000000000" pitchFamily="2" charset="2"/>
              <a:buChar char="Ø"/>
            </a:pPr>
            <a:r>
              <a:rPr lang="en-US" sz="5600" b="1" dirty="0">
                <a:effectLst/>
                <a:latin typeface="Arial" panose="020B0604020202020204" pitchFamily="34" charset="0"/>
                <a:ea typeface="Calibri" panose="020F0502020204030204" pitchFamily="34" charset="0"/>
                <a:cs typeface="Arial" panose="020B0604020202020204" pitchFamily="34" charset="0"/>
              </a:rPr>
              <a:t>Uncertainty Avoidance:</a:t>
            </a:r>
            <a:r>
              <a:rPr lang="en-US" sz="5600" dirty="0">
                <a:effectLst/>
                <a:latin typeface="Arial" panose="020B0604020202020204" pitchFamily="34" charset="0"/>
                <a:ea typeface="Calibri" panose="020F0502020204030204" pitchFamily="34" charset="0"/>
                <a:cs typeface="Arial" panose="020B0604020202020204" pitchFamily="34" charset="0"/>
              </a:rPr>
              <a:t> In comparison to the UK, Germany often has a higher Uncertainty Avoidance Index (UAI).</a:t>
            </a:r>
          </a:p>
          <a:p>
            <a:pPr marL="457200" marR="0" indent="-685800" algn="just">
              <a:lnSpc>
                <a:spcPct val="150000"/>
              </a:lnSpc>
              <a:spcBef>
                <a:spcPts val="0"/>
              </a:spcBef>
              <a:spcAft>
                <a:spcPts val="800"/>
              </a:spcAft>
              <a:buFont typeface="Wingdings" panose="05000000000000000000" pitchFamily="2" charset="2"/>
              <a:buChar char="Ø"/>
            </a:pPr>
            <a:r>
              <a:rPr lang="en-US" sz="5600" b="1" dirty="0">
                <a:effectLst/>
                <a:latin typeface="Arial" panose="020B0604020202020204" pitchFamily="34" charset="0"/>
                <a:ea typeface="Calibri" panose="020F0502020204030204" pitchFamily="34" charset="0"/>
                <a:cs typeface="Arial" panose="020B0604020202020204" pitchFamily="34" charset="0"/>
              </a:rPr>
              <a:t>Long-Term Orientation</a:t>
            </a:r>
            <a:r>
              <a:rPr lang="en-US" sz="5600" dirty="0">
                <a:effectLst/>
                <a:latin typeface="Arial" panose="020B0604020202020204" pitchFamily="34" charset="0"/>
                <a:ea typeface="Calibri" panose="020F0502020204030204" pitchFamily="34" charset="0"/>
                <a:cs typeface="Arial" panose="020B0604020202020204" pitchFamily="34" charset="0"/>
              </a:rPr>
              <a:t>: The UK and Germany both have a comparatively short-term orientation that emphasizes pragmatism and flexibility. </a:t>
            </a:r>
            <a:endParaRPr lang="en-US" sz="2800" dirty="0"/>
          </a:p>
        </p:txBody>
      </p:sp>
      <p:pic>
        <p:nvPicPr>
          <p:cNvPr id="4098" name="Picture 2" descr="About Prof. Geert Hofstede - Culture In The Workplace™">
            <a:extLst>
              <a:ext uri="{FF2B5EF4-FFF2-40B4-BE49-F238E27FC236}">
                <a16:creationId xmlns:a16="http://schemas.microsoft.com/office/drawing/2014/main" id="{FFDC56B6-7CAB-357F-582B-99059A524E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8004" y="1747684"/>
            <a:ext cx="3345508" cy="33626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972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2FC10-63C2-31A8-5EB2-760FAB967C00}"/>
              </a:ext>
            </a:extLst>
          </p:cNvPr>
          <p:cNvSpPr>
            <a:spLocks noGrp="1"/>
          </p:cNvSpPr>
          <p:nvPr>
            <p:ph type="title"/>
          </p:nvPr>
        </p:nvSpPr>
        <p:spPr>
          <a:xfrm>
            <a:off x="2309794" y="119117"/>
            <a:ext cx="7729728" cy="1188720"/>
          </a:xfrm>
        </p:spPr>
        <p:txBody>
          <a:bodyPr>
            <a:normAutofit fontScale="90000"/>
          </a:bodyPr>
          <a:lstStyle/>
          <a:p>
            <a:r>
              <a:rPr lang="en-US" dirty="0">
                <a:latin typeface="Arial" panose="020B0604020202020204" pitchFamily="34" charset="0"/>
                <a:cs typeface="Arial" panose="020B0604020202020204" pitchFamily="34" charset="0"/>
              </a:rPr>
              <a:t>Evaluating cultural similarities and differences between the </a:t>
            </a:r>
            <a:r>
              <a:rPr lang="en-US" dirty="0" err="1">
                <a:latin typeface="Arial" panose="020B0604020202020204" pitchFamily="34" charset="0"/>
                <a:cs typeface="Arial" panose="020B0604020202020204" pitchFamily="34" charset="0"/>
              </a:rPr>
              <a:t>uk</a:t>
            </a:r>
            <a:r>
              <a:rPr lang="en-US" dirty="0">
                <a:latin typeface="Arial" panose="020B0604020202020204" pitchFamily="34" charset="0"/>
                <a:cs typeface="Arial" panose="020B0604020202020204" pitchFamily="34" charset="0"/>
              </a:rPr>
              <a:t> and Germany</a:t>
            </a:r>
            <a:endParaRPr lang="en-US" dirty="0"/>
          </a:p>
        </p:txBody>
      </p:sp>
      <p:sp>
        <p:nvSpPr>
          <p:cNvPr id="3" name="Content Placeholder 2">
            <a:extLst>
              <a:ext uri="{FF2B5EF4-FFF2-40B4-BE49-F238E27FC236}">
                <a16:creationId xmlns:a16="http://schemas.microsoft.com/office/drawing/2014/main" id="{A679AF94-A56D-D40D-EC04-237C16E64E41}"/>
              </a:ext>
            </a:extLst>
          </p:cNvPr>
          <p:cNvSpPr>
            <a:spLocks noGrp="1"/>
          </p:cNvSpPr>
          <p:nvPr>
            <p:ph idx="1"/>
          </p:nvPr>
        </p:nvSpPr>
        <p:spPr>
          <a:xfrm>
            <a:off x="176982" y="1445342"/>
            <a:ext cx="8072283" cy="5201264"/>
          </a:xfrm>
        </p:spPr>
        <p:txBody>
          <a:bodyPr>
            <a:normAutofit fontScale="85000" lnSpcReduction="10000"/>
          </a:bodyPr>
          <a:lstStyle/>
          <a:p>
            <a:pPr marL="0" marR="0" indent="0" algn="just">
              <a:lnSpc>
                <a:spcPct val="150000"/>
              </a:lnSpc>
              <a:spcBef>
                <a:spcPts val="200"/>
              </a:spcBef>
              <a:spcAft>
                <a:spcPts val="0"/>
              </a:spcAft>
              <a:buNone/>
            </a:pPr>
            <a:r>
              <a:rPr lang="en-US" sz="19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Cultural Comparison</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Language and Communication: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Since English is widely spoken in the UK, it is easier for Unilever's English-speaking employees to communicate. Because German is widely spoken in Germany, business communications must take a careful approach to linguistic accessibility and diversity.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Social Structures and Ethnic Makeup:</a:t>
            </a:r>
            <a:r>
              <a:rPr lang="en-US" sz="1800" dirty="0">
                <a:effectLst/>
                <a:latin typeface="Arial" panose="020B0604020202020204" pitchFamily="34" charset="0"/>
                <a:ea typeface="Calibri" panose="020F0502020204030204" pitchFamily="34" charset="0"/>
                <a:cs typeface="Times New Roman" panose="02020603050405020304" pitchFamily="18" charset="0"/>
              </a:rPr>
              <a:t> Although both countries have a diverse ethnic population, the UK has a stronger diversity. Even in Germany, which has always been more homogeneous, variety has grown (Metcalf and Bird, 2004).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Religious Values:</a:t>
            </a:r>
            <a:r>
              <a:rPr lang="en-US" sz="1800" dirty="0">
                <a:effectLst/>
                <a:latin typeface="Arial" panose="020B0604020202020204" pitchFamily="34" charset="0"/>
                <a:ea typeface="Calibri" panose="020F0502020204030204" pitchFamily="34" charset="0"/>
                <a:cs typeface="Times New Roman" panose="02020603050405020304" pitchFamily="18" charset="0"/>
              </a:rPr>
              <a:t> A sizable fraction of the UK's population identifies as secular, despite the country's religious diversity. Germany, which has traditionally been Catholic and Protestant, is showing signs of a shift toward secularism. </a:t>
            </a:r>
          </a:p>
          <a:p>
            <a:pPr marL="57150" marR="0" indent="-285750" algn="just">
              <a:lnSpc>
                <a:spcPct val="150000"/>
              </a:lnSpc>
              <a:spcBef>
                <a:spcPts val="0"/>
              </a:spcBef>
              <a:spcAft>
                <a:spcPts val="800"/>
              </a:spcAft>
              <a:buFont typeface="Wingdings" panose="05000000000000000000" pitchFamily="2" charset="2"/>
              <a:buChar char="Ø"/>
            </a:pPr>
            <a:r>
              <a:rPr lang="en-US" sz="1800" b="1" dirty="0">
                <a:effectLst/>
                <a:latin typeface="Arial" panose="020B0604020202020204" pitchFamily="34" charset="0"/>
                <a:ea typeface="Calibri" panose="020F0502020204030204" pitchFamily="34" charset="0"/>
                <a:cs typeface="Times New Roman" panose="02020603050405020304" pitchFamily="18" charset="0"/>
              </a:rPr>
              <a:t>Business and Work-Related Attitudes:</a:t>
            </a:r>
            <a:r>
              <a:rPr lang="en-US" sz="1800" dirty="0">
                <a:effectLst/>
                <a:latin typeface="Arial" panose="020B0604020202020204" pitchFamily="34" charset="0"/>
                <a:ea typeface="Calibri" panose="020F0502020204030204" pitchFamily="34" charset="0"/>
                <a:cs typeface="Times New Roman" panose="02020603050405020304" pitchFamily="18" charset="0"/>
              </a:rPr>
              <a:t> The corporate culture of the United Kingdom is frequently distinguished by adaptation, flexibility, and a pragmatic attitude. Germany prioritizes stability and reliability and has a company ethos that is precise and detail-oriented (Metcalf and Bird, 2004). </a:t>
            </a:r>
            <a:endParaRPr lang="en-US" dirty="0"/>
          </a:p>
        </p:txBody>
      </p:sp>
      <p:pic>
        <p:nvPicPr>
          <p:cNvPr id="5122" name="Picture 2" descr="Cultural Anthropology Images – Browse 3,097 Stock Photos, Vectors, and  Video | Adobe Stock">
            <a:extLst>
              <a:ext uri="{FF2B5EF4-FFF2-40B4-BE49-F238E27FC236}">
                <a16:creationId xmlns:a16="http://schemas.microsoft.com/office/drawing/2014/main" id="{ABA6882D-2FF9-B336-C12D-3B9F22DFB5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9265" y="2147120"/>
            <a:ext cx="3857666" cy="27886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074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85A6-F11F-7151-B293-1616746B681A}"/>
              </a:ext>
            </a:extLst>
          </p:cNvPr>
          <p:cNvSpPr>
            <a:spLocks noGrp="1"/>
          </p:cNvSpPr>
          <p:nvPr>
            <p:ph type="title"/>
          </p:nvPr>
        </p:nvSpPr>
        <p:spPr>
          <a:xfrm>
            <a:off x="2231136" y="109285"/>
            <a:ext cx="7729728" cy="1188720"/>
          </a:xfrm>
        </p:spPr>
        <p:txBody>
          <a:bodyPr>
            <a:normAutofit fontScale="90000"/>
          </a:bodyPr>
          <a:lstStyle/>
          <a:p>
            <a:r>
              <a:rPr lang="en-US" dirty="0">
                <a:latin typeface="Arial" panose="020B0604020202020204" pitchFamily="34" charset="0"/>
                <a:cs typeface="Arial" panose="020B0604020202020204" pitchFamily="34" charset="0"/>
              </a:rPr>
              <a:t>Evaluating cultural similarities and differences between the </a:t>
            </a:r>
            <a:r>
              <a:rPr lang="en-US" dirty="0" err="1">
                <a:latin typeface="Arial" panose="020B0604020202020204" pitchFamily="34" charset="0"/>
                <a:cs typeface="Arial" panose="020B0604020202020204" pitchFamily="34" charset="0"/>
              </a:rPr>
              <a:t>uk</a:t>
            </a:r>
            <a:r>
              <a:rPr lang="en-US" dirty="0">
                <a:latin typeface="Arial" panose="020B0604020202020204" pitchFamily="34" charset="0"/>
                <a:cs typeface="Arial" panose="020B0604020202020204" pitchFamily="34" charset="0"/>
              </a:rPr>
              <a:t> and Germany</a:t>
            </a:r>
            <a:endParaRPr lang="en-US" dirty="0"/>
          </a:p>
        </p:txBody>
      </p:sp>
      <p:sp>
        <p:nvSpPr>
          <p:cNvPr id="3" name="Content Placeholder 2">
            <a:extLst>
              <a:ext uri="{FF2B5EF4-FFF2-40B4-BE49-F238E27FC236}">
                <a16:creationId xmlns:a16="http://schemas.microsoft.com/office/drawing/2014/main" id="{438FFF3E-B715-C543-22B7-BA52CF586E82}"/>
              </a:ext>
            </a:extLst>
          </p:cNvPr>
          <p:cNvSpPr>
            <a:spLocks noGrp="1"/>
          </p:cNvSpPr>
          <p:nvPr>
            <p:ph idx="1"/>
          </p:nvPr>
        </p:nvSpPr>
        <p:spPr>
          <a:xfrm>
            <a:off x="235974" y="1543665"/>
            <a:ext cx="7993626" cy="4876799"/>
          </a:xfrm>
        </p:spPr>
        <p:txBody>
          <a:bodyPr>
            <a:normAutofit lnSpcReduction="10000"/>
          </a:bodyPr>
          <a:lstStyle/>
          <a:p>
            <a:pPr marL="0" marR="0" indent="0" algn="just">
              <a:lnSpc>
                <a:spcPct val="150000"/>
              </a:lnSpc>
              <a:spcBef>
                <a:spcPts val="200"/>
              </a:spcBef>
              <a:spcAft>
                <a:spcPts val="0"/>
              </a:spcAft>
              <a:buNone/>
            </a:pPr>
            <a:r>
              <a:rPr lang="en-US"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Cultural Similarities</a:t>
            </a:r>
          </a:p>
          <a:p>
            <a:pPr marL="57150" marR="0" indent="-285750" algn="just">
              <a:lnSpc>
                <a:spcPct val="150000"/>
              </a:lnSpc>
              <a:spcBef>
                <a:spcPts val="0"/>
              </a:spcBef>
              <a:spcAft>
                <a:spcPts val="800"/>
              </a:spcAft>
              <a:buFont typeface="Wingdings" panose="05000000000000000000" pitchFamily="2" charset="2"/>
              <a:buChar char="v"/>
            </a:pPr>
            <a:r>
              <a:rPr lang="en-US" dirty="0">
                <a:latin typeface="Arial" panose="020B0604020202020204" pitchFamily="34" charset="0"/>
                <a:ea typeface="Calibri" panose="020F0502020204030204" pitchFamily="34" charset="0"/>
                <a:cs typeface="Times New Roman" panose="02020603050405020304" pitchFamily="18" charset="0"/>
              </a:rPr>
              <a:t>B</a:t>
            </a:r>
            <a:r>
              <a:rPr lang="en-US" sz="1800" dirty="0">
                <a:effectLst/>
                <a:latin typeface="Arial" panose="020B0604020202020204" pitchFamily="34" charset="0"/>
                <a:ea typeface="Calibri" panose="020F0502020204030204" pitchFamily="34" charset="0"/>
                <a:cs typeface="Times New Roman" panose="02020603050405020304" pitchFamily="18" charset="0"/>
              </a:rPr>
              <a:t>oth countries recognize the importance of both individual and group efforts, offering a common basis for cooperation.  </a:t>
            </a:r>
          </a:p>
          <a:p>
            <a:pPr marL="57150" marR="0" indent="-285750" algn="just">
              <a:lnSpc>
                <a:spcPct val="150000"/>
              </a:lnSpc>
              <a:spcBef>
                <a:spcPts val="0"/>
              </a:spcBef>
              <a:spcAft>
                <a:spcPts val="800"/>
              </a:spcAft>
              <a:buFont typeface="Wingdings" panose="05000000000000000000" pitchFamily="2" charset="2"/>
              <a:buChar char="v"/>
            </a:pPr>
            <a:r>
              <a:rPr lang="en-US" sz="1800" dirty="0">
                <a:effectLst/>
                <a:latin typeface="Arial" panose="020B0604020202020204" pitchFamily="34" charset="0"/>
                <a:ea typeface="Calibri" panose="020F0502020204030204" pitchFamily="34" charset="0"/>
                <a:cs typeface="Times New Roman" panose="02020603050405020304" pitchFamily="18" charset="0"/>
              </a:rPr>
              <a:t>In commercial dealings, professionalism is highly valued in both cultures. In the professional sectors of the UK and Germany, punctuality, respect, and etiquette are highly valued traits. Secularism has increased while religious affiliation has decreased in both countries. </a:t>
            </a:r>
          </a:p>
          <a:p>
            <a:pPr marL="57150" marR="0" indent="-285750" algn="just">
              <a:lnSpc>
                <a:spcPct val="150000"/>
              </a:lnSpc>
              <a:spcBef>
                <a:spcPts val="0"/>
              </a:spcBef>
              <a:spcAft>
                <a:spcPts val="800"/>
              </a:spcAft>
              <a:buFont typeface="Wingdings" panose="05000000000000000000" pitchFamily="2" charset="2"/>
              <a:buChar char="v"/>
            </a:pPr>
            <a:r>
              <a:rPr lang="en-US" sz="1800" dirty="0">
                <a:effectLst/>
                <a:latin typeface="Arial" panose="020B0604020202020204" pitchFamily="34" charset="0"/>
                <a:ea typeface="Calibri" panose="020F0502020204030204" pitchFamily="34" charset="0"/>
                <a:cs typeface="Times New Roman" panose="02020603050405020304" pitchFamily="18" charset="0"/>
              </a:rPr>
              <a:t>Germany and the UK are both seeing increases in ethnic and cultural diversity, despite their differing histories. </a:t>
            </a:r>
          </a:p>
          <a:p>
            <a:pPr marL="57150" marR="0" indent="-285750" algn="just">
              <a:lnSpc>
                <a:spcPct val="150000"/>
              </a:lnSpc>
              <a:spcBef>
                <a:spcPts val="0"/>
              </a:spcBef>
              <a:spcAft>
                <a:spcPts val="800"/>
              </a:spcAft>
              <a:buFont typeface="Wingdings" panose="05000000000000000000" pitchFamily="2" charset="2"/>
              <a:buChar char="v"/>
            </a:pPr>
            <a:r>
              <a:rPr lang="en-US" sz="1800" dirty="0">
                <a:effectLst/>
                <a:latin typeface="Arial" panose="020B0604020202020204" pitchFamily="34" charset="0"/>
                <a:ea typeface="Calibri" panose="020F0502020204030204" pitchFamily="34" charset="0"/>
                <a:cs typeface="Times New Roman" panose="02020603050405020304" pitchFamily="18" charset="0"/>
              </a:rPr>
              <a:t> Considering their status as major economic powers and global participants, the UK and Germany have a similar outlook on the world.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6146" name="Picture 2" descr="An Equilibrium Pricing for OTC Derivatives with Non-Cash Collateralization  | Discussion Paper | NUCB Undergraduate School - AACSB International  Accredited">
            <a:extLst>
              <a:ext uri="{FF2B5EF4-FFF2-40B4-BE49-F238E27FC236}">
                <a16:creationId xmlns:a16="http://schemas.microsoft.com/office/drawing/2014/main" id="{470D5F4F-1102-51F9-6D71-E6EB373A3C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7754" y="1956620"/>
            <a:ext cx="3776067" cy="37760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4830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4322E-6BB3-7732-B281-DC1ABD4FA863}"/>
              </a:ext>
            </a:extLst>
          </p:cNvPr>
          <p:cNvSpPr>
            <a:spLocks noGrp="1"/>
          </p:cNvSpPr>
          <p:nvPr>
            <p:ph type="title"/>
          </p:nvPr>
        </p:nvSpPr>
        <p:spPr>
          <a:xfrm>
            <a:off x="2319626" y="128951"/>
            <a:ext cx="7729728" cy="805114"/>
          </a:xfrm>
        </p:spPr>
        <p:txBody>
          <a:bodyPr/>
          <a:lstStyle/>
          <a:p>
            <a:r>
              <a:rPr lang="en-US" dirty="0">
                <a:latin typeface="Arial" panose="020B0604020202020204" pitchFamily="34" charset="0"/>
                <a:cs typeface="Arial" panose="020B0604020202020204" pitchFamily="34" charset="0"/>
              </a:rPr>
              <a:t>Recommendations</a:t>
            </a:r>
            <a:r>
              <a:rPr lang="en-US" dirty="0"/>
              <a:t> </a:t>
            </a:r>
          </a:p>
        </p:txBody>
      </p:sp>
      <p:sp>
        <p:nvSpPr>
          <p:cNvPr id="3" name="Content Placeholder 2">
            <a:extLst>
              <a:ext uri="{FF2B5EF4-FFF2-40B4-BE49-F238E27FC236}">
                <a16:creationId xmlns:a16="http://schemas.microsoft.com/office/drawing/2014/main" id="{277A7BCF-3AE8-118F-B677-D6BF7C48A492}"/>
              </a:ext>
            </a:extLst>
          </p:cNvPr>
          <p:cNvSpPr>
            <a:spLocks noGrp="1"/>
          </p:cNvSpPr>
          <p:nvPr>
            <p:ph idx="1"/>
          </p:nvPr>
        </p:nvSpPr>
        <p:spPr>
          <a:xfrm>
            <a:off x="245805" y="1160206"/>
            <a:ext cx="8721213" cy="5476568"/>
          </a:xfrm>
        </p:spPr>
        <p:txBody>
          <a:bodyPr>
            <a:normAutofit fontScale="85000" lnSpcReduction="20000"/>
          </a:bodyPr>
          <a:lstStyle/>
          <a:p>
            <a:pPr marL="0" marR="0" indent="0" algn="just">
              <a:lnSpc>
                <a:spcPct val="150000"/>
              </a:lnSpc>
              <a:spcBef>
                <a:spcPts val="1200"/>
              </a:spcBef>
              <a:spcAft>
                <a:spcPts val="0"/>
              </a:spcAft>
              <a:buNone/>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571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Cultural Integration and Sensitivity:</a:t>
            </a:r>
            <a:r>
              <a:rPr lang="en-US" sz="1800" dirty="0">
                <a:effectLst/>
                <a:latin typeface="Arial" panose="020B0604020202020204" pitchFamily="34" charset="0"/>
                <a:ea typeface="Calibri" panose="020F0502020204030204" pitchFamily="34" charset="0"/>
                <a:cs typeface="Times New Roman" panose="02020603050405020304" pitchFamily="18" charset="0"/>
              </a:rPr>
              <a:t> By honoring and incorporating German cultural values into its organizational procedures, Unilever should place a high priority on cultural integration. It is essential to comprehend the German emphasis on accuracy, dependability, and thoroughness (Metcalf and Bird, 2004). </a:t>
            </a:r>
          </a:p>
          <a:p>
            <a:pPr marL="571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Localized Marketing Tactics:</a:t>
            </a:r>
            <a:r>
              <a:rPr lang="en-US" sz="1800" dirty="0">
                <a:effectLst/>
                <a:latin typeface="Arial" panose="020B0604020202020204" pitchFamily="34" charset="0"/>
                <a:ea typeface="Calibri" panose="020F0502020204030204" pitchFamily="34" charset="0"/>
                <a:cs typeface="Times New Roman" panose="02020603050405020304" pitchFamily="18" charset="0"/>
              </a:rPr>
              <a:t> Emphasizing Unilever's dedication to sustainability, quality, and innovation values that correspond with the preferences of German consumers will increase the brand's attractiveness. </a:t>
            </a:r>
          </a:p>
          <a:p>
            <a:pPr marL="571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Investing in Sustainability:</a:t>
            </a:r>
            <a:r>
              <a:rPr lang="en-US" sz="1800" dirty="0">
                <a:effectLst/>
                <a:latin typeface="Arial" panose="020B0604020202020204" pitchFamily="34" charset="0"/>
                <a:ea typeface="Calibri" panose="020F0502020204030204" pitchFamily="34" charset="0"/>
                <a:cs typeface="Times New Roman" panose="02020603050405020304" pitchFamily="18" charset="0"/>
              </a:rPr>
              <a:t> Complying with German environmental priorities in Unilever's sustainability initiatives will not only boost the company's performance but also improve its standing. </a:t>
            </a:r>
          </a:p>
          <a:p>
            <a:pPr marL="571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Local Partnerships and Talent Development:</a:t>
            </a:r>
            <a:r>
              <a:rPr lang="en-US" sz="1800" dirty="0">
                <a:effectLst/>
                <a:latin typeface="Arial" panose="020B0604020202020204" pitchFamily="34" charset="0"/>
                <a:ea typeface="Calibri" panose="020F0502020204030204" pitchFamily="34" charset="0"/>
                <a:cs typeface="Times New Roman" panose="02020603050405020304" pitchFamily="18" charset="0"/>
              </a:rPr>
              <a:t> Unilever's credibility and awareness of the German market are improved by forming strategic alliances with regional companies and suppliers. </a:t>
            </a:r>
          </a:p>
          <a:p>
            <a:pPr marL="571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Work Culture Adaptation: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For operations to be effective, Unilever's worldwide work culture must be adjusted to conform to German work standards which will result from valuing work-life balance, encouraging employee wellbeing, and upholding German work ethics, which include thoroughness and timeliness (Minkov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Kaasa</a:t>
            </a:r>
            <a:r>
              <a:rPr lang="en-US" sz="1800" dirty="0">
                <a:effectLst/>
                <a:latin typeface="Arial" panose="020B0604020202020204" pitchFamily="34" charset="0"/>
                <a:ea typeface="Calibri" panose="020F0502020204030204" pitchFamily="34" charset="0"/>
                <a:cs typeface="Times New Roman" panose="02020603050405020304" pitchFamily="18" charset="0"/>
              </a:rPr>
              <a:t>, 2021).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7172" name="Picture 4" descr="Part II: Referrals or Recommendations - What's the Difference?">
            <a:extLst>
              <a:ext uri="{FF2B5EF4-FFF2-40B4-BE49-F238E27FC236}">
                <a16:creationId xmlns:a16="http://schemas.microsoft.com/office/drawing/2014/main" id="{1FEF297F-9BC8-FCFD-3FC9-B12CFFAD1D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8931" y="1806217"/>
            <a:ext cx="3049801" cy="30410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360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AE7E7-FF5F-99F9-7F19-D7038B1B166D}"/>
              </a:ext>
            </a:extLst>
          </p:cNvPr>
          <p:cNvSpPr>
            <a:spLocks noGrp="1"/>
          </p:cNvSpPr>
          <p:nvPr>
            <p:ph type="title"/>
          </p:nvPr>
        </p:nvSpPr>
        <p:spPr>
          <a:xfrm>
            <a:off x="2457278" y="276434"/>
            <a:ext cx="7729728" cy="1188720"/>
          </a:xfrm>
        </p:spPr>
        <p:txBody>
          <a:bodyPr/>
          <a:lstStyle/>
          <a:p>
            <a:r>
              <a:rPr lang="en-US" dirty="0">
                <a:latin typeface="Arial" panose="020B0604020202020204" pitchFamily="34" charset="0"/>
                <a:cs typeface="Arial" panose="020B0604020202020204" pitchFamily="34" charset="0"/>
              </a:rPr>
              <a:t>Conclusion</a:t>
            </a:r>
            <a:r>
              <a:rPr lang="en-US" dirty="0"/>
              <a:t> </a:t>
            </a:r>
          </a:p>
        </p:txBody>
      </p:sp>
      <p:sp>
        <p:nvSpPr>
          <p:cNvPr id="3" name="Content Placeholder 2">
            <a:extLst>
              <a:ext uri="{FF2B5EF4-FFF2-40B4-BE49-F238E27FC236}">
                <a16:creationId xmlns:a16="http://schemas.microsoft.com/office/drawing/2014/main" id="{3F136D81-8C5E-75C4-B6D9-E848138F9A8E}"/>
              </a:ext>
            </a:extLst>
          </p:cNvPr>
          <p:cNvSpPr>
            <a:spLocks noGrp="1"/>
          </p:cNvSpPr>
          <p:nvPr>
            <p:ph idx="1"/>
          </p:nvPr>
        </p:nvSpPr>
        <p:spPr>
          <a:xfrm>
            <a:off x="2448232" y="1632155"/>
            <a:ext cx="7729728" cy="4876800"/>
          </a:xfrm>
          <a:ln>
            <a:solidFill>
              <a:schemeClr val="tx1"/>
            </a:solidFill>
          </a:ln>
        </p:spPr>
        <p:txBody>
          <a:bodyPr>
            <a:normAutofit/>
          </a:bodyPr>
          <a:lstStyle/>
          <a:p>
            <a:pPr marR="0" algn="just">
              <a:lnSpc>
                <a:spcPct val="150000"/>
              </a:lnSpc>
              <a:spcBef>
                <a:spcPts val="1200"/>
              </a:spcBef>
              <a:spcAft>
                <a:spcPts val="0"/>
              </a:spcAft>
              <a:buFont typeface="Wingdings" panose="05000000000000000000" pitchFamily="2" charset="2"/>
              <a:buChar char="q"/>
            </a:pPr>
            <a:r>
              <a:rPr lang="en-US" sz="1800" dirty="0">
                <a:effectLst/>
                <a:latin typeface="Arial" panose="020B0604020202020204" pitchFamily="34" charset="0"/>
                <a:ea typeface="Calibri" panose="020F0502020204030204" pitchFamily="34" charset="0"/>
                <a:cs typeface="Times New Roman" panose="02020603050405020304" pitchFamily="18" charset="0"/>
              </a:rPr>
              <a:t>Unilever's ability to succeed in Germany depends on its ability to strategically combine its global identity with a keen awareness of cultural variations unique to the German market. </a:t>
            </a:r>
          </a:p>
          <a:p>
            <a:pPr marR="0" algn="just">
              <a:lnSpc>
                <a:spcPct val="150000"/>
              </a:lnSpc>
              <a:spcBef>
                <a:spcPts val="1200"/>
              </a:spcBef>
              <a:spcAft>
                <a:spcPts val="0"/>
              </a:spcAft>
              <a:buFont typeface="Wingdings" panose="05000000000000000000" pitchFamily="2" charset="2"/>
              <a:buChar char="q"/>
            </a:pPr>
            <a:r>
              <a:rPr lang="en-US" sz="1800" dirty="0">
                <a:effectLst/>
                <a:latin typeface="Arial" panose="020B0604020202020204" pitchFamily="34" charset="0"/>
                <a:ea typeface="Calibri" panose="020F0502020204030204" pitchFamily="34" charset="0"/>
                <a:cs typeface="Times New Roman" panose="02020603050405020304" pitchFamily="18" charset="0"/>
              </a:rPr>
              <a:t>Unilever may connect with German values by adopting sustainability, dependability, and accuracy. The company's position will be strengthened through modifying work culture, building local alliances, and customizing marketing techniques. </a:t>
            </a:r>
          </a:p>
          <a:p>
            <a:pPr marR="0" algn="just">
              <a:lnSpc>
                <a:spcPct val="150000"/>
              </a:lnSpc>
              <a:spcBef>
                <a:spcPts val="1200"/>
              </a:spcBef>
              <a:spcAft>
                <a:spcPts val="0"/>
              </a:spcAft>
              <a:buFont typeface="Wingdings" panose="05000000000000000000" pitchFamily="2" charset="2"/>
              <a:buChar char="q"/>
            </a:pPr>
            <a:r>
              <a:rPr lang="en-US" sz="1800" dirty="0">
                <a:effectLst/>
                <a:latin typeface="Arial" panose="020B0604020202020204" pitchFamily="34" charset="0"/>
                <a:ea typeface="Calibri" panose="020F0502020204030204" pitchFamily="34" charset="0"/>
                <a:cs typeface="Times New Roman" panose="02020603050405020304" pitchFamily="18" charset="0"/>
              </a:rPr>
              <a:t>Unilever has the chance to prosper within the rich cultural framework of Germany in this delicate move between global authority and local connection.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13179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11966-F567-29CE-C2F7-7433F01978A8}"/>
              </a:ext>
            </a:extLst>
          </p:cNvPr>
          <p:cNvSpPr>
            <a:spLocks noGrp="1"/>
          </p:cNvSpPr>
          <p:nvPr>
            <p:ph type="title"/>
          </p:nvPr>
        </p:nvSpPr>
        <p:spPr>
          <a:xfrm>
            <a:off x="2231136" y="128950"/>
            <a:ext cx="7729728" cy="1188720"/>
          </a:xfrm>
        </p:spPr>
        <p:txBody>
          <a:bodyPr/>
          <a:lstStyle/>
          <a:p>
            <a:r>
              <a:rPr lang="en-US"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05922BF-807D-3D19-CE75-A1628BC1C2BB}"/>
              </a:ext>
            </a:extLst>
          </p:cNvPr>
          <p:cNvSpPr>
            <a:spLocks noGrp="1"/>
          </p:cNvSpPr>
          <p:nvPr>
            <p:ph idx="1"/>
          </p:nvPr>
        </p:nvSpPr>
        <p:spPr>
          <a:xfrm>
            <a:off x="2231136" y="1474839"/>
            <a:ext cx="7729728" cy="5112773"/>
          </a:xfrm>
          <a:ln>
            <a:solidFill>
              <a:schemeClr val="tx1"/>
            </a:solidFill>
          </a:ln>
        </p:spPr>
        <p:txBody>
          <a:bodyPr>
            <a:normAutofit fontScale="62500" lnSpcReduction="20000"/>
          </a:bodyPr>
          <a:lstStyle/>
          <a:p>
            <a:pPr marL="0" marR="0" indent="0" algn="just">
              <a:lnSpc>
                <a:spcPct val="150000"/>
              </a:lnSpc>
              <a:spcBef>
                <a:spcPts val="1200"/>
              </a:spcBef>
              <a:spcAft>
                <a:spcPts val="0"/>
              </a:spcAft>
              <a:buNone/>
            </a:pP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Adnan, S.M., Hay, D. and van </a:t>
            </a: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Staden</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C.J., 2018. The influence of culture and corporate governance on corporate social responsibility disclosure: A cross country analysis.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Journal of Cleaner Production</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198</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pp.820-832.</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Beugelsdijk</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S., </a:t>
            </a: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Kostova</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T. and Roth, K., 2017. An overview of Hofstede-inspired country-level culture research in international business since 2006.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Journal of International business studies</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48</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pp.30-47.</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binti </a:t>
            </a: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Tsuraya</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H., </a:t>
            </a: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Endayani</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L., </a:t>
            </a: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Zahda</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F.M., Utami, I.S. and </a:t>
            </a: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Jayadi</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U., 2023. Unilever Company Work Model.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International Journal of Economics, Management and Accounting (IJEMA)</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 pp.7-14.</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Minkov, M. and </a:t>
            </a: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Kaasa</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 2021. A test of Hofstede's model of culture following his own approach.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Cross Cultural &amp; Strategic Management</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28</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(2), pp.384-406.</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Metcalf, L. and Bird, A., 2004. Integrating the Hofstede dimensions and twelve aspects of negotiating behavior: A six country comparison. In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Comparing Cultures</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(pp. 251-269). Brill.</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Piller</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E.M., 2021. The Transatlantic Dynamics of European Cultural Diplomacy: Germany, France and the Battle for US Affections in the 1920s.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Contemporary European History</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30</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(2), pp.248-264.</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Vora, D., Martin, L., Fitzsimmons, S.R., </a:t>
            </a:r>
            <a:r>
              <a:rPr lang="en-US" sz="18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Pekerti</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A.A., Lakshman, C. and Raheem, S., 2019. Multiculturalism within individuals: A review, critique, and agenda for future research.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Journal of International Business Studies</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50</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pp.499-524.</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8244978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44</TotalTime>
  <Words>3680</Words>
  <Application>Microsoft Office PowerPoint</Application>
  <PresentationFormat>Widescreen</PresentationFormat>
  <Paragraphs>122</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Times New Roman</vt:lpstr>
      <vt:lpstr>Wingdings</vt:lpstr>
      <vt:lpstr>Parcel</vt:lpstr>
      <vt:lpstr>BA Business Management LCBB6001 International Business Communications </vt:lpstr>
      <vt:lpstr>Introduction </vt:lpstr>
      <vt:lpstr>Culture profile of the UK AND GERMANY</vt:lpstr>
      <vt:lpstr>Culture profile of the UK AND GERMANY</vt:lpstr>
      <vt:lpstr>Evaluating cultural similarities and differences between the uk and Germany</vt:lpstr>
      <vt:lpstr>Evaluating cultural similarities and differences between the uk and Germany</vt:lpstr>
      <vt:lpstr>Evaluating cultural similarities and differences between the uk and Germany</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LCBB6001 International Business Communications </dc:title>
  <dc:creator>Tamanna Akter Ratna</dc:creator>
  <cp:lastModifiedBy>Tamanna Akter Ratna</cp:lastModifiedBy>
  <cp:revision>1</cp:revision>
  <dcterms:created xsi:type="dcterms:W3CDTF">2023-11-11T05:03:09Z</dcterms:created>
  <dcterms:modified xsi:type="dcterms:W3CDTF">2023-11-11T05:47:47Z</dcterms:modified>
</cp:coreProperties>
</file>