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7" r:id="rId6"/>
    <p:sldId id="258" r:id="rId7"/>
    <p:sldId id="259" r:id="rId8"/>
    <p:sldId id="261" r:id="rId9"/>
    <p:sldId id="262" r:id="rId10"/>
    <p:sldId id="273" r:id="rId11"/>
    <p:sldId id="278" r:id="rId12"/>
    <p:sldId id="263" r:id="rId13"/>
    <p:sldId id="276" r:id="rId14"/>
    <p:sldId id="277" r:id="rId15"/>
    <p:sldId id="267" r:id="rId16"/>
    <p:sldId id="268" r:id="rId17"/>
    <p:sldId id="270" r:id="rId18"/>
    <p:sldId id="271" r:id="rId19"/>
    <p:sldId id="272" r:id="rId20"/>
    <p:sldId id="282" r:id="rId21"/>
    <p:sldId id="283" r:id="rId22"/>
    <p:sldId id="28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34" y="5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26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openxmlformats.org/officeDocument/2006/relationships/slide" Target="slides/slide17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slide" Target="slides/slide16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slide" Target="slides/slide19.xml" /><Relationship Id="rId28" Type="http://schemas.openxmlformats.org/officeDocument/2006/relationships/tableStyles" Target="tableStyles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slide" Target="slides/slide18.xml" /><Relationship Id="rId27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18D3A-9534-4B95-9ACE-CEF4BB9F81D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7047C1-42A6-493E-A0CE-B2E77CC5B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7047C1-42A6-493E-A0CE-B2E77CC5BAB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5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7047C1-42A6-493E-A0CE-B2E77CC5BAB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966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776C8-F4E8-D953-3D96-B237225387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297DF-2F48-3B61-8643-441377F5AA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A18C5-5384-76CF-D509-777EECE15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29A64-32EC-A667-2749-A89DEC867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64356-6B02-228D-BF99-9EDD91FC8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48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9402E-A622-EEFF-73CB-39A3A726F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380B2-4815-5EB3-F6B5-D584594BD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18B7B-3430-5C93-9112-4C775A32A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AB14B-DC4B-A312-2259-B12D77113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3E720-E239-B674-FDDA-D5CD21690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2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8E544-25B4-7658-CC49-C594F5714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025FE-CD66-237A-4A29-917817C9F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F74FD-DEF9-B842-DB49-EB892B88C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A6995-42E9-21D4-3F63-06EE65BA1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689C2-E1C8-524C-F0E3-12E8BDC3C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58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10251-DD06-F39A-44D6-B7991502A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AF304-A02B-14FF-87E0-B12CA7FEF6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F126E-AE48-AEA9-A9F3-51651DBF1A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A029E9-9722-BACE-B021-DC03C14BF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D2CF9D-EDE0-70AD-79F6-C4451E4BA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343F73-D6DE-1FC2-B32A-A473A6BB3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6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328C3-4DDF-6D7B-2EEC-A9A66B4F0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28858-D7D7-CB86-BBEF-5989F44B17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9FFD8-9083-16DC-96D3-39B6B6E422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D42ED9-1288-EBEE-2DBF-FBCE9559F1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9275E7-9250-9F40-B590-51617F99CA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33C18C-5AA0-6C40-45E1-746FDA740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0824FB-1922-F293-85F1-78EBB81DA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3CCC4D-3DEA-2758-8B96-487A66E62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399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70CC7-79FA-431F-045E-735D6C178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9C5E89-C45B-DEB4-7995-CDED3A52B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F0809B-800D-1F29-A998-A47B73A1A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EDE03-083D-8587-DC8A-BA5334EF4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496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428B6D-0C43-0E77-BAC3-08D61C46F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5ECED8-AE74-3311-3030-875A8B8F6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D3F2D-7D68-50EA-BAC6-4A44CE112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98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A0C5-14FD-DC0D-3AE6-9EC2F5160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39EF7-5D77-B34D-98A2-BB7587D53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1DF4C-F4DD-1D88-F692-ACAF3B586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2366BC-A029-3304-CF74-02048EF55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17B2B5-92E7-9747-5F88-0C91D0805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56AEE8-33CE-DD42-E18D-191B0CCC0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03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11B2-93C4-76E7-7B24-277D71E2B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CA0E6B-4A33-A22A-343E-6F24DC63EB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956052-3247-0517-4FFC-F50C35E82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735BED-C9D3-D335-CA35-1D2BA38C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26C6A-A956-A3B2-BDB3-39BB39462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8D679-4A54-1641-8EEB-4FC0690D8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83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59EDE-FBFD-00B6-08F9-E4A7F1B1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9D0359-E86D-F632-487E-16288A6819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BDF95-0E42-67C5-3AAC-6A661FFA5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B4C51-7A1E-AD67-7ACC-7CF5921ED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B19DA-2C93-4F18-708C-728592B25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9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725543-5952-3992-196B-A8617F1568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E0C5F0-B4DC-C93B-5DEC-81B8A7C12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C83FA-B452-D7BC-7C21-21C1A0A2E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4AEAB-5168-7CBC-C6C1-4665B2AC4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7864A-F0E5-05CD-1B85-9E969A46A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4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13BF1E-C779-445E-9A6A-C523D2FED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FF425-6AD1-757F-1F39-0C5B8E9E1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4191B-DA8B-2806-BB7E-CFE827AA11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8A6FDC-1D37-4787-B271-96A0F99C07C3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C3576-6089-81DB-0DBB-EF70590BA8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6A106-EAC1-E2FD-6061-071ECA8CCD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8CB131-2968-4725-879C-7246C65C8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58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www.nextavenue.org/hospice-photography-legacy-families/" TargetMode="Externa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.png" /><Relationship Id="rId4" Type="http://schemas.openxmlformats.org/officeDocument/2006/relationships/hyperlink" Target="https://www.scientificamerican.com/article/nursing-home-workers-had-one-of-the-deadliest-jobs-of-2020/" TargetMode="Externa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 /><Relationship Id="rId3" Type="http://schemas.openxmlformats.org/officeDocument/2006/relationships/hyperlink" Target="https://livewell.nelincs.gov.uk/adult-social-care/care-act-2014/" TargetMode="External" /><Relationship Id="rId7" Type="http://schemas.openxmlformats.org/officeDocument/2006/relationships/hyperlink" Target="https://ageing-better.org.uk/our-ageing-population-state-ageing-2025" TargetMode="Externa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4.png" /><Relationship Id="rId5" Type="http://schemas.openxmlformats.org/officeDocument/2006/relationships/hyperlink" Target="https://www.amnhealthcare.com/amn-insights/technology/blog/telehealth-people-and-innovation/" TargetMode="External" /><Relationship Id="rId4" Type="http://schemas.openxmlformats.org/officeDocument/2006/relationships/image" Target="../media/image3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iposatraining.com/blog-posts/meaningful-activities-for-seniors-a-guide-to-creating-enriching-experiences-in-2022" TargetMode="External" /><Relationship Id="rId3" Type="http://schemas.openxmlformats.org/officeDocument/2006/relationships/image" Target="../media/image6.png" /><Relationship Id="rId7" Type="http://schemas.openxmlformats.org/officeDocument/2006/relationships/image" Target="../media/image8.png" /><Relationship Id="rId2" Type="http://schemas.openxmlformats.org/officeDocument/2006/relationships/hyperlink" Target="https://yourhometeamcare.com/5-ways-seniors-can-remain-active-in-their-community-even-after-retirement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dreamstime.com/group-seniors-doing-exercise-gymnastic-ball-disabilities-do-mobility-rehab-class-image266564080" TargetMode="External" /><Relationship Id="rId11" Type="http://schemas.openxmlformats.org/officeDocument/2006/relationships/image" Target="../media/image10.png" /><Relationship Id="rId5" Type="http://schemas.openxmlformats.org/officeDocument/2006/relationships/image" Target="../media/image7.png" /><Relationship Id="rId10" Type="http://schemas.openxmlformats.org/officeDocument/2006/relationships/hyperlink" Target="https://lincolnparkseniors.com/blog/11-great-brain-games-for-seniors/" TargetMode="External" /><Relationship Id="rId4" Type="http://schemas.openxmlformats.org/officeDocument/2006/relationships/hyperlink" Target="https://abetterwayinhomecare.com/why-gardening-good-aging-people-benefits.html" TargetMode="External" /><Relationship Id="rId9" Type="http://schemas.openxmlformats.org/officeDocument/2006/relationships/image" Target="../media/image9.pn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aurem-care.com/how-to-choose-a-care-home-a-step-by-step-guide-for-families/" TargetMode="External" /><Relationship Id="rId3" Type="http://schemas.openxmlformats.org/officeDocument/2006/relationships/image" Target="../media/image11.png" /><Relationship Id="rId7" Type="http://schemas.openxmlformats.org/officeDocument/2006/relationships/image" Target="../media/image13.png" /><Relationship Id="rId2" Type="http://schemas.openxmlformats.org/officeDocument/2006/relationships/hyperlink" Target="https://www.trustedcare.co.uk/help-and-advice/difference-care-home-nursing-home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elder.org/care-guides/types-of-care/what-is-domiciliary-care/" TargetMode="External" /><Relationship Id="rId5" Type="http://schemas.openxmlformats.org/officeDocument/2006/relationships/image" Target="../media/image12.png" /><Relationship Id="rId4" Type="http://schemas.openxmlformats.org/officeDocument/2006/relationships/hyperlink" Target="https://www.carehome.co.uk/day_care_centre.cfm/id/65432227977" TargetMode="External" /><Relationship Id="rId9" Type="http://schemas.openxmlformats.org/officeDocument/2006/relationships/image" Target="../media/image14.png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nourishcare.com/" TargetMode="External" /><Relationship Id="rId3" Type="http://schemas.openxmlformats.org/officeDocument/2006/relationships/image" Target="../media/image15.png" /><Relationship Id="rId7" Type="http://schemas.openxmlformats.org/officeDocument/2006/relationships/image" Target="../media/image17.png" /><Relationship Id="rId2" Type="http://schemas.openxmlformats.org/officeDocument/2006/relationships/hyperlink" Target="https://www.agedcareguide.com.au/information/what-is-a-nursing-home-care-plan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birtleyhouse.co.uk/blog/your-guide-to-nursing-care-in-a-care-home/" TargetMode="External" /><Relationship Id="rId5" Type="http://schemas.openxmlformats.org/officeDocument/2006/relationships/image" Target="../media/image16.png" /><Relationship Id="rId4" Type="http://schemas.openxmlformats.org/officeDocument/2006/relationships/hyperlink" Target="https://hcsuk.co.uk/how-to-use-a-nursing-home-hoist-step-by-step/" TargetMode="External" /><Relationship Id="rId9" Type="http://schemas.openxmlformats.org/officeDocument/2006/relationships/image" Target="../media/image18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hyperlink" Target="https://www.istockphoto.com/illustrations/unhappy-nurses" TargetMode="External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7" Type="http://schemas.openxmlformats.org/officeDocument/2006/relationships/image" Target="../media/image22.png" /><Relationship Id="rId2" Type="http://schemas.openxmlformats.org/officeDocument/2006/relationships/hyperlink" Target="https://seniorstridehomecare.com/how-to-assist-an-older-loved-one-with-using-online-medical-services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carehomeprofessional.com/feature-benefits-of-a-digital-care-planning-software/" TargetMode="External" /><Relationship Id="rId5" Type="http://schemas.openxmlformats.org/officeDocument/2006/relationships/image" Target="../media/image21.png" /><Relationship Id="rId4" Type="http://schemas.openxmlformats.org/officeDocument/2006/relationships/hyperlink" Target="https://attoday.co.uk/pioneering-multi-dimensional-fall-detection-solution-helps-caregivers-react-quickly/" TargetMode="Externa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hyperlink" Target="https://www.nursenextdoor.com.au/blog/what-is-palliative-care/" TargetMode="External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hyperlink" Target="https://www.hospiceuk.org/latest-from-hospice-uk/tech-hospice-care-game-changer-we-never-knew-we-needed" TargetMode="Externa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5.png" /><Relationship Id="rId4" Type="http://schemas.openxmlformats.org/officeDocument/2006/relationships/hyperlink" Target="https://www.ed2go.com/prcc/online-courses/end-of-life-care-certificate/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 /><Relationship Id="rId2" Type="http://schemas.openxmlformats.org/officeDocument/2006/relationships/hyperlink" Target="https://ngs.org.uk/virtual-reality-and-palliative-care/" TargetMode="Externa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7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hyperlink" Target="https://www.google.com/url?sa=i&amp;url=https%3A%2F%2Fwww.stchristophers.org.uk%2Fcompassionateneighbours%2F&amp;psig=AOvVaw33xXCYWrAWci32UD9t87kS&amp;ust=1761858355289000&amp;source=images&amp;cd=vfe&amp;opi=89978449&amp;ved=2ahUKEwio_sf8p8qQAxWxckEAHcUALBUQjhx6BAgAEBw" TargetMode="External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ivecare.co.uk/solutions/acoustic-monitoring/" TargetMode="Externa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0.png" /><Relationship Id="rId5" Type="http://schemas.openxmlformats.org/officeDocument/2006/relationships/hyperlink" Target="https://adaptivecare.co.uk/case-studies/acoustic-monitoring-at-wcs-care/" TargetMode="External" /><Relationship Id="rId4" Type="http://schemas.openxmlformats.org/officeDocument/2006/relationships/image" Target="../media/image29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 /><Relationship Id="rId2" Type="http://schemas.openxmlformats.org/officeDocument/2006/relationships/hyperlink" Target="https://share.google/ip3m5BAi6CT4L6NfP" TargetMode="External" /><Relationship Id="rId1" Type="http://schemas.openxmlformats.org/officeDocument/2006/relationships/slideLayout" Target="../slideLayouts/slideLayout7.xml" /><Relationship Id="rId6" Type="http://schemas.microsoft.com/office/2007/relationships/hdphoto" Target="../media/hdphoto1.wdp" /><Relationship Id="rId5" Type="http://schemas.openxmlformats.org/officeDocument/2006/relationships/image" Target="../media/image32.png" /><Relationship Id="rId4" Type="http://schemas.openxmlformats.org/officeDocument/2006/relationships/hyperlink" Target="https://www.google.com/url?sa=i&amp;url=https%3A%2F%2Fwww.vhv.rs%2Fviewpic%2FhRxwom_teamwork-png-transparent-png%2F&amp;psig=AOvVaw2YZmnMW1Md075phc55AgX4&amp;ust=1761861813192000&amp;source=images&amp;cd=vfe&amp;opi=89978449&amp;ved=2ahUKEwiky7XttMqQAxVRc0EAHemuLfwQjhx6BAgAEBw" TargetMode="Externa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 /><Relationship Id="rId2" Type="http://schemas.openxmlformats.org/officeDocument/2006/relationships/hyperlink" Target="https://share.google/ip3m5BAi6CT4L6NfP" TargetMode="Externa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33.png" /><Relationship Id="rId4" Type="http://schemas.openxmlformats.org/officeDocument/2006/relationships/hyperlink" Target="https://www.google.com/url?sa=i&amp;url=https%3A%2F%2Fpngtree.com%2Ffreepng%2Fthin-line-icon-of-supporting-friends-in-tough-times-vector_10264002.html&amp;psig=AOvVaw04gS8izYVA4XpvHb6hN4fx&amp;ust=1761861972405000&amp;source=images&amp;cd=vfe&amp;opi=89978449&amp;ved=2ahUKEwium6u5tcqQAxWeZUEAHao1BfAQjhx6BAgAEBw" TargetMode="Externa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 /><Relationship Id="rId2" Type="http://schemas.openxmlformats.org/officeDocument/2006/relationships/hyperlink" Target="https://www.google.com/url?sa=i&amp;url=https%3A%2F%2Fpngtree.com%2Ffreepng%2Fthin-line-icon-of-supporting-friends-in-tough-times-vector_10264002.html&amp;psig=AOvVaw04gS8izYVA4XpvHb6hN4fx&amp;ust=1761861972405000&amp;source=images&amp;cd=vfe&amp;opi=89978449&amp;ved=2ahUKEwium6u5tcqQAxWeZUEAHao1BfAQjhx6BAgAEBw" TargetMode="External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4/23/contents" TargetMode="External" /><Relationship Id="rId2" Type="http://schemas.openxmlformats.org/officeDocument/2006/relationships/hyperlink" Target="https://doi.org/10.1186/s12913-018-3161-3" TargetMode="Externa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www.legislation.gov.uk/ukpga/2010/15/contents" TargetMode="Externa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22/31/contents" TargetMode="External" /><Relationship Id="rId2" Type="http://schemas.openxmlformats.org/officeDocument/2006/relationships/hyperlink" Target="https://www.gov.uk/government/publications/future-of-an-ageing-population" TargetMode="Externa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doi.org/10.1177/10499091231190778" TargetMode="External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2-024-01766-7" TargetMode="External" /><Relationship Id="rId2" Type="http://schemas.openxmlformats.org/officeDocument/2006/relationships/hyperlink" Target="https://www.longtermplan.nhs.uk/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BF1C7EDE-5CEE-B9FA-F3E3-5E7FA0B6A64F}"/>
              </a:ext>
            </a:extLst>
          </p:cNvPr>
          <p:cNvSpPr txBox="1"/>
          <p:nvPr/>
        </p:nvSpPr>
        <p:spPr>
          <a:xfrm>
            <a:off x="2482780" y="2413337"/>
            <a:ext cx="722643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Empowering Older Adults through Compassionate Care: Evaluating Nursing Homes and Hospice Services in the UK</a:t>
            </a:r>
          </a:p>
          <a:p>
            <a:pPr algn="ctr"/>
            <a:r>
              <a:rPr lang="en-GB" dirty="0"/>
              <a:t>Student Name: </a:t>
            </a:r>
            <a:r>
              <a:rPr lang="en-GB" b="1" dirty="0"/>
              <a:t>Dana Zaharia</a:t>
            </a:r>
          </a:p>
          <a:p>
            <a:pPr algn="ctr"/>
            <a:r>
              <a:rPr lang="en-GB" dirty="0"/>
              <a:t>Student ID: </a:t>
            </a:r>
            <a:r>
              <a:rPr lang="en-GB" b="1" dirty="0"/>
              <a:t>2241343</a:t>
            </a:r>
          </a:p>
          <a:p>
            <a:pPr algn="ctr"/>
            <a:r>
              <a:rPr lang="en-GB" dirty="0"/>
              <a:t>Module Title and Code: </a:t>
            </a:r>
            <a:r>
              <a:rPr lang="en-GB" b="1" dirty="0"/>
              <a:t>BMHP6027 – Empowering the Older Person</a:t>
            </a:r>
          </a:p>
          <a:p>
            <a:pPr algn="ctr"/>
            <a:r>
              <a:rPr lang="en-GB" dirty="0"/>
              <a:t>Component 1: </a:t>
            </a:r>
            <a:r>
              <a:rPr lang="en-GB" b="1" dirty="0"/>
              <a:t>Presentation</a:t>
            </a:r>
          </a:p>
          <a:p>
            <a:pPr algn="ctr"/>
            <a:r>
              <a:rPr lang="en-GB" dirty="0"/>
              <a:t>Lecturer: </a:t>
            </a:r>
            <a:r>
              <a:rPr lang="en-GB" b="1" dirty="0"/>
              <a:t>Zakiyyah Ahmed</a:t>
            </a:r>
          </a:p>
        </p:txBody>
      </p:sp>
    </p:spTree>
    <p:extLst>
      <p:ext uri="{BB962C8B-B14F-4D97-AF65-F5344CB8AC3E}">
        <p14:creationId xmlns:p14="http://schemas.microsoft.com/office/powerpoint/2010/main" val="208520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21"/>
    </mc:Choice>
    <mc:Fallback xmlns="">
      <p:transition spd="slow" advTm="592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9">
            <a:hlinkClick r:id="rId2"/>
            <a:extLst>
              <a:ext uri="{FF2B5EF4-FFF2-40B4-BE49-F238E27FC236}">
                <a16:creationId xmlns:a16="http://schemas.microsoft.com/office/drawing/2014/main" id="{B956B685-0104-A29B-6D30-A0A919E05719}"/>
              </a:ext>
            </a:extLst>
          </p:cNvPr>
          <p:cNvSpPr/>
          <p:nvPr/>
        </p:nvSpPr>
        <p:spPr>
          <a:xfrm>
            <a:off x="6096000" y="0"/>
            <a:ext cx="6374004" cy="7184571"/>
          </a:xfrm>
          <a:prstGeom prst="parallelogram">
            <a:avLst/>
          </a:prstGeom>
          <a:blipFill>
            <a:blip r:embed="rId3">
              <a:alphaModFix amt="66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Parallelogram 7">
            <a:hlinkClick r:id="rId4"/>
            <a:extLst>
              <a:ext uri="{FF2B5EF4-FFF2-40B4-BE49-F238E27FC236}">
                <a16:creationId xmlns:a16="http://schemas.microsoft.com/office/drawing/2014/main" id="{8FD13D8A-D0BD-4F11-7A07-CFE1D5DF2105}"/>
              </a:ext>
            </a:extLst>
          </p:cNvPr>
          <p:cNvSpPr/>
          <p:nvPr/>
        </p:nvSpPr>
        <p:spPr>
          <a:xfrm>
            <a:off x="-10046" y="0"/>
            <a:ext cx="6375600" cy="6858000"/>
          </a:xfrm>
          <a:prstGeom prst="parallelogram">
            <a:avLst/>
          </a:prstGeom>
          <a:blipFill>
            <a:blip r:embed="rId5">
              <a:alphaModFix amt="66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E12CA9-7057-0C43-EB1B-4F5D6826253C}"/>
              </a:ext>
            </a:extLst>
          </p:cNvPr>
          <p:cNvSpPr txBox="1"/>
          <p:nvPr/>
        </p:nvSpPr>
        <p:spPr>
          <a:xfrm>
            <a:off x="203088" y="323066"/>
            <a:ext cx="11988911" cy="2234073"/>
          </a:xfrm>
          <a:prstGeom prst="rect">
            <a:avLst/>
          </a:prstGeom>
          <a:solidFill>
            <a:schemeClr val="bg1">
              <a:alpha val="84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presentation evaluates how nursing homes and hospice services address the care, empowerment, and support needs of adults aged 65 and above.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explores theories of ageing, legislation and policy, technological innovations, and includes a UK case study.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aim is to critically assess how older people’s dignity and independence are maintained through effective care models.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474802-8C98-0E08-BAD6-5F5501A77534}"/>
              </a:ext>
            </a:extLst>
          </p:cNvPr>
          <p:cNvSpPr txBox="1"/>
          <p:nvPr/>
        </p:nvSpPr>
        <p:spPr>
          <a:xfrm>
            <a:off x="1173480" y="4579194"/>
            <a:ext cx="9845040" cy="2031325"/>
          </a:xfrm>
          <a:prstGeom prst="rect">
            <a:avLst/>
          </a:prstGeom>
          <a:solidFill>
            <a:schemeClr val="bg1">
              <a:alpha val="73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dirty="0"/>
              <a:t>Key Themes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Evaluation of care and empowerment in nursing homes and hospice care.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Exploration of theories of ageing to understand older people’s experiences.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Review of key UK legislation and policy shaping elderly care.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Assessment of technological innovations enhancing quality of life.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Application of real-world case studies to demonstrate best practice.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/>
              <a:t>Development of recommendations for service improvement and empowerment in later life.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F2C713-4BD3-8151-7704-CE82BBE1E897}"/>
              </a:ext>
            </a:extLst>
          </p:cNvPr>
          <p:cNvSpPr txBox="1"/>
          <p:nvPr/>
        </p:nvSpPr>
        <p:spPr>
          <a:xfrm>
            <a:off x="3087579" y="3081812"/>
            <a:ext cx="6219928" cy="923330"/>
          </a:xfrm>
          <a:prstGeom prst="rect">
            <a:avLst/>
          </a:prstGeom>
          <a:solidFill>
            <a:schemeClr val="bg1">
              <a:alpha val="82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Ageing is understood as both a biological process (wear-and-tear, genetic theories) and a social experience shaped by roles, identity, and environment (</a:t>
            </a:r>
            <a:r>
              <a:rPr lang="en-GB" dirty="0" err="1"/>
              <a:t>Gaviano</a:t>
            </a:r>
            <a:r>
              <a:rPr lang="en-GB" dirty="0"/>
              <a:t>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645946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AA8334-5EF4-2365-C74A-000DC3623D68}"/>
              </a:ext>
            </a:extLst>
          </p:cNvPr>
          <p:cNvSpPr txBox="1"/>
          <p:nvPr/>
        </p:nvSpPr>
        <p:spPr>
          <a:xfrm>
            <a:off x="-78378" y="942897"/>
            <a:ext cx="8490857" cy="5940857"/>
          </a:xfrm>
          <a:prstGeom prst="rect">
            <a:avLst/>
          </a:prstGeom>
          <a:solidFill>
            <a:schemeClr val="bg1">
              <a:alpha val="71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UK has an ageing population: it is predicted that 26% of the population will be aged 65+ by 2065 (Centre for Ageing Better, 2025).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Longevity brings challenges: increased chronic disease, dementia, disability, and care dependency (</a:t>
            </a:r>
            <a:r>
              <a:rPr lang="en-GB" sz="1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Gianfredi</a:t>
            </a:r>
            <a:r>
              <a:rPr lang="en-GB" sz="1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et al., 2025).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/>
              <a:t>Older adults’ needs span physical (mobility, pain), psychological (anxiety, dementia), social (isolation), and spiritual dimensions (</a:t>
            </a:r>
            <a:r>
              <a:rPr lang="en-GB" sz="1700" dirty="0" err="1"/>
              <a:t>Gaviano</a:t>
            </a:r>
            <a:r>
              <a:rPr lang="en-GB" sz="1700" dirty="0"/>
              <a:t> et al., 2024). 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Frameworks such as the Care Act 2014 and the NHS Long Term Plan (2019) emphasise prevention, person-centred support, and joined-up health and social care.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/>
              <a:t>Equality Act 2010 reinforces rights to non-discriminatory access to care and independence.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Innovation (e.g., digital monitoring, telehealth, and adaptive technologies) supports independence, reduces hospital admissions, and improves quality of life for older adults (NHS England, 2021).</a:t>
            </a:r>
          </a:p>
          <a:p>
            <a:pPr marL="285750" indent="-28575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v"/>
            </a:pPr>
            <a:r>
              <a:rPr lang="en-GB" sz="1700" dirty="0"/>
              <a:t>Empowerment through person-centred care enables older people to make informed decisions, preserving dignity, autonomy, and emotional wellbeing (Guisti et al., 2020).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9CF5D0-8EC2-185C-7DC2-6F07E08202B3}"/>
              </a:ext>
            </a:extLst>
          </p:cNvPr>
          <p:cNvSpPr/>
          <p:nvPr/>
        </p:nvSpPr>
        <p:spPr>
          <a:xfrm>
            <a:off x="118896" y="147455"/>
            <a:ext cx="4558620" cy="61555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3400" b="1" dirty="0">
                <a:ln/>
                <a:solidFill>
                  <a:schemeClr val="accent4"/>
                </a:solidFill>
              </a:rPr>
              <a:t>The Ageing Population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F92988FC-EC03-9665-C5FF-A474043C56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0732" y="2986002"/>
            <a:ext cx="1594369" cy="1615888"/>
          </a:xfrm>
          <a:prstGeom prst="rect">
            <a:avLst/>
          </a:prstGeom>
          <a:ln w="28575">
            <a:solidFill>
              <a:schemeClr val="tx2">
                <a:lumMod val="50000"/>
                <a:lumOff val="50000"/>
              </a:schemeClr>
            </a:solidFill>
            <a:prstDash val="dashDot"/>
          </a:ln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DE372086-60A8-7B96-1FD0-4EEFD81A74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59263" y="4787186"/>
            <a:ext cx="2897305" cy="1931054"/>
          </a:xfrm>
          <a:prstGeom prst="rect">
            <a:avLst/>
          </a:prstGeom>
        </p:spPr>
      </p:pic>
      <p:pic>
        <p:nvPicPr>
          <p:cNvPr id="7" name="Picture 6">
            <a:hlinkClick r:id="rId7"/>
            <a:extLst>
              <a:ext uri="{FF2B5EF4-FFF2-40B4-BE49-F238E27FC236}">
                <a16:creationId xmlns:a16="http://schemas.microsoft.com/office/drawing/2014/main" id="{9C7EB2C9-EB0C-4741-DD4C-AFEFCC5BD39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1126"/>
          <a:stretch>
            <a:fillRect/>
          </a:stretch>
        </p:blipFill>
        <p:spPr>
          <a:xfrm>
            <a:off x="8403989" y="322642"/>
            <a:ext cx="3847969" cy="249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452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83507B-B8E2-5AE2-604F-8D43AB2143DE}"/>
              </a:ext>
            </a:extLst>
          </p:cNvPr>
          <p:cNvSpPr txBox="1"/>
          <p:nvPr/>
        </p:nvSpPr>
        <p:spPr>
          <a:xfrm>
            <a:off x="269240" y="78936"/>
            <a:ext cx="5826760" cy="4622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Theoretical Frameworks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Activity Theory (Havighurst, 1961): Older adults achieve satisfaction by remaining active and socially engaged. Nursing homes can apply this through activity programmes and social interaction.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Continuity Theory (Atchley, 1989): Maintaining familiar routines and roles promotes identity and wellbeing — applicable to long-term care environments.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Theories guide care planning by explaining how older people adapt to ageing and how services can support active participation and identity preservation.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B554CE-B961-AF90-F42F-88959CC15A78}"/>
              </a:ext>
            </a:extLst>
          </p:cNvPr>
          <p:cNvSpPr txBox="1"/>
          <p:nvPr/>
        </p:nvSpPr>
        <p:spPr>
          <a:xfrm>
            <a:off x="6391764" y="1871058"/>
            <a:ext cx="5598160" cy="5038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Purpose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To explain how ageing theories inform care delivery in nursing homes and hospices.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To illustrate how theory supports empowerment, identity, and participation among older adults.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To link theory to practice, showing how structured engagement and continuity enhance emotional and psychological wellbeing.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To help evaluate whether current services reflect theoretical principles of active ageing and person-centred care.</a:t>
            </a:r>
          </a:p>
          <a:p>
            <a:pPr>
              <a:lnSpc>
                <a:spcPct val="150000"/>
              </a:lnSpc>
            </a:pPr>
            <a:r>
              <a:rPr lang="en-GB" dirty="0"/>
              <a:t>(Havighurst, 1961; Atchley, 1989)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2FB1FAD4-D6CF-993E-5257-707FF7C74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414" y="622198"/>
            <a:ext cx="2833986" cy="17712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D33B7754-03AB-5331-73EC-1C64BDD568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5138" y="-109811"/>
            <a:ext cx="2480906" cy="16547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hlinkClick r:id="rId6"/>
            <a:extLst>
              <a:ext uri="{FF2B5EF4-FFF2-40B4-BE49-F238E27FC236}">
                <a16:creationId xmlns:a16="http://schemas.microsoft.com/office/drawing/2014/main" id="{EDE9AA89-9CA7-D1B4-DB49-C53C3DCD10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98083" y="4806308"/>
            <a:ext cx="2802154" cy="18704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hlinkClick r:id="rId8"/>
            <a:extLst>
              <a:ext uri="{FF2B5EF4-FFF2-40B4-BE49-F238E27FC236}">
                <a16:creationId xmlns:a16="http://schemas.microsoft.com/office/drawing/2014/main" id="{95CAA2F8-38E8-6F0D-7965-D04FBD7881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0" y="-109811"/>
            <a:ext cx="2739396" cy="17634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hlinkClick r:id="rId10"/>
            <a:extLst>
              <a:ext uri="{FF2B5EF4-FFF2-40B4-BE49-F238E27FC236}">
                <a16:creationId xmlns:a16="http://schemas.microsoft.com/office/drawing/2014/main" id="{1AE618ED-7836-9E7E-2397-8998844F13E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4723674"/>
            <a:ext cx="3201489" cy="21343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47536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7E37CD-38C6-57F2-5A1D-E175BC7CF28F}"/>
              </a:ext>
            </a:extLst>
          </p:cNvPr>
          <p:cNvSpPr txBox="1"/>
          <p:nvPr/>
        </p:nvSpPr>
        <p:spPr>
          <a:xfrm>
            <a:off x="65315" y="226540"/>
            <a:ext cx="11913326" cy="3884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of Current Care Provisions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UK elderly care services include residential care, nursing homes, day centres, domiciliary care, and hospice services.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Care Quality Commission (CQC) regulates these settings to ensure safety, effectiveness, and compassion.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Both nursing homes and hospices play key roles in supporting independence, comfort, and dignity.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However, increasing demand, funding pressures, and workforce shortages challenge quality and accessibility (CQC,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Services must align with the Care Act’s empowerment principle to ensure individual choice and person-centred care.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(Unique Care, 2024; CQC, 2025)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1A836B4-1BD0-1542-CBD7-FEF11A96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3693" y="4934145"/>
            <a:ext cx="2948168" cy="1963039"/>
          </a:xfrm>
          <a:prstGeom prst="rect">
            <a:avLst/>
          </a:prstGeom>
        </p:spPr>
      </p:pic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BFEBEF06-8802-4D40-B904-975D085198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9046" y="4892555"/>
            <a:ext cx="2948168" cy="1965445"/>
          </a:xfrm>
          <a:prstGeom prst="rect">
            <a:avLst/>
          </a:prstGeom>
        </p:spPr>
      </p:pic>
      <p:pic>
        <p:nvPicPr>
          <p:cNvPr id="6" name="Picture 5">
            <a:hlinkClick r:id="rId6"/>
            <a:extLst>
              <a:ext uri="{FF2B5EF4-FFF2-40B4-BE49-F238E27FC236}">
                <a16:creationId xmlns:a16="http://schemas.microsoft.com/office/drawing/2014/main" id="{34051DCA-2307-2271-1308-BE26E0A9CF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7214" y="4896778"/>
            <a:ext cx="2948169" cy="1961223"/>
          </a:xfrm>
          <a:prstGeom prst="rect">
            <a:avLst/>
          </a:prstGeom>
        </p:spPr>
      </p:pic>
      <p:pic>
        <p:nvPicPr>
          <p:cNvPr id="7" name="Picture 6">
            <a:hlinkClick r:id="rId8"/>
            <a:extLst>
              <a:ext uri="{FF2B5EF4-FFF2-40B4-BE49-F238E27FC236}">
                <a16:creationId xmlns:a16="http://schemas.microsoft.com/office/drawing/2014/main" id="{873C005E-D96E-F2DE-2998-ABAA8B8DEB4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5383" y="4896778"/>
            <a:ext cx="3486617" cy="196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938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11465016-FD0D-15DE-A0AC-85BD3B1388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2951" y="2487313"/>
            <a:ext cx="2511165" cy="18833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91BF23BA-808D-536D-7CF6-0F968A48F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1279" y="1113518"/>
            <a:ext cx="2592837" cy="18833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62F77B-4E76-5E93-0084-732792F68515}"/>
              </a:ext>
            </a:extLst>
          </p:cNvPr>
          <p:cNvSpPr txBox="1"/>
          <p:nvPr/>
        </p:nvSpPr>
        <p:spPr>
          <a:xfrm>
            <a:off x="-26126" y="169816"/>
            <a:ext cx="9776822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200" b="1" dirty="0"/>
              <a:t>Overview of Nursing Homes</a:t>
            </a:r>
          </a:p>
          <a:p>
            <a:pPr>
              <a:spcBef>
                <a:spcPts val="600"/>
              </a:spcBef>
            </a:pPr>
            <a:r>
              <a:rPr lang="en-GB" dirty="0"/>
              <a:t>Provide 24-hour care for older adults with complex physical or cognitive needs, including dementia and frailty (Davies et al., 2011).</a:t>
            </a:r>
          </a:p>
          <a:p>
            <a:pPr>
              <a:spcBef>
                <a:spcPts val="600"/>
              </a:spcBef>
            </a:pPr>
            <a:r>
              <a:rPr lang="en-GB" dirty="0"/>
              <a:t>Regulated by the Care Quality Commission (CQC) to ensure safety, dignity, and quality of care.</a:t>
            </a:r>
          </a:p>
          <a:p>
            <a:pPr>
              <a:spcBef>
                <a:spcPts val="600"/>
              </a:spcBef>
            </a:pPr>
            <a:r>
              <a:rPr lang="en-GB" dirty="0"/>
              <a:t>Focus on person-centred approaches, rehabilitation, and social engagement.</a:t>
            </a:r>
          </a:p>
          <a:p>
            <a:pPr>
              <a:spcBef>
                <a:spcPts val="600"/>
              </a:spcBef>
            </a:pPr>
            <a:r>
              <a:rPr lang="en-GB" dirty="0"/>
              <a:t>Supported by policies such as the Care Act 2014 (wellbeing and personalisation) and Health and Social Care Act 2022 (regulatory standards).</a:t>
            </a:r>
          </a:p>
          <a:p>
            <a:pPr>
              <a:spcBef>
                <a:spcPts val="600"/>
              </a:spcBef>
            </a:pPr>
            <a:r>
              <a:rPr lang="en-GB" dirty="0"/>
              <a:t>Increasingly integrate nursing, therapy, and social care under the Integrated Care Systems (ICSs) (NHS England, 2022; Baxter et al., 2018).</a:t>
            </a:r>
          </a:p>
          <a:p>
            <a:pPr>
              <a:spcBef>
                <a:spcPts val="600"/>
              </a:spcBef>
            </a:pPr>
            <a:endParaRPr lang="en-GB" sz="2200" b="1" dirty="0"/>
          </a:p>
          <a:p>
            <a:pPr>
              <a:spcBef>
                <a:spcPts val="600"/>
              </a:spcBef>
            </a:pPr>
            <a:r>
              <a:rPr lang="en-GB" sz="2200" b="1" dirty="0"/>
              <a:t>Evaluation of Nursing Homes</a:t>
            </a:r>
          </a:p>
          <a:p>
            <a:pPr>
              <a:spcBef>
                <a:spcPts val="600"/>
              </a:spcBef>
            </a:pPr>
            <a:r>
              <a:rPr lang="en-GB" b="1" dirty="0"/>
              <a:t>Strengths: </a:t>
            </a:r>
            <a:r>
              <a:rPr lang="en-GB" dirty="0"/>
              <a:t>Provide professional, round-the-clock medical care; reduce hospital admissions; improve end-of-life comfort and safety (Davies et al., 2011; Baxter et al., 2018).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Empowerment</a:t>
            </a:r>
            <a:r>
              <a:rPr lang="en-GB" dirty="0"/>
              <a:t>: Involving residents in care planning enhances dignity and control (Care Act 2014).</a:t>
            </a:r>
          </a:p>
          <a:p>
            <a:pPr>
              <a:spcBef>
                <a:spcPts val="600"/>
              </a:spcBef>
            </a:pPr>
            <a:r>
              <a:rPr lang="en-GB" dirty="0"/>
              <a:t>Weaknesses: Staffing shortages and variable quality ratings across regions affect consistency (Yu et al., 2024).</a:t>
            </a:r>
          </a:p>
          <a:p>
            <a:pPr>
              <a:spcBef>
                <a:spcPts val="600"/>
              </a:spcBef>
            </a:pPr>
            <a:r>
              <a:rPr lang="en-GB" dirty="0"/>
              <a:t>Funding pressures—local authority underfunding limits innovation and staff training (Lewis, 2022).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Theory Link: </a:t>
            </a:r>
            <a:r>
              <a:rPr lang="en-GB" dirty="0"/>
              <a:t>Reflects Continuity Theory—stable routines and relationships promote identity and emotional security in older adults (Atchley, 1989).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hlinkClick r:id="rId6"/>
            <a:extLst>
              <a:ext uri="{FF2B5EF4-FFF2-40B4-BE49-F238E27FC236}">
                <a16:creationId xmlns:a16="http://schemas.microsoft.com/office/drawing/2014/main" id="{BF1757F7-2071-15F5-6CBF-0D8C4679E0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44435" y="-218551"/>
            <a:ext cx="2406526" cy="18157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CF833E73-BA1B-D554-8497-C135A77F49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41175" y="4055846"/>
            <a:ext cx="2209786" cy="31312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49916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6DBC24-5E2A-4491-B67C-FC064A79A9DF}"/>
              </a:ext>
            </a:extLst>
          </p:cNvPr>
          <p:cNvSpPr txBox="1"/>
          <p:nvPr/>
        </p:nvSpPr>
        <p:spPr>
          <a:xfrm>
            <a:off x="361406" y="538375"/>
            <a:ext cx="7397932" cy="5961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 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Population Trends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UK’s ageing population (adults aged 75+ projected to double from 5M to 10M by 2039) is increasing demand for nursing home placements (Government Office for Science, 2019).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Higher prevalence of dementia, frailty, and chronic illness creates pressure on staffing, resources, and NHS collaboration (Royal College of Nursing, 2024).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Policies such as the NHS Long Term Plan (2019) emphasise keeping people independent longer, reducing nursing home reliance.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shift toward integrated community care and assistive technology challenges traditional nursing home models (Curtis and Brooks, 2020).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Sustainability depends on improved funding, digital innovation, and workforce retention (Baxter et al., 2018; Royal College of Nursing, 2024).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8ECB601F-B7CF-3B22-3596-53B227BDD2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270" y="1080135"/>
            <a:ext cx="4697730" cy="469773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5718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D75E8A8-6F13-7C14-E6E2-6F002A322D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66"/>
          <a:stretch>
            <a:fillRect/>
          </a:stretch>
        </p:blipFill>
        <p:spPr>
          <a:xfrm>
            <a:off x="9209313" y="-235128"/>
            <a:ext cx="3239589" cy="255243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195B31-F347-A1C3-FF9D-4E29CD952536}"/>
              </a:ext>
            </a:extLst>
          </p:cNvPr>
          <p:cNvSpPr txBox="1"/>
          <p:nvPr/>
        </p:nvSpPr>
        <p:spPr>
          <a:xfrm>
            <a:off x="1" y="71527"/>
            <a:ext cx="9535886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Technological Innovations in Nursing Home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spcBef>
                <a:spcPts val="600"/>
              </a:spcBef>
            </a:pPr>
            <a:r>
              <a:rPr lang="en-GB" sz="2000" b="1" dirty="0"/>
              <a:t>Overview:</a:t>
            </a:r>
          </a:p>
          <a:p>
            <a:pPr>
              <a:spcBef>
                <a:spcPts val="600"/>
              </a:spcBef>
            </a:pPr>
            <a:r>
              <a:rPr lang="en-GB" dirty="0"/>
              <a:t>Increasing adoption of digital care planning systems for real-time monitoring and data sharing across care teams.</a:t>
            </a:r>
          </a:p>
          <a:p>
            <a:pPr>
              <a:spcBef>
                <a:spcPts val="600"/>
              </a:spcBef>
            </a:pPr>
            <a:r>
              <a:rPr lang="en-GB" dirty="0"/>
              <a:t>Sensor technologies and smart fall detectors enhance safety and early intervention.</a:t>
            </a:r>
          </a:p>
          <a:p>
            <a:pPr>
              <a:spcBef>
                <a:spcPts val="600"/>
              </a:spcBef>
            </a:pPr>
            <a:r>
              <a:rPr lang="en-GB" dirty="0"/>
              <a:t>Telehealth and virtual GP consultations reduce hospital admissions and improve care coordination.</a:t>
            </a:r>
          </a:p>
          <a:p>
            <a:pPr>
              <a:spcBef>
                <a:spcPts val="600"/>
              </a:spcBef>
            </a:pPr>
            <a:r>
              <a:rPr lang="en-GB" dirty="0"/>
              <a:t>Robotic and assistive devices support independence and reduce staff workload.</a:t>
            </a:r>
          </a:p>
          <a:p>
            <a:pPr>
              <a:spcBef>
                <a:spcPts val="600"/>
              </a:spcBef>
            </a:pPr>
            <a:r>
              <a:rPr lang="en-GB" dirty="0"/>
              <a:t>(Huter et al., 2020, Garner et al., 2024; Bee IT Solutions, 2024).</a:t>
            </a:r>
          </a:p>
          <a:p>
            <a:pPr>
              <a:spcBef>
                <a:spcPts val="600"/>
              </a:spcBef>
            </a:pPr>
            <a:r>
              <a:rPr lang="en-GB" sz="2000" b="1" dirty="0"/>
              <a:t>Assessment:</a:t>
            </a:r>
          </a:p>
          <a:p>
            <a:pPr>
              <a:spcBef>
                <a:spcPts val="600"/>
              </a:spcBef>
            </a:pPr>
            <a:r>
              <a:rPr lang="en-GB" dirty="0"/>
              <a:t>Benefits: Increases efficiency, improves documentation accuracy, and promotes personalised care through data-driven insights, reduced hospital admissions (Garner et al., 2024; NIHR, 2023).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Empowerment: </a:t>
            </a:r>
            <a:r>
              <a:rPr lang="en-GB" dirty="0"/>
              <a:t>Residents gain autonomy via digital tools supporting communication with family and care staff (NIHR, 2023).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Challenges: </a:t>
            </a:r>
            <a:r>
              <a:rPr lang="en-GB" dirty="0"/>
              <a:t>High costs, inconsistent staff training, and digital exclusion among older residents can limit effectiveness (Huter et al., 2020).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Ethical Concerns</a:t>
            </a:r>
            <a:r>
              <a:rPr lang="en-GB" dirty="0"/>
              <a:t>: Over-reliance on tech risks depersonalising care if not balanced with human interaction (Horton and Hardie, 2021).</a:t>
            </a: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B5D27549-E73B-30BB-F814-7BAB4C7D02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381" r="10655" b="12427"/>
          <a:stretch>
            <a:fillRect/>
          </a:stretch>
        </p:blipFill>
        <p:spPr>
          <a:xfrm>
            <a:off x="8220893" y="2218237"/>
            <a:ext cx="4127863" cy="17572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hlinkClick r:id="rId6"/>
            <a:extLst>
              <a:ext uri="{FF2B5EF4-FFF2-40B4-BE49-F238E27FC236}">
                <a16:creationId xmlns:a16="http://schemas.microsoft.com/office/drawing/2014/main" id="{73BCB171-797E-92F7-B85C-56CC6C93458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0889" r="33500"/>
          <a:stretch>
            <a:fillRect/>
          </a:stretch>
        </p:blipFill>
        <p:spPr>
          <a:xfrm>
            <a:off x="9557664" y="3942742"/>
            <a:ext cx="2246811" cy="27776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04404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A2944D-2D94-FA3D-E460-B875B6FC2E03}"/>
              </a:ext>
            </a:extLst>
          </p:cNvPr>
          <p:cNvSpPr txBox="1"/>
          <p:nvPr/>
        </p:nvSpPr>
        <p:spPr>
          <a:xfrm>
            <a:off x="246743" y="155198"/>
            <a:ext cx="8923384" cy="4501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</a:pP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of Hospice Services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v"/>
            </a:pPr>
            <a:r>
              <a:rPr lang="en-GB" dirty="0"/>
              <a:t>Provide specialist palliative and end-of-life care for people with life-limiting illnesses, focusing on pain relief, dignity, and emotional wellbeing (Newson, 2024).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v"/>
            </a:pPr>
            <a:r>
              <a:rPr lang="en-GB" dirty="0"/>
              <a:t>Offer inpatient, day, and community-based services, often run by charities (Newson, 2024).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v"/>
            </a:pPr>
            <a:r>
              <a:rPr lang="en-GB" dirty="0"/>
              <a:t>Governed by the Care Quality Commission (CQC) and guided by the NHS Long Term Plan (2019), which promotes person-centred and integrated palliative care.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v"/>
            </a:pPr>
            <a:r>
              <a:rPr lang="en-GB" dirty="0"/>
              <a:t>Multidisciplinary teams (nurses, social workers, counsellors, and chaplains) deliver holistic support for patients and families (Akindele and Ryan, 2023).</a:t>
            </a:r>
          </a:p>
          <a:p>
            <a:pPr marL="285750" indent="-285750">
              <a:spcBef>
                <a:spcPts val="300"/>
              </a:spcBef>
              <a:buFont typeface="Wingdings" panose="05000000000000000000" pitchFamily="2" charset="2"/>
              <a:buChar char="v"/>
            </a:pPr>
            <a:r>
              <a:rPr lang="en-GB" dirty="0"/>
              <a:t>Supported by national strategies such as the Ambitions for Palliative and End of Life Care Framework (NHS England, 2021) promoting choice and coordination.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DEB993-BF1E-C94D-3A77-6F630D305C95}"/>
              </a:ext>
            </a:extLst>
          </p:cNvPr>
          <p:cNvSpPr txBox="1"/>
          <p:nvPr/>
        </p:nvSpPr>
        <p:spPr>
          <a:xfrm>
            <a:off x="362222" y="3549402"/>
            <a:ext cx="11467555" cy="3308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 </a:t>
            </a: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Evaluation of Hospice Services</a:t>
            </a:r>
          </a:p>
          <a:p>
            <a:pPr>
              <a:spcBef>
                <a:spcPts val="600"/>
              </a:spcBef>
            </a:pPr>
            <a:r>
              <a:rPr lang="en-GB" b="1" dirty="0"/>
              <a:t>Strengths: </a:t>
            </a:r>
            <a:r>
              <a:rPr lang="en-GB" dirty="0"/>
              <a:t>High-quality, compassionate, and holistic care improves symptom control and family satisfaction (Hoff, Trovato and </a:t>
            </a:r>
            <a:r>
              <a:rPr lang="en-GB" dirty="0" err="1"/>
              <a:t>Kitsakos</a:t>
            </a:r>
            <a:r>
              <a:rPr lang="en-GB" dirty="0"/>
              <a:t>, 2023).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Empowerment: </a:t>
            </a:r>
            <a:r>
              <a:rPr lang="en-GB" dirty="0"/>
              <a:t>Advanced care planning and shared decision-making reflect Care Act 2014 wellbeing principles (Hospice UK, 2025).</a:t>
            </a:r>
          </a:p>
          <a:p>
            <a:pPr>
              <a:spcBef>
                <a:spcPts val="600"/>
              </a:spcBef>
            </a:pPr>
            <a:r>
              <a:rPr lang="en-GB" b="1" dirty="0"/>
              <a:t>Weaknesses: </a:t>
            </a:r>
            <a:r>
              <a:rPr lang="en-GB" dirty="0"/>
              <a:t>Funding inequalities —  Hospice care is not fully funded, being under financial crisis, causing regional access disparities (Tobin et al, 2022; Newson, 2024).</a:t>
            </a:r>
          </a:p>
          <a:p>
            <a:pPr>
              <a:spcBef>
                <a:spcPts val="600"/>
              </a:spcBef>
            </a:pPr>
            <a:r>
              <a:rPr lang="en-GB" dirty="0"/>
              <a:t>Limited integration with mainstream NHS services and shortages in palliative specialists (</a:t>
            </a:r>
            <a:r>
              <a:rPr lang="en-GB" dirty="0" err="1"/>
              <a:t>Dobrikova</a:t>
            </a:r>
            <a:r>
              <a:rPr lang="en-GB" dirty="0"/>
              <a:t>, Scheitel and Roulston, 2023).</a:t>
            </a:r>
          </a:p>
          <a:p>
            <a:pPr>
              <a:spcBef>
                <a:spcPts val="600"/>
              </a:spcBef>
            </a:pPr>
            <a:r>
              <a:rPr lang="en-GB" dirty="0"/>
              <a:t>Ethical tensions in balancing patient autonomy and clinical safety at end-of-life stages (Tobin et al, 2022).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31C99832-9B30-F161-007B-4D73E334DE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0127" y="980054"/>
            <a:ext cx="2881720" cy="203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091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374427-9F6F-EC4E-A44E-4A6C3809A309}"/>
              </a:ext>
            </a:extLst>
          </p:cNvPr>
          <p:cNvSpPr txBox="1"/>
          <p:nvPr/>
        </p:nvSpPr>
        <p:spPr>
          <a:xfrm>
            <a:off x="191589" y="379067"/>
            <a:ext cx="7188926" cy="63771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Population Trends on Hospice Care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Demand for hospice and palliative services is expected to increase by 25% by 2048 due to ageing and multimorbidity (Hospice UK,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Growing complexity of conditions (dementia, cancer, frailty) increases the need for integrated, home-based palliative models (Tobin et al.,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Health and Care Act 2022 and ICS frameworks promote better coordination between hospices, hospitals, and community teams.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Shortage of skilled palliative care professionals poses challenges for sustainable service delivery (</a:t>
            </a:r>
            <a:r>
              <a:rPr lang="en-GB" dirty="0" err="1"/>
              <a:t>Dobrikova</a:t>
            </a:r>
            <a:r>
              <a:rPr lang="en-GB" dirty="0"/>
              <a:t>, Scheitel and Roulston,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Hospices must adapt through digital innovation, training, and community partnerships to meet future needs (</a:t>
            </a:r>
            <a:r>
              <a:rPr lang="en-GB" dirty="0" err="1"/>
              <a:t>Dobrikova</a:t>
            </a:r>
            <a:r>
              <a:rPr lang="en-GB" dirty="0"/>
              <a:t>, Scheitel and Roulston, 2023).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AD55D12E-1D99-98CE-8F6F-103A0D002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792" y="1075318"/>
            <a:ext cx="4284619" cy="2972454"/>
          </a:xfrm>
          <a:prstGeom prst="rect">
            <a:avLst/>
          </a:prstGeom>
        </p:spPr>
      </p:pic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873EF16A-1FDF-316E-96EF-405F5E13C3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5791" y="4047772"/>
            <a:ext cx="4284620" cy="262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958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2FAE7B-9116-484E-3045-9DE515EC37B0}"/>
              </a:ext>
            </a:extLst>
          </p:cNvPr>
          <p:cNvSpPr txBox="1"/>
          <p:nvPr/>
        </p:nvSpPr>
        <p:spPr>
          <a:xfrm>
            <a:off x="245291" y="36448"/>
            <a:ext cx="888564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Technological Innovations in Hospice Care</a:t>
            </a:r>
          </a:p>
          <a:p>
            <a:endParaRPr lang="en-GB" dirty="0"/>
          </a:p>
          <a:p>
            <a:pPr>
              <a:spcBef>
                <a:spcPts val="600"/>
              </a:spcBef>
            </a:pPr>
            <a:r>
              <a:rPr lang="en-GB" sz="2000" b="1" dirty="0"/>
              <a:t>Overview:</a:t>
            </a:r>
          </a:p>
          <a:p>
            <a:pPr>
              <a:spcBef>
                <a:spcPts val="600"/>
              </a:spcBef>
            </a:pPr>
            <a:r>
              <a:rPr lang="en-GB" dirty="0"/>
              <a:t>Tele-palliative consultations allow remote multidisciplinary support and continuity of care for patients at home (</a:t>
            </a:r>
            <a:r>
              <a:rPr lang="en-GB" dirty="0" err="1"/>
              <a:t>Dobrikova</a:t>
            </a:r>
            <a:r>
              <a:rPr lang="en-GB" dirty="0"/>
              <a:t>, Scheitel and Roulston, 2023).</a:t>
            </a:r>
          </a:p>
          <a:p>
            <a:pPr>
              <a:spcBef>
                <a:spcPts val="600"/>
              </a:spcBef>
            </a:pPr>
            <a:r>
              <a:rPr lang="en-GB" dirty="0"/>
              <a:t>Electronic Palliative Care Coordination Systems (</a:t>
            </a:r>
            <a:r>
              <a:rPr lang="en-GB" dirty="0" err="1"/>
              <a:t>EPaCCS</a:t>
            </a:r>
            <a:r>
              <a:rPr lang="en-GB" dirty="0"/>
              <a:t>) link hospices, GPs, and hospitals to share end-of-life preferences (Pocock et al., 2020).</a:t>
            </a:r>
          </a:p>
          <a:p>
            <a:pPr>
              <a:spcBef>
                <a:spcPts val="600"/>
              </a:spcBef>
            </a:pPr>
            <a:r>
              <a:rPr lang="en-GB" dirty="0"/>
              <a:t>Virtual reality reminiscence therapy and digital storytelling enhance emotional comfort and reduce anxiety (Xu et al., 2023).</a:t>
            </a:r>
          </a:p>
          <a:p>
            <a:pPr>
              <a:spcBef>
                <a:spcPts val="600"/>
              </a:spcBef>
            </a:pPr>
            <a:r>
              <a:rPr lang="en-GB" dirty="0"/>
              <a:t>AI-powered predictive tools help anticipate symptom escalation and tailor care plans (</a:t>
            </a:r>
            <a:r>
              <a:rPr lang="en-GB" dirty="0" err="1"/>
              <a:t>Arioz</a:t>
            </a:r>
            <a:r>
              <a:rPr lang="en-GB" dirty="0"/>
              <a:t> et al, 2025).</a:t>
            </a:r>
          </a:p>
          <a:p>
            <a:pPr>
              <a:spcBef>
                <a:spcPts val="600"/>
              </a:spcBef>
            </a:pPr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B57664CE-6F58-1002-8034-CC370B73D6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4908"/>
          <a:stretch>
            <a:fillRect/>
          </a:stretch>
        </p:blipFill>
        <p:spPr>
          <a:xfrm>
            <a:off x="9205230" y="457199"/>
            <a:ext cx="2407352" cy="18941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65BE4E-2DF6-BCDE-6B29-867C9FF07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4183" y="2186767"/>
            <a:ext cx="2972526" cy="16929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B82C8D-CC38-43BB-8B43-0BF3D1DFF76A}"/>
              </a:ext>
            </a:extLst>
          </p:cNvPr>
          <p:cNvSpPr txBox="1"/>
          <p:nvPr/>
        </p:nvSpPr>
        <p:spPr>
          <a:xfrm>
            <a:off x="245291" y="3452107"/>
            <a:ext cx="11701418" cy="3422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/>
              <a:t>Assessment:</a:t>
            </a:r>
          </a:p>
          <a:p>
            <a:pPr>
              <a:lnSpc>
                <a:spcPct val="150000"/>
              </a:lnSpc>
            </a:pPr>
            <a:r>
              <a:rPr lang="en-GB" b="1" dirty="0"/>
              <a:t>Strengths: </a:t>
            </a:r>
            <a:r>
              <a:rPr lang="en-GB" dirty="0"/>
              <a:t>Improves communication, reduces unnecessary hospital admissions, and enhances patient choice (</a:t>
            </a:r>
            <a:r>
              <a:rPr lang="en-GB" dirty="0" err="1"/>
              <a:t>Dobrikova</a:t>
            </a:r>
            <a:r>
              <a:rPr lang="en-GB" dirty="0"/>
              <a:t>, Scheitel and Roulston, 2023; Pocock et al., 2020)</a:t>
            </a:r>
          </a:p>
          <a:p>
            <a:pPr>
              <a:lnSpc>
                <a:spcPct val="150000"/>
              </a:lnSpc>
            </a:pPr>
            <a:r>
              <a:rPr lang="en-GB" b="1" dirty="0"/>
              <a:t>Empowerment: </a:t>
            </a:r>
            <a:r>
              <a:rPr lang="en-GB" dirty="0"/>
              <a:t>Supports the Care Act 2014’s wellbeing principle—patients maintain control over end-of-life decisions.</a:t>
            </a:r>
          </a:p>
          <a:p>
            <a:pPr>
              <a:lnSpc>
                <a:spcPct val="150000"/>
              </a:lnSpc>
            </a:pPr>
            <a:r>
              <a:rPr lang="en-GB" b="1" dirty="0"/>
              <a:t>Limitations</a:t>
            </a:r>
            <a:r>
              <a:rPr lang="en-GB" dirty="0"/>
              <a:t>: Ethical and privacy concerns in data sharing; unequal digital access for rural or low-income patients (</a:t>
            </a:r>
            <a:r>
              <a:rPr lang="en-GB" dirty="0" err="1"/>
              <a:t>Dobrikova</a:t>
            </a:r>
            <a:r>
              <a:rPr lang="en-GB" dirty="0"/>
              <a:t>, Scheitel and Roulston, 2023; Tobin et al., 2022).</a:t>
            </a:r>
          </a:p>
          <a:p>
            <a:pPr>
              <a:lnSpc>
                <a:spcPct val="150000"/>
              </a:lnSpc>
            </a:pPr>
            <a:r>
              <a:rPr lang="en-GB" dirty="0"/>
              <a:t>Cost barriers limit smaller hospices’ ability to implement advanced systems (Newson, 2024).</a:t>
            </a:r>
          </a:p>
        </p:txBody>
      </p:sp>
    </p:spTree>
    <p:extLst>
      <p:ext uri="{BB962C8B-B14F-4D97-AF65-F5344CB8AC3E}">
        <p14:creationId xmlns:p14="http://schemas.microsoft.com/office/powerpoint/2010/main" val="3931624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C71531-923D-CFE5-C1AA-8DE9946A0051}"/>
              </a:ext>
            </a:extLst>
          </p:cNvPr>
          <p:cNvSpPr txBox="1"/>
          <p:nvPr/>
        </p:nvSpPr>
        <p:spPr>
          <a:xfrm>
            <a:off x="0" y="154979"/>
            <a:ext cx="11673840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 1 – St Christopher’s Hospice, London</a:t>
            </a:r>
          </a:p>
          <a:p>
            <a:endParaRPr lang="en-GB" dirty="0"/>
          </a:p>
          <a:p>
            <a:r>
              <a:rPr lang="en-GB" b="1" dirty="0"/>
              <a:t>Context: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St Christopher’s Hospice in South London is a leading UK hospice, originally founded by Dame Cicely Saunders, pioneer of palliative care.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It provides specialist care to over 7,500 patients per year, both inpatient and community-based (St Christopher’s Hospice, 2023).</a:t>
            </a:r>
          </a:p>
          <a:p>
            <a:endParaRPr lang="en-GB" dirty="0"/>
          </a:p>
          <a:p>
            <a:r>
              <a:rPr lang="en-GB" b="1" dirty="0"/>
              <a:t>Practice Example: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During 2022–2023, the hospice implemented the “Compassionate Neighbours” programme, a peer-support initiative linking trained volunteers with socially isolated older adults at the end of life.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Volunteers provided emotional and social support, visiting patients regularly at home or in hospice settings.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Evaluations showed improved emotional wellbeing and reduced isolation for participants.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model reflects Activity and Continuity Theories—maintaining social roles and human connection even in terminal stages.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It also aligns with the NHS Long Term Plan (2019) for community-based palliative care.</a:t>
            </a:r>
          </a:p>
          <a:p>
            <a:endParaRPr lang="en-GB" dirty="0"/>
          </a:p>
          <a:p>
            <a:r>
              <a:rPr lang="en-GB" b="1" dirty="0"/>
              <a:t>Outcomes: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 Participants reported greater emotional comfort and sense of dignity.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Families described improved communication and bereavement support.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The programme has since been expanded across London hospices.</a:t>
            </a:r>
          </a:p>
          <a:p>
            <a:endParaRPr lang="en-GB" dirty="0"/>
          </a:p>
          <a:p>
            <a:r>
              <a:rPr lang="en-GB" dirty="0"/>
              <a:t>(St Chritopher’s Hospice, 2025; St Christopher’s Hospice, 2024; St Christopher’s Hospice, 2025; North London Hospice, 2025).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3C755CD-614F-96A6-D072-2CD9912028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9422" y="4064726"/>
            <a:ext cx="2296886" cy="2296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611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809F84-5F23-A380-09DD-3F80AF8BAA14}"/>
              </a:ext>
            </a:extLst>
          </p:cNvPr>
          <p:cNvSpPr txBox="1"/>
          <p:nvPr/>
        </p:nvSpPr>
        <p:spPr>
          <a:xfrm>
            <a:off x="79103" y="197388"/>
            <a:ext cx="12304486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 2 – WCS Care Homes, Warwickshire: “Innovation Hub” and Smart Sensor Technology</a:t>
            </a:r>
          </a:p>
          <a:p>
            <a:endParaRPr lang="en-GB" dirty="0"/>
          </a:p>
          <a:p>
            <a:r>
              <a:rPr lang="en-GB" sz="2000" b="1" dirty="0"/>
              <a:t>Context: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WCS Care is a not-for-profit UK provider operating 13 residential and nursing homes across Warwickshire and Coventry.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organisation is recognised by the Care Quality Commission (CQC) for outstanding innovation in care quality, digital systems, and staff engagement (CQC, 2023).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WCS Care established an “Innovation Hub” at Castle Brook Care Home, Kenilworth to test and implement new technologies in dementia and elderly care.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6CA5A311-C775-E7B9-3363-118FC0DB6E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735" y="2362486"/>
            <a:ext cx="3622766" cy="24157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4401D2-A072-90F9-F51E-8E21E9C3E09B}"/>
              </a:ext>
            </a:extLst>
          </p:cNvPr>
          <p:cNvSpPr txBox="1"/>
          <p:nvPr/>
        </p:nvSpPr>
        <p:spPr>
          <a:xfrm>
            <a:off x="79103" y="2610683"/>
            <a:ext cx="808518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Technological Initiatives: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Acoustic Monitoring System: replaces routine night checks; sensors detect sound changes (falls, distress), alerting staff only when needed.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Digital Care Planning Software: real-time updates on residents’ wellbeing and health metrics.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Smart Care-Call Devices: wearable buttons enabling residents to request assistance instantly.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Outcomes-focused dashboards used for continuous quality improvement.</a:t>
            </a:r>
          </a:p>
          <a:p>
            <a:r>
              <a:rPr lang="en-GB" dirty="0"/>
              <a:t>Outcomes: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55% reduction in falls incidents and night-time disturbances.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faster staff response times to resident alerts.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Increased resident satisfaction and privacy — reduced unnecessary room intrusions.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Staff reported improved ability to deliver personalised, timely care.</a:t>
            </a:r>
          </a:p>
          <a:p>
            <a:r>
              <a:rPr lang="en-GB" dirty="0"/>
              <a:t>(WCS Care, 2025; Peart, 2017; SCIE, 2024)</a:t>
            </a:r>
          </a:p>
        </p:txBody>
      </p:sp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7396BE06-5986-1BD4-B3DB-2D981AE52F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2736" y="4563891"/>
            <a:ext cx="3622766" cy="2417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297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9E3E25-5267-B388-7F7E-87251A60BE0B}"/>
              </a:ext>
            </a:extLst>
          </p:cNvPr>
          <p:cNvSpPr txBox="1"/>
          <p:nvPr/>
        </p:nvSpPr>
        <p:spPr>
          <a:xfrm>
            <a:off x="187960" y="230347"/>
            <a:ext cx="9700623" cy="6654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Recommendations for Improvement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Evidence-Informed Improvements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Expand integrated care pathways between nursing homes, hospices, and primary/community services to reduce hospital admissions and ensure continuity of care (NHS England, 2019).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Strengthen joint digital systems allowing shared access to real-time care plans and symptom data for multi-disciplinary teams (Unroe et al., 2014).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Strategic Enhancements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Increase investment in digital infrastructure such as secure Wi-Fi, telehealth tools, and wearable sensors in care settings.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Introduce national digital training standards for staff, focusing on using technology ethically while maintaining compassion.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Promote co-production with older adults and families — involve them in designing personalised digital and care solutions.</a:t>
            </a:r>
          </a:p>
          <a:p>
            <a:pPr>
              <a:lnSpc>
                <a:spcPct val="150000"/>
              </a:lnSpc>
            </a:pPr>
            <a:r>
              <a:rPr lang="en-GB" dirty="0"/>
              <a:t>(Jeon, Jeon and Kim, 2025)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A1802B8-44F8-707D-5D7E-9ADD385A4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8583" y="426975"/>
            <a:ext cx="2438400" cy="2438400"/>
          </a:xfrm>
          <a:prstGeom prst="rect">
            <a:avLst/>
          </a:prstGeom>
        </p:spPr>
      </p:pic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CE437B37-1E58-F953-AC6F-69493EBA57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8785"/>
          <a:stretch>
            <a:fillRect/>
          </a:stretch>
        </p:blipFill>
        <p:spPr>
          <a:xfrm>
            <a:off x="9196251" y="3062003"/>
            <a:ext cx="3326881" cy="3448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88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826EC1-FF7D-E4BF-5A8E-06710F344833}"/>
              </a:ext>
            </a:extLst>
          </p:cNvPr>
          <p:cNvSpPr txBox="1"/>
          <p:nvPr/>
        </p:nvSpPr>
        <p:spPr>
          <a:xfrm>
            <a:off x="157423" y="573955"/>
            <a:ext cx="8686131" cy="6284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Policy Implications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Embed these recommendations in future revisions of the Care Act (DHSC, 2014) to prioritise digital inclusion as part of the wellbeing principle.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Increase government and NHS funding for community-based hospice partnerships in line with the NHS Long Term Plan (2019) goals for integrated palliative care.</a:t>
            </a:r>
          </a:p>
          <a:p>
            <a:pPr>
              <a:lnSpc>
                <a:spcPct val="150000"/>
              </a:lnSpc>
            </a:pPr>
            <a:r>
              <a:rPr lang="en-GB" dirty="0"/>
              <a:t>(Rich, Miah and Lewis, 2019; Hospice UK, 2025).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Critical Evaluation – Barriers and Solutions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Barrier: Workforce digital skill gaps = Solution: introduce national “Digital Champions” programmes within care homes and hospices.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Barrier: Risk of digital exclusion among older adults = Solution: ensure tech design is accessible (large interfaces, voice commands, user support).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Barrier: Funding disparities between local authorities = Solution: ringfenced national grants for end-of-life technology innovation.</a:t>
            </a:r>
          </a:p>
          <a:p>
            <a:pPr>
              <a:lnSpc>
                <a:spcPct val="150000"/>
              </a:lnSpc>
            </a:pPr>
            <a:r>
              <a:rPr lang="en-GB" dirty="0"/>
              <a:t>(Whitfield et al., 2025; Pettersen, Eide and Berg, 2024, Anderson et al.,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78626E-428F-C07D-5E9B-2FF85CD70A5D}"/>
              </a:ext>
            </a:extLst>
          </p:cNvPr>
          <p:cNvSpPr txBox="1"/>
          <p:nvPr/>
        </p:nvSpPr>
        <p:spPr>
          <a:xfrm>
            <a:off x="2178" y="0"/>
            <a:ext cx="97557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90000"/>
                    <a:lumOff val="1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ptos" panose="02110004020202020204"/>
                <a:ea typeface="+mn-ea"/>
                <a:cs typeface="+mn-cs"/>
              </a:rPr>
              <a:t>Recommendations for Improvement - continued</a:t>
            </a:r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42AC9172-42E3-2A0C-4ECF-D654AFBA7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2005" y="573955"/>
            <a:ext cx="2465195" cy="2465195"/>
          </a:xfrm>
          <a:prstGeom prst="rect">
            <a:avLst/>
          </a:prstGeom>
        </p:spPr>
      </p:pic>
      <p:pic>
        <p:nvPicPr>
          <p:cNvPr id="11" name="Picture 10">
            <a:hlinkClick r:id="rId4"/>
            <a:extLst>
              <a:ext uri="{FF2B5EF4-FFF2-40B4-BE49-F238E27FC236}">
                <a16:creationId xmlns:a16="http://schemas.microsoft.com/office/drawing/2014/main" id="{9E77AA3A-8D2C-2D4E-B2FB-235AB48E7F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34476"/>
          <a:stretch>
            <a:fillRect/>
          </a:stretch>
        </p:blipFill>
        <p:spPr>
          <a:xfrm>
            <a:off x="8207660" y="3429000"/>
            <a:ext cx="4304872" cy="342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374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E79BAD2-1702-BC7E-7B08-860E2FC33523}"/>
              </a:ext>
            </a:extLst>
          </p:cNvPr>
          <p:cNvSpPr txBox="1"/>
          <p:nvPr/>
        </p:nvSpPr>
        <p:spPr>
          <a:xfrm>
            <a:off x="79827" y="-3900"/>
            <a:ext cx="10683966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  <a:p>
            <a:pPr>
              <a:spcBef>
                <a:spcPts val="600"/>
              </a:spcBef>
            </a:pPr>
            <a:endParaRPr lang="en-GB" dirty="0"/>
          </a:p>
          <a:p>
            <a:pPr>
              <a:spcBef>
                <a:spcPts val="600"/>
              </a:spcBef>
            </a:pPr>
            <a:r>
              <a:rPr lang="en-GB" sz="2000" b="1" dirty="0"/>
              <a:t>Summary of Key Points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UK nursing homes and hospices share a commitment to dignity, empowerment, and person-centred care, yet both face pressure from an ageing population and resource constraints.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Technology, when ethically integrated, enhances care quality, safety, and independence — demonstrated by WCS Care’s Innovation Hub and St Christopher’s Hospice’s Compassionate Neighbours.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Applying Activity and Continuity Theories ensures care remains meaningful and consistent, preserving identity while embracing innovation.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Policy frameworks such as the Care Act 2014 and NHS Long Term Plan (2019) underpin these approaches, linking empowerment to national health priorities.</a:t>
            </a:r>
          </a:p>
          <a:p>
            <a:pPr>
              <a:spcBef>
                <a:spcPts val="600"/>
              </a:spcBef>
            </a:pPr>
            <a:endParaRPr lang="en-GB" dirty="0"/>
          </a:p>
          <a:p>
            <a:pPr>
              <a:spcBef>
                <a:spcPts val="600"/>
              </a:spcBef>
            </a:pPr>
            <a:r>
              <a:rPr lang="en-GB" sz="2000" b="1" dirty="0"/>
              <a:t>Future Outlook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The next decade should focus on AI-assisted predictive care, virtual hospice support, and data-sharing across integrated care systems to improve quality and accessibility.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Further research is needed on balancing human connection and digital intervention in end-of-life care to avoid depersonalisation.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v"/>
            </a:pPr>
            <a:r>
              <a:rPr lang="en-GB" dirty="0"/>
              <a:t>Continued emphasis on staff development, ethical tech design, and policy reform will be crucial for sustaining compassionate and equitable care for older people in the UK.</a:t>
            </a:r>
          </a:p>
          <a:p>
            <a:pPr>
              <a:spcBef>
                <a:spcPts val="600"/>
              </a:spcBef>
            </a:pPr>
            <a:r>
              <a:rPr lang="en-GB" dirty="0"/>
              <a:t>(Jeon, Jeon and Kim, 2025; Nwosu et al., 2022; Frost et al., 2024; Al </a:t>
            </a:r>
            <a:r>
              <a:rPr lang="en-GB" dirty="0" err="1"/>
              <a:t>Meslamani</a:t>
            </a:r>
            <a:r>
              <a:rPr lang="en-GB" dirty="0"/>
              <a:t>, 2023).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253002F-E042-6492-A121-F34D539C7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8979" y="2680814"/>
            <a:ext cx="2538300" cy="201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69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F3C60CC-2498-7C5E-F1E6-D71E40EDD3F2}"/>
              </a:ext>
            </a:extLst>
          </p:cNvPr>
          <p:cNvSpPr txBox="1"/>
          <p:nvPr/>
        </p:nvSpPr>
        <p:spPr>
          <a:xfrm>
            <a:off x="42453" y="146314"/>
            <a:ext cx="6093822" cy="6932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1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Akindele, A. and Ryan, R. (2023)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Restructuring the hospice MDT meeting: what do hospice healthcare professionals want and need from their MDT meetings?’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BMJ Supportive &amp; Palliative Care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13(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3), p.A67. Available at: https://doi.org/10.1136/spcare-2023-PCC.154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Anderson, M., Drummond, M., Taylor, D., McGuire, A., Carter, P. and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Mossialos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(2022) 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Promoting innovation while controlling cost: The UK’s approach to health technology assessment’,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Policy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126(3), pp.224–233. Available at: https://doi.org/10.1016/j.healthpol.2022.01.013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Arioz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U., Allsop, M.J., Goodman, W.D., Timmons, S.,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Simbirtseva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Mlakar, I. and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Mocnik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 (2025), ‘Artificial intelligence-based approaches for advance care planning: a scoping review’,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Palliative Care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24(1).  Available at: https://doi.org/10.1186/s12904-025-01827-x.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Atchley, R.C. (1989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‘A Continuity Theory of Normal Aging’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Gerontologist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29(2), pp.183–190. Available at: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https://doi.org/10.1093/geront/29.2.183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Baxter, S., Johnson, M., Chambers, D., Sutton, A., Goyder, E. and Booth, A. (2018) ‘The effects of integrated care: a systematic review of UK and international evidence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18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(350)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https://doi.org/10.1186/s12913-018-3161-3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Bee IT Solutions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2024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digital technology is making care homes more efficient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https://www.beeitsolutions.co.uk/how-digital-technology-is-making-care-homes-more-efficient/ 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Accessed 20 October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 Act 2014.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https://www.legislation.gov.uk/ukpga/2014/23/contents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Care Quality Commission (CQC) (2025)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Services we regulate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https://www.cqc.org.uk/what-we-do/services-we-regulate/services-we-regulate (Accessed 20 October 2025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Care Quality Commission (CQC) (2025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State of Care 2024/25: Access to adult social care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https://www.cqc.org.uk/publications/major-report/state-care/2024-2025/access/asc (Accessed 20 October 2025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Centre for Ageing Better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Our Ageing Population: The State of Ageing 2025.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https://ageing-better.org.uk/our-ageing-population-state-ageing-2025 (Accessed 26 October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1132E1-1165-AFCF-C49D-8E1D72AF9AD1}"/>
              </a:ext>
            </a:extLst>
          </p:cNvPr>
          <p:cNvSpPr txBox="1"/>
          <p:nvPr/>
        </p:nvSpPr>
        <p:spPr>
          <a:xfrm>
            <a:off x="6150430" y="341857"/>
            <a:ext cx="6093822" cy="6736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Curtis, K. and Brooks, S. (2020) ‘Digital health technology: factors affecting implementation in nursing homes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Nursing Older People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32(2). 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https://doi.org/10.7748/nop.2020.e1236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Davies, S.L., Goodman, C., Bunn, F., Victor, C., Dickinson, A., Iliffe, S., Gage, H., Martin, W., Froggatt, K., Burns, A. and Handley, M. (2011) ‘A systematic review of integrated working between care homes and health care services’,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11(320). 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https://doi.org/10.1186/1472-6963-11-320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Dobríková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Scheitel, R. and Roulston, A. (2023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‘Challenges and innovations in hospice care during the COVID-19 pandemic: a scoping review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Social Work in End-of-Life &amp; Palliative Car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e, 19(3), pp.252–274. Available at: https://doi.org/10.1080/15524256.2023.2229036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Equality Act 2010. Available at: </a:t>
            </a:r>
            <a:r>
              <a:rPr kumimoji="0" lang="en-GB" sz="11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https://www.legislation.gov.uk/ukpga/2010/15/contents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 20 October 2025).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Frost, H., Tooman, T.R., Aujla, N., Guthrie, B., Hanratty, B., Kaner, E., O’Donnell, A., Ogden, M.E., Pain, H.G.,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Shenkin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S.D. and Mercer, S.W. (2024) 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models of health and social care for people in later life: Mapping of innovation in services in two regions of the United Kingdom using a mixed method approach’,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24(812). Available at: https://doi.org/10.1186/s12913-024-11274-8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Garner, A., Lewis, J., Dixon, S., Preston, N., Caiado, C.C.S., Hanratty, B., Jones, M., Knight, J. and Mason, S.M. (2024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‘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digital technology in care homes on unplanned secondary care usage and associated costs’,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Age and Ageing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53(2). Available at: https://doi.org/10.1093/ageing/afae004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it-IT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Gaviano, L., Pili, R., Petretto, A.D., Berti, R., Carrogu, G.P., Pinna, M. and Petretto, D.R. (2024</a:t>
            </a:r>
            <a:r>
              <a:rPr lang="it-IT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it-IT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Definitions of Ageing According to the Perspective of the Psychology of Ageing: A Scoping Review’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Geriatrics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9(5), p. 107.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https://doi.org/10.3390/geriatrics9050107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Gianfredi, V., Nucci, D., Pennisi, F., Maggi, S., Veronese, N. and </a:t>
            </a:r>
            <a:r>
              <a:rPr kumimoji="0" lang="it-IT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Soysal</a:t>
            </a:r>
            <a:r>
              <a:rPr kumimoji="0" lang="it-IT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(2025) </a:t>
            </a:r>
            <a:r>
              <a:rPr lang="it-IT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Aging, longevity, and healthy aging: the public health approach’,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Aging Clinical and Experimental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37(1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25)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https://doi.org/10.1007/s40520-025-03021-8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Giusti, A., Nkhoma, K., Petrus, R., Petersen, I., Gwyther, L., Farrant, L.,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Venkatapuram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and Harding, R., 2020. The empirical evidence underpinning the concept and practice of person-centred care for serious illness: a systematic review. BMJ Supportive &amp; Palliative Care, 5(12). 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https://doi.org /10.1136/bmjgh-2020-003330.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797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F17559A-1175-0892-B6A5-719969B7CD32}"/>
              </a:ext>
            </a:extLst>
          </p:cNvPr>
          <p:cNvSpPr txBox="1"/>
          <p:nvPr/>
        </p:nvSpPr>
        <p:spPr>
          <a:xfrm>
            <a:off x="2178" y="118612"/>
            <a:ext cx="6093822" cy="6727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Government Office for Science (2019)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Future of an ageing population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100" b="1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https://www.gov.uk/government/publications/future-of-an-ageing-population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20 October 2025).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Havighurst, R.J. (1961) ‘Successful aging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Gerontologist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1(1), pp. 8–13.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Availble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at: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https://doi.org/10.1093/geront/1.1.8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Care Act 2022. Available at: </a:t>
            </a:r>
            <a:r>
              <a:rPr kumimoji="0" lang="en-GB" sz="11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https://www.legislation.gov.uk/ukpga/2022/31/contents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 20 October 2025).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Hoff, T., Trovato, K. and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Kitsakos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(2023) ‘Hospice satisfaction among patients, family, and caregivers: A systematic review of the literature’,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Journal of Hospice and Palliative Medicine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41(6). Available at: </a:t>
            </a:r>
            <a:r>
              <a:rPr kumimoji="0" lang="en-GB" sz="11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https://doi.org/10.1177/10499091231190778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Horton, T. and Hardie, T. (2021) ‘Patients and machines: does technology help or hinder empathy and person-centred care?’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Health Foundation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https://www.health.org.uk/reports-and-analysis/analysis/patients-and-machines-does-technology-help-or-hinder-empathy-and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Hospice UK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2025).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Hospice UK unveils plan for hospice funding in England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https://www.hospiceuk.org/latest-from-hospice-uk/hospice-uk-unveils-plan-hospice-funding-england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Hospice UK (2025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‘Hospice UK Information about Advance Care Planning’,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Greater Manchester Integrated Care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https://gmintegratedcare.org.uk/healthy-living/hospice-uk-information-about-advance-care-planning/ (Accessed 26 October 2025).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de-DE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Huter, K., Krick, T., </a:t>
            </a:r>
            <a:r>
              <a:rPr kumimoji="0" lang="de-DE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Domhoff</a:t>
            </a:r>
            <a:r>
              <a:rPr kumimoji="0" lang="de-DE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Seibert, K., Ostermann, K. and Rothgang, H. (2020) ‚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Effectiveness of digital technologies to support nursing care: results of a scoping review’,</a:t>
            </a:r>
            <a:r>
              <a:rPr lang="en-GB" sz="11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Journal of Multidisciplinary Healthcare,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13, pp. 1905–1926. Available at: https://doi.org/10.2147/JMDH.S286193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Jeon, M., Jeon, H. and Kim, S. (2025) ‘Targeted digital health intervention in end-of-life and hospice care: A scoping review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Journal of Advanced Nursing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81(9), pp. 5678–5690.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https://doi.org/10.1111/jan.16734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Lewis, J. (2022) 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problems of social care in English nursing and residential homes for older people and the role of state regulation’,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Social </a:t>
            </a:r>
            <a:r>
              <a:rPr lang="en-GB" sz="11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Welfare and Family Law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44(2), pp.185–204. Available at: https://doi.org/10.1080/09649069.2022.2067650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EDFACA-3572-9629-7163-EFC6B8B9A518}"/>
              </a:ext>
            </a:extLst>
          </p:cNvPr>
          <p:cNvSpPr txBox="1"/>
          <p:nvPr/>
        </p:nvSpPr>
        <p:spPr>
          <a:xfrm>
            <a:off x="6098178" y="118612"/>
            <a:ext cx="6093822" cy="5978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Institute for Health and Care Research (NIHR) (2023) ‘Digital technology in the NHS: reducing staff pressures, improving care’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Social Care Services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28 June. Available at: https://doi.org/10.3310/nihrevidence_58798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Newson, N. (2024) ‘Hospices: State funding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House of Lords Library, UK Parliament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https://lordslibrary.parliament.uk/hospices-state-funding/#heading-2 (Accessed 20 October 2025)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(2021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Ambitions for Palliative and End of Life Care: A national framework for local action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2021–2026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https://www.england.nhs.uk/publication/ambitions-for-palliative-and-end-of-life-care-a-national-framework-for-local-action-2021-2026/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2022)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are Integrated Care Systems?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https://www.england.nhs.uk/integratedcare/what-is-integrated-care/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North London Hospice (2025)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Compassionate Neighbours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https://northlondonhospice.org/work-for-us/compassionate-neighbours/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Nwosu, A.C., McGlinchey, T., Sanders, J., Stanley, S., Palfrey, J., Lubbers, P., Chapman, L., Finucane, A. and Mason, S. (2022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‘Technology in Palliative Care (TIP): The identification of digital priorities for palliative care research using a modified Delphi method</a:t>
            </a:r>
            <a:r>
              <a:rPr lang="en-GB" sz="11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Digital Health, Telehealth and e-Innovation in Clinical Settings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5(1). Available at: https://doi.org/10.2196/32075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Peart, L. (2017) ‘WCS Care launches Innovation Hub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 Home Professional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15 June. Available at: https://www.carehomeprofessional.com/wcs-care-launches-innovation-hub/ (Accessed 20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Pettersen, S., Eide, H. and Berg, A. (2024) ‚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champions in the implementation of technology in healthcare services: A systematic mixed studies review’,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24(456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 Available at: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https://doi.org/10.1186/s12913-024-10867-7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Pocock, L., French, L., Farr, M., Morris, R. and Purdy, S. (2020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‘Impact of electronic palliative care coordination systems (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EPaCCS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on care at the end of life across multiple care sectors, in one clinical commissioning group area, in England: a realist evaluation protocol’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Palliative care Contro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l, 10(3). Available at: https://doi.org/10.1136/bmjopen-2019-031153.</a:t>
            </a:r>
          </a:p>
        </p:txBody>
      </p:sp>
    </p:spTree>
    <p:extLst>
      <p:ext uri="{BB962C8B-B14F-4D97-AF65-F5344CB8AC3E}">
        <p14:creationId xmlns:p14="http://schemas.microsoft.com/office/powerpoint/2010/main" val="617469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8883EDC-1279-7071-CDEA-4D5B1878708D}"/>
              </a:ext>
            </a:extLst>
          </p:cNvPr>
          <p:cNvSpPr txBox="1"/>
          <p:nvPr/>
        </p:nvSpPr>
        <p:spPr>
          <a:xfrm>
            <a:off x="212271" y="244098"/>
            <a:ext cx="6093822" cy="6365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Rich, E., Miah, A. and Lewis, S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2019) ‘Is digital health care more equitable? The framing of health inequalities within England’s digital health policy 2010–2017’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Sociology of Health &amp; Illness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41(S1), pp. 31–49. Available at: https://doi.org/10.1111/1467-9566.12980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Royal College of Nursing (RCN) (2024)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lost decade: nursing staff demoralised by poor care and low pay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Available at: https://www.rcn.org.uk/news-and-events/Press-Releases/a-lost-decade-nursing-staff-demoralised-by-poor-care-and-low-pay (Accessed 20 October 2025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Care Institute for Excellence (SCIE) (2024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WCS Care: Using innovation to improve quality of life in care homes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https://www.scie.org.uk/housing/role-of-housing/promising-practice/models/care-home/wcs-care/ (Accessed 25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 Christopher’s Hospice (2025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Compassionate Neighbours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https://www.stchristophers.org.uk/compassionateneighbours/ [Accessed 25 October 2025].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 Christopher’s Hospice (2025)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Stories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https://www.stchristophers.org.uk/stories/ (Accessed 25 October 2025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NHS Long Term Plan (2019). Available at: </a:t>
            </a:r>
            <a:r>
              <a:rPr kumimoji="0" lang="en-GB" sz="11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https://www.longtermplan.nhs.uk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Tobin, J., Rogers, A., Winterburn, I., Tullie, S., Kalyanasundaram, A., Kuhn, I. and Barclay, S. (2022) ‘Hospice care access inequalities: a systematic review and narrative synthesis’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BMJ Supportive &amp; Palliative Care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12(2), pp.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142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–151. Available at: https://doi.org/10.1136/bmjspcare-2020-002719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Unique Care (2024)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Do I Know Which Type of Care Service Is Right for Me?.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https://www.uniquecare.co.uk/understanding-different-types-of-care/ (Accessed 26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Unroe, K.T., Cagle, J.G., Dennis, M.E., Lane, K.A., Callahan, C.M. and Miller, S. (2014) ‘Hospice in the nursing home: Perspectives of front line nursing home staff’,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the American Medical Directors Association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15(12), pp. 881–884. Available at: https://doi.org/10.1016/j.jamda.2014.07.009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WCS Care (2025</a:t>
            </a:r>
            <a:r>
              <a:rPr lang="en-GB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Innovation in care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https://www.wcs-care.co.uk/our-care/innovation-in-care/ (Accessed 25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Whitfield, G., Kispeter, E., Hamblin, K. and Burns, D. (2025) ‘How the care workforce navigates the digital ‘skills gap’: Problems and opportunities from policy to practice’,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Sociology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10. Available at: https://doi.org/10.3389/fsoc.2025.1552672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B33D8E-129E-EA99-2508-9B53B22638C9}"/>
              </a:ext>
            </a:extLst>
          </p:cNvPr>
          <p:cNvSpPr txBox="1"/>
          <p:nvPr/>
        </p:nvSpPr>
        <p:spPr>
          <a:xfrm>
            <a:off x="6221186" y="244098"/>
            <a:ext cx="6093822" cy="1740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Xu, L., Fields, N.L., Daniel, K.M., Cipher, D.J. and Troutman, B.A. (2023) ‘Reminiscence and digital storytelling to improve the social and emotional well-being of older adults with Alzheimer’s disease and related dementias: protocol for a mixed methods study design and a randomized controlled trial</a:t>
            </a:r>
            <a:r>
              <a:rPr lang="en-GB" sz="1100" i="1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’,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JMIR Research Protocols, </a:t>
            </a:r>
            <a:r>
              <a:rPr kumimoji="0" lang="en-GB" sz="1100" b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https://doi.org/10.2196/49752.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  <a:r>
              <a:rPr kumimoji="0" lang="de-DE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Yu</a:t>
            </a:r>
            <a:r>
              <a:rPr kumimoji="0" lang="de-DE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X., Li, M., Du, M., Wang, Y., Liu, Y. and Wang, H. (2024) </a:t>
            </a:r>
            <a:r>
              <a:rPr lang="de-DE" sz="1100" kern="100" dirty="0">
                <a:solidFill>
                  <a:prstClr val="black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‚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Exploring factors that affect nurse staffing: a descriptive qualitative study from nurse managers’ perspective’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Nursing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80(23). Available at: </a:t>
            </a:r>
            <a:r>
              <a:rPr kumimoji="0" lang="en-GB" sz="11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https://doi.org/10.1186/s12912-024-01766-7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296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11" ma:contentTypeDescription="Create a new document." ma:contentTypeScope="" ma:versionID="97d256744c8062b7963068ef70d347c0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f73990e574bfb4d64aef51d6601d4ce3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5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Props1.xml><?xml version="1.0" encoding="utf-8"?>
<ds:datastoreItem xmlns:ds="http://schemas.openxmlformats.org/officeDocument/2006/customXml" ds:itemID="{EB7E3328-867E-4088-9F59-6D2A649618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D73C55-115D-4B51-8627-318B1677849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0ad0dd2-2cb0-44fb-bfff-af5123703117"/>
  </ds:schemaRefs>
</ds:datastoreItem>
</file>

<file path=customXml/itemProps3.xml><?xml version="1.0" encoding="utf-8"?>
<ds:datastoreItem xmlns:ds="http://schemas.openxmlformats.org/officeDocument/2006/customXml" ds:itemID="{9174A71A-4F80-47A5-9FB6-53CE4A2DFFB9}">
  <ds:schemaRefs>
    <ds:schemaRef ds:uri="http://schemas.microsoft.com/office/2006/metadata/properties"/>
    <ds:schemaRef ds:uri="http://www.w3.org/2000/xmlns/"/>
    <ds:schemaRef ds:uri="80ad0dd2-2cb0-44fb-bfff-af5123703117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5433</Words>
  <Application>Microsoft Office PowerPoint</Application>
  <PresentationFormat>Widescreen</PresentationFormat>
  <Paragraphs>237</Paragraphs>
  <Slides>19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Alexandru Gaiu (2332587)</dc:creator>
  <cp:lastModifiedBy>Dana Zaharia</cp:lastModifiedBy>
  <cp:revision>10</cp:revision>
  <dcterms:created xsi:type="dcterms:W3CDTF">2025-10-20T13:17:08Z</dcterms:created>
  <dcterms:modified xsi:type="dcterms:W3CDTF">2025-11-02T08:06:51Z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