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4"/>
  </p:sldMasterIdLst>
  <p:notesMasterIdLst>
    <p:notesMasterId r:id="rId16"/>
  </p:notesMasterIdLst>
  <p:sldIdLst>
    <p:sldId id="270" r:id="rId5"/>
    <p:sldId id="271" r:id="rId6"/>
    <p:sldId id="272" r:id="rId7"/>
    <p:sldId id="274" r:id="rId8"/>
    <p:sldId id="338" r:id="rId9"/>
    <p:sldId id="273" r:id="rId10"/>
    <p:sldId id="261" r:id="rId11"/>
    <p:sldId id="337" r:id="rId12"/>
    <p:sldId id="275" r:id="rId13"/>
    <p:sldId id="265"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6473" autoAdjust="0"/>
  </p:normalViewPr>
  <p:slideViewPr>
    <p:cSldViewPr snapToGrid="0">
      <p:cViewPr varScale="1">
        <p:scale>
          <a:sx n="95" d="100"/>
          <a:sy n="95" d="100"/>
        </p:scale>
        <p:origin x="1134"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AE4A82-7178-40ED-A256-83515777CEDA}"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406A3-C830-4A0E-AE10-2BF1699639B6}" type="slidenum">
              <a:rPr lang="en-GB" smtClean="0"/>
              <a:t>‹#›</a:t>
            </a:fld>
            <a:endParaRPr lang="en-GB"/>
          </a:p>
        </p:txBody>
      </p:sp>
    </p:spTree>
    <p:extLst>
      <p:ext uri="{BB962C8B-B14F-4D97-AF65-F5344CB8AC3E}">
        <p14:creationId xmlns:p14="http://schemas.microsoft.com/office/powerpoint/2010/main" val="2762314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Welcome everyone. Today, I will present my analysis of Green Haven Florists as a part of this problem-solving decision-making module. This present can be significant for the exploration of the challenges faced by the company. It would identify the root causes of these significant problems. The application of various analytical tools, such as the 5W2H model, PESTEL framework, and Cause-and-Effect diagram, would help in a better understanding of them. The main aim is to get a better understanding of the underlying business issues as well as external pressures affecting Green Haven Florists and to make a summary of the key findings that can help in making strategic and informed decisions.</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1</a:t>
            </a:fld>
            <a:endParaRPr lang="en-GB"/>
          </a:p>
        </p:txBody>
      </p:sp>
    </p:spTree>
    <p:extLst>
      <p:ext uri="{BB962C8B-B14F-4D97-AF65-F5344CB8AC3E}">
        <p14:creationId xmlns:p14="http://schemas.microsoft.com/office/powerpoint/2010/main" val="3865938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At the initial stage of this presentation, a brief introduction of the presentation as well as the overview of Green Haven Florists will be provided. The main aim of this presentation is to find out the key issues and problems that the company is currently facing. With the help of the 5W2H model, the key problem contexts will be summarised. It will be followed by a critique as well as an application of the PESTEL framework for a better analysis of the external influences affecting the company. Next, with the help of the cause-and-effect model, the key problems will be identified along with their root causes. In the end, a key summary of all the findings will be provided.</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2</a:t>
            </a:fld>
            <a:endParaRPr lang="en-GB"/>
          </a:p>
        </p:txBody>
      </p:sp>
    </p:spTree>
    <p:extLst>
      <p:ext uri="{BB962C8B-B14F-4D97-AF65-F5344CB8AC3E}">
        <p14:creationId xmlns:p14="http://schemas.microsoft.com/office/powerpoint/2010/main" val="2733750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Green Haven Florists is considered to be a small and independent business. It was founded in 2016 by Liam and Priya Patel in Norwich, UK. Over the years, through hard work, the company has made a name for itself. The key aspects of the company have always been its creativity, community engagement, and sustainability. It has been offering customised floral arrangements with the help of locally sourced flowers and biodegradable packaging. However, during the recent years, the business has been facing a severe decline in foot traffic, which is almost 30% drop in its in-store sales. It can be a direct result of the emerging competition in the market from boutique and online florists. But. These issues still put financial pressure on the owners and require significant strategic adaptation to remain sustainable in the rapidly changing retail landscape. </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3</a:t>
            </a:fld>
            <a:endParaRPr lang="en-GB"/>
          </a:p>
        </p:txBody>
      </p:sp>
    </p:spTree>
    <p:extLst>
      <p:ext uri="{BB962C8B-B14F-4D97-AF65-F5344CB8AC3E}">
        <p14:creationId xmlns:p14="http://schemas.microsoft.com/office/powerpoint/2010/main" val="643962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recent years, Green Haven Florists have started to face major challenges from both external and internal factors. The primary issue can be considered as the sudden drop of almost 30% in the in-store sales of the company. Externally, Green Haven Florists has been facing severe competition from online retailers who offer lower prices along with same-day delivery options. The emergence of these retailers has eroded the market share of the company. Internally, Green Haven Florists is lacking a strong and improved online presence. Its current website is outdated or hard to navigate. The digital marketing efforts of the company as minimal. Apart from this, the sustainability commitments of Green Haven Florists need to be fulfilled at a higher cost due to supply chain disruptions as well as rising inflation. These factors have been affecting the long-term viability and profitability of Green Haven Florists.</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4</a:t>
            </a:fld>
            <a:endParaRPr lang="en-GB"/>
          </a:p>
        </p:txBody>
      </p:sp>
    </p:spTree>
    <p:extLst>
      <p:ext uri="{BB962C8B-B14F-4D97-AF65-F5344CB8AC3E}">
        <p14:creationId xmlns:p14="http://schemas.microsoft.com/office/powerpoint/2010/main" val="155646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5W2H model helps in providing a better and structured view of the current issues of Green Haven Florists. It helps in the identification of the main problem and why and when it has occurred. The main problem is a 30% decline in the in-store sales of Green Haven Florists due to outdated digital channels, cost pressures, and intensified competition. This model helps in contextualising the issue within Norwich’s changing dynamic retail landscape. It also highlights how consumer behaviour has been changing over the years, from traditional store shopping to online convenience store shopping. This behavioural shift has significantly impacted the business of Green Haven. It also demonstrates the external factors and operational efficiencies that are responsible for this downturn.</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5</a:t>
            </a:fld>
            <a:endParaRPr lang="en-GB"/>
          </a:p>
        </p:txBody>
      </p:sp>
    </p:spTree>
    <p:extLst>
      <p:ext uri="{BB962C8B-B14F-4D97-AF65-F5344CB8AC3E}">
        <p14:creationId xmlns:p14="http://schemas.microsoft.com/office/powerpoint/2010/main" val="452960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significance of the PESTEL framework can be seen in the better analysis and assessment of external environmental factors that have a major impact on the organisation. It helps in the identification of macro-level influences such as political, economic, social, technological, environmental, and legal factors. This model is beneficial in guiding strategic planning as well as risk identification for the company. However, this model has its own limitations as it can not prioritise which factors are the most crucial in business and need to be dealt with. For companies such as Green Haven Florists, the application of PESTEL analysis can be helpful in better understanding how broader social and economic trends are in shaping consumer behaviour as well as operational costs.</a:t>
            </a:r>
          </a:p>
        </p:txBody>
      </p:sp>
      <p:sp>
        <p:nvSpPr>
          <p:cNvPr id="4" name="Slide Number Placeholder 3"/>
          <p:cNvSpPr>
            <a:spLocks noGrp="1"/>
          </p:cNvSpPr>
          <p:nvPr>
            <p:ph type="sldNum" sz="quarter" idx="5"/>
          </p:nvPr>
        </p:nvSpPr>
        <p:spPr/>
        <p:txBody>
          <a:bodyPr/>
          <a:lstStyle/>
          <a:p>
            <a:fld id="{720406A3-C830-4A0E-AE10-2BF1699639B6}" type="slidenum">
              <a:rPr lang="en-GB" smtClean="0"/>
              <a:t>6</a:t>
            </a:fld>
            <a:endParaRPr lang="en-GB"/>
          </a:p>
        </p:txBody>
      </p:sp>
    </p:spTree>
    <p:extLst>
      <p:ext uri="{BB962C8B-B14F-4D97-AF65-F5344CB8AC3E}">
        <p14:creationId xmlns:p14="http://schemas.microsoft.com/office/powerpoint/2010/main" val="3962682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application of the PESTEL framework helped in the identification of all the external pressures that Green Haven Florists have been facing. The UK has been observing an increased inflation rate, which has raised operational costs. Consumer spending have also decreased to a great extent due to the risen inflation rate. Consumers have nowadays shifted towards big discounts and offers as well as online shopping for convenience. The sustainability focus of Green Haven Florists aligns perfectly with environmental values; however, it increases the operational costs. Apart from this, the company is lacking technological advancements, such as an outdated website, which has reduced competitiveness in the market. By recognising all these macro-environmental factors, Liam and Priya, the owners of Green Haven Florists, can better understand which factors have major implications and require strategic responses as well as adaptation.</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7</a:t>
            </a:fld>
            <a:endParaRPr lang="en-GB"/>
          </a:p>
        </p:txBody>
      </p:sp>
    </p:spTree>
    <p:extLst>
      <p:ext uri="{BB962C8B-B14F-4D97-AF65-F5344CB8AC3E}">
        <p14:creationId xmlns:p14="http://schemas.microsoft.com/office/powerpoint/2010/main" val="961882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Fishbone diagram is also known as the cause-and-effect model. It is one of the best diagnostic tools that can be used to identify the root causes behind the major problems. It helps in categorising the causes into different areas such as people, process, materials, and environment. The advantage of this model lies in its clarity as well as its ability to uncover any significant underlying issues. </a:t>
            </a:r>
          </a:p>
          <a:p>
            <a:r>
              <a:rPr lang="en-IN" sz="1200" kern="1200" dirty="0">
                <a:solidFill>
                  <a:schemeClr val="tx1"/>
                </a:solidFill>
                <a:effectLst/>
                <a:latin typeface="+mn-lt"/>
                <a:ea typeface="+mn-ea"/>
                <a:cs typeface="+mn-cs"/>
              </a:rPr>
              <a:t>However, this model does not quantify the intensity of the issue and its exact impact on the organisation. For Green Haven Florists, the cause-and-effect model can be considered useful in visualising how each factor, such as competition, digital marketing, location, and pricing, interconnects to drive sales growth in the organisation.</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8</a:t>
            </a:fld>
            <a:endParaRPr lang="en-GB"/>
          </a:p>
        </p:txBody>
      </p:sp>
    </p:spTree>
    <p:extLst>
      <p:ext uri="{BB962C8B-B14F-4D97-AF65-F5344CB8AC3E}">
        <p14:creationId xmlns:p14="http://schemas.microsoft.com/office/powerpoint/2010/main" val="744014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Fishbone Categories:</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People: </a:t>
            </a:r>
            <a:r>
              <a:rPr lang="en-IN" sz="1200" kern="1200" dirty="0">
                <a:solidFill>
                  <a:schemeClr val="tx1"/>
                </a:solidFill>
                <a:effectLst/>
                <a:latin typeface="+mn-lt"/>
                <a:ea typeface="+mn-ea"/>
                <a:cs typeface="+mn-cs"/>
              </a:rPr>
              <a:t>Limited training and Limited digital skills.</a:t>
            </a:r>
          </a:p>
          <a:p>
            <a:r>
              <a:rPr lang="en-IN" sz="1200" b="1" kern="1200" dirty="0">
                <a:solidFill>
                  <a:schemeClr val="tx1"/>
                </a:solidFill>
                <a:effectLst/>
                <a:latin typeface="+mn-lt"/>
                <a:ea typeface="+mn-ea"/>
                <a:cs typeface="+mn-cs"/>
              </a:rPr>
              <a:t>Methods: </a:t>
            </a:r>
            <a:r>
              <a:rPr lang="en-IN" sz="1200" kern="1200" dirty="0">
                <a:solidFill>
                  <a:schemeClr val="tx1"/>
                </a:solidFill>
                <a:effectLst/>
                <a:latin typeface="+mn-lt"/>
                <a:ea typeface="+mn-ea"/>
                <a:cs typeface="+mn-cs"/>
              </a:rPr>
              <a:t>Traditional operations and no online strategy.</a:t>
            </a:r>
          </a:p>
          <a:p>
            <a:r>
              <a:rPr lang="en-IN" sz="1200" b="1" kern="1200" dirty="0">
                <a:solidFill>
                  <a:schemeClr val="tx1"/>
                </a:solidFill>
                <a:effectLst/>
                <a:latin typeface="+mn-lt"/>
                <a:ea typeface="+mn-ea"/>
                <a:cs typeface="+mn-cs"/>
              </a:rPr>
              <a:t>Machines: </a:t>
            </a:r>
            <a:r>
              <a:rPr lang="en-IN" sz="1200" kern="1200" dirty="0">
                <a:solidFill>
                  <a:schemeClr val="tx1"/>
                </a:solidFill>
                <a:effectLst/>
                <a:latin typeface="+mn-lt"/>
                <a:ea typeface="+mn-ea"/>
                <a:cs typeface="+mn-cs"/>
              </a:rPr>
              <a:t>Outdated technology and a lack of an e-commerce platform.</a:t>
            </a:r>
          </a:p>
          <a:p>
            <a:r>
              <a:rPr lang="en-IN" sz="1200" b="1" kern="1200" dirty="0">
                <a:solidFill>
                  <a:schemeClr val="tx1"/>
                </a:solidFill>
                <a:effectLst/>
                <a:latin typeface="+mn-lt"/>
                <a:ea typeface="+mn-ea"/>
                <a:cs typeface="+mn-cs"/>
              </a:rPr>
              <a:t>Materials: </a:t>
            </a:r>
            <a:r>
              <a:rPr lang="en-IN" sz="1200" kern="1200" dirty="0">
                <a:solidFill>
                  <a:schemeClr val="tx1"/>
                </a:solidFill>
                <a:effectLst/>
                <a:latin typeface="+mn-lt"/>
                <a:ea typeface="+mn-ea"/>
                <a:cs typeface="+mn-cs"/>
              </a:rPr>
              <a:t>Rising costs of sustainable materials.</a:t>
            </a:r>
          </a:p>
          <a:p>
            <a:r>
              <a:rPr lang="en-IN" sz="1200" b="1" kern="1200" dirty="0">
                <a:solidFill>
                  <a:schemeClr val="tx1"/>
                </a:solidFill>
                <a:effectLst/>
                <a:latin typeface="+mn-lt"/>
                <a:ea typeface="+mn-ea"/>
                <a:cs typeface="+mn-cs"/>
              </a:rPr>
              <a:t>Measurement: </a:t>
            </a:r>
            <a:r>
              <a:rPr lang="en-IN" sz="1200" kern="1200" dirty="0">
                <a:solidFill>
                  <a:schemeClr val="tx1"/>
                </a:solidFill>
                <a:effectLst/>
                <a:latin typeface="+mn-lt"/>
                <a:ea typeface="+mn-ea"/>
                <a:cs typeface="+mn-cs"/>
              </a:rPr>
              <a:t>New emerging online platforms and boutique rivals.</a:t>
            </a:r>
          </a:p>
          <a:p>
            <a:r>
              <a:rPr lang="en-IN" sz="1200" b="1" kern="1200" dirty="0">
                <a:solidFill>
                  <a:schemeClr val="tx1"/>
                </a:solidFill>
                <a:effectLst/>
                <a:latin typeface="+mn-lt"/>
                <a:ea typeface="+mn-ea"/>
                <a:cs typeface="+mn-cs"/>
              </a:rPr>
              <a:t>Environment: </a:t>
            </a:r>
            <a:r>
              <a:rPr lang="en-IN" sz="1200" kern="1200" dirty="0">
                <a:solidFill>
                  <a:schemeClr val="tx1"/>
                </a:solidFill>
                <a:effectLst/>
                <a:latin typeface="+mn-lt"/>
                <a:ea typeface="+mn-ea"/>
                <a:cs typeface="+mn-cs"/>
              </a:rPr>
              <a:t>Decline in high street activity.</a:t>
            </a:r>
          </a:p>
          <a:p>
            <a:endParaRPr lang="en-GB"/>
          </a:p>
        </p:txBody>
      </p:sp>
      <p:sp>
        <p:nvSpPr>
          <p:cNvPr id="4" name="Slide Number Placeholder 3"/>
          <p:cNvSpPr>
            <a:spLocks noGrp="1"/>
          </p:cNvSpPr>
          <p:nvPr>
            <p:ph type="sldNum" sz="quarter" idx="5"/>
          </p:nvPr>
        </p:nvSpPr>
        <p:spPr/>
        <p:txBody>
          <a:bodyPr/>
          <a:lstStyle/>
          <a:p>
            <a:fld id="{720406A3-C830-4A0E-AE10-2BF1699639B6}" type="slidenum">
              <a:rPr lang="en-GB" smtClean="0"/>
              <a:t>9</a:t>
            </a:fld>
            <a:endParaRPr lang="en-GB"/>
          </a:p>
        </p:txBody>
      </p:sp>
    </p:spTree>
    <p:extLst>
      <p:ext uri="{BB962C8B-B14F-4D97-AF65-F5344CB8AC3E}">
        <p14:creationId xmlns:p14="http://schemas.microsoft.com/office/powerpoint/2010/main" val="37513670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can be concluded from the overall presentation that Green Haven Florists is mostly going through the problems due to a reduction in in-store traffic, insufficient digital engagement, and intensified online competition. PESTEL analysis helped in showing that technological and economic shifts have been influencing the preferences and behaviour of consumers. The cause-and-effect model helped to confirm that these external pressures are intensified by the internal operational challenges mostly. The key findings from this presentation are that Green Haven Florists need to invest effectively in digital transformation and prepare more customer engagement strategies. Only sustainability can bring profit or growth to the company in the long term.</a:t>
            </a:r>
          </a:p>
          <a:p>
            <a:endParaRPr lang="en-GB" dirty="0"/>
          </a:p>
        </p:txBody>
      </p:sp>
      <p:sp>
        <p:nvSpPr>
          <p:cNvPr id="4" name="Slide Number Placeholder 3"/>
          <p:cNvSpPr>
            <a:spLocks noGrp="1"/>
          </p:cNvSpPr>
          <p:nvPr>
            <p:ph type="sldNum" sz="quarter" idx="5"/>
          </p:nvPr>
        </p:nvSpPr>
        <p:spPr/>
        <p:txBody>
          <a:bodyPr/>
          <a:lstStyle/>
          <a:p>
            <a:fld id="{720406A3-C830-4A0E-AE10-2BF1699639B6}" type="slidenum">
              <a:rPr lang="en-GB" smtClean="0"/>
              <a:t>10</a:t>
            </a:fld>
            <a:endParaRPr lang="en-GB"/>
          </a:p>
        </p:txBody>
      </p:sp>
    </p:spTree>
    <p:extLst>
      <p:ext uri="{BB962C8B-B14F-4D97-AF65-F5344CB8AC3E}">
        <p14:creationId xmlns:p14="http://schemas.microsoft.com/office/powerpoint/2010/main" val="2135702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811412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98298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018470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04627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6124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04390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365656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22140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1262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3772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54906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90069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68018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C5998CB-538F-45AF-896C-2191D41163B7}"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2390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C5998CB-538F-45AF-896C-2191D41163B7}"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874624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464790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14403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C5998CB-538F-45AF-896C-2191D41163B7}" type="datetimeFigureOut">
              <a:rPr lang="en-GB" smtClean="0"/>
              <a:t>11/10/2025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3792829100"/>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40120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Fatima </a:t>
            </a:r>
            <a:r>
              <a:rPr lang="en-GB" sz="3200" b="1" dirty="0" err="1">
                <a:latin typeface="Arial" panose="020B0604020202020204" pitchFamily="34" charset="0"/>
                <a:cs typeface="Arial" panose="020B0604020202020204" pitchFamily="34" charset="0"/>
              </a:rPr>
              <a:t>Arfeen</a:t>
            </a:r>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2408786</a:t>
            </a:r>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b="1" dirty="0" err="1">
                <a:latin typeface="Arial" panose="020B0604020202020204" pitchFamily="34" charset="0"/>
                <a:cs typeface="Arial" panose="020B0604020202020204" pitchFamily="34" charset="0"/>
              </a:rPr>
              <a:t>Sujeewa</a:t>
            </a:r>
            <a:r>
              <a:rPr lang="en-GB" sz="3200" b="1">
                <a:latin typeface="Arial" panose="020B0604020202020204" pitchFamily="34" charset="0"/>
                <a:cs typeface="Arial" panose="020B0604020202020204" pitchFamily="34" charset="0"/>
              </a:rPr>
              <a:t> Hearth</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IN" sz="3600" dirty="0">
                <a:effectLst/>
                <a:latin typeface="Arial" panose="020B0604020202020204" pitchFamily="34" charset="0"/>
                <a:cs typeface="Arial" panose="020B0604020202020204" pitchFamily="34" charset="0"/>
              </a:rPr>
              <a:t>Overview of the Presentation</a:t>
            </a:r>
            <a:endParaRPr lang="en-GB" sz="36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2" y="1161751"/>
            <a:ext cx="6040844" cy="5451893"/>
          </a:xfrm>
        </p:spPr>
        <p:txBody>
          <a:bodyPr>
            <a:normAutofit/>
          </a:bodyPr>
          <a:lstStyle/>
          <a:p>
            <a:pPr lvl="1" algn="just">
              <a:lnSpc>
                <a:spcPct val="150000"/>
              </a:lnSpc>
            </a:pPr>
            <a:r>
              <a:rPr lang="en-GB" sz="1600" dirty="0">
                <a:latin typeface="Arial" panose="020B0604020202020204" pitchFamily="34" charset="0"/>
                <a:cs typeface="Arial" panose="020B0604020202020204" pitchFamily="34" charset="0"/>
              </a:rPr>
              <a:t>Good morning/afternoon. My name is……</a:t>
            </a:r>
          </a:p>
          <a:p>
            <a:pPr marL="457200" lvl="1" indent="0" algn="just">
              <a:lnSpc>
                <a:spcPct val="150000"/>
              </a:lnSpc>
              <a:buNone/>
            </a:pPr>
            <a:endParaRPr lang="en-GB" sz="1600" dirty="0">
              <a:latin typeface="Arial" panose="020B0604020202020204" pitchFamily="34" charset="0"/>
              <a:cs typeface="Arial" panose="020B0604020202020204" pitchFamily="34" charset="0"/>
            </a:endParaRPr>
          </a:p>
          <a:p>
            <a:pPr lvl="1" algn="just">
              <a:lnSpc>
                <a:spcPct val="150000"/>
              </a:lnSpc>
            </a:pPr>
            <a:r>
              <a:rPr lang="en-GB" sz="1600" dirty="0">
                <a:latin typeface="Arial" panose="020B0604020202020204" pitchFamily="34" charset="0"/>
                <a:cs typeface="Arial" panose="020B0604020202020204" pitchFamily="34" charset="0"/>
              </a:rPr>
              <a:t>In my presentation, I will:</a:t>
            </a:r>
          </a:p>
          <a:p>
            <a:pPr lvl="1" algn="just">
              <a:lnSpc>
                <a:spcPct val="150000"/>
              </a:lnSpc>
            </a:pPr>
            <a:r>
              <a:rPr lang="en-IN" sz="1600" dirty="0">
                <a:effectLst/>
                <a:latin typeface="Arial" panose="020B0604020202020204" pitchFamily="34" charset="0"/>
                <a:cs typeface="Arial" panose="020B0604020202020204" pitchFamily="34" charset="0"/>
              </a:rPr>
              <a:t>Introduction of the presentation and overview of the Green Haven Florists.</a:t>
            </a:r>
          </a:p>
          <a:p>
            <a:pPr lvl="1" algn="just">
              <a:lnSpc>
                <a:spcPct val="150000"/>
              </a:lnSpc>
            </a:pPr>
            <a:r>
              <a:rPr lang="en-IN" sz="1600" dirty="0">
                <a:effectLst/>
                <a:latin typeface="Arial" panose="020B0604020202020204" pitchFamily="34" charset="0"/>
                <a:cs typeface="Arial" panose="020B0604020202020204" pitchFamily="34" charset="0"/>
              </a:rPr>
              <a:t>Nature and scope of the underlying problems.</a:t>
            </a:r>
          </a:p>
          <a:p>
            <a:pPr lvl="1" algn="just">
              <a:lnSpc>
                <a:spcPct val="150000"/>
              </a:lnSpc>
            </a:pPr>
            <a:r>
              <a:rPr lang="en-IN" sz="1600" dirty="0">
                <a:effectLst/>
                <a:latin typeface="Arial" panose="020B0604020202020204" pitchFamily="34" charset="0"/>
                <a:cs typeface="Arial" panose="020B0604020202020204" pitchFamily="34" charset="0"/>
              </a:rPr>
              <a:t>Application of 5W2H model.</a:t>
            </a:r>
          </a:p>
          <a:p>
            <a:pPr lvl="1" algn="just">
              <a:lnSpc>
                <a:spcPct val="150000"/>
              </a:lnSpc>
            </a:pPr>
            <a:r>
              <a:rPr lang="en-IN" sz="1600" dirty="0">
                <a:effectLst/>
                <a:latin typeface="Arial" panose="020B0604020202020204" pitchFamily="34" charset="0"/>
                <a:cs typeface="Arial" panose="020B0604020202020204" pitchFamily="34" charset="0"/>
              </a:rPr>
              <a:t>PESTEL framework: Critique and application.</a:t>
            </a:r>
          </a:p>
          <a:p>
            <a:pPr lvl="1" algn="just">
              <a:lnSpc>
                <a:spcPct val="150000"/>
              </a:lnSpc>
            </a:pPr>
            <a:r>
              <a:rPr lang="en-IN" sz="1600" dirty="0">
                <a:effectLst/>
                <a:latin typeface="Arial" panose="020B0604020202020204" pitchFamily="34" charset="0"/>
                <a:cs typeface="Arial" panose="020B0604020202020204" pitchFamily="34" charset="0"/>
              </a:rPr>
              <a:t>Cause-and-Effect model: Critique and its application.</a:t>
            </a:r>
          </a:p>
          <a:p>
            <a:pPr lvl="1" algn="just">
              <a:lnSpc>
                <a:spcPct val="150000"/>
              </a:lnSpc>
            </a:pPr>
            <a:r>
              <a:rPr lang="en-IN" sz="1600" dirty="0">
                <a:effectLst/>
                <a:latin typeface="Arial" panose="020B0604020202020204" pitchFamily="34" charset="0"/>
                <a:cs typeface="Arial" panose="020B0604020202020204" pitchFamily="34" charset="0"/>
              </a:rPr>
              <a:t>Summary of the key findings</a:t>
            </a:r>
          </a:p>
          <a:p>
            <a:pPr lvl="1" algn="just">
              <a:lnSpc>
                <a:spcPct val="150000"/>
              </a:lnSpc>
            </a:pPr>
            <a:endParaRPr lang="en-GB" sz="1600" dirty="0">
              <a:latin typeface="Arial" panose="020B0604020202020204" pitchFamily="34" charset="0"/>
              <a:cs typeface="Arial" panose="020B0604020202020204" pitchFamily="34" charset="0"/>
            </a:endParaRPr>
          </a:p>
          <a:p>
            <a:pPr lvl="1" algn="just">
              <a:lnSpc>
                <a:spcPct val="150000"/>
              </a:lnSpc>
            </a:pPr>
            <a:endParaRPr lang="en-GB" sz="1600" dirty="0">
              <a:latin typeface="Arial" panose="020B0604020202020204" pitchFamily="34" charset="0"/>
              <a:cs typeface="Arial" panose="020B0604020202020204" pitchFamily="34" charset="0"/>
            </a:endParaRPr>
          </a:p>
          <a:p>
            <a:pPr lvl="1" algn="just">
              <a:lnSpc>
                <a:spcPct val="150000"/>
              </a:lnSpc>
            </a:pPr>
            <a:endParaRPr lang="en-GB" sz="1600" dirty="0">
              <a:latin typeface="Arial" panose="020B0604020202020204" pitchFamily="34" charset="0"/>
              <a:cs typeface="Arial" panose="020B0604020202020204" pitchFamily="34" charset="0"/>
            </a:endParaRPr>
          </a:p>
          <a:p>
            <a:pPr lvl="1" algn="just">
              <a:lnSpc>
                <a:spcPct val="150000"/>
              </a:lnSpc>
            </a:pP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645C5A1-8FD1-5080-4595-13EA477B7FA6}"/>
              </a:ext>
            </a:extLst>
          </p:cNvPr>
          <p:cNvSpPr txBox="1"/>
          <p:nvPr/>
        </p:nvSpPr>
        <p:spPr>
          <a:xfrm>
            <a:off x="8065943" y="6164179"/>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a:t>
            </a:r>
            <a:r>
              <a:rPr lang="en-IN" sz="1400" kern="0" dirty="0" err="1">
                <a:effectLst/>
                <a:latin typeface="Arial" panose="020B0604020202020204" pitchFamily="34" charset="0"/>
                <a:ea typeface="Calibri" panose="020F0502020204030204" pitchFamily="34" charset="0"/>
                <a:cs typeface="Vrinda" panose="020B0502040204020203" pitchFamily="34" charset="0"/>
              </a:rPr>
              <a:t>Ikasowa</a:t>
            </a:r>
            <a:r>
              <a:rPr lang="en-IN" sz="1400" kern="0" dirty="0">
                <a:effectLst/>
                <a:latin typeface="Arial" panose="020B0604020202020204" pitchFamily="34" charset="0"/>
                <a:ea typeface="Calibri" panose="020F0502020204030204" pitchFamily="34" charset="0"/>
                <a:cs typeface="Vrinda" panose="020B0502040204020203" pitchFamily="34" charset="0"/>
              </a:rPr>
              <a:t> and </a:t>
            </a:r>
            <a:r>
              <a:rPr lang="en-IN" sz="1400" kern="0" dirty="0" err="1">
                <a:effectLst/>
                <a:latin typeface="Arial" panose="020B0604020202020204" pitchFamily="34" charset="0"/>
                <a:ea typeface="Calibri" panose="020F0502020204030204" pitchFamily="34" charset="0"/>
                <a:cs typeface="Vrinda" panose="020B0502040204020203" pitchFamily="34" charset="0"/>
              </a:rPr>
              <a:t>Klepek</a:t>
            </a:r>
            <a:r>
              <a:rPr lang="en-IN" sz="1400" kern="0" dirty="0">
                <a:effectLst/>
                <a:latin typeface="Arial" panose="020B0604020202020204" pitchFamily="34" charset="0"/>
                <a:ea typeface="Calibri" panose="020F0502020204030204" pitchFamily="34" charset="0"/>
                <a:cs typeface="Vrinda" panose="020B0502040204020203" pitchFamily="34" charset="0"/>
              </a:rPr>
              <a:t>, 2024)</a:t>
            </a:r>
            <a:endParaRPr lang="en-GB" sz="1400" dirty="0"/>
          </a:p>
        </p:txBody>
      </p:sp>
      <p:pic>
        <p:nvPicPr>
          <p:cNvPr id="7" name="Picture 6">
            <a:extLst>
              <a:ext uri="{FF2B5EF4-FFF2-40B4-BE49-F238E27FC236}">
                <a16:creationId xmlns:a16="http://schemas.microsoft.com/office/drawing/2014/main" id="{DCB088BB-7D7E-6440-DA08-9F0E12FA1448}"/>
              </a:ext>
            </a:extLst>
          </p:cNvPr>
          <p:cNvPicPr>
            <a:picLocks noChangeAspect="1"/>
          </p:cNvPicPr>
          <p:nvPr/>
        </p:nvPicPr>
        <p:blipFill>
          <a:blip r:embed="rId3"/>
          <a:stretch>
            <a:fillRect/>
          </a:stretch>
        </p:blipFill>
        <p:spPr>
          <a:xfrm>
            <a:off x="6794995" y="1161751"/>
            <a:ext cx="4870794" cy="4904291"/>
          </a:xfrm>
          <a:prstGeom prst="rect">
            <a:avLst/>
          </a:prstGeom>
        </p:spPr>
      </p:pic>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600" b="1" u="sng" dirty="0">
                <a:latin typeface="Arial" panose="020B0604020202020204" pitchFamily="34" charset="0"/>
                <a:cs typeface="Arial" panose="020B0604020202020204" pitchFamily="34" charset="0"/>
              </a:rPr>
              <a:t>overview of Green Havan Florists</a:t>
            </a:r>
            <a:endParaRPr lang="en-GB" sz="36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463144" y="1989527"/>
            <a:ext cx="4890655" cy="3891728"/>
          </a:xfrm>
        </p:spPr>
        <p:txBody>
          <a:bodyPr>
            <a:normAutofit fontScale="92500" lnSpcReduction="20000"/>
          </a:bodyPr>
          <a:lstStyle/>
          <a:p>
            <a:pPr lvl="0" algn="just">
              <a:lnSpc>
                <a:spcPct val="160000"/>
              </a:lnSpc>
            </a:pPr>
            <a:r>
              <a:rPr lang="en-IN" sz="1600" dirty="0">
                <a:effectLst/>
                <a:latin typeface="Arial" panose="020B0604020202020204" pitchFamily="34" charset="0"/>
                <a:cs typeface="Arial" panose="020B0604020202020204" pitchFamily="34" charset="0"/>
              </a:rPr>
              <a:t>Green Haven Florists is one of the independent florists based in Norwich, UK.</a:t>
            </a:r>
          </a:p>
          <a:p>
            <a:pPr lvl="0" algn="just">
              <a:lnSpc>
                <a:spcPct val="160000"/>
              </a:lnSpc>
            </a:pPr>
            <a:r>
              <a:rPr lang="en-IN" sz="1600" dirty="0">
                <a:effectLst/>
                <a:latin typeface="Arial" panose="020B0604020202020204" pitchFamily="34" charset="0"/>
                <a:cs typeface="Arial" panose="020B0604020202020204" pitchFamily="34" charset="0"/>
              </a:rPr>
              <a:t>It was established in 2016 by Liam and Priya Patel.</a:t>
            </a:r>
          </a:p>
          <a:p>
            <a:pPr lvl="0" algn="just">
              <a:lnSpc>
                <a:spcPct val="160000"/>
              </a:lnSpc>
            </a:pPr>
            <a:r>
              <a:rPr lang="en-IN" sz="1600" dirty="0">
                <a:effectLst/>
                <a:latin typeface="Arial" panose="020B0604020202020204" pitchFamily="34" charset="0"/>
                <a:cs typeface="Arial" panose="020B0604020202020204" pitchFamily="34" charset="0"/>
              </a:rPr>
              <a:t>The company is well known for its bespoke designs as well as the implementation of eco-friendly practices.</a:t>
            </a:r>
          </a:p>
          <a:p>
            <a:pPr lvl="0" algn="just">
              <a:lnSpc>
                <a:spcPct val="160000"/>
              </a:lnSpc>
            </a:pPr>
            <a:r>
              <a:rPr lang="en-IN" sz="1600" dirty="0">
                <a:effectLst/>
                <a:latin typeface="Arial" panose="020B0604020202020204" pitchFamily="34" charset="0"/>
                <a:cs typeface="Arial" panose="020B0604020202020204" pitchFamily="34" charset="0"/>
              </a:rPr>
              <a:t>It offers services for weddings, corporate, and retail clients. </a:t>
            </a:r>
          </a:p>
          <a:p>
            <a:pPr lvl="0" algn="just">
              <a:lnSpc>
                <a:spcPct val="160000"/>
              </a:lnSpc>
            </a:pPr>
            <a:r>
              <a:rPr lang="en-IN" sz="1600" dirty="0">
                <a:effectLst/>
                <a:latin typeface="Arial" panose="020B0604020202020204" pitchFamily="34" charset="0"/>
                <a:cs typeface="Arial" panose="020B0604020202020204" pitchFamily="34" charset="0"/>
              </a:rPr>
              <a:t>During recent years, it has observed a significant decline in foot traffic as well as profitability.</a:t>
            </a:r>
          </a:p>
        </p:txBody>
      </p:sp>
      <p:sp>
        <p:nvSpPr>
          <p:cNvPr id="5" name="TextBox 4">
            <a:extLst>
              <a:ext uri="{FF2B5EF4-FFF2-40B4-BE49-F238E27FC236}">
                <a16:creationId xmlns:a16="http://schemas.microsoft.com/office/drawing/2014/main" id="{50C8FF9B-34AC-9139-6D4E-A179FBFE38F8}"/>
              </a:ext>
            </a:extLst>
          </p:cNvPr>
          <p:cNvSpPr txBox="1"/>
          <p:nvPr/>
        </p:nvSpPr>
        <p:spPr>
          <a:xfrm>
            <a:off x="8624406" y="6439352"/>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a:t>
            </a:r>
            <a:r>
              <a:rPr lang="en-IN" sz="1400" kern="0" dirty="0" err="1">
                <a:effectLst/>
                <a:latin typeface="Arial" panose="020B0604020202020204" pitchFamily="34" charset="0"/>
                <a:ea typeface="Calibri" panose="020F0502020204030204" pitchFamily="34" charset="0"/>
                <a:cs typeface="Vrinda" panose="020B0502040204020203" pitchFamily="34" charset="0"/>
              </a:rPr>
              <a:t>Ikasowa</a:t>
            </a:r>
            <a:r>
              <a:rPr lang="en-IN" sz="1400" kern="0" dirty="0">
                <a:effectLst/>
                <a:latin typeface="Arial" panose="020B0604020202020204" pitchFamily="34" charset="0"/>
                <a:ea typeface="Calibri" panose="020F0502020204030204" pitchFamily="34" charset="0"/>
                <a:cs typeface="Vrinda" panose="020B0502040204020203" pitchFamily="34" charset="0"/>
              </a:rPr>
              <a:t> and </a:t>
            </a:r>
            <a:r>
              <a:rPr lang="en-IN" sz="1400" kern="0" dirty="0" err="1">
                <a:effectLst/>
                <a:latin typeface="Arial" panose="020B0604020202020204" pitchFamily="34" charset="0"/>
                <a:ea typeface="Calibri" panose="020F0502020204030204" pitchFamily="34" charset="0"/>
                <a:cs typeface="Vrinda" panose="020B0502040204020203" pitchFamily="34" charset="0"/>
              </a:rPr>
              <a:t>Klepek</a:t>
            </a:r>
            <a:r>
              <a:rPr lang="en-IN" sz="1400" kern="0" dirty="0">
                <a:effectLst/>
                <a:latin typeface="Arial" panose="020B0604020202020204" pitchFamily="34" charset="0"/>
                <a:ea typeface="Calibri" panose="020F0502020204030204" pitchFamily="34" charset="0"/>
                <a:cs typeface="Vrinda" panose="020B0502040204020203" pitchFamily="34" charset="0"/>
              </a:rPr>
              <a:t>, 2024)</a:t>
            </a:r>
            <a:endParaRPr lang="en-GB" sz="1400" dirty="0"/>
          </a:p>
        </p:txBody>
      </p:sp>
      <p:pic>
        <p:nvPicPr>
          <p:cNvPr id="7" name="Picture 6">
            <a:extLst>
              <a:ext uri="{FF2B5EF4-FFF2-40B4-BE49-F238E27FC236}">
                <a16:creationId xmlns:a16="http://schemas.microsoft.com/office/drawing/2014/main" id="{E1AE257B-2D6F-AF96-22C1-F5260DFE595A}"/>
              </a:ext>
            </a:extLst>
          </p:cNvPr>
          <p:cNvPicPr>
            <a:picLocks noChangeAspect="1"/>
          </p:cNvPicPr>
          <p:nvPr/>
        </p:nvPicPr>
        <p:blipFill>
          <a:blip r:embed="rId3"/>
          <a:stretch>
            <a:fillRect/>
          </a:stretch>
        </p:blipFill>
        <p:spPr>
          <a:xfrm>
            <a:off x="930849" y="1733820"/>
            <a:ext cx="5324478" cy="4147435"/>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600" b="1" u="sng" dirty="0">
                <a:latin typeface="Arial" panose="020B0604020202020204" pitchFamily="34" charset="0"/>
                <a:cs typeface="Arial" panose="020B0604020202020204" pitchFamily="34" charset="0"/>
              </a:rPr>
              <a:t>insight into the problems Green Haven Florists are facing</a:t>
            </a:r>
            <a:endParaRPr lang="en-GB" sz="36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5660104" cy="4976215"/>
          </a:xfrm>
        </p:spPr>
        <p:txBody>
          <a:bodyPr>
            <a:normAutofit/>
          </a:bodyPr>
          <a:lstStyle/>
          <a:p>
            <a:pPr lvl="0" algn="just">
              <a:lnSpc>
                <a:spcPct val="150000"/>
              </a:lnSpc>
            </a:pPr>
            <a:r>
              <a:rPr lang="en-IN" sz="1600" dirty="0">
                <a:effectLst/>
                <a:latin typeface="Arial" panose="020B0604020202020204" pitchFamily="34" charset="0"/>
                <a:cs typeface="Arial" panose="020B0604020202020204" pitchFamily="34" charset="0"/>
              </a:rPr>
              <a:t>Almost 30% drop in the in-store sales of Green Haven Florists.</a:t>
            </a:r>
          </a:p>
          <a:p>
            <a:pPr lvl="0" algn="just">
              <a:lnSpc>
                <a:spcPct val="150000"/>
              </a:lnSpc>
            </a:pPr>
            <a:r>
              <a:rPr lang="en-IN" sz="1600" dirty="0">
                <a:effectLst/>
                <a:latin typeface="Arial" panose="020B0604020202020204" pitchFamily="34" charset="0"/>
                <a:cs typeface="Arial" panose="020B0604020202020204" pitchFamily="34" charset="0"/>
              </a:rPr>
              <a:t>Increased online and offline competition.</a:t>
            </a:r>
          </a:p>
          <a:p>
            <a:pPr lvl="0" algn="just">
              <a:lnSpc>
                <a:spcPct val="150000"/>
              </a:lnSpc>
            </a:pPr>
            <a:r>
              <a:rPr lang="en-IN" sz="1600" dirty="0">
                <a:effectLst/>
                <a:latin typeface="Arial" panose="020B0604020202020204" pitchFamily="34" charset="0"/>
                <a:cs typeface="Arial" panose="020B0604020202020204" pitchFamily="34" charset="0"/>
              </a:rPr>
              <a:t>Rising costs of the imported flowers and materials.</a:t>
            </a:r>
          </a:p>
          <a:p>
            <a:pPr lvl="0" algn="just">
              <a:lnSpc>
                <a:spcPct val="150000"/>
              </a:lnSpc>
            </a:pPr>
            <a:r>
              <a:rPr lang="en-IN" sz="1600" dirty="0">
                <a:effectLst/>
                <a:latin typeface="Arial" panose="020B0604020202020204" pitchFamily="34" charset="0"/>
                <a:cs typeface="Arial" panose="020B0604020202020204" pitchFamily="34" charset="0"/>
              </a:rPr>
              <a:t>Poor digital marketing.</a:t>
            </a:r>
          </a:p>
          <a:p>
            <a:pPr lvl="0" algn="just">
              <a:lnSpc>
                <a:spcPct val="150000"/>
              </a:lnSpc>
            </a:pPr>
            <a:r>
              <a:rPr lang="en-IN" sz="1600" dirty="0">
                <a:effectLst/>
                <a:latin typeface="Arial" panose="020B0604020202020204" pitchFamily="34" charset="0"/>
                <a:cs typeface="Arial" panose="020B0604020202020204" pitchFamily="34" charset="0"/>
              </a:rPr>
              <a:t>Outdated website.</a:t>
            </a:r>
          </a:p>
          <a:p>
            <a:pPr lvl="0" algn="just">
              <a:lnSpc>
                <a:spcPct val="150000"/>
              </a:lnSpc>
            </a:pPr>
            <a:r>
              <a:rPr lang="en-IN" sz="1600" dirty="0">
                <a:effectLst/>
                <a:latin typeface="Arial" panose="020B0604020202020204" pitchFamily="34" charset="0"/>
                <a:cs typeface="Arial" panose="020B0604020202020204" pitchFamily="34" charset="0"/>
              </a:rPr>
              <a:t>Decline of local high-street activity.</a:t>
            </a:r>
          </a:p>
        </p:txBody>
      </p:sp>
      <p:sp>
        <p:nvSpPr>
          <p:cNvPr id="5" name="TextBox 4">
            <a:extLst>
              <a:ext uri="{FF2B5EF4-FFF2-40B4-BE49-F238E27FC236}">
                <a16:creationId xmlns:a16="http://schemas.microsoft.com/office/drawing/2014/main" id="{962008B1-3276-AAB2-157B-08AEF38CC7ED}"/>
              </a:ext>
            </a:extLst>
          </p:cNvPr>
          <p:cNvSpPr txBox="1"/>
          <p:nvPr/>
        </p:nvSpPr>
        <p:spPr>
          <a:xfrm>
            <a:off x="8190634" y="6342271"/>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Tan</a:t>
            </a:r>
            <a:r>
              <a:rPr lang="en-IN" sz="1400" i="1" dirty="0">
                <a:latin typeface="Arial" panose="020B0604020202020204" pitchFamily="34" charset="0"/>
                <a:cs typeface="Arial" panose="020B0604020202020204" pitchFamily="34" charset="0"/>
              </a:rPr>
              <a:t> et al</a:t>
            </a:r>
            <a:r>
              <a:rPr lang="en-IN" sz="1400" dirty="0">
                <a:latin typeface="Arial" panose="020B0604020202020204" pitchFamily="34" charset="0"/>
                <a:cs typeface="Arial" panose="020B0604020202020204" pitchFamily="34" charset="0"/>
              </a:rPr>
              <a:t>., 2016</a:t>
            </a:r>
            <a:r>
              <a:rPr lang="en-IN" sz="1400" kern="0" dirty="0">
                <a:effectLst/>
                <a:latin typeface="Arial" panose="020B0604020202020204" pitchFamily="34" charset="0"/>
                <a:ea typeface="Calibri" panose="020F050202020403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AE91141-5D7A-93BC-FE16-3E828EBAB03D}"/>
              </a:ext>
            </a:extLst>
          </p:cNvPr>
          <p:cNvPicPr>
            <a:picLocks noChangeAspect="1"/>
          </p:cNvPicPr>
          <p:nvPr/>
        </p:nvPicPr>
        <p:blipFill>
          <a:blip r:embed="rId3"/>
          <a:stretch>
            <a:fillRect/>
          </a:stretch>
        </p:blipFill>
        <p:spPr>
          <a:xfrm>
            <a:off x="6654392" y="1533545"/>
            <a:ext cx="5201636" cy="4524355"/>
          </a:xfrm>
          <a:prstGeom prst="rect">
            <a:avLst/>
          </a:pr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2EA59-9046-8E07-88F0-49E68B4F2907}"/>
              </a:ext>
            </a:extLst>
          </p:cNvPr>
          <p:cNvSpPr>
            <a:spLocks noGrp="1"/>
          </p:cNvSpPr>
          <p:nvPr>
            <p:ph type="title"/>
          </p:nvPr>
        </p:nvSpPr>
        <p:spPr/>
        <p:txBody>
          <a:bodyPr>
            <a:normAutofit/>
          </a:bodyPr>
          <a:lstStyle/>
          <a:p>
            <a:r>
              <a:rPr lang="en-IN" sz="3600" u="sng" dirty="0">
                <a:effectLst/>
                <a:latin typeface="Arial" panose="020B0604020202020204" pitchFamily="34" charset="0"/>
                <a:cs typeface="Arial" panose="020B0604020202020204" pitchFamily="34" charset="0"/>
              </a:rPr>
              <a:t>5W2H Model Application</a:t>
            </a:r>
            <a:endParaRPr lang="en-GB" sz="3600"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3CC0701-C268-D887-C984-F64C99952864}"/>
              </a:ext>
            </a:extLst>
          </p:cNvPr>
          <p:cNvSpPr txBox="1"/>
          <p:nvPr/>
        </p:nvSpPr>
        <p:spPr>
          <a:xfrm>
            <a:off x="1062470" y="1519910"/>
            <a:ext cx="6094268" cy="416011"/>
          </a:xfrm>
          <a:prstGeom prst="rect">
            <a:avLst/>
          </a:prstGeom>
          <a:noFill/>
        </p:spPr>
        <p:txBody>
          <a:bodyPr wrap="square">
            <a:spAutoFit/>
          </a:bodyPr>
          <a:lstStyle/>
          <a:p>
            <a:pPr algn="just">
              <a:lnSpc>
                <a:spcPct val="150000"/>
              </a:lnSpc>
              <a:spcAft>
                <a:spcPts val="800"/>
              </a:spcAft>
              <a:buNone/>
            </a:pPr>
            <a:r>
              <a:rPr lang="en-IN" sz="1600" b="1" dirty="0">
                <a:effectLst/>
                <a:latin typeface="Arial" panose="020B0604020202020204" pitchFamily="34" charset="0"/>
                <a:ea typeface="Calibri" panose="020F0502020204030204" pitchFamily="34" charset="0"/>
                <a:cs typeface="Arial" panose="020B0604020202020204" pitchFamily="34" charset="0"/>
              </a:rPr>
              <a:t>Company Name: Green Haven Florists</a:t>
            </a:r>
            <a:endParaRPr lang="en-IN" sz="1600" dirty="0">
              <a:effectLst/>
              <a:latin typeface="Arial" panose="020B0604020202020204" pitchFamily="34" charset="0"/>
              <a:ea typeface="Calibri" panose="020F0502020204030204" pitchFamily="34" charset="0"/>
              <a:cs typeface="Vrinda" panose="020B0502040204020203" pitchFamily="34" charset="0"/>
            </a:endParaRPr>
          </a:p>
        </p:txBody>
      </p:sp>
      <p:graphicFrame>
        <p:nvGraphicFramePr>
          <p:cNvPr id="6" name="Table 5">
            <a:extLst>
              <a:ext uri="{FF2B5EF4-FFF2-40B4-BE49-F238E27FC236}">
                <a16:creationId xmlns:a16="http://schemas.microsoft.com/office/drawing/2014/main" id="{792458E7-40DF-9D5F-4ABE-4F5347840C94}"/>
              </a:ext>
            </a:extLst>
          </p:cNvPr>
          <p:cNvGraphicFramePr>
            <a:graphicFrameLocks noGrp="1"/>
          </p:cNvGraphicFramePr>
          <p:nvPr>
            <p:extLst>
              <p:ext uri="{D42A27DB-BD31-4B8C-83A1-F6EECF244321}">
                <p14:modId xmlns:p14="http://schemas.microsoft.com/office/powerpoint/2010/main" val="1343622279"/>
              </p:ext>
            </p:extLst>
          </p:nvPr>
        </p:nvGraphicFramePr>
        <p:xfrm>
          <a:off x="1062470" y="1935921"/>
          <a:ext cx="8856980" cy="397203"/>
        </p:xfrm>
        <a:graphic>
          <a:graphicData uri="http://schemas.openxmlformats.org/drawingml/2006/table">
            <a:tbl>
              <a:tblPr firstRow="1" firstCol="1" bandRow="1">
                <a:tableStyleId>{5C22544A-7EE6-4342-B048-85BDC9FD1C3A}</a:tableStyleId>
              </a:tblPr>
              <a:tblGrid>
                <a:gridCol w="8856980">
                  <a:extLst>
                    <a:ext uri="{9D8B030D-6E8A-4147-A177-3AD203B41FA5}">
                      <a16:colId xmlns:a16="http://schemas.microsoft.com/office/drawing/2014/main" val="4064201108"/>
                    </a:ext>
                  </a:extLst>
                </a:gridCol>
              </a:tblGrid>
              <a:tr h="397203">
                <a:tc>
                  <a:txBody>
                    <a:bodyPr/>
                    <a:lstStyle/>
                    <a:p>
                      <a:pPr algn="just">
                        <a:lnSpc>
                          <a:spcPct val="150000"/>
                        </a:lnSpc>
                        <a:spcAft>
                          <a:spcPts val="800"/>
                        </a:spcAft>
                        <a:buNone/>
                      </a:pPr>
                      <a:r>
                        <a:rPr lang="en-GB" sz="1600" kern="100" dirty="0">
                          <a:solidFill>
                            <a:schemeClr val="bg1"/>
                          </a:solidFill>
                          <a:effectLst/>
                          <a:latin typeface="Arial" panose="020B0604020202020204" pitchFamily="34" charset="0"/>
                          <a:cs typeface="Arial" panose="020B0604020202020204" pitchFamily="34" charset="0"/>
                        </a:rPr>
                        <a:t>The Root Problem is: Decline of 30% in the in-store sales</a:t>
                      </a:r>
                      <a:endParaRPr lang="en-IN" sz="16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extLst>
                  <a:ext uri="{0D108BD9-81ED-4DB2-BD59-A6C34878D82A}">
                    <a16:rowId xmlns:a16="http://schemas.microsoft.com/office/drawing/2014/main" val="2635565526"/>
                  </a:ext>
                </a:extLst>
              </a:tr>
            </a:tbl>
          </a:graphicData>
        </a:graphic>
      </p:graphicFrame>
      <p:graphicFrame>
        <p:nvGraphicFramePr>
          <p:cNvPr id="7" name="Table 6">
            <a:extLst>
              <a:ext uri="{FF2B5EF4-FFF2-40B4-BE49-F238E27FC236}">
                <a16:creationId xmlns:a16="http://schemas.microsoft.com/office/drawing/2014/main" id="{A2DD1624-B04A-1ED2-EFDB-139AD4BE989E}"/>
              </a:ext>
            </a:extLst>
          </p:cNvPr>
          <p:cNvGraphicFramePr>
            <a:graphicFrameLocks noGrp="1"/>
          </p:cNvGraphicFramePr>
          <p:nvPr>
            <p:extLst>
              <p:ext uri="{D42A27DB-BD31-4B8C-83A1-F6EECF244321}">
                <p14:modId xmlns:p14="http://schemas.microsoft.com/office/powerpoint/2010/main" val="454693076"/>
              </p:ext>
            </p:extLst>
          </p:nvPr>
        </p:nvGraphicFramePr>
        <p:xfrm>
          <a:off x="477982" y="2444212"/>
          <a:ext cx="11409218" cy="3902845"/>
        </p:xfrm>
        <a:graphic>
          <a:graphicData uri="http://schemas.openxmlformats.org/drawingml/2006/table">
            <a:tbl>
              <a:tblPr firstRow="1" firstCol="1" bandRow="1">
                <a:tableStyleId>{5C22544A-7EE6-4342-B048-85BDC9FD1C3A}</a:tableStyleId>
              </a:tblPr>
              <a:tblGrid>
                <a:gridCol w="1756434">
                  <a:extLst>
                    <a:ext uri="{9D8B030D-6E8A-4147-A177-3AD203B41FA5}">
                      <a16:colId xmlns:a16="http://schemas.microsoft.com/office/drawing/2014/main" val="2352644406"/>
                    </a:ext>
                  </a:extLst>
                </a:gridCol>
                <a:gridCol w="1707079">
                  <a:extLst>
                    <a:ext uri="{9D8B030D-6E8A-4147-A177-3AD203B41FA5}">
                      <a16:colId xmlns:a16="http://schemas.microsoft.com/office/drawing/2014/main" val="1542522327"/>
                    </a:ext>
                  </a:extLst>
                </a:gridCol>
                <a:gridCol w="1461584">
                  <a:extLst>
                    <a:ext uri="{9D8B030D-6E8A-4147-A177-3AD203B41FA5}">
                      <a16:colId xmlns:a16="http://schemas.microsoft.com/office/drawing/2014/main" val="3505900489"/>
                    </a:ext>
                  </a:extLst>
                </a:gridCol>
                <a:gridCol w="1494489">
                  <a:extLst>
                    <a:ext uri="{9D8B030D-6E8A-4147-A177-3AD203B41FA5}">
                      <a16:colId xmlns:a16="http://schemas.microsoft.com/office/drawing/2014/main" val="2027806589"/>
                    </a:ext>
                  </a:extLst>
                </a:gridCol>
                <a:gridCol w="1771614">
                  <a:extLst>
                    <a:ext uri="{9D8B030D-6E8A-4147-A177-3AD203B41FA5}">
                      <a16:colId xmlns:a16="http://schemas.microsoft.com/office/drawing/2014/main" val="770738089"/>
                    </a:ext>
                  </a:extLst>
                </a:gridCol>
                <a:gridCol w="1641277">
                  <a:extLst>
                    <a:ext uri="{9D8B030D-6E8A-4147-A177-3AD203B41FA5}">
                      <a16:colId xmlns:a16="http://schemas.microsoft.com/office/drawing/2014/main" val="385178584"/>
                    </a:ext>
                  </a:extLst>
                </a:gridCol>
                <a:gridCol w="1576741">
                  <a:extLst>
                    <a:ext uri="{9D8B030D-6E8A-4147-A177-3AD203B41FA5}">
                      <a16:colId xmlns:a16="http://schemas.microsoft.com/office/drawing/2014/main" val="1711453811"/>
                    </a:ext>
                  </a:extLst>
                </a:gridCol>
              </a:tblGrid>
              <a:tr h="218414">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What?</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FFC00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Where?</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FFC00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When?</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FFC00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Who?</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FFC00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Why?</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FFC00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How?</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FFC00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How Much?</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FFC000"/>
                    </a:solidFill>
                  </a:tcPr>
                </a:tc>
                <a:extLst>
                  <a:ext uri="{0D108BD9-81ED-4DB2-BD59-A6C34878D82A}">
                    <a16:rowId xmlns:a16="http://schemas.microsoft.com/office/drawing/2014/main" val="546914314"/>
                  </a:ext>
                </a:extLst>
              </a:tr>
              <a:tr h="716722">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What is the main issue faced by Green Haven Florists?</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00B0F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Where is the problem mostly occurring?</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00B0F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When did this problem start to come up?</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00B0F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Who is the most affected due to this problem?</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00B0F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Why is the business going through this declining phase?</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00B0F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How is this issue affecting the operations of the business?</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00B0F0"/>
                    </a:solidFill>
                  </a:tcPr>
                </a:tc>
                <a:tc>
                  <a:txBody>
                    <a:bodyPr/>
                    <a:lstStyle/>
                    <a:p>
                      <a:pPr algn="just">
                        <a:lnSpc>
                          <a:spcPct val="150000"/>
                        </a:lnSpc>
                        <a:spcAft>
                          <a:spcPts val="800"/>
                        </a:spcAft>
                        <a:buNone/>
                      </a:pPr>
                      <a:r>
                        <a:rPr lang="en-GB" sz="1100" kern="100" dirty="0">
                          <a:solidFill>
                            <a:schemeClr val="bg1"/>
                          </a:solidFill>
                          <a:effectLst/>
                          <a:latin typeface="Arial" panose="020B0604020202020204" pitchFamily="34" charset="0"/>
                          <a:cs typeface="Arial" panose="020B0604020202020204" pitchFamily="34" charset="0"/>
                        </a:rPr>
                        <a:t>How significant is the overall impact?</a:t>
                      </a:r>
                      <a:endParaRPr lang="en-IN"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solidFill>
                      <a:srgbClr val="00B0F0"/>
                    </a:solidFill>
                  </a:tcPr>
                </a:tc>
                <a:extLst>
                  <a:ext uri="{0D108BD9-81ED-4DB2-BD59-A6C34878D82A}">
                    <a16:rowId xmlns:a16="http://schemas.microsoft.com/office/drawing/2014/main" val="3556132440"/>
                  </a:ext>
                </a:extLst>
              </a:tr>
              <a:tr h="2959107">
                <a:tc>
                  <a:txBody>
                    <a:bodyPr/>
                    <a:lstStyle/>
                    <a:p>
                      <a:pPr algn="just">
                        <a:lnSpc>
                          <a:spcPct val="150000"/>
                        </a:lnSpc>
                        <a:spcAft>
                          <a:spcPts val="800"/>
                        </a:spcAft>
                        <a:buNone/>
                      </a:pPr>
                      <a:r>
                        <a:rPr lang="en-GB" sz="1100" kern="100" dirty="0">
                          <a:effectLst/>
                          <a:latin typeface="Arial" panose="020B0604020202020204" pitchFamily="34" charset="0"/>
                          <a:cs typeface="Arial" panose="020B0604020202020204" pitchFamily="34" charset="0"/>
                        </a:rPr>
                        <a:t>The business is facing an almost 30% drop in its sales in in-store operations. It is affecting the overall profitability. The primary cause is the reduced foot traffic as well as the rising operational costs.</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tc>
                <a:tc>
                  <a:txBody>
                    <a:bodyPr/>
                    <a:lstStyle/>
                    <a:p>
                      <a:pPr algn="just">
                        <a:lnSpc>
                          <a:spcPct val="150000"/>
                        </a:lnSpc>
                        <a:spcAft>
                          <a:spcPts val="800"/>
                        </a:spcAft>
                        <a:buNone/>
                      </a:pPr>
                      <a:r>
                        <a:rPr lang="en-GB" sz="1100" kern="100" dirty="0">
                          <a:effectLst/>
                          <a:latin typeface="Arial" panose="020B0604020202020204" pitchFamily="34" charset="0"/>
                          <a:cs typeface="Arial" panose="020B0604020202020204" pitchFamily="34" charset="0"/>
                        </a:rPr>
                        <a:t>The issue is mainly occurring at the physical stores of Green Haven Florists, which is a local walk-in store for consumers in the UK.</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tc>
                <a:tc>
                  <a:txBody>
                    <a:bodyPr/>
                    <a:lstStyle/>
                    <a:p>
                      <a:pPr algn="just">
                        <a:lnSpc>
                          <a:spcPct val="150000"/>
                        </a:lnSpc>
                        <a:spcAft>
                          <a:spcPts val="800"/>
                        </a:spcAft>
                        <a:buNone/>
                      </a:pPr>
                      <a:r>
                        <a:rPr lang="en-GB" sz="1100" kern="100" dirty="0">
                          <a:effectLst/>
                          <a:latin typeface="Arial" panose="020B0604020202020204" pitchFamily="34" charset="0"/>
                          <a:cs typeface="Arial" panose="020B0604020202020204" pitchFamily="34" charset="0"/>
                        </a:rPr>
                        <a:t>The company has been facing this problem for the past 12 months. </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tc>
                <a:tc>
                  <a:txBody>
                    <a:bodyPr/>
                    <a:lstStyle/>
                    <a:p>
                      <a:pPr algn="just">
                        <a:lnSpc>
                          <a:spcPct val="150000"/>
                        </a:lnSpc>
                        <a:spcAft>
                          <a:spcPts val="800"/>
                        </a:spcAft>
                        <a:buNone/>
                      </a:pPr>
                      <a:r>
                        <a:rPr lang="en-GB" sz="1100" kern="100" dirty="0">
                          <a:effectLst/>
                          <a:latin typeface="Arial" panose="020B0604020202020204" pitchFamily="34" charset="0"/>
                          <a:cs typeface="Arial" panose="020B0604020202020204" pitchFamily="34" charset="0"/>
                        </a:rPr>
                        <a:t>The owners of Green Haven Florists, Liam and Priya Patel, are facing the severe impact of this revenue downfall.</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tc>
                <a:tc>
                  <a:txBody>
                    <a:bodyPr/>
                    <a:lstStyle/>
                    <a:p>
                      <a:pPr algn="just">
                        <a:lnSpc>
                          <a:spcPct val="150000"/>
                        </a:lnSpc>
                        <a:spcAft>
                          <a:spcPts val="800"/>
                        </a:spcAft>
                        <a:buNone/>
                      </a:pPr>
                      <a:r>
                        <a:rPr lang="en-GB" sz="1100" kern="100" dirty="0">
                          <a:effectLst/>
                          <a:latin typeface="Arial" panose="020B0604020202020204" pitchFamily="34" charset="0"/>
                          <a:cs typeface="Arial" panose="020B0604020202020204" pitchFamily="34" charset="0"/>
                        </a:rPr>
                        <a:t>Consumers have mostly shifted to online florists and flower delivery retailers who are offering lower prices as well as same-day delivery services. Lack of proper digital marketing and an outdated website of Green Haven Florists are also major causes of the rising issue.</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tc>
                <a:tc>
                  <a:txBody>
                    <a:bodyPr/>
                    <a:lstStyle/>
                    <a:p>
                      <a:pPr algn="just">
                        <a:lnSpc>
                          <a:spcPct val="150000"/>
                        </a:lnSpc>
                        <a:spcAft>
                          <a:spcPts val="800"/>
                        </a:spcAft>
                        <a:buNone/>
                      </a:pPr>
                      <a:r>
                        <a:rPr lang="en-GB" sz="1100" kern="100">
                          <a:effectLst/>
                          <a:latin typeface="Arial" panose="020B0604020202020204" pitchFamily="34" charset="0"/>
                          <a:cs typeface="Arial" panose="020B0604020202020204" pitchFamily="34" charset="0"/>
                        </a:rPr>
                        <a:t>The decline in foot traffic led to reduced cash flows, which led directly to difficulty in meeting rising supplier costs and increased financial pressure.</a:t>
                      </a:r>
                      <a:endParaRPr lang="en-IN" sz="1100" kern="100">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tc>
                <a:tc>
                  <a:txBody>
                    <a:bodyPr/>
                    <a:lstStyle/>
                    <a:p>
                      <a:pPr algn="just">
                        <a:lnSpc>
                          <a:spcPct val="150000"/>
                        </a:lnSpc>
                        <a:spcAft>
                          <a:spcPts val="800"/>
                        </a:spcAft>
                        <a:buNone/>
                      </a:pPr>
                      <a:r>
                        <a:rPr lang="en-GB" sz="1100" kern="100" dirty="0">
                          <a:effectLst/>
                          <a:latin typeface="Arial" panose="020B0604020202020204" pitchFamily="34" charset="0"/>
                          <a:cs typeface="Arial" panose="020B0604020202020204" pitchFamily="34" charset="0"/>
                        </a:rPr>
                        <a:t>The company has suffered a 30% revenue drop during the last 12 months in its physical store.</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a:txBody>
                  <a:tcPr marL="22740" marR="22740" marT="0" marB="0"/>
                </a:tc>
                <a:extLst>
                  <a:ext uri="{0D108BD9-81ED-4DB2-BD59-A6C34878D82A}">
                    <a16:rowId xmlns:a16="http://schemas.microsoft.com/office/drawing/2014/main" val="3773659634"/>
                  </a:ext>
                </a:extLst>
              </a:tr>
            </a:tbl>
          </a:graphicData>
        </a:graphic>
      </p:graphicFrame>
      <p:sp>
        <p:nvSpPr>
          <p:cNvPr id="9" name="TextBox 8">
            <a:extLst>
              <a:ext uri="{FF2B5EF4-FFF2-40B4-BE49-F238E27FC236}">
                <a16:creationId xmlns:a16="http://schemas.microsoft.com/office/drawing/2014/main" id="{1EF8E052-4AD9-7E69-D76C-3FAF2A8DB69D}"/>
              </a:ext>
            </a:extLst>
          </p:cNvPr>
          <p:cNvSpPr txBox="1"/>
          <p:nvPr/>
        </p:nvSpPr>
        <p:spPr>
          <a:xfrm>
            <a:off x="8335111" y="6458145"/>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a:t>
            </a:r>
            <a:r>
              <a:rPr lang="en-IN" sz="1400" kern="0" dirty="0" err="1">
                <a:effectLst/>
                <a:latin typeface="Arial" panose="020B0604020202020204" pitchFamily="34" charset="0"/>
                <a:ea typeface="Calibri" panose="020F0502020204030204" pitchFamily="34" charset="0"/>
                <a:cs typeface="Vrinda" panose="020B0502040204020203" pitchFamily="34" charset="0"/>
              </a:rPr>
              <a:t>Pagnoncelli</a:t>
            </a:r>
            <a:r>
              <a:rPr lang="en-IN" sz="1400" i="1" kern="0" dirty="0">
                <a:effectLst/>
                <a:latin typeface="Arial" panose="020B0604020202020204" pitchFamily="34" charset="0"/>
                <a:ea typeface="Calibri" panose="020F0502020204030204" pitchFamily="34" charset="0"/>
                <a:cs typeface="Vrinda" panose="020B0502040204020203" pitchFamily="34" charset="0"/>
              </a:rPr>
              <a:t> et al</a:t>
            </a:r>
            <a:r>
              <a:rPr lang="en-IN" sz="1400" kern="0" dirty="0">
                <a:effectLst/>
                <a:latin typeface="Arial" panose="020B0604020202020204" pitchFamily="34" charset="0"/>
                <a:ea typeface="Calibri" panose="020F0502020204030204" pitchFamily="34" charset="0"/>
                <a:cs typeface="Vrinda" panose="020B0502040204020203" pitchFamily="34" charset="0"/>
              </a:rPr>
              <a:t>., 2023)</a:t>
            </a:r>
            <a:endParaRPr lang="en-GB" sz="1400" dirty="0"/>
          </a:p>
        </p:txBody>
      </p:sp>
    </p:spTree>
    <p:extLst>
      <p:ext uri="{BB962C8B-B14F-4D97-AF65-F5344CB8AC3E}">
        <p14:creationId xmlns:p14="http://schemas.microsoft.com/office/powerpoint/2010/main" val="3936519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IN" sz="3600" u="sng" dirty="0">
                <a:effectLst/>
                <a:latin typeface="Arial" panose="020B0604020202020204" pitchFamily="34" charset="0"/>
                <a:cs typeface="Arial" panose="020B0604020202020204" pitchFamily="34" charset="0"/>
              </a:rPr>
              <a:t>PESTEL Framework – Critique</a:t>
            </a:r>
            <a:endParaRPr lang="en-GB" sz="36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5486399" y="2096064"/>
            <a:ext cx="5781157" cy="3695136"/>
          </a:xfrm>
        </p:spPr>
        <p:txBody>
          <a:bodyPr>
            <a:normAutofit fontScale="62500" lnSpcReduction="20000"/>
          </a:bodyPr>
          <a:lstStyle/>
          <a:p>
            <a:pPr lvl="0" algn="just">
              <a:lnSpc>
                <a:spcPct val="170000"/>
              </a:lnSpc>
            </a:pPr>
            <a:r>
              <a:rPr lang="en-IN" b="1" dirty="0">
                <a:effectLst/>
                <a:latin typeface="Arial" panose="020B0604020202020204" pitchFamily="34" charset="0"/>
                <a:cs typeface="Arial" panose="020B0604020202020204" pitchFamily="34" charset="0"/>
              </a:rPr>
              <a:t>Political: </a:t>
            </a:r>
            <a:r>
              <a:rPr lang="en-IN" dirty="0">
                <a:effectLst/>
                <a:latin typeface="Arial" panose="020B0604020202020204" pitchFamily="34" charset="0"/>
                <a:cs typeface="Arial" panose="020B0604020202020204" pitchFamily="34" charset="0"/>
              </a:rPr>
              <a:t>The UK government has started to support local businesses more through various policies.</a:t>
            </a:r>
          </a:p>
          <a:p>
            <a:pPr lvl="0" algn="just">
              <a:lnSpc>
                <a:spcPct val="170000"/>
              </a:lnSpc>
            </a:pPr>
            <a:r>
              <a:rPr lang="en-IN" b="1" dirty="0">
                <a:effectLst/>
                <a:latin typeface="Arial" panose="020B0604020202020204" pitchFamily="34" charset="0"/>
                <a:cs typeface="Arial" panose="020B0604020202020204" pitchFamily="34" charset="0"/>
              </a:rPr>
              <a:t>Economic: </a:t>
            </a:r>
            <a:r>
              <a:rPr lang="en-IN" dirty="0">
                <a:effectLst/>
                <a:latin typeface="Arial" panose="020B0604020202020204" pitchFamily="34" charset="0"/>
                <a:cs typeface="Arial" panose="020B0604020202020204" pitchFamily="34" charset="0"/>
              </a:rPr>
              <a:t>Growing supply chain disruption as well as rising inflation rate.</a:t>
            </a:r>
          </a:p>
          <a:p>
            <a:pPr lvl="0" algn="just">
              <a:lnSpc>
                <a:spcPct val="170000"/>
              </a:lnSpc>
            </a:pPr>
            <a:r>
              <a:rPr lang="en-IN" b="1" dirty="0">
                <a:effectLst/>
                <a:latin typeface="Arial" panose="020B0604020202020204" pitchFamily="34" charset="0"/>
                <a:cs typeface="Arial" panose="020B0604020202020204" pitchFamily="34" charset="0"/>
              </a:rPr>
              <a:t>Social: </a:t>
            </a:r>
            <a:r>
              <a:rPr lang="en-IN" dirty="0">
                <a:effectLst/>
                <a:latin typeface="Arial" panose="020B0604020202020204" pitchFamily="34" charset="0"/>
                <a:cs typeface="Arial" panose="020B0604020202020204" pitchFamily="34" charset="0"/>
              </a:rPr>
              <a:t>Sudden shift towards online shopping from traditional stores.</a:t>
            </a:r>
          </a:p>
          <a:p>
            <a:pPr lvl="0" algn="just">
              <a:lnSpc>
                <a:spcPct val="170000"/>
              </a:lnSpc>
            </a:pPr>
            <a:r>
              <a:rPr lang="en-IN" b="1" dirty="0">
                <a:effectLst/>
                <a:latin typeface="Arial" panose="020B0604020202020204" pitchFamily="34" charset="0"/>
                <a:cs typeface="Arial" panose="020B0604020202020204" pitchFamily="34" charset="0"/>
              </a:rPr>
              <a:t>Technological: </a:t>
            </a:r>
            <a:r>
              <a:rPr lang="en-IN" dirty="0">
                <a:effectLst/>
                <a:latin typeface="Arial" panose="020B0604020202020204" pitchFamily="34" charset="0"/>
                <a:cs typeface="Arial" panose="020B0604020202020204" pitchFamily="34" charset="0"/>
              </a:rPr>
              <a:t>The emerging advanced technologies, social media marketing, and e-commerce platforms.</a:t>
            </a:r>
          </a:p>
          <a:p>
            <a:pPr lvl="0" algn="just">
              <a:lnSpc>
                <a:spcPct val="170000"/>
              </a:lnSpc>
            </a:pPr>
            <a:r>
              <a:rPr lang="en-IN" b="1" dirty="0">
                <a:effectLst/>
                <a:latin typeface="Arial" panose="020B0604020202020204" pitchFamily="34" charset="0"/>
                <a:cs typeface="Arial" panose="020B0604020202020204" pitchFamily="34" charset="0"/>
              </a:rPr>
              <a:t>Environmental: </a:t>
            </a:r>
            <a:r>
              <a:rPr lang="en-IN" dirty="0">
                <a:effectLst/>
                <a:latin typeface="Arial" panose="020B0604020202020204" pitchFamily="34" charset="0"/>
                <a:cs typeface="Arial" panose="020B0604020202020204" pitchFamily="34" charset="0"/>
              </a:rPr>
              <a:t>The consumers are asking for more sustainable and eco-friendly products and services.</a:t>
            </a:r>
          </a:p>
          <a:p>
            <a:pPr lvl="0" algn="just">
              <a:lnSpc>
                <a:spcPct val="170000"/>
              </a:lnSpc>
            </a:pPr>
            <a:r>
              <a:rPr lang="en-IN" b="1" dirty="0">
                <a:effectLst/>
                <a:latin typeface="Arial" panose="020B0604020202020204" pitchFamily="34" charset="0"/>
                <a:cs typeface="Arial" panose="020B0604020202020204" pitchFamily="34" charset="0"/>
              </a:rPr>
              <a:t>Legal: </a:t>
            </a:r>
            <a:r>
              <a:rPr lang="en-IN" dirty="0">
                <a:effectLst/>
                <a:latin typeface="Arial" panose="020B0604020202020204" pitchFamily="34" charset="0"/>
                <a:cs typeface="Arial" panose="020B0604020202020204" pitchFamily="34" charset="0"/>
              </a:rPr>
              <a:t>Online sales and consumer protection regulations.</a:t>
            </a:r>
          </a:p>
        </p:txBody>
      </p:sp>
      <p:sp>
        <p:nvSpPr>
          <p:cNvPr id="5" name="TextBox 4">
            <a:extLst>
              <a:ext uri="{FF2B5EF4-FFF2-40B4-BE49-F238E27FC236}">
                <a16:creationId xmlns:a16="http://schemas.microsoft.com/office/drawing/2014/main" id="{72B716B3-ABB8-E4F0-CB13-C055C1B1793B}"/>
              </a:ext>
            </a:extLst>
          </p:cNvPr>
          <p:cNvSpPr txBox="1"/>
          <p:nvPr/>
        </p:nvSpPr>
        <p:spPr>
          <a:xfrm>
            <a:off x="7858125" y="6428979"/>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a:t>
            </a:r>
            <a:r>
              <a:rPr lang="en-IN" sz="1400" kern="0" dirty="0" err="1">
                <a:effectLst/>
                <a:latin typeface="Arial" panose="020B0604020202020204" pitchFamily="34" charset="0"/>
                <a:ea typeface="Calibri" panose="020F0502020204030204" pitchFamily="34" charset="0"/>
                <a:cs typeface="Vrinda" panose="020B0502040204020203" pitchFamily="34" charset="0"/>
              </a:rPr>
              <a:t>Yusan</a:t>
            </a:r>
            <a:r>
              <a:rPr lang="en-IN" sz="1400" i="1" kern="0" dirty="0">
                <a:effectLst/>
                <a:latin typeface="Arial" panose="020B0604020202020204" pitchFamily="34" charset="0"/>
                <a:ea typeface="Calibri" panose="020F0502020204030204" pitchFamily="34" charset="0"/>
                <a:cs typeface="Vrinda" panose="020B0502040204020203" pitchFamily="34" charset="0"/>
              </a:rPr>
              <a:t> et al</a:t>
            </a:r>
            <a:r>
              <a:rPr lang="en-IN" sz="1400" kern="0" dirty="0">
                <a:effectLst/>
                <a:latin typeface="Arial" panose="020B0604020202020204" pitchFamily="34" charset="0"/>
                <a:ea typeface="Calibri" panose="020F0502020204030204" pitchFamily="34" charset="0"/>
                <a:cs typeface="Vrinda" panose="020B0502040204020203" pitchFamily="34" charset="0"/>
              </a:rPr>
              <a:t>., 2025)</a:t>
            </a:r>
            <a:endParaRPr lang="en-GB" sz="1400" dirty="0"/>
          </a:p>
        </p:txBody>
      </p:sp>
      <p:pic>
        <p:nvPicPr>
          <p:cNvPr id="7" name="Picture 6">
            <a:extLst>
              <a:ext uri="{FF2B5EF4-FFF2-40B4-BE49-F238E27FC236}">
                <a16:creationId xmlns:a16="http://schemas.microsoft.com/office/drawing/2014/main" id="{3FD28FF7-2749-3CDC-6827-2CF2B5C497DE}"/>
              </a:ext>
            </a:extLst>
          </p:cNvPr>
          <p:cNvPicPr>
            <a:picLocks noChangeAspect="1"/>
          </p:cNvPicPr>
          <p:nvPr/>
        </p:nvPicPr>
        <p:blipFill>
          <a:blip r:embed="rId3"/>
          <a:stretch>
            <a:fillRect/>
          </a:stretch>
        </p:blipFill>
        <p:spPr>
          <a:xfrm>
            <a:off x="983326" y="1668865"/>
            <a:ext cx="4381880" cy="4549534"/>
          </a:xfrm>
          <a:prstGeom prst="rect">
            <a:avLst/>
          </a:prstGeom>
        </p:spPr>
      </p:pic>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a:bodyPr>
          <a:lstStyle/>
          <a:p>
            <a:r>
              <a:rPr lang="en-IN" sz="3600" dirty="0">
                <a:effectLst/>
                <a:latin typeface="Arial" panose="020B0604020202020204" pitchFamily="34" charset="0"/>
                <a:cs typeface="Arial" panose="020B0604020202020204" pitchFamily="34" charset="0"/>
              </a:rPr>
              <a:t>PESTEL Framework – Application</a:t>
            </a:r>
            <a:endParaRPr lang="en-GB" sz="3600"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A0807A3C-3405-0BE3-86F3-3D237D027F53}"/>
              </a:ext>
            </a:extLst>
          </p:cNvPr>
          <p:cNvGraphicFramePr>
            <a:graphicFrameLocks noGrp="1"/>
          </p:cNvGraphicFramePr>
          <p:nvPr>
            <p:extLst>
              <p:ext uri="{D42A27DB-BD31-4B8C-83A1-F6EECF244321}">
                <p14:modId xmlns:p14="http://schemas.microsoft.com/office/powerpoint/2010/main" val="1861191188"/>
              </p:ext>
            </p:extLst>
          </p:nvPr>
        </p:nvGraphicFramePr>
        <p:xfrm>
          <a:off x="1163782" y="1766455"/>
          <a:ext cx="10190014" cy="4543051"/>
        </p:xfrm>
        <a:graphic>
          <a:graphicData uri="http://schemas.openxmlformats.org/drawingml/2006/table">
            <a:tbl>
              <a:tblPr firstRow="1" firstCol="1" bandRow="1">
                <a:tableStyleId>{5C22544A-7EE6-4342-B048-85BDC9FD1C3A}</a:tableStyleId>
              </a:tblPr>
              <a:tblGrid>
                <a:gridCol w="1697583">
                  <a:extLst>
                    <a:ext uri="{9D8B030D-6E8A-4147-A177-3AD203B41FA5}">
                      <a16:colId xmlns:a16="http://schemas.microsoft.com/office/drawing/2014/main" val="3198015065"/>
                    </a:ext>
                  </a:extLst>
                </a:gridCol>
                <a:gridCol w="1697583">
                  <a:extLst>
                    <a:ext uri="{9D8B030D-6E8A-4147-A177-3AD203B41FA5}">
                      <a16:colId xmlns:a16="http://schemas.microsoft.com/office/drawing/2014/main" val="2255353687"/>
                    </a:ext>
                  </a:extLst>
                </a:gridCol>
                <a:gridCol w="1698712">
                  <a:extLst>
                    <a:ext uri="{9D8B030D-6E8A-4147-A177-3AD203B41FA5}">
                      <a16:colId xmlns:a16="http://schemas.microsoft.com/office/drawing/2014/main" val="3631304550"/>
                    </a:ext>
                  </a:extLst>
                </a:gridCol>
                <a:gridCol w="1698712">
                  <a:extLst>
                    <a:ext uri="{9D8B030D-6E8A-4147-A177-3AD203B41FA5}">
                      <a16:colId xmlns:a16="http://schemas.microsoft.com/office/drawing/2014/main" val="595519531"/>
                    </a:ext>
                  </a:extLst>
                </a:gridCol>
                <a:gridCol w="1698712">
                  <a:extLst>
                    <a:ext uri="{9D8B030D-6E8A-4147-A177-3AD203B41FA5}">
                      <a16:colId xmlns:a16="http://schemas.microsoft.com/office/drawing/2014/main" val="3633335336"/>
                    </a:ext>
                  </a:extLst>
                </a:gridCol>
                <a:gridCol w="1698712">
                  <a:extLst>
                    <a:ext uri="{9D8B030D-6E8A-4147-A177-3AD203B41FA5}">
                      <a16:colId xmlns:a16="http://schemas.microsoft.com/office/drawing/2014/main" val="4178786907"/>
                    </a:ext>
                  </a:extLst>
                </a:gridCol>
              </a:tblGrid>
              <a:tr h="307135">
                <a:tc>
                  <a:txBody>
                    <a:bodyPr/>
                    <a:lstStyle/>
                    <a:p>
                      <a:pPr algn="ctr">
                        <a:lnSpc>
                          <a:spcPct val="150000"/>
                        </a:lnSpc>
                        <a:spcAft>
                          <a:spcPts val="800"/>
                        </a:spcAft>
                        <a:buNone/>
                      </a:pPr>
                      <a:r>
                        <a:rPr lang="en-GB" sz="1600" b="1" kern="100" dirty="0">
                          <a:solidFill>
                            <a:srgbClr val="002060"/>
                          </a:solidFill>
                          <a:effectLst/>
                          <a:latin typeface="Arial" panose="020B0604020202020204" pitchFamily="34" charset="0"/>
                          <a:cs typeface="Arial" panose="020B0604020202020204" pitchFamily="34" charset="0"/>
                        </a:rPr>
                        <a:t>P</a:t>
                      </a:r>
                      <a:endParaRPr lang="en-IN" sz="1600" b="1" kern="1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rgbClr val="00B0F0"/>
                    </a:solidFill>
                  </a:tcPr>
                </a:tc>
                <a:tc>
                  <a:txBody>
                    <a:bodyPr/>
                    <a:lstStyle/>
                    <a:p>
                      <a:pPr algn="ctr">
                        <a:lnSpc>
                          <a:spcPct val="150000"/>
                        </a:lnSpc>
                        <a:spcAft>
                          <a:spcPts val="800"/>
                        </a:spcAft>
                        <a:buNone/>
                      </a:pPr>
                      <a:r>
                        <a:rPr lang="en-GB" sz="1600" b="1" kern="100" dirty="0">
                          <a:solidFill>
                            <a:srgbClr val="002060"/>
                          </a:solidFill>
                          <a:effectLst/>
                          <a:latin typeface="Arial" panose="020B0604020202020204" pitchFamily="34" charset="0"/>
                          <a:cs typeface="Arial" panose="020B0604020202020204" pitchFamily="34" charset="0"/>
                        </a:rPr>
                        <a:t>E</a:t>
                      </a:r>
                      <a:endParaRPr lang="en-IN" sz="1600" b="1" kern="1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rgbClr val="00B0F0"/>
                    </a:solidFill>
                  </a:tcPr>
                </a:tc>
                <a:tc>
                  <a:txBody>
                    <a:bodyPr/>
                    <a:lstStyle/>
                    <a:p>
                      <a:pPr algn="ctr">
                        <a:lnSpc>
                          <a:spcPct val="150000"/>
                        </a:lnSpc>
                        <a:spcAft>
                          <a:spcPts val="800"/>
                        </a:spcAft>
                        <a:buNone/>
                      </a:pPr>
                      <a:r>
                        <a:rPr lang="en-GB" sz="1600" b="1" kern="100" dirty="0">
                          <a:solidFill>
                            <a:srgbClr val="002060"/>
                          </a:solidFill>
                          <a:effectLst/>
                          <a:latin typeface="Arial" panose="020B0604020202020204" pitchFamily="34" charset="0"/>
                          <a:cs typeface="Arial" panose="020B0604020202020204" pitchFamily="34" charset="0"/>
                        </a:rPr>
                        <a:t>S</a:t>
                      </a:r>
                      <a:endParaRPr lang="en-IN" sz="1600" b="1" kern="1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rgbClr val="00B0F0"/>
                    </a:solidFill>
                  </a:tcPr>
                </a:tc>
                <a:tc>
                  <a:txBody>
                    <a:bodyPr/>
                    <a:lstStyle/>
                    <a:p>
                      <a:pPr algn="ctr">
                        <a:lnSpc>
                          <a:spcPct val="150000"/>
                        </a:lnSpc>
                        <a:spcAft>
                          <a:spcPts val="800"/>
                        </a:spcAft>
                        <a:buNone/>
                      </a:pPr>
                      <a:r>
                        <a:rPr lang="en-GB" sz="1600" b="1" kern="100" dirty="0">
                          <a:solidFill>
                            <a:srgbClr val="002060"/>
                          </a:solidFill>
                          <a:effectLst/>
                          <a:latin typeface="Arial" panose="020B0604020202020204" pitchFamily="34" charset="0"/>
                          <a:cs typeface="Arial" panose="020B0604020202020204" pitchFamily="34" charset="0"/>
                        </a:rPr>
                        <a:t>T</a:t>
                      </a:r>
                      <a:endParaRPr lang="en-IN" sz="1600" b="1" kern="1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rgbClr val="00B0F0"/>
                    </a:solidFill>
                  </a:tcPr>
                </a:tc>
                <a:tc>
                  <a:txBody>
                    <a:bodyPr/>
                    <a:lstStyle/>
                    <a:p>
                      <a:pPr algn="ctr">
                        <a:lnSpc>
                          <a:spcPct val="150000"/>
                        </a:lnSpc>
                        <a:spcAft>
                          <a:spcPts val="800"/>
                        </a:spcAft>
                        <a:buNone/>
                      </a:pPr>
                      <a:r>
                        <a:rPr lang="en-GB" sz="1600" b="1" kern="100" dirty="0">
                          <a:solidFill>
                            <a:srgbClr val="002060"/>
                          </a:solidFill>
                          <a:effectLst/>
                          <a:latin typeface="Arial" panose="020B0604020202020204" pitchFamily="34" charset="0"/>
                          <a:cs typeface="Arial" panose="020B0604020202020204" pitchFamily="34" charset="0"/>
                        </a:rPr>
                        <a:t>E</a:t>
                      </a:r>
                      <a:endParaRPr lang="en-IN" sz="1600" b="1" kern="1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rgbClr val="00B0F0"/>
                    </a:solidFill>
                  </a:tcPr>
                </a:tc>
                <a:tc>
                  <a:txBody>
                    <a:bodyPr/>
                    <a:lstStyle/>
                    <a:p>
                      <a:pPr algn="ctr">
                        <a:lnSpc>
                          <a:spcPct val="150000"/>
                        </a:lnSpc>
                        <a:spcAft>
                          <a:spcPts val="800"/>
                        </a:spcAft>
                        <a:buNone/>
                      </a:pPr>
                      <a:r>
                        <a:rPr lang="en-GB" sz="1600" b="1" kern="100" dirty="0">
                          <a:solidFill>
                            <a:srgbClr val="002060"/>
                          </a:solidFill>
                          <a:effectLst/>
                          <a:latin typeface="Arial" panose="020B0604020202020204" pitchFamily="34" charset="0"/>
                          <a:cs typeface="Arial" panose="020B0604020202020204" pitchFamily="34" charset="0"/>
                        </a:rPr>
                        <a:t>L</a:t>
                      </a:r>
                      <a:endParaRPr lang="en-IN" sz="1600" b="1" kern="1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rgbClr val="00B0F0"/>
                    </a:solidFill>
                  </a:tcPr>
                </a:tc>
                <a:extLst>
                  <a:ext uri="{0D108BD9-81ED-4DB2-BD59-A6C34878D82A}">
                    <a16:rowId xmlns:a16="http://schemas.microsoft.com/office/drawing/2014/main" val="391450178"/>
                  </a:ext>
                </a:extLst>
              </a:tr>
              <a:tr h="421583">
                <a:tc>
                  <a:txBody>
                    <a:bodyPr/>
                    <a:lstStyle/>
                    <a:p>
                      <a:pPr algn="ctr">
                        <a:lnSpc>
                          <a:spcPct val="150000"/>
                        </a:lnSpc>
                        <a:spcAft>
                          <a:spcPts val="800"/>
                        </a:spcAft>
                        <a:buNone/>
                      </a:pPr>
                      <a:r>
                        <a:rPr lang="en-GB" sz="1400" b="1" kern="100" dirty="0">
                          <a:solidFill>
                            <a:schemeClr val="bg1"/>
                          </a:solidFill>
                          <a:effectLst/>
                          <a:latin typeface="Arial" panose="020B0604020202020204" pitchFamily="34" charset="0"/>
                          <a:cs typeface="Arial" panose="020B0604020202020204" pitchFamily="34" charset="0"/>
                        </a:rPr>
                        <a:t>Political</a:t>
                      </a:r>
                      <a:endParaRPr lang="en-IN" sz="14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accent3">
                        <a:lumMod val="75000"/>
                      </a:schemeClr>
                    </a:solidFill>
                  </a:tcPr>
                </a:tc>
                <a:tc>
                  <a:txBody>
                    <a:bodyPr/>
                    <a:lstStyle/>
                    <a:p>
                      <a:pPr algn="ctr">
                        <a:lnSpc>
                          <a:spcPct val="150000"/>
                        </a:lnSpc>
                        <a:spcAft>
                          <a:spcPts val="800"/>
                        </a:spcAft>
                        <a:buNone/>
                      </a:pPr>
                      <a:r>
                        <a:rPr lang="en-GB" sz="1400" b="1" kern="100" dirty="0">
                          <a:solidFill>
                            <a:schemeClr val="bg1"/>
                          </a:solidFill>
                          <a:effectLst/>
                          <a:latin typeface="Arial" panose="020B0604020202020204" pitchFamily="34" charset="0"/>
                          <a:cs typeface="Arial" panose="020B0604020202020204" pitchFamily="34" charset="0"/>
                        </a:rPr>
                        <a:t>Economic</a:t>
                      </a:r>
                      <a:endParaRPr lang="en-IN" sz="14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accent3">
                        <a:lumMod val="75000"/>
                      </a:schemeClr>
                    </a:solidFill>
                  </a:tcPr>
                </a:tc>
                <a:tc>
                  <a:txBody>
                    <a:bodyPr/>
                    <a:lstStyle/>
                    <a:p>
                      <a:pPr algn="ctr">
                        <a:lnSpc>
                          <a:spcPct val="150000"/>
                        </a:lnSpc>
                        <a:spcAft>
                          <a:spcPts val="800"/>
                        </a:spcAft>
                        <a:buNone/>
                      </a:pPr>
                      <a:r>
                        <a:rPr lang="en-GB" sz="1400" b="1" kern="100" dirty="0">
                          <a:solidFill>
                            <a:schemeClr val="bg1"/>
                          </a:solidFill>
                          <a:effectLst/>
                          <a:latin typeface="Arial" panose="020B0604020202020204" pitchFamily="34" charset="0"/>
                          <a:cs typeface="Arial" panose="020B0604020202020204" pitchFamily="34" charset="0"/>
                        </a:rPr>
                        <a:t>Social</a:t>
                      </a:r>
                      <a:endParaRPr lang="en-IN" sz="14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accent3">
                        <a:lumMod val="75000"/>
                      </a:schemeClr>
                    </a:solidFill>
                  </a:tcPr>
                </a:tc>
                <a:tc>
                  <a:txBody>
                    <a:bodyPr/>
                    <a:lstStyle/>
                    <a:p>
                      <a:pPr algn="ctr">
                        <a:lnSpc>
                          <a:spcPct val="150000"/>
                        </a:lnSpc>
                        <a:spcAft>
                          <a:spcPts val="800"/>
                        </a:spcAft>
                        <a:buNone/>
                      </a:pPr>
                      <a:r>
                        <a:rPr lang="en-GB" sz="1400" b="1" kern="100" dirty="0">
                          <a:solidFill>
                            <a:schemeClr val="bg1"/>
                          </a:solidFill>
                          <a:effectLst/>
                          <a:latin typeface="Arial" panose="020B0604020202020204" pitchFamily="34" charset="0"/>
                          <a:cs typeface="Arial" panose="020B0604020202020204" pitchFamily="34" charset="0"/>
                        </a:rPr>
                        <a:t>Technological</a:t>
                      </a:r>
                      <a:endParaRPr lang="en-IN" sz="14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accent3">
                        <a:lumMod val="75000"/>
                      </a:schemeClr>
                    </a:solidFill>
                  </a:tcPr>
                </a:tc>
                <a:tc>
                  <a:txBody>
                    <a:bodyPr/>
                    <a:lstStyle/>
                    <a:p>
                      <a:pPr algn="ctr">
                        <a:lnSpc>
                          <a:spcPct val="150000"/>
                        </a:lnSpc>
                        <a:spcAft>
                          <a:spcPts val="800"/>
                        </a:spcAft>
                        <a:buNone/>
                      </a:pPr>
                      <a:r>
                        <a:rPr lang="en-GB" sz="1400" b="1" kern="100" dirty="0">
                          <a:solidFill>
                            <a:schemeClr val="bg1"/>
                          </a:solidFill>
                          <a:effectLst/>
                          <a:latin typeface="Arial" panose="020B0604020202020204" pitchFamily="34" charset="0"/>
                          <a:cs typeface="Arial" panose="020B0604020202020204" pitchFamily="34" charset="0"/>
                        </a:rPr>
                        <a:t>Environmental</a:t>
                      </a:r>
                      <a:endParaRPr lang="en-IN" sz="14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accent3">
                        <a:lumMod val="75000"/>
                      </a:schemeClr>
                    </a:solidFill>
                  </a:tcPr>
                </a:tc>
                <a:tc>
                  <a:txBody>
                    <a:bodyPr/>
                    <a:lstStyle/>
                    <a:p>
                      <a:pPr algn="ctr">
                        <a:lnSpc>
                          <a:spcPct val="150000"/>
                        </a:lnSpc>
                        <a:spcAft>
                          <a:spcPts val="800"/>
                        </a:spcAft>
                        <a:buNone/>
                      </a:pPr>
                      <a:r>
                        <a:rPr lang="en-GB" sz="1400" b="1" kern="100" dirty="0">
                          <a:solidFill>
                            <a:schemeClr val="bg1"/>
                          </a:solidFill>
                          <a:effectLst/>
                          <a:latin typeface="Arial" panose="020B0604020202020204" pitchFamily="34" charset="0"/>
                          <a:cs typeface="Arial" panose="020B0604020202020204" pitchFamily="34" charset="0"/>
                        </a:rPr>
                        <a:t>Legal</a:t>
                      </a:r>
                      <a:endParaRPr lang="en-IN" sz="14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accent3">
                        <a:lumMod val="75000"/>
                      </a:schemeClr>
                    </a:solidFill>
                  </a:tcPr>
                </a:tc>
                <a:extLst>
                  <a:ext uri="{0D108BD9-81ED-4DB2-BD59-A6C34878D82A}">
                    <a16:rowId xmlns:a16="http://schemas.microsoft.com/office/drawing/2014/main" val="625828306"/>
                  </a:ext>
                </a:extLst>
              </a:tr>
              <a:tr h="3791327">
                <a:tc>
                  <a:txBody>
                    <a:bodyPr/>
                    <a:lstStyle/>
                    <a:p>
                      <a:pPr algn="just">
                        <a:lnSpc>
                          <a:spcPct val="150000"/>
                        </a:lnSpc>
                        <a:spcAft>
                          <a:spcPts val="800"/>
                        </a:spcAft>
                        <a:buNone/>
                      </a:pPr>
                      <a:r>
                        <a:rPr lang="en-GB" sz="1400" b="0" kern="100" dirty="0">
                          <a:solidFill>
                            <a:schemeClr val="bg1"/>
                          </a:solidFill>
                          <a:effectLst/>
                          <a:latin typeface="Arial" panose="020B0604020202020204" pitchFamily="34" charset="0"/>
                          <a:cs typeface="Arial" panose="020B0604020202020204" pitchFamily="34" charset="0"/>
                        </a:rPr>
                        <a:t>Limited grants for local businesses as well as support schemes.</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tx1">
                        <a:lumMod val="75000"/>
                      </a:schemeClr>
                    </a:solidFill>
                  </a:tcPr>
                </a:tc>
                <a:tc>
                  <a:txBody>
                    <a:bodyPr/>
                    <a:lstStyle/>
                    <a:p>
                      <a:pPr algn="just">
                        <a:lnSpc>
                          <a:spcPct val="150000"/>
                        </a:lnSpc>
                        <a:spcAft>
                          <a:spcPts val="800"/>
                        </a:spcAft>
                        <a:buNone/>
                      </a:pPr>
                      <a:r>
                        <a:rPr lang="en-GB" sz="1400" b="0" kern="100" dirty="0">
                          <a:solidFill>
                            <a:schemeClr val="bg1"/>
                          </a:solidFill>
                          <a:effectLst/>
                          <a:latin typeface="Arial" panose="020B0604020202020204" pitchFamily="34" charset="0"/>
                          <a:cs typeface="Arial" panose="020B0604020202020204" pitchFamily="34" charset="0"/>
                        </a:rPr>
                        <a:t>The rising inflation rate is increasing the costs of packaging and flowers. It also reduced the spending of consumers.</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tx1">
                        <a:lumMod val="75000"/>
                      </a:schemeClr>
                    </a:solidFill>
                  </a:tcPr>
                </a:tc>
                <a:tc>
                  <a:txBody>
                    <a:bodyPr/>
                    <a:lstStyle/>
                    <a:p>
                      <a:pPr algn="just">
                        <a:lnSpc>
                          <a:spcPct val="150000"/>
                        </a:lnSpc>
                        <a:spcAft>
                          <a:spcPts val="800"/>
                        </a:spcAft>
                        <a:buNone/>
                      </a:pPr>
                      <a:r>
                        <a:rPr lang="en-GB" sz="1400" b="0" kern="100" dirty="0">
                          <a:solidFill>
                            <a:schemeClr val="bg1"/>
                          </a:solidFill>
                          <a:effectLst/>
                          <a:latin typeface="Arial" panose="020B0604020202020204" pitchFamily="34" charset="0"/>
                          <a:cs typeface="Arial" panose="020B0604020202020204" pitchFamily="34" charset="0"/>
                        </a:rPr>
                        <a:t>Consumers are growing more aware of sustainable and eco-friendly practices. Hence, they are shifting towards eco-conscious purchasing and online convenience platforms.</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tx1">
                        <a:lumMod val="75000"/>
                      </a:schemeClr>
                    </a:solidFill>
                  </a:tcPr>
                </a:tc>
                <a:tc>
                  <a:txBody>
                    <a:bodyPr/>
                    <a:lstStyle/>
                    <a:p>
                      <a:pPr algn="just">
                        <a:lnSpc>
                          <a:spcPct val="150000"/>
                        </a:lnSpc>
                        <a:spcAft>
                          <a:spcPts val="800"/>
                        </a:spcAft>
                        <a:buNone/>
                      </a:pPr>
                      <a:r>
                        <a:rPr lang="en-GB" sz="1400" b="0" kern="100" dirty="0">
                          <a:solidFill>
                            <a:schemeClr val="bg1"/>
                          </a:solidFill>
                          <a:effectLst/>
                          <a:latin typeface="Arial" panose="020B0604020202020204" pitchFamily="34" charset="0"/>
                          <a:cs typeface="Arial" panose="020B0604020202020204" pitchFamily="34" charset="0"/>
                        </a:rPr>
                        <a:t>Lack of investment in social media and e-commerce platforms, along with an outdated website, needs significant attention.</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tx1">
                        <a:lumMod val="75000"/>
                      </a:schemeClr>
                    </a:solidFill>
                  </a:tcPr>
                </a:tc>
                <a:tc>
                  <a:txBody>
                    <a:bodyPr/>
                    <a:lstStyle/>
                    <a:p>
                      <a:pPr algn="just">
                        <a:lnSpc>
                          <a:spcPct val="150000"/>
                        </a:lnSpc>
                        <a:spcAft>
                          <a:spcPts val="800"/>
                        </a:spcAft>
                        <a:buNone/>
                      </a:pPr>
                      <a:r>
                        <a:rPr lang="en-GB" sz="1400" b="0" kern="100" dirty="0">
                          <a:solidFill>
                            <a:schemeClr val="bg1"/>
                          </a:solidFill>
                          <a:effectLst/>
                          <a:latin typeface="Arial" panose="020B0604020202020204" pitchFamily="34" charset="0"/>
                          <a:cs typeface="Arial" panose="020B0604020202020204" pitchFamily="34" charset="0"/>
                        </a:rPr>
                        <a:t>Green Haven Florists is committed to sustainability. However, the costs of biodegradable material have risen to a great extent.</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tx1">
                        <a:lumMod val="75000"/>
                      </a:schemeClr>
                    </a:solidFill>
                  </a:tcPr>
                </a:tc>
                <a:tc>
                  <a:txBody>
                    <a:bodyPr/>
                    <a:lstStyle/>
                    <a:p>
                      <a:pPr algn="just">
                        <a:lnSpc>
                          <a:spcPct val="150000"/>
                        </a:lnSpc>
                        <a:spcAft>
                          <a:spcPts val="800"/>
                        </a:spcAft>
                        <a:buNone/>
                      </a:pPr>
                      <a:r>
                        <a:rPr lang="en-GB" sz="1400" b="0" kern="100" dirty="0">
                          <a:solidFill>
                            <a:schemeClr val="bg1"/>
                          </a:solidFill>
                          <a:effectLst/>
                          <a:latin typeface="Arial" panose="020B0604020202020204" pitchFamily="34" charset="0"/>
                          <a:cs typeface="Arial" panose="020B0604020202020204" pitchFamily="34" charset="0"/>
                        </a:rPr>
                        <a:t>Compliance with consumer data protection and online trading regulations is mandatory for the company.</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7067" marR="47067" marT="0" marB="0">
                    <a:solidFill>
                      <a:schemeClr val="tx1">
                        <a:lumMod val="75000"/>
                      </a:schemeClr>
                    </a:solidFill>
                  </a:tcPr>
                </a:tc>
                <a:extLst>
                  <a:ext uri="{0D108BD9-81ED-4DB2-BD59-A6C34878D82A}">
                    <a16:rowId xmlns:a16="http://schemas.microsoft.com/office/drawing/2014/main" val="1211032439"/>
                  </a:ext>
                </a:extLst>
              </a:tr>
            </a:tbl>
          </a:graphicData>
        </a:graphic>
      </p:graphicFrame>
      <p:sp>
        <p:nvSpPr>
          <p:cNvPr id="9" name="TextBox 8">
            <a:extLst>
              <a:ext uri="{FF2B5EF4-FFF2-40B4-BE49-F238E27FC236}">
                <a16:creationId xmlns:a16="http://schemas.microsoft.com/office/drawing/2014/main" id="{530C958A-F72A-4001-045A-6282F8BFD144}"/>
              </a:ext>
            </a:extLst>
          </p:cNvPr>
          <p:cNvSpPr txBox="1"/>
          <p:nvPr/>
        </p:nvSpPr>
        <p:spPr>
          <a:xfrm>
            <a:off x="9063471" y="6488668"/>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a:t>
            </a:r>
            <a:r>
              <a:rPr lang="en-IN" sz="1400" kern="0" dirty="0" err="1">
                <a:effectLst/>
                <a:latin typeface="Arial" panose="020B0604020202020204" pitchFamily="34" charset="0"/>
                <a:ea typeface="Calibri" panose="020F0502020204030204" pitchFamily="34" charset="0"/>
                <a:cs typeface="Vrinda" panose="020B0502040204020203" pitchFamily="34" charset="0"/>
              </a:rPr>
              <a:t>Yusan</a:t>
            </a:r>
            <a:r>
              <a:rPr lang="en-IN" sz="1400" i="1" kern="0" dirty="0">
                <a:effectLst/>
                <a:latin typeface="Arial" panose="020B0604020202020204" pitchFamily="34" charset="0"/>
                <a:ea typeface="Calibri" panose="020F0502020204030204" pitchFamily="34" charset="0"/>
                <a:cs typeface="Vrinda" panose="020B0502040204020203" pitchFamily="34" charset="0"/>
              </a:rPr>
              <a:t> et al</a:t>
            </a:r>
            <a:r>
              <a:rPr lang="en-IN" sz="1400" kern="0" dirty="0">
                <a:effectLst/>
                <a:latin typeface="Arial" panose="020B0604020202020204" pitchFamily="34" charset="0"/>
                <a:ea typeface="Calibri" panose="020F0502020204030204" pitchFamily="34" charset="0"/>
                <a:cs typeface="Vrinda" panose="020B0502040204020203" pitchFamily="34" charset="0"/>
              </a:rPr>
              <a:t>., 2025)</a:t>
            </a:r>
            <a:endParaRPr lang="en-GB" sz="1400" dirty="0"/>
          </a:p>
        </p:txBody>
      </p:sp>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IN" sz="3600" u="sng" dirty="0">
                <a:effectLst/>
                <a:latin typeface="Arial" panose="020B0604020202020204" pitchFamily="34" charset="0"/>
                <a:cs typeface="Arial" panose="020B0604020202020204" pitchFamily="34" charset="0"/>
              </a:rPr>
              <a:t>Cause-and-Effect Model – Critique</a:t>
            </a:r>
            <a:endParaRPr lang="en-GB" sz="36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913795" y="2096064"/>
            <a:ext cx="6463750" cy="3695136"/>
          </a:xfrm>
        </p:spPr>
        <p:txBody>
          <a:bodyPr>
            <a:normAutofit/>
          </a:bodyPr>
          <a:lstStyle/>
          <a:p>
            <a:pPr lvl="0" algn="just">
              <a:lnSpc>
                <a:spcPct val="150000"/>
              </a:lnSpc>
            </a:pPr>
            <a:r>
              <a:rPr lang="en-IN" sz="1600" dirty="0">
                <a:effectLst/>
                <a:latin typeface="Arial" panose="020B0604020202020204" pitchFamily="34" charset="0"/>
                <a:cs typeface="Arial" panose="020B0604020202020204" pitchFamily="34" charset="0"/>
              </a:rPr>
              <a:t>Identifies root causes of complex problems</a:t>
            </a:r>
          </a:p>
          <a:p>
            <a:pPr lvl="0" algn="just">
              <a:lnSpc>
                <a:spcPct val="150000"/>
              </a:lnSpc>
            </a:pPr>
            <a:r>
              <a:rPr lang="en-IN" sz="1600" dirty="0">
                <a:effectLst/>
                <a:latin typeface="Arial" panose="020B0604020202020204" pitchFamily="34" charset="0"/>
                <a:cs typeface="Arial" panose="020B0604020202020204" pitchFamily="34" charset="0"/>
              </a:rPr>
              <a:t>Uses visual “fishbone” structure</a:t>
            </a:r>
          </a:p>
          <a:p>
            <a:pPr lvl="0" algn="just">
              <a:lnSpc>
                <a:spcPct val="150000"/>
              </a:lnSpc>
            </a:pPr>
            <a:r>
              <a:rPr lang="en-IN" sz="1600" dirty="0">
                <a:effectLst/>
                <a:latin typeface="Arial" panose="020B0604020202020204" pitchFamily="34" charset="0"/>
                <a:cs typeface="Arial" panose="020B0604020202020204" pitchFamily="34" charset="0"/>
              </a:rPr>
              <a:t>Highlights internal and external interrelations</a:t>
            </a:r>
          </a:p>
          <a:p>
            <a:pPr lvl="0" algn="just">
              <a:lnSpc>
                <a:spcPct val="150000"/>
              </a:lnSpc>
            </a:pPr>
            <a:r>
              <a:rPr lang="en-IN" sz="1600" dirty="0">
                <a:effectLst/>
                <a:latin typeface="Arial" panose="020B0604020202020204" pitchFamily="34" charset="0"/>
                <a:cs typeface="Arial" panose="020B0604020202020204" pitchFamily="34" charset="0"/>
              </a:rPr>
              <a:t>Strength: Aids systematic problem diagnosis</a:t>
            </a:r>
          </a:p>
          <a:p>
            <a:pPr lvl="0" algn="just">
              <a:lnSpc>
                <a:spcPct val="150000"/>
              </a:lnSpc>
            </a:pPr>
            <a:r>
              <a:rPr lang="en-IN" sz="1600" dirty="0">
                <a:effectLst/>
                <a:latin typeface="Arial" panose="020B0604020202020204" pitchFamily="34" charset="0"/>
                <a:cs typeface="Arial" panose="020B0604020202020204" pitchFamily="34" charset="0"/>
              </a:rPr>
              <a:t>Limitation: Does not measure quantitative impact</a:t>
            </a:r>
          </a:p>
        </p:txBody>
      </p:sp>
      <p:sp>
        <p:nvSpPr>
          <p:cNvPr id="5" name="TextBox 4">
            <a:extLst>
              <a:ext uri="{FF2B5EF4-FFF2-40B4-BE49-F238E27FC236}">
                <a16:creationId xmlns:a16="http://schemas.microsoft.com/office/drawing/2014/main" id="{DDA46966-18B8-BE8A-34F3-34B57659ADA6}"/>
              </a:ext>
            </a:extLst>
          </p:cNvPr>
          <p:cNvSpPr txBox="1"/>
          <p:nvPr/>
        </p:nvSpPr>
        <p:spPr>
          <a:xfrm>
            <a:off x="8543925" y="6351216"/>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(Munawaroh, 2023)</a:t>
            </a:r>
            <a:endParaRPr lang="en-GB" sz="1400" dirty="0"/>
          </a:p>
        </p:txBody>
      </p:sp>
      <p:pic>
        <p:nvPicPr>
          <p:cNvPr id="7" name="Picture 6">
            <a:extLst>
              <a:ext uri="{FF2B5EF4-FFF2-40B4-BE49-F238E27FC236}">
                <a16:creationId xmlns:a16="http://schemas.microsoft.com/office/drawing/2014/main" id="{6C1186F5-BF96-1D7D-9607-6448ECB38B7A}"/>
              </a:ext>
            </a:extLst>
          </p:cNvPr>
          <p:cNvPicPr>
            <a:picLocks noChangeAspect="1"/>
          </p:cNvPicPr>
          <p:nvPr/>
        </p:nvPicPr>
        <p:blipFill>
          <a:blip r:embed="rId3"/>
          <a:stretch>
            <a:fillRect/>
          </a:stretch>
        </p:blipFill>
        <p:spPr>
          <a:xfrm>
            <a:off x="6774802" y="1875808"/>
            <a:ext cx="4816257" cy="4337956"/>
          </a:xfrm>
          <a:prstGeom prst="rect">
            <a:avLst/>
          </a:prstGeom>
        </p:spPr>
      </p:pic>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505395B-EB6B-5ED1-186D-E017DA15A205}"/>
              </a:ext>
            </a:extLst>
          </p:cNvPr>
          <p:cNvSpPr txBox="1"/>
          <p:nvPr/>
        </p:nvSpPr>
        <p:spPr>
          <a:xfrm>
            <a:off x="827129" y="275265"/>
            <a:ext cx="10287636" cy="646331"/>
          </a:xfrm>
          <a:prstGeom prst="rect">
            <a:avLst/>
          </a:prstGeom>
          <a:noFill/>
        </p:spPr>
        <p:txBody>
          <a:bodyPr wrap="square">
            <a:spAutoFit/>
          </a:bodyPr>
          <a:lstStyle/>
          <a:p>
            <a:pPr algn="ctr"/>
            <a:r>
              <a:rPr lang="en-IN" sz="3600" b="1" u="sng" dirty="0">
                <a:latin typeface="Arial" panose="020B0604020202020204" pitchFamily="34" charset="0"/>
                <a:cs typeface="Arial" panose="020B0604020202020204" pitchFamily="34" charset="0"/>
              </a:rPr>
              <a:t>Cause-and-Effect Model – Application</a:t>
            </a:r>
            <a:endParaRPr lang="en-GB" sz="5400" b="1" u="sng"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D47061AF-7F58-FBCF-492F-A3F5907DB0C0}"/>
              </a:ext>
            </a:extLst>
          </p:cNvPr>
          <p:cNvPicPr>
            <a:picLocks noChangeAspect="1"/>
          </p:cNvPicPr>
          <p:nvPr/>
        </p:nvPicPr>
        <p:blipFill>
          <a:blip r:embed="rId3"/>
          <a:stretch>
            <a:fillRect/>
          </a:stretch>
        </p:blipFill>
        <p:spPr>
          <a:xfrm>
            <a:off x="1776845" y="2280920"/>
            <a:ext cx="8499764" cy="3548380"/>
          </a:xfrm>
          <a:prstGeom prst="rect">
            <a:avLst/>
          </a:prstGeom>
        </p:spPr>
      </p:pic>
      <p:sp>
        <p:nvSpPr>
          <p:cNvPr id="7" name="TextBox 6">
            <a:extLst>
              <a:ext uri="{FF2B5EF4-FFF2-40B4-BE49-F238E27FC236}">
                <a16:creationId xmlns:a16="http://schemas.microsoft.com/office/drawing/2014/main" id="{5E75A7B1-01CC-82E3-2695-60AA1AB9CC68}"/>
              </a:ext>
            </a:extLst>
          </p:cNvPr>
          <p:cNvSpPr txBox="1"/>
          <p:nvPr/>
        </p:nvSpPr>
        <p:spPr>
          <a:xfrm>
            <a:off x="8408843" y="6254967"/>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(Munawaroh, 2023)</a:t>
            </a:r>
            <a:endParaRPr lang="en-GB" sz="1400" dirty="0"/>
          </a:p>
        </p:txBody>
      </p:sp>
    </p:spTree>
    <p:extLst>
      <p:ext uri="{BB962C8B-B14F-4D97-AF65-F5344CB8AC3E}">
        <p14:creationId xmlns:p14="http://schemas.microsoft.com/office/powerpoint/2010/main" val="178073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72709"/>
            <a:ext cx="10515600" cy="4351338"/>
          </a:xfrm>
        </p:spPr>
        <p:txBody>
          <a:bodyPr>
            <a:normAutofit/>
          </a:bodyPr>
          <a:lstStyle/>
          <a:p>
            <a:pPr lvl="0"/>
            <a:r>
              <a:rPr lang="en-IN" sz="1800" b="1" dirty="0">
                <a:effectLst/>
                <a:latin typeface="Arial" panose="020B0604020202020204" pitchFamily="34" charset="0"/>
                <a:cs typeface="Arial" panose="020B0604020202020204" pitchFamily="34" charset="0"/>
              </a:rPr>
              <a:t>Primary Problem:</a:t>
            </a:r>
            <a:r>
              <a:rPr lang="en-IN" sz="1800" dirty="0">
                <a:effectLst/>
                <a:latin typeface="Arial" panose="020B0604020202020204" pitchFamily="34" charset="0"/>
                <a:cs typeface="Arial" panose="020B0604020202020204" pitchFamily="34" charset="0"/>
              </a:rPr>
              <a:t> Decline of 30% in the in-store sales of Green Haven Florists and profitability.</a:t>
            </a:r>
          </a:p>
          <a:p>
            <a:pPr lvl="0"/>
            <a:r>
              <a:rPr lang="en-IN" sz="1800" b="1" dirty="0">
                <a:effectLst/>
                <a:latin typeface="Arial" panose="020B0604020202020204" pitchFamily="34" charset="0"/>
                <a:cs typeface="Arial" panose="020B0604020202020204" pitchFamily="34" charset="0"/>
              </a:rPr>
              <a:t>Key Causes: </a:t>
            </a:r>
            <a:r>
              <a:rPr lang="en-IN" sz="1800" dirty="0">
                <a:effectLst/>
                <a:latin typeface="Arial" panose="020B0604020202020204" pitchFamily="34" charset="0"/>
                <a:cs typeface="Arial" panose="020B0604020202020204" pitchFamily="34" charset="0"/>
              </a:rPr>
              <a:t>Cost inflation, digital weaknesses, and increased competition.</a:t>
            </a:r>
          </a:p>
          <a:p>
            <a:pPr lvl="0"/>
            <a:r>
              <a:rPr lang="en-IN" sz="1800" b="1" dirty="0">
                <a:effectLst/>
                <a:latin typeface="Arial" panose="020B0604020202020204" pitchFamily="34" charset="0"/>
                <a:cs typeface="Arial" panose="020B0604020202020204" pitchFamily="34" charset="0"/>
              </a:rPr>
              <a:t>PESTEL:</a:t>
            </a:r>
            <a:r>
              <a:rPr lang="en-IN" sz="1800" dirty="0">
                <a:effectLst/>
                <a:latin typeface="Arial" panose="020B0604020202020204" pitchFamily="34" charset="0"/>
                <a:cs typeface="Arial" panose="020B0604020202020204" pitchFamily="34" charset="0"/>
              </a:rPr>
              <a:t> Macro environmental factors that drive market shift.</a:t>
            </a:r>
          </a:p>
          <a:p>
            <a:pPr lvl="0"/>
            <a:r>
              <a:rPr lang="en-IN" sz="1800" dirty="0">
                <a:effectLst/>
                <a:latin typeface="Arial" panose="020B0604020202020204" pitchFamily="34" charset="0"/>
                <a:cs typeface="Arial" panose="020B0604020202020204" pitchFamily="34" charset="0"/>
              </a:rPr>
              <a:t>Root causes are mostly linked across all the operations.</a:t>
            </a:r>
          </a:p>
          <a:p>
            <a:pPr lvl="0"/>
            <a:r>
              <a:rPr lang="en-IN" sz="1800" dirty="0">
                <a:effectLst/>
                <a:latin typeface="Arial" panose="020B0604020202020204" pitchFamily="34" charset="0"/>
                <a:cs typeface="Arial" panose="020B0604020202020204" pitchFamily="34" charset="0"/>
              </a:rPr>
              <a:t>Green Haven Florists needs to digitally transform to regain its lost market share and revenue growth.</a:t>
            </a:r>
          </a:p>
        </p:txBody>
      </p:sp>
      <p:sp>
        <p:nvSpPr>
          <p:cNvPr id="5" name="TextBox 4">
            <a:extLst>
              <a:ext uri="{FF2B5EF4-FFF2-40B4-BE49-F238E27FC236}">
                <a16:creationId xmlns:a16="http://schemas.microsoft.com/office/drawing/2014/main" id="{4190B977-353D-6E04-DD59-5E0B610E8475}"/>
              </a:ext>
            </a:extLst>
          </p:cNvPr>
          <p:cNvSpPr txBox="1"/>
          <p:nvPr/>
        </p:nvSpPr>
        <p:spPr>
          <a:xfrm>
            <a:off x="8306666" y="6294467"/>
            <a:ext cx="6094268" cy="307777"/>
          </a:xfrm>
          <a:prstGeom prst="rect">
            <a:avLst/>
          </a:prstGeom>
          <a:noFill/>
        </p:spPr>
        <p:txBody>
          <a:bodyPr wrap="square">
            <a:spAutoFit/>
          </a:bodyPr>
          <a:lstStyle/>
          <a:p>
            <a:r>
              <a:rPr lang="en-IN" sz="1400" kern="0" dirty="0">
                <a:effectLst/>
                <a:latin typeface="Arial" panose="020B0604020202020204" pitchFamily="34" charset="0"/>
                <a:ea typeface="Calibri" panose="020F0502020204030204" pitchFamily="34" charset="0"/>
                <a:cs typeface="Vrinda" panose="020B0502040204020203" pitchFamily="34" charset="0"/>
              </a:rPr>
              <a:t>(Feldman, 2020)</a:t>
            </a:r>
            <a:endParaRPr lang="en-GB" sz="1400" dirty="0"/>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fontScale="85000" lnSpcReduction="10000"/>
          </a:bodyPr>
          <a:lstStyle/>
          <a:p>
            <a:pPr algn="just">
              <a:lnSpc>
                <a:spcPct val="150000"/>
              </a:lnSpc>
            </a:pPr>
            <a:r>
              <a:rPr lang="en-IN" sz="1800" dirty="0">
                <a:effectLst/>
                <a:latin typeface="Arial" panose="020B0604020202020204" pitchFamily="34" charset="0"/>
                <a:cs typeface="Arial" panose="020B0604020202020204" pitchFamily="34" charset="0"/>
              </a:rPr>
              <a:t>Waldner, C. and Hashemi, R., 2024. Data Mining Complex Data Types.</a:t>
            </a:r>
          </a:p>
          <a:p>
            <a:pPr algn="just">
              <a:lnSpc>
                <a:spcPct val="150000"/>
              </a:lnSpc>
            </a:pPr>
            <a:r>
              <a:rPr lang="en-IN" sz="1800" dirty="0" err="1">
                <a:effectLst/>
                <a:latin typeface="Arial" panose="020B0604020202020204" pitchFamily="34" charset="0"/>
                <a:cs typeface="Arial" panose="020B0604020202020204" pitchFamily="34" charset="0"/>
              </a:rPr>
              <a:t>Pagnoncelli</a:t>
            </a:r>
            <a:r>
              <a:rPr lang="en-IN" sz="1800" dirty="0">
                <a:effectLst/>
                <a:latin typeface="Arial" panose="020B0604020202020204" pitchFamily="34" charset="0"/>
                <a:cs typeface="Arial" panose="020B0604020202020204" pitchFamily="34" charset="0"/>
              </a:rPr>
              <a:t>, G., </a:t>
            </a:r>
            <a:r>
              <a:rPr lang="en-IN" sz="1800" dirty="0" err="1">
                <a:effectLst/>
                <a:latin typeface="Arial" panose="020B0604020202020204" pitchFamily="34" charset="0"/>
                <a:cs typeface="Arial" panose="020B0604020202020204" pitchFamily="34" charset="0"/>
              </a:rPr>
              <a:t>Carpejani</a:t>
            </a:r>
            <a:r>
              <a:rPr lang="en-IN" sz="1800" dirty="0">
                <a:effectLst/>
                <a:latin typeface="Arial" panose="020B0604020202020204" pitchFamily="34" charset="0"/>
                <a:cs typeface="Arial" panose="020B0604020202020204" pitchFamily="34" charset="0"/>
              </a:rPr>
              <a:t>, P., de Lima, E.P., </a:t>
            </a:r>
            <a:r>
              <a:rPr lang="en-IN" sz="1800" dirty="0" err="1">
                <a:effectLst/>
                <a:latin typeface="Arial" panose="020B0604020202020204" pitchFamily="34" charset="0"/>
                <a:cs typeface="Arial" panose="020B0604020202020204" pitchFamily="34" charset="0"/>
              </a:rPr>
              <a:t>Tortato</a:t>
            </a:r>
            <a:r>
              <a:rPr lang="en-IN" sz="1800" dirty="0">
                <a:effectLst/>
                <a:latin typeface="Arial" panose="020B0604020202020204" pitchFamily="34" charset="0"/>
                <a:cs typeface="Arial" panose="020B0604020202020204" pitchFamily="34" charset="0"/>
              </a:rPr>
              <a:t>, U., da Costa, S.G. and Deschamps, F., 2023, July. Internal Process Optimization for E-commerce D2C. In International Conference on Pattern Recognition (pp. 319-327). Cham: Springer Nature Switzerland.</a:t>
            </a:r>
          </a:p>
          <a:p>
            <a:pPr algn="just">
              <a:lnSpc>
                <a:spcPct val="150000"/>
              </a:lnSpc>
            </a:pPr>
            <a:r>
              <a:rPr lang="en-IN" sz="1800" dirty="0" err="1">
                <a:effectLst/>
                <a:latin typeface="Arial" panose="020B0604020202020204" pitchFamily="34" charset="0"/>
                <a:cs typeface="Arial" panose="020B0604020202020204" pitchFamily="34" charset="0"/>
              </a:rPr>
              <a:t>Yusan</a:t>
            </a:r>
            <a:r>
              <a:rPr lang="en-IN" sz="1800" dirty="0">
                <a:effectLst/>
                <a:latin typeface="Arial" panose="020B0604020202020204" pitchFamily="34" charset="0"/>
                <a:cs typeface="Arial" panose="020B0604020202020204" pitchFamily="34" charset="0"/>
              </a:rPr>
              <a:t>, B.O., </a:t>
            </a:r>
            <a:r>
              <a:rPr lang="en-IN" sz="1800" dirty="0" err="1">
                <a:effectLst/>
                <a:latin typeface="Arial" panose="020B0604020202020204" pitchFamily="34" charset="0"/>
                <a:cs typeface="Arial" panose="020B0604020202020204" pitchFamily="34" charset="0"/>
              </a:rPr>
              <a:t>Trisandy</a:t>
            </a:r>
            <a:r>
              <a:rPr lang="en-IN" sz="1800" dirty="0">
                <a:effectLst/>
                <a:latin typeface="Arial" panose="020B0604020202020204" pitchFamily="34" charset="0"/>
                <a:cs typeface="Arial" panose="020B0604020202020204" pitchFamily="34" charset="0"/>
              </a:rPr>
              <a:t>, Y., Lu, C., </a:t>
            </a:r>
            <a:r>
              <a:rPr lang="en-IN" sz="1800" dirty="0" err="1">
                <a:effectLst/>
                <a:latin typeface="Arial" panose="020B0604020202020204" pitchFamily="34" charset="0"/>
                <a:cs typeface="Arial" panose="020B0604020202020204" pitchFamily="34" charset="0"/>
              </a:rPr>
              <a:t>Saragih</a:t>
            </a:r>
            <a:r>
              <a:rPr lang="en-IN" sz="1800" dirty="0">
                <a:effectLst/>
                <a:latin typeface="Arial" panose="020B0604020202020204" pitchFamily="34" charset="0"/>
                <a:cs typeface="Arial" panose="020B0604020202020204" pitchFamily="34" charset="0"/>
              </a:rPr>
              <a:t>, J.S. and </a:t>
            </a:r>
            <a:r>
              <a:rPr lang="en-IN" sz="1800" dirty="0" err="1">
                <a:effectLst/>
                <a:latin typeface="Arial" panose="020B0604020202020204" pitchFamily="34" charset="0"/>
                <a:cs typeface="Arial" panose="020B0604020202020204" pitchFamily="34" charset="0"/>
              </a:rPr>
              <a:t>Tjandrasa</a:t>
            </a:r>
            <a:r>
              <a:rPr lang="en-IN" sz="1800" dirty="0">
                <a:effectLst/>
                <a:latin typeface="Arial" panose="020B0604020202020204" pitchFamily="34" charset="0"/>
                <a:cs typeface="Arial" panose="020B0604020202020204" pitchFamily="34" charset="0"/>
              </a:rPr>
              <a:t>, B.B., 2025. Competitive Advantage of </a:t>
            </a:r>
            <a:r>
              <a:rPr lang="en-IN" sz="1800" dirty="0" err="1">
                <a:effectLst/>
                <a:latin typeface="Arial" panose="020B0604020202020204" pitchFamily="34" charset="0"/>
                <a:cs typeface="Arial" panose="020B0604020202020204" pitchFamily="34" charset="0"/>
              </a:rPr>
              <a:t>Alfamart</a:t>
            </a:r>
            <a:r>
              <a:rPr lang="en-IN" sz="1800" dirty="0">
                <a:effectLst/>
                <a:latin typeface="Arial" panose="020B0604020202020204" pitchFamily="34" charset="0"/>
                <a:cs typeface="Arial" panose="020B0604020202020204" pitchFamily="34" charset="0"/>
              </a:rPr>
              <a:t>: A SWOT and PESTEL Analysis. JIPOWER: Journal of Intellectual Power, 2(2), pp.15-45.</a:t>
            </a:r>
          </a:p>
          <a:p>
            <a:pPr algn="just">
              <a:lnSpc>
                <a:spcPct val="150000"/>
              </a:lnSpc>
            </a:pPr>
            <a:r>
              <a:rPr lang="en-IN" sz="1800" dirty="0">
                <a:effectLst/>
                <a:latin typeface="Arial" panose="020B0604020202020204" pitchFamily="34" charset="0"/>
                <a:cs typeface="Arial" panose="020B0604020202020204" pitchFamily="34" charset="0"/>
              </a:rPr>
              <a:t>Munawaroh, M., 2023, December. Business Assistance in </a:t>
            </a:r>
            <a:r>
              <a:rPr lang="en-IN" sz="1800" dirty="0" err="1">
                <a:effectLst/>
                <a:latin typeface="Arial" panose="020B0604020202020204" pitchFamily="34" charset="0"/>
                <a:cs typeface="Arial" panose="020B0604020202020204" pitchFamily="34" charset="0"/>
              </a:rPr>
              <a:t>Analyzing</a:t>
            </a:r>
            <a:r>
              <a:rPr lang="en-IN" sz="1800" dirty="0">
                <a:effectLst/>
                <a:latin typeface="Arial" panose="020B0604020202020204" pitchFamily="34" charset="0"/>
                <a:cs typeface="Arial" panose="020B0604020202020204" pitchFamily="34" charset="0"/>
              </a:rPr>
              <a:t> the Causes of the Decline in Sales and the Solution using the Fishbone Diagram. In Proceeding International Conference of Community Service (Vol. 1, No. 2).</a:t>
            </a:r>
          </a:p>
          <a:p>
            <a:pPr algn="just">
              <a:lnSpc>
                <a:spcPct val="150000"/>
              </a:lnSpc>
            </a:pPr>
            <a:r>
              <a:rPr lang="en-IN" sz="1800" dirty="0">
                <a:effectLst/>
                <a:latin typeface="Arial" panose="020B0604020202020204" pitchFamily="34" charset="0"/>
                <a:cs typeface="Arial" panose="020B0604020202020204" pitchFamily="34" charset="0"/>
              </a:rPr>
              <a:t>Feldman, E.R., 2020. Corporate strategy: Past, present, and future. Strategic Management Review, 1(1), pp.179-206.Kotler, P. and Keller, K. L. (2022) Marketing Management. Pearson.</a:t>
            </a:r>
          </a:p>
          <a:p>
            <a:pPr algn="just">
              <a:lnSpc>
                <a:spcPct val="150000"/>
              </a:lnSpc>
            </a:pPr>
            <a:r>
              <a:rPr lang="en-IN" sz="1800" dirty="0">
                <a:effectLst/>
                <a:latin typeface="Arial" panose="020B0604020202020204" pitchFamily="34" charset="0"/>
                <a:cs typeface="Arial" panose="020B0604020202020204" pitchFamily="34" charset="0"/>
              </a:rPr>
              <a:t>Tan, P.N., Steinbach, M. and Kumar, V., 2016. Introduction to data mining. Pearson Education India.</a:t>
            </a:r>
          </a:p>
        </p:txBody>
      </p:sp>
    </p:spTree>
    <p:extLst>
      <p:ext uri="{BB962C8B-B14F-4D97-AF65-F5344CB8AC3E}">
        <p14:creationId xmlns:p14="http://schemas.microsoft.com/office/powerpoint/2010/main" val="24513240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TM04033921[[fn=Damask]]</Template>
  <TotalTime>1928</TotalTime>
  <Words>2455</Words>
  <Application>Microsoft Office PowerPoint</Application>
  <PresentationFormat>Widescreen</PresentationFormat>
  <Paragraphs>140</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Bookman Old Style</vt:lpstr>
      <vt:lpstr>Calibri</vt:lpstr>
      <vt:lpstr>Rockwell</vt:lpstr>
      <vt:lpstr>Damask</vt:lpstr>
      <vt:lpstr>PowerPoint Presentation</vt:lpstr>
      <vt:lpstr>Overview of the Presentation</vt:lpstr>
      <vt:lpstr>overview of Green Havan Florists</vt:lpstr>
      <vt:lpstr>insight into the problems Green Haven Florists are facing</vt:lpstr>
      <vt:lpstr>5W2H Model Application</vt:lpstr>
      <vt:lpstr>PESTEL Framework – Critique</vt:lpstr>
      <vt:lpstr>PESTEL Framework – Application</vt:lpstr>
      <vt:lpstr>Cause-and-Effect Model – Critique</vt:lpstr>
      <vt:lpstr>PowerPoint Presentation</vt:lpstr>
      <vt:lpstr>Provide a summary of your Key Findings (approx. 30 seconds)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140</cp:revision>
  <dcterms:created xsi:type="dcterms:W3CDTF">2024-01-29T11:42:05Z</dcterms:created>
  <dcterms:modified xsi:type="dcterms:W3CDTF">2025-10-11T17:08:22Z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