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979" autoAdjust="0"/>
    <p:restoredTop sz="94660"/>
  </p:normalViewPr>
  <p:slideViewPr>
    <p:cSldViewPr snapToGrid="0">
      <p:cViewPr varScale="1">
        <p:scale>
          <a:sx n="82" d="100"/>
          <a:sy n="82" d="100"/>
        </p:scale>
        <p:origin x="9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F4CEC-FF0E-334E-FBB5-77190F1CD78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3E8A993-491C-96C6-E6A8-B889FCA8A3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DE971A9-D137-0DDD-BFF7-F9E46A3924D8}"/>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5" name="Footer Placeholder 4">
            <a:extLst>
              <a:ext uri="{FF2B5EF4-FFF2-40B4-BE49-F238E27FC236}">
                <a16:creationId xmlns:a16="http://schemas.microsoft.com/office/drawing/2014/main" id="{DA787AF8-CE83-2F2D-E9A2-93682694C5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AF4E7-67E1-59B7-AF2C-B6D55427CB5C}"/>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901939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DF2FD-0A95-3F1D-07D6-B801C5E84AD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C5EFEA-D763-4543-87A4-C9349BF00EC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B7D642-7616-7AE9-9EDF-A1592A56696C}"/>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5" name="Footer Placeholder 4">
            <a:extLst>
              <a:ext uri="{FF2B5EF4-FFF2-40B4-BE49-F238E27FC236}">
                <a16:creationId xmlns:a16="http://schemas.microsoft.com/office/drawing/2014/main" id="{26E6E897-AB01-70A3-8428-D051B93D3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2B6944-39D5-A301-3415-E2D619C0230A}"/>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4047025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01596-B8C0-274D-0BFB-94313B2466A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FCE1C48-3289-56B6-C478-F40EAB1AFA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001EBF-0FD6-2A5D-DEF3-0F4F92A6265C}"/>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5" name="Footer Placeholder 4">
            <a:extLst>
              <a:ext uri="{FF2B5EF4-FFF2-40B4-BE49-F238E27FC236}">
                <a16:creationId xmlns:a16="http://schemas.microsoft.com/office/drawing/2014/main" id="{F1E739B7-287B-72EB-8567-C5FDC634C1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9E85F2-2B29-D183-049B-C30D4D600E6A}"/>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422478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26785-8804-6E99-9D51-3B9BA9CE31E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19ED96F-7731-63F1-E05E-F3304B12F62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B8461B7-9690-38CF-3300-D18D86F03A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C8FB24-3BAA-E241-64BB-329AE5AEEB2D}"/>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6" name="Footer Placeholder 5">
            <a:extLst>
              <a:ext uri="{FF2B5EF4-FFF2-40B4-BE49-F238E27FC236}">
                <a16:creationId xmlns:a16="http://schemas.microsoft.com/office/drawing/2014/main" id="{7758462A-CD2E-BBCE-535F-E68D00BE9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4D462B-F2B0-4B89-09A9-D445FA408542}"/>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2641282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607F1-3DC3-391D-67E4-0D37AE665BB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81A935F-7912-9D80-10B9-D472CFA8E4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9620A44-7883-64F6-66C1-5C1B7237D2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CA89DCB-3887-229E-B9D0-4C6D5E10DE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A9FC9E-1846-D099-95F4-DF9B2959D92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EE12799-B43D-38C5-4B35-7FEC4923D165}"/>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8" name="Footer Placeholder 7">
            <a:extLst>
              <a:ext uri="{FF2B5EF4-FFF2-40B4-BE49-F238E27FC236}">
                <a16:creationId xmlns:a16="http://schemas.microsoft.com/office/drawing/2014/main" id="{9754760B-7705-2A37-552A-5CE3014BA6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E6BB77-A359-E49A-C70C-4B6292D40F79}"/>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2454869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8CCE0-6500-759D-1556-F6A71E11A3D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A1FC8A8-F649-4135-7857-F00A4536748D}"/>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4" name="Footer Placeholder 3">
            <a:extLst>
              <a:ext uri="{FF2B5EF4-FFF2-40B4-BE49-F238E27FC236}">
                <a16:creationId xmlns:a16="http://schemas.microsoft.com/office/drawing/2014/main" id="{BC1C9070-4C89-37BB-72CA-90B85DF80D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E95CFD-1EFF-F587-2315-5F3058D7F971}"/>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2797829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EC199E-19E7-2F99-A64D-D90E887B7877}"/>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3" name="Footer Placeholder 2">
            <a:extLst>
              <a:ext uri="{FF2B5EF4-FFF2-40B4-BE49-F238E27FC236}">
                <a16:creationId xmlns:a16="http://schemas.microsoft.com/office/drawing/2014/main" id="{934324E1-A2EB-32A3-4FAE-37FE314C15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B0CF66-4112-1AD3-3604-EA930B1B248C}"/>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1490153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00508-2B3E-2051-6BD3-E13D3B1639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BA65C06-D0BB-969E-EC20-5952AA6B4E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B01EC69-4E50-6B09-9234-E439010C9A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D8916A-CD7E-5A8D-5C5B-1AB1F3AA2156}"/>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6" name="Footer Placeholder 5">
            <a:extLst>
              <a:ext uri="{FF2B5EF4-FFF2-40B4-BE49-F238E27FC236}">
                <a16:creationId xmlns:a16="http://schemas.microsoft.com/office/drawing/2014/main" id="{1C69390E-39C9-4862-A9FF-3ECD85F1EC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97B43F-3FFE-85FD-A92F-9D105AF5A961}"/>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979292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6CD9-BC12-BF73-6979-CBDDBB9DC0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31C218F-68C9-86C8-7998-49E7536CEF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2D4C59-48C0-F03C-49FB-C493FA113B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AB16A5-AA66-362B-40BD-E7AFE648FA6C}"/>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6" name="Footer Placeholder 5">
            <a:extLst>
              <a:ext uri="{FF2B5EF4-FFF2-40B4-BE49-F238E27FC236}">
                <a16:creationId xmlns:a16="http://schemas.microsoft.com/office/drawing/2014/main" id="{216EE7E7-982A-8851-640D-4269B358CD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EC0BC7-57AA-F7CB-0AB4-0E71FB4772F0}"/>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1369999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4EC5F-CCC8-CE53-04DD-A9D20D4C6DD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B0853B0-3849-EEAB-8C3A-EF2889EA22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AF729B-CF52-7308-E5EC-EA15A42CDDDF}"/>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5" name="Footer Placeholder 4">
            <a:extLst>
              <a:ext uri="{FF2B5EF4-FFF2-40B4-BE49-F238E27FC236}">
                <a16:creationId xmlns:a16="http://schemas.microsoft.com/office/drawing/2014/main" id="{721F7D9B-18BC-A161-6D18-C28768D08E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178A6-DB86-955B-145B-4E6201AEA118}"/>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3120827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8C126D-380F-ABF0-F0A0-D999098EB7F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3CEA5F7-AC83-ADAA-A3D5-E11CB0D53B7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7C551B-B2F8-BBC3-9533-07C667855B72}"/>
              </a:ext>
            </a:extLst>
          </p:cNvPr>
          <p:cNvSpPr>
            <a:spLocks noGrp="1"/>
          </p:cNvSpPr>
          <p:nvPr>
            <p:ph type="dt" sz="half" idx="10"/>
          </p:nvPr>
        </p:nvSpPr>
        <p:spPr/>
        <p:txBody>
          <a:bodyPr/>
          <a:lstStyle/>
          <a:p>
            <a:fld id="{E7AE47AD-9BB1-4740-96FF-7F4BAA69CDD9}" type="datetimeFigureOut">
              <a:rPr lang="en-GB" smtClean="0"/>
              <a:t>04/03/2024</a:t>
            </a:fld>
            <a:endParaRPr lang="en-GB"/>
          </a:p>
        </p:txBody>
      </p:sp>
      <p:sp>
        <p:nvSpPr>
          <p:cNvPr id="5" name="Footer Placeholder 4">
            <a:extLst>
              <a:ext uri="{FF2B5EF4-FFF2-40B4-BE49-F238E27FC236}">
                <a16:creationId xmlns:a16="http://schemas.microsoft.com/office/drawing/2014/main" id="{77D4EF19-7C46-A2B7-1FB6-0CD37A8078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50AB49-10CA-3887-7C26-0FB0FFA8EB19}"/>
              </a:ext>
            </a:extLst>
          </p:cNvPr>
          <p:cNvSpPr>
            <a:spLocks noGrp="1"/>
          </p:cNvSpPr>
          <p:nvPr>
            <p:ph type="sldNum" sz="quarter" idx="12"/>
          </p:nvPr>
        </p:nvSpPr>
        <p:spPr/>
        <p:txBody>
          <a:bodyPr/>
          <a:lstStyle/>
          <a:p>
            <a:fld id="{8C3FC68A-394E-4678-8C78-6F28FAA9BD5B}" type="slidenum">
              <a:rPr lang="en-GB" smtClean="0"/>
              <a:t>‹#›</a:t>
            </a:fld>
            <a:endParaRPr lang="en-GB"/>
          </a:p>
        </p:txBody>
      </p:sp>
    </p:spTree>
    <p:extLst>
      <p:ext uri="{BB962C8B-B14F-4D97-AF65-F5344CB8AC3E}">
        <p14:creationId xmlns:p14="http://schemas.microsoft.com/office/powerpoint/2010/main" val="3147624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7AD897-E913-A1DD-4356-98C9D35F64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15AB066-B923-A59B-AB7B-CFB7EDD98D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0AC594D-5D30-6877-2690-5C401D85C7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E47AD-9BB1-4740-96FF-7F4BAA69CDD9}" type="datetimeFigureOut">
              <a:rPr lang="en-GB" smtClean="0"/>
              <a:t>04/03/2024</a:t>
            </a:fld>
            <a:endParaRPr lang="en-GB"/>
          </a:p>
        </p:txBody>
      </p:sp>
      <p:sp>
        <p:nvSpPr>
          <p:cNvPr id="5" name="Footer Placeholder 4">
            <a:extLst>
              <a:ext uri="{FF2B5EF4-FFF2-40B4-BE49-F238E27FC236}">
                <a16:creationId xmlns:a16="http://schemas.microsoft.com/office/drawing/2014/main" id="{8F9A26A9-298D-28E8-2080-21E16AFBC3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C18144-EAB0-9184-A6D3-F239A86725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3FC68A-394E-4678-8C78-6F28FAA9BD5B}" type="slidenum">
              <a:rPr lang="en-GB" smtClean="0"/>
              <a:t>‹#›</a:t>
            </a:fld>
            <a:endParaRPr lang="en-GB"/>
          </a:p>
        </p:txBody>
      </p:sp>
    </p:spTree>
    <p:extLst>
      <p:ext uri="{BB962C8B-B14F-4D97-AF65-F5344CB8AC3E}">
        <p14:creationId xmlns:p14="http://schemas.microsoft.com/office/powerpoint/2010/main" val="3186720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Freeform: Shape 5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4170D19-1255-AEA9-D313-B06EE4461F21}"/>
              </a:ext>
            </a:extLst>
          </p:cNvPr>
          <p:cNvSpPr>
            <a:spLocks noGrp="1"/>
          </p:cNvSpPr>
          <p:nvPr>
            <p:ph type="ctrTitle"/>
          </p:nvPr>
        </p:nvSpPr>
        <p:spPr>
          <a:xfrm>
            <a:off x="660041" y="2767106"/>
            <a:ext cx="2880828" cy="3071906"/>
          </a:xfrm>
        </p:spPr>
        <p:txBody>
          <a:bodyPr anchor="t">
            <a:normAutofit/>
          </a:bodyPr>
          <a:lstStyle/>
          <a:p>
            <a:pPr algn="l"/>
            <a:r>
              <a:rPr lang="en-GB" sz="3700">
                <a:solidFill>
                  <a:srgbClr val="FFFFFF"/>
                </a:solidFill>
              </a:rPr>
              <a:t>Piaget’s Cognitive development theory  </a:t>
            </a:r>
          </a:p>
        </p:txBody>
      </p:sp>
      <p:sp>
        <p:nvSpPr>
          <p:cNvPr id="3" name="Subtitle 2">
            <a:extLst>
              <a:ext uri="{FF2B5EF4-FFF2-40B4-BE49-F238E27FC236}">
                <a16:creationId xmlns:a16="http://schemas.microsoft.com/office/drawing/2014/main" id="{DC78C98D-F073-B9A3-E597-732B0CA8E119}"/>
              </a:ext>
            </a:extLst>
          </p:cNvPr>
          <p:cNvSpPr>
            <a:spLocks noGrp="1"/>
          </p:cNvSpPr>
          <p:nvPr>
            <p:ph type="subTitle" idx="1"/>
          </p:nvPr>
        </p:nvSpPr>
        <p:spPr>
          <a:xfrm>
            <a:off x="660042" y="806824"/>
            <a:ext cx="2919738" cy="1494117"/>
          </a:xfrm>
        </p:spPr>
        <p:txBody>
          <a:bodyPr anchor="b">
            <a:normAutofit/>
          </a:bodyPr>
          <a:lstStyle/>
          <a:p>
            <a:pPr algn="l"/>
            <a:r>
              <a:rPr lang="en-GB" sz="1700">
                <a:solidFill>
                  <a:srgbClr val="FFFFFF"/>
                </a:solidFill>
              </a:rPr>
              <a:t>In this presentation, I will be focusing on Piaget’s cognitive development theory, and exploring ways in which it can support effective teaching and learning.</a:t>
            </a:r>
          </a:p>
        </p:txBody>
      </p:sp>
      <p:pic>
        <p:nvPicPr>
          <p:cNvPr id="41" name="Graphic 40" descr="Education">
            <a:extLst>
              <a:ext uri="{FF2B5EF4-FFF2-40B4-BE49-F238E27FC236}">
                <a16:creationId xmlns:a16="http://schemas.microsoft.com/office/drawing/2014/main" id="{EC2580E5-0471-C77A-EBDC-9F2AC298921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53510" y="467208"/>
            <a:ext cx="5923584" cy="5923584"/>
          </a:xfrm>
          <a:prstGeom prst="rect">
            <a:avLst/>
          </a:prstGeom>
        </p:spPr>
      </p:pic>
    </p:spTree>
    <p:extLst>
      <p:ext uri="{BB962C8B-B14F-4D97-AF65-F5344CB8AC3E}">
        <p14:creationId xmlns:p14="http://schemas.microsoft.com/office/powerpoint/2010/main" val="1682855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41"/>
                                        </p:tgtEl>
                                        <p:attrNameLst>
                                          <p:attrName>style.visibility</p:attrName>
                                        </p:attrNameLst>
                                      </p:cBhvr>
                                      <p:to>
                                        <p:strVal val="visible"/>
                                      </p:to>
                                    </p:set>
                                    <p:animEffect transition="in" filter="fade">
                                      <p:cBhvr>
                                        <p:cTn id="13" dur="7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1" name="Rectangle 10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69D9A-443B-2946-7EAF-9C7F9EC406DF}"/>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Who is Jean Piaget?</a:t>
            </a:r>
          </a:p>
        </p:txBody>
      </p:sp>
      <p:sp>
        <p:nvSpPr>
          <p:cNvPr id="11" name="TextBox 10">
            <a:extLst>
              <a:ext uri="{FF2B5EF4-FFF2-40B4-BE49-F238E27FC236}">
                <a16:creationId xmlns:a16="http://schemas.microsoft.com/office/drawing/2014/main" id="{10EE1238-6C18-52CA-83B6-65282B34FD79}"/>
              </a:ext>
            </a:extLst>
          </p:cNvPr>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i="0">
                <a:effectLst/>
              </a:rPr>
              <a:t>Jean Piaget (1896-1980)</a:t>
            </a:r>
            <a:r>
              <a:rPr lang="en-US" sz="1700" b="0" i="0">
                <a:effectLst/>
              </a:rPr>
              <a:t>, a Swiss psychologist, made significant contributions to understanding how children learn and develop intellectually. Born in Neuchâtel, Switzerland, he displayed an early interest in the natural world, even publishing a paper on an albino sparrow at the young age of 11. Although he initially studied natural sciences, his focus shifted to psychology, leading him to develop the renowned </a:t>
            </a:r>
            <a:r>
              <a:rPr lang="en-US" sz="1700" b="1" i="0">
                <a:effectLst/>
              </a:rPr>
              <a:t>theory of cognitive development</a:t>
            </a:r>
            <a:r>
              <a:rPr lang="en-US" sz="1700" b="0" i="0">
                <a:effectLst/>
              </a:rPr>
              <a:t>. This theory outlines the stages children go through as they acquire knowledge and understanding, making him a leading figure in the field of developmental psychology.</a:t>
            </a:r>
            <a:endParaRPr lang="en-US" sz="1700"/>
          </a:p>
        </p:txBody>
      </p:sp>
      <p:pic>
        <p:nvPicPr>
          <p:cNvPr id="1026" name="Picture 2" descr="Image result for jean piaget">
            <a:extLst>
              <a:ext uri="{FF2B5EF4-FFF2-40B4-BE49-F238E27FC236}">
                <a16:creationId xmlns:a16="http://schemas.microsoft.com/office/drawing/2014/main" id="{6F6C0D59-5A2D-2312-F8FD-98DF8815F6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09502" y="1627051"/>
            <a:ext cx="3615776" cy="3615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5786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BDE86-C428-9809-A64B-CA036565A7B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What are the Four Stages of Cognitive Development?</a:t>
            </a:r>
          </a:p>
        </p:txBody>
      </p:sp>
      <p:sp>
        <p:nvSpPr>
          <p:cNvPr id="5" name="TextBox 4">
            <a:extLst>
              <a:ext uri="{FF2B5EF4-FFF2-40B4-BE49-F238E27FC236}">
                <a16:creationId xmlns:a16="http://schemas.microsoft.com/office/drawing/2014/main" id="{538BE8B9-B98F-607A-F12F-006F820AD0A4}"/>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Piaget's theory of cognitive development suggests children build their understanding of the world, not just passively learn. They progress through 4 stages: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Sensorimotor (birth-2 years): Learn through senses and actions, develop object permanence.</a:t>
            </a:r>
          </a:p>
          <a:p>
            <a:pPr indent="-228600">
              <a:lnSpc>
                <a:spcPct val="90000"/>
              </a:lnSpc>
              <a:spcAft>
                <a:spcPts val="600"/>
              </a:spcAft>
              <a:buFont typeface="Arial" panose="020B0604020202020204" pitchFamily="34" charset="0"/>
              <a:buChar char="•"/>
            </a:pPr>
            <a:r>
              <a:rPr lang="en-US" sz="2000"/>
              <a:t>Preoperational (2-7 years): Use symbols and language, but egocentric thinking limits them.</a:t>
            </a:r>
          </a:p>
          <a:p>
            <a:pPr indent="-228600">
              <a:lnSpc>
                <a:spcPct val="90000"/>
              </a:lnSpc>
              <a:spcAft>
                <a:spcPts val="600"/>
              </a:spcAft>
              <a:buFont typeface="Arial" panose="020B0604020202020204" pitchFamily="34" charset="0"/>
              <a:buChar char="•"/>
            </a:pPr>
            <a:r>
              <a:rPr lang="en-US" sz="2000"/>
              <a:t>Concrete Operational (7-11 years): Think logically about concrete objects, understand conservation and reversibility.</a:t>
            </a:r>
          </a:p>
          <a:p>
            <a:pPr indent="-228600">
              <a:lnSpc>
                <a:spcPct val="90000"/>
              </a:lnSpc>
              <a:spcAft>
                <a:spcPts val="600"/>
              </a:spcAft>
              <a:buFont typeface="Arial" panose="020B0604020202020204" pitchFamily="34" charset="0"/>
              <a:buChar char="•"/>
            </a:pPr>
            <a:r>
              <a:rPr lang="en-US" sz="2000"/>
              <a:t>Formal Operational (11 years and beyond): Think abstractly and hypothetically, consider multiple possibilities.</a:t>
            </a:r>
          </a:p>
        </p:txBody>
      </p:sp>
    </p:spTree>
    <p:extLst>
      <p:ext uri="{BB962C8B-B14F-4D97-AF65-F5344CB8AC3E}">
        <p14:creationId xmlns:p14="http://schemas.microsoft.com/office/powerpoint/2010/main" val="361684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521B0-890F-9D4D-E124-95A43F9DA8DF}"/>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700" kern="1200">
                <a:solidFill>
                  <a:srgbClr val="FFFFFF"/>
                </a:solidFill>
                <a:latin typeface="+mj-lt"/>
                <a:ea typeface="+mj-ea"/>
                <a:cs typeface="+mj-cs"/>
              </a:rPr>
              <a:t>How does Cognitive development theory support teaching today?</a:t>
            </a:r>
          </a:p>
        </p:txBody>
      </p:sp>
      <p:sp>
        <p:nvSpPr>
          <p:cNvPr id="4" name="TextBox 3">
            <a:extLst>
              <a:ext uri="{FF2B5EF4-FFF2-40B4-BE49-F238E27FC236}">
                <a16:creationId xmlns:a16="http://schemas.microsoft.com/office/drawing/2014/main" id="{ECDBD210-EE75-6A6B-B167-7391D4B2BB7C}"/>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b="0" i="0" dirty="0">
                <a:effectLst/>
              </a:rPr>
              <a:t>Cognitive development theory, particularly Piaget's work, supports teaching today in several ways:</a:t>
            </a:r>
          </a:p>
          <a:p>
            <a:pPr indent="-228600">
              <a:lnSpc>
                <a:spcPct val="90000"/>
              </a:lnSpc>
              <a:spcAft>
                <a:spcPts val="600"/>
              </a:spcAft>
              <a:buFont typeface="Arial" panose="020B0604020202020204" pitchFamily="34" charset="0"/>
              <a:buChar char="•"/>
            </a:pPr>
            <a:r>
              <a:rPr lang="en-US" sz="1400" b="1" i="0" dirty="0">
                <a:effectLst/>
              </a:rPr>
              <a:t>1. Understanding Learners:</a:t>
            </a:r>
            <a:endParaRPr lang="en-US" sz="1400" b="0" i="0" dirty="0">
              <a:effectLst/>
            </a:endParaRPr>
          </a:p>
          <a:p>
            <a:pPr indent="-228600">
              <a:lnSpc>
                <a:spcPct val="90000"/>
              </a:lnSpc>
              <a:spcAft>
                <a:spcPts val="600"/>
              </a:spcAft>
              <a:buFont typeface="Arial" panose="020B0604020202020204" pitchFamily="34" charset="0"/>
              <a:buChar char="•"/>
            </a:pPr>
            <a:r>
              <a:rPr lang="en-US" sz="1400" b="1" i="0" dirty="0">
                <a:effectLst/>
              </a:rPr>
              <a:t>Stage-based framework:</a:t>
            </a:r>
            <a:r>
              <a:rPr lang="en-US" sz="1400" b="0" i="0" dirty="0">
                <a:effectLst/>
              </a:rPr>
              <a:t> While not strictly defining ages and recognizing individual differences, Piaget's stages offer a general framework for understanding how children think and learn at different ages. This helps teachers tailor their instruction to the appropriate developmental level, preventing frustration and promoting engagement.</a:t>
            </a:r>
          </a:p>
          <a:p>
            <a:pPr indent="-228600">
              <a:lnSpc>
                <a:spcPct val="90000"/>
              </a:lnSpc>
              <a:spcAft>
                <a:spcPts val="600"/>
              </a:spcAft>
              <a:buFont typeface="Arial" panose="020B0604020202020204" pitchFamily="34" charset="0"/>
              <a:buChar char="•"/>
            </a:pPr>
            <a:r>
              <a:rPr lang="en-US" sz="1400" b="1" i="0" dirty="0">
                <a:effectLst/>
              </a:rPr>
              <a:t>Focus on active learning:</a:t>
            </a:r>
            <a:r>
              <a:rPr lang="en-US" sz="1400" b="0" i="0" dirty="0">
                <a:effectLst/>
              </a:rPr>
              <a:t> Piaget emphasizes children constructing their knowledge through interaction with their environment. This aligns with modern teaching practices that encourage active learning through hands-on activities, exploration, and discovery.</a:t>
            </a:r>
          </a:p>
          <a:p>
            <a:pPr indent="-228600">
              <a:lnSpc>
                <a:spcPct val="90000"/>
              </a:lnSpc>
              <a:spcAft>
                <a:spcPts val="600"/>
              </a:spcAft>
              <a:buFont typeface="Arial" panose="020B0604020202020204" pitchFamily="34" charset="0"/>
              <a:buChar char="•"/>
            </a:pPr>
            <a:r>
              <a:rPr lang="en-US" sz="1400" b="1" i="0" dirty="0">
                <a:effectLst/>
              </a:rPr>
              <a:t>2. Promoting Deeper Learning:</a:t>
            </a:r>
            <a:endParaRPr lang="en-US" sz="1400" b="0" i="0" dirty="0">
              <a:effectLst/>
            </a:endParaRPr>
          </a:p>
          <a:p>
            <a:pPr indent="-228600">
              <a:lnSpc>
                <a:spcPct val="90000"/>
              </a:lnSpc>
              <a:spcAft>
                <a:spcPts val="600"/>
              </a:spcAft>
              <a:buFont typeface="Arial" panose="020B0604020202020204" pitchFamily="34" charset="0"/>
              <a:buChar char="•"/>
            </a:pPr>
            <a:r>
              <a:rPr lang="en-US" sz="1400" b="1" i="0" dirty="0">
                <a:effectLst/>
              </a:rPr>
              <a:t>Going beyond rote memorization:</a:t>
            </a:r>
            <a:r>
              <a:rPr lang="en-US" sz="1400" b="0" i="0" dirty="0">
                <a:effectLst/>
              </a:rPr>
              <a:t> Cognitive development theory emphasizes understanding, not just memorization. This encourages teachers to design lessons that promote critical thinking, problem-solving, and application of knowledge.</a:t>
            </a:r>
          </a:p>
          <a:p>
            <a:pPr indent="-228600">
              <a:lnSpc>
                <a:spcPct val="90000"/>
              </a:lnSpc>
              <a:spcAft>
                <a:spcPts val="600"/>
              </a:spcAft>
              <a:buFont typeface="Arial" panose="020B0604020202020204" pitchFamily="34" charset="0"/>
              <a:buChar char="•"/>
            </a:pPr>
            <a:r>
              <a:rPr lang="en-US" sz="1400" b="1" i="0" dirty="0">
                <a:effectLst/>
              </a:rPr>
              <a:t>Importance of play:</a:t>
            </a:r>
            <a:r>
              <a:rPr lang="en-US" sz="1400" b="0" i="0" dirty="0">
                <a:effectLst/>
              </a:rPr>
              <a:t> Piaget recognized the crucial role of play in cognitive development. This knowledge supports incorporating playful activities into learning, fostering creativity and exploration.</a:t>
            </a:r>
          </a:p>
          <a:p>
            <a:pPr indent="-228600">
              <a:lnSpc>
                <a:spcPct val="90000"/>
              </a:lnSpc>
              <a:spcAft>
                <a:spcPts val="600"/>
              </a:spcAft>
              <a:buFont typeface="Arial" panose="020B0604020202020204" pitchFamily="34" charset="0"/>
              <a:buChar char="•"/>
            </a:pPr>
            <a:r>
              <a:rPr lang="en-US" sz="1400" b="1" i="0" dirty="0">
                <a:effectLst/>
              </a:rPr>
              <a:t>Collaboration and Social Interaction:</a:t>
            </a:r>
            <a:endParaRPr lang="en-US" sz="1400" b="0" i="0" dirty="0">
              <a:effectLst/>
            </a:endParaRPr>
          </a:p>
          <a:p>
            <a:pPr indent="-228600">
              <a:lnSpc>
                <a:spcPct val="90000"/>
              </a:lnSpc>
              <a:spcAft>
                <a:spcPts val="600"/>
              </a:spcAft>
              <a:buFont typeface="Arial" panose="020B0604020202020204" pitchFamily="34" charset="0"/>
              <a:buChar char="•"/>
            </a:pPr>
            <a:r>
              <a:rPr lang="en-US" sz="1400" b="1" i="0" dirty="0">
                <a:effectLst/>
              </a:rPr>
              <a:t>Learning from peers:</a:t>
            </a:r>
            <a:r>
              <a:rPr lang="en-US" sz="1400" b="0" i="0" dirty="0">
                <a:effectLst/>
              </a:rPr>
              <a:t> Piaget highlighted the importance of social interaction and peer collaboration in cognitive development. This encourages teachers to incorporate opportunities for students to learn from and discuss ideas with each other, fostering development of social and communication skills alongside cognitive skills.</a:t>
            </a:r>
          </a:p>
          <a:p>
            <a:pPr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3076917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3572C-9B04-D935-3123-D618355AECBE}"/>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Challenges to Piagets approaches in education today?</a:t>
            </a:r>
          </a:p>
        </p:txBody>
      </p:sp>
      <p:sp>
        <p:nvSpPr>
          <p:cNvPr id="4" name="TextBox 3">
            <a:extLst>
              <a:ext uri="{FF2B5EF4-FFF2-40B4-BE49-F238E27FC236}">
                <a16:creationId xmlns:a16="http://schemas.microsoft.com/office/drawing/2014/main" id="{17DC89BA-4EE8-CE15-6568-5EEC77719A02}"/>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i="0">
                <a:effectLst/>
              </a:rPr>
              <a:t>Limitations of stages:</a:t>
            </a:r>
            <a:r>
              <a:rPr lang="en-US" sz="2000" b="0" i="0">
                <a:effectLst/>
              </a:rPr>
              <a:t> Piaget's stages are not rigid categories, and individual development can vary. Teachers should be aware of these limitations and avoid rigidly applying stage-based expectations.</a:t>
            </a:r>
          </a:p>
          <a:p>
            <a:pPr indent="-228600">
              <a:lnSpc>
                <a:spcPct val="90000"/>
              </a:lnSpc>
              <a:spcAft>
                <a:spcPts val="600"/>
              </a:spcAft>
              <a:buFont typeface="Arial" panose="020B0604020202020204" pitchFamily="34" charset="0"/>
              <a:buChar char="•"/>
            </a:pPr>
            <a:r>
              <a:rPr lang="en-US" sz="2000" b="1" i="0">
                <a:effectLst/>
              </a:rPr>
              <a:t>Cultural and individual differences:</a:t>
            </a:r>
            <a:r>
              <a:rPr lang="en-US" sz="2000" b="0" i="0">
                <a:effectLst/>
              </a:rPr>
              <a:t> Cognitive development is influenced by various factors, including cultural and individual differences. Teachers should consider these variations and adapt their approach accordingly.</a:t>
            </a:r>
          </a:p>
        </p:txBody>
      </p:sp>
    </p:spTree>
    <p:extLst>
      <p:ext uri="{BB962C8B-B14F-4D97-AF65-F5344CB8AC3E}">
        <p14:creationId xmlns:p14="http://schemas.microsoft.com/office/powerpoint/2010/main" val="3469793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32847-DC21-A1BB-D8AB-2C815A59EC6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                            Planning</a:t>
            </a:r>
          </a:p>
        </p:txBody>
      </p:sp>
      <p:sp>
        <p:nvSpPr>
          <p:cNvPr id="3" name="Content Placeholder 2">
            <a:extLst>
              <a:ext uri="{FF2B5EF4-FFF2-40B4-BE49-F238E27FC236}">
                <a16:creationId xmlns:a16="http://schemas.microsoft.com/office/drawing/2014/main" id="{36B2D22C-C87E-32D5-84BB-927D173964B8}"/>
              </a:ext>
            </a:extLst>
          </p:cNvPr>
          <p:cNvSpPr>
            <a:spLocks noGrp="1"/>
          </p:cNvSpPr>
          <p:nvPr>
            <p:ph idx="1"/>
          </p:nvPr>
        </p:nvSpPr>
        <p:spPr>
          <a:xfrm>
            <a:off x="4810259" y="649480"/>
            <a:ext cx="6555347" cy="5546047"/>
          </a:xfrm>
        </p:spPr>
        <p:txBody>
          <a:bodyPr anchor="ctr">
            <a:normAutofit/>
          </a:bodyPr>
          <a:lstStyle/>
          <a:p>
            <a:r>
              <a:rPr lang="en-GB" sz="2000"/>
              <a:t>To plan lessons using Piaget’s theory, teachers should ensure pupils are actively learning in the classroom.</a:t>
            </a:r>
          </a:p>
          <a:p>
            <a:r>
              <a:rPr lang="en-GB" sz="2000"/>
              <a:t>The curriculum should respond to Piaget’s stages of development.</a:t>
            </a:r>
          </a:p>
          <a:p>
            <a:r>
              <a:rPr lang="en-GB" sz="2000"/>
              <a:t>Promote child centred learning.</a:t>
            </a:r>
          </a:p>
          <a:p>
            <a:r>
              <a:rPr lang="en-GB" sz="2000"/>
              <a:t>Provide individual and collaborative activities.</a:t>
            </a:r>
          </a:p>
          <a:p>
            <a:r>
              <a:rPr lang="en-GB" sz="2000"/>
              <a:t>Provide differentiation of work.</a:t>
            </a:r>
          </a:p>
          <a:p>
            <a:r>
              <a:rPr lang="en-GB" sz="2000"/>
              <a:t>Use age appropriate assessment.</a:t>
            </a:r>
          </a:p>
        </p:txBody>
      </p:sp>
    </p:spTree>
    <p:extLst>
      <p:ext uri="{BB962C8B-B14F-4D97-AF65-F5344CB8AC3E}">
        <p14:creationId xmlns:p14="http://schemas.microsoft.com/office/powerpoint/2010/main" val="647724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C693C-E6E1-0972-C8D0-341D42F4456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              Concrete Operational Stage</a:t>
            </a:r>
          </a:p>
        </p:txBody>
      </p:sp>
      <p:sp>
        <p:nvSpPr>
          <p:cNvPr id="3" name="Content Placeholder 2">
            <a:extLst>
              <a:ext uri="{FF2B5EF4-FFF2-40B4-BE49-F238E27FC236}">
                <a16:creationId xmlns:a16="http://schemas.microsoft.com/office/drawing/2014/main" id="{3E6ADFBC-FC88-3CCF-BE19-3886B5951D02}"/>
              </a:ext>
            </a:extLst>
          </p:cNvPr>
          <p:cNvSpPr>
            <a:spLocks noGrp="1"/>
          </p:cNvSpPr>
          <p:nvPr>
            <p:ph idx="1"/>
          </p:nvPr>
        </p:nvSpPr>
        <p:spPr>
          <a:xfrm>
            <a:off x="4810259" y="649480"/>
            <a:ext cx="6555347" cy="5546047"/>
          </a:xfrm>
        </p:spPr>
        <p:txBody>
          <a:bodyPr anchor="ctr">
            <a:normAutofit/>
          </a:bodyPr>
          <a:lstStyle/>
          <a:p>
            <a:r>
              <a:rPr lang="en-GB" sz="2000"/>
              <a:t>I have chosen to focus on the concrete operational stage as I am currently supporting pupils in year five.</a:t>
            </a:r>
          </a:p>
          <a:p>
            <a:r>
              <a:rPr lang="en-GB" sz="2000"/>
              <a:t>Activities suitable for this stage are :</a:t>
            </a:r>
          </a:p>
          <a:p>
            <a:r>
              <a:rPr lang="en-GB" sz="2000"/>
              <a:t>Cooking (procedural).</a:t>
            </a:r>
          </a:p>
          <a:p>
            <a:r>
              <a:rPr lang="en-GB" sz="2000"/>
              <a:t>Measuring cups (volume).</a:t>
            </a:r>
          </a:p>
          <a:p>
            <a:r>
              <a:rPr lang="en-GB" sz="2000"/>
              <a:t>Brain teasers.</a:t>
            </a:r>
          </a:p>
          <a:p>
            <a:r>
              <a:rPr lang="en-GB" sz="2000"/>
              <a:t>Story starters.</a:t>
            </a:r>
          </a:p>
          <a:p>
            <a:r>
              <a:rPr lang="en-GB" sz="2000"/>
              <a:t>Concrete objects (classification).</a:t>
            </a:r>
          </a:p>
          <a:p>
            <a:r>
              <a:rPr lang="en-GB" sz="2000"/>
              <a:t>Creating timelines.</a:t>
            </a:r>
          </a:p>
          <a:p>
            <a:endParaRPr lang="en-GB" sz="2000"/>
          </a:p>
        </p:txBody>
      </p:sp>
    </p:spTree>
    <p:extLst>
      <p:ext uri="{BB962C8B-B14F-4D97-AF65-F5344CB8AC3E}">
        <p14:creationId xmlns:p14="http://schemas.microsoft.com/office/powerpoint/2010/main" val="786614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83B5D-E2F9-8A39-DCAB-676DA31BEA5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        Piaget’s theory of cognitive development </a:t>
            </a:r>
            <a:br>
              <a:rPr lang="en-GB" sz="4000">
                <a:solidFill>
                  <a:srgbClr val="FFFFFF"/>
                </a:solidFill>
              </a:rPr>
            </a:br>
            <a:r>
              <a:rPr lang="en-GB" sz="4000">
                <a:solidFill>
                  <a:srgbClr val="FFFFFF"/>
                </a:solidFill>
              </a:rPr>
              <a:t>        in my place of work.</a:t>
            </a:r>
          </a:p>
        </p:txBody>
      </p:sp>
      <p:sp>
        <p:nvSpPr>
          <p:cNvPr id="3" name="Content Placeholder 2">
            <a:extLst>
              <a:ext uri="{FF2B5EF4-FFF2-40B4-BE49-F238E27FC236}">
                <a16:creationId xmlns:a16="http://schemas.microsoft.com/office/drawing/2014/main" id="{D1A52FFE-D8A0-E3AD-F714-A1BB6B3344EE}"/>
              </a:ext>
            </a:extLst>
          </p:cNvPr>
          <p:cNvSpPr>
            <a:spLocks noGrp="1"/>
          </p:cNvSpPr>
          <p:nvPr>
            <p:ph idx="1"/>
          </p:nvPr>
        </p:nvSpPr>
        <p:spPr>
          <a:xfrm>
            <a:off x="4810259" y="649480"/>
            <a:ext cx="6555347" cy="5546047"/>
          </a:xfrm>
        </p:spPr>
        <p:txBody>
          <a:bodyPr anchor="ctr">
            <a:normAutofit/>
          </a:bodyPr>
          <a:lstStyle/>
          <a:p>
            <a:r>
              <a:rPr lang="en-GB" sz="2000"/>
              <a:t>Our class are at the concrete operational stage.</a:t>
            </a:r>
          </a:p>
          <a:p>
            <a:r>
              <a:rPr lang="en-GB" sz="2000"/>
              <a:t>Suitable class materials are always available.</a:t>
            </a:r>
          </a:p>
          <a:p>
            <a:r>
              <a:rPr lang="en-GB" sz="2000"/>
              <a:t>Open ended question cards/conversation starters.</a:t>
            </a:r>
          </a:p>
          <a:p>
            <a:r>
              <a:rPr lang="en-GB" sz="2000"/>
              <a:t>Pupils are involved in planning what they learn in line with the New Welsh Curriculum.</a:t>
            </a:r>
          </a:p>
          <a:p>
            <a:r>
              <a:rPr lang="en-GB" sz="2000"/>
              <a:t>Lessons reflect appropriate progression steps.</a:t>
            </a:r>
          </a:p>
        </p:txBody>
      </p:sp>
    </p:spTree>
    <p:extLst>
      <p:ext uri="{BB962C8B-B14F-4D97-AF65-F5344CB8AC3E}">
        <p14:creationId xmlns:p14="http://schemas.microsoft.com/office/powerpoint/2010/main" val="845528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42D09-F56C-A7ED-5A8C-96E15E03205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                  </a:t>
            </a:r>
          </a:p>
        </p:txBody>
      </p:sp>
      <p:sp>
        <p:nvSpPr>
          <p:cNvPr id="3" name="Content Placeholder 2">
            <a:extLst>
              <a:ext uri="{FF2B5EF4-FFF2-40B4-BE49-F238E27FC236}">
                <a16:creationId xmlns:a16="http://schemas.microsoft.com/office/drawing/2014/main" id="{509E28FB-3563-16B5-F4F2-E04C374B19A4}"/>
              </a:ext>
            </a:extLst>
          </p:cNvPr>
          <p:cNvSpPr>
            <a:spLocks noGrp="1"/>
          </p:cNvSpPr>
          <p:nvPr>
            <p:ph idx="1"/>
          </p:nvPr>
        </p:nvSpPr>
        <p:spPr>
          <a:xfrm>
            <a:off x="4810259" y="649480"/>
            <a:ext cx="6555347" cy="5546047"/>
          </a:xfrm>
        </p:spPr>
        <p:txBody>
          <a:bodyPr anchor="ctr">
            <a:normAutofit/>
          </a:bodyPr>
          <a:lstStyle/>
          <a:p>
            <a:r>
              <a:rPr lang="en-GB" sz="2000" dirty="0"/>
              <a:t>As a class we made pancakes on Shrove Tuesday.</a:t>
            </a:r>
          </a:p>
          <a:p>
            <a:r>
              <a:rPr lang="en-GB" sz="2000" dirty="0"/>
              <a:t>Pupils followed a procedure:</a:t>
            </a:r>
          </a:p>
          <a:p>
            <a:r>
              <a:rPr lang="en-GB" sz="2000" dirty="0"/>
              <a:t>Plan</a:t>
            </a:r>
          </a:p>
          <a:p>
            <a:r>
              <a:rPr lang="en-GB" sz="2000" dirty="0"/>
              <a:t>Prepare</a:t>
            </a:r>
          </a:p>
          <a:p>
            <a:r>
              <a:rPr lang="en-GB" sz="2000" dirty="0"/>
              <a:t>Serve</a:t>
            </a:r>
          </a:p>
          <a:p>
            <a:r>
              <a:rPr lang="en-GB" sz="2000" dirty="0"/>
              <a:t>Using recipe cards we then ordered the pictures and wrote the steps using procedural writing skills.</a:t>
            </a:r>
          </a:p>
          <a:p>
            <a:r>
              <a:rPr lang="en-GB" sz="2000" dirty="0"/>
              <a:t>This method uses Piaget’s theory as it uses a sequence of instructions in the concrete operational stage.</a:t>
            </a:r>
          </a:p>
        </p:txBody>
      </p:sp>
      <p:pic>
        <p:nvPicPr>
          <p:cNvPr id="1026" name="Picture 2" descr="Pancake Recipe Cards">
            <a:extLst>
              <a:ext uri="{FF2B5EF4-FFF2-40B4-BE49-F238E27FC236}">
                <a16:creationId xmlns:a16="http://schemas.microsoft.com/office/drawing/2014/main" id="{C8D84EAD-60B9-5984-D263-58884764B3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1" y="1539979"/>
            <a:ext cx="4037835" cy="39841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6FAC242-9A12-B1BB-8103-807680590692}"/>
              </a:ext>
            </a:extLst>
          </p:cNvPr>
          <p:cNvSpPr txBox="1"/>
          <p:nvPr/>
        </p:nvSpPr>
        <p:spPr>
          <a:xfrm>
            <a:off x="335902" y="5906278"/>
            <a:ext cx="3256384" cy="369332"/>
          </a:xfrm>
          <a:prstGeom prst="rect">
            <a:avLst/>
          </a:prstGeom>
          <a:noFill/>
        </p:spPr>
        <p:txBody>
          <a:bodyPr wrap="square" rtlCol="0">
            <a:spAutoFit/>
          </a:bodyPr>
          <a:lstStyle/>
          <a:p>
            <a:r>
              <a:rPr lang="en-GB" dirty="0">
                <a:solidFill>
                  <a:schemeClr val="bg1"/>
                </a:solidFill>
              </a:rPr>
              <a:t>www.twinkl.co.uk</a:t>
            </a:r>
          </a:p>
        </p:txBody>
      </p:sp>
    </p:spTree>
    <p:extLst>
      <p:ext uri="{BB962C8B-B14F-4D97-AF65-F5344CB8AC3E}">
        <p14:creationId xmlns:p14="http://schemas.microsoft.com/office/powerpoint/2010/main" val="1617172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488DC2-8F57-424E-A86D-26F41F8A90C8}"/>
              </a:ext>
            </a:extLst>
          </p:cNvPr>
          <p:cNvSpPr>
            <a:spLocks noGrp="1"/>
          </p:cNvSpPr>
          <p:nvPr>
            <p:ph idx="1"/>
          </p:nvPr>
        </p:nvSpPr>
        <p:spPr>
          <a:xfrm>
            <a:off x="4810259" y="649480"/>
            <a:ext cx="6555347" cy="5546047"/>
          </a:xfrm>
        </p:spPr>
        <p:txBody>
          <a:bodyPr anchor="ctr">
            <a:normAutofit/>
          </a:bodyPr>
          <a:lstStyle/>
          <a:p>
            <a:r>
              <a:rPr lang="en-GB" sz="2000"/>
              <a:t>Reading comprehension.</a:t>
            </a:r>
          </a:p>
          <a:p>
            <a:r>
              <a:rPr lang="en-GB" sz="2000"/>
              <a:t>We use a story starter called Pobble 365.</a:t>
            </a:r>
          </a:p>
          <a:p>
            <a:r>
              <a:rPr lang="en-GB" sz="2000"/>
              <a:t>Children are given a story starter and image.</a:t>
            </a:r>
          </a:p>
          <a:p>
            <a:r>
              <a:rPr lang="en-GB" sz="2000"/>
              <a:t>Children are encouraged to create their own unique stories .</a:t>
            </a:r>
          </a:p>
          <a:p>
            <a:r>
              <a:rPr lang="en-GB" sz="2000"/>
              <a:t>Children can share their stories with peers .</a:t>
            </a:r>
          </a:p>
          <a:p>
            <a:r>
              <a:rPr lang="en-GB" sz="2000"/>
              <a:t>This activity is another example of how we use Piaget’s concrete operational theory in the classroom.</a:t>
            </a:r>
          </a:p>
          <a:p>
            <a:endParaRPr lang="en-GB" sz="2000"/>
          </a:p>
        </p:txBody>
      </p:sp>
      <p:pic>
        <p:nvPicPr>
          <p:cNvPr id="5" name="Picture 4">
            <a:extLst>
              <a:ext uri="{FF2B5EF4-FFF2-40B4-BE49-F238E27FC236}">
                <a16:creationId xmlns:a16="http://schemas.microsoft.com/office/drawing/2014/main" id="{C45A7013-C589-78D0-ABA2-6DB74B12AC4D}"/>
              </a:ext>
            </a:extLst>
          </p:cNvPr>
          <p:cNvPicPr>
            <a:picLocks noChangeAspect="1"/>
          </p:cNvPicPr>
          <p:nvPr/>
        </p:nvPicPr>
        <p:blipFill rotWithShape="1">
          <a:blip r:embed="rId2"/>
          <a:srcRect l="58476" t="58868"/>
          <a:stretch/>
        </p:blipFill>
        <p:spPr>
          <a:xfrm>
            <a:off x="466725" y="2333624"/>
            <a:ext cx="2956798" cy="1481995"/>
          </a:xfrm>
          <a:prstGeom prst="rect">
            <a:avLst/>
          </a:prstGeom>
        </p:spPr>
      </p:pic>
      <p:sp>
        <p:nvSpPr>
          <p:cNvPr id="6" name="TextBox 5">
            <a:extLst>
              <a:ext uri="{FF2B5EF4-FFF2-40B4-BE49-F238E27FC236}">
                <a16:creationId xmlns:a16="http://schemas.microsoft.com/office/drawing/2014/main" id="{3F9EF793-DB40-371E-50B9-2E1E71EDAA78}"/>
              </a:ext>
            </a:extLst>
          </p:cNvPr>
          <p:cNvSpPr txBox="1"/>
          <p:nvPr/>
        </p:nvSpPr>
        <p:spPr>
          <a:xfrm>
            <a:off x="615820" y="4954555"/>
            <a:ext cx="2659225" cy="369332"/>
          </a:xfrm>
          <a:prstGeom prst="rect">
            <a:avLst/>
          </a:prstGeom>
          <a:noFill/>
        </p:spPr>
        <p:txBody>
          <a:bodyPr wrap="square" rtlCol="0">
            <a:spAutoFit/>
          </a:bodyPr>
          <a:lstStyle/>
          <a:p>
            <a:r>
              <a:rPr lang="en-GB" dirty="0">
                <a:solidFill>
                  <a:schemeClr val="bg1"/>
                </a:solidFill>
              </a:rPr>
              <a:t>www.pobble365.com</a:t>
            </a:r>
          </a:p>
        </p:txBody>
      </p:sp>
    </p:spTree>
    <p:extLst>
      <p:ext uri="{BB962C8B-B14F-4D97-AF65-F5344CB8AC3E}">
        <p14:creationId xmlns:p14="http://schemas.microsoft.com/office/powerpoint/2010/main" val="2380987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6408D-A98E-7324-D71C-5D48A6FA4B93}"/>
              </a:ext>
            </a:extLst>
          </p:cNvPr>
          <p:cNvSpPr>
            <a:spLocks noGrp="1"/>
          </p:cNvSpPr>
          <p:nvPr>
            <p:ph type="title"/>
          </p:nvPr>
        </p:nvSpPr>
        <p:spPr>
          <a:xfrm>
            <a:off x="466722" y="586855"/>
            <a:ext cx="3201366" cy="3387497"/>
          </a:xfrm>
        </p:spPr>
        <p:txBody>
          <a:bodyPr anchor="b">
            <a:normAutofit/>
          </a:bodyPr>
          <a:lstStyle/>
          <a:p>
            <a:pPr algn="r"/>
            <a:endParaRPr lang="en-GB" sz="4000">
              <a:solidFill>
                <a:srgbClr val="FFFFFF"/>
              </a:solidFill>
            </a:endParaRPr>
          </a:p>
        </p:txBody>
      </p:sp>
      <p:sp>
        <p:nvSpPr>
          <p:cNvPr id="3" name="Content Placeholder 2">
            <a:extLst>
              <a:ext uri="{FF2B5EF4-FFF2-40B4-BE49-F238E27FC236}">
                <a16:creationId xmlns:a16="http://schemas.microsoft.com/office/drawing/2014/main" id="{75FFCACC-5A39-01C6-3F50-3B32ABBEB4C3}"/>
              </a:ext>
            </a:extLst>
          </p:cNvPr>
          <p:cNvSpPr>
            <a:spLocks noGrp="1"/>
          </p:cNvSpPr>
          <p:nvPr>
            <p:ph idx="1"/>
          </p:nvPr>
        </p:nvSpPr>
        <p:spPr>
          <a:xfrm>
            <a:off x="4810259" y="649480"/>
            <a:ext cx="6555347" cy="5546047"/>
          </a:xfrm>
        </p:spPr>
        <p:txBody>
          <a:bodyPr anchor="ctr">
            <a:normAutofit/>
          </a:bodyPr>
          <a:lstStyle/>
          <a:p>
            <a:r>
              <a:rPr lang="en-GB" sz="2000"/>
              <a:t>As a teaching assistant, I work closely with a child in year five.</a:t>
            </a:r>
          </a:p>
          <a:p>
            <a:r>
              <a:rPr lang="en-GB" sz="2000"/>
              <a:t>Piaget’s theory helps me to better understand how this individual pupil learns best in many ways.</a:t>
            </a:r>
          </a:p>
          <a:p>
            <a:r>
              <a:rPr lang="en-GB" sz="2000"/>
              <a:t>It encourages child centred learning.</a:t>
            </a:r>
          </a:p>
          <a:p>
            <a:r>
              <a:rPr lang="en-GB" sz="2000"/>
              <a:t>It helps me to personalise his learning through the use of interventions and individual learning strategies.</a:t>
            </a:r>
          </a:p>
          <a:p>
            <a:r>
              <a:rPr lang="en-GB" sz="2000"/>
              <a:t>I encourage the pupil to actively participate in class activities, using differentiation in line with his personal progression and development stage.</a:t>
            </a:r>
          </a:p>
        </p:txBody>
      </p:sp>
    </p:spTree>
    <p:extLst>
      <p:ext uri="{BB962C8B-B14F-4D97-AF65-F5344CB8AC3E}">
        <p14:creationId xmlns:p14="http://schemas.microsoft.com/office/powerpoint/2010/main" val="2233770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98F5EF6-D394-257A-F271-FE35E14A547D}"/>
              </a:ext>
            </a:extLst>
          </p:cNvPr>
          <p:cNvPicPr>
            <a:picLocks noChangeAspect="1"/>
          </p:cNvPicPr>
          <p:nvPr/>
        </p:nvPicPr>
        <p:blipFill rotWithShape="1">
          <a:blip r:embed="rId2"/>
          <a:srcRect l="82062" t="96015" r="-23689" b="-37305"/>
          <a:stretch/>
        </p:blipFill>
        <p:spPr>
          <a:xfrm>
            <a:off x="2390775" y="3429000"/>
            <a:ext cx="2964185" cy="1487684"/>
          </a:xfrm>
          <a:prstGeom prst="rect">
            <a:avLst/>
          </a:prstGeom>
        </p:spPr>
      </p:pic>
      <p:sp>
        <p:nvSpPr>
          <p:cNvPr id="2" name="Title 1">
            <a:extLst>
              <a:ext uri="{FF2B5EF4-FFF2-40B4-BE49-F238E27FC236}">
                <a16:creationId xmlns:a16="http://schemas.microsoft.com/office/drawing/2014/main" id="{DA80DDF2-7D57-83C1-9BE8-FD2B1AAF9869}"/>
              </a:ext>
            </a:extLst>
          </p:cNvPr>
          <p:cNvSpPr>
            <a:spLocks noGrp="1"/>
          </p:cNvSpPr>
          <p:nvPr>
            <p:ph type="title"/>
          </p:nvPr>
        </p:nvSpPr>
        <p:spPr>
          <a:xfrm>
            <a:off x="466722" y="586855"/>
            <a:ext cx="3201366" cy="3387497"/>
          </a:xfrm>
        </p:spPr>
        <p:txBody>
          <a:bodyPr anchor="b">
            <a:normAutofit/>
          </a:bodyPr>
          <a:lstStyle/>
          <a:p>
            <a:pPr algn="r"/>
            <a:endParaRPr lang="en-GB" sz="4000" dirty="0">
              <a:solidFill>
                <a:srgbClr val="FFFFFF"/>
              </a:solidFill>
            </a:endParaRPr>
          </a:p>
        </p:txBody>
      </p:sp>
      <p:sp>
        <p:nvSpPr>
          <p:cNvPr id="3" name="Content Placeholder 2">
            <a:extLst>
              <a:ext uri="{FF2B5EF4-FFF2-40B4-BE49-F238E27FC236}">
                <a16:creationId xmlns:a16="http://schemas.microsoft.com/office/drawing/2014/main" id="{F964DE4D-B2A0-8CD1-526C-45F598FDED62}"/>
              </a:ext>
            </a:extLst>
          </p:cNvPr>
          <p:cNvSpPr>
            <a:spLocks noGrp="1"/>
          </p:cNvSpPr>
          <p:nvPr>
            <p:ph idx="1"/>
          </p:nvPr>
        </p:nvSpPr>
        <p:spPr>
          <a:xfrm>
            <a:off x="4810259" y="649480"/>
            <a:ext cx="6555347" cy="5546047"/>
          </a:xfrm>
        </p:spPr>
        <p:txBody>
          <a:bodyPr anchor="ctr">
            <a:normAutofit/>
          </a:bodyPr>
          <a:lstStyle/>
          <a:p>
            <a:pPr marL="0" indent="0" algn="ctr">
              <a:buNone/>
            </a:pPr>
            <a:r>
              <a:rPr lang="en-GB" sz="2000" b="1" dirty="0"/>
              <a:t>Examples of how I encourage this learning:</a:t>
            </a:r>
          </a:p>
          <a:p>
            <a:r>
              <a:rPr lang="en-GB" sz="2000" dirty="0"/>
              <a:t>Experiments with measuring cups and water.</a:t>
            </a:r>
          </a:p>
          <a:p>
            <a:r>
              <a:rPr lang="en-GB" sz="2000" dirty="0"/>
              <a:t>Creating timelines relating to his personal interests.</a:t>
            </a:r>
          </a:p>
          <a:p>
            <a:r>
              <a:rPr lang="en-GB" sz="2000" dirty="0"/>
              <a:t>Making play dough together, following the procedural steps on cards.</a:t>
            </a:r>
          </a:p>
          <a:p>
            <a:r>
              <a:rPr lang="en-GB" sz="2000" dirty="0"/>
              <a:t>I also ensure to use open ended questions to encourage him to think critically using his own knowledge.</a:t>
            </a:r>
          </a:p>
        </p:txBody>
      </p:sp>
    </p:spTree>
    <p:extLst>
      <p:ext uri="{BB962C8B-B14F-4D97-AF65-F5344CB8AC3E}">
        <p14:creationId xmlns:p14="http://schemas.microsoft.com/office/powerpoint/2010/main" val="232172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0E485-98E3-69BF-7934-B7438B62C1C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            Implications for the future</a:t>
            </a:r>
          </a:p>
        </p:txBody>
      </p:sp>
      <p:sp>
        <p:nvSpPr>
          <p:cNvPr id="3" name="Content Placeholder 2">
            <a:extLst>
              <a:ext uri="{FF2B5EF4-FFF2-40B4-BE49-F238E27FC236}">
                <a16:creationId xmlns:a16="http://schemas.microsoft.com/office/drawing/2014/main" id="{8E389664-C136-3610-D9AC-96B6BF41D3AC}"/>
              </a:ext>
            </a:extLst>
          </p:cNvPr>
          <p:cNvSpPr>
            <a:spLocks noGrp="1"/>
          </p:cNvSpPr>
          <p:nvPr>
            <p:ph idx="1"/>
          </p:nvPr>
        </p:nvSpPr>
        <p:spPr>
          <a:xfrm>
            <a:off x="4810259" y="649480"/>
            <a:ext cx="6555347" cy="5546047"/>
          </a:xfrm>
        </p:spPr>
        <p:txBody>
          <a:bodyPr anchor="ctr">
            <a:normAutofit/>
          </a:bodyPr>
          <a:lstStyle/>
          <a:p>
            <a:r>
              <a:rPr lang="en-GB" sz="2000"/>
              <a:t>By implementing and using knowledge of Piaget’s theory, educators are able to provide a learning environment that encourages self learning, in line with current curriculum guidance.</a:t>
            </a:r>
          </a:p>
          <a:p>
            <a:r>
              <a:rPr lang="en-GB" sz="2000"/>
              <a:t>‘Learning should be an expedition, not a straight line’. (Welsh Government, 2020).</a:t>
            </a:r>
          </a:p>
          <a:p>
            <a:r>
              <a:rPr lang="en-GB" sz="2000"/>
              <a:t>The use of progression steps in the Welsh curriculum promotes a learner centred way of teaching and learning, reflecting the ideas of Piaget.</a:t>
            </a:r>
          </a:p>
          <a:p>
            <a:r>
              <a:rPr lang="en-GB" sz="2000"/>
              <a:t>Piaget’s theory is still important in society today as it helps us understand how children think and learn.</a:t>
            </a:r>
          </a:p>
          <a:p>
            <a:endParaRPr lang="en-GB" sz="2000"/>
          </a:p>
        </p:txBody>
      </p:sp>
    </p:spTree>
    <p:extLst>
      <p:ext uri="{BB962C8B-B14F-4D97-AF65-F5344CB8AC3E}">
        <p14:creationId xmlns:p14="http://schemas.microsoft.com/office/powerpoint/2010/main" val="2989394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A23C3-FEFE-669B-FB5E-2E5A094EDADB}"/>
              </a:ext>
            </a:extLst>
          </p:cNvPr>
          <p:cNvSpPr>
            <a:spLocks noGrp="1"/>
          </p:cNvSpPr>
          <p:nvPr>
            <p:ph type="title"/>
          </p:nvPr>
        </p:nvSpPr>
        <p:spPr>
          <a:xfrm>
            <a:off x="466722" y="586855"/>
            <a:ext cx="3201366" cy="3387497"/>
          </a:xfrm>
        </p:spPr>
        <p:txBody>
          <a:bodyPr anchor="b">
            <a:normAutofit/>
          </a:bodyPr>
          <a:lstStyle/>
          <a:p>
            <a:pPr algn="r"/>
            <a:endParaRPr lang="en-GB" sz="4000">
              <a:solidFill>
                <a:srgbClr val="FFFFFF"/>
              </a:solidFill>
            </a:endParaRPr>
          </a:p>
        </p:txBody>
      </p:sp>
      <p:sp>
        <p:nvSpPr>
          <p:cNvPr id="3" name="Content Placeholder 2">
            <a:extLst>
              <a:ext uri="{FF2B5EF4-FFF2-40B4-BE49-F238E27FC236}">
                <a16:creationId xmlns:a16="http://schemas.microsoft.com/office/drawing/2014/main" id="{52E3A0E3-F8E1-0C5C-2B58-7E364D0DAE85}"/>
              </a:ext>
            </a:extLst>
          </p:cNvPr>
          <p:cNvSpPr>
            <a:spLocks noGrp="1"/>
          </p:cNvSpPr>
          <p:nvPr>
            <p:ph idx="1"/>
          </p:nvPr>
        </p:nvSpPr>
        <p:spPr>
          <a:xfrm>
            <a:off x="4810259" y="649480"/>
            <a:ext cx="6555347" cy="5546047"/>
          </a:xfrm>
        </p:spPr>
        <p:txBody>
          <a:bodyPr anchor="ctr">
            <a:normAutofit/>
          </a:bodyPr>
          <a:lstStyle/>
          <a:p>
            <a:r>
              <a:rPr lang="en-GB" sz="2000"/>
              <a:t>Piaget’s theory is currently used throughout the education system, playing a vital role in how we encourage our children to learn and grow.</a:t>
            </a:r>
          </a:p>
        </p:txBody>
      </p:sp>
    </p:spTree>
    <p:extLst>
      <p:ext uri="{BB962C8B-B14F-4D97-AF65-F5344CB8AC3E}">
        <p14:creationId xmlns:p14="http://schemas.microsoft.com/office/powerpoint/2010/main" val="3630107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51828-0D83-BB49-989C-D9C37ED8646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                       References</a:t>
            </a:r>
          </a:p>
        </p:txBody>
      </p:sp>
      <p:sp>
        <p:nvSpPr>
          <p:cNvPr id="3" name="Content Placeholder 2">
            <a:extLst>
              <a:ext uri="{FF2B5EF4-FFF2-40B4-BE49-F238E27FC236}">
                <a16:creationId xmlns:a16="http://schemas.microsoft.com/office/drawing/2014/main" id="{2E6BA9C5-9C51-E68E-279E-C6FBA7E2C33D}"/>
              </a:ext>
            </a:extLst>
          </p:cNvPr>
          <p:cNvSpPr>
            <a:spLocks noGrp="1"/>
          </p:cNvSpPr>
          <p:nvPr>
            <p:ph idx="1"/>
          </p:nvPr>
        </p:nvSpPr>
        <p:spPr>
          <a:xfrm>
            <a:off x="4810259" y="649480"/>
            <a:ext cx="6555347" cy="5546047"/>
          </a:xfrm>
        </p:spPr>
        <p:txBody>
          <a:bodyPr anchor="ctr">
            <a:normAutofit/>
          </a:bodyPr>
          <a:lstStyle/>
          <a:p>
            <a:r>
              <a:rPr lang="en-GB" sz="2000"/>
              <a:t>Crain, W. (2005). Theories of development (5</a:t>
            </a:r>
            <a:r>
              <a:rPr lang="en-GB" sz="2000" baseline="30000"/>
              <a:t>th</a:t>
            </a:r>
            <a:r>
              <a:rPr lang="en-GB" sz="2000"/>
              <a:t> ed.). Upper Saddle River, NJ: Pearson.</a:t>
            </a:r>
          </a:p>
          <a:p>
            <a:r>
              <a:rPr lang="en-GB" sz="2000"/>
              <a:t>Miller, P.H. (2011). Piaget’s theory: Past, present and future.</a:t>
            </a:r>
          </a:p>
          <a:p>
            <a:r>
              <a:rPr lang="en-GB" sz="2000"/>
              <a:t>Piaget, J. (1964). Cognitive Development in Children: Development and learning. Journal of Research in Science Teaching, 2, 176-186.</a:t>
            </a:r>
          </a:p>
          <a:p>
            <a:r>
              <a:rPr lang="en-GB" sz="2000"/>
              <a:t>Welsh Government (2020). Curriculum for Wales: Developing a vision for curriculum design.</a:t>
            </a:r>
          </a:p>
          <a:p>
            <a:r>
              <a:rPr lang="en-GB" sz="2000"/>
              <a:t>Welsh Government (2021). Enabling Learning. </a:t>
            </a:r>
          </a:p>
        </p:txBody>
      </p:sp>
    </p:spTree>
    <p:extLst>
      <p:ext uri="{BB962C8B-B14F-4D97-AF65-F5344CB8AC3E}">
        <p14:creationId xmlns:p14="http://schemas.microsoft.com/office/powerpoint/2010/main" val="1214327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1173</Words>
  <Application>Microsoft Office PowerPoint</Application>
  <PresentationFormat>Widescreen</PresentationFormat>
  <Paragraphs>84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Piaget’s Cognitive development theory  </vt:lpstr>
      <vt:lpstr>Who is Jean Piaget?</vt:lpstr>
      <vt:lpstr>What are the Four Stages of Cognitive Development?</vt:lpstr>
      <vt:lpstr>How does Cognitive development theory support teaching today?</vt:lpstr>
      <vt:lpstr>Challenges to Piagets approaches in education today?</vt:lpstr>
      <vt:lpstr>                            Planning</vt:lpstr>
      <vt:lpstr>              Concrete Operational Stage</vt:lpstr>
      <vt:lpstr>        Piaget’s theory of cognitive development          in my place of work.</vt:lpstr>
      <vt:lpstr>                  </vt:lpstr>
      <vt:lpstr>PowerPoint Presentation</vt:lpstr>
      <vt:lpstr>PowerPoint Presentation</vt:lpstr>
      <vt:lpstr>PowerPoint Presentation</vt:lpstr>
      <vt:lpstr>            Implications for the future</vt:lpstr>
      <vt:lpstr>PowerPoint Presentation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Piaget’s Cognitive development theory  </dc:title>
  <dc:creator>Lewis</dc:creator>
  <cp:lastModifiedBy>Lewis Roach (2308476)</cp:lastModifiedBy>
  <cp:revision>3</cp:revision>
  <dcterms:created xsi:type="dcterms:W3CDTF">2024-02-29T14:52:08Z</dcterms:created>
  <dcterms:modified xsi:type="dcterms:W3CDTF">2024-03-04T17:34:55Z</dcterms:modified>
</cp:coreProperties>
</file>