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56" r:id="rId5"/>
    <p:sldId id="262" r:id="rId6"/>
    <p:sldId id="264" r:id="rId7"/>
    <p:sldId id="259" r:id="rId8"/>
    <p:sldId id="260" r:id="rId9"/>
    <p:sldId id="269" r:id="rId10"/>
    <p:sldId id="257" r:id="rId11"/>
    <p:sldId id="273" r:id="rId12"/>
    <p:sldId id="267" r:id="rId13"/>
    <p:sldId id="279" r:id="rId14"/>
    <p:sldId id="280" r:id="rId15"/>
    <p:sldId id="281"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04BCC1F4-79A9-42AA-B675-41ED18A9D89F}">
          <p14:sldIdLst>
            <p14:sldId id="256"/>
            <p14:sldId id="262"/>
            <p14:sldId id="264"/>
            <p14:sldId id="259"/>
            <p14:sldId id="260"/>
            <p14:sldId id="269"/>
            <p14:sldId id="257"/>
            <p14:sldId id="273"/>
            <p14:sldId id="267"/>
            <p14:sldId id="279"/>
            <p14:sldId id="280"/>
            <p14:sldId id="28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showGuides="1">
      <p:cViewPr>
        <p:scale>
          <a:sx n="50" d="100"/>
          <a:sy n="50" d="100"/>
        </p:scale>
        <p:origin x="364" y="688"/>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8508412-C702-48D6-A485-9E3F48E9270C}" type="datetime1">
              <a:rPr lang="en-GB" smtClean="0"/>
              <a:t>24/02/2024</a:t>
            </a:fld>
            <a:endParaRPr lang="en-GB"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432166-D667-4383-B839-F1433620BE4D}" type="slidenum">
              <a:rPr lang="en-GB" smtClean="0"/>
              <a:t>‹#›</a:t>
            </a:fld>
            <a:endParaRPr lang="en-GB"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006A15-2481-4E66-917C-551C926382B7}" type="datetime1">
              <a:rPr lang="en-GB" smtClean="0"/>
              <a:pPr/>
              <a:t>24/02/2024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4B48B0-85B2-40C4-A05A-571C99C8AB57}" type="slidenum">
              <a:rPr lang="en-GB" noProof="0" smtClean="0"/>
              <a:t>‹#›</a:t>
            </a:fld>
            <a:endParaRPr lang="en-GB"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a:t>
            </a:fld>
            <a:endParaRPr lang="en-GB" dirty="0"/>
          </a:p>
        </p:txBody>
      </p:sp>
    </p:spTree>
    <p:extLst>
      <p:ext uri="{BB962C8B-B14F-4D97-AF65-F5344CB8AC3E}">
        <p14:creationId xmlns:p14="http://schemas.microsoft.com/office/powerpoint/2010/main" val="3680083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a:t>
            </a:fld>
            <a:endParaRPr lang="en-GB" dirty="0"/>
          </a:p>
        </p:txBody>
      </p:sp>
    </p:spTree>
    <p:extLst>
      <p:ext uri="{BB962C8B-B14F-4D97-AF65-F5344CB8AC3E}">
        <p14:creationId xmlns:p14="http://schemas.microsoft.com/office/powerpoint/2010/main" val="1605028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3</a:t>
            </a:fld>
            <a:endParaRPr lang="en-GB" dirty="0"/>
          </a:p>
        </p:txBody>
      </p:sp>
    </p:spTree>
    <p:extLst>
      <p:ext uri="{BB962C8B-B14F-4D97-AF65-F5344CB8AC3E}">
        <p14:creationId xmlns:p14="http://schemas.microsoft.com/office/powerpoint/2010/main" val="3363843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4</a:t>
            </a:fld>
            <a:endParaRPr lang="en-GB" dirty="0"/>
          </a:p>
        </p:txBody>
      </p:sp>
    </p:spTree>
    <p:extLst>
      <p:ext uri="{BB962C8B-B14F-4D97-AF65-F5344CB8AC3E}">
        <p14:creationId xmlns:p14="http://schemas.microsoft.com/office/powerpoint/2010/main" val="542398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5</a:t>
            </a:fld>
            <a:endParaRPr lang="en-GB" dirty="0"/>
          </a:p>
        </p:txBody>
      </p:sp>
    </p:spTree>
    <p:extLst>
      <p:ext uri="{BB962C8B-B14F-4D97-AF65-F5344CB8AC3E}">
        <p14:creationId xmlns:p14="http://schemas.microsoft.com/office/powerpoint/2010/main" val="32081379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6</a:t>
            </a:fld>
            <a:endParaRPr lang="en-GB" dirty="0"/>
          </a:p>
        </p:txBody>
      </p:sp>
    </p:spTree>
    <p:extLst>
      <p:ext uri="{BB962C8B-B14F-4D97-AF65-F5344CB8AC3E}">
        <p14:creationId xmlns:p14="http://schemas.microsoft.com/office/powerpoint/2010/main" val="3219900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7</a:t>
            </a:fld>
            <a:endParaRPr lang="en-GB" dirty="0"/>
          </a:p>
        </p:txBody>
      </p:sp>
    </p:spTree>
    <p:extLst>
      <p:ext uri="{BB962C8B-B14F-4D97-AF65-F5344CB8AC3E}">
        <p14:creationId xmlns:p14="http://schemas.microsoft.com/office/powerpoint/2010/main" val="2505019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8</a:t>
            </a:fld>
            <a:endParaRPr lang="en-GB" dirty="0"/>
          </a:p>
        </p:txBody>
      </p:sp>
    </p:spTree>
    <p:extLst>
      <p:ext uri="{BB962C8B-B14F-4D97-AF65-F5344CB8AC3E}">
        <p14:creationId xmlns:p14="http://schemas.microsoft.com/office/powerpoint/2010/main" val="3153703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9</a:t>
            </a:fld>
            <a:endParaRPr lang="en-GB" dirty="0"/>
          </a:p>
        </p:txBody>
      </p:sp>
    </p:spTree>
    <p:extLst>
      <p:ext uri="{BB962C8B-B14F-4D97-AF65-F5344CB8AC3E}">
        <p14:creationId xmlns:p14="http://schemas.microsoft.com/office/powerpoint/2010/main" val="2097707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10</a:t>
            </a:fld>
            <a:endParaRPr lang="en-GB" dirty="0"/>
          </a:p>
        </p:txBody>
      </p:sp>
    </p:spTree>
    <p:extLst>
      <p:ext uri="{BB962C8B-B14F-4D97-AF65-F5344CB8AC3E}">
        <p14:creationId xmlns:p14="http://schemas.microsoft.com/office/powerpoint/2010/main" val="1321489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rtlCol="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rtlCol="0"/>
          <a:lstStyle>
            <a:lvl1pP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24/02/2024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rtlCol="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24/02/2024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rtlCol="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24/02/2024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rtlCol="0" anchor="ctr" anchorCtr="0">
            <a:normAutofit/>
          </a:bodyPr>
          <a:lstStyle>
            <a:lvl1pPr marL="0" indent="0" algn="ctr">
              <a:buNone/>
              <a:defRPr sz="1400">
                <a:solidFill>
                  <a:schemeClr val="tx2"/>
                </a:solidFill>
              </a:defRPr>
            </a:lvl1pPr>
          </a:lstStyle>
          <a:p>
            <a:pPr rtl="0"/>
            <a:r>
              <a:rPr lang="en-US" noProof="0"/>
              <a:t>Click icon to add picture</a:t>
            </a:r>
            <a:endParaRPr lang="en-GB"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rtlCol="0" anchor="b" anchorCtr="0"/>
          <a:lstStyle>
            <a:lvl1pPr algn="ctr">
              <a:defRPr/>
            </a:lvl1pPr>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rtlCol="0">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rtlCol="0">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rtlCol="0" anchor="ctr" anchorCtr="0">
            <a:normAutofit/>
          </a:bodyPr>
          <a:lstStyle>
            <a:lvl1pPr marL="0" indent="0" algn="ctr">
              <a:buNone/>
              <a:defRPr sz="1400"/>
            </a:lvl1pPr>
          </a:lstStyle>
          <a:p>
            <a:pPr rtl="0"/>
            <a:r>
              <a:rPr lang="en-US" noProof="0"/>
              <a:t>Click icon to add chart</a:t>
            </a:r>
            <a:endParaRPr lang="en-GB"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24/02/2024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rtlCol="0"/>
          <a:lstStyle>
            <a:lvl1pPr>
              <a:defRPr b="1"/>
            </a:lvl1pPr>
          </a:lstStyle>
          <a:p>
            <a:pPr rtl="0"/>
            <a:r>
              <a:rPr lang="en-US" noProof="0"/>
              <a:t>Click to edit Master title style</a:t>
            </a:r>
            <a:endParaRPr lang="en-GB" noProof="0"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rtlCol="0" anchor="b" anchorCtr="0">
            <a:noAutofit/>
          </a:bodyPr>
          <a:lstStyle>
            <a:lvl1pPr>
              <a:defRPr sz="5500"/>
            </a:lvl1pPr>
          </a:lstStyle>
          <a:p>
            <a:pPr rtl="0"/>
            <a:r>
              <a:rPr lang="en-GB" noProof="0" dirty="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24/02/2024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rtlCol="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rtlCol="0"/>
          <a:lstStyle>
            <a:lvl1pPr algn="ct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24/02/2024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rtlCol="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24/02/2024</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24/02/2024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24/02/2024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rtlCol="0"/>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24/02/2024</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24/02/2024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24/02/2024</a:t>
            </a:fld>
            <a:endParaRPr lang="en-GB" noProof="0"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rtlCol="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rtlCol="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fld id="{B94B20DF-A541-4651-AF97-FC925C1459D5}" type="datetime1">
              <a:rPr lang="en-GB" noProof="0" smtClean="0"/>
              <a:t>24/02/2024</a:t>
            </a:fld>
            <a:endParaRPr lang="en-GB"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cid:AB7997A6-369E-45E2-ABF1-9B4682B492BD" TargetMode="External"/><Relationship Id="rId3" Type="http://schemas.openxmlformats.org/officeDocument/2006/relationships/image" Target="../media/image13.jpeg"/><Relationship Id="rId7"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cid:1C121BC1-B837-49C2-B1F0-52B1F0CB7CC8" TargetMode="External"/><Relationship Id="rId5" Type="http://schemas.openxmlformats.org/officeDocument/2006/relationships/image" Target="../media/image14.jpeg"/><Relationship Id="rId4" Type="http://schemas.openxmlformats.org/officeDocument/2006/relationships/image" Target="cid:8DC9960B-23F8-478E-9B61-FEF1F0997D68"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8" Type="http://schemas.openxmlformats.org/officeDocument/2006/relationships/image" Target="cid:C45FF56E-5B8A-49C6-8EBA-12918FBF61D6" TargetMode="External"/><Relationship Id="rId3" Type="http://schemas.openxmlformats.org/officeDocument/2006/relationships/image" Target="../media/image17.jpg"/><Relationship Id="rId7"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24.xml"/><Relationship Id="rId6" Type="http://schemas.openxmlformats.org/officeDocument/2006/relationships/image" Target="cid:B8F71A47-25A1-4B7E-9EA2-D2DBAFC9B43A" TargetMode="External"/><Relationship Id="rId5" Type="http://schemas.openxmlformats.org/officeDocument/2006/relationships/image" Target="../media/image23.jpeg"/><Relationship Id="rId4" Type="http://schemas.openxmlformats.org/officeDocument/2006/relationships/image" Target="cid:05DF38D1-5B6A-4CF7-8E8D-FBCA93B08341"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a:xfrm>
            <a:off x="3585972" y="2551430"/>
            <a:ext cx="5020056" cy="1917203"/>
          </a:xfrm>
        </p:spPr>
        <p:txBody>
          <a:bodyPr rtlCol="0">
            <a:normAutofit fontScale="90000"/>
          </a:bodyPr>
          <a:lstStyle/>
          <a:p>
            <a:pPr rtl="0"/>
            <a:r>
              <a:rPr lang="en-GB" b="0" i="0" dirty="0">
                <a:effectLst/>
                <a:latin typeface="-apple-system"/>
              </a:rPr>
              <a:t>Developing Restaurant Management</a:t>
            </a:r>
            <a:endParaRPr lang="en-GB" dirty="0"/>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p:txBody>
          <a:bodyPr rtlCol="0">
            <a:normAutofit lnSpcReduction="10000"/>
          </a:bodyPr>
          <a:lstStyle/>
          <a:p>
            <a:pPr rtl="0"/>
            <a:r>
              <a:rPr lang="en-GB" dirty="0"/>
              <a:t>Kevin Blanco Ledesma in the brasserie </a:t>
            </a:r>
          </a:p>
        </p:txBody>
      </p:sp>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B37E1-F9A3-4DAE-8651-1F67369BE49E}"/>
              </a:ext>
            </a:extLst>
          </p:cNvPr>
          <p:cNvSpPr>
            <a:spLocks noGrp="1"/>
          </p:cNvSpPr>
          <p:nvPr>
            <p:ph type="title"/>
          </p:nvPr>
        </p:nvSpPr>
        <p:spPr>
          <a:xfrm>
            <a:off x="700480" y="285437"/>
            <a:ext cx="10325432" cy="532737"/>
          </a:xfrm>
        </p:spPr>
        <p:txBody>
          <a:bodyPr rtlCol="0" anchor="b">
            <a:normAutofit fontScale="90000"/>
          </a:bodyPr>
          <a:lstStyle/>
          <a:p>
            <a:r>
              <a:rPr lang="en-GB" dirty="0"/>
              <a:t>How to Prepare for the Co-ordination of a Service</a:t>
            </a:r>
          </a:p>
        </p:txBody>
      </p:sp>
      <p:sp>
        <p:nvSpPr>
          <p:cNvPr id="5" name="Slide Number Placeholder 4">
            <a:extLst>
              <a:ext uri="{FF2B5EF4-FFF2-40B4-BE49-F238E27FC236}">
                <a16:creationId xmlns:a16="http://schemas.microsoft.com/office/drawing/2014/main" id="{024136C6-3C0D-4842-BA27-4952FADF5DD6}"/>
              </a:ext>
            </a:extLst>
          </p:cNvPr>
          <p:cNvSpPr>
            <a:spLocks noGrp="1"/>
          </p:cNvSpPr>
          <p:nvPr>
            <p:ph type="sldNum" sz="quarter" idx="12"/>
          </p:nvPr>
        </p:nvSpPr>
        <p:spPr>
          <a:xfrm>
            <a:off x="838200" y="6155851"/>
            <a:ext cx="457200" cy="184317"/>
          </a:xfrm>
        </p:spPr>
        <p:txBody>
          <a:bodyPr rtlCol="0" anchor="b">
            <a:normAutofit/>
          </a:bodyPr>
          <a:lstStyle/>
          <a:p>
            <a:pPr rtl="0">
              <a:spcAft>
                <a:spcPts val="600"/>
              </a:spcAft>
            </a:pPr>
            <a:fld id="{4950F5D8-22E1-4015-8661-E5B1FD28C2DE}" type="slidenum">
              <a:rPr lang="en-GB" smtClean="0"/>
              <a:pPr rtl="0">
                <a:spcAft>
                  <a:spcPts val="600"/>
                </a:spcAft>
              </a:pPr>
              <a:t>2</a:t>
            </a:fld>
            <a:endParaRPr lang="en-GB"/>
          </a:p>
        </p:txBody>
      </p:sp>
      <p:sp>
        <p:nvSpPr>
          <p:cNvPr id="11" name="Text Placeholder 10">
            <a:extLst>
              <a:ext uri="{FF2B5EF4-FFF2-40B4-BE49-F238E27FC236}">
                <a16:creationId xmlns:a16="http://schemas.microsoft.com/office/drawing/2014/main" id="{EC8B5F5D-4DED-486E-AD3C-6533999123D0}"/>
              </a:ext>
            </a:extLst>
          </p:cNvPr>
          <p:cNvSpPr>
            <a:spLocks noGrp="1"/>
          </p:cNvSpPr>
          <p:nvPr>
            <p:ph type="body" sz="quarter" idx="47"/>
          </p:nvPr>
        </p:nvSpPr>
        <p:spPr>
          <a:xfrm>
            <a:off x="700480" y="888569"/>
            <a:ext cx="10660450" cy="1026413"/>
          </a:xfrm>
        </p:spPr>
        <p:txBody>
          <a:bodyPr rtlCol="0">
            <a:normAutofit/>
          </a:bodyPr>
          <a:lstStyle/>
          <a:p>
            <a:r>
              <a:rPr lang="en-GB" dirty="0"/>
              <a:t>- max capacity 400 people
- opening 12 o'clock (no breakfast)
- we have 3 different sittings</a:t>
            </a:r>
          </a:p>
        </p:txBody>
      </p:sp>
      <p:sp>
        <p:nvSpPr>
          <p:cNvPr id="9" name="Text Placeholder 8">
            <a:extLst>
              <a:ext uri="{FF2B5EF4-FFF2-40B4-BE49-F238E27FC236}">
                <a16:creationId xmlns:a16="http://schemas.microsoft.com/office/drawing/2014/main" id="{12ABC038-A233-47DB-BEFD-F6D7371611F6}"/>
              </a:ext>
            </a:extLst>
          </p:cNvPr>
          <p:cNvSpPr>
            <a:spLocks noGrp="1"/>
          </p:cNvSpPr>
          <p:nvPr>
            <p:ph type="body" idx="52"/>
          </p:nvPr>
        </p:nvSpPr>
        <p:spPr>
          <a:xfrm>
            <a:off x="4711049" y="4355957"/>
            <a:ext cx="2769902" cy="334918"/>
          </a:xfrm>
        </p:spPr>
        <p:txBody>
          <a:bodyPr rtlCol="0" anchor="b">
            <a:normAutofit/>
          </a:bodyPr>
          <a:lstStyle/>
          <a:p>
            <a:pPr rtl="0"/>
            <a:r>
              <a:rPr lang="en-GB" dirty="0"/>
              <a:t>afternoon</a:t>
            </a:r>
          </a:p>
        </p:txBody>
      </p:sp>
      <p:sp>
        <p:nvSpPr>
          <p:cNvPr id="52" name="Text Placeholder 7">
            <a:extLst>
              <a:ext uri="{FF2B5EF4-FFF2-40B4-BE49-F238E27FC236}">
                <a16:creationId xmlns:a16="http://schemas.microsoft.com/office/drawing/2014/main" id="{1F00DF61-2971-2966-5050-94289A4D67A2}"/>
              </a:ext>
            </a:extLst>
          </p:cNvPr>
          <p:cNvSpPr>
            <a:spLocks noGrp="1"/>
          </p:cNvSpPr>
          <p:nvPr>
            <p:ph type="body" sz="quarter" idx="53"/>
          </p:nvPr>
        </p:nvSpPr>
        <p:spPr>
          <a:xfrm>
            <a:off x="4711049" y="4736849"/>
            <a:ext cx="2769902" cy="214088"/>
          </a:xfrm>
        </p:spPr>
        <p:txBody>
          <a:bodyPr/>
          <a:lstStyle/>
          <a:p>
            <a:r>
              <a:rPr lang="en-US" dirty="0"/>
              <a:t>Siting from 3-6:30</a:t>
            </a:r>
          </a:p>
        </p:txBody>
      </p:sp>
      <p:sp>
        <p:nvSpPr>
          <p:cNvPr id="10" name="Text Placeholder 9">
            <a:extLst>
              <a:ext uri="{FF2B5EF4-FFF2-40B4-BE49-F238E27FC236}">
                <a16:creationId xmlns:a16="http://schemas.microsoft.com/office/drawing/2014/main" id="{206C2CB1-F5EE-46DA-A614-0B0153DDBA46}"/>
              </a:ext>
            </a:extLst>
          </p:cNvPr>
          <p:cNvSpPr>
            <a:spLocks noGrp="1"/>
          </p:cNvSpPr>
          <p:nvPr>
            <p:ph type="body" sz="quarter" idx="54"/>
          </p:nvPr>
        </p:nvSpPr>
        <p:spPr>
          <a:xfrm>
            <a:off x="4711049" y="5004863"/>
            <a:ext cx="2769902" cy="1484767"/>
          </a:xfrm>
        </p:spPr>
        <p:txBody>
          <a:bodyPr rtlCol="0">
            <a:normAutofit/>
          </a:bodyPr>
          <a:lstStyle/>
          <a:p>
            <a:r>
              <a:rPr lang="en-GB" sz="1300" dirty="0"/>
              <a:t>We occupy all of our seats, although it is not a big problem because the work is spread over a long period of time </a:t>
            </a:r>
          </a:p>
        </p:txBody>
      </p:sp>
      <p:sp>
        <p:nvSpPr>
          <p:cNvPr id="54" name="Text Placeholder 10">
            <a:extLst>
              <a:ext uri="{FF2B5EF4-FFF2-40B4-BE49-F238E27FC236}">
                <a16:creationId xmlns:a16="http://schemas.microsoft.com/office/drawing/2014/main" id="{FF6C6E23-8243-63CF-42A0-D9C33D678ECB}"/>
              </a:ext>
            </a:extLst>
          </p:cNvPr>
          <p:cNvSpPr>
            <a:spLocks noGrp="1"/>
          </p:cNvSpPr>
          <p:nvPr>
            <p:ph type="body" idx="56"/>
          </p:nvPr>
        </p:nvSpPr>
        <p:spPr>
          <a:xfrm>
            <a:off x="8147243" y="4357953"/>
            <a:ext cx="2769902" cy="334918"/>
          </a:xfrm>
        </p:spPr>
        <p:txBody>
          <a:bodyPr/>
          <a:lstStyle/>
          <a:p>
            <a:r>
              <a:rPr lang="en-US" dirty="0"/>
              <a:t>Dinner </a:t>
            </a:r>
          </a:p>
        </p:txBody>
      </p:sp>
      <p:sp>
        <p:nvSpPr>
          <p:cNvPr id="56" name="Text Placeholder 11">
            <a:extLst>
              <a:ext uri="{FF2B5EF4-FFF2-40B4-BE49-F238E27FC236}">
                <a16:creationId xmlns:a16="http://schemas.microsoft.com/office/drawing/2014/main" id="{F9760D72-9213-E60D-3BFE-9DF52BF7E6F0}"/>
              </a:ext>
            </a:extLst>
          </p:cNvPr>
          <p:cNvSpPr>
            <a:spLocks noGrp="1"/>
          </p:cNvSpPr>
          <p:nvPr>
            <p:ph type="body" sz="quarter" idx="57"/>
          </p:nvPr>
        </p:nvSpPr>
        <p:spPr>
          <a:xfrm>
            <a:off x="8147243" y="4738845"/>
            <a:ext cx="2769902" cy="214088"/>
          </a:xfrm>
        </p:spPr>
        <p:txBody>
          <a:bodyPr/>
          <a:lstStyle/>
          <a:p>
            <a:r>
              <a:rPr lang="en-US" dirty="0"/>
              <a:t>Siting from 7-10</a:t>
            </a:r>
          </a:p>
        </p:txBody>
      </p:sp>
      <p:sp>
        <p:nvSpPr>
          <p:cNvPr id="58" name="Text Placeholder 12">
            <a:extLst>
              <a:ext uri="{FF2B5EF4-FFF2-40B4-BE49-F238E27FC236}">
                <a16:creationId xmlns:a16="http://schemas.microsoft.com/office/drawing/2014/main" id="{871010BB-F3F3-7030-0CB8-74DDBF8D78FD}"/>
              </a:ext>
            </a:extLst>
          </p:cNvPr>
          <p:cNvSpPr>
            <a:spLocks noGrp="1"/>
          </p:cNvSpPr>
          <p:nvPr>
            <p:ph type="body" sz="quarter" idx="58"/>
          </p:nvPr>
        </p:nvSpPr>
        <p:spPr>
          <a:xfrm>
            <a:off x="8147243" y="5006860"/>
            <a:ext cx="2769902" cy="824020"/>
          </a:xfrm>
        </p:spPr>
        <p:txBody>
          <a:bodyPr>
            <a:normAutofit/>
          </a:bodyPr>
          <a:lstStyle/>
          <a:p>
            <a:r>
              <a:rPr lang="en-GB" dirty="0"/>
              <a:t>Finally  the busiest time of the day is at dinner, when everyone arrives at the same time and want their food at the same time</a:t>
            </a:r>
            <a:endParaRPr lang="en-US" dirty="0"/>
          </a:p>
        </p:txBody>
      </p:sp>
      <p:sp>
        <p:nvSpPr>
          <p:cNvPr id="60" name="Text Placeholder 15">
            <a:extLst>
              <a:ext uri="{FF2B5EF4-FFF2-40B4-BE49-F238E27FC236}">
                <a16:creationId xmlns:a16="http://schemas.microsoft.com/office/drawing/2014/main" id="{7A5EDDCC-189F-DACF-4E0A-AB06EEBA75EF}"/>
              </a:ext>
            </a:extLst>
          </p:cNvPr>
          <p:cNvSpPr>
            <a:spLocks noGrp="1"/>
          </p:cNvSpPr>
          <p:nvPr>
            <p:ph type="body" sz="quarter" idx="61"/>
          </p:nvPr>
        </p:nvSpPr>
        <p:spPr>
          <a:xfrm>
            <a:off x="1272438" y="4753317"/>
            <a:ext cx="1685676" cy="197620"/>
          </a:xfrm>
        </p:spPr>
        <p:txBody>
          <a:bodyPr/>
          <a:lstStyle/>
          <a:p>
            <a:r>
              <a:rPr lang="en-US" dirty="0"/>
              <a:t>siting from 12-3</a:t>
            </a:r>
          </a:p>
        </p:txBody>
      </p:sp>
      <p:sp>
        <p:nvSpPr>
          <p:cNvPr id="8" name="Text Placeholder 7">
            <a:extLst>
              <a:ext uri="{FF2B5EF4-FFF2-40B4-BE49-F238E27FC236}">
                <a16:creationId xmlns:a16="http://schemas.microsoft.com/office/drawing/2014/main" id="{59B269EA-29F7-4180-983F-353E08D9B3F5}"/>
              </a:ext>
            </a:extLst>
          </p:cNvPr>
          <p:cNvSpPr>
            <a:spLocks noGrp="1"/>
          </p:cNvSpPr>
          <p:nvPr>
            <p:ph type="body" sz="quarter" idx="62"/>
          </p:nvPr>
        </p:nvSpPr>
        <p:spPr>
          <a:xfrm>
            <a:off x="588397" y="5021332"/>
            <a:ext cx="3453943" cy="824020"/>
          </a:xfrm>
        </p:spPr>
        <p:txBody>
          <a:bodyPr rtlCol="0">
            <a:normAutofit/>
          </a:bodyPr>
          <a:lstStyle/>
          <a:p>
            <a:r>
              <a:rPr lang="en-GB" sz="1300"/>
              <a:t>The first service is never full, so it's usually quiet and pleasant</a:t>
            </a:r>
            <a:endParaRPr lang="en-GB" sz="1300" dirty="0"/>
          </a:p>
        </p:txBody>
      </p:sp>
      <p:sp>
        <p:nvSpPr>
          <p:cNvPr id="16" name="TextBox 15">
            <a:extLst>
              <a:ext uri="{FF2B5EF4-FFF2-40B4-BE49-F238E27FC236}">
                <a16:creationId xmlns:a16="http://schemas.microsoft.com/office/drawing/2014/main" id="{717C7CB8-2A5F-838C-723A-A130DA8DA2C2}"/>
              </a:ext>
            </a:extLst>
          </p:cNvPr>
          <p:cNvSpPr txBox="1"/>
          <p:nvPr/>
        </p:nvSpPr>
        <p:spPr>
          <a:xfrm>
            <a:off x="1765190" y="4388058"/>
            <a:ext cx="1685676" cy="369332"/>
          </a:xfrm>
          <a:prstGeom prst="rect">
            <a:avLst/>
          </a:prstGeom>
          <a:noFill/>
        </p:spPr>
        <p:txBody>
          <a:bodyPr wrap="square">
            <a:spAutoFit/>
          </a:bodyPr>
          <a:lstStyle/>
          <a:p>
            <a:pPr rtl="0"/>
            <a:r>
              <a:rPr lang="en-GB" b="1" dirty="0">
                <a:solidFill>
                  <a:schemeClr val="bg2"/>
                </a:solidFill>
              </a:rPr>
              <a:t>lunch</a:t>
            </a:r>
          </a:p>
        </p:txBody>
      </p:sp>
      <p:pic>
        <p:nvPicPr>
          <p:cNvPr id="4" name="8DC9960B-23F8-478E-9B61-FEF1F0997D68">
            <a:extLst>
              <a:ext uri="{FF2B5EF4-FFF2-40B4-BE49-F238E27FC236}">
                <a16:creationId xmlns:a16="http://schemas.microsoft.com/office/drawing/2014/main" id="{3314EC29-371D-BDAE-0057-25C2066F5606}"/>
              </a:ext>
            </a:extLst>
          </p:cNvPr>
          <p:cNvPicPr>
            <a:picLocks noGrp="1"/>
          </p:cNvPicPr>
          <p:nvPr>
            <p:ph type="pic" sz="quarter" idx="63"/>
          </p:nvPr>
        </p:nvPicPr>
        <p:blipFill>
          <a:blip r:embed="rId3" r:link="rId4">
            <a:extLst>
              <a:ext uri="{28A0092B-C50C-407E-A947-70E740481C1C}">
                <a14:useLocalDpi xmlns:a14="http://schemas.microsoft.com/office/drawing/2010/main" val="0"/>
              </a:ext>
            </a:extLst>
          </a:blip>
          <a:srcRect t="842" b="842"/>
          <a:stretch>
            <a:fillRect/>
          </a:stretch>
        </p:blipFill>
        <p:spPr bwMode="auto">
          <a:prstGeom prst="rect">
            <a:avLst/>
          </a:prstGeom>
          <a:noFill/>
          <a:ln>
            <a:noFill/>
          </a:ln>
        </p:spPr>
      </p:pic>
      <p:pic>
        <p:nvPicPr>
          <p:cNvPr id="14" name="1C121BC1-B837-49C2-B1F0-52B1F0CB7CC8">
            <a:extLst>
              <a:ext uri="{FF2B5EF4-FFF2-40B4-BE49-F238E27FC236}">
                <a16:creationId xmlns:a16="http://schemas.microsoft.com/office/drawing/2014/main" id="{B2492684-B117-46FD-935B-9FB7B4EE353E}"/>
              </a:ext>
            </a:extLst>
          </p:cNvPr>
          <p:cNvPicPr>
            <a:picLocks noGrp="1"/>
          </p:cNvPicPr>
          <p:nvPr>
            <p:ph type="pic" sz="quarter" idx="55"/>
          </p:nvPr>
        </p:nvPicPr>
        <p:blipFill>
          <a:blip r:embed="rId5" r:link="rId6">
            <a:extLst>
              <a:ext uri="{28A0092B-C50C-407E-A947-70E740481C1C}">
                <a14:useLocalDpi xmlns:a14="http://schemas.microsoft.com/office/drawing/2010/main" val="0"/>
              </a:ext>
            </a:extLst>
          </a:blip>
          <a:srcRect l="85" r="85"/>
          <a:stretch>
            <a:fillRect/>
          </a:stretch>
        </p:blipFill>
        <p:spPr bwMode="auto">
          <a:prstGeom prst="rect">
            <a:avLst/>
          </a:prstGeom>
          <a:noFill/>
          <a:ln>
            <a:noFill/>
          </a:ln>
        </p:spPr>
      </p:pic>
      <p:pic>
        <p:nvPicPr>
          <p:cNvPr id="15" name="AB7997A6-369E-45E2-ABF1-9B4682B492BD">
            <a:extLst>
              <a:ext uri="{FF2B5EF4-FFF2-40B4-BE49-F238E27FC236}">
                <a16:creationId xmlns:a16="http://schemas.microsoft.com/office/drawing/2014/main" id="{E971904B-71D1-A6D4-24EB-38F54E211857}"/>
              </a:ext>
            </a:extLst>
          </p:cNvPr>
          <p:cNvPicPr>
            <a:picLocks noGrp="1"/>
          </p:cNvPicPr>
          <p:nvPr>
            <p:ph type="pic" sz="quarter" idx="59"/>
          </p:nvPr>
        </p:nvPicPr>
        <p:blipFill>
          <a:blip r:embed="rId7" r:link="rId8">
            <a:extLst>
              <a:ext uri="{28A0092B-C50C-407E-A947-70E740481C1C}">
                <a14:useLocalDpi xmlns:a14="http://schemas.microsoft.com/office/drawing/2010/main" val="0"/>
              </a:ext>
            </a:extLst>
          </a:blip>
          <a:srcRect l="1552" r="1552"/>
          <a:stretch>
            <a:fillRect/>
          </a:stretch>
        </p:blipFill>
        <p:spPr bwMode="auto">
          <a:prstGeom prst="rect">
            <a:avLst/>
          </a:prstGeom>
          <a:noFill/>
          <a:ln>
            <a:noFill/>
          </a:ln>
        </p:spPr>
      </p:pic>
    </p:spTree>
    <p:extLst>
      <p:ext uri="{BB962C8B-B14F-4D97-AF65-F5344CB8AC3E}">
        <p14:creationId xmlns:p14="http://schemas.microsoft.com/office/powerpoint/2010/main" val="2905421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2DAD-09BC-4E53-B3EE-80036ACC033F}"/>
              </a:ext>
            </a:extLst>
          </p:cNvPr>
          <p:cNvSpPr>
            <a:spLocks noGrp="1"/>
          </p:cNvSpPr>
          <p:nvPr>
            <p:ph type="title"/>
          </p:nvPr>
        </p:nvSpPr>
        <p:spPr>
          <a:xfrm>
            <a:off x="838200" y="1402238"/>
            <a:ext cx="7599790" cy="552848"/>
          </a:xfrm>
        </p:spPr>
        <p:txBody>
          <a:bodyPr rtlCol="0"/>
          <a:lstStyle/>
          <a:p>
            <a:r>
              <a:rPr lang="en-GB" u="sng" dirty="0"/>
              <a:t>Service Issues</a:t>
            </a:r>
            <a:endParaRPr lang="en-GB" dirty="0"/>
          </a:p>
        </p:txBody>
      </p:sp>
      <p:sp>
        <p:nvSpPr>
          <p:cNvPr id="7" name="Text Placeholder 6">
            <a:extLst>
              <a:ext uri="{FF2B5EF4-FFF2-40B4-BE49-F238E27FC236}">
                <a16:creationId xmlns:a16="http://schemas.microsoft.com/office/drawing/2014/main" id="{8E389CF0-7E88-4714-8B32-F95FC4203E16}"/>
              </a:ext>
            </a:extLst>
          </p:cNvPr>
          <p:cNvSpPr>
            <a:spLocks noGrp="1"/>
          </p:cNvSpPr>
          <p:nvPr>
            <p:ph type="body" idx="41"/>
          </p:nvPr>
        </p:nvSpPr>
        <p:spPr/>
        <p:txBody>
          <a:bodyPr rtlCol="0"/>
          <a:lstStyle/>
          <a:p>
            <a:r>
              <a:rPr lang="en-GB" dirty="0"/>
              <a:t>Siting N1</a:t>
            </a:r>
          </a:p>
        </p:txBody>
      </p:sp>
      <p:sp>
        <p:nvSpPr>
          <p:cNvPr id="8" name="Text Placeholder 7">
            <a:extLst>
              <a:ext uri="{FF2B5EF4-FFF2-40B4-BE49-F238E27FC236}">
                <a16:creationId xmlns:a16="http://schemas.microsoft.com/office/drawing/2014/main" id="{5579A580-0A00-4BD6-881B-85BF4BA391C8}"/>
              </a:ext>
            </a:extLst>
          </p:cNvPr>
          <p:cNvSpPr>
            <a:spLocks noGrp="1"/>
          </p:cNvSpPr>
          <p:nvPr>
            <p:ph type="body" sz="quarter" idx="42"/>
          </p:nvPr>
        </p:nvSpPr>
        <p:spPr/>
        <p:txBody>
          <a:bodyPr rtlCol="0">
            <a:normAutofit/>
          </a:bodyPr>
          <a:lstStyle/>
          <a:p>
            <a:r>
              <a:rPr lang="en-GB" dirty="0"/>
              <a:t>Due to lack of communication, no one knows the taste of the soup of the day, nor what the special one is, nor the products that will soon perish
More staff than usual in the kitchen and on the team of waiters, but lack of a </a:t>
            </a:r>
            <a:r>
              <a:rPr lang="en-GB" dirty="0" err="1"/>
              <a:t>Kp</a:t>
            </a:r>
            <a:r>
              <a:rPr lang="en-GB" dirty="0"/>
              <a:t> 
</a:t>
            </a:r>
          </a:p>
        </p:txBody>
      </p:sp>
      <p:sp>
        <p:nvSpPr>
          <p:cNvPr id="9" name="Text Placeholder 8">
            <a:extLst>
              <a:ext uri="{FF2B5EF4-FFF2-40B4-BE49-F238E27FC236}">
                <a16:creationId xmlns:a16="http://schemas.microsoft.com/office/drawing/2014/main" id="{843CD799-F325-4B20-9924-56521475C4D8}"/>
              </a:ext>
            </a:extLst>
          </p:cNvPr>
          <p:cNvSpPr>
            <a:spLocks noGrp="1"/>
          </p:cNvSpPr>
          <p:nvPr>
            <p:ph type="body" idx="45"/>
          </p:nvPr>
        </p:nvSpPr>
        <p:spPr/>
        <p:txBody>
          <a:bodyPr rtlCol="0"/>
          <a:lstStyle/>
          <a:p>
            <a:pPr rtl="0"/>
            <a:r>
              <a:rPr lang="en-GB" dirty="0"/>
              <a:t>Siting N2</a:t>
            </a:r>
          </a:p>
        </p:txBody>
      </p:sp>
      <p:sp>
        <p:nvSpPr>
          <p:cNvPr id="10" name="Text Placeholder 9">
            <a:extLst>
              <a:ext uri="{FF2B5EF4-FFF2-40B4-BE49-F238E27FC236}">
                <a16:creationId xmlns:a16="http://schemas.microsoft.com/office/drawing/2014/main" id="{AA444506-FF9E-4BC1-950D-192FB2579E56}"/>
              </a:ext>
            </a:extLst>
          </p:cNvPr>
          <p:cNvSpPr>
            <a:spLocks noGrp="1"/>
          </p:cNvSpPr>
          <p:nvPr>
            <p:ph type="body" sz="quarter" idx="46"/>
          </p:nvPr>
        </p:nvSpPr>
        <p:spPr/>
        <p:txBody>
          <a:bodyPr rtlCol="0"/>
          <a:lstStyle/>
          <a:p>
            <a:r>
              <a:rPr lang="en-GB" dirty="0"/>
              <a:t>During this service we have the necessary information to work and the products so in general it is a pleasant and quality service.
The last tables and the first ones of the next set-up is chaos (many customers waiting at the bar counter)</a:t>
            </a:r>
          </a:p>
        </p:txBody>
      </p:sp>
      <p:sp>
        <p:nvSpPr>
          <p:cNvPr id="12" name="Text Placeholder 11">
            <a:extLst>
              <a:ext uri="{FF2B5EF4-FFF2-40B4-BE49-F238E27FC236}">
                <a16:creationId xmlns:a16="http://schemas.microsoft.com/office/drawing/2014/main" id="{A6099175-95D7-497F-9501-1F4F71B9DC61}"/>
              </a:ext>
            </a:extLst>
          </p:cNvPr>
          <p:cNvSpPr>
            <a:spLocks noGrp="1"/>
          </p:cNvSpPr>
          <p:nvPr>
            <p:ph type="body" idx="48"/>
          </p:nvPr>
        </p:nvSpPr>
        <p:spPr/>
        <p:txBody>
          <a:bodyPr rtlCol="0"/>
          <a:lstStyle/>
          <a:p>
            <a:pPr rtl="0"/>
            <a:r>
              <a:rPr lang="en-GB" dirty="0"/>
              <a:t>Siting N3</a:t>
            </a:r>
          </a:p>
        </p:txBody>
      </p:sp>
      <p:sp>
        <p:nvSpPr>
          <p:cNvPr id="13" name="Text Placeholder 12">
            <a:extLst>
              <a:ext uri="{FF2B5EF4-FFF2-40B4-BE49-F238E27FC236}">
                <a16:creationId xmlns:a16="http://schemas.microsoft.com/office/drawing/2014/main" id="{A9C90131-73E3-44AB-BFD1-389FA6084456}"/>
              </a:ext>
            </a:extLst>
          </p:cNvPr>
          <p:cNvSpPr>
            <a:spLocks noGrp="1"/>
          </p:cNvSpPr>
          <p:nvPr>
            <p:ph type="body" sz="quarter" idx="49"/>
          </p:nvPr>
        </p:nvSpPr>
        <p:spPr/>
        <p:txBody>
          <a:bodyPr rtlCol="0"/>
          <a:lstStyle/>
          <a:p>
            <a:r>
              <a:rPr lang="en-GB" dirty="0"/>
              <a:t>Many of the products have run out
Waiters order out-of-stock products due to lack of communication 
Due to worker fatigue, errors, stress and chaos occur</a:t>
            </a:r>
          </a:p>
        </p:txBody>
      </p:sp>
      <p:sp>
        <p:nvSpPr>
          <p:cNvPr id="5" name="Slide Number Placeholder 4">
            <a:extLst>
              <a:ext uri="{FF2B5EF4-FFF2-40B4-BE49-F238E27FC236}">
                <a16:creationId xmlns:a16="http://schemas.microsoft.com/office/drawing/2014/main" id="{2262604E-F416-45C2-A64D-344936146270}"/>
              </a:ext>
            </a:extLst>
          </p:cNvPr>
          <p:cNvSpPr>
            <a:spLocks noGrp="1"/>
          </p:cNvSpPr>
          <p:nvPr>
            <p:ph type="sldNum" sz="quarter" idx="12"/>
          </p:nvPr>
        </p:nvSpPr>
        <p:spPr/>
        <p:txBody>
          <a:bodyPr rtlCol="0"/>
          <a:lstStyle/>
          <a:p>
            <a:pPr rtl="0"/>
            <a:fld id="{4950F5D8-22E1-4015-8661-E5B1FD28C2DE}" type="slidenum">
              <a:rPr lang="en-GB" smtClean="0"/>
              <a:pPr rtl="0"/>
              <a:t>3</a:t>
            </a:fld>
            <a:endParaRPr lang="en-GB" dirty="0"/>
          </a:p>
        </p:txBody>
      </p:sp>
    </p:spTree>
    <p:extLst>
      <p:ext uri="{BB962C8B-B14F-4D97-AF65-F5344CB8AC3E}">
        <p14:creationId xmlns:p14="http://schemas.microsoft.com/office/powerpoint/2010/main" val="2122539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A7E572-F0AC-4962-AC8B-24DD8CD61D2D}"/>
              </a:ext>
            </a:extLst>
          </p:cNvPr>
          <p:cNvSpPr>
            <a:spLocks noGrp="1"/>
          </p:cNvSpPr>
          <p:nvPr>
            <p:ph type="title"/>
          </p:nvPr>
        </p:nvSpPr>
        <p:spPr>
          <a:xfrm>
            <a:off x="838199" y="805472"/>
            <a:ext cx="6862011" cy="552848"/>
          </a:xfrm>
        </p:spPr>
        <p:txBody>
          <a:bodyPr rtlCol="0" anchor="b">
            <a:normAutofit/>
          </a:bodyPr>
          <a:lstStyle/>
          <a:p>
            <a:pPr rtl="0"/>
            <a:r>
              <a:rPr lang="en-GB" dirty="0"/>
              <a:t>Solutions </a:t>
            </a:r>
          </a:p>
        </p:txBody>
      </p:sp>
      <p:sp>
        <p:nvSpPr>
          <p:cNvPr id="7" name="Slide Number Placeholder 6">
            <a:extLst>
              <a:ext uri="{FF2B5EF4-FFF2-40B4-BE49-F238E27FC236}">
                <a16:creationId xmlns:a16="http://schemas.microsoft.com/office/drawing/2014/main" id="{ECD7B63F-6F62-46FC-8E6A-512867B9E479}"/>
              </a:ext>
            </a:extLst>
          </p:cNvPr>
          <p:cNvSpPr>
            <a:spLocks noGrp="1"/>
          </p:cNvSpPr>
          <p:nvPr>
            <p:ph type="sldNum" sz="quarter" idx="12"/>
          </p:nvPr>
        </p:nvSpPr>
        <p:spPr>
          <a:xfrm>
            <a:off x="838200" y="6155851"/>
            <a:ext cx="457200" cy="184317"/>
          </a:xfrm>
        </p:spPr>
        <p:txBody>
          <a:bodyPr rtlCol="0" anchor="b">
            <a:normAutofit/>
          </a:bodyPr>
          <a:lstStyle/>
          <a:p>
            <a:pPr rtl="0">
              <a:spcAft>
                <a:spcPts val="600"/>
              </a:spcAft>
            </a:pPr>
            <a:fld id="{4950F5D8-22E1-4015-8661-E5B1FD28C2DE}" type="slidenum">
              <a:rPr lang="en-GB" smtClean="0"/>
              <a:pPr rtl="0">
                <a:spcAft>
                  <a:spcPts val="600"/>
                </a:spcAft>
              </a:pPr>
              <a:t>4</a:t>
            </a:fld>
            <a:endParaRPr lang="en-GB"/>
          </a:p>
        </p:txBody>
      </p:sp>
      <p:sp>
        <p:nvSpPr>
          <p:cNvPr id="4" name="Content Placeholder 3">
            <a:extLst>
              <a:ext uri="{FF2B5EF4-FFF2-40B4-BE49-F238E27FC236}">
                <a16:creationId xmlns:a16="http://schemas.microsoft.com/office/drawing/2014/main" id="{E9A97DCF-3682-44C5-A5DA-9D96CF14B628}"/>
              </a:ext>
            </a:extLst>
          </p:cNvPr>
          <p:cNvSpPr>
            <a:spLocks noGrp="1"/>
          </p:cNvSpPr>
          <p:nvPr>
            <p:ph sz="quarter" idx="53"/>
          </p:nvPr>
        </p:nvSpPr>
        <p:spPr>
          <a:xfrm>
            <a:off x="839787" y="1943100"/>
            <a:ext cx="10512425" cy="3686334"/>
          </a:xfrm>
        </p:spPr>
        <p:txBody>
          <a:bodyPr rtlCol="0">
            <a:normAutofit/>
          </a:bodyPr>
          <a:lstStyle/>
          <a:p>
            <a:r>
              <a:rPr lang="en-GB" dirty="0"/>
              <a:t>Quick meetings of 5 minutes before each siting.
Dividing the kitchen team into preparation and service.
Two shifts for the staff morning or afternoon.
finish 30 minutes to the Second Siting, (Rest, avoid chaos between the N2 and N3 siting).
Better organization of the produce so that there is no shortage of food.
In siting N3 the atmosphere should be calmer and less rushed (more time customers spend inside the restaurant, more revenue).
In the meeting before siting N3, find out what products we need?
Working days of max 40 hours and more variety of staff.</a:t>
            </a:r>
          </a:p>
        </p:txBody>
      </p:sp>
    </p:spTree>
    <p:extLst>
      <p:ext uri="{BB962C8B-B14F-4D97-AF65-F5344CB8AC3E}">
        <p14:creationId xmlns:p14="http://schemas.microsoft.com/office/powerpoint/2010/main" val="3210814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665F-537D-4B74-92F8-96ED80122ADC}"/>
              </a:ext>
            </a:extLst>
          </p:cNvPr>
          <p:cNvSpPr>
            <a:spLocks noGrp="1"/>
          </p:cNvSpPr>
          <p:nvPr>
            <p:ph type="title"/>
          </p:nvPr>
        </p:nvSpPr>
        <p:spPr>
          <a:xfrm>
            <a:off x="838200" y="603341"/>
            <a:ext cx="5720764" cy="959533"/>
          </a:xfrm>
        </p:spPr>
        <p:txBody>
          <a:bodyPr rtlCol="0" anchor="b">
            <a:noAutofit/>
          </a:bodyPr>
          <a:lstStyle/>
          <a:p>
            <a:pPr rtl="0"/>
            <a:r>
              <a:rPr lang="en-GB" sz="4400" dirty="0"/>
              <a:t>Without Briefing </a:t>
            </a:r>
          </a:p>
        </p:txBody>
      </p:sp>
      <p:sp>
        <p:nvSpPr>
          <p:cNvPr id="6" name="Slide Number Placeholder 5">
            <a:extLst>
              <a:ext uri="{FF2B5EF4-FFF2-40B4-BE49-F238E27FC236}">
                <a16:creationId xmlns:a16="http://schemas.microsoft.com/office/drawing/2014/main" id="{4BE192BF-F3A7-4D6F-9228-FC825EC15ED3}"/>
              </a:ext>
            </a:extLst>
          </p:cNvPr>
          <p:cNvSpPr>
            <a:spLocks noGrp="1"/>
          </p:cNvSpPr>
          <p:nvPr>
            <p:ph type="sldNum" sz="quarter" idx="12"/>
          </p:nvPr>
        </p:nvSpPr>
        <p:spPr>
          <a:xfrm>
            <a:off x="838200" y="6155851"/>
            <a:ext cx="457200" cy="184317"/>
          </a:xfrm>
        </p:spPr>
        <p:txBody>
          <a:bodyPr rtlCol="0" anchor="b">
            <a:normAutofit/>
          </a:bodyPr>
          <a:lstStyle/>
          <a:p>
            <a:pPr rtl="0">
              <a:spcAft>
                <a:spcPts val="600"/>
              </a:spcAft>
            </a:pPr>
            <a:fld id="{4950F5D8-22E1-4015-8661-E5B1FD28C2DE}" type="slidenum">
              <a:rPr lang="en-GB" smtClean="0"/>
              <a:pPr rtl="0">
                <a:spcAft>
                  <a:spcPts val="600"/>
                </a:spcAft>
              </a:pPr>
              <a:t>5</a:t>
            </a:fld>
            <a:endParaRPr lang="en-GB"/>
          </a:p>
        </p:txBody>
      </p:sp>
      <p:sp>
        <p:nvSpPr>
          <p:cNvPr id="3" name="Content Placeholder 2">
            <a:extLst>
              <a:ext uri="{FF2B5EF4-FFF2-40B4-BE49-F238E27FC236}">
                <a16:creationId xmlns:a16="http://schemas.microsoft.com/office/drawing/2014/main" id="{E0ACFCBA-E6B8-4ECB-B191-23EF3473943C}"/>
              </a:ext>
            </a:extLst>
          </p:cNvPr>
          <p:cNvSpPr>
            <a:spLocks noGrp="1"/>
          </p:cNvSpPr>
          <p:nvPr>
            <p:ph sz="quarter" idx="53"/>
          </p:nvPr>
        </p:nvSpPr>
        <p:spPr>
          <a:xfrm>
            <a:off x="839788" y="2606834"/>
            <a:ext cx="4913312" cy="3022600"/>
          </a:xfrm>
        </p:spPr>
        <p:txBody>
          <a:bodyPr rtlCol="0">
            <a:normAutofit/>
          </a:bodyPr>
          <a:lstStyle/>
          <a:p>
            <a:r>
              <a:rPr lang="en-GB" dirty="0"/>
              <a:t>In our restaurant there is no briefing. (system board). Poor communication.
Creating a difficult situation in the planning of activities and organisation.
Problems in performing tasks (some of the cooks want to perform the simplest tasks)</a:t>
            </a:r>
          </a:p>
        </p:txBody>
      </p:sp>
      <p:pic>
        <p:nvPicPr>
          <p:cNvPr id="2050" name="Picture 2">
            <a:extLst>
              <a:ext uri="{FF2B5EF4-FFF2-40B4-BE49-F238E27FC236}">
                <a16:creationId xmlns:a16="http://schemas.microsoft.com/office/drawing/2014/main" id="{FB1E7979-3F06-772C-B8A5-3A205EE8C8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079" r="-2" b="-2"/>
          <a:stretch/>
        </p:blipFill>
        <p:spPr bwMode="auto">
          <a:xfrm>
            <a:off x="6402339" y="2606834"/>
            <a:ext cx="4913312" cy="302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1260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1D3C8-0B11-46D3-A9A6-E4828F8E9CD3}"/>
              </a:ext>
            </a:extLst>
          </p:cNvPr>
          <p:cNvSpPr>
            <a:spLocks noGrp="1"/>
          </p:cNvSpPr>
          <p:nvPr>
            <p:ph type="title"/>
          </p:nvPr>
        </p:nvSpPr>
        <p:spPr>
          <a:xfrm>
            <a:off x="253388" y="499122"/>
            <a:ext cx="11938612" cy="1285611"/>
          </a:xfrm>
        </p:spPr>
        <p:txBody>
          <a:bodyPr rtlCol="0">
            <a:normAutofit/>
          </a:bodyPr>
          <a:lstStyle/>
          <a:p>
            <a:r>
              <a:rPr lang="en-GB" dirty="0"/>
              <a:t>How to improve our communication and productivity through the Briefing</a:t>
            </a:r>
          </a:p>
        </p:txBody>
      </p:sp>
      <p:sp>
        <p:nvSpPr>
          <p:cNvPr id="7" name="Text Placeholder 6">
            <a:extLst>
              <a:ext uri="{FF2B5EF4-FFF2-40B4-BE49-F238E27FC236}">
                <a16:creationId xmlns:a16="http://schemas.microsoft.com/office/drawing/2014/main" id="{741A58E7-60BE-4B3A-B18C-923D5D056808}"/>
              </a:ext>
            </a:extLst>
          </p:cNvPr>
          <p:cNvSpPr>
            <a:spLocks noGrp="1"/>
          </p:cNvSpPr>
          <p:nvPr>
            <p:ph type="body" idx="41"/>
          </p:nvPr>
        </p:nvSpPr>
        <p:spPr/>
        <p:txBody>
          <a:bodyPr rtlCol="0">
            <a:normAutofit/>
          </a:bodyPr>
          <a:lstStyle/>
          <a:p>
            <a:r>
              <a:rPr lang="en-GB"/>
              <a:t>Communication</a:t>
            </a:r>
            <a:endParaRPr lang="en-GB" dirty="0"/>
          </a:p>
        </p:txBody>
      </p:sp>
      <p:sp>
        <p:nvSpPr>
          <p:cNvPr id="10" name="Text Placeholder 9">
            <a:extLst>
              <a:ext uri="{FF2B5EF4-FFF2-40B4-BE49-F238E27FC236}">
                <a16:creationId xmlns:a16="http://schemas.microsoft.com/office/drawing/2014/main" id="{B23659FC-458C-45A2-A96C-6E8341756F5B}"/>
              </a:ext>
            </a:extLst>
          </p:cNvPr>
          <p:cNvSpPr>
            <a:spLocks noGrp="1"/>
          </p:cNvSpPr>
          <p:nvPr>
            <p:ph type="body" sz="quarter" idx="48"/>
          </p:nvPr>
        </p:nvSpPr>
        <p:spPr/>
        <p:txBody>
          <a:bodyPr rtlCol="0">
            <a:normAutofit/>
          </a:bodyPr>
          <a:lstStyle/>
          <a:p>
            <a:r>
              <a:rPr lang="en-GB" dirty="0"/>
              <a:t>It will help us communicate better and create a good dialogue system in the team.
Providing new ideas or specials on the menu to the waiters 
It will help sell the food which is in its last days of life.</a:t>
            </a:r>
          </a:p>
        </p:txBody>
      </p:sp>
      <p:sp>
        <p:nvSpPr>
          <p:cNvPr id="23" name="Text Placeholder 22">
            <a:extLst>
              <a:ext uri="{FF2B5EF4-FFF2-40B4-BE49-F238E27FC236}">
                <a16:creationId xmlns:a16="http://schemas.microsoft.com/office/drawing/2014/main" id="{BFC35997-9926-45C3-BDC9-CD5F738C432C}"/>
              </a:ext>
            </a:extLst>
          </p:cNvPr>
          <p:cNvSpPr>
            <a:spLocks noGrp="1"/>
          </p:cNvSpPr>
          <p:nvPr>
            <p:ph type="body" idx="52"/>
          </p:nvPr>
        </p:nvSpPr>
        <p:spPr/>
        <p:txBody>
          <a:bodyPr rtlCol="0"/>
          <a:lstStyle/>
          <a:p>
            <a:r>
              <a:rPr lang="en-GB" dirty="0"/>
              <a:t>Organisation</a:t>
            </a:r>
          </a:p>
        </p:txBody>
      </p:sp>
      <p:sp>
        <p:nvSpPr>
          <p:cNvPr id="25" name="Text Placeholder 24">
            <a:extLst>
              <a:ext uri="{FF2B5EF4-FFF2-40B4-BE49-F238E27FC236}">
                <a16:creationId xmlns:a16="http://schemas.microsoft.com/office/drawing/2014/main" id="{475FE0A6-52B1-4710-908D-26DDF077E6D8}"/>
              </a:ext>
            </a:extLst>
          </p:cNvPr>
          <p:cNvSpPr>
            <a:spLocks noGrp="1"/>
          </p:cNvSpPr>
          <p:nvPr>
            <p:ph type="body" sz="quarter" idx="54"/>
          </p:nvPr>
        </p:nvSpPr>
        <p:spPr/>
        <p:txBody>
          <a:bodyPr rtlCol="0">
            <a:normAutofit/>
          </a:bodyPr>
          <a:lstStyle/>
          <a:p>
            <a:r>
              <a:rPr lang="en-GB" dirty="0"/>
              <a:t>It would be more beneficial if the boss in the briefing distributes the work to each member of the staff, avoiding problems when choosing tasks.
Distribution of work according to qualities.
Rotation of the work by having each member of the staff go through the different areas.</a:t>
            </a:r>
          </a:p>
        </p:txBody>
      </p:sp>
      <p:sp>
        <p:nvSpPr>
          <p:cNvPr id="5" name="Slide Number Placeholder 4">
            <a:extLst>
              <a:ext uri="{FF2B5EF4-FFF2-40B4-BE49-F238E27FC236}">
                <a16:creationId xmlns:a16="http://schemas.microsoft.com/office/drawing/2014/main" id="{C40DDBAC-98BB-4F37-AD98-D2A59FF030ED}"/>
              </a:ext>
            </a:extLst>
          </p:cNvPr>
          <p:cNvSpPr>
            <a:spLocks noGrp="1"/>
          </p:cNvSpPr>
          <p:nvPr>
            <p:ph type="sldNum" sz="quarter" idx="12"/>
          </p:nvPr>
        </p:nvSpPr>
        <p:spPr/>
        <p:txBody>
          <a:bodyPr rtlCol="0"/>
          <a:lstStyle/>
          <a:p>
            <a:pPr rtl="0"/>
            <a:fld id="{4950F5D8-22E1-4015-8661-E5B1FD28C2DE}" type="slidenum">
              <a:rPr lang="en-GB" smtClean="0"/>
              <a:pPr rtl="0"/>
              <a:t>6</a:t>
            </a:fld>
            <a:endParaRPr lang="en-GB" dirty="0"/>
          </a:p>
        </p:txBody>
      </p:sp>
      <p:sp>
        <p:nvSpPr>
          <p:cNvPr id="17" name="Text Placeholder 16">
            <a:extLst>
              <a:ext uri="{FF2B5EF4-FFF2-40B4-BE49-F238E27FC236}">
                <a16:creationId xmlns:a16="http://schemas.microsoft.com/office/drawing/2014/main" id="{23FECF80-C461-2DE8-F513-B1B4A5511137}"/>
              </a:ext>
            </a:extLst>
          </p:cNvPr>
          <p:cNvSpPr>
            <a:spLocks noGrp="1"/>
          </p:cNvSpPr>
          <p:nvPr>
            <p:ph type="body" sz="quarter" idx="51"/>
          </p:nvPr>
        </p:nvSpPr>
        <p:spPr/>
        <p:txBody>
          <a:bodyPr/>
          <a:lstStyle/>
          <a:p>
            <a:r>
              <a:rPr lang="en-GB" dirty="0"/>
              <a:t>Clear communication with the manager and waiters will allow for an increase in profits.
Products about to be spoiled 
Working with seasonal products</a:t>
            </a:r>
          </a:p>
        </p:txBody>
      </p:sp>
      <p:sp>
        <p:nvSpPr>
          <p:cNvPr id="28" name="Text Placeholder 27">
            <a:extLst>
              <a:ext uri="{FF2B5EF4-FFF2-40B4-BE49-F238E27FC236}">
                <a16:creationId xmlns:a16="http://schemas.microsoft.com/office/drawing/2014/main" id="{589B2BFE-87C8-4AE0-AFBA-1E9D915B86A1}"/>
              </a:ext>
            </a:extLst>
          </p:cNvPr>
          <p:cNvSpPr>
            <a:spLocks noGrp="1"/>
          </p:cNvSpPr>
          <p:nvPr>
            <p:ph type="body" idx="49"/>
          </p:nvPr>
        </p:nvSpPr>
        <p:spPr/>
        <p:txBody>
          <a:bodyPr/>
          <a:lstStyle/>
          <a:p>
            <a:r>
              <a:rPr lang="en-GB" dirty="0"/>
              <a:t>Maximise benefits</a:t>
            </a:r>
          </a:p>
        </p:txBody>
      </p:sp>
    </p:spTree>
    <p:extLst>
      <p:ext uri="{BB962C8B-B14F-4D97-AF65-F5344CB8AC3E}">
        <p14:creationId xmlns:p14="http://schemas.microsoft.com/office/powerpoint/2010/main" val="3314597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B54C2-626D-4E56-A5A3-494CC09D763E}"/>
              </a:ext>
            </a:extLst>
          </p:cNvPr>
          <p:cNvSpPr>
            <a:spLocks noGrp="1"/>
          </p:cNvSpPr>
          <p:nvPr>
            <p:ph type="title"/>
          </p:nvPr>
        </p:nvSpPr>
        <p:spPr>
          <a:xfrm>
            <a:off x="838200" y="1003963"/>
            <a:ext cx="6862011" cy="552848"/>
          </a:xfrm>
        </p:spPr>
        <p:txBody>
          <a:bodyPr rtlCol="0" anchor="b">
            <a:noAutofit/>
          </a:bodyPr>
          <a:lstStyle/>
          <a:p>
            <a:r>
              <a:rPr lang="en-GB" sz="4400" dirty="0"/>
              <a:t>Troubleshooting protocol</a:t>
            </a:r>
          </a:p>
        </p:txBody>
      </p:sp>
      <p:sp>
        <p:nvSpPr>
          <p:cNvPr id="31" name="Slide Number Placeholder 4">
            <a:extLst>
              <a:ext uri="{FF2B5EF4-FFF2-40B4-BE49-F238E27FC236}">
                <a16:creationId xmlns:a16="http://schemas.microsoft.com/office/drawing/2014/main" id="{F636383F-C9A3-9CF3-BEE8-25FC677EF50F}"/>
              </a:ext>
            </a:extLst>
          </p:cNvPr>
          <p:cNvSpPr>
            <a:spLocks noGrp="1"/>
          </p:cNvSpPr>
          <p:nvPr>
            <p:ph type="sldNum" sz="quarter" idx="12"/>
          </p:nvPr>
        </p:nvSpPr>
        <p:spPr>
          <a:xfrm>
            <a:off x="838200" y="6155851"/>
            <a:ext cx="457200" cy="184317"/>
          </a:xfrm>
        </p:spPr>
        <p:txBody>
          <a:bodyPr anchor="b">
            <a:normAutofit/>
          </a:bodyPr>
          <a:lstStyle/>
          <a:p>
            <a:pPr rtl="0">
              <a:spcAft>
                <a:spcPts val="600"/>
              </a:spcAft>
            </a:pPr>
            <a:fld id="{4950F5D8-22E1-4015-8661-E5B1FD28C2DE}" type="slidenum">
              <a:rPr lang="en-GB" noProof="0" smtClean="0"/>
              <a:pPr rtl="0">
                <a:spcAft>
                  <a:spcPts val="600"/>
                </a:spcAft>
              </a:pPr>
              <a:t>7</a:t>
            </a:fld>
            <a:endParaRPr lang="en-GB" noProof="0" dirty="0"/>
          </a:p>
        </p:txBody>
      </p:sp>
      <p:sp>
        <p:nvSpPr>
          <p:cNvPr id="7" name="Subtitle 6">
            <a:extLst>
              <a:ext uri="{FF2B5EF4-FFF2-40B4-BE49-F238E27FC236}">
                <a16:creationId xmlns:a16="http://schemas.microsoft.com/office/drawing/2014/main" id="{FA7655FA-C53D-4FB0-9C00-53DFADE92015}"/>
              </a:ext>
            </a:extLst>
          </p:cNvPr>
          <p:cNvSpPr>
            <a:spLocks noGrp="1"/>
          </p:cNvSpPr>
          <p:nvPr>
            <p:ph sz="quarter" idx="53"/>
          </p:nvPr>
        </p:nvSpPr>
        <p:spPr>
          <a:xfrm>
            <a:off x="547687" y="2347512"/>
            <a:ext cx="10512425" cy="3506525"/>
          </a:xfrm>
        </p:spPr>
        <p:txBody>
          <a:bodyPr rtlCol="0">
            <a:normAutofit fontScale="92500" lnSpcReduction="20000"/>
          </a:bodyPr>
          <a:lstStyle/>
          <a:p>
            <a:r>
              <a:rPr lang="en-GB" dirty="0">
                <a:latin typeface="+mj-lt"/>
              </a:rPr>
              <a:t>Merchandise control/daily counting.
Labelling and dating of products.
Follow-up to the safety manual.
Use of appropriate clothing for work.
Availability of the first aid kit.
Cleaning of work areas periodically. 
Correct prescription tracking (allergens).
Weekly inventory.
Removal and replacement of a poorly cooked product.
Control over the Reservation System.</a:t>
            </a:r>
          </a:p>
        </p:txBody>
      </p:sp>
    </p:spTree>
    <p:extLst>
      <p:ext uri="{BB962C8B-B14F-4D97-AF65-F5344CB8AC3E}">
        <p14:creationId xmlns:p14="http://schemas.microsoft.com/office/powerpoint/2010/main" val="621616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50F4B-19D5-4C29-878E-7549F75AF89F}"/>
              </a:ext>
            </a:extLst>
          </p:cNvPr>
          <p:cNvSpPr>
            <a:spLocks noGrp="1"/>
          </p:cNvSpPr>
          <p:nvPr>
            <p:ph type="title"/>
          </p:nvPr>
        </p:nvSpPr>
        <p:spPr>
          <a:xfrm>
            <a:off x="558799" y="517831"/>
            <a:ext cx="8763001" cy="824019"/>
          </a:xfrm>
        </p:spPr>
        <p:txBody>
          <a:bodyPr rtlCol="0">
            <a:noAutofit/>
          </a:bodyPr>
          <a:lstStyle/>
          <a:p>
            <a:r>
              <a:rPr lang="en-GB" dirty="0"/>
              <a:t>Characteristics and operation of the premises</a:t>
            </a:r>
          </a:p>
        </p:txBody>
      </p:sp>
      <p:sp>
        <p:nvSpPr>
          <p:cNvPr id="16" name="Text Placeholder 15">
            <a:extLst>
              <a:ext uri="{FF2B5EF4-FFF2-40B4-BE49-F238E27FC236}">
                <a16:creationId xmlns:a16="http://schemas.microsoft.com/office/drawing/2014/main" id="{8AEBA118-DF48-4105-99A6-0A92BF99428F}"/>
              </a:ext>
            </a:extLst>
          </p:cNvPr>
          <p:cNvSpPr>
            <a:spLocks noGrp="1"/>
          </p:cNvSpPr>
          <p:nvPr>
            <p:ph type="body" idx="60"/>
          </p:nvPr>
        </p:nvSpPr>
        <p:spPr/>
        <p:txBody>
          <a:bodyPr rtlCol="0"/>
          <a:lstStyle/>
          <a:p>
            <a:r>
              <a:rPr lang="en-GB" dirty="0"/>
              <a:t>Front</a:t>
            </a:r>
          </a:p>
        </p:txBody>
      </p:sp>
      <p:sp>
        <p:nvSpPr>
          <p:cNvPr id="18" name="Text Placeholder 17">
            <a:extLst>
              <a:ext uri="{FF2B5EF4-FFF2-40B4-BE49-F238E27FC236}">
                <a16:creationId xmlns:a16="http://schemas.microsoft.com/office/drawing/2014/main" id="{4676D9C9-F786-4996-9E59-AA0A108A8E23}"/>
              </a:ext>
            </a:extLst>
          </p:cNvPr>
          <p:cNvSpPr>
            <a:spLocks noGrp="1"/>
          </p:cNvSpPr>
          <p:nvPr>
            <p:ph type="body" sz="quarter" idx="62"/>
          </p:nvPr>
        </p:nvSpPr>
        <p:spPr/>
        <p:txBody>
          <a:bodyPr rtlCol="0">
            <a:normAutofit/>
          </a:bodyPr>
          <a:lstStyle/>
          <a:p>
            <a:r>
              <a:rPr lang="en-GB"/>
              <a:t>It needs an obvious change and repair of the LED lights that have not worked for more than 3 years</a:t>
            </a:r>
            <a:endParaRPr lang="en-GB" dirty="0"/>
          </a:p>
        </p:txBody>
      </p:sp>
      <p:pic>
        <p:nvPicPr>
          <p:cNvPr id="25" name="Picture Placeholder 24" descr="Team member photo">
            <a:extLst>
              <a:ext uri="{FF2B5EF4-FFF2-40B4-BE49-F238E27FC236}">
                <a16:creationId xmlns:a16="http://schemas.microsoft.com/office/drawing/2014/main" id="{61B37C73-07B5-46DB-B032-840B37903C65}"/>
              </a:ext>
            </a:extLst>
          </p:cNvPr>
          <p:cNvPicPr>
            <a:picLocks noGrp="1" noChangeAspect="1"/>
          </p:cNvPicPr>
          <p:nvPr>
            <p:ph type="pic" sz="quarter" idx="55"/>
          </p:nvPr>
        </p:nvPicPr>
        <p:blipFill>
          <a:blip r:embed="rId3">
            <a:extLst>
              <a:ext uri="{28A0092B-C50C-407E-A947-70E740481C1C}">
                <a14:useLocalDpi xmlns:a14="http://schemas.microsoft.com/office/drawing/2010/main" val="0"/>
              </a:ext>
            </a:extLst>
          </a:blip>
          <a:srcRect/>
          <a:stretch>
            <a:fillRect/>
          </a:stretch>
        </p:blipFill>
        <p:spPr/>
      </p:pic>
      <p:sp>
        <p:nvSpPr>
          <p:cNvPr id="8" name="Text Placeholder 7">
            <a:extLst>
              <a:ext uri="{FF2B5EF4-FFF2-40B4-BE49-F238E27FC236}">
                <a16:creationId xmlns:a16="http://schemas.microsoft.com/office/drawing/2014/main" id="{8D18C500-0C6F-4EC0-B70D-73B315B7660E}"/>
              </a:ext>
            </a:extLst>
          </p:cNvPr>
          <p:cNvSpPr>
            <a:spLocks noGrp="1"/>
          </p:cNvSpPr>
          <p:nvPr>
            <p:ph type="body" idx="52"/>
          </p:nvPr>
        </p:nvSpPr>
        <p:spPr/>
        <p:txBody>
          <a:bodyPr rtlCol="0"/>
          <a:lstStyle/>
          <a:p>
            <a:r>
              <a:rPr lang="en-GB"/>
              <a:t>Booking system</a:t>
            </a:r>
            <a:endParaRPr lang="en-GB" dirty="0"/>
          </a:p>
        </p:txBody>
      </p:sp>
      <p:sp>
        <p:nvSpPr>
          <p:cNvPr id="10" name="Text Placeholder 9">
            <a:extLst>
              <a:ext uri="{FF2B5EF4-FFF2-40B4-BE49-F238E27FC236}">
                <a16:creationId xmlns:a16="http://schemas.microsoft.com/office/drawing/2014/main" id="{B4B4060C-7081-4D2B-9B76-E6A12044047B}"/>
              </a:ext>
            </a:extLst>
          </p:cNvPr>
          <p:cNvSpPr>
            <a:spLocks noGrp="1"/>
          </p:cNvSpPr>
          <p:nvPr>
            <p:ph type="body" sz="quarter" idx="54"/>
          </p:nvPr>
        </p:nvSpPr>
        <p:spPr>
          <a:xfrm>
            <a:off x="5145170" y="5006861"/>
            <a:ext cx="2258165" cy="701396"/>
          </a:xfrm>
        </p:spPr>
        <p:txBody>
          <a:bodyPr rtlCol="0">
            <a:noAutofit/>
          </a:bodyPr>
          <a:lstStyle/>
          <a:p>
            <a:r>
              <a:rPr lang="en-GB" sz="1200"/>
              <a:t>It's very efficient and there are never any problems with the table layout</a:t>
            </a:r>
            <a:endParaRPr lang="en-GB" sz="1200" dirty="0"/>
          </a:p>
        </p:txBody>
      </p:sp>
      <p:pic>
        <p:nvPicPr>
          <p:cNvPr id="27" name="Picture Placeholder 26" descr="Team member photo">
            <a:extLst>
              <a:ext uri="{FF2B5EF4-FFF2-40B4-BE49-F238E27FC236}">
                <a16:creationId xmlns:a16="http://schemas.microsoft.com/office/drawing/2014/main" id="{68D2FA43-45DE-4C4E-BF94-06D7454CA817}"/>
              </a:ext>
            </a:extLst>
          </p:cNvPr>
          <p:cNvPicPr>
            <a:picLocks noGrp="1" noChangeAspect="1"/>
          </p:cNvPicPr>
          <p:nvPr>
            <p:ph type="pic" sz="quarter" idx="59"/>
          </p:nvPr>
        </p:nvPicPr>
        <p:blipFill>
          <a:blip r:embed="rId4">
            <a:extLst>
              <a:ext uri="{28A0092B-C50C-407E-A947-70E740481C1C}">
                <a14:useLocalDpi xmlns:a14="http://schemas.microsoft.com/office/drawing/2010/main" val="0"/>
              </a:ext>
            </a:extLst>
          </a:blip>
          <a:srcRect/>
          <a:stretch>
            <a:fillRect/>
          </a:stretch>
        </p:blipFill>
        <p:spPr/>
      </p:pic>
      <p:sp>
        <p:nvSpPr>
          <p:cNvPr id="12" name="Text Placeholder 11">
            <a:extLst>
              <a:ext uri="{FF2B5EF4-FFF2-40B4-BE49-F238E27FC236}">
                <a16:creationId xmlns:a16="http://schemas.microsoft.com/office/drawing/2014/main" id="{DD463279-45B3-41ED-9BBA-6549CA5EA164}"/>
              </a:ext>
            </a:extLst>
          </p:cNvPr>
          <p:cNvSpPr>
            <a:spLocks noGrp="1"/>
          </p:cNvSpPr>
          <p:nvPr>
            <p:ph type="body" idx="56"/>
          </p:nvPr>
        </p:nvSpPr>
        <p:spPr/>
        <p:txBody>
          <a:bodyPr rtlCol="0"/>
          <a:lstStyle/>
          <a:p>
            <a:r>
              <a:rPr lang="en-GB"/>
              <a:t>Ordering system</a:t>
            </a:r>
            <a:endParaRPr lang="en-GB" dirty="0"/>
          </a:p>
        </p:txBody>
      </p:sp>
      <p:sp>
        <p:nvSpPr>
          <p:cNvPr id="14" name="Text Placeholder 13">
            <a:extLst>
              <a:ext uri="{FF2B5EF4-FFF2-40B4-BE49-F238E27FC236}">
                <a16:creationId xmlns:a16="http://schemas.microsoft.com/office/drawing/2014/main" id="{73D3B098-436F-4DAE-90C9-B162BCFE683D}"/>
              </a:ext>
            </a:extLst>
          </p:cNvPr>
          <p:cNvSpPr>
            <a:spLocks noGrp="1"/>
          </p:cNvSpPr>
          <p:nvPr>
            <p:ph type="body" sz="quarter" idx="58"/>
          </p:nvPr>
        </p:nvSpPr>
        <p:spPr/>
        <p:txBody>
          <a:bodyPr rtlCol="0">
            <a:normAutofit/>
          </a:bodyPr>
          <a:lstStyle/>
          <a:p>
            <a:r>
              <a:rPr lang="en-GB"/>
              <a:t>The ordering system is old and chaotic as there is always a lack of products</a:t>
            </a:r>
            <a:endParaRPr lang="en-GB" dirty="0"/>
          </a:p>
        </p:txBody>
      </p:sp>
      <p:sp>
        <p:nvSpPr>
          <p:cNvPr id="5" name="Slide Number Placeholder 4">
            <a:extLst>
              <a:ext uri="{FF2B5EF4-FFF2-40B4-BE49-F238E27FC236}">
                <a16:creationId xmlns:a16="http://schemas.microsoft.com/office/drawing/2014/main" id="{719C9928-AE7B-450A-88C3-2AC8BFD25F25}"/>
              </a:ext>
            </a:extLst>
          </p:cNvPr>
          <p:cNvSpPr>
            <a:spLocks noGrp="1"/>
          </p:cNvSpPr>
          <p:nvPr>
            <p:ph type="sldNum" sz="quarter" idx="12"/>
          </p:nvPr>
        </p:nvSpPr>
        <p:spPr/>
        <p:txBody>
          <a:bodyPr rtlCol="0"/>
          <a:lstStyle/>
          <a:p>
            <a:pPr rtl="0"/>
            <a:fld id="{4950F5D8-22E1-4015-8661-E5B1FD28C2DE}" type="slidenum">
              <a:rPr lang="en-GB" smtClean="0"/>
              <a:pPr rtl="0"/>
              <a:t>8</a:t>
            </a:fld>
            <a:endParaRPr lang="en-GB" dirty="0"/>
          </a:p>
        </p:txBody>
      </p:sp>
      <p:pic>
        <p:nvPicPr>
          <p:cNvPr id="1028" name="Picture 4">
            <a:extLst>
              <a:ext uri="{FF2B5EF4-FFF2-40B4-BE49-F238E27FC236}">
                <a16:creationId xmlns:a16="http://schemas.microsoft.com/office/drawing/2014/main" id="{83B995C0-165A-D333-A0C0-90065DB941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3300" y="1964267"/>
            <a:ext cx="2884888" cy="223633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DCC525FA-24E1-6C3F-C6E8-DC5DB254A57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32939" y="1964267"/>
            <a:ext cx="3048961" cy="2253478"/>
          </a:xfrm>
          <a:prstGeom prst="rect">
            <a:avLst/>
          </a:prstGeom>
          <a:noFill/>
          <a:extLst>
            <a:ext uri="{909E8E84-426E-40DD-AFC4-6F175D3DCCD1}">
              <a14:hiddenFill xmlns:a14="http://schemas.microsoft.com/office/drawing/2010/main">
                <a:solidFill>
                  <a:srgbClr val="FFFFFF"/>
                </a:solidFill>
              </a14:hiddenFill>
            </a:ext>
          </a:extLst>
        </p:spPr>
      </p:pic>
      <p:pic>
        <p:nvPicPr>
          <p:cNvPr id="28" name="C45FF56E-5B8A-49C6-8EBA-12918FBF61D6">
            <a:extLst>
              <a:ext uri="{FF2B5EF4-FFF2-40B4-BE49-F238E27FC236}">
                <a16:creationId xmlns:a16="http://schemas.microsoft.com/office/drawing/2014/main" id="{8A563DB6-28CB-A2E5-5720-04ECFA5A8CFB}"/>
              </a:ext>
            </a:extLst>
          </p:cNvPr>
          <p:cNvPicPr/>
          <p:nvPr/>
        </p:nvPicPr>
        <p:blipFill>
          <a:blip r:embed="rId7" r:link="rId8">
            <a:extLst>
              <a:ext uri="{28A0092B-C50C-407E-A947-70E740481C1C}">
                <a14:useLocalDpi xmlns:a14="http://schemas.microsoft.com/office/drawing/2010/main" val="0"/>
              </a:ext>
            </a:extLst>
          </a:blip>
          <a:srcRect/>
          <a:stretch>
            <a:fillRect/>
          </a:stretch>
        </p:blipFill>
        <p:spPr bwMode="auto">
          <a:xfrm rot="5400000">
            <a:off x="8484733" y="1785333"/>
            <a:ext cx="2253478" cy="2611345"/>
          </a:xfrm>
          <a:prstGeom prst="rect">
            <a:avLst/>
          </a:prstGeom>
          <a:noFill/>
          <a:ln>
            <a:noFill/>
          </a:ln>
        </p:spPr>
      </p:pic>
    </p:spTree>
    <p:extLst>
      <p:ext uri="{BB962C8B-B14F-4D97-AF65-F5344CB8AC3E}">
        <p14:creationId xmlns:p14="http://schemas.microsoft.com/office/powerpoint/2010/main" val="498491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46706-ECB2-4642-A186-00F674618249}"/>
              </a:ext>
            </a:extLst>
          </p:cNvPr>
          <p:cNvSpPr>
            <a:spLocks noGrp="1"/>
          </p:cNvSpPr>
          <p:nvPr>
            <p:ph type="title"/>
          </p:nvPr>
        </p:nvSpPr>
        <p:spPr>
          <a:xfrm>
            <a:off x="836612" y="1412232"/>
            <a:ext cx="6862011" cy="935429"/>
          </a:xfrm>
        </p:spPr>
        <p:txBody>
          <a:bodyPr rtlCol="0"/>
          <a:lstStyle/>
          <a:p>
            <a:r>
              <a:rPr lang="en-GB" dirty="0"/>
              <a:t>Control Systems</a:t>
            </a:r>
          </a:p>
        </p:txBody>
      </p:sp>
      <p:sp>
        <p:nvSpPr>
          <p:cNvPr id="9" name="Text Placeholder 8">
            <a:extLst>
              <a:ext uri="{FF2B5EF4-FFF2-40B4-BE49-F238E27FC236}">
                <a16:creationId xmlns:a16="http://schemas.microsoft.com/office/drawing/2014/main" id="{321164DC-BEBF-47A0-9084-BDA922BB947F}"/>
              </a:ext>
            </a:extLst>
          </p:cNvPr>
          <p:cNvSpPr>
            <a:spLocks noGrp="1"/>
          </p:cNvSpPr>
          <p:nvPr>
            <p:ph type="body" sz="quarter" idx="47"/>
          </p:nvPr>
        </p:nvSpPr>
        <p:spPr/>
        <p:txBody>
          <a:bodyPr rtlCol="0"/>
          <a:lstStyle/>
          <a:p>
            <a:pPr rtl="0"/>
            <a:r>
              <a:rPr lang="en-GB" dirty="0"/>
              <a:t>. </a:t>
            </a:r>
          </a:p>
        </p:txBody>
      </p:sp>
      <p:sp>
        <p:nvSpPr>
          <p:cNvPr id="7" name="Text Placeholder 6">
            <a:extLst>
              <a:ext uri="{FF2B5EF4-FFF2-40B4-BE49-F238E27FC236}">
                <a16:creationId xmlns:a16="http://schemas.microsoft.com/office/drawing/2014/main" id="{53FBA053-D834-4EC0-9AA6-39A52FE5C103}"/>
              </a:ext>
            </a:extLst>
          </p:cNvPr>
          <p:cNvSpPr>
            <a:spLocks noGrp="1"/>
          </p:cNvSpPr>
          <p:nvPr>
            <p:ph type="body" idx="41"/>
          </p:nvPr>
        </p:nvSpPr>
        <p:spPr>
          <a:xfrm>
            <a:off x="836612" y="3071592"/>
            <a:ext cx="3666744" cy="552848"/>
          </a:xfrm>
        </p:spPr>
        <p:txBody>
          <a:bodyPr rtlCol="0">
            <a:normAutofit lnSpcReduction="10000"/>
          </a:bodyPr>
          <a:lstStyle/>
          <a:p>
            <a:r>
              <a:rPr lang="en-GB" dirty="0"/>
              <a:t>Product Cleaning and Accounting Systems</a:t>
            </a:r>
          </a:p>
        </p:txBody>
      </p:sp>
      <p:sp>
        <p:nvSpPr>
          <p:cNvPr id="8" name="Text Placeholder 7">
            <a:extLst>
              <a:ext uri="{FF2B5EF4-FFF2-40B4-BE49-F238E27FC236}">
                <a16:creationId xmlns:a16="http://schemas.microsoft.com/office/drawing/2014/main" id="{B36CA930-7AA4-4278-83D1-EE0BCD429697}"/>
              </a:ext>
            </a:extLst>
          </p:cNvPr>
          <p:cNvSpPr>
            <a:spLocks noGrp="1"/>
          </p:cNvSpPr>
          <p:nvPr>
            <p:ph type="body" sz="quarter" idx="42"/>
          </p:nvPr>
        </p:nvSpPr>
        <p:spPr>
          <a:xfrm>
            <a:off x="657725" y="3899386"/>
            <a:ext cx="5259387" cy="2087752"/>
          </a:xfrm>
        </p:spPr>
        <p:txBody>
          <a:bodyPr rtlCol="0"/>
          <a:lstStyle/>
          <a:p>
            <a:r>
              <a:rPr lang="en-GB" dirty="0"/>
              <a:t>Cleaning systems are carried out daily and weekly by a list where they indicate what tasks need to be done (Monday to Sunday: cleaning tables, fridges and floors). (cleaning freezers and filters on Wednesdays)
At the end of each day, the manager makes a count of all the products sold and that they match the number of sales, creating a daily accounting system.</a:t>
            </a:r>
          </a:p>
        </p:txBody>
      </p:sp>
      <p:sp>
        <p:nvSpPr>
          <p:cNvPr id="10" name="Text Placeholder 9">
            <a:extLst>
              <a:ext uri="{FF2B5EF4-FFF2-40B4-BE49-F238E27FC236}">
                <a16:creationId xmlns:a16="http://schemas.microsoft.com/office/drawing/2014/main" id="{E68BA80F-62F2-41B5-98C9-B527520119FE}"/>
              </a:ext>
            </a:extLst>
          </p:cNvPr>
          <p:cNvSpPr>
            <a:spLocks noGrp="1"/>
          </p:cNvSpPr>
          <p:nvPr>
            <p:ph type="body" idx="48"/>
          </p:nvPr>
        </p:nvSpPr>
        <p:spPr>
          <a:xfrm>
            <a:off x="6682936" y="3135578"/>
            <a:ext cx="3666744" cy="552848"/>
          </a:xfrm>
        </p:spPr>
        <p:txBody>
          <a:bodyPr rtlCol="0">
            <a:normAutofit lnSpcReduction="10000"/>
          </a:bodyPr>
          <a:lstStyle/>
          <a:p>
            <a:r>
              <a:rPr lang="en-GB" dirty="0"/>
              <a:t>Economic Accounting System</a:t>
            </a:r>
          </a:p>
        </p:txBody>
      </p:sp>
      <p:sp>
        <p:nvSpPr>
          <p:cNvPr id="11" name="Text Placeholder 10">
            <a:extLst>
              <a:ext uri="{FF2B5EF4-FFF2-40B4-BE49-F238E27FC236}">
                <a16:creationId xmlns:a16="http://schemas.microsoft.com/office/drawing/2014/main" id="{C1396768-1CDA-42A9-834C-557409BC2394}"/>
              </a:ext>
            </a:extLst>
          </p:cNvPr>
          <p:cNvSpPr>
            <a:spLocks noGrp="1"/>
          </p:cNvSpPr>
          <p:nvPr>
            <p:ph type="body" sz="quarter" idx="49"/>
          </p:nvPr>
        </p:nvSpPr>
        <p:spPr>
          <a:xfrm>
            <a:off x="6466097" y="3899386"/>
            <a:ext cx="5068178" cy="2087752"/>
          </a:xfrm>
        </p:spPr>
        <p:txBody>
          <a:bodyPr rtlCol="0"/>
          <a:lstStyle/>
          <a:p>
            <a:r>
              <a:rPr lang="en-GB" dirty="0"/>
              <a:t>Every night the manager checks that the money generated is compatible with the product served. Otherwise, there could be some kind of theft, waste of the material or a bad account.
All of the restaurant's lists help each other with the ultimate goal of making everything fit together.</a:t>
            </a:r>
          </a:p>
        </p:txBody>
      </p:sp>
      <p:sp>
        <p:nvSpPr>
          <p:cNvPr id="5" name="Slide Number Placeholder 4">
            <a:extLst>
              <a:ext uri="{FF2B5EF4-FFF2-40B4-BE49-F238E27FC236}">
                <a16:creationId xmlns:a16="http://schemas.microsoft.com/office/drawing/2014/main" id="{9D4A3BB9-8087-4B74-9AD3-4D42C3C29552}"/>
              </a:ext>
            </a:extLst>
          </p:cNvPr>
          <p:cNvSpPr>
            <a:spLocks noGrp="1"/>
          </p:cNvSpPr>
          <p:nvPr>
            <p:ph type="sldNum" sz="quarter" idx="12"/>
          </p:nvPr>
        </p:nvSpPr>
        <p:spPr/>
        <p:txBody>
          <a:bodyPr rtlCol="0"/>
          <a:lstStyle/>
          <a:p>
            <a:pPr rtl="0"/>
            <a:fld id="{4950F5D8-22E1-4015-8661-E5B1FD28C2DE}" type="slidenum">
              <a:rPr lang="en-GB" smtClean="0"/>
              <a:pPr rtl="0"/>
              <a:t>9</a:t>
            </a:fld>
            <a:endParaRPr lang="en-GB" dirty="0"/>
          </a:p>
        </p:txBody>
      </p:sp>
    </p:spTree>
    <p:extLst>
      <p:ext uri="{BB962C8B-B14F-4D97-AF65-F5344CB8AC3E}">
        <p14:creationId xmlns:p14="http://schemas.microsoft.com/office/powerpoint/2010/main" val="661457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B7E07-8DC2-481E-ACC3-C0050719A168}"/>
              </a:ext>
            </a:extLst>
          </p:cNvPr>
          <p:cNvSpPr>
            <a:spLocks noGrp="1"/>
          </p:cNvSpPr>
          <p:nvPr>
            <p:ph type="title"/>
          </p:nvPr>
        </p:nvSpPr>
        <p:spPr>
          <a:xfrm>
            <a:off x="451917" y="1340552"/>
            <a:ext cx="6862011" cy="552848"/>
          </a:xfrm>
        </p:spPr>
        <p:txBody>
          <a:bodyPr rtlCol="0"/>
          <a:lstStyle/>
          <a:p>
            <a:r>
              <a:rPr lang="en-GB" dirty="0"/>
              <a:t>The leaders of the team</a:t>
            </a:r>
          </a:p>
        </p:txBody>
      </p:sp>
      <p:sp>
        <p:nvSpPr>
          <p:cNvPr id="7" name="Text Placeholder 6">
            <a:extLst>
              <a:ext uri="{FF2B5EF4-FFF2-40B4-BE49-F238E27FC236}">
                <a16:creationId xmlns:a16="http://schemas.microsoft.com/office/drawing/2014/main" id="{F073280C-EC56-419E-BC05-91A76C9C8407}"/>
              </a:ext>
            </a:extLst>
          </p:cNvPr>
          <p:cNvSpPr>
            <a:spLocks noGrp="1"/>
          </p:cNvSpPr>
          <p:nvPr>
            <p:ph type="body" idx="60"/>
          </p:nvPr>
        </p:nvSpPr>
        <p:spPr>
          <a:xfrm>
            <a:off x="2612039" y="2867861"/>
            <a:ext cx="1908000" cy="591259"/>
          </a:xfrm>
        </p:spPr>
        <p:txBody>
          <a:bodyPr rtlCol="0"/>
          <a:lstStyle/>
          <a:p>
            <a:pPr rtl="0"/>
            <a:r>
              <a:rPr lang="en-GB" dirty="0"/>
              <a:t>Manager</a:t>
            </a:r>
          </a:p>
        </p:txBody>
      </p:sp>
      <p:sp>
        <p:nvSpPr>
          <p:cNvPr id="8" name="Text Placeholder 7">
            <a:extLst>
              <a:ext uri="{FF2B5EF4-FFF2-40B4-BE49-F238E27FC236}">
                <a16:creationId xmlns:a16="http://schemas.microsoft.com/office/drawing/2014/main" id="{464146DE-B81B-4FDA-9E60-9826FFB70BEA}"/>
              </a:ext>
            </a:extLst>
          </p:cNvPr>
          <p:cNvSpPr>
            <a:spLocks noGrp="1"/>
          </p:cNvSpPr>
          <p:nvPr>
            <p:ph type="body" sz="quarter" idx="61"/>
          </p:nvPr>
        </p:nvSpPr>
        <p:spPr>
          <a:xfrm>
            <a:off x="2588552" y="3762143"/>
            <a:ext cx="2765280" cy="1202457"/>
          </a:xfrm>
        </p:spPr>
        <p:txBody>
          <a:bodyPr rtlCol="0">
            <a:normAutofit/>
          </a:bodyPr>
          <a:lstStyle/>
          <a:p>
            <a:r>
              <a:rPr lang="en-GB"/>
              <a:t>A great manager stays calm in stressful situations, even if sometimes it is difficult for him to impose his authority.</a:t>
            </a:r>
            <a:endParaRPr lang="en-GB" dirty="0"/>
          </a:p>
        </p:txBody>
      </p:sp>
      <p:sp>
        <p:nvSpPr>
          <p:cNvPr id="10" name="Text Placeholder 9">
            <a:extLst>
              <a:ext uri="{FF2B5EF4-FFF2-40B4-BE49-F238E27FC236}">
                <a16:creationId xmlns:a16="http://schemas.microsoft.com/office/drawing/2014/main" id="{91022336-DC13-4699-BA54-274D6556D889}"/>
              </a:ext>
            </a:extLst>
          </p:cNvPr>
          <p:cNvSpPr>
            <a:spLocks noGrp="1"/>
          </p:cNvSpPr>
          <p:nvPr>
            <p:ph type="body" idx="71"/>
          </p:nvPr>
        </p:nvSpPr>
        <p:spPr>
          <a:xfrm>
            <a:off x="7850833" y="2867861"/>
            <a:ext cx="1908000" cy="591259"/>
          </a:xfrm>
        </p:spPr>
        <p:txBody>
          <a:bodyPr rtlCol="0"/>
          <a:lstStyle/>
          <a:p>
            <a:pPr rtl="0"/>
            <a:r>
              <a:rPr lang="en-GB" dirty="0"/>
              <a:t>Head chef</a:t>
            </a:r>
          </a:p>
        </p:txBody>
      </p:sp>
      <p:sp>
        <p:nvSpPr>
          <p:cNvPr id="11" name="Text Placeholder 10">
            <a:extLst>
              <a:ext uri="{FF2B5EF4-FFF2-40B4-BE49-F238E27FC236}">
                <a16:creationId xmlns:a16="http://schemas.microsoft.com/office/drawing/2014/main" id="{1E7D399C-EA94-47CC-BAD4-4B6C449DE434}"/>
              </a:ext>
            </a:extLst>
          </p:cNvPr>
          <p:cNvSpPr>
            <a:spLocks noGrp="1"/>
          </p:cNvSpPr>
          <p:nvPr>
            <p:ph type="body" sz="quarter" idx="72"/>
          </p:nvPr>
        </p:nvSpPr>
        <p:spPr>
          <a:xfrm>
            <a:off x="7789581" y="3750633"/>
            <a:ext cx="2547948" cy="1105361"/>
          </a:xfrm>
        </p:spPr>
        <p:txBody>
          <a:bodyPr rtlCol="0">
            <a:normAutofit/>
          </a:bodyPr>
          <a:lstStyle/>
          <a:p>
            <a:r>
              <a:rPr lang="en-GB" dirty="0"/>
              <a:t>A great leader within the kitchen and possesses great control of direction within the kitchen, although he should apply more health protocols</a:t>
            </a:r>
          </a:p>
        </p:txBody>
      </p:sp>
      <p:sp>
        <p:nvSpPr>
          <p:cNvPr id="5" name="Slide Number Placeholder 4">
            <a:extLst>
              <a:ext uri="{FF2B5EF4-FFF2-40B4-BE49-F238E27FC236}">
                <a16:creationId xmlns:a16="http://schemas.microsoft.com/office/drawing/2014/main" id="{E795F42F-67B5-4200-92B5-6B96AC85D6F5}"/>
              </a:ext>
            </a:extLst>
          </p:cNvPr>
          <p:cNvSpPr>
            <a:spLocks noGrp="1"/>
          </p:cNvSpPr>
          <p:nvPr>
            <p:ph type="sldNum" sz="quarter" idx="12"/>
          </p:nvPr>
        </p:nvSpPr>
        <p:spPr/>
        <p:txBody>
          <a:bodyPr rtlCol="0"/>
          <a:lstStyle/>
          <a:p>
            <a:pPr rtl="0"/>
            <a:fld id="{4950F5D8-22E1-4015-8661-E5B1FD28C2DE}" type="slidenum">
              <a:rPr lang="en-GB" smtClean="0"/>
              <a:pPr rtl="0"/>
              <a:t>10</a:t>
            </a:fld>
            <a:endParaRPr lang="en-GB" dirty="0"/>
          </a:p>
        </p:txBody>
      </p:sp>
      <p:pic>
        <p:nvPicPr>
          <p:cNvPr id="12" name="05DF38D1-5B6A-4CF7-8E8D-FBCA93B08341">
            <a:extLst>
              <a:ext uri="{FF2B5EF4-FFF2-40B4-BE49-F238E27FC236}">
                <a16:creationId xmlns:a16="http://schemas.microsoft.com/office/drawing/2014/main" id="{39D58B14-7C76-83E7-431E-A653B88B5956}"/>
              </a:ext>
            </a:extLst>
          </p:cNvPr>
          <p:cNvPicPr>
            <a:picLocks noGrp="1"/>
          </p:cNvPicPr>
          <p:nvPr>
            <p:ph type="pic" sz="quarter" idx="63"/>
          </p:nvPr>
        </p:nvPicPr>
        <p:blipFill>
          <a:blip r:embed="rId3" r:link="rId4">
            <a:extLst>
              <a:ext uri="{28A0092B-C50C-407E-A947-70E740481C1C}">
                <a14:useLocalDpi xmlns:a14="http://schemas.microsoft.com/office/drawing/2010/main" val="0"/>
              </a:ext>
            </a:extLst>
          </a:blip>
          <a:srcRect t="6766" b="6766"/>
          <a:stretch>
            <a:fillRect/>
          </a:stretch>
        </p:blipFill>
        <p:spPr bwMode="auto">
          <a:xfrm>
            <a:off x="451917" y="3007728"/>
            <a:ext cx="2016174" cy="2192867"/>
          </a:xfrm>
          <a:prstGeom prst="rect">
            <a:avLst/>
          </a:prstGeom>
          <a:noFill/>
          <a:ln>
            <a:noFill/>
          </a:ln>
        </p:spPr>
      </p:pic>
      <p:pic>
        <p:nvPicPr>
          <p:cNvPr id="17" name="B8F71A47-25A1-4B7E-9EA2-D2DBAFC9B43A">
            <a:extLst>
              <a:ext uri="{FF2B5EF4-FFF2-40B4-BE49-F238E27FC236}">
                <a16:creationId xmlns:a16="http://schemas.microsoft.com/office/drawing/2014/main" id="{54719737-71C4-CE85-CD8A-626C992D738F}"/>
              </a:ext>
            </a:extLst>
          </p:cNvPr>
          <p:cNvPicPr>
            <a:picLocks noGrp="1"/>
          </p:cNvPicPr>
          <p:nvPr>
            <p:ph type="pic" sz="quarter" idx="73"/>
          </p:nvPr>
        </p:nvPicPr>
        <p:blipFill>
          <a:blip r:embed="rId5" r:link="rId6">
            <a:extLst>
              <a:ext uri="{28A0092B-C50C-407E-A947-70E740481C1C}">
                <a14:useLocalDpi xmlns:a14="http://schemas.microsoft.com/office/drawing/2010/main" val="0"/>
              </a:ext>
            </a:extLst>
          </a:blip>
          <a:srcRect t="16237" b="16237"/>
          <a:stretch>
            <a:fillRect/>
          </a:stretch>
        </p:blipFill>
        <p:spPr bwMode="auto">
          <a:xfrm>
            <a:off x="5594246" y="3007727"/>
            <a:ext cx="2016173" cy="2192868"/>
          </a:xfrm>
          <a:prstGeom prst="rect">
            <a:avLst/>
          </a:prstGeom>
          <a:noFill/>
          <a:ln>
            <a:noFill/>
          </a:ln>
        </p:spPr>
      </p:pic>
    </p:spTree>
    <p:extLst>
      <p:ext uri="{BB962C8B-B14F-4D97-AF65-F5344CB8AC3E}">
        <p14:creationId xmlns:p14="http://schemas.microsoft.com/office/powerpoint/2010/main" val="3794011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25A88-81C2-C809-8FD1-0178400C7FE1}"/>
              </a:ext>
            </a:extLst>
          </p:cNvPr>
          <p:cNvSpPr>
            <a:spLocks noGrp="1"/>
          </p:cNvSpPr>
          <p:nvPr>
            <p:ph type="title"/>
          </p:nvPr>
        </p:nvSpPr>
        <p:spPr>
          <a:xfrm>
            <a:off x="4317088" y="103141"/>
            <a:ext cx="2828779" cy="552848"/>
          </a:xfrm>
        </p:spPr>
        <p:txBody>
          <a:bodyPr>
            <a:normAutofit fontScale="90000"/>
          </a:bodyPr>
          <a:lstStyle/>
          <a:p>
            <a:r>
              <a:rPr lang="en-GB" dirty="0"/>
              <a:t>My reflection</a:t>
            </a:r>
          </a:p>
        </p:txBody>
      </p:sp>
      <p:sp>
        <p:nvSpPr>
          <p:cNvPr id="5" name="Slide Number Placeholder 4">
            <a:extLst>
              <a:ext uri="{FF2B5EF4-FFF2-40B4-BE49-F238E27FC236}">
                <a16:creationId xmlns:a16="http://schemas.microsoft.com/office/drawing/2014/main" id="{8DAD2E7A-592E-F242-C781-05CBAB082A2F}"/>
              </a:ext>
            </a:extLst>
          </p:cNvPr>
          <p:cNvSpPr>
            <a:spLocks noGrp="1"/>
          </p:cNvSpPr>
          <p:nvPr>
            <p:ph type="sldNum" sz="quarter" idx="12"/>
          </p:nvPr>
        </p:nvSpPr>
        <p:spPr/>
        <p:txBody>
          <a:bodyPr/>
          <a:lstStyle/>
          <a:p>
            <a:pPr rtl="0"/>
            <a:fld id="{4950F5D8-22E1-4015-8661-E5B1FD28C2DE}" type="slidenum">
              <a:rPr lang="en-GB" noProof="0" smtClean="0"/>
              <a:t>11</a:t>
            </a:fld>
            <a:endParaRPr lang="en-GB" noProof="0" dirty="0"/>
          </a:p>
        </p:txBody>
      </p:sp>
      <p:sp>
        <p:nvSpPr>
          <p:cNvPr id="16" name="Text Placeholder 15">
            <a:extLst>
              <a:ext uri="{FF2B5EF4-FFF2-40B4-BE49-F238E27FC236}">
                <a16:creationId xmlns:a16="http://schemas.microsoft.com/office/drawing/2014/main" id="{98BE674A-668F-8F3A-402C-E5C0E6C18250}"/>
              </a:ext>
            </a:extLst>
          </p:cNvPr>
          <p:cNvSpPr>
            <a:spLocks noGrp="1"/>
          </p:cNvSpPr>
          <p:nvPr>
            <p:ph type="body" idx="60"/>
          </p:nvPr>
        </p:nvSpPr>
        <p:spPr>
          <a:xfrm>
            <a:off x="1235242" y="3429000"/>
            <a:ext cx="3527258" cy="622664"/>
          </a:xfrm>
        </p:spPr>
        <p:txBody>
          <a:bodyPr>
            <a:normAutofit/>
          </a:bodyPr>
          <a:lstStyle/>
          <a:p>
            <a:r>
              <a:rPr lang="en-GB" dirty="0"/>
              <a:t>Good Qualities</a:t>
            </a:r>
          </a:p>
        </p:txBody>
      </p:sp>
      <p:sp>
        <p:nvSpPr>
          <p:cNvPr id="19" name="Text Placeholder 18">
            <a:extLst>
              <a:ext uri="{FF2B5EF4-FFF2-40B4-BE49-F238E27FC236}">
                <a16:creationId xmlns:a16="http://schemas.microsoft.com/office/drawing/2014/main" id="{7DE2BE55-CA15-9CA7-55F3-C8FA57B387FE}"/>
              </a:ext>
            </a:extLst>
          </p:cNvPr>
          <p:cNvSpPr>
            <a:spLocks noGrp="1"/>
          </p:cNvSpPr>
          <p:nvPr>
            <p:ph type="body" idx="71"/>
          </p:nvPr>
        </p:nvSpPr>
        <p:spPr>
          <a:xfrm>
            <a:off x="6720591" y="3125081"/>
            <a:ext cx="3122394" cy="926574"/>
          </a:xfrm>
        </p:spPr>
        <p:txBody>
          <a:bodyPr/>
          <a:lstStyle/>
          <a:p>
            <a:r>
              <a:rPr lang="en-GB" dirty="0"/>
              <a:t>Things to improve</a:t>
            </a:r>
          </a:p>
        </p:txBody>
      </p:sp>
      <p:sp>
        <p:nvSpPr>
          <p:cNvPr id="22" name="Text Placeholder 21">
            <a:extLst>
              <a:ext uri="{FF2B5EF4-FFF2-40B4-BE49-F238E27FC236}">
                <a16:creationId xmlns:a16="http://schemas.microsoft.com/office/drawing/2014/main" id="{5E9DB3DD-CCE7-3C8A-8841-5C8901FB71C2}"/>
              </a:ext>
            </a:extLst>
          </p:cNvPr>
          <p:cNvSpPr>
            <a:spLocks noGrp="1"/>
          </p:cNvSpPr>
          <p:nvPr>
            <p:ph type="body" sz="quarter" idx="74"/>
          </p:nvPr>
        </p:nvSpPr>
        <p:spPr>
          <a:xfrm>
            <a:off x="1235242" y="4212807"/>
            <a:ext cx="5165889" cy="1851708"/>
          </a:xfrm>
        </p:spPr>
        <p:txBody>
          <a:bodyPr>
            <a:normAutofit/>
          </a:bodyPr>
          <a:lstStyle/>
          <a:p>
            <a:r>
              <a:rPr lang="en-GB" sz="1600" dirty="0"/>
              <a:t>- Been open a long time – good history (consistency)
- Represents Spanish cuisine and culture (</a:t>
            </a:r>
            <a:r>
              <a:rPr lang="en-GB" sz="1600" dirty="0" err="1"/>
              <a:t>atmofera</a:t>
            </a:r>
            <a:r>
              <a:rPr lang="en-GB" sz="1600" dirty="0"/>
              <a:t>)
- Very Good business (economic)
- Good service</a:t>
            </a:r>
          </a:p>
        </p:txBody>
      </p:sp>
      <p:sp>
        <p:nvSpPr>
          <p:cNvPr id="23" name="Text Placeholder 22">
            <a:extLst>
              <a:ext uri="{FF2B5EF4-FFF2-40B4-BE49-F238E27FC236}">
                <a16:creationId xmlns:a16="http://schemas.microsoft.com/office/drawing/2014/main" id="{52FF84E4-9723-5951-790B-4AC6433F2FEA}"/>
              </a:ext>
            </a:extLst>
          </p:cNvPr>
          <p:cNvSpPr>
            <a:spLocks noGrp="1"/>
          </p:cNvSpPr>
          <p:nvPr>
            <p:ph type="body" sz="quarter" idx="75"/>
          </p:nvPr>
        </p:nvSpPr>
        <p:spPr>
          <a:xfrm>
            <a:off x="6702458" y="4213162"/>
            <a:ext cx="4511642" cy="2225421"/>
          </a:xfrm>
        </p:spPr>
        <p:txBody>
          <a:bodyPr>
            <a:normAutofit/>
          </a:bodyPr>
          <a:lstStyle/>
          <a:p>
            <a:r>
              <a:rPr lang="en-GB" sz="1600" dirty="0"/>
              <a:t> - investments in repairs (front of building/terrace)
- Stock Accounting
- Organisation and hygienic systems</a:t>
            </a:r>
          </a:p>
        </p:txBody>
      </p:sp>
      <p:pic>
        <p:nvPicPr>
          <p:cNvPr id="1028" name="Picture 4">
            <a:extLst>
              <a:ext uri="{FF2B5EF4-FFF2-40B4-BE49-F238E27FC236}">
                <a16:creationId xmlns:a16="http://schemas.microsoft.com/office/drawing/2014/main" id="{81125ED6-C5C7-BC78-B92C-4774206C7E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7087" y="747325"/>
            <a:ext cx="2602187" cy="2771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215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B0839A6-B1BD-6F1F-D89C-9A22A0E7E1F9}"/>
              </a:ext>
            </a:extLst>
          </p:cNvPr>
          <p:cNvSpPr>
            <a:spLocks noGrp="1"/>
          </p:cNvSpPr>
          <p:nvPr>
            <p:ph type="sldNum" sz="quarter" idx="12"/>
          </p:nvPr>
        </p:nvSpPr>
        <p:spPr/>
        <p:txBody>
          <a:bodyPr/>
          <a:lstStyle/>
          <a:p>
            <a:pPr rtl="0"/>
            <a:fld id="{4950F5D8-22E1-4015-8661-E5B1FD28C2DE}" type="slidenum">
              <a:rPr lang="en-GB" noProof="0" smtClean="0"/>
              <a:t>12</a:t>
            </a:fld>
            <a:endParaRPr lang="en-GB" noProof="0" dirty="0"/>
          </a:p>
        </p:txBody>
      </p:sp>
      <p:sp>
        <p:nvSpPr>
          <p:cNvPr id="12" name="Text Placeholder 11">
            <a:extLst>
              <a:ext uri="{FF2B5EF4-FFF2-40B4-BE49-F238E27FC236}">
                <a16:creationId xmlns:a16="http://schemas.microsoft.com/office/drawing/2014/main" id="{148B16BF-7F12-F3B3-D84C-3622BEFE1CFC}"/>
              </a:ext>
            </a:extLst>
          </p:cNvPr>
          <p:cNvSpPr>
            <a:spLocks noGrp="1"/>
          </p:cNvSpPr>
          <p:nvPr>
            <p:ph type="body" sz="quarter" idx="74"/>
          </p:nvPr>
        </p:nvSpPr>
        <p:spPr>
          <a:xfrm>
            <a:off x="87464" y="166977"/>
            <a:ext cx="5695161" cy="5582345"/>
          </a:xfrm>
        </p:spPr>
        <p:txBody>
          <a:bodyPr/>
          <a:lstStyle/>
          <a:p>
            <a:r>
              <a:rPr lang="en-GB" dirty="0"/>
              <a:t>1-Steelman, V. M. (2014). The Importance of Briefings and Debriefings. </a:t>
            </a:r>
            <a:r>
              <a:rPr lang="en-GB" i="1" dirty="0"/>
              <a:t>AORN Journal</a:t>
            </a:r>
            <a:r>
              <a:rPr lang="en-GB" dirty="0"/>
              <a:t>, </a:t>
            </a:r>
            <a:r>
              <a:rPr lang="en-GB" i="1" dirty="0"/>
              <a:t>99</a:t>
            </a:r>
            <a:r>
              <a:rPr lang="en-GB" dirty="0"/>
              <a:t>(6), 665–667. https://doi.org/10.1016/j.aorn.2014.03.011</a:t>
            </a:r>
          </a:p>
          <a:p>
            <a:r>
              <a:rPr lang="en-GB" dirty="0"/>
              <a:t>2-Luna, N. (2020). New Uber Eats coronavirus safety protocols emphasize accountability of restaurants, consumers, drivers. </a:t>
            </a:r>
            <a:r>
              <a:rPr lang="en-GB" i="1" dirty="0"/>
              <a:t>Restaurant Hospitality</a:t>
            </a:r>
            <a:r>
              <a:rPr lang="en-GB" dirty="0"/>
              <a:t>.</a:t>
            </a:r>
          </a:p>
          <a:p>
            <a:r>
              <a:rPr lang="en-GB" dirty="0"/>
              <a:t>3-Hamstra, M. (2021). Focus on cleanliness bolsters food-safety practices. </a:t>
            </a:r>
            <a:r>
              <a:rPr lang="en-GB" i="1" dirty="0"/>
              <a:t>Nation’s Restaurant News</a:t>
            </a:r>
            <a:r>
              <a:rPr lang="en-GB" dirty="0"/>
              <a:t>, </a:t>
            </a:r>
            <a:r>
              <a:rPr lang="en-GB" i="1" dirty="0"/>
              <a:t>55</a:t>
            </a:r>
            <a:r>
              <a:rPr lang="en-GB" dirty="0"/>
              <a:t>(9), 18-.</a:t>
            </a:r>
          </a:p>
          <a:p>
            <a:r>
              <a:rPr lang="en-GB" dirty="0"/>
              <a:t>4-Bikas K. Chakrabarti, </a:t>
            </a:r>
            <a:r>
              <a:rPr lang="en-GB" dirty="0" err="1"/>
              <a:t>Bikas</a:t>
            </a:r>
            <a:r>
              <a:rPr lang="en-GB" dirty="0"/>
              <a:t> K. Chakrabarti, </a:t>
            </a:r>
            <a:r>
              <a:rPr lang="en-GB" dirty="0" err="1"/>
              <a:t>Bikas</a:t>
            </a:r>
            <a:r>
              <a:rPr lang="en-GB" dirty="0"/>
              <a:t> K. Chakrabarti, Atanu </a:t>
            </a:r>
            <a:r>
              <a:rPr lang="en-GB" dirty="0" err="1"/>
              <a:t>Rajak</a:t>
            </a:r>
            <a:r>
              <a:rPr lang="en-GB" dirty="0"/>
              <a:t>, &amp; </a:t>
            </a:r>
            <a:r>
              <a:rPr lang="en-GB" dirty="0" err="1"/>
              <a:t>Antika</a:t>
            </a:r>
            <a:r>
              <a:rPr lang="en-GB" dirty="0"/>
              <a:t> Sinha. (2022). Stochastic Learning in Kolkata Paise Restaurant Problem: Classical and Quantum Strategies. </a:t>
            </a:r>
            <a:r>
              <a:rPr lang="en-GB" i="1" dirty="0"/>
              <a:t>Frontiers in Artificial Intelligence</a:t>
            </a:r>
            <a:r>
              <a:rPr lang="en-GB" dirty="0"/>
              <a:t>, </a:t>
            </a:r>
            <a:r>
              <a:rPr lang="en-GB" i="1" dirty="0"/>
              <a:t>5</a:t>
            </a:r>
            <a:r>
              <a:rPr lang="en-GB" dirty="0"/>
              <a:t>. https://doi.org/10.3389/frai.2022.874061</a:t>
            </a:r>
          </a:p>
          <a:p>
            <a:r>
              <a:rPr lang="en-GB" dirty="0"/>
              <a:t>5-Graham, F. (2022). Daily briefing: The benefits of doing a PhD later in life. </a:t>
            </a:r>
            <a:r>
              <a:rPr lang="en-GB" i="1" dirty="0"/>
              <a:t>Nature (London)</a:t>
            </a:r>
            <a:r>
              <a:rPr lang="en-GB" dirty="0"/>
              <a:t>. https://doi.org/10.1038/d41586-022-01039-w</a:t>
            </a:r>
          </a:p>
          <a:p>
            <a:r>
              <a:rPr lang="en-GB" dirty="0"/>
              <a:t>6-Plutarch, </a:t>
            </a:r>
            <a:r>
              <a:rPr lang="en-GB" dirty="0" err="1"/>
              <a:t>Beneker</a:t>
            </a:r>
            <a:r>
              <a:rPr lang="en-GB" dirty="0"/>
              <a:t>, J., </a:t>
            </a:r>
            <a:r>
              <a:rPr lang="en-GB" dirty="0" err="1"/>
              <a:t>Beneker</a:t>
            </a:r>
            <a:r>
              <a:rPr lang="en-GB" dirty="0"/>
              <a:t>, J., </a:t>
            </a:r>
            <a:r>
              <a:rPr lang="en-GB" dirty="0" err="1"/>
              <a:t>Beneker</a:t>
            </a:r>
            <a:r>
              <a:rPr lang="en-GB" dirty="0"/>
              <a:t>, J., &amp; Plutarch. (2019). </a:t>
            </a:r>
            <a:r>
              <a:rPr lang="en-GB" i="1" dirty="0"/>
              <a:t>How to Be a Leader : An Ancient Guide to Wise Leadership</a:t>
            </a:r>
            <a:r>
              <a:rPr lang="en-GB" dirty="0"/>
              <a:t> (J. </a:t>
            </a:r>
            <a:r>
              <a:rPr lang="en-GB" dirty="0" err="1"/>
              <a:t>Beneker</a:t>
            </a:r>
            <a:r>
              <a:rPr lang="en-GB" dirty="0"/>
              <a:t>, Ed.). Princeton University Press,. https://doi.org/10.1515/9780691197807</a:t>
            </a:r>
          </a:p>
          <a:p>
            <a:r>
              <a:rPr lang="en-GB" dirty="0"/>
              <a:t>7-Shah, N. H. (2017). </a:t>
            </a:r>
            <a:r>
              <a:rPr lang="en-GB" i="1" dirty="0"/>
              <a:t>Handbook of research on promoting business process improvement through inventory control techniques</a:t>
            </a:r>
            <a:r>
              <a:rPr lang="en-GB" dirty="0"/>
              <a:t> (N. H. Shah &amp; M. Mittal, Eds.). Business Science Reference. https://doi.org/10.4018/978-1-5225-3232-3</a:t>
            </a:r>
          </a:p>
          <a:p>
            <a:r>
              <a:rPr lang="en-GB" dirty="0"/>
              <a:t>8-Wild, A. (2018). </a:t>
            </a:r>
            <a:r>
              <a:rPr lang="en-GB" i="1" dirty="0"/>
              <a:t>Best practice in inventory management</a:t>
            </a:r>
            <a:r>
              <a:rPr lang="en-GB" dirty="0"/>
              <a:t> (3rd ed.). Routledge. https://doi.org/10.4324/9781315231532</a:t>
            </a:r>
          </a:p>
          <a:p>
            <a:r>
              <a:rPr lang="en-GB" dirty="0"/>
              <a:t>9-Vina Georgiana. (2011). </a:t>
            </a:r>
            <a:r>
              <a:rPr lang="en-GB" dirty="0" err="1"/>
              <a:t>Rancangan</a:t>
            </a:r>
            <a:r>
              <a:rPr lang="en-GB" dirty="0"/>
              <a:t> </a:t>
            </a:r>
            <a:r>
              <a:rPr lang="en-GB" dirty="0" err="1"/>
              <a:t>Sistem</a:t>
            </a:r>
            <a:r>
              <a:rPr lang="en-GB" dirty="0"/>
              <a:t> </a:t>
            </a:r>
            <a:r>
              <a:rPr lang="en-GB" dirty="0" err="1"/>
              <a:t>Informasi</a:t>
            </a:r>
            <a:r>
              <a:rPr lang="en-GB" dirty="0"/>
              <a:t> Online Booking pada Salon ”</a:t>
            </a:r>
            <a:r>
              <a:rPr lang="en-GB" dirty="0" err="1"/>
              <a:t>Cantik</a:t>
            </a:r>
            <a:r>
              <a:rPr lang="en-GB" dirty="0"/>
              <a:t>. </a:t>
            </a:r>
            <a:r>
              <a:rPr lang="en-GB" i="1" dirty="0" err="1"/>
              <a:t>ComTech</a:t>
            </a:r>
            <a:r>
              <a:rPr lang="en-GB" i="1" dirty="0"/>
              <a:t> (Jakarta)</a:t>
            </a:r>
            <a:r>
              <a:rPr lang="en-GB" dirty="0"/>
              <a:t>, </a:t>
            </a:r>
            <a:r>
              <a:rPr lang="en-GB" i="1" dirty="0"/>
              <a:t>2</a:t>
            </a:r>
            <a:r>
              <a:rPr lang="en-GB" dirty="0"/>
              <a:t>(1), 209–217. https://doi.org/10.21512/comtech.v2i1.2735</a:t>
            </a:r>
          </a:p>
          <a:p>
            <a:endParaRPr lang="en-GB" dirty="0"/>
          </a:p>
          <a:p>
            <a:endParaRPr lang="en-GB" dirty="0"/>
          </a:p>
        </p:txBody>
      </p:sp>
      <p:sp>
        <p:nvSpPr>
          <p:cNvPr id="13" name="Text Placeholder 12">
            <a:extLst>
              <a:ext uri="{FF2B5EF4-FFF2-40B4-BE49-F238E27FC236}">
                <a16:creationId xmlns:a16="http://schemas.microsoft.com/office/drawing/2014/main" id="{27A6BAD7-C3A0-D9C0-450A-3F1C27C2353E}"/>
              </a:ext>
            </a:extLst>
          </p:cNvPr>
          <p:cNvSpPr>
            <a:spLocks noGrp="1"/>
          </p:cNvSpPr>
          <p:nvPr>
            <p:ph type="body" sz="quarter" idx="75"/>
          </p:nvPr>
        </p:nvSpPr>
        <p:spPr>
          <a:xfrm>
            <a:off x="5716987" y="166977"/>
            <a:ext cx="5844209" cy="5582345"/>
          </a:xfrm>
        </p:spPr>
        <p:txBody>
          <a:bodyPr/>
          <a:lstStyle/>
          <a:p>
            <a:r>
              <a:rPr lang="en-GB" dirty="0"/>
              <a:t>10-</a:t>
            </a:r>
            <a:r>
              <a:rPr lang="en-GB" i="1" dirty="0"/>
              <a:t>Hospitality marketing</a:t>
            </a:r>
            <a:r>
              <a:rPr lang="en-GB" dirty="0"/>
              <a:t>. (2024). Henry Stewart Talks Ltd.</a:t>
            </a:r>
          </a:p>
          <a:p>
            <a:r>
              <a:rPr lang="en-GB" dirty="0"/>
              <a:t>11-Seger-Guttmann, T., &amp; </a:t>
            </a:r>
            <a:r>
              <a:rPr lang="en-GB" dirty="0" err="1"/>
              <a:t>Medler-Liraz</a:t>
            </a:r>
            <a:r>
              <a:rPr lang="en-GB" dirty="0"/>
              <a:t>, H. (2018). Hospitality service employees’ flirting displays: Emotional </a:t>
            </a:r>
            <a:r>
              <a:rPr lang="en-GB" dirty="0" err="1"/>
              <a:t>labor</a:t>
            </a:r>
            <a:r>
              <a:rPr lang="en-GB" dirty="0"/>
              <a:t> or commercial friendship? </a:t>
            </a:r>
            <a:r>
              <a:rPr lang="en-GB" i="1" dirty="0"/>
              <a:t>International Journal of Hospitality Management</a:t>
            </a:r>
            <a:r>
              <a:rPr lang="en-GB" dirty="0"/>
              <a:t>, </a:t>
            </a:r>
            <a:r>
              <a:rPr lang="en-GB" i="1" dirty="0"/>
              <a:t>73</a:t>
            </a:r>
            <a:r>
              <a:rPr lang="en-GB" dirty="0"/>
              <a:t>, 102–107. https://doi.org/10.1016/j.ijhm.2018.02.008</a:t>
            </a:r>
          </a:p>
          <a:p>
            <a:r>
              <a:rPr lang="en-GB" dirty="0"/>
              <a:t>12-Official Protocols for Hospitality and Retail Have Been Released. (2020). In </a:t>
            </a:r>
            <a:r>
              <a:rPr lang="en-GB" i="1" dirty="0" err="1"/>
              <a:t>Travelage</a:t>
            </a:r>
            <a:r>
              <a:rPr lang="en-GB" i="1" dirty="0"/>
              <a:t> west</a:t>
            </a:r>
            <a:r>
              <a:rPr lang="en-GB" dirty="0"/>
              <a:t> (Vol. 55, Issue 10, pp. 4-). NorthStar Travel Media, LLC.</a:t>
            </a:r>
          </a:p>
          <a:p>
            <a:r>
              <a:rPr lang="en-GB" dirty="0"/>
              <a:t>13-5 safety protocols that hospitality players are implementing for safer events. (2020). In </a:t>
            </a:r>
            <a:r>
              <a:rPr lang="en-GB" i="1" dirty="0"/>
              <a:t>Business world (India)</a:t>
            </a:r>
            <a:r>
              <a:rPr lang="en-GB" dirty="0"/>
              <a:t>. Athena Information Solutions </a:t>
            </a:r>
            <a:r>
              <a:rPr lang="en-GB" dirty="0" err="1"/>
              <a:t>Pvt.</a:t>
            </a:r>
            <a:r>
              <a:rPr lang="en-GB" dirty="0"/>
              <a:t> Ltd.</a:t>
            </a:r>
          </a:p>
          <a:p>
            <a:r>
              <a:rPr lang="en-GB" dirty="0"/>
              <a:t>14-DeFlorio, W., Liu, S., White, A. R., Taylor, T. M., Cisneros‐</a:t>
            </a:r>
            <a:r>
              <a:rPr lang="en-GB" dirty="0" err="1"/>
              <a:t>Zevallos</a:t>
            </a:r>
            <a:r>
              <a:rPr lang="en-GB" dirty="0"/>
              <a:t>, L., Min, Y., &amp; Scholar, E. M. A. (2021). Recent developments in antimicrobial and antifouling coatings to reduce or prevent contamination and cross‐contamination of food contact surfaces by bacteria. </a:t>
            </a:r>
            <a:r>
              <a:rPr lang="en-GB" i="1" dirty="0"/>
              <a:t>Comprehensive Reviews in Food Science and Food Safety</a:t>
            </a:r>
            <a:r>
              <a:rPr lang="en-GB" dirty="0"/>
              <a:t>, </a:t>
            </a:r>
            <a:r>
              <a:rPr lang="en-GB" i="1" dirty="0"/>
              <a:t>20</a:t>
            </a:r>
            <a:r>
              <a:rPr lang="en-GB" dirty="0"/>
              <a:t>(3), 3093–3134. https://doi.org/10.1111/1541-4337.12750</a:t>
            </a:r>
          </a:p>
          <a:p>
            <a:endParaRPr lang="en-GB" dirty="0"/>
          </a:p>
          <a:p>
            <a:r>
              <a:rPr lang="en-GB" dirty="0"/>
              <a:t>15-Lin, Z., Chen, T., Zhou, L., &amp; Yang, H. (2022). Effect of chlorine sanitizer on metabolic responses of Escherichia coli biofilms “big six” during cross-contamination from abiotic surface to sponge cake. </a:t>
            </a:r>
            <a:r>
              <a:rPr lang="en-GB" i="1" dirty="0"/>
              <a:t>Food Research International</a:t>
            </a:r>
            <a:r>
              <a:rPr lang="en-GB" dirty="0"/>
              <a:t>, </a:t>
            </a:r>
            <a:r>
              <a:rPr lang="en-GB" i="1" dirty="0"/>
              <a:t>157</a:t>
            </a:r>
            <a:r>
              <a:rPr lang="en-GB" dirty="0"/>
              <a:t>, 111361–111361. https://doi.org/10.1016/j.foodres.2022.111361</a:t>
            </a:r>
          </a:p>
          <a:p>
            <a:endParaRPr lang="en-GB" dirty="0"/>
          </a:p>
        </p:txBody>
      </p:sp>
    </p:spTree>
    <p:extLst>
      <p:ext uri="{BB962C8B-B14F-4D97-AF65-F5344CB8AC3E}">
        <p14:creationId xmlns:p14="http://schemas.microsoft.com/office/powerpoint/2010/main" val="2681037856"/>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31B41D-C4DE-41D5-B883-BFE1CC1FFE9C}">
  <ds:schemaRef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11E645E5-0105-4597-A6C9-FF428BAEF1D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{469214E4-637E-47E4-A05C-DAD2A1BC286A}tf33968143_win32</Template>
  <TotalTime>11812</TotalTime>
  <Words>1559</Words>
  <Application>Microsoft Office PowerPoint</Application>
  <PresentationFormat>Widescreen</PresentationFormat>
  <Paragraphs>93</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-apple-system</vt:lpstr>
      <vt:lpstr>Arial</vt:lpstr>
      <vt:lpstr>Book Antiqua</vt:lpstr>
      <vt:lpstr>Calibri</vt:lpstr>
      <vt:lpstr>Franklin Gothic Book</vt:lpstr>
      <vt:lpstr>Wingdings</vt:lpstr>
      <vt:lpstr>Office Theme</vt:lpstr>
      <vt:lpstr>Developing Restaurant Management</vt:lpstr>
      <vt:lpstr>How to Prepare for the Co-ordination of a Service</vt:lpstr>
      <vt:lpstr>Service Issues</vt:lpstr>
      <vt:lpstr>Solutions </vt:lpstr>
      <vt:lpstr>Without Briefing </vt:lpstr>
      <vt:lpstr>How to improve our communication and productivity through the Briefing</vt:lpstr>
      <vt:lpstr>Troubleshooting protocol</vt:lpstr>
      <vt:lpstr>Characteristics and operation of the premises</vt:lpstr>
      <vt:lpstr>Control Systems</vt:lpstr>
      <vt:lpstr>The leaders of the team</vt:lpstr>
      <vt:lpstr>My reflection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Restaurant Management</dc:title>
  <dc:creator>Kevin Blanco Ledesma (2133363)</dc:creator>
  <cp:lastModifiedBy>Kevin Blanco ledesma</cp:lastModifiedBy>
  <cp:revision>5</cp:revision>
  <dcterms:created xsi:type="dcterms:W3CDTF">2024-02-16T13:14:24Z</dcterms:created>
  <dcterms:modified xsi:type="dcterms:W3CDTF">2024-02-26T19:35:06Z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