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29"/>
  </p:notesMasterIdLst>
  <p:sldIdLst>
    <p:sldId id="719" r:id="rId7"/>
    <p:sldId id="770" r:id="rId8"/>
    <p:sldId id="257" r:id="rId9"/>
    <p:sldId id="275" r:id="rId10"/>
    <p:sldId id="276" r:id="rId11"/>
    <p:sldId id="277"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774" r:id="rId27"/>
    <p:sldId id="732" r:id="rId28"/>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73844" autoAdjust="0"/>
  </p:normalViewPr>
  <p:slideViewPr>
    <p:cSldViewPr snapToGrid="0">
      <p:cViewPr varScale="1">
        <p:scale>
          <a:sx n="69" d="100"/>
          <a:sy n="69" d="100"/>
        </p:scale>
        <p:origin x="1130" y="2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tags" Target="tags/tag1.xml"/><Relationship Id="rId35" Type="http://schemas.microsoft.com/office/2016/11/relationships/changesInfo" Target="changesInfos/changesInfo1.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modSld">
      <pc:chgData name="Stalin Jacob Wilson Packia Dhas" userId="050d7d71-3621-4503-95e8-1c9a9d962492" providerId="ADAL" clId="{3FBC77E1-FE42-4F9E-B4B2-3759F3328945}" dt="2026-06-22T10:42:41.705" v="4" actId="6549"/>
      <pc:docMkLst>
        <pc:docMk/>
      </pc:docMkLst>
      <pc:sldChg chg="modNotesTx">
        <pc:chgData name="Stalin Jacob Wilson Packia Dhas" userId="050d7d71-3621-4503-95e8-1c9a9d962492" providerId="ADAL" clId="{3FBC77E1-FE42-4F9E-B4B2-3759F3328945}" dt="2026-06-22T10:42:23.614" v="2" actId="6549"/>
        <pc:sldMkLst>
          <pc:docMk/>
          <pc:sldMk cId="0" sldId="277"/>
        </pc:sldMkLst>
      </pc:sldChg>
      <pc:sldChg chg="modNotesTx">
        <pc:chgData name="Stalin Jacob Wilson Packia Dhas" userId="050d7d71-3621-4503-95e8-1c9a9d962492" providerId="ADAL" clId="{3FBC77E1-FE42-4F9E-B4B2-3759F3328945}" dt="2026-06-22T10:42:30.030" v="3" actId="6549"/>
        <pc:sldMkLst>
          <pc:docMk/>
          <pc:sldMk cId="0" sldId="280"/>
        </pc:sldMkLst>
      </pc:sldChg>
      <pc:sldChg chg="modNotesTx">
        <pc:chgData name="Stalin Jacob Wilson Packia Dhas" userId="050d7d71-3621-4503-95e8-1c9a9d962492" providerId="ADAL" clId="{3FBC77E1-FE42-4F9E-B4B2-3759F3328945}" dt="2026-06-22T10:42:41.705" v="4" actId="6549"/>
        <pc:sldMkLst>
          <pc:docMk/>
          <pc:sldMk cId="0" sldId="289"/>
        </pc:sldMkLst>
      </pc:sldChg>
      <pc:sldChg chg="modSp mod">
        <pc:chgData name="Stalin Jacob Wilson Packia Dhas" userId="050d7d71-3621-4503-95e8-1c9a9d962492" providerId="ADAL" clId="{3FBC77E1-FE42-4F9E-B4B2-3759F3328945}" dt="2026-06-22T05:56:47.190" v="1" actId="948"/>
        <pc:sldMkLst>
          <pc:docMk/>
          <pc:sldMk cId="0" sldId="292"/>
        </pc:sldMkLst>
        <pc:spChg chg="mod">
          <ac:chgData name="Stalin Jacob Wilson Packia Dhas" userId="050d7d71-3621-4503-95e8-1c9a9d962492" providerId="ADAL" clId="{3FBC77E1-FE42-4F9E-B4B2-3759F3328945}" dt="2026-06-22T05:56:47.190" v="1" actId="948"/>
          <ac:spMkLst>
            <pc:docMk/>
            <pc:sldMk cId="0" sldId="292"/>
            <ac:spMk id="38915" creationId="{00000000-0000-0000-0000-000000000000}"/>
          </ac:spMkLst>
        </pc:spChg>
      </pc:sldChg>
      <pc:sldChg chg="modSp mod">
        <pc:chgData name="Stalin Jacob Wilson Packia Dhas" userId="050d7d71-3621-4503-95e8-1c9a9d962492" providerId="ADAL" clId="{3FBC77E1-FE42-4F9E-B4B2-3759F3328945}" dt="2026-06-22T05:55:01.262" v="0" actId="403"/>
        <pc:sldMkLst>
          <pc:docMk/>
          <pc:sldMk cId="2304571977" sldId="770"/>
        </pc:sldMkLst>
        <pc:spChg chg="mod">
          <ac:chgData name="Stalin Jacob Wilson Packia Dhas" userId="050d7d71-3621-4503-95e8-1c9a9d962492" providerId="ADAL" clId="{3FBC77E1-FE42-4F9E-B4B2-3759F3328945}" dt="2026-06-22T05:55:01.262" v="0" actId="403"/>
          <ac:spMkLst>
            <pc:docMk/>
            <pc:sldMk cId="2304571977" sldId="770"/>
            <ac:spMk id="7" creationId="{B247BDBD-0B9F-BE85-20A3-8D20E13BBC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122479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1903121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1200678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26037" y="2327575"/>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Project Planning</a:t>
            </a:r>
            <a:endParaRPr lang="en-GB" sz="44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222368" y="0"/>
            <a:ext cx="11594969" cy="1325563"/>
          </a:xfrm>
        </p:spPr>
        <p:txBody>
          <a:bodyPr>
            <a:normAutofit/>
          </a:bodyPr>
          <a:lstStyle/>
          <a:p>
            <a:pPr algn="ctr"/>
            <a:r>
              <a:rPr lang="en-GB" sz="3000" b="1" dirty="0">
                <a:solidFill>
                  <a:schemeClr val="bg1"/>
                </a:solidFill>
                <a:latin typeface="Book Antiqua" panose="02040602050305030304" pitchFamily="18" charset="0"/>
                <a:ea typeface="Cambria" panose="02040503050406030204" pitchFamily="18" charset="0"/>
              </a:rPr>
              <a:t>Project Planning  </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2824" y="1495825"/>
            <a:ext cx="10557541" cy="3559821"/>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a:t>
            </a:r>
          </a:p>
          <a:p>
            <a:pPr algn="just">
              <a:lnSpc>
                <a:spcPct val="150000"/>
              </a:lnSpc>
              <a:spcAft>
                <a:spcPts val="1000"/>
              </a:spcAft>
            </a:pPr>
            <a:r>
              <a:rPr lang="en-GB" sz="2800" dirty="0">
                <a:ea typeface="Cambria" panose="02040503050406030204" pitchFamily="18" charset="0"/>
                <a:cs typeface="Times New Roman" panose="02020603050405020304" pitchFamily="18" charset="0"/>
              </a:rPr>
              <a:t>At</a:t>
            </a:r>
            <a:r>
              <a:rPr lang="en-GB" sz="2800" dirty="0">
                <a:effectLst/>
                <a:ea typeface="Cambria" panose="02040503050406030204" pitchFamily="18" charset="0"/>
                <a:cs typeface="Times New Roman" panose="02020603050405020304" pitchFamily="18" charset="0"/>
              </a:rPr>
              <a:t> the end of this lecture, students will be able to:</a:t>
            </a:r>
          </a:p>
          <a:p>
            <a:pPr marL="985838" lvl="4" indent="-268288" algn="just">
              <a:lnSpc>
                <a:spcPct val="150000"/>
              </a:lnSpc>
              <a:spcAft>
                <a:spcPts val="1000"/>
              </a:spcAft>
              <a:buFont typeface="Arial" panose="020B0604020202020204" pitchFamily="34" charset="0"/>
              <a:buChar char="•"/>
            </a:pPr>
            <a:r>
              <a:rPr lang="en-GB" sz="2800" dirty="0"/>
              <a:t>Apply project planning principles including aim definition, milestone setting, and scheduling to structure and manage engineering projects effectively.</a:t>
            </a:r>
            <a:endParaRPr lang="en-GB" sz="2800" dirty="0">
              <a:effectLst/>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30457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98515" y="0"/>
            <a:ext cx="11594969" cy="1325563"/>
          </a:xfrm>
        </p:spPr>
        <p:txBody>
          <a:bodyPr/>
          <a:lstStyle/>
          <a:p>
            <a:pPr algn="ctr" eaLnBrk="1" hangingPunct="1"/>
            <a:r>
              <a:rPr lang="en-GB" dirty="0">
                <a:solidFill>
                  <a:schemeClr val="bg1"/>
                </a:solidFill>
              </a:rPr>
              <a:t>Project Planning</a:t>
            </a:r>
          </a:p>
        </p:txBody>
      </p:sp>
      <p:sp>
        <p:nvSpPr>
          <p:cNvPr id="3075" name="Rectangle 3"/>
          <p:cNvSpPr>
            <a:spLocks noGrp="1" noChangeArrowheads="1"/>
          </p:cNvSpPr>
          <p:nvPr>
            <p:ph type="body" idx="1"/>
          </p:nvPr>
        </p:nvSpPr>
        <p:spPr/>
        <p:txBody>
          <a:bodyPr/>
          <a:lstStyle/>
          <a:p>
            <a:r>
              <a:rPr lang="en-GB" dirty="0"/>
              <a:t>The key to a successful project lies in effective planning.</a:t>
            </a:r>
          </a:p>
          <a:p>
            <a:r>
              <a:rPr lang="en-GB" b="1" dirty="0"/>
              <a:t>Creating a project plan </a:t>
            </a:r>
            <a:r>
              <a:rPr lang="en-GB" dirty="0"/>
              <a:t>should be the </a:t>
            </a:r>
            <a:r>
              <a:rPr lang="en-GB" b="1" dirty="0"/>
              <a:t>first step </a:t>
            </a:r>
            <a:r>
              <a:rPr lang="en-GB" dirty="0"/>
              <a:t>when undertaking any kind of project.</a:t>
            </a:r>
          </a:p>
          <a:p>
            <a:r>
              <a:rPr lang="en-GB" dirty="0"/>
              <a:t>However, many people fail to realise the value of a project plan in </a:t>
            </a:r>
            <a:r>
              <a:rPr lang="en-GB" b="1" dirty="0"/>
              <a:t>saving time, money, and avoiding numerous problems.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85225" cy="1143000"/>
          </a:xfrm>
        </p:spPr>
        <p:txBody>
          <a:bodyPr/>
          <a:lstStyle/>
          <a:p>
            <a:pPr eaLnBrk="1" hangingPunct="1"/>
            <a:r>
              <a:rPr lang="en-GB" sz="4000" dirty="0">
                <a:solidFill>
                  <a:schemeClr val="bg1"/>
                </a:solidFill>
              </a:rPr>
              <a:t>Project Plans: 10 Essential Elements</a:t>
            </a:r>
          </a:p>
        </p:txBody>
      </p:sp>
      <p:sp>
        <p:nvSpPr>
          <p:cNvPr id="21507" name="Rectangle 3"/>
          <p:cNvSpPr>
            <a:spLocks noGrp="1" noChangeArrowheads="1"/>
          </p:cNvSpPr>
          <p:nvPr>
            <p:ph type="body" idx="1"/>
          </p:nvPr>
        </p:nvSpPr>
        <p:spPr/>
        <p:txBody>
          <a:bodyPr/>
          <a:lstStyle/>
          <a:p>
            <a:pPr>
              <a:lnSpc>
                <a:spcPct val="150000"/>
              </a:lnSpc>
            </a:pPr>
            <a:r>
              <a:rPr lang="en-GB" dirty="0"/>
              <a:t>Many people think of a </a:t>
            </a:r>
            <a:r>
              <a:rPr lang="en-GB" b="1" dirty="0"/>
              <a:t>Gantt chart </a:t>
            </a:r>
            <a:r>
              <a:rPr lang="en-GB" dirty="0"/>
              <a:t>when they hear the term “project plan.”</a:t>
            </a:r>
          </a:p>
          <a:p>
            <a:pPr>
              <a:lnSpc>
                <a:spcPct val="150000"/>
              </a:lnSpc>
            </a:pPr>
            <a:r>
              <a:rPr lang="en-GB" dirty="0"/>
              <a:t>However, this is more accurately referred to as a </a:t>
            </a:r>
            <a:r>
              <a:rPr lang="en-GB" b="1" dirty="0"/>
              <a:t>project schedule</a:t>
            </a:r>
            <a:r>
              <a:rPr lang="en-GB" dirty="0"/>
              <a:t>, as it shows </a:t>
            </a:r>
            <a:r>
              <a:rPr lang="en-GB" b="1" dirty="0"/>
              <a:t>when</a:t>
            </a:r>
            <a:r>
              <a:rPr lang="en-GB" dirty="0"/>
              <a:t> the </a:t>
            </a:r>
            <a:r>
              <a:rPr lang="en-GB" b="1" dirty="0"/>
              <a:t>various sections of the project are expected to occur.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703389" y="274638"/>
            <a:ext cx="8785225" cy="1143000"/>
          </a:xfrm>
        </p:spPr>
        <p:txBody>
          <a:bodyPr/>
          <a:lstStyle/>
          <a:p>
            <a:pPr eaLnBrk="1" hangingPunct="1"/>
            <a:r>
              <a:rPr lang="en-GB" sz="4000" dirty="0">
                <a:solidFill>
                  <a:schemeClr val="bg1"/>
                </a:solidFill>
              </a:rPr>
              <a:t>Project Plans: 10 Essential Elements</a:t>
            </a:r>
          </a:p>
        </p:txBody>
      </p:sp>
      <p:sp>
        <p:nvSpPr>
          <p:cNvPr id="22531" name="Rectangle 3"/>
          <p:cNvSpPr>
            <a:spLocks noGrp="1" noChangeArrowheads="1"/>
          </p:cNvSpPr>
          <p:nvPr>
            <p:ph type="body" idx="1"/>
          </p:nvPr>
        </p:nvSpPr>
        <p:spPr>
          <a:xfrm>
            <a:off x="1981200" y="1268414"/>
            <a:ext cx="8229600" cy="5400675"/>
          </a:xfrm>
        </p:spPr>
        <p:txBody>
          <a:bodyPr/>
          <a:lstStyle/>
          <a:p>
            <a:pPr marL="609600" indent="-609600">
              <a:buFontTx/>
              <a:buAutoNum type="arabicPeriod"/>
            </a:pPr>
            <a:r>
              <a:rPr lang="en-GB" dirty="0"/>
              <a:t>Aim of project</a:t>
            </a:r>
          </a:p>
          <a:p>
            <a:pPr marL="609600" indent="-609600">
              <a:buFontTx/>
              <a:buAutoNum type="arabicPeriod"/>
            </a:pPr>
            <a:r>
              <a:rPr lang="en-GB" dirty="0"/>
              <a:t>Outputs</a:t>
            </a:r>
          </a:p>
          <a:p>
            <a:pPr marL="609600" indent="-609600">
              <a:buFontTx/>
              <a:buAutoNum type="arabicPeriod"/>
            </a:pPr>
            <a:r>
              <a:rPr lang="en-GB" dirty="0"/>
              <a:t>Quality Criteria</a:t>
            </a:r>
          </a:p>
          <a:p>
            <a:pPr marL="609600" indent="-609600">
              <a:buFontTx/>
              <a:buAutoNum type="arabicPeriod"/>
            </a:pPr>
            <a:r>
              <a:rPr lang="en-GB" dirty="0"/>
              <a:t>Resources</a:t>
            </a:r>
          </a:p>
          <a:p>
            <a:pPr marL="609600" indent="-609600">
              <a:buFontTx/>
              <a:buAutoNum type="arabicPeriod"/>
            </a:pPr>
            <a:r>
              <a:rPr lang="en-GB" dirty="0"/>
              <a:t>Management structure</a:t>
            </a:r>
          </a:p>
          <a:p>
            <a:pPr marL="609600" indent="-609600">
              <a:buFontTx/>
              <a:buAutoNum type="arabicPeriod"/>
            </a:pPr>
            <a:r>
              <a:rPr lang="en-GB" dirty="0"/>
              <a:t>Milestones</a:t>
            </a:r>
          </a:p>
          <a:p>
            <a:pPr marL="609600" indent="-609600">
              <a:buFontTx/>
              <a:buAutoNum type="arabicPeriod"/>
            </a:pPr>
            <a:r>
              <a:rPr lang="en-GB" dirty="0"/>
              <a:t>Tolerances</a:t>
            </a:r>
          </a:p>
          <a:p>
            <a:pPr marL="609600" indent="-609600">
              <a:buFontTx/>
              <a:buAutoNum type="arabicPeriod"/>
            </a:pPr>
            <a:r>
              <a:rPr lang="en-GB" dirty="0"/>
              <a:t>Dependencies</a:t>
            </a:r>
          </a:p>
          <a:p>
            <a:pPr marL="609600" indent="-609600">
              <a:buFontTx/>
              <a:buAutoNum type="arabicPeriod"/>
            </a:pPr>
            <a:r>
              <a:rPr lang="en-GB" dirty="0"/>
              <a:t>Risks</a:t>
            </a:r>
          </a:p>
          <a:p>
            <a:pPr marL="609600" indent="-609600">
              <a:buFontTx/>
              <a:buAutoNum type="arabicPeriod"/>
            </a:pPr>
            <a:r>
              <a:rPr lang="en-GB" dirty="0"/>
              <a:t>Schedule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98515" y="15204"/>
            <a:ext cx="11594969" cy="1325563"/>
          </a:xfrm>
        </p:spPr>
        <p:txBody>
          <a:bodyPr/>
          <a:lstStyle/>
          <a:p>
            <a:pPr algn="ctr" eaLnBrk="1" hangingPunct="1"/>
            <a:r>
              <a:rPr lang="en-GB" dirty="0">
                <a:solidFill>
                  <a:schemeClr val="bg1"/>
                </a:solidFill>
              </a:rPr>
              <a:t>Aim of Project</a:t>
            </a:r>
          </a:p>
        </p:txBody>
      </p:sp>
      <p:sp>
        <p:nvSpPr>
          <p:cNvPr id="23555" name="Rectangle 3"/>
          <p:cNvSpPr>
            <a:spLocks noGrp="1" noChangeArrowheads="1"/>
          </p:cNvSpPr>
          <p:nvPr>
            <p:ph type="body" idx="1"/>
          </p:nvPr>
        </p:nvSpPr>
        <p:spPr>
          <a:xfrm>
            <a:off x="609600" y="1600201"/>
            <a:ext cx="10972800" cy="4611188"/>
          </a:xfrm>
        </p:spPr>
        <p:txBody>
          <a:bodyPr>
            <a:normAutofit/>
          </a:bodyPr>
          <a:lstStyle/>
          <a:p>
            <a:r>
              <a:rPr lang="en-GB" dirty="0"/>
              <a:t>The </a:t>
            </a:r>
            <a:r>
              <a:rPr lang="en-GB" b="1" dirty="0"/>
              <a:t>aim of the project</a:t>
            </a:r>
            <a:r>
              <a:rPr lang="en-GB" dirty="0"/>
              <a:t> is a mixture of </a:t>
            </a:r>
            <a:r>
              <a:rPr lang="en-GB" b="1" dirty="0"/>
              <a:t>the reasons for undertaking the project and the benefits expected from it.</a:t>
            </a:r>
          </a:p>
          <a:p>
            <a:r>
              <a:rPr lang="en-GB" dirty="0"/>
              <a:t>This section of the plan can either </a:t>
            </a:r>
            <a:r>
              <a:rPr lang="en-GB" b="1" dirty="0"/>
              <a:t>link to the main business case or restate it in terms suitable for the intended audience.</a:t>
            </a:r>
          </a:p>
          <a:p>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8412" y="140766"/>
            <a:ext cx="11594969" cy="1325563"/>
          </a:xfrm>
        </p:spPr>
        <p:txBody>
          <a:bodyPr/>
          <a:lstStyle/>
          <a:p>
            <a:pPr algn="ctr" eaLnBrk="1" hangingPunct="1"/>
            <a:r>
              <a:rPr lang="en-GB" dirty="0">
                <a:solidFill>
                  <a:schemeClr val="bg1"/>
                </a:solidFill>
              </a:rPr>
              <a:t>Outputs</a:t>
            </a:r>
          </a:p>
        </p:txBody>
      </p:sp>
      <p:sp>
        <p:nvSpPr>
          <p:cNvPr id="25603" name="Rectangle 3"/>
          <p:cNvSpPr>
            <a:spLocks noGrp="1" noChangeArrowheads="1"/>
          </p:cNvSpPr>
          <p:nvPr>
            <p:ph type="body" idx="1"/>
          </p:nvPr>
        </p:nvSpPr>
        <p:spPr/>
        <p:txBody>
          <a:bodyPr/>
          <a:lstStyle/>
          <a:p>
            <a:r>
              <a:rPr lang="en-GB" dirty="0"/>
              <a:t>For example, the </a:t>
            </a:r>
            <a:r>
              <a:rPr lang="en-GB" b="1" dirty="0"/>
              <a:t>aim of the project </a:t>
            </a:r>
            <a:r>
              <a:rPr lang="en-GB" dirty="0"/>
              <a:t>may be to </a:t>
            </a:r>
            <a:r>
              <a:rPr lang="en-GB" b="1" dirty="0"/>
              <a:t>upgrade the IT infrastructure within an organisation.</a:t>
            </a:r>
          </a:p>
          <a:p>
            <a:r>
              <a:rPr lang="en-GB" dirty="0"/>
              <a:t>The </a:t>
            </a:r>
            <a:r>
              <a:rPr lang="en-GB" b="1" dirty="0"/>
              <a:t>final output </a:t>
            </a:r>
            <a:r>
              <a:rPr lang="en-GB" dirty="0"/>
              <a:t>would include a </a:t>
            </a:r>
            <a:r>
              <a:rPr lang="en-GB" b="1" dirty="0"/>
              <a:t>completed computer network, a new computer on every desk, and all necessary software installed </a:t>
            </a:r>
            <a:r>
              <a:rPr lang="en-GB" dirty="0"/>
              <a:t>and ready for use.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0480" y="75452"/>
            <a:ext cx="11594969" cy="1325563"/>
          </a:xfrm>
        </p:spPr>
        <p:txBody>
          <a:bodyPr/>
          <a:lstStyle/>
          <a:p>
            <a:pPr algn="ctr" eaLnBrk="1" hangingPunct="1"/>
            <a:r>
              <a:rPr lang="en-GB" dirty="0">
                <a:solidFill>
                  <a:schemeClr val="bg1"/>
                </a:solidFill>
              </a:rPr>
              <a:t>Quality Criteria</a:t>
            </a:r>
          </a:p>
        </p:txBody>
      </p:sp>
      <p:sp>
        <p:nvSpPr>
          <p:cNvPr id="26627" name="Rectangle 3"/>
          <p:cNvSpPr>
            <a:spLocks noGrp="1" noChangeArrowheads="1"/>
          </p:cNvSpPr>
          <p:nvPr>
            <p:ph type="body" idx="1"/>
          </p:nvPr>
        </p:nvSpPr>
        <p:spPr/>
        <p:txBody>
          <a:bodyPr/>
          <a:lstStyle/>
          <a:p>
            <a:pPr>
              <a:lnSpc>
                <a:spcPct val="100000"/>
              </a:lnSpc>
            </a:pPr>
            <a:r>
              <a:rPr lang="en-GB" dirty="0"/>
              <a:t>Once the outputs are identified, it is </a:t>
            </a:r>
            <a:r>
              <a:rPr lang="en-GB" b="1" dirty="0"/>
              <a:t>essential to define the required quality standards.</a:t>
            </a:r>
          </a:p>
          <a:p>
            <a:pPr>
              <a:lnSpc>
                <a:spcPct val="100000"/>
              </a:lnSpc>
            </a:pPr>
            <a:r>
              <a:rPr lang="en-GB" dirty="0"/>
              <a:t>For instance, if the output is a completed computer network, it must be verified that the </a:t>
            </a:r>
            <a:r>
              <a:rPr lang="en-GB" b="1" dirty="0"/>
              <a:t>network can reliably handle the expected traffic load.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04132" y="206080"/>
            <a:ext cx="11594969" cy="1325563"/>
          </a:xfrm>
        </p:spPr>
        <p:txBody>
          <a:bodyPr/>
          <a:lstStyle/>
          <a:p>
            <a:pPr algn="ctr" eaLnBrk="1" hangingPunct="1"/>
            <a:r>
              <a:rPr lang="en-GB" dirty="0">
                <a:solidFill>
                  <a:schemeClr val="bg1"/>
                </a:solidFill>
              </a:rPr>
              <a:t>Resources</a:t>
            </a:r>
          </a:p>
        </p:txBody>
      </p:sp>
      <p:sp>
        <p:nvSpPr>
          <p:cNvPr id="27651" name="Rectangle 3"/>
          <p:cNvSpPr>
            <a:spLocks noGrp="1" noChangeArrowheads="1"/>
          </p:cNvSpPr>
          <p:nvPr>
            <p:ph type="body" idx="1"/>
          </p:nvPr>
        </p:nvSpPr>
        <p:spPr/>
        <p:txBody>
          <a:bodyPr/>
          <a:lstStyle/>
          <a:p>
            <a:r>
              <a:rPr lang="en-GB" dirty="0"/>
              <a:t>Once the </a:t>
            </a:r>
            <a:r>
              <a:rPr lang="en-GB" b="1" dirty="0"/>
              <a:t>expected outputs and their quality standards are defined</a:t>
            </a:r>
            <a:r>
              <a:rPr lang="en-GB" dirty="0"/>
              <a:t>, the next step is to </a:t>
            </a:r>
            <a:r>
              <a:rPr lang="en-GB" b="1" dirty="0"/>
              <a:t>determine the resources required to achieve them</a:t>
            </a:r>
            <a:r>
              <a:rPr lang="en-GB" dirty="0"/>
              <a:t>.</a:t>
            </a:r>
          </a:p>
          <a:p>
            <a:r>
              <a:rPr lang="en-GB" dirty="0"/>
              <a:t>Resources may include </a:t>
            </a:r>
            <a:r>
              <a:rPr lang="en-GB" b="1" dirty="0"/>
              <a:t>personnel time, specialised skills or expertise, financial investment (e.g., equipment purchases), and scheduling considerations.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7377" y="108109"/>
            <a:ext cx="11594969" cy="1325563"/>
          </a:xfrm>
        </p:spPr>
        <p:txBody>
          <a:bodyPr/>
          <a:lstStyle/>
          <a:p>
            <a:pPr algn="ctr" eaLnBrk="1" hangingPunct="1"/>
            <a:r>
              <a:rPr lang="en-GB" dirty="0">
                <a:solidFill>
                  <a:schemeClr val="bg1"/>
                </a:solidFill>
              </a:rPr>
              <a:t>Management Structure</a:t>
            </a:r>
          </a:p>
        </p:txBody>
      </p:sp>
      <p:sp>
        <p:nvSpPr>
          <p:cNvPr id="28675" name="Rectangle 3"/>
          <p:cNvSpPr>
            <a:spLocks noGrp="1" noChangeArrowheads="1"/>
          </p:cNvSpPr>
          <p:nvPr>
            <p:ph type="body" idx="1"/>
          </p:nvPr>
        </p:nvSpPr>
        <p:spPr/>
        <p:txBody>
          <a:bodyPr/>
          <a:lstStyle/>
          <a:p>
            <a:pPr eaLnBrk="1" hangingPunct="1"/>
            <a:r>
              <a:rPr lang="en-GB" dirty="0"/>
              <a:t>How are you going to manage the work?</a:t>
            </a:r>
          </a:p>
          <a:p>
            <a:pPr eaLnBrk="1" hangingPunct="1"/>
            <a:r>
              <a:rPr lang="en-GB" dirty="0"/>
              <a:t>Who will be the decision makers for the various streams of work?  </a:t>
            </a:r>
          </a:p>
          <a:p>
            <a:pPr eaLnBrk="1" hangingPunct="1"/>
            <a:r>
              <a:rPr lang="en-GB" dirty="0"/>
              <a:t>For example, you may be doing a significant amount of procurement- who makes the decision about what company to buy from?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30257" y="0"/>
            <a:ext cx="11594969" cy="1325563"/>
          </a:xfrm>
        </p:spPr>
        <p:txBody>
          <a:bodyPr/>
          <a:lstStyle/>
          <a:p>
            <a:pPr algn="ctr" eaLnBrk="1" hangingPunct="1"/>
            <a:r>
              <a:rPr lang="en-GB" dirty="0">
                <a:solidFill>
                  <a:schemeClr val="bg1"/>
                </a:solidFill>
              </a:rPr>
              <a:t>Management Structure</a:t>
            </a:r>
          </a:p>
        </p:txBody>
      </p:sp>
      <p:sp>
        <p:nvSpPr>
          <p:cNvPr id="29699" name="Rectangle 3"/>
          <p:cNvSpPr>
            <a:spLocks noGrp="1" noChangeArrowheads="1"/>
          </p:cNvSpPr>
          <p:nvPr>
            <p:ph type="body" idx="1"/>
          </p:nvPr>
        </p:nvSpPr>
        <p:spPr>
          <a:xfrm>
            <a:off x="738051" y="1600201"/>
            <a:ext cx="10874829" cy="4924425"/>
          </a:xfrm>
        </p:spPr>
        <p:txBody>
          <a:bodyPr/>
          <a:lstStyle/>
          <a:p>
            <a:r>
              <a:rPr lang="en-GB" dirty="0"/>
              <a:t>A clear communication strategy must be established to monitor and share project progress.</a:t>
            </a:r>
          </a:p>
          <a:p>
            <a:pPr eaLnBrk="1" hangingPunct="1"/>
            <a:r>
              <a:rPr lang="en-GB" dirty="0"/>
              <a:t>How will you share progress on the project?  Who will we share it with?  For example, you may decide to have regular project team meetings- who needs to attend?</a:t>
            </a:r>
          </a:p>
          <a:p>
            <a:pPr eaLnBrk="1" hangingPunct="1"/>
            <a:r>
              <a:rPr lang="en-GB" dirty="0"/>
              <a:t>What level of information will you be sharing?  Who else needs to be kept informed, at what level of detail, and how often?  For example, you may want to keep the project executive updated at an overview level of detail on a weekly basis, while you keep other managers appraised at a higher level of detail.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86565" y="140766"/>
            <a:ext cx="11594969" cy="1325563"/>
          </a:xfrm>
        </p:spPr>
        <p:txBody>
          <a:bodyPr/>
          <a:lstStyle/>
          <a:p>
            <a:pPr algn="ctr" eaLnBrk="1" hangingPunct="1"/>
            <a:r>
              <a:rPr lang="en-GB" dirty="0">
                <a:solidFill>
                  <a:schemeClr val="bg1"/>
                </a:solidFill>
              </a:rPr>
              <a:t>Milestones</a:t>
            </a:r>
          </a:p>
        </p:txBody>
      </p:sp>
      <p:sp>
        <p:nvSpPr>
          <p:cNvPr id="30723" name="Rectangle 3"/>
          <p:cNvSpPr>
            <a:spLocks noGrp="1" noChangeArrowheads="1"/>
          </p:cNvSpPr>
          <p:nvPr>
            <p:ph type="body" idx="1"/>
          </p:nvPr>
        </p:nvSpPr>
        <p:spPr/>
        <p:txBody>
          <a:bodyPr/>
          <a:lstStyle/>
          <a:p>
            <a:pPr>
              <a:lnSpc>
                <a:spcPct val="150000"/>
              </a:lnSpc>
            </a:pPr>
            <a:r>
              <a:rPr lang="en-GB" dirty="0"/>
              <a:t>For most projects, it is </a:t>
            </a:r>
            <a:r>
              <a:rPr lang="en-GB" b="1" dirty="0"/>
              <a:t>ineffective to treat the entire effort as a single block of work with progress assessed only at the end.</a:t>
            </a:r>
          </a:p>
          <a:p>
            <a:pPr>
              <a:lnSpc>
                <a:spcPct val="150000"/>
              </a:lnSpc>
            </a:pPr>
            <a:r>
              <a:rPr lang="en-GB" dirty="0"/>
              <a:t>Instead, it is </a:t>
            </a:r>
            <a:r>
              <a:rPr lang="en-GB" b="1" dirty="0"/>
              <a:t>more practical to divide the project into discrete phases </a:t>
            </a:r>
            <a:r>
              <a:rPr lang="en-GB" dirty="0"/>
              <a:t>or work packages, grouping related tasks together and assigning a clear milestone to each segment.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393097" y="108109"/>
            <a:ext cx="11594969" cy="1325563"/>
          </a:xfrm>
        </p:spPr>
        <p:txBody>
          <a:bodyPr/>
          <a:lstStyle/>
          <a:p>
            <a:pPr algn="ctr" eaLnBrk="1" hangingPunct="1"/>
            <a:r>
              <a:rPr lang="en-GB" dirty="0">
                <a:solidFill>
                  <a:schemeClr val="bg1"/>
                </a:solidFill>
              </a:rPr>
              <a:t>Milestones</a:t>
            </a:r>
          </a:p>
        </p:txBody>
      </p:sp>
      <p:sp>
        <p:nvSpPr>
          <p:cNvPr id="31747" name="Rectangle 3"/>
          <p:cNvSpPr>
            <a:spLocks noGrp="1" noChangeArrowheads="1"/>
          </p:cNvSpPr>
          <p:nvPr>
            <p:ph type="body" idx="1"/>
          </p:nvPr>
        </p:nvSpPr>
        <p:spPr>
          <a:xfrm>
            <a:off x="581297" y="1600200"/>
            <a:ext cx="10953206" cy="4997450"/>
          </a:xfrm>
        </p:spPr>
        <p:txBody>
          <a:bodyPr/>
          <a:lstStyle/>
          <a:p>
            <a:pPr marL="609600" indent="-609600">
              <a:buNone/>
            </a:pPr>
            <a:r>
              <a:rPr lang="en-GB" dirty="0"/>
              <a:t>	In the previously mentioned technology example, the project can be broken down into structured phases such as:</a:t>
            </a:r>
          </a:p>
          <a:p>
            <a:pPr marL="1433513" indent="-609600">
              <a:buFontTx/>
              <a:buAutoNum type="arabicPeriod"/>
            </a:pPr>
            <a:r>
              <a:rPr lang="en-GB" dirty="0"/>
              <a:t>Requirements gathering</a:t>
            </a:r>
          </a:p>
          <a:p>
            <a:pPr marL="1433513" indent="-609600">
              <a:buFontTx/>
              <a:buAutoNum type="arabicPeriod"/>
            </a:pPr>
            <a:r>
              <a:rPr lang="en-GB" dirty="0"/>
              <a:t>Tender writing</a:t>
            </a:r>
          </a:p>
          <a:p>
            <a:pPr marL="1433513" indent="-609600">
              <a:buFontTx/>
              <a:buAutoNum type="arabicPeriod"/>
            </a:pPr>
            <a:r>
              <a:rPr lang="en-GB" dirty="0"/>
              <a:t>Tendering process</a:t>
            </a:r>
          </a:p>
          <a:p>
            <a:pPr marL="1433513" indent="-609600">
              <a:buFontTx/>
              <a:buAutoNum type="arabicPeriod"/>
            </a:pPr>
            <a:r>
              <a:rPr lang="en-GB" dirty="0"/>
              <a:t>Contract negotiation</a:t>
            </a:r>
          </a:p>
          <a:p>
            <a:pPr marL="1433513" indent="-609600">
              <a:buFontTx/>
              <a:buAutoNum type="arabicPeriod"/>
            </a:pPr>
            <a:r>
              <a:rPr lang="en-GB" dirty="0"/>
              <a:t>Deployment</a:t>
            </a:r>
          </a:p>
          <a:p>
            <a:pPr marL="1433513" indent="-609600">
              <a:buFontTx/>
              <a:buAutoNum type="arabicPeriod"/>
            </a:pPr>
            <a:r>
              <a:rPr lang="en-GB" dirty="0"/>
              <a:t>Testing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599208" y="62389"/>
            <a:ext cx="11594969" cy="1325563"/>
          </a:xfrm>
        </p:spPr>
        <p:txBody>
          <a:bodyPr/>
          <a:lstStyle/>
          <a:p>
            <a:pPr algn="ctr" eaLnBrk="1" hangingPunct="1"/>
            <a:r>
              <a:rPr lang="en-GB" dirty="0">
                <a:solidFill>
                  <a:schemeClr val="bg1"/>
                </a:solidFill>
              </a:rPr>
              <a:t>Tolerances</a:t>
            </a:r>
          </a:p>
        </p:txBody>
      </p:sp>
      <p:sp>
        <p:nvSpPr>
          <p:cNvPr id="32771" name="Rectangle 3"/>
          <p:cNvSpPr>
            <a:spLocks noGrp="1" noChangeArrowheads="1"/>
          </p:cNvSpPr>
          <p:nvPr>
            <p:ph type="body" idx="1"/>
          </p:nvPr>
        </p:nvSpPr>
        <p:spPr/>
        <p:txBody>
          <a:bodyPr/>
          <a:lstStyle/>
          <a:p>
            <a:r>
              <a:rPr lang="en-GB" dirty="0"/>
              <a:t>It is important to </a:t>
            </a:r>
            <a:r>
              <a:rPr lang="en-GB" b="1" dirty="0"/>
              <a:t>establish how much deviation from the defined targets is acceptable before corrective action is required</a:t>
            </a:r>
            <a:r>
              <a:rPr lang="en-GB" dirty="0"/>
              <a:t>.</a:t>
            </a:r>
          </a:p>
          <a:p>
            <a:r>
              <a:rPr lang="en-GB" dirty="0"/>
              <a:t>For instance, tolerance limits may be set at </a:t>
            </a:r>
            <a:r>
              <a:rPr lang="en-GB" b="1" dirty="0"/>
              <a:t>±5% for financial parameters and ±10% for scheduling deviations.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700074" y="114640"/>
            <a:ext cx="11594969" cy="1325563"/>
          </a:xfrm>
        </p:spPr>
        <p:txBody>
          <a:bodyPr/>
          <a:lstStyle/>
          <a:p>
            <a:pPr algn="ctr" eaLnBrk="1" hangingPunct="1"/>
            <a:r>
              <a:rPr lang="en-GB" dirty="0">
                <a:solidFill>
                  <a:schemeClr val="bg1"/>
                </a:solidFill>
              </a:rPr>
              <a:t>Tolerances</a:t>
            </a:r>
          </a:p>
        </p:txBody>
      </p:sp>
      <p:sp>
        <p:nvSpPr>
          <p:cNvPr id="33795" name="Rectangle 3"/>
          <p:cNvSpPr>
            <a:spLocks noGrp="1" noChangeArrowheads="1"/>
          </p:cNvSpPr>
          <p:nvPr>
            <p:ph type="body" idx="1"/>
          </p:nvPr>
        </p:nvSpPr>
        <p:spPr/>
        <p:txBody>
          <a:bodyPr/>
          <a:lstStyle/>
          <a:p>
            <a:r>
              <a:rPr lang="en-GB" dirty="0"/>
              <a:t>Quality tolerances should also be considered for example, determining the acceptable deviation from defined quality standards.</a:t>
            </a:r>
          </a:p>
          <a:p>
            <a:r>
              <a:rPr lang="en-GB" b="1" dirty="0"/>
              <a:t>Establishing clear tolerances </a:t>
            </a:r>
            <a:r>
              <a:rPr lang="en-GB" dirty="0"/>
              <a:t>enables effective project management </a:t>
            </a:r>
            <a:r>
              <a:rPr lang="en-GB" b="1" dirty="0"/>
              <a:t>without the need for constant approval from the project executive regarding continuation decisions.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19222" y="140766"/>
            <a:ext cx="11594969" cy="1325563"/>
          </a:xfrm>
        </p:spPr>
        <p:txBody>
          <a:bodyPr/>
          <a:lstStyle/>
          <a:p>
            <a:pPr algn="ctr" eaLnBrk="1" hangingPunct="1"/>
            <a:r>
              <a:rPr lang="en-GB" dirty="0">
                <a:solidFill>
                  <a:schemeClr val="bg1"/>
                </a:solidFill>
              </a:rPr>
              <a:t>Dependencies</a:t>
            </a:r>
          </a:p>
        </p:txBody>
      </p:sp>
      <p:sp>
        <p:nvSpPr>
          <p:cNvPr id="34819" name="Rectangle 3"/>
          <p:cNvSpPr>
            <a:spLocks noGrp="1" noChangeArrowheads="1"/>
          </p:cNvSpPr>
          <p:nvPr>
            <p:ph type="body" idx="1"/>
          </p:nvPr>
        </p:nvSpPr>
        <p:spPr/>
        <p:txBody>
          <a:bodyPr/>
          <a:lstStyle/>
          <a:p>
            <a:r>
              <a:rPr lang="en-GB" dirty="0"/>
              <a:t>This stage involves </a:t>
            </a:r>
            <a:r>
              <a:rPr lang="en-GB" b="1" dirty="0"/>
              <a:t>identifying task dependencies </a:t>
            </a:r>
            <a:r>
              <a:rPr lang="en-GB" dirty="0"/>
              <a:t>determining </a:t>
            </a:r>
            <a:r>
              <a:rPr lang="en-GB" b="1" dirty="0"/>
              <a:t>what must be completed before other activities can proceed.</a:t>
            </a:r>
          </a:p>
          <a:p>
            <a:r>
              <a:rPr lang="en-GB" dirty="0"/>
              <a:t>For instance, in an IT project, </a:t>
            </a:r>
            <a:r>
              <a:rPr lang="en-GB" b="1" dirty="0"/>
              <a:t>requirements gathering must be completed before the tender documentation can be finalised.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73503" y="134235"/>
            <a:ext cx="11594969" cy="1325563"/>
          </a:xfrm>
        </p:spPr>
        <p:txBody>
          <a:bodyPr/>
          <a:lstStyle/>
          <a:p>
            <a:pPr algn="ctr" eaLnBrk="1" hangingPunct="1"/>
            <a:r>
              <a:rPr lang="en-GB" dirty="0">
                <a:solidFill>
                  <a:schemeClr val="bg1"/>
                </a:solidFill>
              </a:rPr>
              <a:t>Risks</a:t>
            </a:r>
          </a:p>
        </p:txBody>
      </p:sp>
      <p:sp>
        <p:nvSpPr>
          <p:cNvPr id="35843" name="Rectangle 3"/>
          <p:cNvSpPr>
            <a:spLocks noGrp="1" noChangeArrowheads="1"/>
          </p:cNvSpPr>
          <p:nvPr>
            <p:ph type="body" idx="1"/>
          </p:nvPr>
        </p:nvSpPr>
        <p:spPr/>
        <p:txBody>
          <a:bodyPr/>
          <a:lstStyle/>
          <a:p>
            <a:pPr eaLnBrk="1" hangingPunct="1"/>
            <a:r>
              <a:rPr lang="en-GB" dirty="0"/>
              <a:t>Simply, what could </a:t>
            </a:r>
            <a:r>
              <a:rPr lang="en-GB" b="1" dirty="0"/>
              <a:t>go wrong?</a:t>
            </a:r>
          </a:p>
          <a:p>
            <a:pPr eaLnBrk="1" hangingPunct="1"/>
            <a:r>
              <a:rPr lang="en-GB" dirty="0"/>
              <a:t>What could happen </a:t>
            </a:r>
            <a:r>
              <a:rPr lang="en-GB" b="1" dirty="0"/>
              <a:t>that would damage your ability to deliver the project?</a:t>
            </a:r>
          </a:p>
          <a:p>
            <a:pPr eaLnBrk="1" hangingPunct="1"/>
            <a:r>
              <a:rPr lang="en-GB" dirty="0"/>
              <a:t>Are there things you can do to </a:t>
            </a:r>
            <a:r>
              <a:rPr lang="en-GB" b="1" dirty="0"/>
              <a:t>avoid them, or minimise them</a:t>
            </a:r>
            <a:r>
              <a:rPr lang="en-GB" dirty="0"/>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98515" y="78695"/>
            <a:ext cx="11594969" cy="1325563"/>
          </a:xfrm>
        </p:spPr>
        <p:txBody>
          <a:bodyPr/>
          <a:lstStyle/>
          <a:p>
            <a:pPr algn="ctr" eaLnBrk="1" hangingPunct="1"/>
            <a:r>
              <a:rPr lang="en-GB" dirty="0">
                <a:solidFill>
                  <a:schemeClr val="bg1"/>
                </a:solidFill>
              </a:rPr>
              <a:t>Scheduling</a:t>
            </a:r>
          </a:p>
        </p:txBody>
      </p:sp>
      <p:sp>
        <p:nvSpPr>
          <p:cNvPr id="36867" name="Rectangle 3"/>
          <p:cNvSpPr>
            <a:spLocks noGrp="1" noChangeArrowheads="1"/>
          </p:cNvSpPr>
          <p:nvPr>
            <p:ph type="body" idx="1"/>
          </p:nvPr>
        </p:nvSpPr>
        <p:spPr/>
        <p:txBody>
          <a:bodyPr/>
          <a:lstStyle/>
          <a:p>
            <a:r>
              <a:rPr lang="en-GB" dirty="0"/>
              <a:t>This stage involves </a:t>
            </a:r>
            <a:r>
              <a:rPr lang="en-GB" b="1" dirty="0"/>
              <a:t>outlining the expected sequence of events </a:t>
            </a:r>
            <a:r>
              <a:rPr lang="en-GB" dirty="0"/>
              <a:t>throughout the project.</a:t>
            </a:r>
          </a:p>
          <a:p>
            <a:r>
              <a:rPr lang="en-GB" dirty="0"/>
              <a:t>It should </a:t>
            </a:r>
            <a:r>
              <a:rPr lang="en-GB" b="1" dirty="0"/>
              <a:t>incorporate identified dependencies, defined milestones, and potentially resource allocations.</a:t>
            </a:r>
          </a:p>
          <a:p>
            <a:r>
              <a:rPr lang="en-GB" dirty="0"/>
              <a:t>At this point, the </a:t>
            </a:r>
            <a:r>
              <a:rPr lang="en-GB" b="1" dirty="0"/>
              <a:t>schedule will typically reflect a high-level overview of the entire project.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12691" y="134234"/>
            <a:ext cx="11594969" cy="1325563"/>
          </a:xfrm>
        </p:spPr>
        <p:txBody>
          <a:bodyPr/>
          <a:lstStyle/>
          <a:p>
            <a:pPr algn="ctr" eaLnBrk="1" hangingPunct="1"/>
            <a:r>
              <a:rPr lang="en-GB" dirty="0">
                <a:solidFill>
                  <a:schemeClr val="bg1"/>
                </a:solidFill>
              </a:rPr>
              <a:t>Scheduling</a:t>
            </a:r>
          </a:p>
        </p:txBody>
      </p:sp>
      <p:sp>
        <p:nvSpPr>
          <p:cNvPr id="37891" name="Rectangle 3"/>
          <p:cNvSpPr>
            <a:spLocks noGrp="1" noChangeArrowheads="1"/>
          </p:cNvSpPr>
          <p:nvPr>
            <p:ph type="body" idx="1"/>
          </p:nvPr>
        </p:nvSpPr>
        <p:spPr/>
        <p:txBody>
          <a:bodyPr/>
          <a:lstStyle/>
          <a:p>
            <a:r>
              <a:rPr lang="en-GB" dirty="0"/>
              <a:t>It is important to </a:t>
            </a:r>
            <a:r>
              <a:rPr lang="en-GB" b="1" dirty="0"/>
              <a:t>acknowledge</a:t>
            </a:r>
            <a:r>
              <a:rPr lang="en-GB" dirty="0"/>
              <a:t> that any project schedule will inevitably contain inaccuracies.</a:t>
            </a:r>
          </a:p>
          <a:p>
            <a:r>
              <a:rPr lang="en-GB" b="1" dirty="0"/>
              <a:t>No schedule can be perfectly predicted</a:t>
            </a:r>
            <a:r>
              <a:rPr lang="en-GB" dirty="0"/>
              <a:t>, and </a:t>
            </a:r>
            <a:r>
              <a:rPr lang="en-GB" b="1" dirty="0"/>
              <a:t>adjustments will likely be necessary as the project progresses.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298515" y="75451"/>
            <a:ext cx="11594969" cy="1325563"/>
          </a:xfrm>
        </p:spPr>
        <p:txBody>
          <a:bodyPr/>
          <a:lstStyle/>
          <a:p>
            <a:pPr algn="ctr" eaLnBrk="1" hangingPunct="1"/>
            <a:r>
              <a:rPr lang="en-GB" dirty="0">
                <a:solidFill>
                  <a:schemeClr val="bg1"/>
                </a:solidFill>
              </a:rPr>
              <a:t>Scheduling</a:t>
            </a:r>
          </a:p>
        </p:txBody>
      </p:sp>
      <p:sp>
        <p:nvSpPr>
          <p:cNvPr id="38915" name="Rectangle 3"/>
          <p:cNvSpPr>
            <a:spLocks noGrp="1" noChangeArrowheads="1"/>
          </p:cNvSpPr>
          <p:nvPr>
            <p:ph type="body" idx="1"/>
          </p:nvPr>
        </p:nvSpPr>
        <p:spPr/>
        <p:txBody>
          <a:bodyPr/>
          <a:lstStyle/>
          <a:p>
            <a:pPr>
              <a:lnSpc>
                <a:spcPct val="150000"/>
              </a:lnSpc>
              <a:spcBef>
                <a:spcPts val="600"/>
              </a:spcBef>
            </a:pPr>
            <a:r>
              <a:rPr lang="en-GB" dirty="0"/>
              <a:t>The schedule should present a </a:t>
            </a:r>
            <a:r>
              <a:rPr lang="en-GB" b="1" dirty="0"/>
              <a:t>clear overview</a:t>
            </a:r>
            <a:r>
              <a:rPr lang="en-GB" dirty="0"/>
              <a:t>, with the </a:t>
            </a:r>
            <a:r>
              <a:rPr lang="en-GB" b="1" dirty="0"/>
              <a:t>project divided into logical and manageable segments.</a:t>
            </a:r>
          </a:p>
          <a:p>
            <a:pPr>
              <a:lnSpc>
                <a:spcPct val="150000"/>
              </a:lnSpc>
              <a:spcBef>
                <a:spcPts val="600"/>
              </a:spcBef>
            </a:pPr>
            <a:r>
              <a:rPr lang="en-GB" dirty="0"/>
              <a:t>This structure allows for </a:t>
            </a:r>
            <a:r>
              <a:rPr lang="en-GB" b="1" dirty="0"/>
              <a:t>detailed planning of the initial stages</a:t>
            </a:r>
            <a:r>
              <a:rPr lang="en-GB" dirty="0"/>
              <a:t>.</a:t>
            </a:r>
          </a:p>
          <a:p>
            <a:pPr>
              <a:lnSpc>
                <a:spcPct val="150000"/>
              </a:lnSpc>
              <a:spcBef>
                <a:spcPts val="600"/>
              </a:spcBef>
            </a:pPr>
            <a:r>
              <a:rPr lang="en-GB" dirty="0"/>
              <a:t>However, as the </a:t>
            </a:r>
            <a:r>
              <a:rPr lang="en-GB" b="1" dirty="0"/>
              <a:t>timeline extends, projections will increasingly rely on assumptions and estimates rather than precise data.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74582" y="1991746"/>
            <a:ext cx="9842805" cy="1945469"/>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lvl="2">
              <a:lnSpc>
                <a:spcPct val="200000"/>
              </a:lnSpc>
              <a:spcAft>
                <a:spcPts val="1000"/>
              </a:spcAft>
            </a:pPr>
            <a:r>
              <a:rPr lang="en-GB" dirty="0">
                <a:effectLst/>
                <a:latin typeface="Book Antiqua" panose="02040602050305030304" pitchFamily="18" charset="0"/>
                <a:ea typeface="Cambria" panose="02040503050406030204" pitchFamily="18" charset="0"/>
                <a:cs typeface="Times New Roman" panose="02020603050405020304" pitchFamily="18" charset="0"/>
              </a:rPr>
              <a:t>[1] M. Wolf, Computers as Components: Principles of Embedded Computing System Design, 5th ed. Cambridge, MA: Morgan Kaufmann, 2023.</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646158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38e43e29-3e67-40c5-b794-555b265b07a7"/>
  <p:tag name="SLIDO_EVENT_SECTION_UUID" val="3697fe7c-6c5c-4d71-b150-ef856077840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B97851B-0EC9-48C0-9901-97AE2E2BAB65}">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820</TotalTime>
  <Words>934</Words>
  <Application>Microsoft Office PowerPoint</Application>
  <PresentationFormat>Widescreen</PresentationFormat>
  <Paragraphs>88</Paragraphs>
  <Slides>22</Slides>
  <Notes>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22</vt:i4>
      </vt:variant>
    </vt:vector>
  </HeadingPairs>
  <TitlesOfParts>
    <vt:vector size="30" baseType="lpstr">
      <vt:lpstr>Arial</vt:lpstr>
      <vt:lpstr>Book Antiqua</vt:lpstr>
      <vt:lpstr>Calibri</vt:lpstr>
      <vt:lpstr>Calibri Light</vt:lpstr>
      <vt:lpstr>Cambria</vt:lpstr>
      <vt:lpstr>UWTSD 200_Title Page</vt:lpstr>
      <vt:lpstr>UWTSD 200_Title Page 2</vt:lpstr>
      <vt:lpstr>UWTSD 200_Text 4</vt:lpstr>
      <vt:lpstr>PowerPoint Presentation</vt:lpstr>
      <vt:lpstr>Project Planning  </vt:lpstr>
      <vt:lpstr>Project Planning</vt:lpstr>
      <vt:lpstr>Project Plans: 10 Essential Elements</vt:lpstr>
      <vt:lpstr>Project Plans: 10 Essential Elements</vt:lpstr>
      <vt:lpstr>Aim of Project</vt:lpstr>
      <vt:lpstr>Outputs</vt:lpstr>
      <vt:lpstr>Quality Criteria</vt:lpstr>
      <vt:lpstr>Resources</vt:lpstr>
      <vt:lpstr>Management Structure</vt:lpstr>
      <vt:lpstr>Management Structure</vt:lpstr>
      <vt:lpstr>Milestones</vt:lpstr>
      <vt:lpstr>Milestones</vt:lpstr>
      <vt:lpstr>Tolerances</vt:lpstr>
      <vt:lpstr>Tolerances</vt:lpstr>
      <vt:lpstr>Dependencies</vt:lpstr>
      <vt:lpstr>Risks</vt:lpstr>
      <vt:lpstr>Scheduling</vt:lpstr>
      <vt:lpstr>Scheduling</vt:lpstr>
      <vt:lpstr>Scheduling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9</cp:revision>
  <dcterms:created xsi:type="dcterms:W3CDTF">2021-03-09T15:35:42Z</dcterms:created>
  <dcterms:modified xsi:type="dcterms:W3CDTF">2026-06-22T10:42:42Z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