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79" r:id="rId3"/>
    <p:sldId id="257" r:id="rId4"/>
    <p:sldId id="264" r:id="rId5"/>
    <p:sldId id="266" r:id="rId6"/>
    <p:sldId id="268" r:id="rId7"/>
    <p:sldId id="267" r:id="rId8"/>
    <p:sldId id="258" r:id="rId9"/>
    <p:sldId id="259" r:id="rId10"/>
    <p:sldId id="260" r:id="rId11"/>
    <p:sldId id="263" r:id="rId12"/>
    <p:sldId id="265" r:id="rId13"/>
    <p:sldId id="275" r:id="rId14"/>
    <p:sldId id="274" r:id="rId15"/>
    <p:sldId id="261" r:id="rId16"/>
    <p:sldId id="262" r:id="rId17"/>
    <p:sldId id="269" r:id="rId18"/>
    <p:sldId id="270" r:id="rId19"/>
    <p:sldId id="272" r:id="rId20"/>
    <p:sldId id="271" r:id="rId21"/>
    <p:sldId id="276" r:id="rId22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9938" cy="487680"/>
          </a:xfrm>
          <a:prstGeom prst="rect">
            <a:avLst/>
          </a:prstGeom>
        </p:spPr>
        <p:txBody>
          <a:bodyPr vert="horz" lIns="90602" tIns="45301" rIns="90602" bIns="4530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1"/>
            <a:ext cx="2889938" cy="487680"/>
          </a:xfrm>
          <a:prstGeom prst="rect">
            <a:avLst/>
          </a:prstGeom>
        </p:spPr>
        <p:txBody>
          <a:bodyPr vert="horz" lIns="90602" tIns="45301" rIns="90602" bIns="45301" rtlCol="0"/>
          <a:lstStyle>
            <a:lvl1pPr algn="r">
              <a:defRPr sz="1200"/>
            </a:lvl1pPr>
          </a:lstStyle>
          <a:p>
            <a:fld id="{72BAF547-C881-4F52-BA4D-0A039C4B0612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7680"/>
          </a:xfrm>
          <a:prstGeom prst="rect">
            <a:avLst/>
          </a:prstGeom>
        </p:spPr>
        <p:txBody>
          <a:bodyPr vert="horz" lIns="90602" tIns="45301" rIns="90602" bIns="4530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7680"/>
          </a:xfrm>
          <a:prstGeom prst="rect">
            <a:avLst/>
          </a:prstGeom>
        </p:spPr>
        <p:txBody>
          <a:bodyPr vert="horz" lIns="90602" tIns="45301" rIns="90602" bIns="45301" rtlCol="0" anchor="b"/>
          <a:lstStyle>
            <a:lvl1pPr algn="r">
              <a:defRPr sz="1200"/>
            </a:lvl1pPr>
          </a:lstStyle>
          <a:p>
            <a:fld id="{D64F72A9-4C53-4DF1-BFA1-769F481CA62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84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F0B66-7EF3-491D-A217-165202DA3F29}" type="datetimeFigureOut">
              <a:rPr lang="en-GB" smtClean="0"/>
              <a:pPr/>
              <a:t>06/03/2018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F9C7A-EEBD-4793-8246-609F1F445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144016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Global Marketing </a:t>
            </a:r>
            <a:r>
              <a:rPr lang="en-GB" dirty="0"/>
              <a:t>Strategy</a:t>
            </a:r>
            <a:br>
              <a:rPr lang="en-GB" dirty="0"/>
            </a:br>
            <a:r>
              <a:rPr lang="en-GB" dirty="0"/>
              <a:t>Pricing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400800" cy="864096"/>
          </a:xfrm>
        </p:spPr>
        <p:txBody>
          <a:bodyPr>
            <a:normAutofit fontScale="85000" lnSpcReduction="20000"/>
          </a:bodyPr>
          <a:lstStyle/>
          <a:p>
            <a:endParaRPr lang="en-GB" dirty="0" smtClean="0"/>
          </a:p>
          <a:p>
            <a:r>
              <a:rPr lang="en-GB" dirty="0" smtClean="0"/>
              <a:t>By Will Fleming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08920"/>
            <a:ext cx="6480720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en-GB" dirty="0" smtClean="0"/>
              <a:t>What did we learn from last time?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Explain in your own words what you understand by standardisation and adaptation and  show how it relates to ethnocentric</a:t>
            </a:r>
            <a:r>
              <a:rPr lang="en-GB" dirty="0"/>
              <a:t>, </a:t>
            </a:r>
            <a:r>
              <a:rPr lang="en-GB" dirty="0" smtClean="0"/>
              <a:t>polycentric, </a:t>
            </a:r>
            <a:r>
              <a:rPr lang="en-GB" dirty="0" err="1" smtClean="0"/>
              <a:t>regiocentric</a:t>
            </a:r>
            <a:r>
              <a:rPr lang="en-GB" dirty="0" smtClean="0"/>
              <a:t> </a:t>
            </a:r>
            <a:r>
              <a:rPr lang="en-GB" dirty="0"/>
              <a:t>and </a:t>
            </a:r>
            <a:r>
              <a:rPr lang="en-GB" dirty="0" smtClean="0"/>
              <a:t>geocentric policies.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Provide some case studies </a:t>
            </a:r>
            <a:r>
              <a:rPr lang="en-GB" dirty="0"/>
              <a:t>for </a:t>
            </a:r>
            <a:r>
              <a:rPr lang="en-GB" dirty="0" smtClean="0"/>
              <a:t>an organisation whose international </a:t>
            </a:r>
            <a:r>
              <a:rPr lang="en-GB" dirty="0"/>
              <a:t>product portfolio </a:t>
            </a:r>
            <a:r>
              <a:rPr lang="en-GB" dirty="0" smtClean="0"/>
              <a:t>needs careful consideration when taking products </a:t>
            </a:r>
            <a:r>
              <a:rPr lang="en-GB" dirty="0"/>
              <a:t>into a foreign </a:t>
            </a:r>
            <a:r>
              <a:rPr lang="en-GB" dirty="0" smtClean="0"/>
              <a:t>market in the areas of :</a:t>
            </a:r>
            <a:endParaRPr lang="en-GB" dirty="0"/>
          </a:p>
          <a:p>
            <a:pPr>
              <a:buFont typeface="Wingdings" pitchFamily="2" charset="2"/>
              <a:buChar char="ü"/>
            </a:pPr>
            <a:r>
              <a:rPr lang="en-GB" dirty="0"/>
              <a:t>The physical product </a:t>
            </a:r>
          </a:p>
          <a:p>
            <a:pPr>
              <a:buFont typeface="Wingdings" pitchFamily="2" charset="2"/>
              <a:buChar char="ü"/>
            </a:pPr>
            <a:r>
              <a:rPr lang="en-GB" dirty="0" smtClean="0"/>
              <a:t>The </a:t>
            </a:r>
            <a:r>
              <a:rPr lang="en-GB" dirty="0"/>
              <a:t>name </a:t>
            </a:r>
            <a:r>
              <a:rPr lang="en-GB" dirty="0" smtClean="0"/>
              <a:t>/ </a:t>
            </a:r>
            <a:r>
              <a:rPr lang="en-GB" dirty="0"/>
              <a:t>The brand </a:t>
            </a:r>
          </a:p>
          <a:p>
            <a:pPr>
              <a:buFont typeface="Wingdings" pitchFamily="2" charset="2"/>
              <a:buChar char="ü"/>
            </a:pPr>
            <a:r>
              <a:rPr lang="en-GB" dirty="0" smtClean="0"/>
              <a:t>The </a:t>
            </a:r>
            <a:r>
              <a:rPr lang="en-GB" dirty="0"/>
              <a:t>style or design </a:t>
            </a:r>
            <a:r>
              <a:rPr lang="en-GB" dirty="0" smtClean="0"/>
              <a:t>and even</a:t>
            </a:r>
            <a:endParaRPr lang="en-GB" dirty="0"/>
          </a:p>
          <a:p>
            <a:pPr>
              <a:buFont typeface="Wingdings" pitchFamily="2" charset="2"/>
              <a:buChar char="ü"/>
            </a:pPr>
            <a:r>
              <a:rPr lang="en-GB" dirty="0"/>
              <a:t>Issues of service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29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Pricing -  an introduction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Of all the marketing mix elements many think pricing is the most:</a:t>
            </a:r>
          </a:p>
          <a:p>
            <a:r>
              <a:rPr lang="en-GB" dirty="0" smtClean="0"/>
              <a:t>Flexible</a:t>
            </a:r>
          </a:p>
          <a:p>
            <a:r>
              <a:rPr lang="en-GB" dirty="0" smtClean="0"/>
              <a:t>Independent</a:t>
            </a:r>
          </a:p>
          <a:p>
            <a:r>
              <a:rPr lang="en-GB" dirty="0" smtClean="0"/>
              <a:t>Controllable </a:t>
            </a:r>
          </a:p>
          <a:p>
            <a:r>
              <a:rPr lang="en-GB" dirty="0" smtClean="0"/>
              <a:t>Important</a:t>
            </a:r>
          </a:p>
          <a:p>
            <a:pPr>
              <a:buNone/>
            </a:pPr>
            <a:r>
              <a:rPr lang="en-GB" dirty="0" smtClean="0"/>
              <a:t>However to be totally effective it needs to have a strategic role and this causes problems in </a:t>
            </a:r>
            <a:r>
              <a:rPr lang="en-GB" dirty="0" err="1" smtClean="0"/>
              <a:t>Internatiomal</a:t>
            </a:r>
            <a:r>
              <a:rPr lang="en-GB" dirty="0" smtClean="0"/>
              <a:t> Marketing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060848"/>
            <a:ext cx="3672408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Pricing – role in the marketing mix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Pricing has a key role to play in the marketing mix of any organisation as;</a:t>
            </a:r>
          </a:p>
          <a:p>
            <a:r>
              <a:rPr lang="en-GB" dirty="0" smtClean="0"/>
              <a:t>An offer to the market or a reflection of value to the customer...</a:t>
            </a:r>
          </a:p>
          <a:p>
            <a:r>
              <a:rPr lang="en-GB" dirty="0" smtClean="0"/>
              <a:t>..and therefore as a sign of quality</a:t>
            </a:r>
          </a:p>
          <a:p>
            <a:r>
              <a:rPr lang="en-GB" dirty="0" smtClean="0"/>
              <a:t>It enhances differentiation in the marketplace</a:t>
            </a:r>
          </a:p>
          <a:p>
            <a:r>
              <a:rPr lang="en-GB" dirty="0" smtClean="0"/>
              <a:t>It signals the organisations competitive position....ant it is highly visible and </a:t>
            </a:r>
            <a:r>
              <a:rPr lang="en-GB" b="1" i="1" dirty="0" smtClean="0"/>
              <a:t>emotive</a:t>
            </a:r>
            <a:r>
              <a:rPr lang="en-GB" dirty="0" smtClean="0"/>
              <a:t>!</a:t>
            </a:r>
          </a:p>
          <a:p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Pricing – approaches to deciding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When setting prices in domestic markets organisations will use the following approaches: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A cost-orientated approach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A market-orientated approach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A competitor-orientated approach</a:t>
            </a:r>
          </a:p>
          <a:p>
            <a:pPr>
              <a:buNone/>
            </a:pPr>
            <a:r>
              <a:rPr lang="en-GB" b="1" dirty="0" smtClean="0"/>
              <a:t>QUESTION???</a:t>
            </a:r>
          </a:p>
          <a:p>
            <a:pPr>
              <a:buNone/>
            </a:pPr>
            <a:r>
              <a:rPr lang="en-GB" dirty="0" smtClean="0"/>
              <a:t>Which method do you think is the best?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Pricing options in global markets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You should know that there are really only four possible options open to the organisation: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Standardisation or </a:t>
            </a:r>
            <a:r>
              <a:rPr lang="en-GB" b="1" i="1" u="sng" dirty="0" smtClean="0"/>
              <a:t>ethnocentric</a:t>
            </a:r>
            <a:r>
              <a:rPr lang="en-GB" dirty="0" smtClean="0"/>
              <a:t> pricing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Adaptation or </a:t>
            </a:r>
            <a:r>
              <a:rPr lang="en-GB" b="1" i="1" u="sng" dirty="0" smtClean="0"/>
              <a:t>polycentric</a:t>
            </a:r>
            <a:r>
              <a:rPr lang="en-GB" dirty="0" smtClean="0"/>
              <a:t> pricing</a:t>
            </a:r>
          </a:p>
          <a:p>
            <a:pPr>
              <a:buFont typeface="Wingdings" pitchFamily="2" charset="2"/>
              <a:buChar char="Ø"/>
            </a:pPr>
            <a:r>
              <a:rPr lang="en-GB" b="1" i="1" u="sng" dirty="0" err="1" smtClean="0"/>
              <a:t>Regiocentric</a:t>
            </a:r>
            <a:r>
              <a:rPr lang="en-GB" dirty="0" smtClean="0"/>
              <a:t> different pricing for different regions and,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Global (sometimes considered as invention) or </a:t>
            </a:r>
            <a:r>
              <a:rPr lang="en-GB" b="1" i="1" u="sng" dirty="0" smtClean="0"/>
              <a:t>geocentric</a:t>
            </a:r>
            <a:r>
              <a:rPr lang="en-GB" dirty="0" smtClean="0"/>
              <a:t> pricing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>Objectives for pricing in global markets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Objectives for the organisation:</a:t>
            </a:r>
          </a:p>
          <a:p>
            <a:r>
              <a:rPr lang="en-GB" dirty="0" smtClean="0"/>
              <a:t>A rate of return</a:t>
            </a:r>
          </a:p>
          <a:p>
            <a:r>
              <a:rPr lang="en-GB" dirty="0" smtClean="0"/>
              <a:t>For market stabilisation</a:t>
            </a:r>
          </a:p>
          <a:p>
            <a:r>
              <a:rPr lang="en-GB" dirty="0" smtClean="0"/>
              <a:t>To reflect demand/ the markets willingness to pay</a:t>
            </a:r>
          </a:p>
          <a:p>
            <a:r>
              <a:rPr lang="en-GB" dirty="0" smtClean="0"/>
              <a:t>As a competitive position</a:t>
            </a:r>
          </a:p>
          <a:p>
            <a:r>
              <a:rPr lang="en-GB" dirty="0" smtClean="0"/>
              <a:t>Reflect product differentiation</a:t>
            </a:r>
          </a:p>
          <a:p>
            <a:r>
              <a:rPr lang="en-GB" dirty="0" smtClean="0"/>
              <a:t>To achieve market skimming/ early cash recovery</a:t>
            </a:r>
          </a:p>
          <a:p>
            <a:r>
              <a:rPr lang="en-GB" dirty="0" smtClean="0"/>
              <a:t>To achieve market penetration &amp; prevent new entrants in to the marketplace.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Pricing – stages in decision making </a:t>
            </a:r>
            <a:br>
              <a:rPr lang="en-GB" dirty="0" smtClean="0"/>
            </a:br>
            <a:r>
              <a:rPr lang="en-GB" dirty="0" smtClean="0"/>
              <a:t>for global markets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en-GB" dirty="0" err="1" smtClean="0"/>
              <a:t>Doole</a:t>
            </a:r>
            <a:r>
              <a:rPr lang="en-GB" dirty="0" smtClean="0"/>
              <a:t> and Lowe  2001 recommend this process: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Analyse the factors which influence price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Confirm corporate pricing strategy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Evaluate the various strategic pricing options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Implement the strategies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Manage price and international finance transactions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Pricing – influencing factors </a:t>
            </a:r>
            <a:br>
              <a:rPr lang="en-GB" dirty="0" smtClean="0"/>
            </a:br>
            <a:r>
              <a:rPr lang="en-GB" dirty="0" smtClean="0"/>
              <a:t>in global markets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err="1" smtClean="0"/>
              <a:t>Terpstra</a:t>
            </a:r>
            <a:r>
              <a:rPr lang="en-GB" dirty="0" smtClean="0"/>
              <a:t> &amp; </a:t>
            </a:r>
            <a:r>
              <a:rPr lang="en-GB" dirty="0" err="1" smtClean="0"/>
              <a:t>Sarathy</a:t>
            </a:r>
            <a:r>
              <a:rPr lang="en-GB" dirty="0" smtClean="0"/>
              <a:t> 2000 identify 3 major factors: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Company and product factors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Market factors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Environmental factors</a:t>
            </a:r>
          </a:p>
          <a:p>
            <a:pPr marL="514350" indent="-51435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6264696" cy="21210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1. Company and product factors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These are the key influencing factors &amp; include:</a:t>
            </a:r>
          </a:p>
          <a:p>
            <a:r>
              <a:rPr lang="en-GB" dirty="0" smtClean="0"/>
              <a:t>Corporate &amp; marketing objectives</a:t>
            </a:r>
          </a:p>
          <a:p>
            <a:r>
              <a:rPr lang="en-GB" dirty="0" smtClean="0"/>
              <a:t>Company pricing strategy/ policy</a:t>
            </a:r>
          </a:p>
          <a:p>
            <a:r>
              <a:rPr lang="en-GB" dirty="0" smtClean="0"/>
              <a:t>Product positioning</a:t>
            </a:r>
          </a:p>
          <a:p>
            <a:r>
              <a:rPr lang="en-GB" dirty="0" smtClean="0"/>
              <a:t>Cost structures</a:t>
            </a:r>
          </a:p>
          <a:p>
            <a:r>
              <a:rPr lang="en-GB" dirty="0" smtClean="0"/>
              <a:t>Costs of international markets</a:t>
            </a:r>
          </a:p>
          <a:p>
            <a:pPr>
              <a:buFont typeface="Wingdings" pitchFamily="2" charset="2"/>
              <a:buChar char="ü"/>
            </a:pPr>
            <a:r>
              <a:rPr lang="en-GB" b="1" i="1" u="sng" dirty="0"/>
              <a:t>Need for standardisation? or adaptation?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Company and product factors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Five key price dynamics have been identified:</a:t>
            </a:r>
          </a:p>
          <a:p>
            <a:r>
              <a:rPr lang="en-GB" dirty="0" smtClean="0"/>
              <a:t>Frequency of purchase [hi – v price sensitive]</a:t>
            </a:r>
          </a:p>
          <a:p>
            <a:r>
              <a:rPr lang="en-GB" dirty="0" smtClean="0"/>
              <a:t>Degree of necessity [hi – must accept]</a:t>
            </a:r>
          </a:p>
          <a:p>
            <a:r>
              <a:rPr lang="en-GB" dirty="0" smtClean="0"/>
              <a:t>Unit price [hi – encourages comparison]</a:t>
            </a:r>
          </a:p>
          <a:p>
            <a:r>
              <a:rPr lang="en-GB" dirty="0" smtClean="0"/>
              <a:t>Degree of comparability </a:t>
            </a:r>
            <a:r>
              <a:rPr lang="en-GB" dirty="0" smtClean="0"/>
              <a:t>[</a:t>
            </a:r>
            <a:r>
              <a:rPr lang="en-GB" dirty="0" smtClean="0"/>
              <a:t>hi</a:t>
            </a:r>
            <a:r>
              <a:rPr lang="en-GB" dirty="0" smtClean="0"/>
              <a:t> </a:t>
            </a:r>
            <a:r>
              <a:rPr lang="en-GB" dirty="0" smtClean="0"/>
              <a:t>– accept]</a:t>
            </a:r>
          </a:p>
          <a:p>
            <a:r>
              <a:rPr lang="en-GB" dirty="0" smtClean="0"/>
              <a:t>Degree of fashion or status [hi – will pay]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Company and product factors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The cost structure and pricing are clearly linked:</a:t>
            </a:r>
          </a:p>
          <a:p>
            <a:r>
              <a:rPr lang="en-GB" dirty="0" smtClean="0"/>
              <a:t>How does the organisation allocate costs?</a:t>
            </a:r>
          </a:p>
          <a:p>
            <a:r>
              <a:rPr lang="en-GB" dirty="0" smtClean="0"/>
              <a:t>Sales volume affects cost base</a:t>
            </a:r>
          </a:p>
          <a:p>
            <a:r>
              <a:rPr lang="en-GB" dirty="0" smtClean="0"/>
              <a:t>The cost base can be managed via economies of scale, experience, production location</a:t>
            </a:r>
          </a:p>
          <a:p>
            <a:r>
              <a:rPr lang="en-GB" dirty="0" smtClean="0"/>
              <a:t>There are specific costs to operating in global markets like tariffs, insurance, warehousing, transport, running a sales team.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1. Company and product factors      - the export order payment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The options available here are as follows:</a:t>
            </a:r>
          </a:p>
          <a:p>
            <a:r>
              <a:rPr lang="en-GB" dirty="0" smtClean="0"/>
              <a:t>A draft – co. </a:t>
            </a:r>
            <a:r>
              <a:rPr lang="en-GB" dirty="0"/>
              <a:t>a</a:t>
            </a:r>
            <a:r>
              <a:rPr lang="en-GB" dirty="0" smtClean="0"/>
              <a:t>grees to pay</a:t>
            </a:r>
          </a:p>
          <a:p>
            <a:r>
              <a:rPr lang="en-GB" dirty="0" smtClean="0"/>
              <a:t>A letter of credit – bank agrees to pay</a:t>
            </a:r>
          </a:p>
          <a:p>
            <a:r>
              <a:rPr lang="en-GB" dirty="0" smtClean="0"/>
              <a:t>An open account – needs trust as easy route for non-payment</a:t>
            </a:r>
          </a:p>
          <a:p>
            <a:r>
              <a:rPr lang="en-GB" dirty="0" smtClean="0"/>
              <a:t>By consignment – exporter owns the goods until the importer finally sells them</a:t>
            </a:r>
          </a:p>
          <a:p>
            <a:r>
              <a:rPr lang="en-GB" dirty="0" smtClean="0"/>
              <a:t>Use of Bills of Exchange – requires payment as instructed and at a specified time.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1. Company and product factors      - how to price global products?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dirty="0" smtClean="0"/>
              <a:t>There are a number of options available to </a:t>
            </a:r>
            <a:r>
              <a:rPr lang="en-GB" dirty="0"/>
              <a:t>organisations that are related to the additional costs of transporting when </a:t>
            </a:r>
            <a:r>
              <a:rPr lang="en-GB" dirty="0" smtClean="0"/>
              <a:t>pricing for global marketing:</a:t>
            </a:r>
          </a:p>
          <a:p>
            <a:r>
              <a:rPr lang="en-GB" dirty="0" smtClean="0"/>
              <a:t>Ex Wks </a:t>
            </a:r>
          </a:p>
          <a:p>
            <a:r>
              <a:rPr lang="en-GB" dirty="0" smtClean="0"/>
              <a:t>F.O.B.</a:t>
            </a:r>
          </a:p>
          <a:p>
            <a:r>
              <a:rPr lang="en-GB" dirty="0" smtClean="0"/>
              <a:t>F.A.S. </a:t>
            </a:r>
            <a:endParaRPr lang="en-GB" dirty="0"/>
          </a:p>
          <a:p>
            <a:r>
              <a:rPr lang="en-GB" dirty="0" smtClean="0"/>
              <a:t>C &amp; F</a:t>
            </a:r>
          </a:p>
          <a:p>
            <a:r>
              <a:rPr lang="en-GB" dirty="0" smtClean="0"/>
              <a:t>C.I.F.</a:t>
            </a:r>
          </a:p>
          <a:p>
            <a:r>
              <a:rPr lang="en-GB" dirty="0" smtClean="0"/>
              <a:t>D.D.P.</a:t>
            </a:r>
          </a:p>
          <a:p>
            <a:pPr>
              <a:buNone/>
            </a:pPr>
            <a:r>
              <a:rPr lang="en-GB" b="1" dirty="0" smtClean="0"/>
              <a:t>STUDENT TASK</a:t>
            </a:r>
          </a:p>
          <a:p>
            <a:pPr>
              <a:buNone/>
            </a:pPr>
            <a:r>
              <a:rPr lang="en-GB" dirty="0" smtClean="0"/>
              <a:t>For next week find out what each of these expressions mean. 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2. Market factors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The market factors cover the issues that the organisation face within their particular business/ industry/ market for instance: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Consumer perceptions and responses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Competitor responses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The market structure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The distribution channels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The supply chain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Other key stakeholders</a:t>
            </a:r>
          </a:p>
          <a:p>
            <a:pPr>
              <a:buFont typeface="Wingdings" pitchFamily="2" charset="2"/>
              <a:buChar char="Ø"/>
            </a:pP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3. Environmental factors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The environmental factors focus on the elements of the business transaction out with the control of the business like: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Government influence and constraints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Currency fluctuations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Currency access &amp; non-money payments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The stage of the business cycle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/>
              <a:t>Levels of inflation</a:t>
            </a:r>
          </a:p>
          <a:p>
            <a:pPr>
              <a:buFont typeface="Wingdings" pitchFamily="2" charset="2"/>
              <a:buChar char="Ø"/>
            </a:pP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Problems in pricing in global markets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The main problems can be separated into four general categories:</a:t>
            </a:r>
          </a:p>
          <a:p>
            <a:r>
              <a:rPr lang="en-GB" dirty="0" smtClean="0"/>
              <a:t>Problems of multi-national </a:t>
            </a:r>
          </a:p>
          <a:p>
            <a:pPr marL="0" indent="0">
              <a:buNone/>
            </a:pPr>
            <a:r>
              <a:rPr lang="en-GB" dirty="0" smtClean="0"/>
              <a:t>pricing co-ordination</a:t>
            </a:r>
          </a:p>
          <a:p>
            <a:r>
              <a:rPr lang="en-GB" dirty="0" smtClean="0"/>
              <a:t>Problems in managing foreign </a:t>
            </a:r>
          </a:p>
          <a:p>
            <a:pPr marL="0" indent="0">
              <a:buNone/>
            </a:pPr>
            <a:r>
              <a:rPr lang="en-GB" dirty="0" smtClean="0"/>
              <a:t>currency and economic conditions</a:t>
            </a:r>
          </a:p>
          <a:p>
            <a:r>
              <a:rPr lang="en-GB" dirty="0" smtClean="0"/>
              <a:t>Problems in obtaining payments</a:t>
            </a:r>
          </a:p>
          <a:p>
            <a:r>
              <a:rPr lang="en-GB" dirty="0" smtClean="0"/>
              <a:t>Administration problems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72816"/>
            <a:ext cx="2915816" cy="424847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Multi-national pricing co-ordination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This becomes complex as the no. of markets increase due to widely differing markets.</a:t>
            </a:r>
          </a:p>
          <a:p>
            <a:pPr>
              <a:buNone/>
            </a:pPr>
            <a:r>
              <a:rPr lang="en-GB" dirty="0" err="1" smtClean="0"/>
              <a:t>Assmus</a:t>
            </a:r>
            <a:r>
              <a:rPr lang="en-GB" dirty="0" smtClean="0"/>
              <a:t> &amp; </a:t>
            </a:r>
            <a:r>
              <a:rPr lang="en-GB" dirty="0" err="1" smtClean="0"/>
              <a:t>Wiesse</a:t>
            </a:r>
            <a:r>
              <a:rPr lang="en-GB" dirty="0" smtClean="0"/>
              <a:t> (1995) identified  a particular recurring problem that they called “the grey market” involving the use of parallel importing, re-importing and lateral importing.</a:t>
            </a:r>
          </a:p>
          <a:p>
            <a:pPr>
              <a:buNone/>
            </a:pPr>
            <a:r>
              <a:rPr lang="en-GB" dirty="0" smtClean="0"/>
              <a:t>To overcome this organisations may use </a:t>
            </a:r>
            <a:r>
              <a:rPr lang="en-GB" i="1" dirty="0" smtClean="0"/>
              <a:t>economic</a:t>
            </a:r>
            <a:r>
              <a:rPr lang="en-GB" dirty="0" smtClean="0"/>
              <a:t>, </a:t>
            </a:r>
            <a:r>
              <a:rPr lang="en-GB" i="1" dirty="0" smtClean="0"/>
              <a:t>centralisation</a:t>
            </a:r>
            <a:r>
              <a:rPr lang="en-GB" dirty="0" smtClean="0"/>
              <a:t>, </a:t>
            </a:r>
            <a:r>
              <a:rPr lang="en-GB" i="1" dirty="0" smtClean="0"/>
              <a:t>formalisation</a:t>
            </a:r>
            <a:r>
              <a:rPr lang="en-GB" dirty="0" smtClean="0"/>
              <a:t> and </a:t>
            </a:r>
            <a:r>
              <a:rPr lang="en-GB" i="1" dirty="0" smtClean="0"/>
              <a:t>informal</a:t>
            </a:r>
            <a:r>
              <a:rPr lang="en-GB" dirty="0" smtClean="0"/>
              <a:t> co-ordination measures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Currency transactions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This decision is often the most risky as the organisation can lose competitiveness, profits or upset it’s own product portfolio. The most basic decision is whether to use</a:t>
            </a:r>
          </a:p>
          <a:p>
            <a:r>
              <a:rPr lang="en-GB" dirty="0" smtClean="0"/>
              <a:t>Domestic currency </a:t>
            </a:r>
            <a:r>
              <a:rPr lang="en-GB" b="1" u="sng" dirty="0" smtClean="0"/>
              <a:t>OR THE </a:t>
            </a:r>
            <a:r>
              <a:rPr lang="en-GB" dirty="0" smtClean="0"/>
              <a:t>local currency.</a:t>
            </a:r>
          </a:p>
          <a:p>
            <a:r>
              <a:rPr lang="en-GB" dirty="0" smtClean="0"/>
              <a:t>Forward buying (buying at today’s prices)</a:t>
            </a:r>
          </a:p>
          <a:p>
            <a:r>
              <a:rPr lang="en-GB" dirty="0" smtClean="0"/>
              <a:t>Where there is a risk of non-payment to use leasing or some countertrade like barter, compensation trade, off-setting, switch deals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Transfer pricing problems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It is assumed that the decision here is for corporate gain and not divisional benefit. The main options include:</a:t>
            </a:r>
          </a:p>
          <a:p>
            <a:r>
              <a:rPr lang="en-GB" dirty="0" smtClean="0"/>
              <a:t>At cost</a:t>
            </a:r>
          </a:p>
          <a:p>
            <a:r>
              <a:rPr lang="en-GB" dirty="0" smtClean="0"/>
              <a:t>At arms length</a:t>
            </a:r>
          </a:p>
          <a:p>
            <a:r>
              <a:rPr lang="en-GB" dirty="0" smtClean="0"/>
              <a:t>At cost plus.</a:t>
            </a:r>
          </a:p>
          <a:p>
            <a:pPr marL="0" indent="0"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This area is controversial  as it is often used to avoid home &amp; foreign taxes, create barriers for new entrants, falsely improve situations.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348881"/>
            <a:ext cx="5256584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 next time….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i="1" dirty="0" smtClean="0"/>
              <a:t>What do the different expressions related to transporting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Is deciding the price of a product for foreign markets easy? </a:t>
            </a:r>
            <a:r>
              <a:rPr lang="en-GB" dirty="0" err="1" smtClean="0"/>
              <a:t>esp</a:t>
            </a:r>
            <a:r>
              <a:rPr lang="en-GB" dirty="0" smtClean="0"/>
              <a:t> if priced in home market.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options exist that are linked to the adaptation and standardisation debate?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Which factors are the most important when deciding on price?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is the hamburger or Big Mac standard and what is it used for?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361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1066</Words>
  <Application>Microsoft Office PowerPoint</Application>
  <PresentationFormat>On-screen Show (4:3)</PresentationFormat>
  <Paragraphs>140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Wingdings</vt:lpstr>
      <vt:lpstr>Office Theme</vt:lpstr>
      <vt:lpstr> Global Marketing Strategy Pricing </vt:lpstr>
      <vt:lpstr>What did we learn from last time? </vt:lpstr>
      <vt:lpstr>Pricing -  an introduction </vt:lpstr>
      <vt:lpstr>Pricing – role in the marketing mix</vt:lpstr>
      <vt:lpstr>Pricing – approaches to deciding</vt:lpstr>
      <vt:lpstr>Pricing options in global markets</vt:lpstr>
      <vt:lpstr>Objectives for pricing in global markets</vt:lpstr>
      <vt:lpstr>Pricing – stages in decision making  for global markets</vt:lpstr>
      <vt:lpstr>Pricing – influencing factors  in global markets </vt:lpstr>
      <vt:lpstr> 1. Company and product factors </vt:lpstr>
      <vt:lpstr>1. Company and product factors</vt:lpstr>
      <vt:lpstr>1. Company and product factors</vt:lpstr>
      <vt:lpstr>1. Company and product factors      - the export order payment</vt:lpstr>
      <vt:lpstr>1. Company and product factors      - how to price global products?</vt:lpstr>
      <vt:lpstr> 2. Market factors </vt:lpstr>
      <vt:lpstr> 3. Environmental factors </vt:lpstr>
      <vt:lpstr>Problems in pricing in global markets</vt:lpstr>
      <vt:lpstr>Multi-national pricing co-ordination</vt:lpstr>
      <vt:lpstr>Currency transactions</vt:lpstr>
      <vt:lpstr>Transfer pricing problems</vt:lpstr>
      <vt:lpstr>For next time….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Marketing Strategy</dc:title>
  <dc:creator>Fleming</dc:creator>
  <cp:lastModifiedBy>Will Fleming</cp:lastModifiedBy>
  <cp:revision>30</cp:revision>
  <cp:lastPrinted>2018-03-05T16:36:53Z</cp:lastPrinted>
  <dcterms:created xsi:type="dcterms:W3CDTF">2012-04-22T09:11:29Z</dcterms:created>
  <dcterms:modified xsi:type="dcterms:W3CDTF">2018-03-06T12:08:25Z</dcterms:modified>
</cp:coreProperties>
</file>