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tiff" ContentType="image/tiff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7" r:id="rId1"/>
  </p:sldMasterIdLst>
  <p:notesMasterIdLst>
    <p:notesMasterId r:id="rId25"/>
  </p:notesMasterIdLst>
  <p:handoutMasterIdLst>
    <p:handoutMasterId r:id="rId26"/>
  </p:handoutMasterIdLst>
  <p:sldIdLst>
    <p:sldId id="493" r:id="rId2"/>
    <p:sldId id="278" r:id="rId3"/>
    <p:sldId id="543" r:id="rId4"/>
    <p:sldId id="544" r:id="rId5"/>
    <p:sldId id="545" r:id="rId6"/>
    <p:sldId id="546" r:id="rId7"/>
    <p:sldId id="560" r:id="rId8"/>
    <p:sldId id="549" r:id="rId9"/>
    <p:sldId id="547" r:id="rId10"/>
    <p:sldId id="561" r:id="rId11"/>
    <p:sldId id="563" r:id="rId12"/>
    <p:sldId id="564" r:id="rId13"/>
    <p:sldId id="565" r:id="rId14"/>
    <p:sldId id="566" r:id="rId15"/>
    <p:sldId id="550" r:id="rId16"/>
    <p:sldId id="551" r:id="rId17"/>
    <p:sldId id="567" r:id="rId18"/>
    <p:sldId id="568" r:id="rId19"/>
    <p:sldId id="569" r:id="rId20"/>
    <p:sldId id="570" r:id="rId21"/>
    <p:sldId id="341" r:id="rId22"/>
    <p:sldId id="562" r:id="rId23"/>
    <p:sldId id="512" r:id="rId24"/>
  </p:sldIdLst>
  <p:sldSz cx="9144000" cy="6858000" type="screen4x3"/>
  <p:notesSz cx="6669088" cy="9753600"/>
  <p:defaultTextStyle>
    <a:defPPr>
      <a:defRPr lang="en-US"/>
    </a:defPPr>
    <a:lvl1pPr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1pPr>
    <a:lvl2pPr marL="4572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2pPr>
    <a:lvl3pPr marL="9144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3pPr>
    <a:lvl4pPr marL="13716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4pPr>
    <a:lvl5pPr marL="18288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>
        <p15:guide id="1" orient="horz" pos="3072">
          <p15:clr>
            <a:srgbClr val="A4A3A4"/>
          </p15:clr>
        </p15:guide>
        <p15:guide id="2" pos="2101">
          <p15:clr>
            <a:srgbClr val="A4A3A4"/>
          </p15:clr>
        </p15:guide>
      </p15:notes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C0C0C0"/>
    <a:srgbClr val="5F5F5F"/>
    <a:srgbClr val="808080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5940675A-B579-460E-94D1-54222C63F5DA}" styleName="No Style, Table Grid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</a:tblStyle>
  <a:tblStyle styleId="{616DA210-FB5B-4158-B5E0-FEB733F419BA}" styleName="Light Style 3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tx1">
              <a:alpha val="20000"/>
            </a:schemeClr>
          </a:solidFill>
        </a:fill>
      </a:tcStyle>
    </a:band1H>
    <a:band1V>
      <a:tcStyle>
        <a:tcBdr/>
        <a:fill>
          <a:solidFill>
            <a:schemeClr val="tx1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tx1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25400" cmpd="sng">
              <a:solidFill>
                <a:schemeClr val="tx1"/>
              </a:solidFill>
            </a:ln>
          </a:bottom>
        </a:tcBdr>
        <a:fill>
          <a:noFill/>
        </a:fill>
      </a:tcStyle>
    </a:firstRow>
  </a:tblStyle>
  <a:tblStyle styleId="{9D7B26C5-4107-4FEC-AEDC-1716B250A1EF}" styleName="Light Style 1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tx1">
              <a:alpha val="2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tx1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12700" cmpd="sng">
              <a:solidFill>
                <a:schemeClr val="tx1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12700" cmpd="sng">
              <a:solidFill>
                <a:schemeClr val="tx1"/>
              </a:solidFill>
            </a:ln>
          </a:bottom>
        </a:tcBdr>
        <a:fill>
          <a:noFill/>
        </a:fill>
      </a:tcStyle>
    </a:firstRow>
  </a:tblStyle>
  <a:tblStyle styleId="{3B4B98B0-60AC-42C2-AFA5-B58CD77FA1E5}" styleName="Light Style 1 - Accent 1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12700" cmpd="sng">
              <a:solidFill>
                <a:schemeClr val="accent1"/>
              </a:solidFill>
            </a:ln>
          </a:top>
          <a:bottom>
            <a:ln w="12700" cmpd="sng">
              <a:solidFill>
                <a:schemeClr val="accent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1">
              <a:alpha val="2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12700" cmpd="sng">
              <a:solidFill>
                <a:schemeClr val="accent1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12700" cmpd="sng">
              <a:solidFill>
                <a:schemeClr val="accent1"/>
              </a:solidFill>
            </a:ln>
          </a:bottom>
        </a:tcBdr>
        <a:fill>
          <a:noFill/>
        </a:fill>
      </a:tcStyle>
    </a:firstRow>
  </a:tblStyle>
  <a:tblStyle styleId="{327F97BB-C833-4FB7-BDE5-3F7075034690}" styleName="Themed Style 2 - Accent 5">
    <a:tblBg>
      <a:fillRef idx="3">
        <a:schemeClr val="accent5"/>
      </a:fillRef>
      <a:effectRef idx="3">
        <a:schemeClr val="accent5"/>
      </a:effectRef>
    </a:tblBg>
    <a:wholeTbl>
      <a:tcTxStyle>
        <a:fontRef idx="minor">
          <a:scrgbClr r="0" g="0" b="0"/>
        </a:fontRef>
        <a:schemeClr val="lt1"/>
      </a:tcTxStyle>
      <a:tcStyle>
        <a:tcBdr>
          <a:left>
            <a:lnRef idx="1">
              <a:schemeClr val="accent5">
                <a:tint val="50000"/>
              </a:schemeClr>
            </a:lnRef>
          </a:left>
          <a:right>
            <a:lnRef idx="1">
              <a:schemeClr val="accent5">
                <a:tint val="50000"/>
              </a:schemeClr>
            </a:lnRef>
          </a:right>
          <a:top>
            <a:lnRef idx="1">
              <a:schemeClr val="accent5">
                <a:tint val="50000"/>
              </a:schemeClr>
            </a:lnRef>
          </a:top>
          <a:bottom>
            <a:lnRef idx="1">
              <a:schemeClr val="accent5">
                <a:tint val="50000"/>
              </a:schemeClr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lt1">
              <a:alpha val="20000"/>
            </a:schemeClr>
          </a:solidFill>
        </a:fill>
      </a:tcStyle>
    </a:band1H>
    <a:band1V>
      <a:tcStyle>
        <a:tcBdr/>
        <a:fill>
          <a:solidFill>
            <a:schemeClr val="lt1">
              <a:alpha val="20000"/>
            </a:schemeClr>
          </a:solidFill>
        </a:fill>
      </a:tcStyle>
    </a:band1V>
    <a:lastCol>
      <a:tcTxStyle b="on"/>
      <a:tcStyle>
        <a:tcBdr>
          <a:left>
            <a:lnRef idx="2">
              <a:schemeClr val="lt1"/>
            </a:lnRef>
          </a:left>
        </a:tcBdr>
      </a:tcStyle>
    </a:lastCol>
    <a:firstCol>
      <a:tcTxStyle b="on"/>
      <a:tcStyle>
        <a:tcBdr>
          <a:right>
            <a:lnRef idx="2">
              <a:schemeClr val="lt1"/>
            </a:lnRef>
          </a:right>
        </a:tcBdr>
      </a:tcStyle>
    </a:firstCol>
    <a:lastRow>
      <a:tcTxStyle b="on"/>
      <a:tcStyle>
        <a:tcBdr>
          <a:top>
            <a:lnRef idx="2">
              <a:schemeClr val="lt1"/>
            </a:lnRef>
          </a:top>
        </a:tcBdr>
        <a:fill>
          <a:noFill/>
        </a:fill>
      </a:tcStyle>
    </a:lastRow>
    <a:seCell>
      <a:tcStyle>
        <a:tcBdr>
          <a:left>
            <a:ln>
              <a:noFill/>
            </a:ln>
          </a:left>
          <a:top>
            <a:ln>
              <a:noFill/>
            </a:ln>
          </a:top>
        </a:tcBdr>
      </a:tcStyle>
    </a:seCell>
    <a:swCell>
      <a:tcStyle>
        <a:tcBdr>
          <a:right>
            <a:ln>
              <a:noFill/>
            </a:ln>
          </a:right>
          <a:top>
            <a:ln>
              <a:noFill/>
            </a:ln>
          </a:top>
        </a:tcBdr>
      </a:tcStyle>
    </a:swCell>
    <a:firstRow>
      <a:tcTxStyle b="on"/>
      <a:tcStyle>
        <a:tcBdr>
          <a:bottom>
            <a:lnRef idx="3">
              <a:schemeClr val="lt1"/>
            </a:lnRef>
          </a:bottom>
        </a:tcBdr>
        <a:fill>
          <a:noFill/>
        </a:fill>
      </a:tcStyle>
    </a:firstRow>
    <a:neCell>
      <a:tcStyle>
        <a:tcBdr>
          <a:bottom>
            <a:ln>
              <a:noFill/>
            </a:ln>
          </a:bottom>
        </a:tcBdr>
      </a:tcStyle>
    </a:neCell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32314" autoAdjust="0"/>
    <p:restoredTop sz="91422" autoAdjust="0"/>
  </p:normalViewPr>
  <p:slideViewPr>
    <p:cSldViewPr>
      <p:cViewPr varScale="1">
        <p:scale>
          <a:sx n="102" d="100"/>
          <a:sy n="102" d="100"/>
        </p:scale>
        <p:origin x="1482" y="102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00" d="100"/>
        <a:sy n="100" d="100"/>
      </p:scale>
      <p:origin x="0" y="0"/>
    </p:cViewPr>
  </p:notesTextViewPr>
  <p:sorterViewPr>
    <p:cViewPr varScale="1">
      <p:scale>
        <a:sx n="100" d="100"/>
        <a:sy n="100" d="100"/>
      </p:scale>
      <p:origin x="0" y="0"/>
    </p:cViewPr>
  </p:sorterViewPr>
  <p:notesViewPr>
    <p:cSldViewPr>
      <p:cViewPr varScale="1">
        <p:scale>
          <a:sx n="61" d="100"/>
          <a:sy n="61" d="100"/>
        </p:scale>
        <p:origin x="-1698" y="-54"/>
      </p:cViewPr>
      <p:guideLst>
        <p:guide orient="horz" pos="3072"/>
        <p:guide pos="2101"/>
      </p:guideLst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handoutMaster" Target="handoutMasters/handoutMaster1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notesMaster" Target="notesMasters/notesMaster1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viewProps" Target="viewProp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presProps" Target="presProps.xml"/><Relationship Id="rId30" Type="http://schemas.openxmlformats.org/officeDocument/2006/relationships/tableStyles" Target="tableStyles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9570" name="Rectangle 2">
            <a:extLst>
              <a:ext uri="{FF2B5EF4-FFF2-40B4-BE49-F238E27FC236}">
                <a16:creationId xmlns:a16="http://schemas.microsoft.com/office/drawing/2014/main" id="{57274D4A-6071-4C31-A995-8D631746066C}"/>
              </a:ext>
            </a:extLst>
          </p:cNvPr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0"/>
            <a:ext cx="2890838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t" anchorCtr="0" compatLnSpc="1">
            <a:prstTxWarp prst="textNoShape">
              <a:avLst/>
            </a:prstTxWarp>
          </a:bodyPr>
          <a:lstStyle>
            <a:lvl1pPr eaLnBrk="1" hangingPunct="1">
              <a:defRPr sz="1200"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109571" name="Rectangle 3">
            <a:extLst>
              <a:ext uri="{FF2B5EF4-FFF2-40B4-BE49-F238E27FC236}">
                <a16:creationId xmlns:a16="http://schemas.microsoft.com/office/drawing/2014/main" id="{BADEFA6E-7C85-4A2D-AB54-6E16E24BFB99}"/>
              </a:ext>
            </a:extLst>
          </p:cNvPr>
          <p:cNvSpPr>
            <a:spLocks noGrp="1" noChangeArrowheads="1"/>
          </p:cNvSpPr>
          <p:nvPr>
            <p:ph type="dt" sz="quarter" idx="1"/>
          </p:nvPr>
        </p:nvSpPr>
        <p:spPr bwMode="auto">
          <a:xfrm>
            <a:off x="3776663" y="0"/>
            <a:ext cx="2890837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t" anchorCtr="0" compatLnSpc="1">
            <a:prstTxWarp prst="textNoShape">
              <a:avLst/>
            </a:prstTxWarp>
          </a:bodyPr>
          <a:lstStyle>
            <a:lvl1pPr algn="r" eaLnBrk="1" hangingPunct="1">
              <a:defRPr sz="1200"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109572" name="Rectangle 4">
            <a:extLst>
              <a:ext uri="{FF2B5EF4-FFF2-40B4-BE49-F238E27FC236}">
                <a16:creationId xmlns:a16="http://schemas.microsoft.com/office/drawing/2014/main" id="{52806E7A-8B06-4D8A-8399-677A8B7BC099}"/>
              </a:ext>
            </a:extLst>
          </p:cNvPr>
          <p:cNvSpPr>
            <a:spLocks noGrp="1" noChangeArrowheads="1"/>
          </p:cNvSpPr>
          <p:nvPr>
            <p:ph type="ftr" sz="quarter" idx="2"/>
          </p:nvPr>
        </p:nvSpPr>
        <p:spPr bwMode="auto">
          <a:xfrm>
            <a:off x="0" y="9264650"/>
            <a:ext cx="2890838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b" anchorCtr="0" compatLnSpc="1">
            <a:prstTxWarp prst="textNoShape">
              <a:avLst/>
            </a:prstTxWarp>
          </a:bodyPr>
          <a:lstStyle>
            <a:lvl1pPr eaLnBrk="1" hangingPunct="1">
              <a:defRPr sz="1200"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109573" name="Rectangle 5">
            <a:extLst>
              <a:ext uri="{FF2B5EF4-FFF2-40B4-BE49-F238E27FC236}">
                <a16:creationId xmlns:a16="http://schemas.microsoft.com/office/drawing/2014/main" id="{D0AFD47A-B545-4C2A-9CEB-19E3DDEAA340}"/>
              </a:ext>
            </a:extLst>
          </p:cNvPr>
          <p:cNvSpPr>
            <a:spLocks noGrp="1" noChangeArrowheads="1"/>
          </p:cNvSpPr>
          <p:nvPr>
            <p:ph type="sldNum" sz="quarter" idx="3"/>
          </p:nvPr>
        </p:nvSpPr>
        <p:spPr bwMode="auto">
          <a:xfrm>
            <a:off x="3776663" y="9264650"/>
            <a:ext cx="2890837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b" anchorCtr="0" compatLnSpc="1">
            <a:prstTxWarp prst="textNoShape">
              <a:avLst/>
            </a:prstTxWarp>
          </a:bodyPr>
          <a:lstStyle>
            <a:lvl1pPr algn="r" eaLnBrk="1" hangingPunct="1">
              <a:defRPr sz="1200"/>
            </a:lvl1pPr>
          </a:lstStyle>
          <a:p>
            <a:pPr>
              <a:defRPr/>
            </a:pPr>
            <a:fld id="{EB3EE64B-EB71-4E2B-93C1-F4117BD13F79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122657898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7042" name="Rectangle 2">
            <a:extLst>
              <a:ext uri="{FF2B5EF4-FFF2-40B4-BE49-F238E27FC236}">
                <a16:creationId xmlns:a16="http://schemas.microsoft.com/office/drawing/2014/main" id="{F97D3AEC-DAC3-4500-8659-DFA8FD0DBFFC}"/>
              </a:ext>
            </a:extLst>
          </p:cNvPr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0"/>
            <a:ext cx="2890838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t" anchorCtr="0" compatLnSpc="1">
            <a:prstTxWarp prst="textNoShape">
              <a:avLst/>
            </a:prstTxWarp>
          </a:bodyPr>
          <a:lstStyle>
            <a:lvl1pPr eaLnBrk="1" hangingPunct="1">
              <a:defRPr sz="1200">
                <a:latin typeface="Verdana" panose="020B0604030504040204" pitchFamily="34" charset="0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87043" name="Rectangle 3">
            <a:extLst>
              <a:ext uri="{FF2B5EF4-FFF2-40B4-BE49-F238E27FC236}">
                <a16:creationId xmlns:a16="http://schemas.microsoft.com/office/drawing/2014/main" id="{160B9893-99AA-40C5-B429-8512093DCAE5}"/>
              </a:ext>
            </a:extLst>
          </p:cNvPr>
          <p:cNvSpPr>
            <a:spLocks noGrp="1" noChangeArrowheads="1"/>
          </p:cNvSpPr>
          <p:nvPr>
            <p:ph type="dt" idx="1"/>
          </p:nvPr>
        </p:nvSpPr>
        <p:spPr bwMode="auto">
          <a:xfrm>
            <a:off x="3778250" y="0"/>
            <a:ext cx="2890838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t" anchorCtr="0" compatLnSpc="1">
            <a:prstTxWarp prst="textNoShape">
              <a:avLst/>
            </a:prstTxWarp>
          </a:bodyPr>
          <a:lstStyle>
            <a:lvl1pPr algn="r" eaLnBrk="1" hangingPunct="1">
              <a:defRPr sz="1200">
                <a:latin typeface="Verdana" panose="020B0604030504040204" pitchFamily="34" charset="0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4100" name="Rectangle 4"/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895350" y="730250"/>
            <a:ext cx="4878388" cy="3659188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  <a:ext uri="{53640926-AAD7-44D8-BBD7-CCE9431645EC}">
              <a14:shadowObscured xmlns:a14="http://schemas.microsoft.com/office/drawing/2010/main" val="1"/>
            </a:ext>
          </a:extLst>
        </p:spPr>
      </p:sp>
      <p:sp>
        <p:nvSpPr>
          <p:cNvPr id="87045" name="Rectangle 5">
            <a:extLst>
              <a:ext uri="{FF2B5EF4-FFF2-40B4-BE49-F238E27FC236}">
                <a16:creationId xmlns:a16="http://schemas.microsoft.com/office/drawing/2014/main" id="{ECD89C32-CF52-4DF8-9846-7469C765B3C5}"/>
              </a:ext>
            </a:extLst>
          </p:cNvPr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889000" y="4632325"/>
            <a:ext cx="4891088" cy="43910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GB" altLang="en-US" noProof="0"/>
              <a:t>Click to edit Master text styles</a:t>
            </a:r>
          </a:p>
          <a:p>
            <a:pPr lvl="1"/>
            <a:r>
              <a:rPr lang="en-GB" altLang="en-US" noProof="0"/>
              <a:t>Second level</a:t>
            </a:r>
          </a:p>
          <a:p>
            <a:pPr lvl="2"/>
            <a:r>
              <a:rPr lang="en-GB" altLang="en-US" noProof="0"/>
              <a:t>Third level</a:t>
            </a:r>
          </a:p>
          <a:p>
            <a:pPr lvl="3"/>
            <a:r>
              <a:rPr lang="en-GB" altLang="en-US" noProof="0"/>
              <a:t>Fourth level</a:t>
            </a:r>
          </a:p>
          <a:p>
            <a:pPr lvl="4"/>
            <a:r>
              <a:rPr lang="en-GB" altLang="en-US" noProof="0"/>
              <a:t>Fifth level</a:t>
            </a:r>
          </a:p>
        </p:txBody>
      </p:sp>
      <p:sp>
        <p:nvSpPr>
          <p:cNvPr id="87046" name="Rectangle 6">
            <a:extLst>
              <a:ext uri="{FF2B5EF4-FFF2-40B4-BE49-F238E27FC236}">
                <a16:creationId xmlns:a16="http://schemas.microsoft.com/office/drawing/2014/main" id="{0881B87C-B2F0-403D-8047-490EAD13F442}"/>
              </a:ext>
            </a:extLst>
          </p:cNvPr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0" y="9266238"/>
            <a:ext cx="2890838" cy="48736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b" anchorCtr="0" compatLnSpc="1">
            <a:prstTxWarp prst="textNoShape">
              <a:avLst/>
            </a:prstTxWarp>
          </a:bodyPr>
          <a:lstStyle>
            <a:lvl1pPr eaLnBrk="1" hangingPunct="1">
              <a:defRPr sz="1200">
                <a:latin typeface="Verdana" panose="020B0604030504040204" pitchFamily="34" charset="0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87047" name="Rectangle 7">
            <a:extLst>
              <a:ext uri="{FF2B5EF4-FFF2-40B4-BE49-F238E27FC236}">
                <a16:creationId xmlns:a16="http://schemas.microsoft.com/office/drawing/2014/main" id="{AC955B34-3EBE-4CF3-8FA5-A6B243E1714D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3778250" y="9266238"/>
            <a:ext cx="2890838" cy="48736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b" anchorCtr="0" compatLnSpc="1">
            <a:prstTxWarp prst="textNoShape">
              <a:avLst/>
            </a:prstTxWarp>
          </a:bodyPr>
          <a:lstStyle>
            <a:lvl1pPr algn="r" eaLnBrk="1" hangingPunct="1">
              <a:defRPr sz="1200">
                <a:latin typeface="Verdana" panose="020B0604030504040204" pitchFamily="34" charset="0"/>
              </a:defRPr>
            </a:lvl1pPr>
          </a:lstStyle>
          <a:p>
            <a:pPr>
              <a:defRPr/>
            </a:pPr>
            <a:fld id="{81B164FB-C17E-44B0-8405-045844A6C61F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713247768"/>
      </p:ext>
    </p:extLst>
  </p:cSld>
  <p:clrMap bg1="lt1" tx1="dk1" bg2="lt2" tx2="dk2" accent1="accent1" accent2="accent2" accent3="accent3" accent4="accent4" accent5="accent5" accent6="accent6" hlink="hlink" folHlink="folHlink"/>
  <p:notesStyle>
    <a:lvl1pPr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1pPr>
    <a:lvl2pPr marL="457200"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2pPr>
    <a:lvl3pPr marL="914400"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3pPr>
    <a:lvl4pPr marL="1371600"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4pPr>
    <a:lvl5pPr marL="1828800"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_rels/notesSlide1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6.xml"/><Relationship Id="rId1" Type="http://schemas.openxmlformats.org/officeDocument/2006/relationships/notesMaster" Target="../notesMasters/notesMaster1.xml"/></Relationships>
</file>

<file path=ppt/notesSlides/_rels/notesSlide1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7.xml"/><Relationship Id="rId1" Type="http://schemas.openxmlformats.org/officeDocument/2006/relationships/notesMaster" Target="../notesMasters/notesMaster1.xml"/></Relationships>
</file>

<file path=ppt/notesSlides/_rels/notesSlide1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8.xml"/><Relationship Id="rId1" Type="http://schemas.openxmlformats.org/officeDocument/2006/relationships/notesMaster" Target="../notesMasters/notesMaster1.xml"/></Relationships>
</file>

<file path=ppt/notesSlides/_rels/notesSlide1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9.xml"/><Relationship Id="rId1" Type="http://schemas.openxmlformats.org/officeDocument/2006/relationships/notesMaster" Target="../notesMasters/notesMaster1.xml"/></Relationships>
</file>

<file path=ppt/notesSlides/_rels/notesSlide1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0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E9959E96-1061-4E2E-B998-2EDD65CD9656}" type="slidenum">
              <a:rPr lang="en-US" smtClean="0"/>
              <a:pPr/>
              <a:t>3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002439623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E9959E96-1061-4E2E-B998-2EDD65CD9656}" type="slidenum">
              <a:rPr lang="en-US" smtClean="0"/>
              <a:pPr/>
              <a:t>4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542940436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E9959E96-1061-4E2E-B998-2EDD65CD9656}" type="slidenum">
              <a:rPr lang="en-US" smtClean="0"/>
              <a:pPr/>
              <a:t>5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355348060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E9959E96-1061-4E2E-B998-2EDD65CD9656}" type="slidenum">
              <a:rPr lang="en-US" smtClean="0"/>
              <a:pPr/>
              <a:t>6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098646683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E9959E96-1061-4E2E-B998-2EDD65CD9656}" type="slidenum">
              <a:rPr lang="en-US" smtClean="0"/>
              <a:pPr/>
              <a:t>7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634027620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E9959E96-1061-4E2E-B998-2EDD65CD9656}" type="slidenum">
              <a:rPr lang="en-US" smtClean="0"/>
              <a:pPr/>
              <a:t>8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932470857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E9959E96-1061-4E2E-B998-2EDD65CD9656}" type="slidenum">
              <a:rPr lang="en-US" smtClean="0"/>
              <a:pPr/>
              <a:t>9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741631016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E9959E96-1061-4E2E-B998-2EDD65CD9656}" type="slidenum">
              <a:rPr lang="en-US" smtClean="0"/>
              <a:pPr/>
              <a:t>10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22319407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E9959E96-1061-4E2E-B998-2EDD65CD9656}" type="slidenum">
              <a:rPr lang="en-US" smtClean="0"/>
              <a:pPr/>
              <a:t>11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63704028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E9959E96-1061-4E2E-B998-2EDD65CD9656}" type="slidenum">
              <a:rPr lang="en-US" smtClean="0"/>
              <a:pPr/>
              <a:t>12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873539620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E9959E96-1061-4E2E-B998-2EDD65CD9656}" type="slidenum">
              <a:rPr lang="en-US" smtClean="0"/>
              <a:pPr/>
              <a:t>13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671063918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E9959E96-1061-4E2E-B998-2EDD65CD9656}" type="slidenum">
              <a:rPr lang="en-US" smtClean="0"/>
              <a:pPr/>
              <a:t>14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876081676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E9959E96-1061-4E2E-B998-2EDD65CD9656}" type="slidenum">
              <a:rPr lang="en-US" smtClean="0"/>
              <a:pPr/>
              <a:t>15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597014705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E9959E96-1061-4E2E-B998-2EDD65CD9656}" type="slidenum">
              <a:rPr lang="en-US" smtClean="0"/>
              <a:pPr/>
              <a:t>16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64258328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E9959E96-1061-4E2E-B998-2EDD65CD9656}" type="slidenum">
              <a:rPr lang="en-US" smtClean="0"/>
              <a:pPr/>
              <a:t>17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179819269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E9959E96-1061-4E2E-B998-2EDD65CD9656}" type="slidenum">
              <a:rPr lang="en-US" smtClean="0"/>
              <a:pPr/>
              <a:t>18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508464659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E9959E96-1061-4E2E-B998-2EDD65CD9656}" type="slidenum">
              <a:rPr lang="en-US" smtClean="0"/>
              <a:pPr/>
              <a:t>19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362742843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E9959E96-1061-4E2E-B998-2EDD65CD9656}" type="slidenum">
              <a:rPr lang="en-US" smtClean="0"/>
              <a:pPr/>
              <a:t>20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686682032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Pr>
        <a:blipFill dpi="0" rotWithShape="0">
          <a:blip r:embed="rId2" cstate="print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3568" y="1988840"/>
            <a:ext cx="77724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69368" y="3744615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5BA379F-2687-42D5-BD11-CCFD486FA934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395288" y="6524625"/>
            <a:ext cx="971550" cy="219075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7A025B2A-A06D-244E-9AE6-D880823983AC}" type="datetime1">
              <a:rPr lang="en-GB" altLang="en-US" smtClean="0"/>
              <a:t>06/10/2024</a:t>
            </a:fld>
            <a:endParaRPr lang="en-GB" alt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DDC0210-3A98-4E80-A493-9097B8EA885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140200" y="6381750"/>
            <a:ext cx="2895600" cy="365125"/>
          </a:xfrm>
          <a:prstGeom prst="rect">
            <a:avLst/>
          </a:prstGeom>
        </p:spPr>
        <p:txBody>
          <a:bodyPr/>
          <a:lstStyle>
            <a:lvl1pPr eaLnBrk="1" fontAlgn="auto" hangingPunct="1">
              <a:spcBef>
                <a:spcPts val="0"/>
              </a:spcBef>
              <a:spcAft>
                <a:spcPts val="0"/>
              </a:spcAft>
              <a:defRPr>
                <a:latin typeface="+mn-lt"/>
                <a:cs typeface="+mn-cs"/>
              </a:defRPr>
            </a:lvl1pPr>
          </a:lstStyle>
          <a:p>
            <a:pPr>
              <a:defRPr/>
            </a:pPr>
            <a:r>
              <a:rPr lang="en-GB" altLang="en-US"/>
              <a:t>Ching Yang. UWTSD. Oct '15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F529589-853B-4D1C-BB9C-5B46B696F2A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905DF63-1FF9-46D5-8FED-1829CDB5D9EE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81239892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00201"/>
            <a:ext cx="8229600" cy="3917032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6E86CF0-C040-4ECE-8BD3-C00954DCC01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FE8E06A-E05A-C64B-9653-68396C333F61}" type="datetime1">
              <a:rPr lang="en-GB" altLang="en-US" smtClean="0"/>
              <a:t>06/10/2024</a:t>
            </a:fld>
            <a:endParaRPr lang="en-GB" alt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64C04FF-0357-4130-AC28-3F988C577F5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132138" y="6461125"/>
            <a:ext cx="2895600" cy="365125"/>
          </a:xfrm>
          <a:prstGeom prst="rect">
            <a:avLst/>
          </a:prstGeom>
        </p:spPr>
        <p:txBody>
          <a:bodyPr/>
          <a:lstStyle>
            <a:lvl1pPr eaLnBrk="1" fontAlgn="auto" hangingPunct="1">
              <a:spcBef>
                <a:spcPts val="0"/>
              </a:spcBef>
              <a:spcAft>
                <a:spcPts val="0"/>
              </a:spcAft>
              <a:defRPr>
                <a:latin typeface="+mn-lt"/>
                <a:cs typeface="+mn-cs"/>
              </a:defRPr>
            </a:lvl1pPr>
          </a:lstStyle>
          <a:p>
            <a:pPr>
              <a:defRPr/>
            </a:pPr>
            <a:r>
              <a:rPr lang="en-GB" altLang="en-US"/>
              <a:t>Ching Yang. UWTSD. Oct '15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9EDCEDB-BC6D-4588-B62D-E297C328885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550E941-99E4-4403-A917-B30FF69A9617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5825149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3568" y="3993083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3568" y="2492896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4C5BC1F-ECEC-7D4A-874C-B3EC9D5B9055}" type="datetime1">
              <a:rPr lang="en-GB" altLang="en-US" smtClean="0"/>
              <a:t>06/10/2024</a:t>
            </a:fld>
            <a:endParaRPr lang="en-GB" altLang="en-US"/>
          </a:p>
        </p:txBody>
      </p:sp>
      <p:sp>
        <p:nvSpPr>
          <p:cNvPr id="5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F0CEAE2-E49E-4389-B4D7-B5A65611D1B7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01493742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C63CCBD-8E07-EC4B-984C-8270035F7575}" type="datetime1">
              <a:rPr lang="en-GB" altLang="en-US" smtClean="0"/>
              <a:t>06/10/2024</a:t>
            </a:fld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86495F9-B3F5-4DDF-9323-6CEC80C52C17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694915260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9341203-B4BB-A04E-B895-8CD234538550}" type="datetime1">
              <a:rPr lang="en-GB" altLang="en-US" smtClean="0"/>
              <a:t>06/10/2024</a:t>
            </a:fld>
            <a:endParaRPr lang="en-GB" altLang="en-US"/>
          </a:p>
        </p:txBody>
      </p:sp>
      <p:sp>
        <p:nvSpPr>
          <p:cNvPr id="8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669F83E-C611-4B90-8FAE-1379528B23C3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644807045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B13DF53-91B6-9445-A2CA-ABB11331E7A4}" type="datetime1">
              <a:rPr lang="en-GB" altLang="en-US" smtClean="0"/>
              <a:t>06/10/2024</a:t>
            </a:fld>
            <a:endParaRPr lang="en-GB" altLang="en-US"/>
          </a:p>
        </p:txBody>
      </p:sp>
      <p:sp>
        <p:nvSpPr>
          <p:cNvPr id="4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AF5663D-1B9D-48C8-BD8E-835F92F174D7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220749102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0A7F279-FAE4-5B4D-94AA-1586C826F033}" type="datetime1">
              <a:rPr lang="en-GB" altLang="en-US" smtClean="0"/>
              <a:t>06/10/2024</a:t>
            </a:fld>
            <a:endParaRPr lang="en-GB" altLang="en-US"/>
          </a:p>
        </p:txBody>
      </p:sp>
      <p:sp>
        <p:nvSpPr>
          <p:cNvPr id="3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A1819AB-B9DA-41D7-8C91-5DE9528F5AA4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826422192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17217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029891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B44D52A-3882-0A4B-8280-61FF9F73E79F}" type="datetime1">
              <a:rPr lang="en-GB" altLang="en-US" smtClean="0"/>
              <a:t>06/10/2024</a:t>
            </a:fld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F707D33-CDDE-408A-A9D9-8533BBB69567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954488435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50912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3824337"/>
          </a:xfrm>
        </p:spPr>
        <p:txBody>
          <a:bodyPr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157192"/>
            <a:ext cx="5486400" cy="43204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2BDA589-475C-394E-AFB9-1577C33C4407}" type="datetime1">
              <a:rPr lang="en-GB" altLang="en-US" smtClean="0"/>
              <a:t>06/10/2024</a:t>
            </a:fld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C564236-0921-40F4-A526-D08299A9CEDF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529993513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BE60C29-D58E-EC48-8BA8-45A67E5A949A}" type="datetime1">
              <a:rPr lang="en-GB" altLang="en-US" smtClean="0"/>
              <a:t>06/10/2024</a:t>
            </a:fld>
            <a:endParaRPr lang="en-GB" altLang="en-US"/>
          </a:p>
        </p:txBody>
      </p:sp>
      <p:sp>
        <p:nvSpPr>
          <p:cNvPr id="5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05FFBAA-7097-4EBF-8EC8-BA13F122F32E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34213006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2057400" cy="5242594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9"/>
            <a:ext cx="6019800" cy="5242594"/>
          </a:xfrm>
        </p:spPr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029B1BA-CF62-A340-A99B-2854159955DB}" type="datetime1">
              <a:rPr lang="en-GB" altLang="en-US" smtClean="0"/>
              <a:t>06/10/2024</a:t>
            </a:fld>
            <a:endParaRPr lang="en-GB" altLang="en-US"/>
          </a:p>
        </p:txBody>
      </p:sp>
      <p:sp>
        <p:nvSpPr>
          <p:cNvPr id="5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F27268F-FCE8-404C-B794-14F77261286D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04842533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0">
          <a:blip r:embed="rId13" cstate="print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Title Placeholder 1"/>
          <p:cNvSpPr>
            <a:spLocks noGrp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/>
              <a:t>Click to edit Master title style</a:t>
            </a:r>
            <a:endParaRPr lang="en-GB" altLang="en-US"/>
          </a:p>
        </p:txBody>
      </p:sp>
      <p:sp>
        <p:nvSpPr>
          <p:cNvPr id="1027" name="Text Placeholder 2"/>
          <p:cNvSpPr>
            <a:spLocks noGrp="1"/>
          </p:cNvSpPr>
          <p:nvPr>
            <p:ph type="body" idx="1"/>
          </p:nvPr>
        </p:nvSpPr>
        <p:spPr bwMode="auto">
          <a:xfrm>
            <a:off x="457200" y="1600200"/>
            <a:ext cx="8229600" cy="39163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/>
              <a:t>Edit Master text styles</a:t>
            </a:r>
          </a:p>
          <a:p>
            <a:pPr lvl="1"/>
            <a:r>
              <a:rPr lang="en-US" altLang="en-US"/>
              <a:t>Second level</a:t>
            </a:r>
          </a:p>
          <a:p>
            <a:pPr lvl="2"/>
            <a:r>
              <a:rPr lang="en-US" altLang="en-US"/>
              <a:t>Third level</a:t>
            </a:r>
          </a:p>
          <a:p>
            <a:pPr lvl="3"/>
            <a:r>
              <a:rPr lang="en-US" altLang="en-US"/>
              <a:t>Fourth level</a:t>
            </a:r>
          </a:p>
          <a:p>
            <a:pPr lvl="4"/>
            <a:r>
              <a:rPr lang="en-US" altLang="en-US"/>
              <a:t>Fifth level</a:t>
            </a:r>
            <a:endParaRPr lang="en-GB" alt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250825" y="6524625"/>
            <a:ext cx="971550" cy="21907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eaLnBrk="1" fontAlgn="auto" hangingPunct="1">
              <a:spcBef>
                <a:spcPts val="0"/>
              </a:spcBef>
              <a:spcAft>
                <a:spcPts val="0"/>
              </a:spcAft>
              <a:defRPr sz="105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B60AF25E-D893-2B46-90A6-179B17B1ACCE}" type="datetime1">
              <a:rPr lang="en-GB" altLang="en-US" smtClean="0"/>
              <a:t>06/10/2024</a:t>
            </a:fld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7956550" y="6381750"/>
            <a:ext cx="730250" cy="339725"/>
          </a:xfrm>
          <a:prstGeom prst="rect">
            <a:avLst/>
          </a:prstGeom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>
            <a:lvl1pPr algn="r" eaLnBrk="1" hangingPunct="1">
              <a:defRPr sz="1200">
                <a:solidFill>
                  <a:srgbClr val="898989"/>
                </a:solidFill>
                <a:latin typeface="Myriad Pro"/>
              </a:defRPr>
            </a:lvl1pPr>
          </a:lstStyle>
          <a:p>
            <a:pPr>
              <a:defRPr/>
            </a:pPr>
            <a:fld id="{AD58E4E2-7891-4D91-AF5F-9946CA6D74F2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86" r:id="rId1"/>
    <p:sldLayoutId id="2147483787" r:id="rId2"/>
    <p:sldLayoutId id="2147483777" r:id="rId3"/>
    <p:sldLayoutId id="2147483778" r:id="rId4"/>
    <p:sldLayoutId id="2147483779" r:id="rId5"/>
    <p:sldLayoutId id="2147483780" r:id="rId6"/>
    <p:sldLayoutId id="2147483781" r:id="rId7"/>
    <p:sldLayoutId id="2147483782" r:id="rId8"/>
    <p:sldLayoutId id="2147483783" r:id="rId9"/>
    <p:sldLayoutId id="2147483784" r:id="rId10"/>
    <p:sldLayoutId id="2147483785" r:id="rId11"/>
  </p:sldLayoutIdLst>
  <p:hf sldNum="0" hdr="0" ftr="0" dt="0"/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5pPr>
      <a:lvl6pPr marL="4572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6pPr>
      <a:lvl7pPr marL="9144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7pPr>
      <a:lvl8pPr marL="13716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8pPr>
      <a:lvl9pPr marL="18288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tiff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tiff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tiff"/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tiff"/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3.xml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4.xml"/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tiff"/><Relationship Id="rId2" Type="http://schemas.openxmlformats.org/officeDocument/2006/relationships/notesSlide" Target="../notesSlides/notesSlide15.xml"/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tiff"/><Relationship Id="rId2" Type="http://schemas.openxmlformats.org/officeDocument/2006/relationships/notesSlide" Target="../notesSlides/notesSlide16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8.tiff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tiff"/><Relationship Id="rId2" Type="http://schemas.openxmlformats.org/officeDocument/2006/relationships/notesSlide" Target="../notesSlides/notesSlide17.xml"/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tiff"/><Relationship Id="rId2" Type="http://schemas.openxmlformats.org/officeDocument/2006/relationships/notesSlide" Target="../notesSlides/notesSlide18.xml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12.tiff"/><Relationship Id="rId4" Type="http://schemas.openxmlformats.org/officeDocument/2006/relationships/image" Target="../media/image11.tiff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46" name="Title 1"/>
          <p:cNvSpPr>
            <a:spLocks noGrp="1"/>
          </p:cNvSpPr>
          <p:nvPr>
            <p:ph type="ctrTitle"/>
          </p:nvPr>
        </p:nvSpPr>
        <p:spPr>
          <a:xfrm>
            <a:off x="5076056" y="4077072"/>
            <a:ext cx="4067944" cy="1235066"/>
          </a:xfrm>
        </p:spPr>
        <p:txBody>
          <a:bodyPr/>
          <a:lstStyle/>
          <a:p>
            <a:pPr eaLnBrk="1" hangingPunct="1"/>
            <a:r>
              <a:rPr lang="en-GB" altLang="en-US" sz="2400" b="1" dirty="0"/>
              <a:t>Week 5: Session 1: </a:t>
            </a:r>
            <a:br>
              <a:rPr lang="en-GB" altLang="en-US" sz="2400" b="1" dirty="0"/>
            </a:br>
            <a:r>
              <a:rPr lang="en-GB" altLang="en-US" sz="2400" b="1" dirty="0"/>
              <a:t>Data Mining Techniques: </a:t>
            </a:r>
            <a:r>
              <a:rPr lang="en-GB" altLang="en-US" sz="2200" b="1" dirty="0"/>
              <a:t>Regression</a:t>
            </a:r>
          </a:p>
        </p:txBody>
      </p:sp>
      <p:sp>
        <p:nvSpPr>
          <p:cNvPr id="6147" name="Subtitle 4"/>
          <p:cNvSpPr>
            <a:spLocks noGrp="1"/>
          </p:cNvSpPr>
          <p:nvPr>
            <p:ph type="subTitle" idx="1"/>
          </p:nvPr>
        </p:nvSpPr>
        <p:spPr>
          <a:xfrm>
            <a:off x="786110" y="980728"/>
            <a:ext cx="7786742" cy="3357586"/>
          </a:xfrm>
        </p:spPr>
        <p:txBody>
          <a:bodyPr/>
          <a:lstStyle/>
          <a:p>
            <a:pPr eaLnBrk="1" hangingPunct="1"/>
            <a:r>
              <a:rPr lang="en-GB" altLang="en-US" sz="4800" b="1" dirty="0">
                <a:solidFill>
                  <a:schemeClr val="tx1"/>
                </a:solidFill>
              </a:rPr>
              <a:t>Data Handling &amp; Business Intelligence </a:t>
            </a:r>
          </a:p>
          <a:p>
            <a:pPr eaLnBrk="1" hangingPunct="1"/>
            <a:r>
              <a:rPr lang="en-GB" altLang="en-US" sz="4000" b="1" dirty="0">
                <a:solidFill>
                  <a:schemeClr val="tx1"/>
                </a:solidFill>
              </a:rPr>
              <a:t>LCBB5014</a:t>
            </a:r>
          </a:p>
        </p:txBody>
      </p:sp>
    </p:spTree>
    <p:extLst>
      <p:ext uri="{BB962C8B-B14F-4D97-AF65-F5344CB8AC3E}">
        <p14:creationId xmlns:p14="http://schemas.microsoft.com/office/powerpoint/2010/main" val="3070087175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385" name="Title 1">
            <a:extLst>
              <a:ext uri="{FF2B5EF4-FFF2-40B4-BE49-F238E27FC236}">
                <a16:creationId xmlns:a16="http://schemas.microsoft.com/office/drawing/2014/main" id="{455921D9-3003-024B-9988-85E9F3657D2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260648"/>
            <a:ext cx="8229600" cy="706437"/>
          </a:xfrm>
        </p:spPr>
        <p:txBody>
          <a:bodyPr/>
          <a:lstStyle/>
          <a:p>
            <a:pPr eaLnBrk="1" hangingPunct="1"/>
            <a:r>
              <a:rPr lang="en-GB" altLang="en-US" sz="3200" b="1" dirty="0"/>
              <a:t>Lesson Aims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95F69691-B47D-7241-B44F-9C879DAACE72}"/>
              </a:ext>
            </a:extLst>
          </p:cNvPr>
          <p:cNvSpPr>
            <a:spLocks noGrp="1"/>
          </p:cNvSpPr>
          <p:nvPr>
            <p:ph type="dt" sz="quarter" idx="10"/>
          </p:nvPr>
        </p:nvSpPr>
        <p:spPr/>
        <p:txBody>
          <a:bodyPr/>
          <a:lstStyle/>
          <a:p>
            <a:pPr>
              <a:defRPr/>
            </a:pPr>
            <a:fld id="{8545989A-FAB5-44A0-803E-C4DFE8E1BAA2}" type="datetime1">
              <a:rPr lang="en-GB" altLang="en-US"/>
              <a:pPr>
                <a:defRPr/>
              </a:pPr>
              <a:t>06/10/2024</a:t>
            </a:fld>
            <a:endParaRPr lang="en-GB" altLang="en-US"/>
          </a:p>
        </p:txBody>
      </p:sp>
      <p:sp>
        <p:nvSpPr>
          <p:cNvPr id="16387" name="Slide Number Placeholder 5">
            <a:extLst>
              <a:ext uri="{FF2B5EF4-FFF2-40B4-BE49-F238E27FC236}">
                <a16:creationId xmlns:a16="http://schemas.microsoft.com/office/drawing/2014/main" id="{83277620-F381-AD4B-A446-AEDCDB5DC2D2}"/>
              </a:ext>
            </a:extLst>
          </p:cNvPr>
          <p:cNvSpPr>
            <a:spLocks noGrp="1" noChangeArrowheads="1"/>
          </p:cNvSpPr>
          <p:nvPr>
            <p:ph type="sldNum" sz="quarter" idx="12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Myriad Pro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Myriad Pro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Myriad Pro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Myriad Pro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fld id="{8D9E8C65-235A-E445-AD01-8C468CA0F191}" type="slidenum">
              <a:rPr lang="en-GB" altLang="en-US" sz="1200" smtClean="0">
                <a:solidFill>
                  <a:srgbClr val="898989"/>
                </a:solidFill>
              </a:rPr>
              <a:pPr>
                <a:spcBef>
                  <a:spcPct val="0"/>
                </a:spcBef>
                <a:buFontTx/>
                <a:buNone/>
              </a:pPr>
              <a:t>2</a:t>
            </a:fld>
            <a:endParaRPr lang="en-GB" altLang="en-US" sz="1200">
              <a:solidFill>
                <a:srgbClr val="898989"/>
              </a:solidFill>
            </a:endParaRPr>
          </a:p>
        </p:txBody>
      </p:sp>
      <p:sp>
        <p:nvSpPr>
          <p:cNvPr id="2" name="Rectangle 1">
            <a:extLst>
              <a:ext uri="{FF2B5EF4-FFF2-40B4-BE49-F238E27FC236}">
                <a16:creationId xmlns:a16="http://schemas.microsoft.com/office/drawing/2014/main" id="{6036474F-B44F-1947-B387-AE01020E4381}"/>
              </a:ext>
            </a:extLst>
          </p:cNvPr>
          <p:cNvSpPr/>
          <p:nvPr/>
        </p:nvSpPr>
        <p:spPr>
          <a:xfrm>
            <a:off x="719832" y="909935"/>
            <a:ext cx="7775575" cy="4216539"/>
          </a:xfrm>
          <a:prstGeom prst="rect">
            <a:avLst/>
          </a:prstGeom>
        </p:spPr>
        <p:txBody>
          <a:bodyPr>
            <a:spAutoFit/>
          </a:bodyPr>
          <a:lstStyle/>
          <a:p>
            <a:pPr algn="just" eaLnBrk="1" hangingPunct="1">
              <a:buFont typeface="Arial" panose="020B0604020202020204" pitchFamily="34" charset="0"/>
              <a:buNone/>
              <a:defRPr/>
            </a:pPr>
            <a:r>
              <a:rPr lang="en-GB" sz="2400" dirty="0">
                <a:latin typeface="+mn-lt"/>
              </a:rPr>
              <a:t>By the end of this session, students should be aware of: </a:t>
            </a:r>
          </a:p>
          <a:p>
            <a:pPr algn="just" eaLnBrk="1" hangingPunct="1">
              <a:buFont typeface="Arial" panose="020B0604020202020204" pitchFamily="34" charset="0"/>
              <a:buNone/>
              <a:defRPr/>
            </a:pPr>
            <a:endParaRPr lang="en-GB" sz="2400" dirty="0">
              <a:latin typeface="+mn-lt"/>
            </a:endParaRPr>
          </a:p>
          <a:p>
            <a:pPr marL="342900" indent="-342900" algn="just">
              <a:buFont typeface="Arial" panose="020B0604020202020204" pitchFamily="34" charset="0"/>
              <a:buChar char="•"/>
            </a:pPr>
            <a:r>
              <a:rPr lang="en-US" sz="2200" dirty="0">
                <a:latin typeface="+mn-lt"/>
              </a:rPr>
              <a:t>Definition of regression</a:t>
            </a:r>
          </a:p>
          <a:p>
            <a:pPr marL="342900" indent="-342900" algn="just">
              <a:buFont typeface="Arial" panose="020B0604020202020204" pitchFamily="34" charset="0"/>
              <a:buChar char="•"/>
            </a:pPr>
            <a:r>
              <a:rPr lang="en-US" sz="2200" dirty="0">
                <a:latin typeface="+mn-lt"/>
              </a:rPr>
              <a:t>Steps for regression </a:t>
            </a:r>
          </a:p>
          <a:p>
            <a:pPr marL="342900" indent="-342900" algn="just">
              <a:buFont typeface="Arial" panose="020B0604020202020204" pitchFamily="34" charset="0"/>
              <a:buChar char="•"/>
            </a:pPr>
            <a:r>
              <a:rPr lang="en-US" sz="2200" dirty="0">
                <a:latin typeface="+mn-lt"/>
              </a:rPr>
              <a:t>Correlations and Relationships </a:t>
            </a:r>
          </a:p>
          <a:p>
            <a:pPr marL="342900" indent="-342900" algn="just">
              <a:buFont typeface="Arial" panose="020B0604020202020204" pitchFamily="34" charset="0"/>
              <a:buChar char="•"/>
            </a:pPr>
            <a:r>
              <a:rPr lang="en-US" sz="2200" dirty="0">
                <a:latin typeface="+mn-lt"/>
              </a:rPr>
              <a:t>Visual look at relationship</a:t>
            </a:r>
          </a:p>
          <a:p>
            <a:pPr marL="342900" indent="-342900" algn="just">
              <a:buFont typeface="Arial" panose="020B0604020202020204" pitchFamily="34" charset="0"/>
              <a:buChar char="•"/>
            </a:pPr>
            <a:r>
              <a:rPr lang="en-US" sz="2200" dirty="0">
                <a:latin typeface="+mn-lt"/>
              </a:rPr>
              <a:t>Types of regression </a:t>
            </a:r>
          </a:p>
          <a:p>
            <a:pPr marL="342900" indent="-342900" algn="just">
              <a:buFont typeface="Arial" panose="020B0604020202020204" pitchFamily="34" charset="0"/>
              <a:buChar char="•"/>
            </a:pPr>
            <a:r>
              <a:rPr lang="en-US" sz="2200" dirty="0">
                <a:latin typeface="+mn-lt"/>
              </a:rPr>
              <a:t>Classification vs. Regression </a:t>
            </a:r>
          </a:p>
          <a:p>
            <a:pPr marL="342900" indent="-342900" algn="just">
              <a:buFont typeface="Arial" panose="020B0604020202020204" pitchFamily="34" charset="0"/>
              <a:buChar char="•"/>
            </a:pPr>
            <a:r>
              <a:rPr lang="en-US" sz="2200" dirty="0">
                <a:latin typeface="+mn-lt"/>
              </a:rPr>
              <a:t>Advantages of regression </a:t>
            </a:r>
          </a:p>
          <a:p>
            <a:pPr marL="342900" indent="-342900" algn="just">
              <a:buFont typeface="Arial" panose="020B0604020202020204" pitchFamily="34" charset="0"/>
              <a:buChar char="•"/>
            </a:pPr>
            <a:r>
              <a:rPr lang="en-US" sz="2200" dirty="0">
                <a:latin typeface="+mn-lt"/>
              </a:rPr>
              <a:t>Disadvantages of regression</a:t>
            </a:r>
          </a:p>
          <a:p>
            <a:pPr marL="342900" indent="-342900" algn="just">
              <a:buFont typeface="Arial" panose="020B0604020202020204" pitchFamily="34" charset="0"/>
              <a:buChar char="•"/>
            </a:pPr>
            <a:r>
              <a:rPr lang="en-US" sz="2200" dirty="0">
                <a:latin typeface="+mn-lt"/>
              </a:rPr>
              <a:t>Regression exercise </a:t>
            </a:r>
          </a:p>
          <a:p>
            <a:pPr marL="342900" indent="-342900" algn="just">
              <a:buFont typeface="Arial" panose="020B0604020202020204" pitchFamily="34" charset="0"/>
              <a:buChar char="•"/>
            </a:pPr>
            <a:r>
              <a:rPr lang="en-US" sz="2200" dirty="0">
                <a:latin typeface="+mn-lt"/>
              </a:rPr>
              <a:t>References </a:t>
            </a:r>
          </a:p>
        </p:txBody>
      </p:sp>
    </p:spTree>
    <p:extLst>
      <p:ext uri="{BB962C8B-B14F-4D97-AF65-F5344CB8AC3E}">
        <p14:creationId xmlns:p14="http://schemas.microsoft.com/office/powerpoint/2010/main" val="2905722713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332656"/>
            <a:ext cx="8229600" cy="706090"/>
          </a:xfrm>
        </p:spPr>
        <p:txBody>
          <a:bodyPr/>
          <a:lstStyle/>
          <a:p>
            <a:r>
              <a:rPr lang="en-US" sz="3200" b="1" dirty="0"/>
              <a:t>What is Regression?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E478AD8E-BFE4-AC42-9DAF-7A93CA4B8EC4}"/>
              </a:ext>
            </a:extLst>
          </p:cNvPr>
          <p:cNvSpPr txBox="1"/>
          <p:nvPr/>
        </p:nvSpPr>
        <p:spPr>
          <a:xfrm>
            <a:off x="457200" y="1010551"/>
            <a:ext cx="8363272" cy="483209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indent="-342900" algn="just">
              <a:buFont typeface="Arial" panose="020B0604020202020204" pitchFamily="34" charset="0"/>
              <a:buChar char="•"/>
            </a:pPr>
            <a:r>
              <a:rPr lang="en-US" sz="2200" dirty="0">
                <a:latin typeface="+mn-lt"/>
              </a:rPr>
              <a:t>Regression is a well-known statistical technique to model the predictive relationship between several independent variables and one dependent variable </a:t>
            </a:r>
          </a:p>
          <a:p>
            <a:pPr marL="342900" indent="-342900" algn="just">
              <a:buFont typeface="Arial" panose="020B0604020202020204" pitchFamily="34" charset="0"/>
              <a:buChar char="•"/>
            </a:pPr>
            <a:endParaRPr lang="en-US" sz="2200" dirty="0">
              <a:latin typeface="+mn-lt"/>
            </a:endParaRPr>
          </a:p>
          <a:p>
            <a:pPr marL="342900" indent="-342900" algn="just">
              <a:buFont typeface="Arial" panose="020B0604020202020204" pitchFamily="34" charset="0"/>
              <a:buChar char="•"/>
            </a:pPr>
            <a:r>
              <a:rPr lang="en-US" sz="2200" dirty="0">
                <a:latin typeface="+mn-lt"/>
              </a:rPr>
              <a:t>The regression model or explanatory model is to identify a functional relationship between the target variable and a subset of the remaining attributes contained in the dataset</a:t>
            </a:r>
          </a:p>
          <a:p>
            <a:pPr marL="342900" indent="-342900" algn="just">
              <a:buFont typeface="Arial" panose="020B0604020202020204" pitchFamily="34" charset="0"/>
              <a:buChar char="•"/>
            </a:pPr>
            <a:endParaRPr lang="en-US" sz="2200" dirty="0">
              <a:latin typeface="+mn-lt"/>
            </a:endParaRPr>
          </a:p>
          <a:p>
            <a:pPr marL="342900" indent="-342900" algn="just">
              <a:buFont typeface="Arial" panose="020B0604020202020204" pitchFamily="34" charset="0"/>
              <a:buChar char="•"/>
            </a:pPr>
            <a:r>
              <a:rPr lang="en-US" sz="2200" dirty="0">
                <a:latin typeface="+mn-lt"/>
              </a:rPr>
              <a:t>Regression model serves to highlight and interpret the dependency of the target variable </a:t>
            </a:r>
          </a:p>
          <a:p>
            <a:pPr marL="342900" indent="-342900" algn="just">
              <a:buFont typeface="Arial" panose="020B0604020202020204" pitchFamily="34" charset="0"/>
              <a:buChar char="•"/>
            </a:pPr>
            <a:endParaRPr lang="en-US" sz="2200" dirty="0">
              <a:latin typeface="+mn-lt"/>
            </a:endParaRPr>
          </a:p>
          <a:p>
            <a:pPr marL="342900" indent="-342900" algn="just">
              <a:buFont typeface="Arial" panose="020B0604020202020204" pitchFamily="34" charset="0"/>
              <a:buChar char="•"/>
            </a:pPr>
            <a:r>
              <a:rPr lang="en-US" sz="2200" dirty="0">
                <a:latin typeface="+mn-lt"/>
              </a:rPr>
              <a:t>Regression models are used to predict the future value of the target attribute, based upon the functional relationship identified and the future value of the explanatory attributes </a:t>
            </a:r>
          </a:p>
        </p:txBody>
      </p:sp>
    </p:spTree>
    <p:extLst>
      <p:ext uri="{BB962C8B-B14F-4D97-AF65-F5344CB8AC3E}">
        <p14:creationId xmlns:p14="http://schemas.microsoft.com/office/powerpoint/2010/main" val="210106474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152048"/>
            <a:ext cx="8229600" cy="706090"/>
          </a:xfrm>
        </p:spPr>
        <p:txBody>
          <a:bodyPr/>
          <a:lstStyle/>
          <a:p>
            <a:r>
              <a:rPr lang="en-US" sz="3200" b="1" dirty="0"/>
              <a:t>What is Regression?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E478AD8E-BFE4-AC42-9DAF-7A93CA4B8EC4}"/>
              </a:ext>
            </a:extLst>
          </p:cNvPr>
          <p:cNvSpPr txBox="1"/>
          <p:nvPr/>
        </p:nvSpPr>
        <p:spPr>
          <a:xfrm>
            <a:off x="755576" y="858138"/>
            <a:ext cx="7776864" cy="495520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indent="-342900" algn="just">
              <a:buFont typeface="Arial" panose="020B0604020202020204" pitchFamily="34" charset="0"/>
              <a:buChar char="•"/>
            </a:pPr>
            <a:r>
              <a:rPr lang="en-US" sz="2100" dirty="0">
                <a:latin typeface="+mn-lt"/>
              </a:rPr>
              <a:t>The objective is to find the best-fitting curve for a dependent variable in a multidimensional space, with each independent variable being a dimension</a:t>
            </a:r>
          </a:p>
          <a:p>
            <a:pPr marL="342900" indent="-342900" algn="just">
              <a:buFont typeface="Arial" panose="020B0604020202020204" pitchFamily="34" charset="0"/>
              <a:buChar char="•"/>
            </a:pPr>
            <a:endParaRPr lang="en-US" sz="2100" dirty="0">
              <a:latin typeface="+mn-lt"/>
            </a:endParaRPr>
          </a:p>
          <a:p>
            <a:pPr marL="342900" indent="-342900" algn="just">
              <a:buFont typeface="Arial" panose="020B0604020202020204" pitchFamily="34" charset="0"/>
              <a:buChar char="•"/>
            </a:pPr>
            <a:r>
              <a:rPr lang="en-US" sz="2100" dirty="0">
                <a:latin typeface="+mn-lt"/>
              </a:rPr>
              <a:t>The curve could be straight line, or it could be a nonlinear curve </a:t>
            </a:r>
          </a:p>
          <a:p>
            <a:pPr marL="342900" indent="-342900" algn="just">
              <a:buFont typeface="Arial" panose="020B0604020202020204" pitchFamily="34" charset="0"/>
              <a:buChar char="•"/>
            </a:pPr>
            <a:endParaRPr lang="en-US" sz="2100" dirty="0">
              <a:latin typeface="+mn-lt"/>
            </a:endParaRPr>
          </a:p>
          <a:p>
            <a:pPr marL="342900" indent="-342900" algn="just">
              <a:buFont typeface="Arial" panose="020B0604020202020204" pitchFamily="34" charset="0"/>
              <a:buChar char="•"/>
            </a:pPr>
            <a:r>
              <a:rPr lang="en-US" sz="2100" dirty="0">
                <a:latin typeface="+mn-lt"/>
              </a:rPr>
              <a:t>The quality of fit of the curve to the data can be measured by a coefficient of correlation (r), which is the square root of the amount of variance explained by the curve </a:t>
            </a:r>
          </a:p>
          <a:p>
            <a:pPr marL="342900" indent="-342900" algn="just">
              <a:buFont typeface="Arial" panose="020B0604020202020204" pitchFamily="34" charset="0"/>
              <a:buChar char="•"/>
            </a:pPr>
            <a:endParaRPr lang="en-US" sz="2200" dirty="0">
              <a:latin typeface="+mn-lt"/>
            </a:endParaRPr>
          </a:p>
          <a:p>
            <a:pPr marL="342900" indent="-342900" algn="just">
              <a:buFont typeface="Arial" panose="020B0604020202020204" pitchFamily="34" charset="0"/>
              <a:buChar char="•"/>
            </a:pPr>
            <a:r>
              <a:rPr lang="en-US" sz="2100" dirty="0">
                <a:latin typeface="+mn-lt"/>
              </a:rPr>
              <a:t>The development of a regression model allows knowledge workers to acquire a deeper understanding of the phenomenon analyzed and to evaluate the effects determined on the target variable by different combinations of values assigned to the remaining attributes </a:t>
            </a:r>
          </a:p>
        </p:txBody>
      </p:sp>
    </p:spTree>
    <p:extLst>
      <p:ext uri="{BB962C8B-B14F-4D97-AF65-F5344CB8AC3E}">
        <p14:creationId xmlns:p14="http://schemas.microsoft.com/office/powerpoint/2010/main" val="3052908566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490662"/>
            <a:ext cx="8229600" cy="706090"/>
          </a:xfrm>
        </p:spPr>
        <p:txBody>
          <a:bodyPr/>
          <a:lstStyle/>
          <a:p>
            <a:r>
              <a:rPr lang="en-US" sz="3200" b="1" dirty="0"/>
              <a:t>Steps for Regression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2FB4A90A-7FA2-D64E-B5DF-46426CAD27EE}"/>
              </a:ext>
            </a:extLst>
          </p:cNvPr>
          <p:cNvSpPr txBox="1"/>
          <p:nvPr/>
        </p:nvSpPr>
        <p:spPr>
          <a:xfrm>
            <a:off x="542257" y="1382286"/>
            <a:ext cx="4029743" cy="4093428"/>
          </a:xfrm>
          <a:prstGeom prst="rect">
            <a:avLst/>
          </a:prstGeom>
          <a:noFill/>
          <a:ln>
            <a:solidFill>
              <a:schemeClr val="tx1">
                <a:alpha val="99000"/>
              </a:schemeClr>
            </a:solidFill>
          </a:ln>
        </p:spPr>
        <p:txBody>
          <a:bodyPr wrap="square" rtlCol="0">
            <a:spAutoFit/>
          </a:bodyPr>
          <a:lstStyle/>
          <a:p>
            <a:pPr algn="just"/>
            <a:r>
              <a:rPr lang="en-US" sz="2000" dirty="0">
                <a:latin typeface="+mn-lt"/>
              </a:rPr>
              <a:t>The key steps for regression are simple: </a:t>
            </a:r>
          </a:p>
          <a:p>
            <a:pPr algn="just"/>
            <a:endParaRPr lang="en-US" sz="2000" dirty="0">
              <a:latin typeface="+mn-lt"/>
            </a:endParaRPr>
          </a:p>
          <a:p>
            <a:pPr marL="457200" indent="-457200" algn="just">
              <a:buAutoNum type="arabicPeriod"/>
            </a:pPr>
            <a:r>
              <a:rPr lang="en-US" sz="2000" dirty="0">
                <a:latin typeface="+mn-lt"/>
              </a:rPr>
              <a:t>List all the variables available for making the model </a:t>
            </a:r>
          </a:p>
          <a:p>
            <a:pPr marL="457200" indent="-457200" algn="just">
              <a:buAutoNum type="arabicPeriod"/>
            </a:pPr>
            <a:r>
              <a:rPr lang="en-US" sz="2000" dirty="0">
                <a:latin typeface="+mn-lt"/>
              </a:rPr>
              <a:t>Establish a dependent variable of interest </a:t>
            </a:r>
          </a:p>
          <a:p>
            <a:pPr marL="457200" indent="-457200" algn="just">
              <a:buAutoNum type="arabicPeriod"/>
            </a:pPr>
            <a:r>
              <a:rPr lang="en-US" sz="2000" dirty="0">
                <a:latin typeface="+mn-lt"/>
              </a:rPr>
              <a:t>Examine visual (if possible) relationships between variables of interest </a:t>
            </a:r>
          </a:p>
          <a:p>
            <a:pPr marL="457200" indent="-457200" algn="just">
              <a:buAutoNum type="arabicPeriod"/>
            </a:pPr>
            <a:r>
              <a:rPr lang="en-US" sz="2000" dirty="0">
                <a:latin typeface="+mn-lt"/>
              </a:rPr>
              <a:t>Find a way to predict dependent variable using the other variables </a:t>
            </a:r>
          </a:p>
        </p:txBody>
      </p:sp>
      <p:pic>
        <p:nvPicPr>
          <p:cNvPr id="8" name="Picture 7">
            <a:extLst>
              <a:ext uri="{FF2B5EF4-FFF2-40B4-BE49-F238E27FC236}">
                <a16:creationId xmlns:a16="http://schemas.microsoft.com/office/drawing/2014/main" id="{A4FF75A9-FFB9-7045-A28E-ED0217893550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927486" y="1382286"/>
            <a:ext cx="4029744" cy="3774906"/>
          </a:xfrm>
          <a:prstGeom prst="rect">
            <a:avLst/>
          </a:prstGeom>
        </p:spPr>
      </p:pic>
      <p:sp>
        <p:nvSpPr>
          <p:cNvPr id="9" name="TextBox 8">
            <a:extLst>
              <a:ext uri="{FF2B5EF4-FFF2-40B4-BE49-F238E27FC236}">
                <a16:creationId xmlns:a16="http://schemas.microsoft.com/office/drawing/2014/main" id="{217CB9CC-0AFD-B942-89AA-F958CB446AEB}"/>
              </a:ext>
            </a:extLst>
          </p:cNvPr>
          <p:cNvSpPr txBox="1"/>
          <p:nvPr/>
        </p:nvSpPr>
        <p:spPr>
          <a:xfrm>
            <a:off x="5292080" y="5301208"/>
            <a:ext cx="3665149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dirty="0">
                <a:latin typeface="+mn-lt"/>
              </a:rPr>
              <a:t>Example of Linear regression</a:t>
            </a:r>
          </a:p>
        </p:txBody>
      </p:sp>
    </p:spTree>
    <p:extLst>
      <p:ext uri="{BB962C8B-B14F-4D97-AF65-F5344CB8AC3E}">
        <p14:creationId xmlns:p14="http://schemas.microsoft.com/office/powerpoint/2010/main" val="816563963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93204" y="260648"/>
            <a:ext cx="8229600" cy="706090"/>
          </a:xfrm>
        </p:spPr>
        <p:txBody>
          <a:bodyPr/>
          <a:lstStyle/>
          <a:p>
            <a:r>
              <a:rPr lang="en-US" sz="3200" b="1" dirty="0"/>
              <a:t>Correlations and Relationships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E478AD8E-BFE4-AC42-9DAF-7A93CA4B8EC4}"/>
              </a:ext>
            </a:extLst>
          </p:cNvPr>
          <p:cNvSpPr txBox="1"/>
          <p:nvPr/>
        </p:nvSpPr>
        <p:spPr>
          <a:xfrm>
            <a:off x="493204" y="836712"/>
            <a:ext cx="8157592" cy="493981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indent="-342900" algn="just">
              <a:buFont typeface="Arial" panose="020B0604020202020204" pitchFamily="34" charset="0"/>
              <a:buChar char="•"/>
            </a:pPr>
            <a:r>
              <a:rPr lang="en-US" sz="2100" dirty="0">
                <a:latin typeface="+mn-lt"/>
              </a:rPr>
              <a:t>Relationships (statistical) are about which elements of data hang together, and which ones hang separately</a:t>
            </a:r>
          </a:p>
          <a:p>
            <a:pPr marL="342900" indent="-342900" algn="just">
              <a:buFont typeface="Arial" panose="020B0604020202020204" pitchFamily="34" charset="0"/>
              <a:buChar char="•"/>
            </a:pPr>
            <a:endParaRPr lang="en-US" sz="2100" dirty="0">
              <a:latin typeface="+mn-lt"/>
            </a:endParaRPr>
          </a:p>
          <a:p>
            <a:pPr marL="342900" indent="-342900" algn="just">
              <a:buFont typeface="Arial" panose="020B0604020202020204" pitchFamily="34" charset="0"/>
              <a:buChar char="•"/>
            </a:pPr>
            <a:r>
              <a:rPr lang="en-US" sz="2100" dirty="0">
                <a:latin typeface="+mn-lt"/>
              </a:rPr>
              <a:t>It is about categorizing variables that have a relationship with one another, and categorizing variables that are distinct and unrelated to other variables </a:t>
            </a:r>
          </a:p>
          <a:p>
            <a:pPr marL="342900" indent="-342900" algn="just">
              <a:buFont typeface="Arial" panose="020B0604020202020204" pitchFamily="34" charset="0"/>
              <a:buChar char="•"/>
            </a:pPr>
            <a:endParaRPr lang="en-US" sz="2100" dirty="0">
              <a:latin typeface="+mn-lt"/>
            </a:endParaRPr>
          </a:p>
          <a:p>
            <a:pPr marL="342900" indent="-342900" algn="just">
              <a:buFont typeface="Arial" panose="020B0604020202020204" pitchFamily="34" charset="0"/>
              <a:buChar char="•"/>
            </a:pPr>
            <a:r>
              <a:rPr lang="en-US" sz="2100" dirty="0">
                <a:latin typeface="+mn-lt"/>
              </a:rPr>
              <a:t>It is about describing significant positive relationships and significant negative differences </a:t>
            </a:r>
          </a:p>
          <a:p>
            <a:pPr marL="342900" indent="-342900" algn="just">
              <a:buFont typeface="Arial" panose="020B0604020202020204" pitchFamily="34" charset="0"/>
              <a:buChar char="•"/>
            </a:pPr>
            <a:endParaRPr lang="en-US" sz="2100" dirty="0">
              <a:latin typeface="+mn-lt"/>
            </a:endParaRPr>
          </a:p>
          <a:p>
            <a:pPr marL="342900" indent="-342900" algn="just">
              <a:buFont typeface="Arial" panose="020B0604020202020204" pitchFamily="34" charset="0"/>
              <a:buChar char="•"/>
            </a:pPr>
            <a:r>
              <a:rPr lang="en-US" sz="2100" dirty="0">
                <a:latin typeface="+mn-lt"/>
              </a:rPr>
              <a:t>The first and foremost measure of the strength of a relationship is co-relation (or correlation) </a:t>
            </a:r>
          </a:p>
          <a:p>
            <a:pPr marL="342900" indent="-342900" algn="just">
              <a:buFont typeface="Arial" panose="020B0604020202020204" pitchFamily="34" charset="0"/>
              <a:buChar char="•"/>
            </a:pPr>
            <a:endParaRPr lang="en-US" sz="2100" dirty="0">
              <a:latin typeface="+mn-lt"/>
            </a:endParaRPr>
          </a:p>
          <a:p>
            <a:pPr marL="342900" indent="-342900" algn="just">
              <a:buFont typeface="Arial" panose="020B0604020202020204" pitchFamily="34" charset="0"/>
              <a:buChar char="•"/>
            </a:pPr>
            <a:r>
              <a:rPr lang="en-US" sz="2100" dirty="0">
                <a:latin typeface="+mn-lt"/>
              </a:rPr>
              <a:t>The strength of a correlation is a quantitative measure that is measured in a normalized range between 0 and 1 </a:t>
            </a:r>
          </a:p>
        </p:txBody>
      </p:sp>
    </p:spTree>
    <p:extLst>
      <p:ext uri="{BB962C8B-B14F-4D97-AF65-F5344CB8AC3E}">
        <p14:creationId xmlns:p14="http://schemas.microsoft.com/office/powerpoint/2010/main" val="3774174212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93204" y="260648"/>
            <a:ext cx="8229600" cy="706090"/>
          </a:xfrm>
        </p:spPr>
        <p:txBody>
          <a:bodyPr/>
          <a:lstStyle/>
          <a:p>
            <a:r>
              <a:rPr lang="en-US" sz="3200" b="1" dirty="0"/>
              <a:t>Correlations and Relationships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E478AD8E-BFE4-AC42-9DAF-7A93CA4B8EC4}"/>
              </a:ext>
            </a:extLst>
          </p:cNvPr>
          <p:cNvSpPr txBox="1"/>
          <p:nvPr/>
        </p:nvSpPr>
        <p:spPr>
          <a:xfrm>
            <a:off x="493204" y="836712"/>
            <a:ext cx="8157592" cy="501675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indent="-342900" algn="just">
              <a:buFont typeface="Arial" panose="020B0604020202020204" pitchFamily="34" charset="0"/>
              <a:buChar char="•"/>
            </a:pPr>
            <a:r>
              <a:rPr lang="en-US" sz="2000" dirty="0">
                <a:latin typeface="+mn-lt"/>
              </a:rPr>
              <a:t>A correlation of 1 indicates a perfect relationship, where the two variables are in perfect fit or sync. </a:t>
            </a:r>
          </a:p>
          <a:p>
            <a:pPr marL="342900" indent="-342900" algn="just">
              <a:buFont typeface="Arial" panose="020B0604020202020204" pitchFamily="34" charset="0"/>
              <a:buChar char="•"/>
            </a:pPr>
            <a:endParaRPr lang="en-US" sz="2000" dirty="0">
              <a:latin typeface="+mn-lt"/>
            </a:endParaRPr>
          </a:p>
          <a:p>
            <a:pPr marL="342900" indent="-342900" algn="just">
              <a:buFont typeface="Arial" panose="020B0604020202020204" pitchFamily="34" charset="0"/>
              <a:buChar char="•"/>
            </a:pPr>
            <a:r>
              <a:rPr lang="en-US" sz="2000" dirty="0">
                <a:latin typeface="+mn-lt"/>
              </a:rPr>
              <a:t>A correlation of 0 indicates that there is no relationship between the variables </a:t>
            </a:r>
          </a:p>
          <a:p>
            <a:pPr marL="342900" indent="-342900" algn="just">
              <a:buFont typeface="Arial" panose="020B0604020202020204" pitchFamily="34" charset="0"/>
              <a:buChar char="•"/>
            </a:pPr>
            <a:endParaRPr lang="en-US" sz="2000" dirty="0">
              <a:latin typeface="+mn-lt"/>
            </a:endParaRPr>
          </a:p>
          <a:p>
            <a:pPr marL="342900" indent="-342900" algn="just">
              <a:buFont typeface="Arial" panose="020B0604020202020204" pitchFamily="34" charset="0"/>
              <a:buChar char="•"/>
            </a:pPr>
            <a:r>
              <a:rPr lang="en-US" sz="2000" dirty="0">
                <a:latin typeface="+mn-lt"/>
              </a:rPr>
              <a:t>The relationship can be positive, or it can be an inverse relationship, that is, the variables may move together in the same direction or in the opposite direction</a:t>
            </a:r>
          </a:p>
          <a:p>
            <a:pPr marL="342900" indent="-342900" algn="just">
              <a:buFont typeface="Arial" panose="020B0604020202020204" pitchFamily="34" charset="0"/>
              <a:buChar char="•"/>
            </a:pPr>
            <a:endParaRPr lang="en-US" sz="2000" dirty="0">
              <a:latin typeface="+mn-lt"/>
            </a:endParaRPr>
          </a:p>
          <a:p>
            <a:pPr marL="342900" indent="-342900" algn="just">
              <a:buFont typeface="Arial" panose="020B0604020202020204" pitchFamily="34" charset="0"/>
              <a:buChar char="•"/>
            </a:pPr>
            <a:r>
              <a:rPr lang="en-US" sz="2000" dirty="0">
                <a:latin typeface="+mn-lt"/>
              </a:rPr>
              <a:t>A good measure of correlation is the correlation coefficient (r), which is the square root of correlation, where it range from -1 to +1</a:t>
            </a:r>
          </a:p>
          <a:p>
            <a:pPr marL="342900" indent="-342900" algn="just">
              <a:buFont typeface="Arial" panose="020B0604020202020204" pitchFamily="34" charset="0"/>
              <a:buChar char="•"/>
            </a:pPr>
            <a:endParaRPr lang="en-US" sz="2000" dirty="0">
              <a:latin typeface="+mn-lt"/>
            </a:endParaRPr>
          </a:p>
          <a:p>
            <a:pPr marL="342900" indent="-342900" algn="just">
              <a:buFont typeface="Arial" panose="020B0604020202020204" pitchFamily="34" charset="0"/>
              <a:buChar char="•"/>
            </a:pPr>
            <a:r>
              <a:rPr lang="en-US" sz="2000" dirty="0">
                <a:latin typeface="+mn-lt"/>
              </a:rPr>
              <a:t>An</a:t>
            </a:r>
            <a:r>
              <a:rPr lang="en-US" sz="2000" i="1" dirty="0">
                <a:latin typeface="+mn-lt"/>
              </a:rPr>
              <a:t> r </a:t>
            </a:r>
            <a:r>
              <a:rPr lang="en-US" sz="2000" dirty="0">
                <a:latin typeface="+mn-lt"/>
              </a:rPr>
              <a:t>value of 1 shows perfect relationship in the same direction, and an r value of -1 shows a perfect relationship but moving in opposite direction. An r value of 0 signifies no relationship </a:t>
            </a:r>
          </a:p>
        </p:txBody>
      </p:sp>
    </p:spTree>
    <p:extLst>
      <p:ext uri="{BB962C8B-B14F-4D97-AF65-F5344CB8AC3E}">
        <p14:creationId xmlns:p14="http://schemas.microsoft.com/office/powerpoint/2010/main" val="3345820729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93204" y="260648"/>
            <a:ext cx="8229600" cy="706090"/>
          </a:xfrm>
        </p:spPr>
        <p:txBody>
          <a:bodyPr/>
          <a:lstStyle/>
          <a:p>
            <a:r>
              <a:rPr lang="en-US" sz="3200" b="1" dirty="0"/>
              <a:t>Visual Look at Relationship</a:t>
            </a:r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B27A3FEA-8569-8140-AC66-0857DDE30649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11560" y="1124744"/>
            <a:ext cx="7848872" cy="432048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177261277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93204" y="260648"/>
            <a:ext cx="8229600" cy="706090"/>
          </a:xfrm>
        </p:spPr>
        <p:txBody>
          <a:bodyPr/>
          <a:lstStyle/>
          <a:p>
            <a:r>
              <a:rPr lang="en-US" sz="3200" b="1" dirty="0"/>
              <a:t>Types of Regression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E478AD8E-BFE4-AC42-9DAF-7A93CA4B8EC4}"/>
              </a:ext>
            </a:extLst>
          </p:cNvPr>
          <p:cNvSpPr txBox="1"/>
          <p:nvPr/>
        </p:nvSpPr>
        <p:spPr>
          <a:xfrm>
            <a:off x="683568" y="938543"/>
            <a:ext cx="7967228" cy="483209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just"/>
            <a:r>
              <a:rPr lang="en-US" sz="2200" dirty="0">
                <a:latin typeface="+mn-lt"/>
              </a:rPr>
              <a:t>There are different types of regression: </a:t>
            </a:r>
          </a:p>
          <a:p>
            <a:pPr algn="just"/>
            <a:endParaRPr lang="en-US" sz="2200" dirty="0">
              <a:latin typeface="+mn-lt"/>
            </a:endParaRPr>
          </a:p>
          <a:p>
            <a:pPr marL="342900" indent="-342900" algn="just">
              <a:buFont typeface="Arial" panose="020B0604020202020204" pitchFamily="34" charset="0"/>
              <a:buChar char="•"/>
            </a:pPr>
            <a:r>
              <a:rPr lang="en-US" sz="2200" b="1" dirty="0">
                <a:latin typeface="+mn-lt"/>
              </a:rPr>
              <a:t>Linear Regression: </a:t>
            </a:r>
            <a:r>
              <a:rPr lang="en-US" sz="2200" dirty="0">
                <a:latin typeface="+mn-lt"/>
              </a:rPr>
              <a:t>Linear regression forms a relationship between the target (dependent) variable and one or more independent variables using a straight line of best fit. It is represented by the equation: Y = a + b*X + e, where a is the intercept, b is the slope of the regression line and e is the error. X and Y are predictor and target variables, respectively </a:t>
            </a:r>
          </a:p>
          <a:p>
            <a:pPr marL="342900" indent="-342900" algn="just">
              <a:buFont typeface="Arial" panose="020B0604020202020204" pitchFamily="34" charset="0"/>
              <a:buChar char="•"/>
            </a:pPr>
            <a:endParaRPr lang="en-US" sz="2200" b="1" dirty="0">
              <a:latin typeface="+mn-lt"/>
            </a:endParaRPr>
          </a:p>
          <a:p>
            <a:pPr marL="342900" indent="-342900" algn="just">
              <a:buFont typeface="Arial" panose="020B0604020202020204" pitchFamily="34" charset="0"/>
              <a:buChar char="•"/>
            </a:pPr>
            <a:r>
              <a:rPr lang="en-US" sz="2200" b="1" dirty="0">
                <a:latin typeface="+mn-lt"/>
              </a:rPr>
              <a:t>Polynomial Regression: </a:t>
            </a:r>
            <a:r>
              <a:rPr lang="en-US" sz="2200" dirty="0">
                <a:latin typeface="+mn-lt"/>
              </a:rPr>
              <a:t>In polynomial regression, the power of the independent variable is more than 1 in the regression equation. The equation is: Y = a + b*X^2. Here, the line of best fit is not  a straight line like in Linear. However, it is a curve that is fitted to all the data points </a:t>
            </a:r>
            <a:endParaRPr lang="en-US" sz="2200" b="1" dirty="0">
              <a:latin typeface="+mn-lt"/>
            </a:endParaRPr>
          </a:p>
        </p:txBody>
      </p:sp>
    </p:spTree>
    <p:extLst>
      <p:ext uri="{BB962C8B-B14F-4D97-AF65-F5344CB8AC3E}">
        <p14:creationId xmlns:p14="http://schemas.microsoft.com/office/powerpoint/2010/main" val="2783569242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93204" y="260648"/>
            <a:ext cx="8229600" cy="706090"/>
          </a:xfrm>
        </p:spPr>
        <p:txBody>
          <a:bodyPr/>
          <a:lstStyle/>
          <a:p>
            <a:r>
              <a:rPr lang="en-US" sz="3200" b="1" dirty="0"/>
              <a:t>Types of Regression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E478AD8E-BFE4-AC42-9DAF-7A93CA4B8EC4}"/>
              </a:ext>
            </a:extLst>
          </p:cNvPr>
          <p:cNvSpPr txBox="1"/>
          <p:nvPr/>
        </p:nvSpPr>
        <p:spPr>
          <a:xfrm>
            <a:off x="683568" y="938543"/>
            <a:ext cx="7967228" cy="461664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indent="-342900" algn="just">
              <a:buFont typeface="Arial" panose="020B0604020202020204" pitchFamily="34" charset="0"/>
              <a:buChar char="•"/>
            </a:pPr>
            <a:r>
              <a:rPr lang="en-US" sz="2100" b="1" dirty="0">
                <a:latin typeface="+mn-lt"/>
              </a:rPr>
              <a:t>Logistic Regression: </a:t>
            </a:r>
            <a:r>
              <a:rPr lang="en-US" sz="2100" dirty="0">
                <a:latin typeface="+mn-lt"/>
              </a:rPr>
              <a:t>The logistic regression is used when the dependent variable is of binary nature (like true or false, 0 or 1, success or failure). Here, the target value (Y) ranges from 0 to 1 and it is popularly used for classification type problems. Logistic regression does not require dependent and independent variables to have a linear relationship</a:t>
            </a:r>
          </a:p>
          <a:p>
            <a:pPr marL="342900" indent="-342900" algn="just">
              <a:buFont typeface="Arial" panose="020B0604020202020204" pitchFamily="34" charset="0"/>
              <a:buChar char="•"/>
            </a:pPr>
            <a:endParaRPr lang="en-US" sz="2100" b="1" dirty="0">
              <a:latin typeface="+mn-lt"/>
            </a:endParaRPr>
          </a:p>
          <a:p>
            <a:pPr marL="342900" indent="-342900" algn="just">
              <a:buFont typeface="Arial" panose="020B0604020202020204" pitchFamily="34" charset="0"/>
              <a:buChar char="•"/>
            </a:pPr>
            <a:r>
              <a:rPr lang="en-US" sz="2100" b="1" dirty="0">
                <a:latin typeface="+mn-lt"/>
              </a:rPr>
              <a:t>Ridge Regression: </a:t>
            </a:r>
            <a:r>
              <a:rPr lang="en-US" sz="2100" dirty="0">
                <a:latin typeface="+mn-lt"/>
              </a:rPr>
              <a:t>Ridge regression is a technique used to analyze multiple regression data that have the problem of multicollinearity. </a:t>
            </a:r>
          </a:p>
          <a:p>
            <a:pPr marL="342900" indent="-342900" algn="just">
              <a:buFont typeface="Arial" panose="020B0604020202020204" pitchFamily="34" charset="0"/>
              <a:buChar char="•"/>
            </a:pPr>
            <a:endParaRPr lang="en-US" sz="2100" b="1" dirty="0">
              <a:latin typeface="+mn-lt"/>
            </a:endParaRPr>
          </a:p>
          <a:p>
            <a:pPr marL="342900" indent="-342900" algn="just">
              <a:buFont typeface="Arial" panose="020B0604020202020204" pitchFamily="34" charset="0"/>
              <a:buChar char="•"/>
            </a:pPr>
            <a:r>
              <a:rPr lang="en-US" sz="2100" b="1" dirty="0">
                <a:latin typeface="+mn-lt"/>
              </a:rPr>
              <a:t>Lasso Regression: </a:t>
            </a:r>
            <a:r>
              <a:rPr lang="en-US" sz="2100" dirty="0">
                <a:latin typeface="+mn-lt"/>
              </a:rPr>
              <a:t>The term “LASSO” stands for </a:t>
            </a:r>
            <a:r>
              <a:rPr lang="en-US" sz="2100" b="1" dirty="0">
                <a:latin typeface="+mn-lt"/>
              </a:rPr>
              <a:t>L</a:t>
            </a:r>
            <a:r>
              <a:rPr lang="en-US" sz="2100" dirty="0">
                <a:latin typeface="+mn-lt"/>
              </a:rPr>
              <a:t>east </a:t>
            </a:r>
            <a:r>
              <a:rPr lang="en-US" sz="2100" b="1" dirty="0">
                <a:latin typeface="+mn-lt"/>
              </a:rPr>
              <a:t>A</a:t>
            </a:r>
            <a:r>
              <a:rPr lang="en-US" sz="2100" dirty="0">
                <a:latin typeface="+mn-lt"/>
              </a:rPr>
              <a:t>bsolute </a:t>
            </a:r>
            <a:r>
              <a:rPr lang="en-US" sz="2100" b="1" dirty="0">
                <a:latin typeface="+mn-lt"/>
              </a:rPr>
              <a:t>S</a:t>
            </a:r>
            <a:r>
              <a:rPr lang="en-US" sz="2100" dirty="0">
                <a:latin typeface="+mn-lt"/>
              </a:rPr>
              <a:t>hrinkage and </a:t>
            </a:r>
            <a:r>
              <a:rPr lang="en-US" sz="2100" b="1" dirty="0">
                <a:latin typeface="+mn-lt"/>
              </a:rPr>
              <a:t>S</a:t>
            </a:r>
            <a:r>
              <a:rPr lang="en-US" sz="2100" dirty="0">
                <a:latin typeface="+mn-lt"/>
              </a:rPr>
              <a:t>election </a:t>
            </a:r>
            <a:r>
              <a:rPr lang="en-US" sz="2100" b="1" dirty="0">
                <a:latin typeface="+mn-lt"/>
              </a:rPr>
              <a:t>O</a:t>
            </a:r>
            <a:r>
              <a:rPr lang="en-US" sz="2100" dirty="0">
                <a:latin typeface="+mn-lt"/>
              </a:rPr>
              <a:t>perator. In Lasso, all the data point are brought down (or shrunk) towards a central point, also called the mean.  </a:t>
            </a:r>
          </a:p>
        </p:txBody>
      </p:sp>
    </p:spTree>
    <p:extLst>
      <p:ext uri="{BB962C8B-B14F-4D97-AF65-F5344CB8AC3E}">
        <p14:creationId xmlns:p14="http://schemas.microsoft.com/office/powerpoint/2010/main" val="1292927529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93204" y="260648"/>
            <a:ext cx="8229600" cy="706090"/>
          </a:xfrm>
        </p:spPr>
        <p:txBody>
          <a:bodyPr/>
          <a:lstStyle/>
          <a:p>
            <a:r>
              <a:rPr lang="en-US" sz="3200" b="1" dirty="0"/>
              <a:t>Types of Regression in Data Mining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E478AD8E-BFE4-AC42-9DAF-7A93CA4B8EC4}"/>
              </a:ext>
            </a:extLst>
          </p:cNvPr>
          <p:cNvSpPr txBox="1"/>
          <p:nvPr/>
        </p:nvSpPr>
        <p:spPr>
          <a:xfrm>
            <a:off x="683568" y="938543"/>
            <a:ext cx="7967228" cy="73866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just"/>
            <a:r>
              <a:rPr lang="en-US" sz="2100" dirty="0">
                <a:latin typeface="+mn-lt"/>
              </a:rPr>
              <a:t>Primarily, two types of Regression can be observed in data mining: </a:t>
            </a:r>
          </a:p>
          <a:p>
            <a:pPr algn="just"/>
            <a:endParaRPr lang="en-US" sz="2100" dirty="0">
              <a:latin typeface="+mn-lt"/>
            </a:endParaRPr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1D519FBE-59DB-C04D-A999-FC52C3C547F0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77850" y="1606550"/>
            <a:ext cx="7988300" cy="36449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627318964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93204" y="260648"/>
            <a:ext cx="8229600" cy="706090"/>
          </a:xfrm>
        </p:spPr>
        <p:txBody>
          <a:bodyPr/>
          <a:lstStyle/>
          <a:p>
            <a:r>
              <a:rPr lang="en-US" sz="3200" b="1" dirty="0"/>
              <a:t>Types of Regression in Data Mining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E478AD8E-BFE4-AC42-9DAF-7A93CA4B8EC4}"/>
              </a:ext>
            </a:extLst>
          </p:cNvPr>
          <p:cNvSpPr txBox="1"/>
          <p:nvPr/>
        </p:nvSpPr>
        <p:spPr>
          <a:xfrm>
            <a:off x="624390" y="1019076"/>
            <a:ext cx="7967228" cy="429348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indent="-342900" algn="just">
              <a:buFont typeface="Arial" panose="020B0604020202020204" pitchFamily="34" charset="0"/>
              <a:buChar char="•"/>
            </a:pPr>
            <a:r>
              <a:rPr lang="en-US" sz="2100" b="1" dirty="0">
                <a:latin typeface="+mn-lt"/>
              </a:rPr>
              <a:t>Linear Regression Model: </a:t>
            </a:r>
          </a:p>
          <a:p>
            <a:pPr marL="342900" indent="-342900" algn="just">
              <a:buFontTx/>
              <a:buChar char="-"/>
            </a:pPr>
            <a:r>
              <a:rPr lang="en-US" sz="2100" dirty="0">
                <a:latin typeface="+mn-lt"/>
              </a:rPr>
              <a:t>Linear regression is used mainly for the purpose of modelling the relationship between the two given variables </a:t>
            </a:r>
          </a:p>
          <a:p>
            <a:pPr marL="342900" indent="-342900" algn="just">
              <a:buFontTx/>
              <a:buChar char="-"/>
            </a:pPr>
            <a:endParaRPr lang="en-US" sz="2100" dirty="0">
              <a:latin typeface="+mn-lt"/>
            </a:endParaRPr>
          </a:p>
          <a:p>
            <a:pPr marL="342900" indent="-342900" algn="just">
              <a:buFontTx/>
              <a:buChar char="-"/>
            </a:pPr>
            <a:r>
              <a:rPr lang="en-US" sz="2100" dirty="0">
                <a:latin typeface="+mn-lt"/>
              </a:rPr>
              <a:t>It can also be used for finding the mathematical relationship between the variables </a:t>
            </a:r>
          </a:p>
          <a:p>
            <a:pPr marL="342900" indent="-342900" algn="just">
              <a:buFontTx/>
              <a:buChar char="-"/>
            </a:pPr>
            <a:endParaRPr lang="en-US" sz="2100" dirty="0">
              <a:latin typeface="+mn-lt"/>
            </a:endParaRPr>
          </a:p>
          <a:p>
            <a:pPr marL="342900" indent="-342900" algn="just">
              <a:buFontTx/>
              <a:buChar char="-"/>
            </a:pPr>
            <a:r>
              <a:rPr lang="en-US" sz="2100" dirty="0">
                <a:latin typeface="+mn-lt"/>
              </a:rPr>
              <a:t>The formula used for linear regression is Y = </a:t>
            </a:r>
            <a:r>
              <a:rPr lang="en-US" sz="2100" dirty="0" err="1">
                <a:latin typeface="+mn-lt"/>
              </a:rPr>
              <a:t>bX</a:t>
            </a:r>
            <a:r>
              <a:rPr lang="en-US" sz="2100" dirty="0">
                <a:latin typeface="+mn-lt"/>
              </a:rPr>
              <a:t> + A, where, Y is the model of linear function X, b is the slope of the line, and A is the intercept (which refers to the point where X crosses the y-axis). </a:t>
            </a:r>
          </a:p>
          <a:p>
            <a:pPr marL="342900" indent="-342900" algn="just">
              <a:buFontTx/>
              <a:buChar char="-"/>
            </a:pPr>
            <a:endParaRPr lang="en-US" sz="2100" dirty="0">
              <a:latin typeface="+mn-lt"/>
            </a:endParaRPr>
          </a:p>
          <a:p>
            <a:pPr marL="342900" indent="-342900" algn="just">
              <a:buFontTx/>
              <a:buChar char="-"/>
            </a:pPr>
            <a:r>
              <a:rPr lang="en-US" sz="2100" dirty="0">
                <a:latin typeface="+mn-lt"/>
              </a:rPr>
              <a:t>The value of Y will increase of decrease in a manner that the value of X will change along with it in a linear manner </a:t>
            </a:r>
          </a:p>
        </p:txBody>
      </p:sp>
    </p:spTree>
    <p:extLst>
      <p:ext uri="{BB962C8B-B14F-4D97-AF65-F5344CB8AC3E}">
        <p14:creationId xmlns:p14="http://schemas.microsoft.com/office/powerpoint/2010/main" val="500349961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93204" y="260648"/>
            <a:ext cx="8229600" cy="706090"/>
          </a:xfrm>
        </p:spPr>
        <p:txBody>
          <a:bodyPr/>
          <a:lstStyle/>
          <a:p>
            <a:r>
              <a:rPr lang="en-US" sz="3200" b="1" dirty="0"/>
              <a:t>Types of Regression in Data Mining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E478AD8E-BFE4-AC42-9DAF-7A93CA4B8EC4}"/>
              </a:ext>
            </a:extLst>
          </p:cNvPr>
          <p:cNvSpPr txBox="1"/>
          <p:nvPr/>
        </p:nvSpPr>
        <p:spPr>
          <a:xfrm>
            <a:off x="624390" y="1019076"/>
            <a:ext cx="7967228" cy="461664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indent="-342900" algn="just">
              <a:buFont typeface="Arial" panose="020B0604020202020204" pitchFamily="34" charset="0"/>
              <a:buChar char="•"/>
            </a:pPr>
            <a:r>
              <a:rPr lang="en-US" sz="2100" b="1" dirty="0">
                <a:latin typeface="+mn-lt"/>
              </a:rPr>
              <a:t>Multiple Regression Model: </a:t>
            </a:r>
          </a:p>
          <a:p>
            <a:pPr marL="342900" indent="-342900" algn="just">
              <a:buFontTx/>
              <a:buChar char="-"/>
            </a:pPr>
            <a:r>
              <a:rPr lang="en-US" sz="2100" dirty="0">
                <a:latin typeface="+mn-lt"/>
              </a:rPr>
              <a:t>Multiple regression model is generally used to explain the relationship between multiple independent or multiple predictor variables </a:t>
            </a:r>
          </a:p>
          <a:p>
            <a:pPr marL="342900" indent="-342900" algn="just">
              <a:buFontTx/>
              <a:buChar char="-"/>
            </a:pPr>
            <a:r>
              <a:rPr lang="en-US" sz="2100" dirty="0">
                <a:latin typeface="+mn-lt"/>
              </a:rPr>
              <a:t>It can be considered as one of the most popular models for predictions in data mining </a:t>
            </a:r>
          </a:p>
          <a:p>
            <a:pPr marL="342900" indent="-342900" algn="just">
              <a:buFontTx/>
              <a:buChar char="-"/>
            </a:pPr>
            <a:r>
              <a:rPr lang="en-US" sz="2100" dirty="0">
                <a:latin typeface="+mn-lt"/>
              </a:rPr>
              <a:t>In general, it uses two or more than two independent variables to predict an outcome for the users </a:t>
            </a:r>
          </a:p>
          <a:p>
            <a:pPr marL="342900" indent="-342900" algn="just">
              <a:buFontTx/>
              <a:buChar char="-"/>
            </a:pPr>
            <a:r>
              <a:rPr lang="en-US" sz="2100" dirty="0">
                <a:latin typeface="+mn-lt"/>
              </a:rPr>
              <a:t>The formula that is used in the multiple regression model is: </a:t>
            </a:r>
          </a:p>
          <a:p>
            <a:pPr algn="just"/>
            <a:r>
              <a:rPr lang="en-US" sz="2100" dirty="0">
                <a:latin typeface="+mn-lt"/>
              </a:rPr>
              <a:t>	Y = a</a:t>
            </a:r>
            <a:r>
              <a:rPr lang="en-US" sz="2100" baseline="-25000" dirty="0">
                <a:latin typeface="+mn-lt"/>
              </a:rPr>
              <a:t>0</a:t>
            </a:r>
            <a:r>
              <a:rPr lang="en-US" sz="2100" dirty="0">
                <a:latin typeface="+mn-lt"/>
              </a:rPr>
              <a:t> + a</a:t>
            </a:r>
            <a:r>
              <a:rPr lang="en-US" sz="2100" baseline="-25000" dirty="0">
                <a:latin typeface="+mn-lt"/>
              </a:rPr>
              <a:t>1</a:t>
            </a:r>
            <a:r>
              <a:rPr lang="en-US" sz="2100" dirty="0">
                <a:latin typeface="+mn-lt"/>
              </a:rPr>
              <a:t>x</a:t>
            </a:r>
            <a:r>
              <a:rPr lang="en-US" sz="2100" baseline="-25000" dirty="0">
                <a:latin typeface="+mn-lt"/>
              </a:rPr>
              <a:t>1</a:t>
            </a:r>
            <a:r>
              <a:rPr lang="en-US" sz="2100" dirty="0">
                <a:latin typeface="+mn-lt"/>
              </a:rPr>
              <a:t> + a</a:t>
            </a:r>
            <a:r>
              <a:rPr lang="en-US" sz="2100" baseline="-25000" dirty="0">
                <a:latin typeface="+mn-lt"/>
              </a:rPr>
              <a:t>2</a:t>
            </a:r>
            <a:r>
              <a:rPr lang="en-US" sz="2100" dirty="0">
                <a:latin typeface="+mn-lt"/>
              </a:rPr>
              <a:t>x</a:t>
            </a:r>
            <a:r>
              <a:rPr lang="en-US" sz="2100" baseline="-25000" dirty="0">
                <a:latin typeface="+mn-lt"/>
              </a:rPr>
              <a:t>2</a:t>
            </a:r>
            <a:r>
              <a:rPr lang="en-US" sz="2100" dirty="0">
                <a:latin typeface="+mn-lt"/>
              </a:rPr>
              <a:t> + a</a:t>
            </a:r>
            <a:r>
              <a:rPr lang="en-US" sz="2100" baseline="-25000" dirty="0">
                <a:latin typeface="+mn-lt"/>
              </a:rPr>
              <a:t>3</a:t>
            </a:r>
            <a:r>
              <a:rPr lang="en-US" sz="2100" dirty="0">
                <a:latin typeface="+mn-lt"/>
              </a:rPr>
              <a:t>x</a:t>
            </a:r>
            <a:r>
              <a:rPr lang="en-US" sz="2100" baseline="-25000" dirty="0">
                <a:latin typeface="+mn-lt"/>
              </a:rPr>
              <a:t>3</a:t>
            </a:r>
            <a:r>
              <a:rPr lang="en-US" sz="2100" dirty="0">
                <a:latin typeface="+mn-lt"/>
              </a:rPr>
              <a:t>+ ……………….</a:t>
            </a:r>
            <a:r>
              <a:rPr lang="en-US" sz="2100" dirty="0" err="1">
                <a:latin typeface="+mn-lt"/>
              </a:rPr>
              <a:t>a</a:t>
            </a:r>
            <a:r>
              <a:rPr lang="en-US" sz="2100" baseline="-25000" dirty="0" err="1">
                <a:latin typeface="+mn-lt"/>
              </a:rPr>
              <a:t>n</a:t>
            </a:r>
            <a:r>
              <a:rPr lang="en-US" sz="2100" dirty="0" err="1">
                <a:latin typeface="+mn-lt"/>
              </a:rPr>
              <a:t>x</a:t>
            </a:r>
            <a:r>
              <a:rPr lang="en-US" sz="2100" baseline="-25000" dirty="0" err="1">
                <a:latin typeface="+mn-lt"/>
              </a:rPr>
              <a:t>n</a:t>
            </a:r>
            <a:r>
              <a:rPr lang="en-US" sz="2100" dirty="0">
                <a:latin typeface="+mn-lt"/>
              </a:rPr>
              <a:t> + e</a:t>
            </a:r>
          </a:p>
          <a:p>
            <a:pPr algn="just"/>
            <a:endParaRPr lang="en-US" sz="2100" dirty="0">
              <a:latin typeface="+mn-lt"/>
            </a:endParaRPr>
          </a:p>
          <a:p>
            <a:pPr algn="just"/>
            <a:r>
              <a:rPr lang="en-US" sz="2100" dirty="0">
                <a:latin typeface="+mn-lt"/>
              </a:rPr>
              <a:t>Where, Y is the response variable ( the values that have to be predicted), x</a:t>
            </a:r>
            <a:r>
              <a:rPr lang="en-US" sz="2100" baseline="-25000" dirty="0">
                <a:latin typeface="+mn-lt"/>
              </a:rPr>
              <a:t>1</a:t>
            </a:r>
            <a:r>
              <a:rPr lang="en-US" sz="2100" dirty="0">
                <a:latin typeface="+mn-lt"/>
              </a:rPr>
              <a:t>+x</a:t>
            </a:r>
            <a:r>
              <a:rPr lang="en-US" sz="2100" baseline="-25000" dirty="0">
                <a:latin typeface="+mn-lt"/>
              </a:rPr>
              <a:t>2</a:t>
            </a:r>
            <a:r>
              <a:rPr lang="en-US" sz="2100" dirty="0">
                <a:latin typeface="+mn-lt"/>
              </a:rPr>
              <a:t>+x</a:t>
            </a:r>
            <a:r>
              <a:rPr lang="en-US" sz="2100" baseline="-25000" dirty="0">
                <a:latin typeface="+mn-lt"/>
              </a:rPr>
              <a:t>3</a:t>
            </a:r>
            <a:r>
              <a:rPr lang="en-US" sz="2100" dirty="0">
                <a:latin typeface="+mn-lt"/>
              </a:rPr>
              <a:t>+x</a:t>
            </a:r>
            <a:r>
              <a:rPr lang="en-US" sz="2100" baseline="-25000" dirty="0">
                <a:latin typeface="+mn-lt"/>
              </a:rPr>
              <a:t>n</a:t>
            </a:r>
            <a:r>
              <a:rPr lang="en-US" sz="2100" dirty="0">
                <a:latin typeface="+mn-lt"/>
              </a:rPr>
              <a:t> are the independent predictors, e is the error and a</a:t>
            </a:r>
            <a:r>
              <a:rPr lang="en-US" sz="2100" baseline="-25000" dirty="0">
                <a:latin typeface="+mn-lt"/>
              </a:rPr>
              <a:t>0</a:t>
            </a:r>
            <a:r>
              <a:rPr lang="en-US" sz="2100" dirty="0">
                <a:latin typeface="+mn-lt"/>
              </a:rPr>
              <a:t>, a</a:t>
            </a:r>
            <a:r>
              <a:rPr lang="en-US" sz="2100" baseline="-25000" dirty="0">
                <a:latin typeface="+mn-lt"/>
              </a:rPr>
              <a:t>1</a:t>
            </a:r>
            <a:r>
              <a:rPr lang="en-US" sz="2100" dirty="0">
                <a:latin typeface="+mn-lt"/>
              </a:rPr>
              <a:t>, a</a:t>
            </a:r>
            <a:r>
              <a:rPr lang="en-US" sz="2100" baseline="-25000" dirty="0">
                <a:latin typeface="+mn-lt"/>
              </a:rPr>
              <a:t>2</a:t>
            </a:r>
            <a:r>
              <a:rPr lang="en-US" sz="2100" dirty="0">
                <a:latin typeface="+mn-lt"/>
              </a:rPr>
              <a:t>, a</a:t>
            </a:r>
            <a:r>
              <a:rPr lang="en-US" sz="2100" baseline="-25000" dirty="0">
                <a:latin typeface="+mn-lt"/>
              </a:rPr>
              <a:t>3</a:t>
            </a:r>
            <a:r>
              <a:rPr lang="en-US" sz="2100" dirty="0">
                <a:latin typeface="+mn-lt"/>
              </a:rPr>
              <a:t> are the regression coefficients </a:t>
            </a:r>
          </a:p>
        </p:txBody>
      </p:sp>
    </p:spTree>
    <p:extLst>
      <p:ext uri="{BB962C8B-B14F-4D97-AF65-F5344CB8AC3E}">
        <p14:creationId xmlns:p14="http://schemas.microsoft.com/office/powerpoint/2010/main" val="578211317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93204" y="260648"/>
            <a:ext cx="8229600" cy="706090"/>
          </a:xfrm>
        </p:spPr>
        <p:txBody>
          <a:bodyPr/>
          <a:lstStyle/>
          <a:p>
            <a:r>
              <a:rPr lang="en-US" sz="3200" b="1" dirty="0"/>
              <a:t>Classification vs. Regression in Data Mining</a:t>
            </a:r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265BE707-ECE2-F946-B14F-5502186157AC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21196" y="966738"/>
            <a:ext cx="8301608" cy="462250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869267237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93204" y="260648"/>
            <a:ext cx="8229600" cy="706090"/>
          </a:xfrm>
        </p:spPr>
        <p:txBody>
          <a:bodyPr/>
          <a:lstStyle/>
          <a:p>
            <a:r>
              <a:rPr lang="en-US" sz="3200" b="1" dirty="0"/>
              <a:t>Advantages of Regression Model?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E478AD8E-BFE4-AC42-9DAF-7A93CA4B8EC4}"/>
              </a:ext>
            </a:extLst>
          </p:cNvPr>
          <p:cNvSpPr txBox="1"/>
          <p:nvPr/>
        </p:nvSpPr>
        <p:spPr>
          <a:xfrm>
            <a:off x="624390" y="1182231"/>
            <a:ext cx="7967228" cy="429348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indent="-342900" algn="just">
              <a:buFont typeface="Arial" panose="020B0604020202020204" pitchFamily="34" charset="0"/>
              <a:buChar char="•"/>
            </a:pPr>
            <a:r>
              <a:rPr lang="en-US" sz="2100" dirty="0">
                <a:latin typeface="+mn-lt"/>
              </a:rPr>
              <a:t>Regression models are easy to understand as they are built upon basic statistical principles, such as correlation and least square error </a:t>
            </a:r>
          </a:p>
          <a:p>
            <a:pPr marL="342900" indent="-342900" algn="just">
              <a:buFont typeface="Arial" panose="020B0604020202020204" pitchFamily="34" charset="0"/>
              <a:buChar char="•"/>
            </a:pPr>
            <a:r>
              <a:rPr lang="en-US" sz="2100" dirty="0">
                <a:latin typeface="+mn-lt"/>
              </a:rPr>
              <a:t>Regression models provide simple algebraic equations that are easy to understand and use </a:t>
            </a:r>
          </a:p>
          <a:p>
            <a:pPr marL="342900" indent="-342900" algn="just">
              <a:buFont typeface="Arial" panose="020B0604020202020204" pitchFamily="34" charset="0"/>
              <a:buChar char="•"/>
            </a:pPr>
            <a:r>
              <a:rPr lang="en-US" sz="2100" dirty="0">
                <a:latin typeface="+mn-lt"/>
              </a:rPr>
              <a:t>The strength of the regression model is a measured in terms of the correlation's coefficients, and other related statistical parameters that are well understood </a:t>
            </a:r>
          </a:p>
          <a:p>
            <a:pPr marL="342900" indent="-342900" algn="just">
              <a:buFont typeface="Arial" panose="020B0604020202020204" pitchFamily="34" charset="0"/>
              <a:buChar char="•"/>
            </a:pPr>
            <a:r>
              <a:rPr lang="en-US" sz="2100" dirty="0">
                <a:latin typeface="+mn-lt"/>
              </a:rPr>
              <a:t>Regression models can match and beat the predictive power of other modelling techniques </a:t>
            </a:r>
          </a:p>
          <a:p>
            <a:pPr marL="342900" indent="-342900" algn="just">
              <a:buFont typeface="Arial" panose="020B0604020202020204" pitchFamily="34" charset="0"/>
              <a:buChar char="•"/>
            </a:pPr>
            <a:r>
              <a:rPr lang="en-US" sz="2100" dirty="0">
                <a:latin typeface="+mn-lt"/>
              </a:rPr>
              <a:t>Regression models can include all the variables that one wants to include in the model </a:t>
            </a:r>
          </a:p>
          <a:p>
            <a:pPr marL="342900" indent="-342900" algn="just">
              <a:buFont typeface="Arial" panose="020B0604020202020204" pitchFamily="34" charset="0"/>
              <a:buChar char="•"/>
            </a:pPr>
            <a:r>
              <a:rPr lang="en-US" sz="2100" dirty="0">
                <a:latin typeface="+mn-lt"/>
              </a:rPr>
              <a:t>Regression modeling tools are pervasive. They are found in statistical packages as well as data mining packages. </a:t>
            </a:r>
          </a:p>
        </p:txBody>
      </p:sp>
    </p:spTree>
    <p:extLst>
      <p:ext uri="{BB962C8B-B14F-4D97-AF65-F5344CB8AC3E}">
        <p14:creationId xmlns:p14="http://schemas.microsoft.com/office/powerpoint/2010/main" val="1961972497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93204" y="260648"/>
            <a:ext cx="8229600" cy="706090"/>
          </a:xfrm>
        </p:spPr>
        <p:txBody>
          <a:bodyPr/>
          <a:lstStyle/>
          <a:p>
            <a:r>
              <a:rPr lang="en-US" sz="3200" b="1" dirty="0"/>
              <a:t>Disadvantages of Regression Model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E478AD8E-BFE4-AC42-9DAF-7A93CA4B8EC4}"/>
              </a:ext>
            </a:extLst>
          </p:cNvPr>
          <p:cNvSpPr txBox="1"/>
          <p:nvPr/>
        </p:nvSpPr>
        <p:spPr>
          <a:xfrm>
            <a:off x="624390" y="1182231"/>
            <a:ext cx="7967228" cy="415498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indent="-342900" algn="just">
              <a:buFont typeface="Arial" panose="020B0604020202020204" pitchFamily="34" charset="0"/>
              <a:buChar char="•"/>
            </a:pPr>
            <a:r>
              <a:rPr lang="en-US" sz="2200" dirty="0">
                <a:latin typeface="+mn-lt"/>
              </a:rPr>
              <a:t>Regression model cannot cover for poor data quality issues </a:t>
            </a:r>
          </a:p>
          <a:p>
            <a:pPr marL="342900" indent="-342900" algn="just">
              <a:buFont typeface="Arial" panose="020B0604020202020204" pitchFamily="34" charset="0"/>
              <a:buChar char="•"/>
            </a:pPr>
            <a:endParaRPr lang="en-US" sz="2200" dirty="0">
              <a:latin typeface="+mn-lt"/>
            </a:endParaRPr>
          </a:p>
          <a:p>
            <a:pPr marL="342900" indent="-342900" algn="just">
              <a:buFont typeface="Arial" panose="020B0604020202020204" pitchFamily="34" charset="0"/>
              <a:buChar char="•"/>
            </a:pPr>
            <a:r>
              <a:rPr lang="en-US" sz="2200" dirty="0">
                <a:latin typeface="+mn-lt"/>
              </a:rPr>
              <a:t>Regression models suffer from collinear problems (meaning strong linear correlations among some independent variables) </a:t>
            </a:r>
          </a:p>
          <a:p>
            <a:pPr marL="342900" indent="-342900" algn="just">
              <a:buFont typeface="Arial" panose="020B0604020202020204" pitchFamily="34" charset="0"/>
              <a:buChar char="•"/>
            </a:pPr>
            <a:endParaRPr lang="en-US" sz="2200" dirty="0">
              <a:latin typeface="+mn-lt"/>
            </a:endParaRPr>
          </a:p>
          <a:p>
            <a:pPr marL="342900" indent="-342900" algn="just">
              <a:buFont typeface="Arial" panose="020B0604020202020204" pitchFamily="34" charset="0"/>
              <a:buChar char="•"/>
            </a:pPr>
            <a:r>
              <a:rPr lang="en-US" sz="2200" dirty="0">
                <a:latin typeface="+mn-lt"/>
              </a:rPr>
              <a:t>Regression model will not automatically choose between highly collinear variables, although some packages attempt to do that </a:t>
            </a:r>
          </a:p>
          <a:p>
            <a:pPr marL="342900" indent="-342900" algn="just">
              <a:buFont typeface="Arial" panose="020B0604020202020204" pitchFamily="34" charset="0"/>
              <a:buChar char="•"/>
            </a:pPr>
            <a:endParaRPr lang="en-US" sz="2200" dirty="0">
              <a:latin typeface="+mn-lt"/>
            </a:endParaRPr>
          </a:p>
          <a:p>
            <a:pPr marL="342900" indent="-342900" algn="just">
              <a:buFont typeface="Arial" panose="020B0604020202020204" pitchFamily="34" charset="0"/>
              <a:buChar char="•"/>
            </a:pPr>
            <a:r>
              <a:rPr lang="en-US" sz="2200" dirty="0">
                <a:latin typeface="+mn-lt"/>
              </a:rPr>
              <a:t>Regression models do not automatically take care of nonlinearity </a:t>
            </a:r>
          </a:p>
          <a:p>
            <a:pPr marL="342900" indent="-342900" algn="just">
              <a:buFont typeface="Arial" panose="020B0604020202020204" pitchFamily="34" charset="0"/>
              <a:buChar char="•"/>
            </a:pPr>
            <a:endParaRPr lang="en-US" sz="2200" dirty="0">
              <a:latin typeface="+mn-lt"/>
            </a:endParaRPr>
          </a:p>
          <a:p>
            <a:pPr marL="342900" indent="-342900" algn="just">
              <a:buFont typeface="Arial" panose="020B0604020202020204" pitchFamily="34" charset="0"/>
              <a:buChar char="•"/>
            </a:pPr>
            <a:r>
              <a:rPr lang="en-US" sz="2200" dirty="0">
                <a:latin typeface="+mn-lt"/>
              </a:rPr>
              <a:t>Regression models work only with numeric data and not with categorical variables</a:t>
            </a:r>
          </a:p>
        </p:txBody>
      </p:sp>
    </p:spTree>
    <p:extLst>
      <p:ext uri="{BB962C8B-B14F-4D97-AF65-F5344CB8AC3E}">
        <p14:creationId xmlns:p14="http://schemas.microsoft.com/office/powerpoint/2010/main" val="2894102884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93204" y="260648"/>
            <a:ext cx="8229600" cy="706090"/>
          </a:xfrm>
        </p:spPr>
        <p:txBody>
          <a:bodyPr/>
          <a:lstStyle/>
          <a:p>
            <a:r>
              <a:rPr lang="en-US" sz="3200" b="1" dirty="0"/>
              <a:t>Regression Exercise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E478AD8E-BFE4-AC42-9DAF-7A93CA4B8EC4}"/>
              </a:ext>
            </a:extLst>
          </p:cNvPr>
          <p:cNvSpPr txBox="1"/>
          <p:nvPr/>
        </p:nvSpPr>
        <p:spPr>
          <a:xfrm>
            <a:off x="493204" y="968563"/>
            <a:ext cx="4379658" cy="461664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just"/>
            <a:r>
              <a:rPr lang="en-US" sz="2100" dirty="0">
                <a:latin typeface="+mn-lt"/>
              </a:rPr>
              <a:t>The regression model is described as a linear equation that follows. Let’s say y is the dependent variable and x is the independent variable. There could be many independent variables (such as x1, x2, ….) in a regression equation. However, there can be only one dependent variable (y) in the regression equation (y = a</a:t>
            </a:r>
            <a:r>
              <a:rPr lang="en-US" sz="2100" baseline="-25000" dirty="0">
                <a:latin typeface="+mn-lt"/>
              </a:rPr>
              <a:t>0</a:t>
            </a:r>
            <a:r>
              <a:rPr lang="en-US" sz="2100" dirty="0">
                <a:latin typeface="+mn-lt"/>
              </a:rPr>
              <a:t> + a</a:t>
            </a:r>
            <a:r>
              <a:rPr lang="en-US" sz="2100" baseline="-25000" dirty="0">
                <a:latin typeface="+mn-lt"/>
              </a:rPr>
              <a:t>1</a:t>
            </a:r>
            <a:r>
              <a:rPr lang="en-US" sz="2100" dirty="0">
                <a:latin typeface="+mn-lt"/>
              </a:rPr>
              <a:t>x</a:t>
            </a:r>
            <a:r>
              <a:rPr lang="en-US" sz="2100" baseline="-25000" dirty="0">
                <a:latin typeface="+mn-lt"/>
              </a:rPr>
              <a:t>1</a:t>
            </a:r>
            <a:r>
              <a:rPr lang="en-US" sz="2100" dirty="0">
                <a:latin typeface="+mn-lt"/>
              </a:rPr>
              <a:t> + a</a:t>
            </a:r>
            <a:r>
              <a:rPr lang="en-US" sz="2100" baseline="-25000" dirty="0">
                <a:latin typeface="+mn-lt"/>
              </a:rPr>
              <a:t>2</a:t>
            </a:r>
            <a:r>
              <a:rPr lang="en-US" sz="2100" dirty="0">
                <a:latin typeface="+mn-lt"/>
              </a:rPr>
              <a:t>x</a:t>
            </a:r>
            <a:r>
              <a:rPr lang="en-US" sz="2100" baseline="-25000" dirty="0">
                <a:latin typeface="+mn-lt"/>
              </a:rPr>
              <a:t>2</a:t>
            </a:r>
            <a:r>
              <a:rPr lang="en-US" sz="2100" dirty="0">
                <a:latin typeface="+mn-lt"/>
              </a:rPr>
              <a:t> + e). </a:t>
            </a:r>
          </a:p>
          <a:p>
            <a:pPr algn="just"/>
            <a:endParaRPr lang="en-US" sz="2100" dirty="0">
              <a:latin typeface="+mn-lt"/>
            </a:endParaRPr>
          </a:p>
          <a:p>
            <a:pPr algn="just"/>
            <a:r>
              <a:rPr lang="en-US" sz="2100" dirty="0">
                <a:latin typeface="+mn-lt"/>
              </a:rPr>
              <a:t>A simple example of a regression equation would be to predict a house price from the size of the house. </a:t>
            </a:r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E84EF4BF-78EF-FC41-85BD-2B66399E1479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177454" y="952815"/>
            <a:ext cx="3441700" cy="461664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950623324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93204" y="260648"/>
            <a:ext cx="8229600" cy="706090"/>
          </a:xfrm>
        </p:spPr>
        <p:txBody>
          <a:bodyPr/>
          <a:lstStyle/>
          <a:p>
            <a:r>
              <a:rPr lang="en-US" sz="3200" b="1" dirty="0"/>
              <a:t>Regression Exercise</a:t>
            </a:r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E84EF4BF-78EF-FC41-85BD-2B66399E1479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177454" y="952815"/>
            <a:ext cx="3441700" cy="4616648"/>
          </a:xfrm>
          <a:prstGeom prst="rect">
            <a:avLst/>
          </a:prstGeom>
        </p:spPr>
      </p:pic>
      <p:pic>
        <p:nvPicPr>
          <p:cNvPr id="5" name="Picture 4">
            <a:extLst>
              <a:ext uri="{FF2B5EF4-FFF2-40B4-BE49-F238E27FC236}">
                <a16:creationId xmlns:a16="http://schemas.microsoft.com/office/drawing/2014/main" id="{27AFFC55-F90B-D840-AC56-BBF2C1B977B2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11560" y="1015802"/>
            <a:ext cx="4462244" cy="461664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010078290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93204" y="260648"/>
            <a:ext cx="8229600" cy="706090"/>
          </a:xfrm>
        </p:spPr>
        <p:txBody>
          <a:bodyPr/>
          <a:lstStyle/>
          <a:p>
            <a:r>
              <a:rPr lang="en-US" sz="3200" b="1" dirty="0"/>
              <a:t>Regression Exercise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E1C8A9C2-FC60-374B-9AD0-AE8A970A5932}"/>
              </a:ext>
            </a:extLst>
          </p:cNvPr>
          <p:cNvSpPr txBox="1"/>
          <p:nvPr/>
        </p:nvSpPr>
        <p:spPr>
          <a:xfrm>
            <a:off x="493204" y="968563"/>
            <a:ext cx="4379658" cy="332398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just"/>
            <a:r>
              <a:rPr lang="en-US" sz="2100" dirty="0">
                <a:latin typeface="+mn-lt"/>
              </a:rPr>
              <a:t>The two dimensions of data can be plotted on a scatter diagram, where one can see a positive correlation between house price and size. However, the relationship is not perfect. Running a regression model between two variables produce the output in the table right. </a:t>
            </a:r>
          </a:p>
          <a:p>
            <a:pPr algn="just"/>
            <a:endParaRPr lang="en-US" sz="2100" dirty="0">
              <a:latin typeface="+mn-lt"/>
            </a:endParaRPr>
          </a:p>
          <a:p>
            <a:pPr algn="just"/>
            <a:r>
              <a:rPr lang="en-US" sz="2100" dirty="0">
                <a:latin typeface="+mn-lt"/>
              </a:rPr>
              <a:t> 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30B44DE2-F714-934F-955A-9A231669DF7D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123636" y="1045750"/>
            <a:ext cx="3289300" cy="2413000"/>
          </a:xfrm>
          <a:prstGeom prst="rect">
            <a:avLst/>
          </a:prstGeom>
        </p:spPr>
      </p:pic>
      <p:sp>
        <p:nvSpPr>
          <p:cNvPr id="7" name="TextBox 6">
            <a:extLst>
              <a:ext uri="{FF2B5EF4-FFF2-40B4-BE49-F238E27FC236}">
                <a16:creationId xmlns:a16="http://schemas.microsoft.com/office/drawing/2014/main" id="{401D8FF4-2692-F046-8903-879BF50EE743}"/>
              </a:ext>
            </a:extLst>
          </p:cNvPr>
          <p:cNvSpPr txBox="1"/>
          <p:nvPr/>
        </p:nvSpPr>
        <p:spPr>
          <a:xfrm>
            <a:off x="499762" y="3933056"/>
            <a:ext cx="8151034" cy="17081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just"/>
            <a:r>
              <a:rPr lang="en-US" sz="2100" dirty="0">
                <a:latin typeface="+mn-lt"/>
              </a:rPr>
              <a:t>The data from the table shows the coefficient of correlation is 0.891, r2, the measure of total variance explained by the equation, is 0.794 or 79%. That means the two variables are moderately and positively correlated. Regression coefficients help create the following equation for predicting house prices.  </a:t>
            </a:r>
            <a:r>
              <a:rPr lang="en-US" sz="2100" b="1" dirty="0">
                <a:latin typeface="+mn-lt"/>
              </a:rPr>
              <a:t>House Price = 139.48 x Size (sqft) – 54,191</a:t>
            </a:r>
            <a:endParaRPr lang="en-US" sz="2100" dirty="0">
              <a:latin typeface="+mn-lt"/>
            </a:endParaRPr>
          </a:p>
        </p:txBody>
      </p:sp>
    </p:spTree>
    <p:extLst>
      <p:ext uri="{BB962C8B-B14F-4D97-AF65-F5344CB8AC3E}">
        <p14:creationId xmlns:p14="http://schemas.microsoft.com/office/powerpoint/2010/main" val="3537688545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93204" y="260648"/>
            <a:ext cx="8229600" cy="706090"/>
          </a:xfrm>
        </p:spPr>
        <p:txBody>
          <a:bodyPr/>
          <a:lstStyle/>
          <a:p>
            <a:r>
              <a:rPr lang="en-US" sz="3200" b="1" dirty="0">
                <a:solidFill>
                  <a:srgbClr val="FF0000"/>
                </a:solidFill>
              </a:rPr>
              <a:t>Regression Activity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E1C8A9C2-FC60-374B-9AD0-AE8A970A5932}"/>
              </a:ext>
            </a:extLst>
          </p:cNvPr>
          <p:cNvSpPr txBox="1"/>
          <p:nvPr/>
        </p:nvSpPr>
        <p:spPr>
          <a:xfrm>
            <a:off x="493204" y="968563"/>
            <a:ext cx="4379658" cy="138499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just"/>
            <a:r>
              <a:rPr lang="en-US" sz="2100" dirty="0">
                <a:latin typeface="+mn-lt"/>
              </a:rPr>
              <a:t>Based on the data table and the output table find out the house prices, where size of the room is 2000 sqft and 4 rooms in the house. </a:t>
            </a:r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5585AC2E-8A5C-A543-A3E9-99C6356CF0D4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868399" y="966738"/>
            <a:ext cx="3854405" cy="4694510"/>
          </a:xfrm>
          <a:prstGeom prst="rect">
            <a:avLst/>
          </a:prstGeom>
        </p:spPr>
      </p:pic>
      <p:pic>
        <p:nvPicPr>
          <p:cNvPr id="5" name="Picture 4">
            <a:extLst>
              <a:ext uri="{FF2B5EF4-FFF2-40B4-BE49-F238E27FC236}">
                <a16:creationId xmlns:a16="http://schemas.microsoft.com/office/drawing/2014/main" id="{36FA4D33-EF89-C34C-9E3D-4EB0EFEF549C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93204" y="2332057"/>
            <a:ext cx="4294820" cy="2172386"/>
          </a:xfrm>
          <a:prstGeom prst="rect">
            <a:avLst/>
          </a:prstGeom>
        </p:spPr>
      </p:pic>
      <p:pic>
        <p:nvPicPr>
          <p:cNvPr id="8" name="Picture 7">
            <a:extLst>
              <a:ext uri="{FF2B5EF4-FFF2-40B4-BE49-F238E27FC236}">
                <a16:creationId xmlns:a16="http://schemas.microsoft.com/office/drawing/2014/main" id="{E0B92865-0378-A345-8642-1436046965BC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88354" y="4653136"/>
            <a:ext cx="4294820" cy="8128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547084274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DE205061-6FF3-584C-909E-3C5AED9D5712}"/>
              </a:ext>
            </a:extLst>
          </p:cNvPr>
          <p:cNvSpPr>
            <a:spLocks noGrp="1"/>
          </p:cNvSpPr>
          <p:nvPr>
            <p:ph type="dt" sz="quarter" idx="10"/>
          </p:nvPr>
        </p:nvSpPr>
        <p:spPr/>
        <p:txBody>
          <a:bodyPr/>
          <a:lstStyle/>
          <a:p>
            <a:pPr>
              <a:defRPr/>
            </a:pPr>
            <a:fld id="{00BA5387-BDC0-481B-86B8-25A2F1852DE2}" type="datetime1">
              <a:rPr lang="en-GB" altLang="en-US"/>
              <a:pPr>
                <a:defRPr/>
              </a:pPr>
              <a:t>06/10/2024</a:t>
            </a:fld>
            <a:endParaRPr lang="en-GB" altLang="en-US"/>
          </a:p>
        </p:txBody>
      </p:sp>
      <p:sp>
        <p:nvSpPr>
          <p:cNvPr id="39938" name="Slide Number Placeholder 5">
            <a:extLst>
              <a:ext uri="{FF2B5EF4-FFF2-40B4-BE49-F238E27FC236}">
                <a16:creationId xmlns:a16="http://schemas.microsoft.com/office/drawing/2014/main" id="{0C4285EC-6009-AC48-B60E-2AB41F1F1B88}"/>
              </a:ext>
            </a:extLst>
          </p:cNvPr>
          <p:cNvSpPr>
            <a:spLocks noGrp="1" noChangeArrowheads="1"/>
          </p:cNvSpPr>
          <p:nvPr>
            <p:ph type="sldNum" sz="quarter" idx="12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Myriad Pro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Myriad Pro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Myriad Pro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Myriad Pro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fld id="{E9B57472-9B16-A04A-9E65-B5B219046909}" type="slidenum">
              <a:rPr lang="en-GB" altLang="en-US" sz="1200" smtClean="0">
                <a:solidFill>
                  <a:srgbClr val="898989"/>
                </a:solidFill>
              </a:rPr>
              <a:pPr>
                <a:spcBef>
                  <a:spcPct val="0"/>
                </a:spcBef>
                <a:buFontTx/>
                <a:buNone/>
              </a:pPr>
              <a:t>21</a:t>
            </a:fld>
            <a:endParaRPr lang="en-GB" altLang="en-US" sz="1200">
              <a:solidFill>
                <a:srgbClr val="898989"/>
              </a:solidFill>
            </a:endParaRPr>
          </a:p>
        </p:txBody>
      </p:sp>
      <p:sp>
        <p:nvSpPr>
          <p:cNvPr id="17411" name="TextBox 7">
            <a:extLst>
              <a:ext uri="{FF2B5EF4-FFF2-40B4-BE49-F238E27FC236}">
                <a16:creationId xmlns:a16="http://schemas.microsoft.com/office/drawing/2014/main" id="{7E5F942D-B729-704A-A1DE-D606D518ED94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827088" y="333375"/>
            <a:ext cx="7129462" cy="584200"/>
          </a:xfrm>
          <a:prstGeom prst="rect">
            <a:avLst/>
          </a:prstGeom>
          <a:noFill/>
          <a:ln>
            <a:noFill/>
          </a:ln>
        </p:spPr>
        <p:txBody>
          <a:bodyPr>
            <a:spAutoFit/>
          </a:bodyPr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Myriad Pro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Myriad Pro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Myriad Pro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Myriad Pro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9pPr>
          </a:lstStyle>
          <a:p>
            <a:pPr algn="ctr">
              <a:spcBef>
                <a:spcPct val="0"/>
              </a:spcBef>
              <a:buFontTx/>
              <a:buNone/>
              <a:defRPr/>
            </a:pPr>
            <a:r>
              <a:rPr lang="en-US" altLang="en-US" b="1" dirty="0">
                <a:latin typeface="+mj-lt"/>
              </a:rPr>
              <a:t>References</a:t>
            </a:r>
          </a:p>
        </p:txBody>
      </p:sp>
      <p:sp>
        <p:nvSpPr>
          <p:cNvPr id="8" name="Rectangle 7">
            <a:extLst>
              <a:ext uri="{FF2B5EF4-FFF2-40B4-BE49-F238E27FC236}">
                <a16:creationId xmlns:a16="http://schemas.microsoft.com/office/drawing/2014/main" id="{F9539BE6-F0D1-0C4E-A70B-4B75D5C99DF1}"/>
              </a:ext>
            </a:extLst>
          </p:cNvPr>
          <p:cNvSpPr/>
          <p:nvPr/>
        </p:nvSpPr>
        <p:spPr>
          <a:xfrm>
            <a:off x="736600" y="981075"/>
            <a:ext cx="7950200" cy="4124206"/>
          </a:xfrm>
          <a:prstGeom prst="rect">
            <a:avLst/>
          </a:prstGeom>
        </p:spPr>
        <p:txBody>
          <a:bodyPr>
            <a:spAutoFit/>
          </a:bodyPr>
          <a:lstStyle/>
          <a:p>
            <a:pPr marL="342900" indent="-342900" algn="just">
              <a:buFont typeface="Arial" panose="020B0604020202020204" pitchFamily="34" charset="0"/>
              <a:buChar char="•"/>
              <a:defRPr/>
            </a:pPr>
            <a:r>
              <a:rPr lang="en-US" sz="2200" dirty="0" err="1">
                <a:latin typeface="+mn-lt"/>
              </a:rPr>
              <a:t>Reinschmidt</a:t>
            </a:r>
            <a:r>
              <a:rPr lang="en-US" sz="2200" dirty="0">
                <a:latin typeface="+mn-lt"/>
              </a:rPr>
              <a:t>, J. &amp; Francoise, A. (2000). Business Intelligence Certification Guide, </a:t>
            </a:r>
            <a:r>
              <a:rPr lang="en-US" sz="2200" i="1" dirty="0">
                <a:latin typeface="+mn-lt"/>
              </a:rPr>
              <a:t>International Technical Support Organization. </a:t>
            </a:r>
          </a:p>
          <a:p>
            <a:pPr marL="342900" indent="-342900" algn="just">
              <a:buFont typeface="Arial" panose="020B0604020202020204" pitchFamily="34" charset="0"/>
              <a:buChar char="•"/>
              <a:defRPr/>
            </a:pPr>
            <a:endParaRPr lang="en-US" sz="2200" dirty="0">
              <a:latin typeface="+mn-lt"/>
            </a:endParaRPr>
          </a:p>
          <a:p>
            <a:pPr marL="342900" indent="-342900" algn="just">
              <a:buFont typeface="Arial" panose="020B0604020202020204" pitchFamily="34" charset="0"/>
              <a:buChar char="•"/>
              <a:defRPr/>
            </a:pPr>
            <a:r>
              <a:rPr lang="en-US" sz="2200" dirty="0">
                <a:latin typeface="+mn-lt"/>
              </a:rPr>
              <a:t>Sherman, R. (2015). Business Intelligence Guidebook: From Data Integration to Analytics. Morgan Kaufmann. USA</a:t>
            </a:r>
          </a:p>
          <a:p>
            <a:pPr marL="342900" indent="-342900" algn="just">
              <a:buFont typeface="Arial" panose="020B0604020202020204" pitchFamily="34" charset="0"/>
              <a:buChar char="•"/>
              <a:defRPr/>
            </a:pPr>
            <a:endParaRPr lang="en-US" sz="2200" dirty="0">
              <a:latin typeface="+mn-lt"/>
            </a:endParaRPr>
          </a:p>
          <a:p>
            <a:pPr marL="342900" indent="-342900" algn="just">
              <a:buFont typeface="Arial" panose="020B0604020202020204" pitchFamily="34" charset="0"/>
              <a:buChar char="•"/>
              <a:defRPr/>
            </a:pPr>
            <a:r>
              <a:rPr lang="en-US" sz="2200" dirty="0">
                <a:latin typeface="+mn-lt"/>
              </a:rPr>
              <a:t>Maheshwari, A. K. (2015). Business Intelligence and Data Mining. Business Expert Press, LLC. New York</a:t>
            </a:r>
          </a:p>
          <a:p>
            <a:pPr marL="342900" indent="-342900" algn="just">
              <a:buFont typeface="Arial" panose="020B0604020202020204" pitchFamily="34" charset="0"/>
              <a:buChar char="•"/>
              <a:defRPr/>
            </a:pPr>
            <a:endParaRPr lang="en-US" sz="2200" dirty="0">
              <a:latin typeface="+mn-lt"/>
            </a:endParaRPr>
          </a:p>
          <a:p>
            <a:pPr marL="342900" indent="-342900" algn="just">
              <a:buFont typeface="Arial" panose="020B0604020202020204" pitchFamily="34" charset="0"/>
              <a:buChar char="•"/>
              <a:defRPr/>
            </a:pPr>
            <a:r>
              <a:rPr lang="en-US" sz="2200" dirty="0" err="1">
                <a:latin typeface="+mn-lt"/>
              </a:rPr>
              <a:t>Vercellis</a:t>
            </a:r>
            <a:r>
              <a:rPr lang="en-US" sz="2200" dirty="0">
                <a:latin typeface="+mn-lt"/>
              </a:rPr>
              <a:t>, C. (2009). Business Intelligence: Data Mining and Optimization for Decision Making. Wiley &amp; Sons, Ltd</a:t>
            </a:r>
          </a:p>
          <a:p>
            <a:pPr marL="342900" indent="-342900" algn="just">
              <a:buFont typeface="Arial" panose="020B0604020202020204" pitchFamily="34" charset="0"/>
              <a:buChar char="•"/>
              <a:defRPr/>
            </a:pPr>
            <a:endParaRPr lang="en-US" sz="2000" dirty="0">
              <a:latin typeface="+mn-lt"/>
            </a:endParaRPr>
          </a:p>
        </p:txBody>
      </p:sp>
    </p:spTree>
    <p:extLst>
      <p:ext uri="{BB962C8B-B14F-4D97-AF65-F5344CB8AC3E}">
        <p14:creationId xmlns:p14="http://schemas.microsoft.com/office/powerpoint/2010/main" val="3982663851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DE205061-6FF3-584C-909E-3C5AED9D5712}"/>
              </a:ext>
            </a:extLst>
          </p:cNvPr>
          <p:cNvSpPr>
            <a:spLocks noGrp="1"/>
          </p:cNvSpPr>
          <p:nvPr>
            <p:ph type="dt" sz="quarter" idx="10"/>
          </p:nvPr>
        </p:nvSpPr>
        <p:spPr/>
        <p:txBody>
          <a:bodyPr/>
          <a:lstStyle/>
          <a:p>
            <a:pPr>
              <a:defRPr/>
            </a:pPr>
            <a:fld id="{00BA5387-BDC0-481B-86B8-25A2F1852DE2}" type="datetime1">
              <a:rPr lang="en-GB" altLang="en-US"/>
              <a:pPr>
                <a:defRPr/>
              </a:pPr>
              <a:t>06/10/2024</a:t>
            </a:fld>
            <a:endParaRPr lang="en-GB" altLang="en-US"/>
          </a:p>
        </p:txBody>
      </p:sp>
      <p:sp>
        <p:nvSpPr>
          <p:cNvPr id="39938" name="Slide Number Placeholder 5">
            <a:extLst>
              <a:ext uri="{FF2B5EF4-FFF2-40B4-BE49-F238E27FC236}">
                <a16:creationId xmlns:a16="http://schemas.microsoft.com/office/drawing/2014/main" id="{0C4285EC-6009-AC48-B60E-2AB41F1F1B88}"/>
              </a:ext>
            </a:extLst>
          </p:cNvPr>
          <p:cNvSpPr>
            <a:spLocks noGrp="1" noChangeArrowheads="1"/>
          </p:cNvSpPr>
          <p:nvPr>
            <p:ph type="sldNum" sz="quarter" idx="12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Myriad Pro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Myriad Pro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Myriad Pro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Myriad Pro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fld id="{E9B57472-9B16-A04A-9E65-B5B219046909}" type="slidenum">
              <a:rPr lang="en-GB" altLang="en-US" sz="1200" smtClean="0">
                <a:solidFill>
                  <a:srgbClr val="898989"/>
                </a:solidFill>
              </a:rPr>
              <a:pPr>
                <a:spcBef>
                  <a:spcPct val="0"/>
                </a:spcBef>
                <a:buFontTx/>
                <a:buNone/>
              </a:pPr>
              <a:t>22</a:t>
            </a:fld>
            <a:endParaRPr lang="en-GB" altLang="en-US" sz="1200">
              <a:solidFill>
                <a:srgbClr val="898989"/>
              </a:solidFill>
            </a:endParaRPr>
          </a:p>
        </p:txBody>
      </p:sp>
      <p:sp>
        <p:nvSpPr>
          <p:cNvPr id="17411" name="TextBox 7">
            <a:extLst>
              <a:ext uri="{FF2B5EF4-FFF2-40B4-BE49-F238E27FC236}">
                <a16:creationId xmlns:a16="http://schemas.microsoft.com/office/drawing/2014/main" id="{7E5F942D-B729-704A-A1DE-D606D518ED94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827088" y="333375"/>
            <a:ext cx="7129462" cy="584200"/>
          </a:xfrm>
          <a:prstGeom prst="rect">
            <a:avLst/>
          </a:prstGeom>
          <a:noFill/>
          <a:ln>
            <a:noFill/>
          </a:ln>
        </p:spPr>
        <p:txBody>
          <a:bodyPr>
            <a:spAutoFit/>
          </a:bodyPr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Myriad Pro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Myriad Pro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Myriad Pro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Myriad Pro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9pPr>
          </a:lstStyle>
          <a:p>
            <a:pPr algn="ctr">
              <a:spcBef>
                <a:spcPct val="0"/>
              </a:spcBef>
              <a:buFontTx/>
              <a:buNone/>
              <a:defRPr/>
            </a:pPr>
            <a:r>
              <a:rPr lang="en-US" altLang="en-US" b="1" dirty="0">
                <a:latin typeface="+mj-lt"/>
              </a:rPr>
              <a:t>References</a:t>
            </a:r>
          </a:p>
        </p:txBody>
      </p:sp>
      <p:sp>
        <p:nvSpPr>
          <p:cNvPr id="8" name="Rectangle 7">
            <a:extLst>
              <a:ext uri="{FF2B5EF4-FFF2-40B4-BE49-F238E27FC236}">
                <a16:creationId xmlns:a16="http://schemas.microsoft.com/office/drawing/2014/main" id="{F9539BE6-F0D1-0C4E-A70B-4B75D5C99DF1}"/>
              </a:ext>
            </a:extLst>
          </p:cNvPr>
          <p:cNvSpPr/>
          <p:nvPr/>
        </p:nvSpPr>
        <p:spPr>
          <a:xfrm>
            <a:off x="736600" y="981075"/>
            <a:ext cx="7950200" cy="3108543"/>
          </a:xfrm>
          <a:prstGeom prst="rect">
            <a:avLst/>
          </a:prstGeom>
        </p:spPr>
        <p:txBody>
          <a:bodyPr>
            <a:spAutoFit/>
          </a:bodyPr>
          <a:lstStyle/>
          <a:p>
            <a:pPr marL="342900" indent="-342900" algn="just">
              <a:buFont typeface="Arial" panose="020B0604020202020204" pitchFamily="34" charset="0"/>
              <a:buChar char="•"/>
              <a:defRPr/>
            </a:pPr>
            <a:r>
              <a:rPr lang="en-US" sz="2200" dirty="0">
                <a:latin typeface="+mn-lt"/>
              </a:rPr>
              <a:t>Sharma, R. (2021). Regression in Data Mining: Different </a:t>
            </a:r>
            <a:r>
              <a:rPr lang="en-US" sz="2200" dirty="0" err="1">
                <a:latin typeface="+mn-lt"/>
              </a:rPr>
              <a:t>Tyeps</a:t>
            </a:r>
            <a:r>
              <a:rPr lang="en-US" sz="2200" dirty="0">
                <a:latin typeface="+mn-lt"/>
              </a:rPr>
              <a:t> of Regression Techniques [Online]  https://</a:t>
            </a:r>
            <a:r>
              <a:rPr lang="en-US" sz="2200" dirty="0" err="1">
                <a:latin typeface="+mn-lt"/>
              </a:rPr>
              <a:t>www.upgrad.com</a:t>
            </a:r>
            <a:r>
              <a:rPr lang="en-US" sz="2200" dirty="0">
                <a:latin typeface="+mn-lt"/>
              </a:rPr>
              <a:t>/blog/regression-in-data-mining/#:~:text=%20Regression%20in%20Data%20Mining%3A%20Different%20Types%20of,technique%20used%20to%20analyze%20multiple%20regression...%20More%20</a:t>
            </a:r>
          </a:p>
          <a:p>
            <a:pPr marL="342900" indent="-342900" algn="just">
              <a:buFont typeface="Arial" panose="020B0604020202020204" pitchFamily="34" charset="0"/>
              <a:buChar char="•"/>
              <a:defRPr/>
            </a:pPr>
            <a:endParaRPr lang="en-US" sz="2200" dirty="0">
              <a:latin typeface="+mn-lt"/>
            </a:endParaRPr>
          </a:p>
          <a:p>
            <a:pPr marL="342900" indent="-342900" algn="just">
              <a:buFont typeface="Arial" panose="020B0604020202020204" pitchFamily="34" charset="0"/>
              <a:buChar char="•"/>
              <a:defRPr/>
            </a:pPr>
            <a:endParaRPr lang="en-US" sz="2200" dirty="0">
              <a:latin typeface="+mn-lt"/>
            </a:endParaRPr>
          </a:p>
          <a:p>
            <a:pPr marL="342900" indent="-342900" algn="just">
              <a:buFont typeface="Arial" panose="020B0604020202020204" pitchFamily="34" charset="0"/>
              <a:buChar char="•"/>
              <a:defRPr/>
            </a:pPr>
            <a:endParaRPr lang="en-US" sz="2000" dirty="0">
              <a:latin typeface="+mn-lt"/>
            </a:endParaRPr>
          </a:p>
        </p:txBody>
      </p:sp>
    </p:spTree>
    <p:extLst>
      <p:ext uri="{BB962C8B-B14F-4D97-AF65-F5344CB8AC3E}">
        <p14:creationId xmlns:p14="http://schemas.microsoft.com/office/powerpoint/2010/main" val="636739668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321B1C28-00EE-064D-928B-03F322030B28}"/>
              </a:ext>
            </a:extLst>
          </p:cNvPr>
          <p:cNvSpPr>
            <a:spLocks noGrp="1"/>
          </p:cNvSpPr>
          <p:nvPr>
            <p:ph type="dt" sz="quarter" idx="10"/>
          </p:nvPr>
        </p:nvSpPr>
        <p:spPr/>
        <p:txBody>
          <a:bodyPr/>
          <a:lstStyle/>
          <a:p>
            <a:pPr>
              <a:defRPr/>
            </a:pPr>
            <a:fld id="{00BA5387-BDC0-481B-86B8-25A2F1852DE2}" type="datetime1">
              <a:rPr lang="en-GB" altLang="en-US"/>
              <a:pPr>
                <a:defRPr/>
              </a:pPr>
              <a:t>06/10/2024</a:t>
            </a:fld>
            <a:endParaRPr lang="en-GB" altLang="en-US"/>
          </a:p>
        </p:txBody>
      </p:sp>
      <p:sp>
        <p:nvSpPr>
          <p:cNvPr id="21506" name="Slide Number Placeholder 5">
            <a:extLst>
              <a:ext uri="{FF2B5EF4-FFF2-40B4-BE49-F238E27FC236}">
                <a16:creationId xmlns:a16="http://schemas.microsoft.com/office/drawing/2014/main" id="{6F62A313-B6B7-8342-B340-EDE90537A4A4}"/>
              </a:ext>
            </a:extLst>
          </p:cNvPr>
          <p:cNvSpPr>
            <a:spLocks noGrp="1" noChangeArrowheads="1"/>
          </p:cNvSpPr>
          <p:nvPr>
            <p:ph type="sldNum" sz="quarter" idx="12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Myriad Pro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Myriad Pro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Myriad Pro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Myriad Pro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fld id="{BF265A1B-63FA-9743-8A6D-B2DBEDEA788F}" type="slidenum">
              <a:rPr lang="en-GB" altLang="en-US" sz="1200" smtClean="0">
                <a:solidFill>
                  <a:srgbClr val="898989"/>
                </a:solidFill>
              </a:rPr>
              <a:pPr>
                <a:spcBef>
                  <a:spcPct val="0"/>
                </a:spcBef>
                <a:buFontTx/>
                <a:buNone/>
              </a:pPr>
              <a:t>23</a:t>
            </a:fld>
            <a:endParaRPr lang="en-GB" altLang="en-US" sz="1200">
              <a:solidFill>
                <a:srgbClr val="898989"/>
              </a:solidFill>
            </a:endParaRPr>
          </a:p>
        </p:txBody>
      </p:sp>
      <p:sp>
        <p:nvSpPr>
          <p:cNvPr id="17411" name="TextBox 7">
            <a:extLst>
              <a:ext uri="{FF2B5EF4-FFF2-40B4-BE49-F238E27FC236}">
                <a16:creationId xmlns:a16="http://schemas.microsoft.com/office/drawing/2014/main" id="{792FF15B-1D1F-E044-AA47-2B097CE5BD80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1007269" y="2060848"/>
            <a:ext cx="7129462" cy="585788"/>
          </a:xfrm>
          <a:prstGeom prst="rect">
            <a:avLst/>
          </a:prstGeom>
          <a:noFill/>
          <a:ln>
            <a:noFill/>
          </a:ln>
        </p:spPr>
        <p:txBody>
          <a:bodyPr>
            <a:spAutoFit/>
          </a:bodyPr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Myriad Pro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Myriad Pro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Myriad Pro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Myriad Pro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9pPr>
          </a:lstStyle>
          <a:p>
            <a:pPr algn="ctr">
              <a:spcBef>
                <a:spcPct val="0"/>
              </a:spcBef>
              <a:buFontTx/>
              <a:buNone/>
              <a:defRPr/>
            </a:pPr>
            <a:r>
              <a:rPr lang="en-US" altLang="en-US" b="1" dirty="0">
                <a:solidFill>
                  <a:srgbClr val="FF0000"/>
                </a:solidFill>
                <a:latin typeface="+mj-lt"/>
              </a:rPr>
              <a:t>Any Questions???</a:t>
            </a:r>
          </a:p>
        </p:txBody>
      </p:sp>
    </p:spTree>
    <p:extLst>
      <p:ext uri="{BB962C8B-B14F-4D97-AF65-F5344CB8AC3E}">
        <p14:creationId xmlns:p14="http://schemas.microsoft.com/office/powerpoint/2010/main" val="1388978225"/>
      </p:ext>
    </p:extLst>
  </p:cSld>
  <p:clrMapOvr>
    <a:masterClrMapping/>
  </p:clrMapOvr>
</p:sld>
</file>

<file path=ppt/theme/theme1.xml><?xml version="1.0" encoding="utf-8"?>
<a:theme xmlns:a="http://schemas.openxmlformats.org/drawingml/2006/main" name="20140311PresentationUWTSDTemplate">
  <a:themeElements>
    <a:clrScheme name="Custom 1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00B0F0"/>
      </a:accent1>
      <a:accent2>
        <a:srgbClr val="FFFF00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UWTSD">
      <a:majorFont>
        <a:latin typeface="Myriad Pro"/>
        <a:ea typeface=""/>
        <a:cs typeface=""/>
      </a:majorFont>
      <a:minorFont>
        <a:latin typeface="Myriad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00CC99"/>
      </a:accent1>
      <a:accent2>
        <a:srgbClr val="3333CC"/>
      </a:accent2>
      <a:accent3>
        <a:srgbClr val="FFFFFF"/>
      </a:accent3>
      <a:accent4>
        <a:srgbClr val="000000"/>
      </a:accent4>
      <a:accent5>
        <a:srgbClr val="AAE2CA"/>
      </a:accent5>
      <a:accent6>
        <a:srgbClr val="2D2DB9"/>
      </a:accent6>
      <a:hlink>
        <a:srgbClr val="CCCCFF"/>
      </a:hlink>
      <a:folHlink>
        <a:srgbClr val="B2B2B2"/>
      </a:folHlink>
    </a:clrScheme>
    <a:fontScheme name="Office">
      <a:majorFont>
        <a:latin typeface="Calibri Light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Office Them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Office">
      <a:majorFont>
        <a:latin typeface="Calibri Light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1908</TotalTime>
  <Words>1718</Words>
  <Application>Microsoft Office PowerPoint</Application>
  <PresentationFormat>On-screen Show (4:3)</PresentationFormat>
  <Paragraphs>161</Paragraphs>
  <Slides>23</Slides>
  <Notes>18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23</vt:i4>
      </vt:variant>
    </vt:vector>
  </HeadingPairs>
  <TitlesOfParts>
    <vt:vector size="27" baseType="lpstr">
      <vt:lpstr>Myriad Pro</vt:lpstr>
      <vt:lpstr>Arial</vt:lpstr>
      <vt:lpstr>Verdana</vt:lpstr>
      <vt:lpstr>20140311PresentationUWTSDTemplate</vt:lpstr>
      <vt:lpstr>Week 5: Session 1:  Data Mining Techniques: Regression</vt:lpstr>
      <vt:lpstr>Lesson Aims</vt:lpstr>
      <vt:lpstr>What is Regression?</vt:lpstr>
      <vt:lpstr>What is Regression?</vt:lpstr>
      <vt:lpstr>Steps for Regression</vt:lpstr>
      <vt:lpstr>Correlations and Relationships</vt:lpstr>
      <vt:lpstr>Correlations and Relationships</vt:lpstr>
      <vt:lpstr>Visual Look at Relationship</vt:lpstr>
      <vt:lpstr>Types of Regression</vt:lpstr>
      <vt:lpstr>Types of Regression</vt:lpstr>
      <vt:lpstr>Types of Regression in Data Mining</vt:lpstr>
      <vt:lpstr>Types of Regression in Data Mining</vt:lpstr>
      <vt:lpstr>Types of Regression in Data Mining</vt:lpstr>
      <vt:lpstr>Classification vs. Regression in Data Mining</vt:lpstr>
      <vt:lpstr>Advantages of Regression Model?</vt:lpstr>
      <vt:lpstr>Disadvantages of Regression Model</vt:lpstr>
      <vt:lpstr>Regression Exercise</vt:lpstr>
      <vt:lpstr>Regression Exercise</vt:lpstr>
      <vt:lpstr>Regression Exercise</vt:lpstr>
      <vt:lpstr>Regression Activity</vt:lpstr>
      <vt:lpstr>PowerPoint Presentation</vt:lpstr>
      <vt:lpstr>PowerPoint Presentation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LCBB5003</dc:title>
  <dc:creator>BMC Training</dc:creator>
  <cp:lastModifiedBy>Abdallah Naser</cp:lastModifiedBy>
  <cp:revision>145</cp:revision>
  <dcterms:created xsi:type="dcterms:W3CDTF">2020-06-23T16:08:04Z</dcterms:created>
  <dcterms:modified xsi:type="dcterms:W3CDTF">2024-10-06T13:37:59Z</dcterms:modified>
</cp:coreProperties>
</file>