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8" r:id="rId2"/>
    <p:sldId id="279" r:id="rId3"/>
    <p:sldId id="266" r:id="rId4"/>
    <p:sldId id="267" r:id="rId5"/>
    <p:sldId id="276" r:id="rId6"/>
    <p:sldId id="274" r:id="rId7"/>
    <p:sldId id="275" r:id="rId8"/>
    <p:sldId id="264" r:id="rId9"/>
    <p:sldId id="265" r:id="rId10"/>
    <p:sldId id="281" r:id="rId11"/>
    <p:sldId id="280" r:id="rId12"/>
    <p:sldId id="263" r:id="rId13"/>
    <p:sldId id="269" r:id="rId14"/>
    <p:sldId id="27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C2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A3627B-7F46-D8A8-DB03-ACB0F26AC036}" v="1316" dt="2026-07-16T12:06:50.765"/>
    <p1510:client id="{3C69A01A-F1B6-2E64-4225-80D7E780C551}" v="1212" dt="2026-07-16T01:13:49.712"/>
    <p1510:client id="{66DE3077-1A40-863F-C108-D3C229CB6E9A}" v="382" dt="2026-07-15T22:21:44.495"/>
    <p1510:client id="{77BB7A2C-8AA8-8B0D-CB5B-64D734662938}" v="35" dt="2026-07-15T23:23:24.247"/>
    <p1510:client id="{8E9EDD64-60A6-8DD4-BC5B-4A50C02994DA}" v="841" dt="2026-07-15T20:46:17.075"/>
    <p1510:client id="{BF29B44D-36BA-6B4A-F7B8-8B643B36801D}" v="39" dt="2026-07-15T22:46:17.8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09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8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4068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4883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7/16/2026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0828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7/16/2026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622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7/16/2026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434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86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7/16/2026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080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18479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5072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729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orient="horz" pos="3816" userDrawn="1">
          <p15:clr>
            <a:srgbClr val="F26B43"/>
          </p15:clr>
        </p15:guide>
        <p15:guide id="6" orient="horz" pos="117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08/TQM-05-2023-013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sc.gov.uk/" TargetMode="External"/><Relationship Id="rId2" Type="http://schemas.openxmlformats.org/officeDocument/2006/relationships/hyperlink" Target="https://commission.europa.eu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allpaperbat.com/" TargetMode="External"/><Relationship Id="rId4" Type="http://schemas.openxmlformats.org/officeDocument/2006/relationships/hyperlink" Target="https://ico.org.uk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certglobal.com/blog/types-of-information-systems-and-their-uses-blog" TargetMode="External"/><Relationship Id="rId2" Type="http://schemas.openxmlformats.org/officeDocument/2006/relationships/hyperlink" Target="https://wallpaperba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3FFF4-FCEF-D054-43AF-DD1E5D1B1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4023" y="392303"/>
            <a:ext cx="10449784" cy="1265928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Information Systems: </a:t>
            </a:r>
            <a:br>
              <a:rPr lang="en-US" b="1" dirty="0">
                <a:latin typeface="Arial"/>
                <a:cs typeface="Arial"/>
              </a:rPr>
            </a:br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Group presentation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D806FC-27E5-6AC7-11DA-F14BAE7592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6568" y="3587643"/>
            <a:ext cx="5035876" cy="9066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Student </a:t>
            </a:r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Name: Liliana Patricia Da Cruz Furtado (Group leader) Student ID: 2430784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2F2B0-73BD-0993-5CAA-A0E4A55FA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D09547-45BC-49DA-B539-4B6A5A119679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C094B0-19EA-C65E-3718-37FB49CB0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21FB6-9F01-A5E3-EE24-8A93838D9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05AC45-F4A3-B90D-E793-537B6E0ADB35}"/>
              </a:ext>
            </a:extLst>
          </p:cNvPr>
          <p:cNvSpPr txBox="1"/>
          <p:nvPr/>
        </p:nvSpPr>
        <p:spPr>
          <a:xfrm>
            <a:off x="6981371" y="5765800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Student Name: </a:t>
            </a:r>
            <a:r>
              <a:rPr lang="en-US" sz="1600" b="1" dirty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Liben Janet </a:t>
            </a:r>
            <a:r>
              <a:rPr lang="en-US" sz="1600" b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Mascarenhas E Dias</a:t>
            </a:r>
            <a:endParaRPr lang="en-US" sz="1600" b="0" i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  <a:p>
            <a:pPr algn="l" rtl="0"/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Student ID: </a:t>
            </a:r>
            <a:r>
              <a:rPr lang="en-US" sz="1600" b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2427681</a:t>
            </a:r>
            <a:endParaRPr lang="en-US" sz="1600" b="1" i="0" u="none" strike="noStrike" baseline="0">
              <a:solidFill>
                <a:srgbClr val="000000"/>
              </a:solidFill>
              <a:latin typeface="Arial"/>
              <a:ea typeface="Segoe UI"/>
              <a:cs typeface="Segoe U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FBCC0C-C710-776D-37F3-BC58E8F93584}"/>
              </a:ext>
            </a:extLst>
          </p:cNvPr>
          <p:cNvSpPr txBox="1"/>
          <p:nvPr/>
        </p:nvSpPr>
        <p:spPr>
          <a:xfrm>
            <a:off x="6981371" y="5199743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Student Name: </a:t>
            </a:r>
            <a:r>
              <a:rPr lang="en-US" sz="16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Kacy E</a:t>
            </a:r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Dias</a:t>
            </a:r>
            <a:r>
              <a:rPr lang="en-US" sz="160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endParaRPr lang="en-US" sz="1600" b="0" i="0" dirty="0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Student ID:</a:t>
            </a:r>
            <a:r>
              <a:rPr lang="en-US" sz="1600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 2428281</a:t>
            </a:r>
            <a:endParaRPr lang="en-US"/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DCF052-816D-85A4-F45F-EACAB93D17E6}"/>
              </a:ext>
            </a:extLst>
          </p:cNvPr>
          <p:cNvSpPr txBox="1"/>
          <p:nvPr/>
        </p:nvSpPr>
        <p:spPr>
          <a:xfrm>
            <a:off x="6948385" y="4495965"/>
            <a:ext cx="648540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dirty="0">
                <a:latin typeface="Arial"/>
                <a:cs typeface="Arial"/>
              </a:rPr>
              <a:t>Student name: Stefania </a:t>
            </a:r>
            <a:r>
              <a:rPr lang="en-US" sz="1600" b="1" dirty="0" err="1">
                <a:latin typeface="Arial"/>
                <a:cs typeface="Arial"/>
              </a:rPr>
              <a:t>Lakstosz</a:t>
            </a:r>
          </a:p>
          <a:p>
            <a:r>
              <a:rPr lang="en-US" sz="1600" b="1">
                <a:latin typeface="Arial"/>
                <a:cs typeface="Arial"/>
              </a:rPr>
              <a:t>Student number:2427809</a:t>
            </a:r>
            <a:endParaRPr lang="en-US" sz="1600" b="1" dirty="0">
              <a:latin typeface="Arial"/>
              <a:cs typeface="Arial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81928C-0CC8-C3A8-B592-773089557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623" y="417741"/>
            <a:ext cx="6704238" cy="576851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A0254A5-928B-F2EB-7C6B-55D23B73FC8B}"/>
              </a:ext>
            </a:extLst>
          </p:cNvPr>
          <p:cNvSpPr txBox="1"/>
          <p:nvPr/>
        </p:nvSpPr>
        <p:spPr>
          <a:xfrm>
            <a:off x="195943" y="6223000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0" i="0" dirty="0">
                <a:solidFill>
                  <a:srgbClr val="040102"/>
                </a:solidFill>
                <a:latin typeface="ui-sans-serif"/>
                <a:ea typeface="ui-sans-serif"/>
                <a:cs typeface="ui-sans-serif"/>
              </a:rPr>
              <a:t>(</a:t>
            </a:r>
            <a:r>
              <a:rPr lang="en-US" sz="1600" b="0" i="0" dirty="0" err="1">
                <a:solidFill>
                  <a:srgbClr val="040102"/>
                </a:solidFill>
                <a:latin typeface="ui-sans-serif"/>
                <a:ea typeface="ui-sans-serif"/>
                <a:cs typeface="ui-sans-serif"/>
              </a:rPr>
              <a:t>iCert</a:t>
            </a:r>
            <a:r>
              <a:rPr lang="en-US" sz="1600" b="0" i="0" dirty="0">
                <a:solidFill>
                  <a:srgbClr val="040102"/>
                </a:solidFill>
                <a:latin typeface="ui-sans-serif"/>
                <a:ea typeface="ui-sans-serif"/>
                <a:cs typeface="ui-sans-serif"/>
              </a:rPr>
              <a:t> Global, 2024)</a:t>
            </a:r>
            <a:endParaRPr lang="en-US" sz="1600" dirty="0"/>
          </a:p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55C02F7-6BC6-0107-BB59-29068AA6C7D5}"/>
              </a:ext>
            </a:extLst>
          </p:cNvPr>
          <p:cNvSpPr txBox="1"/>
          <p:nvPr/>
        </p:nvSpPr>
        <p:spPr>
          <a:xfrm>
            <a:off x="6957075" y="1872500"/>
            <a:ext cx="4461406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cs typeface="Arial"/>
              </a:rPr>
              <a:t>Module :</a:t>
            </a:r>
            <a:r>
              <a:rPr lang="en-US" sz="1600" b="1">
                <a:latin typeface="Arial"/>
                <a:ea typeface="+mn-lt"/>
                <a:cs typeface="Arial"/>
              </a:rPr>
              <a:t>Managing Business Information </a:t>
            </a:r>
            <a:endParaRPr lang="en-US" sz="1600" b="1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6EF26AC-B126-AEE2-3831-6F593067B30D}"/>
              </a:ext>
            </a:extLst>
          </p:cNvPr>
          <p:cNvSpPr txBox="1"/>
          <p:nvPr/>
        </p:nvSpPr>
        <p:spPr>
          <a:xfrm>
            <a:off x="6946505" y="2214848"/>
            <a:ext cx="352491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ea typeface="+mn-lt"/>
                <a:cs typeface="Arial"/>
              </a:rPr>
              <a:t>Module code: LCLM 5004</a:t>
            </a:r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43BB78D-8CC7-BE52-09DD-230AAEC801F3}"/>
              </a:ext>
            </a:extLst>
          </p:cNvPr>
          <p:cNvSpPr txBox="1"/>
          <p:nvPr/>
        </p:nvSpPr>
        <p:spPr>
          <a:xfrm>
            <a:off x="6981055" y="2555617"/>
            <a:ext cx="279210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cs typeface="Arial"/>
              </a:rPr>
              <a:t>Lecturer: Afzal . Munna</a:t>
            </a:r>
          </a:p>
        </p:txBody>
      </p:sp>
    </p:spTree>
    <p:extLst>
      <p:ext uri="{BB962C8B-B14F-4D97-AF65-F5344CB8AC3E}">
        <p14:creationId xmlns:p14="http://schemas.microsoft.com/office/powerpoint/2010/main" val="2818370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57C97-4DAA-B056-944B-DC368221AB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8C839-3CE8-35EE-3B9E-6E08ED1002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Introduction to business informat</a:t>
            </a: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ion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Types of business information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Analysis and comparisons of </a:t>
            </a: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information systems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Ethical Considerations and </a:t>
            </a: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risks 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Case studies 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Recommendations 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Conclusion</a:t>
            </a:r>
            <a:endParaRPr lang="en-US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  <a:p>
            <a:pPr>
              <a:buFont typeface="Wingdings" panose="020B0604020202020204" pitchFamily="34" charset="0"/>
              <a:buChar char="Ø"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254575-A98E-58DF-9214-DAC62F770B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4C4B35-B8E1-4742-AE0D-5B7D383F6FD2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07603-7EFC-1F05-70BE-FA74F75E8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885E9-9480-BE95-B813-B4C1874AA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804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5ACA14-0DFE-FAB3-76D1-5AE51D029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8766" y="-485811"/>
            <a:ext cx="10449784" cy="1265928"/>
          </a:xfrm>
        </p:spPr>
        <p:txBody>
          <a:bodyPr/>
          <a:lstStyle/>
          <a:p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Introduction: Business Information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7EE4B-B8D4-520C-B8B0-97DB88BB5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B448D5-3199-479D-9C4D-EFFBD2C87BD7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3AE43-EECF-DCE5-E230-8B1C7990BF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7D556-4A91-6095-5E14-EFE694DF5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EA555E-5712-B381-FB56-CD32D9DDD3D3}"/>
              </a:ext>
            </a:extLst>
          </p:cNvPr>
          <p:cNvSpPr txBox="1"/>
          <p:nvPr/>
        </p:nvSpPr>
        <p:spPr>
          <a:xfrm>
            <a:off x="210456" y="1875972"/>
            <a:ext cx="6335484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Arial"/>
                <a:cs typeface="Arial"/>
              </a:rPr>
              <a:t>Information Systems are tools and technologies help</a:t>
            </a:r>
          </a:p>
          <a:p>
            <a:r>
              <a:rPr lang="en-US" sz="2000">
                <a:latin typeface="Arial"/>
                <a:cs typeface="Arial"/>
              </a:rPr>
              <a:t> business run smoothly. They collect, store, and share </a:t>
            </a:r>
          </a:p>
          <a:p>
            <a:r>
              <a:rPr lang="en-US" sz="2000">
                <a:latin typeface="Arial"/>
                <a:cs typeface="Arial"/>
              </a:rPr>
              <a:t>information </a:t>
            </a:r>
            <a:r>
              <a:rPr lang="en-US" sz="2000">
                <a:ea typeface="+mn-lt"/>
                <a:cs typeface="+mn-lt"/>
              </a:rPr>
              <a:t>(Laudon and Laudon, 2024)</a:t>
            </a:r>
            <a:endParaRPr lang="en-US" sz="2000">
              <a:latin typeface="Aptos Light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7A5795-2CD2-77B2-DB5D-C42A1AE39B30}"/>
              </a:ext>
            </a:extLst>
          </p:cNvPr>
          <p:cNvSpPr txBox="1"/>
          <p:nvPr/>
        </p:nvSpPr>
        <p:spPr>
          <a:xfrm>
            <a:off x="210458" y="3799115"/>
            <a:ext cx="4361543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2000">
                <a:latin typeface="Arial"/>
                <a:cs typeface="Arial"/>
              </a:rPr>
              <a:t>Improve efficiency </a:t>
            </a:r>
            <a:endParaRPr lang="en-US" sz="2000"/>
          </a:p>
          <a:p>
            <a:pPr marL="285750" indent="-285750">
              <a:buFont typeface="Wingdings"/>
              <a:buChar char="Ø"/>
            </a:pPr>
            <a:r>
              <a:rPr lang="en-US" sz="2000">
                <a:latin typeface="Arial"/>
                <a:cs typeface="Arial"/>
              </a:rPr>
              <a:t>Speed up daily operational tasks</a:t>
            </a:r>
          </a:p>
          <a:p>
            <a:pPr marL="285750" indent="-285750">
              <a:buFont typeface="Wingdings"/>
              <a:buChar char="Ø"/>
            </a:pPr>
            <a:r>
              <a:rPr lang="en-US" sz="2000">
                <a:latin typeface="Arial"/>
                <a:cs typeface="Arial"/>
              </a:rPr>
              <a:t>Provide accurate, real‑time information</a:t>
            </a:r>
          </a:p>
          <a:p>
            <a:pPr marL="285750" indent="-285750">
              <a:buFont typeface="Wingdings"/>
              <a:buChar char="Ø"/>
            </a:pPr>
            <a:r>
              <a:rPr lang="en-US" sz="2000">
                <a:latin typeface="Arial"/>
                <a:cs typeface="Arial"/>
              </a:rPr>
              <a:t>Strengthen planning and forecasting</a:t>
            </a:r>
          </a:p>
          <a:p>
            <a:pPr marL="285750" indent="-285750">
              <a:buFont typeface="Wingdings"/>
              <a:buChar char="Ø"/>
            </a:pPr>
            <a:r>
              <a:rPr lang="en-US" sz="2000">
                <a:latin typeface="Arial"/>
                <a:cs typeface="Arial"/>
              </a:rPr>
              <a:t>Enhance customer experience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CE976F6-2D7C-15B0-7479-C5837CACA996}"/>
              </a:ext>
            </a:extLst>
          </p:cNvPr>
          <p:cNvSpPr txBox="1"/>
          <p:nvPr/>
        </p:nvSpPr>
        <p:spPr>
          <a:xfrm>
            <a:off x="5315435" y="4204923"/>
            <a:ext cx="3052218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Impact on business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5B7CDE-CFB7-66A9-F7E4-AAC88090D6BC}"/>
              </a:ext>
            </a:extLst>
          </p:cNvPr>
          <p:cNvSpPr txBox="1"/>
          <p:nvPr/>
        </p:nvSpPr>
        <p:spPr>
          <a:xfrm>
            <a:off x="448592" y="3073823"/>
            <a:ext cx="520100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Why Information systems are</a:t>
            </a:r>
            <a:endParaRPr lang="en-US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 Important :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83D1F4-ADAA-7DD0-4E0C-56191B72467B}"/>
              </a:ext>
            </a:extLst>
          </p:cNvPr>
          <p:cNvSpPr txBox="1"/>
          <p:nvPr/>
        </p:nvSpPr>
        <p:spPr>
          <a:xfrm>
            <a:off x="5283199" y="4640942"/>
            <a:ext cx="6908800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0" i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When used together, these systems help a business:</a:t>
            </a:r>
          </a:p>
          <a:p>
            <a:endParaRPr lang="en-US" sz="2000">
              <a:solidFill>
                <a:srgbClr val="000000"/>
              </a:solidFill>
              <a:latin typeface="Arial"/>
              <a:ea typeface="Times New Roman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 sz="2000" b="0" i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· Work more efficiently</a:t>
            </a:r>
          </a:p>
          <a:p>
            <a:pPr marL="285750" indent="-285750" algn="l">
              <a:buFont typeface="Wingdings"/>
              <a:buChar char="Ø"/>
            </a:pPr>
            <a:r>
              <a:rPr lang="en-US" sz="2000" b="0" i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· Make smarter decisions</a:t>
            </a:r>
          </a:p>
          <a:p>
            <a:pPr marL="285750" indent="-285750" algn="l">
              <a:buFont typeface="Wingdings"/>
              <a:buChar char="Ø"/>
            </a:pPr>
            <a:r>
              <a:rPr lang="en-US" sz="2000" b="0" i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· Improve customer experience</a:t>
            </a:r>
          </a:p>
          <a:p>
            <a:pPr marL="285750" indent="-285750" algn="l">
              <a:buFont typeface="Wingdings"/>
              <a:buChar char="Ø"/>
            </a:pPr>
            <a:r>
              <a:rPr lang="en-US" sz="2000" b="0" i="0">
                <a:solidFill>
                  <a:srgbClr val="000000"/>
                </a:solidFill>
                <a:latin typeface="Arial"/>
                <a:ea typeface="Times New Roman"/>
                <a:cs typeface="Arial"/>
              </a:rPr>
              <a:t>· Stay competitive in a fast-changing market</a:t>
            </a:r>
          </a:p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4C34EE4-6061-31B4-A896-D7C14EAB1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9200" y="890452"/>
            <a:ext cx="5617028" cy="291446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5F62441-8DFC-310F-ED6B-AC9053B18852}"/>
              </a:ext>
            </a:extLst>
          </p:cNvPr>
          <p:cNvSpPr txBox="1"/>
          <p:nvPr/>
        </p:nvSpPr>
        <p:spPr>
          <a:xfrm>
            <a:off x="203200" y="1367971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What are business information systems?</a:t>
            </a:r>
          </a:p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6F50D9-5C1F-F0AA-99B4-B5758647DEEA}"/>
              </a:ext>
            </a:extLst>
          </p:cNvPr>
          <p:cNvSpPr txBox="1"/>
          <p:nvPr/>
        </p:nvSpPr>
        <p:spPr>
          <a:xfrm>
            <a:off x="6125029" y="3791857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0" i="0">
                <a:solidFill>
                  <a:srgbClr val="818181"/>
                </a:solidFill>
                <a:latin typeface="Arial"/>
                <a:ea typeface="ui-sans-serif"/>
                <a:cs typeface="Arial"/>
              </a:rPr>
              <a:t> </a:t>
            </a:r>
            <a:r>
              <a:rPr lang="en-US" sz="1600" b="0" i="0">
                <a:solidFill>
                  <a:srgbClr val="040102"/>
                </a:solidFill>
                <a:latin typeface="Arial"/>
                <a:ea typeface="ui-sans-serif"/>
                <a:cs typeface="Arial"/>
              </a:rPr>
              <a:t>(Wallpaperbat.com, 2026)</a:t>
            </a:r>
            <a:endParaRPr lang="en-US" sz="1600">
              <a:latin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8F554C-980C-4D82-344A-CFF6314E1D4F}"/>
              </a:ext>
            </a:extLst>
          </p:cNvPr>
          <p:cNvSpPr txBox="1"/>
          <p:nvPr/>
        </p:nvSpPr>
        <p:spPr>
          <a:xfrm>
            <a:off x="358238" y="6188198"/>
            <a:ext cx="301336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dirty="0">
                <a:latin typeface="Arial"/>
                <a:cs typeface="Arial"/>
              </a:rPr>
              <a:t>(</a:t>
            </a:r>
            <a:r>
              <a:rPr lang="en-US" sz="1600" dirty="0" err="1">
                <a:latin typeface="Arial"/>
                <a:cs typeface="Arial"/>
              </a:rPr>
              <a:t>WallpaperBat,n.d</a:t>
            </a:r>
            <a:r>
              <a:rPr lang="en-US" sz="1600" dirty="0">
                <a:latin typeface="Arial"/>
                <a:cs typeface="Arial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E76920-5D26-DE83-F4D8-3C85FCC65ABE}"/>
              </a:ext>
            </a:extLst>
          </p:cNvPr>
          <p:cNvSpPr txBox="1"/>
          <p:nvPr/>
        </p:nvSpPr>
        <p:spPr>
          <a:xfrm>
            <a:off x="9659257" y="651328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ID: 2427681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787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C2D0B-C150-9C68-A0A5-91AFE6507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794" y="-630955"/>
            <a:ext cx="10449784" cy="1265928"/>
          </a:xfrm>
        </p:spPr>
        <p:txBody>
          <a:bodyPr/>
          <a:lstStyle/>
          <a:p>
            <a:r>
              <a:rPr lang="en-US" sz="2800" b="1">
                <a:solidFill>
                  <a:schemeClr val="tx1"/>
                </a:solidFill>
                <a:latin typeface="Arial"/>
                <a:cs typeface="Arial"/>
              </a:rPr>
              <a:t>Types of information systems and their impact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8BA4A-0197-9AF2-B0ED-2945B1ADD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465B64-857B-4E72-9171-817FDEDDF1DE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E56C76-0C7B-58EB-E169-EA514750F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8C1155-CA0F-529E-682F-46BEC6DE8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619C2407-F762-3F6B-0305-E422EB3B599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7638133"/>
              </p:ext>
            </p:extLst>
          </p:nvPr>
        </p:nvGraphicFramePr>
        <p:xfrm>
          <a:off x="435428" y="602342"/>
          <a:ext cx="10996555" cy="576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18498">
                  <a:extLst>
                    <a:ext uri="{9D8B030D-6E8A-4147-A177-3AD203B41FA5}">
                      <a16:colId xmlns:a16="http://schemas.microsoft.com/office/drawing/2014/main" val="3821282707"/>
                    </a:ext>
                  </a:extLst>
                </a:gridCol>
                <a:gridCol w="2307370">
                  <a:extLst>
                    <a:ext uri="{9D8B030D-6E8A-4147-A177-3AD203B41FA5}">
                      <a16:colId xmlns:a16="http://schemas.microsoft.com/office/drawing/2014/main" val="2685024589"/>
                    </a:ext>
                  </a:extLst>
                </a:gridCol>
                <a:gridCol w="1670256">
                  <a:extLst>
                    <a:ext uri="{9D8B030D-6E8A-4147-A177-3AD203B41FA5}">
                      <a16:colId xmlns:a16="http://schemas.microsoft.com/office/drawing/2014/main" val="555600418"/>
                    </a:ext>
                  </a:extLst>
                </a:gridCol>
                <a:gridCol w="1756355">
                  <a:extLst>
                    <a:ext uri="{9D8B030D-6E8A-4147-A177-3AD203B41FA5}">
                      <a16:colId xmlns:a16="http://schemas.microsoft.com/office/drawing/2014/main" val="610073642"/>
                    </a:ext>
                  </a:extLst>
                </a:gridCol>
                <a:gridCol w="1584163">
                  <a:extLst>
                    <a:ext uri="{9D8B030D-6E8A-4147-A177-3AD203B41FA5}">
                      <a16:colId xmlns:a16="http://schemas.microsoft.com/office/drawing/2014/main" val="4092959952"/>
                    </a:ext>
                  </a:extLst>
                </a:gridCol>
                <a:gridCol w="1559913">
                  <a:extLst>
                    <a:ext uri="{9D8B030D-6E8A-4147-A177-3AD203B41FA5}">
                      <a16:colId xmlns:a16="http://schemas.microsoft.com/office/drawing/2014/main" val="3295319390"/>
                    </a:ext>
                  </a:extLst>
                </a:gridCol>
              </a:tblGrid>
              <a:tr h="1242784">
                <a:tc>
                  <a:txBody>
                    <a:bodyPr/>
                    <a:lstStyle/>
                    <a:p>
                      <a:r>
                        <a:rPr lang="en-US">
                          <a:latin typeface="Arial"/>
                          <a:cs typeface="Arial"/>
                        </a:rPr>
                        <a:t>Types of information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Arial"/>
                          <a:cs typeface="Arial"/>
                        </a:rPr>
                        <a:t>Transaction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latin typeface="Arial"/>
                          <a:cs typeface="Arial"/>
                        </a:rPr>
                        <a:t>Processing</a:t>
                      </a:r>
                    </a:p>
                    <a:p>
                      <a:pPr lvl="0">
                        <a:buNone/>
                      </a:pPr>
                      <a:r>
                        <a:rPr lang="en-US">
                          <a:latin typeface="Arial"/>
                          <a:cs typeface="Arial"/>
                        </a:rPr>
                        <a:t>Systems ( TPS)</a:t>
                      </a: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Management Information Systems (MIS)</a:t>
                      </a:r>
                      <a:endParaRPr lang="en-US" b="1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Customer Relationship Management Systems (CRM)</a:t>
                      </a:r>
                      <a:endParaRPr lang="en-US" b="1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Executive Information Systems (EIS)</a:t>
                      </a:r>
                      <a:endParaRPr lang="en-US" b="1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i="0" u="none" strike="noStrike" noProof="0">
                          <a:solidFill>
                            <a:schemeClr val="bg1"/>
                          </a:solidFill>
                          <a:latin typeface="Arial"/>
                          <a:cs typeface="Arial"/>
                        </a:rPr>
                        <a:t>Supply Chain Management Systems (SCM)</a:t>
                      </a:r>
                      <a:endParaRPr lang="en-US" b="1">
                        <a:solidFill>
                          <a:schemeClr val="bg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5899953"/>
                  </a:ext>
                </a:extLst>
              </a:tr>
              <a:tr h="2179385">
                <a:tc>
                  <a:txBody>
                    <a:bodyPr/>
                    <a:lstStyle/>
                    <a:p>
                      <a:r>
                        <a:rPr lang="en-US" b="1">
                          <a:latin typeface="Arial"/>
                          <a:cs typeface="Arial"/>
                        </a:rPr>
                        <a:t>What it does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Handle everyday tasks such as sales, payments,</a:t>
                      </a: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Bookings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Turn raw data into simple reports for managers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Manage customer information, sales activities, and service requests.</a:t>
                      </a:r>
                      <a:endParaRPr lang="en-US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Provide senior leaders with dashboards showing key performance indicators and trends.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Manage  movement of goods, information, and money across suppliers and distributors.</a:t>
                      </a:r>
                      <a:endParaRPr lang="en-US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94258181"/>
                  </a:ext>
                </a:extLst>
              </a:tr>
              <a:tr h="171108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1">
                          <a:latin typeface="Arial"/>
                          <a:cs typeface="Arial"/>
                        </a:rPr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600" b="0" i="0" u="none" strike="noStrike" noProof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Keep daily operations running smoothly Provide accurate data for other systems.</a:t>
                      </a:r>
                      <a:r>
                        <a:rPr lang="en-US" sz="1600" b="0" i="0" u="none" strike="noStrike" noProof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 </a:t>
                      </a:r>
                    </a:p>
                    <a:p>
                      <a:pPr lvl="0">
                        <a:buNone/>
                      </a:pPr>
                      <a:endParaRPr lang="en-US"/>
                    </a:p>
                    <a:p>
                      <a:pPr lvl="0">
                        <a:buNone/>
                      </a:pPr>
                      <a:r>
                        <a:rPr lang="en-US" sz="1600">
                          <a:latin typeface="Arial"/>
                          <a:cs typeface="Arial"/>
                        </a:rPr>
                        <a:t>(Stair and Reynolds,2023)</a:t>
                      </a:r>
                      <a:endParaRPr lang="en-US" sz="16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Help managers monitor performance and make routine decisions.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Improves customer satisfaction, loyalty, and sales performance.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Support long-term planning and high-level decision-making.</a:t>
                      </a:r>
                      <a:endParaRPr lang="en-US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Reduce delays, lower costs, and improve stock control.</a:t>
                      </a:r>
                      <a:endParaRPr lang="en-US" sz="180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48274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2B952B5-B2E8-40B0-6C2A-500E4B8665A5}"/>
              </a:ext>
            </a:extLst>
          </p:cNvPr>
          <p:cNvSpPr txBox="1"/>
          <p:nvPr/>
        </p:nvSpPr>
        <p:spPr>
          <a:xfrm>
            <a:off x="9281886" y="6549571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ID: 2427681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369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983A1A-BD78-D76F-D1F7-9EBCBC0E3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9DB93-6DEC-40D8-812C-D8C0B8DA9EA9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54CB06-F1FF-8FBE-6831-E6C535BE0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26786-EE47-0D54-33AA-FF9D47BCDC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5</a:t>
            </a:fld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74B6E0C-26B8-153A-1AF6-7BC9A16F69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158"/>
            <a:ext cx="12192000" cy="673768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C2D62D-CF7E-FF19-703F-28FB1A4C205E}"/>
              </a:ext>
            </a:extLst>
          </p:cNvPr>
          <p:cNvSpPr txBox="1"/>
          <p:nvPr/>
        </p:nvSpPr>
        <p:spPr>
          <a:xfrm>
            <a:off x="9281886" y="641168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number:2427809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827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6594EF-0D11-D43E-6D9D-00371B7C99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>
            <a:extLst>
              <a:ext uri="{FF2B5EF4-FFF2-40B4-BE49-F238E27FC236}">
                <a16:creationId xmlns:a16="http://schemas.microsoft.com/office/drawing/2014/main" id="{2F4382C8-37BC-C9E4-5155-8278A0B4F5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822" r="-126" b="-630"/>
          <a:stretch>
            <a:fillRect/>
          </a:stretch>
        </p:blipFill>
        <p:spPr>
          <a:xfrm>
            <a:off x="4735057" y="69778"/>
            <a:ext cx="7455231" cy="3418269"/>
          </a:xfrm>
          <a:prstGeom prst="rect">
            <a:avLst/>
          </a:prstGeom>
        </p:spPr>
      </p:pic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ADC189C0-90F6-1514-B714-61FA832A556E}"/>
              </a:ext>
            </a:extLst>
          </p:cNvPr>
          <p:cNvSpPr/>
          <p:nvPr/>
        </p:nvSpPr>
        <p:spPr>
          <a:xfrm>
            <a:off x="156186" y="2505292"/>
            <a:ext cx="5933186" cy="1915569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7C4992-AA05-249E-1D49-3F2AAEBC1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08" y="-405983"/>
            <a:ext cx="10449784" cy="1265928"/>
          </a:xfrm>
        </p:spPr>
        <p:txBody>
          <a:bodyPr/>
          <a:lstStyle/>
          <a:p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23E02-0273-9784-3DB4-2C4FA4F63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853" y="858955"/>
            <a:ext cx="5761591" cy="69616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tx1"/>
                </a:solidFill>
                <a:latin typeface="Arial"/>
                <a:ea typeface="+mn-lt"/>
                <a:cs typeface="Arial"/>
              </a:rPr>
              <a:t>Transaction Processing Systems (TPS)</a:t>
            </a:r>
          </a:p>
          <a:p>
            <a:pPr marL="0" indent="0">
              <a:buNone/>
            </a:pPr>
            <a:endParaRPr lang="en-US">
              <a:solidFill>
                <a:schemeClr val="tx1"/>
              </a:solidFill>
              <a:latin typeface="Arial"/>
              <a:ea typeface="+mn-lt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8676D1-F778-DFA9-A921-AA41B639C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91AFA5-0EA6-436E-9C24-1BF320199357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46D71-6D85-08AB-ECEF-A1102F6F1C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59CB8-FDED-5DEF-4A79-BF68C8027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6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3D8A993-9F5B-1D3F-04CA-8EE8D9CD9C28}"/>
              </a:ext>
            </a:extLst>
          </p:cNvPr>
          <p:cNvSpPr txBox="1"/>
          <p:nvPr/>
        </p:nvSpPr>
        <p:spPr>
          <a:xfrm>
            <a:off x="2086113" y="1641849"/>
            <a:ext cx="249298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Risk 1:Privacy 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E0772C-1B74-9AD1-C118-BDBCC9CF96D0}"/>
              </a:ext>
            </a:extLst>
          </p:cNvPr>
          <p:cNvSpPr txBox="1"/>
          <p:nvPr/>
        </p:nvSpPr>
        <p:spPr>
          <a:xfrm>
            <a:off x="291547" y="2040361"/>
            <a:ext cx="20872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>
                <a:latin typeface="Arial"/>
                <a:cs typeface="Arial"/>
              </a:rPr>
              <a:t>Impact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B913ED-4F9A-19AD-423D-2F4F65BABDAB}"/>
              </a:ext>
            </a:extLst>
          </p:cNvPr>
          <p:cNvSpPr txBox="1"/>
          <p:nvPr/>
        </p:nvSpPr>
        <p:spPr>
          <a:xfrm>
            <a:off x="238696" y="3192037"/>
            <a:ext cx="284953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Breach to customer payment </a:t>
            </a:r>
          </a:p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cs typeface="Arial"/>
              </a:rPr>
              <a:t> Personal information</a:t>
            </a:r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37914E6-C527-E48A-C0F0-A0227A028185}"/>
              </a:ext>
            </a:extLst>
          </p:cNvPr>
          <p:cNvSpPr txBox="1"/>
          <p:nvPr/>
        </p:nvSpPr>
        <p:spPr>
          <a:xfrm>
            <a:off x="4036865" y="4615228"/>
            <a:ext cx="46534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latin typeface="Arial"/>
                <a:cs typeface="Arial"/>
              </a:rPr>
              <a:t>Management Strategy</a:t>
            </a:r>
            <a:r>
              <a:rPr lang="en-US" sz="2000">
                <a:latin typeface="Arial"/>
                <a:cs typeface="Arial"/>
              </a:rPr>
              <a:t> </a:t>
            </a:r>
            <a:endParaRPr lang="en-US" sz="200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9F7A6CC-5DEE-AD3B-46E6-48355839C9B5}"/>
              </a:ext>
            </a:extLst>
          </p:cNvPr>
          <p:cNvSpPr txBox="1"/>
          <p:nvPr/>
        </p:nvSpPr>
        <p:spPr>
          <a:xfrm>
            <a:off x="2840223" y="2730422"/>
            <a:ext cx="29042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Financial loss and disruption 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28A7643-A182-80EB-7A77-FAE4921C3CEB}"/>
              </a:ext>
            </a:extLst>
          </p:cNvPr>
          <p:cNvSpPr txBox="1"/>
          <p:nvPr/>
        </p:nvSpPr>
        <p:spPr>
          <a:xfrm>
            <a:off x="242010" y="2733259"/>
            <a:ext cx="21832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Identity theft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B6906D1-C70E-4EBE-2937-990DFF59B6C5}"/>
              </a:ext>
            </a:extLst>
          </p:cNvPr>
          <p:cNvSpPr txBox="1"/>
          <p:nvPr/>
        </p:nvSpPr>
        <p:spPr>
          <a:xfrm rot="10800000" flipV="1">
            <a:off x="2915004" y="3466555"/>
            <a:ext cx="28419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Data compromise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BFCF631-AF34-15A0-5B2D-A7441C647157}"/>
              </a:ext>
            </a:extLst>
          </p:cNvPr>
          <p:cNvSpPr txBox="1"/>
          <p:nvPr/>
        </p:nvSpPr>
        <p:spPr>
          <a:xfrm>
            <a:off x="145143" y="6397171"/>
            <a:ext cx="60960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chemeClr val="bg1"/>
                </a:solidFill>
                <a:latin typeface="Arial"/>
                <a:ea typeface="ui-sans-serif"/>
                <a:cs typeface="Arial"/>
              </a:rPr>
              <a:t> (InnovationAus.com, 2022)</a:t>
            </a:r>
          </a:p>
          <a:p>
            <a:pPr algn="l"/>
            <a:endParaRPr lang="en-US" b="0" i="0">
              <a:solidFill>
                <a:srgbClr val="040102"/>
              </a:solidFill>
              <a:latin typeface="ui-sans-serif"/>
              <a:ea typeface="ui-sans-serif"/>
              <a:cs typeface="ui-sans-serif"/>
            </a:endParaRP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4B2355-5065-B8F6-8C8A-ABEA9C7E9D6D}"/>
              </a:ext>
            </a:extLst>
          </p:cNvPr>
          <p:cNvSpPr txBox="1"/>
          <p:nvPr/>
        </p:nvSpPr>
        <p:spPr>
          <a:xfrm>
            <a:off x="210929" y="4613807"/>
            <a:ext cx="281798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Arial"/>
                <a:ea typeface="+mn-lt"/>
                <a:cs typeface="Arial"/>
              </a:rPr>
              <a:t>(Laudon and Laudon, 2024; European Commission, 2024) </a:t>
            </a:r>
            <a:endParaRPr lang="en-US" sz="1200">
              <a:latin typeface="Arial"/>
              <a:cs typeface="Arial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42E7500-B8AA-4AC9-13B2-11BDAD7E9472}"/>
              </a:ext>
            </a:extLst>
          </p:cNvPr>
          <p:cNvSpPr txBox="1"/>
          <p:nvPr/>
        </p:nvSpPr>
        <p:spPr>
          <a:xfrm>
            <a:off x="10491304" y="3686155"/>
            <a:ext cx="239706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81818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</a:t>
            </a:r>
            <a:r>
              <a:rPr lang="en-US" sz="14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(Antonenko, 2022)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96466E98-D098-740F-5CE4-4E22BB3781EA}"/>
              </a:ext>
            </a:extLst>
          </p:cNvPr>
          <p:cNvSpPr/>
          <p:nvPr/>
        </p:nvSpPr>
        <p:spPr>
          <a:xfrm>
            <a:off x="3801166" y="5270578"/>
            <a:ext cx="4886896" cy="1322062"/>
          </a:xfrm>
          <a:prstGeom prst="roundRect">
            <a:avLst/>
          </a:prstGeom>
          <a:solidFill>
            <a:srgbClr val="4AC29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20FA319-FC65-0F51-AE2E-3E88F350041C}"/>
              </a:ext>
            </a:extLst>
          </p:cNvPr>
          <p:cNvSpPr txBox="1"/>
          <p:nvPr/>
        </p:nvSpPr>
        <p:spPr>
          <a:xfrm>
            <a:off x="4145247" y="5472042"/>
            <a:ext cx="402645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GDPR compliance, Access controls</a:t>
            </a: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US" b="1">
                <a:latin typeface="Arial"/>
                <a:ea typeface="+mn-lt"/>
                <a:cs typeface="Arial"/>
              </a:rPr>
              <a:t> Data protection policies </a:t>
            </a:r>
            <a:endParaRPr lang="en-US" b="1">
              <a:latin typeface="Arial"/>
              <a:cs typeface="Arial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B024E67-887F-4A6D-A9D1-CEB46C891C29}"/>
              </a:ext>
            </a:extLst>
          </p:cNvPr>
          <p:cNvSpPr txBox="1"/>
          <p:nvPr/>
        </p:nvSpPr>
        <p:spPr>
          <a:xfrm>
            <a:off x="5611822" y="68943"/>
            <a:ext cx="212034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b="1">
                <a:latin typeface="Arial"/>
                <a:cs typeface="Arial"/>
              </a:rPr>
              <a:t>Cycle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9FB3EC6-D7CD-6F34-AD46-52465462BF04}"/>
              </a:ext>
            </a:extLst>
          </p:cNvPr>
          <p:cNvSpPr txBox="1"/>
          <p:nvPr/>
        </p:nvSpPr>
        <p:spPr>
          <a:xfrm>
            <a:off x="9521371" y="641168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cs typeface="Arial"/>
              </a:rPr>
              <a:t>Student ID: 2428281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14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9B4B2-B161-CDBA-62E4-C91F06851B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425EC-7BE0-4323-8936-B658A833644D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C7-198E-341D-22D5-4F087DC210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85F8CB-C5EE-F505-7D97-E78B171E5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/>
          </a:p>
        </p:txBody>
      </p:sp>
      <p:pic>
        <p:nvPicPr>
          <p:cNvPr id="8" name="Picture 7" descr="A close-up of a lock&#10;&#10;AI-generated content may be incorrect.">
            <a:extLst>
              <a:ext uri="{FF2B5EF4-FFF2-40B4-BE49-F238E27FC236}">
                <a16:creationId xmlns:a16="http://schemas.microsoft.com/office/drawing/2014/main" id="{7D67F02D-2F32-E297-FBCF-3AD08BFE0F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6227" y="774700"/>
            <a:ext cx="6125029" cy="466271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74DB748-ADE5-9D05-C30B-31D216A007A6}"/>
              </a:ext>
            </a:extLst>
          </p:cNvPr>
          <p:cNvSpPr txBox="1"/>
          <p:nvPr/>
        </p:nvSpPr>
        <p:spPr>
          <a:xfrm>
            <a:off x="413657" y="301171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i="0" u="none" strike="noStrike" baseline="0">
                <a:solidFill>
                  <a:srgbClr val="000000"/>
                </a:solidFill>
                <a:latin typeface="Arial"/>
              </a:rPr>
              <a:t>Risk 2: Cybersecurity</a:t>
            </a:r>
            <a:endParaRPr lang="en-US" sz="3200"/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A1C703-49D6-6FFE-EC8B-599B34FD660D}"/>
              </a:ext>
            </a:extLst>
          </p:cNvPr>
          <p:cNvSpPr txBox="1"/>
          <p:nvPr/>
        </p:nvSpPr>
        <p:spPr>
          <a:xfrm>
            <a:off x="283029" y="1106714"/>
            <a:ext cx="6096000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0" u="none" strike="noStrike" baseline="0">
                <a:solidFill>
                  <a:srgbClr val="000000"/>
                </a:solidFill>
                <a:latin typeface="Arial"/>
              </a:rPr>
              <a:t>IMPACT</a:t>
            </a:r>
            <a:endParaRPr lang="en-US" sz="2000"/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5799FE8-DA12-73AB-19A5-E64CD14D6BE0}"/>
              </a:ext>
            </a:extLst>
          </p:cNvPr>
          <p:cNvSpPr txBox="1"/>
          <p:nvPr/>
        </p:nvSpPr>
        <p:spPr>
          <a:xfrm>
            <a:off x="413658" y="1556657"/>
            <a:ext cx="346165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Hacking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895C56-3232-BAFD-1C15-89F7F88D6A03}"/>
              </a:ext>
            </a:extLst>
          </p:cNvPr>
          <p:cNvSpPr txBox="1"/>
          <p:nvPr/>
        </p:nvSpPr>
        <p:spPr>
          <a:xfrm>
            <a:off x="413657" y="2456543"/>
            <a:ext cx="3454401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Identity theft 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6E320F8-DAC7-F3E1-2F70-C5A6EB966061}"/>
              </a:ext>
            </a:extLst>
          </p:cNvPr>
          <p:cNvSpPr txBox="1"/>
          <p:nvPr/>
        </p:nvSpPr>
        <p:spPr>
          <a:xfrm>
            <a:off x="413657" y="3428999"/>
            <a:ext cx="3309258" cy="64633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Data breaches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137A65-3F81-B0DC-AD24-7DD3BD23C63D}"/>
              </a:ext>
            </a:extLst>
          </p:cNvPr>
          <p:cNvSpPr txBox="1"/>
          <p:nvPr/>
        </p:nvSpPr>
        <p:spPr>
          <a:xfrm>
            <a:off x="130628" y="4198257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</a:rPr>
              <a:t>(Laudon and Laudon, 2024; NCSC, 2024) </a:t>
            </a:r>
            <a:endParaRPr lang="en-US"/>
          </a:p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0FC6C22-0624-0EAB-C36B-A408EF2D32C2}"/>
              </a:ext>
            </a:extLst>
          </p:cNvPr>
          <p:cNvSpPr txBox="1"/>
          <p:nvPr/>
        </p:nvSpPr>
        <p:spPr>
          <a:xfrm>
            <a:off x="283028" y="5112658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 Staff training</a:t>
            </a:r>
            <a:endParaRPr lang="en-US"/>
          </a:p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4F7553-4897-E80E-5075-23ACDC7757CF}"/>
              </a:ext>
            </a:extLst>
          </p:cNvPr>
          <p:cNvSpPr txBox="1"/>
          <p:nvPr/>
        </p:nvSpPr>
        <p:spPr>
          <a:xfrm>
            <a:off x="283028" y="6215743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Security audits</a:t>
            </a:r>
            <a:endParaRPr lang="en-US"/>
          </a:p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E1FCE1-3366-D150-C3D1-5F7D4F40D32F}"/>
              </a:ext>
            </a:extLst>
          </p:cNvPr>
          <p:cNvSpPr txBox="1"/>
          <p:nvPr/>
        </p:nvSpPr>
        <p:spPr>
          <a:xfrm>
            <a:off x="413657" y="5707744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</a:rPr>
              <a:t>firewalls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EE379FC-AFBF-33FE-60EB-55510FF28242}"/>
              </a:ext>
            </a:extLst>
          </p:cNvPr>
          <p:cNvSpPr txBox="1"/>
          <p:nvPr/>
        </p:nvSpPr>
        <p:spPr>
          <a:xfrm>
            <a:off x="8904514" y="5439229"/>
            <a:ext cx="2997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0" i="0" u="none" strike="noStrike" baseline="0">
                <a:latin typeface="Arial"/>
              </a:rPr>
              <a:t> (InnovationAus.com, 2022)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570D108-C328-68C8-9877-C94D7B44017D}"/>
              </a:ext>
            </a:extLst>
          </p:cNvPr>
          <p:cNvSpPr txBox="1"/>
          <p:nvPr/>
        </p:nvSpPr>
        <p:spPr>
          <a:xfrm>
            <a:off x="283028" y="4510314"/>
            <a:ext cx="6096000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000000"/>
                </a:solidFill>
                <a:latin typeface="Arial"/>
              </a:rPr>
              <a:t>Management Strategy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4C2EE1A-5EA1-CE1A-F606-3D53BE1EDCC4}"/>
              </a:ext>
            </a:extLst>
          </p:cNvPr>
          <p:cNvSpPr txBox="1"/>
          <p:nvPr/>
        </p:nvSpPr>
        <p:spPr>
          <a:xfrm>
            <a:off x="9656890" y="6355364"/>
            <a:ext cx="2932043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cs typeface="Arial"/>
              </a:rPr>
              <a:t>Student ID: 2428281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4946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597DD-54E0-30EC-6693-5622BBDB8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58" y="2267"/>
            <a:ext cx="3178629" cy="781278"/>
          </a:xfrm>
        </p:spPr>
        <p:txBody>
          <a:bodyPr/>
          <a:lstStyle/>
          <a:p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Case Study 1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78162F-0DA5-6CDA-32F7-CF5C927E9BC6}"/>
              </a:ext>
            </a:extLst>
          </p:cNvPr>
          <p:cNvSpPr txBox="1"/>
          <p:nvPr/>
        </p:nvSpPr>
        <p:spPr>
          <a:xfrm>
            <a:off x="379566" y="2786068"/>
            <a:ext cx="423800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Challenge</a:t>
            </a:r>
            <a:r>
              <a:rPr lang="en-US">
                <a:latin typeface="Arial"/>
                <a:cs typeface="Arial"/>
              </a:rPr>
              <a:t>; Improve total quality management after Covid 19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78028E3-612A-3716-7826-0B8DB6ED7FAF}"/>
              </a:ext>
            </a:extLst>
          </p:cNvPr>
          <p:cNvSpPr txBox="1"/>
          <p:nvPr/>
        </p:nvSpPr>
        <p:spPr>
          <a:xfrm>
            <a:off x="376392" y="3432237"/>
            <a:ext cx="512510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Ethical issue</a:t>
            </a:r>
            <a:r>
              <a:rPr lang="en-US">
                <a:latin typeface="Arial"/>
                <a:cs typeface="Arial"/>
              </a:rPr>
              <a:t>; </a:t>
            </a:r>
            <a:endParaRPr lang="en-US"/>
          </a:p>
          <a:p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latin typeface="Arial"/>
                <a:cs typeface="Arial"/>
              </a:rPr>
              <a:t>Costumer data privacy as raises transparency and consent issues</a:t>
            </a:r>
            <a:endParaRPr lang="en-US"/>
          </a:p>
          <a:p>
            <a:pPr marL="285750" indent="-285750">
              <a:buFont typeface="Wingdings"/>
              <a:buChar char="Ø"/>
            </a:pPr>
            <a:endParaRPr lang="en-US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latin typeface="Arial"/>
                <a:cs typeface="Arial"/>
              </a:rPr>
              <a:t>Track high volume of customer data such as location history  and driving behaviors.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46B856-B1C2-BF12-02A0-8EDD577C3323}"/>
              </a:ext>
            </a:extLst>
          </p:cNvPr>
          <p:cNvSpPr txBox="1"/>
          <p:nvPr/>
        </p:nvSpPr>
        <p:spPr>
          <a:xfrm>
            <a:off x="284793" y="5562305"/>
            <a:ext cx="562801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I</a:t>
            </a:r>
            <a:r>
              <a:rPr lang="en-US" b="1">
                <a:latin typeface="Arial"/>
                <a:cs typeface="Arial"/>
              </a:rPr>
              <a:t>mpact</a:t>
            </a:r>
            <a:r>
              <a:rPr lang="en-US">
                <a:latin typeface="Arial"/>
                <a:cs typeface="Arial"/>
              </a:rPr>
              <a:t>: Relies on its  </a:t>
            </a:r>
            <a:r>
              <a:rPr lang="en-US" err="1">
                <a:latin typeface="Arial"/>
                <a:cs typeface="Arial"/>
              </a:rPr>
              <a:t>organisation's</a:t>
            </a:r>
            <a:r>
              <a:rPr lang="en-US">
                <a:latin typeface="Arial"/>
                <a:cs typeface="Arial"/>
              </a:rPr>
              <a:t> process development and on those who engage with CRM system and its innovation department team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73DDFB-E7D2-5463-4A33-285146A0493F}"/>
              </a:ext>
            </a:extLst>
          </p:cNvPr>
          <p:cNvSpPr txBox="1"/>
          <p:nvPr/>
        </p:nvSpPr>
        <p:spPr>
          <a:xfrm>
            <a:off x="370282" y="1672181"/>
            <a:ext cx="512793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>
                <a:latin typeface="Arial"/>
                <a:cs typeface="Arial"/>
              </a:rPr>
              <a:t>Hu and </a:t>
            </a:r>
            <a:r>
              <a:rPr lang="en-US" b="1" err="1">
                <a:latin typeface="Arial"/>
                <a:cs typeface="Arial"/>
              </a:rPr>
              <a:t>Basiglio</a:t>
            </a:r>
            <a:r>
              <a:rPr lang="en-US" b="1">
                <a:latin typeface="Arial"/>
                <a:cs typeface="Arial"/>
              </a:rPr>
              <a:t> (2023)</a:t>
            </a:r>
            <a:r>
              <a:rPr lang="en-US">
                <a:latin typeface="Arial"/>
                <a:cs typeface="Arial"/>
              </a:rPr>
              <a:t> examined the adoption of CRM and big data analytics in the automotive industry.</a:t>
            </a:r>
          </a:p>
        </p:txBody>
      </p:sp>
      <p:pic>
        <p:nvPicPr>
          <p:cNvPr id="3" name="Picture 2" descr="A hand with a blue circle with icons around it&#10;&#10;AI-generated content may be incorrect.">
            <a:extLst>
              <a:ext uri="{FF2B5EF4-FFF2-40B4-BE49-F238E27FC236}">
                <a16:creationId xmlns:a16="http://schemas.microsoft.com/office/drawing/2014/main" id="{D33FF9B1-A5FD-762B-0D87-2C096C9CC8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7814" y="776515"/>
            <a:ext cx="5867401" cy="440508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8D492B-4DAC-2EC0-DF79-E3DAC9D3FE00}"/>
              </a:ext>
            </a:extLst>
          </p:cNvPr>
          <p:cNvSpPr txBox="1"/>
          <p:nvPr/>
        </p:nvSpPr>
        <p:spPr>
          <a:xfrm>
            <a:off x="6763658" y="5185229"/>
            <a:ext cx="6096000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b="0" i="0">
                <a:latin typeface="Arial"/>
                <a:ea typeface="Roboto"/>
                <a:cs typeface="Arial"/>
              </a:rPr>
              <a:t>(W3villa Technologies, 2022)</a:t>
            </a:r>
            <a:endParaRPr lang="en-US" sz="1100">
              <a:latin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FC231AD-2517-05E3-F618-64BB646E33DB}"/>
              </a:ext>
            </a:extLst>
          </p:cNvPr>
          <p:cNvSpPr txBox="1"/>
          <p:nvPr/>
        </p:nvSpPr>
        <p:spPr>
          <a:xfrm>
            <a:off x="283029" y="780143"/>
            <a:ext cx="60960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 article </a:t>
            </a:r>
            <a:r>
              <a:rPr lang="en-US" sz="1400" b="0" i="1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A multiple‑case study on the adoption of customer relationship management and big data analytics in </a:t>
            </a:r>
            <a:r>
              <a:rPr lang="en-US" sz="1400" b="0" i="1" u="none" strike="noStrike" baseline="0" err="1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theautomotive</a:t>
            </a:r>
            <a:r>
              <a:rPr lang="en-US" sz="1400" b="0" i="1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 industry</a:t>
            </a:r>
            <a:r>
              <a:rPr lang="en-US" sz="14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Segoe UI"/>
              </a:rPr>
              <a:t> by Hu and Basiglio (2023)</a:t>
            </a:r>
            <a:r>
              <a:rPr sz="1400" b="0" i="0">
                <a:solidFill>
                  <a:srgbClr val="000000"/>
                </a:solidFill>
                <a:latin typeface="Arial"/>
                <a:ea typeface="Arial"/>
                <a:cs typeface="Arial"/>
              </a:rPr>
              <a:t>​</a:t>
            </a:r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268F03-497C-6D85-CF2E-83B46FFEC7D6}"/>
              </a:ext>
            </a:extLst>
          </p:cNvPr>
          <p:cNvSpPr txBox="1"/>
          <p:nvPr/>
        </p:nvSpPr>
        <p:spPr>
          <a:xfrm>
            <a:off x="5871028" y="5562601"/>
            <a:ext cx="6096000" cy="11387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Key take aways</a:t>
            </a:r>
          </a:p>
          <a:p>
            <a:pPr marL="285750" indent="-285750">
              <a:buFont typeface="Wingdings"/>
              <a:buChar char="Ø"/>
            </a:pPr>
            <a:r>
              <a:rPr lang="en-US" sz="1600" b="1">
                <a:latin typeface="Arial"/>
                <a:cs typeface="Arial"/>
              </a:rPr>
              <a:t>CRM boosted post‑Covid quality management.</a:t>
            </a:r>
            <a:endParaRPr lang="en-US" sz="1600"/>
          </a:p>
          <a:p>
            <a:pPr marL="285750" indent="-285750">
              <a:buFont typeface="Wingdings"/>
              <a:buChar char="Ø"/>
            </a:pPr>
            <a:r>
              <a:rPr lang="en-US" sz="1600" b="1">
                <a:latin typeface="Arial"/>
                <a:cs typeface="Arial"/>
              </a:rPr>
              <a:t>Data ethics need transparent governance practices.</a:t>
            </a:r>
          </a:p>
          <a:p>
            <a:pPr marL="285750" indent="-285750" algn="ctr">
              <a:buFont typeface="Wingdings"/>
              <a:buChar char="Ø"/>
            </a:pP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E947557-7BD2-4B85-B499-D1854A01AA28}"/>
              </a:ext>
            </a:extLst>
          </p:cNvPr>
          <p:cNvSpPr txBox="1"/>
          <p:nvPr/>
        </p:nvSpPr>
        <p:spPr>
          <a:xfrm>
            <a:off x="9971314" y="651328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ID: 2430784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81565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2E678-69DE-9162-548E-D97356F1D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8900" y="2383"/>
            <a:ext cx="3389515" cy="6462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Arial"/>
                <a:cs typeface="Arial"/>
              </a:rPr>
              <a:t>Case study 2</a:t>
            </a:r>
          </a:p>
        </p:txBody>
      </p:sp>
      <p:pic>
        <p:nvPicPr>
          <p:cNvPr id="5" name="Picture 4" descr="A red letter n on a black background">
            <a:extLst>
              <a:ext uri="{FF2B5EF4-FFF2-40B4-BE49-F238E27FC236}">
                <a16:creationId xmlns:a16="http://schemas.microsoft.com/office/drawing/2014/main" id="{D2FF4476-A048-A867-4C87-6F0782EEFF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419" r="20369"/>
          <a:stretch>
            <a:fillRect/>
          </a:stretch>
        </p:blipFill>
        <p:spPr>
          <a:xfrm>
            <a:off x="-1567523" y="1"/>
            <a:ext cx="6731377" cy="6857999"/>
          </a:xfrm>
          <a:custGeom>
            <a:avLst/>
            <a:gdLst/>
            <a:ahLst/>
            <a:cxnLst/>
            <a:rect l="l" t="t" r="r" b="b"/>
            <a:pathLst>
              <a:path w="7665593" h="6857999">
                <a:moveTo>
                  <a:pt x="0" y="0"/>
                </a:moveTo>
                <a:lnTo>
                  <a:pt x="7363783" y="0"/>
                </a:lnTo>
                <a:lnTo>
                  <a:pt x="7372954" y="18152"/>
                </a:lnTo>
                <a:cubicBezTo>
                  <a:pt x="7378508" y="27417"/>
                  <a:pt x="7383821" y="35694"/>
                  <a:pt x="7386404" y="41707"/>
                </a:cubicBezTo>
                <a:lnTo>
                  <a:pt x="7389058" y="60832"/>
                </a:lnTo>
                <a:lnTo>
                  <a:pt x="7394074" y="60137"/>
                </a:lnTo>
                <a:lnTo>
                  <a:pt x="7394443" y="67241"/>
                </a:lnTo>
                <a:lnTo>
                  <a:pt x="7394565" y="83099"/>
                </a:lnTo>
                <a:cubicBezTo>
                  <a:pt x="7395324" y="92994"/>
                  <a:pt x="7394122" y="120511"/>
                  <a:pt x="7395957" y="130584"/>
                </a:cubicBezTo>
                <a:cubicBezTo>
                  <a:pt x="7401306" y="133490"/>
                  <a:pt x="7404223" y="137975"/>
                  <a:pt x="7405574" y="143540"/>
                </a:cubicBezTo>
                <a:lnTo>
                  <a:pt x="7405725" y="155795"/>
                </a:lnTo>
                <a:lnTo>
                  <a:pt x="7418615" y="226869"/>
                </a:lnTo>
                <a:lnTo>
                  <a:pt x="7419579" y="236641"/>
                </a:lnTo>
                <a:lnTo>
                  <a:pt x="7423900" y="241933"/>
                </a:lnTo>
                <a:cubicBezTo>
                  <a:pt x="7424763" y="245974"/>
                  <a:pt x="7424206" y="257579"/>
                  <a:pt x="7424760" y="260885"/>
                </a:cubicBezTo>
                <a:cubicBezTo>
                  <a:pt x="7425580" y="261177"/>
                  <a:pt x="7426400" y="261469"/>
                  <a:pt x="7427220" y="261761"/>
                </a:cubicBezTo>
                <a:cubicBezTo>
                  <a:pt x="7431152" y="272291"/>
                  <a:pt x="7444241" y="311893"/>
                  <a:pt x="7448344" y="324055"/>
                </a:cubicBezTo>
                <a:cubicBezTo>
                  <a:pt x="7444563" y="326484"/>
                  <a:pt x="7450535" y="331924"/>
                  <a:pt x="7451833" y="334727"/>
                </a:cubicBezTo>
                <a:cubicBezTo>
                  <a:pt x="7449286" y="335161"/>
                  <a:pt x="7448510" y="341947"/>
                  <a:pt x="7450776" y="343948"/>
                </a:cubicBezTo>
                <a:cubicBezTo>
                  <a:pt x="7463202" y="391652"/>
                  <a:pt x="7437523" y="367773"/>
                  <a:pt x="7453791" y="395003"/>
                </a:cubicBezTo>
                <a:cubicBezTo>
                  <a:pt x="7454869" y="399820"/>
                  <a:pt x="7453841" y="403723"/>
                  <a:pt x="7451939" y="407147"/>
                </a:cubicBezTo>
                <a:lnTo>
                  <a:pt x="7448030" y="412254"/>
                </a:lnTo>
                <a:lnTo>
                  <a:pt x="7455416" y="432021"/>
                </a:lnTo>
                <a:cubicBezTo>
                  <a:pt x="7457991" y="441758"/>
                  <a:pt x="7459699" y="452007"/>
                  <a:pt x="7460479" y="462523"/>
                </a:cubicBezTo>
                <a:cubicBezTo>
                  <a:pt x="7455275" y="464882"/>
                  <a:pt x="7462669" y="473136"/>
                  <a:pt x="7464133" y="477020"/>
                </a:cubicBezTo>
                <a:cubicBezTo>
                  <a:pt x="7460734" y="477060"/>
                  <a:pt x="7459104" y="485663"/>
                  <a:pt x="7461914" y="488716"/>
                </a:cubicBezTo>
                <a:cubicBezTo>
                  <a:pt x="7474065" y="552879"/>
                  <a:pt x="7442314" y="516775"/>
                  <a:pt x="7461353" y="555280"/>
                </a:cubicBezTo>
                <a:cubicBezTo>
                  <a:pt x="7462345" y="561721"/>
                  <a:pt x="7460642" y="566553"/>
                  <a:pt x="7457829" y="570585"/>
                </a:cubicBezTo>
                <a:lnTo>
                  <a:pt x="7450804" y="577839"/>
                </a:lnTo>
                <a:lnTo>
                  <a:pt x="7453309" y="583524"/>
                </a:lnTo>
                <a:cubicBezTo>
                  <a:pt x="7453505" y="604977"/>
                  <a:pt x="7446306" y="611303"/>
                  <a:pt x="7453558" y="623785"/>
                </a:cubicBezTo>
                <a:cubicBezTo>
                  <a:pt x="7438483" y="642230"/>
                  <a:pt x="7452055" y="636019"/>
                  <a:pt x="7454362" y="650049"/>
                </a:cubicBezTo>
                <a:cubicBezTo>
                  <a:pt x="7457368" y="661117"/>
                  <a:pt x="7463152" y="640798"/>
                  <a:pt x="7464006" y="651645"/>
                </a:cubicBezTo>
                <a:cubicBezTo>
                  <a:pt x="7460114" y="663380"/>
                  <a:pt x="7472201" y="662829"/>
                  <a:pt x="7467442" y="675032"/>
                </a:cubicBezTo>
                <a:cubicBezTo>
                  <a:pt x="7458335" y="672068"/>
                  <a:pt x="7469207" y="699114"/>
                  <a:pt x="7461251" y="699956"/>
                </a:cubicBezTo>
                <a:cubicBezTo>
                  <a:pt x="7472628" y="710321"/>
                  <a:pt x="7458614" y="715529"/>
                  <a:pt x="7462119" y="729331"/>
                </a:cubicBezTo>
                <a:cubicBezTo>
                  <a:pt x="7466423" y="735831"/>
                  <a:pt x="7467162" y="740521"/>
                  <a:pt x="7462533" y="746910"/>
                </a:cubicBezTo>
                <a:cubicBezTo>
                  <a:pt x="7483486" y="776851"/>
                  <a:pt x="7463470" y="765024"/>
                  <a:pt x="7471529" y="793043"/>
                </a:cubicBezTo>
                <a:cubicBezTo>
                  <a:pt x="7480002" y="817184"/>
                  <a:pt x="7485500" y="844550"/>
                  <a:pt x="7505730" y="867898"/>
                </a:cubicBezTo>
                <a:cubicBezTo>
                  <a:pt x="7511461" y="872184"/>
                  <a:pt x="7513630" y="882707"/>
                  <a:pt x="7510576" y="891400"/>
                </a:cubicBezTo>
                <a:cubicBezTo>
                  <a:pt x="7510049" y="892894"/>
                  <a:pt x="7509385" y="894278"/>
                  <a:pt x="7508604" y="895508"/>
                </a:cubicBezTo>
                <a:cubicBezTo>
                  <a:pt x="7511698" y="915692"/>
                  <a:pt x="7525520" y="989520"/>
                  <a:pt x="7529143" y="1012510"/>
                </a:cubicBezTo>
                <a:cubicBezTo>
                  <a:pt x="7521781" y="1014371"/>
                  <a:pt x="7535067" y="1025997"/>
                  <a:pt x="7530347" y="1033444"/>
                </a:cubicBezTo>
                <a:cubicBezTo>
                  <a:pt x="7526204" y="1038777"/>
                  <a:pt x="7529270" y="1043549"/>
                  <a:pt x="7529596" y="1049120"/>
                </a:cubicBezTo>
                <a:cubicBezTo>
                  <a:pt x="7526339" y="1056460"/>
                  <a:pt x="7532220" y="1080398"/>
                  <a:pt x="7536437" y="1086639"/>
                </a:cubicBezTo>
                <a:cubicBezTo>
                  <a:pt x="7551094" y="1101553"/>
                  <a:pt x="7540210" y="1135442"/>
                  <a:pt x="7551438" y="1147834"/>
                </a:cubicBezTo>
                <a:cubicBezTo>
                  <a:pt x="7553086" y="1152330"/>
                  <a:pt x="7553752" y="1156729"/>
                  <a:pt x="7553808" y="1161047"/>
                </a:cubicBezTo>
                <a:lnTo>
                  <a:pt x="7552572" y="1173130"/>
                </a:lnTo>
                <a:lnTo>
                  <a:pt x="7549434" y="1176566"/>
                </a:lnTo>
                <a:lnTo>
                  <a:pt x="7550211" y="1183950"/>
                </a:lnTo>
                <a:lnTo>
                  <a:pt x="7549733" y="1186066"/>
                </a:lnTo>
                <a:cubicBezTo>
                  <a:pt x="7548807" y="1190108"/>
                  <a:pt x="7548001" y="1194099"/>
                  <a:pt x="7547683" y="1198047"/>
                </a:cubicBezTo>
                <a:cubicBezTo>
                  <a:pt x="7563423" y="1192855"/>
                  <a:pt x="7547566" y="1230782"/>
                  <a:pt x="7560295" y="1219849"/>
                </a:cubicBezTo>
                <a:cubicBezTo>
                  <a:pt x="7561281" y="1240644"/>
                  <a:pt x="7573138" y="1224782"/>
                  <a:pt x="7561835" y="1249779"/>
                </a:cubicBezTo>
                <a:cubicBezTo>
                  <a:pt x="7574707" y="1282065"/>
                  <a:pt x="7569916" y="1332957"/>
                  <a:pt x="7589445" y="1358245"/>
                </a:cubicBezTo>
                <a:cubicBezTo>
                  <a:pt x="7581989" y="1355103"/>
                  <a:pt x="7576204" y="1368711"/>
                  <a:pt x="7579904" y="1378136"/>
                </a:cubicBezTo>
                <a:cubicBezTo>
                  <a:pt x="7550647" y="1367117"/>
                  <a:pt x="7606267" y="1415404"/>
                  <a:pt x="7586303" y="1423699"/>
                </a:cubicBezTo>
                <a:cubicBezTo>
                  <a:pt x="7604838" y="1424108"/>
                  <a:pt x="7636267" y="1466352"/>
                  <a:pt x="7621059" y="1486236"/>
                </a:cubicBezTo>
                <a:cubicBezTo>
                  <a:pt x="7624771" y="1516526"/>
                  <a:pt x="7640092" y="1537976"/>
                  <a:pt x="7633966" y="1569734"/>
                </a:cubicBezTo>
                <a:cubicBezTo>
                  <a:pt x="7636447" y="1570719"/>
                  <a:pt x="7638522" y="1572334"/>
                  <a:pt x="7640304" y="1574384"/>
                </a:cubicBezTo>
                <a:lnTo>
                  <a:pt x="7644628" y="1581242"/>
                </a:lnTo>
                <a:lnTo>
                  <a:pt x="7644313" y="1582567"/>
                </a:lnTo>
                <a:cubicBezTo>
                  <a:pt x="7644257" y="1587776"/>
                  <a:pt x="7645302" y="1590443"/>
                  <a:pt x="7646831" y="1591983"/>
                </a:cubicBezTo>
                <a:cubicBezTo>
                  <a:pt x="7647577" y="1592347"/>
                  <a:pt x="7648323" y="1592711"/>
                  <a:pt x="7649069" y="1593074"/>
                </a:cubicBezTo>
                <a:lnTo>
                  <a:pt x="7651326" y="1599230"/>
                </a:lnTo>
                <a:lnTo>
                  <a:pt x="7657195" y="1610539"/>
                </a:lnTo>
                <a:lnTo>
                  <a:pt x="7656957" y="1613422"/>
                </a:lnTo>
                <a:lnTo>
                  <a:pt x="7663730" y="1631673"/>
                </a:lnTo>
                <a:lnTo>
                  <a:pt x="7663189" y="1632289"/>
                </a:lnTo>
                <a:cubicBezTo>
                  <a:pt x="7662131" y="1634085"/>
                  <a:pt x="7661641" y="1636199"/>
                  <a:pt x="7662326" y="1639024"/>
                </a:cubicBezTo>
                <a:cubicBezTo>
                  <a:pt x="7651979" y="1640024"/>
                  <a:pt x="7659188" y="1642819"/>
                  <a:pt x="7662125" y="1651067"/>
                </a:cubicBezTo>
                <a:cubicBezTo>
                  <a:pt x="7646711" y="1654462"/>
                  <a:pt x="7660667" y="1674670"/>
                  <a:pt x="7653812" y="1683345"/>
                </a:cubicBezTo>
                <a:cubicBezTo>
                  <a:pt x="7656316" y="1689330"/>
                  <a:pt x="7658683" y="1695719"/>
                  <a:pt x="7660803" y="1702414"/>
                </a:cubicBezTo>
                <a:lnTo>
                  <a:pt x="7661867" y="1756201"/>
                </a:lnTo>
                <a:lnTo>
                  <a:pt x="7649453" y="1812530"/>
                </a:lnTo>
                <a:cubicBezTo>
                  <a:pt x="7649183" y="1833366"/>
                  <a:pt x="7644573" y="1851408"/>
                  <a:pt x="7647823" y="1869041"/>
                </a:cubicBezTo>
                <a:cubicBezTo>
                  <a:pt x="7644238" y="1876204"/>
                  <a:pt x="7642789" y="1882956"/>
                  <a:pt x="7648156" y="1889503"/>
                </a:cubicBezTo>
                <a:cubicBezTo>
                  <a:pt x="7646365" y="1908946"/>
                  <a:pt x="7638702" y="1913653"/>
                  <a:pt x="7644679" y="1925974"/>
                </a:cubicBezTo>
                <a:cubicBezTo>
                  <a:pt x="7632281" y="1936898"/>
                  <a:pt x="7637013" y="1937545"/>
                  <a:pt x="7640564" y="1942678"/>
                </a:cubicBezTo>
                <a:lnTo>
                  <a:pt x="7640816" y="1943410"/>
                </a:lnTo>
                <a:lnTo>
                  <a:pt x="7639044" y="1944904"/>
                </a:lnTo>
                <a:lnTo>
                  <a:pt x="7638223" y="1947993"/>
                </a:lnTo>
                <a:lnTo>
                  <a:pt x="7638752" y="1956430"/>
                </a:lnTo>
                <a:lnTo>
                  <a:pt x="7639407" y="1959603"/>
                </a:lnTo>
                <a:cubicBezTo>
                  <a:pt x="7639690" y="1961788"/>
                  <a:pt x="7639658" y="1963239"/>
                  <a:pt x="7639396" y="1964244"/>
                </a:cubicBezTo>
                <a:lnTo>
                  <a:pt x="7639249" y="1964361"/>
                </a:lnTo>
                <a:lnTo>
                  <a:pt x="7639521" y="1968708"/>
                </a:lnTo>
                <a:cubicBezTo>
                  <a:pt x="7640315" y="1976045"/>
                  <a:pt x="7641402" y="1983186"/>
                  <a:pt x="7642694" y="1989983"/>
                </a:cubicBezTo>
                <a:cubicBezTo>
                  <a:pt x="7634556" y="1995729"/>
                  <a:pt x="7644169" y="2020842"/>
                  <a:pt x="7628828" y="2018094"/>
                </a:cubicBezTo>
                <a:cubicBezTo>
                  <a:pt x="7630116" y="2027262"/>
                  <a:pt x="7636485" y="2032807"/>
                  <a:pt x="7626423" y="2029720"/>
                </a:cubicBezTo>
                <a:cubicBezTo>
                  <a:pt x="7626559" y="2032738"/>
                  <a:pt x="7625703" y="2034598"/>
                  <a:pt x="7624364" y="2035929"/>
                </a:cubicBezTo>
                <a:lnTo>
                  <a:pt x="7623733" y="2036314"/>
                </a:lnTo>
                <a:lnTo>
                  <a:pt x="7626847" y="2056711"/>
                </a:lnTo>
                <a:lnTo>
                  <a:pt x="7626090" y="2059419"/>
                </a:lnTo>
                <a:lnTo>
                  <a:pt x="7629618" y="2072712"/>
                </a:lnTo>
                <a:lnTo>
                  <a:pt x="7630641" y="2079581"/>
                </a:lnTo>
                <a:lnTo>
                  <a:pt x="7632577" y="2081522"/>
                </a:lnTo>
                <a:cubicBezTo>
                  <a:pt x="7633753" y="2083617"/>
                  <a:pt x="7634261" y="2086620"/>
                  <a:pt x="7633251" y="2091658"/>
                </a:cubicBezTo>
                <a:lnTo>
                  <a:pt x="7632707" y="2092825"/>
                </a:lnTo>
                <a:lnTo>
                  <a:pt x="7635575" y="2101184"/>
                </a:lnTo>
                <a:cubicBezTo>
                  <a:pt x="7636900" y="2103876"/>
                  <a:pt x="7638586" y="2106260"/>
                  <a:pt x="7640772" y="2108190"/>
                </a:cubicBezTo>
                <a:cubicBezTo>
                  <a:pt x="7629093" y="2136655"/>
                  <a:pt x="7639778" y="2163513"/>
                  <a:pt x="7637758" y="2194409"/>
                </a:cubicBezTo>
                <a:cubicBezTo>
                  <a:pt x="7619585" y="2207765"/>
                  <a:pt x="7641835" y="2261154"/>
                  <a:pt x="7659453" y="2268824"/>
                </a:cubicBezTo>
                <a:cubicBezTo>
                  <a:pt x="7644015" y="2268997"/>
                  <a:pt x="7665037" y="2307714"/>
                  <a:pt x="7665583" y="2317700"/>
                </a:cubicBezTo>
                <a:cubicBezTo>
                  <a:pt x="7665764" y="2321029"/>
                  <a:pt x="7663671" y="2321166"/>
                  <a:pt x="7657195" y="2315619"/>
                </a:cubicBezTo>
                <a:cubicBezTo>
                  <a:pt x="7658997" y="2326231"/>
                  <a:pt x="7650972" y="2337185"/>
                  <a:pt x="7644431" y="2331209"/>
                </a:cubicBezTo>
                <a:cubicBezTo>
                  <a:pt x="7658433" y="2363448"/>
                  <a:pt x="7644510" y="2411031"/>
                  <a:pt x="7650869" y="2447461"/>
                </a:cubicBezTo>
                <a:cubicBezTo>
                  <a:pt x="7635485" y="2467322"/>
                  <a:pt x="7649719" y="2456555"/>
                  <a:pt x="7646841" y="2477156"/>
                </a:cubicBezTo>
                <a:cubicBezTo>
                  <a:pt x="7661004" y="2471521"/>
                  <a:pt x="7638896" y="2502164"/>
                  <a:pt x="7654880" y="2503292"/>
                </a:cubicBezTo>
                <a:cubicBezTo>
                  <a:pt x="7653849" y="2507005"/>
                  <a:pt x="7652348" y="2510567"/>
                  <a:pt x="7650720" y="2514131"/>
                </a:cubicBezTo>
                <a:lnTo>
                  <a:pt x="7649876" y="2516003"/>
                </a:lnTo>
                <a:lnTo>
                  <a:pt x="7649263" y="2523483"/>
                </a:lnTo>
                <a:lnTo>
                  <a:pt x="7645633" y="2525592"/>
                </a:lnTo>
                <a:lnTo>
                  <a:pt x="7642233" y="2536851"/>
                </a:lnTo>
                <a:cubicBezTo>
                  <a:pt x="7641494" y="2541069"/>
                  <a:pt x="7641323" y="2545607"/>
                  <a:pt x="7642069" y="2550622"/>
                </a:cubicBezTo>
                <a:cubicBezTo>
                  <a:pt x="7648404" y="2562959"/>
                  <a:pt x="7640640" y="2582170"/>
                  <a:pt x="7641110" y="2599544"/>
                </a:cubicBezTo>
                <a:lnTo>
                  <a:pt x="7643071" y="2607523"/>
                </a:lnTo>
                <a:lnTo>
                  <a:pt x="7639801" y="2633566"/>
                </a:lnTo>
                <a:cubicBezTo>
                  <a:pt x="7639166" y="2640978"/>
                  <a:pt x="7638833" y="2648672"/>
                  <a:pt x="7639065" y="2656773"/>
                </a:cubicBezTo>
                <a:lnTo>
                  <a:pt x="7640624" y="2671810"/>
                </a:lnTo>
                <a:lnTo>
                  <a:pt x="7639332" y="2675751"/>
                </a:lnTo>
                <a:cubicBezTo>
                  <a:pt x="7639476" y="2682617"/>
                  <a:pt x="7644027" y="2691703"/>
                  <a:pt x="7638498" y="2690893"/>
                </a:cubicBezTo>
                <a:lnTo>
                  <a:pt x="7640415" y="2698606"/>
                </a:lnTo>
                <a:lnTo>
                  <a:pt x="7636002" y="2706218"/>
                </a:lnTo>
                <a:cubicBezTo>
                  <a:pt x="7634978" y="2707053"/>
                  <a:pt x="7633887" y="2707679"/>
                  <a:pt x="7632770" y="2708079"/>
                </a:cubicBezTo>
                <a:lnTo>
                  <a:pt x="7634220" y="2718854"/>
                </a:lnTo>
                <a:lnTo>
                  <a:pt x="7631061" y="2727688"/>
                </a:lnTo>
                <a:lnTo>
                  <a:pt x="7633127" y="2735389"/>
                </a:lnTo>
                <a:lnTo>
                  <a:pt x="7632661" y="2738584"/>
                </a:lnTo>
                <a:lnTo>
                  <a:pt x="7631098" y="2746529"/>
                </a:lnTo>
                <a:cubicBezTo>
                  <a:pt x="7630002" y="2750602"/>
                  <a:pt x="7628681" y="2755160"/>
                  <a:pt x="7627624" y="2760235"/>
                </a:cubicBezTo>
                <a:lnTo>
                  <a:pt x="7627140" y="2764511"/>
                </a:lnTo>
                <a:lnTo>
                  <a:pt x="7621827" y="2773820"/>
                </a:lnTo>
                <a:cubicBezTo>
                  <a:pt x="7617811" y="2780593"/>
                  <a:pt x="7615104" y="2785923"/>
                  <a:pt x="7617284" y="2791840"/>
                </a:cubicBezTo>
                <a:cubicBezTo>
                  <a:pt x="7612094" y="2801924"/>
                  <a:pt x="7597550" y="2808970"/>
                  <a:pt x="7601430" y="2823567"/>
                </a:cubicBezTo>
                <a:cubicBezTo>
                  <a:pt x="7594841" y="2819137"/>
                  <a:pt x="7600633" y="2839778"/>
                  <a:pt x="7593865" y="2842217"/>
                </a:cubicBezTo>
                <a:cubicBezTo>
                  <a:pt x="7588415" y="2843342"/>
                  <a:pt x="7588901" y="2849866"/>
                  <a:pt x="7586893" y="2854834"/>
                </a:cubicBezTo>
                <a:cubicBezTo>
                  <a:pt x="7581327" y="2858374"/>
                  <a:pt x="7576244" y="2883372"/>
                  <a:pt x="7577046" y="2892075"/>
                </a:cubicBezTo>
                <a:cubicBezTo>
                  <a:pt x="7582584" y="2916606"/>
                  <a:pt x="7560175" y="2936338"/>
                  <a:pt x="7564026" y="2955950"/>
                </a:cubicBezTo>
                <a:cubicBezTo>
                  <a:pt x="7563501" y="2961086"/>
                  <a:pt x="7562240" y="2965343"/>
                  <a:pt x="7560529" y="2969031"/>
                </a:cubicBezTo>
                <a:lnTo>
                  <a:pt x="7554631" y="2978222"/>
                </a:lnTo>
                <a:lnTo>
                  <a:pt x="7550747" y="2978564"/>
                </a:lnTo>
                <a:lnTo>
                  <a:pt x="7548359" y="2985429"/>
                </a:lnTo>
                <a:lnTo>
                  <a:pt x="7547120" y="2986826"/>
                </a:lnTo>
                <a:cubicBezTo>
                  <a:pt x="7544741" y="2989483"/>
                  <a:pt x="7542480" y="2992194"/>
                  <a:pt x="7540621" y="2995267"/>
                </a:cubicBezTo>
                <a:cubicBezTo>
                  <a:pt x="7555200" y="3003715"/>
                  <a:pt x="7527208" y="3022799"/>
                  <a:pt x="7541739" y="3023946"/>
                </a:cubicBezTo>
                <a:cubicBezTo>
                  <a:pt x="7534059" y="3042303"/>
                  <a:pt x="7549904" y="3038579"/>
                  <a:pt x="7530781" y="3050462"/>
                </a:cubicBezTo>
                <a:cubicBezTo>
                  <a:pt x="7527838" y="3088204"/>
                  <a:pt x="7503338" y="3127251"/>
                  <a:pt x="7508515" y="3164510"/>
                </a:cubicBezTo>
                <a:cubicBezTo>
                  <a:pt x="7503888" y="3155782"/>
                  <a:pt x="7493770" y="3162549"/>
                  <a:pt x="7492866" y="3173520"/>
                </a:cubicBezTo>
                <a:cubicBezTo>
                  <a:pt x="7474179" y="3140376"/>
                  <a:pt x="7498581" y="3226463"/>
                  <a:pt x="7479395" y="3217191"/>
                </a:cubicBezTo>
                <a:cubicBezTo>
                  <a:pt x="7493905" y="3232643"/>
                  <a:pt x="7501608" y="3293915"/>
                  <a:pt x="7481475" y="3298298"/>
                </a:cubicBezTo>
                <a:cubicBezTo>
                  <a:pt x="7472089" y="3326890"/>
                  <a:pt x="7475493" y="3357480"/>
                  <a:pt x="7457722" y="3379292"/>
                </a:cubicBezTo>
                <a:cubicBezTo>
                  <a:pt x="7459285" y="3382143"/>
                  <a:pt x="7460273" y="3385199"/>
                  <a:pt x="7460850" y="3388381"/>
                </a:cubicBezTo>
                <a:lnTo>
                  <a:pt x="7461482" y="3397694"/>
                </a:lnTo>
                <a:lnTo>
                  <a:pt x="7460695" y="3398556"/>
                </a:lnTo>
                <a:cubicBezTo>
                  <a:pt x="7458532" y="3402904"/>
                  <a:pt x="7458275" y="3406007"/>
                  <a:pt x="7458858" y="3408553"/>
                </a:cubicBezTo>
                <a:lnTo>
                  <a:pt x="7460185" y="3411299"/>
                </a:lnTo>
                <a:lnTo>
                  <a:pt x="7459468" y="3418333"/>
                </a:lnTo>
                <a:lnTo>
                  <a:pt x="7459515" y="3432662"/>
                </a:lnTo>
                <a:lnTo>
                  <a:pt x="7458154" y="3434902"/>
                </a:lnTo>
                <a:lnTo>
                  <a:pt x="7456091" y="3455825"/>
                </a:lnTo>
                <a:cubicBezTo>
                  <a:pt x="7455865" y="3455850"/>
                  <a:pt x="7455638" y="3455877"/>
                  <a:pt x="7455413" y="3455903"/>
                </a:cubicBezTo>
                <a:cubicBezTo>
                  <a:pt x="7453843" y="3456557"/>
                  <a:pt x="7452596" y="3457940"/>
                  <a:pt x="7451989" y="3460886"/>
                </a:cubicBezTo>
                <a:cubicBezTo>
                  <a:pt x="7443388" y="3453296"/>
                  <a:pt x="7447961" y="3461529"/>
                  <a:pt x="7446929" y="3470886"/>
                </a:cubicBezTo>
                <a:cubicBezTo>
                  <a:pt x="7433341" y="3461186"/>
                  <a:pt x="7436171" y="3489615"/>
                  <a:pt x="7427213" y="3491353"/>
                </a:cubicBezTo>
                <a:cubicBezTo>
                  <a:pt x="7426761" y="3498443"/>
                  <a:pt x="7426037" y="3505767"/>
                  <a:pt x="7424990" y="3513143"/>
                </a:cubicBezTo>
                <a:lnTo>
                  <a:pt x="7424186" y="3517424"/>
                </a:lnTo>
                <a:cubicBezTo>
                  <a:pt x="7424132" y="3517438"/>
                  <a:pt x="7424077" y="3517453"/>
                  <a:pt x="7424024" y="3517467"/>
                </a:cubicBezTo>
                <a:cubicBezTo>
                  <a:pt x="7423536" y="3518305"/>
                  <a:pt x="7423153" y="3519678"/>
                  <a:pt x="7422883" y="3521896"/>
                </a:cubicBezTo>
                <a:lnTo>
                  <a:pt x="7422723" y="3525229"/>
                </a:lnTo>
                <a:lnTo>
                  <a:pt x="7421163" y="3533534"/>
                </a:lnTo>
                <a:lnTo>
                  <a:pt x="7419650" y="3536108"/>
                </a:lnTo>
                <a:lnTo>
                  <a:pt x="7417640" y="3536718"/>
                </a:lnTo>
                <a:lnTo>
                  <a:pt x="7417697" y="3537534"/>
                </a:lnTo>
                <a:cubicBezTo>
                  <a:pt x="7419749" y="3544077"/>
                  <a:pt x="7423989" y="3546875"/>
                  <a:pt x="7409814" y="3551598"/>
                </a:cubicBezTo>
                <a:cubicBezTo>
                  <a:pt x="7412376" y="3566128"/>
                  <a:pt x="7404108" y="3567090"/>
                  <a:pt x="7397719" y="3584844"/>
                </a:cubicBezTo>
                <a:cubicBezTo>
                  <a:pt x="7401116" y="3593573"/>
                  <a:pt x="7398130" y="3599358"/>
                  <a:pt x="7393057" y="3604546"/>
                </a:cubicBezTo>
                <a:cubicBezTo>
                  <a:pt x="7391792" y="3622895"/>
                  <a:pt x="7383125" y="3638008"/>
                  <a:pt x="7377811" y="3657793"/>
                </a:cubicBezTo>
                <a:cubicBezTo>
                  <a:pt x="7379886" y="3680874"/>
                  <a:pt x="7366255" y="3689531"/>
                  <a:pt x="7360624" y="3710685"/>
                </a:cubicBezTo>
                <a:cubicBezTo>
                  <a:pt x="7367950" y="3731637"/>
                  <a:pt x="7347999" y="3723947"/>
                  <a:pt x="7341489" y="3734006"/>
                </a:cubicBezTo>
                <a:lnTo>
                  <a:pt x="7340478" y="3737028"/>
                </a:lnTo>
                <a:lnTo>
                  <a:pt x="7340489" y="3745476"/>
                </a:lnTo>
                <a:lnTo>
                  <a:pt x="7340950" y="3748687"/>
                </a:lnTo>
                <a:cubicBezTo>
                  <a:pt x="7341098" y="3750887"/>
                  <a:pt x="7340976" y="3752333"/>
                  <a:pt x="7340653" y="3753314"/>
                </a:cubicBezTo>
                <a:lnTo>
                  <a:pt x="7340500" y="3753419"/>
                </a:lnTo>
                <a:lnTo>
                  <a:pt x="7340506" y="3757774"/>
                </a:lnTo>
                <a:cubicBezTo>
                  <a:pt x="7340847" y="3765147"/>
                  <a:pt x="7341495" y="3772345"/>
                  <a:pt x="7342369" y="3779218"/>
                </a:cubicBezTo>
                <a:cubicBezTo>
                  <a:pt x="7333890" y="3784348"/>
                  <a:pt x="7341949" y="3810090"/>
                  <a:pt x="7326800" y="3806225"/>
                </a:cubicBezTo>
                <a:cubicBezTo>
                  <a:pt x="7327524" y="3815461"/>
                  <a:pt x="7333545" y="3821456"/>
                  <a:pt x="7323686" y="3817640"/>
                </a:cubicBezTo>
                <a:cubicBezTo>
                  <a:pt x="7323637" y="3820659"/>
                  <a:pt x="7322668" y="3822449"/>
                  <a:pt x="7321247" y="3823678"/>
                </a:cubicBezTo>
                <a:lnTo>
                  <a:pt x="7320595" y="3824018"/>
                </a:lnTo>
                <a:lnTo>
                  <a:pt x="7322453" y="3844579"/>
                </a:lnTo>
                <a:lnTo>
                  <a:pt x="7321532" y="3847225"/>
                </a:lnTo>
                <a:lnTo>
                  <a:pt x="7324238" y="3860736"/>
                </a:lnTo>
                <a:lnTo>
                  <a:pt x="7324840" y="3867658"/>
                </a:lnTo>
                <a:lnTo>
                  <a:pt x="7326655" y="3869733"/>
                </a:lnTo>
                <a:cubicBezTo>
                  <a:pt x="7327701" y="3871909"/>
                  <a:pt x="7328023" y="3874942"/>
                  <a:pt x="7326706" y="3879891"/>
                </a:cubicBezTo>
                <a:lnTo>
                  <a:pt x="7326093" y="3881013"/>
                </a:lnTo>
                <a:lnTo>
                  <a:pt x="7328442" y="3889558"/>
                </a:lnTo>
                <a:cubicBezTo>
                  <a:pt x="7329602" y="3892339"/>
                  <a:pt x="7331138" y="3894839"/>
                  <a:pt x="7333203" y="3896924"/>
                </a:cubicBezTo>
                <a:cubicBezTo>
                  <a:pt x="7319795" y="3924445"/>
                  <a:pt x="7328820" y="3952004"/>
                  <a:pt x="7324908" y="3982658"/>
                </a:cubicBezTo>
                <a:cubicBezTo>
                  <a:pt x="7325522" y="4017325"/>
                  <a:pt x="7327874" y="4041416"/>
                  <a:pt x="7327588" y="4064228"/>
                </a:cubicBezTo>
                <a:cubicBezTo>
                  <a:pt x="7328735" y="4074940"/>
                  <a:pt x="7329351" y="4153102"/>
                  <a:pt x="7323186" y="4146664"/>
                </a:cubicBezTo>
                <a:cubicBezTo>
                  <a:pt x="7335189" y="4179829"/>
                  <a:pt x="7318370" y="4199117"/>
                  <a:pt x="7322488" y="4235901"/>
                </a:cubicBezTo>
                <a:cubicBezTo>
                  <a:pt x="7305909" y="4254573"/>
                  <a:pt x="7320783" y="4244884"/>
                  <a:pt x="7316645" y="4265209"/>
                </a:cubicBezTo>
                <a:cubicBezTo>
                  <a:pt x="7331133" y="4260631"/>
                  <a:pt x="7307179" y="4289560"/>
                  <a:pt x="7323069" y="4291857"/>
                </a:cubicBezTo>
                <a:cubicBezTo>
                  <a:pt x="7321814" y="4295483"/>
                  <a:pt x="7320095" y="4298923"/>
                  <a:pt x="7318251" y="4302359"/>
                </a:cubicBezTo>
                <a:lnTo>
                  <a:pt x="7317295" y="4304161"/>
                </a:lnTo>
                <a:lnTo>
                  <a:pt x="7316223" y="4311573"/>
                </a:lnTo>
                <a:lnTo>
                  <a:pt x="7312469" y="4313411"/>
                </a:lnTo>
                <a:lnTo>
                  <a:pt x="7306447" y="4403491"/>
                </a:lnTo>
                <a:cubicBezTo>
                  <a:pt x="7308849" y="4411399"/>
                  <a:pt x="7308497" y="4436984"/>
                  <a:pt x="7303688" y="4442497"/>
                </a:cubicBezTo>
                <a:cubicBezTo>
                  <a:pt x="7302637" y="4447969"/>
                  <a:pt x="7304327" y="4453942"/>
                  <a:pt x="7299181" y="4457128"/>
                </a:cubicBezTo>
                <a:cubicBezTo>
                  <a:pt x="7296154" y="4469016"/>
                  <a:pt x="7289197" y="4496240"/>
                  <a:pt x="7285530" y="4513823"/>
                </a:cubicBezTo>
                <a:cubicBezTo>
                  <a:pt x="7288769" y="4518560"/>
                  <a:pt x="7287100" y="4524649"/>
                  <a:pt x="7284412" y="4532609"/>
                </a:cubicBezTo>
                <a:lnTo>
                  <a:pt x="7282601" y="4540125"/>
                </a:lnTo>
                <a:lnTo>
                  <a:pt x="7291785" y="4563650"/>
                </a:lnTo>
                <a:lnTo>
                  <a:pt x="7284191" y="4636427"/>
                </a:lnTo>
                <a:lnTo>
                  <a:pt x="7292797" y="4672055"/>
                </a:lnTo>
                <a:cubicBezTo>
                  <a:pt x="7294304" y="4686552"/>
                  <a:pt x="7294421" y="4700466"/>
                  <a:pt x="7295425" y="4713953"/>
                </a:cubicBezTo>
                <a:cubicBezTo>
                  <a:pt x="7296104" y="4744441"/>
                  <a:pt x="7280378" y="4723911"/>
                  <a:pt x="7292574" y="4762180"/>
                </a:cubicBezTo>
                <a:cubicBezTo>
                  <a:pt x="7286719" y="4766152"/>
                  <a:pt x="7286266" y="4770971"/>
                  <a:pt x="7288689" y="4779168"/>
                </a:cubicBezTo>
                <a:cubicBezTo>
                  <a:pt x="7288592" y="4793971"/>
                  <a:pt x="7274303" y="4792486"/>
                  <a:pt x="7282355" y="4807636"/>
                </a:cubicBezTo>
                <a:cubicBezTo>
                  <a:pt x="7278556" y="4806204"/>
                  <a:pt x="7277539" y="4813202"/>
                  <a:pt x="7276505" y="4819678"/>
                </a:cubicBezTo>
                <a:lnTo>
                  <a:pt x="7273752" y="4823797"/>
                </a:lnTo>
                <a:lnTo>
                  <a:pt x="7283683" y="4847794"/>
                </a:lnTo>
                <a:cubicBezTo>
                  <a:pt x="7296832" y="4890479"/>
                  <a:pt x="7302379" y="4941877"/>
                  <a:pt x="7311552" y="4978326"/>
                </a:cubicBezTo>
                <a:cubicBezTo>
                  <a:pt x="7284161" y="4998846"/>
                  <a:pt x="7309660" y="4989594"/>
                  <a:pt x="7304880" y="5015024"/>
                </a:cubicBezTo>
                <a:cubicBezTo>
                  <a:pt x="7330355" y="5012307"/>
                  <a:pt x="7291032" y="5044485"/>
                  <a:pt x="7319932" y="5050993"/>
                </a:cubicBezTo>
                <a:cubicBezTo>
                  <a:pt x="7318148" y="5055414"/>
                  <a:pt x="7315506" y="5059493"/>
                  <a:pt x="7312641" y="5063537"/>
                </a:cubicBezTo>
                <a:lnTo>
                  <a:pt x="7311153" y="5065661"/>
                </a:lnTo>
                <a:lnTo>
                  <a:pt x="7310197" y="5075032"/>
                </a:lnTo>
                <a:lnTo>
                  <a:pt x="7303683" y="5076576"/>
                </a:lnTo>
                <a:lnTo>
                  <a:pt x="7297768" y="5089898"/>
                </a:lnTo>
                <a:cubicBezTo>
                  <a:pt x="7296519" y="5095057"/>
                  <a:pt x="7296302" y="5100805"/>
                  <a:pt x="7297750" y="5107454"/>
                </a:cubicBezTo>
                <a:cubicBezTo>
                  <a:pt x="7309447" y="5125240"/>
                  <a:pt x="7295812" y="5147341"/>
                  <a:pt x="7297014" y="5169708"/>
                </a:cubicBezTo>
                <a:lnTo>
                  <a:pt x="7300719" y="5180532"/>
                </a:lnTo>
                <a:lnTo>
                  <a:pt x="7295705" y="5210620"/>
                </a:lnTo>
                <a:lnTo>
                  <a:pt x="7296901" y="5212749"/>
                </a:lnTo>
                <a:cubicBezTo>
                  <a:pt x="7296704" y="5218058"/>
                  <a:pt x="7294377" y="5228574"/>
                  <a:pt x="7294523" y="5242477"/>
                </a:cubicBezTo>
                <a:lnTo>
                  <a:pt x="7297776" y="5296160"/>
                </a:lnTo>
                <a:lnTo>
                  <a:pt x="7289955" y="5304499"/>
                </a:lnTo>
                <a:lnTo>
                  <a:pt x="7286210" y="5305374"/>
                </a:lnTo>
                <a:lnTo>
                  <a:pt x="7286995" y="5320092"/>
                </a:lnTo>
                <a:lnTo>
                  <a:pt x="7281550" y="5330613"/>
                </a:lnTo>
                <a:lnTo>
                  <a:pt x="7285354" y="5340890"/>
                </a:lnTo>
                <a:lnTo>
                  <a:pt x="7281914" y="5354491"/>
                </a:lnTo>
                <a:cubicBezTo>
                  <a:pt x="7280017" y="5359352"/>
                  <a:pt x="7277725" y="5364763"/>
                  <a:pt x="7275918" y="5370917"/>
                </a:cubicBezTo>
                <a:lnTo>
                  <a:pt x="7267655" y="5384350"/>
                </a:lnTo>
                <a:lnTo>
                  <a:pt x="7263791" y="5406610"/>
                </a:lnTo>
                <a:cubicBezTo>
                  <a:pt x="7260956" y="5423841"/>
                  <a:pt x="7257650" y="5440271"/>
                  <a:pt x="7251522" y="5456222"/>
                </a:cubicBezTo>
                <a:cubicBezTo>
                  <a:pt x="7253699" y="5469913"/>
                  <a:pt x="7252931" y="5482529"/>
                  <a:pt x="7242311" y="5493751"/>
                </a:cubicBezTo>
                <a:cubicBezTo>
                  <a:pt x="7236636" y="5529727"/>
                  <a:pt x="7245809" y="5539513"/>
                  <a:pt x="7231835" y="5561252"/>
                </a:cubicBezTo>
                <a:cubicBezTo>
                  <a:pt x="7236311" y="5568555"/>
                  <a:pt x="7238499" y="5573475"/>
                  <a:pt x="7239152" y="5577121"/>
                </a:cubicBezTo>
                <a:cubicBezTo>
                  <a:pt x="7241111" y="5588065"/>
                  <a:pt x="7229268" y="5587525"/>
                  <a:pt x="7224043" y="5605355"/>
                </a:cubicBezTo>
                <a:cubicBezTo>
                  <a:pt x="7216774" y="5624244"/>
                  <a:pt x="7213225" y="5590845"/>
                  <a:pt x="7209229" y="5609118"/>
                </a:cubicBezTo>
                <a:cubicBezTo>
                  <a:pt x="7212098" y="5628346"/>
                  <a:pt x="7194168" y="5628785"/>
                  <a:pt x="7198222" y="5648700"/>
                </a:cubicBezTo>
                <a:cubicBezTo>
                  <a:pt x="7212577" y="5642705"/>
                  <a:pt x="7189541" y="5689259"/>
                  <a:pt x="7201221" y="5689771"/>
                </a:cubicBezTo>
                <a:cubicBezTo>
                  <a:pt x="7181618" y="5708428"/>
                  <a:pt x="7201258" y="5715573"/>
                  <a:pt x="7192555" y="5739098"/>
                </a:cubicBezTo>
                <a:cubicBezTo>
                  <a:pt x="7184486" y="5750478"/>
                  <a:pt x="7182208" y="5758416"/>
                  <a:pt x="7187522" y="5768603"/>
                </a:cubicBezTo>
                <a:cubicBezTo>
                  <a:pt x="7148692" y="5821144"/>
                  <a:pt x="7181577" y="5799065"/>
                  <a:pt x="7162500" y="5846928"/>
                </a:cubicBezTo>
                <a:lnTo>
                  <a:pt x="7160827" y="5850799"/>
                </a:lnTo>
                <a:lnTo>
                  <a:pt x="7163312" y="5866636"/>
                </a:lnTo>
                <a:cubicBezTo>
                  <a:pt x="7163884" y="5867070"/>
                  <a:pt x="7164455" y="5867505"/>
                  <a:pt x="7165029" y="5867939"/>
                </a:cubicBezTo>
                <a:lnTo>
                  <a:pt x="7142501" y="5914339"/>
                </a:lnTo>
                <a:lnTo>
                  <a:pt x="7143151" y="5921221"/>
                </a:lnTo>
                <a:lnTo>
                  <a:pt x="7123808" y="5950546"/>
                </a:lnTo>
                <a:lnTo>
                  <a:pt x="7116299" y="5966186"/>
                </a:lnTo>
                <a:lnTo>
                  <a:pt x="7106117" y="5983669"/>
                </a:lnTo>
                <a:lnTo>
                  <a:pt x="7109622" y="5995569"/>
                </a:lnTo>
                <a:cubicBezTo>
                  <a:pt x="7114727" y="6023526"/>
                  <a:pt x="7092983" y="6067450"/>
                  <a:pt x="7116605" y="6077139"/>
                </a:cubicBezTo>
                <a:cubicBezTo>
                  <a:pt x="7102148" y="6089933"/>
                  <a:pt x="7125501" y="6101908"/>
                  <a:pt x="7127573" y="6115892"/>
                </a:cubicBezTo>
                <a:cubicBezTo>
                  <a:pt x="7118381" y="6127056"/>
                  <a:pt x="7126331" y="6132595"/>
                  <a:pt x="7128098" y="6142737"/>
                </a:cubicBezTo>
                <a:cubicBezTo>
                  <a:pt x="7122429" y="6147329"/>
                  <a:pt x="7122724" y="6155912"/>
                  <a:pt x="7129375" y="6158833"/>
                </a:cubicBezTo>
                <a:cubicBezTo>
                  <a:pt x="7144709" y="6154689"/>
                  <a:pt x="7137060" y="6184499"/>
                  <a:pt x="7147635" y="6186714"/>
                </a:cubicBezTo>
                <a:cubicBezTo>
                  <a:pt x="7149842" y="6204016"/>
                  <a:pt x="7136414" y="6279145"/>
                  <a:pt x="7153343" y="6291871"/>
                </a:cubicBezTo>
                <a:cubicBezTo>
                  <a:pt x="7161381" y="6326852"/>
                  <a:pt x="7134450" y="6377408"/>
                  <a:pt x="7134923" y="6392273"/>
                </a:cubicBezTo>
                <a:cubicBezTo>
                  <a:pt x="7103997" y="6407024"/>
                  <a:pt x="7185503" y="6478818"/>
                  <a:pt x="7187236" y="6541940"/>
                </a:cubicBezTo>
                <a:cubicBezTo>
                  <a:pt x="7184250" y="6550446"/>
                  <a:pt x="7184290" y="6554993"/>
                  <a:pt x="7191340" y="6557275"/>
                </a:cubicBezTo>
                <a:cubicBezTo>
                  <a:pt x="7195412" y="6573685"/>
                  <a:pt x="7202070" y="6606060"/>
                  <a:pt x="7211670" y="6640404"/>
                </a:cubicBezTo>
                <a:cubicBezTo>
                  <a:pt x="7219591" y="6666216"/>
                  <a:pt x="7212698" y="6793331"/>
                  <a:pt x="7221085" y="6827708"/>
                </a:cubicBezTo>
                <a:lnTo>
                  <a:pt x="7227698" y="6857999"/>
                </a:lnTo>
                <a:lnTo>
                  <a:pt x="0" y="6857999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6227E1-6A0C-AFBB-090F-9ED702F5B4EF}"/>
              </a:ext>
            </a:extLst>
          </p:cNvPr>
          <p:cNvSpPr txBox="1"/>
          <p:nvPr/>
        </p:nvSpPr>
        <p:spPr>
          <a:xfrm>
            <a:off x="5515429" y="1201057"/>
            <a:ext cx="6096000" cy="16773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7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Company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: Netflix</a:t>
            </a:r>
            <a:r>
              <a:rPr lang="en-US" sz="17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7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Challenge: 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Predicting viewer's choice or preferences and server space</a:t>
            </a:r>
            <a:r>
              <a:rPr lang="en-US" sz="17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7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Solutions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: Used AI recommendation Algorithm for fast data processing and </a:t>
            </a:r>
            <a:r>
              <a:rPr lang="en-US" sz="170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optimised</a:t>
            </a:r>
            <a:r>
              <a:rPr lang="en-US" sz="17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streaming </a:t>
            </a:r>
            <a:r>
              <a:rPr lang="en-US" sz="17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019F3A-5B8D-4EEF-DA63-DCAAF91E2A3C}"/>
              </a:ext>
            </a:extLst>
          </p:cNvPr>
          <p:cNvSpPr txBox="1"/>
          <p:nvPr/>
        </p:nvSpPr>
        <p:spPr>
          <a:xfrm>
            <a:off x="5515427" y="2688772"/>
            <a:ext cx="2104572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Ethical issues:</a:t>
            </a:r>
            <a:endParaRPr lang="en-US">
              <a:latin typeface="Arial"/>
              <a:cs typeface="Arial"/>
            </a:endParaRPr>
          </a:p>
          <a:p>
            <a:pPr algn="l"/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8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  <a:r>
              <a:rPr lang="en-US" sz="18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  <a:endParaRPr lang="en-US">
              <a:latin typeface="Arial"/>
              <a:cs typeface="Arial"/>
            </a:endParaRPr>
          </a:p>
          <a:p>
            <a:pPr algn="l" rtl="0"/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Algorithm bias ​</a:t>
            </a:r>
            <a:r>
              <a:rPr lang="en-US" sz="1800" b="1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endParaRPr lang="en-US" b="1">
              <a:solidFill>
                <a:srgbClr val="000000"/>
              </a:solidFill>
              <a:latin typeface="Arial"/>
              <a:ea typeface="Segoe UI"/>
              <a:cs typeface="Arial"/>
            </a:endParaRPr>
          </a:p>
          <a:p>
            <a:pPr algn="l" rtl="0"/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Data privacy ​</a:t>
            </a:r>
            <a:r>
              <a:rPr lang="en-US" sz="1800" b="1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800" b="1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algn="l" rtl="0"/>
            <a:endParaRPr lang="en-US" sz="1800" b="1" i="0">
              <a:solidFill>
                <a:srgbClr val="000000"/>
              </a:solidFill>
              <a:latin typeface="Aptos"/>
              <a:ea typeface="Segoe UI"/>
              <a:cs typeface="Segoe UI"/>
            </a:endParaRPr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1FCC04-7D19-98F5-8FEB-EDF076C56E4F}"/>
              </a:ext>
            </a:extLst>
          </p:cNvPr>
          <p:cNvSpPr txBox="1"/>
          <p:nvPr/>
        </p:nvSpPr>
        <p:spPr>
          <a:xfrm>
            <a:off x="7620000" y="4176485"/>
            <a:ext cx="67273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  <a:cs typeface="Arial"/>
              </a:rPr>
              <a:t>User platform choices, 65.8%</a:t>
            </a:r>
            <a:endParaRPr lang="en-US">
              <a:latin typeface="Aptos Light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 chose </a:t>
            </a:r>
            <a:endParaRPr lang="en-US"/>
          </a:p>
          <a:p>
            <a:r>
              <a:rPr lang="en-US">
                <a:latin typeface="Arial"/>
                <a:cs typeface="Arial"/>
              </a:rPr>
              <a:t>Netflix from 307 individual </a:t>
            </a:r>
            <a:endParaRPr lang="en-US"/>
          </a:p>
          <a:p>
            <a:pPr algn="ctr"/>
            <a:endParaRPr lang="en-US"/>
          </a:p>
        </p:txBody>
      </p:sp>
      <p:pic>
        <p:nvPicPr>
          <p:cNvPr id="7" name="Picture 6" descr="A pie chart with different colored circles">
            <a:extLst>
              <a:ext uri="{FF2B5EF4-FFF2-40B4-BE49-F238E27FC236}">
                <a16:creationId xmlns:a16="http://schemas.microsoft.com/office/drawing/2014/main" id="{5FD60161-E039-C0D2-8131-718A9CC2D6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863" y="4138384"/>
            <a:ext cx="3536044" cy="171631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3A9B672-2576-B197-04CE-02188B3C7B48}"/>
              </a:ext>
            </a:extLst>
          </p:cNvPr>
          <p:cNvSpPr txBox="1"/>
          <p:nvPr/>
        </p:nvSpPr>
        <p:spPr>
          <a:xfrm>
            <a:off x="7286170" y="2688772"/>
            <a:ext cx="4572000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b="1">
                <a:solidFill>
                  <a:srgbClr val="000000"/>
                </a:solidFill>
                <a:latin typeface="Arial"/>
                <a:ea typeface="Segoe UI"/>
                <a:cs typeface="Arial"/>
              </a:rPr>
              <a:t>Impact</a:t>
            </a:r>
            <a:r>
              <a:rPr lang="en-US" sz="1800" b="1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:</a:t>
            </a:r>
            <a:r>
              <a:rPr lang="en-US" sz="1600" b="1" i="0" u="none" strike="noStrike" baseline="0" dirty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</a:t>
            </a:r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Enhanced Netflix operational​</a:t>
            </a:r>
            <a:r>
              <a:rPr lang="en-US" sz="16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 efficiency,​​</a:t>
            </a:r>
            <a:r>
              <a:rPr lang="en-US" sz="16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Real moment quality choices,​​</a:t>
            </a:r>
            <a:r>
              <a:rPr lang="en-US" sz="16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Boost in deliver and infrastructure ​​</a:t>
            </a:r>
            <a:r>
              <a:rPr lang="en-US" sz="16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l" rtl="0"/>
            <a:r>
              <a:rPr lang="en-US" sz="1600" b="0" i="0" u="none" strike="noStrike" baseline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viewer retention and satisfaction.​​</a:t>
            </a:r>
            <a:r>
              <a:rPr lang="en-US" sz="1600" b="0" i="0">
                <a:solidFill>
                  <a:srgbClr val="000000"/>
                </a:solidFill>
                <a:latin typeface="Arial"/>
                <a:ea typeface="Segoe UI"/>
                <a:cs typeface="Arial"/>
              </a:rPr>
              <a:t>​</a:t>
            </a:r>
          </a:p>
          <a:p>
            <a:pPr algn="ctr"/>
            <a:endParaRPr lang="en-US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A24AF6-4028-DD21-841E-A5A73E8F1FE3}"/>
              </a:ext>
            </a:extLst>
          </p:cNvPr>
          <p:cNvSpPr txBox="1"/>
          <p:nvPr/>
        </p:nvSpPr>
        <p:spPr>
          <a:xfrm>
            <a:off x="-1567542" y="6535057"/>
            <a:ext cx="283028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>
                <a:solidFill>
                  <a:schemeClr val="bg1"/>
                </a:solidFill>
                <a:latin typeface="Roboto"/>
                <a:ea typeface="Roboto"/>
                <a:cs typeface="Roboto"/>
              </a:rPr>
              <a:t>(Logos-world.net, 2024)</a:t>
            </a:r>
            <a:endParaRPr lang="en-US">
              <a:solidFill>
                <a:schemeClr val="bg1"/>
              </a:solidFill>
              <a:latin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EBB0F3-D100-5E4F-D236-E6095D46611F}"/>
              </a:ext>
            </a:extLst>
          </p:cNvPr>
          <p:cNvSpPr txBox="1"/>
          <p:nvPr/>
        </p:nvSpPr>
        <p:spPr>
          <a:xfrm>
            <a:off x="5515429" y="649515"/>
            <a:ext cx="6096000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/>
              <a:t> </a:t>
            </a:r>
            <a:r>
              <a:rPr lang="en-US" sz="1400" b="1" i="1">
                <a:latin typeface="Arial"/>
                <a:cs typeface="Arial"/>
              </a:rPr>
              <a:t>Leveraging AI and Big Data in Cloud Computing: Case Study of Netflix</a:t>
            </a:r>
            <a:r>
              <a:rPr lang="en-US" sz="1400" b="1">
                <a:latin typeface="Arial"/>
                <a:cs typeface="Arial"/>
              </a:rPr>
              <a:t> by Bastavade et al. (2025)</a:t>
            </a:r>
            <a:r>
              <a:rPr lang="en-US" sz="1200" b="1">
                <a:latin typeface="Arial"/>
                <a:cs typeface="Arial"/>
              </a:rPr>
              <a:t> </a:t>
            </a:r>
            <a:endParaRPr lang="en-US" sz="1200">
              <a:latin typeface="Arial"/>
              <a:cs typeface="Arial"/>
            </a:endParaRP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3237C0-C11E-1420-26FE-4E16E1D3F652}"/>
              </a:ext>
            </a:extLst>
          </p:cNvPr>
          <p:cNvSpPr txBox="1"/>
          <p:nvPr/>
        </p:nvSpPr>
        <p:spPr>
          <a:xfrm>
            <a:off x="6865257" y="5562600"/>
            <a:ext cx="60960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US">
                <a:latin typeface="Arial"/>
                <a:cs typeface="Arial"/>
              </a:rPr>
              <a:t>AI enhances efficiency and viewer retention.</a:t>
            </a:r>
            <a:endParaRPr lang="en-US"/>
          </a:p>
          <a:p>
            <a:pPr marL="285750" indent="-285750">
              <a:buFont typeface="Wingdings"/>
              <a:buChar char="Ø"/>
            </a:pPr>
            <a:r>
              <a:rPr lang="en-US">
                <a:latin typeface="Arial"/>
                <a:cs typeface="Arial"/>
              </a:rPr>
              <a:t>Bias and privacy demand ethical oversight.</a:t>
            </a:r>
          </a:p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BA3606-2764-0DC3-9CC6-DB01747CCD45}"/>
              </a:ext>
            </a:extLst>
          </p:cNvPr>
          <p:cNvSpPr txBox="1"/>
          <p:nvPr/>
        </p:nvSpPr>
        <p:spPr>
          <a:xfrm>
            <a:off x="7779151" y="5194258"/>
            <a:ext cx="20190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latin typeface="Arial"/>
                <a:cs typeface="Arial"/>
              </a:rPr>
              <a:t>Key take aways: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148106-69DD-4B0B-4B21-A72E735508D4}"/>
              </a:ext>
            </a:extLst>
          </p:cNvPr>
          <p:cNvSpPr txBox="1"/>
          <p:nvPr/>
        </p:nvSpPr>
        <p:spPr>
          <a:xfrm>
            <a:off x="5167086" y="6484257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ID: 2430784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427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EBE84-B583-EC4C-C2CA-30362D82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765" y="-413241"/>
            <a:ext cx="10449784" cy="1265928"/>
          </a:xfrm>
        </p:spPr>
        <p:txBody>
          <a:bodyPr/>
          <a:lstStyle/>
          <a:p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Concl</a:t>
            </a:r>
            <a:r>
              <a:rPr lang="en-US" b="1">
                <a:solidFill>
                  <a:schemeClr val="tx1"/>
                </a:solidFill>
                <a:latin typeface="Arial"/>
                <a:cs typeface="Arial"/>
              </a:rPr>
              <a:t>usion</a:t>
            </a: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1F918-1C28-378E-9E80-B375D6C85C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796" y="909756"/>
            <a:ext cx="10442448" cy="160330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I</a:t>
            </a: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nformation system such Management </a:t>
            </a:r>
            <a:r>
              <a:rPr lang="en-US" sz="2400" b="1">
                <a:solidFill>
                  <a:schemeClr val="tx1"/>
                </a:solidFill>
                <a:latin typeface="Arial"/>
                <a:cs typeface="Arial"/>
              </a:rPr>
              <a:t>Information System</a:t>
            </a: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 , Enterprise Resource Planning and Customer Relationship </a:t>
            </a:r>
            <a:r>
              <a:rPr lang="en-US" sz="2400" b="1">
                <a:solidFill>
                  <a:schemeClr val="tx1"/>
                </a:solidFill>
                <a:latin typeface="Arial"/>
                <a:cs typeface="Arial"/>
              </a:rPr>
              <a:t>Management: </a:t>
            </a:r>
            <a:endParaRPr lang="en-US" sz="2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 b="1">
                <a:solidFill>
                  <a:schemeClr val="tx1"/>
                </a:solidFill>
                <a:latin typeface="Arial"/>
                <a:cs typeface="Arial"/>
              </a:rPr>
              <a:t>Aid efficiency and enable better decision making</a:t>
            </a:r>
            <a:endParaRPr lang="en-US" sz="2400" b="1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US" sz="2400" b="1" dirty="0">
                <a:solidFill>
                  <a:schemeClr val="tx1"/>
                </a:solidFill>
                <a:latin typeface="Arial"/>
                <a:cs typeface="Arial"/>
              </a:rPr>
              <a:t>Enhance customer experience and give </a:t>
            </a:r>
            <a:r>
              <a:rPr lang="en-US" sz="2400" b="1">
                <a:solidFill>
                  <a:schemeClr val="tx1"/>
                </a:solidFill>
                <a:latin typeface="Arial"/>
                <a:cs typeface="Arial"/>
              </a:rPr>
              <a:t>business strong competitive advantage when used effectively and ethically.</a:t>
            </a:r>
            <a:endParaRPr lang="en-US" sz="24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8F1CFA-791C-59AF-27DB-A7A65CF16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60338-2AD5-43ED-A396-5DE348F3BCD1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95A44D-1396-1490-290E-CBDB9C8A0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8213F5-1391-0801-3971-4787DCAC5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10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EF6CAD-8978-B61B-8709-9E149B52C212}"/>
              </a:ext>
            </a:extLst>
          </p:cNvPr>
          <p:cNvSpPr txBox="1"/>
          <p:nvPr/>
        </p:nvSpPr>
        <p:spPr>
          <a:xfrm>
            <a:off x="652039" y="3952934"/>
            <a:ext cx="3561836" cy="46166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dirty="0">
                <a:latin typeface="Arial"/>
                <a:cs typeface="Arial"/>
              </a:rPr>
              <a:t>Recommendat</a:t>
            </a:r>
            <a:r>
              <a:rPr lang="en-US" sz="2400" b="1">
                <a:latin typeface="Arial"/>
                <a:cs typeface="Arial"/>
              </a:rPr>
              <a:t>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DA0BCE-4786-9891-D0F7-D2461C1C15F2}"/>
              </a:ext>
            </a:extLst>
          </p:cNvPr>
          <p:cNvSpPr txBox="1"/>
          <p:nvPr/>
        </p:nvSpPr>
        <p:spPr>
          <a:xfrm>
            <a:off x="649672" y="4408083"/>
            <a:ext cx="3829878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Option 1: </a:t>
            </a:r>
            <a:endParaRPr lang="en-US"/>
          </a:p>
          <a:p>
            <a:r>
              <a:rPr lang="en-US" sz="2000" b="1">
                <a:latin typeface="Arial"/>
                <a:cs typeface="Arial"/>
              </a:rPr>
              <a:t>Implement ERP </a:t>
            </a:r>
            <a:r>
              <a:rPr lang="en-US" sz="2000" b="1" dirty="0">
                <a:latin typeface="Arial"/>
                <a:cs typeface="Arial"/>
              </a:rPr>
              <a:t>system to:</a:t>
            </a:r>
            <a:endParaRPr lang="en-US"/>
          </a:p>
          <a:p>
            <a:endParaRPr lang="en-US" sz="2000" b="1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2000" b="1">
                <a:latin typeface="Arial"/>
                <a:cs typeface="Arial"/>
              </a:rPr>
              <a:t>Reduce duplication</a:t>
            </a:r>
            <a:endParaRPr lang="en-US" sz="2000" b="1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latin typeface="Arial"/>
                <a:cs typeface="Arial"/>
              </a:rPr>
              <a:t>Increase efficie</a:t>
            </a:r>
            <a:r>
              <a:rPr lang="en-US" sz="2000" b="1">
                <a:latin typeface="Arial"/>
                <a:cs typeface="Arial"/>
              </a:rPr>
              <a:t>ncy</a:t>
            </a:r>
            <a:endParaRPr lang="en-US" sz="2000" b="1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2000" b="1">
                <a:latin typeface="Arial"/>
                <a:cs typeface="Arial"/>
              </a:rPr>
              <a:t>Integrate departments </a:t>
            </a: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DAF82F-703B-1807-3B79-E202B6EC7394}"/>
              </a:ext>
            </a:extLst>
          </p:cNvPr>
          <p:cNvSpPr txBox="1"/>
          <p:nvPr/>
        </p:nvSpPr>
        <p:spPr>
          <a:xfrm>
            <a:off x="5197850" y="4404455"/>
            <a:ext cx="4312476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latin typeface="Arial"/>
                <a:cs typeface="Arial"/>
              </a:rPr>
              <a:t>Option 2 : </a:t>
            </a:r>
            <a:endParaRPr lang="en-US" sz="2000" b="1" dirty="0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Adopt a CRM system to:</a:t>
            </a:r>
          </a:p>
          <a:p>
            <a:endParaRPr lang="en-US" sz="2000" b="1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 sz="2000" b="1">
                <a:latin typeface="Arial"/>
                <a:cs typeface="Arial"/>
              </a:rPr>
              <a:t>Understand</a:t>
            </a:r>
            <a:r>
              <a:rPr lang="en-US" sz="2000" b="1" dirty="0">
                <a:latin typeface="Arial"/>
                <a:cs typeface="Arial"/>
              </a:rPr>
              <a:t> customers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latin typeface="Arial"/>
                <a:cs typeface="Arial"/>
              </a:rPr>
              <a:t>Offer personalised service</a:t>
            </a:r>
          </a:p>
          <a:p>
            <a:pPr marL="285750" indent="-285750">
              <a:buFont typeface="Wingdings"/>
              <a:buChar char="Ø"/>
            </a:pPr>
            <a:r>
              <a:rPr lang="en-US" sz="2000" b="1" dirty="0">
                <a:latin typeface="Arial"/>
                <a:cs typeface="Arial"/>
              </a:rPr>
              <a:t>Boost Retent</a:t>
            </a:r>
            <a:r>
              <a:rPr lang="en-US" sz="2000" b="1">
                <a:latin typeface="Arial"/>
                <a:cs typeface="Arial"/>
              </a:rPr>
              <a:t>ion</a:t>
            </a:r>
            <a:endParaRPr lang="en-US" sz="2000" b="1" dirty="0">
              <a:latin typeface="Arial"/>
              <a:cs typeface="Arial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209DAC-9D22-E6AA-09FE-F838C77DD576}"/>
              </a:ext>
            </a:extLst>
          </p:cNvPr>
          <p:cNvSpPr txBox="1"/>
          <p:nvPr/>
        </p:nvSpPr>
        <p:spPr>
          <a:xfrm>
            <a:off x="8904514" y="6346371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 i="0" u="none" strike="noStrike" baseline="0">
                <a:solidFill>
                  <a:srgbClr val="000000"/>
                </a:solidFill>
                <a:latin typeface="Arial"/>
              </a:rPr>
              <a:t>Student ID: 2430784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9642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E7FEB-76E1-AE60-1231-639BE3CBD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7710" y="3072384"/>
            <a:ext cx="2488620" cy="717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Any questions?</a:t>
            </a:r>
            <a:endParaRPr lang="en-US" sz="200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C0D73-A28A-406B-0EDF-3AB163372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4C693-A5F9-4B39-A683-AC857432D8E8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5DDCE7-3AA5-4BF1-65F5-50FC6942D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D98C7-647C-6D0F-A125-04DDA89B7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C16AC0B-2F96-5FF9-746E-69987A83E343}"/>
              </a:ext>
            </a:extLst>
          </p:cNvPr>
          <p:cNvSpPr txBox="1"/>
          <p:nvPr/>
        </p:nvSpPr>
        <p:spPr>
          <a:xfrm>
            <a:off x="797182" y="2134861"/>
            <a:ext cx="367605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>
                <a:latin typeface="Arial"/>
                <a:cs typeface="Arial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265694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312D082-1626-644C-4F4F-2FE7BA9E46C9}"/>
              </a:ext>
            </a:extLst>
          </p:cNvPr>
          <p:cNvSpPr txBox="1"/>
          <p:nvPr/>
        </p:nvSpPr>
        <p:spPr>
          <a:xfrm>
            <a:off x="372308" y="304462"/>
            <a:ext cx="17189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b="1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217BC3-41B1-EC13-AE69-ABFBC045A1C1}"/>
              </a:ext>
            </a:extLst>
          </p:cNvPr>
          <p:cNvSpPr txBox="1"/>
          <p:nvPr/>
        </p:nvSpPr>
        <p:spPr>
          <a:xfrm>
            <a:off x="368089" y="703098"/>
            <a:ext cx="1108266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 Light"/>
                <a:ea typeface="+mn-lt"/>
                <a:cs typeface="Arial"/>
              </a:rPr>
              <a:t>Hu, L., &amp; </a:t>
            </a:r>
            <a:r>
              <a:rPr lang="en-US" err="1">
                <a:latin typeface="Aptos Light"/>
                <a:ea typeface="+mn-lt"/>
                <a:cs typeface="Arial"/>
              </a:rPr>
              <a:t>Basiglio</a:t>
            </a:r>
            <a:r>
              <a:rPr lang="en-US">
                <a:latin typeface="Aptos Light"/>
                <a:ea typeface="+mn-lt"/>
                <a:cs typeface="Arial"/>
              </a:rPr>
              <a:t>, A. (2024). A multiple-case study on the adoption of customer relationship management and big data analytics in the automotive industry. </a:t>
            </a:r>
            <a:r>
              <a:rPr lang="en-US" i="1">
                <a:latin typeface="Aptos Light"/>
                <a:ea typeface="+mn-lt"/>
                <a:cs typeface="Arial"/>
              </a:rPr>
              <a:t>TQM Journal</a:t>
            </a:r>
            <a:r>
              <a:rPr lang="en-US">
                <a:latin typeface="Aptos Light"/>
                <a:ea typeface="+mn-lt"/>
                <a:cs typeface="Arial"/>
              </a:rPr>
              <a:t>, </a:t>
            </a:r>
            <a:r>
              <a:rPr lang="en-US" i="1">
                <a:latin typeface="Aptos Light"/>
                <a:ea typeface="+mn-lt"/>
                <a:cs typeface="Arial"/>
              </a:rPr>
              <a:t>36</a:t>
            </a:r>
            <a:r>
              <a:rPr lang="en-US">
                <a:latin typeface="Aptos Light"/>
                <a:ea typeface="+mn-lt"/>
                <a:cs typeface="Arial"/>
              </a:rPr>
              <a:t>(9), 1–21. </a:t>
            </a:r>
            <a:r>
              <a:rPr lang="en-US">
                <a:latin typeface="Aptos Light"/>
                <a:ea typeface="+mn-lt"/>
                <a:cs typeface="Arial"/>
                <a:hlinkClick r:id="rId2"/>
              </a:rPr>
              <a:t>https://doi.org/10.1108/TQM-05-2023-0137</a:t>
            </a:r>
            <a:endParaRPr lang="en-US"/>
          </a:p>
          <a:p>
            <a:pPr algn="l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39032F-9231-EE4B-E24C-3FB9EC4544F5}"/>
              </a:ext>
            </a:extLst>
          </p:cNvPr>
          <p:cNvSpPr txBox="1"/>
          <p:nvPr/>
        </p:nvSpPr>
        <p:spPr>
          <a:xfrm>
            <a:off x="377372" y="1621972"/>
            <a:ext cx="907142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Logos-world.net. (2024). Available at: https://logos-world.net/wp-content/uploads/2020/04/Netflix-Emblem.jpg.</a:t>
            </a:r>
          </a:p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</a:p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51873B-A810-AFB8-151E-18DFFD47B567}"/>
              </a:ext>
            </a:extLst>
          </p:cNvPr>
          <p:cNvSpPr txBox="1"/>
          <p:nvPr/>
        </p:nvSpPr>
        <p:spPr>
          <a:xfrm>
            <a:off x="370115" y="2449286"/>
            <a:ext cx="102108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Apurva Bastavade, Bhagwat, R., Chetna Battawar, Ruchi Bhatkar and Jadhav, P. (2025). Leveraging AI and Big Data in Cloud Computing: Case Study of Netflix. pp.1–6. doi:https://doi.org/10.1109/icetetsip64213.2025.11156456.</a:t>
            </a:r>
          </a:p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A7CED6-9B83-96B6-88F4-B92427D2EF0F}"/>
              </a:ext>
            </a:extLst>
          </p:cNvPr>
          <p:cNvSpPr txBox="1"/>
          <p:nvPr/>
        </p:nvSpPr>
        <p:spPr>
          <a:xfrm>
            <a:off x="181429" y="3429000"/>
            <a:ext cx="11829141" cy="3728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W3villa Technologies. (2022). </a:t>
            </a:r>
            <a:r>
              <a:rPr lang="en-US" b="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8 Reasons to Build a Custom CRM System for your Business</a:t>
            </a:r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. [online] Available at: https://www.w3villa.com/blog/reasons-to-build-custom-crm-system-for-business [Accessed 26 Jun. 2026].</a:t>
            </a:r>
          </a:p>
          <a:p>
            <a:pPr algn="l"/>
            <a:r>
              <a:rPr lang="en-US" b="0" i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‌</a:t>
            </a:r>
          </a:p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>
                <a:latin typeface="Aptos Light"/>
                <a:ea typeface="+mn-lt"/>
                <a:cs typeface="Arial"/>
              </a:rPr>
              <a:t>Laudon, K.C. and Laudon, J.P. (2024) Management Information Systems: Managing the Digital Firm. 18th </a:t>
            </a:r>
            <a:r>
              <a:rPr lang="en-US" err="1">
                <a:latin typeface="Aptos Light"/>
                <a:ea typeface="+mn-lt"/>
                <a:cs typeface="Arial"/>
              </a:rPr>
              <a:t>edn</a:t>
            </a:r>
            <a:r>
              <a:rPr lang="en-US">
                <a:latin typeface="Aptos Light"/>
                <a:ea typeface="+mn-lt"/>
                <a:cs typeface="Arial"/>
              </a:rPr>
              <a:t>. Harlow: Pearson. European Commission (2024) General Data Protection Regulation (GDPR). Available at: https://commission.europa.eu(Accessed: 14 July 2026). National Cyber Security Centre (2024) Cyber Security Guidance for </a:t>
            </a:r>
            <a:r>
              <a:rPr lang="en-US" err="1">
                <a:latin typeface="Aptos Light"/>
                <a:ea typeface="+mn-lt"/>
                <a:cs typeface="Arial"/>
              </a:rPr>
              <a:t>Organisations</a:t>
            </a:r>
            <a:r>
              <a:rPr lang="en-US">
                <a:latin typeface="Aptos Light"/>
                <a:ea typeface="+mn-lt"/>
                <a:cs typeface="Arial"/>
              </a:rPr>
              <a:t>. Available at: https://www.ncsc.gov.uk(Accessed: 14 July 2026). Information Commissioner's Office (2024) Guide to Data Protection. Available at: https://ico.org.uk (Accessed: 14 July 2026).</a:t>
            </a:r>
            <a:endParaRPr lang="en-US">
              <a:latin typeface="Aptos Light"/>
              <a:cs typeface="Arial"/>
            </a:endParaRPr>
          </a:p>
          <a:p>
            <a:pPr marL="285750" indent="-285750">
              <a:lnSpc>
                <a:spcPct val="120000"/>
              </a:lnSpc>
              <a:spcBef>
                <a:spcPts val="1000"/>
              </a:spcBef>
              <a:buFont typeface="Arial"/>
              <a:buChar char="•"/>
            </a:pPr>
            <a:endParaRPr lang="en-US">
              <a:solidFill>
                <a:srgbClr val="35403A"/>
              </a:solidFill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1324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DF429-781E-0B25-3950-155B408DE1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310" y="2613"/>
            <a:ext cx="10442448" cy="390381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pPr marL="285750" indent="-285750">
              <a:buFont typeface="Arial,Sans-Serif" panose="020B0604020202020204" pitchFamily="34" charset="0"/>
            </a:pPr>
            <a:r>
              <a:rPr lang="en-US" sz="1800">
                <a:latin typeface="Calibri"/>
                <a:ea typeface="Calibri"/>
                <a:cs typeface="Calibri"/>
              </a:rPr>
              <a:t>Laudon, K.C. and Laudon, J.P. (2024) </a:t>
            </a:r>
            <a:r>
              <a:rPr lang="en-US" sz="1800" i="1">
                <a:latin typeface="Calibri"/>
                <a:ea typeface="Calibri"/>
                <a:cs typeface="Calibri"/>
              </a:rPr>
              <a:t>Management Information Systems: Managing the Digital Firm</a:t>
            </a:r>
            <a:r>
              <a:rPr lang="en-US" sz="1800">
                <a:latin typeface="Calibri"/>
                <a:ea typeface="Calibri"/>
                <a:cs typeface="Calibri"/>
              </a:rPr>
              <a:t>. 18th </a:t>
            </a:r>
            <a:r>
              <a:rPr lang="en-US" sz="1800" err="1">
                <a:latin typeface="Calibri"/>
                <a:ea typeface="Calibri"/>
                <a:cs typeface="Calibri"/>
              </a:rPr>
              <a:t>edn</a:t>
            </a:r>
            <a:r>
              <a:rPr lang="en-US" sz="180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285750" indent="-285750">
              <a:buFont typeface="Arial,Sans-Serif" panose="020B0604020202020204" pitchFamily="34" charset="0"/>
            </a:pPr>
            <a:r>
              <a:rPr lang="en-US" sz="1800">
                <a:latin typeface="Calibri"/>
                <a:ea typeface="Calibri"/>
                <a:cs typeface="Calibri"/>
              </a:rPr>
              <a:t>European Commission (2024) </a:t>
            </a:r>
            <a:r>
              <a:rPr lang="en-US" sz="1800" i="1">
                <a:latin typeface="Calibri"/>
                <a:ea typeface="Calibri"/>
                <a:cs typeface="Calibri"/>
              </a:rPr>
              <a:t>General Data Protection Regulation (GDPR)</a:t>
            </a:r>
            <a:r>
              <a:rPr lang="en-US" sz="1800">
                <a:latin typeface="Calibri"/>
                <a:ea typeface="Calibri"/>
                <a:cs typeface="Calibri"/>
              </a:rPr>
              <a:t>. Available at: </a:t>
            </a:r>
            <a:r>
              <a:rPr lang="en-US" sz="1800">
                <a:latin typeface="Calibri"/>
                <a:ea typeface="Calibri"/>
                <a:cs typeface="Calibri"/>
                <a:hlinkClick r:id="rId2"/>
              </a:rPr>
              <a:t>https://commission.europa.eu</a:t>
            </a:r>
            <a:r>
              <a:rPr lang="en-US" sz="1800">
                <a:latin typeface="Calibri"/>
                <a:ea typeface="Calibri"/>
                <a:cs typeface="Calibri"/>
              </a:rPr>
              <a:t>(Accessed: 14 July 2026).</a:t>
            </a:r>
          </a:p>
          <a:p>
            <a:pPr marL="285750" indent="-285750">
              <a:buFont typeface="Arial,Sans-Serif" panose="020B0604020202020204" pitchFamily="34" charset="0"/>
            </a:pPr>
            <a:r>
              <a:rPr lang="en-US" sz="1800">
                <a:latin typeface="Calibri"/>
                <a:ea typeface="Calibri"/>
                <a:cs typeface="Calibri"/>
              </a:rPr>
              <a:t>National Cyber Security Centre (2024) </a:t>
            </a:r>
            <a:r>
              <a:rPr lang="en-US" sz="1800" i="1">
                <a:latin typeface="Calibri"/>
                <a:ea typeface="Calibri"/>
                <a:cs typeface="Calibri"/>
              </a:rPr>
              <a:t>Cyber Security Guidance for </a:t>
            </a:r>
            <a:r>
              <a:rPr lang="en-US" sz="1800" i="1" err="1">
                <a:latin typeface="Calibri"/>
                <a:ea typeface="Calibri"/>
                <a:cs typeface="Calibri"/>
              </a:rPr>
              <a:t>Organisations</a:t>
            </a:r>
            <a:r>
              <a:rPr lang="en-US" sz="1800">
                <a:latin typeface="Calibri"/>
                <a:ea typeface="Calibri"/>
                <a:cs typeface="Calibri"/>
              </a:rPr>
              <a:t>. Available at: </a:t>
            </a:r>
            <a:r>
              <a:rPr lang="en-US" sz="1800">
                <a:latin typeface="Calibri"/>
                <a:ea typeface="Calibri"/>
                <a:cs typeface="Calibri"/>
                <a:hlinkClick r:id="rId3"/>
              </a:rPr>
              <a:t>https://www.ncsc.gov.uk</a:t>
            </a:r>
            <a:r>
              <a:rPr lang="en-US" sz="1800">
                <a:latin typeface="Calibri"/>
                <a:ea typeface="Calibri"/>
                <a:cs typeface="Calibri"/>
              </a:rPr>
              <a:t>(Accessed: 14 July 2026).</a:t>
            </a:r>
          </a:p>
          <a:p>
            <a:pPr marL="285750" indent="-285750">
              <a:buFont typeface="Arial,Sans-Serif" panose="020B0604020202020204" pitchFamily="34" charset="0"/>
            </a:pPr>
            <a:r>
              <a:rPr lang="en-US" sz="1800">
                <a:latin typeface="Calibri"/>
                <a:ea typeface="Calibri"/>
                <a:cs typeface="Calibri"/>
              </a:rPr>
              <a:t>Information Commissioner's Office (2024) </a:t>
            </a:r>
            <a:r>
              <a:rPr lang="en-US" sz="1800" i="1">
                <a:latin typeface="Calibri"/>
                <a:ea typeface="Calibri"/>
                <a:cs typeface="Calibri"/>
              </a:rPr>
              <a:t>Guide to Data Protection</a:t>
            </a:r>
            <a:r>
              <a:rPr lang="en-US" sz="1800">
                <a:latin typeface="Calibri"/>
                <a:ea typeface="Calibri"/>
                <a:cs typeface="Calibri"/>
              </a:rPr>
              <a:t>. Available at: </a:t>
            </a:r>
            <a:r>
              <a:rPr lang="en-US" sz="1800">
                <a:latin typeface="Calibri"/>
                <a:ea typeface="Calibri"/>
                <a:cs typeface="Calibri"/>
                <a:hlinkClick r:id="rId4"/>
              </a:rPr>
              <a:t>https://ico.org.uk</a:t>
            </a:r>
            <a:r>
              <a:rPr lang="en-US" sz="1800">
                <a:latin typeface="Calibri"/>
                <a:ea typeface="Calibri"/>
                <a:cs typeface="Calibri"/>
              </a:rPr>
              <a:t> (Accessed: 14 July 2026).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AF39-EA6F-4882-4EC4-BE104F671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766B67-DAD2-4F17-BA1C-E0C95D248906}" type="datetime1">
              <a:t>7/16/2026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F5E86D-532D-8BF7-7966-DDF17B49F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7F28B-B3C3-856C-DB05-08774779F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8D93E6-8DE7-3688-CF4A-6821E1D38DBC}"/>
              </a:ext>
            </a:extLst>
          </p:cNvPr>
          <p:cNvSpPr txBox="1"/>
          <p:nvPr/>
        </p:nvSpPr>
        <p:spPr>
          <a:xfrm>
            <a:off x="892629" y="3712029"/>
            <a:ext cx="1011645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InnovationAus.com. (2022). </a:t>
            </a:r>
            <a:r>
              <a:rPr lang="en-US" i="1">
                <a:latin typeface="Calibri"/>
                <a:ea typeface="Calibri"/>
                <a:cs typeface="Calibri"/>
              </a:rPr>
              <a:t>InnovationAus.com | Public Policy and Business Innovation</a:t>
            </a:r>
            <a:r>
              <a:rPr lang="en-US">
                <a:latin typeface="Calibri"/>
                <a:ea typeface="Calibri"/>
                <a:cs typeface="Calibri"/>
              </a:rPr>
              <a:t>. [online] Available at: https://www.innovationaus.com [Accessed 15 July 2026].</a:t>
            </a:r>
            <a:endParaRPr lang="en-US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FC8784-394D-F400-74FE-3501658D88F2}"/>
              </a:ext>
            </a:extLst>
          </p:cNvPr>
          <p:cNvSpPr txBox="1"/>
          <p:nvPr/>
        </p:nvSpPr>
        <p:spPr>
          <a:xfrm>
            <a:off x="711201" y="4503057"/>
            <a:ext cx="10993269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Antonenko, D. (2022). </a:t>
            </a:r>
            <a:r>
              <a:rPr lang="en-US" i="1">
                <a:latin typeface="Calibri"/>
                <a:ea typeface="Calibri"/>
                <a:cs typeface="Calibri"/>
              </a:rPr>
              <a:t>Transaction processing systems: An introduction to TPS</a:t>
            </a:r>
            <a:r>
              <a:rPr lang="en-US">
                <a:latin typeface="Calibri"/>
                <a:ea typeface="Calibri"/>
                <a:cs typeface="Calibri"/>
              </a:rPr>
              <a:t>. [online] Businesstechweekly.com. Available at: https://www.businesstechweekly.com/online-sales-and-growth/payment-systems/transaction-processing-systems-tps/ [Accessed 15 July 2026].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Laudon, K.C. and Laudon, J.P. (2024) </a:t>
            </a:r>
            <a:r>
              <a:rPr lang="en-US" i="1">
                <a:latin typeface="Calibri"/>
                <a:ea typeface="Calibri"/>
                <a:cs typeface="Calibri"/>
              </a:rPr>
              <a:t>Management Information Systems: Managing the Digital Firm</a:t>
            </a:r>
            <a:r>
              <a:rPr lang="en-US">
                <a:latin typeface="Calibri"/>
                <a:ea typeface="Calibri"/>
                <a:cs typeface="Calibri"/>
              </a:rPr>
              <a:t>. Pearson.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latin typeface="Calibri"/>
                <a:ea typeface="Calibri"/>
                <a:cs typeface="Calibri"/>
              </a:rPr>
              <a:t>Stair, R. and Reynolds, G.W. (2023) </a:t>
            </a:r>
            <a:r>
              <a:rPr lang="en-US" i="1">
                <a:latin typeface="Calibri"/>
                <a:ea typeface="Calibri"/>
                <a:cs typeface="Calibri"/>
              </a:rPr>
              <a:t>Principles of Information Systems</a:t>
            </a:r>
            <a:r>
              <a:rPr lang="en-US">
                <a:latin typeface="Calibri"/>
                <a:ea typeface="Calibri"/>
                <a:cs typeface="Calibri"/>
              </a:rPr>
              <a:t>. Cengage Learning.</a:t>
            </a:r>
          </a:p>
          <a:p>
            <a:pPr marL="285750" indent="-285750">
              <a:buFont typeface="Arial"/>
              <a:buChar char="•"/>
            </a:pPr>
            <a:r>
              <a:rPr lang="en-US" err="1">
                <a:latin typeface="Calibri"/>
                <a:ea typeface="Calibri"/>
                <a:cs typeface="Calibri"/>
              </a:rPr>
              <a:t>WallpaperBat</a:t>
            </a:r>
            <a:r>
              <a:rPr lang="en-US">
                <a:latin typeface="Calibri"/>
                <a:ea typeface="Calibri"/>
                <a:cs typeface="Calibri"/>
              </a:rPr>
              <a:t> (n.d.) Available at: </a:t>
            </a:r>
            <a:r>
              <a:rPr lang="en-US">
                <a:latin typeface="Calibri"/>
                <a:ea typeface="Calibri"/>
                <a:cs typeface="Calibri"/>
                <a:hlinkClick r:id="rId5"/>
              </a:rPr>
              <a:t>https://wallpaperbat.com</a:t>
            </a:r>
            <a:r>
              <a:rPr lang="en-US">
                <a:latin typeface="Calibri"/>
                <a:ea typeface="Calibri"/>
                <a:cs typeface="Calibri"/>
              </a:rPr>
              <a:t> (Accessed: 12 July 2026).</a:t>
            </a:r>
          </a:p>
          <a:p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111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606F17-F991-A80D-142F-31C37ADE5F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55C1AD-9792-4698-BA9F-EE0596A9EC83}" type="datetime1">
              <a:t>7/16/2026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EEB59-D6B6-653F-E9DB-6BA100EE0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E6CBD8-E2F1-5B57-37FD-0A25C88841E8}"/>
              </a:ext>
            </a:extLst>
          </p:cNvPr>
          <p:cNvSpPr txBox="1"/>
          <p:nvPr/>
        </p:nvSpPr>
        <p:spPr>
          <a:xfrm>
            <a:off x="812800" y="794657"/>
            <a:ext cx="984068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W3villa Technologies. (2022). 8 Reasons to Build a Custom CRM System for your Business. [online] Available at: https://www.w3villa.com/blog/reasons-to-build-custom-crm-system-for-business [Accessed 26 Jun. 2026]. </a:t>
            </a:r>
          </a:p>
          <a:p>
            <a:r>
              <a:rPr lang="en-US" dirty="0"/>
              <a:t>Addo-</a:t>
            </a:r>
            <a:r>
              <a:rPr lang="en-US" dirty="0" err="1"/>
              <a:t>Tenkorang</a:t>
            </a:r>
            <a:r>
              <a:rPr lang="en-US" dirty="0"/>
              <a:t>, R. and Helo, P. (2016) 'Enterprise resource planning (ERP): a review literature report', Procedia Manufacturing, 10, pp. 82-88. </a:t>
            </a:r>
            <a:r>
              <a:rPr lang="en-US" dirty="0" err="1"/>
              <a:t>doi</a:t>
            </a:r>
            <a:r>
              <a:rPr lang="en-US" dirty="0"/>
              <a:t>: 10.1016/j.promfg.2016.01.019. Fernando, E., Sutomo, R., Prabowo, Y.D., </a:t>
            </a:r>
            <a:r>
              <a:rPr lang="en-US" dirty="0" err="1"/>
              <a:t>Gatc</a:t>
            </a:r>
            <a:r>
              <a:rPr lang="en-US" dirty="0"/>
              <a:t>, J. and </a:t>
            </a:r>
            <a:r>
              <a:rPr lang="en-US" dirty="0" err="1"/>
              <a:t>Winanti</a:t>
            </a:r>
            <a:r>
              <a:rPr lang="en-US" dirty="0"/>
              <a:t>, W. (2023) 'Exploring customer relationship management: trends, challenges, and innovations', Journal of Information Systems and Informatics, 5(3), pp. 984- 1001. </a:t>
            </a:r>
            <a:r>
              <a:rPr lang="en-US" dirty="0" err="1"/>
              <a:t>doi</a:t>
            </a:r>
            <a:r>
              <a:rPr lang="en-US" dirty="0"/>
              <a:t>: 10.51519/journalisi.v5i3.541.</a:t>
            </a:r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A80672-47AB-7B9D-EBE1-B26A3BE1BAED}"/>
              </a:ext>
            </a:extLst>
          </p:cNvPr>
          <p:cNvSpPr txBox="1"/>
          <p:nvPr/>
        </p:nvSpPr>
        <p:spPr>
          <a:xfrm rot="10800000" flipH="1" flipV="1">
            <a:off x="789049" y="2908175"/>
            <a:ext cx="10116454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Laudon, K.C. and Laudon, J.P. (2024)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Management Information Systems: Managing the Digital Firm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. 18th </a:t>
            </a:r>
            <a:r>
              <a:rPr lang="en-US" dirty="0" err="1">
                <a:solidFill>
                  <a:srgbClr val="222222"/>
                </a:solidFill>
                <a:latin typeface="Arial"/>
                <a:cs typeface="Arial"/>
              </a:rPr>
              <a:t>edn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. Harlow: Pearson.</a:t>
            </a:r>
            <a:endParaRPr lang="en-US"/>
          </a:p>
          <a:p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Stair, R. and Reynolds, G.W. (2023)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Principles of Information Systems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. 15th </a:t>
            </a:r>
            <a:r>
              <a:rPr lang="en-US" dirty="0" err="1">
                <a:solidFill>
                  <a:srgbClr val="222222"/>
                </a:solidFill>
                <a:latin typeface="Arial"/>
                <a:cs typeface="Arial"/>
              </a:rPr>
              <a:t>edn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. Boston: Cengage Learning.</a:t>
            </a:r>
            <a:endParaRPr lang="en-US"/>
          </a:p>
          <a:p>
            <a:r>
              <a:rPr lang="en-US" dirty="0" err="1">
                <a:solidFill>
                  <a:srgbClr val="222222"/>
                </a:solidFill>
                <a:latin typeface="Arial"/>
                <a:cs typeface="Arial"/>
              </a:rPr>
              <a:t>WallpaperBat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 (n.d.) </a:t>
            </a:r>
            <a:r>
              <a:rPr lang="en-US" i="1" dirty="0">
                <a:solidFill>
                  <a:srgbClr val="222222"/>
                </a:solidFill>
                <a:latin typeface="Arial"/>
                <a:cs typeface="Arial"/>
              </a:rPr>
              <a:t>Business information systems wallpaper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. Available at: </a:t>
            </a:r>
            <a:r>
              <a:rPr lang="en-US" dirty="0">
                <a:solidFill>
                  <a:srgbClr val="1155CC"/>
                </a:solidFill>
                <a:latin typeface="Arial"/>
                <a:cs typeface="Arial"/>
                <a:hlinkClick r:id="rId2"/>
              </a:rPr>
              <a:t>https://wallpaperbat.com</a:t>
            </a:r>
            <a:r>
              <a:rPr lang="en-US" dirty="0">
                <a:solidFill>
                  <a:srgbClr val="222222"/>
                </a:solidFill>
                <a:latin typeface="Arial"/>
                <a:cs typeface="Arial"/>
              </a:rPr>
              <a:t> (Accessed: 12 July 2026).</a:t>
            </a:r>
            <a:endParaRPr lang="en-US"/>
          </a:p>
          <a:p>
            <a:endParaRPr lang="en-US" dirty="0"/>
          </a:p>
          <a:p>
            <a:r>
              <a:rPr lang="en-US" dirty="0" err="1">
                <a:latin typeface="Calibri"/>
                <a:ea typeface="Calibri"/>
                <a:cs typeface="Calibri"/>
              </a:rPr>
              <a:t>iCert</a:t>
            </a:r>
            <a:r>
              <a:rPr lang="en-US" dirty="0">
                <a:latin typeface="Calibri"/>
                <a:ea typeface="Calibri"/>
                <a:cs typeface="Calibri"/>
              </a:rPr>
              <a:t> Global (2024). </a:t>
            </a:r>
            <a:r>
              <a:rPr lang="en-US" i="1" dirty="0">
                <a:latin typeface="Calibri"/>
                <a:ea typeface="Calibri"/>
                <a:cs typeface="Calibri"/>
              </a:rPr>
              <a:t>Types of Information Systems and Their Key Industry Uses</a:t>
            </a:r>
            <a:r>
              <a:rPr lang="en-US" dirty="0">
                <a:latin typeface="Calibri"/>
                <a:ea typeface="Calibri"/>
                <a:cs typeface="Calibri"/>
              </a:rPr>
              <a:t>. [online] icertglobal.com. Available at: </a:t>
            </a:r>
            <a:r>
              <a:rPr lang="en-US" dirty="0">
                <a:latin typeface="Calibri"/>
                <a:ea typeface="Calibri"/>
                <a:cs typeface="Calibri"/>
                <a:hlinkClick r:id="rId3"/>
              </a:rPr>
              <a:t>https://www.icertglobal.com/blog/types-of-information-systems-and-their-uses-blog</a:t>
            </a:r>
            <a:r>
              <a:rPr lang="en-US" dirty="0">
                <a:latin typeface="Calibri"/>
                <a:ea typeface="Calibri"/>
                <a:cs typeface="Calibri"/>
              </a:rPr>
              <a:t> [Accessed 16 July 2026].</a:t>
            </a:r>
            <a:endParaRPr lang="en-US" dirty="0"/>
          </a:p>
          <a:p>
            <a:br>
              <a:rPr lang="en-US" dirty="0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117359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Information Systems:  Group presentation</vt:lpstr>
      <vt:lpstr>Table of contents</vt:lpstr>
      <vt:lpstr>Introduction: Business Information</vt:lpstr>
      <vt:lpstr>Types of information systems and their impact</vt:lpstr>
      <vt:lpstr>PowerPoint Presentation</vt:lpstr>
      <vt:lpstr>Ethical Consideration</vt:lpstr>
      <vt:lpstr>PowerPoint Presentation</vt:lpstr>
      <vt:lpstr>Case Study 1 </vt:lpstr>
      <vt:lpstr>Case study 2</vt:lpstr>
      <vt:lpstr>Conclusion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418</cp:revision>
  <dcterms:created xsi:type="dcterms:W3CDTF">2026-06-25T10:41:39Z</dcterms:created>
  <dcterms:modified xsi:type="dcterms:W3CDTF">2026-07-16T12:07:05Z</dcterms:modified>
</cp:coreProperties>
</file>