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6858000" type="screen4x3"/>
  <p:notesSz cx="6858000" cy="9144000"/>
  <p:defaultTextStyle>
    <a:defPPr>
      <a:defRPr lang="bg-BG"/>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416"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presProps" Target="pres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notesMaster" Target="notesMasters/notesMaster1.xml" /><Relationship Id="rId2" Type="http://schemas.openxmlformats.org/officeDocument/2006/relationships/slide" Target="slides/slide1.xml" /><Relationship Id="rId16"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theme" Target="theme/theme1.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viewProps" Target="view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bg-BG"/>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F7EFDAB-0B2B-4AD1-9992-43F8AD274D7C}" type="datetimeFigureOut">
              <a:rPr lang="bg-BG" smtClean="0"/>
              <a:t>18.8.2022 г.</a:t>
            </a:fld>
            <a:endParaRPr lang="bg-BG"/>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bg-BG"/>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bg-BG"/>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bg-BG"/>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BF27621-E11D-4917-BF76-CB5D0223B306}" type="slidenum">
              <a:rPr lang="bg-BG" smtClean="0"/>
              <a:t>‹#›</a:t>
            </a:fld>
            <a:endParaRPr lang="bg-BG"/>
          </a:p>
        </p:txBody>
      </p:sp>
    </p:spTree>
    <p:extLst>
      <p:ext uri="{BB962C8B-B14F-4D97-AF65-F5344CB8AC3E}">
        <p14:creationId xmlns:p14="http://schemas.microsoft.com/office/powerpoint/2010/main" val="1650439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second-largest health and retail organization in the UK is Superdrug PLC. They employ over 14,000 people across more than 1600 stores across the nation. Built-in dispensaries, which can perform medical examinations by qualified professionals and direct patients to the appropriate medication they can buy, are one of the company's latest members. Nevertheless, despite the advancements of the company Superdrug PLC, the business Superdrug is second to Boots UK because they frequently sell the same amount of merchandise at lower prices.</a:t>
            </a:r>
            <a:endParaRPr lang="bg-BG" dirty="0"/>
          </a:p>
        </p:txBody>
      </p:sp>
      <p:sp>
        <p:nvSpPr>
          <p:cNvPr id="4" name="Slide Number Placeholder 3"/>
          <p:cNvSpPr>
            <a:spLocks noGrp="1"/>
          </p:cNvSpPr>
          <p:nvPr>
            <p:ph type="sldNum" sz="quarter" idx="10"/>
          </p:nvPr>
        </p:nvSpPr>
        <p:spPr/>
        <p:txBody>
          <a:bodyPr/>
          <a:lstStyle/>
          <a:p>
            <a:fld id="{5BF27621-E11D-4917-BF76-CB5D0223B306}" type="slidenum">
              <a:rPr lang="bg-BG" smtClean="0"/>
              <a:t>3</a:t>
            </a:fld>
            <a:endParaRPr lang="bg-BG"/>
          </a:p>
        </p:txBody>
      </p:sp>
    </p:spTree>
    <p:extLst>
      <p:ext uri="{BB962C8B-B14F-4D97-AF65-F5344CB8AC3E}">
        <p14:creationId xmlns:p14="http://schemas.microsoft.com/office/powerpoint/2010/main" val="28918774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Continuing to work from home or having flexible times for start and finish are examples of flexible work arrangements that cater to the needs of the person employed. Not just parents and </a:t>
            </a:r>
            <a:r>
              <a:rPr lang="en-US" dirty="0" err="1"/>
              <a:t>carers</a:t>
            </a:r>
            <a:r>
              <a:rPr lang="en-US" dirty="0"/>
              <a:t> but all staff members have the legal ability to request flexible work. To qualify, workers must have put in at least 26 weeks with the same company. Employers are required to respond to requests "reasonably." Instances of how to respond to queries in a sensible manner are as follows: weighing the benefits and drawbacks of the proposal, holding a conversation with the employee to debate the application, and providing an appeals process.</a:t>
            </a:r>
            <a:endParaRPr lang="bg-BG" dirty="0"/>
          </a:p>
        </p:txBody>
      </p:sp>
      <p:sp>
        <p:nvSpPr>
          <p:cNvPr id="4" name="Slide Number Placeholder 3"/>
          <p:cNvSpPr>
            <a:spLocks noGrp="1"/>
          </p:cNvSpPr>
          <p:nvPr>
            <p:ph type="sldNum" sz="quarter" idx="10"/>
          </p:nvPr>
        </p:nvSpPr>
        <p:spPr/>
        <p:txBody>
          <a:bodyPr/>
          <a:lstStyle/>
          <a:p>
            <a:fld id="{5BF27621-E11D-4917-BF76-CB5D0223B306}" type="slidenum">
              <a:rPr lang="bg-BG" smtClean="0"/>
              <a:t>4</a:t>
            </a:fld>
            <a:endParaRPr lang="bg-BG"/>
          </a:p>
        </p:txBody>
      </p:sp>
    </p:spTree>
    <p:extLst>
      <p:ext uri="{BB962C8B-B14F-4D97-AF65-F5344CB8AC3E}">
        <p14:creationId xmlns:p14="http://schemas.microsoft.com/office/powerpoint/2010/main" val="33258225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a review of official data by the CIPD, flexible working agreement usage is ranked by UK regions and countries. The use of various flexible scheduling options is uneven across the UK, with some areas subject as "flexible working </a:t>
            </a:r>
            <a:r>
              <a:rPr lang="en-US" dirty="0" err="1"/>
              <a:t>notspots</a:t>
            </a:r>
            <a:r>
              <a:rPr lang="en-US" dirty="0"/>
              <a:t>," according to the CIPD's analyzation of government statistics. As a result, the organization is highlighting the risks of possibly creating a two-tier working </a:t>
            </a:r>
            <a:r>
              <a:rPr lang="en-US" dirty="0" err="1"/>
              <a:t>population.The</a:t>
            </a:r>
            <a:r>
              <a:rPr lang="en-US" dirty="0"/>
              <a:t> CIPD has currently ranks UK countries and regions from most flexible to least flexible in terms of employment agreements using data from the ONS </a:t>
            </a:r>
            <a:r>
              <a:rPr lang="en-US" dirty="0" err="1"/>
              <a:t>Labour</a:t>
            </a:r>
            <a:r>
              <a:rPr lang="en-US" dirty="0"/>
              <a:t> Force Survey. According to the assessment, employees in South East England and the East of England have the most flexible scheduling options, while those in Yorkshire and the Humber region are least likely to have this option.</a:t>
            </a:r>
            <a:endParaRPr lang="bg-BG" dirty="0"/>
          </a:p>
        </p:txBody>
      </p:sp>
      <p:sp>
        <p:nvSpPr>
          <p:cNvPr id="4" name="Slide Number Placeholder 3"/>
          <p:cNvSpPr>
            <a:spLocks noGrp="1"/>
          </p:cNvSpPr>
          <p:nvPr>
            <p:ph type="sldNum" sz="quarter" idx="10"/>
          </p:nvPr>
        </p:nvSpPr>
        <p:spPr/>
        <p:txBody>
          <a:bodyPr/>
          <a:lstStyle/>
          <a:p>
            <a:fld id="{5BF27621-E11D-4917-BF76-CB5D0223B306}" type="slidenum">
              <a:rPr lang="bg-BG" smtClean="0"/>
              <a:t>5</a:t>
            </a:fld>
            <a:endParaRPr lang="bg-BG"/>
          </a:p>
        </p:txBody>
      </p:sp>
    </p:spTree>
    <p:extLst>
      <p:ext uri="{BB962C8B-B14F-4D97-AF65-F5344CB8AC3E}">
        <p14:creationId xmlns:p14="http://schemas.microsoft.com/office/powerpoint/2010/main" val="22046187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When working from home as opposed to in an actual office setting, 45% of individuals normally put in more hours. This occurs frequently as a result of staff members' feelings that they must demonstrate their productivity to their line supervisors and their difficulty relaxing at home. In order to prevent exhaustion and long-term stress, you must support staff as an HR professional so they feel at ease working their paid hours and can unwind at the final moment of the day. The ability to hire new talent from anywhere is made possible by flexible working. This implies that you'll have a larger selection of applicants from which to select if you're in charge of recruiting staff.  Nevertheless, be sure to convey clearly and take into account how each applicant will be affected by your organization's flexible working policy initiatives.</a:t>
            </a:r>
            <a:endParaRPr lang="bg-BG" dirty="0"/>
          </a:p>
        </p:txBody>
      </p:sp>
      <p:sp>
        <p:nvSpPr>
          <p:cNvPr id="4" name="Slide Number Placeholder 3"/>
          <p:cNvSpPr>
            <a:spLocks noGrp="1"/>
          </p:cNvSpPr>
          <p:nvPr>
            <p:ph type="sldNum" sz="quarter" idx="10"/>
          </p:nvPr>
        </p:nvSpPr>
        <p:spPr/>
        <p:txBody>
          <a:bodyPr/>
          <a:lstStyle/>
          <a:p>
            <a:fld id="{5BF27621-E11D-4917-BF76-CB5D0223B306}" type="slidenum">
              <a:rPr lang="bg-BG" smtClean="0"/>
              <a:t>6</a:t>
            </a:fld>
            <a:endParaRPr lang="bg-BG"/>
          </a:p>
        </p:txBody>
      </p:sp>
    </p:spTree>
    <p:extLst>
      <p:ext uri="{BB962C8B-B14F-4D97-AF65-F5344CB8AC3E}">
        <p14:creationId xmlns:p14="http://schemas.microsoft.com/office/powerpoint/2010/main" val="34882281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Flexible working need to be approved after very careful consideration</a:t>
            </a:r>
          </a:p>
          <a:p>
            <a:r>
              <a:rPr lang="en-US" dirty="0"/>
              <a:t>The approval need to be considered to be fair for all team members in order to avoid challenges</a:t>
            </a:r>
          </a:p>
          <a:p>
            <a:r>
              <a:rPr lang="en-US" dirty="0"/>
              <a:t>There is honest discussion between the HR, Line manager and the member in order to be find the maximum balance between personal needs and company interest.</a:t>
            </a:r>
          </a:p>
          <a:p>
            <a:r>
              <a:rPr lang="en-US" dirty="0"/>
              <a:t>Now a days limited number of companies refusing flexible working as the community needs to be within good working environments.</a:t>
            </a:r>
          </a:p>
          <a:p>
            <a:r>
              <a:rPr lang="en-US" dirty="0"/>
              <a:t>Superdrug as managing high number of employees need to comply with the legislations linked to the flexible working and making sure there is fair and honest work conditions for everyone.</a:t>
            </a:r>
          </a:p>
          <a:p>
            <a:endParaRPr lang="bg-BG" dirty="0"/>
          </a:p>
        </p:txBody>
      </p:sp>
      <p:sp>
        <p:nvSpPr>
          <p:cNvPr id="4" name="Slide Number Placeholder 3"/>
          <p:cNvSpPr>
            <a:spLocks noGrp="1"/>
          </p:cNvSpPr>
          <p:nvPr>
            <p:ph type="sldNum" sz="quarter" idx="10"/>
          </p:nvPr>
        </p:nvSpPr>
        <p:spPr/>
        <p:txBody>
          <a:bodyPr/>
          <a:lstStyle/>
          <a:p>
            <a:fld id="{5BF27621-E11D-4917-BF76-CB5D0223B306}" type="slidenum">
              <a:rPr lang="bg-BG" smtClean="0"/>
              <a:t>7</a:t>
            </a:fld>
            <a:endParaRPr lang="bg-BG"/>
          </a:p>
        </p:txBody>
      </p:sp>
    </p:spTree>
    <p:extLst>
      <p:ext uri="{BB962C8B-B14F-4D97-AF65-F5344CB8AC3E}">
        <p14:creationId xmlns:p14="http://schemas.microsoft.com/office/powerpoint/2010/main" val="14876878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Flexible working can have benefits, but also negatives for the company. It is proven that the working flexibly makes the operation more difficult as daily tasks.</a:t>
            </a:r>
          </a:p>
          <a:p>
            <a:r>
              <a:rPr lang="en-US" dirty="0"/>
              <a:t>From this presentation is visible that the flexible work is not preferred to be set when there is more complicate daily tasks</a:t>
            </a:r>
          </a:p>
          <a:p>
            <a:r>
              <a:rPr lang="en-US"/>
              <a:t>Superdrug can achieve more effectivity and productivity if the more employees working full time.</a:t>
            </a:r>
          </a:p>
          <a:p>
            <a:endParaRPr lang="bg-BG"/>
          </a:p>
        </p:txBody>
      </p:sp>
      <p:sp>
        <p:nvSpPr>
          <p:cNvPr id="4" name="Slide Number Placeholder 3"/>
          <p:cNvSpPr>
            <a:spLocks noGrp="1"/>
          </p:cNvSpPr>
          <p:nvPr>
            <p:ph type="sldNum" sz="quarter" idx="10"/>
          </p:nvPr>
        </p:nvSpPr>
        <p:spPr/>
        <p:txBody>
          <a:bodyPr/>
          <a:lstStyle/>
          <a:p>
            <a:fld id="{5BF27621-E11D-4917-BF76-CB5D0223B306}" type="slidenum">
              <a:rPr lang="bg-BG" smtClean="0"/>
              <a:t>8</a:t>
            </a:fld>
            <a:endParaRPr lang="bg-BG"/>
          </a:p>
        </p:txBody>
      </p:sp>
    </p:spTree>
    <p:extLst>
      <p:ext uri="{BB962C8B-B14F-4D97-AF65-F5344CB8AC3E}">
        <p14:creationId xmlns:p14="http://schemas.microsoft.com/office/powerpoint/2010/main" val="32346238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8" name="Date Placeholder 27"/>
          <p:cNvSpPr>
            <a:spLocks noGrp="1"/>
          </p:cNvSpPr>
          <p:nvPr>
            <p:ph type="dt" sz="half" idx="10"/>
          </p:nvPr>
        </p:nvSpPr>
        <p:spPr/>
        <p:txBody>
          <a:bodyPr/>
          <a:lstStyle/>
          <a:p>
            <a:fld id="{7F625131-B354-49A5-A335-CFF8F4B9A901}" type="datetimeFigureOut">
              <a:rPr lang="bg-BG" smtClean="0"/>
              <a:t>18.8.2022 г.</a:t>
            </a:fld>
            <a:endParaRPr lang="bg-BG"/>
          </a:p>
        </p:txBody>
      </p:sp>
      <p:sp>
        <p:nvSpPr>
          <p:cNvPr id="17" name="Footer Placeholder 16"/>
          <p:cNvSpPr>
            <a:spLocks noGrp="1"/>
          </p:cNvSpPr>
          <p:nvPr>
            <p:ph type="ftr" sz="quarter" idx="11"/>
          </p:nvPr>
        </p:nvSpPr>
        <p:spPr/>
        <p:txBody>
          <a:bodyPr/>
          <a:lstStyle/>
          <a:p>
            <a:endParaRPr lang="bg-BG"/>
          </a:p>
        </p:txBody>
      </p:sp>
      <p:sp>
        <p:nvSpPr>
          <p:cNvPr id="29" name="Slide Number Placeholder 28"/>
          <p:cNvSpPr>
            <a:spLocks noGrp="1"/>
          </p:cNvSpPr>
          <p:nvPr>
            <p:ph type="sldNum" sz="quarter" idx="12"/>
          </p:nvPr>
        </p:nvSpPr>
        <p:spPr/>
        <p:txBody>
          <a:bodyPr/>
          <a:lstStyle/>
          <a:p>
            <a:fld id="{303CDAEB-A78E-4EBD-9A32-AD94228A78E2}" type="slidenum">
              <a:rPr lang="bg-BG" smtClean="0"/>
              <a:t>‹#›</a:t>
            </a:fld>
            <a:endParaRPr lang="bg-BG"/>
          </a:p>
        </p:txBody>
      </p:sp>
      <p:sp>
        <p:nvSpPr>
          <p:cNvPr id="32" name="Rectangle 31"/>
          <p:cNvSpPr/>
          <p:nvPr/>
        </p:nvSpPr>
        <p:spPr>
          <a:xfrm>
            <a:off x="0" y="-1"/>
            <a:ext cx="365760" cy="6854456"/>
          </a:xfrm>
          <a:prstGeom prst="rect">
            <a:avLst/>
          </a:prstGeom>
          <a:solidFill>
            <a:srgbClr val="FFFFFF">
              <a:alpha val="100000"/>
            </a:srgb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a:xfrm>
            <a:off x="309558" y="680477"/>
            <a:ext cx="45720"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40" name="Rectangle 39"/>
          <p:cNvSpPr/>
          <p:nvPr/>
        </p:nvSpPr>
        <p:spPr>
          <a:xfrm>
            <a:off x="269073" y="680477"/>
            <a:ext cx="27432"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41" name="Rectangle 40"/>
          <p:cNvSpPr/>
          <p:nvPr/>
        </p:nvSpPr>
        <p:spPr>
          <a:xfrm>
            <a:off x="250020" y="680477"/>
            <a:ext cx="9144"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2" name="Rectangle 41"/>
          <p:cNvSpPr/>
          <p:nvPr/>
        </p:nvSpPr>
        <p:spPr>
          <a:xfrm>
            <a:off x="221768" y="680477"/>
            <a:ext cx="9144"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8" name="Title 7"/>
          <p:cNvSpPr>
            <a:spLocks noGrp="1"/>
          </p:cNvSpPr>
          <p:nvPr>
            <p:ph type="ctrTitle"/>
          </p:nvPr>
        </p:nvSpPr>
        <p:spPr>
          <a:xfrm>
            <a:off x="914400" y="4343400"/>
            <a:ext cx="7772400" cy="1975104"/>
          </a:xfrm>
        </p:spPr>
        <p:txBody>
          <a:bodyPr/>
          <a:lstStyle>
            <a:lvl1pPr marR="9144" algn="l">
              <a:defRPr sz="4000" b="1" cap="all" spc="0" baseline="0">
                <a:effectLst>
                  <a:reflection blurRad="12700" stA="34000" endA="740" endPos="53000" dir="5400000" sy="-100000" algn="bl" rotWithShape="0"/>
                </a:effectLst>
              </a:defRPr>
            </a:lvl1pPr>
            <a:extLst/>
          </a:lstStyle>
          <a:p>
            <a:r>
              <a:rPr kumimoji="0" lang="en-US"/>
              <a:t>Click to edit Master title style</a:t>
            </a:r>
          </a:p>
        </p:txBody>
      </p:sp>
      <p:sp>
        <p:nvSpPr>
          <p:cNvPr id="9" name="Subtitle 8"/>
          <p:cNvSpPr>
            <a:spLocks noGrp="1"/>
          </p:cNvSpPr>
          <p:nvPr>
            <p:ph type="subTitle" idx="1"/>
          </p:nvPr>
        </p:nvSpPr>
        <p:spPr>
          <a:xfrm>
            <a:off x="914400" y="2834640"/>
            <a:ext cx="7772400" cy="1508760"/>
          </a:xfrm>
        </p:spPr>
        <p:txBody>
          <a:bodyPr lIns="100584" tIns="45720" anchor="b"/>
          <a:lstStyle>
            <a:lvl1pPr marL="0" indent="0" algn="l">
              <a:spcBef>
                <a:spcPts val="0"/>
              </a:spcBef>
              <a:buNone/>
              <a:defRPr sz="2000">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
        <p:nvSpPr>
          <p:cNvPr id="56" name="Rectangle 55"/>
          <p:cNvSpPr/>
          <p:nvPr/>
        </p:nvSpPr>
        <p:spPr>
          <a:xfrm>
            <a:off x="255291" y="5047394"/>
            <a:ext cx="73152" cy="169164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5" name="Rectangle 64"/>
          <p:cNvSpPr/>
          <p:nvPr/>
        </p:nvSpPr>
        <p:spPr>
          <a:xfrm>
            <a:off x="255291" y="4796819"/>
            <a:ext cx="73152" cy="228600"/>
          </a:xfrm>
          <a:prstGeom prst="rect">
            <a:avLst/>
          </a:prstGeom>
          <a:solidFill>
            <a:schemeClr val="accent3">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6" name="Rectangle 65"/>
          <p:cNvSpPr/>
          <p:nvPr/>
        </p:nvSpPr>
        <p:spPr>
          <a:xfrm>
            <a:off x="255291" y="4637685"/>
            <a:ext cx="73152" cy="137160"/>
          </a:xfrm>
          <a:prstGeom prst="rect">
            <a:avLst/>
          </a:prstGeom>
          <a:solidFill>
            <a:schemeClr val="bg2"/>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7" name="Rectangle 66"/>
          <p:cNvSpPr/>
          <p:nvPr/>
        </p:nvSpPr>
        <p:spPr>
          <a:xfrm>
            <a:off x="255291" y="4542559"/>
            <a:ext cx="73152" cy="7315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7F625131-B354-49A5-A335-CFF8F4B9A901}" type="datetimeFigureOut">
              <a:rPr lang="bg-BG" smtClean="0"/>
              <a:t>18.8.2022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p:txBody>
          <a:bodyPr/>
          <a:lstStyle/>
          <a:p>
            <a:fld id="{303CDAEB-A78E-4EBD-9A32-AD94228A78E2}" type="slidenum">
              <a:rPr lang="bg-BG" smtClean="0"/>
              <a:t>‹#›</a:t>
            </a:fld>
            <a:endParaRPr lang="bg-BG"/>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4" name="Freeform 13"/>
          <p:cNvSpPr>
            <a:spLocks/>
          </p:cNvSpPr>
          <p:nvPr/>
        </p:nvSpPr>
        <p:spPr bwMode="auto">
          <a:xfrm>
            <a:off x="4828952" y="1073888"/>
            <a:ext cx="4322136" cy="5791200"/>
          </a:xfrm>
          <a:custGeom>
            <a:avLst>
              <a:gd name="A1" fmla="val 0"/>
              <a:gd name="A2" fmla="val 0"/>
              <a:gd name="A3" fmla="val 0"/>
              <a:gd name="A4" fmla="val 0"/>
              <a:gd name="A5" fmla="val 0"/>
              <a:gd name="A6" fmla="val 0"/>
              <a:gd name="A7" fmla="val 0"/>
              <a:gd name="A8" fmla="val 0"/>
            </a:avLst>
            <a:gdLst/>
            <a:ahLst/>
            <a:cxnLst>
              <a:cxn ang="0">
                <a:pos x="0" y="3648"/>
              </a:cxn>
              <a:cxn ang="0">
                <a:pos x="720" y="2016"/>
              </a:cxn>
              <a:cxn ang="0">
                <a:pos x="2736" y="0"/>
              </a:cxn>
              <a:cxn ang="0">
                <a:pos x="2736" y="96"/>
              </a:cxn>
              <a:cxn ang="0">
                <a:pos x="744" y="2038"/>
              </a:cxn>
              <a:cxn ang="0">
                <a:pos x="48" y="3648"/>
              </a:cxn>
              <a:cxn ang="0">
                <a:pos x="0" y="3648"/>
              </a:cxn>
            </a:cxnLst>
            <a:rect l="0" t="0" r="0" b="0"/>
            <a:pathLst>
              <a:path w="2736" h="3648">
                <a:moveTo>
                  <a:pt x="0" y="3648"/>
                </a:moveTo>
                <a:lnTo>
                  <a:pt x="720" y="2016"/>
                </a:lnTo>
                <a:lnTo>
                  <a:pt x="2736" y="672"/>
                </a:lnTo>
                <a:lnTo>
                  <a:pt x="2736" y="720"/>
                </a:lnTo>
                <a:lnTo>
                  <a:pt x="744" y="2038"/>
                </a:lnTo>
                <a:lnTo>
                  <a:pt x="48" y="3648"/>
                </a:lnTo>
                <a:lnTo>
                  <a:pt x="48" y="3648"/>
                </a:lnTo>
                <a:close/>
              </a:path>
            </a:pathLst>
          </a:custGeom>
          <a:noFill/>
          <a:ln w="3175" cap="flat" cmpd="sng" algn="ctr">
            <a:solidFill>
              <a:schemeClr val="accent2">
                <a:alpha val="5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Freeform 14"/>
          <p:cNvSpPr>
            <a:spLocks/>
          </p:cNvSpPr>
          <p:nvPr/>
        </p:nvSpPr>
        <p:spPr bwMode="auto">
          <a:xfrm>
            <a:off x="373966" y="0"/>
            <a:ext cx="5514536" cy="6615332"/>
          </a:xfrm>
          <a:custGeom>
            <a:avLst>
              <a:gd name="A1" fmla="val 0"/>
              <a:gd name="A2" fmla="val 0"/>
              <a:gd name="A3" fmla="val 0"/>
              <a:gd name="A4" fmla="val 0"/>
              <a:gd name="A5" fmla="val 0"/>
              <a:gd name="A6" fmla="val 0"/>
              <a:gd name="A7" fmla="val 0"/>
              <a:gd name="A8" fmla="val 0"/>
            </a:avLst>
            <a:gdLst/>
            <a:ahLst/>
            <a:cxnLst>
              <a:cxn ang="0">
                <a:pos x="0" y="4080"/>
              </a:cxn>
              <a:cxn ang="0">
                <a:pos x="0" y="4128"/>
              </a:cxn>
              <a:cxn ang="0">
                <a:pos x="3504" y="2640"/>
              </a:cxn>
              <a:cxn ang="0">
                <a:pos x="2880" y="0"/>
              </a:cxn>
              <a:cxn ang="0">
                <a:pos x="2832" y="0"/>
              </a:cxn>
              <a:cxn ang="0">
                <a:pos x="3465" y="2619"/>
              </a:cxn>
              <a:cxn ang="0">
                <a:pos x="0" y="4080"/>
              </a:cxn>
            </a:cxnLst>
            <a:rect l="0" t="0" r="0" b="0"/>
            <a:pathLst>
              <a:path w="3504" h="4128">
                <a:moveTo>
                  <a:pt x="0" y="4080"/>
                </a:moveTo>
                <a:lnTo>
                  <a:pt x="0" y="4128"/>
                </a:lnTo>
                <a:lnTo>
                  <a:pt x="3504" y="2640"/>
                </a:lnTo>
                <a:lnTo>
                  <a:pt x="2880" y="0"/>
                </a:lnTo>
                <a:lnTo>
                  <a:pt x="2832" y="0"/>
                </a:lnTo>
                <a:lnTo>
                  <a:pt x="3465" y="2619"/>
                </a:lnTo>
                <a:lnTo>
                  <a:pt x="0" y="4080"/>
                </a:lnTo>
                <a:close/>
              </a:path>
            </a:pathLst>
          </a:custGeom>
          <a:noFill/>
          <a:ln w="3175" cap="flat" cmpd="sng" algn="ctr">
            <a:solidFill>
              <a:schemeClr val="accent2">
                <a:alpha val="5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5236414">
            <a:off x="4462128" y="1483600"/>
            <a:ext cx="4114800" cy="1188720"/>
          </a:xfrm>
          <a:custGeom>
            <a:avLst>
              <a:gd name="A1" fmla="val 0"/>
              <a:gd name="A2" fmla="val 0"/>
              <a:gd name="A3" fmla="val 0"/>
              <a:gd name="A4" fmla="val 0"/>
              <a:gd name="A5" fmla="val 0"/>
              <a:gd name="A6" fmla="val 0"/>
              <a:gd name="A7" fmla="val 0"/>
              <a:gd name="A8" fmla="val 0"/>
            </a:avLst>
            <a:gdLst/>
            <a:ahLst/>
            <a:cxnLst>
              <a:cxn ang="0">
                <a:pos x="0" y="0"/>
              </a:cxn>
              <a:cxn ang="0">
                <a:pos x="3552" y="1344"/>
              </a:cxn>
              <a:cxn ang="0">
                <a:pos x="0" y="48"/>
              </a:cxn>
              <a:cxn ang="0">
                <a:pos x="0" y="0"/>
              </a:cxn>
            </a:cxnLst>
            <a:rect l="0" t="0" r="0" b="0"/>
            <a:pathLst>
              <a:path w="3552" h="1344">
                <a:moveTo>
                  <a:pt x="0" y="0"/>
                </a:moveTo>
                <a:lnTo>
                  <a:pt x="3552" y="1344"/>
                </a:lnTo>
                <a:lnTo>
                  <a:pt x="0" y="48"/>
                </a:lnTo>
                <a:lnTo>
                  <a:pt x="0" y="0"/>
                </a:lnTo>
                <a:close/>
              </a:path>
            </a:pathLst>
          </a:custGeom>
          <a:solidFill>
            <a:schemeClr val="bg2">
              <a:tint val="95000"/>
              <a:satMod val="18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Freeform 15"/>
          <p:cNvSpPr>
            <a:spLocks/>
          </p:cNvSpPr>
          <p:nvPr/>
        </p:nvSpPr>
        <p:spPr bwMode="auto">
          <a:xfrm>
            <a:off x="5943600" y="0"/>
            <a:ext cx="2743200" cy="4267200"/>
          </a:xfrm>
          <a:custGeom>
            <a:avLst>
              <a:gd name="A1" fmla="val 0"/>
              <a:gd name="A2" fmla="val 0"/>
              <a:gd name="A3" fmla="val 0"/>
              <a:gd name="A4" fmla="val 0"/>
              <a:gd name="A5" fmla="val 0"/>
              <a:gd name="A6" fmla="val 0"/>
              <a:gd name="A7" fmla="val 0"/>
              <a:gd name="A8" fmla="val 0"/>
            </a:avLst>
            <a:gdLst/>
            <a:ahLst/>
            <a:cxnLst>
              <a:cxn ang="0">
                <a:pos x="1104" y="0"/>
              </a:cxn>
              <a:cxn ang="0">
                <a:pos x="1728" y="0"/>
              </a:cxn>
              <a:cxn ang="0">
                <a:pos x="0" y="2688"/>
              </a:cxn>
              <a:cxn ang="0">
                <a:pos x="1104" y="0"/>
              </a:cxn>
            </a:cxnLst>
            <a:rect l="0" t="0" r="0" b="0"/>
            <a:pathLst>
              <a:path w="1728" h="2688">
                <a:moveTo>
                  <a:pt x="1104" y="0"/>
                </a:moveTo>
                <a:lnTo>
                  <a:pt x="1728" y="0"/>
                </a:lnTo>
                <a:lnTo>
                  <a:pt x="0" y="2688"/>
                </a:lnTo>
                <a:lnTo>
                  <a:pt x="1104"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Freeform 16"/>
          <p:cNvSpPr>
            <a:spLocks/>
          </p:cNvSpPr>
          <p:nvPr/>
        </p:nvSpPr>
        <p:spPr bwMode="auto">
          <a:xfrm>
            <a:off x="5943600" y="4267200"/>
            <a:ext cx="3200400" cy="1143000"/>
          </a:xfrm>
          <a:custGeom>
            <a:avLst>
              <a:gd name="A1" fmla="val 0"/>
              <a:gd name="A2" fmla="val 0"/>
              <a:gd name="A3" fmla="val 0"/>
              <a:gd name="A4" fmla="val 0"/>
              <a:gd name="A5" fmla="val 0"/>
              <a:gd name="A6" fmla="val 0"/>
              <a:gd name="A7" fmla="val 0"/>
              <a:gd name="A8" fmla="val 0"/>
            </a:avLst>
            <a:gdLst/>
            <a:ahLst/>
            <a:cxnLst>
              <a:cxn ang="0">
                <a:pos x="0" y="0"/>
              </a:cxn>
              <a:cxn ang="0">
                <a:pos x="2016" y="240"/>
              </a:cxn>
              <a:cxn ang="0">
                <a:pos x="2016" y="720"/>
              </a:cxn>
              <a:cxn ang="0">
                <a:pos x="0" y="0"/>
              </a:cxn>
            </a:cxnLst>
            <a:rect l="0" t="0" r="0" b="0"/>
            <a:pathLst>
              <a:path w="2016" h="720">
                <a:moveTo>
                  <a:pt x="0" y="0"/>
                </a:moveTo>
                <a:lnTo>
                  <a:pt x="2016" y="240"/>
                </a:lnTo>
                <a:lnTo>
                  <a:pt x="2016" y="720"/>
                </a:lnTo>
                <a:lnTo>
                  <a:pt x="0"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Freeform 17"/>
          <p:cNvSpPr>
            <a:spLocks/>
          </p:cNvSpPr>
          <p:nvPr/>
        </p:nvSpPr>
        <p:spPr bwMode="auto">
          <a:xfrm>
            <a:off x="5943600" y="0"/>
            <a:ext cx="1371600" cy="4267200"/>
          </a:xfrm>
          <a:custGeom>
            <a:avLst>
              <a:gd name="A1" fmla="val 0"/>
              <a:gd name="A2" fmla="val 0"/>
              <a:gd name="A3" fmla="val 0"/>
              <a:gd name="A4" fmla="val 0"/>
              <a:gd name="A5" fmla="val 0"/>
              <a:gd name="A6" fmla="val 0"/>
              <a:gd name="A7" fmla="val 0"/>
              <a:gd name="A8" fmla="val 0"/>
            </a:avLst>
            <a:gdLst/>
            <a:ahLst/>
            <a:cxnLst>
              <a:cxn ang="0">
                <a:pos x="864" y="0"/>
              </a:cxn>
              <a:cxn ang="0">
                <a:pos x="0" y="2688"/>
              </a:cxn>
              <a:cxn ang="0">
                <a:pos x="768" y="0"/>
              </a:cxn>
              <a:cxn ang="0">
                <a:pos x="864" y="0"/>
              </a:cxn>
            </a:cxnLst>
            <a:rect l="0" t="0" r="0" b="0"/>
            <a:pathLst>
              <a:path w="864" h="2688">
                <a:moveTo>
                  <a:pt x="864" y="0"/>
                </a:moveTo>
                <a:lnTo>
                  <a:pt x="0" y="2688"/>
                </a:lnTo>
                <a:lnTo>
                  <a:pt x="768" y="0"/>
                </a:lnTo>
                <a:lnTo>
                  <a:pt x="864"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Freeform 18"/>
          <p:cNvSpPr>
            <a:spLocks/>
          </p:cNvSpPr>
          <p:nvPr/>
        </p:nvSpPr>
        <p:spPr bwMode="auto">
          <a:xfrm>
            <a:off x="5948363" y="4246563"/>
            <a:ext cx="2090737" cy="2611437"/>
          </a:xfrm>
          <a:custGeom>
            <a:avLst>
              <a:gd name="A1" fmla="val 0"/>
              <a:gd name="A2" fmla="val 0"/>
              <a:gd name="A3" fmla="val 0"/>
              <a:gd name="A4" fmla="val 0"/>
              <a:gd name="A5" fmla="val 0"/>
              <a:gd name="A6" fmla="val 0"/>
              <a:gd name="A7" fmla="val 0"/>
              <a:gd name="A8" fmla="val 0"/>
            </a:avLst>
            <a:gdLst/>
            <a:ahLst/>
            <a:cxnLst>
              <a:cxn ang="0">
                <a:pos x="1071" y="1645"/>
              </a:cxn>
              <a:cxn ang="0">
                <a:pos x="1317" y="1645"/>
              </a:cxn>
              <a:cxn ang="0">
                <a:pos x="0" y="0"/>
              </a:cxn>
              <a:cxn ang="0">
                <a:pos x="1071" y="1645"/>
              </a:cxn>
            </a:cxnLst>
            <a:rect l="0" t="0" r="0" b="0"/>
            <a:pathLst>
              <a:path w="1317" h="1645">
                <a:moveTo>
                  <a:pt x="1071" y="1645"/>
                </a:moveTo>
                <a:lnTo>
                  <a:pt x="1317" y="1645"/>
                </a:lnTo>
                <a:lnTo>
                  <a:pt x="0" y="0"/>
                </a:lnTo>
                <a:lnTo>
                  <a:pt x="1071" y="1645"/>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Freeform 19"/>
          <p:cNvSpPr>
            <a:spLocks/>
          </p:cNvSpPr>
          <p:nvPr/>
        </p:nvSpPr>
        <p:spPr bwMode="auto">
          <a:xfrm>
            <a:off x="5943600" y="4267200"/>
            <a:ext cx="1600200" cy="2590800"/>
          </a:xfrm>
          <a:custGeom>
            <a:avLst>
              <a:gd name="A1" fmla="val 0"/>
              <a:gd name="A2" fmla="val 0"/>
              <a:gd name="A3" fmla="val 0"/>
              <a:gd name="A4" fmla="val 0"/>
              <a:gd name="A5" fmla="val 0"/>
              <a:gd name="A6" fmla="val 0"/>
              <a:gd name="A7" fmla="val 0"/>
              <a:gd name="A8" fmla="val 0"/>
            </a:avLst>
            <a:gdLst/>
            <a:ahLst/>
            <a:cxnLst>
              <a:cxn ang="0">
                <a:pos x="1008" y="1632"/>
              </a:cxn>
              <a:cxn ang="0">
                <a:pos x="0" y="0"/>
              </a:cxn>
              <a:cxn ang="0">
                <a:pos x="960" y="1632"/>
              </a:cxn>
              <a:cxn ang="0">
                <a:pos x="1008" y="1632"/>
              </a:cxn>
            </a:cxnLst>
            <a:rect l="0" t="0" r="0" b="0"/>
            <a:pathLst>
              <a:path w="1008" h="1632">
                <a:moveTo>
                  <a:pt x="1008" y="1632"/>
                </a:moveTo>
                <a:lnTo>
                  <a:pt x="0" y="0"/>
                </a:lnTo>
                <a:lnTo>
                  <a:pt x="960" y="1632"/>
                </a:lnTo>
                <a:lnTo>
                  <a:pt x="1008" y="1632"/>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1" name="Freeform 20"/>
          <p:cNvSpPr>
            <a:spLocks/>
          </p:cNvSpPr>
          <p:nvPr/>
        </p:nvSpPr>
        <p:spPr bwMode="auto">
          <a:xfrm>
            <a:off x="5943600" y="1371600"/>
            <a:ext cx="3200400" cy="2895600"/>
          </a:xfrm>
          <a:custGeom>
            <a:avLst>
              <a:gd name="A1" fmla="val 0"/>
              <a:gd name="A2" fmla="val 0"/>
              <a:gd name="A3" fmla="val 0"/>
              <a:gd name="A4" fmla="val 0"/>
              <a:gd name="A5" fmla="val 0"/>
              <a:gd name="A6" fmla="val 0"/>
              <a:gd name="A7" fmla="val 0"/>
              <a:gd name="A8" fmla="val 0"/>
            </a:avLst>
            <a:gdLst/>
            <a:ahLst/>
            <a:cxnLst>
              <a:cxn ang="0">
                <a:pos x="2016" y="0"/>
              </a:cxn>
              <a:cxn ang="0">
                <a:pos x="2016" y="144"/>
              </a:cxn>
              <a:cxn ang="0">
                <a:pos x="0" y="1824"/>
              </a:cxn>
              <a:cxn ang="0">
                <a:pos x="2016" y="0"/>
              </a:cxn>
            </a:cxnLst>
            <a:rect l="0" t="0" r="0" b="0"/>
            <a:pathLst>
              <a:path w="2016" h="1824">
                <a:moveTo>
                  <a:pt x="2016" y="0"/>
                </a:moveTo>
                <a:lnTo>
                  <a:pt x="2016" y="144"/>
                </a:lnTo>
                <a:lnTo>
                  <a:pt x="0" y="1824"/>
                </a:lnTo>
                <a:lnTo>
                  <a:pt x="2016"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Freeform 21"/>
          <p:cNvSpPr>
            <a:spLocks/>
          </p:cNvSpPr>
          <p:nvPr/>
        </p:nvSpPr>
        <p:spPr bwMode="auto">
          <a:xfrm>
            <a:off x="5943600" y="1752600"/>
            <a:ext cx="3200400" cy="2514600"/>
          </a:xfrm>
          <a:custGeom>
            <a:avLst>
              <a:gd name="A1" fmla="val 0"/>
              <a:gd name="A2" fmla="val 0"/>
              <a:gd name="A3" fmla="val 0"/>
              <a:gd name="A4" fmla="val 0"/>
              <a:gd name="A5" fmla="val 0"/>
              <a:gd name="A6" fmla="val 0"/>
              <a:gd name="A7" fmla="val 0"/>
              <a:gd name="A8" fmla="val 0"/>
            </a:avLst>
            <a:gdLst/>
            <a:ahLst/>
            <a:cxnLst>
              <a:cxn ang="0">
                <a:pos x="2016" y="0"/>
              </a:cxn>
              <a:cxn ang="0">
                <a:pos x="0" y="1584"/>
              </a:cxn>
              <a:cxn ang="0">
                <a:pos x="2016" y="48"/>
              </a:cxn>
              <a:cxn ang="0">
                <a:pos x="2016" y="0"/>
              </a:cxn>
            </a:cxnLst>
            <a:rect l="0" t="0" r="0" b="0"/>
            <a:pathLst>
              <a:path w="2016" h="1584">
                <a:moveTo>
                  <a:pt x="2016" y="0"/>
                </a:moveTo>
                <a:lnTo>
                  <a:pt x="0" y="1584"/>
                </a:lnTo>
                <a:lnTo>
                  <a:pt x="2016" y="48"/>
                </a:lnTo>
                <a:lnTo>
                  <a:pt x="2016"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3" name="Freeform 22"/>
          <p:cNvSpPr>
            <a:spLocks/>
          </p:cNvSpPr>
          <p:nvPr/>
        </p:nvSpPr>
        <p:spPr bwMode="auto">
          <a:xfrm>
            <a:off x="990600" y="4267200"/>
            <a:ext cx="4953000" cy="2590800"/>
          </a:xfrm>
          <a:custGeom>
            <a:avLst>
              <a:gd name="A1" fmla="val 0"/>
              <a:gd name="A2" fmla="val 0"/>
              <a:gd name="A3" fmla="val 0"/>
              <a:gd name="A4" fmla="val 0"/>
              <a:gd name="A5" fmla="val 0"/>
              <a:gd name="A6" fmla="val 0"/>
              <a:gd name="A7" fmla="val 0"/>
              <a:gd name="A8" fmla="val 0"/>
            </a:avLst>
            <a:gdLst/>
            <a:ahLst/>
            <a:cxnLst>
              <a:cxn ang="0">
                <a:pos x="0" y="1632"/>
              </a:cxn>
              <a:cxn ang="0">
                <a:pos x="3120" y="0"/>
              </a:cxn>
              <a:cxn ang="0">
                <a:pos x="1056" y="1632"/>
              </a:cxn>
              <a:cxn ang="0">
                <a:pos x="0" y="1632"/>
              </a:cxn>
            </a:cxnLst>
            <a:rect l="0" t="0" r="0" b="0"/>
            <a:pathLst>
              <a:path w="3120" h="1632">
                <a:moveTo>
                  <a:pt x="0" y="1632"/>
                </a:moveTo>
                <a:lnTo>
                  <a:pt x="3120" y="0"/>
                </a:lnTo>
                <a:lnTo>
                  <a:pt x="1056" y="1632"/>
                </a:lnTo>
                <a:lnTo>
                  <a:pt x="0" y="1632"/>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4" name="Freeform 23"/>
          <p:cNvSpPr>
            <a:spLocks/>
          </p:cNvSpPr>
          <p:nvPr/>
        </p:nvSpPr>
        <p:spPr bwMode="auto">
          <a:xfrm>
            <a:off x="533400" y="4267200"/>
            <a:ext cx="5334000" cy="2590800"/>
          </a:xfrm>
          <a:custGeom>
            <a:avLst>
              <a:gd name="A1" fmla="val 0"/>
              <a:gd name="A2" fmla="val 0"/>
              <a:gd name="A3" fmla="val 0"/>
              <a:gd name="A4" fmla="val 0"/>
              <a:gd name="A5" fmla="val 0"/>
              <a:gd name="A6" fmla="val 0"/>
              <a:gd name="A7" fmla="val 0"/>
              <a:gd name="A8" fmla="val 0"/>
            </a:avLst>
            <a:gdLst/>
            <a:ahLst/>
            <a:cxnLst>
              <a:cxn ang="0">
                <a:pos x="0" y="1632"/>
              </a:cxn>
              <a:cxn ang="0">
                <a:pos x="3360" y="0"/>
              </a:cxn>
              <a:cxn ang="0">
                <a:pos x="144" y="1632"/>
              </a:cxn>
              <a:cxn ang="0">
                <a:pos x="0" y="1632"/>
              </a:cxn>
            </a:cxnLst>
            <a:rect l="0" t="0" r="0" b="0"/>
            <a:pathLst>
              <a:path w="3360" h="1632">
                <a:moveTo>
                  <a:pt x="0" y="1632"/>
                </a:moveTo>
                <a:lnTo>
                  <a:pt x="3360" y="0"/>
                </a:lnTo>
                <a:lnTo>
                  <a:pt x="144" y="1632"/>
                </a:lnTo>
                <a:lnTo>
                  <a:pt x="0" y="1632"/>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5" name="Freeform 24"/>
          <p:cNvSpPr>
            <a:spLocks/>
          </p:cNvSpPr>
          <p:nvPr/>
        </p:nvSpPr>
        <p:spPr bwMode="auto">
          <a:xfrm>
            <a:off x="366824" y="2438400"/>
            <a:ext cx="5638800" cy="1828800"/>
          </a:xfrm>
          <a:custGeom>
            <a:avLst>
              <a:gd name="A1" fmla="val 0"/>
              <a:gd name="A2" fmla="val 0"/>
              <a:gd name="A3" fmla="val 0"/>
              <a:gd name="A4" fmla="val 0"/>
              <a:gd name="A5" fmla="val 0"/>
              <a:gd name="A6" fmla="val 0"/>
              <a:gd name="A7" fmla="val 0"/>
              <a:gd name="A8" fmla="val 0"/>
            </a:avLst>
            <a:gdLst/>
            <a:ahLst/>
            <a:cxnLst>
              <a:cxn ang="0">
                <a:pos x="0" y="0"/>
              </a:cxn>
              <a:cxn ang="0">
                <a:pos x="3552" y="1152"/>
              </a:cxn>
              <a:cxn ang="0">
                <a:pos x="0" y="384"/>
              </a:cxn>
              <a:cxn ang="0">
                <a:pos x="0" y="0"/>
              </a:cxn>
            </a:cxnLst>
            <a:rect l="0" t="0" r="0" b="0"/>
            <a:pathLst>
              <a:path w="3552" h="1152">
                <a:moveTo>
                  <a:pt x="0" y="0"/>
                </a:moveTo>
                <a:lnTo>
                  <a:pt x="3504" y="1152"/>
                </a:lnTo>
                <a:lnTo>
                  <a:pt x="0" y="384"/>
                </a:lnTo>
                <a:lnTo>
                  <a:pt x="0"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6" name="Freeform 25"/>
          <p:cNvSpPr>
            <a:spLocks/>
          </p:cNvSpPr>
          <p:nvPr/>
        </p:nvSpPr>
        <p:spPr bwMode="auto">
          <a:xfrm>
            <a:off x="366824" y="2133600"/>
            <a:ext cx="5638800" cy="2133600"/>
          </a:xfrm>
          <a:custGeom>
            <a:avLst>
              <a:gd name="A1" fmla="val 0"/>
              <a:gd name="A2" fmla="val 0"/>
              <a:gd name="A3" fmla="val 0"/>
              <a:gd name="A4" fmla="val 0"/>
              <a:gd name="A5" fmla="val 0"/>
              <a:gd name="A6" fmla="val 0"/>
              <a:gd name="A7" fmla="val 0"/>
              <a:gd name="A8" fmla="val 0"/>
            </a:avLst>
            <a:gdLst/>
            <a:ahLst/>
            <a:cxnLst>
              <a:cxn ang="0">
                <a:pos x="0" y="0"/>
              </a:cxn>
              <a:cxn ang="0">
                <a:pos x="3552" y="1344"/>
              </a:cxn>
              <a:cxn ang="0">
                <a:pos x="0" y="48"/>
              </a:cxn>
              <a:cxn ang="0">
                <a:pos x="0" y="0"/>
              </a:cxn>
            </a:cxnLst>
            <a:rect l="0" t="0" r="0" b="0"/>
            <a:pathLst>
              <a:path w="3552" h="1344">
                <a:moveTo>
                  <a:pt x="0" y="0"/>
                </a:moveTo>
                <a:lnTo>
                  <a:pt x="3552" y="1344"/>
                </a:lnTo>
                <a:lnTo>
                  <a:pt x="0" y="48"/>
                </a:lnTo>
                <a:lnTo>
                  <a:pt x="0"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Freeform 26"/>
          <p:cNvSpPr>
            <a:spLocks/>
          </p:cNvSpPr>
          <p:nvPr/>
        </p:nvSpPr>
        <p:spPr bwMode="auto">
          <a:xfrm>
            <a:off x="4572000" y="4267200"/>
            <a:ext cx="1371600" cy="2590800"/>
          </a:xfrm>
          <a:custGeom>
            <a:avLst>
              <a:gd name="A1" fmla="val 0"/>
              <a:gd name="A2" fmla="val 0"/>
              <a:gd name="A3" fmla="val 0"/>
              <a:gd name="A4" fmla="val 0"/>
              <a:gd name="A5" fmla="val 0"/>
              <a:gd name="A6" fmla="val 0"/>
              <a:gd name="A7" fmla="val 0"/>
              <a:gd name="A8" fmla="val 0"/>
            </a:avLst>
            <a:gdLst/>
            <a:ahLst/>
            <a:cxnLst>
              <a:cxn ang="0">
                <a:pos x="0" y="1632"/>
              </a:cxn>
              <a:cxn ang="0">
                <a:pos x="96" y="1632"/>
              </a:cxn>
              <a:cxn ang="0">
                <a:pos x="864" y="0"/>
              </a:cxn>
              <a:cxn ang="0">
                <a:pos x="0" y="1632"/>
              </a:cxn>
            </a:cxnLst>
            <a:rect l="0" t="0" r="0" b="0"/>
            <a:pathLst>
              <a:path w="864" h="1632">
                <a:moveTo>
                  <a:pt x="0" y="1632"/>
                </a:moveTo>
                <a:lnTo>
                  <a:pt x="96" y="1632"/>
                </a:lnTo>
                <a:lnTo>
                  <a:pt x="864" y="0"/>
                </a:lnTo>
                <a:lnTo>
                  <a:pt x="0" y="1632"/>
                </a:lnTo>
                <a:close/>
              </a:path>
            </a:pathLst>
          </a:custGeom>
          <a:solidFill>
            <a:schemeClr val="bg2">
              <a:tint val="95000"/>
              <a:satMod val="18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3" name="Text Placeholder 2"/>
          <p:cNvSpPr>
            <a:spLocks noGrp="1"/>
          </p:cNvSpPr>
          <p:nvPr>
            <p:ph type="body" idx="1"/>
          </p:nvPr>
        </p:nvSpPr>
        <p:spPr>
          <a:xfrm>
            <a:off x="706902" y="1351672"/>
            <a:ext cx="5718048" cy="977486"/>
          </a:xfrm>
        </p:spPr>
        <p:txBody>
          <a:bodyPr lIns="82296" tIns="45720" bIns="0" anchor="t"/>
          <a:lstStyle>
            <a:lvl1pPr marL="54864" indent="0">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7F625131-B354-49A5-A335-CFF8F4B9A901}" type="datetimeFigureOut">
              <a:rPr lang="bg-BG" smtClean="0"/>
              <a:t>18.8.2022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p:txBody>
          <a:bodyPr/>
          <a:lstStyle/>
          <a:p>
            <a:fld id="{303CDAEB-A78E-4EBD-9A32-AD94228A78E2}" type="slidenum">
              <a:rPr lang="bg-BG" smtClean="0"/>
              <a:t>‹#›</a:t>
            </a:fld>
            <a:endParaRPr lang="bg-BG"/>
          </a:p>
        </p:txBody>
      </p:sp>
      <p:sp>
        <p:nvSpPr>
          <p:cNvPr id="7" name="Rectangle 6"/>
          <p:cNvSpPr/>
          <p:nvPr/>
        </p:nvSpPr>
        <p:spPr>
          <a:xfrm>
            <a:off x="363160" y="402264"/>
            <a:ext cx="8503920" cy="886265"/>
          </a:xfrm>
          <a:prstGeom prst="rect">
            <a:avLst/>
          </a:prstGeom>
          <a:solidFill>
            <a:schemeClr val="bg2">
              <a:tint val="95000"/>
              <a:satMod val="180000"/>
              <a:alpha val="4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06902" y="512064"/>
            <a:ext cx="8156448" cy="777240"/>
          </a:xfrm>
        </p:spPr>
        <p:txBody>
          <a:bodyPr tIns="64008"/>
          <a:lstStyle>
            <a:lvl1pPr algn="l">
              <a:buNone/>
              <a:defRPr sz="3800" b="0" cap="none" spc="-150" baseline="0"/>
            </a:lvl1pPr>
            <a:extLst/>
          </a:lstStyle>
          <a:p>
            <a:r>
              <a:rPr kumimoji="0" lang="en-US"/>
              <a:t>Click to edit Master title style</a:t>
            </a:r>
          </a:p>
        </p:txBody>
      </p:sp>
      <p:sp>
        <p:nvSpPr>
          <p:cNvPr id="8" name="Rectangle 7"/>
          <p:cNvSpPr/>
          <p:nvPr/>
        </p:nvSpPr>
        <p:spPr>
          <a:xfrm flipH="1">
            <a:off x="371538" y="680477"/>
            <a:ext cx="27432"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9" name="Rectangle 8"/>
          <p:cNvSpPr/>
          <p:nvPr/>
        </p:nvSpPr>
        <p:spPr>
          <a:xfrm flipH="1">
            <a:off x="411109" y="680477"/>
            <a:ext cx="27432"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0" name="Rectangle 9"/>
          <p:cNvSpPr/>
          <p:nvPr/>
        </p:nvSpPr>
        <p:spPr>
          <a:xfrm flipH="1">
            <a:off x="448450" y="680477"/>
            <a:ext cx="9144"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H="1">
            <a:off x="476702" y="680477"/>
            <a:ext cx="9144"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2" name="Rectangle 11"/>
          <p:cNvSpPr/>
          <p:nvPr/>
        </p:nvSpPr>
        <p:spPr>
          <a:xfrm>
            <a:off x="500478" y="680477"/>
            <a:ext cx="36576"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512064"/>
            <a:ext cx="8229600" cy="914400"/>
          </a:xfrm>
        </p:spPr>
        <p:txBody>
          <a:bodyPr/>
          <a:lstStyle/>
          <a:p>
            <a:r>
              <a:rPr kumimoji="0" lang="en-US"/>
              <a:t>Click to edit Master title style</a:t>
            </a:r>
          </a:p>
        </p:txBody>
      </p:sp>
      <p:sp>
        <p:nvSpPr>
          <p:cNvPr id="3" name="Content Placeholder 2"/>
          <p:cNvSpPr>
            <a:spLocks noGrp="1"/>
          </p:cNvSpPr>
          <p:nvPr>
            <p:ph sz="half" idx="1"/>
          </p:nvPr>
        </p:nvSpPr>
        <p:spPr>
          <a:xfrm>
            <a:off x="464344" y="1770501"/>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55344" y="1770501"/>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7F625131-B354-49A5-A335-CFF8F4B9A901}" type="datetimeFigureOut">
              <a:rPr lang="bg-BG" smtClean="0"/>
              <a:t>18.8.2022 г.</a:t>
            </a:fld>
            <a:endParaRPr lang="bg-BG"/>
          </a:p>
        </p:txBody>
      </p:sp>
      <p:sp>
        <p:nvSpPr>
          <p:cNvPr id="6" name="Footer Placeholder 5"/>
          <p:cNvSpPr>
            <a:spLocks noGrp="1"/>
          </p:cNvSpPr>
          <p:nvPr>
            <p:ph type="ftr" sz="quarter" idx="11"/>
          </p:nvPr>
        </p:nvSpPr>
        <p:spPr/>
        <p:txBody>
          <a:bodyPr/>
          <a:lstStyle/>
          <a:p>
            <a:endParaRPr lang="bg-BG"/>
          </a:p>
        </p:txBody>
      </p:sp>
      <p:sp>
        <p:nvSpPr>
          <p:cNvPr id="7" name="Slide Number Placeholder 6"/>
          <p:cNvSpPr>
            <a:spLocks noGrp="1"/>
          </p:cNvSpPr>
          <p:nvPr>
            <p:ph type="sldNum" sz="quarter" idx="12"/>
          </p:nvPr>
        </p:nvSpPr>
        <p:spPr/>
        <p:txBody>
          <a:bodyPr/>
          <a:lstStyle/>
          <a:p>
            <a:fld id="{303CDAEB-A78E-4EBD-9A32-AD94228A78E2}" type="slidenum">
              <a:rPr lang="bg-BG" smtClean="0"/>
              <a:t>‹#›</a:t>
            </a:fld>
            <a:endParaRPr lang="bg-BG"/>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5" name="Rectangle 24"/>
          <p:cNvSpPr/>
          <p:nvPr/>
        </p:nvSpPr>
        <p:spPr>
          <a:xfrm>
            <a:off x="0" y="402265"/>
            <a:ext cx="8867080" cy="886265"/>
          </a:xfrm>
          <a:prstGeom prst="rect">
            <a:avLst/>
          </a:prstGeom>
          <a:solidFill>
            <a:schemeClr val="bg2">
              <a:tint val="95000"/>
              <a:satMod val="180000"/>
              <a:alpha val="4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504824" y="512064"/>
            <a:ext cx="7772400" cy="914400"/>
          </a:xfrm>
        </p:spPr>
        <p:txBody>
          <a:bodyPr anchor="t"/>
          <a:lstStyle>
            <a:lvl1pPr>
              <a:defRPr sz="4000"/>
            </a:lvl1pPr>
            <a:extLst/>
          </a:lstStyle>
          <a:p>
            <a:r>
              <a:rPr kumimoji="0" lang="en-US"/>
              <a:t>Click to edit Master title style</a:t>
            </a:r>
          </a:p>
        </p:txBody>
      </p:sp>
      <p:sp>
        <p:nvSpPr>
          <p:cNvPr id="3" name="Text Placeholder 2"/>
          <p:cNvSpPr>
            <a:spLocks noGrp="1"/>
          </p:cNvSpPr>
          <p:nvPr>
            <p:ph type="body" idx="1"/>
          </p:nvPr>
        </p:nvSpPr>
        <p:spPr>
          <a:xfrm>
            <a:off x="457200" y="1809750"/>
            <a:ext cx="4040188" cy="639762"/>
          </a:xfrm>
        </p:spPr>
        <p:txBody>
          <a:bodyPr anchor="ctr"/>
          <a:lstStyle>
            <a:lvl1pPr marL="73152" indent="0" algn="l">
              <a:buNone/>
              <a:defRPr sz="2400" b="1">
                <a:solidFill>
                  <a:schemeClr val="accent2"/>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09750"/>
            <a:ext cx="4041775" cy="639762"/>
          </a:xfrm>
        </p:spPr>
        <p:txBody>
          <a:bodyPr anchor="ctr"/>
          <a:lstStyle>
            <a:lvl1pPr marL="73152" indent="0">
              <a:buNone/>
              <a:defRPr sz="2400" b="1">
                <a:solidFill>
                  <a:schemeClr val="accent2"/>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459037"/>
            <a:ext cx="4040188" cy="3959352"/>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459037"/>
            <a:ext cx="4041775" cy="3959352"/>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7F625131-B354-49A5-A335-CFF8F4B9A901}" type="datetimeFigureOut">
              <a:rPr lang="bg-BG" smtClean="0"/>
              <a:t>18.8.2022 г.</a:t>
            </a:fld>
            <a:endParaRPr lang="bg-BG"/>
          </a:p>
        </p:txBody>
      </p:sp>
      <p:sp>
        <p:nvSpPr>
          <p:cNvPr id="8" name="Footer Placeholder 7"/>
          <p:cNvSpPr>
            <a:spLocks noGrp="1"/>
          </p:cNvSpPr>
          <p:nvPr>
            <p:ph type="ftr" sz="quarter" idx="11"/>
          </p:nvPr>
        </p:nvSpPr>
        <p:spPr/>
        <p:txBody>
          <a:bodyPr/>
          <a:lstStyle/>
          <a:p>
            <a:endParaRPr lang="bg-BG"/>
          </a:p>
        </p:txBody>
      </p:sp>
      <p:sp>
        <p:nvSpPr>
          <p:cNvPr id="9" name="Slide Number Placeholder 8"/>
          <p:cNvSpPr>
            <a:spLocks noGrp="1"/>
          </p:cNvSpPr>
          <p:nvPr>
            <p:ph type="sldNum" sz="quarter" idx="12"/>
          </p:nvPr>
        </p:nvSpPr>
        <p:spPr/>
        <p:txBody>
          <a:bodyPr/>
          <a:lstStyle/>
          <a:p>
            <a:fld id="{303CDAEB-A78E-4EBD-9A32-AD94228A78E2}" type="slidenum">
              <a:rPr lang="bg-BG" smtClean="0"/>
              <a:t>‹#›</a:t>
            </a:fld>
            <a:endParaRPr lang="bg-BG"/>
          </a:p>
        </p:txBody>
      </p:sp>
      <p:sp>
        <p:nvSpPr>
          <p:cNvPr id="16" name="Rectangle 15"/>
          <p:cNvSpPr/>
          <p:nvPr/>
        </p:nvSpPr>
        <p:spPr>
          <a:xfrm>
            <a:off x="87790" y="680477"/>
            <a:ext cx="45720"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7" name="Rectangle 16"/>
          <p:cNvSpPr/>
          <p:nvPr/>
        </p:nvSpPr>
        <p:spPr>
          <a:xfrm>
            <a:off x="47305" y="680477"/>
            <a:ext cx="27432"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Rectangle 17"/>
          <p:cNvSpPr/>
          <p:nvPr/>
        </p:nvSpPr>
        <p:spPr>
          <a:xfrm>
            <a:off x="28252" y="680477"/>
            <a:ext cx="9144"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680477"/>
            <a:ext cx="9144"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Rectangle 19"/>
          <p:cNvSpPr/>
          <p:nvPr/>
        </p:nvSpPr>
        <p:spPr>
          <a:xfrm flipH="1">
            <a:off x="149770" y="680477"/>
            <a:ext cx="27432"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Rectangle 20"/>
          <p:cNvSpPr/>
          <p:nvPr/>
        </p:nvSpPr>
        <p:spPr>
          <a:xfrm flipH="1">
            <a:off x="189341" y="680477"/>
            <a:ext cx="27432"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Rectangle 21"/>
          <p:cNvSpPr/>
          <p:nvPr/>
        </p:nvSpPr>
        <p:spPr>
          <a:xfrm flipH="1">
            <a:off x="226682" y="680477"/>
            <a:ext cx="9144"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flipH="1">
            <a:off x="254934" y="680477"/>
            <a:ext cx="9144"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0" name="Rectangle 29"/>
          <p:cNvSpPr/>
          <p:nvPr/>
        </p:nvSpPr>
        <p:spPr>
          <a:xfrm>
            <a:off x="278710" y="680477"/>
            <a:ext cx="36576"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914400" y="512064"/>
            <a:ext cx="7772400" cy="914400"/>
          </a:xfrm>
        </p:spPr>
        <p:txBody>
          <a:bodyPr/>
          <a:lstStyle>
            <a:lvl1pPr>
              <a:defRPr sz="4000" cap="none" baseline="0"/>
            </a:lvl1pPr>
            <a:extLst/>
          </a:lstStyle>
          <a:p>
            <a:r>
              <a:rPr kumimoji="0" lang="en-US"/>
              <a:t>Click to edit Master title style</a:t>
            </a:r>
          </a:p>
        </p:txBody>
      </p:sp>
      <p:sp>
        <p:nvSpPr>
          <p:cNvPr id="3" name="Date Placeholder 2"/>
          <p:cNvSpPr>
            <a:spLocks noGrp="1"/>
          </p:cNvSpPr>
          <p:nvPr>
            <p:ph type="dt" sz="half" idx="10"/>
          </p:nvPr>
        </p:nvSpPr>
        <p:spPr/>
        <p:txBody>
          <a:bodyPr/>
          <a:lstStyle/>
          <a:p>
            <a:fld id="{7F625131-B354-49A5-A335-CFF8F4B9A901}" type="datetimeFigureOut">
              <a:rPr lang="bg-BG" smtClean="0"/>
              <a:t>18.8.2022 г.</a:t>
            </a:fld>
            <a:endParaRPr lang="bg-BG"/>
          </a:p>
        </p:txBody>
      </p:sp>
      <p:sp>
        <p:nvSpPr>
          <p:cNvPr id="4" name="Footer Placeholder 3"/>
          <p:cNvSpPr>
            <a:spLocks noGrp="1"/>
          </p:cNvSpPr>
          <p:nvPr>
            <p:ph type="ftr" sz="quarter" idx="11"/>
          </p:nvPr>
        </p:nvSpPr>
        <p:spPr/>
        <p:txBody>
          <a:bodyPr/>
          <a:lstStyle/>
          <a:p>
            <a:endParaRPr lang="bg-BG"/>
          </a:p>
        </p:txBody>
      </p:sp>
      <p:sp>
        <p:nvSpPr>
          <p:cNvPr id="5" name="Slide Number Placeholder 4"/>
          <p:cNvSpPr>
            <a:spLocks noGrp="1"/>
          </p:cNvSpPr>
          <p:nvPr>
            <p:ph type="sldNum" sz="quarter" idx="12"/>
          </p:nvPr>
        </p:nvSpPr>
        <p:spPr/>
        <p:txBody>
          <a:bodyPr/>
          <a:lstStyle/>
          <a:p>
            <a:fld id="{303CDAEB-A78E-4EBD-9A32-AD94228A78E2}" type="slidenum">
              <a:rPr lang="bg-BG" smtClean="0"/>
              <a:t>‹#›</a:t>
            </a:fld>
            <a:endParaRPr lang="bg-BG"/>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F625131-B354-49A5-A335-CFF8F4B9A901}" type="datetimeFigureOut">
              <a:rPr lang="bg-BG" smtClean="0"/>
              <a:t>18.8.2022 г.</a:t>
            </a:fld>
            <a:endParaRPr lang="bg-BG"/>
          </a:p>
        </p:txBody>
      </p:sp>
      <p:sp>
        <p:nvSpPr>
          <p:cNvPr id="3" name="Footer Placeholder 2"/>
          <p:cNvSpPr>
            <a:spLocks noGrp="1"/>
          </p:cNvSpPr>
          <p:nvPr>
            <p:ph type="ftr" sz="quarter" idx="11"/>
          </p:nvPr>
        </p:nvSpPr>
        <p:spPr/>
        <p:txBody>
          <a:bodyPr/>
          <a:lstStyle/>
          <a:p>
            <a:endParaRPr lang="bg-BG"/>
          </a:p>
        </p:txBody>
      </p:sp>
      <p:sp>
        <p:nvSpPr>
          <p:cNvPr id="4" name="Slide Number Placeholder 3"/>
          <p:cNvSpPr>
            <a:spLocks noGrp="1"/>
          </p:cNvSpPr>
          <p:nvPr>
            <p:ph type="sldNum" sz="quarter" idx="12"/>
          </p:nvPr>
        </p:nvSpPr>
        <p:spPr/>
        <p:txBody>
          <a:bodyPr/>
          <a:lstStyle/>
          <a:p>
            <a:fld id="{303CDAEB-A78E-4EBD-9A32-AD94228A78E2}" type="slidenum">
              <a:rPr lang="bg-BG" smtClean="0"/>
              <a:t>‹#›</a:t>
            </a:fld>
            <a:endParaRPr lang="bg-BG"/>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273050"/>
            <a:ext cx="8229600" cy="1162050"/>
          </a:xfrm>
        </p:spPr>
        <p:txBody>
          <a:bodyPr anchor="ctr"/>
          <a:lstStyle>
            <a:lvl1pPr algn="l">
              <a:buNone/>
              <a:defRPr sz="3600" b="0"/>
            </a:lvl1pPr>
            <a:extLst/>
          </a:lstStyle>
          <a:p>
            <a:r>
              <a:rPr kumimoji="0" lang="en-US"/>
              <a:t>Click to edit Master title style</a:t>
            </a:r>
          </a:p>
        </p:txBody>
      </p:sp>
      <p:sp>
        <p:nvSpPr>
          <p:cNvPr id="3" name="Text Placeholder 2"/>
          <p:cNvSpPr>
            <a:spLocks noGrp="1"/>
          </p:cNvSpPr>
          <p:nvPr>
            <p:ph type="body" idx="2"/>
          </p:nvPr>
        </p:nvSpPr>
        <p:spPr>
          <a:xfrm>
            <a:off x="685800" y="1435100"/>
            <a:ext cx="2514600" cy="4572000"/>
          </a:xfrm>
        </p:spPr>
        <p:txBody>
          <a:bodyPr/>
          <a:lstStyle>
            <a:lvl1pPr marL="54864" indent="0">
              <a:buNone/>
              <a:defRPr sz="18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3429000" y="1435100"/>
            <a:ext cx="5486400"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7F625131-B354-49A5-A335-CFF8F4B9A901}" type="datetimeFigureOut">
              <a:rPr lang="bg-BG" smtClean="0"/>
              <a:t>18.8.2022 г.</a:t>
            </a:fld>
            <a:endParaRPr lang="bg-BG"/>
          </a:p>
        </p:txBody>
      </p:sp>
      <p:sp>
        <p:nvSpPr>
          <p:cNvPr id="6" name="Footer Placeholder 5"/>
          <p:cNvSpPr>
            <a:spLocks noGrp="1"/>
          </p:cNvSpPr>
          <p:nvPr>
            <p:ph type="ftr" sz="quarter" idx="11"/>
          </p:nvPr>
        </p:nvSpPr>
        <p:spPr/>
        <p:txBody>
          <a:bodyPr/>
          <a:lstStyle/>
          <a:p>
            <a:endParaRPr lang="bg-BG"/>
          </a:p>
        </p:txBody>
      </p:sp>
      <p:sp>
        <p:nvSpPr>
          <p:cNvPr id="7" name="Slide Number Placeholder 6"/>
          <p:cNvSpPr>
            <a:spLocks noGrp="1"/>
          </p:cNvSpPr>
          <p:nvPr>
            <p:ph type="sldNum" sz="quarter" idx="12"/>
          </p:nvPr>
        </p:nvSpPr>
        <p:spPr/>
        <p:txBody>
          <a:bodyPr/>
          <a:lstStyle/>
          <a:p>
            <a:fld id="{303CDAEB-A78E-4EBD-9A32-AD94228A78E2}" type="slidenum">
              <a:rPr lang="bg-BG" smtClean="0"/>
              <a:t>‹#›</a:t>
            </a:fld>
            <a:endParaRPr lang="bg-BG"/>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368032" y="0"/>
            <a:ext cx="8778240" cy="1878037"/>
          </a:xfrm>
          <a:prstGeom prst="rect">
            <a:avLst/>
          </a:prstGeom>
          <a:solidFill>
            <a:srgbClr val="000000">
              <a:alpha val="100000"/>
            </a:srgb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cxnSp>
        <p:nvCxnSpPr>
          <p:cNvPr id="9" name="Straight Connector 8"/>
          <p:cNvCxnSpPr/>
          <p:nvPr/>
        </p:nvCxnSpPr>
        <p:spPr>
          <a:xfrm flipV="1">
            <a:off x="363195" y="1885028"/>
            <a:ext cx="8782622" cy="0"/>
          </a:xfrm>
          <a:prstGeom prst="line">
            <a:avLst/>
          </a:prstGeom>
          <a:noFill/>
          <a:ln w="19050" cap="flat" cmpd="sng" algn="ctr">
            <a:solidFill>
              <a:srgbClr val="FFFFFF">
                <a:alpha val="100000"/>
              </a:srgbClr>
            </a:solidFill>
            <a:prstDash val="solid"/>
            <a:miter lim="800000"/>
          </a:ln>
          <a:effectLst/>
        </p:spPr>
        <p:style>
          <a:lnRef idx="2">
            <a:schemeClr val="accent1"/>
          </a:lnRef>
          <a:fillRef idx="0">
            <a:schemeClr val="accent1"/>
          </a:fillRef>
          <a:effectRef idx="1">
            <a:schemeClr val="accent1"/>
          </a:effectRef>
          <a:fontRef idx="minor">
            <a:schemeClr val="tx1"/>
          </a:fontRef>
        </p:style>
      </p:cxnSp>
      <p:grpSp>
        <p:nvGrpSpPr>
          <p:cNvPr id="10" name="Group 9"/>
          <p:cNvGrpSpPr/>
          <p:nvPr/>
        </p:nvGrpSpPr>
        <p:grpSpPr>
          <a:xfrm rot="5400000">
            <a:off x="8514581" y="1219200"/>
            <a:ext cx="132763" cy="128466"/>
            <a:chOff x="6668087" y="1297746"/>
            <a:chExt cx="161840" cy="156602"/>
          </a:xfrm>
        </p:grpSpPr>
        <p:cxnSp>
          <p:nvCxnSpPr>
            <p:cNvPr id="15" name="Straight Connector 14"/>
            <p:cNvCxnSpPr/>
            <p:nvPr/>
          </p:nvCxnSpPr>
          <p:spPr>
            <a:xfrm rot="16200000">
              <a:off x="6664064" y="1301769"/>
              <a:ext cx="88509" cy="80463"/>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6" name="Straight Connector 15"/>
            <p:cNvCxnSpPr/>
            <p:nvPr/>
          </p:nvCxnSpPr>
          <p:spPr>
            <a:xfrm rot="16200000" flipV="1">
              <a:off x="6685888" y="1391257"/>
              <a:ext cx="125755" cy="427"/>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rot="5400000" flipH="1">
              <a:off x="6744524" y="1300853"/>
              <a:ext cx="88509" cy="82296"/>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grpSp>
      <p:sp>
        <p:nvSpPr>
          <p:cNvPr id="2" name="Title 1"/>
          <p:cNvSpPr>
            <a:spLocks noGrp="1"/>
          </p:cNvSpPr>
          <p:nvPr>
            <p:ph type="title"/>
          </p:nvPr>
        </p:nvSpPr>
        <p:spPr bwMode="grayWhite">
          <a:xfrm>
            <a:off x="914400" y="441251"/>
            <a:ext cx="6858000" cy="701749"/>
          </a:xfrm>
        </p:spPr>
        <p:txBody>
          <a:bodyPr anchor="b"/>
          <a:lstStyle>
            <a:lvl1pPr algn="l">
              <a:buNone/>
              <a:defRPr sz="2100" b="0"/>
            </a:lvl1pPr>
            <a:extLst/>
          </a:lstStyle>
          <a:p>
            <a:r>
              <a:rPr kumimoji="0" lang="en-US"/>
              <a:t>Click to edit Master title style</a:t>
            </a:r>
          </a:p>
        </p:txBody>
      </p:sp>
      <p:sp>
        <p:nvSpPr>
          <p:cNvPr id="3" name="Picture Placeholder 2"/>
          <p:cNvSpPr>
            <a:spLocks noGrp="1"/>
          </p:cNvSpPr>
          <p:nvPr>
            <p:ph type="pic" idx="1"/>
          </p:nvPr>
        </p:nvSpPr>
        <p:spPr>
          <a:xfrm>
            <a:off x="368032" y="1893781"/>
            <a:ext cx="8778240" cy="4960144"/>
          </a:xfrm>
          <a:solidFill>
            <a:schemeClr val="bg2"/>
          </a:solidFill>
        </p:spPr>
        <p:txBody>
          <a:bodyPr/>
          <a:lstStyle>
            <a:lvl1pPr marL="0" indent="0">
              <a:buNone/>
              <a:defRPr sz="3200"/>
            </a:lvl1pPr>
            <a:extLst/>
          </a:lstStyle>
          <a:p>
            <a:r>
              <a:rPr kumimoji="0" lang="en-US"/>
              <a:t>Click icon to add picture</a:t>
            </a:r>
          </a:p>
        </p:txBody>
      </p:sp>
      <p:sp>
        <p:nvSpPr>
          <p:cNvPr id="4" name="Text Placeholder 3"/>
          <p:cNvSpPr>
            <a:spLocks noGrp="1"/>
          </p:cNvSpPr>
          <p:nvPr>
            <p:ph type="body" sz="half" idx="2"/>
          </p:nvPr>
        </p:nvSpPr>
        <p:spPr bwMode="grayWhite">
          <a:xfrm>
            <a:off x="914400" y="1150144"/>
            <a:ext cx="6858000" cy="685800"/>
          </a:xfrm>
        </p:spPr>
        <p:txBody>
          <a:bodyPr/>
          <a:lstStyle>
            <a:lvl1pPr marL="27432" indent="0">
              <a:spcBef>
                <a:spcPts val="0"/>
              </a:spcBef>
              <a:buNone/>
              <a:defRPr sz="1400">
                <a:solidFill>
                  <a:srgbClr val="FFFFFF"/>
                </a:solidFill>
              </a:defRPr>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grpSp>
        <p:nvGrpSpPr>
          <p:cNvPr id="14" name="Group 13"/>
          <p:cNvGrpSpPr/>
          <p:nvPr/>
        </p:nvGrpSpPr>
        <p:grpSpPr>
          <a:xfrm rot="5400000">
            <a:off x="8666981" y="1371600"/>
            <a:ext cx="132763" cy="128466"/>
            <a:chOff x="6668087" y="1297746"/>
            <a:chExt cx="161840" cy="156602"/>
          </a:xfrm>
        </p:grpSpPr>
        <p:cxnSp>
          <p:nvCxnSpPr>
            <p:cNvPr id="11" name="Straight Connector 10"/>
            <p:cNvCxnSpPr/>
            <p:nvPr/>
          </p:nvCxnSpPr>
          <p:spPr>
            <a:xfrm rot="16200000">
              <a:off x="6664064" y="1301769"/>
              <a:ext cx="88509" cy="80463"/>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rot="16200000" flipV="1">
              <a:off x="6685888" y="1391257"/>
              <a:ext cx="125755" cy="427"/>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3" name="Straight Connector 12"/>
            <p:cNvCxnSpPr/>
            <p:nvPr/>
          </p:nvCxnSpPr>
          <p:spPr>
            <a:xfrm rot="5400000" flipH="1">
              <a:off x="6744524" y="1300853"/>
              <a:ext cx="88509" cy="82296"/>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grpSp>
      <p:grpSp>
        <p:nvGrpSpPr>
          <p:cNvPr id="18" name="Group 17"/>
          <p:cNvGrpSpPr/>
          <p:nvPr/>
        </p:nvGrpSpPr>
        <p:grpSpPr>
          <a:xfrm rot="5400000">
            <a:off x="8320088" y="1474763"/>
            <a:ext cx="132763" cy="128466"/>
            <a:chOff x="6668087" y="1297746"/>
            <a:chExt cx="161840" cy="156602"/>
          </a:xfrm>
        </p:grpSpPr>
        <p:cxnSp>
          <p:nvCxnSpPr>
            <p:cNvPr id="19" name="Straight Connector 18"/>
            <p:cNvCxnSpPr/>
            <p:nvPr/>
          </p:nvCxnSpPr>
          <p:spPr>
            <a:xfrm rot="16200000">
              <a:off x="6664064" y="1301769"/>
              <a:ext cx="88509" cy="80463"/>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rot="16200000" flipV="1">
              <a:off x="6685888" y="1391257"/>
              <a:ext cx="125755" cy="427"/>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rot="5400000" flipH="1">
              <a:off x="6744524" y="1300853"/>
              <a:ext cx="88509" cy="82296"/>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grpSp>
      <p:sp>
        <p:nvSpPr>
          <p:cNvPr id="5" name="Date Placeholder 4"/>
          <p:cNvSpPr>
            <a:spLocks noGrp="1"/>
          </p:cNvSpPr>
          <p:nvPr>
            <p:ph type="dt" sz="half" idx="10"/>
          </p:nvPr>
        </p:nvSpPr>
        <p:spPr>
          <a:xfrm>
            <a:off x="6477000" y="55499"/>
            <a:ext cx="2133600" cy="365125"/>
          </a:xfrm>
        </p:spPr>
        <p:txBody>
          <a:bodyPr/>
          <a:lstStyle/>
          <a:p>
            <a:fld id="{7F625131-B354-49A5-A335-CFF8F4B9A901}" type="datetimeFigureOut">
              <a:rPr lang="bg-BG" smtClean="0"/>
              <a:t>18.8.2022 г.</a:t>
            </a:fld>
            <a:endParaRPr lang="bg-BG"/>
          </a:p>
        </p:txBody>
      </p:sp>
      <p:sp>
        <p:nvSpPr>
          <p:cNvPr id="6" name="Footer Placeholder 5"/>
          <p:cNvSpPr>
            <a:spLocks noGrp="1"/>
          </p:cNvSpPr>
          <p:nvPr>
            <p:ph type="ftr" sz="quarter" idx="11"/>
          </p:nvPr>
        </p:nvSpPr>
        <p:spPr>
          <a:xfrm>
            <a:off x="914400" y="55499"/>
            <a:ext cx="5562600" cy="365125"/>
          </a:xfrm>
        </p:spPr>
        <p:txBody>
          <a:bodyPr/>
          <a:lstStyle/>
          <a:p>
            <a:endParaRPr lang="bg-BG"/>
          </a:p>
        </p:txBody>
      </p:sp>
      <p:sp>
        <p:nvSpPr>
          <p:cNvPr id="7" name="Slide Number Placeholder 6"/>
          <p:cNvSpPr>
            <a:spLocks noGrp="1"/>
          </p:cNvSpPr>
          <p:nvPr>
            <p:ph type="sldNum" sz="quarter" idx="12"/>
          </p:nvPr>
        </p:nvSpPr>
        <p:spPr>
          <a:xfrm>
            <a:off x="8610600" y="55499"/>
            <a:ext cx="457200" cy="365125"/>
          </a:xfrm>
        </p:spPr>
        <p:txBody>
          <a:bodyPr/>
          <a:lstStyle/>
          <a:p>
            <a:fld id="{303CDAEB-A78E-4EBD-9A32-AD94228A78E2}" type="slidenum">
              <a:rPr lang="bg-BG" smtClean="0"/>
              <a:t>‹#›</a:t>
            </a:fld>
            <a:endParaRPr lang="bg-BG"/>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7F625131-B354-49A5-A335-CFF8F4B9A901}" type="datetimeFigureOut">
              <a:rPr lang="bg-BG" smtClean="0"/>
              <a:t>18.8.2022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p:txBody>
          <a:bodyPr/>
          <a:lstStyle/>
          <a:p>
            <a:fld id="{303CDAEB-A78E-4EBD-9A32-AD94228A78E2}" type="slidenum">
              <a:rPr lang="bg-BG" smtClean="0"/>
              <a:t>‹#›</a:t>
            </a:fld>
            <a:endParaRPr lang="bg-BG"/>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981200" cy="5851525"/>
          </a:xfrm>
        </p:spPr>
        <p:txBody>
          <a:bodyPr vert="eaVert" anchor="ctr"/>
          <a:lstStyle/>
          <a:p>
            <a:r>
              <a:rPr kumimoji="0" lang="en-US"/>
              <a:t>Click to edit Master title style</a:t>
            </a:r>
          </a:p>
        </p:txBody>
      </p:sp>
      <p:sp>
        <p:nvSpPr>
          <p:cNvPr id="3" name="Vertical Text Placeholder 2"/>
          <p:cNvSpPr>
            <a:spLocks noGrp="1"/>
          </p:cNvSpPr>
          <p:nvPr>
            <p:ph type="body" orient="vert" idx="1"/>
          </p:nvPr>
        </p:nvSpPr>
        <p:spPr>
          <a:xfrm>
            <a:off x="609600" y="274639"/>
            <a:ext cx="58674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7F625131-B354-49A5-A335-CFF8F4B9A901}" type="datetimeFigureOut">
              <a:rPr lang="bg-BG" smtClean="0"/>
              <a:t>18.8.2022 г.</a:t>
            </a:fld>
            <a:endParaRPr lang="bg-BG"/>
          </a:p>
        </p:txBody>
      </p:sp>
      <p:sp>
        <p:nvSpPr>
          <p:cNvPr id="5" name="Footer Placeholder 4"/>
          <p:cNvSpPr>
            <a:spLocks noGrp="1"/>
          </p:cNvSpPr>
          <p:nvPr>
            <p:ph type="ftr" sz="quarter" idx="11"/>
          </p:nvPr>
        </p:nvSpPr>
        <p:spPr/>
        <p:txBody>
          <a:bodyPr/>
          <a:lstStyle/>
          <a:p>
            <a:endParaRPr lang="bg-BG"/>
          </a:p>
        </p:txBody>
      </p:sp>
      <p:sp>
        <p:nvSpPr>
          <p:cNvPr id="6" name="Slide Number Placeholder 5"/>
          <p:cNvSpPr>
            <a:spLocks noGrp="1"/>
          </p:cNvSpPr>
          <p:nvPr>
            <p:ph type="sldNum" sz="quarter" idx="12"/>
          </p:nvPr>
        </p:nvSpPr>
        <p:spPr/>
        <p:txBody>
          <a:bodyPr/>
          <a:lstStyle/>
          <a:p>
            <a:fld id="{303CDAEB-A78E-4EBD-9A32-AD94228A78E2}" type="slidenum">
              <a:rPr lang="bg-BG" smtClean="0"/>
              <a:t>‹#›</a:t>
            </a:fld>
            <a:endParaRPr lang="bg-BG"/>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1"/>
            <a:ext cx="365760" cy="6854456"/>
          </a:xfrm>
          <a:prstGeom prst="rect">
            <a:avLst/>
          </a:prstGeom>
          <a:solidFill>
            <a:srgbClr val="FFFFFF">
              <a:alpha val="100000"/>
            </a:srgb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255291" y="5047394"/>
            <a:ext cx="73152" cy="169164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255291" y="4796819"/>
            <a:ext cx="73152" cy="228600"/>
          </a:xfrm>
          <a:prstGeom prst="rect">
            <a:avLst/>
          </a:prstGeom>
          <a:solidFill>
            <a:schemeClr val="accent3">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255291" y="4637685"/>
            <a:ext cx="73152" cy="137160"/>
          </a:xfrm>
          <a:prstGeom prst="rect">
            <a:avLst/>
          </a:prstGeom>
          <a:solidFill>
            <a:schemeClr val="bg2"/>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55291" y="4542559"/>
            <a:ext cx="73152" cy="7315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2" name="Rectangle 11"/>
          <p:cNvSpPr/>
          <p:nvPr/>
        </p:nvSpPr>
        <p:spPr>
          <a:xfrm>
            <a:off x="309558" y="680477"/>
            <a:ext cx="45720" cy="365760"/>
          </a:xfrm>
          <a:prstGeom prst="rect">
            <a:avLst/>
          </a:prstGeom>
          <a:solidFill>
            <a:srgbClr val="000000">
              <a:alpha val="10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5" name="Rectangle 14"/>
          <p:cNvSpPr/>
          <p:nvPr/>
        </p:nvSpPr>
        <p:spPr>
          <a:xfrm>
            <a:off x="269073" y="680477"/>
            <a:ext cx="27432" cy="365760"/>
          </a:xfrm>
          <a:prstGeom prst="rect">
            <a:avLst/>
          </a:prstGeom>
          <a:solidFill>
            <a:srgbClr val="000000">
              <a:alpha val="10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6" name="Rectangle 15"/>
          <p:cNvSpPr/>
          <p:nvPr/>
        </p:nvSpPr>
        <p:spPr>
          <a:xfrm>
            <a:off x="250020" y="680477"/>
            <a:ext cx="9144" cy="365760"/>
          </a:xfrm>
          <a:prstGeom prst="rect">
            <a:avLst/>
          </a:prstGeom>
          <a:solidFill>
            <a:srgbClr val="000000">
              <a:alpha val="10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7" name="Rectangle 16"/>
          <p:cNvSpPr/>
          <p:nvPr/>
        </p:nvSpPr>
        <p:spPr>
          <a:xfrm>
            <a:off x="221768" y="680477"/>
            <a:ext cx="9144" cy="365760"/>
          </a:xfrm>
          <a:prstGeom prst="rect">
            <a:avLst/>
          </a:prstGeom>
          <a:solidFill>
            <a:srgbClr val="000000">
              <a:alpha val="10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914400" y="512064"/>
            <a:ext cx="7772400" cy="914400"/>
          </a:xfrm>
          <a:prstGeom prst="rect">
            <a:avLst/>
          </a:prstGeom>
        </p:spPr>
        <p:txBody>
          <a:bodyPr vert="horz" anchor="t">
            <a:noAutofit/>
          </a:bodyPr>
          <a:lstStyle/>
          <a:p>
            <a:r>
              <a:rPr kumimoji="0" lang="en-US"/>
              <a:t>Click to edit Master title style</a:t>
            </a:r>
          </a:p>
        </p:txBody>
      </p:sp>
      <p:sp>
        <p:nvSpPr>
          <p:cNvPr id="13" name="Text Placeholder 12"/>
          <p:cNvSpPr>
            <a:spLocks noGrp="1"/>
          </p:cNvSpPr>
          <p:nvPr>
            <p:ph type="body" idx="1"/>
          </p:nvPr>
        </p:nvSpPr>
        <p:spPr>
          <a:xfrm>
            <a:off x="914400" y="1783560"/>
            <a:ext cx="7772400" cy="457200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477000" y="6416675"/>
            <a:ext cx="2133600" cy="365125"/>
          </a:xfrm>
          <a:prstGeom prst="rect">
            <a:avLst/>
          </a:prstGeom>
        </p:spPr>
        <p:txBody>
          <a:bodyPr vert="horz" anchor="b"/>
          <a:lstStyle>
            <a:lvl1pPr algn="l" eaLnBrk="1" latinLnBrk="0" hangingPunct="1">
              <a:defRPr kumimoji="0" sz="1100">
                <a:solidFill>
                  <a:schemeClr val="tx2"/>
                </a:solidFill>
              </a:defRPr>
            </a:lvl1pPr>
            <a:extLst/>
          </a:lstStyle>
          <a:p>
            <a:fld id="{7F625131-B354-49A5-A335-CFF8F4B9A901}" type="datetimeFigureOut">
              <a:rPr lang="bg-BG" smtClean="0"/>
              <a:t>18.8.2022 г.</a:t>
            </a:fld>
            <a:endParaRPr lang="bg-BG"/>
          </a:p>
        </p:txBody>
      </p:sp>
      <p:sp>
        <p:nvSpPr>
          <p:cNvPr id="3" name="Footer Placeholder 2"/>
          <p:cNvSpPr>
            <a:spLocks noGrp="1"/>
          </p:cNvSpPr>
          <p:nvPr>
            <p:ph type="ftr" sz="quarter" idx="3"/>
          </p:nvPr>
        </p:nvSpPr>
        <p:spPr>
          <a:xfrm>
            <a:off x="914400" y="6416675"/>
            <a:ext cx="5562600" cy="365125"/>
          </a:xfrm>
          <a:prstGeom prst="rect">
            <a:avLst/>
          </a:prstGeom>
        </p:spPr>
        <p:txBody>
          <a:bodyPr vert="horz" anchor="b"/>
          <a:lstStyle>
            <a:lvl1pPr algn="r" eaLnBrk="1" latinLnBrk="0" hangingPunct="1">
              <a:defRPr kumimoji="0" sz="1100">
                <a:solidFill>
                  <a:schemeClr val="tx2"/>
                </a:solidFill>
              </a:defRPr>
            </a:lvl1pPr>
            <a:extLst/>
          </a:lstStyle>
          <a:p>
            <a:endParaRPr lang="bg-BG"/>
          </a:p>
        </p:txBody>
      </p:sp>
      <p:sp>
        <p:nvSpPr>
          <p:cNvPr id="23" name="Slide Number Placeholder 22"/>
          <p:cNvSpPr>
            <a:spLocks noGrp="1"/>
          </p:cNvSpPr>
          <p:nvPr>
            <p:ph type="sldNum" sz="quarter" idx="4"/>
          </p:nvPr>
        </p:nvSpPr>
        <p:spPr>
          <a:xfrm>
            <a:off x="8610600" y="6416675"/>
            <a:ext cx="457200" cy="365125"/>
          </a:xfrm>
          <a:prstGeom prst="rect">
            <a:avLst/>
          </a:prstGeom>
        </p:spPr>
        <p:txBody>
          <a:bodyPr vert="horz" anchor="b"/>
          <a:lstStyle>
            <a:lvl1pPr algn="l" eaLnBrk="1" latinLnBrk="0" hangingPunct="1">
              <a:defRPr kumimoji="0" sz="1200">
                <a:solidFill>
                  <a:schemeClr val="tx2"/>
                </a:solidFill>
              </a:defRPr>
            </a:lvl1pPr>
            <a:extLst/>
          </a:lstStyle>
          <a:p>
            <a:fld id="{303CDAEB-A78E-4EBD-9A32-AD94228A78E2}" type="slidenum">
              <a:rPr lang="bg-BG" smtClean="0"/>
              <a:t>‹#›</a:t>
            </a:fld>
            <a:endParaRPr lang="bg-BG"/>
          </a:p>
        </p:txBody>
      </p:sp>
    </p:spTree>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000" kern="1200" spc="-100" baseline="0">
          <a:solidFill>
            <a:schemeClr val="tx2">
              <a:satMod val="200000"/>
            </a:schemeClr>
          </a:solidFill>
          <a:latin typeface="+mj-lt"/>
          <a:ea typeface="+mj-ea"/>
          <a:cs typeface="+mj-cs"/>
        </a:defRPr>
      </a:lvl1pPr>
      <a:extLst/>
    </p:titleStyle>
    <p:bodyStyle>
      <a:lvl1pPr marL="411480" indent="-342900" algn="l" rtl="0" eaLnBrk="1" latinLnBrk="0" hangingPunct="1">
        <a:spcBef>
          <a:spcPts val="700"/>
        </a:spcBef>
        <a:buClr>
          <a:schemeClr val="tx2"/>
        </a:buClr>
        <a:buSzPct val="95000"/>
        <a:buFont typeface="Wingdings"/>
        <a:buChar char=""/>
        <a:defRPr kumimoji="0" sz="3000" kern="1200">
          <a:solidFill>
            <a:schemeClr val="tx1"/>
          </a:solidFill>
          <a:latin typeface="+mn-lt"/>
          <a:ea typeface="+mn-ea"/>
          <a:cs typeface="+mn-cs"/>
        </a:defRPr>
      </a:lvl1pPr>
      <a:lvl2pPr marL="740664" indent="-285750" algn="l" rtl="0" eaLnBrk="1" latinLnBrk="0" hangingPunct="1">
        <a:spcBef>
          <a:spcPct val="20000"/>
        </a:spcBef>
        <a:buClr>
          <a:schemeClr val="accent2"/>
        </a:buClr>
        <a:buSzPct val="90000"/>
        <a:buFont typeface="Wingdings"/>
        <a:buChar char=""/>
        <a:defRPr kumimoji="0" sz="2600" kern="1200">
          <a:solidFill>
            <a:schemeClr val="tx1"/>
          </a:solidFill>
          <a:latin typeface="+mn-lt"/>
          <a:ea typeface="+mn-ea"/>
          <a:cs typeface="+mn-cs"/>
        </a:defRPr>
      </a:lvl2pPr>
      <a:lvl3pPr marL="996696" indent="-228600" algn="l" rtl="0" eaLnBrk="1" latinLnBrk="0" hangingPunct="1">
        <a:spcBef>
          <a:spcPct val="20000"/>
        </a:spcBef>
        <a:buClr>
          <a:schemeClr val="accent2"/>
        </a:buClr>
        <a:buFont typeface="Wingdings 2"/>
        <a:buChar char=""/>
        <a:defRPr kumimoji="0" sz="2400" kern="1200">
          <a:solidFill>
            <a:schemeClr val="tx1"/>
          </a:solidFill>
          <a:latin typeface="+mn-lt"/>
          <a:ea typeface="+mn-ea"/>
          <a:cs typeface="+mn-cs"/>
        </a:defRPr>
      </a:lvl3pPr>
      <a:lvl4pPr marL="1261872" indent="-228600" algn="l" rtl="0" eaLnBrk="1" latinLnBrk="0" hangingPunct="1">
        <a:spcBef>
          <a:spcPct val="20000"/>
        </a:spcBef>
        <a:buClr>
          <a:schemeClr val="accent3"/>
        </a:buClr>
        <a:buFont typeface="Wingdings 3"/>
        <a:buChar char=""/>
        <a:defRPr kumimoji="0" sz="2200" kern="1200">
          <a:solidFill>
            <a:schemeClr val="tx1"/>
          </a:solidFill>
          <a:latin typeface="+mn-lt"/>
          <a:ea typeface="+mn-ea"/>
          <a:cs typeface="+mn-cs"/>
        </a:defRPr>
      </a:lvl4pPr>
      <a:lvl5pPr marL="1481328" indent="-210312" algn="l" rtl="0" eaLnBrk="1" latinLnBrk="0" hangingPunct="1">
        <a:spcBef>
          <a:spcPct val="20000"/>
        </a:spcBef>
        <a:buClr>
          <a:schemeClr val="accent3"/>
        </a:buClr>
        <a:buFont typeface="Wingdings 2"/>
        <a:buChar char=""/>
        <a:defRPr kumimoji="0" sz="2000" kern="1200">
          <a:solidFill>
            <a:schemeClr val="tx1"/>
          </a:solidFill>
          <a:latin typeface="+mn-lt"/>
          <a:ea typeface="+mn-ea"/>
          <a:cs typeface="+mn-cs"/>
        </a:defRPr>
      </a:lvl5pPr>
      <a:lvl6pPr marL="1709928" indent="-210312" algn="l" rtl="0" eaLnBrk="1" latinLnBrk="0" hangingPunct="1">
        <a:spcBef>
          <a:spcPct val="20000"/>
        </a:spcBef>
        <a:buClr>
          <a:schemeClr val="accent3"/>
        </a:buClr>
        <a:buFont typeface="Wingdings 2"/>
        <a:buChar char=""/>
        <a:defRPr kumimoji="0" sz="1800" kern="1200">
          <a:solidFill>
            <a:schemeClr val="tx1"/>
          </a:solidFill>
          <a:latin typeface="+mn-lt"/>
          <a:ea typeface="+mn-ea"/>
          <a:cs typeface="+mn-cs"/>
        </a:defRPr>
      </a:lvl6pPr>
      <a:lvl7pPr marL="1901952"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7pPr>
      <a:lvl8pPr marL="2093976"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8pPr>
      <a:lvl9pPr marL="2286000"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42857" y="2321171"/>
            <a:ext cx="7772400" cy="1040865"/>
          </a:xfrm>
        </p:spPr>
        <p:txBody>
          <a:bodyPr/>
          <a:lstStyle/>
          <a:p>
            <a:r>
              <a:rPr lang="en-US" dirty="0">
                <a:solidFill>
                  <a:srgbClr val="FF0000"/>
                </a:solidFill>
              </a:rPr>
              <a:t>Student id:</a:t>
            </a:r>
            <a:r>
              <a:rPr lang="en-GB" dirty="0">
                <a:solidFill>
                  <a:srgbClr val="FF0000"/>
                </a:solidFill>
              </a:rPr>
              <a:t>2030424</a:t>
            </a:r>
            <a:br>
              <a:rPr lang="en-US" dirty="0">
                <a:solidFill>
                  <a:srgbClr val="FF0000"/>
                </a:solidFill>
              </a:rPr>
            </a:br>
            <a:br>
              <a:rPr lang="en-US" dirty="0">
                <a:solidFill>
                  <a:srgbClr val="FF0000"/>
                </a:solidFill>
              </a:rPr>
            </a:br>
            <a:r>
              <a:rPr lang="en-US" sz="2400" dirty="0">
                <a:solidFill>
                  <a:srgbClr val="FF0000"/>
                </a:solidFill>
              </a:rPr>
              <a:t>AGAINST Flexible working IN </a:t>
            </a:r>
            <a:br>
              <a:rPr lang="en-US" sz="2400" dirty="0">
                <a:solidFill>
                  <a:srgbClr val="FF0000"/>
                </a:solidFill>
              </a:rPr>
            </a:br>
            <a:r>
              <a:rPr lang="en-US" sz="2400" dirty="0">
                <a:solidFill>
                  <a:srgbClr val="FF0000"/>
                </a:solidFill>
              </a:rPr>
              <a:t>RELATION TO INEQUALITY AT WORK AND ROLE OF THE HR IN ADDRESSING THE CONCEPTS OFINEQUALITY THAT MAY ARISE FROM FLEXIBLE WORKING  </a:t>
            </a:r>
            <a:endParaRPr lang="bg-BG" sz="2400" dirty="0">
              <a:solidFill>
                <a:srgbClr val="FF0000"/>
              </a:solidFill>
            </a:endParaRPr>
          </a:p>
        </p:txBody>
      </p:sp>
      <p:sp>
        <p:nvSpPr>
          <p:cNvPr id="3" name="Subtitle 2"/>
          <p:cNvSpPr>
            <a:spLocks noGrp="1"/>
          </p:cNvSpPr>
          <p:nvPr>
            <p:ph type="subTitle" idx="1"/>
          </p:nvPr>
        </p:nvSpPr>
        <p:spPr>
          <a:xfrm>
            <a:off x="899592" y="620688"/>
            <a:ext cx="7772400" cy="1508760"/>
          </a:xfrm>
        </p:spPr>
        <p:txBody>
          <a:bodyPr>
            <a:normAutofit/>
          </a:bodyPr>
          <a:lstStyle/>
          <a:p>
            <a:r>
              <a:rPr lang="en-US" sz="4800" dirty="0">
                <a:solidFill>
                  <a:srgbClr val="FF0000"/>
                </a:solidFill>
              </a:rPr>
              <a:t>LCBB5004 Managing people</a:t>
            </a:r>
            <a:endParaRPr lang="bg-BG" sz="4800" dirty="0">
              <a:solidFill>
                <a:srgbClr val="FF0000"/>
              </a:solidFill>
            </a:endParaRPr>
          </a:p>
        </p:txBody>
      </p:sp>
    </p:spTree>
    <p:extLst>
      <p:ext uri="{BB962C8B-B14F-4D97-AF65-F5344CB8AC3E}">
        <p14:creationId xmlns:p14="http://schemas.microsoft.com/office/powerpoint/2010/main" val="11463458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CONTENT</a:t>
            </a:r>
            <a:endParaRPr lang="bg-BG" dirty="0"/>
          </a:p>
        </p:txBody>
      </p:sp>
      <p:sp>
        <p:nvSpPr>
          <p:cNvPr id="3" name="Content Placeholder 2"/>
          <p:cNvSpPr>
            <a:spLocks noGrp="1"/>
          </p:cNvSpPr>
          <p:nvPr>
            <p:ph idx="1"/>
          </p:nvPr>
        </p:nvSpPr>
        <p:spPr/>
        <p:txBody>
          <a:bodyPr>
            <a:normAutofit fontScale="92500" lnSpcReduction="10000"/>
          </a:bodyPr>
          <a:lstStyle/>
          <a:p>
            <a:r>
              <a:rPr lang="en-US" dirty="0"/>
              <a:t>Company brief – page 3</a:t>
            </a:r>
          </a:p>
          <a:p>
            <a:r>
              <a:rPr lang="en-US" dirty="0"/>
              <a:t>Flexible working – page 4</a:t>
            </a:r>
          </a:p>
          <a:p>
            <a:r>
              <a:rPr lang="en-US" dirty="0"/>
              <a:t>Against flexible working in </a:t>
            </a:r>
            <a:br>
              <a:rPr lang="en-US" dirty="0"/>
            </a:br>
            <a:r>
              <a:rPr lang="en-US" dirty="0"/>
              <a:t>relation to inequality at work  - page 5</a:t>
            </a:r>
          </a:p>
          <a:p>
            <a:r>
              <a:rPr lang="en-US" dirty="0"/>
              <a:t>Role of the HR in addressing the concepts of inequality that may arise from flexible working – page 6</a:t>
            </a:r>
          </a:p>
          <a:p>
            <a:r>
              <a:rPr lang="en-US" dirty="0"/>
              <a:t>Recommendations – page 7</a:t>
            </a:r>
          </a:p>
          <a:p>
            <a:r>
              <a:rPr lang="en-US" dirty="0"/>
              <a:t>Conclusion – page 8</a:t>
            </a:r>
          </a:p>
          <a:p>
            <a:r>
              <a:rPr lang="en-US" dirty="0"/>
              <a:t>Referencing list – page 9</a:t>
            </a:r>
          </a:p>
          <a:p>
            <a:endParaRPr lang="en-US" dirty="0"/>
          </a:p>
          <a:p>
            <a:endParaRPr lang="en-US" dirty="0"/>
          </a:p>
          <a:p>
            <a:endParaRPr lang="en-US" dirty="0"/>
          </a:p>
          <a:p>
            <a:endParaRPr lang="en-US" dirty="0"/>
          </a:p>
          <a:p>
            <a:endParaRPr lang="en-US" dirty="0"/>
          </a:p>
          <a:p>
            <a:endParaRPr lang="en-US" dirty="0"/>
          </a:p>
          <a:p>
            <a:endParaRPr lang="bg-BG" dirty="0"/>
          </a:p>
        </p:txBody>
      </p:sp>
    </p:spTree>
    <p:extLst>
      <p:ext uri="{BB962C8B-B14F-4D97-AF65-F5344CB8AC3E}">
        <p14:creationId xmlns:p14="http://schemas.microsoft.com/office/powerpoint/2010/main" val="14885454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COMPANY BRIEF</a:t>
            </a:r>
            <a:endParaRPr lang="bg-BG" dirty="0"/>
          </a:p>
        </p:txBody>
      </p:sp>
      <p:pic>
        <p:nvPicPr>
          <p:cNvPr id="3074"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211960" y="1340768"/>
            <a:ext cx="4527253" cy="51125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683568" y="1196752"/>
            <a:ext cx="3240360" cy="5355312"/>
          </a:xfrm>
          <a:prstGeom prst="rect">
            <a:avLst/>
          </a:prstGeom>
          <a:noFill/>
        </p:spPr>
        <p:txBody>
          <a:bodyPr wrap="square" rtlCol="0">
            <a:spAutoFit/>
          </a:bodyPr>
          <a:lstStyle/>
          <a:p>
            <a:r>
              <a:rPr lang="en-US" dirty="0"/>
              <a:t>The second-largest health and retail organization in the UK is Superdrug PLC. They employ over 14,000 people across more than 1600 stores across the nation. Built-in dispensaries, which can perform medical examinations by qualified professionals and direct patients to the appropriate medication they can buy, are one of the company's latest members. Nevertheless, despite the advancements of the company Superdrug PLC, the business Superdrug is second to Boots UK because they frequently sell the same amount of merchandise at lower prices.</a:t>
            </a:r>
            <a:endParaRPr lang="bg-BG" dirty="0"/>
          </a:p>
        </p:txBody>
      </p:sp>
    </p:spTree>
    <p:extLst>
      <p:ext uri="{BB962C8B-B14F-4D97-AF65-F5344CB8AC3E}">
        <p14:creationId xmlns:p14="http://schemas.microsoft.com/office/powerpoint/2010/main" val="14214804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FLEXIBLE WORKING</a:t>
            </a:r>
            <a:endParaRPr lang="bg-BG" dirty="0"/>
          </a:p>
        </p:txBody>
      </p:sp>
      <p:pic>
        <p:nvPicPr>
          <p:cNvPr id="2050"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724128" y="1882532"/>
            <a:ext cx="2962672" cy="43756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611560" y="1916832"/>
            <a:ext cx="4756154" cy="3970318"/>
          </a:xfrm>
          <a:prstGeom prst="rect">
            <a:avLst/>
          </a:prstGeom>
        </p:spPr>
        <p:txBody>
          <a:bodyPr wrap="square">
            <a:spAutoFit/>
          </a:bodyPr>
          <a:lstStyle/>
          <a:p>
            <a:r>
              <a:rPr lang="en-US" dirty="0"/>
              <a:t>Continuing to work from home or having flexible times for start and finish are examples of flexible work arrangements that cater to the needs of the person employed. Not just parents and </a:t>
            </a:r>
            <a:r>
              <a:rPr lang="en-US" dirty="0" err="1"/>
              <a:t>carers</a:t>
            </a:r>
            <a:r>
              <a:rPr lang="en-US" dirty="0"/>
              <a:t> but all staff members have the legal ability to request flexible work. To qualify, workers must have put in at least 26 weeks with the same company. Employers are required to respond to requests "reasonably." Instances of how to respond to queries in a sensible manner are as follows: weighing the benefits and drawbacks of the proposal, holding a conversation with the employee to debate the application, and providing an appeals process</a:t>
            </a:r>
            <a:endParaRPr lang="bg-BG" dirty="0"/>
          </a:p>
        </p:txBody>
      </p:sp>
    </p:spTree>
    <p:extLst>
      <p:ext uri="{BB962C8B-B14F-4D97-AF65-F5344CB8AC3E}">
        <p14:creationId xmlns:p14="http://schemas.microsoft.com/office/powerpoint/2010/main" val="28266508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2800" dirty="0"/>
              <a:t>AGAINST Flexible working IN </a:t>
            </a:r>
            <a:br>
              <a:rPr lang="en-US" sz="2800" dirty="0"/>
            </a:br>
            <a:r>
              <a:rPr lang="en-US" sz="2800" dirty="0"/>
              <a:t>RELATION TO INEQUALITY AT WORK </a:t>
            </a:r>
            <a:endParaRPr lang="bg-BG" sz="2800" dirty="0"/>
          </a:p>
        </p:txBody>
      </p:sp>
      <p:sp>
        <p:nvSpPr>
          <p:cNvPr id="3" name="Content Placeholder 2"/>
          <p:cNvSpPr>
            <a:spLocks noGrp="1"/>
          </p:cNvSpPr>
          <p:nvPr>
            <p:ph idx="1"/>
          </p:nvPr>
        </p:nvSpPr>
        <p:spPr/>
        <p:txBody>
          <a:bodyPr>
            <a:normAutofit fontScale="77500" lnSpcReduction="20000"/>
          </a:bodyPr>
          <a:lstStyle/>
          <a:p>
            <a:r>
              <a:rPr lang="en-US" dirty="0"/>
              <a:t>According to a review of official data by the CIPD, flexible working agreement usage is ranked by UK regions and countries. The use of various flexible scheduling options is uneven across the UK, with some areas subject as "flexible working </a:t>
            </a:r>
            <a:r>
              <a:rPr lang="en-US" dirty="0" err="1"/>
              <a:t>notspots</a:t>
            </a:r>
            <a:r>
              <a:rPr lang="en-US" dirty="0"/>
              <a:t>," according to the CIPD's analyzation of government statistics. As a result, the organization is highlighting the risks of possibly creating a two-tier working population. The CIPD has currently ranks UK countries and regions from most flexible to least flexible in terms of employment agreements using data from the ONS </a:t>
            </a:r>
            <a:r>
              <a:rPr lang="en-US" dirty="0" err="1"/>
              <a:t>Labour</a:t>
            </a:r>
            <a:r>
              <a:rPr lang="en-US" dirty="0"/>
              <a:t> Force Survey. According to the assessment, employees in South East England and the East of England have the most flexible scheduling options, while those in Yorkshire and the Humber region are least likely to have this option.</a:t>
            </a:r>
            <a:endParaRPr lang="bg-BG" dirty="0"/>
          </a:p>
        </p:txBody>
      </p:sp>
    </p:spTree>
    <p:extLst>
      <p:ext uri="{BB962C8B-B14F-4D97-AF65-F5344CB8AC3E}">
        <p14:creationId xmlns:p14="http://schemas.microsoft.com/office/powerpoint/2010/main" val="22287415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2400" dirty="0"/>
              <a:t>ROLE OF THE HR IN ADDRESSING THE CONCEPTS OFINEQUALITY THAT MAY ARISE FROM FLEXIBLE WORKING </a:t>
            </a:r>
            <a:endParaRPr lang="bg-BG" sz="2400" dirty="0"/>
          </a:p>
        </p:txBody>
      </p:sp>
      <p:sp>
        <p:nvSpPr>
          <p:cNvPr id="3" name="Content Placeholder 2"/>
          <p:cNvSpPr>
            <a:spLocks noGrp="1"/>
          </p:cNvSpPr>
          <p:nvPr>
            <p:ph idx="1"/>
          </p:nvPr>
        </p:nvSpPr>
        <p:spPr/>
        <p:txBody>
          <a:bodyPr>
            <a:normAutofit fontScale="77500" lnSpcReduction="20000"/>
          </a:bodyPr>
          <a:lstStyle/>
          <a:p>
            <a:r>
              <a:rPr lang="en-US" dirty="0"/>
              <a:t>When working from home as opposed to in an actual office setting, 45% of individuals normally put in more hours. This occurs frequently as a result of staff members' feelings that they must demonstrate their productivity to their line supervisors and their difficulty relaxing at home. In order to prevent exhaustion and long-term stress, you must support staff as an HR professional so they feel at ease working their paid hours and can unwind at the final moment of the day. The ability to hire new talent from anywhere is made possible by flexible working. This implies that you'll have a larger selection of applicants from which to select if you're in charge of recruiting staff.  Nevertheless, be sure to convey clearly and take into account how each applicant will be affected by your organization's flexible working policy initiatives.</a:t>
            </a:r>
            <a:endParaRPr lang="bg-BG" dirty="0"/>
          </a:p>
        </p:txBody>
      </p:sp>
    </p:spTree>
    <p:extLst>
      <p:ext uri="{BB962C8B-B14F-4D97-AF65-F5344CB8AC3E}">
        <p14:creationId xmlns:p14="http://schemas.microsoft.com/office/powerpoint/2010/main" val="13401757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RECOMMENDATIONS</a:t>
            </a:r>
            <a:endParaRPr lang="bg-BG" dirty="0"/>
          </a:p>
        </p:txBody>
      </p:sp>
      <p:sp>
        <p:nvSpPr>
          <p:cNvPr id="3" name="Content Placeholder 2"/>
          <p:cNvSpPr>
            <a:spLocks noGrp="1"/>
          </p:cNvSpPr>
          <p:nvPr>
            <p:ph idx="1"/>
          </p:nvPr>
        </p:nvSpPr>
        <p:spPr/>
        <p:txBody>
          <a:bodyPr>
            <a:normAutofit fontScale="77500" lnSpcReduction="20000"/>
          </a:bodyPr>
          <a:lstStyle/>
          <a:p>
            <a:r>
              <a:rPr lang="en-US" dirty="0"/>
              <a:t>Flexible working need to be approved after very careful consideration</a:t>
            </a:r>
          </a:p>
          <a:p>
            <a:r>
              <a:rPr lang="en-US" dirty="0"/>
              <a:t>The approval need to be considered to be fair for all team members in order to avoid challenges</a:t>
            </a:r>
          </a:p>
          <a:p>
            <a:r>
              <a:rPr lang="en-US" dirty="0"/>
              <a:t>There is honest discussion between the HR, Line manager and the member in order to be find the maximum balance between personal needs and company interest.</a:t>
            </a:r>
          </a:p>
          <a:p>
            <a:r>
              <a:rPr lang="en-US" dirty="0"/>
              <a:t>Now a days limited number of companies refusing flexible working as the community needs to be within good working environments.</a:t>
            </a:r>
          </a:p>
          <a:p>
            <a:r>
              <a:rPr lang="en-US" dirty="0"/>
              <a:t>Superdrug as managing high number of employees need to comply with the legislations linked to the flexible working and making sure there is fair and honest work conditions for everyone.</a:t>
            </a:r>
          </a:p>
          <a:p>
            <a:endParaRPr lang="bg-BG" dirty="0"/>
          </a:p>
        </p:txBody>
      </p:sp>
    </p:spTree>
    <p:extLst>
      <p:ext uri="{BB962C8B-B14F-4D97-AF65-F5344CB8AC3E}">
        <p14:creationId xmlns:p14="http://schemas.microsoft.com/office/powerpoint/2010/main" val="3071010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CONCLUSION</a:t>
            </a:r>
            <a:endParaRPr lang="bg-BG" dirty="0"/>
          </a:p>
        </p:txBody>
      </p:sp>
      <p:sp>
        <p:nvSpPr>
          <p:cNvPr id="3" name="Content Placeholder 2"/>
          <p:cNvSpPr>
            <a:spLocks noGrp="1"/>
          </p:cNvSpPr>
          <p:nvPr>
            <p:ph idx="1"/>
          </p:nvPr>
        </p:nvSpPr>
        <p:spPr/>
        <p:txBody>
          <a:bodyPr>
            <a:normAutofit lnSpcReduction="10000"/>
          </a:bodyPr>
          <a:lstStyle/>
          <a:p>
            <a:r>
              <a:rPr lang="en-US" dirty="0"/>
              <a:t>Flexible working can have benefits, but also negatives for the company. It is proven that the working flexibly makes the operation more difficult as daily tasks.</a:t>
            </a:r>
          </a:p>
          <a:p>
            <a:r>
              <a:rPr lang="en-US" dirty="0"/>
              <a:t>From this presentation is visible that the flexible work is not preferred to be set when there is more complicate daily tasks</a:t>
            </a:r>
          </a:p>
          <a:p>
            <a:r>
              <a:rPr lang="en-US" dirty="0"/>
              <a:t>Superdrug can achieve more effectivity and productivity if the more employees working full time.</a:t>
            </a:r>
          </a:p>
        </p:txBody>
      </p:sp>
    </p:spTree>
    <p:extLst>
      <p:ext uri="{BB962C8B-B14F-4D97-AF65-F5344CB8AC3E}">
        <p14:creationId xmlns:p14="http://schemas.microsoft.com/office/powerpoint/2010/main" val="37070660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REFERENCING LIST</a:t>
            </a:r>
            <a:endParaRPr lang="bg-BG" dirty="0"/>
          </a:p>
        </p:txBody>
      </p:sp>
      <p:sp>
        <p:nvSpPr>
          <p:cNvPr id="3" name="Content Placeholder 2"/>
          <p:cNvSpPr>
            <a:spLocks noGrp="1"/>
          </p:cNvSpPr>
          <p:nvPr>
            <p:ph idx="1"/>
          </p:nvPr>
        </p:nvSpPr>
        <p:spPr/>
        <p:txBody>
          <a:bodyPr>
            <a:normAutofit/>
          </a:bodyPr>
          <a:lstStyle/>
          <a:p>
            <a:pPr marL="228600" lvl="0" indent="-182880" algn="just">
              <a:spcBef>
                <a:spcPct val="20000"/>
              </a:spcBef>
              <a:buClr>
                <a:srgbClr val="FF8600"/>
              </a:buClr>
              <a:buSzTx/>
              <a:buFont typeface="Wingdings" charset="2"/>
              <a:buChar char="§"/>
            </a:pPr>
            <a:r>
              <a:rPr lang="en-US" sz="1600" dirty="0" err="1">
                <a:solidFill>
                  <a:prstClr val="white"/>
                </a:solidFill>
                <a:latin typeface="Arial" panose="020B0604020202020204" pitchFamily="34" charset="0"/>
                <a:cs typeface="Arial" panose="020B0604020202020204" pitchFamily="34" charset="0"/>
              </a:rPr>
              <a:t>Piwowar-Sulej</a:t>
            </a:r>
            <a:r>
              <a:rPr lang="en-US" sz="1600" dirty="0">
                <a:solidFill>
                  <a:prstClr val="white"/>
                </a:solidFill>
                <a:latin typeface="Arial" panose="020B0604020202020204" pitchFamily="34" charset="0"/>
                <a:cs typeface="Arial" panose="020B0604020202020204" pitchFamily="34" charset="0"/>
              </a:rPr>
              <a:t>, K., 2021. Human resources development as an element of sustainable HRM–with the focus on production engineers. Journal of Cleaner Production, 278, p.124008.</a:t>
            </a:r>
          </a:p>
          <a:p>
            <a:pPr marL="228600" lvl="0" indent="-182880" algn="just">
              <a:spcBef>
                <a:spcPct val="20000"/>
              </a:spcBef>
              <a:buClr>
                <a:srgbClr val="FF8600"/>
              </a:buClr>
              <a:buSzTx/>
              <a:buFont typeface="Wingdings" charset="2"/>
              <a:buChar char="§"/>
            </a:pPr>
            <a:r>
              <a:rPr lang="en-US" sz="1600" dirty="0" err="1">
                <a:solidFill>
                  <a:prstClr val="white"/>
                </a:solidFill>
                <a:latin typeface="Arial" panose="020B0604020202020204" pitchFamily="34" charset="0"/>
                <a:cs typeface="Arial" panose="020B0604020202020204" pitchFamily="34" charset="0"/>
              </a:rPr>
              <a:t>Azizi</a:t>
            </a:r>
            <a:r>
              <a:rPr lang="en-US" sz="1600" dirty="0">
                <a:solidFill>
                  <a:prstClr val="white"/>
                </a:solidFill>
                <a:latin typeface="Arial" panose="020B0604020202020204" pitchFamily="34" charset="0"/>
                <a:cs typeface="Arial" panose="020B0604020202020204" pitchFamily="34" charset="0"/>
              </a:rPr>
              <a:t>, M.R., </a:t>
            </a:r>
            <a:r>
              <a:rPr lang="en-US" sz="1600" dirty="0" err="1">
                <a:solidFill>
                  <a:prstClr val="white"/>
                </a:solidFill>
                <a:latin typeface="Arial" panose="020B0604020202020204" pitchFamily="34" charset="0"/>
                <a:cs typeface="Arial" panose="020B0604020202020204" pitchFamily="34" charset="0"/>
              </a:rPr>
              <a:t>Atlasi</a:t>
            </a:r>
            <a:r>
              <a:rPr lang="en-US" sz="1600" dirty="0">
                <a:solidFill>
                  <a:prstClr val="white"/>
                </a:solidFill>
                <a:latin typeface="Arial" panose="020B0604020202020204" pitchFamily="34" charset="0"/>
                <a:cs typeface="Arial" panose="020B0604020202020204" pitchFamily="34" charset="0"/>
              </a:rPr>
              <a:t>, R., </a:t>
            </a:r>
            <a:r>
              <a:rPr lang="en-US" sz="1600" dirty="0" err="1">
                <a:solidFill>
                  <a:prstClr val="white"/>
                </a:solidFill>
                <a:latin typeface="Arial" panose="020B0604020202020204" pitchFamily="34" charset="0"/>
                <a:cs typeface="Arial" panose="020B0604020202020204" pitchFamily="34" charset="0"/>
              </a:rPr>
              <a:t>Ziapour</a:t>
            </a:r>
            <a:r>
              <a:rPr lang="en-US" sz="1600" dirty="0">
                <a:solidFill>
                  <a:prstClr val="white"/>
                </a:solidFill>
                <a:latin typeface="Arial" panose="020B0604020202020204" pitchFamily="34" charset="0"/>
                <a:cs typeface="Arial" panose="020B0604020202020204" pitchFamily="34" charset="0"/>
              </a:rPr>
              <a:t>, A., Abbas, J. and </a:t>
            </a:r>
            <a:r>
              <a:rPr lang="en-US" sz="1600" dirty="0" err="1">
                <a:solidFill>
                  <a:prstClr val="white"/>
                </a:solidFill>
                <a:latin typeface="Arial" panose="020B0604020202020204" pitchFamily="34" charset="0"/>
                <a:cs typeface="Arial" panose="020B0604020202020204" pitchFamily="34" charset="0"/>
              </a:rPr>
              <a:t>Naemi</a:t>
            </a:r>
            <a:r>
              <a:rPr lang="en-US" sz="1600" dirty="0">
                <a:solidFill>
                  <a:prstClr val="white"/>
                </a:solidFill>
                <a:latin typeface="Arial" panose="020B0604020202020204" pitchFamily="34" charset="0"/>
                <a:cs typeface="Arial" panose="020B0604020202020204" pitchFamily="34" charset="0"/>
              </a:rPr>
              <a:t>, R., 2021. Innovative human resource management strategies during the COVID-19 pandemic: A systematic narrative review approach. </a:t>
            </a:r>
            <a:r>
              <a:rPr lang="en-US" sz="1600" dirty="0" err="1">
                <a:solidFill>
                  <a:prstClr val="white"/>
                </a:solidFill>
                <a:latin typeface="Arial" panose="020B0604020202020204" pitchFamily="34" charset="0"/>
                <a:cs typeface="Arial" panose="020B0604020202020204" pitchFamily="34" charset="0"/>
              </a:rPr>
              <a:t>Heliyon</a:t>
            </a:r>
            <a:r>
              <a:rPr lang="en-US" sz="1600" dirty="0">
                <a:solidFill>
                  <a:prstClr val="white"/>
                </a:solidFill>
                <a:latin typeface="Arial" panose="020B0604020202020204" pitchFamily="34" charset="0"/>
                <a:cs typeface="Arial" panose="020B0604020202020204" pitchFamily="34" charset="0"/>
              </a:rPr>
              <a:t>, 7(6), p.e07233.</a:t>
            </a:r>
          </a:p>
          <a:p>
            <a:pPr marL="228600" lvl="0" indent="-182880" algn="just">
              <a:spcBef>
                <a:spcPct val="20000"/>
              </a:spcBef>
              <a:buClr>
                <a:srgbClr val="FF8600"/>
              </a:buClr>
              <a:buSzTx/>
              <a:buFont typeface="Wingdings" charset="2"/>
              <a:buChar char="§"/>
            </a:pPr>
            <a:r>
              <a:rPr lang="en-US" sz="1600" dirty="0" err="1">
                <a:solidFill>
                  <a:prstClr val="white"/>
                </a:solidFill>
                <a:latin typeface="Arial" panose="020B0604020202020204" pitchFamily="34" charset="0"/>
                <a:cs typeface="Arial" panose="020B0604020202020204" pitchFamily="34" charset="0"/>
              </a:rPr>
              <a:t>Abolfathi</a:t>
            </a:r>
            <a:r>
              <a:rPr lang="en-US" sz="1600" dirty="0">
                <a:solidFill>
                  <a:prstClr val="white"/>
                </a:solidFill>
                <a:latin typeface="Arial" panose="020B0604020202020204" pitchFamily="34" charset="0"/>
                <a:cs typeface="Arial" panose="020B0604020202020204" pitchFamily="34" charset="0"/>
              </a:rPr>
              <a:t>, J., </a:t>
            </a:r>
            <a:r>
              <a:rPr lang="en-US" sz="1600" dirty="0" err="1">
                <a:solidFill>
                  <a:prstClr val="white"/>
                </a:solidFill>
                <a:latin typeface="Arial" panose="020B0604020202020204" pitchFamily="34" charset="0"/>
                <a:cs typeface="Arial" panose="020B0604020202020204" pitchFamily="34" charset="0"/>
              </a:rPr>
              <a:t>Rasouli</a:t>
            </a:r>
            <a:r>
              <a:rPr lang="en-US" sz="1600" dirty="0">
                <a:solidFill>
                  <a:prstClr val="white"/>
                </a:solidFill>
                <a:latin typeface="Arial" panose="020B0604020202020204" pitchFamily="34" charset="0"/>
                <a:cs typeface="Arial" panose="020B0604020202020204" pitchFamily="34" charset="0"/>
              </a:rPr>
              <a:t>, R., </a:t>
            </a:r>
            <a:r>
              <a:rPr lang="en-US" sz="1600" dirty="0" err="1">
                <a:solidFill>
                  <a:prstClr val="white"/>
                </a:solidFill>
                <a:latin typeface="Arial" panose="020B0604020202020204" pitchFamily="34" charset="0"/>
                <a:cs typeface="Arial" panose="020B0604020202020204" pitchFamily="34" charset="0"/>
              </a:rPr>
              <a:t>Zamaheni</a:t>
            </a:r>
            <a:r>
              <a:rPr lang="en-US" sz="1600" dirty="0">
                <a:solidFill>
                  <a:prstClr val="white"/>
                </a:solidFill>
                <a:latin typeface="Arial" panose="020B0604020202020204" pitchFamily="34" charset="0"/>
                <a:cs typeface="Arial" panose="020B0604020202020204" pitchFamily="34" charset="0"/>
              </a:rPr>
              <a:t>, M. and </a:t>
            </a:r>
            <a:r>
              <a:rPr lang="en-US" sz="1600" dirty="0" err="1">
                <a:solidFill>
                  <a:prstClr val="white"/>
                </a:solidFill>
                <a:latin typeface="Arial" panose="020B0604020202020204" pitchFamily="34" charset="0"/>
                <a:cs typeface="Arial" panose="020B0604020202020204" pitchFamily="34" charset="0"/>
              </a:rPr>
              <a:t>Estiri</a:t>
            </a:r>
            <a:r>
              <a:rPr lang="en-US" sz="1600" dirty="0">
                <a:solidFill>
                  <a:prstClr val="white"/>
                </a:solidFill>
                <a:latin typeface="Arial" panose="020B0604020202020204" pitchFamily="34" charset="0"/>
                <a:cs typeface="Arial" panose="020B0604020202020204" pitchFamily="34" charset="0"/>
              </a:rPr>
              <a:t>, M., 2021. Identifying Dimensions of Human Resources Model based on an Approach to High Performance Work Systems (Studied case: </a:t>
            </a:r>
            <a:r>
              <a:rPr lang="en-US" sz="1600" dirty="0" err="1">
                <a:solidFill>
                  <a:prstClr val="white"/>
                </a:solidFill>
                <a:latin typeface="Arial" panose="020B0604020202020204" pitchFamily="34" charset="0"/>
                <a:cs typeface="Arial" panose="020B0604020202020204" pitchFamily="34" charset="0"/>
              </a:rPr>
              <a:t>Knowledgebased</a:t>
            </a:r>
            <a:r>
              <a:rPr lang="en-US" sz="1600" dirty="0">
                <a:solidFill>
                  <a:prstClr val="white"/>
                </a:solidFill>
                <a:latin typeface="Arial" panose="020B0604020202020204" pitchFamily="34" charset="0"/>
                <a:cs typeface="Arial" panose="020B0604020202020204" pitchFamily="34" charset="0"/>
              </a:rPr>
              <a:t> Companies). Management Research in Iran, 23(1), pp.49-74.</a:t>
            </a:r>
          </a:p>
          <a:p>
            <a:pPr algn="just"/>
            <a:r>
              <a:rPr lang="en-US" sz="1600" dirty="0">
                <a:latin typeface="Arial" panose="020B0604020202020204" pitchFamily="34" charset="0"/>
                <a:cs typeface="Arial" panose="020B0604020202020204" pitchFamily="34" charset="0"/>
              </a:rPr>
              <a:t>Chung, H., Birkett, H., Forbes, S. and </a:t>
            </a:r>
            <a:r>
              <a:rPr lang="en-US" sz="1600" dirty="0" err="1">
                <a:latin typeface="Arial" panose="020B0604020202020204" pitchFamily="34" charset="0"/>
                <a:cs typeface="Arial" panose="020B0604020202020204" pitchFamily="34" charset="0"/>
              </a:rPr>
              <a:t>Seo</a:t>
            </a:r>
            <a:r>
              <a:rPr lang="en-US" sz="1600" dirty="0">
                <a:latin typeface="Arial" panose="020B0604020202020204" pitchFamily="34" charset="0"/>
                <a:cs typeface="Arial" panose="020B0604020202020204" pitchFamily="34" charset="0"/>
              </a:rPr>
              <a:t>, H., 2021. Covid-19, flexible working, and implications for gender equality in the United Kingdom. Gender &amp; Society, 35(2), pp.218-232.</a:t>
            </a:r>
          </a:p>
          <a:p>
            <a:pPr algn="just"/>
            <a:r>
              <a:rPr lang="en-US" sz="1600" dirty="0">
                <a:latin typeface="Arial" panose="020B0604020202020204" pitchFamily="34" charset="0"/>
                <a:cs typeface="Arial" panose="020B0604020202020204" pitchFamily="34" charset="0"/>
              </a:rPr>
              <a:t>Wheatley, D., 2021. Workplace location and the quality of work: The case of urban-based workers in the UK. Urban Studies, 58(11), pp.2233-2257.</a:t>
            </a:r>
            <a:endParaRPr lang="bg-BG"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788456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bg-BG" dirty="0"/>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83568" y="116632"/>
            <a:ext cx="8208912" cy="64807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0296370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Metro">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Metro">
      <a:majorFont>
        <a:latin typeface="Consolas"/>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a:ea typeface=""/>
        <a:cs typeface=""/>
        <a:font script="Jpan" typeface="HGｺﾞｼｯｸM"/>
        <a:font script="Hang" typeface="맑은 고딕"/>
        <a:font script="Hans" typeface="宋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Metro">
      <a:fillStyleLst>
        <a:solidFill>
          <a:schemeClr val="phClr"/>
        </a:solidFill>
        <a:gradFill rotWithShape="1">
          <a:gsLst>
            <a:gs pos="0">
              <a:schemeClr val="phClr">
                <a:tint val="25000"/>
                <a:satMod val="125000"/>
              </a:schemeClr>
            </a:gs>
            <a:gs pos="40000">
              <a:schemeClr val="phClr">
                <a:tint val="55000"/>
                <a:satMod val="130000"/>
              </a:schemeClr>
            </a:gs>
            <a:gs pos="50000">
              <a:schemeClr val="phClr">
                <a:tint val="59000"/>
                <a:satMod val="130000"/>
              </a:schemeClr>
            </a:gs>
            <a:gs pos="65000">
              <a:schemeClr val="phClr">
                <a:tint val="55000"/>
                <a:satMod val="130000"/>
              </a:schemeClr>
            </a:gs>
            <a:gs pos="100000">
              <a:schemeClr val="phClr">
                <a:tint val="20000"/>
                <a:satMod val="125000"/>
              </a:schemeClr>
            </a:gs>
          </a:gsLst>
          <a:lin ang="5400000" scaled="0"/>
        </a:gradFill>
        <a:gradFill rotWithShape="1">
          <a:gsLst>
            <a:gs pos="0">
              <a:schemeClr val="phClr">
                <a:tint val="48000"/>
                <a:satMod val="138000"/>
              </a:schemeClr>
            </a:gs>
            <a:gs pos="25000">
              <a:schemeClr val="phClr">
                <a:tint val="85000"/>
              </a:schemeClr>
            </a:gs>
            <a:gs pos="40000">
              <a:schemeClr val="phClr">
                <a:tint val="92000"/>
              </a:schemeClr>
            </a:gs>
            <a:gs pos="50000">
              <a:schemeClr val="phClr">
                <a:tint val="93000"/>
              </a:schemeClr>
            </a:gs>
            <a:gs pos="60000">
              <a:schemeClr val="phClr">
                <a:tint val="92000"/>
              </a:schemeClr>
            </a:gs>
            <a:gs pos="75000">
              <a:schemeClr val="phClr">
                <a:tint val="83000"/>
                <a:satMod val="108000"/>
              </a:schemeClr>
            </a:gs>
            <a:gs pos="100000">
              <a:schemeClr val="phClr">
                <a:tint val="48000"/>
                <a:satMod val="150000"/>
              </a:schemeClr>
            </a:gs>
          </a:gsLst>
          <a:lin ang="5400000" scaled="0"/>
        </a:gradFill>
      </a:fillStyleLst>
      <a:lnStyleLst>
        <a:ln w="12000" cap="flat" cmpd="sng" algn="ctr">
          <a:solidFill>
            <a:schemeClr val="phClr"/>
          </a:solidFill>
          <a:prstDash val="solid"/>
        </a:ln>
        <a:ln w="19050" cap="flat" cmpd="sng" algn="ctr">
          <a:solidFill>
            <a:schemeClr val="phClr"/>
          </a:solidFill>
          <a:prstDash val="solid"/>
        </a:ln>
        <a:ln w="38100" cap="flat" cmpd="sng" algn="ctr">
          <a:solidFill>
            <a:schemeClr val="phClr"/>
          </a:solidFill>
          <a:prstDash val="solid"/>
        </a:ln>
      </a:lnStyleLst>
      <a:effectStyleLst>
        <a:effectStyle>
          <a:effectLst>
            <a:glow rad="63500">
              <a:schemeClr val="phClr">
                <a:alpha val="45000"/>
                <a:satMod val="120000"/>
              </a:schemeClr>
            </a:glow>
          </a:effectLst>
        </a:effectStyle>
        <a:effectStyle>
          <a:effectLst>
            <a:glow rad="63500">
              <a:schemeClr val="phClr">
                <a:alpha val="45000"/>
                <a:satMod val="120000"/>
              </a:schemeClr>
            </a:glow>
          </a:effectLst>
          <a:scene3d>
            <a:camera prst="orthographicFront" fov="0">
              <a:rot lat="0" lon="0" rev="0"/>
            </a:camera>
            <a:lightRig rig="brightRoom" dir="tl">
              <a:rot lat="0" lon="0" rev="8700000"/>
            </a:lightRig>
          </a:scene3d>
          <a:sp3d>
            <a:bevelT w="0" h="0"/>
            <a:contourClr>
              <a:schemeClr val="phClr">
                <a:tint val="70000"/>
              </a:schemeClr>
            </a:contourClr>
          </a:sp3d>
        </a:effectStyle>
        <a:effectStyle>
          <a:effectLst>
            <a:glow rad="101500">
              <a:schemeClr val="phClr">
                <a:alpha val="42000"/>
                <a:satMod val="120000"/>
              </a:schemeClr>
            </a:glow>
          </a:effectLst>
          <a:scene3d>
            <a:camera prst="orthographicFront" fov="0">
              <a:rot lat="0" lon="0" rev="0"/>
            </a:camera>
            <a:lightRig rig="glow" dir="t">
              <a:rot lat="0" lon="0" rev="4800000"/>
            </a:lightRig>
          </a:scene3d>
          <a:sp3d prstMaterial="powder">
            <a:bevelT w="50800" h="50800"/>
            <a:contourClr>
              <a:schemeClr val="phClr"/>
            </a:contourClr>
          </a:sp3d>
        </a:effectStyle>
      </a:effectStyleLst>
      <a:bgFillStyleLst>
        <a:solidFill>
          <a:schemeClr val="phClr"/>
        </a:solidFill>
        <a:gradFill rotWithShape="1">
          <a:gsLst>
            <a:gs pos="0">
              <a:schemeClr val="bg1">
                <a:shade val="100000"/>
                <a:satMod val="150000"/>
              </a:schemeClr>
            </a:gs>
            <a:gs pos="65000">
              <a:schemeClr val="bg1">
                <a:shade val="90000"/>
                <a:satMod val="375000"/>
              </a:schemeClr>
            </a:gs>
            <a:gs pos="100000">
              <a:schemeClr val="phClr">
                <a:tint val="88000"/>
                <a:satMod val="400000"/>
              </a:schemeClr>
            </a:gs>
          </a:gsLst>
          <a:lin ang="5400000" scaled="0"/>
        </a:gradFill>
        <a:blipFill>
          <a:blip xmlns:r="http://schemas.openxmlformats.org/officeDocument/2006/relationships" r:embed="rId1">
            <a:duotone>
              <a:schemeClr val="phClr">
                <a:shade val="40000"/>
                <a:satMod val="180000"/>
              </a:schemeClr>
              <a:schemeClr val="phClr">
                <a:tint val="90000"/>
                <a:satMod val="200000"/>
              </a:schemeClr>
            </a:duotone>
          </a:blip>
          <a:tile tx="0" ty="0" sx="80000" sy="8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Metro</Template>
  <TotalTime>110</TotalTime>
  <Words>1534</Words>
  <Application>Microsoft Office PowerPoint</Application>
  <PresentationFormat>On-screen Show (4:3)</PresentationFormat>
  <Paragraphs>57</Paragraphs>
  <Slides>10</Slides>
  <Notes>6</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Metro</vt:lpstr>
      <vt:lpstr>Student id:2030424  AGAINST Flexible working IN  RELATION TO INEQUALITY AT WORK AND ROLE OF THE HR IN ADDRESSING THE CONCEPTS OFINEQUALITY THAT MAY ARISE FROM FLEXIBLE WORKING  </vt:lpstr>
      <vt:lpstr>CONTENT</vt:lpstr>
      <vt:lpstr>COMPANY BRIEF</vt:lpstr>
      <vt:lpstr>FLEXIBLE WORKING</vt:lpstr>
      <vt:lpstr>AGAINST Flexible working IN  RELATION TO INEQUALITY AT WORK </vt:lpstr>
      <vt:lpstr>ROLE OF THE HR IN ADDRESSING THE CONCEPTS OFINEQUALITY THAT MAY ARISE FROM FLEXIBLE WORKING </vt:lpstr>
      <vt:lpstr>RECOMMENDATIONS</vt:lpstr>
      <vt:lpstr>CONCLUSION</vt:lpstr>
      <vt:lpstr>REFERENCING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id:  AGAINST Flexible working IN  RELATION TO INEQUALITY AT WORK AND ROLE OF THE HR IN ADDRESSING THE CONCEPTS OFINEQUALITY THAT MAY ARISE FROM FLEXIBLE WORKING  </dc:title>
  <dc:creator>Admin</dc:creator>
  <cp:lastModifiedBy>Ralitsa Georgieva</cp:lastModifiedBy>
  <cp:revision>14</cp:revision>
  <dcterms:created xsi:type="dcterms:W3CDTF">2022-08-16T16:17:29Z</dcterms:created>
  <dcterms:modified xsi:type="dcterms:W3CDTF">2022-08-18T14:26:50Z</dcterms:modified>
</cp:coreProperties>
</file>