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sldIdLst>
    <p:sldId id="272" r:id="rId5"/>
    <p:sldId id="273" r:id="rId6"/>
    <p:sldId id="258" r:id="rId7"/>
    <p:sldId id="259" r:id="rId8"/>
    <p:sldId id="260" r:id="rId9"/>
    <p:sldId id="261" r:id="rId10"/>
    <p:sldId id="262" r:id="rId11"/>
    <p:sldId id="274" r:id="rId12"/>
    <p:sldId id="263" r:id="rId13"/>
    <p:sldId id="269" r:id="rId14"/>
    <p:sldId id="268" r:id="rId15"/>
    <p:sldId id="270" r:id="rId16"/>
    <p:sldId id="264" r:id="rId17"/>
    <p:sldId id="271"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D2F3678-2C4C-4969-8ED7-A86D0B9ECBC8}" v="57" dt="2023-07-09T11:14:48.14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4" autoAdjust="0"/>
    <p:restoredTop sz="94660"/>
  </p:normalViewPr>
  <p:slideViewPr>
    <p:cSldViewPr snapToGrid="0">
      <p:cViewPr varScale="1">
        <p:scale>
          <a:sx n="85" d="100"/>
          <a:sy n="85" d="100"/>
        </p:scale>
        <p:origin x="60" y="31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urinder Singh" userId="3a8d8ff32ece0228" providerId="LiveId" clId="{BD2F3678-2C4C-4969-8ED7-A86D0B9ECBC8}"/>
    <pc:docChg chg="undo custSel addSld modSld">
      <pc:chgData name="Gurinder Singh" userId="3a8d8ff32ece0228" providerId="LiveId" clId="{BD2F3678-2C4C-4969-8ED7-A86D0B9ECBC8}" dt="2023-07-09T11:15:07.186" v="414" actId="1076"/>
      <pc:docMkLst>
        <pc:docMk/>
      </pc:docMkLst>
      <pc:sldChg chg="modSp mod">
        <pc:chgData name="Gurinder Singh" userId="3a8d8ff32ece0228" providerId="LiveId" clId="{BD2F3678-2C4C-4969-8ED7-A86D0B9ECBC8}" dt="2023-07-05T12:47:31.692" v="36"/>
        <pc:sldMkLst>
          <pc:docMk/>
          <pc:sldMk cId="1591665631" sldId="258"/>
        </pc:sldMkLst>
        <pc:spChg chg="mod">
          <ac:chgData name="Gurinder Singh" userId="3a8d8ff32ece0228" providerId="LiveId" clId="{BD2F3678-2C4C-4969-8ED7-A86D0B9ECBC8}" dt="2023-07-05T12:47:31.692" v="36"/>
          <ac:spMkLst>
            <pc:docMk/>
            <pc:sldMk cId="1591665631" sldId="258"/>
            <ac:spMk id="4" creationId="{EB55EBF6-CE7D-387E-B050-16922BD9B8E8}"/>
          </ac:spMkLst>
        </pc:spChg>
      </pc:sldChg>
      <pc:sldChg chg="modSp mod">
        <pc:chgData name="Gurinder Singh" userId="3a8d8ff32ece0228" providerId="LiveId" clId="{BD2F3678-2C4C-4969-8ED7-A86D0B9ECBC8}" dt="2023-07-05T12:48:13.308" v="37" actId="1076"/>
        <pc:sldMkLst>
          <pc:docMk/>
          <pc:sldMk cId="85354450" sldId="259"/>
        </pc:sldMkLst>
        <pc:spChg chg="mod">
          <ac:chgData name="Gurinder Singh" userId="3a8d8ff32ece0228" providerId="LiveId" clId="{BD2F3678-2C4C-4969-8ED7-A86D0B9ECBC8}" dt="2023-07-05T12:48:13.308" v="37" actId="1076"/>
          <ac:spMkLst>
            <pc:docMk/>
            <pc:sldMk cId="85354450" sldId="259"/>
            <ac:spMk id="2" creationId="{8A971B14-E879-EF34-C464-FC3D6E57DBB2}"/>
          </ac:spMkLst>
        </pc:spChg>
      </pc:sldChg>
      <pc:sldChg chg="modSp mod">
        <pc:chgData name="Gurinder Singh" userId="3a8d8ff32ece0228" providerId="LiveId" clId="{BD2F3678-2C4C-4969-8ED7-A86D0B9ECBC8}" dt="2023-07-05T12:46:22.671" v="35" actId="20577"/>
        <pc:sldMkLst>
          <pc:docMk/>
          <pc:sldMk cId="819065301" sldId="263"/>
        </pc:sldMkLst>
        <pc:spChg chg="mod">
          <ac:chgData name="Gurinder Singh" userId="3a8d8ff32ece0228" providerId="LiveId" clId="{BD2F3678-2C4C-4969-8ED7-A86D0B9ECBC8}" dt="2023-07-05T12:46:22.671" v="35" actId="20577"/>
          <ac:spMkLst>
            <pc:docMk/>
            <pc:sldMk cId="819065301" sldId="263"/>
            <ac:spMk id="3" creationId="{C734DC20-FE90-C526-9928-79DE986D22D1}"/>
          </ac:spMkLst>
        </pc:spChg>
      </pc:sldChg>
      <pc:sldChg chg="modSp mod">
        <pc:chgData name="Gurinder Singh" userId="3a8d8ff32ece0228" providerId="LiveId" clId="{BD2F3678-2C4C-4969-8ED7-A86D0B9ECBC8}" dt="2023-07-05T12:55:58.745" v="47" actId="27636"/>
        <pc:sldMkLst>
          <pc:docMk/>
          <pc:sldMk cId="440578908" sldId="264"/>
        </pc:sldMkLst>
        <pc:spChg chg="mod">
          <ac:chgData name="Gurinder Singh" userId="3a8d8ff32ece0228" providerId="LiveId" clId="{BD2F3678-2C4C-4969-8ED7-A86D0B9ECBC8}" dt="2023-07-05T12:55:58.745" v="47" actId="27636"/>
          <ac:spMkLst>
            <pc:docMk/>
            <pc:sldMk cId="440578908" sldId="264"/>
            <ac:spMk id="3" creationId="{84B19540-70B2-218D-2975-E48DAF1E8D9B}"/>
          </ac:spMkLst>
        </pc:spChg>
      </pc:sldChg>
      <pc:sldChg chg="modSp mod">
        <pc:chgData name="Gurinder Singh" userId="3a8d8ff32ece0228" providerId="LiveId" clId="{BD2F3678-2C4C-4969-8ED7-A86D0B9ECBC8}" dt="2023-07-05T14:33:03.517" v="195"/>
        <pc:sldMkLst>
          <pc:docMk/>
          <pc:sldMk cId="91344172" sldId="268"/>
        </pc:sldMkLst>
        <pc:spChg chg="mod">
          <ac:chgData name="Gurinder Singh" userId="3a8d8ff32ece0228" providerId="LiveId" clId="{BD2F3678-2C4C-4969-8ED7-A86D0B9ECBC8}" dt="2023-07-05T14:33:03.517" v="195"/>
          <ac:spMkLst>
            <pc:docMk/>
            <pc:sldMk cId="91344172" sldId="268"/>
            <ac:spMk id="2" creationId="{CBF25362-BCA7-7A33-252F-F7FF45490D9F}"/>
          </ac:spMkLst>
        </pc:spChg>
      </pc:sldChg>
      <pc:sldChg chg="modSp mod">
        <pc:chgData name="Gurinder Singh" userId="3a8d8ff32ece0228" providerId="LiveId" clId="{BD2F3678-2C4C-4969-8ED7-A86D0B9ECBC8}" dt="2023-07-08T19:41:49.511" v="314" actId="12"/>
        <pc:sldMkLst>
          <pc:docMk/>
          <pc:sldMk cId="3097419161" sldId="270"/>
        </pc:sldMkLst>
        <pc:spChg chg="mod">
          <ac:chgData name="Gurinder Singh" userId="3a8d8ff32ece0228" providerId="LiveId" clId="{BD2F3678-2C4C-4969-8ED7-A86D0B9ECBC8}" dt="2023-07-05T14:38:28.536" v="261" actId="20577"/>
          <ac:spMkLst>
            <pc:docMk/>
            <pc:sldMk cId="3097419161" sldId="270"/>
            <ac:spMk id="2" creationId="{E88C6059-F7BF-E114-1059-3B756E5C14C3}"/>
          </ac:spMkLst>
        </pc:spChg>
        <pc:spChg chg="mod">
          <ac:chgData name="Gurinder Singh" userId="3a8d8ff32ece0228" providerId="LiveId" clId="{BD2F3678-2C4C-4969-8ED7-A86D0B9ECBC8}" dt="2023-07-08T19:41:49.511" v="314" actId="12"/>
          <ac:spMkLst>
            <pc:docMk/>
            <pc:sldMk cId="3097419161" sldId="270"/>
            <ac:spMk id="3" creationId="{EC18B0E2-1A94-059B-90CF-C87029135F9D}"/>
          </ac:spMkLst>
        </pc:spChg>
      </pc:sldChg>
      <pc:sldChg chg="modSp mod">
        <pc:chgData name="Gurinder Singh" userId="3a8d8ff32ece0228" providerId="LiveId" clId="{BD2F3678-2C4C-4969-8ED7-A86D0B9ECBC8}" dt="2023-07-05T12:45:50.466" v="28" actId="20577"/>
        <pc:sldMkLst>
          <pc:docMk/>
          <pc:sldMk cId="3081440120" sldId="271"/>
        </pc:sldMkLst>
        <pc:spChg chg="mod">
          <ac:chgData name="Gurinder Singh" userId="3a8d8ff32ece0228" providerId="LiveId" clId="{BD2F3678-2C4C-4969-8ED7-A86D0B9ECBC8}" dt="2023-07-05T12:45:50.466" v="28" actId="20577"/>
          <ac:spMkLst>
            <pc:docMk/>
            <pc:sldMk cId="3081440120" sldId="271"/>
            <ac:spMk id="3" creationId="{4C425260-2DEB-89EC-E65C-150FFA562AD0}"/>
          </ac:spMkLst>
        </pc:spChg>
      </pc:sldChg>
      <pc:sldChg chg="addSp modSp mod">
        <pc:chgData name="Gurinder Singh" userId="3a8d8ff32ece0228" providerId="LiveId" clId="{BD2F3678-2C4C-4969-8ED7-A86D0B9ECBC8}" dt="2023-07-09T11:15:07.186" v="414" actId="1076"/>
        <pc:sldMkLst>
          <pc:docMk/>
          <pc:sldMk cId="1810918742" sldId="272"/>
        </pc:sldMkLst>
        <pc:spChg chg="mod">
          <ac:chgData name="Gurinder Singh" userId="3a8d8ff32ece0228" providerId="LiveId" clId="{BD2F3678-2C4C-4969-8ED7-A86D0B9ECBC8}" dt="2023-07-08T17:12:11.677" v="309"/>
          <ac:spMkLst>
            <pc:docMk/>
            <pc:sldMk cId="1810918742" sldId="272"/>
            <ac:spMk id="132" creationId="{53B1F7CC-7AF4-5457-A197-DD2ABAD38107}"/>
          </ac:spMkLst>
        </pc:spChg>
        <pc:picChg chg="add mod">
          <ac:chgData name="Gurinder Singh" userId="3a8d8ff32ece0228" providerId="LiveId" clId="{BD2F3678-2C4C-4969-8ED7-A86D0B9ECBC8}" dt="2023-07-09T11:15:07.186" v="414" actId="1076"/>
          <ac:picMkLst>
            <pc:docMk/>
            <pc:sldMk cId="1810918742" sldId="272"/>
            <ac:picMk id="3" creationId="{17B668DC-DE29-BEA4-1FCD-3B157C8D5CDF}"/>
          </ac:picMkLst>
        </pc:picChg>
      </pc:sldChg>
      <pc:sldChg chg="addSp delSp modSp new mod">
        <pc:chgData name="Gurinder Singh" userId="3a8d8ff32ece0228" providerId="LiveId" clId="{BD2F3678-2C4C-4969-8ED7-A86D0B9ECBC8}" dt="2023-07-09T11:12:30.578" v="409" actId="1076"/>
        <pc:sldMkLst>
          <pc:docMk/>
          <pc:sldMk cId="2117667024" sldId="273"/>
        </pc:sldMkLst>
        <pc:spChg chg="del">
          <ac:chgData name="Gurinder Singh" userId="3a8d8ff32ece0228" providerId="LiveId" clId="{BD2F3678-2C4C-4969-8ED7-A86D0B9ECBC8}" dt="2023-07-05T14:25:43.848" v="143" actId="21"/>
          <ac:spMkLst>
            <pc:docMk/>
            <pc:sldMk cId="2117667024" sldId="273"/>
            <ac:spMk id="2" creationId="{2D0B43AF-FAE3-5A76-8E34-6D99CAE7336F}"/>
          </ac:spMkLst>
        </pc:spChg>
        <pc:spChg chg="del">
          <ac:chgData name="Gurinder Singh" userId="3a8d8ff32ece0228" providerId="LiveId" clId="{BD2F3678-2C4C-4969-8ED7-A86D0B9ECBC8}" dt="2023-07-05T14:14:58.891" v="49"/>
          <ac:spMkLst>
            <pc:docMk/>
            <pc:sldMk cId="2117667024" sldId="273"/>
            <ac:spMk id="3" creationId="{CA4D86E9-300E-DAE8-50F1-2F2957502756}"/>
          </ac:spMkLst>
        </pc:spChg>
        <pc:spChg chg="add mod">
          <ac:chgData name="Gurinder Singh" userId="3a8d8ff32ece0228" providerId="LiveId" clId="{BD2F3678-2C4C-4969-8ED7-A86D0B9ECBC8}" dt="2023-07-09T11:12:30.578" v="409" actId="1076"/>
          <ac:spMkLst>
            <pc:docMk/>
            <pc:sldMk cId="2117667024" sldId="273"/>
            <ac:spMk id="5" creationId="{98128C7D-A771-B23C-136A-5F684D05677A}"/>
          </ac:spMkLst>
        </pc:spChg>
        <pc:spChg chg="add del mod">
          <ac:chgData name="Gurinder Singh" userId="3a8d8ff32ece0228" providerId="LiveId" clId="{BD2F3678-2C4C-4969-8ED7-A86D0B9ECBC8}" dt="2023-07-05T14:25:39.512" v="142" actId="21"/>
          <ac:spMkLst>
            <pc:docMk/>
            <pc:sldMk cId="2117667024" sldId="273"/>
            <ac:spMk id="8" creationId="{A04E5113-EE8F-A218-25CE-D16AD118F73D}"/>
          </ac:spMkLst>
        </pc:spChg>
        <pc:graphicFrameChg chg="add del mod modGraphic">
          <ac:chgData name="Gurinder Singh" userId="3a8d8ff32ece0228" providerId="LiveId" clId="{BD2F3678-2C4C-4969-8ED7-A86D0B9ECBC8}" dt="2023-07-05T14:24:54.292" v="137" actId="21"/>
          <ac:graphicFrameMkLst>
            <pc:docMk/>
            <pc:sldMk cId="2117667024" sldId="273"/>
            <ac:graphicFrameMk id="4" creationId="{DAD892DF-D9DA-1922-D55D-C35D07412B45}"/>
          </ac:graphicFrameMkLst>
        </pc:graphicFrameChg>
        <pc:graphicFrameChg chg="add del mod modGraphic">
          <ac:chgData name="Gurinder Singh" userId="3a8d8ff32ece0228" providerId="LiveId" clId="{BD2F3678-2C4C-4969-8ED7-A86D0B9ECBC8}" dt="2023-07-05T14:41:41.644" v="270" actId="21"/>
          <ac:graphicFrameMkLst>
            <pc:docMk/>
            <pc:sldMk cId="2117667024" sldId="273"/>
            <ac:graphicFrameMk id="6" creationId="{0729A56E-8B99-9E1F-BCBD-56DE21A9E29A}"/>
          </ac:graphicFrameMkLst>
        </pc:graphicFrameChg>
        <pc:graphicFrameChg chg="add del">
          <ac:chgData name="Gurinder Singh" userId="3a8d8ff32ece0228" providerId="LiveId" clId="{BD2F3678-2C4C-4969-8ED7-A86D0B9ECBC8}" dt="2023-07-05T14:28:53.210" v="160" actId="478"/>
          <ac:graphicFrameMkLst>
            <pc:docMk/>
            <pc:sldMk cId="2117667024" sldId="273"/>
            <ac:graphicFrameMk id="9" creationId="{906B17E1-779A-289D-9960-98EC32A98A51}"/>
          </ac:graphicFrameMkLst>
        </pc:graphicFrameChg>
        <pc:graphicFrameChg chg="add del mod modGraphic">
          <ac:chgData name="Gurinder Singh" userId="3a8d8ff32ece0228" providerId="LiveId" clId="{BD2F3678-2C4C-4969-8ED7-A86D0B9ECBC8}" dt="2023-07-05T14:29:43.519" v="169" actId="478"/>
          <ac:graphicFrameMkLst>
            <pc:docMk/>
            <pc:sldMk cId="2117667024" sldId="273"/>
            <ac:graphicFrameMk id="10" creationId="{2CA4EC0E-1D23-3B77-9DB7-7A85CFC7FD80}"/>
          </ac:graphicFrameMkLst>
        </pc:graphicFrameChg>
        <pc:graphicFrameChg chg="add mod modGraphic">
          <ac:chgData name="Gurinder Singh" userId="3a8d8ff32ece0228" providerId="LiveId" clId="{BD2F3678-2C4C-4969-8ED7-A86D0B9ECBC8}" dt="2023-07-09T11:12:18.704" v="407" actId="1076"/>
          <ac:graphicFrameMkLst>
            <pc:docMk/>
            <pc:sldMk cId="2117667024" sldId="273"/>
            <ac:graphicFrameMk id="11" creationId="{15E8D8A4-15B6-5857-43BD-52975D023463}"/>
          </ac:graphicFrameMkLst>
        </pc:graphicFrameChg>
      </pc:sldChg>
      <pc:sldChg chg="modSp new mod">
        <pc:chgData name="Gurinder Singh" userId="3a8d8ff32ece0228" providerId="LiveId" clId="{BD2F3678-2C4C-4969-8ED7-A86D0B9ECBC8}" dt="2023-07-09T11:09:18.082" v="395" actId="115"/>
        <pc:sldMkLst>
          <pc:docMk/>
          <pc:sldMk cId="3892366504" sldId="274"/>
        </pc:sldMkLst>
        <pc:spChg chg="mod">
          <ac:chgData name="Gurinder Singh" userId="3a8d8ff32ece0228" providerId="LiveId" clId="{BD2F3678-2C4C-4969-8ED7-A86D0B9ECBC8}" dt="2023-07-09T11:09:18.082" v="395" actId="115"/>
          <ac:spMkLst>
            <pc:docMk/>
            <pc:sldMk cId="3892366504" sldId="274"/>
            <ac:spMk id="2" creationId="{A4352609-3725-40C5-5D2D-29279A2651AA}"/>
          </ac:spMkLst>
        </pc:spChg>
        <pc:spChg chg="mod">
          <ac:chgData name="Gurinder Singh" userId="3a8d8ff32ece0228" providerId="LiveId" clId="{BD2F3678-2C4C-4969-8ED7-A86D0B9ECBC8}" dt="2023-07-09T10:58:04.353" v="394" actId="5793"/>
          <ac:spMkLst>
            <pc:docMk/>
            <pc:sldMk cId="3892366504" sldId="274"/>
            <ac:spMk id="3" creationId="{37C45A7A-3ED2-E2D4-78D4-FA67F99F14CF}"/>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518CAB4-6774-47F1-B003-B9AAADDBF5E5}" type="doc">
      <dgm:prSet loTypeId="urn:microsoft.com/office/officeart/2005/8/layout/arrow5" loCatId="relationship" qsTypeId="urn:microsoft.com/office/officeart/2005/8/quickstyle/simple1" qsCatId="simple" csTypeId="urn:microsoft.com/office/officeart/2005/8/colors/accent1_2" csCatId="accent1"/>
      <dgm:spPr/>
      <dgm:t>
        <a:bodyPr/>
        <a:lstStyle/>
        <a:p>
          <a:endParaRPr lang="en-US"/>
        </a:p>
      </dgm:t>
    </dgm:pt>
    <dgm:pt modelId="{A62D0DF4-F75E-4D81-87B9-40465C35ADCE}">
      <dgm:prSet/>
      <dgm:spPr/>
      <dgm:t>
        <a:bodyPr/>
        <a:lstStyle/>
        <a:p>
          <a:r>
            <a:rPr lang="en-GB" dirty="0">
              <a:latin typeface="Arial" panose="020B0604020202020204" pitchFamily="34" charset="0"/>
              <a:cs typeface="Arial" panose="020B0604020202020204" pitchFamily="34" charset="0"/>
            </a:rPr>
            <a:t>Google is a global technology company.</a:t>
          </a:r>
          <a:endParaRPr lang="en-US" dirty="0">
            <a:latin typeface="Arial" panose="020B0604020202020204" pitchFamily="34" charset="0"/>
            <a:cs typeface="Arial" panose="020B0604020202020204" pitchFamily="34" charset="0"/>
          </a:endParaRPr>
        </a:p>
      </dgm:t>
    </dgm:pt>
    <dgm:pt modelId="{E708517D-AEEE-4CDA-B3A2-C3600C0AC589}" type="parTrans" cxnId="{BE25D48D-B3CD-4AB6-9659-9560323F8B1C}">
      <dgm:prSet/>
      <dgm:spPr/>
      <dgm:t>
        <a:bodyPr/>
        <a:lstStyle/>
        <a:p>
          <a:endParaRPr lang="en-US"/>
        </a:p>
      </dgm:t>
    </dgm:pt>
    <dgm:pt modelId="{D4D79BB6-7054-404E-B141-2B7ABC75E310}" type="sibTrans" cxnId="{BE25D48D-B3CD-4AB6-9659-9560323F8B1C}">
      <dgm:prSet/>
      <dgm:spPr/>
      <dgm:t>
        <a:bodyPr/>
        <a:lstStyle/>
        <a:p>
          <a:endParaRPr lang="en-US"/>
        </a:p>
      </dgm:t>
    </dgm:pt>
    <dgm:pt modelId="{05B55043-6DDF-4252-84B9-536859469ADB}">
      <dgm:prSet/>
      <dgm:spPr/>
      <dgm:t>
        <a:bodyPr/>
        <a:lstStyle/>
        <a:p>
          <a:r>
            <a:rPr lang="en-GB" dirty="0">
              <a:latin typeface="Arial" panose="020B0604020202020204" pitchFamily="34" charset="0"/>
              <a:cs typeface="Arial" panose="020B0604020202020204" pitchFamily="34" charset="0"/>
            </a:rPr>
            <a:t>Focus on products and services for the Internet. </a:t>
          </a:r>
          <a:endParaRPr lang="en-US" dirty="0">
            <a:latin typeface="Arial" panose="020B0604020202020204" pitchFamily="34" charset="0"/>
            <a:cs typeface="Arial" panose="020B0604020202020204" pitchFamily="34" charset="0"/>
          </a:endParaRPr>
        </a:p>
      </dgm:t>
    </dgm:pt>
    <dgm:pt modelId="{04FD8D80-38C5-4A92-AD37-5FEEF5A1A1AE}" type="parTrans" cxnId="{62471214-3C3D-4095-9120-85E6692F300A}">
      <dgm:prSet/>
      <dgm:spPr/>
      <dgm:t>
        <a:bodyPr/>
        <a:lstStyle/>
        <a:p>
          <a:endParaRPr lang="en-US"/>
        </a:p>
      </dgm:t>
    </dgm:pt>
    <dgm:pt modelId="{5B242C75-8DFE-4926-A71B-A766654A29F7}" type="sibTrans" cxnId="{62471214-3C3D-4095-9120-85E6692F300A}">
      <dgm:prSet/>
      <dgm:spPr/>
      <dgm:t>
        <a:bodyPr/>
        <a:lstStyle/>
        <a:p>
          <a:endParaRPr lang="en-US"/>
        </a:p>
      </dgm:t>
    </dgm:pt>
    <dgm:pt modelId="{6135F5C7-6979-42BA-8277-6D8EBB96BC42}">
      <dgm:prSet/>
      <dgm:spPr/>
      <dgm:t>
        <a:bodyPr/>
        <a:lstStyle/>
        <a:p>
          <a:r>
            <a:rPr lang="en-GB" dirty="0">
              <a:latin typeface="Arial" panose="020B0604020202020204" pitchFamily="34" charset="0"/>
              <a:cs typeface="Arial" panose="020B0604020202020204" pitchFamily="34" charset="0"/>
            </a:rPr>
            <a:t>Larry Page and Sergey Brin, who were then-Ph.D. candidates at Stanford University founded Google in 1998. </a:t>
          </a:r>
          <a:endParaRPr lang="en-US" dirty="0">
            <a:latin typeface="Arial" panose="020B0604020202020204" pitchFamily="34" charset="0"/>
            <a:cs typeface="Arial" panose="020B0604020202020204" pitchFamily="34" charset="0"/>
          </a:endParaRPr>
        </a:p>
      </dgm:t>
    </dgm:pt>
    <dgm:pt modelId="{62C865C7-0213-437B-A8A1-6E94D42DE728}" type="parTrans" cxnId="{35D5A66C-DCF9-4393-9F74-296D7EA85E2C}">
      <dgm:prSet/>
      <dgm:spPr/>
      <dgm:t>
        <a:bodyPr/>
        <a:lstStyle/>
        <a:p>
          <a:endParaRPr lang="en-US"/>
        </a:p>
      </dgm:t>
    </dgm:pt>
    <dgm:pt modelId="{0A23882A-382B-4E24-ABC7-B82E971AA80F}" type="sibTrans" cxnId="{35D5A66C-DCF9-4393-9F74-296D7EA85E2C}">
      <dgm:prSet/>
      <dgm:spPr/>
      <dgm:t>
        <a:bodyPr/>
        <a:lstStyle/>
        <a:p>
          <a:endParaRPr lang="en-US"/>
        </a:p>
      </dgm:t>
    </dgm:pt>
    <dgm:pt modelId="{CB064D97-478C-4E97-B5C9-B80682F3615E}">
      <dgm:prSet/>
      <dgm:spPr/>
      <dgm:t>
        <a:bodyPr/>
        <a:lstStyle/>
        <a:p>
          <a:r>
            <a:rPr lang="en-GB" dirty="0">
              <a:latin typeface="Arial" panose="020B0604020202020204" pitchFamily="34" charset="0"/>
              <a:cs typeface="Arial" panose="020B0604020202020204" pitchFamily="34" charset="0"/>
            </a:rPr>
            <a:t>Google has grown to become one of the top technical companies in the world.</a:t>
          </a:r>
          <a:endParaRPr lang="en-US" dirty="0">
            <a:latin typeface="Arial" panose="020B0604020202020204" pitchFamily="34" charset="0"/>
            <a:cs typeface="Arial" panose="020B0604020202020204" pitchFamily="34" charset="0"/>
          </a:endParaRPr>
        </a:p>
      </dgm:t>
    </dgm:pt>
    <dgm:pt modelId="{3BFF37AF-78B8-4A52-B6EC-7E9BDA29C7D0}" type="parTrans" cxnId="{E626E642-1390-499E-ABAF-5D2BBA69C629}">
      <dgm:prSet/>
      <dgm:spPr/>
      <dgm:t>
        <a:bodyPr/>
        <a:lstStyle/>
        <a:p>
          <a:endParaRPr lang="en-US"/>
        </a:p>
      </dgm:t>
    </dgm:pt>
    <dgm:pt modelId="{C07DE946-FEBF-4CB9-A163-B71B25A246EE}" type="sibTrans" cxnId="{E626E642-1390-499E-ABAF-5D2BBA69C629}">
      <dgm:prSet/>
      <dgm:spPr/>
      <dgm:t>
        <a:bodyPr/>
        <a:lstStyle/>
        <a:p>
          <a:endParaRPr lang="en-US"/>
        </a:p>
      </dgm:t>
    </dgm:pt>
    <dgm:pt modelId="{76F1CC4E-BCAB-4052-95BD-24C53145D600}">
      <dgm:prSet/>
      <dgm:spPr/>
      <dgm:t>
        <a:bodyPr/>
        <a:lstStyle/>
        <a:p>
          <a:r>
            <a:rPr lang="en-GB" dirty="0">
              <a:latin typeface="Arial" panose="020B0604020202020204" pitchFamily="34" charset="0"/>
              <a:cs typeface="Arial" panose="020B0604020202020204" pitchFamily="34" charset="0"/>
            </a:rPr>
            <a:t>It includes the production of software, cloud computing, internet advertising, mobile technology, and search </a:t>
          </a:r>
          <a:r>
            <a:rPr lang="en-GB" dirty="0"/>
            <a:t>engines.</a:t>
          </a:r>
          <a:endParaRPr lang="en-US" dirty="0"/>
        </a:p>
      </dgm:t>
    </dgm:pt>
    <dgm:pt modelId="{52429581-6750-4A08-B6C0-31C8C164F39F}" type="parTrans" cxnId="{F5420E47-CC6C-4E02-A0A4-989B9BC597D2}">
      <dgm:prSet/>
      <dgm:spPr/>
      <dgm:t>
        <a:bodyPr/>
        <a:lstStyle/>
        <a:p>
          <a:endParaRPr lang="en-US"/>
        </a:p>
      </dgm:t>
    </dgm:pt>
    <dgm:pt modelId="{B37CCA0E-7181-4AFB-9BF8-1F77E09CEE5C}" type="sibTrans" cxnId="{F5420E47-CC6C-4E02-A0A4-989B9BC597D2}">
      <dgm:prSet/>
      <dgm:spPr/>
      <dgm:t>
        <a:bodyPr/>
        <a:lstStyle/>
        <a:p>
          <a:endParaRPr lang="en-US"/>
        </a:p>
      </dgm:t>
    </dgm:pt>
    <dgm:pt modelId="{E696B4D1-4975-47BC-AAB6-5B55DB220FB0}" type="pres">
      <dgm:prSet presAssocID="{B518CAB4-6774-47F1-B003-B9AAADDBF5E5}" presName="diagram" presStyleCnt="0">
        <dgm:presLayoutVars>
          <dgm:dir/>
          <dgm:resizeHandles val="exact"/>
        </dgm:presLayoutVars>
      </dgm:prSet>
      <dgm:spPr/>
    </dgm:pt>
    <dgm:pt modelId="{6A70DBC8-030A-4B8F-B7CA-BBF5BD5EB4CF}" type="pres">
      <dgm:prSet presAssocID="{A62D0DF4-F75E-4D81-87B9-40465C35ADCE}" presName="arrow" presStyleLbl="node1" presStyleIdx="0" presStyleCnt="5">
        <dgm:presLayoutVars>
          <dgm:bulletEnabled val="1"/>
        </dgm:presLayoutVars>
      </dgm:prSet>
      <dgm:spPr/>
    </dgm:pt>
    <dgm:pt modelId="{EA178E0C-6170-4726-9CEF-484BA0D0E304}" type="pres">
      <dgm:prSet presAssocID="{05B55043-6DDF-4252-84B9-536859469ADB}" presName="arrow" presStyleLbl="node1" presStyleIdx="1" presStyleCnt="5">
        <dgm:presLayoutVars>
          <dgm:bulletEnabled val="1"/>
        </dgm:presLayoutVars>
      </dgm:prSet>
      <dgm:spPr/>
    </dgm:pt>
    <dgm:pt modelId="{176E92D2-EAE8-43EC-B5E5-4E13E92DEC1B}" type="pres">
      <dgm:prSet presAssocID="{6135F5C7-6979-42BA-8277-6D8EBB96BC42}" presName="arrow" presStyleLbl="node1" presStyleIdx="2" presStyleCnt="5">
        <dgm:presLayoutVars>
          <dgm:bulletEnabled val="1"/>
        </dgm:presLayoutVars>
      </dgm:prSet>
      <dgm:spPr/>
    </dgm:pt>
    <dgm:pt modelId="{3B0704B5-C616-4AEF-AF04-D55EEF302879}" type="pres">
      <dgm:prSet presAssocID="{CB064D97-478C-4E97-B5C9-B80682F3615E}" presName="arrow" presStyleLbl="node1" presStyleIdx="3" presStyleCnt="5">
        <dgm:presLayoutVars>
          <dgm:bulletEnabled val="1"/>
        </dgm:presLayoutVars>
      </dgm:prSet>
      <dgm:spPr/>
    </dgm:pt>
    <dgm:pt modelId="{FC7332CA-7F2A-4A13-A354-0532A57FE72F}" type="pres">
      <dgm:prSet presAssocID="{76F1CC4E-BCAB-4052-95BD-24C53145D600}" presName="arrow" presStyleLbl="node1" presStyleIdx="4" presStyleCnt="5">
        <dgm:presLayoutVars>
          <dgm:bulletEnabled val="1"/>
        </dgm:presLayoutVars>
      </dgm:prSet>
      <dgm:spPr/>
    </dgm:pt>
  </dgm:ptLst>
  <dgm:cxnLst>
    <dgm:cxn modelId="{62471214-3C3D-4095-9120-85E6692F300A}" srcId="{B518CAB4-6774-47F1-B003-B9AAADDBF5E5}" destId="{05B55043-6DDF-4252-84B9-536859469ADB}" srcOrd="1" destOrd="0" parTransId="{04FD8D80-38C5-4A92-AD37-5FEEF5A1A1AE}" sibTransId="{5B242C75-8DFE-4926-A71B-A766654A29F7}"/>
    <dgm:cxn modelId="{3320B93E-1FBD-4569-A95F-2FD0E689047C}" type="presOf" srcId="{76F1CC4E-BCAB-4052-95BD-24C53145D600}" destId="{FC7332CA-7F2A-4A13-A354-0532A57FE72F}" srcOrd="0" destOrd="0" presId="urn:microsoft.com/office/officeart/2005/8/layout/arrow5"/>
    <dgm:cxn modelId="{E626E642-1390-499E-ABAF-5D2BBA69C629}" srcId="{B518CAB4-6774-47F1-B003-B9AAADDBF5E5}" destId="{CB064D97-478C-4E97-B5C9-B80682F3615E}" srcOrd="3" destOrd="0" parTransId="{3BFF37AF-78B8-4A52-B6EC-7E9BDA29C7D0}" sibTransId="{C07DE946-FEBF-4CB9-A163-B71B25A246EE}"/>
    <dgm:cxn modelId="{F5420E47-CC6C-4E02-A0A4-989B9BC597D2}" srcId="{B518CAB4-6774-47F1-B003-B9AAADDBF5E5}" destId="{76F1CC4E-BCAB-4052-95BD-24C53145D600}" srcOrd="4" destOrd="0" parTransId="{52429581-6750-4A08-B6C0-31C8C164F39F}" sibTransId="{B37CCA0E-7181-4AFB-9BF8-1F77E09CEE5C}"/>
    <dgm:cxn modelId="{35D5A66C-DCF9-4393-9F74-296D7EA85E2C}" srcId="{B518CAB4-6774-47F1-B003-B9AAADDBF5E5}" destId="{6135F5C7-6979-42BA-8277-6D8EBB96BC42}" srcOrd="2" destOrd="0" parTransId="{62C865C7-0213-437B-A8A1-6E94D42DE728}" sibTransId="{0A23882A-382B-4E24-ABC7-B82E971AA80F}"/>
    <dgm:cxn modelId="{90D0177B-75AC-4E22-810E-47A6FA7C6293}" type="presOf" srcId="{B518CAB4-6774-47F1-B003-B9AAADDBF5E5}" destId="{E696B4D1-4975-47BC-AAB6-5B55DB220FB0}" srcOrd="0" destOrd="0" presId="urn:microsoft.com/office/officeart/2005/8/layout/arrow5"/>
    <dgm:cxn modelId="{BE25D48D-B3CD-4AB6-9659-9560323F8B1C}" srcId="{B518CAB4-6774-47F1-B003-B9AAADDBF5E5}" destId="{A62D0DF4-F75E-4D81-87B9-40465C35ADCE}" srcOrd="0" destOrd="0" parTransId="{E708517D-AEEE-4CDA-B3A2-C3600C0AC589}" sibTransId="{D4D79BB6-7054-404E-B141-2B7ABC75E310}"/>
    <dgm:cxn modelId="{13340591-8BC2-439D-9B51-7DE6E61F8D6D}" type="presOf" srcId="{CB064D97-478C-4E97-B5C9-B80682F3615E}" destId="{3B0704B5-C616-4AEF-AF04-D55EEF302879}" srcOrd="0" destOrd="0" presId="urn:microsoft.com/office/officeart/2005/8/layout/arrow5"/>
    <dgm:cxn modelId="{0D2CCEE8-6D0B-468A-94DC-DC2C2A492DD1}" type="presOf" srcId="{A62D0DF4-F75E-4D81-87B9-40465C35ADCE}" destId="{6A70DBC8-030A-4B8F-B7CA-BBF5BD5EB4CF}" srcOrd="0" destOrd="0" presId="urn:microsoft.com/office/officeart/2005/8/layout/arrow5"/>
    <dgm:cxn modelId="{7C7549FD-8A3D-4AAE-8E8E-384B7BA7EDC2}" type="presOf" srcId="{6135F5C7-6979-42BA-8277-6D8EBB96BC42}" destId="{176E92D2-EAE8-43EC-B5E5-4E13E92DEC1B}" srcOrd="0" destOrd="0" presId="urn:microsoft.com/office/officeart/2005/8/layout/arrow5"/>
    <dgm:cxn modelId="{6FC0B3FD-DACD-49B4-86A4-D36AB3D1FDCB}" type="presOf" srcId="{05B55043-6DDF-4252-84B9-536859469ADB}" destId="{EA178E0C-6170-4726-9CEF-484BA0D0E304}" srcOrd="0" destOrd="0" presId="urn:microsoft.com/office/officeart/2005/8/layout/arrow5"/>
    <dgm:cxn modelId="{BC56C767-B9F9-4BBD-991F-BECB11ED870F}" type="presParOf" srcId="{E696B4D1-4975-47BC-AAB6-5B55DB220FB0}" destId="{6A70DBC8-030A-4B8F-B7CA-BBF5BD5EB4CF}" srcOrd="0" destOrd="0" presId="urn:microsoft.com/office/officeart/2005/8/layout/arrow5"/>
    <dgm:cxn modelId="{D70147AE-6284-498B-B773-F32DCE22454D}" type="presParOf" srcId="{E696B4D1-4975-47BC-AAB6-5B55DB220FB0}" destId="{EA178E0C-6170-4726-9CEF-484BA0D0E304}" srcOrd="1" destOrd="0" presId="urn:microsoft.com/office/officeart/2005/8/layout/arrow5"/>
    <dgm:cxn modelId="{76ED5508-786D-4449-B758-6D41836589F3}" type="presParOf" srcId="{E696B4D1-4975-47BC-AAB6-5B55DB220FB0}" destId="{176E92D2-EAE8-43EC-B5E5-4E13E92DEC1B}" srcOrd="2" destOrd="0" presId="urn:microsoft.com/office/officeart/2005/8/layout/arrow5"/>
    <dgm:cxn modelId="{84EF00F0-8916-450A-AAA8-442AC46A3DA3}" type="presParOf" srcId="{E696B4D1-4975-47BC-AAB6-5B55DB220FB0}" destId="{3B0704B5-C616-4AEF-AF04-D55EEF302879}" srcOrd="3" destOrd="0" presId="urn:microsoft.com/office/officeart/2005/8/layout/arrow5"/>
    <dgm:cxn modelId="{2432B8BE-AD2B-4AD9-9B6B-98A8157ACEF5}" type="presParOf" srcId="{E696B4D1-4975-47BC-AAB6-5B55DB220FB0}" destId="{FC7332CA-7F2A-4A13-A354-0532A57FE72F}" srcOrd="4" destOrd="0" presId="urn:microsoft.com/office/officeart/2005/8/layout/arrow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1760C32-9AC7-4463-BB70-BD310E256A18}"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07147A71-4D93-49D1-8655-1A37A839D78A}">
      <dgm:prSet custT="1"/>
      <dgm:spPr/>
      <dgm:t>
        <a:bodyPr/>
        <a:lstStyle/>
        <a:p>
          <a:pPr>
            <a:lnSpc>
              <a:spcPct val="100000"/>
            </a:lnSpc>
          </a:pPr>
          <a:r>
            <a:rPr lang="en-GB" sz="1800" dirty="0">
              <a:latin typeface="Arial" panose="020B0604020202020204" pitchFamily="34" charset="0"/>
              <a:cs typeface="Arial" panose="020B0604020202020204" pitchFamily="34" charset="0"/>
            </a:rPr>
            <a:t>Microsoft: The company is a market leader in the software sector.</a:t>
          </a:r>
          <a:endParaRPr lang="en-US" sz="1800" dirty="0">
            <a:latin typeface="Arial" panose="020B0604020202020204" pitchFamily="34" charset="0"/>
            <a:cs typeface="Arial" panose="020B0604020202020204" pitchFamily="34" charset="0"/>
          </a:endParaRPr>
        </a:p>
      </dgm:t>
    </dgm:pt>
    <dgm:pt modelId="{DD82952A-08CC-4FC4-819B-D846B6AB4774}" type="parTrans" cxnId="{3F14100D-B6D3-4D2D-B0C8-50812E3AF1BD}">
      <dgm:prSet/>
      <dgm:spPr/>
      <dgm:t>
        <a:bodyPr/>
        <a:lstStyle/>
        <a:p>
          <a:endParaRPr lang="en-US"/>
        </a:p>
      </dgm:t>
    </dgm:pt>
    <dgm:pt modelId="{75EDB6C6-BF8F-4BC2-B258-277F763E1309}" type="sibTrans" cxnId="{3F14100D-B6D3-4D2D-B0C8-50812E3AF1BD}">
      <dgm:prSet/>
      <dgm:spPr/>
      <dgm:t>
        <a:bodyPr/>
        <a:lstStyle/>
        <a:p>
          <a:pPr>
            <a:lnSpc>
              <a:spcPct val="100000"/>
            </a:lnSpc>
          </a:pPr>
          <a:endParaRPr lang="en-US"/>
        </a:p>
      </dgm:t>
    </dgm:pt>
    <dgm:pt modelId="{D4E19780-A1DE-442B-A862-09A8EDE84190}">
      <dgm:prSet custT="1"/>
      <dgm:spPr/>
      <dgm:t>
        <a:bodyPr/>
        <a:lstStyle/>
        <a:p>
          <a:pPr>
            <a:lnSpc>
              <a:spcPct val="100000"/>
            </a:lnSpc>
          </a:pPr>
          <a:r>
            <a:rPr lang="en-GB" sz="1800" dirty="0">
              <a:latin typeface="Arial" panose="020B0604020202020204" pitchFamily="34" charset="0"/>
              <a:cs typeface="Arial" panose="020B0604020202020204" pitchFamily="34" charset="0"/>
            </a:rPr>
            <a:t>Apple: Apple is renowned for producing high-quality hardware items like iPads, Mac laptops, and iPhones.</a:t>
          </a:r>
          <a:endParaRPr lang="en-US" sz="1800" dirty="0">
            <a:latin typeface="Arial" panose="020B0604020202020204" pitchFamily="34" charset="0"/>
            <a:cs typeface="Arial" panose="020B0604020202020204" pitchFamily="34" charset="0"/>
          </a:endParaRPr>
        </a:p>
      </dgm:t>
    </dgm:pt>
    <dgm:pt modelId="{03BF37FC-D2D8-4495-A656-720213628AD0}" type="parTrans" cxnId="{E7300B22-F463-440E-865E-DC6C3DC0D330}">
      <dgm:prSet/>
      <dgm:spPr/>
      <dgm:t>
        <a:bodyPr/>
        <a:lstStyle/>
        <a:p>
          <a:endParaRPr lang="en-US"/>
        </a:p>
      </dgm:t>
    </dgm:pt>
    <dgm:pt modelId="{C8ABB26E-F86E-49D1-81AA-8FFAF8227D6C}" type="sibTrans" cxnId="{E7300B22-F463-440E-865E-DC6C3DC0D330}">
      <dgm:prSet/>
      <dgm:spPr/>
      <dgm:t>
        <a:bodyPr/>
        <a:lstStyle/>
        <a:p>
          <a:pPr>
            <a:lnSpc>
              <a:spcPct val="100000"/>
            </a:lnSpc>
          </a:pPr>
          <a:endParaRPr lang="en-US"/>
        </a:p>
      </dgm:t>
    </dgm:pt>
    <dgm:pt modelId="{2B6A00A3-0767-4C4D-B23C-9B8D9ED457A0}">
      <dgm:prSet custT="1"/>
      <dgm:spPr/>
      <dgm:t>
        <a:bodyPr/>
        <a:lstStyle/>
        <a:p>
          <a:pPr>
            <a:lnSpc>
              <a:spcPct val="100000"/>
            </a:lnSpc>
          </a:pPr>
          <a:r>
            <a:rPr lang="en-US" sz="1800" dirty="0">
              <a:latin typeface="Arial" panose="020B0604020202020204" pitchFamily="34" charset="0"/>
              <a:cs typeface="Arial" panose="020B0604020202020204" pitchFamily="34" charset="0"/>
            </a:rPr>
            <a:t>Amazon</a:t>
          </a:r>
          <a:r>
            <a:rPr lang="en-GB" sz="1800" dirty="0">
              <a:latin typeface="Arial" panose="020B0604020202020204" pitchFamily="34" charset="0"/>
              <a:cs typeface="Arial" panose="020B0604020202020204" pitchFamily="34" charset="0"/>
            </a:rPr>
            <a:t>: It is a leading online retailer.</a:t>
          </a:r>
          <a:endParaRPr lang="en-US" sz="1800" dirty="0">
            <a:latin typeface="Arial" panose="020B0604020202020204" pitchFamily="34" charset="0"/>
            <a:cs typeface="Arial" panose="020B0604020202020204" pitchFamily="34" charset="0"/>
          </a:endParaRPr>
        </a:p>
      </dgm:t>
    </dgm:pt>
    <dgm:pt modelId="{65C8B061-7E57-48B5-B357-0A5A1F3D67D8}" type="parTrans" cxnId="{3BF73FE6-C963-4F49-8DE8-46417C86D225}">
      <dgm:prSet/>
      <dgm:spPr/>
      <dgm:t>
        <a:bodyPr/>
        <a:lstStyle/>
        <a:p>
          <a:endParaRPr lang="en-US"/>
        </a:p>
      </dgm:t>
    </dgm:pt>
    <dgm:pt modelId="{201FCA36-9D6B-419D-8DAB-AC6EF3965FFC}" type="sibTrans" cxnId="{3BF73FE6-C963-4F49-8DE8-46417C86D225}">
      <dgm:prSet/>
      <dgm:spPr/>
      <dgm:t>
        <a:bodyPr/>
        <a:lstStyle/>
        <a:p>
          <a:pPr>
            <a:lnSpc>
              <a:spcPct val="100000"/>
            </a:lnSpc>
          </a:pPr>
          <a:endParaRPr lang="en-US"/>
        </a:p>
      </dgm:t>
    </dgm:pt>
    <dgm:pt modelId="{D146FBB5-D4C0-4843-BD7D-64A3C0085096}">
      <dgm:prSet custT="1"/>
      <dgm:spPr/>
      <dgm:t>
        <a:bodyPr/>
        <a:lstStyle/>
        <a:p>
          <a:pPr>
            <a:lnSpc>
              <a:spcPct val="100000"/>
            </a:lnSpc>
          </a:pPr>
          <a:r>
            <a:rPr lang="en-GB" sz="1800" dirty="0">
              <a:latin typeface="Arial" panose="020B0604020202020204" pitchFamily="34" charset="0"/>
              <a:cs typeface="Arial" panose="020B0604020202020204" pitchFamily="34" charset="0"/>
            </a:rPr>
            <a:t>Facebook: A major player in social media.</a:t>
          </a:r>
          <a:endParaRPr lang="en-US" sz="1800" dirty="0">
            <a:latin typeface="Arial" panose="020B0604020202020204" pitchFamily="34" charset="0"/>
            <a:cs typeface="Arial" panose="020B0604020202020204" pitchFamily="34" charset="0"/>
          </a:endParaRPr>
        </a:p>
      </dgm:t>
    </dgm:pt>
    <dgm:pt modelId="{8ACC3E4F-D5F0-4F43-90BF-A584907187EE}" type="parTrans" cxnId="{DEFC56F6-DFA4-4AFC-A336-D26E2E71C15F}">
      <dgm:prSet/>
      <dgm:spPr/>
      <dgm:t>
        <a:bodyPr/>
        <a:lstStyle/>
        <a:p>
          <a:endParaRPr lang="en-US"/>
        </a:p>
      </dgm:t>
    </dgm:pt>
    <dgm:pt modelId="{5BC38C2C-6C14-49B9-B4AB-0371F48348D7}" type="sibTrans" cxnId="{DEFC56F6-DFA4-4AFC-A336-D26E2E71C15F}">
      <dgm:prSet/>
      <dgm:spPr/>
      <dgm:t>
        <a:bodyPr/>
        <a:lstStyle/>
        <a:p>
          <a:endParaRPr lang="en-US"/>
        </a:p>
      </dgm:t>
    </dgm:pt>
    <dgm:pt modelId="{DB43AAFF-29BE-4F1B-B582-3CA335474E65}" type="pres">
      <dgm:prSet presAssocID="{31760C32-9AC7-4463-BB70-BD310E256A18}" presName="root" presStyleCnt="0">
        <dgm:presLayoutVars>
          <dgm:dir/>
          <dgm:resizeHandles val="exact"/>
        </dgm:presLayoutVars>
      </dgm:prSet>
      <dgm:spPr/>
    </dgm:pt>
    <dgm:pt modelId="{1D5BE3C4-0FD0-4098-8C1B-1CE5450DE0E5}" type="pres">
      <dgm:prSet presAssocID="{31760C32-9AC7-4463-BB70-BD310E256A18}" presName="container" presStyleCnt="0">
        <dgm:presLayoutVars>
          <dgm:dir/>
          <dgm:resizeHandles val="exact"/>
        </dgm:presLayoutVars>
      </dgm:prSet>
      <dgm:spPr/>
    </dgm:pt>
    <dgm:pt modelId="{BAE80D1F-548B-48D7-8144-DCAB5DBA98B8}" type="pres">
      <dgm:prSet presAssocID="{07147A71-4D93-49D1-8655-1A37A839D78A}" presName="compNode" presStyleCnt="0"/>
      <dgm:spPr/>
    </dgm:pt>
    <dgm:pt modelId="{4012DA37-B6E6-44E9-BF81-0B10A7F5A937}" type="pres">
      <dgm:prSet presAssocID="{07147A71-4D93-49D1-8655-1A37A839D78A}" presName="iconBgRect" presStyleLbl="bgShp" presStyleIdx="0" presStyleCnt="4"/>
      <dgm:spPr/>
    </dgm:pt>
    <dgm:pt modelId="{031AF70B-8EB3-4A20-8219-B1F755B37150}" type="pres">
      <dgm:prSet presAssocID="{07147A71-4D93-49D1-8655-1A37A839D78A}" presName="iconRect" presStyleLbl="node1" presStyleIdx="0" presStyleCnt="4"/>
      <dgm:spPr/>
    </dgm:pt>
    <dgm:pt modelId="{FC96FB57-1952-4575-9788-1F1186589CDE}" type="pres">
      <dgm:prSet presAssocID="{07147A71-4D93-49D1-8655-1A37A839D78A}" presName="spaceRect" presStyleCnt="0"/>
      <dgm:spPr/>
    </dgm:pt>
    <dgm:pt modelId="{8B5DFA9F-56DD-45E8-9904-686B3D5FC05D}" type="pres">
      <dgm:prSet presAssocID="{07147A71-4D93-49D1-8655-1A37A839D78A}" presName="textRect" presStyleLbl="revTx" presStyleIdx="0" presStyleCnt="4">
        <dgm:presLayoutVars>
          <dgm:chMax val="1"/>
          <dgm:chPref val="1"/>
        </dgm:presLayoutVars>
      </dgm:prSet>
      <dgm:spPr/>
    </dgm:pt>
    <dgm:pt modelId="{EB3B27FF-2D5C-48B7-940E-DD747D02136C}" type="pres">
      <dgm:prSet presAssocID="{75EDB6C6-BF8F-4BC2-B258-277F763E1309}" presName="sibTrans" presStyleLbl="sibTrans2D1" presStyleIdx="0" presStyleCnt="0"/>
      <dgm:spPr/>
    </dgm:pt>
    <dgm:pt modelId="{C2BA33BE-275B-4D74-9094-889A469D416E}" type="pres">
      <dgm:prSet presAssocID="{D4E19780-A1DE-442B-A862-09A8EDE84190}" presName="compNode" presStyleCnt="0"/>
      <dgm:spPr/>
    </dgm:pt>
    <dgm:pt modelId="{4C398036-0D1E-414D-80E3-7938DD28B6D9}" type="pres">
      <dgm:prSet presAssocID="{D4E19780-A1DE-442B-A862-09A8EDE84190}" presName="iconBgRect" presStyleLbl="bgShp" presStyleIdx="1" presStyleCnt="4"/>
      <dgm:spPr/>
    </dgm:pt>
    <dgm:pt modelId="{D302976D-39DA-48CA-A32A-086003985078}" type="pres">
      <dgm:prSet presAssocID="{D4E19780-A1DE-442B-A862-09A8EDE84190}" presName="iconRect" presStyleLbl="node1" presStyleIdx="1" presStyleCnt="4"/>
      <dgm:spPr/>
    </dgm:pt>
    <dgm:pt modelId="{F7A3F359-82CE-4BEB-AEED-EACBCA570292}" type="pres">
      <dgm:prSet presAssocID="{D4E19780-A1DE-442B-A862-09A8EDE84190}" presName="spaceRect" presStyleCnt="0"/>
      <dgm:spPr/>
    </dgm:pt>
    <dgm:pt modelId="{89A01DB1-BC39-42F4-982A-01BAF2560623}" type="pres">
      <dgm:prSet presAssocID="{D4E19780-A1DE-442B-A862-09A8EDE84190}" presName="textRect" presStyleLbl="revTx" presStyleIdx="1" presStyleCnt="4">
        <dgm:presLayoutVars>
          <dgm:chMax val="1"/>
          <dgm:chPref val="1"/>
        </dgm:presLayoutVars>
      </dgm:prSet>
      <dgm:spPr/>
    </dgm:pt>
    <dgm:pt modelId="{E9A2ADA6-1551-4F1C-AED0-6500E1782B10}" type="pres">
      <dgm:prSet presAssocID="{C8ABB26E-F86E-49D1-81AA-8FFAF8227D6C}" presName="sibTrans" presStyleLbl="sibTrans2D1" presStyleIdx="0" presStyleCnt="0"/>
      <dgm:spPr/>
    </dgm:pt>
    <dgm:pt modelId="{C8684C3A-5CE9-433F-BFED-A31A7A981EB2}" type="pres">
      <dgm:prSet presAssocID="{2B6A00A3-0767-4C4D-B23C-9B8D9ED457A0}" presName="compNode" presStyleCnt="0"/>
      <dgm:spPr/>
    </dgm:pt>
    <dgm:pt modelId="{CA690C58-D88F-456F-A4AC-896A929C0394}" type="pres">
      <dgm:prSet presAssocID="{2B6A00A3-0767-4C4D-B23C-9B8D9ED457A0}" presName="iconBgRect" presStyleLbl="bgShp" presStyleIdx="2" presStyleCnt="4"/>
      <dgm:spPr/>
    </dgm:pt>
    <dgm:pt modelId="{15A95CA4-11D2-4A00-845F-04DF61E2C9B5}" type="pres">
      <dgm:prSet presAssocID="{2B6A00A3-0767-4C4D-B23C-9B8D9ED457A0}" presName="iconRect" presStyleLbl="node1" presStyleIdx="2" presStyleCnt="4"/>
      <dgm:spPr/>
    </dgm:pt>
    <dgm:pt modelId="{B25A3580-DD53-4517-B76E-B9DEDF759698}" type="pres">
      <dgm:prSet presAssocID="{2B6A00A3-0767-4C4D-B23C-9B8D9ED457A0}" presName="spaceRect" presStyleCnt="0"/>
      <dgm:spPr/>
    </dgm:pt>
    <dgm:pt modelId="{17085DEC-08CE-481F-9BD3-AB8DA5AB3FE7}" type="pres">
      <dgm:prSet presAssocID="{2B6A00A3-0767-4C4D-B23C-9B8D9ED457A0}" presName="textRect" presStyleLbl="revTx" presStyleIdx="2" presStyleCnt="4">
        <dgm:presLayoutVars>
          <dgm:chMax val="1"/>
          <dgm:chPref val="1"/>
        </dgm:presLayoutVars>
      </dgm:prSet>
      <dgm:spPr/>
    </dgm:pt>
    <dgm:pt modelId="{231B78B0-3276-4AA7-B129-96E3524FE1C2}" type="pres">
      <dgm:prSet presAssocID="{201FCA36-9D6B-419D-8DAB-AC6EF3965FFC}" presName="sibTrans" presStyleLbl="sibTrans2D1" presStyleIdx="0" presStyleCnt="0"/>
      <dgm:spPr/>
    </dgm:pt>
    <dgm:pt modelId="{A182C2E5-E9D0-4F1C-8859-4048F0CF1FEA}" type="pres">
      <dgm:prSet presAssocID="{D146FBB5-D4C0-4843-BD7D-64A3C0085096}" presName="compNode" presStyleCnt="0"/>
      <dgm:spPr/>
    </dgm:pt>
    <dgm:pt modelId="{137C94A4-361A-46CE-8815-9C4EB5094BFD}" type="pres">
      <dgm:prSet presAssocID="{D146FBB5-D4C0-4843-BD7D-64A3C0085096}" presName="iconBgRect" presStyleLbl="bgShp" presStyleIdx="3" presStyleCnt="4"/>
      <dgm:spPr/>
    </dgm:pt>
    <dgm:pt modelId="{3AD33D11-312F-4052-8D2A-1A8EB46A89C2}" type="pres">
      <dgm:prSet presAssocID="{D146FBB5-D4C0-4843-BD7D-64A3C0085096}" presName="iconRect" presStyleLbl="node1" presStyleIdx="3" presStyleCnt="4"/>
      <dgm:spPr/>
    </dgm:pt>
    <dgm:pt modelId="{7ADD7A77-1D35-4FA6-B7CD-04BAB5508025}" type="pres">
      <dgm:prSet presAssocID="{D146FBB5-D4C0-4843-BD7D-64A3C0085096}" presName="spaceRect" presStyleCnt="0"/>
      <dgm:spPr/>
    </dgm:pt>
    <dgm:pt modelId="{D534E80D-DE3F-4643-BF5E-7777D538DBDB}" type="pres">
      <dgm:prSet presAssocID="{D146FBB5-D4C0-4843-BD7D-64A3C0085096}" presName="textRect" presStyleLbl="revTx" presStyleIdx="3" presStyleCnt="4">
        <dgm:presLayoutVars>
          <dgm:chMax val="1"/>
          <dgm:chPref val="1"/>
        </dgm:presLayoutVars>
      </dgm:prSet>
      <dgm:spPr/>
    </dgm:pt>
  </dgm:ptLst>
  <dgm:cxnLst>
    <dgm:cxn modelId="{D84D2107-5061-41A6-B0B8-C83BFD076DF0}" type="presOf" srcId="{75EDB6C6-BF8F-4BC2-B258-277F763E1309}" destId="{EB3B27FF-2D5C-48B7-940E-DD747D02136C}" srcOrd="0" destOrd="0" presId="urn:microsoft.com/office/officeart/2018/2/layout/IconCircleList"/>
    <dgm:cxn modelId="{3F14100D-B6D3-4D2D-B0C8-50812E3AF1BD}" srcId="{31760C32-9AC7-4463-BB70-BD310E256A18}" destId="{07147A71-4D93-49D1-8655-1A37A839D78A}" srcOrd="0" destOrd="0" parTransId="{DD82952A-08CC-4FC4-819B-D846B6AB4774}" sibTransId="{75EDB6C6-BF8F-4BC2-B258-277F763E1309}"/>
    <dgm:cxn modelId="{CDAABE1E-CF15-4422-B378-95027129D4A1}" type="presOf" srcId="{201FCA36-9D6B-419D-8DAB-AC6EF3965FFC}" destId="{231B78B0-3276-4AA7-B129-96E3524FE1C2}" srcOrd="0" destOrd="0" presId="urn:microsoft.com/office/officeart/2018/2/layout/IconCircleList"/>
    <dgm:cxn modelId="{E7300B22-F463-440E-865E-DC6C3DC0D330}" srcId="{31760C32-9AC7-4463-BB70-BD310E256A18}" destId="{D4E19780-A1DE-442B-A862-09A8EDE84190}" srcOrd="1" destOrd="0" parTransId="{03BF37FC-D2D8-4495-A656-720213628AD0}" sibTransId="{C8ABB26E-F86E-49D1-81AA-8FFAF8227D6C}"/>
    <dgm:cxn modelId="{F01FED2F-E15E-4842-9E5C-36FEE11B3C22}" type="presOf" srcId="{D4E19780-A1DE-442B-A862-09A8EDE84190}" destId="{89A01DB1-BC39-42F4-982A-01BAF2560623}" srcOrd="0" destOrd="0" presId="urn:microsoft.com/office/officeart/2018/2/layout/IconCircleList"/>
    <dgm:cxn modelId="{FDD86D3B-23D0-4FFD-B0C6-E8AA0F326CAC}" type="presOf" srcId="{D146FBB5-D4C0-4843-BD7D-64A3C0085096}" destId="{D534E80D-DE3F-4643-BF5E-7777D538DBDB}" srcOrd="0" destOrd="0" presId="urn:microsoft.com/office/officeart/2018/2/layout/IconCircleList"/>
    <dgm:cxn modelId="{E9323B92-C2E9-4C3A-8CB9-C147FD17C071}" type="presOf" srcId="{2B6A00A3-0767-4C4D-B23C-9B8D9ED457A0}" destId="{17085DEC-08CE-481F-9BD3-AB8DA5AB3FE7}" srcOrd="0" destOrd="0" presId="urn:microsoft.com/office/officeart/2018/2/layout/IconCircleList"/>
    <dgm:cxn modelId="{63DDDD9B-2F0E-4851-B0E6-6E00E6C4AE8A}" type="presOf" srcId="{31760C32-9AC7-4463-BB70-BD310E256A18}" destId="{DB43AAFF-29BE-4F1B-B582-3CA335474E65}" srcOrd="0" destOrd="0" presId="urn:microsoft.com/office/officeart/2018/2/layout/IconCircleList"/>
    <dgm:cxn modelId="{85DACDBE-8F41-4521-A12C-D1AB00E3C606}" type="presOf" srcId="{07147A71-4D93-49D1-8655-1A37A839D78A}" destId="{8B5DFA9F-56DD-45E8-9904-686B3D5FC05D}" srcOrd="0" destOrd="0" presId="urn:microsoft.com/office/officeart/2018/2/layout/IconCircleList"/>
    <dgm:cxn modelId="{3BF73FE6-C963-4F49-8DE8-46417C86D225}" srcId="{31760C32-9AC7-4463-BB70-BD310E256A18}" destId="{2B6A00A3-0767-4C4D-B23C-9B8D9ED457A0}" srcOrd="2" destOrd="0" parTransId="{65C8B061-7E57-48B5-B357-0A5A1F3D67D8}" sibTransId="{201FCA36-9D6B-419D-8DAB-AC6EF3965FFC}"/>
    <dgm:cxn modelId="{2EE153F0-D139-4730-94CD-1D97371E67C0}" type="presOf" srcId="{C8ABB26E-F86E-49D1-81AA-8FFAF8227D6C}" destId="{E9A2ADA6-1551-4F1C-AED0-6500E1782B10}" srcOrd="0" destOrd="0" presId="urn:microsoft.com/office/officeart/2018/2/layout/IconCircleList"/>
    <dgm:cxn modelId="{DEFC56F6-DFA4-4AFC-A336-D26E2E71C15F}" srcId="{31760C32-9AC7-4463-BB70-BD310E256A18}" destId="{D146FBB5-D4C0-4843-BD7D-64A3C0085096}" srcOrd="3" destOrd="0" parTransId="{8ACC3E4F-D5F0-4F43-90BF-A584907187EE}" sibTransId="{5BC38C2C-6C14-49B9-B4AB-0371F48348D7}"/>
    <dgm:cxn modelId="{EDD8594E-227F-4CBB-AABB-6B0E1AB5908A}" type="presParOf" srcId="{DB43AAFF-29BE-4F1B-B582-3CA335474E65}" destId="{1D5BE3C4-0FD0-4098-8C1B-1CE5450DE0E5}" srcOrd="0" destOrd="0" presId="urn:microsoft.com/office/officeart/2018/2/layout/IconCircleList"/>
    <dgm:cxn modelId="{CE531FAA-F4AB-4360-B4A9-E9C16080540B}" type="presParOf" srcId="{1D5BE3C4-0FD0-4098-8C1B-1CE5450DE0E5}" destId="{BAE80D1F-548B-48D7-8144-DCAB5DBA98B8}" srcOrd="0" destOrd="0" presId="urn:microsoft.com/office/officeart/2018/2/layout/IconCircleList"/>
    <dgm:cxn modelId="{9515BA44-E1D7-4F35-A076-8056EDAB1501}" type="presParOf" srcId="{BAE80D1F-548B-48D7-8144-DCAB5DBA98B8}" destId="{4012DA37-B6E6-44E9-BF81-0B10A7F5A937}" srcOrd="0" destOrd="0" presId="urn:microsoft.com/office/officeart/2018/2/layout/IconCircleList"/>
    <dgm:cxn modelId="{49004515-AF69-490E-A7A6-A7BA34F1F873}" type="presParOf" srcId="{BAE80D1F-548B-48D7-8144-DCAB5DBA98B8}" destId="{031AF70B-8EB3-4A20-8219-B1F755B37150}" srcOrd="1" destOrd="0" presId="urn:microsoft.com/office/officeart/2018/2/layout/IconCircleList"/>
    <dgm:cxn modelId="{3F049C4C-FFCC-4013-8DBC-5B6AF60C3A88}" type="presParOf" srcId="{BAE80D1F-548B-48D7-8144-DCAB5DBA98B8}" destId="{FC96FB57-1952-4575-9788-1F1186589CDE}" srcOrd="2" destOrd="0" presId="urn:microsoft.com/office/officeart/2018/2/layout/IconCircleList"/>
    <dgm:cxn modelId="{F402A486-1941-434A-9BAE-E70CC3D925E8}" type="presParOf" srcId="{BAE80D1F-548B-48D7-8144-DCAB5DBA98B8}" destId="{8B5DFA9F-56DD-45E8-9904-686B3D5FC05D}" srcOrd="3" destOrd="0" presId="urn:microsoft.com/office/officeart/2018/2/layout/IconCircleList"/>
    <dgm:cxn modelId="{F0B6F287-9A09-4B46-9D0E-44D4DE6D59E5}" type="presParOf" srcId="{1D5BE3C4-0FD0-4098-8C1B-1CE5450DE0E5}" destId="{EB3B27FF-2D5C-48B7-940E-DD747D02136C}" srcOrd="1" destOrd="0" presId="urn:microsoft.com/office/officeart/2018/2/layout/IconCircleList"/>
    <dgm:cxn modelId="{F263403E-1ADA-4C5E-B8ED-6FC1B8434AE4}" type="presParOf" srcId="{1D5BE3C4-0FD0-4098-8C1B-1CE5450DE0E5}" destId="{C2BA33BE-275B-4D74-9094-889A469D416E}" srcOrd="2" destOrd="0" presId="urn:microsoft.com/office/officeart/2018/2/layout/IconCircleList"/>
    <dgm:cxn modelId="{7D4CAEBE-DA07-47B1-A52C-CF5695A261AA}" type="presParOf" srcId="{C2BA33BE-275B-4D74-9094-889A469D416E}" destId="{4C398036-0D1E-414D-80E3-7938DD28B6D9}" srcOrd="0" destOrd="0" presId="urn:microsoft.com/office/officeart/2018/2/layout/IconCircleList"/>
    <dgm:cxn modelId="{26955ED1-2373-4865-8F61-4AB188272EE9}" type="presParOf" srcId="{C2BA33BE-275B-4D74-9094-889A469D416E}" destId="{D302976D-39DA-48CA-A32A-086003985078}" srcOrd="1" destOrd="0" presId="urn:microsoft.com/office/officeart/2018/2/layout/IconCircleList"/>
    <dgm:cxn modelId="{BED61348-B43D-4B81-B86C-F439F9CA7997}" type="presParOf" srcId="{C2BA33BE-275B-4D74-9094-889A469D416E}" destId="{F7A3F359-82CE-4BEB-AEED-EACBCA570292}" srcOrd="2" destOrd="0" presId="urn:microsoft.com/office/officeart/2018/2/layout/IconCircleList"/>
    <dgm:cxn modelId="{55B3D4DE-8832-4910-B3A3-8BE4A2F7649A}" type="presParOf" srcId="{C2BA33BE-275B-4D74-9094-889A469D416E}" destId="{89A01DB1-BC39-42F4-982A-01BAF2560623}" srcOrd="3" destOrd="0" presId="urn:microsoft.com/office/officeart/2018/2/layout/IconCircleList"/>
    <dgm:cxn modelId="{774348E9-5AF9-4105-9B30-328ED318ED29}" type="presParOf" srcId="{1D5BE3C4-0FD0-4098-8C1B-1CE5450DE0E5}" destId="{E9A2ADA6-1551-4F1C-AED0-6500E1782B10}" srcOrd="3" destOrd="0" presId="urn:microsoft.com/office/officeart/2018/2/layout/IconCircleList"/>
    <dgm:cxn modelId="{73A3B962-5ECD-4B83-84B1-B28DB0047AC1}" type="presParOf" srcId="{1D5BE3C4-0FD0-4098-8C1B-1CE5450DE0E5}" destId="{C8684C3A-5CE9-433F-BFED-A31A7A981EB2}" srcOrd="4" destOrd="0" presId="urn:microsoft.com/office/officeart/2018/2/layout/IconCircleList"/>
    <dgm:cxn modelId="{480098D0-C155-4BA3-AACA-D05D5F5AD928}" type="presParOf" srcId="{C8684C3A-5CE9-433F-BFED-A31A7A981EB2}" destId="{CA690C58-D88F-456F-A4AC-896A929C0394}" srcOrd="0" destOrd="0" presId="urn:microsoft.com/office/officeart/2018/2/layout/IconCircleList"/>
    <dgm:cxn modelId="{361BFBB8-79E7-48C4-8BD8-AB77164CE6C0}" type="presParOf" srcId="{C8684C3A-5CE9-433F-BFED-A31A7A981EB2}" destId="{15A95CA4-11D2-4A00-845F-04DF61E2C9B5}" srcOrd="1" destOrd="0" presId="urn:microsoft.com/office/officeart/2018/2/layout/IconCircleList"/>
    <dgm:cxn modelId="{05974947-3B6A-4F4F-8C14-22DE302880B3}" type="presParOf" srcId="{C8684C3A-5CE9-433F-BFED-A31A7A981EB2}" destId="{B25A3580-DD53-4517-B76E-B9DEDF759698}" srcOrd="2" destOrd="0" presId="urn:microsoft.com/office/officeart/2018/2/layout/IconCircleList"/>
    <dgm:cxn modelId="{DAB4A6E4-76F5-458F-905D-FA05EDC2415A}" type="presParOf" srcId="{C8684C3A-5CE9-433F-BFED-A31A7A981EB2}" destId="{17085DEC-08CE-481F-9BD3-AB8DA5AB3FE7}" srcOrd="3" destOrd="0" presId="urn:microsoft.com/office/officeart/2018/2/layout/IconCircleList"/>
    <dgm:cxn modelId="{62F5425F-B93C-4FF4-8A6A-D8FE8504FA74}" type="presParOf" srcId="{1D5BE3C4-0FD0-4098-8C1B-1CE5450DE0E5}" destId="{231B78B0-3276-4AA7-B129-96E3524FE1C2}" srcOrd="5" destOrd="0" presId="urn:microsoft.com/office/officeart/2018/2/layout/IconCircleList"/>
    <dgm:cxn modelId="{5CDB4B6B-42E4-4EAF-9F1A-E3EF48985CB4}" type="presParOf" srcId="{1D5BE3C4-0FD0-4098-8C1B-1CE5450DE0E5}" destId="{A182C2E5-E9D0-4F1C-8859-4048F0CF1FEA}" srcOrd="6" destOrd="0" presId="urn:microsoft.com/office/officeart/2018/2/layout/IconCircleList"/>
    <dgm:cxn modelId="{B61B1983-F199-42A1-8276-3282458A5354}" type="presParOf" srcId="{A182C2E5-E9D0-4F1C-8859-4048F0CF1FEA}" destId="{137C94A4-361A-46CE-8815-9C4EB5094BFD}" srcOrd="0" destOrd="0" presId="urn:microsoft.com/office/officeart/2018/2/layout/IconCircleList"/>
    <dgm:cxn modelId="{155709AA-B524-488B-88CB-F73908339990}" type="presParOf" srcId="{A182C2E5-E9D0-4F1C-8859-4048F0CF1FEA}" destId="{3AD33D11-312F-4052-8D2A-1A8EB46A89C2}" srcOrd="1" destOrd="0" presId="urn:microsoft.com/office/officeart/2018/2/layout/IconCircleList"/>
    <dgm:cxn modelId="{8B168636-B57D-4DDD-B281-8AD30E585CB1}" type="presParOf" srcId="{A182C2E5-E9D0-4F1C-8859-4048F0CF1FEA}" destId="{7ADD7A77-1D35-4FA6-B7CD-04BAB5508025}" srcOrd="2" destOrd="0" presId="urn:microsoft.com/office/officeart/2018/2/layout/IconCircleList"/>
    <dgm:cxn modelId="{1F639441-F58D-46DF-AFBD-9819A3662FEF}" type="presParOf" srcId="{A182C2E5-E9D0-4F1C-8859-4048F0CF1FEA}" destId="{D534E80D-DE3F-4643-BF5E-7777D538DBDB}"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70DBC8-030A-4B8F-B7CA-BBF5BD5EB4CF}">
      <dsp:nvSpPr>
        <dsp:cNvPr id="0" name=""/>
        <dsp:cNvSpPr/>
      </dsp:nvSpPr>
      <dsp:spPr>
        <a:xfrm>
          <a:off x="4394497" y="28"/>
          <a:ext cx="2567384" cy="2567384"/>
        </a:xfrm>
        <a:prstGeom prst="downArrow">
          <a:avLst>
            <a:gd name="adj1" fmla="val 50000"/>
            <a:gd name="adj2" fmla="val 35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GB" sz="1300" kern="1200" dirty="0">
              <a:latin typeface="Arial" panose="020B0604020202020204" pitchFamily="34" charset="0"/>
              <a:cs typeface="Arial" panose="020B0604020202020204" pitchFamily="34" charset="0"/>
            </a:rPr>
            <a:t>Google is a global technology company.</a:t>
          </a:r>
          <a:endParaRPr lang="en-US" sz="1300" kern="1200" dirty="0">
            <a:latin typeface="Arial" panose="020B0604020202020204" pitchFamily="34" charset="0"/>
            <a:cs typeface="Arial" panose="020B0604020202020204" pitchFamily="34" charset="0"/>
          </a:endParaRPr>
        </a:p>
      </dsp:txBody>
      <dsp:txXfrm>
        <a:off x="5036343" y="28"/>
        <a:ext cx="1283692" cy="2118092"/>
      </dsp:txXfrm>
    </dsp:sp>
    <dsp:sp modelId="{EA178E0C-6170-4726-9CEF-484BA0D0E304}">
      <dsp:nvSpPr>
        <dsp:cNvPr id="0" name=""/>
        <dsp:cNvSpPr/>
      </dsp:nvSpPr>
      <dsp:spPr>
        <a:xfrm rot="4320000">
          <a:off x="6549559" y="1565773"/>
          <a:ext cx="2567384" cy="2567384"/>
        </a:xfrm>
        <a:prstGeom prst="downArrow">
          <a:avLst>
            <a:gd name="adj1" fmla="val 50000"/>
            <a:gd name="adj2" fmla="val 35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GB" sz="1300" kern="1200" dirty="0">
              <a:latin typeface="Arial" panose="020B0604020202020204" pitchFamily="34" charset="0"/>
              <a:cs typeface="Arial" panose="020B0604020202020204" pitchFamily="34" charset="0"/>
            </a:rPr>
            <a:t>Focus on products and services for the Internet. </a:t>
          </a:r>
          <a:endParaRPr lang="en-US" sz="1300" kern="1200" dirty="0">
            <a:latin typeface="Arial" panose="020B0604020202020204" pitchFamily="34" charset="0"/>
            <a:cs typeface="Arial" panose="020B0604020202020204" pitchFamily="34" charset="0"/>
          </a:endParaRPr>
        </a:p>
      </dsp:txBody>
      <dsp:txXfrm rot="-5400000">
        <a:off x="6987856" y="2138200"/>
        <a:ext cx="2118092" cy="1283692"/>
      </dsp:txXfrm>
    </dsp:sp>
    <dsp:sp modelId="{176E92D2-EAE8-43EC-B5E5-4E13E92DEC1B}">
      <dsp:nvSpPr>
        <dsp:cNvPr id="0" name=""/>
        <dsp:cNvSpPr/>
      </dsp:nvSpPr>
      <dsp:spPr>
        <a:xfrm rot="8640000">
          <a:off x="5726399" y="4099201"/>
          <a:ext cx="2567384" cy="2567384"/>
        </a:xfrm>
        <a:prstGeom prst="downArrow">
          <a:avLst>
            <a:gd name="adj1" fmla="val 50000"/>
            <a:gd name="adj2" fmla="val 35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GB" sz="1300" kern="1200" dirty="0">
              <a:latin typeface="Arial" panose="020B0604020202020204" pitchFamily="34" charset="0"/>
              <a:cs typeface="Arial" panose="020B0604020202020204" pitchFamily="34" charset="0"/>
            </a:rPr>
            <a:t>Larry Page and Sergey Brin, who were then-Ph.D. candidates at Stanford University founded Google in 1998. </a:t>
          </a:r>
          <a:endParaRPr lang="en-US" sz="1300" kern="1200" dirty="0">
            <a:latin typeface="Arial" panose="020B0604020202020204" pitchFamily="34" charset="0"/>
            <a:cs typeface="Arial" panose="020B0604020202020204" pitchFamily="34" charset="0"/>
          </a:endParaRPr>
        </a:p>
      </dsp:txBody>
      <dsp:txXfrm rot="10800000">
        <a:off x="6500289" y="4505589"/>
        <a:ext cx="1283692" cy="2118092"/>
      </dsp:txXfrm>
    </dsp:sp>
    <dsp:sp modelId="{3B0704B5-C616-4AEF-AF04-D55EEF302879}">
      <dsp:nvSpPr>
        <dsp:cNvPr id="0" name=""/>
        <dsp:cNvSpPr/>
      </dsp:nvSpPr>
      <dsp:spPr>
        <a:xfrm rot="12960000">
          <a:off x="3062595" y="4099201"/>
          <a:ext cx="2567384" cy="2567384"/>
        </a:xfrm>
        <a:prstGeom prst="downArrow">
          <a:avLst>
            <a:gd name="adj1" fmla="val 50000"/>
            <a:gd name="adj2" fmla="val 35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GB" sz="1300" kern="1200" dirty="0">
              <a:latin typeface="Arial" panose="020B0604020202020204" pitchFamily="34" charset="0"/>
              <a:cs typeface="Arial" panose="020B0604020202020204" pitchFamily="34" charset="0"/>
            </a:rPr>
            <a:t>Google has grown to become one of the top technical companies in the world.</a:t>
          </a:r>
          <a:endParaRPr lang="en-US" sz="1300" kern="1200" dirty="0">
            <a:latin typeface="Arial" panose="020B0604020202020204" pitchFamily="34" charset="0"/>
            <a:cs typeface="Arial" panose="020B0604020202020204" pitchFamily="34" charset="0"/>
          </a:endParaRPr>
        </a:p>
      </dsp:txBody>
      <dsp:txXfrm rot="10800000">
        <a:off x="3572397" y="4505589"/>
        <a:ext cx="1283692" cy="2118092"/>
      </dsp:txXfrm>
    </dsp:sp>
    <dsp:sp modelId="{FC7332CA-7F2A-4A13-A354-0532A57FE72F}">
      <dsp:nvSpPr>
        <dsp:cNvPr id="0" name=""/>
        <dsp:cNvSpPr/>
      </dsp:nvSpPr>
      <dsp:spPr>
        <a:xfrm rot="17280000">
          <a:off x="2239434" y="1565773"/>
          <a:ext cx="2567384" cy="2567384"/>
        </a:xfrm>
        <a:prstGeom prst="downArrow">
          <a:avLst>
            <a:gd name="adj1" fmla="val 50000"/>
            <a:gd name="adj2" fmla="val 35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GB" sz="1300" kern="1200" dirty="0">
              <a:latin typeface="Arial" panose="020B0604020202020204" pitchFamily="34" charset="0"/>
              <a:cs typeface="Arial" panose="020B0604020202020204" pitchFamily="34" charset="0"/>
            </a:rPr>
            <a:t>It includes the production of software, cloud computing, internet advertising, mobile technology, and search </a:t>
          </a:r>
          <a:r>
            <a:rPr lang="en-GB" sz="1300" kern="1200" dirty="0"/>
            <a:t>engines.</a:t>
          </a:r>
          <a:endParaRPr lang="en-US" sz="1300" kern="1200" dirty="0"/>
        </a:p>
      </dsp:txBody>
      <dsp:txXfrm rot="5400000">
        <a:off x="2250429" y="2138200"/>
        <a:ext cx="2118092" cy="128369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12DA37-B6E6-44E9-BF81-0B10A7F5A937}">
      <dsp:nvSpPr>
        <dsp:cNvPr id="0" name=""/>
        <dsp:cNvSpPr/>
      </dsp:nvSpPr>
      <dsp:spPr>
        <a:xfrm>
          <a:off x="117988" y="280493"/>
          <a:ext cx="1287219" cy="128721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1AF70B-8EB3-4A20-8219-B1F755B37150}">
      <dsp:nvSpPr>
        <dsp:cNvPr id="0" name=""/>
        <dsp:cNvSpPr/>
      </dsp:nvSpPr>
      <dsp:spPr>
        <a:xfrm>
          <a:off x="388304" y="550809"/>
          <a:ext cx="746587" cy="746587"/>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B5DFA9F-56DD-45E8-9904-686B3D5FC05D}">
      <dsp:nvSpPr>
        <dsp:cNvPr id="0" name=""/>
        <dsp:cNvSpPr/>
      </dsp:nvSpPr>
      <dsp:spPr>
        <a:xfrm>
          <a:off x="1681040" y="280493"/>
          <a:ext cx="3034160" cy="12872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dirty="0">
              <a:latin typeface="Arial" panose="020B0604020202020204" pitchFamily="34" charset="0"/>
              <a:cs typeface="Arial" panose="020B0604020202020204" pitchFamily="34" charset="0"/>
            </a:rPr>
            <a:t>Microsoft: The company is a market leader in the software sector.</a:t>
          </a:r>
          <a:endParaRPr lang="en-US" sz="1800" kern="1200" dirty="0">
            <a:latin typeface="Arial" panose="020B0604020202020204" pitchFamily="34" charset="0"/>
            <a:cs typeface="Arial" panose="020B0604020202020204" pitchFamily="34" charset="0"/>
          </a:endParaRPr>
        </a:p>
      </dsp:txBody>
      <dsp:txXfrm>
        <a:off x="1681040" y="280493"/>
        <a:ext cx="3034160" cy="1287219"/>
      </dsp:txXfrm>
    </dsp:sp>
    <dsp:sp modelId="{4C398036-0D1E-414D-80E3-7938DD28B6D9}">
      <dsp:nvSpPr>
        <dsp:cNvPr id="0" name=""/>
        <dsp:cNvSpPr/>
      </dsp:nvSpPr>
      <dsp:spPr>
        <a:xfrm>
          <a:off x="5243881" y="280493"/>
          <a:ext cx="1287219" cy="128721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02976D-39DA-48CA-A32A-086003985078}">
      <dsp:nvSpPr>
        <dsp:cNvPr id="0" name=""/>
        <dsp:cNvSpPr/>
      </dsp:nvSpPr>
      <dsp:spPr>
        <a:xfrm>
          <a:off x="5514197" y="550809"/>
          <a:ext cx="746587" cy="746587"/>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9A01DB1-BC39-42F4-982A-01BAF2560623}">
      <dsp:nvSpPr>
        <dsp:cNvPr id="0" name=""/>
        <dsp:cNvSpPr/>
      </dsp:nvSpPr>
      <dsp:spPr>
        <a:xfrm>
          <a:off x="6806933" y="280493"/>
          <a:ext cx="3034160" cy="12872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dirty="0">
              <a:latin typeface="Arial" panose="020B0604020202020204" pitchFamily="34" charset="0"/>
              <a:cs typeface="Arial" panose="020B0604020202020204" pitchFamily="34" charset="0"/>
            </a:rPr>
            <a:t>Apple: Apple is renowned for producing high-quality hardware items like iPads, Mac laptops, and iPhones.</a:t>
          </a:r>
          <a:endParaRPr lang="en-US" sz="1800" kern="1200" dirty="0">
            <a:latin typeface="Arial" panose="020B0604020202020204" pitchFamily="34" charset="0"/>
            <a:cs typeface="Arial" panose="020B0604020202020204" pitchFamily="34" charset="0"/>
          </a:endParaRPr>
        </a:p>
      </dsp:txBody>
      <dsp:txXfrm>
        <a:off x="6806933" y="280493"/>
        <a:ext cx="3034160" cy="1287219"/>
      </dsp:txXfrm>
    </dsp:sp>
    <dsp:sp modelId="{CA690C58-D88F-456F-A4AC-896A929C0394}">
      <dsp:nvSpPr>
        <dsp:cNvPr id="0" name=""/>
        <dsp:cNvSpPr/>
      </dsp:nvSpPr>
      <dsp:spPr>
        <a:xfrm>
          <a:off x="117988" y="2209908"/>
          <a:ext cx="1287219" cy="128721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A95CA4-11D2-4A00-845F-04DF61E2C9B5}">
      <dsp:nvSpPr>
        <dsp:cNvPr id="0" name=""/>
        <dsp:cNvSpPr/>
      </dsp:nvSpPr>
      <dsp:spPr>
        <a:xfrm>
          <a:off x="388304" y="2480225"/>
          <a:ext cx="746587" cy="746587"/>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7085DEC-08CE-481F-9BD3-AB8DA5AB3FE7}">
      <dsp:nvSpPr>
        <dsp:cNvPr id="0" name=""/>
        <dsp:cNvSpPr/>
      </dsp:nvSpPr>
      <dsp:spPr>
        <a:xfrm>
          <a:off x="1681040" y="2209908"/>
          <a:ext cx="3034160" cy="12872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US" sz="1800" kern="1200" dirty="0">
              <a:latin typeface="Arial" panose="020B0604020202020204" pitchFamily="34" charset="0"/>
              <a:cs typeface="Arial" panose="020B0604020202020204" pitchFamily="34" charset="0"/>
            </a:rPr>
            <a:t>Amazon</a:t>
          </a:r>
          <a:r>
            <a:rPr lang="en-GB" sz="1800" kern="1200" dirty="0">
              <a:latin typeface="Arial" panose="020B0604020202020204" pitchFamily="34" charset="0"/>
              <a:cs typeface="Arial" panose="020B0604020202020204" pitchFamily="34" charset="0"/>
            </a:rPr>
            <a:t>: It is a leading online retailer.</a:t>
          </a:r>
          <a:endParaRPr lang="en-US" sz="1800" kern="1200" dirty="0">
            <a:latin typeface="Arial" panose="020B0604020202020204" pitchFamily="34" charset="0"/>
            <a:cs typeface="Arial" panose="020B0604020202020204" pitchFamily="34" charset="0"/>
          </a:endParaRPr>
        </a:p>
      </dsp:txBody>
      <dsp:txXfrm>
        <a:off x="1681040" y="2209908"/>
        <a:ext cx="3034160" cy="1287219"/>
      </dsp:txXfrm>
    </dsp:sp>
    <dsp:sp modelId="{137C94A4-361A-46CE-8815-9C4EB5094BFD}">
      <dsp:nvSpPr>
        <dsp:cNvPr id="0" name=""/>
        <dsp:cNvSpPr/>
      </dsp:nvSpPr>
      <dsp:spPr>
        <a:xfrm>
          <a:off x="5243881" y="2209908"/>
          <a:ext cx="1287219" cy="128721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D33D11-312F-4052-8D2A-1A8EB46A89C2}">
      <dsp:nvSpPr>
        <dsp:cNvPr id="0" name=""/>
        <dsp:cNvSpPr/>
      </dsp:nvSpPr>
      <dsp:spPr>
        <a:xfrm>
          <a:off x="5514197" y="2480225"/>
          <a:ext cx="746587" cy="746587"/>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534E80D-DE3F-4643-BF5E-7777D538DBDB}">
      <dsp:nvSpPr>
        <dsp:cNvPr id="0" name=""/>
        <dsp:cNvSpPr/>
      </dsp:nvSpPr>
      <dsp:spPr>
        <a:xfrm>
          <a:off x="6806933" y="2209908"/>
          <a:ext cx="3034160" cy="12872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dirty="0">
              <a:latin typeface="Arial" panose="020B0604020202020204" pitchFamily="34" charset="0"/>
              <a:cs typeface="Arial" panose="020B0604020202020204" pitchFamily="34" charset="0"/>
            </a:rPr>
            <a:t>Facebook: A major player in social media.</a:t>
          </a:r>
          <a:endParaRPr lang="en-US" sz="1800" kern="1200" dirty="0">
            <a:latin typeface="Arial" panose="020B0604020202020204" pitchFamily="34" charset="0"/>
            <a:cs typeface="Arial" panose="020B0604020202020204" pitchFamily="34" charset="0"/>
          </a:endParaRPr>
        </a:p>
      </dsp:txBody>
      <dsp:txXfrm>
        <a:off x="6806933" y="2209908"/>
        <a:ext cx="3034160" cy="1287219"/>
      </dsp:txXfrm>
    </dsp:sp>
  </dsp:spTree>
</dsp:drawing>
</file>

<file path=ppt/diagrams/layout1.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E76EEAE-0CBF-49A3-9620-18BD89BDCD32}" type="datetimeFigureOut">
              <a:rPr lang="en-GB" smtClean="0"/>
              <a:t>09/07/2023</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72C204FC-065B-446D-B0F2-759070C59F58}" type="slidenum">
              <a:rPr lang="en-GB" smtClean="0"/>
              <a:t>‹#›</a:t>
            </a:fld>
            <a:endParaRPr lang="en-GB"/>
          </a:p>
        </p:txBody>
      </p:sp>
    </p:spTree>
    <p:extLst>
      <p:ext uri="{BB962C8B-B14F-4D97-AF65-F5344CB8AC3E}">
        <p14:creationId xmlns:p14="http://schemas.microsoft.com/office/powerpoint/2010/main" val="33560456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E76EEAE-0CBF-49A3-9620-18BD89BDCD32}" type="datetimeFigureOut">
              <a:rPr lang="en-GB" smtClean="0"/>
              <a:t>09/07/2023</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72C204FC-065B-446D-B0F2-759070C59F58}" type="slidenum">
              <a:rPr lang="en-GB" smtClean="0"/>
              <a:t>‹#›</a:t>
            </a:fld>
            <a:endParaRPr lang="en-GB"/>
          </a:p>
        </p:txBody>
      </p:sp>
    </p:spTree>
    <p:extLst>
      <p:ext uri="{BB962C8B-B14F-4D97-AF65-F5344CB8AC3E}">
        <p14:creationId xmlns:p14="http://schemas.microsoft.com/office/powerpoint/2010/main" val="34499859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E76EEAE-0CBF-49A3-9620-18BD89BDCD32}" type="datetimeFigureOut">
              <a:rPr lang="en-GB" smtClean="0"/>
              <a:t>09/07/2023</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72C204FC-065B-446D-B0F2-759070C59F58}" type="slidenum">
              <a:rPr lang="en-GB" smtClean="0"/>
              <a:t>‹#›</a:t>
            </a:fld>
            <a:endParaRPr lang="en-GB"/>
          </a:p>
        </p:txBody>
      </p:sp>
    </p:spTree>
    <p:extLst>
      <p:ext uri="{BB962C8B-B14F-4D97-AF65-F5344CB8AC3E}">
        <p14:creationId xmlns:p14="http://schemas.microsoft.com/office/powerpoint/2010/main" val="9638649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E76EEAE-0CBF-49A3-9620-18BD89BDCD32}" type="datetimeFigureOut">
              <a:rPr lang="en-GB" smtClean="0"/>
              <a:t>09/07/2023</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72C204FC-065B-446D-B0F2-759070C59F58}" type="slidenum">
              <a:rPr lang="en-GB" smtClean="0"/>
              <a:t>‹#›</a:t>
            </a:fld>
            <a:endParaRPr lang="en-GB"/>
          </a:p>
        </p:txBody>
      </p:sp>
    </p:spTree>
    <p:extLst>
      <p:ext uri="{BB962C8B-B14F-4D97-AF65-F5344CB8AC3E}">
        <p14:creationId xmlns:p14="http://schemas.microsoft.com/office/powerpoint/2010/main" val="10456525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E76EEAE-0CBF-49A3-9620-18BD89BDCD32}" type="datetimeFigureOut">
              <a:rPr lang="en-GB" smtClean="0"/>
              <a:t>09/07/2023</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72C204FC-065B-446D-B0F2-759070C59F58}" type="slidenum">
              <a:rPr lang="en-GB" smtClean="0"/>
              <a:t>‹#›</a:t>
            </a:fld>
            <a:endParaRPr lang="en-GB"/>
          </a:p>
        </p:txBody>
      </p:sp>
    </p:spTree>
    <p:extLst>
      <p:ext uri="{BB962C8B-B14F-4D97-AF65-F5344CB8AC3E}">
        <p14:creationId xmlns:p14="http://schemas.microsoft.com/office/powerpoint/2010/main" val="9592703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E76EEAE-0CBF-49A3-9620-18BD89BDCD32}" type="datetimeFigureOut">
              <a:rPr lang="en-GB" smtClean="0"/>
              <a:t>09/07/2023</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72C204FC-065B-446D-B0F2-759070C59F58}" type="slidenum">
              <a:rPr lang="en-GB" smtClean="0"/>
              <a:t>‹#›</a:t>
            </a:fld>
            <a:endParaRPr lang="en-GB"/>
          </a:p>
        </p:txBody>
      </p:sp>
    </p:spTree>
    <p:extLst>
      <p:ext uri="{BB962C8B-B14F-4D97-AF65-F5344CB8AC3E}">
        <p14:creationId xmlns:p14="http://schemas.microsoft.com/office/powerpoint/2010/main" val="38659554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E76EEAE-0CBF-49A3-9620-18BD89BDCD32}" type="datetimeFigureOut">
              <a:rPr lang="en-GB" smtClean="0"/>
              <a:t>09/07/2023</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72C204FC-065B-446D-B0F2-759070C59F58}" type="slidenum">
              <a:rPr lang="en-GB" smtClean="0"/>
              <a:t>‹#›</a:t>
            </a:fld>
            <a:endParaRPr lang="en-GB"/>
          </a:p>
        </p:txBody>
      </p:sp>
    </p:spTree>
    <p:extLst>
      <p:ext uri="{BB962C8B-B14F-4D97-AF65-F5344CB8AC3E}">
        <p14:creationId xmlns:p14="http://schemas.microsoft.com/office/powerpoint/2010/main" val="26949359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E76EEAE-0CBF-49A3-9620-18BD89BDCD32}" type="datetimeFigureOut">
              <a:rPr lang="en-GB" smtClean="0"/>
              <a:t>09/07/2023</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72C204FC-065B-446D-B0F2-759070C59F58}" type="slidenum">
              <a:rPr lang="en-GB" smtClean="0"/>
              <a:t>‹#›</a:t>
            </a:fld>
            <a:endParaRPr lang="en-GB"/>
          </a:p>
        </p:txBody>
      </p:sp>
    </p:spTree>
    <p:extLst>
      <p:ext uri="{BB962C8B-B14F-4D97-AF65-F5344CB8AC3E}">
        <p14:creationId xmlns:p14="http://schemas.microsoft.com/office/powerpoint/2010/main" val="18306200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E76EEAE-0CBF-49A3-9620-18BD89BDCD32}" type="datetimeFigureOut">
              <a:rPr lang="en-GB" smtClean="0"/>
              <a:t>09/07/2023</a:t>
            </a:fld>
            <a:endParaRPr lang="en-GB"/>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72C204FC-065B-446D-B0F2-759070C59F58}" type="slidenum">
              <a:rPr lang="en-GB" smtClean="0"/>
              <a:t>‹#›</a:t>
            </a:fld>
            <a:endParaRPr lang="en-GB"/>
          </a:p>
        </p:txBody>
      </p:sp>
    </p:spTree>
    <p:extLst>
      <p:ext uri="{BB962C8B-B14F-4D97-AF65-F5344CB8AC3E}">
        <p14:creationId xmlns:p14="http://schemas.microsoft.com/office/powerpoint/2010/main" val="37261953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E76EEAE-0CBF-49A3-9620-18BD89BDCD32}" type="datetimeFigureOut">
              <a:rPr lang="en-GB" smtClean="0"/>
              <a:t>09/07/2023</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72C204FC-065B-446D-B0F2-759070C59F58}" type="slidenum">
              <a:rPr lang="en-GB" smtClean="0"/>
              <a:t>‹#›</a:t>
            </a:fld>
            <a:endParaRPr lang="en-GB"/>
          </a:p>
        </p:txBody>
      </p:sp>
    </p:spTree>
    <p:extLst>
      <p:ext uri="{BB962C8B-B14F-4D97-AF65-F5344CB8AC3E}">
        <p14:creationId xmlns:p14="http://schemas.microsoft.com/office/powerpoint/2010/main" val="35727771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E76EEAE-0CBF-49A3-9620-18BD89BDCD32}" type="datetimeFigureOut">
              <a:rPr lang="en-GB" smtClean="0"/>
              <a:t>09/07/2023</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72C204FC-065B-446D-B0F2-759070C59F58}"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8808362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1E76EEAE-0CBF-49A3-9620-18BD89BDCD32}" type="datetimeFigureOut">
              <a:rPr lang="en-GB" smtClean="0"/>
              <a:t>09/07/2023</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72C204FC-065B-446D-B0F2-759070C59F58}" type="slidenum">
              <a:rPr lang="en-GB" smtClean="0"/>
              <a:t>‹#›</a:t>
            </a:fld>
            <a:endParaRPr lang="en-GB"/>
          </a:p>
        </p:txBody>
      </p:sp>
    </p:spTree>
    <p:extLst>
      <p:ext uri="{BB962C8B-B14F-4D97-AF65-F5344CB8AC3E}">
        <p14:creationId xmlns:p14="http://schemas.microsoft.com/office/powerpoint/2010/main" val="190242103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1E76EEAE-0CBF-49A3-9620-18BD89BDCD32}" type="datetimeFigureOut">
              <a:rPr lang="en-GB" smtClean="0"/>
              <a:t>09/07/2023</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72C204FC-065B-446D-B0F2-759070C59F58}"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10269601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1E76EEAE-0CBF-49A3-9620-18BD89BDCD32}" type="datetimeFigureOut">
              <a:rPr lang="en-GB" smtClean="0"/>
              <a:t>09/07/2023</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72C204FC-065B-446D-B0F2-759070C59F58}" type="slidenum">
              <a:rPr lang="en-GB" smtClean="0"/>
              <a:t>‹#›</a:t>
            </a:fld>
            <a:endParaRPr lang="en-GB"/>
          </a:p>
        </p:txBody>
      </p:sp>
    </p:spTree>
    <p:extLst>
      <p:ext uri="{BB962C8B-B14F-4D97-AF65-F5344CB8AC3E}">
        <p14:creationId xmlns:p14="http://schemas.microsoft.com/office/powerpoint/2010/main" val="185324684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E76EEAE-0CBF-49A3-9620-18BD89BDCD32}" type="datetimeFigureOut">
              <a:rPr lang="en-GB" smtClean="0"/>
              <a:t>09/07/2023</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72C204FC-065B-446D-B0F2-759070C59F58}" type="slidenum">
              <a:rPr lang="en-GB" smtClean="0"/>
              <a:t>‹#›</a:t>
            </a:fld>
            <a:endParaRPr lang="en-GB"/>
          </a:p>
        </p:txBody>
      </p:sp>
    </p:spTree>
    <p:extLst>
      <p:ext uri="{BB962C8B-B14F-4D97-AF65-F5344CB8AC3E}">
        <p14:creationId xmlns:p14="http://schemas.microsoft.com/office/powerpoint/2010/main" val="38909607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E76EEAE-0CBF-49A3-9620-18BD89BDCD32}" type="datetimeFigureOut">
              <a:rPr lang="en-GB" smtClean="0"/>
              <a:t>09/07/2023</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72C204FC-065B-446D-B0F2-759070C59F58}" type="slidenum">
              <a:rPr lang="en-GB" smtClean="0"/>
              <a:t>‹#›</a:t>
            </a:fld>
            <a:endParaRPr lang="en-GB"/>
          </a:p>
        </p:txBody>
      </p:sp>
    </p:spTree>
    <p:extLst>
      <p:ext uri="{BB962C8B-B14F-4D97-AF65-F5344CB8AC3E}">
        <p14:creationId xmlns:p14="http://schemas.microsoft.com/office/powerpoint/2010/main" val="5919188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1E76EEAE-0CBF-49A3-9620-18BD89BDCD32}" type="datetimeFigureOut">
              <a:rPr lang="en-GB" smtClean="0"/>
              <a:t>09/07/2023</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72C204FC-065B-446D-B0F2-759070C59F58}" type="slidenum">
              <a:rPr lang="en-GB" smtClean="0"/>
              <a:t>‹#›</a:t>
            </a:fld>
            <a:endParaRPr lang="en-GB"/>
          </a:p>
        </p:txBody>
      </p:sp>
    </p:spTree>
    <p:extLst>
      <p:ext uri="{BB962C8B-B14F-4D97-AF65-F5344CB8AC3E}">
        <p14:creationId xmlns:p14="http://schemas.microsoft.com/office/powerpoint/2010/main" val="242066611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3.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Layout" Target="../diagrams/layout2.xml"/><Relationship Id="rId7" Type="http://schemas.openxmlformats.org/officeDocument/2006/relationships/image" Target="../media/image4.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11" Type="http://schemas.openxmlformats.org/officeDocument/2006/relationships/image" Target="../media/image8.png"/><Relationship Id="rId5" Type="http://schemas.openxmlformats.org/officeDocument/2006/relationships/diagramColors" Target="../diagrams/colors2.xml"/><Relationship Id="rId10" Type="http://schemas.openxmlformats.org/officeDocument/2006/relationships/image" Target="../media/image7.png"/><Relationship Id="rId4" Type="http://schemas.openxmlformats.org/officeDocument/2006/relationships/diagramQuickStyle" Target="../diagrams/quickStyle2.xml"/><Relationship Id="rId9" Type="http://schemas.openxmlformats.org/officeDocument/2006/relationships/image" Target="../media/image6.jpeg"/></Relationships>
</file>

<file path=ppt/slides/_rels/slide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careers.google.com/" TargetMode="External"/><Relationship Id="rId2" Type="http://schemas.openxmlformats.org/officeDocument/2006/relationships/hyperlink" Target="https://about.google/"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england.nhs.uk/ournhspeople/" TargetMode="External"/><Relationship Id="rId2" Type="http://schemas.openxmlformats.org/officeDocument/2006/relationships/hyperlink" Target="https://www.nhsemployers.org/inspire-attract-and-recruit" TargetMode="External"/><Relationship Id="rId1" Type="http://schemas.openxmlformats.org/officeDocument/2006/relationships/slideLayout" Target="../slideLayouts/slideLayout2.xml"/><Relationship Id="rId5" Type="http://schemas.openxmlformats.org/officeDocument/2006/relationships/hyperlink" Target="https://www.longtermplan.nhs.uk/wp-content/uploads/2019/05/Interim-NHS-People-Plan_June2019.pdf" TargetMode="External"/><Relationship Id="rId4" Type="http://schemas.openxmlformats.org/officeDocument/2006/relationships/hyperlink" Target="https://www.england.nhs.uk/abou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04" name="Group 9">
            <a:extLst>
              <a:ext uri="{FF2B5EF4-FFF2-40B4-BE49-F238E27FC236}">
                <a16:creationId xmlns:a16="http://schemas.microsoft.com/office/drawing/2014/main" id="{166BF9EE-F7AC-4FA5-AC7E-001B3A642F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5" name="Freeform 11">
              <a:extLst>
                <a:ext uri="{FF2B5EF4-FFF2-40B4-BE49-F238E27FC236}">
                  <a16:creationId xmlns:a16="http://schemas.microsoft.com/office/drawing/2014/main" id="{3B48D182-44E3-4D8B-ACEF-F1A900BE4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06" name="Freeform 12">
              <a:extLst>
                <a:ext uri="{FF2B5EF4-FFF2-40B4-BE49-F238E27FC236}">
                  <a16:creationId xmlns:a16="http://schemas.microsoft.com/office/drawing/2014/main" id="{355A535A-A489-477F-A314-593AA8CAF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07" name="Freeform 13">
              <a:extLst>
                <a:ext uri="{FF2B5EF4-FFF2-40B4-BE49-F238E27FC236}">
                  <a16:creationId xmlns:a16="http://schemas.microsoft.com/office/drawing/2014/main" id="{954C2D4C-FD83-4EF4-9312-04442ABD6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08" name="Freeform 14">
              <a:extLst>
                <a:ext uri="{FF2B5EF4-FFF2-40B4-BE49-F238E27FC236}">
                  <a16:creationId xmlns:a16="http://schemas.microsoft.com/office/drawing/2014/main" id="{C20701C2-CD9A-4698-BC97-E1085820C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09" name="Freeform 15">
              <a:extLst>
                <a:ext uri="{FF2B5EF4-FFF2-40B4-BE49-F238E27FC236}">
                  <a16:creationId xmlns:a16="http://schemas.microsoft.com/office/drawing/2014/main" id="{62575C35-466F-42AE-87A1-D691849AB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10" name="Freeform 16">
              <a:extLst>
                <a:ext uri="{FF2B5EF4-FFF2-40B4-BE49-F238E27FC236}">
                  <a16:creationId xmlns:a16="http://schemas.microsoft.com/office/drawing/2014/main" id="{58236F37-6119-45AC-80A0-CD2C311B5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11" name="Freeform 17">
              <a:extLst>
                <a:ext uri="{FF2B5EF4-FFF2-40B4-BE49-F238E27FC236}">
                  <a16:creationId xmlns:a16="http://schemas.microsoft.com/office/drawing/2014/main" id="{F3FDD799-39FE-4D6F-9A64-2F472B215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12" name="Freeform 18">
              <a:extLst>
                <a:ext uri="{FF2B5EF4-FFF2-40B4-BE49-F238E27FC236}">
                  <a16:creationId xmlns:a16="http://schemas.microsoft.com/office/drawing/2014/main" id="{9820D241-1D49-442C-A95A-00BC1BF9E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13" name="Freeform 19">
              <a:extLst>
                <a:ext uri="{FF2B5EF4-FFF2-40B4-BE49-F238E27FC236}">
                  <a16:creationId xmlns:a16="http://schemas.microsoft.com/office/drawing/2014/main" id="{EBC2197C-B383-4866-8ABD-74222400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114" name="Freeform 20">
              <a:extLst>
                <a:ext uri="{FF2B5EF4-FFF2-40B4-BE49-F238E27FC236}">
                  <a16:creationId xmlns:a16="http://schemas.microsoft.com/office/drawing/2014/main" id="{404B06AA-FC93-4471-9DE4-56A401E70A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115" name="Freeform 21">
              <a:extLst>
                <a:ext uri="{FF2B5EF4-FFF2-40B4-BE49-F238E27FC236}">
                  <a16:creationId xmlns:a16="http://schemas.microsoft.com/office/drawing/2014/main" id="{E580600C-013F-4FAF-8FB7-4CC0FA80A9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116" name="Freeform 22">
              <a:extLst>
                <a:ext uri="{FF2B5EF4-FFF2-40B4-BE49-F238E27FC236}">
                  <a16:creationId xmlns:a16="http://schemas.microsoft.com/office/drawing/2014/main" id="{9BFCF199-64B2-4AEE-88C4-E954ABF362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17" name="Group 23">
            <a:extLst>
              <a:ext uri="{FF2B5EF4-FFF2-40B4-BE49-F238E27FC236}">
                <a16:creationId xmlns:a16="http://schemas.microsoft.com/office/drawing/2014/main" id="{E312DBA5-56D8-42B2-BA94-28168C2A67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18" name="Freeform 27">
              <a:extLst>
                <a:ext uri="{FF2B5EF4-FFF2-40B4-BE49-F238E27FC236}">
                  <a16:creationId xmlns:a16="http://schemas.microsoft.com/office/drawing/2014/main" id="{7AD46C74-3117-46B0-B267-0F61B57CA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6" name="Freeform 28">
              <a:extLst>
                <a:ext uri="{FF2B5EF4-FFF2-40B4-BE49-F238E27FC236}">
                  <a16:creationId xmlns:a16="http://schemas.microsoft.com/office/drawing/2014/main" id="{8C13B810-9664-45D8-8510-D6ED0ADD7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7" name="Freeform 29">
              <a:extLst>
                <a:ext uri="{FF2B5EF4-FFF2-40B4-BE49-F238E27FC236}">
                  <a16:creationId xmlns:a16="http://schemas.microsoft.com/office/drawing/2014/main" id="{10306E52-A922-4458-BCCE-C3C840C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8" name="Freeform 30">
              <a:extLst>
                <a:ext uri="{FF2B5EF4-FFF2-40B4-BE49-F238E27FC236}">
                  <a16:creationId xmlns:a16="http://schemas.microsoft.com/office/drawing/2014/main" id="{CB578819-B7E7-4250-932F-52AE2A2A9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19" name="Freeform 31">
              <a:extLst>
                <a:ext uri="{FF2B5EF4-FFF2-40B4-BE49-F238E27FC236}">
                  <a16:creationId xmlns:a16="http://schemas.microsoft.com/office/drawing/2014/main" id="{454B9C91-B623-424A-B16E-F764F189D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0" name="Freeform 32">
              <a:extLst>
                <a:ext uri="{FF2B5EF4-FFF2-40B4-BE49-F238E27FC236}">
                  <a16:creationId xmlns:a16="http://schemas.microsoft.com/office/drawing/2014/main" id="{EFD03C4A-8484-41E6-B458-032F1DCA7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20" name="Freeform 33">
              <a:extLst>
                <a:ext uri="{FF2B5EF4-FFF2-40B4-BE49-F238E27FC236}">
                  <a16:creationId xmlns:a16="http://schemas.microsoft.com/office/drawing/2014/main" id="{DDC2F3C3-1D4E-4913-9C5C-F9A65B47E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21" name="Freeform 34">
              <a:extLst>
                <a:ext uri="{FF2B5EF4-FFF2-40B4-BE49-F238E27FC236}">
                  <a16:creationId xmlns:a16="http://schemas.microsoft.com/office/drawing/2014/main" id="{1E15BCA2-2420-4C53-ADE9-40FBAC2384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22" name="Freeform 35">
              <a:extLst>
                <a:ext uri="{FF2B5EF4-FFF2-40B4-BE49-F238E27FC236}">
                  <a16:creationId xmlns:a16="http://schemas.microsoft.com/office/drawing/2014/main" id="{73D5FBF4-7129-4C51-B603-E3BC33419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123" name="Freeform 36">
              <a:extLst>
                <a:ext uri="{FF2B5EF4-FFF2-40B4-BE49-F238E27FC236}">
                  <a16:creationId xmlns:a16="http://schemas.microsoft.com/office/drawing/2014/main" id="{0165B164-CE2A-494C-88FC-507232B37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124" name="Freeform 37">
              <a:extLst>
                <a:ext uri="{FF2B5EF4-FFF2-40B4-BE49-F238E27FC236}">
                  <a16:creationId xmlns:a16="http://schemas.microsoft.com/office/drawing/2014/main" id="{87F127E5-B10B-4D18-BCF0-E7C3C7F40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125" name="Freeform 38">
              <a:extLst>
                <a:ext uri="{FF2B5EF4-FFF2-40B4-BE49-F238E27FC236}">
                  <a16:creationId xmlns:a16="http://schemas.microsoft.com/office/drawing/2014/main" id="{FC692D59-F28D-4E42-B435-225F2C6CF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8" name="Rectangle 37">
            <a:extLst>
              <a:ext uri="{FF2B5EF4-FFF2-40B4-BE49-F238E27FC236}">
                <a16:creationId xmlns:a16="http://schemas.microsoft.com/office/drawing/2014/main" id="{1996130F-9AB5-4DE9-8574-3AF891C5C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0" name="Freeform 6">
            <a:extLst>
              <a:ext uri="{FF2B5EF4-FFF2-40B4-BE49-F238E27FC236}">
                <a16:creationId xmlns:a16="http://schemas.microsoft.com/office/drawing/2014/main" id="{3623DEAC-F39C-45D6-86DC-1033F64295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useBgFill="1">
        <p:nvSpPr>
          <p:cNvPr id="126" name="Rectangle 41">
            <a:extLst>
              <a:ext uri="{FF2B5EF4-FFF2-40B4-BE49-F238E27FC236}">
                <a16:creationId xmlns:a16="http://schemas.microsoft.com/office/drawing/2014/main" id="{A692209D-B607-46C3-8560-07AF722916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94874638-CF15-4908-BC4B-4908744D0B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4639734" cy="6858000"/>
          </a:xfrm>
          <a:prstGeom prst="rect">
            <a:avLst/>
          </a:prstGeom>
          <a:solidFill>
            <a:schemeClr val="tx2">
              <a:lumMod val="50000"/>
              <a:alpha val="9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B74D4FE1-3566-13EE-71F7-7405C0FF2E33}"/>
              </a:ext>
            </a:extLst>
          </p:cNvPr>
          <p:cNvSpPr>
            <a:spLocks noGrp="1"/>
          </p:cNvSpPr>
          <p:nvPr>
            <p:ph type="title"/>
          </p:nvPr>
        </p:nvSpPr>
        <p:spPr>
          <a:xfrm>
            <a:off x="421201" y="1371187"/>
            <a:ext cx="3925395" cy="3943250"/>
          </a:xfrm>
        </p:spPr>
        <p:txBody>
          <a:bodyPr vert="horz" lIns="91440" tIns="45720" rIns="91440" bIns="45720" rtlCol="0" anchor="b">
            <a:normAutofit/>
          </a:bodyPr>
          <a:lstStyle/>
          <a:p>
            <a:r>
              <a:rPr lang="en-US" sz="4000" b="1" i="0" u="none" strike="noStrike" dirty="0">
                <a:solidFill>
                  <a:srgbClr val="FEFFFF"/>
                </a:solidFill>
                <a:effectLst/>
                <a:latin typeface="Arial" panose="020B0604020202020204" pitchFamily="34" charset="0"/>
                <a:cs typeface="Arial" panose="020B0604020202020204" pitchFamily="34" charset="0"/>
              </a:rPr>
              <a:t>HUMAN RESOURCE MANAGEMENT</a:t>
            </a:r>
            <a:br>
              <a:rPr lang="en-US" sz="4000" b="1" i="0" u="none" strike="noStrike" dirty="0">
                <a:solidFill>
                  <a:srgbClr val="FEFFFF"/>
                </a:solidFill>
                <a:effectLst/>
                <a:latin typeface="Arial" panose="020B0604020202020204" pitchFamily="34" charset="0"/>
                <a:cs typeface="Arial" panose="020B0604020202020204" pitchFamily="34" charset="0"/>
              </a:rPr>
            </a:br>
            <a:r>
              <a:rPr lang="en-US" sz="4000" b="1" i="0" u="none" strike="noStrike" dirty="0">
                <a:solidFill>
                  <a:srgbClr val="FEFFFF"/>
                </a:solidFill>
                <a:effectLst/>
                <a:latin typeface="Arial" panose="020B0604020202020204" pitchFamily="34" charset="0"/>
                <a:cs typeface="Arial" panose="020B0604020202020204" pitchFamily="34" charset="0"/>
              </a:rPr>
              <a:t>(</a:t>
            </a:r>
            <a:r>
              <a:rPr lang="en-GB" sz="4000" b="1" dirty="0">
                <a:solidFill>
                  <a:schemeClr val="bg1"/>
                </a:solidFill>
                <a:latin typeface="Arial" panose="020B0604020202020204" pitchFamily="34" charset="0"/>
                <a:cs typeface="Arial" panose="020B0604020202020204" pitchFamily="34" charset="0"/>
              </a:rPr>
              <a:t>LCMB7000)</a:t>
            </a:r>
            <a:br>
              <a:rPr lang="en-US" sz="4000" b="1" i="0" u="none" strike="noStrike" dirty="0">
                <a:solidFill>
                  <a:srgbClr val="FEFFFF"/>
                </a:solidFill>
                <a:effectLst/>
                <a:latin typeface="Arial" panose="020B0604020202020204" pitchFamily="34" charset="0"/>
                <a:cs typeface="Arial" panose="020B0604020202020204" pitchFamily="34" charset="0"/>
              </a:rPr>
            </a:br>
            <a:endParaRPr lang="en-US" sz="4000" b="1" dirty="0">
              <a:solidFill>
                <a:srgbClr val="FEFFFF"/>
              </a:solidFill>
              <a:latin typeface="Arial" panose="020B0604020202020204" pitchFamily="34" charset="0"/>
              <a:cs typeface="Arial" panose="020B0604020202020204" pitchFamily="34" charset="0"/>
            </a:endParaRPr>
          </a:p>
        </p:txBody>
      </p:sp>
      <p:sp>
        <p:nvSpPr>
          <p:cNvPr id="46" name="Freeform 5">
            <a:extLst>
              <a:ext uri="{FF2B5EF4-FFF2-40B4-BE49-F238E27FC236}">
                <a16:creationId xmlns:a16="http://schemas.microsoft.com/office/drawing/2014/main" id="{5F1B8348-CD6E-4561-A704-C232D9A2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5033007"/>
            <a:ext cx="5404022" cy="857047"/>
          </a:xfrm>
          <a:custGeom>
            <a:avLst/>
            <a:gdLst>
              <a:gd name="T0" fmla="*/ 1114 w 1117"/>
              <a:gd name="T1" fmla="*/ 77 h 163"/>
              <a:gd name="T2" fmla="*/ 1040 w 1117"/>
              <a:gd name="T3" fmla="*/ 3 h 163"/>
              <a:gd name="T4" fmla="*/ 1039 w 1117"/>
              <a:gd name="T5" fmla="*/ 2 h 163"/>
              <a:gd name="T6" fmla="*/ 1034 w 1117"/>
              <a:gd name="T7" fmla="*/ 0 h 163"/>
              <a:gd name="T8" fmla="*/ 578 w 1117"/>
              <a:gd name="T9" fmla="*/ 0 h 163"/>
              <a:gd name="T10" fmla="*/ 562 w 1117"/>
              <a:gd name="T11" fmla="*/ 0 h 163"/>
              <a:gd name="T12" fmla="*/ 440 w 1117"/>
              <a:gd name="T13" fmla="*/ 0 h 163"/>
              <a:gd name="T14" fmla="*/ 106 w 1117"/>
              <a:gd name="T15" fmla="*/ 0 h 163"/>
              <a:gd name="T16" fmla="*/ 0 w 1117"/>
              <a:gd name="T17" fmla="*/ 0 h 163"/>
              <a:gd name="T18" fmla="*/ 0 w 1117"/>
              <a:gd name="T19" fmla="*/ 163 h 163"/>
              <a:gd name="T20" fmla="*/ 106 w 1117"/>
              <a:gd name="T21" fmla="*/ 163 h 163"/>
              <a:gd name="T22" fmla="*/ 440 w 1117"/>
              <a:gd name="T23" fmla="*/ 163 h 163"/>
              <a:gd name="T24" fmla="*/ 562 w 1117"/>
              <a:gd name="T25" fmla="*/ 163 h 163"/>
              <a:gd name="T26" fmla="*/ 578 w 1117"/>
              <a:gd name="T27" fmla="*/ 163 h 163"/>
              <a:gd name="T28" fmla="*/ 1034 w 1117"/>
              <a:gd name="T29" fmla="*/ 163 h 163"/>
              <a:gd name="T30" fmla="*/ 1039 w 1117"/>
              <a:gd name="T31" fmla="*/ 161 h 163"/>
              <a:gd name="T32" fmla="*/ 1040 w 1117"/>
              <a:gd name="T33" fmla="*/ 160 h 163"/>
              <a:gd name="T34" fmla="*/ 1114 w 1117"/>
              <a:gd name="T35" fmla="*/ 86 h 163"/>
              <a:gd name="T36" fmla="*/ 1114 w 1117"/>
              <a:gd name="T37"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117" h="163">
                <a:moveTo>
                  <a:pt x="1114" y="77"/>
                </a:moveTo>
                <a:cubicBezTo>
                  <a:pt x="1040" y="3"/>
                  <a:pt x="1040" y="3"/>
                  <a:pt x="1040" y="3"/>
                </a:cubicBezTo>
                <a:cubicBezTo>
                  <a:pt x="1040" y="2"/>
                  <a:pt x="1039" y="2"/>
                  <a:pt x="1039" y="2"/>
                </a:cubicBezTo>
                <a:cubicBezTo>
                  <a:pt x="1038" y="1"/>
                  <a:pt x="1036" y="0"/>
                  <a:pt x="1034" y="0"/>
                </a:cubicBezTo>
                <a:cubicBezTo>
                  <a:pt x="578" y="0"/>
                  <a:pt x="578" y="0"/>
                  <a:pt x="578" y="0"/>
                </a:cubicBezTo>
                <a:cubicBezTo>
                  <a:pt x="562" y="0"/>
                  <a:pt x="562" y="0"/>
                  <a:pt x="562" y="0"/>
                </a:cubicBezTo>
                <a:cubicBezTo>
                  <a:pt x="440" y="0"/>
                  <a:pt x="440" y="0"/>
                  <a:pt x="440" y="0"/>
                </a:cubicBezTo>
                <a:cubicBezTo>
                  <a:pt x="106" y="0"/>
                  <a:pt x="106" y="0"/>
                  <a:pt x="106" y="0"/>
                </a:cubicBezTo>
                <a:cubicBezTo>
                  <a:pt x="0" y="0"/>
                  <a:pt x="0" y="0"/>
                  <a:pt x="0" y="0"/>
                </a:cubicBezTo>
                <a:cubicBezTo>
                  <a:pt x="0" y="163"/>
                  <a:pt x="0" y="163"/>
                  <a:pt x="0" y="163"/>
                </a:cubicBezTo>
                <a:cubicBezTo>
                  <a:pt x="106" y="163"/>
                  <a:pt x="106" y="163"/>
                  <a:pt x="106" y="163"/>
                </a:cubicBezTo>
                <a:cubicBezTo>
                  <a:pt x="440" y="163"/>
                  <a:pt x="440" y="163"/>
                  <a:pt x="440" y="163"/>
                </a:cubicBezTo>
                <a:cubicBezTo>
                  <a:pt x="562" y="163"/>
                  <a:pt x="562" y="163"/>
                  <a:pt x="562" y="163"/>
                </a:cubicBezTo>
                <a:cubicBezTo>
                  <a:pt x="578" y="163"/>
                  <a:pt x="578" y="163"/>
                  <a:pt x="578" y="163"/>
                </a:cubicBezTo>
                <a:cubicBezTo>
                  <a:pt x="1034" y="163"/>
                  <a:pt x="1034" y="163"/>
                  <a:pt x="1034" y="163"/>
                </a:cubicBezTo>
                <a:cubicBezTo>
                  <a:pt x="1036" y="163"/>
                  <a:pt x="1038" y="162"/>
                  <a:pt x="1039" y="161"/>
                </a:cubicBezTo>
                <a:cubicBezTo>
                  <a:pt x="1039" y="160"/>
                  <a:pt x="1040" y="160"/>
                  <a:pt x="1040" y="160"/>
                </a:cubicBezTo>
                <a:cubicBezTo>
                  <a:pt x="1114" y="86"/>
                  <a:pt x="1114" y="86"/>
                  <a:pt x="1114" y="86"/>
                </a:cubicBezTo>
                <a:cubicBezTo>
                  <a:pt x="1117" y="83"/>
                  <a:pt x="1117" y="79"/>
                  <a:pt x="1114"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4" name="Title 1">
            <a:extLst>
              <a:ext uri="{FF2B5EF4-FFF2-40B4-BE49-F238E27FC236}">
                <a16:creationId xmlns:a16="http://schemas.microsoft.com/office/drawing/2014/main" id="{DE1BE69A-E667-1561-69CC-FCE084C1C04D}"/>
              </a:ext>
            </a:extLst>
          </p:cNvPr>
          <p:cNvSpPr txBox="1">
            <a:spLocks/>
          </p:cNvSpPr>
          <p:nvPr/>
        </p:nvSpPr>
        <p:spPr>
          <a:xfrm>
            <a:off x="4809387" y="3296093"/>
            <a:ext cx="6861061" cy="1806306"/>
          </a:xfrm>
          <a:prstGeom prst="rect">
            <a:avLst/>
          </a:prstGeom>
        </p:spPr>
        <p:txBody>
          <a:bodyPr vert="horz" lIns="91440" tIns="45720" rIns="91440" bIns="45720" rtlCol="0" anchor="ctr">
            <a:normAutofit/>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lnSpc>
                <a:spcPct val="90000"/>
              </a:lnSpc>
              <a:spcBef>
                <a:spcPts val="1000"/>
              </a:spcBef>
              <a:buClr>
                <a:schemeClr val="accent1"/>
              </a:buClr>
            </a:pPr>
            <a:r>
              <a:rPr lang="en-US" sz="2400" b="1" dirty="0">
                <a:solidFill>
                  <a:schemeClr val="tx1"/>
                </a:solidFill>
                <a:effectLst/>
                <a:latin typeface="Arial" panose="020B0604020202020204" pitchFamily="34" charset="0"/>
                <a:ea typeface="+mn-ea"/>
                <a:cs typeface="Arial" panose="020B0604020202020204" pitchFamily="34" charset="0"/>
              </a:rPr>
              <a:t>Power Point Presentation of a private sector </a:t>
            </a:r>
            <a:r>
              <a:rPr lang="en-US" sz="2400" b="1" dirty="0" err="1">
                <a:solidFill>
                  <a:schemeClr val="tx1"/>
                </a:solidFill>
                <a:effectLst/>
                <a:latin typeface="Arial" panose="020B0604020202020204" pitchFamily="34" charset="0"/>
                <a:ea typeface="+mn-ea"/>
                <a:cs typeface="Arial" panose="020B0604020202020204" pitchFamily="34" charset="0"/>
              </a:rPr>
              <a:t>organisation</a:t>
            </a:r>
            <a:r>
              <a:rPr lang="en-US" sz="2400" b="1" dirty="0">
                <a:solidFill>
                  <a:schemeClr val="tx1"/>
                </a:solidFill>
                <a:effectLst/>
                <a:latin typeface="Arial" panose="020B0604020202020204" pitchFamily="34" charset="0"/>
                <a:ea typeface="+mn-ea"/>
                <a:cs typeface="Arial" panose="020B0604020202020204" pitchFamily="34" charset="0"/>
              </a:rPr>
              <a:t> and a public sector </a:t>
            </a:r>
            <a:r>
              <a:rPr lang="en-US" sz="2400" b="1" dirty="0" err="1">
                <a:solidFill>
                  <a:schemeClr val="tx1"/>
                </a:solidFill>
                <a:effectLst/>
                <a:latin typeface="Arial" panose="020B0604020202020204" pitchFamily="34" charset="0"/>
                <a:ea typeface="+mn-ea"/>
                <a:cs typeface="Arial" panose="020B0604020202020204" pitchFamily="34" charset="0"/>
              </a:rPr>
              <a:t>organisation</a:t>
            </a:r>
            <a:endParaRPr lang="en-US" sz="2400" b="1" dirty="0">
              <a:solidFill>
                <a:schemeClr val="tx1"/>
              </a:solidFill>
              <a:latin typeface="Arial" panose="020B0604020202020204" pitchFamily="34" charset="0"/>
              <a:ea typeface="+mn-ea"/>
              <a:cs typeface="Arial" panose="020B0604020202020204" pitchFamily="34" charset="0"/>
            </a:endParaRPr>
          </a:p>
        </p:txBody>
      </p:sp>
      <p:sp>
        <p:nvSpPr>
          <p:cNvPr id="5" name="Title 1">
            <a:extLst>
              <a:ext uri="{FF2B5EF4-FFF2-40B4-BE49-F238E27FC236}">
                <a16:creationId xmlns:a16="http://schemas.microsoft.com/office/drawing/2014/main" id="{DBF77DB7-B52E-4FBD-2AA9-50A63973803A}"/>
              </a:ext>
            </a:extLst>
          </p:cNvPr>
          <p:cNvSpPr txBox="1">
            <a:spLocks/>
          </p:cNvSpPr>
          <p:nvPr/>
        </p:nvSpPr>
        <p:spPr>
          <a:xfrm>
            <a:off x="4639733" y="2824223"/>
            <a:ext cx="7628482" cy="620374"/>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fontAlgn="b">
              <a:lnSpc>
                <a:spcPct val="107000"/>
              </a:lnSpc>
              <a:spcBef>
                <a:spcPts val="0"/>
              </a:spcBef>
              <a:spcAft>
                <a:spcPts val="800"/>
              </a:spcAft>
            </a:pPr>
            <a:r>
              <a:rPr lang="en-GB" sz="2800" b="1" i="0" u="none" strike="noStrike"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MASTER OF BUSINESS ADMINISTRATION</a:t>
            </a:r>
            <a:endParaRPr lang="en-GB" b="1" i="0" u="none" strike="noStrike" dirty="0">
              <a:effectLst/>
              <a:latin typeface="Arial" panose="020B0604020202020204" pitchFamily="34" charset="0"/>
            </a:endParaRPr>
          </a:p>
        </p:txBody>
      </p:sp>
      <p:sp>
        <p:nvSpPr>
          <p:cNvPr id="128" name="TextBox 127">
            <a:extLst>
              <a:ext uri="{FF2B5EF4-FFF2-40B4-BE49-F238E27FC236}">
                <a16:creationId xmlns:a16="http://schemas.microsoft.com/office/drawing/2014/main" id="{920DBFC4-2993-39ED-1D58-7E0DB903CD71}"/>
              </a:ext>
            </a:extLst>
          </p:cNvPr>
          <p:cNvSpPr txBox="1"/>
          <p:nvPr/>
        </p:nvSpPr>
        <p:spPr>
          <a:xfrm>
            <a:off x="156563" y="5056892"/>
            <a:ext cx="6134986" cy="369332"/>
          </a:xfrm>
          <a:prstGeom prst="rect">
            <a:avLst/>
          </a:prstGeom>
          <a:noFill/>
        </p:spPr>
        <p:txBody>
          <a:bodyPr wrap="square">
            <a:spAutoFit/>
          </a:bodyPr>
          <a:lstStyle/>
          <a:p>
            <a:r>
              <a:rPr lang="en-GB" sz="1800" kern="0" dirty="0">
                <a:solidFill>
                  <a:schemeClr val="bg1"/>
                </a:solidFill>
                <a:effectLst/>
                <a:latin typeface="Arial" panose="020B0604020202020204" pitchFamily="34" charset="0"/>
                <a:ea typeface="Times New Roman" panose="02020603050405020304" pitchFamily="18" charset="0"/>
              </a:rPr>
              <a:t>Student Name: Gurinder Singh </a:t>
            </a:r>
            <a:endParaRPr lang="en-GB" dirty="0">
              <a:solidFill>
                <a:schemeClr val="bg1"/>
              </a:solidFill>
            </a:endParaRPr>
          </a:p>
        </p:txBody>
      </p:sp>
      <p:sp>
        <p:nvSpPr>
          <p:cNvPr id="130" name="TextBox 129">
            <a:extLst>
              <a:ext uri="{FF2B5EF4-FFF2-40B4-BE49-F238E27FC236}">
                <a16:creationId xmlns:a16="http://schemas.microsoft.com/office/drawing/2014/main" id="{5C1FB891-54AF-B70E-0D4F-5EC5F65DBDC6}"/>
              </a:ext>
            </a:extLst>
          </p:cNvPr>
          <p:cNvSpPr txBox="1"/>
          <p:nvPr/>
        </p:nvSpPr>
        <p:spPr>
          <a:xfrm>
            <a:off x="182880" y="5387457"/>
            <a:ext cx="6134986" cy="369332"/>
          </a:xfrm>
          <a:prstGeom prst="rect">
            <a:avLst/>
          </a:prstGeom>
          <a:noFill/>
        </p:spPr>
        <p:txBody>
          <a:bodyPr wrap="square">
            <a:spAutoFit/>
          </a:bodyPr>
          <a:lstStyle/>
          <a:p>
            <a:r>
              <a:rPr lang="en-GB" sz="1800" kern="0" dirty="0">
                <a:solidFill>
                  <a:schemeClr val="bg1"/>
                </a:solidFill>
                <a:effectLst/>
                <a:latin typeface="Arial" panose="020B0604020202020204" pitchFamily="34" charset="0"/>
                <a:ea typeface="Times New Roman" panose="02020603050405020304" pitchFamily="18" charset="0"/>
              </a:rPr>
              <a:t>Student ID: 2224976</a:t>
            </a:r>
            <a:endParaRPr lang="en-GB" dirty="0">
              <a:solidFill>
                <a:schemeClr val="bg1"/>
              </a:solidFill>
            </a:endParaRPr>
          </a:p>
        </p:txBody>
      </p:sp>
      <p:sp>
        <p:nvSpPr>
          <p:cNvPr id="132" name="TextBox 131">
            <a:extLst>
              <a:ext uri="{FF2B5EF4-FFF2-40B4-BE49-F238E27FC236}">
                <a16:creationId xmlns:a16="http://schemas.microsoft.com/office/drawing/2014/main" id="{53B1F7CC-7AF4-5457-A197-DD2ABAD38107}"/>
              </a:ext>
            </a:extLst>
          </p:cNvPr>
          <p:cNvSpPr txBox="1"/>
          <p:nvPr/>
        </p:nvSpPr>
        <p:spPr>
          <a:xfrm>
            <a:off x="807009" y="6248328"/>
            <a:ext cx="6134986" cy="369332"/>
          </a:xfrm>
          <a:prstGeom prst="rect">
            <a:avLst/>
          </a:prstGeom>
          <a:noFill/>
        </p:spPr>
        <p:txBody>
          <a:bodyPr wrap="square">
            <a:spAutoFit/>
          </a:bodyPr>
          <a:lstStyle/>
          <a:p>
            <a:r>
              <a:rPr lang="en-GB" sz="1800" b="1" dirty="0">
                <a:solidFill>
                  <a:schemeClr val="bg1"/>
                </a:solidFill>
                <a:effectLst/>
                <a:latin typeface="Arial" panose="020B0604020202020204" pitchFamily="34" charset="0"/>
                <a:ea typeface="Times New Roman" panose="02020603050405020304" pitchFamily="18" charset="0"/>
              </a:rPr>
              <a:t>Lecturer: Prof D G </a:t>
            </a:r>
            <a:r>
              <a:rPr lang="en-GB" sz="1800" b="1" dirty="0" err="1">
                <a:solidFill>
                  <a:schemeClr val="bg1"/>
                </a:solidFill>
                <a:effectLst/>
                <a:latin typeface="Arial" panose="020B0604020202020204" pitchFamily="34" charset="0"/>
                <a:ea typeface="Times New Roman" panose="02020603050405020304" pitchFamily="18" charset="0"/>
              </a:rPr>
              <a:t>Pepple</a:t>
            </a:r>
            <a:endParaRPr lang="en-GB" dirty="0">
              <a:solidFill>
                <a:schemeClr val="bg1"/>
              </a:solidFill>
            </a:endParaRPr>
          </a:p>
        </p:txBody>
      </p:sp>
      <p:pic>
        <p:nvPicPr>
          <p:cNvPr id="3" name="Picture Placeholder 3" descr="A black background with white text">
            <a:extLst>
              <a:ext uri="{FF2B5EF4-FFF2-40B4-BE49-F238E27FC236}">
                <a16:creationId xmlns:a16="http://schemas.microsoft.com/office/drawing/2014/main" id="{17B668DC-DE29-BEA4-1FCD-3B157C8D5CDF}"/>
              </a:ext>
            </a:extLst>
          </p:cNvPr>
          <p:cNvPicPr>
            <a:picLocks noChangeAspect="1"/>
          </p:cNvPicPr>
          <p:nvPr/>
        </p:nvPicPr>
        <p:blipFill rotWithShape="1">
          <a:blip r:embed="rId2"/>
          <a:srcRect l="-11209" t="-589123" r="-15248" b="-124083"/>
          <a:stretch/>
        </p:blipFill>
        <p:spPr>
          <a:xfrm>
            <a:off x="7587888" y="-4127589"/>
            <a:ext cx="4825234" cy="6248345"/>
          </a:xfrm>
          <a:custGeom>
            <a:avLst/>
            <a:gdLst>
              <a:gd name="connsiteX0" fmla="*/ 0 w 5332064"/>
              <a:gd name="connsiteY0" fmla="*/ 0 h 6858002"/>
              <a:gd name="connsiteX1" fmla="*/ 5332064 w 5332064"/>
              <a:gd name="connsiteY1" fmla="*/ 0 h 6858002"/>
              <a:gd name="connsiteX2" fmla="*/ 5332064 w 5332064"/>
              <a:gd name="connsiteY2" fmla="*/ 6858002 h 6858002"/>
              <a:gd name="connsiteX3" fmla="*/ 0 w 5332064"/>
              <a:gd name="connsiteY3" fmla="*/ 6858002 h 6858002"/>
            </a:gdLst>
            <a:ahLst/>
            <a:cxnLst>
              <a:cxn ang="0">
                <a:pos x="connsiteX0" y="connsiteY0"/>
              </a:cxn>
              <a:cxn ang="0">
                <a:pos x="connsiteX1" y="connsiteY1"/>
              </a:cxn>
              <a:cxn ang="0">
                <a:pos x="connsiteX2" y="connsiteY2"/>
              </a:cxn>
              <a:cxn ang="0">
                <a:pos x="connsiteX3" y="connsiteY3"/>
              </a:cxn>
            </a:cxnLst>
            <a:rect l="l" t="t" r="r" b="b"/>
            <a:pathLst>
              <a:path w="5332064" h="6858002">
                <a:moveTo>
                  <a:pt x="0" y="0"/>
                </a:moveTo>
                <a:lnTo>
                  <a:pt x="5332064" y="0"/>
                </a:lnTo>
                <a:lnTo>
                  <a:pt x="5332064" y="6858002"/>
                </a:lnTo>
                <a:lnTo>
                  <a:pt x="0" y="6858002"/>
                </a:lnTo>
                <a:close/>
              </a:path>
            </a:pathLst>
          </a:custGeom>
        </p:spPr>
      </p:pic>
    </p:spTree>
    <p:extLst>
      <p:ext uri="{BB962C8B-B14F-4D97-AF65-F5344CB8AC3E}">
        <p14:creationId xmlns:p14="http://schemas.microsoft.com/office/powerpoint/2010/main" val="18109187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1">
            <a:extLst>
              <a:ext uri="{FF2B5EF4-FFF2-40B4-BE49-F238E27FC236}">
                <a16:creationId xmlns:a16="http://schemas.microsoft.com/office/drawing/2014/main" id="{98128C7D-A771-B23C-136A-5F684D05677A}"/>
              </a:ext>
            </a:extLst>
          </p:cNvPr>
          <p:cNvSpPr>
            <a:spLocks noChangeArrowheads="1"/>
          </p:cNvSpPr>
          <p:nvPr/>
        </p:nvSpPr>
        <p:spPr bwMode="auto">
          <a:xfrm>
            <a:off x="1599062" y="150124"/>
            <a:ext cx="8993874" cy="8925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2400" b="1"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Table of contents</a:t>
            </a:r>
            <a:endParaRPr kumimoji="0" lang="en-GB" altLang="en-US" sz="1100" b="1" i="0" u="none" strike="noStrike" cap="none" normalizeH="0" baseline="0" dirty="0">
              <a:ln>
                <a:noFill/>
              </a:ln>
              <a:effectLst/>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GB" altLang="en-US" sz="2800" b="1" i="0" u="none" strike="noStrike" cap="none" normalizeH="0" baseline="0" dirty="0">
              <a:ln>
                <a:noFill/>
              </a:ln>
              <a:effectLst/>
              <a:latin typeface="Arial" panose="020B0604020202020204" pitchFamily="34" charset="0"/>
            </a:endParaRPr>
          </a:p>
        </p:txBody>
      </p:sp>
      <p:graphicFrame>
        <p:nvGraphicFramePr>
          <p:cNvPr id="11" name="Table 10">
            <a:extLst>
              <a:ext uri="{FF2B5EF4-FFF2-40B4-BE49-F238E27FC236}">
                <a16:creationId xmlns:a16="http://schemas.microsoft.com/office/drawing/2014/main" id="{15E8D8A4-15B6-5857-43BD-52975D023463}"/>
              </a:ext>
            </a:extLst>
          </p:cNvPr>
          <p:cNvGraphicFramePr>
            <a:graphicFrameLocks noGrp="1"/>
          </p:cNvGraphicFramePr>
          <p:nvPr>
            <p:extLst>
              <p:ext uri="{D42A27DB-BD31-4B8C-83A1-F6EECF244321}">
                <p14:modId xmlns:p14="http://schemas.microsoft.com/office/powerpoint/2010/main" val="1389285123"/>
              </p:ext>
            </p:extLst>
          </p:nvPr>
        </p:nvGraphicFramePr>
        <p:xfrm>
          <a:off x="2487435" y="694743"/>
          <a:ext cx="7217129" cy="6013133"/>
        </p:xfrm>
        <a:graphic>
          <a:graphicData uri="http://schemas.openxmlformats.org/drawingml/2006/table">
            <a:tbl>
              <a:tblPr firstRow="1" bandRow="1">
                <a:tableStyleId>{073A0DAA-6AF3-43AB-8588-CEC1D06C72B9}</a:tableStyleId>
              </a:tblPr>
              <a:tblGrid>
                <a:gridCol w="894080">
                  <a:extLst>
                    <a:ext uri="{9D8B030D-6E8A-4147-A177-3AD203B41FA5}">
                      <a16:colId xmlns:a16="http://schemas.microsoft.com/office/drawing/2014/main" val="3086239695"/>
                    </a:ext>
                  </a:extLst>
                </a:gridCol>
                <a:gridCol w="5065886">
                  <a:extLst>
                    <a:ext uri="{9D8B030D-6E8A-4147-A177-3AD203B41FA5}">
                      <a16:colId xmlns:a16="http://schemas.microsoft.com/office/drawing/2014/main" val="1675680893"/>
                    </a:ext>
                  </a:extLst>
                </a:gridCol>
                <a:gridCol w="1257163">
                  <a:extLst>
                    <a:ext uri="{9D8B030D-6E8A-4147-A177-3AD203B41FA5}">
                      <a16:colId xmlns:a16="http://schemas.microsoft.com/office/drawing/2014/main" val="4170619646"/>
                    </a:ext>
                  </a:extLst>
                </a:gridCol>
              </a:tblGrid>
              <a:tr h="0">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800" kern="0" dirty="0">
                          <a:effectLst/>
                          <a:latin typeface="Arial" panose="020B0604020202020204" pitchFamily="34" charset="0"/>
                          <a:cs typeface="Arial" panose="020B0604020202020204" pitchFamily="34" charset="0"/>
                        </a:rPr>
                        <a:t>S. No.</a:t>
                      </a:r>
                      <a:endParaRPr lang="en-GB" sz="1800" kern="100" dirty="0">
                        <a:effectLst/>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txBody>
                  <a:tcPr/>
                </a:tc>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US" sz="1800" kern="0" dirty="0">
                          <a:effectLst/>
                          <a:latin typeface="Arial" panose="020B0604020202020204" pitchFamily="34" charset="0"/>
                          <a:cs typeface="Arial" panose="020B0604020202020204" pitchFamily="34" charset="0"/>
                        </a:rPr>
                        <a:t>Contents</a:t>
                      </a:r>
                      <a:endParaRPr lang="en-GB" sz="1800" kern="100" dirty="0">
                        <a:effectLst/>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800" kern="0" dirty="0">
                          <a:effectLst/>
                          <a:latin typeface="Arial" panose="020B0604020202020204" pitchFamily="34" charset="0"/>
                          <a:cs typeface="Arial" panose="020B0604020202020204" pitchFamily="34" charset="0"/>
                        </a:rPr>
                        <a:t>Page no.</a:t>
                      </a:r>
                      <a:endParaRPr lang="en-GB" sz="1800" kern="100" dirty="0">
                        <a:effectLst/>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066686244"/>
                  </a:ext>
                </a:extLst>
              </a:tr>
              <a:tr h="574191">
                <a:tc>
                  <a:txBody>
                    <a:bodyPr/>
                    <a:lstStyle/>
                    <a:p>
                      <a:r>
                        <a:rPr lang="en-GB" sz="1800" dirty="0">
                          <a:latin typeface="Arial" panose="020B0604020202020204" pitchFamily="34" charset="0"/>
                          <a:cs typeface="Arial" panose="020B0604020202020204" pitchFamily="34" charset="0"/>
                        </a:rPr>
                        <a:t>1.</a:t>
                      </a:r>
                    </a:p>
                  </a:txBody>
                  <a:tcPr/>
                </a:tc>
                <a:tc>
                  <a:txBody>
                    <a:bodyPr/>
                    <a:lstStyle/>
                    <a:p>
                      <a:r>
                        <a:rPr lang="en-GB" sz="1800" b="0" u="none" dirty="0">
                          <a:solidFill>
                            <a:schemeClr val="tx1"/>
                          </a:solidFill>
                          <a:effectLst/>
                          <a:latin typeface="Arial" panose="020B0604020202020204" pitchFamily="34" charset="0"/>
                          <a:cs typeface="Arial" panose="020B0604020202020204" pitchFamily="34" charset="0"/>
                        </a:rPr>
                        <a:t>HR Strategy and its Importance in Private and Public Sector Organizations</a:t>
                      </a:r>
                      <a:endParaRPr lang="en-GB" sz="1800" b="0" u="none" dirty="0">
                        <a:solidFill>
                          <a:schemeClr val="tx1"/>
                        </a:solidFill>
                        <a:latin typeface="Arial" panose="020B0604020202020204" pitchFamily="34" charset="0"/>
                        <a:cs typeface="Arial" panose="020B0604020202020204" pitchFamily="34" charset="0"/>
                      </a:endParaRPr>
                    </a:p>
                  </a:txBody>
                  <a:tcPr/>
                </a:tc>
                <a:tc>
                  <a:txBody>
                    <a:bodyPr/>
                    <a:lstStyle/>
                    <a:p>
                      <a:r>
                        <a:rPr lang="en-GB" sz="1800" dirty="0">
                          <a:latin typeface="Arial" panose="020B0604020202020204" pitchFamily="34" charset="0"/>
                          <a:cs typeface="Arial" panose="020B0604020202020204" pitchFamily="34" charset="0"/>
                        </a:rPr>
                        <a:t>3</a:t>
                      </a:r>
                    </a:p>
                  </a:txBody>
                  <a:tcPr>
                    <a:lnB w="12700" cmpd="sng">
                      <a:noFill/>
                    </a:lnB>
                  </a:tcPr>
                </a:tc>
                <a:extLst>
                  <a:ext uri="{0D108BD9-81ED-4DB2-BD59-A6C34878D82A}">
                    <a16:rowId xmlns:a16="http://schemas.microsoft.com/office/drawing/2014/main" val="3492031735"/>
                  </a:ext>
                </a:extLst>
              </a:tr>
              <a:tr h="981933">
                <a:tc>
                  <a:txBody>
                    <a:bodyPr/>
                    <a:lstStyle/>
                    <a:p>
                      <a:r>
                        <a:rPr lang="en-GB" sz="1800" dirty="0">
                          <a:latin typeface="Arial" panose="020B0604020202020204" pitchFamily="34" charset="0"/>
                          <a:cs typeface="Arial" panose="020B0604020202020204" pitchFamily="34" charset="0"/>
                        </a:rPr>
                        <a:t>2.</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800" b="0" u="none" kern="0" dirty="0">
                          <a:solidFill>
                            <a:schemeClr val="tx1"/>
                          </a:solidFill>
                          <a:effectLst/>
                          <a:latin typeface="Arial" panose="020B0604020202020204" pitchFamily="34" charset="0"/>
                          <a:cs typeface="Arial" panose="020B0604020202020204" pitchFamily="34" charset="0"/>
                        </a:rPr>
                        <a:t>Private Sector Organization: Google </a:t>
                      </a:r>
                      <a:r>
                        <a:rPr lang="en-GB" sz="1800" b="0" u="none" dirty="0">
                          <a:solidFill>
                            <a:schemeClr val="tx1"/>
                          </a:solidFill>
                          <a:effectLst/>
                          <a:latin typeface="Arial" panose="020B0604020202020204" pitchFamily="34" charset="0"/>
                          <a:cs typeface="Arial" panose="020B0604020202020204" pitchFamily="34" charset="0"/>
                        </a:rPr>
                        <a:t>Inc.</a:t>
                      </a:r>
                      <a:r>
                        <a:rPr lang="en-IN" sz="1800" b="0" u="none" dirty="0">
                          <a:solidFill>
                            <a:schemeClr val="tx1"/>
                          </a:solidFill>
                          <a:effectLst/>
                          <a:latin typeface="Arial" panose="020B0604020202020204" pitchFamily="34" charset="0"/>
                          <a:cs typeface="Arial" panose="020B0604020202020204" pitchFamily="34" charset="0"/>
                        </a:rPr>
                        <a:t> </a:t>
                      </a:r>
                      <a:endParaRPr lang="en-GB" sz="1800" b="0" u="none" dirty="0">
                        <a:solidFill>
                          <a:schemeClr val="tx1"/>
                        </a:solidFill>
                        <a:latin typeface="Arial" panose="020B0604020202020204" pitchFamily="34" charset="0"/>
                        <a:cs typeface="Arial" panose="020B0604020202020204" pitchFamily="34" charset="0"/>
                      </a:endParaRP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800" b="0" u="none" dirty="0">
                          <a:solidFill>
                            <a:schemeClr val="tx1"/>
                          </a:solidFill>
                          <a:latin typeface="Arial" panose="020B0604020202020204" pitchFamily="34" charset="0"/>
                          <a:cs typeface="Arial" panose="020B0604020202020204" pitchFamily="34" charset="0"/>
                        </a:rPr>
                        <a:t>Competitive Landscape</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b="0" u="none" kern="0" dirty="0">
                          <a:solidFill>
                            <a:schemeClr val="tx1"/>
                          </a:solidFill>
                          <a:latin typeface="Arial" panose="020B0604020202020204" pitchFamily="34" charset="0"/>
                          <a:cs typeface="Arial" panose="020B0604020202020204" pitchFamily="34" charset="0"/>
                        </a:rPr>
                        <a:t>HR Strategy at </a:t>
                      </a:r>
                      <a:r>
                        <a:rPr lang="en-US" sz="1800" b="0" u="none" kern="1200" dirty="0">
                          <a:solidFill>
                            <a:schemeClr val="tx1"/>
                          </a:solidFill>
                          <a:latin typeface="Arial" panose="020B0604020202020204" pitchFamily="34" charset="0"/>
                          <a:cs typeface="Arial" panose="020B0604020202020204" pitchFamily="34" charset="0"/>
                        </a:rPr>
                        <a:t>Google</a:t>
                      </a:r>
                      <a:endParaRPr lang="en-GB" sz="1800" b="0" u="none" dirty="0">
                        <a:solidFill>
                          <a:schemeClr val="tx1"/>
                        </a:solidFill>
                        <a:latin typeface="Arial" panose="020B0604020202020204" pitchFamily="34" charset="0"/>
                        <a:cs typeface="Arial" panose="020B0604020202020204" pitchFamily="34" charset="0"/>
                      </a:endParaRP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b="0" u="none" dirty="0">
                          <a:solidFill>
                            <a:schemeClr val="tx1"/>
                          </a:solidFill>
                          <a:effectLst/>
                          <a:latin typeface="Arial" panose="020B0604020202020204" pitchFamily="34" charset="0"/>
                          <a:cs typeface="Arial" panose="020B0604020202020204" pitchFamily="34" charset="0"/>
                        </a:rPr>
                        <a:t>Impact of HR Strategy on Google's Overall Strategy</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i="0" u="none" dirty="0">
                          <a:solidFill>
                            <a:schemeClr val="tx1"/>
                          </a:solidFill>
                          <a:effectLst/>
                          <a:latin typeface="Arial" panose="020B0604020202020204" pitchFamily="34" charset="0"/>
                          <a:cs typeface="Arial" panose="020B0604020202020204" pitchFamily="34" charset="0"/>
                        </a:rPr>
                        <a:t>HRM Resource-Based Components for Google</a:t>
                      </a:r>
                      <a:endParaRPr lang="en-GB" sz="1800" b="0" u="none" dirty="0">
                        <a:solidFill>
                          <a:schemeClr val="tx1"/>
                        </a:solidFill>
                        <a:latin typeface="Arial" panose="020B0604020202020204" pitchFamily="34" charset="0"/>
                        <a:cs typeface="Arial" panose="020B0604020202020204" pitchFamily="34" charset="0"/>
                      </a:endParaRPr>
                    </a:p>
                  </a:txBody>
                  <a:tcPr>
                    <a:lnR w="12700" cmpd="sng">
                      <a:noFill/>
                    </a:lnR>
                  </a:tcPr>
                </a:tc>
                <a:tc>
                  <a:txBody>
                    <a:bodyPr/>
                    <a:lstStyle/>
                    <a:p>
                      <a:r>
                        <a:rPr lang="en-GB" sz="1800" dirty="0">
                          <a:latin typeface="Arial" panose="020B0604020202020204" pitchFamily="34" charset="0"/>
                          <a:cs typeface="Arial" panose="020B0604020202020204" pitchFamily="34" charset="0"/>
                        </a:rPr>
                        <a:t>4-8</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810658440"/>
                  </a:ext>
                </a:extLst>
              </a:tr>
              <a:tr h="1440307">
                <a:tc>
                  <a:txBody>
                    <a:bodyPr/>
                    <a:lstStyle/>
                    <a:p>
                      <a:r>
                        <a:rPr lang="en-GB" sz="1800" dirty="0">
                          <a:latin typeface="Arial" panose="020B0604020202020204" pitchFamily="34" charset="0"/>
                          <a:cs typeface="Arial" panose="020B0604020202020204" pitchFamily="34" charset="0"/>
                        </a:rPr>
                        <a:t>3.</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800" b="0" u="none" dirty="0">
                          <a:solidFill>
                            <a:schemeClr val="tx1"/>
                          </a:solidFill>
                          <a:latin typeface="Arial" panose="020B0604020202020204" pitchFamily="34" charset="0"/>
                          <a:cs typeface="Arial" panose="020B0604020202020204" pitchFamily="34" charset="0"/>
                        </a:rPr>
                        <a:t>Public Sector Organisation: </a:t>
                      </a:r>
                      <a:r>
                        <a:rPr lang="en-GB" sz="1800" b="0" u="none" dirty="0">
                          <a:solidFill>
                            <a:schemeClr val="tx1"/>
                          </a:solidFill>
                          <a:effectLst/>
                          <a:latin typeface="Arial" panose="020B0604020202020204" pitchFamily="34" charset="0"/>
                          <a:cs typeface="Arial" panose="020B0604020202020204" pitchFamily="34" charset="0"/>
                        </a:rPr>
                        <a:t>National Health Service (NHS)</a:t>
                      </a:r>
                      <a:endParaRPr lang="en-GB" sz="1800" b="0" u="none" dirty="0">
                        <a:solidFill>
                          <a:schemeClr val="tx1"/>
                        </a:solidFill>
                        <a:latin typeface="Arial" panose="020B0604020202020204" pitchFamily="34" charset="0"/>
                        <a:cs typeface="Arial" panose="020B0604020202020204" pitchFamily="34" charset="0"/>
                      </a:endParaRP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b="0" u="none" dirty="0">
                          <a:solidFill>
                            <a:schemeClr val="tx1"/>
                          </a:solidFill>
                          <a:effectLst/>
                          <a:latin typeface="Arial" panose="020B0604020202020204" pitchFamily="34" charset="0"/>
                          <a:cs typeface="Arial" panose="020B0604020202020204" pitchFamily="34" charset="0"/>
                        </a:rPr>
                        <a:t>HR Strategy in the National Health Service (NHS)</a:t>
                      </a:r>
                      <a:endParaRPr lang="en-GB" sz="1800" b="0" u="none" dirty="0">
                        <a:solidFill>
                          <a:schemeClr val="tx1"/>
                        </a:solidFill>
                        <a:latin typeface="Arial" panose="020B0604020202020204" pitchFamily="34" charset="0"/>
                        <a:cs typeface="Arial" panose="020B0604020202020204" pitchFamily="34" charset="0"/>
                      </a:endParaRP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b="0" i="0" u="none" dirty="0">
                          <a:solidFill>
                            <a:schemeClr val="tx1"/>
                          </a:solidFill>
                          <a:effectLst/>
                          <a:latin typeface="Arial" panose="020B0604020202020204" pitchFamily="34" charset="0"/>
                          <a:cs typeface="Arial" panose="020B0604020202020204" pitchFamily="34" charset="0"/>
                        </a:rPr>
                        <a:t>Impact of HR Strategy on National Health Service (NHS)</a:t>
                      </a:r>
                      <a:endParaRPr lang="en-US" sz="1800" b="0" u="none" dirty="0">
                        <a:solidFill>
                          <a:schemeClr val="tx1"/>
                        </a:solidFill>
                        <a:latin typeface="Arial" panose="020B0604020202020204" pitchFamily="34" charset="0"/>
                        <a:cs typeface="Arial" panose="020B0604020202020204" pitchFamily="34" charset="0"/>
                      </a:endParaRPr>
                    </a:p>
                  </a:txBody>
                  <a:tcPr/>
                </a:tc>
                <a:tc>
                  <a:txBody>
                    <a:bodyPr/>
                    <a:lstStyle/>
                    <a:p>
                      <a:r>
                        <a:rPr lang="en-GB" sz="1800" dirty="0">
                          <a:latin typeface="Arial" panose="020B0604020202020204" pitchFamily="34" charset="0"/>
                          <a:cs typeface="Arial" panose="020B0604020202020204" pitchFamily="34" charset="0"/>
                        </a:rPr>
                        <a:t>8-10</a:t>
                      </a:r>
                    </a:p>
                  </a:txBody>
                  <a:tcPr>
                    <a:lnT w="12700" cmpd="sng">
                      <a:noFill/>
                    </a:lnT>
                  </a:tcPr>
                </a:tc>
                <a:extLst>
                  <a:ext uri="{0D108BD9-81ED-4DB2-BD59-A6C34878D82A}">
                    <a16:rowId xmlns:a16="http://schemas.microsoft.com/office/drawing/2014/main" val="1709349802"/>
                  </a:ext>
                </a:extLst>
              </a:tr>
              <a:tr h="328110">
                <a:tc>
                  <a:txBody>
                    <a:bodyPr/>
                    <a:lstStyle/>
                    <a:p>
                      <a:r>
                        <a:rPr lang="en-GB" sz="1800" dirty="0">
                          <a:latin typeface="Arial" panose="020B0604020202020204" pitchFamily="34" charset="0"/>
                          <a:cs typeface="Arial" panose="020B0604020202020204" pitchFamily="34" charset="0"/>
                        </a:rPr>
                        <a:t>4.</a:t>
                      </a:r>
                    </a:p>
                  </a:txBody>
                  <a:tcPr/>
                </a:tc>
                <a:tc>
                  <a:txBody>
                    <a:bodyPr/>
                    <a:lstStyle/>
                    <a:p>
                      <a:r>
                        <a:rPr lang="en-GB" sz="1800" b="0" u="none" dirty="0">
                          <a:solidFill>
                            <a:schemeClr val="tx1"/>
                          </a:solidFill>
                          <a:latin typeface="Arial" panose="020B0604020202020204" pitchFamily="34" charset="0"/>
                          <a:cs typeface="Arial" panose="020B0604020202020204" pitchFamily="34" charset="0"/>
                        </a:rPr>
                        <a:t>Conclusion</a:t>
                      </a:r>
                    </a:p>
                  </a:txBody>
                  <a:tcPr/>
                </a:tc>
                <a:tc>
                  <a:txBody>
                    <a:bodyPr/>
                    <a:lstStyle/>
                    <a:p>
                      <a:r>
                        <a:rPr lang="en-GB" sz="1800" dirty="0">
                          <a:latin typeface="Arial" panose="020B0604020202020204" pitchFamily="34" charset="0"/>
                          <a:cs typeface="Arial" panose="020B0604020202020204" pitchFamily="34" charset="0"/>
                        </a:rPr>
                        <a:t>11</a:t>
                      </a:r>
                    </a:p>
                  </a:txBody>
                  <a:tcPr/>
                </a:tc>
                <a:extLst>
                  <a:ext uri="{0D108BD9-81ED-4DB2-BD59-A6C34878D82A}">
                    <a16:rowId xmlns:a16="http://schemas.microsoft.com/office/drawing/2014/main" val="1297859090"/>
                  </a:ext>
                </a:extLst>
              </a:tr>
              <a:tr h="618173">
                <a:tc>
                  <a:txBody>
                    <a:bodyPr/>
                    <a:lstStyle/>
                    <a:p>
                      <a:r>
                        <a:rPr lang="en-GB" sz="1800" dirty="0">
                          <a:latin typeface="Arial" panose="020B0604020202020204" pitchFamily="34" charset="0"/>
                          <a:cs typeface="Arial" panose="020B0604020202020204" pitchFamily="34" charset="0"/>
                        </a:rPr>
                        <a:t>5.</a:t>
                      </a:r>
                    </a:p>
                  </a:txBody>
                  <a:tcPr/>
                </a:tc>
                <a:tc>
                  <a:txBody>
                    <a:bodyPr/>
                    <a:lstStyle/>
                    <a:p>
                      <a:r>
                        <a:rPr lang="en-GB" sz="1800" b="0" i="0" u="none" dirty="0">
                          <a:solidFill>
                            <a:schemeClr val="tx1"/>
                          </a:solidFill>
                          <a:effectLst/>
                          <a:latin typeface="Arial" panose="020B0604020202020204" pitchFamily="34" charset="0"/>
                          <a:cs typeface="Arial" panose="020B0604020202020204" pitchFamily="34" charset="0"/>
                        </a:rPr>
                        <a:t>References</a:t>
                      </a:r>
                      <a:endParaRPr lang="en-GB" sz="1800" b="0" u="none" dirty="0">
                        <a:solidFill>
                          <a:schemeClr val="tx1"/>
                        </a:solidFill>
                        <a:latin typeface="Arial" panose="020B0604020202020204" pitchFamily="34" charset="0"/>
                        <a:cs typeface="Arial" panose="020B0604020202020204" pitchFamily="34" charset="0"/>
                      </a:endParaRPr>
                    </a:p>
                  </a:txBody>
                  <a:tcPr/>
                </a:tc>
                <a:tc>
                  <a:txBody>
                    <a:bodyPr/>
                    <a:lstStyle/>
                    <a:p>
                      <a:r>
                        <a:rPr lang="en-GB" sz="1800" dirty="0">
                          <a:latin typeface="Arial" panose="020B0604020202020204" pitchFamily="34" charset="0"/>
                          <a:cs typeface="Arial" panose="020B0604020202020204" pitchFamily="34" charset="0"/>
                        </a:rPr>
                        <a:t>12-13</a:t>
                      </a:r>
                    </a:p>
                  </a:txBody>
                  <a:tcPr/>
                </a:tc>
                <a:extLst>
                  <a:ext uri="{0D108BD9-81ED-4DB2-BD59-A6C34878D82A}">
                    <a16:rowId xmlns:a16="http://schemas.microsoft.com/office/drawing/2014/main" val="2596299394"/>
                  </a:ext>
                </a:extLst>
              </a:tr>
            </a:tbl>
          </a:graphicData>
        </a:graphic>
      </p:graphicFrame>
    </p:spTree>
    <p:extLst>
      <p:ext uri="{BB962C8B-B14F-4D97-AF65-F5344CB8AC3E}">
        <p14:creationId xmlns:p14="http://schemas.microsoft.com/office/powerpoint/2010/main" val="21176670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C2110F-CA29-0184-6171-C25699C7EB20}"/>
              </a:ext>
            </a:extLst>
          </p:cNvPr>
          <p:cNvSpPr>
            <a:spLocks noGrp="1"/>
          </p:cNvSpPr>
          <p:nvPr>
            <p:ph type="title"/>
          </p:nvPr>
        </p:nvSpPr>
        <p:spPr>
          <a:xfrm>
            <a:off x="4323229" y="470743"/>
            <a:ext cx="7646148" cy="1280890"/>
          </a:xfrm>
        </p:spPr>
        <p:txBody>
          <a:bodyPr>
            <a:normAutofit fontScale="90000"/>
          </a:bodyPr>
          <a:lstStyle/>
          <a:p>
            <a:r>
              <a:rPr lang="en-GB" sz="3300" b="1" i="0" u="sng" dirty="0">
                <a:effectLst/>
                <a:latin typeface="Arial" panose="020B0604020202020204" pitchFamily="34" charset="0"/>
                <a:cs typeface="Arial" panose="020B0604020202020204" pitchFamily="34" charset="0"/>
              </a:rPr>
              <a:t>HR Strategy and its Importance in Private and Public Sector Organizations.</a:t>
            </a:r>
            <a:endParaRPr lang="en-GB" sz="3300" b="1" u="sng" dirty="0">
              <a:latin typeface="Arial" panose="020B0604020202020204" pitchFamily="34" charset="0"/>
              <a:cs typeface="Arial" panose="020B0604020202020204" pitchFamily="34" charset="0"/>
            </a:endParaRPr>
          </a:p>
        </p:txBody>
      </p:sp>
      <p:pic>
        <p:nvPicPr>
          <p:cNvPr id="49" name="Picture 4" descr="Person holding a puzzle piece">
            <a:extLst>
              <a:ext uri="{FF2B5EF4-FFF2-40B4-BE49-F238E27FC236}">
                <a16:creationId xmlns:a16="http://schemas.microsoft.com/office/drawing/2014/main" id="{36BC4DD2-8C63-0B3B-EA0C-9CA2EE8BC2D2}"/>
              </a:ext>
            </a:extLst>
          </p:cNvPr>
          <p:cNvPicPr>
            <a:picLocks noChangeAspect="1"/>
          </p:cNvPicPr>
          <p:nvPr/>
        </p:nvPicPr>
        <p:blipFill rotWithShape="1">
          <a:blip r:embed="rId2"/>
          <a:srcRect l="36725" r="36399" b="-1"/>
          <a:stretch/>
        </p:blipFill>
        <p:spPr>
          <a:xfrm>
            <a:off x="20" y="1730"/>
            <a:ext cx="2720524" cy="6858000"/>
          </a:xfrm>
          <a:prstGeom prst="rect">
            <a:avLst/>
          </a:prstGeom>
        </p:spPr>
      </p:pic>
      <p:sp>
        <p:nvSpPr>
          <p:cNvPr id="4" name="Content Placeholder 2">
            <a:extLst>
              <a:ext uri="{FF2B5EF4-FFF2-40B4-BE49-F238E27FC236}">
                <a16:creationId xmlns:a16="http://schemas.microsoft.com/office/drawing/2014/main" id="{EB55EBF6-CE7D-387E-B050-16922BD9B8E8}"/>
              </a:ext>
            </a:extLst>
          </p:cNvPr>
          <p:cNvSpPr txBox="1">
            <a:spLocks/>
          </p:cNvSpPr>
          <p:nvPr/>
        </p:nvSpPr>
        <p:spPr>
          <a:xfrm>
            <a:off x="3793867" y="1777725"/>
            <a:ext cx="8398113" cy="4981156"/>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r>
              <a:rPr lang="en-GB" dirty="0">
                <a:solidFill>
                  <a:srgbClr val="374151"/>
                </a:solidFill>
                <a:latin typeface="Arial" panose="020B0604020202020204" pitchFamily="34" charset="0"/>
                <a:cs typeface="Arial" panose="020B0604020202020204" pitchFamily="34" charset="0"/>
              </a:rPr>
              <a:t>"HR strategy" describes a comprehensive plan and procedure for controlling human resources inside a business.</a:t>
            </a:r>
          </a:p>
          <a:p>
            <a:r>
              <a:rPr lang="en-GB" dirty="0">
                <a:solidFill>
                  <a:srgbClr val="374151"/>
                </a:solidFill>
                <a:latin typeface="Arial" panose="020B0604020202020204" pitchFamily="34" charset="0"/>
                <a:cs typeface="Arial" panose="020B0604020202020204" pitchFamily="34" charset="0"/>
              </a:rPr>
              <a:t>It consists of several components, including recruitment, training, performance evaluation, and employee interaction (</a:t>
            </a:r>
            <a:r>
              <a:rPr lang="en-GB" b="0" i="0" dirty="0">
                <a:solidFill>
                  <a:srgbClr val="374151"/>
                </a:solidFill>
                <a:effectLst/>
                <a:latin typeface="Arial" panose="020B0604020202020204" pitchFamily="34" charset="0"/>
                <a:cs typeface="Arial" panose="020B0604020202020204" pitchFamily="34" charset="0"/>
              </a:rPr>
              <a:t>Collings, D. G., Wood, G. T., &amp; </a:t>
            </a:r>
            <a:r>
              <a:rPr lang="en-GB" b="0" i="0" dirty="0" err="1">
                <a:solidFill>
                  <a:srgbClr val="374151"/>
                </a:solidFill>
                <a:effectLst/>
                <a:latin typeface="Arial" panose="020B0604020202020204" pitchFamily="34" charset="0"/>
                <a:cs typeface="Arial" panose="020B0604020202020204" pitchFamily="34" charset="0"/>
              </a:rPr>
              <a:t>Szamosi</a:t>
            </a:r>
            <a:r>
              <a:rPr lang="en-GB" b="0" i="0" dirty="0">
                <a:solidFill>
                  <a:srgbClr val="374151"/>
                </a:solidFill>
                <a:effectLst/>
                <a:latin typeface="Arial" panose="020B0604020202020204" pitchFamily="34" charset="0"/>
                <a:cs typeface="Arial" panose="020B0604020202020204" pitchFamily="34" charset="0"/>
              </a:rPr>
              <a:t>, L. T. (2019)</a:t>
            </a:r>
            <a:r>
              <a:rPr lang="en-GB" dirty="0">
                <a:solidFill>
                  <a:srgbClr val="374151"/>
                </a:solidFill>
                <a:latin typeface="Arial" panose="020B0604020202020204" pitchFamily="34" charset="0"/>
                <a:cs typeface="Arial" panose="020B0604020202020204" pitchFamily="34" charset="0"/>
              </a:rPr>
              <a:t>.</a:t>
            </a:r>
          </a:p>
          <a:p>
            <a:r>
              <a:rPr lang="en-GB" dirty="0">
                <a:solidFill>
                  <a:srgbClr val="374151"/>
                </a:solidFill>
                <a:latin typeface="Arial" panose="020B0604020202020204" pitchFamily="34" charset="0"/>
                <a:cs typeface="Arial" panose="020B0604020202020204" pitchFamily="34" charset="0"/>
              </a:rPr>
              <a:t>HR strategy is essential in ensuring that people management practises align with the organisation's aims and objectives.</a:t>
            </a:r>
          </a:p>
          <a:p>
            <a:r>
              <a:rPr lang="en-GB" b="0" i="0" dirty="0">
                <a:solidFill>
                  <a:srgbClr val="374151"/>
                </a:solidFill>
                <a:effectLst/>
                <a:latin typeface="Arial" panose="020B0604020202020204" pitchFamily="34" charset="0"/>
                <a:cs typeface="Arial" panose="020B0604020202020204" pitchFamily="34" charset="0"/>
              </a:rPr>
              <a:t>In today's presentation, we'll talk about </a:t>
            </a:r>
            <a:r>
              <a:rPr lang="en-GB" b="0" i="0" kern="0" dirty="0">
                <a:solidFill>
                  <a:srgbClr val="374151"/>
                </a:solidFill>
                <a:latin typeface="Arial" panose="020B0604020202020204" pitchFamily="34" charset="0"/>
                <a:cs typeface="Arial" panose="020B0604020202020204" pitchFamily="34" charset="0"/>
              </a:rPr>
              <a:t>t</a:t>
            </a:r>
            <a:r>
              <a:rPr lang="en-GB" sz="1800" kern="0" dirty="0">
                <a:solidFill>
                  <a:srgbClr val="374151"/>
                </a:solidFill>
                <a:effectLst/>
                <a:latin typeface="Arial" panose="020B0604020202020204" pitchFamily="34" charset="0"/>
                <a:ea typeface="Times New Roman" panose="02020603050405020304" pitchFamily="18" charset="0"/>
                <a:cs typeface="Arial" panose="020B0604020202020204" pitchFamily="34" charset="0"/>
              </a:rPr>
              <a:t>he implementation of HR strategies and their effects on the overall strategy in two different types of organizations:</a:t>
            </a:r>
          </a:p>
          <a:p>
            <a:pPr marL="0" indent="0">
              <a:buNone/>
            </a:pPr>
            <a:r>
              <a:rPr lang="en-GB" sz="1800" kern="0" dirty="0">
                <a:solidFill>
                  <a:srgbClr val="374151"/>
                </a:solidFill>
                <a:effectLst/>
                <a:latin typeface="Segoe UI" panose="020B0502040204020203" pitchFamily="34" charset="0"/>
                <a:ea typeface="Times New Roman" panose="02020603050405020304" pitchFamily="18" charset="0"/>
                <a:cs typeface="Times New Roman" panose="02020603050405020304" pitchFamily="18" charset="0"/>
              </a:rPr>
              <a:t>      Private Sector Organization: Google </a:t>
            </a:r>
          </a:p>
          <a:p>
            <a:pPr marL="0" indent="0">
              <a:buNone/>
            </a:pPr>
            <a:r>
              <a:rPr lang="en-GB" kern="0" dirty="0">
                <a:solidFill>
                  <a:srgbClr val="374151"/>
                </a:solidFill>
                <a:latin typeface="Segoe UI" panose="020B0502040204020203" pitchFamily="34" charset="0"/>
                <a:ea typeface="Calibri" panose="020F0502020204030204" pitchFamily="34" charset="0"/>
                <a:cs typeface="Times New Roman" panose="02020603050405020304" pitchFamily="18" charset="0"/>
              </a:rPr>
              <a:t>      </a:t>
            </a:r>
            <a:r>
              <a:rPr lang="en-GB" sz="1800" kern="0" dirty="0">
                <a:solidFill>
                  <a:srgbClr val="374151"/>
                </a:solidFill>
                <a:effectLst/>
                <a:latin typeface="Segoe UI" panose="020B0502040204020203" pitchFamily="34" charset="0"/>
                <a:ea typeface="Times New Roman" panose="02020603050405020304" pitchFamily="18" charset="0"/>
                <a:cs typeface="Times New Roman" panose="02020603050405020304" pitchFamily="18" charset="0"/>
              </a:rPr>
              <a:t>Public Sector Organization: National Health Service (NHS)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916656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971B14-E879-EF34-C464-FC3D6E57DBB2}"/>
              </a:ext>
            </a:extLst>
          </p:cNvPr>
          <p:cNvSpPr>
            <a:spLocks noGrp="1"/>
          </p:cNvSpPr>
          <p:nvPr>
            <p:ph type="title"/>
          </p:nvPr>
        </p:nvSpPr>
        <p:spPr>
          <a:xfrm>
            <a:off x="1614920" y="143887"/>
            <a:ext cx="6113721" cy="1880915"/>
          </a:xfrm>
        </p:spPr>
        <p:txBody>
          <a:bodyPr>
            <a:normAutofit/>
          </a:bodyPr>
          <a:lstStyle/>
          <a:p>
            <a:r>
              <a:rPr lang="en-GB" b="1" kern="0" dirty="0">
                <a:effectLst/>
                <a:latin typeface="Arial" panose="020B0604020202020204" pitchFamily="34" charset="0"/>
                <a:ea typeface="Times New Roman" panose="02020603050405020304" pitchFamily="18" charset="0"/>
                <a:cs typeface="Arial" panose="020B0604020202020204" pitchFamily="34" charset="0"/>
              </a:rPr>
              <a:t>Private Sector Organization: Google </a:t>
            </a:r>
            <a:r>
              <a:rPr lang="en-GB" b="1" i="0" dirty="0">
                <a:solidFill>
                  <a:srgbClr val="000000"/>
                </a:solidFill>
                <a:effectLst/>
                <a:latin typeface="Arial" panose="020B0604020202020204" pitchFamily="34" charset="0"/>
              </a:rPr>
              <a:t>Inc.</a:t>
            </a:r>
            <a:endParaRPr lang="en-GB" b="1" dirty="0">
              <a:latin typeface="Arial" panose="020B0604020202020204" pitchFamily="34" charset="0"/>
              <a:cs typeface="Arial" panose="020B0604020202020204" pitchFamily="34" charset="0"/>
            </a:endParaRPr>
          </a:p>
        </p:txBody>
      </p:sp>
      <p:graphicFrame>
        <p:nvGraphicFramePr>
          <p:cNvPr id="1041" name="Content Placeholder 2">
            <a:extLst>
              <a:ext uri="{FF2B5EF4-FFF2-40B4-BE49-F238E27FC236}">
                <a16:creationId xmlns:a16="http://schemas.microsoft.com/office/drawing/2014/main" id="{792F32C5-823F-E5D3-865B-B4DA662ECE64}"/>
              </a:ext>
            </a:extLst>
          </p:cNvPr>
          <p:cNvGraphicFramePr>
            <a:graphicFrameLocks noGrp="1"/>
          </p:cNvGraphicFramePr>
          <p:nvPr>
            <p:ph idx="1"/>
            <p:extLst>
              <p:ext uri="{D42A27DB-BD31-4B8C-83A1-F6EECF244321}">
                <p14:modId xmlns:p14="http://schemas.microsoft.com/office/powerpoint/2010/main" val="2559127024"/>
              </p:ext>
            </p:extLst>
          </p:nvPr>
        </p:nvGraphicFramePr>
        <p:xfrm>
          <a:off x="2210765" y="0"/>
          <a:ext cx="11356379" cy="66666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6" descr="Google Logo and symbol, meaning, history, PNG, brand">
            <a:extLst>
              <a:ext uri="{FF2B5EF4-FFF2-40B4-BE49-F238E27FC236}">
                <a16:creationId xmlns:a16="http://schemas.microsoft.com/office/drawing/2014/main" id="{6C6E918F-2391-2BF2-0047-BA31806158DF}"/>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033753" y="2950087"/>
            <a:ext cx="1710401" cy="957825"/>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a:extLst>
              <a:ext uri="{FF2B5EF4-FFF2-40B4-BE49-F238E27FC236}">
                <a16:creationId xmlns:a16="http://schemas.microsoft.com/office/drawing/2014/main" id="{4EA2F3DF-C7D8-C613-3679-E4E3C3EE833A}"/>
              </a:ext>
            </a:extLst>
          </p:cNvPr>
          <p:cNvSpPr txBox="1">
            <a:spLocks/>
          </p:cNvSpPr>
          <p:nvPr/>
        </p:nvSpPr>
        <p:spPr>
          <a:xfrm>
            <a:off x="841025" y="3731486"/>
            <a:ext cx="3909426" cy="940288"/>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spcAft>
                <a:spcPts val="600"/>
              </a:spcAft>
            </a:pPr>
            <a:endParaRPr lang="en-GB" sz="2800" b="1"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53544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86732-B9E8-3E39-1179-C6DAFE16DA6A}"/>
              </a:ext>
            </a:extLst>
          </p:cNvPr>
          <p:cNvSpPr>
            <a:spLocks noGrp="1"/>
          </p:cNvSpPr>
          <p:nvPr>
            <p:ph type="title"/>
          </p:nvPr>
        </p:nvSpPr>
        <p:spPr>
          <a:xfrm>
            <a:off x="529328" y="1981930"/>
            <a:ext cx="8911687" cy="1280890"/>
          </a:xfrm>
        </p:spPr>
        <p:txBody>
          <a:bodyPr>
            <a:normAutofit fontScale="90000"/>
          </a:bodyPr>
          <a:lstStyle/>
          <a:p>
            <a:r>
              <a:rPr lang="en-US" dirty="0">
                <a:solidFill>
                  <a:schemeClr val="tx1"/>
                </a:solidFill>
                <a:latin typeface="Arial" panose="020B0604020202020204" pitchFamily="34" charset="0"/>
                <a:cs typeface="Arial" panose="020B0604020202020204" pitchFamily="34" charset="0"/>
              </a:rPr>
              <a:t>Other significant technological businesses that compete fiercely with Google include:</a:t>
            </a:r>
            <a:br>
              <a:rPr lang="en-US" dirty="0">
                <a:solidFill>
                  <a:schemeClr val="tx1"/>
                </a:solidFill>
                <a:latin typeface="Arial" panose="020B0604020202020204" pitchFamily="34" charset="0"/>
                <a:cs typeface="Arial" panose="020B0604020202020204" pitchFamily="34" charset="0"/>
              </a:rPr>
            </a:br>
            <a:endParaRPr lang="en-GB" dirty="0">
              <a:solidFill>
                <a:schemeClr val="tx1"/>
              </a:solidFill>
            </a:endParaRPr>
          </a:p>
        </p:txBody>
      </p:sp>
      <p:graphicFrame>
        <p:nvGraphicFramePr>
          <p:cNvPr id="12" name="Content Placeholder 2">
            <a:extLst>
              <a:ext uri="{FF2B5EF4-FFF2-40B4-BE49-F238E27FC236}">
                <a16:creationId xmlns:a16="http://schemas.microsoft.com/office/drawing/2014/main" id="{52A9201B-0C0A-7F97-A3BC-4D524AC66EA1}"/>
              </a:ext>
            </a:extLst>
          </p:cNvPr>
          <p:cNvGraphicFramePr>
            <a:graphicFrameLocks noGrp="1"/>
          </p:cNvGraphicFramePr>
          <p:nvPr>
            <p:ph idx="1"/>
            <p:extLst>
              <p:ext uri="{D42A27DB-BD31-4B8C-83A1-F6EECF244321}">
                <p14:modId xmlns:p14="http://schemas.microsoft.com/office/powerpoint/2010/main" val="3447738680"/>
              </p:ext>
            </p:extLst>
          </p:nvPr>
        </p:nvGraphicFramePr>
        <p:xfrm>
          <a:off x="1116458" y="3096327"/>
          <a:ext cx="9959083" cy="37776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itle 1">
            <a:extLst>
              <a:ext uri="{FF2B5EF4-FFF2-40B4-BE49-F238E27FC236}">
                <a16:creationId xmlns:a16="http://schemas.microsoft.com/office/drawing/2014/main" id="{B4AC2208-27C6-9E6F-9F8C-62F706BEE8E2}"/>
              </a:ext>
            </a:extLst>
          </p:cNvPr>
          <p:cNvSpPr txBox="1">
            <a:spLocks/>
          </p:cNvSpPr>
          <p:nvPr/>
        </p:nvSpPr>
        <p:spPr>
          <a:xfrm>
            <a:off x="1753888" y="605740"/>
            <a:ext cx="6675215" cy="669096"/>
          </a:xfrm>
          <a:prstGeom prst="rect">
            <a:avLst/>
          </a:prstGeom>
        </p:spPr>
        <p:txBody>
          <a:bodyPr vert="horz" lIns="91440" tIns="45720" rIns="91440" bIns="45720" rtlCol="0" anchor="b">
            <a:normAutofit fontScale="97500" lnSpcReduction="10000"/>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4000" b="1" u="sng" dirty="0">
                <a:solidFill>
                  <a:schemeClr val="tx1"/>
                </a:solidFill>
                <a:latin typeface="Arial" panose="020B0604020202020204" pitchFamily="34" charset="0"/>
                <a:cs typeface="Arial" panose="020B0604020202020204" pitchFamily="34" charset="0"/>
              </a:rPr>
              <a:t>Competitive Landscape</a:t>
            </a:r>
          </a:p>
        </p:txBody>
      </p:sp>
      <p:sp>
        <p:nvSpPr>
          <p:cNvPr id="9" name="Title 1">
            <a:extLst>
              <a:ext uri="{FF2B5EF4-FFF2-40B4-BE49-F238E27FC236}">
                <a16:creationId xmlns:a16="http://schemas.microsoft.com/office/drawing/2014/main" id="{E817D615-91CF-4E43-8391-D039D928DEF3}"/>
              </a:ext>
            </a:extLst>
          </p:cNvPr>
          <p:cNvSpPr txBox="1">
            <a:spLocks/>
          </p:cNvSpPr>
          <p:nvPr/>
        </p:nvSpPr>
        <p:spPr>
          <a:xfrm>
            <a:off x="9441015" y="178301"/>
            <a:ext cx="3909426" cy="940288"/>
          </a:xfrm>
          <a:prstGeom prst="rect">
            <a:avLst/>
          </a:prstGeom>
        </p:spPr>
        <p:txBody>
          <a:bodyPr vert="horz" lIns="91440" tIns="45720" rIns="91440" bIns="45720" rtlCol="0" anchor="t">
            <a:normAutofit lnSpcReduction="10000"/>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spcAft>
                <a:spcPts val="600"/>
              </a:spcAft>
            </a:pPr>
            <a:r>
              <a:rPr lang="en-GB" sz="2800" b="1" kern="0" dirty="0">
                <a:solidFill>
                  <a:schemeClr val="tx1"/>
                </a:solidFill>
                <a:latin typeface="Arial" panose="020B0604020202020204" pitchFamily="34" charset="0"/>
                <a:ea typeface="Times New Roman" panose="02020603050405020304" pitchFamily="18" charset="0"/>
                <a:cs typeface="Arial" panose="020B0604020202020204" pitchFamily="34" charset="0"/>
              </a:rPr>
              <a:t>Private Sector Organization</a:t>
            </a:r>
            <a:endParaRPr lang="en-GB" sz="2800" b="1" dirty="0">
              <a:solidFill>
                <a:schemeClr val="tx1"/>
              </a:solidFill>
              <a:latin typeface="Arial" panose="020B0604020202020204" pitchFamily="34" charset="0"/>
              <a:cs typeface="Arial" panose="020B0604020202020204" pitchFamily="34" charset="0"/>
            </a:endParaRPr>
          </a:p>
        </p:txBody>
      </p:sp>
      <p:pic>
        <p:nvPicPr>
          <p:cNvPr id="3076" name="Picture 4" descr="Google High Resolution Logo Icon G Suite | Citypng">
            <a:extLst>
              <a:ext uri="{FF2B5EF4-FFF2-40B4-BE49-F238E27FC236}">
                <a16:creationId xmlns:a16="http://schemas.microsoft.com/office/drawing/2014/main" id="{B4FCDD08-F34E-4AFE-63AE-158F7851468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560688" y="1120327"/>
            <a:ext cx="2631311" cy="1189605"/>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apple-logo-transparent - Alchemy Immersive">
            <a:extLst>
              <a:ext uri="{FF2B5EF4-FFF2-40B4-BE49-F238E27FC236}">
                <a16:creationId xmlns:a16="http://schemas.microsoft.com/office/drawing/2014/main" id="{1AE077C9-CFBE-3C17-81FA-FE3E061FD6A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482849" y="3468184"/>
            <a:ext cx="1071562" cy="1066800"/>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Microsoft Logo Images, Microsoft Logo Transparent PNG, Free download">
            <a:extLst>
              <a:ext uri="{FF2B5EF4-FFF2-40B4-BE49-F238E27FC236}">
                <a16:creationId xmlns:a16="http://schemas.microsoft.com/office/drawing/2014/main" id="{2323958C-29FF-7BA0-2C55-E2ABF46F660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494159" y="3656188"/>
            <a:ext cx="786053" cy="786053"/>
          </a:xfrm>
          <a:prstGeom prst="rect">
            <a:avLst/>
          </a:prstGeom>
          <a:noFill/>
          <a:extLst>
            <a:ext uri="{909E8E84-426E-40DD-AFC4-6F175D3DCCD1}">
              <a14:hiddenFill xmlns:a14="http://schemas.microsoft.com/office/drawing/2010/main">
                <a:solidFill>
                  <a:srgbClr val="FFFFFF"/>
                </a:solidFill>
              </a14:hiddenFill>
            </a:ext>
          </a:extLst>
        </p:spPr>
      </p:pic>
      <p:pic>
        <p:nvPicPr>
          <p:cNvPr id="3082" name="Picture 10" descr="Facebook logo, Facebook, Inc. Logo Computer Icons Like button, facebook icon,  angle, text, rectangle png | PNGWing">
            <a:extLst>
              <a:ext uri="{FF2B5EF4-FFF2-40B4-BE49-F238E27FC236}">
                <a16:creationId xmlns:a16="http://schemas.microsoft.com/office/drawing/2014/main" id="{43AE4F81-7AB1-3283-8349-9C5CA8C2C9B1}"/>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6594136" y="5490545"/>
            <a:ext cx="844227" cy="1022177"/>
          </a:xfrm>
          <a:prstGeom prst="rect">
            <a:avLst/>
          </a:prstGeom>
          <a:noFill/>
          <a:extLst>
            <a:ext uri="{909E8E84-426E-40DD-AFC4-6F175D3DCCD1}">
              <a14:hiddenFill xmlns:a14="http://schemas.microsoft.com/office/drawing/2010/main">
                <a:solidFill>
                  <a:srgbClr val="FFFFFF"/>
                </a:solidFill>
              </a14:hiddenFill>
            </a:ext>
          </a:extLst>
        </p:spPr>
      </p:pic>
      <p:pic>
        <p:nvPicPr>
          <p:cNvPr id="3084" name="Picture 12" descr="Amazon Logo PNG vector in SVG, PDF, AI, CDR format">
            <a:extLst>
              <a:ext uri="{FF2B5EF4-FFF2-40B4-BE49-F238E27FC236}">
                <a16:creationId xmlns:a16="http://schemas.microsoft.com/office/drawing/2014/main" id="{47FCEE6F-1232-87C1-217E-448901E21D3D}"/>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1340788" y="5566287"/>
            <a:ext cx="1049422" cy="7860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858609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F685E8C5-F208-4A69-9A0D-3F5EDE85EA0F}"/>
              </a:ext>
            </a:extLst>
          </p:cNvPr>
          <p:cNvSpPr txBox="1">
            <a:spLocks/>
          </p:cNvSpPr>
          <p:nvPr/>
        </p:nvSpPr>
        <p:spPr>
          <a:xfrm>
            <a:off x="610303" y="1839309"/>
            <a:ext cx="3650278" cy="3759253"/>
          </a:xfrm>
          <a:prstGeom prst="rect">
            <a:avLst/>
          </a:prstGeom>
        </p:spPr>
        <p:txBody>
          <a:bodyPr vert="horz" lIns="91440" tIns="45720" rIns="91440" bIns="45720" rtlCol="0">
            <a:normAutofit/>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spcAft>
                <a:spcPts val="600"/>
              </a:spcAft>
            </a:pPr>
            <a:r>
              <a:rPr lang="en-GB" sz="2800" b="1" kern="0" dirty="0">
                <a:latin typeface="Arial" panose="020B0604020202020204" pitchFamily="34" charset="0"/>
                <a:ea typeface="Times New Roman" panose="02020603050405020304" pitchFamily="18" charset="0"/>
                <a:cs typeface="Arial" panose="020B0604020202020204" pitchFamily="34" charset="0"/>
              </a:rPr>
              <a:t>Private Sector Organization</a:t>
            </a:r>
            <a:endParaRPr lang="en-GB" sz="2800" b="1" dirty="0">
              <a:latin typeface="Arial" panose="020B0604020202020204" pitchFamily="34" charset="0"/>
              <a:cs typeface="Arial" panose="020B0604020202020204" pitchFamily="34" charset="0"/>
            </a:endParaRPr>
          </a:p>
        </p:txBody>
      </p:sp>
      <p:sp>
        <p:nvSpPr>
          <p:cNvPr id="2" name="Title 1">
            <a:extLst>
              <a:ext uri="{FF2B5EF4-FFF2-40B4-BE49-F238E27FC236}">
                <a16:creationId xmlns:a16="http://schemas.microsoft.com/office/drawing/2014/main" id="{F481EB20-4FCA-A689-1215-AD6AF8D6E2D4}"/>
              </a:ext>
            </a:extLst>
          </p:cNvPr>
          <p:cNvSpPr>
            <a:spLocks noGrp="1"/>
          </p:cNvSpPr>
          <p:nvPr>
            <p:ph type="title"/>
          </p:nvPr>
        </p:nvSpPr>
        <p:spPr>
          <a:xfrm>
            <a:off x="3586980" y="245201"/>
            <a:ext cx="5731152" cy="823747"/>
          </a:xfrm>
        </p:spPr>
        <p:txBody>
          <a:bodyPr>
            <a:normAutofit/>
          </a:bodyPr>
          <a:lstStyle/>
          <a:p>
            <a:pPr defTabSz="292608"/>
            <a:r>
              <a:rPr lang="en-GB" sz="2800" b="1" u="sng" kern="0" dirty="0">
                <a:solidFill>
                  <a:srgbClr val="374151"/>
                </a:solidFill>
                <a:latin typeface="Arial" panose="020B0604020202020204" pitchFamily="34" charset="0"/>
                <a:ea typeface="+mj-ea"/>
                <a:cs typeface="Arial" panose="020B0604020202020204" pitchFamily="34" charset="0"/>
              </a:rPr>
              <a:t>HR Strategy at </a:t>
            </a:r>
            <a:r>
              <a:rPr lang="en-US" sz="2800" b="1" u="sng" kern="1200" dirty="0">
                <a:solidFill>
                  <a:schemeClr val="tx1"/>
                </a:solidFill>
                <a:latin typeface="Arial" panose="020B0604020202020204" pitchFamily="34" charset="0"/>
                <a:ea typeface="+mj-ea"/>
                <a:cs typeface="Arial" panose="020B0604020202020204" pitchFamily="34" charset="0"/>
              </a:rPr>
              <a:t>Google</a:t>
            </a:r>
            <a:endParaRPr lang="en-GB" sz="6600" b="1" u="sng"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6027D44-D369-C407-97E2-F6E889AEE261}"/>
              </a:ext>
            </a:extLst>
          </p:cNvPr>
          <p:cNvSpPr>
            <a:spLocks noGrp="1"/>
          </p:cNvSpPr>
          <p:nvPr>
            <p:ph idx="1"/>
          </p:nvPr>
        </p:nvSpPr>
        <p:spPr>
          <a:xfrm>
            <a:off x="3586980" y="911473"/>
            <a:ext cx="3792832" cy="2078368"/>
          </a:xfrm>
        </p:spPr>
        <p:txBody>
          <a:bodyPr>
            <a:normAutofit/>
          </a:bodyPr>
          <a:lstStyle/>
          <a:p>
            <a:pPr marL="219456" indent="-219456" defTabSz="292608">
              <a:spcBef>
                <a:spcPts val="640"/>
              </a:spcBef>
              <a:buFont typeface="Arial" panose="020B0604020202020204" pitchFamily="34" charset="0"/>
              <a:buChar char="•"/>
            </a:pPr>
            <a:r>
              <a:rPr lang="en-GB" kern="1200" dirty="0">
                <a:solidFill>
                  <a:srgbClr val="374151"/>
                </a:solidFill>
                <a:latin typeface="Arial" panose="020B0604020202020204" pitchFamily="34" charset="0"/>
                <a:ea typeface="+mn-ea"/>
                <a:cs typeface="Arial" panose="020B0604020202020204" pitchFamily="34" charset="0"/>
              </a:rPr>
              <a:t>Attracting and retaining top talent</a:t>
            </a:r>
          </a:p>
          <a:p>
            <a:pPr marL="219456" indent="-219456" defTabSz="292608">
              <a:spcBef>
                <a:spcPts val="640"/>
              </a:spcBef>
              <a:buFont typeface="Arial" panose="020B0604020202020204" pitchFamily="34" charset="0"/>
              <a:buChar char="•"/>
            </a:pPr>
            <a:r>
              <a:rPr lang="en-GB" kern="1200" dirty="0">
                <a:solidFill>
                  <a:srgbClr val="374151"/>
                </a:solidFill>
                <a:latin typeface="Arial" panose="020B0604020202020204" pitchFamily="34" charset="0"/>
                <a:ea typeface="+mn-ea"/>
                <a:cs typeface="Arial" panose="020B0604020202020204" pitchFamily="34" charset="0"/>
              </a:rPr>
              <a:t>Employee development and growth</a:t>
            </a:r>
          </a:p>
          <a:p>
            <a:pPr marL="219456" indent="-219456" defTabSz="292608">
              <a:spcBef>
                <a:spcPts val="640"/>
              </a:spcBef>
              <a:buFont typeface="Arial" panose="020B0604020202020204" pitchFamily="34" charset="0"/>
              <a:buChar char="•"/>
            </a:pPr>
            <a:r>
              <a:rPr lang="en-GB" kern="1200" dirty="0">
                <a:solidFill>
                  <a:srgbClr val="374151"/>
                </a:solidFill>
                <a:latin typeface="Arial" panose="020B0604020202020204" pitchFamily="34" charset="0"/>
                <a:ea typeface="+mn-ea"/>
                <a:cs typeface="Arial" panose="020B0604020202020204" pitchFamily="34" charset="0"/>
              </a:rPr>
              <a:t>Performance management</a:t>
            </a:r>
          </a:p>
          <a:p>
            <a:pPr marL="219456" indent="-219456" defTabSz="292608">
              <a:spcBef>
                <a:spcPts val="640"/>
              </a:spcBef>
              <a:buFont typeface="Arial" panose="020B0604020202020204" pitchFamily="34" charset="0"/>
              <a:buChar char="•"/>
            </a:pPr>
            <a:r>
              <a:rPr lang="en-GB" kern="1200" dirty="0">
                <a:solidFill>
                  <a:srgbClr val="374151"/>
                </a:solidFill>
                <a:latin typeface="Arial" panose="020B0604020202020204" pitchFamily="34" charset="0"/>
                <a:ea typeface="+mn-ea"/>
                <a:cs typeface="Arial" panose="020B0604020202020204" pitchFamily="34" charset="0"/>
              </a:rPr>
              <a:t>Employee engagement and well-being</a:t>
            </a:r>
          </a:p>
          <a:p>
            <a:endParaRPr lang="en-GB" sz="3200" dirty="0">
              <a:latin typeface="Arial" panose="020B0604020202020204" pitchFamily="34" charset="0"/>
              <a:cs typeface="Arial" panose="020B0604020202020204" pitchFamily="34" charset="0"/>
            </a:endParaRPr>
          </a:p>
        </p:txBody>
      </p:sp>
      <p:sp>
        <p:nvSpPr>
          <p:cNvPr id="4" name="Title 1">
            <a:extLst>
              <a:ext uri="{FF2B5EF4-FFF2-40B4-BE49-F238E27FC236}">
                <a16:creationId xmlns:a16="http://schemas.microsoft.com/office/drawing/2014/main" id="{0991A4AA-137F-3859-0E0C-0BD89DC60B90}"/>
              </a:ext>
            </a:extLst>
          </p:cNvPr>
          <p:cNvSpPr txBox="1">
            <a:spLocks/>
          </p:cNvSpPr>
          <p:nvPr/>
        </p:nvSpPr>
        <p:spPr>
          <a:xfrm>
            <a:off x="8064102" y="2088385"/>
            <a:ext cx="4011541" cy="823747"/>
          </a:xfrm>
          <a:prstGeom prst="rect">
            <a:avLst/>
          </a:prstGeom>
        </p:spPr>
        <p:txBody>
          <a:bodyPr vert="horz" lIns="91440" tIns="45720" rIns="91440" bIns="45720" rtlCol="0" anchor="t">
            <a:normAutofit fontScale="92500" lnSpcReduction="10000"/>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defTabSz="292608">
              <a:spcAft>
                <a:spcPts val="600"/>
              </a:spcAft>
            </a:pPr>
            <a:r>
              <a:rPr lang="en-GB" sz="2800" b="1" u="sng" kern="1200" dirty="0">
                <a:solidFill>
                  <a:srgbClr val="374151"/>
                </a:solidFill>
                <a:latin typeface="Arial" panose="020B0604020202020204" pitchFamily="34" charset="0"/>
                <a:ea typeface="+mj-ea"/>
                <a:cs typeface="Arial" panose="020B0604020202020204" pitchFamily="34" charset="0"/>
              </a:rPr>
              <a:t>Supporting Competitive Advantage</a:t>
            </a:r>
            <a:endParaRPr lang="en-GB" sz="4400" b="1" u="sng"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5F31CB34-D3EC-23A8-49FB-85279B8151B1}"/>
              </a:ext>
            </a:extLst>
          </p:cNvPr>
          <p:cNvSpPr txBox="1"/>
          <p:nvPr/>
        </p:nvSpPr>
        <p:spPr>
          <a:xfrm>
            <a:off x="7982071" y="3043701"/>
            <a:ext cx="4154408" cy="2262158"/>
          </a:xfrm>
          <a:prstGeom prst="rect">
            <a:avLst/>
          </a:prstGeom>
          <a:noFill/>
        </p:spPr>
        <p:txBody>
          <a:bodyPr wrap="square">
            <a:spAutoFit/>
          </a:bodyPr>
          <a:lstStyle/>
          <a:p>
            <a:pPr marL="182880" indent="-182880" defTabSz="292608">
              <a:spcAft>
                <a:spcPts val="600"/>
              </a:spcAft>
              <a:buFont typeface="Arial" panose="020B0604020202020204" pitchFamily="34" charset="0"/>
              <a:buChar char="•"/>
            </a:pPr>
            <a:r>
              <a:rPr lang="en-GB" kern="1200" dirty="0">
                <a:solidFill>
                  <a:srgbClr val="374151"/>
                </a:solidFill>
                <a:latin typeface="Arial" panose="020B0604020202020204" pitchFamily="34" charset="0"/>
                <a:ea typeface="+mn-ea"/>
                <a:cs typeface="Arial" panose="020B0604020202020204" pitchFamily="34" charset="0"/>
              </a:rPr>
              <a:t> Attracting highly skilled individuals</a:t>
            </a:r>
          </a:p>
          <a:p>
            <a:pPr marL="182880" indent="-182880" defTabSz="292608">
              <a:spcAft>
                <a:spcPts val="600"/>
              </a:spcAft>
              <a:buFont typeface="Arial" panose="020B0604020202020204" pitchFamily="34" charset="0"/>
              <a:buChar char="•"/>
            </a:pPr>
            <a:r>
              <a:rPr lang="en-GB" kern="1200" dirty="0">
                <a:solidFill>
                  <a:srgbClr val="374151"/>
                </a:solidFill>
                <a:latin typeface="Arial" panose="020B0604020202020204" pitchFamily="34" charset="0"/>
                <a:ea typeface="+mn-ea"/>
                <a:cs typeface="Arial" panose="020B0604020202020204" pitchFamily="34" charset="0"/>
              </a:rPr>
              <a:t> Fostering a culture of continuous learning</a:t>
            </a:r>
          </a:p>
          <a:p>
            <a:pPr marL="182880" indent="-182880" defTabSz="292608">
              <a:spcAft>
                <a:spcPts val="600"/>
              </a:spcAft>
              <a:buFont typeface="Arial" panose="020B0604020202020204" pitchFamily="34" charset="0"/>
              <a:buChar char="•"/>
            </a:pPr>
            <a:r>
              <a:rPr lang="en-GB" kern="1200" dirty="0">
                <a:solidFill>
                  <a:srgbClr val="374151"/>
                </a:solidFill>
                <a:latin typeface="Arial" panose="020B0604020202020204" pitchFamily="34" charset="0"/>
                <a:ea typeface="+mn-ea"/>
                <a:cs typeface="Arial" panose="020B0604020202020204" pitchFamily="34" charset="0"/>
              </a:rPr>
              <a:t> Aligning individual goals with organizational objectives</a:t>
            </a:r>
          </a:p>
          <a:p>
            <a:pPr marL="182880" indent="-182880" defTabSz="292608">
              <a:spcAft>
                <a:spcPts val="600"/>
              </a:spcAft>
              <a:buFont typeface="Arial" panose="020B0604020202020204" pitchFamily="34" charset="0"/>
              <a:buChar char="•"/>
            </a:pPr>
            <a:r>
              <a:rPr lang="en-GB" kern="1200" dirty="0">
                <a:solidFill>
                  <a:srgbClr val="374151"/>
                </a:solidFill>
                <a:latin typeface="Arial" panose="020B0604020202020204" pitchFamily="34" charset="0"/>
                <a:ea typeface="+mn-ea"/>
                <a:cs typeface="Arial" panose="020B0604020202020204" pitchFamily="34" charset="0"/>
              </a:rPr>
              <a:t> Promoting employee satisfaction, productivity, and well-being</a:t>
            </a:r>
            <a:endParaRPr lang="en-GB" sz="3200" b="0" i="0" dirty="0">
              <a:solidFill>
                <a:srgbClr val="374151"/>
              </a:solidFill>
              <a:effectLst/>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ED5C09AA-21CD-5035-E559-85B44B0988A4}"/>
              </a:ext>
            </a:extLst>
          </p:cNvPr>
          <p:cNvSpPr txBox="1"/>
          <p:nvPr/>
        </p:nvSpPr>
        <p:spPr>
          <a:xfrm>
            <a:off x="3586980" y="4239714"/>
            <a:ext cx="4196907" cy="2416046"/>
          </a:xfrm>
          <a:prstGeom prst="rect">
            <a:avLst/>
          </a:prstGeom>
          <a:noFill/>
        </p:spPr>
        <p:txBody>
          <a:bodyPr wrap="square">
            <a:spAutoFit/>
          </a:bodyPr>
          <a:lstStyle/>
          <a:p>
            <a:pPr marL="182880" indent="-182880" defTabSz="292608">
              <a:spcAft>
                <a:spcPts val="600"/>
              </a:spcAft>
              <a:buFont typeface="Arial" panose="020B0604020202020204" pitchFamily="34" charset="0"/>
              <a:buChar char="•"/>
            </a:pPr>
            <a:r>
              <a:rPr lang="en-GB" kern="1200" dirty="0">
                <a:solidFill>
                  <a:srgbClr val="374151"/>
                </a:solidFill>
                <a:latin typeface="Arial" panose="020B0604020202020204" pitchFamily="34" charset="0"/>
                <a:cs typeface="Arial" panose="020B0604020202020204" pitchFamily="34" charset="0"/>
              </a:rPr>
              <a:t>Competitive compensation packages</a:t>
            </a:r>
          </a:p>
          <a:p>
            <a:pPr marL="182880" indent="-182880" defTabSz="292608">
              <a:spcAft>
                <a:spcPts val="600"/>
              </a:spcAft>
              <a:buFont typeface="Arial" panose="020B0604020202020204" pitchFamily="34" charset="0"/>
              <a:buChar char="•"/>
            </a:pPr>
            <a:r>
              <a:rPr lang="en-GB" kern="1200" dirty="0">
                <a:solidFill>
                  <a:srgbClr val="374151"/>
                </a:solidFill>
                <a:latin typeface="Arial" panose="020B0604020202020204" pitchFamily="34" charset="0"/>
                <a:cs typeface="Arial" panose="020B0604020202020204" pitchFamily="34" charset="0"/>
              </a:rPr>
              <a:t>Extensive employee benefits</a:t>
            </a:r>
          </a:p>
          <a:p>
            <a:pPr marL="182880" indent="-182880" defTabSz="292608">
              <a:spcAft>
                <a:spcPts val="600"/>
              </a:spcAft>
              <a:buFont typeface="Arial" panose="020B0604020202020204" pitchFamily="34" charset="0"/>
              <a:buChar char="•"/>
            </a:pPr>
            <a:r>
              <a:rPr lang="en-GB" kern="1200" dirty="0">
                <a:solidFill>
                  <a:srgbClr val="374151"/>
                </a:solidFill>
                <a:latin typeface="Arial" panose="020B0604020202020204" pitchFamily="34" charset="0"/>
                <a:cs typeface="Arial" panose="020B0604020202020204" pitchFamily="34" charset="0"/>
              </a:rPr>
              <a:t>Supportive work environment</a:t>
            </a:r>
          </a:p>
          <a:p>
            <a:pPr marL="182880" indent="-182880" defTabSz="292608">
              <a:spcAft>
                <a:spcPts val="600"/>
              </a:spcAft>
              <a:buFont typeface="Arial" panose="020B0604020202020204" pitchFamily="34" charset="0"/>
              <a:buChar char="•"/>
            </a:pPr>
            <a:r>
              <a:rPr lang="en-GB" kern="1200" dirty="0">
                <a:solidFill>
                  <a:srgbClr val="374151"/>
                </a:solidFill>
                <a:latin typeface="Arial" panose="020B0604020202020204" pitchFamily="34" charset="0"/>
                <a:cs typeface="Arial" panose="020B0604020202020204" pitchFamily="34" charset="0"/>
              </a:rPr>
              <a:t>Training and development programs</a:t>
            </a:r>
          </a:p>
          <a:p>
            <a:pPr marL="182880" indent="-182880" defTabSz="292608">
              <a:spcAft>
                <a:spcPts val="600"/>
              </a:spcAft>
              <a:buFont typeface="Arial" panose="020B0604020202020204" pitchFamily="34" charset="0"/>
              <a:buChar char="•"/>
            </a:pPr>
            <a:r>
              <a:rPr lang="en-GB" kern="1200" dirty="0">
                <a:solidFill>
                  <a:srgbClr val="374151"/>
                </a:solidFill>
                <a:latin typeface="Arial" panose="020B0604020202020204" pitchFamily="34" charset="0"/>
                <a:cs typeface="Arial" panose="020B0604020202020204" pitchFamily="34" charset="0"/>
              </a:rPr>
              <a:t>Internal mobility opportunities</a:t>
            </a:r>
          </a:p>
          <a:p>
            <a:pPr marL="182880" indent="-182880" defTabSz="292608">
              <a:spcAft>
                <a:spcPts val="600"/>
              </a:spcAft>
              <a:buFont typeface="Arial" panose="020B0604020202020204" pitchFamily="34" charset="0"/>
              <a:buChar char="•"/>
            </a:pPr>
            <a:r>
              <a:rPr lang="en-GB" kern="1200" dirty="0">
                <a:solidFill>
                  <a:srgbClr val="374151"/>
                </a:solidFill>
                <a:latin typeface="Arial" panose="020B0604020202020204" pitchFamily="34" charset="0"/>
                <a:cs typeface="Arial" panose="020B0604020202020204" pitchFamily="34" charset="0"/>
              </a:rPr>
              <a:t>Performance management system with regular feedback</a:t>
            </a:r>
          </a:p>
        </p:txBody>
      </p:sp>
      <p:sp>
        <p:nvSpPr>
          <p:cNvPr id="11" name="Title 1">
            <a:extLst>
              <a:ext uri="{FF2B5EF4-FFF2-40B4-BE49-F238E27FC236}">
                <a16:creationId xmlns:a16="http://schemas.microsoft.com/office/drawing/2014/main" id="{0BFED0B7-470D-9B0C-82BB-6ACE730F8E74}"/>
              </a:ext>
            </a:extLst>
          </p:cNvPr>
          <p:cNvSpPr txBox="1">
            <a:spLocks/>
          </p:cNvSpPr>
          <p:nvPr/>
        </p:nvSpPr>
        <p:spPr>
          <a:xfrm>
            <a:off x="4209930" y="3351033"/>
            <a:ext cx="2339459" cy="823747"/>
          </a:xfrm>
          <a:prstGeom prst="rect">
            <a:avLst/>
          </a:prstGeom>
        </p:spPr>
        <p:txBody>
          <a:bodyPr vert="horz" lIns="91440" tIns="45720" rIns="91440" bIns="45720" rtlCol="0" anchor="t">
            <a:normAutofit fontScale="92500" lnSpcReduction="10000"/>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defTabSz="292608">
              <a:spcAft>
                <a:spcPts val="600"/>
              </a:spcAft>
            </a:pPr>
            <a:r>
              <a:rPr lang="en-GB" sz="2800" b="1" u="sng" kern="1200" dirty="0">
                <a:solidFill>
                  <a:srgbClr val="374151"/>
                </a:solidFill>
                <a:latin typeface="Arial" panose="020B0604020202020204" pitchFamily="34" charset="0"/>
                <a:ea typeface="+mj-ea"/>
                <a:cs typeface="Arial" panose="020B0604020202020204" pitchFamily="34" charset="0"/>
              </a:rPr>
              <a:t>Examples of      HR Practices</a:t>
            </a:r>
            <a:endParaRPr lang="en-GB" sz="4000" b="1" u="sng" dirty="0">
              <a:latin typeface="Arial" panose="020B0604020202020204" pitchFamily="34" charset="0"/>
              <a:cs typeface="Arial" panose="020B0604020202020204" pitchFamily="34" charset="0"/>
            </a:endParaRPr>
          </a:p>
        </p:txBody>
      </p:sp>
      <p:pic>
        <p:nvPicPr>
          <p:cNvPr id="3074" name="Picture 2" descr="Google rolls out new features across Maps, Search and Shopping | TechCrunch">
            <a:extLst>
              <a:ext uri="{FF2B5EF4-FFF2-40B4-BE49-F238E27FC236}">
                <a16:creationId xmlns:a16="http://schemas.microsoft.com/office/drawing/2014/main" id="{AC5BBE20-5778-F3AB-86AF-BA49C361348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0093" y="2870790"/>
            <a:ext cx="3206854" cy="2134016"/>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567142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17FA4C-AAE1-069E-84FC-F9C085CF3B6E}"/>
              </a:ext>
            </a:extLst>
          </p:cNvPr>
          <p:cNvSpPr>
            <a:spLocks noGrp="1"/>
          </p:cNvSpPr>
          <p:nvPr>
            <p:ph type="title"/>
          </p:nvPr>
        </p:nvSpPr>
        <p:spPr>
          <a:xfrm>
            <a:off x="1981299" y="754912"/>
            <a:ext cx="9735780" cy="1181988"/>
          </a:xfrm>
        </p:spPr>
        <p:txBody>
          <a:bodyPr>
            <a:normAutofit/>
          </a:bodyPr>
          <a:lstStyle/>
          <a:p>
            <a:pPr>
              <a:lnSpc>
                <a:spcPct val="90000"/>
              </a:lnSpc>
            </a:pPr>
            <a:r>
              <a:rPr lang="en-GB" sz="2400" b="1" i="0" u="sng" dirty="0">
                <a:effectLst/>
                <a:latin typeface="Arial" panose="020B0604020202020204" pitchFamily="34" charset="0"/>
                <a:cs typeface="Arial" panose="020B0604020202020204" pitchFamily="34" charset="0"/>
              </a:rPr>
              <a:t>Impact of HR Strategy on Google's Overall Strategy</a:t>
            </a:r>
            <a:br>
              <a:rPr lang="en-GB" sz="2400" b="1" i="0" u="sng" dirty="0">
                <a:effectLst/>
                <a:latin typeface="Arial" panose="020B0604020202020204" pitchFamily="34" charset="0"/>
                <a:cs typeface="Arial" panose="020B0604020202020204" pitchFamily="34" charset="0"/>
              </a:rPr>
            </a:br>
            <a:br>
              <a:rPr lang="en-GB" sz="2400" b="1" i="0" u="sng" dirty="0">
                <a:effectLst/>
                <a:latin typeface="Arial" panose="020B0604020202020204" pitchFamily="34" charset="0"/>
                <a:cs typeface="Arial" panose="020B0604020202020204" pitchFamily="34" charset="0"/>
              </a:rPr>
            </a:br>
            <a:endParaRPr lang="en-GB" sz="2400" b="1" u="sng"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C630E3C-2356-E58D-F2B8-92733FD0CC2F}"/>
              </a:ext>
            </a:extLst>
          </p:cNvPr>
          <p:cNvSpPr>
            <a:spLocks noGrp="1"/>
          </p:cNvSpPr>
          <p:nvPr>
            <p:ph idx="1"/>
          </p:nvPr>
        </p:nvSpPr>
        <p:spPr>
          <a:xfrm>
            <a:off x="1607567" y="1426765"/>
            <a:ext cx="6268657" cy="5431235"/>
          </a:xfrm>
        </p:spPr>
        <p:txBody>
          <a:bodyPr>
            <a:normAutofit/>
          </a:bodyPr>
          <a:lstStyle/>
          <a:p>
            <a:pPr marL="0" indent="0">
              <a:buNone/>
            </a:pPr>
            <a:r>
              <a:rPr lang="en-GB" b="0" i="0" dirty="0">
                <a:solidFill>
                  <a:schemeClr val="tx1"/>
                </a:solidFill>
                <a:effectLst/>
                <a:latin typeface="Arial" panose="020B0604020202020204" pitchFamily="34" charset="0"/>
                <a:cs typeface="Arial" panose="020B0604020202020204" pitchFamily="34" charset="0"/>
              </a:rPr>
              <a:t>  HR Strategy's Impact on Overall Strategy:</a:t>
            </a:r>
            <a:endParaRPr lang="en-GB" dirty="0">
              <a:solidFill>
                <a:schemeClr val="tx1"/>
              </a:solidFill>
              <a:latin typeface="Arial" panose="020B0604020202020204" pitchFamily="34" charset="0"/>
              <a:cs typeface="Arial" panose="020B0604020202020204" pitchFamily="34" charset="0"/>
            </a:endParaRPr>
          </a:p>
          <a:p>
            <a:pPr>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Matching the aims and ambitions of the business.</a:t>
            </a:r>
          </a:p>
          <a:p>
            <a:pPr>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Promoting creativity and adaptability.</a:t>
            </a:r>
          </a:p>
          <a:p>
            <a:pPr>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Establishing a diverse and inclusive staff.</a:t>
            </a:r>
          </a:p>
          <a:p>
            <a:pPr>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Improving the reputation and brand of the employer.</a:t>
            </a:r>
          </a:p>
          <a:p>
            <a:pPr marL="0" indent="0" algn="l">
              <a:buNone/>
            </a:pPr>
            <a:r>
              <a:rPr lang="en-GB" b="0" i="0" dirty="0">
                <a:solidFill>
                  <a:schemeClr val="tx1"/>
                </a:solidFill>
                <a:effectLst/>
                <a:latin typeface="Arial" panose="020B0604020202020204" pitchFamily="34" charset="0"/>
                <a:cs typeface="Arial" panose="020B0604020202020204" pitchFamily="34" charset="0"/>
              </a:rPr>
              <a:t>       (Boudreau &amp; Ramstad, 2007; Google, n.d.)</a:t>
            </a:r>
          </a:p>
          <a:p>
            <a:pPr marL="0" indent="0">
              <a:buNone/>
            </a:pPr>
            <a:endParaRPr lang="en-GB" dirty="0">
              <a:solidFill>
                <a:schemeClr val="tx1"/>
              </a:solidFill>
              <a:latin typeface="Arial" panose="020B0604020202020204" pitchFamily="34" charset="0"/>
              <a:cs typeface="Arial" panose="020B0604020202020204" pitchFamily="34" charset="0"/>
            </a:endParaRPr>
          </a:p>
          <a:p>
            <a:pPr marL="0" indent="0">
              <a:buNone/>
            </a:pPr>
            <a:r>
              <a:rPr lang="en-GB" dirty="0">
                <a:solidFill>
                  <a:schemeClr val="tx1"/>
                </a:solidFill>
                <a:latin typeface="Arial" panose="020B0604020202020204" pitchFamily="34" charset="0"/>
                <a:cs typeface="Arial" panose="020B0604020202020204" pitchFamily="34" charset="0"/>
              </a:rPr>
              <a:t>Contribution to Success and Position Competitiveness:</a:t>
            </a:r>
          </a:p>
          <a:p>
            <a:pPr>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securing excellent talent and keeping it</a:t>
            </a:r>
          </a:p>
          <a:p>
            <a:pPr>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enhancing productivity and employee engagement</a:t>
            </a:r>
          </a:p>
          <a:p>
            <a:pPr>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fostering a collaborative and innovative culture</a:t>
            </a:r>
          </a:p>
          <a:p>
            <a:pPr>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developing leadership skills and talent</a:t>
            </a:r>
          </a:p>
          <a:p>
            <a:pPr marL="0" indent="0">
              <a:buNone/>
            </a:pPr>
            <a:r>
              <a:rPr lang="en-GB" dirty="0">
                <a:solidFill>
                  <a:schemeClr val="tx1"/>
                </a:solidFill>
                <a:latin typeface="Arial" panose="020B0604020202020204" pitchFamily="34" charset="0"/>
                <a:cs typeface="Arial" panose="020B0604020202020204" pitchFamily="34" charset="0"/>
              </a:rPr>
              <a:t>     </a:t>
            </a:r>
            <a:r>
              <a:rPr lang="en-GB" b="0" i="0" dirty="0">
                <a:solidFill>
                  <a:schemeClr val="tx1"/>
                </a:solidFill>
                <a:effectLst/>
                <a:latin typeface="Arial" panose="020B0604020202020204" pitchFamily="34" charset="0"/>
                <a:cs typeface="Arial" panose="020B0604020202020204" pitchFamily="34" charset="0"/>
              </a:rPr>
              <a:t>(Bock, 2015; </a:t>
            </a:r>
            <a:r>
              <a:rPr lang="en-GB" b="0" i="0" dirty="0" err="1">
                <a:solidFill>
                  <a:schemeClr val="tx1"/>
                </a:solidFill>
                <a:effectLst/>
                <a:latin typeface="Arial" panose="020B0604020202020204" pitchFamily="34" charset="0"/>
                <a:cs typeface="Arial" panose="020B0604020202020204" pitchFamily="34" charset="0"/>
              </a:rPr>
              <a:t>Aamodt</a:t>
            </a:r>
            <a:r>
              <a:rPr lang="en-GB" b="0" i="0" dirty="0">
                <a:solidFill>
                  <a:schemeClr val="tx1"/>
                </a:solidFill>
                <a:effectLst/>
                <a:latin typeface="Arial" panose="020B0604020202020204" pitchFamily="34" charset="0"/>
                <a:cs typeface="Arial" panose="020B0604020202020204" pitchFamily="34" charset="0"/>
              </a:rPr>
              <a:t>, 2019)</a:t>
            </a:r>
            <a:endParaRPr lang="en-GB" dirty="0">
              <a:solidFill>
                <a:schemeClr val="tx1"/>
              </a:solidFill>
              <a:latin typeface="Arial" panose="020B0604020202020204" pitchFamily="34" charset="0"/>
              <a:cs typeface="Arial" panose="020B0604020202020204" pitchFamily="34" charset="0"/>
            </a:endParaRPr>
          </a:p>
        </p:txBody>
      </p:sp>
      <p:pic>
        <p:nvPicPr>
          <p:cNvPr id="4098" name="Picture 2" descr="What impact can human resources (HR) have on your business? | Cambridge  Network">
            <a:extLst>
              <a:ext uri="{FF2B5EF4-FFF2-40B4-BE49-F238E27FC236}">
                <a16:creationId xmlns:a16="http://schemas.microsoft.com/office/drawing/2014/main" id="{7EFDAD40-6AA2-6EE9-F6AB-4171FEEA736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7529" r="24309"/>
          <a:stretch/>
        </p:blipFill>
        <p:spPr bwMode="auto">
          <a:xfrm>
            <a:off x="8757910" y="1632030"/>
            <a:ext cx="3047643" cy="4382659"/>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675040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352609-3725-40C5-5D2D-29279A2651AA}"/>
              </a:ext>
            </a:extLst>
          </p:cNvPr>
          <p:cNvSpPr>
            <a:spLocks noGrp="1"/>
          </p:cNvSpPr>
          <p:nvPr>
            <p:ph type="title"/>
          </p:nvPr>
        </p:nvSpPr>
        <p:spPr>
          <a:xfrm>
            <a:off x="1796902" y="624110"/>
            <a:ext cx="10395097" cy="1280890"/>
          </a:xfrm>
        </p:spPr>
        <p:txBody>
          <a:bodyPr/>
          <a:lstStyle/>
          <a:p>
            <a:r>
              <a:rPr lang="en-GB" b="1" i="0" u="sng" dirty="0">
                <a:solidFill>
                  <a:srgbClr val="374151"/>
                </a:solidFill>
                <a:effectLst/>
                <a:latin typeface="Arial" panose="020B0604020202020204" pitchFamily="34" charset="0"/>
                <a:cs typeface="Arial" panose="020B0604020202020204" pitchFamily="34" charset="0"/>
              </a:rPr>
              <a:t>HRM Resource-Based Components for Google</a:t>
            </a:r>
            <a:endParaRPr lang="en-GB" b="1" u="sng"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7C45A7A-3ED2-E2D4-78D4-FA67F99F14CF}"/>
              </a:ext>
            </a:extLst>
          </p:cNvPr>
          <p:cNvSpPr>
            <a:spLocks noGrp="1"/>
          </p:cNvSpPr>
          <p:nvPr>
            <p:ph idx="1"/>
          </p:nvPr>
        </p:nvSpPr>
        <p:spPr>
          <a:xfrm>
            <a:off x="1329069" y="1371600"/>
            <a:ext cx="10862929" cy="5486400"/>
          </a:xfrm>
        </p:spPr>
        <p:txBody>
          <a:bodyPr>
            <a:normAutofit/>
          </a:bodyPr>
          <a:lstStyle/>
          <a:p>
            <a:pPr marL="0" indent="0">
              <a:buNone/>
            </a:pPr>
            <a:r>
              <a:rPr lang="en-GB" sz="1600" b="0" i="0" dirty="0">
                <a:solidFill>
                  <a:srgbClr val="374151"/>
                </a:solidFill>
                <a:effectLst/>
                <a:latin typeface="Arial" panose="020B0604020202020204" pitchFamily="34" charset="0"/>
                <a:cs typeface="Arial" panose="020B0604020202020204" pitchFamily="34" charset="0"/>
              </a:rPr>
              <a:t>Skills and Expertise: </a:t>
            </a:r>
          </a:p>
          <a:p>
            <a:pPr>
              <a:buFont typeface="Arial" panose="020B0604020202020204" pitchFamily="34" charset="0"/>
              <a:buChar char="•"/>
            </a:pPr>
            <a:r>
              <a:rPr lang="en-GB" sz="1600" b="0" i="0" dirty="0">
                <a:solidFill>
                  <a:srgbClr val="374151"/>
                </a:solidFill>
                <a:effectLst/>
                <a:latin typeface="Arial" panose="020B0604020202020204" pitchFamily="34" charset="0"/>
                <a:cs typeface="Arial" panose="020B0604020202020204" pitchFamily="34" charset="0"/>
              </a:rPr>
              <a:t>Google places a strong emphasis on hiring experts in software engineering, data analytics, artificial intelligence, and user experience design.</a:t>
            </a:r>
          </a:p>
          <a:p>
            <a:pPr>
              <a:buFont typeface="Arial" panose="020B0604020202020204" pitchFamily="34" charset="0"/>
              <a:buChar char="•"/>
            </a:pPr>
            <a:r>
              <a:rPr lang="en-GB" sz="1600" b="0" i="0" dirty="0">
                <a:solidFill>
                  <a:srgbClr val="374151"/>
                </a:solidFill>
                <a:effectLst/>
                <a:latin typeface="Arial" panose="020B0604020202020204" pitchFamily="34" charset="0"/>
                <a:cs typeface="Arial" panose="020B0604020202020204" pitchFamily="34" charset="0"/>
              </a:rPr>
              <a:t>To advance technical knowledge and keep staff members current on new technologies, Google conducts ongoing learning programmes.</a:t>
            </a:r>
          </a:p>
          <a:p>
            <a:pPr marL="0" indent="0">
              <a:buNone/>
            </a:pPr>
            <a:r>
              <a:rPr lang="en-GB" sz="1600" b="0" i="0" dirty="0">
                <a:solidFill>
                  <a:srgbClr val="374151"/>
                </a:solidFill>
                <a:effectLst/>
                <a:latin typeface="Arial" panose="020B0604020202020204" pitchFamily="34" charset="0"/>
                <a:cs typeface="Arial" panose="020B0604020202020204" pitchFamily="34" charset="0"/>
              </a:rPr>
              <a:t>Leadership and Management:</a:t>
            </a:r>
            <a:r>
              <a:rPr lang="en-GB" sz="1600" dirty="0">
                <a:solidFill>
                  <a:srgbClr val="374151"/>
                </a:solidFill>
                <a:latin typeface="Arial" panose="020B0604020202020204" pitchFamily="34" charset="0"/>
                <a:cs typeface="Arial" panose="020B0604020202020204" pitchFamily="34" charset="0"/>
              </a:rPr>
              <a:t> </a:t>
            </a:r>
          </a:p>
          <a:p>
            <a:pPr>
              <a:buFont typeface="Arial" panose="020B0604020202020204" pitchFamily="34" charset="0"/>
              <a:buChar char="•"/>
            </a:pPr>
            <a:r>
              <a:rPr lang="en-GB" sz="1600" dirty="0">
                <a:solidFill>
                  <a:srgbClr val="374151"/>
                </a:solidFill>
                <a:latin typeface="Arial" panose="020B0604020202020204" pitchFamily="34" charset="0"/>
                <a:cs typeface="Arial" panose="020B0604020202020204" pitchFamily="34" charset="0"/>
              </a:rPr>
              <a:t>An innovative, collaborative, and empowered culture is encouraged at Google via effective leadership.</a:t>
            </a:r>
          </a:p>
          <a:p>
            <a:pPr>
              <a:buFont typeface="Arial" panose="020B0604020202020204" pitchFamily="34" charset="0"/>
              <a:buChar char="•"/>
            </a:pPr>
            <a:r>
              <a:rPr lang="en-GB" sz="1600" b="0" i="0" dirty="0">
                <a:solidFill>
                  <a:srgbClr val="374151"/>
                </a:solidFill>
                <a:effectLst/>
                <a:latin typeface="Arial" panose="020B0604020202020204" pitchFamily="34" charset="0"/>
                <a:cs typeface="Arial" panose="020B0604020202020204" pitchFamily="34" charset="0"/>
              </a:rPr>
              <a:t>Google has strong management practices for efficient HR operations and resource utilization.</a:t>
            </a:r>
            <a:endParaRPr lang="en-GB" sz="1600" dirty="0">
              <a:solidFill>
                <a:srgbClr val="374151"/>
              </a:solidFill>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The culture of the organisation</a:t>
            </a:r>
            <a:r>
              <a:rPr lang="en-GB" sz="1600" dirty="0">
                <a:solidFill>
                  <a:srgbClr val="374151"/>
                </a:solidFill>
                <a:latin typeface="Arial" panose="020B0604020202020204" pitchFamily="34" charset="0"/>
                <a:cs typeface="Arial" panose="020B0604020202020204" pitchFamily="34" charset="0"/>
              </a:rPr>
              <a:t>: </a:t>
            </a:r>
          </a:p>
          <a:p>
            <a:pPr>
              <a:buFont typeface="Arial" panose="020B0604020202020204" pitchFamily="34" charset="0"/>
              <a:buChar char="•"/>
            </a:pPr>
            <a:r>
              <a:rPr lang="en-GB" sz="1600" dirty="0">
                <a:solidFill>
                  <a:srgbClr val="374151"/>
                </a:solidFill>
                <a:latin typeface="Arial" panose="020B0604020202020204" pitchFamily="34" charset="0"/>
                <a:cs typeface="Arial" panose="020B0604020202020204" pitchFamily="34" charset="0"/>
              </a:rPr>
              <a:t>Working together across teams and divisions is something Google values highly.</a:t>
            </a:r>
          </a:p>
          <a:p>
            <a:pPr>
              <a:buFont typeface="Arial" panose="020B0604020202020204" pitchFamily="34" charset="0"/>
              <a:buChar char="•"/>
            </a:pPr>
            <a:r>
              <a:rPr lang="en-GB" sz="1600" dirty="0">
                <a:solidFill>
                  <a:srgbClr val="374151"/>
                </a:solidFill>
                <a:latin typeface="Arial" panose="020B0604020202020204" pitchFamily="34" charset="0"/>
                <a:cs typeface="Arial" panose="020B0604020202020204" pitchFamily="34" charset="0"/>
              </a:rPr>
              <a:t>The organisational culture of Google has a reputation for encouraging creativity, diversity, and inclusiveness.</a:t>
            </a:r>
          </a:p>
          <a:p>
            <a:pPr marL="0" indent="0">
              <a:buNone/>
            </a:pPr>
            <a:r>
              <a:rPr lang="en-GB" sz="1600" b="0" i="0" dirty="0">
                <a:solidFill>
                  <a:srgbClr val="374151"/>
                </a:solidFill>
                <a:effectLst/>
                <a:latin typeface="Arial" panose="020B0604020202020204" pitchFamily="34" charset="0"/>
                <a:cs typeface="Arial" panose="020B0604020202020204" pitchFamily="34" charset="0"/>
              </a:rPr>
              <a:t>Recruitment and Selection: </a:t>
            </a:r>
          </a:p>
          <a:p>
            <a:pPr>
              <a:buFont typeface="Arial" panose="020B0604020202020204" pitchFamily="34" charset="0"/>
              <a:buChar char="•"/>
            </a:pPr>
            <a:r>
              <a:rPr lang="en-GB" sz="1600" b="0" i="0" dirty="0">
                <a:solidFill>
                  <a:srgbClr val="374151"/>
                </a:solidFill>
                <a:effectLst/>
                <a:latin typeface="Arial" panose="020B0604020202020204" pitchFamily="34" charset="0"/>
                <a:cs typeface="Arial" panose="020B0604020202020204" pitchFamily="34" charset="0"/>
              </a:rPr>
              <a:t>For diverse top talent, Google has strict hiring procedures.</a:t>
            </a:r>
          </a:p>
          <a:p>
            <a:pPr>
              <a:buFont typeface="Arial" panose="020B0604020202020204" pitchFamily="34" charset="0"/>
              <a:buChar char="•"/>
            </a:pPr>
            <a:r>
              <a:rPr lang="en-GB" sz="1600" b="0" i="0" dirty="0">
                <a:solidFill>
                  <a:srgbClr val="374151"/>
                </a:solidFill>
                <a:effectLst/>
                <a:latin typeface="Arial" panose="020B0604020202020204" pitchFamily="34" charset="0"/>
                <a:cs typeface="Arial" panose="020B0604020202020204" pitchFamily="34" charset="0"/>
              </a:rPr>
              <a:t>To evaluate candidates' abilities, cultural fit, and alignment with business values, Google employs cutting-edge hiring techniques.</a:t>
            </a:r>
          </a:p>
        </p:txBody>
      </p:sp>
    </p:spTree>
    <p:extLst>
      <p:ext uri="{BB962C8B-B14F-4D97-AF65-F5344CB8AC3E}">
        <p14:creationId xmlns:p14="http://schemas.microsoft.com/office/powerpoint/2010/main" val="38923665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BEC87-DD2E-58C6-1AD8-BB054E64F4F4}"/>
              </a:ext>
            </a:extLst>
          </p:cNvPr>
          <p:cNvSpPr>
            <a:spLocks noGrp="1"/>
          </p:cNvSpPr>
          <p:nvPr>
            <p:ph type="title"/>
          </p:nvPr>
        </p:nvSpPr>
        <p:spPr>
          <a:xfrm>
            <a:off x="1641673" y="693186"/>
            <a:ext cx="10749516" cy="1280890"/>
          </a:xfrm>
        </p:spPr>
        <p:txBody>
          <a:bodyPr>
            <a:noAutofit/>
          </a:bodyPr>
          <a:lstStyle/>
          <a:p>
            <a:pPr>
              <a:lnSpc>
                <a:spcPct val="90000"/>
              </a:lnSpc>
            </a:pPr>
            <a:r>
              <a:rPr lang="en-GB" sz="3200" b="1" dirty="0">
                <a:latin typeface="Arial" panose="020B0604020202020204" pitchFamily="34" charset="0"/>
                <a:cs typeface="Arial" panose="020B0604020202020204" pitchFamily="34" charset="0"/>
              </a:rPr>
              <a:t>Public Sector Organisation: </a:t>
            </a:r>
            <a:r>
              <a:rPr lang="en-GB" sz="3200" b="1" i="0" dirty="0">
                <a:effectLst/>
                <a:latin typeface="Arial" panose="020B0604020202020204" pitchFamily="34" charset="0"/>
                <a:cs typeface="Arial" panose="020B0604020202020204" pitchFamily="34" charset="0"/>
              </a:rPr>
              <a:t>National Health Service</a:t>
            </a:r>
            <a:br>
              <a:rPr lang="en-GB" sz="4000" b="1" i="0" dirty="0">
                <a:effectLst/>
                <a:latin typeface="Arial" panose="020B0604020202020204" pitchFamily="34" charset="0"/>
                <a:cs typeface="Arial" panose="020B0604020202020204" pitchFamily="34" charset="0"/>
              </a:rPr>
            </a:br>
            <a:br>
              <a:rPr lang="en-GB" sz="4000" b="1" i="0" dirty="0">
                <a:effectLst/>
                <a:latin typeface="Arial" panose="020B0604020202020204" pitchFamily="34" charset="0"/>
                <a:cs typeface="Arial" panose="020B0604020202020204" pitchFamily="34" charset="0"/>
              </a:rPr>
            </a:br>
            <a:endParaRPr lang="en-GB" sz="40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734DC20-FE90-C526-9928-79DE986D22D1}"/>
              </a:ext>
            </a:extLst>
          </p:cNvPr>
          <p:cNvSpPr>
            <a:spLocks noGrp="1"/>
          </p:cNvSpPr>
          <p:nvPr>
            <p:ph idx="1"/>
          </p:nvPr>
        </p:nvSpPr>
        <p:spPr>
          <a:xfrm>
            <a:off x="724148" y="1121344"/>
            <a:ext cx="7094091" cy="5234763"/>
          </a:xfrm>
        </p:spPr>
        <p:txBody>
          <a:bodyPr>
            <a:normAutofit lnSpcReduction="10000"/>
          </a:bodyPr>
          <a:lstStyle/>
          <a:p>
            <a:endParaRPr lang="en-GB" dirty="0">
              <a:solidFill>
                <a:schemeClr val="tx1"/>
              </a:solidFill>
              <a:latin typeface="Arial" panose="020B0604020202020204" pitchFamily="34" charset="0"/>
              <a:cs typeface="Arial" panose="020B0604020202020204" pitchFamily="34" charset="0"/>
            </a:endParaRPr>
          </a:p>
          <a:p>
            <a:r>
              <a:rPr lang="en-GB" dirty="0">
                <a:solidFill>
                  <a:schemeClr val="tx1"/>
                </a:solidFill>
                <a:latin typeface="Arial" panose="020B0604020202020204" pitchFamily="34" charset="0"/>
                <a:cs typeface="Arial" panose="020B0604020202020204" pitchFamily="34" charset="0"/>
              </a:rPr>
              <a:t>The United Kingdom (UK) has a publicly financed healthcare system called the National Health Service </a:t>
            </a:r>
            <a:r>
              <a:rPr lang="en-GB" b="0" i="0" dirty="0">
                <a:solidFill>
                  <a:schemeClr val="tx1"/>
                </a:solidFill>
                <a:effectLst/>
                <a:latin typeface="Arial" panose="020B0604020202020204" pitchFamily="34" charset="0"/>
                <a:cs typeface="Arial" panose="020B0604020202020204" pitchFamily="34" charset="0"/>
              </a:rPr>
              <a:t>(NHS, n.d.)</a:t>
            </a:r>
            <a:r>
              <a:rPr lang="en-GB" dirty="0">
                <a:solidFill>
                  <a:schemeClr val="tx1"/>
                </a:solidFill>
                <a:latin typeface="Arial" panose="020B0604020202020204" pitchFamily="34" charset="0"/>
                <a:cs typeface="Arial" panose="020B0604020202020204" pitchFamily="34" charset="0"/>
              </a:rPr>
              <a:t>. </a:t>
            </a:r>
          </a:p>
          <a:p>
            <a:r>
              <a:rPr lang="en-GB" dirty="0">
                <a:solidFill>
                  <a:schemeClr val="tx1"/>
                </a:solidFill>
                <a:latin typeface="Arial" panose="020B0604020202020204" pitchFamily="34" charset="0"/>
                <a:cs typeface="Arial" panose="020B0604020202020204" pitchFamily="34" charset="0"/>
              </a:rPr>
              <a:t>NHS provides healthcare services to UK Citizens </a:t>
            </a:r>
            <a:r>
              <a:rPr lang="en-GB" b="0" i="0" dirty="0">
                <a:solidFill>
                  <a:schemeClr val="tx1"/>
                </a:solidFill>
                <a:effectLst/>
                <a:latin typeface="Arial" panose="020B0604020202020204" pitchFamily="34" charset="0"/>
                <a:cs typeface="Arial" panose="020B0604020202020204" pitchFamily="34" charset="0"/>
              </a:rPr>
              <a:t>(NHS, n.d.).</a:t>
            </a:r>
            <a:endParaRPr lang="en-GB" dirty="0">
              <a:solidFill>
                <a:schemeClr val="tx1"/>
              </a:solidFill>
              <a:latin typeface="Arial" panose="020B0604020202020204" pitchFamily="34" charset="0"/>
              <a:cs typeface="Arial" panose="020B0604020202020204" pitchFamily="34" charset="0"/>
            </a:endParaRPr>
          </a:p>
          <a:p>
            <a:r>
              <a:rPr lang="en-GB" dirty="0">
                <a:solidFill>
                  <a:schemeClr val="tx1"/>
                </a:solidFill>
                <a:latin typeface="Arial" panose="020B0604020202020204" pitchFamily="34" charset="0"/>
                <a:cs typeface="Arial" panose="020B0604020202020204" pitchFamily="34" charset="0"/>
              </a:rPr>
              <a:t>Its publicly funded healthcare system is the world's biggest and one of the oldest </a:t>
            </a:r>
            <a:r>
              <a:rPr lang="en-GB" b="0" i="0" dirty="0">
                <a:solidFill>
                  <a:schemeClr val="tx1"/>
                </a:solidFill>
                <a:effectLst/>
                <a:latin typeface="Arial" panose="020B0604020202020204" pitchFamily="34" charset="0"/>
                <a:cs typeface="Arial" panose="020B0604020202020204" pitchFamily="34" charset="0"/>
              </a:rPr>
              <a:t>(NHS, n.d.).</a:t>
            </a:r>
          </a:p>
          <a:p>
            <a:r>
              <a:rPr lang="en-GB" b="0" i="0" dirty="0">
                <a:solidFill>
                  <a:schemeClr val="tx1"/>
                </a:solidFill>
                <a:effectLst/>
                <a:latin typeface="Arial" panose="020B0604020202020204" pitchFamily="34" charset="0"/>
                <a:cs typeface="Arial" panose="020B0604020202020204" pitchFamily="34" charset="0"/>
              </a:rPr>
              <a:t>The goal is to make high-quality healthcare services available to everyone, regardless of their capacity to pay (NHS, n.d.).</a:t>
            </a:r>
          </a:p>
          <a:p>
            <a:r>
              <a:rPr lang="en-GB" b="0" i="0" dirty="0">
                <a:solidFill>
                  <a:schemeClr val="tx1"/>
                </a:solidFill>
                <a:effectLst/>
                <a:latin typeface="Arial" panose="020B0604020202020204" pitchFamily="34" charset="0"/>
                <a:cs typeface="Arial" panose="020B0604020202020204" pitchFamily="34" charset="0"/>
              </a:rPr>
              <a:t>The population's health and well-being are to be improved, and people are to have access to the treatment they require (NHS, n.d.).</a:t>
            </a:r>
          </a:p>
          <a:p>
            <a:r>
              <a:rPr lang="en-GB" dirty="0">
                <a:solidFill>
                  <a:schemeClr val="tx1"/>
                </a:solidFill>
                <a:latin typeface="Arial" panose="020B0604020202020204" pitchFamily="34" charset="0"/>
                <a:cs typeface="Arial" panose="020B0604020202020204" pitchFamily="34" charset="0"/>
              </a:rPr>
              <a:t>N</a:t>
            </a:r>
            <a:r>
              <a:rPr lang="en-GB" b="0" i="0" dirty="0">
                <a:solidFill>
                  <a:schemeClr val="tx1"/>
                </a:solidFill>
                <a:effectLst/>
                <a:latin typeface="Arial" panose="020B0604020202020204" pitchFamily="34" charset="0"/>
                <a:cs typeface="Arial" panose="020B0604020202020204" pitchFamily="34" charset="0"/>
              </a:rPr>
              <a:t>ew medical procedures and scientific developments.</a:t>
            </a:r>
          </a:p>
          <a:p>
            <a:r>
              <a:rPr lang="en-GB" b="0" i="0" dirty="0">
                <a:solidFill>
                  <a:schemeClr val="tx1"/>
                </a:solidFill>
                <a:effectLst/>
                <a:latin typeface="Arial" panose="020B0604020202020204" pitchFamily="34" charset="0"/>
                <a:cs typeface="Arial" panose="020B0604020202020204" pitchFamily="34" charset="0"/>
              </a:rPr>
              <a:t>Vaccination programmes that are effective in lowering illnesses like polio and measles.</a:t>
            </a:r>
          </a:p>
          <a:p>
            <a:r>
              <a:rPr lang="en-GB" b="0" i="0" dirty="0">
                <a:solidFill>
                  <a:schemeClr val="tx1"/>
                </a:solidFill>
                <a:effectLst/>
                <a:latin typeface="Arial" panose="020B0604020202020204" pitchFamily="34" charset="0"/>
                <a:cs typeface="Arial" panose="020B0604020202020204" pitchFamily="34" charset="0"/>
              </a:rPr>
              <a:t>High ranks in evaluations of the global healthcare system, demonstrating its dedication to efficacy and efficiency.</a:t>
            </a:r>
          </a:p>
          <a:p>
            <a:endParaRPr lang="en-GB" dirty="0">
              <a:solidFill>
                <a:schemeClr val="tx1"/>
              </a:solidFill>
              <a:latin typeface="Arial" panose="020B0604020202020204" pitchFamily="34" charset="0"/>
              <a:cs typeface="Arial" panose="020B0604020202020204" pitchFamily="34" charset="0"/>
            </a:endParaRPr>
          </a:p>
        </p:txBody>
      </p:sp>
      <p:pic>
        <p:nvPicPr>
          <p:cNvPr id="5122" name="Picture 2" descr=" ">
            <a:extLst>
              <a:ext uri="{FF2B5EF4-FFF2-40B4-BE49-F238E27FC236}">
                <a16:creationId xmlns:a16="http://schemas.microsoft.com/office/drawing/2014/main" id="{FB978FE0-CAD8-D011-5C90-193EA19FC06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6706" r="27651"/>
          <a:stretch/>
        </p:blipFill>
        <p:spPr bwMode="auto">
          <a:xfrm>
            <a:off x="7920807" y="2142591"/>
            <a:ext cx="4140772" cy="2268018"/>
          </a:xfrm>
          <a:prstGeom prst="rect">
            <a:avLst/>
          </a:prstGeom>
          <a:noFill/>
          <a:extLst>
            <a:ext uri="{909E8E84-426E-40DD-AFC4-6F175D3DCCD1}">
              <a14:hiddenFill xmlns:a14="http://schemas.microsoft.com/office/drawing/2010/main">
                <a:solidFill>
                  <a:srgbClr val="FFFFFF"/>
                </a:solidFill>
              </a14:hiddenFill>
            </a:ext>
          </a:extLst>
        </p:spPr>
      </p:pic>
      <p:sp>
        <p:nvSpPr>
          <p:cNvPr id="4" name="AutoShape 4" descr="NHS website">
            <a:extLst>
              <a:ext uri="{FF2B5EF4-FFF2-40B4-BE49-F238E27FC236}">
                <a16:creationId xmlns:a16="http://schemas.microsoft.com/office/drawing/2014/main" id="{EC3FB24A-7CA5-82BC-1D56-FF4872A6DFBF}"/>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6" descr="NHS website">
            <a:extLst>
              <a:ext uri="{FF2B5EF4-FFF2-40B4-BE49-F238E27FC236}">
                <a16:creationId xmlns:a16="http://schemas.microsoft.com/office/drawing/2014/main" id="{B0C8C5A0-C795-383C-0601-33DCF1E6DF40}"/>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132" name="Picture 12" descr="What we like about the NHS Long Term Plan - The Brain Tumour Charity">
            <a:extLst>
              <a:ext uri="{FF2B5EF4-FFF2-40B4-BE49-F238E27FC236}">
                <a16:creationId xmlns:a16="http://schemas.microsoft.com/office/drawing/2014/main" id="{4A5DA737-A3CC-4094-7A83-69C453C3F14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61482" y="4908307"/>
            <a:ext cx="3162300" cy="1447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190653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86BFE8-CB0F-5DB1-A072-0AF9B4F0BD04}"/>
              </a:ext>
            </a:extLst>
          </p:cNvPr>
          <p:cNvSpPr>
            <a:spLocks noGrp="1"/>
          </p:cNvSpPr>
          <p:nvPr>
            <p:ph type="title"/>
          </p:nvPr>
        </p:nvSpPr>
        <p:spPr>
          <a:xfrm>
            <a:off x="1838013" y="677272"/>
            <a:ext cx="9666599" cy="1280890"/>
          </a:xfrm>
        </p:spPr>
        <p:txBody>
          <a:bodyPr/>
          <a:lstStyle/>
          <a:p>
            <a:r>
              <a:rPr lang="en-GB" b="1" i="0" u="sng" dirty="0">
                <a:solidFill>
                  <a:srgbClr val="374151"/>
                </a:solidFill>
                <a:effectLst/>
                <a:latin typeface="Söhne"/>
              </a:rPr>
              <a:t>HR Strategy in the National Health Service (NHS)</a:t>
            </a:r>
            <a:endParaRPr lang="en-GB" b="1" u="sng" dirty="0"/>
          </a:p>
        </p:txBody>
      </p:sp>
      <p:sp>
        <p:nvSpPr>
          <p:cNvPr id="3" name="Content Placeholder 2">
            <a:extLst>
              <a:ext uri="{FF2B5EF4-FFF2-40B4-BE49-F238E27FC236}">
                <a16:creationId xmlns:a16="http://schemas.microsoft.com/office/drawing/2014/main" id="{55F05A31-5BBC-9DBE-5CA3-716B1E74E66A}"/>
              </a:ext>
            </a:extLst>
          </p:cNvPr>
          <p:cNvSpPr>
            <a:spLocks noGrp="1"/>
          </p:cNvSpPr>
          <p:nvPr>
            <p:ph idx="1"/>
          </p:nvPr>
        </p:nvSpPr>
        <p:spPr>
          <a:xfrm>
            <a:off x="329610" y="1412599"/>
            <a:ext cx="5847906" cy="5115792"/>
          </a:xfrm>
        </p:spPr>
        <p:txBody>
          <a:bodyPr>
            <a:normAutofit/>
          </a:bodyPr>
          <a:lstStyle/>
          <a:p>
            <a:pPr marL="0" indent="0" algn="l">
              <a:buNone/>
            </a:pPr>
            <a:r>
              <a:rPr lang="en-GB" b="0" i="0" dirty="0">
                <a:solidFill>
                  <a:srgbClr val="374151"/>
                </a:solidFill>
                <a:effectLst/>
                <a:latin typeface="Arial" panose="020B0604020202020204" pitchFamily="34" charset="0"/>
                <a:cs typeface="Arial" panose="020B0604020202020204" pitchFamily="34" charset="0"/>
              </a:rPr>
              <a:t>HR Strategy in the NHS:</a:t>
            </a:r>
          </a:p>
          <a:p>
            <a:pPr lvl="1"/>
            <a:r>
              <a:rPr lang="en-GB" sz="1800" dirty="0">
                <a:solidFill>
                  <a:srgbClr val="374151"/>
                </a:solidFill>
                <a:latin typeface="Arial" panose="020B0604020202020204" pitchFamily="34" charset="0"/>
                <a:cs typeface="Arial" panose="020B0604020202020204" pitchFamily="34" charset="0"/>
              </a:rPr>
              <a:t>C</a:t>
            </a:r>
            <a:r>
              <a:rPr lang="en-GB" sz="1800" b="0" i="0" dirty="0">
                <a:solidFill>
                  <a:srgbClr val="374151"/>
                </a:solidFill>
                <a:effectLst/>
                <a:latin typeface="Arial" panose="020B0604020202020204" pitchFamily="34" charset="0"/>
                <a:cs typeface="Arial" panose="020B0604020202020204" pitchFamily="34" charset="0"/>
              </a:rPr>
              <a:t>ompetent and driven people (NHS, 2019)</a:t>
            </a:r>
          </a:p>
          <a:p>
            <a:pPr lvl="1"/>
            <a:r>
              <a:rPr lang="en-GB" sz="1800" b="0" i="0" dirty="0">
                <a:solidFill>
                  <a:srgbClr val="374151"/>
                </a:solidFill>
                <a:effectLst/>
                <a:latin typeface="Arial" panose="020B0604020202020204" pitchFamily="34" charset="0"/>
                <a:cs typeface="Arial" panose="020B0604020202020204" pitchFamily="34" charset="0"/>
              </a:rPr>
              <a:t>Performance evaluation and staff engagement (NHS, 2019)</a:t>
            </a:r>
          </a:p>
          <a:p>
            <a:pPr lvl="1"/>
            <a:r>
              <a:rPr lang="en-GB" sz="1800" b="0" i="0" dirty="0">
                <a:solidFill>
                  <a:srgbClr val="374151"/>
                </a:solidFill>
                <a:effectLst/>
                <a:latin typeface="Arial" panose="020B0604020202020204" pitchFamily="34" charset="0"/>
                <a:cs typeface="Arial" panose="020B0604020202020204" pitchFamily="34" charset="0"/>
              </a:rPr>
              <a:t>Training and growth initiatives (NHS, 2019)</a:t>
            </a:r>
          </a:p>
          <a:p>
            <a:pPr lvl="1"/>
            <a:r>
              <a:rPr lang="en-GB" sz="1800" b="0" i="0" dirty="0">
                <a:solidFill>
                  <a:srgbClr val="374151"/>
                </a:solidFill>
                <a:effectLst/>
                <a:latin typeface="Arial" panose="020B0604020202020204" pitchFamily="34" charset="0"/>
                <a:cs typeface="Arial" panose="020B0604020202020204" pitchFamily="34" charset="0"/>
              </a:rPr>
              <a:t>Recruiting efforts (NHS, 2019)</a:t>
            </a:r>
          </a:p>
        </p:txBody>
      </p:sp>
      <p:sp>
        <p:nvSpPr>
          <p:cNvPr id="4" name="Content Placeholder 2">
            <a:extLst>
              <a:ext uri="{FF2B5EF4-FFF2-40B4-BE49-F238E27FC236}">
                <a16:creationId xmlns:a16="http://schemas.microsoft.com/office/drawing/2014/main" id="{4F5F12C7-DC8E-AD1A-1417-9299CCE83D38}"/>
              </a:ext>
            </a:extLst>
          </p:cNvPr>
          <p:cNvSpPr txBox="1">
            <a:spLocks/>
          </p:cNvSpPr>
          <p:nvPr/>
        </p:nvSpPr>
        <p:spPr>
          <a:xfrm>
            <a:off x="6096000" y="3447968"/>
            <a:ext cx="6261250" cy="3080423"/>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b="0" i="0" dirty="0">
                <a:solidFill>
                  <a:srgbClr val="374151"/>
                </a:solidFill>
                <a:effectLst/>
                <a:latin typeface="Arial" panose="020B0604020202020204" pitchFamily="34" charset="0"/>
                <a:cs typeface="Arial" panose="020B0604020202020204" pitchFamily="34" charset="0"/>
              </a:rPr>
              <a:t>Supporting Competitive Advantage:</a:t>
            </a:r>
          </a:p>
          <a:p>
            <a:r>
              <a:rPr lang="en-GB" b="0" i="0" dirty="0">
                <a:solidFill>
                  <a:srgbClr val="374151"/>
                </a:solidFill>
                <a:effectLst/>
                <a:latin typeface="Arial" panose="020B0604020202020204" pitchFamily="34" charset="0"/>
                <a:cs typeface="Arial" panose="020B0604020202020204" pitchFamily="34" charset="0"/>
              </a:rPr>
              <a:t>Securing and retaining skilled medical personnel (NHS, 2019)</a:t>
            </a:r>
          </a:p>
          <a:p>
            <a:r>
              <a:rPr lang="en-GB" b="0" i="0" dirty="0">
                <a:solidFill>
                  <a:srgbClr val="374151"/>
                </a:solidFill>
                <a:effectLst/>
                <a:latin typeface="Arial" panose="020B0604020202020204" pitchFamily="34" charset="0"/>
                <a:cs typeface="Arial" panose="020B0604020202020204" pitchFamily="34" charset="0"/>
              </a:rPr>
              <a:t>Utilising competent staff to enhance patient care and satisfaction (NHS, 2019)</a:t>
            </a:r>
          </a:p>
          <a:p>
            <a:r>
              <a:rPr lang="en-GB" b="0" i="0" dirty="0">
                <a:solidFill>
                  <a:srgbClr val="374151"/>
                </a:solidFill>
                <a:effectLst/>
                <a:latin typeface="Arial" panose="020B0604020202020204" pitchFamily="34" charset="0"/>
                <a:cs typeface="Arial" panose="020B0604020202020204" pitchFamily="34" charset="0"/>
              </a:rPr>
              <a:t>Staff members get ongoing training and development (NHS, 2019)</a:t>
            </a:r>
          </a:p>
          <a:p>
            <a:r>
              <a:rPr lang="en-GB" b="0" i="0" dirty="0">
                <a:solidFill>
                  <a:srgbClr val="374151"/>
                </a:solidFill>
                <a:effectLst/>
                <a:latin typeface="Arial" panose="020B0604020202020204" pitchFamily="34" charset="0"/>
                <a:cs typeface="Arial" panose="020B0604020202020204" pitchFamily="34" charset="0"/>
              </a:rPr>
              <a:t>Upholding a leading position in medical innovation (NHS, 2019)</a:t>
            </a:r>
          </a:p>
        </p:txBody>
      </p:sp>
      <p:pic>
        <p:nvPicPr>
          <p:cNvPr id="9" name="Picture 8" descr="A group of people in a speech bubble">
            <a:extLst>
              <a:ext uri="{FF2B5EF4-FFF2-40B4-BE49-F238E27FC236}">
                <a16:creationId xmlns:a16="http://schemas.microsoft.com/office/drawing/2014/main" id="{45CCC027-FB6D-C64A-6EF0-66761E20546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29070" y="3970495"/>
            <a:ext cx="4091453" cy="2401808"/>
          </a:xfrm>
          <a:prstGeom prst="ellipse">
            <a:avLst/>
          </a:prstGeom>
          <a:ln>
            <a:noFill/>
          </a:ln>
          <a:effectLst>
            <a:softEdge rad="112500"/>
          </a:effectLst>
        </p:spPr>
      </p:pic>
    </p:spTree>
    <p:extLst>
      <p:ext uri="{BB962C8B-B14F-4D97-AF65-F5344CB8AC3E}">
        <p14:creationId xmlns:p14="http://schemas.microsoft.com/office/powerpoint/2010/main" val="21121887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pic>
        <p:nvPicPr>
          <p:cNvPr id="35" name="Picture 34">
            <a:extLst>
              <a:ext uri="{FF2B5EF4-FFF2-40B4-BE49-F238E27FC236}">
                <a16:creationId xmlns:a16="http://schemas.microsoft.com/office/drawing/2014/main" id="{A2C322BF-F6EA-4EFD-DB4C-DDA321BF24A6}"/>
              </a:ext>
            </a:extLst>
          </p:cNvPr>
          <p:cNvPicPr>
            <a:picLocks noChangeAspect="1"/>
          </p:cNvPicPr>
          <p:nvPr/>
        </p:nvPicPr>
        <p:blipFill rotWithShape="1">
          <a:blip r:embed="rId2">
            <a:extLst>
              <a:ext uri="{28A0092B-C50C-407E-A947-70E740481C1C}">
                <a14:useLocalDpi xmlns:a14="http://schemas.microsoft.com/office/drawing/2010/main" val="0"/>
              </a:ext>
            </a:extLst>
          </a:blip>
          <a:srcRect t="1460" r="-1" b="7999"/>
          <a:stretch/>
        </p:blipFill>
        <p:spPr>
          <a:xfrm>
            <a:off x="1" y="10"/>
            <a:ext cx="7574440" cy="6857990"/>
          </a:xfrm>
          <a:prstGeom prst="rect">
            <a:avLst/>
          </a:prstGeom>
        </p:spPr>
      </p:pic>
      <p:sp>
        <p:nvSpPr>
          <p:cNvPr id="2" name="Title 1">
            <a:extLst>
              <a:ext uri="{FF2B5EF4-FFF2-40B4-BE49-F238E27FC236}">
                <a16:creationId xmlns:a16="http://schemas.microsoft.com/office/drawing/2014/main" id="{CBF25362-BCA7-7A33-252F-F7FF45490D9F}"/>
              </a:ext>
            </a:extLst>
          </p:cNvPr>
          <p:cNvSpPr>
            <a:spLocks noGrp="1"/>
          </p:cNvSpPr>
          <p:nvPr>
            <p:ph type="title"/>
          </p:nvPr>
        </p:nvSpPr>
        <p:spPr>
          <a:xfrm>
            <a:off x="541866" y="787400"/>
            <a:ext cx="10920031" cy="778933"/>
          </a:xfrm>
        </p:spPr>
        <p:txBody>
          <a:bodyPr anchor="ctr">
            <a:normAutofit/>
          </a:bodyPr>
          <a:lstStyle/>
          <a:p>
            <a:pPr algn="ctr">
              <a:lnSpc>
                <a:spcPct val="90000"/>
              </a:lnSpc>
            </a:pPr>
            <a:r>
              <a:rPr lang="en-GB" sz="3200" b="1" i="0" u="sng" dirty="0">
                <a:solidFill>
                  <a:schemeClr val="tx1"/>
                </a:solidFill>
                <a:effectLst/>
                <a:latin typeface="Arial" panose="020B0604020202020204" pitchFamily="34" charset="0"/>
                <a:cs typeface="Arial" panose="020B0604020202020204" pitchFamily="34" charset="0"/>
              </a:rPr>
              <a:t>Impact of HR Strategy on National Health Service (NHS)</a:t>
            </a:r>
            <a:endParaRPr lang="en-GB" sz="3200" dirty="0">
              <a:solidFill>
                <a:schemeClr val="tx1"/>
              </a:solidFill>
              <a:latin typeface="Arial" panose="020B0604020202020204" pitchFamily="34" charset="0"/>
              <a:cs typeface="Arial" panose="020B0604020202020204" pitchFamily="34" charset="0"/>
            </a:endParaRPr>
          </a:p>
        </p:txBody>
      </p:sp>
      <p:sp>
        <p:nvSpPr>
          <p:cNvPr id="4" name="Rectangle 1">
            <a:extLst>
              <a:ext uri="{FF2B5EF4-FFF2-40B4-BE49-F238E27FC236}">
                <a16:creationId xmlns:a16="http://schemas.microsoft.com/office/drawing/2014/main" id="{F428B861-62FB-0B7D-33B9-B8435ED49917}"/>
              </a:ext>
            </a:extLst>
          </p:cNvPr>
          <p:cNvSpPr>
            <a:spLocks noGrp="1" noChangeArrowheads="1"/>
          </p:cNvSpPr>
          <p:nvPr>
            <p:ph idx="1"/>
          </p:nvPr>
        </p:nvSpPr>
        <p:spPr bwMode="auto">
          <a:xfrm>
            <a:off x="7484340" y="2353196"/>
            <a:ext cx="4625180" cy="3428741"/>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0" tIns="198375" rIns="0" bIns="198375" numCol="1" anchorCtr="0" compatLnSpc="1">
            <a:prstTxWarp prst="textNoShape">
              <a:avLst/>
            </a:prstTxWarp>
            <a:norm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defTabSz="914400" rtl="0" eaLnBrk="0" fontAlgn="base" latinLnBrk="0" hangingPunct="0">
              <a:lnSpc>
                <a:spcPct val="90000"/>
              </a:lnSpc>
              <a:spcBef>
                <a:spcPct val="0"/>
              </a:spcBef>
              <a:spcAft>
                <a:spcPts val="600"/>
              </a:spcAft>
              <a:buClrTx/>
              <a:buSzTx/>
              <a:buFontTx/>
              <a:buNone/>
              <a:tabLst/>
            </a:pPr>
            <a:r>
              <a:rPr kumimoji="0" lang="en-US" altLang="en-US" b="1" i="0" u="none" strike="noStrike" cap="none" normalizeH="0" baseline="0" dirty="0">
                <a:ln>
                  <a:noFill/>
                </a:ln>
                <a:solidFill>
                  <a:schemeClr val="tx1">
                    <a:lumMod val="95000"/>
                    <a:lumOff val="5000"/>
                  </a:schemeClr>
                </a:solidFill>
                <a:effectLst/>
                <a:cs typeface="Arial" panose="020B0604020202020204" pitchFamily="34" charset="0"/>
              </a:rPr>
              <a:t>Impact of HR Strategy on Overall Strategy:</a:t>
            </a:r>
          </a:p>
          <a:p>
            <a:pPr defTabSz="914400">
              <a:lnSpc>
                <a:spcPct val="90000"/>
              </a:lnSpc>
              <a:spcAft>
                <a:spcPts val="600"/>
              </a:spcAft>
              <a:buClrTx/>
            </a:pPr>
            <a:r>
              <a:rPr kumimoji="0" lang="en-GB" altLang="en-US" b="0" i="0" u="none" strike="noStrike" cap="none" normalizeH="0" baseline="0" dirty="0">
                <a:ln>
                  <a:noFill/>
                </a:ln>
                <a:solidFill>
                  <a:schemeClr val="tx1">
                    <a:lumMod val="95000"/>
                    <a:lumOff val="5000"/>
                  </a:schemeClr>
                </a:solidFill>
                <a:effectLst/>
                <a:cs typeface="Arial" panose="020B0604020202020204" pitchFamily="34" charset="0"/>
              </a:rPr>
              <a:t>It focuses on recruiting and retaining outstanding healthcare employees to provide a knowledgeable and engaged workforce.</a:t>
            </a:r>
          </a:p>
          <a:p>
            <a:pPr defTabSz="914400">
              <a:lnSpc>
                <a:spcPct val="90000"/>
              </a:lnSpc>
              <a:spcAft>
                <a:spcPts val="600"/>
              </a:spcAft>
              <a:buClrTx/>
            </a:pPr>
            <a:r>
              <a:rPr kumimoji="0" lang="en-GB" altLang="en-US" b="0" i="0" u="none" strike="noStrike" cap="none" normalizeH="0" baseline="0" dirty="0">
                <a:ln>
                  <a:noFill/>
                </a:ln>
                <a:solidFill>
                  <a:schemeClr val="tx1">
                    <a:lumMod val="95000"/>
                    <a:lumOff val="5000"/>
                  </a:schemeClr>
                </a:solidFill>
                <a:effectLst/>
                <a:cs typeface="Arial" panose="020B0604020202020204" pitchFamily="34" charset="0"/>
              </a:rPr>
              <a:t>The goal of the NHS is to deliver top-notch medical care and improve patient outcomes, and this goal is supported by the HR strategy. </a:t>
            </a:r>
          </a:p>
          <a:p>
            <a:pPr marL="0" marR="0" lvl="0" indent="0" defTabSz="914400" rtl="0" eaLnBrk="0" fontAlgn="base" latinLnBrk="0" hangingPunct="0">
              <a:lnSpc>
                <a:spcPct val="90000"/>
              </a:lnSpc>
              <a:spcBef>
                <a:spcPct val="0"/>
              </a:spcBef>
              <a:spcAft>
                <a:spcPts val="600"/>
              </a:spcAft>
              <a:buClrTx/>
              <a:buSzTx/>
              <a:buFontTx/>
              <a:buChar char="•"/>
              <a:tabLst/>
            </a:pPr>
            <a:endParaRPr lang="en-GB" altLang="en-US" dirty="0">
              <a:solidFill>
                <a:schemeClr val="tx1">
                  <a:lumMod val="95000"/>
                  <a:lumOff val="5000"/>
                </a:schemeClr>
              </a:solidFill>
              <a:cs typeface="Arial" panose="020B0604020202020204" pitchFamily="34" charset="0"/>
            </a:endParaRPr>
          </a:p>
          <a:p>
            <a:pPr marL="0" marR="0" lvl="0" indent="0" defTabSz="914400" rtl="0" eaLnBrk="0" fontAlgn="base" latinLnBrk="0" hangingPunct="0">
              <a:lnSpc>
                <a:spcPct val="90000"/>
              </a:lnSpc>
              <a:spcBef>
                <a:spcPct val="0"/>
              </a:spcBef>
              <a:spcAft>
                <a:spcPts val="600"/>
              </a:spcAft>
              <a:buClrTx/>
              <a:buSzTx/>
              <a:buNone/>
              <a:tabLst/>
            </a:pPr>
            <a:endParaRPr kumimoji="0" lang="en-GB" altLang="en-US" b="0" i="0" u="none" strike="noStrike" cap="none" normalizeH="0" baseline="0" dirty="0">
              <a:ln>
                <a:noFill/>
              </a:ln>
              <a:solidFill>
                <a:schemeClr val="tx1">
                  <a:lumMod val="95000"/>
                  <a:lumOff val="5000"/>
                </a:schemeClr>
              </a:solidFill>
              <a:effectLst/>
              <a:cs typeface="Arial" panose="020B0604020202020204" pitchFamily="34" charset="0"/>
            </a:endParaRPr>
          </a:p>
        </p:txBody>
      </p:sp>
      <p:sp>
        <p:nvSpPr>
          <p:cNvPr id="36" name="Content Placeholder 2">
            <a:extLst>
              <a:ext uri="{FF2B5EF4-FFF2-40B4-BE49-F238E27FC236}">
                <a16:creationId xmlns:a16="http://schemas.microsoft.com/office/drawing/2014/main" id="{03D23994-BABE-8147-6C82-C43CCC799806}"/>
              </a:ext>
            </a:extLst>
          </p:cNvPr>
          <p:cNvSpPr txBox="1">
            <a:spLocks/>
          </p:cNvSpPr>
          <p:nvPr/>
        </p:nvSpPr>
        <p:spPr>
          <a:xfrm>
            <a:off x="924479" y="4567115"/>
            <a:ext cx="6873799" cy="3263716"/>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defTabSz="914400" eaLnBrk="0" fontAlgn="base" hangingPunct="0">
              <a:lnSpc>
                <a:spcPct val="90000"/>
              </a:lnSpc>
              <a:spcBef>
                <a:spcPct val="0"/>
              </a:spcBef>
              <a:spcAft>
                <a:spcPts val="600"/>
              </a:spcAft>
              <a:buClrTx/>
              <a:buFont typeface="Wingdings 3" charset="2"/>
              <a:buNone/>
            </a:pPr>
            <a:endParaRPr lang="en-GB" altLang="en-US" dirty="0">
              <a:solidFill>
                <a:schemeClr val="tx1">
                  <a:lumMod val="95000"/>
                  <a:lumOff val="5000"/>
                </a:schemeClr>
              </a:solidFill>
              <a:latin typeface="Arial" panose="020B0604020202020204" pitchFamily="34" charset="0"/>
              <a:cs typeface="Arial" panose="020B0604020202020204" pitchFamily="34" charset="0"/>
            </a:endParaRPr>
          </a:p>
          <a:p>
            <a:pPr marL="0" indent="0" defTabSz="914400" eaLnBrk="0" fontAlgn="base" hangingPunct="0">
              <a:lnSpc>
                <a:spcPct val="90000"/>
              </a:lnSpc>
              <a:spcBef>
                <a:spcPct val="0"/>
              </a:spcBef>
              <a:spcAft>
                <a:spcPts val="600"/>
              </a:spcAft>
              <a:buClrTx/>
              <a:buFont typeface="Wingdings 3" charset="2"/>
              <a:buNone/>
            </a:pPr>
            <a:r>
              <a:rPr lang="en-US" altLang="en-US" b="1" dirty="0">
                <a:solidFill>
                  <a:schemeClr val="tx1">
                    <a:lumMod val="95000"/>
                    <a:lumOff val="5000"/>
                  </a:schemeClr>
                </a:solidFill>
                <a:latin typeface="Arial" panose="020B0604020202020204" pitchFamily="34" charset="0"/>
                <a:cs typeface="Arial" panose="020B0604020202020204" pitchFamily="34" charset="0"/>
              </a:rPr>
              <a:t>Contribution of HR Strategy to Organizational Success:</a:t>
            </a:r>
          </a:p>
          <a:p>
            <a:pPr defTabSz="914400">
              <a:lnSpc>
                <a:spcPct val="90000"/>
              </a:lnSpc>
              <a:spcAft>
                <a:spcPts val="600"/>
              </a:spcAft>
              <a:buClrTx/>
            </a:pPr>
            <a:r>
              <a:rPr lang="en-GB" altLang="en-US" dirty="0">
                <a:solidFill>
                  <a:schemeClr val="tx1">
                    <a:lumMod val="95000"/>
                    <a:lumOff val="5000"/>
                  </a:schemeClr>
                </a:solidFill>
                <a:latin typeface="Arial" panose="020B0604020202020204" pitchFamily="34" charset="0"/>
                <a:cs typeface="Arial" panose="020B0604020202020204" pitchFamily="34" charset="0"/>
              </a:rPr>
              <a:t>The expertise of healthcare personnel is increased via ongoing training programmes.</a:t>
            </a:r>
          </a:p>
          <a:p>
            <a:pPr defTabSz="914400">
              <a:lnSpc>
                <a:spcPct val="90000"/>
              </a:lnSpc>
              <a:spcAft>
                <a:spcPts val="600"/>
              </a:spcAft>
              <a:buClrTx/>
            </a:pPr>
            <a:r>
              <a:rPr lang="en-GB" altLang="en-US" dirty="0">
                <a:solidFill>
                  <a:schemeClr val="tx1">
                    <a:lumMod val="95000"/>
                    <a:lumOff val="5000"/>
                  </a:schemeClr>
                </a:solidFill>
                <a:latin typeface="Arial" panose="020B0604020202020204" pitchFamily="34" charset="0"/>
                <a:cs typeface="Arial" panose="020B0604020202020204" pitchFamily="34" charset="0"/>
              </a:rPr>
              <a:t>Employees are better able to give care and keep informed about the most recent medical developments.</a:t>
            </a:r>
            <a:endParaRPr lang="en-US" altLang="en-US" dirty="0">
              <a:solidFill>
                <a:schemeClr val="tx1">
                  <a:lumMod val="95000"/>
                  <a:lumOff val="5000"/>
                </a:schemeClr>
              </a:solidFill>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13441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8C6059-F7BF-E114-1059-3B756E5C14C3}"/>
              </a:ext>
            </a:extLst>
          </p:cNvPr>
          <p:cNvSpPr>
            <a:spLocks noGrp="1"/>
          </p:cNvSpPr>
          <p:nvPr>
            <p:ph type="title"/>
          </p:nvPr>
        </p:nvSpPr>
        <p:spPr>
          <a:xfrm>
            <a:off x="0" y="624110"/>
            <a:ext cx="12191999" cy="1280890"/>
          </a:xfrm>
        </p:spPr>
        <p:txBody>
          <a:bodyPr/>
          <a:lstStyle/>
          <a:p>
            <a:pPr algn="ctr"/>
            <a:r>
              <a:rPr lang="en-GB" b="1" u="sng" dirty="0"/>
              <a:t>Conclusion</a:t>
            </a:r>
          </a:p>
        </p:txBody>
      </p:sp>
      <p:sp>
        <p:nvSpPr>
          <p:cNvPr id="3" name="Content Placeholder 2">
            <a:extLst>
              <a:ext uri="{FF2B5EF4-FFF2-40B4-BE49-F238E27FC236}">
                <a16:creationId xmlns:a16="http://schemas.microsoft.com/office/drawing/2014/main" id="{EC18B0E2-1A94-059B-90CF-C87029135F9D}"/>
              </a:ext>
            </a:extLst>
          </p:cNvPr>
          <p:cNvSpPr>
            <a:spLocks noGrp="1"/>
          </p:cNvSpPr>
          <p:nvPr>
            <p:ph idx="1"/>
          </p:nvPr>
        </p:nvSpPr>
        <p:spPr>
          <a:xfrm>
            <a:off x="1265273" y="1488558"/>
            <a:ext cx="10802680" cy="5029200"/>
          </a:xfrm>
        </p:spPr>
        <p:txBody>
          <a:bodyPr>
            <a:normAutofit/>
          </a:bodyPr>
          <a:lstStyle/>
          <a:p>
            <a:pPr marL="0" indent="0">
              <a:buNone/>
            </a:pPr>
            <a:r>
              <a:rPr lang="en-GB" dirty="0">
                <a:latin typeface="Arial" panose="020B0604020202020204" pitchFamily="34" charset="0"/>
                <a:cs typeface="Arial" panose="020B0604020202020204" pitchFamily="34" charset="0"/>
              </a:rPr>
              <a:t>In conclusion, the HR strategy is an essential part of both private and public sector organisations, guiding the management of human resources to be in line with the overall organisational goals. For Google Inc., a well-known private sector company, its HR strategy is centred on luring top talent, encouraging employee growth, and establishing a culture of continuous learning. By recruiting qualified workers, boosting efficiency, and encouraging innovation, this strategy helps Google maintain its competitive edge.</a:t>
            </a:r>
          </a:p>
          <a:p>
            <a:pPr marL="0" indent="0">
              <a:buNone/>
            </a:pPr>
            <a:r>
              <a:rPr lang="en-GB" b="0" i="0" dirty="0">
                <a:solidFill>
                  <a:srgbClr val="374151"/>
                </a:solidFill>
                <a:effectLst/>
                <a:latin typeface="Arial" panose="020B0604020202020204" pitchFamily="34" charset="0"/>
                <a:cs typeface="Arial" panose="020B0604020202020204" pitchFamily="34" charset="0"/>
              </a:rPr>
              <a:t>On the other hand,</a:t>
            </a:r>
            <a:r>
              <a:rPr lang="en-GB" dirty="0">
                <a:latin typeface="Arial" panose="020B0604020202020204" pitchFamily="34" charset="0"/>
                <a:cs typeface="Arial" panose="020B0604020202020204" pitchFamily="34" charset="0"/>
              </a:rPr>
              <a:t> the National Health Service (NHS), a company in the public sector, has an HR strategy that is centred on selecting qualified personnel, assessing their performance, educating them, and enhancing patient outcomes. By offering skilled medical personnel, continual staff development, and a leadership position in medical innovation, the NHS's HR strategy supports its performance.</a:t>
            </a:r>
          </a:p>
          <a:p>
            <a:pPr marL="0" indent="0">
              <a:buNone/>
            </a:pPr>
            <a:r>
              <a:rPr lang="en-GB" dirty="0">
                <a:latin typeface="Arial" panose="020B0604020202020204" pitchFamily="34" charset="0"/>
                <a:cs typeface="Arial" panose="020B0604020202020204" pitchFamily="34" charset="0"/>
              </a:rPr>
              <a:t>HR planning is essential to the success of any business, whether it operates in the technology-driven commercial sector or the mission-driven public sector. It strongly emphasises the need of attracting, developing, and retaining great employees since doing so will subsequently strengthen an organization's competitive advantage and enhance its ability to deliver top-notch customer service.</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974191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EC4051-E906-1E95-5A20-7FE761AAF80B}"/>
              </a:ext>
            </a:extLst>
          </p:cNvPr>
          <p:cNvSpPr>
            <a:spLocks noGrp="1"/>
          </p:cNvSpPr>
          <p:nvPr>
            <p:ph type="title"/>
          </p:nvPr>
        </p:nvSpPr>
        <p:spPr>
          <a:xfrm>
            <a:off x="0" y="624110"/>
            <a:ext cx="12191999" cy="1280890"/>
          </a:xfrm>
        </p:spPr>
        <p:txBody>
          <a:bodyPr/>
          <a:lstStyle/>
          <a:p>
            <a:pPr algn="ctr"/>
            <a:r>
              <a:rPr lang="en-GB" b="1" i="0" u="sng" dirty="0">
                <a:solidFill>
                  <a:srgbClr val="374151"/>
                </a:solidFill>
                <a:effectLst/>
                <a:latin typeface="Arial" panose="020B0604020202020204" pitchFamily="34" charset="0"/>
                <a:cs typeface="Arial" panose="020B0604020202020204" pitchFamily="34" charset="0"/>
              </a:rPr>
              <a:t>References</a:t>
            </a:r>
            <a:endParaRPr lang="en-GB" b="1" u="sng"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4B19540-70B2-218D-2975-E48DAF1E8D9B}"/>
              </a:ext>
            </a:extLst>
          </p:cNvPr>
          <p:cNvSpPr>
            <a:spLocks noGrp="1"/>
          </p:cNvSpPr>
          <p:nvPr>
            <p:ph idx="1"/>
          </p:nvPr>
        </p:nvSpPr>
        <p:spPr>
          <a:xfrm>
            <a:off x="1158949" y="1562986"/>
            <a:ext cx="11033051" cy="5295014"/>
          </a:xfrm>
        </p:spPr>
        <p:txBody>
          <a:bodyPr>
            <a:normAutofit lnSpcReduction="10000"/>
          </a:bodyPr>
          <a:lstStyle/>
          <a:p>
            <a:pPr marL="342900" lvl="0" indent="-342900">
              <a:lnSpc>
                <a:spcPct val="107000"/>
              </a:lnSpc>
              <a:spcAft>
                <a:spcPts val="800"/>
              </a:spcAft>
              <a:buFont typeface="Arial" panose="020B0604020202020204" pitchFamily="34" charset="0"/>
              <a:buChar char="•"/>
              <a:tabLst>
                <a:tab pos="457200" algn="l"/>
              </a:tabLst>
            </a:pPr>
            <a:r>
              <a:rPr lang="en-GB" kern="100" dirty="0" err="1">
                <a:effectLst/>
                <a:latin typeface="Arial" panose="020B0604020202020204" pitchFamily="34" charset="0"/>
                <a:ea typeface="Calibri" panose="020F0502020204030204" pitchFamily="34" charset="0"/>
                <a:cs typeface="Arial" panose="020B0604020202020204" pitchFamily="34" charset="0"/>
              </a:rPr>
              <a:t>Aamodt</a:t>
            </a:r>
            <a:r>
              <a:rPr lang="en-GB" kern="100" dirty="0">
                <a:effectLst/>
                <a:latin typeface="Arial" panose="020B0604020202020204" pitchFamily="34" charset="0"/>
                <a:ea typeface="Calibri" panose="020F0502020204030204" pitchFamily="34" charset="0"/>
                <a:cs typeface="Arial" panose="020B0604020202020204" pitchFamily="34" charset="0"/>
              </a:rPr>
              <a:t>, M. G. (2019). Industrial/organizational psychology: An applied approach. Cengage Learning.</a:t>
            </a:r>
          </a:p>
          <a:p>
            <a:pPr marL="342900" lvl="0" indent="-342900">
              <a:lnSpc>
                <a:spcPct val="107000"/>
              </a:lnSpc>
              <a:spcAft>
                <a:spcPts val="800"/>
              </a:spcAft>
              <a:buFont typeface="Arial" panose="020B0604020202020204" pitchFamily="34" charset="0"/>
              <a:buChar char="•"/>
              <a:tabLst>
                <a:tab pos="457200" algn="l"/>
              </a:tabLst>
            </a:pPr>
            <a:r>
              <a:rPr lang="en-GB" kern="100" dirty="0">
                <a:effectLst/>
                <a:latin typeface="Arial" panose="020B0604020202020204" pitchFamily="34" charset="0"/>
                <a:ea typeface="Calibri" panose="020F0502020204030204" pitchFamily="34" charset="0"/>
                <a:cs typeface="Arial" panose="020B0604020202020204" pitchFamily="34" charset="0"/>
              </a:rPr>
              <a:t>Bock, L. (2015). Work rules!: Insights from inside Google that will transform how you live and lead. Twelve.</a:t>
            </a:r>
          </a:p>
          <a:p>
            <a:pPr marL="342900" lvl="0" indent="-342900">
              <a:lnSpc>
                <a:spcPct val="107000"/>
              </a:lnSpc>
              <a:spcAft>
                <a:spcPts val="800"/>
              </a:spcAft>
              <a:buFont typeface="Arial" panose="020B0604020202020204" pitchFamily="34" charset="0"/>
              <a:buChar char="•"/>
              <a:tabLst>
                <a:tab pos="457200" algn="l"/>
              </a:tabLst>
            </a:pPr>
            <a:r>
              <a:rPr lang="en-GB" kern="100" dirty="0">
                <a:effectLst/>
                <a:latin typeface="Arial" panose="020B0604020202020204" pitchFamily="34" charset="0"/>
                <a:ea typeface="Calibri" panose="020F0502020204030204" pitchFamily="34" charset="0"/>
                <a:cs typeface="Arial" panose="020B0604020202020204" pitchFamily="34" charset="0"/>
              </a:rPr>
              <a:t>Boudreau, J. W., &amp; Ramstad, P. M. (2007). Beyond HR: The new science of human capital. Harvard Business Press.</a:t>
            </a:r>
          </a:p>
          <a:p>
            <a:pPr marL="342900" lvl="0" indent="-342900">
              <a:lnSpc>
                <a:spcPct val="107000"/>
              </a:lnSpc>
              <a:spcAft>
                <a:spcPts val="800"/>
              </a:spcAft>
              <a:buFont typeface="Arial" panose="020B0604020202020204" pitchFamily="34" charset="0"/>
              <a:buChar char="•"/>
              <a:tabLst>
                <a:tab pos="457200" algn="l"/>
              </a:tabLst>
            </a:pPr>
            <a:r>
              <a:rPr lang="en-GB" kern="100" dirty="0">
                <a:effectLst/>
                <a:latin typeface="Arial" panose="020B0604020202020204" pitchFamily="34" charset="0"/>
                <a:ea typeface="Calibri" panose="020F0502020204030204" pitchFamily="34" charset="0"/>
                <a:cs typeface="Arial" panose="020B0604020202020204" pitchFamily="34" charset="0"/>
              </a:rPr>
              <a:t>Boxall, P., &amp; Purcell, J. (2016). Strategy and human resource management. Palgrave Macmillan.</a:t>
            </a:r>
          </a:p>
          <a:p>
            <a:pPr marL="342900" lvl="0" indent="-342900">
              <a:lnSpc>
                <a:spcPct val="107000"/>
              </a:lnSpc>
              <a:spcAft>
                <a:spcPts val="800"/>
              </a:spcAft>
              <a:buFont typeface="Arial" panose="020B0604020202020204" pitchFamily="34" charset="0"/>
              <a:buChar char="•"/>
              <a:tabLst>
                <a:tab pos="457200" algn="l"/>
              </a:tabLst>
            </a:pPr>
            <a:r>
              <a:rPr lang="en-GB" kern="100" dirty="0">
                <a:effectLst/>
                <a:latin typeface="Arial" panose="020B0604020202020204" pitchFamily="34" charset="0"/>
                <a:ea typeface="Calibri" panose="020F0502020204030204" pitchFamily="34" charset="0"/>
                <a:cs typeface="Arial" panose="020B0604020202020204" pitchFamily="34" charset="0"/>
              </a:rPr>
              <a:t>Collings, D. G., Wood, G. T., &amp; </a:t>
            </a:r>
            <a:r>
              <a:rPr lang="en-GB" kern="100" dirty="0" err="1">
                <a:effectLst/>
                <a:latin typeface="Arial" panose="020B0604020202020204" pitchFamily="34" charset="0"/>
                <a:ea typeface="Calibri" panose="020F0502020204030204" pitchFamily="34" charset="0"/>
                <a:cs typeface="Arial" panose="020B0604020202020204" pitchFamily="34" charset="0"/>
              </a:rPr>
              <a:t>Szamosi</a:t>
            </a:r>
            <a:r>
              <a:rPr lang="en-GB" kern="100" dirty="0">
                <a:effectLst/>
                <a:latin typeface="Arial" panose="020B0604020202020204" pitchFamily="34" charset="0"/>
                <a:ea typeface="Calibri" panose="020F0502020204030204" pitchFamily="34" charset="0"/>
                <a:cs typeface="Arial" panose="020B0604020202020204" pitchFamily="34" charset="0"/>
              </a:rPr>
              <a:t>, L. T. (2019). Human resource management: A critical approach. Routledge.</a:t>
            </a:r>
          </a:p>
          <a:p>
            <a:pPr marL="342900" lvl="0" indent="-342900">
              <a:lnSpc>
                <a:spcPct val="107000"/>
              </a:lnSpc>
              <a:spcAft>
                <a:spcPts val="800"/>
              </a:spcAft>
              <a:buFont typeface="Arial" panose="020B0604020202020204" pitchFamily="34" charset="0"/>
              <a:buChar char="•"/>
              <a:tabLst>
                <a:tab pos="457200" algn="l"/>
              </a:tabLst>
            </a:pPr>
            <a:r>
              <a:rPr lang="en-GB" kern="100" dirty="0">
                <a:effectLst/>
                <a:latin typeface="Arial" panose="020B0604020202020204" pitchFamily="34" charset="0"/>
                <a:ea typeface="Calibri" panose="020F0502020204030204" pitchFamily="34" charset="0"/>
                <a:cs typeface="Arial" panose="020B0604020202020204" pitchFamily="34" charset="0"/>
              </a:rPr>
              <a:t>Google Corporate Website. (n.d.). </a:t>
            </a:r>
            <a:r>
              <a:rPr lang="en-GB" dirty="0">
                <a:solidFill>
                  <a:srgbClr val="4D5156"/>
                </a:solidFill>
                <a:latin typeface="arial" panose="020B0604020202020204" pitchFamily="34" charset="0"/>
              </a:rPr>
              <a:t>Taken</a:t>
            </a:r>
            <a:r>
              <a:rPr lang="en-GB" b="0" i="0" dirty="0">
                <a:solidFill>
                  <a:srgbClr val="4D5156"/>
                </a:solidFill>
                <a:effectLst/>
                <a:latin typeface="arial" panose="020B0604020202020204" pitchFamily="34" charset="0"/>
              </a:rPr>
              <a:t> </a:t>
            </a:r>
            <a:r>
              <a:rPr lang="en-GB" kern="100" dirty="0">
                <a:effectLst/>
                <a:latin typeface="Arial" panose="020B0604020202020204" pitchFamily="34" charset="0"/>
                <a:ea typeface="Calibri" panose="020F0502020204030204" pitchFamily="34" charset="0"/>
                <a:cs typeface="Arial" panose="020B0604020202020204" pitchFamily="34" charset="0"/>
              </a:rPr>
              <a:t>from </a:t>
            </a:r>
            <a:r>
              <a:rPr lang="en-GB"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https://about.google/</a:t>
            </a:r>
            <a:endParaRPr lang="en-GB"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en-GB" kern="100" dirty="0">
                <a:effectLst/>
                <a:latin typeface="Arial" panose="020B0604020202020204" pitchFamily="34" charset="0"/>
                <a:ea typeface="Calibri" panose="020F0502020204030204" pitchFamily="34" charset="0"/>
                <a:cs typeface="Arial" panose="020B0604020202020204" pitchFamily="34" charset="0"/>
              </a:rPr>
              <a:t>Google. (n.d.). Careers. </a:t>
            </a:r>
            <a:r>
              <a:rPr lang="en-GB" dirty="0">
                <a:solidFill>
                  <a:srgbClr val="4D5156"/>
                </a:solidFill>
                <a:latin typeface="arial" panose="020B0604020202020204" pitchFamily="34" charset="0"/>
              </a:rPr>
              <a:t>F</a:t>
            </a:r>
            <a:r>
              <a:rPr lang="en-GB" b="0" i="0" dirty="0">
                <a:solidFill>
                  <a:srgbClr val="4D5156"/>
                </a:solidFill>
                <a:effectLst/>
                <a:latin typeface="arial" panose="020B0604020202020204" pitchFamily="34" charset="0"/>
              </a:rPr>
              <a:t>etch</a:t>
            </a:r>
            <a:r>
              <a:rPr lang="en-GB" kern="100" dirty="0">
                <a:effectLst/>
                <a:latin typeface="Arial" panose="020B0604020202020204" pitchFamily="34" charset="0"/>
                <a:ea typeface="Calibri" panose="020F0502020204030204" pitchFamily="34" charset="0"/>
                <a:cs typeface="Arial" panose="020B0604020202020204" pitchFamily="34" charset="0"/>
              </a:rPr>
              <a:t> from </a:t>
            </a:r>
            <a:r>
              <a:rPr lang="en-GB"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https://careers.google.com/</a:t>
            </a:r>
            <a:r>
              <a:rPr lang="en-GB" kern="100" dirty="0">
                <a:effectLst/>
                <a:latin typeface="Arial" panose="020B0604020202020204" pitchFamily="34" charset="0"/>
                <a:ea typeface="Calibri" panose="020F0502020204030204" pitchFamily="34" charset="0"/>
                <a:cs typeface="Arial" panose="020B0604020202020204" pitchFamily="34" charset="0"/>
              </a:rPr>
              <a:t>.</a:t>
            </a:r>
          </a:p>
          <a:p>
            <a:pPr>
              <a:lnSpc>
                <a:spcPct val="107000"/>
              </a:lnSpc>
              <a:spcAft>
                <a:spcPts val="800"/>
              </a:spcAft>
              <a:buFont typeface="Arial" panose="020B0604020202020204" pitchFamily="34" charset="0"/>
              <a:buChar char="•"/>
              <a:tabLst>
                <a:tab pos="457200" algn="l"/>
              </a:tabLst>
            </a:pPr>
            <a:r>
              <a:rPr lang="en-GB" sz="1800" kern="100" dirty="0">
                <a:effectLst/>
                <a:latin typeface="Arial" panose="020B0604020202020204" pitchFamily="34" charset="0"/>
                <a:ea typeface="Calibri" panose="020F0502020204030204" pitchFamily="34" charset="0"/>
                <a:cs typeface="Arial" panose="020B0604020202020204" pitchFamily="34" charset="0"/>
              </a:rPr>
              <a:t>Kessler, A. (2019). The Four: The Hidden DNA of Amazon, Apple, Facebook, and Google. Random House.</a:t>
            </a:r>
          </a:p>
          <a:p>
            <a:pPr marL="342900" lvl="0" indent="-342900">
              <a:lnSpc>
                <a:spcPct val="107000"/>
              </a:lnSpc>
              <a:spcAft>
                <a:spcPts val="800"/>
              </a:spcAft>
              <a:buFont typeface="Arial" panose="020B0604020202020204" pitchFamily="34" charset="0"/>
              <a:buChar char="•"/>
              <a:tabLst>
                <a:tab pos="457200" algn="l"/>
              </a:tabLst>
            </a:pPr>
            <a:endParaRPr lang="en-GB" kern="1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4405789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C425260-2DEB-89EC-E65C-150FFA562AD0}"/>
              </a:ext>
            </a:extLst>
          </p:cNvPr>
          <p:cNvSpPr>
            <a:spLocks noGrp="1"/>
          </p:cNvSpPr>
          <p:nvPr>
            <p:ph idx="1"/>
          </p:nvPr>
        </p:nvSpPr>
        <p:spPr>
          <a:xfrm>
            <a:off x="2009553" y="818707"/>
            <a:ext cx="9973340" cy="5092515"/>
          </a:xfrm>
        </p:spPr>
        <p:txBody>
          <a:bodyPr>
            <a:normAutofit lnSpcReduction="10000"/>
          </a:bodyPr>
          <a:lstStyle/>
          <a:p>
            <a:pPr marL="342900" lvl="0" indent="-342900">
              <a:lnSpc>
                <a:spcPct val="107000"/>
              </a:lnSpc>
              <a:spcAft>
                <a:spcPts val="800"/>
              </a:spcAft>
              <a:buFont typeface="Arial" panose="020B0604020202020204" pitchFamily="34" charset="0"/>
              <a:buChar char="•"/>
              <a:tabLst>
                <a:tab pos="457200" algn="l"/>
              </a:tabLst>
            </a:pPr>
            <a:r>
              <a:rPr lang="en-GB" sz="1800" kern="100" dirty="0">
                <a:effectLst/>
                <a:latin typeface="Arial" panose="020B0604020202020204" pitchFamily="34" charset="0"/>
                <a:ea typeface="Calibri" panose="020F0502020204030204" pitchFamily="34" charset="0"/>
                <a:cs typeface="Arial" panose="020B0604020202020204" pitchFamily="34" charset="0"/>
              </a:rPr>
              <a:t>Kessler, A. (2019). The Four: The Hidden DNA of Amazon, Apple, Facebook, and Google. Random House.</a:t>
            </a:r>
          </a:p>
          <a:p>
            <a:pPr marL="342900" lvl="0" indent="-342900">
              <a:lnSpc>
                <a:spcPct val="107000"/>
              </a:lnSpc>
              <a:spcAft>
                <a:spcPts val="800"/>
              </a:spcAft>
              <a:buFont typeface="Arial" panose="020B0604020202020204" pitchFamily="34" charset="0"/>
              <a:buChar char="•"/>
              <a:tabLst>
                <a:tab pos="457200" algn="l"/>
              </a:tabLst>
            </a:pPr>
            <a:r>
              <a:rPr lang="en-GB" sz="1800" kern="100" dirty="0">
                <a:effectLst/>
                <a:latin typeface="Arial" panose="020B0604020202020204" pitchFamily="34" charset="0"/>
                <a:ea typeface="Calibri" panose="020F0502020204030204" pitchFamily="34" charset="0"/>
                <a:cs typeface="Arial" panose="020B0604020202020204" pitchFamily="34" charset="0"/>
              </a:rPr>
              <a:t>NHS Employers. (n.d.). Developing Your Workforce - A Strategic Approach. Taken from </a:t>
            </a:r>
            <a:r>
              <a:rPr lang="en-GB" sz="18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https://www.nhsemployers.org/inspire-attract-and-recruit</a:t>
            </a:r>
            <a:endParaRPr lang="en-GB" sz="18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en-GB" sz="1800" kern="100" dirty="0">
                <a:effectLst/>
                <a:latin typeface="Arial" panose="020B0604020202020204" pitchFamily="34" charset="0"/>
                <a:ea typeface="Calibri" panose="020F0502020204030204" pitchFamily="34" charset="0"/>
                <a:cs typeface="Arial" panose="020B0604020202020204" pitchFamily="34" charset="0"/>
              </a:rPr>
              <a:t>NHS England. (n.d.). NHS People Plan 2020/21. </a:t>
            </a:r>
            <a:r>
              <a:rPr lang="en-GB" dirty="0">
                <a:solidFill>
                  <a:srgbClr val="4D5156"/>
                </a:solidFill>
                <a:latin typeface="arial" panose="020B0604020202020204" pitchFamily="34" charset="0"/>
              </a:rPr>
              <a:t>F</a:t>
            </a:r>
            <a:r>
              <a:rPr lang="en-GB" b="0" i="0" dirty="0">
                <a:solidFill>
                  <a:srgbClr val="4D5156"/>
                </a:solidFill>
                <a:effectLst/>
                <a:latin typeface="arial" panose="020B0604020202020204" pitchFamily="34" charset="0"/>
              </a:rPr>
              <a:t>etch</a:t>
            </a:r>
            <a:r>
              <a:rPr lang="en-GB" sz="1800" kern="100" dirty="0">
                <a:effectLst/>
                <a:latin typeface="Arial" panose="020B0604020202020204" pitchFamily="34" charset="0"/>
                <a:ea typeface="Calibri" panose="020F0502020204030204" pitchFamily="34" charset="0"/>
                <a:cs typeface="Arial" panose="020B0604020202020204" pitchFamily="34" charset="0"/>
              </a:rPr>
              <a:t> from </a:t>
            </a:r>
            <a:r>
              <a:rPr lang="en-GB" sz="18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https://www.england.nhs.uk/ournhspeople/#:~:text=The%20People%20Plan%202020%2F21,and%20wellbeing%20support%20for%20everyone</a:t>
            </a:r>
            <a:endParaRPr lang="en-GB" sz="18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en-GB" sz="1800" kern="100" dirty="0">
                <a:effectLst/>
                <a:latin typeface="Arial" panose="020B0604020202020204" pitchFamily="34" charset="0"/>
                <a:ea typeface="Calibri" panose="020F0502020204030204" pitchFamily="34" charset="0"/>
                <a:cs typeface="Arial" panose="020B0604020202020204" pitchFamily="34" charset="0"/>
              </a:rPr>
              <a:t>NHS. (n.d.). About the NHS. </a:t>
            </a:r>
            <a:r>
              <a:rPr lang="en-GB" dirty="0">
                <a:solidFill>
                  <a:srgbClr val="4D5156"/>
                </a:solidFill>
                <a:latin typeface="arial" panose="020B0604020202020204" pitchFamily="34" charset="0"/>
              </a:rPr>
              <a:t>F</a:t>
            </a:r>
            <a:r>
              <a:rPr lang="en-GB" b="0" i="0" dirty="0">
                <a:solidFill>
                  <a:srgbClr val="4D5156"/>
                </a:solidFill>
                <a:effectLst/>
                <a:latin typeface="arial" panose="020B0604020202020204" pitchFamily="34" charset="0"/>
              </a:rPr>
              <a:t>etch</a:t>
            </a:r>
            <a:r>
              <a:rPr lang="en-GB" sz="1800" kern="100" dirty="0">
                <a:effectLst/>
                <a:latin typeface="Arial" panose="020B0604020202020204" pitchFamily="34" charset="0"/>
                <a:ea typeface="Calibri" panose="020F0502020204030204" pitchFamily="34" charset="0"/>
                <a:cs typeface="Arial" panose="020B0604020202020204" pitchFamily="34" charset="0"/>
              </a:rPr>
              <a:t> from </a:t>
            </a:r>
            <a:r>
              <a:rPr lang="en-GB" sz="18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4"/>
              </a:rPr>
              <a:t>https://www.england.nhs.uk/about/</a:t>
            </a:r>
            <a:endParaRPr lang="en-GB" sz="18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en-GB" b="0" i="0" dirty="0">
                <a:solidFill>
                  <a:srgbClr val="374151"/>
                </a:solidFill>
                <a:effectLst/>
                <a:latin typeface="Arial" panose="020B0604020202020204" pitchFamily="34" charset="0"/>
                <a:cs typeface="Arial" panose="020B0604020202020204" pitchFamily="34" charset="0"/>
              </a:rPr>
              <a:t>NHS. (2019). Interim People Plan: NHS Staffing in England. Taken from </a:t>
            </a:r>
            <a:r>
              <a:rPr lang="en-GB" b="0" i="0" dirty="0">
                <a:solidFill>
                  <a:srgbClr val="374151"/>
                </a:solidFill>
                <a:effectLst/>
                <a:latin typeface="Arial" panose="020B0604020202020204" pitchFamily="34" charset="0"/>
                <a:cs typeface="Arial" panose="020B0604020202020204" pitchFamily="34" charset="0"/>
                <a:hlinkClick r:id="rId5"/>
              </a:rPr>
              <a:t>https://www.longtermplan.nhs.uk/wp-content/uploads/2019/05/Interim-NHS-People-Plan_June2019.pdf</a:t>
            </a:r>
            <a:endParaRPr lang="en-GB" sz="18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en-GB" sz="1800" kern="100" dirty="0">
                <a:effectLst/>
                <a:latin typeface="Arial" panose="020B0604020202020204" pitchFamily="34" charset="0"/>
                <a:ea typeface="Calibri" panose="020F0502020204030204" pitchFamily="34" charset="0"/>
                <a:cs typeface="Arial" panose="020B0604020202020204" pitchFamily="34" charset="0"/>
              </a:rPr>
              <a:t>Stahl, G., </a:t>
            </a:r>
            <a:r>
              <a:rPr lang="en-GB" sz="1800" kern="100" dirty="0" err="1">
                <a:effectLst/>
                <a:latin typeface="Arial" panose="020B0604020202020204" pitchFamily="34" charset="0"/>
                <a:ea typeface="Calibri" panose="020F0502020204030204" pitchFamily="34" charset="0"/>
                <a:cs typeface="Arial" panose="020B0604020202020204" pitchFamily="34" charset="0"/>
              </a:rPr>
              <a:t>Björkman</a:t>
            </a:r>
            <a:r>
              <a:rPr lang="en-GB" sz="1800" kern="100" dirty="0">
                <a:effectLst/>
                <a:latin typeface="Arial" panose="020B0604020202020204" pitchFamily="34" charset="0"/>
                <a:ea typeface="Calibri" panose="020F0502020204030204" pitchFamily="34" charset="0"/>
                <a:cs typeface="Arial" panose="020B0604020202020204" pitchFamily="34" charset="0"/>
              </a:rPr>
              <a:t>, I., Farndale, E., Morris, S. S., Paauwe, J., Stiles, P., ... &amp; Wright, P. M. (2012). Six principles of effective global talent management. Sloan Management Review, 53(2), 25-42.</a:t>
            </a:r>
          </a:p>
          <a:p>
            <a:endParaRPr lang="en-GB" dirty="0"/>
          </a:p>
        </p:txBody>
      </p:sp>
    </p:spTree>
    <p:extLst>
      <p:ext uri="{BB962C8B-B14F-4D97-AF65-F5344CB8AC3E}">
        <p14:creationId xmlns:p14="http://schemas.microsoft.com/office/powerpoint/2010/main" val="3081440120"/>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86E78D3D16FFE4AA931795123FBE5F3" ma:contentTypeVersion="4" ma:contentTypeDescription="Create a new document." ma:contentTypeScope="" ma:versionID="eefbb018ee3ab65580676537e70c50c9">
  <xsd:schema xmlns:xsd="http://www.w3.org/2001/XMLSchema" xmlns:xs="http://www.w3.org/2001/XMLSchema" xmlns:p="http://schemas.microsoft.com/office/2006/metadata/properties" xmlns:ns3="82f5a46a-80c7-47f7-9d28-dc929746944c" targetNamespace="http://schemas.microsoft.com/office/2006/metadata/properties" ma:root="true" ma:fieldsID="bd9a7721cbd148b56ea45edcaa49dfb2" ns3:_="">
    <xsd:import namespace="82f5a46a-80c7-47f7-9d28-dc929746944c"/>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2f5a46a-80c7-47f7-9d28-dc929746944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A718A80-051C-41A3-A538-3053A530E2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2f5a46a-80c7-47f7-9d28-dc929746944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FFAD65B-ED8A-4AA0-A56E-A689B8192099}">
  <ds:schemaRefs>
    <ds:schemaRef ds:uri="http://purl.org/dc/terms/"/>
    <ds:schemaRef ds:uri="http://purl.org/dc/elements/1.1/"/>
    <ds:schemaRef ds:uri="82f5a46a-80c7-47f7-9d28-dc929746944c"/>
    <ds:schemaRef ds:uri="http://schemas.microsoft.com/office/2006/documentManagement/types"/>
    <ds:schemaRef ds:uri="http://schemas.microsoft.com/office/infopath/2007/PartnerControls"/>
    <ds:schemaRef ds:uri="http://schemas.microsoft.com/office/2006/metadata/properties"/>
    <ds:schemaRef ds:uri="http://www.w3.org/XML/1998/namespace"/>
    <ds:schemaRef ds:uri="http://schemas.openxmlformats.org/package/2006/metadata/core-properties"/>
    <ds:schemaRef ds:uri="http://purl.org/dc/dcmitype/"/>
  </ds:schemaRefs>
</ds:datastoreItem>
</file>

<file path=customXml/itemProps3.xml><?xml version="1.0" encoding="utf-8"?>
<ds:datastoreItem xmlns:ds="http://schemas.openxmlformats.org/officeDocument/2006/customXml" ds:itemID="{6E428B87-6569-49C7-ACB4-10845677BFD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TM02892315[[fn=Wisp]]</Template>
  <TotalTime>24644</TotalTime>
  <Words>1732</Words>
  <Application>Microsoft Office PowerPoint</Application>
  <PresentationFormat>Widescreen</PresentationFormat>
  <Paragraphs>144</Paragraphs>
  <Slides>14</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14</vt:i4>
      </vt:variant>
    </vt:vector>
  </HeadingPairs>
  <TitlesOfParts>
    <vt:vector size="22" baseType="lpstr">
      <vt:lpstr>Arial</vt:lpstr>
      <vt:lpstr>Arial</vt:lpstr>
      <vt:lpstr>Calibri</vt:lpstr>
      <vt:lpstr>Century Gothic</vt:lpstr>
      <vt:lpstr>Segoe UI</vt:lpstr>
      <vt:lpstr>Söhne</vt:lpstr>
      <vt:lpstr>Wingdings 3</vt:lpstr>
      <vt:lpstr>Wisp</vt:lpstr>
      <vt:lpstr>HUMAN RESOURCE MANAGEMENT (LCMB7000) </vt:lpstr>
      <vt:lpstr>PowerPoint Presentation</vt:lpstr>
      <vt:lpstr>HR Strategy and its Importance in Private and Public Sector Organizations.</vt:lpstr>
      <vt:lpstr>Private Sector Organization: Google Inc.</vt:lpstr>
      <vt:lpstr>Other significant technological businesses that compete fiercely with Google include: </vt:lpstr>
      <vt:lpstr>HR Strategy at Google</vt:lpstr>
      <vt:lpstr>Impact of HR Strategy on Google's Overall Strategy  </vt:lpstr>
      <vt:lpstr>HRM Resource-Based Components for Google</vt:lpstr>
      <vt:lpstr>Public Sector Organisation: National Health Service  </vt:lpstr>
      <vt:lpstr>HR Strategy in the National Health Service (NHS)</vt:lpstr>
      <vt:lpstr>Impact of HR Strategy on National Health Service (NHS)</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Gurinder Singh (2224976)</dc:creator>
  <cp:lastModifiedBy>Gurinder Singh</cp:lastModifiedBy>
  <cp:revision>4</cp:revision>
  <dcterms:created xsi:type="dcterms:W3CDTF">2023-06-18T13:13:34Z</dcterms:created>
  <dcterms:modified xsi:type="dcterms:W3CDTF">2023-07-09T11:15:13Z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0x010100886E78D3D16FFE4AA931795123FBE5F3</vt:lpwstr>
  </property>
</Properties>
</file>