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8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3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14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15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57"/>
  </p:notesMasterIdLst>
  <p:sldIdLst>
    <p:sldId id="382" r:id="rId4"/>
    <p:sldId id="771" r:id="rId5"/>
    <p:sldId id="1146" r:id="rId6"/>
    <p:sldId id="1147" r:id="rId7"/>
    <p:sldId id="1148" r:id="rId8"/>
    <p:sldId id="1149" r:id="rId9"/>
    <p:sldId id="1150" r:id="rId10"/>
    <p:sldId id="1078" r:id="rId11"/>
    <p:sldId id="809" r:id="rId12"/>
    <p:sldId id="1033" r:id="rId13"/>
    <p:sldId id="810" r:id="rId14"/>
    <p:sldId id="738" r:id="rId15"/>
    <p:sldId id="739" r:id="rId16"/>
    <p:sldId id="1121" r:id="rId17"/>
    <p:sldId id="1122" r:id="rId18"/>
    <p:sldId id="1031" r:id="rId19"/>
    <p:sldId id="1032" r:id="rId20"/>
    <p:sldId id="745" r:id="rId21"/>
    <p:sldId id="822" r:id="rId22"/>
    <p:sldId id="821" r:id="rId23"/>
    <p:sldId id="825" r:id="rId24"/>
    <p:sldId id="964" r:id="rId25"/>
    <p:sldId id="1151" r:id="rId26"/>
    <p:sldId id="1125" r:id="rId27"/>
    <p:sldId id="1152" r:id="rId28"/>
    <p:sldId id="965" r:id="rId29"/>
    <p:sldId id="1153" r:id="rId30"/>
    <p:sldId id="1127" r:id="rId31"/>
    <p:sldId id="1130" r:id="rId32"/>
    <p:sldId id="1131" r:id="rId33"/>
    <p:sldId id="1154" r:id="rId34"/>
    <p:sldId id="1132" r:id="rId35"/>
    <p:sldId id="1155" r:id="rId36"/>
    <p:sldId id="1158" r:id="rId37"/>
    <p:sldId id="1157" r:id="rId38"/>
    <p:sldId id="1156" r:id="rId39"/>
    <p:sldId id="1140" r:id="rId40"/>
    <p:sldId id="1159" r:id="rId41"/>
    <p:sldId id="1160" r:id="rId42"/>
    <p:sldId id="1161" r:id="rId43"/>
    <p:sldId id="1143" r:id="rId44"/>
    <p:sldId id="1162" r:id="rId45"/>
    <p:sldId id="1163" r:id="rId46"/>
    <p:sldId id="1054" r:id="rId47"/>
    <p:sldId id="1055" r:id="rId48"/>
    <p:sldId id="1056" r:id="rId49"/>
    <p:sldId id="1057" r:id="rId50"/>
    <p:sldId id="1062" r:id="rId51"/>
    <p:sldId id="1065" r:id="rId52"/>
    <p:sldId id="1066" r:id="rId53"/>
    <p:sldId id="1067" r:id="rId54"/>
    <p:sldId id="1068" r:id="rId55"/>
    <p:sldId id="1069" r:id="rId56"/>
  </p:sldIdLst>
  <p:sldSz cx="9144000" cy="6858000" type="screen4x3"/>
  <p:notesSz cx="6858000" cy="9144000"/>
  <p:embeddedFontLst>
    <p:embeddedFont>
      <p:font typeface="GB Pinyinok-D" panose="020B0604020202020204" charset="-122"/>
      <p:regular r:id="rId58"/>
    </p:embeddedFont>
    <p:embeddedFont>
      <p:font typeface="Calibri" panose="020F0502020204030204" pitchFamily="34" charset="0"/>
      <p:regular r:id="rId59"/>
      <p:bold r:id="rId60"/>
      <p:italic r:id="rId61"/>
      <p:boldItalic r:id="rId62"/>
    </p:embeddedFont>
    <p:embeddedFont>
      <p:font typeface="Calibri Light" panose="020F0302020204030204" pitchFamily="34" charset="0"/>
      <p:regular r:id="rId63"/>
      <p:italic r:id="rId64"/>
    </p:embeddedFont>
    <p:embeddedFont>
      <p:font typeface="Microsoft YaHei" panose="020B0503020204020204" pitchFamily="34" charset="-122"/>
      <p:regular r:id="rId65"/>
      <p:bold r:id="rId66"/>
    </p:embeddedFont>
    <p:embeddedFont>
      <p:font typeface="SimSun" panose="02010600030101010101" pitchFamily="2" charset="-122"/>
      <p:regular r:id="rId67"/>
    </p:embeddedFont>
    <p:embeddedFont>
      <p:font typeface="STKaiti" panose="02010600040101010101" pitchFamily="2" charset="-122"/>
      <p:regular r:id="rId68"/>
    </p:embeddedFont>
    <p:embeddedFont>
      <p:font typeface="Wingdings 2" panose="05020102010507070707" pitchFamily="18" charset="2"/>
      <p:regular r:id="rId69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60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font" Target="fonts/font6.fntdata"/><Relationship Id="rId68" Type="http://schemas.openxmlformats.org/officeDocument/2006/relationships/font" Target="fonts/font11.fntdata"/><Relationship Id="rId7" Type="http://schemas.openxmlformats.org/officeDocument/2006/relationships/slide" Target="slides/slide4.xml"/><Relationship Id="rId71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font" Target="fonts/font1.fntdata"/><Relationship Id="rId66" Type="http://schemas.openxmlformats.org/officeDocument/2006/relationships/font" Target="fonts/font9.fntdata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notesMaster" Target="notesMasters/notesMaster1.xml"/><Relationship Id="rId61" Type="http://schemas.openxmlformats.org/officeDocument/2006/relationships/font" Target="fonts/font4.fntdata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font" Target="fonts/font3.fntdata"/><Relationship Id="rId65" Type="http://schemas.openxmlformats.org/officeDocument/2006/relationships/font" Target="fonts/font8.fntdata"/><Relationship Id="rId73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font" Target="fonts/font7.fntdata"/><Relationship Id="rId69" Type="http://schemas.openxmlformats.org/officeDocument/2006/relationships/font" Target="fonts/font12.fntdata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font" Target="fonts/font2.fntdata"/><Relationship Id="rId67" Type="http://schemas.openxmlformats.org/officeDocument/2006/relationships/font" Target="fonts/font10.fnt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font" Target="fonts/font5.fntdata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EC97E05C-1FB0-4EF7-8A97-A0E17A53D08D}" type="datetime1">
              <a:rPr lang="zh-CN" altLang="en-US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225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630ACDFB-86D7-4CBD-BB6F-AB5FC218EB90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2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8704646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猜猜是什么肉？喜欢吃什么？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10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035472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02154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560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5758916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4817431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325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可以提前设计一下语境做一下问答，之后再让学生读。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23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7939259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42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46088" y="158908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第五课的“可以”是不错的意思，和这里的不一样，需要讲一讲。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32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3402923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54619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61970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664360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972202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51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79593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A6023-3C3F-4162-8A99-8469CA4C24B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17A86-94ED-49AF-AFAA-77DFA55FF8C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EC1ED-09CD-4320-9DE3-3CD66561D14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11679-BB6F-4E2C-BDB3-62834DAF05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255E8-C713-40A8-A2EC-C30A68BD9CD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3CC6-DB95-4A07-AD27-495CA0DBBC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96C59-AA63-49CB-AE15-5D428FFD1C3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2FB34-6477-4229-8FAB-30944263382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26CAD-0D67-4370-B9D1-77C26C872983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63E25-EB67-4F93-94F4-28B1178A04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AB0FD-F267-42E6-88BB-7ED0CD1F8CC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EAD90-29D3-4A82-8D9D-BCD11E2645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DA7B8-DE67-4EBD-96CC-DD347B6AC5BA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A554B-FEDB-4506-B2B4-17529C28B8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888A85-AE21-4E4E-9A32-5CF76D289228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9279B-4717-4E3F-B3C4-F5BBA5A8FCA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4F328-9F0C-43D1-A7E2-F07444AEA81E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4759A-AD6C-45A4-8F69-114F8E1837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FECD3-6494-4023-9065-F4DECC0C73C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3A2B0-1626-40F4-98C3-E08F172EE41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40ABF-B737-4814-8DFE-D0A5A162560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7900A-6BCD-4E12-8049-C94FBC26F7D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56223-152F-43B0-91D1-865320B30E1F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E5851-8539-4E69-9B00-AA25984BAC6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00DC0-4383-4D39-94FE-02EF738A63B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9CE5-6635-4B34-AE93-CACC846634B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1E850-DA14-44A7-B6BE-B81985A0A02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6D3BB-587F-4BE1-84C5-8EE87DDF7CA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7C3D76-7046-43B2-9810-09BD82D45D85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6C7E2-C666-4B19-BA63-4E7B4E50221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1A2BA-D355-4301-B0F2-6C69EDFC0CA8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22A5C-77F0-45CE-84A2-500F99F191A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321F9-660E-4ED3-B309-520AE01DE99C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C4CD5-EC5C-431F-BEC3-8AC9C2BC69F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1EB6F-3C1F-4DB9-9D31-C88A236209BA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39E13-BB4C-4C47-ADAE-20399162574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0C2B7-D8E7-40D8-803E-E68D511E76A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3EFC1-4C96-4533-8351-17CF2F442514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76E73-D821-422D-97B3-DEEF9EB3263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B12DE-198C-4DEF-8CAE-4921CF04424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1CA87D-07A7-4BFB-92D1-FBA04123DA2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2AD21A-7CE8-4CFA-B697-09658BBEEF2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0EDF6-43A1-4C7B-B385-95DACA5D6BF1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7C142-155F-47A9-83C8-9C6D2E7995A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373E38CB-1533-4226-A71A-B8EC9A04A1C6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610883A-F891-41F1-AC8F-33DE9B97CE0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412D43C-1667-4C9E-845A-1856A3B86533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84BE1FD8-C0FA-4375-95CD-B11AED1B2C0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gif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 dirty="0">
                <a:solidFill>
                  <a:srgbClr val="FF6600"/>
                </a:solidFill>
              </a:rPr>
              <a:t>第</a:t>
            </a:r>
            <a:r>
              <a:rPr lang="en-US" altLang="zh-CN" sz="4800" dirty="0">
                <a:solidFill>
                  <a:srgbClr val="FF6600"/>
                </a:solidFill>
              </a:rPr>
              <a:t> 10 </a:t>
            </a:r>
            <a:r>
              <a:rPr lang="zh-CN" altLang="en-US" sz="4800" dirty="0">
                <a:solidFill>
                  <a:srgbClr val="FF6600"/>
                </a:solidFill>
              </a:rPr>
              <a:t>课</a:t>
            </a:r>
            <a:endParaRPr lang="zh-CN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en-US" sz="5400" b="1" dirty="0">
                <a:solidFill>
                  <a:srgbClr val="000000"/>
                </a:solidFill>
              </a:rPr>
              <a:t>别找了，手机在桌子上呢</a:t>
            </a:r>
            <a:endParaRPr lang="zh-CN" altLang="zh-CN" dirty="0"/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15985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REVIEW</a:t>
            </a:r>
            <a:endParaRPr lang="zh-CN" altLang="en-US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1238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73289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cuò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错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9268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cóng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215" y="23963"/>
              <a:ext cx="543053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从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tiàowǔ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902840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跳舞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88036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dì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第一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128753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xīwàng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希望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wèntí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问题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165872"/>
            <a:ext cx="157126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huānyíng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153990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欢迎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shàng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bān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上班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4185610"/>
            <a:ext cx="94929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dǒng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4188785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懂</a:t>
              </a:r>
              <a:endParaRPr lang="zh-CN" altLang="en-US" dirty="0"/>
            </a:p>
          </p:txBody>
        </p:sp>
      </p:grpSp>
      <p:sp>
        <p:nvSpPr>
          <p:cNvPr id="59" name="文本框 141">
            <a:extLst>
              <a:ext uri="{FF2B5EF4-FFF2-40B4-BE49-F238E27FC236}">
                <a16:creationId xmlns:a16="http://schemas.microsoft.com/office/drawing/2014/main" id="{4B63578C-1D95-4D8D-A9EE-866D03343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3485" y="4122166"/>
            <a:ext cx="176723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0" name="组合 4">
            <a:extLst>
              <a:ext uri="{FF2B5EF4-FFF2-40B4-BE49-F238E27FC236}">
                <a16:creationId xmlns:a16="http://schemas.microsoft.com/office/drawing/2014/main" id="{76DD1A10-1BB8-4E71-9828-0478A7EA048A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4161870"/>
            <a:ext cx="1339850" cy="542413"/>
            <a:chOff x="0" y="0"/>
            <a:chExt cx="1338943" cy="541885"/>
          </a:xfrm>
        </p:grpSpPr>
        <p:sp>
          <p:nvSpPr>
            <p:cNvPr id="61" name="圆角矩形 33">
              <a:extLst>
                <a:ext uri="{FF2B5EF4-FFF2-40B4-BE49-F238E27FC236}">
                  <a16:creationId xmlns:a16="http://schemas.microsoft.com/office/drawing/2014/main" id="{25B13B50-26E7-4219-8052-6F208B9884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2" name="文本框 85">
              <a:extLst>
                <a:ext uri="{FF2B5EF4-FFF2-40B4-BE49-F238E27FC236}">
                  <a16:creationId xmlns:a16="http://schemas.microsoft.com/office/drawing/2014/main" id="{D7659077-3994-4467-B7CB-64C7637849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完</a:t>
              </a:r>
              <a:endParaRPr lang="zh-CN" altLang="en-US" dirty="0"/>
            </a:p>
          </p:txBody>
        </p:sp>
      </p:grpSp>
      <p:sp>
        <p:nvSpPr>
          <p:cNvPr id="51" name="文本框 141">
            <a:extLst>
              <a:ext uri="{FF2B5EF4-FFF2-40B4-BE49-F238E27FC236}">
                <a16:creationId xmlns:a16="http://schemas.microsoft.com/office/drawing/2014/main" id="{42E2BAA8-7538-47A4-BFF2-483B6F70F5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5449472"/>
            <a:ext cx="50847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tí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2" name="组合 4">
            <a:extLst>
              <a:ext uri="{FF2B5EF4-FFF2-40B4-BE49-F238E27FC236}">
                <a16:creationId xmlns:a16="http://schemas.microsoft.com/office/drawing/2014/main" id="{F99DCFAB-01A3-4BF2-96BC-1E24EE465D75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5452647"/>
            <a:ext cx="1339850" cy="542413"/>
            <a:chOff x="0" y="0"/>
            <a:chExt cx="1338943" cy="541885"/>
          </a:xfrm>
        </p:grpSpPr>
        <p:sp>
          <p:nvSpPr>
            <p:cNvPr id="57" name="圆角矩形 33">
              <a:extLst>
                <a:ext uri="{FF2B5EF4-FFF2-40B4-BE49-F238E27FC236}">
                  <a16:creationId xmlns:a16="http://schemas.microsoft.com/office/drawing/2014/main" id="{E67FCA2E-0FE1-4171-9C9E-86BCC94622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8" name="文本框 85">
              <a:extLst>
                <a:ext uri="{FF2B5EF4-FFF2-40B4-BE49-F238E27FC236}">
                  <a16:creationId xmlns:a16="http://schemas.microsoft.com/office/drawing/2014/main" id="{F75F2A69-771A-4985-BA06-3AEBAFE853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题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9261499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4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错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cuò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第一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dì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307884" y="414218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从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cóng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跳舞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tiàowǔ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5078525" y="36465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欢迎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huānyíng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问题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wèntí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3372546" y="484923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上班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shàng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bān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55192E5-0C2D-488E-96EE-AC91E29253A3}"/>
              </a:ext>
            </a:extLst>
          </p:cNvPr>
          <p:cNvSpPr txBox="1"/>
          <p:nvPr/>
        </p:nvSpPr>
        <p:spPr>
          <a:xfrm>
            <a:off x="6834075" y="5372455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完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9F58186-733F-47AE-B884-A9732F22AD6D}"/>
              </a:ext>
            </a:extLst>
          </p:cNvPr>
          <p:cNvSpPr txBox="1"/>
          <p:nvPr/>
        </p:nvSpPr>
        <p:spPr>
          <a:xfrm>
            <a:off x="425245" y="5509146"/>
            <a:ext cx="3407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懂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dǒng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希望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xīwàng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EBFAA7F3-ADAC-4992-AD74-EEA31294B555}"/>
              </a:ext>
            </a:extLst>
          </p:cNvPr>
          <p:cNvSpPr txBox="1"/>
          <p:nvPr/>
        </p:nvSpPr>
        <p:spPr>
          <a:xfrm>
            <a:off x="3219614" y="5974277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题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tí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3594918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2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wrong, incorrect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670559" y="18015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work, to do a job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from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6122847" y="5016501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finish, to end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554646" y="77966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dance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hope, to wish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417086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first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56322" y="4498722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welcome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9ED5682-8953-4E96-89BE-DA9408AA137D}"/>
              </a:ext>
            </a:extLst>
          </p:cNvPr>
          <p:cNvSpPr txBox="1"/>
          <p:nvPr/>
        </p:nvSpPr>
        <p:spPr>
          <a:xfrm>
            <a:off x="670559" y="5478166"/>
            <a:ext cx="34266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understand, to know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question, problem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9D58255E-2BBF-4972-868B-FA96ED48422A}"/>
              </a:ext>
            </a:extLst>
          </p:cNvPr>
          <p:cNvSpPr txBox="1"/>
          <p:nvPr/>
        </p:nvSpPr>
        <p:spPr>
          <a:xfrm>
            <a:off x="4977669" y="5922055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questions of a test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77139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6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45786D01-44A9-44CE-8B5D-15273163DA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76388"/>
            <a:ext cx="9144000" cy="4505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264303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distinguish these characters</a:t>
            </a:r>
          </a:p>
          <a:p>
            <a:pPr algn="ctr"/>
            <a:endParaRPr lang="en-US" altLang="zh-CN" sz="3600" dirty="0">
              <a:solidFill>
                <a:srgbClr val="FF000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第       弟</a:t>
            </a:r>
            <a:endParaRPr lang="en-US" altLang="zh-CN" sz="3600" dirty="0">
              <a:solidFill>
                <a:srgbClr val="0070C0"/>
              </a:solidFill>
            </a:endParaRPr>
          </a:p>
          <a:p>
            <a:pPr marL="342900" indent="-342900">
              <a:buAutoNum type="arabicPeriod"/>
            </a:pPr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问       间</a:t>
            </a:r>
            <a:endParaRPr lang="en-US" altLang="zh-CN" sz="3600" dirty="0">
              <a:solidFill>
                <a:srgbClr val="0070C0"/>
              </a:solidFill>
            </a:endParaRP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听        诉</a:t>
            </a:r>
            <a:endParaRPr lang="en-US" altLang="zh-CN" sz="3600" dirty="0">
              <a:solidFill>
                <a:srgbClr val="0070C0"/>
              </a:solidFill>
            </a:endParaRP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完        字</a:t>
            </a:r>
            <a:endParaRPr lang="en-US" altLang="zh-CN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370481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24448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Times New Roman" pitchFamily="18" charset="0"/>
              </a:rPr>
              <a:t>NEW LESSON</a:t>
            </a:r>
            <a:endParaRPr lang="zh-CN" altLang="en-US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47171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53732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kè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课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14638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bāngzhù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785" y="23963"/>
              <a:ext cx="903912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帮助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bié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542409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别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95090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gēge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哥哥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95410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jīdàn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鸡蛋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xīguā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西瓜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165872"/>
            <a:ext cx="15103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zhèngzài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153990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正在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shǒujī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手机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4185610"/>
            <a:ext cx="46038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4188785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洗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1900752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9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75B384BC-846F-427A-A8C2-40635240B78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0619"/>
            <a:ext cx="9144000" cy="609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2391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8" name="圆角矩形 38">
            <a:extLst>
              <a:ext uri="{FF2B5EF4-FFF2-40B4-BE49-F238E27FC236}">
                <a16:creationId xmlns:a16="http://schemas.microsoft.com/office/drawing/2014/main" id="{3DDD86B5-334A-4661-B13E-8C33544FA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6" y="5531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9" name="文本框 85">
            <a:extLst>
              <a:ext uri="{FF2B5EF4-FFF2-40B4-BE49-F238E27FC236}">
                <a16:creationId xmlns:a16="http://schemas.microsoft.com/office/drawing/2014/main" id="{3E796D2D-9B6A-403A-908B-85A44F55C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553186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课</a:t>
            </a:r>
            <a:endParaRPr lang="zh-CN" altLang="en-US" dirty="0"/>
          </a:p>
        </p:txBody>
      </p:sp>
      <p:sp>
        <p:nvSpPr>
          <p:cNvPr id="20" name="AutoShape 25">
            <a:extLst>
              <a:ext uri="{FF2B5EF4-FFF2-40B4-BE49-F238E27FC236}">
                <a16:creationId xmlns:a16="http://schemas.microsoft.com/office/drawing/2014/main" id="{C4D31E15-4028-4396-AF41-0872DAC119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507" y="194272"/>
            <a:ext cx="6450801" cy="255216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1" name="Text Box 19">
            <a:extLst>
              <a:ext uri="{FF2B5EF4-FFF2-40B4-BE49-F238E27FC236}">
                <a16:creationId xmlns:a16="http://schemas.microsoft.com/office/drawing/2014/main" id="{FA011371-CF63-4066-B0DB-0AD9857456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9507" y="386698"/>
            <a:ext cx="631206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上课    下课    有课     汉语课   上汉语课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明天的课    明天有课   我明天上午有课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你去上汉语课吗？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明天的课你准备好了吗？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11" name="圆角矩形 38">
            <a:extLst>
              <a:ext uri="{FF2B5EF4-FFF2-40B4-BE49-F238E27FC236}">
                <a16:creationId xmlns:a16="http://schemas.microsoft.com/office/drawing/2014/main" id="{AED07EC1-06B9-451D-BAB7-D4996760F6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5" y="3105353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2" name="文本框 85">
            <a:extLst>
              <a:ext uri="{FF2B5EF4-FFF2-40B4-BE49-F238E27FC236}">
                <a16:creationId xmlns:a16="http://schemas.microsoft.com/office/drawing/2014/main" id="{DBB5E931-0D7E-4AE9-A2AC-0E3219359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2" y="310535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帮助</a:t>
            </a:r>
            <a:endParaRPr lang="zh-CN" altLang="en-US" dirty="0"/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04F21C3A-5DDA-4127-B2FD-82796B30FA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5340" y="2746440"/>
            <a:ext cx="6686227" cy="37248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4" name="Text Box 19">
            <a:extLst>
              <a:ext uri="{FF2B5EF4-FFF2-40B4-BE49-F238E27FC236}">
                <a16:creationId xmlns:a16="http://schemas.microsoft.com/office/drawing/2014/main" id="{1A16A50D-BF79-4EA9-8FF8-F7D9181DEB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0765" y="3105353"/>
            <a:ext cx="631206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帮助老师   帮助同学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有帮助   对同学有帮助    对学习有帮助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他经常帮助同学。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你能帮助一下大卫吗？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看电视对学习汉语有帮助。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476164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ldLvl="0" animBg="1" autoUpdateAnimBg="0"/>
      <p:bldP spid="13" grpId="0" bldLvl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5938838" cy="255111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别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5196207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别看   别听   别说   别做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别看书了，我们去商店吧。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别吃米饭了，我们吃面条吧。</a:t>
            </a:r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29734" cy="1935005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36123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846" y="3620294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哥哥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568273"/>
            <a:ext cx="5957564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哥哥    弟弟        姐姐    妹妹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爸爸     妈妈       爷爷      奶奶</a:t>
            </a:r>
            <a:endParaRPr lang="en-US" altLang="zh-CN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03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3" name="AutoShape 25">
            <a:extLst>
              <a:ext uri="{FF2B5EF4-FFF2-40B4-BE49-F238E27FC236}">
                <a16:creationId xmlns:a16="http://schemas.microsoft.com/office/drawing/2014/main" id="{D7C1AD2E-5AB2-48BF-9249-756D827D64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3678" y="162476"/>
            <a:ext cx="6657419" cy="326652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5" name="圆角矩形 38">
            <a:extLst>
              <a:ext uri="{FF2B5EF4-FFF2-40B4-BE49-F238E27FC236}">
                <a16:creationId xmlns:a16="http://schemas.microsoft.com/office/drawing/2014/main" id="{36605D85-9A7D-4F20-993D-383B2FD5D9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6329" y="443564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75">
            <a:extLst>
              <a:ext uri="{FF2B5EF4-FFF2-40B4-BE49-F238E27FC236}">
                <a16:creationId xmlns:a16="http://schemas.microsoft.com/office/drawing/2014/main" id="{72D3B72C-2B5F-46F6-9DAE-81817EDD0E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579" y="451502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鸡蛋</a:t>
            </a:r>
          </a:p>
        </p:txBody>
      </p:sp>
      <p:pic>
        <p:nvPicPr>
          <p:cNvPr id="19" name="Picture 13">
            <a:extLst>
              <a:ext uri="{FF2B5EF4-FFF2-40B4-BE49-F238E27FC236}">
                <a16:creationId xmlns:a16="http://schemas.microsoft.com/office/drawing/2014/main" id="{84A763DE-E3E2-4919-BE4D-2AE0B58D57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60866" y="972202"/>
            <a:ext cx="2540000" cy="167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文本框 152">
            <a:extLst>
              <a:ext uri="{FF2B5EF4-FFF2-40B4-BE49-F238E27FC236}">
                <a16:creationId xmlns:a16="http://schemas.microsoft.com/office/drawing/2014/main" id="{1EE4D5BC-4CD8-499C-86B1-C946E2915C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6329" y="381652"/>
            <a:ext cx="20113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两个鸡蛋</a:t>
            </a:r>
          </a:p>
        </p:txBody>
      </p:sp>
      <p:sp>
        <p:nvSpPr>
          <p:cNvPr id="22" name="文本框 152">
            <a:extLst>
              <a:ext uri="{FF2B5EF4-FFF2-40B4-BE49-F238E27FC236}">
                <a16:creationId xmlns:a16="http://schemas.microsoft.com/office/drawing/2014/main" id="{73A6C917-F9F1-40EF-A2D2-0B23DB505A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69166" y="364189"/>
            <a:ext cx="2011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鸡蛋面条</a:t>
            </a:r>
          </a:p>
        </p:txBody>
      </p:sp>
      <p:pic>
        <p:nvPicPr>
          <p:cNvPr id="23" name="Picture 16" descr="u=3020190069,3167436839&amp;fm=21&amp;gp=0[1]">
            <a:extLst>
              <a:ext uri="{FF2B5EF4-FFF2-40B4-BE49-F238E27FC236}">
                <a16:creationId xmlns:a16="http://schemas.microsoft.com/office/drawing/2014/main" id="{11D0E4E5-90C7-4E2E-BD3D-BD6028FFF3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8354" y="972202"/>
            <a:ext cx="2162175" cy="1730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4" name="文本框 152">
            <a:extLst>
              <a:ext uri="{FF2B5EF4-FFF2-40B4-BE49-F238E27FC236}">
                <a16:creationId xmlns:a16="http://schemas.microsoft.com/office/drawing/2014/main" id="{E38E5951-A54B-4F67-B337-0D0DDE2627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0637" y="2929355"/>
            <a:ext cx="609568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鸡  鸭</a:t>
            </a:r>
            <a:r>
              <a:rPr lang="en-US" altLang="zh-CN" sz="2400" dirty="0" err="1"/>
              <a:t>yā</a:t>
            </a:r>
            <a:r>
              <a:rPr lang="zh-CN" altLang="en-US" sz="2400" b="1" dirty="0"/>
              <a:t>    鸡蛋    鸭蛋   鸟</a:t>
            </a:r>
            <a:r>
              <a:rPr lang="en-US" altLang="zh-CN" sz="2400" dirty="0" err="1"/>
              <a:t>niǎo</a:t>
            </a:r>
            <a:r>
              <a:rPr lang="en-US" altLang="zh-CN" sz="2400" dirty="0"/>
              <a:t>     </a:t>
            </a:r>
            <a:r>
              <a:rPr lang="zh-CN" altLang="en-US" sz="2400" dirty="0"/>
              <a:t>鸟蛋</a:t>
            </a:r>
            <a:r>
              <a:rPr lang="zh-CN" altLang="en-US" sz="2400" b="1" dirty="0"/>
              <a:t>    </a:t>
            </a:r>
          </a:p>
        </p:txBody>
      </p:sp>
      <p:sp>
        <p:nvSpPr>
          <p:cNvPr id="25" name="AutoShape 25">
            <a:extLst>
              <a:ext uri="{FF2B5EF4-FFF2-40B4-BE49-F238E27FC236}">
                <a16:creationId xmlns:a16="http://schemas.microsoft.com/office/drawing/2014/main" id="{18DB4E87-45E9-4832-A617-4C615713FC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1853" y="3606048"/>
            <a:ext cx="6953250" cy="317987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6" name="文本框 152">
            <a:extLst>
              <a:ext uri="{FF2B5EF4-FFF2-40B4-BE49-F238E27FC236}">
                <a16:creationId xmlns:a16="http://schemas.microsoft.com/office/drawing/2014/main" id="{3064542C-25D1-4F02-89CF-CC3681A893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95575" y="3798773"/>
            <a:ext cx="20113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一个西瓜</a:t>
            </a:r>
          </a:p>
        </p:txBody>
      </p:sp>
      <p:sp>
        <p:nvSpPr>
          <p:cNvPr id="27" name="圆角矩形 38">
            <a:extLst>
              <a:ext uri="{FF2B5EF4-FFF2-40B4-BE49-F238E27FC236}">
                <a16:creationId xmlns:a16="http://schemas.microsoft.com/office/drawing/2014/main" id="{D251CE4F-ABF9-4078-94E9-6362BD596C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3550" y="4014673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0" name="文本框 78">
            <a:extLst>
              <a:ext uri="{FF2B5EF4-FFF2-40B4-BE49-F238E27FC236}">
                <a16:creationId xmlns:a16="http://schemas.microsoft.com/office/drawing/2014/main" id="{F311A41B-3812-4DDB-BB66-E890C4E3AC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3737" y="4033723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/>
            <a:r>
              <a:rPr lang="zh-CN" altLang="en-US" sz="2800" b="1"/>
              <a:t>西瓜</a:t>
            </a:r>
          </a:p>
        </p:txBody>
      </p:sp>
      <p:sp>
        <p:nvSpPr>
          <p:cNvPr id="31" name="文本框 152">
            <a:extLst>
              <a:ext uri="{FF2B5EF4-FFF2-40B4-BE49-F238E27FC236}">
                <a16:creationId xmlns:a16="http://schemas.microsoft.com/office/drawing/2014/main" id="{4883EDC2-F22A-48EF-AFF3-BD94FF98B0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10212" y="379242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sym typeface="Arial" pitchFamily="34" charset="0"/>
              </a:rPr>
              <a:t>吃西瓜</a:t>
            </a:r>
          </a:p>
        </p:txBody>
      </p:sp>
      <p:pic>
        <p:nvPicPr>
          <p:cNvPr id="32" name="Picture 13">
            <a:extLst>
              <a:ext uri="{FF2B5EF4-FFF2-40B4-BE49-F238E27FC236}">
                <a16:creationId xmlns:a16="http://schemas.microsoft.com/office/drawing/2014/main" id="{AE800F77-F2E1-47C5-82FA-D17199F2D9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5575" y="4249623"/>
            <a:ext cx="2189162" cy="190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3" name="Picture 14">
            <a:extLst>
              <a:ext uri="{FF2B5EF4-FFF2-40B4-BE49-F238E27FC236}">
                <a16:creationId xmlns:a16="http://schemas.microsoft.com/office/drawing/2014/main" id="{6D37090D-5BA7-460F-8BF3-C902B736DC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8412" y="4249623"/>
            <a:ext cx="2532063" cy="190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4" name="文本框 152">
            <a:extLst>
              <a:ext uri="{FF2B5EF4-FFF2-40B4-BE49-F238E27FC236}">
                <a16:creationId xmlns:a16="http://schemas.microsoft.com/office/drawing/2014/main" id="{B77519FF-DD88-4791-AE64-F123ACBF3C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1853" y="6179781"/>
            <a:ext cx="719780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sym typeface="Arial" pitchFamily="34" charset="0"/>
              </a:rPr>
              <a:t>西   东</a:t>
            </a:r>
            <a:r>
              <a:rPr lang="en-US" altLang="zh-CN" sz="2400" dirty="0" err="1"/>
              <a:t>dōng</a:t>
            </a:r>
            <a:r>
              <a:rPr lang="zh-CN" altLang="en-US" sz="2400" b="1" dirty="0">
                <a:sym typeface="Arial" pitchFamily="34" charset="0"/>
              </a:rPr>
              <a:t>    南</a:t>
            </a:r>
            <a:r>
              <a:rPr lang="en-US" altLang="zh-CN" sz="2400" dirty="0" err="1"/>
              <a:t>nán</a:t>
            </a:r>
            <a:r>
              <a:rPr lang="zh-CN" altLang="en-US" sz="2400" b="1" dirty="0">
                <a:sym typeface="Arial" pitchFamily="34" charset="0"/>
              </a:rPr>
              <a:t>      </a:t>
            </a:r>
            <a:r>
              <a:rPr lang="zh-CN" altLang="en-US" sz="2400" b="1">
                <a:sym typeface="Arial" pitchFamily="34" charset="0"/>
              </a:rPr>
              <a:t>北    黄瓜    </a:t>
            </a:r>
            <a:r>
              <a:rPr lang="zh-CN" altLang="en-US" sz="2400" b="1" dirty="0">
                <a:sym typeface="Arial" pitchFamily="34" charset="0"/>
              </a:rPr>
              <a:t>冬瓜   北京       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 autoUpdateAnimBg="0"/>
      <p:bldP spid="21" grpId="0" bldLvl="0" autoUpdateAnimBg="0"/>
      <p:bldP spid="22" grpId="0" bldLvl="0" autoUpdateAnimBg="0"/>
      <p:bldP spid="24" grpId="0" bldLvl="0" autoUpdateAnimBg="0"/>
      <p:bldP spid="25" grpId="0" bldLvl="0" animBg="1" autoUpdateAnimBg="0"/>
      <p:bldP spid="26" grpId="0" bldLvl="0" autoUpdateAnimBg="0"/>
      <p:bldP spid="31" grpId="0" bldLvl="0" autoUpdateAnimBg="0"/>
      <p:bldP spid="34" grpId="0" bldLvl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7046278" cy="285008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正在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5373" y="278140"/>
            <a:ext cx="6687664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正在学习   正在看书   正在看电影   正在写汉字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en-US" altLang="zh-CN" sz="2400" b="1" dirty="0"/>
              <a:t>A</a:t>
            </a:r>
            <a:r>
              <a:rPr lang="zh-CN" altLang="en-US" sz="2400" b="1" dirty="0"/>
              <a:t>：大卫正在做什么呢？</a:t>
            </a:r>
            <a:endParaRPr lang="en-US" altLang="zh-CN" sz="2400" b="1" dirty="0"/>
          </a:p>
          <a:p>
            <a:r>
              <a:rPr lang="en-US" altLang="zh-CN" sz="2400" b="1" dirty="0"/>
              <a:t>B</a:t>
            </a:r>
            <a:r>
              <a:rPr lang="zh-CN" altLang="en-US" sz="2400" b="1" dirty="0"/>
              <a:t>：他正在写汉字呢。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妈妈正在准备午饭呢。</a:t>
            </a:r>
            <a:endParaRPr lang="en-US" altLang="zh-CN" sz="2400" b="1" dirty="0"/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57674" cy="2514125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0679" y="4140994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606" y="4151785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手机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568273"/>
            <a:ext cx="595756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手   手表    手包     手环  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计算机    发动机    飞机   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白色的手机   黑色的手机   漂亮的手机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375104228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7046278" cy="285008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洗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5373" y="278140"/>
            <a:ext cx="5196207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洗衣服   洗手    洗完了    洗好了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你每天洗衣服吗？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水果都洗好了。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那件衣服我帮你洗了。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401829088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课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kè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别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bié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307884" y="414218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帮助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bāngzhù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哥哥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gēge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5078525" y="36465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正在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zhèngzài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西瓜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xīguā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3372546" y="484923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手机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shǒujī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鸡蛋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jīdàn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EBFAA7F3-ADAC-4992-AD74-EEA31294B555}"/>
              </a:ext>
            </a:extLst>
          </p:cNvPr>
          <p:cNvSpPr txBox="1"/>
          <p:nvPr/>
        </p:nvSpPr>
        <p:spPr>
          <a:xfrm>
            <a:off x="3219614" y="5974277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洗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471443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2" grpId="0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class, lesson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670559" y="18015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elder brother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help/assist/aid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6122847" y="5016501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wash/bathe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554646" y="77966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don’t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watermelon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417086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egg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96961" y="4467320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mobile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in the process of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6973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A6C7E444-FA40-4EB7-BBF4-85468F6680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4105"/>
            <a:ext cx="9144000" cy="6369789"/>
          </a:xfrm>
          <a:prstGeom prst="rect">
            <a:avLst/>
          </a:prstGeom>
        </p:spPr>
      </p:pic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9" name="文本框 8">
            <a:extLst>
              <a:ext uri="{FF2B5EF4-FFF2-40B4-BE49-F238E27FC236}">
                <a16:creationId xmlns:a16="http://schemas.microsoft.com/office/drawing/2014/main" id="{0EA777E1-D332-46C0-A945-E350155385FE}"/>
              </a:ext>
            </a:extLst>
          </p:cNvPr>
          <p:cNvSpPr txBox="1"/>
          <p:nvPr/>
        </p:nvSpPr>
        <p:spPr>
          <a:xfrm>
            <a:off x="2118677" y="5277548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B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5342CFD-C962-402D-8C9F-B28CC576A5DC}"/>
              </a:ext>
            </a:extLst>
          </p:cNvPr>
          <p:cNvSpPr txBox="1"/>
          <p:nvPr/>
        </p:nvSpPr>
        <p:spPr>
          <a:xfrm>
            <a:off x="2118677" y="594535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F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5B39B6C0-74C7-4CB8-A624-B471756760F6}"/>
              </a:ext>
            </a:extLst>
          </p:cNvPr>
          <p:cNvSpPr txBox="1"/>
          <p:nvPr/>
        </p:nvSpPr>
        <p:spPr>
          <a:xfrm>
            <a:off x="4572000" y="5844947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0DDFA27-C7F2-45CB-B363-07CA6C896EBE}"/>
              </a:ext>
            </a:extLst>
          </p:cNvPr>
          <p:cNvSpPr txBox="1"/>
          <p:nvPr/>
        </p:nvSpPr>
        <p:spPr>
          <a:xfrm>
            <a:off x="7950517" y="5174330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48AF853-0B15-4001-A7B5-15FC54584351}"/>
              </a:ext>
            </a:extLst>
          </p:cNvPr>
          <p:cNvSpPr txBox="1"/>
          <p:nvPr/>
        </p:nvSpPr>
        <p:spPr>
          <a:xfrm>
            <a:off x="4424997" y="5124889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A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2A382E8-3B8A-4EC1-BD10-64CABC04C9D7}"/>
              </a:ext>
            </a:extLst>
          </p:cNvPr>
          <p:cNvSpPr txBox="1"/>
          <p:nvPr/>
        </p:nvSpPr>
        <p:spPr>
          <a:xfrm>
            <a:off x="7930197" y="5937473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E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44EAA883-F9C0-436A-BA26-1F214E1521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79049"/>
            <a:ext cx="9144000" cy="3299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053868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9205358F-9D7B-44C8-A481-20D6996CA8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09214"/>
            <a:ext cx="9144000" cy="5839572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C9B6002B-7FE0-4763-A26A-EF9C4C4E4A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4180"/>
            <a:ext cx="9144000" cy="642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683175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7A82EE0B-6D2C-4281-9386-E4BF2F67CE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11480"/>
            <a:ext cx="9144000" cy="603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501349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E58815B-DB6B-4B3B-87F0-2CE25E97B414}" type="slidenum">
              <a:rPr lang="zh-CN" altLang="en-US" smtClean="0"/>
              <a:pPr/>
              <a:t>22</a:t>
            </a:fld>
            <a:endParaRPr lang="en-US" altLang="zh-CN" sz="1800"/>
          </a:p>
        </p:txBody>
      </p:sp>
      <p:sp>
        <p:nvSpPr>
          <p:cNvPr id="35843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4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5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4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10" name="圆角矩形 7"/>
          <p:cNvSpPr>
            <a:spLocks noChangeArrowheads="1"/>
          </p:cNvSpPr>
          <p:nvPr/>
        </p:nvSpPr>
        <p:spPr bwMode="auto">
          <a:xfrm>
            <a:off x="518160" y="911225"/>
            <a:ext cx="7599680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11" name="Text Box 7"/>
          <p:cNvSpPr txBox="1">
            <a:spLocks noChangeArrowheads="1"/>
          </p:cNvSpPr>
          <p:nvPr/>
        </p:nvSpPr>
        <p:spPr bwMode="auto">
          <a:xfrm>
            <a:off x="848360" y="995363"/>
            <a:ext cx="9429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/>
              <a:t>S</a:t>
            </a:r>
            <a:endParaRPr lang="zh-CN" altLang="en-US" sz="2800" b="1" dirty="0"/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2019300" y="995363"/>
            <a:ext cx="37782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 不要/别</a:t>
            </a:r>
            <a:r>
              <a:rPr lang="zh-CN" altLang="en-US" sz="2800" b="1" dirty="0"/>
              <a:t>        V+（O）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68738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你           </a:t>
            </a:r>
            <a:r>
              <a:rPr lang="zh-CN" altLang="en-US" sz="2800" b="1" dirty="0">
                <a:solidFill>
                  <a:srgbClr val="FF0000"/>
                </a:solidFill>
              </a:rPr>
              <a:t>不要/别 </a:t>
            </a:r>
            <a:r>
              <a:rPr lang="zh-CN" altLang="en-US" sz="2800" b="1" dirty="0"/>
              <a:t>      看电视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了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687388" y="3667125"/>
            <a:ext cx="6884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你           </a:t>
            </a:r>
            <a:r>
              <a:rPr lang="zh-CN" altLang="en-US" sz="2800" b="1" dirty="0">
                <a:solidFill>
                  <a:srgbClr val="FF0000"/>
                </a:solidFill>
              </a:rPr>
              <a:t>不要/别</a:t>
            </a:r>
            <a:r>
              <a:rPr lang="zh-CN" altLang="en-US" sz="2800" b="1" dirty="0"/>
              <a:t>        玩手机           </a:t>
            </a:r>
            <a:r>
              <a:rPr lang="zh-CN" altLang="en-US" sz="2800" b="1" dirty="0">
                <a:solidFill>
                  <a:srgbClr val="FF0000"/>
                </a:solidFill>
              </a:rPr>
              <a:t>了</a:t>
            </a:r>
            <a:r>
              <a:rPr lang="zh-CN" altLang="en-US" sz="2800" b="1" dirty="0"/>
              <a:t>。</a:t>
            </a:r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68580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大家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不要/别</a:t>
            </a:r>
            <a:r>
              <a:rPr lang="zh-CN" altLang="en-US" sz="2800" b="1" dirty="0">
                <a:latin typeface="宋体" pitchFamily="2" charset="-122"/>
              </a:rPr>
              <a:t>     说话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了</a:t>
            </a:r>
            <a:r>
              <a:rPr lang="zh-CN" altLang="en-US" sz="2800" b="1" dirty="0">
                <a:latin typeface="宋体" pitchFamily="2" charset="-122"/>
              </a:rPr>
              <a:t>。     </a:t>
            </a: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 bwMode="auto">
          <a:xfrm>
            <a:off x="123190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你</a:t>
            </a:r>
            <a:r>
              <a:rPr lang="zh-CN" altLang="en-US" sz="2400" b="1" dirty="0">
                <a:solidFill>
                  <a:srgbClr val="FF0000"/>
                </a:solidFill>
              </a:rPr>
              <a:t>不要</a:t>
            </a:r>
            <a:r>
              <a:rPr lang="zh-CN" altLang="en-US" sz="2400" b="1" dirty="0"/>
              <a:t>看书了。</a:t>
            </a:r>
          </a:p>
          <a:p>
            <a:r>
              <a:rPr lang="zh-CN" altLang="en-US" sz="2400" b="1" dirty="0"/>
              <a:t>你</a:t>
            </a:r>
            <a:r>
              <a:rPr lang="zh-CN" altLang="en-US" sz="2400" b="1" dirty="0">
                <a:solidFill>
                  <a:srgbClr val="FF0000"/>
                </a:solidFill>
              </a:rPr>
              <a:t>别</a:t>
            </a:r>
            <a:r>
              <a:rPr lang="zh-CN" altLang="en-US" sz="2400" b="1" dirty="0"/>
              <a:t>打游戏了。</a:t>
            </a:r>
          </a:p>
          <a:p>
            <a:r>
              <a:rPr lang="zh-CN" altLang="en-US" sz="2400" b="1" dirty="0"/>
              <a:t>你</a:t>
            </a:r>
            <a:r>
              <a:rPr lang="zh-CN" altLang="en-US" sz="2400" b="1" dirty="0">
                <a:solidFill>
                  <a:srgbClr val="FF0000"/>
                </a:solidFill>
              </a:rPr>
              <a:t>不要</a:t>
            </a:r>
            <a:r>
              <a:rPr lang="zh-CN" altLang="en-US" sz="2400" b="1" dirty="0"/>
              <a:t>做饭了。</a:t>
            </a:r>
          </a:p>
        </p:txBody>
      </p:sp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5797550" y="996950"/>
            <a:ext cx="15303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/>
              <a:t>     </a:t>
            </a:r>
            <a:r>
              <a:rPr lang="zh-CN" altLang="en-US" sz="2800" b="1" dirty="0">
                <a:solidFill>
                  <a:srgbClr val="FF0000"/>
                </a:solidFill>
              </a:rPr>
              <a:t>了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215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215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0" grpId="0" bldLvl="0" animBg="1" autoUpdateAnimBg="0"/>
      <p:bldP spid="21511" grpId="0" bldLvl="0" autoUpdateAnimBg="0"/>
      <p:bldP spid="21512" grpId="0" bldLvl="0" autoUpdateAnimBg="0"/>
      <p:bldP spid="21513" grpId="0" bldLvl="0" autoUpdateAnimBg="0"/>
      <p:bldP spid="21514" grpId="0" bldLvl="0" autoUpdateAnimBg="0"/>
      <p:bldP spid="21515" grpId="0" bldLvl="0" autoUpdateAnimBg="0"/>
      <p:bldP spid="21517" grpId="0" bldLvl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loudly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别说话了。             不要说话了。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别打电话了。          不要打电话了。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别玩儿电脑了。       不要玩儿电脑了。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别出去吃了。          不要出去吃了。</a:t>
            </a:r>
          </a:p>
        </p:txBody>
      </p:sp>
    </p:spTree>
    <p:extLst>
      <p:ext uri="{BB962C8B-B14F-4D97-AF65-F5344CB8AC3E}">
        <p14:creationId xmlns:p14="http://schemas.microsoft.com/office/powerpoint/2010/main" val="2982948112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54A7E46-0D53-4C61-A771-77C62D5FA0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9919"/>
            <a:ext cx="9144000" cy="655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660101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0C26D945-E4E0-4784-983A-B67754138B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95103"/>
            <a:ext cx="9144000" cy="4667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901948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75A1BBC-5568-4EFD-B9A0-7F35E8DD9CAC}" type="slidenum">
              <a:rPr lang="zh-CN" altLang="en-US" smtClean="0"/>
              <a:pPr/>
              <a:t>26</a:t>
            </a:fld>
            <a:endParaRPr lang="en-US" altLang="zh-CN" sz="1800"/>
          </a:p>
        </p:txBody>
      </p:sp>
      <p:sp>
        <p:nvSpPr>
          <p:cNvPr id="36868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9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70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687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59" name="圆角矩形 7"/>
          <p:cNvSpPr>
            <a:spLocks noChangeArrowheads="1"/>
          </p:cNvSpPr>
          <p:nvPr/>
        </p:nvSpPr>
        <p:spPr bwMode="auto">
          <a:xfrm>
            <a:off x="477520" y="911225"/>
            <a:ext cx="7625080" cy="92456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823913" y="1062355"/>
            <a:ext cx="9429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3600" b="1" dirty="0"/>
              <a:t>S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3882073" y="995363"/>
            <a:ext cx="218598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b="1" dirty="0"/>
              <a:t>Predicate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688975" y="2727325"/>
            <a:ext cx="7699375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看报纸       </a:t>
            </a:r>
            <a:r>
              <a:rPr lang="zh-CN" altLang="en-US" sz="2800" b="1" dirty="0">
                <a:solidFill>
                  <a:srgbClr val="FF0000"/>
                </a:solidFill>
              </a:rPr>
              <a:t> 对          学汉语      有帮助</a:t>
            </a:r>
            <a:r>
              <a:rPr lang="zh-CN" altLang="en-US" sz="2800" b="1" dirty="0"/>
              <a:t>。  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 </a:t>
            </a:r>
          </a:p>
          <a:p>
            <a:endParaRPr lang="zh-CN" altLang="en-US" dirty="0"/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688975" y="3667125"/>
            <a:ext cx="74136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老师           </a:t>
            </a:r>
            <a:r>
              <a:rPr lang="zh-CN" altLang="en-US" sz="2800" b="1" dirty="0">
                <a:solidFill>
                  <a:srgbClr val="FF0000"/>
                </a:solidFill>
              </a:rPr>
              <a:t>对             学生         很好</a:t>
            </a:r>
            <a:r>
              <a:rPr lang="zh-CN" altLang="en-US" sz="2800" b="1" dirty="0"/>
              <a:t>。</a:t>
            </a:r>
            <a:endParaRPr lang="zh-CN" altLang="en-US" dirty="0"/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709613" y="2117725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运动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对       身体      好。</a:t>
            </a:r>
            <a:r>
              <a:rPr lang="zh-CN" altLang="en-US" sz="2800" b="1" dirty="0">
                <a:latin typeface="宋体" pitchFamily="2" charset="-122"/>
              </a:rPr>
              <a:t> 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>
            <a:off x="1231900" y="4595813"/>
            <a:ext cx="5018088" cy="155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早睡早起对身体好。</a:t>
            </a:r>
          </a:p>
          <a:p>
            <a:r>
              <a:rPr lang="zh-CN" altLang="en-US" sz="2400" b="1"/>
              <a:t>打篮球对身体很好。</a:t>
            </a:r>
          </a:p>
          <a:p>
            <a:r>
              <a:rPr lang="zh-CN" altLang="en-US" sz="2400" b="1"/>
              <a:t>看电视对学汉语有帮助。</a:t>
            </a:r>
          </a:p>
          <a:p>
            <a:endParaRPr lang="zh-CN" altLang="en-US" sz="2400" b="1"/>
          </a:p>
        </p:txBody>
      </p:sp>
      <p:sp>
        <p:nvSpPr>
          <p:cNvPr id="23566" name="Text Box 14"/>
          <p:cNvSpPr txBox="1">
            <a:spLocks noChangeArrowheads="1"/>
          </p:cNvSpPr>
          <p:nvPr/>
        </p:nvSpPr>
        <p:spPr bwMode="auto">
          <a:xfrm>
            <a:off x="1949450" y="1318260"/>
            <a:ext cx="61531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    </a:t>
            </a:r>
            <a:r>
              <a:rPr lang="zh-CN" altLang="en-US" sz="2800" b="1" dirty="0">
                <a:solidFill>
                  <a:srgbClr val="FF0000"/>
                </a:solidFill>
              </a:rPr>
              <a:t> 对              O            V/Adj.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9" grpId="0" bldLvl="0" animBg="1" autoUpdateAnimBg="0"/>
      <p:bldP spid="23560" grpId="0" bldLvl="0" autoUpdateAnimBg="0"/>
      <p:bldP spid="23561" grpId="0" bldLvl="0" autoUpdateAnimBg="0"/>
      <p:bldP spid="23562" grpId="0" bldLvl="0" autoUpdateAnimBg="0"/>
      <p:bldP spid="23563" grpId="0" bldLvl="0" autoUpdateAnimBg="0"/>
      <p:bldP spid="23564" grpId="0" bldLvl="0" autoUpdateAnimBg="0"/>
      <p:bldP spid="23565" grpId="0" bldLvl="0" autoUpdateAnimBg="0"/>
      <p:bldP spid="23566" grpId="0" bldLvl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finish sentences and read out</a:t>
            </a:r>
          </a:p>
          <a:p>
            <a:pPr algn="ctr"/>
            <a:endParaRPr lang="en-US" altLang="zh-CN" sz="3600" dirty="0">
              <a:solidFill>
                <a:srgbClr val="FF0000"/>
              </a:solidFill>
            </a:endParaRPr>
          </a:p>
          <a:p>
            <a:pPr algn="ctr"/>
            <a:endParaRPr lang="en-US" altLang="zh-CN" sz="2800" dirty="0">
              <a:solidFill>
                <a:srgbClr val="00B050"/>
              </a:solidFill>
            </a:endParaRPr>
          </a:p>
          <a:p>
            <a:pPr marL="342900" indent="-342900">
              <a:buAutoNum type="arabicPeriod"/>
            </a:pPr>
            <a:r>
              <a:rPr lang="en-US" altLang="zh-CN" sz="2800" dirty="0"/>
              <a:t>_____</a:t>
            </a:r>
            <a:r>
              <a:rPr lang="zh-CN" altLang="en-US" sz="2800" dirty="0"/>
              <a:t>对身体很好。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en-US" altLang="zh-CN" sz="2800" dirty="0"/>
              <a:t>_____</a:t>
            </a:r>
            <a:r>
              <a:rPr lang="zh-CN" altLang="en-US" sz="2800" dirty="0"/>
              <a:t>对身体不好。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en-US" altLang="zh-CN" sz="2800" dirty="0"/>
              <a:t>______</a:t>
            </a:r>
            <a:r>
              <a:rPr lang="zh-CN" altLang="en-US" sz="2800" dirty="0"/>
              <a:t>对学习汉语有帮助。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多喝咖啡对</a:t>
            </a:r>
            <a:r>
              <a:rPr lang="en-US" altLang="zh-CN" sz="2800" dirty="0"/>
              <a:t>_____</a:t>
            </a:r>
            <a:r>
              <a:rPr lang="zh-CN" altLang="en-US" sz="2800" dirty="0"/>
              <a:t>不好。</a:t>
            </a:r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724301919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F8C84D6A-6EBA-4D21-8C3E-D0D651A12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2793"/>
            <a:ext cx="9144000" cy="5432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908839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妈妈为什么不让他们看电视？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他们为什么看电视？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明天的汉语课是什么时候？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他们准备好明天的课了吗？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332653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</a:t>
            </a:r>
            <a:r>
              <a:rPr lang="zh-CN" altLang="en-US" sz="2800" dirty="0"/>
              <a:t>不要</a:t>
            </a:r>
            <a:r>
              <a:rPr lang="en-US" altLang="zh-CN" sz="2800" dirty="0"/>
              <a:t>…….</a:t>
            </a:r>
            <a:r>
              <a:rPr lang="zh-CN" altLang="en-US" sz="2800" dirty="0"/>
              <a:t> 了，明天上午</a:t>
            </a:r>
            <a:r>
              <a:rPr lang="en-US" altLang="zh-CN" sz="2800" dirty="0"/>
              <a:t>……</a:t>
            </a:r>
            <a:r>
              <a:rPr lang="zh-CN" altLang="en-US" sz="2800" dirty="0"/>
              <a:t>呢。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：看</a:t>
            </a:r>
            <a:r>
              <a:rPr lang="en-US" altLang="zh-CN" sz="2800" dirty="0"/>
              <a:t>……</a:t>
            </a:r>
            <a:r>
              <a:rPr lang="zh-CN" altLang="en-US" sz="2800" dirty="0"/>
              <a:t>对</a:t>
            </a:r>
            <a:r>
              <a:rPr lang="en-US" altLang="zh-CN" sz="2800" dirty="0"/>
              <a:t>……</a:t>
            </a:r>
            <a:r>
              <a:rPr lang="zh-CN" altLang="en-US" sz="2800" dirty="0"/>
              <a:t>有帮助。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：明天的课你都</a:t>
            </a:r>
            <a:r>
              <a:rPr lang="en-US" altLang="zh-CN" sz="2800" dirty="0"/>
              <a:t>……</a:t>
            </a:r>
            <a:r>
              <a:rPr lang="zh-CN" altLang="en-US" sz="2800" dirty="0"/>
              <a:t>了吗？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：都</a:t>
            </a:r>
            <a:r>
              <a:rPr lang="en-US" altLang="zh-CN" sz="2800" dirty="0"/>
              <a:t>……</a:t>
            </a:r>
            <a:r>
              <a:rPr lang="zh-CN" altLang="en-US" sz="2800" dirty="0"/>
              <a:t>了。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82098178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Narrate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zh-CN" altLang="en-US" sz="2800" dirty="0"/>
              <a:t>妈妈不让我</a:t>
            </a:r>
            <a:r>
              <a:rPr lang="en-US" altLang="zh-CN" sz="2800" dirty="0"/>
              <a:t>…….</a:t>
            </a:r>
            <a:r>
              <a:rPr lang="zh-CN" altLang="en-US" sz="2800" dirty="0"/>
              <a:t>，因为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，我觉得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，所以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4095301155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709541CB-B59D-492D-9871-12E0324DB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344"/>
            <a:ext cx="9144000" cy="6825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903032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……</a:t>
            </a:r>
            <a:r>
              <a:rPr lang="zh-CN" altLang="en-US" sz="4000" dirty="0">
                <a:solidFill>
                  <a:srgbClr val="FF0000"/>
                </a:solidFill>
              </a:rPr>
              <a:t>后</a:t>
            </a:r>
            <a:endParaRPr lang="en-US" altLang="zh-CN" sz="4000" dirty="0">
              <a:solidFill>
                <a:srgbClr val="FF0000"/>
              </a:solidFill>
            </a:endParaRP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zh-CN" altLang="en-US" sz="4000" dirty="0">
                <a:solidFill>
                  <a:srgbClr val="FF0000"/>
                </a:solidFill>
              </a:rPr>
              <a:t>吃药后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zh-CN" altLang="en-US" sz="4000" dirty="0"/>
              <a:t>吃饭后我们去商店吧。</a:t>
            </a:r>
            <a:endParaRPr lang="en-US" altLang="zh-CN" sz="4000" dirty="0"/>
          </a:p>
          <a:p>
            <a:endParaRPr lang="en-US" altLang="zh-CN" sz="4000" dirty="0"/>
          </a:p>
          <a:p>
            <a:r>
              <a:rPr lang="en-US" altLang="zh-CN" sz="4000" dirty="0"/>
              <a:t>try to say with </a:t>
            </a:r>
            <a:r>
              <a:rPr lang="zh-CN" altLang="en-US" sz="4000" dirty="0"/>
              <a:t>后</a:t>
            </a:r>
            <a:endParaRPr lang="en-US" altLang="zh-CN" sz="4000" dirty="0"/>
          </a:p>
          <a:p>
            <a:endParaRPr lang="en-US" altLang="zh-CN" sz="4000" dirty="0"/>
          </a:p>
          <a:p>
            <a:r>
              <a:rPr lang="zh-CN" altLang="en-US" sz="4000" i="1" dirty="0"/>
              <a:t>吃药   吃饭    起床    喝咖啡   </a:t>
            </a:r>
            <a:endParaRPr lang="en-US" altLang="zh-CN" sz="4000" i="1" dirty="0"/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99794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dirty="0">
                <a:solidFill>
                  <a:srgbClr val="FF0000"/>
                </a:solidFill>
              </a:rPr>
              <a:t>让你听我的</a:t>
            </a:r>
            <a:endParaRPr lang="en-US" altLang="zh-CN" sz="4000" dirty="0">
              <a:solidFill>
                <a:srgbClr val="FF0000"/>
              </a:solidFill>
            </a:endParaRP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zh-CN" altLang="en-US" sz="4000" dirty="0">
                <a:solidFill>
                  <a:srgbClr val="FF0000"/>
                </a:solidFill>
              </a:rPr>
              <a:t>听妈妈的话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zh-CN" altLang="en-US" sz="4000" dirty="0">
                <a:solidFill>
                  <a:srgbClr val="FF0000"/>
                </a:solidFill>
              </a:rPr>
              <a:t>听老师的话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zh-CN" altLang="en-US" sz="4000" dirty="0">
                <a:solidFill>
                  <a:srgbClr val="FF0000"/>
                </a:solidFill>
              </a:rPr>
              <a:t>你要听我的   我不听你的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8445205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女的为什么不让男的看报纸？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男的想做什么？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男的为什么不能喝茶？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医生都说什么了？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396530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   </a:t>
            </a:r>
            <a:r>
              <a:rPr lang="zh-CN" altLang="en-US" sz="2800" dirty="0"/>
              <a:t>别</a:t>
            </a:r>
            <a:r>
              <a:rPr lang="en-US" altLang="zh-CN" sz="2800" dirty="0"/>
              <a:t>…….</a:t>
            </a:r>
            <a:r>
              <a:rPr lang="zh-CN" altLang="en-US" sz="2800" dirty="0"/>
              <a:t> 了，医生说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：好，不看了，给我</a:t>
            </a:r>
            <a:r>
              <a:rPr lang="en-US" altLang="zh-CN" sz="2800" dirty="0"/>
              <a:t>……</a:t>
            </a:r>
            <a:r>
              <a:rPr lang="zh-CN" altLang="en-US" sz="2800" dirty="0"/>
              <a:t>吧。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：医生说</a:t>
            </a:r>
            <a:r>
              <a:rPr lang="en-US" altLang="zh-CN" sz="2800" dirty="0"/>
              <a:t>……</a:t>
            </a:r>
            <a:r>
              <a:rPr lang="zh-CN" altLang="en-US" sz="2800" dirty="0"/>
              <a:t>不要喝茶。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：医生还</a:t>
            </a:r>
            <a:r>
              <a:rPr lang="en-US" altLang="zh-CN" sz="2800" dirty="0"/>
              <a:t>……</a:t>
            </a:r>
            <a:r>
              <a:rPr lang="zh-CN" altLang="en-US" sz="2800" dirty="0"/>
              <a:t>了？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：医生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448102581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3B9EBCDE-FC95-4208-BFF2-0694DAD258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9588"/>
            <a:ext cx="9144000" cy="6538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739952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男的为什么买这么多东西？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谁今天中午回来吃饭？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男的今天都买了什么东西？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妈妈做什么呢？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385132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   </a:t>
            </a:r>
            <a:r>
              <a:rPr lang="zh-CN" altLang="en-US" sz="2800" dirty="0"/>
              <a:t>你怎么</a:t>
            </a:r>
            <a:r>
              <a:rPr lang="en-US" altLang="zh-CN" sz="2800" dirty="0"/>
              <a:t>…….</a:t>
            </a:r>
            <a:r>
              <a:rPr lang="zh-CN" altLang="en-US" sz="2800" dirty="0"/>
              <a:t> 啊？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：哥哥今天中午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：我看看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r>
              <a:rPr lang="en-US" altLang="zh-CN" sz="2800" dirty="0"/>
              <a:t>……</a:t>
            </a:r>
            <a:r>
              <a:rPr lang="zh-CN" altLang="en-US" sz="2800" dirty="0"/>
              <a:t>真不少！妈妈呢？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：正在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995249504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Narrate in the view of the man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zh-CN" altLang="en-US" sz="2800" dirty="0"/>
              <a:t>我买了</a:t>
            </a:r>
            <a:r>
              <a:rPr lang="en-US" altLang="zh-CN" sz="2800" dirty="0"/>
              <a:t>…….</a:t>
            </a:r>
            <a:r>
              <a:rPr lang="zh-CN" altLang="en-US" sz="2800" dirty="0"/>
              <a:t>，因为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，有</a:t>
            </a:r>
            <a:r>
              <a:rPr lang="en-US" altLang="zh-CN" sz="2800" dirty="0"/>
              <a:t>……</a:t>
            </a:r>
            <a:r>
              <a:rPr lang="zh-CN" altLang="en-US" sz="2800" dirty="0"/>
              <a:t>，妈妈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739332856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49354DF7-0910-4C2C-924E-39D0C048A9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07" y="0"/>
            <a:ext cx="91033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899589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男的在找什么？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男的的手机是什么颜色的？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电脑在哪儿？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手机在电脑旁边吗？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5. </a:t>
            </a:r>
            <a:r>
              <a:rPr lang="zh-CN" altLang="en-US" sz="4000" dirty="0">
                <a:solidFill>
                  <a:srgbClr val="00B050"/>
                </a:solidFill>
              </a:rPr>
              <a:t>男的的衣服为什么在外边？</a:t>
            </a:r>
            <a:endParaRPr lang="en-US" altLang="zh-CN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385273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finish sentences and read out</a:t>
            </a:r>
          </a:p>
          <a:p>
            <a:pPr algn="ctr"/>
            <a:endParaRPr lang="en-US" altLang="zh-CN" sz="3600" dirty="0">
              <a:solidFill>
                <a:srgbClr val="FF0000"/>
              </a:solidFill>
            </a:endParaRPr>
          </a:p>
          <a:p>
            <a:pPr algn="ctr"/>
            <a:endParaRPr lang="en-US" altLang="zh-CN" sz="2800" dirty="0">
              <a:solidFill>
                <a:srgbClr val="00B050"/>
              </a:solidFill>
            </a:endParaRPr>
          </a:p>
          <a:p>
            <a:pPr marL="342900" indent="-342900">
              <a:buAutoNum type="arabicPeriod"/>
            </a:pPr>
            <a:r>
              <a:rPr lang="en-US" altLang="zh-CN" sz="2800" dirty="0"/>
              <a:t> </a:t>
            </a:r>
            <a:r>
              <a:rPr lang="zh-CN" altLang="en-US" sz="2800" dirty="0"/>
              <a:t>你看见</a:t>
            </a:r>
            <a:r>
              <a:rPr lang="en-US" altLang="zh-CN" sz="2800" dirty="0"/>
              <a:t>_____</a:t>
            </a:r>
            <a:r>
              <a:rPr lang="zh-CN" altLang="en-US" sz="2800" dirty="0"/>
              <a:t>了吗？白色的。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你看见</a:t>
            </a:r>
            <a:r>
              <a:rPr lang="en-US" altLang="zh-CN" sz="2800" dirty="0"/>
              <a:t>_____</a:t>
            </a:r>
            <a:r>
              <a:rPr lang="zh-CN" altLang="en-US" sz="2800" dirty="0"/>
              <a:t>了吗？红色的那件。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en-US" altLang="zh-CN" sz="2800" dirty="0"/>
              <a:t> </a:t>
            </a:r>
            <a:r>
              <a:rPr lang="zh-CN" altLang="en-US" sz="2800" dirty="0"/>
              <a:t>手机在</a:t>
            </a:r>
            <a:r>
              <a:rPr lang="en-US" altLang="zh-CN" sz="2800" dirty="0"/>
              <a:t>______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 电脑在</a:t>
            </a:r>
            <a:r>
              <a:rPr lang="en-US" altLang="zh-CN" sz="2800" dirty="0"/>
              <a:t>_____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en-US" altLang="zh-CN" sz="2800" dirty="0"/>
              <a:t> </a:t>
            </a:r>
            <a:r>
              <a:rPr lang="zh-CN" altLang="en-US" sz="2800" dirty="0"/>
              <a:t>衣服在</a:t>
            </a:r>
            <a:r>
              <a:rPr lang="en-US" altLang="zh-CN" sz="2800" dirty="0"/>
              <a:t>______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1395473478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44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4A3A5EE-711F-4AE0-BB15-6E8B03775D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0963" y="0"/>
            <a:ext cx="9144000" cy="295502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ACA025B7-05F1-4E8B-B8FE-4C7C3653BA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763" y="2899775"/>
            <a:ext cx="8991600" cy="3019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513347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C2E14EB8-64BA-4622-91B4-CC9A67105A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92049"/>
            <a:ext cx="9144000" cy="5873902"/>
          </a:xfrm>
          <a:prstGeom prst="rect">
            <a:avLst/>
          </a:prstGeom>
        </p:spPr>
      </p:pic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45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A7D78820-F7EE-4E3F-A6D6-FB274F35F799}"/>
              </a:ext>
            </a:extLst>
          </p:cNvPr>
          <p:cNvSpPr txBox="1"/>
          <p:nvPr/>
        </p:nvSpPr>
        <p:spPr>
          <a:xfrm>
            <a:off x="5518150" y="1747095"/>
            <a:ext cx="10680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吃药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E4B11ED-0629-4A1B-82AF-6718797CE9FF}"/>
              </a:ext>
            </a:extLst>
          </p:cNvPr>
          <p:cNvSpPr txBox="1"/>
          <p:nvPr/>
        </p:nvSpPr>
        <p:spPr>
          <a:xfrm>
            <a:off x="3990023" y="2611390"/>
            <a:ext cx="1803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0000"/>
                </a:solidFill>
              </a:rPr>
              <a:t>玩儿电脑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5632297-4DDF-4A99-AB21-7E4F8546266D}"/>
              </a:ext>
            </a:extLst>
          </p:cNvPr>
          <p:cNvSpPr txBox="1"/>
          <p:nvPr/>
        </p:nvSpPr>
        <p:spPr>
          <a:xfrm>
            <a:off x="2961323" y="4345854"/>
            <a:ext cx="179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游泳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353C855-6AC9-40D1-887A-0B759C114F6F}"/>
              </a:ext>
            </a:extLst>
          </p:cNvPr>
          <p:cNvSpPr txBox="1"/>
          <p:nvPr/>
        </p:nvSpPr>
        <p:spPr>
          <a:xfrm flipH="1">
            <a:off x="2633187" y="5355902"/>
            <a:ext cx="1783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读报纸</a:t>
            </a:r>
          </a:p>
        </p:txBody>
      </p:sp>
    </p:spTree>
    <p:extLst>
      <p:ext uri="{BB962C8B-B14F-4D97-AF65-F5344CB8AC3E}">
        <p14:creationId xmlns:p14="http://schemas.microsoft.com/office/powerpoint/2010/main" val="29226448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46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82BC5B79-D57D-4691-AABC-372CB6FB44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75141"/>
            <a:ext cx="9144000" cy="4707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779040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47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18504298-0846-4367-9C0E-C3C69A48C7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64206"/>
            <a:ext cx="9144000" cy="4929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711270"/>
      </p:ext>
    </p:extLst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E87773F6-AB76-48BC-8CE5-68C050045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210" y="1993106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DE6CC457-F137-40CB-835E-4108B97D3D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0370" y="1993106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0356E6E-4E51-42BB-8BFA-2C501F8A5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690" y="182753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32227889-91C9-4D3F-AB81-A462376E56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7812" y="182753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4532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AE6086A7-EF75-41B9-B621-608913895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970266"/>
      </p:ext>
    </p:extLst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EDC36397-4F3C-4A9F-B261-F59C3A2B7A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010" y="1993106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14D58D09-B5A9-4CDC-841B-8EC5A77B29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09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1211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1FA2CC71-CC7A-443D-8259-D347550939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090" y="20002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99AF1D83-1B16-4688-BF7A-64F9537977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9412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961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2872D709-242C-4EF7-91EA-12447A30A8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850" y="1993106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6C3D7457-DBD4-45C2-9DBB-9625B6D5AF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653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28939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1762</TotalTime>
  <Pages>0</Pages>
  <Words>1066</Words>
  <Characters>0</Characters>
  <Application>Microsoft Office PowerPoint</Application>
  <DocSecurity>0</DocSecurity>
  <PresentationFormat>全屏显示(4:3)</PresentationFormat>
  <Lines>0</Lines>
  <Paragraphs>314</Paragraphs>
  <Slides>53</Slides>
  <Notes>16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53</vt:i4>
      </vt:variant>
    </vt:vector>
  </HeadingPairs>
  <TitlesOfParts>
    <vt:vector size="65" baseType="lpstr">
      <vt:lpstr>Arial</vt:lpstr>
      <vt:lpstr>Times New Roman</vt:lpstr>
      <vt:lpstr>Wingdings 2</vt:lpstr>
      <vt:lpstr>Microsoft YaHei</vt:lpstr>
      <vt:lpstr>Calibri Light</vt:lpstr>
      <vt:lpstr>STKaiti</vt:lpstr>
      <vt:lpstr>GB Pinyinok-D</vt:lpstr>
      <vt:lpstr>SimSun</vt:lpstr>
      <vt:lpstr>Calibri</vt:lpstr>
      <vt:lpstr>默认设计模板</vt:lpstr>
      <vt:lpstr>1_A000120150209A07PWBG</vt:lpstr>
      <vt:lpstr>自定义设计方案</vt:lpstr>
      <vt:lpstr>第 10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250</cp:revision>
  <dcterms:created xsi:type="dcterms:W3CDTF">2013-01-25T01:44:00Z</dcterms:created>
  <dcterms:modified xsi:type="dcterms:W3CDTF">2021-01-07T17:45:48Z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