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97" r:id="rId2"/>
    <p:sldId id="257" r:id="rId3"/>
    <p:sldId id="258" r:id="rId4"/>
    <p:sldId id="293" r:id="rId5"/>
    <p:sldId id="285" r:id="rId6"/>
    <p:sldId id="295" r:id="rId7"/>
    <p:sldId id="267" r:id="rId8"/>
    <p:sldId id="275" r:id="rId9"/>
    <p:sldId id="303" r:id="rId10"/>
    <p:sldId id="291" r:id="rId11"/>
    <p:sldId id="268" r:id="rId12"/>
    <p:sldId id="299" r:id="rId13"/>
    <p:sldId id="271" r:id="rId14"/>
    <p:sldId id="288" r:id="rId15"/>
    <p:sldId id="294" r:id="rId16"/>
    <p:sldId id="292"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CF948B-9233-44E9-B884-2FAD62FFD577}">
          <p14:sldIdLst>
            <p14:sldId id="297"/>
            <p14:sldId id="257"/>
            <p14:sldId id="258"/>
            <p14:sldId id="293"/>
            <p14:sldId id="285"/>
            <p14:sldId id="295"/>
            <p14:sldId id="267"/>
            <p14:sldId id="275"/>
            <p14:sldId id="303"/>
            <p14:sldId id="291"/>
            <p14:sldId id="268"/>
            <p14:sldId id="299"/>
            <p14:sldId id="271"/>
            <p14:sldId id="288"/>
            <p14:sldId id="294"/>
            <p14:sldId id="292"/>
            <p14:sldId id="29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91" autoAdjust="0"/>
    <p:restoredTop sz="67414" autoAdjust="0"/>
  </p:normalViewPr>
  <p:slideViewPr>
    <p:cSldViewPr snapToGrid="0">
      <p:cViewPr varScale="1">
        <p:scale>
          <a:sx n="64" d="100"/>
          <a:sy n="64" d="100"/>
        </p:scale>
        <p:origin x="739" y="62"/>
      </p:cViewPr>
      <p:guideLst/>
    </p:cSldViewPr>
  </p:slideViewPr>
  <p:notesTextViewPr>
    <p:cViewPr>
      <p:scale>
        <a:sx n="1" d="1"/>
        <a:sy n="1" d="1"/>
      </p:scale>
      <p:origin x="0" y="0"/>
    </p:cViewPr>
  </p:notesTextViewPr>
  <p:sorterViewPr>
    <p:cViewPr>
      <p:scale>
        <a:sx n="100" d="100"/>
        <a:sy n="100" d="100"/>
      </p:scale>
      <p:origin x="0" y="-46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D84B23-A65B-4F7E-8EBB-A01BE573CA93}"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39D273DB-C2F5-4695-BC71-FC75A774C8A2}">
      <dgm:prSet custT="1"/>
      <dgm:spPr/>
      <dgm:t>
        <a:bodyPr/>
        <a:lstStyle/>
        <a:p>
          <a:endParaRPr lang="en-GB" sz="2000" b="1" i="0" dirty="0"/>
        </a:p>
        <a:p>
          <a:r>
            <a:rPr lang="en-GB" sz="2000" b="1" i="0" dirty="0"/>
            <a:t>Obsessive Compulsive Disorder(OCD)</a:t>
          </a:r>
        </a:p>
        <a:p>
          <a:r>
            <a:rPr lang="en-GB" sz="1500" b="0" i="0" dirty="0"/>
            <a:t> </a:t>
          </a:r>
          <a:r>
            <a:rPr lang="en-GB" sz="1500" dirty="0"/>
            <a:t> </a:t>
          </a:r>
          <a:endParaRPr lang="en-US" sz="1500" dirty="0"/>
        </a:p>
      </dgm:t>
    </dgm:pt>
    <dgm:pt modelId="{887A6F1C-9456-447A-8D4D-B191F5EBB9AA}" type="parTrans" cxnId="{771FB041-FB3A-42BC-A781-E81DC9602F58}">
      <dgm:prSet/>
      <dgm:spPr/>
      <dgm:t>
        <a:bodyPr/>
        <a:lstStyle/>
        <a:p>
          <a:endParaRPr lang="en-US"/>
        </a:p>
      </dgm:t>
    </dgm:pt>
    <dgm:pt modelId="{3154C2DF-FADB-47EF-B921-1D727A3BA929}" type="sibTrans" cxnId="{771FB041-FB3A-42BC-A781-E81DC9602F58}">
      <dgm:prSet/>
      <dgm:spPr/>
      <dgm:t>
        <a:bodyPr/>
        <a:lstStyle/>
        <a:p>
          <a:endParaRPr lang="en-US"/>
        </a:p>
      </dgm:t>
    </dgm:pt>
    <dgm:pt modelId="{BA804269-E1AA-4201-85CF-5057D91F3A13}">
      <dgm:prSet custT="1"/>
      <dgm:spPr/>
      <dgm:t>
        <a:bodyPr/>
        <a:lstStyle/>
        <a:p>
          <a:r>
            <a:rPr lang="en-GB" sz="2000" b="1" dirty="0">
              <a:latin typeface="+mn-lt"/>
            </a:rPr>
            <a:t>Post Traumatic Stress Disorders (PTSD)</a:t>
          </a:r>
        </a:p>
      </dgm:t>
    </dgm:pt>
    <dgm:pt modelId="{CC25E3E3-41C6-4470-902F-4CC5964E9AA6}" type="parTrans" cxnId="{F9FAC106-B352-404A-81B4-1466CBA7B698}">
      <dgm:prSet/>
      <dgm:spPr/>
      <dgm:t>
        <a:bodyPr/>
        <a:lstStyle/>
        <a:p>
          <a:endParaRPr lang="en-US"/>
        </a:p>
      </dgm:t>
    </dgm:pt>
    <dgm:pt modelId="{2E144C3E-528A-4073-9611-2A42AC1C3AD3}" type="sibTrans" cxnId="{F9FAC106-B352-404A-81B4-1466CBA7B698}">
      <dgm:prSet/>
      <dgm:spPr/>
      <dgm:t>
        <a:bodyPr/>
        <a:lstStyle/>
        <a:p>
          <a:endParaRPr lang="en-US"/>
        </a:p>
      </dgm:t>
    </dgm:pt>
    <dgm:pt modelId="{0638861E-38F6-4895-BA6F-6D0BBB2279C4}">
      <dgm:prSet custT="1"/>
      <dgm:spPr/>
      <dgm:t>
        <a:bodyPr/>
        <a:lstStyle/>
        <a:p>
          <a:r>
            <a:rPr lang="en-GB" sz="2000" b="1" dirty="0"/>
            <a:t>Antenatal &amp; Postnatal Mental Health</a:t>
          </a:r>
        </a:p>
        <a:p>
          <a:r>
            <a:rPr lang="en-US" sz="2000" b="1" i="0" dirty="0"/>
            <a:t>Anxiety Disorder and Panic Disorder</a:t>
          </a:r>
        </a:p>
      </dgm:t>
    </dgm:pt>
    <dgm:pt modelId="{F68D5CF1-3C71-4305-81B0-4D263F3ABC30}" type="sibTrans" cxnId="{1D66350F-D35B-4E1E-9BC4-2B225E982E44}">
      <dgm:prSet/>
      <dgm:spPr/>
      <dgm:t>
        <a:bodyPr/>
        <a:lstStyle/>
        <a:p>
          <a:endParaRPr lang="en-US"/>
        </a:p>
      </dgm:t>
    </dgm:pt>
    <dgm:pt modelId="{EBF76C23-FC63-4338-9589-24C2243E3618}" type="parTrans" cxnId="{1D66350F-D35B-4E1E-9BC4-2B225E982E44}">
      <dgm:prSet/>
      <dgm:spPr/>
      <dgm:t>
        <a:bodyPr/>
        <a:lstStyle/>
        <a:p>
          <a:endParaRPr lang="en-US"/>
        </a:p>
      </dgm:t>
    </dgm:pt>
    <dgm:pt modelId="{56580334-E305-4CD5-9339-2BF81F9F94E2}">
      <dgm:prSet custT="1"/>
      <dgm:spPr/>
      <dgm:t>
        <a:bodyPr/>
        <a:lstStyle/>
        <a:p>
          <a:r>
            <a:rPr lang="en-GB" sz="2000" b="1" i="0" dirty="0"/>
            <a:t>Depression, and </a:t>
          </a:r>
          <a:r>
            <a:rPr lang="en-GB" sz="2000" b="1" i="0" dirty="0">
              <a:latin typeface="+mn-lt"/>
            </a:rPr>
            <a:t>Specific phobias</a:t>
          </a:r>
          <a:r>
            <a:rPr lang="en-GB" sz="1400" b="0" i="0" dirty="0"/>
            <a:t> </a:t>
          </a:r>
          <a:r>
            <a:rPr lang="en-GB" sz="1400" dirty="0"/>
            <a:t> </a:t>
          </a:r>
          <a:endParaRPr lang="en-US" sz="1400" dirty="0"/>
        </a:p>
      </dgm:t>
    </dgm:pt>
    <dgm:pt modelId="{BA128F04-0AF0-4CF9-B7B0-4CA8DFE267A7}" type="parTrans" cxnId="{C9D8E791-3383-496A-A27A-C0C6E02DA923}">
      <dgm:prSet/>
      <dgm:spPr/>
      <dgm:t>
        <a:bodyPr/>
        <a:lstStyle/>
        <a:p>
          <a:endParaRPr lang="en-GB"/>
        </a:p>
      </dgm:t>
    </dgm:pt>
    <dgm:pt modelId="{4DF0F6BE-B1F4-46BC-84D1-F07D38CD553E}" type="sibTrans" cxnId="{C9D8E791-3383-496A-A27A-C0C6E02DA923}">
      <dgm:prSet/>
      <dgm:spPr/>
      <dgm:t>
        <a:bodyPr/>
        <a:lstStyle/>
        <a:p>
          <a:endParaRPr lang="en-GB"/>
        </a:p>
      </dgm:t>
    </dgm:pt>
    <dgm:pt modelId="{E5010C65-2DD4-4663-8EE2-AE1B5FC10BF8}" type="pres">
      <dgm:prSet presAssocID="{62D84B23-A65B-4F7E-8EBB-A01BE573CA93}" presName="diagram" presStyleCnt="0">
        <dgm:presLayoutVars>
          <dgm:dir/>
          <dgm:resizeHandles val="exact"/>
        </dgm:presLayoutVars>
      </dgm:prSet>
      <dgm:spPr/>
    </dgm:pt>
    <dgm:pt modelId="{CDAB8D8E-C99E-40F8-B7B2-2655EB78B807}" type="pres">
      <dgm:prSet presAssocID="{39D273DB-C2F5-4695-BC71-FC75A774C8A2}" presName="node" presStyleLbl="node1" presStyleIdx="0" presStyleCnt="4">
        <dgm:presLayoutVars>
          <dgm:bulletEnabled val="1"/>
        </dgm:presLayoutVars>
      </dgm:prSet>
      <dgm:spPr/>
    </dgm:pt>
    <dgm:pt modelId="{59581AE7-5A7B-4376-98B5-E52C2E7CCA52}" type="pres">
      <dgm:prSet presAssocID="{3154C2DF-FADB-47EF-B921-1D727A3BA929}" presName="sibTrans" presStyleCnt="0"/>
      <dgm:spPr/>
    </dgm:pt>
    <dgm:pt modelId="{73964CB5-7102-415C-8594-4E62EAEBC010}" type="pres">
      <dgm:prSet presAssocID="{0638861E-38F6-4895-BA6F-6D0BBB2279C4}" presName="node" presStyleLbl="node1" presStyleIdx="1" presStyleCnt="4">
        <dgm:presLayoutVars>
          <dgm:bulletEnabled val="1"/>
        </dgm:presLayoutVars>
      </dgm:prSet>
      <dgm:spPr/>
    </dgm:pt>
    <dgm:pt modelId="{00CC9D5E-6DA2-47DB-941E-D5A0D74004B5}" type="pres">
      <dgm:prSet presAssocID="{F68D5CF1-3C71-4305-81B0-4D263F3ABC30}" presName="sibTrans" presStyleCnt="0"/>
      <dgm:spPr/>
    </dgm:pt>
    <dgm:pt modelId="{A9A14BDC-5F2B-44B5-B65D-281EA1CD76E6}" type="pres">
      <dgm:prSet presAssocID="{BA804269-E1AA-4201-85CF-5057D91F3A13}" presName="node" presStyleLbl="node1" presStyleIdx="2" presStyleCnt="4">
        <dgm:presLayoutVars>
          <dgm:bulletEnabled val="1"/>
        </dgm:presLayoutVars>
      </dgm:prSet>
      <dgm:spPr/>
    </dgm:pt>
    <dgm:pt modelId="{8FBA7094-4482-44A0-8535-7610679DFA36}" type="pres">
      <dgm:prSet presAssocID="{2E144C3E-528A-4073-9611-2A42AC1C3AD3}" presName="sibTrans" presStyleCnt="0"/>
      <dgm:spPr/>
    </dgm:pt>
    <dgm:pt modelId="{DF6E1FD3-A99A-44A1-A0AA-8D46F7E827CD}" type="pres">
      <dgm:prSet presAssocID="{56580334-E305-4CD5-9339-2BF81F9F94E2}" presName="node" presStyleLbl="node1" presStyleIdx="3" presStyleCnt="4">
        <dgm:presLayoutVars>
          <dgm:bulletEnabled val="1"/>
        </dgm:presLayoutVars>
      </dgm:prSet>
      <dgm:spPr/>
    </dgm:pt>
  </dgm:ptLst>
  <dgm:cxnLst>
    <dgm:cxn modelId="{F9FAC106-B352-404A-81B4-1466CBA7B698}" srcId="{62D84B23-A65B-4F7E-8EBB-A01BE573CA93}" destId="{BA804269-E1AA-4201-85CF-5057D91F3A13}" srcOrd="2" destOrd="0" parTransId="{CC25E3E3-41C6-4470-902F-4CC5964E9AA6}" sibTransId="{2E144C3E-528A-4073-9611-2A42AC1C3AD3}"/>
    <dgm:cxn modelId="{22974208-1A7F-4D39-AE9B-E7E57A18C27B}" type="presOf" srcId="{56580334-E305-4CD5-9339-2BF81F9F94E2}" destId="{DF6E1FD3-A99A-44A1-A0AA-8D46F7E827CD}" srcOrd="0" destOrd="0" presId="urn:microsoft.com/office/officeart/2005/8/layout/default"/>
    <dgm:cxn modelId="{1D66350F-D35B-4E1E-9BC4-2B225E982E44}" srcId="{62D84B23-A65B-4F7E-8EBB-A01BE573CA93}" destId="{0638861E-38F6-4895-BA6F-6D0BBB2279C4}" srcOrd="1" destOrd="0" parTransId="{EBF76C23-FC63-4338-9589-24C2243E3618}" sibTransId="{F68D5CF1-3C71-4305-81B0-4D263F3ABC30}"/>
    <dgm:cxn modelId="{3235EC32-09D6-4526-80C5-8F56CA4CC4B5}" type="presOf" srcId="{62D84B23-A65B-4F7E-8EBB-A01BE573CA93}" destId="{E5010C65-2DD4-4663-8EE2-AE1B5FC10BF8}" srcOrd="0" destOrd="0" presId="urn:microsoft.com/office/officeart/2005/8/layout/default"/>
    <dgm:cxn modelId="{771FB041-FB3A-42BC-A781-E81DC9602F58}" srcId="{62D84B23-A65B-4F7E-8EBB-A01BE573CA93}" destId="{39D273DB-C2F5-4695-BC71-FC75A774C8A2}" srcOrd="0" destOrd="0" parTransId="{887A6F1C-9456-447A-8D4D-B191F5EBB9AA}" sibTransId="{3154C2DF-FADB-47EF-B921-1D727A3BA929}"/>
    <dgm:cxn modelId="{5B8C6169-7D5E-4E46-BA0B-F5CF5883A4E0}" type="presOf" srcId="{0638861E-38F6-4895-BA6F-6D0BBB2279C4}" destId="{73964CB5-7102-415C-8594-4E62EAEBC010}" srcOrd="0" destOrd="0" presId="urn:microsoft.com/office/officeart/2005/8/layout/default"/>
    <dgm:cxn modelId="{28C5A369-B37B-4980-B0FC-31EDFC6FB8F7}" type="presOf" srcId="{39D273DB-C2F5-4695-BC71-FC75A774C8A2}" destId="{CDAB8D8E-C99E-40F8-B7B2-2655EB78B807}" srcOrd="0" destOrd="0" presId="urn:microsoft.com/office/officeart/2005/8/layout/default"/>
    <dgm:cxn modelId="{C9D8E791-3383-496A-A27A-C0C6E02DA923}" srcId="{62D84B23-A65B-4F7E-8EBB-A01BE573CA93}" destId="{56580334-E305-4CD5-9339-2BF81F9F94E2}" srcOrd="3" destOrd="0" parTransId="{BA128F04-0AF0-4CF9-B7B0-4CA8DFE267A7}" sibTransId="{4DF0F6BE-B1F4-46BC-84D1-F07D38CD553E}"/>
    <dgm:cxn modelId="{9790F9B1-0A7A-456D-AA36-A7212E0F1418}" type="presOf" srcId="{BA804269-E1AA-4201-85CF-5057D91F3A13}" destId="{A9A14BDC-5F2B-44B5-B65D-281EA1CD76E6}" srcOrd="0" destOrd="0" presId="urn:microsoft.com/office/officeart/2005/8/layout/default"/>
    <dgm:cxn modelId="{77DD93B7-C81B-4A9D-A8E4-8A48FE7928C0}" type="presParOf" srcId="{E5010C65-2DD4-4663-8EE2-AE1B5FC10BF8}" destId="{CDAB8D8E-C99E-40F8-B7B2-2655EB78B807}" srcOrd="0" destOrd="0" presId="urn:microsoft.com/office/officeart/2005/8/layout/default"/>
    <dgm:cxn modelId="{14306F4B-26B9-4251-8481-397D3E13A730}" type="presParOf" srcId="{E5010C65-2DD4-4663-8EE2-AE1B5FC10BF8}" destId="{59581AE7-5A7B-4376-98B5-E52C2E7CCA52}" srcOrd="1" destOrd="0" presId="urn:microsoft.com/office/officeart/2005/8/layout/default"/>
    <dgm:cxn modelId="{F2FEE24B-A56E-4D39-986F-EB8272891D80}" type="presParOf" srcId="{E5010C65-2DD4-4663-8EE2-AE1B5FC10BF8}" destId="{73964CB5-7102-415C-8594-4E62EAEBC010}" srcOrd="2" destOrd="0" presId="urn:microsoft.com/office/officeart/2005/8/layout/default"/>
    <dgm:cxn modelId="{AA51B556-BA1F-4138-95EC-876EC5876BC4}" type="presParOf" srcId="{E5010C65-2DD4-4663-8EE2-AE1B5FC10BF8}" destId="{00CC9D5E-6DA2-47DB-941E-D5A0D74004B5}" srcOrd="3" destOrd="0" presId="urn:microsoft.com/office/officeart/2005/8/layout/default"/>
    <dgm:cxn modelId="{9AECE6F2-EF40-4D3C-9776-BB92E95841FC}" type="presParOf" srcId="{E5010C65-2DD4-4663-8EE2-AE1B5FC10BF8}" destId="{A9A14BDC-5F2B-44B5-B65D-281EA1CD76E6}" srcOrd="4" destOrd="0" presId="urn:microsoft.com/office/officeart/2005/8/layout/default"/>
    <dgm:cxn modelId="{D772C751-260F-4CD6-8AD0-48887117501F}" type="presParOf" srcId="{E5010C65-2DD4-4663-8EE2-AE1B5FC10BF8}" destId="{8FBA7094-4482-44A0-8535-7610679DFA36}" srcOrd="5" destOrd="0" presId="urn:microsoft.com/office/officeart/2005/8/layout/default"/>
    <dgm:cxn modelId="{98434562-7391-4FF0-B021-83A096ABA894}" type="presParOf" srcId="{E5010C65-2DD4-4663-8EE2-AE1B5FC10BF8}" destId="{DF6E1FD3-A99A-44A1-A0AA-8D46F7E827CD}"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D84B23-A65B-4F7E-8EBB-A01BE573CA93}" type="doc">
      <dgm:prSet loTypeId="urn:microsoft.com/office/officeart/2005/8/layout/default" loCatId="list" qsTypeId="urn:microsoft.com/office/officeart/2005/8/quickstyle/simple5" qsCatId="simple" csTypeId="urn:microsoft.com/office/officeart/2005/8/colors/accent3_2" csCatId="accent3" phldr="1"/>
      <dgm:spPr/>
      <dgm:t>
        <a:bodyPr/>
        <a:lstStyle/>
        <a:p>
          <a:endParaRPr lang="en-US"/>
        </a:p>
      </dgm:t>
    </dgm:pt>
    <dgm:pt modelId="{39D273DB-C2F5-4695-BC71-FC75A774C8A2}">
      <dgm:prSet custT="1"/>
      <dgm:spPr>
        <a:solidFill>
          <a:schemeClr val="tx1"/>
        </a:solidFill>
      </dgm:spPr>
      <dgm:t>
        <a:bodyPr/>
        <a:lstStyle/>
        <a:p>
          <a:r>
            <a:rPr lang="en-GB" sz="1800" b="1" dirty="0"/>
            <a:t>Mood Stabilizers:</a:t>
          </a:r>
          <a:r>
            <a:rPr lang="en-GB" sz="1800" dirty="0"/>
            <a:t> Controls manic or depressive episodes. Sometimes these mood stabilizers may take several weeks to become fully effective</a:t>
          </a:r>
          <a:r>
            <a:rPr lang="en-GB" sz="1600" dirty="0"/>
            <a:t>.</a:t>
          </a:r>
          <a:r>
            <a:rPr lang="en-GB" sz="1600" b="0" i="0" dirty="0"/>
            <a:t> </a:t>
          </a:r>
          <a:r>
            <a:rPr lang="en-GB" sz="1600" dirty="0"/>
            <a:t> </a:t>
          </a:r>
          <a:endParaRPr lang="en-US" sz="1600" dirty="0"/>
        </a:p>
      </dgm:t>
    </dgm:pt>
    <dgm:pt modelId="{887A6F1C-9456-447A-8D4D-B191F5EBB9AA}" type="parTrans" cxnId="{771FB041-FB3A-42BC-A781-E81DC9602F58}">
      <dgm:prSet/>
      <dgm:spPr/>
      <dgm:t>
        <a:bodyPr/>
        <a:lstStyle/>
        <a:p>
          <a:endParaRPr lang="en-US"/>
        </a:p>
      </dgm:t>
    </dgm:pt>
    <dgm:pt modelId="{3154C2DF-FADB-47EF-B921-1D727A3BA929}" type="sibTrans" cxnId="{771FB041-FB3A-42BC-A781-E81DC9602F58}">
      <dgm:prSet/>
      <dgm:spPr/>
      <dgm:t>
        <a:bodyPr/>
        <a:lstStyle/>
        <a:p>
          <a:endParaRPr lang="en-US"/>
        </a:p>
      </dgm:t>
    </dgm:pt>
    <dgm:pt modelId="{BA804269-E1AA-4201-85CF-5057D91F3A13}">
      <dgm:prSet custT="1"/>
      <dgm:spPr>
        <a:solidFill>
          <a:schemeClr val="accent5">
            <a:lumMod val="75000"/>
          </a:schemeClr>
        </a:solidFill>
      </dgm:spPr>
      <dgm:t>
        <a:bodyPr/>
        <a:lstStyle/>
        <a:p>
          <a:r>
            <a:rPr lang="en-GB" sz="1800" b="1" dirty="0"/>
            <a:t>Anti-anxiety medications: </a:t>
          </a:r>
          <a:r>
            <a:rPr lang="en-GB" sz="1800" dirty="0"/>
            <a:t>It may help with improving patient's sleep and anxiety. It is mostly used for short term relieve</a:t>
          </a:r>
          <a:endParaRPr lang="en-GB" sz="1800" b="1" dirty="0">
            <a:latin typeface="+mn-lt"/>
          </a:endParaRPr>
        </a:p>
      </dgm:t>
    </dgm:pt>
    <dgm:pt modelId="{CC25E3E3-41C6-4470-902F-4CC5964E9AA6}" type="parTrans" cxnId="{F9FAC106-B352-404A-81B4-1466CBA7B698}">
      <dgm:prSet/>
      <dgm:spPr/>
      <dgm:t>
        <a:bodyPr/>
        <a:lstStyle/>
        <a:p>
          <a:endParaRPr lang="en-US"/>
        </a:p>
      </dgm:t>
    </dgm:pt>
    <dgm:pt modelId="{2E144C3E-528A-4073-9611-2A42AC1C3AD3}" type="sibTrans" cxnId="{F9FAC106-B352-404A-81B4-1466CBA7B698}">
      <dgm:prSet/>
      <dgm:spPr/>
      <dgm:t>
        <a:bodyPr/>
        <a:lstStyle/>
        <a:p>
          <a:endParaRPr lang="en-US"/>
        </a:p>
      </dgm:t>
    </dgm:pt>
    <dgm:pt modelId="{0638861E-38F6-4895-BA6F-6D0BBB2279C4}">
      <dgm:prSet custT="1"/>
      <dgm:spPr>
        <a:solidFill>
          <a:schemeClr val="accent2">
            <a:lumMod val="75000"/>
          </a:schemeClr>
        </a:solidFill>
      </dgm:spPr>
      <dgm:t>
        <a:bodyPr/>
        <a:lstStyle/>
        <a:p>
          <a:r>
            <a:rPr lang="en-GB" sz="1800" b="1" dirty="0"/>
            <a:t>Antidepressants:</a:t>
          </a:r>
          <a:r>
            <a:rPr lang="en-GB" sz="1800" dirty="0"/>
            <a:t> To manage depression, can sometimes cause a manic episode. Thus, they are mixed with mood stabilizers or antipsychotic drugs. </a:t>
          </a:r>
          <a:endParaRPr lang="en-US" sz="1800" b="1" i="0" dirty="0"/>
        </a:p>
      </dgm:t>
    </dgm:pt>
    <dgm:pt modelId="{F68D5CF1-3C71-4305-81B0-4D263F3ABC30}" type="sibTrans" cxnId="{1D66350F-D35B-4E1E-9BC4-2B225E982E44}">
      <dgm:prSet/>
      <dgm:spPr/>
      <dgm:t>
        <a:bodyPr/>
        <a:lstStyle/>
        <a:p>
          <a:endParaRPr lang="en-US"/>
        </a:p>
      </dgm:t>
    </dgm:pt>
    <dgm:pt modelId="{EBF76C23-FC63-4338-9589-24C2243E3618}" type="parTrans" cxnId="{1D66350F-D35B-4E1E-9BC4-2B225E982E44}">
      <dgm:prSet/>
      <dgm:spPr/>
      <dgm:t>
        <a:bodyPr/>
        <a:lstStyle/>
        <a:p>
          <a:endParaRPr lang="en-US"/>
        </a:p>
      </dgm:t>
    </dgm:pt>
    <dgm:pt modelId="{56580334-E305-4CD5-9339-2BF81F9F94E2}">
      <dgm:prSet custT="1"/>
      <dgm:spPr>
        <a:solidFill>
          <a:schemeClr val="accent6">
            <a:lumMod val="50000"/>
          </a:schemeClr>
        </a:solidFill>
      </dgm:spPr>
      <dgm:t>
        <a:bodyPr/>
        <a:lstStyle/>
        <a:p>
          <a:r>
            <a:rPr lang="en-GB" sz="1800" b="1" i="0" dirty="0">
              <a:effectLst/>
            </a:rPr>
            <a:t>Lithium: </a:t>
          </a:r>
          <a:r>
            <a:rPr lang="en-GB" sz="1800" i="0" dirty="0">
              <a:effectLst/>
            </a:rPr>
            <a:t>This</a:t>
          </a:r>
          <a:r>
            <a:rPr lang="en-GB" sz="1800" b="1" i="0" dirty="0">
              <a:effectLst/>
            </a:rPr>
            <a:t> </a:t>
          </a:r>
          <a:r>
            <a:rPr lang="en-GB" sz="1800" b="0" i="0" dirty="0">
              <a:effectLst/>
            </a:rPr>
            <a:t>is effective in treating mania, and preventing further mood episodes and suicide in adults</a:t>
          </a:r>
          <a:endParaRPr lang="en-US" sz="1800" dirty="0"/>
        </a:p>
      </dgm:t>
    </dgm:pt>
    <dgm:pt modelId="{BA128F04-0AF0-4CF9-B7B0-4CA8DFE267A7}" type="parTrans" cxnId="{C9D8E791-3383-496A-A27A-C0C6E02DA923}">
      <dgm:prSet/>
      <dgm:spPr/>
      <dgm:t>
        <a:bodyPr/>
        <a:lstStyle/>
        <a:p>
          <a:endParaRPr lang="en-GB"/>
        </a:p>
      </dgm:t>
    </dgm:pt>
    <dgm:pt modelId="{4DF0F6BE-B1F4-46BC-84D1-F07D38CD553E}" type="sibTrans" cxnId="{C9D8E791-3383-496A-A27A-C0C6E02DA923}">
      <dgm:prSet/>
      <dgm:spPr/>
      <dgm:t>
        <a:bodyPr/>
        <a:lstStyle/>
        <a:p>
          <a:endParaRPr lang="en-GB"/>
        </a:p>
      </dgm:t>
    </dgm:pt>
    <dgm:pt modelId="{BB19E44F-275C-44DB-835B-D0603EBF35D0}" type="pres">
      <dgm:prSet presAssocID="{62D84B23-A65B-4F7E-8EBB-A01BE573CA93}" presName="diagram" presStyleCnt="0">
        <dgm:presLayoutVars>
          <dgm:dir/>
          <dgm:resizeHandles val="exact"/>
        </dgm:presLayoutVars>
      </dgm:prSet>
      <dgm:spPr/>
    </dgm:pt>
    <dgm:pt modelId="{17CC2B32-0893-410C-83BA-0C41F10A8037}" type="pres">
      <dgm:prSet presAssocID="{39D273DB-C2F5-4695-BC71-FC75A774C8A2}" presName="node" presStyleLbl="node1" presStyleIdx="0" presStyleCnt="4">
        <dgm:presLayoutVars>
          <dgm:bulletEnabled val="1"/>
        </dgm:presLayoutVars>
      </dgm:prSet>
      <dgm:spPr/>
    </dgm:pt>
    <dgm:pt modelId="{1DB3104B-3BF8-437B-8989-AF3273E859AF}" type="pres">
      <dgm:prSet presAssocID="{3154C2DF-FADB-47EF-B921-1D727A3BA929}" presName="sibTrans" presStyleCnt="0"/>
      <dgm:spPr/>
    </dgm:pt>
    <dgm:pt modelId="{96B353D8-6BB8-4A31-94F4-97D08F6006DC}" type="pres">
      <dgm:prSet presAssocID="{0638861E-38F6-4895-BA6F-6D0BBB2279C4}" presName="node" presStyleLbl="node1" presStyleIdx="1" presStyleCnt="4">
        <dgm:presLayoutVars>
          <dgm:bulletEnabled val="1"/>
        </dgm:presLayoutVars>
      </dgm:prSet>
      <dgm:spPr/>
    </dgm:pt>
    <dgm:pt modelId="{2AF278C1-25B2-4FE9-9E34-19B76557C6D1}" type="pres">
      <dgm:prSet presAssocID="{F68D5CF1-3C71-4305-81B0-4D263F3ABC30}" presName="sibTrans" presStyleCnt="0"/>
      <dgm:spPr/>
    </dgm:pt>
    <dgm:pt modelId="{B453AE23-7913-4A60-98BF-E475F26C8ED3}" type="pres">
      <dgm:prSet presAssocID="{BA804269-E1AA-4201-85CF-5057D91F3A13}" presName="node" presStyleLbl="node1" presStyleIdx="2" presStyleCnt="4">
        <dgm:presLayoutVars>
          <dgm:bulletEnabled val="1"/>
        </dgm:presLayoutVars>
      </dgm:prSet>
      <dgm:spPr/>
    </dgm:pt>
    <dgm:pt modelId="{3D9B779A-0989-4CEA-8AA7-A9EC6B7890D0}" type="pres">
      <dgm:prSet presAssocID="{2E144C3E-528A-4073-9611-2A42AC1C3AD3}" presName="sibTrans" presStyleCnt="0"/>
      <dgm:spPr/>
    </dgm:pt>
    <dgm:pt modelId="{DA582C68-14D0-4ED4-9961-03949E660841}" type="pres">
      <dgm:prSet presAssocID="{56580334-E305-4CD5-9339-2BF81F9F94E2}" presName="node" presStyleLbl="node1" presStyleIdx="3" presStyleCnt="4">
        <dgm:presLayoutVars>
          <dgm:bulletEnabled val="1"/>
        </dgm:presLayoutVars>
      </dgm:prSet>
      <dgm:spPr/>
    </dgm:pt>
  </dgm:ptLst>
  <dgm:cxnLst>
    <dgm:cxn modelId="{469D9302-7791-4197-A4A0-3421AB8724FC}" type="presOf" srcId="{BA804269-E1AA-4201-85CF-5057D91F3A13}" destId="{B453AE23-7913-4A60-98BF-E475F26C8ED3}" srcOrd="0" destOrd="0" presId="urn:microsoft.com/office/officeart/2005/8/layout/default"/>
    <dgm:cxn modelId="{F9FAC106-B352-404A-81B4-1466CBA7B698}" srcId="{62D84B23-A65B-4F7E-8EBB-A01BE573CA93}" destId="{BA804269-E1AA-4201-85CF-5057D91F3A13}" srcOrd="2" destOrd="0" parTransId="{CC25E3E3-41C6-4470-902F-4CC5964E9AA6}" sibTransId="{2E144C3E-528A-4073-9611-2A42AC1C3AD3}"/>
    <dgm:cxn modelId="{1D66350F-D35B-4E1E-9BC4-2B225E982E44}" srcId="{62D84B23-A65B-4F7E-8EBB-A01BE573CA93}" destId="{0638861E-38F6-4895-BA6F-6D0BBB2279C4}" srcOrd="1" destOrd="0" parTransId="{EBF76C23-FC63-4338-9589-24C2243E3618}" sibTransId="{F68D5CF1-3C71-4305-81B0-4D263F3ABC30}"/>
    <dgm:cxn modelId="{03C1DE19-D0B1-49CA-88FF-35B27CE11858}" type="presOf" srcId="{56580334-E305-4CD5-9339-2BF81F9F94E2}" destId="{DA582C68-14D0-4ED4-9961-03949E660841}" srcOrd="0" destOrd="0" presId="urn:microsoft.com/office/officeart/2005/8/layout/default"/>
    <dgm:cxn modelId="{8A512B1E-B416-43B3-A9F5-CC6D684EF6E6}" type="presOf" srcId="{62D84B23-A65B-4F7E-8EBB-A01BE573CA93}" destId="{BB19E44F-275C-44DB-835B-D0603EBF35D0}" srcOrd="0" destOrd="0" presId="urn:microsoft.com/office/officeart/2005/8/layout/default"/>
    <dgm:cxn modelId="{771FB041-FB3A-42BC-A781-E81DC9602F58}" srcId="{62D84B23-A65B-4F7E-8EBB-A01BE573CA93}" destId="{39D273DB-C2F5-4695-BC71-FC75A774C8A2}" srcOrd="0" destOrd="0" parTransId="{887A6F1C-9456-447A-8D4D-B191F5EBB9AA}" sibTransId="{3154C2DF-FADB-47EF-B921-1D727A3BA929}"/>
    <dgm:cxn modelId="{C9D8E791-3383-496A-A27A-C0C6E02DA923}" srcId="{62D84B23-A65B-4F7E-8EBB-A01BE573CA93}" destId="{56580334-E305-4CD5-9339-2BF81F9F94E2}" srcOrd="3" destOrd="0" parTransId="{BA128F04-0AF0-4CF9-B7B0-4CA8DFE267A7}" sibTransId="{4DF0F6BE-B1F4-46BC-84D1-F07D38CD553E}"/>
    <dgm:cxn modelId="{F7869A9B-39A5-4002-96A7-69FE63CC73AF}" type="presOf" srcId="{0638861E-38F6-4895-BA6F-6D0BBB2279C4}" destId="{96B353D8-6BB8-4A31-94F4-97D08F6006DC}" srcOrd="0" destOrd="0" presId="urn:microsoft.com/office/officeart/2005/8/layout/default"/>
    <dgm:cxn modelId="{1842CED7-F607-4CB9-82D5-08F2E063A750}" type="presOf" srcId="{39D273DB-C2F5-4695-BC71-FC75A774C8A2}" destId="{17CC2B32-0893-410C-83BA-0C41F10A8037}" srcOrd="0" destOrd="0" presId="urn:microsoft.com/office/officeart/2005/8/layout/default"/>
    <dgm:cxn modelId="{D27D9195-438B-4910-B186-A4852A6BAF1C}" type="presParOf" srcId="{BB19E44F-275C-44DB-835B-D0603EBF35D0}" destId="{17CC2B32-0893-410C-83BA-0C41F10A8037}" srcOrd="0" destOrd="0" presId="urn:microsoft.com/office/officeart/2005/8/layout/default"/>
    <dgm:cxn modelId="{66C65B36-3806-4490-9EBC-E539435425AB}" type="presParOf" srcId="{BB19E44F-275C-44DB-835B-D0603EBF35D0}" destId="{1DB3104B-3BF8-437B-8989-AF3273E859AF}" srcOrd="1" destOrd="0" presId="urn:microsoft.com/office/officeart/2005/8/layout/default"/>
    <dgm:cxn modelId="{05EECBBB-D391-4DBF-9820-E588F509B4FC}" type="presParOf" srcId="{BB19E44F-275C-44DB-835B-D0603EBF35D0}" destId="{96B353D8-6BB8-4A31-94F4-97D08F6006DC}" srcOrd="2" destOrd="0" presId="urn:microsoft.com/office/officeart/2005/8/layout/default"/>
    <dgm:cxn modelId="{5D771C74-0D95-4463-AB69-77D7A52DCC10}" type="presParOf" srcId="{BB19E44F-275C-44DB-835B-D0603EBF35D0}" destId="{2AF278C1-25B2-4FE9-9E34-19B76557C6D1}" srcOrd="3" destOrd="0" presId="urn:microsoft.com/office/officeart/2005/8/layout/default"/>
    <dgm:cxn modelId="{D92ED712-98BF-4F88-802E-94DBDDCFB6C4}" type="presParOf" srcId="{BB19E44F-275C-44DB-835B-D0603EBF35D0}" destId="{B453AE23-7913-4A60-98BF-E475F26C8ED3}" srcOrd="4" destOrd="0" presId="urn:microsoft.com/office/officeart/2005/8/layout/default"/>
    <dgm:cxn modelId="{AC122C0F-8A8F-4BA8-8495-F45696AEBFDC}" type="presParOf" srcId="{BB19E44F-275C-44DB-835B-D0603EBF35D0}" destId="{3D9B779A-0989-4CEA-8AA7-A9EC6B7890D0}" srcOrd="5" destOrd="0" presId="urn:microsoft.com/office/officeart/2005/8/layout/default"/>
    <dgm:cxn modelId="{D30625BB-874E-437A-97FA-2C8330461F5E}" type="presParOf" srcId="{BB19E44F-275C-44DB-835B-D0603EBF35D0}" destId="{DA582C68-14D0-4ED4-9961-03949E660841}"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B8D8E-C99E-40F8-B7B2-2655EB78B807}">
      <dsp:nvSpPr>
        <dsp:cNvPr id="0" name=""/>
        <dsp:cNvSpPr/>
      </dsp:nvSpPr>
      <dsp:spPr>
        <a:xfrm>
          <a:off x="648" y="5916"/>
          <a:ext cx="2530116" cy="151807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1" i="0" kern="1200" dirty="0"/>
        </a:p>
        <a:p>
          <a:pPr marL="0" lvl="0" indent="0" algn="ctr" defTabSz="889000">
            <a:lnSpc>
              <a:spcPct val="90000"/>
            </a:lnSpc>
            <a:spcBef>
              <a:spcPct val="0"/>
            </a:spcBef>
            <a:spcAft>
              <a:spcPct val="35000"/>
            </a:spcAft>
            <a:buNone/>
          </a:pPr>
          <a:r>
            <a:rPr lang="en-GB" sz="2000" b="1" i="0" kern="1200" dirty="0"/>
            <a:t>Obsessive Compulsive Disorder(OCD)</a:t>
          </a:r>
        </a:p>
        <a:p>
          <a:pPr marL="0" lvl="0" indent="0" algn="ctr" defTabSz="889000">
            <a:lnSpc>
              <a:spcPct val="90000"/>
            </a:lnSpc>
            <a:spcBef>
              <a:spcPct val="0"/>
            </a:spcBef>
            <a:spcAft>
              <a:spcPct val="35000"/>
            </a:spcAft>
            <a:buNone/>
          </a:pPr>
          <a:r>
            <a:rPr lang="en-GB" sz="1500" b="0" i="0" kern="1200" dirty="0"/>
            <a:t> </a:t>
          </a:r>
          <a:r>
            <a:rPr lang="en-GB" sz="1500" kern="1200" dirty="0"/>
            <a:t> </a:t>
          </a:r>
          <a:endParaRPr lang="en-US" sz="1500" kern="1200" dirty="0"/>
        </a:p>
      </dsp:txBody>
      <dsp:txXfrm>
        <a:off x="648" y="5916"/>
        <a:ext cx="2530116" cy="1518070"/>
      </dsp:txXfrm>
    </dsp:sp>
    <dsp:sp modelId="{73964CB5-7102-415C-8594-4E62EAEBC010}">
      <dsp:nvSpPr>
        <dsp:cNvPr id="0" name=""/>
        <dsp:cNvSpPr/>
      </dsp:nvSpPr>
      <dsp:spPr>
        <a:xfrm>
          <a:off x="2783777" y="5916"/>
          <a:ext cx="2530116" cy="151807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Antenatal &amp; Postnatal Mental Health</a:t>
          </a:r>
        </a:p>
        <a:p>
          <a:pPr marL="0" lvl="0" indent="0" algn="ctr" defTabSz="889000">
            <a:lnSpc>
              <a:spcPct val="90000"/>
            </a:lnSpc>
            <a:spcBef>
              <a:spcPct val="0"/>
            </a:spcBef>
            <a:spcAft>
              <a:spcPct val="35000"/>
            </a:spcAft>
            <a:buNone/>
          </a:pPr>
          <a:r>
            <a:rPr lang="en-US" sz="2000" b="1" i="0" kern="1200" dirty="0"/>
            <a:t>Anxiety Disorder and Panic Disorder</a:t>
          </a:r>
        </a:p>
      </dsp:txBody>
      <dsp:txXfrm>
        <a:off x="2783777" y="5916"/>
        <a:ext cx="2530116" cy="1518070"/>
      </dsp:txXfrm>
    </dsp:sp>
    <dsp:sp modelId="{A9A14BDC-5F2B-44B5-B65D-281EA1CD76E6}">
      <dsp:nvSpPr>
        <dsp:cNvPr id="0" name=""/>
        <dsp:cNvSpPr/>
      </dsp:nvSpPr>
      <dsp:spPr>
        <a:xfrm>
          <a:off x="648" y="1776997"/>
          <a:ext cx="2530116" cy="151807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mn-lt"/>
            </a:rPr>
            <a:t>Post Traumatic Stress Disorders (PTSD)</a:t>
          </a:r>
        </a:p>
      </dsp:txBody>
      <dsp:txXfrm>
        <a:off x="648" y="1776997"/>
        <a:ext cx="2530116" cy="1518070"/>
      </dsp:txXfrm>
    </dsp:sp>
    <dsp:sp modelId="{DF6E1FD3-A99A-44A1-A0AA-8D46F7E827CD}">
      <dsp:nvSpPr>
        <dsp:cNvPr id="0" name=""/>
        <dsp:cNvSpPr/>
      </dsp:nvSpPr>
      <dsp:spPr>
        <a:xfrm>
          <a:off x="2783777" y="1776997"/>
          <a:ext cx="2530116" cy="151807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t>Depression, and </a:t>
          </a:r>
          <a:r>
            <a:rPr lang="en-GB" sz="2000" b="1" i="0" kern="1200" dirty="0">
              <a:latin typeface="+mn-lt"/>
            </a:rPr>
            <a:t>Specific phobias</a:t>
          </a:r>
          <a:r>
            <a:rPr lang="en-GB" sz="1400" b="0" i="0" kern="1200" dirty="0"/>
            <a:t> </a:t>
          </a:r>
          <a:r>
            <a:rPr lang="en-GB" sz="1400" kern="1200" dirty="0"/>
            <a:t> </a:t>
          </a:r>
          <a:endParaRPr lang="en-US" sz="1400" kern="1200" dirty="0"/>
        </a:p>
      </dsp:txBody>
      <dsp:txXfrm>
        <a:off x="2783777" y="1776997"/>
        <a:ext cx="2530116" cy="151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CC2B32-0893-410C-83BA-0C41F10A8037}">
      <dsp:nvSpPr>
        <dsp:cNvPr id="0" name=""/>
        <dsp:cNvSpPr/>
      </dsp:nvSpPr>
      <dsp:spPr>
        <a:xfrm>
          <a:off x="265563" y="1697"/>
          <a:ext cx="2899703" cy="1739822"/>
        </a:xfrm>
        <a:prstGeom prst="rect">
          <a:avLst/>
        </a:prstGeom>
        <a:solidFill>
          <a:schemeClr val="tx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Mood Stabilizers:</a:t>
          </a:r>
          <a:r>
            <a:rPr lang="en-GB" sz="1800" kern="1200" dirty="0"/>
            <a:t> Controls manic or depressive episodes. Sometimes these mood stabilizers may take several weeks to become fully effective</a:t>
          </a:r>
          <a:r>
            <a:rPr lang="en-GB" sz="1600" kern="1200" dirty="0"/>
            <a:t>.</a:t>
          </a:r>
          <a:r>
            <a:rPr lang="en-GB" sz="1600" b="0" i="0" kern="1200" dirty="0"/>
            <a:t> </a:t>
          </a:r>
          <a:r>
            <a:rPr lang="en-GB" sz="1600" kern="1200" dirty="0"/>
            <a:t> </a:t>
          </a:r>
          <a:endParaRPr lang="en-US" sz="1600" kern="1200" dirty="0"/>
        </a:p>
      </dsp:txBody>
      <dsp:txXfrm>
        <a:off x="265563" y="1697"/>
        <a:ext cx="2899703" cy="1739822"/>
      </dsp:txXfrm>
    </dsp:sp>
    <dsp:sp modelId="{96B353D8-6BB8-4A31-94F4-97D08F6006DC}">
      <dsp:nvSpPr>
        <dsp:cNvPr id="0" name=""/>
        <dsp:cNvSpPr/>
      </dsp:nvSpPr>
      <dsp:spPr>
        <a:xfrm>
          <a:off x="3455237" y="1697"/>
          <a:ext cx="2899703" cy="1739822"/>
        </a:xfrm>
        <a:prstGeom prst="rect">
          <a:avLst/>
        </a:prstGeom>
        <a:solidFill>
          <a:schemeClr val="accent2">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Antidepressants:</a:t>
          </a:r>
          <a:r>
            <a:rPr lang="en-GB" sz="1800" kern="1200" dirty="0"/>
            <a:t> To manage depression, can sometimes cause a manic episode. Thus, they are mixed with mood stabilizers or antipsychotic drugs. </a:t>
          </a:r>
          <a:endParaRPr lang="en-US" sz="1800" b="1" i="0" kern="1200" dirty="0"/>
        </a:p>
      </dsp:txBody>
      <dsp:txXfrm>
        <a:off x="3455237" y="1697"/>
        <a:ext cx="2899703" cy="1739822"/>
      </dsp:txXfrm>
    </dsp:sp>
    <dsp:sp modelId="{B453AE23-7913-4A60-98BF-E475F26C8ED3}">
      <dsp:nvSpPr>
        <dsp:cNvPr id="0" name=""/>
        <dsp:cNvSpPr/>
      </dsp:nvSpPr>
      <dsp:spPr>
        <a:xfrm>
          <a:off x="265563" y="2031490"/>
          <a:ext cx="2899703" cy="1739822"/>
        </a:xfrm>
        <a:prstGeom prst="rect">
          <a:avLst/>
        </a:prstGeom>
        <a:solidFill>
          <a:schemeClr val="accent5">
            <a:lumMod val="75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Anti-anxiety medications: </a:t>
          </a:r>
          <a:r>
            <a:rPr lang="en-GB" sz="1800" kern="1200" dirty="0"/>
            <a:t>It may help with improving patient's sleep and anxiety. It is mostly used for short term relieve</a:t>
          </a:r>
          <a:endParaRPr lang="en-GB" sz="1800" b="1" kern="1200" dirty="0">
            <a:latin typeface="+mn-lt"/>
          </a:endParaRPr>
        </a:p>
      </dsp:txBody>
      <dsp:txXfrm>
        <a:off x="265563" y="2031490"/>
        <a:ext cx="2899703" cy="1739822"/>
      </dsp:txXfrm>
    </dsp:sp>
    <dsp:sp modelId="{DA582C68-14D0-4ED4-9961-03949E660841}">
      <dsp:nvSpPr>
        <dsp:cNvPr id="0" name=""/>
        <dsp:cNvSpPr/>
      </dsp:nvSpPr>
      <dsp:spPr>
        <a:xfrm>
          <a:off x="3455237" y="2031490"/>
          <a:ext cx="2899703" cy="1739822"/>
        </a:xfrm>
        <a:prstGeom prst="rect">
          <a:avLst/>
        </a:prstGeom>
        <a:solidFill>
          <a:schemeClr val="accent6">
            <a:lumMod val="50000"/>
          </a:schemeClr>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effectLst/>
            </a:rPr>
            <a:t>Lithium: </a:t>
          </a:r>
          <a:r>
            <a:rPr lang="en-GB" sz="1800" i="0" kern="1200" dirty="0">
              <a:effectLst/>
            </a:rPr>
            <a:t>This</a:t>
          </a:r>
          <a:r>
            <a:rPr lang="en-GB" sz="1800" b="1" i="0" kern="1200" dirty="0">
              <a:effectLst/>
            </a:rPr>
            <a:t> </a:t>
          </a:r>
          <a:r>
            <a:rPr lang="en-GB" sz="1800" b="0" i="0" kern="1200" dirty="0">
              <a:effectLst/>
            </a:rPr>
            <a:t>is effective in treating mania, and preventing further mood episodes and suicide in adults</a:t>
          </a:r>
          <a:endParaRPr lang="en-US" sz="1800" kern="1200" dirty="0"/>
        </a:p>
      </dsp:txBody>
      <dsp:txXfrm>
        <a:off x="3455237" y="2031490"/>
        <a:ext cx="2899703" cy="17398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8A9AC5-5C8D-4188-9827-9E9FFCBF1F34}" type="datetimeFigureOut">
              <a:rPr lang="en-GB" smtClean="0"/>
              <a:t>08/01/2022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6FB174-1AF9-47D1-8084-7CAB7E2B389F}" type="slidenum">
              <a:rPr lang="en-GB" smtClean="0"/>
              <a:t>‹#›</a:t>
            </a:fld>
            <a:endParaRPr lang="en-GB"/>
          </a:p>
        </p:txBody>
      </p:sp>
    </p:spTree>
    <p:extLst>
      <p:ext uri="{BB962C8B-B14F-4D97-AF65-F5344CB8AC3E}">
        <p14:creationId xmlns:p14="http://schemas.microsoft.com/office/powerpoint/2010/main" val="3794734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a:t>
            </a:fld>
            <a:endParaRPr lang="en-GB" dirty="0"/>
          </a:p>
        </p:txBody>
      </p:sp>
    </p:spTree>
    <p:extLst>
      <p:ext uri="{BB962C8B-B14F-4D97-AF65-F5344CB8AC3E}">
        <p14:creationId xmlns:p14="http://schemas.microsoft.com/office/powerpoint/2010/main" val="792944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2</a:t>
            </a:fld>
            <a:endParaRPr lang="en-GB" dirty="0"/>
          </a:p>
        </p:txBody>
      </p:sp>
    </p:spTree>
    <p:extLst>
      <p:ext uri="{BB962C8B-B14F-4D97-AF65-F5344CB8AC3E}">
        <p14:creationId xmlns:p14="http://schemas.microsoft.com/office/powerpoint/2010/main" val="227377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3</a:t>
            </a:fld>
            <a:endParaRPr lang="en-GB" dirty="0"/>
          </a:p>
        </p:txBody>
      </p:sp>
    </p:spTree>
    <p:extLst>
      <p:ext uri="{BB962C8B-B14F-4D97-AF65-F5344CB8AC3E}">
        <p14:creationId xmlns:p14="http://schemas.microsoft.com/office/powerpoint/2010/main" val="2194210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4</a:t>
            </a:fld>
            <a:endParaRPr lang="en-GB" dirty="0"/>
          </a:p>
        </p:txBody>
      </p:sp>
    </p:spTree>
    <p:extLst>
      <p:ext uri="{BB962C8B-B14F-4D97-AF65-F5344CB8AC3E}">
        <p14:creationId xmlns:p14="http://schemas.microsoft.com/office/powerpoint/2010/main" val="3163249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5</a:t>
            </a:fld>
            <a:endParaRPr lang="en-GB" dirty="0"/>
          </a:p>
        </p:txBody>
      </p:sp>
    </p:spTree>
    <p:extLst>
      <p:ext uri="{BB962C8B-B14F-4D97-AF65-F5344CB8AC3E}">
        <p14:creationId xmlns:p14="http://schemas.microsoft.com/office/powerpoint/2010/main" val="3097629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02122"/>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6</a:t>
            </a:fld>
            <a:endParaRPr lang="en-GB" dirty="0"/>
          </a:p>
        </p:txBody>
      </p:sp>
    </p:spTree>
    <p:extLst>
      <p:ext uri="{BB962C8B-B14F-4D97-AF65-F5344CB8AC3E}">
        <p14:creationId xmlns:p14="http://schemas.microsoft.com/office/powerpoint/2010/main" val="3736639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7</a:t>
            </a:fld>
            <a:endParaRPr lang="en-GB" dirty="0"/>
          </a:p>
        </p:txBody>
      </p:sp>
    </p:spTree>
    <p:extLst>
      <p:ext uri="{BB962C8B-B14F-4D97-AF65-F5344CB8AC3E}">
        <p14:creationId xmlns:p14="http://schemas.microsoft.com/office/powerpoint/2010/main" val="2907951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8</a:t>
            </a:fld>
            <a:endParaRPr lang="en-GB"/>
          </a:p>
        </p:txBody>
      </p:sp>
    </p:spTree>
    <p:extLst>
      <p:ext uri="{BB962C8B-B14F-4D97-AF65-F5344CB8AC3E}">
        <p14:creationId xmlns:p14="http://schemas.microsoft.com/office/powerpoint/2010/main" val="873452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9</a:t>
            </a:fld>
            <a:endParaRPr lang="en-GB" dirty="0"/>
          </a:p>
        </p:txBody>
      </p:sp>
    </p:spTree>
    <p:extLst>
      <p:ext uri="{BB962C8B-B14F-4D97-AF65-F5344CB8AC3E}">
        <p14:creationId xmlns:p14="http://schemas.microsoft.com/office/powerpoint/2010/main" val="28152474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10</a:t>
            </a:fld>
            <a:endParaRPr lang="en-GB" dirty="0"/>
          </a:p>
        </p:txBody>
      </p:sp>
    </p:spTree>
    <p:extLst>
      <p:ext uri="{BB962C8B-B14F-4D97-AF65-F5344CB8AC3E}">
        <p14:creationId xmlns:p14="http://schemas.microsoft.com/office/powerpoint/2010/main" val="5899162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11</a:t>
            </a:fld>
            <a:endParaRPr lang="en-GB" dirty="0"/>
          </a:p>
        </p:txBody>
      </p:sp>
    </p:spTree>
    <p:extLst>
      <p:ext uri="{BB962C8B-B14F-4D97-AF65-F5344CB8AC3E}">
        <p14:creationId xmlns:p14="http://schemas.microsoft.com/office/powerpoint/2010/main" val="4028530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12</a:t>
            </a:fld>
            <a:endParaRPr lang="en-GB"/>
          </a:p>
        </p:txBody>
      </p:sp>
    </p:spTree>
    <p:extLst>
      <p:ext uri="{BB962C8B-B14F-4D97-AF65-F5344CB8AC3E}">
        <p14:creationId xmlns:p14="http://schemas.microsoft.com/office/powerpoint/2010/main" val="191245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6FB174-1AF9-47D1-8084-7CAB7E2B389F}" type="slidenum">
              <a:rPr lang="en-GB" smtClean="0"/>
              <a:t>13</a:t>
            </a:fld>
            <a:endParaRPr lang="en-GB" dirty="0"/>
          </a:p>
        </p:txBody>
      </p:sp>
    </p:spTree>
    <p:extLst>
      <p:ext uri="{BB962C8B-B14F-4D97-AF65-F5344CB8AC3E}">
        <p14:creationId xmlns:p14="http://schemas.microsoft.com/office/powerpoint/2010/main" val="29126352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6FB174-1AF9-47D1-8084-7CAB7E2B389F}" type="slidenum">
              <a:rPr lang="en-GB" smtClean="0"/>
              <a:t>14</a:t>
            </a:fld>
            <a:endParaRPr lang="en-GB" dirty="0"/>
          </a:p>
        </p:txBody>
      </p:sp>
    </p:spTree>
    <p:extLst>
      <p:ext uri="{BB962C8B-B14F-4D97-AF65-F5344CB8AC3E}">
        <p14:creationId xmlns:p14="http://schemas.microsoft.com/office/powerpoint/2010/main" val="450010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15</a:t>
            </a:fld>
            <a:endParaRPr lang="en-GB"/>
          </a:p>
        </p:txBody>
      </p:sp>
    </p:spTree>
    <p:extLst>
      <p:ext uri="{BB962C8B-B14F-4D97-AF65-F5344CB8AC3E}">
        <p14:creationId xmlns:p14="http://schemas.microsoft.com/office/powerpoint/2010/main" val="1728443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16</a:t>
            </a:fld>
            <a:endParaRPr lang="en-GB"/>
          </a:p>
        </p:txBody>
      </p:sp>
    </p:spTree>
    <p:extLst>
      <p:ext uri="{BB962C8B-B14F-4D97-AF65-F5344CB8AC3E}">
        <p14:creationId xmlns:p14="http://schemas.microsoft.com/office/powerpoint/2010/main" val="29403579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F6FB174-1AF9-47D1-8084-7CAB7E2B389F}" type="slidenum">
              <a:rPr lang="en-GB" smtClean="0"/>
              <a:t>17</a:t>
            </a:fld>
            <a:endParaRPr lang="en-GB"/>
          </a:p>
        </p:txBody>
      </p:sp>
    </p:spTree>
    <p:extLst>
      <p:ext uri="{BB962C8B-B14F-4D97-AF65-F5344CB8AC3E}">
        <p14:creationId xmlns:p14="http://schemas.microsoft.com/office/powerpoint/2010/main" val="1337323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8E50-00F2-427B-8A5D-DEAFB0AD12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8FC0DD-3D36-4EF1-AC63-86EB53C9A9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E18325-6C7C-4DC5-8B11-ECB2B01E7E9A}"/>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55CB6603-7E15-4C84-A11E-CC20D2681C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21F0B69-3F31-4E80-B96B-3C5DB69E119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796249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6471-C72E-44D8-9F0A-CB6B3F1153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CA38FF-3207-438A-AC64-5A7220746B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3EF112-746A-403E-9A27-7C84A4BFCE4F}"/>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3B5AA969-83E2-4D03-A716-394C569993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54D13C4-EC81-4CA3-9A83-FC4C9415213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97764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701D-C043-487B-B417-C58B220A97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BC7E23-C554-4305-9082-06D6433F35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0D18FF-1E8F-4EC6-866D-C5605BE58B0A}"/>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9A8687F8-9593-4F08-9FB9-F08D11DA45F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FFF2A6B-F4F5-4B8F-A519-ECB309CB2512}"/>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38552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022A4-C104-4BBA-BBD8-4BE323A3DC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D40547-D8E9-448A-A8AE-BC4292023F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14C63A-32E5-4BB7-8B95-215EEE51E6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93C5AB-4256-456F-9352-C8AEDB965DD1}"/>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6" name="Footer Placeholder 5">
            <a:extLst>
              <a:ext uri="{FF2B5EF4-FFF2-40B4-BE49-F238E27FC236}">
                <a16:creationId xmlns:a16="http://schemas.microsoft.com/office/drawing/2014/main" id="{F017305C-4CA2-4C8A-835E-4D3B05D6D0D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E9D9E2-7638-4650-B6D6-CB5AD79376C4}"/>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805884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4A2B4-885A-42FC-9C88-212641AE6B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C07A60-CE06-469A-977F-E8B1192CA68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5EEDBA-E78C-4113-9E3F-737012669A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D6E1C4-3F73-4F0D-828E-4C0DF2DD64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19CBA6-E561-4700-A89C-36A70C0D8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9ECFA1-902D-43D1-803A-3E54C4A3A298}"/>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8" name="Footer Placeholder 7">
            <a:extLst>
              <a:ext uri="{FF2B5EF4-FFF2-40B4-BE49-F238E27FC236}">
                <a16:creationId xmlns:a16="http://schemas.microsoft.com/office/drawing/2014/main" id="{48EA9415-58A3-42EF-948C-7E869483749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D140086-AA00-4D12-9579-C9ED4C7CE3A3}"/>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832225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29551-D5FD-45BE-81E4-CAF733D7AD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4132FB-9BD4-477E-9662-0578FF53CB24}"/>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4" name="Footer Placeholder 3">
            <a:extLst>
              <a:ext uri="{FF2B5EF4-FFF2-40B4-BE49-F238E27FC236}">
                <a16:creationId xmlns:a16="http://schemas.microsoft.com/office/drawing/2014/main" id="{CEBFD78D-6612-4357-BC2A-436755A41BF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1D1EC6F-46B5-4772-BDF6-ACEE41C5F346}"/>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22388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5BB91C-DD3F-4C1A-8463-CDA3AB9238C1}"/>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3" name="Footer Placeholder 2">
            <a:extLst>
              <a:ext uri="{FF2B5EF4-FFF2-40B4-BE49-F238E27FC236}">
                <a16:creationId xmlns:a16="http://schemas.microsoft.com/office/drawing/2014/main" id="{12B25692-06BF-4AEE-802C-4423B83675D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5017C0B-CEFB-4E68-88BD-5D23E2537201}"/>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32283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A9EC1-D4BB-4CEA-BB9E-CEF259FF6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CA34F9-AD4E-4C65-98DE-2B333B5F77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5D87BBF-2CE5-49B2-A0C1-5FA1F4D861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47B6A9-CD4C-43E8-BA1B-114DDBDA0948}"/>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6" name="Footer Placeholder 5">
            <a:extLst>
              <a:ext uri="{FF2B5EF4-FFF2-40B4-BE49-F238E27FC236}">
                <a16:creationId xmlns:a16="http://schemas.microsoft.com/office/drawing/2014/main" id="{35493F3C-E315-4953-B24F-547EE08FD7D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60722EF-F1F4-411F-8292-F6BD1E16C7EE}"/>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41275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06187-6A2F-4525-8DA2-D53E8BF9A7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6CD670-9AA4-4B14-AACE-807E2398D0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9B921A9-FF69-4A52-9A92-805461372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B8BF89-7E14-4B0B-8509-C74D67245712}"/>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6" name="Footer Placeholder 5">
            <a:extLst>
              <a:ext uri="{FF2B5EF4-FFF2-40B4-BE49-F238E27FC236}">
                <a16:creationId xmlns:a16="http://schemas.microsoft.com/office/drawing/2014/main" id="{DB7B2467-A796-42C6-BDA8-C45893D23F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1FDE0A1-80E9-4F87-BFAA-4662DDC95F1C}"/>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322928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3E33A-81B6-4C37-B8E7-10F88E2E5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8E8843-4CDE-4FDE-8682-0D3211DF2A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CAD9E7-6578-47EF-A62F-3817916F1BD8}"/>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329B620B-EA4F-4641-AE2E-D0CE4C4CC7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26082A-F67C-4B99-B347-33AD6209894B}"/>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2668912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FC7B5-B638-434B-A8CE-CA1A8020033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355AB0-AD03-4535-99F6-1A098DA17C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3F68B-E964-4529-AAF9-501D99BB111C}"/>
              </a:ext>
            </a:extLst>
          </p:cNvPr>
          <p:cNvSpPr>
            <a:spLocks noGrp="1"/>
          </p:cNvSpPr>
          <p:nvPr>
            <p:ph type="dt" sz="half" idx="10"/>
          </p:nvPr>
        </p:nvSpPr>
        <p:spPr/>
        <p:txBody>
          <a:body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48DFC356-CE03-4F48-AC07-E1582B8C0E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36E1BD-7C42-44EB-B922-8935754113E5}"/>
              </a:ext>
            </a:extLst>
          </p:cNvPr>
          <p:cNvSpPr>
            <a:spLocks noGrp="1"/>
          </p:cNvSpPr>
          <p:nvPr>
            <p:ph type="sldNum" sz="quarter" idx="12"/>
          </p:nvPr>
        </p:nvSpPr>
        <p:spPr/>
        <p:txBody>
          <a:bodyPr/>
          <a:lstStyle/>
          <a:p>
            <a:fld id="{707E7FBD-6E1A-4D6A-B334-7D6A24D36A9D}" type="slidenum">
              <a:rPr lang="en-GB" smtClean="0"/>
              <a:t>‹#›</a:t>
            </a:fld>
            <a:endParaRPr lang="en-GB" dirty="0"/>
          </a:p>
        </p:txBody>
      </p:sp>
    </p:spTree>
    <p:extLst>
      <p:ext uri="{BB962C8B-B14F-4D97-AF65-F5344CB8AC3E}">
        <p14:creationId xmlns:p14="http://schemas.microsoft.com/office/powerpoint/2010/main" val="12372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DAAB34-0FAC-4183-8BEE-B6A39F8BC5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6560FA-E711-42F7-ADBD-34D7FDBA82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AC0A87-156A-4485-8B35-5F6B5B64C7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81690-45A3-47C6-B458-643F845A929C}" type="datetimeFigureOut">
              <a:rPr lang="en-GB" smtClean="0"/>
              <a:t>08/01/2022</a:t>
            </a:fld>
            <a:endParaRPr lang="en-GB" dirty="0"/>
          </a:p>
        </p:txBody>
      </p:sp>
      <p:sp>
        <p:nvSpPr>
          <p:cNvPr id="5" name="Footer Placeholder 4">
            <a:extLst>
              <a:ext uri="{FF2B5EF4-FFF2-40B4-BE49-F238E27FC236}">
                <a16:creationId xmlns:a16="http://schemas.microsoft.com/office/drawing/2014/main" id="{E1BC0D02-3075-414D-9234-923BBB9206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538B7AD-7C84-4CE5-A928-9DE061D757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7FBD-6E1A-4D6A-B334-7D6A24D36A9D}" type="slidenum">
              <a:rPr lang="en-GB" smtClean="0"/>
              <a:t>‹#›</a:t>
            </a:fld>
            <a:endParaRPr lang="en-GB" dirty="0"/>
          </a:p>
        </p:txBody>
      </p:sp>
    </p:spTree>
    <p:extLst>
      <p:ext uri="{BB962C8B-B14F-4D97-AF65-F5344CB8AC3E}">
        <p14:creationId xmlns:p14="http://schemas.microsoft.com/office/powerpoint/2010/main" val="1845658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daa.org/understanding-anxiety/facts-statistic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ukpga/2010/15/part/2/chapter/2/crossheading/discriminatio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awp.nhs.uk/advice-support/legislation/mh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mental-health/conditions/bipolar-disorder/symptom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www.awp.nhs.uk/advice-support/legislation/mha/" TargetMode="External"/><Relationship Id="rId4" Type="http://schemas.openxmlformats.org/officeDocument/2006/relationships/hyperlink" Target="https://www.england.nhs.uk/wp-content/uploads/2019/09/community-mental-health-framework-for-adults-and-older-adult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2" descr="Bipolar Disorder - Diamond Lake Clinic - Mental Health Care Providers">
            <a:extLst>
              <a:ext uri="{FF2B5EF4-FFF2-40B4-BE49-F238E27FC236}">
                <a16:creationId xmlns:a16="http://schemas.microsoft.com/office/drawing/2014/main" id="{50734098-E753-4504-864B-A8EC6461CA1C}"/>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t="9091" r="13529" b="-2"/>
          <a:stretch/>
        </p:blipFill>
        <p:spPr bwMode="auto">
          <a:xfrm>
            <a:off x="3523486" y="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37" name="Rectangle 2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589DAD-6C68-4AD9-9DF7-93F592398096}"/>
              </a:ext>
            </a:extLst>
          </p:cNvPr>
          <p:cNvSpPr>
            <a:spLocks noGrp="1"/>
          </p:cNvSpPr>
          <p:nvPr>
            <p:ph type="title"/>
          </p:nvPr>
        </p:nvSpPr>
        <p:spPr>
          <a:xfrm>
            <a:off x="99391" y="1161288"/>
            <a:ext cx="4590515" cy="1124712"/>
          </a:xfrm>
          <a:prstGeom prst="ellipse">
            <a:avLst/>
          </a:prstGeom>
        </p:spPr>
        <p:txBody>
          <a:bodyPr vert="horz" lIns="91440" tIns="45720" rIns="91440" bIns="45720" rtlCol="0" anchor="b">
            <a:normAutofit/>
          </a:bodyPr>
          <a:lstStyle/>
          <a:p>
            <a:r>
              <a:rPr lang="en-US" sz="2800" b="1" dirty="0">
                <a:latin typeface="+mn-lt"/>
              </a:rPr>
              <a:t>BIPOLAR DISORDER</a:t>
            </a:r>
          </a:p>
        </p:txBody>
      </p:sp>
      <p:sp>
        <p:nvSpPr>
          <p:cNvPr id="38"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9"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E9C6E57-6848-4A0B-B645-7BF3B37FF203}"/>
              </a:ext>
            </a:extLst>
          </p:cNvPr>
          <p:cNvSpPr/>
          <p:nvPr/>
        </p:nvSpPr>
        <p:spPr>
          <a:xfrm>
            <a:off x="180887" y="2801145"/>
            <a:ext cx="4509019" cy="3207258"/>
          </a:xfrm>
          <a:prstGeom prst="rect">
            <a:avLst/>
          </a:prstGeom>
        </p:spPr>
        <p:txBody>
          <a:bodyPr vert="horz" lIns="91440" tIns="45720" rIns="91440" bIns="45720" rtlCol="0" anchor="t">
            <a:normAutofit fontScale="85000" lnSpcReduction="10000"/>
          </a:bodyPr>
          <a:lstStyle/>
          <a:p>
            <a:pPr algn="ctr">
              <a:lnSpc>
                <a:spcPct val="90000"/>
              </a:lnSpc>
              <a:spcAft>
                <a:spcPts val="600"/>
              </a:spcAft>
            </a:pPr>
            <a:r>
              <a:rPr lang="en-US" sz="3200" b="1" dirty="0"/>
              <a:t>MARICE OKUNBOR 1807133</a:t>
            </a:r>
          </a:p>
          <a:p>
            <a:pPr algn="ctr">
              <a:lnSpc>
                <a:spcPct val="90000"/>
              </a:lnSpc>
              <a:spcAft>
                <a:spcPts val="600"/>
              </a:spcAft>
            </a:pPr>
            <a:r>
              <a:rPr lang="en-US" sz="3200" dirty="0"/>
              <a:t>Mental Disorders &amp; Psychopathology</a:t>
            </a:r>
          </a:p>
          <a:p>
            <a:pPr algn="ctr">
              <a:lnSpc>
                <a:spcPct val="90000"/>
              </a:lnSpc>
              <a:spcAft>
                <a:spcPts val="600"/>
              </a:spcAft>
            </a:pPr>
            <a:endParaRPr lang="en-US" sz="3200" dirty="0"/>
          </a:p>
          <a:p>
            <a:pPr algn="ctr">
              <a:lnSpc>
                <a:spcPct val="90000"/>
              </a:lnSpc>
              <a:spcAft>
                <a:spcPts val="600"/>
              </a:spcAft>
            </a:pPr>
            <a:r>
              <a:rPr lang="en-US" sz="3200" b="1" dirty="0"/>
              <a:t>BMHP 6006</a:t>
            </a:r>
          </a:p>
          <a:p>
            <a:pPr algn="ctr">
              <a:lnSpc>
                <a:spcPct val="90000"/>
              </a:lnSpc>
              <a:spcAft>
                <a:spcPts val="600"/>
              </a:spcAft>
            </a:pPr>
            <a:endParaRPr lang="en-US" sz="3200" dirty="0"/>
          </a:p>
          <a:p>
            <a:pPr algn="ctr">
              <a:lnSpc>
                <a:spcPct val="90000"/>
              </a:lnSpc>
              <a:spcAft>
                <a:spcPts val="600"/>
              </a:spcAft>
            </a:pPr>
            <a:r>
              <a:rPr lang="en-GB" sz="3200" dirty="0"/>
              <a:t>BIANCA SANFILIPPO</a:t>
            </a:r>
            <a:endParaRPr lang="en-US" sz="3200" dirty="0"/>
          </a:p>
          <a:p>
            <a:pPr algn="ctr">
              <a:lnSpc>
                <a:spcPct val="90000"/>
              </a:lnSpc>
              <a:spcAft>
                <a:spcPts val="600"/>
              </a:spcAft>
            </a:pPr>
            <a:r>
              <a:rPr lang="en-US" sz="3200" b="1" dirty="0"/>
              <a:t>20/12/2021</a:t>
            </a:r>
            <a:endParaRPr lang="en-US" sz="3200" b="1" baseline="30000" dirty="0"/>
          </a:p>
        </p:txBody>
      </p:sp>
    </p:spTree>
    <p:extLst>
      <p:ext uri="{BB962C8B-B14F-4D97-AF65-F5344CB8AC3E}">
        <p14:creationId xmlns:p14="http://schemas.microsoft.com/office/powerpoint/2010/main" val="297759806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0A744-2858-4D09-B417-D26C5C5DBEE4}"/>
              </a:ext>
            </a:extLst>
          </p:cNvPr>
          <p:cNvSpPr>
            <a:spLocks noGrp="1"/>
          </p:cNvSpPr>
          <p:nvPr>
            <p:ph type="title"/>
          </p:nvPr>
        </p:nvSpPr>
        <p:spPr>
          <a:xfrm>
            <a:off x="837559" y="1066978"/>
            <a:ext cx="3616856" cy="4376572"/>
          </a:xfrm>
        </p:spPr>
        <p:txBody>
          <a:bodyPr anchor="ctr">
            <a:normAutofit/>
          </a:bodyPr>
          <a:lstStyle/>
          <a:p>
            <a:pPr algn="ctr"/>
            <a:r>
              <a:rPr lang="en-GB" sz="4800" u="sng" dirty="0">
                <a:latin typeface="+mn-lt"/>
              </a:rPr>
              <a:t>Table of Contents</a:t>
            </a:r>
          </a:p>
        </p:txBody>
      </p:sp>
      <p:sp>
        <p:nvSpPr>
          <p:cNvPr id="34" name="Freeform: Shape 3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063409-A849-4CA4-846D-34942926C165}"/>
              </a:ext>
            </a:extLst>
          </p:cNvPr>
          <p:cNvSpPr>
            <a:spLocks noGrp="1"/>
          </p:cNvSpPr>
          <p:nvPr>
            <p:ph idx="1"/>
          </p:nvPr>
        </p:nvSpPr>
        <p:spPr>
          <a:xfrm>
            <a:off x="6096000" y="429768"/>
            <a:ext cx="5501834" cy="5650992"/>
          </a:xfrm>
        </p:spPr>
        <p:txBody>
          <a:bodyPr anchor="ctr">
            <a:normAutofit fontScale="62500" lnSpcReduction="20000"/>
          </a:bodyPr>
          <a:lstStyle/>
          <a:p>
            <a:endParaRPr lang="en-GB" sz="1000" dirty="0">
              <a:solidFill>
                <a:schemeClr val="bg1"/>
              </a:solidFill>
            </a:endParaRPr>
          </a:p>
          <a:p>
            <a:endParaRPr lang="en-GB" sz="1000" dirty="0">
              <a:solidFill>
                <a:schemeClr val="bg1"/>
              </a:solidFill>
            </a:endParaRPr>
          </a:p>
          <a:p>
            <a:r>
              <a:rPr lang="en-GB" sz="3400" dirty="0">
                <a:solidFill>
                  <a:schemeClr val="bg1"/>
                </a:solidFill>
              </a:rPr>
              <a:t>Introduction to Mental Health Disorder</a:t>
            </a:r>
          </a:p>
          <a:p>
            <a:r>
              <a:rPr lang="en-GB" sz="3400" dirty="0">
                <a:solidFill>
                  <a:schemeClr val="bg1"/>
                </a:solidFill>
              </a:rPr>
              <a:t>Types of Mental health disorder</a:t>
            </a:r>
          </a:p>
          <a:p>
            <a:r>
              <a:rPr lang="en-GB" sz="3400" dirty="0">
                <a:solidFill>
                  <a:schemeClr val="bg1"/>
                </a:solidFill>
              </a:rPr>
              <a:t>Case Study of Bipolar disorder</a:t>
            </a:r>
          </a:p>
          <a:p>
            <a:r>
              <a:rPr lang="en-GB" sz="3400" dirty="0">
                <a:solidFill>
                  <a:schemeClr val="bg1"/>
                </a:solidFill>
              </a:rPr>
              <a:t>Bipolar disorder</a:t>
            </a:r>
          </a:p>
          <a:p>
            <a:r>
              <a:rPr lang="en-GB" sz="3400" dirty="0">
                <a:solidFill>
                  <a:schemeClr val="bg1"/>
                </a:solidFill>
              </a:rPr>
              <a:t>Aetiology</a:t>
            </a:r>
          </a:p>
          <a:p>
            <a:r>
              <a:rPr lang="en-GB" sz="3400" dirty="0">
                <a:solidFill>
                  <a:schemeClr val="bg1"/>
                </a:solidFill>
              </a:rPr>
              <a:t>Causes</a:t>
            </a:r>
          </a:p>
          <a:p>
            <a:r>
              <a:rPr lang="en-GB" sz="3400" dirty="0">
                <a:solidFill>
                  <a:schemeClr val="bg1"/>
                </a:solidFill>
              </a:rPr>
              <a:t>Symptoms</a:t>
            </a:r>
          </a:p>
          <a:p>
            <a:r>
              <a:rPr lang="en-GB" sz="3400" dirty="0">
                <a:solidFill>
                  <a:schemeClr val="bg1"/>
                </a:solidFill>
              </a:rPr>
              <a:t>Diagnosis</a:t>
            </a:r>
          </a:p>
          <a:p>
            <a:r>
              <a:rPr lang="en-GB" sz="3400" dirty="0">
                <a:solidFill>
                  <a:schemeClr val="bg1"/>
                </a:solidFill>
              </a:rPr>
              <a:t>Treatment</a:t>
            </a:r>
          </a:p>
          <a:p>
            <a:r>
              <a:rPr lang="en-GB" sz="3400" dirty="0">
                <a:solidFill>
                  <a:schemeClr val="bg1"/>
                </a:solidFill>
              </a:rPr>
              <a:t>Medication</a:t>
            </a:r>
          </a:p>
          <a:p>
            <a:r>
              <a:rPr lang="en-GB" sz="3400" dirty="0">
                <a:solidFill>
                  <a:schemeClr val="bg1"/>
                </a:solidFill>
              </a:rPr>
              <a:t>Support </a:t>
            </a:r>
          </a:p>
          <a:p>
            <a:r>
              <a:rPr lang="en-GB" sz="3400" dirty="0">
                <a:solidFill>
                  <a:schemeClr val="bg1"/>
                </a:solidFill>
              </a:rPr>
              <a:t>Legislation</a:t>
            </a:r>
          </a:p>
          <a:p>
            <a:r>
              <a:rPr lang="en-GB" sz="3400" dirty="0">
                <a:solidFill>
                  <a:schemeClr val="bg1"/>
                </a:solidFill>
              </a:rPr>
              <a:t>Conclusion</a:t>
            </a:r>
          </a:p>
          <a:p>
            <a:r>
              <a:rPr lang="en-GB" sz="3400" dirty="0">
                <a:solidFill>
                  <a:schemeClr val="bg1"/>
                </a:solidFill>
              </a:rPr>
              <a:t>References</a:t>
            </a:r>
          </a:p>
          <a:p>
            <a:endParaRPr lang="en-GB" sz="1000" dirty="0">
              <a:solidFill>
                <a:schemeClr val="bg1"/>
              </a:solidFill>
            </a:endParaRPr>
          </a:p>
          <a:p>
            <a:pPr marL="0" indent="0">
              <a:buNone/>
            </a:pPr>
            <a:endParaRPr lang="en-GB" sz="1000" dirty="0">
              <a:solidFill>
                <a:schemeClr val="bg1"/>
              </a:solidFill>
            </a:endParaRPr>
          </a:p>
          <a:p>
            <a:pPr marL="0" indent="0">
              <a:buNone/>
            </a:pPr>
            <a:endParaRPr lang="en-GB" sz="1000" dirty="0">
              <a:solidFill>
                <a:schemeClr val="bg1"/>
              </a:solidFill>
            </a:endParaRPr>
          </a:p>
        </p:txBody>
      </p:sp>
    </p:spTree>
    <p:extLst>
      <p:ext uri="{BB962C8B-B14F-4D97-AF65-F5344CB8AC3E}">
        <p14:creationId xmlns:p14="http://schemas.microsoft.com/office/powerpoint/2010/main" val="3147168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1EDAD-8F36-47B8-A0A8-619D04245C07}"/>
              </a:ext>
            </a:extLst>
          </p:cNvPr>
          <p:cNvSpPr>
            <a:spLocks noGrp="1"/>
          </p:cNvSpPr>
          <p:nvPr>
            <p:ph type="title"/>
          </p:nvPr>
        </p:nvSpPr>
        <p:spPr>
          <a:xfrm>
            <a:off x="838199" y="894027"/>
            <a:ext cx="3694043" cy="4782873"/>
          </a:xfrm>
        </p:spPr>
        <p:txBody>
          <a:bodyPr>
            <a:normAutofit/>
          </a:bodyPr>
          <a:lstStyle/>
          <a:p>
            <a:pPr algn="ctr"/>
            <a:br>
              <a:rPr lang="en-GB" dirty="0">
                <a:latin typeface="+mn-lt"/>
              </a:rPr>
            </a:br>
            <a:r>
              <a:rPr lang="en-GB" dirty="0">
                <a:latin typeface="+mn-lt"/>
              </a:rPr>
              <a:t>Introduction to Mental Health Disorder</a:t>
            </a:r>
            <a:br>
              <a:rPr lang="en-GB" dirty="0">
                <a:latin typeface="+mn-lt"/>
              </a:rPr>
            </a:br>
            <a:endParaRPr lang="en-GB" dirty="0">
              <a:latin typeface="+mn-lt"/>
            </a:endParaRPr>
          </a:p>
        </p:txBody>
      </p:sp>
      <p:cxnSp>
        <p:nvCxnSpPr>
          <p:cNvPr id="25" name="Straight Connector 24">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2F383EDF-52F0-452B-9AA0-BE810F7595D0}"/>
              </a:ext>
            </a:extLst>
          </p:cNvPr>
          <p:cNvSpPr>
            <a:spLocks noGrp="1"/>
          </p:cNvSpPr>
          <p:nvPr>
            <p:ph idx="1"/>
          </p:nvPr>
        </p:nvSpPr>
        <p:spPr>
          <a:xfrm>
            <a:off x="4976032" y="894027"/>
            <a:ext cx="6255185" cy="4960121"/>
          </a:xfrm>
        </p:spPr>
        <p:txBody>
          <a:bodyPr anchor="ctr">
            <a:normAutofit fontScale="32500" lnSpcReduction="20000"/>
          </a:bodyPr>
          <a:lstStyle/>
          <a:p>
            <a:pPr marL="0" indent="0">
              <a:buNone/>
            </a:pPr>
            <a:endParaRPr lang="en-GB" sz="1500" dirty="0"/>
          </a:p>
          <a:p>
            <a:pPr marL="0" indent="0">
              <a:lnSpc>
                <a:spcPct val="120000"/>
              </a:lnSpc>
              <a:buNone/>
            </a:pPr>
            <a:endParaRPr lang="en-GB" sz="4900" dirty="0"/>
          </a:p>
          <a:p>
            <a:pPr marL="0" indent="0">
              <a:lnSpc>
                <a:spcPct val="120000"/>
              </a:lnSpc>
              <a:buNone/>
            </a:pPr>
            <a:r>
              <a:rPr lang="en-GB" sz="4900" dirty="0"/>
              <a:t>Mental health can be defined as the behavioural, emotional, and mental well-being of a person. It looks at how someone thinks, feel and behave (MacKean G, 2011). It is an emotional and psychological challenge that can cause anxiety and affects the daily performance of a person </a:t>
            </a:r>
          </a:p>
          <a:p>
            <a:pPr marL="0" indent="0">
              <a:lnSpc>
                <a:spcPct val="120000"/>
              </a:lnSpc>
              <a:buNone/>
            </a:pPr>
            <a:r>
              <a:rPr lang="en-GB" sz="4900" dirty="0"/>
              <a:t>Mental Health disorders is a common health issue around the world, with about 450million people worldwide living with mental disorder (World Health Organisation, 2014). It is the </a:t>
            </a:r>
            <a:r>
              <a:rPr lang="en-GB" sz="4900" b="0" i="0" dirty="0">
                <a:effectLst/>
              </a:rPr>
              <a:t>state of complete physical, mental, and social well-being, and not just the absence of disease or illness</a:t>
            </a:r>
            <a:r>
              <a:rPr lang="en-GB" sz="4900" dirty="0"/>
              <a:t> (WHO, 2014)</a:t>
            </a:r>
          </a:p>
          <a:p>
            <a:pPr marL="0" indent="0">
              <a:lnSpc>
                <a:spcPct val="120000"/>
              </a:lnSpc>
              <a:buNone/>
            </a:pPr>
            <a:r>
              <a:rPr lang="en-GB" sz="4900" dirty="0">
                <a:effectLst/>
                <a:ea typeface="Calibri" panose="020F0502020204030204" pitchFamily="34" charset="0"/>
                <a:cs typeface="Times New Roman" panose="02020603050405020304" pitchFamily="18" charset="0"/>
              </a:rPr>
              <a:t>Bipolar disorders are a major public health problem, with a lifetime occurrence in the general population. This is associated with significant mortality risk, about 25 percent of patients attempting suicide  (WHO, 2017). The Mental Health Programme of the World Health Organization (WHO) actively engaged in a programme to improve the diagnosis and classification of mental disorders. (Quan beck CD, Stone DC, Scott CL, et al. 2014)</a:t>
            </a:r>
            <a:endParaRPr lang="en-GB" sz="49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2947873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1EDAD-8F36-47B8-A0A8-619D04245C07}"/>
              </a:ext>
            </a:extLst>
          </p:cNvPr>
          <p:cNvSpPr>
            <a:spLocks noGrp="1"/>
          </p:cNvSpPr>
          <p:nvPr>
            <p:ph type="title"/>
          </p:nvPr>
        </p:nvSpPr>
        <p:spPr>
          <a:xfrm>
            <a:off x="0" y="896112"/>
            <a:ext cx="6996680" cy="1199574"/>
          </a:xfrm>
        </p:spPr>
        <p:txBody>
          <a:bodyPr>
            <a:normAutofit fontScale="90000"/>
          </a:bodyPr>
          <a:lstStyle/>
          <a:p>
            <a:pPr algn="ctr"/>
            <a:br>
              <a:rPr lang="en-GB" sz="3200">
                <a:latin typeface="+mn-lt"/>
              </a:rPr>
            </a:br>
            <a:r>
              <a:rPr lang="en-GB" sz="4900" u="sng">
                <a:latin typeface="+mn-lt"/>
              </a:rPr>
              <a:t>Types of Mental Health Disorder</a:t>
            </a:r>
            <a:br>
              <a:rPr lang="en-GB" sz="3200">
                <a:latin typeface="+mn-lt"/>
              </a:rPr>
            </a:br>
            <a:endParaRPr lang="en-GB" sz="3200" dirty="0">
              <a:latin typeface="+mn-lt"/>
            </a:endParaRPr>
          </a:p>
        </p:txBody>
      </p:sp>
      <p:sp>
        <p:nvSpPr>
          <p:cNvPr id="25" name="Freeform: Shape 24">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 name="Picture 20">
            <a:extLst>
              <a:ext uri="{FF2B5EF4-FFF2-40B4-BE49-F238E27FC236}">
                <a16:creationId xmlns:a16="http://schemas.microsoft.com/office/drawing/2014/main" id="{4ACCB9CF-6CDE-43E9-B291-4213EEC1D36A}"/>
              </a:ext>
            </a:extLst>
          </p:cNvPr>
          <p:cNvPicPr>
            <a:picLocks noChangeAspect="1"/>
          </p:cNvPicPr>
          <p:nvPr/>
        </p:nvPicPr>
        <p:blipFill rotWithShape="1">
          <a:blip r:embed="rId3"/>
          <a:srcRect l="17109" r="18657"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20" name="Content Placeholder 2">
            <a:extLst>
              <a:ext uri="{FF2B5EF4-FFF2-40B4-BE49-F238E27FC236}">
                <a16:creationId xmlns:a16="http://schemas.microsoft.com/office/drawing/2014/main" id="{3980679A-488D-4ACD-BFCD-6A2E7A0442C9}"/>
              </a:ext>
            </a:extLst>
          </p:cNvPr>
          <p:cNvGraphicFramePr>
            <a:graphicFrameLocks noGrp="1"/>
          </p:cNvGraphicFramePr>
          <p:nvPr>
            <p:ph idx="1"/>
            <p:extLst>
              <p:ext uri="{D42A27DB-BD31-4B8C-83A1-F6EECF244321}">
                <p14:modId xmlns:p14="http://schemas.microsoft.com/office/powerpoint/2010/main" val="164231549"/>
              </p:ext>
            </p:extLst>
          </p:nvPr>
        </p:nvGraphicFramePr>
        <p:xfrm>
          <a:off x="759817" y="2432304"/>
          <a:ext cx="5314543" cy="33009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56913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84FFA60-29C7-4FA6-921E-18BEC14C35D9}"/>
              </a:ext>
            </a:extLst>
          </p:cNvPr>
          <p:cNvSpPr>
            <a:spLocks noGrp="1"/>
          </p:cNvSpPr>
          <p:nvPr>
            <p:ph type="title"/>
          </p:nvPr>
        </p:nvSpPr>
        <p:spPr>
          <a:xfrm>
            <a:off x="527446" y="713312"/>
            <a:ext cx="4456814" cy="5431376"/>
          </a:xfrm>
        </p:spPr>
        <p:txBody>
          <a:bodyPr>
            <a:normAutofit/>
          </a:bodyPr>
          <a:lstStyle/>
          <a:p>
            <a:pPr algn="ctr"/>
            <a:r>
              <a:rPr lang="en-GB" dirty="0">
                <a:latin typeface="+mn-lt"/>
              </a:rPr>
              <a:t>Symptoms of Bipolar Disorders</a:t>
            </a:r>
          </a:p>
        </p:txBody>
      </p:sp>
      <p:sp>
        <p:nvSpPr>
          <p:cNvPr id="3" name="Content Placeholder 2">
            <a:extLst>
              <a:ext uri="{FF2B5EF4-FFF2-40B4-BE49-F238E27FC236}">
                <a16:creationId xmlns:a16="http://schemas.microsoft.com/office/drawing/2014/main" id="{A15E91A6-0C22-4991-9B47-AADADA15FCAB}"/>
              </a:ext>
            </a:extLst>
          </p:cNvPr>
          <p:cNvSpPr>
            <a:spLocks noGrp="1"/>
          </p:cNvSpPr>
          <p:nvPr>
            <p:ph idx="1"/>
          </p:nvPr>
        </p:nvSpPr>
        <p:spPr>
          <a:xfrm>
            <a:off x="5522338" y="552893"/>
            <a:ext cx="6343597" cy="6039295"/>
          </a:xfrm>
        </p:spPr>
        <p:txBody>
          <a:bodyPr anchor="ctr">
            <a:normAutofit fontScale="92500" lnSpcReduction="10000"/>
          </a:bodyPr>
          <a:lstStyle/>
          <a:p>
            <a:pPr marL="0" indent="0">
              <a:lnSpc>
                <a:spcPct val="110000"/>
              </a:lnSpc>
              <a:buNone/>
            </a:pPr>
            <a:r>
              <a:rPr lang="en-GB" sz="2600" dirty="0"/>
              <a:t>Bipolar disorder symptoms can vary, whereby a person could either have manic episodes, depressive episodes, or both types of symptoms.</a:t>
            </a:r>
          </a:p>
          <a:p>
            <a:pPr marL="0" indent="0">
              <a:lnSpc>
                <a:spcPct val="110000"/>
              </a:lnSpc>
              <a:buNone/>
            </a:pPr>
            <a:r>
              <a:rPr lang="en-GB" sz="2600" dirty="0"/>
              <a:t> These symptoms could last up from 1- 2weeks and sometimes longer(NIMH, 2018) </a:t>
            </a:r>
          </a:p>
          <a:p>
            <a:pPr marL="0" indent="0">
              <a:lnSpc>
                <a:spcPct val="110000"/>
              </a:lnSpc>
              <a:buNone/>
            </a:pPr>
            <a:r>
              <a:rPr lang="en-GB" sz="2600" b="0" i="0" dirty="0">
                <a:effectLst/>
              </a:rPr>
              <a:t>Symptoms during manic episodes may include:</a:t>
            </a:r>
            <a:endParaRPr lang="en-GB" sz="2600" dirty="0"/>
          </a:p>
          <a:p>
            <a:r>
              <a:rPr lang="en-GB" sz="2600" b="0" i="0" dirty="0">
                <a:effectLst/>
              </a:rPr>
              <a:t>Less sleep</a:t>
            </a:r>
          </a:p>
          <a:p>
            <a:r>
              <a:rPr lang="en-GB" sz="2600" dirty="0"/>
              <a:t>Moving faster from one idea to another</a:t>
            </a:r>
            <a:endParaRPr lang="en-GB" sz="2600" b="0" i="0" dirty="0">
              <a:effectLst/>
            </a:endParaRPr>
          </a:p>
          <a:p>
            <a:pPr>
              <a:buFont typeface="Arial" panose="020B0604020202020204" pitchFamily="34" charset="0"/>
              <a:buChar char="•"/>
            </a:pPr>
            <a:r>
              <a:rPr lang="en-GB" sz="2600" b="0" i="0" dirty="0">
                <a:effectLst/>
              </a:rPr>
              <a:t>Unusual talkativeness or hearing voices which no one hears</a:t>
            </a:r>
          </a:p>
          <a:p>
            <a:pPr>
              <a:buFont typeface="Arial" panose="020B0604020202020204" pitchFamily="34" charset="0"/>
              <a:buChar char="•"/>
            </a:pPr>
            <a:r>
              <a:rPr lang="en-GB" sz="2600" b="0" i="0" dirty="0">
                <a:effectLst/>
              </a:rPr>
              <a:t>Poor decision-making- impulse buying, drinking, sexual risk </a:t>
            </a:r>
            <a:endParaRPr lang="en-GB" sz="2600" dirty="0"/>
          </a:p>
          <a:p>
            <a:pPr>
              <a:buFont typeface="Arial" panose="020B0604020202020204" pitchFamily="34" charset="0"/>
              <a:buChar char="•"/>
            </a:pPr>
            <a:r>
              <a:rPr lang="en-GB" sz="2600" dirty="0"/>
              <a:t>Unable to do certain activities</a:t>
            </a:r>
          </a:p>
          <a:p>
            <a:r>
              <a:rPr lang="en-GB" sz="2600" dirty="0"/>
              <a:t>Isolation</a:t>
            </a:r>
          </a:p>
          <a:p>
            <a:pPr marL="0" indent="0">
              <a:buNone/>
            </a:pPr>
            <a:endParaRPr lang="en-GB" sz="2000" b="0" i="0" dirty="0">
              <a:effectLst/>
            </a:endParaRPr>
          </a:p>
          <a:p>
            <a:endParaRPr lang="en-GB" sz="2000" dirty="0"/>
          </a:p>
        </p:txBody>
      </p:sp>
    </p:spTree>
    <p:extLst>
      <p:ext uri="{BB962C8B-B14F-4D97-AF65-F5344CB8AC3E}">
        <p14:creationId xmlns:p14="http://schemas.microsoft.com/office/powerpoint/2010/main" val="3231750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DDDC2-D76A-4243-B94E-846F3B6FFE8C}"/>
              </a:ext>
            </a:extLst>
          </p:cNvPr>
          <p:cNvSpPr>
            <a:spLocks noGrp="1"/>
          </p:cNvSpPr>
          <p:nvPr>
            <p:ph type="title"/>
          </p:nvPr>
        </p:nvSpPr>
        <p:spPr>
          <a:xfrm>
            <a:off x="838200" y="631825"/>
            <a:ext cx="10515600" cy="1325563"/>
          </a:xfrm>
        </p:spPr>
        <p:txBody>
          <a:bodyPr>
            <a:normAutofit/>
          </a:bodyPr>
          <a:lstStyle/>
          <a:p>
            <a:r>
              <a:rPr lang="en-GB" u="sng" dirty="0">
                <a:latin typeface="+mn-lt"/>
              </a:rPr>
              <a:t>Causes Of Bipolar Disorder</a:t>
            </a:r>
          </a:p>
        </p:txBody>
      </p:sp>
      <p:sp>
        <p:nvSpPr>
          <p:cNvPr id="3" name="Content Placeholder 2">
            <a:extLst>
              <a:ext uri="{FF2B5EF4-FFF2-40B4-BE49-F238E27FC236}">
                <a16:creationId xmlns:a16="http://schemas.microsoft.com/office/drawing/2014/main" id="{683D1620-2766-4372-A02D-C9067B399C56}"/>
              </a:ext>
            </a:extLst>
          </p:cNvPr>
          <p:cNvSpPr>
            <a:spLocks noGrp="1"/>
          </p:cNvSpPr>
          <p:nvPr>
            <p:ph idx="1"/>
          </p:nvPr>
        </p:nvSpPr>
        <p:spPr>
          <a:xfrm>
            <a:off x="838200" y="1616149"/>
            <a:ext cx="10515600" cy="4610026"/>
          </a:xfrm>
        </p:spPr>
        <p:txBody>
          <a:bodyPr>
            <a:normAutofit fontScale="92500" lnSpcReduction="20000"/>
          </a:bodyPr>
          <a:lstStyle/>
          <a:p>
            <a:pPr marL="0" indent="0">
              <a:lnSpc>
                <a:spcPct val="110000"/>
              </a:lnSpc>
              <a:buNone/>
            </a:pPr>
            <a:r>
              <a:rPr lang="en-GB" sz="2000" i="0" dirty="0">
                <a:effectLst/>
              </a:rPr>
              <a:t>The cause of bipolar disorder is unknown, and there are several factors that work together to make a person more likely to develop </a:t>
            </a:r>
            <a:r>
              <a:rPr lang="en-GB" sz="2000" dirty="0"/>
              <a:t>bipolar disorder. </a:t>
            </a:r>
            <a:r>
              <a:rPr lang="en-GB" sz="2000" b="0" i="0" dirty="0">
                <a:effectLst/>
              </a:rPr>
              <a:t>These could be a mix of physical, environmental and social factors.</a:t>
            </a:r>
            <a:r>
              <a:rPr lang="en-GB" sz="2000" dirty="0">
                <a:effectLst/>
                <a:ea typeface="Calibri" panose="020F0502020204030204" pitchFamily="34" charset="0"/>
                <a:cs typeface="Calibri" panose="020F0502020204030204" pitchFamily="34" charset="0"/>
              </a:rPr>
              <a:t> (</a:t>
            </a:r>
            <a:r>
              <a:rPr lang="en-GB" sz="2000" dirty="0"/>
              <a:t>Kessler RC, Berglund P, Delmer 2015). </a:t>
            </a:r>
          </a:p>
          <a:p>
            <a:pPr marL="0" indent="0">
              <a:lnSpc>
                <a:spcPct val="110000"/>
              </a:lnSpc>
              <a:buNone/>
            </a:pPr>
            <a:r>
              <a:rPr lang="en-GB" sz="2000" dirty="0"/>
              <a:t>Bipolar disorder can be sometimes difficult to manage, however, it is known that stress could increase or make a person’s mental illness even worse. </a:t>
            </a:r>
            <a:r>
              <a:rPr lang="en-GB" sz="2000" dirty="0">
                <a:hlinkClick r:id="rId3"/>
              </a:rPr>
              <a:t>https://adaa.org/understanding-anxiety/facts-statistics</a:t>
            </a:r>
            <a:endParaRPr lang="en-GB" sz="2000" dirty="0"/>
          </a:p>
          <a:p>
            <a:pPr>
              <a:lnSpc>
                <a:spcPct val="110000"/>
              </a:lnSpc>
            </a:pPr>
            <a:r>
              <a:rPr lang="en-GB" sz="2000" b="1" i="0" dirty="0">
                <a:effectLst/>
              </a:rPr>
              <a:t>Chemical imbalance in the brain: </a:t>
            </a:r>
            <a:r>
              <a:rPr lang="en-GB" sz="2000" b="0" i="0" dirty="0">
                <a:effectLst/>
              </a:rPr>
              <a:t>The chemicals responsible for controlling the brain's functions are called neurotransmitters, and noradrenaline, serotonin and dopamine. Bipolar disorder is believed to be the result of chemical imbalances in the brain (NHS) 2018</a:t>
            </a:r>
            <a:endParaRPr lang="en-GB" sz="2000" dirty="0">
              <a:ea typeface="Calibri" panose="020F0502020204030204" pitchFamily="34" charset="0"/>
            </a:endParaRPr>
          </a:p>
          <a:p>
            <a:pPr>
              <a:lnSpc>
                <a:spcPct val="110000"/>
              </a:lnSpc>
            </a:pPr>
            <a:r>
              <a:rPr lang="en-GB" sz="2000" b="1" dirty="0">
                <a:ea typeface="Calibri" panose="020F0502020204030204" pitchFamily="34" charset="0"/>
              </a:rPr>
              <a:t>Genetics:  </a:t>
            </a:r>
            <a:r>
              <a:rPr lang="en-GB" sz="2000" dirty="0">
                <a:ea typeface="Calibri" panose="020F0502020204030204" pitchFamily="34" charset="0"/>
              </a:rPr>
              <a:t>Although it is not clear if genes play a role in bipolar disorder, however, when a person has variations in genes, they have a higher chance of having this condition, as such </a:t>
            </a:r>
            <a:r>
              <a:rPr lang="en-GB" sz="2000" dirty="0">
                <a:ea typeface="Times New Roman" panose="02020603050405020304" pitchFamily="18" charset="0"/>
              </a:rPr>
              <a:t>bipolar</a:t>
            </a:r>
            <a:r>
              <a:rPr lang="en-GB" sz="2000" dirty="0">
                <a:effectLst/>
                <a:ea typeface="Times New Roman" panose="02020603050405020304" pitchFamily="18" charset="0"/>
              </a:rPr>
              <a:t> disorders are linked to a family history </a:t>
            </a:r>
            <a:r>
              <a:rPr lang="en-GB" sz="2000" dirty="0">
                <a:ea typeface="Calibri" panose="020F0502020204030204" pitchFamily="34" charset="0"/>
              </a:rPr>
              <a:t>(Katter TA, 2015)</a:t>
            </a:r>
          </a:p>
          <a:p>
            <a:pPr>
              <a:lnSpc>
                <a:spcPct val="110000"/>
              </a:lnSpc>
            </a:pPr>
            <a:r>
              <a:rPr lang="en-GB" sz="2000" b="1" dirty="0">
                <a:ea typeface="Calibri" panose="020F0502020204030204" pitchFamily="34" charset="0"/>
              </a:rPr>
              <a:t>Environmental factors:</a:t>
            </a:r>
            <a:r>
              <a:rPr lang="en-GB" sz="2000" dirty="0">
                <a:ea typeface="Calibri" panose="020F0502020204030204" pitchFamily="34" charset="0"/>
              </a:rPr>
              <a:t> This play a big role</a:t>
            </a:r>
            <a:r>
              <a:rPr lang="en-GB" sz="2000" b="1" dirty="0">
                <a:ea typeface="Calibri" panose="020F0502020204030204" pitchFamily="34" charset="0"/>
              </a:rPr>
              <a:t> w</a:t>
            </a:r>
            <a:r>
              <a:rPr lang="en-GB" sz="2000" dirty="0">
                <a:ea typeface="Calibri" panose="020F0502020204030204" pitchFamily="34" charset="0"/>
              </a:rPr>
              <a:t>hen a person experiences extreme stress, loss of loved ones, alcohol abuse or drugs use, this could increase their risk of having bipolar disorder. (Bellmaker RH, 2010)</a:t>
            </a:r>
            <a:endParaRPr lang="en-GB" sz="2000" b="1" dirty="0">
              <a:ea typeface="Calibri" panose="020F0502020204030204" pitchFamily="34" charset="0"/>
            </a:endParaRPr>
          </a:p>
          <a:p>
            <a:pPr marL="0" indent="0">
              <a:buNone/>
            </a:pPr>
            <a:endParaRPr lang="en-GB" sz="1700" dirty="0"/>
          </a:p>
        </p:txBody>
      </p:sp>
    </p:spTree>
    <p:extLst>
      <p:ext uri="{BB962C8B-B14F-4D97-AF65-F5344CB8AC3E}">
        <p14:creationId xmlns:p14="http://schemas.microsoft.com/office/powerpoint/2010/main" val="517775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EE2EB5-D5F8-432A-95AC-B0E13460665D}"/>
              </a:ext>
            </a:extLst>
          </p:cNvPr>
          <p:cNvSpPr>
            <a:spLocks noGrp="1"/>
          </p:cNvSpPr>
          <p:nvPr>
            <p:ph type="title"/>
          </p:nvPr>
        </p:nvSpPr>
        <p:spPr>
          <a:xfrm>
            <a:off x="804672" y="640080"/>
            <a:ext cx="3282696" cy="5257800"/>
          </a:xfrm>
        </p:spPr>
        <p:txBody>
          <a:bodyPr>
            <a:normAutofit/>
          </a:bodyPr>
          <a:lstStyle/>
          <a:p>
            <a:pPr algn="ctr"/>
            <a:r>
              <a:rPr lang="en-GB" dirty="0">
                <a:solidFill>
                  <a:schemeClr val="bg1"/>
                </a:solidFill>
                <a:latin typeface="+mn-lt"/>
              </a:rPr>
              <a:t>Case Study of Bipolar Disorder</a:t>
            </a:r>
          </a:p>
        </p:txBody>
      </p:sp>
      <p:sp>
        <p:nvSpPr>
          <p:cNvPr id="3" name="Content Placeholder 2">
            <a:extLst>
              <a:ext uri="{FF2B5EF4-FFF2-40B4-BE49-F238E27FC236}">
                <a16:creationId xmlns:a16="http://schemas.microsoft.com/office/drawing/2014/main" id="{F0CE1AB5-B3AA-40C6-8835-C25A415496FB}"/>
              </a:ext>
            </a:extLst>
          </p:cNvPr>
          <p:cNvSpPr>
            <a:spLocks noGrp="1"/>
          </p:cNvSpPr>
          <p:nvPr>
            <p:ph idx="1"/>
          </p:nvPr>
        </p:nvSpPr>
        <p:spPr>
          <a:xfrm>
            <a:off x="5039833" y="372140"/>
            <a:ext cx="6889897" cy="6166883"/>
          </a:xfrm>
        </p:spPr>
        <p:txBody>
          <a:bodyPr anchor="ctr">
            <a:normAutofit fontScale="85000" lnSpcReduction="20000"/>
          </a:bodyPr>
          <a:lstStyle/>
          <a:p>
            <a:pPr marL="0" indent="0">
              <a:lnSpc>
                <a:spcPct val="110000"/>
              </a:lnSpc>
              <a:buNone/>
            </a:pPr>
            <a:r>
              <a:rPr lang="en-GB" sz="2100" b="0" i="0" dirty="0">
                <a:effectLst/>
              </a:rPr>
              <a:t>Gary a 19-year-old undergraduate started having manic episodes in which he brough to the attention of his parents and campus authority. </a:t>
            </a:r>
          </a:p>
          <a:p>
            <a:pPr marL="0" indent="0">
              <a:lnSpc>
                <a:spcPct val="110000"/>
              </a:lnSpc>
              <a:buNone/>
            </a:pPr>
            <a:r>
              <a:rPr lang="en-GB" sz="2100" b="0" i="0" dirty="0">
                <a:effectLst/>
              </a:rPr>
              <a:t>Due to this reoccurring episodes and reduced sleep, he changed his course from studying accountancy to philosophy. He most times spends long hours discussing with his friends about th</a:t>
            </a:r>
            <a:r>
              <a:rPr lang="en-GB" sz="2100" dirty="0"/>
              <a:t>e illness, and sometimes frequently told those around him that he was more advanced and experienced than his lecturers in school.</a:t>
            </a:r>
          </a:p>
          <a:p>
            <a:pPr marL="0" indent="0">
              <a:lnSpc>
                <a:spcPct val="110000"/>
              </a:lnSpc>
              <a:buNone/>
            </a:pPr>
            <a:r>
              <a:rPr lang="en-GB" sz="2100" dirty="0"/>
              <a:t>He grew significantly irritable and not tolerant of other people’s opinion during discussions, especially when they disagree with him. Gary also had increased drinking behaviours and engaging in risky sexual relations which was not the usual life he lived previously. </a:t>
            </a:r>
          </a:p>
          <a:p>
            <a:pPr marL="0" indent="0">
              <a:lnSpc>
                <a:spcPct val="110000"/>
              </a:lnSpc>
              <a:buNone/>
            </a:pPr>
            <a:r>
              <a:rPr lang="en-GB" sz="2100" dirty="0"/>
              <a:t>Due to this symptoms that had start to interfere with his education and lifestyle, he returned home with the help of his parent he went to see a medical practitioner, who placed him on drugs treatments like a mood stabilizer and antipsychotic. </a:t>
            </a:r>
          </a:p>
          <a:p>
            <a:pPr marL="0" indent="0">
              <a:lnSpc>
                <a:spcPct val="110000"/>
              </a:lnSpc>
              <a:buNone/>
            </a:pPr>
            <a:r>
              <a:rPr lang="en-GB" sz="2100" dirty="0"/>
              <a:t>During diagnosis, his parents were surprised that he had bipolar disorder, and acknowledged that they noticed early symptoms such as anxiety, withdrawal and depression in his adolescent life. His psychiatrist recommended psychotherapy for Gary’s bipolar disorder, which his parents </a:t>
            </a:r>
            <a:r>
              <a:rPr lang="en-GB" sz="2100" b="0" i="0" dirty="0">
                <a:effectLst/>
              </a:rPr>
              <a:t>are ready to be </a:t>
            </a:r>
            <a:r>
              <a:rPr lang="en-GB" sz="2100" dirty="0"/>
              <a:t>involved in </a:t>
            </a:r>
            <a:r>
              <a:rPr lang="en-GB" sz="2100" b="0" i="0" dirty="0">
                <a:effectLst/>
              </a:rPr>
              <a:t>his treatment and provide support.</a:t>
            </a:r>
          </a:p>
          <a:p>
            <a:pPr marL="0" indent="0">
              <a:buNone/>
            </a:pPr>
            <a:endParaRPr lang="en-GB" sz="1500" b="0" i="0" dirty="0">
              <a:effectLst/>
              <a:latin typeface="-apple-system"/>
            </a:endParaRPr>
          </a:p>
          <a:p>
            <a:pPr marL="0" indent="0">
              <a:buNone/>
            </a:pPr>
            <a:endParaRPr lang="en-GB" sz="1500" dirty="0"/>
          </a:p>
        </p:txBody>
      </p:sp>
    </p:spTree>
    <p:extLst>
      <p:ext uri="{BB962C8B-B14F-4D97-AF65-F5344CB8AC3E}">
        <p14:creationId xmlns:p14="http://schemas.microsoft.com/office/powerpoint/2010/main" val="294098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BC03A-2F92-40D1-828B-5E951B53446E}"/>
              </a:ext>
            </a:extLst>
          </p:cNvPr>
          <p:cNvSpPr>
            <a:spLocks noGrp="1"/>
          </p:cNvSpPr>
          <p:nvPr>
            <p:ph type="title"/>
          </p:nvPr>
        </p:nvSpPr>
        <p:spPr>
          <a:xfrm>
            <a:off x="645065" y="2636874"/>
            <a:ext cx="3796306" cy="1517115"/>
          </a:xfrm>
        </p:spPr>
        <p:txBody>
          <a:bodyPr anchor="t">
            <a:normAutofit/>
          </a:bodyPr>
          <a:lstStyle/>
          <a:p>
            <a:pPr algn="ctr"/>
            <a:r>
              <a:rPr lang="en-GB" sz="4800">
                <a:latin typeface="+mn-lt"/>
              </a:rPr>
              <a:t>Diagnosis</a:t>
            </a:r>
            <a:r>
              <a:rPr lang="en-GB" sz="4800" u="sng">
                <a:latin typeface="+mn-lt"/>
              </a:rPr>
              <a:t> </a:t>
            </a:r>
            <a:endParaRPr lang="en-GB" sz="4800" u="sng" dirty="0">
              <a:latin typeface="+mn-lt"/>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1D0BDA-2916-4D98-8E11-422E196F2305}"/>
              </a:ext>
            </a:extLst>
          </p:cNvPr>
          <p:cNvSpPr>
            <a:spLocks noGrp="1"/>
          </p:cNvSpPr>
          <p:nvPr>
            <p:ph idx="1"/>
          </p:nvPr>
        </p:nvSpPr>
        <p:spPr>
          <a:xfrm>
            <a:off x="5343374" y="233505"/>
            <a:ext cx="5855231" cy="5784523"/>
          </a:xfrm>
        </p:spPr>
        <p:txBody>
          <a:bodyPr anchor="t">
            <a:normAutofit fontScale="70000" lnSpcReduction="20000"/>
          </a:bodyPr>
          <a:lstStyle/>
          <a:p>
            <a:pPr marL="0" indent="0">
              <a:lnSpc>
                <a:spcPct val="110000"/>
              </a:lnSpc>
              <a:buNone/>
            </a:pPr>
            <a:r>
              <a:rPr lang="en-GB" sz="2100" b="0" i="0" dirty="0">
                <a:effectLst/>
              </a:rPr>
              <a:t>According to </a:t>
            </a:r>
            <a:r>
              <a:rPr lang="en-GB" sz="2100" dirty="0"/>
              <a:t>research bipolar disorder can be diagnosed</a:t>
            </a:r>
            <a:r>
              <a:rPr lang="en-GB" sz="2100" b="0" i="0" dirty="0">
                <a:effectLst/>
              </a:rPr>
              <a:t> only by taking careful note of symptoms, including their severity, length, and frequency. Mood swings from day to day or moment to moment this do</a:t>
            </a:r>
            <a:r>
              <a:rPr lang="en-GB" sz="2100" dirty="0"/>
              <a:t> not </a:t>
            </a:r>
            <a:r>
              <a:rPr lang="en-GB" sz="2100" b="0" i="0" dirty="0">
                <a:effectLst/>
              </a:rPr>
              <a:t>necessarily </a:t>
            </a:r>
            <a:r>
              <a:rPr lang="en-GB" sz="2100" dirty="0"/>
              <a:t>specify</a:t>
            </a:r>
            <a:r>
              <a:rPr lang="en-GB" sz="2100" b="0" i="0" dirty="0">
                <a:effectLst/>
              </a:rPr>
              <a:t> a diagnosis of bipolar</a:t>
            </a:r>
            <a:endParaRPr lang="en-GB" sz="2100" dirty="0"/>
          </a:p>
          <a:p>
            <a:pPr marL="0" indent="0">
              <a:lnSpc>
                <a:spcPct val="110000"/>
              </a:lnSpc>
              <a:buNone/>
            </a:pPr>
            <a:r>
              <a:rPr lang="en-GB" sz="2100" dirty="0"/>
              <a:t>This diagnosis process may include: </a:t>
            </a:r>
          </a:p>
          <a:p>
            <a:pPr>
              <a:lnSpc>
                <a:spcPct val="110000"/>
              </a:lnSpc>
            </a:pPr>
            <a:r>
              <a:rPr lang="en-GB" sz="2100" b="1" i="0" dirty="0">
                <a:effectLst/>
              </a:rPr>
              <a:t>Physical exam-</a:t>
            </a:r>
            <a:r>
              <a:rPr lang="en-GB" sz="2100" b="0" i="0" dirty="0">
                <a:effectLst/>
              </a:rPr>
              <a:t> This involves a doctor </a:t>
            </a:r>
            <a:r>
              <a:rPr lang="en-GB" sz="2100" dirty="0"/>
              <a:t>performing  </a:t>
            </a:r>
            <a:r>
              <a:rPr lang="en-GB" sz="2100" b="0" i="0" dirty="0">
                <a:effectLst/>
              </a:rPr>
              <a:t>physical examination and laboratory tests to identify any medical problem that could be causing the symptoms</a:t>
            </a:r>
          </a:p>
          <a:p>
            <a:pPr>
              <a:lnSpc>
                <a:spcPct val="110000"/>
              </a:lnSpc>
            </a:pPr>
            <a:r>
              <a:rPr lang="en-GB" sz="2100" b="1" dirty="0"/>
              <a:t>Psychiatric assessment-</a:t>
            </a:r>
            <a:r>
              <a:rPr lang="en-GB" sz="2100" dirty="0"/>
              <a:t> GP may </a:t>
            </a:r>
            <a:r>
              <a:rPr lang="en-GB" sz="2100" b="0" i="0" dirty="0">
                <a:effectLst/>
              </a:rPr>
              <a:t>refer patient to a psychiatric, who will talk to them about their thought</a:t>
            </a:r>
            <a:r>
              <a:rPr lang="en-GB" sz="2100" dirty="0"/>
              <a:t>s, feelings, and behaviours pattern.</a:t>
            </a:r>
          </a:p>
          <a:p>
            <a:pPr>
              <a:lnSpc>
                <a:spcPct val="110000"/>
              </a:lnSpc>
            </a:pPr>
            <a:r>
              <a:rPr lang="en-GB" sz="2100" b="1" dirty="0"/>
              <a:t>Psychotherapy </a:t>
            </a:r>
            <a:r>
              <a:rPr lang="en-GB" sz="2100" b="0" i="0" dirty="0">
                <a:effectLst/>
              </a:rPr>
              <a:t> talk therapy, another critical part of treatment. people can develop coping methods that prevent long periods of illness, instead of  hospital admission  (</a:t>
            </a:r>
            <a:r>
              <a:rPr lang="en-GB" sz="2100" dirty="0"/>
              <a:t>United kingdom P</a:t>
            </a:r>
            <a:r>
              <a:rPr lang="en-GB" sz="2100" b="0" i="0" dirty="0">
                <a:effectLst/>
              </a:rPr>
              <a:t>sychiatric Association, 2019).</a:t>
            </a:r>
          </a:p>
          <a:p>
            <a:pPr marL="0" indent="0">
              <a:lnSpc>
                <a:spcPct val="110000"/>
              </a:lnSpc>
              <a:buNone/>
            </a:pPr>
            <a:r>
              <a:rPr lang="en-GB" sz="2100" dirty="0"/>
              <a:t>Diagnosing </a:t>
            </a:r>
            <a:r>
              <a:rPr lang="en-GB" sz="2100" b="0" i="0" dirty="0">
                <a:effectLst/>
              </a:rPr>
              <a:t>bipolar disorder is hard and complex because of </a:t>
            </a:r>
            <a:r>
              <a:rPr lang="en-GB" sz="2100" dirty="0"/>
              <a:t>severe symptoms</a:t>
            </a:r>
            <a:r>
              <a:rPr lang="en-GB" sz="2100" b="0" i="0" dirty="0">
                <a:effectLst/>
              </a:rPr>
              <a:t>. The use of positive family history and bipolar screening tool is an efficient first step in diagnosis. </a:t>
            </a:r>
          </a:p>
          <a:p>
            <a:pPr marL="0" indent="0">
              <a:lnSpc>
                <a:spcPct val="110000"/>
              </a:lnSpc>
              <a:buNone/>
            </a:pPr>
            <a:r>
              <a:rPr lang="en-GB" sz="2100" b="0" i="0" dirty="0">
                <a:effectLst/>
              </a:rPr>
              <a:t>Screening tools can help to recognize patients likely to have bipolar disorder and can improve the efficiency of the clinical interview. A family who lives with a patient that has bipolar disorder have greater chance in developing Bipolar themselves (</a:t>
            </a:r>
            <a:r>
              <a:rPr lang="en-GB" sz="2100" b="0" i="0" dirty="0" err="1">
                <a:effectLst/>
              </a:rPr>
              <a:t>Cerimele</a:t>
            </a:r>
            <a:r>
              <a:rPr lang="en-GB" sz="2100" b="0" i="0" dirty="0">
                <a:effectLst/>
              </a:rPr>
              <a:t>, J. M. , </a:t>
            </a:r>
            <a:r>
              <a:rPr lang="en-GB" sz="2100" b="0" i="0" dirty="0" err="1">
                <a:effectLst/>
              </a:rPr>
              <a:t>Chwastiak</a:t>
            </a:r>
            <a:r>
              <a:rPr lang="en-GB" sz="2100" b="0" i="0" dirty="0">
                <a:effectLst/>
              </a:rPr>
              <a:t>, L. A. , Chan et al., 2013)</a:t>
            </a:r>
          </a:p>
          <a:p>
            <a:endParaRPr lang="en-GB" sz="1200" b="0" i="0" dirty="0">
              <a:effectLst/>
            </a:endParaRPr>
          </a:p>
        </p:txBody>
      </p:sp>
    </p:spTree>
    <p:extLst>
      <p:ext uri="{BB962C8B-B14F-4D97-AF65-F5344CB8AC3E}">
        <p14:creationId xmlns:p14="http://schemas.microsoft.com/office/powerpoint/2010/main" val="2670000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4ACCB9CF-6CDE-43E9-B291-4213EEC1D36A}"/>
              </a:ext>
            </a:extLst>
          </p:cNvPr>
          <p:cNvPicPr>
            <a:picLocks noChangeAspect="1"/>
          </p:cNvPicPr>
          <p:nvPr/>
        </p:nvPicPr>
        <p:blipFill rotWithShape="1">
          <a:blip r:embed="rId3"/>
          <a:srcRect t="10129" r="9091" b="13262"/>
          <a:stretch/>
        </p:blipFill>
        <p:spPr>
          <a:xfrm>
            <a:off x="20" y="10"/>
            <a:ext cx="12191980" cy="6857990"/>
          </a:xfrm>
          <a:prstGeom prst="rect">
            <a:avLst/>
          </a:prstGeom>
        </p:spPr>
      </p:pic>
      <p:sp>
        <p:nvSpPr>
          <p:cNvPr id="30" name="Rectangle 25">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1EDAD-8F36-47B8-A0A8-619D04245C07}"/>
              </a:ext>
            </a:extLst>
          </p:cNvPr>
          <p:cNvSpPr>
            <a:spLocks noGrp="1"/>
          </p:cNvSpPr>
          <p:nvPr>
            <p:ph type="title"/>
          </p:nvPr>
        </p:nvSpPr>
        <p:spPr>
          <a:xfrm>
            <a:off x="594804" y="640263"/>
            <a:ext cx="6619811" cy="1344975"/>
          </a:xfrm>
        </p:spPr>
        <p:txBody>
          <a:bodyPr>
            <a:normAutofit fontScale="90000"/>
          </a:bodyPr>
          <a:lstStyle/>
          <a:p>
            <a:pPr algn="ctr"/>
            <a:br>
              <a:rPr lang="en-GB" sz="2800">
                <a:latin typeface="+mn-lt"/>
              </a:rPr>
            </a:br>
            <a:r>
              <a:rPr lang="en-GB" sz="4900">
                <a:latin typeface="+mn-lt"/>
              </a:rPr>
              <a:t>Treatment</a:t>
            </a:r>
            <a:br>
              <a:rPr lang="en-GB" sz="2800">
                <a:latin typeface="+mn-lt"/>
              </a:rPr>
            </a:br>
            <a:endParaRPr lang="en-GB" sz="2800" dirty="0">
              <a:latin typeface="+mn-lt"/>
            </a:endParaRPr>
          </a:p>
        </p:txBody>
      </p:sp>
      <p:graphicFrame>
        <p:nvGraphicFramePr>
          <p:cNvPr id="20" name="Content Placeholder 2">
            <a:extLst>
              <a:ext uri="{FF2B5EF4-FFF2-40B4-BE49-F238E27FC236}">
                <a16:creationId xmlns:a16="http://schemas.microsoft.com/office/drawing/2014/main" id="{3980679A-488D-4ACD-BFCD-6A2E7A0442C9}"/>
              </a:ext>
            </a:extLst>
          </p:cNvPr>
          <p:cNvGraphicFramePr>
            <a:graphicFrameLocks noGrp="1"/>
          </p:cNvGraphicFramePr>
          <p:nvPr>
            <p:ph idx="1"/>
            <p:extLst>
              <p:ext uri="{D42A27DB-BD31-4B8C-83A1-F6EECF244321}">
                <p14:modId xmlns:p14="http://schemas.microsoft.com/office/powerpoint/2010/main" val="4192293315"/>
              </p:ext>
            </p:extLst>
          </p:nvPr>
        </p:nvGraphicFramePr>
        <p:xfrm>
          <a:off x="594109" y="2121763"/>
          <a:ext cx="6620505" cy="37730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0233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11008-B006-41A4-B227-8D198350B7F8}"/>
              </a:ext>
            </a:extLst>
          </p:cNvPr>
          <p:cNvSpPr>
            <a:spLocks noGrp="1"/>
          </p:cNvSpPr>
          <p:nvPr>
            <p:ph type="title"/>
          </p:nvPr>
        </p:nvSpPr>
        <p:spPr>
          <a:xfrm>
            <a:off x="257697" y="323262"/>
            <a:ext cx="9895951" cy="1033669"/>
          </a:xfrm>
        </p:spPr>
        <p:txBody>
          <a:bodyPr>
            <a:normAutofit/>
          </a:bodyPr>
          <a:lstStyle/>
          <a:p>
            <a:r>
              <a:rPr lang="en-GB" sz="4000" dirty="0">
                <a:solidFill>
                  <a:srgbClr val="FFFFFF"/>
                </a:solidFill>
                <a:latin typeface="+mn-lt"/>
              </a:rPr>
              <a:t>Bipolar Disorder Support </a:t>
            </a:r>
          </a:p>
        </p:txBody>
      </p:sp>
      <p:sp>
        <p:nvSpPr>
          <p:cNvPr id="3" name="Content Placeholder 2">
            <a:extLst>
              <a:ext uri="{FF2B5EF4-FFF2-40B4-BE49-F238E27FC236}">
                <a16:creationId xmlns:a16="http://schemas.microsoft.com/office/drawing/2014/main" id="{C166D814-1FAF-40E0-BAEB-71B28F8F1219}"/>
              </a:ext>
            </a:extLst>
          </p:cNvPr>
          <p:cNvSpPr>
            <a:spLocks noGrp="1"/>
          </p:cNvSpPr>
          <p:nvPr>
            <p:ph idx="1"/>
          </p:nvPr>
        </p:nvSpPr>
        <p:spPr>
          <a:xfrm>
            <a:off x="459351" y="1775637"/>
            <a:ext cx="11427849" cy="4787825"/>
          </a:xfrm>
        </p:spPr>
        <p:txBody>
          <a:bodyPr anchor="ctr">
            <a:normAutofit/>
          </a:bodyPr>
          <a:lstStyle/>
          <a:p>
            <a:pPr marL="0" indent="0">
              <a:lnSpc>
                <a:spcPct val="100000"/>
              </a:lnSpc>
              <a:buNone/>
            </a:pPr>
            <a:r>
              <a:rPr lang="en-GB" sz="1800" dirty="0"/>
              <a:t>The Equality Act 2010 prohibits discrimination against people with bipolar disorder (Equality Act, 2010). However, research has shown that in terms of social recovery, 60% of patients with bipolar are stigmatised, face difficulties at work, rebuilding friendships and disclosing their illness to people due to the lack of understanding (Quan beck, 2004).</a:t>
            </a:r>
            <a:endParaRPr lang="en-GB" sz="1800" b="1" dirty="0"/>
          </a:p>
          <a:p>
            <a:pPr marL="0" indent="0">
              <a:lnSpc>
                <a:spcPct val="100000"/>
              </a:lnSpc>
              <a:buNone/>
            </a:pPr>
            <a:r>
              <a:rPr lang="en-GB" sz="1800" dirty="0"/>
              <a:t>The support of loved ones, or medical practitioners can provide long-term management of patients with bipolar disorder.</a:t>
            </a:r>
          </a:p>
          <a:p>
            <a:pPr>
              <a:lnSpc>
                <a:spcPct val="100000"/>
              </a:lnSpc>
            </a:pPr>
            <a:r>
              <a:rPr lang="en-GB" sz="1800" dirty="0"/>
              <a:t> </a:t>
            </a:r>
            <a:r>
              <a:rPr lang="en-GB" sz="1800" b="1" dirty="0"/>
              <a:t>Families- </a:t>
            </a:r>
            <a:r>
              <a:rPr lang="en-GB" sz="1800" dirty="0"/>
              <a:t>with the level of mental health and well-being is the social circumstances in which people live, work and carry out their day-to-day activities. The focus is to enable people with bipolar disorder develop and promote positive interactions within families and social groups. </a:t>
            </a:r>
          </a:p>
          <a:p>
            <a:pPr>
              <a:lnSpc>
                <a:spcPct val="100000"/>
              </a:lnSpc>
            </a:pPr>
            <a:r>
              <a:rPr lang="en-GB" sz="1800" b="1" dirty="0"/>
              <a:t>Communicate openly-</a:t>
            </a:r>
            <a:r>
              <a:rPr lang="en-GB" sz="1800" dirty="0"/>
              <a:t> Having open and honest communication helps in coping with bipolar disorder in the family. Asking about their feelings, making effort to listen to them, and providing assistance are ways to support them.</a:t>
            </a:r>
          </a:p>
          <a:p>
            <a:pPr>
              <a:lnSpc>
                <a:spcPct val="100000"/>
              </a:lnSpc>
            </a:pPr>
            <a:r>
              <a:rPr lang="en-GB" sz="1800" b="1" dirty="0"/>
              <a:t>Being active in their treatment-</a:t>
            </a:r>
            <a:r>
              <a:rPr lang="en-GB" sz="1800" dirty="0"/>
              <a:t> Treatment for people with bipolar disorder consists of different therapy sessions and visits to the doctors. During their appointments, one can help patient assisting them, and waiting until their appointment is over.</a:t>
            </a:r>
          </a:p>
        </p:txBody>
      </p:sp>
    </p:spTree>
    <p:extLst>
      <p:ext uri="{BB962C8B-B14F-4D97-AF65-F5344CB8AC3E}">
        <p14:creationId xmlns:p14="http://schemas.microsoft.com/office/powerpoint/2010/main" val="2124954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C581F-DC1F-4C60-A6BC-1F2A3F8FC662}"/>
              </a:ext>
            </a:extLst>
          </p:cNvPr>
          <p:cNvSpPr>
            <a:spLocks noGrp="1"/>
          </p:cNvSpPr>
          <p:nvPr>
            <p:ph type="title"/>
          </p:nvPr>
        </p:nvSpPr>
        <p:spPr>
          <a:xfrm>
            <a:off x="1523984" y="1054121"/>
            <a:ext cx="9465131" cy="1184111"/>
          </a:xfrm>
        </p:spPr>
        <p:txBody>
          <a:bodyPr>
            <a:normAutofit/>
          </a:bodyPr>
          <a:lstStyle/>
          <a:p>
            <a:r>
              <a:rPr lang="en-GB" u="sng">
                <a:latin typeface="+mn-lt"/>
              </a:rPr>
              <a:t>Bipolar Disorder Policies </a:t>
            </a:r>
            <a:endParaRPr lang="en-GB" dirty="0">
              <a:latin typeface="+mn-lt"/>
            </a:endParaRPr>
          </a:p>
        </p:txBody>
      </p:sp>
      <p:sp>
        <p:nvSpPr>
          <p:cNvPr id="5" name="Content Placeholder 4">
            <a:extLst>
              <a:ext uri="{FF2B5EF4-FFF2-40B4-BE49-F238E27FC236}">
                <a16:creationId xmlns:a16="http://schemas.microsoft.com/office/drawing/2014/main" id="{419F2EFC-ED76-417B-B8DA-053DD7F0BA52}"/>
              </a:ext>
            </a:extLst>
          </p:cNvPr>
          <p:cNvSpPr>
            <a:spLocks noGrp="1"/>
          </p:cNvSpPr>
          <p:nvPr>
            <p:ph idx="1"/>
          </p:nvPr>
        </p:nvSpPr>
        <p:spPr>
          <a:xfrm>
            <a:off x="1523984" y="2062718"/>
            <a:ext cx="10416363" cy="3423682"/>
          </a:xfrm>
        </p:spPr>
        <p:txBody>
          <a:bodyPr>
            <a:normAutofit/>
          </a:bodyPr>
          <a:lstStyle/>
          <a:p>
            <a:pPr>
              <a:lnSpc>
                <a:spcPct val="110000"/>
              </a:lnSpc>
            </a:pPr>
            <a:r>
              <a:rPr lang="en-GB" sz="1800" b="1" i="0" dirty="0">
                <a:effectLst/>
              </a:rPr>
              <a:t>Confidentiality Policy:</a:t>
            </a:r>
            <a:r>
              <a:rPr lang="en-GB" sz="1800" dirty="0"/>
              <a:t> It should be understood that the practice of not disclosing personal or private information extends beyond just omitting a person’s name during a discussion. If a dilemma arises whereby an individual’s details need to be discussed with a third party, all possible means of identifying that individual must be removed and no unnecessary details should be included (Clark et al., 2009).</a:t>
            </a:r>
            <a:endParaRPr lang="en-GB" sz="1800" b="1" i="0" dirty="0">
              <a:effectLst/>
            </a:endParaRPr>
          </a:p>
          <a:p>
            <a:pPr>
              <a:lnSpc>
                <a:spcPct val="110000"/>
              </a:lnSpc>
            </a:pPr>
            <a:r>
              <a:rPr lang="en-GB" sz="1800" b="1" i="0" dirty="0">
                <a:effectLst/>
              </a:rPr>
              <a:t>Community House Rules: </a:t>
            </a:r>
            <a:r>
              <a:rPr lang="en-GB" sz="1800" b="0" i="0" dirty="0">
                <a:effectLst/>
              </a:rPr>
              <a:t>Community is not a crisis service, it provides information and peer support for people with bipolar and those close to them. </a:t>
            </a:r>
            <a:r>
              <a:rPr lang="en-GB" sz="1800" dirty="0"/>
              <a:t>It</a:t>
            </a:r>
            <a:r>
              <a:rPr lang="en-GB" sz="1800" b="0" i="0" dirty="0">
                <a:effectLst/>
              </a:rPr>
              <a:t> helps people seek and share lived experience and to support each other in managing the condition. </a:t>
            </a:r>
            <a:endParaRPr lang="en-GB" sz="1800" b="1" i="0" dirty="0">
              <a:effectLst/>
            </a:endParaRPr>
          </a:p>
          <a:p>
            <a:pPr>
              <a:lnSpc>
                <a:spcPct val="110000"/>
              </a:lnSpc>
            </a:pPr>
            <a:r>
              <a:rPr lang="en-GB" sz="1800" b="1" i="0" dirty="0">
                <a:effectLst/>
              </a:rPr>
              <a:t>Diversity Policy: </a:t>
            </a:r>
            <a:r>
              <a:rPr lang="en-GB" sz="1800" dirty="0"/>
              <a:t>This will help people to make the most of their qualities and skills, and to achieve their full potential and aspirations. Promotes and maintain an inclusive and supportive work environment, which affirms the rights of individuals to be treated fairly and with respect. </a:t>
            </a:r>
            <a:r>
              <a:rPr lang="en-GB" sz="1800" i="0" dirty="0">
                <a:effectLst/>
              </a:rPr>
              <a:t>(Bipolar Uk, 2017)</a:t>
            </a:r>
          </a:p>
        </p:txBody>
      </p:sp>
    </p:spTree>
    <p:extLst>
      <p:ext uri="{BB962C8B-B14F-4D97-AF65-F5344CB8AC3E}">
        <p14:creationId xmlns:p14="http://schemas.microsoft.com/office/powerpoint/2010/main" val="3249260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7">
            <a:extLst>
              <a:ext uri="{FF2B5EF4-FFF2-40B4-BE49-F238E27FC236}">
                <a16:creationId xmlns:a16="http://schemas.microsoft.com/office/drawing/2014/main" id="{488333BA-AE6E-427A-9B16-A39C8073F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1"/>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578D96-464A-4CA7-BE52-35B36C985F18}"/>
              </a:ext>
            </a:extLst>
          </p:cNvPr>
          <p:cNvSpPr>
            <a:spLocks noGrp="1"/>
          </p:cNvSpPr>
          <p:nvPr>
            <p:ph type="title"/>
          </p:nvPr>
        </p:nvSpPr>
        <p:spPr>
          <a:xfrm>
            <a:off x="838200" y="731837"/>
            <a:ext cx="10515600" cy="1005523"/>
          </a:xfrm>
        </p:spPr>
        <p:txBody>
          <a:bodyPr>
            <a:normAutofit/>
          </a:bodyPr>
          <a:lstStyle/>
          <a:p>
            <a:r>
              <a:rPr lang="en-GB" u="sng" dirty="0"/>
              <a:t>Support </a:t>
            </a:r>
          </a:p>
        </p:txBody>
      </p:sp>
      <p:sp>
        <p:nvSpPr>
          <p:cNvPr id="3" name="Content Placeholder 2">
            <a:extLst>
              <a:ext uri="{FF2B5EF4-FFF2-40B4-BE49-F238E27FC236}">
                <a16:creationId xmlns:a16="http://schemas.microsoft.com/office/drawing/2014/main" id="{9953DB88-8E86-44BB-B0FC-A43C6A46A390}"/>
              </a:ext>
            </a:extLst>
          </p:cNvPr>
          <p:cNvSpPr>
            <a:spLocks noGrp="1"/>
          </p:cNvSpPr>
          <p:nvPr>
            <p:ph idx="1"/>
          </p:nvPr>
        </p:nvSpPr>
        <p:spPr>
          <a:xfrm>
            <a:off x="836676" y="1732044"/>
            <a:ext cx="10515600" cy="3871762"/>
          </a:xfrm>
        </p:spPr>
        <p:txBody>
          <a:bodyPr>
            <a:normAutofit lnSpcReduction="10000"/>
          </a:bodyPr>
          <a:lstStyle/>
          <a:p>
            <a:pPr marL="0" indent="0">
              <a:lnSpc>
                <a:spcPct val="100000"/>
              </a:lnSpc>
              <a:buNone/>
            </a:pPr>
            <a:r>
              <a:rPr lang="en-GB" sz="2000" b="0" i="0" dirty="0">
                <a:effectLst/>
              </a:rPr>
              <a:t>Treatment can help to overcome these impairments and improve the person’s quality of life (</a:t>
            </a:r>
            <a:r>
              <a:rPr lang="en-GB" sz="2000" b="0" i="0" dirty="0" err="1">
                <a:effectLst/>
              </a:rPr>
              <a:t>IsHak</a:t>
            </a:r>
            <a:r>
              <a:rPr lang="en-GB" sz="2000" b="0" i="0" dirty="0">
                <a:effectLst/>
              </a:rPr>
              <a:t> et al., 2012).</a:t>
            </a:r>
            <a:r>
              <a:rPr lang="en-US" sz="2000" b="1" dirty="0">
                <a:cs typeface="Times New Roman" panose="02020603050405020304" pitchFamily="18" charset="0"/>
              </a:rPr>
              <a:t> </a:t>
            </a:r>
            <a:r>
              <a:rPr lang="en-US" sz="2000" dirty="0">
                <a:cs typeface="Times New Roman" panose="02020603050405020304" pitchFamily="18" charset="0"/>
              </a:rPr>
              <a:t>Taking medications prescribed by the doctor helps to balance the mood of patients with bipolar, which </a:t>
            </a:r>
            <a:r>
              <a:rPr lang="en-GB" sz="2000" dirty="0">
                <a:cs typeface="Times New Roman" panose="02020603050405020304" pitchFamily="18" charset="0"/>
              </a:rPr>
              <a:t>could be lifelong even during periods when one feels better. This is to ensure that they do not have a relapse of symptoms (</a:t>
            </a:r>
            <a:r>
              <a:rPr lang="en-GB" sz="2000" b="0" i="0" dirty="0">
                <a:effectLst/>
              </a:rPr>
              <a:t>Martinez-Aran A, et al. 2009)</a:t>
            </a:r>
            <a:r>
              <a:rPr lang="en-GB" sz="2000" dirty="0">
                <a:cs typeface="Times New Roman" panose="02020603050405020304" pitchFamily="18" charset="0"/>
              </a:rPr>
              <a:t> Treatment programs or therapy are recommended by doctors to provide support and counselling while trying to put the symptoms under control. Some of such therapy may include:</a:t>
            </a:r>
          </a:p>
          <a:p>
            <a:pPr>
              <a:lnSpc>
                <a:spcPct val="100000"/>
              </a:lnSpc>
            </a:pPr>
            <a:r>
              <a:rPr lang="en-US" sz="2000" b="1" u="sng" dirty="0">
                <a:cs typeface="Times New Roman" panose="02020603050405020304" pitchFamily="18" charset="0"/>
              </a:rPr>
              <a:t>Family-Focused Therapy </a:t>
            </a:r>
            <a:r>
              <a:rPr lang="en-US" sz="2000" dirty="0">
                <a:cs typeface="Times New Roman" panose="02020603050405020304" pitchFamily="18" charset="0"/>
              </a:rPr>
              <a:t>– This helps to improve family coping strategies, such as identifying symptoms early in helping their loved one. (</a:t>
            </a:r>
            <a:r>
              <a:rPr lang="en-GB" sz="2000" b="0" i="0" dirty="0">
                <a:effectLst/>
              </a:rPr>
              <a:t>Hooley JM</a:t>
            </a:r>
            <a:r>
              <a:rPr lang="en-GB" sz="2000" dirty="0"/>
              <a:t>, 2017)</a:t>
            </a:r>
          </a:p>
          <a:p>
            <a:pPr>
              <a:lnSpc>
                <a:spcPct val="100000"/>
              </a:lnSpc>
            </a:pPr>
            <a:r>
              <a:rPr lang="en-US" sz="2000" b="1" u="sng" dirty="0">
                <a:cs typeface="Times New Roman" panose="02020603050405020304" pitchFamily="18" charset="0"/>
              </a:rPr>
              <a:t>Psychoeducation</a:t>
            </a:r>
            <a:r>
              <a:rPr lang="en-US" sz="2000" dirty="0">
                <a:cs typeface="Times New Roman" panose="02020603050405020304" pitchFamily="18" charset="0"/>
              </a:rPr>
              <a:t> – This teaches people about the illness and its treatment, which is helpful to identify early, signs of mood swings </a:t>
            </a:r>
            <a:r>
              <a:rPr lang="en-GB" sz="2000" dirty="0">
                <a:cs typeface="Times New Roman" panose="02020603050405020304" pitchFamily="18" charset="0"/>
              </a:rPr>
              <a:t>(</a:t>
            </a:r>
            <a:r>
              <a:rPr lang="en-GB" sz="2000" b="0" i="0" dirty="0">
                <a:effectLst/>
              </a:rPr>
              <a:t>Colom F, Vieta E, Martinez-Aran A, et al. 2009)</a:t>
            </a:r>
          </a:p>
          <a:p>
            <a:pPr>
              <a:lnSpc>
                <a:spcPct val="100000"/>
              </a:lnSpc>
            </a:pPr>
            <a:r>
              <a:rPr lang="en-GB" sz="2000" b="1" i="0" u="sng" dirty="0">
                <a:effectLst/>
              </a:rPr>
              <a:t>Cognitive behavioural therapy-</a:t>
            </a:r>
            <a:r>
              <a:rPr lang="en-GB" sz="2000" b="1" i="0" dirty="0">
                <a:effectLst/>
              </a:rPr>
              <a:t> </a:t>
            </a:r>
            <a:r>
              <a:rPr lang="en-GB" sz="2000" b="0" i="0" dirty="0">
                <a:effectLst/>
              </a:rPr>
              <a:t>It focuses on their</a:t>
            </a:r>
            <a:r>
              <a:rPr lang="en-GB" sz="2000" dirty="0"/>
              <a:t> </a:t>
            </a:r>
            <a:r>
              <a:rPr lang="en-GB" sz="2000" b="0" i="0" dirty="0">
                <a:effectLst/>
              </a:rPr>
              <a:t>thoughts and actions, which helps to change unhealthy behaviour patterns</a:t>
            </a:r>
          </a:p>
        </p:txBody>
      </p:sp>
    </p:spTree>
    <p:extLst>
      <p:ext uri="{BB962C8B-B14F-4D97-AF65-F5344CB8AC3E}">
        <p14:creationId xmlns:p14="http://schemas.microsoft.com/office/powerpoint/2010/main" val="3089924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02D886F1-CB4A-4FC1-AAA7-9402B0D0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762B7B97-C3EE-4AEE-A61F-AFA873FE2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013557" y="0"/>
            <a:ext cx="1017844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8258CA-4DDE-4B3B-B7A3-340EA64E0D9E}"/>
              </a:ext>
            </a:extLst>
          </p:cNvPr>
          <p:cNvSpPr>
            <a:spLocks noGrp="1"/>
          </p:cNvSpPr>
          <p:nvPr>
            <p:ph type="title"/>
          </p:nvPr>
        </p:nvSpPr>
        <p:spPr>
          <a:xfrm>
            <a:off x="382772" y="1531088"/>
            <a:ext cx="3689498" cy="3296093"/>
          </a:xfrm>
          <a:prstGeom prst="ellipse">
            <a:avLst/>
          </a:prstGeom>
          <a:solidFill>
            <a:schemeClr val="bg1"/>
          </a:solidFill>
          <a:ln w="174625" cmpd="thinThick">
            <a:solidFill>
              <a:schemeClr val="bg1"/>
            </a:solidFill>
          </a:ln>
        </p:spPr>
        <p:txBody>
          <a:bodyPr>
            <a:normAutofit/>
          </a:bodyPr>
          <a:lstStyle/>
          <a:p>
            <a:pPr algn="ctr"/>
            <a:r>
              <a:rPr lang="en-GB" sz="4000" dirty="0">
                <a:latin typeface="+mn-lt"/>
              </a:rPr>
              <a:t>Legislations</a:t>
            </a:r>
            <a:endParaRPr lang="en-GB" sz="2600" dirty="0">
              <a:latin typeface="+mn-lt"/>
            </a:endParaRPr>
          </a:p>
        </p:txBody>
      </p:sp>
      <p:sp>
        <p:nvSpPr>
          <p:cNvPr id="3" name="Content Placeholder 2">
            <a:extLst>
              <a:ext uri="{FF2B5EF4-FFF2-40B4-BE49-F238E27FC236}">
                <a16:creationId xmlns:a16="http://schemas.microsoft.com/office/drawing/2014/main" id="{D8A7ADFB-1E28-4575-8745-2234CA3B8293}"/>
              </a:ext>
            </a:extLst>
          </p:cNvPr>
          <p:cNvSpPr>
            <a:spLocks noGrp="1"/>
          </p:cNvSpPr>
          <p:nvPr>
            <p:ph idx="1"/>
          </p:nvPr>
        </p:nvSpPr>
        <p:spPr>
          <a:xfrm>
            <a:off x="4303559" y="446567"/>
            <a:ext cx="7232755" cy="5633448"/>
          </a:xfrm>
        </p:spPr>
        <p:txBody>
          <a:bodyPr anchor="ctr">
            <a:normAutofit/>
          </a:bodyPr>
          <a:lstStyle/>
          <a:p>
            <a:pPr marL="0" indent="0">
              <a:buNone/>
            </a:pPr>
            <a:r>
              <a:rPr lang="en-GB" sz="2000" b="0" i="0" dirty="0">
                <a:solidFill>
                  <a:schemeClr val="bg1"/>
                </a:solidFill>
                <a:effectLst/>
              </a:rPr>
              <a:t>There are </a:t>
            </a:r>
            <a:r>
              <a:rPr lang="en-GB" sz="2000" dirty="0">
                <a:solidFill>
                  <a:schemeClr val="bg1"/>
                </a:solidFill>
              </a:rPr>
              <a:t>several</a:t>
            </a:r>
            <a:r>
              <a:rPr lang="en-GB" sz="2000" b="0" i="0" dirty="0">
                <a:solidFill>
                  <a:schemeClr val="bg1"/>
                </a:solidFill>
                <a:effectLst/>
              </a:rPr>
              <a:t> </a:t>
            </a:r>
            <a:r>
              <a:rPr lang="en-GB" sz="2000" i="0" dirty="0">
                <a:solidFill>
                  <a:schemeClr val="bg1"/>
                </a:solidFill>
                <a:effectLst/>
              </a:rPr>
              <a:t>legislation</a:t>
            </a:r>
            <a:r>
              <a:rPr lang="en-GB" sz="2000" b="0" i="0" dirty="0">
                <a:solidFill>
                  <a:schemeClr val="bg1"/>
                </a:solidFill>
                <a:effectLst/>
              </a:rPr>
              <a:t> that govern how people with </a:t>
            </a:r>
            <a:r>
              <a:rPr lang="en-GB" sz="2000" i="0" dirty="0">
                <a:solidFill>
                  <a:schemeClr val="bg1"/>
                </a:solidFill>
                <a:effectLst/>
              </a:rPr>
              <a:t>mental health </a:t>
            </a:r>
            <a:r>
              <a:rPr lang="en-GB" sz="2000" b="0" i="0" dirty="0">
                <a:solidFill>
                  <a:schemeClr val="bg1"/>
                </a:solidFill>
                <a:effectLst/>
              </a:rPr>
              <a:t>disorder receive treatment and support, these are:</a:t>
            </a:r>
          </a:p>
          <a:p>
            <a:r>
              <a:rPr lang="en-GB" sz="2000" b="1" i="0" dirty="0">
                <a:solidFill>
                  <a:schemeClr val="bg1"/>
                </a:solidFill>
                <a:effectLst/>
              </a:rPr>
              <a:t>Mental Health Act</a:t>
            </a:r>
            <a:r>
              <a:rPr lang="en-GB" sz="2000" b="0" i="0" dirty="0">
                <a:solidFill>
                  <a:schemeClr val="bg1"/>
                </a:solidFill>
                <a:effectLst/>
              </a:rPr>
              <a:t> </a:t>
            </a:r>
            <a:r>
              <a:rPr lang="en-GB" sz="2000" b="1" i="0" dirty="0">
                <a:solidFill>
                  <a:schemeClr val="bg1"/>
                </a:solidFill>
                <a:effectLst/>
              </a:rPr>
              <a:t>1983</a:t>
            </a:r>
            <a:r>
              <a:rPr lang="en-GB" sz="2000" dirty="0">
                <a:solidFill>
                  <a:schemeClr val="bg1"/>
                </a:solidFill>
              </a:rPr>
              <a:t>- The </a:t>
            </a:r>
            <a:r>
              <a:rPr lang="en-US" sz="2000" dirty="0">
                <a:solidFill>
                  <a:schemeClr val="bg1"/>
                </a:solidFill>
              </a:rPr>
              <a:t>Mental Health Act looks at how one can be admitted and provided with treatment in their place of care or hospitals, outside their desires.  It therefore uses different sections of the Act to admit patients outside their will (NHS, 2018).</a:t>
            </a:r>
          </a:p>
          <a:p>
            <a:r>
              <a:rPr lang="en-GB" sz="2000" b="1" dirty="0">
                <a:solidFill>
                  <a:schemeClr val="bg1"/>
                </a:solidFill>
              </a:rPr>
              <a:t>The Equality Act 2010- </a:t>
            </a:r>
            <a:r>
              <a:rPr lang="en-GB" sz="2000" dirty="0">
                <a:solidFill>
                  <a:schemeClr val="bg1"/>
                </a:solidFill>
              </a:rPr>
              <a:t> This law protects people from discrimination, and how the society must consider how their policies and practices affect those with mental health. Mental health problems that could be covered under the Equality Act would include, depression, schizophrenia, bipolar affective disorder, and many other (Equality Act, 2010)</a:t>
            </a:r>
          </a:p>
          <a:p>
            <a:endParaRPr lang="en-GB" sz="1700" dirty="0">
              <a:solidFill>
                <a:schemeClr val="bg1"/>
              </a:solidFill>
            </a:endParaRPr>
          </a:p>
        </p:txBody>
      </p:sp>
    </p:spTree>
    <p:extLst>
      <p:ext uri="{BB962C8B-B14F-4D97-AF65-F5344CB8AC3E}">
        <p14:creationId xmlns:p14="http://schemas.microsoft.com/office/powerpoint/2010/main" val="3582993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09AB3-CB0F-405F-8C6C-E2B9C4A2CDDB}"/>
              </a:ext>
            </a:extLst>
          </p:cNvPr>
          <p:cNvSpPr>
            <a:spLocks noGrp="1"/>
          </p:cNvSpPr>
          <p:nvPr>
            <p:ph type="title"/>
          </p:nvPr>
        </p:nvSpPr>
        <p:spPr>
          <a:xfrm>
            <a:off x="1266160" y="983713"/>
            <a:ext cx="9637776" cy="1174696"/>
          </a:xfrm>
        </p:spPr>
        <p:txBody>
          <a:bodyPr>
            <a:normAutofit/>
          </a:bodyPr>
          <a:lstStyle/>
          <a:p>
            <a:r>
              <a:rPr lang="en-GB" u="sng" dirty="0">
                <a:latin typeface="+mn-lt"/>
              </a:rPr>
              <a:t>Conclusion</a:t>
            </a:r>
          </a:p>
        </p:txBody>
      </p:sp>
      <p:sp>
        <p:nvSpPr>
          <p:cNvPr id="3" name="Content Placeholder 2">
            <a:extLst>
              <a:ext uri="{FF2B5EF4-FFF2-40B4-BE49-F238E27FC236}">
                <a16:creationId xmlns:a16="http://schemas.microsoft.com/office/drawing/2014/main" id="{B3A3734B-E556-4AA1-A130-21FFAB32C818}"/>
              </a:ext>
            </a:extLst>
          </p:cNvPr>
          <p:cNvSpPr>
            <a:spLocks noGrp="1"/>
          </p:cNvSpPr>
          <p:nvPr>
            <p:ph idx="1"/>
          </p:nvPr>
        </p:nvSpPr>
        <p:spPr>
          <a:xfrm>
            <a:off x="1288064" y="1977657"/>
            <a:ext cx="9637776" cy="3590994"/>
          </a:xfrm>
        </p:spPr>
        <p:txBody>
          <a:bodyPr>
            <a:normAutofit fontScale="92500" lnSpcReduction="10000"/>
          </a:bodyPr>
          <a:lstStyle/>
          <a:p>
            <a:pPr marL="0" indent="0">
              <a:lnSpc>
                <a:spcPct val="110000"/>
              </a:lnSpc>
              <a:buNone/>
            </a:pPr>
            <a:r>
              <a:rPr lang="en-GB" sz="2000" b="0" i="0" dirty="0">
                <a:effectLst/>
              </a:rPr>
              <a:t>Bipolar disorder is a difficult mental disorder to manage, even for medical practitioners because of its many episodes which may make treatment difficult. It is a major health problem with significant risk to life because of the effect it has on patients health.</a:t>
            </a:r>
          </a:p>
          <a:p>
            <a:pPr marL="0" indent="0">
              <a:lnSpc>
                <a:spcPct val="110000"/>
              </a:lnSpc>
              <a:buNone/>
            </a:pPr>
            <a:r>
              <a:rPr lang="en-GB" sz="2000" b="0" i="0" dirty="0">
                <a:effectLst/>
                <a:ea typeface="STXinwei" panose="020B0503020204020204" pitchFamily="2" charset="-122"/>
              </a:rPr>
              <a:t>The need for accurately identifying the type of episodes manic, hypomanic, and depressive could help to improve treatment and patients well-being</a:t>
            </a:r>
            <a:r>
              <a:rPr lang="en-GB" sz="2000" b="0" i="0" dirty="0">
                <a:effectLst/>
              </a:rPr>
              <a:t>. This is because </a:t>
            </a:r>
            <a:r>
              <a:rPr lang="en-GB" sz="2000" b="0" i="0" dirty="0">
                <a:effectLst/>
                <a:ea typeface="STXinwei" panose="020B0503020204020204" pitchFamily="2" charset="-122"/>
              </a:rPr>
              <a:t>bi</a:t>
            </a:r>
            <a:r>
              <a:rPr lang="en-GB" sz="2000" dirty="0">
                <a:ea typeface="STXinwei" panose="020B0503020204020204" pitchFamily="2" charset="-122"/>
              </a:rPr>
              <a:t>polar disorder</a:t>
            </a:r>
            <a:r>
              <a:rPr lang="en-GB" sz="2000" b="0" i="0" dirty="0">
                <a:effectLst/>
                <a:ea typeface="STXinwei" panose="020B0503020204020204" pitchFamily="2" charset="-122"/>
              </a:rPr>
              <a:t> continues to cause a burden to patients, their care providers, the society</a:t>
            </a:r>
            <a:r>
              <a:rPr lang="en-GB" sz="2000" dirty="0">
                <a:ea typeface="STXinwei" panose="020B0503020204020204" pitchFamily="2" charset="-122"/>
              </a:rPr>
              <a:t> and </a:t>
            </a:r>
            <a:r>
              <a:rPr lang="en-GB" sz="2000" b="0" i="0" dirty="0">
                <a:effectLst/>
                <a:ea typeface="STXinwei" panose="020B0503020204020204" pitchFamily="2" charset="-122"/>
              </a:rPr>
              <a:t>for healthcare providers. </a:t>
            </a:r>
          </a:p>
          <a:p>
            <a:pPr marL="0" indent="0">
              <a:lnSpc>
                <a:spcPct val="110000"/>
              </a:lnSpc>
              <a:buNone/>
            </a:pPr>
            <a:r>
              <a:rPr lang="en-GB" sz="2000" dirty="0"/>
              <a:t>The combination of self management, early detection, psychosocial and treatments with drug may  be beneficial to persons with bipolar disorder. Thus, the approach of referring people urgently for specialist mental health assessment when symptoms are suspected or they are a danger to themselves or others should be employed.</a:t>
            </a:r>
          </a:p>
          <a:p>
            <a:pPr marL="0" indent="0">
              <a:buNone/>
            </a:pPr>
            <a:endParaRPr lang="en-GB" sz="1400" b="0" i="0" dirty="0">
              <a:effectLst/>
            </a:endParaRPr>
          </a:p>
        </p:txBody>
      </p:sp>
    </p:spTree>
    <p:extLst>
      <p:ext uri="{BB962C8B-B14F-4D97-AF65-F5344CB8AC3E}">
        <p14:creationId xmlns:p14="http://schemas.microsoft.com/office/powerpoint/2010/main" val="2924134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a:xfrm>
            <a:off x="1285240" y="883569"/>
            <a:ext cx="8074815" cy="1004933"/>
          </a:xfrm>
        </p:spPr>
        <p:txBody>
          <a:bodyPr anchor="ctr">
            <a:normAutofit/>
          </a:bodyPr>
          <a:lstStyle/>
          <a:p>
            <a:r>
              <a:rPr lang="en-GB" b="1" u="sng" dirty="0"/>
              <a:t>References</a:t>
            </a:r>
            <a:endParaRPr lang="en-GB" dirty="0"/>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1285240" y="1786271"/>
            <a:ext cx="9485541" cy="3983594"/>
          </a:xfrm>
        </p:spPr>
        <p:txBody>
          <a:bodyPr anchor="t">
            <a:normAutofit fontScale="92500" lnSpcReduction="10000"/>
          </a:bodyPr>
          <a:lstStyle/>
          <a:p>
            <a:pPr marL="0" indent="0">
              <a:lnSpc>
                <a:spcPct val="120000"/>
              </a:lnSpc>
              <a:buNone/>
            </a:pPr>
            <a:r>
              <a:rPr lang="en-GB" sz="1600" dirty="0"/>
              <a:t>Colom F, Vieta E, Martinez-Aran A, et al. A randomized trial on the efficacy of group psychoeducation in the prophylaxis of bipolar disorder: a five-year follow-up. Br J Psychiatry. 2009;194:260–65. </a:t>
            </a:r>
          </a:p>
          <a:p>
            <a:pPr marL="0" indent="0">
              <a:lnSpc>
                <a:spcPct val="120000"/>
              </a:lnSpc>
              <a:buNone/>
            </a:pPr>
            <a:r>
              <a:rPr lang="en-US" sz="1600" dirty="0"/>
              <a:t>Clark DM, Layard R, Smithies R, et al. Improving Access to Psychological Therapy: initial evaluation of two UK demonstration sites. </a:t>
            </a:r>
            <a:r>
              <a:rPr lang="en-US" sz="1600" dirty="0" err="1"/>
              <a:t>Behaviour</a:t>
            </a:r>
            <a:r>
              <a:rPr lang="en-US" sz="1600" dirty="0"/>
              <a:t> Research and Therapy. 2009;47:910–920.</a:t>
            </a:r>
            <a:endParaRPr lang="en-GB" sz="1600" dirty="0"/>
          </a:p>
          <a:p>
            <a:pPr marL="0" indent="0">
              <a:lnSpc>
                <a:spcPct val="120000"/>
              </a:lnSpc>
              <a:buNone/>
            </a:pPr>
            <a:r>
              <a:rPr lang="en-GB" sz="1600" dirty="0" err="1"/>
              <a:t>Cerimele</a:t>
            </a:r>
            <a:r>
              <a:rPr lang="en-GB" sz="1600" dirty="0"/>
              <a:t>, J. M. , </a:t>
            </a:r>
            <a:r>
              <a:rPr lang="en-GB" sz="1600" dirty="0" err="1"/>
              <a:t>Chwastiak</a:t>
            </a:r>
            <a:r>
              <a:rPr lang="en-GB" sz="1600" dirty="0"/>
              <a:t>, L. A. , Chan, Y. F. , Harrison, D. A. , &amp; </a:t>
            </a:r>
            <a:r>
              <a:rPr lang="en-GB" sz="1600" dirty="0" err="1"/>
              <a:t>Unutzer</a:t>
            </a:r>
            <a:r>
              <a:rPr lang="en-GB" sz="1600" dirty="0"/>
              <a:t>, J. (2013). The presentation, recognition and management of bipolar depression in primary care. Journal of General </a:t>
            </a:r>
          </a:p>
          <a:p>
            <a:pPr marL="0" indent="0">
              <a:lnSpc>
                <a:spcPct val="120000"/>
              </a:lnSpc>
              <a:buNone/>
            </a:pPr>
            <a:r>
              <a:rPr lang="en-GB" sz="1600" dirty="0"/>
              <a:t>Equality Act, 2010. </a:t>
            </a:r>
            <a:r>
              <a:rPr lang="en-GB" sz="1600" dirty="0">
                <a:hlinkClick r:id="rId3"/>
              </a:rPr>
              <a:t>https://www.legislation.gov.uk/ukpga/2010/15/part/2/chapter/2/crossheading/discrimination</a:t>
            </a:r>
            <a:endParaRPr lang="en-GB" sz="1600" dirty="0"/>
          </a:p>
          <a:p>
            <a:pPr marL="0" indent="0">
              <a:lnSpc>
                <a:spcPct val="120000"/>
              </a:lnSpc>
              <a:buNone/>
            </a:pPr>
            <a:r>
              <a:rPr lang="en-GB" sz="1600" dirty="0"/>
              <a:t>Geddes, J., &amp; Miklowitz, D. J. (2013). Treatment of bipolar disorder. Lancet, 381(9878), 1672–1682. DOI: 10.1016/S0140-6736(13)60857-0.</a:t>
            </a:r>
          </a:p>
          <a:p>
            <a:pPr marL="0" indent="0">
              <a:lnSpc>
                <a:spcPct val="120000"/>
              </a:lnSpc>
              <a:buNone/>
            </a:pPr>
            <a:r>
              <a:rPr lang="en-GB" sz="1600" dirty="0"/>
              <a:t>Hooley JM. Expressed emotion and relapse of psychopathology. Ann Rev Clin Psychol. 2017;3:329–52</a:t>
            </a:r>
          </a:p>
          <a:p>
            <a:pPr marL="0" indent="0">
              <a:lnSpc>
                <a:spcPct val="120000"/>
              </a:lnSpc>
              <a:buNone/>
            </a:pPr>
            <a:r>
              <a:rPr lang="en-GB" sz="1600" dirty="0" err="1"/>
              <a:t>Hilty</a:t>
            </a:r>
            <a:r>
              <a:rPr lang="en-GB" sz="1600" dirty="0"/>
              <a:t> DM, Kelly RH, Hales RE. Diagnosis and treatment of bipolar disorder in pregnant women. Primary Care Update OB/GYN. 2017;7:105–12.</a:t>
            </a:r>
          </a:p>
          <a:p>
            <a:pPr marL="0" indent="0">
              <a:lnSpc>
                <a:spcPct val="120000"/>
              </a:lnSpc>
              <a:buNone/>
            </a:pPr>
            <a:endParaRPr lang="en-GB" sz="1600" dirty="0"/>
          </a:p>
          <a:p>
            <a:pPr marL="0" indent="0">
              <a:lnSpc>
                <a:spcPct val="120000"/>
              </a:lnSpc>
              <a:buNone/>
            </a:pPr>
            <a:endParaRPr lang="en-GB" sz="1600" dirty="0"/>
          </a:p>
          <a:p>
            <a:pPr marL="0" indent="0">
              <a:lnSpc>
                <a:spcPct val="120000"/>
              </a:lnSpc>
              <a:buNone/>
            </a:pPr>
            <a:endParaRPr lang="en-GB" sz="1600" dirty="0"/>
          </a:p>
          <a:p>
            <a:pPr marL="0" indent="0">
              <a:lnSpc>
                <a:spcPct val="120000"/>
              </a:lnSpc>
              <a:buNone/>
            </a:pPr>
            <a:endParaRPr lang="en-GB" sz="1600" dirty="0"/>
          </a:p>
          <a:p>
            <a:pPr marL="0" indent="0">
              <a:lnSpc>
                <a:spcPct val="120000"/>
              </a:lnSpc>
              <a:buNone/>
            </a:pPr>
            <a:endParaRPr lang="en-GB" sz="1600" dirty="0"/>
          </a:p>
          <a:p>
            <a:pPr marL="0" indent="0">
              <a:buNone/>
            </a:pPr>
            <a:endParaRPr lang="en-GB" sz="1100" dirty="0"/>
          </a:p>
          <a:p>
            <a:pPr marL="0" indent="0">
              <a:buNone/>
            </a:pPr>
            <a:endParaRPr lang="en-GB" sz="1100" dirty="0"/>
          </a:p>
          <a:p>
            <a:endParaRPr lang="en-GB" sz="1100" dirty="0"/>
          </a:p>
          <a:p>
            <a:endParaRPr lang="en-GB" sz="1100" dirty="0"/>
          </a:p>
        </p:txBody>
      </p:sp>
    </p:spTree>
    <p:extLst>
      <p:ext uri="{BB962C8B-B14F-4D97-AF65-F5344CB8AC3E}">
        <p14:creationId xmlns:p14="http://schemas.microsoft.com/office/powerpoint/2010/main" val="994647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a:xfrm>
            <a:off x="1285240" y="963678"/>
            <a:ext cx="8074815" cy="704255"/>
          </a:xfrm>
        </p:spPr>
        <p:txBody>
          <a:bodyPr anchor="ctr">
            <a:normAutofit/>
          </a:bodyPr>
          <a:lstStyle/>
          <a:p>
            <a:r>
              <a:rPr lang="en-GB" b="1" u="sng" dirty="0"/>
              <a:t>References</a:t>
            </a:r>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1285240" y="1667933"/>
            <a:ext cx="9166565" cy="4242391"/>
          </a:xfrm>
        </p:spPr>
        <p:txBody>
          <a:bodyPr anchor="t">
            <a:normAutofit fontScale="55000" lnSpcReduction="20000"/>
          </a:bodyPr>
          <a:lstStyle/>
          <a:p>
            <a:pPr marL="0" indent="0">
              <a:lnSpc>
                <a:spcPct val="120000"/>
              </a:lnSpc>
              <a:buNone/>
            </a:pPr>
            <a:r>
              <a:rPr lang="en-GB" sz="2700" dirty="0" err="1"/>
              <a:t>IsHak</a:t>
            </a:r>
            <a:r>
              <a:rPr lang="en-GB" sz="2700" dirty="0"/>
              <a:t> WW, Brown K, Aye SS, </a:t>
            </a:r>
            <a:r>
              <a:rPr lang="en-GB" sz="2700" dirty="0" err="1"/>
              <a:t>Kahloon</a:t>
            </a:r>
            <a:r>
              <a:rPr lang="en-GB" sz="2700" dirty="0"/>
              <a:t> M, </a:t>
            </a:r>
            <a:r>
              <a:rPr lang="en-GB" sz="2700" dirty="0" err="1"/>
              <a:t>Mobaraki</a:t>
            </a:r>
            <a:r>
              <a:rPr lang="en-GB" sz="2700" dirty="0"/>
              <a:t> S, Hanna R. Health-related quality of life in bipolar disorder. Bipolar </a:t>
            </a:r>
            <a:r>
              <a:rPr lang="en-GB" sz="2700" dirty="0" err="1"/>
              <a:t>Disord</a:t>
            </a:r>
            <a:r>
              <a:rPr lang="en-GB" sz="2700" dirty="0"/>
              <a:t>. 2012;14(1):6–18. </a:t>
            </a:r>
          </a:p>
          <a:p>
            <a:pPr marL="0" indent="0">
              <a:lnSpc>
                <a:spcPct val="120000"/>
              </a:lnSpc>
              <a:buNone/>
            </a:pPr>
            <a:r>
              <a:rPr lang="en-GB" sz="2700" dirty="0" err="1"/>
              <a:t>Ketter</a:t>
            </a:r>
            <a:r>
              <a:rPr lang="en-GB" sz="2700" dirty="0"/>
              <a:t> TA, editor. Advances in the Treatment of Bipolar Disorders. Washington, DC: American Psychiatric Press, Inc.; 2015. pp. 36–47. </a:t>
            </a:r>
          </a:p>
          <a:p>
            <a:pPr marL="0" indent="0">
              <a:lnSpc>
                <a:spcPct val="120000"/>
              </a:lnSpc>
              <a:buNone/>
            </a:pPr>
            <a:r>
              <a:rPr lang="en-GB" sz="2700" dirty="0" err="1"/>
              <a:t>KesslerRC</a:t>
            </a:r>
            <a:r>
              <a:rPr lang="en-GB" sz="2700" dirty="0"/>
              <a:t>, </a:t>
            </a:r>
            <a:r>
              <a:rPr lang="en-GB" sz="2700" dirty="0" err="1"/>
              <a:t>Bergland</a:t>
            </a:r>
            <a:r>
              <a:rPr lang="en-GB" sz="2700" dirty="0"/>
              <a:t> P, </a:t>
            </a:r>
            <a:r>
              <a:rPr lang="en-GB" sz="2700" dirty="0" err="1"/>
              <a:t>Demler</a:t>
            </a:r>
            <a:r>
              <a:rPr lang="en-GB" sz="2700" dirty="0"/>
              <a:t> O, et al.  Lifetime prevalence and age-of-onset distributions of </a:t>
            </a:r>
            <a:r>
              <a:rPr lang="en-GB" sz="2700" dirty="0" err="1"/>
              <a:t>icd</a:t>
            </a:r>
            <a:r>
              <a:rPr lang="en-GB" sz="2700" dirty="0"/>
              <a:t> 10-IV disorders in the National Comorbidity Survey Replication. Arch Gen Psychiatry. 2015;62:593–602. </a:t>
            </a:r>
          </a:p>
          <a:p>
            <a:pPr marL="0" indent="0">
              <a:lnSpc>
                <a:spcPct val="120000"/>
              </a:lnSpc>
              <a:buNone/>
            </a:pPr>
            <a:r>
              <a:rPr lang="en-GB" sz="2700" dirty="0"/>
              <a:t>Larsson S, </a:t>
            </a:r>
            <a:r>
              <a:rPr lang="en-GB" sz="2700" dirty="0" err="1"/>
              <a:t>Lorentzen</a:t>
            </a:r>
            <a:r>
              <a:rPr lang="en-GB" sz="2700" dirty="0"/>
              <a:t> S, </a:t>
            </a:r>
            <a:r>
              <a:rPr lang="en-GB" sz="2700" dirty="0" err="1"/>
              <a:t>Mork</a:t>
            </a:r>
            <a:r>
              <a:rPr lang="en-GB" sz="2700" dirty="0"/>
              <a:t> E. Age at onset of bipolar disorder in a Norwegian catchment area sample. J Affect </a:t>
            </a:r>
            <a:r>
              <a:rPr lang="en-GB" sz="2700" dirty="0" err="1"/>
              <a:t>Disord</a:t>
            </a:r>
            <a:r>
              <a:rPr lang="en-GB" sz="2700" dirty="0"/>
              <a:t>. 2010;124:174–17</a:t>
            </a:r>
          </a:p>
          <a:p>
            <a:pPr marL="0" indent="0">
              <a:lnSpc>
                <a:spcPct val="120000"/>
              </a:lnSpc>
              <a:buNone/>
            </a:pPr>
            <a:r>
              <a:rPr lang="en-GB" sz="2700" dirty="0"/>
              <a:t>Lifetime prevalence and age-of-onset distributions of DSM-IV disorders in the National Comorbidity Survey Replication. Kessler RC, Berglund P, </a:t>
            </a:r>
            <a:r>
              <a:rPr lang="en-GB" sz="2700" dirty="0" err="1"/>
              <a:t>Demler</a:t>
            </a:r>
            <a:r>
              <a:rPr lang="en-GB" sz="2700" dirty="0"/>
              <a:t> O, </a:t>
            </a:r>
            <a:r>
              <a:rPr lang="en-GB" sz="2700" dirty="0" err="1"/>
              <a:t>Jin</a:t>
            </a:r>
            <a:r>
              <a:rPr lang="en-GB" sz="2700" dirty="0"/>
              <a:t> R, </a:t>
            </a:r>
            <a:r>
              <a:rPr lang="en-GB" sz="2700" dirty="0" err="1"/>
              <a:t>Merikangas</a:t>
            </a:r>
            <a:r>
              <a:rPr lang="en-GB" sz="2700" dirty="0"/>
              <a:t> KR, Walters EE Arch Gen Psychiatry. 2015 Jun; 62(6):593-602.</a:t>
            </a:r>
          </a:p>
          <a:p>
            <a:pPr marL="0" indent="0">
              <a:lnSpc>
                <a:spcPct val="120000"/>
              </a:lnSpc>
              <a:buNone/>
            </a:pPr>
            <a:r>
              <a:rPr lang="en-GB" sz="2700" dirty="0"/>
              <a:t>Mental Health Act  </a:t>
            </a:r>
            <a:r>
              <a:rPr lang="en-GB" sz="2700" dirty="0">
                <a:hlinkClick r:id="rId3"/>
              </a:rPr>
              <a:t>http://www.awp.nhs.uk/advice-support/legislation/mha/</a:t>
            </a:r>
            <a:endParaRPr lang="en-GB" sz="2700" dirty="0"/>
          </a:p>
          <a:p>
            <a:pPr marL="0" indent="0">
              <a:lnSpc>
                <a:spcPct val="120000"/>
              </a:lnSpc>
              <a:buNone/>
            </a:pPr>
            <a:r>
              <a:rPr lang="en-GB" sz="2800" dirty="0"/>
              <a:t>MacKean G (2011) Mental health and well-being in postsecondary settings. ͗ A literature and environmental scan to support planning and action in Canada. Canadian Association of College and University Student services, pp: 1-59</a:t>
            </a:r>
          </a:p>
          <a:p>
            <a:pPr marL="0" indent="0">
              <a:lnSpc>
                <a:spcPct val="120000"/>
              </a:lnSpc>
              <a:buNone/>
            </a:pPr>
            <a:endParaRPr lang="en-GB" sz="2700" dirty="0"/>
          </a:p>
          <a:p>
            <a:endParaRPr lang="en-GB" sz="500" dirty="0"/>
          </a:p>
        </p:txBody>
      </p:sp>
    </p:spTree>
    <p:extLst>
      <p:ext uri="{BB962C8B-B14F-4D97-AF65-F5344CB8AC3E}">
        <p14:creationId xmlns:p14="http://schemas.microsoft.com/office/powerpoint/2010/main" val="3990197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223F4-5726-4AAB-9ED7-3DB00790DBF2}"/>
              </a:ext>
            </a:extLst>
          </p:cNvPr>
          <p:cNvSpPr>
            <a:spLocks noGrp="1"/>
          </p:cNvSpPr>
          <p:nvPr>
            <p:ph type="title"/>
          </p:nvPr>
        </p:nvSpPr>
        <p:spPr>
          <a:xfrm>
            <a:off x="1285239" y="819737"/>
            <a:ext cx="8074815" cy="891072"/>
          </a:xfrm>
        </p:spPr>
        <p:txBody>
          <a:bodyPr anchor="ctr">
            <a:normAutofit/>
          </a:bodyPr>
          <a:lstStyle/>
          <a:p>
            <a:r>
              <a:rPr lang="en-GB" b="1" u="sng" dirty="0"/>
              <a:t>References</a:t>
            </a:r>
            <a:endParaRPr lang="en-GB" dirty="0"/>
          </a:p>
        </p:txBody>
      </p:sp>
      <p:sp>
        <p:nvSpPr>
          <p:cNvPr id="3" name="Content Placeholder 2">
            <a:extLst>
              <a:ext uri="{FF2B5EF4-FFF2-40B4-BE49-F238E27FC236}">
                <a16:creationId xmlns:a16="http://schemas.microsoft.com/office/drawing/2014/main" id="{EA1483B4-BE06-4DF2-9455-68B83B16A9CC}"/>
              </a:ext>
            </a:extLst>
          </p:cNvPr>
          <p:cNvSpPr>
            <a:spLocks noGrp="1"/>
          </p:cNvSpPr>
          <p:nvPr>
            <p:ph idx="1"/>
          </p:nvPr>
        </p:nvSpPr>
        <p:spPr>
          <a:xfrm>
            <a:off x="1285239" y="1656613"/>
            <a:ext cx="9155933" cy="3785192"/>
          </a:xfrm>
        </p:spPr>
        <p:txBody>
          <a:bodyPr anchor="t">
            <a:noAutofit/>
          </a:bodyPr>
          <a:lstStyle/>
          <a:p>
            <a:pPr marL="0" indent="0">
              <a:lnSpc>
                <a:spcPct val="120000"/>
              </a:lnSpc>
              <a:buNone/>
            </a:pPr>
            <a:r>
              <a:rPr lang="en-GB" sz="1600" dirty="0"/>
              <a:t>NHS, England: </a:t>
            </a:r>
            <a:r>
              <a:rPr lang="en-GB" sz="1600" dirty="0">
                <a:hlinkClick r:id="rId3"/>
              </a:rPr>
              <a:t>https://www.nhs.uk/mental-health/conditions/bipolar-disorder/symptoms/</a:t>
            </a:r>
            <a:endParaRPr lang="en-GB" sz="1600" dirty="0"/>
          </a:p>
          <a:p>
            <a:pPr marL="0" indent="0">
              <a:lnSpc>
                <a:spcPct val="120000"/>
              </a:lnSpc>
              <a:buNone/>
            </a:pPr>
            <a:r>
              <a:rPr lang="en-GB" sz="1600" dirty="0"/>
              <a:t>NHS, England, 2019: </a:t>
            </a:r>
            <a:r>
              <a:rPr lang="en-GB" sz="1600" dirty="0">
                <a:hlinkClick r:id="rId4"/>
              </a:rPr>
              <a:t>https://www.england.nhs.uk/wp-content/uploads/2019/09/community-mental-health-framework-for-adults-and-older-adults.pdf</a:t>
            </a:r>
            <a:endParaRPr lang="en-GB" sz="1600" dirty="0"/>
          </a:p>
          <a:p>
            <a:pPr marL="0" indent="0">
              <a:lnSpc>
                <a:spcPct val="120000"/>
              </a:lnSpc>
              <a:buNone/>
            </a:pPr>
            <a:r>
              <a:rPr lang="en-GB" sz="1600" dirty="0"/>
              <a:t>NHS, 2018 </a:t>
            </a:r>
            <a:r>
              <a:rPr lang="en-US" sz="1600" dirty="0">
                <a:solidFill>
                  <a:srgbClr val="202124"/>
                </a:solidFill>
              </a:rPr>
              <a:t>NHS, 2018) </a:t>
            </a:r>
            <a:r>
              <a:rPr lang="en-GB" sz="1600" dirty="0">
                <a:solidFill>
                  <a:srgbClr val="202124"/>
                </a:solidFill>
                <a:hlinkClick r:id="rId5"/>
              </a:rPr>
              <a:t>http://www.awp.nhs.uk/advice-support/legislation/mha/</a:t>
            </a:r>
            <a:endParaRPr lang="en-GB" sz="1600" dirty="0"/>
          </a:p>
          <a:p>
            <a:pPr marL="0" indent="0">
              <a:lnSpc>
                <a:spcPct val="120000"/>
              </a:lnSpc>
              <a:buNone/>
            </a:pPr>
            <a:r>
              <a:rPr lang="en-GB" sz="1600" dirty="0" err="1"/>
              <a:t>Roybal</a:t>
            </a:r>
            <a:r>
              <a:rPr lang="en-GB" sz="1600" dirty="0"/>
              <a:t> K, </a:t>
            </a:r>
            <a:r>
              <a:rPr lang="en-GB" sz="1600" dirty="0" err="1"/>
              <a:t>Theobold</a:t>
            </a:r>
            <a:r>
              <a:rPr lang="en-GB" sz="1600" dirty="0"/>
              <a:t> D, Graham A, et al. Mania-like behaviour induced by disruption of CLOCK. Proc Natl </a:t>
            </a:r>
            <a:r>
              <a:rPr lang="en-GB" sz="1600" dirty="0" err="1"/>
              <a:t>Acad</a:t>
            </a:r>
            <a:r>
              <a:rPr lang="en-GB" sz="1600" dirty="0"/>
              <a:t> Sci USA. 2017;104:6406–11.</a:t>
            </a:r>
            <a:endParaRPr lang="en-GB" sz="700" dirty="0"/>
          </a:p>
          <a:p>
            <a:pPr marL="0" indent="0">
              <a:lnSpc>
                <a:spcPct val="120000"/>
              </a:lnSpc>
              <a:buNone/>
            </a:pPr>
            <a:r>
              <a:rPr lang="en-GB" sz="1600" dirty="0"/>
              <a:t>Quan beck CD, Stone DC, Scott CL, et al. Clinical and legal correlates of inmates with bipolar disorder at time of criminal arrest. J Clin Psychiatry. 2004</a:t>
            </a:r>
          </a:p>
          <a:p>
            <a:pPr marL="0" indent="0">
              <a:lnSpc>
                <a:spcPct val="120000"/>
              </a:lnSpc>
              <a:buNone/>
            </a:pPr>
            <a:r>
              <a:rPr lang="en-GB" sz="1600" dirty="0"/>
              <a:t>United kingdom Psychiatric Association. Diagnostic and Statistical Manual of Mental Disorders, Fourth Edition, Text Revision. Washington, DC: American Psychiatric Press, Inc.;2019.</a:t>
            </a:r>
          </a:p>
          <a:p>
            <a:pPr marL="0" indent="0">
              <a:lnSpc>
                <a:spcPct val="120000"/>
              </a:lnSpc>
              <a:buNone/>
            </a:pPr>
            <a:r>
              <a:rPr lang="en-GB" sz="1600" dirty="0"/>
              <a:t>World Health Organisation (2014) Mental health: strengthening our response. World Health Organisation Geneva.</a:t>
            </a:r>
          </a:p>
          <a:p>
            <a:pPr>
              <a:lnSpc>
                <a:spcPct val="120000"/>
              </a:lnSpc>
            </a:pPr>
            <a:endParaRPr lang="en-GB" sz="1400" dirty="0"/>
          </a:p>
          <a:p>
            <a:pPr marL="0" indent="0">
              <a:lnSpc>
                <a:spcPct val="120000"/>
              </a:lnSpc>
              <a:buNone/>
            </a:pPr>
            <a:endParaRPr lang="en-GB" sz="1400" dirty="0"/>
          </a:p>
          <a:p>
            <a:pPr>
              <a:lnSpc>
                <a:spcPct val="120000"/>
              </a:lnSpc>
            </a:pPr>
            <a:endParaRPr lang="en-GB" sz="1400" dirty="0"/>
          </a:p>
          <a:p>
            <a:pPr>
              <a:lnSpc>
                <a:spcPct val="120000"/>
              </a:lnSpc>
            </a:pPr>
            <a:endParaRPr lang="en-GB" sz="1400" dirty="0"/>
          </a:p>
        </p:txBody>
      </p:sp>
    </p:spTree>
    <p:extLst>
      <p:ext uri="{BB962C8B-B14F-4D97-AF65-F5344CB8AC3E}">
        <p14:creationId xmlns:p14="http://schemas.microsoft.com/office/powerpoint/2010/main" val="2557952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2460</TotalTime>
  <Words>2622</Words>
  <Application>Microsoft Office PowerPoint</Application>
  <PresentationFormat>Widescreen</PresentationFormat>
  <Paragraphs>153</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-apple-system</vt:lpstr>
      <vt:lpstr>Arial</vt:lpstr>
      <vt:lpstr>Calibri</vt:lpstr>
      <vt:lpstr>Calibri Light</vt:lpstr>
      <vt:lpstr>Office Theme</vt:lpstr>
      <vt:lpstr>BIPOLAR DISORDER</vt:lpstr>
      <vt:lpstr>Table of Contents</vt:lpstr>
      <vt:lpstr> Introduction to Mental Health Disorder </vt:lpstr>
      <vt:lpstr> Types of Mental Health Disorder </vt:lpstr>
      <vt:lpstr>Symptoms of Bipolar Disorders</vt:lpstr>
      <vt:lpstr>Causes Of Bipolar Disorder</vt:lpstr>
      <vt:lpstr>Case Study of Bipolar Disorder</vt:lpstr>
      <vt:lpstr>Diagnosis </vt:lpstr>
      <vt:lpstr> Treatment </vt:lpstr>
      <vt:lpstr>Bipolar Disorder Support </vt:lpstr>
      <vt:lpstr>Bipolar Disorder Policies </vt:lpstr>
      <vt:lpstr>Support </vt:lpstr>
      <vt:lpstr>Legislations</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Linda Okunbor</dc:creator>
  <cp:lastModifiedBy>marice okunbor</cp:lastModifiedBy>
  <cp:revision>12</cp:revision>
  <dcterms:created xsi:type="dcterms:W3CDTF">2021-04-06T19:05:07Z</dcterms:created>
  <dcterms:modified xsi:type="dcterms:W3CDTF">2022-01-08T22:00:54Z</dcterms:modified>
</cp:coreProperties>
</file>